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6" r:id="rId2"/>
  </p:sldMasterIdLst>
  <p:notesMasterIdLst>
    <p:notesMasterId r:id="rId47"/>
  </p:notesMasterIdLst>
  <p:sldIdLst>
    <p:sldId id="395" r:id="rId3"/>
    <p:sldId id="1255" r:id="rId4"/>
    <p:sldId id="1224" r:id="rId5"/>
    <p:sldId id="1221" r:id="rId6"/>
    <p:sldId id="1223" r:id="rId7"/>
    <p:sldId id="1222" r:id="rId8"/>
    <p:sldId id="1240" r:id="rId9"/>
    <p:sldId id="1241" r:id="rId10"/>
    <p:sldId id="1242" r:id="rId11"/>
    <p:sldId id="1243" r:id="rId12"/>
    <p:sldId id="1244" r:id="rId13"/>
    <p:sldId id="1245" r:id="rId14"/>
    <p:sldId id="1246" r:id="rId15"/>
    <p:sldId id="1247" r:id="rId16"/>
    <p:sldId id="1248" r:id="rId17"/>
    <p:sldId id="1249" r:id="rId18"/>
    <p:sldId id="1250" r:id="rId19"/>
    <p:sldId id="1251" r:id="rId20"/>
    <p:sldId id="757" r:id="rId21"/>
    <p:sldId id="786" r:id="rId22"/>
    <p:sldId id="787" r:id="rId23"/>
    <p:sldId id="788" r:id="rId24"/>
    <p:sldId id="791" r:id="rId25"/>
    <p:sldId id="291" r:id="rId26"/>
    <p:sldId id="731" r:id="rId27"/>
    <p:sldId id="732" r:id="rId28"/>
    <p:sldId id="785" r:id="rId29"/>
    <p:sldId id="949" r:id="rId30"/>
    <p:sldId id="948" r:id="rId31"/>
    <p:sldId id="1217" r:id="rId32"/>
    <p:sldId id="1133" r:id="rId33"/>
    <p:sldId id="675" r:id="rId34"/>
    <p:sldId id="789" r:id="rId35"/>
    <p:sldId id="411" r:id="rId36"/>
    <p:sldId id="722" r:id="rId37"/>
    <p:sldId id="1252" r:id="rId38"/>
    <p:sldId id="1253" r:id="rId39"/>
    <p:sldId id="764" r:id="rId40"/>
    <p:sldId id="765" r:id="rId41"/>
    <p:sldId id="766" r:id="rId42"/>
    <p:sldId id="767" r:id="rId43"/>
    <p:sldId id="768" r:id="rId44"/>
    <p:sldId id="769" r:id="rId45"/>
    <p:sldId id="1254" r:id="rId46"/>
  </p:sldIdLst>
  <p:sldSz cx="9144000" cy="6858000" type="screen4x3"/>
  <p:notesSz cx="7315200" cy="9601200"/>
  <p:defaultTextStyle>
    <a:defPPr>
      <a:defRPr lang="en-US"/>
    </a:defPPr>
    <a:lvl1pPr algn="ctr" rtl="0" fontAlgn="base">
      <a:spcBef>
        <a:spcPct val="50000"/>
      </a:spcBef>
      <a:spcAft>
        <a:spcPct val="0"/>
      </a:spcAft>
      <a:defRPr sz="1200" b="1" kern="1200">
        <a:solidFill>
          <a:srgbClr val="FFFF00"/>
        </a:solidFill>
        <a:latin typeface="Arial" charset="0"/>
        <a:ea typeface="+mn-ea"/>
        <a:cs typeface="+mn-cs"/>
      </a:defRPr>
    </a:lvl1pPr>
    <a:lvl2pPr marL="457200" algn="ctr" rtl="0" fontAlgn="base">
      <a:spcBef>
        <a:spcPct val="50000"/>
      </a:spcBef>
      <a:spcAft>
        <a:spcPct val="0"/>
      </a:spcAft>
      <a:defRPr sz="1200" b="1" kern="1200">
        <a:solidFill>
          <a:srgbClr val="FFFF00"/>
        </a:solidFill>
        <a:latin typeface="Arial" charset="0"/>
        <a:ea typeface="+mn-ea"/>
        <a:cs typeface="+mn-cs"/>
      </a:defRPr>
    </a:lvl2pPr>
    <a:lvl3pPr marL="914400" algn="ctr" rtl="0" fontAlgn="base">
      <a:spcBef>
        <a:spcPct val="50000"/>
      </a:spcBef>
      <a:spcAft>
        <a:spcPct val="0"/>
      </a:spcAft>
      <a:defRPr sz="1200" b="1" kern="1200">
        <a:solidFill>
          <a:srgbClr val="FFFF00"/>
        </a:solidFill>
        <a:latin typeface="Arial" charset="0"/>
        <a:ea typeface="+mn-ea"/>
        <a:cs typeface="+mn-cs"/>
      </a:defRPr>
    </a:lvl3pPr>
    <a:lvl4pPr marL="1371600" algn="ctr" rtl="0" fontAlgn="base">
      <a:spcBef>
        <a:spcPct val="50000"/>
      </a:spcBef>
      <a:spcAft>
        <a:spcPct val="0"/>
      </a:spcAft>
      <a:defRPr sz="1200" b="1" kern="1200">
        <a:solidFill>
          <a:srgbClr val="FFFF00"/>
        </a:solidFill>
        <a:latin typeface="Arial" charset="0"/>
        <a:ea typeface="+mn-ea"/>
        <a:cs typeface="+mn-cs"/>
      </a:defRPr>
    </a:lvl4pPr>
    <a:lvl5pPr marL="1828800" algn="ctr" rtl="0" fontAlgn="base">
      <a:spcBef>
        <a:spcPct val="50000"/>
      </a:spcBef>
      <a:spcAft>
        <a:spcPct val="0"/>
      </a:spcAft>
      <a:defRPr sz="1200" b="1" kern="1200">
        <a:solidFill>
          <a:srgbClr val="FFFF00"/>
        </a:solidFill>
        <a:latin typeface="Arial" charset="0"/>
        <a:ea typeface="+mn-ea"/>
        <a:cs typeface="+mn-cs"/>
      </a:defRPr>
    </a:lvl5pPr>
    <a:lvl6pPr marL="2286000" algn="l" defTabSz="914400" rtl="0" eaLnBrk="1" latinLnBrk="0" hangingPunct="1">
      <a:defRPr sz="1200" b="1" kern="1200">
        <a:solidFill>
          <a:srgbClr val="FFFF00"/>
        </a:solidFill>
        <a:latin typeface="Arial" charset="0"/>
        <a:ea typeface="+mn-ea"/>
        <a:cs typeface="+mn-cs"/>
      </a:defRPr>
    </a:lvl6pPr>
    <a:lvl7pPr marL="2743200" algn="l" defTabSz="914400" rtl="0" eaLnBrk="1" latinLnBrk="0" hangingPunct="1">
      <a:defRPr sz="1200" b="1" kern="1200">
        <a:solidFill>
          <a:srgbClr val="FFFF00"/>
        </a:solidFill>
        <a:latin typeface="Arial" charset="0"/>
        <a:ea typeface="+mn-ea"/>
        <a:cs typeface="+mn-cs"/>
      </a:defRPr>
    </a:lvl7pPr>
    <a:lvl8pPr marL="3200400" algn="l" defTabSz="914400" rtl="0" eaLnBrk="1" latinLnBrk="0" hangingPunct="1">
      <a:defRPr sz="1200" b="1" kern="1200">
        <a:solidFill>
          <a:srgbClr val="FFFF00"/>
        </a:solidFill>
        <a:latin typeface="Arial" charset="0"/>
        <a:ea typeface="+mn-ea"/>
        <a:cs typeface="+mn-cs"/>
      </a:defRPr>
    </a:lvl8pPr>
    <a:lvl9pPr marL="3657600" algn="l" defTabSz="914400" rtl="0" eaLnBrk="1" latinLnBrk="0" hangingPunct="1">
      <a:defRPr sz="1200" b="1"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FFFF"/>
    <a:srgbClr val="FFFF00"/>
    <a:srgbClr val="FF0000"/>
    <a:srgbClr val="111111"/>
    <a:srgbClr val="008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7" autoAdjust="0"/>
    <p:restoredTop sz="85955" autoAdjust="0"/>
  </p:normalViewPr>
  <p:slideViewPr>
    <p:cSldViewPr>
      <p:cViewPr varScale="1">
        <p:scale>
          <a:sx n="105" d="100"/>
          <a:sy n="105" d="100"/>
        </p:scale>
        <p:origin x="1680" y="200"/>
      </p:cViewPr>
      <p:guideLst>
        <p:guide orient="horz" pos="2160"/>
        <p:guide pos="2880"/>
      </p:guideLst>
    </p:cSldViewPr>
  </p:slideViewPr>
  <p:outlineViewPr>
    <p:cViewPr>
      <p:scale>
        <a:sx n="25" d="100"/>
        <a:sy n="25"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2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defRPr sz="1300" b="0" smtClean="0">
                <a:solidFill>
                  <a:schemeClr val="bg1"/>
                </a:solidFill>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3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defRPr sz="1300" b="0" smtClean="0">
                <a:solidFill>
                  <a:schemeClr val="bg1"/>
                </a:solidFill>
              </a:defRPr>
            </a:lvl1pPr>
          </a:lstStyle>
          <a:p>
            <a:pPr>
              <a:defRPr/>
            </a:pPr>
            <a:fld id="{121914ED-01A8-4CBB-BC82-B02D7E6F5F39}" type="slidenum">
              <a:rPr lang="en-US"/>
              <a:pPr>
                <a:defRPr/>
              </a:pPr>
              <a:t>‹#›</a:t>
            </a:fld>
            <a:endParaRPr lang="en-US"/>
          </a:p>
        </p:txBody>
      </p:sp>
    </p:spTree>
    <p:extLst>
      <p:ext uri="{BB962C8B-B14F-4D97-AF65-F5344CB8AC3E}">
        <p14:creationId xmlns:p14="http://schemas.microsoft.com/office/powerpoint/2010/main" val="3362006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1815A9E-C495-4873-AB2B-2B168732F808}" type="slidenum">
              <a:rPr lang="en-US" smtClean="0"/>
              <a:pPr/>
              <a:t>1</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1959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defTabSz="914400">
              <a:spcBef>
                <a:spcPts val="400"/>
              </a:spcBef>
              <a:defRPr sz="12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257739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defTabSz="914400">
              <a:spcBef>
                <a:spcPts val="400"/>
              </a:spcBef>
              <a:defRPr sz="1200">
                <a:latin typeface="Times New Roman"/>
                <a:ea typeface="Times New Roman"/>
                <a:cs typeface="Times New Roman"/>
                <a:sym typeface="Times New Roman"/>
              </a:defRPr>
            </a:pPr>
            <a:r>
              <a:t>In addition, there is also a lot of variation among instances of the same kind of object.</a:t>
            </a:r>
          </a:p>
          <a:p>
            <a:pPr defTabSz="914400">
              <a:spcBef>
                <a:spcPts val="400"/>
              </a:spcBef>
              <a:defRPr sz="1200">
                <a:latin typeface="Times New Roman"/>
                <a:ea typeface="Times New Roman"/>
                <a:cs typeface="Times New Roman"/>
                <a:sym typeface="Times New Roman"/>
              </a:defRPr>
            </a:pPr>
            <a:r>
              <a:t>This here, for example, is a very weird kind of chair.</a:t>
            </a:r>
          </a:p>
          <a:p>
            <a:pPr defTabSz="914400">
              <a:spcBef>
                <a:spcPts val="400"/>
              </a:spcBef>
              <a:defRPr sz="1200">
                <a:latin typeface="Times New Roman"/>
                <a:ea typeface="Times New Roman"/>
                <a:cs typeface="Times New Roman"/>
                <a:sym typeface="Times New Roman"/>
              </a:defRPr>
            </a:pPr>
            <a:r>
              <a:t>It looks nothing like a chair, but it offers exactly the same functionality as a chair.</a:t>
            </a:r>
          </a:p>
          <a:p>
            <a:pPr defTabSz="914400">
              <a:spcBef>
                <a:spcPts val="400"/>
              </a:spcBef>
              <a:defRPr sz="1200">
                <a:latin typeface="Times New Roman"/>
                <a:ea typeface="Times New Roman"/>
                <a:cs typeface="Times New Roman"/>
                <a:sym typeface="Times New Roman"/>
              </a:defRPr>
            </a:pPr>
            <a:r>
              <a:t>Our vision systems need to ignore, or be invariant to, such vast variations, and recognize things for what they really are.</a:t>
            </a:r>
          </a:p>
        </p:txBody>
      </p:sp>
    </p:spTree>
    <p:extLst>
      <p:ext uri="{BB962C8B-B14F-4D97-AF65-F5344CB8AC3E}">
        <p14:creationId xmlns:p14="http://schemas.microsoft.com/office/powerpoint/2010/main" val="192540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A857C84-EC91-4B36-B5A0-824532247943}" type="slidenum">
              <a:rPr lang="en-US"/>
              <a:pPr/>
              <a:t>19</a:t>
            </a:fld>
            <a:endParaRPr lang="en-US"/>
          </a:p>
        </p:txBody>
      </p:sp>
      <p:sp>
        <p:nvSpPr>
          <p:cNvPr id="102403" name="Rectangle 2"/>
          <p:cNvSpPr>
            <a:spLocks noGrp="1" noRot="1" noChangeAspect="1" noChangeArrowheads="1" noTextEdit="1"/>
          </p:cNvSpPr>
          <p:nvPr>
            <p:ph type="sldImg"/>
          </p:nvPr>
        </p:nvSpPr>
        <p:spPr>
          <a:xfrm>
            <a:off x="1252538" y="717550"/>
            <a:ext cx="4778375" cy="3582988"/>
          </a:xfrm>
          <a:ln/>
        </p:spPr>
      </p:sp>
      <p:sp>
        <p:nvSpPr>
          <p:cNvPr id="10240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pitchFamily="18" charset="0"/>
                <a:ea typeface="+mn-ea"/>
                <a:cs typeface="+mn-cs"/>
              </a:rPr>
              <a:t>We present the first large scale system for capturing and rendering </a:t>
            </a:r>
            <a:r>
              <a:rPr lang="en-US" sz="1200" kern="1200" dirty="0" err="1">
                <a:solidFill>
                  <a:schemeClr val="tx1"/>
                </a:solidFill>
                <a:latin typeface="Times New Roman" pitchFamily="18" charset="0"/>
                <a:ea typeface="+mn-ea"/>
                <a:cs typeface="+mn-cs"/>
              </a:rPr>
              <a:t>relightable</a:t>
            </a:r>
            <a:r>
              <a:rPr lang="en-US" sz="1200" kern="1200" dirty="0">
                <a:solidFill>
                  <a:schemeClr val="tx1"/>
                </a:solidFill>
                <a:latin typeface="Times New Roman" pitchFamily="18" charset="0"/>
                <a:ea typeface="+mn-ea"/>
                <a:cs typeface="+mn-cs"/>
              </a:rPr>
              <a:t> scene reconstructions from massive unstructured photo collections taken under different illumination conditions and viewpoints. We combine photos taken from many sources, Flickr-based ground-level imagery, oblique aerial views, and </a:t>
            </a:r>
            <a:r>
              <a:rPr lang="en-US" sz="1200" kern="1200" dirty="0" err="1">
                <a:solidFill>
                  <a:schemeClr val="tx1"/>
                </a:solidFill>
                <a:latin typeface="Times New Roman" pitchFamily="18" charset="0"/>
                <a:ea typeface="+mn-ea"/>
                <a:cs typeface="+mn-cs"/>
              </a:rPr>
              <a:t>streetview</a:t>
            </a:r>
            <a:r>
              <a:rPr lang="en-US" sz="1200" kern="1200" dirty="0">
                <a:solidFill>
                  <a:schemeClr val="tx1"/>
                </a:solidFill>
                <a:latin typeface="Times New Roman" pitchFamily="18" charset="0"/>
                <a:ea typeface="+mn-ea"/>
                <a:cs typeface="+mn-cs"/>
              </a:rPr>
              <a:t>, to recover models that are significantly more complete and detailed than previously demonstrated. We demonstrate the ability to match both the viewpoint and illumination of arbitrary input photos, enabling a Visual Turing Test in which photo and rendering are viewed side-by-side and the observer has to guess which is which. While we cannot yet fool human perception, the gap is closing.</a:t>
            </a:r>
            <a:endParaRPr lang="en-US" dirty="0"/>
          </a:p>
        </p:txBody>
      </p:sp>
      <p:sp>
        <p:nvSpPr>
          <p:cNvPr id="4" name="Slide Number Placeholder 3"/>
          <p:cNvSpPr>
            <a:spLocks noGrp="1"/>
          </p:cNvSpPr>
          <p:nvPr>
            <p:ph type="sldNum" sz="quarter" idx="10"/>
          </p:nvPr>
        </p:nvSpPr>
        <p:spPr/>
        <p:txBody>
          <a:bodyPr/>
          <a:lstStyle/>
          <a:p>
            <a:pPr>
              <a:defRPr/>
            </a:pPr>
            <a:fld id="{121914ED-01A8-4CBB-BC82-B02D7E6F5F39}" type="slidenum">
              <a:rPr lang="en-US" smtClean="0"/>
              <a:pPr>
                <a:defRPr/>
              </a:pPr>
              <a:t>20</a:t>
            </a:fld>
            <a:endParaRPr lang="en-US"/>
          </a:p>
        </p:txBody>
      </p:sp>
    </p:spTree>
    <p:extLst>
      <p:ext uri="{BB962C8B-B14F-4D97-AF65-F5344CB8AC3E}">
        <p14:creationId xmlns:p14="http://schemas.microsoft.com/office/powerpoint/2010/main" val="336144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pitchFamily="18" charset="0"/>
                <a:ea typeface="+mn-ea"/>
                <a:cs typeface="+mn-cs"/>
              </a:rPr>
              <a:t>We introduce an approach for synthesizing time-lapse videos of popular landmarks from large community photo collections. The approach is completely automated and leverages the vast quantity of photos available online. First, we cluster 86 million photos into landmarks and popular viewpoints. Then, we sort the photos by date and warp each photo onto a common viewpoint. Finally, we stabilize the appearance of the sequence to compensate for lighting effects and minimize flicker. Our resulting time-lapses show diverse changes in the world's most popular sites, like glaciers shrinking, skyscrapers being constructed, and waterfalls changing course.</a:t>
            </a:r>
            <a:endParaRPr lang="en-US" dirty="0"/>
          </a:p>
        </p:txBody>
      </p:sp>
      <p:sp>
        <p:nvSpPr>
          <p:cNvPr id="4" name="Slide Number Placeholder 3"/>
          <p:cNvSpPr>
            <a:spLocks noGrp="1"/>
          </p:cNvSpPr>
          <p:nvPr>
            <p:ph type="sldNum" sz="quarter" idx="10"/>
          </p:nvPr>
        </p:nvSpPr>
        <p:spPr/>
        <p:txBody>
          <a:bodyPr/>
          <a:lstStyle/>
          <a:p>
            <a:pPr>
              <a:defRPr/>
            </a:pPr>
            <a:fld id="{121914ED-01A8-4CBB-BC82-B02D7E6F5F39}" type="slidenum">
              <a:rPr lang="en-US" smtClean="0"/>
              <a:pPr>
                <a:defRPr/>
              </a:pPr>
              <a:t>21</a:t>
            </a:fld>
            <a:endParaRPr lang="en-US"/>
          </a:p>
        </p:txBody>
      </p:sp>
    </p:spTree>
    <p:extLst>
      <p:ext uri="{BB962C8B-B14F-4D97-AF65-F5344CB8AC3E}">
        <p14:creationId xmlns:p14="http://schemas.microsoft.com/office/powerpoint/2010/main" val="2225096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pitchFamily="18" charset="0"/>
                <a:ea typeface="+mn-ea"/>
                <a:cs typeface="+mn-cs"/>
              </a:rPr>
              <a:t>We present the first dense SLAM system capable of reconstructing non-rigidly deforming scenes in real-time, by fusing together RGBD scans captured from commodity sensors. Our </a:t>
            </a:r>
            <a:r>
              <a:rPr lang="en-US" sz="1200" kern="1200" dirty="0" err="1">
                <a:solidFill>
                  <a:schemeClr val="tx1"/>
                </a:solidFill>
                <a:latin typeface="Times New Roman" pitchFamily="18" charset="0"/>
                <a:ea typeface="+mn-ea"/>
                <a:cs typeface="+mn-cs"/>
              </a:rPr>
              <a:t>DynamicFusion</a:t>
            </a:r>
            <a:r>
              <a:rPr lang="en-US" sz="1200" kern="1200" dirty="0">
                <a:solidFill>
                  <a:schemeClr val="tx1"/>
                </a:solidFill>
                <a:latin typeface="Times New Roman" pitchFamily="18" charset="0"/>
                <a:ea typeface="+mn-ea"/>
                <a:cs typeface="+mn-cs"/>
              </a:rPr>
              <a:t> approach reconstructs scene geometry whilst simultaneously estimating a dense volumetric 6D motion field that warps the estimated geometry into a live frame. Like </a:t>
            </a:r>
            <a:r>
              <a:rPr lang="en-US" sz="1200" kern="1200" dirty="0" err="1">
                <a:solidFill>
                  <a:schemeClr val="tx1"/>
                </a:solidFill>
                <a:latin typeface="Times New Roman" pitchFamily="18" charset="0"/>
                <a:ea typeface="+mn-ea"/>
                <a:cs typeface="+mn-cs"/>
              </a:rPr>
              <a:t>KinectFusion</a:t>
            </a:r>
            <a:r>
              <a:rPr lang="en-US" sz="1200" kern="1200" dirty="0">
                <a:solidFill>
                  <a:schemeClr val="tx1"/>
                </a:solidFill>
                <a:latin typeface="Times New Roman" pitchFamily="18" charset="0"/>
                <a:ea typeface="+mn-ea"/>
                <a:cs typeface="+mn-cs"/>
              </a:rPr>
              <a:t>, our system produces increasingly </a:t>
            </a:r>
            <a:r>
              <a:rPr lang="en-US" sz="1200" kern="1200" dirty="0" err="1">
                <a:solidFill>
                  <a:schemeClr val="tx1"/>
                </a:solidFill>
                <a:latin typeface="Times New Roman" pitchFamily="18" charset="0"/>
                <a:ea typeface="+mn-ea"/>
                <a:cs typeface="+mn-cs"/>
              </a:rPr>
              <a:t>denoised</a:t>
            </a:r>
            <a:r>
              <a:rPr lang="en-US" sz="1200" kern="1200" dirty="0">
                <a:solidFill>
                  <a:schemeClr val="tx1"/>
                </a:solidFill>
                <a:latin typeface="Times New Roman" pitchFamily="18" charset="0"/>
                <a:ea typeface="+mn-ea"/>
                <a:cs typeface="+mn-cs"/>
              </a:rPr>
              <a:t>, detailed, and complete reconstructions as more measurements are fused, and displays the updated model in real time. Because we do not require a template or other prior scene model, the approach is applicable to a wide range of moving objects and scenes.</a:t>
            </a:r>
            <a:endParaRPr lang="en-US" dirty="0"/>
          </a:p>
        </p:txBody>
      </p:sp>
      <p:sp>
        <p:nvSpPr>
          <p:cNvPr id="4" name="Slide Number Placeholder 3"/>
          <p:cNvSpPr>
            <a:spLocks noGrp="1"/>
          </p:cNvSpPr>
          <p:nvPr>
            <p:ph type="sldNum" sz="quarter" idx="10"/>
          </p:nvPr>
        </p:nvSpPr>
        <p:spPr/>
        <p:txBody>
          <a:bodyPr/>
          <a:lstStyle/>
          <a:p>
            <a:pPr>
              <a:defRPr/>
            </a:pPr>
            <a:fld id="{121914ED-01A8-4CBB-BC82-B02D7E6F5F39}" type="slidenum">
              <a:rPr lang="en-US" smtClean="0"/>
              <a:pPr>
                <a:defRPr/>
              </a:pPr>
              <a:t>22</a:t>
            </a:fld>
            <a:endParaRPr lang="en-US"/>
          </a:p>
        </p:txBody>
      </p:sp>
    </p:spTree>
    <p:extLst>
      <p:ext uri="{BB962C8B-B14F-4D97-AF65-F5344CB8AC3E}">
        <p14:creationId xmlns:p14="http://schemas.microsoft.com/office/powerpoint/2010/main" val="1084846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1BE154-D5B7-4527-A112-85598F3AB7B3}"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212415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160681A-E31C-49F4-BEF6-C5BD0D333C50}" type="slidenum">
              <a:rPr lang="en-US"/>
              <a:pPr/>
              <a:t>25</a:t>
            </a:fld>
            <a:endParaRPr lang="en-US"/>
          </a:p>
        </p:txBody>
      </p:sp>
      <p:sp>
        <p:nvSpPr>
          <p:cNvPr id="111619" name="Rectangle 2"/>
          <p:cNvSpPr>
            <a:spLocks noGrp="1" noRot="1" noChangeAspect="1" noChangeArrowheads="1" noTextEdit="1"/>
          </p:cNvSpPr>
          <p:nvPr>
            <p:ph type="sldImg"/>
          </p:nvPr>
        </p:nvSpPr>
        <p:spPr>
          <a:xfrm>
            <a:off x="1252538" y="717550"/>
            <a:ext cx="4778375" cy="3582988"/>
          </a:xfrm>
          <a:ln/>
        </p:spPr>
      </p:sp>
      <p:sp>
        <p:nvSpPr>
          <p:cNvPr id="111620"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26</a:t>
            </a:fld>
            <a:endParaRPr lang="en-US"/>
          </a:p>
        </p:txBody>
      </p:sp>
      <p:sp>
        <p:nvSpPr>
          <p:cNvPr id="106499" name="Rectangle 2"/>
          <p:cNvSpPr>
            <a:spLocks noGrp="1" noRot="1" noChangeAspect="1" noChangeArrowheads="1" noTextEdit="1"/>
          </p:cNvSpPr>
          <p:nvPr>
            <p:ph type="sldImg"/>
          </p:nvPr>
        </p:nvSpPr>
        <p:spPr>
          <a:xfrm>
            <a:off x="1252538" y="717550"/>
            <a:ext cx="4778375" cy="3582988"/>
          </a:xfrm>
          <a:ln/>
        </p:spPr>
      </p:sp>
      <p:sp>
        <p:nvSpPr>
          <p:cNvPr id="106500" name="Rectangle 3"/>
          <p:cNvSpPr>
            <a:spLocks noGrp="1" noChangeArrowheads="1"/>
          </p:cNvSpPr>
          <p:nvPr>
            <p:ph type="body" idx="1"/>
          </p:nvPr>
        </p:nvSpPr>
        <p:spPr>
          <a:xfrm>
            <a:off x="949325" y="4540250"/>
            <a:ext cx="5384800" cy="4379913"/>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21914ED-01A8-4CBB-BC82-B02D7E6F5F39}" type="slidenum">
              <a:rPr lang="en-US" smtClean="0"/>
              <a:pPr>
                <a:defRPr/>
              </a:pPr>
              <a:t>30</a:t>
            </a:fld>
            <a:endParaRPr lang="en-US"/>
          </a:p>
        </p:txBody>
      </p:sp>
    </p:spTree>
    <p:extLst>
      <p:ext uri="{BB962C8B-B14F-4D97-AF65-F5344CB8AC3E}">
        <p14:creationId xmlns:p14="http://schemas.microsoft.com/office/powerpoint/2010/main" val="25185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3</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err="1"/>
              <a:t>Gare</a:t>
            </a:r>
            <a:r>
              <a:rPr lang="en-US" dirty="0"/>
              <a:t> Montparnasse, 1895</a:t>
            </a:r>
          </a:p>
        </p:txBody>
      </p:sp>
    </p:spTree>
    <p:extLst>
      <p:ext uri="{BB962C8B-B14F-4D97-AF65-F5344CB8AC3E}">
        <p14:creationId xmlns:p14="http://schemas.microsoft.com/office/powerpoint/2010/main" val="2213990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795C5E5-F854-4586-A75A-9B1F7BD7209F}" type="slidenum">
              <a:rPr lang="en-US"/>
              <a:pPr/>
              <a:t>32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795C5E5-F854-4586-A75A-9B1F7BD7209F}" type="slidenum">
              <a:rPr lang="en-US"/>
              <a:pPr/>
              <a:t>33</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p:cNvSpPr>
          <p:nvPr>
            <p:ph type="sldImg"/>
          </p:nvPr>
        </p:nvSpPr>
        <p:spPr>
          <a:xfrm>
            <a:off x="1150938" y="692150"/>
            <a:ext cx="4554537" cy="3414713"/>
          </a:xfrm>
          <a:solidFill>
            <a:srgbClr val="FFFFFF"/>
          </a:solidFill>
          <a:ln/>
        </p:spPr>
      </p:sp>
      <p:sp>
        <p:nvSpPr>
          <p:cNvPr id="30722" name="Rectangle 3"/>
          <p:cNvSpPr>
            <a:spLocks noGrp="1" noChangeArrowheads="1"/>
          </p:cNvSpPr>
          <p:nvPr>
            <p:ph type="body" idx="1"/>
          </p:nvPr>
        </p:nvSpPr>
        <p:spPr>
          <a:xfrm>
            <a:off x="914400" y="4341813"/>
            <a:ext cx="5027613" cy="411638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980056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DA49BA6-85FB-460F-9B04-5C5320B1B693}" type="slidenum">
              <a:rPr lang="en-US"/>
              <a:pPr/>
              <a:t>35</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DA49BA6-85FB-460F-9B04-5C5320B1B693}" type="slidenum">
              <a:rPr lang="en-US"/>
              <a:pPr/>
              <a:t>36</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4677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DA49BA6-85FB-460F-9B04-5C5320B1B693}" type="slidenum">
              <a:rPr lang="en-US"/>
              <a:pPr/>
              <a:t>37</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58940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074D626E-DE1C-490B-B71B-9EDC5D1C0BF7}" type="slidenum">
              <a:rPr lang="en-US"/>
              <a:pPr/>
              <a:t>38</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2ADC659-3D08-4607-AEDC-B9DF2D264630}" type="slidenum">
              <a:rPr lang="en-US"/>
              <a:pPr/>
              <a:t>39</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82F42DA-776A-4FBF-8F0E-71F0E74307DB}" type="slidenum">
              <a:rPr lang="en-US"/>
              <a:pPr/>
              <a:t>40</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69AE740C-837C-41DB-8C10-899CEE42A25F}" type="slidenum">
              <a:rPr lang="en-US"/>
              <a:pPr/>
              <a:t>41</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156300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7A0FB9D-12E7-4B95-AE69-B62AF90458A7}" type="slidenum">
              <a:rPr lang="en-US"/>
              <a:pPr/>
              <a:t>42</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CC47158-50D4-4A0D-864A-7A299206F0BA}" type="slidenum">
              <a:rPr lang="en-US"/>
              <a:pPr/>
              <a:t>43</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CC47158-50D4-4A0D-864A-7A299206F0BA}" type="slidenum">
              <a:rPr lang="en-US"/>
              <a:pPr/>
              <a:t>44</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926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2046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5980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7</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6282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99097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3852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10</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6452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E57547-22CD-4E35-9876-D7E26B3CF3D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EEF15-BAEF-4049-AA52-34436532F92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CE1C60-870A-4529-A04A-079A72EAA1E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1ACF27-4076-4A03-A834-53EBDA213B6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AE593A-43BC-4DA1-B326-CDF4A6F1003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0630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8B0C98-60A9-47A8-BE1B-C7679D39859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955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3F2AD8-8FC8-4ED6-9EEE-E241A1EAF21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846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961AD8C-ADB7-45B9-8EE1-C1CED0C1DE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1829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D2E17FA-9603-4891-9574-A74679BE3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3400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FC7A46-4561-4E02-9439-F152E17F5BB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541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883333C-6E68-4B4F-B206-1A717BBB9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717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48ECBA-8CB5-4657-BA01-62D436B1B45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54789E6-1A4A-4A1C-ACF9-7ABF20238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4341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8A4EA2B-5A78-4C0B-A02B-435D50B2801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569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03028F-A58B-472B-988A-013768B587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5429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411C64-6A89-453C-BB58-A7A0A06429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3510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15AE1-B984-42A2-847B-E4BAEBFB8D3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299D12-23A0-4076-9BF2-0C545691CA9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E2C7C1-8522-49A9-A3D3-97AD7F87A3B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2169E9-9F3E-44D9-B971-46B1100A45D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778194-9078-4E4A-A9C6-019D8E24040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0A9BCB-E47F-46D9-BB6F-86B2A84CC49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1E499-40C4-436B-94D1-3DBFD10826A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2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b="0" smtClean="0">
                <a:solidFill>
                  <a:schemeClr val="tx1"/>
                </a:solidFill>
                <a:latin typeface="Times New Roman" pitchFamily="18" charset="0"/>
              </a:defRPr>
            </a:lvl1pPr>
          </a:lstStyle>
          <a:p>
            <a:pPr>
              <a:defRPr/>
            </a:pPr>
            <a:endParaRPr lang="en-US"/>
          </a:p>
        </p:txBody>
      </p:sp>
      <p:sp>
        <p:nvSpPr>
          <p:cNvPr id="882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smtClean="0">
                <a:solidFill>
                  <a:schemeClr val="tx1"/>
                </a:solidFill>
                <a:latin typeface="Times New Roman" pitchFamily="18" charset="0"/>
              </a:defRPr>
            </a:lvl1pPr>
          </a:lstStyle>
          <a:p>
            <a:pPr>
              <a:defRPr/>
            </a:pPr>
            <a:endParaRPr lang="en-US"/>
          </a:p>
        </p:txBody>
      </p:sp>
      <p:sp>
        <p:nvSpPr>
          <p:cNvPr id="882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smtClean="0">
                <a:solidFill>
                  <a:schemeClr val="tx1"/>
                </a:solidFill>
                <a:latin typeface="Times New Roman" pitchFamily="18" charset="0"/>
              </a:defRPr>
            </a:lvl1pPr>
          </a:lstStyle>
          <a:p>
            <a:pPr>
              <a:defRPr/>
            </a:pPr>
            <a:fld id="{707260DF-42F4-4880-86CF-F3F59FC95CAD}" type="slidenum">
              <a:rPr lang="en-US"/>
              <a:pPr>
                <a:defRPr/>
              </a:pPr>
              <a:t>‹#›</a:t>
            </a:fld>
            <a:endParaRPr lang="en-US"/>
          </a:p>
        </p:txBody>
      </p:sp>
      <p:sp>
        <p:nvSpPr>
          <p:cNvPr id="882695"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715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990600"/>
            <a:ext cx="8229600" cy="5211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endParaRPr lang="en-GB" b="0">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endParaRPr lang="en-GB" b="0">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fld id="{3022479B-3BC2-4AEF-B7F8-A57A54186F23}" type="slidenum">
              <a:rPr lang="en-GB" b="0" smtClean="0">
                <a:solidFill>
                  <a:prstClr val="black">
                    <a:tint val="75000"/>
                  </a:prstClr>
                </a:solidFill>
                <a:latin typeface="Times New Roman" pitchFamily="18" charset="0"/>
              </a:rPr>
              <a:pPr defTabSz="457200">
                <a:lnSpc>
                  <a:spcPct val="86000"/>
                </a:lnSpc>
                <a:spcBef>
                  <a:spcPct val="0"/>
                </a:spcBef>
                <a:buClr>
                  <a:srgbClr val="000000"/>
                </a:buClr>
                <a:buSzPct val="100000"/>
                <a:buFont typeface="Times New Roman" pitchFamily="18" charset="0"/>
                <a:buNone/>
              </a:pPr>
              <a:t>‹#›</a:t>
            </a:fld>
            <a:endParaRPr lang="en-GB" b="0">
              <a:solidFill>
                <a:prstClr val="black">
                  <a:tint val="75000"/>
                </a:prstClr>
              </a:solidFill>
              <a:latin typeface="Times New Roman" pitchFamily="18" charset="0"/>
            </a:endParaRPr>
          </a:p>
        </p:txBody>
      </p:sp>
    </p:spTree>
    <p:extLst>
      <p:ext uri="{BB962C8B-B14F-4D97-AF65-F5344CB8AC3E}">
        <p14:creationId xmlns:p14="http://schemas.microsoft.com/office/powerpoint/2010/main" val="42694981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urabhg.web.illinois.edu/teaching/ece549/sp202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6.tif"/><Relationship Id="rId5" Type="http://schemas.openxmlformats.org/officeDocument/2006/relationships/image" Target="../media/image25.tif"/><Relationship Id="rId4" Type="http://schemas.openxmlformats.org/officeDocument/2006/relationships/image" Target="../media/image24.tif"/></Relationships>
</file>

<file path=ppt/slides/_rels/slide1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8.tif"/></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deD4cjLI0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rd.nytimes.com/projects/reconstructing-journalistic-scenes-in-3d" TargetMode="External"/><Relationship Id="rId5" Type="http://schemas.openxmlformats.org/officeDocument/2006/relationships/hyperlink" Target="http://www.cse.wustl.edu/~furukawa/papers/3dv-2013.pdf"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wptzVm0tng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grail.cs.washington.edu/projects/timelapse/TimelapseMiningSIGGRAPH15.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i1eZekcc_l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atthewtancik.com/nerf" TargetMode="External"/><Relationship Id="rId5" Type="http://schemas.openxmlformats.org/officeDocument/2006/relationships/image" Target="../media/image32.png"/><Relationship Id="rId4" Type="http://schemas.openxmlformats.org/officeDocument/2006/relationships/hyperlink" Target="http://homes.cs.washington.edu/~newcombe/papers/DynamicFusion.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googleresearch.blogspot.com/2014/09/building-deeper-understanding-of-images.html" TargetMode="External"/><Relationship Id="rId2" Type="http://schemas.openxmlformats.org/officeDocument/2006/relationships/hyperlink" Target="http://bits.blogs.nytimes.com/2014/08/18/computer-eyesight-gets-a-lot-more-accurate/"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openai.com/blog/clip/" TargetMode="External"/><Relationship Id="rId4" Type="http://schemas.openxmlformats.org/officeDocument/2006/relationships/hyperlink" Target="http://www.image-net.org/challenges/LSVRC/"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research.fb.com/wp-content/uploads/2017/08/maskrcnn.pdf"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openai.com/blog/dall-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nytimes.com/interactive/2020/11/21/science/artificial-intelligence-fake-people-faces.html" TargetMode="External"/><Relationship Id="rId5" Type="http://schemas.openxmlformats.org/officeDocument/2006/relationships/hyperlink" Target="https://arxiv.org/pdf/1812.04948.pdf" TargetMode="External"/><Relationship Id="rId4" Type="http://schemas.openxmlformats.org/officeDocument/2006/relationships/hyperlink" Target="https://research.nvidia.com/sites/default/files/pubs/2017-10_Progressive-Growing-of/karras2018iclr-paper.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rxiv.org/pdf/1511.06434.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www.packet.cc/files/mach-per-3D-solids.html" TargetMode="External"/><Relationship Id="rId4" Type="http://schemas.openxmlformats.org/officeDocument/2006/relationships/hyperlink" Target="http://en.wikipedia.org/wiki/Lawrence_Roberts_(scientis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cvpr2018.thecvf.com/sponsors"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cvpr2018.thecvf.com/files/CVPR%202018%20Opening%202.pdf"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hyperlink" Target="http://cvpr2018.thecvf.com/sponsors"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hyperlink" Target="http://cvpr2018.thecvf.com/files/CVPR%202018%20Opening%202.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vpr2018.thecvf.com/files/CVPR%202018%20Opening%202.pdf"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wmf"/><Relationship Id="rId7"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tif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w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aurabhg.web.illinois.edu/teaching/ece549/sp2021/" TargetMode="External"/><Relationship Id="rId5" Type="http://schemas.openxmlformats.org/officeDocument/2006/relationships/image" Target="../media/image80.jpe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00400" y="1828800"/>
            <a:ext cx="3764255" cy="2000251"/>
          </a:xfrm>
        </p:spPr>
        <p:txBody>
          <a:bodyPr/>
          <a:lstStyle/>
          <a:p>
            <a:pPr algn="ctr"/>
            <a:r>
              <a:rPr lang="en-US" dirty="0"/>
              <a:t>CS543 / ECE549</a:t>
            </a:r>
            <a:br>
              <a:rPr lang="en-US" dirty="0"/>
            </a:br>
            <a:r>
              <a:rPr lang="en-US" dirty="0"/>
              <a:t>Computer Vision</a:t>
            </a:r>
            <a:br>
              <a:rPr lang="en-US" dirty="0"/>
            </a:br>
            <a:r>
              <a:rPr lang="en-US" dirty="0"/>
              <a:t>Spring 2021</a:t>
            </a:r>
          </a:p>
        </p:txBody>
      </p:sp>
      <p:sp>
        <p:nvSpPr>
          <p:cNvPr id="11267" name="Rectangle 8"/>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lstStyle/>
          <a:p>
            <a:endParaRPr lang="en-US"/>
          </a:p>
        </p:txBody>
      </p:sp>
      <p:sp>
        <p:nvSpPr>
          <p:cNvPr id="7" name="TextBox 6">
            <a:extLst>
              <a:ext uri="{FF2B5EF4-FFF2-40B4-BE49-F238E27FC236}">
                <a16:creationId xmlns:a16="http://schemas.microsoft.com/office/drawing/2014/main" id="{07868190-675B-7840-9393-F4BC8D3E48C5}"/>
              </a:ext>
            </a:extLst>
          </p:cNvPr>
          <p:cNvSpPr txBox="1"/>
          <p:nvPr/>
        </p:nvSpPr>
        <p:spPr>
          <a:xfrm>
            <a:off x="228600" y="5562600"/>
            <a:ext cx="7943200" cy="1015663"/>
          </a:xfrm>
          <a:prstGeom prst="rect">
            <a:avLst/>
          </a:prstGeom>
          <a:noFill/>
        </p:spPr>
        <p:txBody>
          <a:bodyPr wrap="none" rtlCol="0">
            <a:spAutoFit/>
          </a:bodyPr>
          <a:lstStyle/>
          <a:p>
            <a:pPr algn="l"/>
            <a:r>
              <a:rPr lang="en-US" sz="2400" b="0" dirty="0">
                <a:solidFill>
                  <a:schemeClr val="tx1"/>
                </a:solidFill>
              </a:rPr>
              <a:t>Course webpage URL:</a:t>
            </a:r>
          </a:p>
          <a:p>
            <a:pPr algn="l"/>
            <a:r>
              <a:rPr lang="en-US" sz="2400" b="0" dirty="0">
                <a:solidFill>
                  <a:srgbClr val="0000FF"/>
                </a:solidFill>
                <a:hlinkClick r:id="rId3">
                  <a:extLst>
                    <a:ext uri="{A12FA001-AC4F-418D-AE19-62706E023703}">
                      <ahyp:hlinkClr xmlns:ahyp="http://schemas.microsoft.com/office/drawing/2018/hyperlinkcolor" val="tx"/>
                    </a:ext>
                  </a:extLst>
                </a:hlinkClick>
              </a:rPr>
              <a:t>http://saurabhg.web.illinois.edu/teaching/ece549/sp2021</a:t>
            </a:r>
            <a:r>
              <a:rPr lang="en-US" sz="2400" b="0" dirty="0">
                <a:solidFill>
                  <a:schemeClr val="tx1"/>
                </a:solidFill>
                <a:hlinkClick r:id="rId3">
                  <a:extLst>
                    <a:ext uri="{A12FA001-AC4F-418D-AE19-62706E023703}">
                      <ahyp:hlinkClr xmlns:ahyp="http://schemas.microsoft.com/office/drawing/2018/hyperlinkcolor" val="tx"/>
                    </a:ext>
                  </a:extLst>
                </a:hlinkClick>
              </a:rPr>
              <a:t>/</a:t>
            </a:r>
            <a:endParaRPr lang="en-US" sz="2400" b="0" dirty="0">
              <a:solidFill>
                <a:schemeClr val="tx1"/>
              </a:solidFill>
            </a:endParaRPr>
          </a:p>
        </p:txBody>
      </p:sp>
      <p:pic>
        <p:nvPicPr>
          <p:cNvPr id="8" name="tasks_2x.png" descr="tasks_2x.png">
            <a:extLst>
              <a:ext uri="{FF2B5EF4-FFF2-40B4-BE49-F238E27FC236}">
                <a16:creationId xmlns:a16="http://schemas.microsoft.com/office/drawing/2014/main" id="{C12B9866-F5F1-CA4E-A6DA-7EC5CC7CB04F}"/>
              </a:ext>
            </a:extLst>
          </p:cNvPr>
          <p:cNvPicPr>
            <a:picLocks noChangeAspect="1"/>
          </p:cNvPicPr>
          <p:nvPr/>
        </p:nvPicPr>
        <p:blipFill>
          <a:blip r:embed="rId4"/>
          <a:srcRect b="13782"/>
          <a:stretch>
            <a:fillRect/>
          </a:stretch>
        </p:blipFill>
        <p:spPr>
          <a:xfrm>
            <a:off x="5105400" y="1072661"/>
            <a:ext cx="3352800" cy="4854005"/>
          </a:xfrm>
          <a:prstGeom prst="rect">
            <a:avLst/>
          </a:prstGeom>
          <a:ln w="12700">
            <a:miter lim="400000"/>
          </a:ln>
        </p:spPr>
      </p:pic>
    </p:spTree>
    <p:extLst>
      <p:ext uri="{BB962C8B-B14F-4D97-AF65-F5344CB8AC3E}">
        <p14:creationId xmlns:p14="http://schemas.microsoft.com/office/powerpoint/2010/main" val="3663157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p:txBody>
          <a:bodyPr/>
          <a:lstStyle/>
          <a:p>
            <a:endParaRPr lang="en-US" dirty="0"/>
          </a:p>
        </p:txBody>
      </p:sp>
      <p:sp>
        <p:nvSpPr>
          <p:cNvPr id="929794" name="Rectangle 2"/>
          <p:cNvSpPr>
            <a:spLocks noGrp="1" noChangeArrowheads="1"/>
          </p:cNvSpPr>
          <p:nvPr>
            <p:ph type="title"/>
          </p:nvPr>
        </p:nvSpPr>
        <p:spPr>
          <a:xfrm>
            <a:off x="685800" y="77707"/>
            <a:ext cx="7772400" cy="838200"/>
          </a:xfrm>
        </p:spPr>
        <p:txBody>
          <a:bodyPr/>
          <a:lstStyle/>
          <a:p>
            <a:pPr eaLnBrk="1" hangingPunct="1">
              <a:defRPr/>
            </a:pPr>
            <a:r>
              <a:rPr lang="en-US" dirty="0"/>
              <a:t>Vision is easy for humans</a:t>
            </a:r>
          </a:p>
        </p:txBody>
      </p:sp>
      <p:sp>
        <p:nvSpPr>
          <p:cNvPr id="10" name="TextBox 9"/>
          <p:cNvSpPr txBox="1"/>
          <p:nvPr/>
        </p:nvSpPr>
        <p:spPr>
          <a:xfrm>
            <a:off x="7487275" y="6441739"/>
            <a:ext cx="1645002" cy="338554"/>
          </a:xfrm>
          <a:prstGeom prst="rect">
            <a:avLst/>
          </a:prstGeom>
          <a:noFill/>
        </p:spPr>
        <p:txBody>
          <a:bodyPr wrap="none">
            <a:spAutoFit/>
          </a:bodyPr>
          <a:lstStyle/>
          <a:p>
            <a:pPr algn="ctr" fontAlgn="auto">
              <a:spcBef>
                <a:spcPts val="0"/>
              </a:spcBef>
              <a:spcAft>
                <a:spcPts val="0"/>
              </a:spcAft>
              <a:defRPr/>
            </a:pPr>
            <a:r>
              <a:rPr lang="en-US" sz="1600" b="0" kern="0" dirty="0">
                <a:solidFill>
                  <a:schemeClr val="tx1"/>
                </a:solidFill>
                <a:cs typeface="+mn-cs"/>
              </a:rPr>
              <a:t>Source: J. Malik</a:t>
            </a:r>
          </a:p>
        </p:txBody>
      </p:sp>
      <p:pic>
        <p:nvPicPr>
          <p:cNvPr id="2" name="Picture 1">
            <a:extLst>
              <a:ext uri="{FF2B5EF4-FFF2-40B4-BE49-F238E27FC236}">
                <a16:creationId xmlns:a16="http://schemas.microsoft.com/office/drawing/2014/main" id="{3AAB74F7-0538-5A44-8FA9-AC40C5ECC0B8}"/>
              </a:ext>
            </a:extLst>
          </p:cNvPr>
          <p:cNvPicPr>
            <a:picLocks noChangeAspect="1"/>
          </p:cNvPicPr>
          <p:nvPr/>
        </p:nvPicPr>
        <p:blipFill>
          <a:blip r:embed="rId3"/>
          <a:stretch>
            <a:fillRect/>
          </a:stretch>
        </p:blipFill>
        <p:spPr>
          <a:xfrm>
            <a:off x="685800" y="1562547"/>
            <a:ext cx="7658100" cy="4292600"/>
          </a:xfrm>
          <a:prstGeom prst="rect">
            <a:avLst/>
          </a:prstGeom>
        </p:spPr>
      </p:pic>
      <p:sp>
        <p:nvSpPr>
          <p:cNvPr id="8" name="TextBox 7">
            <a:extLst>
              <a:ext uri="{FF2B5EF4-FFF2-40B4-BE49-F238E27FC236}">
                <a16:creationId xmlns:a16="http://schemas.microsoft.com/office/drawing/2014/main" id="{1B484E8A-D04B-494F-BCF6-E3D96080A09A}"/>
              </a:ext>
            </a:extLst>
          </p:cNvPr>
          <p:cNvSpPr txBox="1"/>
          <p:nvPr/>
        </p:nvSpPr>
        <p:spPr>
          <a:xfrm>
            <a:off x="11723" y="6441739"/>
            <a:ext cx="6901249" cy="338554"/>
          </a:xfrm>
          <a:prstGeom prst="rect">
            <a:avLst/>
          </a:prstGeom>
          <a:noFill/>
        </p:spPr>
        <p:txBody>
          <a:bodyPr wrap="none">
            <a:spAutoFit/>
          </a:bodyPr>
          <a:lstStyle/>
          <a:p>
            <a:r>
              <a:rPr lang="en-US" sz="1600" b="0" dirty="0">
                <a:solidFill>
                  <a:schemeClr val="tx1"/>
                </a:solidFill>
              </a:rPr>
              <a:t>Surface perception in pictures. </a:t>
            </a:r>
            <a:r>
              <a:rPr lang="en-US" sz="1600" b="0" dirty="0" err="1">
                <a:solidFill>
                  <a:schemeClr val="tx1"/>
                </a:solidFill>
              </a:rPr>
              <a:t>Koenderink</a:t>
            </a:r>
            <a:r>
              <a:rPr lang="en-US" sz="1600" b="0" dirty="0">
                <a:solidFill>
                  <a:schemeClr val="tx1"/>
                </a:solidFill>
              </a:rPr>
              <a:t>, van </a:t>
            </a:r>
            <a:r>
              <a:rPr lang="en-US" sz="1600" b="0" dirty="0" err="1">
                <a:solidFill>
                  <a:schemeClr val="tx1"/>
                </a:solidFill>
              </a:rPr>
              <a:t>Doorn</a:t>
            </a:r>
            <a:r>
              <a:rPr lang="en-US" sz="1600" b="0" dirty="0">
                <a:solidFill>
                  <a:schemeClr val="tx1"/>
                </a:solidFill>
              </a:rPr>
              <a:t> and </a:t>
            </a:r>
            <a:r>
              <a:rPr lang="en-US" sz="1600" b="0" dirty="0" err="1">
                <a:solidFill>
                  <a:schemeClr val="tx1"/>
                </a:solidFill>
              </a:rPr>
              <a:t>Kappers</a:t>
            </a:r>
            <a:r>
              <a:rPr lang="en-US" sz="1600" b="0" dirty="0">
                <a:solidFill>
                  <a:schemeClr val="tx1"/>
                </a:solidFill>
              </a:rPr>
              <a:t>, 1992</a:t>
            </a:r>
          </a:p>
        </p:txBody>
      </p:sp>
    </p:spTree>
    <p:extLst>
      <p:ext uri="{BB962C8B-B14F-4D97-AF65-F5344CB8AC3E}">
        <p14:creationId xmlns:p14="http://schemas.microsoft.com/office/powerpoint/2010/main" val="2309760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tasks_2x.png" descr="tasks_2x.png"/>
          <p:cNvPicPr>
            <a:picLocks noChangeAspect="1"/>
          </p:cNvPicPr>
          <p:nvPr/>
        </p:nvPicPr>
        <p:blipFill>
          <a:blip r:embed="rId2"/>
          <a:srcRect b="13782"/>
          <a:stretch>
            <a:fillRect/>
          </a:stretch>
        </p:blipFill>
        <p:spPr>
          <a:xfrm>
            <a:off x="2689872" y="1126871"/>
            <a:ext cx="3764255" cy="5449687"/>
          </a:xfrm>
          <a:prstGeom prst="rect">
            <a:avLst/>
          </a:prstGeom>
          <a:ln w="12700">
            <a:miter lim="400000"/>
          </a:ln>
        </p:spPr>
      </p:pic>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t>Remarkably Hard for Computers</a:t>
            </a:r>
          </a:p>
        </p:txBody>
      </p:sp>
      <p:sp>
        <p:nvSpPr>
          <p:cNvPr id="6" name="TextBox 5">
            <a:extLst>
              <a:ext uri="{FF2B5EF4-FFF2-40B4-BE49-F238E27FC236}">
                <a16:creationId xmlns:a16="http://schemas.microsoft.com/office/drawing/2014/main" id="{0471ACFF-4533-0E4F-98D8-3AC8B61AB8B3}"/>
              </a:ext>
            </a:extLst>
          </p:cNvPr>
          <p:cNvSpPr txBox="1"/>
          <p:nvPr/>
        </p:nvSpPr>
        <p:spPr>
          <a:xfrm>
            <a:off x="60242" y="6453499"/>
            <a:ext cx="1685078"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XKCD</a:t>
            </a:r>
          </a:p>
        </p:txBody>
      </p:sp>
    </p:spTree>
    <p:extLst>
      <p:ext uri="{BB962C8B-B14F-4D97-AF65-F5344CB8AC3E}">
        <p14:creationId xmlns:p14="http://schemas.microsoft.com/office/powerpoint/2010/main" val="57524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t>Vision is hard: Objects Blend Together</a:t>
            </a:r>
          </a:p>
        </p:txBody>
      </p:sp>
      <p:sp>
        <p:nvSpPr>
          <p:cNvPr id="7" name="TextBox 6">
            <a:extLst>
              <a:ext uri="{FF2B5EF4-FFF2-40B4-BE49-F238E27FC236}">
                <a16:creationId xmlns:a16="http://schemas.microsoft.com/office/drawing/2014/main" id="{298ACABC-7068-F648-8A0F-AA38015032E9}"/>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8" name="Picture 3" descr="Picture 3">
            <a:extLst>
              <a:ext uri="{FF2B5EF4-FFF2-40B4-BE49-F238E27FC236}">
                <a16:creationId xmlns:a16="http://schemas.microsoft.com/office/drawing/2014/main" id="{70A0EF06-7B0E-B94B-A513-22274DB10B3F}"/>
              </a:ext>
            </a:extLst>
          </p:cNvPr>
          <p:cNvPicPr>
            <a:picLocks noChangeAspect="1"/>
          </p:cNvPicPr>
          <p:nvPr/>
        </p:nvPicPr>
        <p:blipFill>
          <a:blip r:embed="rId2"/>
          <a:stretch>
            <a:fillRect/>
          </a:stretch>
        </p:blipFill>
        <p:spPr>
          <a:xfrm>
            <a:off x="685800" y="910045"/>
            <a:ext cx="7620000" cy="5405789"/>
          </a:xfrm>
          <a:prstGeom prst="rect">
            <a:avLst/>
          </a:prstGeom>
          <a:ln w="12700">
            <a:miter lim="400000"/>
          </a:ln>
        </p:spPr>
      </p:pic>
      <p:sp>
        <p:nvSpPr>
          <p:cNvPr id="9" name="Freeform 4">
            <a:extLst>
              <a:ext uri="{FF2B5EF4-FFF2-40B4-BE49-F238E27FC236}">
                <a16:creationId xmlns:a16="http://schemas.microsoft.com/office/drawing/2014/main" id="{159556EC-7774-8540-B745-B9365B06BEC5}"/>
              </a:ext>
            </a:extLst>
          </p:cNvPr>
          <p:cNvSpPr/>
          <p:nvPr/>
        </p:nvSpPr>
        <p:spPr>
          <a:xfrm>
            <a:off x="3962400" y="1196931"/>
            <a:ext cx="3168824" cy="4832017"/>
          </a:xfrm>
          <a:custGeom>
            <a:avLst/>
            <a:gdLst/>
            <a:ahLst/>
            <a:cxnLst>
              <a:cxn ang="0">
                <a:pos x="wd2" y="hd2"/>
              </a:cxn>
              <a:cxn ang="5400000">
                <a:pos x="wd2" y="hd2"/>
              </a:cxn>
              <a:cxn ang="10800000">
                <a:pos x="wd2" y="hd2"/>
              </a:cxn>
              <a:cxn ang="16200000">
                <a:pos x="wd2" y="hd2"/>
              </a:cxn>
            </a:cxnLst>
            <a:rect l="0" t="0" r="r" b="b"/>
            <a:pathLst>
              <a:path w="21600" h="21600" extrusionOk="0">
                <a:moveTo>
                  <a:pt x="0" y="2348"/>
                </a:moveTo>
                <a:lnTo>
                  <a:pt x="0" y="1565"/>
                </a:lnTo>
                <a:lnTo>
                  <a:pt x="597" y="704"/>
                </a:lnTo>
                <a:lnTo>
                  <a:pt x="2625" y="0"/>
                </a:lnTo>
                <a:lnTo>
                  <a:pt x="4296" y="235"/>
                </a:lnTo>
                <a:lnTo>
                  <a:pt x="5728" y="1409"/>
                </a:lnTo>
                <a:lnTo>
                  <a:pt x="5967" y="2348"/>
                </a:lnTo>
                <a:lnTo>
                  <a:pt x="6564" y="3443"/>
                </a:lnTo>
                <a:lnTo>
                  <a:pt x="9189" y="4383"/>
                </a:lnTo>
                <a:lnTo>
                  <a:pt x="20526" y="7122"/>
                </a:lnTo>
                <a:lnTo>
                  <a:pt x="21600" y="9391"/>
                </a:lnTo>
                <a:lnTo>
                  <a:pt x="20407" y="10878"/>
                </a:lnTo>
                <a:lnTo>
                  <a:pt x="17304" y="12052"/>
                </a:lnTo>
                <a:lnTo>
                  <a:pt x="11456" y="12913"/>
                </a:lnTo>
                <a:lnTo>
                  <a:pt x="7757" y="12991"/>
                </a:lnTo>
                <a:lnTo>
                  <a:pt x="11218" y="15026"/>
                </a:lnTo>
                <a:lnTo>
                  <a:pt x="13962" y="19957"/>
                </a:lnTo>
                <a:lnTo>
                  <a:pt x="6683" y="21600"/>
                </a:lnTo>
                <a:lnTo>
                  <a:pt x="9905" y="19409"/>
                </a:lnTo>
                <a:lnTo>
                  <a:pt x="4057" y="12600"/>
                </a:lnTo>
                <a:lnTo>
                  <a:pt x="5967" y="11035"/>
                </a:lnTo>
                <a:lnTo>
                  <a:pt x="10860" y="9939"/>
                </a:lnTo>
                <a:lnTo>
                  <a:pt x="3938" y="10252"/>
                </a:lnTo>
                <a:lnTo>
                  <a:pt x="2029" y="9157"/>
                </a:lnTo>
                <a:lnTo>
                  <a:pt x="2387" y="6417"/>
                </a:lnTo>
                <a:lnTo>
                  <a:pt x="3222" y="5948"/>
                </a:lnTo>
                <a:lnTo>
                  <a:pt x="2387" y="5478"/>
                </a:lnTo>
                <a:lnTo>
                  <a:pt x="955" y="5009"/>
                </a:lnTo>
                <a:lnTo>
                  <a:pt x="239" y="2739"/>
                </a:lnTo>
                <a:lnTo>
                  <a:pt x="0" y="2348"/>
                </a:lnTo>
                <a:close/>
              </a:path>
            </a:pathLst>
          </a:custGeom>
          <a:solidFill>
            <a:srgbClr val="4F81BD">
              <a:alpha val="55000"/>
            </a:srgbClr>
          </a:solidFill>
          <a:ln w="25400">
            <a:solidFill>
              <a:srgbClr val="3A5E8A"/>
            </a:solidFill>
          </a:ln>
        </p:spPr>
        <p:txBody>
          <a:bodyPr lIns="45719" tIns="45719" rIns="45719" bIns="45719" anchor="ctr"/>
          <a:lstStyle/>
          <a:p>
            <a:pPr defTabSz="914367">
              <a:defRPr sz="1200" b="1">
                <a:solidFill>
                  <a:srgbClr val="FFFFFF"/>
                </a:solidFill>
                <a:latin typeface="Calibri"/>
                <a:ea typeface="Calibri"/>
                <a:cs typeface="Calibri"/>
                <a:sym typeface="Calibri"/>
              </a:defRPr>
            </a:pPr>
            <a:endParaRPr sz="844"/>
          </a:p>
        </p:txBody>
      </p:sp>
    </p:spTree>
    <p:extLst>
      <p:ext uri="{BB962C8B-B14F-4D97-AF65-F5344CB8AC3E}">
        <p14:creationId xmlns:p14="http://schemas.microsoft.com/office/powerpoint/2010/main" val="413583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t>Vision is hard: Objects Blend Together</a:t>
            </a:r>
          </a:p>
        </p:txBody>
      </p:sp>
      <p:sp>
        <p:nvSpPr>
          <p:cNvPr id="7" name="TextBox 6">
            <a:extLst>
              <a:ext uri="{FF2B5EF4-FFF2-40B4-BE49-F238E27FC236}">
                <a16:creationId xmlns:a16="http://schemas.microsoft.com/office/drawing/2014/main" id="{298ACABC-7068-F648-8A0F-AA38015032E9}"/>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10" name="Picture 3" descr="Picture 3">
            <a:extLst>
              <a:ext uri="{FF2B5EF4-FFF2-40B4-BE49-F238E27FC236}">
                <a16:creationId xmlns:a16="http://schemas.microsoft.com/office/drawing/2014/main" id="{A88B894C-1E7B-1D43-9F7A-8394960612DC}"/>
              </a:ext>
            </a:extLst>
          </p:cNvPr>
          <p:cNvPicPr>
            <a:picLocks noChangeAspect="1"/>
          </p:cNvPicPr>
          <p:nvPr/>
        </p:nvPicPr>
        <p:blipFill>
          <a:blip r:embed="rId2"/>
          <a:stretch>
            <a:fillRect/>
          </a:stretch>
        </p:blipFill>
        <p:spPr>
          <a:xfrm>
            <a:off x="1619250" y="1782763"/>
            <a:ext cx="5905501" cy="3952876"/>
          </a:xfrm>
          <a:prstGeom prst="rect">
            <a:avLst/>
          </a:prstGeom>
          <a:ln w="12700">
            <a:miter lim="400000"/>
          </a:ln>
        </p:spPr>
      </p:pic>
    </p:spTree>
    <p:extLst>
      <p:ext uri="{BB962C8B-B14F-4D97-AF65-F5344CB8AC3E}">
        <p14:creationId xmlns:p14="http://schemas.microsoft.com/office/powerpoint/2010/main" val="666261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Picture 4" descr="Picture 4"/>
          <p:cNvPicPr>
            <a:picLocks noChangeAspect="1"/>
          </p:cNvPicPr>
          <p:nvPr/>
        </p:nvPicPr>
        <p:blipFill>
          <a:blip r:embed="rId2"/>
          <a:stretch>
            <a:fillRect/>
          </a:stretch>
        </p:blipFill>
        <p:spPr>
          <a:xfrm>
            <a:off x="2743200" y="1237133"/>
            <a:ext cx="1943101" cy="1295401"/>
          </a:xfrm>
          <a:prstGeom prst="rect">
            <a:avLst/>
          </a:prstGeom>
          <a:ln w="12700">
            <a:miter lim="400000"/>
          </a:ln>
          <a:effectLst/>
        </p:spPr>
      </p:pic>
      <p:pic>
        <p:nvPicPr>
          <p:cNvPr id="608" name="Picture 3" descr="Picture 3"/>
          <p:cNvPicPr>
            <a:picLocks noChangeAspect="1"/>
          </p:cNvPicPr>
          <p:nvPr/>
        </p:nvPicPr>
        <p:blipFill>
          <a:blip r:embed="rId3"/>
          <a:stretch>
            <a:fillRect/>
          </a:stretch>
        </p:blipFill>
        <p:spPr>
          <a:xfrm>
            <a:off x="1371600" y="1999133"/>
            <a:ext cx="2286001" cy="1524000"/>
          </a:xfrm>
          <a:prstGeom prst="rect">
            <a:avLst/>
          </a:prstGeom>
          <a:ln w="12700">
            <a:miter lim="400000"/>
          </a:ln>
          <a:effectLst/>
        </p:spPr>
      </p:pic>
      <p:pic>
        <p:nvPicPr>
          <p:cNvPr id="609" name="Picture 2" descr="Picture 2"/>
          <p:cNvPicPr>
            <a:picLocks noChangeAspect="1"/>
          </p:cNvPicPr>
          <p:nvPr/>
        </p:nvPicPr>
        <p:blipFill>
          <a:blip r:embed="rId4"/>
          <a:stretch>
            <a:fillRect/>
          </a:stretch>
        </p:blipFill>
        <p:spPr>
          <a:xfrm>
            <a:off x="533400" y="1160933"/>
            <a:ext cx="2044701" cy="1447800"/>
          </a:xfrm>
          <a:prstGeom prst="rect">
            <a:avLst/>
          </a:prstGeom>
          <a:ln w="12700">
            <a:miter lim="400000"/>
          </a:ln>
          <a:effectLst/>
        </p:spPr>
      </p:pic>
      <p:sp>
        <p:nvSpPr>
          <p:cNvPr id="610" name="TextBox 7"/>
          <p:cNvSpPr txBox="1"/>
          <p:nvPr/>
        </p:nvSpPr>
        <p:spPr>
          <a:xfrm>
            <a:off x="1407020" y="3409892"/>
            <a:ext cx="2242151" cy="400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2000" b="0" dirty="0">
                <a:solidFill>
                  <a:schemeClr val="tx1"/>
                </a:solidFill>
                <a:latin typeface="+mn-lt"/>
              </a:rPr>
              <a:t>Viewpoint variation</a:t>
            </a:r>
          </a:p>
        </p:txBody>
      </p:sp>
      <p:sp>
        <p:nvSpPr>
          <p:cNvPr id="611" name="TextBox 12"/>
          <p:cNvSpPr txBox="1"/>
          <p:nvPr/>
        </p:nvSpPr>
        <p:spPr>
          <a:xfrm>
            <a:off x="1865257" y="5772092"/>
            <a:ext cx="1390763" cy="400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2000" b="0" dirty="0">
                <a:solidFill>
                  <a:schemeClr val="tx1"/>
                </a:solidFill>
                <a:latin typeface="+mn-lt"/>
              </a:rPr>
              <a:t>Illumination</a:t>
            </a:r>
          </a:p>
        </p:txBody>
      </p:sp>
      <p:grpSp>
        <p:nvGrpSpPr>
          <p:cNvPr id="614" name="Group 15"/>
          <p:cNvGrpSpPr/>
          <p:nvPr/>
        </p:nvGrpSpPr>
        <p:grpSpPr>
          <a:xfrm>
            <a:off x="5638800" y="1324445"/>
            <a:ext cx="2649539" cy="4495801"/>
            <a:chOff x="0" y="0"/>
            <a:chExt cx="3768232" cy="6394026"/>
          </a:xfrm>
          <a:effectLst/>
        </p:grpSpPr>
        <p:pic>
          <p:nvPicPr>
            <p:cNvPr id="612" name="Picture 2" descr="Picture 2"/>
            <p:cNvPicPr>
              <a:picLocks noChangeAspect="1"/>
            </p:cNvPicPr>
            <p:nvPr/>
          </p:nvPicPr>
          <p:blipFill>
            <a:blip r:embed="rId5"/>
            <a:stretch>
              <a:fillRect/>
            </a:stretch>
          </p:blipFill>
          <p:spPr>
            <a:xfrm>
              <a:off x="0" y="0"/>
              <a:ext cx="3768233" cy="6394027"/>
            </a:xfrm>
            <a:prstGeom prst="rect">
              <a:avLst/>
            </a:prstGeom>
            <a:ln w="12700" cap="flat">
              <a:noFill/>
              <a:miter lim="400000"/>
            </a:ln>
            <a:effectLst/>
          </p:spPr>
        </p:pic>
        <p:sp>
          <p:nvSpPr>
            <p:cNvPr id="613" name="Rectangle 14"/>
            <p:cNvSpPr/>
            <p:nvPr/>
          </p:nvSpPr>
          <p:spPr>
            <a:xfrm>
              <a:off x="108373" y="-1"/>
              <a:ext cx="1196623" cy="1304996"/>
            </a:xfrm>
            <a:prstGeom prst="rect">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defTabSz="914367">
                <a:spcBef>
                  <a:spcPts val="703"/>
                </a:spcBef>
                <a:defRPr sz="1600" b="1">
                  <a:solidFill>
                    <a:srgbClr val="FFFFFF"/>
                  </a:solidFill>
                  <a:latin typeface="Calibri"/>
                  <a:ea typeface="Calibri"/>
                  <a:cs typeface="Calibri"/>
                  <a:sym typeface="Calibri"/>
                </a:defRPr>
              </a:pPr>
              <a:endParaRPr sz="1125"/>
            </a:p>
          </p:txBody>
        </p:sp>
      </p:grpSp>
      <p:sp>
        <p:nvSpPr>
          <p:cNvPr id="615" name="TextBox 16"/>
          <p:cNvSpPr txBox="1"/>
          <p:nvPr/>
        </p:nvSpPr>
        <p:spPr>
          <a:xfrm>
            <a:off x="6653152" y="5772092"/>
            <a:ext cx="735136" cy="400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2000" b="0">
                <a:solidFill>
                  <a:schemeClr val="tx1"/>
                </a:solidFill>
                <a:latin typeface="+mn-lt"/>
              </a:rPr>
              <a:t>Scale</a:t>
            </a:r>
          </a:p>
        </p:txBody>
      </p:sp>
      <p:pic>
        <p:nvPicPr>
          <p:cNvPr id="616" name="Picture 1" descr="Picture 1"/>
          <p:cNvPicPr>
            <a:picLocks noChangeAspect="1"/>
          </p:cNvPicPr>
          <p:nvPr/>
        </p:nvPicPr>
        <p:blipFill>
          <a:blip r:embed="rId6"/>
          <a:stretch>
            <a:fillRect/>
          </a:stretch>
        </p:blipFill>
        <p:spPr>
          <a:xfrm>
            <a:off x="457199" y="3991445"/>
            <a:ext cx="1968501" cy="1295401"/>
          </a:xfrm>
          <a:prstGeom prst="rect">
            <a:avLst/>
          </a:prstGeom>
          <a:ln w="12700">
            <a:miter lim="400000"/>
          </a:ln>
          <a:effectLst/>
        </p:spPr>
      </p:pic>
      <p:pic>
        <p:nvPicPr>
          <p:cNvPr id="617" name="Picture 2" descr="Picture 2"/>
          <p:cNvPicPr>
            <a:picLocks noChangeAspect="1"/>
          </p:cNvPicPr>
          <p:nvPr/>
        </p:nvPicPr>
        <p:blipFill>
          <a:blip r:embed="rId7"/>
          <a:stretch>
            <a:fillRect/>
          </a:stretch>
        </p:blipFill>
        <p:spPr>
          <a:xfrm>
            <a:off x="1752600" y="4220046"/>
            <a:ext cx="1981201" cy="1303339"/>
          </a:xfrm>
          <a:prstGeom prst="rect">
            <a:avLst/>
          </a:prstGeom>
          <a:ln w="12700">
            <a:miter lim="400000"/>
          </a:ln>
          <a:effectLst/>
        </p:spPr>
      </p:pic>
      <p:pic>
        <p:nvPicPr>
          <p:cNvPr id="618" name="Picture 4" descr="Picture 4"/>
          <p:cNvPicPr>
            <a:picLocks noChangeAspect="1"/>
          </p:cNvPicPr>
          <p:nvPr/>
        </p:nvPicPr>
        <p:blipFill>
          <a:blip r:embed="rId8"/>
          <a:stretch>
            <a:fillRect/>
          </a:stretch>
        </p:blipFill>
        <p:spPr>
          <a:xfrm>
            <a:off x="2895600" y="4448645"/>
            <a:ext cx="1981201" cy="1303339"/>
          </a:xfrm>
          <a:prstGeom prst="rect">
            <a:avLst/>
          </a:prstGeom>
          <a:ln w="12700">
            <a:miter lim="400000"/>
          </a:ln>
          <a:effectLst/>
        </p:spPr>
      </p:pic>
      <p:sp>
        <p:nvSpPr>
          <p:cNvPr id="3" name="Title 2">
            <a:extLst>
              <a:ext uri="{FF2B5EF4-FFF2-40B4-BE49-F238E27FC236}">
                <a16:creationId xmlns:a16="http://schemas.microsoft.com/office/drawing/2014/main" id="{CF225E64-0227-D34F-BAD2-59E4603C65DF}"/>
              </a:ext>
            </a:extLst>
          </p:cNvPr>
          <p:cNvSpPr>
            <a:spLocks noGrp="1"/>
          </p:cNvSpPr>
          <p:nvPr>
            <p:ph type="title"/>
          </p:nvPr>
        </p:nvSpPr>
        <p:spPr/>
        <p:txBody>
          <a:bodyPr>
            <a:normAutofit fontScale="90000"/>
          </a:bodyPr>
          <a:lstStyle/>
          <a:p>
            <a:r>
              <a:rPr lang="en-US" dirty="0"/>
              <a:t>Vision is hard: Intra-class Variation</a:t>
            </a:r>
          </a:p>
        </p:txBody>
      </p:sp>
      <p:sp>
        <p:nvSpPr>
          <p:cNvPr id="18" name="TextBox 17">
            <a:extLst>
              <a:ext uri="{FF2B5EF4-FFF2-40B4-BE49-F238E27FC236}">
                <a16:creationId xmlns:a16="http://schemas.microsoft.com/office/drawing/2014/main" id="{9D4A4EBC-155F-8545-A924-EFF58919609D}"/>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312137998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animBg="1" advAuto="0"/>
      <p:bldP spid="608" grpId="0" animBg="1" advAuto="0"/>
      <p:bldP spid="609" grpId="0" animBg="1" advAuto="0"/>
      <p:bldP spid="610" grpId="0" animBg="1" advAuto="0"/>
      <p:bldP spid="611" grpId="0" animBg="1" advAuto="0"/>
      <p:bldP spid="614" grpId="0" animBg="1" advAuto="0"/>
      <p:bldP spid="615" grpId="0" animBg="1" advAuto="0"/>
      <p:bldP spid="616" grpId="0" animBg="1" advAuto="0"/>
      <p:bldP spid="617" grpId="0" animBg="1" advAuto="0"/>
      <p:bldP spid="618"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5" name="Group 8"/>
          <p:cNvGrpSpPr/>
          <p:nvPr/>
        </p:nvGrpSpPr>
        <p:grpSpPr>
          <a:xfrm>
            <a:off x="457199" y="1295400"/>
            <a:ext cx="4038601" cy="2366963"/>
            <a:chOff x="0" y="0"/>
            <a:chExt cx="5743786" cy="3366347"/>
          </a:xfrm>
        </p:grpSpPr>
        <p:pic>
          <p:nvPicPr>
            <p:cNvPr id="622" name="Picture 4" descr="Picture 4"/>
            <p:cNvPicPr>
              <a:picLocks noChangeAspect="1"/>
            </p:cNvPicPr>
            <p:nvPr/>
          </p:nvPicPr>
          <p:blipFill>
            <a:blip r:embed="rId2"/>
            <a:stretch>
              <a:fillRect/>
            </a:stretch>
          </p:blipFill>
          <p:spPr>
            <a:xfrm>
              <a:off x="-1" y="90311"/>
              <a:ext cx="2693531" cy="1727202"/>
            </a:xfrm>
            <a:prstGeom prst="rect">
              <a:avLst/>
            </a:prstGeom>
            <a:ln w="12700" cap="flat">
              <a:noFill/>
              <a:miter lim="400000"/>
            </a:ln>
            <a:effectLst/>
          </p:spPr>
        </p:pic>
        <p:pic>
          <p:nvPicPr>
            <p:cNvPr id="623" name="Picture 5" descr="Picture 5"/>
            <p:cNvPicPr>
              <a:picLocks noChangeAspect="1"/>
            </p:cNvPicPr>
            <p:nvPr/>
          </p:nvPicPr>
          <p:blipFill>
            <a:blip r:embed="rId3"/>
            <a:stretch>
              <a:fillRect/>
            </a:stretch>
          </p:blipFill>
          <p:spPr>
            <a:xfrm>
              <a:off x="1616568" y="1345635"/>
              <a:ext cx="2691273" cy="2020713"/>
            </a:xfrm>
            <a:prstGeom prst="rect">
              <a:avLst/>
            </a:prstGeom>
            <a:ln w="12700" cap="flat">
              <a:noFill/>
              <a:miter lim="400000"/>
            </a:ln>
            <a:effectLst/>
          </p:spPr>
        </p:pic>
        <p:pic>
          <p:nvPicPr>
            <p:cNvPr id="624" name="Picture 6" descr="Picture 6"/>
            <p:cNvPicPr>
              <a:picLocks noChangeAspect="1"/>
            </p:cNvPicPr>
            <p:nvPr/>
          </p:nvPicPr>
          <p:blipFill>
            <a:blip r:embed="rId4"/>
            <a:stretch>
              <a:fillRect/>
            </a:stretch>
          </p:blipFill>
          <p:spPr>
            <a:xfrm>
              <a:off x="3052515" y="0"/>
              <a:ext cx="2691272" cy="2020713"/>
            </a:xfrm>
            <a:prstGeom prst="rect">
              <a:avLst/>
            </a:prstGeom>
            <a:ln w="12700" cap="flat">
              <a:noFill/>
              <a:miter lim="400000"/>
            </a:ln>
            <a:effectLst/>
          </p:spPr>
        </p:pic>
      </p:grpSp>
      <p:sp>
        <p:nvSpPr>
          <p:cNvPr id="626" name="TextBox 10"/>
          <p:cNvSpPr txBox="1"/>
          <p:nvPr/>
        </p:nvSpPr>
        <p:spPr>
          <a:xfrm>
            <a:off x="1784744" y="3744913"/>
            <a:ext cx="1494638" cy="35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1687" b="0" dirty="0">
                <a:solidFill>
                  <a:schemeClr val="tx1"/>
                </a:solidFill>
              </a:rPr>
              <a:t>Shape variation</a:t>
            </a:r>
          </a:p>
        </p:txBody>
      </p:sp>
      <p:pic>
        <p:nvPicPr>
          <p:cNvPr id="627" name="Picture 7" descr="Picture 7"/>
          <p:cNvPicPr>
            <a:picLocks noChangeAspect="1"/>
          </p:cNvPicPr>
          <p:nvPr/>
        </p:nvPicPr>
        <p:blipFill>
          <a:blip r:embed="rId5"/>
          <a:stretch>
            <a:fillRect/>
          </a:stretch>
        </p:blipFill>
        <p:spPr>
          <a:xfrm>
            <a:off x="1066800" y="4191000"/>
            <a:ext cx="2781301" cy="2225675"/>
          </a:xfrm>
          <a:prstGeom prst="rect">
            <a:avLst/>
          </a:prstGeom>
          <a:ln w="12700">
            <a:miter lim="400000"/>
          </a:ln>
          <a:effectLst/>
        </p:spPr>
      </p:pic>
      <p:sp>
        <p:nvSpPr>
          <p:cNvPr id="628" name="TextBox 12"/>
          <p:cNvSpPr txBox="1"/>
          <p:nvPr/>
        </p:nvSpPr>
        <p:spPr>
          <a:xfrm>
            <a:off x="1549675" y="6424613"/>
            <a:ext cx="1794913" cy="35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1687" b="0">
                <a:solidFill>
                  <a:schemeClr val="tx1"/>
                </a:solidFill>
              </a:rPr>
              <a:t>Background clutter</a:t>
            </a:r>
          </a:p>
        </p:txBody>
      </p:sp>
      <p:pic>
        <p:nvPicPr>
          <p:cNvPr id="629" name="Picture 1" descr="Picture 1"/>
          <p:cNvPicPr>
            <a:picLocks noChangeAspect="1"/>
          </p:cNvPicPr>
          <p:nvPr/>
        </p:nvPicPr>
        <p:blipFill>
          <a:blip r:embed="rId6"/>
          <a:stretch>
            <a:fillRect/>
          </a:stretch>
        </p:blipFill>
        <p:spPr>
          <a:xfrm>
            <a:off x="5472906" y="2555327"/>
            <a:ext cx="2895601" cy="2171701"/>
          </a:xfrm>
          <a:prstGeom prst="rect">
            <a:avLst/>
          </a:prstGeom>
          <a:ln w="12700">
            <a:miter lim="400000"/>
          </a:ln>
          <a:effectLst/>
        </p:spPr>
      </p:pic>
      <p:sp>
        <p:nvSpPr>
          <p:cNvPr id="630" name="TextBox 15"/>
          <p:cNvSpPr txBox="1"/>
          <p:nvPr/>
        </p:nvSpPr>
        <p:spPr>
          <a:xfrm>
            <a:off x="6441729" y="4727027"/>
            <a:ext cx="957953" cy="35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1687" b="0">
                <a:solidFill>
                  <a:schemeClr val="tx1"/>
                </a:solidFill>
              </a:rPr>
              <a:t>Occlusion</a:t>
            </a:r>
          </a:p>
        </p:txBody>
      </p:sp>
      <p:sp>
        <p:nvSpPr>
          <p:cNvPr id="3" name="Title 2">
            <a:extLst>
              <a:ext uri="{FF2B5EF4-FFF2-40B4-BE49-F238E27FC236}">
                <a16:creationId xmlns:a16="http://schemas.microsoft.com/office/drawing/2014/main" id="{84F90FDE-B7CA-D643-84ED-AB7D6A37D103}"/>
              </a:ext>
            </a:extLst>
          </p:cNvPr>
          <p:cNvSpPr>
            <a:spLocks noGrp="1"/>
          </p:cNvSpPr>
          <p:nvPr>
            <p:ph type="title"/>
          </p:nvPr>
        </p:nvSpPr>
        <p:spPr/>
        <p:txBody>
          <a:bodyPr>
            <a:normAutofit fontScale="90000"/>
          </a:bodyPr>
          <a:lstStyle/>
          <a:p>
            <a:r>
              <a:rPr lang="en-US" dirty="0"/>
              <a:t>Vision is hard: Intra-class Variation</a:t>
            </a:r>
          </a:p>
        </p:txBody>
      </p:sp>
      <p:sp>
        <p:nvSpPr>
          <p:cNvPr id="15" name="TextBox 14">
            <a:extLst>
              <a:ext uri="{FF2B5EF4-FFF2-40B4-BE49-F238E27FC236}">
                <a16:creationId xmlns:a16="http://schemas.microsoft.com/office/drawing/2014/main" id="{FAD3D184-75E7-8B40-B29F-E5502FDCDB50}"/>
              </a:ext>
            </a:extLst>
          </p:cNvPr>
          <p:cNvSpPr txBox="1"/>
          <p:nvPr/>
        </p:nvSpPr>
        <p:spPr>
          <a:xfrm>
            <a:off x="6804898" y="6367955"/>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307926995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animBg="1" advAuto="0"/>
      <p:bldP spid="628" grpId="0" animBg="1" advAuto="0"/>
      <p:bldP spid="629" grpId="0" animBg="1" advAuto="0"/>
      <p:bldP spid="630"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 name="Picture 3" descr="Picture 3"/>
          <p:cNvPicPr>
            <a:picLocks noChangeAspect="1"/>
          </p:cNvPicPr>
          <p:nvPr/>
        </p:nvPicPr>
        <p:blipFill>
          <a:blip r:embed="rId3"/>
          <a:stretch>
            <a:fillRect/>
          </a:stretch>
        </p:blipFill>
        <p:spPr>
          <a:xfrm>
            <a:off x="4876403" y="2352800"/>
            <a:ext cx="2077106" cy="2759023"/>
          </a:xfrm>
          <a:prstGeom prst="rect">
            <a:avLst/>
          </a:prstGeom>
          <a:ln w="12700">
            <a:miter lim="400000"/>
          </a:ln>
        </p:spPr>
      </p:pic>
      <p:pic>
        <p:nvPicPr>
          <p:cNvPr id="635" name="Picture 2" descr="Picture 2"/>
          <p:cNvPicPr>
            <a:picLocks noChangeAspect="1"/>
          </p:cNvPicPr>
          <p:nvPr/>
        </p:nvPicPr>
        <p:blipFill>
          <a:blip r:embed="rId4"/>
          <a:stretch>
            <a:fillRect/>
          </a:stretch>
        </p:blipFill>
        <p:spPr>
          <a:xfrm>
            <a:off x="1241003" y="1935906"/>
            <a:ext cx="1840043" cy="2243955"/>
          </a:xfrm>
          <a:prstGeom prst="rect">
            <a:avLst/>
          </a:prstGeom>
          <a:ln w="12700">
            <a:miter lim="400000"/>
          </a:ln>
        </p:spPr>
      </p:pic>
      <p:pic>
        <p:nvPicPr>
          <p:cNvPr id="636" name="Picture 4" descr="Picture 4"/>
          <p:cNvPicPr>
            <a:picLocks noChangeAspect="1"/>
          </p:cNvPicPr>
          <p:nvPr/>
        </p:nvPicPr>
        <p:blipFill>
          <a:blip r:embed="rId5"/>
          <a:stretch>
            <a:fillRect/>
          </a:stretch>
        </p:blipFill>
        <p:spPr>
          <a:xfrm>
            <a:off x="3318702" y="1825438"/>
            <a:ext cx="1337630" cy="1949825"/>
          </a:xfrm>
          <a:prstGeom prst="rect">
            <a:avLst/>
          </a:prstGeom>
          <a:ln w="12700">
            <a:miter lim="400000"/>
          </a:ln>
        </p:spPr>
      </p:pic>
      <p:pic>
        <p:nvPicPr>
          <p:cNvPr id="637" name="Picture 5" descr="Picture 5"/>
          <p:cNvPicPr>
            <a:picLocks noChangeAspect="1"/>
          </p:cNvPicPr>
          <p:nvPr/>
        </p:nvPicPr>
        <p:blipFill>
          <a:blip r:embed="rId6"/>
          <a:stretch>
            <a:fillRect/>
          </a:stretch>
        </p:blipFill>
        <p:spPr>
          <a:xfrm>
            <a:off x="2895600" y="3573556"/>
            <a:ext cx="1418749" cy="2225490"/>
          </a:xfrm>
          <a:prstGeom prst="rect">
            <a:avLst/>
          </a:prstGeom>
          <a:ln w="12700">
            <a:miter lim="400000"/>
          </a:ln>
        </p:spPr>
      </p:pic>
      <p:sp>
        <p:nvSpPr>
          <p:cNvPr id="11" name="Title 2">
            <a:extLst>
              <a:ext uri="{FF2B5EF4-FFF2-40B4-BE49-F238E27FC236}">
                <a16:creationId xmlns:a16="http://schemas.microsoft.com/office/drawing/2014/main" id="{64537241-F99F-DF4D-A582-CB91FC1E2C97}"/>
              </a:ext>
            </a:extLst>
          </p:cNvPr>
          <p:cNvSpPr>
            <a:spLocks noGrp="1"/>
          </p:cNvSpPr>
          <p:nvPr>
            <p:ph type="title"/>
          </p:nvPr>
        </p:nvSpPr>
        <p:spPr>
          <a:xfrm>
            <a:off x="685800" y="76200"/>
            <a:ext cx="7772400" cy="838200"/>
          </a:xfrm>
        </p:spPr>
        <p:txBody>
          <a:bodyPr>
            <a:normAutofit fontScale="90000"/>
          </a:bodyPr>
          <a:lstStyle/>
          <a:p>
            <a:r>
              <a:rPr lang="en-US" dirty="0"/>
              <a:t>Vision is hard: Intra-class Variation</a:t>
            </a:r>
          </a:p>
        </p:txBody>
      </p:sp>
      <p:sp>
        <p:nvSpPr>
          <p:cNvPr id="12" name="TextBox 11">
            <a:extLst>
              <a:ext uri="{FF2B5EF4-FFF2-40B4-BE49-F238E27FC236}">
                <a16:creationId xmlns:a16="http://schemas.microsoft.com/office/drawing/2014/main" id="{1B9DAB79-19A2-BE42-A0E3-829714B3483E}"/>
              </a:ext>
            </a:extLst>
          </p:cNvPr>
          <p:cNvSpPr txBox="1"/>
          <p:nvPr/>
        </p:nvSpPr>
        <p:spPr>
          <a:xfrm>
            <a:off x="0" y="6412468"/>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165442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4537241-F99F-DF4D-A582-CB91FC1E2C97}"/>
              </a:ext>
            </a:extLst>
          </p:cNvPr>
          <p:cNvSpPr>
            <a:spLocks noGrp="1"/>
          </p:cNvSpPr>
          <p:nvPr>
            <p:ph type="title"/>
          </p:nvPr>
        </p:nvSpPr>
        <p:spPr>
          <a:xfrm>
            <a:off x="685800" y="76200"/>
            <a:ext cx="7772400" cy="838200"/>
          </a:xfrm>
        </p:spPr>
        <p:txBody>
          <a:bodyPr>
            <a:normAutofit fontScale="90000"/>
          </a:bodyPr>
          <a:lstStyle/>
          <a:p>
            <a:r>
              <a:rPr lang="en-US" dirty="0"/>
              <a:t>Vision is hard: Concepts are subtle</a:t>
            </a:r>
          </a:p>
        </p:txBody>
      </p:sp>
      <p:sp>
        <p:nvSpPr>
          <p:cNvPr id="12" name="TextBox 11">
            <a:extLst>
              <a:ext uri="{FF2B5EF4-FFF2-40B4-BE49-F238E27FC236}">
                <a16:creationId xmlns:a16="http://schemas.microsoft.com/office/drawing/2014/main" id="{1B9DAB79-19A2-BE42-A0E3-829714B3483E}"/>
              </a:ext>
            </a:extLst>
          </p:cNvPr>
          <p:cNvSpPr txBox="1"/>
          <p:nvPr/>
        </p:nvSpPr>
        <p:spPr>
          <a:xfrm>
            <a:off x="0" y="6412468"/>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8" name="Picture 3" descr="Picture 3">
            <a:extLst>
              <a:ext uri="{FF2B5EF4-FFF2-40B4-BE49-F238E27FC236}">
                <a16:creationId xmlns:a16="http://schemas.microsoft.com/office/drawing/2014/main" id="{8CC2A231-8323-984E-80D8-30077F9FDB2E}"/>
              </a:ext>
            </a:extLst>
          </p:cNvPr>
          <p:cNvPicPr>
            <a:picLocks noChangeAspect="1"/>
          </p:cNvPicPr>
          <p:nvPr/>
        </p:nvPicPr>
        <p:blipFill>
          <a:blip r:embed="rId3"/>
          <a:stretch>
            <a:fillRect/>
          </a:stretch>
        </p:blipFill>
        <p:spPr>
          <a:xfrm>
            <a:off x="650631" y="1497525"/>
            <a:ext cx="3638550" cy="2646217"/>
          </a:xfrm>
          <a:prstGeom prst="rect">
            <a:avLst/>
          </a:prstGeom>
          <a:ln w="12700">
            <a:miter lim="400000"/>
          </a:ln>
        </p:spPr>
      </p:pic>
      <p:pic>
        <p:nvPicPr>
          <p:cNvPr id="9" name="Picture 4" descr="Picture 4">
            <a:extLst>
              <a:ext uri="{FF2B5EF4-FFF2-40B4-BE49-F238E27FC236}">
                <a16:creationId xmlns:a16="http://schemas.microsoft.com/office/drawing/2014/main" id="{EF055A05-F5F2-AC48-81C2-C5441C8B6710}"/>
              </a:ext>
            </a:extLst>
          </p:cNvPr>
          <p:cNvPicPr>
            <a:picLocks noChangeAspect="1"/>
          </p:cNvPicPr>
          <p:nvPr/>
        </p:nvPicPr>
        <p:blipFill>
          <a:blip r:embed="rId4"/>
          <a:stretch>
            <a:fillRect/>
          </a:stretch>
        </p:blipFill>
        <p:spPr>
          <a:xfrm>
            <a:off x="4849239" y="1503387"/>
            <a:ext cx="3638548" cy="2646217"/>
          </a:xfrm>
          <a:prstGeom prst="rect">
            <a:avLst/>
          </a:prstGeom>
          <a:ln w="12700">
            <a:miter lim="400000"/>
          </a:ln>
        </p:spPr>
      </p:pic>
      <p:sp>
        <p:nvSpPr>
          <p:cNvPr id="10" name="TextBox 5">
            <a:extLst>
              <a:ext uri="{FF2B5EF4-FFF2-40B4-BE49-F238E27FC236}">
                <a16:creationId xmlns:a16="http://schemas.microsoft.com/office/drawing/2014/main" id="{C82C2079-D7C5-A046-ADD8-1E4F4BF39ED5}"/>
              </a:ext>
            </a:extLst>
          </p:cNvPr>
          <p:cNvSpPr txBox="1"/>
          <p:nvPr/>
        </p:nvSpPr>
        <p:spPr>
          <a:xfrm>
            <a:off x="1295400" y="4143742"/>
            <a:ext cx="2619376" cy="3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defTabSz="1300480">
              <a:defRPr sz="2800" b="1">
                <a:latin typeface="Arial"/>
                <a:ea typeface="Arial"/>
                <a:cs typeface="Arial"/>
                <a:sym typeface="Arial"/>
              </a:defRPr>
            </a:lvl1pPr>
          </a:lstStyle>
          <a:p>
            <a:r>
              <a:rPr sz="1969" b="0" dirty="0">
                <a:solidFill>
                  <a:schemeClr val="tx1"/>
                </a:solidFill>
              </a:rPr>
              <a:t>Ten</a:t>
            </a:r>
            <a:r>
              <a:rPr lang="en-US" sz="1969" b="0" dirty="0">
                <a:solidFill>
                  <a:schemeClr val="tx1"/>
                </a:solidFill>
              </a:rPr>
              <a:t>n</a:t>
            </a:r>
            <a:r>
              <a:rPr sz="1969" b="0" dirty="0">
                <a:solidFill>
                  <a:schemeClr val="tx1"/>
                </a:solidFill>
              </a:rPr>
              <a:t>essee Warbler</a:t>
            </a:r>
          </a:p>
        </p:txBody>
      </p:sp>
      <p:sp>
        <p:nvSpPr>
          <p:cNvPr id="13" name="TextBox 6">
            <a:extLst>
              <a:ext uri="{FF2B5EF4-FFF2-40B4-BE49-F238E27FC236}">
                <a16:creationId xmlns:a16="http://schemas.microsoft.com/office/drawing/2014/main" id="{63BA9F4F-345B-0748-B29C-783C9190D311}"/>
              </a:ext>
            </a:extLst>
          </p:cNvPr>
          <p:cNvSpPr txBox="1"/>
          <p:nvPr/>
        </p:nvSpPr>
        <p:spPr>
          <a:xfrm>
            <a:off x="5105400" y="4143742"/>
            <a:ext cx="3190367" cy="3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defTabSz="1300480">
              <a:defRPr sz="2800" b="1">
                <a:latin typeface="Arial"/>
                <a:ea typeface="Arial"/>
                <a:cs typeface="Arial"/>
                <a:sym typeface="Arial"/>
              </a:defRPr>
            </a:lvl1pPr>
          </a:lstStyle>
          <a:p>
            <a:r>
              <a:rPr sz="1969" b="0" dirty="0">
                <a:solidFill>
                  <a:schemeClr val="tx1"/>
                </a:solidFill>
              </a:rPr>
              <a:t>Orange Crowned Warbler</a:t>
            </a:r>
          </a:p>
        </p:txBody>
      </p:sp>
      <p:sp>
        <p:nvSpPr>
          <p:cNvPr id="14" name="Rectangle 7">
            <a:extLst>
              <a:ext uri="{FF2B5EF4-FFF2-40B4-BE49-F238E27FC236}">
                <a16:creationId xmlns:a16="http://schemas.microsoft.com/office/drawing/2014/main" id="{81C4589A-F7F5-0F44-878E-63E7F961CFBF}"/>
              </a:ext>
            </a:extLst>
          </p:cNvPr>
          <p:cNvSpPr txBox="1"/>
          <p:nvPr/>
        </p:nvSpPr>
        <p:spPr>
          <a:xfrm>
            <a:off x="6037321" y="6400690"/>
            <a:ext cx="3041856" cy="369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algn="l" defTabSz="1300480">
              <a:defRPr sz="1200" b="1">
                <a:latin typeface="Arial"/>
                <a:ea typeface="Arial"/>
                <a:cs typeface="Arial"/>
                <a:sym typeface="Arial"/>
              </a:defRPr>
            </a:lvl1pPr>
          </a:lstStyle>
          <a:p>
            <a:r>
              <a:rPr sz="1800" b="0" dirty="0">
                <a:solidFill>
                  <a:schemeClr val="tx1"/>
                </a:solidFill>
              </a:rPr>
              <a:t>https://</a:t>
            </a:r>
            <a:r>
              <a:rPr sz="1800" b="0" dirty="0" err="1">
                <a:solidFill>
                  <a:schemeClr val="tx1"/>
                </a:solidFill>
              </a:rPr>
              <a:t>www.allaboutbirds.org</a:t>
            </a:r>
            <a:endParaRPr sz="1800" b="0" dirty="0">
              <a:solidFill>
                <a:schemeClr val="tx1"/>
              </a:solidFill>
            </a:endParaRPr>
          </a:p>
        </p:txBody>
      </p:sp>
    </p:spTree>
    <p:extLst>
      <p:ext uri="{BB962C8B-B14F-4D97-AF65-F5344CB8AC3E}">
        <p14:creationId xmlns:p14="http://schemas.microsoft.com/office/powerpoint/2010/main" val="1423699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solidFill>
                  <a:schemeClr val="tx1"/>
                </a:solidFill>
              </a:rPr>
              <a:t>Vision is hard: Images are ambiguous</a:t>
            </a:r>
          </a:p>
        </p:txBody>
      </p:sp>
      <p:pic>
        <p:nvPicPr>
          <p:cNvPr id="6" name="Picture 2" descr="Picture 2">
            <a:extLst>
              <a:ext uri="{FF2B5EF4-FFF2-40B4-BE49-F238E27FC236}">
                <a16:creationId xmlns:a16="http://schemas.microsoft.com/office/drawing/2014/main" id="{2B303872-147B-344E-815B-874EA16882EC}"/>
              </a:ext>
            </a:extLst>
          </p:cNvPr>
          <p:cNvPicPr>
            <a:picLocks noChangeAspect="1"/>
          </p:cNvPicPr>
          <p:nvPr/>
        </p:nvPicPr>
        <p:blipFill>
          <a:blip r:embed="rId2"/>
          <a:stretch>
            <a:fillRect/>
          </a:stretch>
        </p:blipFill>
        <p:spPr>
          <a:xfrm>
            <a:off x="1257300" y="1560602"/>
            <a:ext cx="6629400" cy="4371260"/>
          </a:xfrm>
          <a:prstGeom prst="rect">
            <a:avLst/>
          </a:prstGeom>
          <a:ln w="12700">
            <a:miter lim="400000"/>
          </a:ln>
          <a:effectLst/>
        </p:spPr>
      </p:pic>
      <p:sp>
        <p:nvSpPr>
          <p:cNvPr id="7" name="TextBox 6">
            <a:extLst>
              <a:ext uri="{FF2B5EF4-FFF2-40B4-BE49-F238E27FC236}">
                <a16:creationId xmlns:a16="http://schemas.microsoft.com/office/drawing/2014/main" id="{298ACABC-7068-F648-8A0F-AA38015032E9}"/>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3238150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What can computer vision do today?</a:t>
            </a:r>
          </a:p>
        </p:txBody>
      </p:sp>
      <p:sp>
        <p:nvSpPr>
          <p:cNvPr id="3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004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0EC0-EBB6-3B46-817D-421F5A0E1D38}"/>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44794353-DA85-014B-8875-CB66EED7227C}"/>
              </a:ext>
            </a:extLst>
          </p:cNvPr>
          <p:cNvSpPr>
            <a:spLocks noGrp="1"/>
          </p:cNvSpPr>
          <p:nvPr>
            <p:ph idx="1"/>
          </p:nvPr>
        </p:nvSpPr>
        <p:spPr/>
        <p:txBody>
          <a:bodyPr/>
          <a:lstStyle/>
          <a:p>
            <a:pPr marL="457200" indent="-457200">
              <a:buFont typeface="Arial" panose="020B0604020202020204" pitchFamily="34" charset="0"/>
              <a:buChar char="•"/>
            </a:pPr>
            <a:r>
              <a:rPr lang="en-US" dirty="0"/>
              <a:t>Course Introduction</a:t>
            </a:r>
          </a:p>
          <a:p>
            <a:pPr marL="457200" indent="-457200">
              <a:buFont typeface="Arial" panose="020B0604020202020204" pitchFamily="34" charset="0"/>
              <a:buChar char="•"/>
            </a:pPr>
            <a:r>
              <a:rPr lang="en-US" dirty="0"/>
              <a:t>Logistics</a:t>
            </a:r>
          </a:p>
          <a:p>
            <a:pPr marL="457200" indent="-457200">
              <a:buFont typeface="Arial" panose="020B0604020202020204" pitchFamily="34" charset="0"/>
              <a:buChar char="•"/>
            </a:pPr>
            <a:r>
              <a:rPr lang="en-US" dirty="0"/>
              <a:t>Getting to know one another</a:t>
            </a:r>
          </a:p>
        </p:txBody>
      </p:sp>
    </p:spTree>
    <p:extLst>
      <p:ext uri="{BB962C8B-B14F-4D97-AF65-F5344CB8AC3E}">
        <p14:creationId xmlns:p14="http://schemas.microsoft.com/office/powerpoint/2010/main" val="344381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305800" cy="838200"/>
          </a:xfrm>
        </p:spPr>
        <p:txBody>
          <a:bodyPr/>
          <a:lstStyle/>
          <a:p>
            <a:r>
              <a:rPr lang="en-US" dirty="0"/>
              <a:t>Reconstruction: 3D from photo collections</a:t>
            </a:r>
          </a:p>
        </p:txBody>
      </p:sp>
      <p:sp>
        <p:nvSpPr>
          <p:cNvPr id="4" name="Rectangle 3"/>
          <p:cNvSpPr/>
          <p:nvPr/>
        </p:nvSpPr>
        <p:spPr>
          <a:xfrm>
            <a:off x="1295400" y="5765494"/>
            <a:ext cx="2438401" cy="461665"/>
          </a:xfrm>
          <a:prstGeom prst="rect">
            <a:avLst/>
          </a:prstGeom>
        </p:spPr>
        <p:txBody>
          <a:bodyPr wrap="square">
            <a:spAutoFit/>
          </a:bodyPr>
          <a:lstStyle/>
          <a:p>
            <a:r>
              <a:rPr lang="en-US" sz="2400" b="0" dirty="0">
                <a:hlinkClick r:id="rId3"/>
              </a:rPr>
              <a:t>YouTube Video</a:t>
            </a:r>
            <a:endParaRPr lang="en-US" sz="2400" b="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0919"/>
            <a:ext cx="9144000" cy="3740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304799" y="4854714"/>
            <a:ext cx="8686801" cy="707886"/>
          </a:xfrm>
          <a:prstGeom prst="rect">
            <a:avLst/>
          </a:prstGeom>
          <a:noFill/>
        </p:spPr>
        <p:txBody>
          <a:bodyPr wrap="square" rtlCol="0">
            <a:spAutoFit/>
          </a:bodyPr>
          <a:lstStyle/>
          <a:p>
            <a:r>
              <a:rPr lang="en-US" sz="2000" b="0" dirty="0">
                <a:solidFill>
                  <a:schemeClr val="tx1"/>
                </a:solidFill>
              </a:rPr>
              <a:t>Q. Shan, R. Adams, B. </a:t>
            </a:r>
            <a:r>
              <a:rPr lang="en-US" sz="2000" b="0" dirty="0" err="1">
                <a:solidFill>
                  <a:schemeClr val="tx1"/>
                </a:solidFill>
              </a:rPr>
              <a:t>Curless</a:t>
            </a:r>
            <a:r>
              <a:rPr lang="en-US" sz="2000" b="0" dirty="0">
                <a:solidFill>
                  <a:schemeClr val="tx1"/>
                </a:solidFill>
              </a:rPr>
              <a:t>, Y. Furukawa, and S. Seitz, </a:t>
            </a:r>
            <a:r>
              <a:rPr lang="en-US" sz="2000" b="0" dirty="0">
                <a:solidFill>
                  <a:schemeClr val="tx1"/>
                </a:solidFill>
                <a:hlinkClick r:id="rId5"/>
              </a:rPr>
              <a:t>The Visual Turing Test for Scene Reconstruction</a:t>
            </a:r>
            <a:r>
              <a:rPr lang="en-US" sz="2000" b="0" dirty="0">
                <a:solidFill>
                  <a:schemeClr val="tx1"/>
                </a:solidFill>
              </a:rPr>
              <a:t>, 3DV 2013</a:t>
            </a:r>
          </a:p>
        </p:txBody>
      </p:sp>
      <p:sp>
        <p:nvSpPr>
          <p:cNvPr id="6" name="TextBox 5">
            <a:extLst>
              <a:ext uri="{FF2B5EF4-FFF2-40B4-BE49-F238E27FC236}">
                <a16:creationId xmlns:a16="http://schemas.microsoft.com/office/drawing/2014/main" id="{2FE8943E-BFEC-4A48-9FFC-972B56E59521}"/>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
        <p:nvSpPr>
          <p:cNvPr id="7" name="Rectangle 6">
            <a:extLst>
              <a:ext uri="{FF2B5EF4-FFF2-40B4-BE49-F238E27FC236}">
                <a16:creationId xmlns:a16="http://schemas.microsoft.com/office/drawing/2014/main" id="{7831881B-BCD1-274C-BBC8-F44365E1394A}"/>
              </a:ext>
            </a:extLst>
          </p:cNvPr>
          <p:cNvSpPr/>
          <p:nvPr/>
        </p:nvSpPr>
        <p:spPr>
          <a:xfrm>
            <a:off x="4114800" y="5765494"/>
            <a:ext cx="4572000" cy="461665"/>
          </a:xfrm>
          <a:prstGeom prst="rect">
            <a:avLst/>
          </a:prstGeom>
        </p:spPr>
        <p:txBody>
          <a:bodyPr>
            <a:spAutoFit/>
          </a:bodyPr>
          <a:lstStyle/>
          <a:p>
            <a:r>
              <a:rPr lang="en-US" sz="2400" b="0" dirty="0">
                <a:solidFill>
                  <a:schemeClr val="tx1"/>
                </a:solidFill>
              </a:rPr>
              <a:t>See also: </a:t>
            </a:r>
            <a:r>
              <a:rPr lang="en-US" sz="2400" b="0" dirty="0">
                <a:hlinkClick r:id="rId6"/>
              </a:rPr>
              <a:t>NYTimes</a:t>
            </a:r>
            <a:r>
              <a:rPr lang="en-US" sz="2400" b="0" dirty="0">
                <a:hlinkClick r:id="rId3"/>
              </a:rPr>
              <a:t> Article</a:t>
            </a:r>
            <a:endParaRPr lang="en-US" sz="2400" b="0" dirty="0"/>
          </a:p>
        </p:txBody>
      </p:sp>
    </p:spTree>
    <p:extLst>
      <p:ext uri="{BB962C8B-B14F-4D97-AF65-F5344CB8AC3E}">
        <p14:creationId xmlns:p14="http://schemas.microsoft.com/office/powerpoint/2010/main" val="696011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305800" cy="838200"/>
          </a:xfrm>
        </p:spPr>
        <p:txBody>
          <a:bodyPr/>
          <a:lstStyle/>
          <a:p>
            <a:r>
              <a:rPr lang="en-US" dirty="0"/>
              <a:t>Reconstruction: 4D from photo collections</a:t>
            </a:r>
          </a:p>
        </p:txBody>
      </p:sp>
      <p:sp>
        <p:nvSpPr>
          <p:cNvPr id="4" name="Rectangle 3"/>
          <p:cNvSpPr/>
          <p:nvPr/>
        </p:nvSpPr>
        <p:spPr>
          <a:xfrm>
            <a:off x="2362200" y="6248400"/>
            <a:ext cx="4572000" cy="461665"/>
          </a:xfrm>
          <a:prstGeom prst="rect">
            <a:avLst/>
          </a:prstGeom>
        </p:spPr>
        <p:txBody>
          <a:bodyPr>
            <a:spAutoFit/>
          </a:bodyPr>
          <a:lstStyle/>
          <a:p>
            <a:r>
              <a:rPr lang="en-US" sz="2400" b="0" dirty="0">
                <a:hlinkClick r:id="rId3"/>
              </a:rPr>
              <a:t>YouTube Video</a:t>
            </a:r>
            <a:endParaRPr lang="en-US" sz="2400" b="0" dirty="0"/>
          </a:p>
        </p:txBody>
      </p:sp>
      <p:sp>
        <p:nvSpPr>
          <p:cNvPr id="5" name="TextBox 4"/>
          <p:cNvSpPr txBox="1"/>
          <p:nvPr/>
        </p:nvSpPr>
        <p:spPr>
          <a:xfrm>
            <a:off x="304799" y="5424100"/>
            <a:ext cx="8686801" cy="707886"/>
          </a:xfrm>
          <a:prstGeom prst="rect">
            <a:avLst/>
          </a:prstGeom>
          <a:noFill/>
        </p:spPr>
        <p:txBody>
          <a:bodyPr wrap="square" rtlCol="0">
            <a:spAutoFit/>
          </a:bodyPr>
          <a:lstStyle/>
          <a:p>
            <a:r>
              <a:rPr lang="en-US" sz="2000" b="0" dirty="0">
                <a:solidFill>
                  <a:srgbClr val="000000"/>
                </a:solidFill>
              </a:rPr>
              <a:t>R. Martin-</a:t>
            </a:r>
            <a:r>
              <a:rPr lang="en-US" sz="2000" b="0" dirty="0" err="1">
                <a:solidFill>
                  <a:srgbClr val="000000"/>
                </a:solidFill>
              </a:rPr>
              <a:t>Brualla</a:t>
            </a:r>
            <a:r>
              <a:rPr lang="en-US" sz="2000" b="0" dirty="0">
                <a:solidFill>
                  <a:srgbClr val="000000"/>
                </a:solidFill>
              </a:rPr>
              <a:t>, D. Gallup, and S. Seitz, </a:t>
            </a:r>
            <a:r>
              <a:rPr lang="en-US" sz="2000" b="0" dirty="0">
                <a:solidFill>
                  <a:schemeClr val="tx1"/>
                </a:solidFill>
                <a:hlinkClick r:id="rId4"/>
              </a:rPr>
              <a:t>Time-Lapse Mining from Internet Photos</a:t>
            </a:r>
            <a:r>
              <a:rPr lang="en-US" sz="2000" b="0" dirty="0">
                <a:solidFill>
                  <a:schemeClr val="tx1"/>
                </a:solidFill>
              </a:rPr>
              <a:t>, SIGGRAPH 2015</a:t>
            </a:r>
          </a:p>
        </p:txBody>
      </p:sp>
      <p:pic>
        <p:nvPicPr>
          <p:cNvPr id="6" name="Picture 5" descr="Screen Shot 2016-01-18 at 12.18.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4400"/>
            <a:ext cx="9144000" cy="4470232"/>
          </a:xfrm>
          <a:prstGeom prst="rect">
            <a:avLst/>
          </a:prstGeom>
        </p:spPr>
      </p:pic>
      <p:sp>
        <p:nvSpPr>
          <p:cNvPr id="7" name="TextBox 6">
            <a:extLst>
              <a:ext uri="{FF2B5EF4-FFF2-40B4-BE49-F238E27FC236}">
                <a16:creationId xmlns:a16="http://schemas.microsoft.com/office/drawing/2014/main" id="{E111F4C2-DC03-3F4C-A215-83158A012296}"/>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1029029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305800" cy="838200"/>
          </a:xfrm>
        </p:spPr>
        <p:txBody>
          <a:bodyPr/>
          <a:lstStyle/>
          <a:p>
            <a:r>
              <a:rPr lang="en-US" dirty="0"/>
              <a:t>Reconstruction: 4D from depth cameras</a:t>
            </a:r>
          </a:p>
        </p:txBody>
      </p:sp>
      <p:sp>
        <p:nvSpPr>
          <p:cNvPr id="4" name="Rectangle 3"/>
          <p:cNvSpPr/>
          <p:nvPr/>
        </p:nvSpPr>
        <p:spPr>
          <a:xfrm>
            <a:off x="294132" y="5875825"/>
            <a:ext cx="4572000" cy="461665"/>
          </a:xfrm>
          <a:prstGeom prst="rect">
            <a:avLst/>
          </a:prstGeom>
        </p:spPr>
        <p:txBody>
          <a:bodyPr>
            <a:spAutoFit/>
          </a:bodyPr>
          <a:lstStyle/>
          <a:p>
            <a:r>
              <a:rPr lang="en-US" sz="2400" b="0" dirty="0">
                <a:hlinkClick r:id="rId3"/>
              </a:rPr>
              <a:t>YouTube Video</a:t>
            </a:r>
            <a:endParaRPr lang="en-US" sz="2400" b="0" dirty="0"/>
          </a:p>
        </p:txBody>
      </p:sp>
      <p:sp>
        <p:nvSpPr>
          <p:cNvPr id="5" name="TextBox 4"/>
          <p:cNvSpPr txBox="1"/>
          <p:nvPr/>
        </p:nvSpPr>
        <p:spPr>
          <a:xfrm>
            <a:off x="761999" y="4876800"/>
            <a:ext cx="7772401" cy="1015663"/>
          </a:xfrm>
          <a:prstGeom prst="rect">
            <a:avLst/>
          </a:prstGeom>
          <a:noFill/>
        </p:spPr>
        <p:txBody>
          <a:bodyPr wrap="square" rtlCol="0">
            <a:spAutoFit/>
          </a:bodyPr>
          <a:lstStyle/>
          <a:p>
            <a:r>
              <a:rPr lang="en-US" sz="2000" b="0" dirty="0">
                <a:solidFill>
                  <a:srgbClr val="000000"/>
                </a:solidFill>
              </a:rPr>
              <a:t>R. </a:t>
            </a:r>
            <a:r>
              <a:rPr lang="en-US" sz="2000" b="0" dirty="0" err="1">
                <a:solidFill>
                  <a:srgbClr val="000000"/>
                </a:solidFill>
              </a:rPr>
              <a:t>Newcombe</a:t>
            </a:r>
            <a:r>
              <a:rPr lang="en-US" sz="2000" b="0" dirty="0">
                <a:solidFill>
                  <a:srgbClr val="000000"/>
                </a:solidFill>
              </a:rPr>
              <a:t>, D. Fox, and S. Seitz, </a:t>
            </a:r>
            <a:r>
              <a:rPr lang="en-US" sz="2000" b="0" dirty="0">
                <a:solidFill>
                  <a:srgbClr val="000000"/>
                </a:solidFill>
                <a:hlinkClick r:id="rId4"/>
              </a:rPr>
              <a:t>DynamicFusion: Reconstruction and Tracking of Non-rigid Scenes in Real-Time</a:t>
            </a:r>
            <a:r>
              <a:rPr lang="en-US" sz="2000" b="0" dirty="0">
                <a:solidFill>
                  <a:srgbClr val="000000"/>
                </a:solidFill>
              </a:rPr>
              <a:t>, CVPR 2015</a:t>
            </a:r>
          </a:p>
        </p:txBody>
      </p:sp>
      <p:pic>
        <p:nvPicPr>
          <p:cNvPr id="3" name="Picture 2" descr="Screen Shot 2016-01-18 at 12.28.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01900"/>
            <a:ext cx="9144000" cy="1850411"/>
          </a:xfrm>
          <a:prstGeom prst="rect">
            <a:avLst/>
          </a:prstGeom>
        </p:spPr>
      </p:pic>
      <p:sp>
        <p:nvSpPr>
          <p:cNvPr id="6" name="TextBox 5">
            <a:extLst>
              <a:ext uri="{FF2B5EF4-FFF2-40B4-BE49-F238E27FC236}">
                <a16:creationId xmlns:a16="http://schemas.microsoft.com/office/drawing/2014/main" id="{FA8EEF5F-8DA3-D748-9A7C-A923F63A24CF}"/>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
        <p:nvSpPr>
          <p:cNvPr id="7" name="Rectangle 6">
            <a:extLst>
              <a:ext uri="{FF2B5EF4-FFF2-40B4-BE49-F238E27FC236}">
                <a16:creationId xmlns:a16="http://schemas.microsoft.com/office/drawing/2014/main" id="{4E86E480-09E1-E84B-A863-F2EF0120779D}"/>
              </a:ext>
            </a:extLst>
          </p:cNvPr>
          <p:cNvSpPr/>
          <p:nvPr/>
        </p:nvSpPr>
        <p:spPr>
          <a:xfrm>
            <a:off x="4430267" y="5833810"/>
            <a:ext cx="4572000" cy="461665"/>
          </a:xfrm>
          <a:prstGeom prst="rect">
            <a:avLst/>
          </a:prstGeom>
        </p:spPr>
        <p:txBody>
          <a:bodyPr>
            <a:spAutoFit/>
          </a:bodyPr>
          <a:lstStyle/>
          <a:p>
            <a:r>
              <a:rPr lang="en-US" sz="2400" b="0" dirty="0">
                <a:solidFill>
                  <a:schemeClr val="tx1"/>
                </a:solidFill>
              </a:rPr>
              <a:t>Also see: </a:t>
            </a:r>
            <a:r>
              <a:rPr lang="en-US" sz="2400" b="0" dirty="0">
                <a:solidFill>
                  <a:schemeClr val="tx1"/>
                </a:solidFill>
                <a:hlinkClick r:id="rId6"/>
              </a:rPr>
              <a:t>NeRF</a:t>
            </a:r>
            <a:endParaRPr lang="en-US" sz="2400" b="0" dirty="0">
              <a:solidFill>
                <a:schemeClr val="tx1"/>
              </a:solidFill>
            </a:endParaRPr>
          </a:p>
        </p:txBody>
      </p:sp>
    </p:spTree>
    <p:extLst>
      <p:ext uri="{BB962C8B-B14F-4D97-AF65-F5344CB8AC3E}">
        <p14:creationId xmlns:p14="http://schemas.microsoft.com/office/powerpoint/2010/main" val="2828666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Reconstruction in construction industry</a:t>
            </a:r>
          </a:p>
        </p:txBody>
      </p:sp>
      <p:pic>
        <p:nvPicPr>
          <p:cNvPr id="2" name="Picture 1"/>
          <p:cNvPicPr>
            <a:picLocks noChangeAspect="1"/>
          </p:cNvPicPr>
          <p:nvPr/>
        </p:nvPicPr>
        <p:blipFill>
          <a:blip r:embed="rId3"/>
          <a:stretch>
            <a:fillRect/>
          </a:stretch>
        </p:blipFill>
        <p:spPr>
          <a:xfrm>
            <a:off x="0" y="1295400"/>
            <a:ext cx="9082087" cy="4395573"/>
          </a:xfrm>
          <a:prstGeom prst="rect">
            <a:avLst/>
          </a:prstGeom>
        </p:spPr>
      </p:pic>
      <p:sp>
        <p:nvSpPr>
          <p:cNvPr id="3" name="TextBox 2"/>
          <p:cNvSpPr txBox="1"/>
          <p:nvPr/>
        </p:nvSpPr>
        <p:spPr>
          <a:xfrm>
            <a:off x="3055083" y="6096000"/>
            <a:ext cx="3040917" cy="461665"/>
          </a:xfrm>
          <a:prstGeom prst="rect">
            <a:avLst/>
          </a:prstGeom>
          <a:noFill/>
        </p:spPr>
        <p:txBody>
          <a:bodyPr wrap="none" rtlCol="0">
            <a:spAutoFit/>
          </a:bodyPr>
          <a:lstStyle/>
          <a:p>
            <a:r>
              <a:rPr lang="en-US" sz="2400" dirty="0">
                <a:solidFill>
                  <a:srgbClr val="000000"/>
                </a:solidFill>
              </a:rPr>
              <a:t>reconstructinc.com </a:t>
            </a:r>
          </a:p>
        </p:txBody>
      </p:sp>
      <p:sp>
        <p:nvSpPr>
          <p:cNvPr id="4" name="TextBox 3"/>
          <p:cNvSpPr txBox="1"/>
          <p:nvPr/>
        </p:nvSpPr>
        <p:spPr>
          <a:xfrm>
            <a:off x="7664852" y="6504801"/>
            <a:ext cx="1402948" cy="276999"/>
          </a:xfrm>
          <a:prstGeom prst="rect">
            <a:avLst/>
          </a:prstGeom>
          <a:noFill/>
        </p:spPr>
        <p:txBody>
          <a:bodyPr wrap="none" rtlCol="0">
            <a:spAutoFit/>
          </a:bodyPr>
          <a:lstStyle/>
          <a:p>
            <a:r>
              <a:rPr lang="en-US" b="0" dirty="0">
                <a:solidFill>
                  <a:srgbClr val="000000"/>
                </a:solidFill>
              </a:rPr>
              <a:t>Source: D. </a:t>
            </a:r>
            <a:r>
              <a:rPr lang="en-US" b="0" dirty="0" err="1">
                <a:solidFill>
                  <a:srgbClr val="000000"/>
                </a:solidFill>
              </a:rPr>
              <a:t>Hoiem</a:t>
            </a:r>
            <a:endParaRPr lang="en-US" b="0" dirty="0">
              <a:solidFill>
                <a:srgbClr val="000000"/>
              </a:solidFill>
            </a:endParaRPr>
          </a:p>
        </p:txBody>
      </p:sp>
      <p:sp>
        <p:nvSpPr>
          <p:cNvPr id="6" name="TextBox 5">
            <a:extLst>
              <a:ext uri="{FF2B5EF4-FFF2-40B4-BE49-F238E27FC236}">
                <a16:creationId xmlns:a16="http://schemas.microsoft.com/office/drawing/2014/main" id="{B68FFB8A-D91F-B343-A457-4E097FD36B5C}"/>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217368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 name="matterport.mov" descr="matterport.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1047044"/>
            <a:ext cx="8382001" cy="5277557"/>
          </a:xfrm>
          <a:prstGeom prst="rect">
            <a:avLst/>
          </a:prstGeom>
          <a:ln w="12700">
            <a:miter lim="400000"/>
          </a:ln>
        </p:spPr>
      </p:pic>
      <p:sp>
        <p:nvSpPr>
          <p:cNvPr id="1117" name="Title 1"/>
          <p:cNvSpPr txBox="1">
            <a:spLocks noGrp="1"/>
          </p:cNvSpPr>
          <p:nvPr>
            <p:ph type="title"/>
          </p:nvPr>
        </p:nvSpPr>
        <p:spPr>
          <a:prstGeom prst="rect">
            <a:avLst/>
          </a:prstGeom>
        </p:spPr>
        <p:txBody>
          <a:bodyPr/>
          <a:lstStyle/>
          <a:p>
            <a:r>
              <a:t>Applications</a:t>
            </a:r>
          </a:p>
        </p:txBody>
      </p:sp>
      <p:sp>
        <p:nvSpPr>
          <p:cNvPr id="5" name="TextBox 4">
            <a:extLst>
              <a:ext uri="{FF2B5EF4-FFF2-40B4-BE49-F238E27FC236}">
                <a16:creationId xmlns:a16="http://schemas.microsoft.com/office/drawing/2014/main" id="{FD45D95A-4ACF-FB4F-937F-826076E858FF}"/>
              </a:ext>
            </a:extLst>
          </p:cNvPr>
          <p:cNvSpPr txBox="1"/>
          <p:nvPr/>
        </p:nvSpPr>
        <p:spPr>
          <a:xfrm>
            <a:off x="89770" y="6430053"/>
            <a:ext cx="215956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N. Snavely</a:t>
            </a:r>
            <a:endParaRPr lang="en-US" sz="1800" b="0" kern="0" dirty="0">
              <a:solidFill>
                <a:schemeClr val="tx1"/>
              </a:solidFill>
              <a:cs typeface="+mn-cs"/>
            </a:endParaRPr>
          </a:p>
        </p:txBody>
      </p:sp>
    </p:spTree>
    <p:extLst>
      <p:ext uri="{BB962C8B-B14F-4D97-AF65-F5344CB8AC3E}">
        <p14:creationId xmlns:p14="http://schemas.microsoft.com/office/powerpoint/2010/main" val="143914278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1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Recognition: “Simple” patterns</a:t>
            </a:r>
          </a:p>
        </p:txBody>
      </p:sp>
      <p:pic>
        <p:nvPicPr>
          <p:cNvPr id="10" name="Picture 6" descr="California_license_plate_ANPR"/>
          <p:cNvPicPr>
            <a:picLocks noChangeAspect="1" noChangeArrowheads="1"/>
          </p:cNvPicPr>
          <p:nvPr/>
        </p:nvPicPr>
        <p:blipFill>
          <a:blip r:embed="rId3" cstate="print"/>
          <a:srcRect/>
          <a:stretch>
            <a:fillRect/>
          </a:stretch>
        </p:blipFill>
        <p:spPr bwMode="auto">
          <a:xfrm>
            <a:off x="5098255" y="968256"/>
            <a:ext cx="3359945" cy="2590800"/>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1219200" y="1143000"/>
            <a:ext cx="2971800" cy="2225952"/>
          </a:xfrm>
          <a:prstGeom prst="rect">
            <a:avLst/>
          </a:prstGeom>
          <a:noFill/>
          <a:ln w="9525">
            <a:noFill/>
            <a:miter lim="800000"/>
            <a:headEnd/>
            <a:tailEnd/>
          </a:ln>
        </p:spPr>
      </p:pic>
      <p:pic>
        <p:nvPicPr>
          <p:cNvPr id="15" name="Picture 4" descr="XM Micro Biometric Fingerprint Mouse"/>
          <p:cNvPicPr>
            <a:picLocks noChangeAspect="1" noChangeArrowheads="1"/>
          </p:cNvPicPr>
          <p:nvPr/>
        </p:nvPicPr>
        <p:blipFill>
          <a:blip r:embed="rId5" cstate="print"/>
          <a:srcRect/>
          <a:stretch>
            <a:fillRect/>
          </a:stretch>
        </p:blipFill>
        <p:spPr bwMode="auto">
          <a:xfrm>
            <a:off x="2667000" y="3810000"/>
            <a:ext cx="1374775" cy="2573873"/>
          </a:xfrm>
          <a:prstGeom prst="rect">
            <a:avLst/>
          </a:prstGeom>
          <a:noFill/>
          <a:ln w="9525">
            <a:noFill/>
            <a:miter lim="800000"/>
            <a:headEnd/>
            <a:tailEnd/>
          </a:ln>
        </p:spPr>
      </p:pic>
      <p:pic>
        <p:nvPicPr>
          <p:cNvPr id="16" name="Picture 6" descr="FINGERPRINT"/>
          <p:cNvPicPr>
            <a:picLocks noChangeAspect="1" noChangeArrowheads="1"/>
          </p:cNvPicPr>
          <p:nvPr/>
        </p:nvPicPr>
        <p:blipFill>
          <a:blip r:embed="rId6" cstate="print"/>
          <a:srcRect/>
          <a:stretch>
            <a:fillRect/>
          </a:stretch>
        </p:blipFill>
        <p:spPr bwMode="auto">
          <a:xfrm>
            <a:off x="1207775" y="4641350"/>
            <a:ext cx="1009164" cy="1454650"/>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5334000" y="3886200"/>
            <a:ext cx="2743200" cy="2743200"/>
          </a:xfrm>
          <a:prstGeom prst="rect">
            <a:avLst/>
          </a:prstGeom>
        </p:spPr>
      </p:pic>
      <p:sp>
        <p:nvSpPr>
          <p:cNvPr id="8" name="TextBox 7">
            <a:extLst>
              <a:ext uri="{FF2B5EF4-FFF2-40B4-BE49-F238E27FC236}">
                <a16:creationId xmlns:a16="http://schemas.microsoft.com/office/drawing/2014/main" id="{0955C479-58F8-0647-BDC1-979A82A2C5DD}"/>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Recognition: Faces</a:t>
            </a:r>
          </a:p>
        </p:txBody>
      </p:sp>
      <p:pic>
        <p:nvPicPr>
          <p:cNvPr id="44036" name="Picture 4" descr="tested_485"/>
          <p:cNvPicPr>
            <a:picLocks noChangeAspect="1" noChangeArrowheads="1"/>
          </p:cNvPicPr>
          <p:nvPr/>
        </p:nvPicPr>
        <p:blipFill>
          <a:blip r:embed="rId3" cstate="print"/>
          <a:srcRect/>
          <a:stretch>
            <a:fillRect/>
          </a:stretch>
        </p:blipFill>
        <p:spPr bwMode="auto">
          <a:xfrm>
            <a:off x="457200" y="990599"/>
            <a:ext cx="3733800" cy="2525127"/>
          </a:xfrm>
          <a:prstGeom prst="rect">
            <a:avLst/>
          </a:prstGeom>
          <a:noFill/>
          <a:ln w="9525">
            <a:noFill/>
            <a:miter lim="800000"/>
            <a:headEnd/>
            <a:tailEnd/>
          </a:ln>
        </p:spPr>
      </p:pic>
      <p:pic>
        <p:nvPicPr>
          <p:cNvPr id="11" name="Picture 6" descr="http://news.cnet.com/i/bto/20080513/face_blurring_street_view_5.13.20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943684"/>
            <a:ext cx="4343400" cy="243840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p:cNvPicPr>
            <a:picLocks noChangeAspect="1" noChangeArrowheads="1"/>
          </p:cNvPicPr>
          <p:nvPr/>
        </p:nvPicPr>
        <p:blipFill>
          <a:blip r:embed="rId5" cstate="print"/>
          <a:srcRect/>
          <a:stretch>
            <a:fillRect/>
          </a:stretch>
        </p:blipFill>
        <p:spPr bwMode="auto">
          <a:xfrm>
            <a:off x="4419600" y="990599"/>
            <a:ext cx="4343400" cy="2705343"/>
          </a:xfrm>
          <a:prstGeom prst="rect">
            <a:avLst/>
          </a:prstGeom>
          <a:noFill/>
          <a:ln w="9525">
            <a:noFill/>
            <a:miter lim="800000"/>
            <a:headEnd/>
            <a:tailEnd/>
          </a:ln>
        </p:spPr>
      </p:pic>
      <p:sp>
        <p:nvSpPr>
          <p:cNvPr id="6" name="TextBox 5">
            <a:extLst>
              <a:ext uri="{FF2B5EF4-FFF2-40B4-BE49-F238E27FC236}">
                <a16:creationId xmlns:a16="http://schemas.microsoft.com/office/drawing/2014/main" id="{F1CA4927-DBD3-2D43-BC3F-27EBE2F4BEF5}"/>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General categories</a:t>
            </a:r>
          </a:p>
        </p:txBody>
      </p:sp>
      <p:sp>
        <p:nvSpPr>
          <p:cNvPr id="8" name="Content Placeholder 7"/>
          <p:cNvSpPr>
            <a:spLocks noGrp="1"/>
          </p:cNvSpPr>
          <p:nvPr>
            <p:ph idx="1"/>
          </p:nvPr>
        </p:nvSpPr>
        <p:spPr>
          <a:xfrm>
            <a:off x="304800" y="4800600"/>
            <a:ext cx="5486400" cy="1600200"/>
          </a:xfrm>
        </p:spPr>
        <p:txBody>
          <a:bodyPr/>
          <a:lstStyle/>
          <a:p>
            <a:pPr marL="457200" indent="-457200">
              <a:buFont typeface="Arial"/>
              <a:buChar char="•"/>
            </a:pPr>
            <a:r>
              <a:rPr lang="en-US" sz="1800" dirty="0">
                <a:hlinkClick r:id="rId2"/>
              </a:rPr>
              <a:t>Computer Eyesight Gets a Lot More Accurate</a:t>
            </a:r>
            <a:r>
              <a:rPr lang="en-US" sz="1800" dirty="0"/>
              <a:t>, NY Times Bits blog, August 18, 2014 </a:t>
            </a:r>
          </a:p>
          <a:p>
            <a:pPr marL="457200" indent="-457200">
              <a:buFont typeface="Arial"/>
              <a:buChar char="•"/>
            </a:pPr>
            <a:r>
              <a:rPr lang="en-US" sz="1800" dirty="0">
                <a:hlinkClick r:id="rId3"/>
              </a:rPr>
              <a:t>Building A Deeper Understanding of Images</a:t>
            </a:r>
            <a:r>
              <a:rPr lang="en-US" sz="1800" dirty="0"/>
              <a:t>, Google Research Blog, September 5, 2014</a:t>
            </a:r>
          </a:p>
        </p:txBody>
      </p:sp>
      <p:pic>
        <p:nvPicPr>
          <p:cNvPr id="6" name="Picture 5"/>
          <p:cNvPicPr>
            <a:picLocks noChangeAspect="1"/>
          </p:cNvPicPr>
          <p:nvPr/>
        </p:nvPicPr>
        <p:blipFill>
          <a:blip r:embed="rId4"/>
          <a:stretch>
            <a:fillRect/>
          </a:stretch>
        </p:blipFill>
        <p:spPr>
          <a:xfrm>
            <a:off x="5638800" y="4191000"/>
            <a:ext cx="3290616" cy="2349500"/>
          </a:xfrm>
          <a:prstGeom prst="rect">
            <a:avLst/>
          </a:prstGeom>
        </p:spPr>
      </p:pic>
      <p:pic>
        <p:nvPicPr>
          <p:cNvPr id="7" name="Picture 6"/>
          <p:cNvPicPr>
            <a:picLocks noChangeAspect="1"/>
          </p:cNvPicPr>
          <p:nvPr/>
        </p:nvPicPr>
        <p:blipFill>
          <a:blip r:embed="rId5"/>
          <a:stretch>
            <a:fillRect/>
          </a:stretch>
        </p:blipFill>
        <p:spPr>
          <a:xfrm>
            <a:off x="685800" y="990600"/>
            <a:ext cx="7217782" cy="3048000"/>
          </a:xfrm>
          <a:prstGeom prst="rect">
            <a:avLst/>
          </a:prstGeom>
        </p:spPr>
      </p:pic>
      <p:sp>
        <p:nvSpPr>
          <p:cNvPr id="9" name="TextBox 8">
            <a:extLst>
              <a:ext uri="{FF2B5EF4-FFF2-40B4-BE49-F238E27FC236}">
                <a16:creationId xmlns:a16="http://schemas.microsoft.com/office/drawing/2014/main" id="{CBFDA1F6-CDEB-F049-83BA-B9FE10542162}"/>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487087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General categories</a:t>
            </a:r>
          </a:p>
        </p:txBody>
      </p:sp>
      <p:pic>
        <p:nvPicPr>
          <p:cNvPr id="9" name="Content Placeholder 8" descr="Screen Shot 2016-03-06 at 2.42.09 PM.png">
            <a:extLst>
              <a:ext uri="{FF2B5EF4-FFF2-40B4-BE49-F238E27FC236}">
                <a16:creationId xmlns:a16="http://schemas.microsoft.com/office/drawing/2014/main" id="{927828E0-78F1-7F41-B0D5-DE394FFF20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1280" y="1828799"/>
            <a:ext cx="5439102" cy="2895599"/>
          </a:xfrm>
          <a:prstGeom prst="rect">
            <a:avLst/>
          </a:prstGeom>
        </p:spPr>
      </p:pic>
      <p:sp>
        <p:nvSpPr>
          <p:cNvPr id="4" name="Rectangle 3">
            <a:extLst>
              <a:ext uri="{FF2B5EF4-FFF2-40B4-BE49-F238E27FC236}">
                <a16:creationId xmlns:a16="http://schemas.microsoft.com/office/drawing/2014/main" id="{93346E32-C3F5-0745-939E-A6275B1B5142}"/>
              </a:ext>
            </a:extLst>
          </p:cNvPr>
          <p:cNvSpPr/>
          <p:nvPr/>
        </p:nvSpPr>
        <p:spPr bwMode="auto">
          <a:xfrm>
            <a:off x="2971800" y="1752598"/>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a:ln>
                <a:noFill/>
              </a:ln>
              <a:solidFill>
                <a:srgbClr val="FFFF00"/>
              </a:solidFill>
              <a:effectLst/>
              <a:latin typeface="Arial" charset="0"/>
            </a:endParaRPr>
          </a:p>
        </p:txBody>
      </p:sp>
      <p:pic>
        <p:nvPicPr>
          <p:cNvPr id="3" name="Picture 2">
            <a:extLst>
              <a:ext uri="{FF2B5EF4-FFF2-40B4-BE49-F238E27FC236}">
                <a16:creationId xmlns:a16="http://schemas.microsoft.com/office/drawing/2014/main" id="{577C0602-A01F-FC45-B467-932DCEA9ACBC}"/>
              </a:ext>
            </a:extLst>
          </p:cNvPr>
          <p:cNvPicPr>
            <a:picLocks noChangeAspect="1"/>
          </p:cNvPicPr>
          <p:nvPr/>
        </p:nvPicPr>
        <p:blipFill>
          <a:blip r:embed="rId3"/>
          <a:stretch>
            <a:fillRect/>
          </a:stretch>
        </p:blipFill>
        <p:spPr>
          <a:xfrm>
            <a:off x="0" y="1600200"/>
            <a:ext cx="3832814" cy="3200399"/>
          </a:xfrm>
          <a:prstGeom prst="rect">
            <a:avLst/>
          </a:prstGeom>
        </p:spPr>
      </p:pic>
      <p:sp>
        <p:nvSpPr>
          <p:cNvPr id="8" name="Content Placeholder 2">
            <a:extLst>
              <a:ext uri="{FF2B5EF4-FFF2-40B4-BE49-F238E27FC236}">
                <a16:creationId xmlns:a16="http://schemas.microsoft.com/office/drawing/2014/main" id="{632E2BBD-130F-CC4F-90E8-B88FC5536670}"/>
              </a:ext>
            </a:extLst>
          </p:cNvPr>
          <p:cNvSpPr txBox="1">
            <a:spLocks/>
          </p:cNvSpPr>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hlinkClick r:id="rId4"/>
              </a:rPr>
              <a:t>ImageNet challenge</a:t>
            </a:r>
            <a:endParaRPr lang="en-US" b="0" kern="0" dirty="0"/>
          </a:p>
          <a:p>
            <a:pPr marL="457200" indent="-457200">
              <a:buFont typeface="Arial" panose="020B0604020202020204" pitchFamily="34" charset="0"/>
              <a:buChar char="•"/>
            </a:pPr>
            <a:endParaRPr lang="en-US" b="0" kern="0" dirty="0"/>
          </a:p>
          <a:p>
            <a:pPr marL="457200" indent="-457200">
              <a:buFont typeface="Arial" panose="020B0604020202020204" pitchFamily="34" charset="0"/>
              <a:buChar char="•"/>
            </a:pPr>
            <a:endParaRPr lang="en-US" b="0" kern="0" dirty="0"/>
          </a:p>
          <a:p>
            <a:pPr marL="457200" indent="-457200">
              <a:buFont typeface="Arial" panose="020B0604020202020204" pitchFamily="34" charset="0"/>
              <a:buChar char="•"/>
            </a:pPr>
            <a:endParaRPr lang="en-US" b="0" kern="0" dirty="0"/>
          </a:p>
          <a:p>
            <a:pPr marL="457200" indent="-457200">
              <a:buFont typeface="Arial" panose="020B0604020202020204" pitchFamily="34" charset="0"/>
              <a:buChar char="•"/>
            </a:pPr>
            <a:endParaRPr lang="en-US" b="0" kern="0" dirty="0"/>
          </a:p>
          <a:p>
            <a:pPr marL="457200" indent="-457200">
              <a:buFont typeface="Arial" panose="020B0604020202020204" pitchFamily="34" charset="0"/>
              <a:buChar char="•"/>
            </a:pPr>
            <a:endParaRPr lang="en-US" b="0" kern="0" dirty="0"/>
          </a:p>
          <a:p>
            <a:pPr marL="457200" indent="-457200">
              <a:buFont typeface="Arial" panose="020B0604020202020204" pitchFamily="34" charset="0"/>
              <a:buChar char="•"/>
            </a:pPr>
            <a:endParaRPr lang="en-US" b="0" kern="0" dirty="0"/>
          </a:p>
          <a:p>
            <a:pPr marL="457200" indent="-457200">
              <a:buFont typeface="Arial" panose="020B0604020202020204" pitchFamily="34" charset="0"/>
              <a:buChar char="•"/>
            </a:pPr>
            <a:endParaRPr lang="en-US" b="0" kern="0" dirty="0"/>
          </a:p>
          <a:p>
            <a:pPr marL="457200" indent="-457200">
              <a:buFont typeface="Arial" panose="020B0604020202020204" pitchFamily="34" charset="0"/>
              <a:buChar char="•"/>
            </a:pPr>
            <a:r>
              <a:rPr lang="en-US" b="0" kern="0" dirty="0"/>
              <a:t>See also: </a:t>
            </a:r>
            <a:r>
              <a:rPr lang="en-US" b="0" kern="0" dirty="0">
                <a:hlinkClick r:id="rId5"/>
              </a:rPr>
              <a:t>CLIP</a:t>
            </a:r>
            <a:endParaRPr lang="en-US" b="0" kern="0" dirty="0"/>
          </a:p>
        </p:txBody>
      </p:sp>
      <p:sp>
        <p:nvSpPr>
          <p:cNvPr id="7" name="TextBox 6">
            <a:extLst>
              <a:ext uri="{FF2B5EF4-FFF2-40B4-BE49-F238E27FC236}">
                <a16:creationId xmlns:a16="http://schemas.microsoft.com/office/drawing/2014/main" id="{2B548D65-2BCB-8E44-BAF0-4C2A743CBEC3}"/>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618403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77200" cy="838200"/>
          </a:xfrm>
        </p:spPr>
        <p:txBody>
          <a:bodyPr/>
          <a:lstStyle/>
          <a:p>
            <a:r>
              <a:rPr lang="en-US" dirty="0"/>
              <a:t>Object detection, instance segmentation</a:t>
            </a:r>
          </a:p>
        </p:txBody>
      </p:sp>
      <p:pic>
        <p:nvPicPr>
          <p:cNvPr id="4" name="Picture 3" descr="Screen Shot 2018-04-23 at 1.35.48 PM.png"/>
          <p:cNvPicPr>
            <a:picLocks noChangeAspect="1"/>
          </p:cNvPicPr>
          <p:nvPr/>
        </p:nvPicPr>
        <p:blipFill rotWithShape="1">
          <a:blip r:embed="rId2">
            <a:extLst>
              <a:ext uri="{28A0092B-C50C-407E-A947-70E740481C1C}">
                <a14:useLocalDpi xmlns:a14="http://schemas.microsoft.com/office/drawing/2010/main" val="0"/>
              </a:ext>
            </a:extLst>
          </a:blip>
          <a:srcRect t="-4" b="50853"/>
          <a:stretch/>
        </p:blipFill>
        <p:spPr>
          <a:xfrm>
            <a:off x="123428" y="1801955"/>
            <a:ext cx="8944372" cy="3151045"/>
          </a:xfrm>
          <a:prstGeom prst="rect">
            <a:avLst/>
          </a:prstGeom>
        </p:spPr>
      </p:pic>
      <p:sp>
        <p:nvSpPr>
          <p:cNvPr id="5" name="TextBox 4">
            <a:extLst>
              <a:ext uri="{FF2B5EF4-FFF2-40B4-BE49-F238E27FC236}">
                <a16:creationId xmlns:a16="http://schemas.microsoft.com/office/drawing/2014/main" id="{D5FDAAC2-AC8A-6240-827C-9E9D667F2FED}"/>
              </a:ext>
            </a:extLst>
          </p:cNvPr>
          <p:cNvSpPr txBox="1"/>
          <p:nvPr/>
        </p:nvSpPr>
        <p:spPr>
          <a:xfrm>
            <a:off x="228600" y="5840555"/>
            <a:ext cx="8686800" cy="646331"/>
          </a:xfrm>
          <a:prstGeom prst="rect">
            <a:avLst/>
          </a:prstGeom>
          <a:noFill/>
        </p:spPr>
        <p:txBody>
          <a:bodyPr wrap="square" rtlCol="0">
            <a:spAutoFit/>
          </a:bodyPr>
          <a:lstStyle/>
          <a:p>
            <a:pPr algn="ctr"/>
            <a:r>
              <a:rPr lang="en-US" sz="1800" b="0" dirty="0">
                <a:solidFill>
                  <a:schemeClr val="tx1"/>
                </a:solidFill>
              </a:rPr>
              <a:t>K. He, G. </a:t>
            </a:r>
            <a:r>
              <a:rPr lang="en-US" sz="1800" b="0" dirty="0" err="1">
                <a:solidFill>
                  <a:schemeClr val="tx1"/>
                </a:solidFill>
              </a:rPr>
              <a:t>Gkioxari</a:t>
            </a:r>
            <a:r>
              <a:rPr lang="en-US" sz="1800" b="0" dirty="0">
                <a:solidFill>
                  <a:schemeClr val="tx1"/>
                </a:solidFill>
              </a:rPr>
              <a:t>, P. Dollar, and R. </a:t>
            </a:r>
            <a:r>
              <a:rPr lang="en-US" sz="1800" b="0" dirty="0" err="1">
                <a:solidFill>
                  <a:schemeClr val="tx1"/>
                </a:solidFill>
              </a:rPr>
              <a:t>Girshick</a:t>
            </a:r>
            <a:r>
              <a:rPr lang="en-US" sz="1800" b="0" dirty="0">
                <a:solidFill>
                  <a:schemeClr val="tx1"/>
                </a:solidFill>
              </a:rPr>
              <a:t>, </a:t>
            </a:r>
            <a:r>
              <a:rPr lang="en-US" sz="1800" b="0" dirty="0">
                <a:solidFill>
                  <a:srgbClr val="0000FF"/>
                </a:solidFill>
                <a:hlinkClick r:id="rId3">
                  <a:extLst>
                    <a:ext uri="{A12FA001-AC4F-418D-AE19-62706E023703}">
                      <ahyp:hlinkClr xmlns:ahyp="http://schemas.microsoft.com/office/drawing/2018/hyperlinkcolor" val="tx"/>
                    </a:ext>
                  </a:extLst>
                </a:hlinkClick>
              </a:rPr>
              <a:t>Mask R-CNN</a:t>
            </a:r>
            <a:r>
              <a:rPr lang="en-US" sz="1800" b="0" dirty="0">
                <a:solidFill>
                  <a:schemeClr val="tx1"/>
                </a:solidFill>
              </a:rPr>
              <a:t>, </a:t>
            </a:r>
            <a:br>
              <a:rPr lang="en-US" sz="1800" b="0" dirty="0">
                <a:solidFill>
                  <a:schemeClr val="tx1"/>
                </a:solidFill>
              </a:rPr>
            </a:br>
            <a:r>
              <a:rPr lang="en-US" sz="1800" b="0" dirty="0">
                <a:solidFill>
                  <a:schemeClr val="tx1"/>
                </a:solidFill>
              </a:rPr>
              <a:t>ICCV 2017 (Best Paper Award)</a:t>
            </a:r>
          </a:p>
        </p:txBody>
      </p:sp>
      <p:sp>
        <p:nvSpPr>
          <p:cNvPr id="6" name="TextBox 5">
            <a:extLst>
              <a:ext uri="{FF2B5EF4-FFF2-40B4-BE49-F238E27FC236}">
                <a16:creationId xmlns:a16="http://schemas.microsoft.com/office/drawing/2014/main" id="{BF880CEE-5912-0C47-BF74-F15F66378919}"/>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296339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lstStyle/>
          <a:p>
            <a:pPr eaLnBrk="1" hangingPunct="1">
              <a:defRPr/>
            </a:pPr>
            <a:r>
              <a:rPr lang="en-US"/>
              <a:t>The goal of computer vision</a:t>
            </a:r>
          </a:p>
        </p:txBody>
      </p:sp>
      <p:sp>
        <p:nvSpPr>
          <p:cNvPr id="8195" name="Rectangle 8"/>
          <p:cNvSpPr>
            <a:spLocks noGrp="1" noChangeArrowheads="1"/>
          </p:cNvSpPr>
          <p:nvPr>
            <p:ph idx="1"/>
          </p:nvPr>
        </p:nvSpPr>
        <p:spPr/>
        <p:txBody>
          <a:bodyPr/>
          <a:lstStyle/>
          <a:p>
            <a:pPr marL="457200" indent="-457200" eaLnBrk="1" hangingPunct="1">
              <a:buFont typeface="Arial" panose="020B0604020202020204" pitchFamily="34" charset="0"/>
              <a:buChar char="•"/>
            </a:pPr>
            <a:r>
              <a:rPr lang="en-US" dirty="0"/>
              <a:t>To extract “meaning” from pixels</a:t>
            </a:r>
          </a:p>
        </p:txBody>
      </p:sp>
      <p:pic>
        <p:nvPicPr>
          <p:cNvPr id="8196" name="Picture 4"/>
          <p:cNvPicPr>
            <a:picLocks noChangeAspect="1" noChangeArrowheads="1"/>
          </p:cNvPicPr>
          <p:nvPr/>
        </p:nvPicPr>
        <p:blipFill>
          <a:blip r:embed="rId3" cstate="print"/>
          <a:srcRect/>
          <a:stretch>
            <a:fillRect/>
          </a:stretch>
        </p:blipFill>
        <p:spPr bwMode="auto">
          <a:xfrm>
            <a:off x="4343400" y="1525588"/>
            <a:ext cx="4311650" cy="4343400"/>
          </a:xfrm>
          <a:prstGeom prst="rect">
            <a:avLst/>
          </a:prstGeom>
          <a:noFill/>
          <a:ln w="9525">
            <a:noFill/>
            <a:miter lim="800000"/>
            <a:headEnd/>
            <a:tailEnd/>
          </a:ln>
        </p:spPr>
      </p:pic>
      <p:sp>
        <p:nvSpPr>
          <p:cNvPr id="8197" name="Text Box 5"/>
          <p:cNvSpPr txBox="1">
            <a:spLocks noChangeArrowheads="1"/>
          </p:cNvSpPr>
          <p:nvPr/>
        </p:nvSpPr>
        <p:spPr bwMode="auto">
          <a:xfrm>
            <a:off x="1122363" y="5943600"/>
            <a:ext cx="1946275" cy="457200"/>
          </a:xfrm>
          <a:prstGeom prst="rect">
            <a:avLst/>
          </a:prstGeom>
          <a:noFill/>
          <a:ln w="9525">
            <a:noFill/>
            <a:miter lim="800000"/>
            <a:headEnd/>
            <a:tailEnd/>
          </a:ln>
        </p:spPr>
        <p:txBody>
          <a:bodyPr wrap="none">
            <a:spAutoFit/>
          </a:bodyPr>
          <a:lstStyle/>
          <a:p>
            <a:pPr algn="l">
              <a:spcBef>
                <a:spcPct val="0"/>
              </a:spcBef>
            </a:pPr>
            <a:r>
              <a:rPr lang="en-US" sz="2400" b="0">
                <a:solidFill>
                  <a:schemeClr val="tx1"/>
                </a:solidFill>
              </a:rPr>
              <a:t>What we see</a:t>
            </a:r>
          </a:p>
        </p:txBody>
      </p:sp>
      <p:sp>
        <p:nvSpPr>
          <p:cNvPr id="8198" name="Text Box 6"/>
          <p:cNvSpPr txBox="1">
            <a:spLocks noChangeArrowheads="1"/>
          </p:cNvSpPr>
          <p:nvPr/>
        </p:nvSpPr>
        <p:spPr bwMode="auto">
          <a:xfrm>
            <a:off x="4900613" y="5943600"/>
            <a:ext cx="3233737" cy="457200"/>
          </a:xfrm>
          <a:prstGeom prst="rect">
            <a:avLst/>
          </a:prstGeom>
          <a:noFill/>
          <a:ln w="9525">
            <a:noFill/>
            <a:miter lim="800000"/>
            <a:headEnd/>
            <a:tailEnd/>
          </a:ln>
        </p:spPr>
        <p:txBody>
          <a:bodyPr wrap="none">
            <a:spAutoFit/>
          </a:bodyPr>
          <a:lstStyle/>
          <a:p>
            <a:pPr algn="l">
              <a:spcBef>
                <a:spcPct val="0"/>
              </a:spcBef>
            </a:pPr>
            <a:r>
              <a:rPr lang="en-US" sz="2400" b="0">
                <a:solidFill>
                  <a:schemeClr val="tx1"/>
                </a:solidFill>
              </a:rPr>
              <a:t>What a computer sees</a:t>
            </a:r>
          </a:p>
        </p:txBody>
      </p:sp>
      <p:pic>
        <p:nvPicPr>
          <p:cNvPr id="8199" name="Picture 7" descr="U121"/>
          <p:cNvPicPr>
            <a:picLocks noChangeAspect="1" noChangeArrowheads="1"/>
          </p:cNvPicPr>
          <p:nvPr/>
        </p:nvPicPr>
        <p:blipFill rotWithShape="1">
          <a:blip r:embed="rId4" cstate="print"/>
          <a:srcRect b="4246"/>
          <a:stretch/>
        </p:blipFill>
        <p:spPr bwMode="auto">
          <a:xfrm>
            <a:off x="457200" y="1539874"/>
            <a:ext cx="3372605" cy="4327525"/>
          </a:xfrm>
          <a:prstGeom prst="rect">
            <a:avLst/>
          </a:prstGeom>
          <a:noFill/>
          <a:ln w="9525">
            <a:noFill/>
            <a:miter lim="800000"/>
            <a:headEnd/>
            <a:tailEnd/>
          </a:ln>
        </p:spPr>
      </p:pic>
      <p:sp>
        <p:nvSpPr>
          <p:cNvPr id="8200" name="Text Box 8"/>
          <p:cNvSpPr txBox="1">
            <a:spLocks noChangeArrowheads="1"/>
          </p:cNvSpPr>
          <p:nvPr/>
        </p:nvSpPr>
        <p:spPr bwMode="auto">
          <a:xfrm>
            <a:off x="0" y="6492873"/>
            <a:ext cx="2569934" cy="369332"/>
          </a:xfrm>
          <a:prstGeom prst="rect">
            <a:avLst/>
          </a:prstGeom>
          <a:noFill/>
          <a:ln w="9525">
            <a:noFill/>
            <a:miter lim="800000"/>
            <a:headEnd/>
            <a:tailEnd/>
          </a:ln>
        </p:spPr>
        <p:txBody>
          <a:bodyPr wrap="none">
            <a:spAutoFit/>
          </a:bodyPr>
          <a:lstStyle/>
          <a:p>
            <a:pPr algn="l">
              <a:spcBef>
                <a:spcPct val="0"/>
              </a:spcBef>
            </a:pPr>
            <a:r>
              <a:rPr lang="en-US" sz="1800" b="0" dirty="0">
                <a:solidFill>
                  <a:schemeClr val="tx1"/>
                </a:solidFill>
              </a:rPr>
              <a:t>Source: S. Narasimhan</a:t>
            </a:r>
          </a:p>
        </p:txBody>
      </p:sp>
    </p:spTree>
    <p:extLst>
      <p:ext uri="{BB962C8B-B14F-4D97-AF65-F5344CB8AC3E}">
        <p14:creationId xmlns:p14="http://schemas.microsoft.com/office/powerpoint/2010/main" val="135813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9C95-BD5B-1943-A23F-E21BB2243BD1}"/>
              </a:ext>
            </a:extLst>
          </p:cNvPr>
          <p:cNvSpPr>
            <a:spLocks noGrp="1"/>
          </p:cNvSpPr>
          <p:nvPr>
            <p:ph type="title"/>
          </p:nvPr>
        </p:nvSpPr>
        <p:spPr/>
        <p:txBody>
          <a:bodyPr/>
          <a:lstStyle/>
          <a:p>
            <a:r>
              <a:rPr lang="en-US" dirty="0"/>
              <a:t>Image generation</a:t>
            </a:r>
          </a:p>
        </p:txBody>
      </p:sp>
      <p:sp>
        <p:nvSpPr>
          <p:cNvPr id="3" name="Content Placeholder 2">
            <a:extLst>
              <a:ext uri="{FF2B5EF4-FFF2-40B4-BE49-F238E27FC236}">
                <a16:creationId xmlns:a16="http://schemas.microsoft.com/office/drawing/2014/main" id="{72719346-064A-7844-9F9F-10C87051663B}"/>
              </a:ext>
            </a:extLst>
          </p:cNvPr>
          <p:cNvSpPr>
            <a:spLocks noGrp="1"/>
          </p:cNvSpPr>
          <p:nvPr>
            <p:ph idx="1"/>
          </p:nvPr>
        </p:nvSpPr>
        <p:spPr/>
        <p:txBody>
          <a:bodyPr/>
          <a:lstStyle/>
          <a:p>
            <a:pPr marL="457200" indent="-457200">
              <a:buFont typeface="Arial" panose="020B0604020202020204" pitchFamily="34" charset="0"/>
              <a:buChar char="•"/>
            </a:pPr>
            <a:r>
              <a:rPr lang="en-US" dirty="0"/>
              <a:t>Faces: 1024x1024 resolution, </a:t>
            </a:r>
            <a:r>
              <a:rPr lang="en-US" dirty="0" err="1"/>
              <a:t>CelebA</a:t>
            </a:r>
            <a:r>
              <a:rPr lang="en-US" dirty="0"/>
              <a:t>-HQ dataset</a:t>
            </a:r>
          </a:p>
        </p:txBody>
      </p:sp>
      <p:pic>
        <p:nvPicPr>
          <p:cNvPr id="5" name="Picture 4">
            <a:extLst>
              <a:ext uri="{FF2B5EF4-FFF2-40B4-BE49-F238E27FC236}">
                <a16:creationId xmlns:a16="http://schemas.microsoft.com/office/drawing/2014/main" id="{8C22FE62-506F-E340-966B-C54041CD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01690"/>
            <a:ext cx="7167711" cy="3652192"/>
          </a:xfrm>
          <a:prstGeom prst="rect">
            <a:avLst/>
          </a:prstGeom>
        </p:spPr>
      </p:pic>
      <p:sp>
        <p:nvSpPr>
          <p:cNvPr id="6" name="Rectangle 5">
            <a:extLst>
              <a:ext uri="{FF2B5EF4-FFF2-40B4-BE49-F238E27FC236}">
                <a16:creationId xmlns:a16="http://schemas.microsoft.com/office/drawing/2014/main" id="{E697E943-B2F7-2949-BF5D-F00308D48858}"/>
              </a:ext>
            </a:extLst>
          </p:cNvPr>
          <p:cNvSpPr/>
          <p:nvPr/>
        </p:nvSpPr>
        <p:spPr>
          <a:xfrm>
            <a:off x="228600" y="5638800"/>
            <a:ext cx="8839200" cy="1061829"/>
          </a:xfrm>
          <a:prstGeom prst="rect">
            <a:avLst/>
          </a:prstGeom>
        </p:spPr>
        <p:txBody>
          <a:bodyPr wrap="square">
            <a:spAutoFit/>
          </a:bodyPr>
          <a:lstStyle/>
          <a:p>
            <a:r>
              <a:rPr lang="en-US" sz="1800" b="0" dirty="0">
                <a:solidFill>
                  <a:schemeClr val="tx1"/>
                </a:solidFill>
              </a:rPr>
              <a:t>T. </a:t>
            </a:r>
            <a:r>
              <a:rPr lang="en-US" sz="1800" b="0" dirty="0" err="1">
                <a:solidFill>
                  <a:schemeClr val="tx1"/>
                </a:solidFill>
              </a:rPr>
              <a:t>Karras</a:t>
            </a:r>
            <a:r>
              <a:rPr lang="en-US" sz="1800" b="0" dirty="0">
                <a:solidFill>
                  <a:schemeClr val="tx1"/>
                </a:solidFill>
              </a:rPr>
              <a:t>, T. </a:t>
            </a:r>
            <a:r>
              <a:rPr lang="en-US" sz="1800" b="0" dirty="0" err="1">
                <a:solidFill>
                  <a:schemeClr val="tx1"/>
                </a:solidFill>
              </a:rPr>
              <a:t>Aila</a:t>
            </a:r>
            <a:r>
              <a:rPr lang="en-US" sz="1800" b="0" dirty="0">
                <a:solidFill>
                  <a:schemeClr val="tx1"/>
                </a:solidFill>
              </a:rPr>
              <a:t>, S. Laine, and J. </a:t>
            </a:r>
            <a:r>
              <a:rPr lang="en-US" sz="1800" b="0" dirty="0" err="1">
                <a:solidFill>
                  <a:schemeClr val="tx1"/>
                </a:solidFill>
              </a:rPr>
              <a:t>Lehtinen</a:t>
            </a:r>
            <a:r>
              <a:rPr lang="en-US" sz="1800" b="0" dirty="0">
                <a:solidFill>
                  <a:schemeClr val="tx1"/>
                </a:solidFill>
              </a:rPr>
              <a:t>, </a:t>
            </a:r>
            <a:r>
              <a:rPr lang="en-US" sz="1800" b="0" dirty="0">
                <a:solidFill>
                  <a:schemeClr val="tx1"/>
                </a:solidFill>
                <a:hlinkClick r:id="rId4"/>
              </a:rPr>
              <a:t>Progressive Growing of GANs for Improved Quality, Stability, and Variation</a:t>
            </a:r>
            <a:r>
              <a:rPr lang="en-US" sz="1800" b="0" dirty="0">
                <a:solidFill>
                  <a:schemeClr val="tx1"/>
                </a:solidFill>
              </a:rPr>
              <a:t>, ICLR 2018</a:t>
            </a:r>
          </a:p>
          <a:p>
            <a:r>
              <a:rPr lang="en-US" sz="1800" b="0" dirty="0">
                <a:solidFill>
                  <a:schemeClr val="tx1"/>
                </a:solidFill>
                <a:hlinkClick r:id="rId5"/>
              </a:rPr>
              <a:t>Follow-up work</a:t>
            </a:r>
            <a:r>
              <a:rPr lang="en-US" sz="1800" b="0" dirty="0">
                <a:solidFill>
                  <a:schemeClr val="tx1"/>
                </a:solidFill>
              </a:rPr>
              <a:t>, </a:t>
            </a:r>
            <a:r>
              <a:rPr lang="en-US" sz="1800" b="0" dirty="0">
                <a:solidFill>
                  <a:schemeClr val="tx1"/>
                </a:solidFill>
                <a:hlinkClick r:id="rId6"/>
              </a:rPr>
              <a:t>NYTimes Article</a:t>
            </a:r>
            <a:r>
              <a:rPr lang="en-US" sz="1800" b="0" dirty="0">
                <a:solidFill>
                  <a:schemeClr val="tx1"/>
                </a:solidFill>
              </a:rPr>
              <a:t>, </a:t>
            </a:r>
            <a:r>
              <a:rPr lang="en-US" sz="1800" b="0" dirty="0">
                <a:solidFill>
                  <a:schemeClr val="tx1"/>
                </a:solidFill>
                <a:hlinkClick r:id="rId7"/>
              </a:rPr>
              <a:t>DALL-E</a:t>
            </a:r>
            <a:endParaRPr lang="en-US" sz="1800" b="0" dirty="0">
              <a:solidFill>
                <a:schemeClr val="tx1"/>
              </a:solidFill>
            </a:endParaRPr>
          </a:p>
        </p:txBody>
      </p:sp>
      <p:sp>
        <p:nvSpPr>
          <p:cNvPr id="7" name="TextBox 6">
            <a:extLst>
              <a:ext uri="{FF2B5EF4-FFF2-40B4-BE49-F238E27FC236}">
                <a16:creationId xmlns:a16="http://schemas.microsoft.com/office/drawing/2014/main" id="{1FCAFCD9-3489-E64C-A539-66467E5100D0}"/>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2532800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Image generation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a:xfrm>
            <a:off x="685800" y="914400"/>
            <a:ext cx="7924800" cy="5257800"/>
          </a:xfrm>
        </p:spPr>
        <p:txBody>
          <a:bodyPr/>
          <a:lstStyle/>
          <a:p>
            <a:pPr marL="457200" indent="-457200">
              <a:buFont typeface="Arial" panose="020B0604020202020204" pitchFamily="34" charset="0"/>
              <a:buChar char="•"/>
            </a:pPr>
            <a:r>
              <a:rPr lang="en-US" dirty="0" err="1"/>
              <a:t>BigGAN</a:t>
            </a:r>
            <a:r>
              <a:rPr lang="en-US" dirty="0"/>
              <a:t>: 512 x 512 resolution, ImageNet</a:t>
            </a:r>
          </a:p>
        </p:txBody>
      </p:sp>
      <p:sp>
        <p:nvSpPr>
          <p:cNvPr id="4" name="Rectangle 3">
            <a:extLst>
              <a:ext uri="{FF2B5EF4-FFF2-40B4-BE49-F238E27FC236}">
                <a16:creationId xmlns:a16="http://schemas.microsoft.com/office/drawing/2014/main" id="{86095469-6E9A-F341-96A1-0C6E847A83FE}"/>
              </a:ext>
            </a:extLst>
          </p:cNvPr>
          <p:cNvSpPr/>
          <p:nvPr/>
        </p:nvSpPr>
        <p:spPr>
          <a:xfrm>
            <a:off x="152400" y="5906869"/>
            <a:ext cx="8839200" cy="646331"/>
          </a:xfrm>
          <a:prstGeom prst="rect">
            <a:avLst/>
          </a:prstGeom>
        </p:spPr>
        <p:txBody>
          <a:bodyPr wrap="square">
            <a:spAutoFit/>
          </a:bodyPr>
          <a:lstStyle/>
          <a:p>
            <a:pPr algn="ctr"/>
            <a:r>
              <a:rPr lang="en-US" sz="1800" b="0" dirty="0">
                <a:solidFill>
                  <a:schemeClr val="tx1"/>
                </a:solidFill>
              </a:rPr>
              <a:t>A. Brock, J. Donahue, K. </a:t>
            </a:r>
            <a:r>
              <a:rPr lang="en-US" sz="1800" b="0" dirty="0" err="1">
                <a:solidFill>
                  <a:schemeClr val="tx1"/>
                </a:solidFill>
              </a:rPr>
              <a:t>Simonyan</a:t>
            </a:r>
            <a:r>
              <a:rPr lang="en-US" sz="1800" b="0" dirty="0">
                <a:solidFill>
                  <a:schemeClr val="tx1"/>
                </a:solidFill>
              </a:rPr>
              <a:t>, </a:t>
            </a:r>
            <a:r>
              <a:rPr lang="en-US" sz="1800" b="0" dirty="0">
                <a:solidFill>
                  <a:schemeClr val="accent2"/>
                </a:solidFill>
                <a:hlinkClick r:id="rId2">
                  <a:extLst>
                    <a:ext uri="{A12FA001-AC4F-418D-AE19-62706E023703}">
                      <ahyp:hlinkClr xmlns:ahyp="http://schemas.microsoft.com/office/drawing/2018/hyperlinkcolor" val="tx"/>
                    </a:ext>
                  </a:extLst>
                </a:hlinkClick>
              </a:rPr>
              <a:t>Large scale GAN training for high fidelity natural image synthesis</a:t>
            </a:r>
            <a:r>
              <a:rPr lang="en-US" sz="1800" b="0" dirty="0">
                <a:solidFill>
                  <a:schemeClr val="tx1"/>
                </a:solidFill>
              </a:rPr>
              <a:t>, </a:t>
            </a:r>
            <a:r>
              <a:rPr lang="en-US" sz="1800" b="0" dirty="0" err="1">
                <a:solidFill>
                  <a:schemeClr val="tx1"/>
                </a:solidFill>
              </a:rPr>
              <a:t>arXiv</a:t>
            </a:r>
            <a:r>
              <a:rPr lang="en-US" sz="1800" b="0" dirty="0">
                <a:solidFill>
                  <a:schemeClr val="tx1"/>
                </a:solidFill>
              </a:rPr>
              <a:t> 2018</a:t>
            </a:r>
          </a:p>
        </p:txBody>
      </p:sp>
      <p:pic>
        <p:nvPicPr>
          <p:cNvPr id="6" name="Picture 5">
            <a:extLst>
              <a:ext uri="{FF2B5EF4-FFF2-40B4-BE49-F238E27FC236}">
                <a16:creationId xmlns:a16="http://schemas.microsoft.com/office/drawing/2014/main" id="{D8FC74AE-1F7C-C346-BE8C-206CF0038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05300"/>
            <a:ext cx="7893000" cy="3962099"/>
          </a:xfrm>
          <a:prstGeom prst="rect">
            <a:avLst/>
          </a:prstGeom>
        </p:spPr>
      </p:pic>
      <p:sp>
        <p:nvSpPr>
          <p:cNvPr id="8" name="Rectangle 7">
            <a:extLst>
              <a:ext uri="{FF2B5EF4-FFF2-40B4-BE49-F238E27FC236}">
                <a16:creationId xmlns:a16="http://schemas.microsoft.com/office/drawing/2014/main" id="{9F5289B6-9B56-B446-9EA0-0485930D8C7C}"/>
              </a:ext>
            </a:extLst>
          </p:cNvPr>
          <p:cNvSpPr/>
          <p:nvPr/>
        </p:nvSpPr>
        <p:spPr>
          <a:xfrm>
            <a:off x="1310638" y="1510460"/>
            <a:ext cx="2423162" cy="369332"/>
          </a:xfrm>
          <a:prstGeom prst="rect">
            <a:avLst/>
          </a:prstGeom>
        </p:spPr>
        <p:txBody>
          <a:bodyPr wrap="square">
            <a:spAutoFit/>
          </a:bodyPr>
          <a:lstStyle/>
          <a:p>
            <a:pPr algn="ctr"/>
            <a:r>
              <a:rPr lang="en-US" sz="1800" b="0" dirty="0">
                <a:solidFill>
                  <a:schemeClr val="tx1"/>
                </a:solidFill>
              </a:rPr>
              <a:t>Easy classes</a:t>
            </a:r>
          </a:p>
        </p:txBody>
      </p:sp>
      <p:sp>
        <p:nvSpPr>
          <p:cNvPr id="9" name="Rectangle 8">
            <a:extLst>
              <a:ext uri="{FF2B5EF4-FFF2-40B4-BE49-F238E27FC236}">
                <a16:creationId xmlns:a16="http://schemas.microsoft.com/office/drawing/2014/main" id="{C583D2F9-3688-1A41-8B91-486A6CC1499D}"/>
              </a:ext>
            </a:extLst>
          </p:cNvPr>
          <p:cNvSpPr/>
          <p:nvPr/>
        </p:nvSpPr>
        <p:spPr>
          <a:xfrm>
            <a:off x="5334000" y="1535668"/>
            <a:ext cx="2423162" cy="369332"/>
          </a:xfrm>
          <a:prstGeom prst="rect">
            <a:avLst/>
          </a:prstGeom>
        </p:spPr>
        <p:txBody>
          <a:bodyPr wrap="square">
            <a:spAutoFit/>
          </a:bodyPr>
          <a:lstStyle/>
          <a:p>
            <a:pPr algn="ctr"/>
            <a:r>
              <a:rPr lang="en-US" sz="1800" b="0" dirty="0">
                <a:solidFill>
                  <a:schemeClr val="tx1"/>
                </a:solidFill>
              </a:rPr>
              <a:t>Difficult classes</a:t>
            </a:r>
          </a:p>
        </p:txBody>
      </p:sp>
      <p:sp>
        <p:nvSpPr>
          <p:cNvPr id="10" name="TextBox 9">
            <a:extLst>
              <a:ext uri="{FF2B5EF4-FFF2-40B4-BE49-F238E27FC236}">
                <a16:creationId xmlns:a16="http://schemas.microsoft.com/office/drawing/2014/main" id="{9B41DD5B-D9C0-B645-B6D9-D5DD58155629}"/>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2338501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pPr eaLnBrk="1" hangingPunct="1">
              <a:defRPr/>
            </a:pPr>
            <a:r>
              <a:rPr lang="en-US"/>
              <a:t>Origins of computer vision</a:t>
            </a:r>
          </a:p>
        </p:txBody>
      </p:sp>
      <p:pic>
        <p:nvPicPr>
          <p:cNvPr id="38915" name="Picture 4"/>
          <p:cNvPicPr>
            <a:picLocks noChangeAspect="1" noChangeArrowheads="1"/>
          </p:cNvPicPr>
          <p:nvPr/>
        </p:nvPicPr>
        <p:blipFill>
          <a:blip r:embed="rId3" cstate="print"/>
          <a:srcRect/>
          <a:stretch>
            <a:fillRect/>
          </a:stretch>
        </p:blipFill>
        <p:spPr bwMode="auto">
          <a:xfrm>
            <a:off x="304800" y="990600"/>
            <a:ext cx="4360863" cy="5510213"/>
          </a:xfrm>
          <a:prstGeom prst="rect">
            <a:avLst/>
          </a:prstGeom>
          <a:noFill/>
          <a:ln w="19050">
            <a:noFill/>
            <a:miter lim="800000"/>
            <a:headEnd/>
            <a:tailEnd/>
          </a:ln>
        </p:spPr>
      </p:pic>
      <p:sp>
        <p:nvSpPr>
          <p:cNvPr id="38916" name="Rectangle 5"/>
          <p:cNvSpPr>
            <a:spLocks noChangeArrowheads="1"/>
          </p:cNvSpPr>
          <p:nvPr/>
        </p:nvSpPr>
        <p:spPr bwMode="auto">
          <a:xfrm>
            <a:off x="4800600" y="2971800"/>
            <a:ext cx="4124325" cy="1311275"/>
          </a:xfrm>
          <a:prstGeom prst="rect">
            <a:avLst/>
          </a:prstGeom>
          <a:noFill/>
          <a:ln w="19050">
            <a:noFill/>
            <a:miter lim="800000"/>
            <a:headEnd/>
            <a:tailEnd/>
          </a:ln>
        </p:spPr>
        <p:txBody>
          <a:bodyPr anchor="ctr">
            <a:spAutoFit/>
          </a:bodyPr>
          <a:lstStyle/>
          <a:p>
            <a:pPr algn="l">
              <a:spcBef>
                <a:spcPct val="0"/>
              </a:spcBef>
            </a:pPr>
            <a:r>
              <a:rPr lang="en-US" sz="2000" b="0" dirty="0">
                <a:solidFill>
                  <a:schemeClr val="bg1"/>
                </a:solidFill>
                <a:hlinkClick r:id="rId4"/>
              </a:rPr>
              <a:t>L. G. Roberts</a:t>
            </a:r>
            <a:r>
              <a:rPr lang="en-US" sz="2000" b="0" dirty="0">
                <a:solidFill>
                  <a:schemeClr val="bg1"/>
                </a:solidFill>
              </a:rPr>
              <a:t>, </a:t>
            </a:r>
            <a:r>
              <a:rPr lang="en-US" sz="2000" b="0" i="1" dirty="0">
                <a:solidFill>
                  <a:schemeClr val="bg1"/>
                </a:solidFill>
                <a:hlinkClick r:id="rId5"/>
              </a:rPr>
              <a:t>Machine Perception of Three Dimensional Solids</a:t>
            </a:r>
            <a:r>
              <a:rPr lang="en-US" sz="2000" b="0" i="1" dirty="0">
                <a:solidFill>
                  <a:schemeClr val="bg1"/>
                </a:solidFill>
              </a:rPr>
              <a:t>,</a:t>
            </a:r>
            <a:r>
              <a:rPr lang="en-US" sz="2000" b="0" dirty="0">
                <a:solidFill>
                  <a:schemeClr val="bg1"/>
                </a:solidFill>
              </a:rPr>
              <a:t> Ph.D. thesis, MIT Department of Electrical Engineering, 1963.</a:t>
            </a:r>
            <a:r>
              <a:rPr lang="en-US" sz="2000" dirty="0">
                <a:solidFill>
                  <a:schemeClr val="bg1"/>
                </a:solidFill>
              </a:rPr>
              <a:t> </a:t>
            </a:r>
          </a:p>
        </p:txBody>
      </p:sp>
      <p:sp>
        <p:nvSpPr>
          <p:cNvPr id="6" name="TextBox 5">
            <a:extLst>
              <a:ext uri="{FF2B5EF4-FFF2-40B4-BE49-F238E27FC236}">
                <a16:creationId xmlns:a16="http://schemas.microsoft.com/office/drawing/2014/main" id="{6464CB8E-0DE2-1F43-8B2C-7D9CF80BC78B}"/>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pPr eaLnBrk="1" hangingPunct="1">
              <a:defRPr/>
            </a:pPr>
            <a:r>
              <a:rPr lang="en-US" dirty="0"/>
              <a:t>Origins of computer vision</a:t>
            </a:r>
          </a:p>
        </p:txBody>
      </p:sp>
      <p:pic>
        <p:nvPicPr>
          <p:cNvPr id="2" name="Picture 1" descr="Screen Shot 2016-01-19 at 10.3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066800"/>
            <a:ext cx="6756400" cy="5247582"/>
          </a:xfrm>
          <a:prstGeom prst="rect">
            <a:avLst/>
          </a:prstGeom>
        </p:spPr>
      </p:pic>
      <p:sp>
        <p:nvSpPr>
          <p:cNvPr id="4" name="TextBox 3">
            <a:extLst>
              <a:ext uri="{FF2B5EF4-FFF2-40B4-BE49-F238E27FC236}">
                <a16:creationId xmlns:a16="http://schemas.microsoft.com/office/drawing/2014/main" id="{11172E06-EF61-6D43-AF08-89CA6A3809C0}"/>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55919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latin typeface="Calibri" charset="0"/>
                <a:ea typeface="ＭＳ Ｐゴシック" charset="0"/>
                <a:cs typeface="ＭＳ Ｐゴシック" charset="0"/>
              </a:rPr>
              <a:t>Six decades  of computer vision </a:t>
            </a:r>
          </a:p>
        </p:txBody>
      </p:sp>
      <p:sp>
        <p:nvSpPr>
          <p:cNvPr id="29698" name="Rectangle 3"/>
          <p:cNvSpPr>
            <a:spLocks noGrp="1" noChangeArrowheads="1"/>
          </p:cNvSpPr>
          <p:nvPr>
            <p:ph type="body" idx="1"/>
          </p:nvPr>
        </p:nvSpPr>
        <p:spPr/>
        <p:txBody>
          <a:bodyPr>
            <a:normAutofit/>
          </a:bodyPr>
          <a:lstStyle/>
          <a:p>
            <a:pPr>
              <a:lnSpc>
                <a:spcPct val="90000"/>
              </a:lnSpc>
            </a:pPr>
            <a:r>
              <a:rPr lang="en-US" sz="2400" dirty="0">
                <a:latin typeface="Calibri" charset="0"/>
                <a:ea typeface="ＭＳ Ｐゴシック" charset="0"/>
                <a:cs typeface="ＭＳ Ｐゴシック" charset="0"/>
              </a:rPr>
              <a:t>1960s:  Beginnings in artificial intelligence, image processing and pattern recognition</a:t>
            </a:r>
          </a:p>
          <a:p>
            <a:pPr>
              <a:lnSpc>
                <a:spcPct val="90000"/>
              </a:lnSpc>
            </a:pPr>
            <a:r>
              <a:rPr lang="en-US" sz="2400" dirty="0">
                <a:latin typeface="Calibri" charset="0"/>
                <a:ea typeface="ＭＳ Ｐゴシック" charset="0"/>
                <a:cs typeface="ＭＳ Ｐゴシック" charset="0"/>
              </a:rPr>
              <a:t>1970s: Foundational work on image formation: Horn, </a:t>
            </a:r>
            <a:r>
              <a:rPr lang="en-US" sz="2400" dirty="0" err="1">
                <a:latin typeface="Calibri" charset="0"/>
                <a:ea typeface="ＭＳ Ｐゴシック" charset="0"/>
                <a:cs typeface="ＭＳ Ｐゴシック" charset="0"/>
              </a:rPr>
              <a:t>Koenderink</a:t>
            </a:r>
            <a:r>
              <a:rPr lang="en-US" sz="2400" dirty="0">
                <a:latin typeface="Calibri" charset="0"/>
                <a:ea typeface="ＭＳ Ｐゴシック" charset="0"/>
                <a:cs typeface="ＭＳ Ｐゴシック" charset="0"/>
              </a:rPr>
              <a:t>, </a:t>
            </a:r>
            <a:r>
              <a:rPr lang="en-US" sz="2400" dirty="0" err="1">
                <a:latin typeface="Calibri" charset="0"/>
                <a:ea typeface="ＭＳ Ｐゴシック" charset="0"/>
                <a:cs typeface="ＭＳ Ｐゴシック" charset="0"/>
              </a:rPr>
              <a:t>Longuet</a:t>
            </a:r>
            <a:r>
              <a:rPr lang="en-US" sz="2400" dirty="0">
                <a:latin typeface="Calibri" charset="0"/>
                <a:ea typeface="ＭＳ Ｐゴシック" charset="0"/>
                <a:cs typeface="ＭＳ Ｐゴシック" charset="0"/>
              </a:rPr>
              <a:t>-Higgins …</a:t>
            </a:r>
          </a:p>
          <a:p>
            <a:pPr>
              <a:lnSpc>
                <a:spcPct val="90000"/>
              </a:lnSpc>
            </a:pPr>
            <a:r>
              <a:rPr lang="en-US" sz="2400" dirty="0">
                <a:latin typeface="Calibri" charset="0"/>
                <a:ea typeface="ＭＳ Ｐゴシック" charset="0"/>
                <a:cs typeface="ＭＳ Ｐゴシック" charset="0"/>
              </a:rPr>
              <a:t>1980s: Vision as applied mathematics: geometry, multi-scale analysis, probabilistic modeling, control theory, optimization</a:t>
            </a:r>
          </a:p>
          <a:p>
            <a:pPr>
              <a:lnSpc>
                <a:spcPct val="90000"/>
              </a:lnSpc>
            </a:pPr>
            <a:r>
              <a:rPr lang="en-US" sz="2400" dirty="0">
                <a:latin typeface="Calibri" charset="0"/>
                <a:ea typeface="ＭＳ Ｐゴシック" charset="0"/>
                <a:cs typeface="ＭＳ Ｐゴシック" charset="0"/>
              </a:rPr>
              <a:t>1990s:  Geometric analysis largely completed, vision meets graphics, statistical learning approaches resurface</a:t>
            </a:r>
          </a:p>
          <a:p>
            <a:pPr>
              <a:lnSpc>
                <a:spcPct val="90000"/>
              </a:lnSpc>
            </a:pPr>
            <a:r>
              <a:rPr lang="en-US" sz="2400" dirty="0">
                <a:latin typeface="Calibri" charset="0"/>
                <a:ea typeface="ＭＳ Ｐゴシック" charset="0"/>
                <a:cs typeface="ＭＳ Ｐゴシック" charset="0"/>
              </a:rPr>
              <a:t>2000s:  Significant advances in visual recognition</a:t>
            </a:r>
          </a:p>
          <a:p>
            <a:pPr>
              <a:lnSpc>
                <a:spcPct val="90000"/>
              </a:lnSpc>
            </a:pPr>
            <a:r>
              <a:rPr lang="en-US" sz="2400" dirty="0">
                <a:latin typeface="Calibri" charset="0"/>
                <a:ea typeface="ＭＳ Ｐゴシック" charset="0"/>
                <a:cs typeface="ＭＳ Ｐゴシック" charset="0"/>
              </a:rPr>
              <a:t>2010s: Progress continues, aided by the availability of large amounts of visual data and massive computing power.  Deep learning has become pre-eminent</a:t>
            </a:r>
          </a:p>
        </p:txBody>
      </p:sp>
      <p:sp>
        <p:nvSpPr>
          <p:cNvPr id="4" name="TextBox 3">
            <a:extLst>
              <a:ext uri="{FF2B5EF4-FFF2-40B4-BE49-F238E27FC236}">
                <a16:creationId xmlns:a16="http://schemas.microsoft.com/office/drawing/2014/main" id="{C68F4DF7-DC49-614B-912B-815BE5A2DE05}"/>
              </a:ext>
            </a:extLst>
          </p:cNvPr>
          <p:cNvSpPr txBox="1"/>
          <p:nvPr/>
        </p:nvSpPr>
        <p:spPr>
          <a:xfrm>
            <a:off x="0" y="6453499"/>
            <a:ext cx="1826141"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J. Malik</a:t>
            </a:r>
          </a:p>
        </p:txBody>
      </p:sp>
    </p:spTree>
    <p:extLst>
      <p:ext uri="{BB962C8B-B14F-4D97-AF65-F5344CB8AC3E}">
        <p14:creationId xmlns:p14="http://schemas.microsoft.com/office/powerpoint/2010/main" val="3068364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pPr eaLnBrk="1" hangingPunct="1">
              <a:defRPr/>
            </a:pPr>
            <a:r>
              <a:rPr lang="en-US" dirty="0"/>
              <a:t>Growth of the field</a:t>
            </a:r>
          </a:p>
        </p:txBody>
      </p:sp>
      <p:sp>
        <p:nvSpPr>
          <p:cNvPr id="8" name="Content Placeholder 7"/>
          <p:cNvSpPr>
            <a:spLocks noGrp="1"/>
          </p:cNvSpPr>
          <p:nvPr>
            <p:ph idx="4294967295"/>
          </p:nvPr>
        </p:nvSpPr>
        <p:spPr>
          <a:xfrm>
            <a:off x="152400" y="5501026"/>
            <a:ext cx="8839200" cy="533400"/>
          </a:xfrm>
        </p:spPr>
        <p:txBody>
          <a:bodyPr/>
          <a:lstStyle/>
          <a:p>
            <a:pPr algn="ctr"/>
            <a:r>
              <a:rPr lang="en-US" dirty="0">
                <a:hlinkClick r:id="rId3"/>
              </a:rPr>
              <a:t>Long list of corporate sponsors</a:t>
            </a:r>
            <a:endParaRPr lang="en-US" dirty="0"/>
          </a:p>
        </p:txBody>
      </p:sp>
      <p:pic>
        <p:nvPicPr>
          <p:cNvPr id="4" name="Picture 3">
            <a:extLst>
              <a:ext uri="{FF2B5EF4-FFF2-40B4-BE49-F238E27FC236}">
                <a16:creationId xmlns:a16="http://schemas.microsoft.com/office/drawing/2014/main" id="{1340330A-59E3-AB44-99E9-D2ED33ECD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81200"/>
            <a:ext cx="4091327" cy="3124200"/>
          </a:xfrm>
          <a:prstGeom prst="rect">
            <a:avLst/>
          </a:prstGeom>
        </p:spPr>
      </p:pic>
      <p:pic>
        <p:nvPicPr>
          <p:cNvPr id="6" name="Picture 5">
            <a:extLst>
              <a:ext uri="{FF2B5EF4-FFF2-40B4-BE49-F238E27FC236}">
                <a16:creationId xmlns:a16="http://schemas.microsoft.com/office/drawing/2014/main" id="{47E0961F-1442-4B42-8210-045BAD6DF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634" y="1981200"/>
            <a:ext cx="4419071" cy="2971800"/>
          </a:xfrm>
          <a:prstGeom prst="rect">
            <a:avLst/>
          </a:prstGeom>
        </p:spPr>
      </p:pic>
      <p:sp>
        <p:nvSpPr>
          <p:cNvPr id="7" name="TextBox 6">
            <a:extLst>
              <a:ext uri="{FF2B5EF4-FFF2-40B4-BE49-F238E27FC236}">
                <a16:creationId xmlns:a16="http://schemas.microsoft.com/office/drawing/2014/main" id="{D0E35AA1-47BA-5049-9436-4076FD6F047F}"/>
              </a:ext>
            </a:extLst>
          </p:cNvPr>
          <p:cNvSpPr txBox="1"/>
          <p:nvPr/>
        </p:nvSpPr>
        <p:spPr>
          <a:xfrm>
            <a:off x="8001000" y="5070901"/>
            <a:ext cx="670375" cy="276999"/>
          </a:xfrm>
          <a:prstGeom prst="rect">
            <a:avLst/>
          </a:prstGeom>
          <a:noFill/>
        </p:spPr>
        <p:txBody>
          <a:bodyPr wrap="none" rtlCol="0">
            <a:spAutoFit/>
          </a:bodyPr>
          <a:lstStyle/>
          <a:p>
            <a:r>
              <a:rPr lang="en-US" b="0" dirty="0">
                <a:solidFill>
                  <a:schemeClr val="tx1"/>
                </a:solidFill>
                <a:hlinkClick r:id="rId6"/>
              </a:rPr>
              <a:t>Source</a:t>
            </a:r>
            <a:endParaRPr lang="en-US" b="0" dirty="0">
              <a:solidFill>
                <a:schemeClr val="tx1"/>
              </a:solidFill>
            </a:endParaRPr>
          </a:p>
        </p:txBody>
      </p:sp>
      <p:sp>
        <p:nvSpPr>
          <p:cNvPr id="9" name="TextBox 8">
            <a:extLst>
              <a:ext uri="{FF2B5EF4-FFF2-40B4-BE49-F238E27FC236}">
                <a16:creationId xmlns:a16="http://schemas.microsoft.com/office/drawing/2014/main" id="{2A403641-A278-724B-9534-FCFB041C7246}"/>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pPr eaLnBrk="1" hangingPunct="1">
              <a:defRPr/>
            </a:pPr>
            <a:r>
              <a:rPr lang="en-US" dirty="0"/>
              <a:t>Growth of the field (attendance)</a:t>
            </a:r>
          </a:p>
        </p:txBody>
      </p:sp>
      <p:sp>
        <p:nvSpPr>
          <p:cNvPr id="8" name="Content Placeholder 7"/>
          <p:cNvSpPr>
            <a:spLocks noGrp="1"/>
          </p:cNvSpPr>
          <p:nvPr>
            <p:ph idx="4294967295"/>
          </p:nvPr>
        </p:nvSpPr>
        <p:spPr>
          <a:xfrm>
            <a:off x="152400" y="5896653"/>
            <a:ext cx="8839200" cy="533400"/>
          </a:xfrm>
        </p:spPr>
        <p:txBody>
          <a:bodyPr/>
          <a:lstStyle/>
          <a:p>
            <a:pPr algn="ctr"/>
            <a:r>
              <a:rPr lang="en-US" dirty="0">
                <a:hlinkClick r:id="rId3"/>
              </a:rPr>
              <a:t>Long list of corporate sponsors</a:t>
            </a:r>
            <a:endParaRPr lang="en-US" dirty="0"/>
          </a:p>
        </p:txBody>
      </p:sp>
      <p:sp>
        <p:nvSpPr>
          <p:cNvPr id="7" name="TextBox 6">
            <a:extLst>
              <a:ext uri="{FF2B5EF4-FFF2-40B4-BE49-F238E27FC236}">
                <a16:creationId xmlns:a16="http://schemas.microsoft.com/office/drawing/2014/main" id="{D0E35AA1-47BA-5049-9436-4076FD6F047F}"/>
              </a:ext>
            </a:extLst>
          </p:cNvPr>
          <p:cNvSpPr txBox="1"/>
          <p:nvPr/>
        </p:nvSpPr>
        <p:spPr>
          <a:xfrm>
            <a:off x="8001000" y="5070901"/>
            <a:ext cx="670375" cy="276999"/>
          </a:xfrm>
          <a:prstGeom prst="rect">
            <a:avLst/>
          </a:prstGeom>
          <a:noFill/>
        </p:spPr>
        <p:txBody>
          <a:bodyPr wrap="none" rtlCol="0">
            <a:spAutoFit/>
          </a:bodyPr>
          <a:lstStyle/>
          <a:p>
            <a:r>
              <a:rPr lang="en-US" b="0" dirty="0">
                <a:solidFill>
                  <a:schemeClr val="tx1"/>
                </a:solidFill>
                <a:hlinkClick r:id="rId4"/>
              </a:rPr>
              <a:t>Source</a:t>
            </a:r>
            <a:endParaRPr lang="en-US" b="0" dirty="0">
              <a:solidFill>
                <a:schemeClr val="tx1"/>
              </a:solidFill>
            </a:endParaRPr>
          </a:p>
        </p:txBody>
      </p:sp>
      <p:pic>
        <p:nvPicPr>
          <p:cNvPr id="3" name="Picture 2" descr="Chart, bar chart&#10;&#10;Description automatically generated">
            <a:extLst>
              <a:ext uri="{FF2B5EF4-FFF2-40B4-BE49-F238E27FC236}">
                <a16:creationId xmlns:a16="http://schemas.microsoft.com/office/drawing/2014/main" id="{EEEAB2D4-1052-F743-B1EA-6BEF7152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892" y="1084437"/>
            <a:ext cx="8550216" cy="4723674"/>
          </a:xfrm>
          <a:prstGeom prst="rect">
            <a:avLst/>
          </a:prstGeom>
        </p:spPr>
      </p:pic>
    </p:spTree>
    <p:extLst>
      <p:ext uri="{BB962C8B-B14F-4D97-AF65-F5344CB8AC3E}">
        <p14:creationId xmlns:p14="http://schemas.microsoft.com/office/powerpoint/2010/main" val="3087639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pPr eaLnBrk="1" hangingPunct="1">
              <a:defRPr/>
            </a:pPr>
            <a:r>
              <a:rPr lang="en-US" dirty="0"/>
              <a:t>Growth of the field</a:t>
            </a:r>
          </a:p>
        </p:txBody>
      </p:sp>
      <p:sp>
        <p:nvSpPr>
          <p:cNvPr id="7" name="TextBox 6">
            <a:extLst>
              <a:ext uri="{FF2B5EF4-FFF2-40B4-BE49-F238E27FC236}">
                <a16:creationId xmlns:a16="http://schemas.microsoft.com/office/drawing/2014/main" id="{D0E35AA1-47BA-5049-9436-4076FD6F047F}"/>
              </a:ext>
            </a:extLst>
          </p:cNvPr>
          <p:cNvSpPr txBox="1"/>
          <p:nvPr/>
        </p:nvSpPr>
        <p:spPr>
          <a:xfrm>
            <a:off x="8001000" y="5070901"/>
            <a:ext cx="670375" cy="276999"/>
          </a:xfrm>
          <a:prstGeom prst="rect">
            <a:avLst/>
          </a:prstGeom>
          <a:noFill/>
        </p:spPr>
        <p:txBody>
          <a:bodyPr wrap="none" rtlCol="0">
            <a:spAutoFit/>
          </a:bodyPr>
          <a:lstStyle/>
          <a:p>
            <a:r>
              <a:rPr lang="en-US" b="0" dirty="0">
                <a:solidFill>
                  <a:schemeClr val="tx1"/>
                </a:solidFill>
                <a:hlinkClick r:id="rId3"/>
              </a:rPr>
              <a:t>Source</a:t>
            </a:r>
            <a:endParaRPr lang="en-US" b="0" dirty="0">
              <a:solidFill>
                <a:schemeClr val="tx1"/>
              </a:solidFill>
            </a:endParaRPr>
          </a:p>
        </p:txBody>
      </p:sp>
      <p:pic>
        <p:nvPicPr>
          <p:cNvPr id="5" name="Picture 4" descr="Chart&#10;&#10;Description automatically generated">
            <a:extLst>
              <a:ext uri="{FF2B5EF4-FFF2-40B4-BE49-F238E27FC236}">
                <a16:creationId xmlns:a16="http://schemas.microsoft.com/office/drawing/2014/main" id="{ABF16A6B-ADB4-3D41-8BA7-527C8AAD6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0"/>
            <a:ext cx="9144000" cy="5096527"/>
          </a:xfrm>
          <a:prstGeom prst="rect">
            <a:avLst/>
          </a:prstGeom>
        </p:spPr>
      </p:pic>
    </p:spTree>
    <p:extLst>
      <p:ext uri="{BB962C8B-B14F-4D97-AF65-F5344CB8AC3E}">
        <p14:creationId xmlns:p14="http://schemas.microsoft.com/office/powerpoint/2010/main" val="793381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p:txBody>
          <a:bodyPr/>
          <a:lstStyle/>
          <a:p>
            <a:pPr eaLnBrk="1" hangingPunct="1">
              <a:defRPr/>
            </a:pPr>
            <a:r>
              <a:rPr lang="en-US"/>
              <a:t>Course overview</a:t>
            </a:r>
          </a:p>
        </p:txBody>
      </p:sp>
      <p:sp>
        <p:nvSpPr>
          <p:cNvPr id="56323" name="Rectangle 3"/>
          <p:cNvSpPr>
            <a:spLocks noGrp="1" noChangeArrowheads="1"/>
          </p:cNvSpPr>
          <p:nvPr>
            <p:ph idx="1"/>
          </p:nvPr>
        </p:nvSpPr>
        <p:spPr/>
        <p:txBody>
          <a:bodyPr/>
          <a:lstStyle/>
          <a:p>
            <a:pPr marL="609600" indent="-609600" eaLnBrk="1" hangingPunct="1">
              <a:buFontTx/>
              <a:buAutoNum type="romanUcPeriod"/>
            </a:pPr>
            <a:r>
              <a:rPr lang="en-US" dirty="0"/>
              <a:t>Early vision: Image formation and processing</a:t>
            </a:r>
          </a:p>
          <a:p>
            <a:pPr marL="609600" indent="-609600" eaLnBrk="1" hangingPunct="1">
              <a:buFontTx/>
              <a:buAutoNum type="romanUcPeriod"/>
            </a:pPr>
            <a:r>
              <a:rPr lang="en-US" dirty="0"/>
              <a:t>Mid-level vision: Grouping and fitting</a:t>
            </a:r>
          </a:p>
          <a:p>
            <a:pPr marL="609600" indent="-609600" eaLnBrk="1" hangingPunct="1">
              <a:buFontTx/>
              <a:buAutoNum type="romanUcPeriod"/>
            </a:pPr>
            <a:r>
              <a:rPr lang="en-US" dirty="0"/>
              <a:t>Multi-view geometry</a:t>
            </a:r>
          </a:p>
          <a:p>
            <a:pPr marL="609600" indent="-609600" eaLnBrk="1" hangingPunct="1">
              <a:buFontTx/>
              <a:buAutoNum type="romanUcPeriod"/>
            </a:pPr>
            <a:r>
              <a:rPr lang="en-US" dirty="0"/>
              <a:t>Recognition</a:t>
            </a:r>
          </a:p>
          <a:p>
            <a:pPr marL="609600" indent="-609600" eaLnBrk="1" hangingPunct="1">
              <a:buFontTx/>
              <a:buAutoNum type="romanUcPeriod"/>
            </a:pPr>
            <a:r>
              <a:rPr lang="en-US" dirty="0"/>
              <a:t>Additional topics</a:t>
            </a:r>
          </a:p>
        </p:txBody>
      </p:sp>
    </p:spTree>
    <p:extLst>
      <p:ext uri="{BB962C8B-B14F-4D97-AF65-F5344CB8AC3E}">
        <p14:creationId xmlns:p14="http://schemas.microsoft.com/office/powerpoint/2010/main" val="971038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lstStyle/>
          <a:p>
            <a:pPr eaLnBrk="1" hangingPunct="1">
              <a:defRPr/>
            </a:pPr>
            <a:r>
              <a:rPr lang="en-US"/>
              <a:t>I. Early vision</a:t>
            </a:r>
          </a:p>
        </p:txBody>
      </p:sp>
      <p:sp>
        <p:nvSpPr>
          <p:cNvPr id="57350" name="Rectangle 17"/>
          <p:cNvSpPr>
            <a:spLocks noGrp="1" noChangeArrowheads="1"/>
          </p:cNvSpPr>
          <p:nvPr>
            <p:ph idx="1"/>
          </p:nvPr>
        </p:nvSpPr>
        <p:spPr/>
        <p:txBody>
          <a:bodyPr/>
          <a:lstStyle/>
          <a:p>
            <a:pPr eaLnBrk="1" hangingPunct="1"/>
            <a:r>
              <a:rPr lang="en-US" dirty="0"/>
              <a:t>Basic image formation and processing</a:t>
            </a:r>
          </a:p>
        </p:txBody>
      </p:sp>
      <p:pic>
        <p:nvPicPr>
          <p:cNvPr id="57360" name="Picture 4"/>
          <p:cNvPicPr>
            <a:picLocks noChangeAspect="1" noChangeArrowheads="1"/>
          </p:cNvPicPr>
          <p:nvPr/>
        </p:nvPicPr>
        <p:blipFill>
          <a:blip r:embed="rId3" cstate="print"/>
          <a:srcRect b="50224"/>
          <a:stretch>
            <a:fillRect/>
          </a:stretch>
        </p:blipFill>
        <p:spPr bwMode="auto">
          <a:xfrm>
            <a:off x="685800" y="1436077"/>
            <a:ext cx="2667000" cy="1920875"/>
          </a:xfrm>
          <a:prstGeom prst="rect">
            <a:avLst/>
          </a:prstGeom>
          <a:noFill/>
          <a:ln w="9525">
            <a:noFill/>
            <a:miter lim="800000"/>
            <a:headEnd/>
            <a:tailEnd/>
          </a:ln>
        </p:spPr>
      </p:pic>
      <p:sp>
        <p:nvSpPr>
          <p:cNvPr id="57361" name="Text Box 12"/>
          <p:cNvSpPr txBox="1">
            <a:spLocks noChangeArrowheads="1"/>
          </p:cNvSpPr>
          <p:nvPr/>
        </p:nvSpPr>
        <p:spPr bwMode="auto">
          <a:xfrm>
            <a:off x="809625" y="3348103"/>
            <a:ext cx="2419350" cy="641350"/>
          </a:xfrm>
          <a:prstGeom prst="rect">
            <a:avLst/>
          </a:prstGeom>
          <a:noFill/>
          <a:ln w="19050">
            <a:noFill/>
            <a:miter lim="800000"/>
            <a:headEnd/>
            <a:tailEnd/>
          </a:ln>
        </p:spPr>
        <p:txBody>
          <a:bodyPr wrap="none">
            <a:spAutoFit/>
          </a:bodyPr>
          <a:lstStyle/>
          <a:p>
            <a:r>
              <a:rPr lang="en-US" sz="1800" b="0" dirty="0">
                <a:solidFill>
                  <a:schemeClr val="tx1"/>
                </a:solidFill>
              </a:rPr>
              <a:t>Cameras and sensors</a:t>
            </a:r>
            <a:br>
              <a:rPr lang="en-US" sz="1800" b="0" dirty="0">
                <a:solidFill>
                  <a:schemeClr val="tx1"/>
                </a:solidFill>
              </a:rPr>
            </a:br>
            <a:r>
              <a:rPr lang="en-US" sz="1800" b="0" dirty="0">
                <a:solidFill>
                  <a:schemeClr val="tx1"/>
                </a:solidFill>
              </a:rPr>
              <a:t>Light and color</a:t>
            </a:r>
          </a:p>
        </p:txBody>
      </p:sp>
      <p:grpSp>
        <p:nvGrpSpPr>
          <p:cNvPr id="57348" name="Group 19"/>
          <p:cNvGrpSpPr>
            <a:grpSpLocks/>
          </p:cNvGrpSpPr>
          <p:nvPr/>
        </p:nvGrpSpPr>
        <p:grpSpPr bwMode="auto">
          <a:xfrm>
            <a:off x="4572000" y="1917089"/>
            <a:ext cx="4267200" cy="1673226"/>
            <a:chOff x="2880" y="1234"/>
            <a:chExt cx="2688" cy="1054"/>
          </a:xfrm>
        </p:grpSpPr>
        <p:pic>
          <p:nvPicPr>
            <p:cNvPr id="57354" name="Picture 6"/>
            <p:cNvPicPr>
              <a:picLocks noChangeAspect="1" noChangeArrowheads="1"/>
            </p:cNvPicPr>
            <p:nvPr/>
          </p:nvPicPr>
          <p:blipFill>
            <a:blip r:embed="rId4" cstate="print"/>
            <a:srcRect/>
            <a:stretch>
              <a:fillRect/>
            </a:stretch>
          </p:blipFill>
          <p:spPr bwMode="auto">
            <a:xfrm>
              <a:off x="4032" y="1378"/>
              <a:ext cx="248" cy="248"/>
            </a:xfrm>
            <a:prstGeom prst="rect">
              <a:avLst/>
            </a:prstGeom>
            <a:noFill/>
            <a:ln w="9525">
              <a:noFill/>
              <a:miter lim="800000"/>
              <a:headEnd/>
              <a:tailEnd/>
            </a:ln>
          </p:spPr>
        </p:pic>
        <p:pic>
          <p:nvPicPr>
            <p:cNvPr id="57355" name="Picture 7"/>
            <p:cNvPicPr>
              <a:picLocks noChangeAspect="1" noChangeArrowheads="1"/>
            </p:cNvPicPr>
            <p:nvPr/>
          </p:nvPicPr>
          <p:blipFill>
            <a:blip r:embed="rId5" cstate="print"/>
            <a:srcRect/>
            <a:stretch>
              <a:fillRect/>
            </a:stretch>
          </p:blipFill>
          <p:spPr bwMode="auto">
            <a:xfrm>
              <a:off x="2880" y="1234"/>
              <a:ext cx="892" cy="613"/>
            </a:xfrm>
            <a:prstGeom prst="rect">
              <a:avLst/>
            </a:prstGeom>
            <a:noFill/>
            <a:ln w="9525">
              <a:noFill/>
              <a:miter lim="800000"/>
              <a:headEnd/>
              <a:tailEnd/>
            </a:ln>
          </p:spPr>
        </p:pic>
        <p:pic>
          <p:nvPicPr>
            <p:cNvPr id="57356" name="Picture 8"/>
            <p:cNvPicPr>
              <a:picLocks noChangeAspect="1" noChangeArrowheads="1"/>
            </p:cNvPicPr>
            <p:nvPr/>
          </p:nvPicPr>
          <p:blipFill>
            <a:blip r:embed="rId6" cstate="print"/>
            <a:srcRect/>
            <a:stretch>
              <a:fillRect/>
            </a:stretch>
          </p:blipFill>
          <p:spPr bwMode="auto">
            <a:xfrm>
              <a:off x="4656" y="1234"/>
              <a:ext cx="912" cy="619"/>
            </a:xfrm>
            <a:prstGeom prst="rect">
              <a:avLst/>
            </a:prstGeom>
            <a:noFill/>
            <a:ln w="9525">
              <a:noFill/>
              <a:miter lim="800000"/>
              <a:headEnd/>
              <a:tailEnd/>
            </a:ln>
          </p:spPr>
        </p:pic>
        <p:sp>
          <p:nvSpPr>
            <p:cNvPr id="57357" name="Text Box 13"/>
            <p:cNvSpPr txBox="1">
              <a:spLocks noChangeArrowheads="1"/>
            </p:cNvSpPr>
            <p:nvPr/>
          </p:nvSpPr>
          <p:spPr bwMode="auto">
            <a:xfrm>
              <a:off x="3623" y="1881"/>
              <a:ext cx="1086" cy="407"/>
            </a:xfrm>
            <a:prstGeom prst="rect">
              <a:avLst/>
            </a:prstGeom>
            <a:noFill/>
            <a:ln w="19050">
              <a:noFill/>
              <a:miter lim="800000"/>
              <a:headEnd/>
              <a:tailEnd/>
            </a:ln>
          </p:spPr>
          <p:txBody>
            <a:bodyPr wrap="none">
              <a:spAutoFit/>
            </a:bodyPr>
            <a:lstStyle/>
            <a:p>
              <a:r>
                <a:rPr lang="en-US" sz="1800" b="0" dirty="0">
                  <a:solidFill>
                    <a:schemeClr val="tx1"/>
                  </a:solidFill>
                </a:rPr>
                <a:t>Linear filtering</a:t>
              </a:r>
              <a:br>
                <a:rPr lang="en-US" sz="1800" b="0" dirty="0">
                  <a:solidFill>
                    <a:schemeClr val="tx1"/>
                  </a:solidFill>
                </a:rPr>
              </a:br>
              <a:r>
                <a:rPr lang="en-US" sz="1800" b="0" dirty="0">
                  <a:solidFill>
                    <a:schemeClr val="tx1"/>
                  </a:solidFill>
                </a:rPr>
                <a:t>Edge detection</a:t>
              </a:r>
            </a:p>
          </p:txBody>
        </p:sp>
        <p:sp>
          <p:nvSpPr>
            <p:cNvPr id="57358" name="Text Box 14"/>
            <p:cNvSpPr txBox="1">
              <a:spLocks noChangeArrowheads="1"/>
            </p:cNvSpPr>
            <p:nvPr/>
          </p:nvSpPr>
          <p:spPr bwMode="auto">
            <a:xfrm>
              <a:off x="3792" y="1378"/>
              <a:ext cx="216" cy="365"/>
            </a:xfrm>
            <a:prstGeom prst="rect">
              <a:avLst/>
            </a:prstGeom>
            <a:noFill/>
            <a:ln w="19050">
              <a:noFill/>
              <a:miter lim="800000"/>
              <a:headEnd/>
              <a:tailEnd/>
            </a:ln>
          </p:spPr>
          <p:txBody>
            <a:bodyPr wrap="none">
              <a:spAutoFit/>
            </a:bodyPr>
            <a:lstStyle/>
            <a:p>
              <a:r>
                <a:rPr lang="en-US" sz="3200">
                  <a:solidFill>
                    <a:schemeClr val="tx1"/>
                  </a:solidFill>
                </a:rPr>
                <a:t>*</a:t>
              </a:r>
            </a:p>
          </p:txBody>
        </p:sp>
        <p:sp>
          <p:nvSpPr>
            <p:cNvPr id="57359" name="Text Box 15"/>
            <p:cNvSpPr txBox="1">
              <a:spLocks noChangeArrowheads="1"/>
            </p:cNvSpPr>
            <p:nvPr/>
          </p:nvSpPr>
          <p:spPr bwMode="auto">
            <a:xfrm>
              <a:off x="4342" y="1330"/>
              <a:ext cx="266" cy="365"/>
            </a:xfrm>
            <a:prstGeom prst="rect">
              <a:avLst/>
            </a:prstGeom>
            <a:noFill/>
            <a:ln w="19050">
              <a:noFill/>
              <a:miter lim="800000"/>
              <a:headEnd/>
              <a:tailEnd/>
            </a:ln>
          </p:spPr>
          <p:txBody>
            <a:bodyPr wrap="none">
              <a:spAutoFit/>
            </a:bodyPr>
            <a:lstStyle/>
            <a:p>
              <a:r>
                <a:rPr lang="en-US" sz="3200">
                  <a:solidFill>
                    <a:schemeClr val="tx1"/>
                  </a:solidFill>
                </a:rPr>
                <a:t>=</a:t>
              </a:r>
            </a:p>
          </p:txBody>
        </p:sp>
      </p:grpSp>
      <p:pic>
        <p:nvPicPr>
          <p:cNvPr id="57351" name="Picture 9" descr="Sunflowers2_circles"/>
          <p:cNvPicPr>
            <a:picLocks noChangeAspect="1" noChangeArrowheads="1"/>
          </p:cNvPicPr>
          <p:nvPr/>
        </p:nvPicPr>
        <p:blipFill>
          <a:blip r:embed="rId7" cstate="print"/>
          <a:srcRect/>
          <a:stretch>
            <a:fillRect/>
          </a:stretch>
        </p:blipFill>
        <p:spPr bwMode="auto">
          <a:xfrm>
            <a:off x="2743200" y="4038602"/>
            <a:ext cx="2057400" cy="2057400"/>
          </a:xfrm>
          <a:prstGeom prst="rect">
            <a:avLst/>
          </a:prstGeom>
          <a:noFill/>
          <a:ln w="6350">
            <a:solidFill>
              <a:schemeClr val="bg1"/>
            </a:solidFill>
            <a:miter lim="800000"/>
            <a:headEnd/>
            <a:tailEnd/>
          </a:ln>
        </p:spPr>
      </p:pic>
      <p:pic>
        <p:nvPicPr>
          <p:cNvPr id="57352" name="Picture 10"/>
          <p:cNvPicPr>
            <a:picLocks noChangeAspect="1" noChangeArrowheads="1"/>
          </p:cNvPicPr>
          <p:nvPr/>
        </p:nvPicPr>
        <p:blipFill>
          <a:blip r:embed="rId8" cstate="print"/>
          <a:srcRect/>
          <a:stretch>
            <a:fillRect/>
          </a:stretch>
        </p:blipFill>
        <p:spPr bwMode="auto">
          <a:xfrm>
            <a:off x="533400" y="4038602"/>
            <a:ext cx="2033588" cy="2079625"/>
          </a:xfrm>
          <a:prstGeom prst="rect">
            <a:avLst/>
          </a:prstGeom>
          <a:noFill/>
          <a:ln w="19050">
            <a:noFill/>
            <a:miter lim="800000"/>
            <a:headEnd/>
            <a:tailEnd/>
          </a:ln>
        </p:spPr>
      </p:pic>
      <p:sp>
        <p:nvSpPr>
          <p:cNvPr id="57353" name="Text Box 16"/>
          <p:cNvSpPr txBox="1">
            <a:spLocks noChangeArrowheads="1"/>
          </p:cNvSpPr>
          <p:nvPr/>
        </p:nvSpPr>
        <p:spPr bwMode="auto">
          <a:xfrm>
            <a:off x="1679575" y="6096002"/>
            <a:ext cx="2044700" cy="369888"/>
          </a:xfrm>
          <a:prstGeom prst="rect">
            <a:avLst/>
          </a:prstGeom>
          <a:noFill/>
          <a:ln w="19050">
            <a:noFill/>
            <a:miter lim="800000"/>
            <a:headEnd/>
            <a:tailEnd/>
          </a:ln>
        </p:spPr>
        <p:txBody>
          <a:bodyPr wrap="none">
            <a:spAutoFit/>
          </a:bodyPr>
          <a:lstStyle/>
          <a:p>
            <a:r>
              <a:rPr lang="en-US" sz="1800" b="0" dirty="0">
                <a:solidFill>
                  <a:schemeClr val="tx1"/>
                </a:solidFill>
              </a:rPr>
              <a:t>Feature extraction</a:t>
            </a:r>
          </a:p>
        </p:txBody>
      </p:sp>
      <p:pic>
        <p:nvPicPr>
          <p:cNvPr id="2" name="Picture 1">
            <a:extLst>
              <a:ext uri="{FF2B5EF4-FFF2-40B4-BE49-F238E27FC236}">
                <a16:creationId xmlns:a16="http://schemas.microsoft.com/office/drawing/2014/main" id="{94248FBD-2E6F-B948-B73E-CFA530C089F0}"/>
              </a:ext>
            </a:extLst>
          </p:cNvPr>
          <p:cNvPicPr>
            <a:picLocks noChangeAspect="1"/>
          </p:cNvPicPr>
          <p:nvPr/>
        </p:nvPicPr>
        <p:blipFill>
          <a:blip r:embed="rId9"/>
          <a:stretch>
            <a:fillRect/>
          </a:stretch>
        </p:blipFill>
        <p:spPr>
          <a:xfrm>
            <a:off x="5642872" y="4045316"/>
            <a:ext cx="2753946" cy="2065459"/>
          </a:xfrm>
          <a:prstGeom prst="rect">
            <a:avLst/>
          </a:prstGeom>
        </p:spPr>
      </p:pic>
      <p:sp>
        <p:nvSpPr>
          <p:cNvPr id="19" name="Text Box 16">
            <a:extLst>
              <a:ext uri="{FF2B5EF4-FFF2-40B4-BE49-F238E27FC236}">
                <a16:creationId xmlns:a16="http://schemas.microsoft.com/office/drawing/2014/main" id="{8A60511A-60C1-3F43-A9EC-684B4A494B34}"/>
              </a:ext>
            </a:extLst>
          </p:cNvPr>
          <p:cNvSpPr txBox="1">
            <a:spLocks noChangeArrowheads="1"/>
          </p:cNvSpPr>
          <p:nvPr/>
        </p:nvSpPr>
        <p:spPr bwMode="auto">
          <a:xfrm>
            <a:off x="6331195" y="6118227"/>
            <a:ext cx="1377300" cy="369332"/>
          </a:xfrm>
          <a:prstGeom prst="rect">
            <a:avLst/>
          </a:prstGeom>
          <a:noFill/>
          <a:ln w="19050">
            <a:noFill/>
            <a:miter lim="800000"/>
            <a:headEnd/>
            <a:tailEnd/>
          </a:ln>
        </p:spPr>
        <p:txBody>
          <a:bodyPr wrap="none">
            <a:spAutoFit/>
          </a:bodyPr>
          <a:lstStyle/>
          <a:p>
            <a:r>
              <a:rPr lang="en-US" sz="1800" b="0" dirty="0">
                <a:solidFill>
                  <a:schemeClr val="tx1"/>
                </a:solidFill>
              </a:rPr>
              <a:t>Optical flow</a:t>
            </a:r>
          </a:p>
        </p:txBody>
      </p:sp>
      <p:sp>
        <p:nvSpPr>
          <p:cNvPr id="20" name="TextBox 19">
            <a:extLst>
              <a:ext uri="{FF2B5EF4-FFF2-40B4-BE49-F238E27FC236}">
                <a16:creationId xmlns:a16="http://schemas.microsoft.com/office/drawing/2014/main" id="{97FE690B-2C72-5E46-B4C7-41F3C61F087B}"/>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0903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3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95400"/>
          </a:xfrm>
        </p:spPr>
        <p:txBody>
          <a:bodyPr>
            <a:normAutofit fontScale="90000"/>
          </a:bodyPr>
          <a:lstStyle/>
          <a:p>
            <a:r>
              <a:rPr lang="en-US" dirty="0"/>
              <a:t>What kind of information can be extracted from an image?</a:t>
            </a:r>
          </a:p>
        </p:txBody>
      </p:sp>
      <p:pic>
        <p:nvPicPr>
          <p:cNvPr id="13" name="Picture 3"/>
          <p:cNvPicPr>
            <a:picLocks noChangeAspect="1" noChangeArrowheads="1"/>
          </p:cNvPicPr>
          <p:nvPr/>
        </p:nvPicPr>
        <p:blipFill>
          <a:blip r:embed="rId3" cstate="print"/>
          <a:srcRect/>
          <a:stretch>
            <a:fillRect/>
          </a:stretch>
        </p:blipFill>
        <p:spPr bwMode="auto">
          <a:xfrm>
            <a:off x="2438400" y="19905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sp>
        <p:nvSpPr>
          <p:cNvPr id="55" name="Rectangle 54"/>
          <p:cNvSpPr/>
          <p:nvPr/>
        </p:nvSpPr>
        <p:spPr>
          <a:xfrm>
            <a:off x="5537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
        <p:nvSpPr>
          <p:cNvPr id="5" name="TextBox 4">
            <a:extLst>
              <a:ext uri="{FF2B5EF4-FFF2-40B4-BE49-F238E27FC236}">
                <a16:creationId xmlns:a16="http://schemas.microsoft.com/office/drawing/2014/main" id="{1AD20743-341F-6B4F-BE6C-D1DCBC682A7C}"/>
              </a:ext>
            </a:extLst>
          </p:cNvPr>
          <p:cNvSpPr txBox="1"/>
          <p:nvPr/>
        </p:nvSpPr>
        <p:spPr>
          <a:xfrm>
            <a:off x="0" y="6412468"/>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17509992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a:t>II. “Mid-level vision”</a:t>
            </a:r>
          </a:p>
        </p:txBody>
      </p:sp>
      <p:sp>
        <p:nvSpPr>
          <p:cNvPr id="58373" name="Rectangle 9"/>
          <p:cNvSpPr>
            <a:spLocks noGrp="1" noChangeArrowheads="1"/>
          </p:cNvSpPr>
          <p:nvPr>
            <p:ph idx="1"/>
          </p:nvPr>
        </p:nvSpPr>
        <p:spPr/>
        <p:txBody>
          <a:bodyPr/>
          <a:lstStyle/>
          <a:p>
            <a:pPr eaLnBrk="1" hangingPunct="1"/>
            <a:r>
              <a:rPr lang="en-US" dirty="0"/>
              <a:t>Fitting and grouping</a:t>
            </a:r>
          </a:p>
        </p:txBody>
      </p:sp>
      <p:grpSp>
        <p:nvGrpSpPr>
          <p:cNvPr id="58371" name="Group 10"/>
          <p:cNvGrpSpPr>
            <a:grpSpLocks/>
          </p:cNvGrpSpPr>
          <p:nvPr/>
        </p:nvGrpSpPr>
        <p:grpSpPr bwMode="auto">
          <a:xfrm>
            <a:off x="457200" y="1524000"/>
            <a:ext cx="3371850" cy="4532313"/>
            <a:chOff x="384" y="960"/>
            <a:chExt cx="2124" cy="2855"/>
          </a:xfrm>
        </p:grpSpPr>
        <p:pic>
          <p:nvPicPr>
            <p:cNvPr id="58376" name="Picture 5"/>
            <p:cNvPicPr>
              <a:picLocks noChangeAspect="1" noChangeArrowheads="1"/>
            </p:cNvPicPr>
            <p:nvPr/>
          </p:nvPicPr>
          <p:blipFill>
            <a:blip r:embed="rId3" cstate="print"/>
            <a:srcRect/>
            <a:stretch>
              <a:fillRect/>
            </a:stretch>
          </p:blipFill>
          <p:spPr bwMode="auto">
            <a:xfrm>
              <a:off x="384" y="960"/>
              <a:ext cx="2124" cy="2400"/>
            </a:xfrm>
            <a:prstGeom prst="rect">
              <a:avLst/>
            </a:prstGeom>
            <a:noFill/>
            <a:ln w="19050">
              <a:noFill/>
              <a:miter lim="800000"/>
              <a:headEnd/>
              <a:tailEnd/>
            </a:ln>
          </p:spPr>
        </p:pic>
        <p:sp>
          <p:nvSpPr>
            <p:cNvPr id="58377" name="Text Box 7"/>
            <p:cNvSpPr txBox="1">
              <a:spLocks noChangeArrowheads="1"/>
            </p:cNvSpPr>
            <p:nvPr/>
          </p:nvSpPr>
          <p:spPr bwMode="auto">
            <a:xfrm>
              <a:off x="705" y="3408"/>
              <a:ext cx="1506" cy="407"/>
            </a:xfrm>
            <a:prstGeom prst="rect">
              <a:avLst/>
            </a:prstGeom>
            <a:noFill/>
            <a:ln w="19050">
              <a:noFill/>
              <a:miter lim="800000"/>
              <a:headEnd/>
              <a:tailEnd/>
            </a:ln>
          </p:spPr>
          <p:txBody>
            <a:bodyPr wrap="none">
              <a:spAutoFit/>
            </a:bodyPr>
            <a:lstStyle/>
            <a:p>
              <a:r>
                <a:rPr lang="en-US" sz="1800" b="0" dirty="0">
                  <a:solidFill>
                    <a:schemeClr val="tx1"/>
                  </a:solidFill>
                </a:rPr>
                <a:t>Fitting: Least squares</a:t>
              </a:r>
              <a:br>
                <a:rPr lang="en-US" sz="1800" b="0" dirty="0">
                  <a:solidFill>
                    <a:schemeClr val="tx1"/>
                  </a:solidFill>
                </a:rPr>
              </a:br>
              <a:r>
                <a:rPr lang="en-US" sz="1800" b="0" dirty="0">
                  <a:solidFill>
                    <a:schemeClr val="tx1"/>
                  </a:solidFill>
                </a:rPr>
                <a:t>Voting methods</a:t>
              </a:r>
            </a:p>
          </p:txBody>
        </p:sp>
      </p:grpSp>
      <p:sp>
        <p:nvSpPr>
          <p:cNvPr id="58375" name="Text Box 8"/>
          <p:cNvSpPr txBox="1">
            <a:spLocks noChangeArrowheads="1"/>
          </p:cNvSpPr>
          <p:nvPr/>
        </p:nvSpPr>
        <p:spPr bwMode="auto">
          <a:xfrm>
            <a:off x="6019800" y="5424487"/>
            <a:ext cx="1200150" cy="366713"/>
          </a:xfrm>
          <a:prstGeom prst="rect">
            <a:avLst/>
          </a:prstGeom>
          <a:noFill/>
          <a:ln w="19050">
            <a:noFill/>
            <a:miter lim="800000"/>
            <a:headEnd/>
            <a:tailEnd/>
          </a:ln>
        </p:spPr>
        <p:txBody>
          <a:bodyPr wrap="none">
            <a:spAutoFit/>
          </a:bodyPr>
          <a:lstStyle/>
          <a:p>
            <a:r>
              <a:rPr lang="en-US" sz="1800" b="0" dirty="0">
                <a:solidFill>
                  <a:schemeClr val="tx1"/>
                </a:solidFill>
              </a:rPr>
              <a:t>Alignment</a:t>
            </a:r>
          </a:p>
        </p:txBody>
      </p:sp>
      <p:pic>
        <p:nvPicPr>
          <p:cNvPr id="10" name="Picture 2"/>
          <p:cNvPicPr>
            <a:picLocks noChangeAspect="1" noChangeArrowheads="1"/>
          </p:cNvPicPr>
          <p:nvPr/>
        </p:nvPicPr>
        <p:blipFill>
          <a:blip r:embed="rId4" cstate="print"/>
          <a:srcRect/>
          <a:stretch>
            <a:fillRect/>
          </a:stretch>
        </p:blipFill>
        <p:spPr bwMode="auto">
          <a:xfrm>
            <a:off x="4284662" y="1524000"/>
            <a:ext cx="4482154" cy="3810000"/>
          </a:xfrm>
          <a:prstGeom prst="rect">
            <a:avLst/>
          </a:prstGeom>
          <a:noFill/>
          <a:ln w="9525">
            <a:noFill/>
            <a:miter lim="800000"/>
            <a:headEnd/>
            <a:tailEnd/>
          </a:ln>
        </p:spPr>
      </p:pic>
      <p:sp>
        <p:nvSpPr>
          <p:cNvPr id="9" name="TextBox 8">
            <a:extLst>
              <a:ext uri="{FF2B5EF4-FFF2-40B4-BE49-F238E27FC236}">
                <a16:creationId xmlns:a16="http://schemas.microsoft.com/office/drawing/2014/main" id="{E12C1FFF-63D2-9546-882B-17FFA28410F6}"/>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6404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p:txBody>
          <a:bodyPr/>
          <a:lstStyle/>
          <a:p>
            <a:pPr eaLnBrk="1" hangingPunct="1">
              <a:defRPr/>
            </a:pPr>
            <a:r>
              <a:rPr lang="en-US"/>
              <a:t>III. Multi-view geometry</a:t>
            </a:r>
          </a:p>
        </p:txBody>
      </p:sp>
      <p:grpSp>
        <p:nvGrpSpPr>
          <p:cNvPr id="59395" name="Group 23"/>
          <p:cNvGrpSpPr>
            <a:grpSpLocks/>
          </p:cNvGrpSpPr>
          <p:nvPr/>
        </p:nvGrpSpPr>
        <p:grpSpPr bwMode="auto">
          <a:xfrm>
            <a:off x="603250" y="2678112"/>
            <a:ext cx="3429000" cy="3798888"/>
            <a:chOff x="3216" y="1728"/>
            <a:chExt cx="2160" cy="2393"/>
          </a:xfrm>
        </p:grpSpPr>
        <p:sp>
          <p:nvSpPr>
            <p:cNvPr id="59410" name="Text Box 9"/>
            <p:cNvSpPr txBox="1">
              <a:spLocks noChangeArrowheads="1"/>
            </p:cNvSpPr>
            <p:nvPr/>
          </p:nvSpPr>
          <p:spPr bwMode="auto">
            <a:xfrm>
              <a:off x="3555" y="3888"/>
              <a:ext cx="1514" cy="233"/>
            </a:xfrm>
            <a:prstGeom prst="rect">
              <a:avLst/>
            </a:prstGeom>
            <a:noFill/>
            <a:ln w="19050">
              <a:noFill/>
              <a:miter lim="800000"/>
              <a:headEnd/>
              <a:tailEnd/>
            </a:ln>
          </p:spPr>
          <p:txBody>
            <a:bodyPr wrap="none">
              <a:spAutoFit/>
            </a:bodyPr>
            <a:lstStyle/>
            <a:p>
              <a:r>
                <a:rPr lang="en-US" sz="1800" b="0" dirty="0">
                  <a:solidFill>
                    <a:schemeClr val="tx1"/>
                  </a:solidFill>
                </a:rPr>
                <a:t>Structure from motion</a:t>
              </a:r>
            </a:p>
          </p:txBody>
        </p:sp>
        <p:pic>
          <p:nvPicPr>
            <p:cNvPr id="59411" name="Picture 10"/>
            <p:cNvPicPr>
              <a:picLocks noChangeAspect="1" noChangeArrowheads="1"/>
            </p:cNvPicPr>
            <p:nvPr/>
          </p:nvPicPr>
          <p:blipFill>
            <a:blip r:embed="rId3" cstate="print"/>
            <a:srcRect/>
            <a:stretch>
              <a:fillRect/>
            </a:stretch>
          </p:blipFill>
          <p:spPr bwMode="auto">
            <a:xfrm>
              <a:off x="3216" y="1728"/>
              <a:ext cx="2160" cy="2160"/>
            </a:xfrm>
            <a:prstGeom prst="rect">
              <a:avLst/>
            </a:prstGeom>
            <a:noFill/>
            <a:ln w="19050">
              <a:noFill/>
              <a:miter lim="800000"/>
              <a:headEnd/>
              <a:tailEnd/>
            </a:ln>
          </p:spPr>
        </p:pic>
      </p:grpSp>
      <p:grpSp>
        <p:nvGrpSpPr>
          <p:cNvPr id="59396" name="Group 19"/>
          <p:cNvGrpSpPr>
            <a:grpSpLocks/>
          </p:cNvGrpSpPr>
          <p:nvPr/>
        </p:nvGrpSpPr>
        <p:grpSpPr bwMode="auto">
          <a:xfrm>
            <a:off x="4838700" y="939801"/>
            <a:ext cx="4038600" cy="1755775"/>
            <a:chOff x="96" y="576"/>
            <a:chExt cx="2544" cy="1106"/>
          </a:xfrm>
        </p:grpSpPr>
        <p:sp>
          <p:nvSpPr>
            <p:cNvPr id="59404" name="Text Box 6"/>
            <p:cNvSpPr txBox="1">
              <a:spLocks noChangeArrowheads="1"/>
            </p:cNvSpPr>
            <p:nvPr/>
          </p:nvSpPr>
          <p:spPr bwMode="auto">
            <a:xfrm>
              <a:off x="841" y="1449"/>
              <a:ext cx="1167" cy="233"/>
            </a:xfrm>
            <a:prstGeom prst="rect">
              <a:avLst/>
            </a:prstGeom>
            <a:noFill/>
            <a:ln w="19050">
              <a:noFill/>
              <a:miter lim="800000"/>
              <a:headEnd/>
              <a:tailEnd/>
            </a:ln>
          </p:spPr>
          <p:txBody>
            <a:bodyPr wrap="none">
              <a:spAutoFit/>
            </a:bodyPr>
            <a:lstStyle/>
            <a:p>
              <a:r>
                <a:rPr lang="en-US" sz="1800" b="0" dirty="0">
                  <a:solidFill>
                    <a:schemeClr val="tx1"/>
                  </a:solidFill>
                </a:rPr>
                <a:t>Two-view stereo</a:t>
              </a:r>
            </a:p>
          </p:txBody>
        </p:sp>
        <p:grpSp>
          <p:nvGrpSpPr>
            <p:cNvPr id="59405" name="Group 18"/>
            <p:cNvGrpSpPr>
              <a:grpSpLocks/>
            </p:cNvGrpSpPr>
            <p:nvPr/>
          </p:nvGrpSpPr>
          <p:grpSpPr bwMode="auto">
            <a:xfrm>
              <a:off x="96" y="576"/>
              <a:ext cx="2544" cy="864"/>
              <a:chOff x="96" y="576"/>
              <a:chExt cx="2544" cy="864"/>
            </a:xfrm>
          </p:grpSpPr>
          <p:sp>
            <p:nvSpPr>
              <p:cNvPr id="59406" name="Rectangle 17"/>
              <p:cNvSpPr>
                <a:spLocks noChangeArrowheads="1"/>
              </p:cNvSpPr>
              <p:nvPr/>
            </p:nvSpPr>
            <p:spPr bwMode="auto">
              <a:xfrm>
                <a:off x="96" y="576"/>
                <a:ext cx="2544" cy="864"/>
              </a:xfrm>
              <a:prstGeom prst="rect">
                <a:avLst/>
              </a:prstGeom>
              <a:solidFill>
                <a:schemeClr val="bg1"/>
              </a:solidFill>
              <a:ln w="19050">
                <a:noFill/>
                <a:miter lim="800000"/>
                <a:headEnd/>
                <a:tailEnd/>
              </a:ln>
            </p:spPr>
            <p:txBody>
              <a:bodyPr wrap="none" anchor="ctr"/>
              <a:lstStyle/>
              <a:p>
                <a:endParaRPr lang="en-US">
                  <a:solidFill>
                    <a:schemeClr val="tx1"/>
                  </a:solidFill>
                </a:endParaRPr>
              </a:p>
            </p:txBody>
          </p:sp>
          <p:pic>
            <p:nvPicPr>
              <p:cNvPr id="59407" name="Picture 12" descr="pental"/>
              <p:cNvPicPr>
                <a:picLocks noChangeAspect="1" noChangeArrowheads="1"/>
              </p:cNvPicPr>
              <p:nvPr/>
            </p:nvPicPr>
            <p:blipFill>
              <a:blip r:embed="rId4" cstate="print"/>
              <a:srcRect/>
              <a:stretch>
                <a:fillRect/>
              </a:stretch>
            </p:blipFill>
            <p:spPr bwMode="auto">
              <a:xfrm>
                <a:off x="144" y="624"/>
                <a:ext cx="802" cy="768"/>
              </a:xfrm>
              <a:prstGeom prst="rect">
                <a:avLst/>
              </a:prstGeom>
              <a:noFill/>
              <a:ln w="9525">
                <a:noFill/>
                <a:miter lim="800000"/>
                <a:headEnd/>
                <a:tailEnd/>
              </a:ln>
            </p:spPr>
          </p:pic>
          <p:pic>
            <p:nvPicPr>
              <p:cNvPr id="59408" name="Picture 13" descr="pentar"/>
              <p:cNvPicPr>
                <a:picLocks noChangeAspect="1" noChangeArrowheads="1"/>
              </p:cNvPicPr>
              <p:nvPr/>
            </p:nvPicPr>
            <p:blipFill>
              <a:blip r:embed="rId5" cstate="print"/>
              <a:srcRect/>
              <a:stretch>
                <a:fillRect/>
              </a:stretch>
            </p:blipFill>
            <p:spPr bwMode="auto">
              <a:xfrm>
                <a:off x="970" y="624"/>
                <a:ext cx="801" cy="768"/>
              </a:xfrm>
              <a:prstGeom prst="rect">
                <a:avLst/>
              </a:prstGeom>
              <a:noFill/>
              <a:ln w="9525">
                <a:noFill/>
                <a:miter lim="800000"/>
                <a:headEnd/>
                <a:tailEnd/>
              </a:ln>
            </p:spPr>
          </p:pic>
          <p:pic>
            <p:nvPicPr>
              <p:cNvPr id="59409" name="Picture 14" descr="ipent"/>
              <p:cNvPicPr>
                <a:picLocks noChangeAspect="1" noChangeArrowheads="1"/>
              </p:cNvPicPr>
              <p:nvPr/>
            </p:nvPicPr>
            <p:blipFill>
              <a:blip r:embed="rId6" cstate="print"/>
              <a:srcRect/>
              <a:stretch>
                <a:fillRect/>
              </a:stretch>
            </p:blipFill>
            <p:spPr bwMode="auto">
              <a:xfrm>
                <a:off x="1824" y="720"/>
                <a:ext cx="768" cy="543"/>
              </a:xfrm>
              <a:prstGeom prst="rect">
                <a:avLst/>
              </a:prstGeom>
              <a:noFill/>
              <a:ln w="9525">
                <a:noFill/>
                <a:miter lim="800000"/>
                <a:headEnd/>
                <a:tailEnd/>
              </a:ln>
            </p:spPr>
          </p:pic>
        </p:grpSp>
      </p:grpSp>
      <p:grpSp>
        <p:nvGrpSpPr>
          <p:cNvPr id="59398" name="Group 25"/>
          <p:cNvGrpSpPr>
            <a:grpSpLocks/>
          </p:cNvGrpSpPr>
          <p:nvPr/>
        </p:nvGrpSpPr>
        <p:grpSpPr bwMode="auto">
          <a:xfrm>
            <a:off x="693737" y="935038"/>
            <a:ext cx="3352800" cy="1752600"/>
            <a:chOff x="3264" y="480"/>
            <a:chExt cx="2112" cy="1104"/>
          </a:xfrm>
        </p:grpSpPr>
        <p:sp>
          <p:nvSpPr>
            <p:cNvPr id="59399" name="Text Box 7"/>
            <p:cNvSpPr txBox="1">
              <a:spLocks noChangeArrowheads="1"/>
            </p:cNvSpPr>
            <p:nvPr/>
          </p:nvSpPr>
          <p:spPr bwMode="auto">
            <a:xfrm>
              <a:off x="3696" y="1353"/>
              <a:ext cx="1284" cy="231"/>
            </a:xfrm>
            <a:prstGeom prst="rect">
              <a:avLst/>
            </a:prstGeom>
            <a:noFill/>
            <a:ln w="19050">
              <a:noFill/>
              <a:miter lim="800000"/>
              <a:headEnd/>
              <a:tailEnd/>
            </a:ln>
          </p:spPr>
          <p:txBody>
            <a:bodyPr wrap="none">
              <a:spAutoFit/>
            </a:bodyPr>
            <a:lstStyle/>
            <a:p>
              <a:r>
                <a:rPr lang="en-US" sz="1800" b="0">
                  <a:solidFill>
                    <a:schemeClr val="tx1"/>
                  </a:solidFill>
                </a:rPr>
                <a:t>Epipolar geometry</a:t>
              </a:r>
            </a:p>
          </p:txBody>
        </p:sp>
        <p:pic>
          <p:nvPicPr>
            <p:cNvPr id="59400" name="Picture 24"/>
            <p:cNvPicPr>
              <a:picLocks noChangeAspect="1" noChangeArrowheads="1"/>
            </p:cNvPicPr>
            <p:nvPr/>
          </p:nvPicPr>
          <p:blipFill>
            <a:blip r:embed="rId7" cstate="print"/>
            <a:srcRect t="44594"/>
            <a:stretch>
              <a:fillRect/>
            </a:stretch>
          </p:blipFill>
          <p:spPr bwMode="auto">
            <a:xfrm>
              <a:off x="3264" y="480"/>
              <a:ext cx="2112" cy="878"/>
            </a:xfrm>
            <a:prstGeom prst="rect">
              <a:avLst/>
            </a:prstGeom>
            <a:noFill/>
            <a:ln w="19050">
              <a:noFill/>
              <a:miter lim="800000"/>
              <a:headEnd/>
              <a:tailEnd/>
            </a:ln>
          </p:spPr>
        </p:pic>
      </p:grpSp>
      <p:pic>
        <p:nvPicPr>
          <p:cNvPr id="3074" name="Picture 2" descr="reconstructed geometry mod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3336" y="2822376"/>
            <a:ext cx="2418164" cy="314047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 Box 9"/>
          <p:cNvSpPr txBox="1">
            <a:spLocks noChangeArrowheads="1"/>
          </p:cNvSpPr>
          <p:nvPr/>
        </p:nvSpPr>
        <p:spPr bwMode="auto">
          <a:xfrm>
            <a:off x="6034987" y="6107112"/>
            <a:ext cx="1915910" cy="369332"/>
          </a:xfrm>
          <a:prstGeom prst="rect">
            <a:avLst/>
          </a:prstGeom>
          <a:noFill/>
          <a:ln w="19050">
            <a:noFill/>
            <a:miter lim="800000"/>
            <a:headEnd/>
            <a:tailEnd/>
          </a:ln>
        </p:spPr>
        <p:txBody>
          <a:bodyPr wrap="none">
            <a:spAutoFit/>
          </a:bodyPr>
          <a:lstStyle/>
          <a:p>
            <a:r>
              <a:rPr lang="en-US" sz="1800" b="0" dirty="0">
                <a:solidFill>
                  <a:schemeClr val="tx1"/>
                </a:solidFill>
              </a:rPr>
              <a:t>Multi-view stereo</a:t>
            </a:r>
          </a:p>
        </p:txBody>
      </p:sp>
      <p:sp>
        <p:nvSpPr>
          <p:cNvPr id="19" name="TextBox 18">
            <a:extLst>
              <a:ext uri="{FF2B5EF4-FFF2-40B4-BE49-F238E27FC236}">
                <a16:creationId xmlns:a16="http://schemas.microsoft.com/office/drawing/2014/main" id="{0C78802D-2E7F-CE4A-A59C-4B6FBF3D5C9A}"/>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18757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p:txBody>
          <a:bodyPr/>
          <a:lstStyle/>
          <a:p>
            <a:pPr eaLnBrk="1" hangingPunct="1">
              <a:defRPr/>
            </a:pPr>
            <a:r>
              <a:rPr lang="en-US"/>
              <a:t>IV. Recognition</a:t>
            </a:r>
          </a:p>
        </p:txBody>
      </p:sp>
      <p:sp>
        <p:nvSpPr>
          <p:cNvPr id="60419" name="Text Box 7"/>
          <p:cNvSpPr txBox="1">
            <a:spLocks noChangeArrowheads="1"/>
          </p:cNvSpPr>
          <p:nvPr/>
        </p:nvSpPr>
        <p:spPr bwMode="auto">
          <a:xfrm>
            <a:off x="2143125" y="2706688"/>
            <a:ext cx="184150" cy="274637"/>
          </a:xfrm>
          <a:prstGeom prst="rect">
            <a:avLst/>
          </a:prstGeom>
          <a:noFill/>
          <a:ln w="12700" cap="sq">
            <a:noFill/>
            <a:miter lim="800000"/>
            <a:headEnd type="none" w="sm" len="sm"/>
            <a:tailEnd type="none" w="sm" len="sm"/>
          </a:ln>
        </p:spPr>
        <p:txBody>
          <a:bodyPr wrap="none">
            <a:spAutoFit/>
          </a:bodyPr>
          <a:lstStyle/>
          <a:p>
            <a:pPr algn="l" eaLnBrk="0" hangingPunct="0">
              <a:spcBef>
                <a:spcPct val="0"/>
              </a:spcBef>
            </a:pPr>
            <a:endParaRPr lang="en-US">
              <a:solidFill>
                <a:schemeClr val="tx1"/>
              </a:solidFill>
            </a:endParaRPr>
          </a:p>
        </p:txBody>
      </p:sp>
      <p:grpSp>
        <p:nvGrpSpPr>
          <p:cNvPr id="60423" name="Group 42"/>
          <p:cNvGrpSpPr>
            <a:grpSpLocks/>
          </p:cNvGrpSpPr>
          <p:nvPr/>
        </p:nvGrpSpPr>
        <p:grpSpPr bwMode="auto">
          <a:xfrm>
            <a:off x="1295400" y="1145181"/>
            <a:ext cx="2608516" cy="2503126"/>
            <a:chOff x="3648" y="2256"/>
            <a:chExt cx="1296" cy="1390"/>
          </a:xfrm>
        </p:grpSpPr>
        <p:pic>
          <p:nvPicPr>
            <p:cNvPr id="60425" name="Picture 37"/>
            <p:cNvPicPr>
              <a:picLocks noChangeAspect="1" noChangeArrowheads="1"/>
            </p:cNvPicPr>
            <p:nvPr/>
          </p:nvPicPr>
          <p:blipFill>
            <a:blip r:embed="rId3" cstate="print"/>
            <a:srcRect/>
            <a:stretch>
              <a:fillRect/>
            </a:stretch>
          </p:blipFill>
          <p:spPr bwMode="auto">
            <a:xfrm>
              <a:off x="3648" y="2256"/>
              <a:ext cx="1296" cy="1188"/>
            </a:xfrm>
            <a:prstGeom prst="rect">
              <a:avLst/>
            </a:prstGeom>
            <a:noFill/>
            <a:ln w="19050">
              <a:noFill/>
              <a:miter lim="800000"/>
              <a:headEnd/>
              <a:tailEnd/>
            </a:ln>
          </p:spPr>
        </p:pic>
        <p:sp>
          <p:nvSpPr>
            <p:cNvPr id="60426" name="Text Box 38"/>
            <p:cNvSpPr txBox="1">
              <a:spLocks noChangeArrowheads="1"/>
            </p:cNvSpPr>
            <p:nvPr/>
          </p:nvSpPr>
          <p:spPr bwMode="auto">
            <a:xfrm>
              <a:off x="3781" y="3441"/>
              <a:ext cx="1054" cy="205"/>
            </a:xfrm>
            <a:prstGeom prst="rect">
              <a:avLst/>
            </a:prstGeom>
            <a:noFill/>
            <a:ln w="19050">
              <a:noFill/>
              <a:miter lim="800000"/>
              <a:headEnd/>
              <a:tailEnd/>
            </a:ln>
          </p:spPr>
          <p:txBody>
            <a:bodyPr wrap="none">
              <a:spAutoFit/>
            </a:bodyPr>
            <a:lstStyle/>
            <a:p>
              <a:r>
                <a:rPr lang="en-US" sz="1800" b="0" dirty="0">
                  <a:solidFill>
                    <a:schemeClr val="tx1"/>
                  </a:solidFill>
                </a:rPr>
                <a:t>Basic classification</a:t>
              </a:r>
            </a:p>
          </p:txBody>
        </p:sp>
      </p:grpSp>
      <p:sp>
        <p:nvSpPr>
          <p:cNvPr id="31" name="Text Box 38"/>
          <p:cNvSpPr txBox="1">
            <a:spLocks noChangeArrowheads="1"/>
          </p:cNvSpPr>
          <p:nvPr/>
        </p:nvSpPr>
        <p:spPr bwMode="auto">
          <a:xfrm>
            <a:off x="1673763" y="5879068"/>
            <a:ext cx="1851790" cy="369332"/>
          </a:xfrm>
          <a:prstGeom prst="rect">
            <a:avLst/>
          </a:prstGeom>
          <a:noFill/>
          <a:ln w="19050">
            <a:noFill/>
            <a:miter lim="800000"/>
            <a:headEnd/>
            <a:tailEnd/>
          </a:ln>
        </p:spPr>
        <p:txBody>
          <a:bodyPr wrap="none">
            <a:spAutoFit/>
          </a:bodyPr>
          <a:lstStyle/>
          <a:p>
            <a:r>
              <a:rPr lang="en-US" sz="1800" b="0" dirty="0">
                <a:solidFill>
                  <a:schemeClr val="tx1"/>
                </a:solidFill>
              </a:rPr>
              <a:t>Object detection</a:t>
            </a:r>
          </a:p>
        </p:txBody>
      </p:sp>
      <p:sp>
        <p:nvSpPr>
          <p:cNvPr id="2" name="AutoShape 2" descr="data:image/jpeg;base64,/9j/4AAQSkZJRgABAQAAAQABAAD/2wCEAAkGBhQSERUUExQWFRUWGBoaGBgYFxobHBwcGhgXGBwYGBwXGyYfHBkkGRwYHy8gIycpLCwsGB4xNTAqNSYrLCkBCQoKDgwOGg8PGiwkHyQsLCwsLCwqLCwsLCwsKSwsLCwqLCwsLCwsLCwsLCwsLCwpLCwsLCwsLCwsLCwsLCwsLP/AABEIAK0BJAMBIgACEQEDEQH/xAAcAAACAwEBAQEAAAAAAAAAAAAFBgMEBwIAAQj/xABMEAABAgQEAwQFCAcECQUBAAABAhEAAwQhBRIxQQZRYRMicYEykaGxwQcUI0JS0eHwFWJygpKTslOi0uIkM0NEY3SzwvEWNFRzoyX/xAAaAQADAQEBAQAAAAAAAAAAAAACAwQBAAUG/8QALREAAgICAgECBQIHAQAAAAAAAAECEQMhEjFBImEEE1GR8DKBBRRCUnGh4fH/2gAMAwEAAhEDEQA/AM8IIU8MnDfClRVBSpYJSlnukG7sO8R9kwvrPSGvDqz/APl1KgAMs2nFm+zOufMwl7EIHT8OUCsBTkWZ3Nj46mKc5cyWrQoUfWAY0b5FEImTJ6lJTmQmWEaOyivMeb2SH6w5/KNQyplBNM1IZGVQO6TmSHS13YkdXjFDVs5Q1ZlOF4FVGUaoGYJISVZgpJcJLKUxU4uCNIBYhiWcjvOPABjprzhn4ewgSxXFEzMk0c1N7MSuUz+A1hNCFI7oDkuBZ3dhYHcwKUXtAuKLkoLN1Aq0HpfnQRHW0sxWVgX0udBzPIdYlo61SVGWtZS1ikh7tpsxeClMqUrMlWcqIBCklwkhTl0kgKcMnUMHN4y2mDTTB+ASgETUKkypsw3SZi1JKWDd0DukeMQSq4J7yUplrB0U6gdXSc1iNPVDFLwA1JCUJWFAA575rJuSdAHJbTW0FcO4QlhQlzllQQHKRfUbgfGM5N7HqDkIVNKzd4qa5fxfT1RzOQoK7pJA6aP538Y16l4NokpATKCwwYlRNn1F2Z9xvFPFuGEEvLSoNoxGt7F+8B+zBWN+SZpQUsyZYbxPXZpLAuCBobW1c6wTxalXIWkLSUJIswBHrtd//EV1oE9kkqJGgbXoHbrvC23dvomaaeynUUg7qs6QFjQc/gekczqhTFALgbvcnz2ieswVWRdsmTQH63URzhFJNbOJdmusgWHiW+MbaqzKs+UdQpOcOe+kpvex1ADxFNwsBIUXUQU90EMQ+hD6bR3UYgDMGUMpKu6rmORJiNcmY5KkqN75bkeOWzGCtmKwpMx0ldLMXJl5JMwkyZaCju7kl9b91zbL1iPHuJlT5c9GdCZS6ntMpBM0hmT3my5EpDM/sgdLpFXUVEJ6g+6BdXNJWQ7h7eqGRk3oOOwrIxBSgrOQp7BSlF2AYB9WAA6Rb7E5XSULbqSr2QBRTnKmz5iyeeraQz4dSISkIIUVAAlLFKty+vnCcmto6USsJayMxQQ17fm8epcTmI78lTC6SzXBFxe5tFv5uqUTMQp0j6zu/IGPSlSzmXlB5JHdHgQBa8CpC6KdRiPakdoFKWqwJ72+0SnB1s4vzS+nsf7oIpkAIDpAzHuLNgWAcBnGYHfW946RNKVnK6hs7BV7MSCQbdbxzddGAA0YJBBYHZwT5X1iquqZTIJLEsWIPSDszC0i6ENrmdTt0bf8IFVEtASpaUlR0OUFgSDbo7Et0goys1BnDOI5c3KitM2aEEZO8LMAMpzGybA9WEP+C8TUglmVKTLkgg98BwCA5WSeQ67RkdBPKCUrQc3JvDWGHCOG6qdPACG+sSooFiHsCWJKSbetoZtPQxNroZkcSzJU9U0VBnMA6cpyqQbBdiwbVtesTTaeqrS8kkoWrvTl2TZJsJaVEtsxSA+94Ny+GRTIKpKRL7oT2ix2hJa4ygEpSS1gbEPAGeV0yMkqkmS1KSFKUkzJlwXExJcgNfV42q7N67PvEPDIpgpc6oQEqSAUJdC1h0g8wq/SBmJzKZBQKVJQEDMqaFGZ6X2izFTsxGhiKonpqVFcyaVTkhLFSXBAPRiCNWbnBPEMFqfmoRImhYmIBKZYZy5UZeXX0S+ggU76R3fQt0uIpUSlWUd4XTa7AE2HRzsS5ht4fxRaGlS1SUrUQnNlOcAk6OWLH4QtYBwvOm5VGWQlZLLyqLZVFBcjTvDeNdwDAk06B3ZYWQMxQlnLByefjGRg7syCdhOSkhIBLkAOefWPR3HoeUH5hSUrBSkkBLuAHDdT4wb4exmXTSpsmbIRPlTVBYeYpBCkJLDu7ByXfeA+KYUmQlxOCipZARlIVlZwsn0TezbRQmSVhL7i6QdSWu/Lr5Qmq6ZMtGwYX8m1TKeplVQk1Cg6UIS8sP8AUWS+ZLMHy6h7xZHBuIVctSa6rSGIyIQhKkHVzMYJfpy1glhXynUc1Pc7Y5WB+hXYtppBCm48pFrydoUqylQC0lLgByUvrDfT0N9PRlVTVHDzOpF06O2MtUpc7Os5kLZSSA7aZQLDTxhUWHVu+0HPlBxqXOxBU1CSpCkoYqBGiWNjyMBziqWZSHJ90KlfgTLvR6kkFLrAJU4UL7jne8PWAcMGekKnJTLQCSWSkZipWbMMp1ZkgmwAtCvw5QJrKhnyJR326ApDP5xolXXZSJaPRe7cktYdLRltdlGHHe2XK1QkSsslISn7L3J2c3PneF6XLSzkFQPMjOndypBBLfaF9C8R1WOAzASQqWU3HIHfqOvkWYGOMQrwU5pXpC4c+k31TvmbQ/i4liRcw3E8pyFWZJcBSmdKmLFWliRlJ3cE3SYJ/OHSS9w4I36P1SXT6oRMUxXNlmp3sqzW8NAfuPkSoeIh3STdwlbciGzeweqCTOaGynqBOlgLA7wIUCAQVJJT7W9o5QFxjB0S0ZkJUtKWJSVOU7NfUMd7hou4dUpUsofS/rcP7PZFxS8pvcE+/XyZ4NxUlQicLFNE+UAHBuGY6A32NzpFWpqFpQWSlNmBIIt0B6xxxHOVRz1BksplJUq5Uki1z0DeRgTRV81SsxcJDOrISGJ0PQxN8t+SJpo8cPWfS7PKrmQL+F4sTpRSlJS4KdcgISQeT6mCMrEELICezCgdSlx5bcorT8PmLL9oktZSljKlI5Ka5UdAkXPtjrbZiTk6QNq1lTlZVlfdgb6ecUKfA59Q5kyZkx90oJFrelp7Y0LC8GkymWRmUBZcwDezgKJAtteLk7E/+LOtcZZikgPyDgeTNFENHoY8EY/rf2BWJ8NVOWlEmhSDIyKUpJQMxSkBl94F3ufCB0zhqtzFa6OaJilFS1oCVOTslIUWYeMMKMdqUF0TjMH2ZwJfWwWkAj2wxYXxZLnkoJCJzF5S7KNv9mWIWDzFwweCpNUxv8tCS9LszmbPEnvTZU1Cy1piVI6Zg4YGO1VMkJyhCM2vdUbn9oe6NZRWgpbQEfXuC4sw0J1gHivC9PO7ypSUKb00Mklm+sm5Ts5BhbwLwxb+DfgzqZW50gFDpSWLgKbkwJuHF/KKNXMCSkpXYDLkULq56dOUME7hZCVLYkHM4ukzEAAH0AQOzLvnbUbRJhVEqUpR7k5JstBQAAbEhjdtDbrCqp0S5cMscuM0CqWXMSmyiRYhLgFtfrWta+8SUUunXP8ApxNlP3VBKwVFQLFVyySz+TtE2NcQzUzTMyISUsEJy5kgAkCznr7IrYThUurKjOnzJcy6iAhC8zhw1wdbMATYDWDgtiYr6E1bj6kZ5KVkyHIax0L6l1M7amGbgfGaaQntJs8OzJltoTqXa9gPKEqs4ZMiVmmZ1LdgAlSEh2yk505nZ+71F4hRTIAWmZmzAOAgM7gM1rEalBA8doN6YW07NnRxtKmrEuTdRUzqsL2sAcxglRYUqUhYTNLquAwZPMJBdn6vGO8OThLP0YS7j6Qg5gC7lsp5qBN9o0DhCvmT1fQznlI9LMkfW2sASrW523MFGew1K+wev5Plib2hSJqivMymCE/azAKuDZiORcR8xOjlylyxJWUTSby0lRSksCrsllgwca26iNHIhY4r4ZTMkjsZQziahZCWSSHAWHbdNrNzgnFM1xLfCVQVSlJUzoWQSCTmJJJLkMS5OloORHT06UBkgJHIaeUSQSDR6PR6PRxp+aqbFpSpSUTgMyphzLyglKGls3dKtQv0SCHi0iqo0zM2cqDt9ckOkOE9xsuZ3UQVcho6oJz8o83KBonGzD8apkTJinCQqbKbMla3QlM4LykS7KJVL1CXYXEEJmM0rALUrMjKSS5WFBQCwGQwLZgfSDaOdUfswQ0eLFIYEEADXcBib84zijUPXz2lUMyilaTmQM+dRcoWx7qR3XKS/pPsIrKVQEEliE5mBzC7TAkKypZKX7JmvdTtssJlBeVCArMSzC72Oj7kx6ppUiXLmAsFBlORdQBOmrOGvpHLqg4yrwO+CyZaFTVSSnslTFdmQL5A7OdX7yS3MQzysOUqUmYFy0uotnmBLswV6XWEzCklFNLsQSpS2YgkK5DwAbyhpqZeaipyA4zTm/iTfa8A0iqD0Ck8PHMsKn0gLkpaplv4KD8opzcAn+imoo7aH51LBbUb7QSTwomaBmDEadPCL1JwChIuH67xyaDpi1L4IqFkvPpbi4FQgh+dovU3ybzQoETZDWf6VPj53hrpuHko2fygtKoEtpGWglFi3hvC82WvMZkh9P8AWpgwrB1FN1yv5ifztFydQIF4qVMhJBuxEcpJGOLBnE/DYUhE5ZCzLOV0qSruqbVJDG7+SjCrULUt0IRLUgWCcxCj4sGLdNIcK6d2dDVK2T2RtyCrt1hGOOtlKQA6gCClmBI7z7eqAyxfK0RZO6LlXw9RyJy5IrpiFpOVQFKpQBGrF2y7vHArKFRyy8Qm5k2CvmkxTH6xT9ULO6mdmbSJflDpQj59PdAUZnZJZ8zqKSSdrIBH7wihwbwekISuaLkOEn2P1gpSS8FGDF56GDD8NpGzGrmrV9pchb/3jF4YPTK/3pX8lb/1RZpMJlJuEj1QYlyEDYQKyMe4AKXw/Tj/AHlX8gv64snhOkmJYzFFWoV2agQehgjNy8oqz6jK5juf1NUWtplukXLymnM8zJgStQKpZSSEEHUWKhZ9yL7R8lzkuyVIAIsAVMpKS6ipvRy2c9esCpIzzQsekJc5jyPYzA/jeKOB4mqdLQqWppgftMoT3F5U95IULBQvuHB00h0Z2W/Drnab3+e3t+MlxmQZ4MyWR85lXQ184ILov6QIGl/rQDXKllJyOxOYZi2Uj0k67HS5LNBGdVlSMrTEzHKCAr0VsyAhrnKp1dQSNzFKThYq6Ylfccgy22bNnSzX76rEnS20LnHkyn+IfDqXw+/6f09fuvdPtEMqemwWws3f5aW5jlEU/siQQApvR+GsGBTS5QCSO1ys6lZSpJGwCRb1RDOxkBsrLBIYJSXZ3JJa1vdALC/qfMLAwApec5ipZG5LlJvsxsfGLMqSyhNlKDjvOptOelz4xeqcWKCFKQAhQO9yWcAItZ2cm/KIkYyAodopKVM2Vw9wAzOAQzi5v4QXy/c35D+p8puKpsuTMlBMplu5yAqYi4DGwbpFrAeOJshAEmTLUWuWVmIA3y8vCBQoEKTZYSt2SAxJDH0m3J6gD2RVp1CStImukAhRYgKILbpPJ9DtHPkhMlKPZp2G/KBMmS1rNMoBBSD3glyp9M7W8HhgoscKwCuWUvyUFi2t07QgUeKyZ9UhCSpSSQ4nLzd67FIU9wNQCxHK735sgIqECZLzJKlBYkghDsMq0nMwcaoPWGqXuMUjQFVKQnMTlB+1aBKuK5QLEK8WgBX4uougFpb2GumjPdukCptQpWgcco1yfg1yHYcUyuvnHoSEgnQb8o9A8mZzZiwUUqZVgfz64n7VITocz2L6COJs3MC+5189o4RcAAX/ADeDBPqZhMdBd/GO1y8rg2P53j5NmOkAJAI3GpjjCalVl7wUQtKnTdmylwY6XNBEwqdRUXBLWzElRtuTFQqv4j27x3RsVpTdlKSDdtVAOI6gktjXSV5VJlEsSlJR3dwlmI/Wa993h5pQTRUo1705z+8mAnEVFTpTJ+by+yShagsB7qBAzE3uQHeD885aSm/am/1JhDkmrXX/AEvUHB8ZdlynmBMEpVeIWpcwxZlKhdjqDZrY5FbFIaax7JHWcXplYCIpVCARYsY+ZOUfZoZMcEivTyVTKSqlgAqUUAdSSpteoEZvisqbKmGTMSQpCgFAhuVxq4IuDvGoUkppE0gs6pRBPRS4zviWcDNBWSZn0YJd7hnB9cMctxVEmfF6XP3r/VnPFlKqoxiZKclCZqlZXLB1AlhtcAloeQUoAGYDzgFU0rYrXTORYfvKJLeQivXVVJ6K5rKNrOb8rQvJuTKcdKCGmXUvpE6atoVMEBCsqFZkm4L2i3jGcBnhVjBklVyDbMkeYi2aMKFiCIz2kTTBX001lcn+POGChxKWn/VTHHi8GnoygtQUmWaBtkmj/wDNUZvR1SqOuSLZVEpBLsHuC40ZVwevJ41KgqAtT/qL/oVGT45LSuoQJgcJurqkX84bHwdjm8c+SHipxREsqmJAUqcEjKQMwUl7FR0Gg/dBvAvEMTC1GUZoScvoodnJtmUL3Y20a1tx2JYjLWhivKAzHQ+GlrbwKlIlurszmKgw37url938oeKy5HkdsN4hWKCs0pmSkIOZwCVFRcj9VOW/VoozMRyHKFgnNcgMNblkkuSqzH4QMpqScoqHpJYjLf2+BEWpmHrYOfE2T7XclydBGsRRDVVMudNykrUq5IKHSbO3pd0t+MSzVolkJzlJb0ZiQq3IEjN74lkUiacqmgXTmuftWDjrc36xImpC2VMIKAQGIDF2AVf7PujKRtnvnQlhGdbFbBIAPeJOUeAJsHMfaekVUJSHzZc6SSgJykE5UpPpE7H9roYkRWnIpCmUgOEahQuGA/eAI8OsWZOIKKgx7xBzde8HI63Ko2l0BJX2VJfDazMXLzMUMUqY3B0L7dYb6GX2KAjNmA3Jv59fCBlBiSu1XKWGOXuzNl2Dnnq8FkS0iz+ZD/GESjxZLKHFnYQNyDfX74983AHPoBEPZBJ1J8dGjoTdxHbBO+zVtpHo+GcY9HWzaMWVLdyNtRyvHCJLpKhYgsOR3YxcQyVHvKAIIUGY394dogpJRUnLbWxPNvuEOs4uYdMKxcpIDjKpILA3JD6F944mUhf6NNtdQSI+/owrbIyVNqfrdI7ks4SEETB6SS4P7ragwD+qBB1TQqlqTm0Vd/NjFmfTmUpJHeykKBZnZlebGJ8ZmJUkZUKRlsxffrFVdSo5Mw0AKdrc+ukEm2kw4vo1SqUFy5ZSO7MHaafa73kxMFMQR/otP4zPemAvBOMS6ilVLJdcm1+S3IUOj5k9GEH8SkPSSQOcz3phHHjZ6c586f55Aa8WAsUP1cCKM/iMJPoqA6X90Bsd4fnKUMs7KjoCPbAKXw9OQVEzio/V7x9rwCVq7Cv2NBocfCw4LxYqcVyh4VsBpZoUnOxfVoZeJcGJlAIOUncQKTCAVVx2EOCoS/G6vHKNPOLeGcWJm+iszOd/hC/K4KQFArC1kb8/GGnBsAlyznErKTudYNpJaZq90NFOnPSzLsM8o+QKoyrEMT7SeVBeYGYSnk2azOOUaViFWUYdVFNiyE+D5g/qjLqSmTmFxqNB1FoYqpMh+Jyf0/ng0mTh4m1teFO3a/f7Io1XBSSMnYd139IgPo8MOFygirrVnRU8t5a+T28oJVOKgBhAS7bK8a9CsHcNcMIkgBKQlKXsHNzc6xer8HSo9YGSeNpSCpLvlN3+MWZPEMqblVKXmJ2EL5IZwYtYjwQFDIqSSkKKgUqOp1Lm8T4Z8nsqWHCVyz+0T+EOlNXhQiOvxBKRBvo5J3oF4dJEpbAv3JnslqMYvxJipVPITyA9v/j1RqCMYC6ggH/ZT/ZImGM54EwwVVUZix3ZYB8VGw++Dh1f54Aa9Vfnk6o8OK5YBHeLv0+PWJpODqSyU5iOli/N9tY0uThSL2ESDDki7CNTf1CcY/QSKfCVpDqUrzJt5aGJZlHlDh1GxDnzhznUYO0Dv0CACBpBGcUImLKmkM1luR4lgb8mAgZNUooUl2PL89IbcX4TKjbzZRA8W0gXU8JzNUgljcOziN5C3j2LdHiayooVr42dteu0GqbEDlue8DmfwSX9fwgTXSlS1lC0FJ2I0D9RbnaJaOn74KlPZTDcnLv4QxUxEk1oYKLFs2Vzch/Wz+3aG6TU5k218OkZrInfRAhgoN7dR69odOG6vtJIVzZ/IQE9IRk6L02Ys3J9XW0fZU47Cws5Ec1KHe7jo4iKXLZRJP5eBtNEpNMlLJdh6zHomQC2sejLNszedSJUezKe8XIUkuCdheB1MhswvqbtoT3fgY0ZWIo0yux5D2QscNSUKqJ2awYlPL0jfxb4xkZOnaCXRZpZyGQlCDncd/RizEm+0XK/BUz0S8ygFh+8k94asxGz7GPtVT5bBWbobewRXkU61rCZaSpVrJckfwwEYu9AAuVhqpnayZk3LOQHY3ExIDgjrC5Jl5ikc+e28auv5LqmpKFgiQpNsyyXa+iU3fxbWD+D/InRyrz1Lnq3BORH8KLnzUYrgh8UYvg2ITZU5JkuZhOUAByoHVOUXUD8I2qolTUUdN2yQiZ3ypKTZLkW1NxyeHDD8FkU6WkSZcofqJAPmWc+cBOI5f0Ev94nxcEn1wGSqH427FlgqxAjkYLK1YRRnVBTvA6qxBa7JLDnEfJI9BK0HxSAFw1oLzl50pfQXhYw2amWAFOFE68+hg6jEU5GMMT0CkQS8QlGwIJjubUhoWcZKEKMwkJc25udgNzFiiqCtO/ugG2NpVYVxAvh1U2ryj/eX8IzikcLTmYhRANw2o1I3h1w3Ee0lVyfqIXTIfq83MfWW8oWZNEROYpsFBtBv+sNH+yXhy1r2POyxuXIfa7EiaqqTZ0ziLciLe6IEVozfSFhEeMVKZeITk2+kWq/6w0B5ln9UR4jhCKhJCn02JB8bQqf6i2DuKsH1lbRKWSVEF+Wvtg7hU6lCXlLRmPkYXMO4dlSwU53/bS59e8TT+F5Uw2WXO6A0dx/wVPGvf7hb9KELIHsiSQVT5qUF8ous9OXnpFSkwaXTJ7uY21UoqPthmoKAyZLqsZpdXQcvVC0rYHLiiGpwyUoqnBSUGXJnBCEpAcGSsOo+BcQmfI9TSxQzpy0qUe1SlgW1T4Qcrq8icE/bl1I8k0s5XvaAvyRKzYVOA2qE/0kxTDcP3JZP1/n1HdGISdpUz+YP8MdDEpJsZS/5n+WKEtk6xKJiFaaxlsbwRc+eSf7Jf8AM/CPn6Rk/wBkv+P/ACxXQgbmJAlEFbM4I8qtp/7Jf8z/ACx0JtOf9kv+Z/litOkja8U1loxyZ3BP/wBJMZwelqZM5HZrSpMpa0qz6FCSQ9tHjEFzSktukN5bxueHDMJ3WRNH92MXx+lMqYX3Hsgoy6EZI9g+hqPpDqxOg8QRGhcJ5hTvqnOoXPX7ozaUgg2309e0aDwxV/6MAWcksRf3Qc+iHJ+kNTcQIOhMQzKlWujHlFeUhT3L+cemzyHcluX51jkkiSy3KxC2u/KPRQM09E9G/GPR1HWXsB4Sr5gtJITrmmMn+rveyGDAPkgVLWZk6eBm1TLS+7tmX/hjTAY6aGKMSlQSAFPwPSJ1l5zzWSfw9kFaamlymRLQlA1ZKQB7IskxUqZagoKF7MeflGvXQVUfZ8z6t8yhbrHUlDD3+MQ5M6wpiCkWfmdW8otgQt7ZqOJkK/ElclCJaCPTXMAPJmhmqKgIDk2H5tCbiVCaiXJUczGbNNtcpWGbkwHvjJrVLsOLp2K9bTuSIWKzCJqVlclZSrXmD0INobFpUoPlUDfY825RGiQTYpU/gYh8noJ0L0uumTEhK2fcEbu1oJU9OsJLrACer+qJ6nBcxfKp+YBjqRgVw6VnyP3QyK2OUotd1+wPlYV2s0TFOcoYcn5iPuOYmJKRLln6VYOX9UbrPw6+EMkylKEEhJcCwYi/qipgfAaTMVPqM06aQDcEIBNwANSkDnDVDk7QnJlKXCOB5KOqlpdZK6cnK5JLrJdru5vFyt4fmS5fahDEEC7OCTsHeNIo0PJsMrhOgbTW0R1eHCbKUhRYKGwuC4IUOoLQ75NkfPZg3yhhacRqi6iO1JAD2ZmI5Ec4PcEcTqnpKZqWWhgVbKfQ9FdIP8Q/JZMqq2dOUVJlrWTlQod4WY39G2usTy+ApkpGSVIYdCn1klTkwnJfhFEHGuzteDSlFyT5GCFHgICcyO8OpEA14FiKbCnKxscyAfPvwboKOulyEASSFEOoOksSTb0oTT/tf2Gpr+5fcCzqjtqhEhF1FVxySm6ieTD3w24sMqLt6NoiwLhZcufMqZg+lnBIIDd0JHPck3PgIJYvg6pibC42fWNjjlxujJ5YuSSejJjWdpiiUPaXTVXrXTzf+0D1xQ4BqsmE1LKyAVMoEj9hXvtBDD+C6+nxGoqJ0oiQJdSe0zIZjTzAmwVm3A0gX8ndL22E1aedTK/6aooUXHHQtzjKevYp13EExBdE8EcjBXBeJlTLHXpAavwmUE5V2IL8i/juI54awB6mWZRU2a/JvGFaa7H1JPrQ41mLqlpcvC7O48npV3UhodeMMDeSMvpARl1ZgpzspQ6xlU9mvfQ2UHGtQrUIA8YLUvFec5ZqB0UIQpfDxf8A1rDly9sE8NwaaDZWYc9o12unYtJ+UaVggBVNbQyJn9MZjx7Q95J0tGm8MS1ZV5tRJmD+7CZxdhqpqpYSkly1usatUwJK7Fjg3BkrnJXOGaUg+jqVnZPhuYfa7H+2lzpRkIldijNLYAEZSLWAAdL2gPhlPNpZqUJ0sFWHeJDve/Tyg1i+GuVqTYzgkKtsAM3rLe2MU25DHCGPDLmrta/yK9RUjQHx8Y+JmlTkkkn3QQ/9OF9Yll8OK+37Ipc4VpnguIMWoPr7Y9BpPDx+17BHoH5kfqdwZtgj6uYALxAqc28D60LLLlq7ydtQXtoYYropL8yassEhn3O3lESaRZSc6iVa/hygfLxtTkEMSQE5rAcyo782ghXqUJasp72X7nMZpmHVATlD319+n55xbECsGnEoD7Ej/uf1WgoFQEWGijVoBmAKDjKWDOHe5tAzGa1UmSBIcZVBgEg21KS/MPfpBfEZZKe6HUCD7Q/sijiaQpB7LLmdiHYMCxBbkdPCDlqzEJSOMarOpJmmzEOlAsXI+ryjtfF9V/an+FH+GAmOTCmclRGVwsMdmVmA9SoozsQAiKUmnVnpQhFxToZv/W9QPSmnxyp/wxNSceTFvlnFWXVkD/DCDNXMnKCJbuosPE2tDrhfDYlS0Sxc6qLNmUdVH87CG4+UvIM+EfAVkcQ1S79oRyGVPiX7sM2GVUxSHUok+A+AgbR4WydOX590FqJGUdIsjGiWTTLEhZJKVF9x4co6Mj2x9mI0I2iYGCFlRco7Ewt4jKIURmV6zveG/LCxjavpyP1U/H4QnMrQzE/UJleFF2Wux+0fvg9gMx6eWCouEsS5exO8Dq1AlhRVdySIG8KY72syZJ/eQdiLBQ8ixiBKmWtWhhXxAsns3y5Rq+t/fFWmx2ctiSW8TBH9Ay0kqa51gbidUiUgtlAAueg1fwjHy7bOco9JGZfKviq1VQAmLA7JIUApQBdSze7G20HvkelPQVX/ADEr/pqjOMer1VE9c0uyj3f2QGSPVD/8ldXkw+r2/wBIk+1Cx/2xctY6ZNd5LHKpwqWr0kgxxhNCEzk5RodoFVuOtYQw4NUIlsRcliS+paJ07Ly1jyCVNtASbgMqc+ZIhhqsQQoMSBC7jmKJklJll+YjW0ZVkaOB5QLt5RfFIEBgGEUqXiYLS4LRKcWCt4y0d0FsFLGb/wDTM90Awq7na8EsBn5lzR/wJv8ATA6Sg5khIBJIFy28c+kIk1yYUkYWlac7OqxBLgAdebRXqK5Ds4OW3tuYL98hlN4DT17xwMOQ3oj1CAeReCTP8Ry9K6BC6pGrCORVp6ecF5mFS/shvCI/0PLNygX6xnzCXmyiiuXsZP8ADHoJJwSX9n2n749Gc0dyGZQLvZ/XFiXTknl10eI11KUpJ1b38oHya9alZvqgs+l+Q52iuU1CS2xvYXn0AWGUw8Nj0eIBgMtyVFS/2lfdEP6TCRz/ADzjj9Op3P58Ix5Ivs7iFZVKlIZIa+0fQptYHysVSfrRYk1wXYi/3bxqkpM6mjutlBaMpJAJFx+dIAzaObJJystJ9IOxs9xm0MH1mIJ5ceEMcbNSMm4wmKzB0Ze8VC4dmCFAtz7p8jC2uaBdZASLXP5cw68eFiBzZy92Gb35vZCUJeaY7BgN79S0R5FUi7FK4UNnyeYcmaVz0l0oORJ/XIDkeCSP4o0WmohnNtPz7vfA7hrCuxpZaAAFEZjZu8rvGw6MPKGKRLb3mL8ceMSWcuTPplRIhP59sdKTHwQwA7AtHxBa0c5mP55R9LK8WjDCSM+xzFsk6co65iL6AJttfbQavD+DGQ49wvUfOFqEwNNnLKO8WSSotmcMLKts0IzJ8dDcLSlsGY1NmziCoBvs357kggHS0MnDPD6pctM1aQlSvRFnSnmSN1a+DRWwrhqpVPQmaQJZOYspCiQNRa4fq0P1VKdLfm0Jx4u3Idly9RiL9VULPdCTCrxthyzSzC5JAch9gQSPU8aN2IaFrjOnelnAamWr+kwlx3ZqlbPz3VSCCWhm4dqzJwqqXyq6Z/DJOBheqagN+SYMUZfBaz/mqb+idFq2qYiT4u0Hqic5lkHuli/52i3WVy5RCpZC0EXCVaHmIXuEsQE2T2SrlFvFJ/LRbky5VOpSZrplqLpUH7pLd0ttEvGnRdGXJcjyq+fPUyStI35ww0eEZZbKzEtqS8B5S6U5z85AG3eY/fFWtxBL5adU2aok/WUAzavyeBXsjOX0v7EkxZlrIdnMEJFSopd9NYD0uCTB35qytZOj2HQQXDJDc4CSp6Ot+Rs4NnOZv/Lzf6Y4ThIqwuR2ipedLBablJBcEXG4G8VuDpjGf0pp39MFOEiygo7u8NjqhT22cYJjc+ROFFiKfpmeVOHoT0jd/tjceuGYLOluu/hpFjHMIRVyOzVZQOaWsaoWNFD3EbgkQnYXxKUAomnJMT3Vp2cFjlf6u48Yd/LrL+nTIcuLjtDOrX8NWjmXOLtozluf4RWo69MxJyrBIILAudYlqUEDW+rgtd312iDLGcHUlROS/OVDQeuPRCkFVwpPq/GPQNNnUTTq0ZrgkCwA+sevSIaibMW2gtZ9AOQAtBGkoEgPMWkHk7tz03iRcySn6wPk8XceS9TKOgUimUdX+88osyqVIvlv1j0zGED0Q5iorGFEsEtArh1f+jdl4htr9H9rR9RUPZyOuuntED1Vh+08RLri7D83hul2cMUmeVJIty11jlNQADsNhy6euAUrEVILnzAjmfij+st4c/XBKSWkEkB+O5/0a/FJ9RH3wj4GFVFQiWgd0KBmK5IBBV69POGXieiXPzJSpk9komzkkEkAchYPEfDFKJUhJllOZfpkh+8CRltsPvhfHlK2PhOo0jUMOqgpag+wblzPvEGJYjOZOKLRqyiD9Qsd7gE38Hh1wnGO0HeGUuwP1VaXT9xitMS4hVoiWoJBJsBEpWGfaFLibGie6iFzycUbjg5OiVfEqlTMqEu5ZIhhAbUcriAXCuAmWO1mDvqFh9kH4n3Qwl47HdWw8rjdR8HStID4hQpmApJDg9H57wZBigrDHndoS4Ld1txZ35R2SLkqQuHG/UV8Ow0Sktqo6npsNdBHVUS2mpHxi5U1qJYJUWAhencTImT0yUH0sx8QA/3Rzaiqs2KcnYRJtAvGabMgjmCIJIMQVqXSYka0OWj81VlAQsoCC6SRzNidhDPhPD01WE1SMhBVUSFd61gmc5EaHS4GFFTISgF3WwBUSS99viYYaPh0CQtDpTmUguo7AH/FFkYukxc2rMIp+HV0yu0dyLHVm3hlmyAtANrjcOD4iNCrODkH0p0nfVTawGp+EUMU/PKQtsJlxyGkLyQ8obhyqLM+mYRLCn7JD+J90EqKWAGACRySG9e5hom/J+CbVtN/H+ETyOBUp9Krpj+/CGpvoqedV/wV555RXWmG2fwkj/5lIPGa3wimvgfNrXUbchN/CAeNk7yJsi4MVmmT+Qppw8XSIKYBNZxuLxLhWBopUzlmqplvImJCUTASSpNmB/N4GUE4S++ogBIdROjdY2noJVuhhreKUSZSlqPojTmdh64ypGKFa1LVqoknxJcxXx7G+3mnKT2YNuvWKKJrR6nw8HBW+yTNNSdIdaKrBbVxoQWI8CLiGakxZYDLT2gIazBfmPRV5EHpGfYTXB7+34QySK4t1OkVShGaqSslY4SK6WsOlQYWIuCCNiNQehj0AexQtitKVFtVAE+FxHohf8Pw+51DeuWnQDzdorTKcfkiI6zEVZlJDAAZtH8ukURWlRPkfWHiVpDEW1pQLlrcjEE6td0oH4RBJJUCTzaLVHKDP1gVC+mbZFIpyLq/PjEMycEEqOg35AfCJ8QmmwFngPVTAXSRZnNzdrtGZJLGqNSs7FUZgzXCSfAnw3A6mOytbMAcxsAO8fUBsL+Uep0OHN39kHeE/wD3CuiNf3toCMfPljE7dAyl4dmzVS0rlzES83eUQRYd578y2u8MMjgqnkKUUZx2hcpUp0vu1rPHPE2MLkzkJToojfxi1NnKmoTdiFA+1vjBKSTpeB8cLSt9MjrsESEHKgH9kB/Ln4Rb4ZQlVOUt6Kj7WO+2sXky8gDkqPq9kV1Yqp2a0ULI12Lcb6KWKVCpUspzvckeGw6+PWB/DmEqnL7SYO4k+s8vDnFSZUmonhKrAqa3J2hnq63sk5JaQkJDCEJqcuUuh8k4riu2EKyoCElzCpiXEZshBLeJPx9kUK/E1qJBMFOGMLTl7U3LsH26jrBubyOkZGKxre2HeHwoSnWXUS7cuQi9UzsqVK5B4qTwEoFnc829I9Ot2gXikszM8lSjlyefef3MIetKifjzlYG4uxVpkuWqYgqUFFKUqYZg3dLHViW8IWuEqkzMQJIumXMJHJ8qdNdzfSC2K4NLnyUuMpACkkO4VzEF+G8NTLpUr1mTC6lNcgZgB4W9ZhE8Tb5MpuMI0gugxzNQVd1Ov5uY+pgjLlBILbB352eOhDkxEpcQVLwxkEJPo+1wSX8fwjiXOVoRrr0G/n8fCCVQkiVMKSxAzAtyv8PbFfMJktMxmKhcDwP/AIixKtCLvYAx0MCdj8PxjDsS4hXIr5xHeS4QpP7IAcdXeN9xyT9H4Kb3fnyj8xYrMzVE0neYv+owDVvZttdDzI47kHUqHQpPwi2Ma7UPLVmHPbz5RmShEsieUl0kpPMFvdCnhXgYsz8mlIBN1Fz7otSpcZ/J4lqEj03/AGkpPtaJF8VVJHpgeCUj4Ql/DyY5Z4IfaisRKTmWoJHXfoBvCfjnFC6juIdEobbq6q+6AM6oWsutRUeZL++JKe/SKcOFRdvsTkzOWkXJZaLkmW8U5SQ8XUzCkWi+JOEZc1KN7wVoa0J76vIc/wAIUxOu8dS6sqLnaD5GUaNIrUkOdY9CxKm5Uga2j0FQJ//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xQWFRUWGBoaGBgYFxobHBwcGhgXGBwYGBwXGyYfHBkkGRwYHy8gIycpLCwsGB4xNTAqNSYrLCkBCQoKDgwOGg8PGiwkHyQsLCwsLCwqLCwsLCwsKSwsLCwqLCwsLCwsLCwsLCwsLCwpLCwsLCwsLCwsLCwsLCwsLP/AABEIAK0BJAMBIgACEQEDEQH/xAAcAAACAwEBAQEAAAAAAAAAAAAFBgMEBwIAAQj/xABMEAABAgQEAwQFCAcECQUBAAABAhEAAwQhBRIxQQZRYRMicYEykaGxwQcUI0JS0eHwFWJygpKTslOi0uIkM0NEY3SzwvEWNFRzoyX/xAAaAQADAQEBAQAAAAAAAAAAAAACAwQBAAUG/8QALREAAgICAgECBQIHAQAAAAAAAAECEQMhEjFBImEEE1GR8DKBBRRCUnGh4fH/2gAMAwEAAhEDEQA/AM8IIU8MnDfClRVBSpYJSlnukG7sO8R9kwvrPSGvDqz/APl1KgAMs2nFm+zOufMwl7EIHT8OUCsBTkWZ3Nj46mKc5cyWrQoUfWAY0b5FEImTJ6lJTmQmWEaOyivMeb2SH6w5/KNQyplBNM1IZGVQO6TmSHS13YkdXjFDVs5Q1ZlOF4FVGUaoGYJISVZgpJcJLKUxU4uCNIBYhiWcjvOPABjprzhn4ewgSxXFEzMk0c1N7MSuUz+A1hNCFI7oDkuBZ3dhYHcwKUXtAuKLkoLN1Aq0HpfnQRHW0sxWVgX0udBzPIdYlo61SVGWtZS1ikh7tpsxeClMqUrMlWcqIBCklwkhTl0kgKcMnUMHN4y2mDTTB+ASgETUKkypsw3SZi1JKWDd0DukeMQSq4J7yUplrB0U6gdXSc1iNPVDFLwA1JCUJWFAA575rJuSdAHJbTW0FcO4QlhQlzllQQHKRfUbgfGM5N7HqDkIVNKzd4qa5fxfT1RzOQoK7pJA6aP538Y16l4NokpATKCwwYlRNn1F2Z9xvFPFuGEEvLSoNoxGt7F+8B+zBWN+SZpQUsyZYbxPXZpLAuCBobW1c6wTxalXIWkLSUJIswBHrtd//EV1oE9kkqJGgbXoHbrvC23dvomaaeynUUg7qs6QFjQc/gekczqhTFALgbvcnz2ieswVWRdsmTQH63URzhFJNbOJdmusgWHiW+MbaqzKs+UdQpOcOe+kpvex1ADxFNwsBIUXUQU90EMQ+hD6bR3UYgDMGUMpKu6rmORJiNcmY5KkqN75bkeOWzGCtmKwpMx0ldLMXJl5JMwkyZaCju7kl9b91zbL1iPHuJlT5c9GdCZS6ntMpBM0hmT3my5EpDM/sgdLpFXUVEJ6g+6BdXNJWQ7h7eqGRk3oOOwrIxBSgrOQp7BSlF2AYB9WAA6Rb7E5XSULbqSr2QBRTnKmz5iyeeraQz4dSISkIIUVAAlLFKty+vnCcmto6USsJayMxQQ17fm8epcTmI78lTC6SzXBFxe5tFv5uqUTMQp0j6zu/IGPSlSzmXlB5JHdHgQBa8CpC6KdRiPakdoFKWqwJ72+0SnB1s4vzS+nsf7oIpkAIDpAzHuLNgWAcBnGYHfW946RNKVnK6hs7BV7MSCQbdbxzddGAA0YJBBYHZwT5X1iquqZTIJLEsWIPSDszC0i6ENrmdTt0bf8IFVEtASpaUlR0OUFgSDbo7Et0goys1BnDOI5c3KitM2aEEZO8LMAMpzGybA9WEP+C8TUglmVKTLkgg98BwCA5WSeQ67RkdBPKCUrQc3JvDWGHCOG6qdPACG+sSooFiHsCWJKSbetoZtPQxNroZkcSzJU9U0VBnMA6cpyqQbBdiwbVtesTTaeqrS8kkoWrvTl2TZJsJaVEtsxSA+94Ny+GRTIKpKRL7oT2ix2hJa4ygEpSS1gbEPAGeV0yMkqkmS1KSFKUkzJlwXExJcgNfV42q7N67PvEPDIpgpc6oQEqSAUJdC1h0g8wq/SBmJzKZBQKVJQEDMqaFGZ6X2izFTsxGhiKonpqVFcyaVTkhLFSXBAPRiCNWbnBPEMFqfmoRImhYmIBKZYZy5UZeXX0S+ggU76R3fQt0uIpUSlWUd4XTa7AE2HRzsS5ht4fxRaGlS1SUrUQnNlOcAk6OWLH4QtYBwvOm5VGWQlZLLyqLZVFBcjTvDeNdwDAk06B3ZYWQMxQlnLByefjGRg7syCdhOSkhIBLkAOefWPR3HoeUH5hSUrBSkkBLuAHDdT4wb4exmXTSpsmbIRPlTVBYeYpBCkJLDu7ByXfeA+KYUmQlxOCipZARlIVlZwsn0TezbRQmSVhL7i6QdSWu/Lr5Qmq6ZMtGwYX8m1TKeplVQk1Cg6UIS8sP8AUWS+ZLMHy6h7xZHBuIVctSa6rSGIyIQhKkHVzMYJfpy1glhXynUc1Pc7Y5WB+hXYtppBCm48pFrydoUqylQC0lLgByUvrDfT0N9PRlVTVHDzOpF06O2MtUpc7Os5kLZSSA7aZQLDTxhUWHVu+0HPlBxqXOxBU1CSpCkoYqBGiWNjyMBziqWZSHJ90KlfgTLvR6kkFLrAJU4UL7jne8PWAcMGekKnJTLQCSWSkZipWbMMp1ZkgmwAtCvw5QJrKhnyJR326ApDP5xolXXZSJaPRe7cktYdLRltdlGHHe2XK1QkSsslISn7L3J2c3PneF6XLSzkFQPMjOndypBBLfaF9C8R1WOAzASQqWU3HIHfqOvkWYGOMQrwU5pXpC4c+k31TvmbQ/i4liRcw3E8pyFWZJcBSmdKmLFWliRlJ3cE3SYJ/OHSS9w4I36P1SXT6oRMUxXNlmp3sqzW8NAfuPkSoeIh3STdwlbciGzeweqCTOaGynqBOlgLA7wIUCAQVJJT7W9o5QFxjB0S0ZkJUtKWJSVOU7NfUMd7hou4dUpUsofS/rcP7PZFxS8pvcE+/XyZ4NxUlQicLFNE+UAHBuGY6A32NzpFWpqFpQWSlNmBIIt0B6xxxHOVRz1BksplJUq5Uki1z0DeRgTRV81SsxcJDOrISGJ0PQxN8t+SJpo8cPWfS7PKrmQL+F4sTpRSlJS4KdcgISQeT6mCMrEELICezCgdSlx5bcorT8PmLL9oktZSljKlI5Ka5UdAkXPtjrbZiTk6QNq1lTlZVlfdgb6ecUKfA59Q5kyZkx90oJFrelp7Y0LC8GkymWRmUBZcwDezgKJAtteLk7E/+LOtcZZikgPyDgeTNFENHoY8EY/rf2BWJ8NVOWlEmhSDIyKUpJQMxSkBl94F3ufCB0zhqtzFa6OaJilFS1oCVOTslIUWYeMMKMdqUF0TjMH2ZwJfWwWkAj2wxYXxZLnkoJCJzF5S7KNv9mWIWDzFwweCpNUxv8tCS9LszmbPEnvTZU1Cy1piVI6Zg4YGO1VMkJyhCM2vdUbn9oe6NZRWgpbQEfXuC4sw0J1gHivC9PO7ypSUKb00Mklm+sm5Ts5BhbwLwxb+DfgzqZW50gFDpSWLgKbkwJuHF/KKNXMCSkpXYDLkULq56dOUME7hZCVLYkHM4ukzEAAH0AQOzLvnbUbRJhVEqUpR7k5JstBQAAbEhjdtDbrCqp0S5cMscuM0CqWXMSmyiRYhLgFtfrWta+8SUUunXP8ApxNlP3VBKwVFQLFVyySz+TtE2NcQzUzTMyISUsEJy5kgAkCznr7IrYThUurKjOnzJcy6iAhC8zhw1wdbMATYDWDgtiYr6E1bj6kZ5KVkyHIax0L6l1M7amGbgfGaaQntJs8OzJltoTqXa9gPKEqs4ZMiVmmZ1LdgAlSEh2yk505nZ+71F4hRTIAWmZmzAOAgM7gM1rEalBA8doN6YW07NnRxtKmrEuTdRUzqsL2sAcxglRYUqUhYTNLquAwZPMJBdn6vGO8OThLP0YS7j6Qg5gC7lsp5qBN9o0DhCvmT1fQznlI9LMkfW2sASrW523MFGew1K+wev5Plib2hSJqivMymCE/azAKuDZiORcR8xOjlylyxJWUTSby0lRSksCrsllgwca26iNHIhY4r4ZTMkjsZQziahZCWSSHAWHbdNrNzgnFM1xLfCVQVSlJUzoWQSCTmJJJLkMS5OloORHT06UBkgJHIaeUSQSDR6PR6PRxp+aqbFpSpSUTgMyphzLyglKGls3dKtQv0SCHi0iqo0zM2cqDt9ckOkOE9xsuZ3UQVcho6oJz8o83KBonGzD8apkTJinCQqbKbMla3QlM4LykS7KJVL1CXYXEEJmM0rALUrMjKSS5WFBQCwGQwLZgfSDaOdUfswQ0eLFIYEEADXcBib84zijUPXz2lUMyilaTmQM+dRcoWx7qR3XKS/pPsIrKVQEEliE5mBzC7TAkKypZKX7JmvdTtssJlBeVCArMSzC72Oj7kx6ppUiXLmAsFBlORdQBOmrOGvpHLqg4yrwO+CyZaFTVSSnslTFdmQL5A7OdX7yS3MQzysOUqUmYFy0uotnmBLswV6XWEzCklFNLsQSpS2YgkK5DwAbyhpqZeaipyA4zTm/iTfa8A0iqD0Ck8PHMsKn0gLkpaplv4KD8opzcAn+imoo7aH51LBbUb7QSTwomaBmDEadPCL1JwChIuH67xyaDpi1L4IqFkvPpbi4FQgh+dovU3ybzQoETZDWf6VPj53hrpuHko2fygtKoEtpGWglFi3hvC82WvMZkh9P8AWpgwrB1FN1yv5ifztFydQIF4qVMhJBuxEcpJGOLBnE/DYUhE5ZCzLOV0qSruqbVJDG7+SjCrULUt0IRLUgWCcxCj4sGLdNIcK6d2dDVK2T2RtyCrt1hGOOtlKQA6gCClmBI7z7eqAyxfK0RZO6LlXw9RyJy5IrpiFpOVQFKpQBGrF2y7vHArKFRyy8Qm5k2CvmkxTH6xT9ULO6mdmbSJflDpQj59PdAUZnZJZ8zqKSSdrIBH7wihwbwekISuaLkOEn2P1gpSS8FGDF56GDD8NpGzGrmrV9pchb/3jF4YPTK/3pX8lb/1RZpMJlJuEj1QYlyEDYQKyMe4AKXw/Tj/AHlX8gv64snhOkmJYzFFWoV2agQehgjNy8oqz6jK5juf1NUWtplukXLymnM8zJgStQKpZSSEEHUWKhZ9yL7R8lzkuyVIAIsAVMpKS6ipvRy2c9esCpIzzQsekJc5jyPYzA/jeKOB4mqdLQqWppgftMoT3F5U95IULBQvuHB00h0Z2W/Drnab3+e3t+MlxmQZ4MyWR85lXQ184ILov6QIGl/rQDXKllJyOxOYZi2Uj0k67HS5LNBGdVlSMrTEzHKCAr0VsyAhrnKp1dQSNzFKThYq6Ylfccgy22bNnSzX76rEnS20LnHkyn+IfDqXw+/6f09fuvdPtEMqemwWws3f5aW5jlEU/siQQApvR+GsGBTS5QCSO1ys6lZSpJGwCRb1RDOxkBsrLBIYJSXZ3JJa1vdALC/qfMLAwApec5ipZG5LlJvsxsfGLMqSyhNlKDjvOptOelz4xeqcWKCFKQAhQO9yWcAItZ2cm/KIkYyAodopKVM2Vw9wAzOAQzi5v4QXy/c35D+p8puKpsuTMlBMplu5yAqYi4DGwbpFrAeOJshAEmTLUWuWVmIA3y8vCBQoEKTZYSt2SAxJDH0m3J6gD2RVp1CStImukAhRYgKILbpPJ9DtHPkhMlKPZp2G/KBMmS1rNMoBBSD3glyp9M7W8HhgoscKwCuWUvyUFi2t07QgUeKyZ9UhCSpSSQ4nLzd67FIU9wNQCxHK735sgIqECZLzJKlBYkghDsMq0nMwcaoPWGqXuMUjQFVKQnMTlB+1aBKuK5QLEK8WgBX4uougFpb2GumjPdukCptQpWgcco1yfg1yHYcUyuvnHoSEgnQb8o9A8mZzZiwUUqZVgfz64n7VITocz2L6COJs3MC+5189o4RcAAX/ADeDBPqZhMdBd/GO1y8rg2P53j5NmOkAJAI3GpjjCalVl7wUQtKnTdmylwY6XNBEwqdRUXBLWzElRtuTFQqv4j27x3RsVpTdlKSDdtVAOI6gktjXSV5VJlEsSlJR3dwlmI/Wa993h5pQTRUo1705z+8mAnEVFTpTJ+by+yShagsB7qBAzE3uQHeD885aSm/am/1JhDkmrXX/AEvUHB8ZdlynmBMEpVeIWpcwxZlKhdjqDZrY5FbFIaax7JHWcXplYCIpVCARYsY+ZOUfZoZMcEivTyVTKSqlgAqUUAdSSpteoEZvisqbKmGTMSQpCgFAhuVxq4IuDvGoUkppE0gs6pRBPRS4zviWcDNBWSZn0YJd7hnB9cMctxVEmfF6XP3r/VnPFlKqoxiZKclCZqlZXLB1AlhtcAloeQUoAGYDzgFU0rYrXTORYfvKJLeQivXVVJ6K5rKNrOb8rQvJuTKcdKCGmXUvpE6atoVMEBCsqFZkm4L2i3jGcBnhVjBklVyDbMkeYi2aMKFiCIz2kTTBX001lcn+POGChxKWn/VTHHi8GnoygtQUmWaBtkmj/wDNUZvR1SqOuSLZVEpBLsHuC40ZVwevJ41KgqAtT/qL/oVGT45LSuoQJgcJurqkX84bHwdjm8c+SHipxREsqmJAUqcEjKQMwUl7FR0Gg/dBvAvEMTC1GUZoScvoodnJtmUL3Y20a1tx2JYjLWhivKAzHQ+GlrbwKlIlurszmKgw37url938oeKy5HkdsN4hWKCs0pmSkIOZwCVFRcj9VOW/VoozMRyHKFgnNcgMNblkkuSqzH4QMpqScoqHpJYjLf2+BEWpmHrYOfE2T7XclydBGsRRDVVMudNykrUq5IKHSbO3pd0t+MSzVolkJzlJb0ZiQq3IEjN74lkUiacqmgXTmuftWDjrc36xImpC2VMIKAQGIDF2AVf7PujKRtnvnQlhGdbFbBIAPeJOUeAJsHMfaekVUJSHzZc6SSgJykE5UpPpE7H9roYkRWnIpCmUgOEahQuGA/eAI8OsWZOIKKgx7xBzde8HI63Ko2l0BJX2VJfDazMXLzMUMUqY3B0L7dYb6GX2KAjNmA3Jv59fCBlBiSu1XKWGOXuzNl2Dnnq8FkS0iz+ZD/GESjxZLKHFnYQNyDfX74983AHPoBEPZBJ1J8dGjoTdxHbBO+zVtpHo+GcY9HWzaMWVLdyNtRyvHCJLpKhYgsOR3YxcQyVHvKAIIUGY394dogpJRUnLbWxPNvuEOs4uYdMKxcpIDjKpILA3JD6F944mUhf6NNtdQSI+/owrbIyVNqfrdI7ks4SEETB6SS4P7ragwD+qBB1TQqlqTm0Vd/NjFmfTmUpJHeykKBZnZlebGJ8ZmJUkZUKRlsxffrFVdSo5Mw0AKdrc+ukEm2kw4vo1SqUFy5ZSO7MHaafa73kxMFMQR/otP4zPemAvBOMS6ilVLJdcm1+S3IUOj5k9GEH8SkPSSQOcz3phHHjZ6c586f55Aa8WAsUP1cCKM/iMJPoqA6X90Bsd4fnKUMs7KjoCPbAKXw9OQVEzio/V7x9rwCVq7Cv2NBocfCw4LxYqcVyh4VsBpZoUnOxfVoZeJcGJlAIOUncQKTCAVVx2EOCoS/G6vHKNPOLeGcWJm+iszOd/hC/K4KQFArC1kb8/GGnBsAlyznErKTudYNpJaZq90NFOnPSzLsM8o+QKoyrEMT7SeVBeYGYSnk2azOOUaViFWUYdVFNiyE+D5g/qjLqSmTmFxqNB1FoYqpMh+Jyf0/ng0mTh4m1teFO3a/f7Io1XBSSMnYd139IgPo8MOFygirrVnRU8t5a+T28oJVOKgBhAS7bK8a9CsHcNcMIkgBKQlKXsHNzc6xer8HSo9YGSeNpSCpLvlN3+MWZPEMqblVKXmJ2EL5IZwYtYjwQFDIqSSkKKgUqOp1Lm8T4Z8nsqWHCVyz+0T+EOlNXhQiOvxBKRBvo5J3oF4dJEpbAv3JnslqMYvxJipVPITyA9v/j1RqCMYC6ggH/ZT/ZImGM54EwwVVUZix3ZYB8VGw++Dh1f54Aa9Vfnk6o8OK5YBHeLv0+PWJpODqSyU5iOli/N9tY0uThSL2ESDDki7CNTf1CcY/QSKfCVpDqUrzJt5aGJZlHlDh1GxDnzhznUYO0Dv0CACBpBGcUImLKmkM1luR4lgb8mAgZNUooUl2PL89IbcX4TKjbzZRA8W0gXU8JzNUgljcOziN5C3j2LdHiayooVr42dteu0GqbEDlue8DmfwSX9fwgTXSlS1lC0FJ2I0D9RbnaJaOn74KlPZTDcnLv4QxUxEk1oYKLFs2Vzch/Wz+3aG6TU5k218OkZrInfRAhgoN7dR69odOG6vtJIVzZ/IQE9IRk6L02Ys3J9XW0fZU47Cws5Ec1KHe7jo4iKXLZRJP5eBtNEpNMlLJdh6zHomQC2sejLNszedSJUezKe8XIUkuCdheB1MhswvqbtoT3fgY0ZWIo0yux5D2QscNSUKqJ2awYlPL0jfxb4xkZOnaCXRZpZyGQlCDncd/RizEm+0XK/BUz0S8ygFh+8k94asxGz7GPtVT5bBWbobewRXkU61rCZaSpVrJckfwwEYu9AAuVhqpnayZk3LOQHY3ExIDgjrC5Jl5ikc+e28auv5LqmpKFgiQpNsyyXa+iU3fxbWD+D/InRyrz1Lnq3BORH8KLnzUYrgh8UYvg2ITZU5JkuZhOUAByoHVOUXUD8I2qolTUUdN2yQiZ3ypKTZLkW1NxyeHDD8FkU6WkSZcofqJAPmWc+cBOI5f0Ev94nxcEn1wGSqH427FlgqxAjkYLK1YRRnVBTvA6qxBa7JLDnEfJI9BK0HxSAFw1oLzl50pfQXhYw2amWAFOFE68+hg6jEU5GMMT0CkQS8QlGwIJjubUhoWcZKEKMwkJc25udgNzFiiqCtO/ugG2NpVYVxAvh1U2ryj/eX8IzikcLTmYhRANw2o1I3h1w3Ee0lVyfqIXTIfq83MfWW8oWZNEROYpsFBtBv+sNH+yXhy1r2POyxuXIfa7EiaqqTZ0ziLciLe6IEVozfSFhEeMVKZeITk2+kWq/6w0B5ln9UR4jhCKhJCn02JB8bQqf6i2DuKsH1lbRKWSVEF+Wvtg7hU6lCXlLRmPkYXMO4dlSwU53/bS59e8TT+F5Uw2WXO6A0dx/wVPGvf7hb9KELIHsiSQVT5qUF8ous9OXnpFSkwaXTJ7uY21UoqPthmoKAyZLqsZpdXQcvVC0rYHLiiGpwyUoqnBSUGXJnBCEpAcGSsOo+BcQmfI9TSxQzpy0qUe1SlgW1T4Qcrq8icE/bl1I8k0s5XvaAvyRKzYVOA2qE/0kxTDcP3JZP1/n1HdGISdpUz+YP8MdDEpJsZS/5n+WKEtk6xKJiFaaxlsbwRc+eSf7Jf8AM/CPn6Rk/wBkv+P/ACxXQgbmJAlEFbM4I8qtp/7Jf8z/ACx0JtOf9kv+Z/litOkja8U1loxyZ3BP/wBJMZwelqZM5HZrSpMpa0qz6FCSQ9tHjEFzSktukN5bxueHDMJ3WRNH92MXx+lMqYX3Hsgoy6EZI9g+hqPpDqxOg8QRGhcJ5hTvqnOoXPX7ozaUgg2309e0aDwxV/6MAWcksRf3Qc+iHJ+kNTcQIOhMQzKlWujHlFeUhT3L+cemzyHcluX51jkkiSy3KxC2u/KPRQM09E9G/GPR1HWXsB4Sr5gtJITrmmMn+rveyGDAPkgVLWZk6eBm1TLS+7tmX/hjTAY6aGKMSlQSAFPwPSJ1l5zzWSfw9kFaamlymRLQlA1ZKQB7IskxUqZagoKF7MeflGvXQVUfZ8z6t8yhbrHUlDD3+MQ5M6wpiCkWfmdW8otgQt7ZqOJkK/ElclCJaCPTXMAPJmhmqKgIDk2H5tCbiVCaiXJUczGbNNtcpWGbkwHvjJrVLsOLp2K9bTuSIWKzCJqVlclZSrXmD0INobFpUoPlUDfY825RGiQTYpU/gYh8noJ0L0uumTEhK2fcEbu1oJU9OsJLrACer+qJ6nBcxfKp+YBjqRgVw6VnyP3QyK2OUotd1+wPlYV2s0TFOcoYcn5iPuOYmJKRLln6VYOX9UbrPw6+EMkylKEEhJcCwYi/qipgfAaTMVPqM06aQDcEIBNwANSkDnDVDk7QnJlKXCOB5KOqlpdZK6cnK5JLrJdru5vFyt4fmS5fahDEEC7OCTsHeNIo0PJsMrhOgbTW0R1eHCbKUhRYKGwuC4IUOoLQ75NkfPZg3yhhacRqi6iO1JAD2ZmI5Ec4PcEcTqnpKZqWWhgVbKfQ9FdIP8Q/JZMqq2dOUVJlrWTlQod4WY39G2usTy+ApkpGSVIYdCn1klTkwnJfhFEHGuzteDSlFyT5GCFHgICcyO8OpEA14FiKbCnKxscyAfPvwboKOulyEASSFEOoOksSTb0oTT/tf2Gpr+5fcCzqjtqhEhF1FVxySm6ieTD3w24sMqLt6NoiwLhZcufMqZg+lnBIIDd0JHPck3PgIJYvg6pibC42fWNjjlxujJ5YuSSejJjWdpiiUPaXTVXrXTzf+0D1xQ4BqsmE1LKyAVMoEj9hXvtBDD+C6+nxGoqJ0oiQJdSe0zIZjTzAmwVm3A0gX8ndL22E1aedTK/6aooUXHHQtzjKevYp13EExBdE8EcjBXBeJlTLHXpAavwmUE5V2IL8i/juI54awB6mWZRU2a/JvGFaa7H1JPrQ41mLqlpcvC7O48npV3UhodeMMDeSMvpARl1ZgpzspQ6xlU9mvfQ2UHGtQrUIA8YLUvFec5ZqB0UIQpfDxf8A1rDly9sE8NwaaDZWYc9o12unYtJ+UaVggBVNbQyJn9MZjx7Q95J0tGm8MS1ZV5tRJmD+7CZxdhqpqpYSkly1usatUwJK7Fjg3BkrnJXOGaUg+jqVnZPhuYfa7H+2lzpRkIldijNLYAEZSLWAAdL2gPhlPNpZqUJ0sFWHeJDve/Tyg1i+GuVqTYzgkKtsAM3rLe2MU25DHCGPDLmrta/yK9RUjQHx8Y+JmlTkkkn3QQ/9OF9Yll8OK+37Ipc4VpnguIMWoPr7Y9BpPDx+17BHoH5kfqdwZtgj6uYALxAqc28D60LLLlq7ydtQXtoYYropL8yassEhn3O3lESaRZSc6iVa/hygfLxtTkEMSQE5rAcyo782ghXqUJasp72X7nMZpmHVATlD319+n55xbECsGnEoD7Ej/uf1WgoFQEWGijVoBmAKDjKWDOHe5tAzGa1UmSBIcZVBgEg21KS/MPfpBfEZZKe6HUCD7Q/sijiaQpB7LLmdiHYMCxBbkdPCDlqzEJSOMarOpJmmzEOlAsXI+ryjtfF9V/an+FH+GAmOTCmclRGVwsMdmVmA9SoozsQAiKUmnVnpQhFxToZv/W9QPSmnxyp/wxNSceTFvlnFWXVkD/DCDNXMnKCJbuosPE2tDrhfDYlS0Sxc6qLNmUdVH87CG4+UvIM+EfAVkcQ1S79oRyGVPiX7sM2GVUxSHUok+A+AgbR4WydOX590FqJGUdIsjGiWTTLEhZJKVF9x4co6Mj2x9mI0I2iYGCFlRco7Ewt4jKIURmV6zveG/LCxjavpyP1U/H4QnMrQzE/UJleFF2Wux+0fvg9gMx6eWCouEsS5exO8Dq1AlhRVdySIG8KY72syZJ/eQdiLBQ8ixiBKmWtWhhXxAsns3y5Rq+t/fFWmx2ctiSW8TBH9Ay0kqa51gbidUiUgtlAAueg1fwjHy7bOco9JGZfKviq1VQAmLA7JIUApQBdSze7G20HvkelPQVX/ADEr/pqjOMer1VE9c0uyj3f2QGSPVD/8ldXkw+r2/wBIk+1Cx/2xctY6ZNd5LHKpwqWr0kgxxhNCEzk5RodoFVuOtYQw4NUIlsRcliS+paJ07Ly1jyCVNtASbgMqc+ZIhhqsQQoMSBC7jmKJklJll+YjW0ZVkaOB5QLt5RfFIEBgGEUqXiYLS4LRKcWCt4y0d0FsFLGb/wDTM90Awq7na8EsBn5lzR/wJv8ATA6Sg5khIBJIFy28c+kIk1yYUkYWlac7OqxBLgAdebRXqK5Ds4OW3tuYL98hlN4DT17xwMOQ3oj1CAeReCTP8Ry9K6BC6pGrCORVp6ecF5mFS/shvCI/0PLNygX6xnzCXmyiiuXsZP8ADHoJJwSX9n2n749Gc0dyGZQLvZ/XFiXTknl10eI11KUpJ1b38oHya9alZvqgs+l+Q52iuU1CS2xvYXn0AWGUw8Nj0eIBgMtyVFS/2lfdEP6TCRz/ADzjj9Op3P58Ix5Ivs7iFZVKlIZIa+0fQptYHysVSfrRYk1wXYi/3bxqkpM6mjutlBaMpJAJFx+dIAzaObJJystJ9IOxs9xm0MH1mIJ5ceEMcbNSMm4wmKzB0Ze8VC4dmCFAtz7p8jC2uaBdZASLXP5cw68eFiBzZy92Gb35vZCUJeaY7BgN79S0R5FUi7FK4UNnyeYcmaVz0l0oORJ/XIDkeCSP4o0WmohnNtPz7vfA7hrCuxpZaAAFEZjZu8rvGw6MPKGKRLb3mL8ceMSWcuTPplRIhP59sdKTHwQwA7AtHxBa0c5mP55R9LK8WjDCSM+xzFsk6co65iL6AJttfbQavD+DGQ49wvUfOFqEwNNnLKO8WSSotmcMLKts0IzJ8dDcLSlsGY1NmziCoBvs357kggHS0MnDPD6pctM1aQlSvRFnSnmSN1a+DRWwrhqpVPQmaQJZOYspCiQNRa4fq0P1VKdLfm0Jx4u3Idly9RiL9VULPdCTCrxthyzSzC5JAch9gQSPU8aN2IaFrjOnelnAamWr+kwlx3ZqlbPz3VSCCWhm4dqzJwqqXyq6Z/DJOBheqagN+SYMUZfBaz/mqb+idFq2qYiT4u0Hqic5lkHuli/52i3WVy5RCpZC0EXCVaHmIXuEsQE2T2SrlFvFJ/LRbky5VOpSZrplqLpUH7pLd0ttEvGnRdGXJcjyq+fPUyStI35ww0eEZZbKzEtqS8B5S6U5z85AG3eY/fFWtxBL5adU2aok/WUAzavyeBXsjOX0v7EkxZlrIdnMEJFSopd9NYD0uCTB35qytZOj2HQQXDJDc4CSp6Ot+Rs4NnOZv/Lzf6Y4ThIqwuR2ipedLBablJBcEXG4G8VuDpjGf0pp39MFOEiygo7u8NjqhT22cYJjc+ROFFiKfpmeVOHoT0jd/tjceuGYLOluu/hpFjHMIRVyOzVZQOaWsaoWNFD3EbgkQnYXxKUAomnJMT3Vp2cFjlf6u48Yd/LrL+nTIcuLjtDOrX8NWjmXOLtozluf4RWo69MxJyrBIILAudYlqUEDW+rgtd312iDLGcHUlROS/OVDQeuPRCkFVwpPq/GPQNNnUTTq0ZrgkCwA+sevSIaibMW2gtZ9AOQAtBGkoEgPMWkHk7tz03iRcySn6wPk8XceS9TKOgUimUdX+88osyqVIvlv1j0zGED0Q5iorGFEsEtArh1f+jdl4htr9H9rR9RUPZyOuuntED1Vh+08RLri7D83hul2cMUmeVJIty11jlNQADsNhy6euAUrEVILnzAjmfij+st4c/XBKSWkEkB+O5/0a/FJ9RH3wj4GFVFQiWgd0KBmK5IBBV69POGXieiXPzJSpk9komzkkEkAchYPEfDFKJUhJllOZfpkh+8CRltsPvhfHlK2PhOo0jUMOqgpag+wblzPvEGJYjOZOKLRqyiD9Qsd7gE38Hh1wnGO0HeGUuwP1VaXT9xitMS4hVoiWoJBJsBEpWGfaFLibGie6iFzycUbjg5OiVfEqlTMqEu5ZIhhAbUcriAXCuAmWO1mDvqFh9kH4n3Qwl47HdWw8rjdR8HStID4hQpmApJDg9H57wZBigrDHndoS4Ld1txZ35R2SLkqQuHG/UV8Ow0Sktqo6npsNdBHVUS2mpHxi5U1qJYJUWAhencTImT0yUH0sx8QA/3Rzaiqs2KcnYRJtAvGabMgjmCIJIMQVqXSYka0OWj81VlAQsoCC6SRzNidhDPhPD01WE1SMhBVUSFd61gmc5EaHS4GFFTISgF3WwBUSS99viYYaPh0CQtDpTmUguo7AH/FFkYukxc2rMIp+HV0yu0dyLHVm3hlmyAtANrjcOD4iNCrODkH0p0nfVTawGp+EUMU/PKQtsJlxyGkLyQ8obhyqLM+mYRLCn7JD+J90EqKWAGACRySG9e5hom/J+CbVtN/H+ETyOBUp9Krpj+/CGpvoqedV/wV555RXWmG2fwkj/5lIPGa3wimvgfNrXUbchN/CAeNk7yJsi4MVmmT+Qppw8XSIKYBNZxuLxLhWBopUzlmqplvImJCUTASSpNmB/N4GUE4S++ogBIdROjdY2noJVuhhreKUSZSlqPojTmdh64ypGKFa1LVqoknxJcxXx7G+3mnKT2YNuvWKKJrR6nw8HBW+yTNNSdIdaKrBbVxoQWI8CLiGakxZYDLT2gIazBfmPRV5EHpGfYTXB7+34QySK4t1OkVShGaqSslY4SK6WsOlQYWIuCCNiNQehj0AexQtitKVFtVAE+FxHohf8Pw+51DeuWnQDzdorTKcfkiI6zEVZlJDAAZtH8ukURWlRPkfWHiVpDEW1pQLlrcjEE6td0oH4RBJJUCTzaLVHKDP1gVC+mbZFIpyLq/PjEMycEEqOg35AfCJ8QmmwFngPVTAXSRZnNzdrtGZJLGqNSs7FUZgzXCSfAnw3A6mOytbMAcxsAO8fUBsL+Uep0OHN39kHeE/wD3CuiNf3toCMfPljE7dAyl4dmzVS0rlzES83eUQRYd578y2u8MMjgqnkKUUZx2hcpUp0vu1rPHPE2MLkzkJToojfxi1NnKmoTdiFA+1vjBKSTpeB8cLSt9MjrsESEHKgH9kB/Ln4Rb4ZQlVOUt6Kj7WO+2sXky8gDkqPq9kV1Yqp2a0ULI12Lcb6KWKVCpUspzvckeGw6+PWB/DmEqnL7SYO4k+s8vDnFSZUmonhKrAqa3J2hnq63sk5JaQkJDCEJqcuUuh8k4riu2EKyoCElzCpiXEZshBLeJPx9kUK/E1qJBMFOGMLTl7U3LsH26jrBubyOkZGKxre2HeHwoSnWXUS7cuQi9UzsqVK5B4qTwEoFnc829I9Ot2gXikszM8lSjlyefef3MIetKifjzlYG4uxVpkuWqYgqUFFKUqYZg3dLHViW8IWuEqkzMQJIumXMJHJ8qdNdzfSC2K4NLnyUuMpACkkO4VzEF+G8NTLpUr1mTC6lNcgZgB4W9ZhE8Tb5MpuMI0gugxzNQVd1Ov5uY+pgjLlBILbB352eOhDkxEpcQVLwxkEJPo+1wSX8fwjiXOVoRrr0G/n8fCCVQkiVMKSxAzAtyv8PbFfMJktMxmKhcDwP/AIixKtCLvYAx0MCdj8PxjDsS4hXIr5xHeS4QpP7IAcdXeN9xyT9H4Kb3fnyj8xYrMzVE0neYv+owDVvZttdDzI47kHUqHQpPwi2Ma7UPLVmHPbz5RmShEsieUl0kpPMFvdCnhXgYsz8mlIBN1Fz7otSpcZ/J4lqEj03/AGkpPtaJF8VVJHpgeCUj4Ql/DyY5Z4IfaisRKTmWoJHXfoBvCfjnFC6juIdEobbq6q+6AM6oWsutRUeZL++JKe/SKcOFRdvsTkzOWkXJZaLkmW8U5SQ8XUzCkWi+JOEZc1KN7wVoa0J76vIc/wAIUxOu8dS6sqLnaD5GUaNIrUkOdY9CxKm5Uga2j0FQJ//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hQSERUUExQWFRUWGBoaGBgYFxobHBwcGhgXGBwYGBwXGyYfHBkkGRwYHy8gIycpLCwsGB4xNTAqNSYrLCkBCQoKDgwOGg8PGiwkHyQsLCwsLCwqLCwsLCwsKSwsLCwqLCwsLCwsLCwsLCwsLCwpLCwsLCwsLCwsLCwsLCwsLP/AABEIAK0BJAMBIgACEQEDEQH/xAAcAAACAwEBAQEAAAAAAAAAAAAFBgMEBwIAAQj/xABMEAABAgQEAwQFCAcECQUBAAABAhEAAwQhBRIxQQZRYRMicYEykaGxwQcUI0JS0eHwFWJygpKTslOi0uIkM0NEY3SzwvEWNFRzoyX/xAAaAQADAQEBAQAAAAAAAAAAAAACAwQBAAUG/8QALREAAgICAgECBQIHAQAAAAAAAAECEQMhEjFBImEEE1GR8DKBBRRCUnGh4fH/2gAMAwEAAhEDEQA/AM8IIU8MnDfClRVBSpYJSlnukG7sO8R9kwvrPSGvDqz/APl1KgAMs2nFm+zOufMwl7EIHT8OUCsBTkWZ3Nj46mKc5cyWrQoUfWAY0b5FEImTJ6lJTmQmWEaOyivMeb2SH6w5/KNQyplBNM1IZGVQO6TmSHS13YkdXjFDVs5Q1ZlOF4FVGUaoGYJISVZgpJcJLKUxU4uCNIBYhiWcjvOPABjprzhn4ewgSxXFEzMk0c1N7MSuUz+A1hNCFI7oDkuBZ3dhYHcwKUXtAuKLkoLN1Aq0HpfnQRHW0sxWVgX0udBzPIdYlo61SVGWtZS1ikh7tpsxeClMqUrMlWcqIBCklwkhTl0kgKcMnUMHN4y2mDTTB+ASgETUKkypsw3SZi1JKWDd0DukeMQSq4J7yUplrB0U6gdXSc1iNPVDFLwA1JCUJWFAA575rJuSdAHJbTW0FcO4QlhQlzllQQHKRfUbgfGM5N7HqDkIVNKzd4qa5fxfT1RzOQoK7pJA6aP538Y16l4NokpATKCwwYlRNn1F2Z9xvFPFuGEEvLSoNoxGt7F+8B+zBWN+SZpQUsyZYbxPXZpLAuCBobW1c6wTxalXIWkLSUJIswBHrtd//EV1oE9kkqJGgbXoHbrvC23dvomaaeynUUg7qs6QFjQc/gekczqhTFALgbvcnz2ieswVWRdsmTQH63URzhFJNbOJdmusgWHiW+MbaqzKs+UdQpOcOe+kpvex1ADxFNwsBIUXUQU90EMQ+hD6bR3UYgDMGUMpKu6rmORJiNcmY5KkqN75bkeOWzGCtmKwpMx0ldLMXJl5JMwkyZaCju7kl9b91zbL1iPHuJlT5c9GdCZS6ntMpBM0hmT3my5EpDM/sgdLpFXUVEJ6g+6BdXNJWQ7h7eqGRk3oOOwrIxBSgrOQp7BSlF2AYB9WAA6Rb7E5XSULbqSr2QBRTnKmz5iyeeraQz4dSISkIIUVAAlLFKty+vnCcmto6USsJayMxQQ17fm8epcTmI78lTC6SzXBFxe5tFv5uqUTMQp0j6zu/IGPSlSzmXlB5JHdHgQBa8CpC6KdRiPakdoFKWqwJ72+0SnB1s4vzS+nsf7oIpkAIDpAzHuLNgWAcBnGYHfW946RNKVnK6hs7BV7MSCQbdbxzddGAA0YJBBYHZwT5X1iquqZTIJLEsWIPSDszC0i6ENrmdTt0bf8IFVEtASpaUlR0OUFgSDbo7Et0goys1BnDOI5c3KitM2aEEZO8LMAMpzGybA9WEP+C8TUglmVKTLkgg98BwCA5WSeQ67RkdBPKCUrQc3JvDWGHCOG6qdPACG+sSooFiHsCWJKSbetoZtPQxNroZkcSzJU9U0VBnMA6cpyqQbBdiwbVtesTTaeqrS8kkoWrvTl2TZJsJaVEtsxSA+94Ny+GRTIKpKRL7oT2ix2hJa4ygEpSS1gbEPAGeV0yMkqkmS1KSFKUkzJlwXExJcgNfV42q7N67PvEPDIpgpc6oQEqSAUJdC1h0g8wq/SBmJzKZBQKVJQEDMqaFGZ6X2izFTsxGhiKonpqVFcyaVTkhLFSXBAPRiCNWbnBPEMFqfmoRImhYmIBKZYZy5UZeXX0S+ggU76R3fQt0uIpUSlWUd4XTa7AE2HRzsS5ht4fxRaGlS1SUrUQnNlOcAk6OWLH4QtYBwvOm5VGWQlZLLyqLZVFBcjTvDeNdwDAk06B3ZYWQMxQlnLByefjGRg7syCdhOSkhIBLkAOefWPR3HoeUH5hSUrBSkkBLuAHDdT4wb4exmXTSpsmbIRPlTVBYeYpBCkJLDu7ByXfeA+KYUmQlxOCipZARlIVlZwsn0TezbRQmSVhL7i6QdSWu/Lr5Qmq6ZMtGwYX8m1TKeplVQk1Cg6UIS8sP8AUWS+ZLMHy6h7xZHBuIVctSa6rSGIyIQhKkHVzMYJfpy1glhXynUc1Pc7Y5WB+hXYtppBCm48pFrydoUqylQC0lLgByUvrDfT0N9PRlVTVHDzOpF06O2MtUpc7Os5kLZSSA7aZQLDTxhUWHVu+0HPlBxqXOxBU1CSpCkoYqBGiWNjyMBziqWZSHJ90KlfgTLvR6kkFLrAJU4UL7jne8PWAcMGekKnJTLQCSWSkZipWbMMp1ZkgmwAtCvw5QJrKhnyJR326ApDP5xolXXZSJaPRe7cktYdLRltdlGHHe2XK1QkSsslISn7L3J2c3PneF6XLSzkFQPMjOndypBBLfaF9C8R1WOAzASQqWU3HIHfqOvkWYGOMQrwU5pXpC4c+k31TvmbQ/i4liRcw3E8pyFWZJcBSmdKmLFWliRlJ3cE3SYJ/OHSS9w4I36P1SXT6oRMUxXNlmp3sqzW8NAfuPkSoeIh3STdwlbciGzeweqCTOaGynqBOlgLA7wIUCAQVJJT7W9o5QFxjB0S0ZkJUtKWJSVOU7NfUMd7hou4dUpUsofS/rcP7PZFxS8pvcE+/XyZ4NxUlQicLFNE+UAHBuGY6A32NzpFWpqFpQWSlNmBIIt0B6xxxHOVRz1BksplJUq5Uki1z0DeRgTRV81SsxcJDOrISGJ0PQxN8t+SJpo8cPWfS7PKrmQL+F4sTpRSlJS4KdcgISQeT6mCMrEELICezCgdSlx5bcorT8PmLL9oktZSljKlI5Ka5UdAkXPtjrbZiTk6QNq1lTlZVlfdgb6ecUKfA59Q5kyZkx90oJFrelp7Y0LC8GkymWRmUBZcwDezgKJAtteLk7E/+LOtcZZikgPyDgeTNFENHoY8EY/rf2BWJ8NVOWlEmhSDIyKUpJQMxSkBl94F3ufCB0zhqtzFa6OaJilFS1oCVOTslIUWYeMMKMdqUF0TjMH2ZwJfWwWkAj2wxYXxZLnkoJCJzF5S7KNv9mWIWDzFwweCpNUxv8tCS9LszmbPEnvTZU1Cy1piVI6Zg4YGO1VMkJyhCM2vdUbn9oe6NZRWgpbQEfXuC4sw0J1gHivC9PO7ypSUKb00Mklm+sm5Ts5BhbwLwxb+DfgzqZW50gFDpSWLgKbkwJuHF/KKNXMCSkpXYDLkULq56dOUME7hZCVLYkHM4ukzEAAH0AQOzLvnbUbRJhVEqUpR7k5JstBQAAbEhjdtDbrCqp0S5cMscuM0CqWXMSmyiRYhLgFtfrWta+8SUUunXP8ApxNlP3VBKwVFQLFVyySz+TtE2NcQzUzTMyISUsEJy5kgAkCznr7IrYThUurKjOnzJcy6iAhC8zhw1wdbMATYDWDgtiYr6E1bj6kZ5KVkyHIax0L6l1M7amGbgfGaaQntJs8OzJltoTqXa9gPKEqs4ZMiVmmZ1LdgAlSEh2yk505nZ+71F4hRTIAWmZmzAOAgM7gM1rEalBA8doN6YW07NnRxtKmrEuTdRUzqsL2sAcxglRYUqUhYTNLquAwZPMJBdn6vGO8OThLP0YS7j6Qg5gC7lsp5qBN9o0DhCvmT1fQznlI9LMkfW2sASrW523MFGew1K+wev5Plib2hSJqivMymCE/azAKuDZiORcR8xOjlylyxJWUTSby0lRSksCrsllgwca26iNHIhY4r4ZTMkjsZQziahZCWSSHAWHbdNrNzgnFM1xLfCVQVSlJUzoWQSCTmJJJLkMS5OloORHT06UBkgJHIaeUSQSDR6PR6PRxp+aqbFpSpSUTgMyphzLyglKGls3dKtQv0SCHi0iqo0zM2cqDt9ckOkOE9xsuZ3UQVcho6oJz8o83KBonGzD8apkTJinCQqbKbMla3QlM4LykS7KJVL1CXYXEEJmM0rALUrMjKSS5WFBQCwGQwLZgfSDaOdUfswQ0eLFIYEEADXcBib84zijUPXz2lUMyilaTmQM+dRcoWx7qR3XKS/pPsIrKVQEEliE5mBzC7TAkKypZKX7JmvdTtssJlBeVCArMSzC72Oj7kx6ppUiXLmAsFBlORdQBOmrOGvpHLqg4yrwO+CyZaFTVSSnslTFdmQL5A7OdX7yS3MQzysOUqUmYFy0uotnmBLswV6XWEzCklFNLsQSpS2YgkK5DwAbyhpqZeaipyA4zTm/iTfa8A0iqD0Ck8PHMsKn0gLkpaplv4KD8opzcAn+imoo7aH51LBbUb7QSTwomaBmDEadPCL1JwChIuH67xyaDpi1L4IqFkvPpbi4FQgh+dovU3ybzQoETZDWf6VPj53hrpuHko2fygtKoEtpGWglFi3hvC82WvMZkh9P8AWpgwrB1FN1yv5ifztFydQIF4qVMhJBuxEcpJGOLBnE/DYUhE5ZCzLOV0qSruqbVJDG7+SjCrULUt0IRLUgWCcxCj4sGLdNIcK6d2dDVK2T2RtyCrt1hGOOtlKQA6gCClmBI7z7eqAyxfK0RZO6LlXw9RyJy5IrpiFpOVQFKpQBGrF2y7vHArKFRyy8Qm5k2CvmkxTH6xT9ULO6mdmbSJflDpQj59PdAUZnZJZ8zqKSSdrIBH7wihwbwekISuaLkOEn2P1gpSS8FGDF56GDD8NpGzGrmrV9pchb/3jF4YPTK/3pX8lb/1RZpMJlJuEj1QYlyEDYQKyMe4AKXw/Tj/AHlX8gv64snhOkmJYzFFWoV2agQehgjNy8oqz6jK5juf1NUWtplukXLymnM8zJgStQKpZSSEEHUWKhZ9yL7R8lzkuyVIAIsAVMpKS6ipvRy2c9esCpIzzQsekJc5jyPYzA/jeKOB4mqdLQqWppgftMoT3F5U95IULBQvuHB00h0Z2W/Drnab3+e3t+MlxmQZ4MyWR85lXQ184ILov6QIGl/rQDXKllJyOxOYZi2Uj0k67HS5LNBGdVlSMrTEzHKCAr0VsyAhrnKp1dQSNzFKThYq6Ylfccgy22bNnSzX76rEnS20LnHkyn+IfDqXw+/6f09fuvdPtEMqemwWws3f5aW5jlEU/siQQApvR+GsGBTS5QCSO1ys6lZSpJGwCRb1RDOxkBsrLBIYJSXZ3JJa1vdALC/qfMLAwApec5ipZG5LlJvsxsfGLMqSyhNlKDjvOptOelz4xeqcWKCFKQAhQO9yWcAItZ2cm/KIkYyAodopKVM2Vw9wAzOAQzi5v4QXy/c35D+p8puKpsuTMlBMplu5yAqYi4DGwbpFrAeOJshAEmTLUWuWVmIA3y8vCBQoEKTZYSt2SAxJDH0m3J6gD2RVp1CStImukAhRYgKILbpPJ9DtHPkhMlKPZp2G/KBMmS1rNMoBBSD3glyp9M7W8HhgoscKwCuWUvyUFi2t07QgUeKyZ9UhCSpSSQ4nLzd67FIU9wNQCxHK735sgIqECZLzJKlBYkghDsMq0nMwcaoPWGqXuMUjQFVKQnMTlB+1aBKuK5QLEK8WgBX4uougFpb2GumjPdukCptQpWgcco1yfg1yHYcUyuvnHoSEgnQb8o9A8mZzZiwUUqZVgfz64n7VITocz2L6COJs3MC+5189o4RcAAX/ADeDBPqZhMdBd/GO1y8rg2P53j5NmOkAJAI3GpjjCalVl7wUQtKnTdmylwY6XNBEwqdRUXBLWzElRtuTFQqv4j27x3RsVpTdlKSDdtVAOI6gktjXSV5VJlEsSlJR3dwlmI/Wa993h5pQTRUo1705z+8mAnEVFTpTJ+by+yShagsB7qBAzE3uQHeD885aSm/am/1JhDkmrXX/AEvUHB8ZdlynmBMEpVeIWpcwxZlKhdjqDZrY5FbFIaax7JHWcXplYCIpVCARYsY+ZOUfZoZMcEivTyVTKSqlgAqUUAdSSpteoEZvisqbKmGTMSQpCgFAhuVxq4IuDvGoUkppE0gs6pRBPRS4zviWcDNBWSZn0YJd7hnB9cMctxVEmfF6XP3r/VnPFlKqoxiZKclCZqlZXLB1AlhtcAloeQUoAGYDzgFU0rYrXTORYfvKJLeQivXVVJ6K5rKNrOb8rQvJuTKcdKCGmXUvpE6atoVMEBCsqFZkm4L2i3jGcBnhVjBklVyDbMkeYi2aMKFiCIz2kTTBX001lcn+POGChxKWn/VTHHi8GnoygtQUmWaBtkmj/wDNUZvR1SqOuSLZVEpBLsHuC40ZVwevJ41KgqAtT/qL/oVGT45LSuoQJgcJurqkX84bHwdjm8c+SHipxREsqmJAUqcEjKQMwUl7FR0Gg/dBvAvEMTC1GUZoScvoodnJtmUL3Y20a1tx2JYjLWhivKAzHQ+GlrbwKlIlurszmKgw37url938oeKy5HkdsN4hWKCs0pmSkIOZwCVFRcj9VOW/VoozMRyHKFgnNcgMNblkkuSqzH4QMpqScoqHpJYjLf2+BEWpmHrYOfE2T7XclydBGsRRDVVMudNykrUq5IKHSbO3pd0t+MSzVolkJzlJb0ZiQq3IEjN74lkUiacqmgXTmuftWDjrc36xImpC2VMIKAQGIDF2AVf7PujKRtnvnQlhGdbFbBIAPeJOUeAJsHMfaekVUJSHzZc6SSgJykE5UpPpE7H9roYkRWnIpCmUgOEahQuGA/eAI8OsWZOIKKgx7xBzde8HI63Ko2l0BJX2VJfDazMXLzMUMUqY3B0L7dYb6GX2KAjNmA3Jv59fCBlBiSu1XKWGOXuzNl2Dnnq8FkS0iz+ZD/GESjxZLKHFnYQNyDfX74983AHPoBEPZBJ1J8dGjoTdxHbBO+zVtpHo+GcY9HWzaMWVLdyNtRyvHCJLpKhYgsOR3YxcQyVHvKAIIUGY394dogpJRUnLbWxPNvuEOs4uYdMKxcpIDjKpILA3JD6F944mUhf6NNtdQSI+/owrbIyVNqfrdI7ks4SEETB6SS4P7ragwD+qBB1TQqlqTm0Vd/NjFmfTmUpJHeykKBZnZlebGJ8ZmJUkZUKRlsxffrFVdSo5Mw0AKdrc+ukEm2kw4vo1SqUFy5ZSO7MHaafa73kxMFMQR/otP4zPemAvBOMS6ilVLJdcm1+S3IUOj5k9GEH8SkPSSQOcz3phHHjZ6c586f55Aa8WAsUP1cCKM/iMJPoqA6X90Bsd4fnKUMs7KjoCPbAKXw9OQVEzio/V7x9rwCVq7Cv2NBocfCw4LxYqcVyh4VsBpZoUnOxfVoZeJcGJlAIOUncQKTCAVVx2EOCoS/G6vHKNPOLeGcWJm+iszOd/hC/K4KQFArC1kb8/GGnBsAlyznErKTudYNpJaZq90NFOnPSzLsM8o+QKoyrEMT7SeVBeYGYSnk2azOOUaViFWUYdVFNiyE+D5g/qjLqSmTmFxqNB1FoYqpMh+Jyf0/ng0mTh4m1teFO3a/f7Io1XBSSMnYd139IgPo8MOFygirrVnRU8t5a+T28oJVOKgBhAS7bK8a9CsHcNcMIkgBKQlKXsHNzc6xer8HSo9YGSeNpSCpLvlN3+MWZPEMqblVKXmJ2EL5IZwYtYjwQFDIqSSkKKgUqOp1Lm8T4Z8nsqWHCVyz+0T+EOlNXhQiOvxBKRBvo5J3oF4dJEpbAv3JnslqMYvxJipVPITyA9v/j1RqCMYC6ggH/ZT/ZImGM54EwwVVUZix3ZYB8VGw++Dh1f54Aa9Vfnk6o8OK5YBHeLv0+PWJpODqSyU5iOli/N9tY0uThSL2ESDDki7CNTf1CcY/QSKfCVpDqUrzJt5aGJZlHlDh1GxDnzhznUYO0Dv0CACBpBGcUImLKmkM1luR4lgb8mAgZNUooUl2PL89IbcX4TKjbzZRA8W0gXU8JzNUgljcOziN5C3j2LdHiayooVr42dteu0GqbEDlue8DmfwSX9fwgTXSlS1lC0FJ2I0D9RbnaJaOn74KlPZTDcnLv4QxUxEk1oYKLFs2Vzch/Wz+3aG6TU5k218OkZrInfRAhgoN7dR69odOG6vtJIVzZ/IQE9IRk6L02Ys3J9XW0fZU47Cws5Ec1KHe7jo4iKXLZRJP5eBtNEpNMlLJdh6zHomQC2sejLNszedSJUezKe8XIUkuCdheB1MhswvqbtoT3fgY0ZWIo0yux5D2QscNSUKqJ2awYlPL0jfxb4xkZOnaCXRZpZyGQlCDncd/RizEm+0XK/BUz0S8ygFh+8k94asxGz7GPtVT5bBWbobewRXkU61rCZaSpVrJckfwwEYu9AAuVhqpnayZk3LOQHY3ExIDgjrC5Jl5ikc+e28auv5LqmpKFgiQpNsyyXa+iU3fxbWD+D/InRyrz1Lnq3BORH8KLnzUYrgh8UYvg2ITZU5JkuZhOUAByoHVOUXUD8I2qolTUUdN2yQiZ3ypKTZLkW1NxyeHDD8FkU6WkSZcofqJAPmWc+cBOI5f0Ev94nxcEn1wGSqH427FlgqxAjkYLK1YRRnVBTvA6qxBa7JLDnEfJI9BK0HxSAFw1oLzl50pfQXhYw2amWAFOFE68+hg6jEU5GMMT0CkQS8QlGwIJjubUhoWcZKEKMwkJc25udgNzFiiqCtO/ugG2NpVYVxAvh1U2ryj/eX8IzikcLTmYhRANw2o1I3h1w3Ee0lVyfqIXTIfq83MfWW8oWZNEROYpsFBtBv+sNH+yXhy1r2POyxuXIfa7EiaqqTZ0ziLciLe6IEVozfSFhEeMVKZeITk2+kWq/6w0B5ln9UR4jhCKhJCn02JB8bQqf6i2DuKsH1lbRKWSVEF+Wvtg7hU6lCXlLRmPkYXMO4dlSwU53/bS59e8TT+F5Uw2WXO6A0dx/wVPGvf7hb9KELIHsiSQVT5qUF8ous9OXnpFSkwaXTJ7uY21UoqPthmoKAyZLqsZpdXQcvVC0rYHLiiGpwyUoqnBSUGXJnBCEpAcGSsOo+BcQmfI9TSxQzpy0qUe1SlgW1T4Qcrq8icE/bl1I8k0s5XvaAvyRKzYVOA2qE/0kxTDcP3JZP1/n1HdGISdpUz+YP8MdDEpJsZS/5n+WKEtk6xKJiFaaxlsbwRc+eSf7Jf8AM/CPn6Rk/wBkv+P/ACxXQgbmJAlEFbM4I8qtp/7Jf8z/ACx0JtOf9kv+Z/litOkja8U1loxyZ3BP/wBJMZwelqZM5HZrSpMpa0qz6FCSQ9tHjEFzSktukN5bxueHDMJ3WRNH92MXx+lMqYX3Hsgoy6EZI9g+hqPpDqxOg8QRGhcJ5hTvqnOoXPX7ozaUgg2309e0aDwxV/6MAWcksRf3Qc+iHJ+kNTcQIOhMQzKlWujHlFeUhT3L+cemzyHcluX51jkkiSy3KxC2u/KPRQM09E9G/GPR1HWXsB4Sr5gtJITrmmMn+rveyGDAPkgVLWZk6eBm1TLS+7tmX/hjTAY6aGKMSlQSAFPwPSJ1l5zzWSfw9kFaamlymRLQlA1ZKQB7IskxUqZagoKF7MeflGvXQVUfZ8z6t8yhbrHUlDD3+MQ5M6wpiCkWfmdW8otgQt7ZqOJkK/ElclCJaCPTXMAPJmhmqKgIDk2H5tCbiVCaiXJUczGbNNtcpWGbkwHvjJrVLsOLp2K9bTuSIWKzCJqVlclZSrXmD0INobFpUoPlUDfY825RGiQTYpU/gYh8noJ0L0uumTEhK2fcEbu1oJU9OsJLrACer+qJ6nBcxfKp+YBjqRgVw6VnyP3QyK2OUotd1+wPlYV2s0TFOcoYcn5iPuOYmJKRLln6VYOX9UbrPw6+EMkylKEEhJcCwYi/qipgfAaTMVPqM06aQDcEIBNwANSkDnDVDk7QnJlKXCOB5KOqlpdZK6cnK5JLrJdru5vFyt4fmS5fahDEEC7OCTsHeNIo0PJsMrhOgbTW0R1eHCbKUhRYKGwuC4IUOoLQ75NkfPZg3yhhacRqi6iO1JAD2ZmI5Ec4PcEcTqnpKZqWWhgVbKfQ9FdIP8Q/JZMqq2dOUVJlrWTlQod4WY39G2usTy+ApkpGSVIYdCn1klTkwnJfhFEHGuzteDSlFyT5GCFHgICcyO8OpEA14FiKbCnKxscyAfPvwboKOulyEASSFEOoOksSTb0oTT/tf2Gpr+5fcCzqjtqhEhF1FVxySm6ieTD3w24sMqLt6NoiwLhZcufMqZg+lnBIIDd0JHPck3PgIJYvg6pibC42fWNjjlxujJ5YuSSejJjWdpiiUPaXTVXrXTzf+0D1xQ4BqsmE1LKyAVMoEj9hXvtBDD+C6+nxGoqJ0oiQJdSe0zIZjTzAmwVm3A0gX8ndL22E1aedTK/6aooUXHHQtzjKevYp13EExBdE8EcjBXBeJlTLHXpAavwmUE5V2IL8i/juI54awB6mWZRU2a/JvGFaa7H1JPrQ41mLqlpcvC7O48npV3UhodeMMDeSMvpARl1ZgpzspQ6xlU9mvfQ2UHGtQrUIA8YLUvFec5ZqB0UIQpfDxf8A1rDly9sE8NwaaDZWYc9o12unYtJ+UaVggBVNbQyJn9MZjx7Q95J0tGm8MS1ZV5tRJmD+7CZxdhqpqpYSkly1usatUwJK7Fjg3BkrnJXOGaUg+jqVnZPhuYfa7H+2lzpRkIldijNLYAEZSLWAAdL2gPhlPNpZqUJ0sFWHeJDve/Tyg1i+GuVqTYzgkKtsAM3rLe2MU25DHCGPDLmrta/yK9RUjQHx8Y+JmlTkkkn3QQ/9OF9Yll8OK+37Ipc4VpnguIMWoPr7Y9BpPDx+17BHoH5kfqdwZtgj6uYALxAqc28D60LLLlq7ydtQXtoYYropL8yassEhn3O3lESaRZSc6iVa/hygfLxtTkEMSQE5rAcyo782ghXqUJasp72X7nMZpmHVATlD319+n55xbECsGnEoD7Ej/uf1WgoFQEWGijVoBmAKDjKWDOHe5tAzGa1UmSBIcZVBgEg21KS/MPfpBfEZZKe6HUCD7Q/sijiaQpB7LLmdiHYMCxBbkdPCDlqzEJSOMarOpJmmzEOlAsXI+ryjtfF9V/an+FH+GAmOTCmclRGVwsMdmVmA9SoozsQAiKUmnVnpQhFxToZv/W9QPSmnxyp/wxNSceTFvlnFWXVkD/DCDNXMnKCJbuosPE2tDrhfDYlS0Sxc6qLNmUdVH87CG4+UvIM+EfAVkcQ1S79oRyGVPiX7sM2GVUxSHUok+A+AgbR4WydOX590FqJGUdIsjGiWTTLEhZJKVF9x4co6Mj2x9mI0I2iYGCFlRco7Ewt4jKIURmV6zveG/LCxjavpyP1U/H4QnMrQzE/UJleFF2Wux+0fvg9gMx6eWCouEsS5exO8Dq1AlhRVdySIG8KY72syZJ/eQdiLBQ8ixiBKmWtWhhXxAsns3y5Rq+t/fFWmx2ctiSW8TBH9Ay0kqa51gbidUiUgtlAAueg1fwjHy7bOco9JGZfKviq1VQAmLA7JIUApQBdSze7G20HvkelPQVX/ADEr/pqjOMer1VE9c0uyj3f2QGSPVD/8ldXkw+r2/wBIk+1Cx/2xctY6ZNd5LHKpwqWr0kgxxhNCEzk5RodoFVuOtYQw4NUIlsRcliS+paJ07Ly1jyCVNtASbgMqc+ZIhhqsQQoMSBC7jmKJklJll+YjW0ZVkaOB5QLt5RfFIEBgGEUqXiYLS4LRKcWCt4y0d0FsFLGb/wDTM90Awq7na8EsBn5lzR/wJv8ATA6Sg5khIBJIFy28c+kIk1yYUkYWlac7OqxBLgAdebRXqK5Ds4OW3tuYL98hlN4DT17xwMOQ3oj1CAeReCTP8Ry9K6BC6pGrCORVp6ecF5mFS/shvCI/0PLNygX6xnzCXmyiiuXsZP8ADHoJJwSX9n2n749Gc0dyGZQLvZ/XFiXTknl10eI11KUpJ1b38oHya9alZvqgs+l+Q52iuU1CS2xvYXn0AWGUw8Nj0eIBgMtyVFS/2lfdEP6TCRz/ADzjj9Op3P58Ix5Ivs7iFZVKlIZIa+0fQptYHysVSfrRYk1wXYi/3bxqkpM6mjutlBaMpJAJFx+dIAzaObJJystJ9IOxs9xm0MH1mIJ5ceEMcbNSMm4wmKzB0Ze8VC4dmCFAtz7p8jC2uaBdZASLXP5cw68eFiBzZy92Gb35vZCUJeaY7BgN79S0R5FUi7FK4UNnyeYcmaVz0l0oORJ/XIDkeCSP4o0WmohnNtPz7vfA7hrCuxpZaAAFEZjZu8rvGw6MPKGKRLb3mL8ceMSWcuTPplRIhP59sdKTHwQwA7AtHxBa0c5mP55R9LK8WjDCSM+xzFsk6co65iL6AJttfbQavD+DGQ49wvUfOFqEwNNnLKO8WSSotmcMLKts0IzJ8dDcLSlsGY1NmziCoBvs357kggHS0MnDPD6pctM1aQlSvRFnSnmSN1a+DRWwrhqpVPQmaQJZOYspCiQNRa4fq0P1VKdLfm0Jx4u3Idly9RiL9VULPdCTCrxthyzSzC5JAch9gQSPU8aN2IaFrjOnelnAamWr+kwlx3ZqlbPz3VSCCWhm4dqzJwqqXyq6Z/DJOBheqagN+SYMUZfBaz/mqb+idFq2qYiT4u0Hqic5lkHuli/52i3WVy5RCpZC0EXCVaHmIXuEsQE2T2SrlFvFJ/LRbky5VOpSZrplqLpUH7pLd0ttEvGnRdGXJcjyq+fPUyStI35ww0eEZZbKzEtqS8B5S6U5z85AG3eY/fFWtxBL5adU2aok/WUAzavyeBXsjOX0v7EkxZlrIdnMEJFSopd9NYD0uCTB35qytZOj2HQQXDJDc4CSp6Ot+Rs4NnOZv/Lzf6Y4ThIqwuR2ipedLBablJBcEXG4G8VuDpjGf0pp39MFOEiygo7u8NjqhT22cYJjc+ROFFiKfpmeVOHoT0jd/tjceuGYLOluu/hpFjHMIRVyOzVZQOaWsaoWNFD3EbgkQnYXxKUAomnJMT3Vp2cFjlf6u48Yd/LrL+nTIcuLjtDOrX8NWjmXOLtozluf4RWo69MxJyrBIILAudYlqUEDW+rgtd312iDLGcHUlROS/OVDQeuPRCkFVwpPq/GPQNNnUTTq0ZrgkCwA+sevSIaibMW2gtZ9AOQAtBGkoEgPMWkHk7tz03iRcySn6wPk8XceS9TKOgUimUdX+88osyqVIvlv1j0zGED0Q5iorGFEsEtArh1f+jdl4htr9H9rR9RUPZyOuuntED1Vh+08RLri7D83hul2cMUmeVJIty11jlNQADsNhy6euAUrEVILnzAjmfij+st4c/XBKSWkEkB+O5/0a/FJ9RH3wj4GFVFQiWgd0KBmK5IBBV69POGXieiXPzJSpk9komzkkEkAchYPEfDFKJUhJllOZfpkh+8CRltsPvhfHlK2PhOo0jUMOqgpag+wblzPvEGJYjOZOKLRqyiD9Qsd7gE38Hh1wnGO0HeGUuwP1VaXT9xitMS4hVoiWoJBJsBEpWGfaFLibGie6iFzycUbjg5OiVfEqlTMqEu5ZIhhAbUcriAXCuAmWO1mDvqFh9kH4n3Qwl47HdWw8rjdR8HStID4hQpmApJDg9H57wZBigrDHndoS4Ld1txZ35R2SLkqQuHG/UV8Ow0Sktqo6npsNdBHVUS2mpHxi5U1qJYJUWAhencTImT0yUH0sx8QA/3Rzaiqs2KcnYRJtAvGabMgjmCIJIMQVqXSYka0OWj81VlAQsoCC6SRzNidhDPhPD01WE1SMhBVUSFd61gmc5EaHS4GFFTISgF3WwBUSS99viYYaPh0CQtDpTmUguo7AH/FFkYukxc2rMIp+HV0yu0dyLHVm3hlmyAtANrjcOD4iNCrODkH0p0nfVTawGp+EUMU/PKQtsJlxyGkLyQ8obhyqLM+mYRLCn7JD+J90EqKWAGACRySG9e5hom/J+CbVtN/H+ETyOBUp9Krpj+/CGpvoqedV/wV555RXWmG2fwkj/5lIPGa3wimvgfNrXUbchN/CAeNk7yJsi4MVmmT+Qppw8XSIKYBNZxuLxLhWBopUzlmqplvImJCUTASSpNmB/N4GUE4S++ogBIdROjdY2noJVuhhreKUSZSlqPojTmdh64ypGKFa1LVqoknxJcxXx7G+3mnKT2YNuvWKKJrR6nw8HBW+yTNNSdIdaKrBbVxoQWI8CLiGakxZYDLT2gIazBfmPRV5EHpGfYTXB7+34QySK4t1OkVShGaqSslY4SK6WsOlQYWIuCCNiNQehj0AexQtitKVFtVAE+FxHohf8Pw+51DeuWnQDzdorTKcfkiI6zEVZlJDAAZtH8ukURWlRPkfWHiVpDEW1pQLlrcjEE6td0oH4RBJJUCTzaLVHKDP1gVC+mbZFIpyLq/PjEMycEEqOg35AfCJ8QmmwFngPVTAXSRZnNzdrtGZJLGqNSs7FUZgzXCSfAnw3A6mOytbMAcxsAO8fUBsL+Uep0OHN39kHeE/wD3CuiNf3toCMfPljE7dAyl4dmzVS0rlzES83eUQRYd578y2u8MMjgqnkKUUZx2hcpUp0vu1rPHPE2MLkzkJToojfxi1NnKmoTdiFA+1vjBKSTpeB8cLSt9MjrsESEHKgH9kB/Ln4Rb4ZQlVOUt6Kj7WO+2sXky8gDkqPq9kV1Yqp2a0ULI12Lcb6KWKVCpUspzvckeGw6+PWB/DmEqnL7SYO4k+s8vDnFSZUmonhKrAqa3J2hnq63sk5JaQkJDCEJqcuUuh8k4riu2EKyoCElzCpiXEZshBLeJPx9kUK/E1qJBMFOGMLTl7U3LsH26jrBubyOkZGKxre2HeHwoSnWXUS7cuQi9UzsqVK5B4qTwEoFnc829I9Ot2gXikszM8lSjlyefef3MIetKifjzlYG4uxVpkuWqYgqUFFKUqYZg3dLHViW8IWuEqkzMQJIumXMJHJ8qdNdzfSC2K4NLnyUuMpACkkO4VzEF+G8NTLpUr1mTC6lNcgZgB4W9ZhE8Tb5MpuMI0gugxzNQVd1Ov5uY+pgjLlBILbB352eOhDkxEpcQVLwxkEJPo+1wSX8fwjiXOVoRrr0G/n8fCCVQkiVMKSxAzAtyv8PbFfMJktMxmKhcDwP/AIixKtCLvYAx0MCdj8PxjDsS4hXIr5xHeS4QpP7IAcdXeN9xyT9H4Kb3fnyj8xYrMzVE0neYv+owDVvZttdDzI47kHUqHQpPwi2Ma7UPLVmHPbz5RmShEsieUl0kpPMFvdCnhXgYsz8mlIBN1Fz7otSpcZ/J4lqEj03/AGkpPtaJF8VVJHpgeCUj4Ql/DyY5Z4IfaisRKTmWoJHXfoBvCfjnFC6juIdEobbq6q+6AM6oWsutRUeZL++JKe/SKcOFRdvsTkzOWkXJZaLkmW8U5SQ8XUzCkWi+JOEZc1KN7wVoa0J76vIc/wAIUxOu8dS6sqLnaD5GUaNIrUkOdY9CxKm5Uga2j0FQJ//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SERUUExQWFRUWGBoaGBgYFxobHBwcGhgXGBwYGBwXGyYfHBkkGRwYHy8gIycpLCwsGB4xNTAqNSYrLCkBCQoKDgwOGg8PGiwkHyQsLCwsLCwqLCwsLCwsKSwsLCwqLCwsLCwsLCwsLCwsLCwpLCwsLCwsLCwsLCwsLCwsLP/AABEIAK0BJAMBIgACEQEDEQH/xAAcAAACAwEBAQEAAAAAAAAAAAAFBgMEBwIAAQj/xABMEAABAgQEAwQFCAcECQUBAAABAhEAAwQhBRIxQQZRYRMicYEykaGxwQcUI0JS0eHwFWJygpKTslOi0uIkM0NEY3SzwvEWNFRzoyX/xAAaAQADAQEBAQAAAAAAAAAAAAACAwQBAAUG/8QALREAAgICAgECBQIHAQAAAAAAAAECEQMhEjFBImEEE1GR8DKBBRRCUnGh4fH/2gAMAwEAAhEDEQA/AM8IIU8MnDfClRVBSpYJSlnukG7sO8R9kwvrPSGvDqz/APl1KgAMs2nFm+zOufMwl7EIHT8OUCsBTkWZ3Nj46mKc5cyWrQoUfWAY0b5FEImTJ6lJTmQmWEaOyivMeb2SH6w5/KNQyplBNM1IZGVQO6TmSHS13YkdXjFDVs5Q1ZlOF4FVGUaoGYJISVZgpJcJLKUxU4uCNIBYhiWcjvOPABjprzhn4ewgSxXFEzMk0c1N7MSuUz+A1hNCFI7oDkuBZ3dhYHcwKUXtAuKLkoLN1Aq0HpfnQRHW0sxWVgX0udBzPIdYlo61SVGWtZS1ikh7tpsxeClMqUrMlWcqIBCklwkhTl0kgKcMnUMHN4y2mDTTB+ASgETUKkypsw3SZi1JKWDd0DukeMQSq4J7yUplrB0U6gdXSc1iNPVDFLwA1JCUJWFAA575rJuSdAHJbTW0FcO4QlhQlzllQQHKRfUbgfGM5N7HqDkIVNKzd4qa5fxfT1RzOQoK7pJA6aP538Y16l4NokpATKCwwYlRNn1F2Z9xvFPFuGEEvLSoNoxGt7F+8B+zBWN+SZpQUsyZYbxPXZpLAuCBobW1c6wTxalXIWkLSUJIswBHrtd//EV1oE9kkqJGgbXoHbrvC23dvomaaeynUUg7qs6QFjQc/gekczqhTFALgbvcnz2ieswVWRdsmTQH63URzhFJNbOJdmusgWHiW+MbaqzKs+UdQpOcOe+kpvex1ADxFNwsBIUXUQU90EMQ+hD6bR3UYgDMGUMpKu6rmORJiNcmY5KkqN75bkeOWzGCtmKwpMx0ldLMXJl5JMwkyZaCju7kl9b91zbL1iPHuJlT5c9GdCZS6ntMpBM0hmT3my5EpDM/sgdLpFXUVEJ6g+6BdXNJWQ7h7eqGRk3oOOwrIxBSgrOQp7BSlF2AYB9WAA6Rb7E5XSULbqSr2QBRTnKmz5iyeeraQz4dSISkIIUVAAlLFKty+vnCcmto6USsJayMxQQ17fm8epcTmI78lTC6SzXBFxe5tFv5uqUTMQp0j6zu/IGPSlSzmXlB5JHdHgQBa8CpC6KdRiPakdoFKWqwJ72+0SnB1s4vzS+nsf7oIpkAIDpAzHuLNgWAcBnGYHfW946RNKVnK6hs7BV7MSCQbdbxzddGAA0YJBBYHZwT5X1iquqZTIJLEsWIPSDszC0i6ENrmdTt0bf8IFVEtASpaUlR0OUFgSDbo7Et0goys1BnDOI5c3KitM2aEEZO8LMAMpzGybA9WEP+C8TUglmVKTLkgg98BwCA5WSeQ67RkdBPKCUrQc3JvDWGHCOG6qdPACG+sSooFiHsCWJKSbetoZtPQxNroZkcSzJU9U0VBnMA6cpyqQbBdiwbVtesTTaeqrS8kkoWrvTl2TZJsJaVEtsxSA+94Ny+GRTIKpKRL7oT2ix2hJa4ygEpSS1gbEPAGeV0yMkqkmS1KSFKUkzJlwXExJcgNfV42q7N67PvEPDIpgpc6oQEqSAUJdC1h0g8wq/SBmJzKZBQKVJQEDMqaFGZ6X2izFTsxGhiKonpqVFcyaVTkhLFSXBAPRiCNWbnBPEMFqfmoRImhYmIBKZYZy5UZeXX0S+ggU76R3fQt0uIpUSlWUd4XTa7AE2HRzsS5ht4fxRaGlS1SUrUQnNlOcAk6OWLH4QtYBwvOm5VGWQlZLLyqLZVFBcjTvDeNdwDAk06B3ZYWQMxQlnLByefjGRg7syCdhOSkhIBLkAOefWPR3HoeUH5hSUrBSkkBLuAHDdT4wb4exmXTSpsmbIRPlTVBYeYpBCkJLDu7ByXfeA+KYUmQlxOCipZARlIVlZwsn0TezbRQmSVhL7i6QdSWu/Lr5Qmq6ZMtGwYX8m1TKeplVQk1Cg6UIS8sP8AUWS+ZLMHy6h7xZHBuIVctSa6rSGIyIQhKkHVzMYJfpy1glhXynUc1Pc7Y5WB+hXYtppBCm48pFrydoUqylQC0lLgByUvrDfT0N9PRlVTVHDzOpF06O2MtUpc7Os5kLZSSA7aZQLDTxhUWHVu+0HPlBxqXOxBU1CSpCkoYqBGiWNjyMBziqWZSHJ90KlfgTLvR6kkFLrAJU4UL7jne8PWAcMGekKnJTLQCSWSkZipWbMMp1ZkgmwAtCvw5QJrKhnyJR326ApDP5xolXXZSJaPRe7cktYdLRltdlGHHe2XK1QkSsslISn7L3J2c3PneF6XLSzkFQPMjOndypBBLfaF9C8R1WOAzASQqWU3HIHfqOvkWYGOMQrwU5pXpC4c+k31TvmbQ/i4liRcw3E8pyFWZJcBSmdKmLFWliRlJ3cE3SYJ/OHSS9w4I36P1SXT6oRMUxXNlmp3sqzW8NAfuPkSoeIh3STdwlbciGzeweqCTOaGynqBOlgLA7wIUCAQVJJT7W9o5QFxjB0S0ZkJUtKWJSVOU7NfUMd7hou4dUpUsofS/rcP7PZFxS8pvcE+/XyZ4NxUlQicLFNE+UAHBuGY6A32NzpFWpqFpQWSlNmBIIt0B6xxxHOVRz1BksplJUq5Uki1z0DeRgTRV81SsxcJDOrISGJ0PQxN8t+SJpo8cPWfS7PKrmQL+F4sTpRSlJS4KdcgISQeT6mCMrEELICezCgdSlx5bcorT8PmLL9oktZSljKlI5Ka5UdAkXPtjrbZiTk6QNq1lTlZVlfdgb6ecUKfA59Q5kyZkx90oJFrelp7Y0LC8GkymWRmUBZcwDezgKJAtteLk7E/+LOtcZZikgPyDgeTNFENHoY8EY/rf2BWJ8NVOWlEmhSDIyKUpJQMxSkBl94F3ufCB0zhqtzFa6OaJilFS1oCVOTslIUWYeMMKMdqUF0TjMH2ZwJfWwWkAj2wxYXxZLnkoJCJzF5S7KNv9mWIWDzFwweCpNUxv8tCS9LszmbPEnvTZU1Cy1piVI6Zg4YGO1VMkJyhCM2vdUbn9oe6NZRWgpbQEfXuC4sw0J1gHivC9PO7ypSUKb00Mklm+sm5Ts5BhbwLwxb+DfgzqZW50gFDpSWLgKbkwJuHF/KKNXMCSkpXYDLkULq56dOUME7hZCVLYkHM4ukzEAAH0AQOzLvnbUbRJhVEqUpR7k5JstBQAAbEhjdtDbrCqp0S5cMscuM0CqWXMSmyiRYhLgFtfrWta+8SUUunXP8ApxNlP3VBKwVFQLFVyySz+TtE2NcQzUzTMyISUsEJy5kgAkCznr7IrYThUurKjOnzJcy6iAhC8zhw1wdbMATYDWDgtiYr6E1bj6kZ5KVkyHIax0L6l1M7amGbgfGaaQntJs8OzJltoTqXa9gPKEqs4ZMiVmmZ1LdgAlSEh2yk505nZ+71F4hRTIAWmZmzAOAgM7gM1rEalBA8doN6YW07NnRxtKmrEuTdRUzqsL2sAcxglRYUqUhYTNLquAwZPMJBdn6vGO8OThLP0YS7j6Qg5gC7lsp5qBN9o0DhCvmT1fQznlI9LMkfW2sASrW523MFGew1K+wev5Plib2hSJqivMymCE/azAKuDZiORcR8xOjlylyxJWUTSby0lRSksCrsllgwca26iNHIhY4r4ZTMkjsZQziahZCWSSHAWHbdNrNzgnFM1xLfCVQVSlJUzoWQSCTmJJJLkMS5OloORHT06UBkgJHIaeUSQSDR6PR6PRxp+aqbFpSpSUTgMyphzLyglKGls3dKtQv0SCHi0iqo0zM2cqDt9ckOkOE9xsuZ3UQVcho6oJz8o83KBonGzD8apkTJinCQqbKbMla3QlM4LykS7KJVL1CXYXEEJmM0rALUrMjKSS5WFBQCwGQwLZgfSDaOdUfswQ0eLFIYEEADXcBib84zijUPXz2lUMyilaTmQM+dRcoWx7qR3XKS/pPsIrKVQEEliE5mBzC7TAkKypZKX7JmvdTtssJlBeVCArMSzC72Oj7kx6ppUiXLmAsFBlORdQBOmrOGvpHLqg4yrwO+CyZaFTVSSnslTFdmQL5A7OdX7yS3MQzysOUqUmYFy0uotnmBLswV6XWEzCklFNLsQSpS2YgkK5DwAbyhpqZeaipyA4zTm/iTfa8A0iqD0Ck8PHMsKn0gLkpaplv4KD8opzcAn+imoo7aH51LBbUb7QSTwomaBmDEadPCL1JwChIuH67xyaDpi1L4IqFkvPpbi4FQgh+dovU3ybzQoETZDWf6VPj53hrpuHko2fygtKoEtpGWglFi3hvC82WvMZkh9P8AWpgwrB1FN1yv5ifztFydQIF4qVMhJBuxEcpJGOLBnE/DYUhE5ZCzLOV0qSruqbVJDG7+SjCrULUt0IRLUgWCcxCj4sGLdNIcK6d2dDVK2T2RtyCrt1hGOOtlKQA6gCClmBI7z7eqAyxfK0RZO6LlXw9RyJy5IrpiFpOVQFKpQBGrF2y7vHArKFRyy8Qm5k2CvmkxTH6xT9ULO6mdmbSJflDpQj59PdAUZnZJZ8zqKSSdrIBH7wihwbwekISuaLkOEn2P1gpSS8FGDF56GDD8NpGzGrmrV9pchb/3jF4YPTK/3pX8lb/1RZpMJlJuEj1QYlyEDYQKyMe4AKXw/Tj/AHlX8gv64snhOkmJYzFFWoV2agQehgjNy8oqz6jK5juf1NUWtplukXLymnM8zJgStQKpZSSEEHUWKhZ9yL7R8lzkuyVIAIsAVMpKS6ipvRy2c9esCpIzzQsekJc5jyPYzA/jeKOB4mqdLQqWppgftMoT3F5U95IULBQvuHB00h0Z2W/Drnab3+e3t+MlxmQZ4MyWR85lXQ184ILov6QIGl/rQDXKllJyOxOYZi2Uj0k67HS5LNBGdVlSMrTEzHKCAr0VsyAhrnKp1dQSNzFKThYq6Ylfccgy22bNnSzX76rEnS20LnHkyn+IfDqXw+/6f09fuvdPtEMqemwWws3f5aW5jlEU/siQQApvR+GsGBTS5QCSO1ys6lZSpJGwCRb1RDOxkBsrLBIYJSXZ3JJa1vdALC/qfMLAwApec5ipZG5LlJvsxsfGLMqSyhNlKDjvOptOelz4xeqcWKCFKQAhQO9yWcAItZ2cm/KIkYyAodopKVM2Vw9wAzOAQzi5v4QXy/c35D+p8puKpsuTMlBMplu5yAqYi4DGwbpFrAeOJshAEmTLUWuWVmIA3y8vCBQoEKTZYSt2SAxJDH0m3J6gD2RVp1CStImukAhRYgKILbpPJ9DtHPkhMlKPZp2G/KBMmS1rNMoBBSD3glyp9M7W8HhgoscKwCuWUvyUFi2t07QgUeKyZ9UhCSpSSQ4nLzd67FIU9wNQCxHK735sgIqECZLzJKlBYkghDsMq0nMwcaoPWGqXuMUjQFVKQnMTlB+1aBKuK5QLEK8WgBX4uougFpb2GumjPdukCptQpWgcco1yfg1yHYcUyuvnHoSEgnQb8o9A8mZzZiwUUqZVgfz64n7VITocz2L6COJs3MC+5189o4RcAAX/ADeDBPqZhMdBd/GO1y8rg2P53j5NmOkAJAI3GpjjCalVl7wUQtKnTdmylwY6XNBEwqdRUXBLWzElRtuTFQqv4j27x3RsVpTdlKSDdtVAOI6gktjXSV5VJlEsSlJR3dwlmI/Wa993h5pQTRUo1705z+8mAnEVFTpTJ+by+yShagsB7qBAzE3uQHeD885aSm/am/1JhDkmrXX/AEvUHB8ZdlynmBMEpVeIWpcwxZlKhdjqDZrY5FbFIaax7JHWcXplYCIpVCARYsY+ZOUfZoZMcEivTyVTKSqlgAqUUAdSSpteoEZvisqbKmGTMSQpCgFAhuVxq4IuDvGoUkppE0gs6pRBPRS4zviWcDNBWSZn0YJd7hnB9cMctxVEmfF6XP3r/VnPFlKqoxiZKclCZqlZXLB1AlhtcAloeQUoAGYDzgFU0rYrXTORYfvKJLeQivXVVJ6K5rKNrOb8rQvJuTKcdKCGmXUvpE6atoVMEBCsqFZkm4L2i3jGcBnhVjBklVyDbMkeYi2aMKFiCIz2kTTBX001lcn+POGChxKWn/VTHHi8GnoygtQUmWaBtkmj/wDNUZvR1SqOuSLZVEpBLsHuC40ZVwevJ41KgqAtT/qL/oVGT45LSuoQJgcJurqkX84bHwdjm8c+SHipxREsqmJAUqcEjKQMwUl7FR0Gg/dBvAvEMTC1GUZoScvoodnJtmUL3Y20a1tx2JYjLWhivKAzHQ+GlrbwKlIlurszmKgw37url938oeKy5HkdsN4hWKCs0pmSkIOZwCVFRcj9VOW/VoozMRyHKFgnNcgMNblkkuSqzH4QMpqScoqHpJYjLf2+BEWpmHrYOfE2T7XclydBGsRRDVVMudNykrUq5IKHSbO3pd0t+MSzVolkJzlJb0ZiQq3IEjN74lkUiacqmgXTmuftWDjrc36xImpC2VMIKAQGIDF2AVf7PujKRtnvnQlhGdbFbBIAPeJOUeAJsHMfaekVUJSHzZc6SSgJykE5UpPpE7H9roYkRWnIpCmUgOEahQuGA/eAI8OsWZOIKKgx7xBzde8HI63Ko2l0BJX2VJfDazMXLzMUMUqY3B0L7dYb6GX2KAjNmA3Jv59fCBlBiSu1XKWGOXuzNl2Dnnq8FkS0iz+ZD/GESjxZLKHFnYQNyDfX74983AHPoBEPZBJ1J8dGjoTdxHbBO+zVtpHo+GcY9HWzaMWVLdyNtRyvHCJLpKhYgsOR3YxcQyVHvKAIIUGY394dogpJRUnLbWxPNvuEOs4uYdMKxcpIDjKpILA3JD6F944mUhf6NNtdQSI+/owrbIyVNqfrdI7ks4SEETB6SS4P7ragwD+qBB1TQqlqTm0Vd/NjFmfTmUpJHeykKBZnZlebGJ8ZmJUkZUKRlsxffrFVdSo5Mw0AKdrc+ukEm2kw4vo1SqUFy5ZSO7MHaafa73kxMFMQR/otP4zPemAvBOMS6ilVLJdcm1+S3IUOj5k9GEH8SkPSSQOcz3phHHjZ6c586f55Aa8WAsUP1cCKM/iMJPoqA6X90Bsd4fnKUMs7KjoCPbAKXw9OQVEzio/V7x9rwCVq7Cv2NBocfCw4LxYqcVyh4VsBpZoUnOxfVoZeJcGJlAIOUncQKTCAVVx2EOCoS/G6vHKNPOLeGcWJm+iszOd/hC/K4KQFArC1kb8/GGnBsAlyznErKTudYNpJaZq90NFOnPSzLsM8o+QKoyrEMT7SeVBeYGYSnk2azOOUaViFWUYdVFNiyE+D5g/qjLqSmTmFxqNB1FoYqpMh+Jyf0/ng0mTh4m1teFO3a/f7Io1XBSSMnYd139IgPo8MOFygirrVnRU8t5a+T28oJVOKgBhAS7bK8a9CsHcNcMIkgBKQlKXsHNzc6xer8HSo9YGSeNpSCpLvlN3+MWZPEMqblVKXmJ2EL5IZwYtYjwQFDIqSSkKKgUqOp1Lm8T4Z8nsqWHCVyz+0T+EOlNXhQiOvxBKRBvo5J3oF4dJEpbAv3JnslqMYvxJipVPITyA9v/j1RqCMYC6ggH/ZT/ZImGM54EwwVVUZix3ZYB8VGw++Dh1f54Aa9Vfnk6o8OK5YBHeLv0+PWJpODqSyU5iOli/N9tY0uThSL2ESDDki7CNTf1CcY/QSKfCVpDqUrzJt5aGJZlHlDh1GxDnzhznUYO0Dv0CACBpBGcUImLKmkM1luR4lgb8mAgZNUooUl2PL89IbcX4TKjbzZRA8W0gXU8JzNUgljcOziN5C3j2LdHiayooVr42dteu0GqbEDlue8DmfwSX9fwgTXSlS1lC0FJ2I0D9RbnaJaOn74KlPZTDcnLv4QxUxEk1oYKLFs2Vzch/Wz+3aG6TU5k218OkZrInfRAhgoN7dR69odOG6vtJIVzZ/IQE9IRk6L02Ys3J9XW0fZU47Cws5Ec1KHe7jo4iKXLZRJP5eBtNEpNMlLJdh6zHomQC2sejLNszedSJUezKe8XIUkuCdheB1MhswvqbtoT3fgY0ZWIo0yux5D2QscNSUKqJ2awYlPL0jfxb4xkZOnaCXRZpZyGQlCDncd/RizEm+0XK/BUz0S8ygFh+8k94asxGz7GPtVT5bBWbobewRXkU61rCZaSpVrJckfwwEYu9AAuVhqpnayZk3LOQHY3ExIDgjrC5Jl5ikc+e28auv5LqmpKFgiQpNsyyXa+iU3fxbWD+D/InRyrz1Lnq3BORH8KLnzUYrgh8UYvg2ITZU5JkuZhOUAByoHVOUXUD8I2qolTUUdN2yQiZ3ypKTZLkW1NxyeHDD8FkU6WkSZcofqJAPmWc+cBOI5f0Ev94nxcEn1wGSqH427FlgqxAjkYLK1YRRnVBTvA6qxBa7JLDnEfJI9BK0HxSAFw1oLzl50pfQXhYw2amWAFOFE68+hg6jEU5GMMT0CkQS8QlGwIJjubUhoWcZKEKMwkJc25udgNzFiiqCtO/ugG2NpVYVxAvh1U2ryj/eX8IzikcLTmYhRANw2o1I3h1w3Ee0lVyfqIXTIfq83MfWW8oWZNEROYpsFBtBv+sNH+yXhy1r2POyxuXIfa7EiaqqTZ0ziLciLe6IEVozfSFhEeMVKZeITk2+kWq/6w0B5ln9UR4jhCKhJCn02JB8bQqf6i2DuKsH1lbRKWSVEF+Wvtg7hU6lCXlLRmPkYXMO4dlSwU53/bS59e8TT+F5Uw2WXO6A0dx/wVPGvf7hb9KELIHsiSQVT5qUF8ous9OXnpFSkwaXTJ7uY21UoqPthmoKAyZLqsZpdXQcvVC0rYHLiiGpwyUoqnBSUGXJnBCEpAcGSsOo+BcQmfI9TSxQzpy0qUe1SlgW1T4Qcrq8icE/bl1I8k0s5XvaAvyRKzYVOA2qE/0kxTDcP3JZP1/n1HdGISdpUz+YP8MdDEpJsZS/5n+WKEtk6xKJiFaaxlsbwRc+eSf7Jf8AM/CPn6Rk/wBkv+P/ACxXQgbmJAlEFbM4I8qtp/7Jf8z/ACx0JtOf9kv+Z/litOkja8U1loxyZ3BP/wBJMZwelqZM5HZrSpMpa0qz6FCSQ9tHjEFzSktukN5bxueHDMJ3WRNH92MXx+lMqYX3Hsgoy6EZI9g+hqPpDqxOg8QRGhcJ5hTvqnOoXPX7ozaUgg2309e0aDwxV/6MAWcksRf3Qc+iHJ+kNTcQIOhMQzKlWujHlFeUhT3L+cemzyHcluX51jkkiSy3KxC2u/KPRQM09E9G/GPR1HWXsB4Sr5gtJITrmmMn+rveyGDAPkgVLWZk6eBm1TLS+7tmX/hjTAY6aGKMSlQSAFPwPSJ1l5zzWSfw9kFaamlymRLQlA1ZKQB7IskxUqZagoKF7MeflGvXQVUfZ8z6t8yhbrHUlDD3+MQ5M6wpiCkWfmdW8otgQt7ZqOJkK/ElclCJaCPTXMAPJmhmqKgIDk2H5tCbiVCaiXJUczGbNNtcpWGbkwHvjJrVLsOLp2K9bTuSIWKzCJqVlclZSrXmD0INobFpUoPlUDfY825RGiQTYpU/gYh8noJ0L0uumTEhK2fcEbu1oJU9OsJLrACer+qJ6nBcxfKp+YBjqRgVw6VnyP3QyK2OUotd1+wPlYV2s0TFOcoYcn5iPuOYmJKRLln6VYOX9UbrPw6+EMkylKEEhJcCwYi/qipgfAaTMVPqM06aQDcEIBNwANSkDnDVDk7QnJlKXCOB5KOqlpdZK6cnK5JLrJdru5vFyt4fmS5fahDEEC7OCTsHeNIo0PJsMrhOgbTW0R1eHCbKUhRYKGwuC4IUOoLQ75NkfPZg3yhhacRqi6iO1JAD2ZmI5Ec4PcEcTqnpKZqWWhgVbKfQ9FdIP8Q/JZMqq2dOUVJlrWTlQod4WY39G2usTy+ApkpGSVIYdCn1klTkwnJfhFEHGuzteDSlFyT5GCFHgICcyO8OpEA14FiKbCnKxscyAfPvwboKOulyEASSFEOoOksSTb0oTT/tf2Gpr+5fcCzqjtqhEhF1FVxySm6ieTD3w24sMqLt6NoiwLhZcufMqZg+lnBIIDd0JHPck3PgIJYvg6pibC42fWNjjlxujJ5YuSSejJjWdpiiUPaXTVXrXTzf+0D1xQ4BqsmE1LKyAVMoEj9hXvtBDD+C6+nxGoqJ0oiQJdSe0zIZjTzAmwVm3A0gX8ndL22E1aedTK/6aooUXHHQtzjKevYp13EExBdE8EcjBXBeJlTLHXpAavwmUE5V2IL8i/juI54awB6mWZRU2a/JvGFaa7H1JPrQ41mLqlpcvC7O48npV3UhodeMMDeSMvpARl1ZgpzspQ6xlU9mvfQ2UHGtQrUIA8YLUvFec5ZqB0UIQpfDxf8A1rDly9sE8NwaaDZWYc9o12unYtJ+UaVggBVNbQyJn9MZjx7Q95J0tGm8MS1ZV5tRJmD+7CZxdhqpqpYSkly1usatUwJK7Fjg3BkrnJXOGaUg+jqVnZPhuYfa7H+2lzpRkIldijNLYAEZSLWAAdL2gPhlPNpZqUJ0sFWHeJDve/Tyg1i+GuVqTYzgkKtsAM3rLe2MU25DHCGPDLmrta/yK9RUjQHx8Y+JmlTkkkn3QQ/9OF9Yll8OK+37Ipc4VpnguIMWoPr7Y9BpPDx+17BHoH5kfqdwZtgj6uYALxAqc28D60LLLlq7ydtQXtoYYropL8yassEhn3O3lESaRZSc6iVa/hygfLxtTkEMSQE5rAcyo782ghXqUJasp72X7nMZpmHVATlD319+n55xbECsGnEoD7Ej/uf1WgoFQEWGijVoBmAKDjKWDOHe5tAzGa1UmSBIcZVBgEg21KS/MPfpBfEZZKe6HUCD7Q/sijiaQpB7LLmdiHYMCxBbkdPCDlqzEJSOMarOpJmmzEOlAsXI+ryjtfF9V/an+FH+GAmOTCmclRGVwsMdmVmA9SoozsQAiKUmnVnpQhFxToZv/W9QPSmnxyp/wxNSceTFvlnFWXVkD/DCDNXMnKCJbuosPE2tDrhfDYlS0Sxc6qLNmUdVH87CG4+UvIM+EfAVkcQ1S79oRyGVPiX7sM2GVUxSHUok+A+AgbR4WydOX590FqJGUdIsjGiWTTLEhZJKVF9x4co6Mj2x9mI0I2iYGCFlRco7Ewt4jKIURmV6zveG/LCxjavpyP1U/H4QnMrQzE/UJleFF2Wux+0fvg9gMx6eWCouEsS5exO8Dq1AlhRVdySIG8KY72syZJ/eQdiLBQ8ixiBKmWtWhhXxAsns3y5Rq+t/fFWmx2ctiSW8TBH9Ay0kqa51gbidUiUgtlAAueg1fwjHy7bOco9JGZfKviq1VQAmLA7JIUApQBdSze7G20HvkelPQVX/ADEr/pqjOMer1VE9c0uyj3f2QGSPVD/8ldXkw+r2/wBIk+1Cx/2xctY6ZNd5LHKpwqWr0kgxxhNCEzk5RodoFVuOtYQw4NUIlsRcliS+paJ07Ly1jyCVNtASbgMqc+ZIhhqsQQoMSBC7jmKJklJll+YjW0ZVkaOB5QLt5RfFIEBgGEUqXiYLS4LRKcWCt4y0d0FsFLGb/wDTM90Awq7na8EsBn5lzR/wJv8ATA6Sg5khIBJIFy28c+kIk1yYUkYWlac7OqxBLgAdebRXqK5Ds4OW3tuYL98hlN4DT17xwMOQ3oj1CAeReCTP8Ry9K6BC6pGrCORVp6ecF5mFS/shvCI/0PLNygX6xnzCXmyiiuXsZP8ADHoJJwSX9n2n749Gc0dyGZQLvZ/XFiXTknl10eI11KUpJ1b38oHya9alZvqgs+l+Q52iuU1CS2xvYXn0AWGUw8Nj0eIBgMtyVFS/2lfdEP6TCRz/ADzjj9Op3P58Ix5Ivs7iFZVKlIZIa+0fQptYHysVSfrRYk1wXYi/3bxqkpM6mjutlBaMpJAJFx+dIAzaObJJystJ9IOxs9xm0MH1mIJ5ceEMcbNSMm4wmKzB0Ze8VC4dmCFAtz7p8jC2uaBdZASLXP5cw68eFiBzZy92Gb35vZCUJeaY7BgN79S0R5FUi7FK4UNnyeYcmaVz0l0oORJ/XIDkeCSP4o0WmohnNtPz7vfA7hrCuxpZaAAFEZjZu8rvGw6MPKGKRLb3mL8ceMSWcuTPplRIhP59sdKTHwQwA7AtHxBa0c5mP55R9LK8WjDCSM+xzFsk6co65iL6AJttfbQavD+DGQ49wvUfOFqEwNNnLKO8WSSotmcMLKts0IzJ8dDcLSlsGY1NmziCoBvs357kggHS0MnDPD6pctM1aQlSvRFnSnmSN1a+DRWwrhqpVPQmaQJZOYspCiQNRa4fq0P1VKdLfm0Jx4u3Idly9RiL9VULPdCTCrxthyzSzC5JAch9gQSPU8aN2IaFrjOnelnAamWr+kwlx3ZqlbPz3VSCCWhm4dqzJwqqXyq6Z/DJOBheqagN+SYMUZfBaz/mqb+idFq2qYiT4u0Hqic5lkHuli/52i3WVy5RCpZC0EXCVaHmIXuEsQE2T2SrlFvFJ/LRbky5VOpSZrplqLpUH7pLd0ttEvGnRdGXJcjyq+fPUyStI35ww0eEZZbKzEtqS8B5S6U5z85AG3eY/fFWtxBL5adU2aok/WUAzavyeBXsjOX0v7EkxZlrIdnMEJFSopd9NYD0uCTB35qytZOj2HQQXDJDc4CSp6Ot+Rs4NnOZv/Lzf6Y4ThIqwuR2ipedLBablJBcEXG4G8VuDpjGf0pp39MFOEiygo7u8NjqhT22cYJjc+ROFFiKfpmeVOHoT0jd/tjceuGYLOluu/hpFjHMIRVyOzVZQOaWsaoWNFD3EbgkQnYXxKUAomnJMT3Vp2cFjlf6u48Yd/LrL+nTIcuLjtDOrX8NWjmXOLtozluf4RWo69MxJyrBIILAudYlqUEDW+rgtd312iDLGcHUlROS/OVDQeuPRCkFVwpPq/GPQNNnUTTq0ZrgkCwA+sevSIaibMW2gtZ9AOQAtBGkoEgPMWkHk7tz03iRcySn6wPk8XceS9TKOgUimUdX+88osyqVIvlv1j0zGED0Q5iorGFEsEtArh1f+jdl4htr9H9rR9RUPZyOuuntED1Vh+08RLri7D83hul2cMUmeVJIty11jlNQADsNhy6euAUrEVILnzAjmfij+st4c/XBKSWkEkB+O5/0a/FJ9RH3wj4GFVFQiWgd0KBmK5IBBV69POGXieiXPzJSpk9komzkkEkAchYPEfDFKJUhJllOZfpkh+8CRltsPvhfHlK2PhOo0jUMOqgpag+wblzPvEGJYjOZOKLRqyiD9Qsd7gE38Hh1wnGO0HeGUuwP1VaXT9xitMS4hVoiWoJBJsBEpWGfaFLibGie6iFzycUbjg5OiVfEqlTMqEu5ZIhhAbUcriAXCuAmWO1mDvqFh9kH4n3Qwl47HdWw8rjdR8HStID4hQpmApJDg9H57wZBigrDHndoS4Ld1txZ35R2SLkqQuHG/UV8Ow0Sktqo6npsNdBHVUS2mpHxi5U1qJYJUWAhencTImT0yUH0sx8QA/3Rzaiqs2KcnYRJtAvGabMgjmCIJIMQVqXSYka0OWj81VlAQsoCC6SRzNidhDPhPD01WE1SMhBVUSFd61gmc5EaHS4GFFTISgF3WwBUSS99viYYaPh0CQtDpTmUguo7AH/FFkYukxc2rMIp+HV0yu0dyLHVm3hlmyAtANrjcOD4iNCrODkH0p0nfVTawGp+EUMU/PKQtsJlxyGkLyQ8obhyqLM+mYRLCn7JD+J90EqKWAGACRySG9e5hom/J+CbVtN/H+ETyOBUp9Krpj+/CGpvoqedV/wV555RXWmG2fwkj/5lIPGa3wimvgfNrXUbchN/CAeNk7yJsi4MVmmT+Qppw8XSIKYBNZxuLxLhWBopUzlmqplvImJCUTASSpNmB/N4GUE4S++ogBIdROjdY2noJVuhhreKUSZSlqPojTmdh64ypGKFa1LVqoknxJcxXx7G+3mnKT2YNuvWKKJrR6nw8HBW+yTNNSdIdaKrBbVxoQWI8CLiGakxZYDLT2gIazBfmPRV5EHpGfYTXB7+34QySK4t1OkVShGaqSslY4SK6WsOlQYWIuCCNiNQehj0AexQtitKVFtVAE+FxHohf8Pw+51DeuWnQDzdorTKcfkiI6zEVZlJDAAZtH8ukURWlRPkfWHiVpDEW1pQLlrcjEE6td0oH4RBJJUCTzaLVHKDP1gVC+mbZFIpyLq/PjEMycEEqOg35AfCJ8QmmwFngPVTAXSRZnNzdrtGZJLGqNSs7FUZgzXCSfAnw3A6mOytbMAcxsAO8fUBsL+Uep0OHN39kHeE/wD3CuiNf3toCMfPljE7dAyl4dmzVS0rlzES83eUQRYd578y2u8MMjgqnkKUUZx2hcpUp0vu1rPHPE2MLkzkJToojfxi1NnKmoTdiFA+1vjBKSTpeB8cLSt9MjrsESEHKgH9kB/Ln4Rb4ZQlVOUt6Kj7WO+2sXky8gDkqPq9kV1Yqp2a0ULI12Lcb6KWKVCpUspzvckeGw6+PWB/DmEqnL7SYO4k+s8vDnFSZUmonhKrAqa3J2hnq63sk5JaQkJDCEJqcuUuh8k4riu2EKyoCElzCpiXEZshBLeJPx9kUK/E1qJBMFOGMLTl7U3LsH26jrBubyOkZGKxre2HeHwoSnWXUS7cuQi9UzsqVK5B4qTwEoFnc829I9Ot2gXikszM8lSjlyefef3MIetKifjzlYG4uxVpkuWqYgqUFFKUqYZg3dLHViW8IWuEqkzMQJIumXMJHJ8qdNdzfSC2K4NLnyUuMpACkkO4VzEF+G8NTLpUr1mTC6lNcgZgB4W9ZhE8Tb5MpuMI0gugxzNQVd1Ov5uY+pgjLlBILbB352eOhDkxEpcQVLwxkEJPo+1wSX8fwjiXOVoRrr0G/n8fCCVQkiVMKSxAzAtyv8PbFfMJktMxmKhcDwP/AIixKtCLvYAx0MCdj8PxjDsS4hXIr5xHeS4QpP7IAcdXeN9xyT9H4Kb3fnyj8xYrMzVE0neYv+owDVvZttdDzI47kHUqHQpPwi2Ma7UPLVmHPbz5RmShEsieUl0kpPMFvdCnhXgYsz8mlIBN1Fz7otSpcZ/J4lqEj03/AGkpPtaJF8VVJHpgeCUj4Ql/DyY5Z4IfaisRKTmWoJHXfoBvCfjnFC6juIdEobbq6q+6AM6oWsutRUeZL++JKe/SKcOFRdvsTkzOWkXJZaLkmW8U5SQ8XUzCkWi+JOEZc1KN7wVoa0J76vIc/wAIUxOu8dS6sqLnaD5GUaNIrUkOdY9CxKm5Uga2j0FQJ//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hQSERUUExQWFRUWGBoaGBgYFxobHBwcGhgXGBwYGBwXGyYfHBkkGRwYHy8gIycpLCwsGB4xNTAqNSYrLCkBCQoKDgwOGg8PGiwkHyQsLCwsLCwqLCwsLCwsKSwsLCwqLCwsLCwsLCwsLCwsLCwpLCwsLCwsLCwsLCwsLCwsLP/AABEIAK0BJAMBIgACEQEDEQH/xAAcAAACAwEBAQEAAAAAAAAAAAAFBgMEBwIAAQj/xABMEAABAgQEAwQFCAcECQUBAAABAhEAAwQhBRIxQQZRYRMicYEykaGxwQcUI0JS0eHwFWJygpKTslOi0uIkM0NEY3SzwvEWNFRzoyX/xAAaAQADAQEBAQAAAAAAAAAAAAACAwQBAAUG/8QALREAAgICAgECBQIHAQAAAAAAAAECEQMhEjFBImEEE1GR8DKBBRRCUnGh4fH/2gAMAwEAAhEDEQA/AM8IIU8MnDfClRVBSpYJSlnukG7sO8R9kwvrPSGvDqz/APl1KgAMs2nFm+zOufMwl7EIHT8OUCsBTkWZ3Nj46mKc5cyWrQoUfWAY0b5FEImTJ6lJTmQmWEaOyivMeb2SH6w5/KNQyplBNM1IZGVQO6TmSHS13YkdXjFDVs5Q1ZlOF4FVGUaoGYJISVZgpJcJLKUxU4uCNIBYhiWcjvOPABjprzhn4ewgSxXFEzMk0c1N7MSuUz+A1hNCFI7oDkuBZ3dhYHcwKUXtAuKLkoLN1Aq0HpfnQRHW0sxWVgX0udBzPIdYlo61SVGWtZS1ikh7tpsxeClMqUrMlWcqIBCklwkhTl0kgKcMnUMHN4y2mDTTB+ASgETUKkypsw3SZi1JKWDd0DukeMQSq4J7yUplrB0U6gdXSc1iNPVDFLwA1JCUJWFAA575rJuSdAHJbTW0FcO4QlhQlzllQQHKRfUbgfGM5N7HqDkIVNKzd4qa5fxfT1RzOQoK7pJA6aP538Y16l4NokpATKCwwYlRNn1F2Z9xvFPFuGEEvLSoNoxGt7F+8B+zBWN+SZpQUsyZYbxPXZpLAuCBobW1c6wTxalXIWkLSUJIswBHrtd//EV1oE9kkqJGgbXoHbrvC23dvomaaeynUUg7qs6QFjQc/gekczqhTFALgbvcnz2ieswVWRdsmTQH63URzhFJNbOJdmusgWHiW+MbaqzKs+UdQpOcOe+kpvex1ADxFNwsBIUXUQU90EMQ+hD6bR3UYgDMGUMpKu6rmORJiNcmY5KkqN75bkeOWzGCtmKwpMx0ldLMXJl5JMwkyZaCju7kl9b91zbL1iPHuJlT5c9GdCZS6ntMpBM0hmT3my5EpDM/sgdLpFXUVEJ6g+6BdXNJWQ7h7eqGRk3oOOwrIxBSgrOQp7BSlF2AYB9WAA6Rb7E5XSULbqSr2QBRTnKmz5iyeeraQz4dSISkIIUVAAlLFKty+vnCcmto6USsJayMxQQ17fm8epcTmI78lTC6SzXBFxe5tFv5uqUTMQp0j6zu/IGPSlSzmXlB5JHdHgQBa8CpC6KdRiPakdoFKWqwJ72+0SnB1s4vzS+nsf7oIpkAIDpAzHuLNgWAcBnGYHfW946RNKVnK6hs7BV7MSCQbdbxzddGAA0YJBBYHZwT5X1iquqZTIJLEsWIPSDszC0i6ENrmdTt0bf8IFVEtASpaUlR0OUFgSDbo7Et0goys1BnDOI5c3KitM2aEEZO8LMAMpzGybA9WEP+C8TUglmVKTLkgg98BwCA5WSeQ67RkdBPKCUrQc3JvDWGHCOG6qdPACG+sSooFiHsCWJKSbetoZtPQxNroZkcSzJU9U0VBnMA6cpyqQbBdiwbVtesTTaeqrS8kkoWrvTl2TZJsJaVEtsxSA+94Ny+GRTIKpKRL7oT2ix2hJa4ygEpSS1gbEPAGeV0yMkqkmS1KSFKUkzJlwXExJcgNfV42q7N67PvEPDIpgpc6oQEqSAUJdC1h0g8wq/SBmJzKZBQKVJQEDMqaFGZ6X2izFTsxGhiKonpqVFcyaVTkhLFSXBAPRiCNWbnBPEMFqfmoRImhYmIBKZYZy5UZeXX0S+ggU76R3fQt0uIpUSlWUd4XTa7AE2HRzsS5ht4fxRaGlS1SUrUQnNlOcAk6OWLH4QtYBwvOm5VGWQlZLLyqLZVFBcjTvDeNdwDAk06B3ZYWQMxQlnLByefjGRg7syCdhOSkhIBLkAOefWPR3HoeUH5hSUrBSkkBLuAHDdT4wb4exmXTSpsmbIRPlTVBYeYpBCkJLDu7ByXfeA+KYUmQlxOCipZARlIVlZwsn0TezbRQmSVhL7i6QdSWu/Lr5Qmq6ZMtGwYX8m1TKeplVQk1Cg6UIS8sP8AUWS+ZLMHy6h7xZHBuIVctSa6rSGIyIQhKkHVzMYJfpy1glhXynUc1Pc7Y5WB+hXYtppBCm48pFrydoUqylQC0lLgByUvrDfT0N9PRlVTVHDzOpF06O2MtUpc7Os5kLZSSA7aZQLDTxhUWHVu+0HPlBxqXOxBU1CSpCkoYqBGiWNjyMBziqWZSHJ90KlfgTLvR6kkFLrAJU4UL7jne8PWAcMGekKnJTLQCSWSkZipWbMMp1ZkgmwAtCvw5QJrKhnyJR326ApDP5xolXXZSJaPRe7cktYdLRltdlGHHe2XK1QkSsslISn7L3J2c3PneF6XLSzkFQPMjOndypBBLfaF9C8R1WOAzASQqWU3HIHfqOvkWYGOMQrwU5pXpC4c+k31TvmbQ/i4liRcw3E8pyFWZJcBSmdKmLFWliRlJ3cE3SYJ/OHSS9w4I36P1SXT6oRMUxXNlmp3sqzW8NAfuPkSoeIh3STdwlbciGzeweqCTOaGynqBOlgLA7wIUCAQVJJT7W9o5QFxjB0S0ZkJUtKWJSVOU7NfUMd7hou4dUpUsofS/rcP7PZFxS8pvcE+/XyZ4NxUlQicLFNE+UAHBuGY6A32NzpFWpqFpQWSlNmBIIt0B6xxxHOVRz1BksplJUq5Uki1z0DeRgTRV81SsxcJDOrISGJ0PQxN8t+SJpo8cPWfS7PKrmQL+F4sTpRSlJS4KdcgISQeT6mCMrEELICezCgdSlx5bcorT8PmLL9oktZSljKlI5Ka5UdAkXPtjrbZiTk6QNq1lTlZVlfdgb6ecUKfA59Q5kyZkx90oJFrelp7Y0LC8GkymWRmUBZcwDezgKJAtteLk7E/+LOtcZZikgPyDgeTNFENHoY8EY/rf2BWJ8NVOWlEmhSDIyKUpJQMxSkBl94F3ufCB0zhqtzFa6OaJilFS1oCVOTslIUWYeMMKMdqUF0TjMH2ZwJfWwWkAj2wxYXxZLnkoJCJzF5S7KNv9mWIWDzFwweCpNUxv8tCS9LszmbPEnvTZU1Cy1piVI6Zg4YGO1VMkJyhCM2vdUbn9oe6NZRWgpbQEfXuC4sw0J1gHivC9PO7ypSUKb00Mklm+sm5Ts5BhbwLwxb+DfgzqZW50gFDpSWLgKbkwJuHF/KKNXMCSkpXYDLkULq56dOUME7hZCVLYkHM4ukzEAAH0AQOzLvnbUbRJhVEqUpR7k5JstBQAAbEhjdtDbrCqp0S5cMscuM0CqWXMSmyiRYhLgFtfrWta+8SUUunXP8ApxNlP3VBKwVFQLFVyySz+TtE2NcQzUzTMyISUsEJy5kgAkCznr7IrYThUurKjOnzJcy6iAhC8zhw1wdbMATYDWDgtiYr6E1bj6kZ5KVkyHIax0L6l1M7amGbgfGaaQntJs8OzJltoTqXa9gPKEqs4ZMiVmmZ1LdgAlSEh2yk505nZ+71F4hRTIAWmZmzAOAgM7gM1rEalBA8doN6YW07NnRxtKmrEuTdRUzqsL2sAcxglRYUqUhYTNLquAwZPMJBdn6vGO8OThLP0YS7j6Qg5gC7lsp5qBN9o0DhCvmT1fQznlI9LMkfW2sASrW523MFGew1K+wev5Plib2hSJqivMymCE/azAKuDZiORcR8xOjlylyxJWUTSby0lRSksCrsllgwca26iNHIhY4r4ZTMkjsZQziahZCWSSHAWHbdNrNzgnFM1xLfCVQVSlJUzoWQSCTmJJJLkMS5OloORHT06UBkgJHIaeUSQSDR6PR6PRxp+aqbFpSpSUTgMyphzLyglKGls3dKtQv0SCHi0iqo0zM2cqDt9ckOkOE9xsuZ3UQVcho6oJz8o83KBonGzD8apkTJinCQqbKbMla3QlM4LykS7KJVL1CXYXEEJmM0rALUrMjKSS5WFBQCwGQwLZgfSDaOdUfswQ0eLFIYEEADXcBib84zijUPXz2lUMyilaTmQM+dRcoWx7qR3XKS/pPsIrKVQEEliE5mBzC7TAkKypZKX7JmvdTtssJlBeVCArMSzC72Oj7kx6ppUiXLmAsFBlORdQBOmrOGvpHLqg4yrwO+CyZaFTVSSnslTFdmQL5A7OdX7yS3MQzysOUqUmYFy0uotnmBLswV6XWEzCklFNLsQSpS2YgkK5DwAbyhpqZeaipyA4zTm/iTfa8A0iqD0Ck8PHMsKn0gLkpaplv4KD8opzcAn+imoo7aH51LBbUb7QSTwomaBmDEadPCL1JwChIuH67xyaDpi1L4IqFkvPpbi4FQgh+dovU3ybzQoETZDWf6VPj53hrpuHko2fygtKoEtpGWglFi3hvC82WvMZkh9P8AWpgwrB1FN1yv5ifztFydQIF4qVMhJBuxEcpJGOLBnE/DYUhE5ZCzLOV0qSruqbVJDG7+SjCrULUt0IRLUgWCcxCj4sGLdNIcK6d2dDVK2T2RtyCrt1hGOOtlKQA6gCClmBI7z7eqAyxfK0RZO6LlXw9RyJy5IrpiFpOVQFKpQBGrF2y7vHArKFRyy8Qm5k2CvmkxTH6xT9ULO6mdmbSJflDpQj59PdAUZnZJZ8zqKSSdrIBH7wihwbwekISuaLkOEn2P1gpSS8FGDF56GDD8NpGzGrmrV9pchb/3jF4YPTK/3pX8lb/1RZpMJlJuEj1QYlyEDYQKyMe4AKXw/Tj/AHlX8gv64snhOkmJYzFFWoV2agQehgjNy8oqz6jK5juf1NUWtplukXLymnM8zJgStQKpZSSEEHUWKhZ9yL7R8lzkuyVIAIsAVMpKS6ipvRy2c9esCpIzzQsekJc5jyPYzA/jeKOB4mqdLQqWppgftMoT3F5U95IULBQvuHB00h0Z2W/Drnab3+e3t+MlxmQZ4MyWR85lXQ184ILov6QIGl/rQDXKllJyOxOYZi2Uj0k67HS5LNBGdVlSMrTEzHKCAr0VsyAhrnKp1dQSNzFKThYq6Ylfccgy22bNnSzX76rEnS20LnHkyn+IfDqXw+/6f09fuvdPtEMqemwWws3f5aW5jlEU/siQQApvR+GsGBTS5QCSO1ys6lZSpJGwCRb1RDOxkBsrLBIYJSXZ3JJa1vdALC/qfMLAwApec5ipZG5LlJvsxsfGLMqSyhNlKDjvOptOelz4xeqcWKCFKQAhQO9yWcAItZ2cm/KIkYyAodopKVM2Vw9wAzOAQzi5v4QXy/c35D+p8puKpsuTMlBMplu5yAqYi4DGwbpFrAeOJshAEmTLUWuWVmIA3y8vCBQoEKTZYSt2SAxJDH0m3J6gD2RVp1CStImukAhRYgKILbpPJ9DtHPkhMlKPZp2G/KBMmS1rNMoBBSD3glyp9M7W8HhgoscKwCuWUvyUFi2t07QgUeKyZ9UhCSpSSQ4nLzd67FIU9wNQCxHK735sgIqECZLzJKlBYkghDsMq0nMwcaoPWGqXuMUjQFVKQnMTlB+1aBKuK5QLEK8WgBX4uougFpb2GumjPdukCptQpWgcco1yfg1yHYcUyuvnHoSEgnQb8o9A8mZzZiwUUqZVgfz64n7VITocz2L6COJs3MC+5189o4RcAAX/ADeDBPqZhMdBd/GO1y8rg2P53j5NmOkAJAI3GpjjCalVl7wUQtKnTdmylwY6XNBEwqdRUXBLWzElRtuTFQqv4j27x3RsVpTdlKSDdtVAOI6gktjXSV5VJlEsSlJR3dwlmI/Wa993h5pQTRUo1705z+8mAnEVFTpTJ+by+yShagsB7qBAzE3uQHeD885aSm/am/1JhDkmrXX/AEvUHB8ZdlynmBMEpVeIWpcwxZlKhdjqDZrY5FbFIaax7JHWcXplYCIpVCARYsY+ZOUfZoZMcEivTyVTKSqlgAqUUAdSSpteoEZvisqbKmGTMSQpCgFAhuVxq4IuDvGoUkppE0gs6pRBPRS4zviWcDNBWSZn0YJd7hnB9cMctxVEmfF6XP3r/VnPFlKqoxiZKclCZqlZXLB1AlhtcAloeQUoAGYDzgFU0rYrXTORYfvKJLeQivXVVJ6K5rKNrOb8rQvJuTKcdKCGmXUvpE6atoVMEBCsqFZkm4L2i3jGcBnhVjBklVyDbMkeYi2aMKFiCIz2kTTBX001lcn+POGChxKWn/VTHHi8GnoygtQUmWaBtkmj/wDNUZvR1SqOuSLZVEpBLsHuC40ZVwevJ41KgqAtT/qL/oVGT45LSuoQJgcJurqkX84bHwdjm8c+SHipxREsqmJAUqcEjKQMwUl7FR0Gg/dBvAvEMTC1GUZoScvoodnJtmUL3Y20a1tx2JYjLWhivKAzHQ+GlrbwKlIlurszmKgw37url938oeKy5HkdsN4hWKCs0pmSkIOZwCVFRcj9VOW/VoozMRyHKFgnNcgMNblkkuSqzH4QMpqScoqHpJYjLf2+BEWpmHrYOfE2T7XclydBGsRRDVVMudNykrUq5IKHSbO3pd0t+MSzVolkJzlJb0ZiQq3IEjN74lkUiacqmgXTmuftWDjrc36xImpC2VMIKAQGIDF2AVf7PujKRtnvnQlhGdbFbBIAPeJOUeAJsHMfaekVUJSHzZc6SSgJykE5UpPpE7H9roYkRWnIpCmUgOEahQuGA/eAI8OsWZOIKKgx7xBzde8HI63Ko2l0BJX2VJfDazMXLzMUMUqY3B0L7dYb6GX2KAjNmA3Jv59fCBlBiSu1XKWGOXuzNl2Dnnq8FkS0iz+ZD/GESjxZLKHFnYQNyDfX74983AHPoBEPZBJ1J8dGjoTdxHbBO+zVtpHo+GcY9HWzaMWVLdyNtRyvHCJLpKhYgsOR3YxcQyVHvKAIIUGY394dogpJRUnLbWxPNvuEOs4uYdMKxcpIDjKpILA3JD6F944mUhf6NNtdQSI+/owrbIyVNqfrdI7ks4SEETB6SS4P7ragwD+qBB1TQqlqTm0Vd/NjFmfTmUpJHeykKBZnZlebGJ8ZmJUkZUKRlsxffrFVdSo5Mw0AKdrc+ukEm2kw4vo1SqUFy5ZSO7MHaafa73kxMFMQR/otP4zPemAvBOMS6ilVLJdcm1+S3IUOj5k9GEH8SkPSSQOcz3phHHjZ6c586f55Aa8WAsUP1cCKM/iMJPoqA6X90Bsd4fnKUMs7KjoCPbAKXw9OQVEzio/V7x9rwCVq7Cv2NBocfCw4LxYqcVyh4VsBpZoUnOxfVoZeJcGJlAIOUncQKTCAVVx2EOCoS/G6vHKNPOLeGcWJm+iszOd/hC/K4KQFArC1kb8/GGnBsAlyznErKTudYNpJaZq90NFOnPSzLsM8o+QKoyrEMT7SeVBeYGYSnk2azOOUaViFWUYdVFNiyE+D5g/qjLqSmTmFxqNB1FoYqpMh+Jyf0/ng0mTh4m1teFO3a/f7Io1XBSSMnYd139IgPo8MOFygirrVnRU8t5a+T28oJVOKgBhAS7bK8a9CsHcNcMIkgBKQlKXsHNzc6xer8HSo9YGSeNpSCpLvlN3+MWZPEMqblVKXmJ2EL5IZwYtYjwQFDIqSSkKKgUqOp1Lm8T4Z8nsqWHCVyz+0T+EOlNXhQiOvxBKRBvo5J3oF4dJEpbAv3JnslqMYvxJipVPITyA9v/j1RqCMYC6ggH/ZT/ZImGM54EwwVVUZix3ZYB8VGw++Dh1f54Aa9Vfnk6o8OK5YBHeLv0+PWJpODqSyU5iOli/N9tY0uThSL2ESDDki7CNTf1CcY/QSKfCVpDqUrzJt5aGJZlHlDh1GxDnzhznUYO0Dv0CACBpBGcUImLKmkM1luR4lgb8mAgZNUooUl2PL89IbcX4TKjbzZRA8W0gXU8JzNUgljcOziN5C3j2LdHiayooVr42dteu0GqbEDlue8DmfwSX9fwgTXSlS1lC0FJ2I0D9RbnaJaOn74KlPZTDcnLv4QxUxEk1oYKLFs2Vzch/Wz+3aG6TU5k218OkZrInfRAhgoN7dR69odOG6vtJIVzZ/IQE9IRk6L02Ys3J9XW0fZU47Cws5Ec1KHe7jo4iKXLZRJP5eBtNEpNMlLJdh6zHomQC2sejLNszedSJUezKe8XIUkuCdheB1MhswvqbtoT3fgY0ZWIo0yux5D2QscNSUKqJ2awYlPL0jfxb4xkZOnaCXRZpZyGQlCDncd/RizEm+0XK/BUz0S8ygFh+8k94asxGz7GPtVT5bBWbobewRXkU61rCZaSpVrJckfwwEYu9AAuVhqpnayZk3LOQHY3ExIDgjrC5Jl5ikc+e28auv5LqmpKFgiQpNsyyXa+iU3fxbWD+D/InRyrz1Lnq3BORH8KLnzUYrgh8UYvg2ITZU5JkuZhOUAByoHVOUXUD8I2qolTUUdN2yQiZ3ypKTZLkW1NxyeHDD8FkU6WkSZcofqJAPmWc+cBOI5f0Ev94nxcEn1wGSqH427FlgqxAjkYLK1YRRnVBTvA6qxBa7JLDnEfJI9BK0HxSAFw1oLzl50pfQXhYw2amWAFOFE68+hg6jEU5GMMT0CkQS8QlGwIJjubUhoWcZKEKMwkJc25udgNzFiiqCtO/ugG2NpVYVxAvh1U2ryj/eX8IzikcLTmYhRANw2o1I3h1w3Ee0lVyfqIXTIfq83MfWW8oWZNEROYpsFBtBv+sNH+yXhy1r2POyxuXIfa7EiaqqTZ0ziLciLe6IEVozfSFhEeMVKZeITk2+kWq/6w0B5ln9UR4jhCKhJCn02JB8bQqf6i2DuKsH1lbRKWSVEF+Wvtg7hU6lCXlLRmPkYXMO4dlSwU53/bS59e8TT+F5Uw2WXO6A0dx/wVPGvf7hb9KELIHsiSQVT5qUF8ous9OXnpFSkwaXTJ7uY21UoqPthmoKAyZLqsZpdXQcvVC0rYHLiiGpwyUoqnBSUGXJnBCEpAcGSsOo+BcQmfI9TSxQzpy0qUe1SlgW1T4Qcrq8icE/bl1I8k0s5XvaAvyRKzYVOA2qE/0kxTDcP3JZP1/n1HdGISdpUz+YP8MdDEpJsZS/5n+WKEtk6xKJiFaaxlsbwRc+eSf7Jf8AM/CPn6Rk/wBkv+P/ACxXQgbmJAlEFbM4I8qtp/7Jf8z/ACx0JtOf9kv+Z/litOkja8U1loxyZ3BP/wBJMZwelqZM5HZrSpMpa0qz6FCSQ9tHjEFzSktukN5bxueHDMJ3WRNH92MXx+lMqYX3Hsgoy6EZI9g+hqPpDqxOg8QRGhcJ5hTvqnOoXPX7ozaUgg2309e0aDwxV/6MAWcksRf3Qc+iHJ+kNTcQIOhMQzKlWujHlFeUhT3L+cemzyHcluX51jkkiSy3KxC2u/KPRQM09E9G/GPR1HWXsB4Sr5gtJITrmmMn+rveyGDAPkgVLWZk6eBm1TLS+7tmX/hjTAY6aGKMSlQSAFPwPSJ1l5zzWSfw9kFaamlymRLQlA1ZKQB7IskxUqZagoKF7MeflGvXQVUfZ8z6t8yhbrHUlDD3+MQ5M6wpiCkWfmdW8otgQt7ZqOJkK/ElclCJaCPTXMAPJmhmqKgIDk2H5tCbiVCaiXJUczGbNNtcpWGbkwHvjJrVLsOLp2K9bTuSIWKzCJqVlclZSrXmD0INobFpUoPlUDfY825RGiQTYpU/gYh8noJ0L0uumTEhK2fcEbu1oJU9OsJLrACer+qJ6nBcxfKp+YBjqRgVw6VnyP3QyK2OUotd1+wPlYV2s0TFOcoYcn5iPuOYmJKRLln6VYOX9UbrPw6+EMkylKEEhJcCwYi/qipgfAaTMVPqM06aQDcEIBNwANSkDnDVDk7QnJlKXCOB5KOqlpdZK6cnK5JLrJdru5vFyt4fmS5fahDEEC7OCTsHeNIo0PJsMrhOgbTW0R1eHCbKUhRYKGwuC4IUOoLQ75NkfPZg3yhhacRqi6iO1JAD2ZmI5Ec4PcEcTqnpKZqWWhgVbKfQ9FdIP8Q/JZMqq2dOUVJlrWTlQod4WY39G2usTy+ApkpGSVIYdCn1klTkwnJfhFEHGuzteDSlFyT5GCFHgICcyO8OpEA14FiKbCnKxscyAfPvwboKOulyEASSFEOoOksSTb0oTT/tf2Gpr+5fcCzqjtqhEhF1FVxySm6ieTD3w24sMqLt6NoiwLhZcufMqZg+lnBIIDd0JHPck3PgIJYvg6pibC42fWNjjlxujJ5YuSSejJjWdpiiUPaXTVXrXTzf+0D1xQ4BqsmE1LKyAVMoEj9hXvtBDD+C6+nxGoqJ0oiQJdSe0zIZjTzAmwVm3A0gX8ndL22E1aedTK/6aooUXHHQtzjKevYp13EExBdE8EcjBXBeJlTLHXpAavwmUE5V2IL8i/juI54awB6mWZRU2a/JvGFaa7H1JPrQ41mLqlpcvC7O48npV3UhodeMMDeSMvpARl1ZgpzspQ6xlU9mvfQ2UHGtQrUIA8YLUvFec5ZqB0UIQpfDxf8A1rDly9sE8NwaaDZWYc9o12unYtJ+UaVggBVNbQyJn9MZjx7Q95J0tGm8MS1ZV5tRJmD+7CZxdhqpqpYSkly1usatUwJK7Fjg3BkrnJXOGaUg+jqVnZPhuYfa7H+2lzpRkIldijNLYAEZSLWAAdL2gPhlPNpZqUJ0sFWHeJDve/Tyg1i+GuVqTYzgkKtsAM3rLe2MU25DHCGPDLmrta/yK9RUjQHx8Y+JmlTkkkn3QQ/9OF9Yll8OK+37Ipc4VpnguIMWoPr7Y9BpPDx+17BHoH5kfqdwZtgj6uYALxAqc28D60LLLlq7ydtQXtoYYropL8yassEhn3O3lESaRZSc6iVa/hygfLxtTkEMSQE5rAcyo782ghXqUJasp72X7nMZpmHVATlD319+n55xbECsGnEoD7Ej/uf1WgoFQEWGijVoBmAKDjKWDOHe5tAzGa1UmSBIcZVBgEg21KS/MPfpBfEZZKe6HUCD7Q/sijiaQpB7LLmdiHYMCxBbkdPCDlqzEJSOMarOpJmmzEOlAsXI+ryjtfF9V/an+FH+GAmOTCmclRGVwsMdmVmA9SoozsQAiKUmnVnpQhFxToZv/W9QPSmnxyp/wxNSceTFvlnFWXVkD/DCDNXMnKCJbuosPE2tDrhfDYlS0Sxc6qLNmUdVH87CG4+UvIM+EfAVkcQ1S79oRyGVPiX7sM2GVUxSHUok+A+AgbR4WydOX590FqJGUdIsjGiWTTLEhZJKVF9x4co6Mj2x9mI0I2iYGCFlRco7Ewt4jKIURmV6zveG/LCxjavpyP1U/H4QnMrQzE/UJleFF2Wux+0fvg9gMx6eWCouEsS5exO8Dq1AlhRVdySIG8KY72syZJ/eQdiLBQ8ixiBKmWtWhhXxAsns3y5Rq+t/fFWmx2ctiSW8TBH9Ay0kqa51gbidUiUgtlAAueg1fwjHy7bOco9JGZfKviq1VQAmLA7JIUApQBdSze7G20HvkelPQVX/ADEr/pqjOMer1VE9c0uyj3f2QGSPVD/8ldXkw+r2/wBIk+1Cx/2xctY6ZNd5LHKpwqWr0kgxxhNCEzk5RodoFVuOtYQw4NUIlsRcliS+paJ07Ly1jyCVNtASbgMqc+ZIhhqsQQoMSBC7jmKJklJll+YjW0ZVkaOB5QLt5RfFIEBgGEUqXiYLS4LRKcWCt4y0d0FsFLGb/wDTM90Awq7na8EsBn5lzR/wJv8ATA6Sg5khIBJIFy28c+kIk1yYUkYWlac7OqxBLgAdebRXqK5Ds4OW3tuYL98hlN4DT17xwMOQ3oj1CAeReCTP8Ry9K6BC6pGrCORVp6ecF5mFS/shvCI/0PLNygX6xnzCXmyiiuXsZP8ADHoJJwSX9n2n749Gc0dyGZQLvZ/XFiXTknl10eI11KUpJ1b38oHya9alZvqgs+l+Q52iuU1CS2xvYXn0AWGUw8Nj0eIBgMtyVFS/2lfdEP6TCRz/ADzjj9Op3P58Ix5Ivs7iFZVKlIZIa+0fQptYHysVSfrRYk1wXYi/3bxqkpM6mjutlBaMpJAJFx+dIAzaObJJystJ9IOxs9xm0MH1mIJ5ceEMcbNSMm4wmKzB0Ze8VC4dmCFAtz7p8jC2uaBdZASLXP5cw68eFiBzZy92Gb35vZCUJeaY7BgN79S0R5FUi7FK4UNnyeYcmaVz0l0oORJ/XIDkeCSP4o0WmohnNtPz7vfA7hrCuxpZaAAFEZjZu8rvGw6MPKGKRLb3mL8ceMSWcuTPplRIhP59sdKTHwQwA7AtHxBa0c5mP55R9LK8WjDCSM+xzFsk6co65iL6AJttfbQavD+DGQ49wvUfOFqEwNNnLKO8WSSotmcMLKts0IzJ8dDcLSlsGY1NmziCoBvs357kggHS0MnDPD6pctM1aQlSvRFnSnmSN1a+DRWwrhqpVPQmaQJZOYspCiQNRa4fq0P1VKdLfm0Jx4u3Idly9RiL9VULPdCTCrxthyzSzC5JAch9gQSPU8aN2IaFrjOnelnAamWr+kwlx3ZqlbPz3VSCCWhm4dqzJwqqXyq6Z/DJOBheqagN+SYMUZfBaz/mqb+idFq2qYiT4u0Hqic5lkHuli/52i3WVy5RCpZC0EXCVaHmIXuEsQE2T2SrlFvFJ/LRbky5VOpSZrplqLpUH7pLd0ttEvGnRdGXJcjyq+fPUyStI35ww0eEZZbKzEtqS8B5S6U5z85AG3eY/fFWtxBL5adU2aok/WUAzavyeBXsjOX0v7EkxZlrIdnMEJFSopd9NYD0uCTB35qytZOj2HQQXDJDc4CSp6Ot+Rs4NnOZv/Lzf6Y4ThIqwuR2ipedLBablJBcEXG4G8VuDpjGf0pp39MFOEiygo7u8NjqhT22cYJjc+ROFFiKfpmeVOHoT0jd/tjceuGYLOluu/hpFjHMIRVyOzVZQOaWsaoWNFD3EbgkQnYXxKUAomnJMT3Vp2cFjlf6u48Yd/LrL+nTIcuLjtDOrX8NWjmXOLtozluf4RWo69MxJyrBIILAudYlqUEDW+rgtd312iDLGcHUlROS/OVDQeuPRCkFVwpPq/GPQNNnUTTq0ZrgkCwA+sevSIaibMW2gtZ9AOQAtBGkoEgPMWkHk7tz03iRcySn6wPk8XceS9TKOgUimUdX+88osyqVIvlv1j0zGED0Q5iorGFEsEtArh1f+jdl4htr9H9rR9RUPZyOuuntED1Vh+08RLri7D83hul2cMUmeVJIty11jlNQADsNhy6euAUrEVILnzAjmfij+st4c/XBKSWkEkB+O5/0a/FJ9RH3wj4GFVFQiWgd0KBmK5IBBV69POGXieiXPzJSpk9komzkkEkAchYPEfDFKJUhJllOZfpkh+8CRltsPvhfHlK2PhOo0jUMOqgpag+wblzPvEGJYjOZOKLRqyiD9Qsd7gE38Hh1wnGO0HeGUuwP1VaXT9xitMS4hVoiWoJBJsBEpWGfaFLibGie6iFzycUbjg5OiVfEqlTMqEu5ZIhhAbUcriAXCuAmWO1mDvqFh9kH4n3Qwl47HdWw8rjdR8HStID4hQpmApJDg9H57wZBigrDHndoS4Ld1txZ35R2SLkqQuHG/UV8Ow0Sktqo6npsNdBHVUS2mpHxi5U1qJYJUWAhencTImT0yUH0sx8QA/3Rzaiqs2KcnYRJtAvGabMgjmCIJIMQVqXSYka0OWj81VlAQsoCC6SRzNidhDPhPD01WE1SMhBVUSFd61gmc5EaHS4GFFTISgF3WwBUSS99viYYaPh0CQtDpTmUguo7AH/FFkYukxc2rMIp+HV0yu0dyLHVm3hlmyAtANrjcOD4iNCrODkH0p0nfVTawGp+EUMU/PKQtsJlxyGkLyQ8obhyqLM+mYRLCn7JD+J90EqKWAGACRySG9e5hom/J+CbVtN/H+ETyOBUp9Krpj+/CGpvoqedV/wV555RXWmG2fwkj/5lIPGa3wimvgfNrXUbchN/CAeNk7yJsi4MVmmT+Qppw8XSIKYBNZxuLxLhWBopUzlmqplvImJCUTASSpNmB/N4GUE4S++ogBIdROjdY2noJVuhhreKUSZSlqPojTmdh64ypGKFa1LVqoknxJcxXx7G+3mnKT2YNuvWKKJrR6nw8HBW+yTNNSdIdaKrBbVxoQWI8CLiGakxZYDLT2gIazBfmPRV5EHpGfYTXB7+34QySK4t1OkVShGaqSslY4SK6WsOlQYWIuCCNiNQehj0AexQtitKVFtVAE+FxHohf8Pw+51DeuWnQDzdorTKcfkiI6zEVZlJDAAZtH8ukURWlRPkfWHiVpDEW1pQLlrcjEE6td0oH4RBJJUCTzaLVHKDP1gVC+mbZFIpyLq/PjEMycEEqOg35AfCJ8QmmwFngPVTAXSRZnNzdrtGZJLGqNSs7FUZgzXCSfAnw3A6mOytbMAcxsAO8fUBsL+Uep0OHN39kHeE/wD3CuiNf3toCMfPljE7dAyl4dmzVS0rlzES83eUQRYd578y2u8MMjgqnkKUUZx2hcpUp0vu1rPHPE2MLkzkJToojfxi1NnKmoTdiFA+1vjBKSTpeB8cLSt9MjrsESEHKgH9kB/Ln4Rb4ZQlVOUt6Kj7WO+2sXky8gDkqPq9kV1Yqp2a0ULI12Lcb6KWKVCpUspzvckeGw6+PWB/DmEqnL7SYO4k+s8vDnFSZUmonhKrAqa3J2hnq63sk5JaQkJDCEJqcuUuh8k4riu2EKyoCElzCpiXEZshBLeJPx9kUK/E1qJBMFOGMLTl7U3LsH26jrBubyOkZGKxre2HeHwoSnWXUS7cuQi9UzsqVK5B4qTwEoFnc829I9Ot2gXikszM8lSjlyefef3MIetKifjzlYG4uxVpkuWqYgqUFFKUqYZg3dLHViW8IWuEqkzMQJIumXMJHJ8qdNdzfSC2K4NLnyUuMpACkkO4VzEF+G8NTLpUr1mTC6lNcgZgB4W9ZhE8Tb5MpuMI0gugxzNQVd1Ov5uY+pgjLlBILbB352eOhDkxEpcQVLwxkEJPo+1wSX8fwjiXOVoRrr0G/n8fCCVQkiVMKSxAzAtyv8PbFfMJktMxmKhcDwP/AIixKtCLvYAx0MCdj8PxjDsS4hXIr5xHeS4QpP7IAcdXeN9xyT9H4Kb3fnyj8xYrMzVE0neYv+owDVvZttdDzI47kHUqHQpPwi2Ma7UPLVmHPbz5RmShEsieUl0kpPMFvdCnhXgYsz8mlIBN1Fz7otSpcZ/J4lqEj03/AGkpPtaJF8VVJHpgeCUj4Ql/DyY5Z4IfaisRKTmWoJHXfoBvCfjnFC6juIdEobbq6q+6AM6oWsutRUeZL++JKe/SKcOFRdvsTkzOWkXJZaLkmW8U5SQ8XUzCkWi+JOEZc1KN7wVoa0J76vIc/wAIUxOu8dS6sqLnaD5GUaNIrUkOdY9CxKm5Uga2j0FQJ//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 descr="http://fastml.com/images/deep-learning-made-easy/deep_learning_laptop.jpg"/>
          <p:cNvPicPr>
            <a:picLocks noChangeAspect="1" noChangeArrowheads="1"/>
          </p:cNvPicPr>
          <p:nvPr/>
        </p:nvPicPr>
        <p:blipFill rotWithShape="1">
          <a:blip r:embed="rId4">
            <a:extLst>
              <a:ext uri="{28A0092B-C50C-407E-A947-70E740481C1C}">
                <a14:useLocalDpi xmlns:a14="http://schemas.microsoft.com/office/drawing/2010/main" val="0"/>
              </a:ext>
            </a:extLst>
          </a:blip>
          <a:srcRect l="11481" t="6380" r="6483" b="3383"/>
          <a:stretch/>
        </p:blipFill>
        <p:spPr bwMode="auto">
          <a:xfrm>
            <a:off x="5105400" y="1140122"/>
            <a:ext cx="2916844" cy="2139019"/>
          </a:xfrm>
          <a:prstGeom prst="rect">
            <a:avLst/>
          </a:prstGeom>
          <a:noFill/>
          <a:ln w="0">
            <a:noFill/>
          </a:ln>
          <a:extLst>
            <a:ext uri="{909E8E84-426E-40dd-AFC4-6F175D3DCCD1}">
              <a14:hiddenFill xmlns:a14="http://schemas.microsoft.com/office/drawing/2010/main" xmlns="">
                <a:solidFill>
                  <a:srgbClr val="FFFFFF"/>
                </a:solidFill>
              </a14:hiddenFill>
            </a:ext>
          </a:extLst>
        </p:spPr>
      </p:pic>
      <p:sp>
        <p:nvSpPr>
          <p:cNvPr id="22" name="Text Box 20"/>
          <p:cNvSpPr txBox="1">
            <a:spLocks noChangeArrowheads="1"/>
          </p:cNvSpPr>
          <p:nvPr/>
        </p:nvSpPr>
        <p:spPr bwMode="auto">
          <a:xfrm>
            <a:off x="5867400" y="3278975"/>
            <a:ext cx="1620958" cy="369332"/>
          </a:xfrm>
          <a:prstGeom prst="rect">
            <a:avLst/>
          </a:prstGeom>
          <a:noFill/>
          <a:ln w="19050">
            <a:noFill/>
            <a:miter lim="800000"/>
            <a:headEnd/>
            <a:tailEnd/>
          </a:ln>
        </p:spPr>
        <p:txBody>
          <a:bodyPr wrap="none">
            <a:spAutoFit/>
          </a:bodyPr>
          <a:lstStyle/>
          <a:p>
            <a:r>
              <a:rPr lang="en-US" sz="1800" b="0" dirty="0">
                <a:solidFill>
                  <a:schemeClr val="tx1"/>
                </a:solidFill>
              </a:rPr>
              <a:t>Deep learning</a:t>
            </a:r>
          </a:p>
        </p:txBody>
      </p:sp>
      <p:sp>
        <p:nvSpPr>
          <p:cNvPr id="23" name="Text Box 38">
            <a:extLst>
              <a:ext uri="{FF2B5EF4-FFF2-40B4-BE49-F238E27FC236}">
                <a16:creationId xmlns:a16="http://schemas.microsoft.com/office/drawing/2014/main" id="{E4409D9C-2FB2-1949-9497-BD7AC7E4A247}"/>
              </a:ext>
            </a:extLst>
          </p:cNvPr>
          <p:cNvSpPr txBox="1">
            <a:spLocks noChangeArrowheads="1"/>
          </p:cNvSpPr>
          <p:nvPr/>
        </p:nvSpPr>
        <p:spPr bwMode="auto">
          <a:xfrm>
            <a:off x="5840294" y="6488668"/>
            <a:ext cx="1608134" cy="369332"/>
          </a:xfrm>
          <a:prstGeom prst="rect">
            <a:avLst/>
          </a:prstGeom>
          <a:noFill/>
          <a:ln w="19050">
            <a:noFill/>
            <a:miter lim="800000"/>
            <a:headEnd/>
            <a:tailEnd/>
          </a:ln>
        </p:spPr>
        <p:txBody>
          <a:bodyPr wrap="none">
            <a:spAutoFit/>
          </a:bodyPr>
          <a:lstStyle/>
          <a:p>
            <a:r>
              <a:rPr lang="en-US" sz="1800" b="0" dirty="0">
                <a:solidFill>
                  <a:schemeClr val="tx1"/>
                </a:solidFill>
              </a:rPr>
              <a:t>Segmentation</a:t>
            </a:r>
          </a:p>
        </p:txBody>
      </p:sp>
      <p:pic>
        <p:nvPicPr>
          <p:cNvPr id="25" name="Picture 24">
            <a:extLst>
              <a:ext uri="{FF2B5EF4-FFF2-40B4-BE49-F238E27FC236}">
                <a16:creationId xmlns:a16="http://schemas.microsoft.com/office/drawing/2014/main" id="{4AD8D0CF-4DEF-104F-9677-6443AD144CA7}"/>
              </a:ext>
            </a:extLst>
          </p:cNvPr>
          <p:cNvPicPr>
            <a:picLocks noChangeAspect="1"/>
          </p:cNvPicPr>
          <p:nvPr/>
        </p:nvPicPr>
        <p:blipFill rotWithShape="1">
          <a:blip r:embed="rId5">
            <a:extLst>
              <a:ext uri="{28A0092B-C50C-407E-A947-70E740481C1C}">
                <a14:useLocalDpi xmlns:a14="http://schemas.microsoft.com/office/drawing/2010/main" val="0"/>
              </a:ext>
            </a:extLst>
          </a:blip>
          <a:srcRect l="52475"/>
          <a:stretch/>
        </p:blipFill>
        <p:spPr>
          <a:xfrm>
            <a:off x="1034036" y="4061494"/>
            <a:ext cx="3233164" cy="1741374"/>
          </a:xfrm>
          <a:prstGeom prst="rect">
            <a:avLst/>
          </a:prstGeom>
        </p:spPr>
      </p:pic>
      <p:pic>
        <p:nvPicPr>
          <p:cNvPr id="26" name="Picture 25">
            <a:extLst>
              <a:ext uri="{FF2B5EF4-FFF2-40B4-BE49-F238E27FC236}">
                <a16:creationId xmlns:a16="http://schemas.microsoft.com/office/drawing/2014/main" id="{9584A167-12F9-594C-A332-3C6F04EE90BC}"/>
              </a:ext>
            </a:extLst>
          </p:cNvPr>
          <p:cNvPicPr>
            <a:picLocks noChangeAspect="1"/>
          </p:cNvPicPr>
          <p:nvPr/>
        </p:nvPicPr>
        <p:blipFill rotWithShape="1">
          <a:blip r:embed="rId6">
            <a:extLst>
              <a:ext uri="{28A0092B-C50C-407E-A947-70E740481C1C}">
                <a14:useLocalDpi xmlns:a14="http://schemas.microsoft.com/office/drawing/2010/main" val="0"/>
              </a:ext>
            </a:extLst>
          </a:blip>
          <a:srcRect r="52308"/>
          <a:stretch/>
        </p:blipFill>
        <p:spPr>
          <a:xfrm>
            <a:off x="5486400" y="3853778"/>
            <a:ext cx="2362200" cy="1265812"/>
          </a:xfrm>
          <a:prstGeom prst="rect">
            <a:avLst/>
          </a:prstGeom>
        </p:spPr>
      </p:pic>
      <p:pic>
        <p:nvPicPr>
          <p:cNvPr id="27" name="Picture 26">
            <a:extLst>
              <a:ext uri="{FF2B5EF4-FFF2-40B4-BE49-F238E27FC236}">
                <a16:creationId xmlns:a16="http://schemas.microsoft.com/office/drawing/2014/main" id="{0C865E52-5DF1-6749-BC9E-EE4C1699AAF1}"/>
              </a:ext>
            </a:extLst>
          </p:cNvPr>
          <p:cNvPicPr>
            <a:picLocks noChangeAspect="1"/>
          </p:cNvPicPr>
          <p:nvPr/>
        </p:nvPicPr>
        <p:blipFill rotWithShape="1">
          <a:blip r:embed="rId6">
            <a:extLst>
              <a:ext uri="{28A0092B-C50C-407E-A947-70E740481C1C}">
                <a14:useLocalDpi xmlns:a14="http://schemas.microsoft.com/office/drawing/2010/main" val="0"/>
              </a:ext>
            </a:extLst>
          </a:blip>
          <a:srcRect l="52308"/>
          <a:stretch/>
        </p:blipFill>
        <p:spPr>
          <a:xfrm>
            <a:off x="5480538" y="5228244"/>
            <a:ext cx="2362200" cy="1265812"/>
          </a:xfrm>
          <a:prstGeom prst="rect">
            <a:avLst/>
          </a:prstGeom>
        </p:spPr>
      </p:pic>
      <p:sp>
        <p:nvSpPr>
          <p:cNvPr id="19" name="TextBox 18">
            <a:extLst>
              <a:ext uri="{FF2B5EF4-FFF2-40B4-BE49-F238E27FC236}">
                <a16:creationId xmlns:a16="http://schemas.microsoft.com/office/drawing/2014/main" id="{BB37721C-688B-8E43-A581-7EA3AF6F1B0E}"/>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25826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pPr eaLnBrk="1" hangingPunct="1">
              <a:defRPr/>
            </a:pPr>
            <a:r>
              <a:rPr lang="en-US" dirty="0"/>
              <a:t>V. Additional Topics (time permitting)</a:t>
            </a:r>
          </a:p>
        </p:txBody>
      </p:sp>
      <p:sp>
        <p:nvSpPr>
          <p:cNvPr id="61448" name="Text Box 25"/>
          <p:cNvSpPr txBox="1">
            <a:spLocks noChangeArrowheads="1"/>
          </p:cNvSpPr>
          <p:nvPr/>
        </p:nvSpPr>
        <p:spPr bwMode="auto">
          <a:xfrm>
            <a:off x="1208348" y="4876800"/>
            <a:ext cx="784259" cy="369894"/>
          </a:xfrm>
          <a:prstGeom prst="rect">
            <a:avLst/>
          </a:prstGeom>
          <a:noFill/>
          <a:ln w="19050">
            <a:noFill/>
            <a:miter lim="800000"/>
            <a:headEnd/>
            <a:tailEnd/>
          </a:ln>
        </p:spPr>
        <p:txBody>
          <a:bodyPr wrap="none">
            <a:spAutoFit/>
          </a:bodyPr>
          <a:lstStyle/>
          <a:p>
            <a:r>
              <a:rPr lang="en-US" sz="1800" b="0" dirty="0">
                <a:solidFill>
                  <a:schemeClr val="tx1"/>
                </a:solidFill>
              </a:rPr>
              <a:t>Video</a:t>
            </a:r>
          </a:p>
        </p:txBody>
      </p:sp>
      <p:pic>
        <p:nvPicPr>
          <p:cNvPr id="61449" name="Picture 37"/>
          <p:cNvPicPr>
            <a:picLocks noChangeAspect="1" noChangeArrowheads="1"/>
          </p:cNvPicPr>
          <p:nvPr/>
        </p:nvPicPr>
        <p:blipFill>
          <a:blip r:embed="rId3" cstate="print"/>
          <a:srcRect/>
          <a:stretch>
            <a:fillRect/>
          </a:stretch>
        </p:blipFill>
        <p:spPr bwMode="auto">
          <a:xfrm>
            <a:off x="91827" y="2088572"/>
            <a:ext cx="3017300" cy="2738715"/>
          </a:xfrm>
          <a:prstGeom prst="rect">
            <a:avLst/>
          </a:prstGeom>
          <a:noFill/>
          <a:ln w="19050">
            <a:noFill/>
            <a:miter lim="800000"/>
            <a:headEnd/>
            <a:tailEnd/>
          </a:ln>
        </p:spPr>
      </p:pic>
      <p:sp>
        <p:nvSpPr>
          <p:cNvPr id="12" name="Text Box 20"/>
          <p:cNvSpPr txBox="1">
            <a:spLocks noChangeArrowheads="1"/>
          </p:cNvSpPr>
          <p:nvPr/>
        </p:nvSpPr>
        <p:spPr bwMode="auto">
          <a:xfrm>
            <a:off x="3305267" y="4908348"/>
            <a:ext cx="2762295" cy="369332"/>
          </a:xfrm>
          <a:prstGeom prst="rect">
            <a:avLst/>
          </a:prstGeom>
          <a:noFill/>
          <a:ln w="19050">
            <a:noFill/>
            <a:miter lim="800000"/>
            <a:headEnd/>
            <a:tailEnd/>
          </a:ln>
        </p:spPr>
        <p:txBody>
          <a:bodyPr wrap="none">
            <a:spAutoFit/>
          </a:bodyPr>
          <a:lstStyle/>
          <a:p>
            <a:r>
              <a:rPr lang="en-US" sz="1800" b="0" dirty="0">
                <a:solidFill>
                  <a:schemeClr val="tx1"/>
                </a:solidFill>
              </a:rPr>
              <a:t>3D Scene Understanding</a:t>
            </a:r>
          </a:p>
        </p:txBody>
      </p:sp>
      <p:sp>
        <p:nvSpPr>
          <p:cNvPr id="13" name="Text Box 20"/>
          <p:cNvSpPr txBox="1">
            <a:spLocks noChangeArrowheads="1"/>
          </p:cNvSpPr>
          <p:nvPr/>
        </p:nvSpPr>
        <p:spPr bwMode="auto">
          <a:xfrm>
            <a:off x="6274107" y="4908348"/>
            <a:ext cx="2219518" cy="369332"/>
          </a:xfrm>
          <a:prstGeom prst="rect">
            <a:avLst/>
          </a:prstGeom>
          <a:noFill/>
          <a:ln w="19050">
            <a:noFill/>
            <a:miter lim="800000"/>
            <a:headEnd/>
            <a:tailEnd/>
          </a:ln>
        </p:spPr>
        <p:txBody>
          <a:bodyPr wrap="none">
            <a:spAutoFit/>
          </a:bodyPr>
          <a:lstStyle/>
          <a:p>
            <a:r>
              <a:rPr lang="en-US" sz="1800" b="0" dirty="0">
                <a:solidFill>
                  <a:schemeClr val="tx1"/>
                </a:solidFill>
              </a:rPr>
              <a:t>Vision and Robotics</a:t>
            </a:r>
          </a:p>
        </p:txBody>
      </p:sp>
      <p:pic>
        <p:nvPicPr>
          <p:cNvPr id="3" name="Picture 2"/>
          <p:cNvPicPr>
            <a:picLocks noChangeAspect="1"/>
          </p:cNvPicPr>
          <p:nvPr/>
        </p:nvPicPr>
        <p:blipFill rotWithShape="1">
          <a:blip r:embed="rId4"/>
          <a:srcRect l="-1" t="-2" r="60526" b="49658"/>
          <a:stretch/>
        </p:blipFill>
        <p:spPr>
          <a:xfrm>
            <a:off x="3290414" y="2088572"/>
            <a:ext cx="2802406" cy="2738715"/>
          </a:xfrm>
          <a:prstGeom prst="rect">
            <a:avLst/>
          </a:prstGeom>
        </p:spPr>
      </p:pic>
      <p:pic>
        <p:nvPicPr>
          <p:cNvPr id="5" name="Picture 4">
            <a:extLst>
              <a:ext uri="{FF2B5EF4-FFF2-40B4-BE49-F238E27FC236}">
                <a16:creationId xmlns:a16="http://schemas.microsoft.com/office/drawing/2014/main" id="{84B98D5B-D38B-5041-9D57-E03785CFD2FB}"/>
              </a:ext>
            </a:extLst>
          </p:cNvPr>
          <p:cNvPicPr>
            <a:picLocks noChangeAspect="1"/>
          </p:cNvPicPr>
          <p:nvPr/>
        </p:nvPicPr>
        <p:blipFill>
          <a:blip r:embed="rId5"/>
          <a:stretch>
            <a:fillRect/>
          </a:stretch>
        </p:blipFill>
        <p:spPr>
          <a:xfrm>
            <a:off x="6301520" y="2017813"/>
            <a:ext cx="2156680" cy="2793552"/>
          </a:xfrm>
          <a:prstGeom prst="rect">
            <a:avLst/>
          </a:prstGeom>
        </p:spPr>
      </p:pic>
      <p:sp>
        <p:nvSpPr>
          <p:cNvPr id="15" name="TextBox 14">
            <a:extLst>
              <a:ext uri="{FF2B5EF4-FFF2-40B4-BE49-F238E27FC236}">
                <a16:creationId xmlns:a16="http://schemas.microsoft.com/office/drawing/2014/main" id="{EECF9555-7E0B-8F4C-A5F1-A2F0295C542A}"/>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29861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8"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pPr eaLnBrk="1" hangingPunct="1">
              <a:defRPr/>
            </a:pPr>
            <a:r>
              <a:rPr lang="en-US" dirty="0"/>
              <a:t>Logistics</a:t>
            </a:r>
          </a:p>
        </p:txBody>
      </p:sp>
      <p:pic>
        <p:nvPicPr>
          <p:cNvPr id="1026" name="Picture 2">
            <a:extLst>
              <a:ext uri="{FF2B5EF4-FFF2-40B4-BE49-F238E27FC236}">
                <a16:creationId xmlns:a16="http://schemas.microsoft.com/office/drawing/2014/main" id="{7B02099D-806F-FB48-9CBC-9230874F6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5240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miling for the camera&#10;&#10;Description automatically generated with low confidence">
            <a:extLst>
              <a:ext uri="{FF2B5EF4-FFF2-40B4-BE49-F238E27FC236}">
                <a16:creationId xmlns:a16="http://schemas.microsoft.com/office/drawing/2014/main" id="{8D85BDF4-1F92-904C-9470-85F0DD079DFF}"/>
              </a:ext>
            </a:extLst>
          </p:cNvPr>
          <p:cNvPicPr>
            <a:picLocks noChangeAspect="1"/>
          </p:cNvPicPr>
          <p:nvPr/>
        </p:nvPicPr>
        <p:blipFill rotWithShape="1">
          <a:blip r:embed="rId4">
            <a:extLst>
              <a:ext uri="{28A0092B-C50C-407E-A947-70E740481C1C}">
                <a14:useLocalDpi xmlns:a14="http://schemas.microsoft.com/office/drawing/2010/main" val="0"/>
              </a:ext>
            </a:extLst>
          </a:blip>
          <a:srcRect b="6944"/>
          <a:stretch/>
        </p:blipFill>
        <p:spPr>
          <a:xfrm>
            <a:off x="6074664" y="1524000"/>
            <a:ext cx="2743200" cy="2743200"/>
          </a:xfrm>
          <a:prstGeom prst="rect">
            <a:avLst/>
          </a:prstGeom>
        </p:spPr>
      </p:pic>
      <p:pic>
        <p:nvPicPr>
          <p:cNvPr id="8" name="Picture 7" descr="A person smiling for the picture&#10;&#10;Description automatically generated with medium confidence">
            <a:extLst>
              <a:ext uri="{FF2B5EF4-FFF2-40B4-BE49-F238E27FC236}">
                <a16:creationId xmlns:a16="http://schemas.microsoft.com/office/drawing/2014/main" id="{52154469-BE89-0C48-B3DC-316D32152F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524000"/>
            <a:ext cx="2743200" cy="2743200"/>
          </a:xfrm>
          <a:prstGeom prst="rect">
            <a:avLst/>
          </a:prstGeom>
        </p:spPr>
      </p:pic>
      <p:sp>
        <p:nvSpPr>
          <p:cNvPr id="17" name="Text Box 38">
            <a:extLst>
              <a:ext uri="{FF2B5EF4-FFF2-40B4-BE49-F238E27FC236}">
                <a16:creationId xmlns:a16="http://schemas.microsoft.com/office/drawing/2014/main" id="{F26B749F-D40B-4F4F-847E-3AEA336E407B}"/>
              </a:ext>
            </a:extLst>
          </p:cNvPr>
          <p:cNvSpPr txBox="1">
            <a:spLocks noChangeArrowheads="1"/>
          </p:cNvSpPr>
          <p:nvPr/>
        </p:nvSpPr>
        <p:spPr bwMode="auto">
          <a:xfrm>
            <a:off x="3755109" y="4298204"/>
            <a:ext cx="1633781" cy="369332"/>
          </a:xfrm>
          <a:prstGeom prst="rect">
            <a:avLst/>
          </a:prstGeom>
          <a:noFill/>
          <a:ln w="19050">
            <a:noFill/>
            <a:miter lim="800000"/>
            <a:headEnd/>
            <a:tailEnd/>
          </a:ln>
        </p:spPr>
        <p:txBody>
          <a:bodyPr wrap="none">
            <a:spAutoFit/>
          </a:bodyPr>
          <a:lstStyle/>
          <a:p>
            <a:r>
              <a:rPr lang="en-US" sz="1800" b="0" dirty="0">
                <a:solidFill>
                  <a:schemeClr val="tx1"/>
                </a:solidFill>
              </a:rPr>
              <a:t>Bowen Cheng</a:t>
            </a:r>
          </a:p>
        </p:txBody>
      </p:sp>
      <p:sp>
        <p:nvSpPr>
          <p:cNvPr id="18" name="Text Box 38">
            <a:extLst>
              <a:ext uri="{FF2B5EF4-FFF2-40B4-BE49-F238E27FC236}">
                <a16:creationId xmlns:a16="http://schemas.microsoft.com/office/drawing/2014/main" id="{7FA075BE-CEEF-4949-84D2-10D0EF8B1771}"/>
              </a:ext>
            </a:extLst>
          </p:cNvPr>
          <p:cNvSpPr txBox="1">
            <a:spLocks noChangeArrowheads="1"/>
          </p:cNvSpPr>
          <p:nvPr/>
        </p:nvSpPr>
        <p:spPr bwMode="auto">
          <a:xfrm>
            <a:off x="660737" y="4298204"/>
            <a:ext cx="2031325" cy="369332"/>
          </a:xfrm>
          <a:prstGeom prst="rect">
            <a:avLst/>
          </a:prstGeom>
          <a:noFill/>
          <a:ln w="19050">
            <a:noFill/>
            <a:miter lim="800000"/>
            <a:headEnd/>
            <a:tailEnd/>
          </a:ln>
        </p:spPr>
        <p:txBody>
          <a:bodyPr wrap="none">
            <a:spAutoFit/>
          </a:bodyPr>
          <a:lstStyle/>
          <a:p>
            <a:r>
              <a:rPr lang="en-US" sz="1800" b="0" dirty="0">
                <a:solidFill>
                  <a:schemeClr val="tx1"/>
                </a:solidFill>
              </a:rPr>
              <a:t>Wilfredo Calderon</a:t>
            </a:r>
          </a:p>
        </p:txBody>
      </p:sp>
      <p:sp>
        <p:nvSpPr>
          <p:cNvPr id="19" name="Text Box 38">
            <a:extLst>
              <a:ext uri="{FF2B5EF4-FFF2-40B4-BE49-F238E27FC236}">
                <a16:creationId xmlns:a16="http://schemas.microsoft.com/office/drawing/2014/main" id="{7A71BD83-24EC-7A45-A26D-F3B3113F26A1}"/>
              </a:ext>
            </a:extLst>
          </p:cNvPr>
          <p:cNvSpPr txBox="1">
            <a:spLocks noChangeArrowheads="1"/>
          </p:cNvSpPr>
          <p:nvPr/>
        </p:nvSpPr>
        <p:spPr bwMode="auto">
          <a:xfrm>
            <a:off x="6699906" y="4298204"/>
            <a:ext cx="1492716" cy="369332"/>
          </a:xfrm>
          <a:prstGeom prst="rect">
            <a:avLst/>
          </a:prstGeom>
          <a:noFill/>
          <a:ln w="19050">
            <a:noFill/>
            <a:miter lim="800000"/>
            <a:headEnd/>
            <a:tailEnd/>
          </a:ln>
        </p:spPr>
        <p:txBody>
          <a:bodyPr wrap="none">
            <a:spAutoFit/>
          </a:bodyPr>
          <a:lstStyle/>
          <a:p>
            <a:r>
              <a:rPr lang="en-US" sz="1800" b="0" dirty="0">
                <a:solidFill>
                  <a:schemeClr val="tx1"/>
                </a:solidFill>
              </a:rPr>
              <a:t>Amir Ibrahim</a:t>
            </a:r>
          </a:p>
        </p:txBody>
      </p:sp>
      <p:sp>
        <p:nvSpPr>
          <p:cNvPr id="21" name="Rectangle 9">
            <a:extLst>
              <a:ext uri="{FF2B5EF4-FFF2-40B4-BE49-F238E27FC236}">
                <a16:creationId xmlns:a16="http://schemas.microsoft.com/office/drawing/2014/main" id="{955ADFA5-4D48-8E41-B62E-987374DC9ED2}"/>
              </a:ext>
            </a:extLst>
          </p:cNvPr>
          <p:cNvSpPr txBox="1">
            <a:spLocks noChangeArrowheads="1"/>
          </p:cNvSpPr>
          <p:nvPr/>
        </p:nvSpPr>
        <p:spPr>
          <a:xfrm>
            <a:off x="685800" y="914400"/>
            <a:ext cx="7772400" cy="5257800"/>
          </a:xfrm>
          <a:prstGeom prst="rect">
            <a:avLst/>
          </a:prstGeom>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eaLnBrk="1" hangingPunct="1">
              <a:buFont typeface="Arial" panose="020B0604020202020204" pitchFamily="34" charset="0"/>
              <a:buChar char="•"/>
            </a:pPr>
            <a:r>
              <a:rPr lang="en-US" b="0" kern="0" dirty="0"/>
              <a:t>Course TAs</a:t>
            </a:r>
          </a:p>
          <a:p>
            <a:pPr marL="457200" indent="-457200" eaLnBrk="1" hangingPunct="1">
              <a:buFont typeface="Arial" panose="020B0604020202020204" pitchFamily="34" charset="0"/>
              <a:buChar char="•"/>
            </a:pPr>
            <a:endParaRPr lang="en-US" b="0" kern="0" dirty="0"/>
          </a:p>
          <a:p>
            <a:pPr marL="457200" indent="-457200" eaLnBrk="1" hangingPunct="1">
              <a:buFont typeface="Arial" panose="020B0604020202020204" pitchFamily="34" charset="0"/>
              <a:buChar char="•"/>
            </a:pPr>
            <a:endParaRPr lang="en-US" b="0" kern="0" dirty="0"/>
          </a:p>
          <a:p>
            <a:pPr marL="457200" indent="-457200" eaLnBrk="1" hangingPunct="1">
              <a:buFont typeface="Arial" panose="020B0604020202020204" pitchFamily="34" charset="0"/>
              <a:buChar char="•"/>
            </a:pPr>
            <a:endParaRPr lang="en-US" b="0" kern="0" dirty="0"/>
          </a:p>
          <a:p>
            <a:pPr marL="457200" indent="-457200" eaLnBrk="1" hangingPunct="1">
              <a:buFont typeface="Arial" panose="020B0604020202020204" pitchFamily="34" charset="0"/>
              <a:buChar char="•"/>
            </a:pPr>
            <a:endParaRPr lang="en-US" b="0" kern="0" dirty="0"/>
          </a:p>
          <a:p>
            <a:pPr marL="457200" indent="-457200" eaLnBrk="1" hangingPunct="1">
              <a:buFont typeface="Arial" panose="020B0604020202020204" pitchFamily="34" charset="0"/>
              <a:buChar char="•"/>
            </a:pPr>
            <a:endParaRPr lang="en-US" b="0" kern="0" dirty="0"/>
          </a:p>
          <a:p>
            <a:pPr marL="457200" indent="-457200" eaLnBrk="1" hangingPunct="1">
              <a:buFont typeface="Arial" panose="020B0604020202020204" pitchFamily="34" charset="0"/>
              <a:buChar char="•"/>
            </a:pPr>
            <a:endParaRPr lang="en-US" b="0" kern="0" dirty="0"/>
          </a:p>
          <a:p>
            <a:pPr marL="457200" indent="-457200" eaLnBrk="1" hangingPunct="1">
              <a:buFont typeface="Arial" panose="020B0604020202020204" pitchFamily="34" charset="0"/>
              <a:buChar char="•"/>
            </a:pPr>
            <a:endParaRPr lang="en-US" b="0" kern="0" dirty="0"/>
          </a:p>
          <a:p>
            <a:pPr marL="457200" indent="-457200" eaLnBrk="1" hangingPunct="1">
              <a:buFont typeface="Arial" panose="020B0604020202020204" pitchFamily="34" charset="0"/>
              <a:buChar char="•"/>
            </a:pPr>
            <a:r>
              <a:rPr lang="en-US" b="0" kern="0" dirty="0"/>
              <a:t>Class website: </a:t>
            </a:r>
            <a:r>
              <a:rPr lang="en-US" sz="2000" b="0" kern="0" dirty="0">
                <a:hlinkClick r:id="rId6"/>
              </a:rPr>
              <a:t>http://saurabhg.web.illinois.edu/teaching/ece549/sp2021/</a:t>
            </a:r>
            <a:r>
              <a:rPr lang="en-US" sz="2000" b="0" kern="0" dirty="0"/>
              <a:t> </a:t>
            </a:r>
          </a:p>
        </p:txBody>
      </p:sp>
    </p:spTree>
    <p:extLst>
      <p:ext uri="{BB962C8B-B14F-4D97-AF65-F5344CB8AC3E}">
        <p14:creationId xmlns:p14="http://schemas.microsoft.com/office/powerpoint/2010/main" val="207354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95400"/>
          </a:xfrm>
        </p:spPr>
        <p:txBody>
          <a:bodyPr>
            <a:normAutofit fontScale="90000"/>
          </a:bodyPr>
          <a:lstStyle/>
          <a:p>
            <a:r>
              <a:rPr lang="en-US" dirty="0"/>
              <a:t>What kind of information can be extracted from an image?</a:t>
            </a:r>
          </a:p>
        </p:txBody>
      </p:sp>
      <p:grpSp>
        <p:nvGrpSpPr>
          <p:cNvPr id="51" name="Group 50"/>
          <p:cNvGrpSpPr/>
          <p:nvPr/>
        </p:nvGrpSpPr>
        <p:grpSpPr>
          <a:xfrm>
            <a:off x="2438400" y="1981200"/>
            <a:ext cx="4200729" cy="3742978"/>
            <a:chOff x="4711808" y="1905000"/>
            <a:chExt cx="4200729" cy="374297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grpSp>
          <p:nvGrpSpPr>
            <p:cNvPr id="14" name="Group 4"/>
            <p:cNvGrpSpPr>
              <a:grpSpLocks/>
            </p:cNvGrpSpPr>
            <p:nvPr/>
          </p:nvGrpSpPr>
          <p:grpSpPr bwMode="auto">
            <a:xfrm>
              <a:off x="4711808" y="1905000"/>
              <a:ext cx="4200729" cy="2472768"/>
              <a:chOff x="336" y="585"/>
              <a:chExt cx="2256" cy="1328"/>
            </a:xfrm>
          </p:grpSpPr>
          <p:sp>
            <p:nvSpPr>
              <p:cNvPr id="17" name="Line 5"/>
              <p:cNvSpPr>
                <a:spLocks noChangeShapeType="1"/>
              </p:cNvSpPr>
              <p:nvPr/>
            </p:nvSpPr>
            <p:spPr bwMode="auto">
              <a:xfrm>
                <a:off x="336" y="1607"/>
                <a:ext cx="2256" cy="1"/>
              </a:xfrm>
              <a:prstGeom prst="line">
                <a:avLst/>
              </a:prstGeom>
              <a:noFill/>
              <a:ln w="25400">
                <a:solidFill>
                  <a:srgbClr val="00FF00"/>
                </a:solidFill>
                <a:prstDash val="sysDash"/>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19" name="Freeform 6"/>
              <p:cNvSpPr>
                <a:spLocks noChangeArrowheads="1"/>
              </p:cNvSpPr>
              <p:nvPr/>
            </p:nvSpPr>
            <p:spPr bwMode="auto">
              <a:xfrm>
                <a:off x="336" y="1628"/>
                <a:ext cx="2256" cy="168"/>
              </a:xfrm>
              <a:custGeom>
                <a:avLst/>
                <a:gdLst/>
                <a:ahLst/>
                <a:cxnLst>
                  <a:cxn ang="0">
                    <a:pos x="0" y="177"/>
                  </a:cxn>
                  <a:cxn ang="0">
                    <a:pos x="670" y="6"/>
                  </a:cxn>
                  <a:cxn ang="0">
                    <a:pos x="810" y="0"/>
                  </a:cxn>
                  <a:cxn ang="0">
                    <a:pos x="1219" y="9"/>
                  </a:cxn>
                  <a:cxn ang="0">
                    <a:pos x="1296" y="47"/>
                  </a:cxn>
                  <a:cxn ang="0">
                    <a:pos x="1438" y="40"/>
                  </a:cxn>
                  <a:cxn ang="0">
                    <a:pos x="1567" y="107"/>
                  </a:cxn>
                  <a:cxn ang="0">
                    <a:pos x="2304" y="155"/>
                  </a:cxn>
                </a:cxnLst>
                <a:rect l="0" t="0" r="r" b="b"/>
                <a:pathLst>
                  <a:path w="2304" h="177">
                    <a:moveTo>
                      <a:pt x="0" y="177"/>
                    </a:moveTo>
                    <a:lnTo>
                      <a:pt x="670" y="6"/>
                    </a:lnTo>
                    <a:lnTo>
                      <a:pt x="810" y="0"/>
                    </a:lnTo>
                    <a:lnTo>
                      <a:pt x="1219" y="9"/>
                    </a:lnTo>
                    <a:lnTo>
                      <a:pt x="1296" y="47"/>
                    </a:lnTo>
                    <a:lnTo>
                      <a:pt x="1438" y="40"/>
                    </a:lnTo>
                    <a:lnTo>
                      <a:pt x="1567" y="107"/>
                    </a:lnTo>
                    <a:lnTo>
                      <a:pt x="2304" y="155"/>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0" name="Freeform 7"/>
              <p:cNvSpPr>
                <a:spLocks noChangeArrowheads="1"/>
              </p:cNvSpPr>
              <p:nvPr/>
            </p:nvSpPr>
            <p:spPr bwMode="auto">
              <a:xfrm>
                <a:off x="544" y="585"/>
                <a:ext cx="2046" cy="632"/>
              </a:xfrm>
              <a:custGeom>
                <a:avLst/>
                <a:gdLst/>
                <a:ahLst/>
                <a:cxnLst>
                  <a:cxn ang="0">
                    <a:pos x="0" y="0"/>
                  </a:cxn>
                  <a:cxn ang="0">
                    <a:pos x="220" y="245"/>
                  </a:cxn>
                  <a:cxn ang="0">
                    <a:pos x="304" y="291"/>
                  </a:cxn>
                  <a:cxn ang="0">
                    <a:pos x="354" y="391"/>
                  </a:cxn>
                  <a:cxn ang="0">
                    <a:pos x="390" y="403"/>
                  </a:cxn>
                  <a:cxn ang="0">
                    <a:pos x="458" y="564"/>
                  </a:cxn>
                  <a:cxn ang="0">
                    <a:pos x="378" y="564"/>
                  </a:cxn>
                  <a:cxn ang="0">
                    <a:pos x="410" y="617"/>
                  </a:cxn>
                  <a:cxn ang="0">
                    <a:pos x="467" y="615"/>
                  </a:cxn>
                  <a:cxn ang="0">
                    <a:pos x="510" y="665"/>
                  </a:cxn>
                  <a:cxn ang="0">
                    <a:pos x="599" y="631"/>
                  </a:cxn>
                  <a:cxn ang="0">
                    <a:pos x="652" y="643"/>
                  </a:cxn>
                  <a:cxn ang="0">
                    <a:pos x="832" y="603"/>
                  </a:cxn>
                  <a:cxn ang="0">
                    <a:pos x="988" y="629"/>
                  </a:cxn>
                  <a:cxn ang="0">
                    <a:pos x="1062" y="528"/>
                  </a:cxn>
                  <a:cxn ang="0">
                    <a:pos x="1180" y="533"/>
                  </a:cxn>
                  <a:cxn ang="0">
                    <a:pos x="1166" y="514"/>
                  </a:cxn>
                  <a:cxn ang="0">
                    <a:pos x="1314" y="322"/>
                  </a:cxn>
                  <a:cxn ang="0">
                    <a:pos x="1372" y="310"/>
                  </a:cxn>
                  <a:cxn ang="0">
                    <a:pos x="1372" y="197"/>
                  </a:cxn>
                  <a:cxn ang="0">
                    <a:pos x="1420" y="197"/>
                  </a:cxn>
                  <a:cxn ang="0">
                    <a:pos x="1446" y="228"/>
                  </a:cxn>
                  <a:cxn ang="0">
                    <a:pos x="1449" y="288"/>
                  </a:cxn>
                  <a:cxn ang="0">
                    <a:pos x="1823" y="221"/>
                  </a:cxn>
                  <a:cxn ang="0">
                    <a:pos x="1826" y="82"/>
                  </a:cxn>
                  <a:cxn ang="0">
                    <a:pos x="1900" y="53"/>
                  </a:cxn>
                  <a:cxn ang="0">
                    <a:pos x="1922" y="96"/>
                  </a:cxn>
                  <a:cxn ang="0">
                    <a:pos x="1922" y="199"/>
                  </a:cxn>
                  <a:cxn ang="0">
                    <a:pos x="2090" y="161"/>
                  </a:cxn>
                </a:cxnLst>
                <a:rect l="0" t="0" r="r" b="b"/>
                <a:pathLst>
                  <a:path w="2090" h="665">
                    <a:moveTo>
                      <a:pt x="0" y="0"/>
                    </a:moveTo>
                    <a:cubicBezTo>
                      <a:pt x="37" y="41"/>
                      <a:pt x="167" y="196"/>
                      <a:pt x="220" y="245"/>
                    </a:cubicBezTo>
                    <a:lnTo>
                      <a:pt x="304" y="291"/>
                    </a:lnTo>
                    <a:lnTo>
                      <a:pt x="354" y="391"/>
                    </a:lnTo>
                    <a:lnTo>
                      <a:pt x="390" y="403"/>
                    </a:lnTo>
                    <a:lnTo>
                      <a:pt x="458" y="564"/>
                    </a:lnTo>
                    <a:lnTo>
                      <a:pt x="378" y="564"/>
                    </a:lnTo>
                    <a:lnTo>
                      <a:pt x="410" y="617"/>
                    </a:lnTo>
                    <a:lnTo>
                      <a:pt x="467" y="615"/>
                    </a:lnTo>
                    <a:lnTo>
                      <a:pt x="510" y="665"/>
                    </a:lnTo>
                    <a:lnTo>
                      <a:pt x="599" y="631"/>
                    </a:lnTo>
                    <a:lnTo>
                      <a:pt x="652" y="643"/>
                    </a:lnTo>
                    <a:lnTo>
                      <a:pt x="832" y="603"/>
                    </a:lnTo>
                    <a:lnTo>
                      <a:pt x="988" y="629"/>
                    </a:lnTo>
                    <a:lnTo>
                      <a:pt x="1062" y="528"/>
                    </a:lnTo>
                    <a:lnTo>
                      <a:pt x="1180" y="533"/>
                    </a:lnTo>
                    <a:lnTo>
                      <a:pt x="1166" y="514"/>
                    </a:lnTo>
                    <a:lnTo>
                      <a:pt x="1314" y="322"/>
                    </a:lnTo>
                    <a:lnTo>
                      <a:pt x="1372" y="310"/>
                    </a:lnTo>
                    <a:lnTo>
                      <a:pt x="1372" y="197"/>
                    </a:lnTo>
                    <a:lnTo>
                      <a:pt x="1420" y="197"/>
                    </a:lnTo>
                    <a:lnTo>
                      <a:pt x="1446" y="228"/>
                    </a:lnTo>
                    <a:lnTo>
                      <a:pt x="1449" y="288"/>
                    </a:lnTo>
                    <a:lnTo>
                      <a:pt x="1823" y="221"/>
                    </a:lnTo>
                    <a:lnTo>
                      <a:pt x="1826" y="82"/>
                    </a:lnTo>
                    <a:lnTo>
                      <a:pt x="1900" y="53"/>
                    </a:lnTo>
                    <a:lnTo>
                      <a:pt x="1922" y="96"/>
                    </a:lnTo>
                    <a:lnTo>
                      <a:pt x="1922" y="199"/>
                    </a:lnTo>
                    <a:lnTo>
                      <a:pt x="2090" y="161"/>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1" name="Freeform 8"/>
              <p:cNvSpPr>
                <a:spLocks noChangeArrowheads="1"/>
              </p:cNvSpPr>
              <p:nvPr/>
            </p:nvSpPr>
            <p:spPr bwMode="auto">
              <a:xfrm>
                <a:off x="726" y="953"/>
                <a:ext cx="156" cy="743"/>
              </a:xfrm>
              <a:custGeom>
                <a:avLst/>
                <a:gdLst/>
                <a:ahLst/>
                <a:cxnLst>
                  <a:cxn ang="0">
                    <a:pos x="159" y="2"/>
                  </a:cxn>
                  <a:cxn ang="0">
                    <a:pos x="32" y="0"/>
                  </a:cxn>
                  <a:cxn ang="0">
                    <a:pos x="0" y="782"/>
                  </a:cxn>
                </a:cxnLst>
                <a:rect l="0" t="0" r="r" b="b"/>
                <a:pathLst>
                  <a:path w="159" h="782">
                    <a:moveTo>
                      <a:pt x="159" y="2"/>
                    </a:moveTo>
                    <a:lnTo>
                      <a:pt x="32" y="0"/>
                    </a:lnTo>
                    <a:lnTo>
                      <a:pt x="0" y="78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2" name="Line 9"/>
              <p:cNvSpPr>
                <a:spLocks noChangeShapeType="1"/>
              </p:cNvSpPr>
              <p:nvPr/>
            </p:nvSpPr>
            <p:spPr bwMode="auto">
              <a:xfrm>
                <a:off x="1366" y="1158"/>
                <a:ext cx="5" cy="481"/>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3" name="Freeform 10"/>
              <p:cNvSpPr>
                <a:spLocks noChangeArrowheads="1"/>
              </p:cNvSpPr>
              <p:nvPr/>
            </p:nvSpPr>
            <p:spPr bwMode="auto">
              <a:xfrm>
                <a:off x="1511" y="1183"/>
                <a:ext cx="12" cy="456"/>
              </a:xfrm>
              <a:custGeom>
                <a:avLst/>
                <a:gdLst/>
                <a:ahLst/>
                <a:cxnLst>
                  <a:cxn ang="0">
                    <a:pos x="0" y="0"/>
                  </a:cxn>
                  <a:cxn ang="0">
                    <a:pos x="12" y="480"/>
                  </a:cxn>
                </a:cxnLst>
                <a:rect l="0" t="0" r="r" b="b"/>
                <a:pathLst>
                  <a:path w="12" h="480">
                    <a:moveTo>
                      <a:pt x="0" y="0"/>
                    </a:moveTo>
                    <a:lnTo>
                      <a:pt x="12" y="48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4" name="Freeform 11"/>
              <p:cNvSpPr>
                <a:spLocks noChangeArrowheads="1"/>
              </p:cNvSpPr>
              <p:nvPr/>
            </p:nvSpPr>
            <p:spPr bwMode="auto">
              <a:xfrm>
                <a:off x="1830" y="893"/>
                <a:ext cx="43" cy="839"/>
              </a:xfrm>
              <a:custGeom>
                <a:avLst/>
                <a:gdLst/>
                <a:ahLst/>
                <a:cxnLst>
                  <a:cxn ang="0">
                    <a:pos x="0" y="0"/>
                  </a:cxn>
                  <a:cxn ang="0">
                    <a:pos x="8" y="58"/>
                  </a:cxn>
                  <a:cxn ang="0">
                    <a:pos x="24" y="89"/>
                  </a:cxn>
                  <a:cxn ang="0">
                    <a:pos x="44" y="883"/>
                  </a:cxn>
                </a:cxnLst>
                <a:rect l="0" t="0" r="r" b="b"/>
                <a:pathLst>
                  <a:path w="44" h="883">
                    <a:moveTo>
                      <a:pt x="0" y="0"/>
                    </a:moveTo>
                    <a:lnTo>
                      <a:pt x="8" y="58"/>
                    </a:lnTo>
                    <a:lnTo>
                      <a:pt x="24" y="89"/>
                    </a:lnTo>
                    <a:lnTo>
                      <a:pt x="44" y="883"/>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5" name="Freeform 12"/>
              <p:cNvSpPr>
                <a:spLocks noChangeArrowheads="1"/>
              </p:cNvSpPr>
              <p:nvPr/>
            </p:nvSpPr>
            <p:spPr bwMode="auto">
              <a:xfrm>
                <a:off x="1699" y="1091"/>
                <a:ext cx="42" cy="577"/>
              </a:xfrm>
              <a:custGeom>
                <a:avLst/>
                <a:gdLst/>
                <a:ahLst/>
                <a:cxnLst>
                  <a:cxn ang="0">
                    <a:pos x="0" y="0"/>
                  </a:cxn>
                  <a:cxn ang="0">
                    <a:pos x="36" y="5"/>
                  </a:cxn>
                  <a:cxn ang="0">
                    <a:pos x="43" y="607"/>
                  </a:cxn>
                </a:cxnLst>
                <a:rect l="0" t="0" r="r" b="b"/>
                <a:pathLst>
                  <a:path w="43" h="607">
                    <a:moveTo>
                      <a:pt x="0" y="0"/>
                    </a:moveTo>
                    <a:lnTo>
                      <a:pt x="36" y="5"/>
                    </a:lnTo>
                    <a:lnTo>
                      <a:pt x="43" y="607"/>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6" name="Line 13"/>
              <p:cNvSpPr>
                <a:spLocks noChangeShapeType="1"/>
              </p:cNvSpPr>
              <p:nvPr/>
            </p:nvSpPr>
            <p:spPr bwMode="auto">
              <a:xfrm>
                <a:off x="1135" y="1183"/>
                <a:ext cx="1" cy="456"/>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7" name="Freeform 14"/>
              <p:cNvSpPr>
                <a:spLocks noChangeArrowheads="1"/>
              </p:cNvSpPr>
              <p:nvPr/>
            </p:nvSpPr>
            <p:spPr bwMode="auto">
              <a:xfrm>
                <a:off x="336" y="590"/>
                <a:ext cx="576" cy="534"/>
              </a:xfrm>
              <a:custGeom>
                <a:avLst/>
                <a:gdLst/>
                <a:ahLst/>
                <a:cxnLst>
                  <a:cxn ang="0">
                    <a:pos x="0" y="0"/>
                  </a:cxn>
                  <a:cxn ang="0">
                    <a:pos x="422" y="377"/>
                  </a:cxn>
                  <a:cxn ang="0">
                    <a:pos x="588" y="562"/>
                  </a:cxn>
                </a:cxnLst>
                <a:rect l="0" t="0" r="r" b="b"/>
                <a:pathLst>
                  <a:path w="588" h="562">
                    <a:moveTo>
                      <a:pt x="0" y="0"/>
                    </a:moveTo>
                    <a:lnTo>
                      <a:pt x="422" y="377"/>
                    </a:lnTo>
                    <a:lnTo>
                      <a:pt x="588" y="56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8" name="Freeform 15"/>
              <p:cNvSpPr>
                <a:spLocks noChangeArrowheads="1"/>
              </p:cNvSpPr>
              <p:nvPr/>
            </p:nvSpPr>
            <p:spPr bwMode="auto">
              <a:xfrm>
                <a:off x="1583" y="1087"/>
                <a:ext cx="22" cy="598"/>
              </a:xfrm>
              <a:custGeom>
                <a:avLst/>
                <a:gdLst/>
                <a:ahLst/>
                <a:cxnLst>
                  <a:cxn ang="0">
                    <a:pos x="0" y="0"/>
                  </a:cxn>
                  <a:cxn ang="0">
                    <a:pos x="8" y="598"/>
                  </a:cxn>
                  <a:cxn ang="0">
                    <a:pos x="23" y="629"/>
                  </a:cxn>
                </a:cxnLst>
                <a:rect l="0" t="0" r="r" b="b"/>
                <a:pathLst>
                  <a:path w="23" h="629">
                    <a:moveTo>
                      <a:pt x="0" y="0"/>
                    </a:moveTo>
                    <a:lnTo>
                      <a:pt x="8" y="598"/>
                    </a:lnTo>
                    <a:lnTo>
                      <a:pt x="23" y="62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9" name="Freeform 16"/>
              <p:cNvSpPr>
                <a:spLocks noChangeArrowheads="1"/>
              </p:cNvSpPr>
              <p:nvPr/>
            </p:nvSpPr>
            <p:spPr bwMode="auto">
              <a:xfrm>
                <a:off x="977" y="1215"/>
                <a:ext cx="69" cy="424"/>
              </a:xfrm>
              <a:custGeom>
                <a:avLst/>
                <a:gdLst/>
                <a:ahLst/>
                <a:cxnLst>
                  <a:cxn ang="0">
                    <a:pos x="70" y="0"/>
                  </a:cxn>
                  <a:cxn ang="0">
                    <a:pos x="10" y="31"/>
                  </a:cxn>
                  <a:cxn ang="0">
                    <a:pos x="0" y="436"/>
                  </a:cxn>
                  <a:cxn ang="0">
                    <a:pos x="18" y="446"/>
                  </a:cxn>
                </a:cxnLst>
                <a:rect l="0" t="0" r="r" b="b"/>
                <a:pathLst>
                  <a:path w="70" h="446">
                    <a:moveTo>
                      <a:pt x="70" y="0"/>
                    </a:moveTo>
                    <a:lnTo>
                      <a:pt x="10" y="31"/>
                    </a:lnTo>
                    <a:lnTo>
                      <a:pt x="0" y="436"/>
                    </a:lnTo>
                    <a:lnTo>
                      <a:pt x="18" y="446"/>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0" name="Freeform 17"/>
              <p:cNvSpPr>
                <a:spLocks noChangeArrowheads="1"/>
              </p:cNvSpPr>
              <p:nvPr/>
            </p:nvSpPr>
            <p:spPr bwMode="auto">
              <a:xfrm>
                <a:off x="1746" y="863"/>
                <a:ext cx="846" cy="228"/>
              </a:xfrm>
              <a:custGeom>
                <a:avLst/>
                <a:gdLst/>
                <a:ahLst/>
                <a:cxnLst>
                  <a:cxn ang="0">
                    <a:pos x="0" y="240"/>
                  </a:cxn>
                  <a:cxn ang="0">
                    <a:pos x="96" y="144"/>
                  </a:cxn>
                  <a:cxn ang="0">
                    <a:pos x="864" y="0"/>
                  </a:cxn>
                </a:cxnLst>
                <a:rect l="0" t="0" r="r" b="b"/>
                <a:pathLst>
                  <a:path w="864" h="240">
                    <a:moveTo>
                      <a:pt x="0" y="240"/>
                    </a:moveTo>
                    <a:lnTo>
                      <a:pt x="96" y="144"/>
                    </a:lnTo>
                    <a:lnTo>
                      <a:pt x="864"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1" name="Freeform 18"/>
              <p:cNvSpPr>
                <a:spLocks noChangeArrowheads="1"/>
              </p:cNvSpPr>
              <p:nvPr/>
            </p:nvSpPr>
            <p:spPr bwMode="auto">
              <a:xfrm>
                <a:off x="336" y="1639"/>
                <a:ext cx="752" cy="274"/>
              </a:xfrm>
              <a:custGeom>
                <a:avLst/>
                <a:gdLst/>
                <a:ahLst/>
                <a:cxnLst>
                  <a:cxn ang="0">
                    <a:pos x="0" y="288"/>
                  </a:cxn>
                  <a:cxn ang="0">
                    <a:pos x="720" y="96"/>
                  </a:cxn>
                  <a:cxn ang="0">
                    <a:pos x="768" y="0"/>
                  </a:cxn>
                </a:cxnLst>
                <a:rect l="0" t="0" r="r" b="b"/>
                <a:pathLst>
                  <a:path w="768" h="288">
                    <a:moveTo>
                      <a:pt x="0" y="288"/>
                    </a:moveTo>
                    <a:lnTo>
                      <a:pt x="720" y="96"/>
                    </a:lnTo>
                    <a:lnTo>
                      <a:pt x="768"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2" name="Freeform 19"/>
              <p:cNvSpPr>
                <a:spLocks noChangeArrowheads="1"/>
              </p:cNvSpPr>
              <p:nvPr/>
            </p:nvSpPr>
            <p:spPr bwMode="auto">
              <a:xfrm>
                <a:off x="940" y="1169"/>
                <a:ext cx="44" cy="75"/>
              </a:xfrm>
              <a:custGeom>
                <a:avLst/>
                <a:gdLst/>
                <a:ahLst/>
                <a:cxnLst>
                  <a:cxn ang="0">
                    <a:pos x="0" y="0"/>
                  </a:cxn>
                  <a:cxn ang="0">
                    <a:pos x="45" y="79"/>
                  </a:cxn>
                </a:cxnLst>
                <a:rect l="0" t="0" r="r" b="b"/>
                <a:pathLst>
                  <a:path w="45" h="79">
                    <a:moveTo>
                      <a:pt x="0" y="0"/>
                    </a:moveTo>
                    <a:lnTo>
                      <a:pt x="45" y="7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grpSp>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Geometric</a:t>
              </a:r>
              <a:r>
                <a:rPr lang="en-GB" sz="2800" b="0" dirty="0">
                  <a:solidFill>
                    <a:prstClr val="black"/>
                  </a:solidFill>
                  <a:latin typeface="Calibri"/>
                  <a:cs typeface="Arial" pitchFamily="34" charset="0"/>
                </a:rPr>
                <a:t> information</a:t>
              </a:r>
            </a:p>
          </p:txBody>
        </p:sp>
      </p:grpSp>
      <p:sp>
        <p:nvSpPr>
          <p:cNvPr id="55" name="Rectangle 54"/>
          <p:cNvSpPr/>
          <p:nvPr/>
        </p:nvSpPr>
        <p:spPr>
          <a:xfrm>
            <a:off x="5537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
        <p:nvSpPr>
          <p:cNvPr id="33" name="TextBox 32">
            <a:extLst>
              <a:ext uri="{FF2B5EF4-FFF2-40B4-BE49-F238E27FC236}">
                <a16:creationId xmlns:a16="http://schemas.microsoft.com/office/drawing/2014/main" id="{817A1A0B-F01C-4D42-B006-4BBC98BF8224}"/>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7462229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95400"/>
          </a:xfrm>
        </p:spPr>
        <p:txBody>
          <a:bodyPr>
            <a:normAutofit fontScale="90000"/>
          </a:bodyPr>
          <a:lstStyle/>
          <a:p>
            <a:r>
              <a:rPr lang="en-US" dirty="0"/>
              <a:t>What kind of information can be extracted from an image?</a:t>
            </a:r>
          </a:p>
        </p:txBody>
      </p:sp>
      <p:grpSp>
        <p:nvGrpSpPr>
          <p:cNvPr id="51" name="Group 50"/>
          <p:cNvGrpSpPr/>
          <p:nvPr/>
        </p:nvGrpSpPr>
        <p:grpSpPr>
          <a:xfrm>
            <a:off x="2438400" y="1981200"/>
            <a:ext cx="4200729" cy="3742978"/>
            <a:chOff x="4711808" y="1905000"/>
            <a:chExt cx="4200729" cy="374297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grpSp>
          <p:nvGrpSpPr>
            <p:cNvPr id="14" name="Group 4"/>
            <p:cNvGrpSpPr>
              <a:grpSpLocks/>
            </p:cNvGrpSpPr>
            <p:nvPr/>
          </p:nvGrpSpPr>
          <p:grpSpPr bwMode="auto">
            <a:xfrm>
              <a:off x="4711808" y="1905000"/>
              <a:ext cx="4200729" cy="2472768"/>
              <a:chOff x="336" y="585"/>
              <a:chExt cx="2256" cy="1328"/>
            </a:xfrm>
          </p:grpSpPr>
          <p:sp>
            <p:nvSpPr>
              <p:cNvPr id="17" name="Line 5"/>
              <p:cNvSpPr>
                <a:spLocks noChangeShapeType="1"/>
              </p:cNvSpPr>
              <p:nvPr/>
            </p:nvSpPr>
            <p:spPr bwMode="auto">
              <a:xfrm>
                <a:off x="336" y="1607"/>
                <a:ext cx="2256" cy="1"/>
              </a:xfrm>
              <a:prstGeom prst="line">
                <a:avLst/>
              </a:prstGeom>
              <a:noFill/>
              <a:ln w="25400">
                <a:solidFill>
                  <a:srgbClr val="00FF00"/>
                </a:solidFill>
                <a:prstDash val="sysDash"/>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19" name="Freeform 6"/>
              <p:cNvSpPr>
                <a:spLocks noChangeArrowheads="1"/>
              </p:cNvSpPr>
              <p:nvPr/>
            </p:nvSpPr>
            <p:spPr bwMode="auto">
              <a:xfrm>
                <a:off x="336" y="1628"/>
                <a:ext cx="2256" cy="168"/>
              </a:xfrm>
              <a:custGeom>
                <a:avLst/>
                <a:gdLst/>
                <a:ahLst/>
                <a:cxnLst>
                  <a:cxn ang="0">
                    <a:pos x="0" y="177"/>
                  </a:cxn>
                  <a:cxn ang="0">
                    <a:pos x="670" y="6"/>
                  </a:cxn>
                  <a:cxn ang="0">
                    <a:pos x="810" y="0"/>
                  </a:cxn>
                  <a:cxn ang="0">
                    <a:pos x="1219" y="9"/>
                  </a:cxn>
                  <a:cxn ang="0">
                    <a:pos x="1296" y="47"/>
                  </a:cxn>
                  <a:cxn ang="0">
                    <a:pos x="1438" y="40"/>
                  </a:cxn>
                  <a:cxn ang="0">
                    <a:pos x="1567" y="107"/>
                  </a:cxn>
                  <a:cxn ang="0">
                    <a:pos x="2304" y="155"/>
                  </a:cxn>
                </a:cxnLst>
                <a:rect l="0" t="0" r="r" b="b"/>
                <a:pathLst>
                  <a:path w="2304" h="177">
                    <a:moveTo>
                      <a:pt x="0" y="177"/>
                    </a:moveTo>
                    <a:lnTo>
                      <a:pt x="670" y="6"/>
                    </a:lnTo>
                    <a:lnTo>
                      <a:pt x="810" y="0"/>
                    </a:lnTo>
                    <a:lnTo>
                      <a:pt x="1219" y="9"/>
                    </a:lnTo>
                    <a:lnTo>
                      <a:pt x="1296" y="47"/>
                    </a:lnTo>
                    <a:lnTo>
                      <a:pt x="1438" y="40"/>
                    </a:lnTo>
                    <a:lnTo>
                      <a:pt x="1567" y="107"/>
                    </a:lnTo>
                    <a:lnTo>
                      <a:pt x="2304" y="155"/>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0" name="Freeform 7"/>
              <p:cNvSpPr>
                <a:spLocks noChangeArrowheads="1"/>
              </p:cNvSpPr>
              <p:nvPr/>
            </p:nvSpPr>
            <p:spPr bwMode="auto">
              <a:xfrm>
                <a:off x="544" y="585"/>
                <a:ext cx="2046" cy="632"/>
              </a:xfrm>
              <a:custGeom>
                <a:avLst/>
                <a:gdLst/>
                <a:ahLst/>
                <a:cxnLst>
                  <a:cxn ang="0">
                    <a:pos x="0" y="0"/>
                  </a:cxn>
                  <a:cxn ang="0">
                    <a:pos x="220" y="245"/>
                  </a:cxn>
                  <a:cxn ang="0">
                    <a:pos x="304" y="291"/>
                  </a:cxn>
                  <a:cxn ang="0">
                    <a:pos x="354" y="391"/>
                  </a:cxn>
                  <a:cxn ang="0">
                    <a:pos x="390" y="403"/>
                  </a:cxn>
                  <a:cxn ang="0">
                    <a:pos x="458" y="564"/>
                  </a:cxn>
                  <a:cxn ang="0">
                    <a:pos x="378" y="564"/>
                  </a:cxn>
                  <a:cxn ang="0">
                    <a:pos x="410" y="617"/>
                  </a:cxn>
                  <a:cxn ang="0">
                    <a:pos x="467" y="615"/>
                  </a:cxn>
                  <a:cxn ang="0">
                    <a:pos x="510" y="665"/>
                  </a:cxn>
                  <a:cxn ang="0">
                    <a:pos x="599" y="631"/>
                  </a:cxn>
                  <a:cxn ang="0">
                    <a:pos x="652" y="643"/>
                  </a:cxn>
                  <a:cxn ang="0">
                    <a:pos x="832" y="603"/>
                  </a:cxn>
                  <a:cxn ang="0">
                    <a:pos x="988" y="629"/>
                  </a:cxn>
                  <a:cxn ang="0">
                    <a:pos x="1062" y="528"/>
                  </a:cxn>
                  <a:cxn ang="0">
                    <a:pos x="1180" y="533"/>
                  </a:cxn>
                  <a:cxn ang="0">
                    <a:pos x="1166" y="514"/>
                  </a:cxn>
                  <a:cxn ang="0">
                    <a:pos x="1314" y="322"/>
                  </a:cxn>
                  <a:cxn ang="0">
                    <a:pos x="1372" y="310"/>
                  </a:cxn>
                  <a:cxn ang="0">
                    <a:pos x="1372" y="197"/>
                  </a:cxn>
                  <a:cxn ang="0">
                    <a:pos x="1420" y="197"/>
                  </a:cxn>
                  <a:cxn ang="0">
                    <a:pos x="1446" y="228"/>
                  </a:cxn>
                  <a:cxn ang="0">
                    <a:pos x="1449" y="288"/>
                  </a:cxn>
                  <a:cxn ang="0">
                    <a:pos x="1823" y="221"/>
                  </a:cxn>
                  <a:cxn ang="0">
                    <a:pos x="1826" y="82"/>
                  </a:cxn>
                  <a:cxn ang="0">
                    <a:pos x="1900" y="53"/>
                  </a:cxn>
                  <a:cxn ang="0">
                    <a:pos x="1922" y="96"/>
                  </a:cxn>
                  <a:cxn ang="0">
                    <a:pos x="1922" y="199"/>
                  </a:cxn>
                  <a:cxn ang="0">
                    <a:pos x="2090" y="161"/>
                  </a:cxn>
                </a:cxnLst>
                <a:rect l="0" t="0" r="r" b="b"/>
                <a:pathLst>
                  <a:path w="2090" h="665">
                    <a:moveTo>
                      <a:pt x="0" y="0"/>
                    </a:moveTo>
                    <a:cubicBezTo>
                      <a:pt x="37" y="41"/>
                      <a:pt x="167" y="196"/>
                      <a:pt x="220" y="245"/>
                    </a:cubicBezTo>
                    <a:lnTo>
                      <a:pt x="304" y="291"/>
                    </a:lnTo>
                    <a:lnTo>
                      <a:pt x="354" y="391"/>
                    </a:lnTo>
                    <a:lnTo>
                      <a:pt x="390" y="403"/>
                    </a:lnTo>
                    <a:lnTo>
                      <a:pt x="458" y="564"/>
                    </a:lnTo>
                    <a:lnTo>
                      <a:pt x="378" y="564"/>
                    </a:lnTo>
                    <a:lnTo>
                      <a:pt x="410" y="617"/>
                    </a:lnTo>
                    <a:lnTo>
                      <a:pt x="467" y="615"/>
                    </a:lnTo>
                    <a:lnTo>
                      <a:pt x="510" y="665"/>
                    </a:lnTo>
                    <a:lnTo>
                      <a:pt x="599" y="631"/>
                    </a:lnTo>
                    <a:lnTo>
                      <a:pt x="652" y="643"/>
                    </a:lnTo>
                    <a:lnTo>
                      <a:pt x="832" y="603"/>
                    </a:lnTo>
                    <a:lnTo>
                      <a:pt x="988" y="629"/>
                    </a:lnTo>
                    <a:lnTo>
                      <a:pt x="1062" y="528"/>
                    </a:lnTo>
                    <a:lnTo>
                      <a:pt x="1180" y="533"/>
                    </a:lnTo>
                    <a:lnTo>
                      <a:pt x="1166" y="514"/>
                    </a:lnTo>
                    <a:lnTo>
                      <a:pt x="1314" y="322"/>
                    </a:lnTo>
                    <a:lnTo>
                      <a:pt x="1372" y="310"/>
                    </a:lnTo>
                    <a:lnTo>
                      <a:pt x="1372" y="197"/>
                    </a:lnTo>
                    <a:lnTo>
                      <a:pt x="1420" y="197"/>
                    </a:lnTo>
                    <a:lnTo>
                      <a:pt x="1446" y="228"/>
                    </a:lnTo>
                    <a:lnTo>
                      <a:pt x="1449" y="288"/>
                    </a:lnTo>
                    <a:lnTo>
                      <a:pt x="1823" y="221"/>
                    </a:lnTo>
                    <a:lnTo>
                      <a:pt x="1826" y="82"/>
                    </a:lnTo>
                    <a:lnTo>
                      <a:pt x="1900" y="53"/>
                    </a:lnTo>
                    <a:lnTo>
                      <a:pt x="1922" y="96"/>
                    </a:lnTo>
                    <a:lnTo>
                      <a:pt x="1922" y="199"/>
                    </a:lnTo>
                    <a:lnTo>
                      <a:pt x="2090" y="161"/>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1" name="Freeform 8"/>
              <p:cNvSpPr>
                <a:spLocks noChangeArrowheads="1"/>
              </p:cNvSpPr>
              <p:nvPr/>
            </p:nvSpPr>
            <p:spPr bwMode="auto">
              <a:xfrm>
                <a:off x="726" y="953"/>
                <a:ext cx="156" cy="743"/>
              </a:xfrm>
              <a:custGeom>
                <a:avLst/>
                <a:gdLst/>
                <a:ahLst/>
                <a:cxnLst>
                  <a:cxn ang="0">
                    <a:pos x="159" y="2"/>
                  </a:cxn>
                  <a:cxn ang="0">
                    <a:pos x="32" y="0"/>
                  </a:cxn>
                  <a:cxn ang="0">
                    <a:pos x="0" y="782"/>
                  </a:cxn>
                </a:cxnLst>
                <a:rect l="0" t="0" r="r" b="b"/>
                <a:pathLst>
                  <a:path w="159" h="782">
                    <a:moveTo>
                      <a:pt x="159" y="2"/>
                    </a:moveTo>
                    <a:lnTo>
                      <a:pt x="32" y="0"/>
                    </a:lnTo>
                    <a:lnTo>
                      <a:pt x="0" y="78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2" name="Line 9"/>
              <p:cNvSpPr>
                <a:spLocks noChangeShapeType="1"/>
              </p:cNvSpPr>
              <p:nvPr/>
            </p:nvSpPr>
            <p:spPr bwMode="auto">
              <a:xfrm>
                <a:off x="1366" y="1158"/>
                <a:ext cx="5" cy="481"/>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3" name="Freeform 10"/>
              <p:cNvSpPr>
                <a:spLocks noChangeArrowheads="1"/>
              </p:cNvSpPr>
              <p:nvPr/>
            </p:nvSpPr>
            <p:spPr bwMode="auto">
              <a:xfrm>
                <a:off x="1511" y="1183"/>
                <a:ext cx="12" cy="456"/>
              </a:xfrm>
              <a:custGeom>
                <a:avLst/>
                <a:gdLst/>
                <a:ahLst/>
                <a:cxnLst>
                  <a:cxn ang="0">
                    <a:pos x="0" y="0"/>
                  </a:cxn>
                  <a:cxn ang="0">
                    <a:pos x="12" y="480"/>
                  </a:cxn>
                </a:cxnLst>
                <a:rect l="0" t="0" r="r" b="b"/>
                <a:pathLst>
                  <a:path w="12" h="480">
                    <a:moveTo>
                      <a:pt x="0" y="0"/>
                    </a:moveTo>
                    <a:lnTo>
                      <a:pt x="12" y="48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4" name="Freeform 11"/>
              <p:cNvSpPr>
                <a:spLocks noChangeArrowheads="1"/>
              </p:cNvSpPr>
              <p:nvPr/>
            </p:nvSpPr>
            <p:spPr bwMode="auto">
              <a:xfrm>
                <a:off x="1830" y="893"/>
                <a:ext cx="43" cy="839"/>
              </a:xfrm>
              <a:custGeom>
                <a:avLst/>
                <a:gdLst/>
                <a:ahLst/>
                <a:cxnLst>
                  <a:cxn ang="0">
                    <a:pos x="0" y="0"/>
                  </a:cxn>
                  <a:cxn ang="0">
                    <a:pos x="8" y="58"/>
                  </a:cxn>
                  <a:cxn ang="0">
                    <a:pos x="24" y="89"/>
                  </a:cxn>
                  <a:cxn ang="0">
                    <a:pos x="44" y="883"/>
                  </a:cxn>
                </a:cxnLst>
                <a:rect l="0" t="0" r="r" b="b"/>
                <a:pathLst>
                  <a:path w="44" h="883">
                    <a:moveTo>
                      <a:pt x="0" y="0"/>
                    </a:moveTo>
                    <a:lnTo>
                      <a:pt x="8" y="58"/>
                    </a:lnTo>
                    <a:lnTo>
                      <a:pt x="24" y="89"/>
                    </a:lnTo>
                    <a:lnTo>
                      <a:pt x="44" y="883"/>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5" name="Freeform 12"/>
              <p:cNvSpPr>
                <a:spLocks noChangeArrowheads="1"/>
              </p:cNvSpPr>
              <p:nvPr/>
            </p:nvSpPr>
            <p:spPr bwMode="auto">
              <a:xfrm>
                <a:off x="1699" y="1091"/>
                <a:ext cx="42" cy="577"/>
              </a:xfrm>
              <a:custGeom>
                <a:avLst/>
                <a:gdLst/>
                <a:ahLst/>
                <a:cxnLst>
                  <a:cxn ang="0">
                    <a:pos x="0" y="0"/>
                  </a:cxn>
                  <a:cxn ang="0">
                    <a:pos x="36" y="5"/>
                  </a:cxn>
                  <a:cxn ang="0">
                    <a:pos x="43" y="607"/>
                  </a:cxn>
                </a:cxnLst>
                <a:rect l="0" t="0" r="r" b="b"/>
                <a:pathLst>
                  <a:path w="43" h="607">
                    <a:moveTo>
                      <a:pt x="0" y="0"/>
                    </a:moveTo>
                    <a:lnTo>
                      <a:pt x="36" y="5"/>
                    </a:lnTo>
                    <a:lnTo>
                      <a:pt x="43" y="607"/>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6" name="Line 13"/>
              <p:cNvSpPr>
                <a:spLocks noChangeShapeType="1"/>
              </p:cNvSpPr>
              <p:nvPr/>
            </p:nvSpPr>
            <p:spPr bwMode="auto">
              <a:xfrm>
                <a:off x="1135" y="1183"/>
                <a:ext cx="1" cy="456"/>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7" name="Freeform 14"/>
              <p:cNvSpPr>
                <a:spLocks noChangeArrowheads="1"/>
              </p:cNvSpPr>
              <p:nvPr/>
            </p:nvSpPr>
            <p:spPr bwMode="auto">
              <a:xfrm>
                <a:off x="336" y="590"/>
                <a:ext cx="576" cy="534"/>
              </a:xfrm>
              <a:custGeom>
                <a:avLst/>
                <a:gdLst/>
                <a:ahLst/>
                <a:cxnLst>
                  <a:cxn ang="0">
                    <a:pos x="0" y="0"/>
                  </a:cxn>
                  <a:cxn ang="0">
                    <a:pos x="422" y="377"/>
                  </a:cxn>
                  <a:cxn ang="0">
                    <a:pos x="588" y="562"/>
                  </a:cxn>
                </a:cxnLst>
                <a:rect l="0" t="0" r="r" b="b"/>
                <a:pathLst>
                  <a:path w="588" h="562">
                    <a:moveTo>
                      <a:pt x="0" y="0"/>
                    </a:moveTo>
                    <a:lnTo>
                      <a:pt x="422" y="377"/>
                    </a:lnTo>
                    <a:lnTo>
                      <a:pt x="588" y="56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8" name="Freeform 15"/>
              <p:cNvSpPr>
                <a:spLocks noChangeArrowheads="1"/>
              </p:cNvSpPr>
              <p:nvPr/>
            </p:nvSpPr>
            <p:spPr bwMode="auto">
              <a:xfrm>
                <a:off x="1583" y="1087"/>
                <a:ext cx="22" cy="598"/>
              </a:xfrm>
              <a:custGeom>
                <a:avLst/>
                <a:gdLst/>
                <a:ahLst/>
                <a:cxnLst>
                  <a:cxn ang="0">
                    <a:pos x="0" y="0"/>
                  </a:cxn>
                  <a:cxn ang="0">
                    <a:pos x="8" y="598"/>
                  </a:cxn>
                  <a:cxn ang="0">
                    <a:pos x="23" y="629"/>
                  </a:cxn>
                </a:cxnLst>
                <a:rect l="0" t="0" r="r" b="b"/>
                <a:pathLst>
                  <a:path w="23" h="629">
                    <a:moveTo>
                      <a:pt x="0" y="0"/>
                    </a:moveTo>
                    <a:lnTo>
                      <a:pt x="8" y="598"/>
                    </a:lnTo>
                    <a:lnTo>
                      <a:pt x="23" y="62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9" name="Freeform 16"/>
              <p:cNvSpPr>
                <a:spLocks noChangeArrowheads="1"/>
              </p:cNvSpPr>
              <p:nvPr/>
            </p:nvSpPr>
            <p:spPr bwMode="auto">
              <a:xfrm>
                <a:off x="977" y="1215"/>
                <a:ext cx="69" cy="424"/>
              </a:xfrm>
              <a:custGeom>
                <a:avLst/>
                <a:gdLst/>
                <a:ahLst/>
                <a:cxnLst>
                  <a:cxn ang="0">
                    <a:pos x="70" y="0"/>
                  </a:cxn>
                  <a:cxn ang="0">
                    <a:pos x="10" y="31"/>
                  </a:cxn>
                  <a:cxn ang="0">
                    <a:pos x="0" y="436"/>
                  </a:cxn>
                  <a:cxn ang="0">
                    <a:pos x="18" y="446"/>
                  </a:cxn>
                </a:cxnLst>
                <a:rect l="0" t="0" r="r" b="b"/>
                <a:pathLst>
                  <a:path w="70" h="446">
                    <a:moveTo>
                      <a:pt x="70" y="0"/>
                    </a:moveTo>
                    <a:lnTo>
                      <a:pt x="10" y="31"/>
                    </a:lnTo>
                    <a:lnTo>
                      <a:pt x="0" y="436"/>
                    </a:lnTo>
                    <a:lnTo>
                      <a:pt x="18" y="446"/>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0" name="Freeform 17"/>
              <p:cNvSpPr>
                <a:spLocks noChangeArrowheads="1"/>
              </p:cNvSpPr>
              <p:nvPr/>
            </p:nvSpPr>
            <p:spPr bwMode="auto">
              <a:xfrm>
                <a:off x="1746" y="863"/>
                <a:ext cx="846" cy="228"/>
              </a:xfrm>
              <a:custGeom>
                <a:avLst/>
                <a:gdLst/>
                <a:ahLst/>
                <a:cxnLst>
                  <a:cxn ang="0">
                    <a:pos x="0" y="240"/>
                  </a:cxn>
                  <a:cxn ang="0">
                    <a:pos x="96" y="144"/>
                  </a:cxn>
                  <a:cxn ang="0">
                    <a:pos x="864" y="0"/>
                  </a:cxn>
                </a:cxnLst>
                <a:rect l="0" t="0" r="r" b="b"/>
                <a:pathLst>
                  <a:path w="864" h="240">
                    <a:moveTo>
                      <a:pt x="0" y="240"/>
                    </a:moveTo>
                    <a:lnTo>
                      <a:pt x="96" y="144"/>
                    </a:lnTo>
                    <a:lnTo>
                      <a:pt x="864"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1" name="Freeform 18"/>
              <p:cNvSpPr>
                <a:spLocks noChangeArrowheads="1"/>
              </p:cNvSpPr>
              <p:nvPr/>
            </p:nvSpPr>
            <p:spPr bwMode="auto">
              <a:xfrm>
                <a:off x="336" y="1639"/>
                <a:ext cx="752" cy="274"/>
              </a:xfrm>
              <a:custGeom>
                <a:avLst/>
                <a:gdLst/>
                <a:ahLst/>
                <a:cxnLst>
                  <a:cxn ang="0">
                    <a:pos x="0" y="288"/>
                  </a:cxn>
                  <a:cxn ang="0">
                    <a:pos x="720" y="96"/>
                  </a:cxn>
                  <a:cxn ang="0">
                    <a:pos x="768" y="0"/>
                  </a:cxn>
                </a:cxnLst>
                <a:rect l="0" t="0" r="r" b="b"/>
                <a:pathLst>
                  <a:path w="768" h="288">
                    <a:moveTo>
                      <a:pt x="0" y="288"/>
                    </a:moveTo>
                    <a:lnTo>
                      <a:pt x="720" y="96"/>
                    </a:lnTo>
                    <a:lnTo>
                      <a:pt x="768"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2" name="Freeform 19"/>
              <p:cNvSpPr>
                <a:spLocks noChangeArrowheads="1"/>
              </p:cNvSpPr>
              <p:nvPr/>
            </p:nvSpPr>
            <p:spPr bwMode="auto">
              <a:xfrm>
                <a:off x="940" y="1169"/>
                <a:ext cx="44" cy="75"/>
              </a:xfrm>
              <a:custGeom>
                <a:avLst/>
                <a:gdLst/>
                <a:ahLst/>
                <a:cxnLst>
                  <a:cxn ang="0">
                    <a:pos x="0" y="0"/>
                  </a:cxn>
                  <a:cxn ang="0">
                    <a:pos x="45" y="79"/>
                  </a:cxn>
                </a:cxnLst>
                <a:rect l="0" t="0" r="r" b="b"/>
                <a:pathLst>
                  <a:path w="45" h="79">
                    <a:moveTo>
                      <a:pt x="0" y="0"/>
                    </a:moveTo>
                    <a:lnTo>
                      <a:pt x="45" y="7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grpSp>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Geometric</a:t>
              </a:r>
              <a:r>
                <a:rPr lang="en-GB" sz="2800" b="0" dirty="0">
                  <a:solidFill>
                    <a:prstClr val="black"/>
                  </a:solidFill>
                  <a:latin typeface="Calibri"/>
                  <a:cs typeface="Arial" pitchFamily="34" charset="0"/>
                </a:rPr>
                <a:t> information</a:t>
              </a:r>
            </a:p>
          </p:txBody>
        </p:sp>
      </p:grpSp>
      <p:sp>
        <p:nvSpPr>
          <p:cNvPr id="34" name="Text Box 68"/>
          <p:cNvSpPr txBox="1">
            <a:spLocks noChangeArrowheads="1"/>
          </p:cNvSpPr>
          <p:nvPr/>
        </p:nvSpPr>
        <p:spPr bwMode="auto">
          <a:xfrm>
            <a:off x="2328964" y="5658464"/>
            <a:ext cx="4419600"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Semantic</a:t>
            </a:r>
            <a:r>
              <a:rPr lang="en-GB" sz="2800" b="0" dirty="0">
                <a:solidFill>
                  <a:prstClr val="black"/>
                </a:solidFill>
                <a:latin typeface="Calibri"/>
                <a:cs typeface="Arial" pitchFamily="34" charset="0"/>
              </a:rPr>
              <a:t> information</a:t>
            </a:r>
          </a:p>
        </p:txBody>
      </p:sp>
      <p:sp>
        <p:nvSpPr>
          <p:cNvPr id="35" name="Rectangle 69"/>
          <p:cNvSpPr>
            <a:spLocks noChangeArrowheads="1"/>
          </p:cNvSpPr>
          <p:nvPr/>
        </p:nvSpPr>
        <p:spPr bwMode="auto">
          <a:xfrm>
            <a:off x="2401488" y="2819400"/>
            <a:ext cx="798912"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36" name="Text Box 76"/>
          <p:cNvSpPr txBox="1">
            <a:spLocks noChangeArrowheads="1"/>
          </p:cNvSpPr>
          <p:nvPr/>
        </p:nvSpPr>
        <p:spPr bwMode="auto">
          <a:xfrm>
            <a:off x="2676030" y="4143426"/>
            <a:ext cx="685229"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9900"/>
                </a:solidFill>
                <a:latin typeface="Calibri"/>
                <a:cs typeface="Arial" pitchFamily="34" charset="0"/>
              </a:rPr>
              <a:t>person</a:t>
            </a:r>
          </a:p>
        </p:txBody>
      </p:sp>
      <p:sp>
        <p:nvSpPr>
          <p:cNvPr id="37" name="Text Box 77"/>
          <p:cNvSpPr txBox="1">
            <a:spLocks noChangeArrowheads="1"/>
          </p:cNvSpPr>
          <p:nvPr/>
        </p:nvSpPr>
        <p:spPr bwMode="auto">
          <a:xfrm>
            <a:off x="3201677" y="3890191"/>
            <a:ext cx="808211"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66FF33"/>
                </a:solidFill>
                <a:latin typeface="Calibri"/>
                <a:cs typeface="Arial" pitchFamily="34" charset="0"/>
              </a:rPr>
              <a:t>trashcan</a:t>
            </a:r>
          </a:p>
        </p:txBody>
      </p:sp>
      <p:sp>
        <p:nvSpPr>
          <p:cNvPr id="38" name="Text Box 78"/>
          <p:cNvSpPr txBox="1">
            <a:spLocks noChangeArrowheads="1"/>
          </p:cNvSpPr>
          <p:nvPr/>
        </p:nvSpPr>
        <p:spPr bwMode="auto">
          <a:xfrm>
            <a:off x="4744941" y="3957242"/>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39" name="Text Box 79"/>
          <p:cNvSpPr txBox="1">
            <a:spLocks noChangeArrowheads="1"/>
          </p:cNvSpPr>
          <p:nvPr/>
        </p:nvSpPr>
        <p:spPr bwMode="auto">
          <a:xfrm>
            <a:off x="5350099" y="3864121"/>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40" name="Rectangle 39"/>
          <p:cNvSpPr/>
          <p:nvPr/>
        </p:nvSpPr>
        <p:spPr>
          <a:xfrm>
            <a:off x="3602916" y="4511112"/>
            <a:ext cx="707566"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ground</a:t>
            </a:r>
          </a:p>
        </p:txBody>
      </p:sp>
      <p:sp>
        <p:nvSpPr>
          <p:cNvPr id="41" name="Rectangle 40"/>
          <p:cNvSpPr/>
          <p:nvPr/>
        </p:nvSpPr>
        <p:spPr>
          <a:xfrm>
            <a:off x="3962400" y="1996512"/>
            <a:ext cx="49244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2" name="Rectangle 41"/>
          <p:cNvSpPr/>
          <p:nvPr/>
        </p:nvSpPr>
        <p:spPr>
          <a:xfrm>
            <a:off x="5603980" y="2099873"/>
            <a:ext cx="49244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3" name="Rectangle 42"/>
          <p:cNvSpPr/>
          <p:nvPr/>
        </p:nvSpPr>
        <p:spPr>
          <a:xfrm>
            <a:off x="4575654" y="2557073"/>
            <a:ext cx="41870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00FF"/>
                </a:solidFill>
                <a:latin typeface="Calibri"/>
                <a:cs typeface="Arial" pitchFamily="34" charset="0"/>
              </a:rPr>
              <a:t>sky</a:t>
            </a:r>
          </a:p>
        </p:txBody>
      </p:sp>
      <p:sp>
        <p:nvSpPr>
          <p:cNvPr id="45" name="Text Box 77"/>
          <p:cNvSpPr txBox="1">
            <a:spLocks noChangeArrowheads="1"/>
          </p:cNvSpPr>
          <p:nvPr/>
        </p:nvSpPr>
        <p:spPr bwMode="auto">
          <a:xfrm>
            <a:off x="2601969" y="3444313"/>
            <a:ext cx="53922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door</a:t>
            </a:r>
          </a:p>
        </p:txBody>
      </p:sp>
      <p:sp>
        <p:nvSpPr>
          <p:cNvPr id="46" name="Text Box 77"/>
          <p:cNvSpPr txBox="1">
            <a:spLocks noChangeArrowheads="1"/>
          </p:cNvSpPr>
          <p:nvPr/>
        </p:nvSpPr>
        <p:spPr bwMode="auto">
          <a:xfrm>
            <a:off x="5208371" y="3215713"/>
            <a:ext cx="77967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window</a:t>
            </a:r>
          </a:p>
        </p:txBody>
      </p:sp>
      <p:sp>
        <p:nvSpPr>
          <p:cNvPr id="47" name="Rectangle 69"/>
          <p:cNvSpPr>
            <a:spLocks noChangeArrowheads="1"/>
          </p:cNvSpPr>
          <p:nvPr/>
        </p:nvSpPr>
        <p:spPr bwMode="auto">
          <a:xfrm>
            <a:off x="5113128" y="2834713"/>
            <a:ext cx="770060"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48" name="Rectangle 69"/>
          <p:cNvSpPr>
            <a:spLocks noChangeArrowheads="1"/>
          </p:cNvSpPr>
          <p:nvPr/>
        </p:nvSpPr>
        <p:spPr bwMode="auto">
          <a:xfrm>
            <a:off x="2438824" y="2072713"/>
            <a:ext cx="48953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roof</a:t>
            </a:r>
          </a:p>
        </p:txBody>
      </p:sp>
      <p:sp>
        <p:nvSpPr>
          <p:cNvPr id="49" name="Rectangle 48"/>
          <p:cNvSpPr/>
          <p:nvPr/>
        </p:nvSpPr>
        <p:spPr>
          <a:xfrm>
            <a:off x="5105824" y="2480873"/>
            <a:ext cx="80387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FFFF"/>
                </a:solidFill>
                <a:latin typeface="Calibri"/>
                <a:cs typeface="Arial" pitchFamily="34" charset="0"/>
              </a:rPr>
              <a:t>chimney</a:t>
            </a:r>
          </a:p>
        </p:txBody>
      </p:sp>
      <p:sp>
        <p:nvSpPr>
          <p:cNvPr id="52" name="Rectangle 51"/>
          <p:cNvSpPr/>
          <p:nvPr/>
        </p:nvSpPr>
        <p:spPr>
          <a:xfrm>
            <a:off x="4953424" y="4282513"/>
            <a:ext cx="1419876" cy="304058"/>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Outdoor scene</a:t>
            </a:r>
          </a:p>
        </p:txBody>
      </p:sp>
      <p:sp>
        <p:nvSpPr>
          <p:cNvPr id="53" name="Rectangle 52"/>
          <p:cNvSpPr/>
          <p:nvPr/>
        </p:nvSpPr>
        <p:spPr>
          <a:xfrm>
            <a:off x="5029624" y="4511855"/>
            <a:ext cx="50687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City</a:t>
            </a:r>
          </a:p>
        </p:txBody>
      </p:sp>
      <p:sp>
        <p:nvSpPr>
          <p:cNvPr id="54" name="Rectangle 53"/>
          <p:cNvSpPr/>
          <p:nvPr/>
        </p:nvSpPr>
        <p:spPr>
          <a:xfrm>
            <a:off x="5541861" y="4511113"/>
            <a:ext cx="1001172"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European</a:t>
            </a:r>
          </a:p>
        </p:txBody>
      </p:sp>
      <p:sp>
        <p:nvSpPr>
          <p:cNvPr id="55" name="Rectangle 54"/>
          <p:cNvSpPr/>
          <p:nvPr/>
        </p:nvSpPr>
        <p:spPr>
          <a:xfrm>
            <a:off x="5537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
        <p:nvSpPr>
          <p:cNvPr id="44" name="TextBox 43">
            <a:extLst>
              <a:ext uri="{FF2B5EF4-FFF2-40B4-BE49-F238E27FC236}">
                <a16:creationId xmlns:a16="http://schemas.microsoft.com/office/drawing/2014/main" id="{4B74C01C-D65C-FB4B-BE58-303C271EE919}"/>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11693601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normAutofit fontScale="90000"/>
          </a:bodyPr>
          <a:lstStyle/>
          <a:p>
            <a:pPr eaLnBrk="1" hangingPunct="1">
              <a:defRPr/>
            </a:pPr>
            <a:r>
              <a:rPr lang="en-US" dirty="0"/>
              <a:t>Vision is easy for humans</a:t>
            </a:r>
          </a:p>
        </p:txBody>
      </p:sp>
      <p:pic>
        <p:nvPicPr>
          <p:cNvPr id="9" name="Picture 2"/>
          <p:cNvPicPr>
            <a:picLocks noChangeAspect="1" noChangeArrowheads="1"/>
          </p:cNvPicPr>
          <p:nvPr/>
        </p:nvPicPr>
        <p:blipFill>
          <a:blip r:embed="rId3" cstate="print"/>
          <a:srcRect/>
          <a:stretch>
            <a:fillRect/>
          </a:stretch>
        </p:blipFill>
        <p:spPr bwMode="auto">
          <a:xfrm>
            <a:off x="2647950" y="1623218"/>
            <a:ext cx="3848100" cy="3840163"/>
          </a:xfrm>
          <a:prstGeom prst="rect">
            <a:avLst/>
          </a:prstGeom>
          <a:noFill/>
          <a:ln w="9525" cap="flat" cmpd="sng">
            <a:solidFill>
              <a:schemeClr val="bg1"/>
            </a:solidFill>
            <a:prstDash val="solid"/>
            <a:miter lim="800000"/>
            <a:headEnd/>
            <a:tailEnd/>
          </a:ln>
          <a:effectLst/>
        </p:spPr>
      </p:pic>
      <p:sp>
        <p:nvSpPr>
          <p:cNvPr id="10" name="TextBox 9"/>
          <p:cNvSpPr txBox="1"/>
          <p:nvPr/>
        </p:nvSpPr>
        <p:spPr>
          <a:xfrm>
            <a:off x="5562600" y="6504801"/>
            <a:ext cx="3520516" cy="276999"/>
          </a:xfrm>
          <a:prstGeom prst="rect">
            <a:avLst/>
          </a:prstGeom>
          <a:noFill/>
        </p:spPr>
        <p:txBody>
          <a:bodyPr wrap="none">
            <a:spAutoFit/>
          </a:bodyPr>
          <a:lstStyle/>
          <a:p>
            <a:pPr algn="ctr" fontAlgn="auto">
              <a:spcBef>
                <a:spcPts val="0"/>
              </a:spcBef>
              <a:spcAft>
                <a:spcPts val="0"/>
              </a:spcAft>
              <a:defRPr/>
            </a:pPr>
            <a:r>
              <a:rPr lang="en-US" b="0" kern="0" dirty="0">
                <a:solidFill>
                  <a:schemeClr val="tx1"/>
                </a:solidFill>
                <a:cs typeface="+mn-cs"/>
              </a:rPr>
              <a:t>Source: “80 million tiny images” by </a:t>
            </a:r>
            <a:r>
              <a:rPr lang="en-US" b="0" kern="0" dirty="0" err="1">
                <a:solidFill>
                  <a:schemeClr val="tx1"/>
                </a:solidFill>
                <a:cs typeface="+mn-cs"/>
              </a:rPr>
              <a:t>Torralba</a:t>
            </a:r>
            <a:r>
              <a:rPr lang="en-US" b="0" kern="0" dirty="0">
                <a:solidFill>
                  <a:schemeClr val="tx1"/>
                </a:solidFill>
                <a:cs typeface="+mn-cs"/>
              </a:rPr>
              <a:t> et al.</a:t>
            </a:r>
          </a:p>
        </p:txBody>
      </p:sp>
      <p:sp>
        <p:nvSpPr>
          <p:cNvPr id="12" name="TextBox 11">
            <a:extLst>
              <a:ext uri="{FF2B5EF4-FFF2-40B4-BE49-F238E27FC236}">
                <a16:creationId xmlns:a16="http://schemas.microsoft.com/office/drawing/2014/main" id="{7060AD62-9773-7445-9C28-917300726688}"/>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49296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p:txBody>
          <a:bodyPr/>
          <a:lstStyle/>
          <a:p>
            <a:r>
              <a:rPr lang="en-US" dirty="0" err="1"/>
              <a:t>Attneave’s</a:t>
            </a:r>
            <a:r>
              <a:rPr lang="en-US" dirty="0"/>
              <a:t> Cat</a:t>
            </a:r>
          </a:p>
        </p:txBody>
      </p:sp>
      <p:sp>
        <p:nvSpPr>
          <p:cNvPr id="929794" name="Rectangle 2"/>
          <p:cNvSpPr>
            <a:spLocks noGrp="1" noChangeArrowheads="1"/>
          </p:cNvSpPr>
          <p:nvPr>
            <p:ph type="title"/>
          </p:nvPr>
        </p:nvSpPr>
        <p:spPr/>
        <p:txBody>
          <a:bodyPr>
            <a:normAutofit fontScale="90000"/>
          </a:bodyPr>
          <a:lstStyle/>
          <a:p>
            <a:pPr eaLnBrk="1" hangingPunct="1">
              <a:defRPr/>
            </a:pPr>
            <a:r>
              <a:rPr lang="en-US" dirty="0"/>
              <a:t>Vision is easy for humans</a:t>
            </a:r>
          </a:p>
        </p:txBody>
      </p:sp>
      <p:sp>
        <p:nvSpPr>
          <p:cNvPr id="10" name="TextBox 9"/>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2" name="Picture 1">
            <a:extLst>
              <a:ext uri="{FF2B5EF4-FFF2-40B4-BE49-F238E27FC236}">
                <a16:creationId xmlns:a16="http://schemas.microsoft.com/office/drawing/2014/main" id="{A34AE8F4-0CD8-C04E-9B9E-5177B550ADB7}"/>
              </a:ext>
            </a:extLst>
          </p:cNvPr>
          <p:cNvPicPr>
            <a:picLocks noChangeAspect="1"/>
          </p:cNvPicPr>
          <p:nvPr/>
        </p:nvPicPr>
        <p:blipFill>
          <a:blip r:embed="rId3"/>
          <a:stretch>
            <a:fillRect/>
          </a:stretch>
        </p:blipFill>
        <p:spPr>
          <a:xfrm>
            <a:off x="2111375" y="1872906"/>
            <a:ext cx="4921250" cy="3673389"/>
          </a:xfrm>
          <a:prstGeom prst="rect">
            <a:avLst/>
          </a:prstGeom>
        </p:spPr>
      </p:pic>
    </p:spTree>
    <p:extLst>
      <p:ext uri="{BB962C8B-B14F-4D97-AF65-F5344CB8AC3E}">
        <p14:creationId xmlns:p14="http://schemas.microsoft.com/office/powerpoint/2010/main" val="3672737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p:txBody>
          <a:bodyPr/>
          <a:lstStyle/>
          <a:p>
            <a:r>
              <a:rPr lang="en-US" dirty="0"/>
              <a:t>Mooney Faces</a:t>
            </a:r>
          </a:p>
        </p:txBody>
      </p:sp>
      <p:sp>
        <p:nvSpPr>
          <p:cNvPr id="929794" name="Rectangle 2"/>
          <p:cNvSpPr>
            <a:spLocks noGrp="1" noChangeArrowheads="1"/>
          </p:cNvSpPr>
          <p:nvPr>
            <p:ph type="title"/>
          </p:nvPr>
        </p:nvSpPr>
        <p:spPr/>
        <p:txBody>
          <a:bodyPr>
            <a:normAutofit fontScale="90000"/>
          </a:bodyPr>
          <a:lstStyle/>
          <a:p>
            <a:pPr eaLnBrk="1" hangingPunct="1">
              <a:defRPr/>
            </a:pPr>
            <a:r>
              <a:rPr lang="en-US" dirty="0"/>
              <a:t>Vision is easy for humans</a:t>
            </a:r>
          </a:p>
        </p:txBody>
      </p:sp>
      <p:pic>
        <p:nvPicPr>
          <p:cNvPr id="4" name="Picture 3">
            <a:extLst>
              <a:ext uri="{FF2B5EF4-FFF2-40B4-BE49-F238E27FC236}">
                <a16:creationId xmlns:a16="http://schemas.microsoft.com/office/drawing/2014/main" id="{3A5D58E0-FAE1-E243-BA9E-8F7D61CF4B86}"/>
              </a:ext>
            </a:extLst>
          </p:cNvPr>
          <p:cNvPicPr>
            <a:picLocks noChangeAspect="1"/>
          </p:cNvPicPr>
          <p:nvPr/>
        </p:nvPicPr>
        <p:blipFill rotWithShape="1">
          <a:blip r:embed="rId3"/>
          <a:srcRect l="20000" r="48333"/>
          <a:stretch/>
        </p:blipFill>
        <p:spPr>
          <a:xfrm>
            <a:off x="3292040" y="1962152"/>
            <a:ext cx="2559920" cy="2933695"/>
          </a:xfrm>
          <a:prstGeom prst="rect">
            <a:avLst/>
          </a:prstGeom>
        </p:spPr>
      </p:pic>
      <p:sp>
        <p:nvSpPr>
          <p:cNvPr id="11" name="TextBox 10">
            <a:extLst>
              <a:ext uri="{FF2B5EF4-FFF2-40B4-BE49-F238E27FC236}">
                <a16:creationId xmlns:a16="http://schemas.microsoft.com/office/drawing/2014/main" id="{68CAEA59-3AB4-CD42-9E41-73173D52C287}"/>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463838389"/>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87364</TotalTime>
  <Words>1470</Words>
  <Application>Microsoft Macintosh PowerPoint</Application>
  <PresentationFormat>On-screen Show (4:3)</PresentationFormat>
  <Paragraphs>239</Paragraphs>
  <Slides>44</Slides>
  <Notes>32</Notes>
  <HiddenSlides>2</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44</vt:i4>
      </vt:variant>
    </vt:vector>
  </HeadingPairs>
  <TitlesOfParts>
    <vt:vector size="49" baseType="lpstr">
      <vt:lpstr>Arial</vt:lpstr>
      <vt:lpstr>Calibri</vt:lpstr>
      <vt:lpstr>Times New Roman</vt:lpstr>
      <vt:lpstr>Blank Presentation</vt:lpstr>
      <vt:lpstr>Office Theme</vt:lpstr>
      <vt:lpstr>CS543 / ECE549 Computer Vision Spring 2021</vt:lpstr>
      <vt:lpstr>Plan for today</vt:lpstr>
      <vt:lpstr>The goal of computer vision</vt:lpstr>
      <vt:lpstr>What kind of information can be extracted from an image?</vt:lpstr>
      <vt:lpstr>What kind of information can be extracted from an image?</vt:lpstr>
      <vt:lpstr>What kind of information can be extracted from an image?</vt:lpstr>
      <vt:lpstr>Vision is easy for humans</vt:lpstr>
      <vt:lpstr>Vision is easy for humans</vt:lpstr>
      <vt:lpstr>Vision is easy for humans</vt:lpstr>
      <vt:lpstr>Vision is easy for humans</vt:lpstr>
      <vt:lpstr>PowerPoint Presentation</vt:lpstr>
      <vt:lpstr>PowerPoint Presentation</vt:lpstr>
      <vt:lpstr>PowerPoint Presentation</vt:lpstr>
      <vt:lpstr>Vision is hard: Intra-class Variation</vt:lpstr>
      <vt:lpstr>Vision is hard: Intra-class Variation</vt:lpstr>
      <vt:lpstr>Vision is hard: Intra-class Variation</vt:lpstr>
      <vt:lpstr>Vision is hard: Concepts are subtle</vt:lpstr>
      <vt:lpstr>PowerPoint Presentation</vt:lpstr>
      <vt:lpstr>What can computer vision do today?</vt:lpstr>
      <vt:lpstr>Reconstruction: 3D from photo collections</vt:lpstr>
      <vt:lpstr>Reconstruction: 4D from photo collections</vt:lpstr>
      <vt:lpstr>Reconstruction: 4D from depth cameras</vt:lpstr>
      <vt:lpstr>Reconstruction in construction industry</vt:lpstr>
      <vt:lpstr>Applications</vt:lpstr>
      <vt:lpstr>Recognition: “Simple” patterns</vt:lpstr>
      <vt:lpstr>Recognition: Faces</vt:lpstr>
      <vt:lpstr>Recognition: General categories</vt:lpstr>
      <vt:lpstr>Recognition: General categories</vt:lpstr>
      <vt:lpstr>Object detection, instance segmentation</vt:lpstr>
      <vt:lpstr>Image generation</vt:lpstr>
      <vt:lpstr>Image generation</vt:lpstr>
      <vt:lpstr>Origins of computer vision</vt:lpstr>
      <vt:lpstr>Origins of computer vision</vt:lpstr>
      <vt:lpstr>Six decades  of computer vision </vt:lpstr>
      <vt:lpstr>Growth of the field</vt:lpstr>
      <vt:lpstr>Growth of the field (attendance)</vt:lpstr>
      <vt:lpstr>Growth of the field</vt:lpstr>
      <vt:lpstr>Course overview</vt:lpstr>
      <vt:lpstr>I. Early vision</vt:lpstr>
      <vt:lpstr>II. “Mid-level vision”</vt:lpstr>
      <vt:lpstr>III. Multi-view geometry</vt:lpstr>
      <vt:lpstr>IV. Recognition</vt:lpstr>
      <vt:lpstr>V. Additional Topics (time permitting)</vt:lpstr>
      <vt:lpstr>Logistics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Sparse Texture Representation Using Affine-Invariant Regions</dc:title>
  <dc:creator>Lana</dc:creator>
  <cp:lastModifiedBy>Gupta, Saurabh</cp:lastModifiedBy>
  <cp:revision>2790</cp:revision>
  <cp:lastPrinted>2019-01-15T01:17:08Z</cp:lastPrinted>
  <dcterms:created xsi:type="dcterms:W3CDTF">2003-06-12T19:48:44Z</dcterms:created>
  <dcterms:modified xsi:type="dcterms:W3CDTF">2021-01-27T16:52:31Z</dcterms:modified>
</cp:coreProperties>
</file>