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5"/>
  </p:notesMasterIdLst>
  <p:handoutMasterIdLst>
    <p:handoutMasterId r:id="rId86"/>
  </p:handoutMasterIdLst>
  <p:sldIdLst>
    <p:sldId id="877" r:id="rId2"/>
    <p:sldId id="912" r:id="rId3"/>
    <p:sldId id="917" r:id="rId4"/>
    <p:sldId id="919" r:id="rId5"/>
    <p:sldId id="915" r:id="rId6"/>
    <p:sldId id="876" r:id="rId7"/>
    <p:sldId id="313" r:id="rId8"/>
    <p:sldId id="318" r:id="rId9"/>
    <p:sldId id="319" r:id="rId10"/>
    <p:sldId id="286" r:id="rId11"/>
    <p:sldId id="499" r:id="rId12"/>
    <p:sldId id="455" r:id="rId13"/>
    <p:sldId id="482" r:id="rId14"/>
    <p:sldId id="530" r:id="rId15"/>
    <p:sldId id="483" r:id="rId16"/>
    <p:sldId id="484" r:id="rId17"/>
    <p:sldId id="485" r:id="rId18"/>
    <p:sldId id="487" r:id="rId19"/>
    <p:sldId id="506" r:id="rId20"/>
    <p:sldId id="411" r:id="rId21"/>
    <p:sldId id="406" r:id="rId22"/>
    <p:sldId id="408" r:id="rId23"/>
    <p:sldId id="498" r:id="rId24"/>
    <p:sldId id="412" r:id="rId25"/>
    <p:sldId id="416" r:id="rId26"/>
    <p:sldId id="396" r:id="rId27"/>
    <p:sldId id="440" r:id="rId28"/>
    <p:sldId id="417" r:id="rId29"/>
    <p:sldId id="493" r:id="rId30"/>
    <p:sldId id="494" r:id="rId31"/>
    <p:sldId id="447" r:id="rId32"/>
    <p:sldId id="446" r:id="rId33"/>
    <p:sldId id="424" r:id="rId34"/>
    <p:sldId id="445" r:id="rId35"/>
    <p:sldId id="421" r:id="rId36"/>
    <p:sldId id="870" r:id="rId37"/>
    <p:sldId id="457" r:id="rId38"/>
    <p:sldId id="872" r:id="rId39"/>
    <p:sldId id="913" r:id="rId40"/>
    <p:sldId id="637" r:id="rId41"/>
    <p:sldId id="540" r:id="rId42"/>
    <p:sldId id="589" r:id="rId43"/>
    <p:sldId id="279" r:id="rId44"/>
    <p:sldId id="283" r:id="rId45"/>
    <p:sldId id="607" r:id="rId46"/>
    <p:sldId id="546" r:id="rId47"/>
    <p:sldId id="285" r:id="rId48"/>
    <p:sldId id="291" r:id="rId49"/>
    <p:sldId id="610" r:id="rId50"/>
    <p:sldId id="618" r:id="rId51"/>
    <p:sldId id="620" r:id="rId52"/>
    <p:sldId id="875" r:id="rId53"/>
    <p:sldId id="916" r:id="rId54"/>
    <p:sldId id="873" r:id="rId55"/>
    <p:sldId id="614" r:id="rId56"/>
    <p:sldId id="617" r:id="rId57"/>
    <p:sldId id="615" r:id="rId58"/>
    <p:sldId id="616" r:id="rId59"/>
    <p:sldId id="612" r:id="rId60"/>
    <p:sldId id="551" r:id="rId61"/>
    <p:sldId id="874" r:id="rId62"/>
    <p:sldId id="611" r:id="rId63"/>
    <p:sldId id="553" r:id="rId64"/>
    <p:sldId id="554" r:id="rId65"/>
    <p:sldId id="560" r:id="rId66"/>
    <p:sldId id="646" r:id="rId67"/>
    <p:sldId id="633" r:id="rId68"/>
    <p:sldId id="544" r:id="rId69"/>
    <p:sldId id="641" r:id="rId70"/>
    <p:sldId id="642" r:id="rId71"/>
    <p:sldId id="562" r:id="rId72"/>
    <p:sldId id="644" r:id="rId73"/>
    <p:sldId id="563" r:id="rId74"/>
    <p:sldId id="565" r:id="rId75"/>
    <p:sldId id="568" r:id="rId76"/>
    <p:sldId id="569" r:id="rId77"/>
    <p:sldId id="570" r:id="rId78"/>
    <p:sldId id="571" r:id="rId79"/>
    <p:sldId id="640" r:id="rId80"/>
    <p:sldId id="648" r:id="rId81"/>
    <p:sldId id="649" r:id="rId82"/>
    <p:sldId id="625" r:id="rId83"/>
    <p:sldId id="626" r:id="rId84"/>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FF33"/>
    <a:srgbClr val="99FF33"/>
    <a:srgbClr val="CCFF33"/>
    <a:srgbClr val="FF9933"/>
    <a:srgbClr val="FF0000"/>
    <a:srgbClr val="00FF00"/>
    <a:srgbClr val="33CC33"/>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448" autoAdjust="0"/>
    <p:restoredTop sz="97530" autoAdjust="0"/>
  </p:normalViewPr>
  <p:slideViewPr>
    <p:cSldViewPr>
      <p:cViewPr varScale="1">
        <p:scale>
          <a:sx n="128" d="100"/>
          <a:sy n="128" d="100"/>
        </p:scale>
        <p:origin x="1200"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4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image" Target="../media/image100.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image" Target="../media/image10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32.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33.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image" Target="../media/image135.wmf"/><Relationship Id="rId1" Type="http://schemas.openxmlformats.org/officeDocument/2006/relationships/image" Target="../media/image134.wmf"/><Relationship Id="rId4" Type="http://schemas.openxmlformats.org/officeDocument/2006/relationships/image" Target="../media/image137.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image" Target="../media/image138.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41.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4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image" Target="../media/image50.emf"/><Relationship Id="rId7" Type="http://schemas.openxmlformats.org/officeDocument/2006/relationships/image" Target="../media/image54.emf"/><Relationship Id="rId12" Type="http://schemas.openxmlformats.org/officeDocument/2006/relationships/image" Target="../media/image59.emf"/><Relationship Id="rId2" Type="http://schemas.openxmlformats.org/officeDocument/2006/relationships/image" Target="../media/image49.emf"/><Relationship Id="rId1" Type="http://schemas.openxmlformats.org/officeDocument/2006/relationships/image" Target="../media/image48.emf"/><Relationship Id="rId6" Type="http://schemas.openxmlformats.org/officeDocument/2006/relationships/image" Target="../media/image53.emf"/><Relationship Id="rId11" Type="http://schemas.openxmlformats.org/officeDocument/2006/relationships/image" Target="../media/image58.emf"/><Relationship Id="rId5" Type="http://schemas.openxmlformats.org/officeDocument/2006/relationships/image" Target="../media/image52.emf"/><Relationship Id="rId10" Type="http://schemas.openxmlformats.org/officeDocument/2006/relationships/image" Target="../media/image57.emf"/><Relationship Id="rId4" Type="http://schemas.openxmlformats.org/officeDocument/2006/relationships/image" Target="../media/image51.emf"/><Relationship Id="rId9" Type="http://schemas.openxmlformats.org/officeDocument/2006/relationships/image" Target="../media/image56.e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image" Target="../media/image50.emf"/><Relationship Id="rId7" Type="http://schemas.openxmlformats.org/officeDocument/2006/relationships/image" Target="../media/image54.emf"/><Relationship Id="rId2" Type="http://schemas.openxmlformats.org/officeDocument/2006/relationships/image" Target="../media/image49.emf"/><Relationship Id="rId1" Type="http://schemas.openxmlformats.org/officeDocument/2006/relationships/image" Target="../media/image48.emf"/><Relationship Id="rId6" Type="http://schemas.openxmlformats.org/officeDocument/2006/relationships/image" Target="../media/image53.emf"/><Relationship Id="rId5" Type="http://schemas.openxmlformats.org/officeDocument/2006/relationships/image" Target="../media/image52.emf"/><Relationship Id="rId10" Type="http://schemas.openxmlformats.org/officeDocument/2006/relationships/image" Target="../media/image61.emf"/><Relationship Id="rId4" Type="http://schemas.openxmlformats.org/officeDocument/2006/relationships/image" Target="../media/image51.emf"/><Relationship Id="rId9" Type="http://schemas.openxmlformats.org/officeDocument/2006/relationships/image" Target="../media/image6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9.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89.png"/><Relationship Id="rId1" Type="http://schemas.openxmlformats.org/officeDocument/2006/relationships/image" Target="../media/image9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a:lvl1pPr>
          </a:lstStyle>
          <a:p>
            <a:pPr>
              <a:defRPr/>
            </a:pPr>
            <a:endParaRPr lang="en-US"/>
          </a:p>
        </p:txBody>
      </p:sp>
      <p:sp>
        <p:nvSpPr>
          <p:cNvPr id="8704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a:lvl1pPr>
          </a:lstStyle>
          <a:p>
            <a:pPr>
              <a:defRPr/>
            </a:pPr>
            <a:endParaRPr lang="en-US"/>
          </a:p>
        </p:txBody>
      </p:sp>
      <p:sp>
        <p:nvSpPr>
          <p:cNvPr id="8704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a:lvl1pPr>
          </a:lstStyle>
          <a:p>
            <a:pPr>
              <a:defRPr/>
            </a:pPr>
            <a:endParaRPr lang="en-US"/>
          </a:p>
        </p:txBody>
      </p:sp>
      <p:sp>
        <p:nvSpPr>
          <p:cNvPr id="8704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a:lvl1pPr>
          </a:lstStyle>
          <a:p>
            <a:pPr>
              <a:defRPr/>
            </a:pPr>
            <a:fld id="{071951E6-2646-4237-9444-8416859A1F11}" type="slidenum">
              <a:rPr lang="en-US"/>
              <a:pPr>
                <a:defRPr/>
              </a:pPr>
              <a:t>‹#›</a:t>
            </a:fld>
            <a:endParaRPr lang="en-US"/>
          </a:p>
        </p:txBody>
      </p:sp>
    </p:spTree>
    <p:extLst>
      <p:ext uri="{BB962C8B-B14F-4D97-AF65-F5344CB8AC3E}">
        <p14:creationId xmlns:p14="http://schemas.microsoft.com/office/powerpoint/2010/main" val="3032529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a:lvl1pPr>
          </a:lstStyle>
          <a:p>
            <a:pPr>
              <a:defRPr/>
            </a:pPr>
            <a:endParaRPr lang="en-US"/>
          </a:p>
        </p:txBody>
      </p:sp>
      <p:sp>
        <p:nvSpPr>
          <p:cNvPr id="491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a:lvl1pPr>
          </a:lstStyle>
          <a:p>
            <a:pPr>
              <a:defRPr/>
            </a:pPr>
            <a:endParaRPr lang="en-US"/>
          </a:p>
        </p:txBody>
      </p:sp>
      <p:sp>
        <p:nvSpPr>
          <p:cNvPr id="7475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a:lvl1pPr>
          </a:lstStyle>
          <a:p>
            <a:pPr>
              <a:defRPr/>
            </a:pPr>
            <a:endParaRPr lang="en-US"/>
          </a:p>
        </p:txBody>
      </p:sp>
      <p:sp>
        <p:nvSpPr>
          <p:cNvPr id="491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a:lvl1pPr>
          </a:lstStyle>
          <a:p>
            <a:pPr>
              <a:defRPr/>
            </a:pPr>
            <a:fld id="{08FCA09C-389F-4645-898A-760E4CAD6C06}" type="slidenum">
              <a:rPr lang="en-US"/>
              <a:pPr>
                <a:defRPr/>
              </a:pPr>
              <a:t>‹#›</a:t>
            </a:fld>
            <a:endParaRPr lang="en-US"/>
          </a:p>
        </p:txBody>
      </p:sp>
    </p:spTree>
    <p:extLst>
      <p:ext uri="{BB962C8B-B14F-4D97-AF65-F5344CB8AC3E}">
        <p14:creationId xmlns:p14="http://schemas.microsoft.com/office/powerpoint/2010/main" val="14348042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E1815A9E-C495-4873-AB2B-2B168732F808}" type="slidenum">
              <a:rPr lang="en-US" smtClean="0"/>
              <a:pPr/>
              <a:t>1</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92818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4946BF8C-7078-42C7-B3C3-0D37DCAEA5A9}" type="slidenum">
              <a:rPr lang="en-US" smtClean="0"/>
              <a:pPr/>
              <a:t>10</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4946BF8C-7078-42C7-B3C3-0D37DCAEA5A9}" type="slidenum">
              <a:rPr lang="en-US" smtClean="0"/>
              <a:pPr/>
              <a:t>11</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F8972A4B-B53E-49E1-BFA5-232564545454}" type="slidenum">
              <a:rPr lang="en-US" smtClean="0"/>
              <a:pPr/>
              <a:t>12</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C812C1E0-7576-4E35-A5E2-B310FBEE18C2}" type="slidenum">
              <a:rPr lang="en-US" smtClean="0"/>
              <a:pPr/>
              <a:t>13</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xfrm>
            <a:off x="974725" y="4560888"/>
            <a:ext cx="5365750" cy="4319587"/>
          </a:xfrm>
          <a:noFill/>
          <a:ln/>
        </p:spPr>
        <p:txBody>
          <a:bodyPr/>
          <a:lstStyle/>
          <a:p>
            <a:pPr eaLnBrk="1" hangingPunct="1"/>
            <a:r>
              <a:rPr lang="en-US"/>
              <a:t>This is the relation between the focal length (f), the distance of the object from the camera (D), and the distance at which the object will be in focus (D’)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C812C1E0-7576-4E35-A5E2-B310FBEE18C2}" type="slidenum">
              <a:rPr lang="en-US" smtClean="0"/>
              <a:pPr/>
              <a:t>14</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xfrm>
            <a:off x="974725" y="4560888"/>
            <a:ext cx="5365750" cy="4319587"/>
          </a:xfrm>
          <a:noFill/>
          <a:ln/>
        </p:spPr>
        <p:txBody>
          <a:bodyPr/>
          <a:lstStyle/>
          <a:p>
            <a:pPr eaLnBrk="1" hangingPunct="1"/>
            <a:r>
              <a:rPr lang="en-US"/>
              <a:t>This is the relation between the focal length (f), the distance of the object from the camera (D), and the distance at which the object will be in focus (D’)</a:t>
            </a:r>
          </a:p>
        </p:txBody>
      </p:sp>
    </p:spTree>
    <p:extLst>
      <p:ext uri="{BB962C8B-B14F-4D97-AF65-F5344CB8AC3E}">
        <p14:creationId xmlns:p14="http://schemas.microsoft.com/office/powerpoint/2010/main" val="3250122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302C9377-0D52-4593-88BD-058C65172288}" type="slidenum">
              <a:rPr lang="en-US" smtClean="0"/>
              <a:pPr/>
              <a:t>15</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08AFE0B0-FDC5-4F7F-BA02-200ED9D384C1}" type="slidenum">
              <a:rPr lang="en-US" smtClean="0"/>
              <a:pPr/>
              <a:t>16</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82454F10-7EF1-47C3-86C2-06138964BC2E}" type="slidenum">
              <a:rPr lang="en-US" smtClean="0"/>
              <a:pPr/>
              <a:t>17</a:t>
            </a:fld>
            <a:endParaRPr lang="en-US"/>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298F0977-8A46-49F3-9FEB-E2119D928CF1}" type="slidenum">
              <a:rPr lang="en-US" smtClean="0"/>
              <a:pPr/>
              <a:t>18</a:t>
            </a:fld>
            <a:endParaRPr 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xfrm>
            <a:off x="974725" y="4560888"/>
            <a:ext cx="5365750" cy="4319587"/>
          </a:xfrm>
          <a:noFill/>
          <a:ln/>
        </p:spPr>
        <p:txBody>
          <a:bodyPr/>
          <a:lstStyle/>
          <a:p>
            <a:pPr eaLnBrk="1" hangingPunct="1"/>
            <a:r>
              <a:rPr lang="en-US" dirty="0"/>
              <a:t>And the set of all such points forms a plane parallel to the image (plane of focus).</a:t>
            </a:r>
          </a:p>
          <a:p>
            <a:pPr eaLnBrk="1" hangingPunct="1"/>
            <a:r>
              <a:rPr lang="en-US" dirty="0"/>
              <a:t>Uses</a:t>
            </a:r>
            <a:r>
              <a:rPr lang="en-US" baseline="0" dirty="0"/>
              <a:t> of the formula: given focal length and depth in scene that you want to be in focus, it tells you where to put the image plane. Given f and distance of image plane from camera center, it tells you which depth in the scene will be in focus.</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663B4E41-B27E-466F-A0FC-1DB16FE7B32E}" type="slidenum">
              <a:rPr lang="en-US" smtClean="0"/>
              <a:pPr/>
              <a:t>19</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A05A8BCB-F26B-425E-92A7-D4C33379BF2D}" type="slidenum">
              <a:rPr lang="en-US" smtClean="0"/>
              <a:pPr/>
              <a:t>2</a:t>
            </a:fld>
            <a:endParaRPr lang="en-US"/>
          </a:p>
        </p:txBody>
      </p:sp>
      <p:sp>
        <p:nvSpPr>
          <p:cNvPr id="78851" name="Rectangle 2"/>
          <p:cNvSpPr>
            <a:spLocks noGrp="1" noRot="1" noChangeAspect="1" noChangeArrowheads="1" noTextEdit="1"/>
          </p:cNvSpPr>
          <p:nvPr>
            <p:ph type="sldImg"/>
          </p:nvPr>
        </p:nvSpPr>
        <p:spPr>
          <a:xfrm>
            <a:off x="1250950" y="717550"/>
            <a:ext cx="4779963" cy="3584575"/>
          </a:xfrm>
          <a:ln/>
        </p:spPr>
      </p:sp>
      <p:sp>
        <p:nvSpPr>
          <p:cNvPr id="78852" name="Rectangle 3"/>
          <p:cNvSpPr>
            <a:spLocks noGrp="1" noChangeArrowheads="1"/>
          </p:cNvSpPr>
          <p:nvPr>
            <p:ph type="body" idx="1"/>
          </p:nvPr>
        </p:nvSpPr>
        <p:spPr>
          <a:xfrm>
            <a:off x="949325" y="4540250"/>
            <a:ext cx="5384800" cy="4379913"/>
          </a:xfrm>
          <a:noFill/>
          <a:ln/>
        </p:spPr>
        <p:txBody>
          <a:bodyPr/>
          <a:lstStyle/>
          <a:p>
            <a:pPr eaLnBrk="1" hangingPunct="1"/>
            <a:r>
              <a:rPr lang="en-US"/>
              <a:t>It gets inverted</a:t>
            </a:r>
          </a:p>
        </p:txBody>
      </p:sp>
    </p:spTree>
    <p:extLst>
      <p:ext uri="{BB962C8B-B14F-4D97-AF65-F5344CB8AC3E}">
        <p14:creationId xmlns:p14="http://schemas.microsoft.com/office/powerpoint/2010/main" val="939637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4B3F9881-F412-43E6-9B8A-7BE3B7C3582B}" type="slidenum">
              <a:rPr lang="en-US" smtClean="0"/>
              <a:pPr/>
              <a:t>20</a:t>
            </a:fld>
            <a:endParaRPr 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r>
              <a:rPr lang="en-US" dirty="0"/>
              <a:t>Depth of field </a:t>
            </a:r>
            <a:r>
              <a:rPr lang="en-US" sz="1200" b="0" i="0" kern="1200" dirty="0">
                <a:solidFill>
                  <a:schemeClr val="tx1"/>
                </a:solidFill>
                <a:effectLst/>
                <a:latin typeface="Arial" charset="0"/>
                <a:ea typeface="+mn-ea"/>
                <a:cs typeface="Arial" charset="0"/>
              </a:rPr>
              <a:t>is the distance between the nearest and farthest objects in a scene that appear acceptably sharp in an image (Wikipedia)</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80C49435-8596-432D-9C74-87BB22660D3E}" type="slidenum">
              <a:rPr lang="en-US" smtClean="0"/>
              <a:pPr/>
              <a:t>21</a:t>
            </a:fld>
            <a:endParaRPr lang="en-US"/>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F89F470F-132B-485D-9E0F-663F9F0487D0}" type="slidenum">
              <a:rPr lang="en-US" smtClean="0"/>
              <a:pPr/>
              <a:t>22</a:t>
            </a:fld>
            <a:endParaRPr lang="en-US"/>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82D02367-BBBF-4867-8E6C-F5D90DC8B1E9}" type="slidenum">
              <a:rPr lang="en-US" smtClean="0"/>
              <a:pPr/>
              <a:t>23</a:t>
            </a:fld>
            <a:endParaRPr lang="en-US"/>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94DD227C-A073-438F-B5C9-9FE5360CC671}" type="slidenum">
              <a:rPr lang="en-US" smtClean="0"/>
              <a:pPr/>
              <a:t>24</a:t>
            </a:fld>
            <a:endParaRPr lang="en-US"/>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r>
              <a:rPr lang="en-US" dirty="0"/>
              <a:t>The</a:t>
            </a:r>
            <a:r>
              <a:rPr lang="en-US" baseline="0" dirty="0"/>
              <a:t> field of view is the angular extent of the world that is observed by the camera.</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B3C538C6-2316-413B-8208-674D7216C85F}" type="slidenum">
              <a:rPr lang="en-US" smtClean="0"/>
              <a:pPr/>
              <a:t>25</a:t>
            </a:fld>
            <a:endParaRPr lang="en-US"/>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09CB4EF4-6601-4D78-B1BA-C9CA51AF1B10}" type="slidenum">
              <a:rPr lang="en-US" smtClean="0"/>
              <a:pPr/>
              <a:t>26</a:t>
            </a:fld>
            <a:endParaRPr lang="en-US"/>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0AE5FBBC-783A-4C75-B83C-DB51AA0586CE}" type="slidenum">
              <a:rPr lang="en-US" smtClean="0"/>
              <a:pPr/>
              <a:t>27</a:t>
            </a:fld>
            <a:endParaRPr lang="en-US"/>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4B897F43-C227-46A7-97C7-9197347EC610}" type="slidenum">
              <a:rPr lang="en-US" smtClean="0"/>
              <a:pPr/>
              <a:t>28</a:t>
            </a:fld>
            <a:endParaRPr lang="en-US"/>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endParaRPr lang="en-US"/>
          </a:p>
        </p:txBody>
      </p:sp>
      <p:sp>
        <p:nvSpPr>
          <p:cNvPr id="129028" name="Slide Number Placeholder 3"/>
          <p:cNvSpPr>
            <a:spLocks noGrp="1"/>
          </p:cNvSpPr>
          <p:nvPr>
            <p:ph type="sldNum" sz="quarter" idx="5"/>
          </p:nvPr>
        </p:nvSpPr>
        <p:spPr>
          <a:noFill/>
        </p:spPr>
        <p:txBody>
          <a:bodyPr/>
          <a:lstStyle/>
          <a:p>
            <a:fld id="{7CEBF7D0-A0D3-48CE-9FFE-400C1562011C}"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A05A8BCB-F26B-425E-92A7-D4C33379BF2D}" type="slidenum">
              <a:rPr lang="en-US" smtClean="0"/>
              <a:pPr/>
              <a:t>3</a:t>
            </a:fld>
            <a:endParaRPr lang="en-US"/>
          </a:p>
        </p:txBody>
      </p:sp>
      <p:sp>
        <p:nvSpPr>
          <p:cNvPr id="78851" name="Rectangle 2"/>
          <p:cNvSpPr>
            <a:spLocks noGrp="1" noRot="1" noChangeAspect="1" noChangeArrowheads="1" noTextEdit="1"/>
          </p:cNvSpPr>
          <p:nvPr>
            <p:ph type="sldImg"/>
          </p:nvPr>
        </p:nvSpPr>
        <p:spPr>
          <a:xfrm>
            <a:off x="1250950" y="717550"/>
            <a:ext cx="4779963" cy="3584575"/>
          </a:xfrm>
          <a:ln/>
        </p:spPr>
      </p:sp>
      <p:sp>
        <p:nvSpPr>
          <p:cNvPr id="78852" name="Rectangle 3"/>
          <p:cNvSpPr>
            <a:spLocks noGrp="1" noChangeArrowheads="1"/>
          </p:cNvSpPr>
          <p:nvPr>
            <p:ph type="body" idx="1"/>
          </p:nvPr>
        </p:nvSpPr>
        <p:spPr>
          <a:xfrm>
            <a:off x="949325" y="4540250"/>
            <a:ext cx="5384800" cy="4379913"/>
          </a:xfrm>
          <a:noFill/>
          <a:ln/>
        </p:spPr>
        <p:txBody>
          <a:bodyPr/>
          <a:lstStyle/>
          <a:p>
            <a:pPr eaLnBrk="1" hangingPunct="1"/>
            <a:r>
              <a:rPr lang="en-US"/>
              <a:t>It gets inverted</a:t>
            </a:r>
          </a:p>
        </p:txBody>
      </p:sp>
    </p:spTree>
    <p:extLst>
      <p:ext uri="{BB962C8B-B14F-4D97-AF65-F5344CB8AC3E}">
        <p14:creationId xmlns:p14="http://schemas.microsoft.com/office/powerpoint/2010/main" val="3313777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endParaRPr lang="en-US"/>
          </a:p>
        </p:txBody>
      </p:sp>
      <p:sp>
        <p:nvSpPr>
          <p:cNvPr id="130052" name="Slide Number Placeholder 3"/>
          <p:cNvSpPr>
            <a:spLocks noGrp="1"/>
          </p:cNvSpPr>
          <p:nvPr>
            <p:ph type="sldNum" sz="quarter" idx="5"/>
          </p:nvPr>
        </p:nvSpPr>
        <p:spPr>
          <a:noFill/>
        </p:spPr>
        <p:txBody>
          <a:bodyPr/>
          <a:lstStyle/>
          <a:p>
            <a:fld id="{5FB3122D-72F9-4727-BAB7-AD9B539DB07F}"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707B1C16-4B3A-4097-93DB-C3E80EA39E95}" type="slidenum">
              <a:rPr lang="en-US" smtClean="0"/>
              <a:pPr/>
              <a:t>31</a:t>
            </a:fld>
            <a:endParaRPr lang="en-US"/>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C4EF9741-B6B4-48BE-8266-DA238E5A6C5F}" type="slidenum">
              <a:rPr lang="en-US" smtClean="0"/>
              <a:pPr/>
              <a:t>32</a:t>
            </a:fld>
            <a:endParaRPr lang="en-US"/>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64EB05EF-1323-4F0F-B1A9-D24AF8C2CF50}" type="slidenum">
              <a:rPr lang="en-US" smtClean="0"/>
              <a:pPr/>
              <a:t>33</a:t>
            </a:fld>
            <a:endParaRPr lang="en-US"/>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53F0EEEE-B066-4A96-9A31-C76B62A17711}" type="slidenum">
              <a:rPr lang="en-US" smtClean="0"/>
              <a:pPr/>
              <a:t>34</a:t>
            </a:fld>
            <a:endParaRPr lang="en-US"/>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445E6E01-E90D-4466-98CA-B0F5986118D8}" type="slidenum">
              <a:rPr lang="en-US" smtClean="0"/>
              <a:pPr/>
              <a:t>35</a:t>
            </a:fld>
            <a:endParaRPr lang="en-US"/>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0F885ADF-2EB9-4C16-8729-6295311ED7A8}" type="slidenum">
              <a:rPr lang="en-US" smtClean="0"/>
              <a:pPr/>
              <a:t>37</a:t>
            </a:fld>
            <a:endParaRPr lang="en-US"/>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E0989DEA-4477-48DF-A924-0A59BBEE6186}" type="slidenum">
              <a:rPr lang="en-US" smtClean="0"/>
              <a:pPr/>
              <a:t>39</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719908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A37412B4-1952-4072-BD09-73A0174C97BB}" type="slidenum">
              <a:rPr lang="en-US" smtClean="0"/>
              <a:pPr/>
              <a:t>40</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a:t>Review slide (skip)</a:t>
            </a:r>
            <a:endParaRPr lang="en-US" dirty="0"/>
          </a:p>
        </p:txBody>
      </p:sp>
    </p:spTree>
    <p:extLst>
      <p:ext uri="{BB962C8B-B14F-4D97-AF65-F5344CB8AC3E}">
        <p14:creationId xmlns:p14="http://schemas.microsoft.com/office/powerpoint/2010/main" val="16289573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33AEFC17-C8FD-4938-AA72-5C8E91E2F1B2}" type="slidenum">
              <a:rPr lang="en-US" smtClean="0"/>
              <a:pPr/>
              <a:t>41</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r>
              <a:rPr lang="en-US" dirty="0"/>
              <a:t>Radiance: energy carried by a ray (light coming from a source)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Measure of the density of photons passing near P and traveling in a small cone of directions towards P’</a:t>
            </a:r>
            <a:r>
              <a:rPr lang="el-GR" dirty="0"/>
              <a:t>.</a:t>
            </a:r>
            <a:endParaRPr lang="en-US" dirty="0"/>
          </a:p>
          <a:p>
            <a:pPr eaLnBrk="1" hangingPunct="1"/>
            <a:r>
              <a:rPr lang="en-US" dirty="0"/>
              <a:t>• Power per unit area perpendicular to the direction of travel, per unit solid angle</a:t>
            </a:r>
          </a:p>
          <a:p>
            <a:pPr eaLnBrk="1" hangingPunct="1"/>
            <a:r>
              <a:rPr lang="en-US" dirty="0"/>
              <a:t>• Units: Watts per square meter per </a:t>
            </a:r>
            <a:r>
              <a:rPr lang="en-US" dirty="0" err="1"/>
              <a:t>steradian</a:t>
            </a:r>
            <a:endParaRPr lang="en-US" dirty="0"/>
          </a:p>
          <a:p>
            <a:pPr eaLnBrk="1" hangingPunct="1"/>
            <a:r>
              <a:rPr lang="en-US" dirty="0"/>
              <a:t>Irradiance: energy arriving at a surface</a:t>
            </a:r>
          </a:p>
          <a:p>
            <a:pPr eaLnBrk="1" hangingPunct="1"/>
            <a:r>
              <a:rPr lang="en-US" dirty="0"/>
              <a:t>• Incident power per unit area (not foreshortened)</a:t>
            </a:r>
          </a:p>
          <a:p>
            <a:pPr eaLnBrk="1" hangingPunct="1"/>
            <a:r>
              <a:rPr lang="en-US" dirty="0"/>
              <a:t>• Units: Watts per square meter</a:t>
            </a:r>
          </a:p>
        </p:txBody>
      </p:sp>
    </p:spTree>
    <p:extLst>
      <p:ext uri="{BB962C8B-B14F-4D97-AF65-F5344CB8AC3E}">
        <p14:creationId xmlns:p14="http://schemas.microsoft.com/office/powerpoint/2010/main" val="3268389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A37412B4-1952-4072-BD09-73A0174C97BB}" type="slidenum">
              <a:rPr lang="en-US" smtClean="0"/>
              <a:pPr/>
              <a:t>4</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a:t>Review slide (skip)</a:t>
            </a:r>
            <a:endParaRPr lang="en-US" dirty="0"/>
          </a:p>
        </p:txBody>
      </p:sp>
    </p:spTree>
    <p:extLst>
      <p:ext uri="{BB962C8B-B14F-4D97-AF65-F5344CB8AC3E}">
        <p14:creationId xmlns:p14="http://schemas.microsoft.com/office/powerpoint/2010/main" val="30124180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18662ABF-EE1A-4E31-B2B6-9C8359075C28}" type="slidenum">
              <a:rPr lang="en-US" smtClean="0"/>
              <a:pPr/>
              <a:t>42</a:t>
            </a:fld>
            <a:endParaRPr 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r>
              <a:rPr lang="en-US" dirty="0"/>
              <a:t>Difference between the cos^4</a:t>
            </a:r>
            <a:r>
              <a:rPr lang="en-US" baseline="0" dirty="0"/>
              <a:t> alpha effect and mechanical </a:t>
            </a:r>
            <a:r>
              <a:rPr lang="en-US" baseline="0" dirty="0" err="1"/>
              <a:t>vignetting</a:t>
            </a:r>
            <a:r>
              <a:rPr lang="en-US" baseline="0" dirty="0"/>
              <a:t>: the former effect has nothing to do with light getting lost in the lens system but is a basic radiometric property even of a perfect lens; mechanical </a:t>
            </a:r>
            <a:r>
              <a:rPr lang="en-US" baseline="0" dirty="0" err="1"/>
              <a:t>vignetting</a:t>
            </a:r>
            <a:r>
              <a:rPr lang="en-US" baseline="0" dirty="0"/>
              <a:t> is usually much stronger.</a:t>
            </a:r>
            <a:endParaRPr lang="en-US" dirty="0"/>
          </a:p>
        </p:txBody>
      </p:sp>
    </p:spTree>
    <p:extLst>
      <p:ext uri="{BB962C8B-B14F-4D97-AF65-F5344CB8AC3E}">
        <p14:creationId xmlns:p14="http://schemas.microsoft.com/office/powerpoint/2010/main" val="35958502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EA680CBF-72D7-42B1-AE1F-817120DD4CD6}" type="slidenum">
              <a:rPr lang="en-US" smtClean="0"/>
              <a:pPr/>
              <a:t>45</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r>
              <a:rPr lang="en-US" dirty="0"/>
              <a:t>The brightest point corresponds to the principal</a:t>
            </a:r>
            <a:r>
              <a:rPr lang="en-US" baseline="0" dirty="0"/>
              <a:t> point (where the optical axis intersects the image plane). The shape of the curves of constant brightness tells us about the shape (scaling factors) of the pixels. The equation also includes the focal length (z’). Thus, we can in principle figure out all the intrinsic camera parameters using the constraints given by this equation (fundamental radiometric relation).</a:t>
            </a:r>
            <a:endParaRPr lang="en-US" dirty="0"/>
          </a:p>
        </p:txBody>
      </p:sp>
    </p:spTree>
    <p:extLst>
      <p:ext uri="{BB962C8B-B14F-4D97-AF65-F5344CB8AC3E}">
        <p14:creationId xmlns:p14="http://schemas.microsoft.com/office/powerpoint/2010/main" val="25250861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3FD3F6E4-09A9-4A71-B54A-B2CD72768929}" type="slidenum">
              <a:rPr lang="en-US" smtClean="0"/>
              <a:pPr/>
              <a:t>46</a:t>
            </a:fld>
            <a:endParaRPr lang="en-US"/>
          </a:p>
        </p:txBody>
      </p:sp>
      <p:sp>
        <p:nvSpPr>
          <p:cNvPr id="44035" name="Rectangle 2"/>
          <p:cNvSpPr>
            <a:spLocks noGrp="1" noRot="1" noChangeAspect="1" noChangeArrowheads="1" noTextEdit="1"/>
          </p:cNvSpPr>
          <p:nvPr>
            <p:ph type="sldImg"/>
          </p:nvPr>
        </p:nvSpPr>
        <p:spPr>
          <a:xfrm>
            <a:off x="1252538" y="717550"/>
            <a:ext cx="4778375" cy="3582988"/>
          </a:xfrm>
          <a:ln/>
        </p:spPr>
      </p:sp>
      <p:sp>
        <p:nvSpPr>
          <p:cNvPr id="44036" name="Rectangle 3"/>
          <p:cNvSpPr>
            <a:spLocks noGrp="1" noChangeArrowheads="1"/>
          </p:cNvSpPr>
          <p:nvPr>
            <p:ph type="body" idx="1"/>
          </p:nvPr>
        </p:nvSpPr>
        <p:spPr>
          <a:xfrm>
            <a:off x="949325" y="4540250"/>
            <a:ext cx="5384800" cy="4379913"/>
          </a:xfrm>
          <a:noFill/>
          <a:ln/>
        </p:spPr>
        <p:txBody>
          <a:bodyPr/>
          <a:lstStyle/>
          <a:p>
            <a:pPr eaLnBrk="1" hangingPunct="1"/>
            <a:endParaRPr lang="en-US" dirty="0"/>
          </a:p>
        </p:txBody>
      </p:sp>
    </p:spTree>
    <p:extLst>
      <p:ext uri="{BB962C8B-B14F-4D97-AF65-F5344CB8AC3E}">
        <p14:creationId xmlns:p14="http://schemas.microsoft.com/office/powerpoint/2010/main" val="15175445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E0989DEA-4477-48DF-A924-0A59BBEE6186}" type="slidenum">
              <a:rPr lang="en-US" smtClean="0"/>
              <a:pPr/>
              <a:t>53</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543326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albedo</a:t>
            </a:r>
            <a:r>
              <a:rPr lang="en-US" baseline="0" dirty="0"/>
              <a:t> is the fraction of light reflected</a:t>
            </a:r>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54</a:t>
            </a:fld>
            <a:endParaRPr lang="en-US"/>
          </a:p>
        </p:txBody>
      </p:sp>
    </p:spTree>
    <p:extLst>
      <p:ext uri="{BB962C8B-B14F-4D97-AF65-F5344CB8AC3E}">
        <p14:creationId xmlns:p14="http://schemas.microsoft.com/office/powerpoint/2010/main" val="33787000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12C033BB-2408-4C8C-9DFC-2F110FF266EF}" type="slidenum">
              <a:rPr lang="en-US" smtClean="0"/>
              <a:pPr/>
              <a:t>60</a:t>
            </a:fld>
            <a:endParaRPr lang="en-US"/>
          </a:p>
        </p:txBody>
      </p:sp>
      <p:sp>
        <p:nvSpPr>
          <p:cNvPr id="46083" name="Rectangle 2"/>
          <p:cNvSpPr>
            <a:spLocks noGrp="1" noRot="1" noChangeAspect="1" noChangeArrowheads="1" noTextEdit="1"/>
          </p:cNvSpPr>
          <p:nvPr>
            <p:ph type="sldImg"/>
          </p:nvPr>
        </p:nvSpPr>
        <p:spPr>
          <a:xfrm>
            <a:off x="1252538" y="717550"/>
            <a:ext cx="4778375" cy="3582988"/>
          </a:xfrm>
          <a:ln/>
        </p:spPr>
      </p:sp>
      <p:sp>
        <p:nvSpPr>
          <p:cNvPr id="46084"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extLst>
      <p:ext uri="{BB962C8B-B14F-4D97-AF65-F5344CB8AC3E}">
        <p14:creationId xmlns:p14="http://schemas.microsoft.com/office/powerpoint/2010/main" val="17115728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0FF3A93A-FFBF-4829-82EB-B04D4716AED7}" type="slidenum">
              <a:rPr lang="en-US" smtClean="0"/>
              <a:pPr/>
              <a:t>62</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908454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B4984E1C-846E-4889-8689-998BD3C1773F}" type="slidenum">
              <a:rPr lang="en-US" smtClean="0"/>
              <a:pPr/>
              <a:t>63</a:t>
            </a:fld>
            <a:endParaRPr lang="en-US"/>
          </a:p>
        </p:txBody>
      </p:sp>
      <p:sp>
        <p:nvSpPr>
          <p:cNvPr id="49155" name="Rectangle 2"/>
          <p:cNvSpPr>
            <a:spLocks noGrp="1" noRot="1" noChangeAspect="1" noChangeArrowheads="1" noTextEdit="1"/>
          </p:cNvSpPr>
          <p:nvPr>
            <p:ph type="sldImg"/>
          </p:nvPr>
        </p:nvSpPr>
        <p:spPr>
          <a:xfrm>
            <a:off x="1252538" y="717550"/>
            <a:ext cx="4778375" cy="3582988"/>
          </a:xfrm>
          <a:ln/>
        </p:spPr>
      </p:sp>
      <p:sp>
        <p:nvSpPr>
          <p:cNvPr id="49156" name="Rectangle 3"/>
          <p:cNvSpPr>
            <a:spLocks noGrp="1" noChangeArrowheads="1"/>
          </p:cNvSpPr>
          <p:nvPr>
            <p:ph type="body" idx="1"/>
          </p:nvPr>
        </p:nvSpPr>
        <p:spPr>
          <a:xfrm>
            <a:off x="949325" y="4540250"/>
            <a:ext cx="5384800" cy="4379913"/>
          </a:xfrm>
          <a:noFill/>
          <a:ln/>
        </p:spPr>
        <p:txBody>
          <a:bodyPr/>
          <a:lstStyle/>
          <a:p>
            <a:pPr eaLnBrk="1" hangingPunct="1"/>
            <a:endParaRPr lang="en-US" dirty="0"/>
          </a:p>
        </p:txBody>
      </p:sp>
    </p:spTree>
    <p:extLst>
      <p:ext uri="{BB962C8B-B14F-4D97-AF65-F5344CB8AC3E}">
        <p14:creationId xmlns:p14="http://schemas.microsoft.com/office/powerpoint/2010/main" val="4970303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CD3F309A-2491-4AF4-916F-8D4C0E8E9599}" type="slidenum">
              <a:rPr lang="en-US" smtClean="0"/>
              <a:pPr/>
              <a:t>64</a:t>
            </a:fld>
            <a:endParaRPr lang="en-US"/>
          </a:p>
        </p:txBody>
      </p:sp>
      <p:sp>
        <p:nvSpPr>
          <p:cNvPr id="50179" name="Rectangle 2"/>
          <p:cNvSpPr>
            <a:spLocks noGrp="1" noRot="1" noChangeAspect="1" noChangeArrowheads="1" noTextEdit="1"/>
          </p:cNvSpPr>
          <p:nvPr>
            <p:ph type="sldImg"/>
          </p:nvPr>
        </p:nvSpPr>
        <p:spPr>
          <a:xfrm>
            <a:off x="1252538" y="717550"/>
            <a:ext cx="4778375" cy="3582988"/>
          </a:xfrm>
          <a:ln/>
        </p:spPr>
      </p:sp>
      <p:sp>
        <p:nvSpPr>
          <p:cNvPr id="50180" name="Rectangle 3"/>
          <p:cNvSpPr>
            <a:spLocks noGrp="1" noChangeArrowheads="1"/>
          </p:cNvSpPr>
          <p:nvPr>
            <p:ph type="body" idx="1"/>
          </p:nvPr>
        </p:nvSpPr>
        <p:spPr>
          <a:xfrm>
            <a:off x="949325" y="4540250"/>
            <a:ext cx="5384800" cy="4379913"/>
          </a:xfrm>
          <a:noFill/>
          <a:ln/>
        </p:spPr>
        <p:txBody>
          <a:bodyPr/>
          <a:lstStyle/>
          <a:p>
            <a:pPr>
              <a:buFontTx/>
              <a:buChar char="•"/>
            </a:pPr>
            <a:r>
              <a:rPr lang="en-US" sz="2400" b="1" dirty="0"/>
              <a:t>BRDF is constant</a:t>
            </a:r>
            <a:endParaRPr lang="en-US" sz="2400" i="1" dirty="0"/>
          </a:p>
          <a:p>
            <a:pPr lvl="1"/>
            <a:r>
              <a:rPr lang="en-US" i="1" dirty="0"/>
              <a:t>Albedo</a:t>
            </a:r>
            <a:r>
              <a:rPr lang="en-US" dirty="0"/>
              <a:t>: fraction of incident irradiance reflected by the surface</a:t>
            </a:r>
          </a:p>
          <a:p>
            <a:pPr lvl="1"/>
            <a:r>
              <a:rPr lang="en-US" i="1" dirty="0" err="1"/>
              <a:t>Radiosity</a:t>
            </a:r>
            <a:r>
              <a:rPr lang="en-US" i="1" dirty="0"/>
              <a:t>:</a:t>
            </a:r>
            <a:r>
              <a:rPr lang="en-US" dirty="0"/>
              <a:t> total power leaving the surface per unit area (regardless of direction)</a:t>
            </a:r>
          </a:p>
          <a:p>
            <a:pPr eaLnBrk="1" hangingPunct="1"/>
            <a:endParaRPr lang="en-US" dirty="0"/>
          </a:p>
        </p:txBody>
      </p:sp>
    </p:spTree>
    <p:extLst>
      <p:ext uri="{BB962C8B-B14F-4D97-AF65-F5344CB8AC3E}">
        <p14:creationId xmlns:p14="http://schemas.microsoft.com/office/powerpoint/2010/main" val="26719065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4582365A-D41F-4C10-844D-901C0E7F8538}" type="slidenum">
              <a:rPr lang="en-US" smtClean="0"/>
              <a:pPr/>
              <a:t>65</a:t>
            </a:fld>
            <a:endParaRPr lang="en-US"/>
          </a:p>
        </p:txBody>
      </p:sp>
      <p:sp>
        <p:nvSpPr>
          <p:cNvPr id="51203" name="Rectangle 2"/>
          <p:cNvSpPr>
            <a:spLocks noGrp="1" noRot="1" noChangeAspect="1" noChangeArrowheads="1" noTextEdit="1"/>
          </p:cNvSpPr>
          <p:nvPr>
            <p:ph type="sldImg"/>
          </p:nvPr>
        </p:nvSpPr>
        <p:spPr>
          <a:xfrm>
            <a:off x="1266825" y="727075"/>
            <a:ext cx="4781550" cy="3586163"/>
          </a:xfrm>
          <a:ln/>
        </p:spPr>
      </p:sp>
      <p:sp>
        <p:nvSpPr>
          <p:cNvPr id="5120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3619589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E0989DEA-4477-48DF-A924-0A59BBEE6186}" type="slidenum">
              <a:rPr lang="en-US" smtClean="0"/>
              <a:pPr/>
              <a:t>5</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2433062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endParaRPr lang="en-US"/>
          </a:p>
        </p:txBody>
      </p:sp>
      <p:sp>
        <p:nvSpPr>
          <p:cNvPr id="53252" name="Slide Number Placeholder 3"/>
          <p:cNvSpPr>
            <a:spLocks noGrp="1"/>
          </p:cNvSpPr>
          <p:nvPr>
            <p:ph type="sldNum" sz="quarter" idx="5"/>
          </p:nvPr>
        </p:nvSpPr>
        <p:spPr>
          <a:noFill/>
        </p:spPr>
        <p:txBody>
          <a:bodyPr/>
          <a:lstStyle/>
          <a:p>
            <a:fld id="{EF8D0D28-232D-46E6-86F8-0E7602EF91F7}" type="slidenum">
              <a:rPr lang="en-US" smtClean="0"/>
              <a:pPr/>
              <a:t>67</a:t>
            </a:fld>
            <a:endParaRPr lang="en-US"/>
          </a:p>
        </p:txBody>
      </p:sp>
    </p:spTree>
    <p:extLst>
      <p:ext uri="{BB962C8B-B14F-4D97-AF65-F5344CB8AC3E}">
        <p14:creationId xmlns:p14="http://schemas.microsoft.com/office/powerpoint/2010/main" val="40117226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E5E928A1-1576-4515-817A-3B72D8216555}" type="slidenum">
              <a:rPr lang="en-US" smtClean="0"/>
              <a:pPr/>
              <a:t>68</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2498996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38A6CA3E-1B8A-410B-86F1-F2817E75B737}" type="slidenum">
              <a:rPr lang="en-US" smtClean="0"/>
              <a:pPr/>
              <a:t>69</a:t>
            </a:fld>
            <a:endParaRPr lang="en-US"/>
          </a:p>
        </p:txBody>
      </p:sp>
      <p:sp>
        <p:nvSpPr>
          <p:cNvPr id="58371" name="Rectangle 2"/>
          <p:cNvSpPr>
            <a:spLocks noGrp="1" noRot="1" noChangeAspect="1" noChangeArrowheads="1" noTextEdit="1"/>
          </p:cNvSpPr>
          <p:nvPr>
            <p:ph type="sldImg"/>
          </p:nvPr>
        </p:nvSpPr>
        <p:spPr>
          <a:xfrm>
            <a:off x="1266825" y="727075"/>
            <a:ext cx="4781550" cy="3586163"/>
          </a:xfrm>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1294350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CFDA49AF-61CE-4184-96D6-8E258A8E6340}" type="slidenum">
              <a:rPr lang="en-US" smtClean="0"/>
              <a:pPr/>
              <a:t>71</a:t>
            </a:fld>
            <a:endParaRPr lang="en-US"/>
          </a:p>
        </p:txBody>
      </p:sp>
      <p:sp>
        <p:nvSpPr>
          <p:cNvPr id="56323" name="Rectangle 2"/>
          <p:cNvSpPr>
            <a:spLocks noGrp="1" noRot="1" noChangeAspect="1" noChangeArrowheads="1" noTextEdit="1"/>
          </p:cNvSpPr>
          <p:nvPr>
            <p:ph type="sldImg"/>
          </p:nvPr>
        </p:nvSpPr>
        <p:spPr>
          <a:xfrm>
            <a:off x="1266825" y="727075"/>
            <a:ext cx="4781550" cy="3586163"/>
          </a:xfrm>
          <a:ln/>
        </p:spPr>
      </p:sp>
      <p:sp>
        <p:nvSpPr>
          <p:cNvPr id="5632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8939530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CFDA49AF-61CE-4184-96D6-8E258A8E6340}" type="slidenum">
              <a:rPr lang="en-US" smtClean="0"/>
              <a:pPr/>
              <a:t>72</a:t>
            </a:fld>
            <a:endParaRPr lang="en-US"/>
          </a:p>
        </p:txBody>
      </p:sp>
      <p:sp>
        <p:nvSpPr>
          <p:cNvPr id="56323" name="Rectangle 2"/>
          <p:cNvSpPr>
            <a:spLocks noGrp="1" noRot="1" noChangeAspect="1" noChangeArrowheads="1" noTextEdit="1"/>
          </p:cNvSpPr>
          <p:nvPr>
            <p:ph type="sldImg"/>
          </p:nvPr>
        </p:nvSpPr>
        <p:spPr>
          <a:xfrm>
            <a:off x="1266825" y="727075"/>
            <a:ext cx="4781550" cy="3586163"/>
          </a:xfrm>
          <a:ln/>
        </p:spPr>
      </p:sp>
      <p:sp>
        <p:nvSpPr>
          <p:cNvPr id="5632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40769641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87B2FD0-681D-44BA-B33E-496B4F660E91}" type="slidenum">
              <a:rPr lang="en-US" smtClean="0"/>
              <a:pPr/>
              <a:t>73</a:t>
            </a:fld>
            <a:endParaRPr lang="en-US"/>
          </a:p>
        </p:txBody>
      </p:sp>
      <p:sp>
        <p:nvSpPr>
          <p:cNvPr id="57347" name="Rectangle 2"/>
          <p:cNvSpPr>
            <a:spLocks noGrp="1" noRot="1" noChangeAspect="1" noChangeArrowheads="1" noTextEdit="1"/>
          </p:cNvSpPr>
          <p:nvPr>
            <p:ph type="sldImg"/>
          </p:nvPr>
        </p:nvSpPr>
        <p:spPr>
          <a:xfrm>
            <a:off x="1266825" y="727075"/>
            <a:ext cx="4781550" cy="3586163"/>
          </a:xfrm>
          <a:ln/>
        </p:spPr>
      </p:sp>
      <p:sp>
        <p:nvSpPr>
          <p:cNvPr id="57348" name="Rectangle 3"/>
          <p:cNvSpPr>
            <a:spLocks noGrp="1" noChangeArrowheads="1"/>
          </p:cNvSpPr>
          <p:nvPr>
            <p:ph type="body" idx="1"/>
          </p:nvPr>
        </p:nvSpPr>
        <p:spPr>
          <a:xfrm>
            <a:off x="974725" y="4560888"/>
            <a:ext cx="5365750" cy="4319587"/>
          </a:xfrm>
          <a:noFill/>
          <a:ln/>
        </p:spPr>
        <p:txBody>
          <a:bodyPr/>
          <a:lstStyle/>
          <a:p>
            <a:pPr eaLnBrk="1" hangingPunct="1"/>
            <a:endParaRPr lang="en-GB" dirty="0"/>
          </a:p>
        </p:txBody>
      </p:sp>
    </p:spTree>
    <p:extLst>
      <p:ext uri="{BB962C8B-B14F-4D97-AF65-F5344CB8AC3E}">
        <p14:creationId xmlns:p14="http://schemas.microsoft.com/office/powerpoint/2010/main" val="20569553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38A6CA3E-1B8A-410B-86F1-F2817E75B737}" type="slidenum">
              <a:rPr lang="en-US" smtClean="0"/>
              <a:pPr/>
              <a:t>74</a:t>
            </a:fld>
            <a:endParaRPr lang="en-US"/>
          </a:p>
        </p:txBody>
      </p:sp>
      <p:sp>
        <p:nvSpPr>
          <p:cNvPr id="58371" name="Rectangle 2"/>
          <p:cNvSpPr>
            <a:spLocks noGrp="1" noRot="1" noChangeAspect="1" noChangeArrowheads="1" noTextEdit="1"/>
          </p:cNvSpPr>
          <p:nvPr>
            <p:ph type="sldImg"/>
          </p:nvPr>
        </p:nvSpPr>
        <p:spPr>
          <a:xfrm>
            <a:off x="1266825" y="727075"/>
            <a:ext cx="4781550" cy="3586163"/>
          </a:xfrm>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32922524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A1ECE3CC-6BB1-4E33-A918-89826F57584E}" type="slidenum">
              <a:rPr lang="en-US" smtClean="0"/>
              <a:pPr/>
              <a:t>75</a:t>
            </a:fld>
            <a:endParaRPr lang="en-US"/>
          </a:p>
        </p:txBody>
      </p:sp>
      <p:sp>
        <p:nvSpPr>
          <p:cNvPr id="59395" name="Rectangle 2"/>
          <p:cNvSpPr>
            <a:spLocks noGrp="1" noRot="1" noChangeAspect="1" noChangeArrowheads="1" noTextEdit="1"/>
          </p:cNvSpPr>
          <p:nvPr>
            <p:ph type="sldImg"/>
          </p:nvPr>
        </p:nvSpPr>
        <p:spPr>
          <a:xfrm>
            <a:off x="1266825" y="727075"/>
            <a:ext cx="4781550" cy="3586163"/>
          </a:xfrm>
          <a:ln/>
        </p:spPr>
      </p:sp>
      <p:sp>
        <p:nvSpPr>
          <p:cNvPr id="59396"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11497322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B416C097-F913-47D0-AD28-E12721C317D3}" type="slidenum">
              <a:rPr lang="en-US" smtClean="0"/>
              <a:pPr/>
              <a:t>76</a:t>
            </a:fld>
            <a:endParaRPr lang="en-US"/>
          </a:p>
        </p:txBody>
      </p:sp>
      <p:sp>
        <p:nvSpPr>
          <p:cNvPr id="60419" name="Rectangle 2"/>
          <p:cNvSpPr>
            <a:spLocks noGrp="1" noRot="1" noChangeAspect="1" noChangeArrowheads="1" noTextEdit="1"/>
          </p:cNvSpPr>
          <p:nvPr>
            <p:ph type="sldImg"/>
          </p:nvPr>
        </p:nvSpPr>
        <p:spPr>
          <a:xfrm>
            <a:off x="1266825" y="727075"/>
            <a:ext cx="4781550" cy="3586163"/>
          </a:xfrm>
          <a:ln/>
        </p:spPr>
      </p:sp>
      <p:sp>
        <p:nvSpPr>
          <p:cNvPr id="60420" name="Rectangle 3"/>
          <p:cNvSpPr>
            <a:spLocks noGrp="1" noChangeArrowheads="1"/>
          </p:cNvSpPr>
          <p:nvPr>
            <p:ph type="body" idx="1"/>
          </p:nvPr>
        </p:nvSpPr>
        <p:spPr>
          <a:xfrm>
            <a:off x="974725" y="4560888"/>
            <a:ext cx="5365750" cy="4319587"/>
          </a:xfrm>
          <a:noFill/>
          <a:ln/>
        </p:spPr>
        <p:txBody>
          <a:bodyPr/>
          <a:lstStyle/>
          <a:p>
            <a:pPr eaLnBrk="1" hangingPunct="1"/>
            <a:endParaRPr lang="en-GB"/>
          </a:p>
        </p:txBody>
      </p:sp>
    </p:spTree>
    <p:extLst>
      <p:ext uri="{BB962C8B-B14F-4D97-AF65-F5344CB8AC3E}">
        <p14:creationId xmlns:p14="http://schemas.microsoft.com/office/powerpoint/2010/main" val="24415403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C7402EEE-FE0D-4A8C-9791-47EFCF79615B}" type="slidenum">
              <a:rPr lang="en-US" smtClean="0"/>
              <a:pPr/>
              <a:t>77</a:t>
            </a:fld>
            <a:endParaRPr lang="en-US"/>
          </a:p>
        </p:txBody>
      </p:sp>
      <p:sp>
        <p:nvSpPr>
          <p:cNvPr id="61443" name="Rectangle 2"/>
          <p:cNvSpPr>
            <a:spLocks noGrp="1" noRot="1" noChangeAspect="1" noChangeArrowheads="1" noTextEdit="1"/>
          </p:cNvSpPr>
          <p:nvPr>
            <p:ph type="sldImg"/>
          </p:nvPr>
        </p:nvSpPr>
        <p:spPr>
          <a:xfrm>
            <a:off x="1266825" y="727075"/>
            <a:ext cx="4781550" cy="3586163"/>
          </a:xfrm>
          <a:ln/>
        </p:spPr>
      </p:sp>
      <p:sp>
        <p:nvSpPr>
          <p:cNvPr id="6144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474901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E1815A9E-C495-4873-AB2B-2B168732F808}" type="slidenum">
              <a:rPr lang="en-US" smtClean="0"/>
              <a:pPr/>
              <a:t>6</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3044176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49E93FE4-77C9-4D4F-88BF-11E73FDE849B}" type="slidenum">
              <a:rPr lang="en-US" smtClean="0"/>
              <a:pPr/>
              <a:t>78</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5086006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643513A4-4910-48B7-BFA5-8293B5E9BBF1}" type="slidenum">
              <a:rPr lang="en-US" smtClean="0"/>
              <a:pPr/>
              <a:t>79</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74725" y="4560888"/>
            <a:ext cx="5365750" cy="4319587"/>
          </a:xfrm>
          <a:noFill/>
          <a:ln/>
        </p:spPr>
        <p:txBody>
          <a:bodyPr/>
          <a:lstStyle/>
          <a:p>
            <a:pPr eaLnBrk="1" hangingPunct="1"/>
            <a:r>
              <a:rPr lang="en-US" dirty="0"/>
              <a:t>We assume the object</a:t>
            </a:r>
            <a:r>
              <a:rPr lang="en-US" baseline="0" dirty="0"/>
              <a:t> has uniform albedo, which gets “rolled into” the magnitude of the light source term</a:t>
            </a:r>
            <a:endParaRPr lang="en-US" dirty="0"/>
          </a:p>
        </p:txBody>
      </p:sp>
    </p:spTree>
    <p:extLst>
      <p:ext uri="{BB962C8B-B14F-4D97-AF65-F5344CB8AC3E}">
        <p14:creationId xmlns:p14="http://schemas.microsoft.com/office/powerpoint/2010/main" val="1925215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643513A4-4910-48B7-BFA5-8293B5E9BBF1}" type="slidenum">
              <a:rPr lang="en-US" smtClean="0"/>
              <a:pPr/>
              <a:t>80</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74725" y="4560888"/>
            <a:ext cx="5365750" cy="4319587"/>
          </a:xfrm>
          <a:noFill/>
          <a:ln/>
        </p:spPr>
        <p:txBody>
          <a:bodyPr/>
          <a:lstStyle/>
          <a:p>
            <a:pPr eaLnBrk="1" hangingPunct="1"/>
            <a:r>
              <a:rPr lang="en-US" dirty="0"/>
              <a:t>We assume the object</a:t>
            </a:r>
            <a:r>
              <a:rPr lang="en-US" baseline="0" dirty="0"/>
              <a:t> has uniform albedo, which gets “rolled into” the magnitude of the light source term</a:t>
            </a:r>
            <a:endParaRPr lang="en-US" dirty="0"/>
          </a:p>
        </p:txBody>
      </p:sp>
    </p:spTree>
    <p:extLst>
      <p:ext uri="{BB962C8B-B14F-4D97-AF65-F5344CB8AC3E}">
        <p14:creationId xmlns:p14="http://schemas.microsoft.com/office/powerpoint/2010/main" val="3891586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643513A4-4910-48B7-BFA5-8293B5E9BBF1}" type="slidenum">
              <a:rPr lang="en-US" smtClean="0"/>
              <a:pPr/>
              <a:t>81</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74725" y="4560888"/>
            <a:ext cx="5365750" cy="4319587"/>
          </a:xfrm>
          <a:noFill/>
          <a:ln/>
        </p:spPr>
        <p:txBody>
          <a:bodyPr/>
          <a:lstStyle/>
          <a:p>
            <a:pPr eaLnBrk="1" hangingPunct="1"/>
            <a:r>
              <a:rPr lang="en-US" dirty="0"/>
              <a:t>We assume the object</a:t>
            </a:r>
            <a:r>
              <a:rPr lang="en-US" baseline="0" dirty="0"/>
              <a:t> has uniform albedo, which gets “rolled into” the magnitude of the light source term</a:t>
            </a:r>
            <a:endParaRPr lang="en-US" dirty="0"/>
          </a:p>
        </p:txBody>
      </p:sp>
    </p:spTree>
    <p:extLst>
      <p:ext uri="{BB962C8B-B14F-4D97-AF65-F5344CB8AC3E}">
        <p14:creationId xmlns:p14="http://schemas.microsoft.com/office/powerpoint/2010/main" val="9970237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ABE8E098-D6BC-4A7E-8DE1-29562FEAE3F4}" type="slidenum">
              <a:rPr lang="en-US" smtClean="0"/>
              <a:pPr/>
              <a:t>82</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3756667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EC94986C-FBD3-4214-AA4D-A45F29D9B402}" type="slidenum">
              <a:rPr lang="en-US" smtClean="0"/>
              <a:pPr/>
              <a:t>83</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1250998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A36D0049-F9ED-402E-B4E8-CF9EDCDDBBB5}" type="slidenum">
              <a:rPr lang="en-US" smtClean="0"/>
              <a:pPr/>
              <a:t>7</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1B80E15A-A193-47EE-864D-7A71E984FD3A}" type="slidenum">
              <a:rPr lang="en-US" smtClean="0"/>
              <a:pPr/>
              <a:t>8</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F3FD9169-2BA4-4FB9-893B-EA06C19BE3FF}" type="slidenum">
              <a:rPr lang="en-US" smtClean="0"/>
              <a:pPr/>
              <a:t>9</a:t>
            </a:fld>
            <a:endParaRPr 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3F05B0-711B-4CA6-9A7E-79C1245ADEB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B5B84D-F5A4-45AE-BA2E-FB3DB3D480B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6D1C0A-0CBD-40D9-A4F7-C0F2C489EB9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9144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6195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9BD7C8E-C297-407B-9EA5-4B7F33FFE18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DB51C4-C3DD-4E0C-93D6-71EAF2B2A39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A491C2-9129-4CE1-B220-EEA961FCA93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6E95F0-9367-42F5-B966-4137C1B498B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43228D4-1F37-4720-8814-98E8595465A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206F6CA-385E-4399-8043-C500D5017E2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923BFD8-926D-4699-AFD1-F885CE901DD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98342D-3E27-4F85-990B-746398AF1B5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2033D4-A2EE-4D73-AAC2-0C56E92C769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C428A8E8-DF0D-4AEE-A8FB-0E49ED5DC889}" type="slidenum">
              <a:rPr lang="en-US"/>
              <a:pPr>
                <a:defRPr/>
              </a:pPr>
              <a:t>‹#›</a:t>
            </a:fld>
            <a:endParaRPr lang="en-US"/>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urabhg.web.illinois.edu/teaching/ece549/sp202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wmf"/><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hyperlink" Target="http://www.cambridgeincolour.com/tutorials/depth-of-field.htm" TargetMode="Externa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hyperlink" Target="http://en.wikipedia.org/wiki/File:Depth_of_field_illustration.sv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24.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en.wikipedia.org/wiki/Dolly_zoo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www.youtube.com/watch?v=iv41W6iyyGs" TargetMode="External"/><Relationship Id="rId5" Type="http://schemas.openxmlformats.org/officeDocument/2006/relationships/hyperlink" Target="http://www.youtube.com/watch?v=H4Utlw0XiHU" TargetMode="Externa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8.jpeg"/></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electronics360.globalspec.com/article/9464/ccd-vs-cmos-the-shift-in-image-sensor-technology" TargetMode="Externa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wmf"/><Relationship Id="rId5" Type="http://schemas.openxmlformats.org/officeDocument/2006/relationships/oleObject" Target="../embeddings/oleObject1.bin"/><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0.wmf"/><Relationship Id="rId4"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8" Type="http://schemas.openxmlformats.org/officeDocument/2006/relationships/image" Target="../media/image50.emf"/><Relationship Id="rId13" Type="http://schemas.openxmlformats.org/officeDocument/2006/relationships/oleObject" Target="../embeddings/oleObject7.bin"/><Relationship Id="rId18" Type="http://schemas.openxmlformats.org/officeDocument/2006/relationships/image" Target="../media/image55.emf"/><Relationship Id="rId26" Type="http://schemas.openxmlformats.org/officeDocument/2006/relationships/image" Target="../media/image59.emf"/><Relationship Id="rId3" Type="http://schemas.openxmlformats.org/officeDocument/2006/relationships/oleObject" Target="../embeddings/oleObject2.bin"/><Relationship Id="rId21" Type="http://schemas.openxmlformats.org/officeDocument/2006/relationships/oleObject" Target="../embeddings/oleObject11.bin"/><Relationship Id="rId7" Type="http://schemas.openxmlformats.org/officeDocument/2006/relationships/oleObject" Target="../embeddings/oleObject4.bin"/><Relationship Id="rId12" Type="http://schemas.openxmlformats.org/officeDocument/2006/relationships/image" Target="../media/image52.emf"/><Relationship Id="rId17" Type="http://schemas.openxmlformats.org/officeDocument/2006/relationships/oleObject" Target="../embeddings/oleObject9.bin"/><Relationship Id="rId25" Type="http://schemas.openxmlformats.org/officeDocument/2006/relationships/oleObject" Target="../embeddings/oleObject13.bin"/><Relationship Id="rId2" Type="http://schemas.openxmlformats.org/officeDocument/2006/relationships/slideLayout" Target="../slideLayouts/slideLayout1.xml"/><Relationship Id="rId16" Type="http://schemas.openxmlformats.org/officeDocument/2006/relationships/image" Target="../media/image54.emf"/><Relationship Id="rId20" Type="http://schemas.openxmlformats.org/officeDocument/2006/relationships/image" Target="../media/image56.emf"/><Relationship Id="rId1" Type="http://schemas.openxmlformats.org/officeDocument/2006/relationships/vmlDrawing" Target="../drawings/vmlDrawing3.vml"/><Relationship Id="rId6" Type="http://schemas.openxmlformats.org/officeDocument/2006/relationships/image" Target="../media/image49.emf"/><Relationship Id="rId11" Type="http://schemas.openxmlformats.org/officeDocument/2006/relationships/oleObject" Target="../embeddings/oleObject6.bin"/><Relationship Id="rId24" Type="http://schemas.openxmlformats.org/officeDocument/2006/relationships/image" Target="../media/image58.emf"/><Relationship Id="rId5" Type="http://schemas.openxmlformats.org/officeDocument/2006/relationships/oleObject" Target="../embeddings/oleObject3.bin"/><Relationship Id="rId15" Type="http://schemas.openxmlformats.org/officeDocument/2006/relationships/oleObject" Target="../embeddings/oleObject8.bin"/><Relationship Id="rId23" Type="http://schemas.openxmlformats.org/officeDocument/2006/relationships/oleObject" Target="../embeddings/oleObject12.bin"/><Relationship Id="rId10" Type="http://schemas.openxmlformats.org/officeDocument/2006/relationships/image" Target="../media/image51.emf"/><Relationship Id="rId19" Type="http://schemas.openxmlformats.org/officeDocument/2006/relationships/oleObject" Target="../embeddings/oleObject10.bin"/><Relationship Id="rId4" Type="http://schemas.openxmlformats.org/officeDocument/2006/relationships/image" Target="../media/image48.emf"/><Relationship Id="rId9" Type="http://schemas.openxmlformats.org/officeDocument/2006/relationships/oleObject" Target="../embeddings/oleObject5.bin"/><Relationship Id="rId14" Type="http://schemas.openxmlformats.org/officeDocument/2006/relationships/image" Target="../media/image53.emf"/><Relationship Id="rId22" Type="http://schemas.openxmlformats.org/officeDocument/2006/relationships/image" Target="../media/image57.emf"/></Relationships>
</file>

<file path=ppt/slides/_rels/slide44.xml.rels><?xml version="1.0" encoding="UTF-8" standalone="yes"?>
<Relationships xmlns="http://schemas.openxmlformats.org/package/2006/relationships"><Relationship Id="rId8" Type="http://schemas.openxmlformats.org/officeDocument/2006/relationships/image" Target="../media/image50.emf"/><Relationship Id="rId13" Type="http://schemas.openxmlformats.org/officeDocument/2006/relationships/oleObject" Target="../embeddings/oleObject19.bin"/><Relationship Id="rId18" Type="http://schemas.openxmlformats.org/officeDocument/2006/relationships/image" Target="../media/image55.emf"/><Relationship Id="rId3" Type="http://schemas.openxmlformats.org/officeDocument/2006/relationships/oleObject" Target="../embeddings/oleObject14.bin"/><Relationship Id="rId21" Type="http://schemas.openxmlformats.org/officeDocument/2006/relationships/oleObject" Target="../embeddings/oleObject24.bin"/><Relationship Id="rId7" Type="http://schemas.openxmlformats.org/officeDocument/2006/relationships/oleObject" Target="../embeddings/oleObject16.bin"/><Relationship Id="rId12" Type="http://schemas.openxmlformats.org/officeDocument/2006/relationships/image" Target="../media/image52.emf"/><Relationship Id="rId17" Type="http://schemas.openxmlformats.org/officeDocument/2006/relationships/oleObject" Target="../embeddings/oleObject21.bin"/><Relationship Id="rId2" Type="http://schemas.openxmlformats.org/officeDocument/2006/relationships/slideLayout" Target="../slideLayouts/slideLayout1.xml"/><Relationship Id="rId16" Type="http://schemas.openxmlformats.org/officeDocument/2006/relationships/image" Target="../media/image54.emf"/><Relationship Id="rId20" Type="http://schemas.openxmlformats.org/officeDocument/2006/relationships/oleObject" Target="../embeddings/oleObject23.bin"/><Relationship Id="rId1" Type="http://schemas.openxmlformats.org/officeDocument/2006/relationships/vmlDrawing" Target="../drawings/vmlDrawing4.vml"/><Relationship Id="rId6" Type="http://schemas.openxmlformats.org/officeDocument/2006/relationships/image" Target="../media/image49.emf"/><Relationship Id="rId11" Type="http://schemas.openxmlformats.org/officeDocument/2006/relationships/oleObject" Target="../embeddings/oleObject18.bin"/><Relationship Id="rId24" Type="http://schemas.openxmlformats.org/officeDocument/2006/relationships/image" Target="../media/image61.emf"/><Relationship Id="rId5" Type="http://schemas.openxmlformats.org/officeDocument/2006/relationships/oleObject" Target="../embeddings/oleObject15.bin"/><Relationship Id="rId15" Type="http://schemas.openxmlformats.org/officeDocument/2006/relationships/oleObject" Target="../embeddings/oleObject20.bin"/><Relationship Id="rId23" Type="http://schemas.openxmlformats.org/officeDocument/2006/relationships/oleObject" Target="../embeddings/oleObject25.bin"/><Relationship Id="rId10" Type="http://schemas.openxmlformats.org/officeDocument/2006/relationships/image" Target="../media/image51.emf"/><Relationship Id="rId19" Type="http://schemas.openxmlformats.org/officeDocument/2006/relationships/oleObject" Target="../embeddings/oleObject22.bin"/><Relationship Id="rId4" Type="http://schemas.openxmlformats.org/officeDocument/2006/relationships/image" Target="../media/image48.emf"/><Relationship Id="rId9" Type="http://schemas.openxmlformats.org/officeDocument/2006/relationships/oleObject" Target="../embeddings/oleObject17.bin"/><Relationship Id="rId14" Type="http://schemas.openxmlformats.org/officeDocument/2006/relationships/image" Target="../media/image53.emf"/><Relationship Id="rId22" Type="http://schemas.openxmlformats.org/officeDocument/2006/relationships/image" Target="../media/image60.em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hyperlink" Target="https://www.microsoft.com/en-us/research/wp-content/uploads/2000/06/eccv00.pdf" TargetMode="Externa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3.png"/><Relationship Id="rId5" Type="http://schemas.openxmlformats.org/officeDocument/2006/relationships/image" Target="../media/image62.wmf"/><Relationship Id="rId4" Type="http://schemas.openxmlformats.org/officeDocument/2006/relationships/oleObject" Target="../embeddings/oleObject26.bin"/></Relationships>
</file>

<file path=ppt/slides/_rels/slide46.xml.rels><?xml version="1.0" encoding="UTF-8" standalone="yes"?>
<Relationships xmlns="http://schemas.openxmlformats.org/package/2006/relationships"><Relationship Id="rId8" Type="http://schemas.openxmlformats.org/officeDocument/2006/relationships/image" Target="../media/image64.wmf"/><Relationship Id="rId3" Type="http://schemas.openxmlformats.org/officeDocument/2006/relationships/notesSlide" Target="../notesSlides/notesSlide42.xml"/><Relationship Id="rId7" Type="http://schemas.openxmlformats.org/officeDocument/2006/relationships/oleObject" Target="../embeddings/oleObject27.bin"/><Relationship Id="rId12" Type="http://schemas.openxmlformats.org/officeDocument/2006/relationships/image" Target="../media/image66.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hyperlink" Target="http://www.debevec.org/Research/HDR/" TargetMode="External"/><Relationship Id="rId11" Type="http://schemas.openxmlformats.org/officeDocument/2006/relationships/oleObject" Target="../embeddings/oleObject29.bin"/><Relationship Id="rId5" Type="http://schemas.openxmlformats.org/officeDocument/2006/relationships/image" Target="../media/image68.png"/><Relationship Id="rId10" Type="http://schemas.openxmlformats.org/officeDocument/2006/relationships/image" Target="../media/image65.wmf"/><Relationship Id="rId4" Type="http://schemas.openxmlformats.org/officeDocument/2006/relationships/image" Target="../media/image67.png"/><Relationship Id="rId9" Type="http://schemas.openxmlformats.org/officeDocument/2006/relationships/oleObject" Target="../embeddings/oleObject28.bin"/></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32.bin"/><Relationship Id="rId13" Type="http://schemas.openxmlformats.org/officeDocument/2006/relationships/image" Target="../media/image76.png"/><Relationship Id="rId3" Type="http://schemas.openxmlformats.org/officeDocument/2006/relationships/image" Target="../media/image78.png"/><Relationship Id="rId7" Type="http://schemas.openxmlformats.org/officeDocument/2006/relationships/image" Target="../media/image73.png"/><Relationship Id="rId12" Type="http://schemas.openxmlformats.org/officeDocument/2006/relationships/oleObject" Target="../embeddings/oleObject34.bin"/><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oleObject" Target="../embeddings/oleObject31.bin"/><Relationship Id="rId11" Type="http://schemas.openxmlformats.org/officeDocument/2006/relationships/image" Target="../media/image75.png"/><Relationship Id="rId5" Type="http://schemas.openxmlformats.org/officeDocument/2006/relationships/image" Target="../media/image72.png"/><Relationship Id="rId15" Type="http://schemas.openxmlformats.org/officeDocument/2006/relationships/image" Target="../media/image77.png"/><Relationship Id="rId10" Type="http://schemas.openxmlformats.org/officeDocument/2006/relationships/oleObject" Target="../embeddings/oleObject33.bin"/><Relationship Id="rId4" Type="http://schemas.openxmlformats.org/officeDocument/2006/relationships/oleObject" Target="../embeddings/oleObject30.bin"/><Relationship Id="rId9" Type="http://schemas.openxmlformats.org/officeDocument/2006/relationships/image" Target="../media/image74.png"/><Relationship Id="rId14" Type="http://schemas.openxmlformats.org/officeDocument/2006/relationships/oleObject" Target="../embeddings/oleObject35.bin"/></Relationships>
</file>

<file path=ppt/slides/_rels/slide49.xml.rels><?xml version="1.0" encoding="UTF-8" standalone="yes"?>
<Relationships xmlns="http://schemas.openxmlformats.org/package/2006/relationships"><Relationship Id="rId3" Type="http://schemas.openxmlformats.org/officeDocument/2006/relationships/image" Target="../media/image1110.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en.wikipedia.org/wiki/Subsurface_scattering#/media/File:Skin_Subsurface_Scattering.jpg" TargetMode="External"/><Relationship Id="rId2" Type="http://schemas.openxmlformats.org/officeDocument/2006/relationships/image" Target="../media/image80.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en.wikipedia.org/wiki/Fluorescence#/media/File:Fluorescent_minerals_hg.jpg" TargetMode="External"/><Relationship Id="rId2" Type="http://schemas.openxmlformats.org/officeDocument/2006/relationships/image" Target="../media/image81.tiff"/><Relationship Id="rId1" Type="http://schemas.openxmlformats.org/officeDocument/2006/relationships/slideLayout" Target="../slideLayouts/slideLayout2.xml"/><Relationship Id="rId4" Type="http://schemas.openxmlformats.org/officeDocument/2006/relationships/image" Target="../media/image82.tif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png"/></Relationships>
</file>

<file path=ppt/slides/_rels/slide5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hyperlink" Target="http://en.wikipedia.org/wiki/Lambert%27s_cosine_law"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0.png"/><Relationship Id="rId1" Type="http://schemas.openxmlformats.org/officeDocument/2006/relationships/slideLayout" Target="../slideLayouts/slideLayout2.xml"/><Relationship Id="rId4" Type="http://schemas.openxmlformats.org/officeDocument/2006/relationships/image" Target="../media/image260.png"/></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89.png"/><Relationship Id="rId4" Type="http://schemas.openxmlformats.org/officeDocument/2006/relationships/oleObject" Target="../embeddings/oleObject36.bin"/></Relationships>
</file>

<file path=ppt/slides/_rels/slide61.xml.rels><?xml version="1.0" encoding="UTF-8" standalone="yes"?>
<Relationships xmlns="http://schemas.openxmlformats.org/package/2006/relationships"><Relationship Id="rId8" Type="http://schemas.openxmlformats.org/officeDocument/2006/relationships/image" Target="../media/image91.wmf"/><Relationship Id="rId3" Type="http://schemas.openxmlformats.org/officeDocument/2006/relationships/oleObject" Target="../embeddings/oleObject37.bin"/><Relationship Id="rId7"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89.png"/><Relationship Id="rId5" Type="http://schemas.openxmlformats.org/officeDocument/2006/relationships/oleObject" Target="../embeddings/oleObject38.bin"/><Relationship Id="rId4" Type="http://schemas.openxmlformats.org/officeDocument/2006/relationships/image" Target="../media/image90.wmf"/></Relationships>
</file>

<file path=ppt/slides/_rels/slide6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wmf"/><Relationship Id="rId7" Type="http://schemas.openxmlformats.org/officeDocument/2006/relationships/image" Target="../media/image96.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6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notesSlide" Target="../notesSlides/notesSlide47.xml"/><Relationship Id="rId7" Type="http://schemas.openxmlformats.org/officeDocument/2006/relationships/oleObject" Target="../embeddings/oleObject41.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100.png"/><Relationship Id="rId5" Type="http://schemas.openxmlformats.org/officeDocument/2006/relationships/oleObject" Target="../embeddings/oleObject40.bin"/><Relationship Id="rId4" Type="http://schemas.openxmlformats.org/officeDocument/2006/relationships/image" Target="../media/image102.wmf"/><Relationship Id="rId9" Type="http://schemas.openxmlformats.org/officeDocument/2006/relationships/oleObject" Target="../embeddings/oleObject42.bin"/></Relationships>
</file>

<file path=ppt/slides/_rels/slide6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notesSlide" Target="../notesSlides/notesSlide48.xml"/><Relationship Id="rId7" Type="http://schemas.openxmlformats.org/officeDocument/2006/relationships/image" Target="../media/image101.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44.bin"/><Relationship Id="rId5" Type="http://schemas.openxmlformats.org/officeDocument/2006/relationships/image" Target="../media/image103.emf"/><Relationship Id="rId4" Type="http://schemas.openxmlformats.org/officeDocument/2006/relationships/oleObject" Target="../embeddings/oleObject43.bin"/></Relationships>
</file>

<file path=ppt/slides/_rels/slide65.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notesSlide" Target="../notesSlides/notesSlide49.xml"/><Relationship Id="rId7" Type="http://schemas.openxmlformats.org/officeDocument/2006/relationships/image" Target="../media/image107.pn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105.wmf"/><Relationship Id="rId5" Type="http://schemas.openxmlformats.org/officeDocument/2006/relationships/oleObject" Target="../embeddings/oleObject45.bin"/><Relationship Id="rId10" Type="http://schemas.openxmlformats.org/officeDocument/2006/relationships/image" Target="../media/image86.png"/><Relationship Id="rId4" Type="http://schemas.openxmlformats.org/officeDocument/2006/relationships/image" Target="../media/image106.png"/><Relationship Id="rId9" Type="http://schemas.openxmlformats.org/officeDocument/2006/relationships/image" Target="../media/image109.png"/></Relationships>
</file>

<file path=ppt/slides/_rels/slide66.xml.rels><?xml version="1.0" encoding="UTF-8" standalone="yes"?>
<Relationships xmlns="http://schemas.openxmlformats.org/package/2006/relationships"><Relationship Id="rId3" Type="http://schemas.openxmlformats.org/officeDocument/2006/relationships/hyperlink" Target="https://www.researchgate.net/publication/4246313_SDG_Cut_3D_Reconstruction_of_Non-lambertian_Objects_Using_Graph_Cuts_on_Surface_Distance_Grid" TargetMode="External"/><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oleObject" Target="../embeddings/oleObject48.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47.bin"/><Relationship Id="rId5" Type="http://schemas.openxmlformats.org/officeDocument/2006/relationships/image" Target="../media/image101.png"/><Relationship Id="rId4" Type="http://schemas.openxmlformats.org/officeDocument/2006/relationships/oleObject" Target="../embeddings/oleObject46.bin"/></Relationships>
</file>

<file path=ppt/slides/_rels/slide6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debevec.org/Pinhole/" TargetMode="External"/><Relationship Id="rId5" Type="http://schemas.openxmlformats.org/officeDocument/2006/relationships/image" Target="../media/image14.jpeg"/><Relationship Id="rId4" Type="http://schemas.openxmlformats.org/officeDocument/2006/relationships/hyperlink" Target="http://www.debevec.org/Pinhole/35mm-pinhole-camera.jpg" TargetMode="External"/></Relationships>
</file>

<file path=ppt/slides/_rels/slide70.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jpg"/><Relationship Id="rId7" Type="http://schemas.openxmlformats.org/officeDocument/2006/relationships/image" Target="../media/image125.jpg"/><Relationship Id="rId12" Type="http://schemas.openxmlformats.org/officeDocument/2006/relationships/image" Target="../media/image130.png"/><Relationship Id="rId2" Type="http://schemas.openxmlformats.org/officeDocument/2006/relationships/image" Target="../media/image120.jpg"/><Relationship Id="rId1" Type="http://schemas.openxmlformats.org/officeDocument/2006/relationships/slideLayout" Target="../slideLayouts/slideLayout2.xml"/><Relationship Id="rId6" Type="http://schemas.openxmlformats.org/officeDocument/2006/relationships/image" Target="../media/image124.jpg"/><Relationship Id="rId11" Type="http://schemas.openxmlformats.org/officeDocument/2006/relationships/image" Target="../media/image129.png"/><Relationship Id="rId5" Type="http://schemas.openxmlformats.org/officeDocument/2006/relationships/image" Target="../media/image123.jpg"/><Relationship Id="rId10" Type="http://schemas.openxmlformats.org/officeDocument/2006/relationships/image" Target="../media/image128.png"/><Relationship Id="rId4" Type="http://schemas.openxmlformats.org/officeDocument/2006/relationships/image" Target="../media/image122.jpg"/><Relationship Id="rId9" Type="http://schemas.openxmlformats.org/officeDocument/2006/relationships/image" Target="../media/image127.png"/></Relationships>
</file>

<file path=ppt/slides/_rels/slide7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132.wmf"/><Relationship Id="rId4" Type="http://schemas.openxmlformats.org/officeDocument/2006/relationships/oleObject" Target="../embeddings/oleObject49.bin"/></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133.emf"/><Relationship Id="rId4" Type="http://schemas.openxmlformats.org/officeDocument/2006/relationships/oleObject" Target="../embeddings/oleObject50.bin"/></Relationships>
</file>

<file path=ppt/slides/_rels/slide74.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 Id="rId9" Type="http://schemas.openxmlformats.org/officeDocument/2006/relationships/image" Target="../media/image118.png"/></Relationships>
</file>

<file path=ppt/slides/_rels/slide75.xml.rels><?xml version="1.0" encoding="UTF-8" standalone="yes"?>
<Relationships xmlns="http://schemas.openxmlformats.org/package/2006/relationships"><Relationship Id="rId8" Type="http://schemas.openxmlformats.org/officeDocument/2006/relationships/oleObject" Target="../embeddings/oleObject53.bin"/><Relationship Id="rId3" Type="http://schemas.openxmlformats.org/officeDocument/2006/relationships/notesSlide" Target="../notesSlides/notesSlide57.xml"/><Relationship Id="rId7" Type="http://schemas.openxmlformats.org/officeDocument/2006/relationships/image" Target="../media/image135.wmf"/><Relationship Id="rId2" Type="http://schemas.openxmlformats.org/officeDocument/2006/relationships/slideLayout" Target="../slideLayouts/slideLayout4.xml"/><Relationship Id="rId1" Type="http://schemas.openxmlformats.org/officeDocument/2006/relationships/vmlDrawing" Target="../drawings/vmlDrawing16.vml"/><Relationship Id="rId6" Type="http://schemas.openxmlformats.org/officeDocument/2006/relationships/oleObject" Target="../embeddings/oleObject52.bin"/><Relationship Id="rId11" Type="http://schemas.openxmlformats.org/officeDocument/2006/relationships/image" Target="../media/image137.wmf"/><Relationship Id="rId5" Type="http://schemas.openxmlformats.org/officeDocument/2006/relationships/image" Target="../media/image134.wmf"/><Relationship Id="rId10" Type="http://schemas.openxmlformats.org/officeDocument/2006/relationships/oleObject" Target="../embeddings/oleObject54.bin"/><Relationship Id="rId4" Type="http://schemas.openxmlformats.org/officeDocument/2006/relationships/oleObject" Target="../embeddings/oleObject51.bin"/><Relationship Id="rId9" Type="http://schemas.openxmlformats.org/officeDocument/2006/relationships/image" Target="../media/image136.wmf"/></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139.emf"/><Relationship Id="rId2" Type="http://schemas.openxmlformats.org/officeDocument/2006/relationships/slideLayout" Target="../slideLayouts/slideLayout4.xml"/><Relationship Id="rId1" Type="http://schemas.openxmlformats.org/officeDocument/2006/relationships/vmlDrawing" Target="../drawings/vmlDrawing17.vml"/><Relationship Id="rId6" Type="http://schemas.openxmlformats.org/officeDocument/2006/relationships/oleObject" Target="../embeddings/oleObject56.bin"/><Relationship Id="rId5" Type="http://schemas.openxmlformats.org/officeDocument/2006/relationships/image" Target="../media/image138.wmf"/><Relationship Id="rId4" Type="http://schemas.openxmlformats.org/officeDocument/2006/relationships/oleObject" Target="../embeddings/oleObject55.bin"/></Relationships>
</file>

<file path=ppt/slides/_rels/slide7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xml"/><Relationship Id="rId1" Type="http://schemas.openxmlformats.org/officeDocument/2006/relationships/vmlDrawing" Target="../drawings/vmlDrawing18.v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oleObject" Target="../embeddings/oleObject57.bin"/></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43.tiff"/><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144.png"/><Relationship Id="rId2" Type="http://schemas.openxmlformats.org/officeDocument/2006/relationships/slideLayout" Target="../slideLayouts/slideLayout4.xml"/><Relationship Id="rId1" Type="http://schemas.openxmlformats.org/officeDocument/2006/relationships/vmlDrawing" Target="../drawings/vmlDrawing19.v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oleObject" Target="../embeddings/oleObject57.bin"/></Relationships>
</file>

<file path=ppt/slides/_rels/slide8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hyperlink" Target="http://www.cs.dartmouth.edu/farid/downloads/publications/acm05.pdf" TargetMode="External"/><Relationship Id="rId4" Type="http://schemas.openxmlformats.org/officeDocument/2006/relationships/image" Target="../media/image147.wmf"/></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p:txBody>
          <a:bodyPr/>
          <a:lstStyle/>
          <a:p>
            <a:pPr algn="ctr"/>
            <a:r>
              <a:rPr lang="en-US" dirty="0"/>
              <a:t>Light, Camera and Shading</a:t>
            </a:r>
          </a:p>
        </p:txBody>
      </p:sp>
      <p:sp>
        <p:nvSpPr>
          <p:cNvPr id="4" name="Subtitle 3">
            <a:extLst>
              <a:ext uri="{FF2B5EF4-FFF2-40B4-BE49-F238E27FC236}">
                <a16:creationId xmlns:a16="http://schemas.microsoft.com/office/drawing/2014/main" id="{FE86D14D-E51D-F647-8010-62E9374C6B14}"/>
              </a:ext>
            </a:extLst>
          </p:cNvPr>
          <p:cNvSpPr>
            <a:spLocks noGrp="1"/>
          </p:cNvSpPr>
          <p:nvPr>
            <p:ph type="subTitle" idx="1"/>
          </p:nvPr>
        </p:nvSpPr>
        <p:spPr/>
        <p:txBody>
          <a:bodyPr/>
          <a:lstStyle/>
          <a:p>
            <a:r>
              <a:rPr lang="en-US" dirty="0"/>
              <a:t>CS 543 / ECE 549 – Saurabh Gupta</a:t>
            </a:r>
          </a:p>
          <a:p>
            <a:r>
              <a:rPr lang="en-US" dirty="0"/>
              <a:t>Spring 2021, UIUC</a:t>
            </a:r>
          </a:p>
          <a:p>
            <a:r>
              <a:rPr lang="en-US" sz="1800" dirty="0">
                <a:hlinkClick r:id="rId3"/>
              </a:rPr>
              <a:t>http://saurabhg.web.illinois.edu/teaching/ece549/sp2020/</a:t>
            </a:r>
            <a:endParaRPr lang="en-US" sz="1800" dirty="0"/>
          </a:p>
        </p:txBody>
      </p:sp>
      <p:sp>
        <p:nvSpPr>
          <p:cNvPr id="11267" name="Rectangle 8"/>
          <p:cNvSpPr>
            <a:spLocks noChangeArrowheads="1"/>
          </p:cNvSpPr>
          <p:nvPr/>
        </p:nvSpPr>
        <p:spPr bwMode="auto">
          <a:xfrm>
            <a:off x="6019800" y="1066800"/>
            <a:ext cx="1981200" cy="533400"/>
          </a:xfrm>
          <a:prstGeom prst="rect">
            <a:avLst/>
          </a:prstGeom>
          <a:solidFill>
            <a:schemeClr val="bg1"/>
          </a:solidFill>
          <a:ln w="9525">
            <a:noFill/>
            <a:miter lim="800000"/>
            <a:headEnd/>
            <a:tailEnd/>
          </a:ln>
        </p:spPr>
        <p:txBody>
          <a:bodyPr wrap="none" anchor="ctr"/>
          <a:lstStyle/>
          <a:p>
            <a:endParaRPr lang="en-US"/>
          </a:p>
        </p:txBody>
      </p:sp>
      <p:sp>
        <p:nvSpPr>
          <p:cNvPr id="6" name="Text Box 18">
            <a:extLst>
              <a:ext uri="{FF2B5EF4-FFF2-40B4-BE49-F238E27FC236}">
                <a16:creationId xmlns:a16="http://schemas.microsoft.com/office/drawing/2014/main" id="{17D56F5A-7CEC-B24C-B89B-999C21CACF67}"/>
              </a:ext>
            </a:extLst>
          </p:cNvPr>
          <p:cNvSpPr txBox="1">
            <a:spLocks noChangeArrowheads="1"/>
          </p:cNvSpPr>
          <p:nvPr/>
        </p:nvSpPr>
        <p:spPr bwMode="auto">
          <a:xfrm>
            <a:off x="-9277" y="6583363"/>
            <a:ext cx="4908716" cy="276999"/>
          </a:xfrm>
          <a:prstGeom prst="rect">
            <a:avLst/>
          </a:prstGeom>
          <a:noFill/>
          <a:ln w="9525">
            <a:noFill/>
            <a:miter lim="800000"/>
            <a:headEnd/>
            <a:tailEnd/>
          </a:ln>
        </p:spPr>
        <p:txBody>
          <a:bodyPr wrap="none">
            <a:spAutoFit/>
          </a:bodyPr>
          <a:lstStyle/>
          <a:p>
            <a:r>
              <a:rPr lang="en-US" sz="1200" dirty="0"/>
              <a:t>Many slides adapted from S. Seitz, L. </a:t>
            </a:r>
            <a:r>
              <a:rPr lang="en-US" sz="1200" dirty="0" err="1"/>
              <a:t>Lazebnik</a:t>
            </a:r>
            <a:r>
              <a:rPr lang="en-US" sz="1200" dirty="0"/>
              <a:t>, D. </a:t>
            </a:r>
            <a:r>
              <a:rPr lang="en-US" sz="1200" dirty="0" err="1"/>
              <a:t>Hoiem</a:t>
            </a:r>
            <a:r>
              <a:rPr lang="en-US" sz="1200" dirty="0"/>
              <a:t>, D. Forsyth</a:t>
            </a:r>
          </a:p>
        </p:txBody>
      </p:sp>
    </p:spTree>
    <p:extLst>
      <p:ext uri="{BB962C8B-B14F-4D97-AF65-F5344CB8AC3E}">
        <p14:creationId xmlns:p14="http://schemas.microsoft.com/office/powerpoint/2010/main" val="647015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t>Adding a lens</a:t>
            </a:r>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t>Adding a lens</a:t>
            </a:r>
          </a:p>
        </p:txBody>
      </p:sp>
      <p:sp>
        <p:nvSpPr>
          <p:cNvPr id="35843" name="Rectangle 3"/>
          <p:cNvSpPr>
            <a:spLocks noGrp="1" noChangeArrowheads="1"/>
          </p:cNvSpPr>
          <p:nvPr>
            <p:ph type="body" idx="1"/>
          </p:nvPr>
        </p:nvSpPr>
        <p:spPr>
          <a:xfrm>
            <a:off x="685800" y="4495800"/>
            <a:ext cx="7772400" cy="1524000"/>
          </a:xfrm>
        </p:spPr>
        <p:txBody>
          <a:bodyPr/>
          <a:lstStyle/>
          <a:p>
            <a:r>
              <a:rPr lang="en-US" dirty="0"/>
              <a:t>A lens focuses light onto the film</a:t>
            </a:r>
          </a:p>
          <a:p>
            <a:pPr lvl="1"/>
            <a:r>
              <a:rPr lang="en-US" dirty="0"/>
              <a:t>Thin lens model:</a:t>
            </a:r>
          </a:p>
          <a:p>
            <a:pPr lvl="2"/>
            <a:r>
              <a:rPr lang="en-US" dirty="0"/>
              <a:t>Rays passing through the center are not deviated</a:t>
            </a:r>
            <a:br>
              <a:rPr lang="en-US" dirty="0"/>
            </a:br>
            <a:r>
              <a:rPr lang="en-US" dirty="0"/>
              <a:t>(pinhole projection model still holds)</a:t>
            </a:r>
          </a:p>
        </p:txBody>
      </p:sp>
      <p:pic>
        <p:nvPicPr>
          <p:cNvPr id="35844" name="Picture 4" descr="image-lens"/>
          <p:cNvPicPr>
            <a:picLocks noChangeAspect="1" noChangeArrowheads="1"/>
          </p:cNvPicPr>
          <p:nvPr/>
        </p:nvPicPr>
        <p:blipFill>
          <a:blip r:embed="rId3" cstate="print"/>
          <a:srcRect/>
          <a:stretch>
            <a:fillRect/>
          </a:stretch>
        </p:blipFill>
        <p:spPr bwMode="auto">
          <a:xfrm>
            <a:off x="1754188" y="1752600"/>
            <a:ext cx="5484812" cy="2360613"/>
          </a:xfrm>
          <a:prstGeom prst="rect">
            <a:avLst/>
          </a:prstGeom>
          <a:noFill/>
          <a:ln w="9525">
            <a:noFill/>
            <a:miter lim="800000"/>
            <a:headEnd/>
            <a:tailEnd/>
          </a:ln>
        </p:spPr>
      </p:pic>
      <p:sp>
        <p:nvSpPr>
          <p:cNvPr id="35845" name="Text Box 31"/>
          <p:cNvSpPr txBox="1">
            <a:spLocks noChangeArrowheads="1"/>
          </p:cNvSpPr>
          <p:nvPr/>
        </p:nvSpPr>
        <p:spPr bwMode="auto">
          <a:xfrm>
            <a:off x="7543800" y="6583363"/>
            <a:ext cx="1536700" cy="274637"/>
          </a:xfrm>
          <a:prstGeom prst="rect">
            <a:avLst/>
          </a:prstGeom>
          <a:noFill/>
          <a:ln w="9525">
            <a:noFill/>
            <a:miter lim="800000"/>
            <a:headEnd/>
            <a:tailEnd/>
          </a:ln>
        </p:spPr>
        <p:txBody>
          <a:bodyPr wrap="none">
            <a:spAutoFit/>
          </a:bodyPr>
          <a:lstStyle/>
          <a:p>
            <a:r>
              <a:rPr lang="en-US" sz="1200"/>
              <a:t>Slide by Steve Seitz</a:t>
            </a:r>
          </a:p>
        </p:txBody>
      </p:sp>
      <p:grpSp>
        <p:nvGrpSpPr>
          <p:cNvPr id="2" name="Group 41"/>
          <p:cNvGrpSpPr>
            <a:grpSpLocks/>
          </p:cNvGrpSpPr>
          <p:nvPr/>
        </p:nvGrpSpPr>
        <p:grpSpPr bwMode="auto">
          <a:xfrm>
            <a:off x="2271713" y="2271713"/>
            <a:ext cx="4746625" cy="1690687"/>
            <a:chOff x="1431" y="1431"/>
            <a:chExt cx="2990" cy="1065"/>
          </a:xfrm>
        </p:grpSpPr>
        <p:sp>
          <p:nvSpPr>
            <p:cNvPr id="35847" name="Line 5"/>
            <p:cNvSpPr>
              <a:spLocks noChangeShapeType="1"/>
            </p:cNvSpPr>
            <p:nvPr/>
          </p:nvSpPr>
          <p:spPr bwMode="auto">
            <a:xfrm>
              <a:off x="1459" y="1451"/>
              <a:ext cx="2962" cy="1035"/>
            </a:xfrm>
            <a:prstGeom prst="line">
              <a:avLst/>
            </a:prstGeom>
            <a:noFill/>
            <a:ln w="19050">
              <a:solidFill>
                <a:srgbClr val="FF0000"/>
              </a:solidFill>
              <a:round/>
              <a:headEnd/>
              <a:tailEnd type="triangle" w="med" len="med"/>
            </a:ln>
          </p:spPr>
          <p:txBody>
            <a:bodyPr/>
            <a:lstStyle/>
            <a:p>
              <a:endParaRPr lang="en-US"/>
            </a:p>
          </p:txBody>
        </p:sp>
        <p:sp>
          <p:nvSpPr>
            <p:cNvPr id="35848" name="Oval 6"/>
            <p:cNvSpPr>
              <a:spLocks noChangeArrowheads="1"/>
            </p:cNvSpPr>
            <p:nvPr/>
          </p:nvSpPr>
          <p:spPr bwMode="auto">
            <a:xfrm>
              <a:off x="1431" y="1431"/>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35849" name="Line 10"/>
            <p:cNvSpPr>
              <a:spLocks noChangeShapeType="1"/>
            </p:cNvSpPr>
            <p:nvPr/>
          </p:nvSpPr>
          <p:spPr bwMode="auto">
            <a:xfrm>
              <a:off x="2928" y="1584"/>
              <a:ext cx="1493" cy="902"/>
            </a:xfrm>
            <a:prstGeom prst="line">
              <a:avLst/>
            </a:prstGeom>
            <a:noFill/>
            <a:ln w="19050">
              <a:solidFill>
                <a:srgbClr val="FF0000"/>
              </a:solidFill>
              <a:round/>
              <a:headEnd/>
              <a:tailEnd type="triangle" w="med" len="med"/>
            </a:ln>
          </p:spPr>
          <p:txBody>
            <a:bodyPr/>
            <a:lstStyle/>
            <a:p>
              <a:endParaRPr lang="en-US"/>
            </a:p>
          </p:txBody>
        </p:sp>
        <p:sp>
          <p:nvSpPr>
            <p:cNvPr id="35850" name="Oval 27"/>
            <p:cNvSpPr>
              <a:spLocks noChangeArrowheads="1"/>
            </p:cNvSpPr>
            <p:nvPr/>
          </p:nvSpPr>
          <p:spPr bwMode="auto">
            <a:xfrm>
              <a:off x="2903" y="1932"/>
              <a:ext cx="56" cy="56"/>
            </a:xfrm>
            <a:prstGeom prst="ellipse">
              <a:avLst/>
            </a:prstGeom>
            <a:solidFill>
              <a:schemeClr val="tx1"/>
            </a:solidFill>
            <a:ln w="9525">
              <a:solidFill>
                <a:schemeClr val="tx1"/>
              </a:solidFill>
              <a:round/>
              <a:headEnd/>
              <a:tailEnd/>
            </a:ln>
          </p:spPr>
          <p:txBody>
            <a:bodyPr wrap="none" anchor="ctr"/>
            <a:lstStyle/>
            <a:p>
              <a:endParaRPr lang="en-US"/>
            </a:p>
          </p:txBody>
        </p:sp>
        <p:sp>
          <p:nvSpPr>
            <p:cNvPr id="35851" name="Line 9"/>
            <p:cNvSpPr>
              <a:spLocks noChangeShapeType="1"/>
            </p:cNvSpPr>
            <p:nvPr/>
          </p:nvSpPr>
          <p:spPr bwMode="auto">
            <a:xfrm>
              <a:off x="1459" y="1451"/>
              <a:ext cx="1469" cy="133"/>
            </a:xfrm>
            <a:prstGeom prst="line">
              <a:avLst/>
            </a:prstGeom>
            <a:noFill/>
            <a:ln w="19050">
              <a:solidFill>
                <a:srgbClr val="FF0000"/>
              </a:solidFill>
              <a:round/>
              <a:headEnd/>
              <a:tailEnd/>
            </a:ln>
          </p:spPr>
          <p:txBody>
            <a:bodyPr/>
            <a:lstStyle/>
            <a:p>
              <a:endParaRPr lang="en-US"/>
            </a:p>
          </p:txBody>
        </p:sp>
        <p:grpSp>
          <p:nvGrpSpPr>
            <p:cNvPr id="35852" name="Group 11"/>
            <p:cNvGrpSpPr>
              <a:grpSpLocks/>
            </p:cNvGrpSpPr>
            <p:nvPr/>
          </p:nvGrpSpPr>
          <p:grpSpPr bwMode="auto">
            <a:xfrm>
              <a:off x="1459" y="1451"/>
              <a:ext cx="2962" cy="1035"/>
              <a:chOff x="1459" y="1451"/>
              <a:chExt cx="2962" cy="1035"/>
            </a:xfrm>
          </p:grpSpPr>
          <p:grpSp>
            <p:nvGrpSpPr>
              <p:cNvPr id="35855" name="Group 12"/>
              <p:cNvGrpSpPr>
                <a:grpSpLocks/>
              </p:cNvGrpSpPr>
              <p:nvPr/>
            </p:nvGrpSpPr>
            <p:grpSpPr bwMode="auto">
              <a:xfrm>
                <a:off x="1459" y="1451"/>
                <a:ext cx="2962" cy="1035"/>
                <a:chOff x="1459" y="1451"/>
                <a:chExt cx="2962" cy="1035"/>
              </a:xfrm>
            </p:grpSpPr>
            <p:sp>
              <p:nvSpPr>
                <p:cNvPr id="35859" name="Line 13"/>
                <p:cNvSpPr>
                  <a:spLocks noChangeShapeType="1"/>
                </p:cNvSpPr>
                <p:nvPr/>
              </p:nvSpPr>
              <p:spPr bwMode="auto">
                <a:xfrm>
                  <a:off x="1459" y="1451"/>
                  <a:ext cx="1465" cy="235"/>
                </a:xfrm>
                <a:prstGeom prst="line">
                  <a:avLst/>
                </a:prstGeom>
                <a:noFill/>
                <a:ln w="19050">
                  <a:solidFill>
                    <a:srgbClr val="FF0000"/>
                  </a:solidFill>
                  <a:round/>
                  <a:headEnd/>
                  <a:tailEnd/>
                </a:ln>
              </p:spPr>
              <p:txBody>
                <a:bodyPr/>
                <a:lstStyle/>
                <a:p>
                  <a:endParaRPr lang="en-US"/>
                </a:p>
              </p:txBody>
            </p:sp>
            <p:sp>
              <p:nvSpPr>
                <p:cNvPr id="35860" name="Line 14"/>
                <p:cNvSpPr>
                  <a:spLocks noChangeShapeType="1"/>
                </p:cNvSpPr>
                <p:nvPr/>
              </p:nvSpPr>
              <p:spPr bwMode="auto">
                <a:xfrm>
                  <a:off x="2924" y="1686"/>
                  <a:ext cx="1497" cy="800"/>
                </a:xfrm>
                <a:prstGeom prst="line">
                  <a:avLst/>
                </a:prstGeom>
                <a:noFill/>
                <a:ln w="19050">
                  <a:solidFill>
                    <a:srgbClr val="FF0000"/>
                  </a:solidFill>
                  <a:round/>
                  <a:headEnd/>
                  <a:tailEnd type="triangle" w="med" len="med"/>
                </a:ln>
              </p:spPr>
              <p:txBody>
                <a:bodyPr/>
                <a:lstStyle/>
                <a:p>
                  <a:endParaRPr lang="en-US"/>
                </a:p>
              </p:txBody>
            </p:sp>
          </p:grpSp>
          <p:grpSp>
            <p:nvGrpSpPr>
              <p:cNvPr id="35856" name="Group 15"/>
              <p:cNvGrpSpPr>
                <a:grpSpLocks/>
              </p:cNvGrpSpPr>
              <p:nvPr/>
            </p:nvGrpSpPr>
            <p:grpSpPr bwMode="auto">
              <a:xfrm>
                <a:off x="1459" y="1451"/>
                <a:ext cx="2962" cy="1035"/>
                <a:chOff x="1459" y="1451"/>
                <a:chExt cx="2962" cy="1035"/>
              </a:xfrm>
            </p:grpSpPr>
            <p:sp>
              <p:nvSpPr>
                <p:cNvPr id="35857" name="Line 16"/>
                <p:cNvSpPr>
                  <a:spLocks noChangeShapeType="1"/>
                </p:cNvSpPr>
                <p:nvPr/>
              </p:nvSpPr>
              <p:spPr bwMode="auto">
                <a:xfrm>
                  <a:off x="1459" y="1451"/>
                  <a:ext cx="1465" cy="363"/>
                </a:xfrm>
                <a:prstGeom prst="line">
                  <a:avLst/>
                </a:prstGeom>
                <a:noFill/>
                <a:ln w="19050">
                  <a:solidFill>
                    <a:srgbClr val="FF0000"/>
                  </a:solidFill>
                  <a:round/>
                  <a:headEnd/>
                  <a:tailEnd/>
                </a:ln>
              </p:spPr>
              <p:txBody>
                <a:bodyPr/>
                <a:lstStyle/>
                <a:p>
                  <a:endParaRPr lang="en-US"/>
                </a:p>
              </p:txBody>
            </p:sp>
            <p:sp>
              <p:nvSpPr>
                <p:cNvPr id="35858" name="Line 17"/>
                <p:cNvSpPr>
                  <a:spLocks noChangeShapeType="1"/>
                </p:cNvSpPr>
                <p:nvPr/>
              </p:nvSpPr>
              <p:spPr bwMode="auto">
                <a:xfrm>
                  <a:off x="2924" y="1814"/>
                  <a:ext cx="1497" cy="672"/>
                </a:xfrm>
                <a:prstGeom prst="line">
                  <a:avLst/>
                </a:prstGeom>
                <a:noFill/>
                <a:ln w="19050">
                  <a:solidFill>
                    <a:srgbClr val="FF0000"/>
                  </a:solidFill>
                  <a:round/>
                  <a:headEnd/>
                  <a:tailEnd type="triangle" w="med" len="med"/>
                </a:ln>
              </p:spPr>
              <p:txBody>
                <a:bodyPr/>
                <a:lstStyle/>
                <a:p>
                  <a:endParaRPr lang="en-US"/>
                </a:p>
              </p:txBody>
            </p:sp>
          </p:grpSp>
        </p:grpSp>
        <p:sp>
          <p:nvSpPr>
            <p:cNvPr id="35853" name="Line 33"/>
            <p:cNvSpPr>
              <a:spLocks noChangeShapeType="1"/>
            </p:cNvSpPr>
            <p:nvPr/>
          </p:nvSpPr>
          <p:spPr bwMode="auto">
            <a:xfrm flipV="1">
              <a:off x="1440" y="1440"/>
              <a:ext cx="1488" cy="0"/>
            </a:xfrm>
            <a:prstGeom prst="line">
              <a:avLst/>
            </a:prstGeom>
            <a:noFill/>
            <a:ln w="19050">
              <a:solidFill>
                <a:srgbClr val="FF0000"/>
              </a:solidFill>
              <a:round/>
              <a:headEnd/>
              <a:tailEnd/>
            </a:ln>
          </p:spPr>
          <p:txBody>
            <a:bodyPr/>
            <a:lstStyle/>
            <a:p>
              <a:endParaRPr lang="en-US"/>
            </a:p>
          </p:txBody>
        </p:sp>
        <p:sp>
          <p:nvSpPr>
            <p:cNvPr id="35854" name="Line 34"/>
            <p:cNvSpPr>
              <a:spLocks noChangeShapeType="1"/>
            </p:cNvSpPr>
            <p:nvPr/>
          </p:nvSpPr>
          <p:spPr bwMode="auto">
            <a:xfrm>
              <a:off x="2928" y="1440"/>
              <a:ext cx="1488" cy="1056"/>
            </a:xfrm>
            <a:prstGeom prst="line">
              <a:avLst/>
            </a:prstGeom>
            <a:noFill/>
            <a:ln w="19050">
              <a:solidFill>
                <a:srgbClr val="FF0000"/>
              </a:solidFill>
              <a:round/>
              <a:headEnd/>
              <a:tailEnd type="triangle" w="med" len="med"/>
            </a:ln>
          </p:spPr>
          <p:txBody>
            <a:bodyPr/>
            <a:lstStyle/>
            <a:p>
              <a:endParaRPr lang="en-US"/>
            </a:p>
          </p:txBody>
        </p:sp>
      </p:grpSp>
    </p:spTree>
    <p:extLst>
      <p:ext uri="{BB962C8B-B14F-4D97-AF65-F5344CB8AC3E}">
        <p14:creationId xmlns:p14="http://schemas.microsoft.com/office/powerpoint/2010/main" val="99659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t>Adding a lens</a:t>
            </a:r>
          </a:p>
        </p:txBody>
      </p:sp>
      <p:sp>
        <p:nvSpPr>
          <p:cNvPr id="36867" name="Rectangle 3"/>
          <p:cNvSpPr>
            <a:spLocks noGrp="1" noChangeArrowheads="1"/>
          </p:cNvSpPr>
          <p:nvPr>
            <p:ph type="body" idx="1"/>
          </p:nvPr>
        </p:nvSpPr>
        <p:spPr>
          <a:xfrm>
            <a:off x="685800" y="4495800"/>
            <a:ext cx="7772400" cy="1524000"/>
          </a:xfrm>
        </p:spPr>
        <p:txBody>
          <a:bodyPr/>
          <a:lstStyle/>
          <a:p>
            <a:r>
              <a:rPr lang="en-US" dirty="0"/>
              <a:t>A lens focuses light onto the film</a:t>
            </a:r>
          </a:p>
          <a:p>
            <a:pPr lvl="1"/>
            <a:r>
              <a:rPr lang="en-US" dirty="0"/>
              <a:t>Thin lens model:</a:t>
            </a:r>
          </a:p>
          <a:p>
            <a:pPr lvl="2"/>
            <a:r>
              <a:rPr lang="en-US" dirty="0"/>
              <a:t>Rays passing through the center are not deviated</a:t>
            </a:r>
            <a:br>
              <a:rPr lang="en-US" dirty="0"/>
            </a:br>
            <a:r>
              <a:rPr lang="en-US" dirty="0"/>
              <a:t>(pinhole projection model still holds)</a:t>
            </a:r>
          </a:p>
          <a:p>
            <a:pPr lvl="2"/>
            <a:r>
              <a:rPr lang="en-US" dirty="0"/>
              <a:t>All rays parallel to the optical axis pass through the </a:t>
            </a:r>
            <a:r>
              <a:rPr lang="en-US" i="1" dirty="0"/>
              <a:t>focal point</a:t>
            </a:r>
          </a:p>
          <a:p>
            <a:pPr lvl="2"/>
            <a:r>
              <a:rPr lang="en-US" dirty="0"/>
              <a:t>All parallel rays converge to points on the </a:t>
            </a:r>
            <a:r>
              <a:rPr lang="en-US" i="1" dirty="0"/>
              <a:t>focal plane</a:t>
            </a:r>
          </a:p>
        </p:txBody>
      </p:sp>
      <p:pic>
        <p:nvPicPr>
          <p:cNvPr id="36868" name="Picture 4" descr="image-lens"/>
          <p:cNvPicPr>
            <a:picLocks noChangeAspect="1" noChangeArrowheads="1"/>
          </p:cNvPicPr>
          <p:nvPr/>
        </p:nvPicPr>
        <p:blipFill>
          <a:blip r:embed="rId3" cstate="print"/>
          <a:srcRect/>
          <a:stretch>
            <a:fillRect/>
          </a:stretch>
        </p:blipFill>
        <p:spPr bwMode="auto">
          <a:xfrm>
            <a:off x="1754188" y="1752600"/>
            <a:ext cx="5484812" cy="2360613"/>
          </a:xfrm>
          <a:prstGeom prst="rect">
            <a:avLst/>
          </a:prstGeom>
          <a:noFill/>
          <a:ln w="9525">
            <a:noFill/>
            <a:miter lim="800000"/>
            <a:headEnd/>
            <a:tailEnd/>
          </a:ln>
        </p:spPr>
      </p:pic>
      <p:sp>
        <p:nvSpPr>
          <p:cNvPr id="36869" name="Text Box 9"/>
          <p:cNvSpPr txBox="1">
            <a:spLocks noChangeArrowheads="1"/>
          </p:cNvSpPr>
          <p:nvPr/>
        </p:nvSpPr>
        <p:spPr bwMode="auto">
          <a:xfrm>
            <a:off x="7543800" y="6583363"/>
            <a:ext cx="1536700" cy="274637"/>
          </a:xfrm>
          <a:prstGeom prst="rect">
            <a:avLst/>
          </a:prstGeom>
          <a:noFill/>
          <a:ln w="9525">
            <a:noFill/>
            <a:miter lim="800000"/>
            <a:headEnd/>
            <a:tailEnd/>
          </a:ln>
        </p:spPr>
        <p:txBody>
          <a:bodyPr wrap="none">
            <a:spAutoFit/>
          </a:bodyPr>
          <a:lstStyle/>
          <a:p>
            <a:r>
              <a:rPr lang="en-US" sz="1200"/>
              <a:t>Slide by Steve Seitz</a:t>
            </a:r>
          </a:p>
        </p:txBody>
      </p:sp>
      <p:sp>
        <p:nvSpPr>
          <p:cNvPr id="36870" name="Oval 12"/>
          <p:cNvSpPr>
            <a:spLocks noChangeArrowheads="1"/>
          </p:cNvSpPr>
          <p:nvPr/>
        </p:nvSpPr>
        <p:spPr bwMode="auto">
          <a:xfrm>
            <a:off x="2271713" y="2271713"/>
            <a:ext cx="76200" cy="76200"/>
          </a:xfrm>
          <a:prstGeom prst="ellipse">
            <a:avLst/>
          </a:prstGeom>
          <a:solidFill>
            <a:srgbClr val="FF0000"/>
          </a:solidFill>
          <a:ln w="9525">
            <a:solidFill>
              <a:schemeClr val="tx1"/>
            </a:solidFill>
            <a:round/>
            <a:headEnd/>
            <a:tailEnd/>
          </a:ln>
        </p:spPr>
        <p:txBody>
          <a:bodyPr wrap="none" anchor="ctr"/>
          <a:lstStyle/>
          <a:p>
            <a:endParaRPr lang="en-US"/>
          </a:p>
        </p:txBody>
      </p:sp>
      <p:sp>
        <p:nvSpPr>
          <p:cNvPr id="36871" name="Line 13"/>
          <p:cNvSpPr>
            <a:spLocks noChangeShapeType="1"/>
          </p:cNvSpPr>
          <p:nvPr/>
        </p:nvSpPr>
        <p:spPr bwMode="auto">
          <a:xfrm>
            <a:off x="4648200" y="2514600"/>
            <a:ext cx="1295400" cy="685800"/>
          </a:xfrm>
          <a:prstGeom prst="line">
            <a:avLst/>
          </a:prstGeom>
          <a:noFill/>
          <a:ln w="19050">
            <a:solidFill>
              <a:srgbClr val="FF0000"/>
            </a:solidFill>
            <a:round/>
            <a:headEnd/>
            <a:tailEnd type="triangle" w="med" len="med"/>
          </a:ln>
        </p:spPr>
        <p:txBody>
          <a:bodyPr/>
          <a:lstStyle/>
          <a:p>
            <a:endParaRPr lang="en-US"/>
          </a:p>
        </p:txBody>
      </p:sp>
      <p:sp>
        <p:nvSpPr>
          <p:cNvPr id="36872" name="Oval 14"/>
          <p:cNvSpPr>
            <a:spLocks noChangeArrowheads="1"/>
          </p:cNvSpPr>
          <p:nvPr/>
        </p:nvSpPr>
        <p:spPr bwMode="auto">
          <a:xfrm>
            <a:off x="4572000" y="3124200"/>
            <a:ext cx="88900" cy="88900"/>
          </a:xfrm>
          <a:prstGeom prst="ellipse">
            <a:avLst/>
          </a:prstGeom>
          <a:solidFill>
            <a:schemeClr val="tx1"/>
          </a:solidFill>
          <a:ln w="9525">
            <a:solidFill>
              <a:schemeClr val="tx1"/>
            </a:solidFill>
            <a:round/>
            <a:headEnd/>
            <a:tailEnd/>
          </a:ln>
        </p:spPr>
        <p:txBody>
          <a:bodyPr wrap="none" anchor="ctr"/>
          <a:lstStyle/>
          <a:p>
            <a:endParaRPr lang="en-US"/>
          </a:p>
        </p:txBody>
      </p:sp>
      <p:sp>
        <p:nvSpPr>
          <p:cNvPr id="36873" name="Line 23"/>
          <p:cNvSpPr>
            <a:spLocks noChangeShapeType="1"/>
          </p:cNvSpPr>
          <p:nvPr/>
        </p:nvSpPr>
        <p:spPr bwMode="auto">
          <a:xfrm flipV="1">
            <a:off x="2286000" y="2286000"/>
            <a:ext cx="2362200" cy="0"/>
          </a:xfrm>
          <a:prstGeom prst="line">
            <a:avLst/>
          </a:prstGeom>
          <a:noFill/>
          <a:ln w="19050">
            <a:solidFill>
              <a:srgbClr val="FF0000"/>
            </a:solidFill>
            <a:round/>
            <a:headEnd/>
            <a:tailEnd/>
          </a:ln>
        </p:spPr>
        <p:txBody>
          <a:bodyPr/>
          <a:lstStyle/>
          <a:p>
            <a:endParaRPr lang="en-US"/>
          </a:p>
        </p:txBody>
      </p:sp>
      <p:sp>
        <p:nvSpPr>
          <p:cNvPr id="36874" name="Line 24"/>
          <p:cNvSpPr>
            <a:spLocks noChangeShapeType="1"/>
          </p:cNvSpPr>
          <p:nvPr/>
        </p:nvSpPr>
        <p:spPr bwMode="auto">
          <a:xfrm>
            <a:off x="4648200" y="2286000"/>
            <a:ext cx="1295400" cy="914400"/>
          </a:xfrm>
          <a:prstGeom prst="line">
            <a:avLst/>
          </a:prstGeom>
          <a:noFill/>
          <a:ln w="19050">
            <a:solidFill>
              <a:srgbClr val="FF0000"/>
            </a:solidFill>
            <a:round/>
            <a:headEnd/>
            <a:tailEnd type="triangle" w="med" len="med"/>
          </a:ln>
        </p:spPr>
        <p:txBody>
          <a:bodyPr/>
          <a:lstStyle/>
          <a:p>
            <a:endParaRPr lang="en-US"/>
          </a:p>
        </p:txBody>
      </p:sp>
      <p:sp>
        <p:nvSpPr>
          <p:cNvPr id="36875" name="Line 25"/>
          <p:cNvSpPr>
            <a:spLocks noChangeShapeType="1"/>
          </p:cNvSpPr>
          <p:nvPr/>
        </p:nvSpPr>
        <p:spPr bwMode="auto">
          <a:xfrm flipV="1">
            <a:off x="2286000" y="2514600"/>
            <a:ext cx="2362200" cy="0"/>
          </a:xfrm>
          <a:prstGeom prst="line">
            <a:avLst/>
          </a:prstGeom>
          <a:noFill/>
          <a:ln w="19050">
            <a:solidFill>
              <a:srgbClr val="FF0000"/>
            </a:solidFill>
            <a:round/>
            <a:headEnd/>
            <a:tailEnd/>
          </a:ln>
        </p:spPr>
        <p:txBody>
          <a:bodyPr/>
          <a:lstStyle/>
          <a:p>
            <a:endParaRPr lang="en-US"/>
          </a:p>
        </p:txBody>
      </p:sp>
      <p:sp>
        <p:nvSpPr>
          <p:cNvPr id="36876" name="Line 26"/>
          <p:cNvSpPr>
            <a:spLocks noChangeShapeType="1"/>
          </p:cNvSpPr>
          <p:nvPr/>
        </p:nvSpPr>
        <p:spPr bwMode="auto">
          <a:xfrm flipV="1">
            <a:off x="2286000" y="2743200"/>
            <a:ext cx="2362200" cy="0"/>
          </a:xfrm>
          <a:prstGeom prst="line">
            <a:avLst/>
          </a:prstGeom>
          <a:noFill/>
          <a:ln w="19050">
            <a:solidFill>
              <a:srgbClr val="FF0000"/>
            </a:solidFill>
            <a:round/>
            <a:headEnd/>
            <a:tailEnd/>
          </a:ln>
        </p:spPr>
        <p:txBody>
          <a:bodyPr/>
          <a:lstStyle/>
          <a:p>
            <a:endParaRPr lang="en-US"/>
          </a:p>
        </p:txBody>
      </p:sp>
      <p:sp>
        <p:nvSpPr>
          <p:cNvPr id="36877" name="Line 27"/>
          <p:cNvSpPr>
            <a:spLocks noChangeShapeType="1"/>
          </p:cNvSpPr>
          <p:nvPr/>
        </p:nvSpPr>
        <p:spPr bwMode="auto">
          <a:xfrm flipV="1">
            <a:off x="2286000" y="2971800"/>
            <a:ext cx="2362200" cy="0"/>
          </a:xfrm>
          <a:prstGeom prst="line">
            <a:avLst/>
          </a:prstGeom>
          <a:noFill/>
          <a:ln w="19050">
            <a:solidFill>
              <a:srgbClr val="FF0000"/>
            </a:solidFill>
            <a:round/>
            <a:headEnd/>
            <a:tailEnd/>
          </a:ln>
        </p:spPr>
        <p:txBody>
          <a:bodyPr/>
          <a:lstStyle/>
          <a:p>
            <a:endParaRPr lang="en-US"/>
          </a:p>
        </p:txBody>
      </p:sp>
      <p:sp>
        <p:nvSpPr>
          <p:cNvPr id="36878" name="Line 28"/>
          <p:cNvSpPr>
            <a:spLocks noChangeShapeType="1"/>
          </p:cNvSpPr>
          <p:nvPr/>
        </p:nvSpPr>
        <p:spPr bwMode="auto">
          <a:xfrm flipV="1">
            <a:off x="2286000" y="3200400"/>
            <a:ext cx="3657600" cy="0"/>
          </a:xfrm>
          <a:prstGeom prst="line">
            <a:avLst/>
          </a:prstGeom>
          <a:noFill/>
          <a:ln w="19050">
            <a:solidFill>
              <a:srgbClr val="FF0000"/>
            </a:solidFill>
            <a:round/>
            <a:headEnd/>
            <a:tailEnd/>
          </a:ln>
        </p:spPr>
        <p:txBody>
          <a:bodyPr/>
          <a:lstStyle/>
          <a:p>
            <a:endParaRPr lang="en-US"/>
          </a:p>
        </p:txBody>
      </p:sp>
      <p:sp>
        <p:nvSpPr>
          <p:cNvPr id="36879" name="Line 29"/>
          <p:cNvSpPr>
            <a:spLocks noChangeShapeType="1"/>
          </p:cNvSpPr>
          <p:nvPr/>
        </p:nvSpPr>
        <p:spPr bwMode="auto">
          <a:xfrm flipV="1">
            <a:off x="2286000" y="3429000"/>
            <a:ext cx="2362200" cy="0"/>
          </a:xfrm>
          <a:prstGeom prst="line">
            <a:avLst/>
          </a:prstGeom>
          <a:noFill/>
          <a:ln w="19050">
            <a:solidFill>
              <a:srgbClr val="FF0000"/>
            </a:solidFill>
            <a:round/>
            <a:headEnd/>
            <a:tailEnd/>
          </a:ln>
        </p:spPr>
        <p:txBody>
          <a:bodyPr/>
          <a:lstStyle/>
          <a:p>
            <a:endParaRPr lang="en-US"/>
          </a:p>
        </p:txBody>
      </p:sp>
      <p:sp>
        <p:nvSpPr>
          <p:cNvPr id="36880" name="Line 30"/>
          <p:cNvSpPr>
            <a:spLocks noChangeShapeType="1"/>
          </p:cNvSpPr>
          <p:nvPr/>
        </p:nvSpPr>
        <p:spPr bwMode="auto">
          <a:xfrm flipV="1">
            <a:off x="2286000" y="3657600"/>
            <a:ext cx="2362200" cy="0"/>
          </a:xfrm>
          <a:prstGeom prst="line">
            <a:avLst/>
          </a:prstGeom>
          <a:noFill/>
          <a:ln w="19050">
            <a:solidFill>
              <a:srgbClr val="FF0000"/>
            </a:solidFill>
            <a:round/>
            <a:headEnd/>
            <a:tailEnd/>
          </a:ln>
        </p:spPr>
        <p:txBody>
          <a:bodyPr/>
          <a:lstStyle/>
          <a:p>
            <a:endParaRPr lang="en-US"/>
          </a:p>
        </p:txBody>
      </p:sp>
      <p:sp>
        <p:nvSpPr>
          <p:cNvPr id="36881" name="Line 31"/>
          <p:cNvSpPr>
            <a:spLocks noChangeShapeType="1"/>
          </p:cNvSpPr>
          <p:nvPr/>
        </p:nvSpPr>
        <p:spPr bwMode="auto">
          <a:xfrm flipV="1">
            <a:off x="2286000" y="3886200"/>
            <a:ext cx="2362200" cy="0"/>
          </a:xfrm>
          <a:prstGeom prst="line">
            <a:avLst/>
          </a:prstGeom>
          <a:noFill/>
          <a:ln w="19050">
            <a:solidFill>
              <a:srgbClr val="FF0000"/>
            </a:solidFill>
            <a:round/>
            <a:headEnd/>
            <a:tailEnd/>
          </a:ln>
        </p:spPr>
        <p:txBody>
          <a:bodyPr/>
          <a:lstStyle/>
          <a:p>
            <a:endParaRPr lang="en-US"/>
          </a:p>
        </p:txBody>
      </p:sp>
      <p:sp>
        <p:nvSpPr>
          <p:cNvPr id="36882" name="Line 32"/>
          <p:cNvSpPr>
            <a:spLocks noChangeShapeType="1"/>
          </p:cNvSpPr>
          <p:nvPr/>
        </p:nvSpPr>
        <p:spPr bwMode="auto">
          <a:xfrm flipV="1">
            <a:off x="2286000" y="4114800"/>
            <a:ext cx="2362200" cy="0"/>
          </a:xfrm>
          <a:prstGeom prst="line">
            <a:avLst/>
          </a:prstGeom>
          <a:noFill/>
          <a:ln w="19050">
            <a:solidFill>
              <a:srgbClr val="FF0000"/>
            </a:solidFill>
            <a:round/>
            <a:headEnd/>
            <a:tailEnd/>
          </a:ln>
        </p:spPr>
        <p:txBody>
          <a:bodyPr/>
          <a:lstStyle/>
          <a:p>
            <a:endParaRPr lang="en-US"/>
          </a:p>
        </p:txBody>
      </p:sp>
      <p:sp>
        <p:nvSpPr>
          <p:cNvPr id="36883" name="Line 33"/>
          <p:cNvSpPr>
            <a:spLocks noChangeShapeType="1"/>
          </p:cNvSpPr>
          <p:nvPr/>
        </p:nvSpPr>
        <p:spPr bwMode="auto">
          <a:xfrm>
            <a:off x="4648200" y="2743200"/>
            <a:ext cx="1295400" cy="457200"/>
          </a:xfrm>
          <a:prstGeom prst="line">
            <a:avLst/>
          </a:prstGeom>
          <a:noFill/>
          <a:ln w="19050">
            <a:solidFill>
              <a:srgbClr val="FF0000"/>
            </a:solidFill>
            <a:round/>
            <a:headEnd/>
            <a:tailEnd type="triangle" w="med" len="med"/>
          </a:ln>
        </p:spPr>
        <p:txBody>
          <a:bodyPr/>
          <a:lstStyle/>
          <a:p>
            <a:endParaRPr lang="en-US"/>
          </a:p>
        </p:txBody>
      </p:sp>
      <p:sp>
        <p:nvSpPr>
          <p:cNvPr id="36884" name="Line 34"/>
          <p:cNvSpPr>
            <a:spLocks noChangeShapeType="1"/>
          </p:cNvSpPr>
          <p:nvPr/>
        </p:nvSpPr>
        <p:spPr bwMode="auto">
          <a:xfrm>
            <a:off x="4648200" y="2971800"/>
            <a:ext cx="1295400" cy="228600"/>
          </a:xfrm>
          <a:prstGeom prst="line">
            <a:avLst/>
          </a:prstGeom>
          <a:noFill/>
          <a:ln w="19050">
            <a:solidFill>
              <a:srgbClr val="FF0000"/>
            </a:solidFill>
            <a:round/>
            <a:headEnd/>
            <a:tailEnd type="triangle" w="med" len="med"/>
          </a:ln>
        </p:spPr>
        <p:txBody>
          <a:bodyPr/>
          <a:lstStyle/>
          <a:p>
            <a:endParaRPr lang="en-US"/>
          </a:p>
        </p:txBody>
      </p:sp>
      <p:sp>
        <p:nvSpPr>
          <p:cNvPr id="36885" name="Line 35"/>
          <p:cNvSpPr>
            <a:spLocks noChangeShapeType="1"/>
          </p:cNvSpPr>
          <p:nvPr/>
        </p:nvSpPr>
        <p:spPr bwMode="auto">
          <a:xfrm flipV="1">
            <a:off x="4648200" y="3200400"/>
            <a:ext cx="1295400" cy="685800"/>
          </a:xfrm>
          <a:prstGeom prst="line">
            <a:avLst/>
          </a:prstGeom>
          <a:noFill/>
          <a:ln w="19050">
            <a:solidFill>
              <a:srgbClr val="FF0000"/>
            </a:solidFill>
            <a:round/>
            <a:headEnd/>
            <a:tailEnd type="triangle" w="med" len="med"/>
          </a:ln>
        </p:spPr>
        <p:txBody>
          <a:bodyPr/>
          <a:lstStyle/>
          <a:p>
            <a:endParaRPr lang="en-US"/>
          </a:p>
        </p:txBody>
      </p:sp>
      <p:sp>
        <p:nvSpPr>
          <p:cNvPr id="36886" name="Line 36"/>
          <p:cNvSpPr>
            <a:spLocks noChangeShapeType="1"/>
          </p:cNvSpPr>
          <p:nvPr/>
        </p:nvSpPr>
        <p:spPr bwMode="auto">
          <a:xfrm flipV="1">
            <a:off x="4648200" y="3200400"/>
            <a:ext cx="1295400" cy="914400"/>
          </a:xfrm>
          <a:prstGeom prst="line">
            <a:avLst/>
          </a:prstGeom>
          <a:noFill/>
          <a:ln w="19050">
            <a:solidFill>
              <a:srgbClr val="FF0000"/>
            </a:solidFill>
            <a:round/>
            <a:headEnd/>
            <a:tailEnd type="triangle" w="med" len="med"/>
          </a:ln>
        </p:spPr>
        <p:txBody>
          <a:bodyPr/>
          <a:lstStyle/>
          <a:p>
            <a:endParaRPr lang="en-US"/>
          </a:p>
        </p:txBody>
      </p:sp>
      <p:sp>
        <p:nvSpPr>
          <p:cNvPr id="36887" name="Line 37"/>
          <p:cNvSpPr>
            <a:spLocks noChangeShapeType="1"/>
          </p:cNvSpPr>
          <p:nvPr/>
        </p:nvSpPr>
        <p:spPr bwMode="auto">
          <a:xfrm flipV="1">
            <a:off x="4648200" y="3200400"/>
            <a:ext cx="1295400" cy="457200"/>
          </a:xfrm>
          <a:prstGeom prst="line">
            <a:avLst/>
          </a:prstGeom>
          <a:noFill/>
          <a:ln w="19050">
            <a:solidFill>
              <a:srgbClr val="FF0000"/>
            </a:solidFill>
            <a:round/>
            <a:headEnd/>
            <a:tailEnd type="triangle" w="med" len="med"/>
          </a:ln>
        </p:spPr>
        <p:txBody>
          <a:bodyPr/>
          <a:lstStyle/>
          <a:p>
            <a:endParaRPr lang="en-US"/>
          </a:p>
        </p:txBody>
      </p:sp>
      <p:sp>
        <p:nvSpPr>
          <p:cNvPr id="36888" name="Line 38"/>
          <p:cNvSpPr>
            <a:spLocks noChangeShapeType="1"/>
          </p:cNvSpPr>
          <p:nvPr/>
        </p:nvSpPr>
        <p:spPr bwMode="auto">
          <a:xfrm flipV="1">
            <a:off x="4648200" y="3200400"/>
            <a:ext cx="1295400" cy="228600"/>
          </a:xfrm>
          <a:prstGeom prst="line">
            <a:avLst/>
          </a:prstGeom>
          <a:noFill/>
          <a:ln w="19050">
            <a:solidFill>
              <a:srgbClr val="FF0000"/>
            </a:solidFill>
            <a:round/>
            <a:headEnd/>
            <a:tailEnd type="triangle" w="med" len="med"/>
          </a:ln>
        </p:spPr>
        <p:txBody>
          <a:bodyPr/>
          <a:lstStyle/>
          <a:p>
            <a:endParaRPr lang="en-US"/>
          </a:p>
        </p:txBody>
      </p:sp>
      <p:sp>
        <p:nvSpPr>
          <p:cNvPr id="36889" name="Oval 39"/>
          <p:cNvSpPr>
            <a:spLocks noChangeArrowheads="1"/>
          </p:cNvSpPr>
          <p:nvPr/>
        </p:nvSpPr>
        <p:spPr bwMode="auto">
          <a:xfrm>
            <a:off x="5867400" y="3124200"/>
            <a:ext cx="88900" cy="88900"/>
          </a:xfrm>
          <a:prstGeom prst="ellipse">
            <a:avLst/>
          </a:prstGeom>
          <a:solidFill>
            <a:schemeClr val="tx1"/>
          </a:solidFill>
          <a:ln w="9525">
            <a:solidFill>
              <a:schemeClr val="tx1"/>
            </a:solidFill>
            <a:round/>
            <a:headEnd/>
            <a:tailEnd/>
          </a:ln>
        </p:spPr>
        <p:txBody>
          <a:bodyPr wrap="none" anchor="ctr"/>
          <a:lstStyle/>
          <a:p>
            <a:endParaRPr lang="en-US"/>
          </a:p>
        </p:txBody>
      </p:sp>
      <p:sp>
        <p:nvSpPr>
          <p:cNvPr id="36890" name="Text Box 40"/>
          <p:cNvSpPr txBox="1">
            <a:spLocks noChangeArrowheads="1"/>
          </p:cNvSpPr>
          <p:nvPr/>
        </p:nvSpPr>
        <p:spPr bwMode="auto">
          <a:xfrm>
            <a:off x="5622925" y="2498725"/>
            <a:ext cx="1109663" cy="336550"/>
          </a:xfrm>
          <a:prstGeom prst="rect">
            <a:avLst/>
          </a:prstGeom>
          <a:noFill/>
          <a:ln w="9525">
            <a:noFill/>
            <a:miter lim="800000"/>
            <a:headEnd/>
            <a:tailEnd/>
          </a:ln>
        </p:spPr>
        <p:txBody>
          <a:bodyPr wrap="none">
            <a:spAutoFit/>
          </a:bodyPr>
          <a:lstStyle/>
          <a:p>
            <a:r>
              <a:rPr lang="en-US" sz="1600"/>
              <a:t>focal point</a:t>
            </a:r>
          </a:p>
        </p:txBody>
      </p:sp>
      <p:sp>
        <p:nvSpPr>
          <p:cNvPr id="36891" name="Line 41"/>
          <p:cNvSpPr>
            <a:spLocks noChangeShapeType="1"/>
          </p:cNvSpPr>
          <p:nvPr/>
        </p:nvSpPr>
        <p:spPr bwMode="auto">
          <a:xfrm>
            <a:off x="5943600" y="3124200"/>
            <a:ext cx="0" cy="1219200"/>
          </a:xfrm>
          <a:prstGeom prst="line">
            <a:avLst/>
          </a:prstGeom>
          <a:noFill/>
          <a:ln w="9525">
            <a:solidFill>
              <a:schemeClr val="tx1"/>
            </a:solidFill>
            <a:round/>
            <a:headEnd/>
            <a:tailEnd/>
          </a:ln>
        </p:spPr>
        <p:txBody>
          <a:bodyPr/>
          <a:lstStyle/>
          <a:p>
            <a:endParaRPr lang="en-US"/>
          </a:p>
        </p:txBody>
      </p:sp>
      <p:sp>
        <p:nvSpPr>
          <p:cNvPr id="36892" name="Line 42"/>
          <p:cNvSpPr>
            <a:spLocks noChangeShapeType="1"/>
          </p:cNvSpPr>
          <p:nvPr/>
        </p:nvSpPr>
        <p:spPr bwMode="auto">
          <a:xfrm flipH="1">
            <a:off x="4648200" y="4114800"/>
            <a:ext cx="533400" cy="0"/>
          </a:xfrm>
          <a:prstGeom prst="line">
            <a:avLst/>
          </a:prstGeom>
          <a:noFill/>
          <a:ln w="9525">
            <a:solidFill>
              <a:schemeClr val="tx1"/>
            </a:solidFill>
            <a:round/>
            <a:headEnd/>
            <a:tailEnd type="triangle" w="med" len="med"/>
          </a:ln>
        </p:spPr>
        <p:txBody>
          <a:bodyPr/>
          <a:lstStyle/>
          <a:p>
            <a:endParaRPr lang="en-US"/>
          </a:p>
        </p:txBody>
      </p:sp>
      <p:sp>
        <p:nvSpPr>
          <p:cNvPr id="36893" name="Line 43"/>
          <p:cNvSpPr>
            <a:spLocks noChangeShapeType="1"/>
          </p:cNvSpPr>
          <p:nvPr/>
        </p:nvSpPr>
        <p:spPr bwMode="auto">
          <a:xfrm>
            <a:off x="5486400" y="4114800"/>
            <a:ext cx="457200" cy="0"/>
          </a:xfrm>
          <a:prstGeom prst="line">
            <a:avLst/>
          </a:prstGeom>
          <a:noFill/>
          <a:ln w="9525">
            <a:solidFill>
              <a:schemeClr val="tx1"/>
            </a:solidFill>
            <a:round/>
            <a:headEnd/>
            <a:tailEnd type="triangle" w="med" len="med"/>
          </a:ln>
        </p:spPr>
        <p:txBody>
          <a:bodyPr/>
          <a:lstStyle/>
          <a:p>
            <a:endParaRPr lang="en-US"/>
          </a:p>
        </p:txBody>
      </p:sp>
      <p:sp>
        <p:nvSpPr>
          <p:cNvPr id="36894" name="Line 44"/>
          <p:cNvSpPr>
            <a:spLocks noChangeShapeType="1"/>
          </p:cNvSpPr>
          <p:nvPr/>
        </p:nvSpPr>
        <p:spPr bwMode="auto">
          <a:xfrm>
            <a:off x="4648200" y="3200400"/>
            <a:ext cx="0" cy="1143000"/>
          </a:xfrm>
          <a:prstGeom prst="line">
            <a:avLst/>
          </a:prstGeom>
          <a:noFill/>
          <a:ln w="9525">
            <a:solidFill>
              <a:schemeClr val="tx1"/>
            </a:solidFill>
            <a:round/>
            <a:headEnd/>
            <a:tailEnd/>
          </a:ln>
        </p:spPr>
        <p:txBody>
          <a:bodyPr/>
          <a:lstStyle/>
          <a:p>
            <a:endParaRPr lang="en-US"/>
          </a:p>
        </p:txBody>
      </p:sp>
      <p:sp>
        <p:nvSpPr>
          <p:cNvPr id="36895" name="Text Box 45"/>
          <p:cNvSpPr txBox="1">
            <a:spLocks noChangeArrowheads="1"/>
          </p:cNvSpPr>
          <p:nvPr/>
        </p:nvSpPr>
        <p:spPr bwMode="auto">
          <a:xfrm>
            <a:off x="5200650" y="3810000"/>
            <a:ext cx="285750" cy="457200"/>
          </a:xfrm>
          <a:prstGeom prst="rect">
            <a:avLst/>
          </a:prstGeom>
          <a:noFill/>
          <a:ln w="9525">
            <a:noFill/>
            <a:miter lim="800000"/>
            <a:headEnd/>
            <a:tailEnd/>
          </a:ln>
        </p:spPr>
        <p:txBody>
          <a:bodyPr wrap="none">
            <a:spAutoFit/>
          </a:bodyPr>
          <a:lstStyle/>
          <a:p>
            <a:r>
              <a:rPr lang="en-US" b="1" i="1"/>
              <a:t>f</a:t>
            </a:r>
          </a:p>
        </p:txBody>
      </p:sp>
      <p:sp>
        <p:nvSpPr>
          <p:cNvPr id="36896" name="Line 46"/>
          <p:cNvSpPr>
            <a:spLocks noChangeShapeType="1"/>
          </p:cNvSpPr>
          <p:nvPr/>
        </p:nvSpPr>
        <p:spPr bwMode="auto">
          <a:xfrm flipH="1">
            <a:off x="5943600" y="2819400"/>
            <a:ext cx="228600" cy="3048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t>Thin lens formula</a:t>
            </a:r>
          </a:p>
        </p:txBody>
      </p:sp>
      <p:sp>
        <p:nvSpPr>
          <p:cNvPr id="21" name="Content Placeholder 20"/>
          <p:cNvSpPr>
            <a:spLocks noGrp="1"/>
          </p:cNvSpPr>
          <p:nvPr>
            <p:ph idx="1"/>
          </p:nvPr>
        </p:nvSpPr>
        <p:spPr/>
        <p:txBody>
          <a:bodyPr/>
          <a:lstStyle/>
          <a:p>
            <a:pPr>
              <a:buFont typeface="Arial" pitchFamily="34" charset="0"/>
              <a:buChar char="•"/>
            </a:pPr>
            <a:r>
              <a:rPr lang="en-US" sz="2400" dirty="0">
                <a:latin typeface="Times New Roman" pitchFamily="18" charset="0"/>
                <a:cs typeface="Times New Roman" pitchFamily="18" charset="0"/>
              </a:rPr>
              <a:t>Where does the lens focus the rays coming from a given point in the scene?</a:t>
            </a:r>
          </a:p>
        </p:txBody>
      </p:sp>
      <p:sp>
        <p:nvSpPr>
          <p:cNvPr id="38917" name="Line 5"/>
          <p:cNvSpPr>
            <a:spLocks noChangeShapeType="1"/>
          </p:cNvSpPr>
          <p:nvPr/>
        </p:nvSpPr>
        <p:spPr bwMode="auto">
          <a:xfrm flipH="1" flipV="1">
            <a:off x="965200" y="4400550"/>
            <a:ext cx="6727825" cy="0"/>
          </a:xfrm>
          <a:prstGeom prst="line">
            <a:avLst/>
          </a:prstGeom>
          <a:noFill/>
          <a:ln w="28575">
            <a:solidFill>
              <a:srgbClr val="000000"/>
            </a:solidFill>
            <a:round/>
            <a:headEnd/>
            <a:tailEnd type="none" w="med" len="lg"/>
          </a:ln>
        </p:spPr>
        <p:txBody>
          <a:bodyPr lIns="64008" tIns="27432" rIns="64008" bIns="27432" anchor="ctr">
            <a:spAutoFit/>
          </a:bodyPr>
          <a:lstStyle/>
          <a:p>
            <a:endParaRPr lang="en-US"/>
          </a:p>
        </p:txBody>
      </p:sp>
      <p:sp>
        <p:nvSpPr>
          <p:cNvPr id="38918" name="Line 6"/>
          <p:cNvSpPr>
            <a:spLocks noChangeShapeType="1"/>
          </p:cNvSpPr>
          <p:nvPr/>
        </p:nvSpPr>
        <p:spPr bwMode="auto">
          <a:xfrm flipH="1">
            <a:off x="965200" y="2873375"/>
            <a:ext cx="6103938" cy="2012950"/>
          </a:xfrm>
          <a:prstGeom prst="line">
            <a:avLst/>
          </a:prstGeom>
          <a:noFill/>
          <a:ln w="28575">
            <a:solidFill>
              <a:srgbClr val="33CC33"/>
            </a:solidFill>
            <a:round/>
            <a:headEnd/>
            <a:tailEnd type="none" w="med" len="lg"/>
          </a:ln>
        </p:spPr>
        <p:txBody>
          <a:bodyPr lIns="64008" tIns="27432" rIns="64008" bIns="27432" anchor="ctr">
            <a:spAutoFit/>
          </a:bodyPr>
          <a:lstStyle/>
          <a:p>
            <a:endParaRPr lang="en-US"/>
          </a:p>
        </p:txBody>
      </p:sp>
      <p:sp>
        <p:nvSpPr>
          <p:cNvPr id="38920" name="Oval 8"/>
          <p:cNvSpPr>
            <a:spLocks noChangeArrowheads="1"/>
          </p:cNvSpPr>
          <p:nvPr/>
        </p:nvSpPr>
        <p:spPr bwMode="auto">
          <a:xfrm>
            <a:off x="2282825" y="3498850"/>
            <a:ext cx="207963" cy="1943100"/>
          </a:xfrm>
          <a:prstGeom prst="ellipse">
            <a:avLst/>
          </a:prstGeom>
          <a:solidFill>
            <a:srgbClr val="02FFFF"/>
          </a:solidFill>
          <a:ln w="28575">
            <a:noFill/>
            <a:round/>
            <a:headEnd/>
            <a:tailEnd type="none" w="med" len="lg"/>
          </a:ln>
        </p:spPr>
        <p:txBody>
          <a:bodyPr lIns="64008" tIns="27432" rIns="64008" bIns="27432" anchor="ctr">
            <a:spAutoFit/>
          </a:bodyPr>
          <a:lstStyle/>
          <a:p>
            <a:pPr eaLnBrk="1" hangingPunct="1"/>
            <a:endParaRPr lang="en-US">
              <a:latin typeface="Times New Roman" pitchFamily="18" charset="0"/>
            </a:endParaRPr>
          </a:p>
        </p:txBody>
      </p:sp>
      <p:sp>
        <p:nvSpPr>
          <p:cNvPr id="38922" name="Line 10"/>
          <p:cNvSpPr>
            <a:spLocks noChangeShapeType="1"/>
          </p:cNvSpPr>
          <p:nvPr/>
        </p:nvSpPr>
        <p:spPr bwMode="auto">
          <a:xfrm flipH="1">
            <a:off x="965200" y="3498850"/>
            <a:ext cx="1387475" cy="1387475"/>
          </a:xfrm>
          <a:prstGeom prst="line">
            <a:avLst/>
          </a:prstGeom>
          <a:noFill/>
          <a:ln w="28575">
            <a:solidFill>
              <a:srgbClr val="33CC33"/>
            </a:solidFill>
            <a:round/>
            <a:headEnd/>
            <a:tailEnd type="none" w="med" len="lg"/>
          </a:ln>
        </p:spPr>
        <p:txBody>
          <a:bodyPr lIns="64008" tIns="27432" rIns="64008" bIns="27432" anchor="ctr">
            <a:spAutoFit/>
          </a:bodyPr>
          <a:lstStyle/>
          <a:p>
            <a:endParaRPr lang="en-US"/>
          </a:p>
        </p:txBody>
      </p:sp>
      <p:sp>
        <p:nvSpPr>
          <p:cNvPr id="38923" name="Line 11"/>
          <p:cNvSpPr>
            <a:spLocks noChangeShapeType="1"/>
          </p:cNvSpPr>
          <p:nvPr/>
        </p:nvSpPr>
        <p:spPr bwMode="auto">
          <a:xfrm flipH="1" flipV="1">
            <a:off x="2352675" y="3498850"/>
            <a:ext cx="5340350" cy="0"/>
          </a:xfrm>
          <a:prstGeom prst="line">
            <a:avLst/>
          </a:prstGeom>
          <a:noFill/>
          <a:ln w="28575">
            <a:solidFill>
              <a:srgbClr val="33CC33"/>
            </a:solidFill>
            <a:round/>
            <a:headEnd/>
            <a:tailEnd type="none" w="med" len="lg"/>
          </a:ln>
        </p:spPr>
        <p:txBody>
          <a:bodyPr lIns="64008" tIns="27432" rIns="64008" bIns="27432" anchor="ctr">
            <a:spAutoFit/>
          </a:bodyPr>
          <a:lstStyle/>
          <a:p>
            <a:endParaRPr lang="en-US"/>
          </a:p>
        </p:txBody>
      </p:sp>
      <p:sp>
        <p:nvSpPr>
          <p:cNvPr id="38924" name="Line 12"/>
          <p:cNvSpPr>
            <a:spLocks noChangeShapeType="1"/>
          </p:cNvSpPr>
          <p:nvPr/>
        </p:nvSpPr>
        <p:spPr bwMode="auto">
          <a:xfrm>
            <a:off x="965200" y="3081338"/>
            <a:ext cx="0" cy="2846387"/>
          </a:xfrm>
          <a:prstGeom prst="line">
            <a:avLst/>
          </a:prstGeom>
          <a:noFill/>
          <a:ln w="28575" cap="rnd">
            <a:solidFill>
              <a:srgbClr val="000000"/>
            </a:solidFill>
            <a:prstDash val="sysDot"/>
            <a:round/>
            <a:headEnd/>
            <a:tailEnd type="none" w="med" len="lg"/>
          </a:ln>
        </p:spPr>
        <p:txBody>
          <a:bodyPr wrap="none" lIns="64008" tIns="27432" rIns="64008" bIns="27432" anchor="ctr">
            <a:spAutoFit/>
          </a:bodyPr>
          <a:lstStyle/>
          <a:p>
            <a:endParaRPr lang="en-US"/>
          </a:p>
        </p:txBody>
      </p:sp>
      <p:sp>
        <p:nvSpPr>
          <p:cNvPr id="38925" name="Line 13"/>
          <p:cNvSpPr>
            <a:spLocks noChangeShapeType="1"/>
          </p:cNvSpPr>
          <p:nvPr/>
        </p:nvSpPr>
        <p:spPr bwMode="auto">
          <a:xfrm>
            <a:off x="5127625" y="3081338"/>
            <a:ext cx="0" cy="2846387"/>
          </a:xfrm>
          <a:prstGeom prst="line">
            <a:avLst/>
          </a:prstGeom>
          <a:noFill/>
          <a:ln w="28575" cap="rnd">
            <a:solidFill>
              <a:srgbClr val="000000"/>
            </a:solidFill>
            <a:prstDash val="sysDot"/>
            <a:round/>
            <a:headEnd/>
            <a:tailEnd type="none" w="med" len="lg"/>
          </a:ln>
        </p:spPr>
        <p:txBody>
          <a:bodyPr wrap="none" lIns="64008" tIns="27432" rIns="64008" bIns="27432" anchor="ctr">
            <a:spAutoFit/>
          </a:bodyPr>
          <a:lstStyle/>
          <a:p>
            <a:endParaRPr lang="en-US"/>
          </a:p>
        </p:txBody>
      </p:sp>
      <p:sp>
        <p:nvSpPr>
          <p:cNvPr id="38926" name="Text Box 14"/>
          <p:cNvSpPr txBox="1">
            <a:spLocks noChangeArrowheads="1"/>
          </p:cNvSpPr>
          <p:nvPr/>
        </p:nvSpPr>
        <p:spPr bwMode="auto">
          <a:xfrm>
            <a:off x="1524000" y="3048000"/>
            <a:ext cx="336550" cy="641350"/>
          </a:xfrm>
          <a:prstGeom prst="rect">
            <a:avLst/>
          </a:prstGeom>
          <a:noFill/>
          <a:ln w="12700">
            <a:noFill/>
            <a:miter lim="800000"/>
            <a:headEnd/>
            <a:tailEnd/>
          </a:ln>
        </p:spPr>
        <p:txBody>
          <a:bodyPr wrap="none">
            <a:spAutoFit/>
          </a:bodyPr>
          <a:lstStyle/>
          <a:p>
            <a:pPr eaLnBrk="1" hangingPunct="1">
              <a:spcBef>
                <a:spcPct val="50000"/>
              </a:spcBef>
            </a:pPr>
            <a:r>
              <a:rPr lang="en-US" sz="3600" b="1" i="1">
                <a:solidFill>
                  <a:srgbClr val="0000FF"/>
                </a:solidFill>
                <a:latin typeface="Times New Roman" pitchFamily="18" charset="0"/>
              </a:rPr>
              <a:t>f</a:t>
            </a:r>
          </a:p>
        </p:txBody>
      </p:sp>
      <p:sp>
        <p:nvSpPr>
          <p:cNvPr id="38931" name="Line 19"/>
          <p:cNvSpPr>
            <a:spLocks noChangeShapeType="1"/>
          </p:cNvSpPr>
          <p:nvPr/>
        </p:nvSpPr>
        <p:spPr bwMode="auto">
          <a:xfrm flipH="1">
            <a:off x="1295400" y="3200400"/>
            <a:ext cx="1066800" cy="0"/>
          </a:xfrm>
          <a:prstGeom prst="line">
            <a:avLst/>
          </a:prstGeom>
          <a:noFill/>
          <a:ln w="28575">
            <a:solidFill>
              <a:srgbClr val="0000FF"/>
            </a:solidFill>
            <a:round/>
            <a:headEnd type="arrow" w="med" len="med"/>
            <a:tailEnd type="arrow" w="med" len="med"/>
          </a:ln>
        </p:spPr>
        <p:txBody>
          <a:bodyPr>
            <a:spAutoFit/>
          </a:bodyPr>
          <a:lstStyle/>
          <a:p>
            <a:endParaRPr lang="en-US"/>
          </a:p>
        </p:txBody>
      </p:sp>
      <p:sp>
        <p:nvSpPr>
          <p:cNvPr id="38932" name="Text Box 20"/>
          <p:cNvSpPr txBox="1">
            <a:spLocks noChangeArrowheads="1"/>
          </p:cNvSpPr>
          <p:nvPr/>
        </p:nvSpPr>
        <p:spPr bwMode="auto">
          <a:xfrm>
            <a:off x="7331075" y="6462713"/>
            <a:ext cx="1752403" cy="276999"/>
          </a:xfrm>
          <a:prstGeom prst="rect">
            <a:avLst/>
          </a:prstGeom>
          <a:noFill/>
          <a:ln w="9525">
            <a:noFill/>
            <a:miter lim="800000"/>
            <a:headEnd/>
            <a:tailEnd/>
          </a:ln>
        </p:spPr>
        <p:txBody>
          <a:bodyPr wrap="none">
            <a:spAutoFit/>
          </a:bodyPr>
          <a:lstStyle/>
          <a:p>
            <a:pPr eaLnBrk="1" hangingPunct="1"/>
            <a:r>
              <a:rPr lang="en-US" sz="1200" dirty="0"/>
              <a:t>Slide by </a:t>
            </a:r>
            <a:r>
              <a:rPr lang="en-US" sz="1200" dirty="0" err="1"/>
              <a:t>Frédo</a:t>
            </a:r>
            <a:r>
              <a:rPr lang="en-US" sz="1200" dirty="0"/>
              <a:t> Durand</a:t>
            </a:r>
          </a:p>
        </p:txBody>
      </p:sp>
      <p:sp>
        <p:nvSpPr>
          <p:cNvPr id="22" name="TextBox 21"/>
          <p:cNvSpPr txBox="1"/>
          <p:nvPr/>
        </p:nvSpPr>
        <p:spPr>
          <a:xfrm>
            <a:off x="4648200" y="6019800"/>
            <a:ext cx="934871" cy="461665"/>
          </a:xfrm>
          <a:prstGeom prst="rect">
            <a:avLst/>
          </a:prstGeom>
          <a:noFill/>
        </p:spPr>
        <p:txBody>
          <a:bodyPr wrap="none" rtlCol="0">
            <a:spAutoFit/>
          </a:bodyPr>
          <a:lstStyle/>
          <a:p>
            <a:r>
              <a:rPr lang="en-US" dirty="0">
                <a:latin typeface="Times New Roman" pitchFamily="18" charset="0"/>
                <a:cs typeface="Times New Roman" pitchFamily="18" charset="0"/>
              </a:rPr>
              <a:t>object</a:t>
            </a:r>
          </a:p>
        </p:txBody>
      </p:sp>
      <p:sp>
        <p:nvSpPr>
          <p:cNvPr id="23" name="TextBox 22"/>
          <p:cNvSpPr txBox="1"/>
          <p:nvPr/>
        </p:nvSpPr>
        <p:spPr>
          <a:xfrm>
            <a:off x="360529" y="5943600"/>
            <a:ext cx="1239671" cy="830997"/>
          </a:xfrm>
          <a:prstGeom prst="rect">
            <a:avLst/>
          </a:prstGeom>
          <a:noFill/>
        </p:spPr>
        <p:txBody>
          <a:bodyPr wrap="square" rtlCol="0">
            <a:spAutoFit/>
          </a:bodyPr>
          <a:lstStyle/>
          <a:p>
            <a:pPr algn="ctr"/>
            <a:r>
              <a:rPr lang="en-US" dirty="0">
                <a:latin typeface="Times New Roman" pitchFamily="18" charset="0"/>
                <a:cs typeface="Times New Roman" pitchFamily="18" charset="0"/>
              </a:rPr>
              <a:t>image plane</a:t>
            </a:r>
          </a:p>
        </p:txBody>
      </p:sp>
      <p:sp>
        <p:nvSpPr>
          <p:cNvPr id="24" name="TextBox 23"/>
          <p:cNvSpPr txBox="1"/>
          <p:nvPr/>
        </p:nvSpPr>
        <p:spPr>
          <a:xfrm>
            <a:off x="2063206" y="6015335"/>
            <a:ext cx="679994" cy="461665"/>
          </a:xfrm>
          <a:prstGeom prst="rect">
            <a:avLst/>
          </a:prstGeom>
          <a:noFill/>
        </p:spPr>
        <p:txBody>
          <a:bodyPr wrap="none" rtlCol="0">
            <a:spAutoFit/>
          </a:bodyPr>
          <a:lstStyle/>
          <a:p>
            <a:r>
              <a:rPr lang="en-US" dirty="0">
                <a:latin typeface="Times New Roman" pitchFamily="18" charset="0"/>
                <a:cs typeface="Times New Roman" pitchFamily="18" charset="0"/>
              </a:rPr>
              <a:t>lens</a:t>
            </a:r>
          </a:p>
        </p:txBody>
      </p:sp>
      <p:sp>
        <p:nvSpPr>
          <p:cNvPr id="38919" name="Oval 7"/>
          <p:cNvSpPr>
            <a:spLocks noChangeArrowheads="1"/>
          </p:cNvSpPr>
          <p:nvPr/>
        </p:nvSpPr>
        <p:spPr bwMode="auto">
          <a:xfrm>
            <a:off x="5057775" y="3429000"/>
            <a:ext cx="138113" cy="138113"/>
          </a:xfrm>
          <a:prstGeom prst="ellipse">
            <a:avLst/>
          </a:prstGeom>
          <a:solidFill>
            <a:schemeClr val="accent1"/>
          </a:solidFill>
          <a:ln w="28575">
            <a:solidFill>
              <a:srgbClr val="000000"/>
            </a:solidFill>
            <a:round/>
            <a:headEnd/>
            <a:tailEnd type="none" w="med" len="lg"/>
          </a:ln>
        </p:spPr>
        <p:txBody>
          <a:bodyPr wrap="none" lIns="64008" tIns="27432" rIns="64008" bIns="27432" anchor="ctr">
            <a:spAutoFit/>
          </a:bodyPr>
          <a:lstStyle/>
          <a:p>
            <a:pPr eaLnBrk="1" hangingPunct="1"/>
            <a:endParaRPr lang="en-US">
              <a:latin typeface="Times New Roman" pitchFamily="18" charset="0"/>
            </a:endParaRPr>
          </a:p>
        </p:txBody>
      </p:sp>
      <p:sp>
        <p:nvSpPr>
          <p:cNvPr id="38921" name="Oval 9"/>
          <p:cNvSpPr>
            <a:spLocks noChangeArrowheads="1"/>
          </p:cNvSpPr>
          <p:nvPr/>
        </p:nvSpPr>
        <p:spPr bwMode="auto">
          <a:xfrm>
            <a:off x="895349" y="4799965"/>
            <a:ext cx="139700" cy="139700"/>
          </a:xfrm>
          <a:prstGeom prst="ellipse">
            <a:avLst/>
          </a:prstGeom>
          <a:solidFill>
            <a:schemeClr val="accent1"/>
          </a:solidFill>
          <a:ln w="28575">
            <a:solidFill>
              <a:srgbClr val="000000"/>
            </a:solidFill>
            <a:round/>
            <a:headEnd/>
            <a:tailEnd type="none" w="med" len="lg"/>
          </a:ln>
        </p:spPr>
        <p:txBody>
          <a:bodyPr wrap="none" lIns="64008" tIns="27432" rIns="64008" bIns="27432" anchor="ctr">
            <a:spAutoFit/>
          </a:bodyPr>
          <a:lstStyle/>
          <a:p>
            <a:pPr eaLnBrk="1" hangingPunct="1"/>
            <a:endParaRPr lang="en-US">
              <a:latin typeface="Times New Roman" pitchFamily="18" charset="0"/>
            </a:endParaRPr>
          </a:p>
        </p:txBody>
      </p:sp>
    </p:spTree>
  </p:cSld>
  <p:clrMapOvr>
    <a:masterClrMapping/>
  </p:clrMapOvr>
  <p:transition advTm="285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9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9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9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9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9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0" animBg="1"/>
      <p:bldP spid="38922" grpId="0" animBg="1"/>
      <p:bldP spid="38923" grpId="0" animBg="1"/>
      <p:bldP spid="38924" grpId="0" animBg="1"/>
      <p:bldP spid="38926" grpId="0"/>
      <p:bldP spid="38931" grpId="0" animBg="1"/>
      <p:bldP spid="23" grpId="0"/>
      <p:bldP spid="389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t>Thin lens formula</a:t>
            </a:r>
          </a:p>
        </p:txBody>
      </p:sp>
      <p:sp>
        <p:nvSpPr>
          <p:cNvPr id="21" name="Content Placeholder 20"/>
          <p:cNvSpPr>
            <a:spLocks noGrp="1"/>
          </p:cNvSpPr>
          <p:nvPr>
            <p:ph idx="1"/>
          </p:nvPr>
        </p:nvSpPr>
        <p:spPr/>
        <p:txBody>
          <a:bodyPr/>
          <a:lstStyle/>
          <a:p>
            <a:pPr>
              <a:buFont typeface="Arial" pitchFamily="34" charset="0"/>
              <a:buChar char="•"/>
            </a:pPr>
            <a:r>
              <a:rPr lang="en-US" sz="2400" dirty="0">
                <a:latin typeface="Times New Roman" pitchFamily="18" charset="0"/>
                <a:cs typeface="Times New Roman" pitchFamily="18" charset="0"/>
              </a:rPr>
              <a:t>What is the relation between the focal length ( </a:t>
            </a:r>
            <a:r>
              <a:rPr lang="en-US" sz="2400" b="1" i="1" dirty="0">
                <a:solidFill>
                  <a:srgbClr val="0000FF"/>
                </a:solidFill>
                <a:latin typeface="Times New Roman" pitchFamily="18" charset="0"/>
                <a:cs typeface="Times New Roman" pitchFamily="18" charset="0"/>
              </a:rPr>
              <a:t>f</a:t>
            </a:r>
            <a:r>
              <a:rPr lang="en-US" sz="2400" i="1" dirty="0">
                <a:latin typeface="Times New Roman" pitchFamily="18" charset="0"/>
                <a:cs typeface="Times New Roman" pitchFamily="18" charset="0"/>
              </a:rPr>
              <a:t> </a:t>
            </a:r>
            <a:r>
              <a:rPr lang="en-US" sz="2400" dirty="0">
                <a:latin typeface="Times New Roman" pitchFamily="18" charset="0"/>
                <a:cs typeface="Times New Roman" pitchFamily="18" charset="0"/>
              </a:rPr>
              <a:t>), </a:t>
            </a:r>
            <a:br>
              <a:rPr lang="en-US" sz="2400" dirty="0">
                <a:latin typeface="Times New Roman" pitchFamily="18" charset="0"/>
                <a:cs typeface="Times New Roman" pitchFamily="18" charset="0"/>
              </a:rPr>
            </a:br>
            <a:r>
              <a:rPr lang="en-US" sz="2400" dirty="0">
                <a:latin typeface="Times New Roman" pitchFamily="18" charset="0"/>
                <a:cs typeface="Times New Roman" pitchFamily="18" charset="0"/>
              </a:rPr>
              <a:t>the distance of the object from the optical center (</a:t>
            </a:r>
            <a:r>
              <a:rPr lang="en-US" sz="2400" b="1" i="1" dirty="0">
                <a:solidFill>
                  <a:srgbClr val="0000FF"/>
                </a:solidFill>
                <a:latin typeface="Times New Roman" pitchFamily="18" charset="0"/>
                <a:cs typeface="Times New Roman" pitchFamily="18" charset="0"/>
              </a:rPr>
              <a:t>D</a:t>
            </a:r>
            <a:r>
              <a:rPr lang="en-US" sz="2400" dirty="0">
                <a:latin typeface="Times New Roman" pitchFamily="18" charset="0"/>
                <a:cs typeface="Times New Roman" pitchFamily="18" charset="0"/>
              </a:rPr>
              <a:t>), </a:t>
            </a:r>
            <a:br>
              <a:rPr lang="en-US" sz="2400" dirty="0">
                <a:latin typeface="Times New Roman" pitchFamily="18" charset="0"/>
                <a:cs typeface="Times New Roman" pitchFamily="18" charset="0"/>
              </a:rPr>
            </a:br>
            <a:r>
              <a:rPr lang="en-US" sz="2400" dirty="0">
                <a:latin typeface="Times New Roman" pitchFamily="18" charset="0"/>
                <a:cs typeface="Times New Roman" pitchFamily="18" charset="0"/>
              </a:rPr>
              <a:t>and the distance at which the object will be in focus (</a:t>
            </a:r>
            <a:r>
              <a:rPr lang="en-US" sz="2400" b="1" i="1" dirty="0">
                <a:solidFill>
                  <a:srgbClr val="0000FF"/>
                </a:solidFill>
                <a:latin typeface="Times New Roman" pitchFamily="18" charset="0"/>
                <a:cs typeface="Times New Roman" pitchFamily="18" charset="0"/>
              </a:rPr>
              <a:t>D</a:t>
            </a:r>
            <a:r>
              <a:rPr lang="en-US" sz="2400" b="1" dirty="0">
                <a:solidFill>
                  <a:srgbClr val="0000FF"/>
                </a:solidFill>
                <a:latin typeface="Times New Roman" pitchFamily="18" charset="0"/>
                <a:cs typeface="Times New Roman" pitchFamily="18" charset="0"/>
              </a:rPr>
              <a:t>′</a:t>
            </a:r>
            <a:r>
              <a:rPr lang="en-US" sz="2400" dirty="0">
                <a:latin typeface="Times New Roman" pitchFamily="18" charset="0"/>
                <a:cs typeface="Times New Roman" pitchFamily="18" charset="0"/>
              </a:rPr>
              <a:t>)?</a:t>
            </a:r>
          </a:p>
        </p:txBody>
      </p:sp>
      <p:sp>
        <p:nvSpPr>
          <p:cNvPr id="38917" name="Line 5"/>
          <p:cNvSpPr>
            <a:spLocks noChangeShapeType="1"/>
          </p:cNvSpPr>
          <p:nvPr/>
        </p:nvSpPr>
        <p:spPr bwMode="auto">
          <a:xfrm flipH="1" flipV="1">
            <a:off x="965200" y="4400550"/>
            <a:ext cx="6727825" cy="0"/>
          </a:xfrm>
          <a:prstGeom prst="line">
            <a:avLst/>
          </a:prstGeom>
          <a:noFill/>
          <a:ln w="28575">
            <a:solidFill>
              <a:srgbClr val="000000"/>
            </a:solidFill>
            <a:round/>
            <a:headEnd/>
            <a:tailEnd type="none" w="med" len="lg"/>
          </a:ln>
        </p:spPr>
        <p:txBody>
          <a:bodyPr lIns="64008" tIns="27432" rIns="64008" bIns="27432" anchor="ctr">
            <a:spAutoFit/>
          </a:bodyPr>
          <a:lstStyle/>
          <a:p>
            <a:endParaRPr lang="en-US"/>
          </a:p>
        </p:txBody>
      </p:sp>
      <p:sp>
        <p:nvSpPr>
          <p:cNvPr id="38918" name="Line 6"/>
          <p:cNvSpPr>
            <a:spLocks noChangeShapeType="1"/>
          </p:cNvSpPr>
          <p:nvPr/>
        </p:nvSpPr>
        <p:spPr bwMode="auto">
          <a:xfrm flipH="1">
            <a:off x="965200" y="2873375"/>
            <a:ext cx="6103938" cy="2012950"/>
          </a:xfrm>
          <a:prstGeom prst="line">
            <a:avLst/>
          </a:prstGeom>
          <a:noFill/>
          <a:ln w="28575">
            <a:solidFill>
              <a:srgbClr val="33CC33"/>
            </a:solidFill>
            <a:round/>
            <a:headEnd/>
            <a:tailEnd type="none" w="med" len="lg"/>
          </a:ln>
        </p:spPr>
        <p:txBody>
          <a:bodyPr lIns="64008" tIns="27432" rIns="64008" bIns="27432" anchor="ctr">
            <a:spAutoFit/>
          </a:bodyPr>
          <a:lstStyle/>
          <a:p>
            <a:endParaRPr lang="en-US"/>
          </a:p>
        </p:txBody>
      </p:sp>
      <p:sp>
        <p:nvSpPr>
          <p:cNvPr id="38920" name="Oval 8"/>
          <p:cNvSpPr>
            <a:spLocks noChangeArrowheads="1"/>
          </p:cNvSpPr>
          <p:nvPr/>
        </p:nvSpPr>
        <p:spPr bwMode="auto">
          <a:xfrm>
            <a:off x="2282825" y="3498850"/>
            <a:ext cx="207963" cy="1943100"/>
          </a:xfrm>
          <a:prstGeom prst="ellipse">
            <a:avLst/>
          </a:prstGeom>
          <a:solidFill>
            <a:srgbClr val="02FFFF"/>
          </a:solidFill>
          <a:ln w="28575">
            <a:noFill/>
            <a:round/>
            <a:headEnd/>
            <a:tailEnd type="none" w="med" len="lg"/>
          </a:ln>
        </p:spPr>
        <p:txBody>
          <a:bodyPr lIns="64008" tIns="27432" rIns="64008" bIns="27432" anchor="ctr">
            <a:spAutoFit/>
          </a:bodyPr>
          <a:lstStyle/>
          <a:p>
            <a:pPr eaLnBrk="1" hangingPunct="1"/>
            <a:endParaRPr lang="en-US">
              <a:latin typeface="Times New Roman" pitchFamily="18" charset="0"/>
            </a:endParaRPr>
          </a:p>
        </p:txBody>
      </p:sp>
      <p:sp>
        <p:nvSpPr>
          <p:cNvPr id="38922" name="Line 10"/>
          <p:cNvSpPr>
            <a:spLocks noChangeShapeType="1"/>
          </p:cNvSpPr>
          <p:nvPr/>
        </p:nvSpPr>
        <p:spPr bwMode="auto">
          <a:xfrm flipH="1">
            <a:off x="965200" y="3498850"/>
            <a:ext cx="1387475" cy="1387475"/>
          </a:xfrm>
          <a:prstGeom prst="line">
            <a:avLst/>
          </a:prstGeom>
          <a:noFill/>
          <a:ln w="28575">
            <a:solidFill>
              <a:srgbClr val="33CC33"/>
            </a:solidFill>
            <a:round/>
            <a:headEnd/>
            <a:tailEnd type="none" w="med" len="lg"/>
          </a:ln>
        </p:spPr>
        <p:txBody>
          <a:bodyPr lIns="64008" tIns="27432" rIns="64008" bIns="27432" anchor="ctr">
            <a:spAutoFit/>
          </a:bodyPr>
          <a:lstStyle/>
          <a:p>
            <a:endParaRPr lang="en-US"/>
          </a:p>
        </p:txBody>
      </p:sp>
      <p:sp>
        <p:nvSpPr>
          <p:cNvPr id="38923" name="Line 11"/>
          <p:cNvSpPr>
            <a:spLocks noChangeShapeType="1"/>
          </p:cNvSpPr>
          <p:nvPr/>
        </p:nvSpPr>
        <p:spPr bwMode="auto">
          <a:xfrm flipH="1" flipV="1">
            <a:off x="2352675" y="3498850"/>
            <a:ext cx="5340350" cy="0"/>
          </a:xfrm>
          <a:prstGeom prst="line">
            <a:avLst/>
          </a:prstGeom>
          <a:noFill/>
          <a:ln w="28575">
            <a:solidFill>
              <a:srgbClr val="33CC33"/>
            </a:solidFill>
            <a:round/>
            <a:headEnd/>
            <a:tailEnd type="none" w="med" len="lg"/>
          </a:ln>
        </p:spPr>
        <p:txBody>
          <a:bodyPr lIns="64008" tIns="27432" rIns="64008" bIns="27432" anchor="ctr">
            <a:spAutoFit/>
          </a:bodyPr>
          <a:lstStyle/>
          <a:p>
            <a:endParaRPr lang="en-US"/>
          </a:p>
        </p:txBody>
      </p:sp>
      <p:sp>
        <p:nvSpPr>
          <p:cNvPr id="38924" name="Line 12"/>
          <p:cNvSpPr>
            <a:spLocks noChangeShapeType="1"/>
          </p:cNvSpPr>
          <p:nvPr/>
        </p:nvSpPr>
        <p:spPr bwMode="auto">
          <a:xfrm>
            <a:off x="965200" y="3081338"/>
            <a:ext cx="0" cy="2846387"/>
          </a:xfrm>
          <a:prstGeom prst="line">
            <a:avLst/>
          </a:prstGeom>
          <a:noFill/>
          <a:ln w="28575" cap="rnd">
            <a:solidFill>
              <a:srgbClr val="000000"/>
            </a:solidFill>
            <a:prstDash val="sysDot"/>
            <a:round/>
            <a:headEnd/>
            <a:tailEnd type="none" w="med" len="lg"/>
          </a:ln>
        </p:spPr>
        <p:txBody>
          <a:bodyPr wrap="none" lIns="64008" tIns="27432" rIns="64008" bIns="27432" anchor="ctr">
            <a:spAutoFit/>
          </a:bodyPr>
          <a:lstStyle/>
          <a:p>
            <a:endParaRPr lang="en-US"/>
          </a:p>
        </p:txBody>
      </p:sp>
      <p:sp>
        <p:nvSpPr>
          <p:cNvPr id="38925" name="Line 13"/>
          <p:cNvSpPr>
            <a:spLocks noChangeShapeType="1"/>
          </p:cNvSpPr>
          <p:nvPr/>
        </p:nvSpPr>
        <p:spPr bwMode="auto">
          <a:xfrm>
            <a:off x="5127625" y="3081338"/>
            <a:ext cx="0" cy="2846387"/>
          </a:xfrm>
          <a:prstGeom prst="line">
            <a:avLst/>
          </a:prstGeom>
          <a:noFill/>
          <a:ln w="28575" cap="rnd">
            <a:solidFill>
              <a:srgbClr val="000000"/>
            </a:solidFill>
            <a:prstDash val="sysDot"/>
            <a:round/>
            <a:headEnd/>
            <a:tailEnd type="none" w="med" len="lg"/>
          </a:ln>
        </p:spPr>
        <p:txBody>
          <a:bodyPr wrap="none" lIns="64008" tIns="27432" rIns="64008" bIns="27432" anchor="ctr">
            <a:spAutoFit/>
          </a:bodyPr>
          <a:lstStyle/>
          <a:p>
            <a:endParaRPr lang="en-US"/>
          </a:p>
        </p:txBody>
      </p:sp>
      <p:sp>
        <p:nvSpPr>
          <p:cNvPr id="38926" name="Text Box 14"/>
          <p:cNvSpPr txBox="1">
            <a:spLocks noChangeArrowheads="1"/>
          </p:cNvSpPr>
          <p:nvPr/>
        </p:nvSpPr>
        <p:spPr bwMode="auto">
          <a:xfrm>
            <a:off x="1524000" y="3048000"/>
            <a:ext cx="336550" cy="641350"/>
          </a:xfrm>
          <a:prstGeom prst="rect">
            <a:avLst/>
          </a:prstGeom>
          <a:noFill/>
          <a:ln w="12700">
            <a:noFill/>
            <a:miter lim="800000"/>
            <a:headEnd/>
            <a:tailEnd/>
          </a:ln>
        </p:spPr>
        <p:txBody>
          <a:bodyPr wrap="none">
            <a:spAutoFit/>
          </a:bodyPr>
          <a:lstStyle/>
          <a:p>
            <a:pPr eaLnBrk="1" hangingPunct="1">
              <a:spcBef>
                <a:spcPct val="50000"/>
              </a:spcBef>
            </a:pPr>
            <a:r>
              <a:rPr lang="en-US" sz="3600" b="1" i="1">
                <a:solidFill>
                  <a:srgbClr val="0000FF"/>
                </a:solidFill>
                <a:latin typeface="Times New Roman" pitchFamily="18" charset="0"/>
              </a:rPr>
              <a:t>f</a:t>
            </a:r>
          </a:p>
        </p:txBody>
      </p:sp>
      <p:sp>
        <p:nvSpPr>
          <p:cNvPr id="38927" name="Line 15"/>
          <p:cNvSpPr>
            <a:spLocks noChangeShapeType="1"/>
          </p:cNvSpPr>
          <p:nvPr/>
        </p:nvSpPr>
        <p:spPr bwMode="auto">
          <a:xfrm flipH="1">
            <a:off x="2514600" y="3016250"/>
            <a:ext cx="2590800" cy="0"/>
          </a:xfrm>
          <a:prstGeom prst="line">
            <a:avLst/>
          </a:prstGeom>
          <a:noFill/>
          <a:ln w="28575">
            <a:solidFill>
              <a:srgbClr val="0000FF"/>
            </a:solidFill>
            <a:round/>
            <a:headEnd type="arrow" w="med" len="med"/>
            <a:tailEnd type="arrow" w="med" len="med"/>
          </a:ln>
        </p:spPr>
        <p:txBody>
          <a:bodyPr>
            <a:spAutoFit/>
          </a:bodyPr>
          <a:lstStyle/>
          <a:p>
            <a:endParaRPr lang="en-US"/>
          </a:p>
        </p:txBody>
      </p:sp>
      <p:sp>
        <p:nvSpPr>
          <p:cNvPr id="38928" name="Text Box 16"/>
          <p:cNvSpPr txBox="1">
            <a:spLocks noChangeArrowheads="1"/>
          </p:cNvSpPr>
          <p:nvPr/>
        </p:nvSpPr>
        <p:spPr bwMode="auto">
          <a:xfrm>
            <a:off x="3352800" y="2406650"/>
            <a:ext cx="514350" cy="641350"/>
          </a:xfrm>
          <a:prstGeom prst="rect">
            <a:avLst/>
          </a:prstGeom>
          <a:noFill/>
          <a:ln w="12700">
            <a:noFill/>
            <a:miter lim="800000"/>
            <a:headEnd/>
            <a:tailEnd/>
          </a:ln>
        </p:spPr>
        <p:txBody>
          <a:bodyPr wrap="none">
            <a:spAutoFit/>
          </a:bodyPr>
          <a:lstStyle/>
          <a:p>
            <a:pPr eaLnBrk="1" hangingPunct="1">
              <a:spcBef>
                <a:spcPct val="50000"/>
              </a:spcBef>
            </a:pPr>
            <a:r>
              <a:rPr lang="en-US" sz="3600" b="1" i="1">
                <a:solidFill>
                  <a:srgbClr val="0000FF"/>
                </a:solidFill>
                <a:latin typeface="Times New Roman" pitchFamily="18" charset="0"/>
              </a:rPr>
              <a:t>D</a:t>
            </a:r>
          </a:p>
        </p:txBody>
      </p:sp>
      <p:sp>
        <p:nvSpPr>
          <p:cNvPr id="38929" name="Line 17"/>
          <p:cNvSpPr>
            <a:spLocks noChangeShapeType="1"/>
          </p:cNvSpPr>
          <p:nvPr/>
        </p:nvSpPr>
        <p:spPr bwMode="auto">
          <a:xfrm flipH="1">
            <a:off x="990600" y="3021013"/>
            <a:ext cx="1477963" cy="0"/>
          </a:xfrm>
          <a:prstGeom prst="line">
            <a:avLst/>
          </a:prstGeom>
          <a:noFill/>
          <a:ln w="28575">
            <a:solidFill>
              <a:srgbClr val="0000FF"/>
            </a:solidFill>
            <a:round/>
            <a:headEnd type="arrow" w="med" len="med"/>
            <a:tailEnd type="arrow" w="med" len="med"/>
          </a:ln>
        </p:spPr>
        <p:txBody>
          <a:bodyPr>
            <a:spAutoFit/>
          </a:bodyPr>
          <a:lstStyle/>
          <a:p>
            <a:endParaRPr lang="en-US"/>
          </a:p>
        </p:txBody>
      </p:sp>
      <p:sp>
        <p:nvSpPr>
          <p:cNvPr id="38930" name="Text Box 18"/>
          <p:cNvSpPr txBox="1">
            <a:spLocks noChangeArrowheads="1"/>
          </p:cNvSpPr>
          <p:nvPr/>
        </p:nvSpPr>
        <p:spPr bwMode="auto">
          <a:xfrm>
            <a:off x="1219200" y="2286000"/>
            <a:ext cx="619080" cy="646331"/>
          </a:xfrm>
          <a:prstGeom prst="rect">
            <a:avLst/>
          </a:prstGeom>
          <a:noFill/>
          <a:ln w="12700">
            <a:noFill/>
            <a:miter lim="800000"/>
            <a:headEnd/>
            <a:tailEnd/>
          </a:ln>
        </p:spPr>
        <p:txBody>
          <a:bodyPr wrap="none">
            <a:spAutoFit/>
          </a:bodyPr>
          <a:lstStyle/>
          <a:p>
            <a:pPr eaLnBrk="1" hangingPunct="1">
              <a:spcBef>
                <a:spcPct val="50000"/>
              </a:spcBef>
            </a:pPr>
            <a:r>
              <a:rPr lang="en-US" sz="3600" b="1" i="1" dirty="0">
                <a:solidFill>
                  <a:srgbClr val="0000FF"/>
                </a:solidFill>
                <a:latin typeface="Times New Roman" pitchFamily="18" charset="0"/>
              </a:rPr>
              <a:t>D</a:t>
            </a:r>
            <a:r>
              <a:rPr lang="en-US" sz="3600" dirty="0">
                <a:solidFill>
                  <a:srgbClr val="0000FF"/>
                </a:solidFill>
                <a:latin typeface="Times New Roman" pitchFamily="18" charset="0"/>
                <a:cs typeface="Times New Roman" pitchFamily="18" charset="0"/>
              </a:rPr>
              <a:t>′</a:t>
            </a:r>
            <a:endParaRPr lang="en-US" sz="3600" b="1" i="1" dirty="0">
              <a:solidFill>
                <a:srgbClr val="0000FF"/>
              </a:solidFill>
              <a:latin typeface="Times New Roman" pitchFamily="18" charset="0"/>
            </a:endParaRPr>
          </a:p>
        </p:txBody>
      </p:sp>
      <p:sp>
        <p:nvSpPr>
          <p:cNvPr id="38931" name="Line 19"/>
          <p:cNvSpPr>
            <a:spLocks noChangeShapeType="1"/>
          </p:cNvSpPr>
          <p:nvPr/>
        </p:nvSpPr>
        <p:spPr bwMode="auto">
          <a:xfrm flipH="1">
            <a:off x="1295400" y="3200400"/>
            <a:ext cx="1066800" cy="0"/>
          </a:xfrm>
          <a:prstGeom prst="line">
            <a:avLst/>
          </a:prstGeom>
          <a:noFill/>
          <a:ln w="28575">
            <a:solidFill>
              <a:srgbClr val="0000FF"/>
            </a:solidFill>
            <a:round/>
            <a:headEnd type="arrow" w="med" len="med"/>
            <a:tailEnd type="arrow" w="med" len="med"/>
          </a:ln>
        </p:spPr>
        <p:txBody>
          <a:bodyPr>
            <a:spAutoFit/>
          </a:bodyPr>
          <a:lstStyle/>
          <a:p>
            <a:endParaRPr lang="en-US"/>
          </a:p>
        </p:txBody>
      </p:sp>
      <p:sp>
        <p:nvSpPr>
          <p:cNvPr id="38932" name="Text Box 20"/>
          <p:cNvSpPr txBox="1">
            <a:spLocks noChangeArrowheads="1"/>
          </p:cNvSpPr>
          <p:nvPr/>
        </p:nvSpPr>
        <p:spPr bwMode="auto">
          <a:xfrm>
            <a:off x="7331075" y="6462713"/>
            <a:ext cx="1752403" cy="276999"/>
          </a:xfrm>
          <a:prstGeom prst="rect">
            <a:avLst/>
          </a:prstGeom>
          <a:noFill/>
          <a:ln w="9525">
            <a:noFill/>
            <a:miter lim="800000"/>
            <a:headEnd/>
            <a:tailEnd/>
          </a:ln>
        </p:spPr>
        <p:txBody>
          <a:bodyPr wrap="none">
            <a:spAutoFit/>
          </a:bodyPr>
          <a:lstStyle/>
          <a:p>
            <a:pPr eaLnBrk="1" hangingPunct="1"/>
            <a:r>
              <a:rPr lang="en-US" sz="1200" dirty="0"/>
              <a:t>Slide by </a:t>
            </a:r>
            <a:r>
              <a:rPr lang="en-US" sz="1200" dirty="0" err="1"/>
              <a:t>Frédo</a:t>
            </a:r>
            <a:r>
              <a:rPr lang="en-US" sz="1200" dirty="0"/>
              <a:t> Durand</a:t>
            </a:r>
          </a:p>
        </p:txBody>
      </p:sp>
      <p:sp>
        <p:nvSpPr>
          <p:cNvPr id="22" name="TextBox 21"/>
          <p:cNvSpPr txBox="1"/>
          <p:nvPr/>
        </p:nvSpPr>
        <p:spPr>
          <a:xfrm>
            <a:off x="4648200" y="6019800"/>
            <a:ext cx="934871" cy="461665"/>
          </a:xfrm>
          <a:prstGeom prst="rect">
            <a:avLst/>
          </a:prstGeom>
          <a:noFill/>
        </p:spPr>
        <p:txBody>
          <a:bodyPr wrap="none" rtlCol="0">
            <a:spAutoFit/>
          </a:bodyPr>
          <a:lstStyle/>
          <a:p>
            <a:r>
              <a:rPr lang="en-US" dirty="0">
                <a:latin typeface="Times New Roman" pitchFamily="18" charset="0"/>
                <a:cs typeface="Times New Roman" pitchFamily="18" charset="0"/>
              </a:rPr>
              <a:t>object</a:t>
            </a:r>
          </a:p>
        </p:txBody>
      </p:sp>
      <p:sp>
        <p:nvSpPr>
          <p:cNvPr id="23" name="TextBox 22"/>
          <p:cNvSpPr txBox="1"/>
          <p:nvPr/>
        </p:nvSpPr>
        <p:spPr>
          <a:xfrm>
            <a:off x="360529" y="5943600"/>
            <a:ext cx="1239671" cy="830997"/>
          </a:xfrm>
          <a:prstGeom prst="rect">
            <a:avLst/>
          </a:prstGeom>
          <a:noFill/>
        </p:spPr>
        <p:txBody>
          <a:bodyPr wrap="square" rtlCol="0">
            <a:spAutoFit/>
          </a:bodyPr>
          <a:lstStyle/>
          <a:p>
            <a:pPr algn="ctr"/>
            <a:r>
              <a:rPr lang="en-US" dirty="0">
                <a:latin typeface="Times New Roman" pitchFamily="18" charset="0"/>
                <a:cs typeface="Times New Roman" pitchFamily="18" charset="0"/>
              </a:rPr>
              <a:t>image plane</a:t>
            </a:r>
          </a:p>
        </p:txBody>
      </p:sp>
      <p:sp>
        <p:nvSpPr>
          <p:cNvPr id="24" name="TextBox 23"/>
          <p:cNvSpPr txBox="1"/>
          <p:nvPr/>
        </p:nvSpPr>
        <p:spPr>
          <a:xfrm>
            <a:off x="2063206" y="6015335"/>
            <a:ext cx="679994" cy="461665"/>
          </a:xfrm>
          <a:prstGeom prst="rect">
            <a:avLst/>
          </a:prstGeom>
          <a:noFill/>
        </p:spPr>
        <p:txBody>
          <a:bodyPr wrap="none" rtlCol="0">
            <a:spAutoFit/>
          </a:bodyPr>
          <a:lstStyle/>
          <a:p>
            <a:r>
              <a:rPr lang="en-US" dirty="0">
                <a:latin typeface="Times New Roman" pitchFamily="18" charset="0"/>
                <a:cs typeface="Times New Roman" pitchFamily="18" charset="0"/>
              </a:rPr>
              <a:t>lens</a:t>
            </a:r>
          </a:p>
        </p:txBody>
      </p:sp>
      <p:sp>
        <p:nvSpPr>
          <p:cNvPr id="25" name="Oval 9">
            <a:extLst>
              <a:ext uri="{FF2B5EF4-FFF2-40B4-BE49-F238E27FC236}">
                <a16:creationId xmlns:a16="http://schemas.microsoft.com/office/drawing/2014/main" id="{B85370F9-2B97-4945-9DF9-614FCB57E48A}"/>
              </a:ext>
            </a:extLst>
          </p:cNvPr>
          <p:cNvSpPr>
            <a:spLocks noChangeArrowheads="1"/>
          </p:cNvSpPr>
          <p:nvPr/>
        </p:nvSpPr>
        <p:spPr bwMode="auto">
          <a:xfrm>
            <a:off x="895349" y="4799965"/>
            <a:ext cx="139700" cy="139700"/>
          </a:xfrm>
          <a:prstGeom prst="ellipse">
            <a:avLst/>
          </a:prstGeom>
          <a:solidFill>
            <a:schemeClr val="accent1"/>
          </a:solidFill>
          <a:ln w="28575">
            <a:solidFill>
              <a:srgbClr val="000000"/>
            </a:solidFill>
            <a:round/>
            <a:headEnd/>
            <a:tailEnd type="none" w="med" len="lg"/>
          </a:ln>
        </p:spPr>
        <p:txBody>
          <a:bodyPr wrap="none" lIns="64008" tIns="27432" rIns="64008" bIns="27432" anchor="ctr">
            <a:spAutoFit/>
          </a:bodyPr>
          <a:lstStyle/>
          <a:p>
            <a:pPr eaLnBrk="1" hangingPunct="1"/>
            <a:endParaRPr lang="en-US">
              <a:latin typeface="Times New Roman" pitchFamily="18" charset="0"/>
            </a:endParaRPr>
          </a:p>
        </p:txBody>
      </p:sp>
      <p:sp>
        <p:nvSpPr>
          <p:cNvPr id="38919" name="Oval 7"/>
          <p:cNvSpPr>
            <a:spLocks noChangeArrowheads="1"/>
          </p:cNvSpPr>
          <p:nvPr/>
        </p:nvSpPr>
        <p:spPr bwMode="auto">
          <a:xfrm>
            <a:off x="5057775" y="3429000"/>
            <a:ext cx="138113" cy="138113"/>
          </a:xfrm>
          <a:prstGeom prst="ellipse">
            <a:avLst/>
          </a:prstGeom>
          <a:solidFill>
            <a:schemeClr val="accent1"/>
          </a:solidFill>
          <a:ln w="28575">
            <a:solidFill>
              <a:srgbClr val="000000"/>
            </a:solidFill>
            <a:round/>
            <a:headEnd/>
            <a:tailEnd type="none" w="med" len="lg"/>
          </a:ln>
        </p:spPr>
        <p:txBody>
          <a:bodyPr wrap="none" lIns="64008" tIns="27432" rIns="64008" bIns="27432" anchor="ctr">
            <a:spAutoFit/>
          </a:bodyPr>
          <a:lstStyle/>
          <a:p>
            <a:pPr eaLnBrk="1" hangingPunct="1"/>
            <a:endParaRPr lang="en-US">
              <a:latin typeface="Times New Roman" pitchFamily="18" charset="0"/>
            </a:endParaRPr>
          </a:p>
        </p:txBody>
      </p:sp>
    </p:spTree>
    <p:extLst>
      <p:ext uri="{BB962C8B-B14F-4D97-AF65-F5344CB8AC3E}">
        <p14:creationId xmlns:p14="http://schemas.microsoft.com/office/powerpoint/2010/main" val="2716034711"/>
      </p:ext>
    </p:extLst>
  </p:cSld>
  <p:clrMapOvr>
    <a:masterClrMapping/>
  </p:clrMapOvr>
  <p:transition advTm="285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lstStyle/>
          <a:p>
            <a:pPr eaLnBrk="1" hangingPunct="1"/>
            <a:r>
              <a:rPr lang="en-US"/>
              <a:t>Thin lens formula</a:t>
            </a:r>
          </a:p>
        </p:txBody>
      </p:sp>
      <p:sp>
        <p:nvSpPr>
          <p:cNvPr id="39941" name="Line 5"/>
          <p:cNvSpPr>
            <a:spLocks noChangeShapeType="1"/>
          </p:cNvSpPr>
          <p:nvPr/>
        </p:nvSpPr>
        <p:spPr bwMode="auto">
          <a:xfrm flipH="1" flipV="1">
            <a:off x="965200" y="4400550"/>
            <a:ext cx="6727825" cy="0"/>
          </a:xfrm>
          <a:prstGeom prst="line">
            <a:avLst/>
          </a:prstGeom>
          <a:noFill/>
          <a:ln w="28575">
            <a:solidFill>
              <a:srgbClr val="000000"/>
            </a:solidFill>
            <a:round/>
            <a:headEnd/>
            <a:tailEnd type="none" w="med" len="lg"/>
          </a:ln>
        </p:spPr>
        <p:txBody>
          <a:bodyPr lIns="64008" tIns="27432" rIns="64008" bIns="27432" anchor="ctr">
            <a:spAutoFit/>
          </a:bodyPr>
          <a:lstStyle/>
          <a:p>
            <a:endParaRPr lang="en-US"/>
          </a:p>
        </p:txBody>
      </p:sp>
      <p:sp>
        <p:nvSpPr>
          <p:cNvPr id="39942" name="Line 6"/>
          <p:cNvSpPr>
            <a:spLocks noChangeShapeType="1"/>
          </p:cNvSpPr>
          <p:nvPr/>
        </p:nvSpPr>
        <p:spPr bwMode="auto">
          <a:xfrm flipH="1">
            <a:off x="965200" y="2873375"/>
            <a:ext cx="6103938" cy="2012950"/>
          </a:xfrm>
          <a:prstGeom prst="line">
            <a:avLst/>
          </a:prstGeom>
          <a:noFill/>
          <a:ln w="28575">
            <a:solidFill>
              <a:srgbClr val="33CC33"/>
            </a:solidFill>
            <a:round/>
            <a:headEnd/>
            <a:tailEnd type="none" w="med" len="lg"/>
          </a:ln>
        </p:spPr>
        <p:txBody>
          <a:bodyPr lIns="64008" tIns="27432" rIns="64008" bIns="27432" anchor="ctr">
            <a:spAutoFit/>
          </a:bodyPr>
          <a:lstStyle/>
          <a:p>
            <a:endParaRPr lang="en-US"/>
          </a:p>
        </p:txBody>
      </p:sp>
      <p:sp>
        <p:nvSpPr>
          <p:cNvPr id="39944" name="Oval 8"/>
          <p:cNvSpPr>
            <a:spLocks noChangeArrowheads="1"/>
          </p:cNvSpPr>
          <p:nvPr/>
        </p:nvSpPr>
        <p:spPr bwMode="auto">
          <a:xfrm>
            <a:off x="2282825" y="3498850"/>
            <a:ext cx="207963" cy="1943100"/>
          </a:xfrm>
          <a:prstGeom prst="ellipse">
            <a:avLst/>
          </a:prstGeom>
          <a:solidFill>
            <a:srgbClr val="02FFFF"/>
          </a:solidFill>
          <a:ln w="28575">
            <a:noFill/>
            <a:round/>
            <a:headEnd/>
            <a:tailEnd type="none" w="med" len="lg"/>
          </a:ln>
        </p:spPr>
        <p:txBody>
          <a:bodyPr lIns="64008" tIns="27432" rIns="64008" bIns="27432" anchor="ctr">
            <a:spAutoFit/>
          </a:bodyPr>
          <a:lstStyle/>
          <a:p>
            <a:pPr eaLnBrk="1" hangingPunct="1"/>
            <a:endParaRPr lang="en-US">
              <a:latin typeface="Times New Roman" pitchFamily="18" charset="0"/>
            </a:endParaRPr>
          </a:p>
        </p:txBody>
      </p:sp>
      <p:sp>
        <p:nvSpPr>
          <p:cNvPr id="39946" name="Line 10"/>
          <p:cNvSpPr>
            <a:spLocks noChangeShapeType="1"/>
          </p:cNvSpPr>
          <p:nvPr/>
        </p:nvSpPr>
        <p:spPr bwMode="auto">
          <a:xfrm flipH="1">
            <a:off x="965200" y="3498850"/>
            <a:ext cx="1387475" cy="1387475"/>
          </a:xfrm>
          <a:prstGeom prst="line">
            <a:avLst/>
          </a:prstGeom>
          <a:noFill/>
          <a:ln w="28575">
            <a:solidFill>
              <a:srgbClr val="33CC33"/>
            </a:solidFill>
            <a:round/>
            <a:headEnd/>
            <a:tailEnd type="none" w="med" len="lg"/>
          </a:ln>
        </p:spPr>
        <p:txBody>
          <a:bodyPr lIns="64008" tIns="27432" rIns="64008" bIns="27432" anchor="ctr">
            <a:spAutoFit/>
          </a:bodyPr>
          <a:lstStyle/>
          <a:p>
            <a:endParaRPr lang="en-US"/>
          </a:p>
        </p:txBody>
      </p:sp>
      <p:sp>
        <p:nvSpPr>
          <p:cNvPr id="39947" name="Line 11"/>
          <p:cNvSpPr>
            <a:spLocks noChangeShapeType="1"/>
          </p:cNvSpPr>
          <p:nvPr/>
        </p:nvSpPr>
        <p:spPr bwMode="auto">
          <a:xfrm flipH="1" flipV="1">
            <a:off x="2352675" y="3498850"/>
            <a:ext cx="5340350" cy="0"/>
          </a:xfrm>
          <a:prstGeom prst="line">
            <a:avLst/>
          </a:prstGeom>
          <a:noFill/>
          <a:ln w="28575">
            <a:solidFill>
              <a:srgbClr val="33CC33"/>
            </a:solidFill>
            <a:round/>
            <a:headEnd/>
            <a:tailEnd type="none" w="med" len="lg"/>
          </a:ln>
        </p:spPr>
        <p:txBody>
          <a:bodyPr lIns="64008" tIns="27432" rIns="64008" bIns="27432" anchor="ctr">
            <a:spAutoFit/>
          </a:bodyPr>
          <a:lstStyle/>
          <a:p>
            <a:endParaRPr lang="en-US"/>
          </a:p>
        </p:txBody>
      </p:sp>
      <p:sp>
        <p:nvSpPr>
          <p:cNvPr id="39948" name="Line 12"/>
          <p:cNvSpPr>
            <a:spLocks noChangeShapeType="1"/>
          </p:cNvSpPr>
          <p:nvPr/>
        </p:nvSpPr>
        <p:spPr bwMode="auto">
          <a:xfrm>
            <a:off x="965200" y="3081338"/>
            <a:ext cx="0" cy="2846387"/>
          </a:xfrm>
          <a:prstGeom prst="line">
            <a:avLst/>
          </a:prstGeom>
          <a:noFill/>
          <a:ln w="28575" cap="rnd">
            <a:solidFill>
              <a:srgbClr val="000000"/>
            </a:solidFill>
            <a:prstDash val="sysDot"/>
            <a:round/>
            <a:headEnd/>
            <a:tailEnd type="none" w="med" len="lg"/>
          </a:ln>
        </p:spPr>
        <p:txBody>
          <a:bodyPr wrap="none" lIns="64008" tIns="27432" rIns="64008" bIns="27432" anchor="ctr">
            <a:spAutoFit/>
          </a:bodyPr>
          <a:lstStyle/>
          <a:p>
            <a:endParaRPr lang="en-US"/>
          </a:p>
        </p:txBody>
      </p:sp>
      <p:sp>
        <p:nvSpPr>
          <p:cNvPr id="39949" name="Line 13"/>
          <p:cNvSpPr>
            <a:spLocks noChangeShapeType="1"/>
          </p:cNvSpPr>
          <p:nvPr/>
        </p:nvSpPr>
        <p:spPr bwMode="auto">
          <a:xfrm>
            <a:off x="5127625" y="3081338"/>
            <a:ext cx="0" cy="2846387"/>
          </a:xfrm>
          <a:prstGeom prst="line">
            <a:avLst/>
          </a:prstGeom>
          <a:noFill/>
          <a:ln w="28575" cap="rnd">
            <a:solidFill>
              <a:srgbClr val="000000"/>
            </a:solidFill>
            <a:prstDash val="sysDot"/>
            <a:round/>
            <a:headEnd/>
            <a:tailEnd type="none" w="med" len="lg"/>
          </a:ln>
        </p:spPr>
        <p:txBody>
          <a:bodyPr wrap="none" lIns="64008" tIns="27432" rIns="64008" bIns="27432" anchor="ctr">
            <a:spAutoFit/>
          </a:bodyPr>
          <a:lstStyle/>
          <a:p>
            <a:endParaRPr lang="en-US"/>
          </a:p>
        </p:txBody>
      </p:sp>
      <p:sp>
        <p:nvSpPr>
          <p:cNvPr id="39950" name="Text Box 14"/>
          <p:cNvSpPr txBox="1">
            <a:spLocks noChangeArrowheads="1"/>
          </p:cNvSpPr>
          <p:nvPr/>
        </p:nvSpPr>
        <p:spPr bwMode="auto">
          <a:xfrm>
            <a:off x="1524000" y="3048000"/>
            <a:ext cx="336550" cy="641350"/>
          </a:xfrm>
          <a:prstGeom prst="rect">
            <a:avLst/>
          </a:prstGeom>
          <a:noFill/>
          <a:ln w="12700">
            <a:noFill/>
            <a:miter lim="800000"/>
            <a:headEnd/>
            <a:tailEnd/>
          </a:ln>
        </p:spPr>
        <p:txBody>
          <a:bodyPr wrap="none">
            <a:spAutoFit/>
          </a:bodyPr>
          <a:lstStyle/>
          <a:p>
            <a:pPr eaLnBrk="1" hangingPunct="1">
              <a:spcBef>
                <a:spcPct val="50000"/>
              </a:spcBef>
            </a:pPr>
            <a:r>
              <a:rPr lang="en-US" sz="3600" b="1" i="1">
                <a:solidFill>
                  <a:srgbClr val="0000FF"/>
                </a:solidFill>
                <a:latin typeface="Times New Roman" pitchFamily="18" charset="0"/>
              </a:rPr>
              <a:t>f</a:t>
            </a:r>
          </a:p>
        </p:txBody>
      </p:sp>
      <p:sp>
        <p:nvSpPr>
          <p:cNvPr id="39951" name="Line 15"/>
          <p:cNvSpPr>
            <a:spLocks noChangeShapeType="1"/>
          </p:cNvSpPr>
          <p:nvPr/>
        </p:nvSpPr>
        <p:spPr bwMode="auto">
          <a:xfrm flipH="1">
            <a:off x="2514600" y="3016250"/>
            <a:ext cx="2590800" cy="0"/>
          </a:xfrm>
          <a:prstGeom prst="line">
            <a:avLst/>
          </a:prstGeom>
          <a:noFill/>
          <a:ln w="28575">
            <a:solidFill>
              <a:srgbClr val="0000FF"/>
            </a:solidFill>
            <a:round/>
            <a:headEnd type="arrow" w="med" len="med"/>
            <a:tailEnd type="arrow" w="med" len="med"/>
          </a:ln>
        </p:spPr>
        <p:txBody>
          <a:bodyPr>
            <a:spAutoFit/>
          </a:bodyPr>
          <a:lstStyle/>
          <a:p>
            <a:endParaRPr lang="en-US"/>
          </a:p>
        </p:txBody>
      </p:sp>
      <p:sp>
        <p:nvSpPr>
          <p:cNvPr id="39952" name="Text Box 16"/>
          <p:cNvSpPr txBox="1">
            <a:spLocks noChangeArrowheads="1"/>
          </p:cNvSpPr>
          <p:nvPr/>
        </p:nvSpPr>
        <p:spPr bwMode="auto">
          <a:xfrm>
            <a:off x="3352800" y="2406650"/>
            <a:ext cx="514350" cy="641350"/>
          </a:xfrm>
          <a:prstGeom prst="rect">
            <a:avLst/>
          </a:prstGeom>
          <a:noFill/>
          <a:ln w="12700">
            <a:noFill/>
            <a:miter lim="800000"/>
            <a:headEnd/>
            <a:tailEnd/>
          </a:ln>
        </p:spPr>
        <p:txBody>
          <a:bodyPr wrap="none">
            <a:spAutoFit/>
          </a:bodyPr>
          <a:lstStyle/>
          <a:p>
            <a:pPr eaLnBrk="1" hangingPunct="1">
              <a:spcBef>
                <a:spcPct val="50000"/>
              </a:spcBef>
            </a:pPr>
            <a:r>
              <a:rPr lang="en-US" sz="3600" b="1" i="1">
                <a:solidFill>
                  <a:srgbClr val="0000FF"/>
                </a:solidFill>
                <a:latin typeface="Times New Roman" pitchFamily="18" charset="0"/>
              </a:rPr>
              <a:t>D</a:t>
            </a:r>
          </a:p>
        </p:txBody>
      </p:sp>
      <p:sp>
        <p:nvSpPr>
          <p:cNvPr id="39953" name="Line 17"/>
          <p:cNvSpPr>
            <a:spLocks noChangeShapeType="1"/>
          </p:cNvSpPr>
          <p:nvPr/>
        </p:nvSpPr>
        <p:spPr bwMode="auto">
          <a:xfrm flipH="1">
            <a:off x="990600" y="3021013"/>
            <a:ext cx="1477963" cy="0"/>
          </a:xfrm>
          <a:prstGeom prst="line">
            <a:avLst/>
          </a:prstGeom>
          <a:noFill/>
          <a:ln w="28575">
            <a:solidFill>
              <a:srgbClr val="0000FF"/>
            </a:solidFill>
            <a:round/>
            <a:headEnd type="arrow" w="med" len="med"/>
            <a:tailEnd type="arrow" w="med" len="med"/>
          </a:ln>
        </p:spPr>
        <p:txBody>
          <a:bodyPr>
            <a:spAutoFit/>
          </a:bodyPr>
          <a:lstStyle/>
          <a:p>
            <a:endParaRPr lang="en-US"/>
          </a:p>
        </p:txBody>
      </p:sp>
      <p:sp>
        <p:nvSpPr>
          <p:cNvPr id="39954" name="Text Box 18"/>
          <p:cNvSpPr txBox="1">
            <a:spLocks noChangeArrowheads="1"/>
          </p:cNvSpPr>
          <p:nvPr/>
        </p:nvSpPr>
        <p:spPr bwMode="auto">
          <a:xfrm>
            <a:off x="1219200" y="2286000"/>
            <a:ext cx="619080" cy="646331"/>
          </a:xfrm>
          <a:prstGeom prst="rect">
            <a:avLst/>
          </a:prstGeom>
          <a:noFill/>
          <a:ln w="12700">
            <a:noFill/>
            <a:miter lim="800000"/>
            <a:headEnd/>
            <a:tailEnd/>
          </a:ln>
        </p:spPr>
        <p:txBody>
          <a:bodyPr wrap="none">
            <a:spAutoFit/>
          </a:bodyPr>
          <a:lstStyle/>
          <a:p>
            <a:pPr eaLnBrk="1" hangingPunct="1">
              <a:spcBef>
                <a:spcPct val="50000"/>
              </a:spcBef>
            </a:pPr>
            <a:r>
              <a:rPr lang="en-US" sz="3600" b="1" i="1" dirty="0">
                <a:solidFill>
                  <a:srgbClr val="0000FF"/>
                </a:solidFill>
                <a:latin typeface="Times New Roman" pitchFamily="18" charset="0"/>
              </a:rPr>
              <a:t>D</a:t>
            </a:r>
            <a:r>
              <a:rPr lang="en-US" sz="3600" dirty="0">
                <a:solidFill>
                  <a:srgbClr val="0000FF"/>
                </a:solidFill>
                <a:latin typeface="Times New Roman" pitchFamily="18" charset="0"/>
                <a:cs typeface="Times New Roman" pitchFamily="18" charset="0"/>
              </a:rPr>
              <a:t>′</a:t>
            </a:r>
            <a:endParaRPr lang="en-US" sz="3600" b="1" i="1" dirty="0">
              <a:solidFill>
                <a:srgbClr val="0000FF"/>
              </a:solidFill>
              <a:latin typeface="Times New Roman" pitchFamily="18" charset="0"/>
            </a:endParaRPr>
          </a:p>
        </p:txBody>
      </p:sp>
      <p:sp>
        <p:nvSpPr>
          <p:cNvPr id="39955" name="Line 19"/>
          <p:cNvSpPr>
            <a:spLocks noChangeShapeType="1"/>
          </p:cNvSpPr>
          <p:nvPr/>
        </p:nvSpPr>
        <p:spPr bwMode="auto">
          <a:xfrm flipH="1">
            <a:off x="1295400" y="3200400"/>
            <a:ext cx="1066800" cy="0"/>
          </a:xfrm>
          <a:prstGeom prst="line">
            <a:avLst/>
          </a:prstGeom>
          <a:noFill/>
          <a:ln w="28575">
            <a:solidFill>
              <a:srgbClr val="0000FF"/>
            </a:solidFill>
            <a:round/>
            <a:headEnd type="arrow" w="med" len="med"/>
            <a:tailEnd type="arrow" w="med" len="med"/>
          </a:ln>
        </p:spPr>
        <p:txBody>
          <a:bodyPr>
            <a:spAutoFit/>
          </a:bodyPr>
          <a:lstStyle/>
          <a:p>
            <a:endParaRPr lang="en-US"/>
          </a:p>
        </p:txBody>
      </p:sp>
      <p:sp>
        <p:nvSpPr>
          <p:cNvPr id="39956" name="Text Box 20"/>
          <p:cNvSpPr txBox="1">
            <a:spLocks noChangeArrowheads="1"/>
          </p:cNvSpPr>
          <p:nvPr/>
        </p:nvSpPr>
        <p:spPr bwMode="auto">
          <a:xfrm>
            <a:off x="441325" y="1108075"/>
            <a:ext cx="3802063" cy="457200"/>
          </a:xfrm>
          <a:prstGeom prst="rect">
            <a:avLst/>
          </a:prstGeom>
          <a:noFill/>
          <a:ln w="12700">
            <a:noFill/>
            <a:miter lim="800000"/>
            <a:headEnd/>
            <a:tailEnd/>
          </a:ln>
        </p:spPr>
        <p:txBody>
          <a:bodyPr wrap="none">
            <a:spAutoFit/>
          </a:bodyPr>
          <a:lstStyle/>
          <a:p>
            <a:pPr eaLnBrk="1" hangingPunct="1">
              <a:spcBef>
                <a:spcPct val="50000"/>
              </a:spcBef>
            </a:pPr>
            <a:r>
              <a:rPr lang="en-US" dirty="0">
                <a:latin typeface="Times New Roman" pitchFamily="18" charset="0"/>
              </a:rPr>
              <a:t>Similar triangles everywhere!</a:t>
            </a:r>
          </a:p>
        </p:txBody>
      </p:sp>
      <p:sp>
        <p:nvSpPr>
          <p:cNvPr id="22" name="Text Box 20"/>
          <p:cNvSpPr txBox="1">
            <a:spLocks noChangeArrowheads="1"/>
          </p:cNvSpPr>
          <p:nvPr/>
        </p:nvSpPr>
        <p:spPr bwMode="auto">
          <a:xfrm>
            <a:off x="7331075" y="6462713"/>
            <a:ext cx="1752403" cy="276999"/>
          </a:xfrm>
          <a:prstGeom prst="rect">
            <a:avLst/>
          </a:prstGeom>
          <a:noFill/>
          <a:ln w="9525">
            <a:noFill/>
            <a:miter lim="800000"/>
            <a:headEnd/>
            <a:tailEnd/>
          </a:ln>
        </p:spPr>
        <p:txBody>
          <a:bodyPr wrap="none">
            <a:spAutoFit/>
          </a:bodyPr>
          <a:lstStyle/>
          <a:p>
            <a:pPr eaLnBrk="1" hangingPunct="1"/>
            <a:r>
              <a:rPr lang="en-US" sz="1200" dirty="0"/>
              <a:t>Slide by </a:t>
            </a:r>
            <a:r>
              <a:rPr lang="en-US" sz="1200" dirty="0" err="1"/>
              <a:t>Frédo</a:t>
            </a:r>
            <a:r>
              <a:rPr lang="en-US" sz="1200" dirty="0"/>
              <a:t> Durand</a:t>
            </a:r>
          </a:p>
        </p:txBody>
      </p:sp>
      <p:sp>
        <p:nvSpPr>
          <p:cNvPr id="23" name="TextBox 22"/>
          <p:cNvSpPr txBox="1"/>
          <p:nvPr/>
        </p:nvSpPr>
        <p:spPr>
          <a:xfrm>
            <a:off x="4648200" y="6019800"/>
            <a:ext cx="934871" cy="461665"/>
          </a:xfrm>
          <a:prstGeom prst="rect">
            <a:avLst/>
          </a:prstGeom>
          <a:noFill/>
        </p:spPr>
        <p:txBody>
          <a:bodyPr wrap="none" rtlCol="0">
            <a:spAutoFit/>
          </a:bodyPr>
          <a:lstStyle/>
          <a:p>
            <a:r>
              <a:rPr lang="en-US" dirty="0">
                <a:latin typeface="Times New Roman" pitchFamily="18" charset="0"/>
                <a:cs typeface="Times New Roman" pitchFamily="18" charset="0"/>
              </a:rPr>
              <a:t>object</a:t>
            </a:r>
          </a:p>
        </p:txBody>
      </p:sp>
      <p:sp>
        <p:nvSpPr>
          <p:cNvPr id="24" name="TextBox 23"/>
          <p:cNvSpPr txBox="1"/>
          <p:nvPr/>
        </p:nvSpPr>
        <p:spPr>
          <a:xfrm>
            <a:off x="360529" y="5943600"/>
            <a:ext cx="1239671" cy="830997"/>
          </a:xfrm>
          <a:prstGeom prst="rect">
            <a:avLst/>
          </a:prstGeom>
          <a:noFill/>
        </p:spPr>
        <p:txBody>
          <a:bodyPr wrap="square" rtlCol="0">
            <a:spAutoFit/>
          </a:bodyPr>
          <a:lstStyle/>
          <a:p>
            <a:pPr algn="ctr"/>
            <a:r>
              <a:rPr lang="en-US" dirty="0">
                <a:latin typeface="Times New Roman" pitchFamily="18" charset="0"/>
                <a:cs typeface="Times New Roman" pitchFamily="18" charset="0"/>
              </a:rPr>
              <a:t>image plane</a:t>
            </a:r>
          </a:p>
        </p:txBody>
      </p:sp>
      <p:sp>
        <p:nvSpPr>
          <p:cNvPr id="25" name="TextBox 24"/>
          <p:cNvSpPr txBox="1"/>
          <p:nvPr/>
        </p:nvSpPr>
        <p:spPr>
          <a:xfrm>
            <a:off x="2063206" y="6015335"/>
            <a:ext cx="679994" cy="461665"/>
          </a:xfrm>
          <a:prstGeom prst="rect">
            <a:avLst/>
          </a:prstGeom>
          <a:noFill/>
        </p:spPr>
        <p:txBody>
          <a:bodyPr wrap="none" rtlCol="0">
            <a:spAutoFit/>
          </a:bodyPr>
          <a:lstStyle/>
          <a:p>
            <a:r>
              <a:rPr lang="en-US" dirty="0">
                <a:latin typeface="Times New Roman" pitchFamily="18" charset="0"/>
                <a:cs typeface="Times New Roman" pitchFamily="18" charset="0"/>
              </a:rPr>
              <a:t>lens</a:t>
            </a:r>
          </a:p>
        </p:txBody>
      </p:sp>
      <p:sp>
        <p:nvSpPr>
          <p:cNvPr id="26" name="Oval 9">
            <a:extLst>
              <a:ext uri="{FF2B5EF4-FFF2-40B4-BE49-F238E27FC236}">
                <a16:creationId xmlns:a16="http://schemas.microsoft.com/office/drawing/2014/main" id="{FE1E0578-4F9E-644A-AAF8-B6B788A1D620}"/>
              </a:ext>
            </a:extLst>
          </p:cNvPr>
          <p:cNvSpPr>
            <a:spLocks noChangeArrowheads="1"/>
          </p:cNvSpPr>
          <p:nvPr/>
        </p:nvSpPr>
        <p:spPr bwMode="auto">
          <a:xfrm>
            <a:off x="895349" y="4799965"/>
            <a:ext cx="139700" cy="139700"/>
          </a:xfrm>
          <a:prstGeom prst="ellipse">
            <a:avLst/>
          </a:prstGeom>
          <a:solidFill>
            <a:schemeClr val="accent1"/>
          </a:solidFill>
          <a:ln w="28575">
            <a:solidFill>
              <a:srgbClr val="000000"/>
            </a:solidFill>
            <a:round/>
            <a:headEnd/>
            <a:tailEnd type="none" w="med" len="lg"/>
          </a:ln>
        </p:spPr>
        <p:txBody>
          <a:bodyPr wrap="none" lIns="64008" tIns="27432" rIns="64008" bIns="27432" anchor="ctr">
            <a:spAutoFit/>
          </a:bodyPr>
          <a:lstStyle/>
          <a:p>
            <a:pPr eaLnBrk="1" hangingPunct="1"/>
            <a:endParaRPr lang="en-US">
              <a:latin typeface="Times New Roman" pitchFamily="18" charset="0"/>
            </a:endParaRPr>
          </a:p>
        </p:txBody>
      </p:sp>
      <p:sp>
        <p:nvSpPr>
          <p:cNvPr id="39943" name="Oval 7"/>
          <p:cNvSpPr>
            <a:spLocks noChangeArrowheads="1"/>
          </p:cNvSpPr>
          <p:nvPr/>
        </p:nvSpPr>
        <p:spPr bwMode="auto">
          <a:xfrm>
            <a:off x="5057775" y="3429000"/>
            <a:ext cx="138113" cy="138113"/>
          </a:xfrm>
          <a:prstGeom prst="ellipse">
            <a:avLst/>
          </a:prstGeom>
          <a:solidFill>
            <a:schemeClr val="accent1"/>
          </a:solidFill>
          <a:ln w="28575">
            <a:solidFill>
              <a:srgbClr val="000000"/>
            </a:solidFill>
            <a:round/>
            <a:headEnd/>
            <a:tailEnd type="none" w="med" len="lg"/>
          </a:ln>
        </p:spPr>
        <p:txBody>
          <a:bodyPr wrap="none" lIns="64008" tIns="27432" rIns="64008" bIns="27432" anchor="ctr">
            <a:spAutoFit/>
          </a:bodyPr>
          <a:lstStyle/>
          <a:p>
            <a:pPr eaLnBrk="1" hangingPunct="1"/>
            <a:endParaRPr lang="en-US">
              <a:latin typeface="Times New Roman" pitchFamily="18" charset="0"/>
            </a:endParaRPr>
          </a:p>
        </p:txBody>
      </p:sp>
    </p:spTree>
  </p:cSld>
  <p:clrMapOvr>
    <a:masterClrMapping/>
  </p:clrMapOvr>
  <p:transition advTm="285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p:txBody>
          <a:bodyPr/>
          <a:lstStyle/>
          <a:p>
            <a:pPr eaLnBrk="1" hangingPunct="1"/>
            <a:r>
              <a:rPr lang="en-US"/>
              <a:t>Thin lens formula</a:t>
            </a:r>
          </a:p>
        </p:txBody>
      </p:sp>
      <p:sp>
        <p:nvSpPr>
          <p:cNvPr id="40964" name="Line 5"/>
          <p:cNvSpPr>
            <a:spLocks noChangeShapeType="1"/>
          </p:cNvSpPr>
          <p:nvPr/>
        </p:nvSpPr>
        <p:spPr bwMode="auto">
          <a:xfrm flipH="1" flipV="1">
            <a:off x="965200" y="4400550"/>
            <a:ext cx="6727825" cy="0"/>
          </a:xfrm>
          <a:prstGeom prst="line">
            <a:avLst/>
          </a:prstGeom>
          <a:noFill/>
          <a:ln w="28575">
            <a:solidFill>
              <a:srgbClr val="000000"/>
            </a:solidFill>
            <a:round/>
            <a:headEnd/>
            <a:tailEnd type="none" w="med" len="lg"/>
          </a:ln>
        </p:spPr>
        <p:txBody>
          <a:bodyPr lIns="64008" tIns="27432" rIns="64008" bIns="27432" anchor="ctr">
            <a:spAutoFit/>
          </a:bodyPr>
          <a:lstStyle/>
          <a:p>
            <a:endParaRPr lang="en-US"/>
          </a:p>
        </p:txBody>
      </p:sp>
      <p:sp>
        <p:nvSpPr>
          <p:cNvPr id="40965" name="Line 6"/>
          <p:cNvSpPr>
            <a:spLocks noChangeShapeType="1"/>
          </p:cNvSpPr>
          <p:nvPr/>
        </p:nvSpPr>
        <p:spPr bwMode="auto">
          <a:xfrm flipH="1">
            <a:off x="965200" y="2873375"/>
            <a:ext cx="6103938" cy="2012950"/>
          </a:xfrm>
          <a:prstGeom prst="line">
            <a:avLst/>
          </a:prstGeom>
          <a:noFill/>
          <a:ln w="28575">
            <a:solidFill>
              <a:srgbClr val="33CC33"/>
            </a:solidFill>
            <a:round/>
            <a:headEnd/>
            <a:tailEnd type="none" w="med" len="lg"/>
          </a:ln>
        </p:spPr>
        <p:txBody>
          <a:bodyPr lIns="64008" tIns="27432" rIns="64008" bIns="27432" anchor="ctr">
            <a:spAutoFit/>
          </a:bodyPr>
          <a:lstStyle/>
          <a:p>
            <a:endParaRPr lang="en-US"/>
          </a:p>
        </p:txBody>
      </p:sp>
      <p:sp>
        <p:nvSpPr>
          <p:cNvPr id="40966" name="Oval 8"/>
          <p:cNvSpPr>
            <a:spLocks noChangeArrowheads="1"/>
          </p:cNvSpPr>
          <p:nvPr/>
        </p:nvSpPr>
        <p:spPr bwMode="auto">
          <a:xfrm>
            <a:off x="2282825" y="3498850"/>
            <a:ext cx="207963" cy="1943100"/>
          </a:xfrm>
          <a:prstGeom prst="ellipse">
            <a:avLst/>
          </a:prstGeom>
          <a:solidFill>
            <a:srgbClr val="02FFFF"/>
          </a:solidFill>
          <a:ln w="28575">
            <a:noFill/>
            <a:round/>
            <a:headEnd/>
            <a:tailEnd type="none" w="med" len="lg"/>
          </a:ln>
        </p:spPr>
        <p:txBody>
          <a:bodyPr lIns="64008" tIns="27432" rIns="64008" bIns="27432" anchor="ctr">
            <a:spAutoFit/>
          </a:bodyPr>
          <a:lstStyle/>
          <a:p>
            <a:pPr eaLnBrk="1" hangingPunct="1"/>
            <a:endParaRPr lang="en-US">
              <a:latin typeface="Times New Roman" pitchFamily="18" charset="0"/>
            </a:endParaRPr>
          </a:p>
        </p:txBody>
      </p:sp>
      <p:sp>
        <p:nvSpPr>
          <p:cNvPr id="40967" name="Line 10"/>
          <p:cNvSpPr>
            <a:spLocks noChangeShapeType="1"/>
          </p:cNvSpPr>
          <p:nvPr/>
        </p:nvSpPr>
        <p:spPr bwMode="auto">
          <a:xfrm flipH="1">
            <a:off x="965200" y="3498850"/>
            <a:ext cx="1387475" cy="1387475"/>
          </a:xfrm>
          <a:prstGeom prst="line">
            <a:avLst/>
          </a:prstGeom>
          <a:noFill/>
          <a:ln w="28575">
            <a:solidFill>
              <a:srgbClr val="33CC33"/>
            </a:solidFill>
            <a:round/>
            <a:headEnd/>
            <a:tailEnd type="none" w="med" len="lg"/>
          </a:ln>
        </p:spPr>
        <p:txBody>
          <a:bodyPr lIns="64008" tIns="27432" rIns="64008" bIns="27432" anchor="ctr">
            <a:spAutoFit/>
          </a:bodyPr>
          <a:lstStyle/>
          <a:p>
            <a:endParaRPr lang="en-US"/>
          </a:p>
        </p:txBody>
      </p:sp>
      <p:sp>
        <p:nvSpPr>
          <p:cNvPr id="40968" name="Line 11"/>
          <p:cNvSpPr>
            <a:spLocks noChangeShapeType="1"/>
          </p:cNvSpPr>
          <p:nvPr/>
        </p:nvSpPr>
        <p:spPr bwMode="auto">
          <a:xfrm flipH="1" flipV="1">
            <a:off x="2352675" y="3498850"/>
            <a:ext cx="5340350" cy="0"/>
          </a:xfrm>
          <a:prstGeom prst="line">
            <a:avLst/>
          </a:prstGeom>
          <a:noFill/>
          <a:ln w="28575">
            <a:solidFill>
              <a:srgbClr val="33CC33"/>
            </a:solidFill>
            <a:round/>
            <a:headEnd/>
            <a:tailEnd type="none" w="med" len="lg"/>
          </a:ln>
        </p:spPr>
        <p:txBody>
          <a:bodyPr lIns="64008" tIns="27432" rIns="64008" bIns="27432" anchor="ctr">
            <a:spAutoFit/>
          </a:bodyPr>
          <a:lstStyle/>
          <a:p>
            <a:endParaRPr lang="en-US"/>
          </a:p>
        </p:txBody>
      </p:sp>
      <p:sp>
        <p:nvSpPr>
          <p:cNvPr id="40969" name="Line 12"/>
          <p:cNvSpPr>
            <a:spLocks noChangeShapeType="1"/>
          </p:cNvSpPr>
          <p:nvPr/>
        </p:nvSpPr>
        <p:spPr bwMode="auto">
          <a:xfrm>
            <a:off x="965200" y="3081338"/>
            <a:ext cx="0" cy="2846387"/>
          </a:xfrm>
          <a:prstGeom prst="line">
            <a:avLst/>
          </a:prstGeom>
          <a:noFill/>
          <a:ln w="28575" cap="rnd">
            <a:solidFill>
              <a:srgbClr val="000000"/>
            </a:solidFill>
            <a:prstDash val="sysDot"/>
            <a:round/>
            <a:headEnd/>
            <a:tailEnd type="none" w="med" len="lg"/>
          </a:ln>
        </p:spPr>
        <p:txBody>
          <a:bodyPr wrap="none" lIns="64008" tIns="27432" rIns="64008" bIns="27432" anchor="ctr">
            <a:spAutoFit/>
          </a:bodyPr>
          <a:lstStyle/>
          <a:p>
            <a:endParaRPr lang="en-US"/>
          </a:p>
        </p:txBody>
      </p:sp>
      <p:sp>
        <p:nvSpPr>
          <p:cNvPr id="40970" name="Line 13"/>
          <p:cNvSpPr>
            <a:spLocks noChangeShapeType="1"/>
          </p:cNvSpPr>
          <p:nvPr/>
        </p:nvSpPr>
        <p:spPr bwMode="auto">
          <a:xfrm>
            <a:off x="5127625" y="3081338"/>
            <a:ext cx="0" cy="2846387"/>
          </a:xfrm>
          <a:prstGeom prst="line">
            <a:avLst/>
          </a:prstGeom>
          <a:noFill/>
          <a:ln w="28575" cap="rnd">
            <a:solidFill>
              <a:srgbClr val="000000"/>
            </a:solidFill>
            <a:prstDash val="sysDot"/>
            <a:round/>
            <a:headEnd/>
            <a:tailEnd type="none" w="med" len="lg"/>
          </a:ln>
        </p:spPr>
        <p:txBody>
          <a:bodyPr wrap="none" lIns="64008" tIns="27432" rIns="64008" bIns="27432" anchor="ctr">
            <a:spAutoFit/>
          </a:bodyPr>
          <a:lstStyle/>
          <a:p>
            <a:endParaRPr lang="en-US"/>
          </a:p>
        </p:txBody>
      </p:sp>
      <p:sp>
        <p:nvSpPr>
          <p:cNvPr id="40971" name="Text Box 14"/>
          <p:cNvSpPr txBox="1">
            <a:spLocks noChangeArrowheads="1"/>
          </p:cNvSpPr>
          <p:nvPr/>
        </p:nvSpPr>
        <p:spPr bwMode="auto">
          <a:xfrm>
            <a:off x="1524000" y="3048000"/>
            <a:ext cx="336550" cy="641350"/>
          </a:xfrm>
          <a:prstGeom prst="rect">
            <a:avLst/>
          </a:prstGeom>
          <a:noFill/>
          <a:ln w="12700">
            <a:noFill/>
            <a:miter lim="800000"/>
            <a:headEnd/>
            <a:tailEnd/>
          </a:ln>
        </p:spPr>
        <p:txBody>
          <a:bodyPr wrap="none">
            <a:spAutoFit/>
          </a:bodyPr>
          <a:lstStyle/>
          <a:p>
            <a:pPr eaLnBrk="1" hangingPunct="1">
              <a:spcBef>
                <a:spcPct val="50000"/>
              </a:spcBef>
            </a:pPr>
            <a:r>
              <a:rPr lang="en-US" sz="3600" b="1" i="1">
                <a:solidFill>
                  <a:srgbClr val="0000FF"/>
                </a:solidFill>
                <a:latin typeface="Times New Roman" pitchFamily="18" charset="0"/>
              </a:rPr>
              <a:t>f</a:t>
            </a:r>
          </a:p>
        </p:txBody>
      </p:sp>
      <p:sp>
        <p:nvSpPr>
          <p:cNvPr id="40972" name="Line 15"/>
          <p:cNvSpPr>
            <a:spLocks noChangeShapeType="1"/>
          </p:cNvSpPr>
          <p:nvPr/>
        </p:nvSpPr>
        <p:spPr bwMode="auto">
          <a:xfrm flipH="1">
            <a:off x="2514600" y="3016250"/>
            <a:ext cx="2590800" cy="0"/>
          </a:xfrm>
          <a:prstGeom prst="line">
            <a:avLst/>
          </a:prstGeom>
          <a:noFill/>
          <a:ln w="28575">
            <a:solidFill>
              <a:srgbClr val="0000FF"/>
            </a:solidFill>
            <a:round/>
            <a:headEnd type="arrow" w="med" len="med"/>
            <a:tailEnd type="arrow" w="med" len="med"/>
          </a:ln>
        </p:spPr>
        <p:txBody>
          <a:bodyPr>
            <a:spAutoFit/>
          </a:bodyPr>
          <a:lstStyle/>
          <a:p>
            <a:endParaRPr lang="en-US"/>
          </a:p>
        </p:txBody>
      </p:sp>
      <p:sp>
        <p:nvSpPr>
          <p:cNvPr id="40973" name="Text Box 16"/>
          <p:cNvSpPr txBox="1">
            <a:spLocks noChangeArrowheads="1"/>
          </p:cNvSpPr>
          <p:nvPr/>
        </p:nvSpPr>
        <p:spPr bwMode="auto">
          <a:xfrm>
            <a:off x="3352800" y="2406650"/>
            <a:ext cx="514350" cy="641350"/>
          </a:xfrm>
          <a:prstGeom prst="rect">
            <a:avLst/>
          </a:prstGeom>
          <a:noFill/>
          <a:ln w="12700">
            <a:noFill/>
            <a:miter lim="800000"/>
            <a:headEnd/>
            <a:tailEnd/>
          </a:ln>
        </p:spPr>
        <p:txBody>
          <a:bodyPr wrap="none">
            <a:spAutoFit/>
          </a:bodyPr>
          <a:lstStyle/>
          <a:p>
            <a:pPr eaLnBrk="1" hangingPunct="1">
              <a:spcBef>
                <a:spcPct val="50000"/>
              </a:spcBef>
            </a:pPr>
            <a:r>
              <a:rPr lang="en-US" sz="3600" b="1" i="1">
                <a:solidFill>
                  <a:srgbClr val="0000FF"/>
                </a:solidFill>
                <a:latin typeface="Times New Roman" pitchFamily="18" charset="0"/>
              </a:rPr>
              <a:t>D</a:t>
            </a:r>
          </a:p>
        </p:txBody>
      </p:sp>
      <p:sp>
        <p:nvSpPr>
          <p:cNvPr id="40974" name="Line 17"/>
          <p:cNvSpPr>
            <a:spLocks noChangeShapeType="1"/>
          </p:cNvSpPr>
          <p:nvPr/>
        </p:nvSpPr>
        <p:spPr bwMode="auto">
          <a:xfrm flipH="1">
            <a:off x="990600" y="3021013"/>
            <a:ext cx="1477963" cy="0"/>
          </a:xfrm>
          <a:prstGeom prst="line">
            <a:avLst/>
          </a:prstGeom>
          <a:noFill/>
          <a:ln w="28575">
            <a:solidFill>
              <a:srgbClr val="0000FF"/>
            </a:solidFill>
            <a:round/>
            <a:headEnd type="arrow" w="med" len="med"/>
            <a:tailEnd type="arrow" w="med" len="med"/>
          </a:ln>
        </p:spPr>
        <p:txBody>
          <a:bodyPr>
            <a:spAutoFit/>
          </a:bodyPr>
          <a:lstStyle/>
          <a:p>
            <a:endParaRPr lang="en-US"/>
          </a:p>
        </p:txBody>
      </p:sp>
      <p:sp>
        <p:nvSpPr>
          <p:cNvPr id="40975" name="Text Box 18"/>
          <p:cNvSpPr txBox="1">
            <a:spLocks noChangeArrowheads="1"/>
          </p:cNvSpPr>
          <p:nvPr/>
        </p:nvSpPr>
        <p:spPr bwMode="auto">
          <a:xfrm>
            <a:off x="1219200" y="2286000"/>
            <a:ext cx="619080" cy="646331"/>
          </a:xfrm>
          <a:prstGeom prst="rect">
            <a:avLst/>
          </a:prstGeom>
          <a:noFill/>
          <a:ln w="12700">
            <a:noFill/>
            <a:miter lim="800000"/>
            <a:headEnd/>
            <a:tailEnd/>
          </a:ln>
        </p:spPr>
        <p:txBody>
          <a:bodyPr wrap="none">
            <a:spAutoFit/>
          </a:bodyPr>
          <a:lstStyle/>
          <a:p>
            <a:pPr eaLnBrk="1" hangingPunct="1">
              <a:spcBef>
                <a:spcPct val="50000"/>
              </a:spcBef>
            </a:pPr>
            <a:r>
              <a:rPr lang="en-US" sz="3600" b="1" i="1" dirty="0">
                <a:solidFill>
                  <a:srgbClr val="0000FF"/>
                </a:solidFill>
                <a:latin typeface="Times New Roman" pitchFamily="18" charset="0"/>
              </a:rPr>
              <a:t>D</a:t>
            </a:r>
            <a:r>
              <a:rPr lang="en-US" sz="3600" dirty="0">
                <a:solidFill>
                  <a:srgbClr val="0000FF"/>
                </a:solidFill>
                <a:latin typeface="Times New Roman" pitchFamily="18" charset="0"/>
                <a:cs typeface="Times New Roman" pitchFamily="18" charset="0"/>
              </a:rPr>
              <a:t>′</a:t>
            </a:r>
            <a:endParaRPr lang="en-US" sz="3600" b="1" i="1" dirty="0">
              <a:solidFill>
                <a:srgbClr val="0000FF"/>
              </a:solidFill>
              <a:latin typeface="Times New Roman" pitchFamily="18" charset="0"/>
            </a:endParaRPr>
          </a:p>
        </p:txBody>
      </p:sp>
      <p:sp>
        <p:nvSpPr>
          <p:cNvPr id="40976" name="Line 19"/>
          <p:cNvSpPr>
            <a:spLocks noChangeShapeType="1"/>
          </p:cNvSpPr>
          <p:nvPr/>
        </p:nvSpPr>
        <p:spPr bwMode="auto">
          <a:xfrm flipH="1">
            <a:off x="1295400" y="3200400"/>
            <a:ext cx="1066800" cy="0"/>
          </a:xfrm>
          <a:prstGeom prst="line">
            <a:avLst/>
          </a:prstGeom>
          <a:noFill/>
          <a:ln w="28575">
            <a:solidFill>
              <a:srgbClr val="0000FF"/>
            </a:solidFill>
            <a:round/>
            <a:headEnd type="arrow" w="med" len="med"/>
            <a:tailEnd type="arrow" w="med" len="med"/>
          </a:ln>
        </p:spPr>
        <p:txBody>
          <a:bodyPr>
            <a:spAutoFit/>
          </a:bodyPr>
          <a:lstStyle/>
          <a:p>
            <a:endParaRPr lang="en-US"/>
          </a:p>
        </p:txBody>
      </p:sp>
      <p:sp>
        <p:nvSpPr>
          <p:cNvPr id="40977" name="Text Box 20"/>
          <p:cNvSpPr txBox="1">
            <a:spLocks noChangeArrowheads="1"/>
          </p:cNvSpPr>
          <p:nvPr/>
        </p:nvSpPr>
        <p:spPr bwMode="auto">
          <a:xfrm>
            <a:off x="441325" y="1108075"/>
            <a:ext cx="3802063" cy="457200"/>
          </a:xfrm>
          <a:prstGeom prst="rect">
            <a:avLst/>
          </a:prstGeom>
          <a:noFill/>
          <a:ln w="12700">
            <a:noFill/>
            <a:miter lim="800000"/>
            <a:headEnd/>
            <a:tailEnd/>
          </a:ln>
        </p:spPr>
        <p:txBody>
          <a:bodyPr wrap="none">
            <a:spAutoFit/>
          </a:bodyPr>
          <a:lstStyle/>
          <a:p>
            <a:pPr eaLnBrk="1" hangingPunct="1">
              <a:spcBef>
                <a:spcPct val="50000"/>
              </a:spcBef>
            </a:pPr>
            <a:r>
              <a:rPr lang="en-US">
                <a:latin typeface="Times New Roman" pitchFamily="18" charset="0"/>
              </a:rPr>
              <a:t>Similar triangles everywhere!</a:t>
            </a:r>
          </a:p>
        </p:txBody>
      </p:sp>
      <p:sp>
        <p:nvSpPr>
          <p:cNvPr id="40978" name="Freeform 21"/>
          <p:cNvSpPr>
            <a:spLocks/>
          </p:cNvSpPr>
          <p:nvPr/>
        </p:nvSpPr>
        <p:spPr bwMode="auto">
          <a:xfrm>
            <a:off x="2438400" y="3505200"/>
            <a:ext cx="2667000" cy="914400"/>
          </a:xfrm>
          <a:custGeom>
            <a:avLst/>
            <a:gdLst>
              <a:gd name="T0" fmla="*/ 0 w 1200"/>
              <a:gd name="T1" fmla="*/ 1244237031 h 672"/>
              <a:gd name="T2" fmla="*/ 2147483647 w 1200"/>
              <a:gd name="T3" fmla="*/ 1244237031 h 672"/>
              <a:gd name="T4" fmla="*/ 2147483647 w 1200"/>
              <a:gd name="T5" fmla="*/ 0 h 672"/>
              <a:gd name="T6" fmla="*/ 0 w 1200"/>
              <a:gd name="T7" fmla="*/ 1244237031 h 672"/>
              <a:gd name="T8" fmla="*/ 0 60000 65536"/>
              <a:gd name="T9" fmla="*/ 0 60000 65536"/>
              <a:gd name="T10" fmla="*/ 0 60000 65536"/>
              <a:gd name="T11" fmla="*/ 0 60000 65536"/>
              <a:gd name="T12" fmla="*/ 0 w 1200"/>
              <a:gd name="T13" fmla="*/ 0 h 672"/>
              <a:gd name="T14" fmla="*/ 1200 w 1200"/>
              <a:gd name="T15" fmla="*/ 672 h 672"/>
            </a:gdLst>
            <a:ahLst/>
            <a:cxnLst>
              <a:cxn ang="T8">
                <a:pos x="T0" y="T1"/>
              </a:cxn>
              <a:cxn ang="T9">
                <a:pos x="T2" y="T3"/>
              </a:cxn>
              <a:cxn ang="T10">
                <a:pos x="T4" y="T5"/>
              </a:cxn>
              <a:cxn ang="T11">
                <a:pos x="T6" y="T7"/>
              </a:cxn>
            </a:cxnLst>
            <a:rect l="T12" t="T13" r="T14" b="T15"/>
            <a:pathLst>
              <a:path w="1200" h="672">
                <a:moveTo>
                  <a:pt x="0" y="672"/>
                </a:moveTo>
                <a:lnTo>
                  <a:pt x="1200" y="672"/>
                </a:lnTo>
                <a:lnTo>
                  <a:pt x="1200" y="0"/>
                </a:lnTo>
                <a:lnTo>
                  <a:pt x="0" y="672"/>
                </a:lnTo>
                <a:close/>
              </a:path>
            </a:pathLst>
          </a:custGeom>
          <a:solidFill>
            <a:srgbClr val="FFFF66"/>
          </a:solidFill>
          <a:ln w="38100">
            <a:solidFill>
              <a:srgbClr val="000066"/>
            </a:solidFill>
            <a:round/>
            <a:headEnd/>
            <a:tailEnd/>
          </a:ln>
        </p:spPr>
        <p:txBody>
          <a:bodyPr>
            <a:spAutoFit/>
          </a:bodyPr>
          <a:lstStyle/>
          <a:p>
            <a:endParaRPr lang="en-US"/>
          </a:p>
        </p:txBody>
      </p:sp>
      <p:sp>
        <p:nvSpPr>
          <p:cNvPr id="40979" name="Freeform 22"/>
          <p:cNvSpPr>
            <a:spLocks/>
          </p:cNvSpPr>
          <p:nvPr/>
        </p:nvSpPr>
        <p:spPr bwMode="auto">
          <a:xfrm rot="10800000">
            <a:off x="965200" y="4395788"/>
            <a:ext cx="1397000" cy="481012"/>
          </a:xfrm>
          <a:custGeom>
            <a:avLst/>
            <a:gdLst>
              <a:gd name="T0" fmla="*/ 0 w 1200"/>
              <a:gd name="T1" fmla="*/ 344304346 h 672"/>
              <a:gd name="T2" fmla="*/ 1626340754 w 1200"/>
              <a:gd name="T3" fmla="*/ 344304346 h 672"/>
              <a:gd name="T4" fmla="*/ 1626340754 w 1200"/>
              <a:gd name="T5" fmla="*/ 0 h 672"/>
              <a:gd name="T6" fmla="*/ 0 w 1200"/>
              <a:gd name="T7" fmla="*/ 344304346 h 672"/>
              <a:gd name="T8" fmla="*/ 0 60000 65536"/>
              <a:gd name="T9" fmla="*/ 0 60000 65536"/>
              <a:gd name="T10" fmla="*/ 0 60000 65536"/>
              <a:gd name="T11" fmla="*/ 0 60000 65536"/>
              <a:gd name="T12" fmla="*/ 0 w 1200"/>
              <a:gd name="T13" fmla="*/ 0 h 672"/>
              <a:gd name="T14" fmla="*/ 1200 w 1200"/>
              <a:gd name="T15" fmla="*/ 672 h 672"/>
            </a:gdLst>
            <a:ahLst/>
            <a:cxnLst>
              <a:cxn ang="T8">
                <a:pos x="T0" y="T1"/>
              </a:cxn>
              <a:cxn ang="T9">
                <a:pos x="T2" y="T3"/>
              </a:cxn>
              <a:cxn ang="T10">
                <a:pos x="T4" y="T5"/>
              </a:cxn>
              <a:cxn ang="T11">
                <a:pos x="T6" y="T7"/>
              </a:cxn>
            </a:cxnLst>
            <a:rect l="T12" t="T13" r="T14" b="T15"/>
            <a:pathLst>
              <a:path w="1200" h="672">
                <a:moveTo>
                  <a:pt x="0" y="672"/>
                </a:moveTo>
                <a:lnTo>
                  <a:pt x="1200" y="672"/>
                </a:lnTo>
                <a:lnTo>
                  <a:pt x="1200" y="0"/>
                </a:lnTo>
                <a:lnTo>
                  <a:pt x="0" y="672"/>
                </a:lnTo>
                <a:close/>
              </a:path>
            </a:pathLst>
          </a:custGeom>
          <a:solidFill>
            <a:srgbClr val="FFFF66"/>
          </a:solidFill>
          <a:ln w="38100">
            <a:solidFill>
              <a:srgbClr val="000066"/>
            </a:solidFill>
            <a:round/>
            <a:headEnd/>
            <a:tailEnd/>
          </a:ln>
        </p:spPr>
        <p:txBody>
          <a:bodyPr>
            <a:spAutoFit/>
          </a:bodyPr>
          <a:lstStyle/>
          <a:p>
            <a:endParaRPr lang="en-US"/>
          </a:p>
        </p:txBody>
      </p:sp>
      <p:sp>
        <p:nvSpPr>
          <p:cNvPr id="40980" name="Text Box 23"/>
          <p:cNvSpPr txBox="1">
            <a:spLocks noChangeArrowheads="1"/>
          </p:cNvSpPr>
          <p:nvPr/>
        </p:nvSpPr>
        <p:spPr bwMode="auto">
          <a:xfrm>
            <a:off x="457200" y="4270375"/>
            <a:ext cx="490840" cy="646331"/>
          </a:xfrm>
          <a:prstGeom prst="rect">
            <a:avLst/>
          </a:prstGeom>
          <a:noFill/>
          <a:ln w="12700">
            <a:noFill/>
            <a:miter lim="800000"/>
            <a:headEnd/>
            <a:tailEnd/>
          </a:ln>
        </p:spPr>
        <p:txBody>
          <a:bodyPr wrap="none">
            <a:spAutoFit/>
          </a:bodyPr>
          <a:lstStyle/>
          <a:p>
            <a:pPr eaLnBrk="1" hangingPunct="1">
              <a:spcBef>
                <a:spcPct val="50000"/>
              </a:spcBef>
            </a:pPr>
            <a:r>
              <a:rPr lang="en-US" sz="3600" i="1" dirty="0">
                <a:latin typeface="Times New Roman" pitchFamily="18" charset="0"/>
              </a:rPr>
              <a:t>y</a:t>
            </a:r>
            <a:r>
              <a:rPr lang="en-US" sz="3600" dirty="0">
                <a:latin typeface="Times New Roman" pitchFamily="18" charset="0"/>
                <a:cs typeface="Times New Roman" pitchFamily="18" charset="0"/>
              </a:rPr>
              <a:t>′</a:t>
            </a:r>
            <a:endParaRPr lang="en-US" sz="3600" dirty="0">
              <a:latin typeface="Times New Roman" pitchFamily="18" charset="0"/>
            </a:endParaRPr>
          </a:p>
        </p:txBody>
      </p:sp>
      <p:sp>
        <p:nvSpPr>
          <p:cNvPr id="40981" name="Text Box 24"/>
          <p:cNvSpPr txBox="1">
            <a:spLocks noChangeArrowheads="1"/>
          </p:cNvSpPr>
          <p:nvPr/>
        </p:nvSpPr>
        <p:spPr bwMode="auto">
          <a:xfrm>
            <a:off x="5257800" y="3584575"/>
            <a:ext cx="389850" cy="646331"/>
          </a:xfrm>
          <a:prstGeom prst="rect">
            <a:avLst/>
          </a:prstGeom>
          <a:noFill/>
          <a:ln w="12700">
            <a:noFill/>
            <a:miter lim="800000"/>
            <a:headEnd/>
            <a:tailEnd/>
          </a:ln>
        </p:spPr>
        <p:txBody>
          <a:bodyPr wrap="none">
            <a:spAutoFit/>
          </a:bodyPr>
          <a:lstStyle/>
          <a:p>
            <a:pPr eaLnBrk="1" hangingPunct="1">
              <a:spcBef>
                <a:spcPct val="50000"/>
              </a:spcBef>
            </a:pPr>
            <a:r>
              <a:rPr lang="en-US" sz="3600" i="1" dirty="0">
                <a:latin typeface="Times New Roman" pitchFamily="18" charset="0"/>
              </a:rPr>
              <a:t>y</a:t>
            </a:r>
          </a:p>
        </p:txBody>
      </p:sp>
      <p:sp>
        <p:nvSpPr>
          <p:cNvPr id="40982" name="Text Box 25"/>
          <p:cNvSpPr txBox="1">
            <a:spLocks noChangeArrowheads="1"/>
          </p:cNvSpPr>
          <p:nvPr/>
        </p:nvSpPr>
        <p:spPr bwMode="auto">
          <a:xfrm>
            <a:off x="5029200" y="914400"/>
            <a:ext cx="2210862" cy="646331"/>
          </a:xfrm>
          <a:prstGeom prst="rect">
            <a:avLst/>
          </a:prstGeom>
          <a:noFill/>
          <a:ln w="12700">
            <a:noFill/>
            <a:miter lim="800000"/>
            <a:headEnd/>
            <a:tailEnd/>
          </a:ln>
        </p:spPr>
        <p:txBody>
          <a:bodyPr wrap="none">
            <a:spAutoFit/>
          </a:bodyPr>
          <a:lstStyle/>
          <a:p>
            <a:pPr eaLnBrk="1" hangingPunct="1">
              <a:spcBef>
                <a:spcPct val="50000"/>
              </a:spcBef>
            </a:pPr>
            <a:r>
              <a:rPr lang="en-US" sz="3600" i="1" dirty="0">
                <a:latin typeface="Times New Roman" pitchFamily="18" charset="0"/>
              </a:rPr>
              <a:t>y</a:t>
            </a:r>
            <a:r>
              <a:rPr lang="en-US" sz="3600" dirty="0">
                <a:latin typeface="Times New Roman" pitchFamily="18" charset="0"/>
                <a:cs typeface="Times New Roman" pitchFamily="18" charset="0"/>
              </a:rPr>
              <a:t>′</a:t>
            </a:r>
            <a:r>
              <a:rPr lang="en-US" sz="3600" dirty="0">
                <a:latin typeface="Times New Roman" pitchFamily="18" charset="0"/>
              </a:rPr>
              <a:t>/</a:t>
            </a:r>
            <a:r>
              <a:rPr lang="en-US" sz="3600" i="1" dirty="0">
                <a:latin typeface="Times New Roman" pitchFamily="18" charset="0"/>
              </a:rPr>
              <a:t>y</a:t>
            </a:r>
            <a:r>
              <a:rPr lang="en-US" sz="3600" dirty="0">
                <a:latin typeface="Times New Roman" pitchFamily="18" charset="0"/>
              </a:rPr>
              <a:t> = </a:t>
            </a:r>
            <a:r>
              <a:rPr lang="en-US" sz="3600" i="1" dirty="0">
                <a:latin typeface="Times New Roman" pitchFamily="18" charset="0"/>
              </a:rPr>
              <a:t>D</a:t>
            </a:r>
            <a:r>
              <a:rPr lang="en-US" sz="3600" dirty="0">
                <a:latin typeface="Times New Roman" pitchFamily="18" charset="0"/>
                <a:cs typeface="Times New Roman" pitchFamily="18" charset="0"/>
              </a:rPr>
              <a:t>′</a:t>
            </a:r>
            <a:r>
              <a:rPr lang="en-US" sz="3600" dirty="0">
                <a:latin typeface="Times New Roman" pitchFamily="18" charset="0"/>
              </a:rPr>
              <a:t>/</a:t>
            </a:r>
            <a:r>
              <a:rPr lang="en-US" sz="3600" i="1" dirty="0">
                <a:latin typeface="Times New Roman" pitchFamily="18" charset="0"/>
              </a:rPr>
              <a:t>D</a:t>
            </a:r>
          </a:p>
        </p:txBody>
      </p:sp>
      <p:sp>
        <p:nvSpPr>
          <p:cNvPr id="40985" name="Oval 7"/>
          <p:cNvSpPr>
            <a:spLocks noChangeArrowheads="1"/>
          </p:cNvSpPr>
          <p:nvPr/>
        </p:nvSpPr>
        <p:spPr bwMode="auto">
          <a:xfrm>
            <a:off x="5057775" y="3429000"/>
            <a:ext cx="138113" cy="138113"/>
          </a:xfrm>
          <a:prstGeom prst="ellipse">
            <a:avLst/>
          </a:prstGeom>
          <a:solidFill>
            <a:schemeClr val="accent1"/>
          </a:solidFill>
          <a:ln w="28575">
            <a:solidFill>
              <a:srgbClr val="000000"/>
            </a:solidFill>
            <a:round/>
            <a:headEnd/>
            <a:tailEnd type="none" w="med" len="lg"/>
          </a:ln>
        </p:spPr>
        <p:txBody>
          <a:bodyPr wrap="none" lIns="64008" tIns="27432" rIns="64008" bIns="27432" anchor="ctr">
            <a:spAutoFit/>
          </a:bodyPr>
          <a:lstStyle/>
          <a:p>
            <a:pPr eaLnBrk="1" hangingPunct="1"/>
            <a:endParaRPr lang="en-US">
              <a:latin typeface="Times New Roman" pitchFamily="18" charset="0"/>
            </a:endParaRPr>
          </a:p>
        </p:txBody>
      </p:sp>
      <p:sp>
        <p:nvSpPr>
          <p:cNvPr id="27" name="Text Box 20"/>
          <p:cNvSpPr txBox="1">
            <a:spLocks noChangeArrowheads="1"/>
          </p:cNvSpPr>
          <p:nvPr/>
        </p:nvSpPr>
        <p:spPr bwMode="auto">
          <a:xfrm>
            <a:off x="7331075" y="6462713"/>
            <a:ext cx="1752403" cy="276999"/>
          </a:xfrm>
          <a:prstGeom prst="rect">
            <a:avLst/>
          </a:prstGeom>
          <a:noFill/>
          <a:ln w="9525">
            <a:noFill/>
            <a:miter lim="800000"/>
            <a:headEnd/>
            <a:tailEnd/>
          </a:ln>
        </p:spPr>
        <p:txBody>
          <a:bodyPr wrap="none">
            <a:spAutoFit/>
          </a:bodyPr>
          <a:lstStyle/>
          <a:p>
            <a:pPr eaLnBrk="1" hangingPunct="1"/>
            <a:r>
              <a:rPr lang="en-US" sz="1200" dirty="0"/>
              <a:t>Slide by </a:t>
            </a:r>
            <a:r>
              <a:rPr lang="en-US" sz="1200" dirty="0" err="1"/>
              <a:t>Frédo</a:t>
            </a:r>
            <a:r>
              <a:rPr lang="en-US" sz="1200" dirty="0"/>
              <a:t> Durand</a:t>
            </a:r>
          </a:p>
        </p:txBody>
      </p:sp>
      <p:sp>
        <p:nvSpPr>
          <p:cNvPr id="28" name="TextBox 27"/>
          <p:cNvSpPr txBox="1"/>
          <p:nvPr/>
        </p:nvSpPr>
        <p:spPr>
          <a:xfrm>
            <a:off x="4648200" y="6019800"/>
            <a:ext cx="934871" cy="461665"/>
          </a:xfrm>
          <a:prstGeom prst="rect">
            <a:avLst/>
          </a:prstGeom>
          <a:noFill/>
        </p:spPr>
        <p:txBody>
          <a:bodyPr wrap="none" rtlCol="0">
            <a:spAutoFit/>
          </a:bodyPr>
          <a:lstStyle/>
          <a:p>
            <a:r>
              <a:rPr lang="en-US" dirty="0">
                <a:latin typeface="Times New Roman" pitchFamily="18" charset="0"/>
                <a:cs typeface="Times New Roman" pitchFamily="18" charset="0"/>
              </a:rPr>
              <a:t>object</a:t>
            </a:r>
          </a:p>
        </p:txBody>
      </p:sp>
      <p:sp>
        <p:nvSpPr>
          <p:cNvPr id="29" name="TextBox 28"/>
          <p:cNvSpPr txBox="1"/>
          <p:nvPr/>
        </p:nvSpPr>
        <p:spPr>
          <a:xfrm>
            <a:off x="360529" y="5943600"/>
            <a:ext cx="1239671" cy="830997"/>
          </a:xfrm>
          <a:prstGeom prst="rect">
            <a:avLst/>
          </a:prstGeom>
          <a:noFill/>
        </p:spPr>
        <p:txBody>
          <a:bodyPr wrap="square" rtlCol="0">
            <a:spAutoFit/>
          </a:bodyPr>
          <a:lstStyle/>
          <a:p>
            <a:pPr algn="ctr"/>
            <a:r>
              <a:rPr lang="en-US" dirty="0">
                <a:latin typeface="Times New Roman" pitchFamily="18" charset="0"/>
                <a:cs typeface="Times New Roman" pitchFamily="18" charset="0"/>
              </a:rPr>
              <a:t>image plane</a:t>
            </a:r>
          </a:p>
        </p:txBody>
      </p:sp>
      <p:sp>
        <p:nvSpPr>
          <p:cNvPr id="30" name="TextBox 29"/>
          <p:cNvSpPr txBox="1"/>
          <p:nvPr/>
        </p:nvSpPr>
        <p:spPr>
          <a:xfrm>
            <a:off x="2063206" y="6015335"/>
            <a:ext cx="679994" cy="461665"/>
          </a:xfrm>
          <a:prstGeom prst="rect">
            <a:avLst/>
          </a:prstGeom>
          <a:noFill/>
        </p:spPr>
        <p:txBody>
          <a:bodyPr wrap="none" rtlCol="0">
            <a:spAutoFit/>
          </a:bodyPr>
          <a:lstStyle/>
          <a:p>
            <a:r>
              <a:rPr lang="en-US" dirty="0">
                <a:latin typeface="Times New Roman" pitchFamily="18" charset="0"/>
                <a:cs typeface="Times New Roman" pitchFamily="18" charset="0"/>
              </a:rPr>
              <a:t>lens</a:t>
            </a:r>
          </a:p>
        </p:txBody>
      </p:sp>
      <p:sp>
        <p:nvSpPr>
          <p:cNvPr id="31" name="Oval 9">
            <a:extLst>
              <a:ext uri="{FF2B5EF4-FFF2-40B4-BE49-F238E27FC236}">
                <a16:creationId xmlns:a16="http://schemas.microsoft.com/office/drawing/2014/main" id="{B354E7B9-BA14-1242-97E4-3BB7BD805789}"/>
              </a:ext>
            </a:extLst>
          </p:cNvPr>
          <p:cNvSpPr>
            <a:spLocks noChangeArrowheads="1"/>
          </p:cNvSpPr>
          <p:nvPr/>
        </p:nvSpPr>
        <p:spPr bwMode="auto">
          <a:xfrm>
            <a:off x="895349" y="4799965"/>
            <a:ext cx="139700" cy="139700"/>
          </a:xfrm>
          <a:prstGeom prst="ellipse">
            <a:avLst/>
          </a:prstGeom>
          <a:solidFill>
            <a:schemeClr val="accent1"/>
          </a:solidFill>
          <a:ln w="28575">
            <a:solidFill>
              <a:srgbClr val="000000"/>
            </a:solidFill>
            <a:round/>
            <a:headEnd/>
            <a:tailEnd type="none" w="med" len="lg"/>
          </a:ln>
        </p:spPr>
        <p:txBody>
          <a:bodyPr wrap="none" lIns="64008" tIns="27432" rIns="64008" bIns="27432" anchor="ctr">
            <a:spAutoFit/>
          </a:bodyPr>
          <a:lstStyle/>
          <a:p>
            <a:pPr eaLnBrk="1" hangingPunct="1"/>
            <a:endParaRPr lang="en-US">
              <a:latin typeface="Times New Roman" pitchFamily="18" charset="0"/>
            </a:endParaRPr>
          </a:p>
        </p:txBody>
      </p:sp>
    </p:spTree>
  </p:cSld>
  <p:clrMapOvr>
    <a:masterClrMapping/>
  </p:clrMapOvr>
  <p:transition advTm="285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p:txBody>
          <a:bodyPr/>
          <a:lstStyle/>
          <a:p>
            <a:pPr eaLnBrk="1" hangingPunct="1"/>
            <a:r>
              <a:rPr lang="en-US"/>
              <a:t>Thin lens formula</a:t>
            </a:r>
          </a:p>
        </p:txBody>
      </p:sp>
      <p:sp>
        <p:nvSpPr>
          <p:cNvPr id="41988" name="Line 5"/>
          <p:cNvSpPr>
            <a:spLocks noChangeShapeType="1"/>
          </p:cNvSpPr>
          <p:nvPr/>
        </p:nvSpPr>
        <p:spPr bwMode="auto">
          <a:xfrm flipH="1" flipV="1">
            <a:off x="965200" y="4400550"/>
            <a:ext cx="6727825" cy="0"/>
          </a:xfrm>
          <a:prstGeom prst="line">
            <a:avLst/>
          </a:prstGeom>
          <a:noFill/>
          <a:ln w="28575">
            <a:solidFill>
              <a:srgbClr val="000000"/>
            </a:solidFill>
            <a:round/>
            <a:headEnd/>
            <a:tailEnd type="none" w="med" len="lg"/>
          </a:ln>
        </p:spPr>
        <p:txBody>
          <a:bodyPr lIns="64008" tIns="27432" rIns="64008" bIns="27432" anchor="ctr">
            <a:spAutoFit/>
          </a:bodyPr>
          <a:lstStyle/>
          <a:p>
            <a:endParaRPr lang="en-US"/>
          </a:p>
        </p:txBody>
      </p:sp>
      <p:sp>
        <p:nvSpPr>
          <p:cNvPr id="41989" name="Line 6"/>
          <p:cNvSpPr>
            <a:spLocks noChangeShapeType="1"/>
          </p:cNvSpPr>
          <p:nvPr/>
        </p:nvSpPr>
        <p:spPr bwMode="auto">
          <a:xfrm flipH="1">
            <a:off x="965200" y="2873375"/>
            <a:ext cx="6103938" cy="2012950"/>
          </a:xfrm>
          <a:prstGeom prst="line">
            <a:avLst/>
          </a:prstGeom>
          <a:noFill/>
          <a:ln w="28575">
            <a:solidFill>
              <a:srgbClr val="33CC33"/>
            </a:solidFill>
            <a:round/>
            <a:headEnd/>
            <a:tailEnd type="none" w="med" len="lg"/>
          </a:ln>
        </p:spPr>
        <p:txBody>
          <a:bodyPr lIns="64008" tIns="27432" rIns="64008" bIns="27432" anchor="ctr">
            <a:spAutoFit/>
          </a:bodyPr>
          <a:lstStyle/>
          <a:p>
            <a:endParaRPr lang="en-US"/>
          </a:p>
        </p:txBody>
      </p:sp>
      <p:sp>
        <p:nvSpPr>
          <p:cNvPr id="41990" name="Oval 8"/>
          <p:cNvSpPr>
            <a:spLocks noChangeArrowheads="1"/>
          </p:cNvSpPr>
          <p:nvPr/>
        </p:nvSpPr>
        <p:spPr bwMode="auto">
          <a:xfrm>
            <a:off x="2282825" y="3498850"/>
            <a:ext cx="207963" cy="1943100"/>
          </a:xfrm>
          <a:prstGeom prst="ellipse">
            <a:avLst/>
          </a:prstGeom>
          <a:solidFill>
            <a:srgbClr val="02FFFF"/>
          </a:solidFill>
          <a:ln w="28575">
            <a:noFill/>
            <a:round/>
            <a:headEnd/>
            <a:tailEnd type="none" w="med" len="lg"/>
          </a:ln>
        </p:spPr>
        <p:txBody>
          <a:bodyPr lIns="64008" tIns="27432" rIns="64008" bIns="27432" anchor="ctr">
            <a:spAutoFit/>
          </a:bodyPr>
          <a:lstStyle/>
          <a:p>
            <a:pPr eaLnBrk="1" hangingPunct="1"/>
            <a:endParaRPr lang="en-US">
              <a:latin typeface="Times New Roman" pitchFamily="18" charset="0"/>
            </a:endParaRPr>
          </a:p>
        </p:txBody>
      </p:sp>
      <p:sp>
        <p:nvSpPr>
          <p:cNvPr id="41991" name="Line 10"/>
          <p:cNvSpPr>
            <a:spLocks noChangeShapeType="1"/>
          </p:cNvSpPr>
          <p:nvPr/>
        </p:nvSpPr>
        <p:spPr bwMode="auto">
          <a:xfrm flipH="1">
            <a:off x="965200" y="3498850"/>
            <a:ext cx="1387475" cy="1387475"/>
          </a:xfrm>
          <a:prstGeom prst="line">
            <a:avLst/>
          </a:prstGeom>
          <a:noFill/>
          <a:ln w="28575">
            <a:solidFill>
              <a:srgbClr val="33CC33"/>
            </a:solidFill>
            <a:round/>
            <a:headEnd/>
            <a:tailEnd type="none" w="med" len="lg"/>
          </a:ln>
        </p:spPr>
        <p:txBody>
          <a:bodyPr lIns="64008" tIns="27432" rIns="64008" bIns="27432" anchor="ctr">
            <a:spAutoFit/>
          </a:bodyPr>
          <a:lstStyle/>
          <a:p>
            <a:endParaRPr lang="en-US"/>
          </a:p>
        </p:txBody>
      </p:sp>
      <p:sp>
        <p:nvSpPr>
          <p:cNvPr id="41992" name="Line 11"/>
          <p:cNvSpPr>
            <a:spLocks noChangeShapeType="1"/>
          </p:cNvSpPr>
          <p:nvPr/>
        </p:nvSpPr>
        <p:spPr bwMode="auto">
          <a:xfrm flipH="1" flipV="1">
            <a:off x="2352675" y="3498850"/>
            <a:ext cx="5340350" cy="0"/>
          </a:xfrm>
          <a:prstGeom prst="line">
            <a:avLst/>
          </a:prstGeom>
          <a:noFill/>
          <a:ln w="28575">
            <a:solidFill>
              <a:srgbClr val="33CC33"/>
            </a:solidFill>
            <a:round/>
            <a:headEnd/>
            <a:tailEnd type="none" w="med" len="lg"/>
          </a:ln>
        </p:spPr>
        <p:txBody>
          <a:bodyPr lIns="64008" tIns="27432" rIns="64008" bIns="27432" anchor="ctr">
            <a:spAutoFit/>
          </a:bodyPr>
          <a:lstStyle/>
          <a:p>
            <a:endParaRPr lang="en-US"/>
          </a:p>
        </p:txBody>
      </p:sp>
      <p:sp>
        <p:nvSpPr>
          <p:cNvPr id="41993" name="Line 12"/>
          <p:cNvSpPr>
            <a:spLocks noChangeShapeType="1"/>
          </p:cNvSpPr>
          <p:nvPr/>
        </p:nvSpPr>
        <p:spPr bwMode="auto">
          <a:xfrm>
            <a:off x="965200" y="3081338"/>
            <a:ext cx="0" cy="2846387"/>
          </a:xfrm>
          <a:prstGeom prst="line">
            <a:avLst/>
          </a:prstGeom>
          <a:noFill/>
          <a:ln w="28575" cap="rnd">
            <a:solidFill>
              <a:srgbClr val="000000"/>
            </a:solidFill>
            <a:prstDash val="sysDot"/>
            <a:round/>
            <a:headEnd/>
            <a:tailEnd type="none" w="med" len="lg"/>
          </a:ln>
        </p:spPr>
        <p:txBody>
          <a:bodyPr wrap="none" lIns="64008" tIns="27432" rIns="64008" bIns="27432" anchor="ctr">
            <a:spAutoFit/>
          </a:bodyPr>
          <a:lstStyle/>
          <a:p>
            <a:endParaRPr lang="en-US"/>
          </a:p>
        </p:txBody>
      </p:sp>
      <p:sp>
        <p:nvSpPr>
          <p:cNvPr id="41994" name="Line 13"/>
          <p:cNvSpPr>
            <a:spLocks noChangeShapeType="1"/>
          </p:cNvSpPr>
          <p:nvPr/>
        </p:nvSpPr>
        <p:spPr bwMode="auto">
          <a:xfrm>
            <a:off x="5127625" y="3081338"/>
            <a:ext cx="0" cy="2846387"/>
          </a:xfrm>
          <a:prstGeom prst="line">
            <a:avLst/>
          </a:prstGeom>
          <a:noFill/>
          <a:ln w="28575" cap="rnd">
            <a:solidFill>
              <a:srgbClr val="000000"/>
            </a:solidFill>
            <a:prstDash val="sysDot"/>
            <a:round/>
            <a:headEnd/>
            <a:tailEnd type="none" w="med" len="lg"/>
          </a:ln>
        </p:spPr>
        <p:txBody>
          <a:bodyPr wrap="none" lIns="64008" tIns="27432" rIns="64008" bIns="27432" anchor="ctr">
            <a:spAutoFit/>
          </a:bodyPr>
          <a:lstStyle/>
          <a:p>
            <a:endParaRPr lang="en-US"/>
          </a:p>
        </p:txBody>
      </p:sp>
      <p:sp>
        <p:nvSpPr>
          <p:cNvPr id="41995" name="Text Box 14"/>
          <p:cNvSpPr txBox="1">
            <a:spLocks noChangeArrowheads="1"/>
          </p:cNvSpPr>
          <p:nvPr/>
        </p:nvSpPr>
        <p:spPr bwMode="auto">
          <a:xfrm>
            <a:off x="1524000" y="3048000"/>
            <a:ext cx="336550" cy="641350"/>
          </a:xfrm>
          <a:prstGeom prst="rect">
            <a:avLst/>
          </a:prstGeom>
          <a:noFill/>
          <a:ln w="12700">
            <a:noFill/>
            <a:miter lim="800000"/>
            <a:headEnd/>
            <a:tailEnd/>
          </a:ln>
        </p:spPr>
        <p:txBody>
          <a:bodyPr wrap="none">
            <a:spAutoFit/>
          </a:bodyPr>
          <a:lstStyle/>
          <a:p>
            <a:pPr eaLnBrk="1" hangingPunct="1">
              <a:spcBef>
                <a:spcPct val="50000"/>
              </a:spcBef>
            </a:pPr>
            <a:r>
              <a:rPr lang="en-US" sz="3600" b="1" i="1">
                <a:solidFill>
                  <a:srgbClr val="0000FF"/>
                </a:solidFill>
                <a:latin typeface="Times New Roman" pitchFamily="18" charset="0"/>
              </a:rPr>
              <a:t>f</a:t>
            </a:r>
          </a:p>
        </p:txBody>
      </p:sp>
      <p:sp>
        <p:nvSpPr>
          <p:cNvPr id="41996" name="Line 15"/>
          <p:cNvSpPr>
            <a:spLocks noChangeShapeType="1"/>
          </p:cNvSpPr>
          <p:nvPr/>
        </p:nvSpPr>
        <p:spPr bwMode="auto">
          <a:xfrm flipH="1">
            <a:off x="2514600" y="3016250"/>
            <a:ext cx="2590800" cy="0"/>
          </a:xfrm>
          <a:prstGeom prst="line">
            <a:avLst/>
          </a:prstGeom>
          <a:noFill/>
          <a:ln w="28575">
            <a:solidFill>
              <a:srgbClr val="0000FF"/>
            </a:solidFill>
            <a:round/>
            <a:headEnd type="arrow" w="med" len="med"/>
            <a:tailEnd type="arrow" w="med" len="med"/>
          </a:ln>
        </p:spPr>
        <p:txBody>
          <a:bodyPr>
            <a:spAutoFit/>
          </a:bodyPr>
          <a:lstStyle/>
          <a:p>
            <a:endParaRPr lang="en-US"/>
          </a:p>
        </p:txBody>
      </p:sp>
      <p:sp>
        <p:nvSpPr>
          <p:cNvPr id="41997" name="Text Box 16"/>
          <p:cNvSpPr txBox="1">
            <a:spLocks noChangeArrowheads="1"/>
          </p:cNvSpPr>
          <p:nvPr/>
        </p:nvSpPr>
        <p:spPr bwMode="auto">
          <a:xfrm>
            <a:off x="3352800" y="2406650"/>
            <a:ext cx="514350" cy="641350"/>
          </a:xfrm>
          <a:prstGeom prst="rect">
            <a:avLst/>
          </a:prstGeom>
          <a:noFill/>
          <a:ln w="12700">
            <a:noFill/>
            <a:miter lim="800000"/>
            <a:headEnd/>
            <a:tailEnd/>
          </a:ln>
        </p:spPr>
        <p:txBody>
          <a:bodyPr wrap="none">
            <a:spAutoFit/>
          </a:bodyPr>
          <a:lstStyle/>
          <a:p>
            <a:pPr eaLnBrk="1" hangingPunct="1">
              <a:spcBef>
                <a:spcPct val="50000"/>
              </a:spcBef>
            </a:pPr>
            <a:r>
              <a:rPr lang="en-US" sz="3600" b="1" i="1">
                <a:solidFill>
                  <a:srgbClr val="0000FF"/>
                </a:solidFill>
                <a:latin typeface="Times New Roman" pitchFamily="18" charset="0"/>
              </a:rPr>
              <a:t>D</a:t>
            </a:r>
          </a:p>
        </p:txBody>
      </p:sp>
      <p:sp>
        <p:nvSpPr>
          <p:cNvPr id="41998" name="Line 17"/>
          <p:cNvSpPr>
            <a:spLocks noChangeShapeType="1"/>
          </p:cNvSpPr>
          <p:nvPr/>
        </p:nvSpPr>
        <p:spPr bwMode="auto">
          <a:xfrm flipH="1">
            <a:off x="990600" y="3021013"/>
            <a:ext cx="1477963" cy="0"/>
          </a:xfrm>
          <a:prstGeom prst="line">
            <a:avLst/>
          </a:prstGeom>
          <a:noFill/>
          <a:ln w="28575">
            <a:solidFill>
              <a:srgbClr val="0000FF"/>
            </a:solidFill>
            <a:round/>
            <a:headEnd type="arrow" w="med" len="med"/>
            <a:tailEnd type="arrow" w="med" len="med"/>
          </a:ln>
        </p:spPr>
        <p:txBody>
          <a:bodyPr>
            <a:spAutoFit/>
          </a:bodyPr>
          <a:lstStyle/>
          <a:p>
            <a:endParaRPr lang="en-US"/>
          </a:p>
        </p:txBody>
      </p:sp>
      <p:sp>
        <p:nvSpPr>
          <p:cNvPr id="41999" name="Text Box 18"/>
          <p:cNvSpPr txBox="1">
            <a:spLocks noChangeArrowheads="1"/>
          </p:cNvSpPr>
          <p:nvPr/>
        </p:nvSpPr>
        <p:spPr bwMode="auto">
          <a:xfrm>
            <a:off x="1219200" y="2286000"/>
            <a:ext cx="619080" cy="646331"/>
          </a:xfrm>
          <a:prstGeom prst="rect">
            <a:avLst/>
          </a:prstGeom>
          <a:noFill/>
          <a:ln w="12700">
            <a:noFill/>
            <a:miter lim="800000"/>
            <a:headEnd/>
            <a:tailEnd/>
          </a:ln>
        </p:spPr>
        <p:txBody>
          <a:bodyPr wrap="none">
            <a:spAutoFit/>
          </a:bodyPr>
          <a:lstStyle/>
          <a:p>
            <a:pPr eaLnBrk="1" hangingPunct="1">
              <a:spcBef>
                <a:spcPct val="50000"/>
              </a:spcBef>
            </a:pPr>
            <a:r>
              <a:rPr lang="en-US" sz="3600" b="1" i="1" dirty="0">
                <a:solidFill>
                  <a:srgbClr val="0000FF"/>
                </a:solidFill>
                <a:latin typeface="Times New Roman" pitchFamily="18" charset="0"/>
              </a:rPr>
              <a:t>D</a:t>
            </a:r>
            <a:r>
              <a:rPr lang="en-US" sz="3600" dirty="0">
                <a:solidFill>
                  <a:srgbClr val="0000FF"/>
                </a:solidFill>
                <a:latin typeface="Times New Roman" pitchFamily="18" charset="0"/>
                <a:cs typeface="Times New Roman" pitchFamily="18" charset="0"/>
              </a:rPr>
              <a:t>′</a:t>
            </a:r>
            <a:endParaRPr lang="en-US" sz="3600" b="1" i="1" dirty="0">
              <a:solidFill>
                <a:srgbClr val="0000FF"/>
              </a:solidFill>
              <a:latin typeface="Times New Roman" pitchFamily="18" charset="0"/>
            </a:endParaRPr>
          </a:p>
        </p:txBody>
      </p:sp>
      <p:sp>
        <p:nvSpPr>
          <p:cNvPr id="42000" name="Line 19"/>
          <p:cNvSpPr>
            <a:spLocks noChangeShapeType="1"/>
          </p:cNvSpPr>
          <p:nvPr/>
        </p:nvSpPr>
        <p:spPr bwMode="auto">
          <a:xfrm flipH="1">
            <a:off x="1295400" y="3200400"/>
            <a:ext cx="1066800" cy="0"/>
          </a:xfrm>
          <a:prstGeom prst="line">
            <a:avLst/>
          </a:prstGeom>
          <a:noFill/>
          <a:ln w="28575">
            <a:solidFill>
              <a:srgbClr val="0000FF"/>
            </a:solidFill>
            <a:round/>
            <a:headEnd type="arrow" w="med" len="med"/>
            <a:tailEnd type="arrow" w="med" len="med"/>
          </a:ln>
        </p:spPr>
        <p:txBody>
          <a:bodyPr>
            <a:spAutoFit/>
          </a:bodyPr>
          <a:lstStyle/>
          <a:p>
            <a:endParaRPr lang="en-US"/>
          </a:p>
        </p:txBody>
      </p:sp>
      <p:sp>
        <p:nvSpPr>
          <p:cNvPr id="42001" name="Text Box 20"/>
          <p:cNvSpPr txBox="1">
            <a:spLocks noChangeArrowheads="1"/>
          </p:cNvSpPr>
          <p:nvPr/>
        </p:nvSpPr>
        <p:spPr bwMode="auto">
          <a:xfrm>
            <a:off x="441325" y="1108075"/>
            <a:ext cx="3802063" cy="457200"/>
          </a:xfrm>
          <a:prstGeom prst="rect">
            <a:avLst/>
          </a:prstGeom>
          <a:noFill/>
          <a:ln w="12700">
            <a:noFill/>
            <a:miter lim="800000"/>
            <a:headEnd/>
            <a:tailEnd/>
          </a:ln>
        </p:spPr>
        <p:txBody>
          <a:bodyPr wrap="none">
            <a:spAutoFit/>
          </a:bodyPr>
          <a:lstStyle/>
          <a:p>
            <a:pPr eaLnBrk="1" hangingPunct="1">
              <a:spcBef>
                <a:spcPct val="50000"/>
              </a:spcBef>
            </a:pPr>
            <a:r>
              <a:rPr lang="en-US">
                <a:latin typeface="Times New Roman" pitchFamily="18" charset="0"/>
              </a:rPr>
              <a:t>Similar triangles everywhere!</a:t>
            </a:r>
          </a:p>
        </p:txBody>
      </p:sp>
      <p:sp>
        <p:nvSpPr>
          <p:cNvPr id="42002" name="Freeform 21"/>
          <p:cNvSpPr>
            <a:spLocks/>
          </p:cNvSpPr>
          <p:nvPr/>
        </p:nvSpPr>
        <p:spPr bwMode="auto">
          <a:xfrm>
            <a:off x="1462088" y="3481388"/>
            <a:ext cx="900112" cy="914400"/>
          </a:xfrm>
          <a:custGeom>
            <a:avLst/>
            <a:gdLst>
              <a:gd name="T0" fmla="*/ 0 w 1200"/>
              <a:gd name="T1" fmla="*/ 1244237031 h 672"/>
              <a:gd name="T2" fmla="*/ 675167923 w 1200"/>
              <a:gd name="T3" fmla="*/ 1244237031 h 672"/>
              <a:gd name="T4" fmla="*/ 675167923 w 1200"/>
              <a:gd name="T5" fmla="*/ 0 h 672"/>
              <a:gd name="T6" fmla="*/ 0 w 1200"/>
              <a:gd name="T7" fmla="*/ 1244237031 h 672"/>
              <a:gd name="T8" fmla="*/ 0 60000 65536"/>
              <a:gd name="T9" fmla="*/ 0 60000 65536"/>
              <a:gd name="T10" fmla="*/ 0 60000 65536"/>
              <a:gd name="T11" fmla="*/ 0 60000 65536"/>
              <a:gd name="T12" fmla="*/ 0 w 1200"/>
              <a:gd name="T13" fmla="*/ 0 h 672"/>
              <a:gd name="T14" fmla="*/ 1200 w 1200"/>
              <a:gd name="T15" fmla="*/ 672 h 672"/>
            </a:gdLst>
            <a:ahLst/>
            <a:cxnLst>
              <a:cxn ang="T8">
                <a:pos x="T0" y="T1"/>
              </a:cxn>
              <a:cxn ang="T9">
                <a:pos x="T2" y="T3"/>
              </a:cxn>
              <a:cxn ang="T10">
                <a:pos x="T4" y="T5"/>
              </a:cxn>
              <a:cxn ang="T11">
                <a:pos x="T6" y="T7"/>
              </a:cxn>
            </a:cxnLst>
            <a:rect l="T12" t="T13" r="T14" b="T15"/>
            <a:pathLst>
              <a:path w="1200" h="672">
                <a:moveTo>
                  <a:pt x="0" y="672"/>
                </a:moveTo>
                <a:lnTo>
                  <a:pt x="1200" y="672"/>
                </a:lnTo>
                <a:lnTo>
                  <a:pt x="1200" y="0"/>
                </a:lnTo>
                <a:lnTo>
                  <a:pt x="0" y="672"/>
                </a:lnTo>
                <a:close/>
              </a:path>
            </a:pathLst>
          </a:custGeom>
          <a:solidFill>
            <a:srgbClr val="FFFF66"/>
          </a:solidFill>
          <a:ln w="38100">
            <a:solidFill>
              <a:srgbClr val="000066"/>
            </a:solidFill>
            <a:round/>
            <a:headEnd/>
            <a:tailEnd/>
          </a:ln>
        </p:spPr>
        <p:txBody>
          <a:bodyPr>
            <a:spAutoFit/>
          </a:bodyPr>
          <a:lstStyle/>
          <a:p>
            <a:endParaRPr lang="en-US"/>
          </a:p>
        </p:txBody>
      </p:sp>
      <p:sp>
        <p:nvSpPr>
          <p:cNvPr id="42003" name="Freeform 22"/>
          <p:cNvSpPr>
            <a:spLocks/>
          </p:cNvSpPr>
          <p:nvPr/>
        </p:nvSpPr>
        <p:spPr bwMode="auto">
          <a:xfrm rot="10800000">
            <a:off x="965200" y="4395788"/>
            <a:ext cx="482600" cy="481012"/>
          </a:xfrm>
          <a:custGeom>
            <a:avLst/>
            <a:gdLst>
              <a:gd name="T0" fmla="*/ 0 w 1200"/>
              <a:gd name="T1" fmla="*/ 344304346 h 672"/>
              <a:gd name="T2" fmla="*/ 194085605 w 1200"/>
              <a:gd name="T3" fmla="*/ 344304346 h 672"/>
              <a:gd name="T4" fmla="*/ 194085605 w 1200"/>
              <a:gd name="T5" fmla="*/ 0 h 672"/>
              <a:gd name="T6" fmla="*/ 0 w 1200"/>
              <a:gd name="T7" fmla="*/ 344304346 h 672"/>
              <a:gd name="T8" fmla="*/ 0 60000 65536"/>
              <a:gd name="T9" fmla="*/ 0 60000 65536"/>
              <a:gd name="T10" fmla="*/ 0 60000 65536"/>
              <a:gd name="T11" fmla="*/ 0 60000 65536"/>
              <a:gd name="T12" fmla="*/ 0 w 1200"/>
              <a:gd name="T13" fmla="*/ 0 h 672"/>
              <a:gd name="T14" fmla="*/ 1200 w 1200"/>
              <a:gd name="T15" fmla="*/ 672 h 672"/>
            </a:gdLst>
            <a:ahLst/>
            <a:cxnLst>
              <a:cxn ang="T8">
                <a:pos x="T0" y="T1"/>
              </a:cxn>
              <a:cxn ang="T9">
                <a:pos x="T2" y="T3"/>
              </a:cxn>
              <a:cxn ang="T10">
                <a:pos x="T4" y="T5"/>
              </a:cxn>
              <a:cxn ang="T11">
                <a:pos x="T6" y="T7"/>
              </a:cxn>
            </a:cxnLst>
            <a:rect l="T12" t="T13" r="T14" b="T15"/>
            <a:pathLst>
              <a:path w="1200" h="672">
                <a:moveTo>
                  <a:pt x="0" y="672"/>
                </a:moveTo>
                <a:lnTo>
                  <a:pt x="1200" y="672"/>
                </a:lnTo>
                <a:lnTo>
                  <a:pt x="1200" y="0"/>
                </a:lnTo>
                <a:lnTo>
                  <a:pt x="0" y="672"/>
                </a:lnTo>
                <a:close/>
              </a:path>
            </a:pathLst>
          </a:custGeom>
          <a:solidFill>
            <a:srgbClr val="FFFF66"/>
          </a:solidFill>
          <a:ln w="38100">
            <a:solidFill>
              <a:srgbClr val="000066"/>
            </a:solidFill>
            <a:round/>
            <a:headEnd/>
            <a:tailEnd/>
          </a:ln>
        </p:spPr>
        <p:txBody>
          <a:bodyPr>
            <a:spAutoFit/>
          </a:bodyPr>
          <a:lstStyle/>
          <a:p>
            <a:endParaRPr lang="en-US"/>
          </a:p>
        </p:txBody>
      </p:sp>
      <p:sp>
        <p:nvSpPr>
          <p:cNvPr id="42004" name="Text Box 23"/>
          <p:cNvSpPr txBox="1">
            <a:spLocks noChangeArrowheads="1"/>
          </p:cNvSpPr>
          <p:nvPr/>
        </p:nvSpPr>
        <p:spPr bwMode="auto">
          <a:xfrm>
            <a:off x="457200" y="4270375"/>
            <a:ext cx="490840" cy="646331"/>
          </a:xfrm>
          <a:prstGeom prst="rect">
            <a:avLst/>
          </a:prstGeom>
          <a:noFill/>
          <a:ln w="12700">
            <a:noFill/>
            <a:miter lim="800000"/>
            <a:headEnd/>
            <a:tailEnd/>
          </a:ln>
        </p:spPr>
        <p:txBody>
          <a:bodyPr wrap="none">
            <a:spAutoFit/>
          </a:bodyPr>
          <a:lstStyle/>
          <a:p>
            <a:pPr eaLnBrk="1" hangingPunct="1">
              <a:spcBef>
                <a:spcPct val="50000"/>
              </a:spcBef>
            </a:pPr>
            <a:r>
              <a:rPr lang="en-US" sz="3600" i="1" dirty="0">
                <a:latin typeface="Times New Roman" pitchFamily="18" charset="0"/>
              </a:rPr>
              <a:t>y</a:t>
            </a:r>
            <a:r>
              <a:rPr lang="en-US" sz="3600" dirty="0">
                <a:latin typeface="Times New Roman" pitchFamily="18" charset="0"/>
                <a:cs typeface="Times New Roman" pitchFamily="18" charset="0"/>
              </a:rPr>
              <a:t>′</a:t>
            </a:r>
            <a:endParaRPr lang="en-US" sz="3600" dirty="0">
              <a:latin typeface="Times New Roman" pitchFamily="18" charset="0"/>
            </a:endParaRPr>
          </a:p>
        </p:txBody>
      </p:sp>
      <p:sp>
        <p:nvSpPr>
          <p:cNvPr id="42005" name="Text Box 24"/>
          <p:cNvSpPr txBox="1">
            <a:spLocks noChangeArrowheads="1"/>
          </p:cNvSpPr>
          <p:nvPr/>
        </p:nvSpPr>
        <p:spPr bwMode="auto">
          <a:xfrm>
            <a:off x="5257800" y="3584575"/>
            <a:ext cx="389850" cy="646331"/>
          </a:xfrm>
          <a:prstGeom prst="rect">
            <a:avLst/>
          </a:prstGeom>
          <a:noFill/>
          <a:ln w="12700">
            <a:noFill/>
            <a:miter lim="800000"/>
            <a:headEnd/>
            <a:tailEnd/>
          </a:ln>
        </p:spPr>
        <p:txBody>
          <a:bodyPr wrap="none">
            <a:spAutoFit/>
          </a:bodyPr>
          <a:lstStyle/>
          <a:p>
            <a:pPr eaLnBrk="1" hangingPunct="1">
              <a:spcBef>
                <a:spcPct val="50000"/>
              </a:spcBef>
            </a:pPr>
            <a:r>
              <a:rPr lang="en-US" sz="3600" i="1">
                <a:latin typeface="Times New Roman" pitchFamily="18" charset="0"/>
              </a:rPr>
              <a:t>y</a:t>
            </a:r>
          </a:p>
        </p:txBody>
      </p:sp>
      <p:sp>
        <p:nvSpPr>
          <p:cNvPr id="42007" name="Text Box 26"/>
          <p:cNvSpPr txBox="1">
            <a:spLocks noChangeArrowheads="1"/>
          </p:cNvSpPr>
          <p:nvPr/>
        </p:nvSpPr>
        <p:spPr bwMode="auto">
          <a:xfrm>
            <a:off x="5029200" y="1600200"/>
            <a:ext cx="2816797" cy="646331"/>
          </a:xfrm>
          <a:prstGeom prst="rect">
            <a:avLst/>
          </a:prstGeom>
          <a:noFill/>
          <a:ln w="12700">
            <a:noFill/>
            <a:miter lim="800000"/>
            <a:headEnd/>
            <a:tailEnd/>
          </a:ln>
        </p:spPr>
        <p:txBody>
          <a:bodyPr wrap="none">
            <a:spAutoFit/>
          </a:bodyPr>
          <a:lstStyle/>
          <a:p>
            <a:pPr eaLnBrk="1" hangingPunct="1">
              <a:spcBef>
                <a:spcPct val="50000"/>
              </a:spcBef>
            </a:pPr>
            <a:r>
              <a:rPr lang="en-US" sz="3600" i="1" dirty="0">
                <a:latin typeface="Times New Roman" pitchFamily="18" charset="0"/>
              </a:rPr>
              <a:t>y</a:t>
            </a:r>
            <a:r>
              <a:rPr lang="en-US" sz="3600" dirty="0">
                <a:latin typeface="Times New Roman" pitchFamily="18" charset="0"/>
                <a:cs typeface="Times New Roman" pitchFamily="18" charset="0"/>
              </a:rPr>
              <a:t>′</a:t>
            </a:r>
            <a:r>
              <a:rPr lang="en-US" sz="3600" dirty="0">
                <a:latin typeface="Times New Roman" pitchFamily="18" charset="0"/>
              </a:rPr>
              <a:t>/</a:t>
            </a:r>
            <a:r>
              <a:rPr lang="en-US" sz="3600" i="1" dirty="0">
                <a:latin typeface="Times New Roman" pitchFamily="18" charset="0"/>
              </a:rPr>
              <a:t>y</a:t>
            </a:r>
            <a:r>
              <a:rPr lang="en-US" sz="3600" dirty="0">
                <a:latin typeface="Times New Roman" pitchFamily="18" charset="0"/>
              </a:rPr>
              <a:t> = (</a:t>
            </a:r>
            <a:r>
              <a:rPr lang="en-US" sz="3600" i="1" dirty="0">
                <a:latin typeface="Times New Roman" pitchFamily="18" charset="0"/>
              </a:rPr>
              <a:t>D</a:t>
            </a:r>
            <a:r>
              <a:rPr lang="en-US" sz="3600" dirty="0">
                <a:latin typeface="Times New Roman" pitchFamily="18" charset="0"/>
                <a:cs typeface="Times New Roman" pitchFamily="18" charset="0"/>
              </a:rPr>
              <a:t>′</a:t>
            </a:r>
            <a:r>
              <a:rPr lang="en-US" sz="3600" dirty="0">
                <a:latin typeface="Times New Roman" pitchFamily="18" charset="0"/>
              </a:rPr>
              <a:t>−</a:t>
            </a:r>
            <a:r>
              <a:rPr lang="en-US" sz="3600" i="1" dirty="0">
                <a:latin typeface="Times New Roman" pitchFamily="18" charset="0"/>
              </a:rPr>
              <a:t>f </a:t>
            </a:r>
            <a:r>
              <a:rPr lang="en-US" sz="3600" dirty="0">
                <a:latin typeface="Times New Roman" pitchFamily="18" charset="0"/>
              </a:rPr>
              <a:t>)/</a:t>
            </a:r>
            <a:r>
              <a:rPr lang="en-US" sz="3600" i="1" dirty="0">
                <a:latin typeface="Times New Roman" pitchFamily="18" charset="0"/>
              </a:rPr>
              <a:t>f</a:t>
            </a:r>
          </a:p>
        </p:txBody>
      </p:sp>
      <p:sp>
        <p:nvSpPr>
          <p:cNvPr id="42008" name="Oval 7"/>
          <p:cNvSpPr>
            <a:spLocks noChangeArrowheads="1"/>
          </p:cNvSpPr>
          <p:nvPr/>
        </p:nvSpPr>
        <p:spPr bwMode="auto">
          <a:xfrm>
            <a:off x="5057775" y="3429000"/>
            <a:ext cx="138113" cy="138113"/>
          </a:xfrm>
          <a:prstGeom prst="ellipse">
            <a:avLst/>
          </a:prstGeom>
          <a:solidFill>
            <a:schemeClr val="accent1"/>
          </a:solidFill>
          <a:ln w="28575">
            <a:solidFill>
              <a:srgbClr val="000000"/>
            </a:solidFill>
            <a:round/>
            <a:headEnd/>
            <a:tailEnd type="none" w="med" len="lg"/>
          </a:ln>
        </p:spPr>
        <p:txBody>
          <a:bodyPr wrap="none" lIns="64008" tIns="27432" rIns="64008" bIns="27432" anchor="ctr">
            <a:spAutoFit/>
          </a:bodyPr>
          <a:lstStyle/>
          <a:p>
            <a:pPr eaLnBrk="1" hangingPunct="1"/>
            <a:endParaRPr lang="en-US">
              <a:latin typeface="Times New Roman" pitchFamily="18" charset="0"/>
            </a:endParaRPr>
          </a:p>
        </p:txBody>
      </p:sp>
      <p:sp>
        <p:nvSpPr>
          <p:cNvPr id="28" name="Text Box 20"/>
          <p:cNvSpPr txBox="1">
            <a:spLocks noChangeArrowheads="1"/>
          </p:cNvSpPr>
          <p:nvPr/>
        </p:nvSpPr>
        <p:spPr bwMode="auto">
          <a:xfrm>
            <a:off x="7331075" y="6462713"/>
            <a:ext cx="1752403" cy="276999"/>
          </a:xfrm>
          <a:prstGeom prst="rect">
            <a:avLst/>
          </a:prstGeom>
          <a:noFill/>
          <a:ln w="9525">
            <a:noFill/>
            <a:miter lim="800000"/>
            <a:headEnd/>
            <a:tailEnd/>
          </a:ln>
        </p:spPr>
        <p:txBody>
          <a:bodyPr wrap="none">
            <a:spAutoFit/>
          </a:bodyPr>
          <a:lstStyle/>
          <a:p>
            <a:pPr eaLnBrk="1" hangingPunct="1"/>
            <a:r>
              <a:rPr lang="en-US" sz="1200" dirty="0"/>
              <a:t>Slide by </a:t>
            </a:r>
            <a:r>
              <a:rPr lang="en-US" sz="1200" dirty="0" err="1"/>
              <a:t>Frédo</a:t>
            </a:r>
            <a:r>
              <a:rPr lang="en-US" sz="1200" dirty="0"/>
              <a:t> Durand</a:t>
            </a:r>
          </a:p>
        </p:txBody>
      </p:sp>
      <p:sp>
        <p:nvSpPr>
          <p:cNvPr id="29" name="TextBox 28"/>
          <p:cNvSpPr txBox="1"/>
          <p:nvPr/>
        </p:nvSpPr>
        <p:spPr>
          <a:xfrm>
            <a:off x="4648200" y="6019800"/>
            <a:ext cx="934871" cy="461665"/>
          </a:xfrm>
          <a:prstGeom prst="rect">
            <a:avLst/>
          </a:prstGeom>
          <a:noFill/>
        </p:spPr>
        <p:txBody>
          <a:bodyPr wrap="none" rtlCol="0">
            <a:spAutoFit/>
          </a:bodyPr>
          <a:lstStyle/>
          <a:p>
            <a:r>
              <a:rPr lang="en-US" dirty="0">
                <a:latin typeface="Times New Roman" pitchFamily="18" charset="0"/>
                <a:cs typeface="Times New Roman" pitchFamily="18" charset="0"/>
              </a:rPr>
              <a:t>object</a:t>
            </a:r>
          </a:p>
        </p:txBody>
      </p:sp>
      <p:sp>
        <p:nvSpPr>
          <p:cNvPr id="30" name="TextBox 29"/>
          <p:cNvSpPr txBox="1"/>
          <p:nvPr/>
        </p:nvSpPr>
        <p:spPr>
          <a:xfrm>
            <a:off x="360529" y="5943600"/>
            <a:ext cx="1239671" cy="830997"/>
          </a:xfrm>
          <a:prstGeom prst="rect">
            <a:avLst/>
          </a:prstGeom>
          <a:noFill/>
        </p:spPr>
        <p:txBody>
          <a:bodyPr wrap="square" rtlCol="0">
            <a:spAutoFit/>
          </a:bodyPr>
          <a:lstStyle/>
          <a:p>
            <a:pPr algn="ctr"/>
            <a:r>
              <a:rPr lang="en-US" dirty="0">
                <a:latin typeface="Times New Roman" pitchFamily="18" charset="0"/>
                <a:cs typeface="Times New Roman" pitchFamily="18" charset="0"/>
              </a:rPr>
              <a:t>image plane</a:t>
            </a:r>
          </a:p>
        </p:txBody>
      </p:sp>
      <p:sp>
        <p:nvSpPr>
          <p:cNvPr id="31" name="TextBox 30"/>
          <p:cNvSpPr txBox="1"/>
          <p:nvPr/>
        </p:nvSpPr>
        <p:spPr>
          <a:xfrm>
            <a:off x="2063206" y="6015335"/>
            <a:ext cx="679994" cy="461665"/>
          </a:xfrm>
          <a:prstGeom prst="rect">
            <a:avLst/>
          </a:prstGeom>
          <a:noFill/>
        </p:spPr>
        <p:txBody>
          <a:bodyPr wrap="none" rtlCol="0">
            <a:spAutoFit/>
          </a:bodyPr>
          <a:lstStyle/>
          <a:p>
            <a:r>
              <a:rPr lang="en-US" dirty="0">
                <a:latin typeface="Times New Roman" pitchFamily="18" charset="0"/>
                <a:cs typeface="Times New Roman" pitchFamily="18" charset="0"/>
              </a:rPr>
              <a:t>lens</a:t>
            </a:r>
          </a:p>
        </p:txBody>
      </p:sp>
      <p:sp>
        <p:nvSpPr>
          <p:cNvPr id="32" name="Text Box 25"/>
          <p:cNvSpPr txBox="1">
            <a:spLocks noChangeArrowheads="1"/>
          </p:cNvSpPr>
          <p:nvPr/>
        </p:nvSpPr>
        <p:spPr bwMode="auto">
          <a:xfrm>
            <a:off x="5029200" y="914400"/>
            <a:ext cx="2210862" cy="646331"/>
          </a:xfrm>
          <a:prstGeom prst="rect">
            <a:avLst/>
          </a:prstGeom>
          <a:noFill/>
          <a:ln w="12700">
            <a:noFill/>
            <a:miter lim="800000"/>
            <a:headEnd/>
            <a:tailEnd/>
          </a:ln>
        </p:spPr>
        <p:txBody>
          <a:bodyPr wrap="none">
            <a:spAutoFit/>
          </a:bodyPr>
          <a:lstStyle/>
          <a:p>
            <a:pPr eaLnBrk="1" hangingPunct="1">
              <a:spcBef>
                <a:spcPct val="50000"/>
              </a:spcBef>
            </a:pPr>
            <a:r>
              <a:rPr lang="en-US" sz="3600" i="1" dirty="0">
                <a:latin typeface="Times New Roman" pitchFamily="18" charset="0"/>
              </a:rPr>
              <a:t>y</a:t>
            </a:r>
            <a:r>
              <a:rPr lang="en-US" sz="3600" dirty="0">
                <a:latin typeface="Times New Roman" pitchFamily="18" charset="0"/>
                <a:cs typeface="Times New Roman" pitchFamily="18" charset="0"/>
              </a:rPr>
              <a:t>′</a:t>
            </a:r>
            <a:r>
              <a:rPr lang="en-US" sz="3600" dirty="0">
                <a:latin typeface="Times New Roman" pitchFamily="18" charset="0"/>
              </a:rPr>
              <a:t>/</a:t>
            </a:r>
            <a:r>
              <a:rPr lang="en-US" sz="3600" i="1" dirty="0">
                <a:latin typeface="Times New Roman" pitchFamily="18" charset="0"/>
              </a:rPr>
              <a:t>y</a:t>
            </a:r>
            <a:r>
              <a:rPr lang="en-US" sz="3600" dirty="0">
                <a:latin typeface="Times New Roman" pitchFamily="18" charset="0"/>
              </a:rPr>
              <a:t> = </a:t>
            </a:r>
            <a:r>
              <a:rPr lang="en-US" sz="3600" i="1" dirty="0">
                <a:latin typeface="Times New Roman" pitchFamily="18" charset="0"/>
              </a:rPr>
              <a:t>D</a:t>
            </a:r>
            <a:r>
              <a:rPr lang="en-US" sz="3600" dirty="0">
                <a:latin typeface="Times New Roman" pitchFamily="18" charset="0"/>
                <a:cs typeface="Times New Roman" pitchFamily="18" charset="0"/>
              </a:rPr>
              <a:t>′</a:t>
            </a:r>
            <a:r>
              <a:rPr lang="en-US" sz="3600" dirty="0">
                <a:latin typeface="Times New Roman" pitchFamily="18" charset="0"/>
              </a:rPr>
              <a:t>/</a:t>
            </a:r>
            <a:r>
              <a:rPr lang="en-US" sz="3600" i="1" dirty="0">
                <a:latin typeface="Times New Roman" pitchFamily="18" charset="0"/>
              </a:rPr>
              <a:t>D</a:t>
            </a:r>
          </a:p>
        </p:txBody>
      </p:sp>
      <p:sp>
        <p:nvSpPr>
          <p:cNvPr id="33" name="Oval 9">
            <a:extLst>
              <a:ext uri="{FF2B5EF4-FFF2-40B4-BE49-F238E27FC236}">
                <a16:creationId xmlns:a16="http://schemas.microsoft.com/office/drawing/2014/main" id="{9801F68F-71CA-0743-B872-03203B2634F5}"/>
              </a:ext>
            </a:extLst>
          </p:cNvPr>
          <p:cNvSpPr>
            <a:spLocks noChangeArrowheads="1"/>
          </p:cNvSpPr>
          <p:nvPr/>
        </p:nvSpPr>
        <p:spPr bwMode="auto">
          <a:xfrm>
            <a:off x="895349" y="4799965"/>
            <a:ext cx="139700" cy="139700"/>
          </a:xfrm>
          <a:prstGeom prst="ellipse">
            <a:avLst/>
          </a:prstGeom>
          <a:solidFill>
            <a:schemeClr val="accent1"/>
          </a:solidFill>
          <a:ln w="28575">
            <a:solidFill>
              <a:srgbClr val="000000"/>
            </a:solidFill>
            <a:round/>
            <a:headEnd/>
            <a:tailEnd type="none" w="med" len="lg"/>
          </a:ln>
        </p:spPr>
        <p:txBody>
          <a:bodyPr wrap="none" lIns="64008" tIns="27432" rIns="64008" bIns="27432" anchor="ctr">
            <a:spAutoFit/>
          </a:bodyPr>
          <a:lstStyle/>
          <a:p>
            <a:pPr eaLnBrk="1" hangingPunct="1"/>
            <a:endParaRPr lang="en-US">
              <a:latin typeface="Times New Roman" pitchFamily="18" charset="0"/>
            </a:endParaRPr>
          </a:p>
        </p:txBody>
      </p:sp>
    </p:spTree>
  </p:cSld>
  <p:clrMapOvr>
    <a:masterClrMapping/>
  </p:clrMapOvr>
  <p:transition advTm="285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p:txBody>
          <a:bodyPr/>
          <a:lstStyle/>
          <a:p>
            <a:pPr eaLnBrk="1" hangingPunct="1"/>
            <a:r>
              <a:rPr lang="en-US"/>
              <a:t>Thin lens formula</a:t>
            </a:r>
          </a:p>
        </p:txBody>
      </p:sp>
      <p:sp>
        <p:nvSpPr>
          <p:cNvPr id="43012" name="Line 4"/>
          <p:cNvSpPr>
            <a:spLocks noChangeShapeType="1"/>
          </p:cNvSpPr>
          <p:nvPr/>
        </p:nvSpPr>
        <p:spPr bwMode="auto">
          <a:xfrm flipH="1" flipV="1">
            <a:off x="965200" y="4400550"/>
            <a:ext cx="6727825" cy="0"/>
          </a:xfrm>
          <a:prstGeom prst="line">
            <a:avLst/>
          </a:prstGeom>
          <a:noFill/>
          <a:ln w="28575">
            <a:solidFill>
              <a:srgbClr val="000000"/>
            </a:solidFill>
            <a:round/>
            <a:headEnd/>
            <a:tailEnd type="none" w="med" len="lg"/>
          </a:ln>
        </p:spPr>
        <p:txBody>
          <a:bodyPr lIns="64008" tIns="27432" rIns="64008" bIns="27432" anchor="ctr">
            <a:spAutoFit/>
          </a:bodyPr>
          <a:lstStyle/>
          <a:p>
            <a:endParaRPr lang="en-US"/>
          </a:p>
        </p:txBody>
      </p:sp>
      <p:sp>
        <p:nvSpPr>
          <p:cNvPr id="43013" name="Line 5"/>
          <p:cNvSpPr>
            <a:spLocks noChangeShapeType="1"/>
          </p:cNvSpPr>
          <p:nvPr/>
        </p:nvSpPr>
        <p:spPr bwMode="auto">
          <a:xfrm flipH="1">
            <a:off x="965200" y="2873375"/>
            <a:ext cx="6103938" cy="2012950"/>
          </a:xfrm>
          <a:prstGeom prst="line">
            <a:avLst/>
          </a:prstGeom>
          <a:noFill/>
          <a:ln w="28575">
            <a:solidFill>
              <a:srgbClr val="33CC33"/>
            </a:solidFill>
            <a:round/>
            <a:headEnd/>
            <a:tailEnd type="none" w="med" len="lg"/>
          </a:ln>
        </p:spPr>
        <p:txBody>
          <a:bodyPr lIns="64008" tIns="27432" rIns="64008" bIns="27432" anchor="ctr">
            <a:spAutoFit/>
          </a:bodyPr>
          <a:lstStyle/>
          <a:p>
            <a:endParaRPr lang="en-US"/>
          </a:p>
        </p:txBody>
      </p:sp>
      <p:sp>
        <p:nvSpPr>
          <p:cNvPr id="43014" name="Oval 7"/>
          <p:cNvSpPr>
            <a:spLocks noChangeArrowheads="1"/>
          </p:cNvSpPr>
          <p:nvPr/>
        </p:nvSpPr>
        <p:spPr bwMode="auto">
          <a:xfrm>
            <a:off x="2282825" y="3498850"/>
            <a:ext cx="207963" cy="1943100"/>
          </a:xfrm>
          <a:prstGeom prst="ellipse">
            <a:avLst/>
          </a:prstGeom>
          <a:solidFill>
            <a:srgbClr val="02FFFF"/>
          </a:solidFill>
          <a:ln w="28575">
            <a:noFill/>
            <a:round/>
            <a:headEnd/>
            <a:tailEnd type="none" w="med" len="lg"/>
          </a:ln>
        </p:spPr>
        <p:txBody>
          <a:bodyPr lIns="64008" tIns="27432" rIns="64008" bIns="27432" anchor="ctr">
            <a:spAutoFit/>
          </a:bodyPr>
          <a:lstStyle/>
          <a:p>
            <a:pPr eaLnBrk="1" hangingPunct="1"/>
            <a:endParaRPr lang="en-US">
              <a:latin typeface="Times New Roman" pitchFamily="18" charset="0"/>
            </a:endParaRPr>
          </a:p>
        </p:txBody>
      </p:sp>
      <p:sp>
        <p:nvSpPr>
          <p:cNvPr id="43015" name="Line 9"/>
          <p:cNvSpPr>
            <a:spLocks noChangeShapeType="1"/>
          </p:cNvSpPr>
          <p:nvPr/>
        </p:nvSpPr>
        <p:spPr bwMode="auto">
          <a:xfrm flipH="1">
            <a:off x="965200" y="3498850"/>
            <a:ext cx="1387475" cy="1387475"/>
          </a:xfrm>
          <a:prstGeom prst="line">
            <a:avLst/>
          </a:prstGeom>
          <a:noFill/>
          <a:ln w="28575">
            <a:solidFill>
              <a:srgbClr val="33CC33"/>
            </a:solidFill>
            <a:round/>
            <a:headEnd/>
            <a:tailEnd type="none" w="med" len="lg"/>
          </a:ln>
        </p:spPr>
        <p:txBody>
          <a:bodyPr lIns="64008" tIns="27432" rIns="64008" bIns="27432" anchor="ctr">
            <a:spAutoFit/>
          </a:bodyPr>
          <a:lstStyle/>
          <a:p>
            <a:endParaRPr lang="en-US"/>
          </a:p>
        </p:txBody>
      </p:sp>
      <p:sp>
        <p:nvSpPr>
          <p:cNvPr id="43016" name="Line 10"/>
          <p:cNvSpPr>
            <a:spLocks noChangeShapeType="1"/>
          </p:cNvSpPr>
          <p:nvPr/>
        </p:nvSpPr>
        <p:spPr bwMode="auto">
          <a:xfrm flipH="1" flipV="1">
            <a:off x="2352675" y="3498850"/>
            <a:ext cx="5340350" cy="0"/>
          </a:xfrm>
          <a:prstGeom prst="line">
            <a:avLst/>
          </a:prstGeom>
          <a:noFill/>
          <a:ln w="28575">
            <a:solidFill>
              <a:srgbClr val="33CC33"/>
            </a:solidFill>
            <a:round/>
            <a:headEnd/>
            <a:tailEnd type="none" w="med" len="lg"/>
          </a:ln>
        </p:spPr>
        <p:txBody>
          <a:bodyPr lIns="64008" tIns="27432" rIns="64008" bIns="27432" anchor="ctr">
            <a:spAutoFit/>
          </a:bodyPr>
          <a:lstStyle/>
          <a:p>
            <a:endParaRPr lang="en-US"/>
          </a:p>
        </p:txBody>
      </p:sp>
      <p:sp>
        <p:nvSpPr>
          <p:cNvPr id="43017" name="Line 11"/>
          <p:cNvSpPr>
            <a:spLocks noChangeShapeType="1"/>
          </p:cNvSpPr>
          <p:nvPr/>
        </p:nvSpPr>
        <p:spPr bwMode="auto">
          <a:xfrm>
            <a:off x="965200" y="3081338"/>
            <a:ext cx="0" cy="2846387"/>
          </a:xfrm>
          <a:prstGeom prst="line">
            <a:avLst/>
          </a:prstGeom>
          <a:noFill/>
          <a:ln w="28575" cap="rnd">
            <a:solidFill>
              <a:srgbClr val="000000"/>
            </a:solidFill>
            <a:prstDash val="sysDot"/>
            <a:round/>
            <a:headEnd/>
            <a:tailEnd type="none" w="med" len="lg"/>
          </a:ln>
        </p:spPr>
        <p:txBody>
          <a:bodyPr wrap="none" lIns="64008" tIns="27432" rIns="64008" bIns="27432" anchor="ctr">
            <a:spAutoFit/>
          </a:bodyPr>
          <a:lstStyle/>
          <a:p>
            <a:endParaRPr lang="en-US"/>
          </a:p>
        </p:txBody>
      </p:sp>
      <p:sp>
        <p:nvSpPr>
          <p:cNvPr id="43018" name="Line 12"/>
          <p:cNvSpPr>
            <a:spLocks noChangeShapeType="1"/>
          </p:cNvSpPr>
          <p:nvPr/>
        </p:nvSpPr>
        <p:spPr bwMode="auto">
          <a:xfrm>
            <a:off x="5127625" y="3081338"/>
            <a:ext cx="0" cy="2846387"/>
          </a:xfrm>
          <a:prstGeom prst="line">
            <a:avLst/>
          </a:prstGeom>
          <a:noFill/>
          <a:ln w="28575" cap="rnd">
            <a:solidFill>
              <a:srgbClr val="000000"/>
            </a:solidFill>
            <a:prstDash val="sysDot"/>
            <a:round/>
            <a:headEnd/>
            <a:tailEnd type="none" w="med" len="lg"/>
          </a:ln>
        </p:spPr>
        <p:txBody>
          <a:bodyPr wrap="none" lIns="64008" tIns="27432" rIns="64008" bIns="27432" anchor="ctr">
            <a:spAutoFit/>
          </a:bodyPr>
          <a:lstStyle/>
          <a:p>
            <a:endParaRPr lang="en-US"/>
          </a:p>
        </p:txBody>
      </p:sp>
      <p:sp>
        <p:nvSpPr>
          <p:cNvPr id="43019" name="Text Box 13"/>
          <p:cNvSpPr txBox="1">
            <a:spLocks noChangeArrowheads="1"/>
          </p:cNvSpPr>
          <p:nvPr/>
        </p:nvSpPr>
        <p:spPr bwMode="auto">
          <a:xfrm>
            <a:off x="1524000" y="3048000"/>
            <a:ext cx="336550" cy="641350"/>
          </a:xfrm>
          <a:prstGeom prst="rect">
            <a:avLst/>
          </a:prstGeom>
          <a:noFill/>
          <a:ln w="12700">
            <a:noFill/>
            <a:miter lim="800000"/>
            <a:headEnd/>
            <a:tailEnd/>
          </a:ln>
        </p:spPr>
        <p:txBody>
          <a:bodyPr wrap="none">
            <a:spAutoFit/>
          </a:bodyPr>
          <a:lstStyle/>
          <a:p>
            <a:pPr eaLnBrk="1" hangingPunct="1">
              <a:spcBef>
                <a:spcPct val="50000"/>
              </a:spcBef>
            </a:pPr>
            <a:r>
              <a:rPr lang="en-US" sz="3600" b="1" i="1">
                <a:solidFill>
                  <a:srgbClr val="0000FF"/>
                </a:solidFill>
                <a:latin typeface="Times New Roman" pitchFamily="18" charset="0"/>
              </a:rPr>
              <a:t>f</a:t>
            </a:r>
          </a:p>
        </p:txBody>
      </p:sp>
      <p:sp>
        <p:nvSpPr>
          <p:cNvPr id="43020" name="Line 14"/>
          <p:cNvSpPr>
            <a:spLocks noChangeShapeType="1"/>
          </p:cNvSpPr>
          <p:nvPr/>
        </p:nvSpPr>
        <p:spPr bwMode="auto">
          <a:xfrm flipH="1">
            <a:off x="2514600" y="3016250"/>
            <a:ext cx="2590800" cy="0"/>
          </a:xfrm>
          <a:prstGeom prst="line">
            <a:avLst/>
          </a:prstGeom>
          <a:noFill/>
          <a:ln w="28575">
            <a:solidFill>
              <a:srgbClr val="0000FF"/>
            </a:solidFill>
            <a:round/>
            <a:headEnd type="arrow" w="med" len="med"/>
            <a:tailEnd type="arrow" w="med" len="med"/>
          </a:ln>
        </p:spPr>
        <p:txBody>
          <a:bodyPr>
            <a:spAutoFit/>
          </a:bodyPr>
          <a:lstStyle/>
          <a:p>
            <a:endParaRPr lang="en-US"/>
          </a:p>
        </p:txBody>
      </p:sp>
      <p:sp>
        <p:nvSpPr>
          <p:cNvPr id="43021" name="Text Box 15"/>
          <p:cNvSpPr txBox="1">
            <a:spLocks noChangeArrowheads="1"/>
          </p:cNvSpPr>
          <p:nvPr/>
        </p:nvSpPr>
        <p:spPr bwMode="auto">
          <a:xfrm>
            <a:off x="3352800" y="2406650"/>
            <a:ext cx="514350" cy="641350"/>
          </a:xfrm>
          <a:prstGeom prst="rect">
            <a:avLst/>
          </a:prstGeom>
          <a:noFill/>
          <a:ln w="12700">
            <a:noFill/>
            <a:miter lim="800000"/>
            <a:headEnd/>
            <a:tailEnd/>
          </a:ln>
        </p:spPr>
        <p:txBody>
          <a:bodyPr wrap="none">
            <a:spAutoFit/>
          </a:bodyPr>
          <a:lstStyle/>
          <a:p>
            <a:pPr eaLnBrk="1" hangingPunct="1">
              <a:spcBef>
                <a:spcPct val="50000"/>
              </a:spcBef>
            </a:pPr>
            <a:r>
              <a:rPr lang="en-US" sz="3600" b="1" i="1">
                <a:solidFill>
                  <a:srgbClr val="0000FF"/>
                </a:solidFill>
                <a:latin typeface="Times New Roman" pitchFamily="18" charset="0"/>
              </a:rPr>
              <a:t>D</a:t>
            </a:r>
          </a:p>
        </p:txBody>
      </p:sp>
      <p:sp>
        <p:nvSpPr>
          <p:cNvPr id="43022" name="Line 16"/>
          <p:cNvSpPr>
            <a:spLocks noChangeShapeType="1"/>
          </p:cNvSpPr>
          <p:nvPr/>
        </p:nvSpPr>
        <p:spPr bwMode="auto">
          <a:xfrm flipH="1">
            <a:off x="990600" y="3021013"/>
            <a:ext cx="1477963" cy="0"/>
          </a:xfrm>
          <a:prstGeom prst="line">
            <a:avLst/>
          </a:prstGeom>
          <a:noFill/>
          <a:ln w="28575">
            <a:solidFill>
              <a:srgbClr val="0000FF"/>
            </a:solidFill>
            <a:round/>
            <a:headEnd type="arrow" w="med" len="med"/>
            <a:tailEnd type="arrow" w="med" len="med"/>
          </a:ln>
        </p:spPr>
        <p:txBody>
          <a:bodyPr>
            <a:spAutoFit/>
          </a:bodyPr>
          <a:lstStyle/>
          <a:p>
            <a:endParaRPr lang="en-US"/>
          </a:p>
        </p:txBody>
      </p:sp>
      <p:sp>
        <p:nvSpPr>
          <p:cNvPr id="43023" name="Text Box 17"/>
          <p:cNvSpPr txBox="1">
            <a:spLocks noChangeArrowheads="1"/>
          </p:cNvSpPr>
          <p:nvPr/>
        </p:nvSpPr>
        <p:spPr bwMode="auto">
          <a:xfrm>
            <a:off x="1219200" y="2286000"/>
            <a:ext cx="619080" cy="646331"/>
          </a:xfrm>
          <a:prstGeom prst="rect">
            <a:avLst/>
          </a:prstGeom>
          <a:noFill/>
          <a:ln w="12700">
            <a:noFill/>
            <a:miter lim="800000"/>
            <a:headEnd/>
            <a:tailEnd/>
          </a:ln>
        </p:spPr>
        <p:txBody>
          <a:bodyPr wrap="none">
            <a:spAutoFit/>
          </a:bodyPr>
          <a:lstStyle/>
          <a:p>
            <a:pPr eaLnBrk="1" hangingPunct="1">
              <a:spcBef>
                <a:spcPct val="50000"/>
              </a:spcBef>
            </a:pPr>
            <a:r>
              <a:rPr lang="en-US" sz="3600" b="1" i="1" dirty="0">
                <a:solidFill>
                  <a:srgbClr val="0000FF"/>
                </a:solidFill>
                <a:latin typeface="Times New Roman" pitchFamily="18" charset="0"/>
              </a:rPr>
              <a:t>D</a:t>
            </a:r>
            <a:r>
              <a:rPr lang="en-US" sz="3600" dirty="0">
                <a:solidFill>
                  <a:srgbClr val="0000FF"/>
                </a:solidFill>
                <a:latin typeface="Times New Roman" pitchFamily="18" charset="0"/>
                <a:cs typeface="Times New Roman" pitchFamily="18" charset="0"/>
              </a:rPr>
              <a:t>′</a:t>
            </a:r>
            <a:endParaRPr lang="en-US" sz="3600" b="1" i="1" dirty="0">
              <a:solidFill>
                <a:srgbClr val="0000FF"/>
              </a:solidFill>
              <a:latin typeface="Times New Roman" pitchFamily="18" charset="0"/>
            </a:endParaRPr>
          </a:p>
        </p:txBody>
      </p:sp>
      <p:sp>
        <p:nvSpPr>
          <p:cNvPr id="43024" name="Text Box 18"/>
          <p:cNvSpPr txBox="1">
            <a:spLocks noChangeArrowheads="1"/>
          </p:cNvSpPr>
          <p:nvPr/>
        </p:nvSpPr>
        <p:spPr bwMode="auto">
          <a:xfrm>
            <a:off x="762000" y="923925"/>
            <a:ext cx="412750" cy="641350"/>
          </a:xfrm>
          <a:prstGeom prst="rect">
            <a:avLst/>
          </a:prstGeom>
          <a:noFill/>
          <a:ln w="12700">
            <a:noFill/>
            <a:miter lim="800000"/>
            <a:headEnd/>
            <a:tailEnd/>
          </a:ln>
        </p:spPr>
        <p:txBody>
          <a:bodyPr wrap="none">
            <a:spAutoFit/>
          </a:bodyPr>
          <a:lstStyle/>
          <a:p>
            <a:pPr eaLnBrk="1" hangingPunct="1">
              <a:spcBef>
                <a:spcPct val="50000"/>
              </a:spcBef>
            </a:pPr>
            <a:r>
              <a:rPr lang="en-US" sz="3600" dirty="0">
                <a:latin typeface="Times New Roman" pitchFamily="18" charset="0"/>
              </a:rPr>
              <a:t>1</a:t>
            </a:r>
          </a:p>
        </p:txBody>
      </p:sp>
      <p:sp>
        <p:nvSpPr>
          <p:cNvPr id="43025" name="Text Box 19"/>
          <p:cNvSpPr txBox="1">
            <a:spLocks noChangeArrowheads="1"/>
          </p:cNvSpPr>
          <p:nvPr/>
        </p:nvSpPr>
        <p:spPr bwMode="auto">
          <a:xfrm>
            <a:off x="609600" y="1416050"/>
            <a:ext cx="619080" cy="646331"/>
          </a:xfrm>
          <a:prstGeom prst="rect">
            <a:avLst/>
          </a:prstGeom>
          <a:noFill/>
          <a:ln w="12700">
            <a:noFill/>
            <a:miter lim="800000"/>
            <a:headEnd/>
            <a:tailEnd/>
          </a:ln>
        </p:spPr>
        <p:txBody>
          <a:bodyPr wrap="none">
            <a:spAutoFit/>
          </a:bodyPr>
          <a:lstStyle/>
          <a:p>
            <a:pPr eaLnBrk="1" hangingPunct="1">
              <a:spcBef>
                <a:spcPct val="50000"/>
              </a:spcBef>
            </a:pPr>
            <a:r>
              <a:rPr lang="en-US" sz="3600" i="1" dirty="0">
                <a:latin typeface="Times New Roman" pitchFamily="18" charset="0"/>
              </a:rPr>
              <a:t>D</a:t>
            </a:r>
            <a:r>
              <a:rPr lang="en-US" sz="3600" dirty="0">
                <a:latin typeface="Times New Roman" pitchFamily="18" charset="0"/>
                <a:cs typeface="Times New Roman" pitchFamily="18" charset="0"/>
              </a:rPr>
              <a:t>′</a:t>
            </a:r>
            <a:endParaRPr lang="en-US" sz="3600" dirty="0">
              <a:latin typeface="Times New Roman" pitchFamily="18" charset="0"/>
            </a:endParaRPr>
          </a:p>
        </p:txBody>
      </p:sp>
      <p:sp>
        <p:nvSpPr>
          <p:cNvPr id="43026" name="Text Box 20"/>
          <p:cNvSpPr txBox="1">
            <a:spLocks noChangeArrowheads="1"/>
          </p:cNvSpPr>
          <p:nvPr/>
        </p:nvSpPr>
        <p:spPr bwMode="auto">
          <a:xfrm>
            <a:off x="1524000" y="1416050"/>
            <a:ext cx="514350" cy="641350"/>
          </a:xfrm>
          <a:prstGeom prst="rect">
            <a:avLst/>
          </a:prstGeom>
          <a:noFill/>
          <a:ln w="12700">
            <a:noFill/>
            <a:miter lim="800000"/>
            <a:headEnd/>
            <a:tailEnd/>
          </a:ln>
        </p:spPr>
        <p:txBody>
          <a:bodyPr wrap="none">
            <a:spAutoFit/>
          </a:bodyPr>
          <a:lstStyle/>
          <a:p>
            <a:pPr eaLnBrk="1" hangingPunct="1">
              <a:spcBef>
                <a:spcPct val="50000"/>
              </a:spcBef>
            </a:pPr>
            <a:r>
              <a:rPr lang="en-US" sz="3600" i="1" dirty="0">
                <a:latin typeface="Times New Roman" pitchFamily="18" charset="0"/>
              </a:rPr>
              <a:t>D</a:t>
            </a:r>
          </a:p>
        </p:txBody>
      </p:sp>
      <p:sp>
        <p:nvSpPr>
          <p:cNvPr id="43027" name="Text Box 21"/>
          <p:cNvSpPr txBox="1">
            <a:spLocks noChangeArrowheads="1"/>
          </p:cNvSpPr>
          <p:nvPr/>
        </p:nvSpPr>
        <p:spPr bwMode="auto">
          <a:xfrm>
            <a:off x="1539875" y="923925"/>
            <a:ext cx="412750" cy="641350"/>
          </a:xfrm>
          <a:prstGeom prst="rect">
            <a:avLst/>
          </a:prstGeom>
          <a:noFill/>
          <a:ln w="12700">
            <a:noFill/>
            <a:miter lim="800000"/>
            <a:headEnd/>
            <a:tailEnd/>
          </a:ln>
        </p:spPr>
        <p:txBody>
          <a:bodyPr wrap="none">
            <a:spAutoFit/>
          </a:bodyPr>
          <a:lstStyle/>
          <a:p>
            <a:pPr eaLnBrk="1" hangingPunct="1">
              <a:spcBef>
                <a:spcPct val="50000"/>
              </a:spcBef>
            </a:pPr>
            <a:r>
              <a:rPr lang="en-US" sz="3600" dirty="0">
                <a:latin typeface="Times New Roman" pitchFamily="18" charset="0"/>
              </a:rPr>
              <a:t>1</a:t>
            </a:r>
          </a:p>
        </p:txBody>
      </p:sp>
      <p:sp>
        <p:nvSpPr>
          <p:cNvPr id="43028" name="Text Box 22"/>
          <p:cNvSpPr txBox="1">
            <a:spLocks noChangeArrowheads="1"/>
          </p:cNvSpPr>
          <p:nvPr/>
        </p:nvSpPr>
        <p:spPr bwMode="auto">
          <a:xfrm>
            <a:off x="2482850" y="923925"/>
            <a:ext cx="412750" cy="641350"/>
          </a:xfrm>
          <a:prstGeom prst="rect">
            <a:avLst/>
          </a:prstGeom>
          <a:noFill/>
          <a:ln w="12700">
            <a:noFill/>
            <a:miter lim="800000"/>
            <a:headEnd/>
            <a:tailEnd/>
          </a:ln>
        </p:spPr>
        <p:txBody>
          <a:bodyPr wrap="none">
            <a:spAutoFit/>
          </a:bodyPr>
          <a:lstStyle/>
          <a:p>
            <a:pPr eaLnBrk="1" hangingPunct="1">
              <a:spcBef>
                <a:spcPct val="50000"/>
              </a:spcBef>
            </a:pPr>
            <a:r>
              <a:rPr lang="en-US" sz="3600">
                <a:latin typeface="Times New Roman" pitchFamily="18" charset="0"/>
              </a:rPr>
              <a:t>1</a:t>
            </a:r>
          </a:p>
        </p:txBody>
      </p:sp>
      <p:sp>
        <p:nvSpPr>
          <p:cNvPr id="43029" name="Text Box 23"/>
          <p:cNvSpPr txBox="1">
            <a:spLocks noChangeArrowheads="1"/>
          </p:cNvSpPr>
          <p:nvPr/>
        </p:nvSpPr>
        <p:spPr bwMode="auto">
          <a:xfrm>
            <a:off x="2514600" y="1416050"/>
            <a:ext cx="312906" cy="646331"/>
          </a:xfrm>
          <a:prstGeom prst="rect">
            <a:avLst/>
          </a:prstGeom>
          <a:noFill/>
          <a:ln w="12700">
            <a:noFill/>
            <a:miter lim="800000"/>
            <a:headEnd/>
            <a:tailEnd/>
          </a:ln>
        </p:spPr>
        <p:txBody>
          <a:bodyPr wrap="none">
            <a:spAutoFit/>
          </a:bodyPr>
          <a:lstStyle/>
          <a:p>
            <a:pPr eaLnBrk="1" hangingPunct="1">
              <a:spcBef>
                <a:spcPct val="50000"/>
              </a:spcBef>
            </a:pPr>
            <a:r>
              <a:rPr lang="en-US" sz="3600" i="1" dirty="0">
                <a:latin typeface="Times New Roman" pitchFamily="18" charset="0"/>
              </a:rPr>
              <a:t>f</a:t>
            </a:r>
          </a:p>
        </p:txBody>
      </p:sp>
      <p:sp>
        <p:nvSpPr>
          <p:cNvPr id="43030" name="Line 24"/>
          <p:cNvSpPr>
            <a:spLocks noChangeShapeType="1"/>
          </p:cNvSpPr>
          <p:nvPr/>
        </p:nvSpPr>
        <p:spPr bwMode="auto">
          <a:xfrm>
            <a:off x="1587500" y="1489075"/>
            <a:ext cx="457200" cy="0"/>
          </a:xfrm>
          <a:prstGeom prst="line">
            <a:avLst/>
          </a:prstGeom>
          <a:noFill/>
          <a:ln w="12700">
            <a:solidFill>
              <a:schemeClr val="tx1"/>
            </a:solidFill>
            <a:round/>
            <a:headEnd/>
            <a:tailEnd/>
          </a:ln>
        </p:spPr>
        <p:txBody>
          <a:bodyPr>
            <a:spAutoFit/>
          </a:bodyPr>
          <a:lstStyle/>
          <a:p>
            <a:endParaRPr lang="en-US"/>
          </a:p>
        </p:txBody>
      </p:sp>
      <p:sp>
        <p:nvSpPr>
          <p:cNvPr id="43031" name="Line 25"/>
          <p:cNvSpPr>
            <a:spLocks noChangeShapeType="1"/>
          </p:cNvSpPr>
          <p:nvPr/>
        </p:nvSpPr>
        <p:spPr bwMode="auto">
          <a:xfrm>
            <a:off x="685800" y="1489075"/>
            <a:ext cx="457200" cy="0"/>
          </a:xfrm>
          <a:prstGeom prst="line">
            <a:avLst/>
          </a:prstGeom>
          <a:noFill/>
          <a:ln w="12700">
            <a:solidFill>
              <a:schemeClr val="tx1"/>
            </a:solidFill>
            <a:round/>
            <a:headEnd/>
            <a:tailEnd/>
          </a:ln>
        </p:spPr>
        <p:txBody>
          <a:bodyPr>
            <a:spAutoFit/>
          </a:bodyPr>
          <a:lstStyle/>
          <a:p>
            <a:endParaRPr lang="en-US"/>
          </a:p>
        </p:txBody>
      </p:sp>
      <p:sp>
        <p:nvSpPr>
          <p:cNvPr id="43032" name="Line 26"/>
          <p:cNvSpPr>
            <a:spLocks noChangeShapeType="1"/>
          </p:cNvSpPr>
          <p:nvPr/>
        </p:nvSpPr>
        <p:spPr bwMode="auto">
          <a:xfrm>
            <a:off x="2514600" y="1489075"/>
            <a:ext cx="457200" cy="0"/>
          </a:xfrm>
          <a:prstGeom prst="line">
            <a:avLst/>
          </a:prstGeom>
          <a:noFill/>
          <a:ln w="12700">
            <a:solidFill>
              <a:schemeClr val="tx1"/>
            </a:solidFill>
            <a:round/>
            <a:headEnd/>
            <a:tailEnd/>
          </a:ln>
        </p:spPr>
        <p:txBody>
          <a:bodyPr>
            <a:spAutoFit/>
          </a:bodyPr>
          <a:lstStyle/>
          <a:p>
            <a:endParaRPr lang="en-US"/>
          </a:p>
        </p:txBody>
      </p:sp>
      <p:sp>
        <p:nvSpPr>
          <p:cNvPr id="43033" name="Text Box 27"/>
          <p:cNvSpPr txBox="1">
            <a:spLocks noChangeArrowheads="1"/>
          </p:cNvSpPr>
          <p:nvPr/>
        </p:nvSpPr>
        <p:spPr bwMode="auto">
          <a:xfrm>
            <a:off x="1158875" y="1152525"/>
            <a:ext cx="441325" cy="641350"/>
          </a:xfrm>
          <a:prstGeom prst="rect">
            <a:avLst/>
          </a:prstGeom>
          <a:noFill/>
          <a:ln w="12700">
            <a:noFill/>
            <a:miter lim="800000"/>
            <a:headEnd/>
            <a:tailEnd/>
          </a:ln>
        </p:spPr>
        <p:txBody>
          <a:bodyPr wrap="none">
            <a:spAutoFit/>
          </a:bodyPr>
          <a:lstStyle/>
          <a:p>
            <a:pPr eaLnBrk="1" hangingPunct="1">
              <a:spcBef>
                <a:spcPct val="50000"/>
              </a:spcBef>
            </a:pPr>
            <a:r>
              <a:rPr lang="en-US" sz="3600" dirty="0">
                <a:latin typeface="Times New Roman" pitchFamily="18" charset="0"/>
              </a:rPr>
              <a:t>+</a:t>
            </a:r>
          </a:p>
        </p:txBody>
      </p:sp>
      <p:sp>
        <p:nvSpPr>
          <p:cNvPr id="43034" name="Text Box 28"/>
          <p:cNvSpPr txBox="1">
            <a:spLocks noChangeArrowheads="1"/>
          </p:cNvSpPr>
          <p:nvPr/>
        </p:nvSpPr>
        <p:spPr bwMode="auto">
          <a:xfrm>
            <a:off x="2085975" y="1152525"/>
            <a:ext cx="441325" cy="641350"/>
          </a:xfrm>
          <a:prstGeom prst="rect">
            <a:avLst/>
          </a:prstGeom>
          <a:noFill/>
          <a:ln w="12700">
            <a:noFill/>
            <a:miter lim="800000"/>
            <a:headEnd/>
            <a:tailEnd/>
          </a:ln>
        </p:spPr>
        <p:txBody>
          <a:bodyPr wrap="none">
            <a:spAutoFit/>
          </a:bodyPr>
          <a:lstStyle/>
          <a:p>
            <a:pPr eaLnBrk="1" hangingPunct="1">
              <a:spcBef>
                <a:spcPct val="50000"/>
              </a:spcBef>
            </a:pPr>
            <a:r>
              <a:rPr lang="en-US" sz="3600">
                <a:latin typeface="Times New Roman" pitchFamily="18" charset="0"/>
              </a:rPr>
              <a:t>=</a:t>
            </a:r>
          </a:p>
        </p:txBody>
      </p:sp>
      <p:sp>
        <p:nvSpPr>
          <p:cNvPr id="43035" name="Line 29"/>
          <p:cNvSpPr>
            <a:spLocks noChangeShapeType="1"/>
          </p:cNvSpPr>
          <p:nvPr/>
        </p:nvSpPr>
        <p:spPr bwMode="auto">
          <a:xfrm flipH="1">
            <a:off x="1295400" y="3200400"/>
            <a:ext cx="1066800" cy="0"/>
          </a:xfrm>
          <a:prstGeom prst="line">
            <a:avLst/>
          </a:prstGeom>
          <a:noFill/>
          <a:ln w="28575">
            <a:solidFill>
              <a:srgbClr val="0000FF"/>
            </a:solidFill>
            <a:round/>
            <a:headEnd type="arrow" w="med" len="med"/>
            <a:tailEnd type="arrow" w="med" len="med"/>
          </a:ln>
        </p:spPr>
        <p:txBody>
          <a:bodyPr>
            <a:spAutoFit/>
          </a:bodyPr>
          <a:lstStyle/>
          <a:p>
            <a:endParaRPr lang="en-US"/>
          </a:p>
        </p:txBody>
      </p:sp>
      <p:sp>
        <p:nvSpPr>
          <p:cNvPr id="43036" name="Rectangle 30"/>
          <p:cNvSpPr>
            <a:spLocks noChangeArrowheads="1"/>
          </p:cNvSpPr>
          <p:nvPr/>
        </p:nvSpPr>
        <p:spPr bwMode="auto">
          <a:xfrm>
            <a:off x="381000" y="914400"/>
            <a:ext cx="2895600" cy="1219200"/>
          </a:xfrm>
          <a:prstGeom prst="rect">
            <a:avLst/>
          </a:prstGeom>
          <a:noFill/>
          <a:ln w="28575">
            <a:solidFill>
              <a:srgbClr val="FF0000"/>
            </a:solidFill>
            <a:miter lim="800000"/>
            <a:headEnd/>
            <a:tailEnd/>
          </a:ln>
        </p:spPr>
        <p:txBody>
          <a:bodyPr wrap="none" anchor="ctr">
            <a:spAutoFit/>
          </a:bodyPr>
          <a:lstStyle/>
          <a:p>
            <a:pPr eaLnBrk="1" hangingPunct="1"/>
            <a:endParaRPr lang="en-US">
              <a:latin typeface="Times New Roman" pitchFamily="18" charset="0"/>
            </a:endParaRPr>
          </a:p>
        </p:txBody>
      </p:sp>
      <p:sp>
        <p:nvSpPr>
          <p:cNvPr id="43037" name="Text Box 34"/>
          <p:cNvSpPr txBox="1">
            <a:spLocks noChangeArrowheads="1"/>
          </p:cNvSpPr>
          <p:nvPr/>
        </p:nvSpPr>
        <p:spPr bwMode="auto">
          <a:xfrm>
            <a:off x="3743325" y="987425"/>
            <a:ext cx="5070475" cy="822325"/>
          </a:xfrm>
          <a:prstGeom prst="rect">
            <a:avLst/>
          </a:prstGeom>
          <a:noFill/>
          <a:ln w="9525">
            <a:noFill/>
            <a:miter lim="800000"/>
            <a:headEnd/>
            <a:tailEnd/>
          </a:ln>
        </p:spPr>
        <p:txBody>
          <a:bodyPr>
            <a:spAutoFit/>
          </a:bodyPr>
          <a:lstStyle/>
          <a:p>
            <a:r>
              <a:rPr lang="en-US">
                <a:latin typeface="Palatino Linotype" pitchFamily="18" charset="0"/>
              </a:rPr>
              <a:t>Any point satisfying the thin lens equation is in focus.</a:t>
            </a:r>
          </a:p>
        </p:txBody>
      </p:sp>
      <p:sp>
        <p:nvSpPr>
          <p:cNvPr id="43039" name="Oval 6"/>
          <p:cNvSpPr>
            <a:spLocks noChangeArrowheads="1"/>
          </p:cNvSpPr>
          <p:nvPr/>
        </p:nvSpPr>
        <p:spPr bwMode="auto">
          <a:xfrm>
            <a:off x="5057775" y="3429000"/>
            <a:ext cx="138113" cy="138113"/>
          </a:xfrm>
          <a:prstGeom prst="ellipse">
            <a:avLst/>
          </a:prstGeom>
          <a:solidFill>
            <a:schemeClr val="accent1"/>
          </a:solidFill>
          <a:ln w="28575">
            <a:solidFill>
              <a:srgbClr val="000000"/>
            </a:solidFill>
            <a:round/>
            <a:headEnd/>
            <a:tailEnd type="none" w="med" len="lg"/>
          </a:ln>
        </p:spPr>
        <p:txBody>
          <a:bodyPr wrap="none" lIns="64008" tIns="27432" rIns="64008" bIns="27432" anchor="ctr">
            <a:spAutoFit/>
          </a:bodyPr>
          <a:lstStyle/>
          <a:p>
            <a:pPr eaLnBrk="1" hangingPunct="1"/>
            <a:endParaRPr lang="en-US">
              <a:latin typeface="Times New Roman" pitchFamily="18" charset="0"/>
            </a:endParaRPr>
          </a:p>
        </p:txBody>
      </p:sp>
      <p:sp>
        <p:nvSpPr>
          <p:cNvPr id="33" name="Text Box 20"/>
          <p:cNvSpPr txBox="1">
            <a:spLocks noChangeArrowheads="1"/>
          </p:cNvSpPr>
          <p:nvPr/>
        </p:nvSpPr>
        <p:spPr bwMode="auto">
          <a:xfrm>
            <a:off x="7331075" y="6462713"/>
            <a:ext cx="1752403" cy="276999"/>
          </a:xfrm>
          <a:prstGeom prst="rect">
            <a:avLst/>
          </a:prstGeom>
          <a:noFill/>
          <a:ln w="9525">
            <a:noFill/>
            <a:miter lim="800000"/>
            <a:headEnd/>
            <a:tailEnd/>
          </a:ln>
        </p:spPr>
        <p:txBody>
          <a:bodyPr wrap="none">
            <a:spAutoFit/>
          </a:bodyPr>
          <a:lstStyle/>
          <a:p>
            <a:pPr eaLnBrk="1" hangingPunct="1"/>
            <a:r>
              <a:rPr lang="en-US" sz="1200" dirty="0"/>
              <a:t>Slide by </a:t>
            </a:r>
            <a:r>
              <a:rPr lang="en-US" sz="1200" dirty="0" err="1"/>
              <a:t>Frédo</a:t>
            </a:r>
            <a:r>
              <a:rPr lang="en-US" sz="1200" dirty="0"/>
              <a:t> Durand</a:t>
            </a:r>
          </a:p>
        </p:txBody>
      </p:sp>
      <p:sp>
        <p:nvSpPr>
          <p:cNvPr id="34" name="TextBox 33"/>
          <p:cNvSpPr txBox="1"/>
          <p:nvPr/>
        </p:nvSpPr>
        <p:spPr>
          <a:xfrm>
            <a:off x="4648200" y="6019800"/>
            <a:ext cx="934871" cy="461665"/>
          </a:xfrm>
          <a:prstGeom prst="rect">
            <a:avLst/>
          </a:prstGeom>
          <a:noFill/>
        </p:spPr>
        <p:txBody>
          <a:bodyPr wrap="none" rtlCol="0">
            <a:spAutoFit/>
          </a:bodyPr>
          <a:lstStyle/>
          <a:p>
            <a:r>
              <a:rPr lang="en-US" dirty="0">
                <a:latin typeface="Times New Roman" pitchFamily="18" charset="0"/>
                <a:cs typeface="Times New Roman" pitchFamily="18" charset="0"/>
              </a:rPr>
              <a:t>object</a:t>
            </a:r>
          </a:p>
        </p:txBody>
      </p:sp>
      <p:sp>
        <p:nvSpPr>
          <p:cNvPr id="35" name="TextBox 34"/>
          <p:cNvSpPr txBox="1"/>
          <p:nvPr/>
        </p:nvSpPr>
        <p:spPr>
          <a:xfrm>
            <a:off x="360529" y="5943600"/>
            <a:ext cx="1239671" cy="830997"/>
          </a:xfrm>
          <a:prstGeom prst="rect">
            <a:avLst/>
          </a:prstGeom>
          <a:noFill/>
        </p:spPr>
        <p:txBody>
          <a:bodyPr wrap="square" rtlCol="0">
            <a:spAutoFit/>
          </a:bodyPr>
          <a:lstStyle/>
          <a:p>
            <a:pPr algn="ctr"/>
            <a:r>
              <a:rPr lang="en-US" dirty="0">
                <a:latin typeface="Times New Roman" pitchFamily="18" charset="0"/>
                <a:cs typeface="Times New Roman" pitchFamily="18" charset="0"/>
              </a:rPr>
              <a:t>image plane</a:t>
            </a:r>
          </a:p>
        </p:txBody>
      </p:sp>
      <p:sp>
        <p:nvSpPr>
          <p:cNvPr id="36" name="TextBox 35"/>
          <p:cNvSpPr txBox="1"/>
          <p:nvPr/>
        </p:nvSpPr>
        <p:spPr>
          <a:xfrm>
            <a:off x="2063206" y="6015335"/>
            <a:ext cx="679994" cy="461665"/>
          </a:xfrm>
          <a:prstGeom prst="rect">
            <a:avLst/>
          </a:prstGeom>
          <a:noFill/>
        </p:spPr>
        <p:txBody>
          <a:bodyPr wrap="none" rtlCol="0">
            <a:spAutoFit/>
          </a:bodyPr>
          <a:lstStyle/>
          <a:p>
            <a:r>
              <a:rPr lang="en-US" dirty="0">
                <a:latin typeface="Times New Roman" pitchFamily="18" charset="0"/>
                <a:cs typeface="Times New Roman" pitchFamily="18" charset="0"/>
              </a:rPr>
              <a:t>lens</a:t>
            </a:r>
          </a:p>
        </p:txBody>
      </p:sp>
      <p:sp>
        <p:nvSpPr>
          <p:cNvPr id="37" name="Oval 9">
            <a:extLst>
              <a:ext uri="{FF2B5EF4-FFF2-40B4-BE49-F238E27FC236}">
                <a16:creationId xmlns:a16="http://schemas.microsoft.com/office/drawing/2014/main" id="{8B03CD9C-0BAC-7542-915D-948C44D5DE99}"/>
              </a:ext>
            </a:extLst>
          </p:cNvPr>
          <p:cNvSpPr>
            <a:spLocks noChangeArrowheads="1"/>
          </p:cNvSpPr>
          <p:nvPr/>
        </p:nvSpPr>
        <p:spPr bwMode="auto">
          <a:xfrm>
            <a:off x="895349" y="4799965"/>
            <a:ext cx="139700" cy="139700"/>
          </a:xfrm>
          <a:prstGeom prst="ellipse">
            <a:avLst/>
          </a:prstGeom>
          <a:solidFill>
            <a:schemeClr val="accent1"/>
          </a:solidFill>
          <a:ln w="28575">
            <a:solidFill>
              <a:srgbClr val="000000"/>
            </a:solidFill>
            <a:round/>
            <a:headEnd/>
            <a:tailEnd type="none" w="med" len="lg"/>
          </a:ln>
        </p:spPr>
        <p:txBody>
          <a:bodyPr wrap="none" lIns="64008" tIns="27432" rIns="64008" bIns="27432" anchor="ctr">
            <a:spAutoFit/>
          </a:bodyPr>
          <a:lstStyle/>
          <a:p>
            <a:pPr eaLnBrk="1" hangingPunct="1"/>
            <a:endParaRPr lang="en-US">
              <a:latin typeface="Times New Roman" pitchFamily="18" charset="0"/>
            </a:endParaRPr>
          </a:p>
        </p:txBody>
      </p:sp>
      <p:sp>
        <p:nvSpPr>
          <p:cNvPr id="38" name="Text Box 34">
            <a:extLst>
              <a:ext uri="{FF2B5EF4-FFF2-40B4-BE49-F238E27FC236}">
                <a16:creationId xmlns:a16="http://schemas.microsoft.com/office/drawing/2014/main" id="{6E22A7CC-AD21-8F46-9128-96BAEF5D5247}"/>
              </a:ext>
            </a:extLst>
          </p:cNvPr>
          <p:cNvSpPr txBox="1">
            <a:spLocks noChangeArrowheads="1"/>
          </p:cNvSpPr>
          <p:nvPr/>
        </p:nvSpPr>
        <p:spPr bwMode="auto">
          <a:xfrm>
            <a:off x="3733800" y="1858963"/>
            <a:ext cx="5272088" cy="461665"/>
          </a:xfrm>
          <a:prstGeom prst="rect">
            <a:avLst/>
          </a:prstGeom>
          <a:noFill/>
          <a:ln w="9525">
            <a:noFill/>
            <a:miter lim="800000"/>
            <a:headEnd/>
            <a:tailEnd/>
          </a:ln>
        </p:spPr>
        <p:txBody>
          <a:bodyPr wrap="square">
            <a:spAutoFit/>
          </a:bodyPr>
          <a:lstStyle/>
          <a:p>
            <a:r>
              <a:rPr lang="en-US" dirty="0">
                <a:latin typeface="Palatino Linotype" pitchFamily="18" charset="0"/>
              </a:rPr>
              <a:t>What happens when </a:t>
            </a:r>
            <a:r>
              <a:rPr lang="en-US" i="1" dirty="0">
                <a:latin typeface="Palatino Linotype" pitchFamily="18" charset="0"/>
              </a:rPr>
              <a:t>D</a:t>
            </a:r>
            <a:r>
              <a:rPr lang="en-US" dirty="0">
                <a:latin typeface="Palatino Linotype" pitchFamily="18" charset="0"/>
              </a:rPr>
              <a:t> is very large?</a:t>
            </a:r>
          </a:p>
        </p:txBody>
      </p:sp>
    </p:spTree>
  </p:cSld>
  <p:clrMapOvr>
    <a:masterClrMapping/>
  </p:clrMapOvr>
  <p:transition advTm="285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a:t>Depth of Field</a:t>
            </a:r>
          </a:p>
        </p:txBody>
      </p:sp>
      <p:sp>
        <p:nvSpPr>
          <p:cNvPr id="37891" name="Rectangle 3"/>
          <p:cNvSpPr>
            <a:spLocks noGrp="1" noChangeArrowheads="1"/>
          </p:cNvSpPr>
          <p:nvPr>
            <p:ph type="body" idx="1"/>
          </p:nvPr>
        </p:nvSpPr>
        <p:spPr>
          <a:xfrm>
            <a:off x="685800" y="4648200"/>
            <a:ext cx="7772400" cy="1524000"/>
          </a:xfrm>
        </p:spPr>
        <p:txBody>
          <a:bodyPr/>
          <a:lstStyle/>
          <a:p>
            <a:r>
              <a:rPr lang="en-US" dirty="0"/>
              <a:t>For a fixed focal length, there is a specific distance at which objects are “in focus”</a:t>
            </a:r>
          </a:p>
          <a:p>
            <a:pPr lvl="1"/>
            <a:r>
              <a:rPr lang="en-US" dirty="0"/>
              <a:t>Other points project to a “circle of confusion” in the image</a:t>
            </a:r>
          </a:p>
        </p:txBody>
      </p:sp>
      <p:pic>
        <p:nvPicPr>
          <p:cNvPr id="37892" name="Picture 4" descr="image-lens"/>
          <p:cNvPicPr>
            <a:picLocks noChangeAspect="1" noChangeArrowheads="1"/>
          </p:cNvPicPr>
          <p:nvPr/>
        </p:nvPicPr>
        <p:blipFill>
          <a:blip r:embed="rId3" cstate="print"/>
          <a:srcRect/>
          <a:stretch>
            <a:fillRect/>
          </a:stretch>
        </p:blipFill>
        <p:spPr bwMode="auto">
          <a:xfrm>
            <a:off x="1754188" y="1752600"/>
            <a:ext cx="5484812" cy="2360613"/>
          </a:xfrm>
          <a:prstGeom prst="rect">
            <a:avLst/>
          </a:prstGeom>
          <a:noFill/>
          <a:ln w="9525">
            <a:noFill/>
            <a:miter lim="800000"/>
            <a:headEnd/>
            <a:tailEnd/>
          </a:ln>
        </p:spPr>
      </p:pic>
      <p:sp>
        <p:nvSpPr>
          <p:cNvPr id="37893" name="Line 5"/>
          <p:cNvSpPr>
            <a:spLocks noChangeShapeType="1"/>
          </p:cNvSpPr>
          <p:nvPr/>
        </p:nvSpPr>
        <p:spPr bwMode="auto">
          <a:xfrm>
            <a:off x="2316163" y="2303463"/>
            <a:ext cx="4702175" cy="1643062"/>
          </a:xfrm>
          <a:prstGeom prst="line">
            <a:avLst/>
          </a:prstGeom>
          <a:noFill/>
          <a:ln w="19050">
            <a:solidFill>
              <a:srgbClr val="FF0000"/>
            </a:solidFill>
            <a:round/>
            <a:headEnd/>
            <a:tailEnd type="triangle" w="med" len="med"/>
          </a:ln>
        </p:spPr>
        <p:txBody>
          <a:bodyPr/>
          <a:lstStyle/>
          <a:p>
            <a:endParaRPr lang="en-US"/>
          </a:p>
        </p:txBody>
      </p:sp>
      <p:sp>
        <p:nvSpPr>
          <p:cNvPr id="37894" name="Oval 6"/>
          <p:cNvSpPr>
            <a:spLocks noChangeArrowheads="1"/>
          </p:cNvSpPr>
          <p:nvPr/>
        </p:nvSpPr>
        <p:spPr bwMode="auto">
          <a:xfrm>
            <a:off x="2271713" y="2271713"/>
            <a:ext cx="76200" cy="76200"/>
          </a:xfrm>
          <a:prstGeom prst="ellipse">
            <a:avLst/>
          </a:prstGeom>
          <a:solidFill>
            <a:srgbClr val="FF0000"/>
          </a:solidFill>
          <a:ln w="9525">
            <a:solidFill>
              <a:schemeClr val="tx1"/>
            </a:solidFill>
            <a:round/>
            <a:headEnd/>
            <a:tailEnd/>
          </a:ln>
        </p:spPr>
        <p:txBody>
          <a:bodyPr wrap="none" anchor="ctr"/>
          <a:lstStyle/>
          <a:p>
            <a:endParaRPr lang="en-US"/>
          </a:p>
        </p:txBody>
      </p:sp>
      <p:sp>
        <p:nvSpPr>
          <p:cNvPr id="37895" name="Oval 7"/>
          <p:cNvSpPr>
            <a:spLocks noChangeArrowheads="1"/>
          </p:cNvSpPr>
          <p:nvPr/>
        </p:nvSpPr>
        <p:spPr bwMode="auto">
          <a:xfrm>
            <a:off x="2589213" y="2879725"/>
            <a:ext cx="76200" cy="762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37896" name="Line 8"/>
          <p:cNvSpPr>
            <a:spLocks noChangeShapeType="1"/>
          </p:cNvSpPr>
          <p:nvPr/>
        </p:nvSpPr>
        <p:spPr bwMode="auto">
          <a:xfrm>
            <a:off x="2316163" y="2303463"/>
            <a:ext cx="2332037" cy="211137"/>
          </a:xfrm>
          <a:prstGeom prst="line">
            <a:avLst/>
          </a:prstGeom>
          <a:noFill/>
          <a:ln w="19050">
            <a:solidFill>
              <a:srgbClr val="FF0000"/>
            </a:solidFill>
            <a:round/>
            <a:headEnd/>
            <a:tailEnd/>
          </a:ln>
        </p:spPr>
        <p:txBody>
          <a:bodyPr/>
          <a:lstStyle/>
          <a:p>
            <a:endParaRPr lang="en-US"/>
          </a:p>
        </p:txBody>
      </p:sp>
      <p:sp>
        <p:nvSpPr>
          <p:cNvPr id="37897" name="Line 9"/>
          <p:cNvSpPr>
            <a:spLocks noChangeShapeType="1"/>
          </p:cNvSpPr>
          <p:nvPr/>
        </p:nvSpPr>
        <p:spPr bwMode="auto">
          <a:xfrm>
            <a:off x="4648200" y="2514600"/>
            <a:ext cx="2370138" cy="1431925"/>
          </a:xfrm>
          <a:prstGeom prst="line">
            <a:avLst/>
          </a:prstGeom>
          <a:noFill/>
          <a:ln w="19050">
            <a:solidFill>
              <a:srgbClr val="FF0000"/>
            </a:solidFill>
            <a:round/>
            <a:headEnd/>
            <a:tailEnd type="triangle" w="med" len="med"/>
          </a:ln>
        </p:spPr>
        <p:txBody>
          <a:bodyPr/>
          <a:lstStyle/>
          <a:p>
            <a:endParaRPr lang="en-US"/>
          </a:p>
        </p:txBody>
      </p:sp>
      <p:grpSp>
        <p:nvGrpSpPr>
          <p:cNvPr id="37898" name="Group 10"/>
          <p:cNvGrpSpPr>
            <a:grpSpLocks/>
          </p:cNvGrpSpPr>
          <p:nvPr/>
        </p:nvGrpSpPr>
        <p:grpSpPr bwMode="auto">
          <a:xfrm>
            <a:off x="2316163" y="2303463"/>
            <a:ext cx="4702175" cy="1643062"/>
            <a:chOff x="1459" y="1451"/>
            <a:chExt cx="2962" cy="1035"/>
          </a:xfrm>
        </p:grpSpPr>
        <p:grpSp>
          <p:nvGrpSpPr>
            <p:cNvPr id="37915" name="Group 11"/>
            <p:cNvGrpSpPr>
              <a:grpSpLocks/>
            </p:cNvGrpSpPr>
            <p:nvPr/>
          </p:nvGrpSpPr>
          <p:grpSpPr bwMode="auto">
            <a:xfrm>
              <a:off x="1459" y="1451"/>
              <a:ext cx="2962" cy="1035"/>
              <a:chOff x="1459" y="1451"/>
              <a:chExt cx="2962" cy="1035"/>
            </a:xfrm>
          </p:grpSpPr>
          <p:sp>
            <p:nvSpPr>
              <p:cNvPr id="37919" name="Line 12"/>
              <p:cNvSpPr>
                <a:spLocks noChangeShapeType="1"/>
              </p:cNvSpPr>
              <p:nvPr/>
            </p:nvSpPr>
            <p:spPr bwMode="auto">
              <a:xfrm>
                <a:off x="1459" y="1451"/>
                <a:ext cx="1465" cy="235"/>
              </a:xfrm>
              <a:prstGeom prst="line">
                <a:avLst/>
              </a:prstGeom>
              <a:noFill/>
              <a:ln w="19050">
                <a:solidFill>
                  <a:srgbClr val="FF0000"/>
                </a:solidFill>
                <a:round/>
                <a:headEnd/>
                <a:tailEnd/>
              </a:ln>
            </p:spPr>
            <p:txBody>
              <a:bodyPr/>
              <a:lstStyle/>
              <a:p>
                <a:endParaRPr lang="en-US"/>
              </a:p>
            </p:txBody>
          </p:sp>
          <p:sp>
            <p:nvSpPr>
              <p:cNvPr id="37920" name="Line 13"/>
              <p:cNvSpPr>
                <a:spLocks noChangeShapeType="1"/>
              </p:cNvSpPr>
              <p:nvPr/>
            </p:nvSpPr>
            <p:spPr bwMode="auto">
              <a:xfrm>
                <a:off x="2924" y="1686"/>
                <a:ext cx="1497" cy="800"/>
              </a:xfrm>
              <a:prstGeom prst="line">
                <a:avLst/>
              </a:prstGeom>
              <a:noFill/>
              <a:ln w="19050">
                <a:solidFill>
                  <a:srgbClr val="FF0000"/>
                </a:solidFill>
                <a:round/>
                <a:headEnd/>
                <a:tailEnd type="triangle" w="med" len="med"/>
              </a:ln>
            </p:spPr>
            <p:txBody>
              <a:bodyPr/>
              <a:lstStyle/>
              <a:p>
                <a:endParaRPr lang="en-US"/>
              </a:p>
            </p:txBody>
          </p:sp>
        </p:grpSp>
        <p:grpSp>
          <p:nvGrpSpPr>
            <p:cNvPr id="37916" name="Group 14"/>
            <p:cNvGrpSpPr>
              <a:grpSpLocks/>
            </p:cNvGrpSpPr>
            <p:nvPr/>
          </p:nvGrpSpPr>
          <p:grpSpPr bwMode="auto">
            <a:xfrm>
              <a:off x="1459" y="1451"/>
              <a:ext cx="2962" cy="1035"/>
              <a:chOff x="1459" y="1451"/>
              <a:chExt cx="2962" cy="1035"/>
            </a:xfrm>
          </p:grpSpPr>
          <p:sp>
            <p:nvSpPr>
              <p:cNvPr id="37917" name="Line 15"/>
              <p:cNvSpPr>
                <a:spLocks noChangeShapeType="1"/>
              </p:cNvSpPr>
              <p:nvPr/>
            </p:nvSpPr>
            <p:spPr bwMode="auto">
              <a:xfrm>
                <a:off x="1459" y="1451"/>
                <a:ext cx="1465" cy="363"/>
              </a:xfrm>
              <a:prstGeom prst="line">
                <a:avLst/>
              </a:prstGeom>
              <a:noFill/>
              <a:ln w="19050">
                <a:solidFill>
                  <a:srgbClr val="FF0000"/>
                </a:solidFill>
                <a:round/>
                <a:headEnd/>
                <a:tailEnd/>
              </a:ln>
            </p:spPr>
            <p:txBody>
              <a:bodyPr/>
              <a:lstStyle/>
              <a:p>
                <a:endParaRPr lang="en-US"/>
              </a:p>
            </p:txBody>
          </p:sp>
          <p:sp>
            <p:nvSpPr>
              <p:cNvPr id="37918" name="Line 16"/>
              <p:cNvSpPr>
                <a:spLocks noChangeShapeType="1"/>
              </p:cNvSpPr>
              <p:nvPr/>
            </p:nvSpPr>
            <p:spPr bwMode="auto">
              <a:xfrm>
                <a:off x="2924" y="1814"/>
                <a:ext cx="1497" cy="672"/>
              </a:xfrm>
              <a:prstGeom prst="line">
                <a:avLst/>
              </a:prstGeom>
              <a:noFill/>
              <a:ln w="19050">
                <a:solidFill>
                  <a:srgbClr val="FF0000"/>
                </a:solidFill>
                <a:round/>
                <a:headEnd/>
                <a:tailEnd type="triangle" w="med" len="med"/>
              </a:ln>
            </p:spPr>
            <p:txBody>
              <a:bodyPr/>
              <a:lstStyle/>
              <a:p>
                <a:endParaRPr lang="en-US"/>
              </a:p>
            </p:txBody>
          </p:sp>
        </p:grpSp>
      </p:grpSp>
      <p:grpSp>
        <p:nvGrpSpPr>
          <p:cNvPr id="5" name="Group 17"/>
          <p:cNvGrpSpPr>
            <a:grpSpLocks/>
          </p:cNvGrpSpPr>
          <p:nvPr/>
        </p:nvGrpSpPr>
        <p:grpSpPr bwMode="auto">
          <a:xfrm>
            <a:off x="2620963" y="2676525"/>
            <a:ext cx="4419600" cy="752475"/>
            <a:chOff x="1651" y="1686"/>
            <a:chExt cx="2784" cy="474"/>
          </a:xfrm>
        </p:grpSpPr>
        <p:sp>
          <p:nvSpPr>
            <p:cNvPr id="37907" name="Line 18"/>
            <p:cNvSpPr>
              <a:spLocks noChangeShapeType="1"/>
            </p:cNvSpPr>
            <p:nvPr/>
          </p:nvSpPr>
          <p:spPr bwMode="auto">
            <a:xfrm>
              <a:off x="1651" y="1835"/>
              <a:ext cx="2784" cy="288"/>
            </a:xfrm>
            <a:prstGeom prst="line">
              <a:avLst/>
            </a:prstGeom>
            <a:noFill/>
            <a:ln w="19050">
              <a:solidFill>
                <a:schemeClr val="folHlink"/>
              </a:solidFill>
              <a:round/>
              <a:headEnd/>
              <a:tailEnd type="triangle" w="med" len="med"/>
            </a:ln>
          </p:spPr>
          <p:txBody>
            <a:bodyPr/>
            <a:lstStyle/>
            <a:p>
              <a:endParaRPr lang="en-US"/>
            </a:p>
          </p:txBody>
        </p:sp>
        <p:grpSp>
          <p:nvGrpSpPr>
            <p:cNvPr id="37908" name="Group 19"/>
            <p:cNvGrpSpPr>
              <a:grpSpLocks/>
            </p:cNvGrpSpPr>
            <p:nvPr/>
          </p:nvGrpSpPr>
          <p:grpSpPr bwMode="auto">
            <a:xfrm>
              <a:off x="1651" y="1686"/>
              <a:ext cx="2778" cy="474"/>
              <a:chOff x="1651" y="1686"/>
              <a:chExt cx="2778" cy="474"/>
            </a:xfrm>
          </p:grpSpPr>
          <p:sp>
            <p:nvSpPr>
              <p:cNvPr id="37909" name="Line 20"/>
              <p:cNvSpPr>
                <a:spLocks noChangeShapeType="1"/>
              </p:cNvSpPr>
              <p:nvPr/>
            </p:nvSpPr>
            <p:spPr bwMode="auto">
              <a:xfrm>
                <a:off x="1651" y="1835"/>
                <a:ext cx="1273" cy="288"/>
              </a:xfrm>
              <a:prstGeom prst="line">
                <a:avLst/>
              </a:prstGeom>
              <a:noFill/>
              <a:ln w="19050">
                <a:solidFill>
                  <a:schemeClr val="folHlink"/>
                </a:solidFill>
                <a:round/>
                <a:headEnd/>
                <a:tailEnd/>
              </a:ln>
            </p:spPr>
            <p:txBody>
              <a:bodyPr/>
              <a:lstStyle/>
              <a:p>
                <a:endParaRPr lang="en-US"/>
              </a:p>
            </p:txBody>
          </p:sp>
          <p:sp>
            <p:nvSpPr>
              <p:cNvPr id="37910" name="Line 21"/>
              <p:cNvSpPr>
                <a:spLocks noChangeShapeType="1"/>
              </p:cNvSpPr>
              <p:nvPr/>
            </p:nvSpPr>
            <p:spPr bwMode="auto">
              <a:xfrm>
                <a:off x="2924" y="2123"/>
                <a:ext cx="1505" cy="37"/>
              </a:xfrm>
              <a:prstGeom prst="line">
                <a:avLst/>
              </a:prstGeom>
              <a:noFill/>
              <a:ln w="19050">
                <a:solidFill>
                  <a:schemeClr val="folHlink"/>
                </a:solidFill>
                <a:round/>
                <a:headEnd/>
                <a:tailEnd type="triangle" w="med" len="med"/>
              </a:ln>
            </p:spPr>
            <p:txBody>
              <a:bodyPr/>
              <a:lstStyle/>
              <a:p>
                <a:endParaRPr lang="en-US"/>
              </a:p>
            </p:txBody>
          </p:sp>
          <p:sp>
            <p:nvSpPr>
              <p:cNvPr id="37911" name="Line 22"/>
              <p:cNvSpPr>
                <a:spLocks noChangeShapeType="1"/>
              </p:cNvSpPr>
              <p:nvPr/>
            </p:nvSpPr>
            <p:spPr bwMode="auto">
              <a:xfrm>
                <a:off x="1651" y="1835"/>
                <a:ext cx="1273" cy="0"/>
              </a:xfrm>
              <a:prstGeom prst="line">
                <a:avLst/>
              </a:prstGeom>
              <a:noFill/>
              <a:ln w="19050">
                <a:solidFill>
                  <a:schemeClr val="folHlink"/>
                </a:solidFill>
                <a:round/>
                <a:headEnd/>
                <a:tailEnd/>
              </a:ln>
            </p:spPr>
            <p:txBody>
              <a:bodyPr/>
              <a:lstStyle/>
              <a:p>
                <a:endParaRPr lang="en-US"/>
              </a:p>
            </p:txBody>
          </p:sp>
          <p:sp>
            <p:nvSpPr>
              <p:cNvPr id="37912" name="Line 23"/>
              <p:cNvSpPr>
                <a:spLocks noChangeShapeType="1"/>
              </p:cNvSpPr>
              <p:nvPr/>
            </p:nvSpPr>
            <p:spPr bwMode="auto">
              <a:xfrm>
                <a:off x="2924" y="1835"/>
                <a:ext cx="1497" cy="265"/>
              </a:xfrm>
              <a:prstGeom prst="line">
                <a:avLst/>
              </a:prstGeom>
              <a:noFill/>
              <a:ln w="19050">
                <a:solidFill>
                  <a:schemeClr val="folHlink"/>
                </a:solidFill>
                <a:round/>
                <a:headEnd/>
                <a:tailEnd type="triangle" w="med" len="med"/>
              </a:ln>
            </p:spPr>
            <p:txBody>
              <a:bodyPr/>
              <a:lstStyle/>
              <a:p>
                <a:endParaRPr lang="en-US"/>
              </a:p>
            </p:txBody>
          </p:sp>
          <p:sp>
            <p:nvSpPr>
              <p:cNvPr id="37913" name="Line 24"/>
              <p:cNvSpPr>
                <a:spLocks noChangeShapeType="1"/>
              </p:cNvSpPr>
              <p:nvPr/>
            </p:nvSpPr>
            <p:spPr bwMode="auto">
              <a:xfrm flipV="1">
                <a:off x="1651" y="1686"/>
                <a:ext cx="1273" cy="149"/>
              </a:xfrm>
              <a:prstGeom prst="line">
                <a:avLst/>
              </a:prstGeom>
              <a:noFill/>
              <a:ln w="19050">
                <a:solidFill>
                  <a:schemeClr val="folHlink"/>
                </a:solidFill>
                <a:round/>
                <a:headEnd/>
                <a:tailEnd/>
              </a:ln>
            </p:spPr>
            <p:txBody>
              <a:bodyPr/>
              <a:lstStyle/>
              <a:p>
                <a:endParaRPr lang="en-US"/>
              </a:p>
            </p:txBody>
          </p:sp>
          <p:sp>
            <p:nvSpPr>
              <p:cNvPr id="37914" name="Line 25"/>
              <p:cNvSpPr>
                <a:spLocks noChangeShapeType="1"/>
              </p:cNvSpPr>
              <p:nvPr/>
            </p:nvSpPr>
            <p:spPr bwMode="auto">
              <a:xfrm>
                <a:off x="2924" y="1686"/>
                <a:ext cx="1497" cy="392"/>
              </a:xfrm>
              <a:prstGeom prst="line">
                <a:avLst/>
              </a:prstGeom>
              <a:noFill/>
              <a:ln w="19050">
                <a:solidFill>
                  <a:schemeClr val="folHlink"/>
                </a:solidFill>
                <a:round/>
                <a:headEnd/>
                <a:tailEnd type="triangle" w="med" len="med"/>
              </a:ln>
            </p:spPr>
            <p:txBody>
              <a:bodyPr/>
              <a:lstStyle/>
              <a:p>
                <a:endParaRPr lang="en-US"/>
              </a:p>
            </p:txBody>
          </p:sp>
        </p:grpSp>
      </p:grpSp>
      <p:sp>
        <p:nvSpPr>
          <p:cNvPr id="37900" name="Oval 26"/>
          <p:cNvSpPr>
            <a:spLocks noChangeArrowheads="1"/>
          </p:cNvSpPr>
          <p:nvPr/>
        </p:nvSpPr>
        <p:spPr bwMode="auto">
          <a:xfrm>
            <a:off x="4608513" y="3067050"/>
            <a:ext cx="88900" cy="88900"/>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7" name="Group 27"/>
          <p:cNvGrpSpPr>
            <a:grpSpLocks/>
          </p:cNvGrpSpPr>
          <p:nvPr/>
        </p:nvGrpSpPr>
        <p:grpSpPr bwMode="auto">
          <a:xfrm>
            <a:off x="7086600" y="3321050"/>
            <a:ext cx="1638300" cy="641350"/>
            <a:chOff x="4464" y="2092"/>
            <a:chExt cx="1032" cy="404"/>
          </a:xfrm>
        </p:grpSpPr>
        <p:sp>
          <p:nvSpPr>
            <p:cNvPr id="37905" name="Text Box 28"/>
            <p:cNvSpPr txBox="1">
              <a:spLocks noChangeArrowheads="1"/>
            </p:cNvSpPr>
            <p:nvPr/>
          </p:nvSpPr>
          <p:spPr bwMode="auto">
            <a:xfrm>
              <a:off x="4716" y="2092"/>
              <a:ext cx="780" cy="404"/>
            </a:xfrm>
            <a:prstGeom prst="rect">
              <a:avLst/>
            </a:prstGeom>
            <a:noFill/>
            <a:ln w="9525">
              <a:noFill/>
              <a:miter lim="800000"/>
              <a:headEnd/>
              <a:tailEnd/>
            </a:ln>
          </p:spPr>
          <p:txBody>
            <a:bodyPr wrap="none">
              <a:spAutoFit/>
            </a:bodyPr>
            <a:lstStyle/>
            <a:p>
              <a:pPr algn="ctr"/>
              <a:r>
                <a:rPr lang="en-US" sz="1800"/>
                <a:t>“circle of </a:t>
              </a:r>
            </a:p>
            <a:p>
              <a:pPr algn="ctr"/>
              <a:r>
                <a:rPr lang="en-US" sz="1800"/>
                <a:t>confusion”</a:t>
              </a:r>
            </a:p>
          </p:txBody>
        </p:sp>
        <p:sp>
          <p:nvSpPr>
            <p:cNvPr id="37906" name="Line 29"/>
            <p:cNvSpPr>
              <a:spLocks noChangeShapeType="1"/>
            </p:cNvSpPr>
            <p:nvPr/>
          </p:nvSpPr>
          <p:spPr bwMode="auto">
            <a:xfrm flipH="1" flipV="1">
              <a:off x="4464" y="2160"/>
              <a:ext cx="336" cy="96"/>
            </a:xfrm>
            <a:prstGeom prst="line">
              <a:avLst/>
            </a:prstGeom>
            <a:noFill/>
            <a:ln w="9525">
              <a:solidFill>
                <a:schemeClr val="tx1"/>
              </a:solidFill>
              <a:round/>
              <a:headEnd/>
              <a:tailEnd type="triangle" w="med" len="med"/>
            </a:ln>
          </p:spPr>
          <p:txBody>
            <a:bodyPr/>
            <a:lstStyle/>
            <a:p>
              <a:endParaRPr lang="en-US"/>
            </a:p>
          </p:txBody>
        </p:sp>
      </p:grpSp>
      <p:sp>
        <p:nvSpPr>
          <p:cNvPr id="37902" name="Text Box 30"/>
          <p:cNvSpPr txBox="1">
            <a:spLocks noChangeArrowheads="1"/>
          </p:cNvSpPr>
          <p:nvPr/>
        </p:nvSpPr>
        <p:spPr bwMode="auto">
          <a:xfrm>
            <a:off x="7543800" y="6583363"/>
            <a:ext cx="1536700" cy="274637"/>
          </a:xfrm>
          <a:prstGeom prst="rect">
            <a:avLst/>
          </a:prstGeom>
          <a:noFill/>
          <a:ln w="9525">
            <a:noFill/>
            <a:miter lim="800000"/>
            <a:headEnd/>
            <a:tailEnd/>
          </a:ln>
        </p:spPr>
        <p:txBody>
          <a:bodyPr wrap="none">
            <a:spAutoFit/>
          </a:bodyPr>
          <a:lstStyle/>
          <a:p>
            <a:r>
              <a:rPr lang="en-US" sz="1200"/>
              <a:t>Slide by Steve Seitz</a:t>
            </a:r>
          </a:p>
        </p:txBody>
      </p:sp>
      <p:sp>
        <p:nvSpPr>
          <p:cNvPr id="37903" name="Line 31"/>
          <p:cNvSpPr>
            <a:spLocks noChangeShapeType="1"/>
          </p:cNvSpPr>
          <p:nvPr/>
        </p:nvSpPr>
        <p:spPr bwMode="auto">
          <a:xfrm flipV="1">
            <a:off x="2286000" y="2286000"/>
            <a:ext cx="2362200" cy="0"/>
          </a:xfrm>
          <a:prstGeom prst="line">
            <a:avLst/>
          </a:prstGeom>
          <a:noFill/>
          <a:ln w="19050">
            <a:solidFill>
              <a:srgbClr val="FF0000"/>
            </a:solidFill>
            <a:round/>
            <a:headEnd/>
            <a:tailEnd/>
          </a:ln>
        </p:spPr>
        <p:txBody>
          <a:bodyPr/>
          <a:lstStyle/>
          <a:p>
            <a:endParaRPr lang="en-US"/>
          </a:p>
        </p:txBody>
      </p:sp>
      <p:sp>
        <p:nvSpPr>
          <p:cNvPr id="37904" name="Line 32"/>
          <p:cNvSpPr>
            <a:spLocks noChangeShapeType="1"/>
          </p:cNvSpPr>
          <p:nvPr/>
        </p:nvSpPr>
        <p:spPr bwMode="auto">
          <a:xfrm>
            <a:off x="4648200" y="2286000"/>
            <a:ext cx="2362200" cy="1676400"/>
          </a:xfrm>
          <a:prstGeom prst="line">
            <a:avLst/>
          </a:prstGeom>
          <a:noFill/>
          <a:ln w="19050">
            <a:solidFill>
              <a:srgbClr val="FF0000"/>
            </a:solidFill>
            <a:round/>
            <a:headEnd/>
            <a:tailEnd type="triangle" w="med" len="med"/>
          </a:ln>
        </p:spPr>
        <p:txBody>
          <a:bodyPr/>
          <a:lstStyle/>
          <a:p>
            <a:endParaRPr lang="en-US"/>
          </a:p>
        </p:txBody>
      </p:sp>
    </p:spTree>
    <p:extLst>
      <p:ext uri="{BB962C8B-B14F-4D97-AF65-F5344CB8AC3E}">
        <p14:creationId xmlns:p14="http://schemas.microsoft.com/office/powerpoint/2010/main" val="394071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a:t>Recap</a:t>
            </a:r>
          </a:p>
        </p:txBody>
      </p:sp>
      <p:grpSp>
        <p:nvGrpSpPr>
          <p:cNvPr id="2" name="Group 1">
            <a:extLst>
              <a:ext uri="{FF2B5EF4-FFF2-40B4-BE49-F238E27FC236}">
                <a16:creationId xmlns:a16="http://schemas.microsoft.com/office/drawing/2014/main" id="{F849FACF-4CCC-9F40-82DB-1D2045DB4D13}"/>
              </a:ext>
            </a:extLst>
          </p:cNvPr>
          <p:cNvGrpSpPr/>
          <p:nvPr/>
        </p:nvGrpSpPr>
        <p:grpSpPr>
          <a:xfrm>
            <a:off x="3659188" y="1236425"/>
            <a:ext cx="5484812" cy="2360613"/>
            <a:chOff x="3659188" y="1236425"/>
            <a:chExt cx="5484812" cy="2360613"/>
          </a:xfrm>
        </p:grpSpPr>
        <p:pic>
          <p:nvPicPr>
            <p:cNvPr id="77" name="Picture 4" descr="image-lens">
              <a:extLst>
                <a:ext uri="{FF2B5EF4-FFF2-40B4-BE49-F238E27FC236}">
                  <a16:creationId xmlns:a16="http://schemas.microsoft.com/office/drawing/2014/main" id="{F720D550-68DB-424D-B606-0C7EA9A0AE3E}"/>
                </a:ext>
              </a:extLst>
            </p:cNvPr>
            <p:cNvPicPr>
              <a:picLocks noChangeAspect="1" noChangeArrowheads="1"/>
            </p:cNvPicPr>
            <p:nvPr/>
          </p:nvPicPr>
          <p:blipFill>
            <a:blip r:embed="rId3" cstate="print"/>
            <a:srcRect/>
            <a:stretch>
              <a:fillRect/>
            </a:stretch>
          </p:blipFill>
          <p:spPr bwMode="auto">
            <a:xfrm>
              <a:off x="3659188" y="1236425"/>
              <a:ext cx="5484812" cy="2360613"/>
            </a:xfrm>
            <a:prstGeom prst="rect">
              <a:avLst/>
            </a:prstGeom>
            <a:noFill/>
            <a:ln w="9525">
              <a:noFill/>
              <a:miter lim="800000"/>
              <a:headEnd/>
              <a:tailEnd/>
            </a:ln>
          </p:spPr>
        </p:pic>
        <p:grpSp>
          <p:nvGrpSpPr>
            <p:cNvPr id="79" name="Group 41">
              <a:extLst>
                <a:ext uri="{FF2B5EF4-FFF2-40B4-BE49-F238E27FC236}">
                  <a16:creationId xmlns:a16="http://schemas.microsoft.com/office/drawing/2014/main" id="{C63AC443-0AAD-4745-96AB-9CE540D7D299}"/>
                </a:ext>
              </a:extLst>
            </p:cNvPr>
            <p:cNvGrpSpPr>
              <a:grpSpLocks/>
            </p:cNvGrpSpPr>
            <p:nvPr/>
          </p:nvGrpSpPr>
          <p:grpSpPr bwMode="auto">
            <a:xfrm>
              <a:off x="4176713" y="1755538"/>
              <a:ext cx="4746625" cy="1690687"/>
              <a:chOff x="1431" y="1431"/>
              <a:chExt cx="2990" cy="1065"/>
            </a:xfrm>
          </p:grpSpPr>
          <p:sp>
            <p:nvSpPr>
              <p:cNvPr id="80" name="Line 5">
                <a:extLst>
                  <a:ext uri="{FF2B5EF4-FFF2-40B4-BE49-F238E27FC236}">
                    <a16:creationId xmlns:a16="http://schemas.microsoft.com/office/drawing/2014/main" id="{37CC1F0F-0D26-A84C-8FDC-DB78A2BB481D}"/>
                  </a:ext>
                </a:extLst>
              </p:cNvPr>
              <p:cNvSpPr>
                <a:spLocks noChangeShapeType="1"/>
              </p:cNvSpPr>
              <p:nvPr/>
            </p:nvSpPr>
            <p:spPr bwMode="auto">
              <a:xfrm>
                <a:off x="1459" y="1451"/>
                <a:ext cx="2962" cy="1035"/>
              </a:xfrm>
              <a:prstGeom prst="line">
                <a:avLst/>
              </a:prstGeom>
              <a:noFill/>
              <a:ln w="19050">
                <a:solidFill>
                  <a:srgbClr val="FF0000"/>
                </a:solidFill>
                <a:round/>
                <a:headEnd/>
                <a:tailEnd type="triangle" w="med" len="med"/>
              </a:ln>
            </p:spPr>
            <p:txBody>
              <a:bodyPr/>
              <a:lstStyle/>
              <a:p>
                <a:endParaRPr lang="en-US"/>
              </a:p>
            </p:txBody>
          </p:sp>
          <p:sp>
            <p:nvSpPr>
              <p:cNvPr id="81" name="Oval 6">
                <a:extLst>
                  <a:ext uri="{FF2B5EF4-FFF2-40B4-BE49-F238E27FC236}">
                    <a16:creationId xmlns:a16="http://schemas.microsoft.com/office/drawing/2014/main" id="{9F0F24A0-5B34-9141-A222-476F622734BF}"/>
                  </a:ext>
                </a:extLst>
              </p:cNvPr>
              <p:cNvSpPr>
                <a:spLocks noChangeArrowheads="1"/>
              </p:cNvSpPr>
              <p:nvPr/>
            </p:nvSpPr>
            <p:spPr bwMode="auto">
              <a:xfrm>
                <a:off x="1431" y="1431"/>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82" name="Line 10">
                <a:extLst>
                  <a:ext uri="{FF2B5EF4-FFF2-40B4-BE49-F238E27FC236}">
                    <a16:creationId xmlns:a16="http://schemas.microsoft.com/office/drawing/2014/main" id="{B0CB3545-516A-7942-95F2-3512E81C72AA}"/>
                  </a:ext>
                </a:extLst>
              </p:cNvPr>
              <p:cNvSpPr>
                <a:spLocks noChangeShapeType="1"/>
              </p:cNvSpPr>
              <p:nvPr/>
            </p:nvSpPr>
            <p:spPr bwMode="auto">
              <a:xfrm>
                <a:off x="2928" y="1584"/>
                <a:ext cx="1493" cy="902"/>
              </a:xfrm>
              <a:prstGeom prst="line">
                <a:avLst/>
              </a:prstGeom>
              <a:noFill/>
              <a:ln w="19050">
                <a:solidFill>
                  <a:srgbClr val="FF0000"/>
                </a:solidFill>
                <a:round/>
                <a:headEnd/>
                <a:tailEnd type="triangle" w="med" len="med"/>
              </a:ln>
            </p:spPr>
            <p:txBody>
              <a:bodyPr/>
              <a:lstStyle/>
              <a:p>
                <a:endParaRPr lang="en-US"/>
              </a:p>
            </p:txBody>
          </p:sp>
          <p:sp>
            <p:nvSpPr>
              <p:cNvPr id="83" name="Oval 27">
                <a:extLst>
                  <a:ext uri="{FF2B5EF4-FFF2-40B4-BE49-F238E27FC236}">
                    <a16:creationId xmlns:a16="http://schemas.microsoft.com/office/drawing/2014/main" id="{A1B94FBB-E236-A449-97D7-05381E7403FC}"/>
                  </a:ext>
                </a:extLst>
              </p:cNvPr>
              <p:cNvSpPr>
                <a:spLocks noChangeArrowheads="1"/>
              </p:cNvSpPr>
              <p:nvPr/>
            </p:nvSpPr>
            <p:spPr bwMode="auto">
              <a:xfrm>
                <a:off x="2903" y="1932"/>
                <a:ext cx="56" cy="56"/>
              </a:xfrm>
              <a:prstGeom prst="ellipse">
                <a:avLst/>
              </a:prstGeom>
              <a:solidFill>
                <a:schemeClr val="tx1"/>
              </a:solidFill>
              <a:ln w="9525">
                <a:solidFill>
                  <a:schemeClr val="tx1"/>
                </a:solidFill>
                <a:round/>
                <a:headEnd/>
                <a:tailEnd/>
              </a:ln>
            </p:spPr>
            <p:txBody>
              <a:bodyPr wrap="none" anchor="ctr"/>
              <a:lstStyle/>
              <a:p>
                <a:endParaRPr lang="en-US"/>
              </a:p>
            </p:txBody>
          </p:sp>
          <p:sp>
            <p:nvSpPr>
              <p:cNvPr id="84" name="Line 9">
                <a:extLst>
                  <a:ext uri="{FF2B5EF4-FFF2-40B4-BE49-F238E27FC236}">
                    <a16:creationId xmlns:a16="http://schemas.microsoft.com/office/drawing/2014/main" id="{677DDDFD-1E83-214F-9581-2770A78416C2}"/>
                  </a:ext>
                </a:extLst>
              </p:cNvPr>
              <p:cNvSpPr>
                <a:spLocks noChangeShapeType="1"/>
              </p:cNvSpPr>
              <p:nvPr/>
            </p:nvSpPr>
            <p:spPr bwMode="auto">
              <a:xfrm>
                <a:off x="1459" y="1451"/>
                <a:ext cx="1469" cy="133"/>
              </a:xfrm>
              <a:prstGeom prst="line">
                <a:avLst/>
              </a:prstGeom>
              <a:noFill/>
              <a:ln w="19050">
                <a:solidFill>
                  <a:srgbClr val="FF0000"/>
                </a:solidFill>
                <a:round/>
                <a:headEnd/>
                <a:tailEnd/>
              </a:ln>
            </p:spPr>
            <p:txBody>
              <a:bodyPr/>
              <a:lstStyle/>
              <a:p>
                <a:endParaRPr lang="en-US"/>
              </a:p>
            </p:txBody>
          </p:sp>
          <p:grpSp>
            <p:nvGrpSpPr>
              <p:cNvPr id="85" name="Group 11">
                <a:extLst>
                  <a:ext uri="{FF2B5EF4-FFF2-40B4-BE49-F238E27FC236}">
                    <a16:creationId xmlns:a16="http://schemas.microsoft.com/office/drawing/2014/main" id="{1629D0F9-6E70-6C44-AB16-72140488E031}"/>
                  </a:ext>
                </a:extLst>
              </p:cNvPr>
              <p:cNvGrpSpPr>
                <a:grpSpLocks/>
              </p:cNvGrpSpPr>
              <p:nvPr/>
            </p:nvGrpSpPr>
            <p:grpSpPr bwMode="auto">
              <a:xfrm>
                <a:off x="1459" y="1451"/>
                <a:ext cx="2962" cy="1035"/>
                <a:chOff x="1459" y="1451"/>
                <a:chExt cx="2962" cy="1035"/>
              </a:xfrm>
            </p:grpSpPr>
            <p:grpSp>
              <p:nvGrpSpPr>
                <p:cNvPr id="88" name="Group 12">
                  <a:extLst>
                    <a:ext uri="{FF2B5EF4-FFF2-40B4-BE49-F238E27FC236}">
                      <a16:creationId xmlns:a16="http://schemas.microsoft.com/office/drawing/2014/main" id="{3B335F95-0655-9B43-A320-6F086F04D880}"/>
                    </a:ext>
                  </a:extLst>
                </p:cNvPr>
                <p:cNvGrpSpPr>
                  <a:grpSpLocks/>
                </p:cNvGrpSpPr>
                <p:nvPr/>
              </p:nvGrpSpPr>
              <p:grpSpPr bwMode="auto">
                <a:xfrm>
                  <a:off x="1459" y="1451"/>
                  <a:ext cx="2962" cy="1035"/>
                  <a:chOff x="1459" y="1451"/>
                  <a:chExt cx="2962" cy="1035"/>
                </a:xfrm>
              </p:grpSpPr>
              <p:sp>
                <p:nvSpPr>
                  <p:cNvPr id="92" name="Line 13">
                    <a:extLst>
                      <a:ext uri="{FF2B5EF4-FFF2-40B4-BE49-F238E27FC236}">
                        <a16:creationId xmlns:a16="http://schemas.microsoft.com/office/drawing/2014/main" id="{74A91000-2A73-5542-B534-7A60E4696275}"/>
                      </a:ext>
                    </a:extLst>
                  </p:cNvPr>
                  <p:cNvSpPr>
                    <a:spLocks noChangeShapeType="1"/>
                  </p:cNvSpPr>
                  <p:nvPr/>
                </p:nvSpPr>
                <p:spPr bwMode="auto">
                  <a:xfrm>
                    <a:off x="1459" y="1451"/>
                    <a:ext cx="1465" cy="235"/>
                  </a:xfrm>
                  <a:prstGeom prst="line">
                    <a:avLst/>
                  </a:prstGeom>
                  <a:noFill/>
                  <a:ln w="19050">
                    <a:solidFill>
                      <a:srgbClr val="FF0000"/>
                    </a:solidFill>
                    <a:round/>
                    <a:headEnd/>
                    <a:tailEnd/>
                  </a:ln>
                </p:spPr>
                <p:txBody>
                  <a:bodyPr/>
                  <a:lstStyle/>
                  <a:p>
                    <a:endParaRPr lang="en-US"/>
                  </a:p>
                </p:txBody>
              </p:sp>
              <p:sp>
                <p:nvSpPr>
                  <p:cNvPr id="93" name="Line 14">
                    <a:extLst>
                      <a:ext uri="{FF2B5EF4-FFF2-40B4-BE49-F238E27FC236}">
                        <a16:creationId xmlns:a16="http://schemas.microsoft.com/office/drawing/2014/main" id="{B1E1F80D-3417-E04E-81F5-5318B7526E64}"/>
                      </a:ext>
                    </a:extLst>
                  </p:cNvPr>
                  <p:cNvSpPr>
                    <a:spLocks noChangeShapeType="1"/>
                  </p:cNvSpPr>
                  <p:nvPr/>
                </p:nvSpPr>
                <p:spPr bwMode="auto">
                  <a:xfrm>
                    <a:off x="2924" y="1686"/>
                    <a:ext cx="1497" cy="800"/>
                  </a:xfrm>
                  <a:prstGeom prst="line">
                    <a:avLst/>
                  </a:prstGeom>
                  <a:noFill/>
                  <a:ln w="19050">
                    <a:solidFill>
                      <a:srgbClr val="FF0000"/>
                    </a:solidFill>
                    <a:round/>
                    <a:headEnd/>
                    <a:tailEnd type="triangle" w="med" len="med"/>
                  </a:ln>
                </p:spPr>
                <p:txBody>
                  <a:bodyPr/>
                  <a:lstStyle/>
                  <a:p>
                    <a:endParaRPr lang="en-US"/>
                  </a:p>
                </p:txBody>
              </p:sp>
            </p:grpSp>
            <p:grpSp>
              <p:nvGrpSpPr>
                <p:cNvPr id="89" name="Group 15">
                  <a:extLst>
                    <a:ext uri="{FF2B5EF4-FFF2-40B4-BE49-F238E27FC236}">
                      <a16:creationId xmlns:a16="http://schemas.microsoft.com/office/drawing/2014/main" id="{EAF0A80B-96BF-424C-A31D-71A184BC5E24}"/>
                    </a:ext>
                  </a:extLst>
                </p:cNvPr>
                <p:cNvGrpSpPr>
                  <a:grpSpLocks/>
                </p:cNvGrpSpPr>
                <p:nvPr/>
              </p:nvGrpSpPr>
              <p:grpSpPr bwMode="auto">
                <a:xfrm>
                  <a:off x="1459" y="1451"/>
                  <a:ext cx="2962" cy="1035"/>
                  <a:chOff x="1459" y="1451"/>
                  <a:chExt cx="2962" cy="1035"/>
                </a:xfrm>
              </p:grpSpPr>
              <p:sp>
                <p:nvSpPr>
                  <p:cNvPr id="90" name="Line 16">
                    <a:extLst>
                      <a:ext uri="{FF2B5EF4-FFF2-40B4-BE49-F238E27FC236}">
                        <a16:creationId xmlns:a16="http://schemas.microsoft.com/office/drawing/2014/main" id="{7258D898-AB69-5B49-AA7A-CCE5F1A90072}"/>
                      </a:ext>
                    </a:extLst>
                  </p:cNvPr>
                  <p:cNvSpPr>
                    <a:spLocks noChangeShapeType="1"/>
                  </p:cNvSpPr>
                  <p:nvPr/>
                </p:nvSpPr>
                <p:spPr bwMode="auto">
                  <a:xfrm>
                    <a:off x="1459" y="1451"/>
                    <a:ext cx="1465" cy="363"/>
                  </a:xfrm>
                  <a:prstGeom prst="line">
                    <a:avLst/>
                  </a:prstGeom>
                  <a:noFill/>
                  <a:ln w="19050">
                    <a:solidFill>
                      <a:srgbClr val="FF0000"/>
                    </a:solidFill>
                    <a:round/>
                    <a:headEnd/>
                    <a:tailEnd/>
                  </a:ln>
                </p:spPr>
                <p:txBody>
                  <a:bodyPr/>
                  <a:lstStyle/>
                  <a:p>
                    <a:endParaRPr lang="en-US"/>
                  </a:p>
                </p:txBody>
              </p:sp>
              <p:sp>
                <p:nvSpPr>
                  <p:cNvPr id="91" name="Line 17">
                    <a:extLst>
                      <a:ext uri="{FF2B5EF4-FFF2-40B4-BE49-F238E27FC236}">
                        <a16:creationId xmlns:a16="http://schemas.microsoft.com/office/drawing/2014/main" id="{A3695A55-6A3C-AC48-BC93-D7F5C1545EB2}"/>
                      </a:ext>
                    </a:extLst>
                  </p:cNvPr>
                  <p:cNvSpPr>
                    <a:spLocks noChangeShapeType="1"/>
                  </p:cNvSpPr>
                  <p:nvPr/>
                </p:nvSpPr>
                <p:spPr bwMode="auto">
                  <a:xfrm>
                    <a:off x="2924" y="1814"/>
                    <a:ext cx="1497" cy="672"/>
                  </a:xfrm>
                  <a:prstGeom prst="line">
                    <a:avLst/>
                  </a:prstGeom>
                  <a:noFill/>
                  <a:ln w="19050">
                    <a:solidFill>
                      <a:srgbClr val="FF0000"/>
                    </a:solidFill>
                    <a:round/>
                    <a:headEnd/>
                    <a:tailEnd type="triangle" w="med" len="med"/>
                  </a:ln>
                </p:spPr>
                <p:txBody>
                  <a:bodyPr/>
                  <a:lstStyle/>
                  <a:p>
                    <a:endParaRPr lang="en-US"/>
                  </a:p>
                </p:txBody>
              </p:sp>
            </p:grpSp>
          </p:grpSp>
          <p:sp>
            <p:nvSpPr>
              <p:cNvPr id="86" name="Line 33">
                <a:extLst>
                  <a:ext uri="{FF2B5EF4-FFF2-40B4-BE49-F238E27FC236}">
                    <a16:creationId xmlns:a16="http://schemas.microsoft.com/office/drawing/2014/main" id="{C6794CA0-DBD9-094A-9552-7B6023243127}"/>
                  </a:ext>
                </a:extLst>
              </p:cNvPr>
              <p:cNvSpPr>
                <a:spLocks noChangeShapeType="1"/>
              </p:cNvSpPr>
              <p:nvPr/>
            </p:nvSpPr>
            <p:spPr bwMode="auto">
              <a:xfrm flipV="1">
                <a:off x="1440" y="1440"/>
                <a:ext cx="1488" cy="0"/>
              </a:xfrm>
              <a:prstGeom prst="line">
                <a:avLst/>
              </a:prstGeom>
              <a:noFill/>
              <a:ln w="19050">
                <a:solidFill>
                  <a:srgbClr val="FF0000"/>
                </a:solidFill>
                <a:round/>
                <a:headEnd/>
                <a:tailEnd/>
              </a:ln>
            </p:spPr>
            <p:txBody>
              <a:bodyPr/>
              <a:lstStyle/>
              <a:p>
                <a:endParaRPr lang="en-US"/>
              </a:p>
            </p:txBody>
          </p:sp>
          <p:sp>
            <p:nvSpPr>
              <p:cNvPr id="87" name="Line 34">
                <a:extLst>
                  <a:ext uri="{FF2B5EF4-FFF2-40B4-BE49-F238E27FC236}">
                    <a16:creationId xmlns:a16="http://schemas.microsoft.com/office/drawing/2014/main" id="{34E41C2E-212C-2C40-96E4-675A6FBF2689}"/>
                  </a:ext>
                </a:extLst>
              </p:cNvPr>
              <p:cNvSpPr>
                <a:spLocks noChangeShapeType="1"/>
              </p:cNvSpPr>
              <p:nvPr/>
            </p:nvSpPr>
            <p:spPr bwMode="auto">
              <a:xfrm>
                <a:off x="2928" y="1440"/>
                <a:ext cx="1488" cy="1056"/>
              </a:xfrm>
              <a:prstGeom prst="line">
                <a:avLst/>
              </a:prstGeom>
              <a:noFill/>
              <a:ln w="19050">
                <a:solidFill>
                  <a:srgbClr val="FF0000"/>
                </a:solidFill>
                <a:round/>
                <a:headEnd/>
                <a:tailEnd type="triangle" w="med" len="med"/>
              </a:ln>
            </p:spPr>
            <p:txBody>
              <a:bodyPr/>
              <a:lstStyle/>
              <a:p>
                <a:endParaRPr lang="en-US"/>
              </a:p>
            </p:txBody>
          </p:sp>
        </p:grpSp>
      </p:grpSp>
      <p:grpSp>
        <p:nvGrpSpPr>
          <p:cNvPr id="118" name="Group 17">
            <a:extLst>
              <a:ext uri="{FF2B5EF4-FFF2-40B4-BE49-F238E27FC236}">
                <a16:creationId xmlns:a16="http://schemas.microsoft.com/office/drawing/2014/main" id="{91F0470C-0176-8847-81C8-E8A26EF43033}"/>
              </a:ext>
            </a:extLst>
          </p:cNvPr>
          <p:cNvGrpSpPr>
            <a:grpSpLocks/>
          </p:cNvGrpSpPr>
          <p:nvPr/>
        </p:nvGrpSpPr>
        <p:grpSpPr bwMode="auto">
          <a:xfrm>
            <a:off x="4528822" y="2133600"/>
            <a:ext cx="4419600" cy="752475"/>
            <a:chOff x="1651" y="1686"/>
            <a:chExt cx="2784" cy="474"/>
          </a:xfrm>
        </p:grpSpPr>
        <p:sp>
          <p:nvSpPr>
            <p:cNvPr id="119" name="Line 18">
              <a:extLst>
                <a:ext uri="{FF2B5EF4-FFF2-40B4-BE49-F238E27FC236}">
                  <a16:creationId xmlns:a16="http://schemas.microsoft.com/office/drawing/2014/main" id="{2DC20269-9B23-2C44-97DD-807D41B8846E}"/>
                </a:ext>
              </a:extLst>
            </p:cNvPr>
            <p:cNvSpPr>
              <a:spLocks noChangeShapeType="1"/>
            </p:cNvSpPr>
            <p:nvPr/>
          </p:nvSpPr>
          <p:spPr bwMode="auto">
            <a:xfrm>
              <a:off x="1651" y="1835"/>
              <a:ext cx="2784" cy="288"/>
            </a:xfrm>
            <a:prstGeom prst="line">
              <a:avLst/>
            </a:prstGeom>
            <a:noFill/>
            <a:ln w="19050">
              <a:solidFill>
                <a:schemeClr val="folHlink"/>
              </a:solidFill>
              <a:round/>
              <a:headEnd/>
              <a:tailEnd type="triangle" w="med" len="med"/>
            </a:ln>
          </p:spPr>
          <p:txBody>
            <a:bodyPr/>
            <a:lstStyle/>
            <a:p>
              <a:endParaRPr lang="en-US"/>
            </a:p>
          </p:txBody>
        </p:sp>
        <p:grpSp>
          <p:nvGrpSpPr>
            <p:cNvPr id="120" name="Group 19">
              <a:extLst>
                <a:ext uri="{FF2B5EF4-FFF2-40B4-BE49-F238E27FC236}">
                  <a16:creationId xmlns:a16="http://schemas.microsoft.com/office/drawing/2014/main" id="{F501DA68-54EB-5F41-98DB-3485927EE77D}"/>
                </a:ext>
              </a:extLst>
            </p:cNvPr>
            <p:cNvGrpSpPr>
              <a:grpSpLocks/>
            </p:cNvGrpSpPr>
            <p:nvPr/>
          </p:nvGrpSpPr>
          <p:grpSpPr bwMode="auto">
            <a:xfrm>
              <a:off x="1651" y="1686"/>
              <a:ext cx="2778" cy="474"/>
              <a:chOff x="1651" y="1686"/>
              <a:chExt cx="2778" cy="474"/>
            </a:xfrm>
          </p:grpSpPr>
          <p:sp>
            <p:nvSpPr>
              <p:cNvPr id="121" name="Line 20">
                <a:extLst>
                  <a:ext uri="{FF2B5EF4-FFF2-40B4-BE49-F238E27FC236}">
                    <a16:creationId xmlns:a16="http://schemas.microsoft.com/office/drawing/2014/main" id="{96867C2D-BA57-B149-98EC-E1EC859DFE91}"/>
                  </a:ext>
                </a:extLst>
              </p:cNvPr>
              <p:cNvSpPr>
                <a:spLocks noChangeShapeType="1"/>
              </p:cNvSpPr>
              <p:nvPr/>
            </p:nvSpPr>
            <p:spPr bwMode="auto">
              <a:xfrm>
                <a:off x="1651" y="1835"/>
                <a:ext cx="1273" cy="288"/>
              </a:xfrm>
              <a:prstGeom prst="line">
                <a:avLst/>
              </a:prstGeom>
              <a:noFill/>
              <a:ln w="19050">
                <a:solidFill>
                  <a:schemeClr val="folHlink"/>
                </a:solidFill>
                <a:round/>
                <a:headEnd/>
                <a:tailEnd/>
              </a:ln>
            </p:spPr>
            <p:txBody>
              <a:bodyPr/>
              <a:lstStyle/>
              <a:p>
                <a:endParaRPr lang="en-US"/>
              </a:p>
            </p:txBody>
          </p:sp>
          <p:sp>
            <p:nvSpPr>
              <p:cNvPr id="122" name="Line 21">
                <a:extLst>
                  <a:ext uri="{FF2B5EF4-FFF2-40B4-BE49-F238E27FC236}">
                    <a16:creationId xmlns:a16="http://schemas.microsoft.com/office/drawing/2014/main" id="{FED3C352-AD26-9F4B-9003-8301F0D6A1DE}"/>
                  </a:ext>
                </a:extLst>
              </p:cNvPr>
              <p:cNvSpPr>
                <a:spLocks noChangeShapeType="1"/>
              </p:cNvSpPr>
              <p:nvPr/>
            </p:nvSpPr>
            <p:spPr bwMode="auto">
              <a:xfrm>
                <a:off x="2924" y="2123"/>
                <a:ext cx="1505" cy="37"/>
              </a:xfrm>
              <a:prstGeom prst="line">
                <a:avLst/>
              </a:prstGeom>
              <a:noFill/>
              <a:ln w="19050">
                <a:solidFill>
                  <a:schemeClr val="folHlink"/>
                </a:solidFill>
                <a:round/>
                <a:headEnd/>
                <a:tailEnd type="triangle" w="med" len="med"/>
              </a:ln>
            </p:spPr>
            <p:txBody>
              <a:bodyPr/>
              <a:lstStyle/>
              <a:p>
                <a:endParaRPr lang="en-US"/>
              </a:p>
            </p:txBody>
          </p:sp>
          <p:sp>
            <p:nvSpPr>
              <p:cNvPr id="123" name="Line 22">
                <a:extLst>
                  <a:ext uri="{FF2B5EF4-FFF2-40B4-BE49-F238E27FC236}">
                    <a16:creationId xmlns:a16="http://schemas.microsoft.com/office/drawing/2014/main" id="{88A745DC-2DF9-3744-B323-2502A6565AEA}"/>
                  </a:ext>
                </a:extLst>
              </p:cNvPr>
              <p:cNvSpPr>
                <a:spLocks noChangeShapeType="1"/>
              </p:cNvSpPr>
              <p:nvPr/>
            </p:nvSpPr>
            <p:spPr bwMode="auto">
              <a:xfrm>
                <a:off x="1651" y="1835"/>
                <a:ext cx="1273" cy="0"/>
              </a:xfrm>
              <a:prstGeom prst="line">
                <a:avLst/>
              </a:prstGeom>
              <a:noFill/>
              <a:ln w="19050">
                <a:solidFill>
                  <a:schemeClr val="folHlink"/>
                </a:solidFill>
                <a:round/>
                <a:headEnd/>
                <a:tailEnd/>
              </a:ln>
            </p:spPr>
            <p:txBody>
              <a:bodyPr/>
              <a:lstStyle/>
              <a:p>
                <a:endParaRPr lang="en-US"/>
              </a:p>
            </p:txBody>
          </p:sp>
          <p:sp>
            <p:nvSpPr>
              <p:cNvPr id="124" name="Line 23">
                <a:extLst>
                  <a:ext uri="{FF2B5EF4-FFF2-40B4-BE49-F238E27FC236}">
                    <a16:creationId xmlns:a16="http://schemas.microsoft.com/office/drawing/2014/main" id="{AF808748-93BC-6348-B0F6-3ABE0EEDCC1F}"/>
                  </a:ext>
                </a:extLst>
              </p:cNvPr>
              <p:cNvSpPr>
                <a:spLocks noChangeShapeType="1"/>
              </p:cNvSpPr>
              <p:nvPr/>
            </p:nvSpPr>
            <p:spPr bwMode="auto">
              <a:xfrm>
                <a:off x="2924" y="1835"/>
                <a:ext cx="1497" cy="265"/>
              </a:xfrm>
              <a:prstGeom prst="line">
                <a:avLst/>
              </a:prstGeom>
              <a:noFill/>
              <a:ln w="19050">
                <a:solidFill>
                  <a:schemeClr val="folHlink"/>
                </a:solidFill>
                <a:round/>
                <a:headEnd/>
                <a:tailEnd type="triangle" w="med" len="med"/>
              </a:ln>
            </p:spPr>
            <p:txBody>
              <a:bodyPr/>
              <a:lstStyle/>
              <a:p>
                <a:endParaRPr lang="en-US"/>
              </a:p>
            </p:txBody>
          </p:sp>
          <p:sp>
            <p:nvSpPr>
              <p:cNvPr id="125" name="Line 24">
                <a:extLst>
                  <a:ext uri="{FF2B5EF4-FFF2-40B4-BE49-F238E27FC236}">
                    <a16:creationId xmlns:a16="http://schemas.microsoft.com/office/drawing/2014/main" id="{C3E3A2B1-3003-EC4F-9A03-72512B2B72EF}"/>
                  </a:ext>
                </a:extLst>
              </p:cNvPr>
              <p:cNvSpPr>
                <a:spLocks noChangeShapeType="1"/>
              </p:cNvSpPr>
              <p:nvPr/>
            </p:nvSpPr>
            <p:spPr bwMode="auto">
              <a:xfrm flipV="1">
                <a:off x="1651" y="1686"/>
                <a:ext cx="1273" cy="149"/>
              </a:xfrm>
              <a:prstGeom prst="line">
                <a:avLst/>
              </a:prstGeom>
              <a:noFill/>
              <a:ln w="19050">
                <a:solidFill>
                  <a:schemeClr val="folHlink"/>
                </a:solidFill>
                <a:round/>
                <a:headEnd/>
                <a:tailEnd/>
              </a:ln>
            </p:spPr>
            <p:txBody>
              <a:bodyPr/>
              <a:lstStyle/>
              <a:p>
                <a:endParaRPr lang="en-US"/>
              </a:p>
            </p:txBody>
          </p:sp>
          <p:sp>
            <p:nvSpPr>
              <p:cNvPr id="126" name="Line 25">
                <a:extLst>
                  <a:ext uri="{FF2B5EF4-FFF2-40B4-BE49-F238E27FC236}">
                    <a16:creationId xmlns:a16="http://schemas.microsoft.com/office/drawing/2014/main" id="{A1823332-3137-9F47-BF79-32F2DA25CD7C}"/>
                  </a:ext>
                </a:extLst>
              </p:cNvPr>
              <p:cNvSpPr>
                <a:spLocks noChangeShapeType="1"/>
              </p:cNvSpPr>
              <p:nvPr/>
            </p:nvSpPr>
            <p:spPr bwMode="auto">
              <a:xfrm>
                <a:off x="2924" y="1686"/>
                <a:ext cx="1497" cy="392"/>
              </a:xfrm>
              <a:prstGeom prst="line">
                <a:avLst/>
              </a:prstGeom>
              <a:noFill/>
              <a:ln w="19050">
                <a:solidFill>
                  <a:schemeClr val="folHlink"/>
                </a:solidFill>
                <a:round/>
                <a:headEnd/>
                <a:tailEnd type="triangle" w="med" len="med"/>
              </a:ln>
            </p:spPr>
            <p:txBody>
              <a:bodyPr/>
              <a:lstStyle/>
              <a:p>
                <a:endParaRPr lang="en-US"/>
              </a:p>
            </p:txBody>
          </p:sp>
        </p:grpSp>
      </p:grpSp>
      <p:pic>
        <p:nvPicPr>
          <p:cNvPr id="127" name="Picture 5">
            <a:extLst>
              <a:ext uri="{FF2B5EF4-FFF2-40B4-BE49-F238E27FC236}">
                <a16:creationId xmlns:a16="http://schemas.microsoft.com/office/drawing/2014/main" id="{E7872E4F-9114-D148-A2F6-821882768AEE}"/>
              </a:ext>
            </a:extLst>
          </p:cNvPr>
          <p:cNvPicPr>
            <a:picLocks noChangeAspect="1" noChangeArrowheads="1"/>
          </p:cNvPicPr>
          <p:nvPr/>
        </p:nvPicPr>
        <p:blipFill>
          <a:blip r:embed="rId4" cstate="print"/>
          <a:srcRect/>
          <a:stretch>
            <a:fillRect/>
          </a:stretch>
        </p:blipFill>
        <p:spPr bwMode="auto">
          <a:xfrm>
            <a:off x="4926218" y="3771751"/>
            <a:ext cx="3966447" cy="2924964"/>
          </a:xfrm>
          <a:prstGeom prst="rect">
            <a:avLst/>
          </a:prstGeom>
          <a:noFill/>
          <a:ln w="9525">
            <a:noFill/>
            <a:miter lim="800000"/>
            <a:headEnd/>
            <a:tailEnd/>
          </a:ln>
        </p:spPr>
      </p:pic>
      <p:pic>
        <p:nvPicPr>
          <p:cNvPr id="129" name="Picture 8">
            <a:extLst>
              <a:ext uri="{FF2B5EF4-FFF2-40B4-BE49-F238E27FC236}">
                <a16:creationId xmlns:a16="http://schemas.microsoft.com/office/drawing/2014/main" id="{BE532AF1-BD90-9143-AA44-5B4D29787730}"/>
              </a:ext>
            </a:extLst>
          </p:cNvPr>
          <p:cNvPicPr>
            <a:picLocks noChangeAspect="1" noChangeArrowheads="1"/>
          </p:cNvPicPr>
          <p:nvPr/>
        </p:nvPicPr>
        <p:blipFill>
          <a:blip r:embed="rId5" cstate="print"/>
          <a:srcRect/>
          <a:stretch>
            <a:fillRect/>
          </a:stretch>
        </p:blipFill>
        <p:spPr bwMode="auto">
          <a:xfrm>
            <a:off x="578166" y="4338090"/>
            <a:ext cx="3674747" cy="1494461"/>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382B6AD-5A7C-454B-A459-174AE3BD23A4}"/>
                  </a:ext>
                </a:extLst>
              </p:cNvPr>
              <p:cNvSpPr txBox="1"/>
              <p:nvPr/>
            </p:nvSpPr>
            <p:spPr>
              <a:xfrm>
                <a:off x="1143000" y="5832551"/>
                <a:ext cx="2193036" cy="7659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𝜑</m:t>
                      </m:r>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r>
                            <a:rPr lang="en-US" b="0" i="1" smtClean="0">
                              <a:latin typeface="Cambria Math" panose="02040503050406030204" pitchFamily="18" charset="0"/>
                              <a:ea typeface="Cambria Math" panose="02040503050406030204" pitchFamily="18" charset="0"/>
                            </a:rPr>
                            <m:t>𝑡𝑎</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𝑛</m:t>
                              </m:r>
                            </m:e>
                            <m:sup>
                              <m:r>
                                <a:rPr lang="en-US" b="0" i="1" smtClean="0">
                                  <a:latin typeface="Cambria Math" panose="02040503050406030204" pitchFamily="18" charset="0"/>
                                  <a:ea typeface="Cambria Math" panose="02040503050406030204" pitchFamily="18" charset="0"/>
                                </a:rPr>
                                <m:t>−1</m:t>
                              </m:r>
                            </m:sup>
                          </m:sSup>
                        </m:fName>
                        <m:e>
                          <m:d>
                            <m:dPr>
                              <m:ctrlPr>
                                <a:rPr lang="en-US" b="0" i="1" smtClean="0">
                                  <a:latin typeface="Cambria Math" panose="02040503050406030204" pitchFamily="18" charset="0"/>
                                  <a:ea typeface="Cambria Math" panose="02040503050406030204" pitchFamily="18" charset="0"/>
                                </a:rPr>
                              </m:ctrlPr>
                            </m:dPr>
                            <m:e>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m:t>
                                  </m:r>
                                </m:num>
                                <m:den>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𝑓</m:t>
                                  </m:r>
                                </m:den>
                              </m:f>
                            </m:e>
                          </m:d>
                        </m:e>
                      </m:func>
                    </m:oMath>
                  </m:oMathPara>
                </a14:m>
                <a:endParaRPr lang="en-US" dirty="0"/>
              </a:p>
            </p:txBody>
          </p:sp>
        </mc:Choice>
        <mc:Fallback xmlns="">
          <p:sp>
            <p:nvSpPr>
              <p:cNvPr id="5" name="TextBox 4">
                <a:extLst>
                  <a:ext uri="{FF2B5EF4-FFF2-40B4-BE49-F238E27FC236}">
                    <a16:creationId xmlns:a16="http://schemas.microsoft.com/office/drawing/2014/main" id="{5382B6AD-5A7C-454B-A459-174AE3BD23A4}"/>
                  </a:ext>
                </a:extLst>
              </p:cNvPr>
              <p:cNvSpPr txBox="1">
                <a:spLocks noRot="1" noChangeAspect="1" noMove="1" noResize="1" noEditPoints="1" noAdjustHandles="1" noChangeArrowheads="1" noChangeShapeType="1" noTextEdit="1"/>
              </p:cNvSpPr>
              <p:nvPr/>
            </p:nvSpPr>
            <p:spPr>
              <a:xfrm>
                <a:off x="1143000" y="5832551"/>
                <a:ext cx="2193036" cy="765979"/>
              </a:xfrm>
              <a:prstGeom prst="rect">
                <a:avLst/>
              </a:prstGeom>
              <a:blipFill>
                <a:blip r:embed="rId6"/>
                <a:stretch>
                  <a:fillRect l="-2299" t="-1613" b="-145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536AF01-D77E-9B4B-A5D0-886996A7C3CD}"/>
                  </a:ext>
                </a:extLst>
              </p:cNvPr>
              <p:cNvSpPr txBox="1"/>
              <p:nvPr/>
            </p:nvSpPr>
            <p:spPr>
              <a:xfrm>
                <a:off x="7108826" y="1486675"/>
                <a:ext cx="1567544" cy="7586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𝐷</m:t>
                              </m:r>
                            </m:e>
                            <m:sup>
                              <m:r>
                                <a:rPr lang="en-US" b="0" i="1" smtClean="0">
                                  <a:latin typeface="Cambria Math" panose="02040503050406030204" pitchFamily="18" charset="0"/>
                                </a:rPr>
                                <m:t>′</m:t>
                              </m:r>
                            </m:sup>
                          </m:sSup>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𝐷</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𝑓</m:t>
                          </m:r>
                        </m:den>
                      </m:f>
                    </m:oMath>
                  </m:oMathPara>
                </a14:m>
                <a:endParaRPr lang="en-US" dirty="0"/>
              </a:p>
            </p:txBody>
          </p:sp>
        </mc:Choice>
        <mc:Fallback xmlns="">
          <p:sp>
            <p:nvSpPr>
              <p:cNvPr id="7" name="TextBox 6">
                <a:extLst>
                  <a:ext uri="{FF2B5EF4-FFF2-40B4-BE49-F238E27FC236}">
                    <a16:creationId xmlns:a16="http://schemas.microsoft.com/office/drawing/2014/main" id="{D536AF01-D77E-9B4B-A5D0-886996A7C3CD}"/>
                  </a:ext>
                </a:extLst>
              </p:cNvPr>
              <p:cNvSpPr txBox="1">
                <a:spLocks noRot="1" noChangeAspect="1" noMove="1" noResize="1" noEditPoints="1" noAdjustHandles="1" noChangeArrowheads="1" noChangeShapeType="1" noTextEdit="1"/>
              </p:cNvSpPr>
              <p:nvPr/>
            </p:nvSpPr>
            <p:spPr>
              <a:xfrm>
                <a:off x="7108826" y="1486675"/>
                <a:ext cx="1567544" cy="758606"/>
              </a:xfrm>
              <a:prstGeom prst="rect">
                <a:avLst/>
              </a:prstGeom>
              <a:blipFill>
                <a:blip r:embed="rId7"/>
                <a:stretch>
                  <a:fillRect l="-3226" r="-4839" b="-16393"/>
                </a:stretch>
              </a:blipFill>
            </p:spPr>
            <p:txBody>
              <a:bodyPr/>
              <a:lstStyle/>
              <a:p>
                <a:r>
                  <a:rPr lang="en-US">
                    <a:noFill/>
                  </a:rPr>
                  <a:t> </a:t>
                </a:r>
              </a:p>
            </p:txBody>
          </p:sp>
        </mc:Fallback>
      </mc:AlternateContent>
      <p:pic>
        <p:nvPicPr>
          <p:cNvPr id="131" name="Picture 10" descr="pinhole_diff2">
            <a:extLst>
              <a:ext uri="{FF2B5EF4-FFF2-40B4-BE49-F238E27FC236}">
                <a16:creationId xmlns:a16="http://schemas.microsoft.com/office/drawing/2014/main" id="{217243B3-F6C8-C34A-8E21-4CE6835969E1}"/>
              </a:ext>
            </a:extLst>
          </p:cNvPr>
          <p:cNvPicPr>
            <a:picLocks noChangeAspect="1" noChangeArrowheads="1"/>
          </p:cNvPicPr>
          <p:nvPr/>
        </p:nvPicPr>
        <p:blipFill>
          <a:blip r:embed="rId8" cstate="print"/>
          <a:srcRect b="32597"/>
          <a:stretch>
            <a:fillRect/>
          </a:stretch>
        </p:blipFill>
        <p:spPr bwMode="auto">
          <a:xfrm>
            <a:off x="138395" y="1323354"/>
            <a:ext cx="3488759" cy="2632842"/>
          </a:xfrm>
          <a:prstGeom prst="rect">
            <a:avLst/>
          </a:prstGeom>
          <a:noFill/>
          <a:ln w="9525">
            <a:noFill/>
            <a:miter lim="800000"/>
            <a:headEnd/>
            <a:tailEnd/>
          </a:ln>
        </p:spPr>
      </p:pic>
    </p:spTree>
    <p:extLst>
      <p:ext uri="{BB962C8B-B14F-4D97-AF65-F5344CB8AC3E}">
        <p14:creationId xmlns:p14="http://schemas.microsoft.com/office/powerpoint/2010/main" val="192801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p:txBody>
          <a:bodyPr/>
          <a:lstStyle/>
          <a:p>
            <a:r>
              <a:rPr lang="en-US"/>
              <a:t>Depth of Field</a:t>
            </a:r>
          </a:p>
        </p:txBody>
      </p:sp>
      <p:pic>
        <p:nvPicPr>
          <p:cNvPr id="44035" name="Picture 5"/>
          <p:cNvPicPr>
            <a:picLocks noChangeAspect="1" noChangeArrowheads="1"/>
          </p:cNvPicPr>
          <p:nvPr/>
        </p:nvPicPr>
        <p:blipFill>
          <a:blip r:embed="rId3" cstate="print"/>
          <a:srcRect/>
          <a:stretch>
            <a:fillRect/>
          </a:stretch>
        </p:blipFill>
        <p:spPr bwMode="auto">
          <a:xfrm>
            <a:off x="381000" y="1600200"/>
            <a:ext cx="5713413" cy="4213225"/>
          </a:xfrm>
          <a:prstGeom prst="rect">
            <a:avLst/>
          </a:prstGeom>
          <a:noFill/>
          <a:ln w="9525">
            <a:noFill/>
            <a:miter lim="800000"/>
            <a:headEnd/>
            <a:tailEnd/>
          </a:ln>
        </p:spPr>
      </p:pic>
      <p:pic>
        <p:nvPicPr>
          <p:cNvPr id="44036" name="Picture 6"/>
          <p:cNvPicPr>
            <a:picLocks noChangeAspect="1" noChangeArrowheads="1"/>
          </p:cNvPicPr>
          <p:nvPr/>
        </p:nvPicPr>
        <p:blipFill>
          <a:blip r:embed="rId4" cstate="print"/>
          <a:srcRect/>
          <a:stretch>
            <a:fillRect/>
          </a:stretch>
        </p:blipFill>
        <p:spPr bwMode="auto">
          <a:xfrm>
            <a:off x="6400800" y="1600200"/>
            <a:ext cx="2359025" cy="4191000"/>
          </a:xfrm>
          <a:prstGeom prst="rect">
            <a:avLst/>
          </a:prstGeom>
          <a:noFill/>
          <a:ln w="9525">
            <a:noFill/>
            <a:miter lim="800000"/>
            <a:headEnd/>
            <a:tailEnd/>
          </a:ln>
        </p:spPr>
      </p:pic>
      <p:sp>
        <p:nvSpPr>
          <p:cNvPr id="44037" name="Rectangle 7"/>
          <p:cNvSpPr>
            <a:spLocks noChangeArrowheads="1"/>
          </p:cNvSpPr>
          <p:nvPr/>
        </p:nvSpPr>
        <p:spPr bwMode="auto">
          <a:xfrm>
            <a:off x="1752600" y="5867400"/>
            <a:ext cx="5697538" cy="336550"/>
          </a:xfrm>
          <a:prstGeom prst="rect">
            <a:avLst/>
          </a:prstGeom>
          <a:noFill/>
          <a:ln w="9525">
            <a:noFill/>
            <a:miter lim="800000"/>
            <a:headEnd/>
            <a:tailEnd/>
          </a:ln>
        </p:spPr>
        <p:txBody>
          <a:bodyPr wrap="none">
            <a:spAutoFit/>
          </a:bodyPr>
          <a:lstStyle/>
          <a:p>
            <a:r>
              <a:rPr lang="en-US" sz="1600">
                <a:hlinkClick r:id="rId5"/>
              </a:rPr>
              <a:t>http://www.cambridgeincolour.com/tutorials/depth-of-field.htm</a:t>
            </a:r>
            <a:endParaRPr lang="en-US" sz="1600"/>
          </a:p>
        </p:txBody>
      </p:sp>
      <p:sp>
        <p:nvSpPr>
          <p:cNvPr id="44038" name="Text Box 8"/>
          <p:cNvSpPr txBox="1">
            <a:spLocks noChangeArrowheads="1"/>
          </p:cNvSpPr>
          <p:nvPr/>
        </p:nvSpPr>
        <p:spPr bwMode="auto">
          <a:xfrm>
            <a:off x="7543800" y="6324600"/>
            <a:ext cx="1309688" cy="274638"/>
          </a:xfrm>
          <a:prstGeom prst="rect">
            <a:avLst/>
          </a:prstGeom>
          <a:noFill/>
          <a:ln w="9525">
            <a:noFill/>
            <a:miter lim="800000"/>
            <a:headEnd/>
            <a:tailEnd/>
          </a:ln>
        </p:spPr>
        <p:txBody>
          <a:bodyPr wrap="none">
            <a:spAutoFit/>
          </a:bodyPr>
          <a:lstStyle/>
          <a:p>
            <a:r>
              <a:rPr lang="en-US" sz="1200"/>
              <a:t>Slide by A. Efros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dirty="0"/>
              <a:t>Controlling depth of field</a:t>
            </a:r>
          </a:p>
        </p:txBody>
      </p:sp>
      <p:sp>
        <p:nvSpPr>
          <p:cNvPr id="10" name="Rectangle 9"/>
          <p:cNvSpPr/>
          <p:nvPr/>
        </p:nvSpPr>
        <p:spPr>
          <a:xfrm>
            <a:off x="114300" y="6519446"/>
            <a:ext cx="8991600" cy="338554"/>
          </a:xfrm>
          <a:prstGeom prst="rect">
            <a:avLst/>
          </a:prstGeom>
        </p:spPr>
        <p:txBody>
          <a:bodyPr wrap="square">
            <a:spAutoFit/>
          </a:bodyPr>
          <a:lstStyle/>
          <a:p>
            <a:pPr algn="ctr"/>
            <a:r>
              <a:rPr lang="en-US" sz="1600" dirty="0">
                <a:hlinkClick r:id="rId3"/>
              </a:rPr>
              <a:t>http://en.wikipedia.org/wiki/File:Depth_of_field_illustration.svg</a:t>
            </a:r>
            <a:endParaRPr lang="en-US" sz="1600" dirty="0"/>
          </a:p>
        </p:txBody>
      </p:sp>
      <p:grpSp>
        <p:nvGrpSpPr>
          <p:cNvPr id="3" name="Group 2"/>
          <p:cNvGrpSpPr/>
          <p:nvPr/>
        </p:nvGrpSpPr>
        <p:grpSpPr>
          <a:xfrm>
            <a:off x="1371600" y="983057"/>
            <a:ext cx="6248400" cy="3775671"/>
            <a:chOff x="1371600" y="983057"/>
            <a:chExt cx="6248400" cy="3775671"/>
          </a:xfrm>
        </p:grpSpPr>
        <p:pic>
          <p:nvPicPr>
            <p:cNvPr id="9" name="Picture 2" descr="http://upload.wikimedia.org/wikipedia/commons/thumb/0/0c/Depth_of_field_illustration.svg/1000px-Depth_of_field_illustration.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983057"/>
              <a:ext cx="4800600" cy="3566846"/>
            </a:xfrm>
            <a:prstGeom prst="rect">
              <a:avLst/>
            </a:prstGeom>
            <a:noFill/>
            <a:extLst>
              <a:ext uri="{909E8E84-426E-40dd-AFC4-6F175D3DCCD1}">
                <a14:hiddenFill xmlns:a14="http://schemas.microsoft.com/office/drawing/2010/main" xmlns="">
                  <a:solidFill>
                    <a:srgbClr val="FFFFFF"/>
                  </a:solidFill>
                </a14:hiddenFill>
              </a:ext>
            </a:extLst>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371600"/>
              <a:ext cx="838200" cy="857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3200400"/>
              <a:ext cx="885825" cy="857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Rectangle 12"/>
            <p:cNvSpPr/>
            <p:nvPr/>
          </p:nvSpPr>
          <p:spPr bwMode="auto">
            <a:xfrm>
              <a:off x="6019800" y="2438400"/>
              <a:ext cx="381000" cy="4915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14" name="Rectangle 13"/>
            <p:cNvSpPr/>
            <p:nvPr/>
          </p:nvSpPr>
          <p:spPr bwMode="auto">
            <a:xfrm>
              <a:off x="6080174" y="4267200"/>
              <a:ext cx="381000" cy="4915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15" name="Rectangle 14"/>
            <p:cNvSpPr/>
            <p:nvPr/>
          </p:nvSpPr>
          <p:spPr bwMode="auto">
            <a:xfrm>
              <a:off x="4610100" y="4248277"/>
              <a:ext cx="381000" cy="4915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grpSp>
      <p:sp>
        <p:nvSpPr>
          <p:cNvPr id="228355" name="Rectangle 3"/>
          <p:cNvSpPr>
            <a:spLocks noGrp="1" noChangeArrowheads="1"/>
          </p:cNvSpPr>
          <p:nvPr>
            <p:ph type="body" idx="1"/>
          </p:nvPr>
        </p:nvSpPr>
        <p:spPr>
          <a:xfrm>
            <a:off x="685800" y="4495800"/>
            <a:ext cx="7772400" cy="1905000"/>
          </a:xfrm>
        </p:spPr>
        <p:txBody>
          <a:bodyPr/>
          <a:lstStyle/>
          <a:p>
            <a:r>
              <a:rPr lang="en-US" dirty="0"/>
              <a:t>Changing the aperture size affects depth of field</a:t>
            </a:r>
          </a:p>
          <a:p>
            <a:pPr lvl="1"/>
            <a:r>
              <a:rPr lang="en-US" dirty="0"/>
              <a:t>A smaller </a:t>
            </a:r>
            <a:r>
              <a:rPr lang="en-US" i="1" dirty="0"/>
              <a:t>aperture</a:t>
            </a:r>
            <a:r>
              <a:rPr lang="en-US" dirty="0"/>
              <a:t> increases the range in which the object is approximately in focus</a:t>
            </a:r>
          </a:p>
          <a:p>
            <a:pPr lvl="1"/>
            <a:r>
              <a:rPr lang="en-US" dirty="0"/>
              <a:t>But small aperture reduces amount of light – need to increase </a:t>
            </a:r>
            <a:r>
              <a:rPr lang="en-US" i="1" dirty="0"/>
              <a:t>exposure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835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835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83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5"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Grp="1" noChangeArrowheads="1"/>
          </p:cNvSpPr>
          <p:nvPr>
            <p:ph type="title"/>
          </p:nvPr>
        </p:nvSpPr>
        <p:spPr/>
        <p:txBody>
          <a:bodyPr/>
          <a:lstStyle/>
          <a:p>
            <a:r>
              <a:rPr lang="en-US"/>
              <a:t>Varying the aperture </a:t>
            </a:r>
          </a:p>
        </p:txBody>
      </p:sp>
      <p:pic>
        <p:nvPicPr>
          <p:cNvPr id="46083" name="Picture 5"/>
          <p:cNvPicPr>
            <a:picLocks noChangeAspect="1" noChangeArrowheads="1"/>
          </p:cNvPicPr>
          <p:nvPr/>
        </p:nvPicPr>
        <p:blipFill>
          <a:blip r:embed="rId3" cstate="print"/>
          <a:srcRect/>
          <a:stretch>
            <a:fillRect/>
          </a:stretch>
        </p:blipFill>
        <p:spPr bwMode="auto">
          <a:xfrm>
            <a:off x="4724400" y="914400"/>
            <a:ext cx="3519488" cy="5278438"/>
          </a:xfrm>
          <a:prstGeom prst="rect">
            <a:avLst/>
          </a:prstGeom>
          <a:noFill/>
          <a:ln w="9525">
            <a:noFill/>
            <a:miter lim="800000"/>
            <a:headEnd/>
            <a:tailEnd/>
          </a:ln>
        </p:spPr>
      </p:pic>
      <p:pic>
        <p:nvPicPr>
          <p:cNvPr id="46084" name="Picture 6"/>
          <p:cNvPicPr>
            <a:picLocks noChangeAspect="1" noChangeArrowheads="1"/>
          </p:cNvPicPr>
          <p:nvPr/>
        </p:nvPicPr>
        <p:blipFill>
          <a:blip r:embed="rId4" cstate="print"/>
          <a:srcRect/>
          <a:stretch>
            <a:fillRect/>
          </a:stretch>
        </p:blipFill>
        <p:spPr bwMode="auto">
          <a:xfrm>
            <a:off x="900113" y="914400"/>
            <a:ext cx="3519487" cy="5278438"/>
          </a:xfrm>
          <a:prstGeom prst="rect">
            <a:avLst/>
          </a:prstGeom>
          <a:noFill/>
          <a:ln w="9525">
            <a:noFill/>
            <a:miter lim="800000"/>
            <a:headEnd/>
            <a:tailEnd/>
          </a:ln>
        </p:spPr>
      </p:pic>
      <p:sp>
        <p:nvSpPr>
          <p:cNvPr id="46085" name="Text Box 7"/>
          <p:cNvSpPr txBox="1">
            <a:spLocks noChangeArrowheads="1"/>
          </p:cNvSpPr>
          <p:nvPr/>
        </p:nvSpPr>
        <p:spPr bwMode="auto">
          <a:xfrm>
            <a:off x="949325" y="5867400"/>
            <a:ext cx="3405188" cy="701675"/>
          </a:xfrm>
          <a:prstGeom prst="rect">
            <a:avLst/>
          </a:prstGeom>
          <a:noFill/>
          <a:ln w="9525">
            <a:noFill/>
            <a:miter lim="800000"/>
            <a:headEnd/>
            <a:tailEnd/>
          </a:ln>
        </p:spPr>
        <p:txBody>
          <a:bodyPr wrap="none">
            <a:spAutoFit/>
          </a:bodyPr>
          <a:lstStyle/>
          <a:p>
            <a:pPr algn="ctr"/>
            <a:endParaRPr lang="en-US" sz="2000"/>
          </a:p>
          <a:p>
            <a:pPr algn="ctr"/>
            <a:r>
              <a:rPr lang="en-US" sz="2000"/>
              <a:t>Large aperture  = small DOF</a:t>
            </a:r>
          </a:p>
        </p:txBody>
      </p:sp>
      <p:sp>
        <p:nvSpPr>
          <p:cNvPr id="46086" name="Text Box 8"/>
          <p:cNvSpPr txBox="1">
            <a:spLocks noChangeArrowheads="1"/>
          </p:cNvSpPr>
          <p:nvPr/>
        </p:nvSpPr>
        <p:spPr bwMode="auto">
          <a:xfrm>
            <a:off x="4683125" y="5867400"/>
            <a:ext cx="3294063" cy="701675"/>
          </a:xfrm>
          <a:prstGeom prst="rect">
            <a:avLst/>
          </a:prstGeom>
          <a:noFill/>
          <a:ln w="9525">
            <a:noFill/>
            <a:miter lim="800000"/>
            <a:headEnd/>
            <a:tailEnd/>
          </a:ln>
        </p:spPr>
        <p:txBody>
          <a:bodyPr wrap="none">
            <a:spAutoFit/>
          </a:bodyPr>
          <a:lstStyle/>
          <a:p>
            <a:pPr algn="ctr"/>
            <a:endParaRPr lang="en-US" sz="2000"/>
          </a:p>
          <a:p>
            <a:pPr algn="ctr"/>
            <a:r>
              <a:rPr lang="en-US" sz="2000"/>
              <a:t>Small aperture = large DOF</a:t>
            </a:r>
          </a:p>
        </p:txBody>
      </p:sp>
      <p:sp>
        <p:nvSpPr>
          <p:cNvPr id="46087" name="Text Box 9"/>
          <p:cNvSpPr txBox="1">
            <a:spLocks noChangeArrowheads="1"/>
          </p:cNvSpPr>
          <p:nvPr/>
        </p:nvSpPr>
        <p:spPr bwMode="auto">
          <a:xfrm>
            <a:off x="7543800" y="6583363"/>
            <a:ext cx="1309688" cy="274637"/>
          </a:xfrm>
          <a:prstGeom prst="rect">
            <a:avLst/>
          </a:prstGeom>
          <a:noFill/>
          <a:ln w="9525">
            <a:noFill/>
            <a:miter lim="800000"/>
            <a:headEnd/>
            <a:tailEnd/>
          </a:ln>
        </p:spPr>
        <p:txBody>
          <a:bodyPr wrap="none">
            <a:spAutoFit/>
          </a:bodyPr>
          <a:lstStyle/>
          <a:p>
            <a:r>
              <a:rPr lang="en-US" sz="1200"/>
              <a:t>Slide by A. Efros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5"/>
          <p:cNvSpPr txBox="1">
            <a:spLocks noChangeArrowheads="1"/>
          </p:cNvSpPr>
          <p:nvPr/>
        </p:nvSpPr>
        <p:spPr bwMode="auto">
          <a:xfrm>
            <a:off x="2270125" y="2401888"/>
            <a:ext cx="268288" cy="457200"/>
          </a:xfrm>
          <a:prstGeom prst="rect">
            <a:avLst/>
          </a:prstGeom>
          <a:noFill/>
          <a:ln w="9525">
            <a:noFill/>
            <a:miter lim="800000"/>
            <a:headEnd/>
            <a:tailEnd/>
          </a:ln>
        </p:spPr>
        <p:txBody>
          <a:bodyPr wrap="none">
            <a:spAutoFit/>
          </a:bodyPr>
          <a:lstStyle/>
          <a:p>
            <a:r>
              <a:rPr lang="en-US" i="1"/>
              <a:t>f</a:t>
            </a:r>
          </a:p>
        </p:txBody>
      </p:sp>
      <p:sp>
        <p:nvSpPr>
          <p:cNvPr id="54275" name="Rectangle 6"/>
          <p:cNvSpPr>
            <a:spLocks noGrp="1" noChangeArrowheads="1"/>
          </p:cNvSpPr>
          <p:nvPr>
            <p:ph type="title"/>
          </p:nvPr>
        </p:nvSpPr>
        <p:spPr/>
        <p:txBody>
          <a:bodyPr/>
          <a:lstStyle/>
          <a:p>
            <a:r>
              <a:rPr lang="en-US"/>
              <a:t>Field of View</a:t>
            </a:r>
          </a:p>
        </p:txBody>
      </p:sp>
      <p:sp>
        <p:nvSpPr>
          <p:cNvPr id="54276" name="Text Box 7"/>
          <p:cNvSpPr txBox="1">
            <a:spLocks noChangeArrowheads="1"/>
          </p:cNvSpPr>
          <p:nvPr/>
        </p:nvSpPr>
        <p:spPr bwMode="auto">
          <a:xfrm>
            <a:off x="1674813" y="6324600"/>
            <a:ext cx="4796506" cy="461665"/>
          </a:xfrm>
          <a:prstGeom prst="rect">
            <a:avLst/>
          </a:prstGeom>
          <a:noFill/>
          <a:ln w="9525">
            <a:noFill/>
            <a:miter lim="800000"/>
            <a:headEnd/>
            <a:tailEnd/>
          </a:ln>
        </p:spPr>
        <p:txBody>
          <a:bodyPr wrap="none">
            <a:spAutoFit/>
          </a:bodyPr>
          <a:lstStyle/>
          <a:p>
            <a:r>
              <a:rPr lang="en-US" dirty="0"/>
              <a:t>Larger focal length = smaller FOV</a:t>
            </a:r>
          </a:p>
        </p:txBody>
      </p:sp>
      <p:pic>
        <p:nvPicPr>
          <p:cNvPr id="54277" name="Picture 8"/>
          <p:cNvPicPr>
            <a:picLocks noChangeAspect="1" noChangeArrowheads="1"/>
          </p:cNvPicPr>
          <p:nvPr/>
        </p:nvPicPr>
        <p:blipFill>
          <a:blip r:embed="rId3" cstate="print"/>
          <a:srcRect/>
          <a:stretch>
            <a:fillRect/>
          </a:stretch>
        </p:blipFill>
        <p:spPr bwMode="auto">
          <a:xfrm>
            <a:off x="762000" y="1219200"/>
            <a:ext cx="7315200" cy="2974975"/>
          </a:xfrm>
          <a:prstGeom prst="rect">
            <a:avLst/>
          </a:prstGeom>
          <a:noFill/>
          <a:ln w="9525">
            <a:noFill/>
            <a:miter lim="800000"/>
            <a:headEnd/>
            <a:tailEnd/>
          </a:ln>
        </p:spPr>
      </p:pic>
      <p:sp>
        <p:nvSpPr>
          <p:cNvPr id="54279" name="Text Box 10"/>
          <p:cNvSpPr txBox="1">
            <a:spLocks noChangeArrowheads="1"/>
          </p:cNvSpPr>
          <p:nvPr/>
        </p:nvSpPr>
        <p:spPr bwMode="auto">
          <a:xfrm>
            <a:off x="7543800" y="6583363"/>
            <a:ext cx="1309688" cy="274637"/>
          </a:xfrm>
          <a:prstGeom prst="rect">
            <a:avLst/>
          </a:prstGeom>
          <a:noFill/>
          <a:ln w="9525">
            <a:noFill/>
            <a:miter lim="800000"/>
            <a:headEnd/>
            <a:tailEnd/>
          </a:ln>
        </p:spPr>
        <p:txBody>
          <a:bodyPr wrap="none">
            <a:spAutoFit/>
          </a:bodyPr>
          <a:lstStyle/>
          <a:p>
            <a:r>
              <a:rPr lang="en-US" sz="1200"/>
              <a:t>Slide by A. Efros</a:t>
            </a:r>
          </a:p>
        </p:txBody>
      </p:sp>
      <p:sp>
        <p:nvSpPr>
          <p:cNvPr id="54281" name="Text Box 12"/>
          <p:cNvSpPr txBox="1">
            <a:spLocks noChangeArrowheads="1"/>
          </p:cNvSpPr>
          <p:nvPr/>
        </p:nvSpPr>
        <p:spPr bwMode="auto">
          <a:xfrm>
            <a:off x="384175" y="4343400"/>
            <a:ext cx="8150225" cy="822325"/>
          </a:xfrm>
          <a:prstGeom prst="rect">
            <a:avLst/>
          </a:prstGeom>
          <a:solidFill>
            <a:schemeClr val="bg1"/>
          </a:solidFill>
          <a:ln w="9525">
            <a:noFill/>
            <a:miter lim="800000"/>
            <a:headEnd/>
            <a:tailEnd/>
          </a:ln>
        </p:spPr>
        <p:txBody>
          <a:bodyPr>
            <a:spAutoFit/>
          </a:bodyPr>
          <a:lstStyle/>
          <a:p>
            <a:r>
              <a:rPr lang="en-US" dirty="0"/>
              <a:t>FOV depends on focal length and size of the camera retina</a:t>
            </a:r>
            <a:br>
              <a:rPr lang="en-US" dirty="0"/>
            </a:br>
            <a:endParaRPr lang="en-US" dirty="0"/>
          </a:p>
        </p:txBody>
      </p:sp>
      <p:pic>
        <p:nvPicPr>
          <p:cNvPr id="11" name="Picture 10">
            <a:extLst>
              <a:ext uri="{FF2B5EF4-FFF2-40B4-BE49-F238E27FC236}">
                <a16:creationId xmlns:a16="http://schemas.microsoft.com/office/drawing/2014/main" id="{F59250E8-2FCF-E84B-89E1-B545B439818D}"/>
              </a:ext>
            </a:extLst>
          </p:cNvPr>
          <p:cNvPicPr>
            <a:picLocks noChangeAspect="1"/>
          </p:cNvPicPr>
          <p:nvPr/>
        </p:nvPicPr>
        <p:blipFill rotWithShape="1">
          <a:blip r:embed="rId4"/>
          <a:srcRect l="76" t="29334" r="90855" b="29108"/>
          <a:stretch/>
        </p:blipFill>
        <p:spPr>
          <a:xfrm>
            <a:off x="5486400" y="2183394"/>
            <a:ext cx="268629" cy="436988"/>
          </a:xfrm>
          <a:prstGeom prst="rect">
            <a:avLst/>
          </a:prstGeom>
          <a:solidFill>
            <a:schemeClr val="bg1"/>
          </a:solidFill>
        </p:spPr>
      </p:pic>
      <p:pic>
        <p:nvPicPr>
          <p:cNvPr id="3" name="Picture 2">
            <a:extLst>
              <a:ext uri="{FF2B5EF4-FFF2-40B4-BE49-F238E27FC236}">
                <a16:creationId xmlns:a16="http://schemas.microsoft.com/office/drawing/2014/main" id="{03683A4B-5729-154C-98C2-7DADA35124DB}"/>
              </a:ext>
            </a:extLst>
          </p:cNvPr>
          <p:cNvPicPr>
            <a:picLocks noChangeAspect="1"/>
          </p:cNvPicPr>
          <p:nvPr/>
        </p:nvPicPr>
        <p:blipFill>
          <a:blip r:embed="rId5"/>
          <a:stretch>
            <a:fillRect/>
          </a:stretch>
        </p:blipFill>
        <p:spPr>
          <a:xfrm>
            <a:off x="2388487" y="2315582"/>
            <a:ext cx="149926" cy="268288"/>
          </a:xfrm>
          <a:prstGeom prst="rect">
            <a:avLst/>
          </a:prstGeom>
        </p:spPr>
      </p:pic>
      <p:pic>
        <p:nvPicPr>
          <p:cNvPr id="4" name="Picture 3">
            <a:extLst>
              <a:ext uri="{FF2B5EF4-FFF2-40B4-BE49-F238E27FC236}">
                <a16:creationId xmlns:a16="http://schemas.microsoft.com/office/drawing/2014/main" id="{1BD15E2E-35C3-AF4E-BB39-0CB80BAAE529}"/>
              </a:ext>
            </a:extLst>
          </p:cNvPr>
          <p:cNvPicPr>
            <a:picLocks noChangeAspect="1"/>
          </p:cNvPicPr>
          <p:nvPr/>
        </p:nvPicPr>
        <p:blipFill>
          <a:blip r:embed="rId6"/>
          <a:stretch>
            <a:fillRect/>
          </a:stretch>
        </p:blipFill>
        <p:spPr>
          <a:xfrm>
            <a:off x="2679151" y="5029200"/>
            <a:ext cx="3124200" cy="1066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p:bldP spid="5428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p:txBody>
          <a:bodyPr/>
          <a:lstStyle/>
          <a:p>
            <a:r>
              <a:rPr lang="en-US"/>
              <a:t>Field of View</a:t>
            </a:r>
          </a:p>
        </p:txBody>
      </p:sp>
      <p:pic>
        <p:nvPicPr>
          <p:cNvPr id="52227" name="Picture 5"/>
          <p:cNvPicPr>
            <a:picLocks noChangeAspect="1" noChangeArrowheads="1"/>
          </p:cNvPicPr>
          <p:nvPr/>
        </p:nvPicPr>
        <p:blipFill>
          <a:blip r:embed="rId3" cstate="print"/>
          <a:srcRect l="3999"/>
          <a:stretch>
            <a:fillRect/>
          </a:stretch>
        </p:blipFill>
        <p:spPr bwMode="auto">
          <a:xfrm>
            <a:off x="152400" y="1054100"/>
            <a:ext cx="8839200" cy="5727700"/>
          </a:xfrm>
          <a:prstGeom prst="rect">
            <a:avLst/>
          </a:prstGeom>
          <a:noFill/>
          <a:ln w="9525">
            <a:noFill/>
            <a:miter lim="800000"/>
            <a:headEnd/>
            <a:tailEnd/>
          </a:ln>
        </p:spPr>
      </p:pic>
      <p:sp>
        <p:nvSpPr>
          <p:cNvPr id="52228" name="Text Box 6"/>
          <p:cNvSpPr txBox="1">
            <a:spLocks noChangeArrowheads="1"/>
          </p:cNvSpPr>
          <p:nvPr/>
        </p:nvSpPr>
        <p:spPr bwMode="auto">
          <a:xfrm>
            <a:off x="7543800" y="6583363"/>
            <a:ext cx="1309688" cy="274637"/>
          </a:xfrm>
          <a:prstGeom prst="rect">
            <a:avLst/>
          </a:prstGeom>
          <a:noFill/>
          <a:ln w="9525">
            <a:noFill/>
            <a:miter lim="800000"/>
            <a:headEnd/>
            <a:tailEnd/>
          </a:ln>
        </p:spPr>
        <p:txBody>
          <a:bodyPr wrap="none">
            <a:spAutoFit/>
          </a:bodyPr>
          <a:lstStyle/>
          <a:p>
            <a:r>
              <a:rPr lang="en-US" sz="1200"/>
              <a:t>Slide by A. Efros</a:t>
            </a:r>
          </a:p>
        </p:txBody>
      </p:sp>
      <p:sp>
        <p:nvSpPr>
          <p:cNvPr id="5" name="Rectangle 4"/>
          <p:cNvSpPr/>
          <p:nvPr/>
        </p:nvSpPr>
        <p:spPr bwMode="auto">
          <a:xfrm>
            <a:off x="2667000" y="6248400"/>
            <a:ext cx="3733800"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Grp="1" noChangeArrowheads="1"/>
          </p:cNvSpPr>
          <p:nvPr>
            <p:ph type="title"/>
          </p:nvPr>
        </p:nvSpPr>
        <p:spPr/>
        <p:txBody>
          <a:bodyPr/>
          <a:lstStyle/>
          <a:p>
            <a:r>
              <a:rPr lang="en-US"/>
              <a:t>Field of View</a:t>
            </a:r>
          </a:p>
        </p:txBody>
      </p:sp>
      <p:pic>
        <p:nvPicPr>
          <p:cNvPr id="53251" name="Picture 5"/>
          <p:cNvPicPr>
            <a:picLocks noChangeAspect="1" noChangeArrowheads="1"/>
          </p:cNvPicPr>
          <p:nvPr/>
        </p:nvPicPr>
        <p:blipFill>
          <a:blip r:embed="rId3" cstate="print"/>
          <a:srcRect l="2483"/>
          <a:stretch>
            <a:fillRect/>
          </a:stretch>
        </p:blipFill>
        <p:spPr bwMode="auto">
          <a:xfrm>
            <a:off x="152400" y="1090613"/>
            <a:ext cx="8915400" cy="5653087"/>
          </a:xfrm>
          <a:prstGeom prst="rect">
            <a:avLst/>
          </a:prstGeom>
          <a:noFill/>
          <a:ln w="9525">
            <a:noFill/>
            <a:miter lim="800000"/>
            <a:headEnd/>
            <a:tailEnd/>
          </a:ln>
        </p:spPr>
      </p:pic>
      <p:sp>
        <p:nvSpPr>
          <p:cNvPr id="53252" name="Text Box 6"/>
          <p:cNvSpPr txBox="1">
            <a:spLocks noChangeArrowheads="1"/>
          </p:cNvSpPr>
          <p:nvPr/>
        </p:nvSpPr>
        <p:spPr bwMode="auto">
          <a:xfrm>
            <a:off x="7543800" y="6583363"/>
            <a:ext cx="1309688" cy="274637"/>
          </a:xfrm>
          <a:prstGeom prst="rect">
            <a:avLst/>
          </a:prstGeom>
          <a:noFill/>
          <a:ln w="9525">
            <a:noFill/>
            <a:miter lim="800000"/>
            <a:headEnd/>
            <a:tailEnd/>
          </a:ln>
        </p:spPr>
        <p:txBody>
          <a:bodyPr wrap="none">
            <a:spAutoFit/>
          </a:bodyPr>
          <a:lstStyle/>
          <a:p>
            <a:r>
              <a:rPr lang="en-US" sz="1200"/>
              <a:t>Slide by A. Efros</a:t>
            </a:r>
          </a:p>
        </p:txBody>
      </p:sp>
      <p:sp>
        <p:nvSpPr>
          <p:cNvPr id="6" name="Rectangle 5"/>
          <p:cNvSpPr/>
          <p:nvPr/>
        </p:nvSpPr>
        <p:spPr bwMode="auto">
          <a:xfrm>
            <a:off x="2667000" y="6248400"/>
            <a:ext cx="3733800"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Grp="1" noChangeArrowheads="1"/>
          </p:cNvSpPr>
          <p:nvPr>
            <p:ph type="title"/>
          </p:nvPr>
        </p:nvSpPr>
        <p:spPr/>
        <p:txBody>
          <a:bodyPr/>
          <a:lstStyle/>
          <a:p>
            <a:r>
              <a:rPr lang="en-US"/>
              <a:t>Field of View / Focal Length</a:t>
            </a:r>
          </a:p>
        </p:txBody>
      </p:sp>
      <p:pic>
        <p:nvPicPr>
          <p:cNvPr id="55299" name="Picture 5"/>
          <p:cNvPicPr>
            <a:picLocks noChangeAspect="1" noChangeArrowheads="1"/>
          </p:cNvPicPr>
          <p:nvPr/>
        </p:nvPicPr>
        <p:blipFill>
          <a:blip r:embed="rId3" cstate="print"/>
          <a:srcRect/>
          <a:stretch>
            <a:fillRect/>
          </a:stretch>
        </p:blipFill>
        <p:spPr bwMode="auto">
          <a:xfrm>
            <a:off x="4953000" y="990600"/>
            <a:ext cx="2971800" cy="2032000"/>
          </a:xfrm>
          <a:prstGeom prst="rect">
            <a:avLst/>
          </a:prstGeom>
          <a:noFill/>
          <a:ln w="9525">
            <a:noFill/>
            <a:miter lim="800000"/>
            <a:headEnd/>
            <a:tailEnd/>
          </a:ln>
        </p:spPr>
      </p:pic>
      <p:pic>
        <p:nvPicPr>
          <p:cNvPr id="55300" name="Picture 6"/>
          <p:cNvPicPr>
            <a:picLocks noChangeAspect="1" noChangeArrowheads="1"/>
          </p:cNvPicPr>
          <p:nvPr/>
        </p:nvPicPr>
        <p:blipFill>
          <a:blip r:embed="rId4" cstate="print"/>
          <a:srcRect/>
          <a:stretch>
            <a:fillRect/>
          </a:stretch>
        </p:blipFill>
        <p:spPr bwMode="auto">
          <a:xfrm>
            <a:off x="4953000" y="3810000"/>
            <a:ext cx="2971800" cy="2032000"/>
          </a:xfrm>
          <a:prstGeom prst="rect">
            <a:avLst/>
          </a:prstGeom>
          <a:noFill/>
          <a:ln w="9525">
            <a:noFill/>
            <a:miter lim="800000"/>
            <a:headEnd/>
            <a:tailEnd/>
          </a:ln>
        </p:spPr>
      </p:pic>
      <p:sp>
        <p:nvSpPr>
          <p:cNvPr id="204807" name="Text Box 7"/>
          <p:cNvSpPr txBox="1">
            <a:spLocks noChangeArrowheads="1"/>
          </p:cNvSpPr>
          <p:nvPr/>
        </p:nvSpPr>
        <p:spPr bwMode="auto">
          <a:xfrm>
            <a:off x="4953000" y="3048000"/>
            <a:ext cx="2228850" cy="641350"/>
          </a:xfrm>
          <a:prstGeom prst="rect">
            <a:avLst/>
          </a:prstGeom>
          <a:noFill/>
          <a:ln w="9525">
            <a:noFill/>
            <a:miter lim="800000"/>
            <a:headEnd/>
            <a:tailEnd/>
          </a:ln>
        </p:spPr>
        <p:txBody>
          <a:bodyPr wrap="none">
            <a:spAutoFit/>
          </a:bodyPr>
          <a:lstStyle/>
          <a:p>
            <a:r>
              <a:rPr lang="en-US" sz="1800" dirty="0"/>
              <a:t>Large FOV, small </a:t>
            </a:r>
            <a:r>
              <a:rPr lang="en-US" sz="1800" i="1" dirty="0"/>
              <a:t>f</a:t>
            </a:r>
          </a:p>
          <a:p>
            <a:r>
              <a:rPr lang="en-US" sz="1800" dirty="0"/>
              <a:t>Camera close to car</a:t>
            </a:r>
          </a:p>
        </p:txBody>
      </p:sp>
      <p:sp>
        <p:nvSpPr>
          <p:cNvPr id="204808" name="Text Box 8"/>
          <p:cNvSpPr txBox="1">
            <a:spLocks noChangeArrowheads="1"/>
          </p:cNvSpPr>
          <p:nvPr/>
        </p:nvSpPr>
        <p:spPr bwMode="auto">
          <a:xfrm>
            <a:off x="4953000" y="5943600"/>
            <a:ext cx="2609850" cy="641350"/>
          </a:xfrm>
          <a:prstGeom prst="rect">
            <a:avLst/>
          </a:prstGeom>
          <a:noFill/>
          <a:ln w="9525">
            <a:noFill/>
            <a:miter lim="800000"/>
            <a:headEnd/>
            <a:tailEnd/>
          </a:ln>
        </p:spPr>
        <p:txBody>
          <a:bodyPr wrap="none">
            <a:spAutoFit/>
          </a:bodyPr>
          <a:lstStyle/>
          <a:p>
            <a:r>
              <a:rPr lang="en-US" sz="1800" dirty="0"/>
              <a:t>Small FOV, large</a:t>
            </a:r>
            <a:r>
              <a:rPr lang="en-US" sz="1800" i="1" dirty="0"/>
              <a:t> f</a:t>
            </a:r>
          </a:p>
          <a:p>
            <a:r>
              <a:rPr lang="en-US" sz="1800" dirty="0"/>
              <a:t>Camera far from the car</a:t>
            </a:r>
          </a:p>
        </p:txBody>
      </p:sp>
      <p:pic>
        <p:nvPicPr>
          <p:cNvPr id="55303" name="Picture 10" descr="wide_angle_telephoto"/>
          <p:cNvPicPr>
            <a:picLocks noChangeAspect="1" noChangeArrowheads="1"/>
          </p:cNvPicPr>
          <p:nvPr/>
        </p:nvPicPr>
        <p:blipFill>
          <a:blip r:embed="rId5" cstate="print"/>
          <a:srcRect/>
          <a:stretch>
            <a:fillRect/>
          </a:stretch>
        </p:blipFill>
        <p:spPr bwMode="auto">
          <a:xfrm>
            <a:off x="1143000" y="1143000"/>
            <a:ext cx="2997200" cy="4800600"/>
          </a:xfrm>
          <a:prstGeom prst="rect">
            <a:avLst/>
          </a:prstGeom>
          <a:noFill/>
          <a:ln w="9525">
            <a:noFill/>
            <a:miter lim="800000"/>
            <a:headEnd/>
            <a:tailEnd/>
          </a:ln>
        </p:spPr>
      </p:pic>
      <p:sp>
        <p:nvSpPr>
          <p:cNvPr id="55304" name="Text Box 11"/>
          <p:cNvSpPr txBox="1">
            <a:spLocks noChangeArrowheads="1"/>
          </p:cNvSpPr>
          <p:nvPr/>
        </p:nvSpPr>
        <p:spPr bwMode="auto">
          <a:xfrm>
            <a:off x="6934200" y="6583363"/>
            <a:ext cx="2132013" cy="274637"/>
          </a:xfrm>
          <a:prstGeom prst="rect">
            <a:avLst/>
          </a:prstGeom>
          <a:noFill/>
          <a:ln w="9525">
            <a:noFill/>
            <a:miter lim="800000"/>
            <a:headEnd/>
            <a:tailEnd/>
          </a:ln>
        </p:spPr>
        <p:txBody>
          <a:bodyPr wrap="none">
            <a:spAutoFit/>
          </a:bodyPr>
          <a:lstStyle/>
          <a:p>
            <a:r>
              <a:rPr lang="en-US" sz="1200"/>
              <a:t>Sources: A. Efros, F. Durand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8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7" grpId="0"/>
      <p:bldP spid="20480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body" idx="1"/>
          </p:nvPr>
        </p:nvSpPr>
        <p:spPr/>
        <p:txBody>
          <a:bodyPr/>
          <a:lstStyle/>
          <a:p>
            <a:endParaRPr lang="en-US"/>
          </a:p>
        </p:txBody>
      </p:sp>
      <p:pic>
        <p:nvPicPr>
          <p:cNvPr id="56323" name="Picture 5" descr="face_wide"/>
          <p:cNvPicPr>
            <a:picLocks noChangeAspect="1" noChangeArrowheads="1"/>
          </p:cNvPicPr>
          <p:nvPr/>
        </p:nvPicPr>
        <p:blipFill>
          <a:blip r:embed="rId3" cstate="print"/>
          <a:srcRect/>
          <a:stretch>
            <a:fillRect/>
          </a:stretch>
        </p:blipFill>
        <p:spPr bwMode="auto">
          <a:xfrm>
            <a:off x="152400" y="1828800"/>
            <a:ext cx="2860675" cy="3513138"/>
          </a:xfrm>
          <a:prstGeom prst="rect">
            <a:avLst/>
          </a:prstGeom>
          <a:noFill/>
          <a:ln w="9525">
            <a:noFill/>
            <a:miter lim="800000"/>
            <a:headEnd/>
            <a:tailEnd/>
          </a:ln>
        </p:spPr>
      </p:pic>
      <p:pic>
        <p:nvPicPr>
          <p:cNvPr id="56324" name="Picture 6" descr="face_standard"/>
          <p:cNvPicPr>
            <a:picLocks noChangeAspect="1" noChangeArrowheads="1"/>
          </p:cNvPicPr>
          <p:nvPr/>
        </p:nvPicPr>
        <p:blipFill>
          <a:blip r:embed="rId4" cstate="print"/>
          <a:srcRect/>
          <a:stretch>
            <a:fillRect/>
          </a:stretch>
        </p:blipFill>
        <p:spPr bwMode="auto">
          <a:xfrm>
            <a:off x="3124200" y="1828800"/>
            <a:ext cx="2847975" cy="3500438"/>
          </a:xfrm>
          <a:prstGeom prst="rect">
            <a:avLst/>
          </a:prstGeom>
          <a:noFill/>
          <a:ln w="9525">
            <a:noFill/>
            <a:miter lim="800000"/>
            <a:headEnd/>
            <a:tailEnd/>
          </a:ln>
        </p:spPr>
      </p:pic>
      <p:pic>
        <p:nvPicPr>
          <p:cNvPr id="56325" name="Picture 7" descr="face_telephoto"/>
          <p:cNvPicPr>
            <a:picLocks noChangeAspect="1" noChangeArrowheads="1"/>
          </p:cNvPicPr>
          <p:nvPr/>
        </p:nvPicPr>
        <p:blipFill>
          <a:blip r:embed="rId5" cstate="print"/>
          <a:srcRect/>
          <a:stretch>
            <a:fillRect/>
          </a:stretch>
        </p:blipFill>
        <p:spPr bwMode="auto">
          <a:xfrm>
            <a:off x="6096000" y="1828800"/>
            <a:ext cx="2755900" cy="3495675"/>
          </a:xfrm>
          <a:prstGeom prst="rect">
            <a:avLst/>
          </a:prstGeom>
          <a:noFill/>
          <a:ln w="9525">
            <a:noFill/>
            <a:miter lim="800000"/>
            <a:headEnd/>
            <a:tailEnd/>
          </a:ln>
        </p:spPr>
      </p:pic>
      <p:sp>
        <p:nvSpPr>
          <p:cNvPr id="56326" name="Rectangle 9"/>
          <p:cNvSpPr>
            <a:spLocks noGrp="1" noChangeArrowheads="1"/>
          </p:cNvSpPr>
          <p:nvPr>
            <p:ph type="title"/>
          </p:nvPr>
        </p:nvSpPr>
        <p:spPr/>
        <p:txBody>
          <a:bodyPr/>
          <a:lstStyle/>
          <a:p>
            <a:r>
              <a:rPr lang="en-US"/>
              <a:t>Same effect for faces</a:t>
            </a:r>
          </a:p>
        </p:txBody>
      </p:sp>
      <p:grpSp>
        <p:nvGrpSpPr>
          <p:cNvPr id="2" name="Group 14"/>
          <p:cNvGrpSpPr>
            <a:grpSpLocks/>
          </p:cNvGrpSpPr>
          <p:nvPr/>
        </p:nvGrpSpPr>
        <p:grpSpPr bwMode="auto">
          <a:xfrm>
            <a:off x="776288" y="5449888"/>
            <a:ext cx="7453312" cy="493712"/>
            <a:chOff x="489" y="3433"/>
            <a:chExt cx="4695" cy="311"/>
          </a:xfrm>
        </p:grpSpPr>
        <p:sp>
          <p:nvSpPr>
            <p:cNvPr id="56329" name="Text Box 10"/>
            <p:cNvSpPr txBox="1">
              <a:spLocks noChangeArrowheads="1"/>
            </p:cNvSpPr>
            <p:nvPr/>
          </p:nvSpPr>
          <p:spPr bwMode="auto">
            <a:xfrm>
              <a:off x="2448" y="3433"/>
              <a:ext cx="864" cy="288"/>
            </a:xfrm>
            <a:prstGeom prst="rect">
              <a:avLst/>
            </a:prstGeom>
            <a:noFill/>
            <a:ln w="9525">
              <a:noFill/>
              <a:miter lim="800000"/>
              <a:headEnd/>
              <a:tailEnd/>
            </a:ln>
          </p:spPr>
          <p:txBody>
            <a:bodyPr wrap="none">
              <a:spAutoFit/>
            </a:bodyPr>
            <a:lstStyle/>
            <a:p>
              <a:r>
                <a:rPr lang="en-US"/>
                <a:t>standard</a:t>
              </a:r>
            </a:p>
          </p:txBody>
        </p:sp>
        <p:sp>
          <p:nvSpPr>
            <p:cNvPr id="56330" name="Text Box 11"/>
            <p:cNvSpPr txBox="1">
              <a:spLocks noChangeArrowheads="1"/>
            </p:cNvSpPr>
            <p:nvPr/>
          </p:nvSpPr>
          <p:spPr bwMode="auto">
            <a:xfrm>
              <a:off x="489" y="3456"/>
              <a:ext cx="1047" cy="288"/>
            </a:xfrm>
            <a:prstGeom prst="rect">
              <a:avLst/>
            </a:prstGeom>
            <a:noFill/>
            <a:ln w="9525">
              <a:noFill/>
              <a:miter lim="800000"/>
              <a:headEnd/>
              <a:tailEnd/>
            </a:ln>
          </p:spPr>
          <p:txBody>
            <a:bodyPr wrap="none">
              <a:spAutoFit/>
            </a:bodyPr>
            <a:lstStyle/>
            <a:p>
              <a:r>
                <a:rPr lang="en-US"/>
                <a:t>wide-angle</a:t>
              </a:r>
            </a:p>
          </p:txBody>
        </p:sp>
        <p:sp>
          <p:nvSpPr>
            <p:cNvPr id="56331" name="Text Box 12"/>
            <p:cNvSpPr txBox="1">
              <a:spLocks noChangeArrowheads="1"/>
            </p:cNvSpPr>
            <p:nvPr/>
          </p:nvSpPr>
          <p:spPr bwMode="auto">
            <a:xfrm>
              <a:off x="4277" y="3456"/>
              <a:ext cx="907" cy="288"/>
            </a:xfrm>
            <a:prstGeom prst="rect">
              <a:avLst/>
            </a:prstGeom>
            <a:noFill/>
            <a:ln w="9525">
              <a:noFill/>
              <a:miter lim="800000"/>
              <a:headEnd/>
              <a:tailEnd/>
            </a:ln>
          </p:spPr>
          <p:txBody>
            <a:bodyPr wrap="none">
              <a:spAutoFit/>
            </a:bodyPr>
            <a:lstStyle/>
            <a:p>
              <a:r>
                <a:rPr lang="en-US"/>
                <a:t>telephoto</a:t>
              </a:r>
            </a:p>
          </p:txBody>
        </p:sp>
      </p:grpSp>
      <p:sp>
        <p:nvSpPr>
          <p:cNvPr id="56328" name="Text Box 13"/>
          <p:cNvSpPr txBox="1">
            <a:spLocks noChangeArrowheads="1"/>
          </p:cNvSpPr>
          <p:nvPr/>
        </p:nvSpPr>
        <p:spPr bwMode="auto">
          <a:xfrm>
            <a:off x="7543800" y="6583363"/>
            <a:ext cx="1427163" cy="274637"/>
          </a:xfrm>
          <a:prstGeom prst="rect">
            <a:avLst/>
          </a:prstGeom>
          <a:noFill/>
          <a:ln w="9525">
            <a:noFill/>
            <a:miter lim="800000"/>
            <a:headEnd/>
            <a:tailEnd/>
          </a:ln>
        </p:spPr>
        <p:txBody>
          <a:bodyPr wrap="none">
            <a:spAutoFit/>
          </a:bodyPr>
          <a:lstStyle/>
          <a:p>
            <a:r>
              <a:rPr lang="en-US" sz="1200"/>
              <a:t>Source: F. Durand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ameraModel"/>
          <p:cNvPicPr>
            <a:picLocks noChangeAspect="1" noChangeArrowheads="1"/>
          </p:cNvPicPr>
          <p:nvPr/>
        </p:nvPicPr>
        <p:blipFill>
          <a:blip r:embed="rId3" cstate="print"/>
          <a:srcRect t="1907" b="1736"/>
          <a:stretch>
            <a:fillRect/>
          </a:stretch>
        </p:blipFill>
        <p:spPr bwMode="auto">
          <a:xfrm>
            <a:off x="914400" y="992188"/>
            <a:ext cx="6934200" cy="5484812"/>
          </a:xfrm>
          <a:prstGeom prst="rect">
            <a:avLst/>
          </a:prstGeom>
          <a:noFill/>
          <a:ln w="9525">
            <a:noFill/>
            <a:miter lim="800000"/>
            <a:headEnd/>
            <a:tailEnd/>
          </a:ln>
        </p:spPr>
      </p:pic>
      <p:sp>
        <p:nvSpPr>
          <p:cNvPr id="57347" name="Text Box 3"/>
          <p:cNvSpPr txBox="1">
            <a:spLocks noChangeArrowheads="1"/>
          </p:cNvSpPr>
          <p:nvPr/>
        </p:nvSpPr>
        <p:spPr bwMode="auto">
          <a:xfrm>
            <a:off x="5105400" y="6521450"/>
            <a:ext cx="2895600" cy="336550"/>
          </a:xfrm>
          <a:prstGeom prst="rect">
            <a:avLst/>
          </a:prstGeom>
          <a:noFill/>
          <a:ln w="9525">
            <a:noFill/>
            <a:miter lim="800000"/>
            <a:headEnd/>
            <a:tailEnd/>
          </a:ln>
        </p:spPr>
        <p:txBody>
          <a:bodyPr>
            <a:spAutoFit/>
          </a:bodyPr>
          <a:lstStyle/>
          <a:p>
            <a:pPr eaLnBrk="1" hangingPunct="1"/>
            <a:r>
              <a:rPr lang="en-US" sz="1600"/>
              <a:t>Source: Hartley &amp; Zisserman</a:t>
            </a:r>
          </a:p>
        </p:txBody>
      </p:sp>
      <p:sp>
        <p:nvSpPr>
          <p:cNvPr id="57348" name="Rectangle 4"/>
          <p:cNvSpPr>
            <a:spLocks noGrp="1" noChangeArrowheads="1"/>
          </p:cNvSpPr>
          <p:nvPr>
            <p:ph type="title"/>
          </p:nvPr>
        </p:nvSpPr>
        <p:spPr/>
        <p:txBody>
          <a:bodyPr/>
          <a:lstStyle/>
          <a:p>
            <a:r>
              <a:rPr lang="en-US" dirty="0"/>
              <a:t>Approximating an orthographic camera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t>The dolly zoom</a:t>
            </a:r>
          </a:p>
        </p:txBody>
      </p:sp>
      <p:sp>
        <p:nvSpPr>
          <p:cNvPr id="58371" name="Content Placeholder 2"/>
          <p:cNvSpPr>
            <a:spLocks noGrp="1"/>
          </p:cNvSpPr>
          <p:nvPr>
            <p:ph idx="1"/>
          </p:nvPr>
        </p:nvSpPr>
        <p:spPr/>
        <p:txBody>
          <a:bodyPr/>
          <a:lstStyle/>
          <a:p>
            <a:pPr>
              <a:buFontTx/>
              <a:buChar char="•"/>
            </a:pPr>
            <a:r>
              <a:rPr lang="en-US"/>
              <a:t>Continuously adjusting the focal length while the camera moves away from (or towards) the subject</a:t>
            </a:r>
          </a:p>
        </p:txBody>
      </p:sp>
      <p:sp>
        <p:nvSpPr>
          <p:cNvPr id="58372" name="Rectangle 3"/>
          <p:cNvSpPr>
            <a:spLocks noChangeArrowheads="1"/>
          </p:cNvSpPr>
          <p:nvPr/>
        </p:nvSpPr>
        <p:spPr bwMode="auto">
          <a:xfrm>
            <a:off x="1600200" y="6096000"/>
            <a:ext cx="5867400" cy="461963"/>
          </a:xfrm>
          <a:prstGeom prst="rect">
            <a:avLst/>
          </a:prstGeom>
          <a:noFill/>
          <a:ln w="9525">
            <a:noFill/>
            <a:miter lim="800000"/>
            <a:headEnd/>
            <a:tailEnd/>
          </a:ln>
        </p:spPr>
        <p:txBody>
          <a:bodyPr>
            <a:spAutoFit/>
          </a:bodyPr>
          <a:lstStyle/>
          <a:p>
            <a:r>
              <a:rPr lang="en-US">
                <a:hlinkClick r:id="rId3"/>
              </a:rPr>
              <a:t>http://en.wikipedia.org/wiki/Dolly_zoom</a:t>
            </a:r>
            <a:endParaRPr lang="en-US"/>
          </a:p>
        </p:txBody>
      </p:sp>
      <p:pic>
        <p:nvPicPr>
          <p:cNvPr id="58373" name="Picture 5" descr="Contra-zoom_aka_dolly_zoom_animation.gif"/>
          <p:cNvPicPr>
            <a:picLocks noChangeAspect="1"/>
          </p:cNvPicPr>
          <p:nvPr/>
        </p:nvPicPr>
        <p:blipFill>
          <a:blip r:embed="rId4" cstate="print"/>
          <a:srcRect/>
          <a:stretch>
            <a:fillRect/>
          </a:stretch>
        </p:blipFill>
        <p:spPr bwMode="auto">
          <a:xfrm>
            <a:off x="2362200" y="2286000"/>
            <a:ext cx="4214813" cy="3605213"/>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a:t>Recap</a:t>
            </a:r>
          </a:p>
        </p:txBody>
      </p:sp>
      <p:pic>
        <p:nvPicPr>
          <p:cNvPr id="35" name="Picture 6">
            <a:extLst>
              <a:ext uri="{FF2B5EF4-FFF2-40B4-BE49-F238E27FC236}">
                <a16:creationId xmlns:a16="http://schemas.microsoft.com/office/drawing/2014/main" id="{020EA8B6-27BA-5F40-AD15-38039D290452}"/>
              </a:ext>
            </a:extLst>
          </p:cNvPr>
          <p:cNvPicPr>
            <a:picLocks noChangeAspect="1" noChangeArrowheads="1"/>
          </p:cNvPicPr>
          <p:nvPr/>
        </p:nvPicPr>
        <p:blipFill>
          <a:blip r:embed="rId3" cstate="print"/>
          <a:srcRect/>
          <a:stretch>
            <a:fillRect/>
          </a:stretch>
        </p:blipFill>
        <p:spPr bwMode="auto">
          <a:xfrm>
            <a:off x="762000" y="1066800"/>
            <a:ext cx="3544846" cy="2655890"/>
          </a:xfrm>
          <a:prstGeom prst="rect">
            <a:avLst/>
          </a:prstGeom>
          <a:noFill/>
          <a:ln w="9525">
            <a:noFill/>
            <a:miter lim="800000"/>
            <a:headEnd/>
            <a:tailEnd/>
          </a:ln>
        </p:spPr>
      </p:pic>
      <p:pic>
        <p:nvPicPr>
          <p:cNvPr id="36" name="Picture 8">
            <a:extLst>
              <a:ext uri="{FF2B5EF4-FFF2-40B4-BE49-F238E27FC236}">
                <a16:creationId xmlns:a16="http://schemas.microsoft.com/office/drawing/2014/main" id="{9030216B-4E2C-B649-8CAE-8CE3F97CF62C}"/>
              </a:ext>
            </a:extLst>
          </p:cNvPr>
          <p:cNvPicPr>
            <a:picLocks noChangeAspect="1" noChangeArrowheads="1"/>
          </p:cNvPicPr>
          <p:nvPr/>
        </p:nvPicPr>
        <p:blipFill rotWithShape="1">
          <a:blip r:embed="rId4" cstate="print"/>
          <a:srcRect r="6959"/>
          <a:stretch/>
        </p:blipFill>
        <p:spPr bwMode="auto">
          <a:xfrm>
            <a:off x="762000" y="3924302"/>
            <a:ext cx="3544846" cy="2541588"/>
          </a:xfrm>
          <a:prstGeom prst="rect">
            <a:avLst/>
          </a:prstGeom>
          <a:noFill/>
          <a:ln w="9525">
            <a:noFill/>
            <a:miter lim="800000"/>
            <a:headEnd/>
            <a:tailEnd/>
          </a:ln>
        </p:spPr>
      </p:pic>
      <p:pic>
        <p:nvPicPr>
          <p:cNvPr id="37" name="Picture 7" descr="colorAbberYes">
            <a:extLst>
              <a:ext uri="{FF2B5EF4-FFF2-40B4-BE49-F238E27FC236}">
                <a16:creationId xmlns:a16="http://schemas.microsoft.com/office/drawing/2014/main" id="{87CA79D0-2DCA-AC44-8AA1-43658F67D2E9}"/>
              </a:ext>
            </a:extLst>
          </p:cNvPr>
          <p:cNvPicPr>
            <a:picLocks noChangeAspect="1" noChangeArrowheads="1"/>
          </p:cNvPicPr>
          <p:nvPr/>
        </p:nvPicPr>
        <p:blipFill rotWithShape="1">
          <a:blip r:embed="rId5" cstate="print"/>
          <a:srcRect t="7055"/>
          <a:stretch/>
        </p:blipFill>
        <p:spPr bwMode="auto">
          <a:xfrm>
            <a:off x="4572000" y="1066800"/>
            <a:ext cx="3809997" cy="2655890"/>
          </a:xfrm>
          <a:prstGeom prst="rect">
            <a:avLst/>
          </a:prstGeom>
          <a:noFill/>
          <a:ln w="9525">
            <a:noFill/>
            <a:miter lim="800000"/>
            <a:headEnd/>
            <a:tailEnd/>
          </a:ln>
        </p:spPr>
      </p:pic>
      <p:pic>
        <p:nvPicPr>
          <p:cNvPr id="38" name="Picture 2" descr="https://upload.wikimedia.org/wikipedia/commons/thumb/d/d2/Jamtlands_Flyg_EC120B_Colibri.JPG/1024px-Jamtlands_Flyg_EC120B_Colibri.JPG">
            <a:extLst>
              <a:ext uri="{FF2B5EF4-FFF2-40B4-BE49-F238E27FC236}">
                <a16:creationId xmlns:a16="http://schemas.microsoft.com/office/drawing/2014/main" id="{4F6C506A-0A10-D74C-9429-91A1C10FA1F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1056"/>
          <a:stretch/>
        </p:blipFill>
        <p:spPr bwMode="auto">
          <a:xfrm>
            <a:off x="4582160" y="3924302"/>
            <a:ext cx="3810000" cy="2541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15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t>The dolly zoom</a:t>
            </a:r>
          </a:p>
        </p:txBody>
      </p:sp>
      <p:sp>
        <p:nvSpPr>
          <p:cNvPr id="59395" name="Content Placeholder 2"/>
          <p:cNvSpPr>
            <a:spLocks noGrp="1"/>
          </p:cNvSpPr>
          <p:nvPr>
            <p:ph idx="1"/>
          </p:nvPr>
        </p:nvSpPr>
        <p:spPr/>
        <p:txBody>
          <a:bodyPr/>
          <a:lstStyle/>
          <a:p>
            <a:pPr>
              <a:buFontTx/>
              <a:buChar char="•"/>
            </a:pPr>
            <a:r>
              <a:rPr lang="en-US" dirty="0"/>
              <a:t>Continuously adjusting the focal length while the camera moves away from (or towards) the subject</a:t>
            </a:r>
          </a:p>
          <a:p>
            <a:pPr>
              <a:buFontTx/>
              <a:buChar char="•"/>
            </a:pPr>
            <a:r>
              <a:rPr lang="en-US" dirty="0"/>
              <a:t>“The Vertigo shot”</a:t>
            </a:r>
          </a:p>
        </p:txBody>
      </p:sp>
      <p:pic>
        <p:nvPicPr>
          <p:cNvPr id="59396" name="Picture 2"/>
          <p:cNvPicPr>
            <a:picLocks noChangeAspect="1" noChangeArrowheads="1"/>
          </p:cNvPicPr>
          <p:nvPr/>
        </p:nvPicPr>
        <p:blipFill>
          <a:blip r:embed="rId3" cstate="print"/>
          <a:srcRect/>
          <a:stretch>
            <a:fillRect/>
          </a:stretch>
        </p:blipFill>
        <p:spPr bwMode="auto">
          <a:xfrm>
            <a:off x="498475" y="2971800"/>
            <a:ext cx="4017963" cy="2222500"/>
          </a:xfrm>
          <a:prstGeom prst="rect">
            <a:avLst/>
          </a:prstGeom>
          <a:noFill/>
          <a:ln w="9525">
            <a:noFill/>
            <a:miter lim="800000"/>
            <a:headEnd/>
            <a:tailEnd/>
          </a:ln>
        </p:spPr>
      </p:pic>
      <p:pic>
        <p:nvPicPr>
          <p:cNvPr id="59397" name="Picture 3"/>
          <p:cNvPicPr>
            <a:picLocks noChangeAspect="1" noChangeArrowheads="1"/>
          </p:cNvPicPr>
          <p:nvPr/>
        </p:nvPicPr>
        <p:blipFill>
          <a:blip r:embed="rId4" cstate="print"/>
          <a:srcRect/>
          <a:stretch>
            <a:fillRect/>
          </a:stretch>
        </p:blipFill>
        <p:spPr bwMode="auto">
          <a:xfrm>
            <a:off x="4668838" y="2971800"/>
            <a:ext cx="4017962" cy="2209800"/>
          </a:xfrm>
          <a:prstGeom prst="rect">
            <a:avLst/>
          </a:prstGeom>
          <a:noFill/>
          <a:ln w="9525">
            <a:noFill/>
            <a:miter lim="800000"/>
            <a:headEnd/>
            <a:tailEnd/>
          </a:ln>
        </p:spPr>
      </p:pic>
      <p:sp>
        <p:nvSpPr>
          <p:cNvPr id="59398" name="Rectangle 7"/>
          <p:cNvSpPr>
            <a:spLocks noChangeArrowheads="1"/>
          </p:cNvSpPr>
          <p:nvPr/>
        </p:nvSpPr>
        <p:spPr bwMode="auto">
          <a:xfrm>
            <a:off x="685800" y="5562600"/>
            <a:ext cx="7848600" cy="461963"/>
          </a:xfrm>
          <a:prstGeom prst="rect">
            <a:avLst/>
          </a:prstGeom>
          <a:noFill/>
          <a:ln w="9525">
            <a:noFill/>
            <a:miter lim="800000"/>
            <a:headEnd/>
            <a:tailEnd/>
          </a:ln>
        </p:spPr>
        <p:txBody>
          <a:bodyPr>
            <a:spAutoFit/>
          </a:bodyPr>
          <a:lstStyle/>
          <a:p>
            <a:pPr algn="ctr"/>
            <a:r>
              <a:rPr lang="en-US" dirty="0">
                <a:hlinkClick r:id="rId5"/>
              </a:rPr>
              <a:t>Example of dolly zoom from </a:t>
            </a:r>
            <a:r>
              <a:rPr lang="en-US" i="1" dirty="0">
                <a:hlinkClick r:id="rId5"/>
              </a:rPr>
              <a:t>Goodfellas</a:t>
            </a:r>
            <a:r>
              <a:rPr lang="en-US" dirty="0"/>
              <a:t> (YouTube)</a:t>
            </a:r>
          </a:p>
        </p:txBody>
      </p:sp>
      <p:sp>
        <p:nvSpPr>
          <p:cNvPr id="7" name="Rectangle 7"/>
          <p:cNvSpPr>
            <a:spLocks noChangeArrowheads="1"/>
          </p:cNvSpPr>
          <p:nvPr/>
        </p:nvSpPr>
        <p:spPr bwMode="auto">
          <a:xfrm>
            <a:off x="685800" y="6015037"/>
            <a:ext cx="7848600" cy="461963"/>
          </a:xfrm>
          <a:prstGeom prst="rect">
            <a:avLst/>
          </a:prstGeom>
          <a:noFill/>
          <a:ln w="9525">
            <a:noFill/>
            <a:miter lim="800000"/>
            <a:headEnd/>
            <a:tailEnd/>
          </a:ln>
        </p:spPr>
        <p:txBody>
          <a:bodyPr>
            <a:spAutoFit/>
          </a:bodyPr>
          <a:lstStyle/>
          <a:p>
            <a:pPr algn="ctr"/>
            <a:r>
              <a:rPr lang="en-US" dirty="0">
                <a:hlinkClick r:id="rId6"/>
              </a:rPr>
              <a:t>Example of dolly zoom from </a:t>
            </a:r>
            <a:r>
              <a:rPr lang="en-US" i="1" dirty="0">
                <a:hlinkClick r:id="rId6"/>
              </a:rPr>
              <a:t>La </a:t>
            </a:r>
            <a:r>
              <a:rPr lang="en-US" i="1" dirty="0" err="1">
                <a:hlinkClick r:id="rId6"/>
              </a:rPr>
              <a:t>Haine</a:t>
            </a:r>
            <a:r>
              <a:rPr lang="en-US" i="1" dirty="0"/>
              <a:t> </a:t>
            </a:r>
            <a:r>
              <a:rPr lang="en-US" dirty="0"/>
              <a:t>(YouTube)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t>Real lenses</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4324350" cy="4324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5914" y="1676400"/>
            <a:ext cx="4427245" cy="3429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t>Lens flaws: Vignetting</a:t>
            </a:r>
          </a:p>
        </p:txBody>
      </p:sp>
      <p:sp>
        <p:nvSpPr>
          <p:cNvPr id="63491" name="Rectangle 3"/>
          <p:cNvSpPr>
            <a:spLocks noGrp="1" noChangeArrowheads="1"/>
          </p:cNvSpPr>
          <p:nvPr>
            <p:ph type="body" idx="1"/>
          </p:nvPr>
        </p:nvSpPr>
        <p:spPr/>
        <p:txBody>
          <a:bodyPr/>
          <a:lstStyle/>
          <a:p>
            <a:endParaRPr lang="en-US"/>
          </a:p>
        </p:txBody>
      </p:sp>
      <p:pic>
        <p:nvPicPr>
          <p:cNvPr id="63492" name="Picture 5"/>
          <p:cNvPicPr>
            <a:picLocks noChangeAspect="1" noChangeArrowheads="1"/>
          </p:cNvPicPr>
          <p:nvPr/>
        </p:nvPicPr>
        <p:blipFill>
          <a:blip r:embed="rId3" cstate="print"/>
          <a:srcRect/>
          <a:stretch>
            <a:fillRect/>
          </a:stretch>
        </p:blipFill>
        <p:spPr bwMode="auto">
          <a:xfrm>
            <a:off x="2286000" y="1143000"/>
            <a:ext cx="4572000" cy="2209800"/>
          </a:xfrm>
          <a:prstGeom prst="rect">
            <a:avLst/>
          </a:prstGeom>
          <a:noFill/>
          <a:ln w="9525">
            <a:noFill/>
            <a:miter lim="800000"/>
            <a:headEnd/>
            <a:tailEnd/>
          </a:ln>
        </p:spPr>
      </p:pic>
      <p:pic>
        <p:nvPicPr>
          <p:cNvPr id="63493" name="Picture 6"/>
          <p:cNvPicPr>
            <a:picLocks noChangeAspect="1" noChangeArrowheads="1"/>
          </p:cNvPicPr>
          <p:nvPr/>
        </p:nvPicPr>
        <p:blipFill>
          <a:blip r:embed="rId4" cstate="print"/>
          <a:srcRect/>
          <a:stretch>
            <a:fillRect/>
          </a:stretch>
        </p:blipFill>
        <p:spPr bwMode="auto">
          <a:xfrm>
            <a:off x="1066800" y="3733800"/>
            <a:ext cx="3589338" cy="2689225"/>
          </a:xfrm>
          <a:prstGeom prst="rect">
            <a:avLst/>
          </a:prstGeom>
          <a:noFill/>
          <a:ln w="9525">
            <a:noFill/>
            <a:miter lim="800000"/>
            <a:headEnd/>
            <a:tailEnd/>
          </a:ln>
        </p:spPr>
      </p:pic>
      <p:pic>
        <p:nvPicPr>
          <p:cNvPr id="63494" name="Picture 7"/>
          <p:cNvPicPr>
            <a:picLocks noChangeAspect="1" noChangeArrowheads="1"/>
          </p:cNvPicPr>
          <p:nvPr/>
        </p:nvPicPr>
        <p:blipFill>
          <a:blip r:embed="rId5" cstate="print"/>
          <a:srcRect/>
          <a:stretch>
            <a:fillRect/>
          </a:stretch>
        </p:blipFill>
        <p:spPr bwMode="auto">
          <a:xfrm>
            <a:off x="4800600" y="3711575"/>
            <a:ext cx="3589338" cy="2689225"/>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hecht-231-a"/>
          <p:cNvPicPr>
            <a:picLocks noChangeAspect="1" noChangeArrowheads="1"/>
          </p:cNvPicPr>
          <p:nvPr/>
        </p:nvPicPr>
        <p:blipFill>
          <a:blip r:embed="rId3" cstate="print">
            <a:lum bright="-26000" contrast="40000"/>
          </a:blip>
          <a:srcRect/>
          <a:stretch>
            <a:fillRect/>
          </a:stretch>
        </p:blipFill>
        <p:spPr bwMode="auto">
          <a:xfrm>
            <a:off x="1662113" y="1793875"/>
            <a:ext cx="5195887" cy="2101850"/>
          </a:xfrm>
          <a:prstGeom prst="rect">
            <a:avLst/>
          </a:prstGeom>
          <a:noFill/>
          <a:ln w="9525">
            <a:noFill/>
            <a:miter lim="800000"/>
            <a:headEnd/>
            <a:tailEnd/>
          </a:ln>
        </p:spPr>
      </p:pic>
      <p:sp>
        <p:nvSpPr>
          <p:cNvPr id="64515" name="Text Box 5"/>
          <p:cNvSpPr txBox="1">
            <a:spLocks noChangeArrowheads="1"/>
          </p:cNvSpPr>
          <p:nvPr/>
        </p:nvSpPr>
        <p:spPr bwMode="auto">
          <a:xfrm>
            <a:off x="1828800" y="3851275"/>
            <a:ext cx="1466850" cy="339725"/>
          </a:xfrm>
          <a:prstGeom prst="rect">
            <a:avLst/>
          </a:prstGeom>
          <a:noFill/>
          <a:ln w="9525">
            <a:noFill/>
            <a:miter lim="800000"/>
            <a:headEnd/>
            <a:tailEnd/>
          </a:ln>
        </p:spPr>
        <p:txBody>
          <a:bodyPr wrap="none">
            <a:spAutoFit/>
          </a:bodyPr>
          <a:lstStyle/>
          <a:p>
            <a:pPr>
              <a:lnSpc>
                <a:spcPct val="90000"/>
              </a:lnSpc>
              <a:spcBef>
                <a:spcPct val="50000"/>
              </a:spcBef>
              <a:spcAft>
                <a:spcPct val="50000"/>
              </a:spcAft>
            </a:pPr>
            <a:r>
              <a:rPr lang="en-US" sz="1800"/>
              <a:t>No distortion</a:t>
            </a:r>
          </a:p>
        </p:txBody>
      </p:sp>
      <p:sp>
        <p:nvSpPr>
          <p:cNvPr id="64516" name="Text Box 6"/>
          <p:cNvSpPr txBox="1">
            <a:spLocks noChangeArrowheads="1"/>
          </p:cNvSpPr>
          <p:nvPr/>
        </p:nvSpPr>
        <p:spPr bwMode="auto">
          <a:xfrm>
            <a:off x="3657600" y="3851275"/>
            <a:ext cx="1365250" cy="339725"/>
          </a:xfrm>
          <a:prstGeom prst="rect">
            <a:avLst/>
          </a:prstGeom>
          <a:noFill/>
          <a:ln w="9525">
            <a:noFill/>
            <a:miter lim="800000"/>
            <a:headEnd/>
            <a:tailEnd/>
          </a:ln>
        </p:spPr>
        <p:txBody>
          <a:bodyPr wrap="none">
            <a:spAutoFit/>
          </a:bodyPr>
          <a:lstStyle/>
          <a:p>
            <a:pPr>
              <a:lnSpc>
                <a:spcPct val="90000"/>
              </a:lnSpc>
              <a:spcBef>
                <a:spcPct val="50000"/>
              </a:spcBef>
              <a:spcAft>
                <a:spcPct val="50000"/>
              </a:spcAft>
            </a:pPr>
            <a:r>
              <a:rPr lang="en-US" sz="1800"/>
              <a:t>Pin cushion</a:t>
            </a:r>
          </a:p>
        </p:txBody>
      </p:sp>
      <p:sp>
        <p:nvSpPr>
          <p:cNvPr id="64517" name="Text Box 7"/>
          <p:cNvSpPr txBox="1">
            <a:spLocks noChangeArrowheads="1"/>
          </p:cNvSpPr>
          <p:nvPr/>
        </p:nvSpPr>
        <p:spPr bwMode="auto">
          <a:xfrm>
            <a:off x="5715000" y="3851275"/>
            <a:ext cx="793750" cy="339725"/>
          </a:xfrm>
          <a:prstGeom prst="rect">
            <a:avLst/>
          </a:prstGeom>
          <a:noFill/>
          <a:ln w="9525">
            <a:noFill/>
            <a:miter lim="800000"/>
            <a:headEnd/>
            <a:tailEnd/>
          </a:ln>
        </p:spPr>
        <p:txBody>
          <a:bodyPr wrap="none">
            <a:spAutoFit/>
          </a:bodyPr>
          <a:lstStyle/>
          <a:p>
            <a:pPr>
              <a:lnSpc>
                <a:spcPct val="90000"/>
              </a:lnSpc>
              <a:spcBef>
                <a:spcPct val="50000"/>
              </a:spcBef>
              <a:spcAft>
                <a:spcPct val="50000"/>
              </a:spcAft>
            </a:pPr>
            <a:r>
              <a:rPr lang="en-US" sz="1800"/>
              <a:t>Barrel</a:t>
            </a:r>
          </a:p>
        </p:txBody>
      </p:sp>
      <p:sp>
        <p:nvSpPr>
          <p:cNvPr id="64518" name="Rectangle 2"/>
          <p:cNvSpPr>
            <a:spLocks noGrp="1" noChangeArrowheads="1"/>
          </p:cNvSpPr>
          <p:nvPr>
            <p:ph type="title"/>
          </p:nvPr>
        </p:nvSpPr>
        <p:spPr/>
        <p:txBody>
          <a:bodyPr/>
          <a:lstStyle/>
          <a:p>
            <a:r>
              <a:rPr lang="en-US"/>
              <a:t>Radial Distortion</a:t>
            </a:r>
          </a:p>
        </p:txBody>
      </p:sp>
      <p:sp>
        <p:nvSpPr>
          <p:cNvPr id="64519" name="Rectangle 3"/>
          <p:cNvSpPr>
            <a:spLocks noGrp="1" noChangeArrowheads="1"/>
          </p:cNvSpPr>
          <p:nvPr>
            <p:ph type="body" idx="1"/>
          </p:nvPr>
        </p:nvSpPr>
        <p:spPr>
          <a:xfrm>
            <a:off x="152400" y="914400"/>
            <a:ext cx="8915400" cy="1981200"/>
          </a:xfrm>
        </p:spPr>
        <p:txBody>
          <a:bodyPr/>
          <a:lstStyle/>
          <a:p>
            <a:pPr lvl="1"/>
            <a:r>
              <a:rPr lang="en-US"/>
              <a:t>Caused by imperfect lenses</a:t>
            </a:r>
          </a:p>
          <a:p>
            <a:pPr lvl="1"/>
            <a:r>
              <a:rPr lang="en-US"/>
              <a:t>Deviations are most noticeable near the edge of the lens</a:t>
            </a:r>
          </a:p>
        </p:txBody>
      </p:sp>
      <p:pic>
        <p:nvPicPr>
          <p:cNvPr id="64520" name="Picture 8"/>
          <p:cNvPicPr>
            <a:picLocks noChangeAspect="1" noChangeArrowheads="1"/>
          </p:cNvPicPr>
          <p:nvPr/>
        </p:nvPicPr>
        <p:blipFill>
          <a:blip r:embed="rId4" cstate="print"/>
          <a:srcRect/>
          <a:stretch>
            <a:fillRect/>
          </a:stretch>
        </p:blipFill>
        <p:spPr bwMode="auto">
          <a:xfrm>
            <a:off x="2590800" y="4219575"/>
            <a:ext cx="3810000" cy="2541588"/>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t>Lens flaws: Spherical aberration</a:t>
            </a:r>
          </a:p>
        </p:txBody>
      </p:sp>
      <p:sp>
        <p:nvSpPr>
          <p:cNvPr id="62467" name="Rectangle 3"/>
          <p:cNvSpPr>
            <a:spLocks noGrp="1" noChangeArrowheads="1"/>
          </p:cNvSpPr>
          <p:nvPr>
            <p:ph type="body" idx="1"/>
          </p:nvPr>
        </p:nvSpPr>
        <p:spPr/>
        <p:txBody>
          <a:bodyPr/>
          <a:lstStyle/>
          <a:p>
            <a:r>
              <a:rPr lang="en-US"/>
              <a:t>Spherical lenses don’t focus light perfectly</a:t>
            </a:r>
          </a:p>
          <a:p>
            <a:r>
              <a:rPr lang="en-US"/>
              <a:t>	Rays farther from the optical axis focus closer</a:t>
            </a:r>
          </a:p>
        </p:txBody>
      </p:sp>
      <p:pic>
        <p:nvPicPr>
          <p:cNvPr id="62468" name="Picture 4"/>
          <p:cNvPicPr>
            <a:picLocks noChangeAspect="1" noChangeArrowheads="1"/>
          </p:cNvPicPr>
          <p:nvPr/>
        </p:nvPicPr>
        <p:blipFill>
          <a:blip r:embed="rId3" cstate="print"/>
          <a:srcRect/>
          <a:stretch>
            <a:fillRect/>
          </a:stretch>
        </p:blipFill>
        <p:spPr bwMode="auto">
          <a:xfrm>
            <a:off x="2362200" y="2971800"/>
            <a:ext cx="4800600" cy="21209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t>Lens Flaws: Chromatic Aberration</a:t>
            </a:r>
          </a:p>
        </p:txBody>
      </p:sp>
      <p:sp>
        <p:nvSpPr>
          <p:cNvPr id="61443" name="Rectangle 3"/>
          <p:cNvSpPr>
            <a:spLocks noGrp="1" noChangeArrowheads="1"/>
          </p:cNvSpPr>
          <p:nvPr>
            <p:ph type="body" idx="1"/>
          </p:nvPr>
        </p:nvSpPr>
        <p:spPr>
          <a:xfrm>
            <a:off x="685800" y="914400"/>
            <a:ext cx="8458200" cy="5257800"/>
          </a:xfrm>
        </p:spPr>
        <p:txBody>
          <a:bodyPr/>
          <a:lstStyle/>
          <a:p>
            <a:r>
              <a:rPr lang="en-US"/>
              <a:t>Lens has different refractive indices for different wavelengths: causes color fringing</a:t>
            </a:r>
          </a:p>
        </p:txBody>
      </p:sp>
      <p:pic>
        <p:nvPicPr>
          <p:cNvPr id="61444" name="Picture 5" descr="chrom"/>
          <p:cNvPicPr>
            <a:picLocks noChangeAspect="1" noChangeArrowheads="1"/>
          </p:cNvPicPr>
          <p:nvPr/>
        </p:nvPicPr>
        <p:blipFill>
          <a:blip r:embed="rId3" cstate="print"/>
          <a:srcRect/>
          <a:stretch>
            <a:fillRect/>
          </a:stretch>
        </p:blipFill>
        <p:spPr bwMode="auto">
          <a:xfrm>
            <a:off x="2657475" y="1981200"/>
            <a:ext cx="4048125" cy="1909763"/>
          </a:xfrm>
          <a:prstGeom prst="rect">
            <a:avLst/>
          </a:prstGeom>
          <a:noFill/>
          <a:ln w="9525">
            <a:noFill/>
            <a:miter lim="800000"/>
            <a:headEnd/>
            <a:tailEnd/>
          </a:ln>
        </p:spPr>
      </p:pic>
      <p:sp>
        <p:nvSpPr>
          <p:cNvPr id="258054" name="Text Box 6"/>
          <p:cNvSpPr txBox="1">
            <a:spLocks noChangeArrowheads="1"/>
          </p:cNvSpPr>
          <p:nvPr/>
        </p:nvSpPr>
        <p:spPr bwMode="auto">
          <a:xfrm>
            <a:off x="1143000" y="3962400"/>
            <a:ext cx="2592388" cy="457200"/>
          </a:xfrm>
          <a:prstGeom prst="rect">
            <a:avLst/>
          </a:prstGeom>
          <a:noFill/>
          <a:ln w="3175">
            <a:noFill/>
            <a:miter lim="800000"/>
            <a:headEnd/>
            <a:tailEnd type="none" w="lg" len="lg"/>
          </a:ln>
          <a:effectLst/>
        </p:spPr>
        <p:txBody>
          <a:bodyPr wrap="none">
            <a:spAutoFit/>
          </a:bodyPr>
          <a:lstStyle/>
          <a:p>
            <a:pPr eaLnBrk="1" hangingPunct="1">
              <a:defRPr/>
            </a:pPr>
            <a:r>
              <a:rPr lang="en-US" dirty="0">
                <a:solidFill>
                  <a:schemeClr val="accent6">
                    <a:lumMod val="75000"/>
                  </a:schemeClr>
                </a:solidFill>
              </a:rPr>
              <a:t>Near Lens Center</a:t>
            </a:r>
          </a:p>
        </p:txBody>
      </p:sp>
      <p:pic>
        <p:nvPicPr>
          <p:cNvPr id="61446" name="Picture 7" descr="colorAbberYes"/>
          <p:cNvPicPr>
            <a:picLocks noChangeAspect="1" noChangeArrowheads="1"/>
          </p:cNvPicPr>
          <p:nvPr/>
        </p:nvPicPr>
        <p:blipFill>
          <a:blip r:embed="rId4" cstate="print"/>
          <a:srcRect/>
          <a:stretch>
            <a:fillRect/>
          </a:stretch>
        </p:blipFill>
        <p:spPr bwMode="auto">
          <a:xfrm>
            <a:off x="4953000" y="4400550"/>
            <a:ext cx="3276600" cy="2457450"/>
          </a:xfrm>
          <a:prstGeom prst="rect">
            <a:avLst/>
          </a:prstGeom>
          <a:noFill/>
          <a:ln w="9525">
            <a:noFill/>
            <a:miter lim="800000"/>
            <a:headEnd/>
            <a:tailEnd/>
          </a:ln>
        </p:spPr>
      </p:pic>
      <p:pic>
        <p:nvPicPr>
          <p:cNvPr id="61447" name="Picture 8" descr="colorAbberNo"/>
          <p:cNvPicPr>
            <a:picLocks noChangeAspect="1" noChangeArrowheads="1"/>
          </p:cNvPicPr>
          <p:nvPr/>
        </p:nvPicPr>
        <p:blipFill>
          <a:blip r:embed="rId5" cstate="print"/>
          <a:srcRect/>
          <a:stretch>
            <a:fillRect/>
          </a:stretch>
        </p:blipFill>
        <p:spPr bwMode="auto">
          <a:xfrm>
            <a:off x="1143000" y="4400550"/>
            <a:ext cx="3276600" cy="2457450"/>
          </a:xfrm>
          <a:prstGeom prst="rect">
            <a:avLst/>
          </a:prstGeom>
          <a:noFill/>
          <a:ln w="9525">
            <a:noFill/>
            <a:miter lim="800000"/>
            <a:headEnd/>
            <a:tailEnd/>
          </a:ln>
        </p:spPr>
      </p:pic>
      <p:sp>
        <p:nvSpPr>
          <p:cNvPr id="258057" name="Text Box 9"/>
          <p:cNvSpPr txBox="1">
            <a:spLocks noChangeArrowheads="1"/>
          </p:cNvSpPr>
          <p:nvPr/>
        </p:nvSpPr>
        <p:spPr bwMode="auto">
          <a:xfrm>
            <a:off x="4994275" y="3962400"/>
            <a:ext cx="3235325" cy="457200"/>
          </a:xfrm>
          <a:prstGeom prst="rect">
            <a:avLst/>
          </a:prstGeom>
          <a:noFill/>
          <a:ln w="3175">
            <a:noFill/>
            <a:miter lim="800000"/>
            <a:headEnd/>
            <a:tailEnd type="none" w="lg" len="lg"/>
          </a:ln>
          <a:effectLst/>
        </p:spPr>
        <p:txBody>
          <a:bodyPr wrap="none">
            <a:spAutoFit/>
          </a:bodyPr>
          <a:lstStyle/>
          <a:p>
            <a:pPr eaLnBrk="1" hangingPunct="1">
              <a:defRPr/>
            </a:pPr>
            <a:r>
              <a:rPr lang="en-US" dirty="0">
                <a:solidFill>
                  <a:schemeClr val="accent6">
                    <a:lumMod val="75000"/>
                  </a:schemeClr>
                </a:solidFill>
              </a:rPr>
              <a:t>Near Lens Outer Edge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B5515-54A0-4CCB-A6C1-C3093440DD6B}"/>
              </a:ext>
            </a:extLst>
          </p:cNvPr>
          <p:cNvSpPr>
            <a:spLocks noGrp="1"/>
          </p:cNvSpPr>
          <p:nvPr>
            <p:ph type="title"/>
          </p:nvPr>
        </p:nvSpPr>
        <p:spPr/>
        <p:txBody>
          <a:bodyPr/>
          <a:lstStyle/>
          <a:p>
            <a:r>
              <a:rPr lang="en-US" dirty="0"/>
              <a:t>Lens Flaws: Chromatic Aberration</a:t>
            </a:r>
          </a:p>
        </p:txBody>
      </p:sp>
      <p:pic>
        <p:nvPicPr>
          <p:cNvPr id="4" name="Picture 3">
            <a:extLst>
              <a:ext uri="{FF2B5EF4-FFF2-40B4-BE49-F238E27FC236}">
                <a16:creationId xmlns:a16="http://schemas.microsoft.com/office/drawing/2014/main" id="{88AF8828-641F-42C5-9397-AEDB12F32878}"/>
              </a:ext>
            </a:extLst>
          </p:cNvPr>
          <p:cNvPicPr>
            <a:picLocks noChangeAspect="1"/>
          </p:cNvPicPr>
          <p:nvPr/>
        </p:nvPicPr>
        <p:blipFill>
          <a:blip r:embed="rId2"/>
          <a:stretch>
            <a:fillRect/>
          </a:stretch>
        </p:blipFill>
        <p:spPr>
          <a:xfrm>
            <a:off x="0" y="3016252"/>
            <a:ext cx="9144000" cy="3012850"/>
          </a:xfrm>
          <a:prstGeom prst="rect">
            <a:avLst/>
          </a:prstGeom>
        </p:spPr>
      </p:pic>
      <p:sp>
        <p:nvSpPr>
          <p:cNvPr id="5" name="TextBox 4">
            <a:extLst>
              <a:ext uri="{FF2B5EF4-FFF2-40B4-BE49-F238E27FC236}">
                <a16:creationId xmlns:a16="http://schemas.microsoft.com/office/drawing/2014/main" id="{31A415AA-BC31-47D7-A6B2-C682963E05A0}"/>
              </a:ext>
            </a:extLst>
          </p:cNvPr>
          <p:cNvSpPr txBox="1"/>
          <p:nvPr/>
        </p:nvSpPr>
        <p:spPr>
          <a:xfrm>
            <a:off x="160565" y="1538597"/>
            <a:ext cx="8456310" cy="1077218"/>
          </a:xfrm>
          <a:prstGeom prst="rect">
            <a:avLst/>
          </a:prstGeom>
          <a:noFill/>
        </p:spPr>
        <p:txBody>
          <a:bodyPr wrap="square" rtlCol="0">
            <a:spAutoFit/>
          </a:bodyPr>
          <a:lstStyle/>
          <a:p>
            <a:pPr algn="ctr"/>
            <a:r>
              <a:rPr lang="en-US" sz="3200" dirty="0"/>
              <a:t>Researchers tried teaching a network about objects by forcing it to assemble jigsaws.</a:t>
            </a:r>
          </a:p>
        </p:txBody>
      </p:sp>
      <p:sp>
        <p:nvSpPr>
          <p:cNvPr id="6" name="TextBox 5">
            <a:extLst>
              <a:ext uri="{FF2B5EF4-FFF2-40B4-BE49-F238E27FC236}">
                <a16:creationId xmlns:a16="http://schemas.microsoft.com/office/drawing/2014/main" id="{FB54D698-5638-47A6-900F-D4EFD0D89A5E}"/>
              </a:ext>
            </a:extLst>
          </p:cNvPr>
          <p:cNvSpPr txBox="1"/>
          <p:nvPr/>
        </p:nvSpPr>
        <p:spPr>
          <a:xfrm>
            <a:off x="357404" y="6429539"/>
            <a:ext cx="5516271" cy="276999"/>
          </a:xfrm>
          <a:prstGeom prst="rect">
            <a:avLst/>
          </a:prstGeom>
          <a:noFill/>
        </p:spPr>
        <p:txBody>
          <a:bodyPr wrap="square" rtlCol="0">
            <a:spAutoFit/>
          </a:bodyPr>
          <a:lstStyle/>
          <a:p>
            <a:r>
              <a:rPr lang="en-US" sz="1200" dirty="0"/>
              <a:t>Slide Credit: C. </a:t>
            </a:r>
            <a:r>
              <a:rPr lang="en-US" sz="1200" dirty="0" err="1"/>
              <a:t>Doersch</a:t>
            </a:r>
            <a:endParaRPr lang="en-US" sz="1200" dirty="0"/>
          </a:p>
        </p:txBody>
      </p:sp>
    </p:spTree>
    <p:extLst>
      <p:ext uri="{BB962C8B-B14F-4D97-AF65-F5344CB8AC3E}">
        <p14:creationId xmlns:p14="http://schemas.microsoft.com/office/powerpoint/2010/main" val="13925762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dirty="0"/>
              <a:t>Digital camera sensors</a:t>
            </a:r>
          </a:p>
        </p:txBody>
      </p:sp>
      <p:pic>
        <p:nvPicPr>
          <p:cNvPr id="7" name="Picture 7" descr="ccd_vs_cmos"/>
          <p:cNvPicPr>
            <a:picLocks noChangeAspect="1" noChangeArrowheads="1"/>
          </p:cNvPicPr>
          <p:nvPr/>
        </p:nvPicPr>
        <p:blipFill>
          <a:blip r:embed="rId3" cstate="print"/>
          <a:srcRect/>
          <a:stretch>
            <a:fillRect/>
          </a:stretch>
        </p:blipFill>
        <p:spPr bwMode="auto">
          <a:xfrm>
            <a:off x="4572000" y="1219200"/>
            <a:ext cx="4332705" cy="27432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296480" y="1371600"/>
            <a:ext cx="3970720" cy="2667000"/>
          </a:xfrm>
          <a:prstGeom prst="rect">
            <a:avLst/>
          </a:prstGeom>
        </p:spPr>
      </p:pic>
      <p:sp>
        <p:nvSpPr>
          <p:cNvPr id="4" name="Content Placeholder 3"/>
          <p:cNvSpPr>
            <a:spLocks noGrp="1"/>
          </p:cNvSpPr>
          <p:nvPr>
            <p:ph idx="1"/>
          </p:nvPr>
        </p:nvSpPr>
        <p:spPr>
          <a:xfrm>
            <a:off x="0" y="4267200"/>
            <a:ext cx="9144000" cy="2057400"/>
          </a:xfrm>
        </p:spPr>
        <p:txBody>
          <a:bodyPr/>
          <a:lstStyle/>
          <a:p>
            <a:pPr marL="457200" indent="-457200">
              <a:buFont typeface="Arial"/>
              <a:buChar char="•"/>
            </a:pPr>
            <a:r>
              <a:rPr lang="en-US" sz="2400" dirty="0"/>
              <a:t>Each cell in a sensor array is a light-sensitive diode that converts photons to electrons </a:t>
            </a:r>
          </a:p>
          <a:p>
            <a:pPr marL="857250" lvl="1" indent="-457200">
              <a:buFont typeface="Arial"/>
              <a:buChar char="•"/>
            </a:pPr>
            <a:r>
              <a:rPr lang="en-US" dirty="0"/>
              <a:t>Dominant in the past: </a:t>
            </a:r>
            <a:r>
              <a:rPr lang="en-US" b="1" dirty="0"/>
              <a:t>Charge Coupled Device (CCD) </a:t>
            </a:r>
          </a:p>
          <a:p>
            <a:pPr marL="857250" lvl="1" indent="-457200">
              <a:buFont typeface="Arial"/>
              <a:buChar char="•"/>
            </a:pPr>
            <a:r>
              <a:rPr lang="en-US" dirty="0"/>
              <a:t>Dominant now: </a:t>
            </a:r>
            <a:r>
              <a:rPr lang="en-US" b="1" dirty="0"/>
              <a:t>Complementary Metal Oxide Semiconductor (CMOS)</a:t>
            </a:r>
          </a:p>
        </p:txBody>
      </p:sp>
      <p:sp>
        <p:nvSpPr>
          <p:cNvPr id="5" name="Rectangle 4"/>
          <p:cNvSpPr/>
          <p:nvPr/>
        </p:nvSpPr>
        <p:spPr>
          <a:xfrm>
            <a:off x="381000" y="6045690"/>
            <a:ext cx="8305800" cy="646331"/>
          </a:xfrm>
          <a:prstGeom prst="rect">
            <a:avLst/>
          </a:prstGeom>
        </p:spPr>
        <p:txBody>
          <a:bodyPr wrap="square">
            <a:spAutoFit/>
          </a:bodyPr>
          <a:lstStyle/>
          <a:p>
            <a:pPr algn="ctr"/>
            <a:r>
              <a:rPr lang="en-US" sz="1800" dirty="0">
                <a:hlinkClick r:id="rId5"/>
              </a:rPr>
              <a:t>http://electronics360.globalspec.com/article/9464/</a:t>
            </a:r>
            <a:r>
              <a:rPr lang="en-US" sz="1800" dirty="0" err="1">
                <a:hlinkClick r:id="rId5"/>
              </a:rPr>
              <a:t>ccd</a:t>
            </a:r>
            <a:r>
              <a:rPr lang="en-US" sz="1800" dirty="0">
                <a:hlinkClick r:id="rId5"/>
              </a:rPr>
              <a:t>-</a:t>
            </a:r>
            <a:r>
              <a:rPr lang="en-US" sz="1800" dirty="0" err="1">
                <a:hlinkClick r:id="rId5"/>
              </a:rPr>
              <a:t>vs</a:t>
            </a:r>
            <a:r>
              <a:rPr lang="en-US" sz="1800" dirty="0">
                <a:hlinkClick r:id="rId5"/>
              </a:rPr>
              <a:t>-</a:t>
            </a:r>
            <a:r>
              <a:rPr lang="en-US" sz="1800" dirty="0" err="1">
                <a:hlinkClick r:id="rId5"/>
              </a:rPr>
              <a:t>cmos</a:t>
            </a:r>
            <a:r>
              <a:rPr lang="en-US" sz="1800" dirty="0">
                <a:hlinkClick r:id="rId5"/>
              </a:rPr>
              <a:t>-the-shift-in-image-sensor-technology</a:t>
            </a:r>
            <a:endParaRPr lang="en-US" sz="18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22C30-C328-456E-B1FB-0AC23BCE0053}"/>
              </a:ext>
            </a:extLst>
          </p:cNvPr>
          <p:cNvSpPr>
            <a:spLocks noGrp="1"/>
          </p:cNvSpPr>
          <p:nvPr>
            <p:ph type="title"/>
          </p:nvPr>
        </p:nvSpPr>
        <p:spPr/>
        <p:txBody>
          <a:bodyPr/>
          <a:lstStyle/>
          <a:p>
            <a:r>
              <a:rPr lang="en-US" dirty="0"/>
              <a:t>Rolling Shutter</a:t>
            </a:r>
          </a:p>
        </p:txBody>
      </p:sp>
      <p:pic>
        <p:nvPicPr>
          <p:cNvPr id="5122" name="Picture 2" descr="https://upload.wikimedia.org/wikipedia/commons/thumb/d/d2/Jamtlands_Flyg_EC120B_Colibri.JPG/1024px-Jamtlands_Flyg_EC120B_Colibri.JPG">
            <a:extLst>
              <a:ext uri="{FF2B5EF4-FFF2-40B4-BE49-F238E27FC236}">
                <a16:creationId xmlns:a16="http://schemas.microsoft.com/office/drawing/2014/main" id="{43319A66-1B0B-47C0-9FB0-D6CF7D6D91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6285" y="2857737"/>
            <a:ext cx="4265744" cy="319930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D37286AD-F410-4B4E-87C2-16FD0EC8D781}"/>
              </a:ext>
            </a:extLst>
          </p:cNvPr>
          <p:cNvGrpSpPr/>
          <p:nvPr/>
        </p:nvGrpSpPr>
        <p:grpSpPr>
          <a:xfrm>
            <a:off x="451972" y="2857737"/>
            <a:ext cx="3200400" cy="3199306"/>
            <a:chOff x="209725" y="2463454"/>
            <a:chExt cx="3200400" cy="3199306"/>
          </a:xfrm>
        </p:grpSpPr>
        <p:cxnSp>
          <p:nvCxnSpPr>
            <p:cNvPr id="6" name="Straight Connector 5">
              <a:extLst>
                <a:ext uri="{FF2B5EF4-FFF2-40B4-BE49-F238E27FC236}">
                  <a16:creationId xmlns:a16="http://schemas.microsoft.com/office/drawing/2014/main" id="{6922F8B5-E87D-4CF3-A151-14203E36D903}"/>
                </a:ext>
              </a:extLst>
            </p:cNvPr>
            <p:cNvCxnSpPr/>
            <p:nvPr/>
          </p:nvCxnSpPr>
          <p:spPr>
            <a:xfrm>
              <a:off x="209725" y="2463454"/>
              <a:ext cx="3200400"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03898EB-8E9E-4B46-ACB3-C30BA653DD7A}"/>
                </a:ext>
              </a:extLst>
            </p:cNvPr>
            <p:cNvCxnSpPr/>
            <p:nvPr/>
          </p:nvCxnSpPr>
          <p:spPr>
            <a:xfrm>
              <a:off x="209725" y="3377542"/>
              <a:ext cx="3200400"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7321DBF-4B31-4CCD-AD51-E873B42E3DC7}"/>
                </a:ext>
              </a:extLst>
            </p:cNvPr>
            <p:cNvCxnSpPr/>
            <p:nvPr/>
          </p:nvCxnSpPr>
          <p:spPr>
            <a:xfrm>
              <a:off x="209725" y="3834586"/>
              <a:ext cx="3200400"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997179-2807-4700-91C1-94E934EDD459}"/>
                </a:ext>
              </a:extLst>
            </p:cNvPr>
            <p:cNvCxnSpPr/>
            <p:nvPr/>
          </p:nvCxnSpPr>
          <p:spPr>
            <a:xfrm>
              <a:off x="209725" y="4291630"/>
              <a:ext cx="3200400"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E7F6FAC-B781-4074-8D83-9C01D9A7B408}"/>
                </a:ext>
              </a:extLst>
            </p:cNvPr>
            <p:cNvCxnSpPr/>
            <p:nvPr/>
          </p:nvCxnSpPr>
          <p:spPr>
            <a:xfrm>
              <a:off x="209725" y="4748674"/>
              <a:ext cx="3200400"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C91AE1A-AF85-4137-BD3A-4C8EB96098F9}"/>
                </a:ext>
              </a:extLst>
            </p:cNvPr>
            <p:cNvCxnSpPr/>
            <p:nvPr/>
          </p:nvCxnSpPr>
          <p:spPr>
            <a:xfrm>
              <a:off x="209725" y="5662760"/>
              <a:ext cx="3200400"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1C3659D-0B23-4966-A93F-DF248A8F88D1}"/>
                </a:ext>
              </a:extLst>
            </p:cNvPr>
            <p:cNvCxnSpPr/>
            <p:nvPr/>
          </p:nvCxnSpPr>
          <p:spPr>
            <a:xfrm>
              <a:off x="209725" y="5205718"/>
              <a:ext cx="3200400"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FA8D48E-1343-4DAF-A351-C0C1C7ADBE17}"/>
                </a:ext>
              </a:extLst>
            </p:cNvPr>
            <p:cNvCxnSpPr/>
            <p:nvPr/>
          </p:nvCxnSpPr>
          <p:spPr>
            <a:xfrm>
              <a:off x="209725" y="2920498"/>
              <a:ext cx="3200400"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6" name="Straight Arrow Connector 25">
            <a:extLst>
              <a:ext uri="{FF2B5EF4-FFF2-40B4-BE49-F238E27FC236}">
                <a16:creationId xmlns:a16="http://schemas.microsoft.com/office/drawing/2014/main" id="{D8B2571E-0D2B-4695-8EF2-59D8DDA56359}"/>
              </a:ext>
            </a:extLst>
          </p:cNvPr>
          <p:cNvCxnSpPr/>
          <p:nvPr/>
        </p:nvCxnSpPr>
        <p:spPr>
          <a:xfrm>
            <a:off x="659599" y="3095538"/>
            <a:ext cx="2785145"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5123" name="Group 5122">
            <a:extLst>
              <a:ext uri="{FF2B5EF4-FFF2-40B4-BE49-F238E27FC236}">
                <a16:creationId xmlns:a16="http://schemas.microsoft.com/office/drawing/2014/main" id="{61C90BEC-00FF-428E-A65F-E76F1C604589}"/>
              </a:ext>
            </a:extLst>
          </p:cNvPr>
          <p:cNvGrpSpPr/>
          <p:nvPr/>
        </p:nvGrpSpPr>
        <p:grpSpPr>
          <a:xfrm>
            <a:off x="667215" y="3186689"/>
            <a:ext cx="2785146" cy="362355"/>
            <a:chOff x="744522" y="2784915"/>
            <a:chExt cx="2785146" cy="362355"/>
          </a:xfrm>
        </p:grpSpPr>
        <p:cxnSp>
          <p:nvCxnSpPr>
            <p:cNvPr id="28" name="Straight Arrow Connector 27">
              <a:extLst>
                <a:ext uri="{FF2B5EF4-FFF2-40B4-BE49-F238E27FC236}">
                  <a16:creationId xmlns:a16="http://schemas.microsoft.com/office/drawing/2014/main" id="{B4862D43-B717-4469-B6F2-F594F139FFCE}"/>
                </a:ext>
              </a:extLst>
            </p:cNvPr>
            <p:cNvCxnSpPr/>
            <p:nvPr/>
          </p:nvCxnSpPr>
          <p:spPr>
            <a:xfrm>
              <a:off x="744523" y="3147270"/>
              <a:ext cx="2785145"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5959C43-285A-43AC-B5F7-101DBF2015BF}"/>
                </a:ext>
              </a:extLst>
            </p:cNvPr>
            <p:cNvCxnSpPr>
              <a:cxnSpLocks/>
            </p:cNvCxnSpPr>
            <p:nvPr/>
          </p:nvCxnSpPr>
          <p:spPr>
            <a:xfrm flipH="1">
              <a:off x="744522" y="2784915"/>
              <a:ext cx="2770465" cy="27869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B785FE0B-98AA-4652-B237-D4A81E0A9190}"/>
              </a:ext>
            </a:extLst>
          </p:cNvPr>
          <p:cNvGrpSpPr/>
          <p:nvPr/>
        </p:nvGrpSpPr>
        <p:grpSpPr>
          <a:xfrm>
            <a:off x="659598" y="3656514"/>
            <a:ext cx="2785146" cy="362355"/>
            <a:chOff x="744522" y="2784915"/>
            <a:chExt cx="2785146" cy="362355"/>
          </a:xfrm>
        </p:grpSpPr>
        <p:cxnSp>
          <p:nvCxnSpPr>
            <p:cNvPr id="41" name="Straight Arrow Connector 40">
              <a:extLst>
                <a:ext uri="{FF2B5EF4-FFF2-40B4-BE49-F238E27FC236}">
                  <a16:creationId xmlns:a16="http://schemas.microsoft.com/office/drawing/2014/main" id="{90E7A7D5-821F-446A-BE3C-2FEE589CC4DD}"/>
                </a:ext>
              </a:extLst>
            </p:cNvPr>
            <p:cNvCxnSpPr/>
            <p:nvPr/>
          </p:nvCxnSpPr>
          <p:spPr>
            <a:xfrm>
              <a:off x="744523" y="3147270"/>
              <a:ext cx="2785145"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F3E77C8-BEC9-4243-A72F-A4FCE6F819D8}"/>
                </a:ext>
              </a:extLst>
            </p:cNvPr>
            <p:cNvCxnSpPr>
              <a:cxnSpLocks/>
            </p:cNvCxnSpPr>
            <p:nvPr/>
          </p:nvCxnSpPr>
          <p:spPr>
            <a:xfrm flipH="1">
              <a:off x="744522" y="2784915"/>
              <a:ext cx="2770465" cy="27869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BFF6AA65-1FCB-4F4A-8ABB-F430E66045DA}"/>
              </a:ext>
            </a:extLst>
          </p:cNvPr>
          <p:cNvGrpSpPr/>
          <p:nvPr/>
        </p:nvGrpSpPr>
        <p:grpSpPr>
          <a:xfrm>
            <a:off x="659598" y="4093330"/>
            <a:ext cx="2785146" cy="362355"/>
            <a:chOff x="744522" y="2784915"/>
            <a:chExt cx="2785146" cy="362355"/>
          </a:xfrm>
        </p:grpSpPr>
        <p:cxnSp>
          <p:nvCxnSpPr>
            <p:cNvPr id="44" name="Straight Arrow Connector 43">
              <a:extLst>
                <a:ext uri="{FF2B5EF4-FFF2-40B4-BE49-F238E27FC236}">
                  <a16:creationId xmlns:a16="http://schemas.microsoft.com/office/drawing/2014/main" id="{FD1325C4-A002-41AF-AE50-D71CD5898D67}"/>
                </a:ext>
              </a:extLst>
            </p:cNvPr>
            <p:cNvCxnSpPr/>
            <p:nvPr/>
          </p:nvCxnSpPr>
          <p:spPr>
            <a:xfrm>
              <a:off x="744523" y="3147270"/>
              <a:ext cx="2785145"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3415411-C29B-4AB8-B4C2-81E840E5CFB1}"/>
                </a:ext>
              </a:extLst>
            </p:cNvPr>
            <p:cNvCxnSpPr>
              <a:cxnSpLocks/>
            </p:cNvCxnSpPr>
            <p:nvPr/>
          </p:nvCxnSpPr>
          <p:spPr>
            <a:xfrm flipH="1">
              <a:off x="744522" y="2784915"/>
              <a:ext cx="2770465" cy="27869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A60CE252-ED3E-44B0-8552-422D2A2E71D2}"/>
              </a:ext>
            </a:extLst>
          </p:cNvPr>
          <p:cNvGrpSpPr/>
          <p:nvPr/>
        </p:nvGrpSpPr>
        <p:grpSpPr>
          <a:xfrm>
            <a:off x="659598" y="4557595"/>
            <a:ext cx="2785146" cy="362355"/>
            <a:chOff x="744522" y="2784915"/>
            <a:chExt cx="2785146" cy="362355"/>
          </a:xfrm>
        </p:grpSpPr>
        <p:cxnSp>
          <p:nvCxnSpPr>
            <p:cNvPr id="47" name="Straight Arrow Connector 46">
              <a:extLst>
                <a:ext uri="{FF2B5EF4-FFF2-40B4-BE49-F238E27FC236}">
                  <a16:creationId xmlns:a16="http://schemas.microsoft.com/office/drawing/2014/main" id="{9FED851A-2988-4D04-ADD1-ACAEF801E310}"/>
                </a:ext>
              </a:extLst>
            </p:cNvPr>
            <p:cNvCxnSpPr/>
            <p:nvPr/>
          </p:nvCxnSpPr>
          <p:spPr>
            <a:xfrm>
              <a:off x="744523" y="3147270"/>
              <a:ext cx="2785145"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5E27545-CD10-4AB0-B7D5-83472953883E}"/>
                </a:ext>
              </a:extLst>
            </p:cNvPr>
            <p:cNvCxnSpPr>
              <a:cxnSpLocks/>
            </p:cNvCxnSpPr>
            <p:nvPr/>
          </p:nvCxnSpPr>
          <p:spPr>
            <a:xfrm flipH="1">
              <a:off x="744522" y="2784915"/>
              <a:ext cx="2770465" cy="27869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E4C7131E-3286-4162-9C88-64A8E56E4841}"/>
              </a:ext>
            </a:extLst>
          </p:cNvPr>
          <p:cNvGrpSpPr/>
          <p:nvPr/>
        </p:nvGrpSpPr>
        <p:grpSpPr>
          <a:xfrm>
            <a:off x="659598" y="5014639"/>
            <a:ext cx="2785146" cy="362355"/>
            <a:chOff x="744522" y="2784915"/>
            <a:chExt cx="2785146" cy="362355"/>
          </a:xfrm>
        </p:grpSpPr>
        <p:cxnSp>
          <p:nvCxnSpPr>
            <p:cNvPr id="50" name="Straight Arrow Connector 49">
              <a:extLst>
                <a:ext uri="{FF2B5EF4-FFF2-40B4-BE49-F238E27FC236}">
                  <a16:creationId xmlns:a16="http://schemas.microsoft.com/office/drawing/2014/main" id="{AA96463D-318A-4254-A664-17B009341786}"/>
                </a:ext>
              </a:extLst>
            </p:cNvPr>
            <p:cNvCxnSpPr/>
            <p:nvPr/>
          </p:nvCxnSpPr>
          <p:spPr>
            <a:xfrm>
              <a:off x="744523" y="3147270"/>
              <a:ext cx="2785145"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F8C4E621-1AE1-4CE6-8BA4-D347D6FD1408}"/>
                </a:ext>
              </a:extLst>
            </p:cNvPr>
            <p:cNvCxnSpPr>
              <a:cxnSpLocks/>
            </p:cNvCxnSpPr>
            <p:nvPr/>
          </p:nvCxnSpPr>
          <p:spPr>
            <a:xfrm flipH="1">
              <a:off x="744522" y="2784915"/>
              <a:ext cx="2770465" cy="27869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789EF577-2756-48CC-AE73-60751D2AF8F3}"/>
              </a:ext>
            </a:extLst>
          </p:cNvPr>
          <p:cNvGrpSpPr/>
          <p:nvPr/>
        </p:nvGrpSpPr>
        <p:grpSpPr>
          <a:xfrm>
            <a:off x="659598" y="5478905"/>
            <a:ext cx="2785146" cy="362355"/>
            <a:chOff x="744522" y="2784915"/>
            <a:chExt cx="2785146" cy="362355"/>
          </a:xfrm>
        </p:grpSpPr>
        <p:cxnSp>
          <p:nvCxnSpPr>
            <p:cNvPr id="53" name="Straight Arrow Connector 52">
              <a:extLst>
                <a:ext uri="{FF2B5EF4-FFF2-40B4-BE49-F238E27FC236}">
                  <a16:creationId xmlns:a16="http://schemas.microsoft.com/office/drawing/2014/main" id="{C2A01BE5-914B-4890-AFA5-3D7B45BB5F0C}"/>
                </a:ext>
              </a:extLst>
            </p:cNvPr>
            <p:cNvCxnSpPr/>
            <p:nvPr/>
          </p:nvCxnSpPr>
          <p:spPr>
            <a:xfrm>
              <a:off x="744523" y="3147270"/>
              <a:ext cx="2785145"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80B17B43-91BE-4345-AF56-717131DB1FD5}"/>
                </a:ext>
              </a:extLst>
            </p:cNvPr>
            <p:cNvCxnSpPr>
              <a:cxnSpLocks/>
            </p:cNvCxnSpPr>
            <p:nvPr/>
          </p:nvCxnSpPr>
          <p:spPr>
            <a:xfrm flipH="1">
              <a:off x="744522" y="2784915"/>
              <a:ext cx="2770465" cy="27869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4CDE67E7-6671-4DCE-BEBE-AA575FB19251}"/>
              </a:ext>
            </a:extLst>
          </p:cNvPr>
          <p:cNvGrpSpPr/>
          <p:nvPr/>
        </p:nvGrpSpPr>
        <p:grpSpPr>
          <a:xfrm>
            <a:off x="76200" y="1124399"/>
            <a:ext cx="8456310" cy="4932644"/>
            <a:chOff x="76200" y="1124399"/>
            <a:chExt cx="8456310" cy="4932644"/>
          </a:xfrm>
        </p:grpSpPr>
        <p:grpSp>
          <p:nvGrpSpPr>
            <p:cNvPr id="17" name="Group 16">
              <a:extLst>
                <a:ext uri="{FF2B5EF4-FFF2-40B4-BE49-F238E27FC236}">
                  <a16:creationId xmlns:a16="http://schemas.microsoft.com/office/drawing/2014/main" id="{4D9894D2-EF5F-4512-B7BD-54CDC937D282}"/>
                </a:ext>
              </a:extLst>
            </p:cNvPr>
            <p:cNvGrpSpPr/>
            <p:nvPr/>
          </p:nvGrpSpPr>
          <p:grpSpPr>
            <a:xfrm rot="5400000">
              <a:off x="452519" y="2857190"/>
              <a:ext cx="3200400" cy="3199306"/>
              <a:chOff x="209725" y="2463454"/>
              <a:chExt cx="3200400" cy="3199306"/>
            </a:xfrm>
          </p:grpSpPr>
          <p:cxnSp>
            <p:nvCxnSpPr>
              <p:cNvPr id="18" name="Straight Connector 17">
                <a:extLst>
                  <a:ext uri="{FF2B5EF4-FFF2-40B4-BE49-F238E27FC236}">
                    <a16:creationId xmlns:a16="http://schemas.microsoft.com/office/drawing/2014/main" id="{1E12E0EB-1BB5-4B2C-8D87-E0A62DB50003}"/>
                  </a:ext>
                </a:extLst>
              </p:cNvPr>
              <p:cNvCxnSpPr/>
              <p:nvPr/>
            </p:nvCxnSpPr>
            <p:spPr>
              <a:xfrm>
                <a:off x="209725" y="2463454"/>
                <a:ext cx="3200400"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496C82C-BFED-4C79-B476-626F962CBB72}"/>
                  </a:ext>
                </a:extLst>
              </p:cNvPr>
              <p:cNvCxnSpPr/>
              <p:nvPr/>
            </p:nvCxnSpPr>
            <p:spPr>
              <a:xfrm>
                <a:off x="209725" y="3377542"/>
                <a:ext cx="3200400"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17162FC-3C84-4C6F-A104-5E41D360E750}"/>
                  </a:ext>
                </a:extLst>
              </p:cNvPr>
              <p:cNvCxnSpPr/>
              <p:nvPr/>
            </p:nvCxnSpPr>
            <p:spPr>
              <a:xfrm>
                <a:off x="209725" y="3834586"/>
                <a:ext cx="3200400"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2EE0990-B071-4A7E-99A0-098607025123}"/>
                  </a:ext>
                </a:extLst>
              </p:cNvPr>
              <p:cNvCxnSpPr/>
              <p:nvPr/>
            </p:nvCxnSpPr>
            <p:spPr>
              <a:xfrm>
                <a:off x="209725" y="4291630"/>
                <a:ext cx="3200400"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A1AB1D1-6934-4932-A829-C884B88A1753}"/>
                  </a:ext>
                </a:extLst>
              </p:cNvPr>
              <p:cNvCxnSpPr/>
              <p:nvPr/>
            </p:nvCxnSpPr>
            <p:spPr>
              <a:xfrm>
                <a:off x="209725" y="4748674"/>
                <a:ext cx="3200400"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7222AF3-55B2-4690-9675-AEED9C10E80B}"/>
                  </a:ext>
                </a:extLst>
              </p:cNvPr>
              <p:cNvCxnSpPr/>
              <p:nvPr/>
            </p:nvCxnSpPr>
            <p:spPr>
              <a:xfrm>
                <a:off x="209725" y="5662760"/>
                <a:ext cx="3200400"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2A16D7F-EF4E-446B-9CD0-856AFB5E08F5}"/>
                  </a:ext>
                </a:extLst>
              </p:cNvPr>
              <p:cNvCxnSpPr/>
              <p:nvPr/>
            </p:nvCxnSpPr>
            <p:spPr>
              <a:xfrm>
                <a:off x="209725" y="5205718"/>
                <a:ext cx="3200400"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7E860D1-F0FB-492E-A166-DB8FAD168851}"/>
                  </a:ext>
                </a:extLst>
              </p:cNvPr>
              <p:cNvCxnSpPr/>
              <p:nvPr/>
            </p:nvCxnSpPr>
            <p:spPr>
              <a:xfrm>
                <a:off x="209725" y="2920498"/>
                <a:ext cx="3200400"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7665FCD2-87B2-4A71-BD6E-AF5A8B5A38DB}"/>
                </a:ext>
              </a:extLst>
            </p:cNvPr>
            <p:cNvSpPr txBox="1"/>
            <p:nvPr/>
          </p:nvSpPr>
          <p:spPr>
            <a:xfrm>
              <a:off x="76200" y="1124399"/>
              <a:ext cx="8456310" cy="1077218"/>
            </a:xfrm>
            <a:prstGeom prst="rect">
              <a:avLst/>
            </a:prstGeom>
            <a:noFill/>
          </p:spPr>
          <p:txBody>
            <a:bodyPr wrap="square" rtlCol="0">
              <a:spAutoFit/>
            </a:bodyPr>
            <a:lstStyle/>
            <a:p>
              <a:pPr algn="ctr"/>
              <a:r>
                <a:rPr lang="en-US" sz="3200" dirty="0"/>
                <a:t>Rolling Shutter: pixels read in sequence</a:t>
              </a:r>
            </a:p>
            <a:p>
              <a:pPr algn="ctr"/>
              <a:r>
                <a:rPr lang="en-US" sz="3200" dirty="0"/>
                <a:t>Can get global reading, but </a:t>
              </a:r>
              <a:r>
                <a:rPr lang="en-US" sz="3200" b="1" dirty="0">
                  <a:solidFill>
                    <a:schemeClr val="accent3">
                      <a:lumMod val="50000"/>
                    </a:schemeClr>
                  </a:solidFill>
                </a:rPr>
                <a:t>$$$</a:t>
              </a:r>
            </a:p>
          </p:txBody>
        </p:sp>
      </p:grpSp>
    </p:spTree>
    <p:extLst>
      <p:ext uri="{BB962C8B-B14F-4D97-AF65-F5344CB8AC3E}">
        <p14:creationId xmlns:p14="http://schemas.microsoft.com/office/powerpoint/2010/main" val="165324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dirty="0"/>
              <a:t>Overview</a:t>
            </a:r>
          </a:p>
        </p:txBody>
      </p:sp>
      <p:sp>
        <p:nvSpPr>
          <p:cNvPr id="427011" name="Rectangle 3"/>
          <p:cNvSpPr>
            <a:spLocks noGrp="1" noChangeArrowheads="1"/>
          </p:cNvSpPr>
          <p:nvPr>
            <p:ph idx="1"/>
          </p:nvPr>
        </p:nvSpPr>
        <p:spPr/>
        <p:txBody>
          <a:bodyPr/>
          <a:lstStyle/>
          <a:p>
            <a:pPr>
              <a:buFontTx/>
              <a:buChar char="•"/>
            </a:pPr>
            <a:r>
              <a:rPr lang="en-US" dirty="0"/>
              <a:t>Cameras with lenses</a:t>
            </a:r>
          </a:p>
          <a:p>
            <a:pPr lvl="1"/>
            <a:r>
              <a:rPr lang="en-US" sz="2400" dirty="0"/>
              <a:t>Depth of field</a:t>
            </a:r>
          </a:p>
          <a:p>
            <a:pPr lvl="1"/>
            <a:r>
              <a:rPr lang="en-US" sz="2400" dirty="0"/>
              <a:t>Field of view</a:t>
            </a:r>
          </a:p>
          <a:p>
            <a:pPr lvl="1"/>
            <a:r>
              <a:rPr lang="en-US" sz="2400" dirty="0"/>
              <a:t>Lens aberrations</a:t>
            </a:r>
          </a:p>
          <a:p>
            <a:pPr>
              <a:buFontTx/>
              <a:buChar char="•"/>
            </a:pPr>
            <a:r>
              <a:rPr lang="en-US" dirty="0"/>
              <a:t>Brightness of a pixel</a:t>
            </a:r>
          </a:p>
          <a:p>
            <a:pPr lvl="1"/>
            <a:r>
              <a:rPr lang="en-US" sz="2400" dirty="0"/>
              <a:t>Small taste of radiometry</a:t>
            </a:r>
          </a:p>
          <a:p>
            <a:pPr lvl="1"/>
            <a:r>
              <a:rPr lang="en-US" sz="2400" dirty="0"/>
              <a:t>In-camera transformation of light</a:t>
            </a:r>
          </a:p>
          <a:p>
            <a:pPr lvl="1"/>
            <a:r>
              <a:rPr lang="en-US" sz="2400" dirty="0"/>
              <a:t>Reflectance properties of surfaces</a:t>
            </a:r>
          </a:p>
          <a:p>
            <a:pPr lvl="1"/>
            <a:r>
              <a:rPr lang="en-US" sz="2400" dirty="0"/>
              <a:t>Lambertian reflection model</a:t>
            </a:r>
          </a:p>
          <a:p>
            <a:pPr lvl="1"/>
            <a:r>
              <a:rPr lang="en-US" sz="2400" dirty="0"/>
              <a:t>Shape from shading</a:t>
            </a:r>
          </a:p>
          <a:p>
            <a:pPr>
              <a:buFontTx/>
              <a:buChar char="•"/>
            </a:pPr>
            <a:endParaRPr lang="en-US" dirty="0"/>
          </a:p>
        </p:txBody>
      </p:sp>
    </p:spTree>
    <p:extLst>
      <p:ext uri="{BB962C8B-B14F-4D97-AF65-F5344CB8AC3E}">
        <p14:creationId xmlns:p14="http://schemas.microsoft.com/office/powerpoint/2010/main" val="431251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a:t>Recap</a:t>
            </a:r>
          </a:p>
        </p:txBody>
      </p:sp>
      <p:pic>
        <p:nvPicPr>
          <p:cNvPr id="9" name="Picture 8" descr="A close up of a map&#10;&#10;Description automatically generated">
            <a:extLst>
              <a:ext uri="{FF2B5EF4-FFF2-40B4-BE49-F238E27FC236}">
                <a16:creationId xmlns:a16="http://schemas.microsoft.com/office/drawing/2014/main" id="{E647C1A6-DD5D-DF4F-907E-E6C7A9006B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066800"/>
            <a:ext cx="4648200" cy="2563394"/>
          </a:xfrm>
          <a:prstGeom prst="rect">
            <a:avLst/>
          </a:prstGeom>
        </p:spPr>
      </p:pic>
      <p:graphicFrame>
        <p:nvGraphicFramePr>
          <p:cNvPr id="20" name="Object 5">
            <a:extLst>
              <a:ext uri="{FF2B5EF4-FFF2-40B4-BE49-F238E27FC236}">
                <a16:creationId xmlns:a16="http://schemas.microsoft.com/office/drawing/2014/main" id="{660DB942-DE8E-8E41-816A-C3B9B75F0863}"/>
              </a:ext>
            </a:extLst>
          </p:cNvPr>
          <p:cNvGraphicFramePr>
            <a:graphicFrameLocks noChangeAspect="1"/>
          </p:cNvGraphicFramePr>
          <p:nvPr>
            <p:extLst>
              <p:ext uri="{D42A27DB-BD31-4B8C-83A1-F6EECF244321}">
                <p14:modId xmlns:p14="http://schemas.microsoft.com/office/powerpoint/2010/main" val="2693234448"/>
              </p:ext>
            </p:extLst>
          </p:nvPr>
        </p:nvGraphicFramePr>
        <p:xfrm>
          <a:off x="1066800" y="3782594"/>
          <a:ext cx="2590800" cy="982675"/>
        </p:xfrm>
        <a:graphic>
          <a:graphicData uri="http://schemas.openxmlformats.org/presentationml/2006/ole">
            <mc:AlternateContent xmlns:mc="http://schemas.openxmlformats.org/markup-compatibility/2006">
              <mc:Choice xmlns:v="urn:schemas-microsoft-com:vml" Requires="v">
                <p:oleObj spid="_x0000_s45074" name="Equation" r:id="rId5" imgW="1473120" imgH="558720" progId="Equation.3">
                  <p:embed/>
                </p:oleObj>
              </mc:Choice>
              <mc:Fallback>
                <p:oleObj name="Equation" r:id="rId5" imgW="1473120" imgH="558720" progId="Equation.3">
                  <p:embed/>
                  <p:pic>
                    <p:nvPicPr>
                      <p:cNvPr id="4098" name="Object 5"/>
                      <p:cNvPicPr>
                        <a:picLocks noChangeAspect="1" noChangeArrowheads="1"/>
                      </p:cNvPicPr>
                      <p:nvPr/>
                    </p:nvPicPr>
                    <p:blipFill>
                      <a:blip r:embed="rId6"/>
                      <a:srcRect/>
                      <a:stretch>
                        <a:fillRect/>
                      </a:stretch>
                    </p:blipFill>
                    <p:spPr bwMode="auto">
                      <a:xfrm>
                        <a:off x="1066800" y="3782594"/>
                        <a:ext cx="2590800" cy="982675"/>
                      </a:xfrm>
                      <a:prstGeom prst="rect">
                        <a:avLst/>
                      </a:prstGeom>
                      <a:noFill/>
                      <a:ln w="9525">
                        <a:solidFill>
                          <a:schemeClr val="accent3"/>
                        </a:solidFill>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2048536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a:t>Image formation</a:t>
            </a:r>
          </a:p>
        </p:txBody>
      </p:sp>
      <p:sp>
        <p:nvSpPr>
          <p:cNvPr id="18435" name="Rectangle 3"/>
          <p:cNvSpPr>
            <a:spLocks noGrp="1" noChangeArrowheads="1"/>
          </p:cNvSpPr>
          <p:nvPr>
            <p:ph type="body" idx="1"/>
          </p:nvPr>
        </p:nvSpPr>
        <p:spPr>
          <a:xfrm>
            <a:off x="533400" y="914400"/>
            <a:ext cx="8267700" cy="5257800"/>
          </a:xfrm>
        </p:spPr>
        <p:txBody>
          <a:bodyPr/>
          <a:lstStyle/>
          <a:p>
            <a:r>
              <a:rPr lang="en-US" dirty="0"/>
              <a:t>What determines the brightness of an image pixel?</a:t>
            </a:r>
          </a:p>
        </p:txBody>
      </p:sp>
      <p:pic>
        <p:nvPicPr>
          <p:cNvPr id="18436" name="Picture 4"/>
          <p:cNvPicPr>
            <a:picLocks noChangeAspect="1" noChangeArrowheads="1"/>
          </p:cNvPicPr>
          <p:nvPr/>
        </p:nvPicPr>
        <p:blipFill>
          <a:blip r:embed="rId3" cstate="print"/>
          <a:srcRect/>
          <a:stretch>
            <a:fillRect/>
          </a:stretch>
        </p:blipFill>
        <p:spPr bwMode="auto">
          <a:xfrm>
            <a:off x="1143000" y="1898650"/>
            <a:ext cx="7086600" cy="4578350"/>
          </a:xfrm>
          <a:prstGeom prst="rect">
            <a:avLst/>
          </a:prstGeom>
          <a:noFill/>
          <a:ln w="9525">
            <a:noFill/>
            <a:miter lim="800000"/>
            <a:headEnd/>
            <a:tailEnd/>
          </a:ln>
        </p:spPr>
      </p:pic>
      <p:sp>
        <p:nvSpPr>
          <p:cNvPr id="457733" name="Text Box 5"/>
          <p:cNvSpPr txBox="1">
            <a:spLocks noChangeArrowheads="1"/>
          </p:cNvSpPr>
          <p:nvPr/>
        </p:nvSpPr>
        <p:spPr bwMode="auto">
          <a:xfrm>
            <a:off x="1981200" y="1524000"/>
            <a:ext cx="3536441" cy="1200329"/>
          </a:xfrm>
          <a:prstGeom prst="rect">
            <a:avLst/>
          </a:prstGeom>
          <a:noFill/>
          <a:ln w="9525">
            <a:noFill/>
            <a:miter lim="800000"/>
            <a:headEnd/>
            <a:tailEnd/>
          </a:ln>
        </p:spPr>
        <p:txBody>
          <a:bodyPr wrap="square">
            <a:spAutoFit/>
          </a:bodyPr>
          <a:lstStyle/>
          <a:p>
            <a:pPr algn="ctr"/>
            <a:r>
              <a:rPr lang="en-US" dirty="0">
                <a:solidFill>
                  <a:srgbClr val="FF0000"/>
                </a:solidFill>
              </a:rPr>
              <a:t>Distribution and properties of light sources</a:t>
            </a:r>
          </a:p>
        </p:txBody>
      </p:sp>
      <p:sp>
        <p:nvSpPr>
          <p:cNvPr id="457735" name="Text Box 7"/>
          <p:cNvSpPr txBox="1">
            <a:spLocks noChangeArrowheads="1"/>
          </p:cNvSpPr>
          <p:nvPr/>
        </p:nvSpPr>
        <p:spPr bwMode="auto">
          <a:xfrm>
            <a:off x="6534150" y="5143500"/>
            <a:ext cx="2971800" cy="1200150"/>
          </a:xfrm>
          <a:prstGeom prst="rect">
            <a:avLst/>
          </a:prstGeom>
          <a:noFill/>
          <a:ln w="9525">
            <a:noFill/>
            <a:miter lim="800000"/>
            <a:headEnd/>
            <a:tailEnd/>
          </a:ln>
        </p:spPr>
        <p:txBody>
          <a:bodyPr>
            <a:spAutoFit/>
          </a:bodyPr>
          <a:lstStyle/>
          <a:p>
            <a:pPr algn="ctr"/>
            <a:r>
              <a:rPr lang="en-US" dirty="0">
                <a:solidFill>
                  <a:srgbClr val="008000"/>
                </a:solidFill>
              </a:rPr>
              <a:t>Surface </a:t>
            </a:r>
            <a:br>
              <a:rPr lang="en-US" dirty="0">
                <a:solidFill>
                  <a:srgbClr val="008000"/>
                </a:solidFill>
              </a:rPr>
            </a:br>
            <a:r>
              <a:rPr lang="en-US" dirty="0">
                <a:solidFill>
                  <a:srgbClr val="008000"/>
                </a:solidFill>
              </a:rPr>
              <a:t>shape and orientation</a:t>
            </a:r>
          </a:p>
        </p:txBody>
      </p:sp>
      <p:sp>
        <p:nvSpPr>
          <p:cNvPr id="457736" name="Text Box 8"/>
          <p:cNvSpPr txBox="1">
            <a:spLocks noChangeArrowheads="1"/>
          </p:cNvSpPr>
          <p:nvPr/>
        </p:nvSpPr>
        <p:spPr bwMode="auto">
          <a:xfrm>
            <a:off x="7162800" y="2902803"/>
            <a:ext cx="2209800" cy="1200329"/>
          </a:xfrm>
          <a:prstGeom prst="rect">
            <a:avLst/>
          </a:prstGeom>
          <a:noFill/>
          <a:ln w="9525">
            <a:noFill/>
            <a:miter lim="800000"/>
            <a:headEnd/>
            <a:tailEnd/>
          </a:ln>
        </p:spPr>
        <p:txBody>
          <a:bodyPr wrap="square">
            <a:spAutoFit/>
          </a:bodyPr>
          <a:lstStyle/>
          <a:p>
            <a:pPr algn="ctr"/>
            <a:r>
              <a:rPr lang="en-US" dirty="0">
                <a:solidFill>
                  <a:srgbClr val="9900CC"/>
                </a:solidFill>
              </a:rPr>
              <a:t>Surface reflectance</a:t>
            </a:r>
            <a:br>
              <a:rPr lang="en-US" dirty="0">
                <a:solidFill>
                  <a:srgbClr val="9900CC"/>
                </a:solidFill>
              </a:rPr>
            </a:br>
            <a:r>
              <a:rPr lang="en-US" dirty="0">
                <a:solidFill>
                  <a:srgbClr val="9900CC"/>
                </a:solidFill>
              </a:rPr>
              <a:t>properties</a:t>
            </a:r>
          </a:p>
        </p:txBody>
      </p:sp>
      <p:sp>
        <p:nvSpPr>
          <p:cNvPr id="457737" name="Text Box 9"/>
          <p:cNvSpPr txBox="1">
            <a:spLocks noChangeArrowheads="1"/>
          </p:cNvSpPr>
          <p:nvPr/>
        </p:nvSpPr>
        <p:spPr bwMode="auto">
          <a:xfrm>
            <a:off x="4057650" y="6019800"/>
            <a:ext cx="1047750" cy="457200"/>
          </a:xfrm>
          <a:prstGeom prst="rect">
            <a:avLst/>
          </a:prstGeom>
          <a:noFill/>
          <a:ln w="9525">
            <a:noFill/>
            <a:miter lim="800000"/>
            <a:headEnd/>
            <a:tailEnd/>
          </a:ln>
        </p:spPr>
        <p:txBody>
          <a:bodyPr wrap="none">
            <a:spAutoFit/>
          </a:bodyPr>
          <a:lstStyle/>
          <a:p>
            <a:r>
              <a:rPr lang="en-US" dirty="0">
                <a:solidFill>
                  <a:srgbClr val="CC00CC"/>
                </a:solidFill>
              </a:rPr>
              <a:t>Optics</a:t>
            </a:r>
          </a:p>
        </p:txBody>
      </p:sp>
      <p:sp>
        <p:nvSpPr>
          <p:cNvPr id="457738" name="Text Box 10"/>
          <p:cNvSpPr txBox="1">
            <a:spLocks noChangeArrowheads="1"/>
          </p:cNvSpPr>
          <p:nvPr/>
        </p:nvSpPr>
        <p:spPr bwMode="auto">
          <a:xfrm>
            <a:off x="533400" y="3048000"/>
            <a:ext cx="2616422" cy="461665"/>
          </a:xfrm>
          <a:prstGeom prst="rect">
            <a:avLst/>
          </a:prstGeom>
          <a:noFill/>
          <a:ln w="9525">
            <a:noFill/>
            <a:miter lim="800000"/>
            <a:headEnd/>
            <a:tailEnd/>
          </a:ln>
        </p:spPr>
        <p:txBody>
          <a:bodyPr wrap="none">
            <a:spAutoFit/>
          </a:bodyPr>
          <a:lstStyle/>
          <a:p>
            <a:r>
              <a:rPr lang="en-US" dirty="0">
                <a:solidFill>
                  <a:schemeClr val="folHlink"/>
                </a:solidFill>
              </a:rPr>
              <a:t>Sensor properties</a:t>
            </a:r>
          </a:p>
        </p:txBody>
      </p:sp>
      <p:sp>
        <p:nvSpPr>
          <p:cNvPr id="18442" name="Text Box 11"/>
          <p:cNvSpPr txBox="1">
            <a:spLocks noChangeArrowheads="1"/>
          </p:cNvSpPr>
          <p:nvPr/>
        </p:nvSpPr>
        <p:spPr bwMode="auto">
          <a:xfrm>
            <a:off x="7543800" y="6583363"/>
            <a:ext cx="1409700" cy="274637"/>
          </a:xfrm>
          <a:prstGeom prst="rect">
            <a:avLst/>
          </a:prstGeom>
          <a:noFill/>
          <a:ln w="9525">
            <a:noFill/>
            <a:miter lim="800000"/>
            <a:headEnd/>
            <a:tailEnd/>
          </a:ln>
        </p:spPr>
        <p:txBody>
          <a:bodyPr wrap="none">
            <a:spAutoFit/>
          </a:bodyPr>
          <a:lstStyle/>
          <a:p>
            <a:r>
              <a:rPr lang="en-US" sz="1200"/>
              <a:t>Slide by L. Fei-Fei</a:t>
            </a:r>
          </a:p>
        </p:txBody>
      </p:sp>
      <p:sp>
        <p:nvSpPr>
          <p:cNvPr id="457740" name="Text Box 12"/>
          <p:cNvSpPr txBox="1">
            <a:spLocks noChangeArrowheads="1"/>
          </p:cNvSpPr>
          <p:nvPr/>
        </p:nvSpPr>
        <p:spPr bwMode="auto">
          <a:xfrm>
            <a:off x="3124200" y="3733800"/>
            <a:ext cx="1473200" cy="457200"/>
          </a:xfrm>
          <a:prstGeom prst="rect">
            <a:avLst/>
          </a:prstGeom>
          <a:noFill/>
          <a:ln w="9525">
            <a:noFill/>
            <a:miter lim="800000"/>
            <a:headEnd/>
            <a:tailEnd/>
          </a:ln>
        </p:spPr>
        <p:txBody>
          <a:bodyPr wrap="none">
            <a:spAutoFit/>
          </a:bodyPr>
          <a:lstStyle/>
          <a:p>
            <a:r>
              <a:rPr lang="en-US" dirty="0">
                <a:solidFill>
                  <a:srgbClr val="CC0000"/>
                </a:solidFill>
              </a:rPr>
              <a:t>Exposure</a:t>
            </a:r>
          </a:p>
        </p:txBody>
      </p:sp>
    </p:spTree>
    <p:extLst>
      <p:ext uri="{BB962C8B-B14F-4D97-AF65-F5344CB8AC3E}">
        <p14:creationId xmlns:p14="http://schemas.microsoft.com/office/powerpoint/2010/main" val="34479218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77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77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77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77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77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7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33" grpId="0"/>
      <p:bldP spid="457735" grpId="0"/>
      <p:bldP spid="457736" grpId="0"/>
      <p:bldP spid="457737" grpId="0"/>
      <p:bldP spid="457738" grpId="0"/>
      <p:bldP spid="45774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r>
              <a:rPr lang="en-US" dirty="0"/>
              <a:t>Fundamental radiometric relation</a:t>
            </a:r>
          </a:p>
        </p:txBody>
      </p:sp>
      <p:sp>
        <p:nvSpPr>
          <p:cNvPr id="20484" name="Rectangle 7"/>
          <p:cNvSpPr>
            <a:spLocks noGrp="1" noChangeArrowheads="1"/>
          </p:cNvSpPr>
          <p:nvPr>
            <p:ph type="body" idx="1"/>
          </p:nvPr>
        </p:nvSpPr>
        <p:spPr/>
        <p:txBody>
          <a:bodyPr/>
          <a:lstStyle/>
          <a:p>
            <a:r>
              <a:rPr lang="en-US" sz="2000" i="1" dirty="0">
                <a:solidFill>
                  <a:srgbClr val="C00000"/>
                </a:solidFill>
              </a:rPr>
              <a:t>L</a:t>
            </a:r>
            <a:r>
              <a:rPr lang="en-US" sz="2000" dirty="0">
                <a:solidFill>
                  <a:srgbClr val="C00000"/>
                </a:solidFill>
              </a:rPr>
              <a:t>: </a:t>
            </a:r>
            <a:r>
              <a:rPr lang="en-US" sz="2000" i="1" dirty="0">
                <a:solidFill>
                  <a:srgbClr val="C00000"/>
                </a:solidFill>
              </a:rPr>
              <a:t>Radiance</a:t>
            </a:r>
            <a:r>
              <a:rPr lang="en-US" sz="2000" dirty="0">
                <a:solidFill>
                  <a:srgbClr val="C00000"/>
                </a:solidFill>
              </a:rPr>
              <a:t> </a:t>
            </a:r>
            <a:r>
              <a:rPr lang="en-US" sz="2000" dirty="0"/>
              <a:t>emitted from </a:t>
            </a:r>
            <a:r>
              <a:rPr lang="en-US" sz="2000" i="1" dirty="0"/>
              <a:t>P</a:t>
            </a:r>
            <a:r>
              <a:rPr lang="en-US" sz="2000" dirty="0"/>
              <a:t> toward </a:t>
            </a:r>
            <a:r>
              <a:rPr lang="en-US" sz="2000" i="1" dirty="0"/>
              <a:t>P</a:t>
            </a:r>
            <a:r>
              <a:rPr lang="en-US" sz="2000" dirty="0"/>
              <a:t>’</a:t>
            </a:r>
          </a:p>
          <a:p>
            <a:pPr marL="857250" lvl="1" indent="-457200">
              <a:buFont typeface="Arial" panose="020B0604020202020204" pitchFamily="34" charset="0"/>
              <a:buChar char="•"/>
            </a:pPr>
            <a:r>
              <a:rPr lang="en-US" dirty="0"/>
              <a:t>Energy carried by a ray (Watts per sq. meter per </a:t>
            </a:r>
            <a:r>
              <a:rPr lang="en-US" dirty="0" err="1"/>
              <a:t>steradian</a:t>
            </a:r>
            <a:r>
              <a:rPr lang="en-US" dirty="0"/>
              <a:t>)</a:t>
            </a:r>
          </a:p>
          <a:p>
            <a:r>
              <a:rPr lang="en-US" sz="2000" i="1" dirty="0">
                <a:solidFill>
                  <a:srgbClr val="C00000"/>
                </a:solidFill>
              </a:rPr>
              <a:t>E</a:t>
            </a:r>
            <a:r>
              <a:rPr lang="en-US" sz="2000" dirty="0">
                <a:solidFill>
                  <a:srgbClr val="C00000"/>
                </a:solidFill>
              </a:rPr>
              <a:t>: </a:t>
            </a:r>
            <a:r>
              <a:rPr lang="en-US" sz="2000" i="1" dirty="0">
                <a:solidFill>
                  <a:srgbClr val="C00000"/>
                </a:solidFill>
              </a:rPr>
              <a:t>Irradiance</a:t>
            </a:r>
            <a:r>
              <a:rPr lang="en-US" sz="2000" dirty="0">
                <a:solidFill>
                  <a:srgbClr val="C00000"/>
                </a:solidFill>
              </a:rPr>
              <a:t> </a:t>
            </a:r>
            <a:r>
              <a:rPr lang="en-US" sz="2000" dirty="0"/>
              <a:t>falling on </a:t>
            </a:r>
            <a:r>
              <a:rPr lang="en-US" sz="2000" i="1" dirty="0"/>
              <a:t>P</a:t>
            </a:r>
            <a:r>
              <a:rPr lang="en-US" sz="2000" dirty="0"/>
              <a:t>’ from the lens</a:t>
            </a:r>
          </a:p>
          <a:p>
            <a:pPr marL="857250" lvl="1" indent="-457200">
              <a:buFont typeface="Arial" panose="020B0604020202020204" pitchFamily="34" charset="0"/>
              <a:buChar char="•"/>
            </a:pPr>
            <a:r>
              <a:rPr lang="en-US" dirty="0"/>
              <a:t>Energy arriving at a surface (Watts per sq. meter)</a:t>
            </a:r>
          </a:p>
        </p:txBody>
      </p:sp>
      <p:sp>
        <p:nvSpPr>
          <p:cNvPr id="20485" name="Text Box 10"/>
          <p:cNvSpPr txBox="1">
            <a:spLocks noChangeArrowheads="1"/>
          </p:cNvSpPr>
          <p:nvPr/>
        </p:nvSpPr>
        <p:spPr bwMode="auto">
          <a:xfrm>
            <a:off x="685800" y="6241472"/>
            <a:ext cx="6856412" cy="519113"/>
          </a:xfrm>
          <a:prstGeom prst="rect">
            <a:avLst/>
          </a:prstGeom>
          <a:noFill/>
          <a:ln w="9525">
            <a:noFill/>
            <a:miter lim="800000"/>
            <a:headEnd/>
            <a:tailEnd/>
          </a:ln>
        </p:spPr>
        <p:txBody>
          <a:bodyPr wrap="none">
            <a:spAutoFit/>
          </a:bodyPr>
          <a:lstStyle/>
          <a:p>
            <a:r>
              <a:rPr lang="en-US" sz="2800" dirty="0"/>
              <a:t>What is the relationship between </a:t>
            </a:r>
            <a:r>
              <a:rPr lang="en-US" sz="2800" i="1" dirty="0">
                <a:solidFill>
                  <a:srgbClr val="C00000"/>
                </a:solidFill>
              </a:rPr>
              <a:t>E</a:t>
            </a:r>
            <a:r>
              <a:rPr lang="en-US" sz="2800" dirty="0"/>
              <a:t> and </a:t>
            </a:r>
            <a:r>
              <a:rPr lang="en-US" sz="2800" i="1" dirty="0">
                <a:solidFill>
                  <a:srgbClr val="C00000"/>
                </a:solidFill>
              </a:rPr>
              <a:t>L</a:t>
            </a:r>
            <a:r>
              <a:rPr lang="en-US" sz="2800" dirty="0"/>
              <a:t>?</a:t>
            </a:r>
          </a:p>
        </p:txBody>
      </p:sp>
      <p:sp>
        <p:nvSpPr>
          <p:cNvPr id="20486" name="Text Box 11"/>
          <p:cNvSpPr txBox="1">
            <a:spLocks noChangeArrowheads="1"/>
          </p:cNvSpPr>
          <p:nvPr/>
        </p:nvSpPr>
        <p:spPr bwMode="auto">
          <a:xfrm>
            <a:off x="7979040" y="6507163"/>
            <a:ext cx="1088760" cy="276999"/>
          </a:xfrm>
          <a:prstGeom prst="rect">
            <a:avLst/>
          </a:prstGeom>
          <a:noFill/>
          <a:ln w="9525">
            <a:noFill/>
            <a:miter lim="800000"/>
            <a:headEnd/>
            <a:tailEnd/>
          </a:ln>
        </p:spPr>
        <p:txBody>
          <a:bodyPr wrap="none">
            <a:spAutoFit/>
          </a:bodyPr>
          <a:lstStyle/>
          <a:p>
            <a:r>
              <a:rPr lang="en-US" sz="1200" dirty="0" err="1"/>
              <a:t>Szeliski</a:t>
            </a:r>
            <a:r>
              <a:rPr lang="en-US" sz="1200" dirty="0"/>
              <a:t> 2.2.3</a:t>
            </a:r>
          </a:p>
        </p:txBody>
      </p:sp>
      <p:grpSp>
        <p:nvGrpSpPr>
          <p:cNvPr id="7" name="Group 6"/>
          <p:cNvGrpSpPr/>
          <p:nvPr/>
        </p:nvGrpSpPr>
        <p:grpSpPr>
          <a:xfrm>
            <a:off x="1859957" y="2590800"/>
            <a:ext cx="5912443" cy="3560185"/>
            <a:chOff x="1295400" y="1699847"/>
            <a:chExt cx="6921106" cy="4167553"/>
          </a:xfrm>
        </p:grpSpPr>
        <p:sp>
          <p:nvSpPr>
            <p:cNvPr id="8" name="Parallelogram 7"/>
            <p:cNvSpPr/>
            <p:nvPr/>
          </p:nvSpPr>
          <p:spPr bwMode="auto">
            <a:xfrm rot="16200000" flipH="1">
              <a:off x="304800" y="2743200"/>
              <a:ext cx="3733800" cy="1752600"/>
            </a:xfrm>
            <a:prstGeom prst="parallelogram">
              <a:avLst>
                <a:gd name="adj" fmla="val 68909"/>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cxnSp>
          <p:nvCxnSpPr>
            <p:cNvPr id="9" name="Straight Connector 8"/>
            <p:cNvCxnSpPr/>
            <p:nvPr/>
          </p:nvCxnSpPr>
          <p:spPr bwMode="auto">
            <a:xfrm>
              <a:off x="2171700" y="3448049"/>
              <a:ext cx="46101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Freeform 9"/>
            <p:cNvSpPr/>
            <p:nvPr/>
          </p:nvSpPr>
          <p:spPr bwMode="auto">
            <a:xfrm rot="20219546">
              <a:off x="6809101" y="1699847"/>
              <a:ext cx="1407405" cy="1505242"/>
            </a:xfrm>
            <a:custGeom>
              <a:avLst/>
              <a:gdLst>
                <a:gd name="connsiteX0" fmla="*/ 829994 w 1674056"/>
                <a:gd name="connsiteY0" fmla="*/ 42203 h 1477107"/>
                <a:gd name="connsiteX1" fmla="*/ 168812 w 1674056"/>
                <a:gd name="connsiteY1" fmla="*/ 548640 h 1477107"/>
                <a:gd name="connsiteX2" fmla="*/ 0 w 1674056"/>
                <a:gd name="connsiteY2" fmla="*/ 1477107 h 1477107"/>
                <a:gd name="connsiteX3" fmla="*/ 858129 w 1674056"/>
                <a:gd name="connsiteY3" fmla="*/ 942535 h 1477107"/>
                <a:gd name="connsiteX4" fmla="*/ 1674056 w 1674056"/>
                <a:gd name="connsiteY4" fmla="*/ 815926 h 1477107"/>
                <a:gd name="connsiteX5" fmla="*/ 1153551 w 1674056"/>
                <a:gd name="connsiteY5" fmla="*/ 436098 h 1477107"/>
                <a:gd name="connsiteX6" fmla="*/ 942536 w 1674056"/>
                <a:gd name="connsiteY6" fmla="*/ 0 h 1477107"/>
                <a:gd name="connsiteX0" fmla="*/ 942536 w 1674056"/>
                <a:gd name="connsiteY0" fmla="*/ 0 h 1505243"/>
                <a:gd name="connsiteX1" fmla="*/ 168812 w 1674056"/>
                <a:gd name="connsiteY1" fmla="*/ 576776 h 1505243"/>
                <a:gd name="connsiteX2" fmla="*/ 0 w 1674056"/>
                <a:gd name="connsiteY2" fmla="*/ 1505243 h 1505243"/>
                <a:gd name="connsiteX3" fmla="*/ 858129 w 1674056"/>
                <a:gd name="connsiteY3" fmla="*/ 970671 h 1505243"/>
                <a:gd name="connsiteX4" fmla="*/ 1674056 w 1674056"/>
                <a:gd name="connsiteY4" fmla="*/ 844062 h 1505243"/>
                <a:gd name="connsiteX5" fmla="*/ 1153551 w 1674056"/>
                <a:gd name="connsiteY5" fmla="*/ 464234 h 1505243"/>
                <a:gd name="connsiteX6" fmla="*/ 942536 w 1674056"/>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986932 w 1718452"/>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986932 w 1718452"/>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986932 w 1718452"/>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1099473 w 1718452"/>
                <a:gd name="connsiteY6" fmla="*/ 1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1099473 w 1718452"/>
                <a:gd name="connsiteY6" fmla="*/ 1 h 1505243"/>
                <a:gd name="connsiteX7" fmla="*/ 986932 w 1718452"/>
                <a:gd name="connsiteY7" fmla="*/ 0 h 1505243"/>
                <a:gd name="connsiteX0" fmla="*/ 1099473 w 1718452"/>
                <a:gd name="connsiteY0" fmla="*/ 0 h 1505242"/>
                <a:gd name="connsiteX1" fmla="*/ 213208 w 1718452"/>
                <a:gd name="connsiteY1" fmla="*/ 576775 h 1505242"/>
                <a:gd name="connsiteX2" fmla="*/ 44396 w 1718452"/>
                <a:gd name="connsiteY2" fmla="*/ 1505242 h 1505242"/>
                <a:gd name="connsiteX3" fmla="*/ 902525 w 1718452"/>
                <a:gd name="connsiteY3" fmla="*/ 970670 h 1505242"/>
                <a:gd name="connsiteX4" fmla="*/ 1718452 w 1718452"/>
                <a:gd name="connsiteY4" fmla="*/ 844061 h 1505242"/>
                <a:gd name="connsiteX5" fmla="*/ 1197947 w 1718452"/>
                <a:gd name="connsiteY5" fmla="*/ 464233 h 1505242"/>
                <a:gd name="connsiteX6" fmla="*/ 1099473 w 1718452"/>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905664 w 1721591"/>
                <a:gd name="connsiteY3" fmla="*/ 970670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905664 w 1721591"/>
                <a:gd name="connsiteY3" fmla="*/ 970670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736851 w 1721591"/>
                <a:gd name="connsiteY3" fmla="*/ 984737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736851 w 1721591"/>
                <a:gd name="connsiteY3" fmla="*/ 984737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072222 w 1691201"/>
                <a:gd name="connsiteY0" fmla="*/ 0 h 1505242"/>
                <a:gd name="connsiteX1" fmla="*/ 185957 w 1691201"/>
                <a:gd name="connsiteY1" fmla="*/ 576775 h 1505242"/>
                <a:gd name="connsiteX2" fmla="*/ 17145 w 1691201"/>
                <a:gd name="connsiteY2" fmla="*/ 1505242 h 1505242"/>
                <a:gd name="connsiteX3" fmla="*/ 706461 w 1691201"/>
                <a:gd name="connsiteY3" fmla="*/ 984737 h 1505242"/>
                <a:gd name="connsiteX4" fmla="*/ 1691201 w 1691201"/>
                <a:gd name="connsiteY4" fmla="*/ 844061 h 1505242"/>
                <a:gd name="connsiteX5" fmla="*/ 1170696 w 1691201"/>
                <a:gd name="connsiteY5" fmla="*/ 464233 h 1505242"/>
                <a:gd name="connsiteX6" fmla="*/ 1072222 w 1691201"/>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700323 w 1685063"/>
                <a:gd name="connsiteY3" fmla="*/ 984737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686256 w 1685063"/>
                <a:gd name="connsiteY3" fmla="*/ 914398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742526 w 1685063"/>
                <a:gd name="connsiteY3" fmla="*/ 942534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742526 w 1685063"/>
                <a:gd name="connsiteY3" fmla="*/ 942534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459980"/>
                <a:gd name="connsiteY0" fmla="*/ 0 h 1505242"/>
                <a:gd name="connsiteX1" fmla="*/ 236090 w 1459980"/>
                <a:gd name="connsiteY1" fmla="*/ 422030 h 1505242"/>
                <a:gd name="connsiteX2" fmla="*/ 11007 w 1459980"/>
                <a:gd name="connsiteY2" fmla="*/ 1505242 h 1505242"/>
                <a:gd name="connsiteX3" fmla="*/ 742526 w 1459980"/>
                <a:gd name="connsiteY3" fmla="*/ 942534 h 1505242"/>
                <a:gd name="connsiteX4" fmla="*/ 1459980 w 1459980"/>
                <a:gd name="connsiteY4" fmla="*/ 829993 h 1505242"/>
                <a:gd name="connsiteX5" fmla="*/ 1164558 w 1459980"/>
                <a:gd name="connsiteY5" fmla="*/ 464233 h 1505242"/>
                <a:gd name="connsiteX6" fmla="*/ 1066084 w 1459980"/>
                <a:gd name="connsiteY6" fmla="*/ 0 h 1505242"/>
                <a:gd name="connsiteX0" fmla="*/ 1066084 w 1403709"/>
                <a:gd name="connsiteY0" fmla="*/ 0 h 1505242"/>
                <a:gd name="connsiteX1" fmla="*/ 236090 w 1403709"/>
                <a:gd name="connsiteY1" fmla="*/ 422030 h 1505242"/>
                <a:gd name="connsiteX2" fmla="*/ 11007 w 1403709"/>
                <a:gd name="connsiteY2" fmla="*/ 1505242 h 1505242"/>
                <a:gd name="connsiteX3" fmla="*/ 742526 w 1403709"/>
                <a:gd name="connsiteY3" fmla="*/ 942534 h 1505242"/>
                <a:gd name="connsiteX4" fmla="*/ 1403709 w 1403709"/>
                <a:gd name="connsiteY4" fmla="*/ 829993 h 1505242"/>
                <a:gd name="connsiteX5" fmla="*/ 1164558 w 1403709"/>
                <a:gd name="connsiteY5" fmla="*/ 464233 h 1505242"/>
                <a:gd name="connsiteX6" fmla="*/ 1066084 w 1403709"/>
                <a:gd name="connsiteY6" fmla="*/ 0 h 1505242"/>
                <a:gd name="connsiteX0" fmla="*/ 1066084 w 1403709"/>
                <a:gd name="connsiteY0" fmla="*/ 0 h 1505242"/>
                <a:gd name="connsiteX1" fmla="*/ 236090 w 1403709"/>
                <a:gd name="connsiteY1" fmla="*/ 422030 h 1505242"/>
                <a:gd name="connsiteX2" fmla="*/ 11007 w 1403709"/>
                <a:gd name="connsiteY2" fmla="*/ 1505242 h 1505242"/>
                <a:gd name="connsiteX3" fmla="*/ 742526 w 1403709"/>
                <a:gd name="connsiteY3" fmla="*/ 942534 h 1505242"/>
                <a:gd name="connsiteX4" fmla="*/ 1403709 w 1403709"/>
                <a:gd name="connsiteY4" fmla="*/ 829993 h 1505242"/>
                <a:gd name="connsiteX5" fmla="*/ 1164558 w 1403709"/>
                <a:gd name="connsiteY5" fmla="*/ 464233 h 1505242"/>
                <a:gd name="connsiteX6" fmla="*/ 1066084 w 1403709"/>
                <a:gd name="connsiteY6" fmla="*/ 0 h 1505242"/>
                <a:gd name="connsiteX0" fmla="*/ 1069780 w 1407405"/>
                <a:gd name="connsiteY0" fmla="*/ 0 h 1505242"/>
                <a:gd name="connsiteX1" fmla="*/ 239786 w 1407405"/>
                <a:gd name="connsiteY1" fmla="*/ 422030 h 1505242"/>
                <a:gd name="connsiteX2" fmla="*/ 14703 w 1407405"/>
                <a:gd name="connsiteY2" fmla="*/ 1505242 h 1505242"/>
                <a:gd name="connsiteX3" fmla="*/ 746222 w 1407405"/>
                <a:gd name="connsiteY3" fmla="*/ 942534 h 1505242"/>
                <a:gd name="connsiteX4" fmla="*/ 1407405 w 1407405"/>
                <a:gd name="connsiteY4" fmla="*/ 829993 h 1505242"/>
                <a:gd name="connsiteX5" fmla="*/ 1168254 w 1407405"/>
                <a:gd name="connsiteY5" fmla="*/ 464233 h 1505242"/>
                <a:gd name="connsiteX6" fmla="*/ 1069780 w 1407405"/>
                <a:gd name="connsiteY6" fmla="*/ 0 h 1505242"/>
                <a:gd name="connsiteX0" fmla="*/ 1069780 w 1407405"/>
                <a:gd name="connsiteY0" fmla="*/ 0 h 1505242"/>
                <a:gd name="connsiteX1" fmla="*/ 239786 w 1407405"/>
                <a:gd name="connsiteY1" fmla="*/ 422030 h 1505242"/>
                <a:gd name="connsiteX2" fmla="*/ 14703 w 1407405"/>
                <a:gd name="connsiteY2" fmla="*/ 1505242 h 1505242"/>
                <a:gd name="connsiteX3" fmla="*/ 746222 w 1407405"/>
                <a:gd name="connsiteY3" fmla="*/ 942534 h 1505242"/>
                <a:gd name="connsiteX4" fmla="*/ 1407405 w 1407405"/>
                <a:gd name="connsiteY4" fmla="*/ 829993 h 1505242"/>
                <a:gd name="connsiteX5" fmla="*/ 1121880 w 1407405"/>
                <a:gd name="connsiteY5" fmla="*/ 421721 h 1505242"/>
                <a:gd name="connsiteX6" fmla="*/ 1069780 w 1407405"/>
                <a:gd name="connsiteY6" fmla="*/ 0 h 150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7405" h="1505242">
                  <a:moveTo>
                    <a:pt x="1069780" y="0"/>
                  </a:moveTo>
                  <a:cubicBezTo>
                    <a:pt x="905657" y="18757"/>
                    <a:pt x="457835" y="86750"/>
                    <a:pt x="239786" y="422030"/>
                  </a:cubicBezTo>
                  <a:cubicBezTo>
                    <a:pt x="21737" y="757310"/>
                    <a:pt x="-29844" y="1101969"/>
                    <a:pt x="14703" y="1505242"/>
                  </a:cubicBezTo>
                  <a:cubicBezTo>
                    <a:pt x="244475" y="1219198"/>
                    <a:pt x="514105" y="1055075"/>
                    <a:pt x="746222" y="942534"/>
                  </a:cubicBezTo>
                  <a:cubicBezTo>
                    <a:pt x="978339" y="829993"/>
                    <a:pt x="1175288" y="815925"/>
                    <a:pt x="1407405" y="829993"/>
                  </a:cubicBezTo>
                  <a:cubicBezTo>
                    <a:pt x="1233903" y="703384"/>
                    <a:pt x="1178151" y="560053"/>
                    <a:pt x="1121880" y="421721"/>
                  </a:cubicBezTo>
                  <a:cubicBezTo>
                    <a:pt x="1065609" y="283389"/>
                    <a:pt x="1069779" y="173501"/>
                    <a:pt x="1069780" y="0"/>
                  </a:cubicBezTo>
                  <a:close/>
                </a:path>
              </a:pathLst>
            </a:cu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cs typeface="Arial" charset="0"/>
              </a:endParaRPr>
            </a:p>
          </p:txBody>
        </p:sp>
        <p:sp>
          <p:nvSpPr>
            <p:cNvPr id="11" name="Freeform 10"/>
            <p:cNvSpPr/>
            <p:nvPr/>
          </p:nvSpPr>
          <p:spPr bwMode="auto">
            <a:xfrm>
              <a:off x="4191000" y="2264898"/>
              <a:ext cx="618980" cy="2475918"/>
            </a:xfrm>
            <a:custGeom>
              <a:avLst/>
              <a:gdLst>
                <a:gd name="connsiteX0" fmla="*/ 464234 w 900333"/>
                <a:gd name="connsiteY0" fmla="*/ 0 h 2475914"/>
                <a:gd name="connsiteX1" fmla="*/ 0 w 900333"/>
                <a:gd name="connsiteY1" fmla="*/ 1209822 h 2475914"/>
                <a:gd name="connsiteX2" fmla="*/ 492370 w 900333"/>
                <a:gd name="connsiteY2" fmla="*/ 2475914 h 2475914"/>
                <a:gd name="connsiteX3" fmla="*/ 900333 w 900333"/>
                <a:gd name="connsiteY3" fmla="*/ 1195754 h 2475914"/>
                <a:gd name="connsiteX4" fmla="*/ 464234 w 900333"/>
                <a:gd name="connsiteY4" fmla="*/ 0 h 2475914"/>
                <a:gd name="connsiteX0" fmla="*/ 464285 w 900384"/>
                <a:gd name="connsiteY0" fmla="*/ 0 h 2475918"/>
                <a:gd name="connsiteX1" fmla="*/ 51 w 900384"/>
                <a:gd name="connsiteY1" fmla="*/ 1209822 h 2475918"/>
                <a:gd name="connsiteX2" fmla="*/ 492421 w 900384"/>
                <a:gd name="connsiteY2" fmla="*/ 2475914 h 2475918"/>
                <a:gd name="connsiteX3" fmla="*/ 900384 w 900384"/>
                <a:gd name="connsiteY3" fmla="*/ 1195754 h 2475918"/>
                <a:gd name="connsiteX4" fmla="*/ 464285 w 900384"/>
                <a:gd name="connsiteY4" fmla="*/ 0 h 2475918"/>
                <a:gd name="connsiteX0" fmla="*/ 464285 w 926991"/>
                <a:gd name="connsiteY0" fmla="*/ 5 h 2475923"/>
                <a:gd name="connsiteX1" fmla="*/ 51 w 926991"/>
                <a:gd name="connsiteY1" fmla="*/ 1209827 h 2475923"/>
                <a:gd name="connsiteX2" fmla="*/ 492421 w 926991"/>
                <a:gd name="connsiteY2" fmla="*/ 2475919 h 2475923"/>
                <a:gd name="connsiteX3" fmla="*/ 900384 w 926991"/>
                <a:gd name="connsiteY3" fmla="*/ 1195759 h 2475923"/>
                <a:gd name="connsiteX4" fmla="*/ 464285 w 926991"/>
                <a:gd name="connsiteY4" fmla="*/ 5 h 2475923"/>
                <a:gd name="connsiteX0" fmla="*/ 464285 w 900442"/>
                <a:gd name="connsiteY0" fmla="*/ 7 h 2475925"/>
                <a:gd name="connsiteX1" fmla="*/ 51 w 900442"/>
                <a:gd name="connsiteY1" fmla="*/ 1209829 h 2475925"/>
                <a:gd name="connsiteX2" fmla="*/ 492421 w 900442"/>
                <a:gd name="connsiteY2" fmla="*/ 2475921 h 2475925"/>
                <a:gd name="connsiteX3" fmla="*/ 900384 w 900442"/>
                <a:gd name="connsiteY3" fmla="*/ 1195761 h 2475925"/>
                <a:gd name="connsiteX4" fmla="*/ 464285 w 900442"/>
                <a:gd name="connsiteY4" fmla="*/ 7 h 2475925"/>
                <a:gd name="connsiteX0" fmla="*/ 464285 w 900437"/>
                <a:gd name="connsiteY0" fmla="*/ 7 h 2476025"/>
                <a:gd name="connsiteX1" fmla="*/ 51 w 900437"/>
                <a:gd name="connsiteY1" fmla="*/ 1209829 h 2476025"/>
                <a:gd name="connsiteX2" fmla="*/ 492421 w 900437"/>
                <a:gd name="connsiteY2" fmla="*/ 2475921 h 2476025"/>
                <a:gd name="connsiteX3" fmla="*/ 900384 w 900437"/>
                <a:gd name="connsiteY3" fmla="*/ 1195761 h 2476025"/>
                <a:gd name="connsiteX4" fmla="*/ 464285 w 900437"/>
                <a:gd name="connsiteY4" fmla="*/ 7 h 2476025"/>
                <a:gd name="connsiteX0" fmla="*/ 464285 w 900431"/>
                <a:gd name="connsiteY0" fmla="*/ 7 h 2475925"/>
                <a:gd name="connsiteX1" fmla="*/ 51 w 900431"/>
                <a:gd name="connsiteY1" fmla="*/ 1209829 h 2475925"/>
                <a:gd name="connsiteX2" fmla="*/ 492421 w 900431"/>
                <a:gd name="connsiteY2" fmla="*/ 2475921 h 2475925"/>
                <a:gd name="connsiteX3" fmla="*/ 900384 w 900431"/>
                <a:gd name="connsiteY3" fmla="*/ 1195761 h 2475925"/>
                <a:gd name="connsiteX4" fmla="*/ 464285 w 900431"/>
                <a:gd name="connsiteY4" fmla="*/ 7 h 2475925"/>
                <a:gd name="connsiteX0" fmla="*/ 365834 w 801980"/>
                <a:gd name="connsiteY0" fmla="*/ 7 h 2475925"/>
                <a:gd name="connsiteX1" fmla="*/ 74 w 801980"/>
                <a:gd name="connsiteY1" fmla="*/ 1209829 h 2475925"/>
                <a:gd name="connsiteX2" fmla="*/ 393970 w 801980"/>
                <a:gd name="connsiteY2" fmla="*/ 2475921 h 2475925"/>
                <a:gd name="connsiteX3" fmla="*/ 801933 w 801980"/>
                <a:gd name="connsiteY3" fmla="*/ 1195761 h 2475925"/>
                <a:gd name="connsiteX4" fmla="*/ 365834 w 801980"/>
                <a:gd name="connsiteY4" fmla="*/ 7 h 2475925"/>
                <a:gd name="connsiteX0" fmla="*/ 365834 w 801980"/>
                <a:gd name="connsiteY0" fmla="*/ 0 h 2475918"/>
                <a:gd name="connsiteX1" fmla="*/ 74 w 801980"/>
                <a:gd name="connsiteY1" fmla="*/ 1209822 h 2475918"/>
                <a:gd name="connsiteX2" fmla="*/ 393970 w 801980"/>
                <a:gd name="connsiteY2" fmla="*/ 2475914 h 2475918"/>
                <a:gd name="connsiteX3" fmla="*/ 801933 w 801980"/>
                <a:gd name="connsiteY3" fmla="*/ 1195754 h 2475918"/>
                <a:gd name="connsiteX4" fmla="*/ 365834 w 801980"/>
                <a:gd name="connsiteY4" fmla="*/ 0 h 2475918"/>
                <a:gd name="connsiteX0" fmla="*/ 365834 w 801980"/>
                <a:gd name="connsiteY0" fmla="*/ 0 h 2475918"/>
                <a:gd name="connsiteX1" fmla="*/ 74 w 801980"/>
                <a:gd name="connsiteY1" fmla="*/ 1209822 h 2475918"/>
                <a:gd name="connsiteX2" fmla="*/ 393970 w 801980"/>
                <a:gd name="connsiteY2" fmla="*/ 2475914 h 2475918"/>
                <a:gd name="connsiteX3" fmla="*/ 801933 w 801980"/>
                <a:gd name="connsiteY3" fmla="*/ 1195754 h 2475918"/>
                <a:gd name="connsiteX4" fmla="*/ 365834 w 801980"/>
                <a:gd name="connsiteY4" fmla="*/ 0 h 2475918"/>
                <a:gd name="connsiteX0" fmla="*/ 365834 w 717589"/>
                <a:gd name="connsiteY0" fmla="*/ 0 h 2475918"/>
                <a:gd name="connsiteX1" fmla="*/ 74 w 717589"/>
                <a:gd name="connsiteY1" fmla="*/ 1209822 h 2475918"/>
                <a:gd name="connsiteX2" fmla="*/ 393970 w 717589"/>
                <a:gd name="connsiteY2" fmla="*/ 2475914 h 2475918"/>
                <a:gd name="connsiteX3" fmla="*/ 717527 w 717589"/>
                <a:gd name="connsiteY3" fmla="*/ 1195754 h 2475918"/>
                <a:gd name="connsiteX4" fmla="*/ 365834 w 717589"/>
                <a:gd name="connsiteY4" fmla="*/ 0 h 2475918"/>
                <a:gd name="connsiteX0" fmla="*/ 365834 w 675397"/>
                <a:gd name="connsiteY0" fmla="*/ 0 h 2475918"/>
                <a:gd name="connsiteX1" fmla="*/ 74 w 675397"/>
                <a:gd name="connsiteY1" fmla="*/ 1209822 h 2475918"/>
                <a:gd name="connsiteX2" fmla="*/ 393970 w 675397"/>
                <a:gd name="connsiteY2" fmla="*/ 2475914 h 2475918"/>
                <a:gd name="connsiteX3" fmla="*/ 675324 w 675397"/>
                <a:gd name="connsiteY3" fmla="*/ 1195754 h 2475918"/>
                <a:gd name="connsiteX4" fmla="*/ 365834 w 675397"/>
                <a:gd name="connsiteY4" fmla="*/ 0 h 2475918"/>
                <a:gd name="connsiteX0" fmla="*/ 366819 w 676382"/>
                <a:gd name="connsiteY0" fmla="*/ 0 h 2475920"/>
                <a:gd name="connsiteX1" fmla="*/ 1059 w 676382"/>
                <a:gd name="connsiteY1" fmla="*/ 1209822 h 2475920"/>
                <a:gd name="connsiteX2" fmla="*/ 394955 w 676382"/>
                <a:gd name="connsiteY2" fmla="*/ 2475914 h 2475920"/>
                <a:gd name="connsiteX3" fmla="*/ 676309 w 676382"/>
                <a:gd name="connsiteY3" fmla="*/ 1195754 h 2475920"/>
                <a:gd name="connsiteX4" fmla="*/ 366819 w 676382"/>
                <a:gd name="connsiteY4" fmla="*/ 0 h 2475920"/>
                <a:gd name="connsiteX0" fmla="*/ 310856 w 620419"/>
                <a:gd name="connsiteY0" fmla="*/ 0 h 2475920"/>
                <a:gd name="connsiteX1" fmla="*/ 1366 w 620419"/>
                <a:gd name="connsiteY1" fmla="*/ 1195754 h 2475920"/>
                <a:gd name="connsiteX2" fmla="*/ 338992 w 620419"/>
                <a:gd name="connsiteY2" fmla="*/ 2475914 h 2475920"/>
                <a:gd name="connsiteX3" fmla="*/ 620346 w 620419"/>
                <a:gd name="connsiteY3" fmla="*/ 1195754 h 2475920"/>
                <a:gd name="connsiteX4" fmla="*/ 310856 w 620419"/>
                <a:gd name="connsiteY4" fmla="*/ 0 h 2475920"/>
                <a:gd name="connsiteX0" fmla="*/ 310856 w 620453"/>
                <a:gd name="connsiteY0" fmla="*/ 0 h 2476541"/>
                <a:gd name="connsiteX1" fmla="*/ 1366 w 620453"/>
                <a:gd name="connsiteY1" fmla="*/ 1195754 h 2476541"/>
                <a:gd name="connsiteX2" fmla="*/ 338992 w 620453"/>
                <a:gd name="connsiteY2" fmla="*/ 2475914 h 2476541"/>
                <a:gd name="connsiteX3" fmla="*/ 620346 w 620453"/>
                <a:gd name="connsiteY3" fmla="*/ 1195754 h 2476541"/>
                <a:gd name="connsiteX4" fmla="*/ 310856 w 620453"/>
                <a:gd name="connsiteY4" fmla="*/ 0 h 2476541"/>
                <a:gd name="connsiteX0" fmla="*/ 309813 w 619410"/>
                <a:gd name="connsiteY0" fmla="*/ 0 h 2476541"/>
                <a:gd name="connsiteX1" fmla="*/ 323 w 619410"/>
                <a:gd name="connsiteY1" fmla="*/ 1195754 h 2476541"/>
                <a:gd name="connsiteX2" fmla="*/ 337949 w 619410"/>
                <a:gd name="connsiteY2" fmla="*/ 2475914 h 2476541"/>
                <a:gd name="connsiteX3" fmla="*/ 619303 w 619410"/>
                <a:gd name="connsiteY3" fmla="*/ 1195754 h 2476541"/>
                <a:gd name="connsiteX4" fmla="*/ 309813 w 619410"/>
                <a:gd name="connsiteY4" fmla="*/ 0 h 2476541"/>
                <a:gd name="connsiteX0" fmla="*/ 309813 w 619410"/>
                <a:gd name="connsiteY0" fmla="*/ 0 h 2476528"/>
                <a:gd name="connsiteX1" fmla="*/ 323 w 619410"/>
                <a:gd name="connsiteY1" fmla="*/ 1195754 h 2476528"/>
                <a:gd name="connsiteX2" fmla="*/ 337949 w 619410"/>
                <a:gd name="connsiteY2" fmla="*/ 2475914 h 2476528"/>
                <a:gd name="connsiteX3" fmla="*/ 619303 w 619410"/>
                <a:gd name="connsiteY3" fmla="*/ 1195754 h 2476528"/>
                <a:gd name="connsiteX4" fmla="*/ 309813 w 619410"/>
                <a:gd name="connsiteY4" fmla="*/ 0 h 2476528"/>
                <a:gd name="connsiteX0" fmla="*/ 309813 w 619420"/>
                <a:gd name="connsiteY0" fmla="*/ 0 h 2475920"/>
                <a:gd name="connsiteX1" fmla="*/ 323 w 619420"/>
                <a:gd name="connsiteY1" fmla="*/ 1195754 h 2475920"/>
                <a:gd name="connsiteX2" fmla="*/ 337949 w 619420"/>
                <a:gd name="connsiteY2" fmla="*/ 2475914 h 2475920"/>
                <a:gd name="connsiteX3" fmla="*/ 619303 w 619420"/>
                <a:gd name="connsiteY3" fmla="*/ 1195754 h 2475920"/>
                <a:gd name="connsiteX4" fmla="*/ 309813 w 619420"/>
                <a:gd name="connsiteY4" fmla="*/ 0 h 2475920"/>
                <a:gd name="connsiteX0" fmla="*/ 309813 w 619401"/>
                <a:gd name="connsiteY0" fmla="*/ 0 h 2475920"/>
                <a:gd name="connsiteX1" fmla="*/ 323 w 619401"/>
                <a:gd name="connsiteY1" fmla="*/ 1195754 h 2475920"/>
                <a:gd name="connsiteX2" fmla="*/ 337949 w 619401"/>
                <a:gd name="connsiteY2" fmla="*/ 2475914 h 2475920"/>
                <a:gd name="connsiteX3" fmla="*/ 619303 w 619401"/>
                <a:gd name="connsiteY3" fmla="*/ 1195754 h 2475920"/>
                <a:gd name="connsiteX4" fmla="*/ 309813 w 619401"/>
                <a:gd name="connsiteY4" fmla="*/ 0 h 2475920"/>
                <a:gd name="connsiteX0" fmla="*/ 309813 w 619410"/>
                <a:gd name="connsiteY0" fmla="*/ 0 h 2475920"/>
                <a:gd name="connsiteX1" fmla="*/ 323 w 619410"/>
                <a:gd name="connsiteY1" fmla="*/ 1195754 h 2475920"/>
                <a:gd name="connsiteX2" fmla="*/ 337949 w 619410"/>
                <a:gd name="connsiteY2" fmla="*/ 2475914 h 2475920"/>
                <a:gd name="connsiteX3" fmla="*/ 619303 w 619410"/>
                <a:gd name="connsiteY3" fmla="*/ 1195754 h 2475920"/>
                <a:gd name="connsiteX4" fmla="*/ 309813 w 619410"/>
                <a:gd name="connsiteY4" fmla="*/ 0 h 2475920"/>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980" h="2475918">
                  <a:moveTo>
                    <a:pt x="309490" y="0"/>
                  </a:moveTo>
                  <a:cubicBezTo>
                    <a:pt x="103164" y="2345"/>
                    <a:pt x="0" y="783102"/>
                    <a:pt x="0" y="1195754"/>
                  </a:cubicBezTo>
                  <a:cubicBezTo>
                    <a:pt x="0" y="1608406"/>
                    <a:pt x="117233" y="2478259"/>
                    <a:pt x="309491" y="2475914"/>
                  </a:cubicBezTo>
                  <a:cubicBezTo>
                    <a:pt x="501750" y="2471224"/>
                    <a:pt x="618980" y="1608406"/>
                    <a:pt x="618980" y="1195754"/>
                  </a:cubicBezTo>
                  <a:cubicBezTo>
                    <a:pt x="618980" y="783102"/>
                    <a:pt x="515816" y="11723"/>
                    <a:pt x="309490" y="0"/>
                  </a:cubicBezTo>
                  <a:close/>
                </a:path>
              </a:pathLst>
            </a:custGeom>
            <a:noFill/>
            <a:ln w="254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cxnSp>
          <p:nvCxnSpPr>
            <p:cNvPr id="12" name="Straight Connector 11"/>
            <p:cNvCxnSpPr/>
            <p:nvPr/>
          </p:nvCxnSpPr>
          <p:spPr bwMode="auto">
            <a:xfrm>
              <a:off x="4495800" y="1904999"/>
              <a:ext cx="0" cy="396240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1905000" y="4495800"/>
              <a:ext cx="0" cy="1219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7315200" y="2286000"/>
              <a:ext cx="0" cy="3429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Arrow Connector 14"/>
            <p:cNvCxnSpPr/>
            <p:nvPr/>
          </p:nvCxnSpPr>
          <p:spPr bwMode="auto">
            <a:xfrm>
              <a:off x="1905000" y="5486400"/>
              <a:ext cx="2590800" cy="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cxnSp>
          <p:nvCxnSpPr>
            <p:cNvPr id="16" name="Straight Arrow Connector 15"/>
            <p:cNvCxnSpPr/>
            <p:nvPr/>
          </p:nvCxnSpPr>
          <p:spPr bwMode="auto">
            <a:xfrm>
              <a:off x="4495800" y="5486400"/>
              <a:ext cx="2819400" cy="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sp>
          <p:nvSpPr>
            <p:cNvPr id="17" name="TextBox 16"/>
            <p:cNvSpPr txBox="1"/>
            <p:nvPr/>
          </p:nvSpPr>
          <p:spPr>
            <a:xfrm>
              <a:off x="7315200" y="1981200"/>
              <a:ext cx="372218" cy="461665"/>
            </a:xfrm>
            <a:prstGeom prst="rect">
              <a:avLst/>
            </a:prstGeom>
            <a:noFill/>
          </p:spPr>
          <p:txBody>
            <a:bodyPr wrap="none" rtlCol="0">
              <a:spAutoFit/>
            </a:bodyPr>
            <a:lstStyle/>
            <a:p>
              <a:r>
                <a:rPr lang="en-US" i="1" dirty="0">
                  <a:latin typeface="Times New Roman" pitchFamily="18" charset="0"/>
                  <a:cs typeface="Times New Roman" pitchFamily="18" charset="0"/>
                </a:rPr>
                <a:t>P</a:t>
              </a:r>
            </a:p>
          </p:txBody>
        </p:sp>
        <p:sp>
          <p:nvSpPr>
            <p:cNvPr id="18" name="Rectangle 17"/>
            <p:cNvSpPr/>
            <p:nvPr/>
          </p:nvSpPr>
          <p:spPr>
            <a:xfrm>
              <a:off x="1598620" y="4034135"/>
              <a:ext cx="474810" cy="461665"/>
            </a:xfrm>
            <a:prstGeom prst="rect">
              <a:avLst/>
            </a:prstGeom>
          </p:spPr>
          <p:txBody>
            <a:bodyPr wrap="none">
              <a:spAutoFit/>
            </a:bodyPr>
            <a:lstStyle/>
            <a:p>
              <a:r>
                <a:rPr lang="en-US" i="1" dirty="0">
                  <a:latin typeface="Times New Roman" pitchFamily="18" charset="0"/>
                  <a:cs typeface="Times New Roman" pitchFamily="18" charset="0"/>
                </a:rPr>
                <a:t>P’</a:t>
              </a:r>
              <a:endParaRPr lang="en-US" dirty="0">
                <a:latin typeface="Times New Roman" pitchFamily="18" charset="0"/>
                <a:cs typeface="Times New Roman" pitchFamily="18" charset="0"/>
              </a:endParaRPr>
            </a:p>
          </p:txBody>
        </p:sp>
        <p:sp>
          <p:nvSpPr>
            <p:cNvPr id="19" name="TextBox 18"/>
            <p:cNvSpPr txBox="1"/>
            <p:nvPr/>
          </p:nvSpPr>
          <p:spPr>
            <a:xfrm>
              <a:off x="3124200" y="4959737"/>
              <a:ext cx="269625" cy="461665"/>
            </a:xfrm>
            <a:prstGeom prst="rect">
              <a:avLst/>
            </a:prstGeom>
            <a:noFill/>
          </p:spPr>
          <p:txBody>
            <a:bodyPr wrap="none" rtlCol="0">
              <a:spAutoFit/>
            </a:bodyPr>
            <a:lstStyle/>
            <a:p>
              <a:r>
                <a:rPr lang="en-US" i="1" dirty="0">
                  <a:latin typeface="Times New Roman" pitchFamily="18" charset="0"/>
                  <a:cs typeface="Times New Roman" pitchFamily="18" charset="0"/>
                </a:rPr>
                <a:t>f</a:t>
              </a:r>
            </a:p>
          </p:txBody>
        </p:sp>
        <p:sp>
          <p:nvSpPr>
            <p:cNvPr id="20" name="TextBox 19"/>
            <p:cNvSpPr txBox="1"/>
            <p:nvPr/>
          </p:nvSpPr>
          <p:spPr>
            <a:xfrm>
              <a:off x="5791200" y="5029200"/>
              <a:ext cx="304892" cy="461665"/>
            </a:xfrm>
            <a:prstGeom prst="rect">
              <a:avLst/>
            </a:prstGeom>
            <a:noFill/>
          </p:spPr>
          <p:txBody>
            <a:bodyPr wrap="none" rtlCol="0">
              <a:spAutoFit/>
            </a:bodyPr>
            <a:lstStyle/>
            <a:p>
              <a:r>
                <a:rPr lang="en-US" i="1" dirty="0">
                  <a:latin typeface="Times New Roman" pitchFamily="18" charset="0"/>
                  <a:cs typeface="Times New Roman" pitchFamily="18" charset="0"/>
                </a:rPr>
                <a:t>z</a:t>
              </a:r>
            </a:p>
          </p:txBody>
        </p:sp>
        <p:sp>
          <p:nvSpPr>
            <p:cNvPr id="21" name="TextBox 20"/>
            <p:cNvSpPr txBox="1"/>
            <p:nvPr/>
          </p:nvSpPr>
          <p:spPr>
            <a:xfrm>
              <a:off x="3758612" y="3001222"/>
              <a:ext cx="338554" cy="461665"/>
            </a:xfrm>
            <a:prstGeom prst="rect">
              <a:avLst/>
            </a:prstGeom>
            <a:noFill/>
          </p:spPr>
          <p:txBody>
            <a:bodyPr wrap="none" rtlCol="0">
              <a:spAutoFit/>
            </a:bodyPr>
            <a:lstStyle/>
            <a:p>
              <a:r>
                <a:rPr lang="en-US" i="1" dirty="0">
                  <a:latin typeface="Times New Roman" pitchFamily="18" charset="0"/>
                  <a:cs typeface="Times New Roman" pitchFamily="18" charset="0"/>
                </a:rPr>
                <a:t>d</a:t>
              </a:r>
            </a:p>
          </p:txBody>
        </p:sp>
        <p:sp>
          <p:nvSpPr>
            <p:cNvPr id="22" name="Freeform 21"/>
            <p:cNvSpPr/>
            <p:nvPr/>
          </p:nvSpPr>
          <p:spPr bwMode="auto">
            <a:xfrm>
              <a:off x="5247250" y="3137096"/>
              <a:ext cx="75326" cy="304506"/>
            </a:xfrm>
            <a:custGeom>
              <a:avLst/>
              <a:gdLst>
                <a:gd name="connsiteX0" fmla="*/ 0 w 56271"/>
                <a:gd name="connsiteY0" fmla="*/ 0 h 323557"/>
                <a:gd name="connsiteX1" fmla="*/ 56271 w 56271"/>
                <a:gd name="connsiteY1" fmla="*/ 323557 h 323557"/>
                <a:gd name="connsiteX2" fmla="*/ 56271 w 56271"/>
                <a:gd name="connsiteY2" fmla="*/ 309490 h 323557"/>
                <a:gd name="connsiteX0" fmla="*/ 0 w 56271"/>
                <a:gd name="connsiteY0" fmla="*/ 0 h 323557"/>
                <a:gd name="connsiteX1" fmla="*/ 56271 w 56271"/>
                <a:gd name="connsiteY1" fmla="*/ 323557 h 323557"/>
                <a:gd name="connsiteX2" fmla="*/ 56271 w 56271"/>
                <a:gd name="connsiteY2" fmla="*/ 309490 h 323557"/>
                <a:gd name="connsiteX0" fmla="*/ 0 w 56271"/>
                <a:gd name="connsiteY0" fmla="*/ 0 h 323557"/>
                <a:gd name="connsiteX1" fmla="*/ 56271 w 56271"/>
                <a:gd name="connsiteY1" fmla="*/ 323557 h 323557"/>
                <a:gd name="connsiteX2" fmla="*/ 56271 w 56271"/>
                <a:gd name="connsiteY2" fmla="*/ 309490 h 323557"/>
                <a:gd name="connsiteX0" fmla="*/ 0 w 61034"/>
                <a:gd name="connsiteY0" fmla="*/ 0 h 323557"/>
                <a:gd name="connsiteX1" fmla="*/ 56271 w 61034"/>
                <a:gd name="connsiteY1" fmla="*/ 323557 h 323557"/>
                <a:gd name="connsiteX2" fmla="*/ 61034 w 61034"/>
                <a:gd name="connsiteY2" fmla="*/ 295202 h 323557"/>
                <a:gd name="connsiteX0" fmla="*/ 0 w 122946"/>
                <a:gd name="connsiteY0" fmla="*/ 0 h 323557"/>
                <a:gd name="connsiteX1" fmla="*/ 56271 w 122946"/>
                <a:gd name="connsiteY1" fmla="*/ 323557 h 323557"/>
                <a:gd name="connsiteX2" fmla="*/ 122946 w 122946"/>
                <a:gd name="connsiteY2" fmla="*/ 195189 h 323557"/>
                <a:gd name="connsiteX0" fmla="*/ 0 w 56271"/>
                <a:gd name="connsiteY0" fmla="*/ 0 h 323557"/>
                <a:gd name="connsiteX1" fmla="*/ 56271 w 56271"/>
                <a:gd name="connsiteY1" fmla="*/ 323557 h 323557"/>
                <a:gd name="connsiteX0" fmla="*/ 0 w 51509"/>
                <a:gd name="connsiteY0" fmla="*/ 0 h 309269"/>
                <a:gd name="connsiteX1" fmla="*/ 51509 w 51509"/>
                <a:gd name="connsiteY1" fmla="*/ 309269 h 309269"/>
                <a:gd name="connsiteX0" fmla="*/ 0 w 59310"/>
                <a:gd name="connsiteY0" fmla="*/ 0 h 309269"/>
                <a:gd name="connsiteX1" fmla="*/ 51509 w 59310"/>
                <a:gd name="connsiteY1" fmla="*/ 309269 h 309269"/>
                <a:gd name="connsiteX0" fmla="*/ 0 w 74263"/>
                <a:gd name="connsiteY0" fmla="*/ 0 h 294981"/>
                <a:gd name="connsiteX1" fmla="*/ 70559 w 74263"/>
                <a:gd name="connsiteY1" fmla="*/ 294981 h 294981"/>
                <a:gd name="connsiteX0" fmla="*/ 0 w 70688"/>
                <a:gd name="connsiteY0" fmla="*/ 0 h 294981"/>
                <a:gd name="connsiteX1" fmla="*/ 70559 w 70688"/>
                <a:gd name="connsiteY1" fmla="*/ 294981 h 294981"/>
                <a:gd name="connsiteX0" fmla="*/ 0 w 70565"/>
                <a:gd name="connsiteY0" fmla="*/ 0 h 294981"/>
                <a:gd name="connsiteX1" fmla="*/ 70559 w 70565"/>
                <a:gd name="connsiteY1" fmla="*/ 294981 h 294981"/>
                <a:gd name="connsiteX0" fmla="*/ 0 w 75326"/>
                <a:gd name="connsiteY0" fmla="*/ 0 h 304506"/>
                <a:gd name="connsiteX1" fmla="*/ 75322 w 75326"/>
                <a:gd name="connsiteY1" fmla="*/ 304506 h 304506"/>
              </a:gdLst>
              <a:ahLst/>
              <a:cxnLst>
                <a:cxn ang="0">
                  <a:pos x="connsiteX0" y="connsiteY0"/>
                </a:cxn>
                <a:cxn ang="0">
                  <a:pos x="connsiteX1" y="connsiteY1"/>
                </a:cxn>
              </a:cxnLst>
              <a:rect l="l" t="t" r="r" b="b"/>
              <a:pathLst>
                <a:path w="75326" h="304506">
                  <a:moveTo>
                    <a:pt x="0" y="0"/>
                  </a:moveTo>
                  <a:cubicBezTo>
                    <a:pt x="60740" y="121260"/>
                    <a:pt x="75615" y="168079"/>
                    <a:pt x="75322" y="304506"/>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cs typeface="Arial" charset="0"/>
              </a:endParaRPr>
            </a:p>
          </p:txBody>
        </p:sp>
        <p:sp>
          <p:nvSpPr>
            <p:cNvPr id="23" name="TextBox 22"/>
            <p:cNvSpPr txBox="1"/>
            <p:nvPr/>
          </p:nvSpPr>
          <p:spPr>
            <a:xfrm>
              <a:off x="5334000" y="2971800"/>
              <a:ext cx="346570" cy="461665"/>
            </a:xfrm>
            <a:prstGeom prst="rect">
              <a:avLst/>
            </a:prstGeom>
            <a:noFill/>
          </p:spPr>
          <p:txBody>
            <a:bodyPr wrap="none" rtlCol="0">
              <a:spAutoFit/>
            </a:bodyPr>
            <a:lstStyle/>
            <a:p>
              <a:r>
                <a:rPr lang="el-GR" i="1" dirty="0">
                  <a:latin typeface="Times New Roman" pitchFamily="18" charset="0"/>
                  <a:cs typeface="Times New Roman" pitchFamily="18" charset="0"/>
                </a:rPr>
                <a:t>α</a:t>
              </a:r>
              <a:endParaRPr lang="en-US" i="1" dirty="0">
                <a:latin typeface="Times New Roman" pitchFamily="18" charset="0"/>
                <a:cs typeface="Times New Roman" pitchFamily="18" charset="0"/>
              </a:endParaRPr>
            </a:p>
          </p:txBody>
        </p:sp>
        <p:cxnSp>
          <p:nvCxnSpPr>
            <p:cNvPr id="24" name="Straight Connector 23"/>
            <p:cNvCxnSpPr>
              <a:stCxn id="11" idx="0"/>
            </p:cNvCxnSpPr>
            <p:nvPr/>
          </p:nvCxnSpPr>
          <p:spPr bwMode="auto">
            <a:xfrm flipH="1">
              <a:off x="3743373" y="2264898"/>
              <a:ext cx="75711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flipH="1">
              <a:off x="3704358" y="4740816"/>
              <a:ext cx="7961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 name="Straight Arrow Connector 25"/>
            <p:cNvCxnSpPr/>
            <p:nvPr/>
          </p:nvCxnSpPr>
          <p:spPr bwMode="auto">
            <a:xfrm>
              <a:off x="3927889" y="3619499"/>
              <a:ext cx="0" cy="112131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7" name="Straight Arrow Connector 26"/>
            <p:cNvCxnSpPr>
              <a:stCxn id="21" idx="0"/>
            </p:cNvCxnSpPr>
            <p:nvPr/>
          </p:nvCxnSpPr>
          <p:spPr bwMode="auto">
            <a:xfrm flipV="1">
              <a:off x="3927889" y="2281789"/>
              <a:ext cx="16877" cy="71943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 name="Straight Connector 27"/>
            <p:cNvCxnSpPr/>
            <p:nvPr/>
          </p:nvCxnSpPr>
          <p:spPr bwMode="auto">
            <a:xfrm flipV="1">
              <a:off x="1905000" y="2286000"/>
              <a:ext cx="5410200" cy="2209802"/>
            </a:xfrm>
            <a:prstGeom prst="line">
              <a:avLst/>
            </a:prstGeom>
            <a:solidFill>
              <a:schemeClr val="accent1"/>
            </a:solidFill>
            <a:ln w="25400" cap="flat" cmpd="sng" algn="ctr">
              <a:solidFill>
                <a:srgbClr val="FF0000"/>
              </a:solidFill>
              <a:prstDash val="solid"/>
              <a:round/>
              <a:headEnd type="arrow" w="med" len="med"/>
              <a:tailEnd type="none" w="med" len="med"/>
            </a:ln>
            <a:effectLst/>
          </p:spPr>
        </p:cxnSp>
      </p:grpSp>
    </p:spTree>
    <p:extLst>
      <p:ext uri="{BB962C8B-B14F-4D97-AF65-F5344CB8AC3E}">
        <p14:creationId xmlns:p14="http://schemas.microsoft.com/office/powerpoint/2010/main" val="97798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title"/>
          </p:nvPr>
        </p:nvSpPr>
        <p:spPr/>
        <p:txBody>
          <a:bodyPr/>
          <a:lstStyle/>
          <a:p>
            <a:r>
              <a:rPr lang="en-US" dirty="0"/>
              <a:t>Fundamental radiometric relation</a:t>
            </a:r>
          </a:p>
        </p:txBody>
      </p:sp>
      <p:sp>
        <p:nvSpPr>
          <p:cNvPr id="603140" name="Rectangle 4"/>
          <p:cNvSpPr>
            <a:spLocks noGrp="1" noChangeArrowheads="1"/>
          </p:cNvSpPr>
          <p:nvPr>
            <p:ph type="body" idx="1"/>
          </p:nvPr>
        </p:nvSpPr>
        <p:spPr>
          <a:xfrm>
            <a:off x="609600" y="3581400"/>
            <a:ext cx="8458200" cy="2819400"/>
          </a:xfrm>
        </p:spPr>
        <p:txBody>
          <a:bodyPr/>
          <a:lstStyle/>
          <a:p>
            <a:pPr>
              <a:buFontTx/>
              <a:buChar char="•"/>
            </a:pPr>
            <a:r>
              <a:rPr lang="en-US" sz="2400" dirty="0"/>
              <a:t>Image irradiance is linearly related to scene radiance</a:t>
            </a:r>
          </a:p>
          <a:p>
            <a:pPr>
              <a:buFontTx/>
              <a:buChar char="•"/>
            </a:pPr>
            <a:r>
              <a:rPr lang="en-US" sz="2400" dirty="0"/>
              <a:t>Irradiance is proportional to the area of the lens and inversely proportional to the squared distance between </a:t>
            </a:r>
            <a:br>
              <a:rPr lang="en-US" sz="2400" dirty="0"/>
            </a:br>
            <a:r>
              <a:rPr lang="en-US" sz="2400" dirty="0"/>
              <a:t>the lens and the image plane</a:t>
            </a:r>
          </a:p>
          <a:p>
            <a:pPr>
              <a:buFontTx/>
              <a:buChar char="•"/>
            </a:pPr>
            <a:r>
              <a:rPr lang="en-US" sz="2400" dirty="0"/>
              <a:t>The irradiance falls off as the angle between the viewing ray and the optical axis increases</a:t>
            </a:r>
          </a:p>
        </p:txBody>
      </p:sp>
      <p:graphicFrame>
        <p:nvGraphicFramePr>
          <p:cNvPr id="4098" name="Object 5"/>
          <p:cNvGraphicFramePr>
            <a:graphicFrameLocks noGrp="1" noChangeAspect="1"/>
          </p:cNvGraphicFramePr>
          <p:nvPr>
            <p:ph sz="half" idx="4294967295"/>
          </p:nvPr>
        </p:nvGraphicFramePr>
        <p:xfrm>
          <a:off x="5181600" y="1539875"/>
          <a:ext cx="3373437" cy="1279525"/>
        </p:xfrm>
        <a:graphic>
          <a:graphicData uri="http://schemas.openxmlformats.org/presentationml/2006/ole">
            <mc:AlternateContent xmlns:mc="http://schemas.openxmlformats.org/markup-compatibility/2006">
              <mc:Choice xmlns:v="urn:schemas-microsoft-com:vml" Requires="v">
                <p:oleObj spid="_x0000_s10314" name="Equation" r:id="rId4" imgW="1473120" imgH="558720" progId="Equation.3">
                  <p:embed/>
                </p:oleObj>
              </mc:Choice>
              <mc:Fallback>
                <p:oleObj name="Equation" r:id="rId4" imgW="1473120" imgH="558720" progId="Equation.3">
                  <p:embed/>
                  <p:pic>
                    <p:nvPicPr>
                      <p:cNvPr id="4098" name="Object 5"/>
                      <p:cNvPicPr>
                        <a:picLocks noChangeAspect="1" noChangeArrowheads="1"/>
                      </p:cNvPicPr>
                      <p:nvPr/>
                    </p:nvPicPr>
                    <p:blipFill>
                      <a:blip r:embed="rId5"/>
                      <a:srcRect/>
                      <a:stretch>
                        <a:fillRect/>
                      </a:stretch>
                    </p:blipFill>
                    <p:spPr bwMode="auto">
                      <a:xfrm>
                        <a:off x="5181600" y="1539875"/>
                        <a:ext cx="3373437" cy="1279525"/>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 name="Text Box 11"/>
          <p:cNvSpPr txBox="1">
            <a:spLocks noChangeArrowheads="1"/>
          </p:cNvSpPr>
          <p:nvPr/>
        </p:nvSpPr>
        <p:spPr bwMode="auto">
          <a:xfrm>
            <a:off x="7979040" y="6507163"/>
            <a:ext cx="1088760" cy="276999"/>
          </a:xfrm>
          <a:prstGeom prst="rect">
            <a:avLst/>
          </a:prstGeom>
          <a:noFill/>
          <a:ln w="9525">
            <a:noFill/>
            <a:miter lim="800000"/>
            <a:headEnd/>
            <a:tailEnd/>
          </a:ln>
        </p:spPr>
        <p:txBody>
          <a:bodyPr wrap="none">
            <a:spAutoFit/>
          </a:bodyPr>
          <a:lstStyle/>
          <a:p>
            <a:r>
              <a:rPr lang="en-US" sz="1200" dirty="0" err="1"/>
              <a:t>Szeliski</a:t>
            </a:r>
            <a:r>
              <a:rPr lang="en-US" sz="1200" dirty="0"/>
              <a:t> 2.2.3</a:t>
            </a:r>
          </a:p>
        </p:txBody>
      </p:sp>
      <p:grpSp>
        <p:nvGrpSpPr>
          <p:cNvPr id="9" name="Group 8"/>
          <p:cNvGrpSpPr/>
          <p:nvPr/>
        </p:nvGrpSpPr>
        <p:grpSpPr>
          <a:xfrm>
            <a:off x="1066800" y="1219200"/>
            <a:ext cx="3375918" cy="2032813"/>
            <a:chOff x="1295400" y="1699847"/>
            <a:chExt cx="6921106" cy="4167553"/>
          </a:xfrm>
        </p:grpSpPr>
        <p:sp>
          <p:nvSpPr>
            <p:cNvPr id="10" name="Parallelogram 9"/>
            <p:cNvSpPr/>
            <p:nvPr/>
          </p:nvSpPr>
          <p:spPr bwMode="auto">
            <a:xfrm rot="16200000" flipH="1">
              <a:off x="304800" y="2743200"/>
              <a:ext cx="3733800" cy="1752600"/>
            </a:xfrm>
            <a:prstGeom prst="parallelogram">
              <a:avLst>
                <a:gd name="adj" fmla="val 68909"/>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New Roman" pitchFamily="18" charset="0"/>
                <a:cs typeface="Times New Roman" pitchFamily="18" charset="0"/>
              </a:endParaRPr>
            </a:p>
          </p:txBody>
        </p:sp>
        <p:cxnSp>
          <p:nvCxnSpPr>
            <p:cNvPr id="11" name="Straight Connector 10"/>
            <p:cNvCxnSpPr/>
            <p:nvPr/>
          </p:nvCxnSpPr>
          <p:spPr bwMode="auto">
            <a:xfrm>
              <a:off x="2171700" y="3448049"/>
              <a:ext cx="46101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 name="Freeform 11"/>
            <p:cNvSpPr/>
            <p:nvPr/>
          </p:nvSpPr>
          <p:spPr bwMode="auto">
            <a:xfrm rot="20219546">
              <a:off x="6809101" y="1699847"/>
              <a:ext cx="1407405" cy="1505242"/>
            </a:xfrm>
            <a:custGeom>
              <a:avLst/>
              <a:gdLst>
                <a:gd name="connsiteX0" fmla="*/ 829994 w 1674056"/>
                <a:gd name="connsiteY0" fmla="*/ 42203 h 1477107"/>
                <a:gd name="connsiteX1" fmla="*/ 168812 w 1674056"/>
                <a:gd name="connsiteY1" fmla="*/ 548640 h 1477107"/>
                <a:gd name="connsiteX2" fmla="*/ 0 w 1674056"/>
                <a:gd name="connsiteY2" fmla="*/ 1477107 h 1477107"/>
                <a:gd name="connsiteX3" fmla="*/ 858129 w 1674056"/>
                <a:gd name="connsiteY3" fmla="*/ 942535 h 1477107"/>
                <a:gd name="connsiteX4" fmla="*/ 1674056 w 1674056"/>
                <a:gd name="connsiteY4" fmla="*/ 815926 h 1477107"/>
                <a:gd name="connsiteX5" fmla="*/ 1153551 w 1674056"/>
                <a:gd name="connsiteY5" fmla="*/ 436098 h 1477107"/>
                <a:gd name="connsiteX6" fmla="*/ 942536 w 1674056"/>
                <a:gd name="connsiteY6" fmla="*/ 0 h 1477107"/>
                <a:gd name="connsiteX0" fmla="*/ 942536 w 1674056"/>
                <a:gd name="connsiteY0" fmla="*/ 0 h 1505243"/>
                <a:gd name="connsiteX1" fmla="*/ 168812 w 1674056"/>
                <a:gd name="connsiteY1" fmla="*/ 576776 h 1505243"/>
                <a:gd name="connsiteX2" fmla="*/ 0 w 1674056"/>
                <a:gd name="connsiteY2" fmla="*/ 1505243 h 1505243"/>
                <a:gd name="connsiteX3" fmla="*/ 858129 w 1674056"/>
                <a:gd name="connsiteY3" fmla="*/ 970671 h 1505243"/>
                <a:gd name="connsiteX4" fmla="*/ 1674056 w 1674056"/>
                <a:gd name="connsiteY4" fmla="*/ 844062 h 1505243"/>
                <a:gd name="connsiteX5" fmla="*/ 1153551 w 1674056"/>
                <a:gd name="connsiteY5" fmla="*/ 464234 h 1505243"/>
                <a:gd name="connsiteX6" fmla="*/ 942536 w 1674056"/>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986932 w 1718452"/>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986932 w 1718452"/>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986932 w 1718452"/>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1099473 w 1718452"/>
                <a:gd name="connsiteY6" fmla="*/ 1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1099473 w 1718452"/>
                <a:gd name="connsiteY6" fmla="*/ 1 h 1505243"/>
                <a:gd name="connsiteX7" fmla="*/ 986932 w 1718452"/>
                <a:gd name="connsiteY7" fmla="*/ 0 h 1505243"/>
                <a:gd name="connsiteX0" fmla="*/ 1099473 w 1718452"/>
                <a:gd name="connsiteY0" fmla="*/ 0 h 1505242"/>
                <a:gd name="connsiteX1" fmla="*/ 213208 w 1718452"/>
                <a:gd name="connsiteY1" fmla="*/ 576775 h 1505242"/>
                <a:gd name="connsiteX2" fmla="*/ 44396 w 1718452"/>
                <a:gd name="connsiteY2" fmla="*/ 1505242 h 1505242"/>
                <a:gd name="connsiteX3" fmla="*/ 902525 w 1718452"/>
                <a:gd name="connsiteY3" fmla="*/ 970670 h 1505242"/>
                <a:gd name="connsiteX4" fmla="*/ 1718452 w 1718452"/>
                <a:gd name="connsiteY4" fmla="*/ 844061 h 1505242"/>
                <a:gd name="connsiteX5" fmla="*/ 1197947 w 1718452"/>
                <a:gd name="connsiteY5" fmla="*/ 464233 h 1505242"/>
                <a:gd name="connsiteX6" fmla="*/ 1099473 w 1718452"/>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905664 w 1721591"/>
                <a:gd name="connsiteY3" fmla="*/ 970670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905664 w 1721591"/>
                <a:gd name="connsiteY3" fmla="*/ 970670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736851 w 1721591"/>
                <a:gd name="connsiteY3" fmla="*/ 984737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736851 w 1721591"/>
                <a:gd name="connsiteY3" fmla="*/ 984737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072222 w 1691201"/>
                <a:gd name="connsiteY0" fmla="*/ 0 h 1505242"/>
                <a:gd name="connsiteX1" fmla="*/ 185957 w 1691201"/>
                <a:gd name="connsiteY1" fmla="*/ 576775 h 1505242"/>
                <a:gd name="connsiteX2" fmla="*/ 17145 w 1691201"/>
                <a:gd name="connsiteY2" fmla="*/ 1505242 h 1505242"/>
                <a:gd name="connsiteX3" fmla="*/ 706461 w 1691201"/>
                <a:gd name="connsiteY3" fmla="*/ 984737 h 1505242"/>
                <a:gd name="connsiteX4" fmla="*/ 1691201 w 1691201"/>
                <a:gd name="connsiteY4" fmla="*/ 844061 h 1505242"/>
                <a:gd name="connsiteX5" fmla="*/ 1170696 w 1691201"/>
                <a:gd name="connsiteY5" fmla="*/ 464233 h 1505242"/>
                <a:gd name="connsiteX6" fmla="*/ 1072222 w 1691201"/>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700323 w 1685063"/>
                <a:gd name="connsiteY3" fmla="*/ 984737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686256 w 1685063"/>
                <a:gd name="connsiteY3" fmla="*/ 914398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742526 w 1685063"/>
                <a:gd name="connsiteY3" fmla="*/ 942534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742526 w 1685063"/>
                <a:gd name="connsiteY3" fmla="*/ 942534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459980"/>
                <a:gd name="connsiteY0" fmla="*/ 0 h 1505242"/>
                <a:gd name="connsiteX1" fmla="*/ 236090 w 1459980"/>
                <a:gd name="connsiteY1" fmla="*/ 422030 h 1505242"/>
                <a:gd name="connsiteX2" fmla="*/ 11007 w 1459980"/>
                <a:gd name="connsiteY2" fmla="*/ 1505242 h 1505242"/>
                <a:gd name="connsiteX3" fmla="*/ 742526 w 1459980"/>
                <a:gd name="connsiteY3" fmla="*/ 942534 h 1505242"/>
                <a:gd name="connsiteX4" fmla="*/ 1459980 w 1459980"/>
                <a:gd name="connsiteY4" fmla="*/ 829993 h 1505242"/>
                <a:gd name="connsiteX5" fmla="*/ 1164558 w 1459980"/>
                <a:gd name="connsiteY5" fmla="*/ 464233 h 1505242"/>
                <a:gd name="connsiteX6" fmla="*/ 1066084 w 1459980"/>
                <a:gd name="connsiteY6" fmla="*/ 0 h 1505242"/>
                <a:gd name="connsiteX0" fmla="*/ 1066084 w 1403709"/>
                <a:gd name="connsiteY0" fmla="*/ 0 h 1505242"/>
                <a:gd name="connsiteX1" fmla="*/ 236090 w 1403709"/>
                <a:gd name="connsiteY1" fmla="*/ 422030 h 1505242"/>
                <a:gd name="connsiteX2" fmla="*/ 11007 w 1403709"/>
                <a:gd name="connsiteY2" fmla="*/ 1505242 h 1505242"/>
                <a:gd name="connsiteX3" fmla="*/ 742526 w 1403709"/>
                <a:gd name="connsiteY3" fmla="*/ 942534 h 1505242"/>
                <a:gd name="connsiteX4" fmla="*/ 1403709 w 1403709"/>
                <a:gd name="connsiteY4" fmla="*/ 829993 h 1505242"/>
                <a:gd name="connsiteX5" fmla="*/ 1164558 w 1403709"/>
                <a:gd name="connsiteY5" fmla="*/ 464233 h 1505242"/>
                <a:gd name="connsiteX6" fmla="*/ 1066084 w 1403709"/>
                <a:gd name="connsiteY6" fmla="*/ 0 h 1505242"/>
                <a:gd name="connsiteX0" fmla="*/ 1066084 w 1403709"/>
                <a:gd name="connsiteY0" fmla="*/ 0 h 1505242"/>
                <a:gd name="connsiteX1" fmla="*/ 236090 w 1403709"/>
                <a:gd name="connsiteY1" fmla="*/ 422030 h 1505242"/>
                <a:gd name="connsiteX2" fmla="*/ 11007 w 1403709"/>
                <a:gd name="connsiteY2" fmla="*/ 1505242 h 1505242"/>
                <a:gd name="connsiteX3" fmla="*/ 742526 w 1403709"/>
                <a:gd name="connsiteY3" fmla="*/ 942534 h 1505242"/>
                <a:gd name="connsiteX4" fmla="*/ 1403709 w 1403709"/>
                <a:gd name="connsiteY4" fmla="*/ 829993 h 1505242"/>
                <a:gd name="connsiteX5" fmla="*/ 1164558 w 1403709"/>
                <a:gd name="connsiteY5" fmla="*/ 464233 h 1505242"/>
                <a:gd name="connsiteX6" fmla="*/ 1066084 w 1403709"/>
                <a:gd name="connsiteY6" fmla="*/ 0 h 1505242"/>
                <a:gd name="connsiteX0" fmla="*/ 1069780 w 1407405"/>
                <a:gd name="connsiteY0" fmla="*/ 0 h 1505242"/>
                <a:gd name="connsiteX1" fmla="*/ 239786 w 1407405"/>
                <a:gd name="connsiteY1" fmla="*/ 422030 h 1505242"/>
                <a:gd name="connsiteX2" fmla="*/ 14703 w 1407405"/>
                <a:gd name="connsiteY2" fmla="*/ 1505242 h 1505242"/>
                <a:gd name="connsiteX3" fmla="*/ 746222 w 1407405"/>
                <a:gd name="connsiteY3" fmla="*/ 942534 h 1505242"/>
                <a:gd name="connsiteX4" fmla="*/ 1407405 w 1407405"/>
                <a:gd name="connsiteY4" fmla="*/ 829993 h 1505242"/>
                <a:gd name="connsiteX5" fmla="*/ 1168254 w 1407405"/>
                <a:gd name="connsiteY5" fmla="*/ 464233 h 1505242"/>
                <a:gd name="connsiteX6" fmla="*/ 1069780 w 1407405"/>
                <a:gd name="connsiteY6" fmla="*/ 0 h 1505242"/>
                <a:gd name="connsiteX0" fmla="*/ 1069780 w 1407405"/>
                <a:gd name="connsiteY0" fmla="*/ 0 h 1505242"/>
                <a:gd name="connsiteX1" fmla="*/ 239786 w 1407405"/>
                <a:gd name="connsiteY1" fmla="*/ 422030 h 1505242"/>
                <a:gd name="connsiteX2" fmla="*/ 14703 w 1407405"/>
                <a:gd name="connsiteY2" fmla="*/ 1505242 h 1505242"/>
                <a:gd name="connsiteX3" fmla="*/ 746222 w 1407405"/>
                <a:gd name="connsiteY3" fmla="*/ 942534 h 1505242"/>
                <a:gd name="connsiteX4" fmla="*/ 1407405 w 1407405"/>
                <a:gd name="connsiteY4" fmla="*/ 829993 h 1505242"/>
                <a:gd name="connsiteX5" fmla="*/ 1121880 w 1407405"/>
                <a:gd name="connsiteY5" fmla="*/ 421721 h 1505242"/>
                <a:gd name="connsiteX6" fmla="*/ 1069780 w 1407405"/>
                <a:gd name="connsiteY6" fmla="*/ 0 h 150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7405" h="1505242">
                  <a:moveTo>
                    <a:pt x="1069780" y="0"/>
                  </a:moveTo>
                  <a:cubicBezTo>
                    <a:pt x="905657" y="18757"/>
                    <a:pt x="457835" y="86750"/>
                    <a:pt x="239786" y="422030"/>
                  </a:cubicBezTo>
                  <a:cubicBezTo>
                    <a:pt x="21737" y="757310"/>
                    <a:pt x="-29844" y="1101969"/>
                    <a:pt x="14703" y="1505242"/>
                  </a:cubicBezTo>
                  <a:cubicBezTo>
                    <a:pt x="244475" y="1219198"/>
                    <a:pt x="514105" y="1055075"/>
                    <a:pt x="746222" y="942534"/>
                  </a:cubicBezTo>
                  <a:cubicBezTo>
                    <a:pt x="978339" y="829993"/>
                    <a:pt x="1175288" y="815925"/>
                    <a:pt x="1407405" y="829993"/>
                  </a:cubicBezTo>
                  <a:cubicBezTo>
                    <a:pt x="1233903" y="703384"/>
                    <a:pt x="1178151" y="560053"/>
                    <a:pt x="1121880" y="421721"/>
                  </a:cubicBezTo>
                  <a:cubicBezTo>
                    <a:pt x="1065609" y="283389"/>
                    <a:pt x="1069779" y="173501"/>
                    <a:pt x="1069780" y="0"/>
                  </a:cubicBezTo>
                  <a:close/>
                </a:path>
              </a:pathLst>
            </a:cu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3" name="Freeform 12"/>
            <p:cNvSpPr/>
            <p:nvPr/>
          </p:nvSpPr>
          <p:spPr bwMode="auto">
            <a:xfrm>
              <a:off x="4191000" y="2264898"/>
              <a:ext cx="618980" cy="2475918"/>
            </a:xfrm>
            <a:custGeom>
              <a:avLst/>
              <a:gdLst>
                <a:gd name="connsiteX0" fmla="*/ 464234 w 900333"/>
                <a:gd name="connsiteY0" fmla="*/ 0 h 2475914"/>
                <a:gd name="connsiteX1" fmla="*/ 0 w 900333"/>
                <a:gd name="connsiteY1" fmla="*/ 1209822 h 2475914"/>
                <a:gd name="connsiteX2" fmla="*/ 492370 w 900333"/>
                <a:gd name="connsiteY2" fmla="*/ 2475914 h 2475914"/>
                <a:gd name="connsiteX3" fmla="*/ 900333 w 900333"/>
                <a:gd name="connsiteY3" fmla="*/ 1195754 h 2475914"/>
                <a:gd name="connsiteX4" fmla="*/ 464234 w 900333"/>
                <a:gd name="connsiteY4" fmla="*/ 0 h 2475914"/>
                <a:gd name="connsiteX0" fmla="*/ 464285 w 900384"/>
                <a:gd name="connsiteY0" fmla="*/ 0 h 2475918"/>
                <a:gd name="connsiteX1" fmla="*/ 51 w 900384"/>
                <a:gd name="connsiteY1" fmla="*/ 1209822 h 2475918"/>
                <a:gd name="connsiteX2" fmla="*/ 492421 w 900384"/>
                <a:gd name="connsiteY2" fmla="*/ 2475914 h 2475918"/>
                <a:gd name="connsiteX3" fmla="*/ 900384 w 900384"/>
                <a:gd name="connsiteY3" fmla="*/ 1195754 h 2475918"/>
                <a:gd name="connsiteX4" fmla="*/ 464285 w 900384"/>
                <a:gd name="connsiteY4" fmla="*/ 0 h 2475918"/>
                <a:gd name="connsiteX0" fmla="*/ 464285 w 926991"/>
                <a:gd name="connsiteY0" fmla="*/ 5 h 2475923"/>
                <a:gd name="connsiteX1" fmla="*/ 51 w 926991"/>
                <a:gd name="connsiteY1" fmla="*/ 1209827 h 2475923"/>
                <a:gd name="connsiteX2" fmla="*/ 492421 w 926991"/>
                <a:gd name="connsiteY2" fmla="*/ 2475919 h 2475923"/>
                <a:gd name="connsiteX3" fmla="*/ 900384 w 926991"/>
                <a:gd name="connsiteY3" fmla="*/ 1195759 h 2475923"/>
                <a:gd name="connsiteX4" fmla="*/ 464285 w 926991"/>
                <a:gd name="connsiteY4" fmla="*/ 5 h 2475923"/>
                <a:gd name="connsiteX0" fmla="*/ 464285 w 900442"/>
                <a:gd name="connsiteY0" fmla="*/ 7 h 2475925"/>
                <a:gd name="connsiteX1" fmla="*/ 51 w 900442"/>
                <a:gd name="connsiteY1" fmla="*/ 1209829 h 2475925"/>
                <a:gd name="connsiteX2" fmla="*/ 492421 w 900442"/>
                <a:gd name="connsiteY2" fmla="*/ 2475921 h 2475925"/>
                <a:gd name="connsiteX3" fmla="*/ 900384 w 900442"/>
                <a:gd name="connsiteY3" fmla="*/ 1195761 h 2475925"/>
                <a:gd name="connsiteX4" fmla="*/ 464285 w 900442"/>
                <a:gd name="connsiteY4" fmla="*/ 7 h 2475925"/>
                <a:gd name="connsiteX0" fmla="*/ 464285 w 900437"/>
                <a:gd name="connsiteY0" fmla="*/ 7 h 2476025"/>
                <a:gd name="connsiteX1" fmla="*/ 51 w 900437"/>
                <a:gd name="connsiteY1" fmla="*/ 1209829 h 2476025"/>
                <a:gd name="connsiteX2" fmla="*/ 492421 w 900437"/>
                <a:gd name="connsiteY2" fmla="*/ 2475921 h 2476025"/>
                <a:gd name="connsiteX3" fmla="*/ 900384 w 900437"/>
                <a:gd name="connsiteY3" fmla="*/ 1195761 h 2476025"/>
                <a:gd name="connsiteX4" fmla="*/ 464285 w 900437"/>
                <a:gd name="connsiteY4" fmla="*/ 7 h 2476025"/>
                <a:gd name="connsiteX0" fmla="*/ 464285 w 900431"/>
                <a:gd name="connsiteY0" fmla="*/ 7 h 2475925"/>
                <a:gd name="connsiteX1" fmla="*/ 51 w 900431"/>
                <a:gd name="connsiteY1" fmla="*/ 1209829 h 2475925"/>
                <a:gd name="connsiteX2" fmla="*/ 492421 w 900431"/>
                <a:gd name="connsiteY2" fmla="*/ 2475921 h 2475925"/>
                <a:gd name="connsiteX3" fmla="*/ 900384 w 900431"/>
                <a:gd name="connsiteY3" fmla="*/ 1195761 h 2475925"/>
                <a:gd name="connsiteX4" fmla="*/ 464285 w 900431"/>
                <a:gd name="connsiteY4" fmla="*/ 7 h 2475925"/>
                <a:gd name="connsiteX0" fmla="*/ 365834 w 801980"/>
                <a:gd name="connsiteY0" fmla="*/ 7 h 2475925"/>
                <a:gd name="connsiteX1" fmla="*/ 74 w 801980"/>
                <a:gd name="connsiteY1" fmla="*/ 1209829 h 2475925"/>
                <a:gd name="connsiteX2" fmla="*/ 393970 w 801980"/>
                <a:gd name="connsiteY2" fmla="*/ 2475921 h 2475925"/>
                <a:gd name="connsiteX3" fmla="*/ 801933 w 801980"/>
                <a:gd name="connsiteY3" fmla="*/ 1195761 h 2475925"/>
                <a:gd name="connsiteX4" fmla="*/ 365834 w 801980"/>
                <a:gd name="connsiteY4" fmla="*/ 7 h 2475925"/>
                <a:gd name="connsiteX0" fmla="*/ 365834 w 801980"/>
                <a:gd name="connsiteY0" fmla="*/ 0 h 2475918"/>
                <a:gd name="connsiteX1" fmla="*/ 74 w 801980"/>
                <a:gd name="connsiteY1" fmla="*/ 1209822 h 2475918"/>
                <a:gd name="connsiteX2" fmla="*/ 393970 w 801980"/>
                <a:gd name="connsiteY2" fmla="*/ 2475914 h 2475918"/>
                <a:gd name="connsiteX3" fmla="*/ 801933 w 801980"/>
                <a:gd name="connsiteY3" fmla="*/ 1195754 h 2475918"/>
                <a:gd name="connsiteX4" fmla="*/ 365834 w 801980"/>
                <a:gd name="connsiteY4" fmla="*/ 0 h 2475918"/>
                <a:gd name="connsiteX0" fmla="*/ 365834 w 801980"/>
                <a:gd name="connsiteY0" fmla="*/ 0 h 2475918"/>
                <a:gd name="connsiteX1" fmla="*/ 74 w 801980"/>
                <a:gd name="connsiteY1" fmla="*/ 1209822 h 2475918"/>
                <a:gd name="connsiteX2" fmla="*/ 393970 w 801980"/>
                <a:gd name="connsiteY2" fmla="*/ 2475914 h 2475918"/>
                <a:gd name="connsiteX3" fmla="*/ 801933 w 801980"/>
                <a:gd name="connsiteY3" fmla="*/ 1195754 h 2475918"/>
                <a:gd name="connsiteX4" fmla="*/ 365834 w 801980"/>
                <a:gd name="connsiteY4" fmla="*/ 0 h 2475918"/>
                <a:gd name="connsiteX0" fmla="*/ 365834 w 717589"/>
                <a:gd name="connsiteY0" fmla="*/ 0 h 2475918"/>
                <a:gd name="connsiteX1" fmla="*/ 74 w 717589"/>
                <a:gd name="connsiteY1" fmla="*/ 1209822 h 2475918"/>
                <a:gd name="connsiteX2" fmla="*/ 393970 w 717589"/>
                <a:gd name="connsiteY2" fmla="*/ 2475914 h 2475918"/>
                <a:gd name="connsiteX3" fmla="*/ 717527 w 717589"/>
                <a:gd name="connsiteY3" fmla="*/ 1195754 h 2475918"/>
                <a:gd name="connsiteX4" fmla="*/ 365834 w 717589"/>
                <a:gd name="connsiteY4" fmla="*/ 0 h 2475918"/>
                <a:gd name="connsiteX0" fmla="*/ 365834 w 675397"/>
                <a:gd name="connsiteY0" fmla="*/ 0 h 2475918"/>
                <a:gd name="connsiteX1" fmla="*/ 74 w 675397"/>
                <a:gd name="connsiteY1" fmla="*/ 1209822 h 2475918"/>
                <a:gd name="connsiteX2" fmla="*/ 393970 w 675397"/>
                <a:gd name="connsiteY2" fmla="*/ 2475914 h 2475918"/>
                <a:gd name="connsiteX3" fmla="*/ 675324 w 675397"/>
                <a:gd name="connsiteY3" fmla="*/ 1195754 h 2475918"/>
                <a:gd name="connsiteX4" fmla="*/ 365834 w 675397"/>
                <a:gd name="connsiteY4" fmla="*/ 0 h 2475918"/>
                <a:gd name="connsiteX0" fmla="*/ 366819 w 676382"/>
                <a:gd name="connsiteY0" fmla="*/ 0 h 2475920"/>
                <a:gd name="connsiteX1" fmla="*/ 1059 w 676382"/>
                <a:gd name="connsiteY1" fmla="*/ 1209822 h 2475920"/>
                <a:gd name="connsiteX2" fmla="*/ 394955 w 676382"/>
                <a:gd name="connsiteY2" fmla="*/ 2475914 h 2475920"/>
                <a:gd name="connsiteX3" fmla="*/ 676309 w 676382"/>
                <a:gd name="connsiteY3" fmla="*/ 1195754 h 2475920"/>
                <a:gd name="connsiteX4" fmla="*/ 366819 w 676382"/>
                <a:gd name="connsiteY4" fmla="*/ 0 h 2475920"/>
                <a:gd name="connsiteX0" fmla="*/ 310856 w 620419"/>
                <a:gd name="connsiteY0" fmla="*/ 0 h 2475920"/>
                <a:gd name="connsiteX1" fmla="*/ 1366 w 620419"/>
                <a:gd name="connsiteY1" fmla="*/ 1195754 h 2475920"/>
                <a:gd name="connsiteX2" fmla="*/ 338992 w 620419"/>
                <a:gd name="connsiteY2" fmla="*/ 2475914 h 2475920"/>
                <a:gd name="connsiteX3" fmla="*/ 620346 w 620419"/>
                <a:gd name="connsiteY3" fmla="*/ 1195754 h 2475920"/>
                <a:gd name="connsiteX4" fmla="*/ 310856 w 620419"/>
                <a:gd name="connsiteY4" fmla="*/ 0 h 2475920"/>
                <a:gd name="connsiteX0" fmla="*/ 310856 w 620453"/>
                <a:gd name="connsiteY0" fmla="*/ 0 h 2476541"/>
                <a:gd name="connsiteX1" fmla="*/ 1366 w 620453"/>
                <a:gd name="connsiteY1" fmla="*/ 1195754 h 2476541"/>
                <a:gd name="connsiteX2" fmla="*/ 338992 w 620453"/>
                <a:gd name="connsiteY2" fmla="*/ 2475914 h 2476541"/>
                <a:gd name="connsiteX3" fmla="*/ 620346 w 620453"/>
                <a:gd name="connsiteY3" fmla="*/ 1195754 h 2476541"/>
                <a:gd name="connsiteX4" fmla="*/ 310856 w 620453"/>
                <a:gd name="connsiteY4" fmla="*/ 0 h 2476541"/>
                <a:gd name="connsiteX0" fmla="*/ 309813 w 619410"/>
                <a:gd name="connsiteY0" fmla="*/ 0 h 2476541"/>
                <a:gd name="connsiteX1" fmla="*/ 323 w 619410"/>
                <a:gd name="connsiteY1" fmla="*/ 1195754 h 2476541"/>
                <a:gd name="connsiteX2" fmla="*/ 337949 w 619410"/>
                <a:gd name="connsiteY2" fmla="*/ 2475914 h 2476541"/>
                <a:gd name="connsiteX3" fmla="*/ 619303 w 619410"/>
                <a:gd name="connsiteY3" fmla="*/ 1195754 h 2476541"/>
                <a:gd name="connsiteX4" fmla="*/ 309813 w 619410"/>
                <a:gd name="connsiteY4" fmla="*/ 0 h 2476541"/>
                <a:gd name="connsiteX0" fmla="*/ 309813 w 619410"/>
                <a:gd name="connsiteY0" fmla="*/ 0 h 2476528"/>
                <a:gd name="connsiteX1" fmla="*/ 323 w 619410"/>
                <a:gd name="connsiteY1" fmla="*/ 1195754 h 2476528"/>
                <a:gd name="connsiteX2" fmla="*/ 337949 w 619410"/>
                <a:gd name="connsiteY2" fmla="*/ 2475914 h 2476528"/>
                <a:gd name="connsiteX3" fmla="*/ 619303 w 619410"/>
                <a:gd name="connsiteY3" fmla="*/ 1195754 h 2476528"/>
                <a:gd name="connsiteX4" fmla="*/ 309813 w 619410"/>
                <a:gd name="connsiteY4" fmla="*/ 0 h 2476528"/>
                <a:gd name="connsiteX0" fmla="*/ 309813 w 619420"/>
                <a:gd name="connsiteY0" fmla="*/ 0 h 2475920"/>
                <a:gd name="connsiteX1" fmla="*/ 323 w 619420"/>
                <a:gd name="connsiteY1" fmla="*/ 1195754 h 2475920"/>
                <a:gd name="connsiteX2" fmla="*/ 337949 w 619420"/>
                <a:gd name="connsiteY2" fmla="*/ 2475914 h 2475920"/>
                <a:gd name="connsiteX3" fmla="*/ 619303 w 619420"/>
                <a:gd name="connsiteY3" fmla="*/ 1195754 h 2475920"/>
                <a:gd name="connsiteX4" fmla="*/ 309813 w 619420"/>
                <a:gd name="connsiteY4" fmla="*/ 0 h 2475920"/>
                <a:gd name="connsiteX0" fmla="*/ 309813 w 619401"/>
                <a:gd name="connsiteY0" fmla="*/ 0 h 2475920"/>
                <a:gd name="connsiteX1" fmla="*/ 323 w 619401"/>
                <a:gd name="connsiteY1" fmla="*/ 1195754 h 2475920"/>
                <a:gd name="connsiteX2" fmla="*/ 337949 w 619401"/>
                <a:gd name="connsiteY2" fmla="*/ 2475914 h 2475920"/>
                <a:gd name="connsiteX3" fmla="*/ 619303 w 619401"/>
                <a:gd name="connsiteY3" fmla="*/ 1195754 h 2475920"/>
                <a:gd name="connsiteX4" fmla="*/ 309813 w 619401"/>
                <a:gd name="connsiteY4" fmla="*/ 0 h 2475920"/>
                <a:gd name="connsiteX0" fmla="*/ 309813 w 619410"/>
                <a:gd name="connsiteY0" fmla="*/ 0 h 2475920"/>
                <a:gd name="connsiteX1" fmla="*/ 323 w 619410"/>
                <a:gd name="connsiteY1" fmla="*/ 1195754 h 2475920"/>
                <a:gd name="connsiteX2" fmla="*/ 337949 w 619410"/>
                <a:gd name="connsiteY2" fmla="*/ 2475914 h 2475920"/>
                <a:gd name="connsiteX3" fmla="*/ 619303 w 619410"/>
                <a:gd name="connsiteY3" fmla="*/ 1195754 h 2475920"/>
                <a:gd name="connsiteX4" fmla="*/ 309813 w 619410"/>
                <a:gd name="connsiteY4" fmla="*/ 0 h 2475920"/>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980" h="2475918">
                  <a:moveTo>
                    <a:pt x="309490" y="0"/>
                  </a:moveTo>
                  <a:cubicBezTo>
                    <a:pt x="103164" y="2345"/>
                    <a:pt x="0" y="783102"/>
                    <a:pt x="0" y="1195754"/>
                  </a:cubicBezTo>
                  <a:cubicBezTo>
                    <a:pt x="0" y="1608406"/>
                    <a:pt x="117233" y="2478259"/>
                    <a:pt x="309491" y="2475914"/>
                  </a:cubicBezTo>
                  <a:cubicBezTo>
                    <a:pt x="501750" y="2471224"/>
                    <a:pt x="618980" y="1608406"/>
                    <a:pt x="618980" y="1195754"/>
                  </a:cubicBezTo>
                  <a:cubicBezTo>
                    <a:pt x="618980" y="783102"/>
                    <a:pt x="515816" y="11723"/>
                    <a:pt x="309490" y="0"/>
                  </a:cubicBezTo>
                  <a:close/>
                </a:path>
              </a:pathLst>
            </a:custGeom>
            <a:noFill/>
            <a:ln w="254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New Roman" pitchFamily="18" charset="0"/>
                <a:cs typeface="Times New Roman" pitchFamily="18" charset="0"/>
              </a:endParaRPr>
            </a:p>
          </p:txBody>
        </p:sp>
        <p:cxnSp>
          <p:nvCxnSpPr>
            <p:cNvPr id="14" name="Straight Connector 13"/>
            <p:cNvCxnSpPr/>
            <p:nvPr/>
          </p:nvCxnSpPr>
          <p:spPr bwMode="auto">
            <a:xfrm>
              <a:off x="4495800" y="1904999"/>
              <a:ext cx="0" cy="396240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1905000" y="4495800"/>
              <a:ext cx="0" cy="1219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7315200" y="2286000"/>
              <a:ext cx="0" cy="3429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Arrow Connector 16"/>
            <p:cNvCxnSpPr/>
            <p:nvPr/>
          </p:nvCxnSpPr>
          <p:spPr bwMode="auto">
            <a:xfrm>
              <a:off x="1905000" y="5486400"/>
              <a:ext cx="2590800" cy="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cxnSp>
          <p:nvCxnSpPr>
            <p:cNvPr id="18" name="Straight Arrow Connector 17"/>
            <p:cNvCxnSpPr/>
            <p:nvPr/>
          </p:nvCxnSpPr>
          <p:spPr bwMode="auto">
            <a:xfrm>
              <a:off x="4495800" y="5486400"/>
              <a:ext cx="2819400" cy="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sp>
          <p:nvSpPr>
            <p:cNvPr id="19" name="TextBox 18"/>
            <p:cNvSpPr txBox="1"/>
            <p:nvPr/>
          </p:nvSpPr>
          <p:spPr>
            <a:xfrm>
              <a:off x="7315201" y="1981200"/>
              <a:ext cx="572489" cy="567887"/>
            </a:xfrm>
            <a:prstGeom prst="rect">
              <a:avLst/>
            </a:prstGeom>
            <a:noFill/>
          </p:spPr>
          <p:txBody>
            <a:bodyPr wrap="none" rtlCol="0">
              <a:spAutoFit/>
            </a:bodyPr>
            <a:lstStyle/>
            <a:p>
              <a:r>
                <a:rPr lang="en-US" sz="1200" i="1" dirty="0">
                  <a:latin typeface="Times New Roman" pitchFamily="18" charset="0"/>
                  <a:cs typeface="Times New Roman" pitchFamily="18" charset="0"/>
                </a:rPr>
                <a:t>P</a:t>
              </a:r>
            </a:p>
          </p:txBody>
        </p:sp>
        <p:sp>
          <p:nvSpPr>
            <p:cNvPr id="20" name="Rectangle 19"/>
            <p:cNvSpPr/>
            <p:nvPr/>
          </p:nvSpPr>
          <p:spPr>
            <a:xfrm>
              <a:off x="1598620" y="3886937"/>
              <a:ext cx="677653" cy="567887"/>
            </a:xfrm>
            <a:prstGeom prst="rect">
              <a:avLst/>
            </a:prstGeom>
          </p:spPr>
          <p:txBody>
            <a:bodyPr wrap="none">
              <a:spAutoFit/>
            </a:bodyPr>
            <a:lstStyle/>
            <a:p>
              <a:r>
                <a:rPr lang="en-US" sz="1200" i="1" dirty="0">
                  <a:latin typeface="Times New Roman" pitchFamily="18" charset="0"/>
                  <a:cs typeface="Times New Roman" pitchFamily="18" charset="0"/>
                </a:rPr>
                <a:t>P’</a:t>
              </a:r>
              <a:endParaRPr lang="en-US" sz="1200" dirty="0">
                <a:latin typeface="Times New Roman" pitchFamily="18" charset="0"/>
                <a:cs typeface="Times New Roman" pitchFamily="18" charset="0"/>
              </a:endParaRPr>
            </a:p>
          </p:txBody>
        </p:sp>
        <p:sp>
          <p:nvSpPr>
            <p:cNvPr id="21" name="TextBox 20"/>
            <p:cNvSpPr txBox="1"/>
            <p:nvPr/>
          </p:nvSpPr>
          <p:spPr>
            <a:xfrm>
              <a:off x="3124199" y="4980482"/>
              <a:ext cx="467325" cy="567887"/>
            </a:xfrm>
            <a:prstGeom prst="rect">
              <a:avLst/>
            </a:prstGeom>
            <a:noFill/>
          </p:spPr>
          <p:txBody>
            <a:bodyPr wrap="none" rtlCol="0">
              <a:spAutoFit/>
            </a:bodyPr>
            <a:lstStyle/>
            <a:p>
              <a:r>
                <a:rPr lang="en-US" sz="1200" i="1" dirty="0">
                  <a:latin typeface="Times New Roman" pitchFamily="18" charset="0"/>
                  <a:cs typeface="Times New Roman" pitchFamily="18" charset="0"/>
                </a:rPr>
                <a:t>f</a:t>
              </a:r>
            </a:p>
          </p:txBody>
        </p:sp>
        <p:sp>
          <p:nvSpPr>
            <p:cNvPr id="22" name="TextBox 21"/>
            <p:cNvSpPr txBox="1"/>
            <p:nvPr/>
          </p:nvSpPr>
          <p:spPr>
            <a:xfrm>
              <a:off x="5791200" y="5029200"/>
              <a:ext cx="500189" cy="567887"/>
            </a:xfrm>
            <a:prstGeom prst="rect">
              <a:avLst/>
            </a:prstGeom>
            <a:noFill/>
          </p:spPr>
          <p:txBody>
            <a:bodyPr wrap="none" rtlCol="0">
              <a:spAutoFit/>
            </a:bodyPr>
            <a:lstStyle/>
            <a:p>
              <a:r>
                <a:rPr lang="en-US" sz="1200" i="1" dirty="0">
                  <a:latin typeface="Times New Roman" pitchFamily="18" charset="0"/>
                  <a:cs typeface="Times New Roman" pitchFamily="18" charset="0"/>
                </a:rPr>
                <a:t>z</a:t>
              </a:r>
            </a:p>
          </p:txBody>
        </p:sp>
        <p:sp>
          <p:nvSpPr>
            <p:cNvPr id="23" name="TextBox 22"/>
            <p:cNvSpPr txBox="1"/>
            <p:nvPr/>
          </p:nvSpPr>
          <p:spPr>
            <a:xfrm>
              <a:off x="3638708" y="3001221"/>
              <a:ext cx="536337" cy="567887"/>
            </a:xfrm>
            <a:prstGeom prst="rect">
              <a:avLst/>
            </a:prstGeom>
            <a:noFill/>
          </p:spPr>
          <p:txBody>
            <a:bodyPr wrap="none" rtlCol="0">
              <a:spAutoFit/>
            </a:bodyPr>
            <a:lstStyle/>
            <a:p>
              <a:r>
                <a:rPr lang="en-US" sz="1200" i="1" dirty="0">
                  <a:latin typeface="Times New Roman" pitchFamily="18" charset="0"/>
                  <a:cs typeface="Times New Roman" pitchFamily="18" charset="0"/>
                </a:rPr>
                <a:t>d</a:t>
              </a:r>
            </a:p>
          </p:txBody>
        </p:sp>
        <p:sp>
          <p:nvSpPr>
            <p:cNvPr id="24" name="Freeform 23"/>
            <p:cNvSpPr/>
            <p:nvPr/>
          </p:nvSpPr>
          <p:spPr bwMode="auto">
            <a:xfrm>
              <a:off x="5247250" y="3137096"/>
              <a:ext cx="75326" cy="304506"/>
            </a:xfrm>
            <a:custGeom>
              <a:avLst/>
              <a:gdLst>
                <a:gd name="connsiteX0" fmla="*/ 0 w 56271"/>
                <a:gd name="connsiteY0" fmla="*/ 0 h 323557"/>
                <a:gd name="connsiteX1" fmla="*/ 56271 w 56271"/>
                <a:gd name="connsiteY1" fmla="*/ 323557 h 323557"/>
                <a:gd name="connsiteX2" fmla="*/ 56271 w 56271"/>
                <a:gd name="connsiteY2" fmla="*/ 309490 h 323557"/>
                <a:gd name="connsiteX0" fmla="*/ 0 w 56271"/>
                <a:gd name="connsiteY0" fmla="*/ 0 h 323557"/>
                <a:gd name="connsiteX1" fmla="*/ 56271 w 56271"/>
                <a:gd name="connsiteY1" fmla="*/ 323557 h 323557"/>
                <a:gd name="connsiteX2" fmla="*/ 56271 w 56271"/>
                <a:gd name="connsiteY2" fmla="*/ 309490 h 323557"/>
                <a:gd name="connsiteX0" fmla="*/ 0 w 56271"/>
                <a:gd name="connsiteY0" fmla="*/ 0 h 323557"/>
                <a:gd name="connsiteX1" fmla="*/ 56271 w 56271"/>
                <a:gd name="connsiteY1" fmla="*/ 323557 h 323557"/>
                <a:gd name="connsiteX2" fmla="*/ 56271 w 56271"/>
                <a:gd name="connsiteY2" fmla="*/ 309490 h 323557"/>
                <a:gd name="connsiteX0" fmla="*/ 0 w 61034"/>
                <a:gd name="connsiteY0" fmla="*/ 0 h 323557"/>
                <a:gd name="connsiteX1" fmla="*/ 56271 w 61034"/>
                <a:gd name="connsiteY1" fmla="*/ 323557 h 323557"/>
                <a:gd name="connsiteX2" fmla="*/ 61034 w 61034"/>
                <a:gd name="connsiteY2" fmla="*/ 295202 h 323557"/>
                <a:gd name="connsiteX0" fmla="*/ 0 w 122946"/>
                <a:gd name="connsiteY0" fmla="*/ 0 h 323557"/>
                <a:gd name="connsiteX1" fmla="*/ 56271 w 122946"/>
                <a:gd name="connsiteY1" fmla="*/ 323557 h 323557"/>
                <a:gd name="connsiteX2" fmla="*/ 122946 w 122946"/>
                <a:gd name="connsiteY2" fmla="*/ 195189 h 323557"/>
                <a:gd name="connsiteX0" fmla="*/ 0 w 56271"/>
                <a:gd name="connsiteY0" fmla="*/ 0 h 323557"/>
                <a:gd name="connsiteX1" fmla="*/ 56271 w 56271"/>
                <a:gd name="connsiteY1" fmla="*/ 323557 h 323557"/>
                <a:gd name="connsiteX0" fmla="*/ 0 w 51509"/>
                <a:gd name="connsiteY0" fmla="*/ 0 h 309269"/>
                <a:gd name="connsiteX1" fmla="*/ 51509 w 51509"/>
                <a:gd name="connsiteY1" fmla="*/ 309269 h 309269"/>
                <a:gd name="connsiteX0" fmla="*/ 0 w 59310"/>
                <a:gd name="connsiteY0" fmla="*/ 0 h 309269"/>
                <a:gd name="connsiteX1" fmla="*/ 51509 w 59310"/>
                <a:gd name="connsiteY1" fmla="*/ 309269 h 309269"/>
                <a:gd name="connsiteX0" fmla="*/ 0 w 74263"/>
                <a:gd name="connsiteY0" fmla="*/ 0 h 294981"/>
                <a:gd name="connsiteX1" fmla="*/ 70559 w 74263"/>
                <a:gd name="connsiteY1" fmla="*/ 294981 h 294981"/>
                <a:gd name="connsiteX0" fmla="*/ 0 w 70688"/>
                <a:gd name="connsiteY0" fmla="*/ 0 h 294981"/>
                <a:gd name="connsiteX1" fmla="*/ 70559 w 70688"/>
                <a:gd name="connsiteY1" fmla="*/ 294981 h 294981"/>
                <a:gd name="connsiteX0" fmla="*/ 0 w 70565"/>
                <a:gd name="connsiteY0" fmla="*/ 0 h 294981"/>
                <a:gd name="connsiteX1" fmla="*/ 70559 w 70565"/>
                <a:gd name="connsiteY1" fmla="*/ 294981 h 294981"/>
                <a:gd name="connsiteX0" fmla="*/ 0 w 75326"/>
                <a:gd name="connsiteY0" fmla="*/ 0 h 304506"/>
                <a:gd name="connsiteX1" fmla="*/ 75322 w 75326"/>
                <a:gd name="connsiteY1" fmla="*/ 304506 h 304506"/>
              </a:gdLst>
              <a:ahLst/>
              <a:cxnLst>
                <a:cxn ang="0">
                  <a:pos x="connsiteX0" y="connsiteY0"/>
                </a:cxn>
                <a:cxn ang="0">
                  <a:pos x="connsiteX1" y="connsiteY1"/>
                </a:cxn>
              </a:cxnLst>
              <a:rect l="l" t="t" r="r" b="b"/>
              <a:pathLst>
                <a:path w="75326" h="304506">
                  <a:moveTo>
                    <a:pt x="0" y="0"/>
                  </a:moveTo>
                  <a:cubicBezTo>
                    <a:pt x="60740" y="121260"/>
                    <a:pt x="75615" y="168079"/>
                    <a:pt x="75322" y="304506"/>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25" name="TextBox 24"/>
            <p:cNvSpPr txBox="1"/>
            <p:nvPr/>
          </p:nvSpPr>
          <p:spPr>
            <a:xfrm>
              <a:off x="5334000" y="2971799"/>
              <a:ext cx="542910" cy="567887"/>
            </a:xfrm>
            <a:prstGeom prst="rect">
              <a:avLst/>
            </a:prstGeom>
            <a:noFill/>
          </p:spPr>
          <p:txBody>
            <a:bodyPr wrap="none" rtlCol="0">
              <a:spAutoFit/>
            </a:bodyPr>
            <a:lstStyle/>
            <a:p>
              <a:r>
                <a:rPr lang="el-GR" sz="1200" i="1" dirty="0">
                  <a:latin typeface="Times New Roman" pitchFamily="18" charset="0"/>
                  <a:cs typeface="Times New Roman" pitchFamily="18" charset="0"/>
                </a:rPr>
                <a:t>α</a:t>
              </a:r>
              <a:endParaRPr lang="en-US" sz="1200" i="1" dirty="0">
                <a:latin typeface="Times New Roman" pitchFamily="18" charset="0"/>
                <a:cs typeface="Times New Roman" pitchFamily="18" charset="0"/>
              </a:endParaRPr>
            </a:p>
          </p:txBody>
        </p:sp>
        <p:cxnSp>
          <p:nvCxnSpPr>
            <p:cNvPr id="26" name="Straight Connector 25"/>
            <p:cNvCxnSpPr>
              <a:stCxn id="13" idx="0"/>
            </p:cNvCxnSpPr>
            <p:nvPr/>
          </p:nvCxnSpPr>
          <p:spPr bwMode="auto">
            <a:xfrm flipH="1">
              <a:off x="3743373" y="2264898"/>
              <a:ext cx="75711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flipH="1">
              <a:off x="3704358" y="4740816"/>
              <a:ext cx="7961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Arrow Connector 27"/>
            <p:cNvCxnSpPr/>
            <p:nvPr/>
          </p:nvCxnSpPr>
          <p:spPr bwMode="auto">
            <a:xfrm>
              <a:off x="3927889" y="3619499"/>
              <a:ext cx="0" cy="112131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 name="Straight Arrow Connector 28"/>
            <p:cNvCxnSpPr>
              <a:stCxn id="23" idx="0"/>
            </p:cNvCxnSpPr>
            <p:nvPr/>
          </p:nvCxnSpPr>
          <p:spPr bwMode="auto">
            <a:xfrm flipV="1">
              <a:off x="3906877" y="2286001"/>
              <a:ext cx="0" cy="71522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 name="Straight Connector 29"/>
            <p:cNvCxnSpPr/>
            <p:nvPr/>
          </p:nvCxnSpPr>
          <p:spPr bwMode="auto">
            <a:xfrm flipV="1">
              <a:off x="1905000" y="2286000"/>
              <a:ext cx="5410200" cy="2209802"/>
            </a:xfrm>
            <a:prstGeom prst="line">
              <a:avLst/>
            </a:prstGeom>
            <a:solidFill>
              <a:schemeClr val="accent1"/>
            </a:solidFill>
            <a:ln w="25400" cap="flat" cmpd="sng" algn="ctr">
              <a:solidFill>
                <a:srgbClr val="FF0000"/>
              </a:solidFill>
              <a:prstDash val="solid"/>
              <a:round/>
              <a:headEnd type="arrow" w="med" len="med"/>
              <a:tailEnd type="none" w="med" len="med"/>
            </a:ln>
            <a:effectLst/>
          </p:spPr>
        </p:cxnSp>
      </p:grpSp>
    </p:spTree>
    <p:extLst>
      <p:ext uri="{BB962C8B-B14F-4D97-AF65-F5344CB8AC3E}">
        <p14:creationId xmlns:p14="http://schemas.microsoft.com/office/powerpoint/2010/main" val="404331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31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31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314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40"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51" name="AutoShape 55">
            <a:extLst>
              <a:ext uri="{FF2B5EF4-FFF2-40B4-BE49-F238E27FC236}">
                <a16:creationId xmlns:a16="http://schemas.microsoft.com/office/drawing/2014/main" id="{1BC9D35C-06A6-5347-9466-1C2E36C3A860}"/>
              </a:ext>
            </a:extLst>
          </p:cNvPr>
          <p:cNvSpPr>
            <a:spLocks noChangeArrowheads="1"/>
          </p:cNvSpPr>
          <p:nvPr/>
        </p:nvSpPr>
        <p:spPr bwMode="auto">
          <a:xfrm rot="20810889" flipH="1">
            <a:off x="4424363" y="1608138"/>
            <a:ext cx="2581275" cy="228600"/>
          </a:xfrm>
          <a:prstGeom prst="triangle">
            <a:avLst>
              <a:gd name="adj" fmla="val 0"/>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50" name="AutoShape 54">
            <a:extLst>
              <a:ext uri="{FF2B5EF4-FFF2-40B4-BE49-F238E27FC236}">
                <a16:creationId xmlns:a16="http://schemas.microsoft.com/office/drawing/2014/main" id="{5A14A76C-B9BB-5A48-ADC9-6EAFCA420C2B}"/>
              </a:ext>
            </a:extLst>
          </p:cNvPr>
          <p:cNvSpPr>
            <a:spLocks noChangeArrowheads="1"/>
          </p:cNvSpPr>
          <p:nvPr/>
        </p:nvSpPr>
        <p:spPr bwMode="auto">
          <a:xfrm rot="-1061063">
            <a:off x="1741488" y="2349500"/>
            <a:ext cx="2746375" cy="176213"/>
          </a:xfrm>
          <a:prstGeom prst="triangle">
            <a:avLst>
              <a:gd name="adj" fmla="val 2019"/>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1" name="Oval 35">
            <a:extLst>
              <a:ext uri="{FF2B5EF4-FFF2-40B4-BE49-F238E27FC236}">
                <a16:creationId xmlns:a16="http://schemas.microsoft.com/office/drawing/2014/main" id="{B10430BF-5AD4-BB42-924B-C5916CAA7081}"/>
              </a:ext>
            </a:extLst>
          </p:cNvPr>
          <p:cNvSpPr>
            <a:spLocks noChangeArrowheads="1"/>
          </p:cNvSpPr>
          <p:nvPr/>
        </p:nvSpPr>
        <p:spPr bwMode="auto">
          <a:xfrm>
            <a:off x="1776413" y="2743200"/>
            <a:ext cx="762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2" name="Oval 36">
            <a:extLst>
              <a:ext uri="{FF2B5EF4-FFF2-40B4-BE49-F238E27FC236}">
                <a16:creationId xmlns:a16="http://schemas.microsoft.com/office/drawing/2014/main" id="{487FD9F3-0A6A-F140-ADF5-43FC70A7E30D}"/>
              </a:ext>
            </a:extLst>
          </p:cNvPr>
          <p:cNvSpPr>
            <a:spLocks noChangeArrowheads="1"/>
          </p:cNvSpPr>
          <p:nvPr/>
        </p:nvSpPr>
        <p:spPr bwMode="auto">
          <a:xfrm rot="1677578">
            <a:off x="6929438" y="1295400"/>
            <a:ext cx="152400" cy="304800"/>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8" name="Text Box 2">
            <a:extLst>
              <a:ext uri="{FF2B5EF4-FFF2-40B4-BE49-F238E27FC236}">
                <a16:creationId xmlns:a16="http://schemas.microsoft.com/office/drawing/2014/main" id="{8BC15FF8-A392-CB4D-AA09-F58F186E2FC4}"/>
              </a:ext>
            </a:extLst>
          </p:cNvPr>
          <p:cNvSpPr txBox="1">
            <a:spLocks noChangeArrowheads="1"/>
          </p:cNvSpPr>
          <p:nvPr/>
        </p:nvSpPr>
        <p:spPr bwMode="auto">
          <a:xfrm>
            <a:off x="1143000" y="212725"/>
            <a:ext cx="68468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t>Relation between Image Irradiance E and Scene Radiance L</a:t>
            </a:r>
          </a:p>
        </p:txBody>
      </p:sp>
      <p:grpSp>
        <p:nvGrpSpPr>
          <p:cNvPr id="29699" name="Group 3">
            <a:extLst>
              <a:ext uri="{FF2B5EF4-FFF2-40B4-BE49-F238E27FC236}">
                <a16:creationId xmlns:a16="http://schemas.microsoft.com/office/drawing/2014/main" id="{03D7C485-81A0-0842-A981-2FAB92D889AF}"/>
              </a:ext>
            </a:extLst>
          </p:cNvPr>
          <p:cNvGrpSpPr>
            <a:grpSpLocks/>
          </p:cNvGrpSpPr>
          <p:nvPr/>
        </p:nvGrpSpPr>
        <p:grpSpPr bwMode="auto">
          <a:xfrm>
            <a:off x="4217988" y="1295400"/>
            <a:ext cx="304800" cy="1828800"/>
            <a:chOff x="1968" y="1824"/>
            <a:chExt cx="192" cy="1152"/>
          </a:xfrm>
        </p:grpSpPr>
        <p:sp>
          <p:nvSpPr>
            <p:cNvPr id="29700" name="AutoShape 4">
              <a:extLst>
                <a:ext uri="{FF2B5EF4-FFF2-40B4-BE49-F238E27FC236}">
                  <a16:creationId xmlns:a16="http://schemas.microsoft.com/office/drawing/2014/main" id="{246C9C0F-66C3-6344-A30E-A5A8C37858C4}"/>
                </a:ext>
              </a:extLst>
            </p:cNvPr>
            <p:cNvSpPr>
              <a:spLocks noChangeArrowheads="1"/>
            </p:cNvSpPr>
            <p:nvPr/>
          </p:nvSpPr>
          <p:spPr bwMode="auto">
            <a:xfrm>
              <a:off x="1968" y="1824"/>
              <a:ext cx="96" cy="1152"/>
            </a:xfrm>
            <a:prstGeom prst="moon">
              <a:avLst>
                <a:gd name="adj" fmla="val 312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1" name="AutoShape 5">
              <a:extLst>
                <a:ext uri="{FF2B5EF4-FFF2-40B4-BE49-F238E27FC236}">
                  <a16:creationId xmlns:a16="http://schemas.microsoft.com/office/drawing/2014/main" id="{AAFD41A4-30BF-8F41-AAF9-29B4FAF95248}"/>
                </a:ext>
              </a:extLst>
            </p:cNvPr>
            <p:cNvSpPr>
              <a:spLocks noChangeArrowheads="1"/>
            </p:cNvSpPr>
            <p:nvPr/>
          </p:nvSpPr>
          <p:spPr bwMode="auto">
            <a:xfrm flipH="1">
              <a:off x="2069" y="1824"/>
              <a:ext cx="91" cy="1152"/>
            </a:xfrm>
            <a:prstGeom prst="moon">
              <a:avLst>
                <a:gd name="adj" fmla="val 3296"/>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9702" name="Line 6">
            <a:extLst>
              <a:ext uri="{FF2B5EF4-FFF2-40B4-BE49-F238E27FC236}">
                <a16:creationId xmlns:a16="http://schemas.microsoft.com/office/drawing/2014/main" id="{F0AA3BE5-4181-A246-9DE0-3F956866C9BF}"/>
              </a:ext>
            </a:extLst>
          </p:cNvPr>
          <p:cNvSpPr>
            <a:spLocks noChangeShapeType="1"/>
          </p:cNvSpPr>
          <p:nvPr/>
        </p:nvSpPr>
        <p:spPr bwMode="auto">
          <a:xfrm>
            <a:off x="604838" y="2133600"/>
            <a:ext cx="70866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7" name="Line 11">
            <a:extLst>
              <a:ext uri="{FF2B5EF4-FFF2-40B4-BE49-F238E27FC236}">
                <a16:creationId xmlns:a16="http://schemas.microsoft.com/office/drawing/2014/main" id="{2D983DD6-CAD8-7443-9424-FC24CEAE146C}"/>
              </a:ext>
            </a:extLst>
          </p:cNvPr>
          <p:cNvSpPr>
            <a:spLocks noChangeShapeType="1"/>
          </p:cNvSpPr>
          <p:nvPr/>
        </p:nvSpPr>
        <p:spPr bwMode="auto">
          <a:xfrm flipH="1" flipV="1">
            <a:off x="4414838" y="1295400"/>
            <a:ext cx="25908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8" name="Line 12">
            <a:extLst>
              <a:ext uri="{FF2B5EF4-FFF2-40B4-BE49-F238E27FC236}">
                <a16:creationId xmlns:a16="http://schemas.microsoft.com/office/drawing/2014/main" id="{F9F2F143-180D-324C-B2E9-7FDE53BCC73F}"/>
              </a:ext>
            </a:extLst>
          </p:cNvPr>
          <p:cNvSpPr>
            <a:spLocks noChangeShapeType="1"/>
          </p:cNvSpPr>
          <p:nvPr/>
        </p:nvSpPr>
        <p:spPr bwMode="auto">
          <a:xfrm flipH="1">
            <a:off x="4414838" y="1447800"/>
            <a:ext cx="2590800" cy="167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9" name="Line 13">
            <a:extLst>
              <a:ext uri="{FF2B5EF4-FFF2-40B4-BE49-F238E27FC236}">
                <a16:creationId xmlns:a16="http://schemas.microsoft.com/office/drawing/2014/main" id="{9560A94B-2D2D-AB44-803C-36F5F2E370EF}"/>
              </a:ext>
            </a:extLst>
          </p:cNvPr>
          <p:cNvSpPr>
            <a:spLocks noChangeShapeType="1"/>
          </p:cNvSpPr>
          <p:nvPr/>
        </p:nvSpPr>
        <p:spPr bwMode="auto">
          <a:xfrm flipH="1" flipV="1">
            <a:off x="1824038" y="2819400"/>
            <a:ext cx="25908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0" name="Line 14">
            <a:extLst>
              <a:ext uri="{FF2B5EF4-FFF2-40B4-BE49-F238E27FC236}">
                <a16:creationId xmlns:a16="http://schemas.microsoft.com/office/drawing/2014/main" id="{69B98E19-8593-064F-9E5A-C00CBAFEFA18}"/>
              </a:ext>
            </a:extLst>
          </p:cNvPr>
          <p:cNvSpPr>
            <a:spLocks noChangeShapeType="1"/>
          </p:cNvSpPr>
          <p:nvPr/>
        </p:nvSpPr>
        <p:spPr bwMode="auto">
          <a:xfrm flipH="1">
            <a:off x="1824038" y="1295400"/>
            <a:ext cx="251460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1" name="Line 15">
            <a:extLst>
              <a:ext uri="{FF2B5EF4-FFF2-40B4-BE49-F238E27FC236}">
                <a16:creationId xmlns:a16="http://schemas.microsoft.com/office/drawing/2014/main" id="{D89E95FA-3F24-4D41-A093-50E1A79EE68F}"/>
              </a:ext>
            </a:extLst>
          </p:cNvPr>
          <p:cNvSpPr>
            <a:spLocks noChangeShapeType="1"/>
          </p:cNvSpPr>
          <p:nvPr/>
        </p:nvSpPr>
        <p:spPr bwMode="auto">
          <a:xfrm flipH="1">
            <a:off x="1824038" y="1447800"/>
            <a:ext cx="518160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2" name="Line 16">
            <a:extLst>
              <a:ext uri="{FF2B5EF4-FFF2-40B4-BE49-F238E27FC236}">
                <a16:creationId xmlns:a16="http://schemas.microsoft.com/office/drawing/2014/main" id="{9FC37143-2559-F64D-9073-7D21F0B1062A}"/>
              </a:ext>
            </a:extLst>
          </p:cNvPr>
          <p:cNvSpPr>
            <a:spLocks noChangeShapeType="1"/>
          </p:cNvSpPr>
          <p:nvPr/>
        </p:nvSpPr>
        <p:spPr bwMode="auto">
          <a:xfrm>
            <a:off x="4375150" y="1058863"/>
            <a:ext cx="0" cy="23701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3" name="Line 17">
            <a:extLst>
              <a:ext uri="{FF2B5EF4-FFF2-40B4-BE49-F238E27FC236}">
                <a16:creationId xmlns:a16="http://schemas.microsoft.com/office/drawing/2014/main" id="{3C1F8CB0-2352-4543-9159-915B9F7F3EF6}"/>
              </a:ext>
            </a:extLst>
          </p:cNvPr>
          <p:cNvSpPr>
            <a:spLocks noChangeShapeType="1"/>
          </p:cNvSpPr>
          <p:nvPr/>
        </p:nvSpPr>
        <p:spPr bwMode="auto">
          <a:xfrm flipH="1">
            <a:off x="5557838" y="2230438"/>
            <a:ext cx="2286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4" name="Line 18">
            <a:extLst>
              <a:ext uri="{FF2B5EF4-FFF2-40B4-BE49-F238E27FC236}">
                <a16:creationId xmlns:a16="http://schemas.microsoft.com/office/drawing/2014/main" id="{93077606-A164-3A48-8D05-6BA23D60F919}"/>
              </a:ext>
            </a:extLst>
          </p:cNvPr>
          <p:cNvSpPr>
            <a:spLocks noChangeShapeType="1"/>
          </p:cNvSpPr>
          <p:nvPr/>
        </p:nvSpPr>
        <p:spPr bwMode="auto">
          <a:xfrm flipH="1">
            <a:off x="5534025" y="1363663"/>
            <a:ext cx="176213" cy="79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5" name="Line 19">
            <a:extLst>
              <a:ext uri="{FF2B5EF4-FFF2-40B4-BE49-F238E27FC236}">
                <a16:creationId xmlns:a16="http://schemas.microsoft.com/office/drawing/2014/main" id="{BB2535AB-1C79-F047-9A2A-26FD7F483052}"/>
              </a:ext>
            </a:extLst>
          </p:cNvPr>
          <p:cNvSpPr>
            <a:spLocks noChangeShapeType="1"/>
          </p:cNvSpPr>
          <p:nvPr/>
        </p:nvSpPr>
        <p:spPr bwMode="auto">
          <a:xfrm flipH="1" flipV="1">
            <a:off x="3279775" y="2986088"/>
            <a:ext cx="228600" cy="2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6" name="Text Box 20">
            <a:extLst>
              <a:ext uri="{FF2B5EF4-FFF2-40B4-BE49-F238E27FC236}">
                <a16:creationId xmlns:a16="http://schemas.microsoft.com/office/drawing/2014/main" id="{3DFE17CE-783C-7749-B62C-EE684F62054F}"/>
              </a:ext>
            </a:extLst>
          </p:cNvPr>
          <p:cNvSpPr txBox="1">
            <a:spLocks noChangeArrowheads="1"/>
          </p:cNvSpPr>
          <p:nvPr/>
        </p:nvSpPr>
        <p:spPr bwMode="auto">
          <a:xfrm>
            <a:off x="2798763" y="3284538"/>
            <a:ext cx="24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a:t>f</a:t>
            </a:r>
          </a:p>
        </p:txBody>
      </p:sp>
      <p:sp>
        <p:nvSpPr>
          <p:cNvPr id="29717" name="Text Box 21">
            <a:extLst>
              <a:ext uri="{FF2B5EF4-FFF2-40B4-BE49-F238E27FC236}">
                <a16:creationId xmlns:a16="http://schemas.microsoft.com/office/drawing/2014/main" id="{E07844FA-FCB2-B049-9C9D-44F8F8E223EA}"/>
              </a:ext>
            </a:extLst>
          </p:cNvPr>
          <p:cNvSpPr txBox="1">
            <a:spLocks noChangeArrowheads="1"/>
          </p:cNvSpPr>
          <p:nvPr/>
        </p:nvSpPr>
        <p:spPr bwMode="auto">
          <a:xfrm>
            <a:off x="5710238" y="3276600"/>
            <a:ext cx="285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a:t>z</a:t>
            </a:r>
          </a:p>
        </p:txBody>
      </p:sp>
      <p:sp>
        <p:nvSpPr>
          <p:cNvPr id="29718" name="Line 22">
            <a:extLst>
              <a:ext uri="{FF2B5EF4-FFF2-40B4-BE49-F238E27FC236}">
                <a16:creationId xmlns:a16="http://schemas.microsoft.com/office/drawing/2014/main" id="{DAA7EF9F-B8EE-0642-8FCA-06746D40C96D}"/>
              </a:ext>
            </a:extLst>
          </p:cNvPr>
          <p:cNvSpPr>
            <a:spLocks noChangeShapeType="1"/>
          </p:cNvSpPr>
          <p:nvPr/>
        </p:nvSpPr>
        <p:spPr bwMode="auto">
          <a:xfrm>
            <a:off x="1519238" y="3276600"/>
            <a:ext cx="28194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9" name="Line 23">
            <a:extLst>
              <a:ext uri="{FF2B5EF4-FFF2-40B4-BE49-F238E27FC236}">
                <a16:creationId xmlns:a16="http://schemas.microsoft.com/office/drawing/2014/main" id="{4A21D6E9-2240-D649-8282-1A77FAA75985}"/>
              </a:ext>
            </a:extLst>
          </p:cNvPr>
          <p:cNvSpPr>
            <a:spLocks noChangeShapeType="1"/>
          </p:cNvSpPr>
          <p:nvPr/>
        </p:nvSpPr>
        <p:spPr bwMode="auto">
          <a:xfrm>
            <a:off x="4414838" y="3276600"/>
            <a:ext cx="2590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0" name="Text Box 24">
            <a:extLst>
              <a:ext uri="{FF2B5EF4-FFF2-40B4-BE49-F238E27FC236}">
                <a16:creationId xmlns:a16="http://schemas.microsoft.com/office/drawing/2014/main" id="{A3822389-E8B2-B641-BE45-4553E3A7966C}"/>
              </a:ext>
            </a:extLst>
          </p:cNvPr>
          <p:cNvSpPr txBox="1">
            <a:spLocks noChangeArrowheads="1"/>
          </p:cNvSpPr>
          <p:nvPr/>
        </p:nvSpPr>
        <p:spPr bwMode="auto">
          <a:xfrm>
            <a:off x="7010400" y="1042988"/>
            <a:ext cx="12303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surface patch</a:t>
            </a:r>
          </a:p>
        </p:txBody>
      </p:sp>
      <p:sp>
        <p:nvSpPr>
          <p:cNvPr id="29725" name="Line 29">
            <a:extLst>
              <a:ext uri="{FF2B5EF4-FFF2-40B4-BE49-F238E27FC236}">
                <a16:creationId xmlns:a16="http://schemas.microsoft.com/office/drawing/2014/main" id="{E9B05406-0362-4A48-A6E2-A8F67C3AC001}"/>
              </a:ext>
            </a:extLst>
          </p:cNvPr>
          <p:cNvSpPr>
            <a:spLocks noChangeShapeType="1"/>
          </p:cNvSpPr>
          <p:nvPr/>
        </p:nvSpPr>
        <p:spPr bwMode="auto">
          <a:xfrm flipH="1">
            <a:off x="3576638" y="1668463"/>
            <a:ext cx="1524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0" name="AutoShape 34">
            <a:extLst>
              <a:ext uri="{FF2B5EF4-FFF2-40B4-BE49-F238E27FC236}">
                <a16:creationId xmlns:a16="http://schemas.microsoft.com/office/drawing/2014/main" id="{4E08C470-444A-C447-BD86-8286E53C6873}"/>
              </a:ext>
            </a:extLst>
          </p:cNvPr>
          <p:cNvSpPr>
            <a:spLocks noChangeArrowheads="1"/>
          </p:cNvSpPr>
          <p:nvPr/>
        </p:nvSpPr>
        <p:spPr bwMode="auto">
          <a:xfrm rot="16194785" flipH="1">
            <a:off x="261144" y="1635919"/>
            <a:ext cx="2589212" cy="1143000"/>
          </a:xfrm>
          <a:prstGeom prst="parallelogram">
            <a:avLst>
              <a:gd name="adj" fmla="val 44068"/>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3" name="AutoShape 37">
            <a:extLst>
              <a:ext uri="{FF2B5EF4-FFF2-40B4-BE49-F238E27FC236}">
                <a16:creationId xmlns:a16="http://schemas.microsoft.com/office/drawing/2014/main" id="{C65D1328-1FD6-8B46-B9D1-A96C664097B6}"/>
              </a:ext>
            </a:extLst>
          </p:cNvPr>
          <p:cNvSpPr>
            <a:spLocks noChangeArrowheads="1"/>
          </p:cNvSpPr>
          <p:nvPr/>
        </p:nvSpPr>
        <p:spPr bwMode="auto">
          <a:xfrm rot="-27354430">
            <a:off x="3686969" y="2175669"/>
            <a:ext cx="196850" cy="112712"/>
          </a:xfrm>
          <a:custGeom>
            <a:avLst/>
            <a:gdLst>
              <a:gd name="G0" fmla="+- 10800 0 0"/>
              <a:gd name="G1" fmla="+- -9894160 0 0"/>
              <a:gd name="G2" fmla="+- 0 0 -9894160"/>
              <a:gd name="T0" fmla="*/ 0 256 1"/>
              <a:gd name="T1" fmla="*/ 180 256 1"/>
              <a:gd name="G3" fmla="+- -9894160 T0 T1"/>
              <a:gd name="T2" fmla="*/ 0 256 1"/>
              <a:gd name="T3" fmla="*/ 90 256 1"/>
              <a:gd name="G4" fmla="+- -9894160 T2 T3"/>
              <a:gd name="G5" fmla="*/ G4 2 1"/>
              <a:gd name="T4" fmla="*/ 90 256 1"/>
              <a:gd name="T5" fmla="*/ 0 256 1"/>
              <a:gd name="G6" fmla="+- -9894160 T4 T5"/>
              <a:gd name="G7" fmla="*/ G6 2 1"/>
              <a:gd name="G8" fmla="abs -989416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800"/>
              <a:gd name="G18" fmla="*/ 10800 1 2"/>
              <a:gd name="G19" fmla="+- G18 5400 0"/>
              <a:gd name="G20" fmla="cos G19 -9894160"/>
              <a:gd name="G21" fmla="sin G19 -9894160"/>
              <a:gd name="G22" fmla="+- G20 10800 0"/>
              <a:gd name="G23" fmla="+- G21 10800 0"/>
              <a:gd name="G24" fmla="+- 10800 0 G20"/>
              <a:gd name="G25" fmla="+- 10800 10800 0"/>
              <a:gd name="G26" fmla="?: G9 G17 G25"/>
              <a:gd name="G27" fmla="?: G9 0 21600"/>
              <a:gd name="G28" fmla="cos 10800 -9894160"/>
              <a:gd name="G29" fmla="sin 10800 -9894160"/>
              <a:gd name="G30" fmla="sin 10800 -9894160"/>
              <a:gd name="G31" fmla="+- G28 10800 0"/>
              <a:gd name="G32" fmla="+- G29 10800 0"/>
              <a:gd name="G33" fmla="+- G30 10800 0"/>
              <a:gd name="G34" fmla="?: G4 0 G31"/>
              <a:gd name="G35" fmla="?: -9894160 G34 0"/>
              <a:gd name="G36" fmla="?: G6 G35 G31"/>
              <a:gd name="G37" fmla="+- 21600 0 G36"/>
              <a:gd name="G38" fmla="?: G4 0 G33"/>
              <a:gd name="G39" fmla="?: -9894160 G38 G32"/>
              <a:gd name="G40" fmla="?: G6 G39 0"/>
              <a:gd name="G41" fmla="?: G4 G32 21600"/>
              <a:gd name="G42" fmla="?: G6 G41 G33"/>
              <a:gd name="T12" fmla="*/ 10800 w 21600"/>
              <a:gd name="T13" fmla="*/ 0 h 21600"/>
              <a:gd name="T14" fmla="*/ 1356 w 21600"/>
              <a:gd name="T15" fmla="*/ 5559 h 21600"/>
              <a:gd name="T16" fmla="*/ 10800 w 21600"/>
              <a:gd name="T17" fmla="*/ 0 h 21600"/>
              <a:gd name="T18" fmla="*/ 20244 w 21600"/>
              <a:gd name="T19" fmla="*/ 5559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356" y="5559"/>
                </a:moveTo>
                <a:cubicBezTo>
                  <a:pt x="3260" y="2128"/>
                  <a:pt x="6875" y="0"/>
                  <a:pt x="10800" y="0"/>
                </a:cubicBezTo>
                <a:cubicBezTo>
                  <a:pt x="14724" y="0"/>
                  <a:pt x="18339" y="2128"/>
                  <a:pt x="20243" y="5559"/>
                </a:cubicBezTo>
                <a:cubicBezTo>
                  <a:pt x="18339" y="2128"/>
                  <a:pt x="14724" y="0"/>
                  <a:pt x="10799" y="0"/>
                </a:cubicBezTo>
                <a:cubicBezTo>
                  <a:pt x="6875" y="0"/>
                  <a:pt x="3260" y="2128"/>
                  <a:pt x="1356" y="5559"/>
                </a:cubicBez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4" name="AutoShape 38">
            <a:extLst>
              <a:ext uri="{FF2B5EF4-FFF2-40B4-BE49-F238E27FC236}">
                <a16:creationId xmlns:a16="http://schemas.microsoft.com/office/drawing/2014/main" id="{A47878AC-2F06-374E-8C75-A9CA4A4C2FBC}"/>
              </a:ext>
            </a:extLst>
          </p:cNvPr>
          <p:cNvSpPr>
            <a:spLocks noChangeArrowheads="1"/>
          </p:cNvSpPr>
          <p:nvPr/>
        </p:nvSpPr>
        <p:spPr bwMode="auto">
          <a:xfrm rot="-27354430">
            <a:off x="3702844" y="2175669"/>
            <a:ext cx="196850" cy="112712"/>
          </a:xfrm>
          <a:custGeom>
            <a:avLst/>
            <a:gdLst>
              <a:gd name="G0" fmla="+- 10800 0 0"/>
              <a:gd name="G1" fmla="+- -9894160 0 0"/>
              <a:gd name="G2" fmla="+- 0 0 -9894160"/>
              <a:gd name="T0" fmla="*/ 0 256 1"/>
              <a:gd name="T1" fmla="*/ 180 256 1"/>
              <a:gd name="G3" fmla="+- -9894160 T0 T1"/>
              <a:gd name="T2" fmla="*/ 0 256 1"/>
              <a:gd name="T3" fmla="*/ 90 256 1"/>
              <a:gd name="G4" fmla="+- -9894160 T2 T3"/>
              <a:gd name="G5" fmla="*/ G4 2 1"/>
              <a:gd name="T4" fmla="*/ 90 256 1"/>
              <a:gd name="T5" fmla="*/ 0 256 1"/>
              <a:gd name="G6" fmla="+- -9894160 T4 T5"/>
              <a:gd name="G7" fmla="*/ G6 2 1"/>
              <a:gd name="G8" fmla="abs -989416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800"/>
              <a:gd name="G18" fmla="*/ 10800 1 2"/>
              <a:gd name="G19" fmla="+- G18 5400 0"/>
              <a:gd name="G20" fmla="cos G19 -9894160"/>
              <a:gd name="G21" fmla="sin G19 -9894160"/>
              <a:gd name="G22" fmla="+- G20 10800 0"/>
              <a:gd name="G23" fmla="+- G21 10800 0"/>
              <a:gd name="G24" fmla="+- 10800 0 G20"/>
              <a:gd name="G25" fmla="+- 10800 10800 0"/>
              <a:gd name="G26" fmla="?: G9 G17 G25"/>
              <a:gd name="G27" fmla="?: G9 0 21600"/>
              <a:gd name="G28" fmla="cos 10800 -9894160"/>
              <a:gd name="G29" fmla="sin 10800 -9894160"/>
              <a:gd name="G30" fmla="sin 10800 -9894160"/>
              <a:gd name="G31" fmla="+- G28 10800 0"/>
              <a:gd name="G32" fmla="+- G29 10800 0"/>
              <a:gd name="G33" fmla="+- G30 10800 0"/>
              <a:gd name="G34" fmla="?: G4 0 G31"/>
              <a:gd name="G35" fmla="?: -9894160 G34 0"/>
              <a:gd name="G36" fmla="?: G6 G35 G31"/>
              <a:gd name="G37" fmla="+- 21600 0 G36"/>
              <a:gd name="G38" fmla="?: G4 0 G33"/>
              <a:gd name="G39" fmla="?: -9894160 G38 G32"/>
              <a:gd name="G40" fmla="?: G6 G39 0"/>
              <a:gd name="G41" fmla="?: G4 G32 21600"/>
              <a:gd name="G42" fmla="?: G6 G41 G33"/>
              <a:gd name="T12" fmla="*/ 10800 w 21600"/>
              <a:gd name="T13" fmla="*/ 0 h 21600"/>
              <a:gd name="T14" fmla="*/ 1356 w 21600"/>
              <a:gd name="T15" fmla="*/ 5559 h 21600"/>
              <a:gd name="T16" fmla="*/ 10800 w 21600"/>
              <a:gd name="T17" fmla="*/ 0 h 21600"/>
              <a:gd name="T18" fmla="*/ 20244 w 21600"/>
              <a:gd name="T19" fmla="*/ 5559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356" y="5559"/>
                </a:moveTo>
                <a:cubicBezTo>
                  <a:pt x="3260" y="2128"/>
                  <a:pt x="6875" y="0"/>
                  <a:pt x="10800" y="0"/>
                </a:cubicBezTo>
                <a:cubicBezTo>
                  <a:pt x="14724" y="0"/>
                  <a:pt x="18339" y="2128"/>
                  <a:pt x="20243" y="5559"/>
                </a:cubicBezTo>
                <a:cubicBezTo>
                  <a:pt x="18339" y="2128"/>
                  <a:pt x="14724" y="0"/>
                  <a:pt x="10799" y="0"/>
                </a:cubicBezTo>
                <a:cubicBezTo>
                  <a:pt x="6875" y="0"/>
                  <a:pt x="3260" y="2128"/>
                  <a:pt x="1356" y="5559"/>
                </a:cubicBez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5" name="AutoShape 39">
            <a:extLst>
              <a:ext uri="{FF2B5EF4-FFF2-40B4-BE49-F238E27FC236}">
                <a16:creationId xmlns:a16="http://schemas.microsoft.com/office/drawing/2014/main" id="{90DFB896-332C-A84B-8AFD-DCBE75CDBFE8}"/>
              </a:ext>
            </a:extLst>
          </p:cNvPr>
          <p:cNvSpPr>
            <a:spLocks noChangeArrowheads="1"/>
          </p:cNvSpPr>
          <p:nvPr/>
        </p:nvSpPr>
        <p:spPr bwMode="auto">
          <a:xfrm rot="5754430" flipH="1">
            <a:off x="4882357" y="1999456"/>
            <a:ext cx="196850" cy="112713"/>
          </a:xfrm>
          <a:custGeom>
            <a:avLst/>
            <a:gdLst>
              <a:gd name="G0" fmla="+- 10800 0 0"/>
              <a:gd name="G1" fmla="+- -9894160 0 0"/>
              <a:gd name="G2" fmla="+- 0 0 -9894160"/>
              <a:gd name="T0" fmla="*/ 0 256 1"/>
              <a:gd name="T1" fmla="*/ 180 256 1"/>
              <a:gd name="G3" fmla="+- -9894160 T0 T1"/>
              <a:gd name="T2" fmla="*/ 0 256 1"/>
              <a:gd name="T3" fmla="*/ 90 256 1"/>
              <a:gd name="G4" fmla="+- -9894160 T2 T3"/>
              <a:gd name="G5" fmla="*/ G4 2 1"/>
              <a:gd name="T4" fmla="*/ 90 256 1"/>
              <a:gd name="T5" fmla="*/ 0 256 1"/>
              <a:gd name="G6" fmla="+- -9894160 T4 T5"/>
              <a:gd name="G7" fmla="*/ G6 2 1"/>
              <a:gd name="G8" fmla="abs -989416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800"/>
              <a:gd name="G18" fmla="*/ 10800 1 2"/>
              <a:gd name="G19" fmla="+- G18 5400 0"/>
              <a:gd name="G20" fmla="cos G19 -9894160"/>
              <a:gd name="G21" fmla="sin G19 -9894160"/>
              <a:gd name="G22" fmla="+- G20 10800 0"/>
              <a:gd name="G23" fmla="+- G21 10800 0"/>
              <a:gd name="G24" fmla="+- 10800 0 G20"/>
              <a:gd name="G25" fmla="+- 10800 10800 0"/>
              <a:gd name="G26" fmla="?: G9 G17 G25"/>
              <a:gd name="G27" fmla="?: G9 0 21600"/>
              <a:gd name="G28" fmla="cos 10800 -9894160"/>
              <a:gd name="G29" fmla="sin 10800 -9894160"/>
              <a:gd name="G30" fmla="sin 10800 -9894160"/>
              <a:gd name="G31" fmla="+- G28 10800 0"/>
              <a:gd name="G32" fmla="+- G29 10800 0"/>
              <a:gd name="G33" fmla="+- G30 10800 0"/>
              <a:gd name="G34" fmla="?: G4 0 G31"/>
              <a:gd name="G35" fmla="?: -9894160 G34 0"/>
              <a:gd name="G36" fmla="?: G6 G35 G31"/>
              <a:gd name="G37" fmla="+- 21600 0 G36"/>
              <a:gd name="G38" fmla="?: G4 0 G33"/>
              <a:gd name="G39" fmla="?: -9894160 G38 G32"/>
              <a:gd name="G40" fmla="?: G6 G39 0"/>
              <a:gd name="G41" fmla="?: G4 G32 21600"/>
              <a:gd name="G42" fmla="?: G6 G41 G33"/>
              <a:gd name="T12" fmla="*/ 10800 w 21600"/>
              <a:gd name="T13" fmla="*/ 0 h 21600"/>
              <a:gd name="T14" fmla="*/ 1356 w 21600"/>
              <a:gd name="T15" fmla="*/ 5559 h 21600"/>
              <a:gd name="T16" fmla="*/ 10800 w 21600"/>
              <a:gd name="T17" fmla="*/ 0 h 21600"/>
              <a:gd name="T18" fmla="*/ 20244 w 21600"/>
              <a:gd name="T19" fmla="*/ 5559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356" y="5559"/>
                </a:moveTo>
                <a:cubicBezTo>
                  <a:pt x="3260" y="2128"/>
                  <a:pt x="6875" y="0"/>
                  <a:pt x="10800" y="0"/>
                </a:cubicBezTo>
                <a:cubicBezTo>
                  <a:pt x="14724" y="0"/>
                  <a:pt x="18339" y="2128"/>
                  <a:pt x="20243" y="5559"/>
                </a:cubicBezTo>
                <a:cubicBezTo>
                  <a:pt x="18339" y="2128"/>
                  <a:pt x="14724" y="0"/>
                  <a:pt x="10799" y="0"/>
                </a:cubicBezTo>
                <a:cubicBezTo>
                  <a:pt x="6875" y="0"/>
                  <a:pt x="3260" y="2128"/>
                  <a:pt x="1356" y="5559"/>
                </a:cubicBez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6" name="AutoShape 40">
            <a:extLst>
              <a:ext uri="{FF2B5EF4-FFF2-40B4-BE49-F238E27FC236}">
                <a16:creationId xmlns:a16="http://schemas.microsoft.com/office/drawing/2014/main" id="{D38388E2-6738-7D49-992C-0D0873E03C91}"/>
              </a:ext>
            </a:extLst>
          </p:cNvPr>
          <p:cNvSpPr>
            <a:spLocks noChangeArrowheads="1"/>
          </p:cNvSpPr>
          <p:nvPr/>
        </p:nvSpPr>
        <p:spPr bwMode="auto">
          <a:xfrm rot="5754430" flipH="1">
            <a:off x="4898232" y="1999456"/>
            <a:ext cx="196850" cy="112713"/>
          </a:xfrm>
          <a:custGeom>
            <a:avLst/>
            <a:gdLst>
              <a:gd name="G0" fmla="+- 10800 0 0"/>
              <a:gd name="G1" fmla="+- -9894160 0 0"/>
              <a:gd name="G2" fmla="+- 0 0 -9894160"/>
              <a:gd name="T0" fmla="*/ 0 256 1"/>
              <a:gd name="T1" fmla="*/ 180 256 1"/>
              <a:gd name="G3" fmla="+- -9894160 T0 T1"/>
              <a:gd name="T2" fmla="*/ 0 256 1"/>
              <a:gd name="T3" fmla="*/ 90 256 1"/>
              <a:gd name="G4" fmla="+- -9894160 T2 T3"/>
              <a:gd name="G5" fmla="*/ G4 2 1"/>
              <a:gd name="T4" fmla="*/ 90 256 1"/>
              <a:gd name="T5" fmla="*/ 0 256 1"/>
              <a:gd name="G6" fmla="+- -9894160 T4 T5"/>
              <a:gd name="G7" fmla="*/ G6 2 1"/>
              <a:gd name="G8" fmla="abs -989416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800"/>
              <a:gd name="G18" fmla="*/ 10800 1 2"/>
              <a:gd name="G19" fmla="+- G18 5400 0"/>
              <a:gd name="G20" fmla="cos G19 -9894160"/>
              <a:gd name="G21" fmla="sin G19 -9894160"/>
              <a:gd name="G22" fmla="+- G20 10800 0"/>
              <a:gd name="G23" fmla="+- G21 10800 0"/>
              <a:gd name="G24" fmla="+- 10800 0 G20"/>
              <a:gd name="G25" fmla="+- 10800 10800 0"/>
              <a:gd name="G26" fmla="?: G9 G17 G25"/>
              <a:gd name="G27" fmla="?: G9 0 21600"/>
              <a:gd name="G28" fmla="cos 10800 -9894160"/>
              <a:gd name="G29" fmla="sin 10800 -9894160"/>
              <a:gd name="G30" fmla="sin 10800 -9894160"/>
              <a:gd name="G31" fmla="+- G28 10800 0"/>
              <a:gd name="G32" fmla="+- G29 10800 0"/>
              <a:gd name="G33" fmla="+- G30 10800 0"/>
              <a:gd name="G34" fmla="?: G4 0 G31"/>
              <a:gd name="G35" fmla="?: -9894160 G34 0"/>
              <a:gd name="G36" fmla="?: G6 G35 G31"/>
              <a:gd name="G37" fmla="+- 21600 0 G36"/>
              <a:gd name="G38" fmla="?: G4 0 G33"/>
              <a:gd name="G39" fmla="?: -9894160 G38 G32"/>
              <a:gd name="G40" fmla="?: G6 G39 0"/>
              <a:gd name="G41" fmla="?: G4 G32 21600"/>
              <a:gd name="G42" fmla="?: G6 G41 G33"/>
              <a:gd name="T12" fmla="*/ 10800 w 21600"/>
              <a:gd name="T13" fmla="*/ 0 h 21600"/>
              <a:gd name="T14" fmla="*/ 1356 w 21600"/>
              <a:gd name="T15" fmla="*/ 5559 h 21600"/>
              <a:gd name="T16" fmla="*/ 10800 w 21600"/>
              <a:gd name="T17" fmla="*/ 0 h 21600"/>
              <a:gd name="T18" fmla="*/ 20244 w 21600"/>
              <a:gd name="T19" fmla="*/ 5559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356" y="5559"/>
                </a:moveTo>
                <a:cubicBezTo>
                  <a:pt x="3260" y="2128"/>
                  <a:pt x="6875" y="0"/>
                  <a:pt x="10800" y="0"/>
                </a:cubicBezTo>
                <a:cubicBezTo>
                  <a:pt x="14724" y="0"/>
                  <a:pt x="18339" y="2128"/>
                  <a:pt x="20243" y="5559"/>
                </a:cubicBezTo>
                <a:cubicBezTo>
                  <a:pt x="18339" y="2128"/>
                  <a:pt x="14724" y="0"/>
                  <a:pt x="10799" y="0"/>
                </a:cubicBezTo>
                <a:cubicBezTo>
                  <a:pt x="6875" y="0"/>
                  <a:pt x="3260" y="2128"/>
                  <a:pt x="1356" y="5559"/>
                </a:cubicBez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7" name="Line 41">
            <a:extLst>
              <a:ext uri="{FF2B5EF4-FFF2-40B4-BE49-F238E27FC236}">
                <a16:creationId xmlns:a16="http://schemas.microsoft.com/office/drawing/2014/main" id="{7C4DCC5B-894C-2440-9F95-4DC413D28A0E}"/>
              </a:ext>
            </a:extLst>
          </p:cNvPr>
          <p:cNvSpPr>
            <a:spLocks noChangeShapeType="1"/>
          </p:cNvSpPr>
          <p:nvPr/>
        </p:nvSpPr>
        <p:spPr bwMode="auto">
          <a:xfrm flipV="1">
            <a:off x="1824038" y="2133600"/>
            <a:ext cx="259080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8" name="Line 42">
            <a:extLst>
              <a:ext uri="{FF2B5EF4-FFF2-40B4-BE49-F238E27FC236}">
                <a16:creationId xmlns:a16="http://schemas.microsoft.com/office/drawing/2014/main" id="{3FD1A11E-EFD4-B146-B382-1402917F5B64}"/>
              </a:ext>
            </a:extLst>
          </p:cNvPr>
          <p:cNvSpPr>
            <a:spLocks noChangeShapeType="1"/>
          </p:cNvSpPr>
          <p:nvPr/>
        </p:nvSpPr>
        <p:spPr bwMode="auto">
          <a:xfrm flipV="1">
            <a:off x="1824038" y="2133600"/>
            <a:ext cx="259080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9" name="Line 43">
            <a:extLst>
              <a:ext uri="{FF2B5EF4-FFF2-40B4-BE49-F238E27FC236}">
                <a16:creationId xmlns:a16="http://schemas.microsoft.com/office/drawing/2014/main" id="{F9749EFD-F1C1-814F-B2AE-0214BA3F2A27}"/>
              </a:ext>
            </a:extLst>
          </p:cNvPr>
          <p:cNvSpPr>
            <a:spLocks noChangeShapeType="1"/>
          </p:cNvSpPr>
          <p:nvPr/>
        </p:nvSpPr>
        <p:spPr bwMode="auto">
          <a:xfrm flipV="1">
            <a:off x="4338638" y="1303338"/>
            <a:ext cx="2743200" cy="83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40" name="Line 44">
            <a:extLst>
              <a:ext uri="{FF2B5EF4-FFF2-40B4-BE49-F238E27FC236}">
                <a16:creationId xmlns:a16="http://schemas.microsoft.com/office/drawing/2014/main" id="{F9A616FB-BBD8-B94E-993B-9FD2E0B3A57F}"/>
              </a:ext>
            </a:extLst>
          </p:cNvPr>
          <p:cNvSpPr>
            <a:spLocks noChangeShapeType="1"/>
          </p:cNvSpPr>
          <p:nvPr/>
        </p:nvSpPr>
        <p:spPr bwMode="auto">
          <a:xfrm flipV="1">
            <a:off x="4338638" y="1600200"/>
            <a:ext cx="259080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42" name="Rectangle 46">
            <a:extLst>
              <a:ext uri="{FF2B5EF4-FFF2-40B4-BE49-F238E27FC236}">
                <a16:creationId xmlns:a16="http://schemas.microsoft.com/office/drawing/2014/main" id="{0B22F342-86D0-B049-AF8B-0DCF3A66249F}"/>
              </a:ext>
            </a:extLst>
          </p:cNvPr>
          <p:cNvSpPr>
            <a:spLocks noChangeArrowheads="1"/>
          </p:cNvSpPr>
          <p:nvPr/>
        </p:nvSpPr>
        <p:spPr bwMode="auto">
          <a:xfrm>
            <a:off x="681038" y="838200"/>
            <a:ext cx="11477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image plane</a:t>
            </a:r>
          </a:p>
        </p:txBody>
      </p:sp>
      <p:sp>
        <p:nvSpPr>
          <p:cNvPr id="29743" name="Oval 47">
            <a:extLst>
              <a:ext uri="{FF2B5EF4-FFF2-40B4-BE49-F238E27FC236}">
                <a16:creationId xmlns:a16="http://schemas.microsoft.com/office/drawing/2014/main" id="{87B3DE7C-3D8F-3345-BBC1-BD7D0759C887}"/>
              </a:ext>
            </a:extLst>
          </p:cNvPr>
          <p:cNvSpPr>
            <a:spLocks noChangeArrowheads="1"/>
          </p:cNvSpPr>
          <p:nvPr/>
        </p:nvSpPr>
        <p:spPr bwMode="auto">
          <a:xfrm>
            <a:off x="1503363" y="2093913"/>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29744" name="Object 48">
            <a:extLst>
              <a:ext uri="{FF2B5EF4-FFF2-40B4-BE49-F238E27FC236}">
                <a16:creationId xmlns:a16="http://schemas.microsoft.com/office/drawing/2014/main" id="{514E4504-BFD8-404D-832F-7242FB62C592}"/>
              </a:ext>
            </a:extLst>
          </p:cNvPr>
          <p:cNvGraphicFramePr>
            <a:graphicFrameLocks noChangeAspect="1"/>
          </p:cNvGraphicFramePr>
          <p:nvPr/>
        </p:nvGraphicFramePr>
        <p:xfrm>
          <a:off x="3471863" y="2135188"/>
          <a:ext cx="193675" cy="185737"/>
        </p:xfrm>
        <a:graphic>
          <a:graphicData uri="http://schemas.openxmlformats.org/presentationml/2006/ole">
            <mc:AlternateContent xmlns:mc="http://schemas.openxmlformats.org/markup-compatibility/2006">
              <mc:Choice xmlns:v="urn:schemas-microsoft-com:vml" Requires="v">
                <p:oleObj spid="_x0000_s25441" name="Equation" r:id="rId3" imgW="3505200" imgH="3213100" progId="Equation.3">
                  <p:embed/>
                </p:oleObj>
              </mc:Choice>
              <mc:Fallback>
                <p:oleObj name="Equation" r:id="rId3" imgW="3505200" imgH="3213100" progId="Equation.3">
                  <p:embed/>
                  <p:pic>
                    <p:nvPicPr>
                      <p:cNvPr id="29744" name="Object 48">
                        <a:extLst>
                          <a:ext uri="{FF2B5EF4-FFF2-40B4-BE49-F238E27FC236}">
                            <a16:creationId xmlns:a16="http://schemas.microsoft.com/office/drawing/2014/main" id="{514E4504-BFD8-404D-832F-7242FB62C5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1863" y="2135188"/>
                        <a:ext cx="193675" cy="185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745" name="Object 49">
            <a:extLst>
              <a:ext uri="{FF2B5EF4-FFF2-40B4-BE49-F238E27FC236}">
                <a16:creationId xmlns:a16="http://schemas.microsoft.com/office/drawing/2014/main" id="{9AE79C21-7D8A-8C41-A76C-E257FAAC1CC6}"/>
              </a:ext>
            </a:extLst>
          </p:cNvPr>
          <p:cNvGraphicFramePr>
            <a:graphicFrameLocks noChangeAspect="1"/>
          </p:cNvGraphicFramePr>
          <p:nvPr/>
        </p:nvGraphicFramePr>
        <p:xfrm>
          <a:off x="5124450" y="1947863"/>
          <a:ext cx="193675" cy="185737"/>
        </p:xfrm>
        <a:graphic>
          <a:graphicData uri="http://schemas.openxmlformats.org/presentationml/2006/ole">
            <mc:AlternateContent xmlns:mc="http://schemas.openxmlformats.org/markup-compatibility/2006">
              <mc:Choice xmlns:v="urn:schemas-microsoft-com:vml" Requires="v">
                <p:oleObj spid="_x0000_s25442" name="Equation" r:id="rId5" imgW="3505200" imgH="3213100" progId="Equation.3">
                  <p:embed/>
                </p:oleObj>
              </mc:Choice>
              <mc:Fallback>
                <p:oleObj name="Equation" r:id="rId5" imgW="3505200" imgH="3213100" progId="Equation.3">
                  <p:embed/>
                  <p:pic>
                    <p:nvPicPr>
                      <p:cNvPr id="29745" name="Object 49">
                        <a:extLst>
                          <a:ext uri="{FF2B5EF4-FFF2-40B4-BE49-F238E27FC236}">
                            <a16:creationId xmlns:a16="http://schemas.microsoft.com/office/drawing/2014/main" id="{9AE79C21-7D8A-8C41-A76C-E257FAAC1C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4450" y="1947863"/>
                        <a:ext cx="193675" cy="185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746" name="Object 50">
            <a:extLst>
              <a:ext uri="{FF2B5EF4-FFF2-40B4-BE49-F238E27FC236}">
                <a16:creationId xmlns:a16="http://schemas.microsoft.com/office/drawing/2014/main" id="{BDA6039E-B923-A044-AE19-04685097E528}"/>
              </a:ext>
            </a:extLst>
          </p:cNvPr>
          <p:cNvGraphicFramePr>
            <a:graphicFrameLocks noChangeAspect="1"/>
          </p:cNvGraphicFramePr>
          <p:nvPr/>
        </p:nvGraphicFramePr>
        <p:xfrm>
          <a:off x="2814638" y="2149475"/>
          <a:ext cx="330200" cy="296863"/>
        </p:xfrm>
        <a:graphic>
          <a:graphicData uri="http://schemas.openxmlformats.org/presentationml/2006/ole">
            <mc:AlternateContent xmlns:mc="http://schemas.openxmlformats.org/markup-compatibility/2006">
              <mc:Choice xmlns:v="urn:schemas-microsoft-com:vml" Requires="v">
                <p:oleObj spid="_x0000_s25443" name="Equation" r:id="rId7" imgW="5854700" imgH="5270500" progId="Equation.3">
                  <p:embed/>
                </p:oleObj>
              </mc:Choice>
              <mc:Fallback>
                <p:oleObj name="Equation" r:id="rId7" imgW="5854700" imgH="5270500" progId="Equation.3">
                  <p:embed/>
                  <p:pic>
                    <p:nvPicPr>
                      <p:cNvPr id="29746" name="Object 50">
                        <a:extLst>
                          <a:ext uri="{FF2B5EF4-FFF2-40B4-BE49-F238E27FC236}">
                            <a16:creationId xmlns:a16="http://schemas.microsoft.com/office/drawing/2014/main" id="{BDA6039E-B923-A044-AE19-04685097E5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4638" y="2149475"/>
                        <a:ext cx="330200" cy="296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747" name="Object 51">
            <a:extLst>
              <a:ext uri="{FF2B5EF4-FFF2-40B4-BE49-F238E27FC236}">
                <a16:creationId xmlns:a16="http://schemas.microsoft.com/office/drawing/2014/main" id="{C2BF1774-FA5A-F345-979C-AD94AC35D6C1}"/>
              </a:ext>
            </a:extLst>
          </p:cNvPr>
          <p:cNvGraphicFramePr>
            <a:graphicFrameLocks noChangeAspect="1"/>
          </p:cNvGraphicFramePr>
          <p:nvPr/>
        </p:nvGraphicFramePr>
        <p:xfrm>
          <a:off x="5308600" y="1463675"/>
          <a:ext cx="363538" cy="296863"/>
        </p:xfrm>
        <a:graphic>
          <a:graphicData uri="http://schemas.openxmlformats.org/presentationml/2006/ole">
            <mc:AlternateContent xmlns:mc="http://schemas.openxmlformats.org/markup-compatibility/2006">
              <mc:Choice xmlns:v="urn:schemas-microsoft-com:vml" Requires="v">
                <p:oleObj spid="_x0000_s25444" name="Equation" r:id="rId9" imgW="6438900" imgH="5270500" progId="Equation.3">
                  <p:embed/>
                </p:oleObj>
              </mc:Choice>
              <mc:Fallback>
                <p:oleObj name="Equation" r:id="rId9" imgW="6438900" imgH="5270500" progId="Equation.3">
                  <p:embed/>
                  <p:pic>
                    <p:nvPicPr>
                      <p:cNvPr id="29747" name="Object 51">
                        <a:extLst>
                          <a:ext uri="{FF2B5EF4-FFF2-40B4-BE49-F238E27FC236}">
                            <a16:creationId xmlns:a16="http://schemas.microsoft.com/office/drawing/2014/main" id="{C2BF1774-FA5A-F345-979C-AD94AC35D6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8600" y="1463675"/>
                        <a:ext cx="363538" cy="296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9752" name="Line 56">
            <a:extLst>
              <a:ext uri="{FF2B5EF4-FFF2-40B4-BE49-F238E27FC236}">
                <a16:creationId xmlns:a16="http://schemas.microsoft.com/office/drawing/2014/main" id="{0171A2DC-1128-C843-A247-3F542B7023A2}"/>
              </a:ext>
            </a:extLst>
          </p:cNvPr>
          <p:cNvSpPr>
            <a:spLocks noChangeShapeType="1"/>
          </p:cNvSpPr>
          <p:nvPr/>
        </p:nvSpPr>
        <p:spPr bwMode="auto">
          <a:xfrm flipH="1" flipV="1">
            <a:off x="6396038" y="1066800"/>
            <a:ext cx="6096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53" name="AutoShape 57">
            <a:extLst>
              <a:ext uri="{FF2B5EF4-FFF2-40B4-BE49-F238E27FC236}">
                <a16:creationId xmlns:a16="http://schemas.microsoft.com/office/drawing/2014/main" id="{068FA93F-C659-0B44-8279-0D2ADA399EA9}"/>
              </a:ext>
            </a:extLst>
          </p:cNvPr>
          <p:cNvSpPr>
            <a:spLocks noChangeArrowheads="1"/>
          </p:cNvSpPr>
          <p:nvPr/>
        </p:nvSpPr>
        <p:spPr bwMode="auto">
          <a:xfrm rot="17933752" flipH="1">
            <a:off x="6438107" y="1329531"/>
            <a:ext cx="401638" cy="180975"/>
          </a:xfrm>
          <a:custGeom>
            <a:avLst/>
            <a:gdLst>
              <a:gd name="G0" fmla="+- 10800 0 0"/>
              <a:gd name="G1" fmla="+- -9894160 0 0"/>
              <a:gd name="G2" fmla="+- 0 0 -9894160"/>
              <a:gd name="T0" fmla="*/ 0 256 1"/>
              <a:gd name="T1" fmla="*/ 180 256 1"/>
              <a:gd name="G3" fmla="+- -9894160 T0 T1"/>
              <a:gd name="T2" fmla="*/ 0 256 1"/>
              <a:gd name="T3" fmla="*/ 90 256 1"/>
              <a:gd name="G4" fmla="+- -9894160 T2 T3"/>
              <a:gd name="G5" fmla="*/ G4 2 1"/>
              <a:gd name="T4" fmla="*/ 90 256 1"/>
              <a:gd name="T5" fmla="*/ 0 256 1"/>
              <a:gd name="G6" fmla="+- -9894160 T4 T5"/>
              <a:gd name="G7" fmla="*/ G6 2 1"/>
              <a:gd name="G8" fmla="abs -989416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800"/>
              <a:gd name="G18" fmla="*/ 10800 1 2"/>
              <a:gd name="G19" fmla="+- G18 5400 0"/>
              <a:gd name="G20" fmla="cos G19 -9894160"/>
              <a:gd name="G21" fmla="sin G19 -9894160"/>
              <a:gd name="G22" fmla="+- G20 10800 0"/>
              <a:gd name="G23" fmla="+- G21 10800 0"/>
              <a:gd name="G24" fmla="+- 10800 0 G20"/>
              <a:gd name="G25" fmla="+- 10800 10800 0"/>
              <a:gd name="G26" fmla="?: G9 G17 G25"/>
              <a:gd name="G27" fmla="?: G9 0 21600"/>
              <a:gd name="G28" fmla="cos 10800 -9894160"/>
              <a:gd name="G29" fmla="sin 10800 -9894160"/>
              <a:gd name="G30" fmla="sin 10800 -9894160"/>
              <a:gd name="G31" fmla="+- G28 10800 0"/>
              <a:gd name="G32" fmla="+- G29 10800 0"/>
              <a:gd name="G33" fmla="+- G30 10800 0"/>
              <a:gd name="G34" fmla="?: G4 0 G31"/>
              <a:gd name="G35" fmla="?: -9894160 G34 0"/>
              <a:gd name="G36" fmla="?: G6 G35 G31"/>
              <a:gd name="G37" fmla="+- 21600 0 G36"/>
              <a:gd name="G38" fmla="?: G4 0 G33"/>
              <a:gd name="G39" fmla="?: -9894160 G38 G32"/>
              <a:gd name="G40" fmla="?: G6 G39 0"/>
              <a:gd name="G41" fmla="?: G4 G32 21600"/>
              <a:gd name="G42" fmla="?: G6 G41 G33"/>
              <a:gd name="T12" fmla="*/ 10800 w 21600"/>
              <a:gd name="T13" fmla="*/ 0 h 21600"/>
              <a:gd name="T14" fmla="*/ 1356 w 21600"/>
              <a:gd name="T15" fmla="*/ 5559 h 21600"/>
              <a:gd name="T16" fmla="*/ 10800 w 21600"/>
              <a:gd name="T17" fmla="*/ 0 h 21600"/>
              <a:gd name="T18" fmla="*/ 20244 w 21600"/>
              <a:gd name="T19" fmla="*/ 5559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356" y="5559"/>
                </a:moveTo>
                <a:cubicBezTo>
                  <a:pt x="3260" y="2128"/>
                  <a:pt x="6875" y="0"/>
                  <a:pt x="10800" y="0"/>
                </a:cubicBezTo>
                <a:cubicBezTo>
                  <a:pt x="14724" y="0"/>
                  <a:pt x="18339" y="2128"/>
                  <a:pt x="20243" y="5559"/>
                </a:cubicBezTo>
                <a:cubicBezTo>
                  <a:pt x="18339" y="2128"/>
                  <a:pt x="14724" y="0"/>
                  <a:pt x="10799" y="0"/>
                </a:cubicBezTo>
                <a:cubicBezTo>
                  <a:pt x="6875" y="0"/>
                  <a:pt x="3260" y="2128"/>
                  <a:pt x="1356" y="5559"/>
                </a:cubicBez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29760" name="Object 64">
            <a:extLst>
              <a:ext uri="{FF2B5EF4-FFF2-40B4-BE49-F238E27FC236}">
                <a16:creationId xmlns:a16="http://schemas.microsoft.com/office/drawing/2014/main" id="{DD85FFC4-81E6-C040-B3E6-F7AB180D3E0B}"/>
              </a:ext>
            </a:extLst>
          </p:cNvPr>
          <p:cNvGraphicFramePr>
            <a:graphicFrameLocks noChangeAspect="1"/>
          </p:cNvGraphicFramePr>
          <p:nvPr/>
        </p:nvGraphicFramePr>
        <p:xfrm>
          <a:off x="5481638" y="2667000"/>
          <a:ext cx="381000" cy="279400"/>
        </p:xfrm>
        <a:graphic>
          <a:graphicData uri="http://schemas.openxmlformats.org/presentationml/2006/ole">
            <mc:AlternateContent xmlns:mc="http://schemas.openxmlformats.org/markup-compatibility/2006">
              <mc:Choice xmlns:v="urn:schemas-microsoft-com:vml" Requires="v">
                <p:oleObj spid="_x0000_s25445" name="Equation" r:id="rId11" imgW="6731000" imgH="4978400" progId="Equation.3">
                  <p:embed/>
                </p:oleObj>
              </mc:Choice>
              <mc:Fallback>
                <p:oleObj name="Equation" r:id="rId11" imgW="6731000" imgH="4978400" progId="Equation.3">
                  <p:embed/>
                  <p:pic>
                    <p:nvPicPr>
                      <p:cNvPr id="29760" name="Object 64">
                        <a:extLst>
                          <a:ext uri="{FF2B5EF4-FFF2-40B4-BE49-F238E27FC236}">
                            <a16:creationId xmlns:a16="http://schemas.microsoft.com/office/drawing/2014/main" id="{DD85FFC4-81E6-C040-B3E6-F7AB180D3E0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81638" y="2667000"/>
                        <a:ext cx="3810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9761" name="Freeform 65">
            <a:extLst>
              <a:ext uri="{FF2B5EF4-FFF2-40B4-BE49-F238E27FC236}">
                <a16:creationId xmlns:a16="http://schemas.microsoft.com/office/drawing/2014/main" id="{74083CAA-9413-6E40-9BEF-7FFF1806D861}"/>
              </a:ext>
            </a:extLst>
          </p:cNvPr>
          <p:cNvSpPr>
            <a:spLocks/>
          </p:cNvSpPr>
          <p:nvPr/>
        </p:nvSpPr>
        <p:spPr bwMode="auto">
          <a:xfrm>
            <a:off x="4986338" y="2449513"/>
            <a:ext cx="571500" cy="179387"/>
          </a:xfrm>
          <a:custGeom>
            <a:avLst/>
            <a:gdLst>
              <a:gd name="T0" fmla="*/ 360 w 360"/>
              <a:gd name="T1" fmla="*/ 113 h 113"/>
              <a:gd name="T2" fmla="*/ 0 w 360"/>
              <a:gd name="T3" fmla="*/ 17 h 113"/>
            </a:gdLst>
            <a:ahLst/>
            <a:cxnLst>
              <a:cxn ang="0">
                <a:pos x="T0" y="T1"/>
              </a:cxn>
              <a:cxn ang="0">
                <a:pos x="T2" y="T3"/>
              </a:cxn>
            </a:cxnLst>
            <a:rect l="0" t="0" r="r" b="b"/>
            <a:pathLst>
              <a:path w="360" h="113">
                <a:moveTo>
                  <a:pt x="360" y="113"/>
                </a:moveTo>
                <a:cubicBezTo>
                  <a:pt x="247" y="0"/>
                  <a:pt x="160" y="17"/>
                  <a:pt x="0" y="17"/>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9764" name="Object 68">
            <a:extLst>
              <a:ext uri="{FF2B5EF4-FFF2-40B4-BE49-F238E27FC236}">
                <a16:creationId xmlns:a16="http://schemas.microsoft.com/office/drawing/2014/main" id="{F7279CD5-B509-E740-8FFF-60C9BB4BDA6A}"/>
              </a:ext>
            </a:extLst>
          </p:cNvPr>
          <p:cNvGraphicFramePr>
            <a:graphicFrameLocks noChangeAspect="1"/>
          </p:cNvGraphicFramePr>
          <p:nvPr/>
        </p:nvGraphicFramePr>
        <p:xfrm>
          <a:off x="6343650" y="1200150"/>
          <a:ext cx="161925" cy="236538"/>
        </p:xfrm>
        <a:graphic>
          <a:graphicData uri="http://schemas.openxmlformats.org/presentationml/2006/ole">
            <mc:AlternateContent xmlns:mc="http://schemas.openxmlformats.org/markup-compatibility/2006">
              <mc:Choice xmlns:v="urn:schemas-microsoft-com:vml" Requires="v">
                <p:oleObj spid="_x0000_s25446" name="Equation" r:id="rId13" imgW="2921000" imgH="4102100" progId="Equation.3">
                  <p:embed/>
                </p:oleObj>
              </mc:Choice>
              <mc:Fallback>
                <p:oleObj name="Equation" r:id="rId13" imgW="2921000" imgH="4102100" progId="Equation.3">
                  <p:embed/>
                  <p:pic>
                    <p:nvPicPr>
                      <p:cNvPr id="29764" name="Object 68">
                        <a:extLst>
                          <a:ext uri="{FF2B5EF4-FFF2-40B4-BE49-F238E27FC236}">
                            <a16:creationId xmlns:a16="http://schemas.microsoft.com/office/drawing/2014/main" id="{F7279CD5-B509-E740-8FFF-60C9BB4BDA6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43650" y="1200150"/>
                        <a:ext cx="161925" cy="236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765" name="Object 69">
            <a:extLst>
              <a:ext uri="{FF2B5EF4-FFF2-40B4-BE49-F238E27FC236}">
                <a16:creationId xmlns:a16="http://schemas.microsoft.com/office/drawing/2014/main" id="{2B50D508-574E-4249-8B32-679DCC9BFEEB}"/>
              </a:ext>
            </a:extLst>
          </p:cNvPr>
          <p:cNvGraphicFramePr>
            <a:graphicFrameLocks noChangeAspect="1"/>
          </p:cNvGraphicFramePr>
          <p:nvPr/>
        </p:nvGraphicFramePr>
        <p:xfrm>
          <a:off x="1295400" y="2743200"/>
          <a:ext cx="323850" cy="328613"/>
        </p:xfrm>
        <a:graphic>
          <a:graphicData uri="http://schemas.openxmlformats.org/presentationml/2006/ole">
            <mc:AlternateContent xmlns:mc="http://schemas.openxmlformats.org/markup-compatibility/2006">
              <mc:Choice xmlns:v="urn:schemas-microsoft-com:vml" Requires="v">
                <p:oleObj spid="_x0000_s25447" name="Equation" r:id="rId15" imgW="5270500" imgH="5270500" progId="Equation.3">
                  <p:embed/>
                </p:oleObj>
              </mc:Choice>
              <mc:Fallback>
                <p:oleObj name="Equation" r:id="rId15" imgW="5270500" imgH="5270500" progId="Equation.3">
                  <p:embed/>
                  <p:pic>
                    <p:nvPicPr>
                      <p:cNvPr id="29765" name="Object 69">
                        <a:extLst>
                          <a:ext uri="{FF2B5EF4-FFF2-40B4-BE49-F238E27FC236}">
                            <a16:creationId xmlns:a16="http://schemas.microsoft.com/office/drawing/2014/main" id="{2B50D508-574E-4249-8B32-679DCC9BFEE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95400" y="2743200"/>
                        <a:ext cx="323850" cy="328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766" name="Object 70">
            <a:extLst>
              <a:ext uri="{FF2B5EF4-FFF2-40B4-BE49-F238E27FC236}">
                <a16:creationId xmlns:a16="http://schemas.microsoft.com/office/drawing/2014/main" id="{CF600880-F364-554B-9444-C71A7EF798BB}"/>
              </a:ext>
            </a:extLst>
          </p:cNvPr>
          <p:cNvGraphicFramePr>
            <a:graphicFrameLocks noChangeAspect="1"/>
          </p:cNvGraphicFramePr>
          <p:nvPr/>
        </p:nvGraphicFramePr>
        <p:xfrm>
          <a:off x="7239000" y="1371600"/>
          <a:ext cx="360363" cy="328613"/>
        </p:xfrm>
        <a:graphic>
          <a:graphicData uri="http://schemas.openxmlformats.org/presentationml/2006/ole">
            <mc:AlternateContent xmlns:mc="http://schemas.openxmlformats.org/markup-compatibility/2006">
              <mc:Choice xmlns:v="urn:schemas-microsoft-com:vml" Requires="v">
                <p:oleObj spid="_x0000_s25448" name="Equation" r:id="rId17" imgW="5854700" imgH="5270500" progId="Equation.3">
                  <p:embed/>
                </p:oleObj>
              </mc:Choice>
              <mc:Fallback>
                <p:oleObj name="Equation" r:id="rId17" imgW="5854700" imgH="5270500" progId="Equation.3">
                  <p:embed/>
                  <p:pic>
                    <p:nvPicPr>
                      <p:cNvPr id="29766" name="Object 70">
                        <a:extLst>
                          <a:ext uri="{FF2B5EF4-FFF2-40B4-BE49-F238E27FC236}">
                            <a16:creationId xmlns:a16="http://schemas.microsoft.com/office/drawing/2014/main" id="{CF600880-F364-554B-9444-C71A7EF798B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39000" y="1371600"/>
                        <a:ext cx="360363" cy="328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9767" name="Text Box 71">
            <a:extLst>
              <a:ext uri="{FF2B5EF4-FFF2-40B4-BE49-F238E27FC236}">
                <a16:creationId xmlns:a16="http://schemas.microsoft.com/office/drawing/2014/main" id="{AD798DA9-814D-9A44-AB32-6E18104673A0}"/>
              </a:ext>
            </a:extLst>
          </p:cNvPr>
          <p:cNvSpPr txBox="1">
            <a:spLocks noChangeArrowheads="1"/>
          </p:cNvSpPr>
          <p:nvPr/>
        </p:nvSpPr>
        <p:spPr bwMode="auto">
          <a:xfrm>
            <a:off x="933450" y="2457450"/>
            <a:ext cx="11477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image patch</a:t>
            </a:r>
          </a:p>
        </p:txBody>
      </p:sp>
      <p:grpSp>
        <p:nvGrpSpPr>
          <p:cNvPr id="29773" name="Group 77">
            <a:extLst>
              <a:ext uri="{FF2B5EF4-FFF2-40B4-BE49-F238E27FC236}">
                <a16:creationId xmlns:a16="http://schemas.microsoft.com/office/drawing/2014/main" id="{038CBB65-718A-FC4B-990D-9B639BABCA13}"/>
              </a:ext>
            </a:extLst>
          </p:cNvPr>
          <p:cNvGrpSpPr>
            <a:grpSpLocks/>
          </p:cNvGrpSpPr>
          <p:nvPr/>
        </p:nvGrpSpPr>
        <p:grpSpPr bwMode="auto">
          <a:xfrm>
            <a:off x="277813" y="3854450"/>
            <a:ext cx="8542337" cy="1968500"/>
            <a:chOff x="175" y="2428"/>
            <a:chExt cx="5381" cy="1240"/>
          </a:xfrm>
        </p:grpSpPr>
        <p:graphicFrame>
          <p:nvGraphicFramePr>
            <p:cNvPr id="29754" name="Object 58">
              <a:extLst>
                <a:ext uri="{FF2B5EF4-FFF2-40B4-BE49-F238E27FC236}">
                  <a16:creationId xmlns:a16="http://schemas.microsoft.com/office/drawing/2014/main" id="{85A74322-20F7-1640-80AD-12E1416C8552}"/>
                </a:ext>
              </a:extLst>
            </p:cNvPr>
            <p:cNvGraphicFramePr>
              <a:graphicFrameLocks noChangeAspect="1"/>
            </p:cNvGraphicFramePr>
            <p:nvPr/>
          </p:nvGraphicFramePr>
          <p:xfrm>
            <a:off x="414" y="2800"/>
            <a:ext cx="702" cy="248"/>
          </p:xfrm>
          <a:graphic>
            <a:graphicData uri="http://schemas.openxmlformats.org/presentationml/2006/ole">
              <mc:AlternateContent xmlns:mc="http://schemas.openxmlformats.org/markup-compatibility/2006">
                <mc:Choice xmlns:v="urn:schemas-microsoft-com:vml" Requires="v">
                  <p:oleObj spid="_x0000_s25449" name="Equation" r:id="rId19" imgW="14922500" imgH="5270500" progId="Equation.3">
                    <p:embed/>
                  </p:oleObj>
                </mc:Choice>
                <mc:Fallback>
                  <p:oleObj name="Equation" r:id="rId19" imgW="14922500" imgH="5270500" progId="Equation.3">
                    <p:embed/>
                    <p:pic>
                      <p:nvPicPr>
                        <p:cNvPr id="29754" name="Object 58">
                          <a:extLst>
                            <a:ext uri="{FF2B5EF4-FFF2-40B4-BE49-F238E27FC236}">
                              <a16:creationId xmlns:a16="http://schemas.microsoft.com/office/drawing/2014/main" id="{85A74322-20F7-1640-80AD-12E1416C855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14" y="2800"/>
                          <a:ext cx="702" cy="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755" name="Object 59">
              <a:extLst>
                <a:ext uri="{FF2B5EF4-FFF2-40B4-BE49-F238E27FC236}">
                  <a16:creationId xmlns:a16="http://schemas.microsoft.com/office/drawing/2014/main" id="{81481897-4A52-A049-8BEF-0926BF437E71}"/>
                </a:ext>
              </a:extLst>
            </p:cNvPr>
            <p:cNvGraphicFramePr>
              <a:graphicFrameLocks noChangeAspect="1"/>
            </p:cNvGraphicFramePr>
            <p:nvPr/>
          </p:nvGraphicFramePr>
          <p:xfrm>
            <a:off x="1584" y="2704"/>
            <a:ext cx="2016" cy="469"/>
          </p:xfrm>
          <a:graphic>
            <a:graphicData uri="http://schemas.openxmlformats.org/presentationml/2006/ole">
              <mc:AlternateContent xmlns:mc="http://schemas.openxmlformats.org/markup-compatibility/2006">
                <mc:Choice xmlns:v="urn:schemas-microsoft-com:vml" Requires="v">
                  <p:oleObj spid="_x0000_s25450" name="Equation" r:id="rId21" imgW="42710100" imgH="9944100" progId="Equation.3">
                    <p:embed/>
                  </p:oleObj>
                </mc:Choice>
                <mc:Fallback>
                  <p:oleObj name="Equation" r:id="rId21" imgW="42710100" imgH="9944100" progId="Equation.3">
                    <p:embed/>
                    <p:pic>
                      <p:nvPicPr>
                        <p:cNvPr id="29755" name="Object 59">
                          <a:extLst>
                            <a:ext uri="{FF2B5EF4-FFF2-40B4-BE49-F238E27FC236}">
                              <a16:creationId xmlns:a16="http://schemas.microsoft.com/office/drawing/2014/main" id="{81481897-4A52-A049-8BEF-0926BF437E7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84" y="2704"/>
                          <a:ext cx="2016" cy="4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756" name="Object 60">
              <a:extLst>
                <a:ext uri="{FF2B5EF4-FFF2-40B4-BE49-F238E27FC236}">
                  <a16:creationId xmlns:a16="http://schemas.microsoft.com/office/drawing/2014/main" id="{B331C46F-B05A-734D-9B5A-BA8F18CE49A4}"/>
                </a:ext>
              </a:extLst>
            </p:cNvPr>
            <p:cNvGraphicFramePr>
              <a:graphicFrameLocks noChangeAspect="1"/>
            </p:cNvGraphicFramePr>
            <p:nvPr/>
          </p:nvGraphicFramePr>
          <p:xfrm>
            <a:off x="3966" y="2656"/>
            <a:ext cx="1506" cy="538"/>
          </p:xfrm>
          <a:graphic>
            <a:graphicData uri="http://schemas.openxmlformats.org/presentationml/2006/ole">
              <mc:AlternateContent xmlns:mc="http://schemas.openxmlformats.org/markup-compatibility/2006">
                <mc:Choice xmlns:v="urn:schemas-microsoft-com:vml" Requires="v">
                  <p:oleObj spid="_x0000_s25451" name="Equation" r:id="rId23" imgW="31889700" imgH="11404600" progId="Equation.3">
                    <p:embed/>
                  </p:oleObj>
                </mc:Choice>
                <mc:Fallback>
                  <p:oleObj name="Equation" r:id="rId23" imgW="31889700" imgH="11404600" progId="Equation.3">
                    <p:embed/>
                    <p:pic>
                      <p:nvPicPr>
                        <p:cNvPr id="29756" name="Object 60">
                          <a:extLst>
                            <a:ext uri="{FF2B5EF4-FFF2-40B4-BE49-F238E27FC236}">
                              <a16:creationId xmlns:a16="http://schemas.microsoft.com/office/drawing/2014/main" id="{B331C46F-B05A-734D-9B5A-BA8F18CE49A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66" y="2656"/>
                          <a:ext cx="1506" cy="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9759" name="Text Box 63">
              <a:extLst>
                <a:ext uri="{FF2B5EF4-FFF2-40B4-BE49-F238E27FC236}">
                  <a16:creationId xmlns:a16="http://schemas.microsoft.com/office/drawing/2014/main" id="{97E7E4E4-0171-CD47-923E-746E9CF8301B}"/>
                </a:ext>
              </a:extLst>
            </p:cNvPr>
            <p:cNvSpPr txBox="1">
              <a:spLocks noChangeArrowheads="1"/>
            </p:cNvSpPr>
            <p:nvPr/>
          </p:nvSpPr>
          <p:spPr bwMode="auto">
            <a:xfrm>
              <a:off x="175" y="2428"/>
              <a:ext cx="315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altLang="en-US" sz="1600"/>
                <a:t>  Solid angles of the double cone (orange and green):</a:t>
              </a:r>
            </a:p>
          </p:txBody>
        </p:sp>
        <p:sp>
          <p:nvSpPr>
            <p:cNvPr id="29762" name="Rectangle 66">
              <a:extLst>
                <a:ext uri="{FF2B5EF4-FFF2-40B4-BE49-F238E27FC236}">
                  <a16:creationId xmlns:a16="http://schemas.microsoft.com/office/drawing/2014/main" id="{7D52F3BD-306B-2642-BB40-D8A97F18D5A7}"/>
                </a:ext>
              </a:extLst>
            </p:cNvPr>
            <p:cNvSpPr>
              <a:spLocks noChangeArrowheads="1"/>
            </p:cNvSpPr>
            <p:nvPr/>
          </p:nvSpPr>
          <p:spPr bwMode="auto">
            <a:xfrm>
              <a:off x="3876" y="2628"/>
              <a:ext cx="1680" cy="5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68" name="Line 72">
              <a:extLst>
                <a:ext uri="{FF2B5EF4-FFF2-40B4-BE49-F238E27FC236}">
                  <a16:creationId xmlns:a16="http://schemas.microsoft.com/office/drawing/2014/main" id="{724B2D44-69EC-554D-AF2E-96343029CBB1}"/>
                </a:ext>
              </a:extLst>
            </p:cNvPr>
            <p:cNvSpPr>
              <a:spLocks noChangeShapeType="1"/>
            </p:cNvSpPr>
            <p:nvPr/>
          </p:nvSpPr>
          <p:spPr bwMode="auto">
            <a:xfrm>
              <a:off x="4944" y="3216"/>
              <a:ext cx="24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69" name="Text Box 73">
              <a:extLst>
                <a:ext uri="{FF2B5EF4-FFF2-40B4-BE49-F238E27FC236}">
                  <a16:creationId xmlns:a16="http://schemas.microsoft.com/office/drawing/2014/main" id="{8ED60F98-B3C8-1149-B0AE-ED341F798CAF}"/>
                </a:ext>
              </a:extLst>
            </p:cNvPr>
            <p:cNvSpPr txBox="1">
              <a:spLocks noChangeArrowheads="1"/>
            </p:cNvSpPr>
            <p:nvPr/>
          </p:nvSpPr>
          <p:spPr bwMode="auto">
            <a:xfrm>
              <a:off x="5110" y="3456"/>
              <a:ext cx="26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(1)</a:t>
              </a:r>
            </a:p>
          </p:txBody>
        </p:sp>
      </p:grpSp>
      <p:grpSp>
        <p:nvGrpSpPr>
          <p:cNvPr id="29774" name="Group 78">
            <a:extLst>
              <a:ext uri="{FF2B5EF4-FFF2-40B4-BE49-F238E27FC236}">
                <a16:creationId xmlns:a16="http://schemas.microsoft.com/office/drawing/2014/main" id="{4954A36B-13D2-6B44-9B13-B859F1FB959D}"/>
              </a:ext>
            </a:extLst>
          </p:cNvPr>
          <p:cNvGrpSpPr>
            <a:grpSpLocks/>
          </p:cNvGrpSpPr>
          <p:nvPr/>
        </p:nvGrpSpPr>
        <p:grpSpPr bwMode="auto">
          <a:xfrm>
            <a:off x="266700" y="5149850"/>
            <a:ext cx="6743700" cy="1403350"/>
            <a:chOff x="168" y="3244"/>
            <a:chExt cx="4248" cy="884"/>
          </a:xfrm>
        </p:grpSpPr>
        <p:graphicFrame>
          <p:nvGraphicFramePr>
            <p:cNvPr id="29757" name="Object 61">
              <a:extLst>
                <a:ext uri="{FF2B5EF4-FFF2-40B4-BE49-F238E27FC236}">
                  <a16:creationId xmlns:a16="http://schemas.microsoft.com/office/drawing/2014/main" id="{229C9E08-FFEE-9A40-AE37-3EC1166136EF}"/>
                </a:ext>
              </a:extLst>
            </p:cNvPr>
            <p:cNvGraphicFramePr>
              <a:graphicFrameLocks noChangeAspect="1"/>
            </p:cNvGraphicFramePr>
            <p:nvPr/>
          </p:nvGraphicFramePr>
          <p:xfrm>
            <a:off x="2160" y="3600"/>
            <a:ext cx="1601" cy="496"/>
          </p:xfrm>
          <a:graphic>
            <a:graphicData uri="http://schemas.openxmlformats.org/presentationml/2006/ole">
              <mc:AlternateContent xmlns:mc="http://schemas.openxmlformats.org/markup-compatibility/2006">
                <mc:Choice xmlns:v="urn:schemas-microsoft-com:vml" Requires="v">
                  <p:oleObj spid="_x0000_s25452" name="Equation" r:id="rId25" imgW="33934400" imgH="10528300" progId="Equation.3">
                    <p:embed/>
                  </p:oleObj>
                </mc:Choice>
                <mc:Fallback>
                  <p:oleObj name="Equation" r:id="rId25" imgW="33934400" imgH="10528300" progId="Equation.3">
                    <p:embed/>
                    <p:pic>
                      <p:nvPicPr>
                        <p:cNvPr id="29757" name="Object 61">
                          <a:extLst>
                            <a:ext uri="{FF2B5EF4-FFF2-40B4-BE49-F238E27FC236}">
                              <a16:creationId xmlns:a16="http://schemas.microsoft.com/office/drawing/2014/main" id="{229C9E08-FFEE-9A40-AE37-3EC1166136E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160" y="3600"/>
                          <a:ext cx="1601" cy="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9758" name="Text Box 62">
              <a:extLst>
                <a:ext uri="{FF2B5EF4-FFF2-40B4-BE49-F238E27FC236}">
                  <a16:creationId xmlns:a16="http://schemas.microsoft.com/office/drawing/2014/main" id="{F6CB6EB2-6F56-5645-8821-4108EC5D6F92}"/>
                </a:ext>
              </a:extLst>
            </p:cNvPr>
            <p:cNvSpPr txBox="1">
              <a:spLocks noChangeArrowheads="1"/>
            </p:cNvSpPr>
            <p:nvPr/>
          </p:nvSpPr>
          <p:spPr bwMode="auto">
            <a:xfrm>
              <a:off x="168" y="3244"/>
              <a:ext cx="198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altLang="en-US" sz="1600"/>
                <a:t>  Solid angle subtended by lens:</a:t>
              </a:r>
            </a:p>
          </p:txBody>
        </p:sp>
        <p:sp>
          <p:nvSpPr>
            <p:cNvPr id="29763" name="Rectangle 67">
              <a:extLst>
                <a:ext uri="{FF2B5EF4-FFF2-40B4-BE49-F238E27FC236}">
                  <a16:creationId xmlns:a16="http://schemas.microsoft.com/office/drawing/2014/main" id="{4E0BD63B-9340-E548-BCDF-CD33ACBD3AA9}"/>
                </a:ext>
              </a:extLst>
            </p:cNvPr>
            <p:cNvSpPr>
              <a:spLocks noChangeArrowheads="1"/>
            </p:cNvSpPr>
            <p:nvPr/>
          </p:nvSpPr>
          <p:spPr bwMode="auto">
            <a:xfrm>
              <a:off x="2081" y="3552"/>
              <a:ext cx="1728" cy="5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71" name="Text Box 75">
              <a:extLst>
                <a:ext uri="{FF2B5EF4-FFF2-40B4-BE49-F238E27FC236}">
                  <a16:creationId xmlns:a16="http://schemas.microsoft.com/office/drawing/2014/main" id="{F1F93C8F-656B-844B-AE28-64440A8E5FD2}"/>
                </a:ext>
              </a:extLst>
            </p:cNvPr>
            <p:cNvSpPr txBox="1">
              <a:spLocks noChangeArrowheads="1"/>
            </p:cNvSpPr>
            <p:nvPr/>
          </p:nvSpPr>
          <p:spPr bwMode="auto">
            <a:xfrm>
              <a:off x="4150" y="3724"/>
              <a:ext cx="26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(2)</a:t>
              </a:r>
            </a:p>
          </p:txBody>
        </p:sp>
        <p:sp>
          <p:nvSpPr>
            <p:cNvPr id="29772" name="Line 76">
              <a:extLst>
                <a:ext uri="{FF2B5EF4-FFF2-40B4-BE49-F238E27FC236}">
                  <a16:creationId xmlns:a16="http://schemas.microsoft.com/office/drawing/2014/main" id="{2485BC1C-A5DA-9B42-BBFB-BE2B831DFA3E}"/>
                </a:ext>
              </a:extLst>
            </p:cNvPr>
            <p:cNvSpPr>
              <a:spLocks noChangeShapeType="1"/>
            </p:cNvSpPr>
            <p:nvPr/>
          </p:nvSpPr>
          <p:spPr bwMode="auto">
            <a:xfrm>
              <a:off x="3838" y="3832"/>
              <a:ext cx="2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3" name="Rectangle 62">
            <a:extLst>
              <a:ext uri="{FF2B5EF4-FFF2-40B4-BE49-F238E27FC236}">
                <a16:creationId xmlns:a16="http://schemas.microsoft.com/office/drawing/2014/main" id="{96AB1D86-AF4C-A34B-91D9-C3193C36DF8E}"/>
              </a:ext>
            </a:extLst>
          </p:cNvPr>
          <p:cNvSpPr/>
          <p:nvPr/>
        </p:nvSpPr>
        <p:spPr>
          <a:xfrm>
            <a:off x="30355" y="6457950"/>
            <a:ext cx="2225289" cy="307777"/>
          </a:xfrm>
          <a:prstGeom prst="rect">
            <a:avLst/>
          </a:prstGeom>
        </p:spPr>
        <p:txBody>
          <a:bodyPr wrap="none">
            <a:spAutoFit/>
          </a:bodyPr>
          <a:lstStyle/>
          <a:p>
            <a:r>
              <a:rPr lang="en-US" sz="1400" dirty="0"/>
              <a:t>Slide from S Narasimhan.</a:t>
            </a:r>
          </a:p>
        </p:txBody>
      </p:sp>
    </p:spTree>
    <p:extLst>
      <p:ext uri="{BB962C8B-B14F-4D97-AF65-F5344CB8AC3E}">
        <p14:creationId xmlns:p14="http://schemas.microsoft.com/office/powerpoint/2010/main" val="195558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7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a:extLst>
              <a:ext uri="{FF2B5EF4-FFF2-40B4-BE49-F238E27FC236}">
                <a16:creationId xmlns:a16="http://schemas.microsoft.com/office/drawing/2014/main" id="{8C1BA3EE-945D-E840-9C81-77837328FB1A}"/>
              </a:ext>
            </a:extLst>
          </p:cNvPr>
          <p:cNvSpPr>
            <a:spLocks noChangeArrowheads="1"/>
          </p:cNvSpPr>
          <p:nvPr/>
        </p:nvSpPr>
        <p:spPr bwMode="auto">
          <a:xfrm rot="20810889" flipH="1">
            <a:off x="4424363" y="1608138"/>
            <a:ext cx="2581275" cy="228600"/>
          </a:xfrm>
          <a:prstGeom prst="triangle">
            <a:avLst>
              <a:gd name="adj" fmla="val 0"/>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19" name="AutoShape 3">
            <a:extLst>
              <a:ext uri="{FF2B5EF4-FFF2-40B4-BE49-F238E27FC236}">
                <a16:creationId xmlns:a16="http://schemas.microsoft.com/office/drawing/2014/main" id="{FE717ACE-3AC3-EF45-B158-6481DDED475F}"/>
              </a:ext>
            </a:extLst>
          </p:cNvPr>
          <p:cNvSpPr>
            <a:spLocks noChangeArrowheads="1"/>
          </p:cNvSpPr>
          <p:nvPr/>
        </p:nvSpPr>
        <p:spPr bwMode="auto">
          <a:xfrm rot="20538937">
            <a:off x="1741488" y="2349500"/>
            <a:ext cx="2746375" cy="176213"/>
          </a:xfrm>
          <a:prstGeom prst="triangle">
            <a:avLst>
              <a:gd name="adj" fmla="val 2019"/>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20" name="Oval 4">
            <a:extLst>
              <a:ext uri="{FF2B5EF4-FFF2-40B4-BE49-F238E27FC236}">
                <a16:creationId xmlns:a16="http://schemas.microsoft.com/office/drawing/2014/main" id="{75CB08A0-3F09-5042-91A8-620643A5D871}"/>
              </a:ext>
            </a:extLst>
          </p:cNvPr>
          <p:cNvSpPr>
            <a:spLocks noChangeArrowheads="1"/>
          </p:cNvSpPr>
          <p:nvPr/>
        </p:nvSpPr>
        <p:spPr bwMode="auto">
          <a:xfrm>
            <a:off x="1776413" y="2743200"/>
            <a:ext cx="762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21" name="Oval 5">
            <a:extLst>
              <a:ext uri="{FF2B5EF4-FFF2-40B4-BE49-F238E27FC236}">
                <a16:creationId xmlns:a16="http://schemas.microsoft.com/office/drawing/2014/main" id="{AAFAE738-EB68-1C40-A128-F4321DDB6C88}"/>
              </a:ext>
            </a:extLst>
          </p:cNvPr>
          <p:cNvSpPr>
            <a:spLocks noChangeArrowheads="1"/>
          </p:cNvSpPr>
          <p:nvPr/>
        </p:nvSpPr>
        <p:spPr bwMode="auto">
          <a:xfrm rot="1677578">
            <a:off x="6929438" y="1295400"/>
            <a:ext cx="152400" cy="304800"/>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22" name="Text Box 6">
            <a:extLst>
              <a:ext uri="{FF2B5EF4-FFF2-40B4-BE49-F238E27FC236}">
                <a16:creationId xmlns:a16="http://schemas.microsoft.com/office/drawing/2014/main" id="{B9CE7635-EBE1-D64D-874D-2B8819691B85}"/>
              </a:ext>
            </a:extLst>
          </p:cNvPr>
          <p:cNvSpPr txBox="1">
            <a:spLocks noChangeArrowheads="1"/>
          </p:cNvSpPr>
          <p:nvPr/>
        </p:nvSpPr>
        <p:spPr bwMode="auto">
          <a:xfrm>
            <a:off x="1008764" y="238919"/>
            <a:ext cx="68468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t>Relation between Image Irradiance E and Scene Radiance L</a:t>
            </a:r>
          </a:p>
        </p:txBody>
      </p:sp>
      <p:grpSp>
        <p:nvGrpSpPr>
          <p:cNvPr id="34823" name="Group 7">
            <a:extLst>
              <a:ext uri="{FF2B5EF4-FFF2-40B4-BE49-F238E27FC236}">
                <a16:creationId xmlns:a16="http://schemas.microsoft.com/office/drawing/2014/main" id="{727EAE96-E9B7-664A-945E-5B57EAEC26E6}"/>
              </a:ext>
            </a:extLst>
          </p:cNvPr>
          <p:cNvGrpSpPr>
            <a:grpSpLocks/>
          </p:cNvGrpSpPr>
          <p:nvPr/>
        </p:nvGrpSpPr>
        <p:grpSpPr bwMode="auto">
          <a:xfrm>
            <a:off x="4217988" y="1295400"/>
            <a:ext cx="304800" cy="1828800"/>
            <a:chOff x="1968" y="1824"/>
            <a:chExt cx="192" cy="1152"/>
          </a:xfrm>
        </p:grpSpPr>
        <p:sp>
          <p:nvSpPr>
            <p:cNvPr id="34824" name="AutoShape 8">
              <a:extLst>
                <a:ext uri="{FF2B5EF4-FFF2-40B4-BE49-F238E27FC236}">
                  <a16:creationId xmlns:a16="http://schemas.microsoft.com/office/drawing/2014/main" id="{85B1113A-6634-504C-ADD7-B3A74E5AC433}"/>
                </a:ext>
              </a:extLst>
            </p:cNvPr>
            <p:cNvSpPr>
              <a:spLocks noChangeArrowheads="1"/>
            </p:cNvSpPr>
            <p:nvPr/>
          </p:nvSpPr>
          <p:spPr bwMode="auto">
            <a:xfrm>
              <a:off x="1968" y="1824"/>
              <a:ext cx="96" cy="1152"/>
            </a:xfrm>
            <a:prstGeom prst="moon">
              <a:avLst>
                <a:gd name="adj" fmla="val 312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25" name="AutoShape 9">
              <a:extLst>
                <a:ext uri="{FF2B5EF4-FFF2-40B4-BE49-F238E27FC236}">
                  <a16:creationId xmlns:a16="http://schemas.microsoft.com/office/drawing/2014/main" id="{7C453C21-EB0D-A048-9EF6-BDDAD5106EE0}"/>
                </a:ext>
              </a:extLst>
            </p:cNvPr>
            <p:cNvSpPr>
              <a:spLocks noChangeArrowheads="1"/>
            </p:cNvSpPr>
            <p:nvPr/>
          </p:nvSpPr>
          <p:spPr bwMode="auto">
            <a:xfrm flipH="1">
              <a:off x="2069" y="1824"/>
              <a:ext cx="91" cy="1152"/>
            </a:xfrm>
            <a:prstGeom prst="moon">
              <a:avLst>
                <a:gd name="adj" fmla="val 3296"/>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4826" name="Line 10">
            <a:extLst>
              <a:ext uri="{FF2B5EF4-FFF2-40B4-BE49-F238E27FC236}">
                <a16:creationId xmlns:a16="http://schemas.microsoft.com/office/drawing/2014/main" id="{F3ABBA9E-0071-6749-960E-60BAB98D61D0}"/>
              </a:ext>
            </a:extLst>
          </p:cNvPr>
          <p:cNvSpPr>
            <a:spLocks noChangeShapeType="1"/>
          </p:cNvSpPr>
          <p:nvPr/>
        </p:nvSpPr>
        <p:spPr bwMode="auto">
          <a:xfrm>
            <a:off x="604838" y="2133600"/>
            <a:ext cx="70866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7" name="Line 11">
            <a:extLst>
              <a:ext uri="{FF2B5EF4-FFF2-40B4-BE49-F238E27FC236}">
                <a16:creationId xmlns:a16="http://schemas.microsoft.com/office/drawing/2014/main" id="{7E660263-E504-A048-BF07-A635CF83A58F}"/>
              </a:ext>
            </a:extLst>
          </p:cNvPr>
          <p:cNvSpPr>
            <a:spLocks noChangeShapeType="1"/>
          </p:cNvSpPr>
          <p:nvPr/>
        </p:nvSpPr>
        <p:spPr bwMode="auto">
          <a:xfrm flipH="1" flipV="1">
            <a:off x="4414838" y="1295400"/>
            <a:ext cx="25908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8" name="Line 12">
            <a:extLst>
              <a:ext uri="{FF2B5EF4-FFF2-40B4-BE49-F238E27FC236}">
                <a16:creationId xmlns:a16="http://schemas.microsoft.com/office/drawing/2014/main" id="{1C72A3ED-4A7D-0443-A3C3-5B8B348F12AD}"/>
              </a:ext>
            </a:extLst>
          </p:cNvPr>
          <p:cNvSpPr>
            <a:spLocks noChangeShapeType="1"/>
          </p:cNvSpPr>
          <p:nvPr/>
        </p:nvSpPr>
        <p:spPr bwMode="auto">
          <a:xfrm flipH="1">
            <a:off x="4414838" y="1447800"/>
            <a:ext cx="2590800" cy="167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9" name="Line 13">
            <a:extLst>
              <a:ext uri="{FF2B5EF4-FFF2-40B4-BE49-F238E27FC236}">
                <a16:creationId xmlns:a16="http://schemas.microsoft.com/office/drawing/2014/main" id="{6EA2523B-BE3E-A246-9FC6-922C992FE04E}"/>
              </a:ext>
            </a:extLst>
          </p:cNvPr>
          <p:cNvSpPr>
            <a:spLocks noChangeShapeType="1"/>
          </p:cNvSpPr>
          <p:nvPr/>
        </p:nvSpPr>
        <p:spPr bwMode="auto">
          <a:xfrm flipH="1" flipV="1">
            <a:off x="1824038" y="2819400"/>
            <a:ext cx="25908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30" name="Line 14">
            <a:extLst>
              <a:ext uri="{FF2B5EF4-FFF2-40B4-BE49-F238E27FC236}">
                <a16:creationId xmlns:a16="http://schemas.microsoft.com/office/drawing/2014/main" id="{2D301203-495F-DF48-AD49-B8C659202C56}"/>
              </a:ext>
            </a:extLst>
          </p:cNvPr>
          <p:cNvSpPr>
            <a:spLocks noChangeShapeType="1"/>
          </p:cNvSpPr>
          <p:nvPr/>
        </p:nvSpPr>
        <p:spPr bwMode="auto">
          <a:xfrm flipH="1">
            <a:off x="1824038" y="1295400"/>
            <a:ext cx="251460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31" name="Line 15">
            <a:extLst>
              <a:ext uri="{FF2B5EF4-FFF2-40B4-BE49-F238E27FC236}">
                <a16:creationId xmlns:a16="http://schemas.microsoft.com/office/drawing/2014/main" id="{EC2693C0-8F79-AD47-9AED-223A3738738B}"/>
              </a:ext>
            </a:extLst>
          </p:cNvPr>
          <p:cNvSpPr>
            <a:spLocks noChangeShapeType="1"/>
          </p:cNvSpPr>
          <p:nvPr/>
        </p:nvSpPr>
        <p:spPr bwMode="auto">
          <a:xfrm flipH="1">
            <a:off x="1824038" y="1447800"/>
            <a:ext cx="518160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32" name="Line 16">
            <a:extLst>
              <a:ext uri="{FF2B5EF4-FFF2-40B4-BE49-F238E27FC236}">
                <a16:creationId xmlns:a16="http://schemas.microsoft.com/office/drawing/2014/main" id="{63F98819-0D20-8E44-B4AE-F28CCEAB98BF}"/>
              </a:ext>
            </a:extLst>
          </p:cNvPr>
          <p:cNvSpPr>
            <a:spLocks noChangeShapeType="1"/>
          </p:cNvSpPr>
          <p:nvPr/>
        </p:nvSpPr>
        <p:spPr bwMode="auto">
          <a:xfrm>
            <a:off x="4375150" y="1058863"/>
            <a:ext cx="0" cy="23701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33" name="Line 17">
            <a:extLst>
              <a:ext uri="{FF2B5EF4-FFF2-40B4-BE49-F238E27FC236}">
                <a16:creationId xmlns:a16="http://schemas.microsoft.com/office/drawing/2014/main" id="{2E9ADD85-EEA7-0245-B1A4-55EE7CA3F41E}"/>
              </a:ext>
            </a:extLst>
          </p:cNvPr>
          <p:cNvSpPr>
            <a:spLocks noChangeShapeType="1"/>
          </p:cNvSpPr>
          <p:nvPr/>
        </p:nvSpPr>
        <p:spPr bwMode="auto">
          <a:xfrm flipH="1">
            <a:off x="5557838" y="2230438"/>
            <a:ext cx="2286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34" name="Line 18">
            <a:extLst>
              <a:ext uri="{FF2B5EF4-FFF2-40B4-BE49-F238E27FC236}">
                <a16:creationId xmlns:a16="http://schemas.microsoft.com/office/drawing/2014/main" id="{7B8D6654-4EE4-6547-B1B5-B6B3C0208139}"/>
              </a:ext>
            </a:extLst>
          </p:cNvPr>
          <p:cNvSpPr>
            <a:spLocks noChangeShapeType="1"/>
          </p:cNvSpPr>
          <p:nvPr/>
        </p:nvSpPr>
        <p:spPr bwMode="auto">
          <a:xfrm flipH="1">
            <a:off x="5534025" y="1363663"/>
            <a:ext cx="176213" cy="79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35" name="Line 19">
            <a:extLst>
              <a:ext uri="{FF2B5EF4-FFF2-40B4-BE49-F238E27FC236}">
                <a16:creationId xmlns:a16="http://schemas.microsoft.com/office/drawing/2014/main" id="{7A6DA0A6-2FD8-C24B-B61B-EE8052B1D8DE}"/>
              </a:ext>
            </a:extLst>
          </p:cNvPr>
          <p:cNvSpPr>
            <a:spLocks noChangeShapeType="1"/>
          </p:cNvSpPr>
          <p:nvPr/>
        </p:nvSpPr>
        <p:spPr bwMode="auto">
          <a:xfrm flipH="1" flipV="1">
            <a:off x="3279775" y="2986088"/>
            <a:ext cx="228600" cy="2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36" name="Text Box 20">
            <a:extLst>
              <a:ext uri="{FF2B5EF4-FFF2-40B4-BE49-F238E27FC236}">
                <a16:creationId xmlns:a16="http://schemas.microsoft.com/office/drawing/2014/main" id="{6252D3DF-461B-4847-B8B3-91138CD688BB}"/>
              </a:ext>
            </a:extLst>
          </p:cNvPr>
          <p:cNvSpPr txBox="1">
            <a:spLocks noChangeArrowheads="1"/>
          </p:cNvSpPr>
          <p:nvPr/>
        </p:nvSpPr>
        <p:spPr bwMode="auto">
          <a:xfrm>
            <a:off x="2798763" y="3284538"/>
            <a:ext cx="24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a:t>f</a:t>
            </a:r>
          </a:p>
        </p:txBody>
      </p:sp>
      <p:sp>
        <p:nvSpPr>
          <p:cNvPr id="34837" name="Text Box 21">
            <a:extLst>
              <a:ext uri="{FF2B5EF4-FFF2-40B4-BE49-F238E27FC236}">
                <a16:creationId xmlns:a16="http://schemas.microsoft.com/office/drawing/2014/main" id="{28E1D9FF-470A-4948-97EF-1855F8109517}"/>
              </a:ext>
            </a:extLst>
          </p:cNvPr>
          <p:cNvSpPr txBox="1">
            <a:spLocks noChangeArrowheads="1"/>
          </p:cNvSpPr>
          <p:nvPr/>
        </p:nvSpPr>
        <p:spPr bwMode="auto">
          <a:xfrm>
            <a:off x="5710238" y="3276600"/>
            <a:ext cx="285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a:t>z</a:t>
            </a:r>
          </a:p>
        </p:txBody>
      </p:sp>
      <p:sp>
        <p:nvSpPr>
          <p:cNvPr id="34838" name="Line 22">
            <a:extLst>
              <a:ext uri="{FF2B5EF4-FFF2-40B4-BE49-F238E27FC236}">
                <a16:creationId xmlns:a16="http://schemas.microsoft.com/office/drawing/2014/main" id="{1CCDF722-B677-8C4A-B6D7-CD3CF1FA1D20}"/>
              </a:ext>
            </a:extLst>
          </p:cNvPr>
          <p:cNvSpPr>
            <a:spLocks noChangeShapeType="1"/>
          </p:cNvSpPr>
          <p:nvPr/>
        </p:nvSpPr>
        <p:spPr bwMode="auto">
          <a:xfrm>
            <a:off x="1519238" y="3276600"/>
            <a:ext cx="28194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39" name="Line 23">
            <a:extLst>
              <a:ext uri="{FF2B5EF4-FFF2-40B4-BE49-F238E27FC236}">
                <a16:creationId xmlns:a16="http://schemas.microsoft.com/office/drawing/2014/main" id="{F46BBB5C-40A5-B042-8B60-4B8C29F7B27F}"/>
              </a:ext>
            </a:extLst>
          </p:cNvPr>
          <p:cNvSpPr>
            <a:spLocks noChangeShapeType="1"/>
          </p:cNvSpPr>
          <p:nvPr/>
        </p:nvSpPr>
        <p:spPr bwMode="auto">
          <a:xfrm>
            <a:off x="4414838" y="3276600"/>
            <a:ext cx="2590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40" name="Text Box 24">
            <a:extLst>
              <a:ext uri="{FF2B5EF4-FFF2-40B4-BE49-F238E27FC236}">
                <a16:creationId xmlns:a16="http://schemas.microsoft.com/office/drawing/2014/main" id="{31A5BFD8-B361-4F41-9817-17D9B996A06D}"/>
              </a:ext>
            </a:extLst>
          </p:cNvPr>
          <p:cNvSpPr txBox="1">
            <a:spLocks noChangeArrowheads="1"/>
          </p:cNvSpPr>
          <p:nvPr/>
        </p:nvSpPr>
        <p:spPr bwMode="auto">
          <a:xfrm>
            <a:off x="7010400" y="1042988"/>
            <a:ext cx="12303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surface patch</a:t>
            </a:r>
          </a:p>
        </p:txBody>
      </p:sp>
      <p:sp>
        <p:nvSpPr>
          <p:cNvPr id="34841" name="Line 25">
            <a:extLst>
              <a:ext uri="{FF2B5EF4-FFF2-40B4-BE49-F238E27FC236}">
                <a16:creationId xmlns:a16="http://schemas.microsoft.com/office/drawing/2014/main" id="{F690207D-4B69-BB44-BFC1-371B206CDADB}"/>
              </a:ext>
            </a:extLst>
          </p:cNvPr>
          <p:cNvSpPr>
            <a:spLocks noChangeShapeType="1"/>
          </p:cNvSpPr>
          <p:nvPr/>
        </p:nvSpPr>
        <p:spPr bwMode="auto">
          <a:xfrm flipH="1">
            <a:off x="3576638" y="1668463"/>
            <a:ext cx="1524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42" name="AutoShape 26">
            <a:extLst>
              <a:ext uri="{FF2B5EF4-FFF2-40B4-BE49-F238E27FC236}">
                <a16:creationId xmlns:a16="http://schemas.microsoft.com/office/drawing/2014/main" id="{2F3707F7-EF39-C845-8663-5136B9C176B8}"/>
              </a:ext>
            </a:extLst>
          </p:cNvPr>
          <p:cNvSpPr>
            <a:spLocks noChangeArrowheads="1"/>
          </p:cNvSpPr>
          <p:nvPr/>
        </p:nvSpPr>
        <p:spPr bwMode="auto">
          <a:xfrm rot="16194785" flipH="1">
            <a:off x="261144" y="1635919"/>
            <a:ext cx="2589212" cy="1143000"/>
          </a:xfrm>
          <a:prstGeom prst="parallelogram">
            <a:avLst>
              <a:gd name="adj" fmla="val 44068"/>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43" name="AutoShape 27">
            <a:extLst>
              <a:ext uri="{FF2B5EF4-FFF2-40B4-BE49-F238E27FC236}">
                <a16:creationId xmlns:a16="http://schemas.microsoft.com/office/drawing/2014/main" id="{35AD3577-FDD2-6A44-9409-95B6A84179AB}"/>
              </a:ext>
            </a:extLst>
          </p:cNvPr>
          <p:cNvSpPr>
            <a:spLocks noChangeArrowheads="1"/>
          </p:cNvSpPr>
          <p:nvPr/>
        </p:nvSpPr>
        <p:spPr bwMode="auto">
          <a:xfrm rot="15845570">
            <a:off x="3686969" y="2175669"/>
            <a:ext cx="196850" cy="112712"/>
          </a:xfrm>
          <a:custGeom>
            <a:avLst/>
            <a:gdLst>
              <a:gd name="G0" fmla="+- 10800 0 0"/>
              <a:gd name="G1" fmla="+- -9894160 0 0"/>
              <a:gd name="G2" fmla="+- 0 0 -9894160"/>
              <a:gd name="T0" fmla="*/ 0 256 1"/>
              <a:gd name="T1" fmla="*/ 180 256 1"/>
              <a:gd name="G3" fmla="+- -9894160 T0 T1"/>
              <a:gd name="T2" fmla="*/ 0 256 1"/>
              <a:gd name="T3" fmla="*/ 90 256 1"/>
              <a:gd name="G4" fmla="+- -9894160 T2 T3"/>
              <a:gd name="G5" fmla="*/ G4 2 1"/>
              <a:gd name="T4" fmla="*/ 90 256 1"/>
              <a:gd name="T5" fmla="*/ 0 256 1"/>
              <a:gd name="G6" fmla="+- -9894160 T4 T5"/>
              <a:gd name="G7" fmla="*/ G6 2 1"/>
              <a:gd name="G8" fmla="abs -989416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800"/>
              <a:gd name="G18" fmla="*/ 10800 1 2"/>
              <a:gd name="G19" fmla="+- G18 5400 0"/>
              <a:gd name="G20" fmla="cos G19 -9894160"/>
              <a:gd name="G21" fmla="sin G19 -9894160"/>
              <a:gd name="G22" fmla="+- G20 10800 0"/>
              <a:gd name="G23" fmla="+- G21 10800 0"/>
              <a:gd name="G24" fmla="+- 10800 0 G20"/>
              <a:gd name="G25" fmla="+- 10800 10800 0"/>
              <a:gd name="G26" fmla="?: G9 G17 G25"/>
              <a:gd name="G27" fmla="?: G9 0 21600"/>
              <a:gd name="G28" fmla="cos 10800 -9894160"/>
              <a:gd name="G29" fmla="sin 10800 -9894160"/>
              <a:gd name="G30" fmla="sin 10800 -9894160"/>
              <a:gd name="G31" fmla="+- G28 10800 0"/>
              <a:gd name="G32" fmla="+- G29 10800 0"/>
              <a:gd name="G33" fmla="+- G30 10800 0"/>
              <a:gd name="G34" fmla="?: G4 0 G31"/>
              <a:gd name="G35" fmla="?: -9894160 G34 0"/>
              <a:gd name="G36" fmla="?: G6 G35 G31"/>
              <a:gd name="G37" fmla="+- 21600 0 G36"/>
              <a:gd name="G38" fmla="?: G4 0 G33"/>
              <a:gd name="G39" fmla="?: -9894160 G38 G32"/>
              <a:gd name="G40" fmla="?: G6 G39 0"/>
              <a:gd name="G41" fmla="?: G4 G32 21600"/>
              <a:gd name="G42" fmla="?: G6 G41 G33"/>
              <a:gd name="T12" fmla="*/ 10800 w 21600"/>
              <a:gd name="T13" fmla="*/ 0 h 21600"/>
              <a:gd name="T14" fmla="*/ 1356 w 21600"/>
              <a:gd name="T15" fmla="*/ 5559 h 21600"/>
              <a:gd name="T16" fmla="*/ 10800 w 21600"/>
              <a:gd name="T17" fmla="*/ 0 h 21600"/>
              <a:gd name="T18" fmla="*/ 20244 w 21600"/>
              <a:gd name="T19" fmla="*/ 5559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356" y="5559"/>
                </a:moveTo>
                <a:cubicBezTo>
                  <a:pt x="3260" y="2128"/>
                  <a:pt x="6875" y="0"/>
                  <a:pt x="10800" y="0"/>
                </a:cubicBezTo>
                <a:cubicBezTo>
                  <a:pt x="14724" y="0"/>
                  <a:pt x="18339" y="2128"/>
                  <a:pt x="20243" y="5559"/>
                </a:cubicBezTo>
                <a:cubicBezTo>
                  <a:pt x="18339" y="2128"/>
                  <a:pt x="14724" y="0"/>
                  <a:pt x="10799" y="0"/>
                </a:cubicBezTo>
                <a:cubicBezTo>
                  <a:pt x="6875" y="0"/>
                  <a:pt x="3260" y="2128"/>
                  <a:pt x="1356" y="5559"/>
                </a:cubicBez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44" name="AutoShape 28">
            <a:extLst>
              <a:ext uri="{FF2B5EF4-FFF2-40B4-BE49-F238E27FC236}">
                <a16:creationId xmlns:a16="http://schemas.microsoft.com/office/drawing/2014/main" id="{F35E3D7B-D613-CE47-A863-4C3A81E5EDDC}"/>
              </a:ext>
            </a:extLst>
          </p:cNvPr>
          <p:cNvSpPr>
            <a:spLocks noChangeArrowheads="1"/>
          </p:cNvSpPr>
          <p:nvPr/>
        </p:nvSpPr>
        <p:spPr bwMode="auto">
          <a:xfrm rot="15845570">
            <a:off x="3702844" y="2175669"/>
            <a:ext cx="196850" cy="112712"/>
          </a:xfrm>
          <a:custGeom>
            <a:avLst/>
            <a:gdLst>
              <a:gd name="G0" fmla="+- 10800 0 0"/>
              <a:gd name="G1" fmla="+- -9894160 0 0"/>
              <a:gd name="G2" fmla="+- 0 0 -9894160"/>
              <a:gd name="T0" fmla="*/ 0 256 1"/>
              <a:gd name="T1" fmla="*/ 180 256 1"/>
              <a:gd name="G3" fmla="+- -9894160 T0 T1"/>
              <a:gd name="T2" fmla="*/ 0 256 1"/>
              <a:gd name="T3" fmla="*/ 90 256 1"/>
              <a:gd name="G4" fmla="+- -9894160 T2 T3"/>
              <a:gd name="G5" fmla="*/ G4 2 1"/>
              <a:gd name="T4" fmla="*/ 90 256 1"/>
              <a:gd name="T5" fmla="*/ 0 256 1"/>
              <a:gd name="G6" fmla="+- -9894160 T4 T5"/>
              <a:gd name="G7" fmla="*/ G6 2 1"/>
              <a:gd name="G8" fmla="abs -989416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800"/>
              <a:gd name="G18" fmla="*/ 10800 1 2"/>
              <a:gd name="G19" fmla="+- G18 5400 0"/>
              <a:gd name="G20" fmla="cos G19 -9894160"/>
              <a:gd name="G21" fmla="sin G19 -9894160"/>
              <a:gd name="G22" fmla="+- G20 10800 0"/>
              <a:gd name="G23" fmla="+- G21 10800 0"/>
              <a:gd name="G24" fmla="+- 10800 0 G20"/>
              <a:gd name="G25" fmla="+- 10800 10800 0"/>
              <a:gd name="G26" fmla="?: G9 G17 G25"/>
              <a:gd name="G27" fmla="?: G9 0 21600"/>
              <a:gd name="G28" fmla="cos 10800 -9894160"/>
              <a:gd name="G29" fmla="sin 10800 -9894160"/>
              <a:gd name="G30" fmla="sin 10800 -9894160"/>
              <a:gd name="G31" fmla="+- G28 10800 0"/>
              <a:gd name="G32" fmla="+- G29 10800 0"/>
              <a:gd name="G33" fmla="+- G30 10800 0"/>
              <a:gd name="G34" fmla="?: G4 0 G31"/>
              <a:gd name="G35" fmla="?: -9894160 G34 0"/>
              <a:gd name="G36" fmla="?: G6 G35 G31"/>
              <a:gd name="G37" fmla="+- 21600 0 G36"/>
              <a:gd name="G38" fmla="?: G4 0 G33"/>
              <a:gd name="G39" fmla="?: -9894160 G38 G32"/>
              <a:gd name="G40" fmla="?: G6 G39 0"/>
              <a:gd name="G41" fmla="?: G4 G32 21600"/>
              <a:gd name="G42" fmla="?: G6 G41 G33"/>
              <a:gd name="T12" fmla="*/ 10800 w 21600"/>
              <a:gd name="T13" fmla="*/ 0 h 21600"/>
              <a:gd name="T14" fmla="*/ 1356 w 21600"/>
              <a:gd name="T15" fmla="*/ 5559 h 21600"/>
              <a:gd name="T16" fmla="*/ 10800 w 21600"/>
              <a:gd name="T17" fmla="*/ 0 h 21600"/>
              <a:gd name="T18" fmla="*/ 20244 w 21600"/>
              <a:gd name="T19" fmla="*/ 5559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356" y="5559"/>
                </a:moveTo>
                <a:cubicBezTo>
                  <a:pt x="3260" y="2128"/>
                  <a:pt x="6875" y="0"/>
                  <a:pt x="10800" y="0"/>
                </a:cubicBezTo>
                <a:cubicBezTo>
                  <a:pt x="14724" y="0"/>
                  <a:pt x="18339" y="2128"/>
                  <a:pt x="20243" y="5559"/>
                </a:cubicBezTo>
                <a:cubicBezTo>
                  <a:pt x="18339" y="2128"/>
                  <a:pt x="14724" y="0"/>
                  <a:pt x="10799" y="0"/>
                </a:cubicBezTo>
                <a:cubicBezTo>
                  <a:pt x="6875" y="0"/>
                  <a:pt x="3260" y="2128"/>
                  <a:pt x="1356" y="5559"/>
                </a:cubicBez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45" name="AutoShape 29">
            <a:extLst>
              <a:ext uri="{FF2B5EF4-FFF2-40B4-BE49-F238E27FC236}">
                <a16:creationId xmlns:a16="http://schemas.microsoft.com/office/drawing/2014/main" id="{E3DC2815-09A1-CB4A-A05D-ACA6F409E946}"/>
              </a:ext>
            </a:extLst>
          </p:cNvPr>
          <p:cNvSpPr>
            <a:spLocks noChangeArrowheads="1"/>
          </p:cNvSpPr>
          <p:nvPr/>
        </p:nvSpPr>
        <p:spPr bwMode="auto">
          <a:xfrm rot="5754430" flipH="1">
            <a:off x="4882357" y="1999456"/>
            <a:ext cx="196850" cy="112713"/>
          </a:xfrm>
          <a:custGeom>
            <a:avLst/>
            <a:gdLst>
              <a:gd name="G0" fmla="+- 10800 0 0"/>
              <a:gd name="G1" fmla="+- -9894160 0 0"/>
              <a:gd name="G2" fmla="+- 0 0 -9894160"/>
              <a:gd name="T0" fmla="*/ 0 256 1"/>
              <a:gd name="T1" fmla="*/ 180 256 1"/>
              <a:gd name="G3" fmla="+- -9894160 T0 T1"/>
              <a:gd name="T2" fmla="*/ 0 256 1"/>
              <a:gd name="T3" fmla="*/ 90 256 1"/>
              <a:gd name="G4" fmla="+- -9894160 T2 T3"/>
              <a:gd name="G5" fmla="*/ G4 2 1"/>
              <a:gd name="T4" fmla="*/ 90 256 1"/>
              <a:gd name="T5" fmla="*/ 0 256 1"/>
              <a:gd name="G6" fmla="+- -9894160 T4 T5"/>
              <a:gd name="G7" fmla="*/ G6 2 1"/>
              <a:gd name="G8" fmla="abs -989416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800"/>
              <a:gd name="G18" fmla="*/ 10800 1 2"/>
              <a:gd name="G19" fmla="+- G18 5400 0"/>
              <a:gd name="G20" fmla="cos G19 -9894160"/>
              <a:gd name="G21" fmla="sin G19 -9894160"/>
              <a:gd name="G22" fmla="+- G20 10800 0"/>
              <a:gd name="G23" fmla="+- G21 10800 0"/>
              <a:gd name="G24" fmla="+- 10800 0 G20"/>
              <a:gd name="G25" fmla="+- 10800 10800 0"/>
              <a:gd name="G26" fmla="?: G9 G17 G25"/>
              <a:gd name="G27" fmla="?: G9 0 21600"/>
              <a:gd name="G28" fmla="cos 10800 -9894160"/>
              <a:gd name="G29" fmla="sin 10800 -9894160"/>
              <a:gd name="G30" fmla="sin 10800 -9894160"/>
              <a:gd name="G31" fmla="+- G28 10800 0"/>
              <a:gd name="G32" fmla="+- G29 10800 0"/>
              <a:gd name="G33" fmla="+- G30 10800 0"/>
              <a:gd name="G34" fmla="?: G4 0 G31"/>
              <a:gd name="G35" fmla="?: -9894160 G34 0"/>
              <a:gd name="G36" fmla="?: G6 G35 G31"/>
              <a:gd name="G37" fmla="+- 21600 0 G36"/>
              <a:gd name="G38" fmla="?: G4 0 G33"/>
              <a:gd name="G39" fmla="?: -9894160 G38 G32"/>
              <a:gd name="G40" fmla="?: G6 G39 0"/>
              <a:gd name="G41" fmla="?: G4 G32 21600"/>
              <a:gd name="G42" fmla="?: G6 G41 G33"/>
              <a:gd name="T12" fmla="*/ 10800 w 21600"/>
              <a:gd name="T13" fmla="*/ 0 h 21600"/>
              <a:gd name="T14" fmla="*/ 1356 w 21600"/>
              <a:gd name="T15" fmla="*/ 5559 h 21600"/>
              <a:gd name="T16" fmla="*/ 10800 w 21600"/>
              <a:gd name="T17" fmla="*/ 0 h 21600"/>
              <a:gd name="T18" fmla="*/ 20244 w 21600"/>
              <a:gd name="T19" fmla="*/ 5559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356" y="5559"/>
                </a:moveTo>
                <a:cubicBezTo>
                  <a:pt x="3260" y="2128"/>
                  <a:pt x="6875" y="0"/>
                  <a:pt x="10800" y="0"/>
                </a:cubicBezTo>
                <a:cubicBezTo>
                  <a:pt x="14724" y="0"/>
                  <a:pt x="18339" y="2128"/>
                  <a:pt x="20243" y="5559"/>
                </a:cubicBezTo>
                <a:cubicBezTo>
                  <a:pt x="18339" y="2128"/>
                  <a:pt x="14724" y="0"/>
                  <a:pt x="10799" y="0"/>
                </a:cubicBezTo>
                <a:cubicBezTo>
                  <a:pt x="6875" y="0"/>
                  <a:pt x="3260" y="2128"/>
                  <a:pt x="1356" y="5559"/>
                </a:cubicBez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46" name="AutoShape 30">
            <a:extLst>
              <a:ext uri="{FF2B5EF4-FFF2-40B4-BE49-F238E27FC236}">
                <a16:creationId xmlns:a16="http://schemas.microsoft.com/office/drawing/2014/main" id="{023802CB-F0EA-464C-8A58-BC8BE995D671}"/>
              </a:ext>
            </a:extLst>
          </p:cNvPr>
          <p:cNvSpPr>
            <a:spLocks noChangeArrowheads="1"/>
          </p:cNvSpPr>
          <p:nvPr/>
        </p:nvSpPr>
        <p:spPr bwMode="auto">
          <a:xfrm rot="5754430" flipH="1">
            <a:off x="4898232" y="1999456"/>
            <a:ext cx="196850" cy="112713"/>
          </a:xfrm>
          <a:custGeom>
            <a:avLst/>
            <a:gdLst>
              <a:gd name="G0" fmla="+- 10800 0 0"/>
              <a:gd name="G1" fmla="+- -9894160 0 0"/>
              <a:gd name="G2" fmla="+- 0 0 -9894160"/>
              <a:gd name="T0" fmla="*/ 0 256 1"/>
              <a:gd name="T1" fmla="*/ 180 256 1"/>
              <a:gd name="G3" fmla="+- -9894160 T0 T1"/>
              <a:gd name="T2" fmla="*/ 0 256 1"/>
              <a:gd name="T3" fmla="*/ 90 256 1"/>
              <a:gd name="G4" fmla="+- -9894160 T2 T3"/>
              <a:gd name="G5" fmla="*/ G4 2 1"/>
              <a:gd name="T4" fmla="*/ 90 256 1"/>
              <a:gd name="T5" fmla="*/ 0 256 1"/>
              <a:gd name="G6" fmla="+- -9894160 T4 T5"/>
              <a:gd name="G7" fmla="*/ G6 2 1"/>
              <a:gd name="G8" fmla="abs -989416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800"/>
              <a:gd name="G18" fmla="*/ 10800 1 2"/>
              <a:gd name="G19" fmla="+- G18 5400 0"/>
              <a:gd name="G20" fmla="cos G19 -9894160"/>
              <a:gd name="G21" fmla="sin G19 -9894160"/>
              <a:gd name="G22" fmla="+- G20 10800 0"/>
              <a:gd name="G23" fmla="+- G21 10800 0"/>
              <a:gd name="G24" fmla="+- 10800 0 G20"/>
              <a:gd name="G25" fmla="+- 10800 10800 0"/>
              <a:gd name="G26" fmla="?: G9 G17 G25"/>
              <a:gd name="G27" fmla="?: G9 0 21600"/>
              <a:gd name="G28" fmla="cos 10800 -9894160"/>
              <a:gd name="G29" fmla="sin 10800 -9894160"/>
              <a:gd name="G30" fmla="sin 10800 -9894160"/>
              <a:gd name="G31" fmla="+- G28 10800 0"/>
              <a:gd name="G32" fmla="+- G29 10800 0"/>
              <a:gd name="G33" fmla="+- G30 10800 0"/>
              <a:gd name="G34" fmla="?: G4 0 G31"/>
              <a:gd name="G35" fmla="?: -9894160 G34 0"/>
              <a:gd name="G36" fmla="?: G6 G35 G31"/>
              <a:gd name="G37" fmla="+- 21600 0 G36"/>
              <a:gd name="G38" fmla="?: G4 0 G33"/>
              <a:gd name="G39" fmla="?: -9894160 G38 G32"/>
              <a:gd name="G40" fmla="?: G6 G39 0"/>
              <a:gd name="G41" fmla="?: G4 G32 21600"/>
              <a:gd name="G42" fmla="?: G6 G41 G33"/>
              <a:gd name="T12" fmla="*/ 10800 w 21600"/>
              <a:gd name="T13" fmla="*/ 0 h 21600"/>
              <a:gd name="T14" fmla="*/ 1356 w 21600"/>
              <a:gd name="T15" fmla="*/ 5559 h 21600"/>
              <a:gd name="T16" fmla="*/ 10800 w 21600"/>
              <a:gd name="T17" fmla="*/ 0 h 21600"/>
              <a:gd name="T18" fmla="*/ 20244 w 21600"/>
              <a:gd name="T19" fmla="*/ 5559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356" y="5559"/>
                </a:moveTo>
                <a:cubicBezTo>
                  <a:pt x="3260" y="2128"/>
                  <a:pt x="6875" y="0"/>
                  <a:pt x="10800" y="0"/>
                </a:cubicBezTo>
                <a:cubicBezTo>
                  <a:pt x="14724" y="0"/>
                  <a:pt x="18339" y="2128"/>
                  <a:pt x="20243" y="5559"/>
                </a:cubicBezTo>
                <a:cubicBezTo>
                  <a:pt x="18339" y="2128"/>
                  <a:pt x="14724" y="0"/>
                  <a:pt x="10799" y="0"/>
                </a:cubicBezTo>
                <a:cubicBezTo>
                  <a:pt x="6875" y="0"/>
                  <a:pt x="3260" y="2128"/>
                  <a:pt x="1356" y="5559"/>
                </a:cubicBez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47" name="Line 31">
            <a:extLst>
              <a:ext uri="{FF2B5EF4-FFF2-40B4-BE49-F238E27FC236}">
                <a16:creationId xmlns:a16="http://schemas.microsoft.com/office/drawing/2014/main" id="{ACA3D2E7-3776-8A4F-8F19-30C52539E354}"/>
              </a:ext>
            </a:extLst>
          </p:cNvPr>
          <p:cNvSpPr>
            <a:spLocks noChangeShapeType="1"/>
          </p:cNvSpPr>
          <p:nvPr/>
        </p:nvSpPr>
        <p:spPr bwMode="auto">
          <a:xfrm flipV="1">
            <a:off x="1824038" y="2133600"/>
            <a:ext cx="259080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48" name="Line 32">
            <a:extLst>
              <a:ext uri="{FF2B5EF4-FFF2-40B4-BE49-F238E27FC236}">
                <a16:creationId xmlns:a16="http://schemas.microsoft.com/office/drawing/2014/main" id="{2D57E67D-04E1-2942-850F-7FF939169E42}"/>
              </a:ext>
            </a:extLst>
          </p:cNvPr>
          <p:cNvSpPr>
            <a:spLocks noChangeShapeType="1"/>
          </p:cNvSpPr>
          <p:nvPr/>
        </p:nvSpPr>
        <p:spPr bwMode="auto">
          <a:xfrm flipV="1">
            <a:off x="1824038" y="2133600"/>
            <a:ext cx="259080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49" name="Line 33">
            <a:extLst>
              <a:ext uri="{FF2B5EF4-FFF2-40B4-BE49-F238E27FC236}">
                <a16:creationId xmlns:a16="http://schemas.microsoft.com/office/drawing/2014/main" id="{5FF7C654-B51B-E346-A385-37F44648E96A}"/>
              </a:ext>
            </a:extLst>
          </p:cNvPr>
          <p:cNvSpPr>
            <a:spLocks noChangeShapeType="1"/>
          </p:cNvSpPr>
          <p:nvPr/>
        </p:nvSpPr>
        <p:spPr bwMode="auto">
          <a:xfrm flipV="1">
            <a:off x="4338638" y="1303338"/>
            <a:ext cx="2743200" cy="83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50" name="Line 34">
            <a:extLst>
              <a:ext uri="{FF2B5EF4-FFF2-40B4-BE49-F238E27FC236}">
                <a16:creationId xmlns:a16="http://schemas.microsoft.com/office/drawing/2014/main" id="{43A37D67-4AED-FB45-9527-B2B1F5A8AB6E}"/>
              </a:ext>
            </a:extLst>
          </p:cNvPr>
          <p:cNvSpPr>
            <a:spLocks noChangeShapeType="1"/>
          </p:cNvSpPr>
          <p:nvPr/>
        </p:nvSpPr>
        <p:spPr bwMode="auto">
          <a:xfrm flipV="1">
            <a:off x="4338638" y="1600200"/>
            <a:ext cx="259080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51" name="Rectangle 35">
            <a:extLst>
              <a:ext uri="{FF2B5EF4-FFF2-40B4-BE49-F238E27FC236}">
                <a16:creationId xmlns:a16="http://schemas.microsoft.com/office/drawing/2014/main" id="{ABF3FF3F-9747-6A45-A762-5E8614BD0CCC}"/>
              </a:ext>
            </a:extLst>
          </p:cNvPr>
          <p:cNvSpPr>
            <a:spLocks noChangeArrowheads="1"/>
          </p:cNvSpPr>
          <p:nvPr/>
        </p:nvSpPr>
        <p:spPr bwMode="auto">
          <a:xfrm>
            <a:off x="681038" y="838200"/>
            <a:ext cx="11477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image plane</a:t>
            </a:r>
          </a:p>
        </p:txBody>
      </p:sp>
      <p:sp>
        <p:nvSpPr>
          <p:cNvPr id="34852" name="Oval 36">
            <a:extLst>
              <a:ext uri="{FF2B5EF4-FFF2-40B4-BE49-F238E27FC236}">
                <a16:creationId xmlns:a16="http://schemas.microsoft.com/office/drawing/2014/main" id="{E0C2F602-F488-3345-AECF-4EC2250F233D}"/>
              </a:ext>
            </a:extLst>
          </p:cNvPr>
          <p:cNvSpPr>
            <a:spLocks noChangeArrowheads="1"/>
          </p:cNvSpPr>
          <p:nvPr/>
        </p:nvSpPr>
        <p:spPr bwMode="auto">
          <a:xfrm>
            <a:off x="1503363" y="2093913"/>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34853" name="Object 37">
            <a:extLst>
              <a:ext uri="{FF2B5EF4-FFF2-40B4-BE49-F238E27FC236}">
                <a16:creationId xmlns:a16="http://schemas.microsoft.com/office/drawing/2014/main" id="{4794BCD9-A4C7-F14B-97DA-AF10E5BFFC01}"/>
              </a:ext>
            </a:extLst>
          </p:cNvPr>
          <p:cNvGraphicFramePr>
            <a:graphicFrameLocks noChangeAspect="1"/>
          </p:cNvGraphicFramePr>
          <p:nvPr>
            <p:extLst>
              <p:ext uri="{D42A27DB-BD31-4B8C-83A1-F6EECF244321}">
                <p14:modId xmlns:p14="http://schemas.microsoft.com/office/powerpoint/2010/main" val="3148055892"/>
              </p:ext>
            </p:extLst>
          </p:nvPr>
        </p:nvGraphicFramePr>
        <p:xfrm>
          <a:off x="3471863" y="2135188"/>
          <a:ext cx="193675" cy="185737"/>
        </p:xfrm>
        <a:graphic>
          <a:graphicData uri="http://schemas.openxmlformats.org/presentationml/2006/ole">
            <mc:AlternateContent xmlns:mc="http://schemas.openxmlformats.org/markup-compatibility/2006">
              <mc:Choice xmlns:v="urn:schemas-microsoft-com:vml" Requires="v">
                <p:oleObj spid="_x0000_s26465" name="Equation" r:id="rId3" imgW="3505200" imgH="3213100" progId="Equation.3">
                  <p:embed/>
                </p:oleObj>
              </mc:Choice>
              <mc:Fallback>
                <p:oleObj name="Equation" r:id="rId3" imgW="3505200" imgH="3213100" progId="Equation.3">
                  <p:embed/>
                  <p:pic>
                    <p:nvPicPr>
                      <p:cNvPr id="34853" name="Object 37">
                        <a:extLst>
                          <a:ext uri="{FF2B5EF4-FFF2-40B4-BE49-F238E27FC236}">
                            <a16:creationId xmlns:a16="http://schemas.microsoft.com/office/drawing/2014/main" id="{4794BCD9-A4C7-F14B-97DA-AF10E5BFFC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1863" y="2135188"/>
                        <a:ext cx="193675" cy="185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54" name="Object 38">
            <a:extLst>
              <a:ext uri="{FF2B5EF4-FFF2-40B4-BE49-F238E27FC236}">
                <a16:creationId xmlns:a16="http://schemas.microsoft.com/office/drawing/2014/main" id="{752E345A-3ADE-3F46-9878-354C676A5A0B}"/>
              </a:ext>
            </a:extLst>
          </p:cNvPr>
          <p:cNvGraphicFramePr>
            <a:graphicFrameLocks noChangeAspect="1"/>
          </p:cNvGraphicFramePr>
          <p:nvPr>
            <p:extLst>
              <p:ext uri="{D42A27DB-BD31-4B8C-83A1-F6EECF244321}">
                <p14:modId xmlns:p14="http://schemas.microsoft.com/office/powerpoint/2010/main" val="3214013455"/>
              </p:ext>
            </p:extLst>
          </p:nvPr>
        </p:nvGraphicFramePr>
        <p:xfrm>
          <a:off x="5124450" y="1947863"/>
          <a:ext cx="193675" cy="185737"/>
        </p:xfrm>
        <a:graphic>
          <a:graphicData uri="http://schemas.openxmlformats.org/presentationml/2006/ole">
            <mc:AlternateContent xmlns:mc="http://schemas.openxmlformats.org/markup-compatibility/2006">
              <mc:Choice xmlns:v="urn:schemas-microsoft-com:vml" Requires="v">
                <p:oleObj spid="_x0000_s26466" name="Equation" r:id="rId5" imgW="3505200" imgH="3213100" progId="Equation.3">
                  <p:embed/>
                </p:oleObj>
              </mc:Choice>
              <mc:Fallback>
                <p:oleObj name="Equation" r:id="rId5" imgW="3505200" imgH="3213100" progId="Equation.3">
                  <p:embed/>
                  <p:pic>
                    <p:nvPicPr>
                      <p:cNvPr id="34854" name="Object 38">
                        <a:extLst>
                          <a:ext uri="{FF2B5EF4-FFF2-40B4-BE49-F238E27FC236}">
                            <a16:creationId xmlns:a16="http://schemas.microsoft.com/office/drawing/2014/main" id="{752E345A-3ADE-3F46-9878-354C676A5A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4450" y="1947863"/>
                        <a:ext cx="193675" cy="185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55" name="Object 39">
            <a:extLst>
              <a:ext uri="{FF2B5EF4-FFF2-40B4-BE49-F238E27FC236}">
                <a16:creationId xmlns:a16="http://schemas.microsoft.com/office/drawing/2014/main" id="{5ABDB004-8CBD-7D49-96D9-C7FB2E06174A}"/>
              </a:ext>
            </a:extLst>
          </p:cNvPr>
          <p:cNvGraphicFramePr>
            <a:graphicFrameLocks noChangeAspect="1"/>
          </p:cNvGraphicFramePr>
          <p:nvPr>
            <p:extLst>
              <p:ext uri="{D42A27DB-BD31-4B8C-83A1-F6EECF244321}">
                <p14:modId xmlns:p14="http://schemas.microsoft.com/office/powerpoint/2010/main" val="2378379113"/>
              </p:ext>
            </p:extLst>
          </p:nvPr>
        </p:nvGraphicFramePr>
        <p:xfrm>
          <a:off x="2814638" y="2149475"/>
          <a:ext cx="330200" cy="296863"/>
        </p:xfrm>
        <a:graphic>
          <a:graphicData uri="http://schemas.openxmlformats.org/presentationml/2006/ole">
            <mc:AlternateContent xmlns:mc="http://schemas.openxmlformats.org/markup-compatibility/2006">
              <mc:Choice xmlns:v="urn:schemas-microsoft-com:vml" Requires="v">
                <p:oleObj spid="_x0000_s26467" name="Equation" r:id="rId7" imgW="5854700" imgH="5270500" progId="Equation.3">
                  <p:embed/>
                </p:oleObj>
              </mc:Choice>
              <mc:Fallback>
                <p:oleObj name="Equation" r:id="rId7" imgW="5854700" imgH="5270500" progId="Equation.3">
                  <p:embed/>
                  <p:pic>
                    <p:nvPicPr>
                      <p:cNvPr id="34855" name="Object 39">
                        <a:extLst>
                          <a:ext uri="{FF2B5EF4-FFF2-40B4-BE49-F238E27FC236}">
                            <a16:creationId xmlns:a16="http://schemas.microsoft.com/office/drawing/2014/main" id="{5ABDB004-8CBD-7D49-96D9-C7FB2E0617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4638" y="2149475"/>
                        <a:ext cx="330200" cy="296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56" name="Object 40">
            <a:extLst>
              <a:ext uri="{FF2B5EF4-FFF2-40B4-BE49-F238E27FC236}">
                <a16:creationId xmlns:a16="http://schemas.microsoft.com/office/drawing/2014/main" id="{1C0857A5-223E-2A47-BE74-B22A19785332}"/>
              </a:ext>
            </a:extLst>
          </p:cNvPr>
          <p:cNvGraphicFramePr>
            <a:graphicFrameLocks noChangeAspect="1"/>
          </p:cNvGraphicFramePr>
          <p:nvPr>
            <p:extLst>
              <p:ext uri="{D42A27DB-BD31-4B8C-83A1-F6EECF244321}">
                <p14:modId xmlns:p14="http://schemas.microsoft.com/office/powerpoint/2010/main" val="1876670945"/>
              </p:ext>
            </p:extLst>
          </p:nvPr>
        </p:nvGraphicFramePr>
        <p:xfrm>
          <a:off x="5308600" y="1463675"/>
          <a:ext cx="363538" cy="296863"/>
        </p:xfrm>
        <a:graphic>
          <a:graphicData uri="http://schemas.openxmlformats.org/presentationml/2006/ole">
            <mc:AlternateContent xmlns:mc="http://schemas.openxmlformats.org/markup-compatibility/2006">
              <mc:Choice xmlns:v="urn:schemas-microsoft-com:vml" Requires="v">
                <p:oleObj spid="_x0000_s26468" name="Equation" r:id="rId9" imgW="6438900" imgH="5270500" progId="Equation.3">
                  <p:embed/>
                </p:oleObj>
              </mc:Choice>
              <mc:Fallback>
                <p:oleObj name="Equation" r:id="rId9" imgW="6438900" imgH="5270500" progId="Equation.3">
                  <p:embed/>
                  <p:pic>
                    <p:nvPicPr>
                      <p:cNvPr id="34856" name="Object 40">
                        <a:extLst>
                          <a:ext uri="{FF2B5EF4-FFF2-40B4-BE49-F238E27FC236}">
                            <a16:creationId xmlns:a16="http://schemas.microsoft.com/office/drawing/2014/main" id="{1C0857A5-223E-2A47-BE74-B22A197853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8600" y="1463675"/>
                        <a:ext cx="363538" cy="296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857" name="Line 41">
            <a:extLst>
              <a:ext uri="{FF2B5EF4-FFF2-40B4-BE49-F238E27FC236}">
                <a16:creationId xmlns:a16="http://schemas.microsoft.com/office/drawing/2014/main" id="{0AA3E5E2-A67F-F043-AD6E-3F1B5CA2155F}"/>
              </a:ext>
            </a:extLst>
          </p:cNvPr>
          <p:cNvSpPr>
            <a:spLocks noChangeShapeType="1"/>
          </p:cNvSpPr>
          <p:nvPr/>
        </p:nvSpPr>
        <p:spPr bwMode="auto">
          <a:xfrm flipH="1" flipV="1">
            <a:off x="6396038" y="1066800"/>
            <a:ext cx="6096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58" name="AutoShape 42">
            <a:extLst>
              <a:ext uri="{FF2B5EF4-FFF2-40B4-BE49-F238E27FC236}">
                <a16:creationId xmlns:a16="http://schemas.microsoft.com/office/drawing/2014/main" id="{D223CEBA-5B60-7D44-A7FE-51BA64A4B93C}"/>
              </a:ext>
            </a:extLst>
          </p:cNvPr>
          <p:cNvSpPr>
            <a:spLocks noChangeArrowheads="1"/>
          </p:cNvSpPr>
          <p:nvPr/>
        </p:nvSpPr>
        <p:spPr bwMode="auto">
          <a:xfrm rot="17933752" flipH="1">
            <a:off x="6438107" y="1329531"/>
            <a:ext cx="401638" cy="180975"/>
          </a:xfrm>
          <a:custGeom>
            <a:avLst/>
            <a:gdLst>
              <a:gd name="G0" fmla="+- 10800 0 0"/>
              <a:gd name="G1" fmla="+- -9894160 0 0"/>
              <a:gd name="G2" fmla="+- 0 0 -9894160"/>
              <a:gd name="T0" fmla="*/ 0 256 1"/>
              <a:gd name="T1" fmla="*/ 180 256 1"/>
              <a:gd name="G3" fmla="+- -9894160 T0 T1"/>
              <a:gd name="T2" fmla="*/ 0 256 1"/>
              <a:gd name="T3" fmla="*/ 90 256 1"/>
              <a:gd name="G4" fmla="+- -9894160 T2 T3"/>
              <a:gd name="G5" fmla="*/ G4 2 1"/>
              <a:gd name="T4" fmla="*/ 90 256 1"/>
              <a:gd name="T5" fmla="*/ 0 256 1"/>
              <a:gd name="G6" fmla="+- -9894160 T4 T5"/>
              <a:gd name="G7" fmla="*/ G6 2 1"/>
              <a:gd name="G8" fmla="abs -989416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800"/>
              <a:gd name="G18" fmla="*/ 10800 1 2"/>
              <a:gd name="G19" fmla="+- G18 5400 0"/>
              <a:gd name="G20" fmla="cos G19 -9894160"/>
              <a:gd name="G21" fmla="sin G19 -9894160"/>
              <a:gd name="G22" fmla="+- G20 10800 0"/>
              <a:gd name="G23" fmla="+- G21 10800 0"/>
              <a:gd name="G24" fmla="+- 10800 0 G20"/>
              <a:gd name="G25" fmla="+- 10800 10800 0"/>
              <a:gd name="G26" fmla="?: G9 G17 G25"/>
              <a:gd name="G27" fmla="?: G9 0 21600"/>
              <a:gd name="G28" fmla="cos 10800 -9894160"/>
              <a:gd name="G29" fmla="sin 10800 -9894160"/>
              <a:gd name="G30" fmla="sin 10800 -9894160"/>
              <a:gd name="G31" fmla="+- G28 10800 0"/>
              <a:gd name="G32" fmla="+- G29 10800 0"/>
              <a:gd name="G33" fmla="+- G30 10800 0"/>
              <a:gd name="G34" fmla="?: G4 0 G31"/>
              <a:gd name="G35" fmla="?: -9894160 G34 0"/>
              <a:gd name="G36" fmla="?: G6 G35 G31"/>
              <a:gd name="G37" fmla="+- 21600 0 G36"/>
              <a:gd name="G38" fmla="?: G4 0 G33"/>
              <a:gd name="G39" fmla="?: -9894160 G38 G32"/>
              <a:gd name="G40" fmla="?: G6 G39 0"/>
              <a:gd name="G41" fmla="?: G4 G32 21600"/>
              <a:gd name="G42" fmla="?: G6 G41 G33"/>
              <a:gd name="T12" fmla="*/ 10800 w 21600"/>
              <a:gd name="T13" fmla="*/ 0 h 21600"/>
              <a:gd name="T14" fmla="*/ 1356 w 21600"/>
              <a:gd name="T15" fmla="*/ 5559 h 21600"/>
              <a:gd name="T16" fmla="*/ 10800 w 21600"/>
              <a:gd name="T17" fmla="*/ 0 h 21600"/>
              <a:gd name="T18" fmla="*/ 20244 w 21600"/>
              <a:gd name="T19" fmla="*/ 5559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356" y="5559"/>
                </a:moveTo>
                <a:cubicBezTo>
                  <a:pt x="3260" y="2128"/>
                  <a:pt x="6875" y="0"/>
                  <a:pt x="10800" y="0"/>
                </a:cubicBezTo>
                <a:cubicBezTo>
                  <a:pt x="14724" y="0"/>
                  <a:pt x="18339" y="2128"/>
                  <a:pt x="20243" y="5559"/>
                </a:cubicBezTo>
                <a:cubicBezTo>
                  <a:pt x="18339" y="2128"/>
                  <a:pt x="14724" y="0"/>
                  <a:pt x="10799" y="0"/>
                </a:cubicBezTo>
                <a:cubicBezTo>
                  <a:pt x="6875" y="0"/>
                  <a:pt x="3260" y="2128"/>
                  <a:pt x="1356" y="5559"/>
                </a:cubicBez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34865" name="Object 49">
            <a:extLst>
              <a:ext uri="{FF2B5EF4-FFF2-40B4-BE49-F238E27FC236}">
                <a16:creationId xmlns:a16="http://schemas.microsoft.com/office/drawing/2014/main" id="{25040710-2A92-BE41-A5B5-DD17304A9FF9}"/>
              </a:ext>
            </a:extLst>
          </p:cNvPr>
          <p:cNvGraphicFramePr>
            <a:graphicFrameLocks noChangeAspect="1"/>
          </p:cNvGraphicFramePr>
          <p:nvPr>
            <p:extLst>
              <p:ext uri="{D42A27DB-BD31-4B8C-83A1-F6EECF244321}">
                <p14:modId xmlns:p14="http://schemas.microsoft.com/office/powerpoint/2010/main" val="2237969466"/>
              </p:ext>
            </p:extLst>
          </p:nvPr>
        </p:nvGraphicFramePr>
        <p:xfrm>
          <a:off x="5481638" y="2667000"/>
          <a:ext cx="381000" cy="279400"/>
        </p:xfrm>
        <a:graphic>
          <a:graphicData uri="http://schemas.openxmlformats.org/presentationml/2006/ole">
            <mc:AlternateContent xmlns:mc="http://schemas.openxmlformats.org/markup-compatibility/2006">
              <mc:Choice xmlns:v="urn:schemas-microsoft-com:vml" Requires="v">
                <p:oleObj spid="_x0000_s26469" name="Equation" r:id="rId11" imgW="6731000" imgH="4978400" progId="Equation.3">
                  <p:embed/>
                </p:oleObj>
              </mc:Choice>
              <mc:Fallback>
                <p:oleObj name="Equation" r:id="rId11" imgW="6731000" imgH="4978400" progId="Equation.3">
                  <p:embed/>
                  <p:pic>
                    <p:nvPicPr>
                      <p:cNvPr id="34865" name="Object 49">
                        <a:extLst>
                          <a:ext uri="{FF2B5EF4-FFF2-40B4-BE49-F238E27FC236}">
                            <a16:creationId xmlns:a16="http://schemas.microsoft.com/office/drawing/2014/main" id="{25040710-2A92-BE41-A5B5-DD17304A9FF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81638" y="2667000"/>
                        <a:ext cx="3810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866" name="Freeform 50">
            <a:extLst>
              <a:ext uri="{FF2B5EF4-FFF2-40B4-BE49-F238E27FC236}">
                <a16:creationId xmlns:a16="http://schemas.microsoft.com/office/drawing/2014/main" id="{AEC3F4F6-8EC3-654C-B4AD-90E50EF23A3C}"/>
              </a:ext>
            </a:extLst>
          </p:cNvPr>
          <p:cNvSpPr>
            <a:spLocks/>
          </p:cNvSpPr>
          <p:nvPr/>
        </p:nvSpPr>
        <p:spPr bwMode="auto">
          <a:xfrm>
            <a:off x="4986338" y="2449513"/>
            <a:ext cx="571500" cy="179387"/>
          </a:xfrm>
          <a:custGeom>
            <a:avLst/>
            <a:gdLst>
              <a:gd name="T0" fmla="*/ 360 w 360"/>
              <a:gd name="T1" fmla="*/ 113 h 113"/>
              <a:gd name="T2" fmla="*/ 0 w 360"/>
              <a:gd name="T3" fmla="*/ 17 h 113"/>
            </a:gdLst>
            <a:ahLst/>
            <a:cxnLst>
              <a:cxn ang="0">
                <a:pos x="T0" y="T1"/>
              </a:cxn>
              <a:cxn ang="0">
                <a:pos x="T2" y="T3"/>
              </a:cxn>
            </a:cxnLst>
            <a:rect l="0" t="0" r="r" b="b"/>
            <a:pathLst>
              <a:path w="360" h="113">
                <a:moveTo>
                  <a:pt x="360" y="113"/>
                </a:moveTo>
                <a:cubicBezTo>
                  <a:pt x="247" y="0"/>
                  <a:pt x="160" y="17"/>
                  <a:pt x="0" y="17"/>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34869" name="Object 53">
            <a:extLst>
              <a:ext uri="{FF2B5EF4-FFF2-40B4-BE49-F238E27FC236}">
                <a16:creationId xmlns:a16="http://schemas.microsoft.com/office/drawing/2014/main" id="{D111F400-1596-A84F-92C1-8A84CA95E45D}"/>
              </a:ext>
            </a:extLst>
          </p:cNvPr>
          <p:cNvGraphicFramePr>
            <a:graphicFrameLocks noChangeAspect="1"/>
          </p:cNvGraphicFramePr>
          <p:nvPr>
            <p:extLst>
              <p:ext uri="{D42A27DB-BD31-4B8C-83A1-F6EECF244321}">
                <p14:modId xmlns:p14="http://schemas.microsoft.com/office/powerpoint/2010/main" val="2791638734"/>
              </p:ext>
            </p:extLst>
          </p:nvPr>
        </p:nvGraphicFramePr>
        <p:xfrm>
          <a:off x="6343650" y="1200150"/>
          <a:ext cx="161925" cy="236538"/>
        </p:xfrm>
        <a:graphic>
          <a:graphicData uri="http://schemas.openxmlformats.org/presentationml/2006/ole">
            <mc:AlternateContent xmlns:mc="http://schemas.openxmlformats.org/markup-compatibility/2006">
              <mc:Choice xmlns:v="urn:schemas-microsoft-com:vml" Requires="v">
                <p:oleObj spid="_x0000_s26470" name="Equation" r:id="rId13" imgW="2921000" imgH="4102100" progId="Equation.3">
                  <p:embed/>
                </p:oleObj>
              </mc:Choice>
              <mc:Fallback>
                <p:oleObj name="Equation" r:id="rId13" imgW="2921000" imgH="4102100" progId="Equation.3">
                  <p:embed/>
                  <p:pic>
                    <p:nvPicPr>
                      <p:cNvPr id="34869" name="Object 53">
                        <a:extLst>
                          <a:ext uri="{FF2B5EF4-FFF2-40B4-BE49-F238E27FC236}">
                            <a16:creationId xmlns:a16="http://schemas.microsoft.com/office/drawing/2014/main" id="{D111F400-1596-A84F-92C1-8A84CA95E45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43650" y="1200150"/>
                        <a:ext cx="161925" cy="236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70" name="Object 54">
            <a:extLst>
              <a:ext uri="{FF2B5EF4-FFF2-40B4-BE49-F238E27FC236}">
                <a16:creationId xmlns:a16="http://schemas.microsoft.com/office/drawing/2014/main" id="{8FB0F378-1EA6-D647-BC95-B4CB1D552D8F}"/>
              </a:ext>
            </a:extLst>
          </p:cNvPr>
          <p:cNvGraphicFramePr>
            <a:graphicFrameLocks noChangeAspect="1"/>
          </p:cNvGraphicFramePr>
          <p:nvPr>
            <p:extLst>
              <p:ext uri="{D42A27DB-BD31-4B8C-83A1-F6EECF244321}">
                <p14:modId xmlns:p14="http://schemas.microsoft.com/office/powerpoint/2010/main" val="1741784334"/>
              </p:ext>
            </p:extLst>
          </p:nvPr>
        </p:nvGraphicFramePr>
        <p:xfrm>
          <a:off x="1295400" y="2743200"/>
          <a:ext cx="323850" cy="328613"/>
        </p:xfrm>
        <a:graphic>
          <a:graphicData uri="http://schemas.openxmlformats.org/presentationml/2006/ole">
            <mc:AlternateContent xmlns:mc="http://schemas.openxmlformats.org/markup-compatibility/2006">
              <mc:Choice xmlns:v="urn:schemas-microsoft-com:vml" Requires="v">
                <p:oleObj spid="_x0000_s26471" name="Equation" r:id="rId15" imgW="5270500" imgH="5270500" progId="Equation.3">
                  <p:embed/>
                </p:oleObj>
              </mc:Choice>
              <mc:Fallback>
                <p:oleObj name="Equation" r:id="rId15" imgW="5270500" imgH="5270500" progId="Equation.3">
                  <p:embed/>
                  <p:pic>
                    <p:nvPicPr>
                      <p:cNvPr id="34870" name="Object 54">
                        <a:extLst>
                          <a:ext uri="{FF2B5EF4-FFF2-40B4-BE49-F238E27FC236}">
                            <a16:creationId xmlns:a16="http://schemas.microsoft.com/office/drawing/2014/main" id="{8FB0F378-1EA6-D647-BC95-B4CB1D552D8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95400" y="2743200"/>
                        <a:ext cx="323850" cy="328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71" name="Object 55">
            <a:extLst>
              <a:ext uri="{FF2B5EF4-FFF2-40B4-BE49-F238E27FC236}">
                <a16:creationId xmlns:a16="http://schemas.microsoft.com/office/drawing/2014/main" id="{B1B0DDFD-324B-3843-83F8-AC92C4952802}"/>
              </a:ext>
            </a:extLst>
          </p:cNvPr>
          <p:cNvGraphicFramePr>
            <a:graphicFrameLocks noChangeAspect="1"/>
          </p:cNvGraphicFramePr>
          <p:nvPr>
            <p:extLst>
              <p:ext uri="{D42A27DB-BD31-4B8C-83A1-F6EECF244321}">
                <p14:modId xmlns:p14="http://schemas.microsoft.com/office/powerpoint/2010/main" val="1365111488"/>
              </p:ext>
            </p:extLst>
          </p:nvPr>
        </p:nvGraphicFramePr>
        <p:xfrm>
          <a:off x="7239000" y="1371600"/>
          <a:ext cx="360363" cy="328613"/>
        </p:xfrm>
        <a:graphic>
          <a:graphicData uri="http://schemas.openxmlformats.org/presentationml/2006/ole">
            <mc:AlternateContent xmlns:mc="http://schemas.openxmlformats.org/markup-compatibility/2006">
              <mc:Choice xmlns:v="urn:schemas-microsoft-com:vml" Requires="v">
                <p:oleObj spid="_x0000_s26472" name="Equation" r:id="rId17" imgW="5854700" imgH="5270500" progId="Equation.3">
                  <p:embed/>
                </p:oleObj>
              </mc:Choice>
              <mc:Fallback>
                <p:oleObj name="Equation" r:id="rId17" imgW="5854700" imgH="5270500" progId="Equation.3">
                  <p:embed/>
                  <p:pic>
                    <p:nvPicPr>
                      <p:cNvPr id="34871" name="Object 55">
                        <a:extLst>
                          <a:ext uri="{FF2B5EF4-FFF2-40B4-BE49-F238E27FC236}">
                            <a16:creationId xmlns:a16="http://schemas.microsoft.com/office/drawing/2014/main" id="{B1B0DDFD-324B-3843-83F8-AC92C495280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39000" y="1371600"/>
                        <a:ext cx="360363" cy="328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872" name="Text Box 56">
            <a:extLst>
              <a:ext uri="{FF2B5EF4-FFF2-40B4-BE49-F238E27FC236}">
                <a16:creationId xmlns:a16="http://schemas.microsoft.com/office/drawing/2014/main" id="{AAC7FB2F-D733-4540-B09C-39105CA94EF7}"/>
              </a:ext>
            </a:extLst>
          </p:cNvPr>
          <p:cNvSpPr txBox="1">
            <a:spLocks noChangeArrowheads="1"/>
          </p:cNvSpPr>
          <p:nvPr/>
        </p:nvSpPr>
        <p:spPr bwMode="auto">
          <a:xfrm>
            <a:off x="933450" y="2457450"/>
            <a:ext cx="11477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image patch</a:t>
            </a:r>
          </a:p>
        </p:txBody>
      </p:sp>
      <p:grpSp>
        <p:nvGrpSpPr>
          <p:cNvPr id="34885" name="Group 69">
            <a:extLst>
              <a:ext uri="{FF2B5EF4-FFF2-40B4-BE49-F238E27FC236}">
                <a16:creationId xmlns:a16="http://schemas.microsoft.com/office/drawing/2014/main" id="{3741C9B3-7A98-7B41-9AAF-58CE68F8786D}"/>
              </a:ext>
            </a:extLst>
          </p:cNvPr>
          <p:cNvGrpSpPr>
            <a:grpSpLocks/>
          </p:cNvGrpSpPr>
          <p:nvPr/>
        </p:nvGrpSpPr>
        <p:grpSpPr bwMode="auto">
          <a:xfrm>
            <a:off x="931863" y="3747366"/>
            <a:ext cx="6410325" cy="1162050"/>
            <a:chOff x="576" y="2304"/>
            <a:chExt cx="4038" cy="732"/>
          </a:xfrm>
        </p:grpSpPr>
        <p:sp>
          <p:nvSpPr>
            <p:cNvPr id="34873" name="Text Box 57">
              <a:extLst>
                <a:ext uri="{FF2B5EF4-FFF2-40B4-BE49-F238E27FC236}">
                  <a16:creationId xmlns:a16="http://schemas.microsoft.com/office/drawing/2014/main" id="{00F75248-09BC-F44F-822C-7ACD781FB3DD}"/>
                </a:ext>
              </a:extLst>
            </p:cNvPr>
            <p:cNvSpPr txBox="1">
              <a:spLocks noChangeArrowheads="1"/>
            </p:cNvSpPr>
            <p:nvPr/>
          </p:nvSpPr>
          <p:spPr bwMode="auto">
            <a:xfrm>
              <a:off x="576" y="2304"/>
              <a:ext cx="403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altLang="en-US" sz="1600"/>
                <a:t>  Flux received by lens from            =     Flux projected onto image      </a:t>
              </a:r>
            </a:p>
          </p:txBody>
        </p:sp>
        <p:graphicFrame>
          <p:nvGraphicFramePr>
            <p:cNvPr id="34874" name="Object 58">
              <a:extLst>
                <a:ext uri="{FF2B5EF4-FFF2-40B4-BE49-F238E27FC236}">
                  <a16:creationId xmlns:a16="http://schemas.microsoft.com/office/drawing/2014/main" id="{391AC3E8-E8E2-4544-B0F0-597C3622A456}"/>
                </a:ext>
              </a:extLst>
            </p:cNvPr>
            <p:cNvGraphicFramePr>
              <a:graphicFrameLocks noChangeAspect="1"/>
            </p:cNvGraphicFramePr>
            <p:nvPr/>
          </p:nvGraphicFramePr>
          <p:xfrm>
            <a:off x="2316" y="2316"/>
            <a:ext cx="227" cy="207"/>
          </p:xfrm>
          <a:graphic>
            <a:graphicData uri="http://schemas.openxmlformats.org/presentationml/2006/ole">
              <mc:AlternateContent xmlns:mc="http://schemas.openxmlformats.org/markup-compatibility/2006">
                <mc:Choice xmlns:v="urn:schemas-microsoft-com:vml" Requires="v">
                  <p:oleObj spid="_x0000_s26473" name="Equation" r:id="rId19" imgW="5854700" imgH="5270500" progId="Equation.3">
                    <p:embed/>
                  </p:oleObj>
                </mc:Choice>
                <mc:Fallback>
                  <p:oleObj name="Equation" r:id="rId19" imgW="5854700" imgH="5270500" progId="Equation.3">
                    <p:embed/>
                    <p:pic>
                      <p:nvPicPr>
                        <p:cNvPr id="34874" name="Object 58">
                          <a:extLst>
                            <a:ext uri="{FF2B5EF4-FFF2-40B4-BE49-F238E27FC236}">
                              <a16:creationId xmlns:a16="http://schemas.microsoft.com/office/drawing/2014/main" id="{391AC3E8-E8E2-4544-B0F0-597C3622A45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16" y="2316"/>
                          <a:ext cx="227" cy="2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75" name="Object 59">
              <a:extLst>
                <a:ext uri="{FF2B5EF4-FFF2-40B4-BE49-F238E27FC236}">
                  <a16:creationId xmlns:a16="http://schemas.microsoft.com/office/drawing/2014/main" id="{CB4E36A4-4D80-264B-AA42-83D06E7855C2}"/>
                </a:ext>
              </a:extLst>
            </p:cNvPr>
            <p:cNvGraphicFramePr>
              <a:graphicFrameLocks noChangeAspect="1"/>
            </p:cNvGraphicFramePr>
            <p:nvPr/>
          </p:nvGraphicFramePr>
          <p:xfrm>
            <a:off x="4404" y="2316"/>
            <a:ext cx="204" cy="207"/>
          </p:xfrm>
          <a:graphic>
            <a:graphicData uri="http://schemas.openxmlformats.org/presentationml/2006/ole">
              <mc:AlternateContent xmlns:mc="http://schemas.openxmlformats.org/markup-compatibility/2006">
                <mc:Choice xmlns:v="urn:schemas-microsoft-com:vml" Requires="v">
                  <p:oleObj spid="_x0000_s26474" name="Equation" r:id="rId20" imgW="5270500" imgH="5270500" progId="Equation.3">
                    <p:embed/>
                  </p:oleObj>
                </mc:Choice>
                <mc:Fallback>
                  <p:oleObj name="Equation" r:id="rId20" imgW="5270500" imgH="5270500" progId="Equation.3">
                    <p:embed/>
                    <p:pic>
                      <p:nvPicPr>
                        <p:cNvPr id="34875" name="Object 59">
                          <a:extLst>
                            <a:ext uri="{FF2B5EF4-FFF2-40B4-BE49-F238E27FC236}">
                              <a16:creationId xmlns:a16="http://schemas.microsoft.com/office/drawing/2014/main" id="{CB4E36A4-4D80-264B-AA42-83D06E7855C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04" y="2316"/>
                          <a:ext cx="204" cy="2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76" name="Object 60">
              <a:extLst>
                <a:ext uri="{FF2B5EF4-FFF2-40B4-BE49-F238E27FC236}">
                  <a16:creationId xmlns:a16="http://schemas.microsoft.com/office/drawing/2014/main" id="{7859BA24-13E1-D54C-AA5C-52B16ADF5F0D}"/>
                </a:ext>
              </a:extLst>
            </p:cNvPr>
            <p:cNvGraphicFramePr>
              <a:graphicFrameLocks noChangeAspect="1"/>
            </p:cNvGraphicFramePr>
            <p:nvPr/>
          </p:nvGraphicFramePr>
          <p:xfrm>
            <a:off x="1404" y="2664"/>
            <a:ext cx="1865" cy="247"/>
          </p:xfrm>
          <a:graphic>
            <a:graphicData uri="http://schemas.openxmlformats.org/presentationml/2006/ole">
              <mc:AlternateContent xmlns:mc="http://schemas.openxmlformats.org/markup-compatibility/2006">
                <mc:Choice xmlns:v="urn:schemas-microsoft-com:vml" Requires="v">
                  <p:oleObj spid="_x0000_s26475" name="Equation" r:id="rId21" imgW="39789100" imgH="5270500" progId="Equation.3">
                    <p:embed/>
                  </p:oleObj>
                </mc:Choice>
                <mc:Fallback>
                  <p:oleObj name="Equation" r:id="rId21" imgW="39789100" imgH="5270500" progId="Equation.3">
                    <p:embed/>
                    <p:pic>
                      <p:nvPicPr>
                        <p:cNvPr id="34876" name="Object 60">
                          <a:extLst>
                            <a:ext uri="{FF2B5EF4-FFF2-40B4-BE49-F238E27FC236}">
                              <a16:creationId xmlns:a16="http://schemas.microsoft.com/office/drawing/2014/main" id="{7859BA24-13E1-D54C-AA5C-52B16ADF5F0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404" y="2664"/>
                          <a:ext cx="1865" cy="2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877" name="Text Box 61">
              <a:extLst>
                <a:ext uri="{FF2B5EF4-FFF2-40B4-BE49-F238E27FC236}">
                  <a16:creationId xmlns:a16="http://schemas.microsoft.com/office/drawing/2014/main" id="{8A7C2634-E55A-0D4C-A027-1FF5F28F7E31}"/>
                </a:ext>
              </a:extLst>
            </p:cNvPr>
            <p:cNvSpPr txBox="1">
              <a:spLocks noChangeArrowheads="1"/>
            </p:cNvSpPr>
            <p:nvPr/>
          </p:nvSpPr>
          <p:spPr bwMode="auto">
            <a:xfrm>
              <a:off x="3600" y="2664"/>
              <a:ext cx="26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(3)</a:t>
              </a:r>
            </a:p>
          </p:txBody>
        </p:sp>
        <p:sp>
          <p:nvSpPr>
            <p:cNvPr id="34878" name="Line 62">
              <a:extLst>
                <a:ext uri="{FF2B5EF4-FFF2-40B4-BE49-F238E27FC236}">
                  <a16:creationId xmlns:a16="http://schemas.microsoft.com/office/drawing/2014/main" id="{A1385C02-65A5-7F42-A63D-138F65537C14}"/>
                </a:ext>
              </a:extLst>
            </p:cNvPr>
            <p:cNvSpPr>
              <a:spLocks noChangeShapeType="1"/>
            </p:cNvSpPr>
            <p:nvPr/>
          </p:nvSpPr>
          <p:spPr bwMode="auto">
            <a:xfrm>
              <a:off x="3288" y="2772"/>
              <a:ext cx="2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79" name="Rectangle 63">
              <a:extLst>
                <a:ext uri="{FF2B5EF4-FFF2-40B4-BE49-F238E27FC236}">
                  <a16:creationId xmlns:a16="http://schemas.microsoft.com/office/drawing/2014/main" id="{0234C60F-2EF5-BC41-AB15-04D1F16A7692}"/>
                </a:ext>
              </a:extLst>
            </p:cNvPr>
            <p:cNvSpPr>
              <a:spLocks noChangeArrowheads="1"/>
            </p:cNvSpPr>
            <p:nvPr/>
          </p:nvSpPr>
          <p:spPr bwMode="auto">
            <a:xfrm>
              <a:off x="1356" y="2556"/>
              <a:ext cx="1920" cy="4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886" name="Group 70">
            <a:extLst>
              <a:ext uri="{FF2B5EF4-FFF2-40B4-BE49-F238E27FC236}">
                <a16:creationId xmlns:a16="http://schemas.microsoft.com/office/drawing/2014/main" id="{5EA76589-6BE8-D243-A95B-E1A5CC8F80CD}"/>
              </a:ext>
            </a:extLst>
          </p:cNvPr>
          <p:cNvGrpSpPr>
            <a:grpSpLocks/>
          </p:cNvGrpSpPr>
          <p:nvPr/>
        </p:nvGrpSpPr>
        <p:grpSpPr bwMode="auto">
          <a:xfrm>
            <a:off x="914400" y="5035550"/>
            <a:ext cx="6502400" cy="1828800"/>
            <a:chOff x="576" y="3120"/>
            <a:chExt cx="4096" cy="1152"/>
          </a:xfrm>
        </p:grpSpPr>
        <p:sp>
          <p:nvSpPr>
            <p:cNvPr id="34881" name="Rectangle 65">
              <a:extLst>
                <a:ext uri="{FF2B5EF4-FFF2-40B4-BE49-F238E27FC236}">
                  <a16:creationId xmlns:a16="http://schemas.microsoft.com/office/drawing/2014/main" id="{40EC69F1-A917-D34A-BF30-D307E3E51D62}"/>
                </a:ext>
              </a:extLst>
            </p:cNvPr>
            <p:cNvSpPr>
              <a:spLocks noChangeArrowheads="1"/>
            </p:cNvSpPr>
            <p:nvPr/>
          </p:nvSpPr>
          <p:spPr bwMode="auto">
            <a:xfrm>
              <a:off x="576" y="3312"/>
              <a:ext cx="145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altLang="en-US" sz="1600"/>
                <a:t>  From (1), (2), and (3):</a:t>
              </a:r>
            </a:p>
          </p:txBody>
        </p:sp>
        <p:graphicFrame>
          <p:nvGraphicFramePr>
            <p:cNvPr id="34882" name="Object 66">
              <a:extLst>
                <a:ext uri="{FF2B5EF4-FFF2-40B4-BE49-F238E27FC236}">
                  <a16:creationId xmlns:a16="http://schemas.microsoft.com/office/drawing/2014/main" id="{CB601983-F1AE-FC4A-B718-635212D519F0}"/>
                </a:ext>
              </a:extLst>
            </p:cNvPr>
            <p:cNvGraphicFramePr>
              <a:graphicFrameLocks noChangeAspect="1"/>
            </p:cNvGraphicFramePr>
            <p:nvPr/>
          </p:nvGraphicFramePr>
          <p:xfrm>
            <a:off x="2220" y="3144"/>
            <a:ext cx="1698" cy="537"/>
          </p:xfrm>
          <a:graphic>
            <a:graphicData uri="http://schemas.openxmlformats.org/presentationml/2006/ole">
              <mc:AlternateContent xmlns:mc="http://schemas.openxmlformats.org/markup-compatibility/2006">
                <mc:Choice xmlns:v="urn:schemas-microsoft-com:vml" Requires="v">
                  <p:oleObj spid="_x0000_s26476" name="Equation" r:id="rId23" imgW="35991800" imgH="11404600" progId="Equation.3">
                    <p:embed/>
                  </p:oleObj>
                </mc:Choice>
                <mc:Fallback>
                  <p:oleObj name="Equation" r:id="rId23" imgW="35991800" imgH="11404600" progId="Equation.3">
                    <p:embed/>
                    <p:pic>
                      <p:nvPicPr>
                        <p:cNvPr id="34882" name="Object 66">
                          <a:extLst>
                            <a:ext uri="{FF2B5EF4-FFF2-40B4-BE49-F238E27FC236}">
                              <a16:creationId xmlns:a16="http://schemas.microsoft.com/office/drawing/2014/main" id="{CB601983-F1AE-FC4A-B718-635212D519F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220" y="3144"/>
                          <a:ext cx="1698" cy="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883" name="Rectangle 67">
              <a:extLst>
                <a:ext uri="{FF2B5EF4-FFF2-40B4-BE49-F238E27FC236}">
                  <a16:creationId xmlns:a16="http://schemas.microsoft.com/office/drawing/2014/main" id="{6E22FAE1-74A6-FF4A-AFE2-6E931BCC8FD7}"/>
                </a:ext>
              </a:extLst>
            </p:cNvPr>
            <p:cNvSpPr>
              <a:spLocks noChangeArrowheads="1"/>
            </p:cNvSpPr>
            <p:nvPr/>
          </p:nvSpPr>
          <p:spPr bwMode="auto">
            <a:xfrm>
              <a:off x="2160" y="3120"/>
              <a:ext cx="1824" cy="576"/>
            </a:xfrm>
            <a:prstGeom prst="rect">
              <a:avLst/>
            </a:prstGeom>
            <a:noFill/>
            <a:ln w="2857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84" name="Rectangle 68">
              <a:extLst>
                <a:ext uri="{FF2B5EF4-FFF2-40B4-BE49-F238E27FC236}">
                  <a16:creationId xmlns:a16="http://schemas.microsoft.com/office/drawing/2014/main" id="{FD197CC5-A3FF-3B48-9F35-D275277A4DFD}"/>
                </a:ext>
              </a:extLst>
            </p:cNvPr>
            <p:cNvSpPr>
              <a:spLocks noChangeArrowheads="1"/>
            </p:cNvSpPr>
            <p:nvPr/>
          </p:nvSpPr>
          <p:spPr bwMode="auto">
            <a:xfrm>
              <a:off x="960" y="3829"/>
              <a:ext cx="3712" cy="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altLang="en-US" sz="1600" dirty="0"/>
                <a:t> Image irradiance is proportional to Scene Radiance!</a:t>
              </a:r>
            </a:p>
            <a:p>
              <a:pPr>
                <a:buFontTx/>
                <a:buChar char="•"/>
              </a:pPr>
              <a:endParaRPr lang="en-US" altLang="en-US" sz="800" dirty="0"/>
            </a:p>
            <a:p>
              <a:pPr>
                <a:buFontTx/>
                <a:buChar char="•"/>
              </a:pPr>
              <a:r>
                <a:rPr lang="en-US" altLang="en-US" sz="1600" dirty="0"/>
                <a:t> Small field of view </a:t>
              </a:r>
              <a:r>
                <a:rPr lang="en-US" altLang="en-US" sz="1600" dirty="0">
                  <a:sym typeface="Wingdings" pitchFamily="2" charset="2"/>
                </a:rPr>
                <a:t> Effects of 4</a:t>
              </a:r>
              <a:r>
                <a:rPr lang="en-US" altLang="en-US" sz="1600" baseline="30000" dirty="0">
                  <a:sym typeface="Wingdings" pitchFamily="2" charset="2"/>
                </a:rPr>
                <a:t>th</a:t>
              </a:r>
              <a:r>
                <a:rPr lang="en-US" altLang="en-US" sz="1600" dirty="0">
                  <a:sym typeface="Wingdings" pitchFamily="2" charset="2"/>
                </a:rPr>
                <a:t> power of cosine are small.</a:t>
              </a:r>
              <a:r>
                <a:rPr lang="en-US" altLang="en-US" sz="1600" dirty="0"/>
                <a:t> </a:t>
              </a:r>
            </a:p>
          </p:txBody>
        </p:sp>
      </p:grpSp>
      <p:sp>
        <p:nvSpPr>
          <p:cNvPr id="62" name="Rectangle 61">
            <a:extLst>
              <a:ext uri="{FF2B5EF4-FFF2-40B4-BE49-F238E27FC236}">
                <a16:creationId xmlns:a16="http://schemas.microsoft.com/office/drawing/2014/main" id="{5B8EA8C1-56AB-C34E-ACCF-C5CE6368106B}"/>
              </a:ext>
            </a:extLst>
          </p:cNvPr>
          <p:cNvSpPr/>
          <p:nvPr/>
        </p:nvSpPr>
        <p:spPr>
          <a:xfrm>
            <a:off x="62639" y="6320959"/>
            <a:ext cx="1369286" cy="523220"/>
          </a:xfrm>
          <a:prstGeom prst="rect">
            <a:avLst/>
          </a:prstGeom>
        </p:spPr>
        <p:txBody>
          <a:bodyPr wrap="none">
            <a:spAutoFit/>
          </a:bodyPr>
          <a:lstStyle/>
          <a:p>
            <a:r>
              <a:rPr lang="en-US" sz="1400" dirty="0"/>
              <a:t>Slide from </a:t>
            </a:r>
          </a:p>
          <a:p>
            <a:r>
              <a:rPr lang="en-US" sz="1400" dirty="0"/>
              <a:t>S Narasimhan.</a:t>
            </a:r>
          </a:p>
        </p:txBody>
      </p:sp>
    </p:spTree>
    <p:extLst>
      <p:ext uri="{BB962C8B-B14F-4D97-AF65-F5344CB8AC3E}">
        <p14:creationId xmlns:p14="http://schemas.microsoft.com/office/powerpoint/2010/main" val="1362196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8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8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dirty="0"/>
              <a:t>Fundamental radiometric relation</a:t>
            </a:r>
          </a:p>
        </p:txBody>
      </p:sp>
      <p:graphicFrame>
        <p:nvGraphicFramePr>
          <p:cNvPr id="5122" name="Object 4"/>
          <p:cNvGraphicFramePr>
            <a:graphicFrameLocks noGrp="1" noChangeAspect="1"/>
          </p:cNvGraphicFramePr>
          <p:nvPr>
            <p:ph sz="half" idx="4294967295"/>
          </p:nvPr>
        </p:nvGraphicFramePr>
        <p:xfrm>
          <a:off x="2073275" y="1143000"/>
          <a:ext cx="4691063" cy="1779588"/>
        </p:xfrm>
        <a:graphic>
          <a:graphicData uri="http://schemas.openxmlformats.org/presentationml/2006/ole">
            <mc:AlternateContent xmlns:mc="http://schemas.openxmlformats.org/markup-compatibility/2006">
              <mc:Choice xmlns:v="urn:schemas-microsoft-com:vml" Requires="v">
                <p:oleObj spid="_x0000_s11338" name="Equation" r:id="rId4" imgW="1473120" imgH="558720" progId="Equation.3">
                  <p:embed/>
                </p:oleObj>
              </mc:Choice>
              <mc:Fallback>
                <p:oleObj name="Equation" r:id="rId4" imgW="1473120" imgH="558720" progId="Equation.3">
                  <p:embed/>
                  <p:pic>
                    <p:nvPicPr>
                      <p:cNvPr id="5122" name="Object 4"/>
                      <p:cNvPicPr>
                        <a:picLocks noChangeAspect="1" noChangeArrowheads="1"/>
                      </p:cNvPicPr>
                      <p:nvPr/>
                    </p:nvPicPr>
                    <p:blipFill>
                      <a:blip r:embed="rId5"/>
                      <a:srcRect/>
                      <a:stretch>
                        <a:fillRect/>
                      </a:stretch>
                    </p:blipFill>
                    <p:spPr bwMode="auto">
                      <a:xfrm>
                        <a:off x="2073275" y="1143000"/>
                        <a:ext cx="4691063" cy="17795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5125" name="Picture 6"/>
          <p:cNvPicPr>
            <a:picLocks noChangeAspect="1" noChangeArrowheads="1"/>
          </p:cNvPicPr>
          <p:nvPr/>
        </p:nvPicPr>
        <p:blipFill>
          <a:blip r:embed="rId6" cstate="print"/>
          <a:srcRect/>
          <a:stretch>
            <a:fillRect/>
          </a:stretch>
        </p:blipFill>
        <p:spPr bwMode="auto">
          <a:xfrm>
            <a:off x="3276600" y="3200399"/>
            <a:ext cx="2438400" cy="2600959"/>
          </a:xfrm>
          <a:prstGeom prst="rect">
            <a:avLst/>
          </a:prstGeom>
          <a:noFill/>
          <a:ln w="9525">
            <a:noFill/>
            <a:miter lim="800000"/>
            <a:headEnd/>
            <a:tailEnd/>
          </a:ln>
        </p:spPr>
      </p:pic>
      <p:sp>
        <p:nvSpPr>
          <p:cNvPr id="2" name="TextBox 1"/>
          <p:cNvSpPr txBox="1"/>
          <p:nvPr/>
        </p:nvSpPr>
        <p:spPr>
          <a:xfrm>
            <a:off x="838199" y="6135469"/>
            <a:ext cx="7391401" cy="646331"/>
          </a:xfrm>
          <a:prstGeom prst="rect">
            <a:avLst/>
          </a:prstGeom>
          <a:noFill/>
        </p:spPr>
        <p:txBody>
          <a:bodyPr wrap="square" rtlCol="0" anchor="ctr">
            <a:spAutoFit/>
          </a:bodyPr>
          <a:lstStyle/>
          <a:p>
            <a:pPr algn="ctr"/>
            <a:r>
              <a:rPr lang="en-US" sz="1800" dirty="0"/>
              <a:t>S. B. Kang and R. Weiss. </a:t>
            </a:r>
            <a:r>
              <a:rPr lang="en-US" sz="1800" dirty="0">
                <a:hlinkClick r:id="rId7"/>
              </a:rPr>
              <a:t>Can we calibrate a camera using an image of a flat, textureless Lambertian surface?</a:t>
            </a:r>
            <a:r>
              <a:rPr lang="en-US" sz="1800" dirty="0"/>
              <a:t> ECCV 2000</a:t>
            </a:r>
          </a:p>
        </p:txBody>
      </p:sp>
    </p:spTree>
    <p:extLst>
      <p:ext uri="{BB962C8B-B14F-4D97-AF65-F5344CB8AC3E}">
        <p14:creationId xmlns:p14="http://schemas.microsoft.com/office/powerpoint/2010/main" val="21188985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04800" y="1815042"/>
            <a:ext cx="8565386" cy="1834846"/>
            <a:chOff x="823115" y="2043642"/>
            <a:chExt cx="8565386" cy="1834846"/>
          </a:xfrm>
        </p:grpSpPr>
        <p:pic>
          <p:nvPicPr>
            <p:cNvPr id="6248" name="Picture 1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115" y="2043642"/>
              <a:ext cx="4211526" cy="18348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250" name="Picture 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103120"/>
              <a:ext cx="4359301" cy="17240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6150" name="Rectangle 2"/>
          <p:cNvSpPr>
            <a:spLocks noGrp="1" noChangeArrowheads="1"/>
          </p:cNvSpPr>
          <p:nvPr>
            <p:ph type="title"/>
          </p:nvPr>
        </p:nvSpPr>
        <p:spPr/>
        <p:txBody>
          <a:bodyPr/>
          <a:lstStyle/>
          <a:p>
            <a:r>
              <a:rPr lang="en-US"/>
              <a:t>From light rays to pixel values</a:t>
            </a:r>
          </a:p>
        </p:txBody>
      </p:sp>
      <p:sp>
        <p:nvSpPr>
          <p:cNvPr id="493571" name="Rectangle 3"/>
          <p:cNvSpPr>
            <a:spLocks noGrp="1" noChangeArrowheads="1"/>
          </p:cNvSpPr>
          <p:nvPr>
            <p:ph type="body" idx="1"/>
          </p:nvPr>
        </p:nvSpPr>
        <p:spPr>
          <a:xfrm>
            <a:off x="685800" y="4343400"/>
            <a:ext cx="7772400" cy="2133600"/>
          </a:xfrm>
        </p:spPr>
        <p:txBody>
          <a:bodyPr/>
          <a:lstStyle/>
          <a:p>
            <a:pPr>
              <a:buFontTx/>
              <a:buChar char="•"/>
            </a:pPr>
            <a:r>
              <a:rPr lang="en-US" sz="2400" dirty="0"/>
              <a:t>Camera response function: the mapping </a:t>
            </a:r>
            <a:r>
              <a:rPr lang="en-US" sz="2400" i="1" dirty="0">
                <a:latin typeface="Times New Roman" pitchFamily="18" charset="0"/>
              </a:rPr>
              <a:t>f</a:t>
            </a:r>
            <a:r>
              <a:rPr lang="en-US" sz="2400" dirty="0"/>
              <a:t>  from irradiance to pixel values</a:t>
            </a:r>
          </a:p>
          <a:p>
            <a:pPr lvl="1"/>
            <a:r>
              <a:rPr lang="en-US" sz="1800" dirty="0"/>
              <a:t>Useful if we want to estimate material properties</a:t>
            </a:r>
          </a:p>
          <a:p>
            <a:pPr lvl="1"/>
            <a:r>
              <a:rPr lang="en-US" sz="1800" dirty="0"/>
              <a:t>Enables us to create </a:t>
            </a:r>
            <a:r>
              <a:rPr lang="en-US" sz="1800" i="1" dirty="0"/>
              <a:t>high dynamic range (HDR) images</a:t>
            </a:r>
          </a:p>
          <a:p>
            <a:pPr lvl="1"/>
            <a:r>
              <a:rPr lang="en-US" sz="1800" dirty="0"/>
              <a:t>Classic reference: P. E. </a:t>
            </a:r>
            <a:r>
              <a:rPr lang="en-US" sz="1800" dirty="0" err="1"/>
              <a:t>Debevec</a:t>
            </a:r>
            <a:r>
              <a:rPr lang="en-US" sz="1800" dirty="0"/>
              <a:t> and J. Malik, </a:t>
            </a:r>
            <a:r>
              <a:rPr lang="en-US" sz="1800" i="1" dirty="0">
                <a:hlinkClick r:id="rId6"/>
              </a:rPr>
              <a:t>Recovering High Dynamic Range Radiance Maps from Photographs</a:t>
            </a:r>
            <a:r>
              <a:rPr lang="en-US" sz="1800" dirty="0"/>
              <a:t>, </a:t>
            </a:r>
            <a:r>
              <a:rPr lang="en-US" sz="1800" i="1" dirty="0"/>
              <a:t>SIGGRAPH 97</a:t>
            </a:r>
            <a:endParaRPr lang="en-US" sz="1800" dirty="0"/>
          </a:p>
          <a:p>
            <a:pPr lvl="1"/>
            <a:endParaRPr lang="en-US" sz="1800" dirty="0"/>
          </a:p>
        </p:txBody>
      </p:sp>
      <p:grpSp>
        <p:nvGrpSpPr>
          <p:cNvPr id="3" name="Group 27"/>
          <p:cNvGrpSpPr>
            <a:grpSpLocks/>
          </p:cNvGrpSpPr>
          <p:nvPr/>
        </p:nvGrpSpPr>
        <p:grpSpPr bwMode="auto">
          <a:xfrm>
            <a:off x="3124200" y="1143000"/>
            <a:ext cx="1828800" cy="990600"/>
            <a:chOff x="1248" y="749"/>
            <a:chExt cx="1152" cy="624"/>
          </a:xfrm>
        </p:grpSpPr>
        <p:graphicFrame>
          <p:nvGraphicFramePr>
            <p:cNvPr id="6148" name="Object 20"/>
            <p:cNvGraphicFramePr>
              <a:graphicFrameLocks noChangeAspect="1"/>
            </p:cNvGraphicFramePr>
            <p:nvPr/>
          </p:nvGraphicFramePr>
          <p:xfrm>
            <a:off x="1248" y="749"/>
            <a:ext cx="1152" cy="310"/>
          </p:xfrm>
          <a:graphic>
            <a:graphicData uri="http://schemas.openxmlformats.org/presentationml/2006/ole">
              <mc:AlternateContent xmlns:mc="http://schemas.openxmlformats.org/markup-compatibility/2006">
                <mc:Choice xmlns:v="urn:schemas-microsoft-com:vml" Requires="v">
                  <p:oleObj spid="_x0000_s12508" name="Equation" r:id="rId7" imgW="660240" imgH="177480" progId="Equation.3">
                    <p:embed/>
                  </p:oleObj>
                </mc:Choice>
                <mc:Fallback>
                  <p:oleObj name="Equation" r:id="rId7" imgW="660240" imgH="177480" progId="Equation.3">
                    <p:embed/>
                    <p:pic>
                      <p:nvPicPr>
                        <p:cNvPr id="6148" name="Object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8" y="749"/>
                          <a:ext cx="1152" cy="310"/>
                        </a:xfrm>
                        <a:prstGeom prst="rect">
                          <a:avLst/>
                        </a:prstGeom>
                        <a:noFill/>
                        <a:ln w="127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157" name="Freeform 24"/>
            <p:cNvSpPr>
              <a:spLocks/>
            </p:cNvSpPr>
            <p:nvPr/>
          </p:nvSpPr>
          <p:spPr bwMode="auto">
            <a:xfrm>
              <a:off x="1824" y="1065"/>
              <a:ext cx="1" cy="308"/>
            </a:xfrm>
            <a:custGeom>
              <a:avLst/>
              <a:gdLst>
                <a:gd name="T0" fmla="*/ 0 w 1"/>
                <a:gd name="T1" fmla="*/ 0 h 308"/>
                <a:gd name="T2" fmla="*/ 1 w 1"/>
                <a:gd name="T3" fmla="*/ 308 h 308"/>
                <a:gd name="T4" fmla="*/ 0 60000 65536"/>
                <a:gd name="T5" fmla="*/ 0 60000 65536"/>
                <a:gd name="T6" fmla="*/ 0 w 1"/>
                <a:gd name="T7" fmla="*/ 0 h 308"/>
                <a:gd name="T8" fmla="*/ 1 w 1"/>
                <a:gd name="T9" fmla="*/ 308 h 308"/>
              </a:gdLst>
              <a:ahLst/>
              <a:cxnLst>
                <a:cxn ang="T4">
                  <a:pos x="T0" y="T1"/>
                </a:cxn>
                <a:cxn ang="T5">
                  <a:pos x="T2" y="T3"/>
                </a:cxn>
              </a:cxnLst>
              <a:rect l="T6" t="T7" r="T8" b="T9"/>
              <a:pathLst>
                <a:path w="1" h="308">
                  <a:moveTo>
                    <a:pt x="0" y="0"/>
                  </a:moveTo>
                  <a:lnTo>
                    <a:pt x="1" y="308"/>
                  </a:lnTo>
                </a:path>
              </a:pathLst>
            </a:custGeom>
            <a:noFill/>
            <a:ln w="9525">
              <a:solidFill>
                <a:srgbClr val="FF0000"/>
              </a:solidFill>
              <a:round/>
              <a:headEnd type="none" w="med" len="med"/>
              <a:tailEnd type="triangle" w="med" len="med"/>
            </a:ln>
          </p:spPr>
          <p:txBody>
            <a:bodyPr/>
            <a:lstStyle/>
            <a:p>
              <a:endParaRPr lang="en-US"/>
            </a:p>
          </p:txBody>
        </p:sp>
      </p:grpSp>
      <p:grpSp>
        <p:nvGrpSpPr>
          <p:cNvPr id="4" name="Group 28"/>
          <p:cNvGrpSpPr>
            <a:grpSpLocks/>
          </p:cNvGrpSpPr>
          <p:nvPr/>
        </p:nvGrpSpPr>
        <p:grpSpPr bwMode="auto">
          <a:xfrm>
            <a:off x="6400802" y="2732089"/>
            <a:ext cx="2109788" cy="1223963"/>
            <a:chOff x="4032" y="1754"/>
            <a:chExt cx="1329" cy="771"/>
          </a:xfrm>
        </p:grpSpPr>
        <p:graphicFrame>
          <p:nvGraphicFramePr>
            <p:cNvPr id="6147" name="Object 19"/>
            <p:cNvGraphicFramePr>
              <a:graphicFrameLocks noChangeAspect="1"/>
            </p:cNvGraphicFramePr>
            <p:nvPr/>
          </p:nvGraphicFramePr>
          <p:xfrm>
            <a:off x="4032" y="2178"/>
            <a:ext cx="1329" cy="347"/>
          </p:xfrm>
          <a:graphic>
            <a:graphicData uri="http://schemas.openxmlformats.org/presentationml/2006/ole">
              <mc:AlternateContent xmlns:mc="http://schemas.openxmlformats.org/markup-compatibility/2006">
                <mc:Choice xmlns:v="urn:schemas-microsoft-com:vml" Requires="v">
                  <p:oleObj spid="_x0000_s12509" name="Equation" r:id="rId9" imgW="825480" imgH="215640" progId="Equation.3">
                    <p:embed/>
                  </p:oleObj>
                </mc:Choice>
                <mc:Fallback>
                  <p:oleObj name="Equation" r:id="rId9" imgW="825480" imgH="215640" progId="Equation.3">
                    <p:embed/>
                    <p:pic>
                      <p:nvPicPr>
                        <p:cNvPr id="6147" name="Object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32" y="2178"/>
                          <a:ext cx="1329" cy="347"/>
                        </a:xfrm>
                        <a:prstGeom prst="rect">
                          <a:avLst/>
                        </a:prstGeom>
                        <a:noFill/>
                        <a:ln w="127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156" name="Freeform 25"/>
            <p:cNvSpPr>
              <a:spLocks/>
            </p:cNvSpPr>
            <p:nvPr/>
          </p:nvSpPr>
          <p:spPr bwMode="auto">
            <a:xfrm>
              <a:off x="4688" y="1754"/>
              <a:ext cx="592" cy="415"/>
            </a:xfrm>
            <a:custGeom>
              <a:avLst/>
              <a:gdLst>
                <a:gd name="T0" fmla="*/ 0 w 808"/>
                <a:gd name="T1" fmla="*/ 504 h 504"/>
                <a:gd name="T2" fmla="*/ 808 w 808"/>
                <a:gd name="T3" fmla="*/ 0 h 504"/>
                <a:gd name="T4" fmla="*/ 0 60000 65536"/>
                <a:gd name="T5" fmla="*/ 0 60000 65536"/>
                <a:gd name="T6" fmla="*/ 0 w 808"/>
                <a:gd name="T7" fmla="*/ 0 h 504"/>
                <a:gd name="T8" fmla="*/ 808 w 808"/>
                <a:gd name="T9" fmla="*/ 504 h 504"/>
              </a:gdLst>
              <a:ahLst/>
              <a:cxnLst>
                <a:cxn ang="T4">
                  <a:pos x="T0" y="T1"/>
                </a:cxn>
                <a:cxn ang="T5">
                  <a:pos x="T2" y="T3"/>
                </a:cxn>
              </a:cxnLst>
              <a:rect l="T6" t="T7" r="T8" b="T9"/>
              <a:pathLst>
                <a:path w="808" h="504">
                  <a:moveTo>
                    <a:pt x="0" y="504"/>
                  </a:moveTo>
                  <a:lnTo>
                    <a:pt x="808" y="0"/>
                  </a:lnTo>
                </a:path>
              </a:pathLst>
            </a:custGeom>
            <a:noFill/>
            <a:ln w="9525">
              <a:solidFill>
                <a:srgbClr val="FF0000"/>
              </a:solidFill>
              <a:round/>
              <a:headEnd type="none" w="med" len="med"/>
              <a:tailEnd type="triangle" w="med" len="med"/>
            </a:ln>
          </p:spPr>
          <p:txBody>
            <a:bodyPr/>
            <a:lstStyle/>
            <a:p>
              <a:endParaRPr lang="en-US"/>
            </a:p>
          </p:txBody>
        </p:sp>
      </p:grpSp>
      <p:grpSp>
        <p:nvGrpSpPr>
          <p:cNvPr id="10" name="Group 9"/>
          <p:cNvGrpSpPr/>
          <p:nvPr/>
        </p:nvGrpSpPr>
        <p:grpSpPr>
          <a:xfrm>
            <a:off x="1044575" y="2732465"/>
            <a:ext cx="2613025" cy="1382334"/>
            <a:chOff x="1044575" y="2732465"/>
            <a:chExt cx="2613025" cy="1382334"/>
          </a:xfrm>
        </p:grpSpPr>
        <p:graphicFrame>
          <p:nvGraphicFramePr>
            <p:cNvPr id="6149" name="Object 18"/>
            <p:cNvGraphicFramePr>
              <a:graphicFrameLocks noChangeAspect="1"/>
            </p:cNvGraphicFramePr>
            <p:nvPr/>
          </p:nvGraphicFramePr>
          <p:xfrm>
            <a:off x="1044575" y="3125787"/>
            <a:ext cx="2613025" cy="989012"/>
          </p:xfrm>
          <a:graphic>
            <a:graphicData uri="http://schemas.openxmlformats.org/presentationml/2006/ole">
              <mc:AlternateContent xmlns:mc="http://schemas.openxmlformats.org/markup-compatibility/2006">
                <mc:Choice xmlns:v="urn:schemas-microsoft-com:vml" Requires="v">
                  <p:oleObj spid="_x0000_s12510" name="Equation" r:id="rId11" imgW="1473120" imgH="558720" progId="Equation.3">
                    <p:embed/>
                  </p:oleObj>
                </mc:Choice>
                <mc:Fallback>
                  <p:oleObj name="Equation" r:id="rId11" imgW="1473120" imgH="558720" progId="Equation.3">
                    <p:embed/>
                    <p:pic>
                      <p:nvPicPr>
                        <p:cNvPr id="6149" name="Object 18"/>
                        <p:cNvPicPr>
                          <a:picLocks noChangeAspect="1" noChangeArrowheads="1"/>
                        </p:cNvPicPr>
                        <p:nvPr/>
                      </p:nvPicPr>
                      <p:blipFill>
                        <a:blip r:embed="rId12"/>
                        <a:srcRect/>
                        <a:stretch>
                          <a:fillRect/>
                        </a:stretch>
                      </p:blipFill>
                      <p:spPr bwMode="auto">
                        <a:xfrm>
                          <a:off x="1044575" y="3125787"/>
                          <a:ext cx="2613025" cy="989012"/>
                        </a:xfrm>
                        <a:prstGeom prst="rect">
                          <a:avLst/>
                        </a:prstGeom>
                        <a:noFill/>
                        <a:ln w="127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cxnSp>
          <p:nvCxnSpPr>
            <p:cNvPr id="8" name="Straight Arrow Connector 7"/>
            <p:cNvCxnSpPr/>
            <p:nvPr/>
          </p:nvCxnSpPr>
          <p:spPr bwMode="auto">
            <a:xfrm flipV="1">
              <a:off x="2286000" y="2732465"/>
              <a:ext cx="0" cy="391735"/>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grpSp>
    </p:spTree>
    <p:extLst>
      <p:ext uri="{BB962C8B-B14F-4D97-AF65-F5344CB8AC3E}">
        <p14:creationId xmlns:p14="http://schemas.microsoft.com/office/powerpoint/2010/main" val="353792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3571">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3571">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3571">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35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71"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Text Box 2">
            <a:extLst>
              <a:ext uri="{FF2B5EF4-FFF2-40B4-BE49-F238E27FC236}">
                <a16:creationId xmlns:a16="http://schemas.microsoft.com/office/drawing/2014/main" id="{8B299D32-6D21-4C48-8D9D-7A3EB1A62BB5}"/>
              </a:ext>
            </a:extLst>
          </p:cNvPr>
          <p:cNvSpPr txBox="1">
            <a:spLocks noChangeArrowheads="1"/>
          </p:cNvSpPr>
          <p:nvPr/>
        </p:nvSpPr>
        <p:spPr bwMode="auto">
          <a:xfrm>
            <a:off x="2306638" y="228600"/>
            <a:ext cx="4492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The Problem of Dynamic Range</a:t>
            </a:r>
          </a:p>
        </p:txBody>
      </p:sp>
      <p:sp>
        <p:nvSpPr>
          <p:cNvPr id="36867" name="Text Box 3">
            <a:extLst>
              <a:ext uri="{FF2B5EF4-FFF2-40B4-BE49-F238E27FC236}">
                <a16:creationId xmlns:a16="http://schemas.microsoft.com/office/drawing/2014/main" id="{550CD978-4D6B-6C4B-A01C-AE99081CACE6}"/>
              </a:ext>
            </a:extLst>
          </p:cNvPr>
          <p:cNvSpPr txBox="1">
            <a:spLocks noChangeArrowheads="1"/>
          </p:cNvSpPr>
          <p:nvPr/>
        </p:nvSpPr>
        <p:spPr bwMode="auto">
          <a:xfrm>
            <a:off x="620713" y="862013"/>
            <a:ext cx="68722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altLang="en-US" sz="1600"/>
              <a:t>  Dynamic Range:   Range of brightness values measurable with a camera</a:t>
            </a:r>
          </a:p>
        </p:txBody>
      </p:sp>
      <p:pic>
        <p:nvPicPr>
          <p:cNvPr id="36868" name="Picture 4">
            <a:extLst>
              <a:ext uri="{FF2B5EF4-FFF2-40B4-BE49-F238E27FC236}">
                <a16:creationId xmlns:a16="http://schemas.microsoft.com/office/drawing/2014/main" id="{B5D0CB66-FA50-AE4A-88AB-47B6130E7435}"/>
              </a:ext>
            </a:extLst>
          </p:cNvPr>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1295400" y="1479550"/>
            <a:ext cx="6248400" cy="18621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9" name="Text Box 5">
            <a:extLst>
              <a:ext uri="{FF2B5EF4-FFF2-40B4-BE49-F238E27FC236}">
                <a16:creationId xmlns:a16="http://schemas.microsoft.com/office/drawing/2014/main" id="{068DD876-1675-B943-899B-41F8A28F0E04}"/>
              </a:ext>
            </a:extLst>
          </p:cNvPr>
          <p:cNvSpPr txBox="1">
            <a:spLocks noChangeArrowheads="1"/>
          </p:cNvSpPr>
          <p:nvPr/>
        </p:nvSpPr>
        <p:spPr bwMode="auto">
          <a:xfrm>
            <a:off x="6392863" y="3028950"/>
            <a:ext cx="11509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(Hood 1986)</a:t>
            </a:r>
          </a:p>
        </p:txBody>
      </p:sp>
      <p:sp>
        <p:nvSpPr>
          <p:cNvPr id="36878" name="Text Box 14">
            <a:extLst>
              <a:ext uri="{FF2B5EF4-FFF2-40B4-BE49-F238E27FC236}">
                <a16:creationId xmlns:a16="http://schemas.microsoft.com/office/drawing/2014/main" id="{444D607F-2B69-DC40-9524-EC76521F73E6}"/>
              </a:ext>
            </a:extLst>
          </p:cNvPr>
          <p:cNvSpPr txBox="1">
            <a:spLocks noChangeArrowheads="1"/>
          </p:cNvSpPr>
          <p:nvPr/>
        </p:nvSpPr>
        <p:spPr bwMode="auto">
          <a:xfrm>
            <a:off x="1982788" y="5705475"/>
            <a:ext cx="1906587" cy="304800"/>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a:solidFill>
                  <a:srgbClr val="000000"/>
                </a:solidFill>
              </a:rPr>
              <a:t>High Exposure Image</a:t>
            </a:r>
          </a:p>
        </p:txBody>
      </p:sp>
      <p:sp>
        <p:nvSpPr>
          <p:cNvPr id="36879" name="Text Box 15">
            <a:extLst>
              <a:ext uri="{FF2B5EF4-FFF2-40B4-BE49-F238E27FC236}">
                <a16:creationId xmlns:a16="http://schemas.microsoft.com/office/drawing/2014/main" id="{A37521F0-9130-DC42-A6D1-9CDEC83323A2}"/>
              </a:ext>
            </a:extLst>
          </p:cNvPr>
          <p:cNvSpPr txBox="1">
            <a:spLocks noChangeArrowheads="1"/>
          </p:cNvSpPr>
          <p:nvPr/>
        </p:nvSpPr>
        <p:spPr bwMode="auto">
          <a:xfrm>
            <a:off x="4911725" y="5715000"/>
            <a:ext cx="1857375" cy="304800"/>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a:solidFill>
                  <a:srgbClr val="000000"/>
                </a:solidFill>
              </a:rPr>
              <a:t>Low Exposure Image</a:t>
            </a:r>
            <a:endParaRPr lang="en-US" altLang="en-US" sz="1400" baseline="-25000">
              <a:solidFill>
                <a:srgbClr val="000000"/>
              </a:solidFill>
            </a:endParaRPr>
          </a:p>
        </p:txBody>
      </p:sp>
      <p:pic>
        <p:nvPicPr>
          <p:cNvPr id="36880" name="Picture 16">
            <a:extLst>
              <a:ext uri="{FF2B5EF4-FFF2-40B4-BE49-F238E27FC236}">
                <a16:creationId xmlns:a16="http://schemas.microsoft.com/office/drawing/2014/main" id="{8A940D4C-0F27-AE4F-AE73-CB623330BDB3}"/>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708150" y="4029075"/>
            <a:ext cx="2481263" cy="1673225"/>
          </a:xfrm>
          <a:prstGeom prst="rect">
            <a:avLst/>
          </a:prstGeom>
          <a:noFill/>
          <a:ln w="9525">
            <a:solidFill>
              <a:schemeClr val="bg2"/>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36881" name="Picture 17">
            <a:extLst>
              <a:ext uri="{FF2B5EF4-FFF2-40B4-BE49-F238E27FC236}">
                <a16:creationId xmlns:a16="http://schemas.microsoft.com/office/drawing/2014/main" id="{997C5882-2BA3-A146-B1A7-2D956E118652}"/>
              </a:ext>
            </a:extLst>
          </p:cNvPr>
          <p:cNvPicPr>
            <a:picLocks noChangeAspect="1" noChangeArrowheads="1"/>
          </p:cNvPicPr>
          <p:nvPr/>
        </p:nvPicPr>
        <p:blipFill>
          <a:blip r:embed="rId4">
            <a:lum bright="-30000" contrast="12000"/>
            <a:extLst>
              <a:ext uri="{28A0092B-C50C-407E-A947-70E740481C1C}">
                <a14:useLocalDpi xmlns:a14="http://schemas.microsoft.com/office/drawing/2010/main" val="0"/>
              </a:ext>
            </a:extLst>
          </a:blip>
          <a:srcRect/>
          <a:stretch>
            <a:fillRect/>
          </a:stretch>
        </p:blipFill>
        <p:spPr bwMode="auto">
          <a:xfrm>
            <a:off x="4603750" y="4029075"/>
            <a:ext cx="2482850" cy="1676400"/>
          </a:xfrm>
          <a:prstGeom prst="rect">
            <a:avLst/>
          </a:prstGeom>
          <a:noFill/>
          <a:ln w="9525">
            <a:solidFill>
              <a:schemeClr val="bg2"/>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36882" name="Rectangle 18">
            <a:extLst>
              <a:ext uri="{FF2B5EF4-FFF2-40B4-BE49-F238E27FC236}">
                <a16:creationId xmlns:a16="http://schemas.microsoft.com/office/drawing/2014/main" id="{1CACA522-98B3-9A4E-8F92-47699BD286C9}"/>
              </a:ext>
            </a:extLst>
          </p:cNvPr>
          <p:cNvSpPr>
            <a:spLocks noChangeArrowheads="1"/>
          </p:cNvSpPr>
          <p:nvPr/>
        </p:nvSpPr>
        <p:spPr bwMode="auto">
          <a:xfrm>
            <a:off x="1447800" y="6124575"/>
            <a:ext cx="6248400" cy="58102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1600">
                <a:solidFill>
                  <a:srgbClr val="000000"/>
                </a:solidFill>
              </a:rPr>
              <a:t> We need 5-10 million values to store all brightnesses around us.</a:t>
            </a:r>
          </a:p>
          <a:p>
            <a:pPr>
              <a:buFontTx/>
              <a:buChar char="•"/>
            </a:pPr>
            <a:r>
              <a:rPr lang="en-US" altLang="en-US" sz="1600">
                <a:solidFill>
                  <a:srgbClr val="000000"/>
                </a:solidFill>
              </a:rPr>
              <a:t> But, typical 8-bit cameras provide only 256 values!!</a:t>
            </a:r>
          </a:p>
        </p:txBody>
      </p:sp>
      <p:sp>
        <p:nvSpPr>
          <p:cNvPr id="36884" name="Rectangle 20">
            <a:extLst>
              <a:ext uri="{FF2B5EF4-FFF2-40B4-BE49-F238E27FC236}">
                <a16:creationId xmlns:a16="http://schemas.microsoft.com/office/drawing/2014/main" id="{B04C76BC-CA4E-B34E-B763-79BCD84A2835}"/>
              </a:ext>
            </a:extLst>
          </p:cNvPr>
          <p:cNvSpPr>
            <a:spLocks noChangeArrowheads="1"/>
          </p:cNvSpPr>
          <p:nvPr/>
        </p:nvSpPr>
        <p:spPr bwMode="auto">
          <a:xfrm>
            <a:off x="620713" y="3505200"/>
            <a:ext cx="4953000" cy="381000"/>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eaLnBrk="1" hangingPunct="1">
              <a:buFontTx/>
              <a:buChar char="•"/>
            </a:pPr>
            <a:r>
              <a:rPr lang="en-US" altLang="en-US" sz="1600">
                <a:solidFill>
                  <a:schemeClr val="tx1"/>
                </a:solidFill>
                <a:latin typeface="Palatino Linotype" panose="02040502050505030304" pitchFamily="18" charset="0"/>
              </a:rPr>
              <a:t>  Today’s Cameras:   Limited Dynamic Range</a:t>
            </a:r>
          </a:p>
        </p:txBody>
      </p:sp>
      <p:sp>
        <p:nvSpPr>
          <p:cNvPr id="2" name="Rectangle 1">
            <a:extLst>
              <a:ext uri="{FF2B5EF4-FFF2-40B4-BE49-F238E27FC236}">
                <a16:creationId xmlns:a16="http://schemas.microsoft.com/office/drawing/2014/main" id="{EE8BFB46-2B93-5645-AC4E-654FAE7257D4}"/>
              </a:ext>
            </a:extLst>
          </p:cNvPr>
          <p:cNvSpPr/>
          <p:nvPr/>
        </p:nvSpPr>
        <p:spPr>
          <a:xfrm>
            <a:off x="6918711" y="6502598"/>
            <a:ext cx="2225289" cy="307777"/>
          </a:xfrm>
          <a:prstGeom prst="rect">
            <a:avLst/>
          </a:prstGeom>
        </p:spPr>
        <p:txBody>
          <a:bodyPr wrap="none">
            <a:spAutoFit/>
          </a:bodyPr>
          <a:lstStyle/>
          <a:p>
            <a:r>
              <a:rPr lang="en-US" sz="1400" dirty="0"/>
              <a:t>Slide from S Narasimhan.</a:t>
            </a:r>
          </a:p>
        </p:txBody>
      </p:sp>
    </p:spTree>
    <p:extLst>
      <p:ext uri="{BB962C8B-B14F-4D97-AF65-F5344CB8AC3E}">
        <p14:creationId xmlns:p14="http://schemas.microsoft.com/office/powerpoint/2010/main" val="403200027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7" name="Picture 9">
            <a:extLst>
              <a:ext uri="{FF2B5EF4-FFF2-40B4-BE49-F238E27FC236}">
                <a16:creationId xmlns:a16="http://schemas.microsoft.com/office/drawing/2014/main" id="{9402F38A-3777-DD41-B27C-363E9DE04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695825"/>
            <a:ext cx="8610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8" name="Text Box 10">
            <a:extLst>
              <a:ext uri="{FF2B5EF4-FFF2-40B4-BE49-F238E27FC236}">
                <a16:creationId xmlns:a16="http://schemas.microsoft.com/office/drawing/2014/main" id="{E34CD898-61CE-0F47-9C37-072D9AABF8D7}"/>
              </a:ext>
            </a:extLst>
          </p:cNvPr>
          <p:cNvSpPr txBox="1">
            <a:spLocks noChangeArrowheads="1"/>
          </p:cNvSpPr>
          <p:nvPr/>
        </p:nvSpPr>
        <p:spPr bwMode="auto">
          <a:xfrm>
            <a:off x="909638" y="6292850"/>
            <a:ext cx="7472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Images taken with a fish-eye lens of the sky show the wide range of brightnesses.</a:t>
            </a:r>
          </a:p>
        </p:txBody>
      </p:sp>
      <p:sp>
        <p:nvSpPr>
          <p:cNvPr id="43020" name="Rectangle 12">
            <a:extLst>
              <a:ext uri="{FF2B5EF4-FFF2-40B4-BE49-F238E27FC236}">
                <a16:creationId xmlns:a16="http://schemas.microsoft.com/office/drawing/2014/main" id="{8662F27D-7C41-D749-9367-DE349C032B8E}"/>
              </a:ext>
            </a:extLst>
          </p:cNvPr>
          <p:cNvSpPr>
            <a:spLocks noChangeArrowheads="1"/>
          </p:cNvSpPr>
          <p:nvPr/>
        </p:nvSpPr>
        <p:spPr bwMode="auto">
          <a:xfrm>
            <a:off x="2314575" y="152400"/>
            <a:ext cx="4314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High Dynamic Range Imaging</a:t>
            </a:r>
          </a:p>
        </p:txBody>
      </p:sp>
      <p:sp>
        <p:nvSpPr>
          <p:cNvPr id="43022" name="Rectangle 14">
            <a:extLst>
              <a:ext uri="{FF2B5EF4-FFF2-40B4-BE49-F238E27FC236}">
                <a16:creationId xmlns:a16="http://schemas.microsoft.com/office/drawing/2014/main" id="{EE07CC5D-DA4E-B546-9E6B-ACF87391BF57}"/>
              </a:ext>
            </a:extLst>
          </p:cNvPr>
          <p:cNvSpPr>
            <a:spLocks noChangeArrowheads="1"/>
          </p:cNvSpPr>
          <p:nvPr/>
        </p:nvSpPr>
        <p:spPr bwMode="auto">
          <a:xfrm>
            <a:off x="533400" y="914400"/>
            <a:ext cx="8131175"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altLang="en-US" sz="1600">
                <a:solidFill>
                  <a:srgbClr val="000000"/>
                </a:solidFill>
              </a:rPr>
              <a:t> Capture a lot of images with different exposure settings.</a:t>
            </a:r>
          </a:p>
          <a:p>
            <a:pPr>
              <a:buFontTx/>
              <a:buChar char="•"/>
            </a:pPr>
            <a:endParaRPr lang="en-US" altLang="en-US" sz="1600">
              <a:solidFill>
                <a:srgbClr val="000000"/>
              </a:solidFill>
            </a:endParaRPr>
          </a:p>
          <a:p>
            <a:pPr>
              <a:buFontTx/>
              <a:buChar char="•"/>
            </a:pPr>
            <a:r>
              <a:rPr lang="en-US" altLang="en-US" sz="1600">
                <a:solidFill>
                  <a:srgbClr val="000000"/>
                </a:solidFill>
              </a:rPr>
              <a:t> Apply radiometric calibration to each camera.</a:t>
            </a:r>
          </a:p>
          <a:p>
            <a:pPr>
              <a:buFontTx/>
              <a:buChar char="•"/>
            </a:pPr>
            <a:endParaRPr lang="en-US" altLang="en-US" sz="1600">
              <a:solidFill>
                <a:srgbClr val="000000"/>
              </a:solidFill>
            </a:endParaRPr>
          </a:p>
          <a:p>
            <a:pPr>
              <a:buFontTx/>
              <a:buChar char="•"/>
            </a:pPr>
            <a:r>
              <a:rPr lang="en-US" altLang="en-US" sz="1600">
                <a:solidFill>
                  <a:srgbClr val="000000"/>
                </a:solidFill>
              </a:rPr>
              <a:t> Combine the calibrated images (for example, using averaging weighted by exposures).</a:t>
            </a:r>
          </a:p>
        </p:txBody>
      </p:sp>
      <p:sp>
        <p:nvSpPr>
          <p:cNvPr id="43023" name="Text Box 15">
            <a:extLst>
              <a:ext uri="{FF2B5EF4-FFF2-40B4-BE49-F238E27FC236}">
                <a16:creationId xmlns:a16="http://schemas.microsoft.com/office/drawing/2014/main" id="{4A575BD5-3B4C-A645-A27D-749CBB6F93FB}"/>
              </a:ext>
            </a:extLst>
          </p:cNvPr>
          <p:cNvSpPr txBox="1">
            <a:spLocks noChangeArrowheads="1"/>
          </p:cNvSpPr>
          <p:nvPr/>
        </p:nvSpPr>
        <p:spPr bwMode="auto">
          <a:xfrm>
            <a:off x="8091488" y="4465638"/>
            <a:ext cx="747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(Debevec)</a:t>
            </a:r>
          </a:p>
        </p:txBody>
      </p:sp>
      <p:grpSp>
        <p:nvGrpSpPr>
          <p:cNvPr id="43024" name="Group 16">
            <a:extLst>
              <a:ext uri="{FF2B5EF4-FFF2-40B4-BE49-F238E27FC236}">
                <a16:creationId xmlns:a16="http://schemas.microsoft.com/office/drawing/2014/main" id="{02D68AE6-3449-774B-91FF-7B20E26ABB81}"/>
              </a:ext>
            </a:extLst>
          </p:cNvPr>
          <p:cNvGrpSpPr>
            <a:grpSpLocks/>
          </p:cNvGrpSpPr>
          <p:nvPr/>
        </p:nvGrpSpPr>
        <p:grpSpPr bwMode="auto">
          <a:xfrm>
            <a:off x="685800" y="2590800"/>
            <a:ext cx="7920038" cy="1427163"/>
            <a:chOff x="357" y="962"/>
            <a:chExt cx="4989" cy="899"/>
          </a:xfrm>
        </p:grpSpPr>
        <p:graphicFrame>
          <p:nvGraphicFramePr>
            <p:cNvPr id="43025" name="Object 17">
              <a:extLst>
                <a:ext uri="{FF2B5EF4-FFF2-40B4-BE49-F238E27FC236}">
                  <a16:creationId xmlns:a16="http://schemas.microsoft.com/office/drawing/2014/main" id="{259BACD9-C586-324F-A7A7-921804DC2CE9}"/>
                </a:ext>
              </a:extLst>
            </p:cNvPr>
            <p:cNvGraphicFramePr>
              <a:graphicFrameLocks noChangeAspect="1"/>
            </p:cNvGraphicFramePr>
            <p:nvPr/>
          </p:nvGraphicFramePr>
          <p:xfrm>
            <a:off x="357" y="962"/>
            <a:ext cx="696" cy="898"/>
          </p:xfrm>
          <a:graphic>
            <a:graphicData uri="http://schemas.openxmlformats.org/presentationml/2006/ole">
              <mc:AlternateContent xmlns:mc="http://schemas.openxmlformats.org/markup-compatibility/2006">
                <mc:Choice xmlns:v="urn:schemas-microsoft-com:vml" Requires="v">
                  <p:oleObj spid="_x0000_s31135" name="Image" r:id="rId4" imgW="1651000" imgH="2641600" progId="Photoshop.Image.5">
                    <p:embed/>
                  </p:oleObj>
                </mc:Choice>
                <mc:Fallback>
                  <p:oleObj name="Image" r:id="rId4" imgW="1651000" imgH="2641600" progId="Photoshop.Image.5">
                    <p:embed/>
                    <p:pic>
                      <p:nvPicPr>
                        <p:cNvPr id="43025" name="Object 17">
                          <a:extLst>
                            <a:ext uri="{FF2B5EF4-FFF2-40B4-BE49-F238E27FC236}">
                              <a16:creationId xmlns:a16="http://schemas.microsoft.com/office/drawing/2014/main" id="{259BACD9-C586-324F-A7A7-921804DC2C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304" t="15569" r="8304" b="17297"/>
                        <a:stretch>
                          <a:fillRect/>
                        </a:stretch>
                      </p:blipFill>
                      <p:spPr bwMode="auto">
                        <a:xfrm>
                          <a:off x="357" y="962"/>
                          <a:ext cx="696" cy="89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3026" name="Object 18">
              <a:extLst>
                <a:ext uri="{FF2B5EF4-FFF2-40B4-BE49-F238E27FC236}">
                  <a16:creationId xmlns:a16="http://schemas.microsoft.com/office/drawing/2014/main" id="{6E9D1EFC-9F70-C34E-8D56-7D5951CC5524}"/>
                </a:ext>
              </a:extLst>
            </p:cNvPr>
            <p:cNvGraphicFramePr>
              <a:graphicFrameLocks noChangeAspect="1"/>
            </p:cNvGraphicFramePr>
            <p:nvPr/>
          </p:nvGraphicFramePr>
          <p:xfrm>
            <a:off x="1215" y="963"/>
            <a:ext cx="696" cy="898"/>
          </p:xfrm>
          <a:graphic>
            <a:graphicData uri="http://schemas.openxmlformats.org/presentationml/2006/ole">
              <mc:AlternateContent xmlns:mc="http://schemas.openxmlformats.org/markup-compatibility/2006">
                <mc:Choice xmlns:v="urn:schemas-microsoft-com:vml" Requires="v">
                  <p:oleObj spid="_x0000_s31136" name="Image" r:id="rId6" imgW="1651000" imgH="2641600" progId="Photoshop.Image.5">
                    <p:embed/>
                  </p:oleObj>
                </mc:Choice>
                <mc:Fallback>
                  <p:oleObj name="Image" r:id="rId6" imgW="1651000" imgH="2641600" progId="Photoshop.Image.5">
                    <p:embed/>
                    <p:pic>
                      <p:nvPicPr>
                        <p:cNvPr id="43026" name="Object 18">
                          <a:extLst>
                            <a:ext uri="{FF2B5EF4-FFF2-40B4-BE49-F238E27FC236}">
                              <a16:creationId xmlns:a16="http://schemas.microsoft.com/office/drawing/2014/main" id="{6E9D1EFC-9F70-C34E-8D56-7D5951CC55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8304" t="15569" r="8304" b="17297"/>
                        <a:stretch>
                          <a:fillRect/>
                        </a:stretch>
                      </p:blipFill>
                      <p:spPr bwMode="auto">
                        <a:xfrm>
                          <a:off x="1215" y="963"/>
                          <a:ext cx="696" cy="89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3027" name="Object 19">
              <a:extLst>
                <a:ext uri="{FF2B5EF4-FFF2-40B4-BE49-F238E27FC236}">
                  <a16:creationId xmlns:a16="http://schemas.microsoft.com/office/drawing/2014/main" id="{8519CA83-220C-B04D-9C14-57935D7A512A}"/>
                </a:ext>
              </a:extLst>
            </p:cNvPr>
            <p:cNvGraphicFramePr>
              <a:graphicFrameLocks noChangeAspect="1"/>
            </p:cNvGraphicFramePr>
            <p:nvPr/>
          </p:nvGraphicFramePr>
          <p:xfrm>
            <a:off x="2074" y="962"/>
            <a:ext cx="696" cy="898"/>
          </p:xfrm>
          <a:graphic>
            <a:graphicData uri="http://schemas.openxmlformats.org/presentationml/2006/ole">
              <mc:AlternateContent xmlns:mc="http://schemas.openxmlformats.org/markup-compatibility/2006">
                <mc:Choice xmlns:v="urn:schemas-microsoft-com:vml" Requires="v">
                  <p:oleObj spid="_x0000_s31137" name="Image" r:id="rId8" imgW="1651000" imgH="2641600" progId="Photoshop.Image.5">
                    <p:embed/>
                  </p:oleObj>
                </mc:Choice>
                <mc:Fallback>
                  <p:oleObj name="Image" r:id="rId8" imgW="1651000" imgH="2641600" progId="Photoshop.Image.5">
                    <p:embed/>
                    <p:pic>
                      <p:nvPicPr>
                        <p:cNvPr id="43027" name="Object 19">
                          <a:extLst>
                            <a:ext uri="{FF2B5EF4-FFF2-40B4-BE49-F238E27FC236}">
                              <a16:creationId xmlns:a16="http://schemas.microsoft.com/office/drawing/2014/main" id="{8519CA83-220C-B04D-9C14-57935D7A51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8304" t="15569" r="8304" b="17297"/>
                        <a:stretch>
                          <a:fillRect/>
                        </a:stretch>
                      </p:blipFill>
                      <p:spPr bwMode="auto">
                        <a:xfrm>
                          <a:off x="2074" y="962"/>
                          <a:ext cx="696" cy="89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3028" name="Object 20">
              <a:extLst>
                <a:ext uri="{FF2B5EF4-FFF2-40B4-BE49-F238E27FC236}">
                  <a16:creationId xmlns:a16="http://schemas.microsoft.com/office/drawing/2014/main" id="{E6C1B28A-43FE-F24D-9AD5-FE5764DBBFE4}"/>
                </a:ext>
              </a:extLst>
            </p:cNvPr>
            <p:cNvGraphicFramePr>
              <a:graphicFrameLocks noChangeAspect="1"/>
            </p:cNvGraphicFramePr>
            <p:nvPr/>
          </p:nvGraphicFramePr>
          <p:xfrm>
            <a:off x="2932" y="963"/>
            <a:ext cx="696" cy="898"/>
          </p:xfrm>
          <a:graphic>
            <a:graphicData uri="http://schemas.openxmlformats.org/presentationml/2006/ole">
              <mc:AlternateContent xmlns:mc="http://schemas.openxmlformats.org/markup-compatibility/2006">
                <mc:Choice xmlns:v="urn:schemas-microsoft-com:vml" Requires="v">
                  <p:oleObj spid="_x0000_s31138" name="Image" r:id="rId10" imgW="1651000" imgH="2641600" progId="Photoshop.Image.5">
                    <p:embed/>
                  </p:oleObj>
                </mc:Choice>
                <mc:Fallback>
                  <p:oleObj name="Image" r:id="rId10" imgW="1651000" imgH="2641600" progId="Photoshop.Image.5">
                    <p:embed/>
                    <p:pic>
                      <p:nvPicPr>
                        <p:cNvPr id="43028" name="Object 20">
                          <a:extLst>
                            <a:ext uri="{FF2B5EF4-FFF2-40B4-BE49-F238E27FC236}">
                              <a16:creationId xmlns:a16="http://schemas.microsoft.com/office/drawing/2014/main" id="{E6C1B28A-43FE-F24D-9AD5-FE5764DBBF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8304" t="15569" r="8304" b="17297"/>
                        <a:stretch>
                          <a:fillRect/>
                        </a:stretch>
                      </p:blipFill>
                      <p:spPr bwMode="auto">
                        <a:xfrm>
                          <a:off x="2932" y="963"/>
                          <a:ext cx="696" cy="89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3029" name="Object 21">
              <a:extLst>
                <a:ext uri="{FF2B5EF4-FFF2-40B4-BE49-F238E27FC236}">
                  <a16:creationId xmlns:a16="http://schemas.microsoft.com/office/drawing/2014/main" id="{DB3CFADB-0224-1F45-8DAE-F0C8E7A33D3D}"/>
                </a:ext>
              </a:extLst>
            </p:cNvPr>
            <p:cNvGraphicFramePr>
              <a:graphicFrameLocks noChangeAspect="1"/>
            </p:cNvGraphicFramePr>
            <p:nvPr/>
          </p:nvGraphicFramePr>
          <p:xfrm>
            <a:off x="3791" y="962"/>
            <a:ext cx="696" cy="898"/>
          </p:xfrm>
          <a:graphic>
            <a:graphicData uri="http://schemas.openxmlformats.org/presentationml/2006/ole">
              <mc:AlternateContent xmlns:mc="http://schemas.openxmlformats.org/markup-compatibility/2006">
                <mc:Choice xmlns:v="urn:schemas-microsoft-com:vml" Requires="v">
                  <p:oleObj spid="_x0000_s31139" name="Image" r:id="rId12" imgW="1651000" imgH="2641600" progId="Photoshop.Image.5">
                    <p:embed/>
                  </p:oleObj>
                </mc:Choice>
                <mc:Fallback>
                  <p:oleObj name="Image" r:id="rId12" imgW="1651000" imgH="2641600" progId="Photoshop.Image.5">
                    <p:embed/>
                    <p:pic>
                      <p:nvPicPr>
                        <p:cNvPr id="43029" name="Object 21">
                          <a:extLst>
                            <a:ext uri="{FF2B5EF4-FFF2-40B4-BE49-F238E27FC236}">
                              <a16:creationId xmlns:a16="http://schemas.microsoft.com/office/drawing/2014/main" id="{DB3CFADB-0224-1F45-8DAE-F0C8E7A33D3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8304" t="15569" r="8304" b="17297"/>
                        <a:stretch>
                          <a:fillRect/>
                        </a:stretch>
                      </p:blipFill>
                      <p:spPr bwMode="auto">
                        <a:xfrm>
                          <a:off x="3791" y="962"/>
                          <a:ext cx="696" cy="89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3030" name="Object 22">
              <a:extLst>
                <a:ext uri="{FF2B5EF4-FFF2-40B4-BE49-F238E27FC236}">
                  <a16:creationId xmlns:a16="http://schemas.microsoft.com/office/drawing/2014/main" id="{1E71836F-E1CD-7F42-B1B4-638AAABE15CE}"/>
                </a:ext>
              </a:extLst>
            </p:cNvPr>
            <p:cNvGraphicFramePr>
              <a:graphicFrameLocks noChangeAspect="1"/>
            </p:cNvGraphicFramePr>
            <p:nvPr/>
          </p:nvGraphicFramePr>
          <p:xfrm>
            <a:off x="4650" y="962"/>
            <a:ext cx="696" cy="898"/>
          </p:xfrm>
          <a:graphic>
            <a:graphicData uri="http://schemas.openxmlformats.org/presentationml/2006/ole">
              <mc:AlternateContent xmlns:mc="http://schemas.openxmlformats.org/markup-compatibility/2006">
                <mc:Choice xmlns:v="urn:schemas-microsoft-com:vml" Requires="v">
                  <p:oleObj spid="_x0000_s31140" name="Image" r:id="rId14" imgW="1651000" imgH="2641600" progId="Photoshop.Image.5">
                    <p:embed/>
                  </p:oleObj>
                </mc:Choice>
                <mc:Fallback>
                  <p:oleObj name="Image" r:id="rId14" imgW="1651000" imgH="2641600" progId="Photoshop.Image.5">
                    <p:embed/>
                    <p:pic>
                      <p:nvPicPr>
                        <p:cNvPr id="43030" name="Object 22">
                          <a:extLst>
                            <a:ext uri="{FF2B5EF4-FFF2-40B4-BE49-F238E27FC236}">
                              <a16:creationId xmlns:a16="http://schemas.microsoft.com/office/drawing/2014/main" id="{1E71836F-E1CD-7F42-B1B4-638AAABE15C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8304" t="15569" r="8304" b="17297"/>
                        <a:stretch>
                          <a:fillRect/>
                        </a:stretch>
                      </p:blipFill>
                      <p:spPr bwMode="auto">
                        <a:xfrm>
                          <a:off x="4650" y="962"/>
                          <a:ext cx="696" cy="89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43031" name="Text Box 23">
            <a:extLst>
              <a:ext uri="{FF2B5EF4-FFF2-40B4-BE49-F238E27FC236}">
                <a16:creationId xmlns:a16="http://schemas.microsoft.com/office/drawing/2014/main" id="{89D0ADEF-A9CD-F940-B261-CC66FD4A8DBB}"/>
              </a:ext>
            </a:extLst>
          </p:cNvPr>
          <p:cNvSpPr txBox="1">
            <a:spLocks noChangeArrowheads="1"/>
          </p:cNvSpPr>
          <p:nvPr/>
        </p:nvSpPr>
        <p:spPr bwMode="auto">
          <a:xfrm>
            <a:off x="7710488" y="2332038"/>
            <a:ext cx="8699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(Mitsunaga)</a:t>
            </a:r>
          </a:p>
        </p:txBody>
      </p:sp>
      <p:sp>
        <p:nvSpPr>
          <p:cNvPr id="15" name="Rectangle 14">
            <a:extLst>
              <a:ext uri="{FF2B5EF4-FFF2-40B4-BE49-F238E27FC236}">
                <a16:creationId xmlns:a16="http://schemas.microsoft.com/office/drawing/2014/main" id="{25CD0A6D-C52B-6A4F-807C-E987C26ED9AD}"/>
              </a:ext>
            </a:extLst>
          </p:cNvPr>
          <p:cNvSpPr/>
          <p:nvPr/>
        </p:nvSpPr>
        <p:spPr>
          <a:xfrm>
            <a:off x="6918711" y="6502598"/>
            <a:ext cx="2225289" cy="307777"/>
          </a:xfrm>
          <a:prstGeom prst="rect">
            <a:avLst/>
          </a:prstGeom>
        </p:spPr>
        <p:txBody>
          <a:bodyPr wrap="none">
            <a:spAutoFit/>
          </a:bodyPr>
          <a:lstStyle/>
          <a:p>
            <a:r>
              <a:rPr lang="en-US" sz="1400" dirty="0"/>
              <a:t>Slide from S Narasimhan.</a:t>
            </a:r>
          </a:p>
        </p:txBody>
      </p:sp>
    </p:spTree>
    <p:extLst>
      <p:ext uri="{BB962C8B-B14F-4D97-AF65-F5344CB8AC3E}">
        <p14:creationId xmlns:p14="http://schemas.microsoft.com/office/powerpoint/2010/main" val="34746642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models of reflection</a:t>
            </a:r>
          </a:p>
        </p:txBody>
      </p:sp>
      <p:sp>
        <p:nvSpPr>
          <p:cNvPr id="3" name="Content Placeholder 2"/>
          <p:cNvSpPr>
            <a:spLocks noGrp="1"/>
          </p:cNvSpPr>
          <p:nvPr>
            <p:ph idx="1"/>
          </p:nvPr>
        </p:nvSpPr>
        <p:spPr>
          <a:xfrm>
            <a:off x="457200" y="990600"/>
            <a:ext cx="6833506" cy="5135563"/>
          </a:xfrm>
        </p:spPr>
        <p:txBody>
          <a:bodyPr/>
          <a:lstStyle/>
          <a:p>
            <a:r>
              <a:rPr lang="en-US" dirty="0"/>
              <a:t>Specular: light bounces off at the incident angle</a:t>
            </a:r>
          </a:p>
          <a:p>
            <a:pPr lvl="1"/>
            <a:r>
              <a:rPr lang="en-US" dirty="0"/>
              <a:t>E.g., mirror</a:t>
            </a:r>
          </a:p>
          <a:p>
            <a:endParaRPr lang="en-US" dirty="0"/>
          </a:p>
          <a:p>
            <a:endParaRPr lang="en-US" dirty="0"/>
          </a:p>
          <a:p>
            <a:r>
              <a:rPr lang="en-US" dirty="0"/>
              <a:t>Diffuse: light scatters in all directions</a:t>
            </a:r>
          </a:p>
          <a:p>
            <a:pPr lvl="1"/>
            <a:r>
              <a:rPr lang="en-US" dirty="0"/>
              <a:t>E.g., brick, cloth, rough wood</a:t>
            </a:r>
          </a:p>
        </p:txBody>
      </p:sp>
      <p:cxnSp>
        <p:nvCxnSpPr>
          <p:cNvPr id="5" name="Straight Connector 4"/>
          <p:cNvCxnSpPr/>
          <p:nvPr/>
        </p:nvCxnSpPr>
        <p:spPr>
          <a:xfrm>
            <a:off x="5177640" y="3352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7402778" y="1787858"/>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a:stCxn id="6" idx="3"/>
          </p:cNvCxnSpPr>
          <p:nvPr/>
        </p:nvCxnSpPr>
        <p:spPr>
          <a:xfrm flipH="1">
            <a:off x="6606390" y="2194363"/>
            <a:ext cx="866133" cy="11101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300826" y="1301129"/>
            <a:ext cx="1440122" cy="830997"/>
          </a:xfrm>
          <a:prstGeom prst="rect">
            <a:avLst/>
          </a:prstGeom>
          <a:noFill/>
        </p:spPr>
        <p:txBody>
          <a:bodyPr wrap="square" rtlCol="0">
            <a:spAutoFit/>
          </a:bodyPr>
          <a:lstStyle/>
          <a:p>
            <a:pPr algn="r"/>
            <a:r>
              <a:rPr lang="en-US" dirty="0"/>
              <a:t>incoming light</a:t>
            </a:r>
          </a:p>
        </p:txBody>
      </p:sp>
      <p:cxnSp>
        <p:nvCxnSpPr>
          <p:cNvPr id="10" name="Straight Arrow Connector 9"/>
          <p:cNvCxnSpPr/>
          <p:nvPr/>
        </p:nvCxnSpPr>
        <p:spPr>
          <a:xfrm flipH="1" flipV="1">
            <a:off x="5959619" y="2597045"/>
            <a:ext cx="646771" cy="681347"/>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841363" y="2236099"/>
            <a:ext cx="2236510" cy="830997"/>
          </a:xfrm>
          <a:prstGeom prst="rect">
            <a:avLst/>
          </a:prstGeom>
          <a:noFill/>
        </p:spPr>
        <p:txBody>
          <a:bodyPr wrap="square" rtlCol="0">
            <a:spAutoFit/>
          </a:bodyPr>
          <a:lstStyle/>
          <a:p>
            <a:r>
              <a:rPr lang="en-US" b="1" dirty="0"/>
              <a:t>specular reflection</a:t>
            </a:r>
          </a:p>
        </p:txBody>
      </p:sp>
      <mc:AlternateContent xmlns:mc="http://schemas.openxmlformats.org/markup-compatibility/2006" xmlns:a14="http://schemas.microsoft.com/office/drawing/2010/main">
        <mc:Choice Requires="a14">
          <p:sp>
            <p:nvSpPr>
              <p:cNvPr id="12" name="TextBox 11"/>
              <p:cNvSpPr txBox="1"/>
              <p:nvPr/>
            </p:nvSpPr>
            <p:spPr>
              <a:xfrm>
                <a:off x="6878140" y="2935193"/>
                <a:ext cx="3994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b="0" i="1" smtClean="0">
                          <a:latin typeface="Cambria Math"/>
                        </a:rPr>
                        <m:t>Θ</m:t>
                      </m:r>
                    </m:oMath>
                  </m:oMathPara>
                </a14:m>
                <a:endParaRPr lang="en-US" b="0" dirty="0"/>
              </a:p>
            </p:txBody>
          </p:sp>
        </mc:Choice>
        <mc:Fallback xmlns="">
          <p:sp>
            <p:nvSpPr>
              <p:cNvPr id="12" name="TextBox 11"/>
              <p:cNvSpPr txBox="1">
                <a:spLocks noRot="1" noChangeAspect="1" noMove="1" noResize="1" noEditPoints="1" noAdjustHandles="1" noChangeArrowheads="1" noChangeShapeType="1" noTextEdit="1"/>
              </p:cNvSpPr>
              <p:nvPr/>
            </p:nvSpPr>
            <p:spPr>
              <a:xfrm>
                <a:off x="6878140" y="2935193"/>
                <a:ext cx="399468" cy="369332"/>
              </a:xfrm>
              <a:prstGeom prst="rect">
                <a:avLst/>
              </a:prstGeom>
              <a:blipFill rotWithShape="1">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952888" y="2935193"/>
                <a:ext cx="3994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b="0" i="1" smtClean="0">
                          <a:latin typeface="Cambria Math"/>
                        </a:rPr>
                        <m:t>Θ</m:t>
                      </m:r>
                    </m:oMath>
                  </m:oMathPara>
                </a14:m>
                <a:endParaRPr lang="en-US" b="0" dirty="0"/>
              </a:p>
            </p:txBody>
          </p:sp>
        </mc:Choice>
        <mc:Fallback xmlns="">
          <p:sp>
            <p:nvSpPr>
              <p:cNvPr id="13" name="TextBox 12"/>
              <p:cNvSpPr txBox="1">
                <a:spLocks noRot="1" noChangeAspect="1" noMove="1" noResize="1" noEditPoints="1" noAdjustHandles="1" noChangeArrowheads="1" noChangeShapeType="1" noTextEdit="1"/>
              </p:cNvSpPr>
              <p:nvPr/>
            </p:nvSpPr>
            <p:spPr>
              <a:xfrm>
                <a:off x="5952888" y="2935193"/>
                <a:ext cx="399468" cy="369332"/>
              </a:xfrm>
              <a:prstGeom prst="rect">
                <a:avLst/>
              </a:prstGeom>
              <a:blipFill rotWithShape="1">
                <a:blip r:embed="rId3"/>
                <a:stretch>
                  <a:fillRect/>
                </a:stretch>
              </a:blipFill>
            </p:spPr>
            <p:txBody>
              <a:bodyPr/>
              <a:lstStyle/>
              <a:p>
                <a:r>
                  <a:rPr lang="en-US">
                    <a:noFill/>
                  </a:rPr>
                  <a:t> </a:t>
                </a:r>
              </a:p>
            </p:txBody>
          </p:sp>
        </mc:Fallback>
      </mc:AlternateContent>
      <p:cxnSp>
        <p:nvCxnSpPr>
          <p:cNvPr id="16" name="Straight Connector 15"/>
          <p:cNvCxnSpPr/>
          <p:nvPr/>
        </p:nvCxnSpPr>
        <p:spPr>
          <a:xfrm>
            <a:off x="4902465" y="6643099"/>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7231081" y="4997967"/>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a:stCxn id="17" idx="3"/>
          </p:cNvCxnSpPr>
          <p:nvPr/>
        </p:nvCxnSpPr>
        <p:spPr>
          <a:xfrm flipH="1">
            <a:off x="6331218" y="5404472"/>
            <a:ext cx="969608" cy="116421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816022" y="4597850"/>
            <a:ext cx="1763289" cy="830997"/>
          </a:xfrm>
          <a:prstGeom prst="rect">
            <a:avLst/>
          </a:prstGeom>
          <a:noFill/>
        </p:spPr>
        <p:txBody>
          <a:bodyPr wrap="square" rtlCol="0">
            <a:spAutoFit/>
          </a:bodyPr>
          <a:lstStyle/>
          <a:p>
            <a:pPr algn="r"/>
            <a:r>
              <a:rPr lang="en-US" dirty="0"/>
              <a:t>incoming light</a:t>
            </a:r>
          </a:p>
        </p:txBody>
      </p:sp>
      <p:cxnSp>
        <p:nvCxnSpPr>
          <p:cNvPr id="21" name="Straight Arrow Connector 20"/>
          <p:cNvCxnSpPr/>
          <p:nvPr/>
        </p:nvCxnSpPr>
        <p:spPr>
          <a:xfrm rot="16200000" flipV="1">
            <a:off x="5676371" y="5913843"/>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5378715" y="6211499"/>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6350265" y="6214474"/>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744556" y="5474217"/>
            <a:ext cx="2044149" cy="369332"/>
          </a:xfrm>
          <a:prstGeom prst="rect">
            <a:avLst/>
          </a:prstGeom>
          <a:noFill/>
        </p:spPr>
        <p:txBody>
          <a:bodyPr wrap="none" rtlCol="0">
            <a:spAutoFit/>
          </a:bodyPr>
          <a:lstStyle/>
          <a:p>
            <a:r>
              <a:rPr lang="en-US" b="1" dirty="0"/>
              <a:t>diffuse reflection</a:t>
            </a:r>
          </a:p>
        </p:txBody>
      </p:sp>
      <p:sp>
        <p:nvSpPr>
          <p:cNvPr id="25" name="Rectangle 24">
            <a:extLst>
              <a:ext uri="{FF2B5EF4-FFF2-40B4-BE49-F238E27FC236}">
                <a16:creationId xmlns:a16="http://schemas.microsoft.com/office/drawing/2014/main" id="{E4270CA7-6CF3-7746-9063-7FCE1253FF2E}"/>
              </a:ext>
            </a:extLst>
          </p:cNvPr>
          <p:cNvSpPr/>
          <p:nvPr/>
        </p:nvSpPr>
        <p:spPr>
          <a:xfrm>
            <a:off x="52715" y="6529682"/>
            <a:ext cx="2223362" cy="307777"/>
          </a:xfrm>
          <a:prstGeom prst="rect">
            <a:avLst/>
          </a:prstGeom>
        </p:spPr>
        <p:txBody>
          <a:bodyPr wrap="square">
            <a:spAutoFit/>
          </a:bodyPr>
          <a:lstStyle/>
          <a:p>
            <a:r>
              <a:rPr lang="en-US" sz="1400" dirty="0"/>
              <a:t>Slide from D. </a:t>
            </a:r>
            <a:r>
              <a:rPr lang="en-US" sz="1400" dirty="0" err="1"/>
              <a:t>Hoiem</a:t>
            </a:r>
            <a:endParaRPr lang="en-US" sz="1400" dirty="0"/>
          </a:p>
        </p:txBody>
      </p:sp>
    </p:spTree>
    <p:extLst>
      <p:ext uri="{BB962C8B-B14F-4D97-AF65-F5344CB8AC3E}">
        <p14:creationId xmlns:p14="http://schemas.microsoft.com/office/powerpoint/2010/main" val="1386514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dirty="0"/>
              <a:t>Overview</a:t>
            </a:r>
          </a:p>
        </p:txBody>
      </p:sp>
      <p:sp>
        <p:nvSpPr>
          <p:cNvPr id="427011" name="Rectangle 3"/>
          <p:cNvSpPr>
            <a:spLocks noGrp="1" noChangeArrowheads="1"/>
          </p:cNvSpPr>
          <p:nvPr>
            <p:ph idx="1"/>
          </p:nvPr>
        </p:nvSpPr>
        <p:spPr/>
        <p:txBody>
          <a:bodyPr/>
          <a:lstStyle/>
          <a:p>
            <a:pPr>
              <a:buFontTx/>
              <a:buChar char="•"/>
            </a:pPr>
            <a:r>
              <a:rPr lang="en-US" dirty="0"/>
              <a:t>Cameras with lenses</a:t>
            </a:r>
          </a:p>
          <a:p>
            <a:pPr lvl="1"/>
            <a:r>
              <a:rPr lang="en-US" sz="2400" dirty="0"/>
              <a:t>Depth of field</a:t>
            </a:r>
          </a:p>
          <a:p>
            <a:pPr lvl="1"/>
            <a:r>
              <a:rPr lang="en-US" sz="2400" dirty="0"/>
              <a:t>Field of view</a:t>
            </a:r>
          </a:p>
          <a:p>
            <a:pPr lvl="1"/>
            <a:r>
              <a:rPr lang="en-US" sz="2400" dirty="0"/>
              <a:t>Lens aberrations</a:t>
            </a:r>
          </a:p>
          <a:p>
            <a:pPr>
              <a:buFontTx/>
              <a:buChar char="•"/>
            </a:pPr>
            <a:r>
              <a:rPr lang="en-US" dirty="0"/>
              <a:t>Brightness of a pixel</a:t>
            </a:r>
          </a:p>
          <a:p>
            <a:pPr lvl="1"/>
            <a:r>
              <a:rPr lang="en-US" sz="2400" dirty="0"/>
              <a:t>Small taste of radiometry</a:t>
            </a:r>
          </a:p>
          <a:p>
            <a:pPr lvl="1"/>
            <a:r>
              <a:rPr lang="en-US" sz="2400" dirty="0"/>
              <a:t>In-camera transformation of light</a:t>
            </a:r>
          </a:p>
          <a:p>
            <a:pPr lvl="1"/>
            <a:r>
              <a:rPr lang="en-US" sz="2400" dirty="0"/>
              <a:t>Reflectance properties of surfaces</a:t>
            </a:r>
          </a:p>
          <a:p>
            <a:pPr lvl="1"/>
            <a:r>
              <a:rPr lang="en-US" sz="2400" dirty="0"/>
              <a:t>Lambertian reflection model</a:t>
            </a:r>
          </a:p>
          <a:p>
            <a:pPr lvl="1"/>
            <a:r>
              <a:rPr lang="en-US" sz="2400" dirty="0"/>
              <a:t>Shape from shading</a:t>
            </a:r>
          </a:p>
          <a:p>
            <a:pPr>
              <a:buFontTx/>
              <a:buChar char="•"/>
            </a:pPr>
            <a:endParaRPr lang="en-US" dirty="0"/>
          </a:p>
        </p:txBody>
      </p:sp>
    </p:spTree>
    <p:extLst>
      <p:ext uri="{BB962C8B-B14F-4D97-AF65-F5344CB8AC3E}">
        <p14:creationId xmlns:p14="http://schemas.microsoft.com/office/powerpoint/2010/main" val="2549263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possible effects</a:t>
            </a:r>
          </a:p>
        </p:txBody>
      </p:sp>
      <p:cxnSp>
        <p:nvCxnSpPr>
          <p:cNvPr id="4" name="Straight Connector 3"/>
          <p:cNvCxnSpPr/>
          <p:nvPr/>
        </p:nvCxnSpPr>
        <p:spPr>
          <a:xfrm>
            <a:off x="738322" y="5866713"/>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3595822" y="3530113"/>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5" idx="3"/>
          </p:cNvCxnSpPr>
          <p:nvPr/>
        </p:nvCxnSpPr>
        <p:spPr>
          <a:xfrm rot="5400000">
            <a:off x="1988480" y="4115211"/>
            <a:ext cx="1855683" cy="14984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46636" y="3013290"/>
            <a:ext cx="1850872" cy="461665"/>
          </a:xfrm>
          <a:prstGeom prst="rect">
            <a:avLst/>
          </a:prstGeom>
          <a:noFill/>
        </p:spPr>
        <p:txBody>
          <a:bodyPr wrap="square" rtlCol="0">
            <a:spAutoFit/>
          </a:bodyPr>
          <a:lstStyle/>
          <a:p>
            <a:r>
              <a:rPr lang="en-US" dirty="0"/>
              <a:t>light source</a:t>
            </a:r>
          </a:p>
        </p:txBody>
      </p:sp>
      <p:cxnSp>
        <p:nvCxnSpPr>
          <p:cNvPr id="9" name="Straight Arrow Connector 8"/>
          <p:cNvCxnSpPr/>
          <p:nvPr/>
        </p:nvCxnSpPr>
        <p:spPr>
          <a:xfrm rot="5400000">
            <a:off x="1512228" y="6045307"/>
            <a:ext cx="595313" cy="47625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8322" y="3152088"/>
            <a:ext cx="1633781" cy="369332"/>
          </a:xfrm>
          <a:prstGeom prst="rect">
            <a:avLst/>
          </a:prstGeom>
          <a:noFill/>
        </p:spPr>
        <p:txBody>
          <a:bodyPr wrap="none" rtlCol="0">
            <a:spAutoFit/>
          </a:bodyPr>
          <a:lstStyle/>
          <a:p>
            <a:r>
              <a:rPr lang="en-US" b="1" dirty="0"/>
              <a:t>transparency</a:t>
            </a:r>
          </a:p>
        </p:txBody>
      </p:sp>
      <p:cxnSp>
        <p:nvCxnSpPr>
          <p:cNvPr id="11" name="Straight Connector 10"/>
          <p:cNvCxnSpPr/>
          <p:nvPr/>
        </p:nvCxnSpPr>
        <p:spPr>
          <a:xfrm>
            <a:off x="5029200" y="5860807"/>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7886700" y="3524207"/>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12" idx="3"/>
          </p:cNvCxnSpPr>
          <p:nvPr/>
        </p:nvCxnSpPr>
        <p:spPr>
          <a:xfrm rot="5400000">
            <a:off x="6279358" y="4109305"/>
            <a:ext cx="1855683" cy="14984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961264" y="3059754"/>
            <a:ext cx="1850872" cy="461665"/>
          </a:xfrm>
          <a:prstGeom prst="rect">
            <a:avLst/>
          </a:prstGeom>
          <a:noFill/>
        </p:spPr>
        <p:txBody>
          <a:bodyPr wrap="square" rtlCol="0">
            <a:spAutoFit/>
          </a:bodyPr>
          <a:lstStyle/>
          <a:p>
            <a:r>
              <a:rPr lang="en-US" dirty="0"/>
              <a:t>light source</a:t>
            </a:r>
          </a:p>
        </p:txBody>
      </p:sp>
      <p:cxnSp>
        <p:nvCxnSpPr>
          <p:cNvPr id="16" name="Straight Arrow Connector 15"/>
          <p:cNvCxnSpPr/>
          <p:nvPr/>
        </p:nvCxnSpPr>
        <p:spPr>
          <a:xfrm rot="5400000">
            <a:off x="5660859" y="5970388"/>
            <a:ext cx="595313" cy="47625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flipV="1">
            <a:off x="6206705" y="5821808"/>
            <a:ext cx="228600" cy="762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333985" y="3631125"/>
            <a:ext cx="1249060" cy="369332"/>
          </a:xfrm>
          <a:prstGeom prst="rect">
            <a:avLst/>
          </a:prstGeom>
          <a:noFill/>
        </p:spPr>
        <p:txBody>
          <a:bodyPr wrap="none" rtlCol="0">
            <a:spAutoFit/>
          </a:bodyPr>
          <a:lstStyle/>
          <a:p>
            <a:r>
              <a:rPr lang="en-US" b="1" dirty="0"/>
              <a:t>refraction</a:t>
            </a:r>
          </a:p>
        </p:txBody>
      </p:sp>
      <p:pic>
        <p:nvPicPr>
          <p:cNvPr id="117762" name="Picture 2" descr="http://t0.gstatic.com/images?q=tbn:ANd9GcStfRcWs4Zd9-P14OXg9VBB2geITrlA6vOhh1LHGCrK-nL-FPg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4539" y="1066800"/>
            <a:ext cx="2590800" cy="176212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6695E31F-E551-A049-B150-DFB3D16AEB47}"/>
              </a:ext>
            </a:extLst>
          </p:cNvPr>
          <p:cNvSpPr/>
          <p:nvPr/>
        </p:nvSpPr>
        <p:spPr>
          <a:xfrm>
            <a:off x="52715" y="6477000"/>
            <a:ext cx="2223362" cy="307777"/>
          </a:xfrm>
          <a:prstGeom prst="rect">
            <a:avLst/>
          </a:prstGeom>
        </p:spPr>
        <p:txBody>
          <a:bodyPr wrap="square">
            <a:spAutoFit/>
          </a:bodyPr>
          <a:lstStyle/>
          <a:p>
            <a:r>
              <a:rPr lang="en-US" sz="1400" dirty="0"/>
              <a:t>Slide from D. </a:t>
            </a:r>
            <a:r>
              <a:rPr lang="en-US" sz="1400" dirty="0" err="1"/>
              <a:t>Hoiem</a:t>
            </a:r>
            <a:endParaRPr lang="en-US" sz="1400" dirty="0"/>
          </a:p>
        </p:txBody>
      </p:sp>
    </p:spTree>
    <p:extLst>
      <p:ext uri="{BB962C8B-B14F-4D97-AF65-F5344CB8AC3E}">
        <p14:creationId xmlns:p14="http://schemas.microsoft.com/office/powerpoint/2010/main" val="30276484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3235685" y="6120034"/>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6093185" y="3783434"/>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5" idx="3"/>
          </p:cNvCxnSpPr>
          <p:nvPr/>
        </p:nvCxnSpPr>
        <p:spPr>
          <a:xfrm rot="5400000">
            <a:off x="4485843" y="4368532"/>
            <a:ext cx="1855683" cy="14984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386182" y="4140622"/>
            <a:ext cx="468878" cy="577081"/>
          </a:xfrm>
          <a:prstGeom prst="rect">
            <a:avLst/>
          </a:prstGeom>
          <a:noFill/>
        </p:spPr>
        <p:txBody>
          <a:bodyPr wrap="none" rtlCol="0">
            <a:spAutoFit/>
          </a:bodyPr>
          <a:lstStyle/>
          <a:p>
            <a:r>
              <a:rPr lang="el-GR" dirty="0"/>
              <a:t>λ</a:t>
            </a:r>
            <a:endParaRPr lang="en-US" dirty="0"/>
          </a:p>
        </p:txBody>
      </p:sp>
      <p:sp>
        <p:nvSpPr>
          <p:cNvPr id="8" name="TextBox 7"/>
          <p:cNvSpPr txBox="1"/>
          <p:nvPr/>
        </p:nvSpPr>
        <p:spPr>
          <a:xfrm>
            <a:off x="6569435" y="3559894"/>
            <a:ext cx="1868109" cy="461665"/>
          </a:xfrm>
          <a:prstGeom prst="rect">
            <a:avLst/>
          </a:prstGeom>
          <a:noFill/>
        </p:spPr>
        <p:txBody>
          <a:bodyPr wrap="square" rtlCol="0">
            <a:spAutoFit/>
          </a:bodyPr>
          <a:lstStyle/>
          <a:p>
            <a:r>
              <a:rPr lang="en-US" dirty="0"/>
              <a:t>light source</a:t>
            </a:r>
          </a:p>
        </p:txBody>
      </p:sp>
      <p:cxnSp>
        <p:nvCxnSpPr>
          <p:cNvPr id="9" name="Straight Arrow Connector 8"/>
          <p:cNvCxnSpPr/>
          <p:nvPr/>
        </p:nvCxnSpPr>
        <p:spPr>
          <a:xfrm rot="16200000" flipV="1">
            <a:off x="3924404" y="5486573"/>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3626748" y="5784229"/>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582841" y="5784229"/>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15883" y="4648453"/>
            <a:ext cx="2110857" cy="830997"/>
          </a:xfrm>
          <a:prstGeom prst="rect">
            <a:avLst/>
          </a:prstGeom>
          <a:noFill/>
        </p:spPr>
        <p:txBody>
          <a:bodyPr wrap="square" rtlCol="0">
            <a:spAutoFit/>
          </a:bodyPr>
          <a:lstStyle/>
          <a:p>
            <a:pPr algn="ctr"/>
            <a:r>
              <a:rPr lang="en-US" b="1" dirty="0"/>
              <a:t>subsurface scattering</a:t>
            </a:r>
          </a:p>
        </p:txBody>
      </p:sp>
      <p:sp>
        <p:nvSpPr>
          <p:cNvPr id="13" name="Title 1">
            <a:extLst>
              <a:ext uri="{FF2B5EF4-FFF2-40B4-BE49-F238E27FC236}">
                <a16:creationId xmlns:a16="http://schemas.microsoft.com/office/drawing/2014/main" id="{F823710C-0488-F04D-A6B4-8F44D3E3CF7C}"/>
              </a:ext>
            </a:extLst>
          </p:cNvPr>
          <p:cNvSpPr>
            <a:spLocks noGrp="1"/>
          </p:cNvSpPr>
          <p:nvPr>
            <p:ph type="title"/>
          </p:nvPr>
        </p:nvSpPr>
        <p:spPr>
          <a:xfrm>
            <a:off x="685800" y="76200"/>
            <a:ext cx="7772400" cy="838200"/>
          </a:xfrm>
        </p:spPr>
        <p:txBody>
          <a:bodyPr/>
          <a:lstStyle/>
          <a:p>
            <a:r>
              <a:rPr lang="en-US" dirty="0"/>
              <a:t>Other possible effects</a:t>
            </a:r>
          </a:p>
        </p:txBody>
      </p:sp>
      <p:pic>
        <p:nvPicPr>
          <p:cNvPr id="2" name="Picture 1">
            <a:extLst>
              <a:ext uri="{FF2B5EF4-FFF2-40B4-BE49-F238E27FC236}">
                <a16:creationId xmlns:a16="http://schemas.microsoft.com/office/drawing/2014/main" id="{3BDF36F7-A77F-3348-A804-80CBC5AB6249}"/>
              </a:ext>
            </a:extLst>
          </p:cNvPr>
          <p:cNvPicPr>
            <a:picLocks noChangeAspect="1"/>
          </p:cNvPicPr>
          <p:nvPr/>
        </p:nvPicPr>
        <p:blipFill>
          <a:blip r:embed="rId2"/>
          <a:stretch>
            <a:fillRect/>
          </a:stretch>
        </p:blipFill>
        <p:spPr>
          <a:xfrm>
            <a:off x="576588" y="2614549"/>
            <a:ext cx="2504873" cy="2033904"/>
          </a:xfrm>
          <a:prstGeom prst="rect">
            <a:avLst/>
          </a:prstGeom>
        </p:spPr>
      </p:pic>
      <p:sp>
        <p:nvSpPr>
          <p:cNvPr id="14" name="TextBox 13">
            <a:extLst>
              <a:ext uri="{FF2B5EF4-FFF2-40B4-BE49-F238E27FC236}">
                <a16:creationId xmlns:a16="http://schemas.microsoft.com/office/drawing/2014/main" id="{C28BA9B6-3ED0-2341-9544-D35E90C5560B}"/>
              </a:ext>
            </a:extLst>
          </p:cNvPr>
          <p:cNvSpPr txBox="1"/>
          <p:nvPr/>
        </p:nvSpPr>
        <p:spPr>
          <a:xfrm>
            <a:off x="99698" y="6473205"/>
            <a:ext cx="7768473" cy="307777"/>
          </a:xfrm>
          <a:prstGeom prst="rect">
            <a:avLst/>
          </a:prstGeom>
          <a:noFill/>
        </p:spPr>
        <p:txBody>
          <a:bodyPr wrap="none" rtlCol="0">
            <a:spAutoFit/>
          </a:bodyPr>
          <a:lstStyle/>
          <a:p>
            <a:r>
              <a:rPr lang="en-US" sz="1400" dirty="0">
                <a:hlinkClick r:id="rId3"/>
              </a:rPr>
              <a:t>https://en.wikipedia.org/wiki/Subsurface_scattering#/media/File:Skin_Subsurface_Scattering.jpg</a:t>
            </a:r>
            <a:endParaRPr lang="en-US" sz="1400" dirty="0"/>
          </a:p>
        </p:txBody>
      </p:sp>
      <p:sp>
        <p:nvSpPr>
          <p:cNvPr id="15" name="Rectangle 14">
            <a:extLst>
              <a:ext uri="{FF2B5EF4-FFF2-40B4-BE49-F238E27FC236}">
                <a16:creationId xmlns:a16="http://schemas.microsoft.com/office/drawing/2014/main" id="{A3571060-ED4D-2944-8661-7AE56AF77A29}"/>
              </a:ext>
            </a:extLst>
          </p:cNvPr>
          <p:cNvSpPr/>
          <p:nvPr/>
        </p:nvSpPr>
        <p:spPr>
          <a:xfrm>
            <a:off x="87108" y="6194713"/>
            <a:ext cx="2223362" cy="307777"/>
          </a:xfrm>
          <a:prstGeom prst="rect">
            <a:avLst/>
          </a:prstGeom>
        </p:spPr>
        <p:txBody>
          <a:bodyPr wrap="square">
            <a:spAutoFit/>
          </a:bodyPr>
          <a:lstStyle/>
          <a:p>
            <a:r>
              <a:rPr lang="en-US" sz="1400" dirty="0"/>
              <a:t>Slide from D. </a:t>
            </a:r>
            <a:r>
              <a:rPr lang="en-US" sz="1400" dirty="0" err="1"/>
              <a:t>Hoiem</a:t>
            </a:r>
            <a:endParaRPr lang="en-US" sz="1400" dirty="0"/>
          </a:p>
        </p:txBody>
      </p:sp>
    </p:spTree>
    <p:extLst>
      <p:ext uri="{BB962C8B-B14F-4D97-AF65-F5344CB8AC3E}">
        <p14:creationId xmlns:p14="http://schemas.microsoft.com/office/powerpoint/2010/main" val="2867045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672161" y="62990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3529661" y="3962400"/>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5" idx="3"/>
          </p:cNvCxnSpPr>
          <p:nvPr/>
        </p:nvCxnSpPr>
        <p:spPr>
          <a:xfrm rot="5400000">
            <a:off x="1922319" y="4547498"/>
            <a:ext cx="1855683" cy="1498495"/>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822658" y="4319588"/>
            <a:ext cx="385042" cy="369332"/>
          </a:xfrm>
          <a:prstGeom prst="rect">
            <a:avLst/>
          </a:prstGeom>
          <a:noFill/>
        </p:spPr>
        <p:txBody>
          <a:bodyPr wrap="none" rtlCol="0">
            <a:spAutoFit/>
          </a:bodyPr>
          <a:lstStyle/>
          <a:p>
            <a:r>
              <a:rPr lang="el-GR" dirty="0"/>
              <a:t>λ</a:t>
            </a:r>
            <a:r>
              <a:rPr lang="en-US" baseline="-25000" dirty="0"/>
              <a:t>1</a:t>
            </a:r>
            <a:endParaRPr lang="en-US" dirty="0"/>
          </a:p>
        </p:txBody>
      </p:sp>
      <p:sp>
        <p:nvSpPr>
          <p:cNvPr id="8" name="TextBox 7"/>
          <p:cNvSpPr txBox="1"/>
          <p:nvPr/>
        </p:nvSpPr>
        <p:spPr>
          <a:xfrm>
            <a:off x="2796355" y="3440587"/>
            <a:ext cx="1764633" cy="461665"/>
          </a:xfrm>
          <a:prstGeom prst="rect">
            <a:avLst/>
          </a:prstGeom>
          <a:noFill/>
        </p:spPr>
        <p:txBody>
          <a:bodyPr wrap="square" rtlCol="0">
            <a:spAutoFit/>
          </a:bodyPr>
          <a:lstStyle/>
          <a:p>
            <a:r>
              <a:rPr lang="en-US" dirty="0"/>
              <a:t>light source</a:t>
            </a:r>
          </a:p>
        </p:txBody>
      </p:sp>
      <p:cxnSp>
        <p:nvCxnSpPr>
          <p:cNvPr id="9" name="Straight Arrow Connector 8"/>
          <p:cNvCxnSpPr/>
          <p:nvPr/>
        </p:nvCxnSpPr>
        <p:spPr>
          <a:xfrm rot="16200000" flipV="1">
            <a:off x="1446067" y="5569744"/>
            <a:ext cx="714378" cy="595316"/>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1148411" y="5867400"/>
            <a:ext cx="952500" cy="357188"/>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219974" y="5867400"/>
            <a:ext cx="952500" cy="357188"/>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81761" y="5108375"/>
            <a:ext cx="385042" cy="369332"/>
          </a:xfrm>
          <a:prstGeom prst="rect">
            <a:avLst/>
          </a:prstGeom>
          <a:noFill/>
        </p:spPr>
        <p:txBody>
          <a:bodyPr wrap="none" rtlCol="0">
            <a:spAutoFit/>
          </a:bodyPr>
          <a:lstStyle/>
          <a:p>
            <a:r>
              <a:rPr lang="el-GR" dirty="0"/>
              <a:t>λ</a:t>
            </a:r>
            <a:r>
              <a:rPr lang="en-US" baseline="-25000" dirty="0"/>
              <a:t>2</a:t>
            </a:r>
            <a:endParaRPr lang="en-US" dirty="0"/>
          </a:p>
        </p:txBody>
      </p:sp>
      <p:sp>
        <p:nvSpPr>
          <p:cNvPr id="13" name="TextBox 12"/>
          <p:cNvSpPr txBox="1"/>
          <p:nvPr/>
        </p:nvSpPr>
        <p:spPr>
          <a:xfrm>
            <a:off x="456641" y="1291753"/>
            <a:ext cx="2097912" cy="461665"/>
          </a:xfrm>
          <a:prstGeom prst="rect">
            <a:avLst/>
          </a:prstGeom>
          <a:noFill/>
        </p:spPr>
        <p:txBody>
          <a:bodyPr wrap="square" rtlCol="0">
            <a:spAutoFit/>
          </a:bodyPr>
          <a:lstStyle/>
          <a:p>
            <a:r>
              <a:rPr lang="en-US" b="1" dirty="0"/>
              <a:t>fluorescence</a:t>
            </a:r>
          </a:p>
        </p:txBody>
      </p:sp>
      <p:cxnSp>
        <p:nvCxnSpPr>
          <p:cNvPr id="14" name="Straight Connector 13"/>
          <p:cNvCxnSpPr/>
          <p:nvPr/>
        </p:nvCxnSpPr>
        <p:spPr>
          <a:xfrm>
            <a:off x="5248545" y="634662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8106045" y="4010025"/>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a:stCxn id="15" idx="3"/>
          </p:cNvCxnSpPr>
          <p:nvPr/>
        </p:nvCxnSpPr>
        <p:spPr>
          <a:xfrm rot="5400000">
            <a:off x="6498703" y="4595123"/>
            <a:ext cx="1855683" cy="14984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480066" y="4367213"/>
            <a:ext cx="511679" cy="369332"/>
          </a:xfrm>
          <a:prstGeom prst="rect">
            <a:avLst/>
          </a:prstGeom>
          <a:noFill/>
        </p:spPr>
        <p:txBody>
          <a:bodyPr wrap="none" rtlCol="0">
            <a:spAutoFit/>
          </a:bodyPr>
          <a:lstStyle/>
          <a:p>
            <a:r>
              <a:rPr lang="en-US" dirty="0"/>
              <a:t>t=1</a:t>
            </a:r>
          </a:p>
        </p:txBody>
      </p:sp>
      <p:sp>
        <p:nvSpPr>
          <p:cNvPr id="18" name="TextBox 17"/>
          <p:cNvSpPr txBox="1"/>
          <p:nvPr/>
        </p:nvSpPr>
        <p:spPr>
          <a:xfrm>
            <a:off x="7223728" y="3419197"/>
            <a:ext cx="1764634" cy="461665"/>
          </a:xfrm>
          <a:prstGeom prst="rect">
            <a:avLst/>
          </a:prstGeom>
          <a:noFill/>
        </p:spPr>
        <p:txBody>
          <a:bodyPr wrap="square" rtlCol="0">
            <a:spAutoFit/>
          </a:bodyPr>
          <a:lstStyle/>
          <a:p>
            <a:r>
              <a:rPr lang="en-US" dirty="0"/>
              <a:t>light source</a:t>
            </a:r>
          </a:p>
        </p:txBody>
      </p:sp>
      <p:cxnSp>
        <p:nvCxnSpPr>
          <p:cNvPr id="19" name="Straight Arrow Connector 18"/>
          <p:cNvCxnSpPr/>
          <p:nvPr/>
        </p:nvCxnSpPr>
        <p:spPr>
          <a:xfrm rot="16200000" flipV="1">
            <a:off x="5979321" y="5651873"/>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5681665" y="5949529"/>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6628771" y="5949529"/>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086745" y="5232200"/>
            <a:ext cx="511679" cy="369332"/>
          </a:xfrm>
          <a:prstGeom prst="rect">
            <a:avLst/>
          </a:prstGeom>
          <a:noFill/>
        </p:spPr>
        <p:txBody>
          <a:bodyPr wrap="none" rtlCol="0">
            <a:spAutoFit/>
          </a:bodyPr>
          <a:lstStyle/>
          <a:p>
            <a:r>
              <a:rPr lang="en-US" dirty="0"/>
              <a:t>t&gt;1</a:t>
            </a:r>
          </a:p>
        </p:txBody>
      </p:sp>
      <p:sp>
        <p:nvSpPr>
          <p:cNvPr id="23" name="TextBox 22"/>
          <p:cNvSpPr txBox="1"/>
          <p:nvPr/>
        </p:nvSpPr>
        <p:spPr>
          <a:xfrm>
            <a:off x="4656402" y="1757195"/>
            <a:ext cx="2860686" cy="461665"/>
          </a:xfrm>
          <a:prstGeom prst="rect">
            <a:avLst/>
          </a:prstGeom>
          <a:noFill/>
        </p:spPr>
        <p:txBody>
          <a:bodyPr wrap="square" rtlCol="0">
            <a:spAutoFit/>
          </a:bodyPr>
          <a:lstStyle/>
          <a:p>
            <a:r>
              <a:rPr lang="en-US" b="1" dirty="0"/>
              <a:t>phosphorescence</a:t>
            </a:r>
          </a:p>
        </p:txBody>
      </p:sp>
      <p:sp>
        <p:nvSpPr>
          <p:cNvPr id="24" name="Title 1">
            <a:extLst>
              <a:ext uri="{FF2B5EF4-FFF2-40B4-BE49-F238E27FC236}">
                <a16:creationId xmlns:a16="http://schemas.microsoft.com/office/drawing/2014/main" id="{D0027071-4CD8-FF48-8178-56EA48ED9E13}"/>
              </a:ext>
            </a:extLst>
          </p:cNvPr>
          <p:cNvSpPr>
            <a:spLocks noGrp="1"/>
          </p:cNvSpPr>
          <p:nvPr>
            <p:ph type="title"/>
          </p:nvPr>
        </p:nvSpPr>
        <p:spPr>
          <a:xfrm>
            <a:off x="685800" y="76200"/>
            <a:ext cx="7772400" cy="838200"/>
          </a:xfrm>
        </p:spPr>
        <p:txBody>
          <a:bodyPr/>
          <a:lstStyle/>
          <a:p>
            <a:r>
              <a:rPr lang="en-US" dirty="0"/>
              <a:t>Other possible effects</a:t>
            </a:r>
          </a:p>
        </p:txBody>
      </p:sp>
      <p:pic>
        <p:nvPicPr>
          <p:cNvPr id="3" name="Picture 2">
            <a:extLst>
              <a:ext uri="{FF2B5EF4-FFF2-40B4-BE49-F238E27FC236}">
                <a16:creationId xmlns:a16="http://schemas.microsoft.com/office/drawing/2014/main" id="{4649D5BF-7367-7445-B257-2402BE1F11C0}"/>
              </a:ext>
            </a:extLst>
          </p:cNvPr>
          <p:cNvPicPr>
            <a:picLocks noChangeAspect="1"/>
          </p:cNvPicPr>
          <p:nvPr/>
        </p:nvPicPr>
        <p:blipFill rotWithShape="1">
          <a:blip r:embed="rId2"/>
          <a:srcRect r="55902" b="30803"/>
          <a:stretch/>
        </p:blipFill>
        <p:spPr>
          <a:xfrm>
            <a:off x="556419" y="1769671"/>
            <a:ext cx="1898357" cy="1920746"/>
          </a:xfrm>
          <a:prstGeom prst="rect">
            <a:avLst/>
          </a:prstGeom>
        </p:spPr>
      </p:pic>
      <p:sp>
        <p:nvSpPr>
          <p:cNvPr id="25" name="Rectangle 24">
            <a:extLst>
              <a:ext uri="{FF2B5EF4-FFF2-40B4-BE49-F238E27FC236}">
                <a16:creationId xmlns:a16="http://schemas.microsoft.com/office/drawing/2014/main" id="{C900E7AF-0B9F-7C4C-AE70-133A29AAFBEF}"/>
              </a:ext>
            </a:extLst>
          </p:cNvPr>
          <p:cNvSpPr/>
          <p:nvPr/>
        </p:nvSpPr>
        <p:spPr>
          <a:xfrm>
            <a:off x="0" y="6534430"/>
            <a:ext cx="6979393" cy="307777"/>
          </a:xfrm>
          <a:prstGeom prst="rect">
            <a:avLst/>
          </a:prstGeom>
        </p:spPr>
        <p:txBody>
          <a:bodyPr wrap="square">
            <a:spAutoFit/>
          </a:bodyPr>
          <a:lstStyle/>
          <a:p>
            <a:r>
              <a:rPr lang="en-US" sz="1400" dirty="0">
                <a:hlinkClick r:id="rId3"/>
              </a:rPr>
              <a:t>https://en.wikipedia.org/wiki/Fluorescence#/media/File:Fluorescent_minerals_hg.jpg</a:t>
            </a:r>
            <a:endParaRPr lang="en-US" sz="1400" dirty="0"/>
          </a:p>
        </p:txBody>
      </p:sp>
      <p:pic>
        <p:nvPicPr>
          <p:cNvPr id="2" name="Picture 1">
            <a:extLst>
              <a:ext uri="{FF2B5EF4-FFF2-40B4-BE49-F238E27FC236}">
                <a16:creationId xmlns:a16="http://schemas.microsoft.com/office/drawing/2014/main" id="{A2ADD565-B8BF-CC40-A749-421F4099BAEA}"/>
              </a:ext>
            </a:extLst>
          </p:cNvPr>
          <p:cNvPicPr>
            <a:picLocks noChangeAspect="1"/>
          </p:cNvPicPr>
          <p:nvPr/>
        </p:nvPicPr>
        <p:blipFill>
          <a:blip r:embed="rId4"/>
          <a:stretch>
            <a:fillRect/>
          </a:stretch>
        </p:blipFill>
        <p:spPr>
          <a:xfrm>
            <a:off x="5003756" y="2243546"/>
            <a:ext cx="2082507" cy="2315258"/>
          </a:xfrm>
          <a:prstGeom prst="rect">
            <a:avLst/>
          </a:prstGeom>
        </p:spPr>
      </p:pic>
      <p:sp>
        <p:nvSpPr>
          <p:cNvPr id="28" name="Rectangle 27">
            <a:extLst>
              <a:ext uri="{FF2B5EF4-FFF2-40B4-BE49-F238E27FC236}">
                <a16:creationId xmlns:a16="http://schemas.microsoft.com/office/drawing/2014/main" id="{F7704CF0-E866-1E49-BBA4-DAD755CFAEBF}"/>
              </a:ext>
            </a:extLst>
          </p:cNvPr>
          <p:cNvSpPr/>
          <p:nvPr/>
        </p:nvSpPr>
        <p:spPr>
          <a:xfrm>
            <a:off x="7346519" y="6514873"/>
            <a:ext cx="2223362" cy="307777"/>
          </a:xfrm>
          <a:prstGeom prst="rect">
            <a:avLst/>
          </a:prstGeom>
        </p:spPr>
        <p:txBody>
          <a:bodyPr wrap="square">
            <a:spAutoFit/>
          </a:bodyPr>
          <a:lstStyle/>
          <a:p>
            <a:r>
              <a:rPr lang="en-US" sz="1400" dirty="0"/>
              <a:t>Slide from D. </a:t>
            </a:r>
            <a:r>
              <a:rPr lang="en-US" sz="1400" dirty="0" err="1"/>
              <a:t>Hoiem</a:t>
            </a:r>
            <a:endParaRPr lang="en-US" sz="1400" dirty="0"/>
          </a:p>
        </p:txBody>
      </p:sp>
    </p:spTree>
    <p:extLst>
      <p:ext uri="{BB962C8B-B14F-4D97-AF65-F5344CB8AC3E}">
        <p14:creationId xmlns:p14="http://schemas.microsoft.com/office/powerpoint/2010/main" val="5101525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dirty="0"/>
              <a:t>Overview</a:t>
            </a:r>
          </a:p>
        </p:txBody>
      </p:sp>
      <p:sp>
        <p:nvSpPr>
          <p:cNvPr id="427011" name="Rectangle 3"/>
          <p:cNvSpPr>
            <a:spLocks noGrp="1" noChangeArrowheads="1"/>
          </p:cNvSpPr>
          <p:nvPr>
            <p:ph idx="1"/>
          </p:nvPr>
        </p:nvSpPr>
        <p:spPr/>
        <p:txBody>
          <a:bodyPr/>
          <a:lstStyle/>
          <a:p>
            <a:pPr>
              <a:buFontTx/>
              <a:buChar char="•"/>
            </a:pPr>
            <a:r>
              <a:rPr lang="en-US" dirty="0"/>
              <a:t>Cameras with lenses</a:t>
            </a:r>
          </a:p>
          <a:p>
            <a:pPr lvl="1"/>
            <a:r>
              <a:rPr lang="en-US" sz="2400" dirty="0"/>
              <a:t>Depth of field</a:t>
            </a:r>
          </a:p>
          <a:p>
            <a:pPr lvl="1"/>
            <a:r>
              <a:rPr lang="en-US" sz="2400" dirty="0"/>
              <a:t>Field of view</a:t>
            </a:r>
          </a:p>
          <a:p>
            <a:pPr lvl="1"/>
            <a:r>
              <a:rPr lang="en-US" sz="2400" dirty="0"/>
              <a:t>Lens aberrations</a:t>
            </a:r>
          </a:p>
          <a:p>
            <a:pPr>
              <a:buFontTx/>
              <a:buChar char="•"/>
            </a:pPr>
            <a:r>
              <a:rPr lang="en-US" dirty="0"/>
              <a:t>Brightness of a pixel</a:t>
            </a:r>
          </a:p>
          <a:p>
            <a:pPr lvl="1"/>
            <a:r>
              <a:rPr lang="en-US" sz="2400" dirty="0"/>
              <a:t>Small taste of radiometry</a:t>
            </a:r>
          </a:p>
          <a:p>
            <a:pPr lvl="1"/>
            <a:r>
              <a:rPr lang="en-US" sz="2400" dirty="0"/>
              <a:t>In-camera transformation of light</a:t>
            </a:r>
          </a:p>
          <a:p>
            <a:pPr lvl="1"/>
            <a:r>
              <a:rPr lang="en-US" sz="2400" dirty="0"/>
              <a:t>Reflectance properties of surfaces</a:t>
            </a:r>
          </a:p>
          <a:p>
            <a:pPr lvl="1"/>
            <a:r>
              <a:rPr lang="en-US" sz="2400" dirty="0"/>
              <a:t>Lambertian reflection model</a:t>
            </a:r>
          </a:p>
          <a:p>
            <a:pPr lvl="1"/>
            <a:r>
              <a:rPr lang="en-US" sz="2400" dirty="0"/>
              <a:t>Shape from shading</a:t>
            </a:r>
          </a:p>
          <a:p>
            <a:pPr>
              <a:buFontTx/>
              <a:buChar char="•"/>
            </a:pPr>
            <a:endParaRPr lang="en-US" dirty="0"/>
          </a:p>
        </p:txBody>
      </p:sp>
    </p:spTree>
    <p:extLst>
      <p:ext uri="{BB962C8B-B14F-4D97-AF65-F5344CB8AC3E}">
        <p14:creationId xmlns:p14="http://schemas.microsoft.com/office/powerpoint/2010/main" val="15717534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Lambertian</a:t>
            </a:r>
            <a:r>
              <a:rPr lang="en-US" dirty="0"/>
              <a:t> reflectance model</a:t>
            </a:r>
          </a:p>
        </p:txBody>
      </p:sp>
      <mc:AlternateContent xmlns:mc="http://schemas.openxmlformats.org/markup-compatibility/2006" xmlns:a14="http://schemas.microsoft.com/office/drawing/2010/main">
        <mc:Choice Requires="a14">
          <p:sp>
            <p:nvSpPr>
              <p:cNvPr id="38" name="Content Placeholder 11"/>
              <p:cNvSpPr>
                <a:spLocks noGrp="1"/>
              </p:cNvSpPr>
              <p:nvPr>
                <p:ph idx="1"/>
              </p:nvPr>
            </p:nvSpPr>
            <p:spPr>
              <a:xfrm>
                <a:off x="457199" y="990600"/>
                <a:ext cx="7924801" cy="5135563"/>
              </a:xfrm>
            </p:spPr>
            <p:txBody>
              <a:bodyPr>
                <a:normAutofit/>
              </a:bodyPr>
              <a:lstStyle/>
              <a:p>
                <a:endParaRPr lang="en-US" sz="2800" dirty="0"/>
              </a:p>
              <a:p>
                <a:r>
                  <a:rPr lang="en-US" sz="2800" dirty="0"/>
                  <a:t>Some light is absorbed (function of albedo</a:t>
                </a:r>
                <a14:m>
                  <m:oMath xmlns:m="http://schemas.openxmlformats.org/officeDocument/2006/math">
                    <m:r>
                      <a:rPr lang="en-US" sz="2800" b="0" i="0" smtClean="0">
                        <a:latin typeface="Cambria Math"/>
                      </a:rPr>
                      <m:t> </m:t>
                    </m:r>
                    <m:r>
                      <a:rPr lang="en-US" sz="2800" b="0" i="1" smtClean="0">
                        <a:latin typeface="Cambria Math"/>
                      </a:rPr>
                      <m:t>𝜌</m:t>
                    </m:r>
                  </m:oMath>
                </a14:m>
                <a:r>
                  <a:rPr lang="en-US" sz="2800" dirty="0"/>
                  <a:t>)</a:t>
                </a:r>
              </a:p>
              <a:p>
                <a:r>
                  <a:rPr lang="en-US" sz="2800" dirty="0"/>
                  <a:t>Remaining light is scattered (diffuse reflection)</a:t>
                </a:r>
              </a:p>
              <a:p>
                <a:r>
                  <a:rPr lang="en-US" sz="2800" dirty="0"/>
                  <a:t>Examples: soft cloth, concrete, matte paints</a:t>
                </a:r>
              </a:p>
            </p:txBody>
          </p:sp>
        </mc:Choice>
        <mc:Fallback xmlns="">
          <p:sp>
            <p:nvSpPr>
              <p:cNvPr id="38" name="Content Placeholder 11"/>
              <p:cNvSpPr>
                <a:spLocks noGrp="1" noRot="1" noChangeAspect="1" noMove="1" noResize="1" noEditPoints="1" noAdjustHandles="1" noChangeArrowheads="1" noChangeShapeType="1" noTextEdit="1"/>
              </p:cNvSpPr>
              <p:nvPr>
                <p:ph idx="1"/>
              </p:nvPr>
            </p:nvSpPr>
            <p:spPr>
              <a:xfrm>
                <a:off x="457199" y="990600"/>
                <a:ext cx="7924801" cy="5135563"/>
              </a:xfrm>
              <a:blipFill rotWithShape="1">
                <a:blip r:embed="rId3"/>
                <a:stretch>
                  <a:fillRect l="-1308"/>
                </a:stretch>
              </a:blipFill>
            </p:spPr>
            <p:txBody>
              <a:bodyPr/>
              <a:lstStyle/>
              <a:p>
                <a:r>
                  <a:rPr lang="en-US">
                    <a:noFill/>
                  </a:rPr>
                  <a:t> </a:t>
                </a:r>
              </a:p>
            </p:txBody>
          </p:sp>
        </mc:Fallback>
      </mc:AlternateContent>
      <p:cxnSp>
        <p:nvCxnSpPr>
          <p:cNvPr id="39" name="Straight Connector 38"/>
          <p:cNvCxnSpPr/>
          <p:nvPr/>
        </p:nvCxnSpPr>
        <p:spPr>
          <a:xfrm>
            <a:off x="4842833" y="628980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7700333" y="3953205"/>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p:cNvCxnSpPr>
            <a:stCxn id="40" idx="3"/>
          </p:cNvCxnSpPr>
          <p:nvPr/>
        </p:nvCxnSpPr>
        <p:spPr>
          <a:xfrm rot="5400000">
            <a:off x="6092991" y="4538303"/>
            <a:ext cx="1855683" cy="14984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7282839" y="3575180"/>
            <a:ext cx="1369994" cy="381000"/>
          </a:xfrm>
          <a:prstGeom prst="rect">
            <a:avLst/>
          </a:prstGeom>
          <a:noFill/>
        </p:spPr>
        <p:txBody>
          <a:bodyPr wrap="square" rtlCol="0">
            <a:spAutoFit/>
          </a:bodyPr>
          <a:lstStyle/>
          <a:p>
            <a:r>
              <a:rPr lang="en-US" dirty="0"/>
              <a:t>light source</a:t>
            </a:r>
          </a:p>
        </p:txBody>
      </p:sp>
      <p:cxnSp>
        <p:nvCxnSpPr>
          <p:cNvPr id="44" name="Straight Arrow Connector 43"/>
          <p:cNvCxnSpPr/>
          <p:nvPr/>
        </p:nvCxnSpPr>
        <p:spPr>
          <a:xfrm rot="16200000" flipV="1">
            <a:off x="5616739" y="5560549"/>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10800000">
            <a:off x="5319083" y="5858205"/>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6290633" y="5861180"/>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33400" y="628980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3390900" y="3953205"/>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p:cNvCxnSpPr>
            <a:stCxn id="48" idx="3"/>
          </p:cNvCxnSpPr>
          <p:nvPr/>
        </p:nvCxnSpPr>
        <p:spPr>
          <a:xfrm rot="5400000">
            <a:off x="1783558" y="4538303"/>
            <a:ext cx="1855683" cy="14984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973406" y="3575180"/>
            <a:ext cx="1369994" cy="381000"/>
          </a:xfrm>
          <a:prstGeom prst="rect">
            <a:avLst/>
          </a:prstGeom>
          <a:noFill/>
        </p:spPr>
        <p:txBody>
          <a:bodyPr wrap="square" rtlCol="0">
            <a:spAutoFit/>
          </a:bodyPr>
          <a:lstStyle/>
          <a:p>
            <a:r>
              <a:rPr lang="en-US" dirty="0"/>
              <a:t>light source</a:t>
            </a:r>
          </a:p>
        </p:txBody>
      </p:sp>
      <p:sp>
        <p:nvSpPr>
          <p:cNvPr id="52" name="TextBox 51"/>
          <p:cNvSpPr txBox="1"/>
          <p:nvPr/>
        </p:nvSpPr>
        <p:spPr>
          <a:xfrm>
            <a:off x="896473" y="5062669"/>
            <a:ext cx="1377300" cy="369332"/>
          </a:xfrm>
          <a:prstGeom prst="rect">
            <a:avLst/>
          </a:prstGeom>
          <a:noFill/>
        </p:spPr>
        <p:txBody>
          <a:bodyPr wrap="none" rtlCol="0">
            <a:spAutoFit/>
          </a:bodyPr>
          <a:lstStyle/>
          <a:p>
            <a:r>
              <a:rPr lang="en-US" b="1" dirty="0"/>
              <a:t>absorption</a:t>
            </a:r>
          </a:p>
        </p:txBody>
      </p:sp>
      <p:sp>
        <p:nvSpPr>
          <p:cNvPr id="53" name="TextBox 52"/>
          <p:cNvSpPr txBox="1"/>
          <p:nvPr/>
        </p:nvSpPr>
        <p:spPr>
          <a:xfrm>
            <a:off x="4831461" y="4460007"/>
            <a:ext cx="2044149" cy="369332"/>
          </a:xfrm>
          <a:prstGeom prst="rect">
            <a:avLst/>
          </a:prstGeom>
          <a:noFill/>
        </p:spPr>
        <p:txBody>
          <a:bodyPr wrap="none" rtlCol="0">
            <a:spAutoFit/>
          </a:bodyPr>
          <a:lstStyle/>
          <a:p>
            <a:r>
              <a:rPr lang="en-US" b="1" dirty="0"/>
              <a:t>diffuse reflection</a:t>
            </a:r>
          </a:p>
        </p:txBody>
      </p:sp>
      <mc:AlternateContent xmlns:mc="http://schemas.openxmlformats.org/markup-compatibility/2006" xmlns:a14="http://schemas.microsoft.com/office/drawing/2010/main">
        <mc:Choice Requires="a14">
          <p:sp>
            <p:nvSpPr>
              <p:cNvPr id="54" name="TextBox 53"/>
              <p:cNvSpPr txBox="1"/>
              <p:nvPr/>
            </p:nvSpPr>
            <p:spPr>
              <a:xfrm>
                <a:off x="1096239" y="5497057"/>
                <a:ext cx="9777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(1−</m:t>
                      </m:r>
                      <m:r>
                        <a:rPr lang="en-US" b="0" i="1" smtClean="0">
                          <a:latin typeface="Cambria Math"/>
                        </a:rPr>
                        <m:t>𝜌</m:t>
                      </m:r>
                      <m:r>
                        <a:rPr lang="en-US" b="0" i="1" smtClean="0">
                          <a:latin typeface="Cambria Math"/>
                        </a:rPr>
                        <m:t>)</m:t>
                      </m:r>
                    </m:oMath>
                  </m:oMathPara>
                </a14:m>
                <a:endParaRPr lang="en-US" dirty="0"/>
              </a:p>
            </p:txBody>
          </p:sp>
        </mc:Choice>
        <mc:Fallback xmlns="">
          <p:sp>
            <p:nvSpPr>
              <p:cNvPr id="54" name="TextBox 53"/>
              <p:cNvSpPr txBox="1">
                <a:spLocks noRot="1" noChangeAspect="1" noMove="1" noResize="1" noEditPoints="1" noAdjustHandles="1" noChangeArrowheads="1" noChangeShapeType="1" noTextEdit="1"/>
              </p:cNvSpPr>
              <p:nvPr/>
            </p:nvSpPr>
            <p:spPr>
              <a:xfrm>
                <a:off x="1096239" y="5497057"/>
                <a:ext cx="977768" cy="369332"/>
              </a:xfrm>
              <a:prstGeom prst="rect">
                <a:avLst/>
              </a:prstGeom>
              <a:blipFill rotWithShape="1">
                <a:blip r:embed="rId4"/>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5413881" y="4878003"/>
                <a:ext cx="3814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𝜌</m:t>
                      </m:r>
                    </m:oMath>
                  </m:oMathPara>
                </a14:m>
                <a:endParaRPr lang="en-US" dirty="0"/>
              </a:p>
            </p:txBody>
          </p:sp>
        </mc:Choice>
        <mc:Fallback xmlns="">
          <p:sp>
            <p:nvSpPr>
              <p:cNvPr id="55" name="TextBox 54"/>
              <p:cNvSpPr txBox="1">
                <a:spLocks noRot="1" noChangeAspect="1" noMove="1" noResize="1" noEditPoints="1" noAdjustHandles="1" noChangeArrowheads="1" noChangeShapeType="1" noTextEdit="1"/>
              </p:cNvSpPr>
              <p:nvPr/>
            </p:nvSpPr>
            <p:spPr>
              <a:xfrm>
                <a:off x="5413881" y="4878003"/>
                <a:ext cx="381451" cy="369332"/>
              </a:xfrm>
              <a:prstGeom prst="rect">
                <a:avLst/>
              </a:prstGeom>
              <a:blipFill rotWithShape="1">
                <a:blip r:embed="rId5"/>
                <a:stretch>
                  <a:fillRect b="-6557"/>
                </a:stretch>
              </a:blipFill>
            </p:spPr>
            <p:txBody>
              <a:bodyPr/>
              <a:lstStyle/>
              <a:p>
                <a:r>
                  <a:rPr lang="en-US">
                    <a:noFill/>
                  </a:rPr>
                  <a:t> </a:t>
                </a:r>
              </a:p>
            </p:txBody>
          </p:sp>
        </mc:Fallback>
      </mc:AlternateContent>
      <p:sp>
        <p:nvSpPr>
          <p:cNvPr id="19" name="Rectangle 18">
            <a:extLst>
              <a:ext uri="{FF2B5EF4-FFF2-40B4-BE49-F238E27FC236}">
                <a16:creationId xmlns:a16="http://schemas.microsoft.com/office/drawing/2014/main" id="{971AFA75-F68C-C541-81DE-FDD2D962077A}"/>
              </a:ext>
            </a:extLst>
          </p:cNvPr>
          <p:cNvSpPr/>
          <p:nvPr/>
        </p:nvSpPr>
        <p:spPr>
          <a:xfrm>
            <a:off x="52715" y="6529682"/>
            <a:ext cx="2223362" cy="307777"/>
          </a:xfrm>
          <a:prstGeom prst="rect">
            <a:avLst/>
          </a:prstGeom>
        </p:spPr>
        <p:txBody>
          <a:bodyPr wrap="square">
            <a:spAutoFit/>
          </a:bodyPr>
          <a:lstStyle/>
          <a:p>
            <a:r>
              <a:rPr lang="en-US" sz="1400" dirty="0"/>
              <a:t>Slide from D. </a:t>
            </a:r>
            <a:r>
              <a:rPr lang="en-US" sz="1400" dirty="0" err="1"/>
              <a:t>Hoiem</a:t>
            </a:r>
            <a:endParaRPr lang="en-US" sz="1400" dirty="0"/>
          </a:p>
        </p:txBody>
      </p:sp>
    </p:spTree>
    <p:extLst>
      <p:ext uri="{BB962C8B-B14F-4D97-AF65-F5344CB8AC3E}">
        <p14:creationId xmlns:p14="http://schemas.microsoft.com/office/powerpoint/2010/main" val="5731989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5474" name="Picture 2" descr="http://upload.wikimedia.org/wikipedia/commons/thumb/8/8f/Lambert_Cosine_Law_2.svg/300px-Lambert_Cosine_Law_2.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838" y="2998241"/>
            <a:ext cx="4341962" cy="361830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85000" lnSpcReduction="10000"/>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a:lstStyle>
          <a:p>
            <a:r>
              <a:rPr lang="en-US" dirty="0"/>
              <a:t>Diffuse reflection: Lambert’s cosine law</a:t>
            </a:r>
          </a:p>
        </p:txBody>
      </p:sp>
      <mc:AlternateContent xmlns:mc="http://schemas.openxmlformats.org/markup-compatibility/2006" xmlns:a14="http://schemas.microsoft.com/office/drawing/2010/main">
        <mc:Choice Requires="a14">
          <p:sp>
            <p:nvSpPr>
              <p:cNvPr id="6" name="Content Placeholder 2"/>
              <p:cNvSpPr>
                <a:spLocks noGrp="1"/>
              </p:cNvSpPr>
              <p:nvPr>
                <p:ph idx="1"/>
              </p:nvPr>
            </p:nvSpPr>
            <p:spPr>
              <a:xfrm>
                <a:off x="457200" y="990600"/>
                <a:ext cx="8229600" cy="5135563"/>
              </a:xfrm>
            </p:spPr>
            <p:txBody>
              <a:bodyPr>
                <a:normAutofit/>
              </a:bodyPr>
              <a:lstStyle/>
              <a:p>
                <a:pPr marL="0" indent="0">
                  <a:buNone/>
                </a:pPr>
                <a:r>
                  <a:rPr lang="en-US" sz="2800" dirty="0"/>
                  <a:t>Intensity does </a:t>
                </a:r>
                <a:r>
                  <a:rPr lang="en-US" sz="2800" i="1" dirty="0"/>
                  <a:t>not</a:t>
                </a:r>
                <a:r>
                  <a:rPr lang="en-US" sz="2800" dirty="0"/>
                  <a:t> depend on viewer angle.</a:t>
                </a:r>
              </a:p>
              <a:p>
                <a:pPr lvl="1"/>
                <a:r>
                  <a:rPr lang="en-US" sz="2400" dirty="0"/>
                  <a:t>Amount of reflected light proportional to </a:t>
                </a:r>
                <a14:m>
                  <m:oMath xmlns:m="http://schemas.openxmlformats.org/officeDocument/2006/math">
                    <m:r>
                      <m:rPr>
                        <m:sty m:val="p"/>
                      </m:rPr>
                      <a:rPr lang="en-US" sz="2400" b="0" i="0" smtClean="0">
                        <a:latin typeface="Cambria Math"/>
                      </a:rPr>
                      <m:t>cos</m:t>
                    </m:r>
                    <m:r>
                      <a:rPr lang="en-US" sz="2400" b="0" i="1" smtClean="0">
                        <a:latin typeface="Cambria Math"/>
                      </a:rPr>
                      <m:t>⁡(</m:t>
                    </m:r>
                    <m:r>
                      <a:rPr lang="en-US" sz="2400" b="0" i="1" smtClean="0">
                        <a:latin typeface="Cambria Math"/>
                      </a:rPr>
                      <m:t>𝜃</m:t>
                    </m:r>
                    <m:r>
                      <a:rPr lang="en-US" sz="2400" b="0" i="1" smtClean="0">
                        <a:latin typeface="Cambria Math"/>
                      </a:rPr>
                      <m:t>)</m:t>
                    </m:r>
                  </m:oMath>
                </a14:m>
                <a:endParaRPr lang="en-US" sz="2400" dirty="0"/>
              </a:p>
              <a:p>
                <a:pPr lvl="1"/>
                <a:r>
                  <a:rPr lang="en-US" sz="2400" dirty="0"/>
                  <a:t>Visible solid angle also proportional to </a:t>
                </a:r>
                <a14:m>
                  <m:oMath xmlns:m="http://schemas.openxmlformats.org/officeDocument/2006/math">
                    <m:r>
                      <m:rPr>
                        <m:sty m:val="p"/>
                      </m:rPr>
                      <a:rPr lang="en-US" sz="2400">
                        <a:latin typeface="Cambria Math"/>
                      </a:rPr>
                      <m:t>cos</m:t>
                    </m:r>
                    <m:r>
                      <a:rPr lang="en-US" sz="2400" i="1">
                        <a:latin typeface="Cambria Math"/>
                      </a:rPr>
                      <m:t>⁡(</m:t>
                    </m:r>
                    <m:r>
                      <a:rPr lang="en-US" sz="2400" i="1">
                        <a:latin typeface="Cambria Math"/>
                      </a:rPr>
                      <m:t>𝜃</m:t>
                    </m:r>
                    <m:r>
                      <a:rPr lang="en-US" sz="2400" i="1">
                        <a:latin typeface="Cambria Math"/>
                      </a:rPr>
                      <m:t>)</m:t>
                    </m:r>
                  </m:oMath>
                </a14:m>
                <a:endParaRPr lang="en-US" sz="2400" dirty="0"/>
              </a:p>
              <a:p>
                <a:pPr lvl="1"/>
                <a:endParaRPr lang="en-US" sz="2400" dirty="0"/>
              </a:p>
              <a:p>
                <a:endParaRPr lang="en-US" sz="2800" dirty="0"/>
              </a:p>
              <a:p>
                <a:endParaRPr lang="en-US" sz="2800" dirty="0"/>
              </a:p>
            </p:txBody>
          </p:sp>
        </mc:Choice>
        <mc:Fallback xmlns="">
          <p:sp>
            <p:nvSpPr>
              <p:cNvPr id="6" name="Content Placeholder 2"/>
              <p:cNvSpPr>
                <a:spLocks noGrp="1" noRot="1" noChangeAspect="1" noMove="1" noResize="1" noEditPoints="1" noAdjustHandles="1" noChangeArrowheads="1" noChangeShapeType="1" noTextEdit="1"/>
              </p:cNvSpPr>
              <p:nvPr>
                <p:ph idx="1"/>
              </p:nvPr>
            </p:nvSpPr>
            <p:spPr>
              <a:xfrm>
                <a:off x="457200" y="990600"/>
                <a:ext cx="8229600" cy="5135563"/>
              </a:xfrm>
              <a:blipFill rotWithShape="1">
                <a:blip r:embed="rId3"/>
                <a:stretch>
                  <a:fillRect l="-1481" t="-1069"/>
                </a:stretch>
              </a:blipFill>
            </p:spPr>
            <p:txBody>
              <a:bodyPr/>
              <a:lstStyle/>
              <a:p>
                <a:r>
                  <a:rPr lang="en-US">
                    <a:noFill/>
                  </a:rPr>
                  <a:t> </a:t>
                </a:r>
              </a:p>
            </p:txBody>
          </p:sp>
        </mc:Fallback>
      </mc:AlternateContent>
      <p:sp>
        <p:nvSpPr>
          <p:cNvPr id="4" name="TextBox 3"/>
          <p:cNvSpPr txBox="1"/>
          <p:nvPr/>
        </p:nvSpPr>
        <p:spPr>
          <a:xfrm>
            <a:off x="3509124" y="6480677"/>
            <a:ext cx="5634876" cy="369332"/>
          </a:xfrm>
          <a:prstGeom prst="rect">
            <a:avLst/>
          </a:prstGeom>
          <a:noFill/>
        </p:spPr>
        <p:txBody>
          <a:bodyPr wrap="none" rtlCol="0">
            <a:spAutoFit/>
          </a:bodyPr>
          <a:lstStyle/>
          <a:p>
            <a:r>
              <a:rPr lang="en-US" dirty="0">
                <a:hlinkClick r:id="rId4"/>
              </a:rPr>
              <a:t>http://en.wikipedia.org/wiki/Lambert%27s_cosine_law</a:t>
            </a:r>
            <a:endParaRPr lang="en-US" dirty="0"/>
          </a:p>
        </p:txBody>
      </p:sp>
      <p:pic>
        <p:nvPicPr>
          <p:cNvPr id="105476" name="Picture 4" descr="http://upload.wikimedia.org/wikipedia/commons/thumb/2/25/Lambert_Cosine_Law_1.svg/300px-Lambert_Cosine_Law_1.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451" y="3154116"/>
            <a:ext cx="4137660" cy="34480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32F375B-EBFA-E849-A881-9F86DED51373}"/>
              </a:ext>
            </a:extLst>
          </p:cNvPr>
          <p:cNvSpPr/>
          <p:nvPr/>
        </p:nvSpPr>
        <p:spPr>
          <a:xfrm>
            <a:off x="52715" y="6529682"/>
            <a:ext cx="2223362" cy="307777"/>
          </a:xfrm>
          <a:prstGeom prst="rect">
            <a:avLst/>
          </a:prstGeom>
        </p:spPr>
        <p:txBody>
          <a:bodyPr wrap="square">
            <a:spAutoFit/>
          </a:bodyPr>
          <a:lstStyle/>
          <a:p>
            <a:r>
              <a:rPr lang="en-US" sz="1400" dirty="0"/>
              <a:t>Slide from D. </a:t>
            </a:r>
            <a:r>
              <a:rPr lang="en-US" sz="1400" dirty="0" err="1"/>
              <a:t>Hoiem</a:t>
            </a:r>
            <a:endParaRPr lang="en-US" sz="1400" dirty="0"/>
          </a:p>
        </p:txBody>
      </p:sp>
    </p:spTree>
    <p:extLst>
      <p:ext uri="{BB962C8B-B14F-4D97-AF65-F5344CB8AC3E}">
        <p14:creationId xmlns:p14="http://schemas.microsoft.com/office/powerpoint/2010/main" val="24007818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990600"/>
                <a:ext cx="6148094" cy="5715000"/>
              </a:xfrm>
            </p:spPr>
            <p:txBody>
              <a:bodyPr/>
              <a:lstStyle/>
              <a:p>
                <a:r>
                  <a:rPr lang="en-US" dirty="0"/>
                  <a:t>When light hits a typical surface</a:t>
                </a:r>
              </a:p>
              <a:p>
                <a:pPr lvl="1"/>
                <a:r>
                  <a:rPr lang="en-US" dirty="0"/>
                  <a:t>Some light is absorbed (1-</a:t>
                </a:r>
                <a14:m>
                  <m:oMath xmlns:m="http://schemas.openxmlformats.org/officeDocument/2006/math">
                    <m:r>
                      <a:rPr lang="en-US" b="0" i="1" smtClean="0">
                        <a:latin typeface="Cambria Math"/>
                      </a:rPr>
                      <m:t>𝜌</m:t>
                    </m:r>
                  </m:oMath>
                </a14:m>
                <a:r>
                  <a:rPr lang="en-US" dirty="0"/>
                  <a:t>)</a:t>
                </a:r>
              </a:p>
              <a:p>
                <a:pPr lvl="2"/>
                <a:r>
                  <a:rPr lang="en-US" dirty="0"/>
                  <a:t>More absorbed for low albedos</a:t>
                </a:r>
              </a:p>
              <a:p>
                <a:pPr marL="457200" lvl="1" indent="0">
                  <a:buNone/>
                </a:pPr>
                <a:endParaRPr lang="en-US" dirty="0"/>
              </a:p>
              <a:p>
                <a:pPr lvl="1"/>
                <a:r>
                  <a:rPr lang="en-US" dirty="0"/>
                  <a:t>Some light is reflected diffusely</a:t>
                </a:r>
              </a:p>
              <a:p>
                <a:pPr lvl="2"/>
                <a:r>
                  <a:rPr lang="en-US" dirty="0"/>
                  <a:t>Independent of viewing direction</a:t>
                </a:r>
              </a:p>
              <a:p>
                <a:pPr lvl="2"/>
                <a:endParaRPr lang="en-US" dirty="0"/>
              </a:p>
              <a:p>
                <a:pPr lvl="2"/>
                <a:endParaRPr lang="en-US" sz="1200" dirty="0"/>
              </a:p>
              <a:p>
                <a:pPr lvl="1"/>
                <a:r>
                  <a:rPr lang="en-US" dirty="0"/>
                  <a:t>Some light is reflected </a:t>
                </a:r>
                <a:r>
                  <a:rPr lang="en-US" dirty="0" err="1"/>
                  <a:t>specularly</a:t>
                </a:r>
                <a:endParaRPr lang="en-US" dirty="0"/>
              </a:p>
              <a:p>
                <a:pPr lvl="2"/>
                <a:r>
                  <a:rPr lang="en-US" dirty="0"/>
                  <a:t>Light bounces off (like a mirror), depends on viewing direction</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990600"/>
                <a:ext cx="6148094" cy="5715000"/>
              </a:xfrm>
              <a:blipFill rotWithShape="1">
                <a:blip r:embed="rId2"/>
                <a:stretch>
                  <a:fillRect l="-2180" t="-1387"/>
                </a:stretch>
              </a:blipFill>
            </p:spPr>
            <p:txBody>
              <a:bodyPr/>
              <a:lstStyle/>
              <a:p>
                <a:r>
                  <a:rPr lang="en-US">
                    <a:noFill/>
                  </a:rPr>
                  <a:t> </a:t>
                </a:r>
              </a:p>
            </p:txBody>
          </p:sp>
        </mc:Fallback>
      </mc:AlternateContent>
      <p:cxnSp>
        <p:nvCxnSpPr>
          <p:cNvPr id="4" name="Straight Connector 3"/>
          <p:cNvCxnSpPr/>
          <p:nvPr/>
        </p:nvCxnSpPr>
        <p:spPr>
          <a:xfrm>
            <a:off x="6186279" y="655779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8411417" y="4992848"/>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5" idx="3"/>
          </p:cNvCxnSpPr>
          <p:nvPr/>
        </p:nvCxnSpPr>
        <p:spPr>
          <a:xfrm flipH="1">
            <a:off x="7615029" y="5399353"/>
            <a:ext cx="866133" cy="11101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6968258" y="5802035"/>
            <a:ext cx="646771" cy="681347"/>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968258" y="5230973"/>
            <a:ext cx="1804418" cy="646331"/>
          </a:xfrm>
          <a:prstGeom prst="rect">
            <a:avLst/>
          </a:prstGeom>
          <a:noFill/>
        </p:spPr>
        <p:txBody>
          <a:bodyPr wrap="square" rtlCol="0">
            <a:spAutoFit/>
          </a:bodyPr>
          <a:lstStyle/>
          <a:p>
            <a:r>
              <a:rPr lang="en-US" dirty="0"/>
              <a:t>specular reflection</a:t>
            </a:r>
          </a:p>
        </p:txBody>
      </p:sp>
      <mc:AlternateContent xmlns:mc="http://schemas.openxmlformats.org/markup-compatibility/2006" xmlns:a14="http://schemas.microsoft.com/office/drawing/2010/main">
        <mc:Choice Requires="a14">
          <p:sp>
            <p:nvSpPr>
              <p:cNvPr id="10" name="TextBox 9"/>
              <p:cNvSpPr txBox="1"/>
              <p:nvPr/>
            </p:nvSpPr>
            <p:spPr>
              <a:xfrm>
                <a:off x="7886779" y="6140183"/>
                <a:ext cx="3994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b="0" i="1" smtClean="0">
                          <a:latin typeface="Cambria Math"/>
                        </a:rPr>
                        <m:t>Θ</m:t>
                      </m:r>
                    </m:oMath>
                  </m:oMathPara>
                </a14:m>
                <a:endParaRPr lang="en-US" b="0" dirty="0"/>
              </a:p>
            </p:txBody>
          </p:sp>
        </mc:Choice>
        <mc:Fallback xmlns="">
          <p:sp>
            <p:nvSpPr>
              <p:cNvPr id="10" name="TextBox 9"/>
              <p:cNvSpPr txBox="1">
                <a:spLocks noRot="1" noChangeAspect="1" noMove="1" noResize="1" noEditPoints="1" noAdjustHandles="1" noChangeArrowheads="1" noChangeShapeType="1" noTextEdit="1"/>
              </p:cNvSpPr>
              <p:nvPr/>
            </p:nvSpPr>
            <p:spPr>
              <a:xfrm>
                <a:off x="7886779" y="6140183"/>
                <a:ext cx="399468" cy="369332"/>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6961527" y="6140183"/>
                <a:ext cx="3994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b="0" i="1" smtClean="0">
                          <a:latin typeface="Cambria Math"/>
                        </a:rPr>
                        <m:t>Θ</m:t>
                      </m:r>
                    </m:oMath>
                  </m:oMathPara>
                </a14:m>
                <a:endParaRPr lang="en-US" b="0" dirty="0"/>
              </a:p>
            </p:txBody>
          </p:sp>
        </mc:Choice>
        <mc:Fallback xmlns="">
          <p:sp>
            <p:nvSpPr>
              <p:cNvPr id="11" name="TextBox 10"/>
              <p:cNvSpPr txBox="1">
                <a:spLocks noRot="1" noChangeAspect="1" noMove="1" noResize="1" noEditPoints="1" noAdjustHandles="1" noChangeArrowheads="1" noChangeShapeType="1" noTextEdit="1"/>
              </p:cNvSpPr>
              <p:nvPr/>
            </p:nvSpPr>
            <p:spPr>
              <a:xfrm>
                <a:off x="6961527" y="6140183"/>
                <a:ext cx="399468" cy="369332"/>
              </a:xfrm>
              <a:prstGeom prst="rect">
                <a:avLst/>
              </a:prstGeom>
              <a:blipFill rotWithShape="1">
                <a:blip r:embed="rId4"/>
                <a:stretch>
                  <a:fillRect/>
                </a:stretch>
              </a:blipFill>
            </p:spPr>
            <p:txBody>
              <a:bodyPr/>
              <a:lstStyle/>
              <a:p>
                <a:r>
                  <a:rPr lang="en-US">
                    <a:noFill/>
                  </a:rPr>
                  <a:t> </a:t>
                </a:r>
              </a:p>
            </p:txBody>
          </p:sp>
        </mc:Fallback>
      </mc:AlternateContent>
      <p:cxnSp>
        <p:nvCxnSpPr>
          <p:cNvPr id="12" name="Straight Connector 11"/>
          <p:cNvCxnSpPr/>
          <p:nvPr/>
        </p:nvCxnSpPr>
        <p:spPr>
          <a:xfrm>
            <a:off x="6186103" y="4495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8514719" y="2850668"/>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a:stCxn id="13" idx="3"/>
          </p:cNvCxnSpPr>
          <p:nvPr/>
        </p:nvCxnSpPr>
        <p:spPr>
          <a:xfrm flipH="1">
            <a:off x="7614856" y="3257173"/>
            <a:ext cx="969608" cy="116421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6200000" flipV="1">
            <a:off x="6960009" y="3766544"/>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0800000">
            <a:off x="6662353" y="4064200"/>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7633903" y="4067175"/>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29625" y="3060681"/>
            <a:ext cx="1586066" cy="646331"/>
          </a:xfrm>
          <a:prstGeom prst="rect">
            <a:avLst/>
          </a:prstGeom>
          <a:noFill/>
        </p:spPr>
        <p:txBody>
          <a:bodyPr wrap="square" rtlCol="0">
            <a:spAutoFit/>
          </a:bodyPr>
          <a:lstStyle/>
          <a:p>
            <a:r>
              <a:rPr lang="en-US" dirty="0"/>
              <a:t>diffuse reflection</a:t>
            </a:r>
          </a:p>
        </p:txBody>
      </p:sp>
      <p:cxnSp>
        <p:nvCxnSpPr>
          <p:cNvPr id="20" name="Straight Connector 19"/>
          <p:cNvCxnSpPr/>
          <p:nvPr/>
        </p:nvCxnSpPr>
        <p:spPr>
          <a:xfrm>
            <a:off x="6282094" y="231392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8507232" y="748983"/>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a:stCxn id="21" idx="3"/>
          </p:cNvCxnSpPr>
          <p:nvPr/>
        </p:nvCxnSpPr>
        <p:spPr>
          <a:xfrm flipH="1">
            <a:off x="7710844" y="1155488"/>
            <a:ext cx="866133" cy="11101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605294" y="1501608"/>
            <a:ext cx="1261884" cy="369332"/>
          </a:xfrm>
          <a:prstGeom prst="rect">
            <a:avLst/>
          </a:prstGeom>
          <a:noFill/>
        </p:spPr>
        <p:txBody>
          <a:bodyPr wrap="none" rtlCol="0">
            <a:spAutoFit/>
          </a:bodyPr>
          <a:lstStyle/>
          <a:p>
            <a:r>
              <a:rPr lang="en-US" dirty="0"/>
              <a:t>absorption</a:t>
            </a:r>
          </a:p>
        </p:txBody>
      </p:sp>
      <p:sp>
        <p:nvSpPr>
          <p:cNvPr id="23" name="Rectangle 22">
            <a:extLst>
              <a:ext uri="{FF2B5EF4-FFF2-40B4-BE49-F238E27FC236}">
                <a16:creationId xmlns:a16="http://schemas.microsoft.com/office/drawing/2014/main" id="{2C23028D-7BCC-A740-AEE0-539B4F5E537F}"/>
              </a:ext>
            </a:extLst>
          </p:cNvPr>
          <p:cNvSpPr/>
          <p:nvPr/>
        </p:nvSpPr>
        <p:spPr>
          <a:xfrm>
            <a:off x="52715" y="6529682"/>
            <a:ext cx="2223362" cy="307777"/>
          </a:xfrm>
          <a:prstGeom prst="rect">
            <a:avLst/>
          </a:prstGeom>
        </p:spPr>
        <p:txBody>
          <a:bodyPr wrap="square">
            <a:spAutoFit/>
          </a:bodyPr>
          <a:lstStyle/>
          <a:p>
            <a:r>
              <a:rPr lang="en-US" sz="1400" dirty="0"/>
              <a:t>Slide from D. </a:t>
            </a:r>
            <a:r>
              <a:rPr lang="en-US" sz="1400" dirty="0" err="1"/>
              <a:t>Hoiem</a:t>
            </a:r>
            <a:endParaRPr lang="en-US" sz="1400" dirty="0"/>
          </a:p>
        </p:txBody>
      </p:sp>
    </p:spTree>
    <p:extLst>
      <p:ext uri="{BB962C8B-B14F-4D97-AF65-F5344CB8AC3E}">
        <p14:creationId xmlns:p14="http://schemas.microsoft.com/office/powerpoint/2010/main" val="42898371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Specular Reflection</a:t>
            </a:r>
          </a:p>
        </p:txBody>
      </p:sp>
      <p:sp>
        <p:nvSpPr>
          <p:cNvPr id="15" name="Content Placeholder 14"/>
          <p:cNvSpPr>
            <a:spLocks noGrp="1"/>
          </p:cNvSpPr>
          <p:nvPr>
            <p:ph idx="1"/>
          </p:nvPr>
        </p:nvSpPr>
        <p:spPr>
          <a:xfrm>
            <a:off x="457200" y="990600"/>
            <a:ext cx="5257800" cy="5135563"/>
          </a:xfrm>
        </p:spPr>
        <p:txBody>
          <a:bodyPr>
            <a:normAutofit/>
          </a:bodyPr>
          <a:lstStyle/>
          <a:p>
            <a:r>
              <a:rPr lang="en-US" sz="2400" dirty="0"/>
              <a:t>Reflected direction depends on light orientation and surface normal</a:t>
            </a:r>
          </a:p>
          <a:p>
            <a:pPr lvl="1"/>
            <a:r>
              <a:rPr lang="en-US" sz="2000" dirty="0"/>
              <a:t>E.g., mirrors are fully specular</a:t>
            </a:r>
          </a:p>
          <a:p>
            <a:pPr lvl="1"/>
            <a:r>
              <a:rPr lang="en-US" sz="2000" dirty="0"/>
              <a:t>Most surfaces can be modeled with a mixture of diffuse and specular components</a:t>
            </a:r>
          </a:p>
        </p:txBody>
      </p:sp>
      <p:cxnSp>
        <p:nvCxnSpPr>
          <p:cNvPr id="4" name="Straight Connector 3"/>
          <p:cNvCxnSpPr/>
          <p:nvPr/>
        </p:nvCxnSpPr>
        <p:spPr>
          <a:xfrm>
            <a:off x="1046144" y="639455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3903644" y="4057955"/>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5" idx="3"/>
          </p:cNvCxnSpPr>
          <p:nvPr/>
        </p:nvCxnSpPr>
        <p:spPr>
          <a:xfrm rot="5400000">
            <a:off x="2296302" y="4643053"/>
            <a:ext cx="1855683" cy="14984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486150" y="3679930"/>
            <a:ext cx="1369994" cy="381000"/>
          </a:xfrm>
          <a:prstGeom prst="rect">
            <a:avLst/>
          </a:prstGeom>
          <a:noFill/>
        </p:spPr>
        <p:txBody>
          <a:bodyPr wrap="square" rtlCol="0">
            <a:spAutoFit/>
          </a:bodyPr>
          <a:lstStyle/>
          <a:p>
            <a:r>
              <a:rPr lang="en-US" dirty="0"/>
              <a:t>light source</a:t>
            </a:r>
          </a:p>
        </p:txBody>
      </p:sp>
      <p:cxnSp>
        <p:nvCxnSpPr>
          <p:cNvPr id="9" name="Straight Arrow Connector 8"/>
          <p:cNvCxnSpPr/>
          <p:nvPr/>
        </p:nvCxnSpPr>
        <p:spPr>
          <a:xfrm flipH="1" flipV="1">
            <a:off x="1828123" y="5638800"/>
            <a:ext cx="646771" cy="681347"/>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09868" y="4992224"/>
            <a:ext cx="2236510" cy="369332"/>
          </a:xfrm>
          <a:prstGeom prst="rect">
            <a:avLst/>
          </a:prstGeom>
          <a:noFill/>
        </p:spPr>
        <p:txBody>
          <a:bodyPr wrap="none" rtlCol="0">
            <a:spAutoFit/>
          </a:bodyPr>
          <a:lstStyle/>
          <a:p>
            <a:r>
              <a:rPr lang="en-US" b="1" dirty="0"/>
              <a:t>specular reflection</a:t>
            </a:r>
          </a:p>
        </p:txBody>
      </p:sp>
      <p:pic>
        <p:nvPicPr>
          <p:cNvPr id="11"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3070" y="1297203"/>
            <a:ext cx="27686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12" name="Rectangle 11"/>
          <p:cNvSpPr>
            <a:spLocks/>
          </p:cNvSpPr>
          <p:nvPr/>
        </p:nvSpPr>
        <p:spPr bwMode="auto">
          <a:xfrm>
            <a:off x="6705600" y="1025827"/>
            <a:ext cx="182562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defPPr>
              <a:defRPr lang="en-US"/>
            </a:defPPr>
            <a:lvl1pPr algn="ctr" rtl="0" fontAlgn="base">
              <a:spcBef>
                <a:spcPct val="0"/>
              </a:spcBef>
              <a:spcAft>
                <a:spcPct val="0"/>
              </a:spcAft>
              <a:defRPr sz="2400" kern="1200">
                <a:solidFill>
                  <a:srgbClr val="FFFFFF"/>
                </a:solidFill>
                <a:latin typeface="Times" charset="0"/>
                <a:ea typeface="ヒラギノ明朝 ProN W3" charset="0"/>
                <a:cs typeface="ヒラギノ明朝 ProN W3" charset="0"/>
                <a:sym typeface="Times" charset="0"/>
              </a:defRPr>
            </a:lvl1pPr>
            <a:lvl2pPr marL="457200" algn="ctr" rtl="0" fontAlgn="base">
              <a:spcBef>
                <a:spcPct val="0"/>
              </a:spcBef>
              <a:spcAft>
                <a:spcPct val="0"/>
              </a:spcAft>
              <a:defRPr sz="2400" kern="1200">
                <a:solidFill>
                  <a:srgbClr val="FFFFFF"/>
                </a:solidFill>
                <a:latin typeface="Times" charset="0"/>
                <a:ea typeface="ヒラギノ明朝 ProN W3" charset="0"/>
                <a:cs typeface="ヒラギノ明朝 ProN W3" charset="0"/>
                <a:sym typeface="Times" charset="0"/>
              </a:defRPr>
            </a:lvl2pPr>
            <a:lvl3pPr marL="914400" algn="ctr" rtl="0" fontAlgn="base">
              <a:spcBef>
                <a:spcPct val="0"/>
              </a:spcBef>
              <a:spcAft>
                <a:spcPct val="0"/>
              </a:spcAft>
              <a:defRPr sz="2400" kern="1200">
                <a:solidFill>
                  <a:srgbClr val="FFFFFF"/>
                </a:solidFill>
                <a:latin typeface="Times" charset="0"/>
                <a:ea typeface="ヒラギノ明朝 ProN W3" charset="0"/>
                <a:cs typeface="ヒラギノ明朝 ProN W3" charset="0"/>
                <a:sym typeface="Times" charset="0"/>
              </a:defRPr>
            </a:lvl3pPr>
            <a:lvl4pPr marL="1371600" algn="ctr" rtl="0" fontAlgn="base">
              <a:spcBef>
                <a:spcPct val="0"/>
              </a:spcBef>
              <a:spcAft>
                <a:spcPct val="0"/>
              </a:spcAft>
              <a:defRPr sz="2400" kern="1200">
                <a:solidFill>
                  <a:srgbClr val="FFFFFF"/>
                </a:solidFill>
                <a:latin typeface="Times" charset="0"/>
                <a:ea typeface="ヒラギノ明朝 ProN W3" charset="0"/>
                <a:cs typeface="ヒラギノ明朝 ProN W3" charset="0"/>
                <a:sym typeface="Times" charset="0"/>
              </a:defRPr>
            </a:lvl4pPr>
            <a:lvl5pPr marL="1828800" algn="ctr" rtl="0" fontAlgn="base">
              <a:spcBef>
                <a:spcPct val="0"/>
              </a:spcBef>
              <a:spcAft>
                <a:spcPct val="0"/>
              </a:spcAft>
              <a:defRPr sz="2400" kern="1200">
                <a:solidFill>
                  <a:srgbClr val="FFFFFF"/>
                </a:solidFill>
                <a:latin typeface="Times" charset="0"/>
                <a:ea typeface="ヒラギノ明朝 ProN W3" charset="0"/>
                <a:cs typeface="ヒラギノ明朝 ProN W3" charset="0"/>
                <a:sym typeface="Times" charset="0"/>
              </a:defRPr>
            </a:lvl5pPr>
            <a:lvl6pPr marL="2286000" algn="l" defTabSz="914400" rtl="0" eaLnBrk="1" latinLnBrk="0" hangingPunct="1">
              <a:defRPr sz="2400" kern="1200">
                <a:solidFill>
                  <a:srgbClr val="FFFFFF"/>
                </a:solidFill>
                <a:latin typeface="Times" charset="0"/>
                <a:ea typeface="ヒラギノ明朝 ProN W3" charset="0"/>
                <a:cs typeface="ヒラギノ明朝 ProN W3" charset="0"/>
                <a:sym typeface="Times" charset="0"/>
              </a:defRPr>
            </a:lvl6pPr>
            <a:lvl7pPr marL="2743200" algn="l" defTabSz="914400" rtl="0" eaLnBrk="1" latinLnBrk="0" hangingPunct="1">
              <a:defRPr sz="2400" kern="1200">
                <a:solidFill>
                  <a:srgbClr val="FFFFFF"/>
                </a:solidFill>
                <a:latin typeface="Times" charset="0"/>
                <a:ea typeface="ヒラギノ明朝 ProN W3" charset="0"/>
                <a:cs typeface="ヒラギノ明朝 ProN W3" charset="0"/>
                <a:sym typeface="Times" charset="0"/>
              </a:defRPr>
            </a:lvl7pPr>
            <a:lvl8pPr marL="3200400" algn="l" defTabSz="914400" rtl="0" eaLnBrk="1" latinLnBrk="0" hangingPunct="1">
              <a:defRPr sz="2400" kern="1200">
                <a:solidFill>
                  <a:srgbClr val="FFFFFF"/>
                </a:solidFill>
                <a:latin typeface="Times" charset="0"/>
                <a:ea typeface="ヒラギノ明朝 ProN W3" charset="0"/>
                <a:cs typeface="ヒラギノ明朝 ProN W3" charset="0"/>
                <a:sym typeface="Times" charset="0"/>
              </a:defRPr>
            </a:lvl8pPr>
            <a:lvl9pPr marL="3657600" algn="l" defTabSz="914400" rtl="0" eaLnBrk="1" latinLnBrk="0" hangingPunct="1">
              <a:defRPr sz="2400" kern="1200">
                <a:solidFill>
                  <a:srgbClr val="FFFFFF"/>
                </a:solidFill>
                <a:latin typeface="Times" charset="0"/>
                <a:ea typeface="ヒラギノ明朝 ProN W3" charset="0"/>
                <a:cs typeface="ヒラギノ明朝 ProN W3" charset="0"/>
                <a:sym typeface="Times" charset="0"/>
              </a:defRPr>
            </a:lvl9pPr>
          </a:lstStyle>
          <a:p>
            <a:pPr>
              <a:tabLst>
                <a:tab pos="1066800" algn="l"/>
              </a:tabLst>
            </a:pPr>
            <a:r>
              <a:rPr lang="en-US" sz="1600" dirty="0">
                <a:solidFill>
                  <a:schemeClr val="tx1"/>
                </a:solidFill>
                <a:cs typeface="Times" charset="0"/>
              </a:rPr>
              <a:t>Flickr, by </a:t>
            </a:r>
            <a:r>
              <a:rPr lang="en-US" sz="1600" dirty="0" err="1">
                <a:solidFill>
                  <a:schemeClr val="tx1"/>
                </a:solidFill>
                <a:cs typeface="Times" charset="0"/>
              </a:rPr>
              <a:t>suzysputnik</a:t>
            </a:r>
            <a:endParaRPr lang="en-US" sz="1600" dirty="0">
              <a:solidFill>
                <a:schemeClr val="tx1"/>
              </a:solidFill>
              <a:cs typeface="Times" charset="0"/>
            </a:endParaRPr>
          </a:p>
        </p:txBody>
      </p:sp>
      <p:pic>
        <p:nvPicPr>
          <p:cNvPr id="1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8581" y="3529223"/>
            <a:ext cx="3321844" cy="2325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14" name="Rectangle 13"/>
          <p:cNvSpPr>
            <a:spLocks/>
          </p:cNvSpPr>
          <p:nvPr/>
        </p:nvSpPr>
        <p:spPr bwMode="auto">
          <a:xfrm>
            <a:off x="6663707" y="5855002"/>
            <a:ext cx="18833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defPPr>
              <a:defRPr lang="en-US"/>
            </a:defPPr>
            <a:lvl1pPr algn="ctr" rtl="0" fontAlgn="base">
              <a:spcBef>
                <a:spcPct val="0"/>
              </a:spcBef>
              <a:spcAft>
                <a:spcPct val="0"/>
              </a:spcAft>
              <a:defRPr sz="2400" kern="1200">
                <a:solidFill>
                  <a:srgbClr val="FFFFFF"/>
                </a:solidFill>
                <a:latin typeface="Times" charset="0"/>
                <a:ea typeface="ヒラギノ明朝 ProN W3" charset="0"/>
                <a:cs typeface="ヒラギノ明朝 ProN W3" charset="0"/>
                <a:sym typeface="Times" charset="0"/>
              </a:defRPr>
            </a:lvl1pPr>
            <a:lvl2pPr marL="457200" algn="ctr" rtl="0" fontAlgn="base">
              <a:spcBef>
                <a:spcPct val="0"/>
              </a:spcBef>
              <a:spcAft>
                <a:spcPct val="0"/>
              </a:spcAft>
              <a:defRPr sz="2400" kern="1200">
                <a:solidFill>
                  <a:srgbClr val="FFFFFF"/>
                </a:solidFill>
                <a:latin typeface="Times" charset="0"/>
                <a:ea typeface="ヒラギノ明朝 ProN W3" charset="0"/>
                <a:cs typeface="ヒラギノ明朝 ProN W3" charset="0"/>
                <a:sym typeface="Times" charset="0"/>
              </a:defRPr>
            </a:lvl2pPr>
            <a:lvl3pPr marL="914400" algn="ctr" rtl="0" fontAlgn="base">
              <a:spcBef>
                <a:spcPct val="0"/>
              </a:spcBef>
              <a:spcAft>
                <a:spcPct val="0"/>
              </a:spcAft>
              <a:defRPr sz="2400" kern="1200">
                <a:solidFill>
                  <a:srgbClr val="FFFFFF"/>
                </a:solidFill>
                <a:latin typeface="Times" charset="0"/>
                <a:ea typeface="ヒラギノ明朝 ProN W3" charset="0"/>
                <a:cs typeface="ヒラギノ明朝 ProN W3" charset="0"/>
                <a:sym typeface="Times" charset="0"/>
              </a:defRPr>
            </a:lvl3pPr>
            <a:lvl4pPr marL="1371600" algn="ctr" rtl="0" fontAlgn="base">
              <a:spcBef>
                <a:spcPct val="0"/>
              </a:spcBef>
              <a:spcAft>
                <a:spcPct val="0"/>
              </a:spcAft>
              <a:defRPr sz="2400" kern="1200">
                <a:solidFill>
                  <a:srgbClr val="FFFFFF"/>
                </a:solidFill>
                <a:latin typeface="Times" charset="0"/>
                <a:ea typeface="ヒラギノ明朝 ProN W3" charset="0"/>
                <a:cs typeface="ヒラギノ明朝 ProN W3" charset="0"/>
                <a:sym typeface="Times" charset="0"/>
              </a:defRPr>
            </a:lvl4pPr>
            <a:lvl5pPr marL="1828800" algn="ctr" rtl="0" fontAlgn="base">
              <a:spcBef>
                <a:spcPct val="0"/>
              </a:spcBef>
              <a:spcAft>
                <a:spcPct val="0"/>
              </a:spcAft>
              <a:defRPr sz="2400" kern="1200">
                <a:solidFill>
                  <a:srgbClr val="FFFFFF"/>
                </a:solidFill>
                <a:latin typeface="Times" charset="0"/>
                <a:ea typeface="ヒラギノ明朝 ProN W3" charset="0"/>
                <a:cs typeface="ヒラギノ明朝 ProN W3" charset="0"/>
                <a:sym typeface="Times" charset="0"/>
              </a:defRPr>
            </a:lvl5pPr>
            <a:lvl6pPr marL="2286000" algn="l" defTabSz="914400" rtl="0" eaLnBrk="1" latinLnBrk="0" hangingPunct="1">
              <a:defRPr sz="2400" kern="1200">
                <a:solidFill>
                  <a:srgbClr val="FFFFFF"/>
                </a:solidFill>
                <a:latin typeface="Times" charset="0"/>
                <a:ea typeface="ヒラギノ明朝 ProN W3" charset="0"/>
                <a:cs typeface="ヒラギノ明朝 ProN W3" charset="0"/>
                <a:sym typeface="Times" charset="0"/>
              </a:defRPr>
            </a:lvl6pPr>
            <a:lvl7pPr marL="2743200" algn="l" defTabSz="914400" rtl="0" eaLnBrk="1" latinLnBrk="0" hangingPunct="1">
              <a:defRPr sz="2400" kern="1200">
                <a:solidFill>
                  <a:srgbClr val="FFFFFF"/>
                </a:solidFill>
                <a:latin typeface="Times" charset="0"/>
                <a:ea typeface="ヒラギノ明朝 ProN W3" charset="0"/>
                <a:cs typeface="ヒラギノ明朝 ProN W3" charset="0"/>
                <a:sym typeface="Times" charset="0"/>
              </a:defRPr>
            </a:lvl7pPr>
            <a:lvl8pPr marL="3200400" algn="l" defTabSz="914400" rtl="0" eaLnBrk="1" latinLnBrk="0" hangingPunct="1">
              <a:defRPr sz="2400" kern="1200">
                <a:solidFill>
                  <a:srgbClr val="FFFFFF"/>
                </a:solidFill>
                <a:latin typeface="Times" charset="0"/>
                <a:ea typeface="ヒラギノ明朝 ProN W3" charset="0"/>
                <a:cs typeface="ヒラギノ明朝 ProN W3" charset="0"/>
                <a:sym typeface="Times" charset="0"/>
              </a:defRPr>
            </a:lvl8pPr>
            <a:lvl9pPr marL="3657600" algn="l" defTabSz="914400" rtl="0" eaLnBrk="1" latinLnBrk="0" hangingPunct="1">
              <a:defRPr sz="2400" kern="1200">
                <a:solidFill>
                  <a:srgbClr val="FFFFFF"/>
                </a:solidFill>
                <a:latin typeface="Times" charset="0"/>
                <a:ea typeface="ヒラギノ明朝 ProN W3" charset="0"/>
                <a:cs typeface="ヒラギノ明朝 ProN W3" charset="0"/>
                <a:sym typeface="Times" charset="0"/>
              </a:defRPr>
            </a:lvl9pPr>
          </a:lstStyle>
          <a:p>
            <a:pPr>
              <a:tabLst>
                <a:tab pos="1066800" algn="l"/>
              </a:tabLst>
            </a:pPr>
            <a:r>
              <a:rPr lang="en-US" sz="1600">
                <a:solidFill>
                  <a:schemeClr val="tx1"/>
                </a:solidFill>
                <a:cs typeface="Times" charset="0"/>
              </a:rPr>
              <a:t>Flickr, by piratejohnny</a:t>
            </a:r>
          </a:p>
        </p:txBody>
      </p:sp>
      <mc:AlternateContent xmlns:mc="http://schemas.openxmlformats.org/markup-compatibility/2006" xmlns:a14="http://schemas.microsoft.com/office/drawing/2010/main">
        <mc:Choice Requires="a14">
          <p:sp>
            <p:nvSpPr>
              <p:cNvPr id="16" name="TextBox 15"/>
              <p:cNvSpPr txBox="1"/>
              <p:nvPr/>
            </p:nvSpPr>
            <p:spPr>
              <a:xfrm>
                <a:off x="2746644" y="5976948"/>
                <a:ext cx="3994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b="0" i="1" smtClean="0">
                          <a:latin typeface="Cambria Math"/>
                        </a:rPr>
                        <m:t>Θ</m:t>
                      </m:r>
                    </m:oMath>
                  </m:oMathPara>
                </a14:m>
                <a:endParaRPr lang="en-US" b="0" dirty="0"/>
              </a:p>
            </p:txBody>
          </p:sp>
        </mc:Choice>
        <mc:Fallback xmlns="">
          <p:sp>
            <p:nvSpPr>
              <p:cNvPr id="16" name="TextBox 15"/>
              <p:cNvSpPr txBox="1">
                <a:spLocks noRot="1" noChangeAspect="1" noMove="1" noResize="1" noEditPoints="1" noAdjustHandles="1" noChangeArrowheads="1" noChangeShapeType="1" noTextEdit="1"/>
              </p:cNvSpPr>
              <p:nvPr/>
            </p:nvSpPr>
            <p:spPr>
              <a:xfrm>
                <a:off x="2746644" y="5976948"/>
                <a:ext cx="399468" cy="369332"/>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1821392" y="5976948"/>
                <a:ext cx="3994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b="0" i="1" smtClean="0">
                          <a:latin typeface="Cambria Math"/>
                        </a:rPr>
                        <m:t>Θ</m:t>
                      </m:r>
                    </m:oMath>
                  </m:oMathPara>
                </a14:m>
                <a:endParaRPr lang="en-US" b="0" dirty="0"/>
              </a:p>
            </p:txBody>
          </p:sp>
        </mc:Choice>
        <mc:Fallback xmlns="">
          <p:sp>
            <p:nvSpPr>
              <p:cNvPr id="17" name="TextBox 16"/>
              <p:cNvSpPr txBox="1">
                <a:spLocks noRot="1" noChangeAspect="1" noMove="1" noResize="1" noEditPoints="1" noAdjustHandles="1" noChangeArrowheads="1" noChangeShapeType="1" noTextEdit="1"/>
              </p:cNvSpPr>
              <p:nvPr/>
            </p:nvSpPr>
            <p:spPr>
              <a:xfrm>
                <a:off x="1821392" y="5976948"/>
                <a:ext cx="399468" cy="369332"/>
              </a:xfrm>
              <a:prstGeom prst="rect">
                <a:avLst/>
              </a:prstGeom>
              <a:blipFill rotWithShape="1">
                <a:blip r:embed="rId5"/>
                <a:stretch>
                  <a:fillRect/>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4CE98A04-8AED-B54A-9E58-1C6C1F566CF7}"/>
              </a:ext>
            </a:extLst>
          </p:cNvPr>
          <p:cNvSpPr/>
          <p:nvPr/>
        </p:nvSpPr>
        <p:spPr>
          <a:xfrm>
            <a:off x="52715" y="6529682"/>
            <a:ext cx="2223362" cy="307777"/>
          </a:xfrm>
          <a:prstGeom prst="rect">
            <a:avLst/>
          </a:prstGeom>
        </p:spPr>
        <p:txBody>
          <a:bodyPr wrap="square">
            <a:spAutoFit/>
          </a:bodyPr>
          <a:lstStyle/>
          <a:p>
            <a:r>
              <a:rPr lang="en-US" sz="1400" dirty="0"/>
              <a:t>Slide from D. </a:t>
            </a:r>
            <a:r>
              <a:rPr lang="en-US" sz="1400" dirty="0" err="1"/>
              <a:t>Hoiem</a:t>
            </a:r>
            <a:endParaRPr lang="en-US" sz="1400" dirty="0"/>
          </a:p>
        </p:txBody>
      </p:sp>
    </p:spTree>
    <p:extLst>
      <p:ext uri="{BB962C8B-B14F-4D97-AF65-F5344CB8AC3E}">
        <p14:creationId xmlns:p14="http://schemas.microsoft.com/office/powerpoint/2010/main" val="24647927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noAutofit/>
          </a:bodyPr>
          <a:lstStyle/>
          <a:p>
            <a:r>
              <a:rPr lang="en-US" sz="3200" dirty="0"/>
              <a:t>Most surfaces have both specular and diffuse components</a:t>
            </a:r>
          </a:p>
        </p:txBody>
      </p:sp>
      <p:sp>
        <p:nvSpPr>
          <p:cNvPr id="3" name="Content Placeholder 2"/>
          <p:cNvSpPr>
            <a:spLocks noGrp="1"/>
          </p:cNvSpPr>
          <p:nvPr>
            <p:ph idx="1"/>
          </p:nvPr>
        </p:nvSpPr>
        <p:spPr/>
        <p:txBody>
          <a:bodyPr>
            <a:normAutofit/>
          </a:bodyPr>
          <a:lstStyle/>
          <a:p>
            <a:r>
              <a:rPr lang="en-US" sz="2800" dirty="0" err="1"/>
              <a:t>Specularity</a:t>
            </a:r>
            <a:r>
              <a:rPr lang="en-US" sz="2800" dirty="0"/>
              <a:t> = spot where specular reflection dominates (typically reflects light source)</a:t>
            </a:r>
          </a:p>
          <a:p>
            <a:endParaRPr lang="en-US" sz="2800" dirty="0"/>
          </a:p>
        </p:txBody>
      </p:sp>
      <p:sp>
        <p:nvSpPr>
          <p:cNvPr id="4" name="AutoShape 2" descr="data:image/jpg;base64,/9j/4AAQSkZJRgABAQAAAQABAAD/2wBDAAkGBwgHBgkIBwgKCgkLDRYPDQwMDRsUFRAWIB0iIiAdHx8kKDQsJCYxJx8fLT0tMTU3Ojo6Iys/RD84QzQ5Ojf/2wBDAQoKCg0MDRoPDxo3JR8lNzc3Nzc3Nzc3Nzc3Nzc3Nzc3Nzc3Nzc3Nzc3Nzc3Nzc3Nzc3Nzc3Nzc3Nzc3Nzc3Nzf/wAARCACCAMcDASIAAhEBAxEB/8QAHAAAAQUBAQEAAAAAAAAAAAAABAACAwUGAQcI/8QAQBAAAgEDAgMFAwkFCQADAAAAAQIDAAQREiEFMUEGE1FhcRQigQcjMlKRobHB0TNCcoLhFSQ0Q2KSovDxY3Oy/8QAGQEAAgMBAAAAAAAAAAAAAAAAAgMAAQQF/8QAIxEAAgIBBAIDAQEAAAAAAAAAAAECEQMEEiExE0EiMlEzYf/aAAwDAQACEQMRAD8Acj1NDqkcJGrMx2AUZJrjcOnUe6VceVNRbm2cSIJEZTkMuRg+orNbQzhhMiSQtplRkbwYEGkr0rvit9exrHd3EkqqcqJNyDQyyGpvJtDhIKer0CJKkEnnU3k2ByyU8SUCsnnUgk86veTaGhz0p4ncciPsoIS4p4mHWr8jRWwLWXNSoS3IUAb6zicd++j/AFFTj7cYrQ8IPDbnSROrL4qcj7RSp5qDWLgA0NjOKhdyprS31xYWckcQto5RIMKRIBlvA55bb5rMdrO0vCeF3aQ2tk90c/OvG+FXyBxuf++gLUsvx30c1nwpazTIuIQ3Vqk6QTRBxkLKulh6ioWuF8KdHJYDhTJy9NLmhjODXDLmjUgaJ2eo2eoi+etMZvOpuJRIz1Gz1GWqWztJ76burddT4z9IAD4mpuJRCzVGzVLdwSWsxhlKaxz0uGH2gmhmNSyqOM1Ko2alU3Eo0ASUbjS3wxXff5NGfgQayM3HuKwcRuYUIeNJmVcqDgAnFWNv2judhPaD1XIoXmiuxnhlXBdukTDEiD+ZcVE1hbSbqCP4TTbfjlrIBrVoyeeRRK3FnLuChz4iq3wYO2SAn4Wf3JfgdqgeyuUP0M+lXaxIwHdOwz4Eml3Lj6LgnzFRqL6LUmUB1KcMCPUYqe0MDyhbmV44/rImo/iKtXjc7NGGHkc0NJBASdcJU9SBj8Kra/QSkBzFFkIicunRiukn4ZOKaGog2cROI5dPkd6ieymX6OlvQ0DTQSkhjSKDkIzHyx+OaikZsO8VuBJjIIcIxPqB+NOZXT6SkVJLJAQvcrKDj3tZByfLAFC1fYSlRJwn5Ln4larxCbjOmSf3x8wHZT5knnn7DVRxKy4nwy9Nnb3Nndeykp35Q5Y8+nXffzq2hubyJdNvLMq5zhGIGfHnUQglPJQATk5PWqktyqi4ylH2Uct52jAwosmH8J/M1c8Kj4meGe1cTFuCW2EbqCB02zk0ZFw/WPecg+FER8Mh/eLn40ai0DKaZXmTNc155VdR2Fuv+WPic1OLeJcYRP8AaKPaxbaM+qu30VY+gpGOTOND59DWhbCqfIZwKr2uwF2jPnv1otoNleLeYnHdt8acLSbqAPWp2vj0Vfiaia8fppHoM1EkU2NNk55uB5Vz2Bert8BXGuJ2+iX+CVG3tb/uTH4EUSool9gj66j/ADUqGNteNv3TfFx+tKjoo877ScTvrLtTxKKKYBRdNgMM4yf61pbe5nVBqYMRz93Gay/bpNPazin/ANwP2qDWpslyoNZc3SNcVSLOOS5wNVtqH8J3qZZgD79vpPpitdwHg1ne8HgmMqJKc6sn4DalNwyCMOUJYJncHNDHTynyhb1MIumZqO6jUgqXU+INV57TyrxNIu8nMYQAO41KGLYH4VvV4HaSsiTO3dn6QGAfhmqrj3Z3s/ZtbvonRHk+edAC+AAQVJ5HJH3mq8E4q2i454T4RTLxW4173CnPxo6DiRYfOOp9BVDJFCl6y2xZ4QSEL/SK9M+eK0tlYQMoJhQnAx7oJOaCO99BTlCPLIZOJW42kGfhn8ai/tCwcf5ieYB/LNWpsogrMIwDq04CDwzVMbNJZZAVYNr0gLjrTH5I9i4vHPofdSGMKUJZWGctUCTyuMpDn7aNuosW8f8ACfxp/CbfXY3EoGTGcgfAn8qYk5Oim0lYGvtbfRix8BUiwXh6Y/mFH2RaS7MTABQCcjPRQfxqz4fZ3SXKpeWJMXvFnIIwACRy23xTlp2K88fRTWUUiTOsrZ93OM5FZ67+UThdpcSw+z3sjROyNoiGMg4OMtWuixJPI6poDKp0/Vz0rwS+IN/dt43Ep/5mqxxTbTDb9noT/Kfaj9nwy8PrIi/rUS/KVLcXEUMXCyveOqAvcZ5nHQV55RfB118Z4ev1rqIf8hTNiAtnvkqYt5D4A4qvs7dJXfWitjGMiradf7q/oTQ/B48yP5n8jSbuSQT4TZ1eHHmLf/h/SnCxlzgQMM/CruO6DkISQAc5Pl/7UMjMkj6m2P0cUxNGR5pFZDw64nYrFBqI5jPKiU4DfE/sYh6sKseFsFEz6gTkY357mre0m188Z8RTUol+R3RnR2evzyEC+rGlWtL6ULHpSq+RlI+VPlFwna6+HLUI2/4LWs4fFmJT4gH7q72ngV+1SF7dJIyib93nG3U0fFEUA0ocdMDauZlnfFHQS4Rs+zciRcKjWRCMnZ9O3Tb/AL40ZIiaJV1HS0ZxsQMj+lZfgvHBHCIbmwuIkVsFpJIlB88FwaPl43wm2cSvxO3jQqylWmX3iRjx8a1YnS4OXlxy8jdcF4zKJY2GpgSRuDt51W9qh3llCQCDqyQRuMqP0q2sZLO+tY5QwdNIKkHY8zkUF2oYS2Mb7Y1YHwyKLJO8bRWnpZaMLGh9rUYrZ2UfviNcAkLufQ1lUA9rTathaB04hbyJ3SgLg62wTkdKVpeXRr1X0OwWjrKSzgbjI5E+7VJJEBcyhlyO/AII9a2TmNpQ0kihiTkF9sY/9rMcReNJ9gQWuwhOdsliBj7a0ZY8oz4HwyG8X+5xnHRh99S8BITh12eowQP5WpXy4s0/m/GmcJi7zh1yCcDHPfng+FIx8ZEaJ842S2DO91MZFCgD3cjGRp50bwG5uZ7u5FxPPJEsEhGpiVBGMfjQnDrJ4u8OrWmRk7nG58RVjwHhV1HNeGeJmRoHWPX9bO2M8jXQfsxQXRW27IhJZgBoUA+g3rzSTsG0s0jtdXKa3LY0R9ST4+deliMIZtechgp9cCq88e4J3jKeJ2YIOCDMBj7a5yk1J0dCk0jCr8noPO/uf9kf61PY9iYrHidnMZ72QxTJJkJHpGG671uY+KcKkI7viFm38Nwh/OiVltpf2c0b9PdYH86LySK2oMneNrZgrqSRsM1zgiAsxBBxncHPSoZk/umpWGcDcGpeDLksBtlsZ8tqqP2QMvqwp0ZTgHOXxz5b08MiINTPk+8FLZJz412XABKbAHcAnP41WNNMWYE6grjDD6p/PnTKOequi4twvssmW0tnapre5MNyBqyGACr41nri9eGWNMasnOC2BzO3lyNObiEutMZJxnPPTvtmj6YUlybGe+i7ghmKknA2pViZOISy3awu2cDVjYgfHx5UqZGcaLW4AyznJZqaYc9a6tPFc62dEyPaHs6vE+JWkrCPuonbvQ2cuDjAG3lRkPAbOO6srmOMRtZOXhVMKuT1O3lmrqRQXPrT+7+bOACSMYPWmJugfdBTdorzBR5NRGxJIP5ULd8VuLuLu5DqUHI3JxUK298yjHsyAc8KWqOWK6X6V0B5LGB+OazucvbHrEu0C6nFwr4bGfA1sLG7jeJe8hRtgMsPCsaYpi4JnlJz9b+lX3D7y6gUapA645Ooo8GSmVlxNovZZom3MCnA05U9PDb1qsnhjuJIzKoI9rSRR4ENkH4bVL/akbftYYSfENiguJ8SihWJ4IXLCQMQpB5eprS527sR4muKJ+LEJbovT3vxqTs1xGKyRu8BLFjjBGRsR19ag4kdUSMzqowc6vOq6KAOvzcsb+YNJcnGdoNRuNM2kvGIJ4u7Z5iGYE6l2G9EWHELaORzLdZypALBs86w/s0qnZM+hqRO/j3JkUeppi1MvaB8MSykIJnYY3lXl6rXz9xhZlvrkxKWiEpGTvucmve0J9nJJZ8yLknnzFeP2czCW+kkwdUwyf5aqLrkKr4MqLhlPvxoc+OM0VbMxlSI24jLHmfx5VpJL61OkMkb52GU51J2gax7qxuIEiDNpyYxuNtxTE9y6Kqn2eqcLTu+zlgnhbxD/iKsuFL/AHaVgcEKd/DagU9zhNov/wAaf/iiLG8jit3ikMZEgIZWONvWlQdTTZU03FpAFzcyQn3JHLDnhT/3/wAqSGZ5ynvZZZMEZ5+NFSQ2czBh3i42xFcAj7xUkENrBp0JLhW1b6Tk/DFO+N9mFYZr0VPGGaO6t2dQY0U5yOe55/bTeHolxeK+ogsAwTSQFOfs546VZ39vDeT94LiSMaQCjISCfhUsMVrE4dJ4tWNy+oZ8uVXK2+C5Rf4VkUDLezvhdJXGRsef9KVWAACTu7wF5H1HQ4I+zNKpFNKmFCLoqFp4qaOzb95gPTepu4hiGqVtvEnFZtpsv8AApZyAMnwolIVVcyyBRy5jahbziNvCSLZlc/6GyPiarRPLLOrSvtq2AOAPQVfkjHgJYpS5PReFdn4pLaKV2IDKDjG9UvbTh8PDzE8RY94u4x1BracFJPCrY4x7g65rMfKOVWC3JAPPnTsySxsHE3vRhQ2uRc7Dzb8q2HZ3hkN9bOGTOkjfcc6xAnwwwD+Feh/J9IXguxgbaNvDnWLSNOdGrUpqFgl32eVBLJthXK+OMVULDaI4V11kOBvXoEhjkW+jOxDn7SgNeXzTFbrJCpiTJ386fqIxhTQnBKU7TLG8jtHx3kKE+JGfxoB7Gzf3kUKPrVyZ+8AP0gM8vWnQuzRllAXHXG9Y3Lc6NSjSIzavCM29zMF/iIX7/wBKEm47eWp31uPGSLSPt2zRrK8h3LHz5D7agkgKDVpLY6nlU3NMvan2cbtVA1gRcBllyD82MqfeHLevJblrwNKItJhZtRHXOAPyr1ZrJbmI95AmnPNhgVmpeA2MqstvHM0md2iYhR+OadDVJdinpr6ZhQ06AaomAPUHP60dazi7nt4GjYa5lAygwM7fpWkXszOqkxToRnlIgP31234NxCC4RxDFIFkVgyt1BG+/OnLUwYD0017PVriILBBFGc6fd8OQx+VDCORUcd0WyNiN8VmuIcT45GkfuSKQxw8cWTnHxFG2N3xtYsziF/HKcvUg0DnHsDxTDHUqfeQj1FMJYHIJ8sE0l45MrETWbHHVX/UVJ/a9kw+eiZM89UefvFUpRfsjhJeiM3Ey/wCa/oTmue1zjctn1FSrccMn/ZyxD+fT9xpxs4nGY5GI8diKYl+MW/8AUCtfS9Qh9RSp8vDpAMqwI8xilR1MDgAk4hdyfSuZB5IoX+tCl1dveUu31mJY/fQvebZWMt/qc1IjTN9EjB+ou321y5ZWzqLGkSySYONRAHPApqSnUNCaj45zTVg1bySb/wC6pMRxDIjLEdScfdQqfNjNvo9n7PP3nBbNvGIVnPlGRnt7YALjJGWPX0pvZ3tB3fBreLCh4xjSPWi+0Fub+0ikuc/NXCgAHmrYrrZ5rw8ezmY01l5PLZD72GdgAeS1tewHEYrRbsaDlwp8OWf1qn7ScPtuG8Wmhji1YIK5PQ0PaXEyvsQinbFczT5fHks6OWHlx8Gq4nxeSSa5CsFWTBAXnyxWWKqrmRVyxbOW51IZx3uRlj1K1DKdTNnLA8t+VHn1DyMDDhWMdPIzKBv+JrsOe7cb5x1rgBCgFfsrqukaEEgnoBSIy5GNcDoCxlCspx0Zm/Kr20ijjtZ1ciRipIA6VU2dpPO4Zl0J51cBEsVbQS7EYNbMT/TNkXKopmQsmZdoh0J50BNJDp7pVVUzsiDGfXxqykieYMztoU9W6UHHDBE2x7xurGsbNKIII5Jd2Tu1HU8gPSj47aEhWZcKh2c88+VRLrZgCuQOS/rUrXCRyLrPX90cvMCjjSAlb6DTE8xwGIjX6TcsU4ujJ3cYOld+ex9aiN17a+iPKWybuxOCxqy4FZQcUaTQMBByNPhFzdITOW1Wytt7ZJXy4wD91cvLGN5giIBnlWgm4JcaW7gBsdKqO6eFtUwZWGwyKZLDOPaFrJGT4ZS3tjBEjAg94TjahrS1jRhuyknAxRl5HKZhvnO58q5EnuKJAykknbnihW6LCdNHLy49nRTFdzBuq/8AtKoLuKM6GXY433xtSo/NMDxxAVEasQApceJ1GpQpY7nNMgggRvmkJailiP722eg51zWdBUQvlRnl5k03AYZ3bzOwqSSJicAqo6k+832f1rg7pdyDI3Qvv93KqCQTZ3Txe6hJ/g2++tqeNx3PB5RgibCEAeIx+lYmM/vH3fUYo+HvNBzhUI3L8vspnke2hUscW7YR2huBxC8F0qYLoufLHnVasbc8ZH1ulFM6nAX38ciw2pkwkwZJGGkDkTg/Ck+w48KkQac7Y+FNkeOIb7moJblmJWEZPLOadFbb6pd264qw+hM7y8sip7JRCSSF/iNMkGBoXIJ56edE21jJPpMpIQDl1+NWnRTosIbsSp3cb5AO5HSr3h1lDcwl9WTg7+dZuXuYFKqwHiFOB6k1zh/FZY3MduSqdXJxmtenyx3fIzZcTcbiB8RuJTI8EeWYHBUUywgdFYSN3kpOTjkvkKkuGHeutopeRzkt/wB6V1U9jiJGkyHYnNIm0m6HRXxJrh1jULkAkVUOzXco0BhGDnX1aiWbugZrhs7+NOjCzaZVfWCMrjliomTo5N3hRIEbTH+9vy8a1nYydYu8UEBAuwrMLHk6fE860fArP5uQQtiXHTFbNI28qMmprYXV9eSKzG3wc7Hes9xmWaGSEyBlJbOPAVb2rSRqVlhBAbA8aou0d2lzcx4yu++eldTI90W2Yca+VB3tNhcxK01sHb948s7VA1nZynVBrRjtu2RVVKggcLqyD51Z27II1xux60Mfnw0SScOUyk4q4hfu/pacDOBSoDjk+JpNJz71KubN1Jm6EG4pk9qB3RON6fOxCIASAefnSpVgNS7ILnbYbDypvDwMk4HI0qVChgfwwBpGLDJHImuTsxuQCxI8CaVKr9Aew20ALyZ6Lt5VUXjEyAEkjPU0qVCGhttzPkf1o3lFkc8c6VKrZbH8L3mbO/uirO692A4226UqVUwJdmf4mzDSASBjlmiLRRpQYGAhwMcqVKiQcugy3A0yHAzig7j/ABRHQLsKVKowUVPGCdcQztjlVrbgDAAwAOQpUqNdEl0Sx/tE9a0HZsnvpNz9L9aVKt2h/sjFqv5suZicjesvx5V/tRRpGMDp60qVdXJ/NmHF9kUNx/iAPM1ccPJ9zelSpeH7BZejNcZ/bN/GaVKlXKn9mdHH9U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g;base64,/9j/4AAQSkZJRgABAQAAAQABAAD/2wBDAAkGBwgHBgkIBwgKCgkLDRYPDQwMDRsUFRAWIB0iIiAdHx8kKDQsJCYxJx8fLT0tMTU3Ojo6Iys/RD84QzQ5Ojf/2wBDAQoKCg0MDRoPDxo3JR8lNzc3Nzc3Nzc3Nzc3Nzc3Nzc3Nzc3Nzc3Nzc3Nzc3Nzc3Nzc3Nzc3Nzc3Nzc3Nzc3Nzf/wAARCACCAMcDASIAAhEBAxEB/8QAHAAAAQUBAQEAAAAAAAAAAAAABAACAwUGAQcI/8QAQBAAAgEDAgMFAwkFCQADAAAAAQIDAAQREiEFMUEGE1FhcRQigQcjMlKRobHB0TNCcoLhFSQ0Q2KSovDxY3Oy/8QAGQEAAgMBAAAAAAAAAAAAAAAAAgMAAQQF/8QAIxEAAgIBBAIDAQEAAAAAAAAAAAECEQMEEiExE0EiMlEzYf/aAAwDAQACEQMRAD8Acj1NDqkcJGrMx2AUZJrjcOnUe6VceVNRbm2cSIJEZTkMuRg+orNbQzhhMiSQtplRkbwYEGkr0rvit9exrHd3EkqqcqJNyDQyyGpvJtDhIKer0CJKkEnnU3k2ByyU8SUCsnnUgk86veTaGhz0p4ncciPsoIS4p4mHWr8jRWwLWXNSoS3IUAb6zicd++j/AFFTj7cYrQ8IPDbnSROrL4qcj7RSp5qDWLgA0NjOKhdyprS31xYWckcQto5RIMKRIBlvA55bb5rMdrO0vCeF3aQ2tk90c/OvG+FXyBxuf++gLUsvx30c1nwpazTIuIQ3Vqk6QTRBxkLKulh6ioWuF8KdHJYDhTJy9NLmhjODXDLmjUgaJ2eo2eoi+etMZvOpuJRIz1Gz1GWqWztJ76burddT4z9IAD4mpuJRCzVGzVLdwSWsxhlKaxz0uGH2gmhmNSyqOM1Ko2alU3Eo0ASUbjS3wxXff5NGfgQayM3HuKwcRuYUIeNJmVcqDgAnFWNv2judhPaD1XIoXmiuxnhlXBdukTDEiD+ZcVE1hbSbqCP4TTbfjlrIBrVoyeeRRK3FnLuChz4iq3wYO2SAn4Wf3JfgdqgeyuUP0M+lXaxIwHdOwz4Eml3Lj6LgnzFRqL6LUmUB1KcMCPUYqe0MDyhbmV44/rImo/iKtXjc7NGGHkc0NJBASdcJU9SBj8Kra/QSkBzFFkIicunRiukn4ZOKaGog2cROI5dPkd6ieymX6OlvQ0DTQSkhjSKDkIzHyx+OaikZsO8VuBJjIIcIxPqB+NOZXT6SkVJLJAQvcrKDj3tZByfLAFC1fYSlRJwn5Ln4larxCbjOmSf3x8wHZT5knnn7DVRxKy4nwy9Nnb3Nndeykp35Q5Y8+nXffzq2hubyJdNvLMq5zhGIGfHnUQglPJQATk5PWqktyqi4ylH2Uct52jAwosmH8J/M1c8Kj4meGe1cTFuCW2EbqCB02zk0ZFw/WPecg+FER8Mh/eLn40ai0DKaZXmTNc155VdR2Fuv+WPic1OLeJcYRP8AaKPaxbaM+qu30VY+gpGOTOND59DWhbCqfIZwKr2uwF2jPnv1otoNleLeYnHdt8acLSbqAPWp2vj0Vfiaia8fppHoM1EkU2NNk55uB5Vz2Bert8BXGuJ2+iX+CVG3tb/uTH4EUSool9gj66j/ADUqGNteNv3TfFx+tKjoo877ScTvrLtTxKKKYBRdNgMM4yf61pbe5nVBqYMRz93Gay/bpNPazin/ANwP2qDWpslyoNZc3SNcVSLOOS5wNVtqH8J3qZZgD79vpPpitdwHg1ne8HgmMqJKc6sn4DalNwyCMOUJYJncHNDHTynyhb1MIumZqO6jUgqXU+INV57TyrxNIu8nMYQAO41KGLYH4VvV4HaSsiTO3dn6QGAfhmqrj3Z3s/ZtbvonRHk+edAC+AAQVJ5HJH3mq8E4q2i454T4RTLxW4173CnPxo6DiRYfOOp9BVDJFCl6y2xZ4QSEL/SK9M+eK0tlYQMoJhQnAx7oJOaCO99BTlCPLIZOJW42kGfhn8ai/tCwcf5ieYB/LNWpsogrMIwDq04CDwzVMbNJZZAVYNr0gLjrTH5I9i4vHPofdSGMKUJZWGctUCTyuMpDn7aNuosW8f8ACfxp/CbfXY3EoGTGcgfAn8qYk5Oim0lYGvtbfRix8BUiwXh6Y/mFH2RaS7MTABQCcjPRQfxqz4fZ3SXKpeWJMXvFnIIwACRy23xTlp2K88fRTWUUiTOsrZ93OM5FZ67+UThdpcSw+z3sjROyNoiGMg4OMtWuixJPI6poDKp0/Vz0rwS+IN/dt43Ep/5mqxxTbTDb9noT/Kfaj9nwy8PrIi/rUS/KVLcXEUMXCyveOqAvcZ5nHQV55RfB118Z4ev1rqIf8hTNiAtnvkqYt5D4A4qvs7dJXfWitjGMiradf7q/oTQ/B48yP5n8jSbuSQT4TZ1eHHmLf/h/SnCxlzgQMM/CruO6DkISQAc5Pl/7UMjMkj6m2P0cUxNGR5pFZDw64nYrFBqI5jPKiU4DfE/sYh6sKseFsFEz6gTkY357mre0m188Z8RTUol+R3RnR2evzyEC+rGlWtL6ULHpSq+RlI+VPlFwna6+HLUI2/4LWs4fFmJT4gH7q72ngV+1SF7dJIyib93nG3U0fFEUA0ocdMDauZlnfFHQS4Rs+zciRcKjWRCMnZ9O3Tb/AL40ZIiaJV1HS0ZxsQMj+lZfgvHBHCIbmwuIkVsFpJIlB88FwaPl43wm2cSvxO3jQqylWmX3iRjx8a1YnS4OXlxy8jdcF4zKJY2GpgSRuDt51W9qh3llCQCDqyQRuMqP0q2sZLO+tY5QwdNIKkHY8zkUF2oYS2Mb7Y1YHwyKLJO8bRWnpZaMLGh9rUYrZ2UfviNcAkLufQ1lUA9rTathaB04hbyJ3SgLg62wTkdKVpeXRr1X0OwWjrKSzgbjI5E+7VJJEBcyhlyO/AII9a2TmNpQ0kihiTkF9sY/9rMcReNJ9gQWuwhOdsliBj7a0ZY8oz4HwyG8X+5xnHRh99S8BITh12eowQP5WpXy4s0/m/GmcJi7zh1yCcDHPfng+FIx8ZEaJ842S2DO91MZFCgD3cjGRp50bwG5uZ7u5FxPPJEsEhGpiVBGMfjQnDrJ4u8OrWmRk7nG58RVjwHhV1HNeGeJmRoHWPX9bO2M8jXQfsxQXRW27IhJZgBoUA+g3rzSTsG0s0jtdXKa3LY0R9ST4+deliMIZtechgp9cCq88e4J3jKeJ2YIOCDMBj7a5yk1J0dCk0jCr8noPO/uf9kf61PY9iYrHidnMZ72QxTJJkJHpGG671uY+KcKkI7viFm38Nwh/OiVltpf2c0b9PdYH86LySK2oMneNrZgrqSRsM1zgiAsxBBxncHPSoZk/umpWGcDcGpeDLksBtlsZ8tqqP2QMvqwp0ZTgHOXxz5b08MiINTPk+8FLZJz412XABKbAHcAnP41WNNMWYE6grjDD6p/PnTKOequi4twvssmW0tnapre5MNyBqyGACr41nri9eGWNMasnOC2BzO3lyNObiEutMZJxnPPTvtmj6YUlybGe+i7ghmKknA2pViZOISy3awu2cDVjYgfHx5UqZGcaLW4AyznJZqaYc9a6tPFc62dEyPaHs6vE+JWkrCPuonbvQ2cuDjAG3lRkPAbOO6srmOMRtZOXhVMKuT1O3lmrqRQXPrT+7+bOACSMYPWmJugfdBTdorzBR5NRGxJIP5ULd8VuLuLu5DqUHI3JxUK298yjHsyAc8KWqOWK6X6V0B5LGB+OazucvbHrEu0C6nFwr4bGfA1sLG7jeJe8hRtgMsPCsaYpi4JnlJz9b+lX3D7y6gUapA645Ooo8GSmVlxNovZZom3MCnA05U9PDb1qsnhjuJIzKoI9rSRR4ENkH4bVL/akbftYYSfENiguJ8SihWJ4IXLCQMQpB5eprS527sR4muKJ+LEJbovT3vxqTs1xGKyRu8BLFjjBGRsR19ag4kdUSMzqowc6vOq6KAOvzcsb+YNJcnGdoNRuNM2kvGIJ4u7Z5iGYE6l2G9EWHELaORzLdZypALBs86w/s0qnZM+hqRO/j3JkUeppi1MvaB8MSykIJnYY3lXl6rXz9xhZlvrkxKWiEpGTvucmve0J9nJJZ8yLknnzFeP2czCW+kkwdUwyf5aqLrkKr4MqLhlPvxoc+OM0VbMxlSI24jLHmfx5VpJL61OkMkb52GU51J2gax7qxuIEiDNpyYxuNtxTE9y6Kqn2eqcLTu+zlgnhbxD/iKsuFL/AHaVgcEKd/DagU9zhNov/wAaf/iiLG8jit3ikMZEgIZWONvWlQdTTZU03FpAFzcyQn3JHLDnhT/3/wAqSGZ5ynvZZZMEZ5+NFSQ2czBh3i42xFcAj7xUkENrBp0JLhW1b6Tk/DFO+N9mFYZr0VPGGaO6t2dQY0U5yOe55/bTeHolxeK+ogsAwTSQFOfs546VZ39vDeT94LiSMaQCjISCfhUsMVrE4dJ4tWNy+oZ8uVXK2+C5Rf4VkUDLezvhdJXGRsef9KVWAACTu7wF5H1HQ4I+zNKpFNKmFCLoqFp4qaOzb95gPTepu4hiGqVtvEnFZtpsv8AApZyAMnwolIVVcyyBRy5jahbziNvCSLZlc/6GyPiarRPLLOrSvtq2AOAPQVfkjHgJYpS5PReFdn4pLaKV2IDKDjG9UvbTh8PDzE8RY94u4x1BracFJPCrY4x7g65rMfKOVWC3JAPPnTsySxsHE3vRhQ2uRc7Dzb8q2HZ3hkN9bOGTOkjfcc6xAnwwwD+Feh/J9IXguxgbaNvDnWLSNOdGrUpqFgl32eVBLJthXK+OMVULDaI4V11kOBvXoEhjkW+jOxDn7SgNeXzTFbrJCpiTJ386fqIxhTQnBKU7TLG8jtHx3kKE+JGfxoB7Gzf3kUKPrVyZ+8AP0gM8vWnQuzRllAXHXG9Y3Lc6NSjSIzavCM29zMF/iIX7/wBKEm47eWp31uPGSLSPt2zRrK8h3LHz5D7agkgKDVpLY6nlU3NMvan2cbtVA1gRcBllyD82MqfeHLevJblrwNKItJhZtRHXOAPyr1ZrJbmI95AmnPNhgVmpeA2MqstvHM0md2iYhR+OadDVJdinpr6ZhQ06AaomAPUHP60dazi7nt4GjYa5lAygwM7fpWkXszOqkxToRnlIgP31234NxCC4RxDFIFkVgyt1BG+/OnLUwYD0017PVriILBBFGc6fd8OQx+VDCORUcd0WyNiN8VmuIcT45GkfuSKQxw8cWTnHxFG2N3xtYsziF/HKcvUg0DnHsDxTDHUqfeQj1FMJYHIJ8sE0l45MrETWbHHVX/UVJ/a9kw+eiZM89UefvFUpRfsjhJeiM3Ey/wCa/oTmue1zjctn1FSrccMn/ZyxD+fT9xpxs4nGY5GI8diKYl+MW/8AUCtfS9Qh9RSp8vDpAMqwI8xilR1MDgAk4hdyfSuZB5IoX+tCl1dveUu31mJY/fQvebZWMt/qc1IjTN9EjB+ou321y5ZWzqLGkSySYONRAHPApqSnUNCaj45zTVg1bySb/wC6pMRxDIjLEdScfdQqfNjNvo9n7PP3nBbNvGIVnPlGRnt7YALjJGWPX0pvZ3tB3fBreLCh4xjSPWi+0Fub+0ikuc/NXCgAHmrYrrZ5rw8ezmY01l5PLZD72GdgAeS1tewHEYrRbsaDlwp8OWf1qn7ScPtuG8Wmhji1YIK5PQ0PaXEyvsQinbFczT5fHks6OWHlx8Gq4nxeSSa5CsFWTBAXnyxWWKqrmRVyxbOW51IZx3uRlj1K1DKdTNnLA8t+VHn1DyMDDhWMdPIzKBv+JrsOe7cb5x1rgBCgFfsrqukaEEgnoBSIy5GNcDoCxlCspx0Zm/Kr20ijjtZ1ciRipIA6VU2dpPO4Zl0J51cBEsVbQS7EYNbMT/TNkXKopmQsmZdoh0J50BNJDp7pVVUzsiDGfXxqykieYMztoU9W6UHHDBE2x7xurGsbNKIII5Jd2Tu1HU8gPSj47aEhWZcKh2c88+VRLrZgCuQOS/rUrXCRyLrPX90cvMCjjSAlb6DTE8xwGIjX6TcsU4ujJ3cYOld+ex9aiN17a+iPKWybuxOCxqy4FZQcUaTQMBByNPhFzdITOW1Wytt7ZJXy4wD91cvLGN5giIBnlWgm4JcaW7gBsdKqO6eFtUwZWGwyKZLDOPaFrJGT4ZS3tjBEjAg94TjahrS1jRhuyknAxRl5HKZhvnO58q5EnuKJAykknbnihW6LCdNHLy49nRTFdzBuq/8AtKoLuKM6GXY433xtSo/NMDxxAVEasQApceJ1GpQpY7nNMgggRvmkJailiP722eg51zWdBUQvlRnl5k03AYZ3bzOwqSSJicAqo6k+832f1rg7pdyDI3Qvv93KqCQTZ3Txe6hJ/g2++tqeNx3PB5RgibCEAeIx+lYmM/vH3fUYo+HvNBzhUI3L8vspnke2hUscW7YR2huBxC8F0qYLoufLHnVasbc8ZH1ulFM6nAX38ciw2pkwkwZJGGkDkTg/Ck+w48KkQac7Y+FNkeOIb7moJblmJWEZPLOadFbb6pd264qw+hM7y8sip7JRCSSF/iNMkGBoXIJ56edE21jJPpMpIQDl1+NWnRTosIbsSp3cb5AO5HSr3h1lDcwl9WTg7+dZuXuYFKqwHiFOB6k1zh/FZY3MduSqdXJxmtenyx3fIzZcTcbiB8RuJTI8EeWYHBUUywgdFYSN3kpOTjkvkKkuGHeutopeRzkt/wB6V1U9jiJGkyHYnNIm0m6HRXxJrh1jULkAkVUOzXco0BhGDnX1aiWbugZrhs7+NOjCzaZVfWCMrjliomTo5N3hRIEbTH+9vy8a1nYydYu8UEBAuwrMLHk6fE860fArP5uQQtiXHTFbNI28qMmprYXV9eSKzG3wc7Hes9xmWaGSEyBlJbOPAVb2rSRqVlhBAbA8aou0d2lzcx4yu++eldTI90W2Yca+VB3tNhcxK01sHb948s7VA1nZynVBrRjtu2RVVKggcLqyD51Z27II1xux60Mfnw0SScOUyk4q4hfu/pacDOBSoDjk+JpNJz71KubN1Jm6EG4pk9qB3RON6fOxCIASAefnSpVgNS7ILnbYbDypvDwMk4HI0qVChgfwwBpGLDJHImuTsxuQCxI8CaVKr9Aew20ALyZ6Lt5VUXjEyAEkjPU0qVCGhttzPkf1o3lFkc8c6VKrZbH8L3mbO/uirO692A4226UqVUwJdmf4mzDSASBjlmiLRRpQYGAhwMcqVKiQcugy3A0yHAzig7j/ABRHQLsKVKowUVPGCdcQztjlVrbgDAAwAOQpUqNdEl0Sx/tE9a0HZsnvpNz9L9aVKt2h/sjFqv5suZicjesvx5V/tRRpGMDp60qVdXJ/NmHF9kUNx/iAPM1ccPJ9zelSpeH7BZejNcZ/bN/GaVKlXKn9mdHH9U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g;base64,/9j/4AAQSkZJRgABAQAAAQABAAD/2wBDAAkGBwgHBgkIBwgKCgkLDRYPDQwMDRsUFRAWIB0iIiAdHx8kKDQsJCYxJx8fLT0tMTU3Ojo6Iys/RD84QzQ5Ojf/2wBDAQoKCg0MDRoPDxo3JR8lNzc3Nzc3Nzc3Nzc3Nzc3Nzc3Nzc3Nzc3Nzc3Nzc3Nzc3Nzc3Nzc3Nzc3Nzc3Nzc3Nzf/wAARCACCAMcDASIAAhEBAxEB/8QAHAAAAQUBAQEAAAAAAAAAAAAABAACAwUGAQcI/8QAQBAAAgEDAgMFAwkFCQADAAAAAQIDAAQREiEFMUEGE1FhcRQigQcjMlKRobHB0TNCcoLhFSQ0Q2KSovDxY3Oy/8QAGQEAAgMBAAAAAAAAAAAAAAAAAgMAAQQF/8QAIxEAAgIBBAIDAQEAAAAAAAAAAAECEQMEEiExE0EiMlEzYf/aAAwDAQACEQMRAD8Acj1NDqkcJGrMx2AUZJrjcOnUe6VceVNRbm2cSIJEZTkMuRg+orNbQzhhMiSQtplRkbwYEGkr0rvit9exrHd3EkqqcqJNyDQyyGpvJtDhIKer0CJKkEnnU3k2ByyU8SUCsnnUgk86veTaGhz0p4ncciPsoIS4p4mHWr8jRWwLWXNSoS3IUAb6zicd++j/AFFTj7cYrQ8IPDbnSROrL4qcj7RSp5qDWLgA0NjOKhdyprS31xYWckcQto5RIMKRIBlvA55bb5rMdrO0vCeF3aQ2tk90c/OvG+FXyBxuf++gLUsvx30c1nwpazTIuIQ3Vqk6QTRBxkLKulh6ioWuF8KdHJYDhTJy9NLmhjODXDLmjUgaJ2eo2eoi+etMZvOpuJRIz1Gz1GWqWztJ76burddT4z9IAD4mpuJRCzVGzVLdwSWsxhlKaxz0uGH2gmhmNSyqOM1Ko2alU3Eo0ASUbjS3wxXff5NGfgQayM3HuKwcRuYUIeNJmVcqDgAnFWNv2judhPaD1XIoXmiuxnhlXBdukTDEiD+ZcVE1hbSbqCP4TTbfjlrIBrVoyeeRRK3FnLuChz4iq3wYO2SAn4Wf3JfgdqgeyuUP0M+lXaxIwHdOwz4Eml3Lj6LgnzFRqL6LUmUB1KcMCPUYqe0MDyhbmV44/rImo/iKtXjc7NGGHkc0NJBASdcJU9SBj8Kra/QSkBzFFkIicunRiukn4ZOKaGog2cROI5dPkd6ieymX6OlvQ0DTQSkhjSKDkIzHyx+OaikZsO8VuBJjIIcIxPqB+NOZXT6SkVJLJAQvcrKDj3tZByfLAFC1fYSlRJwn5Ln4larxCbjOmSf3x8wHZT5knnn7DVRxKy4nwy9Nnb3Nndeykp35Q5Y8+nXffzq2hubyJdNvLMq5zhGIGfHnUQglPJQATk5PWqktyqi4ylH2Uct52jAwosmH8J/M1c8Kj4meGe1cTFuCW2EbqCB02zk0ZFw/WPecg+FER8Mh/eLn40ai0DKaZXmTNc155VdR2Fuv+WPic1OLeJcYRP8AaKPaxbaM+qu30VY+gpGOTOND59DWhbCqfIZwKr2uwF2jPnv1otoNleLeYnHdt8acLSbqAPWp2vj0Vfiaia8fppHoM1EkU2NNk55uB5Vz2Bert8BXGuJ2+iX+CVG3tb/uTH4EUSool9gj66j/ADUqGNteNv3TfFx+tKjoo877ScTvrLtTxKKKYBRdNgMM4yf61pbe5nVBqYMRz93Gay/bpNPazin/ANwP2qDWpslyoNZc3SNcVSLOOS5wNVtqH8J3qZZgD79vpPpitdwHg1ne8HgmMqJKc6sn4DalNwyCMOUJYJncHNDHTynyhb1MIumZqO6jUgqXU+INV57TyrxNIu8nMYQAO41KGLYH4VvV4HaSsiTO3dn6QGAfhmqrj3Z3s/ZtbvonRHk+edAC+AAQVJ5HJH3mq8E4q2i454T4RTLxW4173CnPxo6DiRYfOOp9BVDJFCl6y2xZ4QSEL/SK9M+eK0tlYQMoJhQnAx7oJOaCO99BTlCPLIZOJW42kGfhn8ai/tCwcf5ieYB/LNWpsogrMIwDq04CDwzVMbNJZZAVYNr0gLjrTH5I9i4vHPofdSGMKUJZWGctUCTyuMpDn7aNuosW8f8ACfxp/CbfXY3EoGTGcgfAn8qYk5Oim0lYGvtbfRix8BUiwXh6Y/mFH2RaS7MTABQCcjPRQfxqz4fZ3SXKpeWJMXvFnIIwACRy23xTlp2K88fRTWUUiTOsrZ93OM5FZ67+UThdpcSw+z3sjROyNoiGMg4OMtWuixJPI6poDKp0/Vz0rwS+IN/dt43Ep/5mqxxTbTDb9noT/Kfaj9nwy8PrIi/rUS/KVLcXEUMXCyveOqAvcZ5nHQV55RfB118Z4ev1rqIf8hTNiAtnvkqYt5D4A4qvs7dJXfWitjGMiradf7q/oTQ/B48yP5n8jSbuSQT4TZ1eHHmLf/h/SnCxlzgQMM/CruO6DkISQAc5Pl/7UMjMkj6m2P0cUxNGR5pFZDw64nYrFBqI5jPKiU4DfE/sYh6sKseFsFEz6gTkY357mre0m188Z8RTUol+R3RnR2evzyEC+rGlWtL6ULHpSq+RlI+VPlFwna6+HLUI2/4LWs4fFmJT4gH7q72ngV+1SF7dJIyib93nG3U0fFEUA0ocdMDauZlnfFHQS4Rs+zciRcKjWRCMnZ9O3Tb/AL40ZIiaJV1HS0ZxsQMj+lZfgvHBHCIbmwuIkVsFpJIlB88FwaPl43wm2cSvxO3jQqylWmX3iRjx8a1YnS4OXlxy8jdcF4zKJY2GpgSRuDt51W9qh3llCQCDqyQRuMqP0q2sZLO+tY5QwdNIKkHY8zkUF2oYS2Mb7Y1YHwyKLJO8bRWnpZaMLGh9rUYrZ2UfviNcAkLufQ1lUA9rTathaB04hbyJ3SgLg62wTkdKVpeXRr1X0OwWjrKSzgbjI5E+7VJJEBcyhlyO/AII9a2TmNpQ0kihiTkF9sY/9rMcReNJ9gQWuwhOdsliBj7a0ZY8oz4HwyG8X+5xnHRh99S8BITh12eowQP5WpXy4s0/m/GmcJi7zh1yCcDHPfng+FIx8ZEaJ842S2DO91MZFCgD3cjGRp50bwG5uZ7u5FxPPJEsEhGpiVBGMfjQnDrJ4u8OrWmRk7nG58RVjwHhV1HNeGeJmRoHWPX9bO2M8jXQfsxQXRW27IhJZgBoUA+g3rzSTsG0s0jtdXKa3LY0R9ST4+deliMIZtechgp9cCq88e4J3jKeJ2YIOCDMBj7a5yk1J0dCk0jCr8noPO/uf9kf61PY9iYrHidnMZ72QxTJJkJHpGG671uY+KcKkI7viFm38Nwh/OiVltpf2c0b9PdYH86LySK2oMneNrZgrqSRsM1zgiAsxBBxncHPSoZk/umpWGcDcGpeDLksBtlsZ8tqqP2QMvqwp0ZTgHOXxz5b08MiINTPk+8FLZJz412XABKbAHcAnP41WNNMWYE6grjDD6p/PnTKOequi4twvssmW0tnapre5MNyBqyGACr41nri9eGWNMasnOC2BzO3lyNObiEutMZJxnPPTvtmj6YUlybGe+i7ghmKknA2pViZOISy3awu2cDVjYgfHx5UqZGcaLW4AyznJZqaYc9a6tPFc62dEyPaHs6vE+JWkrCPuonbvQ2cuDjAG3lRkPAbOO6srmOMRtZOXhVMKuT1O3lmrqRQXPrT+7+bOACSMYPWmJugfdBTdorzBR5NRGxJIP5ULd8VuLuLu5DqUHI3JxUK298yjHsyAc8KWqOWK6X6V0B5LGB+OazucvbHrEu0C6nFwr4bGfA1sLG7jeJe8hRtgMsPCsaYpi4JnlJz9b+lX3D7y6gUapA645Ooo8GSmVlxNovZZom3MCnA05U9PDb1qsnhjuJIzKoI9rSRR4ENkH4bVL/akbftYYSfENiguJ8SihWJ4IXLCQMQpB5eprS527sR4muKJ+LEJbovT3vxqTs1xGKyRu8BLFjjBGRsR19ag4kdUSMzqowc6vOq6KAOvzcsb+YNJcnGdoNRuNM2kvGIJ4u7Z5iGYE6l2G9EWHELaORzLdZypALBs86w/s0qnZM+hqRO/j3JkUeppi1MvaB8MSykIJnYY3lXl6rXz9xhZlvrkxKWiEpGTvucmve0J9nJJZ8yLknnzFeP2czCW+kkwdUwyf5aqLrkKr4MqLhlPvxoc+OM0VbMxlSI24jLHmfx5VpJL61OkMkb52GU51J2gax7qxuIEiDNpyYxuNtxTE9y6Kqn2eqcLTu+zlgnhbxD/iKsuFL/AHaVgcEKd/DagU9zhNov/wAaf/iiLG8jit3ikMZEgIZWONvWlQdTTZU03FpAFzcyQn3JHLDnhT/3/wAqSGZ5ynvZZZMEZ5+NFSQ2czBh3i42xFcAj7xUkENrBp0JLhW1b6Tk/DFO+N9mFYZr0VPGGaO6t2dQY0U5yOe55/bTeHolxeK+ogsAwTSQFOfs546VZ39vDeT94LiSMaQCjISCfhUsMVrE4dJ4tWNy+oZ8uVXK2+C5Rf4VkUDLezvhdJXGRsef9KVWAACTu7wF5H1HQ4I+zNKpFNKmFCLoqFp4qaOzb95gPTepu4hiGqVtvEnFZtpsv8AApZyAMnwolIVVcyyBRy5jahbziNvCSLZlc/6GyPiarRPLLOrSvtq2AOAPQVfkjHgJYpS5PReFdn4pLaKV2IDKDjG9UvbTh8PDzE8RY94u4x1BracFJPCrY4x7g65rMfKOVWC3JAPPnTsySxsHE3vRhQ2uRc7Dzb8q2HZ3hkN9bOGTOkjfcc6xAnwwwD+Feh/J9IXguxgbaNvDnWLSNOdGrUpqFgl32eVBLJthXK+OMVULDaI4V11kOBvXoEhjkW+jOxDn7SgNeXzTFbrJCpiTJ386fqIxhTQnBKU7TLG8jtHx3kKE+JGfxoB7Gzf3kUKPrVyZ+8AP0gM8vWnQuzRllAXHXG9Y3Lc6NSjSIzavCM29zMF/iIX7/wBKEm47eWp31uPGSLSPt2zRrK8h3LHz5D7agkgKDVpLY6nlU3NMvan2cbtVA1gRcBllyD82MqfeHLevJblrwNKItJhZtRHXOAPyr1ZrJbmI95AmnPNhgVmpeA2MqstvHM0md2iYhR+OadDVJdinpr6ZhQ06AaomAPUHP60dazi7nt4GjYa5lAygwM7fpWkXszOqkxToRnlIgP31234NxCC4RxDFIFkVgyt1BG+/OnLUwYD0017PVriILBBFGc6fd8OQx+VDCORUcd0WyNiN8VmuIcT45GkfuSKQxw8cWTnHxFG2N3xtYsziF/HKcvUg0DnHsDxTDHUqfeQj1FMJYHIJ8sE0l45MrETWbHHVX/UVJ/a9kw+eiZM89UefvFUpRfsjhJeiM3Ey/wCa/oTmue1zjctn1FSrccMn/ZyxD+fT9xpxs4nGY5GI8diKYl+MW/8AUCtfS9Qh9RSp8vDpAMqwI8xilR1MDgAk4hdyfSuZB5IoX+tCl1dveUu31mJY/fQvebZWMt/qc1IjTN9EjB+ou321y5ZWzqLGkSySYONRAHPApqSnUNCaj45zTVg1bySb/wC6pMRxDIjLEdScfdQqfNjNvo9n7PP3nBbNvGIVnPlGRnt7YALjJGWPX0pvZ3tB3fBreLCh4xjSPWi+0Fub+0ikuc/NXCgAHmrYrrZ5rw8ezmY01l5PLZD72GdgAeS1tewHEYrRbsaDlwp8OWf1qn7ScPtuG8Wmhji1YIK5PQ0PaXEyvsQinbFczT5fHks6OWHlx8Gq4nxeSSa5CsFWTBAXnyxWWKqrmRVyxbOW51IZx3uRlj1K1DKdTNnLA8t+VHn1DyMDDhWMdPIzKBv+JrsOe7cb5x1rgBCgFfsrqukaEEgnoBSIy5GNcDoCxlCspx0Zm/Kr20ijjtZ1ciRipIA6VU2dpPO4Zl0J51cBEsVbQS7EYNbMT/TNkXKopmQsmZdoh0J50BNJDp7pVVUzsiDGfXxqykieYMztoU9W6UHHDBE2x7xurGsbNKIII5Jd2Tu1HU8gPSj47aEhWZcKh2c88+VRLrZgCuQOS/rUrXCRyLrPX90cvMCjjSAlb6DTE8xwGIjX6TcsU4ujJ3cYOld+ex9aiN17a+iPKWybuxOCxqy4FZQcUaTQMBByNPhFzdITOW1Wytt7ZJXy4wD91cvLGN5giIBnlWgm4JcaW7gBsdKqO6eFtUwZWGwyKZLDOPaFrJGT4ZS3tjBEjAg94TjahrS1jRhuyknAxRl5HKZhvnO58q5EnuKJAykknbnihW6LCdNHLy49nRTFdzBuq/8AtKoLuKM6GXY433xtSo/NMDxxAVEasQApceJ1GpQpY7nNMgggRvmkJailiP722eg51zWdBUQvlRnl5k03AYZ3bzOwqSSJicAqo6k+832f1rg7pdyDI3Qvv93KqCQTZ3Txe6hJ/g2++tqeNx3PB5RgibCEAeIx+lYmM/vH3fUYo+HvNBzhUI3L8vspnke2hUscW7YR2huBxC8F0qYLoufLHnVasbc8ZH1ulFM6nAX38ciw2pkwkwZJGGkDkTg/Ck+w48KkQac7Y+FNkeOIb7moJblmJWEZPLOadFbb6pd264qw+hM7y8sip7JRCSSF/iNMkGBoXIJ56edE21jJPpMpIQDl1+NWnRTosIbsSp3cb5AO5HSr3h1lDcwl9WTg7+dZuXuYFKqwHiFOB6k1zh/FZY3MduSqdXJxmtenyx3fIzZcTcbiB8RuJTI8EeWYHBUUywgdFYSN3kpOTjkvkKkuGHeutopeRzkt/wB6V1U9jiJGkyHYnNIm0m6HRXxJrh1jULkAkVUOzXco0BhGDnX1aiWbugZrhs7+NOjCzaZVfWCMrjliomTo5N3hRIEbTH+9vy8a1nYydYu8UEBAuwrMLHk6fE860fArP5uQQtiXHTFbNI28qMmprYXV9eSKzG3wc7Hes9xmWaGSEyBlJbOPAVb2rSRqVlhBAbA8aou0d2lzcx4yu++eldTI90W2Yca+VB3tNhcxK01sHb948s7VA1nZynVBrRjtu2RVVKggcLqyD51Z27II1xux60Mfnw0SScOUyk4q4hfu/pacDOBSoDjk+JpNJz71KubN1Jm6EG4pk9qB3RON6fOxCIASAefnSpVgNS7ILnbYbDypvDwMk4HI0qVChgfwwBpGLDJHImuTsxuQCxI8CaVKr9Aew20ALyZ6Lt5VUXjEyAEkjPU0qVCGhttzPkf1o3lFkc8c6VKrZbH8L3mbO/uirO692A4226UqVUwJdmf4mzDSASBjlmiLRRpQYGAhwMcqVKiQcugy3A0yHAzig7j/ABRHQLsKVKowUVPGCdcQztjlVrbgDAAwAOQpUqNdEl0Sx/tE9a0HZsnvpNz9L9aVKt2h/sjFqv5suZicjesvx5V/tRRpGMDp60qVdXJ/NmHF9kUNx/iAPM1ccPJ9zelSpeH7BZejNcZ/bN/GaVKlXKn9mdHH9Uf/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data:image/jpg;base64,/9j/4AAQSkZJRgABAQAAAQABAAD/2wBDAAkGBwgHBgkIBwgKCgkLDRYPDQwMDRsUFRAWIB0iIiAdHx8kKDQsJCYxJx8fLT0tMTU3Ojo6Iys/RD84QzQ5Ojf/2wBDAQoKCg0MDRoPDxo3JR8lNzc3Nzc3Nzc3Nzc3Nzc3Nzc3Nzc3Nzc3Nzc3Nzc3Nzc3Nzc3Nzc3Nzc3Nzc3Nzc3Nzf/wAARCACCAMcDASIAAhEBAxEB/8QAHAAAAQUBAQEAAAAAAAAAAAAABAACAwUGAQcI/8QAQBAAAgEDAgMFAwkFCQADAAAAAQIDAAQREiEFMUEGE1FhcRQigQcjMlKRobHB0TNCcoLhFSQ0Q2KSovDxY3Oy/8QAGQEAAgMBAAAAAAAAAAAAAAAAAgMAAQQF/8QAIxEAAgIBBAIDAQEAAAAAAAAAAAECEQMEEiExE0EiMlEzYf/aAAwDAQACEQMRAD8Acj1NDqkcJGrMx2AUZJrjcOnUe6VceVNRbm2cSIJEZTkMuRg+orNbQzhhMiSQtplRkbwYEGkr0rvit9exrHd3EkqqcqJNyDQyyGpvJtDhIKer0CJKkEnnU3k2ByyU8SUCsnnUgk86veTaGhz0p4ncciPsoIS4p4mHWr8jRWwLWXNSoS3IUAb6zicd++j/AFFTj7cYrQ8IPDbnSROrL4qcj7RSp5qDWLgA0NjOKhdyprS31xYWckcQto5RIMKRIBlvA55bb5rMdrO0vCeF3aQ2tk90c/OvG+FXyBxuf++gLUsvx30c1nwpazTIuIQ3Vqk6QTRBxkLKulh6ioWuF8KdHJYDhTJy9NLmhjODXDLmjUgaJ2eo2eoi+etMZvOpuJRIz1Gz1GWqWztJ76burddT4z9IAD4mpuJRCzVGzVLdwSWsxhlKaxz0uGH2gmhmNSyqOM1Ko2alU3Eo0ASUbjS3wxXff5NGfgQayM3HuKwcRuYUIeNJmVcqDgAnFWNv2judhPaD1XIoXmiuxnhlXBdukTDEiD+ZcVE1hbSbqCP4TTbfjlrIBrVoyeeRRK3FnLuChz4iq3wYO2SAn4Wf3JfgdqgeyuUP0M+lXaxIwHdOwz4Eml3Lj6LgnzFRqL6LUmUB1KcMCPUYqe0MDyhbmV44/rImo/iKtXjc7NGGHkc0NJBASdcJU9SBj8Kra/QSkBzFFkIicunRiukn4ZOKaGog2cROI5dPkd6ieymX6OlvQ0DTQSkhjSKDkIzHyx+OaikZsO8VuBJjIIcIxPqB+NOZXT6SkVJLJAQvcrKDj3tZByfLAFC1fYSlRJwn5Ln4larxCbjOmSf3x8wHZT5knnn7DVRxKy4nwy9Nnb3Nndeykp35Q5Y8+nXffzq2hubyJdNvLMq5zhGIGfHnUQglPJQATk5PWqktyqi4ylH2Uct52jAwosmH8J/M1c8Kj4meGe1cTFuCW2EbqCB02zk0ZFw/WPecg+FER8Mh/eLn40ai0DKaZXmTNc155VdR2Fuv+WPic1OLeJcYRP8AaKPaxbaM+qu30VY+gpGOTOND59DWhbCqfIZwKr2uwF2jPnv1otoNleLeYnHdt8acLSbqAPWp2vj0Vfiaia8fppHoM1EkU2NNk55uB5Vz2Bert8BXGuJ2+iX+CVG3tb/uTH4EUSool9gj66j/ADUqGNteNv3TfFx+tKjoo877ScTvrLtTxKKKYBRdNgMM4yf61pbe5nVBqYMRz93Gay/bpNPazin/ANwP2qDWpslyoNZc3SNcVSLOOS5wNVtqH8J3qZZgD79vpPpitdwHg1ne8HgmMqJKc6sn4DalNwyCMOUJYJncHNDHTynyhb1MIumZqO6jUgqXU+INV57TyrxNIu8nMYQAO41KGLYH4VvV4HaSsiTO3dn6QGAfhmqrj3Z3s/ZtbvonRHk+edAC+AAQVJ5HJH3mq8E4q2i454T4RTLxW4173CnPxo6DiRYfOOp9BVDJFCl6y2xZ4QSEL/SK9M+eK0tlYQMoJhQnAx7oJOaCO99BTlCPLIZOJW42kGfhn8ai/tCwcf5ieYB/LNWpsogrMIwDq04CDwzVMbNJZZAVYNr0gLjrTH5I9i4vHPofdSGMKUJZWGctUCTyuMpDn7aNuosW8f8ACfxp/CbfXY3EoGTGcgfAn8qYk5Oim0lYGvtbfRix8BUiwXh6Y/mFH2RaS7MTABQCcjPRQfxqz4fZ3SXKpeWJMXvFnIIwACRy23xTlp2K88fRTWUUiTOsrZ93OM5FZ67+UThdpcSw+z3sjROyNoiGMg4OMtWuixJPI6poDKp0/Vz0rwS+IN/dt43Ep/5mqxxTbTDb9noT/Kfaj9nwy8PrIi/rUS/KVLcXEUMXCyveOqAvcZ5nHQV55RfB118Z4ev1rqIf8hTNiAtnvkqYt5D4A4qvs7dJXfWitjGMiradf7q/oTQ/B48yP5n8jSbuSQT4TZ1eHHmLf/h/SnCxlzgQMM/CruO6DkISQAc5Pl/7UMjMkj6m2P0cUxNGR5pFZDw64nYrFBqI5jPKiU4DfE/sYh6sKseFsFEz6gTkY357mre0m188Z8RTUol+R3RnR2evzyEC+rGlWtL6ULHpSq+RlI+VPlFwna6+HLUI2/4LWs4fFmJT4gH7q72ngV+1SF7dJIyib93nG3U0fFEUA0ocdMDauZlnfFHQS4Rs+zciRcKjWRCMnZ9O3Tb/AL40ZIiaJV1HS0ZxsQMj+lZfgvHBHCIbmwuIkVsFpJIlB88FwaPl43wm2cSvxO3jQqylWmX3iRjx8a1YnS4OXlxy8jdcF4zKJY2GpgSRuDt51W9qh3llCQCDqyQRuMqP0q2sZLO+tY5QwdNIKkHY8zkUF2oYS2Mb7Y1YHwyKLJO8bRWnpZaMLGh9rUYrZ2UfviNcAkLufQ1lUA9rTathaB04hbyJ3SgLg62wTkdKVpeXRr1X0OwWjrKSzgbjI5E+7VJJEBcyhlyO/AII9a2TmNpQ0kihiTkF9sY/9rMcReNJ9gQWuwhOdsliBj7a0ZY8oz4HwyG8X+5xnHRh99S8BITh12eowQP5WpXy4s0/m/GmcJi7zh1yCcDHPfng+FIx8ZEaJ842S2DO91MZFCgD3cjGRp50bwG5uZ7u5FxPPJEsEhGpiVBGMfjQnDrJ4u8OrWmRk7nG58RVjwHhV1HNeGeJmRoHWPX9bO2M8jXQfsxQXRW27IhJZgBoUA+g3rzSTsG0s0jtdXKa3LY0R9ST4+deliMIZtechgp9cCq88e4J3jKeJ2YIOCDMBj7a5yk1J0dCk0jCr8noPO/uf9kf61PY9iYrHidnMZ72QxTJJkJHpGG671uY+KcKkI7viFm38Nwh/OiVltpf2c0b9PdYH86LySK2oMneNrZgrqSRsM1zgiAsxBBxncHPSoZk/umpWGcDcGpeDLksBtlsZ8tqqP2QMvqwp0ZTgHOXxz5b08MiINTPk+8FLZJz412XABKbAHcAnP41WNNMWYE6grjDD6p/PnTKOequi4twvssmW0tnapre5MNyBqyGACr41nri9eGWNMasnOC2BzO3lyNObiEutMZJxnPPTvtmj6YUlybGe+i7ghmKknA2pViZOISy3awu2cDVjYgfHx5UqZGcaLW4AyznJZqaYc9a6tPFc62dEyPaHs6vE+JWkrCPuonbvQ2cuDjAG3lRkPAbOO6srmOMRtZOXhVMKuT1O3lmrqRQXPrT+7+bOACSMYPWmJugfdBTdorzBR5NRGxJIP5ULd8VuLuLu5DqUHI3JxUK298yjHsyAc8KWqOWK6X6V0B5LGB+OazucvbHrEu0C6nFwr4bGfA1sLG7jeJe8hRtgMsPCsaYpi4JnlJz9b+lX3D7y6gUapA645Ooo8GSmVlxNovZZom3MCnA05U9PDb1qsnhjuJIzKoI9rSRR4ENkH4bVL/akbftYYSfENiguJ8SihWJ4IXLCQMQpB5eprS527sR4muKJ+LEJbovT3vxqTs1xGKyRu8BLFjjBGRsR19ag4kdUSMzqowc6vOq6KAOvzcsb+YNJcnGdoNRuNM2kvGIJ4u7Z5iGYE6l2G9EWHELaORzLdZypALBs86w/s0qnZM+hqRO/j3JkUeppi1MvaB8MSykIJnYY3lXl6rXz9xhZlvrkxKWiEpGTvucmve0J9nJJZ8yLknnzFeP2czCW+kkwdUwyf5aqLrkKr4MqLhlPvxoc+OM0VbMxlSI24jLHmfx5VpJL61OkMkb52GU51J2gax7qxuIEiDNpyYxuNtxTE9y6Kqn2eqcLTu+zlgnhbxD/iKsuFL/AHaVgcEKd/DagU9zhNov/wAaf/iiLG8jit3ikMZEgIZWONvWlQdTTZU03FpAFzcyQn3JHLDnhT/3/wAqSGZ5ynvZZZMEZ5+NFSQ2czBh3i42xFcAj7xUkENrBp0JLhW1b6Tk/DFO+N9mFYZr0VPGGaO6t2dQY0U5yOe55/bTeHolxeK+ogsAwTSQFOfs546VZ39vDeT94LiSMaQCjISCfhUsMVrE4dJ4tWNy+oZ8uVXK2+C5Rf4VkUDLezvhdJXGRsef9KVWAACTu7wF5H1HQ4I+zNKpFNKmFCLoqFp4qaOzb95gPTepu4hiGqVtvEnFZtpsv8AApZyAMnwolIVVcyyBRy5jahbziNvCSLZlc/6GyPiarRPLLOrSvtq2AOAPQVfkjHgJYpS5PReFdn4pLaKV2IDKDjG9UvbTh8PDzE8RY94u4x1BracFJPCrY4x7g65rMfKOVWC3JAPPnTsySxsHE3vRhQ2uRc7Dzb8q2HZ3hkN9bOGTOkjfcc6xAnwwwD+Feh/J9IXguxgbaNvDnWLSNOdGrUpqFgl32eVBLJthXK+OMVULDaI4V11kOBvXoEhjkW+jOxDn7SgNeXzTFbrJCpiTJ386fqIxhTQnBKU7TLG8jtHx3kKE+JGfxoB7Gzf3kUKPrVyZ+8AP0gM8vWnQuzRllAXHXG9Y3Lc6NSjSIzavCM29zMF/iIX7/wBKEm47eWp31uPGSLSPt2zRrK8h3LHz5D7agkgKDVpLY6nlU3NMvan2cbtVA1gRcBllyD82MqfeHLevJblrwNKItJhZtRHXOAPyr1ZrJbmI95AmnPNhgVmpeA2MqstvHM0md2iYhR+OadDVJdinpr6ZhQ06AaomAPUHP60dazi7nt4GjYa5lAygwM7fpWkXszOqkxToRnlIgP31234NxCC4RxDFIFkVgyt1BG+/OnLUwYD0017PVriILBBFGc6fd8OQx+VDCORUcd0WyNiN8VmuIcT45GkfuSKQxw8cWTnHxFG2N3xtYsziF/HKcvUg0DnHsDxTDHUqfeQj1FMJYHIJ8sE0l45MrETWbHHVX/UVJ/a9kw+eiZM89UefvFUpRfsjhJeiM3Ey/wCa/oTmue1zjctn1FSrccMn/ZyxD+fT9xpxs4nGY5GI8diKYl+MW/8AUCtfS9Qh9RSp8vDpAMqwI8xilR1MDgAk4hdyfSuZB5IoX+tCl1dveUu31mJY/fQvebZWMt/qc1IjTN9EjB+ou321y5ZWzqLGkSySYONRAHPApqSnUNCaj45zTVg1bySb/wC6pMRxDIjLEdScfdQqfNjNvo9n7PP3nBbNvGIVnPlGRnt7YALjJGWPX0pvZ3tB3fBreLCh4xjSPWi+0Fub+0ikuc/NXCgAHmrYrrZ5rw8ezmY01l5PLZD72GdgAeS1tewHEYrRbsaDlwp8OWf1qn7ScPtuG8Wmhji1YIK5PQ0PaXEyvsQinbFczT5fHks6OWHlx8Gq4nxeSSa5CsFWTBAXnyxWWKqrmRVyxbOW51IZx3uRlj1K1DKdTNnLA8t+VHn1DyMDDhWMdPIzKBv+JrsOe7cb5x1rgBCgFfsrqukaEEgnoBSIy5GNcDoCxlCspx0Zm/Kr20ijjtZ1ciRipIA6VU2dpPO4Zl0J51cBEsVbQS7EYNbMT/TNkXKopmQsmZdoh0J50BNJDp7pVVUzsiDGfXxqykieYMztoU9W6UHHDBE2x7xurGsbNKIII5Jd2Tu1HU8gPSj47aEhWZcKh2c88+VRLrZgCuQOS/rUrXCRyLrPX90cvMCjjSAlb6DTE8xwGIjX6TcsU4ujJ3cYOld+ex9aiN17a+iPKWybuxOCxqy4FZQcUaTQMBByNPhFzdITOW1Wytt7ZJXy4wD91cvLGN5giIBnlWgm4JcaW7gBsdKqO6eFtUwZWGwyKZLDOPaFrJGT4ZS3tjBEjAg94TjahrS1jRhuyknAxRl5HKZhvnO58q5EnuKJAykknbnihW6LCdNHLy49nRTFdzBuq/8AtKoLuKM6GXY433xtSo/NMDxxAVEasQApceJ1GpQpY7nNMgggRvmkJailiP722eg51zWdBUQvlRnl5k03AYZ3bzOwqSSJicAqo6k+832f1rg7pdyDI3Qvv93KqCQTZ3Txe6hJ/g2++tqeNx3PB5RgibCEAeIx+lYmM/vH3fUYo+HvNBzhUI3L8vspnke2hUscW7YR2huBxC8F0qYLoufLHnVasbc8ZH1ulFM6nAX38ciw2pkwkwZJGGkDkTg/Ck+w48KkQac7Y+FNkeOIb7moJblmJWEZPLOadFbb6pd264qw+hM7y8sip7JRCSSF/iNMkGBoXIJ56edE21jJPpMpIQDl1+NWnRTosIbsSp3cb5AO5HSr3h1lDcwl9WTg7+dZuXuYFKqwHiFOB6k1zh/FZY3MduSqdXJxmtenyx3fIzZcTcbiB8RuJTI8EeWYHBUUywgdFYSN3kpOTjkvkKkuGHeutopeRzkt/wB6V1U9jiJGkyHYnNIm0m6HRXxJrh1jULkAkVUOzXco0BhGDnX1aiWbugZrhs7+NOjCzaZVfWCMrjliomTo5N3hRIEbTH+9vy8a1nYydYu8UEBAuwrMLHk6fE860fArP5uQQtiXHTFbNI28qMmprYXV9eSKzG3wc7Hes9xmWaGSEyBlJbOPAVb2rSRqVlhBAbA8aou0d2lzcx4yu++eldTI90W2Yca+VB3tNhcxK01sHb948s7VA1nZynVBrRjtu2RVVKggcLqyD51Z27II1xux60Mfnw0SScOUyk4q4hfu/pacDOBSoDjk+JpNJz71KubN1Jm6EG4pk9qB3RON6fOxCIASAefnSpVgNS7ILnbYbDypvDwMk4HI0qVChgfwwBpGLDJHImuTsxuQCxI8CaVKr9Aew20ALyZ6Lt5VUXjEyAEkjPU0qVCGhttzPkf1o3lFkc8c6VKrZbH8L3mbO/uirO692A4226UqVUwJdmf4mzDSASBjlmiLRRpQYGAhwMcqVKiQcugy3A0yHAzig7j/ABRHQLsKVKowUVPGCdcQztjlVrbgDAAwAOQpUqNdEl0Sx/tE9a0HZsnvpNz9L9aVKt2h/sjFqv5suZicjesvx5V/tRRpGMDp60qVdXJ/NmHF9kUNx/iAPM1ccPJ9zelSpeH7BZejNcZ/bN/GaVKlXKn9mdHH9Uf/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1388" name="Picture 12" descr="http://northcountryhardwoodfloors.com/wp-content/uploads/slideshow-gallery-pro/Hard-Wood-5465314.jpg"/>
          <p:cNvPicPr>
            <a:picLocks noChangeAspect="1" noChangeArrowheads="1"/>
          </p:cNvPicPr>
          <p:nvPr/>
        </p:nvPicPr>
        <p:blipFill rotWithShape="1">
          <a:blip r:embed="rId2">
            <a:extLst>
              <a:ext uri="{28A0092B-C50C-407E-A947-70E740481C1C}">
                <a14:useLocalDpi xmlns:a14="http://schemas.microsoft.com/office/drawing/2010/main" val="0"/>
              </a:ext>
            </a:extLst>
          </a:blip>
          <a:srcRect l="44728"/>
          <a:stretch/>
        </p:blipFill>
        <p:spPr bwMode="auto">
          <a:xfrm>
            <a:off x="752235" y="2209799"/>
            <a:ext cx="3524525" cy="42386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166467"/>
            <a:ext cx="3321844" cy="2325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8" name="Rectangle 7"/>
          <p:cNvSpPr/>
          <p:nvPr/>
        </p:nvSpPr>
        <p:spPr>
          <a:xfrm>
            <a:off x="783866" y="6493276"/>
            <a:ext cx="3357009" cy="307777"/>
          </a:xfrm>
          <a:prstGeom prst="rect">
            <a:avLst/>
          </a:prstGeom>
        </p:spPr>
        <p:txBody>
          <a:bodyPr wrap="none">
            <a:spAutoFit/>
          </a:bodyPr>
          <a:lstStyle/>
          <a:p>
            <a:r>
              <a:rPr lang="en-US" sz="1400" dirty="0"/>
              <a:t>Photo: northcountryhardwoodfloors.com</a:t>
            </a:r>
          </a:p>
        </p:txBody>
      </p:sp>
      <p:sp>
        <p:nvSpPr>
          <p:cNvPr id="9" name="TextBox 8"/>
          <p:cNvSpPr txBox="1"/>
          <p:nvPr/>
        </p:nvSpPr>
        <p:spPr>
          <a:xfrm>
            <a:off x="4754592" y="5816167"/>
            <a:ext cx="3657600" cy="707886"/>
          </a:xfrm>
          <a:prstGeom prst="rect">
            <a:avLst/>
          </a:prstGeom>
          <a:noFill/>
        </p:spPr>
        <p:txBody>
          <a:bodyPr wrap="square" rtlCol="0">
            <a:spAutoFit/>
          </a:bodyPr>
          <a:lstStyle/>
          <a:p>
            <a:r>
              <a:rPr lang="en-US" sz="2000" dirty="0"/>
              <a:t>Typically, specular component is small</a:t>
            </a:r>
          </a:p>
        </p:txBody>
      </p:sp>
      <p:sp>
        <p:nvSpPr>
          <p:cNvPr id="12" name="Rectangle 11">
            <a:extLst>
              <a:ext uri="{FF2B5EF4-FFF2-40B4-BE49-F238E27FC236}">
                <a16:creationId xmlns:a16="http://schemas.microsoft.com/office/drawing/2014/main" id="{5BDC8E12-DE0E-2E4D-B206-1D7342226102}"/>
              </a:ext>
            </a:extLst>
          </p:cNvPr>
          <p:cNvSpPr/>
          <p:nvPr/>
        </p:nvSpPr>
        <p:spPr>
          <a:xfrm>
            <a:off x="7300511" y="6489308"/>
            <a:ext cx="2223362" cy="307777"/>
          </a:xfrm>
          <a:prstGeom prst="rect">
            <a:avLst/>
          </a:prstGeom>
        </p:spPr>
        <p:txBody>
          <a:bodyPr wrap="square">
            <a:spAutoFit/>
          </a:bodyPr>
          <a:lstStyle/>
          <a:p>
            <a:r>
              <a:rPr lang="en-US" sz="1400" dirty="0"/>
              <a:t>Slide from D. </a:t>
            </a:r>
            <a:r>
              <a:rPr lang="en-US" sz="1400" dirty="0" err="1"/>
              <a:t>Hoiem</a:t>
            </a:r>
            <a:endParaRPr lang="en-US" sz="1400" dirty="0"/>
          </a:p>
        </p:txBody>
      </p:sp>
    </p:spTree>
    <p:extLst>
      <p:ext uri="{BB962C8B-B14F-4D97-AF65-F5344CB8AC3E}">
        <p14:creationId xmlns:p14="http://schemas.microsoft.com/office/powerpoint/2010/main" val="23488313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Intensity and Surface Orientation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t>Intensity depends on illumination angle because less light comes in at oblique angles.</a:t>
                </a:r>
              </a:p>
              <a:p>
                <a:endParaRPr lang="en-US" dirty="0"/>
              </a:p>
              <a:p>
                <a:endParaRPr lang="en-US" dirty="0"/>
              </a:p>
              <a:p>
                <a:pPr marL="0" indent="0">
                  <a:buNone/>
                </a:pPr>
                <a14:m>
                  <m:oMath xmlns:m="http://schemas.openxmlformats.org/officeDocument/2006/math">
                    <m:r>
                      <a:rPr lang="en-US" sz="2400" b="0" i="1" smtClean="0">
                        <a:latin typeface="Cambria Math"/>
                      </a:rPr>
                      <m:t>𝜌</m:t>
                    </m:r>
                    <m:r>
                      <a:rPr lang="en-US" sz="2400" b="0" i="0" smtClean="0">
                        <a:latin typeface="Cambria Math"/>
                      </a:rPr>
                      <m:t>= </m:t>
                    </m:r>
                  </m:oMath>
                </a14:m>
                <a:r>
                  <a:rPr lang="en-US" sz="2400" dirty="0"/>
                  <a:t>albedo</a:t>
                </a:r>
              </a:p>
              <a:p>
                <a:pPr marL="0" indent="0">
                  <a:buNone/>
                </a:pPr>
                <a14:m>
                  <m:oMath xmlns:m="http://schemas.openxmlformats.org/officeDocument/2006/math">
                    <m:r>
                      <a:rPr lang="en-US" sz="2400" b="1" i="1" smtClean="0">
                        <a:latin typeface="Cambria Math"/>
                      </a:rPr>
                      <m:t>𝑺</m:t>
                    </m:r>
                    <m:r>
                      <a:rPr lang="en-US" sz="2400">
                        <a:latin typeface="Cambria Math"/>
                      </a:rPr>
                      <m:t>=</m:t>
                    </m:r>
                  </m:oMath>
                </a14:m>
                <a:r>
                  <a:rPr lang="en-US" sz="2400" dirty="0"/>
                  <a:t> directional source</a:t>
                </a:r>
              </a:p>
              <a:p>
                <a:pPr marL="0" indent="0">
                  <a:buNone/>
                </a:pPr>
                <a14:m>
                  <m:oMath xmlns:m="http://schemas.openxmlformats.org/officeDocument/2006/math">
                    <m:r>
                      <a:rPr lang="en-US" sz="2400" b="1" i="1" smtClean="0">
                        <a:latin typeface="Cambria Math"/>
                      </a:rPr>
                      <m:t>𝑵</m:t>
                    </m:r>
                    <m:r>
                      <a:rPr lang="en-US" sz="2400">
                        <a:latin typeface="Cambria Math"/>
                      </a:rPr>
                      <m:t>=</m:t>
                    </m:r>
                  </m:oMath>
                </a14:m>
                <a:r>
                  <a:rPr lang="en-US" sz="2400" dirty="0"/>
                  <a:t> surface normal</a:t>
                </a:r>
              </a:p>
              <a:p>
                <a:pPr marL="0" indent="0">
                  <a:buNone/>
                </a:pPr>
                <a14:m>
                  <m:oMath xmlns:m="http://schemas.openxmlformats.org/officeDocument/2006/math">
                    <m:r>
                      <m:rPr>
                        <m:sty m:val="p"/>
                      </m:rPr>
                      <a:rPr lang="en-US" sz="2400" b="0" i="0" smtClean="0">
                        <a:latin typeface="Cambria Math"/>
                      </a:rPr>
                      <m:t>I</m:t>
                    </m:r>
                    <m:r>
                      <a:rPr lang="en-US" sz="2400">
                        <a:latin typeface="Cambria Math"/>
                      </a:rPr>
                      <m:t>=</m:t>
                    </m:r>
                  </m:oMath>
                </a14:m>
                <a:r>
                  <a:rPr lang="en-US" sz="2400" dirty="0"/>
                  <a:t> reflected intensity</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852" t="-1544" r="-20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304800" y="5318885"/>
                <a:ext cx="47244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𝐼</m:t>
                      </m:r>
                      <m:d>
                        <m:dPr>
                          <m:ctrlPr>
                            <a:rPr lang="en-US" sz="3600" b="0" i="1" smtClean="0">
                              <a:latin typeface="Cambria Math" panose="02040503050406030204" pitchFamily="18" charset="0"/>
                            </a:rPr>
                          </m:ctrlPr>
                        </m:dPr>
                        <m:e>
                          <m:r>
                            <a:rPr lang="en-US" sz="3600" b="0" i="1" smtClean="0">
                              <a:latin typeface="Cambria Math"/>
                            </a:rPr>
                            <m:t>𝑥</m:t>
                          </m:r>
                        </m:e>
                      </m:d>
                      <m:r>
                        <a:rPr lang="en-US" sz="3600" b="0" i="1" smtClean="0">
                          <a:latin typeface="Cambria Math"/>
                        </a:rPr>
                        <m:t>=</m:t>
                      </m:r>
                      <m:r>
                        <a:rPr lang="en-US" sz="3600" b="0" i="1" smtClean="0">
                          <a:latin typeface="Cambria Math"/>
                        </a:rPr>
                        <m:t>𝜌</m:t>
                      </m:r>
                      <m:d>
                        <m:dPr>
                          <m:ctrlPr>
                            <a:rPr lang="en-US" sz="3600" b="0" i="1" smtClean="0">
                              <a:latin typeface="Cambria Math" panose="02040503050406030204" pitchFamily="18" charset="0"/>
                            </a:rPr>
                          </m:ctrlPr>
                        </m:dPr>
                        <m:e>
                          <m:r>
                            <a:rPr lang="en-US" sz="3600" b="0" i="1" smtClean="0">
                              <a:latin typeface="Cambria Math"/>
                            </a:rPr>
                            <m:t>𝑥</m:t>
                          </m:r>
                        </m:e>
                      </m:d>
                      <m:d>
                        <m:dPr>
                          <m:ctrlPr>
                            <a:rPr lang="en-US" sz="3600" b="0" i="1" smtClean="0">
                              <a:latin typeface="Cambria Math" panose="02040503050406030204" pitchFamily="18" charset="0"/>
                            </a:rPr>
                          </m:ctrlPr>
                        </m:dPr>
                        <m:e>
                          <m:r>
                            <a:rPr lang="en-US" sz="3600" b="1" i="1">
                              <a:latin typeface="Cambria Math"/>
                            </a:rPr>
                            <m:t>𝑺</m:t>
                          </m:r>
                          <m:r>
                            <a:rPr lang="en-US" sz="3600" b="1" i="1">
                              <a:latin typeface="Cambria Math"/>
                            </a:rPr>
                            <m:t>⋅</m:t>
                          </m:r>
                          <m:r>
                            <a:rPr lang="en-US" sz="3600" b="1" i="1">
                              <a:latin typeface="Cambria Math"/>
                            </a:rPr>
                            <m:t>𝑵</m:t>
                          </m:r>
                          <m:r>
                            <a:rPr lang="en-US" sz="3600" i="1">
                              <a:latin typeface="Cambria Math"/>
                            </a:rPr>
                            <m:t>(</m:t>
                          </m:r>
                          <m:r>
                            <a:rPr lang="en-US" sz="3600" b="0" i="1">
                              <a:latin typeface="Cambria Math"/>
                            </a:rPr>
                            <m:t>𝑥</m:t>
                          </m:r>
                          <m:r>
                            <a:rPr lang="en-US" sz="3600" i="1">
                              <a:latin typeface="Cambria Math"/>
                            </a:rPr>
                            <m:t>)</m:t>
                          </m:r>
                        </m:e>
                      </m:d>
                    </m:oMath>
                  </m:oMathPara>
                </a14:m>
                <a:endParaRPr lang="en-US" sz="3600" dirty="0"/>
              </a:p>
            </p:txBody>
          </p:sp>
        </mc:Choice>
        <mc:Fallback xmlns="">
          <p:sp>
            <p:nvSpPr>
              <p:cNvPr id="5" name="TextBox 4"/>
              <p:cNvSpPr txBox="1">
                <a:spLocks noRot="1" noChangeAspect="1" noMove="1" noResize="1" noEditPoints="1" noAdjustHandles="1" noChangeArrowheads="1" noChangeShapeType="1" noTextEdit="1"/>
              </p:cNvSpPr>
              <p:nvPr/>
            </p:nvSpPr>
            <p:spPr>
              <a:xfrm>
                <a:off x="304800" y="5318885"/>
                <a:ext cx="4724400" cy="646331"/>
              </a:xfrm>
              <a:prstGeom prst="rect">
                <a:avLst/>
              </a:prstGeom>
              <a:blipFill rotWithShape="1">
                <a:blip r:embed="rId3"/>
                <a:stretch>
                  <a:fillRect/>
                </a:stretch>
              </a:blipFill>
            </p:spPr>
            <p:txBody>
              <a:bodyPr/>
              <a:lstStyle/>
              <a:p>
                <a:r>
                  <a:rPr lang="en-US">
                    <a:noFill/>
                  </a:rPr>
                  <a:t> </a:t>
                </a:r>
              </a:p>
            </p:txBody>
          </p:sp>
        </mc:Fallback>
      </mc:AlternateContent>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6483" y="3276600"/>
            <a:ext cx="5071749" cy="2817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7" name="TextBox 6"/>
          <p:cNvSpPr txBox="1"/>
          <p:nvPr/>
        </p:nvSpPr>
        <p:spPr>
          <a:xfrm>
            <a:off x="0" y="6550223"/>
            <a:ext cx="1279517" cy="307777"/>
          </a:xfrm>
          <a:prstGeom prst="rect">
            <a:avLst/>
          </a:prstGeom>
          <a:noFill/>
        </p:spPr>
        <p:txBody>
          <a:bodyPr wrap="none" rtlCol="0">
            <a:spAutoFit/>
          </a:bodyPr>
          <a:lstStyle/>
          <a:p>
            <a:r>
              <a:rPr lang="en-US" sz="1400" dirty="0">
                <a:solidFill>
                  <a:schemeClr val="tx1">
                    <a:lumMod val="50000"/>
                    <a:lumOff val="50000"/>
                  </a:schemeClr>
                </a:solidFill>
              </a:rPr>
              <a:t>Slide: Forsyth</a:t>
            </a:r>
          </a:p>
        </p:txBody>
      </p:sp>
    </p:spTree>
    <p:extLst>
      <p:ext uri="{BB962C8B-B14F-4D97-AF65-F5344CB8AC3E}">
        <p14:creationId xmlns:p14="http://schemas.microsoft.com/office/powerpoint/2010/main" val="3246264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lgn="ctr"/>
            <a:r>
              <a:rPr lang="en-US" dirty="0"/>
              <a:t>Building a </a:t>
            </a:r>
            <a:r>
              <a:rPr lang="en-US"/>
              <a:t>Real Camera</a:t>
            </a:r>
            <a:endParaRPr lang="en-US" dirty="0"/>
          </a:p>
        </p:txBody>
      </p:sp>
      <p:sp>
        <p:nvSpPr>
          <p:cNvPr id="11267" name="Rectangle 8"/>
          <p:cNvSpPr>
            <a:spLocks noChangeArrowheads="1"/>
          </p:cNvSpPr>
          <p:nvPr/>
        </p:nvSpPr>
        <p:spPr bwMode="auto">
          <a:xfrm>
            <a:off x="6019800" y="1066800"/>
            <a:ext cx="1981200" cy="533400"/>
          </a:xfrm>
          <a:prstGeom prst="rect">
            <a:avLst/>
          </a:prstGeom>
          <a:solidFill>
            <a:schemeClr val="bg1"/>
          </a:solidFill>
          <a:ln w="9525">
            <a:noFill/>
            <a:miter lim="800000"/>
            <a:headEnd/>
            <a:tailEnd/>
          </a:ln>
        </p:spPr>
        <p:txBody>
          <a:bodyPr wrap="none" anchor="ctr"/>
          <a:lstStyle/>
          <a:p>
            <a:endParaRPr lang="en-US"/>
          </a:p>
        </p:txBody>
      </p:sp>
      <p:pic>
        <p:nvPicPr>
          <p:cNvPr id="11268" name="Picture 9"/>
          <p:cNvPicPr>
            <a:picLocks noChangeAspect="1" noChangeArrowheads="1"/>
          </p:cNvPicPr>
          <p:nvPr/>
        </p:nvPicPr>
        <p:blipFill>
          <a:blip r:embed="rId3" cstate="print"/>
          <a:srcRect/>
          <a:stretch>
            <a:fillRect/>
          </a:stretch>
        </p:blipFill>
        <p:spPr bwMode="auto">
          <a:xfrm>
            <a:off x="990600" y="1066800"/>
            <a:ext cx="7112000" cy="5334000"/>
          </a:xfrm>
          <a:prstGeom prst="rect">
            <a:avLst/>
          </a:prstGeom>
          <a:noFill/>
          <a:ln w="9525">
            <a:noFill/>
            <a:miter lim="800000"/>
            <a:headEnd/>
            <a:tailEnd/>
          </a:ln>
        </p:spPr>
      </p:pic>
    </p:spTree>
    <p:extLst>
      <p:ext uri="{BB962C8B-B14F-4D97-AF65-F5344CB8AC3E}">
        <p14:creationId xmlns:p14="http://schemas.microsoft.com/office/powerpoint/2010/main" val="21651826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The interaction of light and surfaces</a:t>
            </a:r>
          </a:p>
        </p:txBody>
      </p:sp>
      <p:sp>
        <p:nvSpPr>
          <p:cNvPr id="503811" name="Rectangle 3"/>
          <p:cNvSpPr>
            <a:spLocks noGrp="1" noChangeArrowheads="1"/>
          </p:cNvSpPr>
          <p:nvPr>
            <p:ph type="body" idx="1"/>
          </p:nvPr>
        </p:nvSpPr>
        <p:spPr>
          <a:xfrm>
            <a:off x="685800" y="914400"/>
            <a:ext cx="8001000" cy="5257800"/>
          </a:xfrm>
        </p:spPr>
        <p:txBody>
          <a:bodyPr/>
          <a:lstStyle/>
          <a:p>
            <a:r>
              <a:rPr lang="en-US" sz="2400" dirty="0"/>
              <a:t>What happens when a light ray hits a point on an object?</a:t>
            </a:r>
          </a:p>
          <a:p>
            <a:pPr lvl="1"/>
            <a:r>
              <a:rPr lang="en-US" sz="1800" dirty="0"/>
              <a:t>Some of the light gets </a:t>
            </a:r>
            <a:r>
              <a:rPr lang="en-US" sz="1800" b="1" dirty="0"/>
              <a:t>absorbed</a:t>
            </a:r>
          </a:p>
          <a:p>
            <a:pPr lvl="2"/>
            <a:r>
              <a:rPr lang="en-US" sz="1600" dirty="0"/>
              <a:t>converted to other forms of energy (e.g., heat)</a:t>
            </a:r>
          </a:p>
          <a:p>
            <a:pPr lvl="1"/>
            <a:r>
              <a:rPr lang="en-US" sz="1800" dirty="0"/>
              <a:t>Some gets </a:t>
            </a:r>
            <a:r>
              <a:rPr lang="en-US" sz="1800" b="1" dirty="0"/>
              <a:t>transmitted</a:t>
            </a:r>
            <a:r>
              <a:rPr lang="en-US" sz="1800" dirty="0"/>
              <a:t> through the object</a:t>
            </a:r>
          </a:p>
          <a:p>
            <a:pPr lvl="2"/>
            <a:r>
              <a:rPr lang="en-US" sz="1600" dirty="0"/>
              <a:t>possibly bent, through refraction</a:t>
            </a:r>
          </a:p>
          <a:p>
            <a:pPr lvl="2"/>
            <a:r>
              <a:rPr lang="en-US" sz="1600" dirty="0"/>
              <a:t>or scattered inside the object (subsurface scattering)</a:t>
            </a:r>
          </a:p>
          <a:p>
            <a:pPr lvl="1"/>
            <a:r>
              <a:rPr lang="en-US" sz="1800" dirty="0"/>
              <a:t>Some gets </a:t>
            </a:r>
            <a:r>
              <a:rPr lang="en-US" sz="1800" b="1" dirty="0"/>
              <a:t>reflected</a:t>
            </a:r>
          </a:p>
          <a:p>
            <a:pPr lvl="2"/>
            <a:r>
              <a:rPr lang="en-US" sz="1600" dirty="0"/>
              <a:t>possibly in multiple directions at once</a:t>
            </a:r>
          </a:p>
          <a:p>
            <a:pPr lvl="1"/>
            <a:r>
              <a:rPr lang="en-US" sz="1800" dirty="0"/>
              <a:t>Really complicated things can happen</a:t>
            </a:r>
          </a:p>
          <a:p>
            <a:pPr lvl="2"/>
            <a:r>
              <a:rPr lang="en-US" sz="1600" dirty="0"/>
              <a:t>fluorescence</a:t>
            </a:r>
          </a:p>
          <a:p>
            <a:r>
              <a:rPr lang="en-US" sz="2400" dirty="0"/>
              <a:t>Bidirectional reflectance distribution </a:t>
            </a:r>
            <a:br>
              <a:rPr lang="en-US" sz="2400" dirty="0"/>
            </a:br>
            <a:r>
              <a:rPr lang="en-US" sz="2400" dirty="0"/>
              <a:t>function (BRDF) </a:t>
            </a:r>
          </a:p>
          <a:p>
            <a:pPr lvl="1">
              <a:buFont typeface="Arial" panose="020B0604020202020204" pitchFamily="34" charset="0"/>
              <a:buChar char="•"/>
            </a:pPr>
            <a:r>
              <a:rPr lang="en-US" sz="1600" dirty="0"/>
              <a:t>How bright a surface appears when viewed </a:t>
            </a:r>
            <a:br>
              <a:rPr lang="en-US" sz="1600" dirty="0"/>
            </a:br>
            <a:r>
              <a:rPr lang="en-US" sz="1600" dirty="0"/>
              <a:t>from one direction when light falls on it from </a:t>
            </a:r>
            <a:br>
              <a:rPr lang="en-US" sz="1600" dirty="0"/>
            </a:br>
            <a:r>
              <a:rPr lang="en-US" sz="1600" dirty="0"/>
              <a:t>another</a:t>
            </a:r>
          </a:p>
          <a:p>
            <a:pPr lvl="1">
              <a:buFont typeface="Arial" panose="020B0604020202020204" pitchFamily="34" charset="0"/>
              <a:buChar char="•"/>
            </a:pPr>
            <a:r>
              <a:rPr lang="en-US" sz="1600" dirty="0"/>
              <a:t>Definition: ratio of the radiance in the emitted </a:t>
            </a:r>
            <a:br>
              <a:rPr lang="en-US" sz="1600" dirty="0"/>
            </a:br>
            <a:r>
              <a:rPr lang="en-US" sz="1600" dirty="0"/>
              <a:t>direction  to irradiance in the incident direction</a:t>
            </a:r>
          </a:p>
        </p:txBody>
      </p:sp>
      <p:sp>
        <p:nvSpPr>
          <p:cNvPr id="21508" name="Text Box 4"/>
          <p:cNvSpPr txBox="1">
            <a:spLocks noChangeArrowheads="1"/>
          </p:cNvSpPr>
          <p:nvPr/>
        </p:nvSpPr>
        <p:spPr bwMode="auto">
          <a:xfrm>
            <a:off x="7543800" y="6583363"/>
            <a:ext cx="1534394" cy="276999"/>
          </a:xfrm>
          <a:prstGeom prst="rect">
            <a:avLst/>
          </a:prstGeom>
          <a:noFill/>
          <a:ln w="9525">
            <a:noFill/>
            <a:miter lim="800000"/>
            <a:headEnd/>
            <a:tailEnd/>
          </a:ln>
        </p:spPr>
        <p:txBody>
          <a:bodyPr wrap="none">
            <a:spAutoFit/>
          </a:bodyPr>
          <a:lstStyle/>
          <a:p>
            <a:r>
              <a:rPr lang="en-US" sz="1200" dirty="0"/>
              <a:t>Source: Steve Seitz</a:t>
            </a:r>
          </a:p>
        </p:txBody>
      </p:sp>
      <p:graphicFrame>
        <p:nvGraphicFramePr>
          <p:cNvPr id="2" name="Object 1"/>
          <p:cNvGraphicFramePr>
            <a:graphicFrameLocks noChangeAspect="1"/>
          </p:cNvGraphicFramePr>
          <p:nvPr/>
        </p:nvGraphicFramePr>
        <p:xfrm>
          <a:off x="5791200" y="3962400"/>
          <a:ext cx="3048000" cy="1933575"/>
        </p:xfrm>
        <a:graphic>
          <a:graphicData uri="http://schemas.openxmlformats.org/presentationml/2006/ole">
            <mc:AlternateContent xmlns:mc="http://schemas.openxmlformats.org/markup-compatibility/2006">
              <mc:Choice xmlns:v="urn:schemas-microsoft-com:vml" Requires="v">
                <p:oleObj spid="_x0000_s13386" name="Photo Editor Photo" r:id="rId4" imgW="6563641" imgH="4371429" progId="">
                  <p:embed/>
                </p:oleObj>
              </mc:Choice>
              <mc:Fallback>
                <p:oleObj name="Photo Editor Photo" r:id="rId4" imgW="6563641" imgH="4371429" progId="">
                  <p:embed/>
                  <p:pic>
                    <p:nvPicPr>
                      <p:cNvPr id="2"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3962400"/>
                        <a:ext cx="3048000" cy="1933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29765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3811">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3811">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3811">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3811">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3811">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3811">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3811">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3811">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3811">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3811">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3811">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3811">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1"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BRDF: </a:t>
            </a:r>
            <a:r>
              <a:rPr lang="en-US" sz="2400" dirty="0"/>
              <a:t>Bidirectional Reflectance Distribution Function</a:t>
            </a:r>
          </a:p>
        </p:txBody>
      </p:sp>
      <p:graphicFrame>
        <p:nvGraphicFramePr>
          <p:cNvPr id="7" name="Object 4"/>
          <p:cNvGraphicFramePr>
            <a:graphicFrameLocks noGrp="1" noChangeAspect="1"/>
          </p:cNvGraphicFramePr>
          <p:nvPr>
            <p:ph sz="quarter" idx="4294967295"/>
          </p:nvPr>
        </p:nvGraphicFramePr>
        <p:xfrm>
          <a:off x="5334000" y="4230688"/>
          <a:ext cx="2868613" cy="555625"/>
        </p:xfrm>
        <a:graphic>
          <a:graphicData uri="http://schemas.openxmlformats.org/presentationml/2006/ole">
            <mc:AlternateContent xmlns:mc="http://schemas.openxmlformats.org/markup-compatibility/2006">
              <mc:Choice xmlns:v="urn:schemas-microsoft-com:vml" Requires="v">
                <p:oleObj spid="_x0000_s26835" name="Equation" r:id="rId3" imgW="1180800" imgH="228600" progId="Equation.3">
                  <p:embed/>
                </p:oleObj>
              </mc:Choice>
              <mc:Fallback>
                <p:oleObj name="Equation" r:id="rId3" imgW="1180800" imgH="228600" progId="Equation.3">
                  <p:embed/>
                  <p:pic>
                    <p:nvPicPr>
                      <p:cNvPr id="7" name="Object 4"/>
                      <p:cNvPicPr>
                        <a:picLocks noChangeAspect="1" noChangeArrowheads="1"/>
                      </p:cNvPicPr>
                      <p:nvPr/>
                    </p:nvPicPr>
                    <p:blipFill>
                      <a:blip r:embed="rId4"/>
                      <a:srcRect/>
                      <a:stretch>
                        <a:fillRect/>
                      </a:stretch>
                    </p:blipFill>
                    <p:spPr bwMode="auto">
                      <a:xfrm>
                        <a:off x="5334000" y="4230688"/>
                        <a:ext cx="2868613" cy="555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8" name="Group 5"/>
          <p:cNvGrpSpPr>
            <a:grpSpLocks/>
          </p:cNvGrpSpPr>
          <p:nvPr/>
        </p:nvGrpSpPr>
        <p:grpSpPr bwMode="auto">
          <a:xfrm>
            <a:off x="152400" y="3438525"/>
            <a:ext cx="5029200" cy="3190875"/>
            <a:chOff x="192" y="2208"/>
            <a:chExt cx="2883" cy="1920"/>
          </a:xfrm>
        </p:grpSpPr>
        <p:graphicFrame>
          <p:nvGraphicFramePr>
            <p:cNvPr id="9" name="Object 6"/>
            <p:cNvGraphicFramePr>
              <a:graphicFrameLocks noChangeAspect="1"/>
            </p:cNvGraphicFramePr>
            <p:nvPr/>
          </p:nvGraphicFramePr>
          <p:xfrm>
            <a:off x="192" y="2208"/>
            <a:ext cx="2883" cy="1920"/>
          </p:xfrm>
          <a:graphic>
            <a:graphicData uri="http://schemas.openxmlformats.org/presentationml/2006/ole">
              <mc:AlternateContent xmlns:mc="http://schemas.openxmlformats.org/markup-compatibility/2006">
                <mc:Choice xmlns:v="urn:schemas-microsoft-com:vml" Requires="v">
                  <p:oleObj spid="_x0000_s26836" name="Photo Editor Photo" r:id="rId5" imgW="6563641" imgH="4371429" progId="MSPhotoEd.3">
                    <p:embed/>
                  </p:oleObj>
                </mc:Choice>
                <mc:Fallback>
                  <p:oleObj name="Photo Editor Photo" r:id="rId5" imgW="6563641" imgH="4371429" progId="MSPhotoEd.3">
                    <p:embed/>
                    <p:pic>
                      <p:nvPicPr>
                        <p:cNvPr id="9"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 y="2208"/>
                          <a:ext cx="2883" cy="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 Box 7"/>
            <p:cNvSpPr txBox="1">
              <a:spLocks noChangeArrowheads="1"/>
            </p:cNvSpPr>
            <p:nvPr/>
          </p:nvSpPr>
          <p:spPr bwMode="auto">
            <a:xfrm>
              <a:off x="1632" y="2235"/>
              <a:ext cx="701" cy="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200" b="0">
                  <a:cs typeface="Arial" charset="0"/>
                </a:rPr>
                <a:t>surface normal</a:t>
              </a:r>
            </a:p>
          </p:txBody>
        </p:sp>
      </p:grpSp>
      <p:graphicFrame>
        <p:nvGraphicFramePr>
          <p:cNvPr id="11" name="Object 9"/>
          <p:cNvGraphicFramePr>
            <a:graphicFrameLocks noChangeAspect="1"/>
          </p:cNvGraphicFramePr>
          <p:nvPr/>
        </p:nvGraphicFramePr>
        <p:xfrm>
          <a:off x="4876800" y="5181600"/>
          <a:ext cx="3962400" cy="898525"/>
        </p:xfrm>
        <a:graphic>
          <a:graphicData uri="http://schemas.openxmlformats.org/presentationml/2006/ole">
            <mc:AlternateContent xmlns:mc="http://schemas.openxmlformats.org/markup-compatibility/2006">
              <mc:Choice xmlns:v="urn:schemas-microsoft-com:vml" Requires="v">
                <p:oleObj spid="_x0000_s26837" name="Equation" r:id="rId7" imgW="1904760" imgH="431640" progId="Equation.3">
                  <p:embed/>
                </p:oleObj>
              </mc:Choice>
              <mc:Fallback>
                <p:oleObj name="Equation" r:id="rId7" imgW="1904760" imgH="431640" progId="Equation.3">
                  <p:embed/>
                  <p:pic>
                    <p:nvPicPr>
                      <p:cNvPr id="11"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5181600"/>
                        <a:ext cx="3962400" cy="89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TextBox 5"/>
          <p:cNvSpPr txBox="1"/>
          <p:nvPr/>
        </p:nvSpPr>
        <p:spPr>
          <a:xfrm>
            <a:off x="6980005" y="6550223"/>
            <a:ext cx="2146742" cy="307777"/>
          </a:xfrm>
          <a:prstGeom prst="rect">
            <a:avLst/>
          </a:prstGeom>
          <a:noFill/>
        </p:spPr>
        <p:txBody>
          <a:bodyPr wrap="none" rtlCol="0">
            <a:spAutoFit/>
          </a:bodyPr>
          <a:lstStyle/>
          <a:p>
            <a:r>
              <a:rPr lang="en-US" sz="1400" dirty="0"/>
              <a:t>Slide credit: S. Savarese</a:t>
            </a:r>
          </a:p>
        </p:txBody>
      </p:sp>
      <p:sp>
        <p:nvSpPr>
          <p:cNvPr id="13" name="Rectangle 3"/>
          <p:cNvSpPr txBox="1">
            <a:spLocks noChangeArrowheads="1"/>
          </p:cNvSpPr>
          <p:nvPr/>
        </p:nvSpPr>
        <p:spPr bwMode="auto">
          <a:xfrm>
            <a:off x="398050" y="1176068"/>
            <a:ext cx="8686800" cy="15671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Model of local reflection that tells how bright a surface appears when viewed from one direction when light falls on it from another</a:t>
            </a:r>
            <a:endParaRPr lang="en-US" sz="2000" dirty="0"/>
          </a:p>
        </p:txBody>
      </p:sp>
    </p:spTree>
    <p:extLst>
      <p:ext uri="{BB962C8B-B14F-4D97-AF65-F5344CB8AC3E}">
        <p14:creationId xmlns:p14="http://schemas.microsoft.com/office/powerpoint/2010/main" val="39803208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76200"/>
            <a:ext cx="8001000" cy="838200"/>
          </a:xfrm>
        </p:spPr>
        <p:txBody>
          <a:bodyPr/>
          <a:lstStyle/>
          <a:p>
            <a:r>
              <a:rPr lang="en-US" dirty="0"/>
              <a:t>BRDFs can be incredibly complicated…</a:t>
            </a:r>
          </a:p>
        </p:txBody>
      </p:sp>
      <p:pic>
        <p:nvPicPr>
          <p:cNvPr id="22531" name="Picture 4"/>
          <p:cNvPicPr>
            <a:picLocks noChangeAspect="1" noChangeArrowheads="1"/>
          </p:cNvPicPr>
          <p:nvPr/>
        </p:nvPicPr>
        <p:blipFill>
          <a:blip r:embed="rId3" cstate="print"/>
          <a:srcRect/>
          <a:stretch>
            <a:fillRect/>
          </a:stretch>
        </p:blipFill>
        <p:spPr bwMode="auto">
          <a:xfrm>
            <a:off x="5743575" y="1133475"/>
            <a:ext cx="2139950" cy="3200400"/>
          </a:xfrm>
          <a:prstGeom prst="rect">
            <a:avLst/>
          </a:prstGeom>
          <a:noFill/>
          <a:ln w="9525">
            <a:noFill/>
            <a:miter lim="800000"/>
            <a:headEnd/>
            <a:tailEnd/>
          </a:ln>
        </p:spPr>
      </p:pic>
      <p:pic>
        <p:nvPicPr>
          <p:cNvPr id="22532" name="Picture 6"/>
          <p:cNvPicPr>
            <a:picLocks noChangeAspect="1" noChangeArrowheads="1"/>
          </p:cNvPicPr>
          <p:nvPr/>
        </p:nvPicPr>
        <p:blipFill>
          <a:blip r:embed="rId4" cstate="print"/>
          <a:srcRect/>
          <a:stretch>
            <a:fillRect/>
          </a:stretch>
        </p:blipFill>
        <p:spPr bwMode="auto">
          <a:xfrm>
            <a:off x="1323975" y="1133475"/>
            <a:ext cx="2628900" cy="1785938"/>
          </a:xfrm>
          <a:prstGeom prst="rect">
            <a:avLst/>
          </a:prstGeom>
          <a:noFill/>
          <a:ln w="9525">
            <a:noFill/>
            <a:miter lim="800000"/>
            <a:headEnd/>
            <a:tailEnd/>
          </a:ln>
        </p:spPr>
      </p:pic>
      <p:pic>
        <p:nvPicPr>
          <p:cNvPr id="22533" name="Picture 7"/>
          <p:cNvPicPr>
            <a:picLocks noChangeAspect="1" noChangeArrowheads="1"/>
          </p:cNvPicPr>
          <p:nvPr/>
        </p:nvPicPr>
        <p:blipFill>
          <a:blip r:embed="rId5" cstate="print"/>
          <a:srcRect/>
          <a:stretch>
            <a:fillRect/>
          </a:stretch>
        </p:blipFill>
        <p:spPr bwMode="auto">
          <a:xfrm>
            <a:off x="3381375" y="4714875"/>
            <a:ext cx="2286000" cy="1752600"/>
          </a:xfrm>
          <a:prstGeom prst="rect">
            <a:avLst/>
          </a:prstGeom>
          <a:noFill/>
          <a:ln w="9525">
            <a:noFill/>
            <a:miter lim="800000"/>
            <a:headEnd/>
            <a:tailEnd/>
          </a:ln>
        </p:spPr>
      </p:pic>
      <p:pic>
        <p:nvPicPr>
          <p:cNvPr id="22534" name="Picture 11" descr="shiny_head"/>
          <p:cNvPicPr>
            <a:picLocks noChangeAspect="1" noChangeArrowheads="1"/>
          </p:cNvPicPr>
          <p:nvPr/>
        </p:nvPicPr>
        <p:blipFill>
          <a:blip r:embed="rId6" cstate="print"/>
          <a:srcRect/>
          <a:stretch>
            <a:fillRect/>
          </a:stretch>
        </p:blipFill>
        <p:spPr bwMode="auto">
          <a:xfrm>
            <a:off x="5743575" y="4410075"/>
            <a:ext cx="2133600" cy="2066925"/>
          </a:xfrm>
          <a:prstGeom prst="rect">
            <a:avLst/>
          </a:prstGeom>
          <a:noFill/>
          <a:ln w="9525">
            <a:noFill/>
            <a:miter lim="800000"/>
            <a:headEnd/>
            <a:tailEnd/>
          </a:ln>
        </p:spPr>
      </p:pic>
      <p:pic>
        <p:nvPicPr>
          <p:cNvPr id="22535" name="Picture 12" descr="glossy_leaves"/>
          <p:cNvPicPr>
            <a:picLocks noChangeAspect="1" noChangeArrowheads="1"/>
          </p:cNvPicPr>
          <p:nvPr/>
        </p:nvPicPr>
        <p:blipFill>
          <a:blip r:embed="rId7" cstate="print"/>
          <a:srcRect b="2527"/>
          <a:stretch>
            <a:fillRect/>
          </a:stretch>
        </p:blipFill>
        <p:spPr bwMode="auto">
          <a:xfrm>
            <a:off x="2971800" y="2987675"/>
            <a:ext cx="2667000" cy="1660525"/>
          </a:xfrm>
          <a:prstGeom prst="rect">
            <a:avLst/>
          </a:prstGeom>
          <a:noFill/>
          <a:ln w="9525">
            <a:noFill/>
            <a:miter lim="800000"/>
            <a:headEnd/>
            <a:tailEnd/>
          </a:ln>
        </p:spPr>
      </p:pic>
      <p:pic>
        <p:nvPicPr>
          <p:cNvPr id="22536" name="Picture 5"/>
          <p:cNvPicPr>
            <a:picLocks noChangeAspect="1" noChangeArrowheads="1"/>
          </p:cNvPicPr>
          <p:nvPr/>
        </p:nvPicPr>
        <p:blipFill>
          <a:blip r:embed="rId8" cstate="print"/>
          <a:srcRect/>
          <a:stretch>
            <a:fillRect/>
          </a:stretch>
        </p:blipFill>
        <p:spPr bwMode="auto">
          <a:xfrm>
            <a:off x="4040188" y="1133475"/>
            <a:ext cx="1627187" cy="1752600"/>
          </a:xfrm>
          <a:prstGeom prst="rect">
            <a:avLst/>
          </a:prstGeom>
          <a:noFill/>
          <a:ln w="9525">
            <a:noFill/>
            <a:miter lim="800000"/>
            <a:headEnd/>
            <a:tailEnd/>
          </a:ln>
        </p:spPr>
      </p:pic>
      <p:pic>
        <p:nvPicPr>
          <p:cNvPr id="22537" name="Picture 16"/>
          <p:cNvPicPr>
            <a:picLocks noChangeAspect="1" noChangeArrowheads="1"/>
          </p:cNvPicPr>
          <p:nvPr/>
        </p:nvPicPr>
        <p:blipFill>
          <a:blip r:embed="rId9" cstate="print"/>
          <a:srcRect/>
          <a:stretch>
            <a:fillRect/>
          </a:stretch>
        </p:blipFill>
        <p:spPr bwMode="auto">
          <a:xfrm>
            <a:off x="1295400" y="3038475"/>
            <a:ext cx="1590675" cy="1609725"/>
          </a:xfrm>
          <a:prstGeom prst="rect">
            <a:avLst/>
          </a:prstGeom>
          <a:noFill/>
          <a:ln w="9525">
            <a:noFill/>
            <a:miter lim="800000"/>
            <a:headEnd/>
            <a:tailEnd/>
          </a:ln>
        </p:spPr>
      </p:pic>
      <p:pic>
        <p:nvPicPr>
          <p:cNvPr id="22538" name="Picture 18"/>
          <p:cNvPicPr>
            <a:picLocks noChangeAspect="1" noChangeArrowheads="1"/>
          </p:cNvPicPr>
          <p:nvPr/>
        </p:nvPicPr>
        <p:blipFill>
          <a:blip r:embed="rId10" cstate="print"/>
          <a:srcRect l="41785"/>
          <a:stretch>
            <a:fillRect/>
          </a:stretch>
        </p:blipFill>
        <p:spPr bwMode="auto">
          <a:xfrm>
            <a:off x="1295400" y="4724400"/>
            <a:ext cx="2000250" cy="1752600"/>
          </a:xfrm>
          <a:prstGeom prst="rect">
            <a:avLst/>
          </a:prstGeom>
          <a:noFill/>
          <a:ln w="9525">
            <a:noFill/>
            <a:miter lim="800000"/>
            <a:headEnd/>
            <a:tailEnd/>
          </a:ln>
        </p:spPr>
      </p:pic>
    </p:spTree>
    <p:extLst>
      <p:ext uri="{BB962C8B-B14F-4D97-AF65-F5344CB8AC3E}">
        <p14:creationId xmlns:p14="http://schemas.microsoft.com/office/powerpoint/2010/main" val="28500527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a:t>Diffuse reflection</a:t>
            </a:r>
          </a:p>
        </p:txBody>
      </p:sp>
      <p:sp>
        <p:nvSpPr>
          <p:cNvPr id="9220" name="Rectangle 3"/>
          <p:cNvSpPr>
            <a:spLocks noGrp="1" noChangeArrowheads="1"/>
          </p:cNvSpPr>
          <p:nvPr>
            <p:ph type="body" idx="1"/>
          </p:nvPr>
        </p:nvSpPr>
        <p:spPr>
          <a:xfrm>
            <a:off x="457200" y="1295400"/>
            <a:ext cx="8229600" cy="5257800"/>
          </a:xfrm>
        </p:spPr>
        <p:txBody>
          <a:bodyPr/>
          <a:lstStyle/>
          <a:p>
            <a:pPr>
              <a:buFontTx/>
              <a:buChar char="•"/>
            </a:pPr>
            <a:r>
              <a:rPr lang="en-US" sz="2400" dirty="0"/>
              <a:t>Light is reflected equally in all directions</a:t>
            </a:r>
            <a:endParaRPr lang="en-US" sz="2400" b="1" dirty="0"/>
          </a:p>
          <a:p>
            <a:pPr lvl="1"/>
            <a:r>
              <a:rPr lang="en-US" dirty="0"/>
              <a:t>Dull, matte surfaces like chalk or latex paint</a:t>
            </a:r>
          </a:p>
          <a:p>
            <a:pPr lvl="1"/>
            <a:r>
              <a:rPr lang="en-US" dirty="0" err="1"/>
              <a:t>Microfacets</a:t>
            </a:r>
            <a:r>
              <a:rPr lang="en-US" dirty="0"/>
              <a:t> scatter incoming light randomly</a:t>
            </a:r>
          </a:p>
          <a:p>
            <a:pPr marL="457200" indent="-457200">
              <a:buFont typeface="Arial" pitchFamily="34" charset="0"/>
              <a:buChar char="•"/>
            </a:pPr>
            <a:endParaRPr lang="en-US" sz="2400" dirty="0"/>
          </a:p>
          <a:p>
            <a:pPr marL="457200" indent="-457200">
              <a:buFont typeface="Arial" pitchFamily="34" charset="0"/>
              <a:buChar char="•"/>
            </a:pPr>
            <a:r>
              <a:rPr lang="en-US" sz="2400" dirty="0"/>
              <a:t>Brightness of the surface depends on </a:t>
            </a:r>
            <a:br>
              <a:rPr lang="en-US" sz="2400" dirty="0"/>
            </a:br>
            <a:r>
              <a:rPr lang="en-US" sz="2400" dirty="0"/>
              <a:t>the incidence of illumination</a:t>
            </a:r>
            <a:br>
              <a:rPr lang="en-US" sz="2400" dirty="0"/>
            </a:br>
            <a:endParaRPr lang="en-US" sz="2400" dirty="0"/>
          </a:p>
        </p:txBody>
      </p:sp>
      <p:pic>
        <p:nvPicPr>
          <p:cNvPr id="9221" name="Picture 4" descr="diff_rough"/>
          <p:cNvPicPr>
            <a:picLocks noChangeAspect="1" noChangeArrowheads="1"/>
          </p:cNvPicPr>
          <p:nvPr/>
        </p:nvPicPr>
        <p:blipFill>
          <a:blip r:embed="rId4" cstate="print"/>
          <a:srcRect/>
          <a:stretch>
            <a:fillRect/>
          </a:stretch>
        </p:blipFill>
        <p:spPr bwMode="auto">
          <a:xfrm>
            <a:off x="6477000" y="3429000"/>
            <a:ext cx="2387600" cy="1160900"/>
          </a:xfrm>
          <a:prstGeom prst="rect">
            <a:avLst/>
          </a:prstGeom>
          <a:noFill/>
          <a:ln w="9525">
            <a:noFill/>
            <a:miter lim="800000"/>
            <a:headEnd/>
            <a:tailEnd/>
          </a:ln>
        </p:spPr>
      </p:pic>
      <p:graphicFrame>
        <p:nvGraphicFramePr>
          <p:cNvPr id="9218" name="Object 6"/>
          <p:cNvGraphicFramePr>
            <a:graphicFrameLocks noGrp="1" noChangeAspect="1"/>
          </p:cNvGraphicFramePr>
          <p:nvPr>
            <p:ph sz="half" idx="4294967295"/>
          </p:nvPr>
        </p:nvGraphicFramePr>
        <p:xfrm>
          <a:off x="7148548" y="1143000"/>
          <a:ext cx="1598613" cy="1905000"/>
        </p:xfrm>
        <a:graphic>
          <a:graphicData uri="http://schemas.openxmlformats.org/presentationml/2006/ole">
            <mc:AlternateContent xmlns:mc="http://schemas.openxmlformats.org/markup-compatibility/2006">
              <mc:Choice xmlns:v="urn:schemas-microsoft-com:vml" Requires="v">
                <p:oleObj spid="_x0000_s14556" name="Image" r:id="rId5" imgW="4050794" imgH="4825397" progId="Photoshop.Image.10">
                  <p:embed/>
                </p:oleObj>
              </mc:Choice>
              <mc:Fallback>
                <p:oleObj name="Image" r:id="rId5" imgW="4050794" imgH="4825397" progId="Photoshop.Image.10">
                  <p:embed/>
                  <p:pic>
                    <p:nvPicPr>
                      <p:cNvPr id="9218"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8548" y="1143000"/>
                        <a:ext cx="1598613" cy="190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cxnSp>
        <p:nvCxnSpPr>
          <p:cNvPr id="16" name="Straight Connector 15"/>
          <p:cNvCxnSpPr/>
          <p:nvPr/>
        </p:nvCxnSpPr>
        <p:spPr bwMode="auto">
          <a:xfrm flipV="1">
            <a:off x="2806926" y="4191000"/>
            <a:ext cx="0" cy="1829726"/>
          </a:xfrm>
          <a:prstGeom prst="line">
            <a:avLst/>
          </a:prstGeom>
          <a:solidFill>
            <a:schemeClr val="accent1"/>
          </a:solidFill>
          <a:ln w="25400" cap="flat" cmpd="sng" algn="ctr">
            <a:solidFill>
              <a:srgbClr val="CC66FF"/>
            </a:solidFill>
            <a:prstDash val="solid"/>
            <a:round/>
            <a:headEnd type="none" w="med" len="med"/>
            <a:tailEnd type="none" w="med" len="med"/>
          </a:ln>
          <a:effectLst/>
        </p:spPr>
      </p:cxnSp>
      <p:grpSp>
        <p:nvGrpSpPr>
          <p:cNvPr id="7" name="Group 6"/>
          <p:cNvGrpSpPr/>
          <p:nvPr/>
        </p:nvGrpSpPr>
        <p:grpSpPr>
          <a:xfrm rot="16200000">
            <a:off x="1492137" y="4394089"/>
            <a:ext cx="1143000" cy="1384074"/>
            <a:chOff x="4267200" y="4724400"/>
            <a:chExt cx="1143000" cy="990600"/>
          </a:xfrm>
        </p:grpSpPr>
        <p:cxnSp>
          <p:nvCxnSpPr>
            <p:cNvPr id="17" name="Straight Arrow Connector 16"/>
            <p:cNvCxnSpPr/>
            <p:nvPr/>
          </p:nvCxnSpPr>
          <p:spPr bwMode="auto">
            <a:xfrm>
              <a:off x="4267200" y="4724400"/>
              <a:ext cx="0" cy="99060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18" name="Straight Arrow Connector 17"/>
            <p:cNvCxnSpPr/>
            <p:nvPr/>
          </p:nvCxnSpPr>
          <p:spPr bwMode="auto">
            <a:xfrm>
              <a:off x="4495800" y="4724400"/>
              <a:ext cx="0" cy="99060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19" name="Straight Arrow Connector 18"/>
            <p:cNvCxnSpPr/>
            <p:nvPr/>
          </p:nvCxnSpPr>
          <p:spPr bwMode="auto">
            <a:xfrm>
              <a:off x="4724400" y="4724400"/>
              <a:ext cx="0" cy="99060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20" name="Straight Arrow Connector 19"/>
            <p:cNvCxnSpPr/>
            <p:nvPr/>
          </p:nvCxnSpPr>
          <p:spPr bwMode="auto">
            <a:xfrm>
              <a:off x="4953000" y="4724400"/>
              <a:ext cx="0" cy="99060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21" name="Straight Arrow Connector 20"/>
            <p:cNvCxnSpPr/>
            <p:nvPr/>
          </p:nvCxnSpPr>
          <p:spPr bwMode="auto">
            <a:xfrm>
              <a:off x="5181600" y="4724400"/>
              <a:ext cx="0" cy="99060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22" name="Straight Arrow Connector 21"/>
            <p:cNvCxnSpPr/>
            <p:nvPr/>
          </p:nvCxnSpPr>
          <p:spPr bwMode="auto">
            <a:xfrm>
              <a:off x="5410200" y="4724400"/>
              <a:ext cx="0" cy="99060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grpSp>
      <p:cxnSp>
        <p:nvCxnSpPr>
          <p:cNvPr id="28" name="Straight Connector 27"/>
          <p:cNvCxnSpPr/>
          <p:nvPr/>
        </p:nvCxnSpPr>
        <p:spPr bwMode="auto">
          <a:xfrm flipV="1">
            <a:off x="4876800" y="4772534"/>
            <a:ext cx="1524000" cy="914401"/>
          </a:xfrm>
          <a:prstGeom prst="line">
            <a:avLst/>
          </a:prstGeom>
          <a:solidFill>
            <a:schemeClr val="accent1"/>
          </a:solidFill>
          <a:ln w="25400" cap="flat" cmpd="sng" algn="ctr">
            <a:solidFill>
              <a:srgbClr val="660066"/>
            </a:solidFill>
            <a:prstDash val="solid"/>
            <a:round/>
            <a:headEnd type="none" w="med" len="med"/>
            <a:tailEnd type="none" w="med" len="med"/>
          </a:ln>
          <a:effectLst/>
        </p:spPr>
      </p:cxnSp>
      <p:cxnSp>
        <p:nvCxnSpPr>
          <p:cNvPr id="33" name="Straight Arrow Connector 32"/>
          <p:cNvCxnSpPr/>
          <p:nvPr/>
        </p:nvCxnSpPr>
        <p:spPr bwMode="auto">
          <a:xfrm rot="16200000">
            <a:off x="4413363" y="4719090"/>
            <a:ext cx="0" cy="1384074"/>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34" name="Straight Arrow Connector 33"/>
          <p:cNvCxnSpPr/>
          <p:nvPr/>
        </p:nvCxnSpPr>
        <p:spPr bwMode="auto">
          <a:xfrm flipV="1">
            <a:off x="3721326" y="5182063"/>
            <a:ext cx="1765074" cy="464"/>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35" name="Straight Arrow Connector 34"/>
          <p:cNvCxnSpPr/>
          <p:nvPr/>
        </p:nvCxnSpPr>
        <p:spPr bwMode="auto">
          <a:xfrm>
            <a:off x="3721326" y="4953927"/>
            <a:ext cx="2222274" cy="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sp>
        <p:nvSpPr>
          <p:cNvPr id="9217" name="TextBox 9216"/>
          <p:cNvSpPr txBox="1"/>
          <p:nvPr/>
        </p:nvSpPr>
        <p:spPr>
          <a:xfrm>
            <a:off x="1558889" y="6096926"/>
            <a:ext cx="1229824" cy="461665"/>
          </a:xfrm>
          <a:prstGeom prst="rect">
            <a:avLst/>
          </a:prstGeom>
          <a:noFill/>
        </p:spPr>
        <p:txBody>
          <a:bodyPr wrap="none" rtlCol="0">
            <a:spAutoFit/>
          </a:bodyPr>
          <a:lstStyle/>
          <a:p>
            <a:r>
              <a:rPr lang="en-US" dirty="0"/>
              <a:t>brighter</a:t>
            </a:r>
          </a:p>
        </p:txBody>
      </p:sp>
      <p:sp>
        <p:nvSpPr>
          <p:cNvPr id="41" name="TextBox 40"/>
          <p:cNvSpPr txBox="1"/>
          <p:nvPr/>
        </p:nvSpPr>
        <p:spPr>
          <a:xfrm>
            <a:off x="4606889" y="6096000"/>
            <a:ext cx="1058303" cy="461665"/>
          </a:xfrm>
          <a:prstGeom prst="rect">
            <a:avLst/>
          </a:prstGeom>
          <a:noFill/>
        </p:spPr>
        <p:txBody>
          <a:bodyPr wrap="none" rtlCol="0">
            <a:spAutoFit/>
          </a:bodyPr>
          <a:lstStyle/>
          <a:p>
            <a:r>
              <a:rPr lang="en-US" dirty="0"/>
              <a:t>darker</a:t>
            </a:r>
          </a:p>
        </p:txBody>
      </p:sp>
      <p:graphicFrame>
        <p:nvGraphicFramePr>
          <p:cNvPr id="9222" name="Object 9221"/>
          <p:cNvGraphicFramePr>
            <a:graphicFrameLocks noGrp="1" noChangeAspect="1"/>
          </p:cNvGraphicFramePr>
          <p:nvPr/>
        </p:nvGraphicFramePr>
        <p:xfrm>
          <a:off x="762000" y="4876800"/>
          <a:ext cx="434975" cy="422275"/>
        </p:xfrm>
        <a:graphic>
          <a:graphicData uri="http://schemas.openxmlformats.org/presentationml/2006/ole">
            <mc:AlternateContent xmlns:mc="http://schemas.openxmlformats.org/markup-compatibility/2006">
              <mc:Choice xmlns:v="urn:schemas-microsoft-com:vml" Requires="v">
                <p:oleObj spid="_x0000_s14557" name="Image" r:id="rId7" imgW="2539683" imgH="2514286" progId="Photoshop.Image.10">
                  <p:embed/>
                </p:oleObj>
              </mc:Choice>
              <mc:Fallback>
                <p:oleObj name="Image" r:id="rId7" imgW="2539683" imgH="2514286" progId="Photoshop.Image.10">
                  <p:embed/>
                  <p:pic>
                    <p:nvPicPr>
                      <p:cNvPr id="9222" name="Object 9221"/>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4876800"/>
                        <a:ext cx="434975" cy="422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9223" name="Object 9222"/>
          <p:cNvGraphicFramePr>
            <a:graphicFrameLocks noGrp="1" noChangeAspect="1"/>
          </p:cNvGraphicFramePr>
          <p:nvPr/>
        </p:nvGraphicFramePr>
        <p:xfrm>
          <a:off x="3222625" y="4876800"/>
          <a:ext cx="434975" cy="422275"/>
        </p:xfrm>
        <a:graphic>
          <a:graphicData uri="http://schemas.openxmlformats.org/presentationml/2006/ole">
            <mc:AlternateContent xmlns:mc="http://schemas.openxmlformats.org/markup-compatibility/2006">
              <mc:Choice xmlns:v="urn:schemas-microsoft-com:vml" Requires="v">
                <p:oleObj spid="_x0000_s14558" name="Image" r:id="rId9" imgW="2539683" imgH="2514286" progId="Photoshop.Image.10">
                  <p:embed/>
                </p:oleObj>
              </mc:Choice>
              <mc:Fallback>
                <p:oleObj name="Image" r:id="rId9" imgW="2539683" imgH="2514286" progId="Photoshop.Image.10">
                  <p:embed/>
                  <p:pic>
                    <p:nvPicPr>
                      <p:cNvPr id="9223" name="Object 9222"/>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2625" y="4876800"/>
                        <a:ext cx="434975" cy="422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2082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2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2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2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2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uiExpand="1" build="p"/>
      <p:bldP spid="9217" grpId="0"/>
      <p:bldP spid="4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3"/>
          <p:cNvSpPr>
            <a:spLocks noGrp="1" noChangeArrowheads="1"/>
          </p:cNvSpPr>
          <p:nvPr>
            <p:ph type="title"/>
          </p:nvPr>
        </p:nvSpPr>
        <p:spPr/>
        <p:txBody>
          <a:bodyPr/>
          <a:lstStyle/>
          <a:p>
            <a:r>
              <a:rPr lang="en-US"/>
              <a:t>Diffuse reflection: Lambert’s law</a:t>
            </a:r>
          </a:p>
        </p:txBody>
      </p:sp>
      <p:graphicFrame>
        <p:nvGraphicFramePr>
          <p:cNvPr id="10242" name="Object 20"/>
          <p:cNvGraphicFramePr>
            <a:graphicFrameLocks noGrp="1" noChangeAspect="1"/>
          </p:cNvGraphicFramePr>
          <p:nvPr>
            <p:ph idx="1"/>
          </p:nvPr>
        </p:nvGraphicFramePr>
        <p:xfrm>
          <a:off x="4638675" y="1573213"/>
          <a:ext cx="2817813" cy="1489075"/>
        </p:xfrm>
        <a:graphic>
          <a:graphicData uri="http://schemas.openxmlformats.org/presentationml/2006/ole">
            <mc:AlternateContent xmlns:mc="http://schemas.openxmlformats.org/markup-compatibility/2006">
              <mc:Choice xmlns:v="urn:schemas-microsoft-com:vml" Requires="v">
                <p:oleObj spid="_x0000_s15507" name="Equation" r:id="rId4" imgW="889000" imgH="469900" progId="Equation.3">
                  <p:embed/>
                </p:oleObj>
              </mc:Choice>
              <mc:Fallback>
                <p:oleObj name="Equation" r:id="rId4" imgW="889000" imgH="469900" progId="Equation.3">
                  <p:embed/>
                  <p:pic>
                    <p:nvPicPr>
                      <p:cNvPr id="10242" name="Object 20"/>
                      <p:cNvPicPr>
                        <a:picLocks noChangeAspect="1" noChangeArrowheads="1"/>
                      </p:cNvPicPr>
                      <p:nvPr/>
                    </p:nvPicPr>
                    <p:blipFill>
                      <a:blip r:embed="rId5"/>
                      <a:srcRect/>
                      <a:stretch>
                        <a:fillRect/>
                      </a:stretch>
                    </p:blipFill>
                    <p:spPr bwMode="auto">
                      <a:xfrm>
                        <a:off x="4638675" y="1573213"/>
                        <a:ext cx="2817813" cy="1489075"/>
                      </a:xfrm>
                      <a:prstGeom prst="rect">
                        <a:avLst/>
                      </a:prstGeom>
                      <a:noFill/>
                      <a:ln>
                        <a:noFill/>
                      </a:ln>
                      <a:effectLst/>
                    </p:spPr>
                  </p:pic>
                </p:oleObj>
              </mc:Fallback>
            </mc:AlternateContent>
          </a:graphicData>
        </a:graphic>
      </p:graphicFrame>
      <p:sp>
        <p:nvSpPr>
          <p:cNvPr id="10247" name="Oval 36"/>
          <p:cNvSpPr>
            <a:spLocks noChangeArrowheads="1"/>
          </p:cNvSpPr>
          <p:nvPr/>
        </p:nvSpPr>
        <p:spPr bwMode="auto">
          <a:xfrm>
            <a:off x="1066800" y="2824163"/>
            <a:ext cx="1082675" cy="279400"/>
          </a:xfrm>
          <a:prstGeom prst="ellipse">
            <a:avLst/>
          </a:prstGeom>
          <a:solidFill>
            <a:schemeClr val="bg1"/>
          </a:solidFill>
          <a:ln w="25400">
            <a:solidFill>
              <a:srgbClr val="9900CC"/>
            </a:solidFill>
            <a:round/>
            <a:headEnd/>
            <a:tailEnd/>
          </a:ln>
        </p:spPr>
        <p:txBody>
          <a:bodyPr wrap="none" anchor="ctr"/>
          <a:lstStyle/>
          <a:p>
            <a:endParaRPr lang="en-US"/>
          </a:p>
        </p:txBody>
      </p:sp>
      <p:sp>
        <p:nvSpPr>
          <p:cNvPr id="10248" name="Freeform 37"/>
          <p:cNvSpPr>
            <a:spLocks/>
          </p:cNvSpPr>
          <p:nvPr/>
        </p:nvSpPr>
        <p:spPr bwMode="auto">
          <a:xfrm>
            <a:off x="1574800" y="2058988"/>
            <a:ext cx="4763" cy="931862"/>
          </a:xfrm>
          <a:custGeom>
            <a:avLst/>
            <a:gdLst>
              <a:gd name="T0" fmla="*/ 7562057 w 3"/>
              <a:gd name="T1" fmla="*/ 1479329913 h 587"/>
              <a:gd name="T2" fmla="*/ 0 w 3"/>
              <a:gd name="T3" fmla="*/ 0 h 587"/>
              <a:gd name="T4" fmla="*/ 0 60000 65536"/>
              <a:gd name="T5" fmla="*/ 0 60000 65536"/>
              <a:gd name="T6" fmla="*/ 0 w 3"/>
              <a:gd name="T7" fmla="*/ 0 h 587"/>
              <a:gd name="T8" fmla="*/ 3 w 3"/>
              <a:gd name="T9" fmla="*/ 587 h 587"/>
            </a:gdLst>
            <a:ahLst/>
            <a:cxnLst>
              <a:cxn ang="T4">
                <a:pos x="T0" y="T1"/>
              </a:cxn>
              <a:cxn ang="T5">
                <a:pos x="T2" y="T3"/>
              </a:cxn>
            </a:cxnLst>
            <a:rect l="T6" t="T7" r="T8" b="T9"/>
            <a:pathLst>
              <a:path w="3" h="587">
                <a:moveTo>
                  <a:pt x="3" y="587"/>
                </a:moveTo>
                <a:lnTo>
                  <a:pt x="0" y="0"/>
                </a:lnTo>
              </a:path>
            </a:pathLst>
          </a:custGeom>
          <a:noFill/>
          <a:ln w="19050">
            <a:solidFill>
              <a:srgbClr val="9900CC"/>
            </a:solidFill>
            <a:round/>
            <a:headEnd/>
            <a:tailEnd type="triangle" w="med" len="med"/>
          </a:ln>
        </p:spPr>
        <p:txBody>
          <a:bodyPr/>
          <a:lstStyle/>
          <a:p>
            <a:endParaRPr lang="en-US"/>
          </a:p>
        </p:txBody>
      </p:sp>
      <p:sp>
        <p:nvSpPr>
          <p:cNvPr id="10249" name="Line 39"/>
          <p:cNvSpPr>
            <a:spLocks noChangeShapeType="1"/>
          </p:cNvSpPr>
          <p:nvPr/>
        </p:nvSpPr>
        <p:spPr bwMode="auto">
          <a:xfrm flipV="1">
            <a:off x="1579563" y="1870075"/>
            <a:ext cx="935037" cy="1120775"/>
          </a:xfrm>
          <a:prstGeom prst="line">
            <a:avLst/>
          </a:prstGeom>
          <a:noFill/>
          <a:ln w="19050">
            <a:solidFill>
              <a:srgbClr val="FFC000"/>
            </a:solidFill>
            <a:round/>
            <a:headEnd/>
            <a:tailEnd type="triangle" w="med" len="med"/>
          </a:ln>
        </p:spPr>
        <p:txBody>
          <a:bodyPr/>
          <a:lstStyle/>
          <a:p>
            <a:endParaRPr lang="en-US"/>
          </a:p>
        </p:txBody>
      </p:sp>
      <p:graphicFrame>
        <p:nvGraphicFramePr>
          <p:cNvPr id="10243" name="Object 40"/>
          <p:cNvGraphicFramePr>
            <a:graphicFrameLocks noGrp="1" noChangeAspect="1"/>
          </p:cNvGraphicFramePr>
          <p:nvPr>
            <p:ph sz="quarter" idx="4294967295"/>
          </p:nvPr>
        </p:nvGraphicFramePr>
        <p:xfrm>
          <a:off x="2460625" y="1447800"/>
          <a:ext cx="434975" cy="422275"/>
        </p:xfrm>
        <a:graphic>
          <a:graphicData uri="http://schemas.openxmlformats.org/presentationml/2006/ole">
            <mc:AlternateContent xmlns:mc="http://schemas.openxmlformats.org/markup-compatibility/2006">
              <mc:Choice xmlns:v="urn:schemas-microsoft-com:vml" Requires="v">
                <p:oleObj spid="_x0000_s15508" name="Image" r:id="rId6" imgW="2539683" imgH="2514286" progId="Photoshop.Image.10">
                  <p:embed/>
                </p:oleObj>
              </mc:Choice>
              <mc:Fallback>
                <p:oleObj name="Image" r:id="rId6" imgW="2539683" imgH="2514286" progId="Photoshop.Image.10">
                  <p:embed/>
                  <p:pic>
                    <p:nvPicPr>
                      <p:cNvPr id="10243" name="Object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0625" y="1447800"/>
                        <a:ext cx="434975" cy="422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0250" name="Text Box 44"/>
          <p:cNvSpPr txBox="1">
            <a:spLocks noChangeArrowheads="1"/>
          </p:cNvSpPr>
          <p:nvPr/>
        </p:nvSpPr>
        <p:spPr bwMode="auto">
          <a:xfrm>
            <a:off x="1371600" y="1565275"/>
            <a:ext cx="407484" cy="461665"/>
          </a:xfrm>
          <a:prstGeom prst="rect">
            <a:avLst/>
          </a:prstGeom>
          <a:noFill/>
          <a:ln w="9525">
            <a:noFill/>
            <a:miter lim="800000"/>
            <a:headEnd/>
            <a:tailEnd/>
          </a:ln>
        </p:spPr>
        <p:txBody>
          <a:bodyPr wrap="none">
            <a:spAutoFit/>
          </a:bodyPr>
          <a:lstStyle/>
          <a:p>
            <a:r>
              <a:rPr lang="en-US" b="1" dirty="0">
                <a:latin typeface="Times New Roman" pitchFamily="18" charset="0"/>
              </a:rPr>
              <a:t>N</a:t>
            </a:r>
          </a:p>
        </p:txBody>
      </p:sp>
      <p:sp>
        <p:nvSpPr>
          <p:cNvPr id="10251" name="Text Box 47"/>
          <p:cNvSpPr txBox="1">
            <a:spLocks noChangeArrowheads="1"/>
          </p:cNvSpPr>
          <p:nvPr/>
        </p:nvSpPr>
        <p:spPr bwMode="auto">
          <a:xfrm>
            <a:off x="2514600" y="1870075"/>
            <a:ext cx="381000" cy="457200"/>
          </a:xfrm>
          <a:prstGeom prst="rect">
            <a:avLst/>
          </a:prstGeom>
          <a:noFill/>
          <a:ln w="9525">
            <a:noFill/>
            <a:miter lim="800000"/>
            <a:headEnd/>
            <a:tailEnd/>
          </a:ln>
        </p:spPr>
        <p:txBody>
          <a:bodyPr>
            <a:spAutoFit/>
          </a:bodyPr>
          <a:lstStyle/>
          <a:p>
            <a:r>
              <a:rPr lang="en-US" b="1" dirty="0">
                <a:latin typeface="Times New Roman" pitchFamily="18" charset="0"/>
              </a:rPr>
              <a:t>S</a:t>
            </a:r>
          </a:p>
        </p:txBody>
      </p:sp>
      <p:sp>
        <p:nvSpPr>
          <p:cNvPr id="10252" name="Text Box 48"/>
          <p:cNvSpPr txBox="1">
            <a:spLocks noChangeArrowheads="1"/>
          </p:cNvSpPr>
          <p:nvPr/>
        </p:nvSpPr>
        <p:spPr bwMode="auto">
          <a:xfrm>
            <a:off x="3352800" y="3443288"/>
            <a:ext cx="5395913" cy="2677656"/>
          </a:xfrm>
          <a:prstGeom prst="rect">
            <a:avLst/>
          </a:prstGeom>
          <a:noFill/>
          <a:ln w="9525">
            <a:noFill/>
            <a:miter lim="800000"/>
            <a:headEnd/>
            <a:tailEnd/>
          </a:ln>
        </p:spPr>
        <p:txBody>
          <a:bodyPr>
            <a:spAutoFit/>
          </a:bodyPr>
          <a:lstStyle/>
          <a:p>
            <a:r>
              <a:rPr lang="en-US" i="1" dirty="0"/>
              <a:t>B</a:t>
            </a:r>
            <a:r>
              <a:rPr lang="en-US" dirty="0"/>
              <a:t>: </a:t>
            </a:r>
            <a:r>
              <a:rPr lang="en-US" dirty="0" err="1"/>
              <a:t>radiosity</a:t>
            </a:r>
            <a:r>
              <a:rPr lang="en-US" dirty="0"/>
              <a:t> (total power leaving the surface per unit area)</a:t>
            </a:r>
          </a:p>
          <a:p>
            <a:r>
              <a:rPr lang="el-GR" i="1" dirty="0">
                <a:latin typeface="Times New Roman" pitchFamily="18" charset="0"/>
                <a:cs typeface="Times New Roman" pitchFamily="18" charset="0"/>
              </a:rPr>
              <a:t>ρ</a:t>
            </a:r>
            <a:r>
              <a:rPr lang="en-US" dirty="0">
                <a:latin typeface="Times New Roman" pitchFamily="18" charset="0"/>
                <a:cs typeface="Times New Roman" pitchFamily="18" charset="0"/>
              </a:rPr>
              <a:t>: </a:t>
            </a:r>
            <a:r>
              <a:rPr lang="en-US" dirty="0">
                <a:cs typeface="Times New Roman" pitchFamily="18" charset="0"/>
              </a:rPr>
              <a:t>albedo (fraction of incident irradiance reflected by the surface)</a:t>
            </a:r>
            <a:endParaRPr lang="el-GR" dirty="0">
              <a:cs typeface="Times New Roman" pitchFamily="18" charset="0"/>
            </a:endParaRPr>
          </a:p>
          <a:p>
            <a:r>
              <a:rPr lang="en-US" i="1" dirty="0"/>
              <a:t>N</a:t>
            </a:r>
            <a:r>
              <a:rPr lang="en-US" dirty="0"/>
              <a:t>: unit normal</a:t>
            </a:r>
          </a:p>
          <a:p>
            <a:r>
              <a:rPr lang="en-US" i="1" dirty="0"/>
              <a:t>S</a:t>
            </a:r>
            <a:r>
              <a:rPr lang="en-US" dirty="0"/>
              <a:t>: source vector (magnitude proportional to intensity of the source)</a:t>
            </a:r>
          </a:p>
        </p:txBody>
      </p:sp>
      <p:pic>
        <p:nvPicPr>
          <p:cNvPr id="10253" name="Picture 50"/>
          <p:cNvPicPr>
            <a:picLocks noChangeAspect="1" noChangeArrowheads="1"/>
          </p:cNvPicPr>
          <p:nvPr/>
        </p:nvPicPr>
        <p:blipFill>
          <a:blip r:embed="rId8" cstate="print"/>
          <a:srcRect l="11998" r="11998"/>
          <a:stretch>
            <a:fillRect/>
          </a:stretch>
        </p:blipFill>
        <p:spPr bwMode="auto">
          <a:xfrm>
            <a:off x="923925" y="4045714"/>
            <a:ext cx="1670050" cy="1647825"/>
          </a:xfrm>
          <a:prstGeom prst="rect">
            <a:avLst/>
          </a:prstGeom>
          <a:noFill/>
          <a:ln w="9525">
            <a:noFill/>
            <a:miter lim="800000"/>
            <a:headEnd/>
            <a:tailEnd/>
          </a:ln>
        </p:spPr>
      </p:pic>
      <p:sp>
        <p:nvSpPr>
          <p:cNvPr id="17" name="Text Box 44"/>
          <p:cNvSpPr txBox="1">
            <a:spLocks noChangeArrowheads="1"/>
          </p:cNvSpPr>
          <p:nvPr/>
        </p:nvSpPr>
        <p:spPr bwMode="auto">
          <a:xfrm>
            <a:off x="1593850" y="2251075"/>
            <a:ext cx="335348" cy="461665"/>
          </a:xfrm>
          <a:prstGeom prst="rect">
            <a:avLst/>
          </a:prstGeom>
          <a:noFill/>
          <a:ln w="9525">
            <a:noFill/>
            <a:miter lim="800000"/>
            <a:headEnd/>
            <a:tailEnd/>
          </a:ln>
        </p:spPr>
        <p:txBody>
          <a:bodyPr wrap="none">
            <a:spAutoFit/>
          </a:bodyPr>
          <a:lstStyle/>
          <a:p>
            <a:r>
              <a:rPr lang="el-GR" i="1" dirty="0">
                <a:latin typeface="Times New Roman" pitchFamily="18" charset="0"/>
              </a:rPr>
              <a:t>θ</a:t>
            </a:r>
            <a:endParaRPr lang="en-US" i="1" dirty="0">
              <a:latin typeface="Times New Roman" pitchFamily="18" charset="0"/>
            </a:endParaRPr>
          </a:p>
        </p:txBody>
      </p:sp>
      <p:sp>
        <p:nvSpPr>
          <p:cNvPr id="13" name="Rectangle 12">
            <a:extLst>
              <a:ext uri="{FF2B5EF4-FFF2-40B4-BE49-F238E27FC236}">
                <a16:creationId xmlns:a16="http://schemas.microsoft.com/office/drawing/2014/main" id="{8B709FD9-5CEA-ED48-B1F7-9DD19E1AD703}"/>
              </a:ext>
            </a:extLst>
          </p:cNvPr>
          <p:cNvSpPr/>
          <p:nvPr/>
        </p:nvSpPr>
        <p:spPr>
          <a:xfrm>
            <a:off x="52715" y="6529682"/>
            <a:ext cx="2223362" cy="307777"/>
          </a:xfrm>
          <a:prstGeom prst="rect">
            <a:avLst/>
          </a:prstGeom>
        </p:spPr>
        <p:txBody>
          <a:bodyPr wrap="square">
            <a:spAutoFit/>
          </a:bodyPr>
          <a:lstStyle/>
          <a:p>
            <a:r>
              <a:rPr lang="en-US" sz="1400" dirty="0"/>
              <a:t>Slide from L. </a:t>
            </a:r>
            <a:r>
              <a:rPr lang="en-US" sz="1400" dirty="0" err="1"/>
              <a:t>Lazebnik</a:t>
            </a:r>
            <a:endParaRPr lang="en-US" sz="1400" dirty="0"/>
          </a:p>
        </p:txBody>
      </p:sp>
    </p:spTree>
    <p:extLst>
      <p:ext uri="{BB962C8B-B14F-4D97-AF65-F5344CB8AC3E}">
        <p14:creationId xmlns:p14="http://schemas.microsoft.com/office/powerpoint/2010/main" val="882708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a:t>Specular reflection</a:t>
            </a:r>
          </a:p>
        </p:txBody>
      </p:sp>
      <p:sp>
        <p:nvSpPr>
          <p:cNvPr id="11268" name="Rectangle 3"/>
          <p:cNvSpPr>
            <a:spLocks noGrp="1" noChangeArrowheads="1"/>
          </p:cNvSpPr>
          <p:nvPr>
            <p:ph type="body" idx="1"/>
          </p:nvPr>
        </p:nvSpPr>
        <p:spPr>
          <a:xfrm>
            <a:off x="228600" y="914400"/>
            <a:ext cx="5715000" cy="5486400"/>
          </a:xfrm>
        </p:spPr>
        <p:txBody>
          <a:bodyPr/>
          <a:lstStyle/>
          <a:p>
            <a:pPr>
              <a:buFontTx/>
              <a:buChar char="•"/>
            </a:pPr>
            <a:r>
              <a:rPr lang="en-US" sz="2400" dirty="0"/>
              <a:t>Radiation arriving along a source direction leaves along the </a:t>
            </a:r>
            <a:r>
              <a:rPr lang="en-US" sz="2400" b="1" dirty="0"/>
              <a:t>specular direction</a:t>
            </a:r>
            <a:r>
              <a:rPr lang="en-US" sz="2400" dirty="0"/>
              <a:t> (source direction reflected about normal)</a:t>
            </a:r>
          </a:p>
          <a:p>
            <a:pPr>
              <a:buFontTx/>
              <a:buChar char="•"/>
            </a:pPr>
            <a:r>
              <a:rPr lang="en-US" sz="2400" dirty="0"/>
              <a:t>On real surfaces, energy usually goes into a lobe of directions</a:t>
            </a:r>
          </a:p>
          <a:p>
            <a:pPr>
              <a:buFontTx/>
              <a:buChar char="•"/>
            </a:pPr>
            <a:r>
              <a:rPr lang="en-US" sz="2400" b="1" dirty="0" err="1"/>
              <a:t>Phong</a:t>
            </a:r>
            <a:r>
              <a:rPr lang="en-US" sz="2400" b="1" dirty="0"/>
              <a:t> model</a:t>
            </a:r>
            <a:r>
              <a:rPr lang="en-US" sz="2400" dirty="0"/>
              <a:t>: reflected energy falls of with</a:t>
            </a:r>
          </a:p>
        </p:txBody>
      </p:sp>
      <p:pic>
        <p:nvPicPr>
          <p:cNvPr id="11270" name="Picture 5"/>
          <p:cNvPicPr>
            <a:picLocks noChangeAspect="1" noChangeArrowheads="1"/>
          </p:cNvPicPr>
          <p:nvPr/>
        </p:nvPicPr>
        <p:blipFill>
          <a:blip r:embed="rId4" cstate="print"/>
          <a:srcRect/>
          <a:stretch>
            <a:fillRect/>
          </a:stretch>
        </p:blipFill>
        <p:spPr bwMode="auto">
          <a:xfrm>
            <a:off x="6227292" y="5343088"/>
            <a:ext cx="2535708" cy="1210112"/>
          </a:xfrm>
          <a:prstGeom prst="rect">
            <a:avLst/>
          </a:prstGeom>
          <a:noFill/>
          <a:ln w="9525">
            <a:noFill/>
            <a:miter lim="800000"/>
            <a:headEnd/>
            <a:tailEnd/>
          </a:ln>
        </p:spPr>
      </p:pic>
      <p:graphicFrame>
        <p:nvGraphicFramePr>
          <p:cNvPr id="11266" name="Object 6"/>
          <p:cNvGraphicFramePr>
            <a:graphicFrameLocks noGrp="1" noChangeAspect="1"/>
          </p:cNvGraphicFramePr>
          <p:nvPr>
            <p:ph sz="half" idx="4294967295"/>
          </p:nvPr>
        </p:nvGraphicFramePr>
        <p:xfrm>
          <a:off x="1600200" y="3565525"/>
          <a:ext cx="1371600" cy="549275"/>
        </p:xfrm>
        <a:graphic>
          <a:graphicData uri="http://schemas.openxmlformats.org/presentationml/2006/ole">
            <mc:AlternateContent xmlns:mc="http://schemas.openxmlformats.org/markup-compatibility/2006">
              <mc:Choice xmlns:v="urn:schemas-microsoft-com:vml" Requires="v">
                <p:oleObj spid="_x0000_s16458" name="Equation" r:id="rId5" imgW="571320" imgH="228600" progId="Equation.3">
                  <p:embed/>
                </p:oleObj>
              </mc:Choice>
              <mc:Fallback>
                <p:oleObj name="Equation" r:id="rId5" imgW="571320" imgH="228600" progId="Equation.3">
                  <p:embed/>
                  <p:pic>
                    <p:nvPicPr>
                      <p:cNvPr id="11266"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3565525"/>
                        <a:ext cx="1371600" cy="5492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nvGrpSpPr>
          <p:cNvPr id="11271" name="Group 10"/>
          <p:cNvGrpSpPr>
            <a:grpSpLocks/>
          </p:cNvGrpSpPr>
          <p:nvPr/>
        </p:nvGrpSpPr>
        <p:grpSpPr bwMode="auto">
          <a:xfrm>
            <a:off x="6172200" y="3209488"/>
            <a:ext cx="2202062" cy="1843393"/>
            <a:chOff x="3312" y="2640"/>
            <a:chExt cx="1728" cy="1518"/>
          </a:xfrm>
        </p:grpSpPr>
        <p:pic>
          <p:nvPicPr>
            <p:cNvPr id="11272" name="Picture 8"/>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flipH="1">
              <a:off x="3312" y="2640"/>
              <a:ext cx="1728" cy="1518"/>
            </a:xfrm>
            <a:prstGeom prst="rect">
              <a:avLst/>
            </a:prstGeom>
            <a:noFill/>
            <a:ln w="9525">
              <a:noFill/>
              <a:miter lim="800000"/>
              <a:headEnd/>
              <a:tailEnd/>
            </a:ln>
          </p:spPr>
        </p:pic>
        <p:sp>
          <p:nvSpPr>
            <p:cNvPr id="11273" name="Rectangle 9"/>
            <p:cNvSpPr>
              <a:spLocks noChangeArrowheads="1"/>
            </p:cNvSpPr>
            <p:nvPr/>
          </p:nvSpPr>
          <p:spPr bwMode="auto">
            <a:xfrm>
              <a:off x="4080" y="3744"/>
              <a:ext cx="432" cy="144"/>
            </a:xfrm>
            <a:prstGeom prst="rect">
              <a:avLst/>
            </a:prstGeom>
            <a:solidFill>
              <a:srgbClr val="000064"/>
            </a:solidFill>
            <a:ln w="9525">
              <a:noFill/>
              <a:miter lim="800000"/>
              <a:headEnd/>
              <a:tailEnd/>
            </a:ln>
          </p:spPr>
          <p:txBody>
            <a:bodyPr wrap="none" anchor="ctr"/>
            <a:lstStyle/>
            <a:p>
              <a:endParaRPr lang="en-US"/>
            </a:p>
          </p:txBody>
        </p:sp>
      </p:grpSp>
      <p:sp>
        <p:nvSpPr>
          <p:cNvPr id="10" name="Rectangle 5"/>
          <p:cNvSpPr>
            <a:spLocks noChangeArrowheads="1"/>
          </p:cNvSpPr>
          <p:nvPr/>
        </p:nvSpPr>
        <p:spPr bwMode="auto">
          <a:xfrm>
            <a:off x="2209800" y="4114800"/>
            <a:ext cx="2033124" cy="388337"/>
          </a:xfrm>
          <a:prstGeom prst="rect">
            <a:avLst/>
          </a:prstGeom>
          <a:noFill/>
          <a:ln w="12700">
            <a:noFill/>
            <a:miter lim="800000"/>
            <a:headEnd/>
            <a:tailEnd/>
          </a:ln>
        </p:spPr>
        <p:txBody>
          <a:bodyPr lIns="80962" tIns="39688" rIns="80962" bIns="39688"/>
          <a:lstStyle/>
          <a:p>
            <a:pPr marL="342900" indent="-342900">
              <a:spcBef>
                <a:spcPct val="20000"/>
              </a:spcBef>
            </a:pPr>
            <a:r>
              <a:rPr lang="en-US" sz="1400" dirty="0"/>
              <a:t>Moving the light source</a:t>
            </a:r>
          </a:p>
        </p:txBody>
      </p:sp>
      <p:sp>
        <p:nvSpPr>
          <p:cNvPr id="11" name="Rectangle 10"/>
          <p:cNvSpPr>
            <a:spLocks noChangeArrowheads="1"/>
          </p:cNvSpPr>
          <p:nvPr/>
        </p:nvSpPr>
        <p:spPr bwMode="auto">
          <a:xfrm>
            <a:off x="2209800" y="5341337"/>
            <a:ext cx="2033124" cy="388337"/>
          </a:xfrm>
          <a:prstGeom prst="rect">
            <a:avLst/>
          </a:prstGeom>
          <a:noFill/>
          <a:ln w="12700">
            <a:noFill/>
            <a:miter lim="800000"/>
            <a:headEnd/>
            <a:tailEnd/>
          </a:ln>
        </p:spPr>
        <p:txBody>
          <a:bodyPr lIns="80962" tIns="39688" rIns="80962" bIns="39688"/>
          <a:lstStyle/>
          <a:p>
            <a:pPr marL="342900" indent="-342900">
              <a:spcBef>
                <a:spcPct val="20000"/>
              </a:spcBef>
            </a:pPr>
            <a:r>
              <a:rPr lang="en-US" sz="1400" dirty="0"/>
              <a:t>Changing the exponent</a:t>
            </a:r>
          </a:p>
        </p:txBody>
      </p:sp>
      <p:pic>
        <p:nvPicPr>
          <p:cNvPr id="19" name="Picture 7" descr="spec1"/>
          <p:cNvPicPr>
            <a:picLocks noChangeAspect="1" noChangeArrowheads="1"/>
          </p:cNvPicPr>
          <p:nvPr/>
        </p:nvPicPr>
        <p:blipFill>
          <a:blip r:embed="rId8" cstate="print"/>
          <a:srcRect/>
          <a:stretch>
            <a:fillRect/>
          </a:stretch>
        </p:blipFill>
        <p:spPr bwMode="auto">
          <a:xfrm>
            <a:off x="1524000" y="4426937"/>
            <a:ext cx="3352800" cy="906172"/>
          </a:xfrm>
          <a:prstGeom prst="rect">
            <a:avLst/>
          </a:prstGeom>
          <a:noFill/>
          <a:ln w="9525">
            <a:noFill/>
            <a:miter lim="800000"/>
            <a:headEnd/>
            <a:tailEnd/>
          </a:ln>
        </p:spPr>
      </p:pic>
      <p:pic>
        <p:nvPicPr>
          <p:cNvPr id="21" name="Picture 9" descr="spec2"/>
          <p:cNvPicPr>
            <a:picLocks noChangeAspect="1" noChangeArrowheads="1"/>
          </p:cNvPicPr>
          <p:nvPr/>
        </p:nvPicPr>
        <p:blipFill>
          <a:blip r:embed="rId9" cstate="print"/>
          <a:srcRect/>
          <a:stretch>
            <a:fillRect/>
          </a:stretch>
        </p:blipFill>
        <p:spPr bwMode="auto">
          <a:xfrm>
            <a:off x="1524000" y="5722337"/>
            <a:ext cx="3352800" cy="906172"/>
          </a:xfrm>
          <a:prstGeom prst="rect">
            <a:avLst/>
          </a:prstGeom>
          <a:noFill/>
          <a:ln w="9525">
            <a:noFill/>
            <a:miter lim="800000"/>
            <a:headEnd/>
            <a:tailEnd/>
          </a:ln>
        </p:spPr>
      </p:pic>
      <p:pic>
        <p:nvPicPr>
          <p:cNvPr id="23"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3600" y="1045742"/>
            <a:ext cx="2969225" cy="20784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a:solidFill>
                  <a:schemeClr val="tx1"/>
                </a:solidFill>
                <a:miter lim="800000"/>
                <a:headEnd/>
                <a:tailEnd/>
              </a14:hiddenLine>
            </a:ext>
          </a:extLst>
        </p:spPr>
      </p:pic>
      <p:sp>
        <p:nvSpPr>
          <p:cNvPr id="14" name="Rectangle 13">
            <a:extLst>
              <a:ext uri="{FF2B5EF4-FFF2-40B4-BE49-F238E27FC236}">
                <a16:creationId xmlns:a16="http://schemas.microsoft.com/office/drawing/2014/main" id="{5019679A-F65D-F649-9DEA-93575AA6E854}"/>
              </a:ext>
            </a:extLst>
          </p:cNvPr>
          <p:cNvSpPr/>
          <p:nvPr/>
        </p:nvSpPr>
        <p:spPr>
          <a:xfrm>
            <a:off x="52715" y="6529682"/>
            <a:ext cx="2223362" cy="307777"/>
          </a:xfrm>
          <a:prstGeom prst="rect">
            <a:avLst/>
          </a:prstGeom>
        </p:spPr>
        <p:txBody>
          <a:bodyPr wrap="square">
            <a:spAutoFit/>
          </a:bodyPr>
          <a:lstStyle/>
          <a:p>
            <a:r>
              <a:rPr lang="en-US" sz="1400" dirty="0"/>
              <a:t>Slide from L. </a:t>
            </a:r>
            <a:r>
              <a:rPr lang="en-US" sz="1400" dirty="0" err="1"/>
              <a:t>Lazebnik</a:t>
            </a:r>
            <a:endParaRPr lang="en-US" sz="1400" dirty="0"/>
          </a:p>
        </p:txBody>
      </p:sp>
    </p:spTree>
    <p:extLst>
      <p:ext uri="{BB962C8B-B14F-4D97-AF65-F5344CB8AC3E}">
        <p14:creationId xmlns:p14="http://schemas.microsoft.com/office/powerpoint/2010/main" val="420508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Specular reflection</a:t>
            </a:r>
          </a:p>
        </p:txBody>
      </p:sp>
      <p:pic>
        <p:nvPicPr>
          <p:cNvPr id="4" name="Picture 3" descr="Screen Shot 2018-01-25 at 10.07.5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976661"/>
            <a:ext cx="7315200" cy="5248507"/>
          </a:xfrm>
          <a:prstGeom prst="rect">
            <a:avLst/>
          </a:prstGeom>
        </p:spPr>
      </p:pic>
      <p:sp>
        <p:nvSpPr>
          <p:cNvPr id="5" name="TextBox 4"/>
          <p:cNvSpPr txBox="1"/>
          <p:nvPr/>
        </p:nvSpPr>
        <p:spPr>
          <a:xfrm>
            <a:off x="3915030" y="6321623"/>
            <a:ext cx="1332191" cy="307777"/>
          </a:xfrm>
          <a:prstGeom prst="rect">
            <a:avLst/>
          </a:prstGeom>
          <a:noFill/>
        </p:spPr>
        <p:txBody>
          <a:bodyPr wrap="none" rtlCol="0">
            <a:spAutoFit/>
          </a:bodyPr>
          <a:lstStyle/>
          <a:p>
            <a:pPr algn="ctr"/>
            <a:r>
              <a:rPr lang="en-US" sz="1400" dirty="0">
                <a:hlinkClick r:id="rId3"/>
              </a:rPr>
              <a:t>Picture source</a:t>
            </a:r>
            <a:endParaRPr lang="en-US" sz="1400" dirty="0"/>
          </a:p>
        </p:txBody>
      </p:sp>
      <p:sp>
        <p:nvSpPr>
          <p:cNvPr id="6" name="Rectangle 5">
            <a:extLst>
              <a:ext uri="{FF2B5EF4-FFF2-40B4-BE49-F238E27FC236}">
                <a16:creationId xmlns:a16="http://schemas.microsoft.com/office/drawing/2014/main" id="{2799AF8D-11BD-EA4F-B398-FE32F4055FD4}"/>
              </a:ext>
            </a:extLst>
          </p:cNvPr>
          <p:cNvSpPr/>
          <p:nvPr/>
        </p:nvSpPr>
        <p:spPr>
          <a:xfrm>
            <a:off x="52715" y="6529682"/>
            <a:ext cx="2223362" cy="307777"/>
          </a:xfrm>
          <a:prstGeom prst="rect">
            <a:avLst/>
          </a:prstGeom>
        </p:spPr>
        <p:txBody>
          <a:bodyPr wrap="square">
            <a:spAutoFit/>
          </a:bodyPr>
          <a:lstStyle/>
          <a:p>
            <a:r>
              <a:rPr lang="en-US" sz="1400" dirty="0"/>
              <a:t>Slide from L. </a:t>
            </a:r>
            <a:r>
              <a:rPr lang="en-US" sz="1400" dirty="0" err="1"/>
              <a:t>Lazebnik</a:t>
            </a:r>
            <a:endParaRPr lang="en-US" sz="1400" dirty="0"/>
          </a:p>
        </p:txBody>
      </p:sp>
    </p:spTree>
    <p:extLst>
      <p:ext uri="{BB962C8B-B14F-4D97-AF65-F5344CB8AC3E}">
        <p14:creationId xmlns:p14="http://schemas.microsoft.com/office/powerpoint/2010/main" val="41868850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85800" y="76200"/>
            <a:ext cx="8077200" cy="838200"/>
          </a:xfrm>
        </p:spPr>
        <p:txBody>
          <a:bodyPr/>
          <a:lstStyle/>
          <a:p>
            <a:r>
              <a:rPr lang="en-US"/>
              <a:t>Photometric stereo (shape from shading)</a:t>
            </a:r>
          </a:p>
        </p:txBody>
      </p:sp>
      <p:sp>
        <p:nvSpPr>
          <p:cNvPr id="24579" name="Content Placeholder 2"/>
          <p:cNvSpPr>
            <a:spLocks noGrp="1"/>
          </p:cNvSpPr>
          <p:nvPr>
            <p:ph idx="1"/>
          </p:nvPr>
        </p:nvSpPr>
        <p:spPr/>
        <p:txBody>
          <a:bodyPr/>
          <a:lstStyle/>
          <a:p>
            <a:pPr>
              <a:buFontTx/>
              <a:buChar char="•"/>
            </a:pPr>
            <a:r>
              <a:rPr lang="en-US"/>
              <a:t>Can we reconstruct the shape of an object based on shading cues?</a:t>
            </a:r>
          </a:p>
        </p:txBody>
      </p:sp>
      <p:pic>
        <p:nvPicPr>
          <p:cNvPr id="24581" name="Picture 5"/>
          <p:cNvPicPr>
            <a:picLocks noChangeAspect="1" noChangeArrowheads="1"/>
          </p:cNvPicPr>
          <p:nvPr/>
        </p:nvPicPr>
        <p:blipFill>
          <a:blip r:embed="rId3" cstate="print"/>
          <a:srcRect/>
          <a:stretch>
            <a:fillRect/>
          </a:stretch>
        </p:blipFill>
        <p:spPr bwMode="auto">
          <a:xfrm>
            <a:off x="2590800" y="1981200"/>
            <a:ext cx="4191000" cy="4714875"/>
          </a:xfrm>
          <a:prstGeom prst="rect">
            <a:avLst/>
          </a:prstGeom>
          <a:noFill/>
          <a:ln w="9525">
            <a:noFill/>
            <a:miter lim="800000"/>
            <a:headEnd/>
            <a:tailEnd/>
          </a:ln>
        </p:spPr>
      </p:pic>
      <p:sp>
        <p:nvSpPr>
          <p:cNvPr id="7" name="TextBox 6"/>
          <p:cNvSpPr txBox="1"/>
          <p:nvPr/>
        </p:nvSpPr>
        <p:spPr>
          <a:xfrm>
            <a:off x="6858000" y="6096000"/>
            <a:ext cx="1667444" cy="523220"/>
          </a:xfrm>
          <a:prstGeom prst="rect">
            <a:avLst/>
          </a:prstGeom>
          <a:noFill/>
        </p:spPr>
        <p:txBody>
          <a:bodyPr wrap="none" rtlCol="0">
            <a:spAutoFit/>
          </a:bodyPr>
          <a:lstStyle/>
          <a:p>
            <a:r>
              <a:rPr lang="en-US" sz="1400" dirty="0"/>
              <a:t>Luca </a:t>
            </a:r>
            <a:r>
              <a:rPr lang="en-US" sz="1400" dirty="0" err="1"/>
              <a:t>della</a:t>
            </a:r>
            <a:r>
              <a:rPr lang="en-US" sz="1400" dirty="0"/>
              <a:t> </a:t>
            </a:r>
            <a:r>
              <a:rPr lang="en-US" sz="1400" dirty="0" err="1"/>
              <a:t>Robbia</a:t>
            </a:r>
            <a:r>
              <a:rPr lang="en-US" sz="1400" dirty="0"/>
              <a:t>,</a:t>
            </a:r>
            <a:br>
              <a:rPr lang="en-US" sz="1400" dirty="0"/>
            </a:br>
            <a:r>
              <a:rPr lang="en-US" sz="1400" i="1" dirty="0" err="1"/>
              <a:t>Cantoria</a:t>
            </a:r>
            <a:r>
              <a:rPr lang="en-US" sz="1400" dirty="0"/>
              <a:t>, 1438</a:t>
            </a:r>
          </a:p>
        </p:txBody>
      </p:sp>
      <p:sp>
        <p:nvSpPr>
          <p:cNvPr id="6" name="Rectangle 5">
            <a:extLst>
              <a:ext uri="{FF2B5EF4-FFF2-40B4-BE49-F238E27FC236}">
                <a16:creationId xmlns:a16="http://schemas.microsoft.com/office/drawing/2014/main" id="{CD1FEB84-15BC-D945-99FA-9F239BBC97CB}"/>
              </a:ext>
            </a:extLst>
          </p:cNvPr>
          <p:cNvSpPr/>
          <p:nvPr/>
        </p:nvSpPr>
        <p:spPr>
          <a:xfrm>
            <a:off x="52715" y="6529682"/>
            <a:ext cx="2223362" cy="307777"/>
          </a:xfrm>
          <a:prstGeom prst="rect">
            <a:avLst/>
          </a:prstGeom>
        </p:spPr>
        <p:txBody>
          <a:bodyPr wrap="square">
            <a:spAutoFit/>
          </a:bodyPr>
          <a:lstStyle/>
          <a:p>
            <a:r>
              <a:rPr lang="en-US" sz="1400" dirty="0"/>
              <a:t>Slide from L. </a:t>
            </a:r>
            <a:r>
              <a:rPr lang="en-US" sz="1400" dirty="0" err="1"/>
              <a:t>Lazebnik</a:t>
            </a:r>
            <a:endParaRPr lang="en-US" sz="1400" dirty="0"/>
          </a:p>
        </p:txBody>
      </p:sp>
    </p:spTree>
    <p:extLst>
      <p:ext uri="{BB962C8B-B14F-4D97-AF65-F5344CB8AC3E}">
        <p14:creationId xmlns:p14="http://schemas.microsoft.com/office/powerpoint/2010/main" val="34711659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2"/>
          <p:cNvSpPr>
            <a:spLocks noGrp="1" noChangeArrowheads="1"/>
          </p:cNvSpPr>
          <p:nvPr>
            <p:ph type="title"/>
          </p:nvPr>
        </p:nvSpPr>
        <p:spPr/>
        <p:txBody>
          <a:bodyPr/>
          <a:lstStyle/>
          <a:p>
            <a:r>
              <a:rPr lang="en-US"/>
              <a:t>Photometric stereo</a:t>
            </a:r>
          </a:p>
        </p:txBody>
      </p:sp>
      <p:sp>
        <p:nvSpPr>
          <p:cNvPr id="481283" name="Rectangle 3"/>
          <p:cNvSpPr>
            <a:spLocks noGrp="1" noChangeArrowheads="1"/>
          </p:cNvSpPr>
          <p:nvPr>
            <p:ph type="body" idx="1"/>
          </p:nvPr>
        </p:nvSpPr>
        <p:spPr>
          <a:xfrm>
            <a:off x="685800" y="914400"/>
            <a:ext cx="8153400" cy="5257800"/>
          </a:xfrm>
        </p:spPr>
        <p:txBody>
          <a:bodyPr/>
          <a:lstStyle/>
          <a:p>
            <a:r>
              <a:rPr lang="en-US" dirty="0"/>
              <a:t>Assume:</a:t>
            </a:r>
          </a:p>
          <a:p>
            <a:pPr lvl="1"/>
            <a:r>
              <a:rPr lang="en-US" dirty="0"/>
              <a:t>A </a:t>
            </a:r>
            <a:r>
              <a:rPr lang="en-US" dirty="0" err="1"/>
              <a:t>Lambertian</a:t>
            </a:r>
            <a:r>
              <a:rPr lang="en-US" dirty="0"/>
              <a:t> object</a:t>
            </a:r>
          </a:p>
          <a:p>
            <a:pPr lvl="1"/>
            <a:r>
              <a:rPr lang="en-US" dirty="0"/>
              <a:t>A </a:t>
            </a:r>
            <a:r>
              <a:rPr lang="en-US" i="1" dirty="0"/>
              <a:t>local shading model</a:t>
            </a:r>
            <a:r>
              <a:rPr lang="en-US" dirty="0"/>
              <a:t> (each point on a surface receives light only from sources visible at that point)</a:t>
            </a:r>
          </a:p>
          <a:p>
            <a:pPr lvl="1"/>
            <a:r>
              <a:rPr lang="en-US" dirty="0"/>
              <a:t>A set of </a:t>
            </a:r>
            <a:r>
              <a:rPr lang="en-US" i="1" dirty="0"/>
              <a:t>known</a:t>
            </a:r>
            <a:r>
              <a:rPr lang="en-US" dirty="0"/>
              <a:t> light source directions</a:t>
            </a:r>
          </a:p>
          <a:p>
            <a:pPr lvl="1"/>
            <a:r>
              <a:rPr lang="en-US" dirty="0"/>
              <a:t>A set of pictures of an object, obtained in exactly the same camera/object configuration but using different sources</a:t>
            </a:r>
          </a:p>
          <a:p>
            <a:pPr lvl="1"/>
            <a:r>
              <a:rPr lang="en-US" dirty="0"/>
              <a:t>Orthographic projection</a:t>
            </a:r>
          </a:p>
          <a:p>
            <a:r>
              <a:rPr lang="en-US" dirty="0"/>
              <a:t>Goal: reconstruct object shape and albedo</a:t>
            </a:r>
          </a:p>
        </p:txBody>
      </p:sp>
      <p:sp>
        <p:nvSpPr>
          <p:cNvPr id="12295" name="Text Box 10"/>
          <p:cNvSpPr txBox="1">
            <a:spLocks noChangeArrowheads="1"/>
          </p:cNvSpPr>
          <p:nvPr/>
        </p:nvSpPr>
        <p:spPr bwMode="auto">
          <a:xfrm>
            <a:off x="6642100" y="5543550"/>
            <a:ext cx="520700" cy="457200"/>
          </a:xfrm>
          <a:prstGeom prst="rect">
            <a:avLst/>
          </a:prstGeom>
          <a:noFill/>
          <a:ln w="9525">
            <a:noFill/>
            <a:miter lim="800000"/>
            <a:headEnd/>
            <a:tailEnd/>
          </a:ln>
        </p:spPr>
        <p:txBody>
          <a:bodyPr>
            <a:spAutoFit/>
          </a:bodyPr>
          <a:lstStyle/>
          <a:p>
            <a:r>
              <a:rPr lang="en-US" b="1" dirty="0" err="1">
                <a:latin typeface="Times New Roman" pitchFamily="18" charset="0"/>
              </a:rPr>
              <a:t>S</a:t>
            </a:r>
            <a:r>
              <a:rPr lang="en-US" baseline="-10000" dirty="0" err="1">
                <a:latin typeface="Times New Roman" pitchFamily="18" charset="0"/>
              </a:rPr>
              <a:t>n</a:t>
            </a:r>
            <a:endParaRPr lang="en-US" baseline="-10000" dirty="0">
              <a:latin typeface="Times New Roman" pitchFamily="18" charset="0"/>
            </a:endParaRPr>
          </a:p>
        </p:txBody>
      </p:sp>
      <p:grpSp>
        <p:nvGrpSpPr>
          <p:cNvPr id="12296" name="Group 27"/>
          <p:cNvGrpSpPr>
            <a:grpSpLocks/>
          </p:cNvGrpSpPr>
          <p:nvPr/>
        </p:nvGrpSpPr>
        <p:grpSpPr bwMode="auto">
          <a:xfrm>
            <a:off x="2209800" y="4419600"/>
            <a:ext cx="4783138" cy="2319338"/>
            <a:chOff x="1392" y="2784"/>
            <a:chExt cx="3013" cy="1461"/>
          </a:xfrm>
        </p:grpSpPr>
        <p:sp>
          <p:nvSpPr>
            <p:cNvPr id="12298" name="AutoShape 14"/>
            <p:cNvSpPr>
              <a:spLocks noChangeArrowheads="1"/>
            </p:cNvSpPr>
            <p:nvPr/>
          </p:nvSpPr>
          <p:spPr bwMode="auto">
            <a:xfrm flipV="1">
              <a:off x="2922" y="3114"/>
              <a:ext cx="280" cy="2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74 w 21600"/>
                <a:gd name="T13" fmla="*/ 4485 h 21600"/>
                <a:gd name="T14" fmla="*/ 17126 w 21600"/>
                <a:gd name="T15" fmla="*/ 17115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99"/>
            </a:solidFill>
            <a:ln w="9525">
              <a:solidFill>
                <a:schemeClr val="tx1"/>
              </a:solidFill>
              <a:miter lim="800000"/>
              <a:headEnd/>
              <a:tailEnd/>
            </a:ln>
          </p:spPr>
          <p:txBody>
            <a:bodyPr wrap="none" anchor="ctr"/>
            <a:lstStyle/>
            <a:p>
              <a:endParaRPr lang="en-US"/>
            </a:p>
          </p:txBody>
        </p:sp>
        <p:sp>
          <p:nvSpPr>
            <p:cNvPr id="12299" name="Line 6"/>
            <p:cNvSpPr>
              <a:spLocks noChangeShapeType="1"/>
            </p:cNvSpPr>
            <p:nvPr/>
          </p:nvSpPr>
          <p:spPr bwMode="auto">
            <a:xfrm flipH="1">
              <a:off x="3670" y="3491"/>
              <a:ext cx="328" cy="330"/>
            </a:xfrm>
            <a:prstGeom prst="line">
              <a:avLst/>
            </a:prstGeom>
            <a:noFill/>
            <a:ln w="9525">
              <a:solidFill>
                <a:schemeClr val="tx1"/>
              </a:solidFill>
              <a:round/>
              <a:headEnd/>
              <a:tailEnd type="triangle" w="med" len="med"/>
            </a:ln>
          </p:spPr>
          <p:txBody>
            <a:bodyPr/>
            <a:lstStyle/>
            <a:p>
              <a:endParaRPr lang="en-US"/>
            </a:p>
          </p:txBody>
        </p:sp>
        <p:graphicFrame>
          <p:nvGraphicFramePr>
            <p:cNvPr id="12290" name="Object 7"/>
            <p:cNvGraphicFramePr>
              <a:graphicFrameLocks noChangeAspect="1"/>
            </p:cNvGraphicFramePr>
            <p:nvPr/>
          </p:nvGraphicFramePr>
          <p:xfrm>
            <a:off x="3998" y="3114"/>
            <a:ext cx="407" cy="399"/>
          </p:xfrm>
          <a:graphic>
            <a:graphicData uri="http://schemas.openxmlformats.org/presentationml/2006/ole">
              <mc:AlternateContent xmlns:mc="http://schemas.openxmlformats.org/markup-compatibility/2006">
                <mc:Choice xmlns:v="urn:schemas-microsoft-com:vml" Requires="v">
                  <p:oleObj spid="_x0000_s17628" name="Image" r:id="rId4" imgW="2539683" imgH="2514286" progId="Photoshop.Image.10">
                    <p:embed/>
                  </p:oleObj>
                </mc:Choice>
                <mc:Fallback>
                  <p:oleObj name="Image" r:id="rId4" imgW="2539683" imgH="2514286" progId="Photoshop.Image.10">
                    <p:embed/>
                    <p:pic>
                      <p:nvPicPr>
                        <p:cNvPr id="1229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8" y="3114"/>
                          <a:ext cx="407" cy="3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2300" name="Freeform 11"/>
            <p:cNvSpPr>
              <a:spLocks/>
            </p:cNvSpPr>
            <p:nvPr/>
          </p:nvSpPr>
          <p:spPr bwMode="auto">
            <a:xfrm>
              <a:off x="1659" y="3656"/>
              <a:ext cx="2479" cy="589"/>
            </a:xfrm>
            <a:custGeom>
              <a:avLst/>
              <a:gdLst>
                <a:gd name="T0" fmla="*/ 0 w 2544"/>
                <a:gd name="T1" fmla="*/ 578 h 600"/>
                <a:gd name="T2" fmla="*/ 579 w 2544"/>
                <a:gd name="T3" fmla="*/ 435 h 600"/>
                <a:gd name="T4" fmla="*/ 957 w 2544"/>
                <a:gd name="T5" fmla="*/ 70 h 600"/>
                <a:gd name="T6" fmla="*/ 1687 w 2544"/>
                <a:gd name="T7" fmla="*/ 70 h 600"/>
                <a:gd name="T8" fmla="*/ 2051 w 2544"/>
                <a:gd name="T9" fmla="*/ 486 h 600"/>
                <a:gd name="T10" fmla="*/ 2416 w 2544"/>
                <a:gd name="T11" fmla="*/ 578 h 600"/>
                <a:gd name="T12" fmla="*/ 0 60000 65536"/>
                <a:gd name="T13" fmla="*/ 0 60000 65536"/>
                <a:gd name="T14" fmla="*/ 0 60000 65536"/>
                <a:gd name="T15" fmla="*/ 0 60000 65536"/>
                <a:gd name="T16" fmla="*/ 0 60000 65536"/>
                <a:gd name="T17" fmla="*/ 0 60000 65536"/>
                <a:gd name="T18" fmla="*/ 0 w 2544"/>
                <a:gd name="T19" fmla="*/ 0 h 600"/>
                <a:gd name="T20" fmla="*/ 2544 w 2544"/>
                <a:gd name="T21" fmla="*/ 600 h 600"/>
              </a:gdLst>
              <a:ahLst/>
              <a:cxnLst>
                <a:cxn ang="T12">
                  <a:pos x="T0" y="T1"/>
                </a:cxn>
                <a:cxn ang="T13">
                  <a:pos x="T2" y="T3"/>
                </a:cxn>
                <a:cxn ang="T14">
                  <a:pos x="T4" y="T5"/>
                </a:cxn>
                <a:cxn ang="T15">
                  <a:pos x="T6" y="T7"/>
                </a:cxn>
                <a:cxn ang="T16">
                  <a:pos x="T8" y="T9"/>
                </a:cxn>
                <a:cxn ang="T17">
                  <a:pos x="T10" y="T11"/>
                </a:cxn>
              </a:cxnLst>
              <a:rect l="T18" t="T19" r="T20" b="T21"/>
              <a:pathLst>
                <a:path w="2544" h="600">
                  <a:moveTo>
                    <a:pt x="0" y="600"/>
                  </a:moveTo>
                  <a:cubicBezTo>
                    <a:pt x="102" y="575"/>
                    <a:pt x="442" y="539"/>
                    <a:pt x="610" y="451"/>
                  </a:cubicBezTo>
                  <a:cubicBezTo>
                    <a:pt x="778" y="363"/>
                    <a:pt x="814" y="135"/>
                    <a:pt x="1008" y="72"/>
                  </a:cubicBezTo>
                  <a:cubicBezTo>
                    <a:pt x="1202" y="9"/>
                    <a:pt x="1584" y="0"/>
                    <a:pt x="1776" y="72"/>
                  </a:cubicBezTo>
                  <a:cubicBezTo>
                    <a:pt x="1968" y="144"/>
                    <a:pt x="2032" y="416"/>
                    <a:pt x="2160" y="504"/>
                  </a:cubicBezTo>
                  <a:cubicBezTo>
                    <a:pt x="2288" y="592"/>
                    <a:pt x="2480" y="584"/>
                    <a:pt x="2544" y="600"/>
                  </a:cubicBezTo>
                </a:path>
              </a:pathLst>
            </a:custGeom>
            <a:noFill/>
            <a:ln w="9525">
              <a:solidFill>
                <a:schemeClr val="tx1"/>
              </a:solidFill>
              <a:round/>
              <a:headEnd/>
              <a:tailEnd/>
            </a:ln>
          </p:spPr>
          <p:txBody>
            <a:bodyPr/>
            <a:lstStyle/>
            <a:p>
              <a:endParaRPr lang="en-US"/>
            </a:p>
          </p:txBody>
        </p:sp>
        <p:sp>
          <p:nvSpPr>
            <p:cNvPr id="12301" name="Text Box 12"/>
            <p:cNvSpPr txBox="1">
              <a:spLocks noChangeArrowheads="1"/>
            </p:cNvSpPr>
            <p:nvPr/>
          </p:nvSpPr>
          <p:spPr bwMode="auto">
            <a:xfrm>
              <a:off x="2827" y="3894"/>
              <a:ext cx="437" cy="288"/>
            </a:xfrm>
            <a:prstGeom prst="rect">
              <a:avLst/>
            </a:prstGeom>
            <a:noFill/>
            <a:ln w="9525">
              <a:noFill/>
              <a:miter lim="800000"/>
              <a:headEnd/>
              <a:tailEnd/>
            </a:ln>
          </p:spPr>
          <p:txBody>
            <a:bodyPr wrap="none">
              <a:spAutoFit/>
            </a:bodyPr>
            <a:lstStyle/>
            <a:p>
              <a:r>
                <a:rPr lang="en-US"/>
                <a:t>???</a:t>
              </a:r>
            </a:p>
          </p:txBody>
        </p:sp>
        <p:sp>
          <p:nvSpPr>
            <p:cNvPr id="12302" name="Rectangle 13"/>
            <p:cNvSpPr>
              <a:spLocks noChangeArrowheads="1"/>
            </p:cNvSpPr>
            <p:nvPr/>
          </p:nvSpPr>
          <p:spPr bwMode="auto">
            <a:xfrm>
              <a:off x="2922" y="2784"/>
              <a:ext cx="280" cy="424"/>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12303" name="Line 15"/>
            <p:cNvSpPr>
              <a:spLocks noChangeShapeType="1"/>
            </p:cNvSpPr>
            <p:nvPr/>
          </p:nvSpPr>
          <p:spPr bwMode="auto">
            <a:xfrm flipH="1">
              <a:off x="3062" y="2878"/>
              <a:ext cx="0" cy="707"/>
            </a:xfrm>
            <a:prstGeom prst="line">
              <a:avLst/>
            </a:prstGeom>
            <a:noFill/>
            <a:ln w="9525">
              <a:solidFill>
                <a:schemeClr val="tx1"/>
              </a:solidFill>
              <a:round/>
              <a:headEnd/>
              <a:tailEnd type="triangle" w="med" len="med"/>
            </a:ln>
          </p:spPr>
          <p:txBody>
            <a:bodyPr/>
            <a:lstStyle/>
            <a:p>
              <a:endParaRPr lang="en-US"/>
            </a:p>
          </p:txBody>
        </p:sp>
        <p:sp>
          <p:nvSpPr>
            <p:cNvPr id="12304" name="Line 19"/>
            <p:cNvSpPr>
              <a:spLocks noChangeShapeType="1"/>
            </p:cNvSpPr>
            <p:nvPr/>
          </p:nvSpPr>
          <p:spPr bwMode="auto">
            <a:xfrm>
              <a:off x="1799" y="3774"/>
              <a:ext cx="421" cy="236"/>
            </a:xfrm>
            <a:prstGeom prst="line">
              <a:avLst/>
            </a:prstGeom>
            <a:noFill/>
            <a:ln w="9525">
              <a:solidFill>
                <a:schemeClr val="tx1"/>
              </a:solidFill>
              <a:round/>
              <a:headEnd/>
              <a:tailEnd type="triangle" w="med" len="med"/>
            </a:ln>
          </p:spPr>
          <p:txBody>
            <a:bodyPr/>
            <a:lstStyle/>
            <a:p>
              <a:endParaRPr lang="en-US"/>
            </a:p>
          </p:txBody>
        </p:sp>
        <p:graphicFrame>
          <p:nvGraphicFramePr>
            <p:cNvPr id="12291" name="Object 20"/>
            <p:cNvGraphicFramePr>
              <a:graphicFrameLocks noChangeAspect="1"/>
            </p:cNvGraphicFramePr>
            <p:nvPr/>
          </p:nvGraphicFramePr>
          <p:xfrm>
            <a:off x="1392" y="3444"/>
            <a:ext cx="407" cy="399"/>
          </p:xfrm>
          <a:graphic>
            <a:graphicData uri="http://schemas.openxmlformats.org/presentationml/2006/ole">
              <mc:AlternateContent xmlns:mc="http://schemas.openxmlformats.org/markup-compatibility/2006">
                <mc:Choice xmlns:v="urn:schemas-microsoft-com:vml" Requires="v">
                  <p:oleObj spid="_x0000_s17629" name="Image" r:id="rId6" imgW="2539683" imgH="2514286" progId="Photoshop.Image.10">
                    <p:embed/>
                  </p:oleObj>
                </mc:Choice>
                <mc:Fallback>
                  <p:oleObj name="Image" r:id="rId6" imgW="2539683" imgH="2514286" progId="Photoshop.Image.10">
                    <p:embed/>
                    <p:pic>
                      <p:nvPicPr>
                        <p:cNvPr id="12291" name="Object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2" y="3444"/>
                          <a:ext cx="407" cy="3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2305" name="Text Box 21"/>
            <p:cNvSpPr txBox="1">
              <a:spLocks noChangeArrowheads="1"/>
            </p:cNvSpPr>
            <p:nvPr/>
          </p:nvSpPr>
          <p:spPr bwMode="auto">
            <a:xfrm>
              <a:off x="1392" y="3821"/>
              <a:ext cx="528" cy="288"/>
            </a:xfrm>
            <a:prstGeom prst="rect">
              <a:avLst/>
            </a:prstGeom>
            <a:noFill/>
            <a:ln w="9525">
              <a:noFill/>
              <a:miter lim="800000"/>
              <a:headEnd/>
              <a:tailEnd/>
            </a:ln>
          </p:spPr>
          <p:txBody>
            <a:bodyPr>
              <a:spAutoFit/>
            </a:bodyPr>
            <a:lstStyle/>
            <a:p>
              <a:r>
                <a:rPr lang="en-US" b="1" dirty="0">
                  <a:latin typeface="Times New Roman" pitchFamily="18" charset="0"/>
                </a:rPr>
                <a:t>S</a:t>
              </a:r>
              <a:r>
                <a:rPr lang="en-US" baseline="-10000" dirty="0">
                  <a:latin typeface="Times New Roman" pitchFamily="18" charset="0"/>
                </a:rPr>
                <a:t>1</a:t>
              </a:r>
            </a:p>
          </p:txBody>
        </p:sp>
        <p:sp>
          <p:nvSpPr>
            <p:cNvPr id="12306" name="Line 22"/>
            <p:cNvSpPr>
              <a:spLocks noChangeShapeType="1"/>
            </p:cNvSpPr>
            <p:nvPr/>
          </p:nvSpPr>
          <p:spPr bwMode="auto">
            <a:xfrm>
              <a:off x="2361" y="3303"/>
              <a:ext cx="233" cy="377"/>
            </a:xfrm>
            <a:prstGeom prst="line">
              <a:avLst/>
            </a:prstGeom>
            <a:noFill/>
            <a:ln w="9525">
              <a:solidFill>
                <a:schemeClr val="tx1"/>
              </a:solidFill>
              <a:round/>
              <a:headEnd/>
              <a:tailEnd type="triangle" w="med" len="med"/>
            </a:ln>
          </p:spPr>
          <p:txBody>
            <a:bodyPr/>
            <a:lstStyle/>
            <a:p>
              <a:endParaRPr lang="en-US"/>
            </a:p>
          </p:txBody>
        </p:sp>
        <p:graphicFrame>
          <p:nvGraphicFramePr>
            <p:cNvPr id="12292" name="Object 23"/>
            <p:cNvGraphicFramePr>
              <a:graphicFrameLocks noChangeAspect="1"/>
            </p:cNvGraphicFramePr>
            <p:nvPr/>
          </p:nvGraphicFramePr>
          <p:xfrm>
            <a:off x="2000" y="2925"/>
            <a:ext cx="407" cy="399"/>
          </p:xfrm>
          <a:graphic>
            <a:graphicData uri="http://schemas.openxmlformats.org/presentationml/2006/ole">
              <mc:AlternateContent xmlns:mc="http://schemas.openxmlformats.org/markup-compatibility/2006">
                <mc:Choice xmlns:v="urn:schemas-microsoft-com:vml" Requires="v">
                  <p:oleObj spid="_x0000_s17630" name="Image" r:id="rId7" imgW="2539683" imgH="2514286" progId="Photoshop.Image.10">
                    <p:embed/>
                  </p:oleObj>
                </mc:Choice>
                <mc:Fallback>
                  <p:oleObj name="Image" r:id="rId7" imgW="2539683" imgH="2514286" progId="Photoshop.Image.10">
                    <p:embed/>
                    <p:pic>
                      <p:nvPicPr>
                        <p:cNvPr id="12292" name="Object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 y="2925"/>
                          <a:ext cx="407" cy="3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2307" name="Text Box 24"/>
            <p:cNvSpPr txBox="1">
              <a:spLocks noChangeArrowheads="1"/>
            </p:cNvSpPr>
            <p:nvPr/>
          </p:nvSpPr>
          <p:spPr bwMode="auto">
            <a:xfrm>
              <a:off x="1965" y="3304"/>
              <a:ext cx="483" cy="288"/>
            </a:xfrm>
            <a:prstGeom prst="rect">
              <a:avLst/>
            </a:prstGeom>
            <a:noFill/>
            <a:ln w="9525">
              <a:noFill/>
              <a:miter lim="800000"/>
              <a:headEnd/>
              <a:tailEnd/>
            </a:ln>
          </p:spPr>
          <p:txBody>
            <a:bodyPr>
              <a:spAutoFit/>
            </a:bodyPr>
            <a:lstStyle/>
            <a:p>
              <a:r>
                <a:rPr lang="en-US" b="1" dirty="0">
                  <a:latin typeface="Times New Roman" pitchFamily="18" charset="0"/>
                </a:rPr>
                <a:t>S</a:t>
              </a:r>
              <a:r>
                <a:rPr lang="en-US" baseline="-10000" dirty="0">
                  <a:latin typeface="Times New Roman" pitchFamily="18" charset="0"/>
                </a:rPr>
                <a:t>2</a:t>
              </a:r>
            </a:p>
          </p:txBody>
        </p:sp>
      </p:grpSp>
      <p:sp>
        <p:nvSpPr>
          <p:cNvPr id="12297" name="Text Box 26"/>
          <p:cNvSpPr txBox="1">
            <a:spLocks noChangeArrowheads="1"/>
          </p:cNvSpPr>
          <p:nvPr/>
        </p:nvSpPr>
        <p:spPr bwMode="auto">
          <a:xfrm>
            <a:off x="7079820" y="6474023"/>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sp>
        <p:nvSpPr>
          <p:cNvPr id="20" name="Rectangle 19">
            <a:extLst>
              <a:ext uri="{FF2B5EF4-FFF2-40B4-BE49-F238E27FC236}">
                <a16:creationId xmlns:a16="http://schemas.microsoft.com/office/drawing/2014/main" id="{159ABC5B-4A11-C546-824C-C164A6674690}"/>
              </a:ext>
            </a:extLst>
          </p:cNvPr>
          <p:cNvSpPr/>
          <p:nvPr/>
        </p:nvSpPr>
        <p:spPr>
          <a:xfrm>
            <a:off x="52715" y="6529682"/>
            <a:ext cx="2223362" cy="307777"/>
          </a:xfrm>
          <a:prstGeom prst="rect">
            <a:avLst/>
          </a:prstGeom>
        </p:spPr>
        <p:txBody>
          <a:bodyPr wrap="square">
            <a:spAutoFit/>
          </a:bodyPr>
          <a:lstStyle/>
          <a:p>
            <a:r>
              <a:rPr lang="en-US" sz="1400" dirty="0"/>
              <a:t>Slide from L. </a:t>
            </a:r>
            <a:r>
              <a:rPr lang="en-US" sz="1400" dirty="0" err="1"/>
              <a:t>Lazebnik</a:t>
            </a:r>
            <a:endParaRPr lang="en-US" sz="1400" dirty="0"/>
          </a:p>
        </p:txBody>
      </p:sp>
    </p:spTree>
    <p:extLst>
      <p:ext uri="{BB962C8B-B14F-4D97-AF65-F5344CB8AC3E}">
        <p14:creationId xmlns:p14="http://schemas.microsoft.com/office/powerpoint/2010/main" val="149444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812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12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12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12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build="p" bldLvl="2"/>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152400" y="1141413"/>
            <a:ext cx="1644650" cy="1644650"/>
          </a:xfrm>
          <a:prstGeom prst="rect">
            <a:avLst/>
          </a:prstGeom>
          <a:noFill/>
          <a:ln w="9525">
            <a:noFill/>
            <a:miter lim="800000"/>
            <a:headEnd/>
            <a:tailEnd/>
          </a:ln>
        </p:spPr>
      </p:pic>
      <p:pic>
        <p:nvPicPr>
          <p:cNvPr id="26627" name="Picture 3"/>
          <p:cNvPicPr>
            <a:picLocks noChangeAspect="1" noChangeArrowheads="1"/>
          </p:cNvPicPr>
          <p:nvPr/>
        </p:nvPicPr>
        <p:blipFill>
          <a:blip r:embed="rId4" cstate="print"/>
          <a:srcRect/>
          <a:stretch>
            <a:fillRect/>
          </a:stretch>
        </p:blipFill>
        <p:spPr bwMode="auto">
          <a:xfrm>
            <a:off x="1860550" y="1141413"/>
            <a:ext cx="1644650" cy="1644650"/>
          </a:xfrm>
          <a:prstGeom prst="rect">
            <a:avLst/>
          </a:prstGeom>
          <a:noFill/>
          <a:ln w="9525">
            <a:noFill/>
            <a:miter lim="800000"/>
            <a:headEnd/>
            <a:tailEnd/>
          </a:ln>
        </p:spPr>
      </p:pic>
      <p:pic>
        <p:nvPicPr>
          <p:cNvPr id="26628" name="Picture 4"/>
          <p:cNvPicPr>
            <a:picLocks noChangeAspect="1" noChangeArrowheads="1"/>
          </p:cNvPicPr>
          <p:nvPr/>
        </p:nvPicPr>
        <p:blipFill>
          <a:blip r:embed="rId5" cstate="print"/>
          <a:srcRect/>
          <a:stretch>
            <a:fillRect/>
          </a:stretch>
        </p:blipFill>
        <p:spPr bwMode="auto">
          <a:xfrm>
            <a:off x="3581400" y="1141413"/>
            <a:ext cx="1644650" cy="1644650"/>
          </a:xfrm>
          <a:prstGeom prst="rect">
            <a:avLst/>
          </a:prstGeom>
          <a:noFill/>
          <a:ln w="9525">
            <a:noFill/>
            <a:miter lim="800000"/>
            <a:headEnd/>
            <a:tailEnd/>
          </a:ln>
        </p:spPr>
      </p:pic>
      <p:pic>
        <p:nvPicPr>
          <p:cNvPr id="26629" name="Picture 5"/>
          <p:cNvPicPr>
            <a:picLocks noChangeAspect="1" noChangeArrowheads="1"/>
          </p:cNvPicPr>
          <p:nvPr/>
        </p:nvPicPr>
        <p:blipFill>
          <a:blip r:embed="rId6" cstate="print"/>
          <a:srcRect/>
          <a:stretch>
            <a:fillRect/>
          </a:stretch>
        </p:blipFill>
        <p:spPr bwMode="auto">
          <a:xfrm>
            <a:off x="5289550" y="1141413"/>
            <a:ext cx="1644650" cy="1644650"/>
          </a:xfrm>
          <a:prstGeom prst="rect">
            <a:avLst/>
          </a:prstGeom>
          <a:noFill/>
          <a:ln w="9525">
            <a:noFill/>
            <a:miter lim="800000"/>
            <a:headEnd/>
            <a:tailEnd/>
          </a:ln>
        </p:spPr>
      </p:pic>
      <p:pic>
        <p:nvPicPr>
          <p:cNvPr id="26630" name="Picture 6"/>
          <p:cNvPicPr>
            <a:picLocks noChangeAspect="1" noChangeArrowheads="1"/>
          </p:cNvPicPr>
          <p:nvPr/>
        </p:nvPicPr>
        <p:blipFill>
          <a:blip r:embed="rId7" cstate="print"/>
          <a:srcRect/>
          <a:stretch>
            <a:fillRect/>
          </a:stretch>
        </p:blipFill>
        <p:spPr bwMode="auto">
          <a:xfrm>
            <a:off x="7010400" y="1141413"/>
            <a:ext cx="1644650" cy="1644650"/>
          </a:xfrm>
          <a:prstGeom prst="rect">
            <a:avLst/>
          </a:prstGeom>
          <a:noFill/>
          <a:ln w="9525">
            <a:noFill/>
            <a:miter lim="800000"/>
            <a:headEnd/>
            <a:tailEnd/>
          </a:ln>
        </p:spPr>
      </p:pic>
      <p:sp>
        <p:nvSpPr>
          <p:cNvPr id="26631" name="Rectangle 7"/>
          <p:cNvSpPr>
            <a:spLocks noGrp="1" noChangeArrowheads="1"/>
          </p:cNvSpPr>
          <p:nvPr>
            <p:ph type="title"/>
          </p:nvPr>
        </p:nvSpPr>
        <p:spPr/>
        <p:txBody>
          <a:bodyPr/>
          <a:lstStyle/>
          <a:p>
            <a:r>
              <a:rPr lang="en-GB" dirty="0"/>
              <a:t>Example 1</a:t>
            </a:r>
          </a:p>
        </p:txBody>
      </p:sp>
      <p:pic>
        <p:nvPicPr>
          <p:cNvPr id="26632" name="Picture 8"/>
          <p:cNvPicPr>
            <a:picLocks noChangeAspect="1" noChangeArrowheads="1"/>
          </p:cNvPicPr>
          <p:nvPr/>
        </p:nvPicPr>
        <p:blipFill>
          <a:blip r:embed="rId8" cstate="print"/>
          <a:srcRect/>
          <a:stretch>
            <a:fillRect/>
          </a:stretch>
        </p:blipFill>
        <p:spPr bwMode="auto">
          <a:xfrm>
            <a:off x="228600" y="3886200"/>
            <a:ext cx="2362200" cy="2362200"/>
          </a:xfrm>
          <a:prstGeom prst="rect">
            <a:avLst/>
          </a:prstGeom>
          <a:noFill/>
          <a:ln w="9525">
            <a:noFill/>
            <a:miter lim="800000"/>
            <a:headEnd/>
            <a:tailEnd/>
          </a:ln>
        </p:spPr>
      </p:pic>
      <p:pic>
        <p:nvPicPr>
          <p:cNvPr id="26633" name="Picture 9"/>
          <p:cNvPicPr>
            <a:picLocks noChangeAspect="1" noChangeArrowheads="1"/>
          </p:cNvPicPr>
          <p:nvPr/>
        </p:nvPicPr>
        <p:blipFill>
          <a:blip r:embed="rId9" cstate="print"/>
          <a:srcRect/>
          <a:stretch>
            <a:fillRect/>
          </a:stretch>
        </p:blipFill>
        <p:spPr bwMode="auto">
          <a:xfrm>
            <a:off x="2733079" y="3733801"/>
            <a:ext cx="3210521" cy="2438400"/>
          </a:xfrm>
          <a:prstGeom prst="rect">
            <a:avLst/>
          </a:prstGeom>
          <a:noFill/>
          <a:ln w="9525">
            <a:noFill/>
            <a:miter lim="800000"/>
            <a:headEnd/>
            <a:tailEnd/>
          </a:ln>
        </p:spPr>
      </p:pic>
      <p:sp>
        <p:nvSpPr>
          <p:cNvPr id="26635" name="Text Box 11"/>
          <p:cNvSpPr txBox="1">
            <a:spLocks noChangeArrowheads="1"/>
          </p:cNvSpPr>
          <p:nvPr/>
        </p:nvSpPr>
        <p:spPr bwMode="auto">
          <a:xfrm>
            <a:off x="309564" y="3127157"/>
            <a:ext cx="1967854" cy="646331"/>
          </a:xfrm>
          <a:prstGeom prst="rect">
            <a:avLst/>
          </a:prstGeom>
          <a:noFill/>
          <a:ln w="9525">
            <a:noFill/>
            <a:miter lim="800000"/>
            <a:headEnd/>
            <a:tailEnd/>
          </a:ln>
        </p:spPr>
        <p:txBody>
          <a:bodyPr wrap="square">
            <a:spAutoFit/>
          </a:bodyPr>
          <a:lstStyle/>
          <a:p>
            <a:pPr algn="ctr"/>
            <a:r>
              <a:rPr lang="en-US" sz="1800" dirty="0"/>
              <a:t>Recovered albedo</a:t>
            </a:r>
          </a:p>
        </p:txBody>
      </p:sp>
      <p:sp>
        <p:nvSpPr>
          <p:cNvPr id="26636" name="Text Box 12"/>
          <p:cNvSpPr txBox="1">
            <a:spLocks noChangeArrowheads="1"/>
          </p:cNvSpPr>
          <p:nvPr/>
        </p:nvSpPr>
        <p:spPr bwMode="auto">
          <a:xfrm>
            <a:off x="3266479" y="3163669"/>
            <a:ext cx="2456005" cy="646331"/>
          </a:xfrm>
          <a:prstGeom prst="rect">
            <a:avLst/>
          </a:prstGeom>
          <a:noFill/>
          <a:ln w="9525">
            <a:noFill/>
            <a:miter lim="800000"/>
            <a:headEnd/>
            <a:tailEnd/>
          </a:ln>
        </p:spPr>
        <p:txBody>
          <a:bodyPr wrap="square">
            <a:spAutoFit/>
          </a:bodyPr>
          <a:lstStyle/>
          <a:p>
            <a:pPr algn="ctr"/>
            <a:r>
              <a:rPr lang="en-US" sz="1800" dirty="0"/>
              <a:t>Recovered normal field</a:t>
            </a:r>
          </a:p>
        </p:txBody>
      </p:sp>
      <p:sp>
        <p:nvSpPr>
          <p:cNvPr id="14" name="Text Box 26"/>
          <p:cNvSpPr txBox="1">
            <a:spLocks noChangeArrowheads="1"/>
          </p:cNvSpPr>
          <p:nvPr/>
        </p:nvSpPr>
        <p:spPr bwMode="auto">
          <a:xfrm>
            <a:off x="7079820" y="6474023"/>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pic>
        <p:nvPicPr>
          <p:cNvPr id="15" name="Picture 2"/>
          <p:cNvPicPr>
            <a:picLocks noChangeAspect="1" noChangeArrowheads="1"/>
          </p:cNvPicPr>
          <p:nvPr/>
        </p:nvPicPr>
        <p:blipFill>
          <a:blip r:embed="rId10" cstate="print"/>
          <a:srcRect/>
          <a:stretch>
            <a:fillRect/>
          </a:stretch>
        </p:blipFill>
        <p:spPr bwMode="auto">
          <a:xfrm>
            <a:off x="5787344" y="3765550"/>
            <a:ext cx="3336386" cy="2559050"/>
          </a:xfrm>
          <a:prstGeom prst="rect">
            <a:avLst/>
          </a:prstGeom>
          <a:noFill/>
          <a:ln w="9525">
            <a:noFill/>
            <a:miter lim="800000"/>
            <a:headEnd/>
            <a:tailEnd/>
          </a:ln>
        </p:spPr>
      </p:pic>
      <p:sp>
        <p:nvSpPr>
          <p:cNvPr id="16" name="Text Box 12"/>
          <p:cNvSpPr txBox="1">
            <a:spLocks noChangeArrowheads="1"/>
          </p:cNvSpPr>
          <p:nvPr/>
        </p:nvSpPr>
        <p:spPr bwMode="auto">
          <a:xfrm>
            <a:off x="6230795" y="3163669"/>
            <a:ext cx="2456005" cy="646331"/>
          </a:xfrm>
          <a:prstGeom prst="rect">
            <a:avLst/>
          </a:prstGeom>
          <a:noFill/>
          <a:ln w="9525">
            <a:noFill/>
            <a:miter lim="800000"/>
            <a:headEnd/>
            <a:tailEnd/>
          </a:ln>
        </p:spPr>
        <p:txBody>
          <a:bodyPr wrap="square">
            <a:spAutoFit/>
          </a:bodyPr>
          <a:lstStyle/>
          <a:p>
            <a:pPr algn="ctr"/>
            <a:r>
              <a:rPr lang="en-US" sz="1800" dirty="0"/>
              <a:t>Recovered surface model</a:t>
            </a:r>
          </a:p>
        </p:txBody>
      </p:sp>
      <p:sp>
        <p:nvSpPr>
          <p:cNvPr id="17" name="Rectangle 16">
            <a:extLst>
              <a:ext uri="{FF2B5EF4-FFF2-40B4-BE49-F238E27FC236}">
                <a16:creationId xmlns:a16="http://schemas.microsoft.com/office/drawing/2014/main" id="{74237ACE-937A-F241-864D-E23B9F55E37D}"/>
              </a:ext>
            </a:extLst>
          </p:cNvPr>
          <p:cNvSpPr/>
          <p:nvPr/>
        </p:nvSpPr>
        <p:spPr>
          <a:xfrm>
            <a:off x="52715" y="6529682"/>
            <a:ext cx="2223362" cy="307777"/>
          </a:xfrm>
          <a:prstGeom prst="rect">
            <a:avLst/>
          </a:prstGeom>
        </p:spPr>
        <p:txBody>
          <a:bodyPr wrap="square">
            <a:spAutoFit/>
          </a:bodyPr>
          <a:lstStyle/>
          <a:p>
            <a:r>
              <a:rPr lang="en-US" sz="1400" dirty="0"/>
              <a:t>Slide from L. </a:t>
            </a:r>
            <a:r>
              <a:rPr lang="en-US" sz="1400" dirty="0" err="1"/>
              <a:t>Lazebnik</a:t>
            </a:r>
            <a:endParaRPr lang="en-US" sz="1400" dirty="0"/>
          </a:p>
        </p:txBody>
      </p:sp>
    </p:spTree>
    <p:extLst>
      <p:ext uri="{BB962C8B-B14F-4D97-AF65-F5344CB8AC3E}">
        <p14:creationId xmlns:p14="http://schemas.microsoft.com/office/powerpoint/2010/main" val="148688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6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6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5" grpId="0"/>
      <p:bldP spid="26636"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t>Home-made pinhole camera </a:t>
            </a:r>
          </a:p>
        </p:txBody>
      </p:sp>
      <p:pic>
        <p:nvPicPr>
          <p:cNvPr id="32771" name="Picture 11" descr="The image “http://www.debevec.org/Pinhole/pinhole-debevec.jpg” cannot be displayed, because it contains errors."/>
          <p:cNvPicPr>
            <a:picLocks noChangeAspect="1" noChangeArrowheads="1"/>
          </p:cNvPicPr>
          <p:nvPr/>
        </p:nvPicPr>
        <p:blipFill>
          <a:blip r:embed="rId3" cstate="print"/>
          <a:srcRect/>
          <a:stretch>
            <a:fillRect/>
          </a:stretch>
        </p:blipFill>
        <p:spPr bwMode="auto">
          <a:xfrm>
            <a:off x="2590800" y="1866900"/>
            <a:ext cx="6096000" cy="4610100"/>
          </a:xfrm>
          <a:prstGeom prst="rect">
            <a:avLst/>
          </a:prstGeom>
          <a:noFill/>
          <a:ln w="9525">
            <a:noFill/>
            <a:miter lim="800000"/>
            <a:headEnd/>
            <a:tailEnd/>
          </a:ln>
        </p:spPr>
      </p:pic>
      <p:pic>
        <p:nvPicPr>
          <p:cNvPr id="32772" name="Picture 7" descr="35mm-pinhole-camera">
            <a:hlinkClick r:id="rId4"/>
          </p:cNvPr>
          <p:cNvPicPr>
            <a:picLocks noChangeAspect="1" noChangeArrowheads="1"/>
          </p:cNvPicPr>
          <p:nvPr/>
        </p:nvPicPr>
        <p:blipFill>
          <a:blip r:embed="rId5" cstate="print"/>
          <a:srcRect/>
          <a:stretch>
            <a:fillRect/>
          </a:stretch>
        </p:blipFill>
        <p:spPr bwMode="auto">
          <a:xfrm>
            <a:off x="685800" y="990600"/>
            <a:ext cx="2819400" cy="2133600"/>
          </a:xfrm>
          <a:prstGeom prst="rect">
            <a:avLst/>
          </a:prstGeom>
          <a:noFill/>
          <a:ln w="9525">
            <a:noFill/>
            <a:miter lim="800000"/>
            <a:headEnd/>
            <a:tailEnd/>
          </a:ln>
        </p:spPr>
      </p:pic>
      <p:sp>
        <p:nvSpPr>
          <p:cNvPr id="32773" name="Rectangle 12"/>
          <p:cNvSpPr>
            <a:spLocks noChangeArrowheads="1"/>
          </p:cNvSpPr>
          <p:nvPr/>
        </p:nvSpPr>
        <p:spPr bwMode="auto">
          <a:xfrm>
            <a:off x="4938713" y="6448425"/>
            <a:ext cx="3824287" cy="396875"/>
          </a:xfrm>
          <a:prstGeom prst="rect">
            <a:avLst/>
          </a:prstGeom>
          <a:noFill/>
          <a:ln w="9525">
            <a:noFill/>
            <a:miter lim="800000"/>
            <a:headEnd/>
            <a:tailEnd/>
          </a:ln>
        </p:spPr>
        <p:txBody>
          <a:bodyPr wrap="none">
            <a:spAutoFit/>
          </a:bodyPr>
          <a:lstStyle/>
          <a:p>
            <a:r>
              <a:rPr lang="en-US" sz="2000" dirty="0">
                <a:hlinkClick r:id="rId6"/>
              </a:rPr>
              <a:t>http://www.debevec.org/Pinhole/</a:t>
            </a:r>
            <a:endParaRPr lang="en-US" sz="2000" dirty="0"/>
          </a:p>
        </p:txBody>
      </p:sp>
      <p:sp>
        <p:nvSpPr>
          <p:cNvPr id="32775" name="Text Box 14"/>
          <p:cNvSpPr txBox="1">
            <a:spLocks noChangeArrowheads="1"/>
          </p:cNvSpPr>
          <p:nvPr/>
        </p:nvSpPr>
        <p:spPr bwMode="auto">
          <a:xfrm>
            <a:off x="63500" y="6583363"/>
            <a:ext cx="1309688" cy="274637"/>
          </a:xfrm>
          <a:prstGeom prst="rect">
            <a:avLst/>
          </a:prstGeom>
          <a:noFill/>
          <a:ln w="9525">
            <a:noFill/>
            <a:miter lim="800000"/>
            <a:headEnd/>
            <a:tailEnd/>
          </a:ln>
        </p:spPr>
        <p:txBody>
          <a:bodyPr wrap="none">
            <a:spAutoFit/>
          </a:bodyPr>
          <a:lstStyle/>
          <a:p>
            <a:r>
              <a:rPr lang="en-US" sz="1200"/>
              <a:t>Slide by A. Efros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2</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1736566"/>
            <a:ext cx="1367408" cy="156275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420" y="1738966"/>
            <a:ext cx="1367408" cy="156275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1736566"/>
            <a:ext cx="1367408" cy="156275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7840" y="1736566"/>
            <a:ext cx="1367408" cy="156275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2820" y="1736566"/>
            <a:ext cx="1367408" cy="1562752"/>
          </a:xfrm>
          <a:prstGeom prst="rect">
            <a:avLst/>
          </a:prstGeom>
        </p:spPr>
      </p:pic>
      <p:sp>
        <p:nvSpPr>
          <p:cNvPr id="10" name="TextBox 9"/>
          <p:cNvSpPr txBox="1"/>
          <p:nvPr/>
        </p:nvSpPr>
        <p:spPr>
          <a:xfrm>
            <a:off x="4966077" y="2039301"/>
            <a:ext cx="748923" cy="769441"/>
          </a:xfrm>
          <a:prstGeom prst="rect">
            <a:avLst/>
          </a:prstGeom>
          <a:noFill/>
        </p:spPr>
        <p:txBody>
          <a:bodyPr wrap="none" rtlCol="0">
            <a:spAutoFit/>
          </a:bodyPr>
          <a:lstStyle/>
          <a:p>
            <a:r>
              <a:rPr lang="en-US" sz="4400" b="1" dirty="0">
                <a:latin typeface="Times New Roman" panose="02020603050405020304" pitchFamily="18" charset="0"/>
                <a:cs typeface="Times New Roman" panose="02020603050405020304" pitchFamily="18" charset="0"/>
              </a:rPr>
              <a:t>…</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4419948"/>
            <a:ext cx="1367408" cy="1562752"/>
          </a:xfrm>
          <a:prstGeom prst="rect">
            <a:avLst/>
          </a:prstGeom>
        </p:spPr>
      </p:pic>
      <p:sp>
        <p:nvSpPr>
          <p:cNvPr id="17" name="TextBox 16"/>
          <p:cNvSpPr txBox="1"/>
          <p:nvPr/>
        </p:nvSpPr>
        <p:spPr>
          <a:xfrm>
            <a:off x="457200" y="1277301"/>
            <a:ext cx="753732" cy="400110"/>
          </a:xfrm>
          <a:prstGeom prst="rect">
            <a:avLst/>
          </a:prstGeom>
          <a:noFill/>
        </p:spPr>
        <p:txBody>
          <a:bodyPr wrap="none" rtlCol="0">
            <a:spAutoFit/>
          </a:bodyPr>
          <a:lstStyle/>
          <a:p>
            <a:r>
              <a:rPr lang="en-US" sz="2000" dirty="0">
                <a:latin typeface="+mn-lt"/>
                <a:cs typeface="Times New Roman" panose="02020603050405020304" pitchFamily="18" charset="0"/>
              </a:rPr>
              <a:t>Input</a:t>
            </a:r>
          </a:p>
        </p:txBody>
      </p:sp>
      <p:sp>
        <p:nvSpPr>
          <p:cNvPr id="18" name="TextBox 17"/>
          <p:cNvSpPr txBox="1"/>
          <p:nvPr/>
        </p:nvSpPr>
        <p:spPr>
          <a:xfrm>
            <a:off x="-197620" y="3711714"/>
            <a:ext cx="2026420" cy="707886"/>
          </a:xfrm>
          <a:prstGeom prst="rect">
            <a:avLst/>
          </a:prstGeom>
          <a:noFill/>
        </p:spPr>
        <p:txBody>
          <a:bodyPr wrap="square" rtlCol="0">
            <a:spAutoFit/>
          </a:bodyPr>
          <a:lstStyle/>
          <a:p>
            <a:pPr algn="ctr"/>
            <a:r>
              <a:rPr lang="en-US" sz="2000" dirty="0">
                <a:latin typeface="+mn-lt"/>
                <a:cs typeface="Times New Roman" panose="02020603050405020304" pitchFamily="18" charset="0"/>
              </a:rPr>
              <a:t>Recovered albedo</a:t>
            </a:r>
          </a:p>
        </p:txBody>
      </p:sp>
      <p:sp>
        <p:nvSpPr>
          <p:cNvPr id="19" name="TextBox 18"/>
          <p:cNvSpPr txBox="1"/>
          <p:nvPr/>
        </p:nvSpPr>
        <p:spPr>
          <a:xfrm>
            <a:off x="2340667" y="4019490"/>
            <a:ext cx="3312547" cy="400110"/>
          </a:xfrm>
          <a:prstGeom prst="rect">
            <a:avLst/>
          </a:prstGeom>
          <a:noFill/>
        </p:spPr>
        <p:txBody>
          <a:bodyPr wrap="square" rtlCol="0">
            <a:spAutoFit/>
          </a:bodyPr>
          <a:lstStyle/>
          <a:p>
            <a:pPr algn="ctr"/>
            <a:r>
              <a:rPr lang="en-US" sz="2000" dirty="0">
                <a:latin typeface="+mn-lt"/>
                <a:cs typeface="Times New Roman" panose="02020603050405020304" pitchFamily="18" charset="0"/>
              </a:rPr>
              <a:t>Recovered normal field</a:t>
            </a:r>
          </a:p>
        </p:txBody>
      </p:sp>
      <p:pic>
        <p:nvPicPr>
          <p:cNvPr id="788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1" y="4234131"/>
            <a:ext cx="1981200" cy="22428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 name="TextBox 22"/>
          <p:cNvSpPr txBox="1"/>
          <p:nvPr/>
        </p:nvSpPr>
        <p:spPr>
          <a:xfrm>
            <a:off x="2291110" y="5943600"/>
            <a:ext cx="447927" cy="400110"/>
          </a:xfrm>
          <a:prstGeom prst="rect">
            <a:avLst/>
          </a:prstGeom>
          <a:noFill/>
        </p:spPr>
        <p:txBody>
          <a:bodyPr wrap="square" rtlCol="0">
            <a:spAutoFit/>
          </a:bodyPr>
          <a:lstStyle/>
          <a:p>
            <a:pPr algn="ctr"/>
            <a:r>
              <a:rPr lang="en-US" sz="2000" dirty="0">
                <a:latin typeface="+mn-lt"/>
                <a:cs typeface="Times New Roman" panose="02020603050405020304" pitchFamily="18" charset="0"/>
              </a:rPr>
              <a:t>x</a:t>
            </a:r>
          </a:p>
        </p:txBody>
      </p:sp>
      <p:sp>
        <p:nvSpPr>
          <p:cNvPr id="24" name="TextBox 23"/>
          <p:cNvSpPr txBox="1"/>
          <p:nvPr/>
        </p:nvSpPr>
        <p:spPr>
          <a:xfrm>
            <a:off x="3748214" y="5943600"/>
            <a:ext cx="447927" cy="400110"/>
          </a:xfrm>
          <a:prstGeom prst="rect">
            <a:avLst/>
          </a:prstGeom>
          <a:noFill/>
        </p:spPr>
        <p:txBody>
          <a:bodyPr wrap="square" rtlCol="0">
            <a:spAutoFit/>
          </a:bodyPr>
          <a:lstStyle/>
          <a:p>
            <a:pPr algn="ctr"/>
            <a:r>
              <a:rPr lang="en-US" sz="2000" dirty="0">
                <a:latin typeface="+mn-lt"/>
                <a:cs typeface="Times New Roman" panose="02020603050405020304" pitchFamily="18" charset="0"/>
              </a:rPr>
              <a:t>y</a:t>
            </a:r>
          </a:p>
        </p:txBody>
      </p:sp>
      <p:sp>
        <p:nvSpPr>
          <p:cNvPr id="25" name="TextBox 24"/>
          <p:cNvSpPr txBox="1"/>
          <p:nvPr/>
        </p:nvSpPr>
        <p:spPr>
          <a:xfrm>
            <a:off x="5281487" y="5943600"/>
            <a:ext cx="447927" cy="400110"/>
          </a:xfrm>
          <a:prstGeom prst="rect">
            <a:avLst/>
          </a:prstGeom>
          <a:noFill/>
        </p:spPr>
        <p:txBody>
          <a:bodyPr wrap="square" rtlCol="0">
            <a:spAutoFit/>
          </a:bodyPr>
          <a:lstStyle/>
          <a:p>
            <a:pPr algn="ctr"/>
            <a:r>
              <a:rPr lang="en-US" sz="2000" dirty="0">
                <a:latin typeface="+mn-lt"/>
                <a:cs typeface="Times New Roman" panose="02020603050405020304" pitchFamily="18" charset="0"/>
              </a:rPr>
              <a:t>z</a:t>
            </a:r>
          </a:p>
        </p:txBody>
      </p:sp>
      <p:pic>
        <p:nvPicPr>
          <p:cNvPr id="788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33910" y="4404708"/>
            <a:ext cx="1380904" cy="15639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23240" y="4404708"/>
            <a:ext cx="1372585" cy="15639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885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15014" y="4404707"/>
            <a:ext cx="1372868" cy="15642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8853"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72225" y="4305300"/>
            <a:ext cx="485775" cy="1714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0" name="TextBox 19"/>
          <p:cNvSpPr txBox="1"/>
          <p:nvPr/>
        </p:nvSpPr>
        <p:spPr>
          <a:xfrm>
            <a:off x="7010400" y="3635514"/>
            <a:ext cx="1789469" cy="707886"/>
          </a:xfrm>
          <a:prstGeom prst="rect">
            <a:avLst/>
          </a:prstGeom>
          <a:noFill/>
        </p:spPr>
        <p:txBody>
          <a:bodyPr wrap="square" rtlCol="0">
            <a:spAutoFit/>
          </a:bodyPr>
          <a:lstStyle/>
          <a:p>
            <a:pPr algn="ctr"/>
            <a:r>
              <a:rPr lang="en-US" sz="2000" dirty="0">
                <a:latin typeface="+mn-lt"/>
                <a:cs typeface="Times New Roman" panose="02020603050405020304" pitchFamily="18" charset="0"/>
              </a:rPr>
              <a:t>Recovered surface model</a:t>
            </a:r>
          </a:p>
        </p:txBody>
      </p:sp>
      <p:sp>
        <p:nvSpPr>
          <p:cNvPr id="22" name="Rectangle 21">
            <a:extLst>
              <a:ext uri="{FF2B5EF4-FFF2-40B4-BE49-F238E27FC236}">
                <a16:creationId xmlns:a16="http://schemas.microsoft.com/office/drawing/2014/main" id="{DE004BD7-CD9F-5B48-AFBD-886B753FFAC5}"/>
              </a:ext>
            </a:extLst>
          </p:cNvPr>
          <p:cNvSpPr/>
          <p:nvPr/>
        </p:nvSpPr>
        <p:spPr>
          <a:xfrm>
            <a:off x="52715" y="6529682"/>
            <a:ext cx="2223362" cy="307777"/>
          </a:xfrm>
          <a:prstGeom prst="rect">
            <a:avLst/>
          </a:prstGeom>
        </p:spPr>
        <p:txBody>
          <a:bodyPr wrap="square">
            <a:spAutoFit/>
          </a:bodyPr>
          <a:lstStyle/>
          <a:p>
            <a:r>
              <a:rPr lang="en-US" sz="1400" dirty="0"/>
              <a:t>Slide from L. </a:t>
            </a:r>
            <a:r>
              <a:rPr lang="en-US" sz="1400" dirty="0" err="1"/>
              <a:t>Lazebnik</a:t>
            </a:r>
            <a:endParaRPr lang="en-US" sz="1400" dirty="0"/>
          </a:p>
        </p:txBody>
      </p:sp>
    </p:spTree>
    <p:extLst>
      <p:ext uri="{BB962C8B-B14F-4D97-AF65-F5344CB8AC3E}">
        <p14:creationId xmlns:p14="http://schemas.microsoft.com/office/powerpoint/2010/main" val="285383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88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88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88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88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3" grpId="0"/>
      <p:bldP spid="24" grpId="0"/>
      <p:bldP spid="25" grpId="0"/>
      <p:bldP spid="2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r>
              <a:rPr lang="en-GB"/>
              <a:t>Image model</a:t>
            </a:r>
          </a:p>
        </p:txBody>
      </p:sp>
      <p:sp>
        <p:nvSpPr>
          <p:cNvPr id="533507" name="Rectangle 3"/>
          <p:cNvSpPr>
            <a:spLocks noGrp="1" noChangeArrowheads="1"/>
          </p:cNvSpPr>
          <p:nvPr>
            <p:ph type="body" idx="1"/>
          </p:nvPr>
        </p:nvSpPr>
        <p:spPr>
          <a:xfrm>
            <a:off x="381000" y="914400"/>
            <a:ext cx="8610600" cy="3352800"/>
          </a:xfrm>
        </p:spPr>
        <p:txBody>
          <a:bodyPr/>
          <a:lstStyle/>
          <a:p>
            <a:pPr>
              <a:buFontTx/>
              <a:buChar char="•"/>
            </a:pPr>
            <a:r>
              <a:rPr lang="en-GB" b="1" dirty="0"/>
              <a:t>Known:</a:t>
            </a:r>
            <a:r>
              <a:rPr lang="en-GB" dirty="0"/>
              <a:t> source vectors </a:t>
            </a:r>
            <a:r>
              <a:rPr lang="en-GB" b="1" dirty="0" err="1">
                <a:latin typeface="Times New Roman" pitchFamily="18" charset="0"/>
                <a:cs typeface="Times New Roman" pitchFamily="18" charset="0"/>
              </a:rPr>
              <a:t>S</a:t>
            </a:r>
            <a:r>
              <a:rPr lang="en-GB" i="1" baseline="-10000" dirty="0" err="1">
                <a:latin typeface="Times New Roman" pitchFamily="18" charset="0"/>
                <a:cs typeface="Times New Roman" pitchFamily="18" charset="0"/>
              </a:rPr>
              <a:t>j</a:t>
            </a:r>
            <a:r>
              <a:rPr lang="en-GB" i="1" baseline="-10000" dirty="0">
                <a:latin typeface="Times New Roman" pitchFamily="18" charset="0"/>
                <a:cs typeface="Times New Roman" pitchFamily="18" charset="0"/>
              </a:rPr>
              <a:t> </a:t>
            </a:r>
            <a:r>
              <a:rPr lang="en-GB" dirty="0"/>
              <a:t>and pixel values </a:t>
            </a:r>
            <a:r>
              <a:rPr lang="en-GB" i="1" dirty="0" err="1">
                <a:latin typeface="Times New Roman" pitchFamily="18" charset="0"/>
                <a:cs typeface="Times New Roman" pitchFamily="18" charset="0"/>
              </a:rPr>
              <a:t>I</a:t>
            </a:r>
            <a:r>
              <a:rPr lang="en-GB" i="1" baseline="-10000" dirty="0" err="1">
                <a:latin typeface="Times New Roman" pitchFamily="18" charset="0"/>
                <a:cs typeface="Times New Roman" pitchFamily="18" charset="0"/>
              </a:rPr>
              <a:t>j</a:t>
            </a:r>
            <a:r>
              <a:rPr lang="en-GB" dirty="0">
                <a:latin typeface="Times New Roman" pitchFamily="18" charset="0"/>
                <a:cs typeface="Times New Roman" pitchFamily="18" charset="0"/>
              </a:rPr>
              <a:t>(</a:t>
            </a:r>
            <a:r>
              <a:rPr lang="en-GB" i="1" dirty="0" err="1">
                <a:latin typeface="Times New Roman" pitchFamily="18" charset="0"/>
                <a:cs typeface="Times New Roman" pitchFamily="18" charset="0"/>
              </a:rPr>
              <a:t>x</a:t>
            </a:r>
            <a:r>
              <a:rPr lang="en-GB" dirty="0" err="1">
                <a:latin typeface="Times New Roman" pitchFamily="18" charset="0"/>
                <a:cs typeface="Times New Roman" pitchFamily="18" charset="0"/>
              </a:rPr>
              <a:t>,</a:t>
            </a:r>
            <a:r>
              <a:rPr lang="en-GB" i="1" dirty="0" err="1">
                <a:latin typeface="Times New Roman" pitchFamily="18" charset="0"/>
                <a:cs typeface="Times New Roman" pitchFamily="18" charset="0"/>
              </a:rPr>
              <a:t>y</a:t>
            </a:r>
            <a:r>
              <a:rPr lang="en-GB" dirty="0">
                <a:latin typeface="Times New Roman" pitchFamily="18" charset="0"/>
                <a:cs typeface="Times New Roman" pitchFamily="18" charset="0"/>
              </a:rPr>
              <a:t>)</a:t>
            </a:r>
          </a:p>
          <a:p>
            <a:pPr>
              <a:buFontTx/>
              <a:buChar char="•"/>
            </a:pPr>
            <a:r>
              <a:rPr lang="en-GB" b="1" dirty="0"/>
              <a:t>Unknown:</a:t>
            </a:r>
            <a:r>
              <a:rPr lang="en-GB" dirty="0"/>
              <a:t> surface normal </a:t>
            </a:r>
            <a:r>
              <a:rPr lang="en-GB" b="1" dirty="0">
                <a:latin typeface="Times New Roman" pitchFamily="18" charset="0"/>
                <a:cs typeface="Times New Roman" pitchFamily="18" charset="0"/>
              </a:rPr>
              <a:t>N</a:t>
            </a:r>
            <a:r>
              <a:rPr lang="en-GB" dirty="0">
                <a:latin typeface="Times New Roman" pitchFamily="18" charset="0"/>
                <a:cs typeface="Times New Roman" pitchFamily="18" charset="0"/>
              </a:rPr>
              <a:t>(</a:t>
            </a:r>
            <a:r>
              <a:rPr lang="en-GB" i="1" dirty="0" err="1">
                <a:latin typeface="Times New Roman" pitchFamily="18" charset="0"/>
                <a:cs typeface="Times New Roman" pitchFamily="18" charset="0"/>
              </a:rPr>
              <a:t>x</a:t>
            </a:r>
            <a:r>
              <a:rPr lang="en-GB" dirty="0" err="1">
                <a:latin typeface="Times New Roman" pitchFamily="18" charset="0"/>
                <a:cs typeface="Times New Roman" pitchFamily="18" charset="0"/>
              </a:rPr>
              <a:t>,</a:t>
            </a:r>
            <a:r>
              <a:rPr lang="en-GB" i="1" dirty="0" err="1">
                <a:latin typeface="Times New Roman" pitchFamily="18" charset="0"/>
                <a:cs typeface="Times New Roman" pitchFamily="18" charset="0"/>
              </a:rPr>
              <a:t>y</a:t>
            </a:r>
            <a:r>
              <a:rPr lang="en-GB" dirty="0">
                <a:latin typeface="Times New Roman" pitchFamily="18" charset="0"/>
                <a:cs typeface="Times New Roman" pitchFamily="18" charset="0"/>
              </a:rPr>
              <a:t>)</a:t>
            </a:r>
            <a:r>
              <a:rPr lang="en-GB" dirty="0"/>
              <a:t> and albedo </a:t>
            </a:r>
            <a:r>
              <a:rPr lang="el-GR" i="1" dirty="0">
                <a:latin typeface="Times New Roman" pitchFamily="18" charset="0"/>
                <a:cs typeface="Times New Roman" pitchFamily="18" charset="0"/>
              </a:rPr>
              <a:t>ρ</a:t>
            </a:r>
            <a:r>
              <a:rPr lang="en-GB" dirty="0">
                <a:latin typeface="Times New Roman" pitchFamily="18" charset="0"/>
                <a:cs typeface="Times New Roman" pitchFamily="18" charset="0"/>
              </a:rPr>
              <a:t>(</a:t>
            </a:r>
            <a:r>
              <a:rPr lang="en-GB" i="1" dirty="0" err="1">
                <a:latin typeface="Times New Roman" pitchFamily="18" charset="0"/>
                <a:cs typeface="Times New Roman" pitchFamily="18" charset="0"/>
              </a:rPr>
              <a:t>x</a:t>
            </a:r>
            <a:r>
              <a:rPr lang="en-GB" dirty="0" err="1">
                <a:latin typeface="Times New Roman" pitchFamily="18" charset="0"/>
                <a:cs typeface="Times New Roman" pitchFamily="18" charset="0"/>
              </a:rPr>
              <a:t>,</a:t>
            </a:r>
            <a:r>
              <a:rPr lang="en-GB" i="1" dirty="0" err="1">
                <a:latin typeface="Times New Roman" pitchFamily="18" charset="0"/>
                <a:cs typeface="Times New Roman" pitchFamily="18" charset="0"/>
              </a:rPr>
              <a:t>y</a:t>
            </a:r>
            <a:r>
              <a:rPr lang="en-GB" dirty="0">
                <a:latin typeface="Times New Roman" pitchFamily="18" charset="0"/>
                <a:cs typeface="Times New Roman" pitchFamily="18" charset="0"/>
              </a:rPr>
              <a:t>) </a:t>
            </a:r>
          </a:p>
        </p:txBody>
      </p:sp>
      <p:sp>
        <p:nvSpPr>
          <p:cNvPr id="6" name="Text Box 26"/>
          <p:cNvSpPr txBox="1">
            <a:spLocks noChangeArrowheads="1"/>
          </p:cNvSpPr>
          <p:nvPr/>
        </p:nvSpPr>
        <p:spPr bwMode="auto">
          <a:xfrm>
            <a:off x="7079820" y="6474023"/>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pic>
        <p:nvPicPr>
          <p:cNvPr id="7" name="Picture 2"/>
          <p:cNvPicPr>
            <a:picLocks noChangeAspect="1" noChangeArrowheads="1"/>
          </p:cNvPicPr>
          <p:nvPr/>
        </p:nvPicPr>
        <p:blipFill>
          <a:blip r:embed="rId3" cstate="print"/>
          <a:srcRect/>
          <a:stretch>
            <a:fillRect/>
          </a:stretch>
        </p:blipFill>
        <p:spPr bwMode="auto">
          <a:xfrm>
            <a:off x="1371600" y="2590800"/>
            <a:ext cx="6108700" cy="3250382"/>
          </a:xfrm>
          <a:prstGeom prst="rect">
            <a:avLst/>
          </a:prstGeom>
          <a:noFill/>
          <a:ln w="9525">
            <a:noFill/>
            <a:miter lim="800000"/>
            <a:headEnd/>
            <a:tailEnd/>
          </a:ln>
        </p:spPr>
      </p:pic>
      <p:sp>
        <p:nvSpPr>
          <p:cNvPr id="8" name="Rectangle 7">
            <a:extLst>
              <a:ext uri="{FF2B5EF4-FFF2-40B4-BE49-F238E27FC236}">
                <a16:creationId xmlns:a16="http://schemas.microsoft.com/office/drawing/2014/main" id="{F0645988-F644-404C-83A0-722749A523CD}"/>
              </a:ext>
            </a:extLst>
          </p:cNvPr>
          <p:cNvSpPr/>
          <p:nvPr/>
        </p:nvSpPr>
        <p:spPr>
          <a:xfrm>
            <a:off x="52715" y="6529682"/>
            <a:ext cx="2223362" cy="307777"/>
          </a:xfrm>
          <a:prstGeom prst="rect">
            <a:avLst/>
          </a:prstGeom>
        </p:spPr>
        <p:txBody>
          <a:bodyPr wrap="square">
            <a:spAutoFit/>
          </a:bodyPr>
          <a:lstStyle/>
          <a:p>
            <a:r>
              <a:rPr lang="en-US" sz="1400" dirty="0"/>
              <a:t>Slide from L. </a:t>
            </a:r>
            <a:r>
              <a:rPr lang="en-US" sz="1400" dirty="0" err="1"/>
              <a:t>Lazebnik</a:t>
            </a:r>
            <a:endParaRPr lang="en-US" sz="1400" dirty="0"/>
          </a:p>
        </p:txBody>
      </p:sp>
    </p:spTree>
    <p:extLst>
      <p:ext uri="{BB962C8B-B14F-4D97-AF65-F5344CB8AC3E}">
        <p14:creationId xmlns:p14="http://schemas.microsoft.com/office/powerpoint/2010/main" val="6503586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3511" name="Object 7"/>
          <p:cNvGraphicFramePr>
            <a:graphicFrameLocks noChangeAspect="1"/>
          </p:cNvGraphicFramePr>
          <p:nvPr/>
        </p:nvGraphicFramePr>
        <p:xfrm>
          <a:off x="1981200" y="3487737"/>
          <a:ext cx="5334000" cy="2608263"/>
        </p:xfrm>
        <a:graphic>
          <a:graphicData uri="http://schemas.openxmlformats.org/presentationml/2006/ole">
            <mc:AlternateContent xmlns:mc="http://schemas.openxmlformats.org/markup-compatibility/2006">
              <mc:Choice xmlns:v="urn:schemas-microsoft-com:vml" Requires="v">
                <p:oleObj spid="_x0000_s18506" name="Equation" r:id="rId4" imgW="2006280" imgH="965160" progId="Equation.3">
                  <p:embed/>
                </p:oleObj>
              </mc:Choice>
              <mc:Fallback>
                <p:oleObj name="Equation" r:id="rId4" imgW="2006280" imgH="965160" progId="Equation.3">
                  <p:embed/>
                  <p:pic>
                    <p:nvPicPr>
                      <p:cNvPr id="533511" name="Object 7"/>
                      <p:cNvPicPr>
                        <a:picLocks noChangeAspect="1" noChangeArrowheads="1"/>
                      </p:cNvPicPr>
                      <p:nvPr/>
                    </p:nvPicPr>
                    <p:blipFill>
                      <a:blip r:embed="rId5"/>
                      <a:srcRect/>
                      <a:stretch>
                        <a:fillRect/>
                      </a:stretch>
                    </p:blipFill>
                    <p:spPr bwMode="auto">
                      <a:xfrm>
                        <a:off x="1981200" y="3487737"/>
                        <a:ext cx="5334000" cy="2608263"/>
                      </a:xfrm>
                      <a:prstGeom prst="rect">
                        <a:avLst/>
                      </a:prstGeom>
                      <a:noFill/>
                      <a:ln>
                        <a:noFill/>
                      </a:ln>
                      <a:effectLst/>
                    </p:spPr>
                  </p:pic>
                </p:oleObj>
              </mc:Fallback>
            </mc:AlternateContent>
          </a:graphicData>
        </a:graphic>
      </p:graphicFrame>
      <p:sp>
        <p:nvSpPr>
          <p:cNvPr id="13315" name="Rectangle 2"/>
          <p:cNvSpPr>
            <a:spLocks noGrp="1" noChangeArrowheads="1"/>
          </p:cNvSpPr>
          <p:nvPr>
            <p:ph type="title"/>
          </p:nvPr>
        </p:nvSpPr>
        <p:spPr/>
        <p:txBody>
          <a:bodyPr/>
          <a:lstStyle/>
          <a:p>
            <a:r>
              <a:rPr lang="en-GB"/>
              <a:t>Image model</a:t>
            </a:r>
          </a:p>
        </p:txBody>
      </p:sp>
      <p:sp>
        <p:nvSpPr>
          <p:cNvPr id="533507" name="Rectangle 3"/>
          <p:cNvSpPr>
            <a:spLocks noGrp="1" noChangeArrowheads="1"/>
          </p:cNvSpPr>
          <p:nvPr>
            <p:ph type="body" idx="1"/>
          </p:nvPr>
        </p:nvSpPr>
        <p:spPr>
          <a:xfrm>
            <a:off x="381000" y="914400"/>
            <a:ext cx="8610600" cy="3352800"/>
          </a:xfrm>
        </p:spPr>
        <p:txBody>
          <a:bodyPr/>
          <a:lstStyle/>
          <a:p>
            <a:pPr>
              <a:buFontTx/>
              <a:buChar char="•"/>
            </a:pPr>
            <a:r>
              <a:rPr lang="en-GB" b="1" dirty="0"/>
              <a:t>Known:</a:t>
            </a:r>
            <a:r>
              <a:rPr lang="en-GB" dirty="0"/>
              <a:t> source vectors </a:t>
            </a:r>
            <a:r>
              <a:rPr lang="en-GB" b="1" dirty="0" err="1">
                <a:latin typeface="Times New Roman" pitchFamily="18" charset="0"/>
                <a:cs typeface="Times New Roman" pitchFamily="18" charset="0"/>
              </a:rPr>
              <a:t>S</a:t>
            </a:r>
            <a:r>
              <a:rPr lang="en-GB" i="1" baseline="-10000" dirty="0" err="1">
                <a:latin typeface="Times New Roman" pitchFamily="18" charset="0"/>
                <a:cs typeface="Times New Roman" pitchFamily="18" charset="0"/>
              </a:rPr>
              <a:t>j</a:t>
            </a:r>
            <a:r>
              <a:rPr lang="en-GB" i="1" baseline="-10000" dirty="0">
                <a:latin typeface="Times New Roman" pitchFamily="18" charset="0"/>
                <a:cs typeface="Times New Roman" pitchFamily="18" charset="0"/>
              </a:rPr>
              <a:t> </a:t>
            </a:r>
            <a:r>
              <a:rPr lang="en-GB" dirty="0"/>
              <a:t>and pixel values </a:t>
            </a:r>
            <a:r>
              <a:rPr lang="en-GB" i="1" dirty="0" err="1">
                <a:latin typeface="Times New Roman" pitchFamily="18" charset="0"/>
                <a:cs typeface="Times New Roman" pitchFamily="18" charset="0"/>
              </a:rPr>
              <a:t>I</a:t>
            </a:r>
            <a:r>
              <a:rPr lang="en-GB" i="1" baseline="-10000" dirty="0" err="1">
                <a:latin typeface="Times New Roman" pitchFamily="18" charset="0"/>
                <a:cs typeface="Times New Roman" pitchFamily="18" charset="0"/>
              </a:rPr>
              <a:t>j</a:t>
            </a:r>
            <a:r>
              <a:rPr lang="en-GB" dirty="0">
                <a:latin typeface="Times New Roman" pitchFamily="18" charset="0"/>
                <a:cs typeface="Times New Roman" pitchFamily="18" charset="0"/>
              </a:rPr>
              <a:t>(</a:t>
            </a:r>
            <a:r>
              <a:rPr lang="en-GB" i="1" dirty="0" err="1">
                <a:latin typeface="Times New Roman" pitchFamily="18" charset="0"/>
                <a:cs typeface="Times New Roman" pitchFamily="18" charset="0"/>
              </a:rPr>
              <a:t>x</a:t>
            </a:r>
            <a:r>
              <a:rPr lang="en-GB" dirty="0" err="1">
                <a:latin typeface="Times New Roman" pitchFamily="18" charset="0"/>
                <a:cs typeface="Times New Roman" pitchFamily="18" charset="0"/>
              </a:rPr>
              <a:t>,</a:t>
            </a:r>
            <a:r>
              <a:rPr lang="en-GB" i="1" dirty="0" err="1">
                <a:latin typeface="Times New Roman" pitchFamily="18" charset="0"/>
                <a:cs typeface="Times New Roman" pitchFamily="18" charset="0"/>
              </a:rPr>
              <a:t>y</a:t>
            </a:r>
            <a:r>
              <a:rPr lang="en-GB" dirty="0">
                <a:latin typeface="Times New Roman" pitchFamily="18" charset="0"/>
                <a:cs typeface="Times New Roman" pitchFamily="18" charset="0"/>
              </a:rPr>
              <a:t>)</a:t>
            </a:r>
          </a:p>
          <a:p>
            <a:pPr>
              <a:buFontTx/>
              <a:buChar char="•"/>
            </a:pPr>
            <a:r>
              <a:rPr lang="en-GB" b="1" dirty="0"/>
              <a:t>Unknown:</a:t>
            </a:r>
            <a:r>
              <a:rPr lang="en-GB" dirty="0"/>
              <a:t> surface normal </a:t>
            </a:r>
            <a:r>
              <a:rPr lang="en-GB" b="1" dirty="0">
                <a:latin typeface="Times New Roman" pitchFamily="18" charset="0"/>
                <a:cs typeface="Times New Roman" pitchFamily="18" charset="0"/>
              </a:rPr>
              <a:t>N</a:t>
            </a:r>
            <a:r>
              <a:rPr lang="en-GB" dirty="0">
                <a:latin typeface="Times New Roman" pitchFamily="18" charset="0"/>
                <a:cs typeface="Times New Roman" pitchFamily="18" charset="0"/>
              </a:rPr>
              <a:t>(</a:t>
            </a:r>
            <a:r>
              <a:rPr lang="en-GB" i="1" dirty="0" err="1">
                <a:latin typeface="Times New Roman" pitchFamily="18" charset="0"/>
                <a:cs typeface="Times New Roman" pitchFamily="18" charset="0"/>
              </a:rPr>
              <a:t>x</a:t>
            </a:r>
            <a:r>
              <a:rPr lang="en-GB" dirty="0" err="1">
                <a:latin typeface="Times New Roman" pitchFamily="18" charset="0"/>
                <a:cs typeface="Times New Roman" pitchFamily="18" charset="0"/>
              </a:rPr>
              <a:t>,</a:t>
            </a:r>
            <a:r>
              <a:rPr lang="en-GB" i="1" dirty="0" err="1">
                <a:latin typeface="Times New Roman" pitchFamily="18" charset="0"/>
                <a:cs typeface="Times New Roman" pitchFamily="18" charset="0"/>
              </a:rPr>
              <a:t>y</a:t>
            </a:r>
            <a:r>
              <a:rPr lang="en-GB" dirty="0">
                <a:latin typeface="Times New Roman" pitchFamily="18" charset="0"/>
                <a:cs typeface="Times New Roman" pitchFamily="18" charset="0"/>
              </a:rPr>
              <a:t>)</a:t>
            </a:r>
            <a:r>
              <a:rPr lang="en-GB" dirty="0"/>
              <a:t> and albedo </a:t>
            </a:r>
            <a:r>
              <a:rPr lang="el-GR" i="1" dirty="0">
                <a:latin typeface="Times New Roman" pitchFamily="18" charset="0"/>
                <a:cs typeface="Times New Roman" pitchFamily="18" charset="0"/>
              </a:rPr>
              <a:t>ρ</a:t>
            </a:r>
            <a:r>
              <a:rPr lang="en-GB" dirty="0">
                <a:latin typeface="Times New Roman" pitchFamily="18" charset="0"/>
                <a:cs typeface="Times New Roman" pitchFamily="18" charset="0"/>
              </a:rPr>
              <a:t>(</a:t>
            </a:r>
            <a:r>
              <a:rPr lang="en-GB" i="1" dirty="0" err="1">
                <a:latin typeface="Times New Roman" pitchFamily="18" charset="0"/>
                <a:cs typeface="Times New Roman" pitchFamily="18" charset="0"/>
              </a:rPr>
              <a:t>x</a:t>
            </a:r>
            <a:r>
              <a:rPr lang="en-GB" dirty="0" err="1">
                <a:latin typeface="Times New Roman" pitchFamily="18" charset="0"/>
                <a:cs typeface="Times New Roman" pitchFamily="18" charset="0"/>
              </a:rPr>
              <a:t>,</a:t>
            </a:r>
            <a:r>
              <a:rPr lang="en-GB" i="1" dirty="0" err="1">
                <a:latin typeface="Times New Roman" pitchFamily="18" charset="0"/>
                <a:cs typeface="Times New Roman" pitchFamily="18" charset="0"/>
              </a:rPr>
              <a:t>y</a:t>
            </a:r>
            <a:r>
              <a:rPr lang="en-GB" dirty="0">
                <a:latin typeface="Times New Roman" pitchFamily="18" charset="0"/>
                <a:cs typeface="Times New Roman" pitchFamily="18" charset="0"/>
              </a:rPr>
              <a:t>) </a:t>
            </a:r>
          </a:p>
          <a:p>
            <a:pPr>
              <a:buFontTx/>
              <a:buChar char="•"/>
            </a:pPr>
            <a:r>
              <a:rPr lang="en-GB" dirty="0"/>
              <a:t>Assume that the response function of the camera is a linear scaling by a factor of </a:t>
            </a:r>
            <a:r>
              <a:rPr lang="en-GB" i="1" dirty="0">
                <a:latin typeface="Times New Roman" pitchFamily="18" charset="0"/>
                <a:cs typeface="Times New Roman" pitchFamily="18" charset="0"/>
              </a:rPr>
              <a:t>k</a:t>
            </a:r>
            <a:r>
              <a:rPr lang="en-GB" dirty="0"/>
              <a:t>  </a:t>
            </a:r>
          </a:p>
          <a:p>
            <a:pPr>
              <a:buFontTx/>
              <a:buChar char="•"/>
            </a:pPr>
            <a:r>
              <a:rPr lang="en-US" dirty="0"/>
              <a:t>Lambert’s law:</a:t>
            </a:r>
            <a:endParaRPr lang="en-GB" i="1" baseline="-10000" dirty="0"/>
          </a:p>
        </p:txBody>
      </p:sp>
      <p:sp>
        <p:nvSpPr>
          <p:cNvPr id="6" name="Text Box 26"/>
          <p:cNvSpPr txBox="1">
            <a:spLocks noChangeArrowheads="1"/>
          </p:cNvSpPr>
          <p:nvPr/>
        </p:nvSpPr>
        <p:spPr bwMode="auto">
          <a:xfrm>
            <a:off x="7079820" y="6474023"/>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sp>
        <p:nvSpPr>
          <p:cNvPr id="7" name="Rectangle 6">
            <a:extLst>
              <a:ext uri="{FF2B5EF4-FFF2-40B4-BE49-F238E27FC236}">
                <a16:creationId xmlns:a16="http://schemas.microsoft.com/office/drawing/2014/main" id="{53BEC443-32D7-C84E-8A5D-4C8A6B959839}"/>
              </a:ext>
            </a:extLst>
          </p:cNvPr>
          <p:cNvSpPr/>
          <p:nvPr/>
        </p:nvSpPr>
        <p:spPr>
          <a:xfrm>
            <a:off x="52715" y="6529682"/>
            <a:ext cx="2223362" cy="307777"/>
          </a:xfrm>
          <a:prstGeom prst="rect">
            <a:avLst/>
          </a:prstGeom>
        </p:spPr>
        <p:txBody>
          <a:bodyPr wrap="square">
            <a:spAutoFit/>
          </a:bodyPr>
          <a:lstStyle/>
          <a:p>
            <a:r>
              <a:rPr lang="en-US" sz="1400" dirty="0"/>
              <a:t>Slide from L. </a:t>
            </a:r>
            <a:r>
              <a:rPr lang="en-US" sz="1400" dirty="0" err="1"/>
              <a:t>Lazebnik</a:t>
            </a:r>
            <a:endParaRPr lang="en-US" sz="1400" dirty="0"/>
          </a:p>
        </p:txBody>
      </p:sp>
    </p:spTree>
    <p:extLst>
      <p:ext uri="{BB962C8B-B14F-4D97-AF65-F5344CB8AC3E}">
        <p14:creationId xmlns:p14="http://schemas.microsoft.com/office/powerpoint/2010/main" val="56752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350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3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507"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title"/>
          </p:nvPr>
        </p:nvSpPr>
        <p:spPr/>
        <p:txBody>
          <a:bodyPr/>
          <a:lstStyle/>
          <a:p>
            <a:r>
              <a:rPr lang="en-GB"/>
              <a:t>Least squares problem</a:t>
            </a:r>
          </a:p>
        </p:txBody>
      </p:sp>
      <p:sp>
        <p:nvSpPr>
          <p:cNvPr id="14341" name="Rectangle 22"/>
          <p:cNvSpPr>
            <a:spLocks noGrp="1" noChangeArrowheads="1"/>
          </p:cNvSpPr>
          <p:nvPr>
            <p:ph type="body" idx="1"/>
          </p:nvPr>
        </p:nvSpPr>
        <p:spPr>
          <a:xfrm>
            <a:off x="685800" y="4724400"/>
            <a:ext cx="8153400" cy="1981200"/>
          </a:xfrm>
        </p:spPr>
        <p:txBody>
          <a:bodyPr/>
          <a:lstStyle/>
          <a:p>
            <a:pPr>
              <a:buFontTx/>
              <a:buChar char="•"/>
            </a:pPr>
            <a:r>
              <a:rPr lang="en-US" sz="2400" dirty="0"/>
              <a:t>Obtain least-squares solution for </a:t>
            </a:r>
            <a:r>
              <a:rPr lang="en-US" sz="2400" b="1" dirty="0">
                <a:latin typeface="Times New Roman" pitchFamily="18" charset="0"/>
                <a:cs typeface="Times New Roman" pitchFamily="18" charset="0"/>
              </a:rPr>
              <a:t>g</a:t>
            </a:r>
            <a:r>
              <a:rPr lang="en-US" sz="2400" dirty="0">
                <a:latin typeface="Times New Roman" pitchFamily="18" charset="0"/>
                <a:cs typeface="Times New Roman" pitchFamily="18" charset="0"/>
              </a:rPr>
              <a:t>(</a:t>
            </a:r>
            <a:r>
              <a:rPr lang="en-US" sz="2400" i="1" dirty="0" err="1">
                <a:latin typeface="Times New Roman" pitchFamily="18" charset="0"/>
                <a:cs typeface="Times New Roman" pitchFamily="18" charset="0"/>
              </a:rPr>
              <a:t>x,y</a:t>
            </a:r>
            <a:r>
              <a:rPr lang="en-US" sz="2400" dirty="0">
                <a:latin typeface="Times New Roman" pitchFamily="18" charset="0"/>
                <a:cs typeface="Times New Roman" pitchFamily="18" charset="0"/>
              </a:rPr>
              <a:t>) </a:t>
            </a:r>
            <a:br>
              <a:rPr lang="en-US" sz="2400" dirty="0">
                <a:latin typeface="Times New Roman" pitchFamily="18" charset="0"/>
                <a:cs typeface="Times New Roman" pitchFamily="18" charset="0"/>
              </a:rPr>
            </a:br>
            <a:r>
              <a:rPr lang="en-US" sz="2400" dirty="0">
                <a:cs typeface="Times New Roman" pitchFamily="18" charset="0"/>
              </a:rPr>
              <a:t>(which we defined as</a:t>
            </a: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N</a:t>
            </a:r>
            <a:r>
              <a:rPr lang="en-US" sz="2400" dirty="0">
                <a:latin typeface="Times New Roman" pitchFamily="18" charset="0"/>
                <a:cs typeface="Times New Roman" pitchFamily="18" charset="0"/>
              </a:rPr>
              <a:t>(</a:t>
            </a:r>
            <a:r>
              <a:rPr lang="en-US" sz="2400" i="1" dirty="0" err="1">
                <a:latin typeface="Times New Roman" pitchFamily="18" charset="0"/>
                <a:cs typeface="Times New Roman" pitchFamily="18" charset="0"/>
              </a:rPr>
              <a:t>x</a:t>
            </a:r>
            <a:r>
              <a:rPr lang="en-US" sz="2400" dirty="0" err="1">
                <a:latin typeface="Times New Roman" pitchFamily="18" charset="0"/>
                <a:cs typeface="Times New Roman" pitchFamily="18" charset="0"/>
              </a:rPr>
              <a:t>,</a:t>
            </a:r>
            <a:r>
              <a:rPr lang="en-US" sz="2400" i="1" dirty="0" err="1">
                <a:latin typeface="Times New Roman" pitchFamily="18" charset="0"/>
                <a:cs typeface="Times New Roman" pitchFamily="18" charset="0"/>
              </a:rPr>
              <a:t>y</a:t>
            </a:r>
            <a:r>
              <a:rPr lang="en-US" sz="2400" dirty="0">
                <a:latin typeface="Times New Roman" pitchFamily="18" charset="0"/>
                <a:cs typeface="Times New Roman" pitchFamily="18" charset="0"/>
              </a:rPr>
              <a:t>)</a:t>
            </a:r>
            <a:r>
              <a:rPr lang="en-GB" sz="2400" i="1" dirty="0">
                <a:latin typeface="Times New Roman" pitchFamily="18" charset="0"/>
                <a:cs typeface="Times New Roman" pitchFamily="18" charset="0"/>
                <a:sym typeface="Symbol"/>
              </a:rPr>
              <a:t> </a:t>
            </a:r>
            <a:r>
              <a:rPr lang="en-GB" sz="800" i="1" dirty="0">
                <a:latin typeface="Times New Roman" pitchFamily="18" charset="0"/>
                <a:cs typeface="Times New Roman" pitchFamily="18" charset="0"/>
                <a:sym typeface="Symbol"/>
              </a:rPr>
              <a:t> </a:t>
            </a:r>
            <a:r>
              <a:rPr lang="en-GB" sz="2400" dirty="0">
                <a:latin typeface="Times New Roman" pitchFamily="18" charset="0"/>
                <a:cs typeface="Times New Roman" pitchFamily="18" charset="0"/>
              </a:rPr>
              <a:t>(</a:t>
            </a:r>
            <a:r>
              <a:rPr lang="en-GB" sz="2400" i="1" dirty="0" err="1">
                <a:latin typeface="Times New Roman" pitchFamily="18" charset="0"/>
                <a:cs typeface="Times New Roman" pitchFamily="18" charset="0"/>
              </a:rPr>
              <a:t>x,y</a:t>
            </a:r>
            <a:r>
              <a:rPr lang="en-GB" sz="2400" dirty="0">
                <a:latin typeface="Times New Roman" pitchFamily="18" charset="0"/>
                <a:cs typeface="Times New Roman" pitchFamily="18" charset="0"/>
              </a:rPr>
              <a:t>)</a:t>
            </a:r>
            <a:r>
              <a:rPr lang="en-GB" sz="2400" dirty="0">
                <a:cs typeface="Times New Roman" pitchFamily="18" charset="0"/>
              </a:rPr>
              <a:t>)</a:t>
            </a:r>
            <a:endParaRPr lang="en-US" sz="2400" dirty="0">
              <a:cs typeface="Times New Roman" pitchFamily="18" charset="0"/>
            </a:endParaRPr>
          </a:p>
          <a:p>
            <a:pPr>
              <a:buFontTx/>
              <a:buChar char="•"/>
            </a:pPr>
            <a:r>
              <a:rPr lang="en-GB" sz="2400" dirty="0"/>
              <a:t>Since </a:t>
            </a:r>
            <a:r>
              <a:rPr lang="en-GB" sz="2400" b="1" dirty="0">
                <a:latin typeface="Times New Roman" pitchFamily="18" charset="0"/>
                <a:cs typeface="Times New Roman" pitchFamily="18" charset="0"/>
              </a:rPr>
              <a:t>N</a:t>
            </a:r>
            <a:r>
              <a:rPr lang="en-GB" sz="2400" dirty="0">
                <a:latin typeface="Times New Roman" pitchFamily="18" charset="0"/>
                <a:cs typeface="Times New Roman" pitchFamily="18" charset="0"/>
              </a:rPr>
              <a:t>(</a:t>
            </a:r>
            <a:r>
              <a:rPr lang="en-GB" sz="2400" i="1" dirty="0" err="1">
                <a:latin typeface="Times New Roman" pitchFamily="18" charset="0"/>
                <a:cs typeface="Times New Roman" pitchFamily="18" charset="0"/>
              </a:rPr>
              <a:t>x,y</a:t>
            </a:r>
            <a:r>
              <a:rPr lang="en-GB" sz="2400" dirty="0">
                <a:latin typeface="Times New Roman" pitchFamily="18" charset="0"/>
                <a:cs typeface="Times New Roman" pitchFamily="18" charset="0"/>
              </a:rPr>
              <a:t>)</a:t>
            </a:r>
            <a:r>
              <a:rPr lang="en-GB" sz="2400" dirty="0"/>
              <a:t> is the unit normal, </a:t>
            </a:r>
            <a:r>
              <a:rPr lang="en-GB" sz="2400" i="1" dirty="0">
                <a:latin typeface="Times New Roman" pitchFamily="18" charset="0"/>
                <a:cs typeface="Times New Roman" pitchFamily="18" charset="0"/>
                <a:sym typeface="Symbol"/>
              </a:rPr>
              <a:t></a:t>
            </a:r>
            <a:r>
              <a:rPr lang="en-GB" sz="800" i="1" dirty="0">
                <a:latin typeface="Times New Roman" pitchFamily="18" charset="0"/>
                <a:cs typeface="Times New Roman" pitchFamily="18" charset="0"/>
                <a:sym typeface="Symbol"/>
              </a:rPr>
              <a:t> </a:t>
            </a:r>
            <a:r>
              <a:rPr lang="en-GB" sz="2400" dirty="0">
                <a:latin typeface="Times New Roman" pitchFamily="18" charset="0"/>
                <a:cs typeface="Times New Roman" pitchFamily="18" charset="0"/>
              </a:rPr>
              <a:t>(</a:t>
            </a:r>
            <a:r>
              <a:rPr lang="en-GB" sz="2400" i="1" dirty="0" err="1">
                <a:latin typeface="Times New Roman" pitchFamily="18" charset="0"/>
                <a:cs typeface="Times New Roman" pitchFamily="18" charset="0"/>
              </a:rPr>
              <a:t>x,y</a:t>
            </a:r>
            <a:r>
              <a:rPr lang="en-GB" sz="2400" dirty="0">
                <a:latin typeface="Times New Roman" pitchFamily="18" charset="0"/>
                <a:cs typeface="Times New Roman" pitchFamily="18" charset="0"/>
              </a:rPr>
              <a:t>)</a:t>
            </a:r>
            <a:r>
              <a:rPr lang="en-GB" sz="2400" dirty="0"/>
              <a:t> is given by the magnitude of </a:t>
            </a:r>
            <a:r>
              <a:rPr lang="en-GB" sz="2400" b="1" dirty="0">
                <a:latin typeface="Times New Roman" pitchFamily="18" charset="0"/>
                <a:cs typeface="Times New Roman" pitchFamily="18" charset="0"/>
              </a:rPr>
              <a:t>g</a:t>
            </a:r>
            <a:r>
              <a:rPr lang="en-GB" sz="2400" dirty="0">
                <a:latin typeface="Times New Roman" pitchFamily="18" charset="0"/>
                <a:cs typeface="Times New Roman" pitchFamily="18" charset="0"/>
              </a:rPr>
              <a:t>(</a:t>
            </a:r>
            <a:r>
              <a:rPr lang="en-GB" sz="2400" i="1" dirty="0" err="1">
                <a:latin typeface="Times New Roman" pitchFamily="18" charset="0"/>
                <a:cs typeface="Times New Roman" pitchFamily="18" charset="0"/>
              </a:rPr>
              <a:t>x,y</a:t>
            </a:r>
            <a:r>
              <a:rPr lang="en-GB" sz="2400" dirty="0">
                <a:latin typeface="Times New Roman" pitchFamily="18" charset="0"/>
                <a:cs typeface="Times New Roman" pitchFamily="18" charset="0"/>
              </a:rPr>
              <a:t>)</a:t>
            </a:r>
            <a:r>
              <a:rPr lang="en-GB" sz="2400" i="1" dirty="0">
                <a:latin typeface="Times New Roman" pitchFamily="18" charset="0"/>
                <a:cs typeface="Times New Roman" pitchFamily="18" charset="0"/>
              </a:rPr>
              <a:t> </a:t>
            </a:r>
          </a:p>
          <a:p>
            <a:pPr>
              <a:buFontTx/>
              <a:buChar char="•"/>
            </a:pPr>
            <a:r>
              <a:rPr lang="en-GB" sz="2400" dirty="0"/>
              <a:t>Finally, </a:t>
            </a:r>
            <a:r>
              <a:rPr lang="en-GB" sz="2400" b="1" dirty="0">
                <a:latin typeface="Times New Roman" pitchFamily="18" charset="0"/>
                <a:cs typeface="Times New Roman" pitchFamily="18" charset="0"/>
              </a:rPr>
              <a:t>N</a:t>
            </a:r>
            <a:r>
              <a:rPr lang="en-GB" sz="2400" dirty="0">
                <a:latin typeface="Times New Roman" pitchFamily="18" charset="0"/>
                <a:cs typeface="Times New Roman" pitchFamily="18" charset="0"/>
              </a:rPr>
              <a:t>(</a:t>
            </a:r>
            <a:r>
              <a:rPr lang="en-GB" sz="2400" i="1" dirty="0" err="1">
                <a:latin typeface="Times New Roman" pitchFamily="18" charset="0"/>
                <a:cs typeface="Times New Roman" pitchFamily="18" charset="0"/>
              </a:rPr>
              <a:t>x,y</a:t>
            </a:r>
            <a:r>
              <a:rPr lang="en-GB" sz="2400" dirty="0">
                <a:latin typeface="Times New Roman" pitchFamily="18" charset="0"/>
                <a:cs typeface="Times New Roman" pitchFamily="18" charset="0"/>
              </a:rPr>
              <a:t>) = </a:t>
            </a:r>
            <a:r>
              <a:rPr lang="en-GB" sz="2400" b="1" dirty="0">
                <a:latin typeface="Times New Roman" pitchFamily="18" charset="0"/>
                <a:cs typeface="Times New Roman" pitchFamily="18" charset="0"/>
              </a:rPr>
              <a:t>g</a:t>
            </a:r>
            <a:r>
              <a:rPr lang="en-GB" sz="2400" dirty="0">
                <a:latin typeface="Times New Roman" pitchFamily="18" charset="0"/>
                <a:cs typeface="Times New Roman" pitchFamily="18" charset="0"/>
              </a:rPr>
              <a:t>(</a:t>
            </a:r>
            <a:r>
              <a:rPr lang="en-GB" sz="2400" i="1" dirty="0" err="1">
                <a:latin typeface="Times New Roman" pitchFamily="18" charset="0"/>
                <a:cs typeface="Times New Roman" pitchFamily="18" charset="0"/>
              </a:rPr>
              <a:t>x,y</a:t>
            </a:r>
            <a:r>
              <a:rPr lang="en-GB" sz="2400" dirty="0">
                <a:latin typeface="Times New Roman" pitchFamily="18" charset="0"/>
                <a:cs typeface="Times New Roman" pitchFamily="18" charset="0"/>
              </a:rPr>
              <a:t>) / </a:t>
            </a:r>
            <a:r>
              <a:rPr lang="en-GB" sz="2400" i="1" dirty="0">
                <a:latin typeface="Times New Roman" pitchFamily="18" charset="0"/>
                <a:cs typeface="Times New Roman" pitchFamily="18" charset="0"/>
                <a:sym typeface="Symbol"/>
              </a:rPr>
              <a:t></a:t>
            </a:r>
            <a:r>
              <a:rPr lang="en-GB" sz="800" i="1" dirty="0">
                <a:latin typeface="Times New Roman" pitchFamily="18" charset="0"/>
                <a:cs typeface="Times New Roman" pitchFamily="18" charset="0"/>
                <a:sym typeface="Symbol"/>
              </a:rPr>
              <a:t> </a:t>
            </a:r>
            <a:r>
              <a:rPr lang="en-GB" sz="2400" dirty="0">
                <a:latin typeface="Times New Roman" pitchFamily="18" charset="0"/>
                <a:cs typeface="Times New Roman" pitchFamily="18" charset="0"/>
              </a:rPr>
              <a:t>(</a:t>
            </a:r>
            <a:r>
              <a:rPr lang="en-GB" sz="2400" i="1" dirty="0" err="1">
                <a:latin typeface="Times New Roman" pitchFamily="18" charset="0"/>
                <a:cs typeface="Times New Roman" pitchFamily="18" charset="0"/>
              </a:rPr>
              <a:t>x,y</a:t>
            </a:r>
            <a:r>
              <a:rPr lang="en-GB"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graphicFrame>
        <p:nvGraphicFramePr>
          <p:cNvPr id="14338" name="Object 14"/>
          <p:cNvGraphicFramePr>
            <a:graphicFrameLocks noChangeAspect="1"/>
          </p:cNvGraphicFramePr>
          <p:nvPr/>
        </p:nvGraphicFramePr>
        <p:xfrm>
          <a:off x="2057399" y="1328308"/>
          <a:ext cx="4419601" cy="2495161"/>
        </p:xfrm>
        <a:graphic>
          <a:graphicData uri="http://schemas.openxmlformats.org/presentationml/2006/ole">
            <mc:AlternateContent xmlns:mc="http://schemas.openxmlformats.org/markup-compatibility/2006">
              <mc:Choice xmlns:v="urn:schemas-microsoft-com:vml" Requires="v">
                <p:oleObj spid="_x0000_s19530" name="Equation" r:id="rId4" imgW="1727200" imgH="1066800" progId="Equation.3">
                  <p:embed/>
                </p:oleObj>
              </mc:Choice>
              <mc:Fallback>
                <p:oleObj name="Equation" r:id="rId4" imgW="1727200" imgH="1066800" progId="Equation.3">
                  <p:embed/>
                  <p:pic>
                    <p:nvPicPr>
                      <p:cNvPr id="14338" name="Object 14"/>
                      <p:cNvPicPr>
                        <a:picLocks noChangeAspect="1" noChangeArrowheads="1"/>
                      </p:cNvPicPr>
                      <p:nvPr/>
                    </p:nvPicPr>
                    <p:blipFill>
                      <a:blip r:embed="rId5"/>
                      <a:srcRect/>
                      <a:stretch>
                        <a:fillRect/>
                      </a:stretch>
                    </p:blipFill>
                    <p:spPr bwMode="auto">
                      <a:xfrm>
                        <a:off x="2057399" y="1328308"/>
                        <a:ext cx="4419601" cy="2495161"/>
                      </a:xfrm>
                      <a:prstGeom prst="rect">
                        <a:avLst/>
                      </a:prstGeom>
                      <a:noFill/>
                    </p:spPr>
                  </p:pic>
                </p:oleObj>
              </mc:Fallback>
            </mc:AlternateContent>
          </a:graphicData>
        </a:graphic>
      </p:graphicFrame>
      <p:sp>
        <p:nvSpPr>
          <p:cNvPr id="14345" name="Rectangle 16"/>
          <p:cNvSpPr>
            <a:spLocks noChangeArrowheads="1"/>
          </p:cNvSpPr>
          <p:nvPr/>
        </p:nvSpPr>
        <p:spPr bwMode="auto">
          <a:xfrm>
            <a:off x="2652176" y="3948024"/>
            <a:ext cx="850845" cy="366578"/>
          </a:xfrm>
          <a:prstGeom prst="rect">
            <a:avLst/>
          </a:prstGeom>
          <a:noFill/>
          <a:ln w="9525">
            <a:noFill/>
            <a:miter lim="800000"/>
            <a:headEnd/>
            <a:tailEnd/>
          </a:ln>
        </p:spPr>
        <p:txBody>
          <a:bodyPr wrap="none">
            <a:spAutoFit/>
          </a:bodyPr>
          <a:lstStyle/>
          <a:p>
            <a:r>
              <a:rPr lang="en-GB" sz="1800"/>
              <a:t>(</a:t>
            </a:r>
            <a:r>
              <a:rPr lang="en-GB" sz="1800" i="1"/>
              <a:t>n </a:t>
            </a:r>
            <a:r>
              <a:rPr lang="en-US" sz="1800"/>
              <a:t>× </a:t>
            </a:r>
            <a:r>
              <a:rPr lang="en-GB" sz="1800"/>
              <a:t>1)</a:t>
            </a:r>
            <a:endParaRPr lang="en-US" sz="1800"/>
          </a:p>
        </p:txBody>
      </p:sp>
      <p:sp>
        <p:nvSpPr>
          <p:cNvPr id="14346" name="Text Box 5"/>
          <p:cNvSpPr txBox="1">
            <a:spLocks noChangeArrowheads="1"/>
          </p:cNvSpPr>
          <p:nvPr/>
        </p:nvSpPr>
        <p:spPr bwMode="auto">
          <a:xfrm>
            <a:off x="2532625" y="4193085"/>
            <a:ext cx="1065782" cy="456704"/>
          </a:xfrm>
          <a:prstGeom prst="rect">
            <a:avLst/>
          </a:prstGeom>
          <a:noFill/>
          <a:ln w="12700">
            <a:noFill/>
            <a:miter lim="800000"/>
            <a:headEnd/>
            <a:tailEnd/>
          </a:ln>
        </p:spPr>
        <p:txBody>
          <a:bodyPr wrap="none">
            <a:spAutoFit/>
          </a:bodyPr>
          <a:lstStyle/>
          <a:p>
            <a:r>
              <a:rPr lang="en-GB"/>
              <a:t>known</a:t>
            </a:r>
          </a:p>
        </p:txBody>
      </p:sp>
      <p:sp>
        <p:nvSpPr>
          <p:cNvPr id="14347" name="Text Box 6"/>
          <p:cNvSpPr txBox="1">
            <a:spLocks noChangeArrowheads="1"/>
          </p:cNvSpPr>
          <p:nvPr/>
        </p:nvSpPr>
        <p:spPr bwMode="auto">
          <a:xfrm>
            <a:off x="4289003" y="4193085"/>
            <a:ext cx="1067054" cy="456704"/>
          </a:xfrm>
          <a:prstGeom prst="rect">
            <a:avLst/>
          </a:prstGeom>
          <a:noFill/>
          <a:ln w="12700">
            <a:noFill/>
            <a:miter lim="800000"/>
            <a:headEnd/>
            <a:tailEnd/>
          </a:ln>
        </p:spPr>
        <p:txBody>
          <a:bodyPr wrap="none">
            <a:spAutoFit/>
          </a:bodyPr>
          <a:lstStyle/>
          <a:p>
            <a:r>
              <a:rPr lang="en-GB"/>
              <a:t>known</a:t>
            </a:r>
          </a:p>
        </p:txBody>
      </p:sp>
      <p:sp>
        <p:nvSpPr>
          <p:cNvPr id="14348" name="Text Box 7"/>
          <p:cNvSpPr txBox="1">
            <a:spLocks noChangeArrowheads="1"/>
          </p:cNvSpPr>
          <p:nvPr/>
        </p:nvSpPr>
        <p:spPr bwMode="auto">
          <a:xfrm>
            <a:off x="5400571" y="4193085"/>
            <a:ext cx="1406629" cy="456704"/>
          </a:xfrm>
          <a:prstGeom prst="rect">
            <a:avLst/>
          </a:prstGeom>
          <a:noFill/>
          <a:ln w="12700">
            <a:noFill/>
            <a:miter lim="800000"/>
            <a:headEnd/>
            <a:tailEnd/>
          </a:ln>
        </p:spPr>
        <p:txBody>
          <a:bodyPr wrap="none">
            <a:spAutoFit/>
          </a:bodyPr>
          <a:lstStyle/>
          <a:p>
            <a:r>
              <a:rPr lang="en-GB"/>
              <a:t>unknown</a:t>
            </a:r>
          </a:p>
        </p:txBody>
      </p:sp>
      <p:sp>
        <p:nvSpPr>
          <p:cNvPr id="14349" name="Line 9"/>
          <p:cNvSpPr>
            <a:spLocks noChangeShapeType="1"/>
          </p:cNvSpPr>
          <p:nvPr/>
        </p:nvSpPr>
        <p:spPr bwMode="auto">
          <a:xfrm flipV="1">
            <a:off x="2958684" y="3708027"/>
            <a:ext cx="0" cy="194428"/>
          </a:xfrm>
          <a:prstGeom prst="line">
            <a:avLst/>
          </a:prstGeom>
          <a:noFill/>
          <a:ln w="12700">
            <a:solidFill>
              <a:schemeClr val="tx1"/>
            </a:solidFill>
            <a:round/>
            <a:headEnd/>
            <a:tailEnd/>
          </a:ln>
        </p:spPr>
        <p:txBody>
          <a:bodyPr wrap="none" anchor="ctr"/>
          <a:lstStyle/>
          <a:p>
            <a:endParaRPr lang="en-US"/>
          </a:p>
        </p:txBody>
      </p:sp>
      <p:sp>
        <p:nvSpPr>
          <p:cNvPr id="14350" name="Line 11"/>
          <p:cNvSpPr>
            <a:spLocks noChangeShapeType="1"/>
          </p:cNvSpPr>
          <p:nvPr/>
        </p:nvSpPr>
        <p:spPr bwMode="auto">
          <a:xfrm flipV="1">
            <a:off x="5949995" y="2930315"/>
            <a:ext cx="0" cy="972140"/>
          </a:xfrm>
          <a:prstGeom prst="line">
            <a:avLst/>
          </a:prstGeom>
          <a:noFill/>
          <a:ln w="12700">
            <a:solidFill>
              <a:schemeClr val="tx1"/>
            </a:solidFill>
            <a:round/>
            <a:headEnd/>
            <a:tailEnd/>
          </a:ln>
        </p:spPr>
        <p:txBody>
          <a:bodyPr wrap="none" anchor="ctr"/>
          <a:lstStyle/>
          <a:p>
            <a:endParaRPr lang="en-US"/>
          </a:p>
        </p:txBody>
      </p:sp>
      <p:sp>
        <p:nvSpPr>
          <p:cNvPr id="14351" name="Rectangle 17"/>
          <p:cNvSpPr>
            <a:spLocks noChangeArrowheads="1"/>
          </p:cNvSpPr>
          <p:nvPr/>
        </p:nvSpPr>
        <p:spPr bwMode="auto">
          <a:xfrm>
            <a:off x="4381846" y="3948024"/>
            <a:ext cx="850845" cy="367591"/>
          </a:xfrm>
          <a:prstGeom prst="rect">
            <a:avLst/>
          </a:prstGeom>
          <a:noFill/>
          <a:ln w="9525">
            <a:noFill/>
            <a:miter lim="800000"/>
            <a:headEnd/>
            <a:tailEnd/>
          </a:ln>
        </p:spPr>
        <p:txBody>
          <a:bodyPr wrap="none">
            <a:spAutoFit/>
          </a:bodyPr>
          <a:lstStyle/>
          <a:p>
            <a:r>
              <a:rPr lang="en-GB" sz="1800"/>
              <a:t>(</a:t>
            </a:r>
            <a:r>
              <a:rPr lang="en-GB" sz="1800" i="1"/>
              <a:t>n </a:t>
            </a:r>
            <a:r>
              <a:rPr lang="en-US" sz="1800"/>
              <a:t>× </a:t>
            </a:r>
            <a:r>
              <a:rPr lang="en-GB" sz="1800"/>
              <a:t>3)</a:t>
            </a:r>
            <a:endParaRPr lang="en-US" sz="1800"/>
          </a:p>
        </p:txBody>
      </p:sp>
      <p:sp>
        <p:nvSpPr>
          <p:cNvPr id="14352" name="Rectangle 18"/>
          <p:cNvSpPr>
            <a:spLocks noChangeArrowheads="1"/>
          </p:cNvSpPr>
          <p:nvPr/>
        </p:nvSpPr>
        <p:spPr bwMode="auto">
          <a:xfrm>
            <a:off x="5620595" y="3948024"/>
            <a:ext cx="850845" cy="367591"/>
          </a:xfrm>
          <a:prstGeom prst="rect">
            <a:avLst/>
          </a:prstGeom>
          <a:noFill/>
          <a:ln w="9525">
            <a:noFill/>
            <a:miter lim="800000"/>
            <a:headEnd/>
            <a:tailEnd/>
          </a:ln>
        </p:spPr>
        <p:txBody>
          <a:bodyPr wrap="none">
            <a:spAutoFit/>
          </a:bodyPr>
          <a:lstStyle/>
          <a:p>
            <a:r>
              <a:rPr lang="en-GB" sz="1800"/>
              <a:t>(3</a:t>
            </a:r>
            <a:r>
              <a:rPr lang="en-GB" sz="1800" i="1"/>
              <a:t> </a:t>
            </a:r>
            <a:r>
              <a:rPr lang="en-US" sz="1800"/>
              <a:t>× </a:t>
            </a:r>
            <a:r>
              <a:rPr lang="en-GB" sz="1800"/>
              <a:t>1)</a:t>
            </a:r>
            <a:endParaRPr lang="en-US" sz="1800"/>
          </a:p>
        </p:txBody>
      </p:sp>
      <p:sp>
        <p:nvSpPr>
          <p:cNvPr id="14353" name="Line 19"/>
          <p:cNvSpPr>
            <a:spLocks noChangeShapeType="1"/>
          </p:cNvSpPr>
          <p:nvPr/>
        </p:nvSpPr>
        <p:spPr bwMode="auto">
          <a:xfrm flipV="1">
            <a:off x="4729052" y="3708027"/>
            <a:ext cx="0" cy="194428"/>
          </a:xfrm>
          <a:prstGeom prst="line">
            <a:avLst/>
          </a:prstGeom>
          <a:noFill/>
          <a:ln w="12700">
            <a:solidFill>
              <a:schemeClr val="tx1"/>
            </a:solidFill>
            <a:round/>
            <a:headEnd/>
            <a:tailEnd/>
          </a:ln>
        </p:spPr>
        <p:txBody>
          <a:bodyPr wrap="none" anchor="ctr"/>
          <a:lstStyle/>
          <a:p>
            <a:endParaRPr lang="en-US"/>
          </a:p>
        </p:txBody>
      </p:sp>
      <p:sp>
        <p:nvSpPr>
          <p:cNvPr id="14344" name="Rectangle 24"/>
          <p:cNvSpPr>
            <a:spLocks noChangeArrowheads="1"/>
          </p:cNvSpPr>
          <p:nvPr/>
        </p:nvSpPr>
        <p:spPr bwMode="auto">
          <a:xfrm>
            <a:off x="685800" y="914400"/>
            <a:ext cx="5731056" cy="461665"/>
          </a:xfrm>
          <a:prstGeom prst="rect">
            <a:avLst/>
          </a:prstGeom>
          <a:noFill/>
          <a:ln w="9525">
            <a:noFill/>
            <a:miter lim="800000"/>
            <a:headEnd/>
            <a:tailEnd/>
          </a:ln>
        </p:spPr>
        <p:txBody>
          <a:bodyPr wrap="none">
            <a:spAutoFit/>
          </a:bodyPr>
          <a:lstStyle/>
          <a:p>
            <a:pPr>
              <a:spcBef>
                <a:spcPct val="20000"/>
              </a:spcBef>
              <a:buFontTx/>
              <a:buChar char="•"/>
            </a:pPr>
            <a:r>
              <a:rPr lang="en-US" dirty="0"/>
              <a:t>   For each pixel, set up a linear system:</a:t>
            </a:r>
          </a:p>
        </p:txBody>
      </p:sp>
      <p:sp>
        <p:nvSpPr>
          <p:cNvPr id="17" name="Text Box 26"/>
          <p:cNvSpPr txBox="1">
            <a:spLocks noChangeArrowheads="1"/>
          </p:cNvSpPr>
          <p:nvPr/>
        </p:nvSpPr>
        <p:spPr bwMode="auto">
          <a:xfrm>
            <a:off x="7079820" y="6474023"/>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sp>
        <p:nvSpPr>
          <p:cNvPr id="16" name="Rectangle 15">
            <a:extLst>
              <a:ext uri="{FF2B5EF4-FFF2-40B4-BE49-F238E27FC236}">
                <a16:creationId xmlns:a16="http://schemas.microsoft.com/office/drawing/2014/main" id="{FDFA50E8-47C7-F04E-9437-A74D31A40874}"/>
              </a:ext>
            </a:extLst>
          </p:cNvPr>
          <p:cNvSpPr/>
          <p:nvPr/>
        </p:nvSpPr>
        <p:spPr>
          <a:xfrm>
            <a:off x="7079820" y="6166246"/>
            <a:ext cx="2223362" cy="307777"/>
          </a:xfrm>
          <a:prstGeom prst="rect">
            <a:avLst/>
          </a:prstGeom>
        </p:spPr>
        <p:txBody>
          <a:bodyPr wrap="square">
            <a:spAutoFit/>
          </a:bodyPr>
          <a:lstStyle/>
          <a:p>
            <a:r>
              <a:rPr lang="en-US" sz="1400" dirty="0"/>
              <a:t>Slide from L. </a:t>
            </a:r>
            <a:r>
              <a:rPr lang="en-US" sz="1400" dirty="0" err="1"/>
              <a:t>Lazebnik</a:t>
            </a:r>
            <a:endParaRPr lang="en-US" sz="1400" dirty="0"/>
          </a:p>
        </p:txBody>
      </p:sp>
    </p:spTree>
    <p:extLst>
      <p:ext uri="{BB962C8B-B14F-4D97-AF65-F5344CB8AC3E}">
        <p14:creationId xmlns:p14="http://schemas.microsoft.com/office/powerpoint/2010/main" val="136158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4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152400" y="1141413"/>
            <a:ext cx="1644650" cy="1644650"/>
          </a:xfrm>
          <a:prstGeom prst="rect">
            <a:avLst/>
          </a:prstGeom>
          <a:noFill/>
          <a:ln w="9525">
            <a:noFill/>
            <a:miter lim="800000"/>
            <a:headEnd/>
            <a:tailEnd/>
          </a:ln>
        </p:spPr>
      </p:pic>
      <p:pic>
        <p:nvPicPr>
          <p:cNvPr id="26627" name="Picture 3"/>
          <p:cNvPicPr>
            <a:picLocks noChangeAspect="1" noChangeArrowheads="1"/>
          </p:cNvPicPr>
          <p:nvPr/>
        </p:nvPicPr>
        <p:blipFill>
          <a:blip r:embed="rId4" cstate="print"/>
          <a:srcRect/>
          <a:stretch>
            <a:fillRect/>
          </a:stretch>
        </p:blipFill>
        <p:spPr bwMode="auto">
          <a:xfrm>
            <a:off x="1860550" y="1141413"/>
            <a:ext cx="1644650" cy="1644650"/>
          </a:xfrm>
          <a:prstGeom prst="rect">
            <a:avLst/>
          </a:prstGeom>
          <a:noFill/>
          <a:ln w="9525">
            <a:noFill/>
            <a:miter lim="800000"/>
            <a:headEnd/>
            <a:tailEnd/>
          </a:ln>
        </p:spPr>
      </p:pic>
      <p:pic>
        <p:nvPicPr>
          <p:cNvPr id="26628" name="Picture 4"/>
          <p:cNvPicPr>
            <a:picLocks noChangeAspect="1" noChangeArrowheads="1"/>
          </p:cNvPicPr>
          <p:nvPr/>
        </p:nvPicPr>
        <p:blipFill>
          <a:blip r:embed="rId5" cstate="print"/>
          <a:srcRect/>
          <a:stretch>
            <a:fillRect/>
          </a:stretch>
        </p:blipFill>
        <p:spPr bwMode="auto">
          <a:xfrm>
            <a:off x="3581400" y="1141413"/>
            <a:ext cx="1644650" cy="1644650"/>
          </a:xfrm>
          <a:prstGeom prst="rect">
            <a:avLst/>
          </a:prstGeom>
          <a:noFill/>
          <a:ln w="9525">
            <a:noFill/>
            <a:miter lim="800000"/>
            <a:headEnd/>
            <a:tailEnd/>
          </a:ln>
        </p:spPr>
      </p:pic>
      <p:pic>
        <p:nvPicPr>
          <p:cNvPr id="26629" name="Picture 5"/>
          <p:cNvPicPr>
            <a:picLocks noChangeAspect="1" noChangeArrowheads="1"/>
          </p:cNvPicPr>
          <p:nvPr/>
        </p:nvPicPr>
        <p:blipFill>
          <a:blip r:embed="rId6" cstate="print"/>
          <a:srcRect/>
          <a:stretch>
            <a:fillRect/>
          </a:stretch>
        </p:blipFill>
        <p:spPr bwMode="auto">
          <a:xfrm>
            <a:off x="5289550" y="1141413"/>
            <a:ext cx="1644650" cy="1644650"/>
          </a:xfrm>
          <a:prstGeom prst="rect">
            <a:avLst/>
          </a:prstGeom>
          <a:noFill/>
          <a:ln w="9525">
            <a:noFill/>
            <a:miter lim="800000"/>
            <a:headEnd/>
            <a:tailEnd/>
          </a:ln>
        </p:spPr>
      </p:pic>
      <p:pic>
        <p:nvPicPr>
          <p:cNvPr id="26630" name="Picture 6"/>
          <p:cNvPicPr>
            <a:picLocks noChangeAspect="1" noChangeArrowheads="1"/>
          </p:cNvPicPr>
          <p:nvPr/>
        </p:nvPicPr>
        <p:blipFill>
          <a:blip r:embed="rId7" cstate="print"/>
          <a:srcRect/>
          <a:stretch>
            <a:fillRect/>
          </a:stretch>
        </p:blipFill>
        <p:spPr bwMode="auto">
          <a:xfrm>
            <a:off x="7010400" y="1141413"/>
            <a:ext cx="1644650" cy="1644650"/>
          </a:xfrm>
          <a:prstGeom prst="rect">
            <a:avLst/>
          </a:prstGeom>
          <a:noFill/>
          <a:ln w="9525">
            <a:noFill/>
            <a:miter lim="800000"/>
            <a:headEnd/>
            <a:tailEnd/>
          </a:ln>
        </p:spPr>
      </p:pic>
      <p:sp>
        <p:nvSpPr>
          <p:cNvPr id="26631" name="Rectangle 7"/>
          <p:cNvSpPr>
            <a:spLocks noGrp="1" noChangeArrowheads="1"/>
          </p:cNvSpPr>
          <p:nvPr>
            <p:ph type="title"/>
          </p:nvPr>
        </p:nvSpPr>
        <p:spPr/>
        <p:txBody>
          <a:bodyPr/>
          <a:lstStyle/>
          <a:p>
            <a:r>
              <a:rPr lang="en-GB" dirty="0"/>
              <a:t>Synthetic example</a:t>
            </a:r>
          </a:p>
        </p:txBody>
      </p:sp>
      <p:pic>
        <p:nvPicPr>
          <p:cNvPr id="26632" name="Picture 8"/>
          <p:cNvPicPr>
            <a:picLocks noChangeAspect="1" noChangeArrowheads="1"/>
          </p:cNvPicPr>
          <p:nvPr/>
        </p:nvPicPr>
        <p:blipFill>
          <a:blip r:embed="rId8" cstate="print"/>
          <a:srcRect/>
          <a:stretch>
            <a:fillRect/>
          </a:stretch>
        </p:blipFill>
        <p:spPr bwMode="auto">
          <a:xfrm>
            <a:off x="1295400" y="3581400"/>
            <a:ext cx="2870200" cy="2870200"/>
          </a:xfrm>
          <a:prstGeom prst="rect">
            <a:avLst/>
          </a:prstGeom>
          <a:noFill/>
          <a:ln w="9525">
            <a:noFill/>
            <a:miter lim="800000"/>
            <a:headEnd/>
            <a:tailEnd/>
          </a:ln>
        </p:spPr>
      </p:pic>
      <p:pic>
        <p:nvPicPr>
          <p:cNvPr id="26633" name="Picture 9"/>
          <p:cNvPicPr>
            <a:picLocks noChangeAspect="1" noChangeArrowheads="1"/>
          </p:cNvPicPr>
          <p:nvPr/>
        </p:nvPicPr>
        <p:blipFill>
          <a:blip r:embed="rId9" cstate="print"/>
          <a:srcRect/>
          <a:stretch>
            <a:fillRect/>
          </a:stretch>
        </p:blipFill>
        <p:spPr bwMode="auto">
          <a:xfrm>
            <a:off x="4267200" y="3429000"/>
            <a:ext cx="4343400" cy="3298825"/>
          </a:xfrm>
          <a:prstGeom prst="rect">
            <a:avLst/>
          </a:prstGeom>
          <a:noFill/>
          <a:ln w="9525">
            <a:noFill/>
            <a:miter lim="800000"/>
            <a:headEnd/>
            <a:tailEnd/>
          </a:ln>
        </p:spPr>
      </p:pic>
      <p:sp>
        <p:nvSpPr>
          <p:cNvPr id="26634" name="AutoShape 10"/>
          <p:cNvSpPr>
            <a:spLocks noChangeArrowheads="1"/>
          </p:cNvSpPr>
          <p:nvPr/>
        </p:nvSpPr>
        <p:spPr bwMode="auto">
          <a:xfrm rot="5400000">
            <a:off x="-38100" y="3314700"/>
            <a:ext cx="1676400" cy="838200"/>
          </a:xfrm>
          <a:custGeom>
            <a:avLst/>
            <a:gdLst>
              <a:gd name="T0" fmla="*/ 2147483647 w 21600"/>
              <a:gd name="T1" fmla="*/ 0 h 21600"/>
              <a:gd name="T2" fmla="*/ 2147483647 w 21600"/>
              <a:gd name="T3" fmla="*/ 420740391 h 21600"/>
              <a:gd name="T4" fmla="*/ 0 w 21600"/>
              <a:gd name="T5" fmla="*/ 1051909265 h 21600"/>
              <a:gd name="T6" fmla="*/ 2147483647 w 21600"/>
              <a:gd name="T7" fmla="*/ 1262220398 h 21600"/>
              <a:gd name="T8" fmla="*/ 2147483647 w 21600"/>
              <a:gd name="T9" fmla="*/ 876541745 h 21600"/>
              <a:gd name="T10" fmla="*/ 2147483647 w 21600"/>
              <a:gd name="T11" fmla="*/ 420740391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6600"/>
          </a:solidFill>
          <a:ln w="25400">
            <a:solidFill>
              <a:srgbClr val="FF0000"/>
            </a:solidFill>
            <a:miter lim="800000"/>
            <a:headEnd/>
            <a:tailEnd/>
          </a:ln>
        </p:spPr>
        <p:txBody>
          <a:bodyPr wrap="none" anchor="ctr"/>
          <a:lstStyle/>
          <a:p>
            <a:endParaRPr lang="en-US"/>
          </a:p>
        </p:txBody>
      </p:sp>
      <p:sp>
        <p:nvSpPr>
          <p:cNvPr id="26635" name="Text Box 11"/>
          <p:cNvSpPr txBox="1">
            <a:spLocks noChangeArrowheads="1"/>
          </p:cNvSpPr>
          <p:nvPr/>
        </p:nvSpPr>
        <p:spPr bwMode="auto">
          <a:xfrm>
            <a:off x="1106488" y="3011488"/>
            <a:ext cx="2662237" cy="457200"/>
          </a:xfrm>
          <a:prstGeom prst="rect">
            <a:avLst/>
          </a:prstGeom>
          <a:noFill/>
          <a:ln w="9525">
            <a:noFill/>
            <a:miter lim="800000"/>
            <a:headEnd/>
            <a:tailEnd/>
          </a:ln>
        </p:spPr>
        <p:txBody>
          <a:bodyPr wrap="none">
            <a:spAutoFit/>
          </a:bodyPr>
          <a:lstStyle/>
          <a:p>
            <a:r>
              <a:rPr lang="en-US"/>
              <a:t>Recovered albedo</a:t>
            </a:r>
          </a:p>
        </p:txBody>
      </p:sp>
      <p:sp>
        <p:nvSpPr>
          <p:cNvPr id="26636" name="Text Box 12"/>
          <p:cNvSpPr txBox="1">
            <a:spLocks noChangeArrowheads="1"/>
          </p:cNvSpPr>
          <p:nvPr/>
        </p:nvSpPr>
        <p:spPr bwMode="auto">
          <a:xfrm>
            <a:off x="4800600" y="3048000"/>
            <a:ext cx="3322638" cy="457200"/>
          </a:xfrm>
          <a:prstGeom prst="rect">
            <a:avLst/>
          </a:prstGeom>
          <a:noFill/>
          <a:ln w="9525">
            <a:noFill/>
            <a:miter lim="800000"/>
            <a:headEnd/>
            <a:tailEnd/>
          </a:ln>
        </p:spPr>
        <p:txBody>
          <a:bodyPr wrap="none">
            <a:spAutoFit/>
          </a:bodyPr>
          <a:lstStyle/>
          <a:p>
            <a:r>
              <a:rPr lang="en-US"/>
              <a:t>Recovered normal field</a:t>
            </a:r>
          </a:p>
        </p:txBody>
      </p:sp>
      <p:sp>
        <p:nvSpPr>
          <p:cNvPr id="14" name="Text Box 26"/>
          <p:cNvSpPr txBox="1">
            <a:spLocks noChangeArrowheads="1"/>
          </p:cNvSpPr>
          <p:nvPr/>
        </p:nvSpPr>
        <p:spPr bwMode="auto">
          <a:xfrm>
            <a:off x="7079820" y="6474023"/>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sp>
        <p:nvSpPr>
          <p:cNvPr id="15" name="Rectangle 14">
            <a:extLst>
              <a:ext uri="{FF2B5EF4-FFF2-40B4-BE49-F238E27FC236}">
                <a16:creationId xmlns:a16="http://schemas.microsoft.com/office/drawing/2014/main" id="{BED4B2C3-A52F-4A41-AC6B-76B67C26E36C}"/>
              </a:ext>
            </a:extLst>
          </p:cNvPr>
          <p:cNvSpPr/>
          <p:nvPr/>
        </p:nvSpPr>
        <p:spPr>
          <a:xfrm>
            <a:off x="52715" y="6529682"/>
            <a:ext cx="2223362" cy="307777"/>
          </a:xfrm>
          <a:prstGeom prst="rect">
            <a:avLst/>
          </a:prstGeom>
        </p:spPr>
        <p:txBody>
          <a:bodyPr wrap="square">
            <a:spAutoFit/>
          </a:bodyPr>
          <a:lstStyle/>
          <a:p>
            <a:r>
              <a:rPr lang="en-US" sz="1400" dirty="0"/>
              <a:t>Slide from L. </a:t>
            </a:r>
            <a:r>
              <a:rPr lang="en-US" sz="1400" dirty="0" err="1"/>
              <a:t>Lazebnik</a:t>
            </a:r>
            <a:endParaRPr lang="en-US" sz="1400" dirty="0"/>
          </a:p>
        </p:txBody>
      </p:sp>
    </p:spTree>
    <p:extLst>
      <p:ext uri="{BB962C8B-B14F-4D97-AF65-F5344CB8AC3E}">
        <p14:creationId xmlns:p14="http://schemas.microsoft.com/office/powerpoint/2010/main" val="10986945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sz="half" idx="1"/>
          </p:nvPr>
        </p:nvSpPr>
        <p:spPr/>
        <p:txBody>
          <a:bodyPr/>
          <a:lstStyle/>
          <a:p>
            <a:pPr marL="0" indent="0"/>
            <a:r>
              <a:rPr lang="en-GB" sz="2400"/>
              <a:t>Recall the surface is written as</a:t>
            </a:r>
          </a:p>
          <a:p>
            <a:pPr marL="0" indent="0"/>
            <a:endParaRPr lang="en-GB" sz="2400"/>
          </a:p>
          <a:p>
            <a:pPr marL="0" indent="0"/>
            <a:endParaRPr lang="en-GB" sz="2400"/>
          </a:p>
          <a:p>
            <a:pPr marL="0" indent="0"/>
            <a:r>
              <a:rPr lang="en-GB" sz="2400"/>
              <a:t>This means the normal has the form:</a:t>
            </a:r>
          </a:p>
        </p:txBody>
      </p:sp>
      <p:sp>
        <p:nvSpPr>
          <p:cNvPr id="27651" name="Rectangle 2"/>
          <p:cNvSpPr>
            <a:spLocks noGrp="1" noChangeArrowheads="1"/>
          </p:cNvSpPr>
          <p:nvPr>
            <p:ph type="title"/>
          </p:nvPr>
        </p:nvSpPr>
        <p:spPr/>
        <p:txBody>
          <a:bodyPr/>
          <a:lstStyle/>
          <a:p>
            <a:r>
              <a:rPr lang="en-GB"/>
              <a:t>Recovering a surface from normals</a:t>
            </a:r>
          </a:p>
        </p:txBody>
      </p:sp>
      <p:sp>
        <p:nvSpPr>
          <p:cNvPr id="27652" name="Rectangle 4"/>
          <p:cNvSpPr>
            <a:spLocks noGrp="1" noChangeArrowheads="1"/>
          </p:cNvSpPr>
          <p:nvPr>
            <p:ph type="body" sz="half" idx="2"/>
          </p:nvPr>
        </p:nvSpPr>
        <p:spPr/>
        <p:txBody>
          <a:bodyPr/>
          <a:lstStyle/>
          <a:p>
            <a:pPr marL="0" indent="0"/>
            <a:r>
              <a:rPr lang="en-GB" sz="2400"/>
              <a:t>If we write the estimated vector </a:t>
            </a:r>
            <a:r>
              <a:rPr lang="en-GB" sz="2400" i="1"/>
              <a:t>g</a:t>
            </a:r>
            <a:r>
              <a:rPr lang="en-GB" sz="2400" b="1"/>
              <a:t> </a:t>
            </a:r>
            <a:r>
              <a:rPr lang="en-GB" sz="2400"/>
              <a:t>as</a:t>
            </a:r>
          </a:p>
          <a:p>
            <a:pPr marL="0" indent="0"/>
            <a:endParaRPr lang="en-GB" sz="2400"/>
          </a:p>
          <a:p>
            <a:pPr marL="0" indent="0"/>
            <a:endParaRPr lang="en-GB" sz="2400"/>
          </a:p>
          <a:p>
            <a:pPr marL="0" indent="0"/>
            <a:endParaRPr lang="en-GB" sz="2400"/>
          </a:p>
          <a:p>
            <a:pPr marL="0" indent="0"/>
            <a:endParaRPr lang="en-GB" sz="2400"/>
          </a:p>
          <a:p>
            <a:pPr marL="0" indent="0"/>
            <a:r>
              <a:rPr lang="en-GB" sz="2400"/>
              <a:t>Then we obtain values for the partial derivatives of the surface:</a:t>
            </a:r>
          </a:p>
        </p:txBody>
      </p:sp>
      <p:graphicFrame>
        <p:nvGraphicFramePr>
          <p:cNvPr id="2" name="Object 1"/>
          <p:cNvGraphicFramePr>
            <a:graphicFrameLocks noChangeAspect="1"/>
          </p:cNvGraphicFramePr>
          <p:nvPr/>
        </p:nvGraphicFramePr>
        <p:xfrm>
          <a:off x="1524000" y="1918775"/>
          <a:ext cx="1943100" cy="457200"/>
        </p:xfrm>
        <a:graphic>
          <a:graphicData uri="http://schemas.openxmlformats.org/presentationml/2006/ole">
            <mc:AlternateContent xmlns:mc="http://schemas.openxmlformats.org/markup-compatibility/2006">
              <mc:Choice xmlns:v="urn:schemas-microsoft-com:vml" Requires="v">
                <p:oleObj spid="_x0000_s20773" name="Equation" r:id="rId4" imgW="863280" imgH="203040" progId="Equation.3">
                  <p:embed/>
                </p:oleObj>
              </mc:Choice>
              <mc:Fallback>
                <p:oleObj name="Equation" r:id="rId4" imgW="863280" imgH="203040" progId="Equation.3">
                  <p:embed/>
                  <p:pic>
                    <p:nvPicPr>
                      <p:cNvPr id="2" name="Object 1"/>
                      <p:cNvPicPr/>
                      <p:nvPr/>
                    </p:nvPicPr>
                    <p:blipFill>
                      <a:blip r:embed="rId5"/>
                      <a:stretch>
                        <a:fillRect/>
                      </a:stretch>
                    </p:blipFill>
                    <p:spPr>
                      <a:xfrm>
                        <a:off x="1524000" y="1918775"/>
                        <a:ext cx="1943100" cy="457200"/>
                      </a:xfrm>
                      <a:prstGeom prst="rect">
                        <a:avLst/>
                      </a:prstGeom>
                    </p:spPr>
                  </p:pic>
                </p:oleObj>
              </mc:Fallback>
            </mc:AlternateContent>
          </a:graphicData>
        </a:graphic>
      </p:graphicFrame>
      <p:graphicFrame>
        <p:nvGraphicFramePr>
          <p:cNvPr id="3" name="Object 2"/>
          <p:cNvGraphicFramePr>
            <a:graphicFrameLocks noChangeAspect="1"/>
          </p:cNvGraphicFramePr>
          <p:nvPr/>
        </p:nvGraphicFramePr>
        <p:xfrm>
          <a:off x="650875" y="4017963"/>
          <a:ext cx="3649663" cy="1470025"/>
        </p:xfrm>
        <a:graphic>
          <a:graphicData uri="http://schemas.openxmlformats.org/presentationml/2006/ole">
            <mc:AlternateContent xmlns:mc="http://schemas.openxmlformats.org/markup-compatibility/2006">
              <mc:Choice xmlns:v="urn:schemas-microsoft-com:vml" Requires="v">
                <p:oleObj spid="_x0000_s20774" name="Equation" r:id="rId6" imgW="1765080" imgH="711000" progId="Equation.3">
                  <p:embed/>
                </p:oleObj>
              </mc:Choice>
              <mc:Fallback>
                <p:oleObj name="Equation" r:id="rId6" imgW="1765080" imgH="711000" progId="Equation.3">
                  <p:embed/>
                  <p:pic>
                    <p:nvPicPr>
                      <p:cNvPr id="3" name="Object 2"/>
                      <p:cNvPicPr>
                        <a:picLocks noChangeAspect="1" noChangeArrowheads="1"/>
                      </p:cNvPicPr>
                      <p:nvPr/>
                    </p:nvPicPr>
                    <p:blipFill>
                      <a:blip r:embed="rId7"/>
                      <a:srcRect/>
                      <a:stretch>
                        <a:fillRect/>
                      </a:stretch>
                    </p:blipFill>
                    <p:spPr bwMode="auto">
                      <a:xfrm>
                        <a:off x="650875" y="4017963"/>
                        <a:ext cx="3649663" cy="1470025"/>
                      </a:xfrm>
                      <a:prstGeom prst="rect">
                        <a:avLst/>
                      </a:prstGeom>
                      <a:noFill/>
                      <a:ln>
                        <a:noFill/>
                      </a:ln>
                    </p:spPr>
                  </p:pic>
                </p:oleObj>
              </mc:Fallback>
            </mc:AlternateContent>
          </a:graphicData>
        </a:graphic>
      </p:graphicFrame>
      <p:graphicFrame>
        <p:nvGraphicFramePr>
          <p:cNvPr id="4" name="Object 3"/>
          <p:cNvGraphicFramePr>
            <a:graphicFrameLocks noChangeAspect="1"/>
          </p:cNvGraphicFramePr>
          <p:nvPr/>
        </p:nvGraphicFramePr>
        <p:xfrm>
          <a:off x="5180013" y="1676400"/>
          <a:ext cx="2516188" cy="1452645"/>
        </p:xfrm>
        <a:graphic>
          <a:graphicData uri="http://schemas.openxmlformats.org/presentationml/2006/ole">
            <mc:AlternateContent xmlns:mc="http://schemas.openxmlformats.org/markup-compatibility/2006">
              <mc:Choice xmlns:v="urn:schemas-microsoft-com:vml" Requires="v">
                <p:oleObj spid="_x0000_s20775" name="Equation" r:id="rId8" imgW="1231560" imgH="711000" progId="Equation.3">
                  <p:embed/>
                </p:oleObj>
              </mc:Choice>
              <mc:Fallback>
                <p:oleObj name="Equation" r:id="rId8" imgW="1231560" imgH="711000" progId="Equation.3">
                  <p:embed/>
                  <p:pic>
                    <p:nvPicPr>
                      <p:cNvPr id="4" name="Object 3"/>
                      <p:cNvPicPr>
                        <a:picLocks noChangeAspect="1" noChangeArrowheads="1"/>
                      </p:cNvPicPr>
                      <p:nvPr/>
                    </p:nvPicPr>
                    <p:blipFill>
                      <a:blip r:embed="rId9"/>
                      <a:srcRect/>
                      <a:stretch>
                        <a:fillRect/>
                      </a:stretch>
                    </p:blipFill>
                    <p:spPr bwMode="auto">
                      <a:xfrm>
                        <a:off x="5180013" y="1676400"/>
                        <a:ext cx="2516188" cy="1452645"/>
                      </a:xfrm>
                      <a:prstGeom prst="rect">
                        <a:avLst/>
                      </a:prstGeom>
                      <a:noFill/>
                      <a:ln>
                        <a:noFill/>
                      </a:ln>
                    </p:spPr>
                  </p:pic>
                </p:oleObj>
              </mc:Fallback>
            </mc:AlternateContent>
          </a:graphicData>
        </a:graphic>
      </p:graphicFrame>
      <p:graphicFrame>
        <p:nvGraphicFramePr>
          <p:cNvPr id="5" name="Object 4"/>
          <p:cNvGraphicFramePr>
            <a:graphicFrameLocks noChangeAspect="1"/>
          </p:cNvGraphicFramePr>
          <p:nvPr/>
        </p:nvGraphicFramePr>
        <p:xfrm>
          <a:off x="4724400" y="4876800"/>
          <a:ext cx="3886200" cy="1028700"/>
        </p:xfrm>
        <a:graphic>
          <a:graphicData uri="http://schemas.openxmlformats.org/presentationml/2006/ole">
            <mc:AlternateContent xmlns:mc="http://schemas.openxmlformats.org/markup-compatibility/2006">
              <mc:Choice xmlns:v="urn:schemas-microsoft-com:vml" Requires="v">
                <p:oleObj spid="_x0000_s20776" name="Equation" r:id="rId10" imgW="1726920" imgH="457200" progId="Equation.3">
                  <p:embed/>
                </p:oleObj>
              </mc:Choice>
              <mc:Fallback>
                <p:oleObj name="Equation" r:id="rId10" imgW="1726920" imgH="457200" progId="Equation.3">
                  <p:embed/>
                  <p:pic>
                    <p:nvPicPr>
                      <p:cNvPr id="5" name="Object 4"/>
                      <p:cNvPicPr>
                        <a:picLocks noChangeAspect="1" noChangeArrowheads="1"/>
                      </p:cNvPicPr>
                      <p:nvPr/>
                    </p:nvPicPr>
                    <p:blipFill>
                      <a:blip r:embed="rId11"/>
                      <a:srcRect/>
                      <a:stretch>
                        <a:fillRect/>
                      </a:stretch>
                    </p:blipFill>
                    <p:spPr bwMode="auto">
                      <a:xfrm>
                        <a:off x="4724400" y="4876800"/>
                        <a:ext cx="38862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0" name="Text Box 26"/>
          <p:cNvSpPr txBox="1">
            <a:spLocks noChangeArrowheads="1"/>
          </p:cNvSpPr>
          <p:nvPr/>
        </p:nvSpPr>
        <p:spPr bwMode="auto">
          <a:xfrm>
            <a:off x="7079820" y="6474023"/>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sp>
        <p:nvSpPr>
          <p:cNvPr id="11" name="Rectangle 10">
            <a:extLst>
              <a:ext uri="{FF2B5EF4-FFF2-40B4-BE49-F238E27FC236}">
                <a16:creationId xmlns:a16="http://schemas.microsoft.com/office/drawing/2014/main" id="{D77ABABC-7EDC-3A4E-949B-C45873C14C72}"/>
              </a:ext>
            </a:extLst>
          </p:cNvPr>
          <p:cNvSpPr/>
          <p:nvPr/>
        </p:nvSpPr>
        <p:spPr>
          <a:xfrm>
            <a:off x="52715" y="6529682"/>
            <a:ext cx="2223362" cy="307777"/>
          </a:xfrm>
          <a:prstGeom prst="rect">
            <a:avLst/>
          </a:prstGeom>
        </p:spPr>
        <p:txBody>
          <a:bodyPr wrap="square">
            <a:spAutoFit/>
          </a:bodyPr>
          <a:lstStyle/>
          <a:p>
            <a:r>
              <a:rPr lang="en-US" sz="1400" dirty="0"/>
              <a:t>Slide from L. </a:t>
            </a:r>
            <a:r>
              <a:rPr lang="en-US" sz="1400" dirty="0" err="1"/>
              <a:t>Lazebnik</a:t>
            </a:r>
            <a:endParaRPr lang="en-US" sz="1400" dirty="0"/>
          </a:p>
        </p:txBody>
      </p:sp>
    </p:spTree>
    <p:extLst>
      <p:ext uri="{BB962C8B-B14F-4D97-AF65-F5344CB8AC3E}">
        <p14:creationId xmlns:p14="http://schemas.microsoft.com/office/powerpoint/2010/main" val="1880899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GB"/>
              <a:t>Recovering a surface from normals</a:t>
            </a:r>
          </a:p>
        </p:txBody>
      </p:sp>
      <p:sp>
        <p:nvSpPr>
          <p:cNvPr id="28675" name="Rectangle 3"/>
          <p:cNvSpPr>
            <a:spLocks noGrp="1" noChangeArrowheads="1"/>
          </p:cNvSpPr>
          <p:nvPr>
            <p:ph type="body" sz="half" idx="1"/>
          </p:nvPr>
        </p:nvSpPr>
        <p:spPr>
          <a:xfrm>
            <a:off x="4876800" y="914400"/>
            <a:ext cx="3810000" cy="1676400"/>
          </a:xfrm>
        </p:spPr>
        <p:txBody>
          <a:bodyPr/>
          <a:lstStyle/>
          <a:p>
            <a:pPr marL="0" indent="0"/>
            <a:r>
              <a:rPr lang="en-GB" sz="2400" i="1" dirty="0" err="1"/>
              <a:t>Integrability</a:t>
            </a:r>
            <a:r>
              <a:rPr lang="en-GB" sz="2400" dirty="0"/>
              <a:t>: for the surface </a:t>
            </a:r>
            <a:r>
              <a:rPr lang="en-GB" sz="2400" i="1" dirty="0">
                <a:latin typeface="Times New Roman" pitchFamily="18" charset="0"/>
              </a:rPr>
              <a:t>f</a:t>
            </a:r>
            <a:r>
              <a:rPr lang="en-GB" sz="2400" dirty="0"/>
              <a:t>  to exist, the mixed second partial derivatives must be equal:</a:t>
            </a:r>
          </a:p>
        </p:txBody>
      </p:sp>
      <p:sp>
        <p:nvSpPr>
          <p:cNvPr id="28676" name="Rectangle 4"/>
          <p:cNvSpPr>
            <a:spLocks noGrp="1" noChangeArrowheads="1"/>
          </p:cNvSpPr>
          <p:nvPr>
            <p:ph type="body" sz="half" idx="2"/>
          </p:nvPr>
        </p:nvSpPr>
        <p:spPr>
          <a:xfrm>
            <a:off x="609600" y="914400"/>
            <a:ext cx="3810000" cy="5257800"/>
          </a:xfrm>
        </p:spPr>
        <p:txBody>
          <a:bodyPr/>
          <a:lstStyle/>
          <a:p>
            <a:pPr marL="0" indent="0"/>
            <a:r>
              <a:rPr lang="en-GB" sz="2400" dirty="0"/>
              <a:t>We can now recover the surface height at any point by integration along some path, e.g.</a:t>
            </a:r>
          </a:p>
          <a:p>
            <a:pPr marL="0" indent="0"/>
            <a:endParaRPr lang="en-GB" sz="2400" dirty="0"/>
          </a:p>
          <a:p>
            <a:pPr marL="0" indent="0"/>
            <a:endParaRPr lang="en-GB" sz="2400" dirty="0"/>
          </a:p>
        </p:txBody>
      </p:sp>
      <p:sp>
        <p:nvSpPr>
          <p:cNvPr id="28680" name="Rectangle 9"/>
          <p:cNvSpPr>
            <a:spLocks noChangeArrowheads="1"/>
          </p:cNvSpPr>
          <p:nvPr/>
        </p:nvSpPr>
        <p:spPr bwMode="auto">
          <a:xfrm>
            <a:off x="609600" y="4772025"/>
            <a:ext cx="3590925" cy="1569660"/>
          </a:xfrm>
          <a:prstGeom prst="rect">
            <a:avLst/>
          </a:prstGeom>
          <a:noFill/>
          <a:ln w="9525">
            <a:noFill/>
            <a:miter lim="800000"/>
            <a:headEnd/>
            <a:tailEnd/>
          </a:ln>
        </p:spPr>
        <p:txBody>
          <a:bodyPr>
            <a:spAutoFit/>
          </a:bodyPr>
          <a:lstStyle/>
          <a:p>
            <a:pPr>
              <a:spcBef>
                <a:spcPct val="20000"/>
              </a:spcBef>
            </a:pPr>
            <a:r>
              <a:rPr lang="en-GB" dirty="0"/>
              <a:t>(for robustness, should take integrals over many different paths and average the results)</a:t>
            </a:r>
          </a:p>
        </p:txBody>
      </p:sp>
      <p:sp>
        <p:nvSpPr>
          <p:cNvPr id="28681" name="Rectangle 10"/>
          <p:cNvSpPr>
            <a:spLocks noChangeArrowheads="1"/>
          </p:cNvSpPr>
          <p:nvPr/>
        </p:nvSpPr>
        <p:spPr bwMode="auto">
          <a:xfrm>
            <a:off x="4876800" y="4800600"/>
            <a:ext cx="3438525" cy="822325"/>
          </a:xfrm>
          <a:prstGeom prst="rect">
            <a:avLst/>
          </a:prstGeom>
          <a:noFill/>
          <a:ln w="9525">
            <a:noFill/>
            <a:miter lim="800000"/>
            <a:headEnd/>
            <a:tailEnd/>
          </a:ln>
        </p:spPr>
        <p:txBody>
          <a:bodyPr>
            <a:spAutoFit/>
          </a:bodyPr>
          <a:lstStyle/>
          <a:p>
            <a:pPr>
              <a:spcBef>
                <a:spcPct val="20000"/>
              </a:spcBef>
            </a:pPr>
            <a:r>
              <a:rPr lang="en-GB" dirty="0"/>
              <a:t>(in practice, they should at least be similar)</a:t>
            </a:r>
          </a:p>
        </p:txBody>
      </p:sp>
      <p:graphicFrame>
        <p:nvGraphicFramePr>
          <p:cNvPr id="2" name="Object 1"/>
          <p:cNvGraphicFramePr>
            <a:graphicFrameLocks noChangeAspect="1"/>
          </p:cNvGraphicFramePr>
          <p:nvPr/>
        </p:nvGraphicFramePr>
        <p:xfrm>
          <a:off x="4972050" y="2743200"/>
          <a:ext cx="3343275" cy="1885950"/>
        </p:xfrm>
        <a:graphic>
          <a:graphicData uri="http://schemas.openxmlformats.org/presentationml/2006/ole">
            <mc:AlternateContent xmlns:mc="http://schemas.openxmlformats.org/markup-compatibility/2006">
              <mc:Choice xmlns:v="urn:schemas-microsoft-com:vml" Requires="v">
                <p:oleObj spid="_x0000_s21651" name="Equation" r:id="rId4" imgW="1485720" imgH="838080" progId="Equation.3">
                  <p:embed/>
                </p:oleObj>
              </mc:Choice>
              <mc:Fallback>
                <p:oleObj name="Equation" r:id="rId4" imgW="1485720" imgH="838080" progId="Equation.3">
                  <p:embed/>
                  <p:pic>
                    <p:nvPicPr>
                      <p:cNvPr id="2" name="Object 1"/>
                      <p:cNvPicPr>
                        <a:picLocks noChangeAspect="1" noChangeArrowheads="1"/>
                      </p:cNvPicPr>
                      <p:nvPr/>
                    </p:nvPicPr>
                    <p:blipFill>
                      <a:blip r:embed="rId5"/>
                      <a:srcRect/>
                      <a:stretch>
                        <a:fillRect/>
                      </a:stretch>
                    </p:blipFill>
                    <p:spPr bwMode="auto">
                      <a:xfrm>
                        <a:off x="4972050" y="2743200"/>
                        <a:ext cx="3343275"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nvGraphicFramePr>
        <p:xfrm>
          <a:off x="830263" y="2706688"/>
          <a:ext cx="3114675" cy="1957387"/>
        </p:xfrm>
        <a:graphic>
          <a:graphicData uri="http://schemas.openxmlformats.org/presentationml/2006/ole">
            <mc:AlternateContent xmlns:mc="http://schemas.openxmlformats.org/markup-compatibility/2006">
              <mc:Choice xmlns:v="urn:schemas-microsoft-com:vml" Requires="v">
                <p:oleObj spid="_x0000_s21652" name="Equation" r:id="rId6" imgW="1473200" imgH="927100" progId="Equation.3">
                  <p:embed/>
                </p:oleObj>
              </mc:Choice>
              <mc:Fallback>
                <p:oleObj name="Equation" r:id="rId6" imgW="1473200" imgH="927100" progId="Equation.3">
                  <p:embed/>
                  <p:pic>
                    <p:nvPicPr>
                      <p:cNvPr id="3" name="Object 2"/>
                      <p:cNvPicPr/>
                      <p:nvPr/>
                    </p:nvPicPr>
                    <p:blipFill>
                      <a:blip r:embed="rId7"/>
                      <a:stretch>
                        <a:fillRect/>
                      </a:stretch>
                    </p:blipFill>
                    <p:spPr>
                      <a:xfrm>
                        <a:off x="830263" y="2706688"/>
                        <a:ext cx="3114675" cy="1957387"/>
                      </a:xfrm>
                      <a:prstGeom prst="rect">
                        <a:avLst/>
                      </a:prstGeom>
                    </p:spPr>
                  </p:pic>
                </p:oleObj>
              </mc:Fallback>
            </mc:AlternateContent>
          </a:graphicData>
        </a:graphic>
      </p:graphicFrame>
      <p:sp>
        <p:nvSpPr>
          <p:cNvPr id="10" name="Text Box 26"/>
          <p:cNvSpPr txBox="1">
            <a:spLocks noChangeArrowheads="1"/>
          </p:cNvSpPr>
          <p:nvPr/>
        </p:nvSpPr>
        <p:spPr bwMode="auto">
          <a:xfrm>
            <a:off x="7079820" y="6474023"/>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sp>
        <p:nvSpPr>
          <p:cNvPr id="11" name="Rectangle 10">
            <a:extLst>
              <a:ext uri="{FF2B5EF4-FFF2-40B4-BE49-F238E27FC236}">
                <a16:creationId xmlns:a16="http://schemas.microsoft.com/office/drawing/2014/main" id="{D2E5D333-30B8-144B-BA0E-8D09E606FE91}"/>
              </a:ext>
            </a:extLst>
          </p:cNvPr>
          <p:cNvSpPr/>
          <p:nvPr/>
        </p:nvSpPr>
        <p:spPr>
          <a:xfrm>
            <a:off x="52715" y="6529682"/>
            <a:ext cx="2223362" cy="307777"/>
          </a:xfrm>
          <a:prstGeom prst="rect">
            <a:avLst/>
          </a:prstGeom>
        </p:spPr>
        <p:txBody>
          <a:bodyPr wrap="square">
            <a:spAutoFit/>
          </a:bodyPr>
          <a:lstStyle/>
          <a:p>
            <a:r>
              <a:rPr lang="en-US" sz="1400" dirty="0"/>
              <a:t>Slide from L. </a:t>
            </a:r>
            <a:r>
              <a:rPr lang="en-US" sz="1400" dirty="0" err="1"/>
              <a:t>Lazebnik</a:t>
            </a:r>
            <a:endParaRPr lang="en-US" sz="1400" dirty="0"/>
          </a:p>
        </p:txBody>
      </p:sp>
    </p:spTree>
    <p:extLst>
      <p:ext uri="{BB962C8B-B14F-4D97-AF65-F5344CB8AC3E}">
        <p14:creationId xmlns:p14="http://schemas.microsoft.com/office/powerpoint/2010/main" val="57315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6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P spid="2868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1433513" y="1022350"/>
            <a:ext cx="6275387" cy="4813300"/>
          </a:xfrm>
          <a:prstGeom prst="rect">
            <a:avLst/>
          </a:prstGeom>
          <a:noFill/>
          <a:ln w="9525">
            <a:noFill/>
            <a:miter lim="800000"/>
            <a:headEnd/>
            <a:tailEnd/>
          </a:ln>
        </p:spPr>
      </p:pic>
      <p:sp>
        <p:nvSpPr>
          <p:cNvPr id="29699" name="Rectangle 4"/>
          <p:cNvSpPr>
            <a:spLocks noGrp="1" noChangeArrowheads="1"/>
          </p:cNvSpPr>
          <p:nvPr>
            <p:ph type="title"/>
          </p:nvPr>
        </p:nvSpPr>
        <p:spPr/>
        <p:txBody>
          <a:bodyPr/>
          <a:lstStyle/>
          <a:p>
            <a:r>
              <a:rPr lang="en-US"/>
              <a:t>Surface recovered by integration</a:t>
            </a:r>
          </a:p>
        </p:txBody>
      </p:sp>
      <p:sp>
        <p:nvSpPr>
          <p:cNvPr id="6" name="Text Box 26"/>
          <p:cNvSpPr txBox="1">
            <a:spLocks noChangeArrowheads="1"/>
          </p:cNvSpPr>
          <p:nvPr/>
        </p:nvSpPr>
        <p:spPr bwMode="auto">
          <a:xfrm>
            <a:off x="7079820" y="6474023"/>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sp>
        <p:nvSpPr>
          <p:cNvPr id="5" name="Rectangle 4">
            <a:extLst>
              <a:ext uri="{FF2B5EF4-FFF2-40B4-BE49-F238E27FC236}">
                <a16:creationId xmlns:a16="http://schemas.microsoft.com/office/drawing/2014/main" id="{C3219DCC-CB07-F54E-ABFB-B9E374B06487}"/>
              </a:ext>
            </a:extLst>
          </p:cNvPr>
          <p:cNvSpPr/>
          <p:nvPr/>
        </p:nvSpPr>
        <p:spPr>
          <a:xfrm>
            <a:off x="52715" y="6529682"/>
            <a:ext cx="2223362" cy="307777"/>
          </a:xfrm>
          <a:prstGeom prst="rect">
            <a:avLst/>
          </a:prstGeom>
        </p:spPr>
        <p:txBody>
          <a:bodyPr wrap="square">
            <a:spAutoFit/>
          </a:bodyPr>
          <a:lstStyle/>
          <a:p>
            <a:r>
              <a:rPr lang="en-US" sz="1400" dirty="0"/>
              <a:t>Slide from L. </a:t>
            </a:r>
            <a:r>
              <a:rPr lang="en-US" sz="1400" dirty="0" err="1"/>
              <a:t>Lazebnik</a:t>
            </a:r>
            <a:endParaRPr lang="en-US" sz="1400" dirty="0"/>
          </a:p>
        </p:txBody>
      </p:sp>
    </p:spTree>
    <p:extLst>
      <p:ext uri="{BB962C8B-B14F-4D97-AF65-F5344CB8AC3E}">
        <p14:creationId xmlns:p14="http://schemas.microsoft.com/office/powerpoint/2010/main" val="13175775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Limitations</a:t>
            </a:r>
          </a:p>
        </p:txBody>
      </p:sp>
      <p:sp>
        <p:nvSpPr>
          <p:cNvPr id="556035" name="Rectangle 3"/>
          <p:cNvSpPr>
            <a:spLocks noGrp="1" noChangeArrowheads="1"/>
          </p:cNvSpPr>
          <p:nvPr>
            <p:ph type="body" idx="1"/>
          </p:nvPr>
        </p:nvSpPr>
        <p:spPr/>
        <p:txBody>
          <a:bodyPr/>
          <a:lstStyle/>
          <a:p>
            <a:pPr>
              <a:buFontTx/>
              <a:buChar char="•"/>
            </a:pPr>
            <a:r>
              <a:rPr lang="en-US"/>
              <a:t>Orthographic camera model</a:t>
            </a:r>
          </a:p>
          <a:p>
            <a:pPr>
              <a:buFontTx/>
              <a:buChar char="•"/>
            </a:pPr>
            <a:r>
              <a:rPr lang="en-US"/>
              <a:t>Simplistic reflectance and lighting model</a:t>
            </a:r>
          </a:p>
          <a:p>
            <a:pPr>
              <a:buFontTx/>
              <a:buChar char="•"/>
            </a:pPr>
            <a:r>
              <a:rPr lang="en-US"/>
              <a:t>No shadows</a:t>
            </a:r>
          </a:p>
          <a:p>
            <a:pPr>
              <a:buFontTx/>
              <a:buChar char="•"/>
            </a:pPr>
            <a:r>
              <a:rPr lang="en-US"/>
              <a:t>No interreflections</a:t>
            </a:r>
          </a:p>
          <a:p>
            <a:pPr>
              <a:buFontTx/>
              <a:buChar char="•"/>
            </a:pPr>
            <a:r>
              <a:rPr lang="en-US"/>
              <a:t>No missing data</a:t>
            </a:r>
          </a:p>
          <a:p>
            <a:pPr>
              <a:buFontTx/>
              <a:buChar char="•"/>
            </a:pPr>
            <a:r>
              <a:rPr lang="en-US"/>
              <a:t>Integration is tricky</a:t>
            </a:r>
          </a:p>
        </p:txBody>
      </p:sp>
      <p:sp>
        <p:nvSpPr>
          <p:cNvPr id="4" name="Rectangle 3">
            <a:extLst>
              <a:ext uri="{FF2B5EF4-FFF2-40B4-BE49-F238E27FC236}">
                <a16:creationId xmlns:a16="http://schemas.microsoft.com/office/drawing/2014/main" id="{250A8E92-D86A-964E-8629-0E11D30B2C2F}"/>
              </a:ext>
            </a:extLst>
          </p:cNvPr>
          <p:cNvSpPr/>
          <p:nvPr/>
        </p:nvSpPr>
        <p:spPr>
          <a:xfrm>
            <a:off x="52715" y="6529682"/>
            <a:ext cx="2223362" cy="307777"/>
          </a:xfrm>
          <a:prstGeom prst="rect">
            <a:avLst/>
          </a:prstGeom>
        </p:spPr>
        <p:txBody>
          <a:bodyPr wrap="square">
            <a:spAutoFit/>
          </a:bodyPr>
          <a:lstStyle/>
          <a:p>
            <a:r>
              <a:rPr lang="en-US" sz="1400" dirty="0"/>
              <a:t>Slide from L. </a:t>
            </a:r>
            <a:r>
              <a:rPr lang="en-US" sz="1400" dirty="0" err="1"/>
              <a:t>Lazebnik</a:t>
            </a:r>
            <a:endParaRPr lang="en-US" sz="1400" dirty="0"/>
          </a:p>
        </p:txBody>
      </p:sp>
    </p:spTree>
    <p:extLst>
      <p:ext uri="{BB962C8B-B14F-4D97-AF65-F5344CB8AC3E}">
        <p14:creationId xmlns:p14="http://schemas.microsoft.com/office/powerpoint/2010/main" val="423727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60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60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60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60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60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60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35"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2"/>
          <p:cNvSpPr>
            <a:spLocks noChangeArrowheads="1"/>
          </p:cNvSpPr>
          <p:nvPr/>
        </p:nvSpPr>
        <p:spPr bwMode="auto">
          <a:xfrm>
            <a:off x="2895600" y="1676400"/>
            <a:ext cx="6248400" cy="1828800"/>
          </a:xfrm>
          <a:prstGeom prst="rect">
            <a:avLst/>
          </a:prstGeom>
          <a:solidFill>
            <a:schemeClr val="bg1"/>
          </a:solidFill>
          <a:ln w="19050">
            <a:noFill/>
            <a:miter lim="800000"/>
            <a:headEnd/>
            <a:tailEnd/>
          </a:ln>
        </p:spPr>
        <p:txBody>
          <a:bodyPr wrap="none" anchor="ctr"/>
          <a:lstStyle/>
          <a:p>
            <a:endParaRPr lang="en-US"/>
          </a:p>
        </p:txBody>
      </p:sp>
      <p:sp>
        <p:nvSpPr>
          <p:cNvPr id="15366" name="Rectangle 3"/>
          <p:cNvSpPr>
            <a:spLocks noGrp="1" noChangeArrowheads="1"/>
          </p:cNvSpPr>
          <p:nvPr>
            <p:ph type="title"/>
          </p:nvPr>
        </p:nvSpPr>
        <p:spPr/>
        <p:txBody>
          <a:bodyPr/>
          <a:lstStyle/>
          <a:p>
            <a:r>
              <a:rPr lang="en-US"/>
              <a:t>Finding the direction of the light source</a:t>
            </a:r>
          </a:p>
        </p:txBody>
      </p:sp>
      <p:sp>
        <p:nvSpPr>
          <p:cNvPr id="15367" name="Rectangle 7"/>
          <p:cNvSpPr>
            <a:spLocks noChangeArrowheads="1"/>
          </p:cNvSpPr>
          <p:nvPr/>
        </p:nvSpPr>
        <p:spPr bwMode="auto">
          <a:xfrm>
            <a:off x="2895600" y="4038600"/>
            <a:ext cx="6248400" cy="1752600"/>
          </a:xfrm>
          <a:prstGeom prst="rect">
            <a:avLst/>
          </a:prstGeom>
          <a:solidFill>
            <a:schemeClr val="bg1"/>
          </a:solidFill>
          <a:ln w="19050">
            <a:noFill/>
            <a:miter lim="800000"/>
            <a:headEnd/>
            <a:tailEnd/>
          </a:ln>
        </p:spPr>
        <p:txBody>
          <a:bodyPr wrap="none" anchor="ctr"/>
          <a:lstStyle/>
          <a:p>
            <a:endParaRPr lang="en-US"/>
          </a:p>
        </p:txBody>
      </p:sp>
      <p:sp>
        <p:nvSpPr>
          <p:cNvPr id="15368" name="Text Box 9"/>
          <p:cNvSpPr txBox="1">
            <a:spLocks noChangeArrowheads="1"/>
          </p:cNvSpPr>
          <p:nvPr/>
        </p:nvSpPr>
        <p:spPr bwMode="auto">
          <a:xfrm>
            <a:off x="3174919" y="990600"/>
            <a:ext cx="2938625" cy="461665"/>
          </a:xfrm>
          <a:prstGeom prst="rect">
            <a:avLst/>
          </a:prstGeom>
          <a:noFill/>
          <a:ln w="19050">
            <a:solidFill>
              <a:srgbClr val="FF0000"/>
            </a:solidFill>
            <a:miter lim="800000"/>
            <a:headEnd/>
            <a:tailEnd/>
          </a:ln>
        </p:spPr>
        <p:txBody>
          <a:bodyPr wrap="none">
            <a:spAutoFit/>
          </a:bodyPr>
          <a:lstStyle/>
          <a:p>
            <a:pPr algn="ctr" eaLnBrk="1" hangingPunct="1">
              <a:spcBef>
                <a:spcPct val="50000"/>
              </a:spcBef>
            </a:pPr>
            <a:r>
              <a:rPr lang="en-US" i="1" dirty="0">
                <a:latin typeface="Times New Roman" pitchFamily="18" charset="0"/>
              </a:rPr>
              <a:t>I</a:t>
            </a:r>
            <a:r>
              <a:rPr lang="en-US" dirty="0">
                <a:latin typeface="Times New Roman" pitchFamily="18" charset="0"/>
              </a:rPr>
              <a:t>(</a:t>
            </a:r>
            <a:r>
              <a:rPr lang="en-US" i="1" dirty="0" err="1">
                <a:latin typeface="Times New Roman" pitchFamily="18" charset="0"/>
              </a:rPr>
              <a:t>x,y</a:t>
            </a:r>
            <a:r>
              <a:rPr lang="en-US" dirty="0">
                <a:latin typeface="Times New Roman" pitchFamily="18" charset="0"/>
              </a:rPr>
              <a:t>)</a:t>
            </a:r>
            <a:r>
              <a:rPr lang="en-US" i="1" dirty="0">
                <a:latin typeface="Times New Roman" pitchFamily="18" charset="0"/>
              </a:rPr>
              <a:t> = </a:t>
            </a:r>
            <a:r>
              <a:rPr lang="en-US" b="1" dirty="0">
                <a:latin typeface="Times New Roman" pitchFamily="18" charset="0"/>
              </a:rPr>
              <a:t>N</a:t>
            </a:r>
            <a:r>
              <a:rPr lang="en-US" dirty="0">
                <a:latin typeface="Times New Roman" pitchFamily="18" charset="0"/>
              </a:rPr>
              <a:t>(</a:t>
            </a:r>
            <a:r>
              <a:rPr lang="en-US" i="1" dirty="0" err="1">
                <a:latin typeface="Times New Roman" pitchFamily="18" charset="0"/>
              </a:rPr>
              <a:t>x,y</a:t>
            </a:r>
            <a:r>
              <a:rPr lang="en-US" dirty="0">
                <a:latin typeface="Times New Roman" pitchFamily="18" charset="0"/>
              </a:rPr>
              <a:t>)</a:t>
            </a:r>
            <a:r>
              <a:rPr lang="en-US" i="1" dirty="0">
                <a:latin typeface="Times New Roman" pitchFamily="18" charset="0"/>
              </a:rPr>
              <a:t> ·</a:t>
            </a:r>
            <a:r>
              <a:rPr lang="en-US" b="1" dirty="0">
                <a:latin typeface="Times New Roman" pitchFamily="18" charset="0"/>
              </a:rPr>
              <a:t>S</a:t>
            </a:r>
            <a:r>
              <a:rPr lang="en-US" dirty="0">
                <a:latin typeface="Times New Roman" pitchFamily="18" charset="0"/>
              </a:rPr>
              <a:t>(</a:t>
            </a:r>
            <a:r>
              <a:rPr lang="en-US" i="1" dirty="0" err="1">
                <a:latin typeface="Times New Roman" pitchFamily="18" charset="0"/>
              </a:rPr>
              <a:t>x,y</a:t>
            </a:r>
            <a:r>
              <a:rPr lang="en-US" dirty="0">
                <a:latin typeface="Times New Roman" pitchFamily="18" charset="0"/>
              </a:rPr>
              <a:t>)</a:t>
            </a:r>
            <a:r>
              <a:rPr lang="en-US" i="1" dirty="0">
                <a:latin typeface="Times New Roman" pitchFamily="18" charset="0"/>
              </a:rPr>
              <a:t> </a:t>
            </a:r>
          </a:p>
        </p:txBody>
      </p:sp>
      <p:sp>
        <p:nvSpPr>
          <p:cNvPr id="720906" name="Text Box 10"/>
          <p:cNvSpPr txBox="1">
            <a:spLocks noChangeArrowheads="1"/>
          </p:cNvSpPr>
          <p:nvPr/>
        </p:nvSpPr>
        <p:spPr bwMode="auto">
          <a:xfrm>
            <a:off x="2895600" y="1676400"/>
            <a:ext cx="1808163" cy="457200"/>
          </a:xfrm>
          <a:prstGeom prst="rect">
            <a:avLst/>
          </a:prstGeom>
          <a:noFill/>
          <a:ln w="19050">
            <a:noFill/>
            <a:miter lim="800000"/>
            <a:headEnd/>
            <a:tailEnd/>
          </a:ln>
        </p:spPr>
        <p:txBody>
          <a:bodyPr wrap="none">
            <a:spAutoFit/>
          </a:bodyPr>
          <a:lstStyle/>
          <a:p>
            <a:pPr algn="ctr" eaLnBrk="1" hangingPunct="1">
              <a:spcBef>
                <a:spcPct val="50000"/>
              </a:spcBef>
            </a:pPr>
            <a:r>
              <a:rPr lang="en-US">
                <a:latin typeface="Times New Roman" pitchFamily="18" charset="0"/>
              </a:rPr>
              <a:t>Full 3D case:</a:t>
            </a:r>
          </a:p>
        </p:txBody>
      </p:sp>
      <p:sp>
        <p:nvSpPr>
          <p:cNvPr id="15371" name="Rectangle 12"/>
          <p:cNvSpPr>
            <a:spLocks noChangeArrowheads="1"/>
          </p:cNvSpPr>
          <p:nvPr/>
        </p:nvSpPr>
        <p:spPr bwMode="auto">
          <a:xfrm>
            <a:off x="76200" y="6140450"/>
            <a:ext cx="8991600" cy="641350"/>
          </a:xfrm>
          <a:prstGeom prst="rect">
            <a:avLst/>
          </a:prstGeom>
          <a:noFill/>
          <a:ln w="19050">
            <a:noFill/>
            <a:miter lim="800000"/>
            <a:headEnd/>
            <a:tailEnd/>
          </a:ln>
        </p:spPr>
        <p:txBody>
          <a:bodyPr>
            <a:spAutoFit/>
          </a:bodyPr>
          <a:lstStyle/>
          <a:p>
            <a:pPr algn="ctr" eaLnBrk="1" hangingPunct="1">
              <a:spcBef>
                <a:spcPct val="50000"/>
              </a:spcBef>
            </a:pPr>
            <a:r>
              <a:rPr lang="en-US" sz="1800" dirty="0"/>
              <a:t>P. </a:t>
            </a:r>
            <a:r>
              <a:rPr lang="en-US" sz="1800" dirty="0" err="1"/>
              <a:t>Nillius</a:t>
            </a:r>
            <a:r>
              <a:rPr lang="en-US" sz="1800" dirty="0"/>
              <a:t> and J.-O. </a:t>
            </a:r>
            <a:r>
              <a:rPr lang="en-US" sz="1800" dirty="0" err="1"/>
              <a:t>Eklundh</a:t>
            </a:r>
            <a:r>
              <a:rPr lang="en-US" sz="1800" dirty="0"/>
              <a:t>, “Automatic estimation of the projected light source direction,” CVPR 2001</a:t>
            </a:r>
          </a:p>
        </p:txBody>
      </p:sp>
      <p:graphicFrame>
        <p:nvGraphicFramePr>
          <p:cNvPr id="15364" name="Object 14"/>
          <p:cNvGraphicFramePr>
            <a:graphicFrameLocks noGrp="1" noChangeAspect="1"/>
          </p:cNvGraphicFramePr>
          <p:nvPr>
            <p:ph sz="half" idx="1"/>
          </p:nvPr>
        </p:nvGraphicFramePr>
        <p:xfrm>
          <a:off x="304800" y="2514600"/>
          <a:ext cx="1763713" cy="2209800"/>
        </p:xfrm>
        <a:graphic>
          <a:graphicData uri="http://schemas.openxmlformats.org/presentationml/2006/ole">
            <mc:AlternateContent xmlns:mc="http://schemas.openxmlformats.org/markup-compatibility/2006">
              <mc:Choice xmlns:v="urn:schemas-microsoft-com:vml" Requires="v">
                <p:oleObj spid="_x0000_s22602" name="Image" r:id="rId4" imgW="1764457" imgH="2209524" progId="Photoshop.Image.10">
                  <p:embed/>
                </p:oleObj>
              </mc:Choice>
              <mc:Fallback>
                <p:oleObj name="Image" r:id="rId4" imgW="1764457" imgH="2209524" progId="Photoshop.Image.10">
                  <p:embed/>
                  <p:pic>
                    <p:nvPicPr>
                      <p:cNvPr id="15364"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514600"/>
                        <a:ext cx="1763713" cy="2209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5372" name="Rectangle 16"/>
          <p:cNvSpPr>
            <a:spLocks noChangeArrowheads="1"/>
          </p:cNvSpPr>
          <p:nvPr/>
        </p:nvSpPr>
        <p:spPr bwMode="auto">
          <a:xfrm>
            <a:off x="966788" y="2209800"/>
            <a:ext cx="404812" cy="457200"/>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N</a:t>
            </a:r>
          </a:p>
        </p:txBody>
      </p:sp>
      <p:sp>
        <p:nvSpPr>
          <p:cNvPr id="15373" name="Rectangle 17"/>
          <p:cNvSpPr>
            <a:spLocks noChangeArrowheads="1"/>
          </p:cNvSpPr>
          <p:nvPr/>
        </p:nvSpPr>
        <p:spPr bwMode="auto">
          <a:xfrm>
            <a:off x="1676400" y="2438400"/>
            <a:ext cx="356188" cy="461665"/>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S</a:t>
            </a:r>
          </a:p>
        </p:txBody>
      </p:sp>
      <p:pic>
        <p:nvPicPr>
          <p:cNvPr id="3" name="Picture 2">
            <a:extLst>
              <a:ext uri="{FF2B5EF4-FFF2-40B4-BE49-F238E27FC236}">
                <a16:creationId xmlns:a16="http://schemas.microsoft.com/office/drawing/2014/main" id="{D30AA5A2-02E1-F346-83BB-5023BE8102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600" y="2189625"/>
            <a:ext cx="6273800" cy="1676400"/>
          </a:xfrm>
          <a:prstGeom prst="rect">
            <a:avLst/>
          </a:prstGeom>
        </p:spPr>
      </p:pic>
    </p:spTree>
    <p:extLst>
      <p:ext uri="{BB962C8B-B14F-4D97-AF65-F5344CB8AC3E}">
        <p14:creationId xmlns:p14="http://schemas.microsoft.com/office/powerpoint/2010/main" val="303892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09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0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t>Shrinking the aperture</a:t>
            </a:r>
          </a:p>
        </p:txBody>
      </p:sp>
      <p:sp>
        <p:nvSpPr>
          <p:cNvPr id="110598" name="Rectangle 6"/>
          <p:cNvSpPr>
            <a:spLocks noGrp="1" noChangeArrowheads="1"/>
          </p:cNvSpPr>
          <p:nvPr>
            <p:ph type="body" idx="1"/>
          </p:nvPr>
        </p:nvSpPr>
        <p:spPr>
          <a:xfrm>
            <a:off x="381000" y="5105400"/>
            <a:ext cx="8229600" cy="1447800"/>
          </a:xfrm>
        </p:spPr>
        <p:txBody>
          <a:bodyPr/>
          <a:lstStyle/>
          <a:p>
            <a:r>
              <a:rPr lang="en-US" dirty="0"/>
              <a:t>Why not make the aperture as small as possible?</a:t>
            </a:r>
          </a:p>
          <a:p>
            <a:pPr lvl="1"/>
            <a:r>
              <a:rPr lang="en-US" dirty="0"/>
              <a:t>Less light gets through</a:t>
            </a:r>
          </a:p>
          <a:p>
            <a:pPr lvl="1"/>
            <a:r>
              <a:rPr lang="en-US" dirty="0"/>
              <a:t>Diffraction effects…</a:t>
            </a:r>
          </a:p>
        </p:txBody>
      </p:sp>
      <p:sp>
        <p:nvSpPr>
          <p:cNvPr id="33796" name="Text Box 9"/>
          <p:cNvSpPr txBox="1">
            <a:spLocks noChangeArrowheads="1"/>
          </p:cNvSpPr>
          <p:nvPr/>
        </p:nvSpPr>
        <p:spPr bwMode="auto">
          <a:xfrm>
            <a:off x="7543800" y="6583363"/>
            <a:ext cx="1536700" cy="274637"/>
          </a:xfrm>
          <a:prstGeom prst="rect">
            <a:avLst/>
          </a:prstGeom>
          <a:noFill/>
          <a:ln w="9525">
            <a:noFill/>
            <a:miter lim="800000"/>
            <a:headEnd/>
            <a:tailEnd/>
          </a:ln>
        </p:spPr>
        <p:txBody>
          <a:bodyPr wrap="none">
            <a:spAutoFit/>
          </a:bodyPr>
          <a:lstStyle/>
          <a:p>
            <a:r>
              <a:rPr lang="en-US" sz="1200" dirty="0"/>
              <a:t>Slide by Steve Seitz</a:t>
            </a:r>
          </a:p>
        </p:txBody>
      </p:sp>
      <p:pic>
        <p:nvPicPr>
          <p:cNvPr id="33797" name="Picture 10" descr="pinhole_diff2"/>
          <p:cNvPicPr>
            <a:picLocks noChangeAspect="1" noChangeArrowheads="1"/>
          </p:cNvPicPr>
          <p:nvPr/>
        </p:nvPicPr>
        <p:blipFill>
          <a:blip r:embed="rId3" cstate="print"/>
          <a:srcRect b="32597"/>
          <a:stretch>
            <a:fillRect/>
          </a:stretch>
        </p:blipFill>
        <p:spPr bwMode="auto">
          <a:xfrm>
            <a:off x="2057400" y="990600"/>
            <a:ext cx="5105400" cy="38528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05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5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59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8"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3"/>
          <p:cNvSpPr>
            <a:spLocks noGrp="1" noChangeArrowheads="1"/>
          </p:cNvSpPr>
          <p:nvPr>
            <p:ph type="title"/>
          </p:nvPr>
        </p:nvSpPr>
        <p:spPr/>
        <p:txBody>
          <a:bodyPr/>
          <a:lstStyle/>
          <a:p>
            <a:r>
              <a:rPr lang="en-US"/>
              <a:t>Finding the direction of the light source</a:t>
            </a:r>
          </a:p>
        </p:txBody>
      </p:sp>
      <p:sp>
        <p:nvSpPr>
          <p:cNvPr id="720907" name="Text Box 11"/>
          <p:cNvSpPr txBox="1">
            <a:spLocks noChangeArrowheads="1"/>
          </p:cNvSpPr>
          <p:nvPr/>
        </p:nvSpPr>
        <p:spPr bwMode="auto">
          <a:xfrm>
            <a:off x="574823" y="1055708"/>
            <a:ext cx="5368777" cy="461665"/>
          </a:xfrm>
          <a:prstGeom prst="rect">
            <a:avLst/>
          </a:prstGeom>
          <a:noFill/>
          <a:ln w="19050">
            <a:noFill/>
            <a:miter lim="800000"/>
            <a:headEnd/>
            <a:tailEnd/>
          </a:ln>
        </p:spPr>
        <p:txBody>
          <a:bodyPr wrap="none">
            <a:spAutoFit/>
          </a:bodyPr>
          <a:lstStyle/>
          <a:p>
            <a:pPr algn="ctr" eaLnBrk="1" hangingPunct="1">
              <a:spcBef>
                <a:spcPct val="50000"/>
              </a:spcBef>
            </a:pPr>
            <a:r>
              <a:rPr lang="en-US" dirty="0">
                <a:latin typeface="Times New Roman" pitchFamily="18" charset="0"/>
              </a:rPr>
              <a:t>Consider points on the </a:t>
            </a:r>
            <a:r>
              <a:rPr lang="en-US" i="1" dirty="0">
                <a:latin typeface="Times New Roman" pitchFamily="18" charset="0"/>
              </a:rPr>
              <a:t>occluding contour</a:t>
            </a:r>
            <a:r>
              <a:rPr lang="en-US" dirty="0">
                <a:latin typeface="Times New Roman" pitchFamily="18" charset="0"/>
              </a:rPr>
              <a:t>:</a:t>
            </a:r>
          </a:p>
        </p:txBody>
      </p:sp>
      <p:sp>
        <p:nvSpPr>
          <p:cNvPr id="15371" name="Rectangle 12"/>
          <p:cNvSpPr>
            <a:spLocks noChangeArrowheads="1"/>
          </p:cNvSpPr>
          <p:nvPr/>
        </p:nvSpPr>
        <p:spPr bwMode="auto">
          <a:xfrm>
            <a:off x="76200" y="6140450"/>
            <a:ext cx="8991600" cy="641350"/>
          </a:xfrm>
          <a:prstGeom prst="rect">
            <a:avLst/>
          </a:prstGeom>
          <a:noFill/>
          <a:ln w="19050">
            <a:noFill/>
            <a:miter lim="800000"/>
            <a:headEnd/>
            <a:tailEnd/>
          </a:ln>
        </p:spPr>
        <p:txBody>
          <a:bodyPr>
            <a:spAutoFit/>
          </a:bodyPr>
          <a:lstStyle/>
          <a:p>
            <a:pPr algn="ctr" eaLnBrk="1" hangingPunct="1">
              <a:spcBef>
                <a:spcPct val="50000"/>
              </a:spcBef>
            </a:pPr>
            <a:r>
              <a:rPr lang="en-US" sz="1800" dirty="0"/>
              <a:t>P. </a:t>
            </a:r>
            <a:r>
              <a:rPr lang="en-US" sz="1800" dirty="0" err="1"/>
              <a:t>Nillius</a:t>
            </a:r>
            <a:r>
              <a:rPr lang="en-US" sz="1800" dirty="0"/>
              <a:t> and J.-O. </a:t>
            </a:r>
            <a:r>
              <a:rPr lang="en-US" sz="1800" dirty="0" err="1"/>
              <a:t>Eklundh</a:t>
            </a:r>
            <a:r>
              <a:rPr lang="en-US" sz="1800" dirty="0"/>
              <a:t>, “Automatic estimation of the projected light source direction,” CVPR 2001</a:t>
            </a:r>
          </a:p>
        </p:txBody>
      </p:sp>
      <p:pic>
        <p:nvPicPr>
          <p:cNvPr id="6" name="Picture 5">
            <a:extLst>
              <a:ext uri="{FF2B5EF4-FFF2-40B4-BE49-F238E27FC236}">
                <a16:creationId xmlns:a16="http://schemas.microsoft.com/office/drawing/2014/main" id="{1AD0E6F2-4EED-B44E-89CA-CD52225E76F2}"/>
              </a:ext>
            </a:extLst>
          </p:cNvPr>
          <p:cNvPicPr>
            <a:picLocks noChangeAspect="1"/>
          </p:cNvPicPr>
          <p:nvPr/>
        </p:nvPicPr>
        <p:blipFill>
          <a:blip r:embed="rId3"/>
          <a:stretch>
            <a:fillRect/>
          </a:stretch>
        </p:blipFill>
        <p:spPr>
          <a:xfrm>
            <a:off x="4997038" y="2748219"/>
            <a:ext cx="2585781" cy="2585781"/>
          </a:xfrm>
          <a:prstGeom prst="rect">
            <a:avLst/>
          </a:prstGeom>
        </p:spPr>
      </p:pic>
      <p:sp>
        <p:nvSpPr>
          <p:cNvPr id="18" name="Freeform 12">
            <a:extLst>
              <a:ext uri="{FF2B5EF4-FFF2-40B4-BE49-F238E27FC236}">
                <a16:creationId xmlns:a16="http://schemas.microsoft.com/office/drawing/2014/main" id="{350E41AE-358C-1A47-AFB6-0592B8826F06}"/>
              </a:ext>
            </a:extLst>
          </p:cNvPr>
          <p:cNvSpPr>
            <a:spLocks/>
          </p:cNvSpPr>
          <p:nvPr/>
        </p:nvSpPr>
        <p:spPr bwMode="auto">
          <a:xfrm>
            <a:off x="787637" y="2743200"/>
            <a:ext cx="507922" cy="2574925"/>
          </a:xfrm>
          <a:custGeom>
            <a:avLst/>
            <a:gdLst>
              <a:gd name="T0" fmla="*/ 0 w 1842"/>
              <a:gd name="T1" fmla="*/ 920114 h 1847"/>
              <a:gd name="T2" fmla="*/ 2662238 w 1842"/>
              <a:gd name="T3" fmla="*/ 0 h 1847"/>
              <a:gd name="T4" fmla="*/ 2662238 w 1842"/>
              <a:gd name="T5" fmla="*/ 1653417 h 1847"/>
              <a:gd name="T6" fmla="*/ 0 w 1842"/>
              <a:gd name="T7" fmla="*/ 2574925 h 1847"/>
              <a:gd name="T8" fmla="*/ 0 w 1842"/>
              <a:gd name="T9" fmla="*/ 920114 h 1847"/>
              <a:gd name="T10" fmla="*/ 0 60000 65536"/>
              <a:gd name="T11" fmla="*/ 0 60000 65536"/>
              <a:gd name="T12" fmla="*/ 0 60000 65536"/>
              <a:gd name="T13" fmla="*/ 0 60000 65536"/>
              <a:gd name="T14" fmla="*/ 0 60000 65536"/>
              <a:gd name="T15" fmla="*/ 0 w 1842"/>
              <a:gd name="T16" fmla="*/ 0 h 1847"/>
              <a:gd name="T17" fmla="*/ 1842 w 1842"/>
              <a:gd name="T18" fmla="*/ 1847 h 1847"/>
            </a:gdLst>
            <a:ahLst/>
            <a:cxnLst>
              <a:cxn ang="T10">
                <a:pos x="T0" y="T1"/>
              </a:cxn>
              <a:cxn ang="T11">
                <a:pos x="T2" y="T3"/>
              </a:cxn>
              <a:cxn ang="T12">
                <a:pos x="T4" y="T5"/>
              </a:cxn>
              <a:cxn ang="T13">
                <a:pos x="T6" y="T7"/>
              </a:cxn>
              <a:cxn ang="T14">
                <a:pos x="T8" y="T9"/>
              </a:cxn>
            </a:cxnLst>
            <a:rect l="T15" t="T16" r="T17" b="T18"/>
            <a:pathLst>
              <a:path w="1842" h="1847">
                <a:moveTo>
                  <a:pt x="0" y="660"/>
                </a:moveTo>
                <a:lnTo>
                  <a:pt x="1842" y="0"/>
                </a:lnTo>
                <a:lnTo>
                  <a:pt x="1842" y="1186"/>
                </a:lnTo>
                <a:lnTo>
                  <a:pt x="0" y="1847"/>
                </a:lnTo>
                <a:lnTo>
                  <a:pt x="0" y="660"/>
                </a:lnTo>
                <a:close/>
              </a:path>
            </a:pathLst>
          </a:custGeom>
          <a:noFill/>
          <a:ln w="11113">
            <a:solidFill>
              <a:srgbClr val="000000"/>
            </a:solidFill>
            <a:prstDash val="solid"/>
            <a:round/>
            <a:headEnd/>
            <a:tailEnd/>
          </a:ln>
        </p:spPr>
        <p:txBody>
          <a:bodyPr/>
          <a:lstStyle/>
          <a:p>
            <a:endParaRPr lang="en-US"/>
          </a:p>
        </p:txBody>
      </p:sp>
      <p:sp>
        <p:nvSpPr>
          <p:cNvPr id="19" name="Rectangle 13">
            <a:extLst>
              <a:ext uri="{FF2B5EF4-FFF2-40B4-BE49-F238E27FC236}">
                <a16:creationId xmlns:a16="http://schemas.microsoft.com/office/drawing/2014/main" id="{86D1B1B8-A80F-F04A-A434-270790435811}"/>
              </a:ext>
            </a:extLst>
          </p:cNvPr>
          <p:cNvSpPr>
            <a:spLocks noChangeArrowheads="1"/>
          </p:cNvSpPr>
          <p:nvPr/>
        </p:nvSpPr>
        <p:spPr bwMode="auto">
          <a:xfrm>
            <a:off x="381000" y="2813002"/>
            <a:ext cx="601662" cy="233362"/>
          </a:xfrm>
          <a:prstGeom prst="rect">
            <a:avLst/>
          </a:prstGeom>
          <a:noFill/>
          <a:ln w="9525">
            <a:noFill/>
            <a:miter lim="800000"/>
            <a:headEnd/>
            <a:tailEnd/>
          </a:ln>
        </p:spPr>
        <p:txBody>
          <a:bodyPr wrap="none" lIns="0" tIns="0" rIns="0" bIns="0">
            <a:spAutoFit/>
          </a:bodyPr>
          <a:lstStyle/>
          <a:p>
            <a:pPr>
              <a:lnSpc>
                <a:spcPct val="90000"/>
              </a:lnSpc>
            </a:pPr>
            <a:r>
              <a:rPr lang="en-US" sz="1700" dirty="0">
                <a:solidFill>
                  <a:srgbClr val="000000"/>
                </a:solidFill>
                <a:latin typeface="Helvetica" pitchFamily="34" charset="0"/>
              </a:rPr>
              <a:t>Image</a:t>
            </a:r>
            <a:endParaRPr lang="en-US" sz="2000" b="1" dirty="0">
              <a:latin typeface="Times New Roman" pitchFamily="18" charset="0"/>
            </a:endParaRPr>
          </a:p>
        </p:txBody>
      </p:sp>
      <p:cxnSp>
        <p:nvCxnSpPr>
          <p:cNvPr id="9" name="Straight Arrow Connector 8">
            <a:extLst>
              <a:ext uri="{FF2B5EF4-FFF2-40B4-BE49-F238E27FC236}">
                <a16:creationId xmlns:a16="http://schemas.microsoft.com/office/drawing/2014/main" id="{B103B4BC-4DCF-A84C-98FF-2F34FE5DC183}"/>
              </a:ext>
            </a:extLst>
          </p:cNvPr>
          <p:cNvCxnSpPr/>
          <p:nvPr/>
        </p:nvCxnSpPr>
        <p:spPr bwMode="auto">
          <a:xfrm flipH="1">
            <a:off x="1828800" y="4054475"/>
            <a:ext cx="26670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AF717610-2954-C247-98FE-AC37D9818FA8}"/>
              </a:ext>
            </a:extLst>
          </p:cNvPr>
          <p:cNvCxnSpPr>
            <a:cxnSpLocks/>
          </p:cNvCxnSpPr>
          <p:nvPr/>
        </p:nvCxnSpPr>
        <p:spPr bwMode="auto">
          <a:xfrm flipH="1" flipV="1">
            <a:off x="4539838" y="2606676"/>
            <a:ext cx="834436" cy="72007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1E37115C-7047-C742-99E3-3031192988C6}"/>
              </a:ext>
            </a:extLst>
          </p:cNvPr>
          <p:cNvCxnSpPr>
            <a:cxnSpLocks/>
          </p:cNvCxnSpPr>
          <p:nvPr/>
        </p:nvCxnSpPr>
        <p:spPr bwMode="auto">
          <a:xfrm flipV="1">
            <a:off x="6289928" y="1807113"/>
            <a:ext cx="0" cy="10526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9" name="Straight Arrow Connector 28">
            <a:extLst>
              <a:ext uri="{FF2B5EF4-FFF2-40B4-BE49-F238E27FC236}">
                <a16:creationId xmlns:a16="http://schemas.microsoft.com/office/drawing/2014/main" id="{644D8A8B-6110-3E42-91DB-53BBF55C3BED}"/>
              </a:ext>
            </a:extLst>
          </p:cNvPr>
          <p:cNvCxnSpPr>
            <a:cxnSpLocks/>
          </p:cNvCxnSpPr>
          <p:nvPr/>
        </p:nvCxnSpPr>
        <p:spPr bwMode="auto">
          <a:xfrm flipV="1">
            <a:off x="7283038" y="2813002"/>
            <a:ext cx="1022762" cy="6412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3" name="Rectangle 13">
            <a:extLst>
              <a:ext uri="{FF2B5EF4-FFF2-40B4-BE49-F238E27FC236}">
                <a16:creationId xmlns:a16="http://schemas.microsoft.com/office/drawing/2014/main" id="{8BF27F61-9948-E54C-A3B5-4209D2AD90E5}"/>
              </a:ext>
            </a:extLst>
          </p:cNvPr>
          <p:cNvSpPr>
            <a:spLocks noChangeArrowheads="1"/>
          </p:cNvSpPr>
          <p:nvPr/>
        </p:nvSpPr>
        <p:spPr bwMode="auto">
          <a:xfrm>
            <a:off x="2262021" y="4184262"/>
            <a:ext cx="2172069" cy="235449"/>
          </a:xfrm>
          <a:prstGeom prst="rect">
            <a:avLst/>
          </a:prstGeom>
          <a:noFill/>
          <a:ln w="9525">
            <a:noFill/>
            <a:miter lim="800000"/>
            <a:headEnd/>
            <a:tailEnd/>
          </a:ln>
        </p:spPr>
        <p:txBody>
          <a:bodyPr wrap="none" lIns="0" tIns="0" rIns="0" bIns="0">
            <a:spAutoFit/>
          </a:bodyPr>
          <a:lstStyle/>
          <a:p>
            <a:pPr>
              <a:lnSpc>
                <a:spcPct val="90000"/>
              </a:lnSpc>
            </a:pPr>
            <a:r>
              <a:rPr lang="en-US" sz="1700" dirty="0">
                <a:solidFill>
                  <a:srgbClr val="000000"/>
                </a:solidFill>
                <a:latin typeface="Helvetica" pitchFamily="34" charset="0"/>
              </a:rPr>
              <a:t>Projection direction (</a:t>
            </a:r>
            <a:r>
              <a:rPr lang="en-US" sz="1700" i="1" dirty="0">
                <a:solidFill>
                  <a:srgbClr val="000000"/>
                </a:solidFill>
                <a:latin typeface="Times New Roman" panose="02020603050405020304" pitchFamily="18" charset="0"/>
                <a:cs typeface="Times New Roman" panose="02020603050405020304" pitchFamily="18" charset="0"/>
              </a:rPr>
              <a:t>z</a:t>
            </a:r>
            <a:r>
              <a:rPr lang="en-US" sz="1700" dirty="0">
                <a:solidFill>
                  <a:srgbClr val="000000"/>
                </a:solidFill>
                <a:latin typeface="Helvetica" pitchFamily="34" charset="0"/>
              </a:rPr>
              <a:t>)</a:t>
            </a:r>
            <a:endParaRPr lang="en-US" sz="2000" dirty="0">
              <a:latin typeface="Times New Roman" pitchFamily="18" charset="0"/>
            </a:endParaRPr>
          </a:p>
        </p:txBody>
      </p:sp>
      <p:sp>
        <p:nvSpPr>
          <p:cNvPr id="34" name="Rectangle 13">
            <a:extLst>
              <a:ext uri="{FF2B5EF4-FFF2-40B4-BE49-F238E27FC236}">
                <a16:creationId xmlns:a16="http://schemas.microsoft.com/office/drawing/2014/main" id="{EDF39A46-D4F8-C342-8112-5A60D17311C2}"/>
              </a:ext>
            </a:extLst>
          </p:cNvPr>
          <p:cNvSpPr>
            <a:spLocks noChangeArrowheads="1"/>
          </p:cNvSpPr>
          <p:nvPr/>
        </p:nvSpPr>
        <p:spPr bwMode="auto">
          <a:xfrm>
            <a:off x="3930284" y="2357120"/>
            <a:ext cx="1022716" cy="235449"/>
          </a:xfrm>
          <a:prstGeom prst="rect">
            <a:avLst/>
          </a:prstGeom>
          <a:noFill/>
          <a:ln w="9525">
            <a:noFill/>
            <a:miter lim="800000"/>
            <a:headEnd/>
            <a:tailEnd/>
          </a:ln>
        </p:spPr>
        <p:txBody>
          <a:bodyPr wrap="none" lIns="0" tIns="0" rIns="0" bIns="0">
            <a:spAutoFit/>
          </a:bodyPr>
          <a:lstStyle/>
          <a:p>
            <a:pPr>
              <a:lnSpc>
                <a:spcPct val="90000"/>
              </a:lnSpc>
            </a:pPr>
            <a:r>
              <a:rPr lang="en-US" sz="1700" i="1" dirty="0" err="1">
                <a:solidFill>
                  <a:srgbClr val="000000"/>
                </a:solidFill>
                <a:latin typeface="Times New Roman" panose="02020603050405020304" pitchFamily="18" charset="0"/>
                <a:cs typeface="Times New Roman" panose="02020603050405020304" pitchFamily="18" charset="0"/>
              </a:rPr>
              <a:t>N</a:t>
            </a:r>
            <a:r>
              <a:rPr lang="en-US" sz="1700" i="1" baseline="-25000" dirty="0" err="1">
                <a:solidFill>
                  <a:srgbClr val="000000"/>
                </a:solidFill>
                <a:latin typeface="Times New Roman" panose="02020603050405020304" pitchFamily="18" charset="0"/>
                <a:cs typeface="Times New Roman" panose="02020603050405020304" pitchFamily="18" charset="0"/>
              </a:rPr>
              <a:t>z</a:t>
            </a:r>
            <a:r>
              <a:rPr lang="en-US" sz="1700" dirty="0">
                <a:solidFill>
                  <a:srgbClr val="000000"/>
                </a:solidFill>
                <a:latin typeface="Helvetica" pitchFamily="34" charset="0"/>
              </a:rPr>
              <a:t> positive</a:t>
            </a:r>
            <a:endParaRPr lang="en-US" sz="2000" dirty="0">
              <a:latin typeface="Times New Roman" pitchFamily="18" charset="0"/>
            </a:endParaRPr>
          </a:p>
        </p:txBody>
      </p:sp>
      <p:sp>
        <p:nvSpPr>
          <p:cNvPr id="35" name="Rectangle 13">
            <a:extLst>
              <a:ext uri="{FF2B5EF4-FFF2-40B4-BE49-F238E27FC236}">
                <a16:creationId xmlns:a16="http://schemas.microsoft.com/office/drawing/2014/main" id="{FAD3EB40-3C2E-024F-B505-C60EDAC63476}"/>
              </a:ext>
            </a:extLst>
          </p:cNvPr>
          <p:cNvSpPr>
            <a:spLocks noChangeArrowheads="1"/>
          </p:cNvSpPr>
          <p:nvPr/>
        </p:nvSpPr>
        <p:spPr bwMode="auto">
          <a:xfrm>
            <a:off x="6009782" y="1566595"/>
            <a:ext cx="543418" cy="235449"/>
          </a:xfrm>
          <a:prstGeom prst="rect">
            <a:avLst/>
          </a:prstGeom>
          <a:noFill/>
          <a:ln w="9525">
            <a:noFill/>
            <a:miter lim="800000"/>
            <a:headEnd/>
            <a:tailEnd/>
          </a:ln>
        </p:spPr>
        <p:txBody>
          <a:bodyPr wrap="none" lIns="0" tIns="0" rIns="0" bIns="0">
            <a:spAutoFit/>
          </a:bodyPr>
          <a:lstStyle/>
          <a:p>
            <a:pPr>
              <a:lnSpc>
                <a:spcPct val="90000"/>
              </a:lnSpc>
            </a:pPr>
            <a:r>
              <a:rPr lang="en-US" sz="1700" i="1" dirty="0" err="1">
                <a:solidFill>
                  <a:srgbClr val="000000"/>
                </a:solidFill>
                <a:latin typeface="Times New Roman" panose="02020603050405020304" pitchFamily="18" charset="0"/>
                <a:cs typeface="Times New Roman" panose="02020603050405020304" pitchFamily="18" charset="0"/>
              </a:rPr>
              <a:t>N</a:t>
            </a:r>
            <a:r>
              <a:rPr lang="en-US" sz="1700" i="1" baseline="-25000" dirty="0" err="1">
                <a:solidFill>
                  <a:srgbClr val="000000"/>
                </a:solidFill>
                <a:latin typeface="Times New Roman" panose="02020603050405020304" pitchFamily="18" charset="0"/>
                <a:cs typeface="Times New Roman" panose="02020603050405020304" pitchFamily="18" charset="0"/>
              </a:rPr>
              <a:t>z</a:t>
            </a:r>
            <a:r>
              <a:rPr lang="en-US" sz="1700" dirty="0">
                <a:solidFill>
                  <a:srgbClr val="000000"/>
                </a:solidFill>
                <a:latin typeface="Times New Roman" panose="02020603050405020304" pitchFamily="18" charset="0"/>
                <a:cs typeface="Times New Roman" panose="02020603050405020304" pitchFamily="18" charset="0"/>
              </a:rPr>
              <a:t> = 0</a:t>
            </a:r>
            <a:endParaRPr lang="en-US" sz="2000" dirty="0">
              <a:latin typeface="Times New Roman" panose="02020603050405020304" pitchFamily="18" charset="0"/>
              <a:cs typeface="Times New Roman" panose="02020603050405020304" pitchFamily="18" charset="0"/>
            </a:endParaRPr>
          </a:p>
        </p:txBody>
      </p:sp>
      <p:sp>
        <p:nvSpPr>
          <p:cNvPr id="36" name="Rectangle 13">
            <a:extLst>
              <a:ext uri="{FF2B5EF4-FFF2-40B4-BE49-F238E27FC236}">
                <a16:creationId xmlns:a16="http://schemas.microsoft.com/office/drawing/2014/main" id="{45CF3A1E-596A-854F-BFC3-7CA22A1913D1}"/>
              </a:ext>
            </a:extLst>
          </p:cNvPr>
          <p:cNvSpPr>
            <a:spLocks noChangeArrowheads="1"/>
          </p:cNvSpPr>
          <p:nvPr/>
        </p:nvSpPr>
        <p:spPr bwMode="auto">
          <a:xfrm>
            <a:off x="7740238" y="2469775"/>
            <a:ext cx="1090042" cy="235449"/>
          </a:xfrm>
          <a:prstGeom prst="rect">
            <a:avLst/>
          </a:prstGeom>
          <a:noFill/>
          <a:ln w="9525">
            <a:noFill/>
            <a:miter lim="800000"/>
            <a:headEnd/>
            <a:tailEnd/>
          </a:ln>
        </p:spPr>
        <p:txBody>
          <a:bodyPr wrap="none" lIns="0" tIns="0" rIns="0" bIns="0">
            <a:spAutoFit/>
          </a:bodyPr>
          <a:lstStyle/>
          <a:p>
            <a:pPr>
              <a:lnSpc>
                <a:spcPct val="90000"/>
              </a:lnSpc>
            </a:pPr>
            <a:r>
              <a:rPr lang="en-US" sz="1700" i="1" dirty="0" err="1">
                <a:solidFill>
                  <a:srgbClr val="000000"/>
                </a:solidFill>
                <a:latin typeface="Times New Roman" panose="02020603050405020304" pitchFamily="18" charset="0"/>
                <a:cs typeface="Times New Roman" panose="02020603050405020304" pitchFamily="18" charset="0"/>
              </a:rPr>
              <a:t>N</a:t>
            </a:r>
            <a:r>
              <a:rPr lang="en-US" sz="1700" i="1" baseline="-25000" dirty="0" err="1">
                <a:solidFill>
                  <a:srgbClr val="000000"/>
                </a:solidFill>
                <a:latin typeface="Times New Roman" panose="02020603050405020304" pitchFamily="18" charset="0"/>
                <a:cs typeface="Times New Roman" panose="02020603050405020304" pitchFamily="18" charset="0"/>
              </a:rPr>
              <a:t>z</a:t>
            </a:r>
            <a:r>
              <a:rPr lang="en-US" sz="1700" dirty="0">
                <a:solidFill>
                  <a:srgbClr val="000000"/>
                </a:solidFill>
                <a:latin typeface="Helvetica" pitchFamily="34" charset="0"/>
              </a:rPr>
              <a:t> negative</a:t>
            </a:r>
            <a:endParaRPr lang="en-US" sz="2000" dirty="0">
              <a:latin typeface="Times New Roman" pitchFamily="18" charset="0"/>
            </a:endParaRPr>
          </a:p>
        </p:txBody>
      </p:sp>
      <p:sp>
        <p:nvSpPr>
          <p:cNvPr id="38" name="Freeform 37">
            <a:extLst>
              <a:ext uri="{FF2B5EF4-FFF2-40B4-BE49-F238E27FC236}">
                <a16:creationId xmlns:a16="http://schemas.microsoft.com/office/drawing/2014/main" id="{4799FED1-A57E-364D-92C4-ABDE876C485C}"/>
              </a:ext>
            </a:extLst>
          </p:cNvPr>
          <p:cNvSpPr/>
          <p:nvPr/>
        </p:nvSpPr>
        <p:spPr bwMode="auto">
          <a:xfrm>
            <a:off x="6047949" y="2857460"/>
            <a:ext cx="251241" cy="2372810"/>
          </a:xfrm>
          <a:custGeom>
            <a:avLst/>
            <a:gdLst>
              <a:gd name="connsiteX0" fmla="*/ 669647 w 681222"/>
              <a:gd name="connsiteY0" fmla="*/ 0 h 2372810"/>
              <a:gd name="connsiteX1" fmla="*/ 171936 w 681222"/>
              <a:gd name="connsiteY1" fmla="*/ 567159 h 2372810"/>
              <a:gd name="connsiteX2" fmla="*/ 9890 w 681222"/>
              <a:gd name="connsiteY2" fmla="*/ 1250066 h 2372810"/>
              <a:gd name="connsiteX3" fmla="*/ 90913 w 681222"/>
              <a:gd name="connsiteY3" fmla="*/ 1944547 h 2372810"/>
              <a:gd name="connsiteX4" fmla="*/ 681222 w 681222"/>
              <a:gd name="connsiteY4" fmla="*/ 2372810 h 2372810"/>
              <a:gd name="connsiteX0" fmla="*/ 680781 w 692356"/>
              <a:gd name="connsiteY0" fmla="*/ 0 h 2372810"/>
              <a:gd name="connsiteX1" fmla="*/ 333541 w 692356"/>
              <a:gd name="connsiteY1" fmla="*/ 277792 h 2372810"/>
              <a:gd name="connsiteX2" fmla="*/ 21024 w 692356"/>
              <a:gd name="connsiteY2" fmla="*/ 1250066 h 2372810"/>
              <a:gd name="connsiteX3" fmla="*/ 102047 w 692356"/>
              <a:gd name="connsiteY3" fmla="*/ 1944547 h 2372810"/>
              <a:gd name="connsiteX4" fmla="*/ 692356 w 692356"/>
              <a:gd name="connsiteY4" fmla="*/ 2372810 h 2372810"/>
              <a:gd name="connsiteX0" fmla="*/ 680781 w 692356"/>
              <a:gd name="connsiteY0" fmla="*/ 0 h 2372810"/>
              <a:gd name="connsiteX1" fmla="*/ 333541 w 692356"/>
              <a:gd name="connsiteY1" fmla="*/ 277792 h 2372810"/>
              <a:gd name="connsiteX2" fmla="*/ 21024 w 692356"/>
              <a:gd name="connsiteY2" fmla="*/ 1250066 h 2372810"/>
              <a:gd name="connsiteX3" fmla="*/ 102047 w 692356"/>
              <a:gd name="connsiteY3" fmla="*/ 1944547 h 2372810"/>
              <a:gd name="connsiteX4" fmla="*/ 692356 w 692356"/>
              <a:gd name="connsiteY4" fmla="*/ 2372810 h 2372810"/>
              <a:gd name="connsiteX0" fmla="*/ 783636 w 795211"/>
              <a:gd name="connsiteY0" fmla="*/ 0 h 2372810"/>
              <a:gd name="connsiteX1" fmla="*/ 436396 w 795211"/>
              <a:gd name="connsiteY1" fmla="*/ 277792 h 2372810"/>
              <a:gd name="connsiteX2" fmla="*/ 8132 w 795211"/>
              <a:gd name="connsiteY2" fmla="*/ 1180618 h 2372810"/>
              <a:gd name="connsiteX3" fmla="*/ 204902 w 795211"/>
              <a:gd name="connsiteY3" fmla="*/ 1944547 h 2372810"/>
              <a:gd name="connsiteX4" fmla="*/ 795211 w 795211"/>
              <a:gd name="connsiteY4" fmla="*/ 2372810 h 2372810"/>
              <a:gd name="connsiteX0" fmla="*/ 777381 w 788956"/>
              <a:gd name="connsiteY0" fmla="*/ 0 h 2372810"/>
              <a:gd name="connsiteX1" fmla="*/ 430141 w 788956"/>
              <a:gd name="connsiteY1" fmla="*/ 277792 h 2372810"/>
              <a:gd name="connsiteX2" fmla="*/ 1877 w 788956"/>
              <a:gd name="connsiteY2" fmla="*/ 1180618 h 2372810"/>
              <a:gd name="connsiteX3" fmla="*/ 198647 w 788956"/>
              <a:gd name="connsiteY3" fmla="*/ 1944547 h 2372810"/>
              <a:gd name="connsiteX4" fmla="*/ 788956 w 788956"/>
              <a:gd name="connsiteY4" fmla="*/ 2372810 h 2372810"/>
              <a:gd name="connsiteX0" fmla="*/ 641229 w 652804"/>
              <a:gd name="connsiteY0" fmla="*/ 0 h 2372810"/>
              <a:gd name="connsiteX1" fmla="*/ 293989 w 652804"/>
              <a:gd name="connsiteY1" fmla="*/ 277792 h 2372810"/>
              <a:gd name="connsiteX2" fmla="*/ 27770 w 652804"/>
              <a:gd name="connsiteY2" fmla="*/ 1169044 h 2372810"/>
              <a:gd name="connsiteX3" fmla="*/ 62495 w 652804"/>
              <a:gd name="connsiteY3" fmla="*/ 1944547 h 2372810"/>
              <a:gd name="connsiteX4" fmla="*/ 652804 w 652804"/>
              <a:gd name="connsiteY4" fmla="*/ 2372810 h 2372810"/>
              <a:gd name="connsiteX0" fmla="*/ 613525 w 625100"/>
              <a:gd name="connsiteY0" fmla="*/ 0 h 2372810"/>
              <a:gd name="connsiteX1" fmla="*/ 266285 w 625100"/>
              <a:gd name="connsiteY1" fmla="*/ 277792 h 2372810"/>
              <a:gd name="connsiteX2" fmla="*/ 66 w 625100"/>
              <a:gd name="connsiteY2" fmla="*/ 1169044 h 2372810"/>
              <a:gd name="connsiteX3" fmla="*/ 289434 w 625100"/>
              <a:gd name="connsiteY3" fmla="*/ 2199190 h 2372810"/>
              <a:gd name="connsiteX4" fmla="*/ 625100 w 625100"/>
              <a:gd name="connsiteY4" fmla="*/ 2372810 h 2372810"/>
              <a:gd name="connsiteX0" fmla="*/ 613525 w 625100"/>
              <a:gd name="connsiteY0" fmla="*/ 0 h 2372810"/>
              <a:gd name="connsiteX1" fmla="*/ 266285 w 625100"/>
              <a:gd name="connsiteY1" fmla="*/ 277792 h 2372810"/>
              <a:gd name="connsiteX2" fmla="*/ 66 w 625100"/>
              <a:gd name="connsiteY2" fmla="*/ 1169044 h 2372810"/>
              <a:gd name="connsiteX3" fmla="*/ 289434 w 625100"/>
              <a:gd name="connsiteY3" fmla="*/ 2199190 h 2372810"/>
              <a:gd name="connsiteX4" fmla="*/ 625100 w 625100"/>
              <a:gd name="connsiteY4" fmla="*/ 2372810 h 2372810"/>
              <a:gd name="connsiteX0" fmla="*/ 613529 w 625104"/>
              <a:gd name="connsiteY0" fmla="*/ 0 h 2372810"/>
              <a:gd name="connsiteX1" fmla="*/ 266289 w 625104"/>
              <a:gd name="connsiteY1" fmla="*/ 277792 h 2372810"/>
              <a:gd name="connsiteX2" fmla="*/ 70 w 625104"/>
              <a:gd name="connsiteY2" fmla="*/ 1169044 h 2372810"/>
              <a:gd name="connsiteX3" fmla="*/ 289438 w 625104"/>
              <a:gd name="connsiteY3" fmla="*/ 2199190 h 2372810"/>
              <a:gd name="connsiteX4" fmla="*/ 625104 w 625104"/>
              <a:gd name="connsiteY4" fmla="*/ 2372810 h 2372810"/>
              <a:gd name="connsiteX0" fmla="*/ 613529 w 625104"/>
              <a:gd name="connsiteY0" fmla="*/ 0 h 2372810"/>
              <a:gd name="connsiteX1" fmla="*/ 266289 w 625104"/>
              <a:gd name="connsiteY1" fmla="*/ 277792 h 2372810"/>
              <a:gd name="connsiteX2" fmla="*/ 70 w 625104"/>
              <a:gd name="connsiteY2" fmla="*/ 1169044 h 2372810"/>
              <a:gd name="connsiteX3" fmla="*/ 289438 w 625104"/>
              <a:gd name="connsiteY3" fmla="*/ 2199190 h 2372810"/>
              <a:gd name="connsiteX4" fmla="*/ 625104 w 625104"/>
              <a:gd name="connsiteY4" fmla="*/ 2372810 h 2372810"/>
              <a:gd name="connsiteX0" fmla="*/ 613529 w 625104"/>
              <a:gd name="connsiteY0" fmla="*/ 0 h 2372810"/>
              <a:gd name="connsiteX1" fmla="*/ 266289 w 625104"/>
              <a:gd name="connsiteY1" fmla="*/ 277792 h 2372810"/>
              <a:gd name="connsiteX2" fmla="*/ 70 w 625104"/>
              <a:gd name="connsiteY2" fmla="*/ 1169044 h 2372810"/>
              <a:gd name="connsiteX3" fmla="*/ 289438 w 625104"/>
              <a:gd name="connsiteY3" fmla="*/ 2129742 h 2372810"/>
              <a:gd name="connsiteX4" fmla="*/ 625104 w 625104"/>
              <a:gd name="connsiteY4" fmla="*/ 2372810 h 2372810"/>
              <a:gd name="connsiteX0" fmla="*/ 613529 w 625104"/>
              <a:gd name="connsiteY0" fmla="*/ 0 h 2372810"/>
              <a:gd name="connsiteX1" fmla="*/ 266289 w 625104"/>
              <a:gd name="connsiteY1" fmla="*/ 277792 h 2372810"/>
              <a:gd name="connsiteX2" fmla="*/ 70 w 625104"/>
              <a:gd name="connsiteY2" fmla="*/ 1169044 h 2372810"/>
              <a:gd name="connsiteX3" fmla="*/ 289438 w 625104"/>
              <a:gd name="connsiteY3" fmla="*/ 2129742 h 2372810"/>
              <a:gd name="connsiteX4" fmla="*/ 625104 w 625104"/>
              <a:gd name="connsiteY4" fmla="*/ 2372810 h 2372810"/>
              <a:gd name="connsiteX0" fmla="*/ 704279 w 715854"/>
              <a:gd name="connsiteY0" fmla="*/ 0 h 2372810"/>
              <a:gd name="connsiteX1" fmla="*/ 357039 w 715854"/>
              <a:gd name="connsiteY1" fmla="*/ 277792 h 2372810"/>
              <a:gd name="connsiteX2" fmla="*/ 44 w 715854"/>
              <a:gd name="connsiteY2" fmla="*/ 1180619 h 2372810"/>
              <a:gd name="connsiteX3" fmla="*/ 380188 w 715854"/>
              <a:gd name="connsiteY3" fmla="*/ 2129742 h 2372810"/>
              <a:gd name="connsiteX4" fmla="*/ 715854 w 715854"/>
              <a:gd name="connsiteY4" fmla="*/ 2372810 h 2372810"/>
              <a:gd name="connsiteX0" fmla="*/ 704972 w 716547"/>
              <a:gd name="connsiteY0" fmla="*/ 0 h 2372810"/>
              <a:gd name="connsiteX1" fmla="*/ 357732 w 716547"/>
              <a:gd name="connsiteY1" fmla="*/ 277792 h 2372810"/>
              <a:gd name="connsiteX2" fmla="*/ 737 w 716547"/>
              <a:gd name="connsiteY2" fmla="*/ 1180619 h 2372810"/>
              <a:gd name="connsiteX3" fmla="*/ 277589 w 716547"/>
              <a:gd name="connsiteY3" fmla="*/ 2062009 h 2372810"/>
              <a:gd name="connsiteX4" fmla="*/ 716547 w 716547"/>
              <a:gd name="connsiteY4" fmla="*/ 2372810 h 2372810"/>
              <a:gd name="connsiteX0" fmla="*/ 616935 w 628510"/>
              <a:gd name="connsiteY0" fmla="*/ 0 h 2372810"/>
              <a:gd name="connsiteX1" fmla="*/ 269695 w 628510"/>
              <a:gd name="connsiteY1" fmla="*/ 277792 h 2372810"/>
              <a:gd name="connsiteX2" fmla="*/ 1236 w 628510"/>
              <a:gd name="connsiteY2" fmla="*/ 1186264 h 2372810"/>
              <a:gd name="connsiteX3" fmla="*/ 189552 w 628510"/>
              <a:gd name="connsiteY3" fmla="*/ 2062009 h 2372810"/>
              <a:gd name="connsiteX4" fmla="*/ 628510 w 628510"/>
              <a:gd name="connsiteY4" fmla="*/ 2372810 h 2372810"/>
              <a:gd name="connsiteX0" fmla="*/ 622064 w 633639"/>
              <a:gd name="connsiteY0" fmla="*/ 0 h 2372810"/>
              <a:gd name="connsiteX1" fmla="*/ 274824 w 633639"/>
              <a:gd name="connsiteY1" fmla="*/ 277792 h 2372810"/>
              <a:gd name="connsiteX2" fmla="*/ 6365 w 633639"/>
              <a:gd name="connsiteY2" fmla="*/ 1186264 h 2372810"/>
              <a:gd name="connsiteX3" fmla="*/ 194681 w 633639"/>
              <a:gd name="connsiteY3" fmla="*/ 2062009 h 2372810"/>
              <a:gd name="connsiteX4" fmla="*/ 633639 w 633639"/>
              <a:gd name="connsiteY4" fmla="*/ 2372810 h 2372810"/>
              <a:gd name="connsiteX0" fmla="*/ 622064 w 633639"/>
              <a:gd name="connsiteY0" fmla="*/ 0 h 2372810"/>
              <a:gd name="connsiteX1" fmla="*/ 274824 w 633639"/>
              <a:gd name="connsiteY1" fmla="*/ 277792 h 2372810"/>
              <a:gd name="connsiteX2" fmla="*/ 6365 w 633639"/>
              <a:gd name="connsiteY2" fmla="*/ 1186264 h 2372810"/>
              <a:gd name="connsiteX3" fmla="*/ 194681 w 633639"/>
              <a:gd name="connsiteY3" fmla="*/ 2062009 h 2372810"/>
              <a:gd name="connsiteX4" fmla="*/ 633639 w 633639"/>
              <a:gd name="connsiteY4" fmla="*/ 2372810 h 2372810"/>
              <a:gd name="connsiteX0" fmla="*/ 622064 w 633639"/>
              <a:gd name="connsiteY0" fmla="*/ 0 h 2372810"/>
              <a:gd name="connsiteX1" fmla="*/ 274824 w 633639"/>
              <a:gd name="connsiteY1" fmla="*/ 277792 h 2372810"/>
              <a:gd name="connsiteX2" fmla="*/ 6365 w 633639"/>
              <a:gd name="connsiteY2" fmla="*/ 1186264 h 2372810"/>
              <a:gd name="connsiteX3" fmla="*/ 194681 w 633639"/>
              <a:gd name="connsiteY3" fmla="*/ 2062009 h 2372810"/>
              <a:gd name="connsiteX4" fmla="*/ 633639 w 633639"/>
              <a:gd name="connsiteY4" fmla="*/ 2372810 h 2372810"/>
              <a:gd name="connsiteX0" fmla="*/ 622064 w 633639"/>
              <a:gd name="connsiteY0" fmla="*/ 0 h 2372810"/>
              <a:gd name="connsiteX1" fmla="*/ 274824 w 633639"/>
              <a:gd name="connsiteY1" fmla="*/ 277792 h 2372810"/>
              <a:gd name="connsiteX2" fmla="*/ 6365 w 633639"/>
              <a:gd name="connsiteY2" fmla="*/ 1186264 h 2372810"/>
              <a:gd name="connsiteX3" fmla="*/ 194681 w 633639"/>
              <a:gd name="connsiteY3" fmla="*/ 2062009 h 2372810"/>
              <a:gd name="connsiteX4" fmla="*/ 633639 w 633639"/>
              <a:gd name="connsiteY4" fmla="*/ 2372810 h 2372810"/>
              <a:gd name="connsiteX0" fmla="*/ 651001 w 662576"/>
              <a:gd name="connsiteY0" fmla="*/ 0 h 2372810"/>
              <a:gd name="connsiteX1" fmla="*/ 303761 w 662576"/>
              <a:gd name="connsiteY1" fmla="*/ 277792 h 2372810"/>
              <a:gd name="connsiteX2" fmla="*/ 5791 w 662576"/>
              <a:gd name="connsiteY2" fmla="*/ 1197553 h 2372810"/>
              <a:gd name="connsiteX3" fmla="*/ 223618 w 662576"/>
              <a:gd name="connsiteY3" fmla="*/ 2062009 h 2372810"/>
              <a:gd name="connsiteX4" fmla="*/ 662576 w 662576"/>
              <a:gd name="connsiteY4" fmla="*/ 2372810 h 2372810"/>
              <a:gd name="connsiteX0" fmla="*/ 646105 w 657680"/>
              <a:gd name="connsiteY0" fmla="*/ 0 h 2372810"/>
              <a:gd name="connsiteX1" fmla="*/ 298865 w 657680"/>
              <a:gd name="connsiteY1" fmla="*/ 277792 h 2372810"/>
              <a:gd name="connsiteX2" fmla="*/ 895 w 657680"/>
              <a:gd name="connsiteY2" fmla="*/ 1197553 h 2372810"/>
              <a:gd name="connsiteX3" fmla="*/ 218722 w 657680"/>
              <a:gd name="connsiteY3" fmla="*/ 2062009 h 2372810"/>
              <a:gd name="connsiteX4" fmla="*/ 657680 w 657680"/>
              <a:gd name="connsiteY4" fmla="*/ 2372810 h 2372810"/>
              <a:gd name="connsiteX0" fmla="*/ 646539 w 658114"/>
              <a:gd name="connsiteY0" fmla="*/ 0 h 2372810"/>
              <a:gd name="connsiteX1" fmla="*/ 299299 w 658114"/>
              <a:gd name="connsiteY1" fmla="*/ 277792 h 2372810"/>
              <a:gd name="connsiteX2" fmla="*/ 1329 w 658114"/>
              <a:gd name="connsiteY2" fmla="*/ 1197553 h 2372810"/>
              <a:gd name="connsiteX3" fmla="*/ 219156 w 658114"/>
              <a:gd name="connsiteY3" fmla="*/ 2062009 h 2372810"/>
              <a:gd name="connsiteX4" fmla="*/ 658114 w 658114"/>
              <a:gd name="connsiteY4" fmla="*/ 2372810 h 2372810"/>
              <a:gd name="connsiteX0" fmla="*/ 645642 w 657217"/>
              <a:gd name="connsiteY0" fmla="*/ 0 h 2372810"/>
              <a:gd name="connsiteX1" fmla="*/ 268889 w 657217"/>
              <a:gd name="connsiteY1" fmla="*/ 260859 h 2372810"/>
              <a:gd name="connsiteX2" fmla="*/ 432 w 657217"/>
              <a:gd name="connsiteY2" fmla="*/ 1197553 h 2372810"/>
              <a:gd name="connsiteX3" fmla="*/ 218259 w 657217"/>
              <a:gd name="connsiteY3" fmla="*/ 2062009 h 2372810"/>
              <a:gd name="connsiteX4" fmla="*/ 657217 w 657217"/>
              <a:gd name="connsiteY4" fmla="*/ 2372810 h 2372810"/>
              <a:gd name="connsiteX0" fmla="*/ 645642 w 657217"/>
              <a:gd name="connsiteY0" fmla="*/ 0 h 2372810"/>
              <a:gd name="connsiteX1" fmla="*/ 268889 w 657217"/>
              <a:gd name="connsiteY1" fmla="*/ 300370 h 2372810"/>
              <a:gd name="connsiteX2" fmla="*/ 432 w 657217"/>
              <a:gd name="connsiteY2" fmla="*/ 1197553 h 2372810"/>
              <a:gd name="connsiteX3" fmla="*/ 218259 w 657217"/>
              <a:gd name="connsiteY3" fmla="*/ 2062009 h 2372810"/>
              <a:gd name="connsiteX4" fmla="*/ 657217 w 657217"/>
              <a:gd name="connsiteY4" fmla="*/ 2372810 h 2372810"/>
              <a:gd name="connsiteX0" fmla="*/ 645226 w 656801"/>
              <a:gd name="connsiteY0" fmla="*/ 0 h 2372810"/>
              <a:gd name="connsiteX1" fmla="*/ 268473 w 656801"/>
              <a:gd name="connsiteY1" fmla="*/ 300370 h 2372810"/>
              <a:gd name="connsiteX2" fmla="*/ 16 w 656801"/>
              <a:gd name="connsiteY2" fmla="*/ 1197553 h 2372810"/>
              <a:gd name="connsiteX3" fmla="*/ 276867 w 656801"/>
              <a:gd name="connsiteY3" fmla="*/ 2067653 h 2372810"/>
              <a:gd name="connsiteX4" fmla="*/ 656801 w 656801"/>
              <a:gd name="connsiteY4" fmla="*/ 2372810 h 2372810"/>
              <a:gd name="connsiteX0" fmla="*/ 645226 w 656801"/>
              <a:gd name="connsiteY0" fmla="*/ 0 h 2372810"/>
              <a:gd name="connsiteX1" fmla="*/ 268473 w 656801"/>
              <a:gd name="connsiteY1" fmla="*/ 300370 h 2372810"/>
              <a:gd name="connsiteX2" fmla="*/ 16 w 656801"/>
              <a:gd name="connsiteY2" fmla="*/ 1197553 h 2372810"/>
              <a:gd name="connsiteX3" fmla="*/ 276867 w 656801"/>
              <a:gd name="connsiteY3" fmla="*/ 2067653 h 2372810"/>
              <a:gd name="connsiteX4" fmla="*/ 656801 w 656801"/>
              <a:gd name="connsiteY4" fmla="*/ 2372810 h 2372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801" h="2372810">
                <a:moveTo>
                  <a:pt x="645226" y="0"/>
                </a:moveTo>
                <a:cubicBezTo>
                  <a:pt x="451350" y="121534"/>
                  <a:pt x="449787" y="95133"/>
                  <a:pt x="268473" y="300370"/>
                </a:cubicBezTo>
                <a:cubicBezTo>
                  <a:pt x="87159" y="505607"/>
                  <a:pt x="-1383" y="903006"/>
                  <a:pt x="16" y="1197553"/>
                </a:cubicBezTo>
                <a:cubicBezTo>
                  <a:pt x="1415" y="1492100"/>
                  <a:pt x="152646" y="1899999"/>
                  <a:pt x="276867" y="2067653"/>
                </a:cubicBezTo>
                <a:cubicBezTo>
                  <a:pt x="401088" y="2235307"/>
                  <a:pt x="417591" y="2252240"/>
                  <a:pt x="656801" y="2372810"/>
                </a:cubicBezTo>
              </a:path>
            </a:pathLst>
          </a:custGeom>
          <a:noFill/>
          <a:ln w="381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17105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2"/>
          <p:cNvSpPr>
            <a:spLocks noChangeArrowheads="1"/>
          </p:cNvSpPr>
          <p:nvPr/>
        </p:nvSpPr>
        <p:spPr bwMode="auto">
          <a:xfrm>
            <a:off x="2895600" y="1676400"/>
            <a:ext cx="6248400" cy="1828800"/>
          </a:xfrm>
          <a:prstGeom prst="rect">
            <a:avLst/>
          </a:prstGeom>
          <a:solidFill>
            <a:schemeClr val="bg1"/>
          </a:solidFill>
          <a:ln w="19050">
            <a:noFill/>
            <a:miter lim="800000"/>
            <a:headEnd/>
            <a:tailEnd/>
          </a:ln>
        </p:spPr>
        <p:txBody>
          <a:bodyPr wrap="none" anchor="ctr"/>
          <a:lstStyle/>
          <a:p>
            <a:endParaRPr lang="en-US"/>
          </a:p>
        </p:txBody>
      </p:sp>
      <p:sp>
        <p:nvSpPr>
          <p:cNvPr id="15366" name="Rectangle 3"/>
          <p:cNvSpPr>
            <a:spLocks noGrp="1" noChangeArrowheads="1"/>
          </p:cNvSpPr>
          <p:nvPr>
            <p:ph type="title"/>
          </p:nvPr>
        </p:nvSpPr>
        <p:spPr/>
        <p:txBody>
          <a:bodyPr/>
          <a:lstStyle/>
          <a:p>
            <a:r>
              <a:rPr lang="en-US"/>
              <a:t>Finding the direction of the light source</a:t>
            </a:r>
          </a:p>
        </p:txBody>
      </p:sp>
      <p:sp>
        <p:nvSpPr>
          <p:cNvPr id="15367" name="Rectangle 7"/>
          <p:cNvSpPr>
            <a:spLocks noChangeArrowheads="1"/>
          </p:cNvSpPr>
          <p:nvPr/>
        </p:nvSpPr>
        <p:spPr bwMode="auto">
          <a:xfrm>
            <a:off x="2895600" y="4038600"/>
            <a:ext cx="6248400" cy="1752600"/>
          </a:xfrm>
          <a:prstGeom prst="rect">
            <a:avLst/>
          </a:prstGeom>
          <a:solidFill>
            <a:schemeClr val="bg1"/>
          </a:solidFill>
          <a:ln w="19050">
            <a:noFill/>
            <a:miter lim="800000"/>
            <a:headEnd/>
            <a:tailEnd/>
          </a:ln>
        </p:spPr>
        <p:txBody>
          <a:bodyPr wrap="none" anchor="ctr"/>
          <a:lstStyle/>
          <a:p>
            <a:endParaRPr lang="en-US"/>
          </a:p>
        </p:txBody>
      </p:sp>
      <p:sp>
        <p:nvSpPr>
          <p:cNvPr id="15368" name="Text Box 9"/>
          <p:cNvSpPr txBox="1">
            <a:spLocks noChangeArrowheads="1"/>
          </p:cNvSpPr>
          <p:nvPr/>
        </p:nvSpPr>
        <p:spPr bwMode="auto">
          <a:xfrm>
            <a:off x="3174919" y="990600"/>
            <a:ext cx="2938625" cy="461665"/>
          </a:xfrm>
          <a:prstGeom prst="rect">
            <a:avLst/>
          </a:prstGeom>
          <a:noFill/>
          <a:ln w="19050">
            <a:solidFill>
              <a:srgbClr val="FF0000"/>
            </a:solidFill>
            <a:miter lim="800000"/>
            <a:headEnd/>
            <a:tailEnd/>
          </a:ln>
        </p:spPr>
        <p:txBody>
          <a:bodyPr wrap="none">
            <a:spAutoFit/>
          </a:bodyPr>
          <a:lstStyle/>
          <a:p>
            <a:pPr algn="ctr" eaLnBrk="1" hangingPunct="1">
              <a:spcBef>
                <a:spcPct val="50000"/>
              </a:spcBef>
            </a:pPr>
            <a:r>
              <a:rPr lang="en-US" i="1" dirty="0">
                <a:latin typeface="Times New Roman" pitchFamily="18" charset="0"/>
              </a:rPr>
              <a:t>I</a:t>
            </a:r>
            <a:r>
              <a:rPr lang="en-US" dirty="0">
                <a:latin typeface="Times New Roman" pitchFamily="18" charset="0"/>
              </a:rPr>
              <a:t>(</a:t>
            </a:r>
            <a:r>
              <a:rPr lang="en-US" i="1" dirty="0" err="1">
                <a:latin typeface="Times New Roman" pitchFamily="18" charset="0"/>
              </a:rPr>
              <a:t>x,y</a:t>
            </a:r>
            <a:r>
              <a:rPr lang="en-US" dirty="0">
                <a:latin typeface="Times New Roman" pitchFamily="18" charset="0"/>
              </a:rPr>
              <a:t>)</a:t>
            </a:r>
            <a:r>
              <a:rPr lang="en-US" i="1" dirty="0">
                <a:latin typeface="Times New Roman" pitchFamily="18" charset="0"/>
              </a:rPr>
              <a:t> = </a:t>
            </a:r>
            <a:r>
              <a:rPr lang="en-US" b="1" dirty="0">
                <a:latin typeface="Times New Roman" pitchFamily="18" charset="0"/>
              </a:rPr>
              <a:t>N</a:t>
            </a:r>
            <a:r>
              <a:rPr lang="en-US" dirty="0">
                <a:latin typeface="Times New Roman" pitchFamily="18" charset="0"/>
              </a:rPr>
              <a:t>(</a:t>
            </a:r>
            <a:r>
              <a:rPr lang="en-US" i="1" dirty="0" err="1">
                <a:latin typeface="Times New Roman" pitchFamily="18" charset="0"/>
              </a:rPr>
              <a:t>x,y</a:t>
            </a:r>
            <a:r>
              <a:rPr lang="en-US" dirty="0">
                <a:latin typeface="Times New Roman" pitchFamily="18" charset="0"/>
              </a:rPr>
              <a:t>)</a:t>
            </a:r>
            <a:r>
              <a:rPr lang="en-US" i="1" dirty="0">
                <a:latin typeface="Times New Roman" pitchFamily="18" charset="0"/>
              </a:rPr>
              <a:t> ·</a:t>
            </a:r>
            <a:r>
              <a:rPr lang="en-US" b="1" dirty="0">
                <a:latin typeface="Times New Roman" pitchFamily="18" charset="0"/>
              </a:rPr>
              <a:t>S</a:t>
            </a:r>
            <a:r>
              <a:rPr lang="en-US" dirty="0">
                <a:latin typeface="Times New Roman" pitchFamily="18" charset="0"/>
              </a:rPr>
              <a:t>(</a:t>
            </a:r>
            <a:r>
              <a:rPr lang="en-US" i="1" dirty="0" err="1">
                <a:latin typeface="Times New Roman" pitchFamily="18" charset="0"/>
              </a:rPr>
              <a:t>x,y</a:t>
            </a:r>
            <a:r>
              <a:rPr lang="en-US" dirty="0">
                <a:latin typeface="Times New Roman" pitchFamily="18" charset="0"/>
              </a:rPr>
              <a:t>)</a:t>
            </a:r>
            <a:r>
              <a:rPr lang="en-US" i="1" dirty="0">
                <a:latin typeface="Times New Roman" pitchFamily="18" charset="0"/>
              </a:rPr>
              <a:t> </a:t>
            </a:r>
          </a:p>
        </p:txBody>
      </p:sp>
      <p:sp>
        <p:nvSpPr>
          <p:cNvPr id="720906" name="Text Box 10"/>
          <p:cNvSpPr txBox="1">
            <a:spLocks noChangeArrowheads="1"/>
          </p:cNvSpPr>
          <p:nvPr/>
        </p:nvSpPr>
        <p:spPr bwMode="auto">
          <a:xfrm>
            <a:off x="2895600" y="1676400"/>
            <a:ext cx="1808163" cy="457200"/>
          </a:xfrm>
          <a:prstGeom prst="rect">
            <a:avLst/>
          </a:prstGeom>
          <a:noFill/>
          <a:ln w="19050">
            <a:noFill/>
            <a:miter lim="800000"/>
            <a:headEnd/>
            <a:tailEnd/>
          </a:ln>
        </p:spPr>
        <p:txBody>
          <a:bodyPr wrap="none">
            <a:spAutoFit/>
          </a:bodyPr>
          <a:lstStyle/>
          <a:p>
            <a:pPr algn="ctr" eaLnBrk="1" hangingPunct="1">
              <a:spcBef>
                <a:spcPct val="50000"/>
              </a:spcBef>
            </a:pPr>
            <a:r>
              <a:rPr lang="en-US">
                <a:latin typeface="Times New Roman" pitchFamily="18" charset="0"/>
              </a:rPr>
              <a:t>Full 3D case:</a:t>
            </a:r>
          </a:p>
        </p:txBody>
      </p:sp>
      <p:sp>
        <p:nvSpPr>
          <p:cNvPr id="720907" name="Text Box 11"/>
          <p:cNvSpPr txBox="1">
            <a:spLocks noChangeArrowheads="1"/>
          </p:cNvSpPr>
          <p:nvPr/>
        </p:nvSpPr>
        <p:spPr bwMode="auto">
          <a:xfrm>
            <a:off x="2408775" y="3962400"/>
            <a:ext cx="5647252" cy="461665"/>
          </a:xfrm>
          <a:prstGeom prst="rect">
            <a:avLst/>
          </a:prstGeom>
          <a:noFill/>
          <a:ln w="19050">
            <a:noFill/>
            <a:miter lim="800000"/>
            <a:headEnd/>
            <a:tailEnd/>
          </a:ln>
        </p:spPr>
        <p:txBody>
          <a:bodyPr wrap="none">
            <a:spAutoFit/>
          </a:bodyPr>
          <a:lstStyle/>
          <a:p>
            <a:pPr algn="ctr" eaLnBrk="1" hangingPunct="1">
              <a:spcBef>
                <a:spcPct val="50000"/>
              </a:spcBef>
            </a:pPr>
            <a:r>
              <a:rPr lang="en-US" dirty="0">
                <a:latin typeface="Times New Roman" pitchFamily="18" charset="0"/>
              </a:rPr>
              <a:t>For points on the </a:t>
            </a:r>
            <a:r>
              <a:rPr lang="en-US" i="1" dirty="0">
                <a:latin typeface="Times New Roman" pitchFamily="18" charset="0"/>
              </a:rPr>
              <a:t>occluding contour, </a:t>
            </a:r>
            <a:r>
              <a:rPr lang="en-US" i="1" dirty="0" err="1">
                <a:latin typeface="Times New Roman" pitchFamily="18" charset="0"/>
              </a:rPr>
              <a:t>N</a:t>
            </a:r>
            <a:r>
              <a:rPr lang="en-US" i="1" baseline="-25000" dirty="0" err="1">
                <a:latin typeface="Times New Roman" pitchFamily="18" charset="0"/>
              </a:rPr>
              <a:t>z</a:t>
            </a:r>
            <a:r>
              <a:rPr lang="en-US" i="1" dirty="0">
                <a:latin typeface="Times New Roman" pitchFamily="18" charset="0"/>
              </a:rPr>
              <a:t> = </a:t>
            </a:r>
            <a:r>
              <a:rPr lang="en-US" dirty="0">
                <a:latin typeface="Times New Roman" pitchFamily="18" charset="0"/>
              </a:rPr>
              <a:t>0:</a:t>
            </a:r>
          </a:p>
        </p:txBody>
      </p:sp>
      <p:sp>
        <p:nvSpPr>
          <p:cNvPr id="15371" name="Rectangle 12"/>
          <p:cNvSpPr>
            <a:spLocks noChangeArrowheads="1"/>
          </p:cNvSpPr>
          <p:nvPr/>
        </p:nvSpPr>
        <p:spPr bwMode="auto">
          <a:xfrm>
            <a:off x="76200" y="6140450"/>
            <a:ext cx="8991600" cy="641350"/>
          </a:xfrm>
          <a:prstGeom prst="rect">
            <a:avLst/>
          </a:prstGeom>
          <a:noFill/>
          <a:ln w="19050">
            <a:noFill/>
            <a:miter lim="800000"/>
            <a:headEnd/>
            <a:tailEnd/>
          </a:ln>
        </p:spPr>
        <p:txBody>
          <a:bodyPr>
            <a:spAutoFit/>
          </a:bodyPr>
          <a:lstStyle/>
          <a:p>
            <a:pPr algn="ctr" eaLnBrk="1" hangingPunct="1">
              <a:spcBef>
                <a:spcPct val="50000"/>
              </a:spcBef>
            </a:pPr>
            <a:r>
              <a:rPr lang="en-US" sz="1800" dirty="0"/>
              <a:t>P. </a:t>
            </a:r>
            <a:r>
              <a:rPr lang="en-US" sz="1800" dirty="0" err="1"/>
              <a:t>Nillius</a:t>
            </a:r>
            <a:r>
              <a:rPr lang="en-US" sz="1800" dirty="0"/>
              <a:t> and J.-O. </a:t>
            </a:r>
            <a:r>
              <a:rPr lang="en-US" sz="1800" dirty="0" err="1"/>
              <a:t>Eklundh</a:t>
            </a:r>
            <a:r>
              <a:rPr lang="en-US" sz="1800" dirty="0"/>
              <a:t>, “Automatic estimation of the projected light source direction,” CVPR 2001</a:t>
            </a:r>
          </a:p>
        </p:txBody>
      </p:sp>
      <p:graphicFrame>
        <p:nvGraphicFramePr>
          <p:cNvPr id="15364" name="Object 14"/>
          <p:cNvGraphicFramePr>
            <a:graphicFrameLocks noGrp="1" noChangeAspect="1"/>
          </p:cNvGraphicFramePr>
          <p:nvPr>
            <p:ph sz="half" idx="1"/>
          </p:nvPr>
        </p:nvGraphicFramePr>
        <p:xfrm>
          <a:off x="304800" y="2514600"/>
          <a:ext cx="1763713" cy="2209800"/>
        </p:xfrm>
        <a:graphic>
          <a:graphicData uri="http://schemas.openxmlformats.org/presentationml/2006/ole">
            <mc:AlternateContent xmlns:mc="http://schemas.openxmlformats.org/markup-compatibility/2006">
              <mc:Choice xmlns:v="urn:schemas-microsoft-com:vml" Requires="v">
                <p:oleObj spid="_x0000_s23626" name="Image" r:id="rId4" imgW="1764457" imgH="2209524" progId="Photoshop.Image.10">
                  <p:embed/>
                </p:oleObj>
              </mc:Choice>
              <mc:Fallback>
                <p:oleObj name="Image" r:id="rId4" imgW="1764457" imgH="2209524" progId="Photoshop.Image.10">
                  <p:embed/>
                  <p:pic>
                    <p:nvPicPr>
                      <p:cNvPr id="15364"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514600"/>
                        <a:ext cx="1763713" cy="2209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5372" name="Rectangle 16"/>
          <p:cNvSpPr>
            <a:spLocks noChangeArrowheads="1"/>
          </p:cNvSpPr>
          <p:nvPr/>
        </p:nvSpPr>
        <p:spPr bwMode="auto">
          <a:xfrm>
            <a:off x="966788" y="2209800"/>
            <a:ext cx="404812" cy="457200"/>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N</a:t>
            </a:r>
          </a:p>
        </p:txBody>
      </p:sp>
      <p:sp>
        <p:nvSpPr>
          <p:cNvPr id="15373" name="Rectangle 17"/>
          <p:cNvSpPr>
            <a:spLocks noChangeArrowheads="1"/>
          </p:cNvSpPr>
          <p:nvPr/>
        </p:nvSpPr>
        <p:spPr bwMode="auto">
          <a:xfrm>
            <a:off x="1676400" y="2438400"/>
            <a:ext cx="356188" cy="461665"/>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S</a:t>
            </a:r>
          </a:p>
        </p:txBody>
      </p:sp>
      <p:pic>
        <p:nvPicPr>
          <p:cNvPr id="3" name="Picture 2">
            <a:extLst>
              <a:ext uri="{FF2B5EF4-FFF2-40B4-BE49-F238E27FC236}">
                <a16:creationId xmlns:a16="http://schemas.microsoft.com/office/drawing/2014/main" id="{D30AA5A2-02E1-F346-83BB-5023BE8102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600" y="2189625"/>
            <a:ext cx="6273800" cy="1676400"/>
          </a:xfrm>
          <a:prstGeom prst="rect">
            <a:avLst/>
          </a:prstGeom>
        </p:spPr>
      </p:pic>
      <p:pic>
        <p:nvPicPr>
          <p:cNvPr id="7" name="Picture 6">
            <a:extLst>
              <a:ext uri="{FF2B5EF4-FFF2-40B4-BE49-F238E27FC236}">
                <a16:creationId xmlns:a16="http://schemas.microsoft.com/office/drawing/2014/main" id="{2B620FAE-E542-9544-91F9-0601D3B27E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0934" y="4495800"/>
            <a:ext cx="4483100" cy="1549400"/>
          </a:xfrm>
          <a:prstGeom prst="rect">
            <a:avLst/>
          </a:prstGeom>
        </p:spPr>
      </p:pic>
    </p:spTree>
    <p:extLst>
      <p:ext uri="{BB962C8B-B14F-4D97-AF65-F5344CB8AC3E}">
        <p14:creationId xmlns:p14="http://schemas.microsoft.com/office/powerpoint/2010/main" val="184961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09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0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Finding the direction of the light source</a:t>
            </a:r>
          </a:p>
        </p:txBody>
      </p:sp>
      <p:pic>
        <p:nvPicPr>
          <p:cNvPr id="31747" name="Picture 3"/>
          <p:cNvPicPr>
            <a:picLocks noChangeAspect="1" noChangeArrowheads="1"/>
          </p:cNvPicPr>
          <p:nvPr/>
        </p:nvPicPr>
        <p:blipFill>
          <a:blip r:embed="rId3" cstate="print"/>
          <a:srcRect/>
          <a:stretch>
            <a:fillRect/>
          </a:stretch>
        </p:blipFill>
        <p:spPr bwMode="auto">
          <a:xfrm>
            <a:off x="1066800" y="1143000"/>
            <a:ext cx="7086600" cy="4722813"/>
          </a:xfrm>
          <a:prstGeom prst="rect">
            <a:avLst/>
          </a:prstGeom>
          <a:noFill/>
          <a:ln w="19050">
            <a:noFill/>
            <a:miter lim="800000"/>
            <a:headEnd/>
            <a:tailEnd/>
          </a:ln>
        </p:spPr>
      </p:pic>
      <p:sp>
        <p:nvSpPr>
          <p:cNvPr id="31748" name="Rectangle 7"/>
          <p:cNvSpPr>
            <a:spLocks noChangeArrowheads="1"/>
          </p:cNvSpPr>
          <p:nvPr/>
        </p:nvSpPr>
        <p:spPr bwMode="auto">
          <a:xfrm>
            <a:off x="76200" y="6140450"/>
            <a:ext cx="8991600" cy="641350"/>
          </a:xfrm>
          <a:prstGeom prst="rect">
            <a:avLst/>
          </a:prstGeom>
          <a:noFill/>
          <a:ln w="19050">
            <a:noFill/>
            <a:miter lim="800000"/>
            <a:headEnd/>
            <a:tailEnd/>
          </a:ln>
        </p:spPr>
        <p:txBody>
          <a:bodyPr>
            <a:spAutoFit/>
          </a:bodyPr>
          <a:lstStyle/>
          <a:p>
            <a:pPr algn="ctr" eaLnBrk="1" hangingPunct="1">
              <a:spcBef>
                <a:spcPct val="50000"/>
              </a:spcBef>
            </a:pPr>
            <a:r>
              <a:rPr lang="en-US" sz="1800" dirty="0"/>
              <a:t>P. </a:t>
            </a:r>
            <a:r>
              <a:rPr lang="en-US" sz="1800" dirty="0" err="1"/>
              <a:t>Nillius</a:t>
            </a:r>
            <a:r>
              <a:rPr lang="en-US" sz="1800" dirty="0"/>
              <a:t> and J.-O. </a:t>
            </a:r>
            <a:r>
              <a:rPr lang="en-US" sz="1800" dirty="0" err="1"/>
              <a:t>Eklundh</a:t>
            </a:r>
            <a:r>
              <a:rPr lang="en-US" sz="1800" dirty="0"/>
              <a:t>, “Automatic estimation of the projected light source direction,” CVPR 2001</a:t>
            </a:r>
          </a:p>
        </p:txBody>
      </p:sp>
    </p:spTree>
    <p:extLst>
      <p:ext uri="{BB962C8B-B14F-4D97-AF65-F5344CB8AC3E}">
        <p14:creationId xmlns:p14="http://schemas.microsoft.com/office/powerpoint/2010/main" val="35295480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09600" y="76200"/>
            <a:ext cx="8229600" cy="838200"/>
          </a:xfrm>
        </p:spPr>
        <p:txBody>
          <a:bodyPr/>
          <a:lstStyle/>
          <a:p>
            <a:r>
              <a:rPr lang="en-US"/>
              <a:t>Application: Detecting composite photos</a:t>
            </a:r>
          </a:p>
        </p:txBody>
      </p:sp>
      <p:pic>
        <p:nvPicPr>
          <p:cNvPr id="32771" name="Picture 3"/>
          <p:cNvPicPr>
            <a:picLocks noChangeAspect="1" noChangeArrowheads="1"/>
          </p:cNvPicPr>
          <p:nvPr/>
        </p:nvPicPr>
        <p:blipFill>
          <a:blip r:embed="rId3" cstate="print"/>
          <a:srcRect/>
          <a:stretch>
            <a:fillRect/>
          </a:stretch>
        </p:blipFill>
        <p:spPr bwMode="auto">
          <a:xfrm>
            <a:off x="457200" y="2286000"/>
            <a:ext cx="4267200" cy="2843213"/>
          </a:xfrm>
          <a:prstGeom prst="rect">
            <a:avLst/>
          </a:prstGeom>
          <a:noFill/>
          <a:ln w="19050">
            <a:noFill/>
            <a:miter lim="800000"/>
            <a:headEnd/>
            <a:tailEnd/>
          </a:ln>
        </p:spPr>
      </p:pic>
      <p:pic>
        <p:nvPicPr>
          <p:cNvPr id="32772" name="Picture 4"/>
          <p:cNvPicPr>
            <a:picLocks noChangeAspect="1" noChangeArrowheads="1"/>
          </p:cNvPicPr>
          <p:nvPr/>
        </p:nvPicPr>
        <p:blipFill>
          <a:blip r:embed="rId4" cstate="print"/>
          <a:srcRect/>
          <a:stretch>
            <a:fillRect/>
          </a:stretch>
        </p:blipFill>
        <p:spPr bwMode="auto">
          <a:xfrm>
            <a:off x="5199063" y="1595438"/>
            <a:ext cx="3487737" cy="4348162"/>
          </a:xfrm>
          <a:prstGeom prst="rect">
            <a:avLst/>
          </a:prstGeom>
          <a:noFill/>
          <a:ln w="19050">
            <a:noFill/>
            <a:miter lim="800000"/>
            <a:headEnd/>
            <a:tailEnd/>
          </a:ln>
        </p:spPr>
      </p:pic>
      <p:sp>
        <p:nvSpPr>
          <p:cNvPr id="32773" name="Text Box 5"/>
          <p:cNvSpPr txBox="1">
            <a:spLocks noChangeArrowheads="1"/>
          </p:cNvSpPr>
          <p:nvPr/>
        </p:nvSpPr>
        <p:spPr bwMode="auto">
          <a:xfrm>
            <a:off x="1846263" y="1676400"/>
            <a:ext cx="1546225" cy="457200"/>
          </a:xfrm>
          <a:prstGeom prst="rect">
            <a:avLst/>
          </a:prstGeom>
          <a:noFill/>
          <a:ln w="19050">
            <a:noFill/>
            <a:miter lim="800000"/>
            <a:headEnd/>
            <a:tailEnd/>
          </a:ln>
        </p:spPr>
        <p:txBody>
          <a:bodyPr wrap="none">
            <a:spAutoFit/>
          </a:bodyPr>
          <a:lstStyle/>
          <a:p>
            <a:pPr algn="ctr" eaLnBrk="1" hangingPunct="1">
              <a:spcBef>
                <a:spcPct val="50000"/>
              </a:spcBef>
            </a:pPr>
            <a:r>
              <a:rPr lang="en-US">
                <a:latin typeface="Times New Roman" pitchFamily="18" charset="0"/>
              </a:rPr>
              <a:t>Fake photo</a:t>
            </a:r>
          </a:p>
        </p:txBody>
      </p:sp>
      <p:sp>
        <p:nvSpPr>
          <p:cNvPr id="32774" name="Text Box 6"/>
          <p:cNvSpPr txBox="1">
            <a:spLocks noChangeArrowheads="1"/>
          </p:cNvSpPr>
          <p:nvPr/>
        </p:nvSpPr>
        <p:spPr bwMode="auto">
          <a:xfrm>
            <a:off x="6132513" y="990600"/>
            <a:ext cx="1511300" cy="457200"/>
          </a:xfrm>
          <a:prstGeom prst="rect">
            <a:avLst/>
          </a:prstGeom>
          <a:noFill/>
          <a:ln w="19050">
            <a:noFill/>
            <a:miter lim="800000"/>
            <a:headEnd/>
            <a:tailEnd/>
          </a:ln>
        </p:spPr>
        <p:txBody>
          <a:bodyPr wrap="none">
            <a:spAutoFit/>
          </a:bodyPr>
          <a:lstStyle/>
          <a:p>
            <a:pPr algn="ctr" eaLnBrk="1" hangingPunct="1">
              <a:spcBef>
                <a:spcPct val="50000"/>
              </a:spcBef>
            </a:pPr>
            <a:r>
              <a:rPr lang="en-US">
                <a:latin typeface="Times New Roman" pitchFamily="18" charset="0"/>
              </a:rPr>
              <a:t>Real photo</a:t>
            </a:r>
          </a:p>
        </p:txBody>
      </p:sp>
      <p:sp>
        <p:nvSpPr>
          <p:cNvPr id="2" name="TextBox 1"/>
          <p:cNvSpPr txBox="1"/>
          <p:nvPr/>
        </p:nvSpPr>
        <p:spPr>
          <a:xfrm>
            <a:off x="76201" y="6093767"/>
            <a:ext cx="8915400" cy="584776"/>
          </a:xfrm>
          <a:prstGeom prst="rect">
            <a:avLst/>
          </a:prstGeom>
          <a:noFill/>
        </p:spPr>
        <p:txBody>
          <a:bodyPr wrap="square" rtlCol="0">
            <a:spAutoFit/>
          </a:bodyPr>
          <a:lstStyle/>
          <a:p>
            <a:pPr algn="ctr"/>
            <a:r>
              <a:rPr lang="en-US" sz="1600" dirty="0"/>
              <a:t>M. K. Johnson and H. </a:t>
            </a:r>
            <a:r>
              <a:rPr lang="en-US" sz="1600" dirty="0" err="1"/>
              <a:t>Farid</a:t>
            </a:r>
            <a:r>
              <a:rPr lang="en-US" sz="1600" dirty="0"/>
              <a:t>, </a:t>
            </a:r>
            <a:r>
              <a:rPr lang="en-US" sz="1600" dirty="0">
                <a:hlinkClick r:id="rId5"/>
              </a:rPr>
              <a:t>Exposing Digital Forgeries by Detecting Inconsistencies in Lighting</a:t>
            </a:r>
            <a:r>
              <a:rPr lang="en-US" sz="1600" dirty="0"/>
              <a:t>,  ACM Multimedia and Security Workshop, 2005.</a:t>
            </a:r>
          </a:p>
        </p:txBody>
      </p:sp>
    </p:spTree>
    <p:extLst>
      <p:ext uri="{BB962C8B-B14F-4D97-AF65-F5344CB8AC3E}">
        <p14:creationId xmlns:p14="http://schemas.microsoft.com/office/powerpoint/2010/main" val="1143962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Shrinking the aperture</a:t>
            </a:r>
          </a:p>
        </p:txBody>
      </p:sp>
      <p:pic>
        <p:nvPicPr>
          <p:cNvPr id="34819" name="Picture 3" descr="pinhole_diff2"/>
          <p:cNvPicPr>
            <a:picLocks noChangeAspect="1" noChangeArrowheads="1"/>
          </p:cNvPicPr>
          <p:nvPr/>
        </p:nvPicPr>
        <p:blipFill>
          <a:blip r:embed="rId3" cstate="print"/>
          <a:srcRect/>
          <a:stretch>
            <a:fillRect/>
          </a:stretch>
        </p:blipFill>
        <p:spPr bwMode="auto">
          <a:xfrm>
            <a:off x="2057400" y="990600"/>
            <a:ext cx="5105400" cy="5715000"/>
          </a:xfrm>
          <a:prstGeom prst="rect">
            <a:avLst/>
          </a:prstGeom>
          <a:noFill/>
          <a:ln w="9525">
            <a:noFill/>
            <a:miter lim="800000"/>
            <a:headEnd/>
            <a:tailEnd/>
          </a:ln>
        </p:spPr>
      </p:pic>
      <p:sp>
        <p:nvSpPr>
          <p:cNvPr id="5" name="Text Box 9">
            <a:extLst>
              <a:ext uri="{FF2B5EF4-FFF2-40B4-BE49-F238E27FC236}">
                <a16:creationId xmlns:a16="http://schemas.microsoft.com/office/drawing/2014/main" id="{EB186657-FFAE-6242-B070-9BD357EC7F2B}"/>
              </a:ext>
            </a:extLst>
          </p:cNvPr>
          <p:cNvSpPr txBox="1">
            <a:spLocks noChangeArrowheads="1"/>
          </p:cNvSpPr>
          <p:nvPr/>
        </p:nvSpPr>
        <p:spPr bwMode="auto">
          <a:xfrm>
            <a:off x="7543800" y="6583363"/>
            <a:ext cx="1536700" cy="274637"/>
          </a:xfrm>
          <a:prstGeom prst="rect">
            <a:avLst/>
          </a:prstGeom>
          <a:noFill/>
          <a:ln w="9525">
            <a:noFill/>
            <a:miter lim="800000"/>
            <a:headEnd/>
            <a:tailEnd/>
          </a:ln>
        </p:spPr>
        <p:txBody>
          <a:bodyPr wrap="none">
            <a:spAutoFit/>
          </a:bodyPr>
          <a:lstStyle/>
          <a:p>
            <a:r>
              <a:rPr lang="en-US" sz="1200" dirty="0"/>
              <a:t>Slide by Steve Seitz</a:t>
            </a:r>
          </a:p>
        </p:txBody>
      </p:sp>
    </p:spTree>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40965</TotalTime>
  <Words>3677</Words>
  <Application>Microsoft Macintosh PowerPoint</Application>
  <PresentationFormat>On-screen Show (4:3)</PresentationFormat>
  <Paragraphs>656</Paragraphs>
  <Slides>83</Slides>
  <Notes>65</Notes>
  <HiddenSlides>11</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83</vt:i4>
      </vt:variant>
    </vt:vector>
  </HeadingPairs>
  <TitlesOfParts>
    <vt:vector size="93" baseType="lpstr">
      <vt:lpstr>Arial</vt:lpstr>
      <vt:lpstr>Cambria Math</vt:lpstr>
      <vt:lpstr>Helvetica</vt:lpstr>
      <vt:lpstr>Palatino Linotype</vt:lpstr>
      <vt:lpstr>Times</vt:lpstr>
      <vt:lpstr>Times New Roman</vt:lpstr>
      <vt:lpstr>Blank Presentation</vt:lpstr>
      <vt:lpstr>Equation</vt:lpstr>
      <vt:lpstr>Image</vt:lpstr>
      <vt:lpstr>Photo Editor Photo</vt:lpstr>
      <vt:lpstr>Light, Camera and Shading</vt:lpstr>
      <vt:lpstr>Recap</vt:lpstr>
      <vt:lpstr>Recap</vt:lpstr>
      <vt:lpstr>Recap</vt:lpstr>
      <vt:lpstr>Overview</vt:lpstr>
      <vt:lpstr>Building a Real Camera</vt:lpstr>
      <vt:lpstr>Home-made pinhole camera </vt:lpstr>
      <vt:lpstr>Shrinking the aperture</vt:lpstr>
      <vt:lpstr>Shrinking the aperture</vt:lpstr>
      <vt:lpstr>Adding a lens</vt:lpstr>
      <vt:lpstr>Adding a lens</vt:lpstr>
      <vt:lpstr>Adding a lens</vt:lpstr>
      <vt:lpstr>Thin lens formula</vt:lpstr>
      <vt:lpstr>Thin lens formula</vt:lpstr>
      <vt:lpstr>Thin lens formula</vt:lpstr>
      <vt:lpstr>Thin lens formula</vt:lpstr>
      <vt:lpstr>Thin lens formula</vt:lpstr>
      <vt:lpstr>Thin lens formula</vt:lpstr>
      <vt:lpstr>Depth of Field</vt:lpstr>
      <vt:lpstr>Depth of Field</vt:lpstr>
      <vt:lpstr>Controlling depth of field</vt:lpstr>
      <vt:lpstr>Varying the aperture </vt:lpstr>
      <vt:lpstr>Field of View</vt:lpstr>
      <vt:lpstr>Field of View</vt:lpstr>
      <vt:lpstr>Field of View</vt:lpstr>
      <vt:lpstr>Field of View / Focal Length</vt:lpstr>
      <vt:lpstr>Same effect for faces</vt:lpstr>
      <vt:lpstr>Approximating an orthographic camera</vt:lpstr>
      <vt:lpstr>The dolly zoom</vt:lpstr>
      <vt:lpstr>The dolly zoom</vt:lpstr>
      <vt:lpstr>Real lenses</vt:lpstr>
      <vt:lpstr>Lens flaws: Vignetting</vt:lpstr>
      <vt:lpstr>Radial Distortion</vt:lpstr>
      <vt:lpstr>Lens flaws: Spherical aberration</vt:lpstr>
      <vt:lpstr>Lens Flaws: Chromatic Aberration</vt:lpstr>
      <vt:lpstr>Lens Flaws: Chromatic Aberration</vt:lpstr>
      <vt:lpstr>Digital camera sensors</vt:lpstr>
      <vt:lpstr>Rolling Shutter</vt:lpstr>
      <vt:lpstr>Overview</vt:lpstr>
      <vt:lpstr>Image formation</vt:lpstr>
      <vt:lpstr>Fundamental radiometric relation</vt:lpstr>
      <vt:lpstr>Fundamental radiometric relation</vt:lpstr>
      <vt:lpstr>PowerPoint Presentation</vt:lpstr>
      <vt:lpstr>PowerPoint Presentation</vt:lpstr>
      <vt:lpstr>Fundamental radiometric relation</vt:lpstr>
      <vt:lpstr>From light rays to pixel values</vt:lpstr>
      <vt:lpstr>PowerPoint Presentation</vt:lpstr>
      <vt:lpstr>PowerPoint Presentation</vt:lpstr>
      <vt:lpstr>Basic models of reflection</vt:lpstr>
      <vt:lpstr>Other possible effects</vt:lpstr>
      <vt:lpstr>Other possible effects</vt:lpstr>
      <vt:lpstr>Other possible effects</vt:lpstr>
      <vt:lpstr>Overview</vt:lpstr>
      <vt:lpstr>Lambertian reflectance model</vt:lpstr>
      <vt:lpstr>PowerPoint Presentation</vt:lpstr>
      <vt:lpstr>Recap</vt:lpstr>
      <vt:lpstr>Specular Reflection</vt:lpstr>
      <vt:lpstr>Most surfaces have both specular and diffuse components</vt:lpstr>
      <vt:lpstr>Intensity and Surface Orientation</vt:lpstr>
      <vt:lpstr>The interaction of light and surfaces</vt:lpstr>
      <vt:lpstr>BRDF: Bidirectional Reflectance Distribution Function</vt:lpstr>
      <vt:lpstr>BRDFs can be incredibly complicated…</vt:lpstr>
      <vt:lpstr>Diffuse reflection</vt:lpstr>
      <vt:lpstr>Diffuse reflection: Lambert’s law</vt:lpstr>
      <vt:lpstr>Specular reflection</vt:lpstr>
      <vt:lpstr>Specular reflection</vt:lpstr>
      <vt:lpstr>Photometric stereo (shape from shading)</vt:lpstr>
      <vt:lpstr>Photometric stereo</vt:lpstr>
      <vt:lpstr>Example 1</vt:lpstr>
      <vt:lpstr>Example 2</vt:lpstr>
      <vt:lpstr>Image model</vt:lpstr>
      <vt:lpstr>Image model</vt:lpstr>
      <vt:lpstr>Least squares problem</vt:lpstr>
      <vt:lpstr>Synthetic example</vt:lpstr>
      <vt:lpstr>Recovering a surface from normals</vt:lpstr>
      <vt:lpstr>Recovering a surface from normals</vt:lpstr>
      <vt:lpstr>Surface recovered by integration</vt:lpstr>
      <vt:lpstr>Limitations</vt:lpstr>
      <vt:lpstr>Finding the direction of the light source</vt:lpstr>
      <vt:lpstr>Finding the direction of the light source</vt:lpstr>
      <vt:lpstr>Finding the direction of the light source</vt:lpstr>
      <vt:lpstr>Finding the direction of the light source</vt:lpstr>
      <vt:lpstr>Application: Detecting composite photos</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Gupta, Saurabh</cp:lastModifiedBy>
  <cp:revision>614</cp:revision>
  <cp:lastPrinted>2018-01-22T20:19:33Z</cp:lastPrinted>
  <dcterms:created xsi:type="dcterms:W3CDTF">2004-08-29T23:15:23Z</dcterms:created>
  <dcterms:modified xsi:type="dcterms:W3CDTF">2021-02-03T03:55:35Z</dcterms:modified>
</cp:coreProperties>
</file>