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51"/>
  </p:notesMasterIdLst>
  <p:handoutMasterIdLst>
    <p:handoutMasterId r:id="rId52"/>
  </p:handoutMasterIdLst>
  <p:sldIdLst>
    <p:sldId id="877" r:id="rId3"/>
    <p:sldId id="880" r:id="rId4"/>
    <p:sldId id="617" r:id="rId5"/>
    <p:sldId id="674" r:id="rId6"/>
    <p:sldId id="616" r:id="rId7"/>
    <p:sldId id="526" r:id="rId8"/>
    <p:sldId id="527" r:id="rId9"/>
    <p:sldId id="670" r:id="rId10"/>
    <p:sldId id="528" r:id="rId11"/>
    <p:sldId id="615" r:id="rId12"/>
    <p:sldId id="879" r:id="rId13"/>
    <p:sldId id="493" r:id="rId14"/>
    <p:sldId id="541" r:id="rId15"/>
    <p:sldId id="498" r:id="rId16"/>
    <p:sldId id="533" r:id="rId17"/>
    <p:sldId id="666" r:id="rId18"/>
    <p:sldId id="573" r:id="rId19"/>
    <p:sldId id="655" r:id="rId20"/>
    <p:sldId id="625" r:id="rId21"/>
    <p:sldId id="626" r:id="rId22"/>
    <p:sldId id="627" r:id="rId23"/>
    <p:sldId id="628" r:id="rId24"/>
    <p:sldId id="629" r:id="rId25"/>
    <p:sldId id="630" r:id="rId26"/>
    <p:sldId id="631" r:id="rId27"/>
    <p:sldId id="632" r:id="rId28"/>
    <p:sldId id="646" r:id="rId29"/>
    <p:sldId id="818" r:id="rId30"/>
    <p:sldId id="820" r:id="rId31"/>
    <p:sldId id="821" r:id="rId32"/>
    <p:sldId id="826" r:id="rId33"/>
    <p:sldId id="838" r:id="rId34"/>
    <p:sldId id="827" r:id="rId35"/>
    <p:sldId id="839" r:id="rId36"/>
    <p:sldId id="828" r:id="rId37"/>
    <p:sldId id="841" r:id="rId38"/>
    <p:sldId id="829" r:id="rId39"/>
    <p:sldId id="656" r:id="rId40"/>
    <p:sldId id="581" r:id="rId41"/>
    <p:sldId id="584" r:id="rId42"/>
    <p:sldId id="672" r:id="rId43"/>
    <p:sldId id="673" r:id="rId44"/>
    <p:sldId id="593" r:id="rId45"/>
    <p:sldId id="604" r:id="rId46"/>
    <p:sldId id="659" r:id="rId47"/>
    <p:sldId id="598" r:id="rId48"/>
    <p:sldId id="605" r:id="rId49"/>
    <p:sldId id="878" r:id="rId5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00FF00"/>
    <a:srgbClr val="CC66FF"/>
    <a:srgbClr val="FF0000"/>
    <a:srgbClr val="33CC33"/>
    <a:srgbClr val="FF9900"/>
    <a:srgbClr val="FF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5" autoAdjust="0"/>
    <p:restoredTop sz="86236" autoAdjust="0"/>
  </p:normalViewPr>
  <p:slideViewPr>
    <p:cSldViewPr>
      <p:cViewPr varScale="1">
        <p:scale>
          <a:sx n="106" d="100"/>
          <a:sy n="106" d="100"/>
        </p:scale>
        <p:origin x="148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8704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8704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8704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F16C0045-E70A-4EB9-BE69-E0E8D0D4FC5B}" type="slidenum">
              <a:rPr lang="en-US"/>
              <a:pPr>
                <a:defRPr/>
              </a:pPr>
              <a:t>‹#›</a:t>
            </a:fld>
            <a:endParaRPr lang="en-US"/>
          </a:p>
        </p:txBody>
      </p:sp>
    </p:spTree>
    <p:extLst>
      <p:ext uri="{BB962C8B-B14F-4D97-AF65-F5344CB8AC3E}">
        <p14:creationId xmlns:p14="http://schemas.microsoft.com/office/powerpoint/2010/main" val="4772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491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491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368C6905-33AE-4F88-A7E2-D4161F30B709}" type="slidenum">
              <a:rPr lang="en-US"/>
              <a:pPr>
                <a:defRPr/>
              </a:pPr>
              <a:t>‹#›</a:t>
            </a:fld>
            <a:endParaRPr lang="en-US"/>
          </a:p>
        </p:txBody>
      </p:sp>
    </p:spTree>
    <p:extLst>
      <p:ext uri="{BB962C8B-B14F-4D97-AF65-F5344CB8AC3E}">
        <p14:creationId xmlns:p14="http://schemas.microsoft.com/office/powerpoint/2010/main" val="1226028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otherboard.vice.com/en_us/article/this-picture-has-no-red-pixelsso-why-do-the-strawberries-still-look-red?utm_source=mbfb"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1815A9E-C495-4873-AB2B-2B168732F808}" type="slidenum">
              <a:rPr lang="en-US" smtClean="0"/>
              <a:pPr/>
              <a:t>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6506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1810002-A5B0-42D3-B6FE-87B093E6E2DB}" type="slidenum">
              <a:rPr lang="en-US" smtClean="0"/>
              <a:pPr/>
              <a:t>13</a:t>
            </a:fld>
            <a:endParaRPr lang="en-US"/>
          </a:p>
        </p:txBody>
      </p:sp>
      <p:sp>
        <p:nvSpPr>
          <p:cNvPr id="73731" name="Rectangle 2"/>
          <p:cNvSpPr>
            <a:spLocks noGrp="1" noRot="1" noChangeAspect="1" noChangeArrowheads="1" noTextEdit="1"/>
          </p:cNvSpPr>
          <p:nvPr>
            <p:ph type="sldImg"/>
          </p:nvPr>
        </p:nvSpPr>
        <p:spPr>
          <a:xfrm>
            <a:off x="1252538" y="717550"/>
            <a:ext cx="4778375" cy="3582988"/>
          </a:xfrm>
          <a:ln/>
        </p:spPr>
      </p:sp>
      <p:sp>
        <p:nvSpPr>
          <p:cNvPr id="73732" name="Rectangle 3"/>
          <p:cNvSpPr>
            <a:spLocks noGrp="1" noChangeArrowheads="1"/>
          </p:cNvSpPr>
          <p:nvPr>
            <p:ph type="body" idx="1"/>
          </p:nvPr>
        </p:nvSpPr>
        <p:spPr>
          <a:xfrm>
            <a:off x="949325" y="4540250"/>
            <a:ext cx="5384800" cy="4379913"/>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B069723-A931-4F68-B116-B19BFAC932E8}" type="slidenum">
              <a:rPr lang="en-US" smtClean="0"/>
              <a:pPr/>
              <a:t>14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F04FE26-C8BE-47AA-867B-62D1FBF1033D}" type="slidenum">
              <a:rPr lang="en-US" smtClean="0"/>
              <a:pPr/>
              <a:t>15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5E2A2D0-3577-48B2-9AFA-5C56E6D8D62B}" type="slidenum">
              <a:rPr lang="en-US" smtClean="0"/>
              <a:pPr/>
              <a:t>17</a:t>
            </a:fld>
            <a:endParaRPr lang="en-US"/>
          </a:p>
        </p:txBody>
      </p:sp>
      <p:sp>
        <p:nvSpPr>
          <p:cNvPr id="77827" name="Rectangle 2"/>
          <p:cNvSpPr>
            <a:spLocks noGrp="1" noRot="1" noChangeAspect="1" noChangeArrowheads="1" noTextEdit="1"/>
          </p:cNvSpPr>
          <p:nvPr>
            <p:ph type="sldImg"/>
          </p:nvPr>
        </p:nvSpPr>
        <p:spPr>
          <a:xfrm>
            <a:off x="1252538" y="717550"/>
            <a:ext cx="4778375" cy="3582988"/>
          </a:xfrm>
          <a:ln/>
        </p:spPr>
      </p:sp>
      <p:sp>
        <p:nvSpPr>
          <p:cNvPr id="77828" name="Rectangle 3"/>
          <p:cNvSpPr>
            <a:spLocks noGrp="1" noChangeArrowheads="1"/>
          </p:cNvSpPr>
          <p:nvPr>
            <p:ph type="body" idx="1"/>
          </p:nvPr>
        </p:nvSpPr>
        <p:spPr>
          <a:xfrm>
            <a:off x="949325" y="4540250"/>
            <a:ext cx="5384800" cy="4379913"/>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0CF8FCF-39B2-4B4D-9088-1D6E853B27DE}" type="slidenum">
              <a:rPr lang="en-US" smtClean="0"/>
              <a:pPr/>
              <a:t>18</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FDDCE6C-F54B-4D51-879A-47139CB28DFF}" type="slidenum">
              <a:rPr lang="en-US" smtClean="0"/>
              <a:pPr/>
              <a:t>19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C76090B-F3B1-4B68-8973-B88DEBB73778}" type="slidenum">
              <a:rPr lang="en-US" smtClean="0"/>
              <a:pPr/>
              <a:t>20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1BC26DA-8480-4C44-BB5C-771DDB52144D}" type="slidenum">
              <a:rPr lang="en-US" smtClean="0"/>
              <a:pPr/>
              <a:t>21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A7FADAA-B044-4834-A29C-D587AA457533}" type="slidenum">
              <a:rPr lang="en-US" smtClean="0"/>
              <a:pPr/>
              <a:t>22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E619D47-C76C-4153-8C64-61F8DE98B59F}" type="slidenum">
              <a:rPr lang="en-US" smtClean="0"/>
              <a:pPr/>
              <a:t>23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E24BE02-5862-4BAC-A701-210B87A3DDA4}" type="slidenum">
              <a:rPr lang="en-US" smtClean="0"/>
              <a:pPr/>
              <a:t>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E1E3058-D3E8-4104-B7F2-2E609E503A5F}" type="slidenum">
              <a:rPr lang="en-US" smtClean="0"/>
              <a:pPr/>
              <a:t>24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FE99C3F-A1E9-41FB-951E-8F624EB876D2}" type="slidenum">
              <a:rPr lang="en-US" smtClean="0"/>
              <a:pPr/>
              <a:t>25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CD5109D-B5B3-4052-8B7C-5D85A12C23A0}" type="slidenum">
              <a:rPr lang="en-US" smtClean="0"/>
              <a:pPr/>
              <a:t>26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CF73024-4B2A-4FF6-B35F-F57689914760}" type="slidenum">
              <a:rPr lang="en-US" smtClean="0"/>
              <a:pPr/>
              <a:t>27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5231991-7F5D-423F-821E-3A89F003F410}" type="slidenum">
              <a:rPr lang="en-US" smtClean="0"/>
              <a:pPr/>
              <a:t>38</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45B8599-7E64-48C3-94CB-BD4D34DD75C4}" type="slidenum">
              <a:rPr lang="en-US" smtClean="0"/>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C4C53B8-AC4F-4731-92DD-5C1E0B4C1D28}" type="slidenum">
              <a:rPr lang="en-US" smtClean="0"/>
              <a:pPr/>
              <a:t>40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website: </a:t>
            </a:r>
            <a:r>
              <a:rPr lang="en-US" sz="1200" b="0" i="0" kern="1200" dirty="0">
                <a:solidFill>
                  <a:schemeClr val="tx1"/>
                </a:solidFill>
                <a:effectLst/>
                <a:latin typeface="Arial" charset="0"/>
                <a:ea typeface="+mn-ea"/>
                <a:cs typeface="Arial" charset="0"/>
              </a:rPr>
              <a:t>When the brain sees the blueish tint to the photograph, it assumes the blue is not from the objects but from the light source and subtracts that blue as an automatic color correction. “Your brain says, ‘the light source that I am viewing these strawberries under has some blue component to it, so I’m going to subtract that automatically from every pixel.’ And when you take gray pixels and subtract out the blue bias, you end up with red,” the National Eye Institute’s </a:t>
            </a:r>
            <a:r>
              <a:rPr lang="en-US" sz="1200" b="0" i="0" kern="1200" dirty="0" err="1">
                <a:solidFill>
                  <a:schemeClr val="tx1"/>
                </a:solidFill>
                <a:effectLst/>
                <a:latin typeface="Arial" charset="0"/>
                <a:ea typeface="+mn-ea"/>
                <a:cs typeface="Arial" charset="0"/>
              </a:rPr>
              <a:t>Bevil</a:t>
            </a:r>
            <a:r>
              <a:rPr lang="en-US" sz="1200" b="0" i="0" kern="1200" dirty="0">
                <a:solidFill>
                  <a:schemeClr val="tx1"/>
                </a:solidFill>
                <a:effectLst/>
                <a:latin typeface="Arial" charset="0"/>
                <a:ea typeface="+mn-ea"/>
                <a:cs typeface="Arial" charset="0"/>
              </a:rPr>
              <a:t> Conway </a:t>
            </a:r>
            <a:r>
              <a:rPr lang="en-US" sz="1200" b="0" i="0" u="none" strike="noStrike" kern="1200" dirty="0">
                <a:solidFill>
                  <a:schemeClr val="tx1"/>
                </a:solidFill>
                <a:effectLst/>
                <a:latin typeface="Arial" charset="0"/>
                <a:ea typeface="+mn-ea"/>
                <a:cs typeface="Arial" charset="0"/>
                <a:hlinkClick r:id="rId3"/>
              </a:rPr>
              <a:t>told Motherboard</a:t>
            </a:r>
            <a:r>
              <a:rPr lang="en-US" sz="1200" b="0" i="0" kern="1200" dirty="0">
                <a:solidFill>
                  <a:schemeClr val="tx1"/>
                </a:solidFill>
                <a:effectLst/>
                <a:latin typeface="Arial" charset="0"/>
                <a:ea typeface="+mn-ea"/>
                <a:cs typeface="Arial" charset="0"/>
              </a:rPr>
              <a:t>.</a:t>
            </a:r>
            <a:endParaRPr lang="en-US" dirty="0"/>
          </a:p>
        </p:txBody>
      </p:sp>
      <p:sp>
        <p:nvSpPr>
          <p:cNvPr id="4" name="Slide Number Placeholder 3"/>
          <p:cNvSpPr>
            <a:spLocks noGrp="1"/>
          </p:cNvSpPr>
          <p:nvPr>
            <p:ph type="sldNum" sz="quarter" idx="5"/>
          </p:nvPr>
        </p:nvSpPr>
        <p:spPr/>
        <p:txBody>
          <a:bodyPr/>
          <a:lstStyle/>
          <a:p>
            <a:pPr>
              <a:defRPr/>
            </a:pPr>
            <a:fld id="{368C6905-33AE-4F88-A7E2-D4161F30B709}" type="slidenum">
              <a:rPr lang="en-US" smtClean="0"/>
              <a:pPr>
                <a:defRPr/>
              </a:pPr>
              <a:t>42</a:t>
            </a:fld>
            <a:endParaRPr lang="en-US"/>
          </a:p>
        </p:txBody>
      </p:sp>
    </p:spTree>
    <p:extLst>
      <p:ext uri="{BB962C8B-B14F-4D97-AF65-F5344CB8AC3E}">
        <p14:creationId xmlns:p14="http://schemas.microsoft.com/office/powerpoint/2010/main" val="353410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B39E52C-7C1F-46F8-B65E-2F63F1AD602D}" type="slidenum">
              <a:rPr lang="en-US" smtClean="0"/>
              <a:pPr/>
              <a:t>43</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6E9ABD9-F106-453B-AFAC-F61F042BE3EA}" type="slidenum">
              <a:rPr lang="en-US" smtClean="0"/>
              <a:pPr/>
              <a:t>44</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C73A367-45BE-4432-A6B3-17712D032B7B}" type="slidenum">
              <a:rPr lang="en-US" smtClean="0"/>
              <a:pPr/>
              <a:t>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F5F20A7-D359-4D29-A073-577DA96E165A}" type="slidenum">
              <a:rPr lang="en-US" smtClean="0"/>
              <a:pPr/>
              <a:t>45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99D891E-B07E-4925-9646-B73EB1AAB462}" type="slidenum">
              <a:rPr lang="en-US" smtClean="0"/>
              <a:pPr/>
              <a:t>46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F74C29C-1472-46B5-AA6E-A970B86864E6}" type="slidenum">
              <a:rPr lang="en-US" smtClean="0"/>
              <a:pPr/>
              <a:t>47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035DDDA-AA08-4D9E-9EAD-B9DD26D3CDF1}" type="slidenum">
              <a:rPr lang="en-US" smtClean="0"/>
              <a:pPr/>
              <a:t>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7361E1B-79F4-4F10-AC22-4FDC34DFD6D1}" type="slidenum">
              <a:rPr lang="en-US" smtClean="0"/>
              <a:pPr/>
              <a:t>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4D8633F-F28A-486B-ABB0-F8621DB47C07}" type="slidenum">
              <a:rPr lang="en-US" smtClean="0"/>
              <a:pPr/>
              <a:t>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D7E0793-645C-4303-A759-C2608070AFCE}" type="slidenum">
              <a:rPr lang="en-US" smtClean="0"/>
              <a:pPr/>
              <a:t>10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D7E0793-645C-4303-A759-C2608070AFCE}" type="slidenum">
              <a:rPr lang="en-US" smtClean="0"/>
              <a:pPr/>
              <a:t>11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6844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B5C8B37-9730-4AA7-A9BA-2D759C34704A}" type="slidenum">
              <a:rPr lang="en-US" smtClean="0"/>
              <a:pPr/>
              <a:t>12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00FA70-7763-4EA8-BC03-5F1ECF0F6D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8383EF-C0A8-403A-BECD-0E75399025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547B0-A9DB-4CB5-B668-D154176E20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8B3411-722F-43B6-BBCB-A9F6D8441035}"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C324B1-CA34-4A87-9741-853AEFB6149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A70754-04E8-473A-925D-22903F5CC480}"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E18D0E-F35A-4665-BF11-9554DCAE0020}"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2A44214-D346-42E8-BCFC-C44DFD333AD2}"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37C0050-11F6-4DC8-A1D0-7B13F3107E5E}"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50F50B9-043C-4D3C-9833-42F04C847882}"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AFA7E4E-8D47-4BFE-92C2-983FA788059D}"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C0BA5-5391-4EB7-94E3-A11D13FE766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C095E6-2728-4DDC-A143-0D0AD9EAC699}"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DA8D5D-D5FD-4C72-9D58-D7E6B016C2D3}"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DD43CD-C4C7-4F52-8336-8E67E0703AC0}"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09043-76F4-4C47-AD19-5B4274F338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8986E-C918-4C07-BB51-3E1D151F3E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CDA0AD-6A65-4D9E-958B-6BEB24D50F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407182-1E7B-4FAC-9A2D-315A079AB2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39CC04-B1A8-4A3F-ABEF-7FA7CE6364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2B9A30-E36F-46F8-A673-054BE27F24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D904C-51A5-4C9C-A42E-D9510BDFDC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4861595E-C93F-4D16-AF85-BE7DBAD2A8D3}" type="slidenum">
              <a:rPr lang="en-US"/>
              <a:pPr>
                <a:defRPr/>
              </a:pPr>
              <a:t>‹#›</a:t>
            </a:fld>
            <a:endParaRPr lang="en-US"/>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6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406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406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50AE6AB-4936-4CBA-872F-1FF021CE1D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cs typeface="Arial" charset="0"/>
        </a:defRPr>
      </a:lvl2pPr>
      <a:lvl3pPr algn="ctr" rtl="0" eaLnBrk="0" fontAlgn="base" hangingPunct="0">
        <a:spcBef>
          <a:spcPct val="0"/>
        </a:spcBef>
        <a:spcAft>
          <a:spcPct val="0"/>
        </a:spcAft>
        <a:defRPr sz="4400">
          <a:solidFill>
            <a:schemeClr val="tx2"/>
          </a:solidFill>
          <a:latin typeface="Times" pitchFamily="18" charset="0"/>
          <a:cs typeface="Arial" charset="0"/>
        </a:defRPr>
      </a:lvl3pPr>
      <a:lvl4pPr algn="ctr" rtl="0" eaLnBrk="0" fontAlgn="base" hangingPunct="0">
        <a:spcBef>
          <a:spcPct val="0"/>
        </a:spcBef>
        <a:spcAft>
          <a:spcPct val="0"/>
        </a:spcAft>
        <a:defRPr sz="4400">
          <a:solidFill>
            <a:schemeClr val="tx2"/>
          </a:solidFill>
          <a:latin typeface="Times" pitchFamily="18" charset="0"/>
          <a:cs typeface="Arial" charset="0"/>
        </a:defRPr>
      </a:lvl4pPr>
      <a:lvl5pPr algn="ctr" rtl="0" eaLnBrk="0" fontAlgn="base" hangingPunct="0">
        <a:spcBef>
          <a:spcPct val="0"/>
        </a:spcBef>
        <a:spcAft>
          <a:spcPct val="0"/>
        </a:spcAft>
        <a:defRPr sz="4400">
          <a:solidFill>
            <a:schemeClr val="tx2"/>
          </a:solidFill>
          <a:latin typeface="Times" pitchFamily="18" charset="0"/>
          <a:cs typeface="Arial" charset="0"/>
        </a:defRPr>
      </a:lvl5pPr>
      <a:lvl6pPr marL="457200" algn="ctr" rtl="0" fontAlgn="base">
        <a:spcBef>
          <a:spcPct val="0"/>
        </a:spcBef>
        <a:spcAft>
          <a:spcPct val="0"/>
        </a:spcAft>
        <a:defRPr sz="4400">
          <a:solidFill>
            <a:schemeClr val="tx2"/>
          </a:solidFill>
          <a:latin typeface="Times" pitchFamily="18" charset="0"/>
          <a:cs typeface="Arial" charset="0"/>
        </a:defRPr>
      </a:lvl6pPr>
      <a:lvl7pPr marL="914400" algn="ctr" rtl="0" fontAlgn="base">
        <a:spcBef>
          <a:spcPct val="0"/>
        </a:spcBef>
        <a:spcAft>
          <a:spcPct val="0"/>
        </a:spcAft>
        <a:defRPr sz="4400">
          <a:solidFill>
            <a:schemeClr val="tx2"/>
          </a:solidFill>
          <a:latin typeface="Times" pitchFamily="18" charset="0"/>
          <a:cs typeface="Arial" charset="0"/>
        </a:defRPr>
      </a:lvl7pPr>
      <a:lvl8pPr marL="1371600" algn="ctr" rtl="0" fontAlgn="base">
        <a:spcBef>
          <a:spcPct val="0"/>
        </a:spcBef>
        <a:spcAft>
          <a:spcPct val="0"/>
        </a:spcAft>
        <a:defRPr sz="4400">
          <a:solidFill>
            <a:schemeClr val="tx2"/>
          </a:solidFill>
          <a:latin typeface="Times" pitchFamily="18" charset="0"/>
          <a:cs typeface="Arial" charset="0"/>
        </a:defRPr>
      </a:lvl8pPr>
      <a:lvl9pPr marL="1828800" algn="ctr" rtl="0" fontAlgn="base">
        <a:spcBef>
          <a:spcPct val="0"/>
        </a:spcBef>
        <a:spcAft>
          <a:spcPct val="0"/>
        </a:spcAft>
        <a:defRPr sz="4400">
          <a:solidFill>
            <a:schemeClr val="tx2"/>
          </a:solidFill>
          <a:latin typeface="Times"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urabhg.web.illinois.edu/teaching/ece549/sp202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olor_vision" TargetMode="External"/><Relationship Id="rId2" Type="http://schemas.openxmlformats.org/officeDocument/2006/relationships/hyperlink" Target="http://ngm.nationalgeographic.com/2016/02/evolution-of-eyes-tex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wired.com/2015/02/science-one-agrees-color-dres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wired.com/2015/02/science-one-agrees-color-dres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Young_Helmholtz_theo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en.wikipedia.org/wiki/Checker_shadow_illu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en.wikipedia.org/wiki/Checker_shadow_illus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ired.com/2015/02/science-one-agrees-color-dres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wired.com/2015/02/science-one-agrees-color-dres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digitaltrends.com/photography/non-red-strawberri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cambridgeincolour.com/tutorials/white-balance.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1.png"/><Relationship Id="rId5" Type="http://schemas.openxmlformats.org/officeDocument/2006/relationships/oleObject" Target="../embeddings/oleObject2.bin"/><Relationship Id="rId4" Type="http://schemas.openxmlformats.org/officeDocument/2006/relationships/hyperlink" Target="http://www.cambridgeincolour.com/tutorials/white-balance.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Chromatic_adapt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hyperlink" Target="http://www.cambridgeincolour.com/tutorials/white-balance.htm"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3.png"/><Relationship Id="rId5" Type="http://schemas.openxmlformats.org/officeDocument/2006/relationships/oleObject" Target="../embeddings/oleObject3.bin"/><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hyperlink" Target="http://www.popularmechanics.com/technology/gadgets/tests/incandescent-vs-compact-fluorescent-vs-led-ultimate-light-bulb-test#slide-1"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w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algn="ctr"/>
            <a:r>
              <a:rPr lang="en-US" dirty="0"/>
              <a:t>Color</a:t>
            </a:r>
          </a:p>
        </p:txBody>
      </p:sp>
      <p:sp>
        <p:nvSpPr>
          <p:cNvPr id="4" name="Subtitle 3">
            <a:extLst>
              <a:ext uri="{FF2B5EF4-FFF2-40B4-BE49-F238E27FC236}">
                <a16:creationId xmlns:a16="http://schemas.microsoft.com/office/drawing/2014/main" id="{FE86D14D-E51D-F647-8010-62E9374C6B14}"/>
              </a:ext>
            </a:extLst>
          </p:cNvPr>
          <p:cNvSpPr>
            <a:spLocks noGrp="1"/>
          </p:cNvSpPr>
          <p:nvPr>
            <p:ph type="subTitle" idx="1"/>
          </p:nvPr>
        </p:nvSpPr>
        <p:spPr/>
        <p:txBody>
          <a:bodyPr/>
          <a:lstStyle/>
          <a:p>
            <a:r>
              <a:rPr lang="en-US" dirty="0"/>
              <a:t>CS 543 / ECE 549 – Saurabh Gupta</a:t>
            </a:r>
          </a:p>
          <a:p>
            <a:r>
              <a:rPr lang="en-US" dirty="0"/>
              <a:t>Spring 2021, UIUC</a:t>
            </a:r>
          </a:p>
          <a:p>
            <a:r>
              <a:rPr lang="en-US" sz="1800" dirty="0">
                <a:hlinkClick r:id="rId3"/>
              </a:rPr>
              <a:t>http://saurabhg.web.illinois.edu/teaching/ece549/sp2021/</a:t>
            </a:r>
            <a:endParaRPr lang="en-US" sz="1800" dirty="0"/>
          </a:p>
        </p:txBody>
      </p:sp>
      <p:sp>
        <p:nvSpPr>
          <p:cNvPr id="11267" name="Rectangle 8"/>
          <p:cNvSpPr>
            <a:spLocks noChangeArrowheads="1"/>
          </p:cNvSpPr>
          <p:nvPr/>
        </p:nvSpPr>
        <p:spPr bwMode="auto">
          <a:xfrm>
            <a:off x="6019800" y="1066800"/>
            <a:ext cx="1981200" cy="533400"/>
          </a:xfrm>
          <a:prstGeom prst="rect">
            <a:avLst/>
          </a:prstGeom>
          <a:solidFill>
            <a:schemeClr val="bg1"/>
          </a:solidFill>
          <a:ln w="9525">
            <a:noFill/>
            <a:miter lim="800000"/>
            <a:headEnd/>
            <a:tailEnd/>
          </a:ln>
        </p:spPr>
        <p:txBody>
          <a:bodyPr wrap="none" anchor="ctr"/>
          <a:lstStyle/>
          <a:p>
            <a:endParaRPr lang="en-US"/>
          </a:p>
        </p:txBody>
      </p:sp>
      <p:sp>
        <p:nvSpPr>
          <p:cNvPr id="6" name="Text Box 18">
            <a:extLst>
              <a:ext uri="{FF2B5EF4-FFF2-40B4-BE49-F238E27FC236}">
                <a16:creationId xmlns:a16="http://schemas.microsoft.com/office/drawing/2014/main" id="{17D56F5A-7CEC-B24C-B89B-999C21CACF67}"/>
              </a:ext>
            </a:extLst>
          </p:cNvPr>
          <p:cNvSpPr txBox="1">
            <a:spLocks noChangeArrowheads="1"/>
          </p:cNvSpPr>
          <p:nvPr/>
        </p:nvSpPr>
        <p:spPr bwMode="auto">
          <a:xfrm>
            <a:off x="-9277" y="6583363"/>
            <a:ext cx="4831772" cy="276999"/>
          </a:xfrm>
          <a:prstGeom prst="rect">
            <a:avLst/>
          </a:prstGeom>
          <a:noFill/>
          <a:ln w="9525">
            <a:noFill/>
            <a:miter lim="800000"/>
            <a:headEnd/>
            <a:tailEnd/>
          </a:ln>
        </p:spPr>
        <p:txBody>
          <a:bodyPr wrap="none">
            <a:spAutoFit/>
          </a:bodyPr>
          <a:lstStyle/>
          <a:p>
            <a:r>
              <a:rPr lang="en-US" sz="1200" dirty="0"/>
              <a:t>Many slides adapted from S. Seitz, L. </a:t>
            </a:r>
            <a:r>
              <a:rPr lang="en-US" sz="1200" dirty="0" err="1"/>
              <a:t>Lazebnik</a:t>
            </a:r>
            <a:r>
              <a:rPr lang="en-US" sz="1200" dirty="0"/>
              <a:t>, J. Hayes, S. Palmer</a:t>
            </a:r>
          </a:p>
        </p:txBody>
      </p:sp>
    </p:spTree>
    <p:extLst>
      <p:ext uri="{BB962C8B-B14F-4D97-AF65-F5344CB8AC3E}">
        <p14:creationId xmlns:p14="http://schemas.microsoft.com/office/powerpoint/2010/main" val="83915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t>Interaction of light and surfaces</a:t>
            </a:r>
          </a:p>
        </p:txBody>
      </p:sp>
      <p:sp>
        <p:nvSpPr>
          <p:cNvPr id="1028" name="Rectangle 3"/>
          <p:cNvSpPr>
            <a:spLocks noGrp="1" noChangeArrowheads="1"/>
          </p:cNvSpPr>
          <p:nvPr>
            <p:ph type="body" idx="1"/>
          </p:nvPr>
        </p:nvSpPr>
        <p:spPr>
          <a:xfrm>
            <a:off x="4572000" y="1828800"/>
            <a:ext cx="4267200" cy="2476500"/>
          </a:xfrm>
        </p:spPr>
        <p:txBody>
          <a:bodyPr/>
          <a:lstStyle/>
          <a:p>
            <a:r>
              <a:rPr lang="en-US" sz="2400" dirty="0"/>
              <a:t>Reflected color is the result of interaction of light source spectrum with surface reflectance</a:t>
            </a:r>
            <a:endParaRPr lang="en-US" sz="1800" dirty="0"/>
          </a:p>
        </p:txBody>
      </p:sp>
      <p:graphicFrame>
        <p:nvGraphicFramePr>
          <p:cNvPr id="1026" name="Object 5"/>
          <p:cNvGraphicFramePr>
            <a:graphicFrameLocks noGrp="1" noChangeAspect="1"/>
          </p:cNvGraphicFramePr>
          <p:nvPr>
            <p:ph sz="half" idx="4294967295"/>
          </p:nvPr>
        </p:nvGraphicFramePr>
        <p:xfrm>
          <a:off x="381000" y="4495800"/>
          <a:ext cx="8305800" cy="2117725"/>
        </p:xfrm>
        <a:graphic>
          <a:graphicData uri="http://schemas.openxmlformats.org/presentationml/2006/ole">
            <mc:AlternateContent xmlns:mc="http://schemas.openxmlformats.org/markup-compatibility/2006">
              <mc:Choice xmlns:v="urn:schemas-microsoft-com:vml" Requires="v">
                <p:oleObj spid="_x0000_s1208" name="Image" r:id="rId4" imgW="15784127" imgH="4025397" progId="Photoshop.Image.10">
                  <p:embed/>
                </p:oleObj>
              </mc:Choice>
              <mc:Fallback>
                <p:oleObj name="Image" r:id="rId4" imgW="15784127" imgH="4025397" progId="Photoshop.Image.1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5800"/>
                        <a:ext cx="8305800" cy="211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7" descr="strawberry"/>
          <p:cNvPicPr>
            <a:picLocks noChangeAspect="1" noChangeArrowheads="1"/>
          </p:cNvPicPr>
          <p:nvPr/>
        </p:nvPicPr>
        <p:blipFill>
          <a:blip r:embed="rId6" cstate="print"/>
          <a:srcRect/>
          <a:stretch>
            <a:fillRect/>
          </a:stretch>
        </p:blipFill>
        <p:spPr bwMode="auto">
          <a:xfrm>
            <a:off x="457200" y="1219200"/>
            <a:ext cx="4038600" cy="3028950"/>
          </a:xfrm>
          <a:prstGeom prst="rect">
            <a:avLst/>
          </a:prstGeom>
          <a:noFill/>
          <a:ln w="9525">
            <a:noFill/>
            <a:miter lim="800000"/>
            <a:headEnd/>
            <a:tailEnd/>
          </a:ln>
        </p:spPr>
      </p:pic>
      <p:sp>
        <p:nvSpPr>
          <p:cNvPr id="1030" name="Rectangle 5"/>
          <p:cNvSpPr>
            <a:spLocks noChangeArrowheads="1"/>
          </p:cNvSpPr>
          <p:nvPr/>
        </p:nvSpPr>
        <p:spPr bwMode="auto">
          <a:xfrm>
            <a:off x="3352800" y="4800600"/>
            <a:ext cx="304800" cy="1371600"/>
          </a:xfrm>
          <a:prstGeom prst="rect">
            <a:avLst/>
          </a:prstGeom>
          <a:solidFill>
            <a:schemeClr val="bg1"/>
          </a:solidFill>
          <a:ln w="9525" algn="ctr">
            <a:noFill/>
            <a:round/>
            <a:headEnd/>
            <a:tailEnd/>
          </a:ln>
        </p:spPr>
        <p:txBody>
          <a:bodyPr/>
          <a:lstStyle/>
          <a:p>
            <a:endParaRPr lang="en-US"/>
          </a:p>
        </p:txBody>
      </p:sp>
      <p:sp>
        <p:nvSpPr>
          <p:cNvPr id="7" name="Text Box 6">
            <a:extLst>
              <a:ext uri="{FF2B5EF4-FFF2-40B4-BE49-F238E27FC236}">
                <a16:creationId xmlns:a16="http://schemas.microsoft.com/office/drawing/2014/main" id="{01D343B5-0518-294A-975C-F71DE1E765F1}"/>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a:t>So, what is the dimensionality of color?</a:t>
            </a:r>
          </a:p>
        </p:txBody>
      </p:sp>
      <p:sp>
        <p:nvSpPr>
          <p:cNvPr id="1030" name="Rectangle 5"/>
          <p:cNvSpPr>
            <a:spLocks noChangeArrowheads="1"/>
          </p:cNvSpPr>
          <p:nvPr/>
        </p:nvSpPr>
        <p:spPr bwMode="auto">
          <a:xfrm>
            <a:off x="3352800" y="4800600"/>
            <a:ext cx="304800" cy="1371600"/>
          </a:xfrm>
          <a:prstGeom prst="rect">
            <a:avLst/>
          </a:prstGeom>
          <a:solidFill>
            <a:schemeClr val="bg1"/>
          </a:solidFill>
          <a:ln w="9525" algn="ctr">
            <a:noFill/>
            <a:round/>
            <a:headEnd/>
            <a:tailEnd/>
          </a:ln>
        </p:spPr>
        <p:txBody>
          <a:bodyPr/>
          <a:lstStyle/>
          <a:p>
            <a:endParaRPr lang="en-US"/>
          </a:p>
        </p:txBody>
      </p:sp>
      <p:sp>
        <p:nvSpPr>
          <p:cNvPr id="3" name="Content Placeholder 2">
            <a:extLst>
              <a:ext uri="{FF2B5EF4-FFF2-40B4-BE49-F238E27FC236}">
                <a16:creationId xmlns:a16="http://schemas.microsoft.com/office/drawing/2014/main" id="{6FCD722F-975A-8F4C-AF65-9824F5737C6A}"/>
              </a:ext>
            </a:extLst>
          </p:cNvPr>
          <p:cNvSpPr>
            <a:spLocks noGrp="1"/>
          </p:cNvSpPr>
          <p:nvPr>
            <p:ph idx="1"/>
          </p:nvPr>
        </p:nvSpPr>
        <p:spPr/>
        <p:txBody>
          <a:bodyPr/>
          <a:lstStyle/>
          <a:p>
            <a:r>
              <a:rPr lang="en-US" dirty="0"/>
              <a:t>A. 3</a:t>
            </a:r>
          </a:p>
          <a:p>
            <a:r>
              <a:rPr lang="en-US" dirty="0"/>
              <a:t>B. (255)^3</a:t>
            </a:r>
          </a:p>
          <a:p>
            <a:r>
              <a:rPr lang="en-US" dirty="0"/>
              <a:t>C. 255</a:t>
            </a:r>
          </a:p>
          <a:p>
            <a:r>
              <a:rPr lang="en-US" dirty="0"/>
              <a:t>D. Infinite</a:t>
            </a:r>
          </a:p>
        </p:txBody>
      </p:sp>
    </p:spTree>
    <p:extLst>
      <p:ext uri="{BB962C8B-B14F-4D97-AF65-F5344CB8AC3E}">
        <p14:creationId xmlns:p14="http://schemas.microsoft.com/office/powerpoint/2010/main" val="212531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The Eye</a:t>
            </a:r>
          </a:p>
        </p:txBody>
      </p:sp>
      <p:sp>
        <p:nvSpPr>
          <p:cNvPr id="22531" name="Rectangle 3"/>
          <p:cNvSpPr>
            <a:spLocks noGrp="1" noChangeArrowheads="1"/>
          </p:cNvSpPr>
          <p:nvPr>
            <p:ph type="body" idx="1"/>
          </p:nvPr>
        </p:nvSpPr>
        <p:spPr>
          <a:xfrm>
            <a:off x="685800" y="4267200"/>
            <a:ext cx="7772400" cy="1981200"/>
          </a:xfrm>
        </p:spPr>
        <p:txBody>
          <a:bodyPr/>
          <a:lstStyle/>
          <a:p>
            <a:pPr>
              <a:buFontTx/>
              <a:buNone/>
            </a:pPr>
            <a:r>
              <a:rPr lang="en-US" dirty="0"/>
              <a:t>The human eye is a camera!</a:t>
            </a:r>
          </a:p>
          <a:p>
            <a:pPr lvl="1"/>
            <a:r>
              <a:rPr lang="en-US" sz="1800" b="1" dirty="0"/>
              <a:t>Lens </a:t>
            </a:r>
            <a:r>
              <a:rPr lang="en-US" sz="1800" dirty="0"/>
              <a:t>- changes shape by using </a:t>
            </a:r>
            <a:r>
              <a:rPr lang="en-US" sz="1800" dirty="0" err="1"/>
              <a:t>ciliary</a:t>
            </a:r>
            <a:r>
              <a:rPr lang="en-US" sz="1800" dirty="0"/>
              <a:t> muscles (to focus on objects at different distances)</a:t>
            </a:r>
          </a:p>
          <a:p>
            <a:pPr lvl="1"/>
            <a:r>
              <a:rPr lang="en-US" b="1" dirty="0"/>
              <a:t>Pupil</a:t>
            </a:r>
            <a:r>
              <a:rPr lang="en-US" dirty="0"/>
              <a:t> - </a:t>
            </a:r>
            <a:r>
              <a:rPr lang="en-US" sz="1800" dirty="0"/>
              <a:t>the hole (aperture) whose size is controlled by the iris</a:t>
            </a:r>
          </a:p>
          <a:p>
            <a:pPr lvl="1"/>
            <a:r>
              <a:rPr lang="en-US" b="1" dirty="0"/>
              <a:t>Iris</a:t>
            </a:r>
            <a:r>
              <a:rPr lang="en-US" dirty="0"/>
              <a:t> - </a:t>
            </a:r>
            <a:r>
              <a:rPr lang="en-US" sz="1800" dirty="0"/>
              <a:t>colored annulus with radial muscles</a:t>
            </a:r>
          </a:p>
          <a:p>
            <a:pPr lvl="1"/>
            <a:r>
              <a:rPr lang="en-US" sz="1800" b="1" dirty="0"/>
              <a:t>Retina</a:t>
            </a:r>
            <a:r>
              <a:rPr lang="en-US" sz="1800" dirty="0"/>
              <a:t> - photoreceptor cells</a:t>
            </a:r>
          </a:p>
        </p:txBody>
      </p:sp>
      <p:pic>
        <p:nvPicPr>
          <p:cNvPr id="22532" name="Picture 4" descr="humaneye"/>
          <p:cNvPicPr>
            <a:picLocks noChangeAspect="1" noChangeArrowheads="1"/>
          </p:cNvPicPr>
          <p:nvPr/>
        </p:nvPicPr>
        <p:blipFill>
          <a:blip r:embed="rId3" cstate="print"/>
          <a:srcRect/>
          <a:stretch>
            <a:fillRect/>
          </a:stretch>
        </p:blipFill>
        <p:spPr bwMode="auto">
          <a:xfrm>
            <a:off x="1906588" y="914400"/>
            <a:ext cx="5484812" cy="3278188"/>
          </a:xfrm>
          <a:prstGeom prst="rect">
            <a:avLst/>
          </a:prstGeom>
          <a:noFill/>
          <a:ln w="9525">
            <a:noFill/>
            <a:miter lim="800000"/>
            <a:headEnd/>
            <a:tailEnd/>
          </a:ln>
        </p:spPr>
      </p:pic>
      <p:sp>
        <p:nvSpPr>
          <p:cNvPr id="22533" name="Text Box 6"/>
          <p:cNvSpPr txBox="1">
            <a:spLocks noChangeArrowheads="1"/>
          </p:cNvSpPr>
          <p:nvPr/>
        </p:nvSpPr>
        <p:spPr bwMode="auto">
          <a:xfrm>
            <a:off x="7543800" y="6583363"/>
            <a:ext cx="1536700" cy="274637"/>
          </a:xfrm>
          <a:prstGeom prst="rect">
            <a:avLst/>
          </a:prstGeom>
          <a:noFill/>
          <a:ln w="9525">
            <a:noFill/>
            <a:miter lim="800000"/>
            <a:headEnd/>
            <a:tailEnd/>
          </a:ln>
        </p:spPr>
        <p:txBody>
          <a:bodyPr wrap="none">
            <a:spAutoFit/>
          </a:bodyPr>
          <a:lstStyle/>
          <a:p>
            <a:r>
              <a:rPr lang="en-US" sz="1200"/>
              <a:t>Slide by Steve Seitz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Rods and cones, fovea</a:t>
            </a:r>
          </a:p>
        </p:txBody>
      </p:sp>
      <p:sp>
        <p:nvSpPr>
          <p:cNvPr id="23555" name="Rectangle 3"/>
          <p:cNvSpPr>
            <a:spLocks noGrp="1" noChangeArrowheads="1"/>
          </p:cNvSpPr>
          <p:nvPr>
            <p:ph type="body" idx="1"/>
          </p:nvPr>
        </p:nvSpPr>
        <p:spPr>
          <a:xfrm>
            <a:off x="457200" y="5181600"/>
            <a:ext cx="8686800" cy="1447800"/>
          </a:xfrm>
        </p:spPr>
        <p:txBody>
          <a:bodyPr/>
          <a:lstStyle/>
          <a:p>
            <a:pPr>
              <a:lnSpc>
                <a:spcPct val="90000"/>
              </a:lnSpc>
              <a:buFontTx/>
              <a:buNone/>
            </a:pPr>
            <a:r>
              <a:rPr lang="en-US" sz="2400" dirty="0"/>
              <a:t>Rods are responsible for intensity, cones for color perception</a:t>
            </a:r>
          </a:p>
          <a:p>
            <a:pPr>
              <a:lnSpc>
                <a:spcPct val="90000"/>
              </a:lnSpc>
              <a:buFontTx/>
              <a:buNone/>
            </a:pPr>
            <a:r>
              <a:rPr lang="en-US" sz="2400" dirty="0"/>
              <a:t>Rods and cones are </a:t>
            </a:r>
            <a:r>
              <a:rPr lang="en-US" sz="2400" i="1" dirty="0"/>
              <a:t>non-uniformly</a:t>
            </a:r>
            <a:r>
              <a:rPr lang="en-US" sz="2400" dirty="0"/>
              <a:t> distributed on the retina</a:t>
            </a:r>
            <a:endParaRPr lang="en-US" sz="1600" dirty="0"/>
          </a:p>
          <a:p>
            <a:pPr lvl="1"/>
            <a:r>
              <a:rPr lang="en-US" sz="1600" b="1" dirty="0"/>
              <a:t>Fovea</a:t>
            </a:r>
            <a:r>
              <a:rPr lang="en-US" sz="1600" dirty="0"/>
              <a:t> - Small region (1 or 2°) at the center of the visual field containing the highest density of cones – </a:t>
            </a:r>
            <a:r>
              <a:rPr lang="en-US" sz="1600" i="1" dirty="0"/>
              <a:t>and no rods</a:t>
            </a:r>
            <a:endParaRPr lang="en-US" sz="1400" i="1" dirty="0"/>
          </a:p>
        </p:txBody>
      </p:sp>
      <p:pic>
        <p:nvPicPr>
          <p:cNvPr id="23556" name="Picture 4" descr="receptordensity"/>
          <p:cNvPicPr>
            <a:picLocks noChangeAspect="1" noChangeArrowheads="1"/>
          </p:cNvPicPr>
          <p:nvPr/>
        </p:nvPicPr>
        <p:blipFill>
          <a:blip r:embed="rId3" cstate="print"/>
          <a:srcRect/>
          <a:stretch>
            <a:fillRect/>
          </a:stretch>
        </p:blipFill>
        <p:spPr bwMode="auto">
          <a:xfrm>
            <a:off x="3811588" y="990600"/>
            <a:ext cx="4418012" cy="4206875"/>
          </a:xfrm>
          <a:prstGeom prst="rect">
            <a:avLst/>
          </a:prstGeom>
          <a:noFill/>
          <a:ln w="9525">
            <a:noFill/>
            <a:miter lim="800000"/>
            <a:headEnd/>
            <a:tailEnd/>
          </a:ln>
        </p:spPr>
      </p:pic>
      <p:sp>
        <p:nvSpPr>
          <p:cNvPr id="23557" name="Text Box 5"/>
          <p:cNvSpPr txBox="1">
            <a:spLocks noChangeArrowheads="1"/>
          </p:cNvSpPr>
          <p:nvPr/>
        </p:nvSpPr>
        <p:spPr bwMode="auto">
          <a:xfrm>
            <a:off x="7543800" y="6583363"/>
            <a:ext cx="1536700" cy="274637"/>
          </a:xfrm>
          <a:prstGeom prst="rect">
            <a:avLst/>
          </a:prstGeom>
          <a:noFill/>
          <a:ln w="9525">
            <a:noFill/>
            <a:miter lim="800000"/>
            <a:headEnd/>
            <a:tailEnd/>
          </a:ln>
        </p:spPr>
        <p:txBody>
          <a:bodyPr wrap="none">
            <a:spAutoFit/>
          </a:bodyPr>
          <a:lstStyle/>
          <a:p>
            <a:r>
              <a:rPr lang="en-US" sz="1200" dirty="0"/>
              <a:t>Slide by Steve Seitz</a:t>
            </a:r>
          </a:p>
        </p:txBody>
      </p:sp>
      <p:pic>
        <p:nvPicPr>
          <p:cNvPr id="23558" name="Picture 6"/>
          <p:cNvPicPr>
            <a:picLocks noChangeAspect="1" noChangeArrowheads="1"/>
          </p:cNvPicPr>
          <p:nvPr/>
        </p:nvPicPr>
        <p:blipFill>
          <a:blip r:embed="rId4" cstate="print"/>
          <a:srcRect/>
          <a:stretch>
            <a:fillRect/>
          </a:stretch>
        </p:blipFill>
        <p:spPr bwMode="auto">
          <a:xfrm>
            <a:off x="838200" y="1066800"/>
            <a:ext cx="1282700" cy="3892550"/>
          </a:xfrm>
          <a:prstGeom prst="rect">
            <a:avLst/>
          </a:prstGeom>
          <a:noFill/>
          <a:ln w="9525">
            <a:noFill/>
            <a:miter lim="800000"/>
            <a:headEnd/>
            <a:tailEnd/>
          </a:ln>
        </p:spPr>
      </p:pic>
      <p:sp>
        <p:nvSpPr>
          <p:cNvPr id="23559" name="Line 7"/>
          <p:cNvSpPr>
            <a:spLocks noChangeShapeType="1"/>
          </p:cNvSpPr>
          <p:nvPr/>
        </p:nvSpPr>
        <p:spPr bwMode="auto">
          <a:xfrm flipH="1">
            <a:off x="1752600" y="3962400"/>
            <a:ext cx="762000" cy="0"/>
          </a:xfrm>
          <a:prstGeom prst="line">
            <a:avLst/>
          </a:prstGeom>
          <a:noFill/>
          <a:ln w="9525">
            <a:solidFill>
              <a:schemeClr val="tx1"/>
            </a:solidFill>
            <a:round/>
            <a:headEnd/>
            <a:tailEnd type="triangle" w="med" len="med"/>
          </a:ln>
        </p:spPr>
        <p:txBody>
          <a:bodyPr/>
          <a:lstStyle/>
          <a:p>
            <a:endParaRPr lang="en-US"/>
          </a:p>
        </p:txBody>
      </p:sp>
      <p:sp>
        <p:nvSpPr>
          <p:cNvPr id="23560" name="Text Box 8"/>
          <p:cNvSpPr txBox="1">
            <a:spLocks noChangeArrowheads="1"/>
          </p:cNvSpPr>
          <p:nvPr/>
        </p:nvSpPr>
        <p:spPr bwMode="auto">
          <a:xfrm>
            <a:off x="2362200" y="3625850"/>
            <a:ext cx="1212850" cy="641350"/>
          </a:xfrm>
          <a:prstGeom prst="rect">
            <a:avLst/>
          </a:prstGeom>
          <a:noFill/>
          <a:ln w="9525">
            <a:noFill/>
            <a:miter lim="800000"/>
            <a:headEnd/>
            <a:tailEnd/>
          </a:ln>
        </p:spPr>
        <p:txBody>
          <a:bodyPr wrap="none">
            <a:spAutoFit/>
          </a:bodyPr>
          <a:lstStyle/>
          <a:p>
            <a:pPr algn="ctr"/>
            <a:r>
              <a:rPr lang="en-US" sz="1800"/>
              <a:t>pigment</a:t>
            </a:r>
            <a:br>
              <a:rPr lang="en-US" sz="1800"/>
            </a:br>
            <a:r>
              <a:rPr lang="en-US" sz="1800"/>
              <a:t>molecules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Rod / Cone sensitivity</a:t>
            </a:r>
          </a:p>
        </p:txBody>
      </p:sp>
      <p:pic>
        <p:nvPicPr>
          <p:cNvPr id="24579" name="Picture 3"/>
          <p:cNvPicPr>
            <a:picLocks noChangeAspect="1" noChangeArrowheads="1"/>
          </p:cNvPicPr>
          <p:nvPr/>
        </p:nvPicPr>
        <p:blipFill>
          <a:blip r:embed="rId3" cstate="print"/>
          <a:srcRect/>
          <a:stretch>
            <a:fillRect/>
          </a:stretch>
        </p:blipFill>
        <p:spPr bwMode="auto">
          <a:xfrm>
            <a:off x="1295400" y="1136650"/>
            <a:ext cx="6400800" cy="4806950"/>
          </a:xfrm>
          <a:prstGeom prst="rect">
            <a:avLst/>
          </a:prstGeom>
          <a:noFill/>
          <a:ln w="9525">
            <a:noFill/>
            <a:miter lim="800000"/>
            <a:headEnd/>
            <a:tailEnd/>
          </a:ln>
        </p:spPr>
      </p:pic>
      <p:sp>
        <p:nvSpPr>
          <p:cNvPr id="362500" name="Text Box 4"/>
          <p:cNvSpPr txBox="1">
            <a:spLocks noChangeArrowheads="1"/>
          </p:cNvSpPr>
          <p:nvPr/>
        </p:nvSpPr>
        <p:spPr bwMode="auto">
          <a:xfrm>
            <a:off x="2259013" y="6211888"/>
            <a:ext cx="4370387" cy="457200"/>
          </a:xfrm>
          <a:prstGeom prst="rect">
            <a:avLst/>
          </a:prstGeom>
          <a:noFill/>
          <a:ln w="9525">
            <a:noFill/>
            <a:miter lim="800000"/>
            <a:headEnd/>
            <a:tailEnd/>
          </a:ln>
        </p:spPr>
        <p:txBody>
          <a:bodyPr wrap="none">
            <a:spAutoFit/>
          </a:bodyPr>
          <a:lstStyle/>
          <a:p>
            <a:r>
              <a:rPr lang="en-US"/>
              <a:t>Why can’t we read in the dark?</a:t>
            </a:r>
          </a:p>
        </p:txBody>
      </p:sp>
      <p:sp>
        <p:nvSpPr>
          <p:cNvPr id="24581" name="Text Box 5"/>
          <p:cNvSpPr txBox="1">
            <a:spLocks noChangeArrowheads="1"/>
          </p:cNvSpPr>
          <p:nvPr/>
        </p:nvSpPr>
        <p:spPr bwMode="auto">
          <a:xfrm>
            <a:off x="7543800" y="6583363"/>
            <a:ext cx="1309688" cy="274637"/>
          </a:xfrm>
          <a:prstGeom prst="rect">
            <a:avLst/>
          </a:prstGeom>
          <a:noFill/>
          <a:ln w="9525">
            <a:noFill/>
            <a:miter lim="800000"/>
            <a:headEnd/>
            <a:tailEnd/>
          </a:ln>
        </p:spPr>
        <p:txBody>
          <a:bodyPr wrap="none">
            <a:spAutoFit/>
          </a:bodyPr>
          <a:lstStyle/>
          <a:p>
            <a:r>
              <a:rPr lang="en-US" sz="1200"/>
              <a:t>Slide by A. Efros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0" y="0"/>
            <a:ext cx="9182100" cy="6896100"/>
          </a:xfrm>
          <a:prstGeom prst="rect">
            <a:avLst/>
          </a:prstGeom>
          <a:noFill/>
          <a:ln w="9525">
            <a:noFill/>
            <a:miter lim="800000"/>
            <a:headEnd/>
            <a:tailEnd/>
          </a:ln>
        </p:spPr>
      </p:pic>
      <p:sp>
        <p:nvSpPr>
          <p:cNvPr id="25603" name="Rectangle 3"/>
          <p:cNvSpPr>
            <a:spLocks noChangeArrowheads="1"/>
          </p:cNvSpPr>
          <p:nvPr/>
        </p:nvSpPr>
        <p:spPr bwMode="auto">
          <a:xfrm>
            <a:off x="7331075" y="6613525"/>
            <a:ext cx="1808163" cy="244475"/>
          </a:xfrm>
          <a:prstGeom prst="rect">
            <a:avLst/>
          </a:prstGeom>
          <a:noFill/>
          <a:ln w="9525">
            <a:noFill/>
            <a:miter lim="800000"/>
            <a:headEnd/>
            <a:tailEnd/>
          </a:ln>
        </p:spPr>
        <p:txBody>
          <a:bodyPr wrap="none">
            <a:spAutoFit/>
          </a:bodyPr>
          <a:lstStyle/>
          <a:p>
            <a:r>
              <a:rPr lang="en-US" sz="1000">
                <a:solidFill>
                  <a:schemeClr val="bg1"/>
                </a:solidFill>
                <a:latin typeface="EngraversGothic BT Regular" charset="0"/>
              </a:rPr>
              <a:t>© Stephen E. Palmer, 2002</a:t>
            </a:r>
          </a:p>
        </p:txBody>
      </p:sp>
      <p:pic>
        <p:nvPicPr>
          <p:cNvPr id="25604" name="Picture 4"/>
          <p:cNvPicPr>
            <a:picLocks noChangeAspect="1" noChangeArrowheads="1"/>
          </p:cNvPicPr>
          <p:nvPr/>
        </p:nvPicPr>
        <p:blipFill>
          <a:blip r:embed="rId4" cstate="print"/>
          <a:srcRect r="13429"/>
          <a:stretch>
            <a:fillRect/>
          </a:stretch>
        </p:blipFill>
        <p:spPr bwMode="auto">
          <a:xfrm>
            <a:off x="990600" y="1443038"/>
            <a:ext cx="4953000" cy="4500562"/>
          </a:xfrm>
          <a:prstGeom prst="rect">
            <a:avLst/>
          </a:prstGeom>
          <a:noFill/>
          <a:ln w="9525">
            <a:noFill/>
            <a:miter lim="800000"/>
            <a:headEnd/>
            <a:tailEnd/>
          </a:ln>
        </p:spPr>
      </p:pic>
      <p:sp>
        <p:nvSpPr>
          <p:cNvPr id="25605" name="Text Box 5"/>
          <p:cNvSpPr txBox="1">
            <a:spLocks noChangeArrowheads="1"/>
          </p:cNvSpPr>
          <p:nvPr/>
        </p:nvSpPr>
        <p:spPr bwMode="auto">
          <a:xfrm>
            <a:off x="1600200" y="1219200"/>
            <a:ext cx="3589338" cy="519113"/>
          </a:xfrm>
          <a:prstGeom prst="rect">
            <a:avLst/>
          </a:prstGeom>
          <a:noFill/>
          <a:ln w="9525">
            <a:noFill/>
            <a:miter lim="800000"/>
            <a:headEnd/>
            <a:tailEnd/>
          </a:ln>
        </p:spPr>
        <p:txBody>
          <a:bodyPr wrap="none">
            <a:spAutoFit/>
          </a:bodyPr>
          <a:lstStyle/>
          <a:p>
            <a:r>
              <a:rPr lang="en-US" sz="2800">
                <a:solidFill>
                  <a:srgbClr val="FFFF00"/>
                </a:solidFill>
                <a:latin typeface="Helvetica" pitchFamily="34" charset="0"/>
              </a:rPr>
              <a:t>Three kinds of cones:</a:t>
            </a:r>
          </a:p>
        </p:txBody>
      </p:sp>
      <p:sp>
        <p:nvSpPr>
          <p:cNvPr id="25606" name="Text Box 7"/>
          <p:cNvSpPr txBox="1">
            <a:spLocks noChangeArrowheads="1"/>
          </p:cNvSpPr>
          <p:nvPr/>
        </p:nvSpPr>
        <p:spPr bwMode="auto">
          <a:xfrm>
            <a:off x="2163763" y="228600"/>
            <a:ext cx="5346700" cy="579438"/>
          </a:xfrm>
          <a:prstGeom prst="rect">
            <a:avLst/>
          </a:prstGeom>
          <a:noFill/>
          <a:ln w="9525">
            <a:noFill/>
            <a:miter lim="800000"/>
            <a:headEnd/>
            <a:tailEnd/>
          </a:ln>
        </p:spPr>
        <p:txBody>
          <a:bodyPr wrap="none">
            <a:spAutoFit/>
          </a:bodyPr>
          <a:lstStyle/>
          <a:p>
            <a:pPr algn="ctr"/>
            <a:r>
              <a:rPr lang="en-US" sz="3200" b="1">
                <a:solidFill>
                  <a:srgbClr val="00FF99"/>
                </a:solidFill>
                <a:latin typeface="Helvetica" pitchFamily="34" charset="0"/>
              </a:rPr>
              <a:t>Physiology of Color Vision</a:t>
            </a:r>
            <a:endParaRPr lang="en-US">
              <a:solidFill>
                <a:srgbClr val="00FF99"/>
              </a:solidFill>
              <a:latin typeface="Times" pitchFamily="18" charset="0"/>
            </a:endParaRPr>
          </a:p>
        </p:txBody>
      </p:sp>
      <p:pic>
        <p:nvPicPr>
          <p:cNvPr id="25607" name="Picture 9"/>
          <p:cNvPicPr>
            <a:picLocks noChangeAspect="1" noChangeArrowheads="1"/>
          </p:cNvPicPr>
          <p:nvPr/>
        </p:nvPicPr>
        <p:blipFill>
          <a:blip r:embed="rId5" cstate="print"/>
          <a:srcRect/>
          <a:stretch>
            <a:fillRect/>
          </a:stretch>
        </p:blipFill>
        <p:spPr bwMode="auto">
          <a:xfrm>
            <a:off x="5791200" y="1828800"/>
            <a:ext cx="3260725" cy="3505200"/>
          </a:xfrm>
          <a:prstGeom prst="rect">
            <a:avLst/>
          </a:prstGeom>
          <a:noFill/>
          <a:ln w="9525">
            <a:noFill/>
            <a:miter lim="800000"/>
            <a:headEnd/>
            <a:tailEnd/>
          </a:ln>
        </p:spPr>
      </p:pic>
      <p:sp>
        <p:nvSpPr>
          <p:cNvPr id="25608" name="Text Box 11"/>
          <p:cNvSpPr txBox="1">
            <a:spLocks noChangeArrowheads="1"/>
          </p:cNvSpPr>
          <p:nvPr/>
        </p:nvSpPr>
        <p:spPr bwMode="auto">
          <a:xfrm>
            <a:off x="1050925" y="5807075"/>
            <a:ext cx="6523038" cy="822325"/>
          </a:xfrm>
          <a:prstGeom prst="rect">
            <a:avLst/>
          </a:prstGeom>
          <a:noFill/>
          <a:ln w="9525">
            <a:noFill/>
            <a:miter lim="800000"/>
            <a:headEnd/>
            <a:tailEnd/>
          </a:ln>
        </p:spPr>
        <p:txBody>
          <a:bodyPr wrap="none">
            <a:spAutoFit/>
          </a:bodyPr>
          <a:lstStyle/>
          <a:p>
            <a:pPr>
              <a:buFontTx/>
              <a:buChar char="•"/>
            </a:pPr>
            <a:r>
              <a:rPr lang="en-US">
                <a:solidFill>
                  <a:schemeClr val="bg1"/>
                </a:solidFill>
              </a:rPr>
              <a:t>   Ratio of L to M to S cones: approx. 10:5:1</a:t>
            </a:r>
          </a:p>
          <a:p>
            <a:pPr>
              <a:buFontTx/>
              <a:buChar char="•"/>
            </a:pPr>
            <a:r>
              <a:rPr lang="en-US">
                <a:solidFill>
                  <a:schemeClr val="bg1"/>
                </a:solidFill>
              </a:rPr>
              <a:t>   Almost no S cones in the center of the fovea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Physiology of Color Vision: Fun facts</a:t>
            </a:r>
          </a:p>
        </p:txBody>
      </p:sp>
      <p:sp>
        <p:nvSpPr>
          <p:cNvPr id="3" name="Content Placeholder 2"/>
          <p:cNvSpPr>
            <a:spLocks noGrp="1"/>
          </p:cNvSpPr>
          <p:nvPr>
            <p:ph idx="1"/>
          </p:nvPr>
        </p:nvSpPr>
        <p:spPr>
          <a:xfrm>
            <a:off x="685800" y="914400"/>
            <a:ext cx="8305800" cy="5257800"/>
          </a:xfrm>
        </p:spPr>
        <p:txBody>
          <a:bodyPr>
            <a:noAutofit/>
          </a:bodyPr>
          <a:lstStyle/>
          <a:p>
            <a:r>
              <a:rPr lang="en-US" dirty="0"/>
              <a:t>“M” and “L” pigments are encoded on the </a:t>
            </a:r>
            <a:br>
              <a:rPr lang="en-US" dirty="0"/>
            </a:br>
            <a:r>
              <a:rPr lang="en-US" dirty="0"/>
              <a:t>X-chromosome</a:t>
            </a:r>
          </a:p>
          <a:p>
            <a:pPr lvl="1"/>
            <a:r>
              <a:rPr lang="en-US" sz="2400" dirty="0"/>
              <a:t>That’s why men are more likely to be color blind </a:t>
            </a:r>
          </a:p>
          <a:p>
            <a:pPr lvl="1"/>
            <a:r>
              <a:rPr lang="en-US" sz="2400" dirty="0"/>
              <a:t>“L” gene has high variation, so some women may be </a:t>
            </a:r>
            <a:r>
              <a:rPr lang="en-US" sz="2400" i="1" dirty="0" err="1"/>
              <a:t>tetrachromatic</a:t>
            </a:r>
            <a:endParaRPr lang="en-US" sz="2400" i="1" dirty="0"/>
          </a:p>
          <a:p>
            <a:r>
              <a:rPr lang="en-US" dirty="0"/>
              <a:t>Some animals have one (night animals), two (e.g., dogs), four (fish, birds), five (pigeons, some reptiles/amphibians), or even 12 (mantis shrimp) types of cones</a:t>
            </a:r>
          </a:p>
          <a:p>
            <a:pPr marL="457200" lvl="1" indent="0">
              <a:buNone/>
            </a:pPr>
            <a:r>
              <a:rPr lang="en-US" dirty="0">
                <a:hlinkClick r:id="rId2"/>
              </a:rPr>
              <a:t>http://ngm.nationalgeographic.com/2016/02/evolution-of-eyes-text</a:t>
            </a:r>
            <a:endParaRPr lang="en-US" dirty="0"/>
          </a:p>
        </p:txBody>
      </p:sp>
      <p:sp>
        <p:nvSpPr>
          <p:cNvPr id="4" name="TextBox 3"/>
          <p:cNvSpPr txBox="1"/>
          <p:nvPr/>
        </p:nvSpPr>
        <p:spPr>
          <a:xfrm>
            <a:off x="2438400" y="6324600"/>
            <a:ext cx="4661854" cy="400110"/>
          </a:xfrm>
          <a:prstGeom prst="rect">
            <a:avLst/>
          </a:prstGeom>
          <a:noFill/>
        </p:spPr>
        <p:txBody>
          <a:bodyPr wrap="none" rtlCol="0">
            <a:spAutoFit/>
          </a:bodyPr>
          <a:lstStyle/>
          <a:p>
            <a:r>
              <a:rPr lang="en-US" sz="2000" dirty="0">
                <a:hlinkClick r:id="rId3"/>
              </a:rPr>
              <a:t>http://en.wikipedia.org/wiki/Color_vision</a:t>
            </a:r>
            <a:endParaRPr lang="en-US" sz="2000" dirty="0"/>
          </a:p>
        </p:txBody>
      </p:sp>
      <p:sp>
        <p:nvSpPr>
          <p:cNvPr id="6" name="Text Box 5"/>
          <p:cNvSpPr txBox="1">
            <a:spLocks noChangeArrowheads="1"/>
          </p:cNvSpPr>
          <p:nvPr/>
        </p:nvSpPr>
        <p:spPr bwMode="auto">
          <a:xfrm>
            <a:off x="7731434" y="6583363"/>
            <a:ext cx="1412566" cy="276999"/>
          </a:xfrm>
          <a:prstGeom prst="rect">
            <a:avLst/>
          </a:prstGeom>
          <a:noFill/>
          <a:ln w="9525">
            <a:noFill/>
            <a:miter lim="800000"/>
            <a:headEnd/>
            <a:tailEnd/>
          </a:ln>
        </p:spPr>
        <p:txBody>
          <a:bodyPr wrap="none">
            <a:spAutoFit/>
          </a:bodyPr>
          <a:lstStyle/>
          <a:p>
            <a:r>
              <a:rPr lang="en-US" sz="1200" dirty="0"/>
              <a:t>Slide by D. </a:t>
            </a:r>
            <a:r>
              <a:rPr lang="en-US" sz="1200" dirty="0" err="1"/>
              <a:t>Hoiem</a:t>
            </a:r>
            <a:endParaRPr lang="en-US" sz="1200" dirty="0"/>
          </a:p>
        </p:txBody>
      </p:sp>
    </p:spTree>
    <p:extLst>
      <p:ext uri="{BB962C8B-B14F-4D97-AF65-F5344CB8AC3E}">
        <p14:creationId xmlns:p14="http://schemas.microsoft.com/office/powerpoint/2010/main" val="265520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Color perception</a:t>
            </a:r>
          </a:p>
        </p:txBody>
      </p:sp>
      <p:sp>
        <p:nvSpPr>
          <p:cNvPr id="26627" name="Rectangle 3"/>
          <p:cNvSpPr>
            <a:spLocks noGrp="1" noChangeArrowheads="1"/>
          </p:cNvSpPr>
          <p:nvPr>
            <p:ph type="body" idx="1"/>
          </p:nvPr>
        </p:nvSpPr>
        <p:spPr>
          <a:xfrm>
            <a:off x="685800" y="3581400"/>
            <a:ext cx="8153400" cy="1905000"/>
          </a:xfrm>
        </p:spPr>
        <p:txBody>
          <a:bodyPr/>
          <a:lstStyle/>
          <a:p>
            <a:pPr>
              <a:buFontTx/>
              <a:buNone/>
            </a:pPr>
            <a:r>
              <a:rPr lang="en-US" dirty="0"/>
              <a:t>Rods and cones act as </a:t>
            </a:r>
            <a:r>
              <a:rPr lang="en-US" i="1" dirty="0"/>
              <a:t>filters</a:t>
            </a:r>
            <a:r>
              <a:rPr lang="en-US" dirty="0"/>
              <a:t> on the spectrum</a:t>
            </a:r>
          </a:p>
          <a:p>
            <a:pPr lvl="1"/>
            <a:r>
              <a:rPr lang="en-US" dirty="0"/>
              <a:t>To get the output of a filter, multiply its response curve by the spectrum, integrate over all wavelengths</a:t>
            </a:r>
          </a:p>
          <a:p>
            <a:pPr lvl="2"/>
            <a:r>
              <a:rPr lang="en-US" sz="1800" dirty="0"/>
              <a:t>Each cone yields one number</a:t>
            </a:r>
          </a:p>
        </p:txBody>
      </p:sp>
      <p:sp>
        <p:nvSpPr>
          <p:cNvPr id="26628" name="Line 4"/>
          <p:cNvSpPr>
            <a:spLocks noChangeShapeType="1"/>
          </p:cNvSpPr>
          <p:nvPr/>
        </p:nvSpPr>
        <p:spPr bwMode="auto">
          <a:xfrm>
            <a:off x="1828800" y="1770063"/>
            <a:ext cx="1588" cy="1446212"/>
          </a:xfrm>
          <a:prstGeom prst="line">
            <a:avLst/>
          </a:prstGeom>
          <a:noFill/>
          <a:ln w="12700">
            <a:solidFill>
              <a:srgbClr val="000000"/>
            </a:solidFill>
            <a:round/>
            <a:headEnd/>
            <a:tailEnd/>
          </a:ln>
        </p:spPr>
        <p:txBody>
          <a:bodyPr/>
          <a:lstStyle/>
          <a:p>
            <a:endParaRPr lang="en-US"/>
          </a:p>
        </p:txBody>
      </p:sp>
      <p:sp>
        <p:nvSpPr>
          <p:cNvPr id="26629" name="Line 5"/>
          <p:cNvSpPr>
            <a:spLocks noChangeShapeType="1"/>
          </p:cNvSpPr>
          <p:nvPr/>
        </p:nvSpPr>
        <p:spPr bwMode="auto">
          <a:xfrm>
            <a:off x="1828800" y="3216275"/>
            <a:ext cx="4572000" cy="1588"/>
          </a:xfrm>
          <a:prstGeom prst="line">
            <a:avLst/>
          </a:prstGeom>
          <a:noFill/>
          <a:ln w="12700">
            <a:solidFill>
              <a:srgbClr val="000000"/>
            </a:solidFill>
            <a:round/>
            <a:headEnd/>
            <a:tailEnd/>
          </a:ln>
        </p:spPr>
        <p:txBody>
          <a:bodyPr/>
          <a:lstStyle/>
          <a:p>
            <a:endParaRPr lang="en-US"/>
          </a:p>
        </p:txBody>
      </p:sp>
      <p:sp>
        <p:nvSpPr>
          <p:cNvPr id="26630" name="Freeform 6"/>
          <p:cNvSpPr>
            <a:spLocks/>
          </p:cNvSpPr>
          <p:nvPr/>
        </p:nvSpPr>
        <p:spPr bwMode="auto">
          <a:xfrm>
            <a:off x="1841500" y="1979613"/>
            <a:ext cx="4572000" cy="1216025"/>
          </a:xfrm>
          <a:custGeom>
            <a:avLst/>
            <a:gdLst>
              <a:gd name="T0" fmla="*/ 2147483647 w 2880"/>
              <a:gd name="T1" fmla="*/ 2147483647 h 766"/>
              <a:gd name="T2" fmla="*/ 2147483647 w 2880"/>
              <a:gd name="T3" fmla="*/ 2147483647 h 766"/>
              <a:gd name="T4" fmla="*/ 2147483647 w 2880"/>
              <a:gd name="T5" fmla="*/ 2147483647 h 766"/>
              <a:gd name="T6" fmla="*/ 2147483647 w 2880"/>
              <a:gd name="T7" fmla="*/ 2147483647 h 766"/>
              <a:gd name="T8" fmla="*/ 2147483647 w 2880"/>
              <a:gd name="T9" fmla="*/ 2147483647 h 766"/>
              <a:gd name="T10" fmla="*/ 2147483647 w 2880"/>
              <a:gd name="T11" fmla="*/ 2147483647 h 766"/>
              <a:gd name="T12" fmla="*/ 2147483647 w 2880"/>
              <a:gd name="T13" fmla="*/ 2147483647 h 766"/>
              <a:gd name="T14" fmla="*/ 2147483647 w 2880"/>
              <a:gd name="T15" fmla="*/ 2147483647 h 766"/>
              <a:gd name="T16" fmla="*/ 2147483647 w 2880"/>
              <a:gd name="T17" fmla="*/ 2147483647 h 766"/>
              <a:gd name="T18" fmla="*/ 2147483647 w 2880"/>
              <a:gd name="T19" fmla="*/ 2147483647 h 766"/>
              <a:gd name="T20" fmla="*/ 2147483647 w 2880"/>
              <a:gd name="T21" fmla="*/ 2147483647 h 766"/>
              <a:gd name="T22" fmla="*/ 2147483647 w 2880"/>
              <a:gd name="T23" fmla="*/ 2147483647 h 766"/>
              <a:gd name="T24" fmla="*/ 2147483647 w 2880"/>
              <a:gd name="T25" fmla="*/ 2147483647 h 766"/>
              <a:gd name="T26" fmla="*/ 2147483647 w 2880"/>
              <a:gd name="T27" fmla="*/ 2147483647 h 766"/>
              <a:gd name="T28" fmla="*/ 2147483647 w 2880"/>
              <a:gd name="T29" fmla="*/ 2147483647 h 766"/>
              <a:gd name="T30" fmla="*/ 2147483647 w 2880"/>
              <a:gd name="T31" fmla="*/ 2147483647 h 766"/>
              <a:gd name="T32" fmla="*/ 2147483647 w 2880"/>
              <a:gd name="T33" fmla="*/ 2147483647 h 766"/>
              <a:gd name="T34" fmla="*/ 2147483647 w 2880"/>
              <a:gd name="T35" fmla="*/ 2147483647 h 766"/>
              <a:gd name="T36" fmla="*/ 2147483647 w 2880"/>
              <a:gd name="T37" fmla="*/ 2147483647 h 766"/>
              <a:gd name="T38" fmla="*/ 2147483647 w 2880"/>
              <a:gd name="T39" fmla="*/ 2147483647 h 766"/>
              <a:gd name="T40" fmla="*/ 2147483647 w 2880"/>
              <a:gd name="T41" fmla="*/ 2147483647 h 766"/>
              <a:gd name="T42" fmla="*/ 2147483647 w 2880"/>
              <a:gd name="T43" fmla="*/ 2147483647 h 766"/>
              <a:gd name="T44" fmla="*/ 2147483647 w 2880"/>
              <a:gd name="T45" fmla="*/ 2147483647 h 766"/>
              <a:gd name="T46" fmla="*/ 2147483647 w 2880"/>
              <a:gd name="T47" fmla="*/ 2147483647 h 766"/>
              <a:gd name="T48" fmla="*/ 2147483647 w 2880"/>
              <a:gd name="T49" fmla="*/ 2147483647 h 766"/>
              <a:gd name="T50" fmla="*/ 2147483647 w 2880"/>
              <a:gd name="T51" fmla="*/ 2147483647 h 766"/>
              <a:gd name="T52" fmla="*/ 2147483647 w 2880"/>
              <a:gd name="T53" fmla="*/ 2147483647 h 766"/>
              <a:gd name="T54" fmla="*/ 2147483647 w 2880"/>
              <a:gd name="T55" fmla="*/ 2147483647 h 766"/>
              <a:gd name="T56" fmla="*/ 2147483647 w 2880"/>
              <a:gd name="T57" fmla="*/ 2147483647 h 766"/>
              <a:gd name="T58" fmla="*/ 2147483647 w 2880"/>
              <a:gd name="T59" fmla="*/ 2147483647 h 766"/>
              <a:gd name="T60" fmla="*/ 2147483647 w 2880"/>
              <a:gd name="T61" fmla="*/ 2147483647 h 766"/>
              <a:gd name="T62" fmla="*/ 2147483647 w 2880"/>
              <a:gd name="T63" fmla="*/ 2147483647 h 766"/>
              <a:gd name="T64" fmla="*/ 2147483647 w 2880"/>
              <a:gd name="T65" fmla="*/ 2147483647 h 766"/>
              <a:gd name="T66" fmla="*/ 2147483647 w 2880"/>
              <a:gd name="T67" fmla="*/ 2147483647 h 766"/>
              <a:gd name="T68" fmla="*/ 2147483647 w 2880"/>
              <a:gd name="T69" fmla="*/ 2147483647 h 766"/>
              <a:gd name="T70" fmla="*/ 2147483647 w 2880"/>
              <a:gd name="T71" fmla="*/ 2147483647 h 766"/>
              <a:gd name="T72" fmla="*/ 2147483647 w 2880"/>
              <a:gd name="T73" fmla="*/ 2147483647 h 766"/>
              <a:gd name="T74" fmla="*/ 2147483647 w 2880"/>
              <a:gd name="T75" fmla="*/ 2147483647 h 766"/>
              <a:gd name="T76" fmla="*/ 2147483647 w 2880"/>
              <a:gd name="T77" fmla="*/ 2147483647 h 766"/>
              <a:gd name="T78" fmla="*/ 2147483647 w 2880"/>
              <a:gd name="T79" fmla="*/ 2147483647 h 766"/>
              <a:gd name="T80" fmla="*/ 2147483647 w 2880"/>
              <a:gd name="T81" fmla="*/ 2147483647 h 766"/>
              <a:gd name="T82" fmla="*/ 2147483647 w 2880"/>
              <a:gd name="T83" fmla="*/ 2147483647 h 766"/>
              <a:gd name="T84" fmla="*/ 2147483647 w 2880"/>
              <a:gd name="T85" fmla="*/ 2147483647 h 766"/>
              <a:gd name="T86" fmla="*/ 2147483647 w 2880"/>
              <a:gd name="T87" fmla="*/ 2147483647 h 766"/>
              <a:gd name="T88" fmla="*/ 2147483647 w 2880"/>
              <a:gd name="T89" fmla="*/ 2147483647 h 766"/>
              <a:gd name="T90" fmla="*/ 2147483647 w 2880"/>
              <a:gd name="T91" fmla="*/ 2147483647 h 766"/>
              <a:gd name="T92" fmla="*/ 2147483647 w 2880"/>
              <a:gd name="T93" fmla="*/ 2147483647 h 766"/>
              <a:gd name="T94" fmla="*/ 2147483647 w 2880"/>
              <a:gd name="T95" fmla="*/ 2147483647 h 766"/>
              <a:gd name="T96" fmla="*/ 2147483647 w 2880"/>
              <a:gd name="T97" fmla="*/ 2147483647 h 7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0"/>
              <a:gd name="T148" fmla="*/ 0 h 766"/>
              <a:gd name="T149" fmla="*/ 2880 w 2880"/>
              <a:gd name="T150" fmla="*/ 766 h 7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0" h="766">
                <a:moveTo>
                  <a:pt x="0" y="700"/>
                </a:moveTo>
                <a:lnTo>
                  <a:pt x="32" y="707"/>
                </a:lnTo>
                <a:lnTo>
                  <a:pt x="56" y="707"/>
                </a:lnTo>
                <a:lnTo>
                  <a:pt x="80" y="693"/>
                </a:lnTo>
                <a:lnTo>
                  <a:pt x="104" y="687"/>
                </a:lnTo>
                <a:lnTo>
                  <a:pt x="128" y="667"/>
                </a:lnTo>
                <a:lnTo>
                  <a:pt x="152" y="647"/>
                </a:lnTo>
                <a:lnTo>
                  <a:pt x="159" y="641"/>
                </a:lnTo>
                <a:lnTo>
                  <a:pt x="175" y="627"/>
                </a:lnTo>
                <a:lnTo>
                  <a:pt x="183" y="614"/>
                </a:lnTo>
                <a:lnTo>
                  <a:pt x="191" y="601"/>
                </a:lnTo>
                <a:lnTo>
                  <a:pt x="199" y="588"/>
                </a:lnTo>
                <a:lnTo>
                  <a:pt x="207" y="575"/>
                </a:lnTo>
                <a:lnTo>
                  <a:pt x="223" y="561"/>
                </a:lnTo>
                <a:lnTo>
                  <a:pt x="231" y="548"/>
                </a:lnTo>
                <a:lnTo>
                  <a:pt x="239" y="535"/>
                </a:lnTo>
                <a:lnTo>
                  <a:pt x="247" y="522"/>
                </a:lnTo>
                <a:lnTo>
                  <a:pt x="255" y="508"/>
                </a:lnTo>
                <a:lnTo>
                  <a:pt x="263" y="495"/>
                </a:lnTo>
                <a:lnTo>
                  <a:pt x="279" y="469"/>
                </a:lnTo>
                <a:lnTo>
                  <a:pt x="295" y="442"/>
                </a:lnTo>
                <a:lnTo>
                  <a:pt x="311" y="423"/>
                </a:lnTo>
                <a:lnTo>
                  <a:pt x="327" y="409"/>
                </a:lnTo>
                <a:lnTo>
                  <a:pt x="335" y="390"/>
                </a:lnTo>
                <a:lnTo>
                  <a:pt x="351" y="383"/>
                </a:lnTo>
                <a:lnTo>
                  <a:pt x="367" y="383"/>
                </a:lnTo>
                <a:lnTo>
                  <a:pt x="383" y="383"/>
                </a:lnTo>
                <a:lnTo>
                  <a:pt x="399" y="396"/>
                </a:lnTo>
                <a:lnTo>
                  <a:pt x="407" y="403"/>
                </a:lnTo>
                <a:lnTo>
                  <a:pt x="415" y="409"/>
                </a:lnTo>
                <a:lnTo>
                  <a:pt x="423" y="423"/>
                </a:lnTo>
                <a:lnTo>
                  <a:pt x="431" y="436"/>
                </a:lnTo>
                <a:lnTo>
                  <a:pt x="439" y="449"/>
                </a:lnTo>
                <a:lnTo>
                  <a:pt x="447" y="469"/>
                </a:lnTo>
                <a:lnTo>
                  <a:pt x="471" y="469"/>
                </a:lnTo>
                <a:lnTo>
                  <a:pt x="487" y="482"/>
                </a:lnTo>
                <a:lnTo>
                  <a:pt x="495" y="495"/>
                </a:lnTo>
                <a:lnTo>
                  <a:pt x="511" y="508"/>
                </a:lnTo>
                <a:lnTo>
                  <a:pt x="519" y="528"/>
                </a:lnTo>
                <a:lnTo>
                  <a:pt x="526" y="542"/>
                </a:lnTo>
                <a:lnTo>
                  <a:pt x="542" y="555"/>
                </a:lnTo>
                <a:lnTo>
                  <a:pt x="550" y="568"/>
                </a:lnTo>
                <a:lnTo>
                  <a:pt x="566" y="575"/>
                </a:lnTo>
                <a:lnTo>
                  <a:pt x="582" y="575"/>
                </a:lnTo>
                <a:lnTo>
                  <a:pt x="598" y="575"/>
                </a:lnTo>
                <a:lnTo>
                  <a:pt x="622" y="555"/>
                </a:lnTo>
                <a:lnTo>
                  <a:pt x="630" y="548"/>
                </a:lnTo>
                <a:lnTo>
                  <a:pt x="638" y="535"/>
                </a:lnTo>
                <a:lnTo>
                  <a:pt x="654" y="522"/>
                </a:lnTo>
                <a:lnTo>
                  <a:pt x="662" y="508"/>
                </a:lnTo>
                <a:lnTo>
                  <a:pt x="670" y="495"/>
                </a:lnTo>
                <a:lnTo>
                  <a:pt x="678" y="475"/>
                </a:lnTo>
                <a:lnTo>
                  <a:pt x="694" y="462"/>
                </a:lnTo>
                <a:lnTo>
                  <a:pt x="702" y="442"/>
                </a:lnTo>
                <a:lnTo>
                  <a:pt x="710" y="423"/>
                </a:lnTo>
                <a:lnTo>
                  <a:pt x="718" y="409"/>
                </a:lnTo>
                <a:lnTo>
                  <a:pt x="734" y="390"/>
                </a:lnTo>
                <a:lnTo>
                  <a:pt x="742" y="376"/>
                </a:lnTo>
                <a:lnTo>
                  <a:pt x="750" y="357"/>
                </a:lnTo>
                <a:lnTo>
                  <a:pt x="766" y="343"/>
                </a:lnTo>
                <a:lnTo>
                  <a:pt x="774" y="330"/>
                </a:lnTo>
                <a:lnTo>
                  <a:pt x="782" y="317"/>
                </a:lnTo>
                <a:lnTo>
                  <a:pt x="798" y="310"/>
                </a:lnTo>
                <a:lnTo>
                  <a:pt x="806" y="304"/>
                </a:lnTo>
                <a:lnTo>
                  <a:pt x="814" y="297"/>
                </a:lnTo>
                <a:lnTo>
                  <a:pt x="830" y="297"/>
                </a:lnTo>
                <a:lnTo>
                  <a:pt x="838" y="304"/>
                </a:lnTo>
                <a:lnTo>
                  <a:pt x="846" y="310"/>
                </a:lnTo>
                <a:lnTo>
                  <a:pt x="862" y="317"/>
                </a:lnTo>
                <a:lnTo>
                  <a:pt x="870" y="337"/>
                </a:lnTo>
                <a:lnTo>
                  <a:pt x="989" y="291"/>
                </a:lnTo>
                <a:lnTo>
                  <a:pt x="997" y="277"/>
                </a:lnTo>
                <a:lnTo>
                  <a:pt x="997" y="264"/>
                </a:lnTo>
                <a:lnTo>
                  <a:pt x="1005" y="251"/>
                </a:lnTo>
                <a:lnTo>
                  <a:pt x="1013" y="231"/>
                </a:lnTo>
                <a:lnTo>
                  <a:pt x="1021" y="218"/>
                </a:lnTo>
                <a:lnTo>
                  <a:pt x="1037" y="198"/>
                </a:lnTo>
                <a:lnTo>
                  <a:pt x="1045" y="185"/>
                </a:lnTo>
                <a:lnTo>
                  <a:pt x="1053" y="165"/>
                </a:lnTo>
                <a:lnTo>
                  <a:pt x="1069" y="152"/>
                </a:lnTo>
                <a:lnTo>
                  <a:pt x="1077" y="139"/>
                </a:lnTo>
                <a:lnTo>
                  <a:pt x="1093" y="119"/>
                </a:lnTo>
                <a:lnTo>
                  <a:pt x="1109" y="106"/>
                </a:lnTo>
                <a:lnTo>
                  <a:pt x="1117" y="93"/>
                </a:lnTo>
                <a:lnTo>
                  <a:pt x="1133" y="79"/>
                </a:lnTo>
                <a:lnTo>
                  <a:pt x="1149" y="66"/>
                </a:lnTo>
                <a:lnTo>
                  <a:pt x="1165" y="53"/>
                </a:lnTo>
                <a:lnTo>
                  <a:pt x="1181" y="40"/>
                </a:lnTo>
                <a:lnTo>
                  <a:pt x="1197" y="33"/>
                </a:lnTo>
                <a:lnTo>
                  <a:pt x="1213" y="20"/>
                </a:lnTo>
                <a:lnTo>
                  <a:pt x="1229" y="13"/>
                </a:lnTo>
                <a:lnTo>
                  <a:pt x="1245" y="7"/>
                </a:lnTo>
                <a:lnTo>
                  <a:pt x="1260" y="0"/>
                </a:lnTo>
                <a:lnTo>
                  <a:pt x="1276" y="0"/>
                </a:lnTo>
                <a:lnTo>
                  <a:pt x="1292" y="0"/>
                </a:lnTo>
                <a:lnTo>
                  <a:pt x="1316" y="20"/>
                </a:lnTo>
                <a:lnTo>
                  <a:pt x="1348" y="46"/>
                </a:lnTo>
                <a:lnTo>
                  <a:pt x="1372" y="73"/>
                </a:lnTo>
                <a:lnTo>
                  <a:pt x="1404" y="99"/>
                </a:lnTo>
                <a:lnTo>
                  <a:pt x="1428" y="126"/>
                </a:lnTo>
                <a:lnTo>
                  <a:pt x="1460" y="152"/>
                </a:lnTo>
                <a:lnTo>
                  <a:pt x="1476" y="165"/>
                </a:lnTo>
                <a:lnTo>
                  <a:pt x="1492" y="172"/>
                </a:lnTo>
                <a:lnTo>
                  <a:pt x="1508" y="185"/>
                </a:lnTo>
                <a:lnTo>
                  <a:pt x="1524" y="198"/>
                </a:lnTo>
                <a:lnTo>
                  <a:pt x="1540" y="205"/>
                </a:lnTo>
                <a:lnTo>
                  <a:pt x="1556" y="211"/>
                </a:lnTo>
                <a:lnTo>
                  <a:pt x="1580" y="218"/>
                </a:lnTo>
                <a:lnTo>
                  <a:pt x="1596" y="225"/>
                </a:lnTo>
                <a:lnTo>
                  <a:pt x="1612" y="231"/>
                </a:lnTo>
                <a:lnTo>
                  <a:pt x="1627" y="231"/>
                </a:lnTo>
                <a:lnTo>
                  <a:pt x="1651" y="231"/>
                </a:lnTo>
                <a:lnTo>
                  <a:pt x="1667" y="231"/>
                </a:lnTo>
                <a:lnTo>
                  <a:pt x="1675" y="218"/>
                </a:lnTo>
                <a:lnTo>
                  <a:pt x="1683" y="205"/>
                </a:lnTo>
                <a:lnTo>
                  <a:pt x="1691" y="198"/>
                </a:lnTo>
                <a:lnTo>
                  <a:pt x="1699" y="192"/>
                </a:lnTo>
                <a:lnTo>
                  <a:pt x="1707" y="185"/>
                </a:lnTo>
                <a:lnTo>
                  <a:pt x="1715" y="185"/>
                </a:lnTo>
                <a:lnTo>
                  <a:pt x="1731" y="178"/>
                </a:lnTo>
                <a:lnTo>
                  <a:pt x="1739" y="178"/>
                </a:lnTo>
                <a:lnTo>
                  <a:pt x="1755" y="185"/>
                </a:lnTo>
                <a:lnTo>
                  <a:pt x="1771" y="198"/>
                </a:lnTo>
                <a:lnTo>
                  <a:pt x="1779" y="211"/>
                </a:lnTo>
                <a:lnTo>
                  <a:pt x="1795" y="225"/>
                </a:lnTo>
                <a:lnTo>
                  <a:pt x="1803" y="238"/>
                </a:lnTo>
                <a:lnTo>
                  <a:pt x="1819" y="258"/>
                </a:lnTo>
                <a:lnTo>
                  <a:pt x="1827" y="271"/>
                </a:lnTo>
                <a:lnTo>
                  <a:pt x="1835" y="297"/>
                </a:lnTo>
                <a:lnTo>
                  <a:pt x="1851" y="330"/>
                </a:lnTo>
                <a:lnTo>
                  <a:pt x="1875" y="350"/>
                </a:lnTo>
                <a:lnTo>
                  <a:pt x="1883" y="363"/>
                </a:lnTo>
                <a:lnTo>
                  <a:pt x="1899" y="370"/>
                </a:lnTo>
                <a:lnTo>
                  <a:pt x="1915" y="370"/>
                </a:lnTo>
                <a:lnTo>
                  <a:pt x="1931" y="370"/>
                </a:lnTo>
                <a:lnTo>
                  <a:pt x="1955" y="370"/>
                </a:lnTo>
                <a:lnTo>
                  <a:pt x="1971" y="357"/>
                </a:lnTo>
                <a:lnTo>
                  <a:pt x="2154" y="304"/>
                </a:lnTo>
                <a:lnTo>
                  <a:pt x="2170" y="317"/>
                </a:lnTo>
                <a:lnTo>
                  <a:pt x="2186" y="337"/>
                </a:lnTo>
                <a:lnTo>
                  <a:pt x="2202" y="357"/>
                </a:lnTo>
                <a:lnTo>
                  <a:pt x="2210" y="383"/>
                </a:lnTo>
                <a:lnTo>
                  <a:pt x="2226" y="409"/>
                </a:lnTo>
                <a:lnTo>
                  <a:pt x="2242" y="436"/>
                </a:lnTo>
                <a:lnTo>
                  <a:pt x="2258" y="462"/>
                </a:lnTo>
                <a:lnTo>
                  <a:pt x="2274" y="482"/>
                </a:lnTo>
                <a:lnTo>
                  <a:pt x="2290" y="489"/>
                </a:lnTo>
                <a:lnTo>
                  <a:pt x="2306" y="495"/>
                </a:lnTo>
                <a:lnTo>
                  <a:pt x="2330" y="495"/>
                </a:lnTo>
                <a:lnTo>
                  <a:pt x="2353" y="475"/>
                </a:lnTo>
                <a:lnTo>
                  <a:pt x="2361" y="469"/>
                </a:lnTo>
                <a:lnTo>
                  <a:pt x="2377" y="442"/>
                </a:lnTo>
                <a:lnTo>
                  <a:pt x="2385" y="423"/>
                </a:lnTo>
                <a:lnTo>
                  <a:pt x="2393" y="396"/>
                </a:lnTo>
                <a:lnTo>
                  <a:pt x="2401" y="370"/>
                </a:lnTo>
                <a:lnTo>
                  <a:pt x="2417" y="343"/>
                </a:lnTo>
                <a:lnTo>
                  <a:pt x="2425" y="317"/>
                </a:lnTo>
                <a:lnTo>
                  <a:pt x="2441" y="297"/>
                </a:lnTo>
                <a:lnTo>
                  <a:pt x="2449" y="291"/>
                </a:lnTo>
                <a:lnTo>
                  <a:pt x="2465" y="284"/>
                </a:lnTo>
                <a:lnTo>
                  <a:pt x="2481" y="284"/>
                </a:lnTo>
                <a:lnTo>
                  <a:pt x="2497" y="310"/>
                </a:lnTo>
                <a:lnTo>
                  <a:pt x="2505" y="317"/>
                </a:lnTo>
                <a:lnTo>
                  <a:pt x="2513" y="337"/>
                </a:lnTo>
                <a:lnTo>
                  <a:pt x="2537" y="363"/>
                </a:lnTo>
                <a:lnTo>
                  <a:pt x="2553" y="383"/>
                </a:lnTo>
                <a:lnTo>
                  <a:pt x="2569" y="409"/>
                </a:lnTo>
                <a:lnTo>
                  <a:pt x="2593" y="436"/>
                </a:lnTo>
                <a:lnTo>
                  <a:pt x="2609" y="456"/>
                </a:lnTo>
                <a:lnTo>
                  <a:pt x="2633" y="469"/>
                </a:lnTo>
                <a:lnTo>
                  <a:pt x="2649" y="469"/>
                </a:lnTo>
                <a:lnTo>
                  <a:pt x="2657" y="469"/>
                </a:lnTo>
                <a:lnTo>
                  <a:pt x="2665" y="462"/>
                </a:lnTo>
                <a:lnTo>
                  <a:pt x="2665" y="456"/>
                </a:lnTo>
                <a:lnTo>
                  <a:pt x="2673" y="442"/>
                </a:lnTo>
                <a:lnTo>
                  <a:pt x="2673" y="423"/>
                </a:lnTo>
                <a:lnTo>
                  <a:pt x="2689" y="403"/>
                </a:lnTo>
                <a:lnTo>
                  <a:pt x="2705" y="403"/>
                </a:lnTo>
                <a:lnTo>
                  <a:pt x="2728" y="423"/>
                </a:lnTo>
                <a:lnTo>
                  <a:pt x="2736" y="436"/>
                </a:lnTo>
                <a:lnTo>
                  <a:pt x="2744" y="449"/>
                </a:lnTo>
                <a:lnTo>
                  <a:pt x="2760" y="469"/>
                </a:lnTo>
                <a:lnTo>
                  <a:pt x="2768" y="482"/>
                </a:lnTo>
                <a:lnTo>
                  <a:pt x="2776" y="502"/>
                </a:lnTo>
                <a:lnTo>
                  <a:pt x="2792" y="528"/>
                </a:lnTo>
                <a:lnTo>
                  <a:pt x="2800" y="548"/>
                </a:lnTo>
                <a:lnTo>
                  <a:pt x="2808" y="568"/>
                </a:lnTo>
                <a:lnTo>
                  <a:pt x="2816" y="594"/>
                </a:lnTo>
                <a:lnTo>
                  <a:pt x="2824" y="614"/>
                </a:lnTo>
                <a:lnTo>
                  <a:pt x="2832" y="641"/>
                </a:lnTo>
                <a:lnTo>
                  <a:pt x="2840" y="660"/>
                </a:lnTo>
                <a:lnTo>
                  <a:pt x="2848" y="680"/>
                </a:lnTo>
                <a:lnTo>
                  <a:pt x="2856" y="700"/>
                </a:lnTo>
                <a:lnTo>
                  <a:pt x="2864" y="720"/>
                </a:lnTo>
                <a:lnTo>
                  <a:pt x="2872" y="740"/>
                </a:lnTo>
                <a:lnTo>
                  <a:pt x="2880" y="753"/>
                </a:lnTo>
                <a:lnTo>
                  <a:pt x="2880" y="766"/>
                </a:lnTo>
              </a:path>
            </a:pathLst>
          </a:custGeom>
          <a:noFill/>
          <a:ln w="28575">
            <a:solidFill>
              <a:srgbClr val="000000"/>
            </a:solidFill>
            <a:round/>
            <a:headEnd/>
            <a:tailEnd/>
          </a:ln>
        </p:spPr>
        <p:txBody>
          <a:bodyPr/>
          <a:lstStyle/>
          <a:p>
            <a:endParaRPr lang="en-US"/>
          </a:p>
        </p:txBody>
      </p:sp>
      <p:grpSp>
        <p:nvGrpSpPr>
          <p:cNvPr id="2" name="Group 7"/>
          <p:cNvGrpSpPr>
            <a:grpSpLocks/>
          </p:cNvGrpSpPr>
          <p:nvPr/>
        </p:nvGrpSpPr>
        <p:grpSpPr bwMode="auto">
          <a:xfrm>
            <a:off x="1828800" y="1941513"/>
            <a:ext cx="2595563" cy="1274762"/>
            <a:chOff x="1444" y="3060"/>
            <a:chExt cx="1635" cy="803"/>
          </a:xfrm>
        </p:grpSpPr>
        <p:sp>
          <p:nvSpPr>
            <p:cNvPr id="26642" name="Freeform 8"/>
            <p:cNvSpPr>
              <a:spLocks/>
            </p:cNvSpPr>
            <p:nvPr/>
          </p:nvSpPr>
          <p:spPr bwMode="auto">
            <a:xfrm>
              <a:off x="1444" y="3361"/>
              <a:ext cx="1635" cy="502"/>
            </a:xfrm>
            <a:custGeom>
              <a:avLst/>
              <a:gdLst>
                <a:gd name="T0" fmla="*/ 24 w 1635"/>
                <a:gd name="T1" fmla="*/ 496 h 502"/>
                <a:gd name="T2" fmla="*/ 56 w 1635"/>
                <a:gd name="T3" fmla="*/ 482 h 502"/>
                <a:gd name="T4" fmla="*/ 96 w 1635"/>
                <a:gd name="T5" fmla="*/ 469 h 502"/>
                <a:gd name="T6" fmla="*/ 128 w 1635"/>
                <a:gd name="T7" fmla="*/ 443 h 502"/>
                <a:gd name="T8" fmla="*/ 167 w 1635"/>
                <a:gd name="T9" fmla="*/ 423 h 502"/>
                <a:gd name="T10" fmla="*/ 199 w 1635"/>
                <a:gd name="T11" fmla="*/ 390 h 502"/>
                <a:gd name="T12" fmla="*/ 223 w 1635"/>
                <a:gd name="T13" fmla="*/ 364 h 502"/>
                <a:gd name="T14" fmla="*/ 255 w 1635"/>
                <a:gd name="T15" fmla="*/ 324 h 502"/>
                <a:gd name="T16" fmla="*/ 287 w 1635"/>
                <a:gd name="T17" fmla="*/ 291 h 502"/>
                <a:gd name="T18" fmla="*/ 311 w 1635"/>
                <a:gd name="T19" fmla="*/ 258 h 502"/>
                <a:gd name="T20" fmla="*/ 335 w 1635"/>
                <a:gd name="T21" fmla="*/ 218 h 502"/>
                <a:gd name="T22" fmla="*/ 367 w 1635"/>
                <a:gd name="T23" fmla="*/ 185 h 502"/>
                <a:gd name="T24" fmla="*/ 391 w 1635"/>
                <a:gd name="T25" fmla="*/ 152 h 502"/>
                <a:gd name="T26" fmla="*/ 415 w 1635"/>
                <a:gd name="T27" fmla="*/ 119 h 502"/>
                <a:gd name="T28" fmla="*/ 447 w 1635"/>
                <a:gd name="T29" fmla="*/ 86 h 502"/>
                <a:gd name="T30" fmla="*/ 487 w 1635"/>
                <a:gd name="T31" fmla="*/ 47 h 502"/>
                <a:gd name="T32" fmla="*/ 534 w 1635"/>
                <a:gd name="T33" fmla="*/ 14 h 502"/>
                <a:gd name="T34" fmla="*/ 598 w 1635"/>
                <a:gd name="T35" fmla="*/ 0 h 502"/>
                <a:gd name="T36" fmla="*/ 638 w 1635"/>
                <a:gd name="T37" fmla="*/ 14 h 502"/>
                <a:gd name="T38" fmla="*/ 678 w 1635"/>
                <a:gd name="T39" fmla="*/ 33 h 502"/>
                <a:gd name="T40" fmla="*/ 710 w 1635"/>
                <a:gd name="T41" fmla="*/ 53 h 502"/>
                <a:gd name="T42" fmla="*/ 750 w 1635"/>
                <a:gd name="T43" fmla="*/ 99 h 502"/>
                <a:gd name="T44" fmla="*/ 806 w 1635"/>
                <a:gd name="T45" fmla="*/ 146 h 502"/>
                <a:gd name="T46" fmla="*/ 854 w 1635"/>
                <a:gd name="T47" fmla="*/ 198 h 502"/>
                <a:gd name="T48" fmla="*/ 901 w 1635"/>
                <a:gd name="T49" fmla="*/ 238 h 502"/>
                <a:gd name="T50" fmla="*/ 949 w 1635"/>
                <a:gd name="T51" fmla="*/ 278 h 502"/>
                <a:gd name="T52" fmla="*/ 997 w 1635"/>
                <a:gd name="T53" fmla="*/ 317 h 502"/>
                <a:gd name="T54" fmla="*/ 1053 w 1635"/>
                <a:gd name="T55" fmla="*/ 357 h 502"/>
                <a:gd name="T56" fmla="*/ 1101 w 1635"/>
                <a:gd name="T57" fmla="*/ 383 h 502"/>
                <a:gd name="T58" fmla="*/ 1157 w 1635"/>
                <a:gd name="T59" fmla="*/ 410 h 502"/>
                <a:gd name="T60" fmla="*/ 1205 w 1635"/>
                <a:gd name="T61" fmla="*/ 430 h 502"/>
                <a:gd name="T62" fmla="*/ 1237 w 1635"/>
                <a:gd name="T63" fmla="*/ 436 h 502"/>
                <a:gd name="T64" fmla="*/ 1268 w 1635"/>
                <a:gd name="T65" fmla="*/ 449 h 502"/>
                <a:gd name="T66" fmla="*/ 1300 w 1635"/>
                <a:gd name="T67" fmla="*/ 456 h 502"/>
                <a:gd name="T68" fmla="*/ 1340 w 1635"/>
                <a:gd name="T69" fmla="*/ 463 h 502"/>
                <a:gd name="T70" fmla="*/ 1380 w 1635"/>
                <a:gd name="T71" fmla="*/ 469 h 502"/>
                <a:gd name="T72" fmla="*/ 1420 w 1635"/>
                <a:gd name="T73" fmla="*/ 469 h 502"/>
                <a:gd name="T74" fmla="*/ 1452 w 1635"/>
                <a:gd name="T75" fmla="*/ 469 h 502"/>
                <a:gd name="T76" fmla="*/ 1492 w 1635"/>
                <a:gd name="T77" fmla="*/ 476 h 502"/>
                <a:gd name="T78" fmla="*/ 1532 w 1635"/>
                <a:gd name="T79" fmla="*/ 489 h 502"/>
                <a:gd name="T80" fmla="*/ 1572 w 1635"/>
                <a:gd name="T81" fmla="*/ 496 h 502"/>
                <a:gd name="T82" fmla="*/ 1612 w 1635"/>
                <a:gd name="T83" fmla="*/ 502 h 5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5"/>
                <a:gd name="T127" fmla="*/ 0 h 502"/>
                <a:gd name="T128" fmla="*/ 1635 w 1635"/>
                <a:gd name="T129" fmla="*/ 502 h 5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5" h="502">
                  <a:moveTo>
                    <a:pt x="0" y="496"/>
                  </a:moveTo>
                  <a:lnTo>
                    <a:pt x="24" y="496"/>
                  </a:lnTo>
                  <a:lnTo>
                    <a:pt x="40" y="489"/>
                  </a:lnTo>
                  <a:lnTo>
                    <a:pt x="56" y="482"/>
                  </a:lnTo>
                  <a:lnTo>
                    <a:pt x="80" y="476"/>
                  </a:lnTo>
                  <a:lnTo>
                    <a:pt x="96" y="469"/>
                  </a:lnTo>
                  <a:lnTo>
                    <a:pt x="112" y="456"/>
                  </a:lnTo>
                  <a:lnTo>
                    <a:pt x="128" y="443"/>
                  </a:lnTo>
                  <a:lnTo>
                    <a:pt x="152" y="436"/>
                  </a:lnTo>
                  <a:lnTo>
                    <a:pt x="167" y="423"/>
                  </a:lnTo>
                  <a:lnTo>
                    <a:pt x="183" y="410"/>
                  </a:lnTo>
                  <a:lnTo>
                    <a:pt x="199" y="390"/>
                  </a:lnTo>
                  <a:lnTo>
                    <a:pt x="207" y="377"/>
                  </a:lnTo>
                  <a:lnTo>
                    <a:pt x="223" y="364"/>
                  </a:lnTo>
                  <a:lnTo>
                    <a:pt x="239" y="344"/>
                  </a:lnTo>
                  <a:lnTo>
                    <a:pt x="255" y="324"/>
                  </a:lnTo>
                  <a:lnTo>
                    <a:pt x="271" y="311"/>
                  </a:lnTo>
                  <a:lnTo>
                    <a:pt x="287" y="291"/>
                  </a:lnTo>
                  <a:lnTo>
                    <a:pt x="295" y="271"/>
                  </a:lnTo>
                  <a:lnTo>
                    <a:pt x="311" y="258"/>
                  </a:lnTo>
                  <a:lnTo>
                    <a:pt x="327" y="238"/>
                  </a:lnTo>
                  <a:lnTo>
                    <a:pt x="335" y="218"/>
                  </a:lnTo>
                  <a:lnTo>
                    <a:pt x="351" y="198"/>
                  </a:lnTo>
                  <a:lnTo>
                    <a:pt x="367" y="185"/>
                  </a:lnTo>
                  <a:lnTo>
                    <a:pt x="375" y="165"/>
                  </a:lnTo>
                  <a:lnTo>
                    <a:pt x="391" y="152"/>
                  </a:lnTo>
                  <a:lnTo>
                    <a:pt x="407" y="132"/>
                  </a:lnTo>
                  <a:lnTo>
                    <a:pt x="415" y="119"/>
                  </a:lnTo>
                  <a:lnTo>
                    <a:pt x="431" y="99"/>
                  </a:lnTo>
                  <a:lnTo>
                    <a:pt x="447" y="86"/>
                  </a:lnTo>
                  <a:lnTo>
                    <a:pt x="455" y="73"/>
                  </a:lnTo>
                  <a:lnTo>
                    <a:pt x="487" y="47"/>
                  </a:lnTo>
                  <a:lnTo>
                    <a:pt x="511" y="27"/>
                  </a:lnTo>
                  <a:lnTo>
                    <a:pt x="534" y="14"/>
                  </a:lnTo>
                  <a:lnTo>
                    <a:pt x="566" y="7"/>
                  </a:lnTo>
                  <a:lnTo>
                    <a:pt x="598" y="0"/>
                  </a:lnTo>
                  <a:lnTo>
                    <a:pt x="630" y="7"/>
                  </a:lnTo>
                  <a:lnTo>
                    <a:pt x="638" y="14"/>
                  </a:lnTo>
                  <a:lnTo>
                    <a:pt x="654" y="20"/>
                  </a:lnTo>
                  <a:lnTo>
                    <a:pt x="678" y="33"/>
                  </a:lnTo>
                  <a:lnTo>
                    <a:pt x="694" y="40"/>
                  </a:lnTo>
                  <a:lnTo>
                    <a:pt x="710" y="53"/>
                  </a:lnTo>
                  <a:lnTo>
                    <a:pt x="726" y="73"/>
                  </a:lnTo>
                  <a:lnTo>
                    <a:pt x="750" y="99"/>
                  </a:lnTo>
                  <a:lnTo>
                    <a:pt x="774" y="126"/>
                  </a:lnTo>
                  <a:lnTo>
                    <a:pt x="806" y="146"/>
                  </a:lnTo>
                  <a:lnTo>
                    <a:pt x="830" y="172"/>
                  </a:lnTo>
                  <a:lnTo>
                    <a:pt x="854" y="198"/>
                  </a:lnTo>
                  <a:lnTo>
                    <a:pt x="878" y="218"/>
                  </a:lnTo>
                  <a:lnTo>
                    <a:pt x="901" y="238"/>
                  </a:lnTo>
                  <a:lnTo>
                    <a:pt x="925" y="258"/>
                  </a:lnTo>
                  <a:lnTo>
                    <a:pt x="949" y="278"/>
                  </a:lnTo>
                  <a:lnTo>
                    <a:pt x="973" y="298"/>
                  </a:lnTo>
                  <a:lnTo>
                    <a:pt x="997" y="317"/>
                  </a:lnTo>
                  <a:lnTo>
                    <a:pt x="1021" y="337"/>
                  </a:lnTo>
                  <a:lnTo>
                    <a:pt x="1053" y="357"/>
                  </a:lnTo>
                  <a:lnTo>
                    <a:pt x="1077" y="370"/>
                  </a:lnTo>
                  <a:lnTo>
                    <a:pt x="1101" y="383"/>
                  </a:lnTo>
                  <a:lnTo>
                    <a:pt x="1133" y="397"/>
                  </a:lnTo>
                  <a:lnTo>
                    <a:pt x="1157" y="410"/>
                  </a:lnTo>
                  <a:lnTo>
                    <a:pt x="1189" y="423"/>
                  </a:lnTo>
                  <a:lnTo>
                    <a:pt x="1205" y="430"/>
                  </a:lnTo>
                  <a:lnTo>
                    <a:pt x="1221" y="436"/>
                  </a:lnTo>
                  <a:lnTo>
                    <a:pt x="1237" y="436"/>
                  </a:lnTo>
                  <a:lnTo>
                    <a:pt x="1253" y="443"/>
                  </a:lnTo>
                  <a:lnTo>
                    <a:pt x="1268" y="449"/>
                  </a:lnTo>
                  <a:lnTo>
                    <a:pt x="1284" y="449"/>
                  </a:lnTo>
                  <a:lnTo>
                    <a:pt x="1300" y="456"/>
                  </a:lnTo>
                  <a:lnTo>
                    <a:pt x="1324" y="456"/>
                  </a:lnTo>
                  <a:lnTo>
                    <a:pt x="1340" y="463"/>
                  </a:lnTo>
                  <a:lnTo>
                    <a:pt x="1356" y="463"/>
                  </a:lnTo>
                  <a:lnTo>
                    <a:pt x="1380" y="469"/>
                  </a:lnTo>
                  <a:lnTo>
                    <a:pt x="1396" y="469"/>
                  </a:lnTo>
                  <a:lnTo>
                    <a:pt x="1420" y="469"/>
                  </a:lnTo>
                  <a:lnTo>
                    <a:pt x="1436" y="469"/>
                  </a:lnTo>
                  <a:lnTo>
                    <a:pt x="1452" y="469"/>
                  </a:lnTo>
                  <a:lnTo>
                    <a:pt x="1476" y="476"/>
                  </a:lnTo>
                  <a:lnTo>
                    <a:pt x="1492" y="476"/>
                  </a:lnTo>
                  <a:lnTo>
                    <a:pt x="1516" y="482"/>
                  </a:lnTo>
                  <a:lnTo>
                    <a:pt x="1532" y="489"/>
                  </a:lnTo>
                  <a:lnTo>
                    <a:pt x="1556" y="496"/>
                  </a:lnTo>
                  <a:lnTo>
                    <a:pt x="1572" y="496"/>
                  </a:lnTo>
                  <a:lnTo>
                    <a:pt x="1596" y="502"/>
                  </a:lnTo>
                  <a:lnTo>
                    <a:pt x="1612" y="502"/>
                  </a:lnTo>
                  <a:lnTo>
                    <a:pt x="1635" y="502"/>
                  </a:lnTo>
                </a:path>
              </a:pathLst>
            </a:custGeom>
            <a:noFill/>
            <a:ln w="50800">
              <a:solidFill>
                <a:srgbClr val="0000CC"/>
              </a:solidFill>
              <a:round/>
              <a:headEnd/>
              <a:tailEnd/>
            </a:ln>
          </p:spPr>
          <p:txBody>
            <a:bodyPr/>
            <a:lstStyle/>
            <a:p>
              <a:endParaRPr lang="en-US"/>
            </a:p>
          </p:txBody>
        </p:sp>
        <p:sp>
          <p:nvSpPr>
            <p:cNvPr id="26643" name="Rectangle 9"/>
            <p:cNvSpPr>
              <a:spLocks noChangeArrowheads="1"/>
            </p:cNvSpPr>
            <p:nvPr/>
          </p:nvSpPr>
          <p:spPr bwMode="auto">
            <a:xfrm>
              <a:off x="1956" y="3060"/>
              <a:ext cx="176" cy="179"/>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solidFill>
                    <a:srgbClr val="0000CC"/>
                  </a:solidFill>
                </a:rPr>
                <a:t>S</a:t>
              </a:r>
            </a:p>
          </p:txBody>
        </p:sp>
      </p:grpSp>
      <p:grpSp>
        <p:nvGrpSpPr>
          <p:cNvPr id="3" name="Group 20"/>
          <p:cNvGrpSpPr>
            <a:grpSpLocks/>
          </p:cNvGrpSpPr>
          <p:nvPr/>
        </p:nvGrpSpPr>
        <p:grpSpPr bwMode="auto">
          <a:xfrm>
            <a:off x="1892300" y="990600"/>
            <a:ext cx="3479800" cy="2219325"/>
            <a:chOff x="1192" y="624"/>
            <a:chExt cx="2192" cy="1398"/>
          </a:xfrm>
        </p:grpSpPr>
        <p:sp>
          <p:nvSpPr>
            <p:cNvPr id="26640" name="Freeform 11"/>
            <p:cNvSpPr>
              <a:spLocks/>
            </p:cNvSpPr>
            <p:nvPr/>
          </p:nvSpPr>
          <p:spPr bwMode="auto">
            <a:xfrm>
              <a:off x="1192" y="884"/>
              <a:ext cx="2192" cy="1138"/>
            </a:xfrm>
            <a:custGeom>
              <a:avLst/>
              <a:gdLst>
                <a:gd name="T0" fmla="*/ 40 w 2192"/>
                <a:gd name="T1" fmla="*/ 1136 h 1138"/>
                <a:gd name="T2" fmla="*/ 104 w 2192"/>
                <a:gd name="T3" fmla="*/ 1129 h 1138"/>
                <a:gd name="T4" fmla="*/ 159 w 2192"/>
                <a:gd name="T5" fmla="*/ 1122 h 1138"/>
                <a:gd name="T6" fmla="*/ 223 w 2192"/>
                <a:gd name="T7" fmla="*/ 1109 h 1138"/>
                <a:gd name="T8" fmla="*/ 287 w 2192"/>
                <a:gd name="T9" fmla="*/ 1103 h 1138"/>
                <a:gd name="T10" fmla="*/ 343 w 2192"/>
                <a:gd name="T11" fmla="*/ 1083 h 1138"/>
                <a:gd name="T12" fmla="*/ 407 w 2192"/>
                <a:gd name="T13" fmla="*/ 1070 h 1138"/>
                <a:gd name="T14" fmla="*/ 463 w 2192"/>
                <a:gd name="T15" fmla="*/ 1050 h 1138"/>
                <a:gd name="T16" fmla="*/ 518 w 2192"/>
                <a:gd name="T17" fmla="*/ 1030 h 1138"/>
                <a:gd name="T18" fmla="*/ 574 w 2192"/>
                <a:gd name="T19" fmla="*/ 1004 h 1138"/>
                <a:gd name="T20" fmla="*/ 630 w 2192"/>
                <a:gd name="T21" fmla="*/ 977 h 1138"/>
                <a:gd name="T22" fmla="*/ 686 w 2192"/>
                <a:gd name="T23" fmla="*/ 951 h 1138"/>
                <a:gd name="T24" fmla="*/ 734 w 2192"/>
                <a:gd name="T25" fmla="*/ 918 h 1138"/>
                <a:gd name="T26" fmla="*/ 782 w 2192"/>
                <a:gd name="T27" fmla="*/ 885 h 1138"/>
                <a:gd name="T28" fmla="*/ 822 w 2192"/>
                <a:gd name="T29" fmla="*/ 852 h 1138"/>
                <a:gd name="T30" fmla="*/ 861 w 2192"/>
                <a:gd name="T31" fmla="*/ 812 h 1138"/>
                <a:gd name="T32" fmla="*/ 901 w 2192"/>
                <a:gd name="T33" fmla="*/ 772 h 1138"/>
                <a:gd name="T34" fmla="*/ 941 w 2192"/>
                <a:gd name="T35" fmla="*/ 720 h 1138"/>
                <a:gd name="T36" fmla="*/ 973 w 2192"/>
                <a:gd name="T37" fmla="*/ 654 h 1138"/>
                <a:gd name="T38" fmla="*/ 1013 w 2192"/>
                <a:gd name="T39" fmla="*/ 588 h 1138"/>
                <a:gd name="T40" fmla="*/ 1053 w 2192"/>
                <a:gd name="T41" fmla="*/ 508 h 1138"/>
                <a:gd name="T42" fmla="*/ 1093 w 2192"/>
                <a:gd name="T43" fmla="*/ 436 h 1138"/>
                <a:gd name="T44" fmla="*/ 1133 w 2192"/>
                <a:gd name="T45" fmla="*/ 357 h 1138"/>
                <a:gd name="T46" fmla="*/ 1165 w 2192"/>
                <a:gd name="T47" fmla="*/ 284 h 1138"/>
                <a:gd name="T48" fmla="*/ 1205 w 2192"/>
                <a:gd name="T49" fmla="*/ 211 h 1138"/>
                <a:gd name="T50" fmla="*/ 1236 w 2192"/>
                <a:gd name="T51" fmla="*/ 145 h 1138"/>
                <a:gd name="T52" fmla="*/ 1268 w 2192"/>
                <a:gd name="T53" fmla="*/ 92 h 1138"/>
                <a:gd name="T54" fmla="*/ 1300 w 2192"/>
                <a:gd name="T55" fmla="*/ 46 h 1138"/>
                <a:gd name="T56" fmla="*/ 1348 w 2192"/>
                <a:gd name="T57" fmla="*/ 0 h 1138"/>
                <a:gd name="T58" fmla="*/ 1388 w 2192"/>
                <a:gd name="T59" fmla="*/ 7 h 1138"/>
                <a:gd name="T60" fmla="*/ 1404 w 2192"/>
                <a:gd name="T61" fmla="*/ 33 h 1138"/>
                <a:gd name="T62" fmla="*/ 1428 w 2192"/>
                <a:gd name="T63" fmla="*/ 79 h 1138"/>
                <a:gd name="T64" fmla="*/ 1444 w 2192"/>
                <a:gd name="T65" fmla="*/ 132 h 1138"/>
                <a:gd name="T66" fmla="*/ 1460 w 2192"/>
                <a:gd name="T67" fmla="*/ 185 h 1138"/>
                <a:gd name="T68" fmla="*/ 1468 w 2192"/>
                <a:gd name="T69" fmla="*/ 238 h 1138"/>
                <a:gd name="T70" fmla="*/ 1484 w 2192"/>
                <a:gd name="T71" fmla="*/ 291 h 1138"/>
                <a:gd name="T72" fmla="*/ 1492 w 2192"/>
                <a:gd name="T73" fmla="*/ 337 h 1138"/>
                <a:gd name="T74" fmla="*/ 1500 w 2192"/>
                <a:gd name="T75" fmla="*/ 390 h 1138"/>
                <a:gd name="T76" fmla="*/ 1516 w 2192"/>
                <a:gd name="T77" fmla="*/ 436 h 1138"/>
                <a:gd name="T78" fmla="*/ 1524 w 2192"/>
                <a:gd name="T79" fmla="*/ 489 h 1138"/>
                <a:gd name="T80" fmla="*/ 1540 w 2192"/>
                <a:gd name="T81" fmla="*/ 535 h 1138"/>
                <a:gd name="T82" fmla="*/ 1556 w 2192"/>
                <a:gd name="T83" fmla="*/ 581 h 1138"/>
                <a:gd name="T84" fmla="*/ 1572 w 2192"/>
                <a:gd name="T85" fmla="*/ 634 h 1138"/>
                <a:gd name="T86" fmla="*/ 1595 w 2192"/>
                <a:gd name="T87" fmla="*/ 680 h 1138"/>
                <a:gd name="T88" fmla="*/ 1627 w 2192"/>
                <a:gd name="T89" fmla="*/ 726 h 1138"/>
                <a:gd name="T90" fmla="*/ 1659 w 2192"/>
                <a:gd name="T91" fmla="*/ 772 h 1138"/>
                <a:gd name="T92" fmla="*/ 1699 w 2192"/>
                <a:gd name="T93" fmla="*/ 819 h 1138"/>
                <a:gd name="T94" fmla="*/ 1755 w 2192"/>
                <a:gd name="T95" fmla="*/ 871 h 1138"/>
                <a:gd name="T96" fmla="*/ 1811 w 2192"/>
                <a:gd name="T97" fmla="*/ 924 h 1138"/>
                <a:gd name="T98" fmla="*/ 1859 w 2192"/>
                <a:gd name="T99" fmla="*/ 977 h 1138"/>
                <a:gd name="T100" fmla="*/ 1915 w 2192"/>
                <a:gd name="T101" fmla="*/ 1023 h 1138"/>
                <a:gd name="T102" fmla="*/ 1978 w 2192"/>
                <a:gd name="T103" fmla="*/ 1070 h 1138"/>
                <a:gd name="T104" fmla="*/ 2093 w 2192"/>
                <a:gd name="T105" fmla="*/ 1126 h 1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2"/>
                <a:gd name="T160" fmla="*/ 0 h 1138"/>
                <a:gd name="T161" fmla="*/ 2192 w 2192"/>
                <a:gd name="T162" fmla="*/ 1138 h 1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2" h="1138">
                  <a:moveTo>
                    <a:pt x="0" y="1136"/>
                  </a:moveTo>
                  <a:lnTo>
                    <a:pt x="24" y="1136"/>
                  </a:lnTo>
                  <a:lnTo>
                    <a:pt x="40" y="1136"/>
                  </a:lnTo>
                  <a:lnTo>
                    <a:pt x="64" y="1129"/>
                  </a:lnTo>
                  <a:lnTo>
                    <a:pt x="80" y="1129"/>
                  </a:lnTo>
                  <a:lnTo>
                    <a:pt x="104" y="1129"/>
                  </a:lnTo>
                  <a:lnTo>
                    <a:pt x="120" y="1129"/>
                  </a:lnTo>
                  <a:lnTo>
                    <a:pt x="143" y="1122"/>
                  </a:lnTo>
                  <a:lnTo>
                    <a:pt x="159" y="1122"/>
                  </a:lnTo>
                  <a:lnTo>
                    <a:pt x="183" y="1116"/>
                  </a:lnTo>
                  <a:lnTo>
                    <a:pt x="199" y="1116"/>
                  </a:lnTo>
                  <a:lnTo>
                    <a:pt x="223" y="1109"/>
                  </a:lnTo>
                  <a:lnTo>
                    <a:pt x="247" y="1109"/>
                  </a:lnTo>
                  <a:lnTo>
                    <a:pt x="263" y="1103"/>
                  </a:lnTo>
                  <a:lnTo>
                    <a:pt x="287" y="1103"/>
                  </a:lnTo>
                  <a:lnTo>
                    <a:pt x="303" y="1096"/>
                  </a:lnTo>
                  <a:lnTo>
                    <a:pt x="327" y="1089"/>
                  </a:lnTo>
                  <a:lnTo>
                    <a:pt x="343" y="1083"/>
                  </a:lnTo>
                  <a:lnTo>
                    <a:pt x="367" y="1083"/>
                  </a:lnTo>
                  <a:lnTo>
                    <a:pt x="383" y="1076"/>
                  </a:lnTo>
                  <a:lnTo>
                    <a:pt x="407" y="1070"/>
                  </a:lnTo>
                  <a:lnTo>
                    <a:pt x="423" y="1063"/>
                  </a:lnTo>
                  <a:lnTo>
                    <a:pt x="447" y="1056"/>
                  </a:lnTo>
                  <a:lnTo>
                    <a:pt x="463" y="1050"/>
                  </a:lnTo>
                  <a:lnTo>
                    <a:pt x="487" y="1043"/>
                  </a:lnTo>
                  <a:lnTo>
                    <a:pt x="502" y="1037"/>
                  </a:lnTo>
                  <a:lnTo>
                    <a:pt x="518" y="1030"/>
                  </a:lnTo>
                  <a:lnTo>
                    <a:pt x="542" y="1023"/>
                  </a:lnTo>
                  <a:lnTo>
                    <a:pt x="558" y="1017"/>
                  </a:lnTo>
                  <a:lnTo>
                    <a:pt x="574" y="1004"/>
                  </a:lnTo>
                  <a:lnTo>
                    <a:pt x="598" y="997"/>
                  </a:lnTo>
                  <a:lnTo>
                    <a:pt x="614" y="990"/>
                  </a:lnTo>
                  <a:lnTo>
                    <a:pt x="630" y="977"/>
                  </a:lnTo>
                  <a:lnTo>
                    <a:pt x="646" y="971"/>
                  </a:lnTo>
                  <a:lnTo>
                    <a:pt x="670" y="964"/>
                  </a:lnTo>
                  <a:lnTo>
                    <a:pt x="686" y="951"/>
                  </a:lnTo>
                  <a:lnTo>
                    <a:pt x="702" y="944"/>
                  </a:lnTo>
                  <a:lnTo>
                    <a:pt x="718" y="931"/>
                  </a:lnTo>
                  <a:lnTo>
                    <a:pt x="734" y="918"/>
                  </a:lnTo>
                  <a:lnTo>
                    <a:pt x="750" y="911"/>
                  </a:lnTo>
                  <a:lnTo>
                    <a:pt x="766" y="898"/>
                  </a:lnTo>
                  <a:lnTo>
                    <a:pt x="782" y="885"/>
                  </a:lnTo>
                  <a:lnTo>
                    <a:pt x="798" y="878"/>
                  </a:lnTo>
                  <a:lnTo>
                    <a:pt x="814" y="865"/>
                  </a:lnTo>
                  <a:lnTo>
                    <a:pt x="822" y="852"/>
                  </a:lnTo>
                  <a:lnTo>
                    <a:pt x="838" y="838"/>
                  </a:lnTo>
                  <a:lnTo>
                    <a:pt x="854" y="825"/>
                  </a:lnTo>
                  <a:lnTo>
                    <a:pt x="861" y="812"/>
                  </a:lnTo>
                  <a:lnTo>
                    <a:pt x="877" y="799"/>
                  </a:lnTo>
                  <a:lnTo>
                    <a:pt x="885" y="786"/>
                  </a:lnTo>
                  <a:lnTo>
                    <a:pt x="901" y="772"/>
                  </a:lnTo>
                  <a:lnTo>
                    <a:pt x="917" y="753"/>
                  </a:lnTo>
                  <a:lnTo>
                    <a:pt x="925" y="739"/>
                  </a:lnTo>
                  <a:lnTo>
                    <a:pt x="941" y="720"/>
                  </a:lnTo>
                  <a:lnTo>
                    <a:pt x="949" y="700"/>
                  </a:lnTo>
                  <a:lnTo>
                    <a:pt x="965" y="680"/>
                  </a:lnTo>
                  <a:lnTo>
                    <a:pt x="973" y="654"/>
                  </a:lnTo>
                  <a:lnTo>
                    <a:pt x="989" y="634"/>
                  </a:lnTo>
                  <a:lnTo>
                    <a:pt x="1005" y="607"/>
                  </a:lnTo>
                  <a:lnTo>
                    <a:pt x="1013" y="588"/>
                  </a:lnTo>
                  <a:lnTo>
                    <a:pt x="1029" y="561"/>
                  </a:lnTo>
                  <a:lnTo>
                    <a:pt x="1037" y="535"/>
                  </a:lnTo>
                  <a:lnTo>
                    <a:pt x="1053" y="508"/>
                  </a:lnTo>
                  <a:lnTo>
                    <a:pt x="1069" y="489"/>
                  </a:lnTo>
                  <a:lnTo>
                    <a:pt x="1077" y="462"/>
                  </a:lnTo>
                  <a:lnTo>
                    <a:pt x="1093" y="436"/>
                  </a:lnTo>
                  <a:lnTo>
                    <a:pt x="1101" y="409"/>
                  </a:lnTo>
                  <a:lnTo>
                    <a:pt x="1117" y="383"/>
                  </a:lnTo>
                  <a:lnTo>
                    <a:pt x="1133" y="357"/>
                  </a:lnTo>
                  <a:lnTo>
                    <a:pt x="1141" y="330"/>
                  </a:lnTo>
                  <a:lnTo>
                    <a:pt x="1157" y="304"/>
                  </a:lnTo>
                  <a:lnTo>
                    <a:pt x="1165" y="284"/>
                  </a:lnTo>
                  <a:lnTo>
                    <a:pt x="1181" y="257"/>
                  </a:lnTo>
                  <a:lnTo>
                    <a:pt x="1189" y="231"/>
                  </a:lnTo>
                  <a:lnTo>
                    <a:pt x="1205" y="211"/>
                  </a:lnTo>
                  <a:lnTo>
                    <a:pt x="1213" y="191"/>
                  </a:lnTo>
                  <a:lnTo>
                    <a:pt x="1228" y="165"/>
                  </a:lnTo>
                  <a:lnTo>
                    <a:pt x="1236" y="145"/>
                  </a:lnTo>
                  <a:lnTo>
                    <a:pt x="1252" y="125"/>
                  </a:lnTo>
                  <a:lnTo>
                    <a:pt x="1260" y="106"/>
                  </a:lnTo>
                  <a:lnTo>
                    <a:pt x="1268" y="92"/>
                  </a:lnTo>
                  <a:lnTo>
                    <a:pt x="1284" y="73"/>
                  </a:lnTo>
                  <a:lnTo>
                    <a:pt x="1292" y="59"/>
                  </a:lnTo>
                  <a:lnTo>
                    <a:pt x="1300" y="46"/>
                  </a:lnTo>
                  <a:lnTo>
                    <a:pt x="1316" y="33"/>
                  </a:lnTo>
                  <a:lnTo>
                    <a:pt x="1332" y="13"/>
                  </a:lnTo>
                  <a:lnTo>
                    <a:pt x="1348" y="0"/>
                  </a:lnTo>
                  <a:lnTo>
                    <a:pt x="1364" y="0"/>
                  </a:lnTo>
                  <a:lnTo>
                    <a:pt x="1380" y="0"/>
                  </a:lnTo>
                  <a:lnTo>
                    <a:pt x="1388" y="7"/>
                  </a:lnTo>
                  <a:lnTo>
                    <a:pt x="1388" y="13"/>
                  </a:lnTo>
                  <a:lnTo>
                    <a:pt x="1396" y="20"/>
                  </a:lnTo>
                  <a:lnTo>
                    <a:pt x="1404" y="33"/>
                  </a:lnTo>
                  <a:lnTo>
                    <a:pt x="1412" y="46"/>
                  </a:lnTo>
                  <a:lnTo>
                    <a:pt x="1420" y="66"/>
                  </a:lnTo>
                  <a:lnTo>
                    <a:pt x="1428" y="79"/>
                  </a:lnTo>
                  <a:lnTo>
                    <a:pt x="1436" y="99"/>
                  </a:lnTo>
                  <a:lnTo>
                    <a:pt x="1436" y="119"/>
                  </a:lnTo>
                  <a:lnTo>
                    <a:pt x="1444" y="132"/>
                  </a:lnTo>
                  <a:lnTo>
                    <a:pt x="1452" y="152"/>
                  </a:lnTo>
                  <a:lnTo>
                    <a:pt x="1452" y="172"/>
                  </a:lnTo>
                  <a:lnTo>
                    <a:pt x="1460" y="185"/>
                  </a:lnTo>
                  <a:lnTo>
                    <a:pt x="1460" y="205"/>
                  </a:lnTo>
                  <a:lnTo>
                    <a:pt x="1468" y="218"/>
                  </a:lnTo>
                  <a:lnTo>
                    <a:pt x="1468" y="238"/>
                  </a:lnTo>
                  <a:lnTo>
                    <a:pt x="1476" y="251"/>
                  </a:lnTo>
                  <a:lnTo>
                    <a:pt x="1476" y="271"/>
                  </a:lnTo>
                  <a:lnTo>
                    <a:pt x="1484" y="291"/>
                  </a:lnTo>
                  <a:lnTo>
                    <a:pt x="1484" y="304"/>
                  </a:lnTo>
                  <a:lnTo>
                    <a:pt x="1492" y="324"/>
                  </a:lnTo>
                  <a:lnTo>
                    <a:pt x="1492" y="337"/>
                  </a:lnTo>
                  <a:lnTo>
                    <a:pt x="1492" y="357"/>
                  </a:lnTo>
                  <a:lnTo>
                    <a:pt x="1500" y="370"/>
                  </a:lnTo>
                  <a:lnTo>
                    <a:pt x="1500" y="390"/>
                  </a:lnTo>
                  <a:lnTo>
                    <a:pt x="1508" y="403"/>
                  </a:lnTo>
                  <a:lnTo>
                    <a:pt x="1508" y="423"/>
                  </a:lnTo>
                  <a:lnTo>
                    <a:pt x="1516" y="436"/>
                  </a:lnTo>
                  <a:lnTo>
                    <a:pt x="1516" y="456"/>
                  </a:lnTo>
                  <a:lnTo>
                    <a:pt x="1516" y="469"/>
                  </a:lnTo>
                  <a:lnTo>
                    <a:pt x="1524" y="489"/>
                  </a:lnTo>
                  <a:lnTo>
                    <a:pt x="1524" y="502"/>
                  </a:lnTo>
                  <a:lnTo>
                    <a:pt x="1532" y="522"/>
                  </a:lnTo>
                  <a:lnTo>
                    <a:pt x="1540" y="535"/>
                  </a:lnTo>
                  <a:lnTo>
                    <a:pt x="1540" y="548"/>
                  </a:lnTo>
                  <a:lnTo>
                    <a:pt x="1548" y="568"/>
                  </a:lnTo>
                  <a:lnTo>
                    <a:pt x="1556" y="581"/>
                  </a:lnTo>
                  <a:lnTo>
                    <a:pt x="1556" y="601"/>
                  </a:lnTo>
                  <a:lnTo>
                    <a:pt x="1564" y="614"/>
                  </a:lnTo>
                  <a:lnTo>
                    <a:pt x="1572" y="634"/>
                  </a:lnTo>
                  <a:lnTo>
                    <a:pt x="1580" y="647"/>
                  </a:lnTo>
                  <a:lnTo>
                    <a:pt x="1587" y="660"/>
                  </a:lnTo>
                  <a:lnTo>
                    <a:pt x="1595" y="680"/>
                  </a:lnTo>
                  <a:lnTo>
                    <a:pt x="1603" y="693"/>
                  </a:lnTo>
                  <a:lnTo>
                    <a:pt x="1611" y="706"/>
                  </a:lnTo>
                  <a:lnTo>
                    <a:pt x="1627" y="726"/>
                  </a:lnTo>
                  <a:lnTo>
                    <a:pt x="1635" y="739"/>
                  </a:lnTo>
                  <a:lnTo>
                    <a:pt x="1643" y="753"/>
                  </a:lnTo>
                  <a:lnTo>
                    <a:pt x="1659" y="772"/>
                  </a:lnTo>
                  <a:lnTo>
                    <a:pt x="1675" y="786"/>
                  </a:lnTo>
                  <a:lnTo>
                    <a:pt x="1683" y="799"/>
                  </a:lnTo>
                  <a:lnTo>
                    <a:pt x="1699" y="819"/>
                  </a:lnTo>
                  <a:lnTo>
                    <a:pt x="1715" y="832"/>
                  </a:lnTo>
                  <a:lnTo>
                    <a:pt x="1731" y="852"/>
                  </a:lnTo>
                  <a:lnTo>
                    <a:pt x="1755" y="871"/>
                  </a:lnTo>
                  <a:lnTo>
                    <a:pt x="1771" y="885"/>
                  </a:lnTo>
                  <a:lnTo>
                    <a:pt x="1787" y="905"/>
                  </a:lnTo>
                  <a:lnTo>
                    <a:pt x="1811" y="924"/>
                  </a:lnTo>
                  <a:lnTo>
                    <a:pt x="1827" y="938"/>
                  </a:lnTo>
                  <a:lnTo>
                    <a:pt x="1843" y="957"/>
                  </a:lnTo>
                  <a:lnTo>
                    <a:pt x="1859" y="977"/>
                  </a:lnTo>
                  <a:lnTo>
                    <a:pt x="1883" y="990"/>
                  </a:lnTo>
                  <a:lnTo>
                    <a:pt x="1899" y="1010"/>
                  </a:lnTo>
                  <a:lnTo>
                    <a:pt x="1915" y="1023"/>
                  </a:lnTo>
                  <a:lnTo>
                    <a:pt x="1939" y="1037"/>
                  </a:lnTo>
                  <a:lnTo>
                    <a:pt x="1954" y="1056"/>
                  </a:lnTo>
                  <a:lnTo>
                    <a:pt x="1978" y="1070"/>
                  </a:lnTo>
                  <a:lnTo>
                    <a:pt x="1994" y="1083"/>
                  </a:lnTo>
                  <a:lnTo>
                    <a:pt x="2018" y="1096"/>
                  </a:lnTo>
                  <a:lnTo>
                    <a:pt x="2093" y="1126"/>
                  </a:lnTo>
                  <a:lnTo>
                    <a:pt x="2192" y="1138"/>
                  </a:lnTo>
                </a:path>
              </a:pathLst>
            </a:custGeom>
            <a:noFill/>
            <a:ln w="50800">
              <a:solidFill>
                <a:srgbClr val="00CC00"/>
              </a:solidFill>
              <a:round/>
              <a:headEnd/>
              <a:tailEnd/>
            </a:ln>
          </p:spPr>
          <p:txBody>
            <a:bodyPr/>
            <a:lstStyle/>
            <a:p>
              <a:endParaRPr lang="en-US"/>
            </a:p>
          </p:txBody>
        </p:sp>
        <p:sp>
          <p:nvSpPr>
            <p:cNvPr id="26641" name="Rectangle 12"/>
            <p:cNvSpPr>
              <a:spLocks noChangeArrowheads="1"/>
            </p:cNvSpPr>
            <p:nvPr/>
          </p:nvSpPr>
          <p:spPr bwMode="auto">
            <a:xfrm>
              <a:off x="2492" y="624"/>
              <a:ext cx="200" cy="179"/>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solidFill>
                    <a:srgbClr val="00CC00"/>
                  </a:solidFill>
                </a:rPr>
                <a:t>M</a:t>
              </a:r>
            </a:p>
          </p:txBody>
        </p:sp>
      </p:grpSp>
      <p:grpSp>
        <p:nvGrpSpPr>
          <p:cNvPr id="4" name="Group 21"/>
          <p:cNvGrpSpPr>
            <a:grpSpLocks/>
          </p:cNvGrpSpPr>
          <p:nvPr/>
        </p:nvGrpSpPr>
        <p:grpSpPr bwMode="auto">
          <a:xfrm>
            <a:off x="2259013" y="990600"/>
            <a:ext cx="3951287" cy="2227263"/>
            <a:chOff x="1423" y="624"/>
            <a:chExt cx="2489" cy="1403"/>
          </a:xfrm>
        </p:grpSpPr>
        <p:sp>
          <p:nvSpPr>
            <p:cNvPr id="26638" name="Freeform 14"/>
            <p:cNvSpPr>
              <a:spLocks/>
            </p:cNvSpPr>
            <p:nvPr/>
          </p:nvSpPr>
          <p:spPr bwMode="auto">
            <a:xfrm>
              <a:off x="1423" y="947"/>
              <a:ext cx="2489" cy="1080"/>
            </a:xfrm>
            <a:custGeom>
              <a:avLst/>
              <a:gdLst>
                <a:gd name="T0" fmla="*/ 48 w 2489"/>
                <a:gd name="T1" fmla="*/ 1080 h 1080"/>
                <a:gd name="T2" fmla="*/ 112 w 2489"/>
                <a:gd name="T3" fmla="*/ 1080 h 1080"/>
                <a:gd name="T4" fmla="*/ 176 w 2489"/>
                <a:gd name="T5" fmla="*/ 1080 h 1080"/>
                <a:gd name="T6" fmla="*/ 240 w 2489"/>
                <a:gd name="T7" fmla="*/ 1075 h 1080"/>
                <a:gd name="T8" fmla="*/ 303 w 2489"/>
                <a:gd name="T9" fmla="*/ 1068 h 1080"/>
                <a:gd name="T10" fmla="*/ 367 w 2489"/>
                <a:gd name="T11" fmla="*/ 1062 h 1080"/>
                <a:gd name="T12" fmla="*/ 431 w 2489"/>
                <a:gd name="T13" fmla="*/ 1050 h 1080"/>
                <a:gd name="T14" fmla="*/ 487 w 2489"/>
                <a:gd name="T15" fmla="*/ 1031 h 1080"/>
                <a:gd name="T16" fmla="*/ 551 w 2489"/>
                <a:gd name="T17" fmla="*/ 1019 h 1080"/>
                <a:gd name="T18" fmla="*/ 607 w 2489"/>
                <a:gd name="T19" fmla="*/ 995 h 1080"/>
                <a:gd name="T20" fmla="*/ 662 w 2489"/>
                <a:gd name="T21" fmla="*/ 976 h 1080"/>
                <a:gd name="T22" fmla="*/ 718 w 2489"/>
                <a:gd name="T23" fmla="*/ 952 h 1080"/>
                <a:gd name="T24" fmla="*/ 774 w 2489"/>
                <a:gd name="T25" fmla="*/ 927 h 1080"/>
                <a:gd name="T26" fmla="*/ 830 w 2489"/>
                <a:gd name="T27" fmla="*/ 903 h 1080"/>
                <a:gd name="T28" fmla="*/ 886 w 2489"/>
                <a:gd name="T29" fmla="*/ 872 h 1080"/>
                <a:gd name="T30" fmla="*/ 942 w 2489"/>
                <a:gd name="T31" fmla="*/ 841 h 1080"/>
                <a:gd name="T32" fmla="*/ 997 w 2489"/>
                <a:gd name="T33" fmla="*/ 804 h 1080"/>
                <a:gd name="T34" fmla="*/ 1045 w 2489"/>
                <a:gd name="T35" fmla="*/ 749 h 1080"/>
                <a:gd name="T36" fmla="*/ 1101 w 2489"/>
                <a:gd name="T37" fmla="*/ 688 h 1080"/>
                <a:gd name="T38" fmla="*/ 1133 w 2489"/>
                <a:gd name="T39" fmla="*/ 639 h 1080"/>
                <a:gd name="T40" fmla="*/ 1157 w 2489"/>
                <a:gd name="T41" fmla="*/ 602 h 1080"/>
                <a:gd name="T42" fmla="*/ 1181 w 2489"/>
                <a:gd name="T43" fmla="*/ 565 h 1080"/>
                <a:gd name="T44" fmla="*/ 1197 w 2489"/>
                <a:gd name="T45" fmla="*/ 522 h 1080"/>
                <a:gd name="T46" fmla="*/ 1221 w 2489"/>
                <a:gd name="T47" fmla="*/ 479 h 1080"/>
                <a:gd name="T48" fmla="*/ 1245 w 2489"/>
                <a:gd name="T49" fmla="*/ 443 h 1080"/>
                <a:gd name="T50" fmla="*/ 1261 w 2489"/>
                <a:gd name="T51" fmla="*/ 399 h 1080"/>
                <a:gd name="T52" fmla="*/ 1285 w 2489"/>
                <a:gd name="T53" fmla="*/ 356 h 1080"/>
                <a:gd name="T54" fmla="*/ 1301 w 2489"/>
                <a:gd name="T55" fmla="*/ 320 h 1080"/>
                <a:gd name="T56" fmla="*/ 1317 w 2489"/>
                <a:gd name="T57" fmla="*/ 276 h 1080"/>
                <a:gd name="T58" fmla="*/ 1333 w 2489"/>
                <a:gd name="T59" fmla="*/ 240 h 1080"/>
                <a:gd name="T60" fmla="*/ 1356 w 2489"/>
                <a:gd name="T61" fmla="*/ 203 h 1080"/>
                <a:gd name="T62" fmla="*/ 1380 w 2489"/>
                <a:gd name="T63" fmla="*/ 148 h 1080"/>
                <a:gd name="T64" fmla="*/ 1412 w 2489"/>
                <a:gd name="T65" fmla="*/ 92 h 1080"/>
                <a:gd name="T66" fmla="*/ 1444 w 2489"/>
                <a:gd name="T67" fmla="*/ 43 h 1080"/>
                <a:gd name="T68" fmla="*/ 1500 w 2489"/>
                <a:gd name="T69" fmla="*/ 0 h 1080"/>
                <a:gd name="T70" fmla="*/ 1532 w 2489"/>
                <a:gd name="T71" fmla="*/ 12 h 1080"/>
                <a:gd name="T72" fmla="*/ 1564 w 2489"/>
                <a:gd name="T73" fmla="*/ 43 h 1080"/>
                <a:gd name="T74" fmla="*/ 1596 w 2489"/>
                <a:gd name="T75" fmla="*/ 104 h 1080"/>
                <a:gd name="T76" fmla="*/ 1620 w 2489"/>
                <a:gd name="T77" fmla="*/ 172 h 1080"/>
                <a:gd name="T78" fmla="*/ 1652 w 2489"/>
                <a:gd name="T79" fmla="*/ 240 h 1080"/>
                <a:gd name="T80" fmla="*/ 1676 w 2489"/>
                <a:gd name="T81" fmla="*/ 313 h 1080"/>
                <a:gd name="T82" fmla="*/ 1700 w 2489"/>
                <a:gd name="T83" fmla="*/ 387 h 1080"/>
                <a:gd name="T84" fmla="*/ 1723 w 2489"/>
                <a:gd name="T85" fmla="*/ 460 h 1080"/>
                <a:gd name="T86" fmla="*/ 1747 w 2489"/>
                <a:gd name="T87" fmla="*/ 535 h 1080"/>
                <a:gd name="T88" fmla="*/ 1771 w 2489"/>
                <a:gd name="T89" fmla="*/ 608 h 1080"/>
                <a:gd name="T90" fmla="*/ 1803 w 2489"/>
                <a:gd name="T91" fmla="*/ 675 h 1080"/>
                <a:gd name="T92" fmla="*/ 1835 w 2489"/>
                <a:gd name="T93" fmla="*/ 743 h 1080"/>
                <a:gd name="T94" fmla="*/ 1875 w 2489"/>
                <a:gd name="T95" fmla="*/ 804 h 1080"/>
                <a:gd name="T96" fmla="*/ 1915 w 2489"/>
                <a:gd name="T97" fmla="*/ 866 h 1080"/>
                <a:gd name="T98" fmla="*/ 1963 w 2489"/>
                <a:gd name="T99" fmla="*/ 921 h 1080"/>
                <a:gd name="T100" fmla="*/ 2019 w 2489"/>
                <a:gd name="T101" fmla="*/ 970 h 1080"/>
                <a:gd name="T102" fmla="*/ 2090 w 2489"/>
                <a:gd name="T103" fmla="*/ 1013 h 1080"/>
                <a:gd name="T104" fmla="*/ 2162 w 2489"/>
                <a:gd name="T105" fmla="*/ 1050 h 1080"/>
                <a:gd name="T106" fmla="*/ 2242 w 2489"/>
                <a:gd name="T107" fmla="*/ 1080 h 1080"/>
                <a:gd name="T108" fmla="*/ 2338 w 2489"/>
                <a:gd name="T109" fmla="*/ 1080 h 1080"/>
                <a:gd name="T110" fmla="*/ 2426 w 2489"/>
                <a:gd name="T111" fmla="*/ 1080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89"/>
                <a:gd name="T169" fmla="*/ 0 h 1080"/>
                <a:gd name="T170" fmla="*/ 2489 w 2489"/>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89" h="1080">
                  <a:moveTo>
                    <a:pt x="0" y="1080"/>
                  </a:moveTo>
                  <a:lnTo>
                    <a:pt x="24" y="1080"/>
                  </a:lnTo>
                  <a:lnTo>
                    <a:pt x="48" y="1080"/>
                  </a:lnTo>
                  <a:lnTo>
                    <a:pt x="72" y="1080"/>
                  </a:lnTo>
                  <a:lnTo>
                    <a:pt x="88" y="1080"/>
                  </a:lnTo>
                  <a:lnTo>
                    <a:pt x="112" y="1080"/>
                  </a:lnTo>
                  <a:lnTo>
                    <a:pt x="136" y="1080"/>
                  </a:lnTo>
                  <a:lnTo>
                    <a:pt x="160" y="1080"/>
                  </a:lnTo>
                  <a:lnTo>
                    <a:pt x="176" y="1080"/>
                  </a:lnTo>
                  <a:lnTo>
                    <a:pt x="200" y="1080"/>
                  </a:lnTo>
                  <a:lnTo>
                    <a:pt x="224" y="1080"/>
                  </a:lnTo>
                  <a:lnTo>
                    <a:pt x="240" y="1075"/>
                  </a:lnTo>
                  <a:lnTo>
                    <a:pt x="263" y="1075"/>
                  </a:lnTo>
                  <a:lnTo>
                    <a:pt x="287" y="1075"/>
                  </a:lnTo>
                  <a:lnTo>
                    <a:pt x="303" y="1068"/>
                  </a:lnTo>
                  <a:lnTo>
                    <a:pt x="327" y="1068"/>
                  </a:lnTo>
                  <a:lnTo>
                    <a:pt x="351" y="1062"/>
                  </a:lnTo>
                  <a:lnTo>
                    <a:pt x="367" y="1062"/>
                  </a:lnTo>
                  <a:lnTo>
                    <a:pt x="391" y="1056"/>
                  </a:lnTo>
                  <a:lnTo>
                    <a:pt x="407" y="1050"/>
                  </a:lnTo>
                  <a:lnTo>
                    <a:pt x="431" y="1050"/>
                  </a:lnTo>
                  <a:lnTo>
                    <a:pt x="447" y="1044"/>
                  </a:lnTo>
                  <a:lnTo>
                    <a:pt x="471" y="1038"/>
                  </a:lnTo>
                  <a:lnTo>
                    <a:pt x="487" y="1031"/>
                  </a:lnTo>
                  <a:lnTo>
                    <a:pt x="511" y="1026"/>
                  </a:lnTo>
                  <a:lnTo>
                    <a:pt x="527" y="1019"/>
                  </a:lnTo>
                  <a:lnTo>
                    <a:pt x="551" y="1019"/>
                  </a:lnTo>
                  <a:lnTo>
                    <a:pt x="567" y="1013"/>
                  </a:lnTo>
                  <a:lnTo>
                    <a:pt x="591" y="1007"/>
                  </a:lnTo>
                  <a:lnTo>
                    <a:pt x="607" y="995"/>
                  </a:lnTo>
                  <a:lnTo>
                    <a:pt x="623" y="988"/>
                  </a:lnTo>
                  <a:lnTo>
                    <a:pt x="646" y="983"/>
                  </a:lnTo>
                  <a:lnTo>
                    <a:pt x="662" y="976"/>
                  </a:lnTo>
                  <a:lnTo>
                    <a:pt x="686" y="970"/>
                  </a:lnTo>
                  <a:lnTo>
                    <a:pt x="702" y="964"/>
                  </a:lnTo>
                  <a:lnTo>
                    <a:pt x="718" y="952"/>
                  </a:lnTo>
                  <a:lnTo>
                    <a:pt x="742" y="946"/>
                  </a:lnTo>
                  <a:lnTo>
                    <a:pt x="758" y="939"/>
                  </a:lnTo>
                  <a:lnTo>
                    <a:pt x="774" y="927"/>
                  </a:lnTo>
                  <a:lnTo>
                    <a:pt x="798" y="921"/>
                  </a:lnTo>
                  <a:lnTo>
                    <a:pt x="814" y="908"/>
                  </a:lnTo>
                  <a:lnTo>
                    <a:pt x="830" y="903"/>
                  </a:lnTo>
                  <a:lnTo>
                    <a:pt x="846" y="891"/>
                  </a:lnTo>
                  <a:lnTo>
                    <a:pt x="870" y="884"/>
                  </a:lnTo>
                  <a:lnTo>
                    <a:pt x="886" y="872"/>
                  </a:lnTo>
                  <a:lnTo>
                    <a:pt x="902" y="860"/>
                  </a:lnTo>
                  <a:lnTo>
                    <a:pt x="918" y="854"/>
                  </a:lnTo>
                  <a:lnTo>
                    <a:pt x="942" y="841"/>
                  </a:lnTo>
                  <a:lnTo>
                    <a:pt x="958" y="828"/>
                  </a:lnTo>
                  <a:lnTo>
                    <a:pt x="974" y="816"/>
                  </a:lnTo>
                  <a:lnTo>
                    <a:pt x="997" y="804"/>
                  </a:lnTo>
                  <a:lnTo>
                    <a:pt x="1013" y="786"/>
                  </a:lnTo>
                  <a:lnTo>
                    <a:pt x="1029" y="767"/>
                  </a:lnTo>
                  <a:lnTo>
                    <a:pt x="1045" y="749"/>
                  </a:lnTo>
                  <a:lnTo>
                    <a:pt x="1069" y="731"/>
                  </a:lnTo>
                  <a:lnTo>
                    <a:pt x="1085" y="706"/>
                  </a:lnTo>
                  <a:lnTo>
                    <a:pt x="1101" y="688"/>
                  </a:lnTo>
                  <a:lnTo>
                    <a:pt x="1117" y="663"/>
                  </a:lnTo>
                  <a:lnTo>
                    <a:pt x="1125" y="651"/>
                  </a:lnTo>
                  <a:lnTo>
                    <a:pt x="1133" y="639"/>
                  </a:lnTo>
                  <a:lnTo>
                    <a:pt x="1141" y="627"/>
                  </a:lnTo>
                  <a:lnTo>
                    <a:pt x="1149" y="614"/>
                  </a:lnTo>
                  <a:lnTo>
                    <a:pt x="1157" y="602"/>
                  </a:lnTo>
                  <a:lnTo>
                    <a:pt x="1165" y="589"/>
                  </a:lnTo>
                  <a:lnTo>
                    <a:pt x="1173" y="577"/>
                  </a:lnTo>
                  <a:lnTo>
                    <a:pt x="1181" y="565"/>
                  </a:lnTo>
                  <a:lnTo>
                    <a:pt x="1189" y="547"/>
                  </a:lnTo>
                  <a:lnTo>
                    <a:pt x="1189" y="535"/>
                  </a:lnTo>
                  <a:lnTo>
                    <a:pt x="1197" y="522"/>
                  </a:lnTo>
                  <a:lnTo>
                    <a:pt x="1205" y="510"/>
                  </a:lnTo>
                  <a:lnTo>
                    <a:pt x="1213" y="497"/>
                  </a:lnTo>
                  <a:lnTo>
                    <a:pt x="1221" y="479"/>
                  </a:lnTo>
                  <a:lnTo>
                    <a:pt x="1229" y="467"/>
                  </a:lnTo>
                  <a:lnTo>
                    <a:pt x="1237" y="455"/>
                  </a:lnTo>
                  <a:lnTo>
                    <a:pt x="1245" y="443"/>
                  </a:lnTo>
                  <a:lnTo>
                    <a:pt x="1245" y="430"/>
                  </a:lnTo>
                  <a:lnTo>
                    <a:pt x="1253" y="412"/>
                  </a:lnTo>
                  <a:lnTo>
                    <a:pt x="1261" y="399"/>
                  </a:lnTo>
                  <a:lnTo>
                    <a:pt x="1269" y="387"/>
                  </a:lnTo>
                  <a:lnTo>
                    <a:pt x="1277" y="375"/>
                  </a:lnTo>
                  <a:lnTo>
                    <a:pt x="1285" y="356"/>
                  </a:lnTo>
                  <a:lnTo>
                    <a:pt x="1285" y="344"/>
                  </a:lnTo>
                  <a:lnTo>
                    <a:pt x="1293" y="332"/>
                  </a:lnTo>
                  <a:lnTo>
                    <a:pt x="1301" y="320"/>
                  </a:lnTo>
                  <a:lnTo>
                    <a:pt x="1309" y="307"/>
                  </a:lnTo>
                  <a:lnTo>
                    <a:pt x="1309" y="295"/>
                  </a:lnTo>
                  <a:lnTo>
                    <a:pt x="1317" y="276"/>
                  </a:lnTo>
                  <a:lnTo>
                    <a:pt x="1325" y="264"/>
                  </a:lnTo>
                  <a:lnTo>
                    <a:pt x="1333" y="252"/>
                  </a:lnTo>
                  <a:lnTo>
                    <a:pt x="1333" y="240"/>
                  </a:lnTo>
                  <a:lnTo>
                    <a:pt x="1341" y="227"/>
                  </a:lnTo>
                  <a:lnTo>
                    <a:pt x="1349" y="215"/>
                  </a:lnTo>
                  <a:lnTo>
                    <a:pt x="1356" y="203"/>
                  </a:lnTo>
                  <a:lnTo>
                    <a:pt x="1356" y="191"/>
                  </a:lnTo>
                  <a:lnTo>
                    <a:pt x="1372" y="172"/>
                  </a:lnTo>
                  <a:lnTo>
                    <a:pt x="1380" y="148"/>
                  </a:lnTo>
                  <a:lnTo>
                    <a:pt x="1396" y="129"/>
                  </a:lnTo>
                  <a:lnTo>
                    <a:pt x="1404" y="104"/>
                  </a:lnTo>
                  <a:lnTo>
                    <a:pt x="1412" y="92"/>
                  </a:lnTo>
                  <a:lnTo>
                    <a:pt x="1428" y="73"/>
                  </a:lnTo>
                  <a:lnTo>
                    <a:pt x="1436" y="56"/>
                  </a:lnTo>
                  <a:lnTo>
                    <a:pt x="1444" y="43"/>
                  </a:lnTo>
                  <a:lnTo>
                    <a:pt x="1460" y="31"/>
                  </a:lnTo>
                  <a:lnTo>
                    <a:pt x="1476" y="12"/>
                  </a:lnTo>
                  <a:lnTo>
                    <a:pt x="1500" y="0"/>
                  </a:lnTo>
                  <a:lnTo>
                    <a:pt x="1516" y="7"/>
                  </a:lnTo>
                  <a:lnTo>
                    <a:pt x="1524" y="7"/>
                  </a:lnTo>
                  <a:lnTo>
                    <a:pt x="1532" y="12"/>
                  </a:lnTo>
                  <a:lnTo>
                    <a:pt x="1540" y="19"/>
                  </a:lnTo>
                  <a:lnTo>
                    <a:pt x="1556" y="31"/>
                  </a:lnTo>
                  <a:lnTo>
                    <a:pt x="1564" y="43"/>
                  </a:lnTo>
                  <a:lnTo>
                    <a:pt x="1572" y="61"/>
                  </a:lnTo>
                  <a:lnTo>
                    <a:pt x="1580" y="80"/>
                  </a:lnTo>
                  <a:lnTo>
                    <a:pt x="1596" y="104"/>
                  </a:lnTo>
                  <a:lnTo>
                    <a:pt x="1604" y="129"/>
                  </a:lnTo>
                  <a:lnTo>
                    <a:pt x="1612" y="148"/>
                  </a:lnTo>
                  <a:lnTo>
                    <a:pt x="1620" y="172"/>
                  </a:lnTo>
                  <a:lnTo>
                    <a:pt x="1628" y="196"/>
                  </a:lnTo>
                  <a:lnTo>
                    <a:pt x="1636" y="221"/>
                  </a:lnTo>
                  <a:lnTo>
                    <a:pt x="1652" y="240"/>
                  </a:lnTo>
                  <a:lnTo>
                    <a:pt x="1660" y="264"/>
                  </a:lnTo>
                  <a:lnTo>
                    <a:pt x="1668" y="289"/>
                  </a:lnTo>
                  <a:lnTo>
                    <a:pt x="1676" y="313"/>
                  </a:lnTo>
                  <a:lnTo>
                    <a:pt x="1684" y="338"/>
                  </a:lnTo>
                  <a:lnTo>
                    <a:pt x="1692" y="363"/>
                  </a:lnTo>
                  <a:lnTo>
                    <a:pt x="1700" y="387"/>
                  </a:lnTo>
                  <a:lnTo>
                    <a:pt x="1708" y="412"/>
                  </a:lnTo>
                  <a:lnTo>
                    <a:pt x="1715" y="436"/>
                  </a:lnTo>
                  <a:lnTo>
                    <a:pt x="1723" y="460"/>
                  </a:lnTo>
                  <a:lnTo>
                    <a:pt x="1731" y="485"/>
                  </a:lnTo>
                  <a:lnTo>
                    <a:pt x="1739" y="510"/>
                  </a:lnTo>
                  <a:lnTo>
                    <a:pt x="1747" y="535"/>
                  </a:lnTo>
                  <a:lnTo>
                    <a:pt x="1755" y="559"/>
                  </a:lnTo>
                  <a:lnTo>
                    <a:pt x="1763" y="583"/>
                  </a:lnTo>
                  <a:lnTo>
                    <a:pt x="1771" y="608"/>
                  </a:lnTo>
                  <a:lnTo>
                    <a:pt x="1779" y="627"/>
                  </a:lnTo>
                  <a:lnTo>
                    <a:pt x="1795" y="651"/>
                  </a:lnTo>
                  <a:lnTo>
                    <a:pt x="1803" y="675"/>
                  </a:lnTo>
                  <a:lnTo>
                    <a:pt x="1811" y="700"/>
                  </a:lnTo>
                  <a:lnTo>
                    <a:pt x="1827" y="719"/>
                  </a:lnTo>
                  <a:lnTo>
                    <a:pt x="1835" y="743"/>
                  </a:lnTo>
                  <a:lnTo>
                    <a:pt x="1851" y="761"/>
                  </a:lnTo>
                  <a:lnTo>
                    <a:pt x="1859" y="786"/>
                  </a:lnTo>
                  <a:lnTo>
                    <a:pt x="1875" y="804"/>
                  </a:lnTo>
                  <a:lnTo>
                    <a:pt x="1891" y="828"/>
                  </a:lnTo>
                  <a:lnTo>
                    <a:pt x="1899" y="847"/>
                  </a:lnTo>
                  <a:lnTo>
                    <a:pt x="1915" y="866"/>
                  </a:lnTo>
                  <a:lnTo>
                    <a:pt x="1931" y="884"/>
                  </a:lnTo>
                  <a:lnTo>
                    <a:pt x="1947" y="903"/>
                  </a:lnTo>
                  <a:lnTo>
                    <a:pt x="1963" y="921"/>
                  </a:lnTo>
                  <a:lnTo>
                    <a:pt x="1987" y="939"/>
                  </a:lnTo>
                  <a:lnTo>
                    <a:pt x="2003" y="958"/>
                  </a:lnTo>
                  <a:lnTo>
                    <a:pt x="2019" y="970"/>
                  </a:lnTo>
                  <a:lnTo>
                    <a:pt x="2043" y="988"/>
                  </a:lnTo>
                  <a:lnTo>
                    <a:pt x="2067" y="1000"/>
                  </a:lnTo>
                  <a:lnTo>
                    <a:pt x="2090" y="1013"/>
                  </a:lnTo>
                  <a:lnTo>
                    <a:pt x="2106" y="1026"/>
                  </a:lnTo>
                  <a:lnTo>
                    <a:pt x="2130" y="1044"/>
                  </a:lnTo>
                  <a:lnTo>
                    <a:pt x="2162" y="1050"/>
                  </a:lnTo>
                  <a:lnTo>
                    <a:pt x="2186" y="1062"/>
                  </a:lnTo>
                  <a:lnTo>
                    <a:pt x="2218" y="1075"/>
                  </a:lnTo>
                  <a:lnTo>
                    <a:pt x="2242" y="1080"/>
                  </a:lnTo>
                  <a:lnTo>
                    <a:pt x="2274" y="1080"/>
                  </a:lnTo>
                  <a:lnTo>
                    <a:pt x="2306" y="1080"/>
                  </a:lnTo>
                  <a:lnTo>
                    <a:pt x="2338" y="1080"/>
                  </a:lnTo>
                  <a:lnTo>
                    <a:pt x="2370" y="1080"/>
                  </a:lnTo>
                  <a:lnTo>
                    <a:pt x="2394" y="1080"/>
                  </a:lnTo>
                  <a:lnTo>
                    <a:pt x="2426" y="1080"/>
                  </a:lnTo>
                  <a:lnTo>
                    <a:pt x="2457" y="1080"/>
                  </a:lnTo>
                  <a:lnTo>
                    <a:pt x="2489" y="1080"/>
                  </a:lnTo>
                </a:path>
              </a:pathLst>
            </a:custGeom>
            <a:noFill/>
            <a:ln w="50800">
              <a:solidFill>
                <a:srgbClr val="FF0000"/>
              </a:solidFill>
              <a:round/>
              <a:headEnd/>
              <a:tailEnd/>
            </a:ln>
          </p:spPr>
          <p:txBody>
            <a:bodyPr/>
            <a:lstStyle/>
            <a:p>
              <a:endParaRPr lang="en-US"/>
            </a:p>
          </p:txBody>
        </p:sp>
        <p:sp>
          <p:nvSpPr>
            <p:cNvPr id="26639" name="Rectangle 15"/>
            <p:cNvSpPr>
              <a:spLocks noChangeArrowheads="1"/>
            </p:cNvSpPr>
            <p:nvPr/>
          </p:nvSpPr>
          <p:spPr bwMode="auto">
            <a:xfrm>
              <a:off x="2860" y="624"/>
              <a:ext cx="168" cy="179"/>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solidFill>
                    <a:srgbClr val="FF0000"/>
                  </a:solidFill>
                </a:rPr>
                <a:t>L</a:t>
              </a:r>
            </a:p>
          </p:txBody>
        </p:sp>
      </p:grpSp>
      <p:sp>
        <p:nvSpPr>
          <p:cNvPr id="26634" name="Rectangle 16"/>
          <p:cNvSpPr>
            <a:spLocks noChangeArrowheads="1"/>
          </p:cNvSpPr>
          <p:nvPr/>
        </p:nvSpPr>
        <p:spPr bwMode="auto">
          <a:xfrm>
            <a:off x="6584950" y="3103563"/>
            <a:ext cx="1409700" cy="284162"/>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t>Wavelength</a:t>
            </a:r>
          </a:p>
        </p:txBody>
      </p:sp>
      <p:sp>
        <p:nvSpPr>
          <p:cNvPr id="26635" name="Rectangle 17"/>
          <p:cNvSpPr>
            <a:spLocks noChangeArrowheads="1"/>
          </p:cNvSpPr>
          <p:nvPr/>
        </p:nvSpPr>
        <p:spPr bwMode="auto">
          <a:xfrm>
            <a:off x="1835150" y="1433513"/>
            <a:ext cx="1320800" cy="284162"/>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t>Power        </a:t>
            </a:r>
          </a:p>
        </p:txBody>
      </p:sp>
      <p:sp>
        <p:nvSpPr>
          <p:cNvPr id="564242" name="Rectangle 18"/>
          <p:cNvSpPr>
            <a:spLocks noChangeArrowheads="1"/>
          </p:cNvSpPr>
          <p:nvPr/>
        </p:nvSpPr>
        <p:spPr bwMode="auto">
          <a:xfrm>
            <a:off x="685800" y="5257800"/>
            <a:ext cx="8229600" cy="1219200"/>
          </a:xfrm>
          <a:prstGeom prst="rect">
            <a:avLst/>
          </a:prstGeom>
          <a:noFill/>
          <a:ln w="9525">
            <a:noFill/>
            <a:miter lim="800000"/>
            <a:headEnd/>
            <a:tailEnd/>
          </a:ln>
        </p:spPr>
        <p:txBody>
          <a:bodyPr/>
          <a:lstStyle/>
          <a:p>
            <a:pPr marL="742950" lvl="1" indent="-285750">
              <a:spcBef>
                <a:spcPct val="20000"/>
              </a:spcBef>
              <a:buFontTx/>
              <a:buChar char="•"/>
            </a:pPr>
            <a:r>
              <a:rPr lang="en-US" sz="2000" dirty="0"/>
              <a:t>How can we represent an entire spectrum with three numbers?</a:t>
            </a:r>
          </a:p>
          <a:p>
            <a:pPr marL="742950" lvl="1" indent="-285750">
              <a:spcBef>
                <a:spcPct val="20000"/>
              </a:spcBef>
              <a:buFontTx/>
              <a:buChar char="•"/>
            </a:pPr>
            <a:r>
              <a:rPr lang="en-US" sz="2000" dirty="0"/>
              <a:t>We can’t!  Most of the information is lost</a:t>
            </a:r>
          </a:p>
          <a:p>
            <a:pPr marL="1143000" lvl="2" indent="-228600">
              <a:spcBef>
                <a:spcPct val="20000"/>
              </a:spcBef>
              <a:buFontTx/>
              <a:buChar char="–"/>
            </a:pPr>
            <a:r>
              <a:rPr lang="en-US" sz="1800" dirty="0"/>
              <a:t>As a result, two different spectra may appear indistinguishable</a:t>
            </a:r>
          </a:p>
          <a:p>
            <a:pPr marL="1600200" lvl="3" indent="-228600">
              <a:spcBef>
                <a:spcPct val="20000"/>
              </a:spcBef>
              <a:buFontTx/>
              <a:buChar char="»"/>
            </a:pPr>
            <a:r>
              <a:rPr lang="en-US" sz="1600" dirty="0"/>
              <a:t>such spectra are known as </a:t>
            </a:r>
            <a:r>
              <a:rPr lang="en-US" sz="1600" b="1" dirty="0" err="1"/>
              <a:t>metamers</a:t>
            </a:r>
            <a:endParaRPr lang="en-US" sz="1600" b="1" dirty="0"/>
          </a:p>
        </p:txBody>
      </p:sp>
      <p:sp>
        <p:nvSpPr>
          <p:cNvPr id="26637" name="Text Box 19"/>
          <p:cNvSpPr txBox="1">
            <a:spLocks noChangeArrowheads="1"/>
          </p:cNvSpPr>
          <p:nvPr/>
        </p:nvSpPr>
        <p:spPr bwMode="auto">
          <a:xfrm>
            <a:off x="7315200" y="6583363"/>
            <a:ext cx="1536700" cy="274637"/>
          </a:xfrm>
          <a:prstGeom prst="rect">
            <a:avLst/>
          </a:prstGeom>
          <a:noFill/>
          <a:ln w="9525">
            <a:noFill/>
            <a:miter lim="800000"/>
            <a:headEnd/>
            <a:tailEnd/>
          </a:ln>
        </p:spPr>
        <p:txBody>
          <a:bodyPr wrap="none">
            <a:spAutoFit/>
          </a:bodyPr>
          <a:lstStyle/>
          <a:p>
            <a:r>
              <a:rPr lang="en-US" sz="1200"/>
              <a:t>Slide by Steve Seitz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424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4242">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6424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642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42"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Color matching experiments</a:t>
            </a:r>
          </a:p>
        </p:txBody>
      </p:sp>
      <p:sp>
        <p:nvSpPr>
          <p:cNvPr id="29699" name="Rectangle 3"/>
          <p:cNvSpPr>
            <a:spLocks noGrp="1" noChangeArrowheads="1"/>
          </p:cNvSpPr>
          <p:nvPr>
            <p:ph type="body" idx="1"/>
          </p:nvPr>
        </p:nvSpPr>
        <p:spPr/>
        <p:txBody>
          <a:bodyPr/>
          <a:lstStyle/>
          <a:p>
            <a:r>
              <a:rPr lang="en-US" dirty="0"/>
              <a:t>We would like to understand which spectra produce the same color sensation in people under similar viewing conditions</a:t>
            </a:r>
          </a:p>
        </p:txBody>
      </p:sp>
      <p:pic>
        <p:nvPicPr>
          <p:cNvPr id="29700" name="Picture 4"/>
          <p:cNvPicPr>
            <a:picLocks noChangeAspect="1" noChangeArrowheads="1"/>
          </p:cNvPicPr>
          <p:nvPr/>
        </p:nvPicPr>
        <p:blipFill>
          <a:blip r:embed="rId3" cstate="print"/>
          <a:srcRect/>
          <a:stretch>
            <a:fillRect/>
          </a:stretch>
        </p:blipFill>
        <p:spPr bwMode="auto">
          <a:xfrm>
            <a:off x="685800" y="2620963"/>
            <a:ext cx="7543800" cy="3703637"/>
          </a:xfrm>
          <a:prstGeom prst="rect">
            <a:avLst/>
          </a:prstGeom>
          <a:noFill/>
          <a:ln w="9525">
            <a:noFill/>
            <a:miter lim="800000"/>
            <a:headEnd/>
            <a:tailEnd/>
          </a:ln>
        </p:spPr>
      </p:pic>
      <p:sp>
        <p:nvSpPr>
          <p:cNvPr id="29701" name="Rectangle 5"/>
          <p:cNvSpPr>
            <a:spLocks noChangeArrowheads="1"/>
          </p:cNvSpPr>
          <p:nvPr/>
        </p:nvSpPr>
        <p:spPr bwMode="auto">
          <a:xfrm>
            <a:off x="6003717" y="6553200"/>
            <a:ext cx="3140283" cy="307777"/>
          </a:xfrm>
          <a:prstGeom prst="rect">
            <a:avLst/>
          </a:prstGeom>
          <a:noFill/>
          <a:ln w="9525">
            <a:noFill/>
            <a:miter lim="800000"/>
            <a:headEnd/>
            <a:tailEnd/>
          </a:ln>
        </p:spPr>
        <p:txBody>
          <a:bodyPr wrap="none">
            <a:spAutoFit/>
          </a:bodyPr>
          <a:lstStyle/>
          <a:p>
            <a:r>
              <a:rPr lang="en-US" sz="1400" dirty="0" err="1"/>
              <a:t>Wandell</a:t>
            </a:r>
            <a:r>
              <a:rPr lang="en-US" sz="1400" dirty="0"/>
              <a:t>, Foundations of Vision, 1995</a:t>
            </a:r>
          </a:p>
        </p:txBody>
      </p:sp>
      <p:sp>
        <p:nvSpPr>
          <p:cNvPr id="6" name="Text Box 6">
            <a:extLst>
              <a:ext uri="{FF2B5EF4-FFF2-40B4-BE49-F238E27FC236}">
                <a16:creationId xmlns:a16="http://schemas.microsoft.com/office/drawing/2014/main" id="{ACBC520C-C893-3C4A-97C2-1142F9826DE2}"/>
              </a:ext>
            </a:extLst>
          </p:cNvPr>
          <p:cNvSpPr txBox="1">
            <a:spLocks noChangeArrowheads="1"/>
          </p:cNvSpPr>
          <p:nvPr/>
        </p:nvSpPr>
        <p:spPr bwMode="auto">
          <a:xfrm>
            <a:off x="-1113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Color matching experiment 1</a:t>
            </a:r>
          </a:p>
        </p:txBody>
      </p:sp>
      <p:sp>
        <p:nvSpPr>
          <p:cNvPr id="30723" name="Rectangle 3"/>
          <p:cNvSpPr>
            <a:spLocks noChangeArrowheads="1"/>
          </p:cNvSpPr>
          <p:nvPr/>
        </p:nvSpPr>
        <p:spPr bwMode="auto">
          <a:xfrm>
            <a:off x="2362200" y="2133600"/>
            <a:ext cx="1676400" cy="2667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4"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0725"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0726"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0727"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0728"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0729"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0730"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0731" name="Rectangle 11"/>
          <p:cNvSpPr>
            <a:spLocks noChangeArrowheads="1"/>
          </p:cNvSpPr>
          <p:nvPr/>
        </p:nvSpPr>
        <p:spPr bwMode="auto">
          <a:xfrm>
            <a:off x="4038600" y="2133600"/>
            <a:ext cx="1676400" cy="2667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0732" name="Rectangle 12"/>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While we wait, what color is the dress?</a:t>
            </a:r>
          </a:p>
        </p:txBody>
      </p:sp>
      <p:pic>
        <p:nvPicPr>
          <p:cNvPr id="4" name="Picture 3"/>
          <p:cNvPicPr>
            <a:picLocks noChangeAspect="1"/>
          </p:cNvPicPr>
          <p:nvPr/>
        </p:nvPicPr>
        <p:blipFill>
          <a:blip r:embed="rId2"/>
          <a:stretch>
            <a:fillRect/>
          </a:stretch>
        </p:blipFill>
        <p:spPr>
          <a:xfrm>
            <a:off x="0" y="1233098"/>
            <a:ext cx="9144000" cy="4634302"/>
          </a:xfrm>
          <a:prstGeom prst="rect">
            <a:avLst/>
          </a:prstGeom>
        </p:spPr>
      </p:pic>
      <p:sp>
        <p:nvSpPr>
          <p:cNvPr id="5" name="Rectangle 4"/>
          <p:cNvSpPr/>
          <p:nvPr/>
        </p:nvSpPr>
        <p:spPr bwMode="auto">
          <a:xfrm>
            <a:off x="0" y="990600"/>
            <a:ext cx="3048000" cy="495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6" name="Rectangle 5"/>
          <p:cNvSpPr/>
          <p:nvPr/>
        </p:nvSpPr>
        <p:spPr bwMode="auto">
          <a:xfrm>
            <a:off x="6096000" y="990600"/>
            <a:ext cx="3048000" cy="495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7" name="Rectangle 6">
            <a:hlinkClick r:id="rId3"/>
          </p:cNvPr>
          <p:cNvSpPr/>
          <p:nvPr/>
        </p:nvSpPr>
        <p:spPr>
          <a:xfrm>
            <a:off x="1371600" y="6001432"/>
            <a:ext cx="6858000" cy="369332"/>
          </a:xfrm>
          <a:prstGeom prst="rect">
            <a:avLst/>
          </a:prstGeom>
        </p:spPr>
        <p:txBody>
          <a:bodyPr wrap="square">
            <a:spAutoFit/>
          </a:bodyPr>
          <a:lstStyle/>
          <a:p>
            <a:pPr algn="ctr"/>
            <a:r>
              <a:rPr lang="en-US" sz="1800" dirty="0">
                <a:hlinkClick r:id="rId4"/>
              </a:rPr>
              <a:t>https://www.wired.com/2015/02/science-one-agrees-color-dress/</a:t>
            </a:r>
            <a:endParaRPr lang="en-US" sz="1800" dirty="0"/>
          </a:p>
        </p:txBody>
      </p:sp>
      <p:sp>
        <p:nvSpPr>
          <p:cNvPr id="8" name="Text Box 6">
            <a:extLst>
              <a:ext uri="{FF2B5EF4-FFF2-40B4-BE49-F238E27FC236}">
                <a16:creationId xmlns:a16="http://schemas.microsoft.com/office/drawing/2014/main" id="{60569A8E-FF1B-B048-BF1D-F3F2B6605D52}"/>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
        <p:nvSpPr>
          <p:cNvPr id="9" name="Rectangle 3">
            <a:extLst>
              <a:ext uri="{FF2B5EF4-FFF2-40B4-BE49-F238E27FC236}">
                <a16:creationId xmlns:a16="http://schemas.microsoft.com/office/drawing/2014/main" id="{8F3D6B87-2529-D94E-B1A7-EDCBC0E37148}"/>
              </a:ext>
            </a:extLst>
          </p:cNvPr>
          <p:cNvSpPr txBox="1">
            <a:spLocks noChangeArrowheads="1"/>
          </p:cNvSpPr>
          <p:nvPr/>
        </p:nvSpPr>
        <p:spPr bwMode="auto">
          <a:xfrm>
            <a:off x="6096000" y="4139002"/>
            <a:ext cx="3276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sz="2400" kern="0" dirty="0"/>
              <a:t>A. White and gold</a:t>
            </a:r>
          </a:p>
          <a:p>
            <a:r>
              <a:rPr lang="en-US" sz="2400" kern="0" dirty="0"/>
              <a:t>B. Blue and Black</a:t>
            </a:r>
          </a:p>
          <a:p>
            <a:r>
              <a:rPr lang="en-US" sz="2400" kern="0" dirty="0"/>
              <a:t>C. Other (use chat)</a:t>
            </a:r>
          </a:p>
        </p:txBody>
      </p:sp>
      <p:sp>
        <p:nvSpPr>
          <p:cNvPr id="10" name="Rectangle 3">
            <a:extLst>
              <a:ext uri="{FF2B5EF4-FFF2-40B4-BE49-F238E27FC236}">
                <a16:creationId xmlns:a16="http://schemas.microsoft.com/office/drawing/2014/main" id="{A2B46292-8065-D848-97C8-922477A3201B}"/>
              </a:ext>
            </a:extLst>
          </p:cNvPr>
          <p:cNvSpPr txBox="1">
            <a:spLocks noChangeArrowheads="1"/>
          </p:cNvSpPr>
          <p:nvPr/>
        </p:nvSpPr>
        <p:spPr bwMode="auto">
          <a:xfrm>
            <a:off x="152400" y="1086460"/>
            <a:ext cx="3276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pPr marL="0" indent="0">
              <a:buNone/>
            </a:pPr>
            <a:r>
              <a:rPr lang="en-US" sz="2400" kern="0" dirty="0"/>
              <a:t>Today,</a:t>
            </a:r>
          </a:p>
          <a:p>
            <a:r>
              <a:rPr lang="en-US" sz="2400" kern="0" dirty="0"/>
              <a:t>Light &amp; Shading</a:t>
            </a:r>
          </a:p>
          <a:p>
            <a:r>
              <a:rPr lang="en-US" sz="2400" kern="0" dirty="0"/>
              <a:t>Color</a:t>
            </a:r>
          </a:p>
          <a:p>
            <a:r>
              <a:rPr lang="en-US" sz="2400" kern="0" dirty="0"/>
              <a:t>Dynamic Perspective</a:t>
            </a:r>
          </a:p>
        </p:txBody>
      </p:sp>
    </p:spTree>
    <p:extLst>
      <p:ext uri="{BB962C8B-B14F-4D97-AF65-F5344CB8AC3E}">
        <p14:creationId xmlns:p14="http://schemas.microsoft.com/office/powerpoint/2010/main" val="473192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Color matching experiment 1</a:t>
            </a:r>
          </a:p>
        </p:txBody>
      </p:sp>
      <p:sp>
        <p:nvSpPr>
          <p:cNvPr id="31747" name="Rectangle 3"/>
          <p:cNvSpPr>
            <a:spLocks noChangeArrowheads="1"/>
          </p:cNvSpPr>
          <p:nvPr/>
        </p:nvSpPr>
        <p:spPr bwMode="auto">
          <a:xfrm>
            <a:off x="2362200" y="2133600"/>
            <a:ext cx="1676400" cy="2667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48"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1749"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1750"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1751"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1752"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1753"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1754"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1755" name="Rectangle 11"/>
          <p:cNvSpPr>
            <a:spLocks noChangeArrowheads="1"/>
          </p:cNvSpPr>
          <p:nvPr/>
        </p:nvSpPr>
        <p:spPr bwMode="auto">
          <a:xfrm>
            <a:off x="4038600" y="2133600"/>
            <a:ext cx="1676400" cy="2667000"/>
          </a:xfrm>
          <a:prstGeom prst="rect">
            <a:avLst/>
          </a:prstGeom>
          <a:solidFill>
            <a:srgbClr val="006699"/>
          </a:solidFill>
          <a:ln w="9525">
            <a:solidFill>
              <a:schemeClr val="tx1"/>
            </a:solidFill>
            <a:miter lim="800000"/>
            <a:headEnd/>
            <a:tailEnd/>
          </a:ln>
        </p:spPr>
        <p:txBody>
          <a:bodyPr wrap="none" anchor="ctr"/>
          <a:lstStyle/>
          <a:p>
            <a:endParaRPr lang="en-US"/>
          </a:p>
        </p:txBody>
      </p:sp>
      <p:sp>
        <p:nvSpPr>
          <p:cNvPr id="31756"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1757" name="Rectangle 13"/>
          <p:cNvSpPr>
            <a:spLocks noChangeArrowheads="1"/>
          </p:cNvSpPr>
          <p:nvPr/>
        </p:nvSpPr>
        <p:spPr bwMode="auto">
          <a:xfrm>
            <a:off x="7086600" y="5791200"/>
            <a:ext cx="381000" cy="228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1758" name="Rectangle 14"/>
          <p:cNvSpPr>
            <a:spLocks noChangeArrowheads="1"/>
          </p:cNvSpPr>
          <p:nvPr/>
        </p:nvSpPr>
        <p:spPr bwMode="auto">
          <a:xfrm>
            <a:off x="7620000" y="5334000"/>
            <a:ext cx="381000" cy="685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1759" name="Rectangle 15"/>
          <p:cNvSpPr>
            <a:spLocks noChangeArrowheads="1"/>
          </p:cNvSpPr>
          <p:nvPr/>
        </p:nvSpPr>
        <p:spPr bwMode="auto">
          <a:xfrm>
            <a:off x="8153400" y="4800600"/>
            <a:ext cx="381000" cy="1219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1760" name="Text Box 16"/>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1761" name="Line 17"/>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1762" name="Line 18"/>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1763" name="Line 19"/>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1764" name="Line 20"/>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1765" name="Line 21"/>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1766" name="Line 22"/>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1767" name="Line 23"/>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1768" name="Line 24"/>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1769" name="Line 25"/>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1770" name="Rectangle 26"/>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Color matching experiment 1</a:t>
            </a:r>
          </a:p>
        </p:txBody>
      </p:sp>
      <p:sp>
        <p:nvSpPr>
          <p:cNvPr id="32771" name="Rectangle 3"/>
          <p:cNvSpPr>
            <a:spLocks noChangeArrowheads="1"/>
          </p:cNvSpPr>
          <p:nvPr/>
        </p:nvSpPr>
        <p:spPr bwMode="auto">
          <a:xfrm>
            <a:off x="2362200" y="2133600"/>
            <a:ext cx="1676400" cy="2667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2"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2773"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2774"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2775"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2776"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2777"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2778"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2779" name="Rectangle 11"/>
          <p:cNvSpPr>
            <a:spLocks noChangeArrowheads="1"/>
          </p:cNvSpPr>
          <p:nvPr/>
        </p:nvSpPr>
        <p:spPr bwMode="auto">
          <a:xfrm>
            <a:off x="4038600" y="2133600"/>
            <a:ext cx="1676400" cy="26670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32780"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2781" name="Rectangle 13"/>
          <p:cNvSpPr>
            <a:spLocks noChangeArrowheads="1"/>
          </p:cNvSpPr>
          <p:nvPr/>
        </p:nvSpPr>
        <p:spPr bwMode="auto">
          <a:xfrm>
            <a:off x="7086600" y="5791200"/>
            <a:ext cx="381000" cy="228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2782" name="Rectangle 14"/>
          <p:cNvSpPr>
            <a:spLocks noChangeArrowheads="1"/>
          </p:cNvSpPr>
          <p:nvPr/>
        </p:nvSpPr>
        <p:spPr bwMode="auto">
          <a:xfrm>
            <a:off x="7620000" y="5029200"/>
            <a:ext cx="381000" cy="990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2783" name="Rectangle 15"/>
          <p:cNvSpPr>
            <a:spLocks noChangeArrowheads="1"/>
          </p:cNvSpPr>
          <p:nvPr/>
        </p:nvSpPr>
        <p:spPr bwMode="auto">
          <a:xfrm>
            <a:off x="8153400" y="4800600"/>
            <a:ext cx="381000" cy="1219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2784" name="Text Box 16"/>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2785" name="Line 17"/>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2786" name="Line 18"/>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2787" name="Line 19"/>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2788" name="Line 20"/>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2789" name="Line 21"/>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2790" name="Line 22"/>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2791" name="Line 23"/>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2792" name="Line 24"/>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2793" name="Line 25"/>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2794" name="Rectangle 26"/>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Color matching experiment 1</a:t>
            </a:r>
          </a:p>
        </p:txBody>
      </p:sp>
      <p:sp>
        <p:nvSpPr>
          <p:cNvPr id="33795" name="Rectangle 3"/>
          <p:cNvSpPr>
            <a:spLocks noChangeArrowheads="1"/>
          </p:cNvSpPr>
          <p:nvPr/>
        </p:nvSpPr>
        <p:spPr bwMode="auto">
          <a:xfrm>
            <a:off x="2362200" y="2133600"/>
            <a:ext cx="1676400" cy="2667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6"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3797"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3798"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3799"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3803" name="Rectangle 11"/>
          <p:cNvSpPr>
            <a:spLocks noChangeArrowheads="1"/>
          </p:cNvSpPr>
          <p:nvPr/>
        </p:nvSpPr>
        <p:spPr bwMode="auto">
          <a:xfrm>
            <a:off x="4038600" y="2133600"/>
            <a:ext cx="1676400" cy="2667000"/>
          </a:xfrm>
          <a:prstGeom prst="rect">
            <a:avLst/>
          </a:prstGeom>
          <a:solidFill>
            <a:srgbClr val="00CC99"/>
          </a:solidFill>
          <a:ln w="9525">
            <a:solidFill>
              <a:schemeClr val="tx1"/>
            </a:solidFill>
            <a:miter lim="800000"/>
            <a:headEnd/>
            <a:tailEnd/>
          </a:ln>
        </p:spPr>
        <p:txBody>
          <a:bodyPr wrap="none" anchor="ctr"/>
          <a:lstStyle/>
          <a:p>
            <a:endParaRPr lang="en-US"/>
          </a:p>
        </p:txBody>
      </p:sp>
      <p:sp>
        <p:nvSpPr>
          <p:cNvPr id="33804"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3805" name="Rectangle 13"/>
          <p:cNvSpPr>
            <a:spLocks noChangeArrowheads="1"/>
          </p:cNvSpPr>
          <p:nvPr/>
        </p:nvSpPr>
        <p:spPr bwMode="auto">
          <a:xfrm>
            <a:off x="7086600" y="5791200"/>
            <a:ext cx="381000" cy="228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3806" name="Rectangle 14"/>
          <p:cNvSpPr>
            <a:spLocks noChangeArrowheads="1"/>
          </p:cNvSpPr>
          <p:nvPr/>
        </p:nvSpPr>
        <p:spPr bwMode="auto">
          <a:xfrm>
            <a:off x="7620000" y="4724400"/>
            <a:ext cx="381000" cy="12954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3807" name="Rectangle 15"/>
          <p:cNvSpPr>
            <a:spLocks noChangeArrowheads="1"/>
          </p:cNvSpPr>
          <p:nvPr/>
        </p:nvSpPr>
        <p:spPr bwMode="auto">
          <a:xfrm>
            <a:off x="8153400" y="4800600"/>
            <a:ext cx="381000" cy="1219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3808" name="Text Box 16"/>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3809" name="Line 17"/>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3813" name="Line 21"/>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3814" name="Line 22"/>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3815" name="Line 23"/>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3816" name="Line 24"/>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3817" name="Line 25"/>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grpSp>
        <p:nvGrpSpPr>
          <p:cNvPr id="2" name="Group 26"/>
          <p:cNvGrpSpPr>
            <a:grpSpLocks/>
          </p:cNvGrpSpPr>
          <p:nvPr/>
        </p:nvGrpSpPr>
        <p:grpSpPr bwMode="auto">
          <a:xfrm>
            <a:off x="6629400" y="2362200"/>
            <a:ext cx="2513013" cy="1752600"/>
            <a:chOff x="4176" y="1488"/>
            <a:chExt cx="1583" cy="1104"/>
          </a:xfrm>
        </p:grpSpPr>
        <p:sp>
          <p:nvSpPr>
            <p:cNvPr id="33820" name="Text Box 27"/>
            <p:cNvSpPr txBox="1">
              <a:spLocks noChangeArrowheads="1"/>
            </p:cNvSpPr>
            <p:nvPr/>
          </p:nvSpPr>
          <p:spPr bwMode="auto">
            <a:xfrm>
              <a:off x="4176" y="1488"/>
              <a:ext cx="1583" cy="748"/>
            </a:xfrm>
            <a:prstGeom prst="rect">
              <a:avLst/>
            </a:prstGeom>
            <a:noFill/>
            <a:ln w="9525">
              <a:noFill/>
              <a:miter lim="800000"/>
              <a:headEnd/>
              <a:tailEnd/>
            </a:ln>
          </p:spPr>
          <p:txBody>
            <a:bodyPr>
              <a:spAutoFit/>
            </a:bodyPr>
            <a:lstStyle/>
            <a:p>
              <a:pPr eaLnBrk="1" hangingPunct="1"/>
              <a:r>
                <a:rPr lang="en-US">
                  <a:solidFill>
                    <a:schemeClr val="accent2"/>
                  </a:solidFill>
                  <a:latin typeface="Times New Roman" pitchFamily="18" charset="0"/>
                </a:rPr>
                <a:t>The primary color amounts needed for a match</a:t>
              </a:r>
            </a:p>
          </p:txBody>
        </p:sp>
        <p:sp>
          <p:nvSpPr>
            <p:cNvPr id="33821" name="Line 28"/>
            <p:cNvSpPr>
              <a:spLocks noChangeShapeType="1"/>
            </p:cNvSpPr>
            <p:nvPr/>
          </p:nvSpPr>
          <p:spPr bwMode="auto">
            <a:xfrm>
              <a:off x="4896" y="2208"/>
              <a:ext cx="0" cy="384"/>
            </a:xfrm>
            <a:prstGeom prst="line">
              <a:avLst/>
            </a:prstGeom>
            <a:noFill/>
            <a:ln w="28575">
              <a:solidFill>
                <a:schemeClr val="accent2"/>
              </a:solidFill>
              <a:round/>
              <a:headEnd/>
              <a:tailEnd type="triangle" w="med" len="med"/>
            </a:ln>
          </p:spPr>
          <p:txBody>
            <a:bodyPr/>
            <a:lstStyle/>
            <a:p>
              <a:endParaRPr lang="en-US"/>
            </a:p>
          </p:txBody>
        </p:sp>
      </p:grpSp>
      <p:sp>
        <p:nvSpPr>
          <p:cNvPr id="33819" name="Rectangle 29"/>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Color matching experiment 2</a:t>
            </a:r>
          </a:p>
        </p:txBody>
      </p:sp>
      <p:sp>
        <p:nvSpPr>
          <p:cNvPr id="34819" name="Rectangle 3"/>
          <p:cNvSpPr>
            <a:spLocks noChangeArrowheads="1"/>
          </p:cNvSpPr>
          <p:nvPr/>
        </p:nvSpPr>
        <p:spPr bwMode="auto">
          <a:xfrm>
            <a:off x="2362200" y="2133600"/>
            <a:ext cx="1676400" cy="2667000"/>
          </a:xfrm>
          <a:prstGeom prst="rect">
            <a:avLst/>
          </a:prstGeom>
          <a:solidFill>
            <a:srgbClr val="800000"/>
          </a:solidFill>
          <a:ln w="9525">
            <a:solidFill>
              <a:schemeClr val="tx1"/>
            </a:solidFill>
            <a:miter lim="800000"/>
            <a:headEnd/>
            <a:tailEnd/>
          </a:ln>
        </p:spPr>
        <p:txBody>
          <a:bodyPr wrap="none" anchor="ctr"/>
          <a:lstStyle/>
          <a:p>
            <a:endParaRPr lang="en-US"/>
          </a:p>
        </p:txBody>
      </p:sp>
      <p:sp>
        <p:nvSpPr>
          <p:cNvPr id="34820"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4821"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4822"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4823"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4824"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4825"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4826"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4827" name="Rectangle 11"/>
          <p:cNvSpPr>
            <a:spLocks noChangeArrowheads="1"/>
          </p:cNvSpPr>
          <p:nvPr/>
        </p:nvSpPr>
        <p:spPr bwMode="auto">
          <a:xfrm>
            <a:off x="4038600" y="2133600"/>
            <a:ext cx="1676400" cy="2667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4828" name="Rectangle 12"/>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Color matching experiment 2</a:t>
            </a:r>
          </a:p>
        </p:txBody>
      </p:sp>
      <p:sp>
        <p:nvSpPr>
          <p:cNvPr id="35843" name="Rectangle 3"/>
          <p:cNvSpPr>
            <a:spLocks noChangeArrowheads="1"/>
          </p:cNvSpPr>
          <p:nvPr/>
        </p:nvSpPr>
        <p:spPr bwMode="auto">
          <a:xfrm>
            <a:off x="2362200" y="2133600"/>
            <a:ext cx="1676400" cy="2667000"/>
          </a:xfrm>
          <a:prstGeom prst="rect">
            <a:avLst/>
          </a:prstGeom>
          <a:solidFill>
            <a:srgbClr val="800000"/>
          </a:solidFill>
          <a:ln w="9525">
            <a:solidFill>
              <a:schemeClr val="tx1"/>
            </a:solidFill>
            <a:miter lim="800000"/>
            <a:headEnd/>
            <a:tailEnd/>
          </a:ln>
        </p:spPr>
        <p:txBody>
          <a:bodyPr wrap="none" anchor="ctr"/>
          <a:lstStyle/>
          <a:p>
            <a:endParaRPr lang="en-US"/>
          </a:p>
        </p:txBody>
      </p:sp>
      <p:sp>
        <p:nvSpPr>
          <p:cNvPr id="35844"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5845"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5846"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5847"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5848"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5849"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5850"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5851" name="Rectangle 11"/>
          <p:cNvSpPr>
            <a:spLocks noChangeArrowheads="1"/>
          </p:cNvSpPr>
          <p:nvPr/>
        </p:nvSpPr>
        <p:spPr bwMode="auto">
          <a:xfrm>
            <a:off x="4038600" y="2133600"/>
            <a:ext cx="1676400" cy="2667000"/>
          </a:xfrm>
          <a:prstGeom prst="rect">
            <a:avLst/>
          </a:prstGeom>
          <a:solidFill>
            <a:srgbClr val="CC0066"/>
          </a:solidFill>
          <a:ln w="9525">
            <a:solidFill>
              <a:schemeClr val="tx1"/>
            </a:solidFill>
            <a:miter lim="800000"/>
            <a:headEnd/>
            <a:tailEnd/>
          </a:ln>
        </p:spPr>
        <p:txBody>
          <a:bodyPr wrap="none" anchor="ctr"/>
          <a:lstStyle/>
          <a:p>
            <a:endParaRPr lang="en-US"/>
          </a:p>
        </p:txBody>
      </p:sp>
      <p:sp>
        <p:nvSpPr>
          <p:cNvPr id="35852"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5853" name="Rectangle 13"/>
          <p:cNvSpPr>
            <a:spLocks noChangeArrowheads="1"/>
          </p:cNvSpPr>
          <p:nvPr/>
        </p:nvSpPr>
        <p:spPr bwMode="auto">
          <a:xfrm>
            <a:off x="7086600" y="5181600"/>
            <a:ext cx="381000" cy="838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5854" name="Rectangle 14"/>
          <p:cNvSpPr>
            <a:spLocks noChangeArrowheads="1"/>
          </p:cNvSpPr>
          <p:nvPr/>
        </p:nvSpPr>
        <p:spPr bwMode="auto">
          <a:xfrm>
            <a:off x="7620000" y="5943600"/>
            <a:ext cx="381000" cy="76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5855" name="Rectangle 15"/>
          <p:cNvSpPr>
            <a:spLocks noChangeArrowheads="1"/>
          </p:cNvSpPr>
          <p:nvPr/>
        </p:nvSpPr>
        <p:spPr bwMode="auto">
          <a:xfrm>
            <a:off x="8153400" y="5486400"/>
            <a:ext cx="381000" cy="5334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5856" name="Text Box 16"/>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5857" name="Line 17"/>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5858" name="Line 18"/>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5859" name="Line 19"/>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5860" name="Line 20"/>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5861" name="Line 21"/>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5862" name="Line 22"/>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5863" name="Line 23"/>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5864" name="Line 24"/>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5865" name="Line 25"/>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5866" name="Rectangle 26"/>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Color matching experiment 2</a:t>
            </a:r>
          </a:p>
        </p:txBody>
      </p:sp>
      <p:sp>
        <p:nvSpPr>
          <p:cNvPr id="36867" name="Rectangle 3"/>
          <p:cNvSpPr>
            <a:spLocks noChangeArrowheads="1"/>
          </p:cNvSpPr>
          <p:nvPr/>
        </p:nvSpPr>
        <p:spPr bwMode="auto">
          <a:xfrm>
            <a:off x="2362200" y="2133600"/>
            <a:ext cx="1676400" cy="2667000"/>
          </a:xfrm>
          <a:prstGeom prst="rect">
            <a:avLst/>
          </a:prstGeom>
          <a:solidFill>
            <a:srgbClr val="800000"/>
          </a:solidFill>
          <a:ln w="9525">
            <a:solidFill>
              <a:schemeClr val="tx1"/>
            </a:solidFill>
            <a:miter lim="800000"/>
            <a:headEnd/>
            <a:tailEnd/>
          </a:ln>
        </p:spPr>
        <p:txBody>
          <a:bodyPr wrap="none" anchor="ctr"/>
          <a:lstStyle/>
          <a:p>
            <a:endParaRPr lang="en-US"/>
          </a:p>
        </p:txBody>
      </p:sp>
      <p:sp>
        <p:nvSpPr>
          <p:cNvPr id="36868"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6869"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6870"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6871"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6872"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6873"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6874"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6875" name="Rectangle 11"/>
          <p:cNvSpPr>
            <a:spLocks noChangeArrowheads="1"/>
          </p:cNvSpPr>
          <p:nvPr/>
        </p:nvSpPr>
        <p:spPr bwMode="auto">
          <a:xfrm>
            <a:off x="4038600" y="2133600"/>
            <a:ext cx="1676400" cy="2667000"/>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36876"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6877" name="Rectangle 13"/>
          <p:cNvSpPr>
            <a:spLocks noChangeArrowheads="1"/>
          </p:cNvSpPr>
          <p:nvPr/>
        </p:nvSpPr>
        <p:spPr bwMode="auto">
          <a:xfrm>
            <a:off x="7086600" y="5181600"/>
            <a:ext cx="381000" cy="838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6878" name="Rectangle 14"/>
          <p:cNvSpPr>
            <a:spLocks noChangeArrowheads="1"/>
          </p:cNvSpPr>
          <p:nvPr/>
        </p:nvSpPr>
        <p:spPr bwMode="auto">
          <a:xfrm>
            <a:off x="8153400" y="5334000"/>
            <a:ext cx="381000" cy="685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6879" name="Text Box 15"/>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6880" name="Line 16"/>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6881" name="Line 17"/>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6882" name="Line 18"/>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6883" name="Line 19"/>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6884" name="Line 20"/>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6885" name="Line 21"/>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6886" name="Line 22"/>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6887" name="Line 23"/>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6888" name="Line 24"/>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6889" name="Rectangle 25"/>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Color matching experiment 2</a:t>
            </a:r>
          </a:p>
        </p:txBody>
      </p:sp>
      <p:sp>
        <p:nvSpPr>
          <p:cNvPr id="37891" name="Rectangle 3"/>
          <p:cNvSpPr>
            <a:spLocks noChangeArrowheads="1"/>
          </p:cNvSpPr>
          <p:nvPr/>
        </p:nvSpPr>
        <p:spPr bwMode="auto">
          <a:xfrm>
            <a:off x="2362200" y="2133600"/>
            <a:ext cx="1676400" cy="2667000"/>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37892"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893"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894"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895"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896"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7897"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7898"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7899" name="Rectangle 11"/>
          <p:cNvSpPr>
            <a:spLocks noChangeArrowheads="1"/>
          </p:cNvSpPr>
          <p:nvPr/>
        </p:nvSpPr>
        <p:spPr bwMode="auto">
          <a:xfrm>
            <a:off x="4038600" y="2133600"/>
            <a:ext cx="1676400" cy="2667000"/>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37900"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7901" name="Rectangle 13"/>
          <p:cNvSpPr>
            <a:spLocks noChangeArrowheads="1"/>
          </p:cNvSpPr>
          <p:nvPr/>
        </p:nvSpPr>
        <p:spPr bwMode="auto">
          <a:xfrm>
            <a:off x="7086600" y="5181600"/>
            <a:ext cx="381000" cy="838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02" name="Rectangle 14"/>
          <p:cNvSpPr>
            <a:spLocks noChangeArrowheads="1"/>
          </p:cNvSpPr>
          <p:nvPr/>
        </p:nvSpPr>
        <p:spPr bwMode="auto">
          <a:xfrm>
            <a:off x="8153400" y="5334000"/>
            <a:ext cx="381000" cy="685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03" name="Text Box 15"/>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7904" name="Line 16"/>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7905" name="Line 17"/>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7906" name="Line 18"/>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7907" name="Line 19"/>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7908" name="Line 20"/>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7909" name="Line 21"/>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7910" name="Line 22"/>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7911" name="Line 23"/>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7912" name="Line 24"/>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7913" name="Line 25"/>
          <p:cNvSpPr>
            <a:spLocks noChangeShapeType="1"/>
          </p:cNvSpPr>
          <p:nvPr/>
        </p:nvSpPr>
        <p:spPr bwMode="auto">
          <a:xfrm>
            <a:off x="136525" y="6054725"/>
            <a:ext cx="1219200" cy="0"/>
          </a:xfrm>
          <a:prstGeom prst="line">
            <a:avLst/>
          </a:prstGeom>
          <a:noFill/>
          <a:ln w="9525">
            <a:solidFill>
              <a:schemeClr val="tx1"/>
            </a:solidFill>
            <a:round/>
            <a:headEnd/>
            <a:tailEnd/>
          </a:ln>
        </p:spPr>
        <p:txBody>
          <a:bodyPr/>
          <a:lstStyle/>
          <a:p>
            <a:endParaRPr lang="en-US"/>
          </a:p>
        </p:txBody>
      </p:sp>
      <p:sp>
        <p:nvSpPr>
          <p:cNvPr id="37914" name="Rectangle 26"/>
          <p:cNvSpPr>
            <a:spLocks noChangeArrowheads="1"/>
          </p:cNvSpPr>
          <p:nvPr/>
        </p:nvSpPr>
        <p:spPr bwMode="auto">
          <a:xfrm>
            <a:off x="669925" y="5826125"/>
            <a:ext cx="381000" cy="228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15" name="Text Box 27"/>
          <p:cNvSpPr txBox="1">
            <a:spLocks noChangeArrowheads="1"/>
          </p:cNvSpPr>
          <p:nvPr/>
        </p:nvSpPr>
        <p:spPr bwMode="auto">
          <a:xfrm>
            <a:off x="120650" y="6096000"/>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grpSp>
        <p:nvGrpSpPr>
          <p:cNvPr id="37916" name="Group 28"/>
          <p:cNvGrpSpPr>
            <a:grpSpLocks/>
          </p:cNvGrpSpPr>
          <p:nvPr/>
        </p:nvGrpSpPr>
        <p:grpSpPr bwMode="auto">
          <a:xfrm flipH="1">
            <a:off x="1219200" y="4876800"/>
            <a:ext cx="1295400" cy="1360488"/>
            <a:chOff x="4416" y="1296"/>
            <a:chExt cx="816" cy="857"/>
          </a:xfrm>
        </p:grpSpPr>
        <p:sp>
          <p:nvSpPr>
            <p:cNvPr id="37926" name="Freeform 29"/>
            <p:cNvSpPr>
              <a:spLocks/>
            </p:cNvSpPr>
            <p:nvPr/>
          </p:nvSpPr>
          <p:spPr bwMode="auto">
            <a:xfrm flipV="1">
              <a:off x="4731" y="1476"/>
              <a:ext cx="501" cy="677"/>
            </a:xfrm>
            <a:custGeom>
              <a:avLst/>
              <a:gdLst>
                <a:gd name="T0" fmla="*/ 209 w 501"/>
                <a:gd name="T1" fmla="*/ 20 h 677"/>
                <a:gd name="T2" fmla="*/ 436 w 501"/>
                <a:gd name="T3" fmla="*/ 53 h 677"/>
                <a:gd name="T4" fmla="*/ 501 w 501"/>
                <a:gd name="T5" fmla="*/ 142 h 677"/>
                <a:gd name="T6" fmla="*/ 403 w 501"/>
                <a:gd name="T7" fmla="*/ 337 h 677"/>
                <a:gd name="T8" fmla="*/ 338 w 501"/>
                <a:gd name="T9" fmla="*/ 442 h 677"/>
                <a:gd name="T10" fmla="*/ 298 w 501"/>
                <a:gd name="T11" fmla="*/ 507 h 677"/>
                <a:gd name="T12" fmla="*/ 176 w 501"/>
                <a:gd name="T13" fmla="*/ 442 h 677"/>
                <a:gd name="T14" fmla="*/ 144 w 501"/>
                <a:gd name="T15" fmla="*/ 426 h 677"/>
                <a:gd name="T16" fmla="*/ 95 w 501"/>
                <a:gd name="T17" fmla="*/ 410 h 677"/>
                <a:gd name="T18" fmla="*/ 14 w 501"/>
                <a:gd name="T19" fmla="*/ 442 h 677"/>
                <a:gd name="T20" fmla="*/ 79 w 501"/>
                <a:gd name="T21" fmla="*/ 531 h 677"/>
                <a:gd name="T22" fmla="*/ 298 w 501"/>
                <a:gd name="T23" fmla="*/ 677 h 677"/>
                <a:gd name="T24" fmla="*/ 282 w 501"/>
                <a:gd name="T25" fmla="*/ 556 h 677"/>
                <a:gd name="T26" fmla="*/ 22 w 501"/>
                <a:gd name="T27" fmla="*/ 345 h 677"/>
                <a:gd name="T28" fmla="*/ 38 w 501"/>
                <a:gd name="T29" fmla="*/ 434 h 677"/>
                <a:gd name="T30" fmla="*/ 63 w 501"/>
                <a:gd name="T31" fmla="*/ 474 h 677"/>
                <a:gd name="T32" fmla="*/ 290 w 501"/>
                <a:gd name="T33" fmla="*/ 596 h 677"/>
                <a:gd name="T34" fmla="*/ 257 w 501"/>
                <a:gd name="T35" fmla="*/ 523 h 677"/>
                <a:gd name="T36" fmla="*/ 54 w 501"/>
                <a:gd name="T37" fmla="*/ 434 h 677"/>
                <a:gd name="T38" fmla="*/ 95 w 501"/>
                <a:gd name="T39" fmla="*/ 337 h 677"/>
                <a:gd name="T40" fmla="*/ 168 w 501"/>
                <a:gd name="T41" fmla="*/ 174 h 677"/>
                <a:gd name="T42" fmla="*/ 184 w 501"/>
                <a:gd name="T43" fmla="*/ 117 h 677"/>
                <a:gd name="T44" fmla="*/ 200 w 501"/>
                <a:gd name="T45" fmla="*/ 93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927" name="Line 30"/>
            <p:cNvSpPr>
              <a:spLocks noChangeShapeType="1"/>
            </p:cNvSpPr>
            <p:nvPr/>
          </p:nvSpPr>
          <p:spPr bwMode="auto">
            <a:xfrm flipH="1" flipV="1">
              <a:off x="4416" y="1392"/>
              <a:ext cx="336" cy="288"/>
            </a:xfrm>
            <a:prstGeom prst="line">
              <a:avLst/>
            </a:prstGeom>
            <a:noFill/>
            <a:ln w="9525">
              <a:solidFill>
                <a:schemeClr val="tx1"/>
              </a:solidFill>
              <a:round/>
              <a:headEnd/>
              <a:tailEnd/>
            </a:ln>
          </p:spPr>
          <p:txBody>
            <a:bodyPr/>
            <a:lstStyle/>
            <a:p>
              <a:endParaRPr lang="en-US"/>
            </a:p>
          </p:txBody>
        </p:sp>
        <p:sp>
          <p:nvSpPr>
            <p:cNvPr id="37928" name="Line 31"/>
            <p:cNvSpPr>
              <a:spLocks noChangeShapeType="1"/>
            </p:cNvSpPr>
            <p:nvPr/>
          </p:nvSpPr>
          <p:spPr bwMode="auto">
            <a:xfrm flipH="1" flipV="1">
              <a:off x="4944" y="1296"/>
              <a:ext cx="96" cy="336"/>
            </a:xfrm>
            <a:prstGeom prst="line">
              <a:avLst/>
            </a:prstGeom>
            <a:noFill/>
            <a:ln w="9525">
              <a:solidFill>
                <a:schemeClr val="tx1"/>
              </a:solidFill>
              <a:round/>
              <a:headEnd/>
              <a:tailEnd/>
            </a:ln>
          </p:spPr>
          <p:txBody>
            <a:bodyPr/>
            <a:lstStyle/>
            <a:p>
              <a:endParaRPr lang="en-US"/>
            </a:p>
          </p:txBody>
        </p:sp>
        <p:sp>
          <p:nvSpPr>
            <p:cNvPr id="37929" name="Line 32"/>
            <p:cNvSpPr>
              <a:spLocks noChangeShapeType="1"/>
            </p:cNvSpPr>
            <p:nvPr/>
          </p:nvSpPr>
          <p:spPr bwMode="auto">
            <a:xfrm flipH="1" flipV="1">
              <a:off x="4800" y="1392"/>
              <a:ext cx="96" cy="192"/>
            </a:xfrm>
            <a:prstGeom prst="line">
              <a:avLst/>
            </a:prstGeom>
            <a:noFill/>
            <a:ln w="9525">
              <a:solidFill>
                <a:schemeClr val="tx1"/>
              </a:solidFill>
              <a:round/>
              <a:headEnd/>
              <a:tailEnd/>
            </a:ln>
          </p:spPr>
          <p:txBody>
            <a:bodyPr/>
            <a:lstStyle/>
            <a:p>
              <a:endParaRPr lang="en-US"/>
            </a:p>
          </p:txBody>
        </p:sp>
      </p:grpSp>
      <p:sp>
        <p:nvSpPr>
          <p:cNvPr id="37917" name="Text Box 33"/>
          <p:cNvSpPr txBox="1">
            <a:spLocks noChangeArrowheads="1"/>
          </p:cNvSpPr>
          <p:nvPr/>
        </p:nvSpPr>
        <p:spPr bwMode="auto">
          <a:xfrm>
            <a:off x="152400" y="1600200"/>
            <a:ext cx="2209800" cy="3013075"/>
          </a:xfrm>
          <a:prstGeom prst="rect">
            <a:avLst/>
          </a:prstGeom>
          <a:noFill/>
          <a:ln w="9525">
            <a:noFill/>
            <a:miter lim="800000"/>
            <a:headEnd/>
            <a:tailEnd/>
          </a:ln>
        </p:spPr>
        <p:txBody>
          <a:bodyPr>
            <a:spAutoFit/>
          </a:bodyPr>
          <a:lstStyle/>
          <a:p>
            <a:pPr eaLnBrk="1" hangingPunct="1"/>
            <a:r>
              <a:rPr lang="en-US">
                <a:solidFill>
                  <a:schemeClr val="accent2"/>
                </a:solidFill>
                <a:latin typeface="Times New Roman" pitchFamily="18" charset="0"/>
              </a:rPr>
              <a:t>We say a “negative” amount of p</a:t>
            </a:r>
            <a:r>
              <a:rPr lang="en-US" baseline="-25000">
                <a:solidFill>
                  <a:schemeClr val="accent2"/>
                </a:solidFill>
                <a:latin typeface="Times New Roman" pitchFamily="18" charset="0"/>
              </a:rPr>
              <a:t>2</a:t>
            </a:r>
            <a:r>
              <a:rPr lang="en-US">
                <a:solidFill>
                  <a:schemeClr val="accent2"/>
                </a:solidFill>
                <a:latin typeface="Times New Roman" pitchFamily="18" charset="0"/>
              </a:rPr>
              <a:t> was needed to make the match, because we added it to the test color’s side.</a:t>
            </a:r>
          </a:p>
        </p:txBody>
      </p:sp>
      <p:sp>
        <p:nvSpPr>
          <p:cNvPr id="757794" name="Text Box 34"/>
          <p:cNvSpPr txBox="1">
            <a:spLocks noChangeArrowheads="1"/>
          </p:cNvSpPr>
          <p:nvPr/>
        </p:nvSpPr>
        <p:spPr bwMode="auto">
          <a:xfrm>
            <a:off x="6553200" y="1327150"/>
            <a:ext cx="2513013" cy="1187450"/>
          </a:xfrm>
          <a:prstGeom prst="rect">
            <a:avLst/>
          </a:prstGeom>
          <a:noFill/>
          <a:ln w="9525">
            <a:noFill/>
            <a:miter lim="800000"/>
            <a:headEnd/>
            <a:tailEnd/>
          </a:ln>
        </p:spPr>
        <p:txBody>
          <a:bodyPr>
            <a:spAutoFit/>
          </a:bodyPr>
          <a:lstStyle/>
          <a:p>
            <a:pPr eaLnBrk="1" hangingPunct="1"/>
            <a:r>
              <a:rPr lang="en-US">
                <a:solidFill>
                  <a:schemeClr val="accent2"/>
                </a:solidFill>
                <a:latin typeface="Times New Roman" pitchFamily="18" charset="0"/>
              </a:rPr>
              <a:t>The primary color amounts needed for a match:</a:t>
            </a:r>
          </a:p>
        </p:txBody>
      </p:sp>
      <p:grpSp>
        <p:nvGrpSpPr>
          <p:cNvPr id="3" name="Group 35"/>
          <p:cNvGrpSpPr>
            <a:grpSpLocks/>
          </p:cNvGrpSpPr>
          <p:nvPr/>
        </p:nvGrpSpPr>
        <p:grpSpPr bwMode="auto">
          <a:xfrm>
            <a:off x="7054850" y="2625725"/>
            <a:ext cx="1631950" cy="1412875"/>
            <a:chOff x="4444" y="1654"/>
            <a:chExt cx="1028" cy="890"/>
          </a:xfrm>
        </p:grpSpPr>
        <p:sp>
          <p:nvSpPr>
            <p:cNvPr id="37921" name="Line 36"/>
            <p:cNvSpPr>
              <a:spLocks noChangeShapeType="1"/>
            </p:cNvSpPr>
            <p:nvPr/>
          </p:nvSpPr>
          <p:spPr bwMode="auto">
            <a:xfrm>
              <a:off x="4454" y="2182"/>
              <a:ext cx="768" cy="0"/>
            </a:xfrm>
            <a:prstGeom prst="line">
              <a:avLst/>
            </a:prstGeom>
            <a:noFill/>
            <a:ln w="9525">
              <a:solidFill>
                <a:schemeClr val="tx1"/>
              </a:solidFill>
              <a:round/>
              <a:headEnd/>
              <a:tailEnd/>
            </a:ln>
          </p:spPr>
          <p:txBody>
            <a:bodyPr/>
            <a:lstStyle/>
            <a:p>
              <a:endParaRPr lang="en-US"/>
            </a:p>
          </p:txBody>
        </p:sp>
        <p:sp>
          <p:nvSpPr>
            <p:cNvPr id="37922" name="Rectangle 37"/>
            <p:cNvSpPr>
              <a:spLocks noChangeArrowheads="1"/>
            </p:cNvSpPr>
            <p:nvPr/>
          </p:nvSpPr>
          <p:spPr bwMode="auto">
            <a:xfrm>
              <a:off x="4454" y="1654"/>
              <a:ext cx="240" cy="52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23" name="Rectangle 38"/>
            <p:cNvSpPr>
              <a:spLocks noChangeArrowheads="1"/>
            </p:cNvSpPr>
            <p:nvPr/>
          </p:nvSpPr>
          <p:spPr bwMode="auto">
            <a:xfrm>
              <a:off x="5126" y="1750"/>
              <a:ext cx="240" cy="432"/>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24" name="Text Box 39"/>
            <p:cNvSpPr txBox="1">
              <a:spLocks noChangeArrowheads="1"/>
            </p:cNvSpPr>
            <p:nvPr/>
          </p:nvSpPr>
          <p:spPr bwMode="auto">
            <a:xfrm>
              <a:off x="4444" y="2256"/>
              <a:ext cx="1028" cy="288"/>
            </a:xfrm>
            <a:prstGeom prst="rect">
              <a:avLst/>
            </a:prstGeom>
            <a:noFill/>
            <a:ln w="9525">
              <a:noFill/>
              <a:miter lim="800000"/>
              <a:headEnd/>
              <a:tailEnd/>
            </a:ln>
          </p:spPr>
          <p:txBody>
            <a:bodyPr wrap="none">
              <a:spAutoFit/>
            </a:bodyPr>
            <a:lstStyle/>
            <a:p>
              <a:pPr eaLnBrk="1" hangingPunct="1"/>
              <a:r>
                <a:rPr lang="en-US" dirty="0">
                  <a:latin typeface="Times New Roman" pitchFamily="18" charset="0"/>
                </a:rPr>
                <a:t>p</a:t>
              </a:r>
              <a:r>
                <a:rPr lang="en-US" baseline="-25000" dirty="0">
                  <a:latin typeface="Times New Roman" pitchFamily="18" charset="0"/>
                </a:rPr>
                <a:t>1    </a:t>
              </a:r>
              <a:r>
                <a:rPr lang="en-US" dirty="0">
                  <a:latin typeface="Times New Roman" pitchFamily="18" charset="0"/>
                </a:rPr>
                <a:t> p</a:t>
              </a:r>
              <a:r>
                <a:rPr lang="en-US" baseline="-25000" dirty="0">
                  <a:latin typeface="Times New Roman" pitchFamily="18" charset="0"/>
                </a:rPr>
                <a:t>2     </a:t>
              </a:r>
              <a:r>
                <a:rPr lang="en-US" dirty="0">
                  <a:latin typeface="Times New Roman" pitchFamily="18" charset="0"/>
                </a:rPr>
                <a:t> p</a:t>
              </a:r>
              <a:r>
                <a:rPr lang="en-US" baseline="-25000" dirty="0">
                  <a:latin typeface="Times New Roman" pitchFamily="18" charset="0"/>
                </a:rPr>
                <a:t>3</a:t>
              </a:r>
              <a:r>
                <a:rPr lang="en-US" dirty="0">
                  <a:latin typeface="Times New Roman" pitchFamily="18" charset="0"/>
                </a:rPr>
                <a:t> </a:t>
              </a:r>
            </a:p>
          </p:txBody>
        </p:sp>
        <p:sp>
          <p:nvSpPr>
            <p:cNvPr id="37925" name="Rectangle 40"/>
            <p:cNvSpPr>
              <a:spLocks noChangeArrowheads="1"/>
            </p:cNvSpPr>
            <p:nvPr/>
          </p:nvSpPr>
          <p:spPr bwMode="auto">
            <a:xfrm>
              <a:off x="4790" y="2182"/>
              <a:ext cx="240" cy="144"/>
            </a:xfrm>
            <a:prstGeom prst="rect">
              <a:avLst/>
            </a:prstGeom>
            <a:solidFill>
              <a:schemeClr val="bg2"/>
            </a:solidFill>
            <a:ln w="9525">
              <a:solidFill>
                <a:schemeClr val="tx1"/>
              </a:solidFill>
              <a:miter lim="800000"/>
              <a:headEnd/>
              <a:tailEnd/>
            </a:ln>
          </p:spPr>
          <p:txBody>
            <a:bodyPr wrap="none" anchor="ctr"/>
            <a:lstStyle/>
            <a:p>
              <a:endParaRPr lang="en-US"/>
            </a:p>
          </p:txBody>
        </p:sp>
      </p:grpSp>
      <p:sp>
        <p:nvSpPr>
          <p:cNvPr id="37920" name="Rectangle 42"/>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Trichromacy</a:t>
            </a:r>
          </a:p>
        </p:txBody>
      </p:sp>
      <p:sp>
        <p:nvSpPr>
          <p:cNvPr id="39939" name="Rectangle 3"/>
          <p:cNvSpPr>
            <a:spLocks noGrp="1" noChangeArrowheads="1"/>
          </p:cNvSpPr>
          <p:nvPr>
            <p:ph type="body" idx="1"/>
          </p:nvPr>
        </p:nvSpPr>
        <p:spPr/>
        <p:txBody>
          <a:bodyPr/>
          <a:lstStyle/>
          <a:p>
            <a:r>
              <a:rPr lang="en-US" dirty="0"/>
              <a:t>In color matching experiments, most people can match any given light with three primaries</a:t>
            </a:r>
          </a:p>
          <a:p>
            <a:pPr lvl="1"/>
            <a:r>
              <a:rPr lang="en-US" dirty="0"/>
              <a:t>Primaries must be </a:t>
            </a:r>
            <a:r>
              <a:rPr lang="en-US" i="1" dirty="0"/>
              <a:t>independent</a:t>
            </a:r>
            <a:r>
              <a:rPr lang="en-US" dirty="0"/>
              <a:t> </a:t>
            </a:r>
          </a:p>
          <a:p>
            <a:r>
              <a:rPr lang="en-US" dirty="0"/>
              <a:t>For the same light and same primaries, most people select the same weights</a:t>
            </a:r>
          </a:p>
          <a:p>
            <a:pPr lvl="1"/>
            <a:r>
              <a:rPr lang="en-US" dirty="0"/>
              <a:t>Exception: color blindness</a:t>
            </a:r>
          </a:p>
          <a:p>
            <a:r>
              <a:rPr lang="en-US" dirty="0" err="1"/>
              <a:t>Trichromatic</a:t>
            </a:r>
            <a:r>
              <a:rPr lang="en-US" dirty="0"/>
              <a:t> color theory</a:t>
            </a:r>
          </a:p>
          <a:p>
            <a:pPr lvl="1"/>
            <a:r>
              <a:rPr lang="en-US" dirty="0"/>
              <a:t>Three numbers seem to be sufficient for encoding color</a:t>
            </a:r>
          </a:p>
          <a:p>
            <a:pPr lvl="1"/>
            <a:r>
              <a:rPr lang="en-US" dirty="0"/>
              <a:t>Dates back to 18</a:t>
            </a:r>
            <a:r>
              <a:rPr lang="en-US" baseline="30000" dirty="0"/>
              <a:t>th</a:t>
            </a:r>
            <a:r>
              <a:rPr lang="en-US" dirty="0"/>
              <a:t> century (Thomas Young)</a:t>
            </a:r>
          </a:p>
        </p:txBody>
      </p:sp>
      <p:sp>
        <p:nvSpPr>
          <p:cNvPr id="2" name="Rectangle 1">
            <a:extLst>
              <a:ext uri="{FF2B5EF4-FFF2-40B4-BE49-F238E27FC236}">
                <a16:creationId xmlns:a16="http://schemas.microsoft.com/office/drawing/2014/main" id="{DE7E9296-8F62-5142-961D-A35401CF9BB5}"/>
              </a:ext>
            </a:extLst>
          </p:cNvPr>
          <p:cNvSpPr/>
          <p:nvPr/>
        </p:nvSpPr>
        <p:spPr>
          <a:xfrm>
            <a:off x="838200" y="6178952"/>
            <a:ext cx="7848600" cy="369332"/>
          </a:xfrm>
          <a:prstGeom prst="rect">
            <a:avLst/>
          </a:prstGeom>
        </p:spPr>
        <p:txBody>
          <a:bodyPr wrap="square">
            <a:spAutoFit/>
          </a:bodyPr>
          <a:lstStyle/>
          <a:p>
            <a:pPr algn="ctr"/>
            <a:r>
              <a:rPr lang="en-US" sz="1800" dirty="0">
                <a:hlinkClick r:id="rId3"/>
              </a:rPr>
              <a:t>https://en.wikipedia.org/wiki/</a:t>
            </a:r>
            <a:r>
              <a:rPr lang="en-US" sz="1800" dirty="0" err="1">
                <a:hlinkClick r:id="rId3"/>
              </a:rPr>
              <a:t>Young_Helmholtz_theory</a:t>
            </a:r>
            <a:endParaRPr lang="en-US" sz="1800" dirty="0"/>
          </a:p>
        </p:txBody>
      </p:sp>
      <p:sp>
        <p:nvSpPr>
          <p:cNvPr id="5" name="Text Box 6">
            <a:extLst>
              <a:ext uri="{FF2B5EF4-FFF2-40B4-BE49-F238E27FC236}">
                <a16:creationId xmlns:a16="http://schemas.microsoft.com/office/drawing/2014/main" id="{D12F0D59-6C90-624E-8F15-5440C4072B83}"/>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3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9445-1E59-4AA1-8FFC-30A76BE46499}"/>
              </a:ext>
            </a:extLst>
          </p:cNvPr>
          <p:cNvSpPr>
            <a:spLocks noGrp="1"/>
          </p:cNvSpPr>
          <p:nvPr>
            <p:ph type="title"/>
          </p:nvPr>
        </p:nvSpPr>
        <p:spPr/>
        <p:txBody>
          <a:bodyPr/>
          <a:lstStyle/>
          <a:p>
            <a:r>
              <a:rPr lang="en-US" dirty="0"/>
              <a:t>Artificial Cones</a:t>
            </a:r>
          </a:p>
        </p:txBody>
      </p:sp>
      <p:sp>
        <p:nvSpPr>
          <p:cNvPr id="4" name="Rectangle 3">
            <a:extLst>
              <a:ext uri="{FF2B5EF4-FFF2-40B4-BE49-F238E27FC236}">
                <a16:creationId xmlns:a16="http://schemas.microsoft.com/office/drawing/2014/main" id="{1B35F021-2149-45EF-8CA9-DC75F73A4046}"/>
              </a:ext>
            </a:extLst>
          </p:cNvPr>
          <p:cNvSpPr txBox="1">
            <a:spLocks noChangeArrowheads="1"/>
          </p:cNvSpPr>
          <p:nvPr/>
        </p:nvSpPr>
        <p:spPr>
          <a:xfrm>
            <a:off x="5375544" y="4309517"/>
            <a:ext cx="3689716"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400" dirty="0"/>
              <a:t>Estimate RGB at ‘G’ cells from neighboring values.</a:t>
            </a:r>
          </a:p>
        </p:txBody>
      </p:sp>
      <p:pic>
        <p:nvPicPr>
          <p:cNvPr id="5" name="Picture 4" descr="ccd_interpolation">
            <a:extLst>
              <a:ext uri="{FF2B5EF4-FFF2-40B4-BE49-F238E27FC236}">
                <a16:creationId xmlns:a16="http://schemas.microsoft.com/office/drawing/2014/main" id="{8A70E43B-0FD8-421B-9FDD-8BDB96E9D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900" y="1619771"/>
            <a:ext cx="212725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ayerPatternFiltration">
            <a:extLst>
              <a:ext uri="{FF2B5EF4-FFF2-40B4-BE49-F238E27FC236}">
                <a16:creationId xmlns:a16="http://schemas.microsoft.com/office/drawing/2014/main" id="{97E15DE2-AD33-446E-9FDF-6824677B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47" y="1580788"/>
            <a:ext cx="4660165" cy="464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id="{7EEAC5CC-F3B8-474D-96A0-08A150A803DF}"/>
              </a:ext>
            </a:extLst>
          </p:cNvPr>
          <p:cNvSpPr txBox="1">
            <a:spLocks noChangeArrowheads="1"/>
          </p:cNvSpPr>
          <p:nvPr/>
        </p:nvSpPr>
        <p:spPr bwMode="auto">
          <a:xfrm>
            <a:off x="7543800" y="6583363"/>
            <a:ext cx="153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1200" dirty="0">
                <a:solidFill>
                  <a:prstClr val="black"/>
                </a:solidFill>
              </a:rPr>
              <a:t>Slide by Steve Seitz</a:t>
            </a:r>
          </a:p>
        </p:txBody>
      </p:sp>
    </p:spTree>
    <p:extLst>
      <p:ext uri="{BB962C8B-B14F-4D97-AF65-F5344CB8AC3E}">
        <p14:creationId xmlns:p14="http://schemas.microsoft.com/office/powerpoint/2010/main" val="5643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CDA4-3409-4A00-8E8A-F46489AB5A43}"/>
              </a:ext>
            </a:extLst>
          </p:cNvPr>
          <p:cNvSpPr>
            <a:spLocks noGrp="1"/>
          </p:cNvSpPr>
          <p:nvPr>
            <p:ph type="title"/>
          </p:nvPr>
        </p:nvSpPr>
        <p:spPr/>
        <p:txBody>
          <a:bodyPr/>
          <a:lstStyle/>
          <a:p>
            <a:r>
              <a:rPr lang="en-US" dirty="0"/>
              <a:t>Color Image</a:t>
            </a:r>
          </a:p>
        </p:txBody>
      </p:sp>
      <p:pic>
        <p:nvPicPr>
          <p:cNvPr id="4" name="Picture 2" descr="C:\Documents and Settings\Derek Hoiem\My Documents\Classes\Spring09 - Visual Scene Understanding\material\figs\nieghborhood6.jpg">
            <a:extLst>
              <a:ext uri="{FF2B5EF4-FFF2-40B4-BE49-F238E27FC236}">
                <a16:creationId xmlns:a16="http://schemas.microsoft.com/office/drawing/2014/main" id="{1F4A746A-591C-49BD-9255-3CD2DAC1B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80" y="1610290"/>
            <a:ext cx="6715900" cy="458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FF5E89C-3913-47A8-9B02-E211C49E3DA2}"/>
              </a:ext>
            </a:extLst>
          </p:cNvPr>
          <p:cNvSpPr txBox="1"/>
          <p:nvPr/>
        </p:nvSpPr>
        <p:spPr>
          <a:xfrm>
            <a:off x="357404" y="6429539"/>
            <a:ext cx="5516271" cy="276999"/>
          </a:xfrm>
          <a:prstGeom prst="rect">
            <a:avLst/>
          </a:prstGeom>
          <a:noFill/>
        </p:spPr>
        <p:txBody>
          <a:bodyPr wrap="square" rtlCol="0">
            <a:spAutoFit/>
          </a:bodyPr>
          <a:lstStyle/>
          <a:p>
            <a:r>
              <a:rPr lang="en-US" sz="1200" dirty="0"/>
              <a:t>Slide Credit: J. Hays</a:t>
            </a:r>
          </a:p>
        </p:txBody>
      </p:sp>
    </p:spTree>
    <p:extLst>
      <p:ext uri="{BB962C8B-B14F-4D97-AF65-F5344CB8AC3E}">
        <p14:creationId xmlns:p14="http://schemas.microsoft.com/office/powerpoint/2010/main" val="273996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What is color?</a:t>
            </a:r>
          </a:p>
        </p:txBody>
      </p:sp>
      <p:sp>
        <p:nvSpPr>
          <p:cNvPr id="16387" name="Rectangle 3"/>
          <p:cNvSpPr>
            <a:spLocks noGrp="1" noChangeArrowheads="1"/>
          </p:cNvSpPr>
          <p:nvPr>
            <p:ph type="body" idx="1"/>
          </p:nvPr>
        </p:nvSpPr>
        <p:spPr>
          <a:xfrm>
            <a:off x="609600" y="914400"/>
            <a:ext cx="4191000" cy="2971800"/>
          </a:xfrm>
        </p:spPr>
        <p:txBody>
          <a:bodyPr/>
          <a:lstStyle/>
          <a:p>
            <a:r>
              <a:rPr lang="en-US" sz="2400" dirty="0"/>
              <a:t>Color is the result of interaction between physical light in the environment and our visual system</a:t>
            </a:r>
          </a:p>
          <a:p>
            <a:r>
              <a:rPr lang="en-US" sz="2400" dirty="0"/>
              <a:t>Color is a psychological property of our visual experiences when we look at objects and lights, </a:t>
            </a:r>
            <a:br>
              <a:rPr lang="en-US" sz="2400" dirty="0"/>
            </a:br>
            <a:r>
              <a:rPr lang="en-US" sz="2400" i="1" dirty="0"/>
              <a:t>not</a:t>
            </a:r>
            <a:r>
              <a:rPr lang="en-US" sz="2400" dirty="0"/>
              <a:t> a physical property of those objects or lights </a:t>
            </a:r>
            <a:br>
              <a:rPr lang="en-US" sz="2400" dirty="0"/>
            </a:br>
            <a:r>
              <a:rPr lang="en-US" sz="2400" dirty="0"/>
              <a:t>(S. Palmer, </a:t>
            </a:r>
            <a:r>
              <a:rPr lang="en-US" sz="2400" i="1" dirty="0"/>
              <a:t>Vision Science: Photons to Phenomenology</a:t>
            </a:r>
            <a:r>
              <a:rPr lang="en-US" sz="2400" dirty="0"/>
              <a:t>)</a:t>
            </a:r>
          </a:p>
        </p:txBody>
      </p:sp>
      <p:pic>
        <p:nvPicPr>
          <p:cNvPr id="6" name="Picture 4"/>
          <p:cNvPicPr>
            <a:picLocks noChangeAspect="1" noChangeArrowheads="1"/>
          </p:cNvPicPr>
          <p:nvPr/>
        </p:nvPicPr>
        <p:blipFill>
          <a:blip r:embed="rId3" cstate="print"/>
          <a:srcRect/>
          <a:stretch>
            <a:fillRect/>
          </a:stretch>
        </p:blipFill>
        <p:spPr bwMode="auto">
          <a:xfrm>
            <a:off x="5105400" y="1419225"/>
            <a:ext cx="3352800" cy="4524375"/>
          </a:xfrm>
          <a:prstGeom prst="rect">
            <a:avLst/>
          </a:prstGeom>
          <a:noFill/>
          <a:ln w="9525">
            <a:noFill/>
            <a:miter lim="800000"/>
            <a:headEnd/>
            <a:tailEnd/>
          </a:ln>
        </p:spPr>
      </p:pic>
      <p:sp>
        <p:nvSpPr>
          <p:cNvPr id="5" name="Text Box 6">
            <a:extLst>
              <a:ext uri="{FF2B5EF4-FFF2-40B4-BE49-F238E27FC236}">
                <a16:creationId xmlns:a16="http://schemas.microsoft.com/office/drawing/2014/main" id="{27E5C264-AE9D-3443-8FBA-844479197086}"/>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F114-B42B-40FC-A4E6-857E72BC747A}"/>
              </a:ext>
            </a:extLst>
          </p:cNvPr>
          <p:cNvSpPr>
            <a:spLocks noGrp="1"/>
          </p:cNvSpPr>
          <p:nvPr>
            <p:ph type="title"/>
          </p:nvPr>
        </p:nvSpPr>
        <p:spPr/>
        <p:txBody>
          <a:bodyPr/>
          <a:lstStyle/>
          <a:p>
            <a:r>
              <a:rPr lang="en-US" dirty="0"/>
              <a:t>Color Image</a:t>
            </a:r>
          </a:p>
        </p:txBody>
      </p:sp>
      <p:sp>
        <p:nvSpPr>
          <p:cNvPr id="8" name="TextBox 7">
            <a:extLst>
              <a:ext uri="{FF2B5EF4-FFF2-40B4-BE49-F238E27FC236}">
                <a16:creationId xmlns:a16="http://schemas.microsoft.com/office/drawing/2014/main" id="{477AA35C-97DA-4ABA-9FEB-033EB1492B76}"/>
              </a:ext>
            </a:extLst>
          </p:cNvPr>
          <p:cNvSpPr txBox="1"/>
          <p:nvPr/>
        </p:nvSpPr>
        <p:spPr>
          <a:xfrm>
            <a:off x="357404" y="6429539"/>
            <a:ext cx="5516271" cy="276999"/>
          </a:xfrm>
          <a:prstGeom prst="rect">
            <a:avLst/>
          </a:prstGeom>
          <a:noFill/>
        </p:spPr>
        <p:txBody>
          <a:bodyPr wrap="square" rtlCol="0">
            <a:spAutoFit/>
          </a:bodyPr>
          <a:lstStyle/>
          <a:p>
            <a:r>
              <a:rPr lang="en-US" sz="1200" dirty="0"/>
              <a:t>Slide Credit: J. Hays</a:t>
            </a:r>
          </a:p>
        </p:txBody>
      </p:sp>
      <p:grpSp>
        <p:nvGrpSpPr>
          <p:cNvPr id="15" name="Group 14">
            <a:extLst>
              <a:ext uri="{FF2B5EF4-FFF2-40B4-BE49-F238E27FC236}">
                <a16:creationId xmlns:a16="http://schemas.microsoft.com/office/drawing/2014/main" id="{60DC1E09-1DB7-4BE8-BE1C-043219154F20}"/>
              </a:ext>
            </a:extLst>
          </p:cNvPr>
          <p:cNvGrpSpPr/>
          <p:nvPr/>
        </p:nvGrpSpPr>
        <p:grpSpPr>
          <a:xfrm>
            <a:off x="1395118" y="1238927"/>
            <a:ext cx="6353765" cy="5071030"/>
            <a:chOff x="1435827" y="1238927"/>
            <a:chExt cx="6353765" cy="5071030"/>
          </a:xfrm>
        </p:grpSpPr>
        <p:pic>
          <p:nvPicPr>
            <p:cNvPr id="4" name="Picture 2" descr="C:\Documents and Settings\Derek Hoiem\My Documents\Classes\Spring09 - Visual Scene Understanding\material\figs\nieghborhood6.jpg">
              <a:extLst>
                <a:ext uri="{FF2B5EF4-FFF2-40B4-BE49-F238E27FC236}">
                  <a16:creationId xmlns:a16="http://schemas.microsoft.com/office/drawing/2014/main" id="{216AC364-9E12-47CC-8E81-736508E2F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827" y="1690689"/>
              <a:ext cx="301046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Hoiem\Documents\Classes\Computational Photography - Fall 2010\lectures\figs\filters\im_g.jpg">
              <a:extLst>
                <a:ext uri="{FF2B5EF4-FFF2-40B4-BE49-F238E27FC236}">
                  <a16:creationId xmlns:a16="http://schemas.microsoft.com/office/drawing/2014/main" id="{80CC0047-7BC4-4DE5-BF71-4B6490CA19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6983" y="4252557"/>
              <a:ext cx="300930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0DC9948-E654-48A0-8809-F02AF1D78BA9}"/>
                </a:ext>
              </a:extLst>
            </p:cNvPr>
            <p:cNvSpPr txBox="1"/>
            <p:nvPr/>
          </p:nvSpPr>
          <p:spPr>
            <a:xfrm>
              <a:off x="1435827" y="1248830"/>
              <a:ext cx="3010460" cy="461665"/>
            </a:xfrm>
            <a:prstGeom prst="rect">
              <a:avLst/>
            </a:prstGeom>
            <a:noFill/>
          </p:spPr>
          <p:txBody>
            <a:bodyPr wrap="square" rtlCol="0">
              <a:spAutoFit/>
            </a:bodyPr>
            <a:lstStyle/>
            <a:p>
              <a:pPr algn="ctr"/>
              <a:r>
                <a:rPr lang="en-US" sz="2400" dirty="0"/>
                <a:t>Combined</a:t>
              </a:r>
            </a:p>
          </p:txBody>
        </p:sp>
        <p:sp>
          <p:nvSpPr>
            <p:cNvPr id="10" name="TextBox 9">
              <a:extLst>
                <a:ext uri="{FF2B5EF4-FFF2-40B4-BE49-F238E27FC236}">
                  <a16:creationId xmlns:a16="http://schemas.microsoft.com/office/drawing/2014/main" id="{CC992747-82A5-4329-9D25-58B13C1E6669}"/>
                </a:ext>
              </a:extLst>
            </p:cNvPr>
            <p:cNvSpPr txBox="1"/>
            <p:nvPr/>
          </p:nvSpPr>
          <p:spPr>
            <a:xfrm>
              <a:off x="1435827" y="3786983"/>
              <a:ext cx="3010460" cy="461665"/>
            </a:xfrm>
            <a:prstGeom prst="rect">
              <a:avLst/>
            </a:prstGeom>
            <a:noFill/>
          </p:spPr>
          <p:txBody>
            <a:bodyPr wrap="square" rtlCol="0">
              <a:spAutoFit/>
            </a:bodyPr>
            <a:lstStyle/>
            <a:p>
              <a:pPr algn="ctr"/>
              <a:r>
                <a:rPr lang="en-US" sz="2400" dirty="0">
                  <a:solidFill>
                    <a:srgbClr val="00B050"/>
                  </a:solidFill>
                </a:rPr>
                <a:t>Green</a:t>
              </a:r>
            </a:p>
          </p:txBody>
        </p:sp>
        <p:grpSp>
          <p:nvGrpSpPr>
            <p:cNvPr id="14" name="Group 13">
              <a:extLst>
                <a:ext uri="{FF2B5EF4-FFF2-40B4-BE49-F238E27FC236}">
                  <a16:creationId xmlns:a16="http://schemas.microsoft.com/office/drawing/2014/main" id="{959AAF18-B1B3-43DE-A0B6-00526F166D25}"/>
                </a:ext>
              </a:extLst>
            </p:cNvPr>
            <p:cNvGrpSpPr/>
            <p:nvPr/>
          </p:nvGrpSpPr>
          <p:grpSpPr>
            <a:xfrm>
              <a:off x="4777976" y="1238927"/>
              <a:ext cx="3011616" cy="5071030"/>
              <a:chOff x="5172045" y="1238927"/>
              <a:chExt cx="3011616" cy="5071030"/>
            </a:xfrm>
          </p:grpSpPr>
          <p:pic>
            <p:nvPicPr>
              <p:cNvPr id="5" name="Picture 5" descr="C:\Users\Hoiem\Documents\Classes\Computational Photography - Fall 2010\lectures\figs\filters\im_r.jpg">
                <a:extLst>
                  <a:ext uri="{FF2B5EF4-FFF2-40B4-BE49-F238E27FC236}">
                    <a16:creationId xmlns:a16="http://schemas.microsoft.com/office/drawing/2014/main" id="{67718783-E216-4FA6-AB47-780A56AF24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4357" y="1690689"/>
                <a:ext cx="300930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Hoiem\Documents\Classes\Computational Photography - Fall 2010\lectures\figs\filters\im_b.jpg">
                <a:extLst>
                  <a:ext uri="{FF2B5EF4-FFF2-40B4-BE49-F238E27FC236}">
                    <a16:creationId xmlns:a16="http://schemas.microsoft.com/office/drawing/2014/main" id="{7AF5562A-DDB5-4DC9-A20D-B655046378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3201" y="4252557"/>
                <a:ext cx="300930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8BF64F7-5DA2-4CEC-B0C4-3F0F12A8080C}"/>
                  </a:ext>
                </a:extLst>
              </p:cNvPr>
              <p:cNvSpPr txBox="1"/>
              <p:nvPr/>
            </p:nvSpPr>
            <p:spPr>
              <a:xfrm>
                <a:off x="5173201" y="1238927"/>
                <a:ext cx="3010460" cy="461665"/>
              </a:xfrm>
              <a:prstGeom prst="rect">
                <a:avLst/>
              </a:prstGeom>
              <a:noFill/>
            </p:spPr>
            <p:txBody>
              <a:bodyPr wrap="square" rtlCol="0">
                <a:spAutoFit/>
              </a:bodyPr>
              <a:lstStyle/>
              <a:p>
                <a:pPr algn="ctr"/>
                <a:r>
                  <a:rPr lang="en-US" sz="2400" dirty="0">
                    <a:solidFill>
                      <a:srgbClr val="FF0000"/>
                    </a:solidFill>
                  </a:rPr>
                  <a:t>Red</a:t>
                </a:r>
              </a:p>
            </p:txBody>
          </p:sp>
          <p:sp>
            <p:nvSpPr>
              <p:cNvPr id="12" name="TextBox 11">
                <a:extLst>
                  <a:ext uri="{FF2B5EF4-FFF2-40B4-BE49-F238E27FC236}">
                    <a16:creationId xmlns:a16="http://schemas.microsoft.com/office/drawing/2014/main" id="{216D3E93-7D2D-478B-A6D8-C744838DF027}"/>
                  </a:ext>
                </a:extLst>
              </p:cNvPr>
              <p:cNvSpPr txBox="1"/>
              <p:nvPr/>
            </p:nvSpPr>
            <p:spPr>
              <a:xfrm>
                <a:off x="5172045" y="3804431"/>
                <a:ext cx="3010460" cy="461665"/>
              </a:xfrm>
              <a:prstGeom prst="rect">
                <a:avLst/>
              </a:prstGeom>
              <a:noFill/>
            </p:spPr>
            <p:txBody>
              <a:bodyPr wrap="square" rtlCol="0">
                <a:spAutoFit/>
              </a:bodyPr>
              <a:lstStyle/>
              <a:p>
                <a:pPr algn="ctr"/>
                <a:r>
                  <a:rPr lang="en-US" sz="2400" dirty="0">
                    <a:solidFill>
                      <a:schemeClr val="accent6"/>
                    </a:solidFill>
                  </a:rPr>
                  <a:t>Blue</a:t>
                </a:r>
              </a:p>
            </p:txBody>
          </p:sp>
        </p:grpSp>
      </p:grpSp>
      <p:cxnSp>
        <p:nvCxnSpPr>
          <p:cNvPr id="17" name="Straight Arrow Connector 16">
            <a:extLst>
              <a:ext uri="{FF2B5EF4-FFF2-40B4-BE49-F238E27FC236}">
                <a16:creationId xmlns:a16="http://schemas.microsoft.com/office/drawing/2014/main" id="{92AE80A5-D8FF-4F6F-A5A1-2FD209DF0D67}"/>
              </a:ext>
            </a:extLst>
          </p:cNvPr>
          <p:cNvCxnSpPr/>
          <p:nvPr/>
        </p:nvCxnSpPr>
        <p:spPr>
          <a:xfrm flipH="1">
            <a:off x="3635654" y="3837840"/>
            <a:ext cx="1016813" cy="5779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A1AB773-D395-4E67-BE98-B92126DF8FC0}"/>
              </a:ext>
            </a:extLst>
          </p:cNvPr>
          <p:cNvCxnSpPr/>
          <p:nvPr/>
        </p:nvCxnSpPr>
        <p:spPr>
          <a:xfrm flipH="1">
            <a:off x="6832172" y="3907265"/>
            <a:ext cx="1016813" cy="5779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861DE62-8EFA-49C5-A93C-84C318A21F77}"/>
              </a:ext>
            </a:extLst>
          </p:cNvPr>
          <p:cNvCxnSpPr/>
          <p:nvPr/>
        </p:nvCxnSpPr>
        <p:spPr>
          <a:xfrm flipH="1">
            <a:off x="6832171" y="1365408"/>
            <a:ext cx="1016813" cy="5779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9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2308-23F2-4D77-99DA-7B810966630E}"/>
              </a:ext>
            </a:extLst>
          </p:cNvPr>
          <p:cNvSpPr>
            <a:spLocks noGrp="1"/>
          </p:cNvSpPr>
          <p:nvPr>
            <p:ph type="title"/>
          </p:nvPr>
        </p:nvSpPr>
        <p:spPr/>
        <p:txBody>
          <a:bodyPr/>
          <a:lstStyle/>
          <a:p>
            <a:r>
              <a:rPr lang="en-US" dirty="0"/>
              <a:t>One Option: RGB</a:t>
            </a:r>
          </a:p>
        </p:txBody>
      </p:sp>
      <p:pic>
        <p:nvPicPr>
          <p:cNvPr id="16386" name="Picture 2" descr="File:RGB color solid cube.png">
            <a:extLst>
              <a:ext uri="{FF2B5EF4-FFF2-40B4-BE49-F238E27FC236}">
                <a16:creationId xmlns:a16="http://schemas.microsoft.com/office/drawing/2014/main" id="{CB2FB4A0-BC86-4DC3-A19B-B4BB655C39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57" r="12584"/>
          <a:stretch/>
        </p:blipFill>
        <p:spPr bwMode="auto">
          <a:xfrm>
            <a:off x="1283817" y="3278711"/>
            <a:ext cx="2918765" cy="32259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Hoiem\Documents\Classes\Spring11 - Computer Vision\figs\color spaces\neighborhood6_rgb_r.png">
            <a:extLst>
              <a:ext uri="{FF2B5EF4-FFF2-40B4-BE49-F238E27FC236}">
                <a16:creationId xmlns:a16="http://schemas.microsoft.com/office/drawing/2014/main" id="{A56DDD32-2A25-42A9-A2FB-CA761B17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78" y="1404938"/>
            <a:ext cx="2286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C:\Users\Hoiem\Documents\Classes\Spring11 - Computer Vision\figs\color spaces\neighborhood6_rgb_b.png">
            <a:extLst>
              <a:ext uri="{FF2B5EF4-FFF2-40B4-BE49-F238E27FC236}">
                <a16:creationId xmlns:a16="http://schemas.microsoft.com/office/drawing/2014/main" id="{6053E510-FACA-4665-970A-B21A774E6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378" y="4648200"/>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Users\Hoiem\Documents\Classes\Spring11 - Computer Vision\figs\color spaces\neighborhood6_rgb_g.png">
            <a:extLst>
              <a:ext uri="{FF2B5EF4-FFF2-40B4-BE49-F238E27FC236}">
                <a16:creationId xmlns:a16="http://schemas.microsoft.com/office/drawing/2014/main" id="{7ACF699C-67DC-4403-85FC-742B900E9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378" y="3035300"/>
            <a:ext cx="22860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00EF853E-754C-406A-9F9C-D6180C8CA350}"/>
              </a:ext>
            </a:extLst>
          </p:cNvPr>
          <p:cNvSpPr txBox="1"/>
          <p:nvPr/>
        </p:nvSpPr>
        <p:spPr>
          <a:xfrm>
            <a:off x="357404" y="6429539"/>
            <a:ext cx="7984974" cy="276999"/>
          </a:xfrm>
          <a:prstGeom prst="rect">
            <a:avLst/>
          </a:prstGeom>
          <a:noFill/>
        </p:spPr>
        <p:txBody>
          <a:bodyPr wrap="square" rtlCol="0">
            <a:spAutoFit/>
          </a:bodyPr>
          <a:lstStyle/>
          <a:p>
            <a:r>
              <a:rPr lang="en-US" sz="1200" dirty="0"/>
              <a:t>Slide Credit: J. Hays, RGB cube: </a:t>
            </a:r>
            <a:r>
              <a:rPr lang="en-US" altLang="en-US" sz="1200" dirty="0">
                <a:solidFill>
                  <a:prstClr val="black"/>
                </a:solidFill>
              </a:rPr>
              <a:t>https://en.wikipedia.org/wiki/RGB_color_model</a:t>
            </a:r>
            <a:endParaRPr lang="en-US" sz="1200" dirty="0"/>
          </a:p>
        </p:txBody>
      </p:sp>
      <p:sp>
        <p:nvSpPr>
          <p:cNvPr id="23" name="TextBox 22">
            <a:extLst>
              <a:ext uri="{FF2B5EF4-FFF2-40B4-BE49-F238E27FC236}">
                <a16:creationId xmlns:a16="http://schemas.microsoft.com/office/drawing/2014/main" id="{A87230D3-D596-4B67-90EA-67BCEDDFC013}"/>
              </a:ext>
            </a:extLst>
          </p:cNvPr>
          <p:cNvSpPr txBox="1"/>
          <p:nvPr/>
        </p:nvSpPr>
        <p:spPr>
          <a:xfrm>
            <a:off x="1368554" y="1033570"/>
            <a:ext cx="2743200" cy="1200329"/>
          </a:xfrm>
          <a:prstGeom prst="rect">
            <a:avLst/>
          </a:prstGeom>
          <a:noFill/>
        </p:spPr>
        <p:txBody>
          <a:bodyPr wrap="square" rtlCol="0">
            <a:spAutoFit/>
          </a:bodyPr>
          <a:lstStyle/>
          <a:p>
            <a:pPr algn="ctr"/>
            <a:r>
              <a:rPr lang="en-US" sz="2400" u="sng" dirty="0"/>
              <a:t>Pros</a:t>
            </a:r>
          </a:p>
          <a:p>
            <a:pPr algn="ctr"/>
            <a:r>
              <a:rPr lang="en-US" sz="2400" dirty="0"/>
              <a:t>1. Simple</a:t>
            </a:r>
          </a:p>
          <a:p>
            <a:pPr algn="ctr"/>
            <a:r>
              <a:rPr lang="en-US" sz="2400" dirty="0"/>
              <a:t>2. Common</a:t>
            </a:r>
          </a:p>
        </p:txBody>
      </p:sp>
      <p:sp>
        <p:nvSpPr>
          <p:cNvPr id="25" name="TextBox 24">
            <a:extLst>
              <a:ext uri="{FF2B5EF4-FFF2-40B4-BE49-F238E27FC236}">
                <a16:creationId xmlns:a16="http://schemas.microsoft.com/office/drawing/2014/main" id="{9DDF622E-3C45-4DF8-9F97-7B25406FD415}"/>
              </a:ext>
            </a:extLst>
          </p:cNvPr>
          <p:cNvSpPr txBox="1"/>
          <p:nvPr/>
        </p:nvSpPr>
        <p:spPr>
          <a:xfrm>
            <a:off x="515113" y="2331435"/>
            <a:ext cx="4456177" cy="1200329"/>
          </a:xfrm>
          <a:prstGeom prst="rect">
            <a:avLst/>
          </a:prstGeom>
          <a:noFill/>
        </p:spPr>
        <p:txBody>
          <a:bodyPr wrap="square" rtlCol="0">
            <a:spAutoFit/>
          </a:bodyPr>
          <a:lstStyle/>
          <a:p>
            <a:pPr algn="ctr"/>
            <a:r>
              <a:rPr lang="en-US" sz="2400" u="sng" dirty="0"/>
              <a:t>Cons</a:t>
            </a:r>
          </a:p>
          <a:p>
            <a:pPr algn="ctr"/>
            <a:r>
              <a:rPr lang="en-US" sz="2400" dirty="0"/>
              <a:t>1. Distances don’t make sense</a:t>
            </a:r>
          </a:p>
          <a:p>
            <a:pPr algn="ctr"/>
            <a:r>
              <a:rPr lang="en-US" sz="2400" dirty="0"/>
              <a:t>2. Correlated</a:t>
            </a:r>
          </a:p>
        </p:txBody>
      </p:sp>
      <p:sp>
        <p:nvSpPr>
          <p:cNvPr id="26" name="TextBox 25">
            <a:extLst>
              <a:ext uri="{FF2B5EF4-FFF2-40B4-BE49-F238E27FC236}">
                <a16:creationId xmlns:a16="http://schemas.microsoft.com/office/drawing/2014/main" id="{04C6A2BF-19DE-44C5-A6E3-4145FA7FB051}"/>
              </a:ext>
            </a:extLst>
          </p:cNvPr>
          <p:cNvSpPr txBox="1"/>
          <p:nvPr/>
        </p:nvSpPr>
        <p:spPr>
          <a:xfrm>
            <a:off x="8342378" y="1894393"/>
            <a:ext cx="682140" cy="584775"/>
          </a:xfrm>
          <a:prstGeom prst="rect">
            <a:avLst/>
          </a:prstGeom>
          <a:noFill/>
        </p:spPr>
        <p:txBody>
          <a:bodyPr wrap="square" rtlCol="0">
            <a:spAutoFit/>
          </a:bodyPr>
          <a:lstStyle/>
          <a:p>
            <a:r>
              <a:rPr lang="en-US" sz="3200" dirty="0">
                <a:solidFill>
                  <a:srgbClr val="FF0000"/>
                </a:solidFill>
              </a:rPr>
              <a:t>R</a:t>
            </a:r>
          </a:p>
        </p:txBody>
      </p:sp>
      <p:sp>
        <p:nvSpPr>
          <p:cNvPr id="27" name="TextBox 26">
            <a:extLst>
              <a:ext uri="{FF2B5EF4-FFF2-40B4-BE49-F238E27FC236}">
                <a16:creationId xmlns:a16="http://schemas.microsoft.com/office/drawing/2014/main" id="{A6F0D949-E416-4546-B579-0C05B2890BAA}"/>
              </a:ext>
            </a:extLst>
          </p:cNvPr>
          <p:cNvSpPr txBox="1"/>
          <p:nvPr/>
        </p:nvSpPr>
        <p:spPr>
          <a:xfrm>
            <a:off x="8342378" y="3524756"/>
            <a:ext cx="682140" cy="584775"/>
          </a:xfrm>
          <a:prstGeom prst="rect">
            <a:avLst/>
          </a:prstGeom>
          <a:noFill/>
        </p:spPr>
        <p:txBody>
          <a:bodyPr wrap="square" rtlCol="0">
            <a:spAutoFit/>
          </a:bodyPr>
          <a:lstStyle/>
          <a:p>
            <a:r>
              <a:rPr lang="en-US" sz="3200" dirty="0">
                <a:solidFill>
                  <a:srgbClr val="00B050"/>
                </a:solidFill>
              </a:rPr>
              <a:t>G</a:t>
            </a:r>
          </a:p>
        </p:txBody>
      </p:sp>
      <p:sp>
        <p:nvSpPr>
          <p:cNvPr id="28" name="TextBox 27">
            <a:extLst>
              <a:ext uri="{FF2B5EF4-FFF2-40B4-BE49-F238E27FC236}">
                <a16:creationId xmlns:a16="http://schemas.microsoft.com/office/drawing/2014/main" id="{4FE97B21-3F79-43F4-BE7A-DD6F0B2AA1FB}"/>
              </a:ext>
            </a:extLst>
          </p:cNvPr>
          <p:cNvSpPr txBox="1"/>
          <p:nvPr/>
        </p:nvSpPr>
        <p:spPr>
          <a:xfrm>
            <a:off x="8342378" y="5136862"/>
            <a:ext cx="682140" cy="584775"/>
          </a:xfrm>
          <a:prstGeom prst="rect">
            <a:avLst/>
          </a:prstGeom>
          <a:noFill/>
        </p:spPr>
        <p:txBody>
          <a:bodyPr wrap="square" rtlCol="0">
            <a:spAutoFit/>
          </a:bodyPr>
          <a:lstStyle/>
          <a:p>
            <a:r>
              <a:rPr lang="en-US" sz="3200" dirty="0">
                <a:solidFill>
                  <a:schemeClr val="accent6"/>
                </a:solidFill>
              </a:rPr>
              <a:t>B</a:t>
            </a:r>
          </a:p>
        </p:txBody>
      </p:sp>
    </p:spTree>
    <p:extLst>
      <p:ext uri="{BB962C8B-B14F-4D97-AF65-F5344CB8AC3E}">
        <p14:creationId xmlns:p14="http://schemas.microsoft.com/office/powerpoint/2010/main" val="37141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0459-54EE-4B12-8B80-45DB7683BEB9}"/>
              </a:ext>
            </a:extLst>
          </p:cNvPr>
          <p:cNvSpPr>
            <a:spLocks noGrp="1"/>
          </p:cNvSpPr>
          <p:nvPr>
            <p:ph type="title"/>
          </p:nvPr>
        </p:nvSpPr>
        <p:spPr/>
        <p:txBody>
          <a:bodyPr/>
          <a:lstStyle/>
          <a:p>
            <a:r>
              <a:rPr lang="en-US" dirty="0"/>
              <a:t>RGB</a:t>
            </a:r>
          </a:p>
        </p:txBody>
      </p:sp>
      <p:pic>
        <p:nvPicPr>
          <p:cNvPr id="4" name="Picture 2" descr="C:\Users\Hoiem\Documents\Classes\Spring11 - Computer Vision\figs\color spaces\neighborhood6_rgb_r.png">
            <a:extLst>
              <a:ext uri="{FF2B5EF4-FFF2-40B4-BE49-F238E27FC236}">
                <a16:creationId xmlns:a16="http://schemas.microsoft.com/office/drawing/2014/main" id="{A423F415-5B68-4D84-B541-E0BB0D644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02" y="1619543"/>
            <a:ext cx="334196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Hoiem\Documents\Classes\Spring11 - Computer Vision\figs\color spaces\neighborhood6_rgb_b.png">
            <a:extLst>
              <a:ext uri="{FF2B5EF4-FFF2-40B4-BE49-F238E27FC236}">
                <a16:creationId xmlns:a16="http://schemas.microsoft.com/office/drawing/2014/main" id="{6CD25EBC-968F-4503-AFE4-8E14EA4CC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22" y="4095457"/>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Hoiem\Documents\Classes\Spring11 - Computer Vision\figs\color spaces\neighborhood6_rgb_g.png">
            <a:extLst>
              <a:ext uri="{FF2B5EF4-FFF2-40B4-BE49-F238E27FC236}">
                <a16:creationId xmlns:a16="http://schemas.microsoft.com/office/drawing/2014/main" id="{F1570D16-AB19-4776-80D1-F52D4EB14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231" y="1619543"/>
            <a:ext cx="33419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8F8666B-B165-4CCA-BC8E-9D6BF05F2CEB}"/>
              </a:ext>
            </a:extLst>
          </p:cNvPr>
          <p:cNvSpPr txBox="1"/>
          <p:nvPr/>
        </p:nvSpPr>
        <p:spPr>
          <a:xfrm>
            <a:off x="357404" y="6429539"/>
            <a:ext cx="5516271" cy="276999"/>
          </a:xfrm>
          <a:prstGeom prst="rect">
            <a:avLst/>
          </a:prstGeom>
          <a:noFill/>
        </p:spPr>
        <p:txBody>
          <a:bodyPr wrap="square" rtlCol="0">
            <a:spAutoFit/>
          </a:bodyPr>
          <a:lstStyle/>
          <a:p>
            <a:r>
              <a:rPr lang="en-US" sz="1200" dirty="0"/>
              <a:t>Photo credit: J. Hays </a:t>
            </a:r>
          </a:p>
        </p:txBody>
      </p:sp>
    </p:spTree>
    <p:extLst>
      <p:ext uri="{BB962C8B-B14F-4D97-AF65-F5344CB8AC3E}">
        <p14:creationId xmlns:p14="http://schemas.microsoft.com/office/powerpoint/2010/main" val="201248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04A6-B3D9-4EE6-BCB5-778730F638C2}"/>
              </a:ext>
            </a:extLst>
          </p:cNvPr>
          <p:cNvSpPr>
            <a:spLocks noGrp="1"/>
          </p:cNvSpPr>
          <p:nvPr>
            <p:ph type="title"/>
          </p:nvPr>
        </p:nvSpPr>
        <p:spPr/>
        <p:txBody>
          <a:bodyPr/>
          <a:lstStyle/>
          <a:p>
            <a:r>
              <a:rPr lang="en-US" dirty="0"/>
              <a:t>Another Option: HSV</a:t>
            </a:r>
          </a:p>
        </p:txBody>
      </p:sp>
      <p:pic>
        <p:nvPicPr>
          <p:cNvPr id="3074" name="Picture 2" descr="File:HSV color solid cylinder saturation gray.png">
            <a:extLst>
              <a:ext uri="{FF2B5EF4-FFF2-40B4-BE49-F238E27FC236}">
                <a16:creationId xmlns:a16="http://schemas.microsoft.com/office/drawing/2014/main" id="{B8711C58-1740-4DD9-AF8D-539B272900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41" t="4251" b="3911"/>
          <a:stretch/>
        </p:blipFill>
        <p:spPr bwMode="auto">
          <a:xfrm>
            <a:off x="357404" y="4047224"/>
            <a:ext cx="3110729" cy="222588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F7FE6A0-AE69-4E1E-9961-400E1B41620E}"/>
              </a:ext>
            </a:extLst>
          </p:cNvPr>
          <p:cNvGrpSpPr/>
          <p:nvPr/>
        </p:nvGrpSpPr>
        <p:grpSpPr>
          <a:xfrm>
            <a:off x="533400" y="1132395"/>
            <a:ext cx="4038600" cy="2435877"/>
            <a:chOff x="533400" y="1132395"/>
            <a:chExt cx="4038600" cy="2435877"/>
          </a:xfrm>
        </p:grpSpPr>
        <p:sp>
          <p:nvSpPr>
            <p:cNvPr id="5" name="TextBox 4">
              <a:extLst>
                <a:ext uri="{FF2B5EF4-FFF2-40B4-BE49-F238E27FC236}">
                  <a16:creationId xmlns:a16="http://schemas.microsoft.com/office/drawing/2014/main" id="{4F75AFEA-FD24-4F5C-9723-435CE1C304E6}"/>
                </a:ext>
              </a:extLst>
            </p:cNvPr>
            <p:cNvSpPr txBox="1"/>
            <p:nvPr/>
          </p:nvSpPr>
          <p:spPr>
            <a:xfrm>
              <a:off x="533400" y="1132395"/>
              <a:ext cx="4038600" cy="1569660"/>
            </a:xfrm>
            <a:prstGeom prst="rect">
              <a:avLst/>
            </a:prstGeom>
            <a:noFill/>
          </p:spPr>
          <p:txBody>
            <a:bodyPr wrap="square" rtlCol="0">
              <a:spAutoFit/>
            </a:bodyPr>
            <a:lstStyle/>
            <a:p>
              <a:pPr algn="ctr"/>
              <a:r>
                <a:rPr lang="en-US" sz="2400" u="sng" dirty="0"/>
                <a:t>Pros</a:t>
              </a:r>
            </a:p>
            <a:p>
              <a:pPr algn="ctr"/>
              <a:r>
                <a:rPr lang="en-US" sz="2400" dirty="0"/>
                <a:t>1. Intuitive for picking colors</a:t>
              </a:r>
            </a:p>
            <a:p>
              <a:pPr algn="ctr"/>
              <a:r>
                <a:rPr lang="en-US" sz="2400" dirty="0"/>
                <a:t>2. Sort of common</a:t>
              </a:r>
            </a:p>
            <a:p>
              <a:pPr algn="ctr"/>
              <a:r>
                <a:rPr lang="en-US" sz="2400" dirty="0"/>
                <a:t>3. Fast to convert </a:t>
              </a:r>
            </a:p>
          </p:txBody>
        </p:sp>
        <p:sp>
          <p:nvSpPr>
            <p:cNvPr id="6" name="TextBox 5">
              <a:extLst>
                <a:ext uri="{FF2B5EF4-FFF2-40B4-BE49-F238E27FC236}">
                  <a16:creationId xmlns:a16="http://schemas.microsoft.com/office/drawing/2014/main" id="{B76120CF-BE3E-447C-8CFC-1890C456F662}"/>
                </a:ext>
              </a:extLst>
            </p:cNvPr>
            <p:cNvSpPr txBox="1"/>
            <p:nvPr/>
          </p:nvSpPr>
          <p:spPr>
            <a:xfrm>
              <a:off x="736517" y="2737275"/>
              <a:ext cx="3632365" cy="830997"/>
            </a:xfrm>
            <a:prstGeom prst="rect">
              <a:avLst/>
            </a:prstGeom>
            <a:noFill/>
          </p:spPr>
          <p:txBody>
            <a:bodyPr wrap="square" rtlCol="0">
              <a:spAutoFit/>
            </a:bodyPr>
            <a:lstStyle/>
            <a:p>
              <a:pPr algn="ctr"/>
              <a:r>
                <a:rPr lang="en-US" sz="2400" u="sng" dirty="0"/>
                <a:t>Cons</a:t>
              </a:r>
            </a:p>
            <a:p>
              <a:pPr algn="ctr"/>
              <a:r>
                <a:rPr lang="en-US" sz="2400" dirty="0"/>
                <a:t>1. Not as perceptual</a:t>
              </a:r>
            </a:p>
          </p:txBody>
        </p:sp>
      </p:grpSp>
      <p:grpSp>
        <p:nvGrpSpPr>
          <p:cNvPr id="3" name="Group 2">
            <a:extLst>
              <a:ext uri="{FF2B5EF4-FFF2-40B4-BE49-F238E27FC236}">
                <a16:creationId xmlns:a16="http://schemas.microsoft.com/office/drawing/2014/main" id="{5AD3FAE5-3ADC-4387-9587-ADC558361272}"/>
              </a:ext>
            </a:extLst>
          </p:cNvPr>
          <p:cNvGrpSpPr/>
          <p:nvPr/>
        </p:nvGrpSpPr>
        <p:grpSpPr>
          <a:xfrm>
            <a:off x="6056378" y="1404938"/>
            <a:ext cx="3119438" cy="4805362"/>
            <a:chOff x="6056378" y="1404938"/>
            <a:chExt cx="3119438" cy="4805362"/>
          </a:xfrm>
        </p:grpSpPr>
        <p:pic>
          <p:nvPicPr>
            <p:cNvPr id="7" name="Picture 2" descr="C:\Users\Hoiem\Documents\Classes\Spring11 - Computer Vision\figs\color spaces\neighborhood6_hsv_v.png">
              <a:extLst>
                <a:ext uri="{FF2B5EF4-FFF2-40B4-BE49-F238E27FC236}">
                  <a16:creationId xmlns:a16="http://schemas.microsoft.com/office/drawing/2014/main" id="{F56E1CF6-E604-4F78-B699-FF9E5318C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78" y="4648200"/>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Hoiem\Documents\Classes\Spring11 - Computer Vision\figs\color spaces\neighborhood6_hsv_h.png">
              <a:extLst>
                <a:ext uri="{FF2B5EF4-FFF2-40B4-BE49-F238E27FC236}">
                  <a16:creationId xmlns:a16="http://schemas.microsoft.com/office/drawing/2014/main" id="{375FB13F-DA95-4197-98F5-93FE382F33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6378" y="1404938"/>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Hoiem\Documents\Classes\Spring11 - Computer Vision\figs\color spaces\neighborhood6_hsv_s.png">
              <a:extLst>
                <a:ext uri="{FF2B5EF4-FFF2-40B4-BE49-F238E27FC236}">
                  <a16:creationId xmlns:a16="http://schemas.microsoft.com/office/drawing/2014/main" id="{15E5CAEF-E9DF-4707-BB12-E638CD2D47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6378" y="3035300"/>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a16="http://schemas.microsoft.com/office/drawing/2014/main" id="{C288805B-DA57-4A56-A22F-3D20E6A97C02}"/>
                </a:ext>
              </a:extLst>
            </p:cNvPr>
            <p:cNvSpPr txBox="1">
              <a:spLocks noChangeArrowheads="1"/>
            </p:cNvSpPr>
            <p:nvPr/>
          </p:nvSpPr>
          <p:spPr bwMode="auto">
            <a:xfrm>
              <a:off x="8342378" y="1917701"/>
              <a:ext cx="8255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dirty="0">
                  <a:solidFill>
                    <a:prstClr val="black"/>
                  </a:solidFill>
                </a:rPr>
                <a:t>H</a:t>
              </a:r>
            </a:p>
            <a:p>
              <a:pPr>
                <a:spcBef>
                  <a:spcPct val="0"/>
                </a:spcBef>
              </a:pPr>
              <a:r>
                <a:rPr lang="en-US" altLang="en-US" sz="1100" dirty="0">
                  <a:solidFill>
                    <a:prstClr val="black"/>
                  </a:solidFill>
                </a:rPr>
                <a:t>(S=1,V=1)</a:t>
              </a:r>
            </a:p>
          </p:txBody>
        </p:sp>
        <p:sp>
          <p:nvSpPr>
            <p:cNvPr id="11" name="TextBox 9">
              <a:extLst>
                <a:ext uri="{FF2B5EF4-FFF2-40B4-BE49-F238E27FC236}">
                  <a16:creationId xmlns:a16="http://schemas.microsoft.com/office/drawing/2014/main" id="{203D29E0-E986-4685-9B27-A9B082EC810B}"/>
                </a:ext>
              </a:extLst>
            </p:cNvPr>
            <p:cNvSpPr txBox="1">
              <a:spLocks noChangeArrowheads="1"/>
            </p:cNvSpPr>
            <p:nvPr/>
          </p:nvSpPr>
          <p:spPr bwMode="auto">
            <a:xfrm>
              <a:off x="8342378" y="3547268"/>
              <a:ext cx="83343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a:solidFill>
                    <a:prstClr val="black"/>
                  </a:solidFill>
                </a:rPr>
                <a:t>S</a:t>
              </a:r>
            </a:p>
            <a:p>
              <a:pPr>
                <a:spcBef>
                  <a:spcPct val="0"/>
                </a:spcBef>
              </a:pPr>
              <a:r>
                <a:rPr lang="en-US" altLang="en-US" sz="1100">
                  <a:solidFill>
                    <a:prstClr val="black"/>
                  </a:solidFill>
                </a:rPr>
                <a:t>(H=1,V=1)</a:t>
              </a:r>
            </a:p>
          </p:txBody>
        </p:sp>
        <p:sp>
          <p:nvSpPr>
            <p:cNvPr id="12" name="TextBox 10">
              <a:extLst>
                <a:ext uri="{FF2B5EF4-FFF2-40B4-BE49-F238E27FC236}">
                  <a16:creationId xmlns:a16="http://schemas.microsoft.com/office/drawing/2014/main" id="{F01A4AD3-D415-4AA3-A0C5-275340F593DE}"/>
                </a:ext>
              </a:extLst>
            </p:cNvPr>
            <p:cNvSpPr txBox="1">
              <a:spLocks noChangeArrowheads="1"/>
            </p:cNvSpPr>
            <p:nvPr/>
          </p:nvSpPr>
          <p:spPr bwMode="auto">
            <a:xfrm>
              <a:off x="8342378" y="5160168"/>
              <a:ext cx="8334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a:solidFill>
                    <a:prstClr val="black"/>
                  </a:solidFill>
                </a:rPr>
                <a:t>V</a:t>
              </a:r>
            </a:p>
            <a:p>
              <a:pPr>
                <a:spcBef>
                  <a:spcPct val="0"/>
                </a:spcBef>
              </a:pPr>
              <a:r>
                <a:rPr lang="en-US" altLang="en-US" sz="1100">
                  <a:solidFill>
                    <a:prstClr val="black"/>
                  </a:solidFill>
                </a:rPr>
                <a:t>(H=1,S=0)</a:t>
              </a:r>
            </a:p>
          </p:txBody>
        </p:sp>
      </p:grpSp>
      <p:sp>
        <p:nvSpPr>
          <p:cNvPr id="16" name="TextBox 15">
            <a:extLst>
              <a:ext uri="{FF2B5EF4-FFF2-40B4-BE49-F238E27FC236}">
                <a16:creationId xmlns:a16="http://schemas.microsoft.com/office/drawing/2014/main" id="{A547D7FA-8EBE-4F7E-8886-F03D72BA8E76}"/>
              </a:ext>
            </a:extLst>
          </p:cNvPr>
          <p:cNvSpPr txBox="1"/>
          <p:nvPr/>
        </p:nvSpPr>
        <p:spPr>
          <a:xfrm>
            <a:off x="357404" y="6429539"/>
            <a:ext cx="7984974" cy="276999"/>
          </a:xfrm>
          <a:prstGeom prst="rect">
            <a:avLst/>
          </a:prstGeom>
          <a:noFill/>
        </p:spPr>
        <p:txBody>
          <a:bodyPr wrap="square" rtlCol="0">
            <a:spAutoFit/>
          </a:bodyPr>
          <a:lstStyle/>
          <a:p>
            <a:r>
              <a:rPr lang="en-US" sz="1200" dirty="0"/>
              <a:t>Slide Credit: J. Hays, HSV cylinder: </a:t>
            </a:r>
            <a:r>
              <a:rPr lang="en-US" altLang="en-US" sz="1200" dirty="0">
                <a:solidFill>
                  <a:prstClr val="black"/>
                </a:solidFill>
              </a:rPr>
              <a:t>https://en.wikipedia.org/wiki/HSL_and_HSV</a:t>
            </a:r>
            <a:endParaRPr lang="en-US" sz="1200" dirty="0"/>
          </a:p>
        </p:txBody>
      </p:sp>
    </p:spTree>
    <p:extLst>
      <p:ext uri="{BB962C8B-B14F-4D97-AF65-F5344CB8AC3E}">
        <p14:creationId xmlns:p14="http://schemas.microsoft.com/office/powerpoint/2010/main" val="16335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1B17-A8E8-4E97-9E0C-09DABF51DC67}"/>
              </a:ext>
            </a:extLst>
          </p:cNvPr>
          <p:cNvSpPr>
            <a:spLocks noGrp="1"/>
          </p:cNvSpPr>
          <p:nvPr>
            <p:ph type="title"/>
          </p:nvPr>
        </p:nvSpPr>
        <p:spPr>
          <a:xfrm>
            <a:off x="628650" y="365127"/>
            <a:ext cx="7886700" cy="473074"/>
          </a:xfrm>
        </p:spPr>
        <p:txBody>
          <a:bodyPr/>
          <a:lstStyle/>
          <a:p>
            <a:r>
              <a:rPr lang="en-US" dirty="0"/>
              <a:t>HSV</a:t>
            </a:r>
          </a:p>
        </p:txBody>
      </p:sp>
      <p:pic>
        <p:nvPicPr>
          <p:cNvPr id="4" name="Picture 2" descr="C:\Users\Hoiem\Documents\Classes\Spring11 - Computer Vision\figs\color spaces\neighborhood6_hsv_v.png">
            <a:extLst>
              <a:ext uri="{FF2B5EF4-FFF2-40B4-BE49-F238E27FC236}">
                <a16:creationId xmlns:a16="http://schemas.microsoft.com/office/drawing/2014/main" id="{3B7E0C5D-2698-42C6-B956-37867343C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317" y="4463641"/>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Hoiem\Documents\Classes\Spring11 - Computer Vision\figs\color spaces\neighborhood6_hsv_h.png">
            <a:extLst>
              <a:ext uri="{FF2B5EF4-FFF2-40B4-BE49-F238E27FC236}">
                <a16:creationId xmlns:a16="http://schemas.microsoft.com/office/drawing/2014/main" id="{D7E017D7-4AC8-451D-9FD4-77D159479A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038" y="2085595"/>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Hoiem\Documents\Classes\Spring11 - Computer Vision\figs\color spaces\neighborhood6_hsv_s.png">
            <a:extLst>
              <a:ext uri="{FF2B5EF4-FFF2-40B4-BE49-F238E27FC236}">
                <a16:creationId xmlns:a16="http://schemas.microsoft.com/office/drawing/2014/main" id="{04464E7F-0CAB-45FB-9317-689D2E9A6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7596" y="2085595"/>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D103F46-777E-42D1-87CD-249EF4E16D3C}"/>
              </a:ext>
            </a:extLst>
          </p:cNvPr>
          <p:cNvSpPr txBox="1"/>
          <p:nvPr/>
        </p:nvSpPr>
        <p:spPr>
          <a:xfrm>
            <a:off x="357404" y="6429539"/>
            <a:ext cx="5516271" cy="276999"/>
          </a:xfrm>
          <a:prstGeom prst="rect">
            <a:avLst/>
          </a:prstGeom>
          <a:noFill/>
        </p:spPr>
        <p:txBody>
          <a:bodyPr wrap="square" rtlCol="0">
            <a:spAutoFit/>
          </a:bodyPr>
          <a:lstStyle/>
          <a:p>
            <a:r>
              <a:rPr lang="en-US" sz="1200" dirty="0"/>
              <a:t>Photo credit: J. Hays </a:t>
            </a:r>
          </a:p>
        </p:txBody>
      </p:sp>
    </p:spTree>
    <p:extLst>
      <p:ext uri="{BB962C8B-B14F-4D97-AF65-F5344CB8AC3E}">
        <p14:creationId xmlns:p14="http://schemas.microsoft.com/office/powerpoint/2010/main" val="3188021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BD98-64C6-4240-9A0C-A1A148651191}"/>
              </a:ext>
            </a:extLst>
          </p:cNvPr>
          <p:cNvSpPr>
            <a:spLocks noGrp="1"/>
          </p:cNvSpPr>
          <p:nvPr>
            <p:ph type="title"/>
          </p:nvPr>
        </p:nvSpPr>
        <p:spPr/>
        <p:txBody>
          <a:bodyPr/>
          <a:lstStyle/>
          <a:p>
            <a:r>
              <a:rPr lang="en-US" dirty="0"/>
              <a:t>Another Option: Lab</a:t>
            </a:r>
          </a:p>
        </p:txBody>
      </p:sp>
      <p:pic>
        <p:nvPicPr>
          <p:cNvPr id="4" name="Picture 1" descr="C:\Users\Hoiem\Documents\Classes\Spring11 - Computer Vision\figs\color spaces\neighborhood6_lab_b.png">
            <a:extLst>
              <a:ext uri="{FF2B5EF4-FFF2-40B4-BE49-F238E27FC236}">
                <a16:creationId xmlns:a16="http://schemas.microsoft.com/office/drawing/2014/main" id="{AA869130-900D-4AAB-991B-34CC472D2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78" y="4648200"/>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Hoiem\Documents\Classes\Spring11 - Computer Vision\figs\color spaces\neighborhood6_lab_l.png">
            <a:extLst>
              <a:ext uri="{FF2B5EF4-FFF2-40B4-BE49-F238E27FC236}">
                <a16:creationId xmlns:a16="http://schemas.microsoft.com/office/drawing/2014/main" id="{C20F8965-2071-4841-9F28-B257547F5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78" y="1404938"/>
            <a:ext cx="2286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Hoiem\Documents\Classes\Spring11 - Computer Vision\figs\color spaces\neighborhood6_lab_a.png">
            <a:extLst>
              <a:ext uri="{FF2B5EF4-FFF2-40B4-BE49-F238E27FC236}">
                <a16:creationId xmlns:a16="http://schemas.microsoft.com/office/drawing/2014/main" id="{223AD32D-D1E9-429A-932F-C88EE3CDE3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6378" y="3035300"/>
            <a:ext cx="2286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3AD2FB26-2A03-46E7-BE12-B531B8107E41}"/>
              </a:ext>
            </a:extLst>
          </p:cNvPr>
          <p:cNvSpPr txBox="1">
            <a:spLocks noChangeArrowheads="1"/>
          </p:cNvSpPr>
          <p:nvPr/>
        </p:nvSpPr>
        <p:spPr bwMode="auto">
          <a:xfrm>
            <a:off x="8342378" y="1920259"/>
            <a:ext cx="7937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dirty="0">
                <a:solidFill>
                  <a:prstClr val="black"/>
                </a:solidFill>
              </a:rPr>
              <a:t>L</a:t>
            </a:r>
          </a:p>
          <a:p>
            <a:pPr>
              <a:spcBef>
                <a:spcPct val="0"/>
              </a:spcBef>
            </a:pPr>
            <a:r>
              <a:rPr lang="en-US" altLang="en-US" sz="1100" dirty="0">
                <a:solidFill>
                  <a:prstClr val="black"/>
                </a:solidFill>
              </a:rPr>
              <a:t>(a=0,b=0)</a:t>
            </a:r>
          </a:p>
        </p:txBody>
      </p:sp>
      <p:sp>
        <p:nvSpPr>
          <p:cNvPr id="8" name="TextBox 9">
            <a:extLst>
              <a:ext uri="{FF2B5EF4-FFF2-40B4-BE49-F238E27FC236}">
                <a16:creationId xmlns:a16="http://schemas.microsoft.com/office/drawing/2014/main" id="{15993095-6849-4B76-BF8D-817FFA7B06C3}"/>
              </a:ext>
            </a:extLst>
          </p:cNvPr>
          <p:cNvSpPr txBox="1">
            <a:spLocks noChangeArrowheads="1"/>
          </p:cNvSpPr>
          <p:nvPr/>
        </p:nvSpPr>
        <p:spPr bwMode="auto">
          <a:xfrm>
            <a:off x="8342378" y="3548062"/>
            <a:ext cx="8731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dirty="0">
                <a:solidFill>
                  <a:prstClr val="black"/>
                </a:solidFill>
              </a:rPr>
              <a:t>a</a:t>
            </a:r>
          </a:p>
          <a:p>
            <a:pPr>
              <a:spcBef>
                <a:spcPct val="0"/>
              </a:spcBef>
            </a:pPr>
            <a:r>
              <a:rPr lang="en-US" altLang="en-US" sz="1100" dirty="0">
                <a:solidFill>
                  <a:prstClr val="black"/>
                </a:solidFill>
              </a:rPr>
              <a:t>(L=65,b=0)</a:t>
            </a:r>
          </a:p>
        </p:txBody>
      </p:sp>
      <p:sp>
        <p:nvSpPr>
          <p:cNvPr id="9" name="TextBox 10">
            <a:extLst>
              <a:ext uri="{FF2B5EF4-FFF2-40B4-BE49-F238E27FC236}">
                <a16:creationId xmlns:a16="http://schemas.microsoft.com/office/drawing/2014/main" id="{29060464-4EE5-41BF-A9CB-A8EE350FB698}"/>
              </a:ext>
            </a:extLst>
          </p:cNvPr>
          <p:cNvSpPr txBox="1">
            <a:spLocks noChangeArrowheads="1"/>
          </p:cNvSpPr>
          <p:nvPr/>
        </p:nvSpPr>
        <p:spPr bwMode="auto">
          <a:xfrm>
            <a:off x="8342378" y="5160169"/>
            <a:ext cx="8731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dirty="0">
                <a:solidFill>
                  <a:prstClr val="black"/>
                </a:solidFill>
              </a:rPr>
              <a:t>b</a:t>
            </a:r>
          </a:p>
          <a:p>
            <a:pPr>
              <a:spcBef>
                <a:spcPct val="0"/>
              </a:spcBef>
            </a:pPr>
            <a:r>
              <a:rPr lang="en-US" altLang="en-US" sz="1100" dirty="0">
                <a:solidFill>
                  <a:prstClr val="black"/>
                </a:solidFill>
              </a:rPr>
              <a:t>(L=65,a=0)</a:t>
            </a:r>
          </a:p>
        </p:txBody>
      </p:sp>
      <p:sp>
        <p:nvSpPr>
          <p:cNvPr id="14" name="TextBox 13">
            <a:extLst>
              <a:ext uri="{FF2B5EF4-FFF2-40B4-BE49-F238E27FC236}">
                <a16:creationId xmlns:a16="http://schemas.microsoft.com/office/drawing/2014/main" id="{DD38B1DD-8373-4B80-89BF-30DB48C320CF}"/>
              </a:ext>
            </a:extLst>
          </p:cNvPr>
          <p:cNvSpPr txBox="1"/>
          <p:nvPr/>
        </p:nvSpPr>
        <p:spPr>
          <a:xfrm>
            <a:off x="357404" y="6429539"/>
            <a:ext cx="7984974" cy="276999"/>
          </a:xfrm>
          <a:prstGeom prst="rect">
            <a:avLst/>
          </a:prstGeom>
          <a:noFill/>
        </p:spPr>
        <p:txBody>
          <a:bodyPr wrap="square" rtlCol="0">
            <a:spAutoFit/>
          </a:bodyPr>
          <a:lstStyle/>
          <a:p>
            <a:r>
              <a:rPr lang="en-US" sz="1200" dirty="0"/>
              <a:t>Slide Credit: J. Hays, Lab diagram cube: </a:t>
            </a:r>
            <a:r>
              <a:rPr lang="en-US" altLang="en-US" sz="1200" dirty="0">
                <a:solidFill>
                  <a:prstClr val="black"/>
                </a:solidFill>
              </a:rPr>
              <a:t>https://en.wikipedia.org/wiki/CIELAB_color_space</a:t>
            </a:r>
            <a:endParaRPr lang="en-US" sz="1200" dirty="0"/>
          </a:p>
        </p:txBody>
      </p:sp>
      <p:pic>
        <p:nvPicPr>
          <p:cNvPr id="17412" name="Picture 4" descr="https://upload.wikimedia.org/wikipedia/commons/thumb/0/06/CIELAB_color_space_top_view.png/220px-CIELAB_color_space_top_view.png">
            <a:extLst>
              <a:ext uri="{FF2B5EF4-FFF2-40B4-BE49-F238E27FC236}">
                <a16:creationId xmlns:a16="http://schemas.microsoft.com/office/drawing/2014/main" id="{C2FD6583-584A-40A3-9186-3D9CAACCB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719" y="3946490"/>
            <a:ext cx="2305050" cy="22212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80E649D-A3DC-4041-B3A8-ACDB6580F159}"/>
              </a:ext>
            </a:extLst>
          </p:cNvPr>
          <p:cNvSpPr txBox="1"/>
          <p:nvPr/>
        </p:nvSpPr>
        <p:spPr>
          <a:xfrm>
            <a:off x="1154249" y="1066881"/>
            <a:ext cx="3505200" cy="1200329"/>
          </a:xfrm>
          <a:prstGeom prst="rect">
            <a:avLst/>
          </a:prstGeom>
          <a:noFill/>
        </p:spPr>
        <p:txBody>
          <a:bodyPr wrap="square" rtlCol="0">
            <a:spAutoFit/>
          </a:bodyPr>
          <a:lstStyle/>
          <a:p>
            <a:pPr algn="ctr"/>
            <a:r>
              <a:rPr lang="en-US" sz="2400" u="sng" dirty="0"/>
              <a:t>Pros</a:t>
            </a:r>
          </a:p>
          <a:p>
            <a:pPr algn="ctr"/>
            <a:r>
              <a:rPr lang="en-US" sz="2400" dirty="0"/>
              <a:t>1. Distances correspond with human judgment</a:t>
            </a:r>
          </a:p>
        </p:txBody>
      </p:sp>
      <p:sp>
        <p:nvSpPr>
          <p:cNvPr id="18" name="TextBox 17">
            <a:extLst>
              <a:ext uri="{FF2B5EF4-FFF2-40B4-BE49-F238E27FC236}">
                <a16:creationId xmlns:a16="http://schemas.microsoft.com/office/drawing/2014/main" id="{5D64770B-8D75-4F33-A4DD-AF07FBFD773E}"/>
              </a:ext>
            </a:extLst>
          </p:cNvPr>
          <p:cNvSpPr txBox="1"/>
          <p:nvPr/>
        </p:nvSpPr>
        <p:spPr>
          <a:xfrm>
            <a:off x="237851" y="2515661"/>
            <a:ext cx="5337996" cy="830997"/>
          </a:xfrm>
          <a:prstGeom prst="rect">
            <a:avLst/>
          </a:prstGeom>
          <a:noFill/>
        </p:spPr>
        <p:txBody>
          <a:bodyPr wrap="square" rtlCol="0">
            <a:spAutoFit/>
          </a:bodyPr>
          <a:lstStyle/>
          <a:p>
            <a:pPr algn="ctr"/>
            <a:r>
              <a:rPr lang="en-US" sz="2400" u="sng" dirty="0"/>
              <a:t>Cons</a:t>
            </a:r>
          </a:p>
          <a:p>
            <a:pPr algn="ctr"/>
            <a:r>
              <a:rPr lang="en-US" sz="2400" dirty="0"/>
              <a:t>1. Complex to calculate</a:t>
            </a:r>
          </a:p>
        </p:txBody>
      </p:sp>
    </p:spTree>
    <p:extLst>
      <p:ext uri="{BB962C8B-B14F-4D97-AF65-F5344CB8AC3E}">
        <p14:creationId xmlns:p14="http://schemas.microsoft.com/office/powerpoint/2010/main" val="23686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3A86B-D1F3-4EA9-993E-770E2831FEE6}"/>
              </a:ext>
            </a:extLst>
          </p:cNvPr>
          <p:cNvSpPr>
            <a:spLocks noGrp="1"/>
          </p:cNvSpPr>
          <p:nvPr>
            <p:ph type="title"/>
          </p:nvPr>
        </p:nvSpPr>
        <p:spPr/>
        <p:txBody>
          <a:bodyPr/>
          <a:lstStyle/>
          <a:p>
            <a:r>
              <a:rPr lang="en-US" dirty="0"/>
              <a:t>Lab</a:t>
            </a:r>
          </a:p>
        </p:txBody>
      </p:sp>
      <p:pic>
        <p:nvPicPr>
          <p:cNvPr id="4" name="Picture 1" descr="C:\Users\Hoiem\Documents\Classes\Spring11 - Computer Vision\figs\color spaces\neighborhood6_lab_b.png">
            <a:extLst>
              <a:ext uri="{FF2B5EF4-FFF2-40B4-BE49-F238E27FC236}">
                <a16:creationId xmlns:a16="http://schemas.microsoft.com/office/drawing/2014/main" id="{F8F12C9F-0FDC-4BFB-8E4C-F95A10FCE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753" y="1761760"/>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Hoiem\Documents\Classes\Spring11 - Computer Vision\figs\color spaces\neighborhood6_lab_l.png">
            <a:extLst>
              <a:ext uri="{FF2B5EF4-FFF2-40B4-BE49-F238E27FC236}">
                <a16:creationId xmlns:a16="http://schemas.microsoft.com/office/drawing/2014/main" id="{4D6FEFED-FEFF-4FE5-A9DB-C13FB46F4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623" y="4206874"/>
            <a:ext cx="33419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Hoiem\Documents\Classes\Spring11 - Computer Vision\figs\color spaces\neighborhood6_lab_a.png">
            <a:extLst>
              <a:ext uri="{FF2B5EF4-FFF2-40B4-BE49-F238E27FC236}">
                <a16:creationId xmlns:a16="http://schemas.microsoft.com/office/drawing/2014/main" id="{01FF4690-8B26-4DDE-8842-6DF7B2302A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881" y="1761760"/>
            <a:ext cx="33419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1FF6390-86D3-4823-BE23-12C3F7318DBE}"/>
              </a:ext>
            </a:extLst>
          </p:cNvPr>
          <p:cNvSpPr txBox="1"/>
          <p:nvPr/>
        </p:nvSpPr>
        <p:spPr>
          <a:xfrm>
            <a:off x="357404" y="6429539"/>
            <a:ext cx="5516271" cy="276999"/>
          </a:xfrm>
          <a:prstGeom prst="rect">
            <a:avLst/>
          </a:prstGeom>
          <a:noFill/>
        </p:spPr>
        <p:txBody>
          <a:bodyPr wrap="square" rtlCol="0">
            <a:spAutoFit/>
          </a:bodyPr>
          <a:lstStyle/>
          <a:p>
            <a:r>
              <a:rPr lang="en-US" sz="1200" dirty="0"/>
              <a:t>Photo credit: J. Hays </a:t>
            </a:r>
          </a:p>
        </p:txBody>
      </p:sp>
    </p:spTree>
    <p:extLst>
      <p:ext uri="{BB962C8B-B14F-4D97-AF65-F5344CB8AC3E}">
        <p14:creationId xmlns:p14="http://schemas.microsoft.com/office/powerpoint/2010/main" val="502396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552C-D020-4AA1-8C6D-3A60DA83F892}"/>
              </a:ext>
            </a:extLst>
          </p:cNvPr>
          <p:cNvSpPr>
            <a:spLocks noGrp="1"/>
          </p:cNvSpPr>
          <p:nvPr>
            <p:ph type="title"/>
          </p:nvPr>
        </p:nvSpPr>
        <p:spPr/>
        <p:txBody>
          <a:bodyPr/>
          <a:lstStyle/>
          <a:p>
            <a:r>
              <a:rPr lang="en-US" dirty="0"/>
              <a:t>Why Are There So Many?</a:t>
            </a:r>
          </a:p>
        </p:txBody>
      </p:sp>
      <p:sp>
        <p:nvSpPr>
          <p:cNvPr id="3" name="Content Placeholder 2">
            <a:extLst>
              <a:ext uri="{FF2B5EF4-FFF2-40B4-BE49-F238E27FC236}">
                <a16:creationId xmlns:a16="http://schemas.microsoft.com/office/drawing/2014/main" id="{55AB1853-5BDE-4D48-8AEA-C93C2438D91D}"/>
              </a:ext>
            </a:extLst>
          </p:cNvPr>
          <p:cNvSpPr>
            <a:spLocks noGrp="1"/>
          </p:cNvSpPr>
          <p:nvPr>
            <p:ph idx="1"/>
          </p:nvPr>
        </p:nvSpPr>
        <p:spPr/>
        <p:txBody>
          <a:bodyPr/>
          <a:lstStyle/>
          <a:p>
            <a:r>
              <a:rPr lang="en-US" dirty="0"/>
              <a:t>Each serves different functions</a:t>
            </a:r>
          </a:p>
          <a:p>
            <a:pPr lvl="1"/>
            <a:r>
              <a:rPr lang="en-US" dirty="0"/>
              <a:t>RGB: sort of intuitive, standard, everywhere</a:t>
            </a:r>
          </a:p>
          <a:p>
            <a:pPr lvl="1"/>
            <a:r>
              <a:rPr lang="en-US" dirty="0"/>
              <a:t>HSV: good for picking, fast to compute</a:t>
            </a:r>
          </a:p>
          <a:p>
            <a:pPr lvl="1"/>
            <a:r>
              <a:rPr lang="en-US" dirty="0" err="1"/>
              <a:t>YCbCr</a:t>
            </a:r>
            <a:r>
              <a:rPr lang="en-US" dirty="0"/>
              <a:t>/YUV: fast to compute, compresses well</a:t>
            </a:r>
          </a:p>
          <a:p>
            <a:pPr lvl="1"/>
            <a:r>
              <a:rPr lang="en-US" dirty="0"/>
              <a:t>Lab: the right(?) thing to do, but “slow” to compute</a:t>
            </a:r>
          </a:p>
          <a:p>
            <a:r>
              <a:rPr lang="en-US" dirty="0"/>
              <a:t>Pick based on what you need and don’t sweat it: color really isn’t crucial</a:t>
            </a:r>
          </a:p>
          <a:p>
            <a:pPr lvl="1"/>
            <a:endParaRPr lang="en-US" dirty="0"/>
          </a:p>
        </p:txBody>
      </p:sp>
    </p:spTree>
    <p:extLst>
      <p:ext uri="{BB962C8B-B14F-4D97-AF65-F5344CB8AC3E}">
        <p14:creationId xmlns:p14="http://schemas.microsoft.com/office/powerpoint/2010/main" val="40151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Color perception</a:t>
            </a:r>
          </a:p>
        </p:txBody>
      </p:sp>
      <p:sp>
        <p:nvSpPr>
          <p:cNvPr id="833539" name="Rectangle 3"/>
          <p:cNvSpPr>
            <a:spLocks noGrp="1" noChangeArrowheads="1"/>
          </p:cNvSpPr>
          <p:nvPr>
            <p:ph type="body" idx="1"/>
          </p:nvPr>
        </p:nvSpPr>
        <p:spPr>
          <a:xfrm>
            <a:off x="685800" y="914400"/>
            <a:ext cx="7848600" cy="5943600"/>
          </a:xfrm>
        </p:spPr>
        <p:txBody>
          <a:bodyPr/>
          <a:lstStyle/>
          <a:p>
            <a:r>
              <a:rPr lang="en-US" dirty="0"/>
              <a:t>Color/lightness constancy</a:t>
            </a:r>
          </a:p>
          <a:p>
            <a:pPr lvl="1"/>
            <a:r>
              <a:rPr lang="en-US" dirty="0"/>
              <a:t>The ability of the human visual system to perceive the intrinsic reflectance properties of the surfaces despite changes in illumination conditions</a:t>
            </a:r>
          </a:p>
        </p:txBody>
      </p:sp>
      <p:sp>
        <p:nvSpPr>
          <p:cNvPr id="6" name="Text Box 6">
            <a:extLst>
              <a:ext uri="{FF2B5EF4-FFF2-40B4-BE49-F238E27FC236}">
                <a16:creationId xmlns:a16="http://schemas.microsoft.com/office/drawing/2014/main" id="{4B09D88D-B3EB-8340-81DE-7B27C181D569}"/>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Checker shadow illusion</a:t>
            </a:r>
          </a:p>
        </p:txBody>
      </p:sp>
      <p:sp>
        <p:nvSpPr>
          <p:cNvPr id="46083" name="Rectangle 3"/>
          <p:cNvSpPr>
            <a:spLocks noGrp="1" noChangeArrowheads="1"/>
          </p:cNvSpPr>
          <p:nvPr>
            <p:ph type="body" idx="1"/>
          </p:nvPr>
        </p:nvSpPr>
        <p:spPr/>
        <p:txBody>
          <a:bodyPr/>
          <a:lstStyle/>
          <a:p>
            <a:pPr>
              <a:buFontTx/>
              <a:buNone/>
            </a:pPr>
            <a:endParaRPr lang="en-US"/>
          </a:p>
        </p:txBody>
      </p:sp>
      <p:pic>
        <p:nvPicPr>
          <p:cNvPr id="46084" name="Picture 6"/>
          <p:cNvPicPr>
            <a:picLocks noChangeAspect="1" noChangeArrowheads="1"/>
          </p:cNvPicPr>
          <p:nvPr/>
        </p:nvPicPr>
        <p:blipFill>
          <a:blip r:embed="rId3" cstate="print"/>
          <a:srcRect/>
          <a:stretch>
            <a:fillRect/>
          </a:stretch>
        </p:blipFill>
        <p:spPr bwMode="auto">
          <a:xfrm>
            <a:off x="2000250" y="990600"/>
            <a:ext cx="5143500" cy="4000500"/>
          </a:xfrm>
          <a:prstGeom prst="rect">
            <a:avLst/>
          </a:prstGeom>
          <a:noFill/>
          <a:ln w="9525">
            <a:noFill/>
            <a:miter lim="800000"/>
            <a:headEnd/>
            <a:tailEnd/>
          </a:ln>
        </p:spPr>
      </p:pic>
      <p:sp>
        <p:nvSpPr>
          <p:cNvPr id="6" name="Rectangle 7"/>
          <p:cNvSpPr>
            <a:spLocks noChangeArrowheads="1"/>
          </p:cNvSpPr>
          <p:nvPr/>
        </p:nvSpPr>
        <p:spPr bwMode="auto">
          <a:xfrm>
            <a:off x="1791422" y="6338888"/>
            <a:ext cx="5676178" cy="369332"/>
          </a:xfrm>
          <a:prstGeom prst="rect">
            <a:avLst/>
          </a:prstGeom>
          <a:noFill/>
          <a:ln w="9525">
            <a:noFill/>
            <a:miter lim="800000"/>
            <a:headEnd/>
            <a:tailEnd/>
          </a:ln>
        </p:spPr>
        <p:txBody>
          <a:bodyPr wrap="none">
            <a:spAutoFit/>
          </a:bodyPr>
          <a:lstStyle/>
          <a:p>
            <a:r>
              <a:rPr lang="en-US" sz="1800" dirty="0">
                <a:hlinkClick r:id="rId4"/>
              </a:rPr>
              <a:t>https://en.wikipedia.org/wiki/Checker_shadow_illusion</a:t>
            </a:r>
            <a:endParaRPr lang="en-US" sz="1800" dirty="0"/>
          </a:p>
        </p:txBody>
      </p:sp>
      <p:sp>
        <p:nvSpPr>
          <p:cNvPr id="7" name="Text Box 6">
            <a:extLst>
              <a:ext uri="{FF2B5EF4-FFF2-40B4-BE49-F238E27FC236}">
                <a16:creationId xmlns:a16="http://schemas.microsoft.com/office/drawing/2014/main" id="{083CF1F3-2006-E94D-9087-0E5CB0426963}"/>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7F7F-CFA7-C142-AC5D-D1936FFF0ED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74B24EF-8C0F-F946-80FF-68B085FCB247}"/>
              </a:ext>
            </a:extLst>
          </p:cNvPr>
          <p:cNvSpPr>
            <a:spLocks noGrp="1"/>
          </p:cNvSpPr>
          <p:nvPr>
            <p:ph idx="1"/>
          </p:nvPr>
        </p:nvSpPr>
        <p:spPr/>
        <p:txBody>
          <a:bodyPr/>
          <a:lstStyle/>
          <a:p>
            <a:r>
              <a:rPr lang="en-US" dirty="0"/>
              <a:t>Physical origin of color</a:t>
            </a:r>
          </a:p>
          <a:p>
            <a:r>
              <a:rPr lang="en-US" dirty="0"/>
              <a:t>Spectra of sources and surfaces</a:t>
            </a:r>
          </a:p>
          <a:p>
            <a:r>
              <a:rPr lang="en-US" dirty="0"/>
              <a:t>Physiology of color vision</a:t>
            </a:r>
          </a:p>
          <a:p>
            <a:r>
              <a:rPr lang="en-US" dirty="0"/>
              <a:t>Trichromatic color theory</a:t>
            </a:r>
          </a:p>
          <a:p>
            <a:r>
              <a:rPr lang="en-US" dirty="0"/>
              <a:t>Color spaces</a:t>
            </a:r>
          </a:p>
          <a:p>
            <a:r>
              <a:rPr lang="en-US" dirty="0"/>
              <a:t>Color constancy, white balance</a:t>
            </a:r>
          </a:p>
          <a:p>
            <a:endParaRPr lang="en-US" dirty="0"/>
          </a:p>
          <a:p>
            <a:endParaRPr lang="en-US" dirty="0"/>
          </a:p>
          <a:p>
            <a:endParaRPr lang="en-US" dirty="0"/>
          </a:p>
        </p:txBody>
      </p:sp>
    </p:spTree>
    <p:extLst>
      <p:ext uri="{BB962C8B-B14F-4D97-AF65-F5344CB8AC3E}">
        <p14:creationId xmlns:p14="http://schemas.microsoft.com/office/powerpoint/2010/main" val="8616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Checker shadow illusion</a:t>
            </a:r>
          </a:p>
        </p:txBody>
      </p:sp>
      <p:sp>
        <p:nvSpPr>
          <p:cNvPr id="591877" name="Rectangle 5"/>
          <p:cNvSpPr>
            <a:spLocks noGrp="1" noChangeArrowheads="1"/>
          </p:cNvSpPr>
          <p:nvPr>
            <p:ph type="body" idx="1"/>
          </p:nvPr>
        </p:nvSpPr>
        <p:spPr>
          <a:xfrm>
            <a:off x="685800" y="5029200"/>
            <a:ext cx="7772400" cy="1676400"/>
          </a:xfrm>
        </p:spPr>
        <p:txBody>
          <a:bodyPr/>
          <a:lstStyle/>
          <a:p>
            <a:r>
              <a:rPr lang="en-US"/>
              <a:t>Possible explanations</a:t>
            </a:r>
          </a:p>
          <a:p>
            <a:pPr lvl="1"/>
            <a:r>
              <a:rPr lang="en-US"/>
              <a:t>Simultaneous contrast</a:t>
            </a:r>
          </a:p>
          <a:p>
            <a:pPr lvl="1"/>
            <a:r>
              <a:rPr lang="en-US"/>
              <a:t>Reflectance edges vs. illumination edges</a:t>
            </a:r>
          </a:p>
        </p:txBody>
      </p:sp>
      <p:pic>
        <p:nvPicPr>
          <p:cNvPr id="47108" name="Picture 6"/>
          <p:cNvPicPr>
            <a:picLocks noChangeAspect="1" noChangeArrowheads="1"/>
          </p:cNvPicPr>
          <p:nvPr/>
        </p:nvPicPr>
        <p:blipFill>
          <a:blip r:embed="rId3" cstate="print"/>
          <a:srcRect/>
          <a:stretch>
            <a:fillRect/>
          </a:stretch>
        </p:blipFill>
        <p:spPr bwMode="auto">
          <a:xfrm>
            <a:off x="2000250" y="990600"/>
            <a:ext cx="5143500" cy="4000500"/>
          </a:xfrm>
          <a:prstGeom prst="rect">
            <a:avLst/>
          </a:prstGeom>
          <a:noFill/>
          <a:ln w="9525">
            <a:noFill/>
            <a:miter lim="800000"/>
            <a:headEnd/>
            <a:tailEnd/>
          </a:ln>
        </p:spPr>
      </p:pic>
      <p:sp>
        <p:nvSpPr>
          <p:cNvPr id="47109" name="Rectangle 7"/>
          <p:cNvSpPr>
            <a:spLocks noChangeArrowheads="1"/>
          </p:cNvSpPr>
          <p:nvPr/>
        </p:nvSpPr>
        <p:spPr bwMode="auto">
          <a:xfrm>
            <a:off x="1791422" y="6338888"/>
            <a:ext cx="5676178" cy="369332"/>
          </a:xfrm>
          <a:prstGeom prst="rect">
            <a:avLst/>
          </a:prstGeom>
          <a:noFill/>
          <a:ln w="9525">
            <a:noFill/>
            <a:miter lim="800000"/>
            <a:headEnd/>
            <a:tailEnd/>
          </a:ln>
        </p:spPr>
        <p:txBody>
          <a:bodyPr wrap="none">
            <a:spAutoFit/>
          </a:bodyPr>
          <a:lstStyle/>
          <a:p>
            <a:r>
              <a:rPr lang="en-US" sz="1800" dirty="0">
                <a:hlinkClick r:id="rId4"/>
              </a:rPr>
              <a:t>https://en.wikipedia.org/wiki/Checker_shadow_illusion</a:t>
            </a:r>
            <a:endParaRPr lang="en-US" sz="1800" dirty="0"/>
          </a:p>
        </p:txBody>
      </p:sp>
      <p:sp>
        <p:nvSpPr>
          <p:cNvPr id="6" name="Text Box 6">
            <a:extLst>
              <a:ext uri="{FF2B5EF4-FFF2-40B4-BE49-F238E27FC236}">
                <a16:creationId xmlns:a16="http://schemas.microsoft.com/office/drawing/2014/main" id="{290E59D1-B3DF-104C-B05E-2B6226A57DC8}"/>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187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18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color is the dress?</a:t>
            </a:r>
          </a:p>
        </p:txBody>
      </p:sp>
      <p:pic>
        <p:nvPicPr>
          <p:cNvPr id="4" name="Picture 3"/>
          <p:cNvPicPr>
            <a:picLocks noChangeAspect="1"/>
          </p:cNvPicPr>
          <p:nvPr/>
        </p:nvPicPr>
        <p:blipFill>
          <a:blip r:embed="rId2"/>
          <a:stretch>
            <a:fillRect/>
          </a:stretch>
        </p:blipFill>
        <p:spPr>
          <a:xfrm>
            <a:off x="0" y="1233098"/>
            <a:ext cx="9144000" cy="4634302"/>
          </a:xfrm>
          <a:prstGeom prst="rect">
            <a:avLst/>
          </a:prstGeom>
        </p:spPr>
      </p:pic>
      <p:sp>
        <p:nvSpPr>
          <p:cNvPr id="5" name="Rectangle 4"/>
          <p:cNvSpPr/>
          <p:nvPr/>
        </p:nvSpPr>
        <p:spPr bwMode="auto">
          <a:xfrm>
            <a:off x="0" y="990600"/>
            <a:ext cx="3048000" cy="495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6" name="Rectangle 5"/>
          <p:cNvSpPr/>
          <p:nvPr/>
        </p:nvSpPr>
        <p:spPr bwMode="auto">
          <a:xfrm>
            <a:off x="6096000" y="990600"/>
            <a:ext cx="3048000" cy="495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7" name="Rectangle 6">
            <a:hlinkClick r:id="rId3"/>
          </p:cNvPr>
          <p:cNvSpPr/>
          <p:nvPr/>
        </p:nvSpPr>
        <p:spPr>
          <a:xfrm>
            <a:off x="1371600" y="6001432"/>
            <a:ext cx="6858000" cy="369332"/>
          </a:xfrm>
          <a:prstGeom prst="rect">
            <a:avLst/>
          </a:prstGeom>
        </p:spPr>
        <p:txBody>
          <a:bodyPr wrap="square">
            <a:spAutoFit/>
          </a:bodyPr>
          <a:lstStyle/>
          <a:p>
            <a:pPr algn="ctr"/>
            <a:r>
              <a:rPr lang="en-US" sz="1800" dirty="0">
                <a:hlinkClick r:id="rId4"/>
              </a:rPr>
              <a:t>https://www.wired.com/2015/02/science-one-agrees-color-dress/</a:t>
            </a:r>
            <a:endParaRPr lang="en-US" sz="1800" dirty="0"/>
          </a:p>
        </p:txBody>
      </p:sp>
      <p:sp>
        <p:nvSpPr>
          <p:cNvPr id="8" name="Text Box 6">
            <a:extLst>
              <a:ext uri="{FF2B5EF4-FFF2-40B4-BE49-F238E27FC236}">
                <a16:creationId xmlns:a16="http://schemas.microsoft.com/office/drawing/2014/main" id="{60569A8E-FF1B-B048-BF1D-F3F2B6605D52}"/>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extLst>
      <p:ext uri="{BB962C8B-B14F-4D97-AF65-F5344CB8AC3E}">
        <p14:creationId xmlns:p14="http://schemas.microsoft.com/office/powerpoint/2010/main" val="134040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strawberry cake has no red pixels!</a:t>
            </a:r>
          </a:p>
        </p:txBody>
      </p:sp>
      <p:pic>
        <p:nvPicPr>
          <p:cNvPr id="4" name="Picture 3"/>
          <p:cNvPicPr>
            <a:picLocks noChangeAspect="1"/>
          </p:cNvPicPr>
          <p:nvPr/>
        </p:nvPicPr>
        <p:blipFill rotWithShape="1">
          <a:blip r:embed="rId3"/>
          <a:srcRect l="1581" t="1791" r="-1581" b="1851"/>
          <a:stretch/>
        </p:blipFill>
        <p:spPr>
          <a:xfrm>
            <a:off x="2151888" y="1447800"/>
            <a:ext cx="5315712" cy="4374516"/>
          </a:xfrm>
          <a:prstGeom prst="rect">
            <a:avLst/>
          </a:prstGeom>
        </p:spPr>
      </p:pic>
      <p:sp>
        <p:nvSpPr>
          <p:cNvPr id="6" name="TextBox 5"/>
          <p:cNvSpPr txBox="1"/>
          <p:nvPr/>
        </p:nvSpPr>
        <p:spPr>
          <a:xfrm>
            <a:off x="1411292" y="5903054"/>
            <a:ext cx="6789038" cy="369332"/>
          </a:xfrm>
          <a:prstGeom prst="rect">
            <a:avLst/>
          </a:prstGeom>
          <a:noFill/>
        </p:spPr>
        <p:txBody>
          <a:bodyPr wrap="none" rtlCol="0">
            <a:spAutoFit/>
          </a:bodyPr>
          <a:lstStyle/>
          <a:p>
            <a:r>
              <a:rPr lang="en-US" sz="1800" dirty="0">
                <a:hlinkClick r:id="rId4"/>
              </a:rPr>
              <a:t>https://</a:t>
            </a:r>
            <a:r>
              <a:rPr lang="en-US" sz="1800" dirty="0" err="1">
                <a:hlinkClick r:id="rId4"/>
              </a:rPr>
              <a:t>www.digitaltrends.com</a:t>
            </a:r>
            <a:r>
              <a:rPr lang="en-US" sz="1800" dirty="0">
                <a:hlinkClick r:id="rId4"/>
              </a:rPr>
              <a:t>/photography/non-red-strawberries/</a:t>
            </a:r>
            <a:endParaRPr lang="en-US" sz="1800" dirty="0"/>
          </a:p>
        </p:txBody>
      </p:sp>
      <p:sp>
        <p:nvSpPr>
          <p:cNvPr id="7" name="Rectangle 6"/>
          <p:cNvSpPr/>
          <p:nvPr/>
        </p:nvSpPr>
        <p:spPr bwMode="auto">
          <a:xfrm>
            <a:off x="6629400" y="1295400"/>
            <a:ext cx="1066800" cy="472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8" name="Text Box 6">
            <a:extLst>
              <a:ext uri="{FF2B5EF4-FFF2-40B4-BE49-F238E27FC236}">
                <a16:creationId xmlns:a16="http://schemas.microsoft.com/office/drawing/2014/main" id="{A16AF58F-263F-A149-932E-663F06AD94AB}"/>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extLst>
      <p:ext uri="{BB962C8B-B14F-4D97-AF65-F5344CB8AC3E}">
        <p14:creationId xmlns:p14="http://schemas.microsoft.com/office/powerpoint/2010/main" val="44615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White balance</a:t>
            </a:r>
          </a:p>
        </p:txBody>
      </p:sp>
      <p:sp>
        <p:nvSpPr>
          <p:cNvPr id="52227" name="Rectangle 3"/>
          <p:cNvSpPr>
            <a:spLocks noGrp="1" noChangeArrowheads="1"/>
          </p:cNvSpPr>
          <p:nvPr>
            <p:ph idx="1"/>
          </p:nvPr>
        </p:nvSpPr>
        <p:spPr/>
        <p:txBody>
          <a:bodyPr/>
          <a:lstStyle/>
          <a:p>
            <a:r>
              <a:rPr lang="en-US" sz="2400" dirty="0"/>
              <a:t>Analogous to color constancy mechanisms in human vision, cameras have mechanisms to adapt to the illumination in the environment so that neutral (white or gray) objects look neutral </a:t>
            </a:r>
          </a:p>
        </p:txBody>
      </p:sp>
      <p:sp>
        <p:nvSpPr>
          <p:cNvPr id="52228" name="Rectangle 6"/>
          <p:cNvSpPr>
            <a:spLocks noChangeArrowheads="1"/>
          </p:cNvSpPr>
          <p:nvPr/>
        </p:nvSpPr>
        <p:spPr bwMode="auto">
          <a:xfrm>
            <a:off x="1238250" y="6400800"/>
            <a:ext cx="6457950" cy="366713"/>
          </a:xfrm>
          <a:prstGeom prst="rect">
            <a:avLst/>
          </a:prstGeom>
          <a:noFill/>
          <a:ln w="9525">
            <a:noFill/>
            <a:miter lim="800000"/>
            <a:headEnd/>
            <a:tailEnd/>
          </a:ln>
        </p:spPr>
        <p:txBody>
          <a:bodyPr wrap="none">
            <a:spAutoFit/>
          </a:bodyPr>
          <a:lstStyle/>
          <a:p>
            <a:r>
              <a:rPr lang="en-US" sz="1800" dirty="0">
                <a:hlinkClick r:id="rId3"/>
              </a:rPr>
              <a:t>http://www.cambridgeincolour.com/tutorials/white-balance.htm</a:t>
            </a:r>
            <a:endParaRPr lang="en-US" sz="1800" dirty="0"/>
          </a:p>
        </p:txBody>
      </p:sp>
      <p:pic>
        <p:nvPicPr>
          <p:cNvPr id="52229" name="Picture 4"/>
          <p:cNvPicPr>
            <a:picLocks noChangeAspect="1" noChangeArrowheads="1"/>
          </p:cNvPicPr>
          <p:nvPr/>
        </p:nvPicPr>
        <p:blipFill>
          <a:blip r:embed="rId4" cstate="print"/>
          <a:srcRect/>
          <a:stretch>
            <a:fillRect/>
          </a:stretch>
        </p:blipFill>
        <p:spPr bwMode="auto">
          <a:xfrm>
            <a:off x="1466850" y="3200400"/>
            <a:ext cx="2970213" cy="2971800"/>
          </a:xfrm>
          <a:prstGeom prst="rect">
            <a:avLst/>
          </a:prstGeom>
          <a:noFill/>
          <a:ln w="9525">
            <a:noFill/>
            <a:miter lim="800000"/>
            <a:headEnd/>
            <a:tailEnd/>
          </a:ln>
        </p:spPr>
      </p:pic>
      <p:pic>
        <p:nvPicPr>
          <p:cNvPr id="52230" name="Picture 5"/>
          <p:cNvPicPr>
            <a:picLocks noChangeAspect="1" noChangeArrowheads="1"/>
          </p:cNvPicPr>
          <p:nvPr/>
        </p:nvPicPr>
        <p:blipFill>
          <a:blip r:embed="rId5" cstate="print"/>
          <a:srcRect/>
          <a:stretch>
            <a:fillRect/>
          </a:stretch>
        </p:blipFill>
        <p:spPr bwMode="auto">
          <a:xfrm>
            <a:off x="4603750" y="3200400"/>
            <a:ext cx="2970213" cy="2971800"/>
          </a:xfrm>
          <a:prstGeom prst="rect">
            <a:avLst/>
          </a:prstGeom>
          <a:noFill/>
          <a:ln w="9525">
            <a:noFill/>
            <a:miter lim="800000"/>
            <a:headEnd/>
            <a:tailEnd/>
          </a:ln>
        </p:spPr>
      </p:pic>
      <p:sp>
        <p:nvSpPr>
          <p:cNvPr id="52231" name="Text Box 7"/>
          <p:cNvSpPr txBox="1">
            <a:spLocks noChangeArrowheads="1"/>
          </p:cNvSpPr>
          <p:nvPr/>
        </p:nvSpPr>
        <p:spPr bwMode="auto">
          <a:xfrm>
            <a:off x="1695450" y="2757488"/>
            <a:ext cx="2590800" cy="366712"/>
          </a:xfrm>
          <a:prstGeom prst="rect">
            <a:avLst/>
          </a:prstGeom>
          <a:noFill/>
          <a:ln w="9525">
            <a:noFill/>
            <a:miter lim="800000"/>
            <a:headEnd/>
            <a:tailEnd/>
          </a:ln>
        </p:spPr>
        <p:txBody>
          <a:bodyPr>
            <a:spAutoFit/>
          </a:bodyPr>
          <a:lstStyle/>
          <a:p>
            <a:pPr algn="r"/>
            <a:r>
              <a:rPr lang="en-US" sz="1800" dirty="0"/>
              <a:t>Incorrect white balance</a:t>
            </a:r>
          </a:p>
        </p:txBody>
      </p:sp>
      <p:sp>
        <p:nvSpPr>
          <p:cNvPr id="52232" name="Text Box 8"/>
          <p:cNvSpPr txBox="1">
            <a:spLocks noChangeArrowheads="1"/>
          </p:cNvSpPr>
          <p:nvPr/>
        </p:nvSpPr>
        <p:spPr bwMode="auto">
          <a:xfrm>
            <a:off x="4667250" y="2743200"/>
            <a:ext cx="2819400" cy="366713"/>
          </a:xfrm>
          <a:prstGeom prst="rect">
            <a:avLst/>
          </a:prstGeom>
          <a:noFill/>
          <a:ln w="9525">
            <a:noFill/>
            <a:miter lim="800000"/>
            <a:headEnd/>
            <a:tailEnd/>
          </a:ln>
        </p:spPr>
        <p:txBody>
          <a:bodyPr>
            <a:spAutoFit/>
          </a:bodyPr>
          <a:lstStyle/>
          <a:p>
            <a:pPr algn="ctr"/>
            <a:r>
              <a:rPr lang="en-US" sz="1800" dirty="0"/>
              <a:t>Correct white balance</a:t>
            </a:r>
          </a:p>
        </p:txBody>
      </p:sp>
      <p:sp>
        <p:nvSpPr>
          <p:cNvPr id="9" name="Text Box 6">
            <a:extLst>
              <a:ext uri="{FF2B5EF4-FFF2-40B4-BE49-F238E27FC236}">
                <a16:creationId xmlns:a16="http://schemas.microsoft.com/office/drawing/2014/main" id="{0300C306-B5A1-D549-90E2-ED8816DD4290}"/>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t>White balance</a:t>
            </a:r>
          </a:p>
        </p:txBody>
      </p:sp>
      <p:sp>
        <p:nvSpPr>
          <p:cNvPr id="9220" name="Rectangle 3"/>
          <p:cNvSpPr>
            <a:spLocks noGrp="1" noChangeArrowheads="1"/>
          </p:cNvSpPr>
          <p:nvPr>
            <p:ph type="body" idx="1"/>
          </p:nvPr>
        </p:nvSpPr>
        <p:spPr/>
        <p:txBody>
          <a:bodyPr/>
          <a:lstStyle/>
          <a:p>
            <a:r>
              <a:rPr lang="en-US"/>
              <a:t>Film cameras: </a:t>
            </a:r>
          </a:p>
          <a:p>
            <a:pPr lvl="1"/>
            <a:r>
              <a:rPr lang="en-US"/>
              <a:t>Different types of film or different filters for different illumination conditions</a:t>
            </a:r>
            <a:br>
              <a:rPr lang="en-US"/>
            </a:br>
            <a:endParaRPr lang="en-US"/>
          </a:p>
          <a:p>
            <a:r>
              <a:rPr lang="en-US"/>
              <a:t>Digital cameras: </a:t>
            </a:r>
          </a:p>
          <a:p>
            <a:pPr lvl="1"/>
            <a:r>
              <a:rPr lang="en-US"/>
              <a:t>Automatic white balance</a:t>
            </a:r>
          </a:p>
          <a:p>
            <a:pPr lvl="1"/>
            <a:r>
              <a:rPr lang="en-US"/>
              <a:t>White balance settings corresponding to </a:t>
            </a:r>
            <a:br>
              <a:rPr lang="en-US"/>
            </a:br>
            <a:r>
              <a:rPr lang="en-US"/>
              <a:t>several common illuminants</a:t>
            </a:r>
          </a:p>
          <a:p>
            <a:pPr lvl="1"/>
            <a:r>
              <a:rPr lang="en-US"/>
              <a:t>Custom white balance using a reference </a:t>
            </a:r>
            <a:br>
              <a:rPr lang="en-US"/>
            </a:br>
            <a:r>
              <a:rPr lang="en-US"/>
              <a:t>object</a:t>
            </a:r>
          </a:p>
        </p:txBody>
      </p:sp>
      <p:sp>
        <p:nvSpPr>
          <p:cNvPr id="9221" name="Rectangle 6"/>
          <p:cNvSpPr>
            <a:spLocks noChangeArrowheads="1"/>
          </p:cNvSpPr>
          <p:nvPr/>
        </p:nvSpPr>
        <p:spPr bwMode="auto">
          <a:xfrm>
            <a:off x="1143000" y="6400800"/>
            <a:ext cx="6457950" cy="366713"/>
          </a:xfrm>
          <a:prstGeom prst="rect">
            <a:avLst/>
          </a:prstGeom>
          <a:noFill/>
          <a:ln w="9525">
            <a:noFill/>
            <a:miter lim="800000"/>
            <a:headEnd/>
            <a:tailEnd/>
          </a:ln>
        </p:spPr>
        <p:txBody>
          <a:bodyPr wrap="none">
            <a:spAutoFit/>
          </a:bodyPr>
          <a:lstStyle/>
          <a:p>
            <a:r>
              <a:rPr lang="en-US" sz="1800">
                <a:hlinkClick r:id="rId4"/>
              </a:rPr>
              <a:t>http://www.cambridgeincolour.com/tutorials/white-balance.htm</a:t>
            </a:r>
            <a:endParaRPr lang="en-US" sz="1800"/>
          </a:p>
        </p:txBody>
      </p:sp>
      <p:graphicFrame>
        <p:nvGraphicFramePr>
          <p:cNvPr id="9218" name="Object 10"/>
          <p:cNvGraphicFramePr>
            <a:graphicFrameLocks noGrp="1" noChangeAspect="1"/>
          </p:cNvGraphicFramePr>
          <p:nvPr>
            <p:ph sz="half" idx="4294967295"/>
          </p:nvPr>
        </p:nvGraphicFramePr>
        <p:xfrm>
          <a:off x="6858000" y="2590800"/>
          <a:ext cx="1527175" cy="2590800"/>
        </p:xfrm>
        <a:graphic>
          <a:graphicData uri="http://schemas.openxmlformats.org/presentationml/2006/ole">
            <mc:AlternateContent xmlns:mc="http://schemas.openxmlformats.org/markup-compatibility/2006">
              <mc:Choice xmlns:v="urn:schemas-microsoft-com:vml" Requires="v">
                <p:oleObj spid="_x0000_s9400" name="Image" r:id="rId5" imgW="2209524" imgH="3746032" progId="Photoshop.Image.10">
                  <p:embed/>
                </p:oleObj>
              </mc:Choice>
              <mc:Fallback>
                <p:oleObj name="Image" r:id="rId5" imgW="2209524" imgH="3746032" progId="Photoshop.Image.10">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590800"/>
                        <a:ext cx="1527175"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6">
            <a:extLst>
              <a:ext uri="{FF2B5EF4-FFF2-40B4-BE49-F238E27FC236}">
                <a16:creationId xmlns:a16="http://schemas.microsoft.com/office/drawing/2014/main" id="{2CDDF549-9FF7-AA4C-A06D-47EAE2863EBE}"/>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White balance</a:t>
            </a:r>
          </a:p>
        </p:txBody>
      </p:sp>
      <p:sp>
        <p:nvSpPr>
          <p:cNvPr id="54275" name="Rectangle 3"/>
          <p:cNvSpPr>
            <a:spLocks noGrp="1" noChangeArrowheads="1"/>
          </p:cNvSpPr>
          <p:nvPr>
            <p:ph idx="1"/>
          </p:nvPr>
        </p:nvSpPr>
        <p:spPr>
          <a:xfrm>
            <a:off x="685800" y="914400"/>
            <a:ext cx="8458200" cy="5257800"/>
          </a:xfrm>
        </p:spPr>
        <p:txBody>
          <a:bodyPr/>
          <a:lstStyle/>
          <a:p>
            <a:pPr marL="533400" indent="-533400"/>
            <a:r>
              <a:rPr lang="en-US" dirty="0">
                <a:hlinkClick r:id="rId3"/>
              </a:rPr>
              <a:t>Von </a:t>
            </a:r>
            <a:r>
              <a:rPr lang="en-US" dirty="0" err="1">
                <a:hlinkClick r:id="rId3"/>
              </a:rPr>
              <a:t>Kries</a:t>
            </a:r>
            <a:r>
              <a:rPr lang="en-US" dirty="0">
                <a:hlinkClick r:id="rId3"/>
              </a:rPr>
              <a:t> adaptation</a:t>
            </a:r>
            <a:r>
              <a:rPr lang="en-US" dirty="0"/>
              <a:t>: Multiply each channel </a:t>
            </a:r>
            <a:br>
              <a:rPr lang="en-US" dirty="0"/>
            </a:br>
            <a:r>
              <a:rPr lang="en-US" dirty="0"/>
              <a:t>by a </a:t>
            </a:r>
            <a:r>
              <a:rPr lang="en-US" i="1" dirty="0"/>
              <a:t>gain factor</a:t>
            </a:r>
            <a:br>
              <a:rPr lang="en-US" dirty="0"/>
            </a:br>
            <a:endParaRPr lang="en-US" dirty="0"/>
          </a:p>
          <a:p>
            <a:pPr marL="533400" indent="-533400"/>
            <a:r>
              <a:rPr lang="en-US" dirty="0"/>
              <a:t>Best way: gray card</a:t>
            </a:r>
          </a:p>
          <a:p>
            <a:pPr marL="838200" lvl="1" indent="-381000"/>
            <a:r>
              <a:rPr lang="en-US" dirty="0"/>
              <a:t>Take a picture of a neutral object  (white or gray)</a:t>
            </a:r>
          </a:p>
          <a:p>
            <a:pPr marL="838200" lvl="1" indent="-381000"/>
            <a:r>
              <a:rPr lang="en-US" dirty="0"/>
              <a:t>If the object is recorded as </a:t>
            </a:r>
            <a:r>
              <a:rPr lang="en-US" dirty="0" err="1"/>
              <a:t>r</a:t>
            </a:r>
            <a:r>
              <a:rPr lang="en-US" baseline="-25000" dirty="0" err="1"/>
              <a:t>w</a:t>
            </a:r>
            <a:r>
              <a:rPr lang="en-US" dirty="0"/>
              <a:t>, </a:t>
            </a:r>
            <a:r>
              <a:rPr lang="en-US" dirty="0" err="1"/>
              <a:t>g</a:t>
            </a:r>
            <a:r>
              <a:rPr lang="en-US" baseline="-25000" dirty="0" err="1"/>
              <a:t>w</a:t>
            </a:r>
            <a:r>
              <a:rPr lang="en-US" dirty="0"/>
              <a:t>, </a:t>
            </a:r>
            <a:r>
              <a:rPr lang="en-US" dirty="0" err="1"/>
              <a:t>b</a:t>
            </a:r>
            <a:r>
              <a:rPr lang="en-US" baseline="-25000" dirty="0" err="1"/>
              <a:t>w</a:t>
            </a:r>
            <a:r>
              <a:rPr lang="en-US" dirty="0"/>
              <a:t> use weights 1/</a:t>
            </a:r>
            <a:r>
              <a:rPr lang="en-US" dirty="0" err="1"/>
              <a:t>r</a:t>
            </a:r>
            <a:r>
              <a:rPr lang="en-US" baseline="-25000" dirty="0" err="1"/>
              <a:t>w</a:t>
            </a:r>
            <a:r>
              <a:rPr lang="en-US" dirty="0"/>
              <a:t>, 1/</a:t>
            </a:r>
            <a:r>
              <a:rPr lang="en-US" dirty="0" err="1"/>
              <a:t>g</a:t>
            </a:r>
            <a:r>
              <a:rPr lang="en-US" baseline="-25000" dirty="0" err="1"/>
              <a:t>w</a:t>
            </a:r>
            <a:r>
              <a:rPr lang="en-US" dirty="0"/>
              <a:t>, 1/</a:t>
            </a:r>
            <a:r>
              <a:rPr lang="en-US" dirty="0" err="1"/>
              <a:t>b</a:t>
            </a:r>
            <a:r>
              <a:rPr lang="en-US" baseline="-25000" dirty="0" err="1"/>
              <a:t>w</a:t>
            </a:r>
            <a:endParaRPr lang="en-US" baseline="-25000" dirty="0"/>
          </a:p>
        </p:txBody>
      </p:sp>
      <p:pic>
        <p:nvPicPr>
          <p:cNvPr id="54276" name="Picture 4"/>
          <p:cNvPicPr>
            <a:picLocks noChangeAspect="1" noChangeArrowheads="1"/>
          </p:cNvPicPr>
          <p:nvPr/>
        </p:nvPicPr>
        <p:blipFill>
          <a:blip r:embed="rId4" cstate="print"/>
          <a:srcRect/>
          <a:stretch>
            <a:fillRect/>
          </a:stretch>
        </p:blipFill>
        <p:spPr bwMode="auto">
          <a:xfrm>
            <a:off x="2971800" y="3848100"/>
            <a:ext cx="2971800" cy="1981200"/>
          </a:xfrm>
          <a:prstGeom prst="rect">
            <a:avLst/>
          </a:prstGeom>
          <a:noFill/>
          <a:ln w="9525">
            <a:noFill/>
            <a:miter lim="800000"/>
            <a:headEnd/>
            <a:tailEnd/>
          </a:ln>
        </p:spPr>
      </p:pic>
      <p:sp>
        <p:nvSpPr>
          <p:cNvPr id="5" name="Text Box 6">
            <a:extLst>
              <a:ext uri="{FF2B5EF4-FFF2-40B4-BE49-F238E27FC236}">
                <a16:creationId xmlns:a16="http://schemas.microsoft.com/office/drawing/2014/main" id="{7CDEBCD2-7F15-B145-ADDE-1410B963B84A}"/>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White balance</a:t>
            </a:r>
          </a:p>
        </p:txBody>
      </p:sp>
      <p:sp>
        <p:nvSpPr>
          <p:cNvPr id="634883" name="Rectangle 3"/>
          <p:cNvSpPr>
            <a:spLocks noGrp="1" noChangeArrowheads="1"/>
          </p:cNvSpPr>
          <p:nvPr>
            <p:ph type="body" idx="1"/>
          </p:nvPr>
        </p:nvSpPr>
        <p:spPr>
          <a:xfrm>
            <a:off x="685800" y="914400"/>
            <a:ext cx="7772400" cy="5638800"/>
          </a:xfrm>
        </p:spPr>
        <p:txBody>
          <a:bodyPr/>
          <a:lstStyle/>
          <a:p>
            <a:pPr>
              <a:lnSpc>
                <a:spcPct val="90000"/>
              </a:lnSpc>
            </a:pPr>
            <a:r>
              <a:rPr lang="en-US"/>
              <a:t>Without gray cards: we need to “guess” which pixels correspond to white objects</a:t>
            </a:r>
          </a:p>
          <a:p>
            <a:pPr>
              <a:lnSpc>
                <a:spcPct val="90000"/>
              </a:lnSpc>
            </a:pPr>
            <a:r>
              <a:rPr lang="en-US"/>
              <a:t>Gray world assumption</a:t>
            </a:r>
          </a:p>
          <a:p>
            <a:pPr lvl="1">
              <a:lnSpc>
                <a:spcPct val="90000"/>
              </a:lnSpc>
            </a:pPr>
            <a:r>
              <a:rPr lang="en-US"/>
              <a:t>The image average r</a:t>
            </a:r>
            <a:r>
              <a:rPr lang="en-US" baseline="-25000"/>
              <a:t>ave</a:t>
            </a:r>
            <a:r>
              <a:rPr lang="en-US"/>
              <a:t>, g</a:t>
            </a:r>
            <a:r>
              <a:rPr lang="en-US" baseline="-25000"/>
              <a:t>ave</a:t>
            </a:r>
            <a:r>
              <a:rPr lang="en-US"/>
              <a:t>, b</a:t>
            </a:r>
            <a:r>
              <a:rPr lang="en-US" baseline="-25000"/>
              <a:t>ave </a:t>
            </a:r>
            <a:r>
              <a:rPr lang="en-US"/>
              <a:t>is gray</a:t>
            </a:r>
          </a:p>
          <a:p>
            <a:pPr lvl="1">
              <a:lnSpc>
                <a:spcPct val="90000"/>
              </a:lnSpc>
            </a:pPr>
            <a:r>
              <a:rPr lang="en-US"/>
              <a:t>Use weights 1/r</a:t>
            </a:r>
            <a:r>
              <a:rPr lang="en-US" baseline="-25000"/>
              <a:t>ave</a:t>
            </a:r>
            <a:r>
              <a:rPr lang="en-US"/>
              <a:t>, 1/g</a:t>
            </a:r>
            <a:r>
              <a:rPr lang="en-US" baseline="-25000"/>
              <a:t>ave</a:t>
            </a:r>
            <a:r>
              <a:rPr lang="en-US"/>
              <a:t>, 1/b</a:t>
            </a:r>
            <a:r>
              <a:rPr lang="en-US" baseline="-25000"/>
              <a:t>ave</a:t>
            </a:r>
            <a:endParaRPr lang="en-US"/>
          </a:p>
          <a:p>
            <a:pPr>
              <a:lnSpc>
                <a:spcPct val="90000"/>
              </a:lnSpc>
            </a:pPr>
            <a:r>
              <a:rPr lang="en-US"/>
              <a:t>Brightest pixel assumption</a:t>
            </a:r>
          </a:p>
          <a:p>
            <a:pPr lvl="1">
              <a:lnSpc>
                <a:spcPct val="90000"/>
              </a:lnSpc>
            </a:pPr>
            <a:r>
              <a:rPr lang="en-US"/>
              <a:t>Highlights usually have the color of the light source </a:t>
            </a:r>
          </a:p>
          <a:p>
            <a:pPr lvl="1">
              <a:lnSpc>
                <a:spcPct val="90000"/>
              </a:lnSpc>
            </a:pPr>
            <a:r>
              <a:rPr lang="en-US"/>
              <a:t>Use weights inversely proportional to the values of the brightest pixels</a:t>
            </a:r>
          </a:p>
          <a:p>
            <a:pPr>
              <a:lnSpc>
                <a:spcPct val="90000"/>
              </a:lnSpc>
            </a:pPr>
            <a:r>
              <a:rPr lang="en-US"/>
              <a:t>Gamut mapping</a:t>
            </a:r>
          </a:p>
          <a:p>
            <a:pPr lvl="1">
              <a:lnSpc>
                <a:spcPct val="90000"/>
              </a:lnSpc>
            </a:pPr>
            <a:r>
              <a:rPr lang="en-US"/>
              <a:t>Gamut: convex hull of all pixel colors in an image</a:t>
            </a:r>
          </a:p>
          <a:p>
            <a:pPr lvl="1">
              <a:lnSpc>
                <a:spcPct val="90000"/>
              </a:lnSpc>
            </a:pPr>
            <a:r>
              <a:rPr lang="en-US"/>
              <a:t>Find the transformation that matches the gamut of the image to the gamut of a “typical” image under white light</a:t>
            </a:r>
          </a:p>
          <a:p>
            <a:pPr>
              <a:lnSpc>
                <a:spcPct val="90000"/>
              </a:lnSpc>
            </a:pPr>
            <a:r>
              <a:rPr lang="en-US"/>
              <a:t>Use image statistics, learning techniques</a:t>
            </a:r>
          </a:p>
        </p:txBody>
      </p:sp>
      <p:sp>
        <p:nvSpPr>
          <p:cNvPr id="4" name="Text Box 6">
            <a:extLst>
              <a:ext uri="{FF2B5EF4-FFF2-40B4-BE49-F238E27FC236}">
                <a16:creationId xmlns:a16="http://schemas.microsoft.com/office/drawing/2014/main" id="{352561C5-F982-7942-AF43-1CCDA9C12CBD}"/>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4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8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8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88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8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88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48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488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48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Mixed illumination</a:t>
            </a:r>
          </a:p>
        </p:txBody>
      </p:sp>
      <p:sp>
        <p:nvSpPr>
          <p:cNvPr id="11268" name="Rectangle 3"/>
          <p:cNvSpPr>
            <a:spLocks noGrp="1" noChangeArrowheads="1"/>
          </p:cNvSpPr>
          <p:nvPr>
            <p:ph type="body" idx="1"/>
          </p:nvPr>
        </p:nvSpPr>
        <p:spPr>
          <a:xfrm>
            <a:off x="228600" y="914400"/>
            <a:ext cx="8458200" cy="5257800"/>
          </a:xfrm>
        </p:spPr>
        <p:txBody>
          <a:bodyPr/>
          <a:lstStyle/>
          <a:p>
            <a:r>
              <a:rPr lang="en-US"/>
              <a:t>When there are several types of illuminants in the scene, different reference points will yield different results</a:t>
            </a:r>
          </a:p>
        </p:txBody>
      </p:sp>
      <p:pic>
        <p:nvPicPr>
          <p:cNvPr id="11269" name="Picture 4"/>
          <p:cNvPicPr>
            <a:picLocks noChangeAspect="1" noChangeArrowheads="1"/>
          </p:cNvPicPr>
          <p:nvPr/>
        </p:nvPicPr>
        <p:blipFill>
          <a:blip r:embed="rId4" cstate="print"/>
          <a:srcRect/>
          <a:stretch>
            <a:fillRect/>
          </a:stretch>
        </p:blipFill>
        <p:spPr bwMode="auto">
          <a:xfrm>
            <a:off x="1828800" y="2138363"/>
            <a:ext cx="2501900" cy="3771900"/>
          </a:xfrm>
          <a:prstGeom prst="rect">
            <a:avLst/>
          </a:prstGeom>
          <a:noFill/>
          <a:ln w="9525">
            <a:noFill/>
            <a:miter lim="800000"/>
            <a:headEnd/>
            <a:tailEnd/>
          </a:ln>
        </p:spPr>
      </p:pic>
      <p:graphicFrame>
        <p:nvGraphicFramePr>
          <p:cNvPr id="11266" name="Object 5"/>
          <p:cNvGraphicFramePr>
            <a:graphicFrameLocks noChangeAspect="1"/>
          </p:cNvGraphicFramePr>
          <p:nvPr/>
        </p:nvGraphicFramePr>
        <p:xfrm>
          <a:off x="4926013" y="2133600"/>
          <a:ext cx="2476500" cy="3738563"/>
        </p:xfrm>
        <a:graphic>
          <a:graphicData uri="http://schemas.openxmlformats.org/presentationml/2006/ole">
            <mc:AlternateContent xmlns:mc="http://schemas.openxmlformats.org/markup-compatibility/2006">
              <mc:Choice xmlns:v="urn:schemas-microsoft-com:vml" Requires="v">
                <p:oleObj spid="_x0000_s11448" name="Image" r:id="rId5" imgW="2514286" imgH="3796825" progId="Photoshop.Image.10">
                  <p:embed/>
                </p:oleObj>
              </mc:Choice>
              <mc:Fallback>
                <p:oleObj name="Image" r:id="rId5" imgW="2514286" imgH="3796825" progId="Photoshop.Image.10">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6013" y="2133600"/>
                        <a:ext cx="2476500" cy="3738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Rectangle 6"/>
          <p:cNvSpPr>
            <a:spLocks noChangeArrowheads="1"/>
          </p:cNvSpPr>
          <p:nvPr/>
        </p:nvSpPr>
        <p:spPr bwMode="auto">
          <a:xfrm>
            <a:off x="1143000" y="6400800"/>
            <a:ext cx="6457950" cy="366713"/>
          </a:xfrm>
          <a:prstGeom prst="rect">
            <a:avLst/>
          </a:prstGeom>
          <a:noFill/>
          <a:ln w="9525">
            <a:noFill/>
            <a:miter lim="800000"/>
            <a:headEnd/>
            <a:tailEnd/>
          </a:ln>
        </p:spPr>
        <p:txBody>
          <a:bodyPr wrap="none">
            <a:spAutoFit/>
          </a:bodyPr>
          <a:lstStyle/>
          <a:p>
            <a:r>
              <a:rPr lang="en-US" sz="1800">
                <a:hlinkClick r:id="rId7"/>
              </a:rPr>
              <a:t>http://www.cambridgeincolour.com/tutorials/white-balance.htm</a:t>
            </a:r>
            <a:endParaRPr lang="en-US" sz="1800"/>
          </a:p>
        </p:txBody>
      </p:sp>
      <p:sp>
        <p:nvSpPr>
          <p:cNvPr id="11271" name="Text Box 7"/>
          <p:cNvSpPr txBox="1">
            <a:spLocks noChangeArrowheads="1"/>
          </p:cNvSpPr>
          <p:nvPr/>
        </p:nvSpPr>
        <p:spPr bwMode="auto">
          <a:xfrm>
            <a:off x="1847850" y="5943600"/>
            <a:ext cx="2590800" cy="366713"/>
          </a:xfrm>
          <a:prstGeom prst="rect">
            <a:avLst/>
          </a:prstGeom>
          <a:noFill/>
          <a:ln w="9525">
            <a:noFill/>
            <a:miter lim="800000"/>
            <a:headEnd/>
            <a:tailEnd/>
          </a:ln>
        </p:spPr>
        <p:txBody>
          <a:bodyPr>
            <a:spAutoFit/>
          </a:bodyPr>
          <a:lstStyle/>
          <a:p>
            <a:pPr algn="ctr"/>
            <a:r>
              <a:rPr lang="en-US" sz="1800"/>
              <a:t>Reference: moon</a:t>
            </a:r>
          </a:p>
        </p:txBody>
      </p:sp>
      <p:sp>
        <p:nvSpPr>
          <p:cNvPr id="11272" name="Text Box 8"/>
          <p:cNvSpPr txBox="1">
            <a:spLocks noChangeArrowheads="1"/>
          </p:cNvSpPr>
          <p:nvPr/>
        </p:nvSpPr>
        <p:spPr bwMode="auto">
          <a:xfrm>
            <a:off x="4876800" y="5943600"/>
            <a:ext cx="2590800" cy="366713"/>
          </a:xfrm>
          <a:prstGeom prst="rect">
            <a:avLst/>
          </a:prstGeom>
          <a:noFill/>
          <a:ln w="9525">
            <a:noFill/>
            <a:miter lim="800000"/>
            <a:headEnd/>
            <a:tailEnd/>
          </a:ln>
        </p:spPr>
        <p:txBody>
          <a:bodyPr>
            <a:spAutoFit/>
          </a:bodyPr>
          <a:lstStyle/>
          <a:p>
            <a:pPr algn="ctr"/>
            <a:r>
              <a:rPr lang="en-US" sz="1800"/>
              <a:t>Reference: stone</a:t>
            </a:r>
          </a:p>
        </p:txBody>
      </p:sp>
      <p:sp>
        <p:nvSpPr>
          <p:cNvPr id="9" name="Text Box 6">
            <a:extLst>
              <a:ext uri="{FF2B5EF4-FFF2-40B4-BE49-F238E27FC236}">
                <a16:creationId xmlns:a16="http://schemas.microsoft.com/office/drawing/2014/main" id="{B802DBA4-8CB1-1643-BFBB-A9F171E8508B}"/>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7F7F-CFA7-C142-AC5D-D1936FFF0ED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74B24EF-8C0F-F946-80FF-68B085FCB247}"/>
              </a:ext>
            </a:extLst>
          </p:cNvPr>
          <p:cNvSpPr>
            <a:spLocks noGrp="1"/>
          </p:cNvSpPr>
          <p:nvPr>
            <p:ph idx="1"/>
          </p:nvPr>
        </p:nvSpPr>
        <p:spPr/>
        <p:txBody>
          <a:bodyPr/>
          <a:lstStyle/>
          <a:p>
            <a:r>
              <a:rPr lang="en-US" dirty="0"/>
              <a:t>Physical origin of color</a:t>
            </a:r>
          </a:p>
          <a:p>
            <a:r>
              <a:rPr lang="en-US" dirty="0"/>
              <a:t>Spectra of sources and surfaces</a:t>
            </a:r>
          </a:p>
          <a:p>
            <a:r>
              <a:rPr lang="en-US" dirty="0"/>
              <a:t>Physiology of color vision</a:t>
            </a:r>
          </a:p>
          <a:p>
            <a:r>
              <a:rPr lang="en-US" dirty="0"/>
              <a:t>Trichromatic color theory</a:t>
            </a:r>
          </a:p>
          <a:p>
            <a:r>
              <a:rPr lang="en-US" dirty="0"/>
              <a:t>Color spaces</a:t>
            </a:r>
          </a:p>
          <a:p>
            <a:r>
              <a:rPr lang="en-US" dirty="0"/>
              <a:t>Color constancy, white balance</a:t>
            </a:r>
          </a:p>
          <a:p>
            <a:endParaRPr lang="en-US" dirty="0"/>
          </a:p>
          <a:p>
            <a:endParaRPr lang="en-US" dirty="0"/>
          </a:p>
          <a:p>
            <a:endParaRPr lang="en-US" dirty="0"/>
          </a:p>
        </p:txBody>
      </p:sp>
    </p:spTree>
    <p:extLst>
      <p:ext uri="{BB962C8B-B14F-4D97-AF65-F5344CB8AC3E}">
        <p14:creationId xmlns:p14="http://schemas.microsoft.com/office/powerpoint/2010/main" val="22155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Electromagnetic spectrum</a:t>
            </a:r>
          </a:p>
        </p:txBody>
      </p:sp>
      <p:sp>
        <p:nvSpPr>
          <p:cNvPr id="17411" name="Rectangle 3"/>
          <p:cNvSpPr>
            <a:spLocks noGrp="1" noChangeArrowheads="1"/>
          </p:cNvSpPr>
          <p:nvPr>
            <p:ph type="body" idx="1"/>
          </p:nvPr>
        </p:nvSpPr>
        <p:spPr>
          <a:xfrm>
            <a:off x="0" y="914400"/>
            <a:ext cx="7772400" cy="5257800"/>
          </a:xfrm>
        </p:spPr>
        <p:txBody>
          <a:bodyPr/>
          <a:lstStyle/>
          <a:p>
            <a:pPr>
              <a:buFontTx/>
              <a:buNone/>
            </a:pPr>
            <a:endParaRPr lang="en-US"/>
          </a:p>
        </p:txBody>
      </p:sp>
      <p:pic>
        <p:nvPicPr>
          <p:cNvPr id="17412" name="Picture 8"/>
          <p:cNvPicPr>
            <a:picLocks noChangeAspect="1" noChangeArrowheads="1"/>
          </p:cNvPicPr>
          <p:nvPr/>
        </p:nvPicPr>
        <p:blipFill>
          <a:blip r:embed="rId3" cstate="print"/>
          <a:srcRect/>
          <a:stretch>
            <a:fillRect/>
          </a:stretch>
        </p:blipFill>
        <p:spPr bwMode="auto">
          <a:xfrm>
            <a:off x="152400" y="914400"/>
            <a:ext cx="7496175" cy="4010025"/>
          </a:xfrm>
          <a:prstGeom prst="rect">
            <a:avLst/>
          </a:prstGeom>
          <a:noFill/>
          <a:ln w="9525">
            <a:noFill/>
            <a:miter lim="800000"/>
            <a:headEnd/>
            <a:tailEnd/>
          </a:ln>
        </p:spPr>
      </p:pic>
      <p:pic>
        <p:nvPicPr>
          <p:cNvPr id="17413" name="Picture 9" descr="equiluminant"/>
          <p:cNvPicPr>
            <a:picLocks noChangeAspect="1" noChangeArrowheads="1"/>
          </p:cNvPicPr>
          <p:nvPr/>
        </p:nvPicPr>
        <p:blipFill>
          <a:blip r:embed="rId4" cstate="print"/>
          <a:srcRect/>
          <a:stretch>
            <a:fillRect/>
          </a:stretch>
        </p:blipFill>
        <p:spPr bwMode="auto">
          <a:xfrm>
            <a:off x="304800" y="3124200"/>
            <a:ext cx="4876800" cy="2209800"/>
          </a:xfrm>
          <a:prstGeom prst="rect">
            <a:avLst/>
          </a:prstGeom>
          <a:noFill/>
          <a:ln w="9525">
            <a:noFill/>
            <a:miter lim="800000"/>
            <a:headEnd/>
            <a:tailEnd/>
          </a:ln>
        </p:spPr>
      </p:pic>
      <p:sp>
        <p:nvSpPr>
          <p:cNvPr id="17415" name="Rectangle 11"/>
          <p:cNvSpPr>
            <a:spLocks noChangeArrowheads="1"/>
          </p:cNvSpPr>
          <p:nvPr/>
        </p:nvSpPr>
        <p:spPr bwMode="auto">
          <a:xfrm>
            <a:off x="1371600" y="5334000"/>
            <a:ext cx="3249613" cy="304800"/>
          </a:xfrm>
          <a:prstGeom prst="rect">
            <a:avLst/>
          </a:prstGeom>
          <a:noFill/>
          <a:ln w="9525">
            <a:noFill/>
            <a:miter lim="800000"/>
            <a:headEnd/>
            <a:tailEnd/>
          </a:ln>
        </p:spPr>
        <p:txBody>
          <a:bodyPr wrap="none">
            <a:spAutoFit/>
          </a:bodyPr>
          <a:lstStyle/>
          <a:p>
            <a:r>
              <a:rPr lang="en-US" sz="1400">
                <a:solidFill>
                  <a:schemeClr val="tx2"/>
                </a:solidFill>
              </a:rPr>
              <a:t>Human Luminance Sensitivity Function</a:t>
            </a:r>
          </a:p>
        </p:txBody>
      </p:sp>
      <p:pic>
        <p:nvPicPr>
          <p:cNvPr id="126977" name="Picture 1"/>
          <p:cNvPicPr>
            <a:picLocks noChangeAspect="1" noChangeArrowheads="1"/>
          </p:cNvPicPr>
          <p:nvPr/>
        </p:nvPicPr>
        <p:blipFill>
          <a:blip r:embed="rId5" cstate="print"/>
          <a:srcRect/>
          <a:stretch>
            <a:fillRect/>
          </a:stretch>
        </p:blipFill>
        <p:spPr bwMode="auto">
          <a:xfrm>
            <a:off x="5334000" y="2937986"/>
            <a:ext cx="3221531" cy="2396014"/>
          </a:xfrm>
          <a:prstGeom prst="rect">
            <a:avLst/>
          </a:prstGeom>
          <a:noFill/>
          <a:ln w="9525">
            <a:noFill/>
            <a:miter lim="800000"/>
            <a:headEnd/>
            <a:tailEnd/>
          </a:ln>
        </p:spPr>
      </p:pic>
      <p:sp>
        <p:nvSpPr>
          <p:cNvPr id="8" name="Text Box 6">
            <a:extLst>
              <a:ext uri="{FF2B5EF4-FFF2-40B4-BE49-F238E27FC236}">
                <a16:creationId xmlns:a16="http://schemas.microsoft.com/office/drawing/2014/main" id="{26B4BA70-360A-3B47-B869-24150B230D74}"/>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82100" cy="6896100"/>
          </a:xfrm>
          <a:prstGeom prst="rect">
            <a:avLst/>
          </a:prstGeom>
          <a:noFill/>
          <a:ln w="9525">
            <a:noFill/>
            <a:miter lim="800000"/>
            <a:headEnd/>
            <a:tailEnd/>
          </a:ln>
        </p:spPr>
      </p:pic>
      <p:sp>
        <p:nvSpPr>
          <p:cNvPr id="18435" name="Text Box 3"/>
          <p:cNvSpPr txBox="1">
            <a:spLocks noChangeArrowheads="1"/>
          </p:cNvSpPr>
          <p:nvPr/>
        </p:nvSpPr>
        <p:spPr bwMode="auto">
          <a:xfrm>
            <a:off x="2730500" y="182563"/>
            <a:ext cx="4149725" cy="579437"/>
          </a:xfrm>
          <a:prstGeom prst="rect">
            <a:avLst/>
          </a:prstGeom>
          <a:noFill/>
          <a:ln w="9525">
            <a:noFill/>
            <a:miter lim="800000"/>
            <a:headEnd/>
            <a:tailEnd/>
          </a:ln>
        </p:spPr>
        <p:txBody>
          <a:bodyPr wrap="none">
            <a:spAutoFit/>
          </a:bodyPr>
          <a:lstStyle/>
          <a:p>
            <a:pPr algn="ctr"/>
            <a:r>
              <a:rPr lang="en-US" altLang="en-US" sz="3200" b="1">
                <a:solidFill>
                  <a:srgbClr val="3366FF"/>
                </a:solidFill>
              </a:rPr>
              <a:t>The Physics of Light</a:t>
            </a:r>
          </a:p>
        </p:txBody>
      </p:sp>
      <p:sp>
        <p:nvSpPr>
          <p:cNvPr id="18436" name="Text Box 4"/>
          <p:cNvSpPr txBox="1">
            <a:spLocks noChangeArrowheads="1"/>
          </p:cNvSpPr>
          <p:nvPr/>
        </p:nvSpPr>
        <p:spPr bwMode="auto">
          <a:xfrm>
            <a:off x="1066800" y="1349375"/>
            <a:ext cx="8148638" cy="1187450"/>
          </a:xfrm>
          <a:prstGeom prst="rect">
            <a:avLst/>
          </a:prstGeom>
          <a:noFill/>
          <a:ln w="9525">
            <a:noFill/>
            <a:miter lim="800000"/>
            <a:headEnd/>
            <a:tailEnd/>
          </a:ln>
        </p:spPr>
        <p:txBody>
          <a:bodyPr>
            <a:spAutoFit/>
          </a:bodyPr>
          <a:lstStyle/>
          <a:p>
            <a:r>
              <a:rPr lang="en-US" altLang="en-US">
                <a:solidFill>
                  <a:srgbClr val="FFFF00"/>
                </a:solidFill>
                <a:latin typeface="Helvetica" pitchFamily="34" charset="0"/>
              </a:rPr>
              <a:t>Any source of light can be completely described</a:t>
            </a:r>
          </a:p>
          <a:p>
            <a:r>
              <a:rPr lang="en-US" altLang="en-US">
                <a:solidFill>
                  <a:srgbClr val="FFFF00"/>
                </a:solidFill>
                <a:latin typeface="Helvetica" pitchFamily="34" charset="0"/>
              </a:rPr>
              <a:t>physically by its spectrum: the amount of energy emitted </a:t>
            </a:r>
          </a:p>
          <a:p>
            <a:r>
              <a:rPr lang="en-US" altLang="en-US">
                <a:solidFill>
                  <a:srgbClr val="FFFF00"/>
                </a:solidFill>
                <a:latin typeface="Helvetica" pitchFamily="34" charset="0"/>
              </a:rPr>
              <a:t>(per time unit) at each wavelength 400 - 700 nm.</a:t>
            </a:r>
          </a:p>
        </p:txBody>
      </p:sp>
      <p:sp>
        <p:nvSpPr>
          <p:cNvPr id="18437" name="Line 5"/>
          <p:cNvSpPr>
            <a:spLocks noChangeShapeType="1"/>
          </p:cNvSpPr>
          <p:nvPr/>
        </p:nvSpPr>
        <p:spPr bwMode="auto">
          <a:xfrm flipV="1">
            <a:off x="7031038" y="4267200"/>
            <a:ext cx="0" cy="838200"/>
          </a:xfrm>
          <a:prstGeom prst="line">
            <a:avLst/>
          </a:prstGeom>
          <a:noFill/>
          <a:ln w="101600">
            <a:solidFill>
              <a:srgbClr val="FF0000"/>
            </a:solidFill>
            <a:round/>
            <a:headEnd/>
            <a:tailEnd/>
          </a:ln>
        </p:spPr>
        <p:txBody>
          <a:bodyPr wrap="none" anchor="ctr"/>
          <a:lstStyle/>
          <a:p>
            <a:endParaRPr lang="en-US"/>
          </a:p>
        </p:txBody>
      </p:sp>
      <p:sp>
        <p:nvSpPr>
          <p:cNvPr id="18438" name="Line 6"/>
          <p:cNvSpPr>
            <a:spLocks noChangeShapeType="1"/>
          </p:cNvSpPr>
          <p:nvPr/>
        </p:nvSpPr>
        <p:spPr bwMode="auto">
          <a:xfrm flipV="1">
            <a:off x="6858000" y="4038600"/>
            <a:ext cx="0" cy="1066800"/>
          </a:xfrm>
          <a:prstGeom prst="line">
            <a:avLst/>
          </a:prstGeom>
          <a:noFill/>
          <a:ln w="101600">
            <a:solidFill>
              <a:srgbClr val="FF3300"/>
            </a:solidFill>
            <a:round/>
            <a:headEnd/>
            <a:tailEnd/>
          </a:ln>
        </p:spPr>
        <p:txBody>
          <a:bodyPr wrap="none" anchor="ctr"/>
          <a:lstStyle/>
          <a:p>
            <a:endParaRPr lang="en-US"/>
          </a:p>
        </p:txBody>
      </p:sp>
      <p:sp>
        <p:nvSpPr>
          <p:cNvPr id="18439" name="Line 7"/>
          <p:cNvSpPr>
            <a:spLocks noChangeShapeType="1"/>
          </p:cNvSpPr>
          <p:nvPr/>
        </p:nvSpPr>
        <p:spPr bwMode="auto">
          <a:xfrm flipV="1">
            <a:off x="6684963" y="3810000"/>
            <a:ext cx="0" cy="1295400"/>
          </a:xfrm>
          <a:prstGeom prst="line">
            <a:avLst/>
          </a:prstGeom>
          <a:noFill/>
          <a:ln w="101600">
            <a:solidFill>
              <a:srgbClr val="FF6600"/>
            </a:solidFill>
            <a:round/>
            <a:headEnd/>
            <a:tailEnd/>
          </a:ln>
        </p:spPr>
        <p:txBody>
          <a:bodyPr wrap="none" anchor="ctr"/>
          <a:lstStyle/>
          <a:p>
            <a:endParaRPr lang="en-US"/>
          </a:p>
        </p:txBody>
      </p:sp>
      <p:sp>
        <p:nvSpPr>
          <p:cNvPr id="18440" name="Line 8"/>
          <p:cNvSpPr>
            <a:spLocks noChangeShapeType="1"/>
          </p:cNvSpPr>
          <p:nvPr/>
        </p:nvSpPr>
        <p:spPr bwMode="auto">
          <a:xfrm flipV="1">
            <a:off x="6511925" y="3886200"/>
            <a:ext cx="0" cy="1219200"/>
          </a:xfrm>
          <a:prstGeom prst="line">
            <a:avLst/>
          </a:prstGeom>
          <a:noFill/>
          <a:ln w="101600">
            <a:solidFill>
              <a:srgbClr val="FF9900"/>
            </a:solidFill>
            <a:round/>
            <a:headEnd/>
            <a:tailEnd/>
          </a:ln>
        </p:spPr>
        <p:txBody>
          <a:bodyPr wrap="none" anchor="ctr"/>
          <a:lstStyle/>
          <a:p>
            <a:endParaRPr lang="en-US"/>
          </a:p>
        </p:txBody>
      </p:sp>
      <p:sp>
        <p:nvSpPr>
          <p:cNvPr id="18441" name="Line 9"/>
          <p:cNvSpPr>
            <a:spLocks noChangeShapeType="1"/>
          </p:cNvSpPr>
          <p:nvPr/>
        </p:nvSpPr>
        <p:spPr bwMode="auto">
          <a:xfrm flipH="1" flipV="1">
            <a:off x="6334125" y="4038600"/>
            <a:ext cx="4763" cy="1066800"/>
          </a:xfrm>
          <a:prstGeom prst="line">
            <a:avLst/>
          </a:prstGeom>
          <a:noFill/>
          <a:ln w="101600">
            <a:solidFill>
              <a:srgbClr val="FF9900"/>
            </a:solidFill>
            <a:round/>
            <a:headEnd/>
            <a:tailEnd/>
          </a:ln>
        </p:spPr>
        <p:txBody>
          <a:bodyPr wrap="none" anchor="ctr"/>
          <a:lstStyle/>
          <a:p>
            <a:endParaRPr lang="en-US"/>
          </a:p>
        </p:txBody>
      </p:sp>
      <p:sp>
        <p:nvSpPr>
          <p:cNvPr id="18442" name="Line 10"/>
          <p:cNvSpPr>
            <a:spLocks noChangeShapeType="1"/>
          </p:cNvSpPr>
          <p:nvPr/>
        </p:nvSpPr>
        <p:spPr bwMode="auto">
          <a:xfrm flipV="1">
            <a:off x="6165850" y="3886200"/>
            <a:ext cx="0" cy="1219200"/>
          </a:xfrm>
          <a:prstGeom prst="line">
            <a:avLst/>
          </a:prstGeom>
          <a:noFill/>
          <a:ln w="101600">
            <a:solidFill>
              <a:srgbClr val="FFCC00"/>
            </a:solidFill>
            <a:round/>
            <a:headEnd/>
            <a:tailEnd/>
          </a:ln>
        </p:spPr>
        <p:txBody>
          <a:bodyPr wrap="none" anchor="ctr"/>
          <a:lstStyle/>
          <a:p>
            <a:endParaRPr lang="en-US"/>
          </a:p>
        </p:txBody>
      </p:sp>
      <p:sp>
        <p:nvSpPr>
          <p:cNvPr id="18443" name="Line 11"/>
          <p:cNvSpPr>
            <a:spLocks noChangeShapeType="1"/>
          </p:cNvSpPr>
          <p:nvPr/>
        </p:nvSpPr>
        <p:spPr bwMode="auto">
          <a:xfrm flipV="1">
            <a:off x="5992813" y="3657600"/>
            <a:ext cx="0" cy="1447800"/>
          </a:xfrm>
          <a:prstGeom prst="line">
            <a:avLst/>
          </a:prstGeom>
          <a:noFill/>
          <a:ln w="101600">
            <a:solidFill>
              <a:srgbClr val="FFFF00"/>
            </a:solidFill>
            <a:round/>
            <a:headEnd/>
            <a:tailEnd/>
          </a:ln>
        </p:spPr>
        <p:txBody>
          <a:bodyPr wrap="none" anchor="ctr"/>
          <a:lstStyle/>
          <a:p>
            <a:endParaRPr lang="en-US"/>
          </a:p>
        </p:txBody>
      </p:sp>
      <p:sp>
        <p:nvSpPr>
          <p:cNvPr id="18444" name="Line 12"/>
          <p:cNvSpPr>
            <a:spLocks noChangeShapeType="1"/>
          </p:cNvSpPr>
          <p:nvPr/>
        </p:nvSpPr>
        <p:spPr bwMode="auto">
          <a:xfrm flipV="1">
            <a:off x="5819775" y="3429000"/>
            <a:ext cx="0" cy="1676400"/>
          </a:xfrm>
          <a:prstGeom prst="line">
            <a:avLst/>
          </a:prstGeom>
          <a:noFill/>
          <a:ln w="101600">
            <a:solidFill>
              <a:srgbClr val="99FF33"/>
            </a:solidFill>
            <a:round/>
            <a:headEnd/>
            <a:tailEnd/>
          </a:ln>
        </p:spPr>
        <p:txBody>
          <a:bodyPr wrap="none" anchor="ctr"/>
          <a:lstStyle/>
          <a:p>
            <a:endParaRPr lang="en-US"/>
          </a:p>
        </p:txBody>
      </p:sp>
      <p:sp>
        <p:nvSpPr>
          <p:cNvPr id="18445" name="Line 13"/>
          <p:cNvSpPr>
            <a:spLocks noChangeShapeType="1"/>
          </p:cNvSpPr>
          <p:nvPr/>
        </p:nvSpPr>
        <p:spPr bwMode="auto">
          <a:xfrm flipV="1">
            <a:off x="5646738" y="3352800"/>
            <a:ext cx="0" cy="1752600"/>
          </a:xfrm>
          <a:prstGeom prst="line">
            <a:avLst/>
          </a:prstGeom>
          <a:noFill/>
          <a:ln w="101600">
            <a:solidFill>
              <a:srgbClr val="33CC33"/>
            </a:solidFill>
            <a:round/>
            <a:headEnd/>
            <a:tailEnd/>
          </a:ln>
        </p:spPr>
        <p:txBody>
          <a:bodyPr wrap="none" anchor="ctr"/>
          <a:lstStyle/>
          <a:p>
            <a:endParaRPr lang="en-US"/>
          </a:p>
        </p:txBody>
      </p:sp>
      <p:sp>
        <p:nvSpPr>
          <p:cNvPr id="18446" name="Line 14"/>
          <p:cNvSpPr>
            <a:spLocks noChangeShapeType="1"/>
          </p:cNvSpPr>
          <p:nvPr/>
        </p:nvSpPr>
        <p:spPr bwMode="auto">
          <a:xfrm flipV="1">
            <a:off x="5473700" y="3505200"/>
            <a:ext cx="0" cy="1600200"/>
          </a:xfrm>
          <a:prstGeom prst="line">
            <a:avLst/>
          </a:prstGeom>
          <a:noFill/>
          <a:ln w="101600">
            <a:solidFill>
              <a:srgbClr val="009900"/>
            </a:solidFill>
            <a:round/>
            <a:headEnd/>
            <a:tailEnd/>
          </a:ln>
        </p:spPr>
        <p:txBody>
          <a:bodyPr wrap="none" anchor="ctr"/>
          <a:lstStyle/>
          <a:p>
            <a:endParaRPr lang="en-US"/>
          </a:p>
        </p:txBody>
      </p:sp>
      <p:sp>
        <p:nvSpPr>
          <p:cNvPr id="18447" name="Line 15"/>
          <p:cNvSpPr>
            <a:spLocks noChangeShapeType="1"/>
          </p:cNvSpPr>
          <p:nvPr/>
        </p:nvSpPr>
        <p:spPr bwMode="auto">
          <a:xfrm flipV="1">
            <a:off x="5300663" y="3581400"/>
            <a:ext cx="0" cy="1524000"/>
          </a:xfrm>
          <a:prstGeom prst="line">
            <a:avLst/>
          </a:prstGeom>
          <a:noFill/>
          <a:ln w="101600">
            <a:solidFill>
              <a:srgbClr val="339933"/>
            </a:solidFill>
            <a:round/>
            <a:headEnd/>
            <a:tailEnd/>
          </a:ln>
        </p:spPr>
        <p:txBody>
          <a:bodyPr wrap="none" anchor="ctr"/>
          <a:lstStyle/>
          <a:p>
            <a:endParaRPr lang="en-US"/>
          </a:p>
        </p:txBody>
      </p:sp>
      <p:sp>
        <p:nvSpPr>
          <p:cNvPr id="18448" name="Line 16"/>
          <p:cNvSpPr>
            <a:spLocks noChangeShapeType="1"/>
          </p:cNvSpPr>
          <p:nvPr/>
        </p:nvSpPr>
        <p:spPr bwMode="auto">
          <a:xfrm flipV="1">
            <a:off x="5127625" y="3733800"/>
            <a:ext cx="0" cy="1371600"/>
          </a:xfrm>
          <a:prstGeom prst="line">
            <a:avLst/>
          </a:prstGeom>
          <a:noFill/>
          <a:ln w="101600">
            <a:solidFill>
              <a:srgbClr val="339966"/>
            </a:solidFill>
            <a:round/>
            <a:headEnd/>
            <a:tailEnd/>
          </a:ln>
        </p:spPr>
        <p:txBody>
          <a:bodyPr wrap="none" anchor="ctr"/>
          <a:lstStyle/>
          <a:p>
            <a:endParaRPr lang="en-US"/>
          </a:p>
        </p:txBody>
      </p:sp>
      <p:sp>
        <p:nvSpPr>
          <p:cNvPr id="18449" name="Line 17"/>
          <p:cNvSpPr>
            <a:spLocks noChangeShapeType="1"/>
          </p:cNvSpPr>
          <p:nvPr/>
        </p:nvSpPr>
        <p:spPr bwMode="auto">
          <a:xfrm flipV="1">
            <a:off x="4954588" y="3886200"/>
            <a:ext cx="0" cy="1219200"/>
          </a:xfrm>
          <a:prstGeom prst="line">
            <a:avLst/>
          </a:prstGeom>
          <a:noFill/>
          <a:ln w="101600">
            <a:solidFill>
              <a:srgbClr val="008080"/>
            </a:solidFill>
            <a:round/>
            <a:headEnd/>
            <a:tailEnd/>
          </a:ln>
        </p:spPr>
        <p:txBody>
          <a:bodyPr wrap="none" anchor="ctr"/>
          <a:lstStyle/>
          <a:p>
            <a:endParaRPr lang="en-US"/>
          </a:p>
        </p:txBody>
      </p:sp>
      <p:sp>
        <p:nvSpPr>
          <p:cNvPr id="18450" name="Line 18"/>
          <p:cNvSpPr>
            <a:spLocks noChangeShapeType="1"/>
          </p:cNvSpPr>
          <p:nvPr/>
        </p:nvSpPr>
        <p:spPr bwMode="auto">
          <a:xfrm flipV="1">
            <a:off x="4781550" y="4114800"/>
            <a:ext cx="0" cy="990600"/>
          </a:xfrm>
          <a:prstGeom prst="line">
            <a:avLst/>
          </a:prstGeom>
          <a:noFill/>
          <a:ln w="101600">
            <a:solidFill>
              <a:srgbClr val="006699"/>
            </a:solidFill>
            <a:round/>
            <a:headEnd/>
            <a:tailEnd/>
          </a:ln>
        </p:spPr>
        <p:txBody>
          <a:bodyPr wrap="none" anchor="ctr"/>
          <a:lstStyle/>
          <a:p>
            <a:endParaRPr lang="en-US"/>
          </a:p>
        </p:txBody>
      </p:sp>
      <p:sp>
        <p:nvSpPr>
          <p:cNvPr id="18451" name="Line 19"/>
          <p:cNvSpPr>
            <a:spLocks noChangeShapeType="1"/>
          </p:cNvSpPr>
          <p:nvPr/>
        </p:nvSpPr>
        <p:spPr bwMode="auto">
          <a:xfrm flipV="1">
            <a:off x="4608513" y="4343400"/>
            <a:ext cx="0" cy="762000"/>
          </a:xfrm>
          <a:prstGeom prst="line">
            <a:avLst/>
          </a:prstGeom>
          <a:noFill/>
          <a:ln w="101600">
            <a:solidFill>
              <a:schemeClr val="accent2"/>
            </a:solidFill>
            <a:round/>
            <a:headEnd/>
            <a:tailEnd/>
          </a:ln>
        </p:spPr>
        <p:txBody>
          <a:bodyPr wrap="none" anchor="ctr"/>
          <a:lstStyle/>
          <a:p>
            <a:endParaRPr lang="en-US"/>
          </a:p>
        </p:txBody>
      </p:sp>
      <p:sp>
        <p:nvSpPr>
          <p:cNvPr id="18452" name="Line 20"/>
          <p:cNvSpPr>
            <a:spLocks noChangeShapeType="1"/>
          </p:cNvSpPr>
          <p:nvPr/>
        </p:nvSpPr>
        <p:spPr bwMode="auto">
          <a:xfrm flipV="1">
            <a:off x="4435475" y="4495800"/>
            <a:ext cx="0" cy="609600"/>
          </a:xfrm>
          <a:prstGeom prst="line">
            <a:avLst/>
          </a:prstGeom>
          <a:noFill/>
          <a:ln w="101600">
            <a:solidFill>
              <a:srgbClr val="333399"/>
            </a:solidFill>
            <a:round/>
            <a:headEnd/>
            <a:tailEnd/>
          </a:ln>
        </p:spPr>
        <p:txBody>
          <a:bodyPr wrap="none" anchor="ctr"/>
          <a:lstStyle/>
          <a:p>
            <a:endParaRPr lang="en-US"/>
          </a:p>
        </p:txBody>
      </p:sp>
      <p:sp>
        <p:nvSpPr>
          <p:cNvPr id="18453" name="Line 21"/>
          <p:cNvSpPr>
            <a:spLocks noChangeShapeType="1"/>
          </p:cNvSpPr>
          <p:nvPr/>
        </p:nvSpPr>
        <p:spPr bwMode="auto">
          <a:xfrm flipV="1">
            <a:off x="4262438" y="4267200"/>
            <a:ext cx="0" cy="838200"/>
          </a:xfrm>
          <a:prstGeom prst="line">
            <a:avLst/>
          </a:prstGeom>
          <a:noFill/>
          <a:ln w="101600">
            <a:solidFill>
              <a:srgbClr val="6600FF"/>
            </a:solidFill>
            <a:round/>
            <a:headEnd/>
            <a:tailEnd/>
          </a:ln>
        </p:spPr>
        <p:txBody>
          <a:bodyPr wrap="none" anchor="ctr"/>
          <a:lstStyle/>
          <a:p>
            <a:endParaRPr lang="en-US"/>
          </a:p>
        </p:txBody>
      </p:sp>
      <p:sp>
        <p:nvSpPr>
          <p:cNvPr id="18454" name="Line 22"/>
          <p:cNvSpPr>
            <a:spLocks noChangeShapeType="1"/>
          </p:cNvSpPr>
          <p:nvPr/>
        </p:nvSpPr>
        <p:spPr bwMode="auto">
          <a:xfrm flipV="1">
            <a:off x="4089400" y="4114800"/>
            <a:ext cx="0" cy="990600"/>
          </a:xfrm>
          <a:prstGeom prst="line">
            <a:avLst/>
          </a:prstGeom>
          <a:noFill/>
          <a:ln w="101600">
            <a:solidFill>
              <a:srgbClr val="9900FF"/>
            </a:solidFill>
            <a:round/>
            <a:headEnd/>
            <a:tailEnd/>
          </a:ln>
        </p:spPr>
        <p:txBody>
          <a:bodyPr wrap="none" anchor="ctr"/>
          <a:lstStyle/>
          <a:p>
            <a:endParaRPr lang="en-US"/>
          </a:p>
        </p:txBody>
      </p:sp>
      <p:sp>
        <p:nvSpPr>
          <p:cNvPr id="18455" name="Rectangle 24"/>
          <p:cNvSpPr>
            <a:spLocks noChangeArrowheads="1"/>
          </p:cNvSpPr>
          <p:nvPr/>
        </p:nvSpPr>
        <p:spPr bwMode="auto">
          <a:xfrm>
            <a:off x="7331075" y="6616700"/>
            <a:ext cx="1808163" cy="244475"/>
          </a:xfrm>
          <a:prstGeom prst="rect">
            <a:avLst/>
          </a:prstGeom>
          <a:noFill/>
          <a:ln w="9525">
            <a:noFill/>
            <a:miter lim="800000"/>
            <a:headEnd/>
            <a:tailEnd/>
          </a:ln>
        </p:spPr>
        <p:txBody>
          <a:bodyPr wrap="none">
            <a:spAutoFit/>
          </a:bodyPr>
          <a:lstStyle/>
          <a:p>
            <a:r>
              <a:rPr lang="en-US" altLang="en-US" sz="1000">
                <a:solidFill>
                  <a:schemeClr val="bg1"/>
                </a:solidFill>
                <a:latin typeface="EngraversGothic BT Regular" charset="0"/>
              </a:rPr>
              <a:t>© Stephen E. Palmer, 2002</a:t>
            </a:r>
          </a:p>
        </p:txBody>
      </p:sp>
      <p:grpSp>
        <p:nvGrpSpPr>
          <p:cNvPr id="18456" name="Group 27"/>
          <p:cNvGrpSpPr>
            <a:grpSpLocks/>
          </p:cNvGrpSpPr>
          <p:nvPr/>
        </p:nvGrpSpPr>
        <p:grpSpPr bwMode="auto">
          <a:xfrm>
            <a:off x="1643063" y="2833688"/>
            <a:ext cx="5824537" cy="3632200"/>
            <a:chOff x="1056" y="1785"/>
            <a:chExt cx="3669" cy="2288"/>
          </a:xfrm>
        </p:grpSpPr>
        <p:pic>
          <p:nvPicPr>
            <p:cNvPr id="18457" name="Picture 23"/>
            <p:cNvPicPr>
              <a:picLocks noChangeAspect="1" noChangeArrowheads="1"/>
            </p:cNvPicPr>
            <p:nvPr/>
          </p:nvPicPr>
          <p:blipFill>
            <a:blip r:embed="rId4" cstate="print"/>
            <a:srcRect/>
            <a:stretch>
              <a:fillRect/>
            </a:stretch>
          </p:blipFill>
          <p:spPr bwMode="auto">
            <a:xfrm>
              <a:off x="1193" y="1785"/>
              <a:ext cx="3532" cy="2288"/>
            </a:xfrm>
            <a:prstGeom prst="rect">
              <a:avLst/>
            </a:prstGeom>
            <a:noFill/>
            <a:ln w="9525">
              <a:noFill/>
              <a:miter lim="800000"/>
              <a:headEnd/>
              <a:tailEnd/>
            </a:ln>
          </p:spPr>
        </p:pic>
        <p:sp>
          <p:nvSpPr>
            <p:cNvPr id="18458" name="Rectangle 25"/>
            <p:cNvSpPr>
              <a:spLocks noChangeArrowheads="1"/>
            </p:cNvSpPr>
            <p:nvPr/>
          </p:nvSpPr>
          <p:spPr bwMode="auto">
            <a:xfrm>
              <a:off x="1056" y="1920"/>
              <a:ext cx="1344" cy="1008"/>
            </a:xfrm>
            <a:prstGeom prst="rect">
              <a:avLst/>
            </a:prstGeom>
            <a:solidFill>
              <a:schemeClr val="tx1"/>
            </a:solidFill>
            <a:ln w="9525">
              <a:noFill/>
              <a:miter lim="800000"/>
              <a:headEnd/>
              <a:tailEnd/>
            </a:ln>
          </p:spPr>
          <p:txBody>
            <a:bodyPr wrap="none" anchor="ctr"/>
            <a:lstStyle/>
            <a:p>
              <a:pPr algn="r"/>
              <a:r>
                <a:rPr lang="en-US" sz="2800">
                  <a:solidFill>
                    <a:schemeClr val="bg1"/>
                  </a:solidFill>
                </a:rPr>
                <a:t>Relative</a:t>
              </a:r>
              <a:br>
                <a:rPr lang="en-US" sz="2800">
                  <a:solidFill>
                    <a:schemeClr val="bg1"/>
                  </a:solidFill>
                </a:rPr>
              </a:br>
              <a:r>
                <a:rPr lang="en-US" sz="2800">
                  <a:solidFill>
                    <a:schemeClr val="bg1"/>
                  </a:solidFill>
                </a:rPr>
                <a:t>spectral</a:t>
              </a:r>
              <a:br>
                <a:rPr lang="en-US" sz="2800">
                  <a:solidFill>
                    <a:schemeClr val="bg1"/>
                  </a:solidFill>
                </a:rPr>
              </a:br>
              <a:r>
                <a:rPr lang="en-US" sz="2800">
                  <a:solidFill>
                    <a:schemeClr val="bg1"/>
                  </a:solidFill>
                </a:rPr>
                <a:t>power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0"/>
            <a:ext cx="9182100" cy="6896100"/>
          </a:xfrm>
          <a:prstGeom prst="rect">
            <a:avLst/>
          </a:prstGeom>
          <a:noFill/>
          <a:ln w="9525">
            <a:noFill/>
            <a:miter lim="800000"/>
            <a:headEnd/>
            <a:tailEnd/>
          </a:ln>
        </p:spPr>
      </p:pic>
      <p:sp>
        <p:nvSpPr>
          <p:cNvPr id="19459" name="Text Box 3"/>
          <p:cNvSpPr txBox="1">
            <a:spLocks noChangeArrowheads="1"/>
          </p:cNvSpPr>
          <p:nvPr/>
        </p:nvSpPr>
        <p:spPr bwMode="auto">
          <a:xfrm>
            <a:off x="2288495" y="182563"/>
            <a:ext cx="5033750" cy="584775"/>
          </a:xfrm>
          <a:prstGeom prst="rect">
            <a:avLst/>
          </a:prstGeom>
          <a:noFill/>
          <a:ln w="9525">
            <a:noFill/>
            <a:miter lim="800000"/>
            <a:headEnd/>
            <a:tailEnd/>
          </a:ln>
        </p:spPr>
        <p:txBody>
          <a:bodyPr wrap="none">
            <a:spAutoFit/>
          </a:bodyPr>
          <a:lstStyle/>
          <a:p>
            <a:pPr algn="ctr"/>
            <a:r>
              <a:rPr lang="en-US" altLang="en-US" sz="3200" b="1" dirty="0">
                <a:solidFill>
                  <a:srgbClr val="3366FF"/>
                </a:solidFill>
                <a:latin typeface="Helvetica" pitchFamily="34" charset="0"/>
              </a:rPr>
              <a:t>Spectra of Light Sources</a:t>
            </a:r>
          </a:p>
        </p:txBody>
      </p:sp>
      <p:pic>
        <p:nvPicPr>
          <p:cNvPr id="19460" name="Picture 4"/>
          <p:cNvPicPr>
            <a:picLocks noChangeAspect="1" noChangeArrowheads="1"/>
          </p:cNvPicPr>
          <p:nvPr/>
        </p:nvPicPr>
        <p:blipFill>
          <a:blip r:embed="rId4" cstate="print"/>
          <a:srcRect/>
          <a:stretch>
            <a:fillRect/>
          </a:stretch>
        </p:blipFill>
        <p:spPr bwMode="auto">
          <a:xfrm>
            <a:off x="2057400" y="1828800"/>
            <a:ext cx="5867400" cy="5086350"/>
          </a:xfrm>
          <a:prstGeom prst="rect">
            <a:avLst/>
          </a:prstGeom>
          <a:noFill/>
          <a:ln w="9525">
            <a:noFill/>
            <a:miter lim="800000"/>
            <a:headEnd/>
            <a:tailEnd/>
          </a:ln>
        </p:spPr>
      </p:pic>
      <p:sp>
        <p:nvSpPr>
          <p:cNvPr id="19461" name="Text Box 5"/>
          <p:cNvSpPr txBox="1">
            <a:spLocks noChangeArrowheads="1"/>
          </p:cNvSpPr>
          <p:nvPr/>
        </p:nvSpPr>
        <p:spPr bwMode="auto">
          <a:xfrm>
            <a:off x="1812925" y="1425575"/>
            <a:ext cx="6437313" cy="457200"/>
          </a:xfrm>
          <a:prstGeom prst="rect">
            <a:avLst/>
          </a:prstGeom>
          <a:noFill/>
          <a:ln w="9525">
            <a:noFill/>
            <a:miter lim="800000"/>
            <a:headEnd/>
            <a:tailEnd/>
          </a:ln>
        </p:spPr>
        <p:txBody>
          <a:bodyPr wrap="none">
            <a:spAutoFit/>
          </a:bodyPr>
          <a:lstStyle/>
          <a:p>
            <a:r>
              <a:rPr lang="en-US" altLang="en-US">
                <a:solidFill>
                  <a:srgbClr val="FFFF00"/>
                </a:solidFill>
                <a:latin typeface="Helvetica" pitchFamily="34" charset="0"/>
              </a:rPr>
              <a:t>Some examples of the spectra of light sources</a:t>
            </a:r>
          </a:p>
        </p:txBody>
      </p:sp>
      <p:sp>
        <p:nvSpPr>
          <p:cNvPr id="19462" name="Rectangle 6"/>
          <p:cNvSpPr>
            <a:spLocks noChangeArrowheads="1"/>
          </p:cNvSpPr>
          <p:nvPr/>
        </p:nvSpPr>
        <p:spPr bwMode="auto">
          <a:xfrm>
            <a:off x="7331075" y="6616700"/>
            <a:ext cx="1808163" cy="244475"/>
          </a:xfrm>
          <a:prstGeom prst="rect">
            <a:avLst/>
          </a:prstGeom>
          <a:noFill/>
          <a:ln w="9525">
            <a:noFill/>
            <a:miter lim="800000"/>
            <a:headEnd/>
            <a:tailEnd/>
          </a:ln>
        </p:spPr>
        <p:txBody>
          <a:bodyPr wrap="none">
            <a:spAutoFit/>
          </a:bodyPr>
          <a:lstStyle/>
          <a:p>
            <a:r>
              <a:rPr lang="en-US" altLang="en-US" sz="1000">
                <a:solidFill>
                  <a:schemeClr val="bg1"/>
                </a:solidFill>
                <a:latin typeface="EngraversGothic BT Regular" charset="0"/>
              </a:rPr>
              <a:t>© Stephen E. Palmer, 2002</a:t>
            </a:r>
          </a:p>
        </p:txBody>
      </p:sp>
      <p:sp>
        <p:nvSpPr>
          <p:cNvPr id="19463" name="Text Box 12"/>
          <p:cNvSpPr txBox="1">
            <a:spLocks noChangeArrowheads="1"/>
          </p:cNvSpPr>
          <p:nvPr/>
        </p:nvSpPr>
        <p:spPr bwMode="auto">
          <a:xfrm rot="-5400000">
            <a:off x="1801018" y="2770982"/>
            <a:ext cx="1154113" cy="336550"/>
          </a:xfrm>
          <a:prstGeom prst="rect">
            <a:avLst/>
          </a:prstGeom>
          <a:solidFill>
            <a:schemeClr val="tx1"/>
          </a:solidFill>
          <a:ln w="9525">
            <a:noFill/>
            <a:miter lim="800000"/>
            <a:headEnd/>
            <a:tailEnd/>
          </a:ln>
        </p:spPr>
        <p:txBody>
          <a:bodyPr wrap="none">
            <a:spAutoFit/>
          </a:bodyPr>
          <a:lstStyle/>
          <a:p>
            <a:r>
              <a:rPr lang="en-US" sz="1600">
                <a:solidFill>
                  <a:schemeClr val="bg1"/>
                </a:solidFill>
              </a:rPr>
              <a:t>Rel. power</a:t>
            </a:r>
          </a:p>
        </p:txBody>
      </p:sp>
      <p:sp>
        <p:nvSpPr>
          <p:cNvPr id="19464" name="Text Box 13"/>
          <p:cNvSpPr txBox="1">
            <a:spLocks noChangeArrowheads="1"/>
          </p:cNvSpPr>
          <p:nvPr/>
        </p:nvSpPr>
        <p:spPr bwMode="auto">
          <a:xfrm rot="-5400000">
            <a:off x="1769269" y="5426869"/>
            <a:ext cx="1154112" cy="336550"/>
          </a:xfrm>
          <a:prstGeom prst="rect">
            <a:avLst/>
          </a:prstGeom>
          <a:solidFill>
            <a:schemeClr val="tx1"/>
          </a:solidFill>
          <a:ln w="9525">
            <a:noFill/>
            <a:miter lim="800000"/>
            <a:headEnd/>
            <a:tailEnd/>
          </a:ln>
        </p:spPr>
        <p:txBody>
          <a:bodyPr wrap="none">
            <a:spAutoFit/>
          </a:bodyPr>
          <a:lstStyle/>
          <a:p>
            <a:r>
              <a:rPr lang="en-US" sz="1600">
                <a:solidFill>
                  <a:schemeClr val="bg1"/>
                </a:solidFill>
              </a:rPr>
              <a:t>Rel. power</a:t>
            </a:r>
          </a:p>
        </p:txBody>
      </p:sp>
      <p:sp>
        <p:nvSpPr>
          <p:cNvPr id="19465" name="Text Box 14"/>
          <p:cNvSpPr txBox="1">
            <a:spLocks noChangeArrowheads="1"/>
          </p:cNvSpPr>
          <p:nvPr/>
        </p:nvSpPr>
        <p:spPr bwMode="auto">
          <a:xfrm rot="-5400000">
            <a:off x="4696619" y="2759869"/>
            <a:ext cx="1154112" cy="336550"/>
          </a:xfrm>
          <a:prstGeom prst="rect">
            <a:avLst/>
          </a:prstGeom>
          <a:solidFill>
            <a:schemeClr val="tx1"/>
          </a:solidFill>
          <a:ln w="9525">
            <a:noFill/>
            <a:miter lim="800000"/>
            <a:headEnd/>
            <a:tailEnd/>
          </a:ln>
        </p:spPr>
        <p:txBody>
          <a:bodyPr wrap="none">
            <a:spAutoFit/>
          </a:bodyPr>
          <a:lstStyle/>
          <a:p>
            <a:r>
              <a:rPr lang="en-US" sz="1600">
                <a:solidFill>
                  <a:schemeClr val="bg1"/>
                </a:solidFill>
              </a:rPr>
              <a:t>Rel. power</a:t>
            </a:r>
          </a:p>
        </p:txBody>
      </p:sp>
      <p:sp>
        <p:nvSpPr>
          <p:cNvPr id="19466" name="Text Box 15"/>
          <p:cNvSpPr txBox="1">
            <a:spLocks noChangeArrowheads="1"/>
          </p:cNvSpPr>
          <p:nvPr/>
        </p:nvSpPr>
        <p:spPr bwMode="auto">
          <a:xfrm rot="-5400000">
            <a:off x="4696618" y="5361782"/>
            <a:ext cx="1154113" cy="336550"/>
          </a:xfrm>
          <a:prstGeom prst="rect">
            <a:avLst/>
          </a:prstGeom>
          <a:solidFill>
            <a:schemeClr val="tx1"/>
          </a:solidFill>
          <a:ln w="9525">
            <a:noFill/>
            <a:miter lim="800000"/>
            <a:headEnd/>
            <a:tailEnd/>
          </a:ln>
        </p:spPr>
        <p:txBody>
          <a:bodyPr wrap="none">
            <a:spAutoFit/>
          </a:bodyPr>
          <a:lstStyle/>
          <a:p>
            <a:r>
              <a:rPr lang="en-US" sz="1600">
                <a:solidFill>
                  <a:schemeClr val="bg1"/>
                </a:solidFill>
              </a:rPr>
              <a:t>Rel. power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 of light sources</a:t>
            </a:r>
          </a:p>
        </p:txBody>
      </p:sp>
      <p:sp>
        <p:nvSpPr>
          <p:cNvPr id="3" name="Content Placeholder 2"/>
          <p:cNvSpPr>
            <a:spLocks noGrp="1"/>
          </p:cNvSpPr>
          <p:nvPr>
            <p:ph idx="1"/>
          </p:nvPr>
        </p:nvSpPr>
        <p:spPr/>
        <p:txBody>
          <a:bodyPr/>
          <a:lstStyle/>
          <a:p>
            <a:endParaRPr lang="en-US"/>
          </a:p>
        </p:txBody>
      </p:sp>
      <p:pic>
        <p:nvPicPr>
          <p:cNvPr id="15362" name="Picture 2" descr="http://www.popularmechanics.com/cm/popularmechanics/images/Ok/lightbulb-wars-00-0911-xln-42221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914400"/>
            <a:ext cx="8143875" cy="54768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286000" y="6443246"/>
            <a:ext cx="4572000" cy="338554"/>
          </a:xfrm>
          <a:prstGeom prst="rect">
            <a:avLst/>
          </a:prstGeom>
        </p:spPr>
        <p:txBody>
          <a:bodyPr>
            <a:spAutoFit/>
          </a:bodyPr>
          <a:lstStyle/>
          <a:p>
            <a:pPr algn="ctr"/>
            <a:r>
              <a:rPr lang="en-US" sz="1600" dirty="0">
                <a:hlinkClick r:id="rId3"/>
              </a:rPr>
              <a:t>Source: Popular Mechanics</a:t>
            </a:r>
            <a:endParaRPr lang="en-US" sz="1600" dirty="0"/>
          </a:p>
        </p:txBody>
      </p:sp>
      <p:sp>
        <p:nvSpPr>
          <p:cNvPr id="6" name="Text Box 6">
            <a:extLst>
              <a:ext uri="{FF2B5EF4-FFF2-40B4-BE49-F238E27FC236}">
                <a16:creationId xmlns:a16="http://schemas.microsoft.com/office/drawing/2014/main" id="{1BEA60AE-95AC-7F46-A59E-8F4302D38AFC}"/>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extLst>
      <p:ext uri="{BB962C8B-B14F-4D97-AF65-F5344CB8AC3E}">
        <p14:creationId xmlns:p14="http://schemas.microsoft.com/office/powerpoint/2010/main" val="44967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0"/>
            <a:ext cx="9182100" cy="6896100"/>
          </a:xfrm>
          <a:prstGeom prst="rect">
            <a:avLst/>
          </a:prstGeom>
          <a:noFill/>
          <a:ln w="9525">
            <a:noFill/>
            <a:miter lim="800000"/>
            <a:headEnd/>
            <a:tailEnd/>
          </a:ln>
        </p:spPr>
      </p:pic>
      <p:sp>
        <p:nvSpPr>
          <p:cNvPr id="20483" name="Text Box 3"/>
          <p:cNvSpPr txBox="1">
            <a:spLocks noChangeArrowheads="1"/>
          </p:cNvSpPr>
          <p:nvPr/>
        </p:nvSpPr>
        <p:spPr bwMode="auto">
          <a:xfrm>
            <a:off x="1582374" y="182563"/>
            <a:ext cx="6445995" cy="584775"/>
          </a:xfrm>
          <a:prstGeom prst="rect">
            <a:avLst/>
          </a:prstGeom>
          <a:noFill/>
          <a:ln w="9525">
            <a:noFill/>
            <a:miter lim="800000"/>
            <a:headEnd/>
            <a:tailEnd/>
          </a:ln>
        </p:spPr>
        <p:txBody>
          <a:bodyPr wrap="none">
            <a:spAutoFit/>
          </a:bodyPr>
          <a:lstStyle/>
          <a:p>
            <a:pPr algn="ctr"/>
            <a:r>
              <a:rPr lang="en-US" sz="3200" b="1" dirty="0">
                <a:solidFill>
                  <a:srgbClr val="3366FF"/>
                </a:solidFill>
                <a:latin typeface="Helvetica" pitchFamily="34" charset="0"/>
              </a:rPr>
              <a:t>Reflectance Spectra of Surfaces</a:t>
            </a:r>
          </a:p>
        </p:txBody>
      </p:sp>
      <p:sp>
        <p:nvSpPr>
          <p:cNvPr id="20484" name="Text Box 4"/>
          <p:cNvSpPr txBox="1">
            <a:spLocks noChangeArrowheads="1"/>
          </p:cNvSpPr>
          <p:nvPr/>
        </p:nvSpPr>
        <p:spPr bwMode="auto">
          <a:xfrm>
            <a:off x="1309688" y="1425575"/>
            <a:ext cx="7453312" cy="457200"/>
          </a:xfrm>
          <a:prstGeom prst="rect">
            <a:avLst/>
          </a:prstGeom>
          <a:noFill/>
          <a:ln w="9525">
            <a:noFill/>
            <a:miter lim="800000"/>
            <a:headEnd/>
            <a:tailEnd/>
          </a:ln>
        </p:spPr>
        <p:txBody>
          <a:bodyPr wrap="none">
            <a:spAutoFit/>
          </a:bodyPr>
          <a:lstStyle/>
          <a:p>
            <a:r>
              <a:rPr lang="en-US">
                <a:solidFill>
                  <a:srgbClr val="FFFF00"/>
                </a:solidFill>
                <a:latin typeface="Helvetica" pitchFamily="34" charset="0"/>
              </a:rPr>
              <a:t>Some examples of the </a:t>
            </a:r>
            <a:r>
              <a:rPr lang="en-US" u="sng">
                <a:solidFill>
                  <a:srgbClr val="FFFF00"/>
                </a:solidFill>
                <a:latin typeface="Helvetica" pitchFamily="34" charset="0"/>
              </a:rPr>
              <a:t>reflectance</a:t>
            </a:r>
            <a:r>
              <a:rPr lang="en-US">
                <a:solidFill>
                  <a:srgbClr val="FFFF00"/>
                </a:solidFill>
                <a:latin typeface="Helvetica" pitchFamily="34" charset="0"/>
              </a:rPr>
              <a:t> spectra of </a:t>
            </a:r>
            <a:r>
              <a:rPr lang="en-US" u="sng">
                <a:solidFill>
                  <a:srgbClr val="FFFF00"/>
                </a:solidFill>
                <a:latin typeface="Helvetica" pitchFamily="34" charset="0"/>
              </a:rPr>
              <a:t>surfaces</a:t>
            </a:r>
            <a:endParaRPr lang="en-US">
              <a:solidFill>
                <a:srgbClr val="FFFF00"/>
              </a:solidFill>
              <a:latin typeface="Helvetica" pitchFamily="34" charset="0"/>
            </a:endParaRPr>
          </a:p>
        </p:txBody>
      </p:sp>
      <p:sp>
        <p:nvSpPr>
          <p:cNvPr id="20485" name="Text Box 5"/>
          <p:cNvSpPr txBox="1">
            <a:spLocks noChangeArrowheads="1"/>
          </p:cNvSpPr>
          <p:nvPr/>
        </p:nvSpPr>
        <p:spPr bwMode="auto">
          <a:xfrm>
            <a:off x="3810000" y="6324600"/>
            <a:ext cx="2506663" cy="457200"/>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Wavelength (nm)</a:t>
            </a:r>
          </a:p>
        </p:txBody>
      </p:sp>
      <p:sp>
        <p:nvSpPr>
          <p:cNvPr id="20486" name="Text Box 6"/>
          <p:cNvSpPr txBox="1">
            <a:spLocks noChangeArrowheads="1"/>
          </p:cNvSpPr>
          <p:nvPr/>
        </p:nvSpPr>
        <p:spPr bwMode="auto">
          <a:xfrm rot="-5400000">
            <a:off x="-144463" y="4414838"/>
            <a:ext cx="2574925" cy="457200"/>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 Light Reflected</a:t>
            </a:r>
          </a:p>
        </p:txBody>
      </p:sp>
      <p:grpSp>
        <p:nvGrpSpPr>
          <p:cNvPr id="20487" name="Group 7"/>
          <p:cNvGrpSpPr>
            <a:grpSpLocks/>
          </p:cNvGrpSpPr>
          <p:nvPr/>
        </p:nvGrpSpPr>
        <p:grpSpPr bwMode="auto">
          <a:xfrm>
            <a:off x="1295400" y="3265488"/>
            <a:ext cx="2044700" cy="3046412"/>
            <a:chOff x="816" y="2057"/>
            <a:chExt cx="1288" cy="1919"/>
          </a:xfrm>
        </p:grpSpPr>
        <p:pic>
          <p:nvPicPr>
            <p:cNvPr id="20509" name="Picture 8"/>
            <p:cNvPicPr>
              <a:picLocks noChangeAspect="1" noChangeArrowheads="1"/>
            </p:cNvPicPr>
            <p:nvPr/>
          </p:nvPicPr>
          <p:blipFill>
            <a:blip r:embed="rId4" cstate="print"/>
            <a:srcRect/>
            <a:stretch>
              <a:fillRect/>
            </a:stretch>
          </p:blipFill>
          <p:spPr bwMode="auto">
            <a:xfrm>
              <a:off x="920" y="2057"/>
              <a:ext cx="1033" cy="1631"/>
            </a:xfrm>
            <a:prstGeom prst="rect">
              <a:avLst/>
            </a:prstGeom>
            <a:noFill/>
            <a:ln w="9525">
              <a:noFill/>
              <a:miter lim="800000"/>
              <a:headEnd/>
              <a:tailEnd/>
            </a:ln>
          </p:spPr>
        </p:pic>
        <p:sp>
          <p:nvSpPr>
            <p:cNvPr id="20510" name="Rectangle 9"/>
            <p:cNvSpPr>
              <a:spLocks noChangeArrowheads="1"/>
            </p:cNvSpPr>
            <p:nvPr/>
          </p:nvSpPr>
          <p:spPr bwMode="auto">
            <a:xfrm>
              <a:off x="908" y="2058"/>
              <a:ext cx="1045" cy="1617"/>
            </a:xfrm>
            <a:prstGeom prst="rect">
              <a:avLst/>
            </a:prstGeom>
            <a:noFill/>
            <a:ln w="9525">
              <a:solidFill>
                <a:schemeClr val="bg1"/>
              </a:solidFill>
              <a:miter lim="800000"/>
              <a:headEnd/>
              <a:tailEnd/>
            </a:ln>
          </p:spPr>
          <p:txBody>
            <a:bodyPr wrap="none" anchor="ctr"/>
            <a:lstStyle/>
            <a:p>
              <a:endParaRPr lang="en-US"/>
            </a:p>
          </p:txBody>
        </p:sp>
        <p:sp>
          <p:nvSpPr>
            <p:cNvPr id="20511" name="Text Box 10"/>
            <p:cNvSpPr txBox="1">
              <a:spLocks noChangeArrowheads="1"/>
            </p:cNvSpPr>
            <p:nvPr/>
          </p:nvSpPr>
          <p:spPr bwMode="auto">
            <a:xfrm>
              <a:off x="1008" y="2160"/>
              <a:ext cx="469" cy="288"/>
            </a:xfrm>
            <a:prstGeom prst="rect">
              <a:avLst/>
            </a:prstGeom>
            <a:noFill/>
            <a:ln w="9525">
              <a:noFill/>
              <a:miter lim="800000"/>
              <a:headEnd/>
              <a:tailEnd/>
            </a:ln>
          </p:spPr>
          <p:txBody>
            <a:bodyPr wrap="none">
              <a:spAutoFit/>
            </a:bodyPr>
            <a:lstStyle/>
            <a:p>
              <a:r>
                <a:rPr lang="en-US">
                  <a:solidFill>
                    <a:srgbClr val="FF0000"/>
                  </a:solidFill>
                  <a:latin typeface="Helvetica" pitchFamily="34" charset="0"/>
                </a:rPr>
                <a:t>Red</a:t>
              </a:r>
            </a:p>
          </p:txBody>
        </p:sp>
        <p:sp>
          <p:nvSpPr>
            <p:cNvPr id="20512" name="Text Box 11"/>
            <p:cNvSpPr txBox="1">
              <a:spLocks noChangeArrowheads="1"/>
            </p:cNvSpPr>
            <p:nvPr/>
          </p:nvSpPr>
          <p:spPr bwMode="auto">
            <a:xfrm>
              <a:off x="816" y="3688"/>
              <a:ext cx="1288" cy="288"/>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400          700</a:t>
              </a:r>
            </a:p>
          </p:txBody>
        </p:sp>
      </p:grpSp>
      <p:grpSp>
        <p:nvGrpSpPr>
          <p:cNvPr id="20488" name="Group 12"/>
          <p:cNvGrpSpPr>
            <a:grpSpLocks/>
          </p:cNvGrpSpPr>
          <p:nvPr/>
        </p:nvGrpSpPr>
        <p:grpSpPr bwMode="auto">
          <a:xfrm>
            <a:off x="3252788" y="3265488"/>
            <a:ext cx="2044700" cy="3046412"/>
            <a:chOff x="2049" y="2057"/>
            <a:chExt cx="1288" cy="1919"/>
          </a:xfrm>
        </p:grpSpPr>
        <p:pic>
          <p:nvPicPr>
            <p:cNvPr id="20505" name="Picture 13"/>
            <p:cNvPicPr>
              <a:picLocks noChangeAspect="1" noChangeArrowheads="1"/>
            </p:cNvPicPr>
            <p:nvPr/>
          </p:nvPicPr>
          <p:blipFill>
            <a:blip r:embed="rId5" cstate="print"/>
            <a:srcRect/>
            <a:stretch>
              <a:fillRect/>
            </a:stretch>
          </p:blipFill>
          <p:spPr bwMode="auto">
            <a:xfrm>
              <a:off x="2134" y="2057"/>
              <a:ext cx="1042" cy="1645"/>
            </a:xfrm>
            <a:prstGeom prst="rect">
              <a:avLst/>
            </a:prstGeom>
            <a:noFill/>
            <a:ln w="9525">
              <a:noFill/>
              <a:miter lim="800000"/>
              <a:headEnd/>
              <a:tailEnd/>
            </a:ln>
          </p:spPr>
        </p:pic>
        <p:sp>
          <p:nvSpPr>
            <p:cNvPr id="20506" name="Rectangle 14"/>
            <p:cNvSpPr>
              <a:spLocks noChangeArrowheads="1"/>
            </p:cNvSpPr>
            <p:nvPr/>
          </p:nvSpPr>
          <p:spPr bwMode="auto">
            <a:xfrm>
              <a:off x="2129" y="2057"/>
              <a:ext cx="1046" cy="1632"/>
            </a:xfrm>
            <a:prstGeom prst="rect">
              <a:avLst/>
            </a:prstGeom>
            <a:noFill/>
            <a:ln w="9525">
              <a:solidFill>
                <a:schemeClr val="bg1"/>
              </a:solidFill>
              <a:miter lim="800000"/>
              <a:headEnd/>
              <a:tailEnd/>
            </a:ln>
          </p:spPr>
          <p:txBody>
            <a:bodyPr wrap="none" anchor="ctr"/>
            <a:lstStyle/>
            <a:p>
              <a:endParaRPr lang="en-US"/>
            </a:p>
          </p:txBody>
        </p:sp>
        <p:sp>
          <p:nvSpPr>
            <p:cNvPr id="20507" name="Text Box 15"/>
            <p:cNvSpPr txBox="1">
              <a:spLocks noChangeArrowheads="1"/>
            </p:cNvSpPr>
            <p:nvPr/>
          </p:nvSpPr>
          <p:spPr bwMode="auto">
            <a:xfrm>
              <a:off x="2112" y="2112"/>
              <a:ext cx="683" cy="288"/>
            </a:xfrm>
            <a:prstGeom prst="rect">
              <a:avLst/>
            </a:prstGeom>
            <a:noFill/>
            <a:ln w="9525">
              <a:noFill/>
              <a:miter lim="800000"/>
              <a:headEnd/>
              <a:tailEnd/>
            </a:ln>
          </p:spPr>
          <p:txBody>
            <a:bodyPr wrap="none">
              <a:spAutoFit/>
            </a:bodyPr>
            <a:lstStyle/>
            <a:p>
              <a:r>
                <a:rPr lang="en-US">
                  <a:solidFill>
                    <a:srgbClr val="FFFF00"/>
                  </a:solidFill>
                  <a:latin typeface="Helvetica" pitchFamily="34" charset="0"/>
                </a:rPr>
                <a:t>Yellow</a:t>
              </a:r>
            </a:p>
          </p:txBody>
        </p:sp>
        <p:sp>
          <p:nvSpPr>
            <p:cNvPr id="20508" name="Text Box 16"/>
            <p:cNvSpPr txBox="1">
              <a:spLocks noChangeArrowheads="1"/>
            </p:cNvSpPr>
            <p:nvPr/>
          </p:nvSpPr>
          <p:spPr bwMode="auto">
            <a:xfrm>
              <a:off x="2049" y="3688"/>
              <a:ext cx="1288" cy="288"/>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400          700</a:t>
              </a:r>
            </a:p>
          </p:txBody>
        </p:sp>
      </p:grpSp>
      <p:grpSp>
        <p:nvGrpSpPr>
          <p:cNvPr id="20489" name="Group 17"/>
          <p:cNvGrpSpPr>
            <a:grpSpLocks/>
          </p:cNvGrpSpPr>
          <p:nvPr/>
        </p:nvGrpSpPr>
        <p:grpSpPr bwMode="auto">
          <a:xfrm>
            <a:off x="5208588" y="3265488"/>
            <a:ext cx="2044700" cy="3046412"/>
            <a:chOff x="3281" y="2057"/>
            <a:chExt cx="1288" cy="1919"/>
          </a:xfrm>
        </p:grpSpPr>
        <p:pic>
          <p:nvPicPr>
            <p:cNvPr id="20501" name="Picture 18"/>
            <p:cNvPicPr>
              <a:picLocks noChangeAspect="1" noChangeArrowheads="1"/>
            </p:cNvPicPr>
            <p:nvPr/>
          </p:nvPicPr>
          <p:blipFill>
            <a:blip r:embed="rId6" cstate="print"/>
            <a:srcRect/>
            <a:stretch>
              <a:fillRect/>
            </a:stretch>
          </p:blipFill>
          <p:spPr bwMode="auto">
            <a:xfrm>
              <a:off x="3376" y="2057"/>
              <a:ext cx="1040" cy="1645"/>
            </a:xfrm>
            <a:prstGeom prst="rect">
              <a:avLst/>
            </a:prstGeom>
            <a:noFill/>
            <a:ln w="9525">
              <a:noFill/>
              <a:miter lim="800000"/>
              <a:headEnd/>
              <a:tailEnd/>
            </a:ln>
          </p:spPr>
        </p:pic>
        <p:sp>
          <p:nvSpPr>
            <p:cNvPr id="20502" name="Rectangle 19"/>
            <p:cNvSpPr>
              <a:spLocks noChangeArrowheads="1"/>
            </p:cNvSpPr>
            <p:nvPr/>
          </p:nvSpPr>
          <p:spPr bwMode="auto">
            <a:xfrm>
              <a:off x="3365" y="2062"/>
              <a:ext cx="1045" cy="1632"/>
            </a:xfrm>
            <a:prstGeom prst="rect">
              <a:avLst/>
            </a:prstGeom>
            <a:noFill/>
            <a:ln w="9525">
              <a:solidFill>
                <a:schemeClr val="bg1"/>
              </a:solidFill>
              <a:miter lim="800000"/>
              <a:headEnd/>
              <a:tailEnd/>
            </a:ln>
          </p:spPr>
          <p:txBody>
            <a:bodyPr wrap="none" anchor="ctr"/>
            <a:lstStyle/>
            <a:p>
              <a:endParaRPr lang="en-US"/>
            </a:p>
          </p:txBody>
        </p:sp>
        <p:sp>
          <p:nvSpPr>
            <p:cNvPr id="20503" name="Text Box 20"/>
            <p:cNvSpPr txBox="1">
              <a:spLocks noChangeArrowheads="1"/>
            </p:cNvSpPr>
            <p:nvPr/>
          </p:nvSpPr>
          <p:spPr bwMode="auto">
            <a:xfrm>
              <a:off x="3408" y="2112"/>
              <a:ext cx="501" cy="288"/>
            </a:xfrm>
            <a:prstGeom prst="rect">
              <a:avLst/>
            </a:prstGeom>
            <a:noFill/>
            <a:ln w="9525">
              <a:noFill/>
              <a:miter lim="800000"/>
              <a:headEnd/>
              <a:tailEnd/>
            </a:ln>
          </p:spPr>
          <p:txBody>
            <a:bodyPr wrap="none">
              <a:spAutoFit/>
            </a:bodyPr>
            <a:lstStyle/>
            <a:p>
              <a:r>
                <a:rPr lang="en-US">
                  <a:solidFill>
                    <a:srgbClr val="00FFFF"/>
                  </a:solidFill>
                  <a:latin typeface="Helvetica" pitchFamily="34" charset="0"/>
                </a:rPr>
                <a:t>Blue</a:t>
              </a:r>
            </a:p>
          </p:txBody>
        </p:sp>
        <p:sp>
          <p:nvSpPr>
            <p:cNvPr id="20504" name="Text Box 21"/>
            <p:cNvSpPr txBox="1">
              <a:spLocks noChangeArrowheads="1"/>
            </p:cNvSpPr>
            <p:nvPr/>
          </p:nvSpPr>
          <p:spPr bwMode="auto">
            <a:xfrm>
              <a:off x="3281" y="3688"/>
              <a:ext cx="1288" cy="288"/>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400          700</a:t>
              </a:r>
            </a:p>
          </p:txBody>
        </p:sp>
      </p:grpSp>
      <p:grpSp>
        <p:nvGrpSpPr>
          <p:cNvPr id="20490" name="Group 22"/>
          <p:cNvGrpSpPr>
            <a:grpSpLocks/>
          </p:cNvGrpSpPr>
          <p:nvPr/>
        </p:nvGrpSpPr>
        <p:grpSpPr bwMode="auto">
          <a:xfrm>
            <a:off x="7165975" y="3263900"/>
            <a:ext cx="2044700" cy="3048000"/>
            <a:chOff x="4514" y="2056"/>
            <a:chExt cx="1288" cy="1920"/>
          </a:xfrm>
        </p:grpSpPr>
        <p:pic>
          <p:nvPicPr>
            <p:cNvPr id="20497" name="Picture 23"/>
            <p:cNvPicPr>
              <a:picLocks noChangeAspect="1" noChangeArrowheads="1"/>
            </p:cNvPicPr>
            <p:nvPr/>
          </p:nvPicPr>
          <p:blipFill>
            <a:blip r:embed="rId7" cstate="print"/>
            <a:srcRect/>
            <a:stretch>
              <a:fillRect/>
            </a:stretch>
          </p:blipFill>
          <p:spPr bwMode="auto">
            <a:xfrm>
              <a:off x="4632" y="2057"/>
              <a:ext cx="1034" cy="1638"/>
            </a:xfrm>
            <a:prstGeom prst="rect">
              <a:avLst/>
            </a:prstGeom>
            <a:noFill/>
            <a:ln w="9525">
              <a:noFill/>
              <a:miter lim="800000"/>
              <a:headEnd/>
              <a:tailEnd/>
            </a:ln>
          </p:spPr>
        </p:pic>
        <p:sp>
          <p:nvSpPr>
            <p:cNvPr id="20498" name="Text Box 24"/>
            <p:cNvSpPr txBox="1">
              <a:spLocks noChangeArrowheads="1"/>
            </p:cNvSpPr>
            <p:nvPr/>
          </p:nvSpPr>
          <p:spPr bwMode="auto">
            <a:xfrm>
              <a:off x="4656" y="2112"/>
              <a:ext cx="672" cy="288"/>
            </a:xfrm>
            <a:prstGeom prst="rect">
              <a:avLst/>
            </a:prstGeom>
            <a:noFill/>
            <a:ln w="9525">
              <a:noFill/>
              <a:miter lim="800000"/>
              <a:headEnd/>
              <a:tailEnd/>
            </a:ln>
          </p:spPr>
          <p:txBody>
            <a:bodyPr wrap="none">
              <a:spAutoFit/>
            </a:bodyPr>
            <a:lstStyle/>
            <a:p>
              <a:r>
                <a:rPr lang="en-US">
                  <a:solidFill>
                    <a:srgbClr val="9966FF"/>
                  </a:solidFill>
                  <a:latin typeface="Helvetica" pitchFamily="34" charset="0"/>
                </a:rPr>
                <a:t>Purple</a:t>
              </a:r>
            </a:p>
          </p:txBody>
        </p:sp>
        <p:sp>
          <p:nvSpPr>
            <p:cNvPr id="20499" name="Text Box 25"/>
            <p:cNvSpPr txBox="1">
              <a:spLocks noChangeArrowheads="1"/>
            </p:cNvSpPr>
            <p:nvPr/>
          </p:nvSpPr>
          <p:spPr bwMode="auto">
            <a:xfrm>
              <a:off x="4514" y="3688"/>
              <a:ext cx="1288" cy="288"/>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400          700</a:t>
              </a:r>
            </a:p>
          </p:txBody>
        </p:sp>
        <p:sp>
          <p:nvSpPr>
            <p:cNvPr id="20500" name="Rectangle 26"/>
            <p:cNvSpPr>
              <a:spLocks noChangeArrowheads="1"/>
            </p:cNvSpPr>
            <p:nvPr/>
          </p:nvSpPr>
          <p:spPr bwMode="auto">
            <a:xfrm>
              <a:off x="4620" y="2056"/>
              <a:ext cx="1045" cy="1639"/>
            </a:xfrm>
            <a:prstGeom prst="rect">
              <a:avLst/>
            </a:prstGeom>
            <a:noFill/>
            <a:ln w="9525">
              <a:solidFill>
                <a:schemeClr val="bg1"/>
              </a:solidFill>
              <a:miter lim="800000"/>
              <a:headEnd/>
              <a:tailEnd/>
            </a:ln>
          </p:spPr>
          <p:txBody>
            <a:bodyPr wrap="none" anchor="ctr"/>
            <a:lstStyle/>
            <a:p>
              <a:endParaRPr lang="en-US"/>
            </a:p>
          </p:txBody>
        </p:sp>
      </p:grpSp>
      <p:sp>
        <p:nvSpPr>
          <p:cNvPr id="20491" name="Rectangle 27"/>
          <p:cNvSpPr>
            <a:spLocks noChangeArrowheads="1"/>
          </p:cNvSpPr>
          <p:nvPr/>
        </p:nvSpPr>
        <p:spPr bwMode="auto">
          <a:xfrm>
            <a:off x="7331075" y="6616700"/>
            <a:ext cx="1808163" cy="244475"/>
          </a:xfrm>
          <a:prstGeom prst="rect">
            <a:avLst/>
          </a:prstGeom>
          <a:noFill/>
          <a:ln w="9525">
            <a:noFill/>
            <a:miter lim="800000"/>
            <a:headEnd/>
            <a:tailEnd/>
          </a:ln>
        </p:spPr>
        <p:txBody>
          <a:bodyPr wrap="none">
            <a:spAutoFit/>
          </a:bodyPr>
          <a:lstStyle/>
          <a:p>
            <a:r>
              <a:rPr lang="en-US" sz="1000">
                <a:solidFill>
                  <a:schemeClr val="bg1"/>
                </a:solidFill>
                <a:latin typeface="EngraversGothic BT Regular" charset="0"/>
              </a:rPr>
              <a:t>© Stephen E. Palmer, 2002</a:t>
            </a:r>
          </a:p>
        </p:txBody>
      </p:sp>
      <p:grpSp>
        <p:nvGrpSpPr>
          <p:cNvPr id="20492" name="Group 28"/>
          <p:cNvGrpSpPr>
            <a:grpSpLocks/>
          </p:cNvGrpSpPr>
          <p:nvPr/>
        </p:nvGrpSpPr>
        <p:grpSpPr bwMode="auto">
          <a:xfrm>
            <a:off x="1676400" y="2020888"/>
            <a:ext cx="7010400" cy="1068387"/>
            <a:chOff x="1056" y="1273"/>
            <a:chExt cx="4416" cy="673"/>
          </a:xfrm>
        </p:grpSpPr>
        <p:pic>
          <p:nvPicPr>
            <p:cNvPr id="20493" name="Picture 29"/>
            <p:cNvPicPr>
              <a:picLocks noChangeAspect="1" noChangeArrowheads="1"/>
            </p:cNvPicPr>
            <p:nvPr/>
          </p:nvPicPr>
          <p:blipFill>
            <a:blip r:embed="rId8" cstate="print"/>
            <a:srcRect/>
            <a:stretch>
              <a:fillRect/>
            </a:stretch>
          </p:blipFill>
          <p:spPr bwMode="auto">
            <a:xfrm>
              <a:off x="1056" y="1273"/>
              <a:ext cx="768" cy="647"/>
            </a:xfrm>
            <a:prstGeom prst="rect">
              <a:avLst/>
            </a:prstGeom>
            <a:noFill/>
            <a:ln w="9525">
              <a:noFill/>
              <a:miter lim="800000"/>
              <a:headEnd/>
              <a:tailEnd/>
            </a:ln>
          </p:spPr>
        </p:pic>
        <p:pic>
          <p:nvPicPr>
            <p:cNvPr id="20494" name="Picture 30"/>
            <p:cNvPicPr>
              <a:picLocks noChangeAspect="1" noChangeArrowheads="1"/>
            </p:cNvPicPr>
            <p:nvPr/>
          </p:nvPicPr>
          <p:blipFill>
            <a:blip r:embed="rId9" cstate="print"/>
            <a:srcRect/>
            <a:stretch>
              <a:fillRect/>
            </a:stretch>
          </p:blipFill>
          <p:spPr bwMode="auto">
            <a:xfrm>
              <a:off x="2304" y="1287"/>
              <a:ext cx="768" cy="631"/>
            </a:xfrm>
            <a:prstGeom prst="rect">
              <a:avLst/>
            </a:prstGeom>
            <a:noFill/>
            <a:ln w="9525">
              <a:noFill/>
              <a:miter lim="800000"/>
              <a:headEnd/>
              <a:tailEnd/>
            </a:ln>
          </p:spPr>
        </p:pic>
        <p:pic>
          <p:nvPicPr>
            <p:cNvPr id="20495" name="Picture 31"/>
            <p:cNvPicPr>
              <a:picLocks noChangeAspect="1" noChangeArrowheads="1"/>
            </p:cNvPicPr>
            <p:nvPr/>
          </p:nvPicPr>
          <p:blipFill>
            <a:blip r:embed="rId10" cstate="print"/>
            <a:srcRect/>
            <a:stretch>
              <a:fillRect/>
            </a:stretch>
          </p:blipFill>
          <p:spPr bwMode="auto">
            <a:xfrm>
              <a:off x="4752" y="1296"/>
              <a:ext cx="720" cy="604"/>
            </a:xfrm>
            <a:prstGeom prst="rect">
              <a:avLst/>
            </a:prstGeom>
            <a:noFill/>
            <a:ln w="9525">
              <a:noFill/>
              <a:miter lim="800000"/>
              <a:headEnd/>
              <a:tailEnd/>
            </a:ln>
          </p:spPr>
        </p:pic>
        <p:pic>
          <p:nvPicPr>
            <p:cNvPr id="20496" name="Picture 32"/>
            <p:cNvPicPr>
              <a:picLocks noChangeAspect="1" noChangeArrowheads="1"/>
            </p:cNvPicPr>
            <p:nvPr/>
          </p:nvPicPr>
          <p:blipFill>
            <a:blip r:embed="rId11" cstate="print"/>
            <a:srcRect/>
            <a:stretch>
              <a:fillRect/>
            </a:stretch>
          </p:blipFill>
          <p:spPr bwMode="auto">
            <a:xfrm>
              <a:off x="3552" y="1296"/>
              <a:ext cx="720" cy="650"/>
            </a:xfrm>
            <a:prstGeom prst="rect">
              <a:avLst/>
            </a:prstGeom>
            <a:noFill/>
            <a:ln w="9525">
              <a:noFill/>
              <a:miter lim="800000"/>
              <a:headEnd/>
              <a:tailEnd/>
            </a:ln>
          </p:spPr>
        </p:pic>
      </p:gr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a:ea typeface=""/>
        <a:cs typeface="Arial"/>
      </a:majorFont>
      <a:minorFont>
        <a:latin typeface="Time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Template>
  <TotalTime>29798</TotalTime>
  <Words>1950</Words>
  <Application>Microsoft Macintosh PowerPoint</Application>
  <PresentationFormat>On-screen Show (4:3)</PresentationFormat>
  <Paragraphs>312</Paragraphs>
  <Slides>48</Slides>
  <Notes>32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6" baseType="lpstr">
      <vt:lpstr>Arial</vt:lpstr>
      <vt:lpstr>EngraversGothic BT Regular</vt:lpstr>
      <vt:lpstr>Helvetica</vt:lpstr>
      <vt:lpstr>Times</vt:lpstr>
      <vt:lpstr>Times New Roman</vt:lpstr>
      <vt:lpstr>Blank Presentation</vt:lpstr>
      <vt:lpstr>1_Blank Presentation</vt:lpstr>
      <vt:lpstr>Image</vt:lpstr>
      <vt:lpstr>Color</vt:lpstr>
      <vt:lpstr>While we wait, what color is the dress?</vt:lpstr>
      <vt:lpstr>What is color?</vt:lpstr>
      <vt:lpstr>Outline</vt:lpstr>
      <vt:lpstr>Electromagnetic spectrum</vt:lpstr>
      <vt:lpstr>PowerPoint Presentation</vt:lpstr>
      <vt:lpstr>PowerPoint Presentation</vt:lpstr>
      <vt:lpstr>Spectra of light sources</vt:lpstr>
      <vt:lpstr>PowerPoint Presentation</vt:lpstr>
      <vt:lpstr>Interaction of light and surfaces</vt:lpstr>
      <vt:lpstr>So, what is the dimensionality of color?</vt:lpstr>
      <vt:lpstr>The Eye</vt:lpstr>
      <vt:lpstr>Rods and cones, fovea</vt:lpstr>
      <vt:lpstr>Rod / Cone sensitivity</vt:lpstr>
      <vt:lpstr>PowerPoint Presentation</vt:lpstr>
      <vt:lpstr>Physiology of Color Vision: Fun facts</vt:lpstr>
      <vt:lpstr>Color perception</vt:lpstr>
      <vt:lpstr>Color matching experiments</vt:lpstr>
      <vt:lpstr>Color matching experiment 1</vt:lpstr>
      <vt:lpstr>Color matching experiment 1</vt:lpstr>
      <vt:lpstr>Color matching experiment 1</vt:lpstr>
      <vt:lpstr>Color matching experiment 1</vt:lpstr>
      <vt:lpstr>Color matching experiment 2</vt:lpstr>
      <vt:lpstr>Color matching experiment 2</vt:lpstr>
      <vt:lpstr>Color matching experiment 2</vt:lpstr>
      <vt:lpstr>Color matching experiment 2</vt:lpstr>
      <vt:lpstr>Trichromacy</vt:lpstr>
      <vt:lpstr>Artificial Cones</vt:lpstr>
      <vt:lpstr>Color Image</vt:lpstr>
      <vt:lpstr>Color Image</vt:lpstr>
      <vt:lpstr>One Option: RGB</vt:lpstr>
      <vt:lpstr>RGB</vt:lpstr>
      <vt:lpstr>Another Option: HSV</vt:lpstr>
      <vt:lpstr>HSV</vt:lpstr>
      <vt:lpstr>Another Option: Lab</vt:lpstr>
      <vt:lpstr>Lab</vt:lpstr>
      <vt:lpstr>Why Are There So Many?</vt:lpstr>
      <vt:lpstr>Color perception</vt:lpstr>
      <vt:lpstr>Checker shadow illusion</vt:lpstr>
      <vt:lpstr>Checker shadow illusion</vt:lpstr>
      <vt:lpstr>What color is the dress?</vt:lpstr>
      <vt:lpstr>This strawberry cake has no red pixels!</vt:lpstr>
      <vt:lpstr>White balance</vt:lpstr>
      <vt:lpstr>White balance</vt:lpstr>
      <vt:lpstr>White balance</vt:lpstr>
      <vt:lpstr>White balance</vt:lpstr>
      <vt:lpstr>Mixed illumination</vt:lpstr>
      <vt:lpstr>Outline</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efros</dc:creator>
  <cp:lastModifiedBy>Gupta, Saurabh</cp:lastModifiedBy>
  <cp:revision>934</cp:revision>
  <cp:lastPrinted>2019-01-30T20:01:30Z</cp:lastPrinted>
  <dcterms:created xsi:type="dcterms:W3CDTF">2004-08-29T23:15:23Z</dcterms:created>
  <dcterms:modified xsi:type="dcterms:W3CDTF">2021-02-10T19:23:32Z</dcterms:modified>
</cp:coreProperties>
</file>