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877" r:id="rId2"/>
    <p:sldId id="617" r:id="rId3"/>
    <p:sldId id="674" r:id="rId4"/>
    <p:sldId id="878" r:id="rId5"/>
    <p:sldId id="879" r:id="rId6"/>
    <p:sldId id="881" r:id="rId7"/>
    <p:sldId id="889" r:id="rId8"/>
    <p:sldId id="882" r:id="rId9"/>
    <p:sldId id="883" r:id="rId10"/>
    <p:sldId id="884" r:id="rId11"/>
    <p:sldId id="886" r:id="rId12"/>
    <p:sldId id="887" r:id="rId13"/>
    <p:sldId id="893" r:id="rId14"/>
    <p:sldId id="275" r:id="rId15"/>
    <p:sldId id="890" r:id="rId16"/>
    <p:sldId id="891" r:id="rId1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000FF"/>
    <a:srgbClr val="021E8E"/>
    <a:srgbClr val="9900CC"/>
    <a:srgbClr val="00FF00"/>
    <a:srgbClr val="CC66FF"/>
    <a:srgbClr val="FF0000"/>
    <a:srgbClr val="33CC33"/>
    <a:srgbClr val="FF9900"/>
    <a:srgbClr val="FF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45" autoAdjust="0"/>
    <p:restoredTop sz="86236" autoAdjust="0"/>
  </p:normalViewPr>
  <p:slideViewPr>
    <p:cSldViewPr>
      <p:cViewPr varScale="1">
        <p:scale>
          <a:sx n="106" d="100"/>
          <a:sy n="106" d="100"/>
        </p:scale>
        <p:origin x="14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F16C0045-E70A-4EB9-BE69-E0E8D0D4F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368C6905-33AE-4F88-A7E2-D4161F30B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28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815A9E-C495-4873-AB2B-2B168732F80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6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4BE02-5862-4BAC-A701-210B87A3DDA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02756" indent="-270291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081164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513629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1946095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33BC183-2621-43CA-9E5E-7B351EB417E1}" type="slidenum">
              <a:rPr lang="en-US" altLang="zh-CN" sz="1200">
                <a:solidFill>
                  <a:schemeClr val="tx1"/>
                </a:solidFill>
                <a:ea typeface="宋体" charset="-122"/>
              </a:rPr>
              <a:pPr eaLnBrk="1" hangingPunct="1"/>
              <a:t>14</a:t>
            </a:fld>
            <a:endParaRPr lang="en-US" altLang="zh-CN" sz="120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31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02756" indent="-270291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081164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513629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1946095" indent="-216233" defTabSz="914485" eaLnBrk="0" hangingPunct="0"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33BC183-2621-43CA-9E5E-7B351EB417E1}" type="slidenum">
              <a:rPr lang="en-US" altLang="zh-CN" sz="1200">
                <a:solidFill>
                  <a:schemeClr val="tx1"/>
                </a:solidFill>
                <a:ea typeface="宋体" charset="-122"/>
              </a:rPr>
              <a:pPr eaLnBrk="1" hangingPunct="1"/>
              <a:t>15</a:t>
            </a:fld>
            <a:endParaRPr lang="en-US" altLang="zh-CN" sz="120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3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0FA70-7763-4EA8-BC03-5F1ECF0F6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383EF-C0A8-403A-BECD-0E7539902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547B0-A9DB-4CB5-B668-D154176E2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C0BA5-5391-4EB7-94E3-A11D13FE7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09043-76F4-4C47-AD19-5B4274F33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8986E-C918-4C07-BB51-3E1D151F3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DA0AD-6A65-4D9E-958B-6BEB24D50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07182-1E7B-4FAC-9A2D-315A079AB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9CC04-B1A8-4A3F-ABEF-7FA7CE636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B9A30-E36F-46F8-A673-054BE27F2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D904C-51A5-4C9C-A42E-D9510BDFD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4861595E-C93F-4D16-AF85-BE7DBAD2A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aurabhg.web.illinois.edu/teaching/ece549/sp202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Dynamic Perspective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E86D14D-E51D-F647-8010-62E9374C6B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 543 / ECE 549 – Saurabh Gupta</a:t>
            </a:r>
          </a:p>
          <a:p>
            <a:r>
              <a:rPr lang="en-US" dirty="0"/>
              <a:t>Spring 2021, UIUC</a:t>
            </a:r>
          </a:p>
          <a:p>
            <a:r>
              <a:rPr lang="en-US" sz="1800" dirty="0">
                <a:hlinkClick r:id="rId3"/>
              </a:rPr>
              <a:t>http://saurabhg.web.illinois.edu/teaching/ece549/sp2021/</a:t>
            </a:r>
            <a:endParaRPr lang="en-US" sz="1800" dirty="0"/>
          </a:p>
        </p:txBody>
      </p:sp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6019800" y="1066800"/>
            <a:ext cx="1981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17D56F5A-7CEC-B24C-B89B-999C21CAC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77" y="6583363"/>
            <a:ext cx="25490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Many slides adapted from J. Malik.</a:t>
            </a:r>
          </a:p>
        </p:txBody>
      </p:sp>
    </p:spTree>
    <p:extLst>
      <p:ext uri="{BB962C8B-B14F-4D97-AF65-F5344CB8AC3E}">
        <p14:creationId xmlns:p14="http://schemas.microsoft.com/office/powerpoint/2010/main" val="839159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7F7F-CFA7-C142-AC5D-D1936FFF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63046E-FA34-D241-8E3C-BC742D683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04800"/>
            <a:ext cx="6248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7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7F7F-CFA7-C142-AC5D-D1936FFF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63046E-FA34-D241-8E3C-BC742D683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1336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08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7F7F-CFA7-C142-AC5D-D1936FFF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63046E-FA34-D241-8E3C-BC742D683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1485900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77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Screen shot 2012-01-26 at 12.05.38 PM.png">
            <a:extLst>
              <a:ext uri="{FF2B5EF4-FFF2-40B4-BE49-F238E27FC236}">
                <a16:creationId xmlns:a16="http://schemas.microsoft.com/office/drawing/2014/main" id="{DA390E37-FC07-1D49-A617-8AF4446743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4" t="4092" r="15846" b="10042"/>
          <a:stretch/>
        </p:blipFill>
        <p:spPr bwMode="auto">
          <a:xfrm>
            <a:off x="5867400" y="2651762"/>
            <a:ext cx="3631602" cy="342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DD7F7F-CFA7-C142-AC5D-D1936FFF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Optical flow for pure translation along Z-axis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B24EF-8C0F-F946-80FF-68B085FCB2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143001"/>
                <a:ext cx="9144000" cy="12954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(1+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B24EF-8C0F-F946-80FF-68B085FCB2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43001"/>
                <a:ext cx="9144000" cy="12954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0BB1C87-8410-A642-A1EE-A145B8065477}"/>
              </a:ext>
            </a:extLst>
          </p:cNvPr>
          <p:cNvSpPr/>
          <p:nvPr/>
        </p:nvSpPr>
        <p:spPr bwMode="auto">
          <a:xfrm>
            <a:off x="5105400" y="2743200"/>
            <a:ext cx="3810000" cy="3810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2E4A0F5-601A-1341-9029-C4459FF0FC9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28600" y="2438401"/>
                <a:ext cx="4724401" cy="4190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i="1" ker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ker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 ker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𝑥</m:t>
                        </m:r>
                        <m:sSub>
                          <m:sSubPr>
                            <m:ctrlPr>
                              <a:rPr lang="en-US" sz="24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ker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 ker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en-US" sz="2400" kern="0" dirty="0"/>
                      <m:t>, </m:t>
                    </m:r>
                    <m:r>
                      <m:rPr>
                        <m:sty m:val="p"/>
                      </m:rPr>
                      <a:rPr lang="en-US" sz="2400" ker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ker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 ker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𝑦</m:t>
                        </m:r>
                        <m:sSub>
                          <m:sSubPr>
                            <m:ctrlPr>
                              <a:rPr lang="en-US" sz="24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ker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 ker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2E4A0F5-601A-1341-9029-C4459FF0F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438401"/>
                <a:ext cx="4724401" cy="4190999"/>
              </a:xfrm>
              <a:prstGeom prst="rect">
                <a:avLst/>
              </a:prstGeom>
              <a:blipFill>
                <a:blip r:embed="rId4"/>
                <a:stretch>
                  <a:fillRect l="-134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4C706F-1694-2D40-936C-1948BBF1B507}"/>
              </a:ext>
            </a:extLst>
          </p:cNvPr>
          <p:cNvCxnSpPr>
            <a:cxnSpLocks/>
            <a:endCxn id="6" idx="3"/>
          </p:cNvCxnSpPr>
          <p:nvPr/>
        </p:nvCxnSpPr>
        <p:spPr bwMode="auto">
          <a:xfrm>
            <a:off x="6858000" y="4648200"/>
            <a:ext cx="2057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2A71B6-CE36-934E-9611-3EB904DD6C00}"/>
              </a:ext>
            </a:extLst>
          </p:cNvPr>
          <p:cNvCxnSpPr>
            <a:cxnSpLocks/>
          </p:cNvCxnSpPr>
          <p:nvPr/>
        </p:nvCxnSpPr>
        <p:spPr bwMode="auto">
          <a:xfrm flipV="1">
            <a:off x="7010400" y="2743200"/>
            <a:ext cx="0" cy="2057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3961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Optical flow for points on a ro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9040" r="6787" b="5648"/>
          <a:stretch/>
        </p:blipFill>
        <p:spPr bwMode="auto">
          <a:xfrm rot="-60000">
            <a:off x="1636617" y="965182"/>
            <a:ext cx="5870767" cy="587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A3D1CAF-4462-0647-8AD8-DE8592AB1F64}"/>
              </a:ext>
            </a:extLst>
          </p:cNvPr>
          <p:cNvSpPr txBox="1">
            <a:spLocks/>
          </p:cNvSpPr>
          <p:nvPr/>
        </p:nvSpPr>
        <p:spPr>
          <a:xfrm>
            <a:off x="685800" y="76200"/>
            <a:ext cx="7772400" cy="838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/>
              <a:t>Optical flow for points on a road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6C3EFE57-9199-6941-975A-F5705E44E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3499"/>
            <a:ext cx="12939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Slide by J. Malik</a:t>
            </a:r>
          </a:p>
        </p:txBody>
      </p:sp>
    </p:spTree>
    <p:extLst>
      <p:ext uri="{BB962C8B-B14F-4D97-AF65-F5344CB8AC3E}">
        <p14:creationId xmlns:p14="http://schemas.microsoft.com/office/powerpoint/2010/main" val="327485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A3D1CAF-4462-0647-8AD8-DE8592AB1F64}"/>
              </a:ext>
            </a:extLst>
          </p:cNvPr>
          <p:cNvSpPr txBox="1">
            <a:spLocks/>
          </p:cNvSpPr>
          <p:nvPr/>
        </p:nvSpPr>
        <p:spPr>
          <a:xfrm>
            <a:off x="342900" y="76200"/>
            <a:ext cx="8458200" cy="838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/>
              <a:t>Translating along X-axis in front of a wall</a:t>
            </a:r>
          </a:p>
        </p:txBody>
      </p:sp>
      <p:pic>
        <p:nvPicPr>
          <p:cNvPr id="4" name="Picture 4" descr="Translation along X-axis in front of a wall">
            <a:extLst>
              <a:ext uri="{FF2B5EF4-FFF2-40B4-BE49-F238E27FC236}">
                <a16:creationId xmlns:a16="http://schemas.microsoft.com/office/drawing/2014/main" id="{C85B2DA1-A5C1-FA45-A041-E3958CEA2A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" t="11273" r="6551" b="4682"/>
          <a:stretch/>
        </p:blipFill>
        <p:spPr bwMode="auto">
          <a:xfrm>
            <a:off x="1524000" y="960783"/>
            <a:ext cx="6096000" cy="589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A7D623E5-A900-F042-821A-2133F8852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3499"/>
            <a:ext cx="12939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Slide by J. Malik</a:t>
            </a:r>
          </a:p>
        </p:txBody>
      </p:sp>
    </p:spTree>
    <p:extLst>
      <p:ext uri="{BB962C8B-B14F-4D97-AF65-F5344CB8AC3E}">
        <p14:creationId xmlns:p14="http://schemas.microsoft.com/office/powerpoint/2010/main" val="1806198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7F7F-CFA7-C142-AC5D-D1936FFF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B24EF-8C0F-F946-80FF-68B085FCB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Relate optical flow to camera motion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Special cases </a:t>
            </a:r>
          </a:p>
          <a:p>
            <a:pPr lvl="1"/>
            <a:r>
              <a:rPr lang="en-US" dirty="0"/>
              <a:t>Pure rotation / pure translation / time to collision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F353418-BF6C-5448-B2EA-045A88EB9D0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12" y="1447800"/>
                <a:ext cx="91440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kern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 kern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en-US" sz="2400" i="1" kern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eqArr>
                        </m:e>
                      </m:d>
                      <m:r>
                        <a:rPr lang="en-US" sz="2400" i="1" kern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kern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kern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kern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en-US" sz="240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kern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kern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 ker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 ker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 ker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400" kern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(1+</m:t>
                                </m:r>
                                <m:sSup>
                                  <m:sSup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400" i="1" ker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 ker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 ker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F353418-BF6C-5448-B2EA-045A88EB9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2" y="1447800"/>
                <a:ext cx="9144000" cy="1219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50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42DB5A-F0D1-D647-B847-310BD319298E}"/>
                  </a:ext>
                </a:extLst>
              </p:cNvPr>
              <p:cNvSpPr txBox="1"/>
              <p:nvPr/>
            </p:nvSpPr>
            <p:spPr>
              <a:xfrm>
                <a:off x="6010425" y="1491268"/>
                <a:ext cx="2859819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𝑓𝑌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den>
                        </m:f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42DB5A-F0D1-D647-B847-310BD3192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425" y="1491268"/>
                <a:ext cx="2859819" cy="6450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0F04E20-177B-0C4F-899E-3583453064DA}"/>
              </a:ext>
            </a:extLst>
          </p:cNvPr>
          <p:cNvGrpSpPr/>
          <p:nvPr/>
        </p:nvGrpSpPr>
        <p:grpSpPr>
          <a:xfrm>
            <a:off x="-472068" y="838200"/>
            <a:ext cx="6482493" cy="2931225"/>
            <a:chOff x="2668796" y="726375"/>
            <a:chExt cx="6482493" cy="29312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A72C124-2225-CF4A-ACF3-18E8C3A0F197}"/>
                </a:ext>
              </a:extLst>
            </p:cNvPr>
            <p:cNvSpPr/>
            <p:nvPr/>
          </p:nvSpPr>
          <p:spPr>
            <a:xfrm>
              <a:off x="2668796" y="1143000"/>
              <a:ext cx="3581400" cy="2514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perspectiveContrastingRightFacing">
                <a:rot lat="0" lon="180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9EBD7C5-391F-A640-A5FF-ACAC508A97D4}"/>
                </a:ext>
              </a:extLst>
            </p:cNvPr>
            <p:cNvCxnSpPr/>
            <p:nvPr/>
          </p:nvCxnSpPr>
          <p:spPr>
            <a:xfrm flipH="1">
              <a:off x="4421396" y="2314700"/>
              <a:ext cx="2057400" cy="11875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C595392-084A-F54E-8A5E-939B10501DE5}"/>
                </a:ext>
              </a:extLst>
            </p:cNvPr>
            <p:cNvSpPr txBox="1"/>
            <p:nvPr/>
          </p:nvSpPr>
          <p:spPr>
            <a:xfrm>
              <a:off x="5564396" y="1869375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</a:rPr>
                <a:t>f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6DFB39-9B75-8A43-94DD-6F996935DDDC}"/>
                </a:ext>
              </a:extLst>
            </p:cNvPr>
            <p:cNvCxnSpPr/>
            <p:nvPr/>
          </p:nvCxnSpPr>
          <p:spPr>
            <a:xfrm>
              <a:off x="8600521" y="1312225"/>
              <a:ext cx="11875" cy="101435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A53FB15-FFEF-3446-80BA-96382EAB6B20}"/>
                </a:ext>
              </a:extLst>
            </p:cNvPr>
            <p:cNvCxnSpPr/>
            <p:nvPr/>
          </p:nvCxnSpPr>
          <p:spPr>
            <a:xfrm>
              <a:off x="6554996" y="2314700"/>
              <a:ext cx="2057400" cy="11875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C949E5-EB5E-0244-AD21-AF9C6048FB4E}"/>
                </a:ext>
              </a:extLst>
            </p:cNvPr>
            <p:cNvSpPr txBox="1"/>
            <p:nvPr/>
          </p:nvSpPr>
          <p:spPr>
            <a:xfrm>
              <a:off x="7454793" y="1793175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</a:rPr>
                <a:t>Z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9506B83-4979-2346-9209-5E746438AB34}"/>
                </a:ext>
              </a:extLst>
            </p:cNvPr>
            <p:cNvSpPr txBox="1"/>
            <p:nvPr/>
          </p:nvSpPr>
          <p:spPr>
            <a:xfrm flipH="1">
              <a:off x="8459996" y="72637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</a:rPr>
                <a:t>P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39EF054-FCCE-BD4E-BE00-F43079666E5A}"/>
                </a:ext>
              </a:extLst>
            </p:cNvPr>
            <p:cNvCxnSpPr/>
            <p:nvPr/>
          </p:nvCxnSpPr>
          <p:spPr>
            <a:xfrm rot="5400000">
              <a:off x="3887996" y="2848100"/>
              <a:ext cx="10668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F4BE32-9AF9-0941-9822-71AEEC36817C}"/>
                </a:ext>
              </a:extLst>
            </p:cNvPr>
            <p:cNvSpPr txBox="1"/>
            <p:nvPr/>
          </p:nvSpPr>
          <p:spPr>
            <a:xfrm>
              <a:off x="4446592" y="255517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</a:rPr>
                <a:t>y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628A910-B900-DD4C-B852-0839F37574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1396" y="1256040"/>
              <a:ext cx="4167930" cy="21729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A7BE85-9D25-2D49-BEFD-C982537C35D7}"/>
                </a:ext>
              </a:extLst>
            </p:cNvPr>
            <p:cNvSpPr txBox="1"/>
            <p:nvPr/>
          </p:nvSpPr>
          <p:spPr>
            <a:xfrm>
              <a:off x="6326396" y="23622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</a:rPr>
                <a:t>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52A4FC-75F3-404A-B97F-5D78481EA629}"/>
                </a:ext>
              </a:extLst>
            </p:cNvPr>
            <p:cNvSpPr txBox="1"/>
            <p:nvPr/>
          </p:nvSpPr>
          <p:spPr>
            <a:xfrm>
              <a:off x="3887996" y="301237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</a:rPr>
                <a:t>p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D66566-E284-2740-873A-2CD5106FC1FE}"/>
                </a:ext>
              </a:extLst>
            </p:cNvPr>
            <p:cNvSpPr txBox="1"/>
            <p:nvPr/>
          </p:nvSpPr>
          <p:spPr>
            <a:xfrm>
              <a:off x="8761439" y="133597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73BD9B8-9C1E-CE47-BDBF-2B3030BD7243}"/>
                </a:ext>
              </a:extLst>
            </p:cNvPr>
            <p:cNvSpPr/>
            <p:nvPr/>
          </p:nvSpPr>
          <p:spPr bwMode="auto">
            <a:xfrm>
              <a:off x="6478796" y="2298192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19F9AC2-E507-2D47-8C4D-19C29F407023}"/>
                </a:ext>
              </a:extLst>
            </p:cNvPr>
            <p:cNvSpPr/>
            <p:nvPr/>
          </p:nvSpPr>
          <p:spPr bwMode="auto">
            <a:xfrm>
              <a:off x="8551436" y="1219200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24A3D2A-64C3-244C-973E-8F225B157942}"/>
                </a:ext>
              </a:extLst>
            </p:cNvPr>
            <p:cNvSpPr/>
            <p:nvPr/>
          </p:nvSpPr>
          <p:spPr bwMode="auto">
            <a:xfrm>
              <a:off x="4381772" y="3352800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6" name="Rectangle 3">
            <a:extLst>
              <a:ext uri="{FF2B5EF4-FFF2-40B4-BE49-F238E27FC236}">
                <a16:creationId xmlns:a16="http://schemas.microsoft.com/office/drawing/2014/main" id="{33296A13-F873-834F-A67F-9E2C7AEA7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258" y="2984630"/>
            <a:ext cx="6352483" cy="93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>
                <a:solidFill>
                  <a:srgbClr val="021E8E"/>
                </a:solidFill>
              </a:rPr>
              <a:t>Suppose the camera moves with respect to the world…</a:t>
            </a:r>
            <a:endParaRPr lang="en-US" sz="2000" kern="0" dirty="0">
              <a:solidFill>
                <a:srgbClr val="021E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4E0B0298-797C-6641-8E9D-7C2F138524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9100" y="4074216"/>
                <a:ext cx="8305800" cy="2707584"/>
              </a:xfrm>
            </p:spPr>
            <p:txBody>
              <a:bodyPr/>
              <a:lstStyle/>
              <a:p>
                <a:r>
                  <a:rPr lang="en-US" sz="2400" dirty="0"/>
                  <a:t>Point 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in the world moves relative to the camera, its projection in the image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moves as well.</a:t>
                </a:r>
              </a:p>
              <a:p>
                <a:r>
                  <a:rPr lang="en-US" sz="2400" dirty="0"/>
                  <a:t>This movement in the image plane is called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optical flow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Suppose the image of the point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moves to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in time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4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4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, 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4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Δ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4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Δ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are the two components of the optical flow.</a:t>
                </a: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4E0B0298-797C-6641-8E9D-7C2F138524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" y="4074216"/>
                <a:ext cx="8305800" cy="2707584"/>
              </a:xfrm>
              <a:blipFill>
                <a:blip r:embed="rId4"/>
                <a:stretch>
                  <a:fillRect l="-916" t="-1869" b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  <p:bldP spid="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7F7F-CFA7-C142-AC5D-D1936FFF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B24EF-8C0F-F946-80FF-68B085FCB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Relate optical flow to camera motion</a:t>
            </a:r>
          </a:p>
          <a:p>
            <a:r>
              <a:rPr lang="en-US" dirty="0"/>
              <a:t>Special cases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8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7F7F-CFA7-C142-AC5D-D1936FFF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does a point X in the scene move?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B24EF-8C0F-F946-80FF-68B085FCB2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 that the camera moves with a translational velocity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angular velocity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Linear velocity of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/>
                  <a:t> is given by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acc>
                              </m:e>
                            </m:eqAr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B24EF-8C0F-F946-80FF-68B085FCB2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05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66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7F7F-CFA7-C142-AC5D-D1936FFF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Now, lets consider the effect of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B24EF-8C0F-F946-80FF-68B085FCB2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143000"/>
                <a:ext cx="9144000" cy="5257800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acc>
                              </m:e>
                            </m:eqAr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b="0" dirty="0"/>
                  <a:t>Assume,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Substitute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acc>
                    <m:acc>
                      <m:accPr>
                        <m:chr m:val="̇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from equation above: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(1+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B24EF-8C0F-F946-80FF-68B085FCB2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43000"/>
                <a:ext cx="9144000" cy="5257800"/>
              </a:xfrm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654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7F7F-CFA7-C142-AC5D-D1936FFF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Dynamic Perspective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B24EF-8C0F-F946-80FF-68B085FCB2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143000"/>
                <a:ext cx="9144000" cy="52578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(1+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B24EF-8C0F-F946-80FF-68B085FCB2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43000"/>
                <a:ext cx="9144000" cy="52578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2AAC2FD-8C13-2A4B-984F-C699089BF127}"/>
              </a:ext>
            </a:extLst>
          </p:cNvPr>
          <p:cNvSpPr txBox="1"/>
          <p:nvPr/>
        </p:nvSpPr>
        <p:spPr>
          <a:xfrm>
            <a:off x="1447800" y="2362200"/>
            <a:ext cx="3376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Translation Component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0D9E8A-060E-F240-9637-7E85694ED4CA}"/>
              </a:ext>
            </a:extLst>
          </p:cNvPr>
          <p:cNvSpPr txBox="1"/>
          <p:nvPr/>
        </p:nvSpPr>
        <p:spPr>
          <a:xfrm>
            <a:off x="5638800" y="2362199"/>
            <a:ext cx="301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Rotation Component</a:t>
            </a:r>
          </a:p>
        </p:txBody>
      </p:sp>
    </p:spTree>
    <p:extLst>
      <p:ext uri="{BB962C8B-B14F-4D97-AF65-F5344CB8AC3E}">
        <p14:creationId xmlns:p14="http://schemas.microsoft.com/office/powerpoint/2010/main" val="2336224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7F7F-CFA7-C142-AC5D-D1936FFF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Optical flow for pure rotation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B24EF-8C0F-F946-80FF-68B085FCB2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143001"/>
                <a:ext cx="9144000" cy="12954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(1+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B24EF-8C0F-F946-80FF-68B085FCB2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43001"/>
                <a:ext cx="9144000" cy="1295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6BCE7BC-E7F0-A14F-B6DE-5410E2713432}"/>
                  </a:ext>
                </a:extLst>
              </p:cNvPr>
              <p:cNvSpPr/>
              <p:nvPr/>
            </p:nvSpPr>
            <p:spPr>
              <a:xfrm>
                <a:off x="457200" y="2735101"/>
                <a:ext cx="8686800" cy="2954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can determine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800" dirty="0"/>
                  <a:t> from the flow field.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Flow field is independent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6BCE7BC-E7F0-A14F-B6DE-5410E2713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35101"/>
                <a:ext cx="8686800" cy="2954270"/>
              </a:xfrm>
              <a:prstGeom prst="rect">
                <a:avLst/>
              </a:prstGeom>
              <a:blipFill>
                <a:blip r:embed="rId3"/>
                <a:stretch>
                  <a:fillRect l="-1316" b="-4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54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Screen shot 2012-01-26 at 12.05.38 PM.png">
            <a:extLst>
              <a:ext uri="{FF2B5EF4-FFF2-40B4-BE49-F238E27FC236}">
                <a16:creationId xmlns:a16="http://schemas.microsoft.com/office/drawing/2014/main" id="{DA390E37-FC07-1D49-A617-8AF4446743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4" t="4092" r="15846" b="10042"/>
          <a:stretch/>
        </p:blipFill>
        <p:spPr bwMode="auto">
          <a:xfrm>
            <a:off x="5207299" y="2933277"/>
            <a:ext cx="3631602" cy="342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DD7F7F-CFA7-C142-AC5D-D1936FFF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Optical flow for pure translation along Z-axis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B24EF-8C0F-F946-80FF-68B085FCB2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143001"/>
                <a:ext cx="9144000" cy="12954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(1+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B24EF-8C0F-F946-80FF-68B085FCB2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43001"/>
                <a:ext cx="9144000" cy="12954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0BB1C87-8410-A642-A1EE-A145B8065477}"/>
              </a:ext>
            </a:extLst>
          </p:cNvPr>
          <p:cNvSpPr/>
          <p:nvPr/>
        </p:nvSpPr>
        <p:spPr bwMode="auto">
          <a:xfrm>
            <a:off x="5105400" y="2743200"/>
            <a:ext cx="3810000" cy="3810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2E4A0F5-601A-1341-9029-C4459FF0FC9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28600" y="2438401"/>
                <a:ext cx="4724401" cy="4190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ker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 ker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e>
                            <m:r>
                              <a:rPr lang="en-US" sz="2400" i="1" ker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eqArr>
                      </m:e>
                    </m:d>
                    <m:r>
                      <a:rPr lang="en-US" sz="2400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 kern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kern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 kern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sz="2400" i="1" kern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endParaRPr lang="en-US" sz="2400" kern="0" dirty="0"/>
              </a:p>
              <a:p>
                <a:r>
                  <a:rPr lang="en-US" sz="2400" kern="0" dirty="0">
                    <a:solidFill>
                      <a:srgbClr val="FF0000"/>
                    </a:solidFill>
                  </a:rPr>
                  <a:t>Optical flow vector is a scalar multiple of position vector.</a:t>
                </a:r>
              </a:p>
              <a:p>
                <a:r>
                  <a:rPr lang="en-US" sz="2400" kern="0" dirty="0"/>
                  <a:t>Scale factor ambiguity,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kern="0" dirty="0"/>
                  <a:t>, and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𝑘𝑍</m:t>
                    </m:r>
                  </m:oMath>
                </a14:m>
                <a:r>
                  <a:rPr lang="en-US" sz="2400" kern="0" dirty="0"/>
                  <a:t>, optical flow remains unchanged.</a:t>
                </a:r>
              </a:p>
              <a:p>
                <a:r>
                  <a:rPr lang="en-US" sz="2400" kern="0" dirty="0"/>
                  <a:t>But, you can get time to collision,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kern="0" dirty="0"/>
                  <a:t>.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2E4A0F5-601A-1341-9029-C4459FF0F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438401"/>
                <a:ext cx="4724401" cy="4190999"/>
              </a:xfrm>
              <a:prstGeom prst="rect">
                <a:avLst/>
              </a:prstGeom>
              <a:blipFill>
                <a:blip r:embed="rId4"/>
                <a:stretch>
                  <a:fillRect l="-160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4C706F-1694-2D40-936C-1948BBF1B507}"/>
              </a:ext>
            </a:extLst>
          </p:cNvPr>
          <p:cNvCxnSpPr>
            <a:cxnSpLocks/>
            <a:endCxn id="6" idx="3"/>
          </p:cNvCxnSpPr>
          <p:nvPr/>
        </p:nvCxnSpPr>
        <p:spPr bwMode="auto">
          <a:xfrm>
            <a:off x="6858000" y="4648200"/>
            <a:ext cx="2057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2A71B6-CE36-934E-9611-3EB904DD6C00}"/>
              </a:ext>
            </a:extLst>
          </p:cNvPr>
          <p:cNvCxnSpPr>
            <a:cxnSpLocks/>
          </p:cNvCxnSpPr>
          <p:nvPr/>
        </p:nvCxnSpPr>
        <p:spPr bwMode="auto">
          <a:xfrm flipV="1">
            <a:off x="7010400" y="2743200"/>
            <a:ext cx="0" cy="2057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6540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7F7F-CFA7-C142-AC5D-D1936FFF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63046E-FA34-D241-8E3C-BC742D683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1336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273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29713</TotalTime>
  <Words>468</Words>
  <Application>Microsoft Macintosh PowerPoint</Application>
  <PresentationFormat>On-screen Show (4:3)</PresentationFormat>
  <Paragraphs>72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Cambria Math</vt:lpstr>
      <vt:lpstr>Times New Roman</vt:lpstr>
      <vt:lpstr>Blank Presentation</vt:lpstr>
      <vt:lpstr>Dynamic Perspective</vt:lpstr>
      <vt:lpstr>Perspective Projection </vt:lpstr>
      <vt:lpstr>Outline</vt:lpstr>
      <vt:lpstr>How does a point X in the scene move?</vt:lpstr>
      <vt:lpstr>Now, lets consider the effect of projection</vt:lpstr>
      <vt:lpstr>Dynamic Perspective Equations</vt:lpstr>
      <vt:lpstr>Optical flow for pure rotation</vt:lpstr>
      <vt:lpstr>Optical flow for pure translation along Z-axis</vt:lpstr>
      <vt:lpstr>PowerPoint Presentation</vt:lpstr>
      <vt:lpstr>PowerPoint Presentation</vt:lpstr>
      <vt:lpstr>PowerPoint Presentation</vt:lpstr>
      <vt:lpstr>PowerPoint Presentation</vt:lpstr>
      <vt:lpstr>Optical flow for pure translation along Z-axis</vt:lpstr>
      <vt:lpstr>PowerPoint Presentation</vt:lpstr>
      <vt:lpstr>PowerPoint Presentation</vt:lpstr>
      <vt:lpstr>Recap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Gupta, Saurabh</cp:lastModifiedBy>
  <cp:revision>973</cp:revision>
  <cp:lastPrinted>2019-01-30T20:01:30Z</cp:lastPrinted>
  <dcterms:created xsi:type="dcterms:W3CDTF">2004-08-29T23:15:23Z</dcterms:created>
  <dcterms:modified xsi:type="dcterms:W3CDTF">2021-02-10T19:25:17Z</dcterms:modified>
</cp:coreProperties>
</file>