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838" r:id="rId2"/>
    <p:sldId id="670" r:id="rId3"/>
    <p:sldId id="671" r:id="rId4"/>
    <p:sldId id="672" r:id="rId5"/>
    <p:sldId id="673" r:id="rId6"/>
    <p:sldId id="674" r:id="rId7"/>
    <p:sldId id="753" r:id="rId8"/>
    <p:sldId id="676" r:id="rId9"/>
    <p:sldId id="854" r:id="rId10"/>
    <p:sldId id="678" r:id="rId11"/>
    <p:sldId id="679" r:id="rId12"/>
    <p:sldId id="680" r:id="rId13"/>
    <p:sldId id="682" r:id="rId14"/>
    <p:sldId id="681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000C"/>
    <a:srgbClr val="FF4A7E"/>
    <a:srgbClr val="CB6B3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98218" autoAdjust="0"/>
  </p:normalViewPr>
  <p:slideViewPr>
    <p:cSldViewPr>
      <p:cViewPr varScale="1">
        <p:scale>
          <a:sx n="128" d="100"/>
          <a:sy n="128" d="100"/>
        </p:scale>
        <p:origin x="23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105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.xml"/><Relationship Id="rId2" Type="http://schemas.openxmlformats.org/officeDocument/2006/relationships/slide" Target="slides/slide7.xml"/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38383D-5DE9-4808-B518-8A3CB3379A6A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4F1342-0843-48EE-9C6F-36B89D435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67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6A54B-543E-4D81-BD2B-CDCA248F792B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64965-013F-4E3F-B722-F4CA4A73B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8B353-A784-4D60-87BF-B0E09EC19FC9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373EC-D395-4E90-9EDC-70DF8FED0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C4242-D0E6-410E-BD9A-CF11213ACAE4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4E4A8-F58A-4156-A8F2-43D0B90E1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6F947-639B-4DFF-85EC-DC2A7A4409BA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57D92-C189-4426-AB65-5F310C637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70E7-6237-49A7-A2AC-BFACE3C68A8A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2C182-E6B1-4243-B024-21EDB7CA3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AE0D2-9DD7-40D8-AE37-43F67227E83B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D175-CDCC-4ECC-A3B5-C26E0205E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FD16A-B785-4236-BD5B-1A32DD5C4DBB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6B3D-4719-4C71-94F2-43FB96A12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89D5-1060-4229-8F08-6509D0C3C9B7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F72D1-9682-4560-9A86-E8A17D611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41477-0EA8-4563-97D5-906748AF6385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2245F-A29F-4B87-BAC7-E75E4D8DC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B0972-4537-4A82-86EB-589BBB6B3530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84D9-DAB3-4C7D-8DC5-E27837E0D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1926C-940F-4941-AB23-E20FAAB6CFA4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6D9DB-4ADE-4ADA-8FD5-37CD30D4A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DE2AD0-AB5C-4ED1-9A51-BF0780815DA3}" type="datetimeFigureOut">
              <a:rPr lang="en-US"/>
              <a:pPr>
                <a:defRPr/>
              </a:pPr>
              <a:t>2/24/21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F47FA4-1EC1-4626-A642-D86A3741B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88232"/>
            <a:ext cx="8229600" cy="914400"/>
          </a:xfrm>
        </p:spPr>
        <p:txBody>
          <a:bodyPr/>
          <a:lstStyle/>
          <a:p>
            <a:r>
              <a:rPr lang="en-US" dirty="0"/>
              <a:t>Application: Image Blending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E4EDC0-184E-D74E-9783-E3A94DC9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00359"/>
            <a:ext cx="4243621" cy="358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55F7-D918-B746-9283-3C64A28ED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511" y="1374339"/>
            <a:ext cx="4622489" cy="54743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95A045-A268-D342-AEB6-A8EDCB4E6C5E}"/>
              </a:ext>
            </a:extLst>
          </p:cNvPr>
          <p:cNvSpPr/>
          <p:nvPr/>
        </p:nvSpPr>
        <p:spPr>
          <a:xfrm>
            <a:off x="-11790" y="6550223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Laplacian pyramid blending (Burt and Adelson 1983b)</a:t>
            </a:r>
            <a:endParaRPr lang="en-US" sz="14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>
            <a:extLst>
              <a:ext uri="{FF2B5EF4-FFF2-40B4-BE49-F238E27FC236}">
                <a16:creationId xmlns:a16="http://schemas.microsoft.com/office/drawing/2014/main" id="{1D32F9DA-74FF-6E47-860D-96A0FAC71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Pyramid Blending</a:t>
            </a:r>
          </a:p>
        </p:txBody>
      </p:sp>
      <p:graphicFrame>
        <p:nvGraphicFramePr>
          <p:cNvPr id="69635" name="Object 6">
            <a:extLst>
              <a:ext uri="{FF2B5EF4-FFF2-40B4-BE49-F238E27FC236}">
                <a16:creationId xmlns:a16="http://schemas.microsoft.com/office/drawing/2014/main" id="{B6A0C53E-7DA6-6544-AA03-DEACA3F1F44F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18288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Photo Editor Photo" r:id="rId3" imgW="6527800" imgH="4559300" progId="MSPhotoEd.3">
                  <p:embed/>
                </p:oleObj>
              </mc:Choice>
              <mc:Fallback>
                <p:oleObj name="Photo Editor Photo" r:id="rId3" imgW="6527800" imgH="4559300" progId="MSPhotoEd.3">
                  <p:embed/>
                  <p:pic>
                    <p:nvPicPr>
                      <p:cNvPr id="69635" name="Object 6">
                        <a:extLst>
                          <a:ext uri="{FF2B5EF4-FFF2-40B4-BE49-F238E27FC236}">
                            <a16:creationId xmlns:a16="http://schemas.microsoft.com/office/drawing/2014/main" id="{B6A0C53E-7DA6-6544-AA03-DEACA3F1F4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18288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6" name="Object 11">
            <a:extLst>
              <a:ext uri="{FF2B5EF4-FFF2-40B4-BE49-F238E27FC236}">
                <a16:creationId xmlns:a16="http://schemas.microsoft.com/office/drawing/2014/main" id="{ADB328EF-3D4A-384E-A7A0-E611812AADE2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18288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Photo Editor Photo" r:id="rId5" imgW="6527800" imgH="4559300" progId="MSPhotoEd.3">
                  <p:embed/>
                </p:oleObj>
              </mc:Choice>
              <mc:Fallback>
                <p:oleObj name="Photo Editor Photo" r:id="rId5" imgW="6527800" imgH="4559300" progId="MSPhotoEd.3">
                  <p:embed/>
                  <p:pic>
                    <p:nvPicPr>
                      <p:cNvPr id="69636" name="Object 11">
                        <a:extLst>
                          <a:ext uri="{FF2B5EF4-FFF2-40B4-BE49-F238E27FC236}">
                            <a16:creationId xmlns:a16="http://schemas.microsoft.com/office/drawing/2014/main" id="{ADB328EF-3D4A-384E-A7A0-E611812AAD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18288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637" name="Group 41">
            <a:extLst>
              <a:ext uri="{FF2B5EF4-FFF2-40B4-BE49-F238E27FC236}">
                <a16:creationId xmlns:a16="http://schemas.microsoft.com/office/drawing/2014/main" id="{7F7B8A75-4F92-2E49-8B2E-E2BC2B426BFB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1600200"/>
            <a:ext cx="838200" cy="1128713"/>
            <a:chOff x="384" y="2793"/>
            <a:chExt cx="351" cy="711"/>
          </a:xfrm>
        </p:grpSpPr>
        <p:sp>
          <p:nvSpPr>
            <p:cNvPr id="69665" name="Line 42">
              <a:extLst>
                <a:ext uri="{FF2B5EF4-FFF2-40B4-BE49-F238E27FC236}">
                  <a16:creationId xmlns:a16="http://schemas.microsoft.com/office/drawing/2014/main" id="{A6ECC033-764B-C742-A2B1-68A814713E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666" name="Group 43">
              <a:extLst>
                <a:ext uri="{FF2B5EF4-FFF2-40B4-BE49-F238E27FC236}">
                  <a16:creationId xmlns:a16="http://schemas.microsoft.com/office/drawing/2014/main" id="{B0EA043F-4410-6B48-A9AF-C64B58B0F1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69673" name="Line 44">
                <a:extLst>
                  <a:ext uri="{FF2B5EF4-FFF2-40B4-BE49-F238E27FC236}">
                    <a16:creationId xmlns:a16="http://schemas.microsoft.com/office/drawing/2014/main" id="{7D19F4D9-05A0-6F49-A98C-10BDF73BE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74" name="Line 45">
                <a:extLst>
                  <a:ext uri="{FF2B5EF4-FFF2-40B4-BE49-F238E27FC236}">
                    <a16:creationId xmlns:a16="http://schemas.microsoft.com/office/drawing/2014/main" id="{56D3A051-94DB-7845-A128-99222B990D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75" name="Line 46">
                <a:extLst>
                  <a:ext uri="{FF2B5EF4-FFF2-40B4-BE49-F238E27FC236}">
                    <a16:creationId xmlns:a16="http://schemas.microsoft.com/office/drawing/2014/main" id="{C78D80B6-31C3-5B4A-B1D0-6CBDCEE80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667" name="Group 47">
              <a:extLst>
                <a:ext uri="{FF2B5EF4-FFF2-40B4-BE49-F238E27FC236}">
                  <a16:creationId xmlns:a16="http://schemas.microsoft.com/office/drawing/2014/main" id="{C159757F-873B-AA4E-BC95-A40DBC374A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69671" name="Line 48">
                <a:extLst>
                  <a:ext uri="{FF2B5EF4-FFF2-40B4-BE49-F238E27FC236}">
                    <a16:creationId xmlns:a16="http://schemas.microsoft.com/office/drawing/2014/main" id="{A9E94309-8E7B-0B48-BFDA-AAD8BB992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72" name="Text Box 49">
                <a:extLst>
                  <a:ext uri="{FF2B5EF4-FFF2-40B4-BE49-F238E27FC236}">
                    <a16:creationId xmlns:a16="http://schemas.microsoft.com/office/drawing/2014/main" id="{60D46DE1-4CB3-5045-8CB9-DA0921AD42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69668" name="Group 50">
              <a:extLst>
                <a:ext uri="{FF2B5EF4-FFF2-40B4-BE49-F238E27FC236}">
                  <a16:creationId xmlns:a16="http://schemas.microsoft.com/office/drawing/2014/main" id="{6BC0F9F3-28CB-894C-94B4-81EFDC3F3E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69669" name="Line 51">
                <a:extLst>
                  <a:ext uri="{FF2B5EF4-FFF2-40B4-BE49-F238E27FC236}">
                    <a16:creationId xmlns:a16="http://schemas.microsoft.com/office/drawing/2014/main" id="{5FB90FE8-C0F5-E241-BB6A-2A82A55D7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70" name="Text Box 52">
                <a:extLst>
                  <a:ext uri="{FF2B5EF4-FFF2-40B4-BE49-F238E27FC236}">
                    <a16:creationId xmlns:a16="http://schemas.microsoft.com/office/drawing/2014/main" id="{CF2B76D7-6FDB-8441-94AC-F1522B1E21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69638" name="Group 53">
            <a:extLst>
              <a:ext uri="{FF2B5EF4-FFF2-40B4-BE49-F238E27FC236}">
                <a16:creationId xmlns:a16="http://schemas.microsoft.com/office/drawing/2014/main" id="{138BFE62-58C4-F347-8191-9F846E05D065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2605088"/>
            <a:ext cx="838200" cy="1128712"/>
            <a:chOff x="384" y="2793"/>
            <a:chExt cx="351" cy="711"/>
          </a:xfrm>
        </p:grpSpPr>
        <p:sp>
          <p:nvSpPr>
            <p:cNvPr id="69654" name="Line 54">
              <a:extLst>
                <a:ext uri="{FF2B5EF4-FFF2-40B4-BE49-F238E27FC236}">
                  <a16:creationId xmlns:a16="http://schemas.microsoft.com/office/drawing/2014/main" id="{4453BCA1-3A5E-BF4D-A447-4830C006A1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655" name="Group 55">
              <a:extLst>
                <a:ext uri="{FF2B5EF4-FFF2-40B4-BE49-F238E27FC236}">
                  <a16:creationId xmlns:a16="http://schemas.microsoft.com/office/drawing/2014/main" id="{02476293-9144-5A4C-A244-7AF5071D8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69662" name="Line 56">
                <a:extLst>
                  <a:ext uri="{FF2B5EF4-FFF2-40B4-BE49-F238E27FC236}">
                    <a16:creationId xmlns:a16="http://schemas.microsoft.com/office/drawing/2014/main" id="{F24D248C-B86D-AC49-9AA8-82EAEBDAA9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63" name="Line 57">
                <a:extLst>
                  <a:ext uri="{FF2B5EF4-FFF2-40B4-BE49-F238E27FC236}">
                    <a16:creationId xmlns:a16="http://schemas.microsoft.com/office/drawing/2014/main" id="{830EBAD9-2783-924E-A9A2-315F946505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64" name="Line 58">
                <a:extLst>
                  <a:ext uri="{FF2B5EF4-FFF2-40B4-BE49-F238E27FC236}">
                    <a16:creationId xmlns:a16="http://schemas.microsoft.com/office/drawing/2014/main" id="{6077EB79-850D-2C45-B597-AA0F621E1B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656" name="Group 59">
              <a:extLst>
                <a:ext uri="{FF2B5EF4-FFF2-40B4-BE49-F238E27FC236}">
                  <a16:creationId xmlns:a16="http://schemas.microsoft.com/office/drawing/2014/main" id="{64C314E5-4046-D74C-BB51-B4FD86E3CF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69660" name="Line 60">
                <a:extLst>
                  <a:ext uri="{FF2B5EF4-FFF2-40B4-BE49-F238E27FC236}">
                    <a16:creationId xmlns:a16="http://schemas.microsoft.com/office/drawing/2014/main" id="{E9A1AE24-0917-6C4C-AE76-2BCCD66AA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61" name="Text Box 61">
                <a:extLst>
                  <a:ext uri="{FF2B5EF4-FFF2-40B4-BE49-F238E27FC236}">
                    <a16:creationId xmlns:a16="http://schemas.microsoft.com/office/drawing/2014/main" id="{DF8C7E83-D80F-AE44-B078-494088DC89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69657" name="Group 62">
              <a:extLst>
                <a:ext uri="{FF2B5EF4-FFF2-40B4-BE49-F238E27FC236}">
                  <a16:creationId xmlns:a16="http://schemas.microsoft.com/office/drawing/2014/main" id="{8A5677A7-F1C0-1446-8FDC-D9C884E01D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69658" name="Line 63">
                <a:extLst>
                  <a:ext uri="{FF2B5EF4-FFF2-40B4-BE49-F238E27FC236}">
                    <a16:creationId xmlns:a16="http://schemas.microsoft.com/office/drawing/2014/main" id="{B29ADF82-17AB-8540-9E72-170CE832B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9" name="Text Box 64">
                <a:extLst>
                  <a:ext uri="{FF2B5EF4-FFF2-40B4-BE49-F238E27FC236}">
                    <a16:creationId xmlns:a16="http://schemas.microsoft.com/office/drawing/2014/main" id="{D274633C-BCCB-1F45-B50E-BF2C6EB438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69639" name="Group 65">
            <a:extLst>
              <a:ext uri="{FF2B5EF4-FFF2-40B4-BE49-F238E27FC236}">
                <a16:creationId xmlns:a16="http://schemas.microsoft.com/office/drawing/2014/main" id="{C786E78B-88B3-7346-8AE8-3ED6F6257882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4052888"/>
            <a:ext cx="838200" cy="1128712"/>
            <a:chOff x="384" y="2793"/>
            <a:chExt cx="351" cy="711"/>
          </a:xfrm>
        </p:grpSpPr>
        <p:sp>
          <p:nvSpPr>
            <p:cNvPr id="69643" name="Line 66">
              <a:extLst>
                <a:ext uri="{FF2B5EF4-FFF2-40B4-BE49-F238E27FC236}">
                  <a16:creationId xmlns:a16="http://schemas.microsoft.com/office/drawing/2014/main" id="{9502F108-7098-5340-94C8-C9F0FCBEB7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644" name="Group 67">
              <a:extLst>
                <a:ext uri="{FF2B5EF4-FFF2-40B4-BE49-F238E27FC236}">
                  <a16:creationId xmlns:a16="http://schemas.microsoft.com/office/drawing/2014/main" id="{1AA61583-7CAD-344F-AAB0-2A139426C7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69651" name="Line 68">
                <a:extLst>
                  <a:ext uri="{FF2B5EF4-FFF2-40B4-BE49-F238E27FC236}">
                    <a16:creationId xmlns:a16="http://schemas.microsoft.com/office/drawing/2014/main" id="{C8E2E434-521D-6B4C-90D3-7CD6D15532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2" name="Line 69">
                <a:extLst>
                  <a:ext uri="{FF2B5EF4-FFF2-40B4-BE49-F238E27FC236}">
                    <a16:creationId xmlns:a16="http://schemas.microsoft.com/office/drawing/2014/main" id="{67E7FD01-B153-8F4D-BFB2-4384192E6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3" name="Line 70">
                <a:extLst>
                  <a:ext uri="{FF2B5EF4-FFF2-40B4-BE49-F238E27FC236}">
                    <a16:creationId xmlns:a16="http://schemas.microsoft.com/office/drawing/2014/main" id="{8418CA54-20B7-D144-BDC6-E450C0870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645" name="Group 71">
              <a:extLst>
                <a:ext uri="{FF2B5EF4-FFF2-40B4-BE49-F238E27FC236}">
                  <a16:creationId xmlns:a16="http://schemas.microsoft.com/office/drawing/2014/main" id="{45A7DFD1-A791-704B-A97E-F8B401F1D0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69649" name="Line 72">
                <a:extLst>
                  <a:ext uri="{FF2B5EF4-FFF2-40B4-BE49-F238E27FC236}">
                    <a16:creationId xmlns:a16="http://schemas.microsoft.com/office/drawing/2014/main" id="{B199BB35-341D-F543-8F89-B04DBB9F0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0" name="Text Box 73">
                <a:extLst>
                  <a:ext uri="{FF2B5EF4-FFF2-40B4-BE49-F238E27FC236}">
                    <a16:creationId xmlns:a16="http://schemas.microsoft.com/office/drawing/2014/main" id="{9293B6B5-70B8-A046-A1A2-A5BF39BE70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69646" name="Group 74">
              <a:extLst>
                <a:ext uri="{FF2B5EF4-FFF2-40B4-BE49-F238E27FC236}">
                  <a16:creationId xmlns:a16="http://schemas.microsoft.com/office/drawing/2014/main" id="{42814F40-65BF-7B45-BDA4-137C1B92A0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69647" name="Line 75">
                <a:extLst>
                  <a:ext uri="{FF2B5EF4-FFF2-40B4-BE49-F238E27FC236}">
                    <a16:creationId xmlns:a16="http://schemas.microsoft.com/office/drawing/2014/main" id="{69CCD6CF-8654-1F4F-B7FC-3F21B430A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48" name="Text Box 76">
                <a:extLst>
                  <a:ext uri="{FF2B5EF4-FFF2-40B4-BE49-F238E27FC236}">
                    <a16:creationId xmlns:a16="http://schemas.microsoft.com/office/drawing/2014/main" id="{D2E7276D-09D0-4A4D-B21D-F4CEE63852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69640" name="Text Box 77">
            <a:extLst>
              <a:ext uri="{FF2B5EF4-FFF2-40B4-BE49-F238E27FC236}">
                <a16:creationId xmlns:a16="http://schemas.microsoft.com/office/drawing/2014/main" id="{0A0F10AA-5F2E-2246-8E8D-2A67B779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791200"/>
            <a:ext cx="186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Left pyramid</a:t>
            </a:r>
          </a:p>
        </p:txBody>
      </p:sp>
      <p:sp>
        <p:nvSpPr>
          <p:cNvPr id="69641" name="Text Box 78">
            <a:extLst>
              <a:ext uri="{FF2B5EF4-FFF2-40B4-BE49-F238E27FC236}">
                <a16:creationId xmlns:a16="http://schemas.microsoft.com/office/drawing/2014/main" id="{9D9A9246-76B3-A142-9BD4-BF92B66CC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791200"/>
            <a:ext cx="206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Right pyramid</a:t>
            </a:r>
          </a:p>
        </p:txBody>
      </p:sp>
      <p:sp>
        <p:nvSpPr>
          <p:cNvPr id="69642" name="Text Box 79">
            <a:extLst>
              <a:ext uri="{FF2B5EF4-FFF2-40B4-BE49-F238E27FC236}">
                <a16:creationId xmlns:a16="http://schemas.microsoft.com/office/drawing/2014/main" id="{2DF3B275-1A06-094A-9180-420B5A5DD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5791200"/>
            <a:ext cx="931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blend</a:t>
            </a:r>
          </a:p>
        </p:txBody>
      </p:sp>
    </p:spTree>
    <p:extLst>
      <p:ext uri="{BB962C8B-B14F-4D97-AF65-F5344CB8AC3E}">
        <p14:creationId xmlns:p14="http://schemas.microsoft.com/office/powerpoint/2010/main" val="424380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BF1C8963-866F-AD40-B421-D1FB15FEF9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Pyramid Blending</a:t>
            </a:r>
          </a:p>
        </p:txBody>
      </p:sp>
      <p:pic>
        <p:nvPicPr>
          <p:cNvPr id="70659" name="Picture 3" descr="apple">
            <a:extLst>
              <a:ext uri="{FF2B5EF4-FFF2-40B4-BE49-F238E27FC236}">
                <a16:creationId xmlns:a16="http://schemas.microsoft.com/office/drawing/2014/main" id="{EB308D4F-B828-EE43-ABE8-C8444BF9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orange">
            <a:extLst>
              <a:ext uri="{FF2B5EF4-FFF2-40B4-BE49-F238E27FC236}">
                <a16:creationId xmlns:a16="http://schemas.microsoft.com/office/drawing/2014/main" id="{D8B1A6F1-97BA-8241-9E64-CF29BB697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contribR">
            <a:extLst>
              <a:ext uri="{FF2B5EF4-FFF2-40B4-BE49-F238E27FC236}">
                <a16:creationId xmlns:a16="http://schemas.microsoft.com/office/drawing/2014/main" id="{253494AF-DA1D-9542-B70F-73A3FD42C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871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6F9E9D52-339F-4E45-958C-FF2FDABC0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71683" name="Picture 3" descr="level0R">
            <a:extLst>
              <a:ext uri="{FF2B5EF4-FFF2-40B4-BE49-F238E27FC236}">
                <a16:creationId xmlns:a16="http://schemas.microsoft.com/office/drawing/2014/main" id="{ACAD51B3-7574-9242-BA77-1649518C0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68DE677-3D1D-EB44-833C-AB6F9EF29110}"/>
              </a:ext>
            </a:extLst>
          </p:cNvPr>
          <p:cNvGrpSpPr>
            <a:grpSpLocks/>
          </p:cNvGrpSpPr>
          <p:nvPr/>
        </p:nvGrpSpPr>
        <p:grpSpPr bwMode="auto">
          <a:xfrm>
            <a:off x="117475" y="255588"/>
            <a:ext cx="8643938" cy="2068512"/>
            <a:chOff x="74" y="161"/>
            <a:chExt cx="5445" cy="1303"/>
          </a:xfrm>
        </p:grpSpPr>
        <p:pic>
          <p:nvPicPr>
            <p:cNvPr id="71693" name="Picture 5" descr="level4R">
              <a:extLst>
                <a:ext uri="{FF2B5EF4-FFF2-40B4-BE49-F238E27FC236}">
                  <a16:creationId xmlns:a16="http://schemas.microsoft.com/office/drawing/2014/main" id="{12C26074-508F-1B4D-BFB7-3E90736D4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4" name="Text Box 6">
              <a:extLst>
                <a:ext uri="{FF2B5EF4-FFF2-40B4-BE49-F238E27FC236}">
                  <a16:creationId xmlns:a16="http://schemas.microsoft.com/office/drawing/2014/main" id="{49B5B364-E1D1-924F-9807-886640964E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" y="432"/>
              <a:ext cx="807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laplacian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level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3F7466EC-ED00-F14C-9F84-172A9A4B9514}"/>
              </a:ext>
            </a:extLst>
          </p:cNvPr>
          <p:cNvGrpSpPr>
            <a:grpSpLocks/>
          </p:cNvGrpSpPr>
          <p:nvPr/>
        </p:nvGrpSpPr>
        <p:grpSpPr bwMode="auto">
          <a:xfrm>
            <a:off x="117475" y="2305050"/>
            <a:ext cx="8645525" cy="2062163"/>
            <a:chOff x="74" y="1452"/>
            <a:chExt cx="5446" cy="1299"/>
          </a:xfrm>
        </p:grpSpPr>
        <p:pic>
          <p:nvPicPr>
            <p:cNvPr id="71691" name="Picture 8" descr="level2R">
              <a:extLst>
                <a:ext uri="{FF2B5EF4-FFF2-40B4-BE49-F238E27FC236}">
                  <a16:creationId xmlns:a16="http://schemas.microsoft.com/office/drawing/2014/main" id="{680ACAA3-3669-4B45-BCB4-C9386F7E5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2" name="Text Box 9">
              <a:extLst>
                <a:ext uri="{FF2B5EF4-FFF2-40B4-BE49-F238E27FC236}">
                  <a16:creationId xmlns:a16="http://schemas.microsoft.com/office/drawing/2014/main" id="{8D449E33-56CE-2A40-B319-14E464509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" y="1728"/>
              <a:ext cx="807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laplacian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level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1686" name="Text Box 10">
            <a:extLst>
              <a:ext uri="{FF2B5EF4-FFF2-40B4-BE49-F238E27FC236}">
                <a16:creationId xmlns:a16="http://schemas.microsoft.com/office/drawing/2014/main" id="{D81734A3-EF5E-D54E-BF53-6E40C42A2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4756150"/>
            <a:ext cx="12811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laplacian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level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1687" name="Text Box 11">
            <a:extLst>
              <a:ext uri="{FF2B5EF4-FFF2-40B4-BE49-F238E27FC236}">
                <a16:creationId xmlns:a16="http://schemas.microsoft.com/office/drawing/2014/main" id="{B350C1B8-4236-E540-9BF8-BFB37FDA3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left pyramid</a:t>
            </a:r>
          </a:p>
        </p:txBody>
      </p:sp>
      <p:sp>
        <p:nvSpPr>
          <p:cNvPr id="71688" name="Text Box 12">
            <a:extLst>
              <a:ext uri="{FF2B5EF4-FFF2-40B4-BE49-F238E27FC236}">
                <a16:creationId xmlns:a16="http://schemas.microsoft.com/office/drawing/2014/main" id="{C0E57740-2265-9E4B-A1CB-9CE218E52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right pyramid</a:t>
            </a:r>
          </a:p>
        </p:txBody>
      </p:sp>
      <p:sp>
        <p:nvSpPr>
          <p:cNvPr id="71689" name="Text Box 13">
            <a:extLst>
              <a:ext uri="{FF2B5EF4-FFF2-40B4-BE49-F238E27FC236}">
                <a16:creationId xmlns:a16="http://schemas.microsoft.com/office/drawing/2014/main" id="{190E27F4-03AC-D54C-83EB-2349E7827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blended pyramid</a:t>
            </a:r>
          </a:p>
        </p:txBody>
      </p:sp>
      <p:sp>
        <p:nvSpPr>
          <p:cNvPr id="71690" name="Line 14">
            <a:extLst>
              <a:ext uri="{FF2B5EF4-FFF2-40B4-BE49-F238E27FC236}">
                <a16:creationId xmlns:a16="http://schemas.microsoft.com/office/drawing/2014/main" id="{DF591922-332B-574E-897C-11CD177DDA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304800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0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1BAC1109-BAEF-5040-A6D0-FA2EFD310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Blending Regions</a:t>
            </a:r>
          </a:p>
        </p:txBody>
      </p:sp>
      <p:graphicFrame>
        <p:nvGraphicFramePr>
          <p:cNvPr id="72707" name="Object 3">
            <a:extLst>
              <a:ext uri="{FF2B5EF4-FFF2-40B4-BE49-F238E27FC236}">
                <a16:creationId xmlns:a16="http://schemas.microsoft.com/office/drawing/2014/main" id="{6A3771E6-27DD-8444-B22E-9B8B7452FF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7913" y="990600"/>
          <a:ext cx="4448175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Photo Editor Photo" r:id="rId3" imgW="5930900" imgH="5588000" progId="MSPhotoEd.3">
                  <p:embed/>
                </p:oleObj>
              </mc:Choice>
              <mc:Fallback>
                <p:oleObj name="Photo Editor Photo" r:id="rId3" imgW="5930900" imgH="5588000" progId="MSPhotoEd.3">
                  <p:embed/>
                  <p:pic>
                    <p:nvPicPr>
                      <p:cNvPr id="72707" name="Object 3">
                        <a:extLst>
                          <a:ext uri="{FF2B5EF4-FFF2-40B4-BE49-F238E27FC236}">
                            <a16:creationId xmlns:a16="http://schemas.microsoft.com/office/drawing/2014/main" id="{6A3771E6-27DD-8444-B22E-9B8B7452FF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913" y="990600"/>
                        <a:ext cx="4448175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9882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7B2ABD9-D382-E448-83E9-4F5A37D67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Laplacian Pyramid: Blending</a:t>
            </a:r>
          </a:p>
        </p:txBody>
      </p:sp>
      <p:sp>
        <p:nvSpPr>
          <p:cNvPr id="453646" name="Rectangle 14">
            <a:extLst>
              <a:ext uri="{FF2B5EF4-FFF2-40B4-BE49-F238E27FC236}">
                <a16:creationId xmlns:a16="http://schemas.microsoft.com/office/drawing/2014/main" id="{2F84A02E-8CED-D842-9F7A-584D63B410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/>
              <a:t>General Approach:</a:t>
            </a:r>
          </a:p>
          <a:p>
            <a:pPr marL="838200" lvl="1" indent="-381000">
              <a:buFontTx/>
              <a:buAutoNum type="arabicPeriod"/>
            </a:pPr>
            <a:r>
              <a:rPr lang="en-US" altLang="en-US"/>
              <a:t>Build Laplacian pyramids </a:t>
            </a:r>
            <a:r>
              <a:rPr lang="en-US" altLang="en-US" i="1"/>
              <a:t>LA</a:t>
            </a:r>
            <a:r>
              <a:rPr lang="en-US" altLang="en-US"/>
              <a:t> and </a:t>
            </a:r>
            <a:r>
              <a:rPr lang="en-US" altLang="en-US" i="1"/>
              <a:t>LB</a:t>
            </a:r>
            <a:r>
              <a:rPr lang="en-US" altLang="en-US"/>
              <a:t> from images </a:t>
            </a:r>
            <a:r>
              <a:rPr lang="en-US" altLang="en-US" i="1"/>
              <a:t>A</a:t>
            </a:r>
            <a:r>
              <a:rPr lang="en-US" altLang="en-US"/>
              <a:t> and </a:t>
            </a:r>
            <a:r>
              <a:rPr lang="en-US" altLang="en-US" i="1"/>
              <a:t>B</a:t>
            </a:r>
          </a:p>
          <a:p>
            <a:pPr marL="838200" lvl="1" indent="-381000">
              <a:buFontTx/>
              <a:buAutoNum type="arabicPeriod"/>
            </a:pPr>
            <a:r>
              <a:rPr lang="en-US" altLang="en-US"/>
              <a:t>Build a Gaussian pyramid </a:t>
            </a:r>
            <a:r>
              <a:rPr lang="en-US" altLang="en-US" i="1"/>
              <a:t>GR</a:t>
            </a:r>
            <a:r>
              <a:rPr lang="en-US" altLang="en-US"/>
              <a:t> from selected region</a:t>
            </a:r>
            <a:r>
              <a:rPr lang="en-US" altLang="en-US" i="1"/>
              <a:t> R</a:t>
            </a:r>
          </a:p>
          <a:p>
            <a:pPr marL="838200" lvl="1" indent="-381000">
              <a:buFontTx/>
              <a:buAutoNum type="arabicPeriod"/>
            </a:pPr>
            <a:r>
              <a:rPr lang="en-US" altLang="en-US"/>
              <a:t>Form a combined pyramid </a:t>
            </a:r>
            <a:r>
              <a:rPr lang="en-US" altLang="en-US" i="1"/>
              <a:t>LS</a:t>
            </a:r>
            <a:r>
              <a:rPr lang="en-US" altLang="en-US"/>
              <a:t> from </a:t>
            </a:r>
            <a:r>
              <a:rPr lang="en-US" altLang="en-US" i="1"/>
              <a:t>LA</a:t>
            </a:r>
            <a:r>
              <a:rPr lang="en-US" altLang="en-US"/>
              <a:t> and </a:t>
            </a:r>
            <a:r>
              <a:rPr lang="en-US" altLang="en-US" i="1"/>
              <a:t>LB</a:t>
            </a:r>
            <a:r>
              <a:rPr lang="en-US" altLang="en-US"/>
              <a:t> using nodes of </a:t>
            </a:r>
            <a:r>
              <a:rPr lang="en-US" altLang="en-US" i="1"/>
              <a:t>GR</a:t>
            </a:r>
            <a:r>
              <a:rPr lang="en-US" altLang="en-US"/>
              <a:t> as weights:</a:t>
            </a:r>
          </a:p>
          <a:p>
            <a:pPr marL="1257300" lvl="2" indent="-342900">
              <a:buFontTx/>
              <a:buChar char="•"/>
            </a:pPr>
            <a:r>
              <a:rPr lang="en-US" altLang="en-US" i="1"/>
              <a:t>LS(i,j) = GR(I,j,)*LA(I,j) + (1-GR(I,j))*LB(I,j)</a:t>
            </a:r>
          </a:p>
          <a:p>
            <a:pPr marL="838200" lvl="1" indent="-381000">
              <a:buFontTx/>
              <a:buAutoNum type="arabicPeriod"/>
            </a:pPr>
            <a:r>
              <a:rPr lang="en-US" altLang="en-US"/>
              <a:t>Collapse the </a:t>
            </a:r>
            <a:r>
              <a:rPr lang="en-US" altLang="en-US" i="1"/>
              <a:t>LS</a:t>
            </a:r>
            <a:r>
              <a:rPr lang="en-US" altLang="en-US"/>
              <a:t> pyramid to get the final blended image</a:t>
            </a:r>
          </a:p>
        </p:txBody>
      </p:sp>
    </p:spTree>
    <p:extLst>
      <p:ext uri="{BB962C8B-B14F-4D97-AF65-F5344CB8AC3E}">
        <p14:creationId xmlns:p14="http://schemas.microsoft.com/office/powerpoint/2010/main" val="25847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4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0491C85-BC77-184B-AC09-D92B5701D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Blending</a:t>
            </a:r>
          </a:p>
        </p:txBody>
      </p:sp>
      <p:pic>
        <p:nvPicPr>
          <p:cNvPr id="61443" name="Picture 3" descr="left">
            <a:extLst>
              <a:ext uri="{FF2B5EF4-FFF2-40B4-BE49-F238E27FC236}">
                <a16:creationId xmlns:a16="http://schemas.microsoft.com/office/drawing/2014/main" id="{50433E0C-39D1-6340-829B-D6750C50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right">
            <a:extLst>
              <a:ext uri="{FF2B5EF4-FFF2-40B4-BE49-F238E27FC236}">
                <a16:creationId xmlns:a16="http://schemas.microsoft.com/office/drawing/2014/main" id="{EF3683A4-DCA2-A14D-82C8-D9B5EFBF1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397" name="Picture 5" descr="tile">
            <a:extLst>
              <a:ext uri="{FF2B5EF4-FFF2-40B4-BE49-F238E27FC236}">
                <a16:creationId xmlns:a16="http://schemas.microsoft.com/office/drawing/2014/main" id="{6F167065-A7F7-2342-873A-9BCCB301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37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8B783EE5-AB36-1A41-BCB6-DD524B8A9C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Alpha Blending / Feathering</a:t>
            </a:r>
          </a:p>
        </p:txBody>
      </p:sp>
      <p:grpSp>
        <p:nvGrpSpPr>
          <p:cNvPr id="62467" name="Group 3">
            <a:extLst>
              <a:ext uri="{FF2B5EF4-FFF2-40B4-BE49-F238E27FC236}">
                <a16:creationId xmlns:a16="http://schemas.microsoft.com/office/drawing/2014/main" id="{D0304063-41CE-7D48-9ABF-1E57CC2E9524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62472" name="Picture 4" descr="lfade31">
              <a:extLst>
                <a:ext uri="{FF2B5EF4-FFF2-40B4-BE49-F238E27FC236}">
                  <a16:creationId xmlns:a16="http://schemas.microsoft.com/office/drawing/2014/main" id="{BC54004F-29D1-4941-BB12-2BF7D84DB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3" name="Picture 5" descr="rfade31">
              <a:extLst>
                <a:ext uri="{FF2B5EF4-FFF2-40B4-BE49-F238E27FC236}">
                  <a16:creationId xmlns:a16="http://schemas.microsoft.com/office/drawing/2014/main" id="{6BB43805-F6FC-E141-9B22-025BE47D0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474" name="Group 6">
              <a:extLst>
                <a:ext uri="{FF2B5EF4-FFF2-40B4-BE49-F238E27FC236}">
                  <a16:creationId xmlns:a16="http://schemas.microsoft.com/office/drawing/2014/main" id="{9C82AE0C-8CDD-5B4A-BCE6-1BF8DACB32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62486" name="Group 7">
                <a:extLst>
                  <a:ext uri="{FF2B5EF4-FFF2-40B4-BE49-F238E27FC236}">
                    <a16:creationId xmlns:a16="http://schemas.microsoft.com/office/drawing/2014/main" id="{D5FF191B-6C3C-9A4D-BE2C-A0236725BE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62493" name="Line 8">
                  <a:extLst>
                    <a:ext uri="{FF2B5EF4-FFF2-40B4-BE49-F238E27FC236}">
                      <a16:creationId xmlns:a16="http://schemas.microsoft.com/office/drawing/2014/main" id="{EC929873-55DD-5D4A-B06C-45975C0453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94" name="Text Box 9">
                  <a:extLst>
                    <a:ext uri="{FF2B5EF4-FFF2-40B4-BE49-F238E27FC236}">
                      <a16:creationId xmlns:a16="http://schemas.microsoft.com/office/drawing/2014/main" id="{9475E9B5-3EBB-8446-BD67-D388027599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n-US" altLang="en-US" sz="1800">
                      <a:latin typeface="Times New Roman" panose="02020603050405020304" pitchFamily="18" charset="0"/>
                    </a:rPr>
                    <a:t>0</a:t>
                  </a:r>
                </a:p>
              </p:txBody>
            </p:sp>
          </p:grpSp>
          <p:sp>
            <p:nvSpPr>
              <p:cNvPr id="62487" name="Line 10">
                <a:extLst>
                  <a:ext uri="{FF2B5EF4-FFF2-40B4-BE49-F238E27FC236}">
                    <a16:creationId xmlns:a16="http://schemas.microsoft.com/office/drawing/2014/main" id="{735509A2-6352-DE47-84CD-C7017B66A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8" name="Line 11">
                <a:extLst>
                  <a:ext uri="{FF2B5EF4-FFF2-40B4-BE49-F238E27FC236}">
                    <a16:creationId xmlns:a16="http://schemas.microsoft.com/office/drawing/2014/main" id="{9856A302-B90C-094E-B5FC-36062D06C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9" name="Line 12">
                <a:extLst>
                  <a:ext uri="{FF2B5EF4-FFF2-40B4-BE49-F238E27FC236}">
                    <a16:creationId xmlns:a16="http://schemas.microsoft.com/office/drawing/2014/main" id="{9D50F7CE-6AB3-6A42-AC88-67A656900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2490" name="Group 13">
                <a:extLst>
                  <a:ext uri="{FF2B5EF4-FFF2-40B4-BE49-F238E27FC236}">
                    <a16:creationId xmlns:a16="http://schemas.microsoft.com/office/drawing/2014/main" id="{F2350EAF-B3E0-D743-A20B-67EFF2C6E2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62491" name="Line 14">
                  <a:extLst>
                    <a:ext uri="{FF2B5EF4-FFF2-40B4-BE49-F238E27FC236}">
                      <a16:creationId xmlns:a16="http://schemas.microsoft.com/office/drawing/2014/main" id="{A024D796-38F7-6F4E-8DE0-6F37DAD42E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92" name="Text Box 15">
                  <a:extLst>
                    <a:ext uri="{FF2B5EF4-FFF2-40B4-BE49-F238E27FC236}">
                      <a16:creationId xmlns:a16="http://schemas.microsoft.com/office/drawing/2014/main" id="{6028BA01-7A28-A049-B90A-74D4F73092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n-US" altLang="en-US" sz="1800">
                      <a:latin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2475" name="Group 16">
              <a:extLst>
                <a:ext uri="{FF2B5EF4-FFF2-40B4-BE49-F238E27FC236}">
                  <a16:creationId xmlns:a16="http://schemas.microsoft.com/office/drawing/2014/main" id="{DC54FF35-781F-4641-BF7F-9C59DE25C6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62484" name="Line 17">
                <a:extLst>
                  <a:ext uri="{FF2B5EF4-FFF2-40B4-BE49-F238E27FC236}">
                    <a16:creationId xmlns:a16="http://schemas.microsoft.com/office/drawing/2014/main" id="{E45CEF22-1F3D-024C-8E3D-B298702490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5" name="Text Box 18">
                <a:extLst>
                  <a:ext uri="{FF2B5EF4-FFF2-40B4-BE49-F238E27FC236}">
                    <a16:creationId xmlns:a16="http://schemas.microsoft.com/office/drawing/2014/main" id="{52571714-E3E5-D046-86D6-AE31D12FCE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62476" name="Group 19">
              <a:extLst>
                <a:ext uri="{FF2B5EF4-FFF2-40B4-BE49-F238E27FC236}">
                  <a16:creationId xmlns:a16="http://schemas.microsoft.com/office/drawing/2014/main" id="{A6916F0B-B021-E24E-8AEA-79EB0B8F788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62481" name="Line 20">
                <a:extLst>
                  <a:ext uri="{FF2B5EF4-FFF2-40B4-BE49-F238E27FC236}">
                    <a16:creationId xmlns:a16="http://schemas.microsoft.com/office/drawing/2014/main" id="{AD4759EF-2A11-AC48-9501-708185DF26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2" name="Line 21">
                <a:extLst>
                  <a:ext uri="{FF2B5EF4-FFF2-40B4-BE49-F238E27FC236}">
                    <a16:creationId xmlns:a16="http://schemas.microsoft.com/office/drawing/2014/main" id="{8A1EA7B8-92CD-C445-AD94-4987255909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3" name="Line 22">
                <a:extLst>
                  <a:ext uri="{FF2B5EF4-FFF2-40B4-BE49-F238E27FC236}">
                    <a16:creationId xmlns:a16="http://schemas.microsoft.com/office/drawing/2014/main" id="{650FE4D3-5852-E64B-BA84-20276E3B4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77" name="Group 23">
              <a:extLst>
                <a:ext uri="{FF2B5EF4-FFF2-40B4-BE49-F238E27FC236}">
                  <a16:creationId xmlns:a16="http://schemas.microsoft.com/office/drawing/2014/main" id="{9E56F19F-116D-9445-86FE-BF8D63DF1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62479" name="Line 24">
                <a:extLst>
                  <a:ext uri="{FF2B5EF4-FFF2-40B4-BE49-F238E27FC236}">
                    <a16:creationId xmlns:a16="http://schemas.microsoft.com/office/drawing/2014/main" id="{9679F6AA-AA3E-E749-939F-7A8C4ABB8D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0" name="Text Box 25">
                <a:extLst>
                  <a:ext uri="{FF2B5EF4-FFF2-40B4-BE49-F238E27FC236}">
                    <a16:creationId xmlns:a16="http://schemas.microsoft.com/office/drawing/2014/main" id="{9DE9E634-1C7D-194C-884E-60DBF0BF9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62478" name="Text Box 26">
              <a:extLst>
                <a:ext uri="{FF2B5EF4-FFF2-40B4-BE49-F238E27FC236}">
                  <a16:creationId xmlns:a16="http://schemas.microsoft.com/office/drawing/2014/main" id="{67076B62-3D50-4642-9914-99DA82D496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6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9" name="Group 27">
            <a:extLst>
              <a:ext uri="{FF2B5EF4-FFF2-40B4-BE49-F238E27FC236}">
                <a16:creationId xmlns:a16="http://schemas.microsoft.com/office/drawing/2014/main" id="{1F6040B6-5639-284C-B375-E470AC8F1232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62470" name="Picture 28" descr="win31">
              <a:extLst>
                <a:ext uri="{FF2B5EF4-FFF2-40B4-BE49-F238E27FC236}">
                  <a16:creationId xmlns:a16="http://schemas.microsoft.com/office/drawing/2014/main" id="{52567BC2-F046-E848-B516-D4356635B1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1" name="Text Box 29">
              <a:extLst>
                <a:ext uri="{FF2B5EF4-FFF2-40B4-BE49-F238E27FC236}">
                  <a16:creationId xmlns:a16="http://schemas.microsoft.com/office/drawing/2014/main" id="{F18BB6DD-42F9-B440-BAA4-EF680A700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6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444446" name="Text Box 30">
            <a:extLst>
              <a:ext uri="{FF2B5EF4-FFF2-40B4-BE49-F238E27FC236}">
                <a16:creationId xmlns:a16="http://schemas.microsoft.com/office/drawing/2014/main" id="{D301F74A-9CBE-D04F-BC92-BFF8FBFD8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191000"/>
            <a:ext cx="36576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I</a:t>
            </a:r>
            <a:r>
              <a:rPr lang="en-US" altLang="en-US" baseline="-25000">
                <a:latin typeface="Times New Roman" panose="02020603050405020304" pitchFamily="18" charset="0"/>
              </a:rPr>
              <a:t>blend</a:t>
            </a:r>
            <a:r>
              <a:rPr lang="en-US" altLang="en-US">
                <a:latin typeface="Times New Roman" panose="02020603050405020304" pitchFamily="18" charset="0"/>
              </a:rPr>
              <a:t> = </a:t>
            </a:r>
            <a:r>
              <a:rPr lang="en-US" altLang="en-US">
                <a:latin typeface="Symbol" pitchFamily="2" charset="2"/>
              </a:rPr>
              <a:t>a</a:t>
            </a:r>
            <a:r>
              <a:rPr lang="en-US" altLang="en-US">
                <a:latin typeface="Times New Roman" panose="02020603050405020304" pitchFamily="18" charset="0"/>
              </a:rPr>
              <a:t>I</a:t>
            </a:r>
            <a:r>
              <a:rPr lang="en-US" altLang="en-US" baseline="-25000">
                <a:latin typeface="Times New Roman" panose="02020603050405020304" pitchFamily="18" charset="0"/>
              </a:rPr>
              <a:t>left</a:t>
            </a:r>
            <a:r>
              <a:rPr lang="en-US" altLang="en-US">
                <a:latin typeface="Times New Roman" panose="02020603050405020304" pitchFamily="18" charset="0"/>
              </a:rPr>
              <a:t> + (1-</a:t>
            </a:r>
            <a:r>
              <a:rPr lang="en-US" altLang="en-US">
                <a:latin typeface="Symbol" pitchFamily="2" charset="2"/>
              </a:rPr>
              <a:t>a</a:t>
            </a:r>
            <a:r>
              <a:rPr lang="en-US" altLang="en-US">
                <a:latin typeface="Times New Roman" panose="02020603050405020304" pitchFamily="18" charset="0"/>
              </a:rPr>
              <a:t>)I</a:t>
            </a:r>
            <a:r>
              <a:rPr lang="en-US" altLang="en-US" baseline="-25000">
                <a:latin typeface="Times New Roman" panose="02020603050405020304" pitchFamily="18" charset="0"/>
              </a:rPr>
              <a:t>right</a:t>
            </a:r>
            <a:endParaRPr lang="en-US" alt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7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4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3C4C7504-6DE6-AD44-8E81-44C7CD2A3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Affect of Window Size</a:t>
            </a:r>
          </a:p>
        </p:txBody>
      </p:sp>
      <p:pic>
        <p:nvPicPr>
          <p:cNvPr id="63491" name="Picture 3" descr="win253">
            <a:extLst>
              <a:ext uri="{FF2B5EF4-FFF2-40B4-BE49-F238E27FC236}">
                <a16:creationId xmlns:a16="http://schemas.microsoft.com/office/drawing/2014/main" id="{36CF231C-76DE-D244-B7F7-58C35E564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win127">
            <a:extLst>
              <a:ext uri="{FF2B5EF4-FFF2-40B4-BE49-F238E27FC236}">
                <a16:creationId xmlns:a16="http://schemas.microsoft.com/office/drawing/2014/main" id="{168A39CA-0C90-474D-A2C5-28A94F3B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Line 5">
            <a:extLst>
              <a:ext uri="{FF2B5EF4-FFF2-40B4-BE49-F238E27FC236}">
                <a16:creationId xmlns:a16="http://schemas.microsoft.com/office/drawing/2014/main" id="{34D9B794-8554-4243-B4D0-47FC2B0627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4" name="Line 6">
            <a:extLst>
              <a:ext uri="{FF2B5EF4-FFF2-40B4-BE49-F238E27FC236}">
                <a16:creationId xmlns:a16="http://schemas.microsoft.com/office/drawing/2014/main" id="{02B1953B-2BAC-214E-806D-19C6B85929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7">
            <a:extLst>
              <a:ext uri="{FF2B5EF4-FFF2-40B4-BE49-F238E27FC236}">
                <a16:creationId xmlns:a16="http://schemas.microsoft.com/office/drawing/2014/main" id="{9E9489F0-984E-2244-A16D-6ED891F970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Line 8">
            <a:extLst>
              <a:ext uri="{FF2B5EF4-FFF2-40B4-BE49-F238E27FC236}">
                <a16:creationId xmlns:a16="http://schemas.microsoft.com/office/drawing/2014/main" id="{BB3EA6C9-4599-6B4A-A996-5B233C8A3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3497" name="Group 9">
            <a:extLst>
              <a:ext uri="{FF2B5EF4-FFF2-40B4-BE49-F238E27FC236}">
                <a16:creationId xmlns:a16="http://schemas.microsoft.com/office/drawing/2014/main" id="{76024358-E77F-CF40-A41B-41CA0855F2F5}"/>
              </a:ext>
            </a:extLst>
          </p:cNvPr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63514" name="Line 10">
              <a:extLst>
                <a:ext uri="{FF2B5EF4-FFF2-40B4-BE49-F238E27FC236}">
                  <a16:creationId xmlns:a16="http://schemas.microsoft.com/office/drawing/2014/main" id="{50E06DF0-D2BD-554C-9315-21B43D939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5" name="Text Box 11">
              <a:extLst>
                <a:ext uri="{FF2B5EF4-FFF2-40B4-BE49-F238E27FC236}">
                  <a16:creationId xmlns:a16="http://schemas.microsoft.com/office/drawing/2014/main" id="{54D86CB4-1644-254C-82B9-67C8364D2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>
                  <a:latin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63498" name="Group 12">
            <a:extLst>
              <a:ext uri="{FF2B5EF4-FFF2-40B4-BE49-F238E27FC236}">
                <a16:creationId xmlns:a16="http://schemas.microsoft.com/office/drawing/2014/main" id="{169B5066-F98A-A241-A856-ED25BC210CC1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63512" name="Line 13">
              <a:extLst>
                <a:ext uri="{FF2B5EF4-FFF2-40B4-BE49-F238E27FC236}">
                  <a16:creationId xmlns:a16="http://schemas.microsoft.com/office/drawing/2014/main" id="{51FAEC65-5960-F341-97C9-ED2E9606C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3" name="Text Box 14">
              <a:extLst>
                <a:ext uri="{FF2B5EF4-FFF2-40B4-BE49-F238E27FC236}">
                  <a16:creationId xmlns:a16="http://schemas.microsoft.com/office/drawing/2014/main" id="{6B5ADED6-DAE9-3742-9D0A-C9591AC7D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3499" name="Text Box 15">
            <a:extLst>
              <a:ext uri="{FF2B5EF4-FFF2-40B4-BE49-F238E27FC236}">
                <a16:creationId xmlns:a16="http://schemas.microsoft.com/office/drawing/2014/main" id="{2396EFDF-34CF-C240-975F-FD04FC0C8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Times New Roman" panose="02020603050405020304" pitchFamily="18" charset="0"/>
              </a:rPr>
              <a:t>left</a:t>
            </a:r>
          </a:p>
        </p:txBody>
      </p:sp>
      <p:sp>
        <p:nvSpPr>
          <p:cNvPr id="63500" name="Text Box 16">
            <a:extLst>
              <a:ext uri="{FF2B5EF4-FFF2-40B4-BE49-F238E27FC236}">
                <a16:creationId xmlns:a16="http://schemas.microsoft.com/office/drawing/2014/main" id="{90AD54F8-2A30-3A4B-B9C8-AAEB6377B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Times New Roman" panose="02020603050405020304" pitchFamily="18" charset="0"/>
              </a:rPr>
              <a:t>right</a:t>
            </a:r>
          </a:p>
        </p:txBody>
      </p:sp>
      <p:sp>
        <p:nvSpPr>
          <p:cNvPr id="63501" name="Line 17">
            <a:extLst>
              <a:ext uri="{FF2B5EF4-FFF2-40B4-BE49-F238E27FC236}">
                <a16:creationId xmlns:a16="http://schemas.microsoft.com/office/drawing/2014/main" id="{D157EABC-7403-9F4D-A542-81465CA933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3502" name="Group 18">
            <a:extLst>
              <a:ext uri="{FF2B5EF4-FFF2-40B4-BE49-F238E27FC236}">
                <a16:creationId xmlns:a16="http://schemas.microsoft.com/office/drawing/2014/main" id="{2AC25694-E8DC-E249-9703-6428C4498C63}"/>
              </a:ext>
            </a:extLst>
          </p:cNvPr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63509" name="Line 19">
              <a:extLst>
                <a:ext uri="{FF2B5EF4-FFF2-40B4-BE49-F238E27FC236}">
                  <a16:creationId xmlns:a16="http://schemas.microsoft.com/office/drawing/2014/main" id="{EC0F7688-82DA-0E42-A748-B5C4D25D6E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Line 20">
              <a:extLst>
                <a:ext uri="{FF2B5EF4-FFF2-40B4-BE49-F238E27FC236}">
                  <a16:creationId xmlns:a16="http://schemas.microsoft.com/office/drawing/2014/main" id="{F3279D40-F1E3-BB40-891F-074A30B879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Line 21">
              <a:extLst>
                <a:ext uri="{FF2B5EF4-FFF2-40B4-BE49-F238E27FC236}">
                  <a16:creationId xmlns:a16="http://schemas.microsoft.com/office/drawing/2014/main" id="{9820FF2A-1CE6-6642-BAEC-4F6F71DBD3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503" name="Group 22">
            <a:extLst>
              <a:ext uri="{FF2B5EF4-FFF2-40B4-BE49-F238E27FC236}">
                <a16:creationId xmlns:a16="http://schemas.microsoft.com/office/drawing/2014/main" id="{E89A35FB-F8EF-A841-BCEC-86EE3D797FDC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63507" name="Line 23">
              <a:extLst>
                <a:ext uri="{FF2B5EF4-FFF2-40B4-BE49-F238E27FC236}">
                  <a16:creationId xmlns:a16="http://schemas.microsoft.com/office/drawing/2014/main" id="{A63C9749-73E9-AA4E-A2FB-A19F6B69E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8" name="Text Box 24">
              <a:extLst>
                <a:ext uri="{FF2B5EF4-FFF2-40B4-BE49-F238E27FC236}">
                  <a16:creationId xmlns:a16="http://schemas.microsoft.com/office/drawing/2014/main" id="{514555A0-0CD6-8C4E-8E40-1FF896C14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>
                  <a:latin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63504" name="Group 25">
            <a:extLst>
              <a:ext uri="{FF2B5EF4-FFF2-40B4-BE49-F238E27FC236}">
                <a16:creationId xmlns:a16="http://schemas.microsoft.com/office/drawing/2014/main" id="{2F6D0849-FE60-964F-B466-474118A2FA18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63505" name="Line 26">
              <a:extLst>
                <a:ext uri="{FF2B5EF4-FFF2-40B4-BE49-F238E27FC236}">
                  <a16:creationId xmlns:a16="http://schemas.microsoft.com/office/drawing/2014/main" id="{6C35DD2D-1171-1244-AF59-EF2ECF8CDB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6" name="Text Box 27">
              <a:extLst>
                <a:ext uri="{FF2B5EF4-FFF2-40B4-BE49-F238E27FC236}">
                  <a16:creationId xmlns:a16="http://schemas.microsoft.com/office/drawing/2014/main" id="{7B276962-EFED-2E4B-AA6F-D70C27BFA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>
                  <a:latin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245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D25BBC8-F436-0147-B5ED-45C09FF96F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Affect of Window Size</a:t>
            </a:r>
          </a:p>
        </p:txBody>
      </p:sp>
      <p:grpSp>
        <p:nvGrpSpPr>
          <p:cNvPr id="64515" name="Group 3">
            <a:extLst>
              <a:ext uri="{FF2B5EF4-FFF2-40B4-BE49-F238E27FC236}">
                <a16:creationId xmlns:a16="http://schemas.microsoft.com/office/drawing/2014/main" id="{E8CEA7A3-4546-A844-95A3-6C3D8E9345C7}"/>
              </a:ext>
            </a:extLst>
          </p:cNvPr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64529" name="Line 4">
              <a:extLst>
                <a:ext uri="{FF2B5EF4-FFF2-40B4-BE49-F238E27FC236}">
                  <a16:creationId xmlns:a16="http://schemas.microsoft.com/office/drawing/2014/main" id="{4F14963C-4A3E-2543-9E2F-9B2B1914EE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4530" name="Group 5">
              <a:extLst>
                <a:ext uri="{FF2B5EF4-FFF2-40B4-BE49-F238E27FC236}">
                  <a16:creationId xmlns:a16="http://schemas.microsoft.com/office/drawing/2014/main" id="{9DF8310E-0DC3-5242-B8DB-81DCFF58B1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64537" name="Line 6">
                <a:extLst>
                  <a:ext uri="{FF2B5EF4-FFF2-40B4-BE49-F238E27FC236}">
                    <a16:creationId xmlns:a16="http://schemas.microsoft.com/office/drawing/2014/main" id="{D8B5DADD-B88D-6843-B52C-4512529091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38" name="Line 7">
                <a:extLst>
                  <a:ext uri="{FF2B5EF4-FFF2-40B4-BE49-F238E27FC236}">
                    <a16:creationId xmlns:a16="http://schemas.microsoft.com/office/drawing/2014/main" id="{B7BA69D4-0AED-9845-8828-7B36C3769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39" name="Line 8">
                <a:extLst>
                  <a:ext uri="{FF2B5EF4-FFF2-40B4-BE49-F238E27FC236}">
                    <a16:creationId xmlns:a16="http://schemas.microsoft.com/office/drawing/2014/main" id="{2353CEF2-DFD7-454B-A045-4BB5331E7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4531" name="Group 9">
              <a:extLst>
                <a:ext uri="{FF2B5EF4-FFF2-40B4-BE49-F238E27FC236}">
                  <a16:creationId xmlns:a16="http://schemas.microsoft.com/office/drawing/2014/main" id="{EE949554-609F-C745-A91A-80DACC08A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64535" name="Line 10">
                <a:extLst>
                  <a:ext uri="{FF2B5EF4-FFF2-40B4-BE49-F238E27FC236}">
                    <a16:creationId xmlns:a16="http://schemas.microsoft.com/office/drawing/2014/main" id="{13E21A06-8688-D84E-AF12-CB9B9BB4F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36" name="Text Box 11">
                <a:extLst>
                  <a:ext uri="{FF2B5EF4-FFF2-40B4-BE49-F238E27FC236}">
                    <a16:creationId xmlns:a16="http://schemas.microsoft.com/office/drawing/2014/main" id="{48BA1F1F-F243-D34B-8208-D687DE35E6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64532" name="Group 12">
              <a:extLst>
                <a:ext uri="{FF2B5EF4-FFF2-40B4-BE49-F238E27FC236}">
                  <a16:creationId xmlns:a16="http://schemas.microsoft.com/office/drawing/2014/main" id="{AD766B23-DF24-9244-9F0F-B8D247F8A7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64533" name="Line 13">
                <a:extLst>
                  <a:ext uri="{FF2B5EF4-FFF2-40B4-BE49-F238E27FC236}">
                    <a16:creationId xmlns:a16="http://schemas.microsoft.com/office/drawing/2014/main" id="{3BB4C934-8500-1D4C-A496-B1A5D06C2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34" name="Text Box 14">
                <a:extLst>
                  <a:ext uri="{FF2B5EF4-FFF2-40B4-BE49-F238E27FC236}">
                    <a16:creationId xmlns:a16="http://schemas.microsoft.com/office/drawing/2014/main" id="{0F12549E-3F80-D945-80BB-BBC4DD548F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64516" name="Line 15">
            <a:extLst>
              <a:ext uri="{FF2B5EF4-FFF2-40B4-BE49-F238E27FC236}">
                <a16:creationId xmlns:a16="http://schemas.microsoft.com/office/drawing/2014/main" id="{5CD96030-4712-3E44-8798-F2E358875F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4517" name="Group 16">
            <a:extLst>
              <a:ext uri="{FF2B5EF4-FFF2-40B4-BE49-F238E27FC236}">
                <a16:creationId xmlns:a16="http://schemas.microsoft.com/office/drawing/2014/main" id="{39302F3C-28C0-BA43-8C54-C1BB5DE3721D}"/>
              </a:ext>
            </a:extLst>
          </p:cNvPr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64526" name="Line 17">
              <a:extLst>
                <a:ext uri="{FF2B5EF4-FFF2-40B4-BE49-F238E27FC236}">
                  <a16:creationId xmlns:a16="http://schemas.microsoft.com/office/drawing/2014/main" id="{9D09EED3-06D9-EE48-BABC-8E424B01CB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7" name="Line 18">
              <a:extLst>
                <a:ext uri="{FF2B5EF4-FFF2-40B4-BE49-F238E27FC236}">
                  <a16:creationId xmlns:a16="http://schemas.microsoft.com/office/drawing/2014/main" id="{DA1F9F20-F1D1-954F-A27C-6A04F3D363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8" name="Line 19">
              <a:extLst>
                <a:ext uri="{FF2B5EF4-FFF2-40B4-BE49-F238E27FC236}">
                  <a16:creationId xmlns:a16="http://schemas.microsoft.com/office/drawing/2014/main" id="{4FE4CBA4-AB32-114E-BBAC-519477367C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18" name="Group 20">
            <a:extLst>
              <a:ext uri="{FF2B5EF4-FFF2-40B4-BE49-F238E27FC236}">
                <a16:creationId xmlns:a16="http://schemas.microsoft.com/office/drawing/2014/main" id="{50B29140-D3F4-0A46-8C8B-06DFFB75EAE8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64524" name="Line 21">
              <a:extLst>
                <a:ext uri="{FF2B5EF4-FFF2-40B4-BE49-F238E27FC236}">
                  <a16:creationId xmlns:a16="http://schemas.microsoft.com/office/drawing/2014/main" id="{C2DC2E18-761A-1F42-B0EA-939D40F473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5" name="Text Box 22">
              <a:extLst>
                <a:ext uri="{FF2B5EF4-FFF2-40B4-BE49-F238E27FC236}">
                  <a16:creationId xmlns:a16="http://schemas.microsoft.com/office/drawing/2014/main" id="{6EE4D900-76C0-6C44-A692-9F07529CA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>
                  <a:latin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64519" name="Group 23">
            <a:extLst>
              <a:ext uri="{FF2B5EF4-FFF2-40B4-BE49-F238E27FC236}">
                <a16:creationId xmlns:a16="http://schemas.microsoft.com/office/drawing/2014/main" id="{41CFF623-1E0E-124B-9E84-CF4FEC0369F5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64522" name="Line 24">
              <a:extLst>
                <a:ext uri="{FF2B5EF4-FFF2-40B4-BE49-F238E27FC236}">
                  <a16:creationId xmlns:a16="http://schemas.microsoft.com/office/drawing/2014/main" id="{262035D9-2AE3-4441-9CD4-5E10B57D8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3" name="Text Box 25">
              <a:extLst>
                <a:ext uri="{FF2B5EF4-FFF2-40B4-BE49-F238E27FC236}">
                  <a16:creationId xmlns:a16="http://schemas.microsoft.com/office/drawing/2014/main" id="{E549763E-CFC7-6A4F-82C1-CF5109ADFA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>
                  <a:latin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64520" name="Picture 26" descr="win7">
            <a:extLst>
              <a:ext uri="{FF2B5EF4-FFF2-40B4-BE49-F238E27FC236}">
                <a16:creationId xmlns:a16="http://schemas.microsoft.com/office/drawing/2014/main" id="{9C7AB59C-6FEA-1440-86AC-9DCA7E335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27" descr="win3">
            <a:extLst>
              <a:ext uri="{FF2B5EF4-FFF2-40B4-BE49-F238E27FC236}">
                <a16:creationId xmlns:a16="http://schemas.microsoft.com/office/drawing/2014/main" id="{DC40B8A0-A9C3-C847-A3DB-6D5454438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50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DC949EA6-9070-8242-8870-B49F8A88C4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Good Window Size</a:t>
            </a:r>
          </a:p>
        </p:txBody>
      </p:sp>
      <p:pic>
        <p:nvPicPr>
          <p:cNvPr id="65539" name="Picture 3" descr="win15">
            <a:extLst>
              <a:ext uri="{FF2B5EF4-FFF2-40B4-BE49-F238E27FC236}">
                <a16:creationId xmlns:a16="http://schemas.microsoft.com/office/drawing/2014/main" id="{E036BFB9-588B-D640-8AEB-81C59FA67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0" name="Group 4">
            <a:extLst>
              <a:ext uri="{FF2B5EF4-FFF2-40B4-BE49-F238E27FC236}">
                <a16:creationId xmlns:a16="http://schemas.microsoft.com/office/drawing/2014/main" id="{D91AB33A-415B-3644-A037-DD1BBC14EDD6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65542" name="Line 5">
              <a:extLst>
                <a:ext uri="{FF2B5EF4-FFF2-40B4-BE49-F238E27FC236}">
                  <a16:creationId xmlns:a16="http://schemas.microsoft.com/office/drawing/2014/main" id="{079275C0-23C7-454B-A340-6929BE045C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5543" name="Group 6">
              <a:extLst>
                <a:ext uri="{FF2B5EF4-FFF2-40B4-BE49-F238E27FC236}">
                  <a16:creationId xmlns:a16="http://schemas.microsoft.com/office/drawing/2014/main" id="{5C1562B4-5F96-644D-AF5C-619F881F21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65550" name="Line 7">
                <a:extLst>
                  <a:ext uri="{FF2B5EF4-FFF2-40B4-BE49-F238E27FC236}">
                    <a16:creationId xmlns:a16="http://schemas.microsoft.com/office/drawing/2014/main" id="{84B42DCF-CDC3-D941-BC9D-20ADAE562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1" name="Line 8">
                <a:extLst>
                  <a:ext uri="{FF2B5EF4-FFF2-40B4-BE49-F238E27FC236}">
                    <a16:creationId xmlns:a16="http://schemas.microsoft.com/office/drawing/2014/main" id="{C030CA99-C19D-6F4B-A610-16F18CF343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2" name="Line 9">
                <a:extLst>
                  <a:ext uri="{FF2B5EF4-FFF2-40B4-BE49-F238E27FC236}">
                    <a16:creationId xmlns:a16="http://schemas.microsoft.com/office/drawing/2014/main" id="{4F99B9F0-2A59-E648-A160-E4F849001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544" name="Group 10">
              <a:extLst>
                <a:ext uri="{FF2B5EF4-FFF2-40B4-BE49-F238E27FC236}">
                  <a16:creationId xmlns:a16="http://schemas.microsoft.com/office/drawing/2014/main" id="{23A312BA-33EB-A648-B940-D690367DE0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65548" name="Line 11">
                <a:extLst>
                  <a:ext uri="{FF2B5EF4-FFF2-40B4-BE49-F238E27FC236}">
                    <a16:creationId xmlns:a16="http://schemas.microsoft.com/office/drawing/2014/main" id="{219992EA-C623-2248-BA14-8EE107CEAD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49" name="Text Box 12">
                <a:extLst>
                  <a:ext uri="{FF2B5EF4-FFF2-40B4-BE49-F238E27FC236}">
                    <a16:creationId xmlns:a16="http://schemas.microsoft.com/office/drawing/2014/main" id="{5F54BA45-0B5E-6D41-9954-F21E16113D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65545" name="Group 13">
              <a:extLst>
                <a:ext uri="{FF2B5EF4-FFF2-40B4-BE49-F238E27FC236}">
                  <a16:creationId xmlns:a16="http://schemas.microsoft.com/office/drawing/2014/main" id="{F7AC9805-BF17-E341-B99E-15FDD206FC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65546" name="Line 14">
                <a:extLst>
                  <a:ext uri="{FF2B5EF4-FFF2-40B4-BE49-F238E27FC236}">
                    <a16:creationId xmlns:a16="http://schemas.microsoft.com/office/drawing/2014/main" id="{3E3CBB55-61AB-2A4E-9D21-6648ACC0A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47" name="Text Box 15">
                <a:extLst>
                  <a:ext uri="{FF2B5EF4-FFF2-40B4-BE49-F238E27FC236}">
                    <a16:creationId xmlns:a16="http://schemas.microsoft.com/office/drawing/2014/main" id="{5D7A4B56-2634-5046-9978-69151CF5FC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1800"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65541" name="Rectangle 16">
            <a:extLst>
              <a:ext uri="{FF2B5EF4-FFF2-40B4-BE49-F238E27FC236}">
                <a16:creationId xmlns:a16="http://schemas.microsoft.com/office/drawing/2014/main" id="{2FC553DC-A8DF-EE4E-941E-848FB36AB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/>
              <a:t>“Optimal” Window:  smooth but not ghosted</a:t>
            </a:r>
          </a:p>
        </p:txBody>
      </p:sp>
    </p:spTree>
    <p:extLst>
      <p:ext uri="{BB962C8B-B14F-4D97-AF65-F5344CB8AC3E}">
        <p14:creationId xmlns:p14="http://schemas.microsoft.com/office/powerpoint/2010/main" val="2201319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225D8E1-635C-7A4C-BDB7-19027E329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the Optimal Window?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0E84506-A855-2A48-88EF-D29026B4F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01000" cy="1828800"/>
          </a:xfrm>
        </p:spPr>
        <p:txBody>
          <a:bodyPr/>
          <a:lstStyle/>
          <a:p>
            <a:r>
              <a:rPr lang="en-US" altLang="en-US"/>
              <a:t>To avoid seams</a:t>
            </a:r>
          </a:p>
          <a:p>
            <a:pPr lvl="1"/>
            <a:r>
              <a:rPr lang="en-US" altLang="en-US" sz="1800"/>
              <a:t>window = size of largest prominent feature</a:t>
            </a:r>
          </a:p>
          <a:p>
            <a:r>
              <a:rPr lang="en-US" altLang="en-US"/>
              <a:t>To avoid ghosting</a:t>
            </a:r>
          </a:p>
          <a:p>
            <a:pPr lvl="1"/>
            <a:r>
              <a:rPr lang="en-US" altLang="en-US" sz="1800"/>
              <a:t>window &lt;= 2*size of smallest prominent feature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764689F-982E-5746-9581-47E95341A15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895600"/>
            <a:ext cx="8001000" cy="3505200"/>
            <a:chOff x="432" y="1824"/>
            <a:chExt cx="5040" cy="2208"/>
          </a:xfrm>
        </p:grpSpPr>
        <p:sp>
          <p:nvSpPr>
            <p:cNvPr id="66565" name="Rectangle 5">
              <a:extLst>
                <a:ext uri="{FF2B5EF4-FFF2-40B4-BE49-F238E27FC236}">
                  <a16:creationId xmlns:a16="http://schemas.microsoft.com/office/drawing/2014/main" id="{DB0AE5CD-0741-4D43-9094-6C5F8DC84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824"/>
              <a:ext cx="504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/>
                <a:t>Natural to cast this in the </a:t>
              </a:r>
              <a:r>
                <a:rPr lang="en-US" altLang="en-US" i="1"/>
                <a:t>Fourier domain</a:t>
              </a:r>
            </a:p>
            <a:p>
              <a:pPr lvl="1" eaLnBrk="1" hangingPunct="1">
                <a:lnSpc>
                  <a:spcPct val="90000"/>
                </a:lnSpc>
              </a:pPr>
              <a:r>
                <a:rPr lang="en-US" altLang="en-US" sz="1800"/>
                <a:t>largest frequency &lt;= 2*size of smallest frequency</a:t>
              </a:r>
            </a:p>
            <a:p>
              <a:pPr lvl="1" eaLnBrk="1" hangingPunct="1">
                <a:lnSpc>
                  <a:spcPct val="90000"/>
                </a:lnSpc>
              </a:pPr>
              <a:r>
                <a:rPr lang="en-US" altLang="en-US" sz="1800"/>
                <a:t>image frequency content should occupy one “octave” (power of two)</a:t>
              </a:r>
            </a:p>
          </p:txBody>
        </p:sp>
        <p:pic>
          <p:nvPicPr>
            <p:cNvPr id="66566" name="Picture 6" descr="stp1fil1">
              <a:extLst>
                <a:ext uri="{FF2B5EF4-FFF2-40B4-BE49-F238E27FC236}">
                  <a16:creationId xmlns:a16="http://schemas.microsoft.com/office/drawing/2014/main" id="{1233BF8B-A9D6-8743-B944-004E464BD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640"/>
              <a:ext cx="1392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7" name="Picture 7" descr="stp1fur5">
              <a:extLst>
                <a:ext uri="{FF2B5EF4-FFF2-40B4-BE49-F238E27FC236}">
                  <a16:creationId xmlns:a16="http://schemas.microsoft.com/office/drawing/2014/main" id="{A31BBC37-3CF9-0946-850B-5E4DE1644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640"/>
              <a:ext cx="1392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8" name="Line 8">
              <a:extLst>
                <a:ext uri="{FF2B5EF4-FFF2-40B4-BE49-F238E27FC236}">
                  <a16:creationId xmlns:a16="http://schemas.microsoft.com/office/drawing/2014/main" id="{9B91C47F-8B2B-DB4E-8E1D-42DC4DCC9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312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9" name="Text Box 9">
              <a:extLst>
                <a:ext uri="{FF2B5EF4-FFF2-40B4-BE49-F238E27FC236}">
                  <a16:creationId xmlns:a16="http://schemas.microsoft.com/office/drawing/2014/main" id="{A84D7002-0A77-904E-B93E-C4ED16743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4" y="2976"/>
              <a:ext cx="4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24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E4E927C6-1620-464A-9C8B-EEC2F2E2D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if the Frequency Spread is Wide</a:t>
            </a:r>
          </a:p>
        </p:txBody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3206A358-AD6A-A448-9191-0F6B62E4A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8305800" cy="32004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/>
              <a:t>Idea (Burt and Adelson)</a:t>
            </a:r>
          </a:p>
          <a:p>
            <a:pPr lvl="1"/>
            <a:r>
              <a:rPr lang="en-US" altLang="en-US"/>
              <a:t>Compute F</a:t>
            </a:r>
            <a:r>
              <a:rPr lang="en-US" altLang="en-US" baseline="-25000"/>
              <a:t>left</a:t>
            </a:r>
            <a:r>
              <a:rPr lang="en-US" altLang="en-US"/>
              <a:t> = FFT(I</a:t>
            </a:r>
            <a:r>
              <a:rPr lang="en-US" altLang="en-US" baseline="-25000"/>
              <a:t>left</a:t>
            </a:r>
            <a:r>
              <a:rPr lang="en-US" altLang="en-US"/>
              <a:t>), F</a:t>
            </a:r>
            <a:r>
              <a:rPr lang="en-US" altLang="en-US" baseline="-25000"/>
              <a:t>right</a:t>
            </a:r>
            <a:r>
              <a:rPr lang="en-US" altLang="en-US"/>
              <a:t> = FFT(I</a:t>
            </a:r>
            <a:r>
              <a:rPr lang="en-US" altLang="en-US" baseline="-25000"/>
              <a:t>right</a:t>
            </a:r>
            <a:r>
              <a:rPr lang="en-US" altLang="en-US"/>
              <a:t>)</a:t>
            </a:r>
          </a:p>
          <a:p>
            <a:pPr lvl="1"/>
            <a:r>
              <a:rPr lang="en-US" altLang="en-US"/>
              <a:t>Decompose Fourier image into octaves (bands)</a:t>
            </a:r>
          </a:p>
          <a:p>
            <a:pPr lvl="2"/>
            <a:r>
              <a:rPr lang="en-US" altLang="en-US"/>
              <a:t>F</a:t>
            </a:r>
            <a:r>
              <a:rPr lang="en-US" altLang="en-US" baseline="-25000"/>
              <a:t>left</a:t>
            </a:r>
            <a:r>
              <a:rPr lang="en-US" altLang="en-US"/>
              <a:t> = F</a:t>
            </a:r>
            <a:r>
              <a:rPr lang="en-US" altLang="en-US" baseline="-25000"/>
              <a:t>left</a:t>
            </a:r>
            <a:r>
              <a:rPr lang="en-US" altLang="en-US" baseline="30000"/>
              <a:t>1</a:t>
            </a:r>
            <a:r>
              <a:rPr lang="en-US" altLang="en-US"/>
              <a:t> + F</a:t>
            </a:r>
            <a:r>
              <a:rPr lang="en-US" altLang="en-US" baseline="-25000"/>
              <a:t>left</a:t>
            </a:r>
            <a:r>
              <a:rPr lang="en-US" altLang="en-US" baseline="30000"/>
              <a:t>2</a:t>
            </a:r>
            <a:r>
              <a:rPr lang="en-US" altLang="en-US"/>
              <a:t> + …</a:t>
            </a:r>
          </a:p>
          <a:p>
            <a:pPr lvl="1"/>
            <a:r>
              <a:rPr lang="en-US" altLang="en-US"/>
              <a:t>Feather corresponding octaves F</a:t>
            </a:r>
            <a:r>
              <a:rPr lang="en-US" altLang="en-US" baseline="-25000"/>
              <a:t>left</a:t>
            </a:r>
            <a:r>
              <a:rPr lang="en-US" altLang="en-US" baseline="30000"/>
              <a:t>i </a:t>
            </a:r>
            <a:r>
              <a:rPr lang="en-US" altLang="en-US"/>
              <a:t>with F</a:t>
            </a:r>
            <a:r>
              <a:rPr lang="en-US" altLang="en-US" baseline="-25000"/>
              <a:t>right</a:t>
            </a:r>
            <a:r>
              <a:rPr lang="en-US" altLang="en-US" baseline="30000"/>
              <a:t>i</a:t>
            </a:r>
            <a:endParaRPr lang="en-US" altLang="en-US"/>
          </a:p>
          <a:p>
            <a:pPr lvl="2"/>
            <a:r>
              <a:rPr lang="en-US" altLang="en-US"/>
              <a:t>Can compute inverse FFT and feather in spatial domain</a:t>
            </a:r>
          </a:p>
          <a:p>
            <a:pPr lvl="1"/>
            <a:r>
              <a:rPr lang="en-US" altLang="en-US"/>
              <a:t>Sum feathered octave images in frequency domain</a:t>
            </a:r>
          </a:p>
          <a:p>
            <a:r>
              <a:rPr lang="en-US" altLang="en-US"/>
              <a:t>Better implemented in </a:t>
            </a:r>
            <a:r>
              <a:rPr lang="en-US" altLang="en-US" i="1"/>
              <a:t>spatial domain</a:t>
            </a:r>
          </a:p>
        </p:txBody>
      </p:sp>
      <p:pic>
        <p:nvPicPr>
          <p:cNvPr id="67588" name="Picture 4" descr="cln1">
            <a:extLst>
              <a:ext uri="{FF2B5EF4-FFF2-40B4-BE49-F238E27FC236}">
                <a16:creationId xmlns:a16="http://schemas.microsoft.com/office/drawing/2014/main" id="{5F5F5FB0-900C-114E-8ED6-DFD30A74F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cln1fur2">
            <a:extLst>
              <a:ext uri="{FF2B5EF4-FFF2-40B4-BE49-F238E27FC236}">
                <a16:creationId xmlns:a16="http://schemas.microsoft.com/office/drawing/2014/main" id="{A9FED14F-A6E1-7D47-8F8B-58D5F539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0" name="Group 6">
            <a:extLst>
              <a:ext uri="{FF2B5EF4-FFF2-40B4-BE49-F238E27FC236}">
                <a16:creationId xmlns:a16="http://schemas.microsoft.com/office/drawing/2014/main" id="{6B4FA5A7-F38C-D44A-883F-49AD8AF4D33E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1600200"/>
            <a:ext cx="1371600" cy="533400"/>
            <a:chOff x="2352" y="2976"/>
            <a:chExt cx="864" cy="336"/>
          </a:xfrm>
        </p:grpSpPr>
        <p:sp>
          <p:nvSpPr>
            <p:cNvPr id="67591" name="Line 7">
              <a:extLst>
                <a:ext uri="{FF2B5EF4-FFF2-40B4-BE49-F238E27FC236}">
                  <a16:creationId xmlns:a16="http://schemas.microsoft.com/office/drawing/2014/main" id="{54164397-E13B-0A4A-ACAA-39715BB786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312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2" name="Text Box 8">
              <a:extLst>
                <a:ext uri="{FF2B5EF4-FFF2-40B4-BE49-F238E27FC236}">
                  <a16:creationId xmlns:a16="http://schemas.microsoft.com/office/drawing/2014/main" id="{A3C5B344-8344-194B-B151-CF06375FDF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4" y="2976"/>
              <a:ext cx="4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11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B4E5539-D45B-2146-B308-2512FBBE66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Octaves in the Spatial Domain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CCBA1CD-CFCF-DB40-95E3-758B07597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533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en-US" dirty="0"/>
              <a:t>Bandpass Images</a:t>
            </a:r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8D09CE11-E6E2-5B43-A3B7-6532EDBD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002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Lowpass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0D1A4-04D3-EE41-B79F-6BF3B85A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" y="2133600"/>
            <a:ext cx="9144000" cy="299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7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48268</TotalTime>
  <Words>320</Words>
  <Application>Microsoft Macintosh PowerPoint</Application>
  <PresentationFormat>On-screen Show (4:3)</PresentationFormat>
  <Paragraphs>80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Helvetica</vt:lpstr>
      <vt:lpstr>Symbol</vt:lpstr>
      <vt:lpstr>Times New Roman</vt:lpstr>
      <vt:lpstr>Office Theme</vt:lpstr>
      <vt:lpstr>Photo Editor Photo</vt:lpstr>
      <vt:lpstr>Application: Image Blending</vt:lpstr>
      <vt:lpstr>Blending</vt:lpstr>
      <vt:lpstr>Alpha Blending / Feathering</vt:lpstr>
      <vt:lpstr>Affect of Window Size</vt:lpstr>
      <vt:lpstr>Affect of Window Size</vt:lpstr>
      <vt:lpstr>Good Window Size</vt:lpstr>
      <vt:lpstr>What is the Optimal Window?</vt:lpstr>
      <vt:lpstr>What if the Frequency Spread is Wide</vt:lpstr>
      <vt:lpstr>Octaves in the Spatial Domain</vt:lpstr>
      <vt:lpstr>Pyramid Blending</vt:lpstr>
      <vt:lpstr>Pyramid Blending</vt:lpstr>
      <vt:lpstr>PowerPoint Presentation</vt:lpstr>
      <vt:lpstr>Blending Regions</vt:lpstr>
      <vt:lpstr>Laplacian Pyramid: Blending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Gupta, Saurabh</cp:lastModifiedBy>
  <cp:revision>262</cp:revision>
  <dcterms:created xsi:type="dcterms:W3CDTF">2009-12-16T02:55:56Z</dcterms:created>
  <dcterms:modified xsi:type="dcterms:W3CDTF">2021-02-24T07:34:20Z</dcterms:modified>
</cp:coreProperties>
</file>