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761" r:id="rId3"/>
    <p:sldId id="830" r:id="rId4"/>
    <p:sldId id="365" r:id="rId5"/>
    <p:sldId id="480" r:id="rId6"/>
    <p:sldId id="472" r:id="rId7"/>
    <p:sldId id="339" r:id="rId8"/>
    <p:sldId id="384" r:id="rId9"/>
    <p:sldId id="385" r:id="rId10"/>
    <p:sldId id="396" r:id="rId11"/>
    <p:sldId id="467" r:id="rId12"/>
    <p:sldId id="469" r:id="rId13"/>
    <p:sldId id="853" r:id="rId14"/>
    <p:sldId id="359" r:id="rId15"/>
    <p:sldId id="470" r:id="rId16"/>
    <p:sldId id="405" r:id="rId17"/>
    <p:sldId id="389" r:id="rId18"/>
    <p:sldId id="471" r:id="rId19"/>
    <p:sldId id="387" r:id="rId20"/>
    <p:sldId id="356" r:id="rId21"/>
    <p:sldId id="357" r:id="rId22"/>
    <p:sldId id="367" r:id="rId23"/>
    <p:sldId id="368" r:id="rId24"/>
    <p:sldId id="473" r:id="rId25"/>
    <p:sldId id="475" r:id="rId26"/>
    <p:sldId id="476" r:id="rId27"/>
    <p:sldId id="479" r:id="rId28"/>
    <p:sldId id="852" r:id="rId29"/>
    <p:sldId id="478" r:id="rId30"/>
    <p:sldId id="839" r:id="rId31"/>
    <p:sldId id="393" r:id="rId32"/>
    <p:sldId id="406" r:id="rId33"/>
    <p:sldId id="407" r:id="rId34"/>
    <p:sldId id="408" r:id="rId35"/>
    <p:sldId id="409" r:id="rId36"/>
    <p:sldId id="410" r:id="rId37"/>
    <p:sldId id="411" r:id="rId38"/>
    <p:sldId id="412" r:id="rId39"/>
    <p:sldId id="846" r:id="rId40"/>
    <p:sldId id="413" r:id="rId41"/>
    <p:sldId id="414" r:id="rId42"/>
    <p:sldId id="415" r:id="rId43"/>
    <p:sldId id="416" r:id="rId44"/>
    <p:sldId id="417" r:id="rId45"/>
    <p:sldId id="418" r:id="rId46"/>
    <p:sldId id="834" r:id="rId47"/>
    <p:sldId id="836" r:id="rId48"/>
    <p:sldId id="840" r:id="rId49"/>
    <p:sldId id="841" r:id="rId50"/>
    <p:sldId id="842" r:id="rId51"/>
    <p:sldId id="843" r:id="rId52"/>
    <p:sldId id="835" r:id="rId53"/>
    <p:sldId id="849" r:id="rId54"/>
    <p:sldId id="850" r:id="rId55"/>
    <p:sldId id="851" r:id="rId56"/>
    <p:sldId id="845" r:id="rId57"/>
    <p:sldId id="838" r:id="rId58"/>
    <p:sldId id="848" r:id="rId59"/>
    <p:sldId id="377" r:id="rId6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2000C"/>
    <a:srgbClr val="FF4A7E"/>
    <a:srgbClr val="CB6B3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55" autoAdjust="0"/>
    <p:restoredTop sz="98218" autoAdjust="0"/>
  </p:normalViewPr>
  <p:slideViewPr>
    <p:cSldViewPr>
      <p:cViewPr varScale="1">
        <p:scale>
          <a:sx n="128" d="100"/>
          <a:sy n="128" d="100"/>
        </p:scale>
        <p:origin x="1576" y="176"/>
      </p:cViewPr>
      <p:guideLst>
        <p:guide orient="horz" pos="2160"/>
        <p:guide pos="2880"/>
      </p:guideLst>
    </p:cSldViewPr>
  </p:slideViewPr>
  <p:outlineViewPr>
    <p:cViewPr>
      <p:scale>
        <a:sx n="33" d="100"/>
        <a:sy n="33" d="100"/>
      </p:scale>
      <p:origin x="0" y="22105"/>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1" Type="http://schemas.openxmlformats.org/officeDocument/2006/relationships/slide" Target="slides/slide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C38383D-5DE9-4808-B518-8A3CB3379A6A}" type="datetimeFigureOut">
              <a:rPr lang="en-US"/>
              <a:pPr>
                <a:defRPr/>
              </a:pPr>
              <a:t>2/19/21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D4F1342-0843-48EE-9C6F-36B89D435F83}" type="slidenum">
              <a:rPr lang="en-US"/>
              <a:pPr>
                <a:defRPr/>
              </a:pPr>
              <a:t>‹#›</a:t>
            </a:fld>
            <a:endParaRPr lang="en-US"/>
          </a:p>
        </p:txBody>
      </p:sp>
    </p:spTree>
    <p:extLst>
      <p:ext uri="{BB962C8B-B14F-4D97-AF65-F5344CB8AC3E}">
        <p14:creationId xmlns:p14="http://schemas.microsoft.com/office/powerpoint/2010/main" val="9582677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EA49289A-B358-4758-89C2-48286B7256B8}" type="slidenum">
              <a:rPr lang="en-US" smtClean="0"/>
              <a:pPr/>
              <a:t>2</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dirty="0"/>
              <a:t>If we want to know the value of the filtered</a:t>
            </a:r>
            <a:r>
              <a:rPr lang="en-US" baseline="0" dirty="0"/>
              <a:t> image at any location, we overlay </a:t>
            </a:r>
            <a:r>
              <a:rPr lang="en-US" baseline="0"/>
              <a:t>the filter </a:t>
            </a:r>
            <a:r>
              <a:rPr lang="en-US" baseline="0" dirty="0"/>
              <a:t>kernel over the image centered at that location, multiply the image values by the corresponding kernel values, and sum the result. To produce the entire filtered output image, we slide the filter kernel over every location and perform this operation.</a:t>
            </a:r>
            <a:endParaRPr lang="en-US" dirty="0"/>
          </a:p>
        </p:txBody>
      </p:sp>
    </p:spTree>
    <p:extLst>
      <p:ext uri="{BB962C8B-B14F-4D97-AF65-F5344CB8AC3E}">
        <p14:creationId xmlns:p14="http://schemas.microsoft.com/office/powerpoint/2010/main" val="685994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p:txBody>
          <a:bodyPr/>
          <a:lstStyle/>
          <a:p>
            <a:pPr>
              <a:defRPr/>
            </a:pPr>
            <a:fld id="{A8C41216-992E-4EB4-8254-51FCFC96F0BC}" type="slidenum">
              <a:rPr lang="en-US" smtClean="0"/>
              <a:pPr>
                <a:defRPr/>
              </a:pPr>
              <a:t>40</a:t>
            </a:fld>
            <a:endParaRPr lang="en-US"/>
          </a:p>
        </p:txBody>
      </p:sp>
      <p:sp>
        <p:nvSpPr>
          <p:cNvPr id="71683"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3918643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36AF93C4-4623-4DE5-8690-898B3B36F8FB}" type="slidenum">
              <a:rPr lang="en-US" smtClean="0"/>
              <a:pPr>
                <a:defRPr/>
              </a:pPr>
              <a:t>52</a:t>
            </a:fld>
            <a:endParaRPr lang="en-US"/>
          </a:p>
        </p:txBody>
      </p:sp>
      <p:sp>
        <p:nvSpPr>
          <p:cNvPr id="57347" name="Rectangle 2"/>
          <p:cNvSpPr>
            <a:spLocks noGrp="1" noRot="1" noChangeAspect="1" noChangeArrowheads="1" noTextEdit="1"/>
          </p:cNvSpPr>
          <p:nvPr>
            <p:ph type="sldImg"/>
          </p:nvPr>
        </p:nvSpPr>
        <p:spPr bwMode="auto">
          <a:xfrm>
            <a:off x="1192213" y="688975"/>
            <a:ext cx="4600575" cy="3449638"/>
          </a:xfrm>
          <a:noFill/>
          <a:ln>
            <a:solidFill>
              <a:srgbClr val="000000"/>
            </a:solidFill>
            <a:miter lim="800000"/>
            <a:headEnd/>
            <a:tailEnd/>
          </a:ln>
        </p:spPr>
      </p:sp>
      <p:sp>
        <p:nvSpPr>
          <p:cNvPr id="57348" name="Rectangle 3"/>
          <p:cNvSpPr>
            <a:spLocks noGrp="1" noChangeArrowheads="1"/>
          </p:cNvSpPr>
          <p:nvPr>
            <p:ph type="body" idx="1"/>
          </p:nvPr>
        </p:nvSpPr>
        <p:spPr bwMode="auto">
          <a:xfrm>
            <a:off x="910379" y="4367894"/>
            <a:ext cx="5160433" cy="4212356"/>
          </a:xfrm>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762667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Things we can’t understand without thinking in frequency</a:t>
            </a:r>
          </a:p>
        </p:txBody>
      </p:sp>
      <p:sp>
        <p:nvSpPr>
          <p:cNvPr id="4" name="Slide Number Placeholder 3"/>
          <p:cNvSpPr>
            <a:spLocks noGrp="1"/>
          </p:cNvSpPr>
          <p:nvPr>
            <p:ph type="sldNum" sz="quarter" idx="5"/>
          </p:nvPr>
        </p:nvSpPr>
        <p:spPr/>
        <p:txBody>
          <a:bodyPr/>
          <a:lstStyle/>
          <a:p>
            <a:pPr>
              <a:defRPr/>
            </a:pPr>
            <a:fld id="{4B15BA1D-1A99-4BE2-BF35-3D84C933D4D0}" type="slidenum">
              <a:rPr lang="en-US" smtClean="0"/>
              <a:pPr>
                <a:defRPr/>
              </a:pPr>
              <a:t>6</a:t>
            </a:fld>
            <a:endParaRPr lang="en-US"/>
          </a:p>
        </p:txBody>
      </p:sp>
    </p:spTree>
    <p:extLst>
      <p:ext uri="{BB962C8B-B14F-4D97-AF65-F5344CB8AC3E}">
        <p14:creationId xmlns:p14="http://schemas.microsoft.com/office/powerpoint/2010/main" val="236374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Fourier also discovered the “greenhouse effect”</a:t>
            </a:r>
          </a:p>
        </p:txBody>
      </p:sp>
      <p:sp>
        <p:nvSpPr>
          <p:cNvPr id="4" name="Slide Number Placeholder 3"/>
          <p:cNvSpPr>
            <a:spLocks noGrp="1"/>
          </p:cNvSpPr>
          <p:nvPr>
            <p:ph type="sldNum" sz="quarter" idx="10"/>
          </p:nvPr>
        </p:nvSpPr>
        <p:spPr/>
        <p:txBody>
          <a:bodyPr/>
          <a:lstStyle/>
          <a:p>
            <a:pPr>
              <a:defRPr/>
            </a:pPr>
            <a:fld id="{CD4F1342-0843-48EE-9C6F-36B89D435F83}" type="slidenum">
              <a:rPr lang="en-US" smtClean="0"/>
              <a:pPr>
                <a:defRPr/>
              </a:pPr>
              <a:t>8</a:t>
            </a:fld>
            <a:endParaRPr lang="en-US"/>
          </a:p>
        </p:txBody>
      </p:sp>
    </p:spTree>
    <p:extLst>
      <p:ext uri="{BB962C8B-B14F-4D97-AF65-F5344CB8AC3E}">
        <p14:creationId xmlns:p14="http://schemas.microsoft.com/office/powerpoint/2010/main" val="619008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Things we can’t understand without thinking in frequency</a:t>
            </a:r>
          </a:p>
        </p:txBody>
      </p:sp>
      <p:sp>
        <p:nvSpPr>
          <p:cNvPr id="4" name="Slide Number Placeholder 3"/>
          <p:cNvSpPr>
            <a:spLocks noGrp="1"/>
          </p:cNvSpPr>
          <p:nvPr>
            <p:ph type="sldNum" sz="quarter" idx="5"/>
          </p:nvPr>
        </p:nvSpPr>
        <p:spPr/>
        <p:txBody>
          <a:bodyPr/>
          <a:lstStyle/>
          <a:p>
            <a:pPr>
              <a:defRPr/>
            </a:pPr>
            <a:fld id="{4B15BA1D-1A99-4BE2-BF35-3D84C933D4D0}" type="slidenum">
              <a:rPr lang="en-US" smtClean="0"/>
              <a:pPr>
                <a:defRPr/>
              </a:pPr>
              <a:t>24</a:t>
            </a:fld>
            <a:endParaRPr lang="en-US"/>
          </a:p>
        </p:txBody>
      </p:sp>
    </p:spTree>
    <p:extLst>
      <p:ext uri="{BB962C8B-B14F-4D97-AF65-F5344CB8AC3E}">
        <p14:creationId xmlns:p14="http://schemas.microsoft.com/office/powerpoint/2010/main" val="3016199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D4F1342-0843-48EE-9C6F-36B89D435F83}" type="slidenum">
              <a:rPr lang="en-US" smtClean="0"/>
              <a:pPr>
                <a:defRPr/>
              </a:pPr>
              <a:t>27</a:t>
            </a:fld>
            <a:endParaRPr lang="en-US"/>
          </a:p>
        </p:txBody>
      </p:sp>
    </p:spTree>
    <p:extLst>
      <p:ext uri="{BB962C8B-B14F-4D97-AF65-F5344CB8AC3E}">
        <p14:creationId xmlns:p14="http://schemas.microsoft.com/office/powerpoint/2010/main" val="229575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94E5B5C1-E33C-499C-920B-EB6892E1857F}" type="slidenum">
              <a:rPr lang="en-US" smtClean="0"/>
              <a:pPr>
                <a:defRPr/>
              </a:pPr>
              <a:t>33</a:t>
            </a:fld>
            <a:endParaRPr lang="en-US"/>
          </a:p>
        </p:txBody>
      </p:sp>
      <p:sp>
        <p:nvSpPr>
          <p:cNvPr id="67587"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6758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ru-RU"/>
          </a:p>
        </p:txBody>
      </p:sp>
    </p:spTree>
    <p:extLst>
      <p:ext uri="{BB962C8B-B14F-4D97-AF65-F5344CB8AC3E}">
        <p14:creationId xmlns:p14="http://schemas.microsoft.com/office/powerpoint/2010/main" val="2501517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2F6C52AD-36E9-43EC-B218-E3032C603274}" type="slidenum">
              <a:rPr lang="en-US" smtClean="0"/>
              <a:pPr>
                <a:defRPr/>
              </a:pPr>
              <a:t>34</a:t>
            </a:fld>
            <a:endParaRPr lang="en-US"/>
          </a:p>
        </p:txBody>
      </p:sp>
      <p:sp>
        <p:nvSpPr>
          <p:cNvPr id="68611"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6861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ru-RU"/>
          </a:p>
        </p:txBody>
      </p:sp>
    </p:spTree>
    <p:extLst>
      <p:ext uri="{BB962C8B-B14F-4D97-AF65-F5344CB8AC3E}">
        <p14:creationId xmlns:p14="http://schemas.microsoft.com/office/powerpoint/2010/main" val="3720628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p>
            <a:pPr>
              <a:defRPr/>
            </a:pPr>
            <a:fld id="{C70A6488-FFC5-4D72-AE6D-FE4C979D7C1F}" type="slidenum">
              <a:rPr lang="en-US" smtClean="0"/>
              <a:pPr>
                <a:defRPr/>
              </a:pPr>
              <a:t>35</a:t>
            </a:fld>
            <a:endParaRPr lang="en-US"/>
          </a:p>
        </p:txBody>
      </p:sp>
      <p:sp>
        <p:nvSpPr>
          <p:cNvPr id="69635"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6963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256486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p>
            <a:pPr>
              <a:defRPr/>
            </a:pPr>
            <a:fld id="{F7547542-B54F-46BA-AF44-7FDE3ED957D5}" type="slidenum">
              <a:rPr lang="en-US" smtClean="0"/>
              <a:pPr>
                <a:defRPr/>
              </a:pPr>
              <a:t>37</a:t>
            </a:fld>
            <a:endParaRPr lang="en-US"/>
          </a:p>
        </p:txBody>
      </p:sp>
      <p:sp>
        <p:nvSpPr>
          <p:cNvPr id="70659"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7066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356237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886A54B-543E-4D81-BD2B-CDCA248F792B}" type="datetimeFigureOut">
              <a:rPr lang="en-US"/>
              <a:pPr>
                <a:defRPr/>
              </a:pPr>
              <a:t>2/19/21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364965-013F-4E3F-B722-F4CA4A73B4F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538B353-A784-4D60-87BF-B0E09EC19FC9}" type="datetimeFigureOut">
              <a:rPr lang="en-US"/>
              <a:pPr>
                <a:defRPr/>
              </a:pPr>
              <a:t>2/19/21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A373EC-D395-4E90-9EDC-70DF8FED0E2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ABC4242-D0E6-410E-BD9A-CF11213ACAE4}" type="datetimeFigureOut">
              <a:rPr lang="en-US"/>
              <a:pPr>
                <a:defRPr/>
              </a:pPr>
              <a:t>2/19/21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74E4A8-F58A-4156-A8F2-43D0B90E1D1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B336F85-8F2C-4EE7-AA92-22271B39003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6A86F947-639B-4DFF-85EC-DC2A7A4409BA}" type="datetimeFigureOut">
              <a:rPr lang="en-US"/>
              <a:pPr>
                <a:defRPr/>
              </a:pPr>
              <a:t>2/19/21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257D92-C189-4426-AB65-5F310C637A7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B0370E7-6237-49A7-A2AC-BFACE3C68A8A}" type="datetimeFigureOut">
              <a:rPr lang="en-US"/>
              <a:pPr>
                <a:defRPr/>
              </a:pPr>
              <a:t>2/19/21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B2C182-E6B1-4243-B024-21EDB7CA328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51AE0D2-9DD7-40D8-AE37-43F67227E83B}" type="datetimeFigureOut">
              <a:rPr lang="en-US"/>
              <a:pPr>
                <a:defRPr/>
              </a:pPr>
              <a:t>2/19/21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F4D175-CDCC-4ECC-A3B5-C26E0205E6F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49FD16A-B785-4236-BD5B-1A32DD5C4DBB}" type="datetimeFigureOut">
              <a:rPr lang="en-US"/>
              <a:pPr>
                <a:defRPr/>
              </a:pPr>
              <a:t>2/19/21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7416B3D-4719-4C71-94F2-43FB96A120C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BA289D5-1060-4229-8F08-6509D0C3C9B7}" type="datetimeFigureOut">
              <a:rPr lang="en-US"/>
              <a:pPr>
                <a:defRPr/>
              </a:pPr>
              <a:t>2/19/21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F1F72D1-9682-4560-9A86-E8A17D611F1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141477-0EA8-4563-97D5-906748AF6385}" type="datetimeFigureOut">
              <a:rPr lang="en-US"/>
              <a:pPr>
                <a:defRPr/>
              </a:pPr>
              <a:t>2/19/21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E82245F-A29F-4B87-BAC7-E75E4D8DC7E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D6B0972-4537-4A82-86EB-589BBB6B3530}" type="datetimeFigureOut">
              <a:rPr lang="en-US"/>
              <a:pPr>
                <a:defRPr/>
              </a:pPr>
              <a:t>2/19/21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8584D9-DAB3-4C7D-8DC5-E27837E0DFA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F71926C-940F-4941-AB23-E20FAAB6CFA4}" type="datetimeFigureOut">
              <a:rPr lang="en-US"/>
              <a:pPr>
                <a:defRPr/>
              </a:pPr>
              <a:t>2/19/21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F6D9DB-4ADE-4ADA-8FD5-37CD30D4A4D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8DE2AD0-AB5C-4ED1-9A51-BF0780815DA3}" type="datetimeFigureOut">
              <a:rPr lang="en-US"/>
              <a:pPr>
                <a:defRPr/>
              </a:pPr>
              <a:t>2/19/21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9F47FA4-1EC1-4626-A642-D86A3741B7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hyperlink" Target="http://saurabhg.web.illinois.edu/teaching/ece549/sp2021/" TargetMode="Externa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2.xml"/><Relationship Id="rId4" Type="http://schemas.openxmlformats.org/officeDocument/2006/relationships/image" Target="../media/image47.tiff"/></Relationships>
</file>

<file path=ppt/slides/_rels/slide23.xml.rels><?xml version="1.0" encoding="UTF-8" standalone="yes"?>
<Relationships xmlns="http://schemas.openxmlformats.org/package/2006/relationships"><Relationship Id="rId3" Type="http://schemas.openxmlformats.org/officeDocument/2006/relationships/image" Target="../media/image48.tiff"/><Relationship Id="rId7" Type="http://schemas.openxmlformats.org/officeDocument/2006/relationships/image" Target="../media/image51.tiff"/><Relationship Id="rId2" Type="http://schemas.openxmlformats.org/officeDocument/2006/relationships/image" Target="../media/image45.tiff"/><Relationship Id="rId1" Type="http://schemas.openxmlformats.org/officeDocument/2006/relationships/slideLayout" Target="../slideLayouts/slideLayout2.xml"/><Relationship Id="rId6" Type="http://schemas.openxmlformats.org/officeDocument/2006/relationships/image" Target="../media/image50.tiff"/><Relationship Id="rId5" Type="http://schemas.openxmlformats.org/officeDocument/2006/relationships/image" Target="../media/image49.tiff"/><Relationship Id="rId4" Type="http://schemas.openxmlformats.org/officeDocument/2006/relationships/image" Target="../media/image46.tiff"/></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48.tiff"/><Relationship Id="rId7" Type="http://schemas.openxmlformats.org/officeDocument/2006/relationships/image" Target="../media/image55.tiff"/><Relationship Id="rId2" Type="http://schemas.openxmlformats.org/officeDocument/2006/relationships/image" Target="../media/image45.tiff"/><Relationship Id="rId1" Type="http://schemas.openxmlformats.org/officeDocument/2006/relationships/slideLayout" Target="../slideLayouts/slideLayout2.xml"/><Relationship Id="rId6" Type="http://schemas.openxmlformats.org/officeDocument/2006/relationships/image" Target="../media/image54.tiff"/><Relationship Id="rId5" Type="http://schemas.openxmlformats.org/officeDocument/2006/relationships/image" Target="../media/image53.tiff"/><Relationship Id="rId4" Type="http://schemas.openxmlformats.org/officeDocument/2006/relationships/image" Target="../media/image52.tiff"/></Relationships>
</file>

<file path=ppt/slides/_rels/slide26.xml.rels><?xml version="1.0" encoding="UTF-8" standalone="yes"?>
<Relationships xmlns="http://schemas.openxmlformats.org/package/2006/relationships"><Relationship Id="rId3" Type="http://schemas.openxmlformats.org/officeDocument/2006/relationships/image" Target="../media/image48.tiff"/><Relationship Id="rId7" Type="http://schemas.openxmlformats.org/officeDocument/2006/relationships/image" Target="../media/image59.tiff"/><Relationship Id="rId2" Type="http://schemas.openxmlformats.org/officeDocument/2006/relationships/image" Target="../media/image45.tiff"/><Relationship Id="rId1" Type="http://schemas.openxmlformats.org/officeDocument/2006/relationships/slideLayout" Target="../slideLayouts/slideLayout2.xml"/><Relationship Id="rId6" Type="http://schemas.openxmlformats.org/officeDocument/2006/relationships/image" Target="../media/image58.tiff"/><Relationship Id="rId5" Type="http://schemas.openxmlformats.org/officeDocument/2006/relationships/image" Target="../media/image57.tiff"/><Relationship Id="rId4" Type="http://schemas.openxmlformats.org/officeDocument/2006/relationships/image" Target="../media/image56.tiff"/></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f"/><Relationship Id="rId1" Type="http://schemas.openxmlformats.org/officeDocument/2006/relationships/slideLayout" Target="../slideLayouts/slideLayout2.xml"/><Relationship Id="rId5" Type="http://schemas.openxmlformats.org/officeDocument/2006/relationships/image" Target="../media/image64.tiff"/><Relationship Id="rId4" Type="http://schemas.openxmlformats.org/officeDocument/2006/relationships/image" Target="../media/image63.tiff"/></Relationships>
</file>

<file path=ppt/slides/_rels/slide29.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5.tiff"/><Relationship Id="rId1" Type="http://schemas.openxmlformats.org/officeDocument/2006/relationships/slideLayout" Target="../slideLayouts/slideLayout2.xml"/><Relationship Id="rId5" Type="http://schemas.openxmlformats.org/officeDocument/2006/relationships/image" Target="../media/image68.tiff"/><Relationship Id="rId4" Type="http://schemas.openxmlformats.org/officeDocument/2006/relationships/image" Target="../media/image67.tif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tiff"/><Relationship Id="rId1" Type="http://schemas.openxmlformats.org/officeDocument/2006/relationships/slideLayout" Target="../slideLayouts/slideLayout2.xml"/><Relationship Id="rId5" Type="http://schemas.openxmlformats.org/officeDocument/2006/relationships/image" Target="../media/image72.tiff"/><Relationship Id="rId4" Type="http://schemas.openxmlformats.org/officeDocument/2006/relationships/image" Target="../media/image71.tiff"/></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en.wikipedia.org/wiki/Wagon-wheel_effec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83.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 Id="rId4" Type="http://schemas.openxmlformats.org/officeDocument/2006/relationships/image" Target="../media/image89.jpeg"/></Relationships>
</file>

<file path=ppt/slides/_rels/slide4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13.png"/><Relationship Id="rId1" Type="http://schemas.openxmlformats.org/officeDocument/2006/relationships/slideLayout" Target="../slideLayouts/slideLayout6.xml"/><Relationship Id="rId6" Type="http://schemas.openxmlformats.org/officeDocument/2006/relationships/image" Target="../media/image95.tiff"/><Relationship Id="rId5" Type="http://schemas.openxmlformats.org/officeDocument/2006/relationships/image" Target="../media/image94.tiff"/><Relationship Id="rId4" Type="http://schemas.openxmlformats.org/officeDocument/2006/relationships/image" Target="../media/image9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9.tiff"/><Relationship Id="rId2" Type="http://schemas.openxmlformats.org/officeDocument/2006/relationships/image" Target="../media/image113.png"/><Relationship Id="rId1" Type="http://schemas.openxmlformats.org/officeDocument/2006/relationships/slideLayout" Target="../slideLayouts/slideLayout6.xml"/><Relationship Id="rId6" Type="http://schemas.openxmlformats.org/officeDocument/2006/relationships/image" Target="../media/image98.tiff"/><Relationship Id="rId5" Type="http://schemas.openxmlformats.org/officeDocument/2006/relationships/image" Target="../media/image97.tiff"/><Relationship Id="rId4" Type="http://schemas.openxmlformats.org/officeDocument/2006/relationships/image" Target="../media/image96.tiff"/></Relationships>
</file>

<file path=ppt/slides/_rels/slide51.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tags" Target="../tags/tag3.xml"/><Relationship Id="rId7" Type="http://schemas.openxmlformats.org/officeDocument/2006/relationships/image" Target="../media/image101.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1.xml"/><Relationship Id="rId10" Type="http://schemas.openxmlformats.org/officeDocument/2006/relationships/image" Target="../media/image104.png"/><Relationship Id="rId4" Type="http://schemas.openxmlformats.org/officeDocument/2006/relationships/slideLayout" Target="../slideLayouts/slideLayout2.xml"/><Relationship Id="rId9" Type="http://schemas.openxmlformats.org/officeDocument/2006/relationships/image" Target="../media/image103.jpeg"/></Relationships>
</file>

<file path=ppt/slides/_rels/slide53.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image" Target="../media/image105.tiff"/><Relationship Id="rId1" Type="http://schemas.openxmlformats.org/officeDocument/2006/relationships/slideLayout" Target="../slideLayouts/slideLayout2.xml"/><Relationship Id="rId6" Type="http://schemas.openxmlformats.org/officeDocument/2006/relationships/image" Target="../media/image97.tiff"/><Relationship Id="rId5" Type="http://schemas.openxmlformats.org/officeDocument/2006/relationships/image" Target="../media/image96.tiff"/><Relationship Id="rId4" Type="http://schemas.openxmlformats.org/officeDocument/2006/relationships/image" Target="../media/image99.tiff"/></Relationships>
</file>

<file path=ppt/slides/_rels/slide5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7.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77.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25.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C587B462-4F8B-6D46-B27B-B909F2AF1466}"/>
              </a:ext>
            </a:extLst>
          </p:cNvPr>
          <p:cNvSpPr txBox="1">
            <a:spLocks/>
          </p:cNvSpPr>
          <p:nvPr/>
        </p:nvSpPr>
        <p:spPr bwMode="auto">
          <a:xfrm>
            <a:off x="5943600" y="2133600"/>
            <a:ext cx="3013494" cy="26018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dirty="0">
                <a:solidFill>
                  <a:schemeClr val="tx1"/>
                </a:solidFill>
              </a:rPr>
              <a:t>While we wait,</a:t>
            </a:r>
          </a:p>
          <a:p>
            <a:pPr algn="l"/>
            <a:endParaRPr lang="en-US" dirty="0">
              <a:solidFill>
                <a:schemeClr val="tx1"/>
              </a:solidFill>
            </a:endParaRPr>
          </a:p>
          <a:p>
            <a:pPr algn="l"/>
            <a:r>
              <a:rPr lang="en-US" dirty="0">
                <a:solidFill>
                  <a:schemeClr val="tx1"/>
                </a:solidFill>
              </a:rPr>
              <a:t>Who do you see in this picture?</a:t>
            </a:r>
          </a:p>
        </p:txBody>
      </p:sp>
      <p:sp>
        <p:nvSpPr>
          <p:cNvPr id="2" name="Title 1">
            <a:extLst>
              <a:ext uri="{FF2B5EF4-FFF2-40B4-BE49-F238E27FC236}">
                <a16:creationId xmlns:a16="http://schemas.microsoft.com/office/drawing/2014/main" id="{83547B2D-A454-4C1D-93DB-B240A412958A}"/>
              </a:ext>
            </a:extLst>
          </p:cNvPr>
          <p:cNvSpPr>
            <a:spLocks noGrp="1"/>
          </p:cNvSpPr>
          <p:nvPr>
            <p:ph type="ctrTitle"/>
          </p:nvPr>
        </p:nvSpPr>
        <p:spPr>
          <a:xfrm>
            <a:off x="97766" y="781807"/>
            <a:ext cx="4474234" cy="2688567"/>
          </a:xfrm>
        </p:spPr>
        <p:txBody>
          <a:bodyPr>
            <a:noAutofit/>
          </a:bodyPr>
          <a:lstStyle/>
          <a:p>
            <a:r>
              <a:rPr lang="en-US" sz="6000" dirty="0"/>
              <a:t>Filtering </a:t>
            </a:r>
            <a:br>
              <a:rPr lang="en-US" sz="6000" dirty="0"/>
            </a:br>
            <a:r>
              <a:rPr lang="en-US" sz="6000" dirty="0"/>
              <a:t>(in Frequency Domain)</a:t>
            </a:r>
          </a:p>
        </p:txBody>
      </p:sp>
      <p:sp>
        <p:nvSpPr>
          <p:cNvPr id="7" name="TextBox 6">
            <a:extLst>
              <a:ext uri="{FF2B5EF4-FFF2-40B4-BE49-F238E27FC236}">
                <a16:creationId xmlns:a16="http://schemas.microsoft.com/office/drawing/2014/main" id="{870511E3-C5D6-0440-8C35-130C6894CBEB}"/>
              </a:ext>
            </a:extLst>
          </p:cNvPr>
          <p:cNvSpPr txBox="1"/>
          <p:nvPr/>
        </p:nvSpPr>
        <p:spPr>
          <a:xfrm>
            <a:off x="0" y="6488668"/>
            <a:ext cx="5516271" cy="369332"/>
          </a:xfrm>
          <a:prstGeom prst="rect">
            <a:avLst/>
          </a:prstGeom>
          <a:noFill/>
        </p:spPr>
        <p:txBody>
          <a:bodyPr wrap="square" rtlCol="0">
            <a:spAutoFit/>
          </a:bodyPr>
          <a:lstStyle/>
          <a:p>
            <a:r>
              <a:rPr lang="en-US" dirty="0"/>
              <a:t>Many slides from Derek </a:t>
            </a:r>
            <a:r>
              <a:rPr lang="en-US" dirty="0" err="1"/>
              <a:t>Hoiem</a:t>
            </a:r>
            <a:r>
              <a:rPr lang="en-US" dirty="0"/>
              <a:t>.</a:t>
            </a:r>
          </a:p>
        </p:txBody>
      </p:sp>
      <p:sp>
        <p:nvSpPr>
          <p:cNvPr id="8" name="Subtitle 3">
            <a:extLst>
              <a:ext uri="{FF2B5EF4-FFF2-40B4-BE49-F238E27FC236}">
                <a16:creationId xmlns:a16="http://schemas.microsoft.com/office/drawing/2014/main" id="{E479B532-3376-E245-92BD-B179DAF9B273}"/>
              </a:ext>
            </a:extLst>
          </p:cNvPr>
          <p:cNvSpPr>
            <a:spLocks noGrp="1"/>
          </p:cNvSpPr>
          <p:nvPr>
            <p:ph type="subTitle" idx="1"/>
          </p:nvPr>
        </p:nvSpPr>
        <p:spPr>
          <a:xfrm>
            <a:off x="5751" y="5018643"/>
            <a:ext cx="6400800" cy="1470025"/>
          </a:xfrm>
        </p:spPr>
        <p:txBody>
          <a:bodyPr/>
          <a:lstStyle/>
          <a:p>
            <a:pPr algn="l"/>
            <a:r>
              <a:rPr lang="en-US" dirty="0"/>
              <a:t>CS 543 / ECE 549 – Saurabh Gupta</a:t>
            </a:r>
          </a:p>
          <a:p>
            <a:pPr algn="l"/>
            <a:r>
              <a:rPr lang="en-US" dirty="0"/>
              <a:t>Spring 2021, UIUC</a:t>
            </a:r>
          </a:p>
          <a:p>
            <a:pPr algn="l"/>
            <a:r>
              <a:rPr lang="en-US" sz="1800" dirty="0">
                <a:hlinkClick r:id="rId2"/>
              </a:rPr>
              <a:t>http://saurabhg.web.illinois.edu/teaching/ece549/sp2021/</a:t>
            </a:r>
            <a:endParaRPr lang="en-US" sz="1800" dirty="0"/>
          </a:p>
        </p:txBody>
      </p:sp>
      <p:pic>
        <p:nvPicPr>
          <p:cNvPr id="9" name="Picture 8">
            <a:extLst>
              <a:ext uri="{FF2B5EF4-FFF2-40B4-BE49-F238E27FC236}">
                <a16:creationId xmlns:a16="http://schemas.microsoft.com/office/drawing/2014/main" id="{60E2B6C5-4C57-5144-95E7-2387B8EDC5DF}"/>
              </a:ext>
            </a:extLst>
          </p:cNvPr>
          <p:cNvPicPr>
            <a:picLocks noChangeAspect="1"/>
          </p:cNvPicPr>
          <p:nvPr/>
        </p:nvPicPr>
        <p:blipFill rotWithShape="1">
          <a:blip r:embed="rId3"/>
          <a:srcRect b="33792"/>
          <a:stretch/>
        </p:blipFill>
        <p:spPr>
          <a:xfrm>
            <a:off x="8001000" y="3668608"/>
            <a:ext cx="690562" cy="685800"/>
          </a:xfrm>
          <a:prstGeom prst="rect">
            <a:avLst/>
          </a:prstGeom>
        </p:spPr>
      </p:pic>
      <p:sp>
        <p:nvSpPr>
          <p:cNvPr id="10" name="Content Placeholder 2">
            <a:extLst>
              <a:ext uri="{FF2B5EF4-FFF2-40B4-BE49-F238E27FC236}">
                <a16:creationId xmlns:a16="http://schemas.microsoft.com/office/drawing/2014/main" id="{DFCCED30-D1D8-894F-A963-53F3A35C320E}"/>
              </a:ext>
            </a:extLst>
          </p:cNvPr>
          <p:cNvSpPr txBox="1">
            <a:spLocks/>
          </p:cNvSpPr>
          <p:nvPr/>
        </p:nvSpPr>
        <p:spPr bwMode="auto">
          <a:xfrm>
            <a:off x="5638800" y="4888468"/>
            <a:ext cx="3013494"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dirty="0">
                <a:solidFill>
                  <a:schemeClr val="tx1"/>
                </a:solidFill>
              </a:rPr>
              <a:t>A. Albert Einstein</a:t>
            </a:r>
          </a:p>
          <a:p>
            <a:pPr algn="l"/>
            <a:r>
              <a:rPr lang="en-US" dirty="0">
                <a:solidFill>
                  <a:schemeClr val="tx1"/>
                </a:solidFill>
              </a:rPr>
              <a:t>B. Marilyn Monroe </a:t>
            </a:r>
          </a:p>
          <a:p>
            <a:pPr algn="l"/>
            <a:r>
              <a:rPr lang="en-US" dirty="0">
                <a:solidFill>
                  <a:schemeClr val="tx1"/>
                </a:solidFill>
              </a:rPr>
              <a:t>C. None of these</a:t>
            </a:r>
          </a:p>
        </p:txBody>
      </p:sp>
      <p:pic>
        <p:nvPicPr>
          <p:cNvPr id="3" name="Picture 2">
            <a:extLst>
              <a:ext uri="{FF2B5EF4-FFF2-40B4-BE49-F238E27FC236}">
                <a16:creationId xmlns:a16="http://schemas.microsoft.com/office/drawing/2014/main" id="{D02FE6DB-6ADF-1943-9688-57F01FAB917C}"/>
              </a:ext>
            </a:extLst>
          </p:cNvPr>
          <p:cNvPicPr>
            <a:picLocks noChangeAspect="1"/>
          </p:cNvPicPr>
          <p:nvPr/>
        </p:nvPicPr>
        <p:blipFill rotWithShape="1">
          <a:blip r:embed="rId4"/>
          <a:srcRect l="17273" t="1026" r="17272" b="52474"/>
          <a:stretch/>
        </p:blipFill>
        <p:spPr>
          <a:xfrm>
            <a:off x="8499494" y="5401104"/>
            <a:ext cx="550653" cy="574927"/>
          </a:xfrm>
          <a:prstGeom prst="rect">
            <a:avLst/>
          </a:prstGeom>
        </p:spPr>
      </p:pic>
      <p:pic>
        <p:nvPicPr>
          <p:cNvPr id="4" name="Picture 3">
            <a:extLst>
              <a:ext uri="{FF2B5EF4-FFF2-40B4-BE49-F238E27FC236}">
                <a16:creationId xmlns:a16="http://schemas.microsoft.com/office/drawing/2014/main" id="{220FEAD3-5A58-8445-98EC-9B7C5468DFAB}"/>
              </a:ext>
            </a:extLst>
          </p:cNvPr>
          <p:cNvPicPr>
            <a:picLocks noChangeAspect="1"/>
          </p:cNvPicPr>
          <p:nvPr/>
        </p:nvPicPr>
        <p:blipFill>
          <a:blip r:embed="rId5"/>
          <a:stretch>
            <a:fillRect/>
          </a:stretch>
        </p:blipFill>
        <p:spPr>
          <a:xfrm>
            <a:off x="8505506" y="4838090"/>
            <a:ext cx="538631" cy="538631"/>
          </a:xfrm>
          <a:prstGeom prst="rect">
            <a:avLst/>
          </a:prstGeom>
        </p:spPr>
      </p:pic>
    </p:spTree>
    <p:extLst>
      <p:ext uri="{BB962C8B-B14F-4D97-AF65-F5344CB8AC3E}">
        <p14:creationId xmlns:p14="http://schemas.microsoft.com/office/powerpoint/2010/main" val="3318426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Frequency Spectra</a:t>
            </a:r>
          </a:p>
        </p:txBody>
      </p:sp>
      <mc:AlternateContent xmlns:mc="http://schemas.openxmlformats.org/markup-compatibility/2006" xmlns:a14="http://schemas.microsoft.com/office/drawing/2010/main">
        <mc:Choice Requires="a14">
          <p:sp>
            <p:nvSpPr>
              <p:cNvPr id="18435" name="Rectangle 3"/>
              <p:cNvSpPr>
                <a:spLocks noGrp="1" noChangeArrowheads="1"/>
              </p:cNvSpPr>
              <p:nvPr>
                <p:ph type="body" idx="1"/>
              </p:nvPr>
            </p:nvSpPr>
            <p:spPr>
              <a:xfrm>
                <a:off x="457200" y="3975153"/>
                <a:ext cx="8229600" cy="2362200"/>
              </a:xfrm>
            </p:spPr>
            <p:txBody>
              <a:bodyPr>
                <a:noAutofit/>
              </a:bodyPr>
              <a:lstStyle/>
              <a:p>
                <a:pPr marL="0" indent="0">
                  <a:buNone/>
                </a:pPr>
                <a:r>
                  <a:rPr lang="en-US" sz="2400" dirty="0">
                    <a:latin typeface="Arial Unicode MS" pitchFamily="34" charset="-128"/>
                    <a:ea typeface="Arial Unicode MS" pitchFamily="34" charset="-128"/>
                    <a:cs typeface="Arial Unicode MS" pitchFamily="34" charset="-128"/>
                  </a:rPr>
                  <a:t>Square Wave:   </a:t>
                </a:r>
              </a:p>
              <a:p>
                <a:pPr marL="0" indent="0">
                  <a:buNone/>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ea typeface="Arial Unicode MS" pitchFamily="34" charset="-128"/>
                          <a:cs typeface="Arial Unicode MS" pitchFamily="34" charset="-128"/>
                        </a:rPr>
                        <m:t>f</m:t>
                      </m:r>
                      <m:d>
                        <m:dPr>
                          <m:ctrlPr>
                            <a:rPr lang="en-US" sz="2400" b="0" i="1" smtClean="0">
                              <a:latin typeface="Cambria Math" panose="02040503050406030204" pitchFamily="18" charset="0"/>
                              <a:ea typeface="Arial Unicode MS" pitchFamily="34" charset="-128"/>
                              <a:cs typeface="Arial Unicode MS" pitchFamily="34" charset="-128"/>
                            </a:rPr>
                          </m:ctrlPr>
                        </m:dPr>
                        <m:e>
                          <m:r>
                            <m:rPr>
                              <m:sty m:val="p"/>
                            </m:rPr>
                            <a:rPr lang="en-US" sz="2400" b="0" i="0" smtClean="0">
                              <a:latin typeface="Cambria Math" panose="02040503050406030204" pitchFamily="18" charset="0"/>
                              <a:ea typeface="Arial Unicode MS" pitchFamily="34" charset="-128"/>
                              <a:cs typeface="Arial Unicode MS" pitchFamily="34" charset="-128"/>
                            </a:rPr>
                            <m:t>x</m:t>
                          </m:r>
                        </m:e>
                      </m:d>
                      <m:r>
                        <a:rPr lang="en-US" sz="2400" b="0" i="0" smtClean="0">
                          <a:latin typeface="Cambria Math" panose="02040503050406030204" pitchFamily="18" charset="0"/>
                          <a:ea typeface="Arial Unicode MS" pitchFamily="34" charset="-128"/>
                          <a:cs typeface="Arial Unicode MS" pitchFamily="34" charset="-128"/>
                        </a:rPr>
                        <m:t>= </m:t>
                      </m:r>
                      <m:d>
                        <m:dPr>
                          <m:begChr m:val="{"/>
                          <m:endChr m:val=""/>
                          <m:ctrlPr>
                            <a:rPr lang="en-US" sz="2400" i="1" smtClean="0">
                              <a:latin typeface="Cambria Math" panose="02040503050406030204" pitchFamily="18" charset="0"/>
                              <a:ea typeface="Arial Unicode MS" pitchFamily="34" charset="-128"/>
                              <a:cs typeface="Arial Unicode MS" pitchFamily="34" charset="-128"/>
                            </a:rPr>
                          </m:ctrlPr>
                        </m:dPr>
                        <m:e>
                          <m:eqArr>
                            <m:eqArrPr>
                              <m:ctrlPr>
                                <a:rPr lang="en-US" sz="2400" i="1" smtClean="0">
                                  <a:latin typeface="Cambria Math" panose="02040503050406030204" pitchFamily="18" charset="0"/>
                                  <a:ea typeface="Arial Unicode MS" pitchFamily="34" charset="-128"/>
                                  <a:cs typeface="Arial Unicode MS" pitchFamily="34" charset="-128"/>
                                </a:rPr>
                              </m:ctrlPr>
                            </m:eqArrPr>
                            <m:e>
                              <m:r>
                                <a:rPr lang="en-US" sz="2400" b="0" i="1" smtClean="0">
                                  <a:latin typeface="Cambria Math" panose="02040503050406030204" pitchFamily="18" charset="0"/>
                                  <a:ea typeface="Arial Unicode MS" pitchFamily="34" charset="-128"/>
                                  <a:cs typeface="Arial Unicode MS" pitchFamily="34" charset="-128"/>
                                </a:rPr>
                                <m:t>1, </m:t>
                              </m:r>
                              <m:r>
                                <m:rPr>
                                  <m:nor/>
                                </m:rPr>
                                <a:rPr lang="en-US" sz="2400" b="0" i="0" smtClean="0">
                                  <a:latin typeface="Cambria Math" panose="02040503050406030204" pitchFamily="18" charset="0"/>
                                  <a:ea typeface="Arial Unicode MS" pitchFamily="34" charset="-128"/>
                                  <a:cs typeface="Arial Unicode MS" pitchFamily="34" charset="-128"/>
                                </a:rPr>
                                <m:t>     </m:t>
                              </m:r>
                              <m:r>
                                <m:rPr>
                                  <m:nor/>
                                </m:rPr>
                                <a:rPr lang="en-US" sz="2400" b="0" i="0" smtClean="0">
                                  <a:latin typeface="Cambria Math" panose="02040503050406030204" pitchFamily="18" charset="0"/>
                                  <a:ea typeface="Arial Unicode MS" pitchFamily="34" charset="-128"/>
                                  <a:cs typeface="Arial Unicode MS" pitchFamily="34" charset="-128"/>
                                </a:rPr>
                                <m:t>if</m:t>
                              </m:r>
                              <m:r>
                                <m:rPr>
                                  <m:nor/>
                                </m:rPr>
                                <a:rPr lang="en-US" sz="2400" b="0" i="0" smtClean="0">
                                  <a:latin typeface="Cambria Math" panose="02040503050406030204" pitchFamily="18" charset="0"/>
                                  <a:ea typeface="Arial Unicode MS" pitchFamily="34" charset="-128"/>
                                  <a:cs typeface="Arial Unicode MS" pitchFamily="34" charset="-128"/>
                                </a:rPr>
                                <m:t> </m:t>
                              </m:r>
                              <m:r>
                                <m:rPr>
                                  <m:nor/>
                                </m:rPr>
                                <a:rPr lang="en-US" sz="2400" i="0">
                                  <a:latin typeface="Cambria Math" panose="02040503050406030204" pitchFamily="18" charset="0"/>
                                  <a:ea typeface="Arial Unicode MS" pitchFamily="34" charset="-128"/>
                                  <a:cs typeface="Arial Unicode MS" pitchFamily="34" charset="-128"/>
                                </a:rPr>
                                <m:t>frac</m:t>
                              </m:r>
                              <m:d>
                                <m:dPr>
                                  <m:ctrlPr>
                                    <a:rPr lang="en-US" sz="2400" i="1">
                                      <a:latin typeface="Cambria Math" panose="02040503050406030204" pitchFamily="18" charset="0"/>
                                      <a:ea typeface="Arial Unicode MS" pitchFamily="34" charset="-128"/>
                                      <a:cs typeface="Arial Unicode MS" pitchFamily="34" charset="-128"/>
                                    </a:rPr>
                                  </m:ctrlPr>
                                </m:dPr>
                                <m:e>
                                  <m:r>
                                    <m:rPr>
                                      <m:nor/>
                                    </m:rPr>
                                    <a:rPr lang="en-US" sz="2400" i="0">
                                      <a:latin typeface="Cambria Math" panose="02040503050406030204" pitchFamily="18" charset="0"/>
                                      <a:ea typeface="Arial Unicode MS" pitchFamily="34" charset="-128"/>
                                      <a:cs typeface="Arial Unicode MS" pitchFamily="34" charset="-128"/>
                                    </a:rPr>
                                    <m:t>x</m:t>
                                  </m:r>
                                </m:e>
                              </m:d>
                              <m:r>
                                <a:rPr lang="en-US" sz="2400" i="1">
                                  <a:latin typeface="Cambria Math" panose="02040503050406030204" pitchFamily="18" charset="0"/>
                                  <a:ea typeface="Arial Unicode MS" pitchFamily="34" charset="-128"/>
                                  <a:cs typeface="Arial Unicode MS" pitchFamily="34" charset="-128"/>
                                </a:rPr>
                                <m:t>&lt;0.5</m:t>
                              </m:r>
                            </m:e>
                            <m:e>
                              <m:r>
                                <a:rPr lang="en-US" sz="2400" b="0" i="1" smtClean="0">
                                  <a:latin typeface="Cambria Math" panose="02040503050406030204" pitchFamily="18" charset="0"/>
                                  <a:ea typeface="Arial Unicode MS" pitchFamily="34" charset="-128"/>
                                  <a:cs typeface="Arial Unicode MS" pitchFamily="34" charset="-128"/>
                                </a:rPr>
                                <m:t>−1, </m:t>
                              </m:r>
                              <m:r>
                                <m:rPr>
                                  <m:nor/>
                                </m:rPr>
                                <a:rPr lang="en-US" sz="2400" b="0" i="0" smtClean="0">
                                  <a:latin typeface="Cambria Math" panose="02040503050406030204" pitchFamily="18" charset="0"/>
                                  <a:ea typeface="Arial Unicode MS" pitchFamily="34" charset="-128"/>
                                  <a:cs typeface="Arial Unicode MS" pitchFamily="34" charset="-128"/>
                                </a:rPr>
                                <m:t>           </m:t>
                              </m:r>
                              <m:r>
                                <m:rPr>
                                  <m:nor/>
                                </m:rPr>
                                <a:rPr lang="en-US" sz="2400" b="0" i="0" smtClean="0">
                                  <a:latin typeface="Cambria Math" panose="02040503050406030204" pitchFamily="18" charset="0"/>
                                  <a:ea typeface="Arial Unicode MS" pitchFamily="34" charset="-128"/>
                                  <a:cs typeface="Arial Unicode MS" pitchFamily="34" charset="-128"/>
                                </a:rPr>
                                <m:t>otherwise</m:t>
                              </m:r>
                            </m:e>
                          </m:eqArr>
                        </m:e>
                      </m:d>
                    </m:oMath>
                  </m:oMathPara>
                </a14:m>
                <a:endParaRPr lang="en-US" sz="2400" dirty="0">
                  <a:latin typeface="Arial Unicode MS" pitchFamily="34" charset="-128"/>
                  <a:ea typeface="Arial Unicode MS" pitchFamily="34" charset="-128"/>
                  <a:cs typeface="Arial Unicode MS" pitchFamily="34" charset="-128"/>
                </a:endParaRPr>
              </a:p>
              <a:p>
                <a:pPr marL="0" indent="0">
                  <a:buNone/>
                </a:pPr>
                <a:r>
                  <a:rPr lang="en-US" sz="2400" dirty="0">
                    <a:latin typeface="Arial Unicode MS" pitchFamily="34" charset="-128"/>
                    <a:ea typeface="Arial Unicode MS" pitchFamily="34" charset="-128"/>
                    <a:cs typeface="Arial Unicode MS" pitchFamily="34" charset="-128"/>
                  </a:rPr>
                  <a:t>Fourier Transform:</a:t>
                </a:r>
              </a:p>
              <a:p>
                <a:pPr marL="0" indent="0">
                  <a:buNone/>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ea typeface="Arial Unicode MS" pitchFamily="34" charset="-128"/>
                              <a:cs typeface="Arial Unicode MS" pitchFamily="34" charset="-128"/>
                            </a:rPr>
                          </m:ctrlPr>
                        </m:fPr>
                        <m:num>
                          <m:r>
                            <a:rPr lang="en-US" sz="2400" b="0" i="1" smtClean="0">
                              <a:latin typeface="Cambria Math" panose="02040503050406030204" pitchFamily="18" charset="0"/>
                              <a:ea typeface="Arial Unicode MS" pitchFamily="34" charset="-128"/>
                              <a:cs typeface="Arial Unicode MS" pitchFamily="34" charset="-128"/>
                            </a:rPr>
                            <m:t>4</m:t>
                          </m:r>
                        </m:num>
                        <m:den>
                          <m:r>
                            <a:rPr lang="en-US" sz="2400" b="0" i="1" smtClean="0">
                              <a:latin typeface="Cambria Math" panose="02040503050406030204" pitchFamily="18" charset="0"/>
                              <a:ea typeface="Arial Unicode MS" pitchFamily="34" charset="-128"/>
                              <a:cs typeface="Arial Unicode MS" pitchFamily="34" charset="-128"/>
                            </a:rPr>
                            <m:t>𝜋</m:t>
                          </m:r>
                        </m:den>
                      </m:f>
                      <m:d>
                        <m:dPr>
                          <m:ctrlPr>
                            <a:rPr lang="en-US" sz="2400" b="0" i="1" smtClean="0">
                              <a:latin typeface="Cambria Math" panose="02040503050406030204" pitchFamily="18" charset="0"/>
                              <a:ea typeface="Arial Unicode MS" pitchFamily="34" charset="-128"/>
                              <a:cs typeface="Arial Unicode MS" pitchFamily="34" charset="-128"/>
                            </a:rPr>
                          </m:ctrlPr>
                        </m:dPr>
                        <m:e>
                          <m:f>
                            <m:fPr>
                              <m:ctrlPr>
                                <a:rPr lang="en-US" sz="2400" b="0" i="1" smtClean="0">
                                  <a:latin typeface="Cambria Math" panose="02040503050406030204" pitchFamily="18" charset="0"/>
                                  <a:ea typeface="Arial Unicode MS" pitchFamily="34" charset="-128"/>
                                  <a:cs typeface="Arial Unicode MS" pitchFamily="34" charset="-128"/>
                                </a:rPr>
                              </m:ctrlPr>
                            </m:fPr>
                            <m:num>
                              <m:func>
                                <m:funcPr>
                                  <m:ctrlPr>
                                    <a:rPr lang="en-US" sz="2400" i="1">
                                      <a:latin typeface="Cambria Math" panose="02040503050406030204" pitchFamily="18" charset="0"/>
                                      <a:ea typeface="Arial Unicode MS" pitchFamily="34" charset="-128"/>
                                      <a:cs typeface="Arial Unicode MS" pitchFamily="34" charset="-128"/>
                                    </a:rPr>
                                  </m:ctrlPr>
                                </m:funcPr>
                                <m:fName>
                                  <m:r>
                                    <m:rPr>
                                      <m:sty m:val="p"/>
                                    </m:rPr>
                                    <a:rPr lang="en-US" sz="2400">
                                      <a:latin typeface="Cambria Math" panose="02040503050406030204" pitchFamily="18" charset="0"/>
                                      <a:ea typeface="Arial Unicode MS" pitchFamily="34" charset="-128"/>
                                      <a:cs typeface="Arial Unicode MS" pitchFamily="34" charset="-128"/>
                                    </a:rPr>
                                    <m:t>sin</m:t>
                                  </m:r>
                                </m:fName>
                                <m:e>
                                  <m:d>
                                    <m:dPr>
                                      <m:ctrlPr>
                                        <a:rPr lang="en-US" sz="2400" i="1">
                                          <a:latin typeface="Cambria Math" panose="02040503050406030204" pitchFamily="18" charset="0"/>
                                          <a:ea typeface="Arial Unicode MS" pitchFamily="34" charset="-128"/>
                                          <a:cs typeface="Arial Unicode MS" pitchFamily="34" charset="-128"/>
                                        </a:rPr>
                                      </m:ctrlPr>
                                    </m:dPr>
                                    <m:e>
                                      <m:r>
                                        <a:rPr lang="en-US" sz="2400" i="1">
                                          <a:latin typeface="Cambria Math" panose="02040503050406030204" pitchFamily="18" charset="0"/>
                                          <a:ea typeface="Arial Unicode MS" pitchFamily="34" charset="-128"/>
                                          <a:cs typeface="Arial Unicode MS" pitchFamily="34" charset="-128"/>
                                        </a:rPr>
                                        <m:t>2</m:t>
                                      </m:r>
                                      <m:r>
                                        <a:rPr lang="en-US" sz="2400" i="1">
                                          <a:latin typeface="Cambria Math" panose="02040503050406030204" pitchFamily="18" charset="0"/>
                                          <a:ea typeface="Arial Unicode MS" pitchFamily="34" charset="-128"/>
                                          <a:cs typeface="Arial Unicode MS" pitchFamily="34" charset="-128"/>
                                        </a:rPr>
                                        <m:t>𝜋</m:t>
                                      </m:r>
                                      <m:r>
                                        <a:rPr lang="en-US" sz="2400" b="0" i="1" smtClean="0">
                                          <a:latin typeface="Cambria Math" panose="02040503050406030204" pitchFamily="18" charset="0"/>
                                          <a:ea typeface="Arial Unicode MS" pitchFamily="34" charset="-128"/>
                                          <a:cs typeface="Arial Unicode MS" pitchFamily="34" charset="-128"/>
                                        </a:rPr>
                                        <m:t>.1.</m:t>
                                      </m:r>
                                      <m:r>
                                        <a:rPr lang="en-US" sz="2400" i="1">
                                          <a:latin typeface="Cambria Math" panose="02040503050406030204" pitchFamily="18" charset="0"/>
                                          <a:ea typeface="Arial Unicode MS" pitchFamily="34" charset="-128"/>
                                          <a:cs typeface="Arial Unicode MS" pitchFamily="34" charset="-128"/>
                                        </a:rPr>
                                        <m:t>𝑥</m:t>
                                      </m:r>
                                    </m:e>
                                  </m:d>
                                </m:e>
                              </m:func>
                            </m:num>
                            <m:den>
                              <m:r>
                                <a:rPr lang="en-US" sz="2400" b="0" i="1" smtClean="0">
                                  <a:latin typeface="Cambria Math" panose="02040503050406030204" pitchFamily="18" charset="0"/>
                                  <a:ea typeface="Arial Unicode MS" pitchFamily="34" charset="-128"/>
                                  <a:cs typeface="Arial Unicode MS" pitchFamily="34" charset="-128"/>
                                </a:rPr>
                                <m:t>1</m:t>
                              </m:r>
                            </m:den>
                          </m:f>
                          <m:r>
                            <a:rPr lang="en-US" sz="2400" b="0" i="1" smtClean="0">
                              <a:latin typeface="Cambria Math" panose="02040503050406030204" pitchFamily="18" charset="0"/>
                              <a:ea typeface="Arial Unicode MS" pitchFamily="34" charset="-128"/>
                              <a:cs typeface="Arial Unicode MS" pitchFamily="34" charset="-128"/>
                            </a:rPr>
                            <m:t>+</m:t>
                          </m:r>
                          <m:f>
                            <m:fPr>
                              <m:ctrlPr>
                                <a:rPr lang="en-US" sz="2400" i="1">
                                  <a:latin typeface="Cambria Math" panose="02040503050406030204" pitchFamily="18" charset="0"/>
                                  <a:ea typeface="Arial Unicode MS" pitchFamily="34" charset="-128"/>
                                  <a:cs typeface="Arial Unicode MS" pitchFamily="34" charset="-128"/>
                                </a:rPr>
                              </m:ctrlPr>
                            </m:fPr>
                            <m:num>
                              <m:func>
                                <m:funcPr>
                                  <m:ctrlPr>
                                    <a:rPr lang="en-US" sz="2400" i="1">
                                      <a:latin typeface="Cambria Math" panose="02040503050406030204" pitchFamily="18" charset="0"/>
                                      <a:ea typeface="Arial Unicode MS" pitchFamily="34" charset="-128"/>
                                      <a:cs typeface="Arial Unicode MS" pitchFamily="34" charset="-128"/>
                                    </a:rPr>
                                  </m:ctrlPr>
                                </m:funcPr>
                                <m:fName>
                                  <m:r>
                                    <m:rPr>
                                      <m:sty m:val="p"/>
                                    </m:rPr>
                                    <a:rPr lang="en-US" sz="2400">
                                      <a:latin typeface="Cambria Math" panose="02040503050406030204" pitchFamily="18" charset="0"/>
                                      <a:ea typeface="Arial Unicode MS" pitchFamily="34" charset="-128"/>
                                      <a:cs typeface="Arial Unicode MS" pitchFamily="34" charset="-128"/>
                                    </a:rPr>
                                    <m:t>sin</m:t>
                                  </m:r>
                                </m:fName>
                                <m:e>
                                  <m:d>
                                    <m:dPr>
                                      <m:ctrlPr>
                                        <a:rPr lang="en-US" sz="2400" i="1">
                                          <a:latin typeface="Cambria Math" panose="02040503050406030204" pitchFamily="18" charset="0"/>
                                          <a:ea typeface="Arial Unicode MS" pitchFamily="34" charset="-128"/>
                                          <a:cs typeface="Arial Unicode MS" pitchFamily="34" charset="-128"/>
                                        </a:rPr>
                                      </m:ctrlPr>
                                    </m:dPr>
                                    <m:e>
                                      <m:r>
                                        <a:rPr lang="en-US" sz="2400" i="1">
                                          <a:latin typeface="Cambria Math" panose="02040503050406030204" pitchFamily="18" charset="0"/>
                                          <a:ea typeface="Arial Unicode MS" pitchFamily="34" charset="-128"/>
                                          <a:cs typeface="Arial Unicode MS" pitchFamily="34" charset="-128"/>
                                        </a:rPr>
                                        <m:t>2</m:t>
                                      </m:r>
                                      <m:r>
                                        <a:rPr lang="en-US" sz="2400" i="1">
                                          <a:latin typeface="Cambria Math" panose="02040503050406030204" pitchFamily="18" charset="0"/>
                                          <a:ea typeface="Arial Unicode MS" pitchFamily="34" charset="-128"/>
                                          <a:cs typeface="Arial Unicode MS" pitchFamily="34" charset="-128"/>
                                        </a:rPr>
                                        <m:t>𝜋</m:t>
                                      </m:r>
                                      <m:r>
                                        <a:rPr lang="en-US" sz="2400" b="0" i="1" smtClean="0">
                                          <a:latin typeface="Cambria Math" panose="02040503050406030204" pitchFamily="18" charset="0"/>
                                          <a:ea typeface="Arial Unicode MS" pitchFamily="34" charset="-128"/>
                                          <a:cs typeface="Arial Unicode MS" pitchFamily="34" charset="-128"/>
                                        </a:rPr>
                                        <m:t>.3.</m:t>
                                      </m:r>
                                      <m:r>
                                        <a:rPr lang="en-US" sz="2400" i="1">
                                          <a:latin typeface="Cambria Math" panose="02040503050406030204" pitchFamily="18" charset="0"/>
                                          <a:ea typeface="Arial Unicode MS" pitchFamily="34" charset="-128"/>
                                          <a:cs typeface="Arial Unicode MS" pitchFamily="34" charset="-128"/>
                                        </a:rPr>
                                        <m:t>𝑥</m:t>
                                      </m:r>
                                    </m:e>
                                  </m:d>
                                </m:e>
                              </m:func>
                            </m:num>
                            <m:den>
                              <m:r>
                                <a:rPr lang="en-US" sz="2400" b="0" i="1" smtClean="0">
                                  <a:latin typeface="Cambria Math" panose="02040503050406030204" pitchFamily="18" charset="0"/>
                                  <a:ea typeface="Arial Unicode MS" pitchFamily="34" charset="-128"/>
                                  <a:cs typeface="Arial Unicode MS" pitchFamily="34" charset="-128"/>
                                </a:rPr>
                                <m:t>3</m:t>
                              </m:r>
                            </m:den>
                          </m:f>
                          <m:r>
                            <a:rPr lang="en-US" sz="2400" b="0" i="1" smtClean="0">
                              <a:latin typeface="Cambria Math" panose="02040503050406030204" pitchFamily="18" charset="0"/>
                              <a:ea typeface="Arial Unicode MS" pitchFamily="34" charset="-128"/>
                              <a:cs typeface="Arial Unicode MS" pitchFamily="34" charset="-128"/>
                            </a:rPr>
                            <m:t>+</m:t>
                          </m:r>
                          <m:f>
                            <m:fPr>
                              <m:ctrlPr>
                                <a:rPr lang="en-US" sz="2400" i="1">
                                  <a:latin typeface="Cambria Math" panose="02040503050406030204" pitchFamily="18" charset="0"/>
                                  <a:ea typeface="Arial Unicode MS" pitchFamily="34" charset="-128"/>
                                  <a:cs typeface="Arial Unicode MS" pitchFamily="34" charset="-128"/>
                                </a:rPr>
                              </m:ctrlPr>
                            </m:fPr>
                            <m:num>
                              <m:func>
                                <m:funcPr>
                                  <m:ctrlPr>
                                    <a:rPr lang="en-US" sz="2400" i="1">
                                      <a:latin typeface="Cambria Math" panose="02040503050406030204" pitchFamily="18" charset="0"/>
                                      <a:ea typeface="Arial Unicode MS" pitchFamily="34" charset="-128"/>
                                      <a:cs typeface="Arial Unicode MS" pitchFamily="34" charset="-128"/>
                                    </a:rPr>
                                  </m:ctrlPr>
                                </m:funcPr>
                                <m:fName>
                                  <m:r>
                                    <m:rPr>
                                      <m:sty m:val="p"/>
                                    </m:rPr>
                                    <a:rPr lang="en-US" sz="2400">
                                      <a:latin typeface="Cambria Math" panose="02040503050406030204" pitchFamily="18" charset="0"/>
                                      <a:ea typeface="Arial Unicode MS" pitchFamily="34" charset="-128"/>
                                      <a:cs typeface="Arial Unicode MS" pitchFamily="34" charset="-128"/>
                                    </a:rPr>
                                    <m:t>sin</m:t>
                                  </m:r>
                                </m:fName>
                                <m:e>
                                  <m:d>
                                    <m:dPr>
                                      <m:ctrlPr>
                                        <a:rPr lang="en-US" sz="2400" i="1">
                                          <a:latin typeface="Cambria Math" panose="02040503050406030204" pitchFamily="18" charset="0"/>
                                          <a:ea typeface="Arial Unicode MS" pitchFamily="34" charset="-128"/>
                                          <a:cs typeface="Arial Unicode MS" pitchFamily="34" charset="-128"/>
                                        </a:rPr>
                                      </m:ctrlPr>
                                    </m:dPr>
                                    <m:e>
                                      <m:r>
                                        <a:rPr lang="en-US" sz="2400" i="1">
                                          <a:latin typeface="Cambria Math" panose="02040503050406030204" pitchFamily="18" charset="0"/>
                                          <a:ea typeface="Arial Unicode MS" pitchFamily="34" charset="-128"/>
                                          <a:cs typeface="Arial Unicode MS" pitchFamily="34" charset="-128"/>
                                        </a:rPr>
                                        <m:t>2</m:t>
                                      </m:r>
                                      <m:r>
                                        <a:rPr lang="en-US" sz="2400" i="1">
                                          <a:latin typeface="Cambria Math" panose="02040503050406030204" pitchFamily="18" charset="0"/>
                                          <a:ea typeface="Arial Unicode MS" pitchFamily="34" charset="-128"/>
                                          <a:cs typeface="Arial Unicode MS" pitchFamily="34" charset="-128"/>
                                        </a:rPr>
                                        <m:t>𝜋</m:t>
                                      </m:r>
                                      <m:r>
                                        <a:rPr lang="en-US" sz="2400" b="0" i="1" smtClean="0">
                                          <a:latin typeface="Cambria Math" panose="02040503050406030204" pitchFamily="18" charset="0"/>
                                          <a:ea typeface="Arial Unicode MS" pitchFamily="34" charset="-128"/>
                                          <a:cs typeface="Arial Unicode MS" pitchFamily="34" charset="-128"/>
                                        </a:rPr>
                                        <m:t>.5.</m:t>
                                      </m:r>
                                      <m:r>
                                        <a:rPr lang="en-US" sz="2400" i="1">
                                          <a:latin typeface="Cambria Math" panose="02040503050406030204" pitchFamily="18" charset="0"/>
                                          <a:ea typeface="Arial Unicode MS" pitchFamily="34" charset="-128"/>
                                          <a:cs typeface="Arial Unicode MS" pitchFamily="34" charset="-128"/>
                                        </a:rPr>
                                        <m:t>𝑥</m:t>
                                      </m:r>
                                    </m:e>
                                  </m:d>
                                </m:e>
                              </m:func>
                            </m:num>
                            <m:den>
                              <m:r>
                                <a:rPr lang="en-US" sz="2400" b="0" i="1" smtClean="0">
                                  <a:latin typeface="Cambria Math" panose="02040503050406030204" pitchFamily="18" charset="0"/>
                                  <a:ea typeface="Arial Unicode MS" pitchFamily="34" charset="-128"/>
                                  <a:cs typeface="Arial Unicode MS" pitchFamily="34" charset="-128"/>
                                </a:rPr>
                                <m:t>5</m:t>
                              </m:r>
                            </m:den>
                          </m:f>
                          <m:r>
                            <a:rPr lang="en-US" sz="2400" b="0" i="1" smtClean="0">
                              <a:latin typeface="Cambria Math" panose="02040503050406030204" pitchFamily="18" charset="0"/>
                              <a:ea typeface="Arial Unicode MS" pitchFamily="34" charset="-128"/>
                              <a:cs typeface="Arial Unicode MS" pitchFamily="34" charset="-128"/>
                            </a:rPr>
                            <m:t>+ … </m:t>
                          </m:r>
                        </m:e>
                      </m:d>
                    </m:oMath>
                  </m:oMathPara>
                </a14:m>
                <a:endParaRPr lang="en-US" sz="2400" dirty="0">
                  <a:latin typeface="Arial Unicode MS" pitchFamily="34" charset="-128"/>
                  <a:ea typeface="Arial Unicode MS" pitchFamily="34" charset="-128"/>
                  <a:cs typeface="Arial Unicode MS" pitchFamily="34" charset="-128"/>
                </a:endParaRPr>
              </a:p>
            </p:txBody>
          </p:sp>
        </mc:Choice>
        <mc:Fallback xmlns="">
          <p:sp>
            <p:nvSpPr>
              <p:cNvPr id="18435" name="Rectangle 3"/>
              <p:cNvSpPr>
                <a:spLocks noGrp="1" noRot="1" noChangeAspect="1" noMove="1" noResize="1" noEditPoints="1" noAdjustHandles="1" noChangeArrowheads="1" noChangeShapeType="1" noTextEdit="1"/>
              </p:cNvSpPr>
              <p:nvPr>
                <p:ph type="body" idx="1"/>
              </p:nvPr>
            </p:nvSpPr>
            <p:spPr>
              <a:xfrm>
                <a:off x="457200" y="3975153"/>
                <a:ext cx="8229600" cy="2362200"/>
              </a:xfrm>
              <a:blipFill>
                <a:blip r:embed="rId2"/>
                <a:stretch>
                  <a:fillRect l="-1235" t="-61497" b="-6684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8B4D1D9-C4CD-0E48-BE1F-84F50C5E73BD}"/>
              </a:ext>
            </a:extLst>
          </p:cNvPr>
          <p:cNvPicPr>
            <a:picLocks noChangeAspect="1"/>
          </p:cNvPicPr>
          <p:nvPr/>
        </p:nvPicPr>
        <p:blipFill>
          <a:blip r:embed="rId3"/>
          <a:stretch>
            <a:fillRect/>
          </a:stretch>
        </p:blipFill>
        <p:spPr>
          <a:xfrm>
            <a:off x="0" y="824049"/>
            <a:ext cx="9144000" cy="31511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33D7FA-25C4-8F4D-81D5-36878DAD71D2}"/>
              </a:ext>
            </a:extLst>
          </p:cNvPr>
          <p:cNvPicPr>
            <a:picLocks noChangeAspect="1"/>
          </p:cNvPicPr>
          <p:nvPr/>
        </p:nvPicPr>
        <p:blipFill>
          <a:blip r:embed="rId2"/>
          <a:stretch>
            <a:fillRect/>
          </a:stretch>
        </p:blipFill>
        <p:spPr>
          <a:xfrm>
            <a:off x="10886" y="277896"/>
            <a:ext cx="9144000" cy="3151104"/>
          </a:xfrm>
          <a:prstGeom prst="rect">
            <a:avLst/>
          </a:prstGeom>
        </p:spPr>
      </p:pic>
      <p:pic>
        <p:nvPicPr>
          <p:cNvPr id="6" name="Picture 5">
            <a:extLst>
              <a:ext uri="{FF2B5EF4-FFF2-40B4-BE49-F238E27FC236}">
                <a16:creationId xmlns:a16="http://schemas.microsoft.com/office/drawing/2014/main" id="{1ED0DDD0-87D5-CA47-9E0F-F668029DA490}"/>
              </a:ext>
            </a:extLst>
          </p:cNvPr>
          <p:cNvPicPr>
            <a:picLocks noChangeAspect="1"/>
          </p:cNvPicPr>
          <p:nvPr/>
        </p:nvPicPr>
        <p:blipFill>
          <a:blip r:embed="rId3"/>
          <a:stretch>
            <a:fillRect/>
          </a:stretch>
        </p:blipFill>
        <p:spPr>
          <a:xfrm>
            <a:off x="10886" y="3581400"/>
            <a:ext cx="9144000" cy="3151104"/>
          </a:xfrm>
          <a:prstGeom prst="rect">
            <a:avLst/>
          </a:prstGeom>
        </p:spPr>
      </p:pic>
      <p:sp>
        <p:nvSpPr>
          <p:cNvPr id="8" name="TextBox 7">
            <a:extLst>
              <a:ext uri="{FF2B5EF4-FFF2-40B4-BE49-F238E27FC236}">
                <a16:creationId xmlns:a16="http://schemas.microsoft.com/office/drawing/2014/main" id="{856720E1-7C60-D444-877F-4F4B438F25DA}"/>
              </a:ext>
            </a:extLst>
          </p:cNvPr>
          <p:cNvSpPr txBox="1"/>
          <p:nvPr/>
        </p:nvSpPr>
        <p:spPr>
          <a:xfrm>
            <a:off x="2133600" y="381000"/>
            <a:ext cx="885884" cy="369332"/>
          </a:xfrm>
          <a:prstGeom prst="rect">
            <a:avLst/>
          </a:prstGeom>
          <a:noFill/>
        </p:spPr>
        <p:txBody>
          <a:bodyPr wrap="none" rtlCol="0">
            <a:spAutoFit/>
          </a:bodyPr>
          <a:lstStyle/>
          <a:p>
            <a:r>
              <a:rPr lang="en-US" dirty="0"/>
              <a:t>1 Term</a:t>
            </a:r>
          </a:p>
        </p:txBody>
      </p:sp>
      <p:sp>
        <p:nvSpPr>
          <p:cNvPr id="15" name="TextBox 14">
            <a:extLst>
              <a:ext uri="{FF2B5EF4-FFF2-40B4-BE49-F238E27FC236}">
                <a16:creationId xmlns:a16="http://schemas.microsoft.com/office/drawing/2014/main" id="{4BBF985C-7C8D-F843-9CCA-55D180285CA5}"/>
              </a:ext>
            </a:extLst>
          </p:cNvPr>
          <p:cNvSpPr txBox="1"/>
          <p:nvPr/>
        </p:nvSpPr>
        <p:spPr>
          <a:xfrm>
            <a:off x="5004596" y="381000"/>
            <a:ext cx="1119922" cy="369332"/>
          </a:xfrm>
          <a:prstGeom prst="rect">
            <a:avLst/>
          </a:prstGeom>
          <a:noFill/>
        </p:spPr>
        <p:txBody>
          <a:bodyPr wrap="none" rtlCol="0">
            <a:spAutoFit/>
          </a:bodyPr>
          <a:lstStyle/>
          <a:p>
            <a:r>
              <a:rPr lang="en-US" dirty="0"/>
              <a:t>2</a:t>
            </a:r>
            <a:r>
              <a:rPr lang="en-US" baseline="30000" dirty="0"/>
              <a:t>nd</a:t>
            </a:r>
            <a:r>
              <a:rPr lang="en-US" dirty="0"/>
              <a:t>  Term</a:t>
            </a:r>
          </a:p>
        </p:txBody>
      </p:sp>
      <p:sp>
        <p:nvSpPr>
          <p:cNvPr id="16" name="TextBox 15">
            <a:extLst>
              <a:ext uri="{FF2B5EF4-FFF2-40B4-BE49-F238E27FC236}">
                <a16:creationId xmlns:a16="http://schemas.microsoft.com/office/drawing/2014/main" id="{BB4B509A-670E-4144-9F74-9FF18D5C6F53}"/>
              </a:ext>
            </a:extLst>
          </p:cNvPr>
          <p:cNvSpPr txBox="1"/>
          <p:nvPr/>
        </p:nvSpPr>
        <p:spPr>
          <a:xfrm>
            <a:off x="8045923" y="381000"/>
            <a:ext cx="1065420" cy="369332"/>
          </a:xfrm>
          <a:prstGeom prst="rect">
            <a:avLst/>
          </a:prstGeom>
          <a:noFill/>
        </p:spPr>
        <p:txBody>
          <a:bodyPr wrap="none" rtlCol="0">
            <a:spAutoFit/>
          </a:bodyPr>
          <a:lstStyle/>
          <a:p>
            <a:r>
              <a:rPr lang="en-US" dirty="0"/>
              <a:t>2  Terms</a:t>
            </a:r>
          </a:p>
        </p:txBody>
      </p:sp>
      <p:sp>
        <p:nvSpPr>
          <p:cNvPr id="17" name="TextBox 16">
            <a:extLst>
              <a:ext uri="{FF2B5EF4-FFF2-40B4-BE49-F238E27FC236}">
                <a16:creationId xmlns:a16="http://schemas.microsoft.com/office/drawing/2014/main" id="{867C4148-8594-EE49-98D4-293CDC47EE72}"/>
              </a:ext>
            </a:extLst>
          </p:cNvPr>
          <p:cNvSpPr txBox="1"/>
          <p:nvPr/>
        </p:nvSpPr>
        <p:spPr>
          <a:xfrm>
            <a:off x="1981200" y="3745468"/>
            <a:ext cx="1065420" cy="369332"/>
          </a:xfrm>
          <a:prstGeom prst="rect">
            <a:avLst/>
          </a:prstGeom>
          <a:noFill/>
        </p:spPr>
        <p:txBody>
          <a:bodyPr wrap="none" rtlCol="0">
            <a:spAutoFit/>
          </a:bodyPr>
          <a:lstStyle/>
          <a:p>
            <a:r>
              <a:rPr lang="en-US" dirty="0"/>
              <a:t>2  Terms</a:t>
            </a:r>
          </a:p>
        </p:txBody>
      </p:sp>
      <p:sp>
        <p:nvSpPr>
          <p:cNvPr id="18" name="TextBox 17">
            <a:extLst>
              <a:ext uri="{FF2B5EF4-FFF2-40B4-BE49-F238E27FC236}">
                <a16:creationId xmlns:a16="http://schemas.microsoft.com/office/drawing/2014/main" id="{C3F2BA9B-4A52-0644-ABFC-94F533B1446D}"/>
              </a:ext>
            </a:extLst>
          </p:cNvPr>
          <p:cNvSpPr txBox="1"/>
          <p:nvPr/>
        </p:nvSpPr>
        <p:spPr>
          <a:xfrm>
            <a:off x="4936116" y="3745468"/>
            <a:ext cx="1150380" cy="369332"/>
          </a:xfrm>
          <a:prstGeom prst="rect">
            <a:avLst/>
          </a:prstGeom>
          <a:noFill/>
        </p:spPr>
        <p:txBody>
          <a:bodyPr wrap="none" rtlCol="0">
            <a:spAutoFit/>
          </a:bodyPr>
          <a:lstStyle/>
          <a:p>
            <a:r>
              <a:rPr lang="en-US" dirty="0"/>
              <a:t>3</a:t>
            </a:r>
            <a:r>
              <a:rPr lang="en-US" baseline="30000" dirty="0"/>
              <a:t>rd</a:t>
            </a:r>
            <a:r>
              <a:rPr lang="en-US" dirty="0"/>
              <a:t>   Term</a:t>
            </a:r>
          </a:p>
        </p:txBody>
      </p:sp>
      <p:sp>
        <p:nvSpPr>
          <p:cNvPr id="19" name="TextBox 18">
            <a:extLst>
              <a:ext uri="{FF2B5EF4-FFF2-40B4-BE49-F238E27FC236}">
                <a16:creationId xmlns:a16="http://schemas.microsoft.com/office/drawing/2014/main" id="{1C063504-06A7-1040-A627-29222A20B5C3}"/>
              </a:ext>
            </a:extLst>
          </p:cNvPr>
          <p:cNvSpPr txBox="1"/>
          <p:nvPr/>
        </p:nvSpPr>
        <p:spPr>
          <a:xfrm>
            <a:off x="8088272" y="3745468"/>
            <a:ext cx="1001300" cy="369332"/>
          </a:xfrm>
          <a:prstGeom prst="rect">
            <a:avLst/>
          </a:prstGeom>
          <a:noFill/>
        </p:spPr>
        <p:txBody>
          <a:bodyPr wrap="none" rtlCol="0">
            <a:spAutoFit/>
          </a:bodyPr>
          <a:lstStyle/>
          <a:p>
            <a:r>
              <a:rPr lang="en-US" dirty="0"/>
              <a:t>3 Terms</a:t>
            </a:r>
          </a:p>
        </p:txBody>
      </p:sp>
    </p:spTree>
    <p:extLst>
      <p:ext uri="{BB962C8B-B14F-4D97-AF65-F5344CB8AC3E}">
        <p14:creationId xmlns:p14="http://schemas.microsoft.com/office/powerpoint/2010/main" val="33510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EF1E0E-D515-7243-BE7A-1C44168100D0}"/>
              </a:ext>
            </a:extLst>
          </p:cNvPr>
          <p:cNvPicPr>
            <a:picLocks noChangeAspect="1"/>
          </p:cNvPicPr>
          <p:nvPr/>
        </p:nvPicPr>
        <p:blipFill>
          <a:blip r:embed="rId2"/>
          <a:stretch>
            <a:fillRect/>
          </a:stretch>
        </p:blipFill>
        <p:spPr>
          <a:xfrm>
            <a:off x="-32657" y="3706896"/>
            <a:ext cx="9144000" cy="3151104"/>
          </a:xfrm>
          <a:prstGeom prst="rect">
            <a:avLst/>
          </a:prstGeom>
        </p:spPr>
      </p:pic>
      <p:sp>
        <p:nvSpPr>
          <p:cNvPr id="11" name="TextBox 10">
            <a:extLst>
              <a:ext uri="{FF2B5EF4-FFF2-40B4-BE49-F238E27FC236}">
                <a16:creationId xmlns:a16="http://schemas.microsoft.com/office/drawing/2014/main" id="{C7514D42-84BD-6043-926B-4DC7B77694E8}"/>
              </a:ext>
            </a:extLst>
          </p:cNvPr>
          <p:cNvSpPr txBox="1"/>
          <p:nvPr/>
        </p:nvSpPr>
        <p:spPr>
          <a:xfrm>
            <a:off x="7831792" y="3830989"/>
            <a:ext cx="1257780" cy="369332"/>
          </a:xfrm>
          <a:prstGeom prst="rect">
            <a:avLst/>
          </a:prstGeom>
          <a:noFill/>
        </p:spPr>
        <p:txBody>
          <a:bodyPr wrap="none" rtlCol="0">
            <a:spAutoFit/>
          </a:bodyPr>
          <a:lstStyle/>
          <a:p>
            <a:r>
              <a:rPr lang="en-US" dirty="0"/>
              <a:t>101 Terms</a:t>
            </a:r>
          </a:p>
        </p:txBody>
      </p:sp>
      <p:sp>
        <p:nvSpPr>
          <p:cNvPr id="12" name="TextBox 11">
            <a:extLst>
              <a:ext uri="{FF2B5EF4-FFF2-40B4-BE49-F238E27FC236}">
                <a16:creationId xmlns:a16="http://schemas.microsoft.com/office/drawing/2014/main" id="{83D13DA3-C9F8-5448-9A38-7A977BD969C8}"/>
              </a:ext>
            </a:extLst>
          </p:cNvPr>
          <p:cNvSpPr txBox="1"/>
          <p:nvPr/>
        </p:nvSpPr>
        <p:spPr>
          <a:xfrm>
            <a:off x="4932423" y="3830989"/>
            <a:ext cx="1129540" cy="369332"/>
          </a:xfrm>
          <a:prstGeom prst="rect">
            <a:avLst/>
          </a:prstGeom>
          <a:noFill/>
        </p:spPr>
        <p:txBody>
          <a:bodyPr wrap="none" rtlCol="0">
            <a:spAutoFit/>
          </a:bodyPr>
          <a:lstStyle/>
          <a:p>
            <a:r>
              <a:rPr lang="en-US" dirty="0"/>
              <a:t>31 Terms</a:t>
            </a:r>
          </a:p>
        </p:txBody>
      </p:sp>
      <p:sp>
        <p:nvSpPr>
          <p:cNvPr id="13" name="TextBox 12">
            <a:extLst>
              <a:ext uri="{FF2B5EF4-FFF2-40B4-BE49-F238E27FC236}">
                <a16:creationId xmlns:a16="http://schemas.microsoft.com/office/drawing/2014/main" id="{1DBFC640-6D38-8B4D-BC75-DD481A371B47}"/>
              </a:ext>
            </a:extLst>
          </p:cNvPr>
          <p:cNvSpPr txBox="1"/>
          <p:nvPr/>
        </p:nvSpPr>
        <p:spPr>
          <a:xfrm>
            <a:off x="1883043" y="3830989"/>
            <a:ext cx="1129540" cy="369332"/>
          </a:xfrm>
          <a:prstGeom prst="rect">
            <a:avLst/>
          </a:prstGeom>
          <a:noFill/>
        </p:spPr>
        <p:txBody>
          <a:bodyPr wrap="none" rtlCol="0">
            <a:spAutoFit/>
          </a:bodyPr>
          <a:lstStyle/>
          <a:p>
            <a:r>
              <a:rPr lang="en-US" dirty="0"/>
              <a:t>15 Terms</a:t>
            </a:r>
          </a:p>
        </p:txBody>
      </p:sp>
      <p:pic>
        <p:nvPicPr>
          <p:cNvPr id="4" name="Picture 3">
            <a:extLst>
              <a:ext uri="{FF2B5EF4-FFF2-40B4-BE49-F238E27FC236}">
                <a16:creationId xmlns:a16="http://schemas.microsoft.com/office/drawing/2014/main" id="{5FC8CD12-8A6F-2841-A9CD-59A03FC4EE15}"/>
              </a:ext>
            </a:extLst>
          </p:cNvPr>
          <p:cNvPicPr>
            <a:picLocks noChangeAspect="1"/>
          </p:cNvPicPr>
          <p:nvPr/>
        </p:nvPicPr>
        <p:blipFill>
          <a:blip r:embed="rId3"/>
          <a:stretch>
            <a:fillRect/>
          </a:stretch>
        </p:blipFill>
        <p:spPr>
          <a:xfrm>
            <a:off x="2732220" y="215850"/>
            <a:ext cx="3614245" cy="3429000"/>
          </a:xfrm>
          <a:prstGeom prst="rect">
            <a:avLst/>
          </a:prstGeom>
        </p:spPr>
      </p:pic>
    </p:spTree>
    <p:extLst>
      <p:ext uri="{BB962C8B-B14F-4D97-AF65-F5344CB8AC3E}">
        <p14:creationId xmlns:p14="http://schemas.microsoft.com/office/powerpoint/2010/main" val="2483898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line chart&#10;&#10;Description automatically generated">
            <a:extLst>
              <a:ext uri="{FF2B5EF4-FFF2-40B4-BE49-F238E27FC236}">
                <a16:creationId xmlns:a16="http://schemas.microsoft.com/office/drawing/2014/main" id="{4A1E2EB6-C7A8-5347-B066-0B682BC96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3210571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p:txBody>
          <a:bodyPr/>
          <a:lstStyle/>
          <a:p>
            <a:r>
              <a:rPr lang="en-US"/>
              <a:t>Fourier Transform</a:t>
            </a:r>
          </a:p>
        </p:txBody>
      </p:sp>
      <mc:AlternateContent xmlns:mc="http://schemas.openxmlformats.org/markup-compatibility/2006" xmlns:a14="http://schemas.microsoft.com/office/drawing/2010/main">
        <mc:Choice Requires="a14">
          <p:sp>
            <p:nvSpPr>
              <p:cNvPr id="56323" name="Content Placeholder 2"/>
              <p:cNvSpPr>
                <a:spLocks noGrp="1"/>
              </p:cNvSpPr>
              <p:nvPr>
                <p:ph idx="1"/>
              </p:nvPr>
            </p:nvSpPr>
            <p:spPr/>
            <p:txBody>
              <a:bodyPr/>
              <a:lstStyle/>
              <a:p>
                <a:r>
                  <a:rPr lang="en-US" sz="2800" dirty="0"/>
                  <a:t>Fourier transform stores the magnitude and phase at each frequency</a:t>
                </a:r>
              </a:p>
              <a:p>
                <a:pPr lvl="1"/>
                <a:r>
                  <a:rPr lang="en-US" sz="2400" dirty="0"/>
                  <a:t>Magnitude encodes how much signal there is at a particular frequency</a:t>
                </a:r>
              </a:p>
              <a:p>
                <a:pPr lvl="1"/>
                <a:r>
                  <a:rPr lang="en-US" sz="2400" dirty="0"/>
                  <a:t>Phase encodes spatial information (indirectly)</a:t>
                </a:r>
              </a:p>
              <a:p>
                <a:pPr lvl="1"/>
                <a:r>
                  <a:rPr lang="en-US" sz="2400" dirty="0"/>
                  <a:t>For mathematical convenience, this is often notated in terms of complex numbers</a:t>
                </a:r>
              </a:p>
              <a:p>
                <a:r>
                  <a:rPr lang="en-US" sz="2800" dirty="0"/>
                  <a:t>Amplitude: </a:t>
                </a:r>
                <a14:m>
                  <m:oMath xmlns:m="http://schemas.openxmlformats.org/officeDocument/2006/math">
                    <m:r>
                      <a:rPr lang="en-US" sz="2800" b="0" i="1" smtClean="0">
                        <a:latin typeface="Cambria Math" panose="02040503050406030204" pitchFamily="18" charset="0"/>
                      </a:rPr>
                      <m:t>𝐴</m:t>
                    </m:r>
                    <m:r>
                      <a:rPr lang="en-US" sz="2800" b="0" i="1" smtClean="0">
                        <a:latin typeface="Cambria Math" panose="02040503050406030204" pitchFamily="18" charset="0"/>
                      </a:rPr>
                      <m:t>= </m:t>
                    </m:r>
                    <m:rad>
                      <m:radPr>
                        <m:degHide m:val="on"/>
                        <m:ctrlPr>
                          <a:rPr lang="en-US" sz="2800" b="0" i="1" smtClean="0">
                            <a:latin typeface="Cambria Math" panose="02040503050406030204" pitchFamily="18" charset="0"/>
                          </a:rPr>
                        </m:ctrlPr>
                      </m:radPr>
                      <m:deg/>
                      <m:e>
                        <m:r>
                          <a:rPr lang="en-US" sz="2800" b="0" i="1" smtClean="0">
                            <a:latin typeface="Cambria Math" panose="02040503050406030204" pitchFamily="18" charset="0"/>
                          </a:rPr>
                          <m:t>𝑅</m:t>
                        </m:r>
                        <m:sSup>
                          <m:sSupPr>
                            <m:ctrlPr>
                              <a:rPr lang="en-US" sz="2800" b="0" i="1" smtClean="0">
                                <a:latin typeface="Cambria Math" panose="02040503050406030204" pitchFamily="18" charset="0"/>
                              </a:rPr>
                            </m:ctrlPr>
                          </m:sSupPr>
                          <m:e>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𝜔</m:t>
                                </m:r>
                              </m:e>
                            </m:d>
                          </m:e>
                          <m:sup>
                            <m:r>
                              <a:rPr lang="en-US" sz="2800" b="0" i="1" smtClean="0">
                                <a:latin typeface="Cambria Math" panose="02040503050406030204" pitchFamily="18" charset="0"/>
                              </a:rPr>
                              <m:t>2</m:t>
                            </m:r>
                          </m:sup>
                        </m:sSup>
                        <m:r>
                          <a:rPr lang="en-US" sz="2800" b="0" i="1" smtClean="0">
                            <a:latin typeface="Cambria Math" panose="02040503050406030204" pitchFamily="18" charset="0"/>
                          </a:rPr>
                          <m:t>+</m:t>
                        </m:r>
                        <m:r>
                          <a:rPr lang="en-US" sz="2800" b="0" i="1" smtClean="0">
                            <a:latin typeface="Cambria Math" panose="02040503050406030204" pitchFamily="18" charset="0"/>
                          </a:rPr>
                          <m:t>𝐼</m:t>
                        </m:r>
                        <m:sSup>
                          <m:sSupPr>
                            <m:ctrlPr>
                              <a:rPr lang="en-US" sz="2800" b="0" i="1" smtClean="0">
                                <a:latin typeface="Cambria Math" panose="02040503050406030204" pitchFamily="18" charset="0"/>
                              </a:rPr>
                            </m:ctrlPr>
                          </m:sSupPr>
                          <m:e>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𝜔</m:t>
                                </m:r>
                              </m:e>
                            </m:d>
                          </m:e>
                          <m:sup>
                            <m:r>
                              <a:rPr lang="en-US" sz="2800" b="0" i="1" smtClean="0">
                                <a:latin typeface="Cambria Math" panose="02040503050406030204" pitchFamily="18" charset="0"/>
                              </a:rPr>
                              <m:t>2</m:t>
                            </m:r>
                          </m:sup>
                        </m:sSup>
                      </m:e>
                    </m:rad>
                  </m:oMath>
                </a14:m>
                <a:endParaRPr lang="en-US" sz="2800" dirty="0"/>
              </a:p>
              <a:p>
                <a:r>
                  <a:rPr lang="en-US" sz="2800" dirty="0"/>
                  <a:t>Phase: </a:t>
                </a:r>
                <a14:m>
                  <m:oMath xmlns:m="http://schemas.openxmlformats.org/officeDocument/2006/math">
                    <m:r>
                      <a:rPr lang="en-US" sz="2800" b="0" i="1" smtClean="0">
                        <a:latin typeface="Cambria Math" panose="02040503050406030204" pitchFamily="18" charset="0"/>
                      </a:rPr>
                      <m:t>𝜙</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𝑡𝑎𝑛</m:t>
                        </m:r>
                      </m:e>
                      <m:sup>
                        <m:r>
                          <a:rPr lang="en-US" sz="2800" b="0" i="1" smtClean="0">
                            <a:latin typeface="Cambria Math" panose="02040503050406030204" pitchFamily="18" charset="0"/>
                          </a:rPr>
                          <m:t>−1</m:t>
                        </m:r>
                      </m:sup>
                    </m:sSup>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𝐼</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𝜔</m:t>
                            </m:r>
                          </m:e>
                        </m:d>
                      </m:num>
                      <m:den>
                        <m:r>
                          <a:rPr lang="en-US" sz="2800" b="0" i="1" smtClean="0">
                            <a:latin typeface="Cambria Math" panose="02040503050406030204" pitchFamily="18" charset="0"/>
                          </a:rPr>
                          <m:t>𝑅</m:t>
                        </m:r>
                        <m:r>
                          <a:rPr lang="en-US" sz="2800" b="0" i="1" smtClean="0">
                            <a:latin typeface="Cambria Math" panose="02040503050406030204" pitchFamily="18" charset="0"/>
                          </a:rPr>
                          <m:t>(</m:t>
                        </m:r>
                        <m:r>
                          <a:rPr lang="en-US" sz="2800" b="0" i="1" smtClean="0">
                            <a:latin typeface="Cambria Math" panose="02040503050406030204" pitchFamily="18" charset="0"/>
                          </a:rPr>
                          <m:t>𝜔</m:t>
                        </m:r>
                        <m:r>
                          <a:rPr lang="en-US" sz="2800" b="0" i="1" smtClean="0">
                            <a:latin typeface="Cambria Math" panose="02040503050406030204" pitchFamily="18" charset="0"/>
                          </a:rPr>
                          <m:t>)</m:t>
                        </m:r>
                      </m:den>
                    </m:f>
                  </m:oMath>
                </a14:m>
                <a:r>
                  <a:rPr lang="en-US" sz="2800" dirty="0"/>
                  <a:t> </a:t>
                </a:r>
              </a:p>
              <a:p>
                <a:endParaRPr lang="en-US" sz="2400" dirty="0"/>
              </a:p>
              <a:p>
                <a:endParaRPr lang="en-US" sz="2400" dirty="0"/>
              </a:p>
              <a:p>
                <a:endParaRPr lang="en-US" sz="2400" dirty="0"/>
              </a:p>
            </p:txBody>
          </p:sp>
        </mc:Choice>
        <mc:Fallback xmlns="">
          <p:sp>
            <p:nvSpPr>
              <p:cNvPr id="56323" name="Content Placeholder 2"/>
              <p:cNvSpPr>
                <a:spLocks noGrp="1" noRot="1" noChangeAspect="1" noMove="1" noResize="1" noEditPoints="1" noAdjustHandles="1" noChangeArrowheads="1" noChangeShapeType="1" noTextEdit="1"/>
              </p:cNvSpPr>
              <p:nvPr>
                <p:ph idx="1"/>
              </p:nvPr>
            </p:nvSpPr>
            <p:spPr>
              <a:blipFill>
                <a:blip r:embed="rId2"/>
                <a:stretch>
                  <a:fillRect l="-1389" t="-1481" r="-1852"/>
                </a:stretch>
              </a:blipFill>
            </p:spPr>
            <p:txBody>
              <a:bodyPr/>
              <a:lstStyle/>
              <a:p>
                <a:r>
                  <a:rPr lang="en-US">
                    <a:noFill/>
                  </a:rPr>
                  <a:t> </a:t>
                </a:r>
              </a:p>
            </p:txBody>
          </p:sp>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3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32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632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3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3EE509-554D-2745-B3BB-58F01C98314D}"/>
              </a:ext>
            </a:extLst>
          </p:cNvPr>
          <p:cNvSpPr>
            <a:spLocks noGrp="1"/>
          </p:cNvSpPr>
          <p:nvPr>
            <p:ph type="title"/>
          </p:nvPr>
        </p:nvSpPr>
        <p:spPr>
          <a:xfrm>
            <a:off x="457200" y="0"/>
            <a:ext cx="8229600" cy="914400"/>
          </a:xfrm>
        </p:spPr>
        <p:txBody>
          <a:bodyPr/>
          <a:lstStyle/>
          <a:p>
            <a:r>
              <a:rPr lang="en-US" dirty="0"/>
              <a:t>Computing the Fourier Transform</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FF10DF8-B942-2E47-8C4E-771E251D7C23}"/>
                  </a:ext>
                </a:extLst>
              </p:cNvPr>
              <p:cNvSpPr txBox="1"/>
              <p:nvPr/>
            </p:nvSpPr>
            <p:spPr>
              <a:xfrm>
                <a:off x="623207" y="998254"/>
                <a:ext cx="7897586" cy="5859746"/>
              </a:xfrm>
              <a:prstGeom prst="rect">
                <a:avLst/>
              </a:prstGeom>
              <a:noFill/>
            </p:spPr>
            <p:txBody>
              <a:bodyPr wrap="square" rtlCol="0">
                <a:spAutoFit/>
              </a:bodyPr>
              <a:lstStyle/>
              <a:p>
                <a:pPr marL="457200" indent="-457200">
                  <a:buFont typeface="Arial" panose="020B0604020202020204" pitchFamily="34" charset="0"/>
                  <a:buChar char="•"/>
                </a:pPr>
                <a14:m>
                  <m:oMath xmlns:m="http://schemas.openxmlformats.org/officeDocument/2006/math">
                    <m:r>
                      <a:rPr lang="en-US" sz="3200" i="1" smtClean="0">
                        <a:latin typeface="Cambria Math" panose="02040503050406030204" pitchFamily="18" charset="0"/>
                      </a:rPr>
                      <m:t>𝐻</m:t>
                    </m:r>
                    <m:d>
                      <m:dPr>
                        <m:ctrlPr>
                          <a:rPr lang="en-US" sz="3200" i="1">
                            <a:latin typeface="Cambria Math" panose="02040503050406030204" pitchFamily="18" charset="0"/>
                          </a:rPr>
                        </m:ctrlPr>
                      </m:dPr>
                      <m:e>
                        <m:r>
                          <a:rPr lang="en-US" sz="3200" i="1">
                            <a:latin typeface="Cambria Math" panose="02040503050406030204" pitchFamily="18" charset="0"/>
                          </a:rPr>
                          <m:t>𝜔</m:t>
                        </m:r>
                      </m:e>
                    </m:d>
                    <m:r>
                      <a:rPr lang="en-US" sz="3200" i="1">
                        <a:latin typeface="Cambria Math" panose="02040503050406030204" pitchFamily="18" charset="0"/>
                      </a:rPr>
                      <m:t>= </m:t>
                    </m:r>
                    <m:r>
                      <a:rPr lang="en-US" sz="3200" i="1">
                        <a:latin typeface="Cambria Math" panose="02040503050406030204" pitchFamily="18" charset="0"/>
                        <a:ea typeface="Cambria Math" panose="02040503050406030204" pitchFamily="18" charset="0"/>
                      </a:rPr>
                      <m:t>ℱ</m:t>
                    </m:r>
                    <m:d>
                      <m:dPr>
                        <m:begChr m:val="["/>
                        <m:endChr m:val="]"/>
                        <m:ctrlPr>
                          <a:rPr lang="en-US" sz="3200" b="0" i="1" smtClean="0">
                            <a:latin typeface="Cambria Math" panose="02040503050406030204" pitchFamily="18" charset="0"/>
                            <a:ea typeface="Cambria Math" panose="02040503050406030204" pitchFamily="18" charset="0"/>
                          </a:rPr>
                        </m:ctrlPr>
                      </m:dPr>
                      <m:e>
                        <m:r>
                          <a:rPr lang="en-US" sz="3200" b="0" i="1" smtClean="0">
                            <a:latin typeface="Cambria Math" panose="02040503050406030204" pitchFamily="18" charset="0"/>
                            <a:ea typeface="Cambria Math" panose="02040503050406030204" pitchFamily="18" charset="0"/>
                          </a:rPr>
                          <m:t>h</m:t>
                        </m:r>
                        <m:d>
                          <m:dPr>
                            <m:ctrlPr>
                              <a:rPr lang="en-US" sz="3200" b="0" i="1" smtClean="0">
                                <a:latin typeface="Cambria Math" panose="02040503050406030204" pitchFamily="18" charset="0"/>
                                <a:ea typeface="Cambria Math" panose="02040503050406030204" pitchFamily="18" charset="0"/>
                              </a:rPr>
                            </m:ctrlPr>
                          </m:dPr>
                          <m:e>
                            <m:r>
                              <a:rPr lang="en-US" sz="3200" b="0" i="1" smtClean="0">
                                <a:latin typeface="Cambria Math" panose="02040503050406030204" pitchFamily="18" charset="0"/>
                                <a:ea typeface="Cambria Math" panose="02040503050406030204" pitchFamily="18" charset="0"/>
                              </a:rPr>
                              <m:t>𝑥</m:t>
                            </m:r>
                          </m:e>
                        </m:d>
                      </m:e>
                    </m:d>
                  </m:oMath>
                </a14:m>
                <a:endParaRPr lang="en-US" sz="3200" b="0" dirty="0"/>
              </a:p>
              <a:p>
                <a:pPr marL="457200" indent="-457200">
                  <a:buFont typeface="Arial" panose="020B0604020202020204" pitchFamily="34" charset="0"/>
                  <a:buChar char="•"/>
                </a:pPr>
                <a:endParaRPr lang="en-US" sz="3200" b="0" dirty="0"/>
              </a:p>
              <a:p>
                <a:pPr marL="457200" indent="-457200">
                  <a:buFont typeface="Arial" panose="020B0604020202020204" pitchFamily="34" charset="0"/>
                  <a:buChar char="•"/>
                </a:pPr>
                <a:r>
                  <a:rPr lang="en-US" sz="3200" b="0" dirty="0"/>
                  <a:t>Continuous: </a:t>
                </a:r>
                <a:endParaRPr lang="en-US" sz="3200" b="0" i="1" dirty="0">
                  <a:latin typeface="Cambria Math" panose="02040503050406030204" pitchFamily="18" charset="0"/>
                </a:endParaRPr>
              </a:p>
              <a:p>
                <a:pPr marL="914400" lvl="1" indent="-457200">
                  <a:buFont typeface="Arial" panose="020B0604020202020204" pitchFamily="34" charset="0"/>
                  <a:buChar char="•"/>
                </a:pPr>
                <a14:m>
                  <m:oMath xmlns:m="http://schemas.openxmlformats.org/officeDocument/2006/math">
                    <m:r>
                      <a:rPr lang="en-US" sz="3200" b="0" i="1" smtClean="0">
                        <a:latin typeface="Cambria Math" panose="02040503050406030204" pitchFamily="18" charset="0"/>
                      </a:rPr>
                      <m:t>𝐻</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𝜔</m:t>
                        </m:r>
                      </m:e>
                    </m:d>
                    <m:r>
                      <a:rPr lang="en-US" sz="3200" b="0" i="1" smtClean="0">
                        <a:latin typeface="Cambria Math" panose="02040503050406030204" pitchFamily="18" charset="0"/>
                      </a:rPr>
                      <m:t>= </m:t>
                    </m:r>
                    <m:nary>
                      <m:naryPr>
                        <m:ctrlPr>
                          <a:rPr lang="en-US" sz="3200" b="0" i="1" smtClean="0">
                            <a:latin typeface="Cambria Math" panose="02040503050406030204" pitchFamily="18" charset="0"/>
                          </a:rPr>
                        </m:ctrlPr>
                      </m:naryPr>
                      <m:sub>
                        <m:r>
                          <m:rPr>
                            <m:brk m:alnAt="23"/>
                          </m:rPr>
                          <a:rPr lang="en-US" sz="3200" b="0" i="1" smtClean="0">
                            <a:latin typeface="Cambria Math" panose="02040503050406030204" pitchFamily="18" charset="0"/>
                          </a:rPr>
                          <m:t>−</m:t>
                        </m:r>
                        <m:r>
                          <a:rPr lang="en-US" sz="3200" b="0" i="1" smtClean="0">
                            <a:latin typeface="Cambria Math" panose="02040503050406030204" pitchFamily="18" charset="0"/>
                          </a:rPr>
                          <m:t>∞</m:t>
                        </m:r>
                      </m:sub>
                      <m:sup>
                        <m:r>
                          <a:rPr lang="en-US" sz="3200" b="0" i="1" smtClean="0">
                            <a:latin typeface="Cambria Math" panose="02040503050406030204" pitchFamily="18" charset="0"/>
                          </a:rPr>
                          <m:t>∞</m:t>
                        </m:r>
                      </m:sup>
                      <m:e>
                        <m:r>
                          <a:rPr lang="en-US" sz="3200" b="0" i="1" smtClean="0">
                            <a:latin typeface="Cambria Math" panose="02040503050406030204" pitchFamily="18" charset="0"/>
                          </a:rPr>
                          <m:t>h</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𝑥</m:t>
                            </m:r>
                          </m:e>
                        </m:d>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𝑒</m:t>
                            </m:r>
                          </m:e>
                          <m:sup>
                            <m:r>
                              <a:rPr lang="en-US" sz="3200" b="0" i="1" smtClean="0">
                                <a:latin typeface="Cambria Math" panose="02040503050406030204" pitchFamily="18" charset="0"/>
                              </a:rPr>
                              <m:t>−</m:t>
                            </m:r>
                            <m:r>
                              <a:rPr lang="en-US" sz="3200" i="1">
                                <a:latin typeface="Cambria Math" panose="02040503050406030204" pitchFamily="18" charset="0"/>
                              </a:rPr>
                              <m:t>𝑗</m:t>
                            </m:r>
                            <m:r>
                              <a:rPr lang="en-US" sz="3200" i="1">
                                <a:latin typeface="Cambria Math" panose="02040503050406030204" pitchFamily="18" charset="0"/>
                              </a:rPr>
                              <m:t>𝜔</m:t>
                            </m:r>
                            <m:r>
                              <a:rPr lang="en-US" sz="3200" i="1">
                                <a:latin typeface="Cambria Math" panose="02040503050406030204" pitchFamily="18" charset="0"/>
                              </a:rPr>
                              <m:t>𝑥</m:t>
                            </m:r>
                          </m:sup>
                        </m:sSup>
                        <m:r>
                          <a:rPr lang="en-US" sz="3200" b="0" i="1" smtClean="0">
                            <a:latin typeface="Cambria Math" panose="02040503050406030204" pitchFamily="18" charset="0"/>
                          </a:rPr>
                          <m:t>𝑑𝑥</m:t>
                        </m:r>
                      </m:e>
                    </m:nary>
                  </m:oMath>
                </a14:m>
                <a:endParaRPr lang="en-US" sz="3200" b="0" dirty="0"/>
              </a:p>
              <a:p>
                <a:pPr lvl="1"/>
                <a:endParaRPr lang="en-US" sz="3200" b="0" dirty="0"/>
              </a:p>
              <a:p>
                <a:pPr marL="457200" indent="-457200">
                  <a:buFont typeface="Arial" panose="020B0604020202020204" pitchFamily="34" charset="0"/>
                  <a:buChar char="•"/>
                </a:pPr>
                <a:r>
                  <a:rPr lang="en-US" sz="3200" dirty="0"/>
                  <a:t>Discrete:</a:t>
                </a:r>
              </a:p>
              <a:p>
                <a:pPr marL="914400" lvl="1" indent="-457200">
                  <a:buFont typeface="Arial" panose="020B0604020202020204" pitchFamily="34" charset="0"/>
                  <a:buChar char="•"/>
                </a:pPr>
                <a14:m>
                  <m:oMath xmlns:m="http://schemas.openxmlformats.org/officeDocument/2006/math">
                    <m:r>
                      <a:rPr lang="en-US" sz="3200" i="1">
                        <a:latin typeface="Cambria Math" panose="02040503050406030204" pitchFamily="18" charset="0"/>
                      </a:rPr>
                      <m:t>𝐻</m:t>
                    </m:r>
                    <m:d>
                      <m:dPr>
                        <m:ctrlPr>
                          <a:rPr lang="en-US" sz="3200" i="1">
                            <a:latin typeface="Cambria Math" panose="02040503050406030204" pitchFamily="18" charset="0"/>
                          </a:rPr>
                        </m:ctrlPr>
                      </m:dPr>
                      <m:e>
                        <m:r>
                          <a:rPr lang="en-US" sz="3200" i="1">
                            <a:latin typeface="Cambria Math" panose="02040503050406030204" pitchFamily="18" charset="0"/>
                          </a:rPr>
                          <m:t>𝑘</m:t>
                        </m:r>
                      </m:e>
                    </m:d>
                    <m:r>
                      <a:rPr lang="en-US" sz="3200" i="1">
                        <a:latin typeface="Cambria Math" panose="02040503050406030204" pitchFamily="18" charset="0"/>
                      </a:rPr>
                      <m:t>= </m:t>
                    </m:r>
                    <m:f>
                      <m:fPr>
                        <m:ctrlPr>
                          <a:rPr lang="en-US" sz="3200" i="1">
                            <a:latin typeface="Cambria Math" panose="02040503050406030204" pitchFamily="18" charset="0"/>
                          </a:rPr>
                        </m:ctrlPr>
                      </m:fPr>
                      <m:num>
                        <m:r>
                          <a:rPr lang="en-US" sz="3200" i="1">
                            <a:latin typeface="Cambria Math" panose="02040503050406030204" pitchFamily="18" charset="0"/>
                          </a:rPr>
                          <m:t>1</m:t>
                        </m:r>
                      </m:num>
                      <m:den>
                        <m:r>
                          <a:rPr lang="en-US" sz="3200" i="1">
                            <a:latin typeface="Cambria Math" panose="02040503050406030204" pitchFamily="18" charset="0"/>
                          </a:rPr>
                          <m:t>𝑁</m:t>
                        </m:r>
                      </m:den>
                    </m:f>
                    <m:r>
                      <a:rPr lang="en-US" sz="3200" i="1">
                        <a:latin typeface="Cambria Math" panose="02040503050406030204" pitchFamily="18" charset="0"/>
                      </a:rPr>
                      <m:t> </m:t>
                    </m:r>
                    <m:nary>
                      <m:naryPr>
                        <m:chr m:val="∑"/>
                        <m:ctrlPr>
                          <a:rPr lang="en-US" sz="3200" i="1">
                            <a:latin typeface="Cambria Math" panose="02040503050406030204" pitchFamily="18" charset="0"/>
                          </a:rPr>
                        </m:ctrlPr>
                      </m:naryPr>
                      <m:sub>
                        <m:r>
                          <m:rPr>
                            <m:brk m:alnAt="23"/>
                          </m:rPr>
                          <a:rPr lang="en-US" sz="3200" i="1">
                            <a:latin typeface="Cambria Math" panose="02040503050406030204" pitchFamily="18" charset="0"/>
                          </a:rPr>
                          <m:t>𝑥</m:t>
                        </m:r>
                        <m:r>
                          <a:rPr lang="en-US" sz="3200" i="1">
                            <a:latin typeface="Cambria Math" panose="02040503050406030204" pitchFamily="18" charset="0"/>
                          </a:rPr>
                          <m:t>=0</m:t>
                        </m:r>
                      </m:sub>
                      <m:sup>
                        <m:r>
                          <a:rPr lang="en-US" sz="3200" i="1">
                            <a:latin typeface="Cambria Math" panose="02040503050406030204" pitchFamily="18" charset="0"/>
                          </a:rPr>
                          <m:t>𝑁</m:t>
                        </m:r>
                        <m:r>
                          <a:rPr lang="en-US" sz="3200" i="1">
                            <a:latin typeface="Cambria Math" panose="02040503050406030204" pitchFamily="18" charset="0"/>
                          </a:rPr>
                          <m:t>−1</m:t>
                        </m:r>
                      </m:sup>
                      <m:e>
                        <m:r>
                          <a:rPr lang="en-US" sz="3200" i="1">
                            <a:latin typeface="Cambria Math" panose="02040503050406030204" pitchFamily="18" charset="0"/>
                          </a:rPr>
                          <m:t>h</m:t>
                        </m:r>
                        <m:r>
                          <a:rPr lang="en-US" sz="3200" i="1">
                            <a:latin typeface="Cambria Math" panose="02040503050406030204" pitchFamily="18" charset="0"/>
                          </a:rPr>
                          <m:t>(</m:t>
                        </m:r>
                        <m:r>
                          <a:rPr lang="en-US" sz="3200" i="1">
                            <a:latin typeface="Cambria Math" panose="02040503050406030204" pitchFamily="18" charset="0"/>
                          </a:rPr>
                          <m:t>𝑥</m:t>
                        </m:r>
                        <m:r>
                          <a:rPr lang="en-US" sz="3200" i="1">
                            <a:latin typeface="Cambria Math" panose="02040503050406030204" pitchFamily="18" charset="0"/>
                          </a:rPr>
                          <m:t>)</m:t>
                        </m:r>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r>
                              <a:rPr lang="en-US" sz="3200" i="1">
                                <a:latin typeface="Cambria Math" panose="02040503050406030204" pitchFamily="18" charset="0"/>
                              </a:rPr>
                              <m:t>−</m:t>
                            </m:r>
                            <m:r>
                              <a:rPr lang="en-US" sz="3200" i="1">
                                <a:latin typeface="Cambria Math" panose="02040503050406030204" pitchFamily="18" charset="0"/>
                              </a:rPr>
                              <m:t>𝑗</m:t>
                            </m:r>
                            <m:r>
                              <a:rPr lang="en-US" sz="3200" i="1">
                                <a:latin typeface="Cambria Math" panose="02040503050406030204" pitchFamily="18" charset="0"/>
                              </a:rPr>
                              <m:t>2</m:t>
                            </m:r>
                            <m:r>
                              <a:rPr lang="en-US" sz="3200" i="1">
                                <a:latin typeface="Cambria Math" panose="02040503050406030204" pitchFamily="18" charset="0"/>
                              </a:rPr>
                              <m:t>𝜋</m:t>
                            </m:r>
                            <m:r>
                              <a:rPr lang="en-US" sz="3200" i="1">
                                <a:latin typeface="Cambria Math" panose="02040503050406030204" pitchFamily="18" charset="0"/>
                              </a:rPr>
                              <m:t>𝑘𝑥</m:t>
                            </m:r>
                            <m:r>
                              <a:rPr lang="en-US" sz="3200" i="1">
                                <a:latin typeface="Cambria Math" panose="02040503050406030204" pitchFamily="18" charset="0"/>
                              </a:rPr>
                              <m:t>/</m:t>
                            </m:r>
                            <m:r>
                              <a:rPr lang="en-US" sz="3200" i="1">
                                <a:latin typeface="Cambria Math" panose="02040503050406030204" pitchFamily="18" charset="0"/>
                              </a:rPr>
                              <m:t>𝑁</m:t>
                            </m:r>
                          </m:sup>
                        </m:sSup>
                      </m:e>
                    </m:nary>
                  </m:oMath>
                </a14:m>
                <a:endParaRPr lang="en-US" sz="3200" dirty="0"/>
              </a:p>
              <a:p>
                <a:pPr marL="914400" lvl="1"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Euler’s Formula:</a:t>
                </a:r>
              </a:p>
              <a:p>
                <a:pPr marL="914400" lvl="1" indent="-457200">
                  <a:buFont typeface="Arial" panose="020B0604020202020204" pitchFamily="34" charset="0"/>
                  <a:buChar char="•"/>
                </a:pPr>
                <a14:m>
                  <m:oMath xmlns:m="http://schemas.openxmlformats.org/officeDocument/2006/math">
                    <m:sSup>
                      <m:sSupPr>
                        <m:ctrlPr>
                          <a:rPr lang="en-US" sz="3200" i="1" smtClean="0">
                            <a:latin typeface="Cambria Math" panose="02040503050406030204" pitchFamily="18" charset="0"/>
                          </a:rPr>
                        </m:ctrlPr>
                      </m:sSupPr>
                      <m:e>
                        <m:r>
                          <a:rPr lang="en-US" sz="3200" b="0" i="1" smtClean="0">
                            <a:latin typeface="Cambria Math" panose="02040503050406030204" pitchFamily="18" charset="0"/>
                          </a:rPr>
                          <m:t>𝑒</m:t>
                        </m:r>
                      </m:e>
                      <m:sup>
                        <m:r>
                          <a:rPr lang="en-US" sz="3200" b="0" i="1" smtClean="0">
                            <a:latin typeface="Cambria Math" panose="02040503050406030204" pitchFamily="18" charset="0"/>
                          </a:rPr>
                          <m:t>𝑗𝑛𝑥</m:t>
                        </m:r>
                      </m:sup>
                    </m:sSup>
                    <m:r>
                      <a:rPr lang="en-US" sz="3200" b="0" i="1" smtClean="0">
                        <a:latin typeface="Cambria Math" panose="02040503050406030204" pitchFamily="18" charset="0"/>
                      </a:rPr>
                      <m:t>=</m:t>
                    </m:r>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cos</m:t>
                        </m:r>
                      </m:fName>
                      <m:e>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𝑛𝑥</m:t>
                            </m:r>
                          </m:e>
                        </m:d>
                      </m:e>
                    </m:func>
                    <m:r>
                      <a:rPr lang="en-US" sz="3200" b="0" i="1" smtClean="0">
                        <a:latin typeface="Cambria Math" panose="02040503050406030204" pitchFamily="18" charset="0"/>
                      </a:rPr>
                      <m:t>+</m:t>
                    </m:r>
                    <m:r>
                      <a:rPr lang="en-US" sz="3200" b="0" i="1" smtClean="0">
                        <a:latin typeface="Cambria Math" panose="02040503050406030204" pitchFamily="18" charset="0"/>
                      </a:rPr>
                      <m:t>𝑗</m:t>
                    </m:r>
                    <m:r>
                      <a:rPr lang="en-US" sz="3200" b="0" i="1" smtClean="0">
                        <a:latin typeface="Cambria Math" panose="02040503050406030204" pitchFamily="18" charset="0"/>
                      </a:rPr>
                      <m:t> </m:t>
                    </m:r>
                    <m:r>
                      <m:rPr>
                        <m:sty m:val="p"/>
                      </m:rPr>
                      <a:rPr lang="en-US" sz="3200" b="0" i="0" smtClean="0">
                        <a:latin typeface="Cambria Math" panose="02040503050406030204" pitchFamily="18" charset="0"/>
                      </a:rPr>
                      <m:t>sin</m:t>
                    </m:r>
                    <m:r>
                      <a:rPr lang="en-US" sz="3200" b="0" i="1" smtClean="0">
                        <a:latin typeface="Cambria Math" panose="02040503050406030204" pitchFamily="18" charset="0"/>
                      </a:rPr>
                      <m:t>⁡(</m:t>
                    </m:r>
                    <m:r>
                      <a:rPr lang="en-US" sz="3200" b="0" i="1" smtClean="0">
                        <a:latin typeface="Cambria Math" panose="02040503050406030204" pitchFamily="18" charset="0"/>
                      </a:rPr>
                      <m:t>𝑛𝑥</m:t>
                    </m:r>
                    <m:r>
                      <a:rPr lang="en-US" sz="3200" b="0" i="1" smtClean="0">
                        <a:latin typeface="Cambria Math" panose="02040503050406030204" pitchFamily="18" charset="0"/>
                      </a:rPr>
                      <m:t>)</m:t>
                    </m:r>
                  </m:oMath>
                </a14:m>
                <a:endParaRPr lang="en-US" sz="3200" dirty="0"/>
              </a:p>
              <a:p>
                <a:endParaRPr lang="en-US" sz="3200" dirty="0"/>
              </a:p>
            </p:txBody>
          </p:sp>
        </mc:Choice>
        <mc:Fallback xmlns="">
          <p:sp>
            <p:nvSpPr>
              <p:cNvPr id="9" name="TextBox 8">
                <a:extLst>
                  <a:ext uri="{FF2B5EF4-FFF2-40B4-BE49-F238E27FC236}">
                    <a16:creationId xmlns:a16="http://schemas.microsoft.com/office/drawing/2014/main" id="{4FF10DF8-B942-2E47-8C4E-771E251D7C23}"/>
                  </a:ext>
                </a:extLst>
              </p:cNvPr>
              <p:cNvSpPr txBox="1">
                <a:spLocks noRot="1" noChangeAspect="1" noMove="1" noResize="1" noEditPoints="1" noAdjustHandles="1" noChangeArrowheads="1" noChangeShapeType="1" noTextEdit="1"/>
              </p:cNvSpPr>
              <p:nvPr/>
            </p:nvSpPr>
            <p:spPr>
              <a:xfrm>
                <a:off x="623207" y="998254"/>
                <a:ext cx="7897586" cy="5859746"/>
              </a:xfrm>
              <a:prstGeom prst="rect">
                <a:avLst/>
              </a:prstGeom>
              <a:blipFill>
                <a:blip r:embed="rId2"/>
                <a:stretch>
                  <a:fillRect l="-1766" t="-866"/>
                </a:stretch>
              </a:blipFill>
            </p:spPr>
            <p:txBody>
              <a:bodyPr/>
              <a:lstStyle/>
              <a:p>
                <a:r>
                  <a:rPr lang="en-US">
                    <a:noFill/>
                  </a:rPr>
                  <a:t> </a:t>
                </a:r>
              </a:p>
            </p:txBody>
          </p:sp>
        </mc:Fallback>
      </mc:AlternateContent>
    </p:spTree>
    <p:extLst>
      <p:ext uri="{BB962C8B-B14F-4D97-AF65-F5344CB8AC3E}">
        <p14:creationId xmlns:p14="http://schemas.microsoft.com/office/powerpoint/2010/main" val="236407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4"/>
          <p:cNvSpPr>
            <a:spLocks noGrp="1"/>
          </p:cNvSpPr>
          <p:nvPr>
            <p:ph type="title"/>
          </p:nvPr>
        </p:nvSpPr>
        <p:spPr/>
        <p:txBody>
          <a:bodyPr/>
          <a:lstStyle/>
          <a:p>
            <a:r>
              <a:rPr lang="en-US"/>
              <a:t>Properties of Fourier Transforms</a:t>
            </a:r>
          </a:p>
        </p:txBody>
      </p:sp>
      <mc:AlternateContent xmlns:mc="http://schemas.openxmlformats.org/markup-compatibility/2006" xmlns:a14="http://schemas.microsoft.com/office/drawing/2010/main">
        <mc:Choice Requires="a14">
          <p:sp>
            <p:nvSpPr>
              <p:cNvPr id="30723" name="Content Placeholder 5"/>
              <p:cNvSpPr>
                <a:spLocks noGrp="1"/>
              </p:cNvSpPr>
              <p:nvPr>
                <p:ph idx="1"/>
              </p:nvPr>
            </p:nvSpPr>
            <p:spPr>
              <a:xfrm>
                <a:off x="533400" y="1066800"/>
                <a:ext cx="8229600" cy="5135563"/>
              </a:xfrm>
            </p:spPr>
            <p:txBody>
              <a:bodyPr/>
              <a:lstStyle/>
              <a:p>
                <a:r>
                  <a:rPr lang="en-US" dirty="0"/>
                  <a:t>Linearity: </a:t>
                </a:r>
              </a:p>
              <a:p>
                <a:pPr lvl="1"/>
                <a14:m>
                  <m:oMath xmlns:m="http://schemas.openxmlformats.org/officeDocument/2006/math">
                    <m:r>
                      <a:rPr lang="en-US" i="1" smtClean="0">
                        <a:latin typeface="Cambria Math" panose="02040503050406030204" pitchFamily="18" charset="0"/>
                        <a:ea typeface="Cambria Math" panose="02040503050406030204" pitchFamily="18" charset="0"/>
                      </a:rPr>
                      <m:t>ℱ</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𝑎𝑥</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𝑏𝑦</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ℱ</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ℱ</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𝑦</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m:t>
                    </m:r>
                  </m:oMath>
                </a14:m>
                <a:endParaRPr lang="en-US" dirty="0"/>
              </a:p>
              <a:p>
                <a:endParaRPr lang="en-US" dirty="0"/>
              </a:p>
              <a:p>
                <a:r>
                  <a:rPr lang="en-US" dirty="0"/>
                  <a:t>Fourier transform of a real signal is symmetric about the origin</a:t>
                </a:r>
              </a:p>
              <a:p>
                <a:endParaRPr lang="en-US" dirty="0"/>
              </a:p>
              <a:p>
                <a:r>
                  <a:rPr lang="en-US" dirty="0"/>
                  <a:t>The energy of the signal is the same as the energy of its Fourier transform</a:t>
                </a:r>
              </a:p>
              <a:p>
                <a:endParaRPr lang="en-US" dirty="0"/>
              </a:p>
              <a:p>
                <a:endParaRPr lang="en-US" dirty="0"/>
              </a:p>
            </p:txBody>
          </p:sp>
        </mc:Choice>
        <mc:Fallback xmlns="">
          <p:sp>
            <p:nvSpPr>
              <p:cNvPr id="30723" name="Content Placeholder 5"/>
              <p:cNvSpPr>
                <a:spLocks noGrp="1" noRot="1" noChangeAspect="1" noMove="1" noResize="1" noEditPoints="1" noAdjustHandles="1" noChangeArrowheads="1" noChangeShapeType="1" noTextEdit="1"/>
              </p:cNvSpPr>
              <p:nvPr>
                <p:ph idx="1"/>
              </p:nvPr>
            </p:nvSpPr>
            <p:spPr>
              <a:xfrm>
                <a:off x="533400" y="1066800"/>
                <a:ext cx="8229600" cy="5135563"/>
              </a:xfrm>
              <a:blipFill>
                <a:blip r:embed="rId2"/>
                <a:stretch>
                  <a:fillRect l="-1541" t="-1733" r="-1079"/>
                </a:stretch>
              </a:blipFill>
            </p:spPr>
            <p:txBody>
              <a:bodyPr/>
              <a:lstStyle/>
              <a:p>
                <a:r>
                  <a:rPr lang="en-US">
                    <a:noFill/>
                  </a:rPr>
                  <a:t> </a:t>
                </a:r>
              </a:p>
            </p:txBody>
          </p:sp>
        </mc:Fallback>
      </mc:AlternateContent>
      <p:sp>
        <p:nvSpPr>
          <p:cNvPr id="30725" name="TextBox 9"/>
          <p:cNvSpPr txBox="1">
            <a:spLocks noChangeArrowheads="1"/>
          </p:cNvSpPr>
          <p:nvPr/>
        </p:nvSpPr>
        <p:spPr bwMode="auto">
          <a:xfrm>
            <a:off x="6573838" y="6488113"/>
            <a:ext cx="2570162" cy="369887"/>
          </a:xfrm>
          <a:prstGeom prst="rect">
            <a:avLst/>
          </a:prstGeom>
          <a:noFill/>
          <a:ln w="9525">
            <a:noFill/>
            <a:miter lim="800000"/>
            <a:headEnd/>
            <a:tailEnd/>
          </a:ln>
        </p:spPr>
        <p:txBody>
          <a:bodyPr wrap="none">
            <a:spAutoFit/>
          </a:bodyPr>
          <a:lstStyle/>
          <a:p>
            <a:r>
              <a:rPr lang="en-US"/>
              <a:t>See Szeliski Book (3.4)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7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a:t>The Convolution Theorem</a:t>
            </a:r>
          </a:p>
        </p:txBody>
      </p:sp>
      <mc:AlternateContent xmlns:mc="http://schemas.openxmlformats.org/markup-compatibility/2006" xmlns:a14="http://schemas.microsoft.com/office/drawing/2010/main">
        <mc:Choice Requires="a14">
          <p:sp>
            <p:nvSpPr>
              <p:cNvPr id="488451" name="Rectangle 3"/>
              <p:cNvSpPr>
                <a:spLocks noGrp="1" noChangeArrowheads="1"/>
              </p:cNvSpPr>
              <p:nvPr>
                <p:ph type="body" sz="half" idx="2"/>
              </p:nvPr>
            </p:nvSpPr>
            <p:spPr>
              <a:xfrm>
                <a:off x="533400" y="914400"/>
                <a:ext cx="7924800" cy="5257800"/>
              </a:xfrm>
            </p:spPr>
            <p:txBody>
              <a:bodyPr/>
              <a:lstStyle/>
              <a:p>
                <a:pPr marL="0" indent="0">
                  <a:lnSpc>
                    <a:spcPct val="90000"/>
                  </a:lnSpc>
                  <a:defRPr/>
                </a:pPr>
                <a:endParaRPr lang="en-US" dirty="0"/>
              </a:p>
              <a:p>
                <a:pPr>
                  <a:lnSpc>
                    <a:spcPct val="90000"/>
                  </a:lnSpc>
                  <a:defRPr/>
                </a:pPr>
                <a:r>
                  <a:rPr lang="en-US" dirty="0"/>
                  <a:t>The Fourier transform of the convolution of two functions is the product of their Fourier transforms</a:t>
                </a:r>
              </a:p>
              <a:p>
                <a:pPr lvl="1">
                  <a:lnSpc>
                    <a:spcPct val="90000"/>
                  </a:lnSpc>
                  <a:defRPr/>
                </a:pPr>
                <a14:m>
                  <m:oMath xmlns:m="http://schemas.openxmlformats.org/officeDocument/2006/math">
                    <m:r>
                      <a:rPr lang="en-US" sz="3200" b="0" i="1" smtClean="0">
                        <a:latin typeface="Cambria Math" panose="02040503050406030204" pitchFamily="18" charset="0"/>
                        <a:ea typeface="Cambria Math" panose="02040503050406030204" pitchFamily="18" charset="0"/>
                      </a:rPr>
                      <m:t>ℱ</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𝑔</m:t>
                        </m:r>
                        <m:r>
                          <a:rPr lang="en-US" sz="3200" b="0" i="1" smtClean="0">
                            <a:latin typeface="Cambria Math" panose="02040503050406030204" pitchFamily="18" charset="0"/>
                          </a:rPr>
                          <m:t>∗</m:t>
                        </m:r>
                        <m:r>
                          <a:rPr lang="en-US" sz="3200" b="0" i="1" smtClean="0">
                            <a:latin typeface="Cambria Math" panose="02040503050406030204" pitchFamily="18" charset="0"/>
                          </a:rPr>
                          <m:t>h</m:t>
                        </m:r>
                      </m:e>
                    </m:d>
                    <m:r>
                      <a:rPr lang="en-US" sz="3200" b="0" i="1" smtClean="0">
                        <a:latin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ℱ</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𝑔</m:t>
                        </m:r>
                      </m:e>
                    </m:d>
                    <m:r>
                      <a:rPr lang="en-US" sz="3200" b="0" i="1" smtClean="0">
                        <a:latin typeface="Cambria Math" panose="02040503050406030204" pitchFamily="18" charset="0"/>
                        <a:ea typeface="Cambria Math" panose="02040503050406030204" pitchFamily="18" charset="0"/>
                      </a:rPr>
                      <m:t>ℱ</m:t>
                    </m:r>
                    <m:r>
                      <a:rPr lang="en-US" sz="3200" b="0" i="1" smtClean="0">
                        <a:latin typeface="Cambria Math" panose="02040503050406030204" pitchFamily="18" charset="0"/>
                      </a:rPr>
                      <m:t>[</m:t>
                    </m:r>
                    <m:r>
                      <a:rPr lang="en-US" sz="3200" b="0" i="1" smtClean="0">
                        <a:latin typeface="Cambria Math" panose="02040503050406030204" pitchFamily="18" charset="0"/>
                      </a:rPr>
                      <m:t>h</m:t>
                    </m:r>
                    <m:r>
                      <a:rPr lang="en-US" sz="3200" b="0" i="1" smtClean="0">
                        <a:latin typeface="Cambria Math" panose="02040503050406030204" pitchFamily="18" charset="0"/>
                      </a:rPr>
                      <m:t>]</m:t>
                    </m:r>
                  </m:oMath>
                </a14:m>
                <a:endParaRPr lang="en-US" sz="3200" dirty="0"/>
              </a:p>
              <a:p>
                <a:pPr marL="0" indent="0">
                  <a:lnSpc>
                    <a:spcPct val="90000"/>
                  </a:lnSpc>
                  <a:buNone/>
                  <a:defRPr/>
                </a:pPr>
                <a:endParaRPr lang="en-US" dirty="0"/>
              </a:p>
              <a:p>
                <a:pPr>
                  <a:lnSpc>
                    <a:spcPct val="90000"/>
                  </a:lnSpc>
                  <a:defRPr/>
                </a:pPr>
                <a:r>
                  <a:rPr lang="en-US" dirty="0"/>
                  <a:t>The inverse Fourier transform of the product of two Fourier transforms is the convolution of the two inverse Fourier transforms</a:t>
                </a:r>
              </a:p>
              <a:p>
                <a:pPr lvl="1">
                  <a:lnSpc>
                    <a:spcPct val="90000"/>
                  </a:lnSpc>
                  <a:defRPr/>
                </a:pPr>
                <a14:m>
                  <m:oMath xmlns:m="http://schemas.openxmlformats.org/officeDocument/2006/math">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ℱ</m:t>
                        </m:r>
                      </m:e>
                      <m:sup>
                        <m:r>
                          <a:rPr lang="en-US" sz="3200" b="0" i="1" smtClean="0">
                            <a:latin typeface="Cambria Math" panose="02040503050406030204" pitchFamily="18" charset="0"/>
                            <a:ea typeface="Cambria Math" panose="02040503050406030204" pitchFamily="18" charset="0"/>
                          </a:rPr>
                          <m:t>−1</m:t>
                        </m:r>
                      </m:sup>
                    </m:sSup>
                    <m:d>
                      <m:dPr>
                        <m:begChr m:val="["/>
                        <m:endChr m:val="]"/>
                        <m:ctrlPr>
                          <a:rPr lang="en-US" sz="3200" b="0" i="1" smtClean="0">
                            <a:latin typeface="Cambria Math" panose="02040503050406030204" pitchFamily="18" charset="0"/>
                            <a:ea typeface="Cambria Math" panose="02040503050406030204" pitchFamily="18" charset="0"/>
                          </a:rPr>
                        </m:ctrlPr>
                      </m:dPr>
                      <m:e>
                        <m:r>
                          <a:rPr lang="en-US" sz="3200" b="0" i="1" smtClean="0">
                            <a:latin typeface="Cambria Math" panose="02040503050406030204" pitchFamily="18" charset="0"/>
                            <a:ea typeface="Cambria Math" panose="02040503050406030204" pitchFamily="18" charset="0"/>
                          </a:rPr>
                          <m:t>𝑔h</m:t>
                        </m:r>
                      </m:e>
                    </m:d>
                    <m:r>
                      <a:rPr lang="en-US" sz="3200" b="0" i="1" smtClean="0">
                        <a:latin typeface="Cambria Math" panose="02040503050406030204" pitchFamily="18" charset="0"/>
                        <a:ea typeface="Cambria Math" panose="02040503050406030204" pitchFamily="18" charset="0"/>
                      </a:rPr>
                      <m:t>= </m:t>
                    </m:r>
                    <m:sSup>
                      <m:sSupPr>
                        <m:ctrlPr>
                          <a:rPr lang="en-US" sz="3200" i="1">
                            <a:latin typeface="Cambria Math" panose="02040503050406030204" pitchFamily="18" charset="0"/>
                            <a:ea typeface="Cambria Math" panose="02040503050406030204" pitchFamily="18" charset="0"/>
                          </a:rPr>
                        </m:ctrlPr>
                      </m:sSupPr>
                      <m:e>
                        <m:r>
                          <a:rPr lang="en-US" sz="3200" i="1">
                            <a:latin typeface="Cambria Math" panose="02040503050406030204" pitchFamily="18" charset="0"/>
                            <a:ea typeface="Cambria Math" panose="02040503050406030204" pitchFamily="18" charset="0"/>
                          </a:rPr>
                          <m:t>ℱ</m:t>
                        </m:r>
                      </m:e>
                      <m:sup>
                        <m:r>
                          <a:rPr lang="en-US" sz="3200" i="1">
                            <a:latin typeface="Cambria Math" panose="02040503050406030204" pitchFamily="18" charset="0"/>
                            <a:ea typeface="Cambria Math" panose="02040503050406030204" pitchFamily="18" charset="0"/>
                          </a:rPr>
                          <m:t>−1</m:t>
                        </m:r>
                      </m:sup>
                    </m:sSup>
                    <m:d>
                      <m:dPr>
                        <m:begChr m:val="["/>
                        <m:endChr m:val="]"/>
                        <m:ctrlPr>
                          <a:rPr lang="en-US" sz="3200" b="0" i="1" smtClean="0">
                            <a:latin typeface="Cambria Math" panose="02040503050406030204" pitchFamily="18" charset="0"/>
                            <a:ea typeface="Cambria Math" panose="02040503050406030204" pitchFamily="18" charset="0"/>
                          </a:rPr>
                        </m:ctrlPr>
                      </m:dPr>
                      <m:e>
                        <m:r>
                          <a:rPr lang="en-US" sz="3200" b="0" i="1" smtClean="0">
                            <a:latin typeface="Cambria Math" panose="02040503050406030204" pitchFamily="18" charset="0"/>
                            <a:ea typeface="Cambria Math" panose="02040503050406030204" pitchFamily="18" charset="0"/>
                          </a:rPr>
                          <m:t>𝑔</m:t>
                        </m:r>
                      </m:e>
                    </m:d>
                    <m:r>
                      <a:rPr lang="en-US" sz="3200" b="0" i="1" smtClean="0">
                        <a:latin typeface="Cambria Math" panose="02040503050406030204" pitchFamily="18" charset="0"/>
                        <a:ea typeface="Cambria Math" panose="02040503050406030204" pitchFamily="18" charset="0"/>
                      </a:rPr>
                      <m:t>∗</m:t>
                    </m:r>
                    <m:sSup>
                      <m:sSupPr>
                        <m:ctrlPr>
                          <a:rPr lang="en-US" sz="3200" i="1">
                            <a:latin typeface="Cambria Math" panose="02040503050406030204" pitchFamily="18" charset="0"/>
                            <a:ea typeface="Cambria Math" panose="02040503050406030204" pitchFamily="18" charset="0"/>
                          </a:rPr>
                        </m:ctrlPr>
                      </m:sSupPr>
                      <m:e>
                        <m:r>
                          <a:rPr lang="en-US" sz="3200" i="1">
                            <a:latin typeface="Cambria Math" panose="02040503050406030204" pitchFamily="18" charset="0"/>
                            <a:ea typeface="Cambria Math" panose="02040503050406030204" pitchFamily="18" charset="0"/>
                          </a:rPr>
                          <m:t>ℱ</m:t>
                        </m:r>
                      </m:e>
                      <m:sup>
                        <m:r>
                          <a:rPr lang="en-US" sz="3200" i="1">
                            <a:latin typeface="Cambria Math" panose="02040503050406030204" pitchFamily="18" charset="0"/>
                            <a:ea typeface="Cambria Math" panose="02040503050406030204" pitchFamily="18" charset="0"/>
                          </a:rPr>
                          <m:t>−1</m:t>
                        </m:r>
                      </m:sup>
                    </m:sSup>
                    <m:d>
                      <m:dPr>
                        <m:begChr m:val="["/>
                        <m:endChr m:val="]"/>
                        <m:ctrlPr>
                          <a:rPr lang="en-US" sz="3200" b="0" i="1" smtClean="0">
                            <a:latin typeface="Cambria Math" panose="02040503050406030204" pitchFamily="18" charset="0"/>
                            <a:ea typeface="Cambria Math" panose="02040503050406030204" pitchFamily="18" charset="0"/>
                          </a:rPr>
                        </m:ctrlPr>
                      </m:dPr>
                      <m:e>
                        <m:r>
                          <a:rPr lang="en-US" sz="3200" b="0" i="1" smtClean="0">
                            <a:latin typeface="Cambria Math" panose="02040503050406030204" pitchFamily="18" charset="0"/>
                            <a:ea typeface="Cambria Math" panose="02040503050406030204" pitchFamily="18" charset="0"/>
                          </a:rPr>
                          <m:t>h</m:t>
                        </m:r>
                      </m:e>
                    </m:d>
                  </m:oMath>
                </a14:m>
                <a:endParaRPr lang="en-US" sz="3200" b="0" dirty="0">
                  <a:ea typeface="Cambria Math" panose="02040503050406030204" pitchFamily="18" charset="0"/>
                </a:endParaRPr>
              </a:p>
              <a:p>
                <a:pPr lvl="1">
                  <a:lnSpc>
                    <a:spcPct val="90000"/>
                  </a:lnSpc>
                  <a:defRPr/>
                </a:pPr>
                <a:endParaRPr lang="en-US" dirty="0"/>
              </a:p>
              <a:p>
                <a:pPr>
                  <a:lnSpc>
                    <a:spcPct val="90000"/>
                  </a:lnSpc>
                  <a:defRPr/>
                </a:pPr>
                <a:r>
                  <a:rPr lang="en-US" b="1" dirty="0"/>
                  <a:t>Convolution</a:t>
                </a:r>
                <a:r>
                  <a:rPr lang="en-US" dirty="0"/>
                  <a:t> in spatial domain is equivalent to </a:t>
                </a:r>
                <a:r>
                  <a:rPr lang="en-US" b="1" dirty="0"/>
                  <a:t>multiplication</a:t>
                </a:r>
                <a:r>
                  <a:rPr lang="en-US" dirty="0"/>
                  <a:t> in frequency domain!</a:t>
                </a:r>
              </a:p>
            </p:txBody>
          </p:sp>
        </mc:Choice>
        <mc:Fallback xmlns="">
          <p:sp>
            <p:nvSpPr>
              <p:cNvPr id="488451" name="Rectangle 3"/>
              <p:cNvSpPr>
                <a:spLocks noGrp="1" noRot="1" noChangeAspect="1" noMove="1" noResize="1" noEditPoints="1" noAdjustHandles="1" noChangeArrowheads="1" noChangeShapeType="1" noTextEdit="1"/>
              </p:cNvSpPr>
              <p:nvPr>
                <p:ph type="body" sz="half" idx="2"/>
              </p:nvPr>
            </p:nvSpPr>
            <p:spPr>
              <a:xfrm>
                <a:off x="533400" y="914400"/>
                <a:ext cx="7924800" cy="5257800"/>
              </a:xfrm>
              <a:blipFill>
                <a:blip r:embed="rId2"/>
                <a:stretch>
                  <a:fillRect l="-1280" r="-800" b="-5072"/>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845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8451">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8451">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845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84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t>Other signals</a:t>
            </a:r>
          </a:p>
        </p:txBody>
      </p:sp>
      <p:sp>
        <p:nvSpPr>
          <p:cNvPr id="26627" name="Content Placeholder 2"/>
          <p:cNvSpPr>
            <a:spLocks noGrp="1"/>
          </p:cNvSpPr>
          <p:nvPr>
            <p:ph idx="1"/>
          </p:nvPr>
        </p:nvSpPr>
        <p:spPr/>
        <p:txBody>
          <a:bodyPr/>
          <a:lstStyle/>
          <a:p>
            <a:r>
              <a:rPr lang="en-US" dirty="0"/>
              <a:t>We can also think of all kinds of other signals the same way</a:t>
            </a:r>
          </a:p>
        </p:txBody>
      </p:sp>
      <p:pic>
        <p:nvPicPr>
          <p:cNvPr id="26628" name="Picture 2" descr="http://www.noiseaddicts.com/wp-content/uploads/2008/11/cartoon_fourier_cat-744180.jpg"/>
          <p:cNvPicPr>
            <a:picLocks noChangeAspect="1" noChangeArrowheads="1"/>
          </p:cNvPicPr>
          <p:nvPr/>
        </p:nvPicPr>
        <p:blipFill>
          <a:blip r:embed="rId2" cstate="print"/>
          <a:srcRect/>
          <a:stretch>
            <a:fillRect/>
          </a:stretch>
        </p:blipFill>
        <p:spPr bwMode="auto">
          <a:xfrm>
            <a:off x="1477462" y="2084914"/>
            <a:ext cx="6189075" cy="4468512"/>
          </a:xfrm>
          <a:prstGeom prst="rect">
            <a:avLst/>
          </a:prstGeom>
          <a:noFill/>
          <a:ln w="9525">
            <a:noFill/>
            <a:miter lim="800000"/>
            <a:headEnd/>
            <a:tailEnd/>
          </a:ln>
        </p:spPr>
      </p:pic>
      <p:sp>
        <p:nvSpPr>
          <p:cNvPr id="26629" name="TextBox 5"/>
          <p:cNvSpPr txBox="1">
            <a:spLocks noChangeArrowheads="1"/>
          </p:cNvSpPr>
          <p:nvPr/>
        </p:nvSpPr>
        <p:spPr bwMode="auto">
          <a:xfrm>
            <a:off x="0" y="6488112"/>
            <a:ext cx="1158875" cy="369888"/>
          </a:xfrm>
          <a:prstGeom prst="rect">
            <a:avLst/>
          </a:prstGeom>
          <a:noFill/>
          <a:ln w="9525">
            <a:noFill/>
            <a:miter lim="800000"/>
            <a:headEnd/>
            <a:tailEnd/>
          </a:ln>
        </p:spPr>
        <p:txBody>
          <a:bodyPr wrap="none">
            <a:spAutoFit/>
          </a:bodyPr>
          <a:lstStyle/>
          <a:p>
            <a:r>
              <a:rPr lang="en-US" dirty="0" err="1"/>
              <a:t>xkcd.com</a:t>
            </a:r>
            <a:endParaRPr lang="en-US" dirty="0"/>
          </a:p>
        </p:txBody>
      </p:sp>
    </p:spTree>
    <p:extLst>
      <p:ext uri="{BB962C8B-B14F-4D97-AF65-F5344CB8AC3E}">
        <p14:creationId xmlns:p14="http://schemas.microsoft.com/office/powerpoint/2010/main" val="220081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t>Images</a:t>
            </a:r>
          </a:p>
        </p:txBody>
      </p:sp>
      <p:pic>
        <p:nvPicPr>
          <p:cNvPr id="6" name="Picture 5">
            <a:extLst>
              <a:ext uri="{FF2B5EF4-FFF2-40B4-BE49-F238E27FC236}">
                <a16:creationId xmlns:a16="http://schemas.microsoft.com/office/drawing/2014/main" id="{5D9864E3-7A93-C341-9088-EDE3FBC63EB5}"/>
              </a:ext>
            </a:extLst>
          </p:cNvPr>
          <p:cNvPicPr>
            <a:picLocks noChangeAspect="1"/>
          </p:cNvPicPr>
          <p:nvPr/>
        </p:nvPicPr>
        <p:blipFill>
          <a:blip r:embed="rId2"/>
          <a:stretch>
            <a:fillRect/>
          </a:stretch>
        </p:blipFill>
        <p:spPr>
          <a:xfrm>
            <a:off x="0" y="3438431"/>
            <a:ext cx="4318787" cy="2852593"/>
          </a:xfrm>
          <a:prstGeom prst="rect">
            <a:avLst/>
          </a:prstGeom>
        </p:spPr>
      </p:pic>
      <p:pic>
        <p:nvPicPr>
          <p:cNvPr id="7" name="Picture 6">
            <a:extLst>
              <a:ext uri="{FF2B5EF4-FFF2-40B4-BE49-F238E27FC236}">
                <a16:creationId xmlns:a16="http://schemas.microsoft.com/office/drawing/2014/main" id="{3C0E5CF5-2360-B94A-A44D-960D5A590979}"/>
              </a:ext>
            </a:extLst>
          </p:cNvPr>
          <p:cNvPicPr>
            <a:picLocks noChangeAspect="1"/>
          </p:cNvPicPr>
          <p:nvPr/>
        </p:nvPicPr>
        <p:blipFill>
          <a:blip r:embed="rId3"/>
          <a:stretch>
            <a:fillRect/>
          </a:stretch>
        </p:blipFill>
        <p:spPr>
          <a:xfrm>
            <a:off x="4280927" y="3438430"/>
            <a:ext cx="4318787" cy="2852593"/>
          </a:xfrm>
          <a:prstGeom prst="rect">
            <a:avLst/>
          </a:prstGeom>
        </p:spPr>
      </p:pic>
      <p:pic>
        <p:nvPicPr>
          <p:cNvPr id="8" name="Picture 7">
            <a:extLst>
              <a:ext uri="{FF2B5EF4-FFF2-40B4-BE49-F238E27FC236}">
                <a16:creationId xmlns:a16="http://schemas.microsoft.com/office/drawing/2014/main" id="{5B8CE237-BD5F-8B40-A1AA-F73AADFEBCBC}"/>
              </a:ext>
            </a:extLst>
          </p:cNvPr>
          <p:cNvPicPr>
            <a:picLocks noChangeAspect="1"/>
          </p:cNvPicPr>
          <p:nvPr/>
        </p:nvPicPr>
        <p:blipFill rotWithShape="1">
          <a:blip r:embed="rId4"/>
          <a:srcRect l="86405"/>
          <a:stretch/>
        </p:blipFill>
        <p:spPr>
          <a:xfrm>
            <a:off x="8608606" y="3451311"/>
            <a:ext cx="600708" cy="2839712"/>
          </a:xfrm>
          <a:prstGeom prst="rect">
            <a:avLst/>
          </a:prstGeo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573E37BC-6FDC-F54D-964C-5A5816FAE3F6}"/>
                  </a:ext>
                </a:extLst>
              </p:cNvPr>
              <p:cNvSpPr/>
              <p:nvPr/>
            </p:nvSpPr>
            <p:spPr>
              <a:xfrm>
                <a:off x="134135" y="1067119"/>
                <a:ext cx="8875730" cy="1477520"/>
              </a:xfrm>
              <a:prstGeom prst="rect">
                <a:avLst/>
              </a:prstGeom>
            </p:spPr>
            <p:txBody>
              <a:bodyPr wrap="square">
                <a:spAutoFit/>
              </a:bodyPr>
              <a:lstStyle/>
              <a:p>
                <a:pPr lvl="1"/>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𝐻</m:t>
                      </m:r>
                      <m:d>
                        <m:dPr>
                          <m:ctrlPr>
                            <a:rPr lang="en-US" sz="3200" i="1">
                              <a:latin typeface="Cambria Math" panose="02040503050406030204" pitchFamily="18" charset="0"/>
                            </a:rPr>
                          </m:ctrlPr>
                        </m:dPr>
                        <m:e>
                          <m:r>
                            <a:rPr lang="en-US" sz="3200" i="1">
                              <a:latin typeface="Cambria Math" panose="02040503050406030204" pitchFamily="18" charset="0"/>
                            </a:rPr>
                            <m:t>𝑘</m:t>
                          </m:r>
                          <m:r>
                            <a:rPr lang="en-US" sz="3200" b="0" i="1" smtClean="0">
                              <a:latin typeface="Cambria Math" panose="02040503050406030204" pitchFamily="18" charset="0"/>
                            </a:rPr>
                            <m:t>,</m:t>
                          </m:r>
                          <m:r>
                            <a:rPr lang="en-US" sz="3200" b="0" i="1" smtClean="0">
                              <a:latin typeface="Cambria Math" panose="02040503050406030204" pitchFamily="18" charset="0"/>
                            </a:rPr>
                            <m:t>𝑙</m:t>
                          </m:r>
                        </m:e>
                      </m:d>
                      <m:r>
                        <a:rPr lang="en-US" sz="3200" i="1">
                          <a:latin typeface="Cambria Math" panose="02040503050406030204" pitchFamily="18" charset="0"/>
                        </a:rPr>
                        <m:t>= </m:t>
                      </m:r>
                      <m:f>
                        <m:fPr>
                          <m:ctrlPr>
                            <a:rPr lang="en-US" sz="3200" i="1">
                              <a:latin typeface="Cambria Math" panose="02040503050406030204" pitchFamily="18" charset="0"/>
                            </a:rPr>
                          </m:ctrlPr>
                        </m:fPr>
                        <m:num>
                          <m:r>
                            <a:rPr lang="en-US" sz="3200" i="1">
                              <a:latin typeface="Cambria Math" panose="02040503050406030204" pitchFamily="18" charset="0"/>
                            </a:rPr>
                            <m:t>1</m:t>
                          </m:r>
                        </m:num>
                        <m:den>
                          <m:r>
                            <a:rPr lang="en-US" sz="3200" b="0" i="1" smtClean="0">
                              <a:latin typeface="Cambria Math" panose="02040503050406030204" pitchFamily="18" charset="0"/>
                            </a:rPr>
                            <m:t>𝑀</m:t>
                          </m:r>
                          <m:r>
                            <a:rPr lang="en-US" sz="3200" i="1">
                              <a:latin typeface="Cambria Math" panose="02040503050406030204" pitchFamily="18" charset="0"/>
                            </a:rPr>
                            <m:t>𝑁</m:t>
                          </m:r>
                        </m:den>
                      </m:f>
                      <m:nary>
                        <m:naryPr>
                          <m:chr m:val="∑"/>
                          <m:ctrlPr>
                            <a:rPr lang="en-US" sz="3200" i="1">
                              <a:latin typeface="Cambria Math" panose="02040503050406030204" pitchFamily="18" charset="0"/>
                            </a:rPr>
                          </m:ctrlPr>
                        </m:naryPr>
                        <m:sub>
                          <m:r>
                            <a:rPr lang="en-US" sz="3200" b="0" i="1" smtClean="0">
                              <a:latin typeface="Cambria Math" panose="02040503050406030204" pitchFamily="18" charset="0"/>
                            </a:rPr>
                            <m:t>𝑚</m:t>
                          </m:r>
                          <m:r>
                            <a:rPr lang="en-US" sz="3200" i="1">
                              <a:latin typeface="Cambria Math" panose="02040503050406030204" pitchFamily="18" charset="0"/>
                            </a:rPr>
                            <m:t>=0</m:t>
                          </m:r>
                        </m:sub>
                        <m:sup>
                          <m:r>
                            <a:rPr lang="en-US" sz="3200" i="1">
                              <a:latin typeface="Cambria Math" panose="02040503050406030204" pitchFamily="18" charset="0"/>
                            </a:rPr>
                            <m:t>𝑀</m:t>
                          </m:r>
                          <m:r>
                            <a:rPr lang="en-US" sz="3200" b="0" i="1" smtClean="0">
                              <a:latin typeface="Cambria Math" panose="02040503050406030204" pitchFamily="18" charset="0"/>
                            </a:rPr>
                            <m:t>−1</m:t>
                          </m:r>
                        </m:sup>
                        <m:e>
                          <m:nary>
                            <m:naryPr>
                              <m:chr m:val="∑"/>
                              <m:ctrlPr>
                                <a:rPr lang="en-US" sz="3200" i="1">
                                  <a:latin typeface="Cambria Math" panose="02040503050406030204" pitchFamily="18" charset="0"/>
                                </a:rPr>
                              </m:ctrlPr>
                            </m:naryPr>
                            <m:sub>
                              <m:r>
                                <a:rPr lang="en-US" sz="3200" b="0" i="1" smtClean="0">
                                  <a:latin typeface="Cambria Math" panose="02040503050406030204" pitchFamily="18" charset="0"/>
                                </a:rPr>
                                <m:t>𝑛</m:t>
                              </m:r>
                              <m:r>
                                <a:rPr lang="en-US" sz="3200" i="1">
                                  <a:latin typeface="Cambria Math" panose="02040503050406030204" pitchFamily="18" charset="0"/>
                                </a:rPr>
                                <m:t>=0</m:t>
                              </m:r>
                            </m:sub>
                            <m:sup>
                              <m:r>
                                <a:rPr lang="en-US" sz="3200" i="1">
                                  <a:latin typeface="Cambria Math" panose="02040503050406030204" pitchFamily="18" charset="0"/>
                                </a:rPr>
                                <m:t>𝑁</m:t>
                              </m:r>
                              <m:r>
                                <a:rPr lang="en-US" sz="3200" i="1">
                                  <a:latin typeface="Cambria Math" panose="02040503050406030204" pitchFamily="18" charset="0"/>
                                </a:rPr>
                                <m:t>−1</m:t>
                              </m:r>
                            </m:sup>
                            <m:e>
                              <m:r>
                                <a:rPr lang="en-US" sz="3200" i="1">
                                  <a:latin typeface="Cambria Math" panose="02040503050406030204" pitchFamily="18" charset="0"/>
                                </a:rPr>
                                <m:t>h</m:t>
                              </m:r>
                              <m:r>
                                <a:rPr lang="en-US" sz="3200" i="1">
                                  <a:latin typeface="Cambria Math" panose="02040503050406030204" pitchFamily="18" charset="0"/>
                                </a:rPr>
                                <m:t>(</m:t>
                              </m:r>
                              <m:r>
                                <a:rPr lang="en-US" sz="3200" b="0" i="1" smtClean="0">
                                  <a:latin typeface="Cambria Math" panose="02040503050406030204" pitchFamily="18" charset="0"/>
                                </a:rPr>
                                <m:t>𝑚</m:t>
                              </m:r>
                              <m:r>
                                <a:rPr lang="en-US" sz="3200" b="0" i="1" smtClean="0">
                                  <a:latin typeface="Cambria Math" panose="02040503050406030204" pitchFamily="18" charset="0"/>
                                </a:rPr>
                                <m:t>,</m:t>
                              </m:r>
                              <m:r>
                                <a:rPr lang="en-US" sz="3200" b="0" i="1" smtClean="0">
                                  <a:latin typeface="Cambria Math" panose="02040503050406030204" pitchFamily="18" charset="0"/>
                                </a:rPr>
                                <m:t>𝑛</m:t>
                              </m:r>
                              <m:r>
                                <a:rPr lang="en-US" sz="3200" i="1">
                                  <a:latin typeface="Cambria Math" panose="02040503050406030204" pitchFamily="18" charset="0"/>
                                </a:rPr>
                                <m:t>)</m:t>
                              </m:r>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r>
                                    <a:rPr lang="en-US" sz="3200" i="1">
                                      <a:latin typeface="Cambria Math" panose="02040503050406030204" pitchFamily="18" charset="0"/>
                                    </a:rPr>
                                    <m:t>−</m:t>
                                  </m:r>
                                  <m:r>
                                    <a:rPr lang="en-US" sz="3200" b="0" i="1" smtClean="0">
                                      <a:latin typeface="Cambria Math" panose="02040503050406030204" pitchFamily="18" charset="0"/>
                                    </a:rPr>
                                    <m:t>𝑗</m:t>
                                  </m:r>
                                  <m:r>
                                    <a:rPr lang="en-US" sz="3200" b="0" i="1" smtClean="0">
                                      <a:latin typeface="Cambria Math" panose="02040503050406030204" pitchFamily="18" charset="0"/>
                                    </a:rPr>
                                    <m:t>2</m:t>
                                  </m:r>
                                  <m:r>
                                    <a:rPr lang="en-US" sz="3200" b="0" i="1" smtClean="0">
                                      <a:latin typeface="Cambria Math" panose="02040503050406030204" pitchFamily="18" charset="0"/>
                                    </a:rPr>
                                    <m:t>𝜋</m:t>
                                  </m:r>
                                  <m:d>
                                    <m:dPr>
                                      <m:ctrlPr>
                                        <a:rPr lang="en-US" sz="3200" b="0" i="1" smtClean="0">
                                          <a:latin typeface="Cambria Math" panose="02040503050406030204" pitchFamily="18" charset="0"/>
                                        </a:rPr>
                                      </m:ctrlPr>
                                    </m:dPr>
                                    <m:e>
                                      <m:f>
                                        <m:fPr>
                                          <m:ctrlPr>
                                            <a:rPr lang="en-US" sz="3200" i="1" smtClean="0">
                                              <a:latin typeface="Cambria Math" panose="02040503050406030204" pitchFamily="18" charset="0"/>
                                            </a:rPr>
                                          </m:ctrlPr>
                                        </m:fPr>
                                        <m:num>
                                          <m:r>
                                            <a:rPr lang="en-US" sz="3200" b="0" i="1" smtClean="0">
                                              <a:latin typeface="Cambria Math" panose="02040503050406030204" pitchFamily="18" charset="0"/>
                                            </a:rPr>
                                            <m:t>𝑘</m:t>
                                          </m:r>
                                        </m:num>
                                        <m:den>
                                          <m:r>
                                            <a:rPr lang="en-US" sz="3200" b="0" i="1" smtClean="0">
                                              <a:latin typeface="Cambria Math" panose="02040503050406030204" pitchFamily="18" charset="0"/>
                                            </a:rPr>
                                            <m:t>𝑀</m:t>
                                          </m:r>
                                        </m:den>
                                      </m:f>
                                      <m:r>
                                        <a:rPr lang="en-US" sz="3200" b="0" i="1" smtClean="0">
                                          <a:latin typeface="Cambria Math" panose="02040503050406030204" pitchFamily="18" charset="0"/>
                                        </a:rPr>
                                        <m:t>𝑚</m:t>
                                      </m:r>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𝑙</m:t>
                                          </m:r>
                                        </m:num>
                                        <m:den>
                                          <m:r>
                                            <a:rPr lang="en-US" sz="3200" b="0" i="1" smtClean="0">
                                              <a:latin typeface="Cambria Math" panose="02040503050406030204" pitchFamily="18" charset="0"/>
                                            </a:rPr>
                                            <m:t>𝑁</m:t>
                                          </m:r>
                                        </m:den>
                                      </m:f>
                                      <m:r>
                                        <a:rPr lang="en-US" sz="3200" b="0" i="1" smtClean="0">
                                          <a:latin typeface="Cambria Math" panose="02040503050406030204" pitchFamily="18" charset="0"/>
                                        </a:rPr>
                                        <m:t>𝑛</m:t>
                                      </m:r>
                                    </m:e>
                                  </m:d>
                                </m:sup>
                              </m:sSup>
                            </m:e>
                          </m:nary>
                        </m:e>
                      </m:nary>
                    </m:oMath>
                  </m:oMathPara>
                </a14:m>
                <a:endParaRPr lang="en-US" sz="3200" dirty="0"/>
              </a:p>
            </p:txBody>
          </p:sp>
        </mc:Choice>
        <mc:Fallback xmlns="">
          <p:sp>
            <p:nvSpPr>
              <p:cNvPr id="9" name="Rectangle 8">
                <a:extLst>
                  <a:ext uri="{FF2B5EF4-FFF2-40B4-BE49-F238E27FC236}">
                    <a16:creationId xmlns:a16="http://schemas.microsoft.com/office/drawing/2014/main" id="{573E37BC-6FDC-F54D-964C-5A5816FAE3F6}"/>
                  </a:ext>
                </a:extLst>
              </p:cNvPr>
              <p:cNvSpPr>
                <a:spLocks noRot="1" noChangeAspect="1" noMove="1" noResize="1" noEditPoints="1" noAdjustHandles="1" noChangeArrowheads="1" noChangeShapeType="1" noTextEdit="1"/>
              </p:cNvSpPr>
              <p:nvPr/>
            </p:nvSpPr>
            <p:spPr>
              <a:xfrm>
                <a:off x="134135" y="1067119"/>
                <a:ext cx="8875730" cy="1477520"/>
              </a:xfrm>
              <a:prstGeom prst="rect">
                <a:avLst/>
              </a:prstGeom>
              <a:blipFill>
                <a:blip r:embed="rId5"/>
                <a:stretch>
                  <a:fillRect t="-104310" b="-162931"/>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EDA675C2-F65F-4F41-B6F5-CE9BB0F0499A}"/>
              </a:ext>
            </a:extLst>
          </p:cNvPr>
          <p:cNvCxnSpPr>
            <a:cxnSpLocks/>
          </p:cNvCxnSpPr>
          <p:nvPr/>
        </p:nvCxnSpPr>
        <p:spPr>
          <a:xfrm flipV="1">
            <a:off x="6542314" y="3159332"/>
            <a:ext cx="609600" cy="83820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3BE773D-6674-DA4E-A699-67AB4C410B04}"/>
              </a:ext>
            </a:extLst>
          </p:cNvPr>
          <p:cNvSpPr txBox="1"/>
          <p:nvPr/>
        </p:nvSpPr>
        <p:spPr>
          <a:xfrm>
            <a:off x="5688546" y="2831216"/>
            <a:ext cx="2941831" cy="369332"/>
          </a:xfrm>
          <a:prstGeom prst="rect">
            <a:avLst/>
          </a:prstGeom>
          <a:noFill/>
        </p:spPr>
        <p:txBody>
          <a:bodyPr wrap="none" rtlCol="0">
            <a:spAutoFit/>
          </a:bodyPr>
          <a:lstStyle/>
          <a:p>
            <a:r>
              <a:rPr lang="en-US" dirty="0"/>
              <a:t>Strong horizontal gradients</a:t>
            </a:r>
          </a:p>
        </p:txBody>
      </p:sp>
      <p:sp>
        <p:nvSpPr>
          <p:cNvPr id="20" name="TextBox 19">
            <a:extLst>
              <a:ext uri="{FF2B5EF4-FFF2-40B4-BE49-F238E27FC236}">
                <a16:creationId xmlns:a16="http://schemas.microsoft.com/office/drawing/2014/main" id="{FC3B201C-1439-5F45-8276-9169D0C9044C}"/>
              </a:ext>
            </a:extLst>
          </p:cNvPr>
          <p:cNvSpPr txBox="1"/>
          <p:nvPr/>
        </p:nvSpPr>
        <p:spPr>
          <a:xfrm>
            <a:off x="6440320" y="6385455"/>
            <a:ext cx="2672526" cy="369332"/>
          </a:xfrm>
          <a:prstGeom prst="rect">
            <a:avLst/>
          </a:prstGeom>
          <a:noFill/>
        </p:spPr>
        <p:txBody>
          <a:bodyPr wrap="none" rtlCol="0">
            <a:spAutoFit/>
          </a:bodyPr>
          <a:lstStyle/>
          <a:p>
            <a:r>
              <a:rPr lang="en-US" dirty="0"/>
              <a:t>Strong vertical gradients</a:t>
            </a:r>
          </a:p>
        </p:txBody>
      </p:sp>
      <p:cxnSp>
        <p:nvCxnSpPr>
          <p:cNvPr id="21" name="Straight Arrow Connector 20">
            <a:extLst>
              <a:ext uri="{FF2B5EF4-FFF2-40B4-BE49-F238E27FC236}">
                <a16:creationId xmlns:a16="http://schemas.microsoft.com/office/drawing/2014/main" id="{8D0F1D9F-6619-504F-851A-BFFD49CE59EA}"/>
              </a:ext>
            </a:extLst>
          </p:cNvPr>
          <p:cNvCxnSpPr>
            <a:cxnSpLocks/>
            <a:endCxn id="20" idx="0"/>
          </p:cNvCxnSpPr>
          <p:nvPr/>
        </p:nvCxnSpPr>
        <p:spPr>
          <a:xfrm>
            <a:off x="7685314" y="4962409"/>
            <a:ext cx="91269" cy="1423046"/>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97583C3-3EA4-CD43-9C75-9E5EDF09994A}"/>
              </a:ext>
            </a:extLst>
          </p:cNvPr>
          <p:cNvCxnSpPr>
            <a:cxnSpLocks/>
            <a:endCxn id="26" idx="0"/>
          </p:cNvCxnSpPr>
          <p:nvPr/>
        </p:nvCxnSpPr>
        <p:spPr>
          <a:xfrm flipH="1">
            <a:off x="4631475" y="4882166"/>
            <a:ext cx="1672734" cy="1576022"/>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03CC16B-ACC2-284A-9916-AE6BF7769F1E}"/>
              </a:ext>
            </a:extLst>
          </p:cNvPr>
          <p:cNvSpPr txBox="1"/>
          <p:nvPr/>
        </p:nvSpPr>
        <p:spPr>
          <a:xfrm>
            <a:off x="3699168" y="6458188"/>
            <a:ext cx="1864613" cy="369332"/>
          </a:xfrm>
          <a:prstGeom prst="rect">
            <a:avLst/>
          </a:prstGeom>
          <a:noFill/>
        </p:spPr>
        <p:txBody>
          <a:bodyPr wrap="none" rtlCol="0">
            <a:spAutoFit/>
          </a:bodyPr>
          <a:lstStyle/>
          <a:p>
            <a:r>
              <a:rPr lang="en-US" dirty="0"/>
              <a:t>Low frequencies</a:t>
            </a:r>
          </a:p>
        </p:txBody>
      </p:sp>
      <p:sp>
        <p:nvSpPr>
          <p:cNvPr id="27" name="TextBox 26">
            <a:extLst>
              <a:ext uri="{FF2B5EF4-FFF2-40B4-BE49-F238E27FC236}">
                <a16:creationId xmlns:a16="http://schemas.microsoft.com/office/drawing/2014/main" id="{4C2E4AAF-D94C-5B4E-B0C9-ADEA3CEF75BB}"/>
              </a:ext>
            </a:extLst>
          </p:cNvPr>
          <p:cNvSpPr txBox="1"/>
          <p:nvPr/>
        </p:nvSpPr>
        <p:spPr>
          <a:xfrm>
            <a:off x="3348620" y="2995274"/>
            <a:ext cx="2428870" cy="369332"/>
          </a:xfrm>
          <a:prstGeom prst="rect">
            <a:avLst/>
          </a:prstGeom>
          <a:noFill/>
        </p:spPr>
        <p:txBody>
          <a:bodyPr wrap="none" rtlCol="0">
            <a:spAutoFit/>
          </a:bodyPr>
          <a:lstStyle/>
          <a:p>
            <a:r>
              <a:rPr lang="en-US" dirty="0"/>
              <a:t>Diagonal Frequencies</a:t>
            </a:r>
          </a:p>
        </p:txBody>
      </p:sp>
      <p:cxnSp>
        <p:nvCxnSpPr>
          <p:cNvPr id="28" name="Straight Arrow Connector 27">
            <a:extLst>
              <a:ext uri="{FF2B5EF4-FFF2-40B4-BE49-F238E27FC236}">
                <a16:creationId xmlns:a16="http://schemas.microsoft.com/office/drawing/2014/main" id="{4925F3C4-709D-1E46-98CB-6C7A3D7AF832}"/>
              </a:ext>
            </a:extLst>
          </p:cNvPr>
          <p:cNvCxnSpPr>
            <a:cxnSpLocks/>
            <a:endCxn id="27" idx="2"/>
          </p:cNvCxnSpPr>
          <p:nvPr/>
        </p:nvCxnSpPr>
        <p:spPr>
          <a:xfrm flipH="1" flipV="1">
            <a:off x="4563055" y="3364606"/>
            <a:ext cx="1214436" cy="96808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r>
              <a:rPr lang="en-US" dirty="0"/>
              <a:t>Recap</a:t>
            </a:r>
          </a:p>
        </p:txBody>
      </p:sp>
      <p:grpSp>
        <p:nvGrpSpPr>
          <p:cNvPr id="2" name="Group 4"/>
          <p:cNvGrpSpPr>
            <a:grpSpLocks/>
          </p:cNvGrpSpPr>
          <p:nvPr/>
        </p:nvGrpSpPr>
        <p:grpSpPr bwMode="auto">
          <a:xfrm>
            <a:off x="1439863" y="990180"/>
            <a:ext cx="2362200" cy="2362200"/>
            <a:chOff x="576" y="2496"/>
            <a:chExt cx="1488" cy="1488"/>
          </a:xfrm>
        </p:grpSpPr>
        <p:sp>
          <p:nvSpPr>
            <p:cNvPr id="2062" name="Rectangle 5"/>
            <p:cNvSpPr>
              <a:spLocks noChangeArrowheads="1"/>
            </p:cNvSpPr>
            <p:nvPr/>
          </p:nvSpPr>
          <p:spPr bwMode="auto">
            <a:xfrm>
              <a:off x="576" y="2496"/>
              <a:ext cx="1488" cy="1488"/>
            </a:xfrm>
            <a:prstGeom prst="rect">
              <a:avLst/>
            </a:prstGeom>
            <a:noFill/>
            <a:ln w="9525">
              <a:solidFill>
                <a:schemeClr val="tx1"/>
              </a:solidFill>
              <a:miter lim="800000"/>
              <a:headEnd/>
              <a:tailEnd/>
            </a:ln>
          </p:spPr>
          <p:txBody>
            <a:bodyPr wrap="none" anchor="ctr"/>
            <a:lstStyle/>
            <a:p>
              <a:pPr algn="ctr" eaLnBrk="1" hangingPunct="1"/>
              <a:endParaRPr lang="en-US" sz="1800"/>
            </a:p>
          </p:txBody>
        </p:sp>
        <p:sp>
          <p:nvSpPr>
            <p:cNvPr id="2063" name="Text Box 6"/>
            <p:cNvSpPr txBox="1">
              <a:spLocks noChangeArrowheads="1"/>
            </p:cNvSpPr>
            <p:nvPr/>
          </p:nvSpPr>
          <p:spPr bwMode="auto">
            <a:xfrm>
              <a:off x="1255" y="2976"/>
              <a:ext cx="214" cy="480"/>
            </a:xfrm>
            <a:prstGeom prst="rect">
              <a:avLst/>
            </a:prstGeom>
            <a:noFill/>
            <a:ln w="9525">
              <a:noFill/>
              <a:miter lim="800000"/>
              <a:headEnd/>
              <a:tailEnd/>
            </a:ln>
          </p:spPr>
          <p:txBody>
            <a:bodyPr wrap="none">
              <a:spAutoFit/>
            </a:bodyPr>
            <a:lstStyle/>
            <a:p>
              <a:pPr eaLnBrk="1" hangingPunct="1"/>
              <a:r>
                <a:rPr lang="en-US" sz="4400" i="1">
                  <a:latin typeface="Times New Roman" pitchFamily="18" charset="0"/>
                  <a:cs typeface="Times New Roman" pitchFamily="18" charset="0"/>
                </a:rPr>
                <a:t>f</a:t>
              </a:r>
            </a:p>
          </p:txBody>
        </p:sp>
      </p:grpSp>
      <p:pic>
        <p:nvPicPr>
          <p:cNvPr id="1016839" name="Picture 7" descr="tmp"/>
          <p:cNvPicPr>
            <a:picLocks noChangeAspect="1" noChangeArrowheads="1"/>
          </p:cNvPicPr>
          <p:nvPr/>
        </p:nvPicPr>
        <p:blipFill>
          <a:blip r:embed="rId4" cstate="print"/>
          <a:srcRect/>
          <a:stretch>
            <a:fillRect/>
          </a:stretch>
        </p:blipFill>
        <p:spPr bwMode="auto">
          <a:xfrm>
            <a:off x="182563" y="990180"/>
            <a:ext cx="762000" cy="747712"/>
          </a:xfrm>
          <a:prstGeom prst="rect">
            <a:avLst/>
          </a:prstGeom>
          <a:noFill/>
          <a:ln w="9525">
            <a:noFill/>
            <a:miter lim="800000"/>
            <a:headEnd/>
            <a:tailEnd/>
          </a:ln>
        </p:spPr>
      </p:pic>
      <p:pic>
        <p:nvPicPr>
          <p:cNvPr id="1016840" name="Picture 8" descr="tmp"/>
          <p:cNvPicPr>
            <a:picLocks noChangeAspect="1" noChangeArrowheads="1"/>
          </p:cNvPicPr>
          <p:nvPr/>
        </p:nvPicPr>
        <p:blipFill>
          <a:blip r:embed="rId5" cstate="print"/>
          <a:srcRect/>
          <a:stretch>
            <a:fillRect/>
          </a:stretch>
        </p:blipFill>
        <p:spPr bwMode="auto">
          <a:xfrm>
            <a:off x="182563" y="1004467"/>
            <a:ext cx="762000" cy="747713"/>
          </a:xfrm>
          <a:prstGeom prst="rect">
            <a:avLst/>
          </a:prstGeom>
          <a:noFill/>
          <a:ln w="9525">
            <a:noFill/>
            <a:miter lim="800000"/>
            <a:headEnd/>
            <a:tailEnd/>
          </a:ln>
        </p:spPr>
      </p:pic>
      <p:pic>
        <p:nvPicPr>
          <p:cNvPr id="1016844" name="Picture 12" descr="tmp"/>
          <p:cNvPicPr>
            <a:picLocks noChangeAspect="1" noChangeArrowheads="1"/>
          </p:cNvPicPr>
          <p:nvPr/>
        </p:nvPicPr>
        <p:blipFill>
          <a:blip r:embed="rId5" cstate="print"/>
          <a:srcRect/>
          <a:stretch>
            <a:fillRect/>
          </a:stretch>
        </p:blipFill>
        <p:spPr bwMode="auto">
          <a:xfrm>
            <a:off x="1439863" y="990180"/>
            <a:ext cx="762000" cy="747713"/>
          </a:xfrm>
          <a:prstGeom prst="rect">
            <a:avLst/>
          </a:prstGeom>
          <a:noFill/>
          <a:ln w="9525">
            <a:noFill/>
            <a:miter lim="800000"/>
            <a:headEnd/>
            <a:tailEnd/>
          </a:ln>
        </p:spPr>
      </p:pic>
      <p:sp>
        <p:nvSpPr>
          <p:cNvPr id="2058" name="Text Box 14"/>
          <p:cNvSpPr txBox="1">
            <a:spLocks noChangeArrowheads="1"/>
          </p:cNvSpPr>
          <p:nvPr/>
        </p:nvSpPr>
        <p:spPr bwMode="auto">
          <a:xfrm>
            <a:off x="4238" y="6553200"/>
            <a:ext cx="2383345" cy="307777"/>
          </a:xfrm>
          <a:prstGeom prst="rect">
            <a:avLst/>
          </a:prstGeom>
          <a:noFill/>
          <a:ln w="9525">
            <a:noFill/>
            <a:miter lim="800000"/>
            <a:headEnd/>
            <a:tailEnd/>
          </a:ln>
        </p:spPr>
        <p:txBody>
          <a:bodyPr wrap="none">
            <a:spAutoFit/>
          </a:bodyPr>
          <a:lstStyle/>
          <a:p>
            <a:r>
              <a:rPr lang="en-US" sz="1400" dirty="0"/>
              <a:t>Source: F. Durand, D. Lowe</a:t>
            </a:r>
          </a:p>
        </p:txBody>
      </p:sp>
      <p:grpSp>
        <p:nvGrpSpPr>
          <p:cNvPr id="3" name="Group 9"/>
          <p:cNvGrpSpPr>
            <a:grpSpLocks/>
          </p:cNvGrpSpPr>
          <p:nvPr/>
        </p:nvGrpSpPr>
        <p:grpSpPr bwMode="auto">
          <a:xfrm>
            <a:off x="-76200" y="914400"/>
            <a:ext cx="2238375" cy="1219200"/>
            <a:chOff x="1349" y="887"/>
            <a:chExt cx="1410" cy="768"/>
          </a:xfrm>
        </p:grpSpPr>
        <p:pic>
          <p:nvPicPr>
            <p:cNvPr id="2060" name="Picture 10" descr="tmp"/>
            <p:cNvPicPr>
              <a:picLocks noChangeAspect="1" noChangeArrowheads="1"/>
            </p:cNvPicPr>
            <p:nvPr/>
          </p:nvPicPr>
          <p:blipFill>
            <a:blip r:embed="rId5" cstate="print"/>
            <a:srcRect/>
            <a:stretch>
              <a:fillRect/>
            </a:stretch>
          </p:blipFill>
          <p:spPr bwMode="auto">
            <a:xfrm>
              <a:off x="2279" y="925"/>
              <a:ext cx="480" cy="471"/>
            </a:xfrm>
            <a:prstGeom prst="rect">
              <a:avLst/>
            </a:prstGeom>
            <a:noFill/>
            <a:ln w="9525">
              <a:noFill/>
              <a:miter lim="800000"/>
              <a:headEnd/>
              <a:tailEnd/>
            </a:ln>
          </p:spPr>
        </p:pic>
        <p:sp>
          <p:nvSpPr>
            <p:cNvPr id="2061" name="Rectangle 11"/>
            <p:cNvSpPr>
              <a:spLocks noChangeArrowheads="1"/>
            </p:cNvSpPr>
            <p:nvPr/>
          </p:nvSpPr>
          <p:spPr bwMode="auto">
            <a:xfrm>
              <a:off x="1349" y="887"/>
              <a:ext cx="720" cy="768"/>
            </a:xfrm>
            <a:prstGeom prst="rect">
              <a:avLst/>
            </a:prstGeom>
            <a:solidFill>
              <a:schemeClr val="bg1"/>
            </a:solidFill>
            <a:ln w="9525">
              <a:noFill/>
              <a:miter lim="800000"/>
              <a:headEnd/>
              <a:tailEnd/>
            </a:ln>
          </p:spPr>
          <p:txBody>
            <a:bodyPr wrap="none" anchor="ctr"/>
            <a:lstStyle/>
            <a:p>
              <a:endParaRPr lang="en-US"/>
            </a:p>
          </p:txBody>
        </p:sp>
      </p:grpSp>
      <p:sp>
        <p:nvSpPr>
          <p:cNvPr id="6" name="TextBox 5">
            <a:extLst>
              <a:ext uri="{FF2B5EF4-FFF2-40B4-BE49-F238E27FC236}">
                <a16:creationId xmlns:a16="http://schemas.microsoft.com/office/drawing/2014/main" id="{5C29C62A-DE11-B34C-8CB8-B01B7A3560BC}"/>
              </a:ext>
            </a:extLst>
          </p:cNvPr>
          <p:cNvSpPr txBox="1"/>
          <p:nvPr/>
        </p:nvSpPr>
        <p:spPr>
          <a:xfrm>
            <a:off x="1193952" y="3505621"/>
            <a:ext cx="1402948" cy="369332"/>
          </a:xfrm>
          <a:prstGeom prst="rect">
            <a:avLst/>
          </a:prstGeom>
          <a:noFill/>
        </p:spPr>
        <p:txBody>
          <a:bodyPr wrap="none" rtlCol="0">
            <a:spAutoFit/>
          </a:bodyPr>
          <a:lstStyle/>
          <a:p>
            <a:r>
              <a:rPr lang="en-US" dirty="0"/>
              <a:t>Convolution</a:t>
            </a:r>
          </a:p>
        </p:txBody>
      </p:sp>
      <p:grpSp>
        <p:nvGrpSpPr>
          <p:cNvPr id="19" name="Group 3">
            <a:extLst>
              <a:ext uri="{FF2B5EF4-FFF2-40B4-BE49-F238E27FC236}">
                <a16:creationId xmlns:a16="http://schemas.microsoft.com/office/drawing/2014/main" id="{94E3DF5F-9D2E-1846-84DB-23B8B1E067E5}"/>
              </a:ext>
            </a:extLst>
          </p:cNvPr>
          <p:cNvGrpSpPr>
            <a:grpSpLocks/>
          </p:cNvGrpSpPr>
          <p:nvPr/>
        </p:nvGrpSpPr>
        <p:grpSpPr bwMode="auto">
          <a:xfrm>
            <a:off x="4897437" y="3026349"/>
            <a:ext cx="1225550" cy="1295400"/>
            <a:chOff x="144" y="144"/>
            <a:chExt cx="1152" cy="1136"/>
          </a:xfrm>
        </p:grpSpPr>
        <p:sp>
          <p:nvSpPr>
            <p:cNvPr id="20" name="Rectangle 4">
              <a:extLst>
                <a:ext uri="{FF2B5EF4-FFF2-40B4-BE49-F238E27FC236}">
                  <a16:creationId xmlns:a16="http://schemas.microsoft.com/office/drawing/2014/main" id="{D1AAFE1F-97BC-854C-8657-54807269BC16}"/>
                </a:ext>
              </a:extLst>
            </p:cNvPr>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1" name="Rectangle 5">
              <a:extLst>
                <a:ext uri="{FF2B5EF4-FFF2-40B4-BE49-F238E27FC236}">
                  <a16:creationId xmlns:a16="http://schemas.microsoft.com/office/drawing/2014/main" id="{6127B737-D6B8-944C-8F1C-14863EA364C8}"/>
                </a:ext>
              </a:extLst>
            </p:cNvPr>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2" name="Rectangle 6">
              <a:extLst>
                <a:ext uri="{FF2B5EF4-FFF2-40B4-BE49-F238E27FC236}">
                  <a16:creationId xmlns:a16="http://schemas.microsoft.com/office/drawing/2014/main" id="{F63DA7F6-371C-8B48-B405-144467EFE815}"/>
                </a:ext>
              </a:extLst>
            </p:cNvPr>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3" name="Rectangle 7">
              <a:extLst>
                <a:ext uri="{FF2B5EF4-FFF2-40B4-BE49-F238E27FC236}">
                  <a16:creationId xmlns:a16="http://schemas.microsoft.com/office/drawing/2014/main" id="{EAA841A6-9C4D-F549-8F06-BC816DBDDDC5}"/>
                </a:ext>
              </a:extLst>
            </p:cNvPr>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4" name="Rectangle 8">
              <a:extLst>
                <a:ext uri="{FF2B5EF4-FFF2-40B4-BE49-F238E27FC236}">
                  <a16:creationId xmlns:a16="http://schemas.microsoft.com/office/drawing/2014/main" id="{834F04A8-41B4-8248-BDB3-2CC94C7F6441}"/>
                </a:ext>
              </a:extLst>
            </p:cNvPr>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5" name="Rectangle 9">
              <a:extLst>
                <a:ext uri="{FF2B5EF4-FFF2-40B4-BE49-F238E27FC236}">
                  <a16:creationId xmlns:a16="http://schemas.microsoft.com/office/drawing/2014/main" id="{67AD3DF7-DD4E-4543-874F-DB776CCB01C0}"/>
                </a:ext>
              </a:extLst>
            </p:cNvPr>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6" name="Rectangle 10">
              <a:extLst>
                <a:ext uri="{FF2B5EF4-FFF2-40B4-BE49-F238E27FC236}">
                  <a16:creationId xmlns:a16="http://schemas.microsoft.com/office/drawing/2014/main" id="{BCEE9895-3F1D-4D47-BA82-B88CB247B3E9}"/>
                </a:ext>
              </a:extLst>
            </p:cNvPr>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7" name="Rectangle 11">
              <a:extLst>
                <a:ext uri="{FF2B5EF4-FFF2-40B4-BE49-F238E27FC236}">
                  <a16:creationId xmlns:a16="http://schemas.microsoft.com/office/drawing/2014/main" id="{8E228B03-4B37-F647-8B82-63B1838A7A24}"/>
                </a:ext>
              </a:extLst>
            </p:cNvPr>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8" name="Rectangle 12">
              <a:extLst>
                <a:ext uri="{FF2B5EF4-FFF2-40B4-BE49-F238E27FC236}">
                  <a16:creationId xmlns:a16="http://schemas.microsoft.com/office/drawing/2014/main" id="{D7C3062C-06C7-684D-A154-6CE014BB8BBC}"/>
                </a:ext>
              </a:extLst>
            </p:cNvPr>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9" name="Line 13">
              <a:extLst>
                <a:ext uri="{FF2B5EF4-FFF2-40B4-BE49-F238E27FC236}">
                  <a16:creationId xmlns:a16="http://schemas.microsoft.com/office/drawing/2014/main" id="{EA3FC2E7-5D25-1742-97C9-575C212FACB6}"/>
                </a:ext>
              </a:extLst>
            </p:cNvPr>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0" name="Line 14">
              <a:extLst>
                <a:ext uri="{FF2B5EF4-FFF2-40B4-BE49-F238E27FC236}">
                  <a16:creationId xmlns:a16="http://schemas.microsoft.com/office/drawing/2014/main" id="{2227DE2C-DA25-504F-B528-AC49976AEB4E}"/>
                </a:ext>
              </a:extLst>
            </p:cNvPr>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1" name="Line 15">
              <a:extLst>
                <a:ext uri="{FF2B5EF4-FFF2-40B4-BE49-F238E27FC236}">
                  <a16:creationId xmlns:a16="http://schemas.microsoft.com/office/drawing/2014/main" id="{B0484937-41A1-1C43-9CC2-8EE81054B533}"/>
                </a:ext>
              </a:extLst>
            </p:cNvPr>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2" name="Line 16">
              <a:extLst>
                <a:ext uri="{FF2B5EF4-FFF2-40B4-BE49-F238E27FC236}">
                  <a16:creationId xmlns:a16="http://schemas.microsoft.com/office/drawing/2014/main" id="{4E71A8A7-88DD-1B46-9662-440F4A30F97E}"/>
                </a:ext>
              </a:extLst>
            </p:cNvPr>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3" name="Line 17">
              <a:extLst>
                <a:ext uri="{FF2B5EF4-FFF2-40B4-BE49-F238E27FC236}">
                  <a16:creationId xmlns:a16="http://schemas.microsoft.com/office/drawing/2014/main" id="{3D748A65-FE97-BA41-8C41-D6B2B7F1F4F2}"/>
                </a:ext>
              </a:extLst>
            </p:cNvPr>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34" name="Line 18">
              <a:extLst>
                <a:ext uri="{FF2B5EF4-FFF2-40B4-BE49-F238E27FC236}">
                  <a16:creationId xmlns:a16="http://schemas.microsoft.com/office/drawing/2014/main" id="{1FDA6431-A7C4-034D-8EBC-39DE69B96619}"/>
                </a:ext>
              </a:extLst>
            </p:cNvPr>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5" name="Line 19">
              <a:extLst>
                <a:ext uri="{FF2B5EF4-FFF2-40B4-BE49-F238E27FC236}">
                  <a16:creationId xmlns:a16="http://schemas.microsoft.com/office/drawing/2014/main" id="{8F21C265-4434-E54C-BFFC-BD373514DBCC}"/>
                </a:ext>
              </a:extLst>
            </p:cNvPr>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6" name="Line 20">
              <a:extLst>
                <a:ext uri="{FF2B5EF4-FFF2-40B4-BE49-F238E27FC236}">
                  <a16:creationId xmlns:a16="http://schemas.microsoft.com/office/drawing/2014/main" id="{CA0B4E1D-69F2-054E-B446-C69E89CD418B}"/>
                </a:ext>
              </a:extLst>
            </p:cNvPr>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37" name="Picture 21">
            <a:extLst>
              <a:ext uri="{FF2B5EF4-FFF2-40B4-BE49-F238E27FC236}">
                <a16:creationId xmlns:a16="http://schemas.microsoft.com/office/drawing/2014/main" id="{42824651-ABC3-2244-8753-BC24B085E202}"/>
              </a:ext>
            </a:extLst>
          </p:cNvPr>
          <p:cNvPicPr>
            <a:picLocks noChangeAspect="1" noChangeArrowheads="1"/>
          </p:cNvPicPr>
          <p:nvPr/>
        </p:nvPicPr>
        <p:blipFill>
          <a:blip r:embed="rId6" cstate="print"/>
          <a:srcRect/>
          <a:stretch>
            <a:fillRect/>
          </a:stretch>
        </p:blipFill>
        <p:spPr bwMode="auto">
          <a:xfrm>
            <a:off x="4572000" y="1004467"/>
            <a:ext cx="1876425" cy="1857375"/>
          </a:xfrm>
          <a:prstGeom prst="rect">
            <a:avLst/>
          </a:prstGeom>
          <a:noFill/>
          <a:ln w="38100">
            <a:solidFill>
              <a:schemeClr val="tx1"/>
            </a:solidFill>
            <a:miter lim="800000"/>
            <a:headEnd/>
            <a:tailEnd/>
          </a:ln>
        </p:spPr>
      </p:pic>
      <p:pic>
        <p:nvPicPr>
          <p:cNvPr id="38" name="Picture 23">
            <a:extLst>
              <a:ext uri="{FF2B5EF4-FFF2-40B4-BE49-F238E27FC236}">
                <a16:creationId xmlns:a16="http://schemas.microsoft.com/office/drawing/2014/main" id="{6CEF2CDD-5323-A544-ABF1-658BD6F29D3B}"/>
              </a:ext>
            </a:extLst>
          </p:cNvPr>
          <p:cNvPicPr>
            <a:picLocks noChangeAspect="1" noChangeArrowheads="1"/>
          </p:cNvPicPr>
          <p:nvPr/>
        </p:nvPicPr>
        <p:blipFill>
          <a:blip r:embed="rId6" cstate="print"/>
          <a:srcRect l="8000"/>
          <a:stretch>
            <a:fillRect/>
          </a:stretch>
        </p:blipFill>
        <p:spPr bwMode="auto">
          <a:xfrm>
            <a:off x="4595812" y="4486256"/>
            <a:ext cx="1828800" cy="1857375"/>
          </a:xfrm>
          <a:prstGeom prst="rect">
            <a:avLst/>
          </a:prstGeom>
          <a:noFill/>
          <a:ln w="38100">
            <a:noFill/>
            <a:miter lim="800000"/>
            <a:headEnd/>
            <a:tailEnd/>
          </a:ln>
        </p:spPr>
      </p:pic>
      <p:pic>
        <p:nvPicPr>
          <p:cNvPr id="39" name="Picture 3">
            <a:extLst>
              <a:ext uri="{FF2B5EF4-FFF2-40B4-BE49-F238E27FC236}">
                <a16:creationId xmlns:a16="http://schemas.microsoft.com/office/drawing/2014/main" id="{C1B3FC34-8B4E-E143-AECA-87F670E41B07}"/>
              </a:ext>
            </a:extLst>
          </p:cNvPr>
          <p:cNvPicPr>
            <a:picLocks noChangeAspect="1" noChangeArrowheads="1"/>
          </p:cNvPicPr>
          <p:nvPr/>
        </p:nvPicPr>
        <p:blipFill>
          <a:blip r:embed="rId6" cstate="print"/>
          <a:srcRect/>
          <a:stretch>
            <a:fillRect/>
          </a:stretch>
        </p:blipFill>
        <p:spPr bwMode="auto">
          <a:xfrm>
            <a:off x="6765924" y="1004467"/>
            <a:ext cx="1876425" cy="1857375"/>
          </a:xfrm>
          <a:prstGeom prst="rect">
            <a:avLst/>
          </a:prstGeom>
          <a:noFill/>
          <a:ln w="38100">
            <a:solidFill>
              <a:schemeClr val="tx1"/>
            </a:solidFill>
            <a:miter lim="800000"/>
            <a:headEnd/>
            <a:tailEnd/>
          </a:ln>
        </p:spPr>
      </p:pic>
      <p:grpSp>
        <p:nvGrpSpPr>
          <p:cNvPr id="40" name="Group 5">
            <a:extLst>
              <a:ext uri="{FF2B5EF4-FFF2-40B4-BE49-F238E27FC236}">
                <a16:creationId xmlns:a16="http://schemas.microsoft.com/office/drawing/2014/main" id="{CD49C469-4E1B-804F-875F-DD416A3C8B8F}"/>
              </a:ext>
            </a:extLst>
          </p:cNvPr>
          <p:cNvGrpSpPr>
            <a:grpSpLocks/>
          </p:cNvGrpSpPr>
          <p:nvPr/>
        </p:nvGrpSpPr>
        <p:grpSpPr bwMode="auto">
          <a:xfrm>
            <a:off x="6765924" y="3026349"/>
            <a:ext cx="1676400" cy="1295400"/>
            <a:chOff x="3799" y="2064"/>
            <a:chExt cx="1433" cy="1136"/>
          </a:xfrm>
        </p:grpSpPr>
        <p:grpSp>
          <p:nvGrpSpPr>
            <p:cNvPr id="41" name="Group 6">
              <a:extLst>
                <a:ext uri="{FF2B5EF4-FFF2-40B4-BE49-F238E27FC236}">
                  <a16:creationId xmlns:a16="http://schemas.microsoft.com/office/drawing/2014/main" id="{95225E81-07FC-5C4A-A0F1-67B85587FD9A}"/>
                </a:ext>
              </a:extLst>
            </p:cNvPr>
            <p:cNvGrpSpPr>
              <a:grpSpLocks/>
            </p:cNvGrpSpPr>
            <p:nvPr/>
          </p:nvGrpSpPr>
          <p:grpSpPr bwMode="auto">
            <a:xfrm>
              <a:off x="4080" y="2064"/>
              <a:ext cx="1152" cy="1136"/>
              <a:chOff x="144" y="144"/>
              <a:chExt cx="1152" cy="1136"/>
            </a:xfrm>
          </p:grpSpPr>
          <p:sp>
            <p:nvSpPr>
              <p:cNvPr id="43" name="Rectangle 7">
                <a:extLst>
                  <a:ext uri="{FF2B5EF4-FFF2-40B4-BE49-F238E27FC236}">
                    <a16:creationId xmlns:a16="http://schemas.microsoft.com/office/drawing/2014/main" id="{697BF978-531E-E445-B2F8-9D2117A178C3}"/>
                  </a:ext>
                </a:extLst>
              </p:cNvPr>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44" name="Rectangle 8">
                <a:extLst>
                  <a:ext uri="{FF2B5EF4-FFF2-40B4-BE49-F238E27FC236}">
                    <a16:creationId xmlns:a16="http://schemas.microsoft.com/office/drawing/2014/main" id="{1B6C3873-3228-314B-8282-A728C34C06D2}"/>
                  </a:ext>
                </a:extLst>
              </p:cNvPr>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45" name="Rectangle 9">
                <a:extLst>
                  <a:ext uri="{FF2B5EF4-FFF2-40B4-BE49-F238E27FC236}">
                    <a16:creationId xmlns:a16="http://schemas.microsoft.com/office/drawing/2014/main" id="{AEB05DD4-AFFA-754F-8FF5-A08FB3BDC342}"/>
                  </a:ext>
                </a:extLst>
              </p:cNvPr>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46" name="Rectangle 10">
                <a:extLst>
                  <a:ext uri="{FF2B5EF4-FFF2-40B4-BE49-F238E27FC236}">
                    <a16:creationId xmlns:a16="http://schemas.microsoft.com/office/drawing/2014/main" id="{8AC04CAA-5664-6649-AE97-8D25947338DA}"/>
                  </a:ext>
                </a:extLst>
              </p:cNvPr>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47" name="Rectangle 11">
                <a:extLst>
                  <a:ext uri="{FF2B5EF4-FFF2-40B4-BE49-F238E27FC236}">
                    <a16:creationId xmlns:a16="http://schemas.microsoft.com/office/drawing/2014/main" id="{75C9E79C-B12B-8643-B5F1-94014C2EA65B}"/>
                  </a:ext>
                </a:extLst>
              </p:cNvPr>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48" name="Rectangle 12">
                <a:extLst>
                  <a:ext uri="{FF2B5EF4-FFF2-40B4-BE49-F238E27FC236}">
                    <a16:creationId xmlns:a16="http://schemas.microsoft.com/office/drawing/2014/main" id="{203621BE-96D7-B94A-84D7-5AAB6F4EECD0}"/>
                  </a:ext>
                </a:extLst>
              </p:cNvPr>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49" name="Rectangle 13">
                <a:extLst>
                  <a:ext uri="{FF2B5EF4-FFF2-40B4-BE49-F238E27FC236}">
                    <a16:creationId xmlns:a16="http://schemas.microsoft.com/office/drawing/2014/main" id="{A042FB76-8D98-3A46-833C-651C4831307C}"/>
                  </a:ext>
                </a:extLst>
              </p:cNvPr>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50" name="Rectangle 14">
                <a:extLst>
                  <a:ext uri="{FF2B5EF4-FFF2-40B4-BE49-F238E27FC236}">
                    <a16:creationId xmlns:a16="http://schemas.microsoft.com/office/drawing/2014/main" id="{4F4938FA-51E3-C047-966F-A7371AC3D9ED}"/>
                  </a:ext>
                </a:extLst>
              </p:cNvPr>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51" name="Rectangle 15">
                <a:extLst>
                  <a:ext uri="{FF2B5EF4-FFF2-40B4-BE49-F238E27FC236}">
                    <a16:creationId xmlns:a16="http://schemas.microsoft.com/office/drawing/2014/main" id="{EEEA4349-E152-7547-B00E-CF11994B5F8E}"/>
                  </a:ext>
                </a:extLst>
              </p:cNvPr>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52" name="Line 16">
                <a:extLst>
                  <a:ext uri="{FF2B5EF4-FFF2-40B4-BE49-F238E27FC236}">
                    <a16:creationId xmlns:a16="http://schemas.microsoft.com/office/drawing/2014/main" id="{B279CAA8-613E-6646-AF38-61FD1CD140DC}"/>
                  </a:ext>
                </a:extLst>
              </p:cNvPr>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53" name="Line 17">
                <a:extLst>
                  <a:ext uri="{FF2B5EF4-FFF2-40B4-BE49-F238E27FC236}">
                    <a16:creationId xmlns:a16="http://schemas.microsoft.com/office/drawing/2014/main" id="{1FAC4280-2895-DB42-B293-EE1C1056B677}"/>
                  </a:ext>
                </a:extLst>
              </p:cNvPr>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54" name="Line 18">
                <a:extLst>
                  <a:ext uri="{FF2B5EF4-FFF2-40B4-BE49-F238E27FC236}">
                    <a16:creationId xmlns:a16="http://schemas.microsoft.com/office/drawing/2014/main" id="{CDD984E2-D81D-9E45-9285-6E89C1585E71}"/>
                  </a:ext>
                </a:extLst>
              </p:cNvPr>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55" name="Line 19">
                <a:extLst>
                  <a:ext uri="{FF2B5EF4-FFF2-40B4-BE49-F238E27FC236}">
                    <a16:creationId xmlns:a16="http://schemas.microsoft.com/office/drawing/2014/main" id="{61FE7086-DCE5-B649-9D3A-A754C1F211FD}"/>
                  </a:ext>
                </a:extLst>
              </p:cNvPr>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56" name="Line 20">
                <a:extLst>
                  <a:ext uri="{FF2B5EF4-FFF2-40B4-BE49-F238E27FC236}">
                    <a16:creationId xmlns:a16="http://schemas.microsoft.com/office/drawing/2014/main" id="{FEB2ED2A-C0FC-5B43-BC7E-0E8FC3654C89}"/>
                  </a:ext>
                </a:extLst>
              </p:cNvPr>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57" name="Line 21">
                <a:extLst>
                  <a:ext uri="{FF2B5EF4-FFF2-40B4-BE49-F238E27FC236}">
                    <a16:creationId xmlns:a16="http://schemas.microsoft.com/office/drawing/2014/main" id="{ED605AD7-AB23-5841-844C-78D0E9034D07}"/>
                  </a:ext>
                </a:extLst>
              </p:cNvPr>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58" name="Line 22">
                <a:extLst>
                  <a:ext uri="{FF2B5EF4-FFF2-40B4-BE49-F238E27FC236}">
                    <a16:creationId xmlns:a16="http://schemas.microsoft.com/office/drawing/2014/main" id="{23926A2C-BCFD-5D40-A0C0-387F864BE077}"/>
                  </a:ext>
                </a:extLst>
              </p:cNvPr>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59" name="Line 23">
                <a:extLst>
                  <a:ext uri="{FF2B5EF4-FFF2-40B4-BE49-F238E27FC236}">
                    <a16:creationId xmlns:a16="http://schemas.microsoft.com/office/drawing/2014/main" id="{FC3B73EC-2E8E-1C43-A122-625D65379BC9}"/>
                  </a:ext>
                </a:extLst>
              </p:cNvPr>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42" name="Picture 24" descr="txp_fig">
              <a:extLst>
                <a:ext uri="{FF2B5EF4-FFF2-40B4-BE49-F238E27FC236}">
                  <a16:creationId xmlns:a16="http://schemas.microsoft.com/office/drawing/2014/main" id="{8CF8625A-4AAD-2044-922B-5D5CE4268A72}"/>
                </a:ext>
              </a:extLst>
            </p:cNvPr>
            <p:cNvPicPr>
              <a:picLocks noChangeAspect="1" noChangeArrowheads="1"/>
            </p:cNvPicPr>
            <p:nvPr>
              <p:custDataLst>
                <p:tags r:id="rId1"/>
              </p:custDataLst>
            </p:nvPr>
          </p:nvPicPr>
          <p:blipFill>
            <a:blip r:embed="rId7"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pic>
        <p:nvPicPr>
          <p:cNvPr id="60" name="Picture 25">
            <a:extLst>
              <a:ext uri="{FF2B5EF4-FFF2-40B4-BE49-F238E27FC236}">
                <a16:creationId xmlns:a16="http://schemas.microsoft.com/office/drawing/2014/main" id="{55F82F80-D995-6843-AE09-429BE66EDC6F}"/>
              </a:ext>
            </a:extLst>
          </p:cNvPr>
          <p:cNvPicPr>
            <a:picLocks noChangeAspect="1" noChangeArrowheads="1"/>
          </p:cNvPicPr>
          <p:nvPr/>
        </p:nvPicPr>
        <p:blipFill>
          <a:blip r:embed="rId8" cstate="print"/>
          <a:srcRect/>
          <a:stretch>
            <a:fillRect/>
          </a:stretch>
        </p:blipFill>
        <p:spPr bwMode="auto">
          <a:xfrm>
            <a:off x="6775448" y="4486256"/>
            <a:ext cx="1857375" cy="1866900"/>
          </a:xfrm>
          <a:prstGeom prst="rect">
            <a:avLst/>
          </a:prstGeom>
          <a:noFill/>
          <a:ln w="38100">
            <a:solidFill>
              <a:schemeClr val="tx1"/>
            </a:solidFill>
            <a:miter lim="800000"/>
            <a:headEnd/>
            <a:tailEnd/>
          </a:ln>
        </p:spPr>
      </p:pic>
      <p:sp>
        <p:nvSpPr>
          <p:cNvPr id="62" name="Rectangle 24">
            <a:extLst>
              <a:ext uri="{FF2B5EF4-FFF2-40B4-BE49-F238E27FC236}">
                <a16:creationId xmlns:a16="http://schemas.microsoft.com/office/drawing/2014/main" id="{6C970217-DBB9-114E-BF11-EADEC765686F}"/>
              </a:ext>
            </a:extLst>
          </p:cNvPr>
          <p:cNvSpPr>
            <a:spLocks noChangeArrowheads="1"/>
          </p:cNvSpPr>
          <p:nvPr/>
        </p:nvSpPr>
        <p:spPr bwMode="auto">
          <a:xfrm>
            <a:off x="4597927" y="4486255"/>
            <a:ext cx="1905000" cy="1828800"/>
          </a:xfrm>
          <a:prstGeom prst="rect">
            <a:avLst/>
          </a:prstGeom>
          <a:noFill/>
          <a:ln w="38100">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00396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68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168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168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3.61111E-6 5.78035E-8 C 0.06945 -0.00579 0.10608 -0.0037 0.19306 -0.00232 C 0.20105 0.01387 0.19861 0.00647 0.20174 0.01872 C 0.20052 0.03583 0.2007 0.05317 0.19827 0.07005 C 0.19584 0.08739 0.17796 0.08924 0.16841 0.09341 C 0.13785 0.09179 0.11563 0.08855 0.08594 0.08647 C 0.06146 0.08716 0.0099 0.06982 -0.01927 0.09572 C -0.02239 0.10843 -0.02517 0.11676 -0.01927 0.13317 C -0.01927 0.13317 -0.00607 0.13895 -0.00347 0.14011 C -0.00173 0.14104 0.00174 0.14265 0.00174 0.14265 C 0.04983 0.20369 0.16754 0.15005 0.19827 0.14959 C 0.20348 0.15028 0.21025 0.14682 0.21407 0.1519 C 0.2191 0.15861 0.21528 0.17086 0.21754 0.17988 C 0.21598 0.18843 0.2165 0.19861 0.21233 0.20554 C 0.20452 0.21895 0.18525 0.23352 0.17205 0.23375 C 0.11129 0.23514 0.05035 0.23537 -0.01041 0.23606 C -0.01371 0.24023 -0.02274 0.2608 -0.01215 0.26173 C 0.01875 0.26473 0.04983 0.26335 0.08073 0.26404 C 0.13855 0.27028 0.0948 0.26635 0.21233 0.26635 " pathEditMode="relative" ptsTypes="ffffffffffffffffffA">
                                      <p:cBhvr>
                                        <p:cTn id="26" dur="2000" fill="hold"/>
                                        <p:tgtEl>
                                          <p:spTgt spid="1016844"/>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t>Fourier analysis in images</a:t>
            </a:r>
          </a:p>
        </p:txBody>
      </p:sp>
      <p:pic>
        <p:nvPicPr>
          <p:cNvPr id="27651" name="Picture 2"/>
          <p:cNvPicPr>
            <a:picLocks noChangeAspect="1" noChangeArrowheads="1"/>
          </p:cNvPicPr>
          <p:nvPr/>
        </p:nvPicPr>
        <p:blipFill>
          <a:blip r:embed="rId2" cstate="print"/>
          <a:srcRect/>
          <a:stretch>
            <a:fillRect/>
          </a:stretch>
        </p:blipFill>
        <p:spPr bwMode="auto">
          <a:xfrm>
            <a:off x="2743200" y="1981200"/>
            <a:ext cx="1219200" cy="1219200"/>
          </a:xfrm>
          <a:prstGeom prst="rect">
            <a:avLst/>
          </a:prstGeom>
          <a:noFill/>
          <a:ln w="9525">
            <a:solidFill>
              <a:schemeClr val="tx1"/>
            </a:solidFill>
            <a:miter lim="800000"/>
            <a:headEnd/>
            <a:tailEnd/>
          </a:ln>
        </p:spPr>
      </p:pic>
      <p:pic>
        <p:nvPicPr>
          <p:cNvPr id="27652" name="Picture 3"/>
          <p:cNvPicPr>
            <a:picLocks noChangeAspect="1" noChangeArrowheads="1"/>
          </p:cNvPicPr>
          <p:nvPr/>
        </p:nvPicPr>
        <p:blipFill>
          <a:blip r:embed="rId3" cstate="print"/>
          <a:srcRect/>
          <a:stretch>
            <a:fillRect/>
          </a:stretch>
        </p:blipFill>
        <p:spPr bwMode="auto">
          <a:xfrm>
            <a:off x="2743200" y="3276600"/>
            <a:ext cx="1219200" cy="1219200"/>
          </a:xfrm>
          <a:prstGeom prst="rect">
            <a:avLst/>
          </a:prstGeom>
          <a:noFill/>
          <a:ln w="9525">
            <a:solidFill>
              <a:schemeClr val="tx1"/>
            </a:solidFill>
            <a:miter lim="800000"/>
            <a:headEnd/>
            <a:tailEnd/>
          </a:ln>
        </p:spPr>
      </p:pic>
      <p:pic>
        <p:nvPicPr>
          <p:cNvPr id="27653" name="Picture 4"/>
          <p:cNvPicPr>
            <a:picLocks noChangeAspect="1" noChangeArrowheads="1"/>
          </p:cNvPicPr>
          <p:nvPr/>
        </p:nvPicPr>
        <p:blipFill>
          <a:blip r:embed="rId4" cstate="print"/>
          <a:srcRect/>
          <a:stretch>
            <a:fillRect/>
          </a:stretch>
        </p:blipFill>
        <p:spPr bwMode="auto">
          <a:xfrm>
            <a:off x="5943600" y="1981200"/>
            <a:ext cx="1219200" cy="1219200"/>
          </a:xfrm>
          <a:prstGeom prst="rect">
            <a:avLst/>
          </a:prstGeom>
          <a:noFill/>
          <a:ln w="9525">
            <a:solidFill>
              <a:schemeClr val="tx1"/>
            </a:solidFill>
            <a:miter lim="800000"/>
            <a:headEnd/>
            <a:tailEnd/>
          </a:ln>
        </p:spPr>
      </p:pic>
      <p:pic>
        <p:nvPicPr>
          <p:cNvPr id="27654" name="Picture 5"/>
          <p:cNvPicPr>
            <a:picLocks noChangeAspect="1" noChangeArrowheads="1"/>
          </p:cNvPicPr>
          <p:nvPr/>
        </p:nvPicPr>
        <p:blipFill>
          <a:blip r:embed="rId5" cstate="print"/>
          <a:srcRect/>
          <a:stretch>
            <a:fillRect/>
          </a:stretch>
        </p:blipFill>
        <p:spPr bwMode="auto">
          <a:xfrm>
            <a:off x="4343400" y="1981200"/>
            <a:ext cx="1219200" cy="1219200"/>
          </a:xfrm>
          <a:prstGeom prst="rect">
            <a:avLst/>
          </a:prstGeom>
          <a:noFill/>
          <a:ln w="9525">
            <a:solidFill>
              <a:schemeClr val="tx1"/>
            </a:solidFill>
            <a:miter lim="800000"/>
            <a:headEnd/>
            <a:tailEnd/>
          </a:ln>
        </p:spPr>
      </p:pic>
      <p:pic>
        <p:nvPicPr>
          <p:cNvPr id="27655" name="Picture 6"/>
          <p:cNvPicPr>
            <a:picLocks noChangeAspect="1" noChangeArrowheads="1"/>
          </p:cNvPicPr>
          <p:nvPr/>
        </p:nvPicPr>
        <p:blipFill>
          <a:blip r:embed="rId6" cstate="print"/>
          <a:srcRect/>
          <a:stretch>
            <a:fillRect/>
          </a:stretch>
        </p:blipFill>
        <p:spPr bwMode="auto">
          <a:xfrm>
            <a:off x="4343400" y="3276600"/>
            <a:ext cx="1219200" cy="1219200"/>
          </a:xfrm>
          <a:prstGeom prst="rect">
            <a:avLst/>
          </a:prstGeom>
          <a:noFill/>
          <a:ln w="9525">
            <a:solidFill>
              <a:schemeClr val="tx1"/>
            </a:solidFill>
            <a:miter lim="800000"/>
            <a:headEnd/>
            <a:tailEnd/>
          </a:ln>
        </p:spPr>
      </p:pic>
      <p:pic>
        <p:nvPicPr>
          <p:cNvPr id="27656" name="Picture 7"/>
          <p:cNvPicPr>
            <a:picLocks noChangeAspect="1" noChangeArrowheads="1"/>
          </p:cNvPicPr>
          <p:nvPr/>
        </p:nvPicPr>
        <p:blipFill>
          <a:blip r:embed="rId7" cstate="print"/>
          <a:srcRect/>
          <a:stretch>
            <a:fillRect/>
          </a:stretch>
        </p:blipFill>
        <p:spPr bwMode="auto">
          <a:xfrm>
            <a:off x="5943600" y="3276600"/>
            <a:ext cx="1219200" cy="1219200"/>
          </a:xfrm>
          <a:prstGeom prst="rect">
            <a:avLst/>
          </a:prstGeom>
          <a:noFill/>
          <a:ln w="9525">
            <a:solidFill>
              <a:schemeClr val="tx1"/>
            </a:solidFill>
            <a:miter lim="800000"/>
            <a:headEnd/>
            <a:tailEnd/>
          </a:ln>
        </p:spPr>
      </p:pic>
      <p:sp>
        <p:nvSpPr>
          <p:cNvPr id="27657" name="TextBox 11"/>
          <p:cNvSpPr txBox="1">
            <a:spLocks noChangeArrowheads="1"/>
          </p:cNvSpPr>
          <p:nvPr/>
        </p:nvSpPr>
        <p:spPr bwMode="auto">
          <a:xfrm>
            <a:off x="762000" y="2362200"/>
            <a:ext cx="1749425" cy="369888"/>
          </a:xfrm>
          <a:prstGeom prst="rect">
            <a:avLst/>
          </a:prstGeom>
          <a:noFill/>
          <a:ln w="9525">
            <a:noFill/>
            <a:miter lim="800000"/>
            <a:headEnd/>
            <a:tailEnd/>
          </a:ln>
        </p:spPr>
        <p:txBody>
          <a:bodyPr wrap="none">
            <a:spAutoFit/>
          </a:bodyPr>
          <a:lstStyle/>
          <a:p>
            <a:r>
              <a:rPr lang="en-US"/>
              <a:t>Intensity Image</a:t>
            </a:r>
          </a:p>
        </p:txBody>
      </p:sp>
      <p:sp>
        <p:nvSpPr>
          <p:cNvPr id="27658" name="TextBox 12"/>
          <p:cNvSpPr txBox="1">
            <a:spLocks noChangeArrowheads="1"/>
          </p:cNvSpPr>
          <p:nvPr/>
        </p:nvSpPr>
        <p:spPr bwMode="auto">
          <a:xfrm>
            <a:off x="838200" y="3733800"/>
            <a:ext cx="1620838" cy="369888"/>
          </a:xfrm>
          <a:prstGeom prst="rect">
            <a:avLst/>
          </a:prstGeom>
          <a:noFill/>
          <a:ln w="9525">
            <a:noFill/>
            <a:miter lim="800000"/>
            <a:headEnd/>
            <a:tailEnd/>
          </a:ln>
        </p:spPr>
        <p:txBody>
          <a:bodyPr wrap="none">
            <a:spAutoFit/>
          </a:bodyPr>
          <a:lstStyle/>
          <a:p>
            <a:r>
              <a:rPr lang="en-US"/>
              <a:t>Fourier Image</a:t>
            </a:r>
          </a:p>
        </p:txBody>
      </p:sp>
      <p:sp>
        <p:nvSpPr>
          <p:cNvPr id="27659" name="TextBox 13"/>
          <p:cNvSpPr txBox="1">
            <a:spLocks noChangeArrowheads="1"/>
          </p:cNvSpPr>
          <p:nvPr/>
        </p:nvSpPr>
        <p:spPr bwMode="auto">
          <a:xfrm>
            <a:off x="3413125" y="6488113"/>
            <a:ext cx="5730875" cy="369887"/>
          </a:xfrm>
          <a:prstGeom prst="rect">
            <a:avLst/>
          </a:prstGeom>
          <a:noFill/>
          <a:ln w="9525">
            <a:noFill/>
            <a:miter lim="800000"/>
            <a:headEnd/>
            <a:tailEnd/>
          </a:ln>
        </p:spPr>
        <p:txBody>
          <a:bodyPr wrap="none">
            <a:spAutoFit/>
          </a:bodyPr>
          <a:lstStyle/>
          <a:p>
            <a:r>
              <a:rPr lang="en-US" dirty="0"/>
              <a:t>http://</a:t>
            </a:r>
            <a:r>
              <a:rPr lang="en-US" dirty="0" err="1"/>
              <a:t>sharp.bu.edu</a:t>
            </a:r>
            <a:r>
              <a:rPr lang="en-US" dirty="0"/>
              <a:t>/~</a:t>
            </a:r>
            <a:r>
              <a:rPr lang="en-US" dirty="0" err="1"/>
              <a:t>slehar</a:t>
            </a:r>
            <a:r>
              <a:rPr lang="en-US" dirty="0"/>
              <a:t>/</a:t>
            </a:r>
            <a:r>
              <a:rPr lang="en-US" dirty="0" err="1"/>
              <a:t>fourier</a:t>
            </a:r>
            <a:r>
              <a:rPr lang="en-US" dirty="0"/>
              <a:t>/</a:t>
            </a:r>
            <a:r>
              <a:rPr lang="en-US" dirty="0" err="1"/>
              <a:t>fourier.html#filtering</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t>Signals can be composed</a:t>
            </a:r>
          </a:p>
        </p:txBody>
      </p:sp>
      <p:pic>
        <p:nvPicPr>
          <p:cNvPr id="28675" name="Picture 2"/>
          <p:cNvPicPr>
            <a:picLocks noChangeAspect="1" noChangeArrowheads="1"/>
          </p:cNvPicPr>
          <p:nvPr/>
        </p:nvPicPr>
        <p:blipFill>
          <a:blip r:embed="rId2" cstate="print"/>
          <a:srcRect/>
          <a:stretch>
            <a:fillRect/>
          </a:stretch>
        </p:blipFill>
        <p:spPr bwMode="auto">
          <a:xfrm>
            <a:off x="2057400" y="2133600"/>
            <a:ext cx="1219200" cy="1219200"/>
          </a:xfrm>
          <a:prstGeom prst="rect">
            <a:avLst/>
          </a:prstGeom>
          <a:noFill/>
          <a:ln w="9525">
            <a:solidFill>
              <a:schemeClr val="tx1"/>
            </a:solidFill>
            <a:miter lim="800000"/>
            <a:headEnd/>
            <a:tailEnd/>
          </a:ln>
        </p:spPr>
      </p:pic>
      <p:pic>
        <p:nvPicPr>
          <p:cNvPr id="28676" name="Picture 3"/>
          <p:cNvPicPr>
            <a:picLocks noChangeAspect="1" noChangeArrowheads="1"/>
          </p:cNvPicPr>
          <p:nvPr/>
        </p:nvPicPr>
        <p:blipFill>
          <a:blip r:embed="rId3" cstate="print"/>
          <a:srcRect/>
          <a:stretch>
            <a:fillRect/>
          </a:stretch>
        </p:blipFill>
        <p:spPr bwMode="auto">
          <a:xfrm>
            <a:off x="2057400" y="3429000"/>
            <a:ext cx="1219200" cy="1219200"/>
          </a:xfrm>
          <a:prstGeom prst="rect">
            <a:avLst/>
          </a:prstGeom>
          <a:noFill/>
          <a:ln w="9525">
            <a:solidFill>
              <a:schemeClr val="tx1"/>
            </a:solidFill>
            <a:miter lim="800000"/>
            <a:headEnd/>
            <a:tailEnd/>
          </a:ln>
        </p:spPr>
      </p:pic>
      <p:pic>
        <p:nvPicPr>
          <p:cNvPr id="28677" name="Picture 4"/>
          <p:cNvPicPr>
            <a:picLocks noChangeAspect="1" noChangeArrowheads="1"/>
          </p:cNvPicPr>
          <p:nvPr/>
        </p:nvPicPr>
        <p:blipFill>
          <a:blip r:embed="rId4" cstate="print"/>
          <a:srcRect/>
          <a:stretch>
            <a:fillRect/>
          </a:stretch>
        </p:blipFill>
        <p:spPr bwMode="auto">
          <a:xfrm>
            <a:off x="4191000" y="2133600"/>
            <a:ext cx="1219200" cy="1219200"/>
          </a:xfrm>
          <a:prstGeom prst="rect">
            <a:avLst/>
          </a:prstGeom>
          <a:noFill/>
          <a:ln w="9525">
            <a:solidFill>
              <a:schemeClr val="tx1"/>
            </a:solidFill>
            <a:miter lim="800000"/>
            <a:headEnd/>
            <a:tailEnd/>
          </a:ln>
        </p:spPr>
      </p:pic>
      <p:pic>
        <p:nvPicPr>
          <p:cNvPr id="28678" name="Picture 7"/>
          <p:cNvPicPr>
            <a:picLocks noChangeAspect="1" noChangeArrowheads="1"/>
          </p:cNvPicPr>
          <p:nvPr/>
        </p:nvPicPr>
        <p:blipFill>
          <a:blip r:embed="rId5" cstate="print"/>
          <a:srcRect/>
          <a:stretch>
            <a:fillRect/>
          </a:stretch>
        </p:blipFill>
        <p:spPr bwMode="auto">
          <a:xfrm>
            <a:off x="4191000" y="3429000"/>
            <a:ext cx="1219200" cy="1219200"/>
          </a:xfrm>
          <a:prstGeom prst="rect">
            <a:avLst/>
          </a:prstGeom>
          <a:noFill/>
          <a:ln w="9525">
            <a:solidFill>
              <a:schemeClr val="tx1"/>
            </a:solidFill>
            <a:miter lim="800000"/>
            <a:headEnd/>
            <a:tailEnd/>
          </a:ln>
        </p:spPr>
      </p:pic>
      <p:pic>
        <p:nvPicPr>
          <p:cNvPr id="28679" name="Picture 8"/>
          <p:cNvPicPr>
            <a:picLocks noChangeAspect="1" noChangeArrowheads="1"/>
          </p:cNvPicPr>
          <p:nvPr/>
        </p:nvPicPr>
        <p:blipFill>
          <a:blip r:embed="rId6" cstate="print"/>
          <a:srcRect/>
          <a:stretch>
            <a:fillRect/>
          </a:stretch>
        </p:blipFill>
        <p:spPr bwMode="auto">
          <a:xfrm>
            <a:off x="6400800" y="2133600"/>
            <a:ext cx="1219200" cy="1219200"/>
          </a:xfrm>
          <a:prstGeom prst="rect">
            <a:avLst/>
          </a:prstGeom>
          <a:noFill/>
          <a:ln w="9525">
            <a:solidFill>
              <a:schemeClr val="tx1"/>
            </a:solidFill>
            <a:miter lim="800000"/>
            <a:headEnd/>
            <a:tailEnd/>
          </a:ln>
        </p:spPr>
      </p:pic>
      <p:pic>
        <p:nvPicPr>
          <p:cNvPr id="28680" name="Picture 9"/>
          <p:cNvPicPr>
            <a:picLocks noChangeAspect="1" noChangeArrowheads="1"/>
          </p:cNvPicPr>
          <p:nvPr/>
        </p:nvPicPr>
        <p:blipFill>
          <a:blip r:embed="rId7" cstate="print"/>
          <a:srcRect/>
          <a:stretch>
            <a:fillRect/>
          </a:stretch>
        </p:blipFill>
        <p:spPr bwMode="auto">
          <a:xfrm>
            <a:off x="6400800" y="3429000"/>
            <a:ext cx="1219200" cy="1219200"/>
          </a:xfrm>
          <a:prstGeom prst="rect">
            <a:avLst/>
          </a:prstGeom>
          <a:noFill/>
          <a:ln w="9525">
            <a:solidFill>
              <a:schemeClr val="tx1"/>
            </a:solidFill>
            <a:miter lim="800000"/>
            <a:headEnd/>
            <a:tailEnd/>
          </a:ln>
        </p:spPr>
      </p:pic>
      <p:sp>
        <p:nvSpPr>
          <p:cNvPr id="28681" name="TextBox 10"/>
          <p:cNvSpPr txBox="1">
            <a:spLocks noChangeArrowheads="1"/>
          </p:cNvSpPr>
          <p:nvPr/>
        </p:nvSpPr>
        <p:spPr bwMode="auto">
          <a:xfrm>
            <a:off x="3505200" y="3124200"/>
            <a:ext cx="425450" cy="584200"/>
          </a:xfrm>
          <a:prstGeom prst="rect">
            <a:avLst/>
          </a:prstGeom>
          <a:noFill/>
          <a:ln w="9525">
            <a:noFill/>
            <a:miter lim="800000"/>
            <a:headEnd/>
            <a:tailEnd/>
          </a:ln>
        </p:spPr>
        <p:txBody>
          <a:bodyPr wrap="none">
            <a:spAutoFit/>
          </a:bodyPr>
          <a:lstStyle/>
          <a:p>
            <a:r>
              <a:rPr lang="en-US" sz="3200"/>
              <a:t>+</a:t>
            </a:r>
          </a:p>
        </p:txBody>
      </p:sp>
      <p:sp>
        <p:nvSpPr>
          <p:cNvPr id="28682" name="TextBox 11"/>
          <p:cNvSpPr txBox="1">
            <a:spLocks noChangeArrowheads="1"/>
          </p:cNvSpPr>
          <p:nvPr/>
        </p:nvSpPr>
        <p:spPr bwMode="auto">
          <a:xfrm>
            <a:off x="5715000" y="3124200"/>
            <a:ext cx="425450" cy="584200"/>
          </a:xfrm>
          <a:prstGeom prst="rect">
            <a:avLst/>
          </a:prstGeom>
          <a:noFill/>
          <a:ln w="9525">
            <a:noFill/>
            <a:miter lim="800000"/>
            <a:headEnd/>
            <a:tailEnd/>
          </a:ln>
        </p:spPr>
        <p:txBody>
          <a:bodyPr wrap="none">
            <a:spAutoFit/>
          </a:bodyPr>
          <a:lstStyle/>
          <a:p>
            <a:r>
              <a:rPr lang="en-US" sz="3200"/>
              <a:t>=</a:t>
            </a:r>
          </a:p>
        </p:txBody>
      </p:sp>
      <p:sp>
        <p:nvSpPr>
          <p:cNvPr id="28683" name="TextBox 12"/>
          <p:cNvSpPr txBox="1">
            <a:spLocks noChangeArrowheads="1"/>
          </p:cNvSpPr>
          <p:nvPr/>
        </p:nvSpPr>
        <p:spPr bwMode="auto">
          <a:xfrm>
            <a:off x="3271838" y="6211888"/>
            <a:ext cx="5872162" cy="646112"/>
          </a:xfrm>
          <a:prstGeom prst="rect">
            <a:avLst/>
          </a:prstGeom>
          <a:noFill/>
          <a:ln w="9525">
            <a:noFill/>
            <a:miter lim="800000"/>
            <a:headEnd/>
            <a:tailEnd/>
          </a:ln>
        </p:spPr>
        <p:txBody>
          <a:bodyPr wrap="none">
            <a:spAutoFit/>
          </a:bodyPr>
          <a:lstStyle/>
          <a:p>
            <a:r>
              <a:rPr lang="en-US" dirty="0"/>
              <a:t>http://</a:t>
            </a:r>
            <a:r>
              <a:rPr lang="en-US" dirty="0" err="1"/>
              <a:t>sharp.bu.edu</a:t>
            </a:r>
            <a:r>
              <a:rPr lang="en-US" dirty="0"/>
              <a:t>/~</a:t>
            </a:r>
            <a:r>
              <a:rPr lang="en-US" dirty="0" err="1"/>
              <a:t>slehar</a:t>
            </a:r>
            <a:r>
              <a:rPr lang="en-US" dirty="0"/>
              <a:t>/</a:t>
            </a:r>
            <a:r>
              <a:rPr lang="en-US" dirty="0" err="1"/>
              <a:t>fourier</a:t>
            </a:r>
            <a:r>
              <a:rPr lang="en-US" dirty="0"/>
              <a:t>/</a:t>
            </a:r>
            <a:r>
              <a:rPr lang="en-US" dirty="0" err="1"/>
              <a:t>fourier.html#filtering</a:t>
            </a:r>
            <a:endParaRPr lang="en-US" dirty="0"/>
          </a:p>
          <a:p>
            <a:r>
              <a:rPr lang="en-US" dirty="0"/>
              <a:t>More: http://</a:t>
            </a:r>
            <a:r>
              <a:rPr lang="en-US" dirty="0" err="1"/>
              <a:t>www.cs.unm.edu</a:t>
            </a:r>
            <a:r>
              <a:rPr lang="en-US" dirty="0"/>
              <a:t>/~brayer/vision/</a:t>
            </a:r>
            <a:r>
              <a:rPr lang="en-US" dirty="0" err="1"/>
              <a:t>fourier.html</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Filtering in spatial domain</a:t>
            </a:r>
          </a:p>
        </p:txBody>
      </p:sp>
      <p:grpSp>
        <p:nvGrpSpPr>
          <p:cNvPr id="31748" name="Group 5"/>
          <p:cNvGrpSpPr>
            <a:grpSpLocks noChangeAspect="1"/>
          </p:cNvGrpSpPr>
          <p:nvPr/>
        </p:nvGrpSpPr>
        <p:grpSpPr bwMode="auto">
          <a:xfrm>
            <a:off x="7467600" y="228600"/>
            <a:ext cx="1390650" cy="1371600"/>
            <a:chOff x="144" y="144"/>
            <a:chExt cx="1152" cy="1136"/>
          </a:xfrm>
        </p:grpSpPr>
        <p:sp>
          <p:nvSpPr>
            <p:cNvPr id="31753"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a:t>1</a:t>
              </a:r>
            </a:p>
          </p:txBody>
        </p:sp>
        <p:sp>
          <p:nvSpPr>
            <p:cNvPr id="31754"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31755"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a:t>-1</a:t>
              </a:r>
            </a:p>
          </p:txBody>
        </p:sp>
        <p:sp>
          <p:nvSpPr>
            <p:cNvPr id="31756"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a:t>2</a:t>
              </a:r>
            </a:p>
          </p:txBody>
        </p:sp>
        <p:sp>
          <p:nvSpPr>
            <p:cNvPr id="31757"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31758"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a:t>-2</a:t>
              </a:r>
            </a:p>
          </p:txBody>
        </p:sp>
        <p:sp>
          <p:nvSpPr>
            <p:cNvPr id="31759"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a:t>1</a:t>
              </a:r>
            </a:p>
          </p:txBody>
        </p:sp>
        <p:sp>
          <p:nvSpPr>
            <p:cNvPr id="31760"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31761"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a:t>-1</a:t>
              </a:r>
            </a:p>
          </p:txBody>
        </p:sp>
        <p:sp>
          <p:nvSpPr>
            <p:cNvPr id="31762"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1763"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1764"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1765"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1766"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31767"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1768"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1769"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sp>
        <p:nvSpPr>
          <p:cNvPr id="30" name="TextBox 29"/>
          <p:cNvSpPr txBox="1"/>
          <p:nvPr/>
        </p:nvSpPr>
        <p:spPr>
          <a:xfrm>
            <a:off x="1683544" y="3632200"/>
            <a:ext cx="623888" cy="1446213"/>
          </a:xfrm>
          <a:prstGeom prst="rect">
            <a:avLst/>
          </a:prstGeom>
          <a:noFill/>
        </p:spPr>
        <p:txBody>
          <a:bodyPr wrap="none">
            <a:spAutoFit/>
          </a:bodyPr>
          <a:lstStyle/>
          <a:p>
            <a:pPr>
              <a:defRPr/>
            </a:pPr>
            <a:r>
              <a:rPr lang="en-US" sz="8800" dirty="0">
                <a:solidFill>
                  <a:schemeClr val="accent1">
                    <a:lumMod val="75000"/>
                  </a:schemeClr>
                </a:solidFill>
                <a:cs typeface="+mn-cs"/>
              </a:rPr>
              <a:t>*</a:t>
            </a:r>
          </a:p>
        </p:txBody>
      </p:sp>
      <p:sp>
        <p:nvSpPr>
          <p:cNvPr id="31" name="TextBox 30"/>
          <p:cNvSpPr txBox="1"/>
          <p:nvPr/>
        </p:nvSpPr>
        <p:spPr>
          <a:xfrm>
            <a:off x="4255293" y="3339306"/>
            <a:ext cx="633413" cy="1016000"/>
          </a:xfrm>
          <a:prstGeom prst="rect">
            <a:avLst/>
          </a:prstGeom>
          <a:noFill/>
        </p:spPr>
        <p:txBody>
          <a:bodyPr wrap="none">
            <a:spAutoFit/>
          </a:bodyPr>
          <a:lstStyle/>
          <a:p>
            <a:pPr>
              <a:defRPr/>
            </a:pPr>
            <a:r>
              <a:rPr lang="en-US" sz="6000" dirty="0">
                <a:solidFill>
                  <a:schemeClr val="accent1">
                    <a:lumMod val="75000"/>
                  </a:schemeClr>
                </a:solidFill>
                <a:cs typeface="+mn-cs"/>
              </a:rPr>
              <a:t>=</a:t>
            </a:r>
          </a:p>
        </p:txBody>
      </p:sp>
      <p:pic>
        <p:nvPicPr>
          <p:cNvPr id="2" name="Picture 1">
            <a:extLst>
              <a:ext uri="{FF2B5EF4-FFF2-40B4-BE49-F238E27FC236}">
                <a16:creationId xmlns:a16="http://schemas.microsoft.com/office/drawing/2014/main" id="{FFCDD2E4-BA8B-E24B-BDAC-C64CA98DB708}"/>
              </a:ext>
            </a:extLst>
          </p:cNvPr>
          <p:cNvPicPr>
            <a:picLocks noChangeAspect="1"/>
          </p:cNvPicPr>
          <p:nvPr/>
        </p:nvPicPr>
        <p:blipFill>
          <a:blip r:embed="rId2"/>
          <a:stretch>
            <a:fillRect/>
          </a:stretch>
        </p:blipFill>
        <p:spPr>
          <a:xfrm>
            <a:off x="160338" y="1142799"/>
            <a:ext cx="3670300" cy="2636174"/>
          </a:xfrm>
          <a:prstGeom prst="rect">
            <a:avLst/>
          </a:prstGeom>
        </p:spPr>
      </p:pic>
      <p:pic>
        <p:nvPicPr>
          <p:cNvPr id="4" name="Picture 3">
            <a:extLst>
              <a:ext uri="{FF2B5EF4-FFF2-40B4-BE49-F238E27FC236}">
                <a16:creationId xmlns:a16="http://schemas.microsoft.com/office/drawing/2014/main" id="{650C72BC-E789-EA4C-B76F-1952278C215E}"/>
              </a:ext>
            </a:extLst>
          </p:cNvPr>
          <p:cNvPicPr>
            <a:picLocks noChangeAspect="1"/>
          </p:cNvPicPr>
          <p:nvPr/>
        </p:nvPicPr>
        <p:blipFill>
          <a:blip r:embed="rId3"/>
          <a:stretch>
            <a:fillRect/>
          </a:stretch>
        </p:blipFill>
        <p:spPr>
          <a:xfrm>
            <a:off x="1001316" y="4552269"/>
            <a:ext cx="1988344" cy="1988344"/>
          </a:xfrm>
          <a:prstGeom prst="rect">
            <a:avLst/>
          </a:prstGeom>
        </p:spPr>
      </p:pic>
      <p:pic>
        <p:nvPicPr>
          <p:cNvPr id="5" name="Picture 4">
            <a:extLst>
              <a:ext uri="{FF2B5EF4-FFF2-40B4-BE49-F238E27FC236}">
                <a16:creationId xmlns:a16="http://schemas.microsoft.com/office/drawing/2014/main" id="{6E57C81F-D041-1C4E-872D-2B62B49EF945}"/>
              </a:ext>
            </a:extLst>
          </p:cNvPr>
          <p:cNvPicPr>
            <a:picLocks noChangeAspect="1"/>
          </p:cNvPicPr>
          <p:nvPr/>
        </p:nvPicPr>
        <p:blipFill>
          <a:blip r:embed="rId4"/>
          <a:stretch>
            <a:fillRect/>
          </a:stretch>
        </p:blipFill>
        <p:spPr>
          <a:xfrm>
            <a:off x="5003657" y="2349664"/>
            <a:ext cx="3980005" cy="285861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62434"/>
            <a:ext cx="8229600" cy="914400"/>
          </a:xfrm>
        </p:spPr>
        <p:txBody>
          <a:bodyPr/>
          <a:lstStyle/>
          <a:p>
            <a:r>
              <a:rPr lang="en-US" dirty="0"/>
              <a:t>Filtering in frequency domain</a:t>
            </a:r>
          </a:p>
        </p:txBody>
      </p:sp>
      <p:sp>
        <p:nvSpPr>
          <p:cNvPr id="29" name="Right Arrow 28"/>
          <p:cNvSpPr/>
          <p:nvPr/>
        </p:nvSpPr>
        <p:spPr>
          <a:xfrm rot="5400000">
            <a:off x="7473894" y="1614600"/>
            <a:ext cx="862126" cy="1920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ight Arrow 30"/>
          <p:cNvSpPr/>
          <p:nvPr/>
        </p:nvSpPr>
        <p:spPr>
          <a:xfrm>
            <a:off x="2746803" y="3113087"/>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Multiply 32"/>
          <p:cNvSpPr/>
          <p:nvPr/>
        </p:nvSpPr>
        <p:spPr>
          <a:xfrm>
            <a:off x="5889899" y="2884487"/>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ight Arrow 33"/>
          <p:cNvSpPr/>
          <p:nvPr/>
        </p:nvSpPr>
        <p:spPr>
          <a:xfrm rot="10800000">
            <a:off x="3327418" y="5466484"/>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81" name="TextBox 34"/>
          <p:cNvSpPr txBox="1">
            <a:spLocks noChangeArrowheads="1"/>
          </p:cNvSpPr>
          <p:nvPr/>
        </p:nvSpPr>
        <p:spPr bwMode="auto">
          <a:xfrm>
            <a:off x="2697309" y="2740639"/>
            <a:ext cx="608013" cy="369888"/>
          </a:xfrm>
          <a:prstGeom prst="rect">
            <a:avLst/>
          </a:prstGeom>
          <a:noFill/>
          <a:ln w="9525">
            <a:noFill/>
            <a:miter lim="800000"/>
            <a:headEnd/>
            <a:tailEnd/>
          </a:ln>
        </p:spPr>
        <p:txBody>
          <a:bodyPr wrap="none">
            <a:spAutoFit/>
          </a:bodyPr>
          <a:lstStyle/>
          <a:p>
            <a:r>
              <a:rPr lang="en-US" dirty="0"/>
              <a:t>FFT</a:t>
            </a:r>
          </a:p>
        </p:txBody>
      </p:sp>
      <p:sp>
        <p:nvSpPr>
          <p:cNvPr id="32782" name="TextBox 35"/>
          <p:cNvSpPr txBox="1">
            <a:spLocks noChangeArrowheads="1"/>
          </p:cNvSpPr>
          <p:nvPr/>
        </p:nvSpPr>
        <p:spPr bwMode="auto">
          <a:xfrm>
            <a:off x="6984119" y="1619102"/>
            <a:ext cx="608013" cy="369888"/>
          </a:xfrm>
          <a:prstGeom prst="rect">
            <a:avLst/>
          </a:prstGeom>
          <a:noFill/>
          <a:ln w="9525">
            <a:noFill/>
            <a:miter lim="800000"/>
            <a:headEnd/>
            <a:tailEnd/>
          </a:ln>
        </p:spPr>
        <p:txBody>
          <a:bodyPr wrap="none">
            <a:spAutoFit/>
          </a:bodyPr>
          <a:lstStyle/>
          <a:p>
            <a:r>
              <a:rPr lang="en-US" dirty="0"/>
              <a:t>FFT</a:t>
            </a:r>
          </a:p>
        </p:txBody>
      </p:sp>
      <p:sp>
        <p:nvSpPr>
          <p:cNvPr id="32783" name="TextBox 37"/>
          <p:cNvSpPr txBox="1">
            <a:spLocks noChangeArrowheads="1"/>
          </p:cNvSpPr>
          <p:nvPr/>
        </p:nvSpPr>
        <p:spPr bwMode="auto">
          <a:xfrm>
            <a:off x="3076593" y="5094036"/>
            <a:ext cx="1416050" cy="369888"/>
          </a:xfrm>
          <a:prstGeom prst="rect">
            <a:avLst/>
          </a:prstGeom>
          <a:noFill/>
          <a:ln w="9525">
            <a:noFill/>
            <a:miter lim="800000"/>
            <a:headEnd/>
            <a:tailEnd/>
          </a:ln>
        </p:spPr>
        <p:txBody>
          <a:bodyPr wrap="none">
            <a:spAutoFit/>
          </a:bodyPr>
          <a:lstStyle/>
          <a:p>
            <a:r>
              <a:rPr lang="en-US" dirty="0"/>
              <a:t>Inverse FFT</a:t>
            </a:r>
          </a:p>
        </p:txBody>
      </p:sp>
      <p:sp>
        <p:nvSpPr>
          <p:cNvPr id="39" name="TextBox 38"/>
          <p:cNvSpPr txBox="1"/>
          <p:nvPr/>
        </p:nvSpPr>
        <p:spPr>
          <a:xfrm rot="5400000">
            <a:off x="5779958" y="3786540"/>
            <a:ext cx="633413" cy="1016000"/>
          </a:xfrm>
          <a:prstGeom prst="rect">
            <a:avLst/>
          </a:prstGeom>
          <a:noFill/>
        </p:spPr>
        <p:txBody>
          <a:bodyPr wrap="none">
            <a:spAutoFit/>
          </a:bodyPr>
          <a:lstStyle/>
          <a:p>
            <a:pPr>
              <a:defRPr/>
            </a:pPr>
            <a:r>
              <a:rPr lang="en-US" sz="6000" dirty="0">
                <a:solidFill>
                  <a:schemeClr val="accent1">
                    <a:lumMod val="75000"/>
                  </a:schemeClr>
                </a:solidFill>
                <a:cs typeface="+mn-cs"/>
              </a:rPr>
              <a:t>=</a:t>
            </a:r>
          </a:p>
        </p:txBody>
      </p:sp>
      <p:pic>
        <p:nvPicPr>
          <p:cNvPr id="17" name="Picture 16">
            <a:extLst>
              <a:ext uri="{FF2B5EF4-FFF2-40B4-BE49-F238E27FC236}">
                <a16:creationId xmlns:a16="http://schemas.microsoft.com/office/drawing/2014/main" id="{040F107C-3702-1C48-AD6C-33E14D1D91F9}"/>
              </a:ext>
            </a:extLst>
          </p:cNvPr>
          <p:cNvPicPr>
            <a:picLocks noChangeAspect="1"/>
          </p:cNvPicPr>
          <p:nvPr/>
        </p:nvPicPr>
        <p:blipFill>
          <a:blip r:embed="rId2"/>
          <a:stretch>
            <a:fillRect/>
          </a:stretch>
        </p:blipFill>
        <p:spPr>
          <a:xfrm>
            <a:off x="301918" y="2253116"/>
            <a:ext cx="2394647" cy="1719943"/>
          </a:xfrm>
          <a:prstGeom prst="rect">
            <a:avLst/>
          </a:prstGeom>
        </p:spPr>
      </p:pic>
      <p:pic>
        <p:nvPicPr>
          <p:cNvPr id="2" name="Picture 1">
            <a:extLst>
              <a:ext uri="{FF2B5EF4-FFF2-40B4-BE49-F238E27FC236}">
                <a16:creationId xmlns:a16="http://schemas.microsoft.com/office/drawing/2014/main" id="{13D5FEF2-0E02-8C43-ABAE-08D0F9CB3F8B}"/>
              </a:ext>
            </a:extLst>
          </p:cNvPr>
          <p:cNvPicPr>
            <a:picLocks noChangeAspect="1"/>
          </p:cNvPicPr>
          <p:nvPr/>
        </p:nvPicPr>
        <p:blipFill>
          <a:blip r:embed="rId3"/>
          <a:stretch>
            <a:fillRect/>
          </a:stretch>
        </p:blipFill>
        <p:spPr>
          <a:xfrm>
            <a:off x="3330441" y="2302215"/>
            <a:ext cx="2415454" cy="1734887"/>
          </a:xfrm>
          <a:prstGeom prst="rect">
            <a:avLst/>
          </a:prstGeom>
        </p:spPr>
      </p:pic>
      <p:pic>
        <p:nvPicPr>
          <p:cNvPr id="19" name="Picture 18">
            <a:extLst>
              <a:ext uri="{FF2B5EF4-FFF2-40B4-BE49-F238E27FC236}">
                <a16:creationId xmlns:a16="http://schemas.microsoft.com/office/drawing/2014/main" id="{66046C20-524B-144B-AF9B-D2E19E6D93CE}"/>
              </a:ext>
            </a:extLst>
          </p:cNvPr>
          <p:cNvPicPr>
            <a:picLocks noChangeAspect="1"/>
          </p:cNvPicPr>
          <p:nvPr/>
        </p:nvPicPr>
        <p:blipFill>
          <a:blip r:embed="rId4"/>
          <a:stretch>
            <a:fillRect/>
          </a:stretch>
        </p:blipFill>
        <p:spPr>
          <a:xfrm>
            <a:off x="7467600" y="318267"/>
            <a:ext cx="862126" cy="862126"/>
          </a:xfrm>
          <a:prstGeom prst="rect">
            <a:avLst/>
          </a:prstGeom>
        </p:spPr>
      </p:pic>
      <p:pic>
        <p:nvPicPr>
          <p:cNvPr id="4" name="Picture 3">
            <a:extLst>
              <a:ext uri="{FF2B5EF4-FFF2-40B4-BE49-F238E27FC236}">
                <a16:creationId xmlns:a16="http://schemas.microsoft.com/office/drawing/2014/main" id="{0067A3E6-65F1-CA45-AA56-007FAAB965A0}"/>
              </a:ext>
            </a:extLst>
          </p:cNvPr>
          <p:cNvPicPr>
            <a:picLocks noChangeAspect="1"/>
          </p:cNvPicPr>
          <p:nvPr/>
        </p:nvPicPr>
        <p:blipFill>
          <a:blip r:embed="rId5"/>
          <a:stretch>
            <a:fillRect/>
          </a:stretch>
        </p:blipFill>
        <p:spPr>
          <a:xfrm>
            <a:off x="6447436" y="2211440"/>
            <a:ext cx="2510699" cy="1803296"/>
          </a:xfrm>
          <a:prstGeom prst="rect">
            <a:avLst/>
          </a:prstGeom>
        </p:spPr>
      </p:pic>
      <p:pic>
        <p:nvPicPr>
          <p:cNvPr id="5" name="Picture 4">
            <a:extLst>
              <a:ext uri="{FF2B5EF4-FFF2-40B4-BE49-F238E27FC236}">
                <a16:creationId xmlns:a16="http://schemas.microsoft.com/office/drawing/2014/main" id="{C05F7C4F-65E1-2847-95F4-EEB5BA195A3A}"/>
              </a:ext>
            </a:extLst>
          </p:cNvPr>
          <p:cNvPicPr>
            <a:picLocks noChangeAspect="1"/>
          </p:cNvPicPr>
          <p:nvPr/>
        </p:nvPicPr>
        <p:blipFill>
          <a:blip r:embed="rId6"/>
          <a:stretch>
            <a:fillRect/>
          </a:stretch>
        </p:blipFill>
        <p:spPr>
          <a:xfrm>
            <a:off x="4872672" y="4596482"/>
            <a:ext cx="2415454" cy="1734887"/>
          </a:xfrm>
          <a:prstGeom prst="rect">
            <a:avLst/>
          </a:prstGeom>
        </p:spPr>
      </p:pic>
      <p:pic>
        <p:nvPicPr>
          <p:cNvPr id="7" name="Picture 6">
            <a:extLst>
              <a:ext uri="{FF2B5EF4-FFF2-40B4-BE49-F238E27FC236}">
                <a16:creationId xmlns:a16="http://schemas.microsoft.com/office/drawing/2014/main" id="{54DC446D-5EA7-E946-953D-FBF62BBE1108}"/>
              </a:ext>
            </a:extLst>
          </p:cNvPr>
          <p:cNvPicPr>
            <a:picLocks noChangeAspect="1"/>
          </p:cNvPicPr>
          <p:nvPr/>
        </p:nvPicPr>
        <p:blipFill>
          <a:blip r:embed="rId7"/>
          <a:stretch>
            <a:fillRect/>
          </a:stretch>
        </p:blipFill>
        <p:spPr>
          <a:xfrm>
            <a:off x="281111" y="4596481"/>
            <a:ext cx="2415454" cy="17348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7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78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7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3" grpId="0" animBg="1"/>
      <p:bldP spid="34" grpId="0" animBg="1"/>
      <p:bldP spid="32781" grpId="0"/>
      <p:bldP spid="32782" grpId="0"/>
      <p:bldP spid="32783" grpId="0"/>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5"/>
          <p:cNvPicPr>
            <a:picLocks noChangeAspect="1" noChangeArrowheads="1"/>
          </p:cNvPicPr>
          <p:nvPr/>
        </p:nvPicPr>
        <p:blipFill>
          <a:blip r:embed="rId3" cstate="print"/>
          <a:srcRect/>
          <a:stretch>
            <a:fillRect/>
          </a:stretch>
        </p:blipFill>
        <p:spPr bwMode="auto">
          <a:xfrm>
            <a:off x="6672036" y="2921084"/>
            <a:ext cx="317500" cy="317500"/>
          </a:xfrm>
          <a:prstGeom prst="rect">
            <a:avLst/>
          </a:prstGeom>
          <a:noFill/>
          <a:ln w="9525">
            <a:noFill/>
            <a:miter lim="800000"/>
            <a:headEnd/>
            <a:tailEnd/>
          </a:ln>
        </p:spPr>
      </p:pic>
      <p:pic>
        <p:nvPicPr>
          <p:cNvPr id="12294" name="Picture 5"/>
          <p:cNvPicPr>
            <a:picLocks noChangeAspect="1" noChangeArrowheads="1"/>
          </p:cNvPicPr>
          <p:nvPr/>
        </p:nvPicPr>
        <p:blipFill>
          <a:blip r:embed="rId4" cstate="print"/>
          <a:srcRect/>
          <a:stretch>
            <a:fillRect/>
          </a:stretch>
        </p:blipFill>
        <p:spPr bwMode="auto">
          <a:xfrm>
            <a:off x="2100036" y="2921084"/>
            <a:ext cx="317500" cy="317500"/>
          </a:xfrm>
          <a:prstGeom prst="rect">
            <a:avLst/>
          </a:prstGeom>
          <a:noFill/>
          <a:ln w="9525">
            <a:noFill/>
            <a:miter lim="800000"/>
            <a:headEnd/>
            <a:tailEnd/>
          </a:ln>
        </p:spPr>
      </p:pic>
      <p:sp>
        <p:nvSpPr>
          <p:cNvPr id="12295" name="TextBox 7"/>
          <p:cNvSpPr txBox="1">
            <a:spLocks noChangeArrowheads="1"/>
          </p:cNvSpPr>
          <p:nvPr/>
        </p:nvSpPr>
        <p:spPr bwMode="auto">
          <a:xfrm>
            <a:off x="1679348" y="2540310"/>
            <a:ext cx="1158875" cy="369888"/>
          </a:xfrm>
          <a:prstGeom prst="rect">
            <a:avLst/>
          </a:prstGeom>
          <a:noFill/>
          <a:ln w="9525">
            <a:noFill/>
            <a:miter lim="800000"/>
            <a:headEnd/>
            <a:tailEnd/>
          </a:ln>
        </p:spPr>
        <p:txBody>
          <a:bodyPr wrap="none">
            <a:spAutoFit/>
          </a:bodyPr>
          <a:lstStyle/>
          <a:p>
            <a:r>
              <a:rPr lang="en-US" dirty="0"/>
              <a:t>Gaussian</a:t>
            </a:r>
          </a:p>
        </p:txBody>
      </p:sp>
      <p:sp>
        <p:nvSpPr>
          <p:cNvPr id="12296" name="TextBox 8"/>
          <p:cNvSpPr txBox="1">
            <a:spLocks noChangeArrowheads="1"/>
          </p:cNvSpPr>
          <p:nvPr/>
        </p:nvSpPr>
        <p:spPr bwMode="auto">
          <a:xfrm>
            <a:off x="6289448" y="2540310"/>
            <a:ext cx="1082675" cy="369888"/>
          </a:xfrm>
          <a:prstGeom prst="rect">
            <a:avLst/>
          </a:prstGeom>
          <a:noFill/>
          <a:ln w="9525">
            <a:noFill/>
            <a:miter lim="800000"/>
            <a:headEnd/>
            <a:tailEnd/>
          </a:ln>
        </p:spPr>
        <p:txBody>
          <a:bodyPr wrap="none">
            <a:spAutoFit/>
          </a:bodyPr>
          <a:lstStyle/>
          <a:p>
            <a:r>
              <a:rPr lang="en-US" dirty="0"/>
              <a:t>Box filter</a:t>
            </a:r>
          </a:p>
        </p:txBody>
      </p:sp>
      <p:pic>
        <p:nvPicPr>
          <p:cNvPr id="10" name="Picture 9">
            <a:extLst>
              <a:ext uri="{FF2B5EF4-FFF2-40B4-BE49-F238E27FC236}">
                <a16:creationId xmlns:a16="http://schemas.microsoft.com/office/drawing/2014/main" id="{A94FD868-32A0-C947-A0A3-DBA6148F8C2D}"/>
              </a:ext>
            </a:extLst>
          </p:cNvPr>
          <p:cNvPicPr>
            <a:picLocks noChangeAspect="1"/>
          </p:cNvPicPr>
          <p:nvPr/>
        </p:nvPicPr>
        <p:blipFill rotWithShape="1">
          <a:blip r:embed="rId5"/>
          <a:srcRect l="54350" t="10153" r="1332" b="3549"/>
          <a:stretch/>
        </p:blipFill>
        <p:spPr>
          <a:xfrm>
            <a:off x="10886" y="3429000"/>
            <a:ext cx="4495800" cy="2874253"/>
          </a:xfrm>
          <a:prstGeom prst="rect">
            <a:avLst/>
          </a:prstGeom>
        </p:spPr>
      </p:pic>
      <p:pic>
        <p:nvPicPr>
          <p:cNvPr id="11" name="Picture 10">
            <a:extLst>
              <a:ext uri="{FF2B5EF4-FFF2-40B4-BE49-F238E27FC236}">
                <a16:creationId xmlns:a16="http://schemas.microsoft.com/office/drawing/2014/main" id="{189CE789-9D0B-0049-8C02-5B620A2681F0}"/>
              </a:ext>
            </a:extLst>
          </p:cNvPr>
          <p:cNvPicPr>
            <a:picLocks noChangeAspect="1"/>
          </p:cNvPicPr>
          <p:nvPr/>
        </p:nvPicPr>
        <p:blipFill rotWithShape="1">
          <a:blip r:embed="rId5"/>
          <a:srcRect l="752" t="11537" r="54930" b="2165"/>
          <a:stretch/>
        </p:blipFill>
        <p:spPr>
          <a:xfrm>
            <a:off x="4582886" y="3429000"/>
            <a:ext cx="4495801" cy="2874253"/>
          </a:xfrm>
          <a:prstGeom prst="rect">
            <a:avLst/>
          </a:prstGeom>
        </p:spPr>
      </p:pic>
      <p:sp>
        <p:nvSpPr>
          <p:cNvPr id="14" name="Title 1">
            <a:extLst>
              <a:ext uri="{FF2B5EF4-FFF2-40B4-BE49-F238E27FC236}">
                <a16:creationId xmlns:a16="http://schemas.microsoft.com/office/drawing/2014/main" id="{C17292D5-0862-6342-9AD3-89ECCB2B3C5E}"/>
              </a:ext>
            </a:extLst>
          </p:cNvPr>
          <p:cNvSpPr>
            <a:spLocks noGrp="1"/>
          </p:cNvSpPr>
          <p:nvPr>
            <p:ph type="title"/>
          </p:nvPr>
        </p:nvSpPr>
        <p:spPr>
          <a:xfrm>
            <a:off x="457199" y="685800"/>
            <a:ext cx="8229600" cy="914400"/>
          </a:xfrm>
        </p:spPr>
        <p:txBody>
          <a:bodyPr>
            <a:normAutofit fontScale="90000"/>
          </a:bodyPr>
          <a:lstStyle/>
          <a:p>
            <a:pPr marL="0">
              <a:buFont typeface="Arial" charset="0"/>
              <a:buNone/>
              <a:defRPr/>
            </a:pPr>
            <a:r>
              <a:rPr lang="en-US" b="1" dirty="0"/>
              <a:t>Why does the Gaussian give a nice smooth image, but the square filter give edgy artifacts?</a:t>
            </a:r>
          </a:p>
        </p:txBody>
      </p:sp>
    </p:spTree>
    <p:extLst>
      <p:ext uri="{BB962C8B-B14F-4D97-AF65-F5344CB8AC3E}">
        <p14:creationId xmlns:p14="http://schemas.microsoft.com/office/powerpoint/2010/main" val="4288456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62434"/>
            <a:ext cx="8229600" cy="914400"/>
          </a:xfrm>
        </p:spPr>
        <p:txBody>
          <a:bodyPr>
            <a:normAutofit fontScale="90000"/>
          </a:bodyPr>
          <a:lstStyle/>
          <a:p>
            <a:r>
              <a:rPr lang="en-US" dirty="0"/>
              <a:t>Filtering in frequency domain</a:t>
            </a:r>
            <a:br>
              <a:rPr lang="en-US" dirty="0"/>
            </a:br>
            <a:r>
              <a:rPr lang="en-US" dirty="0"/>
              <a:t>(Box)</a:t>
            </a:r>
          </a:p>
        </p:txBody>
      </p:sp>
      <p:sp>
        <p:nvSpPr>
          <p:cNvPr id="29" name="Right Arrow 28"/>
          <p:cNvSpPr/>
          <p:nvPr/>
        </p:nvSpPr>
        <p:spPr>
          <a:xfrm rot="5400000">
            <a:off x="7473894" y="1614600"/>
            <a:ext cx="862126" cy="1920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ight Arrow 30"/>
          <p:cNvSpPr/>
          <p:nvPr/>
        </p:nvSpPr>
        <p:spPr>
          <a:xfrm>
            <a:off x="2746803" y="3113087"/>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Multiply 32"/>
          <p:cNvSpPr/>
          <p:nvPr/>
        </p:nvSpPr>
        <p:spPr>
          <a:xfrm>
            <a:off x="5889899" y="2884487"/>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ight Arrow 33"/>
          <p:cNvSpPr/>
          <p:nvPr/>
        </p:nvSpPr>
        <p:spPr>
          <a:xfrm rot="10800000">
            <a:off x="3327418" y="5466484"/>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81" name="TextBox 34"/>
          <p:cNvSpPr txBox="1">
            <a:spLocks noChangeArrowheads="1"/>
          </p:cNvSpPr>
          <p:nvPr/>
        </p:nvSpPr>
        <p:spPr bwMode="auto">
          <a:xfrm>
            <a:off x="2697309" y="2740639"/>
            <a:ext cx="608013" cy="369888"/>
          </a:xfrm>
          <a:prstGeom prst="rect">
            <a:avLst/>
          </a:prstGeom>
          <a:noFill/>
          <a:ln w="9525">
            <a:noFill/>
            <a:miter lim="800000"/>
            <a:headEnd/>
            <a:tailEnd/>
          </a:ln>
        </p:spPr>
        <p:txBody>
          <a:bodyPr wrap="none">
            <a:spAutoFit/>
          </a:bodyPr>
          <a:lstStyle/>
          <a:p>
            <a:r>
              <a:rPr lang="en-US" dirty="0"/>
              <a:t>FFT</a:t>
            </a:r>
          </a:p>
        </p:txBody>
      </p:sp>
      <p:sp>
        <p:nvSpPr>
          <p:cNvPr id="32782" name="TextBox 35"/>
          <p:cNvSpPr txBox="1">
            <a:spLocks noChangeArrowheads="1"/>
          </p:cNvSpPr>
          <p:nvPr/>
        </p:nvSpPr>
        <p:spPr bwMode="auto">
          <a:xfrm>
            <a:off x="6984119" y="1619102"/>
            <a:ext cx="608013" cy="369888"/>
          </a:xfrm>
          <a:prstGeom prst="rect">
            <a:avLst/>
          </a:prstGeom>
          <a:noFill/>
          <a:ln w="9525">
            <a:noFill/>
            <a:miter lim="800000"/>
            <a:headEnd/>
            <a:tailEnd/>
          </a:ln>
        </p:spPr>
        <p:txBody>
          <a:bodyPr wrap="none">
            <a:spAutoFit/>
          </a:bodyPr>
          <a:lstStyle/>
          <a:p>
            <a:r>
              <a:rPr lang="en-US" dirty="0"/>
              <a:t>FFT</a:t>
            </a:r>
          </a:p>
        </p:txBody>
      </p:sp>
      <p:sp>
        <p:nvSpPr>
          <p:cNvPr id="32783" name="TextBox 37"/>
          <p:cNvSpPr txBox="1">
            <a:spLocks noChangeArrowheads="1"/>
          </p:cNvSpPr>
          <p:nvPr/>
        </p:nvSpPr>
        <p:spPr bwMode="auto">
          <a:xfrm>
            <a:off x="3076593" y="5094036"/>
            <a:ext cx="1416050" cy="369888"/>
          </a:xfrm>
          <a:prstGeom prst="rect">
            <a:avLst/>
          </a:prstGeom>
          <a:noFill/>
          <a:ln w="9525">
            <a:noFill/>
            <a:miter lim="800000"/>
            <a:headEnd/>
            <a:tailEnd/>
          </a:ln>
        </p:spPr>
        <p:txBody>
          <a:bodyPr wrap="none">
            <a:spAutoFit/>
          </a:bodyPr>
          <a:lstStyle/>
          <a:p>
            <a:r>
              <a:rPr lang="en-US" dirty="0"/>
              <a:t>Inverse FFT</a:t>
            </a:r>
          </a:p>
        </p:txBody>
      </p:sp>
      <p:sp>
        <p:nvSpPr>
          <p:cNvPr id="39" name="TextBox 38"/>
          <p:cNvSpPr txBox="1"/>
          <p:nvPr/>
        </p:nvSpPr>
        <p:spPr>
          <a:xfrm rot="5400000">
            <a:off x="5779958" y="3786540"/>
            <a:ext cx="633413" cy="1016000"/>
          </a:xfrm>
          <a:prstGeom prst="rect">
            <a:avLst/>
          </a:prstGeom>
          <a:noFill/>
        </p:spPr>
        <p:txBody>
          <a:bodyPr wrap="none">
            <a:spAutoFit/>
          </a:bodyPr>
          <a:lstStyle/>
          <a:p>
            <a:pPr>
              <a:defRPr/>
            </a:pPr>
            <a:r>
              <a:rPr lang="en-US" sz="6000" dirty="0">
                <a:solidFill>
                  <a:schemeClr val="accent1">
                    <a:lumMod val="75000"/>
                  </a:schemeClr>
                </a:solidFill>
                <a:cs typeface="+mn-cs"/>
              </a:rPr>
              <a:t>=</a:t>
            </a:r>
          </a:p>
        </p:txBody>
      </p:sp>
      <p:pic>
        <p:nvPicPr>
          <p:cNvPr id="17" name="Picture 16">
            <a:extLst>
              <a:ext uri="{FF2B5EF4-FFF2-40B4-BE49-F238E27FC236}">
                <a16:creationId xmlns:a16="http://schemas.microsoft.com/office/drawing/2014/main" id="{040F107C-3702-1C48-AD6C-33E14D1D91F9}"/>
              </a:ext>
            </a:extLst>
          </p:cNvPr>
          <p:cNvPicPr>
            <a:picLocks noChangeAspect="1"/>
          </p:cNvPicPr>
          <p:nvPr/>
        </p:nvPicPr>
        <p:blipFill>
          <a:blip r:embed="rId2"/>
          <a:stretch>
            <a:fillRect/>
          </a:stretch>
        </p:blipFill>
        <p:spPr>
          <a:xfrm>
            <a:off x="301918" y="2253116"/>
            <a:ext cx="2394647" cy="1719943"/>
          </a:xfrm>
          <a:prstGeom prst="rect">
            <a:avLst/>
          </a:prstGeom>
        </p:spPr>
      </p:pic>
      <p:pic>
        <p:nvPicPr>
          <p:cNvPr id="2" name="Picture 1">
            <a:extLst>
              <a:ext uri="{FF2B5EF4-FFF2-40B4-BE49-F238E27FC236}">
                <a16:creationId xmlns:a16="http://schemas.microsoft.com/office/drawing/2014/main" id="{13D5FEF2-0E02-8C43-ABAE-08D0F9CB3F8B}"/>
              </a:ext>
            </a:extLst>
          </p:cNvPr>
          <p:cNvPicPr>
            <a:picLocks noChangeAspect="1"/>
          </p:cNvPicPr>
          <p:nvPr/>
        </p:nvPicPr>
        <p:blipFill>
          <a:blip r:embed="rId3"/>
          <a:stretch>
            <a:fillRect/>
          </a:stretch>
        </p:blipFill>
        <p:spPr>
          <a:xfrm>
            <a:off x="3330441" y="2302215"/>
            <a:ext cx="2415454" cy="1734887"/>
          </a:xfrm>
          <a:prstGeom prst="rect">
            <a:avLst/>
          </a:prstGeom>
        </p:spPr>
      </p:pic>
      <p:pic>
        <p:nvPicPr>
          <p:cNvPr id="8" name="Picture 7">
            <a:extLst>
              <a:ext uri="{FF2B5EF4-FFF2-40B4-BE49-F238E27FC236}">
                <a16:creationId xmlns:a16="http://schemas.microsoft.com/office/drawing/2014/main" id="{08526FC0-41D2-A74A-B245-801689EC497C}"/>
              </a:ext>
            </a:extLst>
          </p:cNvPr>
          <p:cNvPicPr>
            <a:picLocks noChangeAspect="1"/>
          </p:cNvPicPr>
          <p:nvPr/>
        </p:nvPicPr>
        <p:blipFill>
          <a:blip r:embed="rId4"/>
          <a:stretch>
            <a:fillRect/>
          </a:stretch>
        </p:blipFill>
        <p:spPr>
          <a:xfrm flipV="1">
            <a:off x="7496485" y="394757"/>
            <a:ext cx="816943" cy="816943"/>
          </a:xfrm>
          <a:prstGeom prst="rect">
            <a:avLst/>
          </a:prstGeom>
        </p:spPr>
      </p:pic>
      <p:pic>
        <p:nvPicPr>
          <p:cNvPr id="9" name="Picture 8">
            <a:extLst>
              <a:ext uri="{FF2B5EF4-FFF2-40B4-BE49-F238E27FC236}">
                <a16:creationId xmlns:a16="http://schemas.microsoft.com/office/drawing/2014/main" id="{554DEA93-5A0C-CF4C-9EB7-054739F1E9AE}"/>
              </a:ext>
            </a:extLst>
          </p:cNvPr>
          <p:cNvPicPr>
            <a:picLocks noChangeAspect="1"/>
          </p:cNvPicPr>
          <p:nvPr/>
        </p:nvPicPr>
        <p:blipFill>
          <a:blip r:embed="rId5"/>
          <a:stretch>
            <a:fillRect/>
          </a:stretch>
        </p:blipFill>
        <p:spPr>
          <a:xfrm>
            <a:off x="6414903" y="2291215"/>
            <a:ext cx="2394649" cy="1719944"/>
          </a:xfrm>
          <a:prstGeom prst="rect">
            <a:avLst/>
          </a:prstGeom>
        </p:spPr>
      </p:pic>
      <p:pic>
        <p:nvPicPr>
          <p:cNvPr id="10" name="Picture 9">
            <a:extLst>
              <a:ext uri="{FF2B5EF4-FFF2-40B4-BE49-F238E27FC236}">
                <a16:creationId xmlns:a16="http://schemas.microsoft.com/office/drawing/2014/main" id="{22DCCB4D-4933-C942-8A90-C70F27682627}"/>
              </a:ext>
            </a:extLst>
          </p:cNvPr>
          <p:cNvPicPr>
            <a:picLocks noChangeAspect="1"/>
          </p:cNvPicPr>
          <p:nvPr/>
        </p:nvPicPr>
        <p:blipFill>
          <a:blip r:embed="rId6"/>
          <a:stretch>
            <a:fillRect/>
          </a:stretch>
        </p:blipFill>
        <p:spPr>
          <a:xfrm>
            <a:off x="4819359" y="4519897"/>
            <a:ext cx="2522080" cy="1811471"/>
          </a:xfrm>
          <a:prstGeom prst="rect">
            <a:avLst/>
          </a:prstGeom>
        </p:spPr>
      </p:pic>
      <p:pic>
        <p:nvPicPr>
          <p:cNvPr id="11" name="Picture 10">
            <a:extLst>
              <a:ext uri="{FF2B5EF4-FFF2-40B4-BE49-F238E27FC236}">
                <a16:creationId xmlns:a16="http://schemas.microsoft.com/office/drawing/2014/main" id="{C673C562-AED9-BE47-BFBC-AFE528CA799A}"/>
              </a:ext>
            </a:extLst>
          </p:cNvPr>
          <p:cNvPicPr>
            <a:picLocks noChangeAspect="1"/>
          </p:cNvPicPr>
          <p:nvPr/>
        </p:nvPicPr>
        <p:blipFill>
          <a:blip r:embed="rId7"/>
          <a:stretch>
            <a:fillRect/>
          </a:stretch>
        </p:blipFill>
        <p:spPr>
          <a:xfrm>
            <a:off x="301918" y="4565660"/>
            <a:ext cx="2394647" cy="1719943"/>
          </a:xfrm>
          <a:prstGeom prst="rect">
            <a:avLst/>
          </a:prstGeom>
        </p:spPr>
      </p:pic>
    </p:spTree>
    <p:extLst>
      <p:ext uri="{BB962C8B-B14F-4D97-AF65-F5344CB8AC3E}">
        <p14:creationId xmlns:p14="http://schemas.microsoft.com/office/powerpoint/2010/main" val="3340079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62434"/>
            <a:ext cx="8229600" cy="914400"/>
          </a:xfrm>
        </p:spPr>
        <p:txBody>
          <a:bodyPr>
            <a:normAutofit fontScale="90000"/>
          </a:bodyPr>
          <a:lstStyle/>
          <a:p>
            <a:r>
              <a:rPr lang="en-US" dirty="0"/>
              <a:t>Filtering in frequency domain</a:t>
            </a:r>
            <a:br>
              <a:rPr lang="en-US" dirty="0"/>
            </a:br>
            <a:r>
              <a:rPr lang="en-US" dirty="0"/>
              <a:t>(Gaussian)</a:t>
            </a:r>
          </a:p>
        </p:txBody>
      </p:sp>
      <p:sp>
        <p:nvSpPr>
          <p:cNvPr id="29" name="Right Arrow 28"/>
          <p:cNvSpPr/>
          <p:nvPr/>
        </p:nvSpPr>
        <p:spPr>
          <a:xfrm rot="5400000">
            <a:off x="7473894" y="1614600"/>
            <a:ext cx="862126" cy="1920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ight Arrow 30"/>
          <p:cNvSpPr/>
          <p:nvPr/>
        </p:nvSpPr>
        <p:spPr>
          <a:xfrm>
            <a:off x="2746803" y="3113087"/>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Multiply 32"/>
          <p:cNvSpPr/>
          <p:nvPr/>
        </p:nvSpPr>
        <p:spPr>
          <a:xfrm>
            <a:off x="5889899" y="2884487"/>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ight Arrow 33"/>
          <p:cNvSpPr/>
          <p:nvPr/>
        </p:nvSpPr>
        <p:spPr>
          <a:xfrm rot="10800000">
            <a:off x="3327418" y="5466484"/>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81" name="TextBox 34"/>
          <p:cNvSpPr txBox="1">
            <a:spLocks noChangeArrowheads="1"/>
          </p:cNvSpPr>
          <p:nvPr/>
        </p:nvSpPr>
        <p:spPr bwMode="auto">
          <a:xfrm>
            <a:off x="2697309" y="2740639"/>
            <a:ext cx="608013" cy="369888"/>
          </a:xfrm>
          <a:prstGeom prst="rect">
            <a:avLst/>
          </a:prstGeom>
          <a:noFill/>
          <a:ln w="9525">
            <a:noFill/>
            <a:miter lim="800000"/>
            <a:headEnd/>
            <a:tailEnd/>
          </a:ln>
        </p:spPr>
        <p:txBody>
          <a:bodyPr wrap="none">
            <a:spAutoFit/>
          </a:bodyPr>
          <a:lstStyle/>
          <a:p>
            <a:r>
              <a:rPr lang="en-US" dirty="0"/>
              <a:t>FFT</a:t>
            </a:r>
          </a:p>
        </p:txBody>
      </p:sp>
      <p:sp>
        <p:nvSpPr>
          <p:cNvPr id="32782" name="TextBox 35"/>
          <p:cNvSpPr txBox="1">
            <a:spLocks noChangeArrowheads="1"/>
          </p:cNvSpPr>
          <p:nvPr/>
        </p:nvSpPr>
        <p:spPr bwMode="auto">
          <a:xfrm>
            <a:off x="6984119" y="1619102"/>
            <a:ext cx="608013" cy="369888"/>
          </a:xfrm>
          <a:prstGeom prst="rect">
            <a:avLst/>
          </a:prstGeom>
          <a:noFill/>
          <a:ln w="9525">
            <a:noFill/>
            <a:miter lim="800000"/>
            <a:headEnd/>
            <a:tailEnd/>
          </a:ln>
        </p:spPr>
        <p:txBody>
          <a:bodyPr wrap="none">
            <a:spAutoFit/>
          </a:bodyPr>
          <a:lstStyle/>
          <a:p>
            <a:r>
              <a:rPr lang="en-US" dirty="0"/>
              <a:t>FFT</a:t>
            </a:r>
          </a:p>
        </p:txBody>
      </p:sp>
      <p:sp>
        <p:nvSpPr>
          <p:cNvPr id="32783" name="TextBox 37"/>
          <p:cNvSpPr txBox="1">
            <a:spLocks noChangeArrowheads="1"/>
          </p:cNvSpPr>
          <p:nvPr/>
        </p:nvSpPr>
        <p:spPr bwMode="auto">
          <a:xfrm>
            <a:off x="3076593" y="5094036"/>
            <a:ext cx="1416050" cy="369888"/>
          </a:xfrm>
          <a:prstGeom prst="rect">
            <a:avLst/>
          </a:prstGeom>
          <a:noFill/>
          <a:ln w="9525">
            <a:noFill/>
            <a:miter lim="800000"/>
            <a:headEnd/>
            <a:tailEnd/>
          </a:ln>
        </p:spPr>
        <p:txBody>
          <a:bodyPr wrap="none">
            <a:spAutoFit/>
          </a:bodyPr>
          <a:lstStyle/>
          <a:p>
            <a:r>
              <a:rPr lang="en-US" dirty="0"/>
              <a:t>Inverse FFT</a:t>
            </a:r>
          </a:p>
        </p:txBody>
      </p:sp>
      <p:sp>
        <p:nvSpPr>
          <p:cNvPr id="39" name="TextBox 38"/>
          <p:cNvSpPr txBox="1"/>
          <p:nvPr/>
        </p:nvSpPr>
        <p:spPr>
          <a:xfrm rot="5400000">
            <a:off x="5779958" y="3786540"/>
            <a:ext cx="633413" cy="1016000"/>
          </a:xfrm>
          <a:prstGeom prst="rect">
            <a:avLst/>
          </a:prstGeom>
          <a:noFill/>
        </p:spPr>
        <p:txBody>
          <a:bodyPr wrap="none">
            <a:spAutoFit/>
          </a:bodyPr>
          <a:lstStyle/>
          <a:p>
            <a:pPr>
              <a:defRPr/>
            </a:pPr>
            <a:r>
              <a:rPr lang="en-US" sz="6000" dirty="0">
                <a:solidFill>
                  <a:schemeClr val="accent1">
                    <a:lumMod val="75000"/>
                  </a:schemeClr>
                </a:solidFill>
                <a:cs typeface="+mn-cs"/>
              </a:rPr>
              <a:t>=</a:t>
            </a:r>
          </a:p>
        </p:txBody>
      </p:sp>
      <p:pic>
        <p:nvPicPr>
          <p:cNvPr id="17" name="Picture 16">
            <a:extLst>
              <a:ext uri="{FF2B5EF4-FFF2-40B4-BE49-F238E27FC236}">
                <a16:creationId xmlns:a16="http://schemas.microsoft.com/office/drawing/2014/main" id="{040F107C-3702-1C48-AD6C-33E14D1D91F9}"/>
              </a:ext>
            </a:extLst>
          </p:cNvPr>
          <p:cNvPicPr>
            <a:picLocks noChangeAspect="1"/>
          </p:cNvPicPr>
          <p:nvPr/>
        </p:nvPicPr>
        <p:blipFill>
          <a:blip r:embed="rId2"/>
          <a:stretch>
            <a:fillRect/>
          </a:stretch>
        </p:blipFill>
        <p:spPr>
          <a:xfrm>
            <a:off x="301918" y="2253116"/>
            <a:ext cx="2394647" cy="1719943"/>
          </a:xfrm>
          <a:prstGeom prst="rect">
            <a:avLst/>
          </a:prstGeom>
        </p:spPr>
      </p:pic>
      <p:pic>
        <p:nvPicPr>
          <p:cNvPr id="2" name="Picture 1">
            <a:extLst>
              <a:ext uri="{FF2B5EF4-FFF2-40B4-BE49-F238E27FC236}">
                <a16:creationId xmlns:a16="http://schemas.microsoft.com/office/drawing/2014/main" id="{13D5FEF2-0E02-8C43-ABAE-08D0F9CB3F8B}"/>
              </a:ext>
            </a:extLst>
          </p:cNvPr>
          <p:cNvPicPr>
            <a:picLocks noChangeAspect="1"/>
          </p:cNvPicPr>
          <p:nvPr/>
        </p:nvPicPr>
        <p:blipFill>
          <a:blip r:embed="rId3"/>
          <a:stretch>
            <a:fillRect/>
          </a:stretch>
        </p:blipFill>
        <p:spPr>
          <a:xfrm>
            <a:off x="3330441" y="2302215"/>
            <a:ext cx="2415454" cy="1734887"/>
          </a:xfrm>
          <a:prstGeom prst="rect">
            <a:avLst/>
          </a:prstGeom>
        </p:spPr>
      </p:pic>
      <p:pic>
        <p:nvPicPr>
          <p:cNvPr id="3" name="Picture 2">
            <a:extLst>
              <a:ext uri="{FF2B5EF4-FFF2-40B4-BE49-F238E27FC236}">
                <a16:creationId xmlns:a16="http://schemas.microsoft.com/office/drawing/2014/main" id="{82D596CF-5BDC-E24F-87F1-91D6C3AD7918}"/>
              </a:ext>
            </a:extLst>
          </p:cNvPr>
          <p:cNvPicPr>
            <a:picLocks noChangeAspect="1"/>
          </p:cNvPicPr>
          <p:nvPr/>
        </p:nvPicPr>
        <p:blipFill>
          <a:blip r:embed="rId4"/>
          <a:stretch>
            <a:fillRect/>
          </a:stretch>
        </p:blipFill>
        <p:spPr>
          <a:xfrm>
            <a:off x="7454107" y="303126"/>
            <a:ext cx="901700" cy="901700"/>
          </a:xfrm>
          <a:prstGeom prst="rect">
            <a:avLst/>
          </a:prstGeom>
        </p:spPr>
      </p:pic>
      <p:pic>
        <p:nvPicPr>
          <p:cNvPr id="4" name="Picture 3">
            <a:extLst>
              <a:ext uri="{FF2B5EF4-FFF2-40B4-BE49-F238E27FC236}">
                <a16:creationId xmlns:a16="http://schemas.microsoft.com/office/drawing/2014/main" id="{158F7189-249B-F740-A681-0C631235F5DF}"/>
              </a:ext>
            </a:extLst>
          </p:cNvPr>
          <p:cNvPicPr>
            <a:picLocks noChangeAspect="1"/>
          </p:cNvPicPr>
          <p:nvPr/>
        </p:nvPicPr>
        <p:blipFill>
          <a:blip r:embed="rId5"/>
          <a:stretch>
            <a:fillRect/>
          </a:stretch>
        </p:blipFill>
        <p:spPr>
          <a:xfrm>
            <a:off x="6414903" y="2270938"/>
            <a:ext cx="2415454" cy="1734887"/>
          </a:xfrm>
          <a:prstGeom prst="rect">
            <a:avLst/>
          </a:prstGeom>
        </p:spPr>
      </p:pic>
      <p:pic>
        <p:nvPicPr>
          <p:cNvPr id="5" name="Picture 4">
            <a:extLst>
              <a:ext uri="{FF2B5EF4-FFF2-40B4-BE49-F238E27FC236}">
                <a16:creationId xmlns:a16="http://schemas.microsoft.com/office/drawing/2014/main" id="{B1331881-E3C6-4C47-8FB8-6BA1F9C4DA2F}"/>
              </a:ext>
            </a:extLst>
          </p:cNvPr>
          <p:cNvPicPr>
            <a:picLocks noChangeAspect="1"/>
          </p:cNvPicPr>
          <p:nvPr/>
        </p:nvPicPr>
        <p:blipFill>
          <a:blip r:embed="rId6"/>
          <a:stretch>
            <a:fillRect/>
          </a:stretch>
        </p:blipFill>
        <p:spPr>
          <a:xfrm>
            <a:off x="4861784" y="4598730"/>
            <a:ext cx="2394647" cy="1719943"/>
          </a:xfrm>
          <a:prstGeom prst="rect">
            <a:avLst/>
          </a:prstGeom>
        </p:spPr>
      </p:pic>
      <p:pic>
        <p:nvPicPr>
          <p:cNvPr id="6" name="Picture 5">
            <a:extLst>
              <a:ext uri="{FF2B5EF4-FFF2-40B4-BE49-F238E27FC236}">
                <a16:creationId xmlns:a16="http://schemas.microsoft.com/office/drawing/2014/main" id="{F82C5114-81BD-2B41-B64F-AAE9AA094C47}"/>
              </a:ext>
            </a:extLst>
          </p:cNvPr>
          <p:cNvPicPr>
            <a:picLocks noChangeAspect="1"/>
          </p:cNvPicPr>
          <p:nvPr/>
        </p:nvPicPr>
        <p:blipFill>
          <a:blip r:embed="rId7"/>
          <a:stretch>
            <a:fillRect/>
          </a:stretch>
        </p:blipFill>
        <p:spPr>
          <a:xfrm>
            <a:off x="286917" y="4591257"/>
            <a:ext cx="2415454" cy="1734887"/>
          </a:xfrm>
          <a:prstGeom prst="rect">
            <a:avLst/>
          </a:prstGeom>
        </p:spPr>
      </p:pic>
    </p:spTree>
    <p:extLst>
      <p:ext uri="{BB962C8B-B14F-4D97-AF65-F5344CB8AC3E}">
        <p14:creationId xmlns:p14="http://schemas.microsoft.com/office/powerpoint/2010/main" val="3249223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111763"/>
            <a:ext cx="8229600" cy="914400"/>
          </a:xfrm>
        </p:spPr>
        <p:txBody>
          <a:bodyPr>
            <a:normAutofit fontScale="90000"/>
          </a:bodyPr>
          <a:lstStyle/>
          <a:p>
            <a:r>
              <a:rPr lang="en-US" dirty="0"/>
              <a:t>Filtering in frequency domain (Gaussian)</a:t>
            </a:r>
          </a:p>
        </p:txBody>
      </p:sp>
      <p:pic>
        <p:nvPicPr>
          <p:cNvPr id="10242" name="Picture 2">
            <a:extLst>
              <a:ext uri="{FF2B5EF4-FFF2-40B4-BE49-F238E27FC236}">
                <a16:creationId xmlns:a16="http://schemas.microsoft.com/office/drawing/2014/main" id="{2F9847AE-194A-834A-A2FF-F512FA024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57096"/>
            <a:ext cx="8978900" cy="4699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4">
            <a:extLst>
              <a:ext uri="{FF2B5EF4-FFF2-40B4-BE49-F238E27FC236}">
                <a16:creationId xmlns:a16="http://schemas.microsoft.com/office/drawing/2014/main" id="{CCA517E0-230B-E34B-8649-839C6C304816}"/>
              </a:ext>
            </a:extLst>
          </p:cNvPr>
          <p:cNvSpPr txBox="1">
            <a:spLocks noChangeArrowheads="1"/>
          </p:cNvSpPr>
          <p:nvPr/>
        </p:nvSpPr>
        <p:spPr bwMode="auto">
          <a:xfrm rot="16200000">
            <a:off x="-689932" y="2442532"/>
            <a:ext cx="1749197" cy="369332"/>
          </a:xfrm>
          <a:prstGeom prst="rect">
            <a:avLst/>
          </a:prstGeom>
          <a:noFill/>
          <a:ln w="9525">
            <a:noFill/>
            <a:miter lim="800000"/>
            <a:headEnd/>
            <a:tailEnd/>
          </a:ln>
        </p:spPr>
        <p:txBody>
          <a:bodyPr wrap="none">
            <a:spAutoFit/>
          </a:bodyPr>
          <a:lstStyle/>
          <a:p>
            <a:r>
              <a:rPr lang="en-US" dirty="0">
                <a:solidFill>
                  <a:schemeClr val="tx1">
                    <a:lumMod val="65000"/>
                    <a:lumOff val="35000"/>
                  </a:schemeClr>
                </a:solidFill>
              </a:rPr>
              <a:t>Spatial Domain</a:t>
            </a:r>
          </a:p>
        </p:txBody>
      </p:sp>
      <p:sp>
        <p:nvSpPr>
          <p:cNvPr id="9" name="TextBox 34">
            <a:extLst>
              <a:ext uri="{FF2B5EF4-FFF2-40B4-BE49-F238E27FC236}">
                <a16:creationId xmlns:a16="http://schemas.microsoft.com/office/drawing/2014/main" id="{53EB6DD0-7257-1A4B-9134-663FA79527A9}"/>
              </a:ext>
            </a:extLst>
          </p:cNvPr>
          <p:cNvSpPr txBox="1">
            <a:spLocks noChangeArrowheads="1"/>
          </p:cNvSpPr>
          <p:nvPr/>
        </p:nvSpPr>
        <p:spPr bwMode="auto">
          <a:xfrm rot="16200000">
            <a:off x="-882293" y="4688889"/>
            <a:ext cx="2133918" cy="369332"/>
          </a:xfrm>
          <a:prstGeom prst="rect">
            <a:avLst/>
          </a:prstGeom>
          <a:noFill/>
          <a:ln w="9525">
            <a:noFill/>
            <a:miter lim="800000"/>
            <a:headEnd/>
            <a:tailEnd/>
          </a:ln>
        </p:spPr>
        <p:txBody>
          <a:bodyPr wrap="none">
            <a:spAutoFit/>
          </a:bodyPr>
          <a:lstStyle/>
          <a:p>
            <a:r>
              <a:rPr lang="en-US" dirty="0">
                <a:solidFill>
                  <a:schemeClr val="tx1">
                    <a:lumMod val="65000"/>
                    <a:lumOff val="35000"/>
                  </a:schemeClr>
                </a:solidFill>
              </a:rPr>
              <a:t>Frequency Domain</a:t>
            </a:r>
          </a:p>
        </p:txBody>
      </p:sp>
    </p:spTree>
    <p:extLst>
      <p:ext uri="{BB962C8B-B14F-4D97-AF65-F5344CB8AC3E}">
        <p14:creationId xmlns:p14="http://schemas.microsoft.com/office/powerpoint/2010/main" val="2000761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111763"/>
            <a:ext cx="8229600" cy="914400"/>
          </a:xfrm>
        </p:spPr>
        <p:txBody>
          <a:bodyPr>
            <a:normAutofit fontScale="90000"/>
          </a:bodyPr>
          <a:lstStyle/>
          <a:p>
            <a:r>
              <a:rPr lang="en-US" dirty="0"/>
              <a:t>Filtering in frequency domain (Gaussian)</a:t>
            </a:r>
          </a:p>
        </p:txBody>
      </p:sp>
      <p:pic>
        <p:nvPicPr>
          <p:cNvPr id="2" name="Picture 1">
            <a:extLst>
              <a:ext uri="{FF2B5EF4-FFF2-40B4-BE49-F238E27FC236}">
                <a16:creationId xmlns:a16="http://schemas.microsoft.com/office/drawing/2014/main" id="{FA47E24C-48D1-B74C-BBC2-DFF06D99737B}"/>
              </a:ext>
            </a:extLst>
          </p:cNvPr>
          <p:cNvPicPr>
            <a:picLocks noChangeAspect="1"/>
          </p:cNvPicPr>
          <p:nvPr/>
        </p:nvPicPr>
        <p:blipFill>
          <a:blip r:embed="rId2"/>
          <a:stretch>
            <a:fillRect/>
          </a:stretch>
        </p:blipFill>
        <p:spPr>
          <a:xfrm>
            <a:off x="-76200" y="1295400"/>
            <a:ext cx="4724400" cy="2743200"/>
          </a:xfrm>
          <a:prstGeom prst="rect">
            <a:avLst/>
          </a:prstGeom>
        </p:spPr>
      </p:pic>
      <p:pic>
        <p:nvPicPr>
          <p:cNvPr id="3" name="Picture 2">
            <a:extLst>
              <a:ext uri="{FF2B5EF4-FFF2-40B4-BE49-F238E27FC236}">
                <a16:creationId xmlns:a16="http://schemas.microsoft.com/office/drawing/2014/main" id="{C3620B8A-BBE9-194D-9F9F-CB055ADF9957}"/>
              </a:ext>
            </a:extLst>
          </p:cNvPr>
          <p:cNvPicPr>
            <a:picLocks noChangeAspect="1"/>
          </p:cNvPicPr>
          <p:nvPr/>
        </p:nvPicPr>
        <p:blipFill>
          <a:blip r:embed="rId3"/>
          <a:stretch>
            <a:fillRect/>
          </a:stretch>
        </p:blipFill>
        <p:spPr>
          <a:xfrm>
            <a:off x="-45720" y="4038600"/>
            <a:ext cx="4724400" cy="2743200"/>
          </a:xfrm>
          <a:prstGeom prst="rect">
            <a:avLst/>
          </a:prstGeom>
        </p:spPr>
      </p:pic>
      <p:pic>
        <p:nvPicPr>
          <p:cNvPr id="4" name="Picture 3">
            <a:extLst>
              <a:ext uri="{FF2B5EF4-FFF2-40B4-BE49-F238E27FC236}">
                <a16:creationId xmlns:a16="http://schemas.microsoft.com/office/drawing/2014/main" id="{EF229B4D-EAA7-B340-A9B7-3978B9A0B10D}"/>
              </a:ext>
            </a:extLst>
          </p:cNvPr>
          <p:cNvPicPr>
            <a:picLocks noChangeAspect="1"/>
          </p:cNvPicPr>
          <p:nvPr/>
        </p:nvPicPr>
        <p:blipFill>
          <a:blip r:embed="rId4"/>
          <a:stretch>
            <a:fillRect/>
          </a:stretch>
        </p:blipFill>
        <p:spPr>
          <a:xfrm>
            <a:off x="4465320" y="1295400"/>
            <a:ext cx="4724400" cy="2743200"/>
          </a:xfrm>
          <a:prstGeom prst="rect">
            <a:avLst/>
          </a:prstGeom>
        </p:spPr>
      </p:pic>
      <p:pic>
        <p:nvPicPr>
          <p:cNvPr id="6" name="Picture 5">
            <a:extLst>
              <a:ext uri="{FF2B5EF4-FFF2-40B4-BE49-F238E27FC236}">
                <a16:creationId xmlns:a16="http://schemas.microsoft.com/office/drawing/2014/main" id="{9104FA9F-98E9-5C4C-AB00-FDE3FE99AD0F}"/>
              </a:ext>
            </a:extLst>
          </p:cNvPr>
          <p:cNvPicPr>
            <a:picLocks noChangeAspect="1"/>
          </p:cNvPicPr>
          <p:nvPr/>
        </p:nvPicPr>
        <p:blipFill>
          <a:blip r:embed="rId5"/>
          <a:stretch>
            <a:fillRect/>
          </a:stretch>
        </p:blipFill>
        <p:spPr>
          <a:xfrm>
            <a:off x="4541520" y="4038600"/>
            <a:ext cx="4724400" cy="2743200"/>
          </a:xfrm>
          <a:prstGeom prst="rect">
            <a:avLst/>
          </a:prstGeom>
        </p:spPr>
      </p:pic>
    </p:spTree>
    <p:extLst>
      <p:ext uri="{BB962C8B-B14F-4D97-AF65-F5344CB8AC3E}">
        <p14:creationId xmlns:p14="http://schemas.microsoft.com/office/powerpoint/2010/main" val="927942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111763"/>
            <a:ext cx="8229600" cy="914400"/>
          </a:xfrm>
        </p:spPr>
        <p:txBody>
          <a:bodyPr>
            <a:normAutofit fontScale="90000"/>
          </a:bodyPr>
          <a:lstStyle/>
          <a:p>
            <a:r>
              <a:rPr lang="en-US" dirty="0"/>
              <a:t>Filtering in frequency domain (Gaussian)</a:t>
            </a:r>
          </a:p>
        </p:txBody>
      </p:sp>
      <p:pic>
        <p:nvPicPr>
          <p:cNvPr id="14" name="Picture 13">
            <a:extLst>
              <a:ext uri="{FF2B5EF4-FFF2-40B4-BE49-F238E27FC236}">
                <a16:creationId xmlns:a16="http://schemas.microsoft.com/office/drawing/2014/main" id="{47D0C43B-7B8A-F944-821D-C04FDD8374F1}"/>
              </a:ext>
            </a:extLst>
          </p:cNvPr>
          <p:cNvPicPr>
            <a:picLocks noChangeAspect="1"/>
          </p:cNvPicPr>
          <p:nvPr/>
        </p:nvPicPr>
        <p:blipFill>
          <a:blip r:embed="rId2"/>
          <a:stretch>
            <a:fillRect/>
          </a:stretch>
        </p:blipFill>
        <p:spPr>
          <a:xfrm>
            <a:off x="0" y="838200"/>
            <a:ext cx="4389120" cy="3034453"/>
          </a:xfrm>
          <a:prstGeom prst="rect">
            <a:avLst/>
          </a:prstGeom>
        </p:spPr>
      </p:pic>
      <p:pic>
        <p:nvPicPr>
          <p:cNvPr id="15" name="Picture 14">
            <a:extLst>
              <a:ext uri="{FF2B5EF4-FFF2-40B4-BE49-F238E27FC236}">
                <a16:creationId xmlns:a16="http://schemas.microsoft.com/office/drawing/2014/main" id="{EB26F17A-A2D7-EA4E-884B-C32946135555}"/>
              </a:ext>
            </a:extLst>
          </p:cNvPr>
          <p:cNvPicPr>
            <a:picLocks noChangeAspect="1"/>
          </p:cNvPicPr>
          <p:nvPr/>
        </p:nvPicPr>
        <p:blipFill>
          <a:blip r:embed="rId3"/>
          <a:stretch>
            <a:fillRect/>
          </a:stretch>
        </p:blipFill>
        <p:spPr>
          <a:xfrm>
            <a:off x="0" y="3823547"/>
            <a:ext cx="4389120" cy="3034453"/>
          </a:xfrm>
          <a:prstGeom prst="rect">
            <a:avLst/>
          </a:prstGeom>
        </p:spPr>
      </p:pic>
      <p:pic>
        <p:nvPicPr>
          <p:cNvPr id="16" name="Picture 15">
            <a:extLst>
              <a:ext uri="{FF2B5EF4-FFF2-40B4-BE49-F238E27FC236}">
                <a16:creationId xmlns:a16="http://schemas.microsoft.com/office/drawing/2014/main" id="{4D2A9008-68ED-E34B-9AEA-1EE86C9F8A4F}"/>
              </a:ext>
            </a:extLst>
          </p:cNvPr>
          <p:cNvPicPr>
            <a:picLocks noChangeAspect="1"/>
          </p:cNvPicPr>
          <p:nvPr/>
        </p:nvPicPr>
        <p:blipFill>
          <a:blip r:embed="rId4"/>
          <a:stretch>
            <a:fillRect/>
          </a:stretch>
        </p:blipFill>
        <p:spPr>
          <a:xfrm>
            <a:off x="4754880" y="853443"/>
            <a:ext cx="4389120" cy="3034450"/>
          </a:xfrm>
          <a:prstGeom prst="rect">
            <a:avLst/>
          </a:prstGeom>
        </p:spPr>
      </p:pic>
      <p:pic>
        <p:nvPicPr>
          <p:cNvPr id="18" name="Picture 17">
            <a:extLst>
              <a:ext uri="{FF2B5EF4-FFF2-40B4-BE49-F238E27FC236}">
                <a16:creationId xmlns:a16="http://schemas.microsoft.com/office/drawing/2014/main" id="{9EE8497F-73BC-7B46-8EB0-93862EB5519A}"/>
              </a:ext>
            </a:extLst>
          </p:cNvPr>
          <p:cNvPicPr>
            <a:picLocks noChangeAspect="1"/>
          </p:cNvPicPr>
          <p:nvPr/>
        </p:nvPicPr>
        <p:blipFill>
          <a:blip r:embed="rId5"/>
          <a:stretch>
            <a:fillRect/>
          </a:stretch>
        </p:blipFill>
        <p:spPr>
          <a:xfrm>
            <a:off x="4754880" y="3823547"/>
            <a:ext cx="4389120" cy="3034453"/>
          </a:xfrm>
          <a:prstGeom prst="rect">
            <a:avLst/>
          </a:prstGeom>
        </p:spPr>
      </p:pic>
    </p:spTree>
    <p:extLst>
      <p:ext uri="{BB962C8B-B14F-4D97-AF65-F5344CB8AC3E}">
        <p14:creationId xmlns:p14="http://schemas.microsoft.com/office/powerpoint/2010/main" val="2691058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214E0-0844-4157-9AC9-8BB2250A2E57}"/>
              </a:ext>
            </a:extLst>
          </p:cNvPr>
          <p:cNvSpPr>
            <a:spLocks noGrp="1"/>
          </p:cNvSpPr>
          <p:nvPr>
            <p:ph type="title"/>
          </p:nvPr>
        </p:nvSpPr>
        <p:spPr/>
        <p:txBody>
          <a:bodyPr/>
          <a:lstStyle/>
          <a:p>
            <a:r>
              <a:rPr lang="en-US" dirty="0"/>
              <a:t>Recap</a:t>
            </a:r>
          </a:p>
        </p:txBody>
      </p:sp>
      <p:sp>
        <p:nvSpPr>
          <p:cNvPr id="4" name="Rectangle 11">
            <a:extLst>
              <a:ext uri="{FF2B5EF4-FFF2-40B4-BE49-F238E27FC236}">
                <a16:creationId xmlns:a16="http://schemas.microsoft.com/office/drawing/2014/main" id="{0ACFEBB8-8DCC-47FA-BED8-C3D7E8E7D61B}"/>
              </a:ext>
            </a:extLst>
          </p:cNvPr>
          <p:cNvSpPr>
            <a:spLocks noChangeArrowheads="1"/>
          </p:cNvSpPr>
          <p:nvPr/>
        </p:nvSpPr>
        <p:spPr bwMode="auto">
          <a:xfrm>
            <a:off x="358106" y="3788701"/>
            <a:ext cx="2514600" cy="2438400"/>
          </a:xfrm>
          <a:prstGeom prst="rect">
            <a:avLst/>
          </a:prstGeom>
          <a:solidFill>
            <a:schemeClr val="bg1"/>
          </a:solidFill>
          <a:ln w="9525">
            <a:solidFill>
              <a:schemeClr val="tx1"/>
            </a:solidFill>
            <a:prstDash val="dash"/>
            <a:miter lim="800000"/>
            <a:headEnd/>
            <a:tailEnd/>
          </a:ln>
        </p:spPr>
        <p:txBody>
          <a:bodyPr wrap="none" anchor="ctr"/>
          <a:lstStyle/>
          <a:p>
            <a:endParaRPr lang="en-US"/>
          </a:p>
        </p:txBody>
      </p:sp>
      <p:sp>
        <p:nvSpPr>
          <p:cNvPr id="5" name="Rectangle 4">
            <a:extLst>
              <a:ext uri="{FF2B5EF4-FFF2-40B4-BE49-F238E27FC236}">
                <a16:creationId xmlns:a16="http://schemas.microsoft.com/office/drawing/2014/main" id="{544FF74B-2F69-4C4E-BC5D-08176F268305}"/>
              </a:ext>
            </a:extLst>
          </p:cNvPr>
          <p:cNvSpPr>
            <a:spLocks noChangeArrowheads="1"/>
          </p:cNvSpPr>
          <p:nvPr/>
        </p:nvSpPr>
        <p:spPr bwMode="auto">
          <a:xfrm>
            <a:off x="586706" y="4017301"/>
            <a:ext cx="2057400" cy="1981200"/>
          </a:xfrm>
          <a:prstGeom prst="rect">
            <a:avLst/>
          </a:prstGeom>
          <a:solidFill>
            <a:srgbClr val="FFCC99"/>
          </a:solidFill>
          <a:ln w="9525">
            <a:solidFill>
              <a:schemeClr val="tx1"/>
            </a:solidFill>
            <a:miter lim="800000"/>
            <a:headEnd/>
            <a:tailEnd/>
          </a:ln>
        </p:spPr>
        <p:txBody>
          <a:bodyPr wrap="none" anchor="ctr"/>
          <a:lstStyle/>
          <a:p>
            <a:pPr algn="ctr"/>
            <a:r>
              <a:rPr lang="en-US" sz="2800" i="1" dirty="0"/>
              <a:t>f</a:t>
            </a:r>
          </a:p>
        </p:txBody>
      </p:sp>
      <p:sp>
        <p:nvSpPr>
          <p:cNvPr id="6" name="Rectangle 5">
            <a:extLst>
              <a:ext uri="{FF2B5EF4-FFF2-40B4-BE49-F238E27FC236}">
                <a16:creationId xmlns:a16="http://schemas.microsoft.com/office/drawing/2014/main" id="{496C11EC-B8B7-4046-AE92-CED2399A872B}"/>
              </a:ext>
            </a:extLst>
          </p:cNvPr>
          <p:cNvSpPr>
            <a:spLocks noChangeArrowheads="1"/>
          </p:cNvSpPr>
          <p:nvPr/>
        </p:nvSpPr>
        <p:spPr bwMode="auto">
          <a:xfrm>
            <a:off x="2567906" y="3636301"/>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sz="2800" i="1"/>
              <a:t>g</a:t>
            </a:r>
          </a:p>
        </p:txBody>
      </p:sp>
      <p:sp>
        <p:nvSpPr>
          <p:cNvPr id="7" name="Rectangle 8">
            <a:extLst>
              <a:ext uri="{FF2B5EF4-FFF2-40B4-BE49-F238E27FC236}">
                <a16:creationId xmlns:a16="http://schemas.microsoft.com/office/drawing/2014/main" id="{29858A06-1191-4F57-A562-A1DCBFA7E460}"/>
              </a:ext>
            </a:extLst>
          </p:cNvPr>
          <p:cNvSpPr>
            <a:spLocks noChangeArrowheads="1"/>
          </p:cNvSpPr>
          <p:nvPr/>
        </p:nvSpPr>
        <p:spPr bwMode="auto">
          <a:xfrm>
            <a:off x="205706" y="3636301"/>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sz="2800" i="1"/>
              <a:t>g</a:t>
            </a:r>
          </a:p>
        </p:txBody>
      </p:sp>
      <p:sp>
        <p:nvSpPr>
          <p:cNvPr id="8" name="Rectangle 9">
            <a:extLst>
              <a:ext uri="{FF2B5EF4-FFF2-40B4-BE49-F238E27FC236}">
                <a16:creationId xmlns:a16="http://schemas.microsoft.com/office/drawing/2014/main" id="{B83B5CFF-0A58-4934-9319-B2A318AEA640}"/>
              </a:ext>
            </a:extLst>
          </p:cNvPr>
          <p:cNvSpPr>
            <a:spLocks noChangeArrowheads="1"/>
          </p:cNvSpPr>
          <p:nvPr/>
        </p:nvSpPr>
        <p:spPr bwMode="auto">
          <a:xfrm>
            <a:off x="2567906" y="5922301"/>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sz="2800" i="1"/>
              <a:t>g</a:t>
            </a:r>
          </a:p>
        </p:txBody>
      </p:sp>
      <p:sp>
        <p:nvSpPr>
          <p:cNvPr id="9" name="Rectangle 10">
            <a:extLst>
              <a:ext uri="{FF2B5EF4-FFF2-40B4-BE49-F238E27FC236}">
                <a16:creationId xmlns:a16="http://schemas.microsoft.com/office/drawing/2014/main" id="{B159A498-D044-42CF-8C25-250FE1C8CF49}"/>
              </a:ext>
            </a:extLst>
          </p:cNvPr>
          <p:cNvSpPr>
            <a:spLocks noChangeArrowheads="1"/>
          </p:cNvSpPr>
          <p:nvPr/>
        </p:nvSpPr>
        <p:spPr bwMode="auto">
          <a:xfrm>
            <a:off x="205706" y="5922301"/>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sz="2800" i="1"/>
              <a:t>g</a:t>
            </a:r>
          </a:p>
        </p:txBody>
      </p:sp>
      <p:sp>
        <p:nvSpPr>
          <p:cNvPr id="10" name="Rectangle 13">
            <a:extLst>
              <a:ext uri="{FF2B5EF4-FFF2-40B4-BE49-F238E27FC236}">
                <a16:creationId xmlns:a16="http://schemas.microsoft.com/office/drawing/2014/main" id="{A96A74AF-1C25-4686-995F-7FE9AB5A911A}"/>
              </a:ext>
            </a:extLst>
          </p:cNvPr>
          <p:cNvSpPr>
            <a:spLocks noChangeArrowheads="1"/>
          </p:cNvSpPr>
          <p:nvPr/>
        </p:nvSpPr>
        <p:spPr bwMode="auto">
          <a:xfrm>
            <a:off x="3863306" y="4017301"/>
            <a:ext cx="2057400" cy="1981200"/>
          </a:xfrm>
          <a:prstGeom prst="rect">
            <a:avLst/>
          </a:prstGeom>
          <a:solidFill>
            <a:srgbClr val="FFCC99"/>
          </a:solidFill>
          <a:ln w="9525">
            <a:solidFill>
              <a:schemeClr val="tx1"/>
            </a:solidFill>
            <a:miter lim="800000"/>
            <a:headEnd/>
            <a:tailEnd/>
          </a:ln>
        </p:spPr>
        <p:txBody>
          <a:bodyPr wrap="none" anchor="ctr"/>
          <a:lstStyle/>
          <a:p>
            <a:pPr algn="ctr"/>
            <a:r>
              <a:rPr lang="en-US" sz="2800" i="1"/>
              <a:t>f</a:t>
            </a:r>
          </a:p>
        </p:txBody>
      </p:sp>
      <p:sp>
        <p:nvSpPr>
          <p:cNvPr id="11" name="Rectangle 14">
            <a:extLst>
              <a:ext uri="{FF2B5EF4-FFF2-40B4-BE49-F238E27FC236}">
                <a16:creationId xmlns:a16="http://schemas.microsoft.com/office/drawing/2014/main" id="{0986B501-A0C3-43CA-896F-36395C04103D}"/>
              </a:ext>
            </a:extLst>
          </p:cNvPr>
          <p:cNvSpPr>
            <a:spLocks noChangeArrowheads="1"/>
          </p:cNvSpPr>
          <p:nvPr/>
        </p:nvSpPr>
        <p:spPr bwMode="auto">
          <a:xfrm>
            <a:off x="5692106" y="3788701"/>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sz="2800" i="1"/>
              <a:t>g</a:t>
            </a:r>
          </a:p>
        </p:txBody>
      </p:sp>
      <p:sp>
        <p:nvSpPr>
          <p:cNvPr id="12" name="Rectangle 15">
            <a:extLst>
              <a:ext uri="{FF2B5EF4-FFF2-40B4-BE49-F238E27FC236}">
                <a16:creationId xmlns:a16="http://schemas.microsoft.com/office/drawing/2014/main" id="{B93D86FE-51D7-4C6A-BE45-6D1344DF4FFD}"/>
              </a:ext>
            </a:extLst>
          </p:cNvPr>
          <p:cNvSpPr>
            <a:spLocks noChangeArrowheads="1"/>
          </p:cNvSpPr>
          <p:nvPr/>
        </p:nvSpPr>
        <p:spPr bwMode="auto">
          <a:xfrm>
            <a:off x="3634706" y="3788701"/>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sz="2800" i="1"/>
              <a:t>g</a:t>
            </a:r>
          </a:p>
        </p:txBody>
      </p:sp>
      <p:sp>
        <p:nvSpPr>
          <p:cNvPr id="13" name="Rectangle 16">
            <a:extLst>
              <a:ext uri="{FF2B5EF4-FFF2-40B4-BE49-F238E27FC236}">
                <a16:creationId xmlns:a16="http://schemas.microsoft.com/office/drawing/2014/main" id="{5E788EE8-EE6E-417B-8C44-23ACCA20E745}"/>
              </a:ext>
            </a:extLst>
          </p:cNvPr>
          <p:cNvSpPr>
            <a:spLocks noChangeArrowheads="1"/>
          </p:cNvSpPr>
          <p:nvPr/>
        </p:nvSpPr>
        <p:spPr bwMode="auto">
          <a:xfrm>
            <a:off x="5692106" y="5769901"/>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sz="2800" i="1"/>
              <a:t>g</a:t>
            </a:r>
          </a:p>
        </p:txBody>
      </p:sp>
      <p:sp>
        <p:nvSpPr>
          <p:cNvPr id="14" name="Rectangle 17">
            <a:extLst>
              <a:ext uri="{FF2B5EF4-FFF2-40B4-BE49-F238E27FC236}">
                <a16:creationId xmlns:a16="http://schemas.microsoft.com/office/drawing/2014/main" id="{85019AF0-816F-4259-A54F-4AE8D713219E}"/>
              </a:ext>
            </a:extLst>
          </p:cNvPr>
          <p:cNvSpPr>
            <a:spLocks noChangeArrowheads="1"/>
          </p:cNvSpPr>
          <p:nvPr/>
        </p:nvSpPr>
        <p:spPr bwMode="auto">
          <a:xfrm>
            <a:off x="3634706" y="5769901"/>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sz="2800" i="1" dirty="0"/>
              <a:t>g</a:t>
            </a:r>
          </a:p>
        </p:txBody>
      </p:sp>
      <p:sp>
        <p:nvSpPr>
          <p:cNvPr id="15" name="Rectangle 19">
            <a:extLst>
              <a:ext uri="{FF2B5EF4-FFF2-40B4-BE49-F238E27FC236}">
                <a16:creationId xmlns:a16="http://schemas.microsoft.com/office/drawing/2014/main" id="{D86D3F9B-269C-481B-96A3-EBB615A1C952}"/>
              </a:ext>
            </a:extLst>
          </p:cNvPr>
          <p:cNvSpPr>
            <a:spLocks noChangeArrowheads="1"/>
          </p:cNvSpPr>
          <p:nvPr/>
        </p:nvSpPr>
        <p:spPr bwMode="auto">
          <a:xfrm>
            <a:off x="6835106" y="4017301"/>
            <a:ext cx="2057400" cy="1981200"/>
          </a:xfrm>
          <a:prstGeom prst="rect">
            <a:avLst/>
          </a:prstGeom>
          <a:solidFill>
            <a:srgbClr val="FFCC99"/>
          </a:solidFill>
          <a:ln w="9525">
            <a:solidFill>
              <a:schemeClr val="tx1"/>
            </a:solidFill>
            <a:miter lim="800000"/>
            <a:headEnd/>
            <a:tailEnd/>
          </a:ln>
        </p:spPr>
        <p:txBody>
          <a:bodyPr wrap="none" anchor="ctr"/>
          <a:lstStyle/>
          <a:p>
            <a:pPr algn="ctr"/>
            <a:r>
              <a:rPr lang="en-US" sz="2800" i="1"/>
              <a:t>f</a:t>
            </a:r>
          </a:p>
        </p:txBody>
      </p:sp>
      <p:sp>
        <p:nvSpPr>
          <p:cNvPr id="16" name="Rectangle 18">
            <a:extLst>
              <a:ext uri="{FF2B5EF4-FFF2-40B4-BE49-F238E27FC236}">
                <a16:creationId xmlns:a16="http://schemas.microsoft.com/office/drawing/2014/main" id="{F864C7A4-5EB1-43C7-AA71-CFBC21BB170B}"/>
              </a:ext>
            </a:extLst>
          </p:cNvPr>
          <p:cNvSpPr>
            <a:spLocks noChangeArrowheads="1"/>
          </p:cNvSpPr>
          <p:nvPr/>
        </p:nvSpPr>
        <p:spPr bwMode="auto">
          <a:xfrm>
            <a:off x="7063706" y="4169701"/>
            <a:ext cx="1600200" cy="1600200"/>
          </a:xfrm>
          <a:prstGeom prst="rect">
            <a:avLst/>
          </a:prstGeom>
          <a:noFill/>
          <a:ln w="9525">
            <a:solidFill>
              <a:schemeClr val="tx1"/>
            </a:solidFill>
            <a:prstDash val="dash"/>
            <a:miter lim="800000"/>
            <a:headEnd/>
            <a:tailEnd/>
          </a:ln>
        </p:spPr>
        <p:txBody>
          <a:bodyPr wrap="none" anchor="ctr"/>
          <a:lstStyle/>
          <a:p>
            <a:endParaRPr lang="en-US"/>
          </a:p>
        </p:txBody>
      </p:sp>
      <p:sp>
        <p:nvSpPr>
          <p:cNvPr id="17" name="Rectangle 20">
            <a:extLst>
              <a:ext uri="{FF2B5EF4-FFF2-40B4-BE49-F238E27FC236}">
                <a16:creationId xmlns:a16="http://schemas.microsoft.com/office/drawing/2014/main" id="{8D8F99D4-4424-4A14-9800-6BBEC012AB05}"/>
              </a:ext>
            </a:extLst>
          </p:cNvPr>
          <p:cNvSpPr>
            <a:spLocks noChangeArrowheads="1"/>
          </p:cNvSpPr>
          <p:nvPr/>
        </p:nvSpPr>
        <p:spPr bwMode="auto">
          <a:xfrm>
            <a:off x="8435306" y="4017301"/>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sz="2800" i="1"/>
              <a:t>g</a:t>
            </a:r>
          </a:p>
        </p:txBody>
      </p:sp>
      <p:sp>
        <p:nvSpPr>
          <p:cNvPr id="18" name="Rectangle 21">
            <a:extLst>
              <a:ext uri="{FF2B5EF4-FFF2-40B4-BE49-F238E27FC236}">
                <a16:creationId xmlns:a16="http://schemas.microsoft.com/office/drawing/2014/main" id="{A50BBC8D-B1B4-41A0-84D9-58A2B5199EDA}"/>
              </a:ext>
            </a:extLst>
          </p:cNvPr>
          <p:cNvSpPr>
            <a:spLocks noChangeArrowheads="1"/>
          </p:cNvSpPr>
          <p:nvPr/>
        </p:nvSpPr>
        <p:spPr bwMode="auto">
          <a:xfrm>
            <a:off x="6835106" y="4017301"/>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sz="2800" i="1"/>
              <a:t>g</a:t>
            </a:r>
          </a:p>
        </p:txBody>
      </p:sp>
      <p:sp>
        <p:nvSpPr>
          <p:cNvPr id="19" name="Rectangle 22">
            <a:extLst>
              <a:ext uri="{FF2B5EF4-FFF2-40B4-BE49-F238E27FC236}">
                <a16:creationId xmlns:a16="http://schemas.microsoft.com/office/drawing/2014/main" id="{71C0F683-B89B-4356-BC98-92A979CC5BF8}"/>
              </a:ext>
            </a:extLst>
          </p:cNvPr>
          <p:cNvSpPr>
            <a:spLocks noChangeArrowheads="1"/>
          </p:cNvSpPr>
          <p:nvPr/>
        </p:nvSpPr>
        <p:spPr bwMode="auto">
          <a:xfrm>
            <a:off x="8435306" y="5541301"/>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sz="2800" i="1"/>
              <a:t>g</a:t>
            </a:r>
          </a:p>
        </p:txBody>
      </p:sp>
      <p:sp>
        <p:nvSpPr>
          <p:cNvPr id="20" name="Rectangle 23">
            <a:extLst>
              <a:ext uri="{FF2B5EF4-FFF2-40B4-BE49-F238E27FC236}">
                <a16:creationId xmlns:a16="http://schemas.microsoft.com/office/drawing/2014/main" id="{B53E1E12-4700-47A6-948C-55D052CCC952}"/>
              </a:ext>
            </a:extLst>
          </p:cNvPr>
          <p:cNvSpPr>
            <a:spLocks noChangeArrowheads="1"/>
          </p:cNvSpPr>
          <p:nvPr/>
        </p:nvSpPr>
        <p:spPr bwMode="auto">
          <a:xfrm>
            <a:off x="6835106" y="5541301"/>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sz="2800" i="1"/>
              <a:t>g</a:t>
            </a:r>
          </a:p>
        </p:txBody>
      </p:sp>
      <p:sp>
        <p:nvSpPr>
          <p:cNvPr id="21" name="Text Box 24">
            <a:extLst>
              <a:ext uri="{FF2B5EF4-FFF2-40B4-BE49-F238E27FC236}">
                <a16:creationId xmlns:a16="http://schemas.microsoft.com/office/drawing/2014/main" id="{FC417B77-A109-4B70-B577-224B60553E33}"/>
              </a:ext>
            </a:extLst>
          </p:cNvPr>
          <p:cNvSpPr txBox="1">
            <a:spLocks noChangeArrowheads="1"/>
          </p:cNvSpPr>
          <p:nvPr/>
        </p:nvSpPr>
        <p:spPr bwMode="auto">
          <a:xfrm>
            <a:off x="1391652" y="3329710"/>
            <a:ext cx="574675" cy="457200"/>
          </a:xfrm>
          <a:prstGeom prst="rect">
            <a:avLst/>
          </a:prstGeom>
          <a:noFill/>
          <a:ln w="9525">
            <a:noFill/>
            <a:miter lim="800000"/>
            <a:headEnd/>
            <a:tailEnd/>
          </a:ln>
        </p:spPr>
        <p:txBody>
          <a:bodyPr wrap="none">
            <a:spAutoFit/>
          </a:bodyPr>
          <a:lstStyle/>
          <a:p>
            <a:r>
              <a:rPr lang="en-US" dirty="0"/>
              <a:t>full</a:t>
            </a:r>
          </a:p>
        </p:txBody>
      </p:sp>
      <p:sp>
        <p:nvSpPr>
          <p:cNvPr id="22" name="Text Box 25">
            <a:extLst>
              <a:ext uri="{FF2B5EF4-FFF2-40B4-BE49-F238E27FC236}">
                <a16:creationId xmlns:a16="http://schemas.microsoft.com/office/drawing/2014/main" id="{31C26929-4618-4B3E-9C42-B1294588EAD8}"/>
              </a:ext>
            </a:extLst>
          </p:cNvPr>
          <p:cNvSpPr txBox="1">
            <a:spLocks noChangeArrowheads="1"/>
          </p:cNvSpPr>
          <p:nvPr/>
        </p:nvSpPr>
        <p:spPr bwMode="auto">
          <a:xfrm>
            <a:off x="4472906" y="3331501"/>
            <a:ext cx="930275" cy="457200"/>
          </a:xfrm>
          <a:prstGeom prst="rect">
            <a:avLst/>
          </a:prstGeom>
          <a:noFill/>
          <a:ln w="9525">
            <a:noFill/>
            <a:miter lim="800000"/>
            <a:headEnd/>
            <a:tailEnd/>
          </a:ln>
        </p:spPr>
        <p:txBody>
          <a:bodyPr wrap="none">
            <a:spAutoFit/>
          </a:bodyPr>
          <a:lstStyle/>
          <a:p>
            <a:r>
              <a:rPr lang="en-US"/>
              <a:t>same</a:t>
            </a:r>
          </a:p>
        </p:txBody>
      </p:sp>
      <p:sp>
        <p:nvSpPr>
          <p:cNvPr id="23" name="Text Box 26">
            <a:extLst>
              <a:ext uri="{FF2B5EF4-FFF2-40B4-BE49-F238E27FC236}">
                <a16:creationId xmlns:a16="http://schemas.microsoft.com/office/drawing/2014/main" id="{74A21C45-977F-4339-8A71-3C440DFAAC3B}"/>
              </a:ext>
            </a:extLst>
          </p:cNvPr>
          <p:cNvSpPr txBox="1">
            <a:spLocks noChangeArrowheads="1"/>
          </p:cNvSpPr>
          <p:nvPr/>
        </p:nvSpPr>
        <p:spPr bwMode="auto">
          <a:xfrm>
            <a:off x="7368506" y="3331501"/>
            <a:ext cx="812800" cy="457200"/>
          </a:xfrm>
          <a:prstGeom prst="rect">
            <a:avLst/>
          </a:prstGeom>
          <a:noFill/>
          <a:ln w="9525">
            <a:noFill/>
            <a:miter lim="800000"/>
            <a:headEnd/>
            <a:tailEnd/>
          </a:ln>
        </p:spPr>
        <p:txBody>
          <a:bodyPr wrap="none">
            <a:spAutoFit/>
          </a:bodyPr>
          <a:lstStyle/>
          <a:p>
            <a:r>
              <a:rPr lang="en-US"/>
              <a:t>valid</a:t>
            </a:r>
          </a:p>
        </p:txBody>
      </p:sp>
      <p:sp>
        <p:nvSpPr>
          <p:cNvPr id="25" name="TextBox 24">
            <a:extLst>
              <a:ext uri="{FF2B5EF4-FFF2-40B4-BE49-F238E27FC236}">
                <a16:creationId xmlns:a16="http://schemas.microsoft.com/office/drawing/2014/main" id="{AE927EA7-8437-4356-BA87-DE24468F1A4A}"/>
              </a:ext>
            </a:extLst>
          </p:cNvPr>
          <p:cNvSpPr txBox="1"/>
          <p:nvPr/>
        </p:nvSpPr>
        <p:spPr>
          <a:xfrm>
            <a:off x="53307" y="6544906"/>
            <a:ext cx="2072336" cy="276999"/>
          </a:xfrm>
          <a:prstGeom prst="rect">
            <a:avLst/>
          </a:prstGeom>
          <a:noFill/>
        </p:spPr>
        <p:txBody>
          <a:bodyPr wrap="square" rtlCol="0">
            <a:spAutoFit/>
          </a:bodyPr>
          <a:lstStyle/>
          <a:p>
            <a:r>
              <a:rPr lang="en-US" sz="1200" dirty="0"/>
              <a:t>f/g Diagram Credit: D. Lowe</a:t>
            </a:r>
          </a:p>
        </p:txBody>
      </p:sp>
      <p:pic>
        <p:nvPicPr>
          <p:cNvPr id="29" name="Picture 28">
            <a:extLst>
              <a:ext uri="{FF2B5EF4-FFF2-40B4-BE49-F238E27FC236}">
                <a16:creationId xmlns:a16="http://schemas.microsoft.com/office/drawing/2014/main" id="{83D8868B-C25A-2746-8F52-C6C146F260ED}"/>
              </a:ext>
            </a:extLst>
          </p:cNvPr>
          <p:cNvPicPr>
            <a:picLocks noChangeAspect="1"/>
          </p:cNvPicPr>
          <p:nvPr/>
        </p:nvPicPr>
        <p:blipFill>
          <a:blip r:embed="rId2"/>
          <a:stretch>
            <a:fillRect/>
          </a:stretch>
        </p:blipFill>
        <p:spPr>
          <a:xfrm>
            <a:off x="3352800" y="1066800"/>
            <a:ext cx="2057400" cy="2057400"/>
          </a:xfrm>
          <a:prstGeom prst="rect">
            <a:avLst/>
          </a:prstGeom>
        </p:spPr>
      </p:pic>
      <p:pic>
        <p:nvPicPr>
          <p:cNvPr id="30" name="Picture 29">
            <a:extLst>
              <a:ext uri="{FF2B5EF4-FFF2-40B4-BE49-F238E27FC236}">
                <a16:creationId xmlns:a16="http://schemas.microsoft.com/office/drawing/2014/main" id="{F85A0168-AAC1-ED45-A45D-D5C984DE2E42}"/>
              </a:ext>
            </a:extLst>
          </p:cNvPr>
          <p:cNvPicPr>
            <a:picLocks noChangeAspect="1"/>
          </p:cNvPicPr>
          <p:nvPr/>
        </p:nvPicPr>
        <p:blipFill>
          <a:blip r:embed="rId3"/>
          <a:stretch>
            <a:fillRect/>
          </a:stretch>
        </p:blipFill>
        <p:spPr>
          <a:xfrm>
            <a:off x="265362" y="1066800"/>
            <a:ext cx="3056176" cy="2022856"/>
          </a:xfrm>
          <a:prstGeom prst="rect">
            <a:avLst/>
          </a:prstGeom>
        </p:spPr>
      </p:pic>
      <p:pic>
        <p:nvPicPr>
          <p:cNvPr id="31" name="Picture 30">
            <a:extLst>
              <a:ext uri="{FF2B5EF4-FFF2-40B4-BE49-F238E27FC236}">
                <a16:creationId xmlns:a16="http://schemas.microsoft.com/office/drawing/2014/main" id="{2D20B272-1018-A54D-9DE2-6291093878F6}"/>
              </a:ext>
            </a:extLst>
          </p:cNvPr>
          <p:cNvPicPr>
            <a:picLocks noChangeAspect="1"/>
          </p:cNvPicPr>
          <p:nvPr/>
        </p:nvPicPr>
        <p:blipFill>
          <a:blip r:embed="rId4"/>
          <a:stretch>
            <a:fillRect/>
          </a:stretch>
        </p:blipFill>
        <p:spPr>
          <a:xfrm>
            <a:off x="5790174" y="1066800"/>
            <a:ext cx="3102332" cy="2053406"/>
          </a:xfrm>
          <a:prstGeom prst="rect">
            <a:avLst/>
          </a:prstGeom>
        </p:spPr>
      </p:pic>
      <p:cxnSp>
        <p:nvCxnSpPr>
          <p:cNvPr id="33" name="Straight Arrow Connector 32">
            <a:extLst>
              <a:ext uri="{FF2B5EF4-FFF2-40B4-BE49-F238E27FC236}">
                <a16:creationId xmlns:a16="http://schemas.microsoft.com/office/drawing/2014/main" id="{7D9EAB6A-F928-E047-BA00-C3F23915F1E1}"/>
              </a:ext>
            </a:extLst>
          </p:cNvPr>
          <p:cNvCxnSpPr>
            <a:stCxn id="29" idx="3"/>
            <a:endCxn id="31" idx="1"/>
          </p:cNvCxnSpPr>
          <p:nvPr/>
        </p:nvCxnSpPr>
        <p:spPr>
          <a:xfrm flipV="1">
            <a:off x="5410200" y="2093503"/>
            <a:ext cx="379974" cy="1997"/>
          </a:xfrm>
          <a:prstGeom prst="straightConnector1">
            <a:avLst/>
          </a:prstGeom>
          <a:ln w="28575">
            <a:solidFill>
              <a:srgbClr val="32000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72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2"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9E5A2D-1597-8542-8F97-8DAC5741DD8A}"/>
              </a:ext>
            </a:extLst>
          </p:cNvPr>
          <p:cNvPicPr>
            <a:picLocks noChangeAspect="1"/>
          </p:cNvPicPr>
          <p:nvPr/>
        </p:nvPicPr>
        <p:blipFill>
          <a:blip r:embed="rId2"/>
          <a:stretch>
            <a:fillRect/>
          </a:stretch>
        </p:blipFill>
        <p:spPr>
          <a:xfrm>
            <a:off x="0" y="838200"/>
            <a:ext cx="4389120" cy="3034453"/>
          </a:xfrm>
          <a:prstGeom prst="rect">
            <a:avLst/>
          </a:prstGeom>
        </p:spPr>
      </p:pic>
      <p:pic>
        <p:nvPicPr>
          <p:cNvPr id="3" name="Picture 2">
            <a:extLst>
              <a:ext uri="{FF2B5EF4-FFF2-40B4-BE49-F238E27FC236}">
                <a16:creationId xmlns:a16="http://schemas.microsoft.com/office/drawing/2014/main" id="{617F4516-DE4B-E648-9175-BBFACF71EA0E}"/>
              </a:ext>
            </a:extLst>
          </p:cNvPr>
          <p:cNvPicPr>
            <a:picLocks noChangeAspect="1"/>
          </p:cNvPicPr>
          <p:nvPr/>
        </p:nvPicPr>
        <p:blipFill>
          <a:blip r:embed="rId3"/>
          <a:stretch>
            <a:fillRect/>
          </a:stretch>
        </p:blipFill>
        <p:spPr>
          <a:xfrm>
            <a:off x="0" y="3823547"/>
            <a:ext cx="4389120" cy="3034453"/>
          </a:xfrm>
          <a:prstGeom prst="rect">
            <a:avLst/>
          </a:prstGeom>
        </p:spPr>
      </p:pic>
      <p:pic>
        <p:nvPicPr>
          <p:cNvPr id="4" name="Picture 3">
            <a:extLst>
              <a:ext uri="{FF2B5EF4-FFF2-40B4-BE49-F238E27FC236}">
                <a16:creationId xmlns:a16="http://schemas.microsoft.com/office/drawing/2014/main" id="{C31B6908-8416-2A4A-807A-877A98204C17}"/>
              </a:ext>
            </a:extLst>
          </p:cNvPr>
          <p:cNvPicPr>
            <a:picLocks noChangeAspect="1"/>
          </p:cNvPicPr>
          <p:nvPr/>
        </p:nvPicPr>
        <p:blipFill>
          <a:blip r:embed="rId4"/>
          <a:stretch>
            <a:fillRect/>
          </a:stretch>
        </p:blipFill>
        <p:spPr>
          <a:xfrm>
            <a:off x="4766733" y="860842"/>
            <a:ext cx="4377267" cy="3026258"/>
          </a:xfrm>
          <a:prstGeom prst="rect">
            <a:avLst/>
          </a:prstGeom>
        </p:spPr>
      </p:pic>
      <p:pic>
        <p:nvPicPr>
          <p:cNvPr id="5" name="Picture 4">
            <a:extLst>
              <a:ext uri="{FF2B5EF4-FFF2-40B4-BE49-F238E27FC236}">
                <a16:creationId xmlns:a16="http://schemas.microsoft.com/office/drawing/2014/main" id="{B23F652F-0B1D-E643-89B3-5CED129CF442}"/>
              </a:ext>
            </a:extLst>
          </p:cNvPr>
          <p:cNvPicPr>
            <a:picLocks noChangeAspect="1"/>
          </p:cNvPicPr>
          <p:nvPr/>
        </p:nvPicPr>
        <p:blipFill>
          <a:blip r:embed="rId5"/>
          <a:stretch>
            <a:fillRect/>
          </a:stretch>
        </p:blipFill>
        <p:spPr>
          <a:xfrm>
            <a:off x="4760806" y="3831742"/>
            <a:ext cx="4377267" cy="3026258"/>
          </a:xfrm>
          <a:prstGeom prst="rect">
            <a:avLst/>
          </a:prstGeom>
        </p:spPr>
      </p:pic>
      <p:sp>
        <p:nvSpPr>
          <p:cNvPr id="32770" name="Title 1"/>
          <p:cNvSpPr>
            <a:spLocks noGrp="1"/>
          </p:cNvSpPr>
          <p:nvPr>
            <p:ph type="title"/>
          </p:nvPr>
        </p:nvSpPr>
        <p:spPr>
          <a:xfrm>
            <a:off x="457200" y="111763"/>
            <a:ext cx="8229600" cy="914400"/>
          </a:xfrm>
        </p:spPr>
        <p:txBody>
          <a:bodyPr>
            <a:normAutofit fontScale="90000"/>
          </a:bodyPr>
          <a:lstStyle/>
          <a:p>
            <a:r>
              <a:rPr lang="en-US" dirty="0"/>
              <a:t>Filtering in frequency domain (Gaussian)</a:t>
            </a:r>
          </a:p>
        </p:txBody>
      </p:sp>
    </p:spTree>
    <p:extLst>
      <p:ext uri="{BB962C8B-B14F-4D97-AF65-F5344CB8AC3E}">
        <p14:creationId xmlns:p14="http://schemas.microsoft.com/office/powerpoint/2010/main" val="3799741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 y="1204119"/>
            <a:ext cx="8229600" cy="1158082"/>
          </a:xfrm>
        </p:spPr>
        <p:txBody>
          <a:bodyPr/>
          <a:lstStyle/>
          <a:p>
            <a:pPr marL="0">
              <a:buFont typeface="Arial" charset="0"/>
              <a:buNone/>
              <a:defRPr/>
            </a:pPr>
            <a:r>
              <a:rPr lang="en-US" b="1" dirty="0">
                <a:solidFill>
                  <a:schemeClr val="tx2">
                    <a:lumMod val="75000"/>
                  </a:schemeClr>
                </a:solidFill>
              </a:rPr>
              <a:t>Why does a lower resolution image still make sense to us?  What do we lose?</a:t>
            </a: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940" name="TextBox 18"/>
          <p:cNvSpPr txBox="1">
            <a:spLocks noChangeArrowheads="1"/>
          </p:cNvSpPr>
          <p:nvPr/>
        </p:nvSpPr>
        <p:spPr bwMode="auto">
          <a:xfrm>
            <a:off x="4422775" y="6550025"/>
            <a:ext cx="4721225" cy="307975"/>
          </a:xfrm>
          <a:prstGeom prst="rect">
            <a:avLst/>
          </a:prstGeom>
          <a:noFill/>
          <a:ln w="9525">
            <a:noFill/>
            <a:miter lim="800000"/>
            <a:headEnd/>
            <a:tailEnd/>
          </a:ln>
        </p:spPr>
        <p:txBody>
          <a:bodyPr wrap="none">
            <a:spAutoFit/>
          </a:bodyPr>
          <a:lstStyle/>
          <a:p>
            <a:r>
              <a:rPr lang="en-US" sz="1400"/>
              <a:t>Image: </a:t>
            </a:r>
            <a:r>
              <a:rPr lang="en-US" sz="1400">
                <a:hlinkClick r:id="rId2"/>
              </a:rPr>
              <a:t>http://www.flickr.com/photos/igorms/136916757/ </a:t>
            </a:r>
            <a:endParaRPr lang="en-US" sz="1400"/>
          </a:p>
        </p:txBody>
      </p:sp>
      <p:pic>
        <p:nvPicPr>
          <p:cNvPr id="39941" name="Picture 4" descr="http://farm1.static.flickr.com/47/136916757_8237b4a9fb.jpg"/>
          <p:cNvPicPr>
            <a:picLocks noChangeAspect="1" noChangeArrowheads="1"/>
          </p:cNvPicPr>
          <p:nvPr/>
        </p:nvPicPr>
        <p:blipFill>
          <a:blip r:embed="rId3" cstate="print"/>
          <a:srcRect/>
          <a:stretch>
            <a:fillRect/>
          </a:stretch>
        </p:blipFill>
        <p:spPr bwMode="auto">
          <a:xfrm>
            <a:off x="457200" y="2667000"/>
            <a:ext cx="4762500" cy="3162300"/>
          </a:xfrm>
          <a:prstGeom prst="rect">
            <a:avLst/>
          </a:prstGeom>
          <a:noFill/>
          <a:ln w="9525">
            <a:noFill/>
            <a:miter lim="800000"/>
            <a:headEnd/>
            <a:tailEnd/>
          </a:ln>
        </p:spPr>
      </p:pic>
      <p:pic>
        <p:nvPicPr>
          <p:cNvPr id="39942" name="Picture 4" descr="http://farm1.static.flickr.com/47/136916757_8237b4a9fb.jpg"/>
          <p:cNvPicPr>
            <a:picLocks noChangeAspect="1" noChangeArrowheads="1"/>
          </p:cNvPicPr>
          <p:nvPr/>
        </p:nvPicPr>
        <p:blipFill>
          <a:blip r:embed="rId4" cstate="print"/>
          <a:srcRect/>
          <a:stretch>
            <a:fillRect/>
          </a:stretch>
        </p:blipFill>
        <p:spPr bwMode="auto">
          <a:xfrm>
            <a:off x="6400800" y="3657600"/>
            <a:ext cx="2008188" cy="1333500"/>
          </a:xfrm>
          <a:prstGeom prst="rect">
            <a:avLst/>
          </a:prstGeom>
          <a:noFill/>
          <a:ln w="9525">
            <a:noFill/>
            <a:miter lim="800000"/>
            <a:headEnd/>
            <a:tailEnd/>
          </a:ln>
        </p:spPr>
      </p:pic>
      <p:sp>
        <p:nvSpPr>
          <p:cNvPr id="8" name="Title 1">
            <a:extLst>
              <a:ext uri="{FF2B5EF4-FFF2-40B4-BE49-F238E27FC236}">
                <a16:creationId xmlns:a16="http://schemas.microsoft.com/office/drawing/2014/main" id="{E71EF49B-3EE6-9243-B608-DD9D34A6BE2C}"/>
              </a:ext>
            </a:extLst>
          </p:cNvPr>
          <p:cNvSpPr>
            <a:spLocks noGrp="1"/>
          </p:cNvSpPr>
          <p:nvPr>
            <p:ph type="title"/>
          </p:nvPr>
        </p:nvSpPr>
        <p:spPr>
          <a:xfrm>
            <a:off x="457200" y="125413"/>
            <a:ext cx="8229600" cy="914400"/>
          </a:xfrm>
        </p:spPr>
        <p:txBody>
          <a:bodyPr/>
          <a:lstStyle/>
          <a:p>
            <a:r>
              <a:rPr lang="en-US" dirty="0"/>
              <a:t>Sampling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8"/>
          <p:cNvSpPr txBox="1">
            <a:spLocks noChangeArrowheads="1"/>
          </p:cNvSpPr>
          <p:nvPr/>
        </p:nvSpPr>
        <p:spPr bwMode="auto">
          <a:xfrm>
            <a:off x="304800" y="5715000"/>
            <a:ext cx="4462463" cy="1066800"/>
          </a:xfrm>
          <a:prstGeom prst="rect">
            <a:avLst/>
          </a:prstGeom>
          <a:noFill/>
          <a:ln w="9525">
            <a:noFill/>
            <a:miter lim="800000"/>
            <a:headEnd/>
            <a:tailEnd/>
          </a:ln>
        </p:spPr>
        <p:txBody>
          <a:bodyPr>
            <a:spAutoFit/>
          </a:bodyPr>
          <a:lstStyle/>
          <a:p>
            <a:pPr eaLnBrk="0" hangingPunct="0"/>
            <a:r>
              <a:rPr lang="en-US" sz="2000"/>
              <a:t>Throw away every other row and column to create a </a:t>
            </a:r>
            <a:r>
              <a:rPr lang="en-US"/>
              <a:t>1/2</a:t>
            </a:r>
            <a:r>
              <a:rPr lang="en-US" sz="2000"/>
              <a:t> size image</a:t>
            </a:r>
          </a:p>
          <a:p>
            <a:pPr lvl="1" eaLnBrk="0" hangingPunct="0"/>
            <a:endParaRPr lang="en-US" sz="2000" i="1"/>
          </a:p>
        </p:txBody>
      </p:sp>
      <p:pic>
        <p:nvPicPr>
          <p:cNvPr id="40963" name="Picture 12"/>
          <p:cNvPicPr>
            <a:picLocks noChangeAspect="1" noChangeArrowheads="1"/>
          </p:cNvPicPr>
          <p:nvPr/>
        </p:nvPicPr>
        <p:blipFill>
          <a:blip r:embed="rId2" cstate="print"/>
          <a:srcRect/>
          <a:stretch>
            <a:fillRect/>
          </a:stretch>
        </p:blipFill>
        <p:spPr bwMode="auto">
          <a:xfrm>
            <a:off x="385763" y="1676400"/>
            <a:ext cx="4491037" cy="3884613"/>
          </a:xfrm>
          <a:prstGeom prst="rect">
            <a:avLst/>
          </a:prstGeom>
          <a:noFill/>
          <a:ln w="9525">
            <a:noFill/>
            <a:miter lim="800000"/>
            <a:headEnd/>
            <a:tailEnd/>
          </a:ln>
        </p:spPr>
      </p:pic>
      <p:pic>
        <p:nvPicPr>
          <p:cNvPr id="343053" name="Picture 13"/>
          <p:cNvPicPr>
            <a:picLocks noChangeAspect="1" noChangeArrowheads="1"/>
          </p:cNvPicPr>
          <p:nvPr/>
        </p:nvPicPr>
        <p:blipFill>
          <a:blip r:embed="rId2" cstate="print"/>
          <a:srcRect/>
          <a:stretch>
            <a:fillRect/>
          </a:stretch>
        </p:blipFill>
        <p:spPr bwMode="auto">
          <a:xfrm>
            <a:off x="6165850" y="2590800"/>
            <a:ext cx="2444750" cy="2114550"/>
          </a:xfrm>
          <a:prstGeom prst="rect">
            <a:avLst/>
          </a:prstGeom>
          <a:noFill/>
          <a:ln w="9525">
            <a:noFill/>
            <a:miter lim="800000"/>
            <a:headEnd/>
            <a:tailEnd/>
          </a:ln>
        </p:spPr>
      </p:pic>
      <p:grpSp>
        <p:nvGrpSpPr>
          <p:cNvPr id="2" name="Group 174"/>
          <p:cNvGrpSpPr>
            <a:grpSpLocks/>
          </p:cNvGrpSpPr>
          <p:nvPr/>
        </p:nvGrpSpPr>
        <p:grpSpPr bwMode="auto">
          <a:xfrm>
            <a:off x="392113" y="1676400"/>
            <a:ext cx="4343400" cy="3581400"/>
            <a:chOff x="48" y="1056"/>
            <a:chExt cx="2736" cy="2256"/>
          </a:xfrm>
        </p:grpSpPr>
        <p:grpSp>
          <p:nvGrpSpPr>
            <p:cNvPr id="40968" name="Group 30"/>
            <p:cNvGrpSpPr>
              <a:grpSpLocks/>
            </p:cNvGrpSpPr>
            <p:nvPr/>
          </p:nvGrpSpPr>
          <p:grpSpPr bwMode="auto">
            <a:xfrm>
              <a:off x="48" y="1056"/>
              <a:ext cx="2736" cy="96"/>
              <a:chOff x="48" y="1056"/>
              <a:chExt cx="2736" cy="96"/>
            </a:xfrm>
          </p:grpSpPr>
          <p:sp>
            <p:nvSpPr>
              <p:cNvPr id="41086" name="Oval 16"/>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7" name="Oval 17"/>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8" name="Oval 18"/>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9" name="Oval 19"/>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0" name="Oval 21"/>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1" name="Oval 22"/>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2" name="Oval 23"/>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3" name="Oval 24"/>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4" name="Oval 25"/>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5" name="Oval 26"/>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6" name="Oval 27"/>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7" name="Oval 29"/>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69" name="Group 31"/>
            <p:cNvGrpSpPr>
              <a:grpSpLocks/>
            </p:cNvGrpSpPr>
            <p:nvPr/>
          </p:nvGrpSpPr>
          <p:grpSpPr bwMode="auto">
            <a:xfrm>
              <a:off x="48" y="1296"/>
              <a:ext cx="2736" cy="96"/>
              <a:chOff x="48" y="1056"/>
              <a:chExt cx="2736" cy="96"/>
            </a:xfrm>
          </p:grpSpPr>
          <p:sp>
            <p:nvSpPr>
              <p:cNvPr id="41074" name="Oval 32"/>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5" name="Oval 33"/>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6" name="Oval 34"/>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7" name="Oval 35"/>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8" name="Oval 36"/>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9" name="Oval 37"/>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0" name="Oval 38"/>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1" name="Oval 39"/>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2" name="Oval 40"/>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3" name="Oval 41"/>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4" name="Oval 42"/>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5" name="Oval 43"/>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0" name="Group 44"/>
            <p:cNvGrpSpPr>
              <a:grpSpLocks/>
            </p:cNvGrpSpPr>
            <p:nvPr/>
          </p:nvGrpSpPr>
          <p:grpSpPr bwMode="auto">
            <a:xfrm>
              <a:off x="48" y="1536"/>
              <a:ext cx="2736" cy="96"/>
              <a:chOff x="48" y="1056"/>
              <a:chExt cx="2736" cy="96"/>
            </a:xfrm>
          </p:grpSpPr>
          <p:sp>
            <p:nvSpPr>
              <p:cNvPr id="41062" name="Oval 45"/>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3" name="Oval 46"/>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4" name="Oval 47"/>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5" name="Oval 48"/>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6" name="Oval 49"/>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7" name="Oval 50"/>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8" name="Oval 51"/>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9" name="Oval 52"/>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0" name="Oval 53"/>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1" name="Oval 54"/>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2" name="Oval 55"/>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3" name="Oval 56"/>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1" name="Group 57"/>
            <p:cNvGrpSpPr>
              <a:grpSpLocks/>
            </p:cNvGrpSpPr>
            <p:nvPr/>
          </p:nvGrpSpPr>
          <p:grpSpPr bwMode="auto">
            <a:xfrm>
              <a:off x="48" y="1776"/>
              <a:ext cx="2736" cy="96"/>
              <a:chOff x="48" y="1056"/>
              <a:chExt cx="2736" cy="96"/>
            </a:xfrm>
          </p:grpSpPr>
          <p:sp>
            <p:nvSpPr>
              <p:cNvPr id="41050" name="Oval 58"/>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1" name="Oval 59"/>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2" name="Oval 60"/>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3" name="Oval 61"/>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4" name="Oval 62"/>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5" name="Oval 63"/>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6" name="Oval 64"/>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7" name="Oval 65"/>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8" name="Oval 66"/>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9" name="Oval 67"/>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0" name="Oval 68"/>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1" name="Oval 69"/>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2" name="Group 70"/>
            <p:cNvGrpSpPr>
              <a:grpSpLocks/>
            </p:cNvGrpSpPr>
            <p:nvPr/>
          </p:nvGrpSpPr>
          <p:grpSpPr bwMode="auto">
            <a:xfrm>
              <a:off x="48" y="2016"/>
              <a:ext cx="2736" cy="96"/>
              <a:chOff x="48" y="1056"/>
              <a:chExt cx="2736" cy="96"/>
            </a:xfrm>
          </p:grpSpPr>
          <p:sp>
            <p:nvSpPr>
              <p:cNvPr id="41038" name="Oval 71"/>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9" name="Oval 72"/>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0" name="Oval 73"/>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1" name="Oval 74"/>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2" name="Oval 75"/>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3" name="Oval 76"/>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4" name="Oval 77"/>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5" name="Oval 78"/>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6" name="Oval 79"/>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7" name="Oval 80"/>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8" name="Oval 81"/>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9" name="Oval 82"/>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3" name="Group 83"/>
            <p:cNvGrpSpPr>
              <a:grpSpLocks/>
            </p:cNvGrpSpPr>
            <p:nvPr/>
          </p:nvGrpSpPr>
          <p:grpSpPr bwMode="auto">
            <a:xfrm>
              <a:off x="48" y="2256"/>
              <a:ext cx="2736" cy="96"/>
              <a:chOff x="48" y="1056"/>
              <a:chExt cx="2736" cy="96"/>
            </a:xfrm>
          </p:grpSpPr>
          <p:sp>
            <p:nvSpPr>
              <p:cNvPr id="41026" name="Oval 84"/>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7" name="Oval 85"/>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8" name="Oval 86"/>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9" name="Oval 87"/>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0" name="Oval 88"/>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1" name="Oval 89"/>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2" name="Oval 90"/>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3" name="Oval 91"/>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4" name="Oval 92"/>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5" name="Oval 93"/>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6" name="Oval 94"/>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7" name="Oval 95"/>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4" name="Group 96"/>
            <p:cNvGrpSpPr>
              <a:grpSpLocks/>
            </p:cNvGrpSpPr>
            <p:nvPr/>
          </p:nvGrpSpPr>
          <p:grpSpPr bwMode="auto">
            <a:xfrm>
              <a:off x="48" y="2496"/>
              <a:ext cx="2736" cy="96"/>
              <a:chOff x="48" y="1056"/>
              <a:chExt cx="2736" cy="96"/>
            </a:xfrm>
          </p:grpSpPr>
          <p:sp>
            <p:nvSpPr>
              <p:cNvPr id="41014" name="Oval 97"/>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5" name="Oval 98"/>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6" name="Oval 99"/>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7" name="Oval 100"/>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8" name="Oval 101"/>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9" name="Oval 102"/>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0" name="Oval 103"/>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1" name="Oval 104"/>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2" name="Oval 105"/>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3" name="Oval 106"/>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4" name="Oval 107"/>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5" name="Oval 108"/>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5" name="Group 109"/>
            <p:cNvGrpSpPr>
              <a:grpSpLocks/>
            </p:cNvGrpSpPr>
            <p:nvPr/>
          </p:nvGrpSpPr>
          <p:grpSpPr bwMode="auto">
            <a:xfrm>
              <a:off x="48" y="2736"/>
              <a:ext cx="2736" cy="96"/>
              <a:chOff x="48" y="1056"/>
              <a:chExt cx="2736" cy="96"/>
            </a:xfrm>
          </p:grpSpPr>
          <p:sp>
            <p:nvSpPr>
              <p:cNvPr id="41002" name="Oval 110"/>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3" name="Oval 111"/>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4" name="Oval 112"/>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5" name="Oval 113"/>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6" name="Oval 114"/>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7" name="Oval 115"/>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8" name="Oval 116"/>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9" name="Oval 117"/>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0" name="Oval 118"/>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1" name="Oval 119"/>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2" name="Oval 120"/>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3" name="Oval 121"/>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6" name="Group 122"/>
            <p:cNvGrpSpPr>
              <a:grpSpLocks/>
            </p:cNvGrpSpPr>
            <p:nvPr/>
          </p:nvGrpSpPr>
          <p:grpSpPr bwMode="auto">
            <a:xfrm>
              <a:off x="48" y="2976"/>
              <a:ext cx="2736" cy="96"/>
              <a:chOff x="48" y="1056"/>
              <a:chExt cx="2736" cy="96"/>
            </a:xfrm>
          </p:grpSpPr>
          <p:sp>
            <p:nvSpPr>
              <p:cNvPr id="40990" name="Oval 123"/>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1" name="Oval 124"/>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2" name="Oval 125"/>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3" name="Oval 126"/>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4" name="Oval 127"/>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5" name="Oval 128"/>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6" name="Oval 129"/>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7" name="Oval 130"/>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8" name="Oval 131"/>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9" name="Oval 132"/>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0" name="Oval 133"/>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1" name="Oval 134"/>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7" name="Group 135"/>
            <p:cNvGrpSpPr>
              <a:grpSpLocks/>
            </p:cNvGrpSpPr>
            <p:nvPr/>
          </p:nvGrpSpPr>
          <p:grpSpPr bwMode="auto">
            <a:xfrm>
              <a:off x="48" y="3216"/>
              <a:ext cx="2736" cy="96"/>
              <a:chOff x="48" y="1056"/>
              <a:chExt cx="2736" cy="96"/>
            </a:xfrm>
          </p:grpSpPr>
          <p:sp>
            <p:nvSpPr>
              <p:cNvPr id="40978" name="Oval 136"/>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79" name="Oval 137"/>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0" name="Oval 138"/>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1" name="Oval 139"/>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2" name="Oval 140"/>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3" name="Oval 141"/>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4" name="Oval 142"/>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5" name="Oval 143"/>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6" name="Oval 144"/>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7" name="Oval 145"/>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8" name="Oval 146"/>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9" name="Oval 147"/>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sp>
        <p:nvSpPr>
          <p:cNvPr id="343215" name="Line 175"/>
          <p:cNvSpPr>
            <a:spLocks noChangeShapeType="1"/>
          </p:cNvSpPr>
          <p:nvPr/>
        </p:nvSpPr>
        <p:spPr bwMode="auto">
          <a:xfrm>
            <a:off x="5181600" y="3733800"/>
            <a:ext cx="533400" cy="0"/>
          </a:xfrm>
          <a:prstGeom prst="line">
            <a:avLst/>
          </a:prstGeom>
          <a:noFill/>
          <a:ln w="63500">
            <a:solidFill>
              <a:srgbClr val="FF0000"/>
            </a:solidFill>
            <a:round/>
            <a:headEnd/>
            <a:tailEnd type="triangle" w="med" len="med"/>
          </a:ln>
        </p:spPr>
        <p:txBody>
          <a:bodyPr/>
          <a:lstStyle/>
          <a:p>
            <a:endParaRPr lang="en-US"/>
          </a:p>
        </p:txBody>
      </p:sp>
      <p:sp>
        <p:nvSpPr>
          <p:cNvPr id="141" name="Title 1"/>
          <p:cNvSpPr txBox="1">
            <a:spLocks/>
          </p:cNvSpPr>
          <p:nvPr/>
        </p:nvSpPr>
        <p:spPr>
          <a:xfrm>
            <a:off x="457200" y="0"/>
            <a:ext cx="8229600" cy="914400"/>
          </a:xfrm>
          <a:prstGeom prst="rect">
            <a:avLst/>
          </a:prstGeom>
        </p:spPr>
        <p:txBody>
          <a:bodyPr anchor="ctr"/>
          <a:lstStyle/>
          <a:p>
            <a:pPr eaLnBrk="0" hangingPunct="0">
              <a:defRPr/>
            </a:pPr>
            <a:r>
              <a:rPr lang="en-US" sz="4000" dirty="0" err="1">
                <a:latin typeface="+mj-lt"/>
                <a:ea typeface="+mj-ea"/>
                <a:cs typeface="+mj-cs"/>
              </a:rPr>
              <a:t>Subsampling</a:t>
            </a:r>
            <a:r>
              <a:rPr lang="en-US" sz="4000" dirty="0">
                <a:latin typeface="+mj-lt"/>
                <a:ea typeface="+mj-ea"/>
                <a:cs typeface="+mj-cs"/>
              </a:rPr>
              <a:t> by a factor of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432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3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2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p:txBody>
          <a:bodyPr/>
          <a:lstStyle/>
          <a:p>
            <a:pPr eaLnBrk="1" hangingPunct="1"/>
            <a:r>
              <a:rPr lang="en-US" sz="2800"/>
              <a:t>1D example (sinewave):</a:t>
            </a:r>
          </a:p>
        </p:txBody>
      </p:sp>
      <p:pic>
        <p:nvPicPr>
          <p:cNvPr id="41987" name="Picture 4" descr="sine-sample-4"/>
          <p:cNvPicPr>
            <a:picLocks noChangeAspect="1" noChangeArrowheads="1"/>
          </p:cNvPicPr>
          <p:nvPr/>
        </p:nvPicPr>
        <p:blipFill>
          <a:blip r:embed="rId3" cstate="print"/>
          <a:srcRect/>
          <a:stretch>
            <a:fillRect/>
          </a:stretch>
        </p:blipFill>
        <p:spPr bwMode="auto">
          <a:xfrm>
            <a:off x="762000" y="2743200"/>
            <a:ext cx="7199313" cy="1811338"/>
          </a:xfrm>
          <a:prstGeom prst="rect">
            <a:avLst/>
          </a:prstGeom>
          <a:noFill/>
          <a:ln w="9525">
            <a:noFill/>
            <a:miter lim="800000"/>
            <a:headEnd/>
            <a:tailEnd/>
          </a:ln>
        </p:spPr>
      </p:pic>
      <p:sp>
        <p:nvSpPr>
          <p:cNvPr id="41988" name="Text Box 5"/>
          <p:cNvSpPr txBox="1">
            <a:spLocks noChangeArrowheads="1"/>
          </p:cNvSpPr>
          <p:nvPr/>
        </p:nvSpPr>
        <p:spPr bwMode="auto">
          <a:xfrm>
            <a:off x="7391400" y="6477000"/>
            <a:ext cx="1689100" cy="274638"/>
          </a:xfrm>
          <a:prstGeom prst="rect">
            <a:avLst/>
          </a:prstGeom>
          <a:solidFill>
            <a:schemeClr val="bg1"/>
          </a:solidFill>
          <a:ln w="9525">
            <a:noFill/>
            <a:miter lim="800000"/>
            <a:headEnd/>
            <a:tailEnd/>
          </a:ln>
        </p:spPr>
        <p:txBody>
          <a:bodyPr>
            <a:spAutoFit/>
          </a:bodyPr>
          <a:lstStyle/>
          <a:p>
            <a:pPr eaLnBrk="0" hangingPunct="0"/>
            <a:r>
              <a:rPr lang="en-US" sz="1200"/>
              <a:t>Source: S. Marschner</a:t>
            </a:r>
          </a:p>
        </p:txBody>
      </p:sp>
      <p:sp>
        <p:nvSpPr>
          <p:cNvPr id="41989" name="Title 6"/>
          <p:cNvSpPr>
            <a:spLocks noGrp="1"/>
          </p:cNvSpPr>
          <p:nvPr>
            <p:ph type="title"/>
          </p:nvPr>
        </p:nvSpPr>
        <p:spPr/>
        <p:txBody>
          <a:bodyPr/>
          <a:lstStyle/>
          <a:p>
            <a:r>
              <a:rPr lang="en-US"/>
              <a:t>Aliasing problem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sine-sample-5"/>
          <p:cNvPicPr>
            <a:picLocks noChangeAspect="1" noChangeArrowheads="1"/>
          </p:cNvPicPr>
          <p:nvPr/>
        </p:nvPicPr>
        <p:blipFill>
          <a:blip r:embed="rId3" cstate="print"/>
          <a:srcRect/>
          <a:stretch>
            <a:fillRect/>
          </a:stretch>
        </p:blipFill>
        <p:spPr bwMode="auto">
          <a:xfrm>
            <a:off x="838200" y="2743200"/>
            <a:ext cx="7199313" cy="1811338"/>
          </a:xfrm>
          <a:prstGeom prst="rect">
            <a:avLst/>
          </a:prstGeom>
          <a:noFill/>
          <a:ln w="9525">
            <a:noFill/>
            <a:miter lim="800000"/>
            <a:headEnd/>
            <a:tailEnd/>
          </a:ln>
        </p:spPr>
      </p:pic>
      <p:sp>
        <p:nvSpPr>
          <p:cNvPr id="43011" name="Text Box 6"/>
          <p:cNvSpPr txBox="1">
            <a:spLocks noChangeArrowheads="1"/>
          </p:cNvSpPr>
          <p:nvPr/>
        </p:nvSpPr>
        <p:spPr bwMode="auto">
          <a:xfrm>
            <a:off x="7391400" y="6477000"/>
            <a:ext cx="1689100" cy="274638"/>
          </a:xfrm>
          <a:prstGeom prst="rect">
            <a:avLst/>
          </a:prstGeom>
          <a:solidFill>
            <a:schemeClr val="bg1"/>
          </a:solidFill>
          <a:ln w="9525">
            <a:noFill/>
            <a:miter lim="800000"/>
            <a:headEnd/>
            <a:tailEnd/>
          </a:ln>
        </p:spPr>
        <p:txBody>
          <a:bodyPr>
            <a:spAutoFit/>
          </a:bodyPr>
          <a:lstStyle/>
          <a:p>
            <a:pPr eaLnBrk="0" hangingPunct="0"/>
            <a:r>
              <a:rPr lang="en-US" sz="1200"/>
              <a:t>Source: S. Marschner</a:t>
            </a:r>
          </a:p>
        </p:txBody>
      </p:sp>
      <p:sp>
        <p:nvSpPr>
          <p:cNvPr id="43012" name="Rectangle 10"/>
          <p:cNvSpPr>
            <a:spLocks noGrp="1" noChangeArrowheads="1"/>
          </p:cNvSpPr>
          <p:nvPr>
            <p:ph type="body" idx="1"/>
          </p:nvPr>
        </p:nvSpPr>
        <p:spPr/>
        <p:txBody>
          <a:bodyPr/>
          <a:lstStyle/>
          <a:p>
            <a:pPr eaLnBrk="1" hangingPunct="1"/>
            <a:r>
              <a:rPr lang="en-US"/>
              <a:t>1D example (sinewave):</a:t>
            </a:r>
          </a:p>
        </p:txBody>
      </p:sp>
      <p:sp>
        <p:nvSpPr>
          <p:cNvPr id="43013" name="Title 6"/>
          <p:cNvSpPr>
            <a:spLocks noGrp="1"/>
          </p:cNvSpPr>
          <p:nvPr>
            <p:ph type="title"/>
          </p:nvPr>
        </p:nvSpPr>
        <p:spPr/>
        <p:txBody>
          <a:bodyPr/>
          <a:lstStyle/>
          <a:p>
            <a:r>
              <a:rPr lang="en-US"/>
              <a:t>Aliasing problem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304800" y="1524000"/>
            <a:ext cx="7772400" cy="4114800"/>
          </a:xfrm>
        </p:spPr>
        <p:txBody>
          <a:bodyPr/>
          <a:lstStyle/>
          <a:p>
            <a:pPr eaLnBrk="1" hangingPunct="1"/>
            <a:r>
              <a:rPr lang="en-US" dirty="0"/>
              <a:t>Sub-sampling may be dangerous….</a:t>
            </a:r>
          </a:p>
          <a:p>
            <a:pPr eaLnBrk="1" hangingPunct="1"/>
            <a:r>
              <a:rPr lang="en-US" dirty="0"/>
              <a:t>Characteristic errors may appear: </a:t>
            </a:r>
          </a:p>
          <a:p>
            <a:pPr lvl="1" eaLnBrk="1" hangingPunct="1"/>
            <a:r>
              <a:rPr lang="en-US" dirty="0"/>
              <a:t>“Wagon wheels rolling the wrong way in movies” </a:t>
            </a:r>
            <a:r>
              <a:rPr lang="en-US" dirty="0">
                <a:hlinkClick r:id="rId3"/>
              </a:rPr>
              <a:t>See</a:t>
            </a:r>
            <a:endParaRPr lang="en-US" dirty="0"/>
          </a:p>
          <a:p>
            <a:pPr lvl="1" eaLnBrk="1" hangingPunct="1"/>
            <a:r>
              <a:rPr lang="en-US" dirty="0"/>
              <a:t>“Checkerboards disintegrate in ray tracing”</a:t>
            </a:r>
          </a:p>
          <a:p>
            <a:pPr lvl="1" eaLnBrk="1" hangingPunct="1"/>
            <a:r>
              <a:rPr lang="en-US" dirty="0"/>
              <a:t>“Striped shirts look funny on color television”</a:t>
            </a:r>
          </a:p>
          <a:p>
            <a:pPr lvl="1" eaLnBrk="1" hangingPunct="1"/>
            <a:endParaRPr lang="en-US" dirty="0"/>
          </a:p>
        </p:txBody>
      </p:sp>
      <p:sp>
        <p:nvSpPr>
          <p:cNvPr id="44035" name="Text Box 4"/>
          <p:cNvSpPr txBox="1">
            <a:spLocks noChangeArrowheads="1"/>
          </p:cNvSpPr>
          <p:nvPr/>
        </p:nvSpPr>
        <p:spPr bwMode="auto">
          <a:xfrm>
            <a:off x="7454900" y="6583363"/>
            <a:ext cx="1689100" cy="274637"/>
          </a:xfrm>
          <a:prstGeom prst="rect">
            <a:avLst/>
          </a:prstGeom>
          <a:solidFill>
            <a:schemeClr val="bg1"/>
          </a:solidFill>
          <a:ln w="9525">
            <a:noFill/>
            <a:miter lim="800000"/>
            <a:headEnd/>
            <a:tailEnd/>
          </a:ln>
        </p:spPr>
        <p:txBody>
          <a:bodyPr>
            <a:spAutoFit/>
          </a:bodyPr>
          <a:lstStyle/>
          <a:p>
            <a:pPr eaLnBrk="0" hangingPunct="0"/>
            <a:r>
              <a:rPr lang="en-US" sz="1200"/>
              <a:t>Source: D. Forsyth</a:t>
            </a:r>
          </a:p>
        </p:txBody>
      </p:sp>
      <p:sp>
        <p:nvSpPr>
          <p:cNvPr id="44036" name="Title 6"/>
          <p:cNvSpPr>
            <a:spLocks noGrp="1"/>
          </p:cNvSpPr>
          <p:nvPr>
            <p:ph type="title"/>
          </p:nvPr>
        </p:nvSpPr>
        <p:spPr/>
        <p:txBody>
          <a:bodyPr/>
          <a:lstStyle/>
          <a:p>
            <a:r>
              <a:rPr lang="en-US"/>
              <a:t>Aliasing problem</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Aliasing in video</a:t>
            </a:r>
          </a:p>
        </p:txBody>
      </p:sp>
      <p:pic>
        <p:nvPicPr>
          <p:cNvPr id="45059" name="Picture 3"/>
          <p:cNvPicPr>
            <a:picLocks noChangeAspect="1" noChangeArrowheads="1"/>
          </p:cNvPicPr>
          <p:nvPr/>
        </p:nvPicPr>
        <p:blipFill>
          <a:blip r:embed="rId2" cstate="print"/>
          <a:srcRect l="8000" t="18286" r="9714" b="14667"/>
          <a:stretch>
            <a:fillRect/>
          </a:stretch>
        </p:blipFill>
        <p:spPr bwMode="auto">
          <a:xfrm>
            <a:off x="457200" y="1143000"/>
            <a:ext cx="8229600" cy="5029200"/>
          </a:xfrm>
          <a:prstGeom prst="rect">
            <a:avLst/>
          </a:prstGeom>
          <a:noFill/>
          <a:ln w="9525">
            <a:noFill/>
            <a:miter lim="800000"/>
            <a:headEnd/>
            <a:tailEnd/>
          </a:ln>
        </p:spPr>
      </p:pic>
      <p:sp>
        <p:nvSpPr>
          <p:cNvPr id="45060" name="Text Box 4"/>
          <p:cNvSpPr txBox="1">
            <a:spLocks noChangeArrowheads="1"/>
          </p:cNvSpPr>
          <p:nvPr/>
        </p:nvSpPr>
        <p:spPr bwMode="auto">
          <a:xfrm>
            <a:off x="7543800" y="6583363"/>
            <a:ext cx="1536700" cy="274637"/>
          </a:xfrm>
          <a:prstGeom prst="rect">
            <a:avLst/>
          </a:prstGeom>
          <a:noFill/>
          <a:ln w="9525">
            <a:noFill/>
            <a:miter lim="800000"/>
            <a:headEnd/>
            <a:tailEnd/>
          </a:ln>
        </p:spPr>
        <p:txBody>
          <a:bodyPr wrap="none">
            <a:spAutoFit/>
          </a:bodyPr>
          <a:lstStyle/>
          <a:p>
            <a:r>
              <a:rPr lang="en-US" sz="1200"/>
              <a:t>Slide by Steve Seitz</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1447800" y="1752600"/>
            <a:ext cx="6096000" cy="4067175"/>
          </a:xfrm>
          <a:prstGeom prst="rect">
            <a:avLst/>
          </a:prstGeom>
          <a:noFill/>
          <a:ln w="9525">
            <a:noFill/>
            <a:miter lim="800000"/>
            <a:headEnd/>
            <a:tailEnd/>
          </a:ln>
        </p:spPr>
      </p:pic>
      <p:sp>
        <p:nvSpPr>
          <p:cNvPr id="46083" name="Text Box 4"/>
          <p:cNvSpPr txBox="1">
            <a:spLocks noChangeArrowheads="1"/>
          </p:cNvSpPr>
          <p:nvPr/>
        </p:nvSpPr>
        <p:spPr bwMode="auto">
          <a:xfrm>
            <a:off x="7543800" y="6583363"/>
            <a:ext cx="1293813" cy="274637"/>
          </a:xfrm>
          <a:prstGeom prst="rect">
            <a:avLst/>
          </a:prstGeom>
          <a:noFill/>
          <a:ln w="9525">
            <a:noFill/>
            <a:miter lim="800000"/>
            <a:headEnd/>
            <a:tailEnd/>
          </a:ln>
        </p:spPr>
        <p:txBody>
          <a:bodyPr wrap="none">
            <a:spAutoFit/>
          </a:bodyPr>
          <a:lstStyle/>
          <a:p>
            <a:pPr eaLnBrk="0" hangingPunct="0"/>
            <a:r>
              <a:rPr lang="en-US" sz="1200"/>
              <a:t>Source: A. Efros</a:t>
            </a:r>
          </a:p>
        </p:txBody>
      </p:sp>
      <p:sp>
        <p:nvSpPr>
          <p:cNvPr id="46084" name="Title 1"/>
          <p:cNvSpPr>
            <a:spLocks noGrp="1"/>
          </p:cNvSpPr>
          <p:nvPr>
            <p:ph type="title"/>
          </p:nvPr>
        </p:nvSpPr>
        <p:spPr/>
        <p:txBody>
          <a:bodyPr/>
          <a:lstStyle/>
          <a:p>
            <a:r>
              <a:rPr lang="en-US"/>
              <a:t>Aliasing in graphics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a:xfrm>
            <a:off x="457200" y="0"/>
            <a:ext cx="7772400" cy="1143000"/>
          </a:xfrm>
        </p:spPr>
        <p:txBody>
          <a:bodyPr/>
          <a:lstStyle/>
          <a:p>
            <a:pPr eaLnBrk="1" hangingPunct="1"/>
            <a:r>
              <a:rPr lang="en-US" sz="4000"/>
              <a:t>Sampling and aliasing</a:t>
            </a:r>
          </a:p>
        </p:txBody>
      </p:sp>
      <p:sp>
        <p:nvSpPr>
          <p:cNvPr id="47107" name="Text Box 12"/>
          <p:cNvSpPr txBox="1">
            <a:spLocks noChangeArrowheads="1"/>
          </p:cNvSpPr>
          <p:nvPr/>
        </p:nvSpPr>
        <p:spPr bwMode="auto">
          <a:xfrm>
            <a:off x="381000" y="4800600"/>
            <a:ext cx="3505200" cy="396875"/>
          </a:xfrm>
          <a:prstGeom prst="rect">
            <a:avLst/>
          </a:prstGeom>
          <a:noFill/>
          <a:ln w="9525">
            <a:noFill/>
            <a:miter lim="800000"/>
            <a:headEnd/>
            <a:tailEnd/>
          </a:ln>
        </p:spPr>
        <p:txBody>
          <a:bodyPr>
            <a:spAutoFit/>
          </a:bodyPr>
          <a:lstStyle/>
          <a:p>
            <a:pPr eaLnBrk="0" hangingPunct="0"/>
            <a:r>
              <a:rPr lang="en-US" sz="2000"/>
              <a:t> </a:t>
            </a:r>
          </a:p>
        </p:txBody>
      </p:sp>
      <p:pic>
        <p:nvPicPr>
          <p:cNvPr id="47108" name="Picture 14"/>
          <p:cNvPicPr>
            <a:picLocks noChangeAspect="1" noChangeArrowheads="1"/>
          </p:cNvPicPr>
          <p:nvPr/>
        </p:nvPicPr>
        <p:blipFill>
          <a:blip r:embed="rId2" cstate="print"/>
          <a:srcRect b="47307"/>
          <a:stretch>
            <a:fillRect/>
          </a:stretch>
        </p:blipFill>
        <p:spPr bwMode="auto">
          <a:xfrm>
            <a:off x="0" y="2043113"/>
            <a:ext cx="8915400" cy="2376487"/>
          </a:xfrm>
          <a:prstGeom prst="rect">
            <a:avLst/>
          </a:prstGeom>
          <a:noFill/>
          <a:ln w="9525">
            <a:noFill/>
            <a:miter lim="800000"/>
            <a:headEnd/>
            <a:tailEnd/>
          </a:ln>
        </p:spPr>
      </p:pic>
      <p:sp>
        <p:nvSpPr>
          <p:cNvPr id="5" name="TextBox 4">
            <a:extLst>
              <a:ext uri="{FF2B5EF4-FFF2-40B4-BE49-F238E27FC236}">
                <a16:creationId xmlns:a16="http://schemas.microsoft.com/office/drawing/2014/main" id="{E878230B-9363-4B43-B045-8AB373673167}"/>
              </a:ext>
            </a:extLst>
          </p:cNvPr>
          <p:cNvSpPr txBox="1"/>
          <p:nvPr/>
        </p:nvSpPr>
        <p:spPr>
          <a:xfrm>
            <a:off x="0" y="6572534"/>
            <a:ext cx="1905000" cy="276999"/>
          </a:xfrm>
          <a:prstGeom prst="rect">
            <a:avLst/>
          </a:prstGeom>
          <a:noFill/>
        </p:spPr>
        <p:txBody>
          <a:bodyPr wrap="square" rtlCol="0">
            <a:spAutoFit/>
          </a:bodyPr>
          <a:lstStyle/>
          <a:p>
            <a:r>
              <a:rPr lang="en-US" sz="1200" dirty="0"/>
              <a:t>Slide from Derek </a:t>
            </a:r>
            <a:r>
              <a:rPr lang="en-US" sz="1200" dirty="0" err="1"/>
              <a:t>Hoiem</a:t>
            </a:r>
            <a:r>
              <a:rPr lang="en-US" sz="1200" dirty="0"/>
              <a:t>.</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a:xfrm>
            <a:off x="685800" y="152400"/>
            <a:ext cx="7772400" cy="919788"/>
          </a:xfrm>
        </p:spPr>
        <p:txBody>
          <a:bodyPr/>
          <a:lstStyle/>
          <a:p>
            <a:pPr eaLnBrk="1" hangingPunct="1"/>
            <a:r>
              <a:rPr lang="en-US" sz="4000" dirty="0"/>
              <a:t>Aliasing in Frequency Domain</a:t>
            </a:r>
          </a:p>
        </p:txBody>
      </p:sp>
      <p:sp>
        <p:nvSpPr>
          <p:cNvPr id="47107" name="Text Box 12"/>
          <p:cNvSpPr txBox="1">
            <a:spLocks noChangeArrowheads="1"/>
          </p:cNvSpPr>
          <p:nvPr/>
        </p:nvSpPr>
        <p:spPr bwMode="auto">
          <a:xfrm>
            <a:off x="381000" y="4800600"/>
            <a:ext cx="3505200" cy="396875"/>
          </a:xfrm>
          <a:prstGeom prst="rect">
            <a:avLst/>
          </a:prstGeom>
          <a:noFill/>
          <a:ln w="9525">
            <a:noFill/>
            <a:miter lim="800000"/>
            <a:headEnd/>
            <a:tailEnd/>
          </a:ln>
        </p:spPr>
        <p:txBody>
          <a:bodyPr>
            <a:spAutoFit/>
          </a:bodyPr>
          <a:lstStyle/>
          <a:p>
            <a:pPr eaLnBrk="0" hangingPunct="0"/>
            <a:r>
              <a:rPr lang="en-US" sz="2000"/>
              <a:t> </a:t>
            </a:r>
          </a:p>
        </p:txBody>
      </p:sp>
      <p:sp>
        <p:nvSpPr>
          <p:cNvPr id="5" name="TextBox 4">
            <a:extLst>
              <a:ext uri="{FF2B5EF4-FFF2-40B4-BE49-F238E27FC236}">
                <a16:creationId xmlns:a16="http://schemas.microsoft.com/office/drawing/2014/main" id="{E878230B-9363-4B43-B045-8AB373673167}"/>
              </a:ext>
            </a:extLst>
          </p:cNvPr>
          <p:cNvSpPr txBox="1"/>
          <p:nvPr/>
        </p:nvSpPr>
        <p:spPr>
          <a:xfrm>
            <a:off x="0" y="6572534"/>
            <a:ext cx="2057400" cy="276999"/>
          </a:xfrm>
          <a:prstGeom prst="rect">
            <a:avLst/>
          </a:prstGeom>
          <a:noFill/>
        </p:spPr>
        <p:txBody>
          <a:bodyPr wrap="square" rtlCol="0">
            <a:spAutoFit/>
          </a:bodyPr>
          <a:lstStyle/>
          <a:p>
            <a:r>
              <a:rPr lang="en-US" sz="1200" dirty="0"/>
              <a:t>Source: Forsyth and Ponce</a:t>
            </a:r>
          </a:p>
        </p:txBody>
      </p:sp>
      <p:pic>
        <p:nvPicPr>
          <p:cNvPr id="8" name="Picture 7">
            <a:extLst>
              <a:ext uri="{FF2B5EF4-FFF2-40B4-BE49-F238E27FC236}">
                <a16:creationId xmlns:a16="http://schemas.microsoft.com/office/drawing/2014/main" id="{2E7434F2-D6ED-4547-8E6D-DFAC4797D412}"/>
              </a:ext>
            </a:extLst>
          </p:cNvPr>
          <p:cNvPicPr>
            <a:picLocks noChangeAspect="1"/>
          </p:cNvPicPr>
          <p:nvPr/>
        </p:nvPicPr>
        <p:blipFill>
          <a:blip r:embed="rId2"/>
          <a:stretch>
            <a:fillRect/>
          </a:stretch>
        </p:blipFill>
        <p:spPr>
          <a:xfrm>
            <a:off x="190500" y="1524000"/>
            <a:ext cx="4191000" cy="4555290"/>
          </a:xfrm>
          <a:prstGeom prst="rect">
            <a:avLst/>
          </a:prstGeom>
          <a:ln>
            <a:solidFill>
              <a:srgbClr val="0000FF"/>
            </a:solidFill>
          </a:ln>
        </p:spPr>
      </p:pic>
      <p:pic>
        <p:nvPicPr>
          <p:cNvPr id="9" name="Picture 8">
            <a:extLst>
              <a:ext uri="{FF2B5EF4-FFF2-40B4-BE49-F238E27FC236}">
                <a16:creationId xmlns:a16="http://schemas.microsoft.com/office/drawing/2014/main" id="{60DE2C3E-A2E7-CC4B-9E5A-68DB358907BE}"/>
              </a:ext>
            </a:extLst>
          </p:cNvPr>
          <p:cNvPicPr>
            <a:picLocks noChangeAspect="1"/>
          </p:cNvPicPr>
          <p:nvPr/>
        </p:nvPicPr>
        <p:blipFill>
          <a:blip r:embed="rId3"/>
          <a:stretch>
            <a:fillRect/>
          </a:stretch>
        </p:blipFill>
        <p:spPr>
          <a:xfrm>
            <a:off x="4859592" y="1524000"/>
            <a:ext cx="4093908" cy="4555290"/>
          </a:xfrm>
          <a:prstGeom prst="rect">
            <a:avLst/>
          </a:prstGeom>
          <a:ln>
            <a:solidFill>
              <a:srgbClr val="0000FF"/>
            </a:solidFill>
          </a:ln>
        </p:spPr>
      </p:pic>
      <p:sp>
        <p:nvSpPr>
          <p:cNvPr id="10" name="TextBox 9">
            <a:extLst>
              <a:ext uri="{FF2B5EF4-FFF2-40B4-BE49-F238E27FC236}">
                <a16:creationId xmlns:a16="http://schemas.microsoft.com/office/drawing/2014/main" id="{16DFD413-2F56-F149-8556-AB959D843D6C}"/>
              </a:ext>
            </a:extLst>
          </p:cNvPr>
          <p:cNvSpPr txBox="1"/>
          <p:nvPr/>
        </p:nvSpPr>
        <p:spPr>
          <a:xfrm>
            <a:off x="1616553" y="1154668"/>
            <a:ext cx="1338893" cy="369332"/>
          </a:xfrm>
          <a:prstGeom prst="rect">
            <a:avLst/>
          </a:prstGeom>
          <a:noFill/>
        </p:spPr>
        <p:txBody>
          <a:bodyPr wrap="none" rtlCol="0">
            <a:spAutoFit/>
          </a:bodyPr>
          <a:lstStyle/>
          <a:p>
            <a:r>
              <a:rPr lang="en-US" dirty="0"/>
              <a:t>No Aliasing</a:t>
            </a:r>
          </a:p>
        </p:txBody>
      </p:sp>
      <p:sp>
        <p:nvSpPr>
          <p:cNvPr id="14" name="TextBox 13">
            <a:extLst>
              <a:ext uri="{FF2B5EF4-FFF2-40B4-BE49-F238E27FC236}">
                <a16:creationId xmlns:a16="http://schemas.microsoft.com/office/drawing/2014/main" id="{5C5279B4-A51B-8145-9D31-ABCFEC936476}"/>
              </a:ext>
            </a:extLst>
          </p:cNvPr>
          <p:cNvSpPr txBox="1"/>
          <p:nvPr/>
        </p:nvSpPr>
        <p:spPr>
          <a:xfrm>
            <a:off x="6410256" y="1157869"/>
            <a:ext cx="992579" cy="369332"/>
          </a:xfrm>
          <a:prstGeom prst="rect">
            <a:avLst/>
          </a:prstGeom>
          <a:noFill/>
        </p:spPr>
        <p:txBody>
          <a:bodyPr wrap="none" rtlCol="0">
            <a:spAutoFit/>
          </a:bodyPr>
          <a:lstStyle/>
          <a:p>
            <a:r>
              <a:rPr lang="en-US" dirty="0"/>
              <a:t>Aliasing</a:t>
            </a:r>
          </a:p>
        </p:txBody>
      </p:sp>
    </p:spTree>
    <p:extLst>
      <p:ext uri="{BB962C8B-B14F-4D97-AF65-F5344CB8AC3E}">
        <p14:creationId xmlns:p14="http://schemas.microsoft.com/office/powerpoint/2010/main" val="1586291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914400"/>
          </a:xfrm>
        </p:spPr>
        <p:txBody>
          <a:bodyPr/>
          <a:lstStyle/>
          <a:p>
            <a:r>
              <a:rPr lang="en-US" dirty="0"/>
              <a:t>Recap</a:t>
            </a:r>
          </a:p>
        </p:txBody>
      </p:sp>
      <p:grpSp>
        <p:nvGrpSpPr>
          <p:cNvPr id="4" name="Group 3">
            <a:extLst>
              <a:ext uri="{FF2B5EF4-FFF2-40B4-BE49-F238E27FC236}">
                <a16:creationId xmlns:a16="http://schemas.microsoft.com/office/drawing/2014/main" id="{B86B8D79-C412-A444-B880-AC52DCF39B53}"/>
              </a:ext>
            </a:extLst>
          </p:cNvPr>
          <p:cNvGrpSpPr/>
          <p:nvPr/>
        </p:nvGrpSpPr>
        <p:grpSpPr>
          <a:xfrm>
            <a:off x="457200" y="2057400"/>
            <a:ext cx="3719063" cy="3886434"/>
            <a:chOff x="2872046" y="146530"/>
            <a:chExt cx="3719063" cy="3886434"/>
          </a:xfrm>
        </p:grpSpPr>
        <p:grpSp>
          <p:nvGrpSpPr>
            <p:cNvPr id="6" name="Group 5">
              <a:extLst>
                <a:ext uri="{FF2B5EF4-FFF2-40B4-BE49-F238E27FC236}">
                  <a16:creationId xmlns:a16="http://schemas.microsoft.com/office/drawing/2014/main" id="{18AEA93B-17F2-3942-BDD8-09D1392F5991}"/>
                </a:ext>
              </a:extLst>
            </p:cNvPr>
            <p:cNvGrpSpPr/>
            <p:nvPr/>
          </p:nvGrpSpPr>
          <p:grpSpPr>
            <a:xfrm>
              <a:off x="3101951" y="359288"/>
              <a:ext cx="3489158" cy="3673676"/>
              <a:chOff x="911201" y="3534109"/>
              <a:chExt cx="3489158" cy="3673676"/>
            </a:xfrm>
          </p:grpSpPr>
          <p:pic>
            <p:nvPicPr>
              <p:cNvPr id="7" name="Content Placeholder 10">
                <a:extLst>
                  <a:ext uri="{FF2B5EF4-FFF2-40B4-BE49-F238E27FC236}">
                    <a16:creationId xmlns:a16="http://schemas.microsoft.com/office/drawing/2014/main" id="{CE398092-12DC-A94B-BC1A-E394BB7F63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1350" y="3534109"/>
                <a:ext cx="218728" cy="2843463"/>
              </a:xfrm>
              <a:prstGeom prst="rect">
                <a:avLst/>
              </a:prstGeom>
            </p:spPr>
          </p:pic>
          <p:pic>
            <p:nvPicPr>
              <p:cNvPr id="8" name="Picture 7">
                <a:extLst>
                  <a:ext uri="{FF2B5EF4-FFF2-40B4-BE49-F238E27FC236}">
                    <a16:creationId xmlns:a16="http://schemas.microsoft.com/office/drawing/2014/main" id="{25372575-B19D-4947-A5FB-B043B9743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201" y="6635017"/>
                <a:ext cx="2843463" cy="218728"/>
              </a:xfrm>
              <a:prstGeom prst="rect">
                <a:avLst/>
              </a:prstGeom>
            </p:spPr>
          </p:pic>
          <p:sp>
            <p:nvSpPr>
              <p:cNvPr id="9" name="TextBox 8">
                <a:extLst>
                  <a:ext uri="{FF2B5EF4-FFF2-40B4-BE49-F238E27FC236}">
                    <a16:creationId xmlns:a16="http://schemas.microsoft.com/office/drawing/2014/main" id="{442DD959-61AC-8146-BBF9-34A61B5FCC55}"/>
                  </a:ext>
                </a:extLst>
              </p:cNvPr>
              <p:cNvSpPr txBox="1"/>
              <p:nvPr/>
            </p:nvSpPr>
            <p:spPr>
              <a:xfrm>
                <a:off x="3821444" y="6280977"/>
                <a:ext cx="578915" cy="926808"/>
              </a:xfrm>
              <a:prstGeom prst="rect">
                <a:avLst/>
              </a:prstGeom>
              <a:noFill/>
            </p:spPr>
            <p:txBody>
              <a:bodyPr wrap="square" rtlCol="0">
                <a:spAutoFit/>
              </a:bodyPr>
              <a:lstStyle/>
              <a:p>
                <a:pPr algn="ctr"/>
                <a:r>
                  <a:rPr lang="en-US" sz="4200" dirty="0">
                    <a:latin typeface="+mj-lt"/>
                    <a:cs typeface="Times New Roman" panose="02020603050405020304" pitchFamily="18" charset="0"/>
                  </a:rPr>
                  <a:t>⁎</a:t>
                </a:r>
                <a:endParaRPr lang="en-US" sz="4200" dirty="0">
                  <a:latin typeface="+mj-lt"/>
                </a:endParaRPr>
              </a:p>
            </p:txBody>
          </p:sp>
          <p:sp>
            <p:nvSpPr>
              <p:cNvPr id="10" name="TextBox 9">
                <a:extLst>
                  <a:ext uri="{FF2B5EF4-FFF2-40B4-BE49-F238E27FC236}">
                    <a16:creationId xmlns:a16="http://schemas.microsoft.com/office/drawing/2014/main" id="{DE9EACDA-A1D6-7549-A923-CF30A7C6F1F3}"/>
                  </a:ext>
                </a:extLst>
              </p:cNvPr>
              <p:cNvSpPr txBox="1"/>
              <p:nvPr/>
            </p:nvSpPr>
            <p:spPr>
              <a:xfrm>
                <a:off x="3465207" y="6005717"/>
                <a:ext cx="578915" cy="738664"/>
              </a:xfrm>
              <a:prstGeom prst="rect">
                <a:avLst/>
              </a:prstGeom>
              <a:noFill/>
            </p:spPr>
            <p:txBody>
              <a:bodyPr wrap="square" rtlCol="0">
                <a:spAutoFit/>
              </a:bodyPr>
              <a:lstStyle/>
              <a:p>
                <a:pPr algn="ctr"/>
                <a:r>
                  <a:rPr lang="en-US" sz="4200" dirty="0">
                    <a:latin typeface="+mj-lt"/>
                    <a:cs typeface="Times New Roman" panose="02020603050405020304" pitchFamily="18" charset="0"/>
                  </a:rPr>
                  <a:t>=</a:t>
                </a:r>
                <a:endParaRPr lang="en-US" sz="4200" dirty="0">
                  <a:latin typeface="+mj-lt"/>
                </a:endParaRPr>
              </a:p>
            </p:txBody>
          </p:sp>
        </p:grpSp>
        <p:pic>
          <p:nvPicPr>
            <p:cNvPr id="11" name="Picture 10">
              <a:extLst>
                <a:ext uri="{FF2B5EF4-FFF2-40B4-BE49-F238E27FC236}">
                  <a16:creationId xmlns:a16="http://schemas.microsoft.com/office/drawing/2014/main" id="{71BB479B-66E7-0F4D-AE29-1E39CA10B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2046" y="146530"/>
              <a:ext cx="2843463" cy="2843463"/>
            </a:xfrm>
            <a:prstGeom prst="rect">
              <a:avLst/>
            </a:prstGeom>
          </p:spPr>
        </p:pic>
      </p:grpSp>
      <p:pic>
        <p:nvPicPr>
          <p:cNvPr id="13" name="Content Placeholder 6">
            <a:extLst>
              <a:ext uri="{FF2B5EF4-FFF2-40B4-BE49-F238E27FC236}">
                <a16:creationId xmlns:a16="http://schemas.microsoft.com/office/drawing/2014/main" id="{05E0CA5B-0D8F-EC47-A5A0-3220C6C114F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690741" y="1219200"/>
            <a:ext cx="4178102" cy="2708802"/>
          </a:xfrm>
        </p:spPr>
      </p:pic>
      <p:pic>
        <p:nvPicPr>
          <p:cNvPr id="14" name="Picture 13">
            <a:extLst>
              <a:ext uri="{FF2B5EF4-FFF2-40B4-BE49-F238E27FC236}">
                <a16:creationId xmlns:a16="http://schemas.microsoft.com/office/drawing/2014/main" id="{A4A9FE24-998B-1A43-91E7-026AC7EF9B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8791" y="4106367"/>
            <a:ext cx="2057400" cy="2057400"/>
          </a:xfrm>
          <a:prstGeom prst="rect">
            <a:avLst/>
          </a:prstGeom>
        </p:spPr>
      </p:pic>
      <p:pic>
        <p:nvPicPr>
          <p:cNvPr id="15" name="Picture 14">
            <a:extLst>
              <a:ext uri="{FF2B5EF4-FFF2-40B4-BE49-F238E27FC236}">
                <a16:creationId xmlns:a16="http://schemas.microsoft.com/office/drawing/2014/main" id="{53D58632-9730-A84A-BD73-EC44156EDB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1443" y="4106367"/>
            <a:ext cx="2057400" cy="2057400"/>
          </a:xfrm>
          <a:prstGeom prst="rect">
            <a:avLst/>
          </a:prstGeom>
        </p:spPr>
      </p:pic>
      <p:sp>
        <p:nvSpPr>
          <p:cNvPr id="16" name="Text Box 24">
            <a:extLst>
              <a:ext uri="{FF2B5EF4-FFF2-40B4-BE49-F238E27FC236}">
                <a16:creationId xmlns:a16="http://schemas.microsoft.com/office/drawing/2014/main" id="{F264DC21-0C75-3649-AC73-76366F7B2C64}"/>
              </a:ext>
            </a:extLst>
          </p:cNvPr>
          <p:cNvSpPr txBox="1">
            <a:spLocks noChangeArrowheads="1"/>
          </p:cNvSpPr>
          <p:nvPr/>
        </p:nvSpPr>
        <p:spPr bwMode="auto">
          <a:xfrm>
            <a:off x="6927072" y="6157466"/>
            <a:ext cx="1826141" cy="369332"/>
          </a:xfrm>
          <a:prstGeom prst="rect">
            <a:avLst/>
          </a:prstGeom>
          <a:noFill/>
          <a:ln w="9525">
            <a:noFill/>
            <a:miter lim="800000"/>
            <a:headEnd/>
            <a:tailEnd/>
          </a:ln>
        </p:spPr>
        <p:txBody>
          <a:bodyPr wrap="none">
            <a:spAutoFit/>
          </a:bodyPr>
          <a:lstStyle/>
          <a:p>
            <a:r>
              <a:rPr lang="en-US" dirty="0"/>
              <a:t>Median Filtering</a:t>
            </a:r>
          </a:p>
        </p:txBody>
      </p:sp>
      <p:sp>
        <p:nvSpPr>
          <p:cNvPr id="17" name="Text Box 24">
            <a:extLst>
              <a:ext uri="{FF2B5EF4-FFF2-40B4-BE49-F238E27FC236}">
                <a16:creationId xmlns:a16="http://schemas.microsoft.com/office/drawing/2014/main" id="{A95D287C-E91B-5C45-95EB-09C8E5214BC6}"/>
              </a:ext>
            </a:extLst>
          </p:cNvPr>
          <p:cNvSpPr txBox="1">
            <a:spLocks noChangeArrowheads="1"/>
          </p:cNvSpPr>
          <p:nvPr/>
        </p:nvSpPr>
        <p:spPr bwMode="auto">
          <a:xfrm>
            <a:off x="4735643" y="6157466"/>
            <a:ext cx="2044149" cy="369332"/>
          </a:xfrm>
          <a:prstGeom prst="rect">
            <a:avLst/>
          </a:prstGeom>
          <a:noFill/>
          <a:ln w="9525">
            <a:noFill/>
            <a:miter lim="800000"/>
            <a:headEnd/>
            <a:tailEnd/>
          </a:ln>
        </p:spPr>
        <p:txBody>
          <a:bodyPr wrap="none">
            <a:spAutoFit/>
          </a:bodyPr>
          <a:lstStyle/>
          <a:p>
            <a:r>
              <a:rPr lang="en-US" dirty="0"/>
              <a:t>Gaussian Filtering</a:t>
            </a:r>
          </a:p>
        </p:txBody>
      </p:sp>
      <p:sp>
        <p:nvSpPr>
          <p:cNvPr id="18" name="Text Box 24">
            <a:extLst>
              <a:ext uri="{FF2B5EF4-FFF2-40B4-BE49-F238E27FC236}">
                <a16:creationId xmlns:a16="http://schemas.microsoft.com/office/drawing/2014/main" id="{3AB36D21-4A6D-6843-A324-04E4BF30E351}"/>
              </a:ext>
            </a:extLst>
          </p:cNvPr>
          <p:cNvSpPr txBox="1">
            <a:spLocks noChangeArrowheads="1"/>
          </p:cNvSpPr>
          <p:nvPr/>
        </p:nvSpPr>
        <p:spPr bwMode="auto">
          <a:xfrm>
            <a:off x="506882" y="5891463"/>
            <a:ext cx="3309560" cy="369332"/>
          </a:xfrm>
          <a:prstGeom prst="rect">
            <a:avLst/>
          </a:prstGeom>
          <a:noFill/>
          <a:ln w="9525">
            <a:noFill/>
            <a:miter lim="800000"/>
            <a:headEnd/>
            <a:tailEnd/>
          </a:ln>
        </p:spPr>
        <p:txBody>
          <a:bodyPr wrap="none">
            <a:spAutoFit/>
          </a:bodyPr>
          <a:lstStyle/>
          <a:p>
            <a:r>
              <a:rPr lang="en-US" dirty="0"/>
              <a:t>Separable Filters for Efficiency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bwMode="auto">
          <a:xfrm>
            <a:off x="457200" y="0"/>
            <a:ext cx="8229600" cy="914400"/>
          </a:xfrm>
          <a:prstGeom prst="rect">
            <a:avLst/>
          </a:prstGeom>
          <a:noFill/>
          <a:ln w="9525">
            <a:noFill/>
            <a:miter lim="800000"/>
            <a:headEnd/>
            <a:tailEnd/>
          </a:ln>
        </p:spPr>
        <p:txBody>
          <a:bodyPr anchor="ctr">
            <a:normAutofit/>
          </a:bodyPr>
          <a:lstStyle/>
          <a:p>
            <a:pPr eaLnBrk="0" hangingPunct="0">
              <a:defRPr/>
            </a:pPr>
            <a:endParaRPr lang="en-US" sz="4000" dirty="0">
              <a:latin typeface="+mj-lt"/>
              <a:ea typeface="+mj-ea"/>
              <a:cs typeface="+mj-cs"/>
            </a:endParaRPr>
          </a:p>
        </p:txBody>
      </p:sp>
      <p:sp>
        <p:nvSpPr>
          <p:cNvPr id="48131" name="Rectangle 3"/>
          <p:cNvSpPr>
            <a:spLocks noGrp="1" noChangeArrowheads="1"/>
          </p:cNvSpPr>
          <p:nvPr>
            <p:ph type="body" idx="1"/>
          </p:nvPr>
        </p:nvSpPr>
        <p:spPr>
          <a:xfrm>
            <a:off x="685800" y="1066800"/>
            <a:ext cx="7772400" cy="4114800"/>
          </a:xfrm>
        </p:spPr>
        <p:txBody>
          <a:bodyPr/>
          <a:lstStyle/>
          <a:p>
            <a:pPr eaLnBrk="1" hangingPunct="1"/>
            <a:r>
              <a:rPr lang="en-US" sz="2800"/>
              <a:t>When sampling a signal at discrete intervals, the sampling frequency must be </a:t>
            </a:r>
            <a:r>
              <a:rPr lang="en-US" sz="2800">
                <a:sym typeface="Symbol" pitchFamily="18" charset="2"/>
              </a:rPr>
              <a:t></a:t>
            </a:r>
            <a:r>
              <a:rPr lang="en-US" sz="2800"/>
              <a:t> 2 </a:t>
            </a:r>
            <a:r>
              <a:rPr lang="en-US" sz="2800">
                <a:sym typeface="Symbol" pitchFamily="18" charset="2"/>
              </a:rPr>
              <a:t> f</a:t>
            </a:r>
            <a:r>
              <a:rPr lang="en-US" sz="2800" baseline="-25000">
                <a:sym typeface="Symbol" pitchFamily="18" charset="2"/>
              </a:rPr>
              <a:t>max</a:t>
            </a:r>
            <a:endParaRPr lang="en-US" sz="2800">
              <a:sym typeface="Symbol" pitchFamily="18" charset="2"/>
            </a:endParaRPr>
          </a:p>
          <a:p>
            <a:pPr eaLnBrk="1" hangingPunct="1"/>
            <a:r>
              <a:rPr lang="en-US" sz="2800">
                <a:sym typeface="Symbol" pitchFamily="18" charset="2"/>
              </a:rPr>
              <a:t>f</a:t>
            </a:r>
            <a:r>
              <a:rPr lang="en-US" sz="2800" baseline="-25000"/>
              <a:t>max</a:t>
            </a:r>
            <a:r>
              <a:rPr lang="en-US" sz="2800"/>
              <a:t> = max frequency of the input signal</a:t>
            </a:r>
          </a:p>
          <a:p>
            <a:pPr eaLnBrk="1" hangingPunct="1"/>
            <a:r>
              <a:rPr lang="en-US" sz="2800"/>
              <a:t>This will allows to reconstruct the original perfectly from the sampled version</a:t>
            </a:r>
          </a:p>
        </p:txBody>
      </p:sp>
      <p:pic>
        <p:nvPicPr>
          <p:cNvPr id="48132" name="Picture 5" descr="sine-sample-4"/>
          <p:cNvPicPr>
            <a:picLocks noChangeAspect="1" noChangeArrowheads="1"/>
          </p:cNvPicPr>
          <p:nvPr/>
        </p:nvPicPr>
        <p:blipFill>
          <a:blip r:embed="rId3" cstate="print"/>
          <a:srcRect/>
          <a:stretch>
            <a:fillRect/>
          </a:stretch>
        </p:blipFill>
        <p:spPr bwMode="auto">
          <a:xfrm>
            <a:off x="1371600" y="3657600"/>
            <a:ext cx="6096000" cy="1533525"/>
          </a:xfrm>
          <a:prstGeom prst="rect">
            <a:avLst/>
          </a:prstGeom>
          <a:noFill/>
          <a:ln w="9525">
            <a:noFill/>
            <a:miter lim="800000"/>
            <a:headEnd/>
            <a:tailEnd/>
          </a:ln>
        </p:spPr>
      </p:pic>
      <p:pic>
        <p:nvPicPr>
          <p:cNvPr id="48133" name="Picture 6" descr="sine-sample-5"/>
          <p:cNvPicPr>
            <a:picLocks noChangeAspect="1" noChangeArrowheads="1"/>
          </p:cNvPicPr>
          <p:nvPr/>
        </p:nvPicPr>
        <p:blipFill>
          <a:blip r:embed="rId4" cstate="print"/>
          <a:srcRect/>
          <a:stretch>
            <a:fillRect/>
          </a:stretch>
        </p:blipFill>
        <p:spPr bwMode="auto">
          <a:xfrm>
            <a:off x="1447800" y="5180013"/>
            <a:ext cx="5913438" cy="1487487"/>
          </a:xfrm>
          <a:prstGeom prst="rect">
            <a:avLst/>
          </a:prstGeom>
          <a:noFill/>
          <a:ln w="9525">
            <a:noFill/>
            <a:miter lim="800000"/>
            <a:headEnd/>
            <a:tailEnd/>
          </a:ln>
        </p:spPr>
      </p:pic>
      <p:sp>
        <p:nvSpPr>
          <p:cNvPr id="48134" name="Text Box 7"/>
          <p:cNvSpPr txBox="1">
            <a:spLocks noChangeArrowheads="1"/>
          </p:cNvSpPr>
          <p:nvPr/>
        </p:nvSpPr>
        <p:spPr bwMode="auto">
          <a:xfrm>
            <a:off x="7604125" y="4533900"/>
            <a:ext cx="720725" cy="366713"/>
          </a:xfrm>
          <a:prstGeom prst="rect">
            <a:avLst/>
          </a:prstGeom>
          <a:noFill/>
          <a:ln w="63500">
            <a:noFill/>
            <a:miter lim="800000"/>
            <a:headEnd/>
            <a:tailEnd/>
          </a:ln>
        </p:spPr>
        <p:txBody>
          <a:bodyPr wrap="none">
            <a:spAutoFit/>
          </a:bodyPr>
          <a:lstStyle/>
          <a:p>
            <a:r>
              <a:rPr lang="en-US"/>
              <a:t>good</a:t>
            </a:r>
          </a:p>
        </p:txBody>
      </p:sp>
      <p:sp>
        <p:nvSpPr>
          <p:cNvPr id="48135" name="Text Box 8"/>
          <p:cNvSpPr txBox="1">
            <a:spLocks noChangeArrowheads="1"/>
          </p:cNvSpPr>
          <p:nvPr/>
        </p:nvSpPr>
        <p:spPr bwMode="auto">
          <a:xfrm>
            <a:off x="7620000" y="6034088"/>
            <a:ext cx="584200" cy="366712"/>
          </a:xfrm>
          <a:prstGeom prst="rect">
            <a:avLst/>
          </a:prstGeom>
          <a:noFill/>
          <a:ln w="63500">
            <a:noFill/>
            <a:miter lim="800000"/>
            <a:headEnd/>
            <a:tailEnd/>
          </a:ln>
        </p:spPr>
        <p:txBody>
          <a:bodyPr wrap="none">
            <a:spAutoFit/>
          </a:bodyPr>
          <a:lstStyle/>
          <a:p>
            <a:r>
              <a:rPr lang="en-US"/>
              <a:t>bad</a:t>
            </a:r>
          </a:p>
        </p:txBody>
      </p:sp>
      <p:sp>
        <p:nvSpPr>
          <p:cNvPr id="48136" name="Oval 7"/>
          <p:cNvSpPr>
            <a:spLocks noChangeArrowheads="1"/>
          </p:cNvSpPr>
          <p:nvPr/>
        </p:nvSpPr>
        <p:spPr bwMode="auto">
          <a:xfrm>
            <a:off x="1524000" y="3733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37" name="Oval 8"/>
          <p:cNvSpPr>
            <a:spLocks noChangeArrowheads="1"/>
          </p:cNvSpPr>
          <p:nvPr/>
        </p:nvSpPr>
        <p:spPr bwMode="auto">
          <a:xfrm>
            <a:off x="1752600" y="4114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38" name="Oval 9"/>
          <p:cNvSpPr>
            <a:spLocks noChangeArrowheads="1"/>
          </p:cNvSpPr>
          <p:nvPr/>
        </p:nvSpPr>
        <p:spPr bwMode="auto">
          <a:xfrm>
            <a:off x="19050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39" name="Oval 10"/>
          <p:cNvSpPr>
            <a:spLocks noChangeArrowheads="1"/>
          </p:cNvSpPr>
          <p:nvPr/>
        </p:nvSpPr>
        <p:spPr bwMode="auto">
          <a:xfrm>
            <a:off x="2286000" y="4572000"/>
            <a:ext cx="228600" cy="228600"/>
          </a:xfrm>
          <a:prstGeom prst="ellipse">
            <a:avLst/>
          </a:prstGeom>
          <a:solidFill>
            <a:schemeClr val="tx1"/>
          </a:solidFill>
          <a:ln w="63500" algn="ctr">
            <a:noFill/>
            <a:round/>
            <a:headEnd/>
            <a:tailEnd type="triangle" w="med" len="med"/>
          </a:ln>
        </p:spPr>
        <p:txBody>
          <a:bodyPr/>
          <a:lstStyle/>
          <a:p>
            <a:r>
              <a:rPr lang="en-US"/>
              <a:t>v</a:t>
            </a:r>
          </a:p>
        </p:txBody>
      </p:sp>
      <p:sp>
        <p:nvSpPr>
          <p:cNvPr id="48140" name="Oval 11"/>
          <p:cNvSpPr>
            <a:spLocks noChangeArrowheads="1"/>
          </p:cNvSpPr>
          <p:nvPr/>
        </p:nvSpPr>
        <p:spPr bwMode="auto">
          <a:xfrm>
            <a:off x="23622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1" name="Oval 12"/>
          <p:cNvSpPr>
            <a:spLocks noChangeArrowheads="1"/>
          </p:cNvSpPr>
          <p:nvPr/>
        </p:nvSpPr>
        <p:spPr bwMode="auto">
          <a:xfrm>
            <a:off x="2590800" y="3657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2" name="Oval 13"/>
          <p:cNvSpPr>
            <a:spLocks noChangeArrowheads="1"/>
          </p:cNvSpPr>
          <p:nvPr/>
        </p:nvSpPr>
        <p:spPr bwMode="auto">
          <a:xfrm>
            <a:off x="27432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3" name="Oval 14"/>
          <p:cNvSpPr>
            <a:spLocks noChangeArrowheads="1"/>
          </p:cNvSpPr>
          <p:nvPr/>
        </p:nvSpPr>
        <p:spPr bwMode="auto">
          <a:xfrm>
            <a:off x="28956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4" name="Oval 15"/>
          <p:cNvSpPr>
            <a:spLocks noChangeArrowheads="1"/>
          </p:cNvSpPr>
          <p:nvPr/>
        </p:nvSpPr>
        <p:spPr bwMode="auto">
          <a:xfrm>
            <a:off x="20574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5" name="Oval 16"/>
          <p:cNvSpPr>
            <a:spLocks noChangeArrowheads="1"/>
          </p:cNvSpPr>
          <p:nvPr/>
        </p:nvSpPr>
        <p:spPr bwMode="auto">
          <a:xfrm>
            <a:off x="31242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6" name="Oval 17"/>
          <p:cNvSpPr>
            <a:spLocks noChangeArrowheads="1"/>
          </p:cNvSpPr>
          <p:nvPr/>
        </p:nvSpPr>
        <p:spPr bwMode="auto">
          <a:xfrm>
            <a:off x="3581400" y="3733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7" name="Oval 18"/>
          <p:cNvSpPr>
            <a:spLocks noChangeArrowheads="1"/>
          </p:cNvSpPr>
          <p:nvPr/>
        </p:nvSpPr>
        <p:spPr bwMode="auto">
          <a:xfrm>
            <a:off x="3810000" y="4114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8" name="Oval 19"/>
          <p:cNvSpPr>
            <a:spLocks noChangeArrowheads="1"/>
          </p:cNvSpPr>
          <p:nvPr/>
        </p:nvSpPr>
        <p:spPr bwMode="auto">
          <a:xfrm>
            <a:off x="39624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9" name="Oval 20"/>
          <p:cNvSpPr>
            <a:spLocks noChangeArrowheads="1"/>
          </p:cNvSpPr>
          <p:nvPr/>
        </p:nvSpPr>
        <p:spPr bwMode="auto">
          <a:xfrm>
            <a:off x="4267200" y="4572000"/>
            <a:ext cx="228600" cy="228600"/>
          </a:xfrm>
          <a:prstGeom prst="ellipse">
            <a:avLst/>
          </a:prstGeom>
          <a:solidFill>
            <a:schemeClr val="tx1"/>
          </a:solidFill>
          <a:ln w="63500" algn="ctr">
            <a:noFill/>
            <a:round/>
            <a:headEnd/>
            <a:tailEnd type="triangle" w="med" len="med"/>
          </a:ln>
        </p:spPr>
        <p:txBody>
          <a:bodyPr/>
          <a:lstStyle/>
          <a:p>
            <a:r>
              <a:rPr lang="en-US"/>
              <a:t>v</a:t>
            </a:r>
          </a:p>
        </p:txBody>
      </p:sp>
      <p:sp>
        <p:nvSpPr>
          <p:cNvPr id="48150" name="Oval 21"/>
          <p:cNvSpPr>
            <a:spLocks noChangeArrowheads="1"/>
          </p:cNvSpPr>
          <p:nvPr/>
        </p:nvSpPr>
        <p:spPr bwMode="auto">
          <a:xfrm>
            <a:off x="44196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1" name="Oval 22"/>
          <p:cNvSpPr>
            <a:spLocks noChangeArrowheads="1"/>
          </p:cNvSpPr>
          <p:nvPr/>
        </p:nvSpPr>
        <p:spPr bwMode="auto">
          <a:xfrm>
            <a:off x="4572000" y="3657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2" name="Oval 23"/>
          <p:cNvSpPr>
            <a:spLocks noChangeArrowheads="1"/>
          </p:cNvSpPr>
          <p:nvPr/>
        </p:nvSpPr>
        <p:spPr bwMode="auto">
          <a:xfrm>
            <a:off x="48006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3" name="Oval 24"/>
          <p:cNvSpPr>
            <a:spLocks noChangeArrowheads="1"/>
          </p:cNvSpPr>
          <p:nvPr/>
        </p:nvSpPr>
        <p:spPr bwMode="auto">
          <a:xfrm>
            <a:off x="49530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4" name="Oval 25"/>
          <p:cNvSpPr>
            <a:spLocks noChangeArrowheads="1"/>
          </p:cNvSpPr>
          <p:nvPr/>
        </p:nvSpPr>
        <p:spPr bwMode="auto">
          <a:xfrm>
            <a:off x="40386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5" name="Oval 26"/>
          <p:cNvSpPr>
            <a:spLocks noChangeArrowheads="1"/>
          </p:cNvSpPr>
          <p:nvPr/>
        </p:nvSpPr>
        <p:spPr bwMode="auto">
          <a:xfrm>
            <a:off x="51816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6" name="Oval 27"/>
          <p:cNvSpPr>
            <a:spLocks noChangeArrowheads="1"/>
          </p:cNvSpPr>
          <p:nvPr/>
        </p:nvSpPr>
        <p:spPr bwMode="auto">
          <a:xfrm>
            <a:off x="5562600" y="3733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7" name="Oval 28"/>
          <p:cNvSpPr>
            <a:spLocks noChangeArrowheads="1"/>
          </p:cNvSpPr>
          <p:nvPr/>
        </p:nvSpPr>
        <p:spPr bwMode="auto">
          <a:xfrm>
            <a:off x="5791200" y="4114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8" name="Oval 29"/>
          <p:cNvSpPr>
            <a:spLocks noChangeArrowheads="1"/>
          </p:cNvSpPr>
          <p:nvPr/>
        </p:nvSpPr>
        <p:spPr bwMode="auto">
          <a:xfrm>
            <a:off x="59436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9" name="Oval 30"/>
          <p:cNvSpPr>
            <a:spLocks noChangeArrowheads="1"/>
          </p:cNvSpPr>
          <p:nvPr/>
        </p:nvSpPr>
        <p:spPr bwMode="auto">
          <a:xfrm>
            <a:off x="6248400" y="4572000"/>
            <a:ext cx="228600" cy="228600"/>
          </a:xfrm>
          <a:prstGeom prst="ellipse">
            <a:avLst/>
          </a:prstGeom>
          <a:solidFill>
            <a:schemeClr val="tx1"/>
          </a:solidFill>
          <a:ln w="63500" algn="ctr">
            <a:noFill/>
            <a:round/>
            <a:headEnd/>
            <a:tailEnd type="triangle" w="med" len="med"/>
          </a:ln>
        </p:spPr>
        <p:txBody>
          <a:bodyPr/>
          <a:lstStyle/>
          <a:p>
            <a:r>
              <a:rPr lang="en-US"/>
              <a:t>v</a:t>
            </a:r>
          </a:p>
        </p:txBody>
      </p:sp>
      <p:sp>
        <p:nvSpPr>
          <p:cNvPr id="48160" name="Oval 31"/>
          <p:cNvSpPr>
            <a:spLocks noChangeArrowheads="1"/>
          </p:cNvSpPr>
          <p:nvPr/>
        </p:nvSpPr>
        <p:spPr bwMode="auto">
          <a:xfrm>
            <a:off x="64008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1" name="Oval 32"/>
          <p:cNvSpPr>
            <a:spLocks noChangeArrowheads="1"/>
          </p:cNvSpPr>
          <p:nvPr/>
        </p:nvSpPr>
        <p:spPr bwMode="auto">
          <a:xfrm>
            <a:off x="6553200" y="3657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2" name="Oval 33"/>
          <p:cNvSpPr>
            <a:spLocks noChangeArrowheads="1"/>
          </p:cNvSpPr>
          <p:nvPr/>
        </p:nvSpPr>
        <p:spPr bwMode="auto">
          <a:xfrm>
            <a:off x="67818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3" name="Oval 34"/>
          <p:cNvSpPr>
            <a:spLocks noChangeArrowheads="1"/>
          </p:cNvSpPr>
          <p:nvPr/>
        </p:nvSpPr>
        <p:spPr bwMode="auto">
          <a:xfrm>
            <a:off x="69342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4" name="Oval 35"/>
          <p:cNvSpPr>
            <a:spLocks noChangeArrowheads="1"/>
          </p:cNvSpPr>
          <p:nvPr/>
        </p:nvSpPr>
        <p:spPr bwMode="auto">
          <a:xfrm>
            <a:off x="60960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5" name="Oval 36"/>
          <p:cNvSpPr>
            <a:spLocks noChangeArrowheads="1"/>
          </p:cNvSpPr>
          <p:nvPr/>
        </p:nvSpPr>
        <p:spPr bwMode="auto">
          <a:xfrm>
            <a:off x="70866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6" name="Title 38"/>
          <p:cNvSpPr>
            <a:spLocks noGrp="1"/>
          </p:cNvSpPr>
          <p:nvPr>
            <p:ph type="title"/>
          </p:nvPr>
        </p:nvSpPr>
        <p:spPr/>
        <p:txBody>
          <a:bodyPr/>
          <a:lstStyle/>
          <a:p>
            <a:r>
              <a:rPr lang="en-US"/>
              <a:t>Nyquist-Shannon Sampling Theorem</a:t>
            </a:r>
          </a:p>
        </p:txBody>
      </p:sp>
      <p:sp>
        <p:nvSpPr>
          <p:cNvPr id="39" name="TextBox 38">
            <a:extLst>
              <a:ext uri="{FF2B5EF4-FFF2-40B4-BE49-F238E27FC236}">
                <a16:creationId xmlns:a16="http://schemas.microsoft.com/office/drawing/2014/main" id="{724D6135-2BB3-BB45-A5F6-FA421CA1CCC0}"/>
              </a:ext>
            </a:extLst>
          </p:cNvPr>
          <p:cNvSpPr txBox="1"/>
          <p:nvPr/>
        </p:nvSpPr>
        <p:spPr>
          <a:xfrm>
            <a:off x="0" y="6572534"/>
            <a:ext cx="1905000" cy="276999"/>
          </a:xfrm>
          <a:prstGeom prst="rect">
            <a:avLst/>
          </a:prstGeom>
          <a:noFill/>
        </p:spPr>
        <p:txBody>
          <a:bodyPr wrap="square" rtlCol="0">
            <a:spAutoFit/>
          </a:bodyPr>
          <a:lstStyle/>
          <a:p>
            <a:r>
              <a:rPr lang="en-US" sz="1200" dirty="0"/>
              <a:t>Slide from Derek </a:t>
            </a:r>
            <a:r>
              <a:rPr lang="en-US" sz="1200" dirty="0" err="1"/>
              <a:t>Hoiem</a:t>
            </a:r>
            <a:r>
              <a:rPr lang="en-US" sz="1200" dirty="0"/>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t>Anti-aliasing</a:t>
            </a:r>
          </a:p>
        </p:txBody>
      </p:sp>
      <p:sp>
        <p:nvSpPr>
          <p:cNvPr id="3" name="Content Placeholder 2"/>
          <p:cNvSpPr>
            <a:spLocks noGrp="1"/>
          </p:cNvSpPr>
          <p:nvPr>
            <p:ph idx="1"/>
          </p:nvPr>
        </p:nvSpPr>
        <p:spPr/>
        <p:txBody>
          <a:bodyPr/>
          <a:lstStyle/>
          <a:p>
            <a:pPr marL="457200" indent="-457200" eaLnBrk="1" hangingPunct="1">
              <a:buFontTx/>
              <a:buNone/>
              <a:defRPr/>
            </a:pPr>
            <a:endParaRPr lang="en-US" dirty="0"/>
          </a:p>
          <a:p>
            <a:pPr marL="457200" indent="-457200" eaLnBrk="1" hangingPunct="1">
              <a:buFontTx/>
              <a:buNone/>
              <a:defRPr/>
            </a:pPr>
            <a:r>
              <a:rPr lang="en-US" dirty="0"/>
              <a:t>Solutions:</a:t>
            </a:r>
          </a:p>
          <a:p>
            <a:pPr marL="457200" indent="-457200" eaLnBrk="1" hangingPunct="1">
              <a:defRPr/>
            </a:pPr>
            <a:r>
              <a:rPr lang="en-US" dirty="0"/>
              <a:t>Sample more often</a:t>
            </a:r>
          </a:p>
          <a:p>
            <a:pPr marL="457200" indent="-457200" eaLnBrk="1" hangingPunct="1">
              <a:defRPr/>
            </a:pPr>
            <a:endParaRPr lang="en-US" dirty="0"/>
          </a:p>
          <a:p>
            <a:pPr marL="457200" indent="-457200" eaLnBrk="1" hangingPunct="1">
              <a:defRPr/>
            </a:pPr>
            <a:r>
              <a:rPr lang="en-US" dirty="0"/>
              <a:t>Get rid of all frequencies that are greater than half the new sampling frequency</a:t>
            </a:r>
          </a:p>
          <a:p>
            <a:pPr marL="838200" lvl="1" indent="-381000" eaLnBrk="1" hangingPunct="1">
              <a:defRPr/>
            </a:pPr>
            <a:r>
              <a:rPr lang="en-US" dirty="0"/>
              <a:t>Will lose information</a:t>
            </a:r>
          </a:p>
          <a:p>
            <a:pPr marL="838200" lvl="1" indent="-381000" eaLnBrk="1" hangingPunct="1">
              <a:defRPr/>
            </a:pPr>
            <a:r>
              <a:rPr lang="en-US" dirty="0"/>
              <a:t>But it’s better than aliasing</a:t>
            </a:r>
          </a:p>
          <a:p>
            <a:pPr marL="838200" lvl="1" indent="-381000" eaLnBrk="1" hangingPunct="1">
              <a:defRPr/>
            </a:pPr>
            <a:r>
              <a:rPr lang="en-US" dirty="0"/>
              <a:t>Apply a smoothing filter</a:t>
            </a:r>
            <a:endParaRPr lang="ru-RU" dirty="0"/>
          </a:p>
          <a:p>
            <a:pPr>
              <a:buFont typeface="Arial" charset="0"/>
              <a:buNone/>
              <a:defRPr/>
            </a:pPr>
            <a:endParaRPr lang="en-US" dirty="0"/>
          </a:p>
        </p:txBody>
      </p:sp>
      <p:sp>
        <p:nvSpPr>
          <p:cNvPr id="4" name="TextBox 3">
            <a:extLst>
              <a:ext uri="{FF2B5EF4-FFF2-40B4-BE49-F238E27FC236}">
                <a16:creationId xmlns:a16="http://schemas.microsoft.com/office/drawing/2014/main" id="{C97494EB-6C2C-4A4C-99A0-9D13F9BE9BE6}"/>
              </a:ext>
            </a:extLst>
          </p:cNvPr>
          <p:cNvSpPr txBox="1"/>
          <p:nvPr/>
        </p:nvSpPr>
        <p:spPr>
          <a:xfrm>
            <a:off x="0" y="6572534"/>
            <a:ext cx="1905000" cy="276999"/>
          </a:xfrm>
          <a:prstGeom prst="rect">
            <a:avLst/>
          </a:prstGeom>
          <a:noFill/>
        </p:spPr>
        <p:txBody>
          <a:bodyPr wrap="square" rtlCol="0">
            <a:spAutoFit/>
          </a:bodyPr>
          <a:lstStyle/>
          <a:p>
            <a:r>
              <a:rPr lang="en-US" sz="1200" dirty="0"/>
              <a:t>Slide from Derek </a:t>
            </a:r>
            <a:r>
              <a:rPr lang="en-US" sz="1200" dirty="0" err="1"/>
              <a:t>Hoiem</a:t>
            </a:r>
            <a:r>
              <a:rPr lang="en-US" sz="1200" dirty="0"/>
              <a: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t>Algorithm for downsampling by factor of 2</a:t>
            </a:r>
          </a:p>
        </p:txBody>
      </p:sp>
      <p:sp>
        <p:nvSpPr>
          <p:cNvPr id="3" name="Content Placeholder 2"/>
          <p:cNvSpPr txBox="1">
            <a:spLocks/>
          </p:cNvSpPr>
          <p:nvPr/>
        </p:nvSpPr>
        <p:spPr>
          <a:xfrm>
            <a:off x="457200" y="990600"/>
            <a:ext cx="8229600" cy="5135563"/>
          </a:xfrm>
          <a:prstGeom prst="rect">
            <a:avLst/>
          </a:prstGeom>
        </p:spPr>
        <p:txBody>
          <a:bodyPr/>
          <a:lstStyle/>
          <a:p>
            <a:pPr marL="514350" indent="-514350" eaLnBrk="0" hangingPunct="0">
              <a:spcBef>
                <a:spcPct val="20000"/>
              </a:spcBef>
              <a:buFont typeface="+mj-lt"/>
              <a:buAutoNum type="arabicPeriod"/>
              <a:defRPr/>
            </a:pPr>
            <a:endParaRPr lang="en-US" sz="2800" dirty="0">
              <a:latin typeface="+mn-lt"/>
              <a:cs typeface="+mn-cs"/>
            </a:endParaRPr>
          </a:p>
          <a:p>
            <a:pPr marL="514350" indent="-514350" eaLnBrk="0" hangingPunct="0">
              <a:spcBef>
                <a:spcPct val="20000"/>
              </a:spcBef>
              <a:buFont typeface="+mj-lt"/>
              <a:buAutoNum type="arabicPeriod"/>
              <a:defRPr/>
            </a:pPr>
            <a:r>
              <a:rPr lang="en-US" sz="2800" dirty="0">
                <a:latin typeface="+mn-lt"/>
                <a:cs typeface="+mn-cs"/>
              </a:rPr>
              <a:t>Start with image(h, w)</a:t>
            </a:r>
          </a:p>
          <a:p>
            <a:pPr marL="514350" indent="-514350" eaLnBrk="0" hangingPunct="0">
              <a:spcBef>
                <a:spcPct val="20000"/>
              </a:spcBef>
              <a:buFont typeface="+mj-lt"/>
              <a:buAutoNum type="arabicPeriod"/>
              <a:defRPr/>
            </a:pPr>
            <a:r>
              <a:rPr lang="en-US" sz="2800" dirty="0">
                <a:latin typeface="+mn-lt"/>
                <a:cs typeface="+mn-cs"/>
              </a:rPr>
              <a:t>Apply low-pass filter</a:t>
            </a:r>
          </a:p>
          <a:p>
            <a:pPr marL="514350" indent="-514350" eaLnBrk="0" hangingPunct="0">
              <a:spcBef>
                <a:spcPct val="20000"/>
              </a:spcBef>
              <a:buFont typeface="+mj-lt"/>
              <a:buAutoNum type="arabicPeriod"/>
              <a:defRPr/>
            </a:pPr>
            <a:r>
              <a:rPr lang="en-US" sz="2800" dirty="0">
                <a:latin typeface="+mn-lt"/>
                <a:cs typeface="+mn-cs"/>
              </a:rPr>
              <a:t>Sample every other pixel</a:t>
            </a:r>
          </a:p>
          <a:p>
            <a:pPr marL="342900" indent="-342900" eaLnBrk="0" hangingPunct="0">
              <a:spcBef>
                <a:spcPct val="20000"/>
              </a:spcBef>
              <a:defRPr/>
            </a:pPr>
            <a:endParaRPr lang="en-US" sz="2800" dirty="0">
              <a:latin typeface="+mn-lt"/>
              <a:cs typeface="+mn-cs"/>
            </a:endParaRPr>
          </a:p>
        </p:txBody>
      </p:sp>
      <p:sp>
        <p:nvSpPr>
          <p:cNvPr id="4" name="TextBox 3">
            <a:extLst>
              <a:ext uri="{FF2B5EF4-FFF2-40B4-BE49-F238E27FC236}">
                <a16:creationId xmlns:a16="http://schemas.microsoft.com/office/drawing/2014/main" id="{67B13573-2B0C-D547-8BF6-C01B584505E5}"/>
              </a:ext>
            </a:extLst>
          </p:cNvPr>
          <p:cNvSpPr txBox="1"/>
          <p:nvPr/>
        </p:nvSpPr>
        <p:spPr>
          <a:xfrm>
            <a:off x="0" y="6572534"/>
            <a:ext cx="1905000" cy="276999"/>
          </a:xfrm>
          <a:prstGeom prst="rect">
            <a:avLst/>
          </a:prstGeom>
          <a:noFill/>
        </p:spPr>
        <p:txBody>
          <a:bodyPr wrap="square" rtlCol="0">
            <a:spAutoFit/>
          </a:bodyPr>
          <a:lstStyle/>
          <a:p>
            <a:r>
              <a:rPr lang="en-US" sz="1200" dirty="0"/>
              <a:t>Slide from Derek </a:t>
            </a:r>
            <a:r>
              <a:rPr lang="en-US" sz="1200" dirty="0" err="1"/>
              <a:t>Hoiem</a:t>
            </a:r>
            <a:r>
              <a:rPr lang="en-US" sz="1200" dirty="0"/>
              <a: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2" cstate="print"/>
          <a:srcRect b="43549"/>
          <a:stretch>
            <a:fillRect/>
          </a:stretch>
        </p:blipFill>
        <p:spPr bwMode="auto">
          <a:xfrm>
            <a:off x="152400" y="3810000"/>
            <a:ext cx="8686800" cy="2667000"/>
          </a:xfrm>
          <a:prstGeom prst="rect">
            <a:avLst/>
          </a:prstGeom>
          <a:noFill/>
          <a:ln w="9525">
            <a:noFill/>
            <a:miter lim="800000"/>
            <a:headEnd/>
            <a:tailEnd/>
          </a:ln>
        </p:spPr>
      </p:pic>
      <p:sp>
        <p:nvSpPr>
          <p:cNvPr id="51203" name="Rectangle 8"/>
          <p:cNvSpPr>
            <a:spLocks noGrp="1" noChangeArrowheads="1"/>
          </p:cNvSpPr>
          <p:nvPr>
            <p:ph type="title"/>
          </p:nvPr>
        </p:nvSpPr>
        <p:spPr>
          <a:xfrm>
            <a:off x="685800" y="228600"/>
            <a:ext cx="7772400" cy="1143000"/>
          </a:xfrm>
        </p:spPr>
        <p:txBody>
          <a:bodyPr/>
          <a:lstStyle/>
          <a:p>
            <a:pPr eaLnBrk="1" hangingPunct="1"/>
            <a:r>
              <a:rPr lang="en-US" sz="4800"/>
              <a:t>Anti-aliasing</a:t>
            </a:r>
            <a:endParaRPr lang="ru-RU" sz="4800"/>
          </a:p>
        </p:txBody>
      </p:sp>
      <p:pic>
        <p:nvPicPr>
          <p:cNvPr id="51204" name="Picture 14"/>
          <p:cNvPicPr>
            <a:picLocks noChangeAspect="1" noChangeArrowheads="1"/>
          </p:cNvPicPr>
          <p:nvPr/>
        </p:nvPicPr>
        <p:blipFill>
          <a:blip r:embed="rId3" cstate="print"/>
          <a:srcRect b="47307"/>
          <a:stretch>
            <a:fillRect/>
          </a:stretch>
        </p:blipFill>
        <p:spPr bwMode="auto">
          <a:xfrm>
            <a:off x="0" y="1295400"/>
            <a:ext cx="8915400" cy="2376488"/>
          </a:xfrm>
          <a:prstGeom prst="rect">
            <a:avLst/>
          </a:prstGeom>
          <a:noFill/>
          <a:ln w="9525">
            <a:noFill/>
            <a:miter lim="800000"/>
            <a:headEnd/>
            <a:tailEnd/>
          </a:ln>
        </p:spPr>
      </p:pic>
      <p:sp>
        <p:nvSpPr>
          <p:cNvPr id="51205" name="TextBox 4"/>
          <p:cNvSpPr txBox="1">
            <a:spLocks noChangeArrowheads="1"/>
          </p:cNvSpPr>
          <p:nvPr/>
        </p:nvSpPr>
        <p:spPr bwMode="auto">
          <a:xfrm>
            <a:off x="7010400" y="6550025"/>
            <a:ext cx="2133600" cy="307975"/>
          </a:xfrm>
          <a:prstGeom prst="rect">
            <a:avLst/>
          </a:prstGeom>
          <a:noFill/>
          <a:ln w="9525">
            <a:noFill/>
            <a:miter lim="800000"/>
            <a:headEnd/>
            <a:tailEnd/>
          </a:ln>
        </p:spPr>
        <p:txBody>
          <a:bodyPr wrap="none">
            <a:spAutoFit/>
          </a:bodyPr>
          <a:lstStyle/>
          <a:p>
            <a:r>
              <a:rPr lang="en-US" sz="1400"/>
              <a:t>Forsyth and Ponce 2002</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vg-nn-half"/>
          <p:cNvPicPr>
            <a:picLocks noChangeAspect="1" noChangeArrowheads="1"/>
          </p:cNvPicPr>
          <p:nvPr/>
        </p:nvPicPr>
        <p:blipFill>
          <a:blip r:embed="rId2" cstate="print"/>
          <a:srcRect/>
          <a:stretch>
            <a:fillRect/>
          </a:stretch>
        </p:blipFill>
        <p:spPr bwMode="auto">
          <a:xfrm>
            <a:off x="-228600" y="914400"/>
            <a:ext cx="3181350" cy="4187825"/>
          </a:xfrm>
          <a:prstGeom prst="rect">
            <a:avLst/>
          </a:prstGeom>
          <a:noFill/>
          <a:ln w="9525">
            <a:noFill/>
            <a:miter lim="800000"/>
            <a:headEnd/>
            <a:tailEnd/>
          </a:ln>
        </p:spPr>
      </p:pic>
      <p:pic>
        <p:nvPicPr>
          <p:cNvPr id="52227" name="Picture 3" descr="vg-nn-quarter"/>
          <p:cNvPicPr>
            <a:picLocks noChangeAspect="1" noChangeArrowheads="1"/>
          </p:cNvPicPr>
          <p:nvPr/>
        </p:nvPicPr>
        <p:blipFill>
          <a:blip r:embed="rId3" cstate="print"/>
          <a:srcRect/>
          <a:stretch>
            <a:fillRect/>
          </a:stretch>
        </p:blipFill>
        <p:spPr bwMode="auto">
          <a:xfrm>
            <a:off x="2971800" y="914400"/>
            <a:ext cx="3181350" cy="4200525"/>
          </a:xfrm>
          <a:prstGeom prst="rect">
            <a:avLst/>
          </a:prstGeom>
          <a:noFill/>
          <a:ln w="9525">
            <a:noFill/>
            <a:miter lim="800000"/>
            <a:headEnd/>
            <a:tailEnd/>
          </a:ln>
        </p:spPr>
      </p:pic>
      <p:pic>
        <p:nvPicPr>
          <p:cNvPr id="52228" name="Picture 4" descr="vg-nn-eighth"/>
          <p:cNvPicPr>
            <a:picLocks noChangeAspect="1" noChangeArrowheads="1"/>
          </p:cNvPicPr>
          <p:nvPr/>
        </p:nvPicPr>
        <p:blipFill>
          <a:blip r:embed="rId4" cstate="print"/>
          <a:srcRect/>
          <a:stretch>
            <a:fillRect/>
          </a:stretch>
        </p:blipFill>
        <p:spPr bwMode="auto">
          <a:xfrm>
            <a:off x="6172200" y="900113"/>
            <a:ext cx="3198813" cy="4214812"/>
          </a:xfrm>
          <a:prstGeom prst="rect">
            <a:avLst/>
          </a:prstGeom>
          <a:noFill/>
          <a:ln w="9525">
            <a:noFill/>
            <a:miter lim="800000"/>
            <a:headEnd/>
            <a:tailEnd/>
          </a:ln>
        </p:spPr>
      </p:pic>
      <p:sp>
        <p:nvSpPr>
          <p:cNvPr id="52229" name="Rectangle 5"/>
          <p:cNvSpPr>
            <a:spLocks noGrp="1" noChangeArrowheads="1"/>
          </p:cNvSpPr>
          <p:nvPr>
            <p:ph type="title"/>
          </p:nvPr>
        </p:nvSpPr>
        <p:spPr/>
        <p:txBody>
          <a:bodyPr/>
          <a:lstStyle/>
          <a:p>
            <a:r>
              <a:rPr lang="en-US" dirty="0"/>
              <a:t>Subsampling without pre-filtering</a:t>
            </a:r>
          </a:p>
        </p:txBody>
      </p:sp>
      <p:sp>
        <p:nvSpPr>
          <p:cNvPr id="52230" name="Text Box 6"/>
          <p:cNvSpPr txBox="1">
            <a:spLocks noChangeArrowheads="1"/>
          </p:cNvSpPr>
          <p:nvPr/>
        </p:nvSpPr>
        <p:spPr bwMode="auto">
          <a:xfrm>
            <a:off x="3733800" y="5105400"/>
            <a:ext cx="1681163" cy="457200"/>
          </a:xfrm>
          <a:prstGeom prst="rect">
            <a:avLst/>
          </a:prstGeom>
          <a:noFill/>
          <a:ln w="9525">
            <a:noFill/>
            <a:miter lim="800000"/>
            <a:headEnd/>
            <a:tailEnd/>
          </a:ln>
        </p:spPr>
        <p:txBody>
          <a:bodyPr wrap="none">
            <a:spAutoFit/>
          </a:bodyPr>
          <a:lstStyle/>
          <a:p>
            <a:r>
              <a:rPr lang="en-US" sz="2400"/>
              <a:t>1/4  </a:t>
            </a:r>
            <a:r>
              <a:rPr lang="en-US" sz="1600"/>
              <a:t>(2x zoom)</a:t>
            </a:r>
          </a:p>
        </p:txBody>
      </p:sp>
      <p:sp>
        <p:nvSpPr>
          <p:cNvPr id="52231" name="Text Box 7"/>
          <p:cNvSpPr txBox="1">
            <a:spLocks noChangeArrowheads="1"/>
          </p:cNvSpPr>
          <p:nvPr/>
        </p:nvSpPr>
        <p:spPr bwMode="auto">
          <a:xfrm>
            <a:off x="6934200" y="5105400"/>
            <a:ext cx="1681163" cy="457200"/>
          </a:xfrm>
          <a:prstGeom prst="rect">
            <a:avLst/>
          </a:prstGeom>
          <a:noFill/>
          <a:ln w="9525">
            <a:noFill/>
            <a:miter lim="800000"/>
            <a:headEnd/>
            <a:tailEnd/>
          </a:ln>
        </p:spPr>
        <p:txBody>
          <a:bodyPr wrap="none">
            <a:spAutoFit/>
          </a:bodyPr>
          <a:lstStyle/>
          <a:p>
            <a:r>
              <a:rPr lang="en-US" sz="2400"/>
              <a:t>1/8  </a:t>
            </a:r>
            <a:r>
              <a:rPr lang="en-US" sz="1600"/>
              <a:t>(4x zoom)</a:t>
            </a:r>
          </a:p>
        </p:txBody>
      </p:sp>
      <p:sp>
        <p:nvSpPr>
          <p:cNvPr id="52232" name="Text Box 8"/>
          <p:cNvSpPr txBox="1">
            <a:spLocks noChangeArrowheads="1"/>
          </p:cNvSpPr>
          <p:nvPr/>
        </p:nvSpPr>
        <p:spPr bwMode="auto">
          <a:xfrm>
            <a:off x="1295400" y="5105400"/>
            <a:ext cx="608013" cy="457200"/>
          </a:xfrm>
          <a:prstGeom prst="rect">
            <a:avLst/>
          </a:prstGeom>
          <a:noFill/>
          <a:ln w="9525">
            <a:noFill/>
            <a:miter lim="800000"/>
            <a:headEnd/>
            <a:tailEnd/>
          </a:ln>
        </p:spPr>
        <p:txBody>
          <a:bodyPr wrap="none">
            <a:spAutoFit/>
          </a:bodyPr>
          <a:lstStyle/>
          <a:p>
            <a:r>
              <a:rPr lang="en-US" sz="2400"/>
              <a:t>1/2</a:t>
            </a:r>
          </a:p>
        </p:txBody>
      </p:sp>
      <p:sp>
        <p:nvSpPr>
          <p:cNvPr id="52233" name="Text Box 9"/>
          <p:cNvSpPr txBox="1">
            <a:spLocks noChangeArrowheads="1"/>
          </p:cNvSpPr>
          <p:nvPr/>
        </p:nvSpPr>
        <p:spPr bwMode="auto">
          <a:xfrm>
            <a:off x="0" y="6583362"/>
            <a:ext cx="2374900" cy="274638"/>
          </a:xfrm>
          <a:prstGeom prst="rect">
            <a:avLst/>
          </a:prstGeom>
          <a:solidFill>
            <a:schemeClr val="bg1"/>
          </a:solidFill>
          <a:ln w="9525">
            <a:noFill/>
            <a:miter lim="800000"/>
            <a:headEnd/>
            <a:tailEnd/>
          </a:ln>
        </p:spPr>
        <p:txBody>
          <a:bodyPr>
            <a:spAutoFit/>
          </a:bodyPr>
          <a:lstStyle/>
          <a:p>
            <a:r>
              <a:rPr lang="en-US" sz="1200" dirty="0"/>
              <a:t>Slide by Steve Seitz</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vg-gauss-eighth"/>
          <p:cNvPicPr>
            <a:picLocks noChangeAspect="1" noChangeArrowheads="1"/>
          </p:cNvPicPr>
          <p:nvPr/>
        </p:nvPicPr>
        <p:blipFill>
          <a:blip r:embed="rId2" cstate="print"/>
          <a:srcRect/>
          <a:stretch>
            <a:fillRect/>
          </a:stretch>
        </p:blipFill>
        <p:spPr bwMode="auto">
          <a:xfrm>
            <a:off x="6248400" y="914400"/>
            <a:ext cx="3154363" cy="4157663"/>
          </a:xfrm>
          <a:prstGeom prst="rect">
            <a:avLst/>
          </a:prstGeom>
          <a:noFill/>
          <a:ln w="9525">
            <a:noFill/>
            <a:miter lim="800000"/>
            <a:headEnd/>
            <a:tailEnd/>
          </a:ln>
        </p:spPr>
      </p:pic>
      <p:pic>
        <p:nvPicPr>
          <p:cNvPr id="53251" name="Picture 3" descr="vg-gauss-quarter"/>
          <p:cNvPicPr>
            <a:picLocks noChangeAspect="1" noChangeArrowheads="1"/>
          </p:cNvPicPr>
          <p:nvPr/>
        </p:nvPicPr>
        <p:blipFill>
          <a:blip r:embed="rId3" cstate="print"/>
          <a:srcRect/>
          <a:stretch>
            <a:fillRect/>
          </a:stretch>
        </p:blipFill>
        <p:spPr bwMode="auto">
          <a:xfrm>
            <a:off x="3046413" y="914400"/>
            <a:ext cx="3125787" cy="4127500"/>
          </a:xfrm>
          <a:prstGeom prst="rect">
            <a:avLst/>
          </a:prstGeom>
          <a:noFill/>
          <a:ln w="9525">
            <a:noFill/>
            <a:miter lim="800000"/>
            <a:headEnd/>
            <a:tailEnd/>
          </a:ln>
        </p:spPr>
      </p:pic>
      <p:pic>
        <p:nvPicPr>
          <p:cNvPr id="53252" name="Picture 4" descr="vg-gauss-half"/>
          <p:cNvPicPr>
            <a:picLocks noChangeAspect="1" noChangeArrowheads="1"/>
          </p:cNvPicPr>
          <p:nvPr/>
        </p:nvPicPr>
        <p:blipFill>
          <a:blip r:embed="rId4" cstate="print"/>
          <a:srcRect/>
          <a:stretch>
            <a:fillRect/>
          </a:stretch>
        </p:blipFill>
        <p:spPr bwMode="auto">
          <a:xfrm>
            <a:off x="-152400" y="914400"/>
            <a:ext cx="3132138" cy="4121150"/>
          </a:xfrm>
          <a:prstGeom prst="rect">
            <a:avLst/>
          </a:prstGeom>
          <a:noFill/>
          <a:ln w="9525">
            <a:noFill/>
            <a:miter lim="800000"/>
            <a:headEnd/>
            <a:tailEnd/>
          </a:ln>
        </p:spPr>
      </p:pic>
      <p:sp>
        <p:nvSpPr>
          <p:cNvPr id="53253" name="Rectangle 5"/>
          <p:cNvSpPr>
            <a:spLocks noGrp="1" noChangeArrowheads="1"/>
          </p:cNvSpPr>
          <p:nvPr>
            <p:ph type="title"/>
          </p:nvPr>
        </p:nvSpPr>
        <p:spPr>
          <a:xfrm>
            <a:off x="685800" y="76200"/>
            <a:ext cx="7924800" cy="838200"/>
          </a:xfrm>
        </p:spPr>
        <p:txBody>
          <a:bodyPr/>
          <a:lstStyle/>
          <a:p>
            <a:r>
              <a:rPr lang="en-US"/>
              <a:t>Subsampling with Gaussian pre-filtering</a:t>
            </a:r>
          </a:p>
        </p:txBody>
      </p:sp>
      <p:sp>
        <p:nvSpPr>
          <p:cNvPr id="53254" name="Text Box 6"/>
          <p:cNvSpPr txBox="1">
            <a:spLocks noChangeArrowheads="1"/>
          </p:cNvSpPr>
          <p:nvPr/>
        </p:nvSpPr>
        <p:spPr bwMode="auto">
          <a:xfrm>
            <a:off x="4267200" y="5105400"/>
            <a:ext cx="1012825" cy="457200"/>
          </a:xfrm>
          <a:prstGeom prst="rect">
            <a:avLst/>
          </a:prstGeom>
          <a:noFill/>
          <a:ln w="9525">
            <a:noFill/>
            <a:miter lim="800000"/>
            <a:headEnd/>
            <a:tailEnd/>
          </a:ln>
        </p:spPr>
        <p:txBody>
          <a:bodyPr wrap="none">
            <a:spAutoFit/>
          </a:bodyPr>
          <a:lstStyle/>
          <a:p>
            <a:r>
              <a:rPr lang="en-US" sz="2400"/>
              <a:t>G 1/4 </a:t>
            </a:r>
          </a:p>
        </p:txBody>
      </p:sp>
      <p:sp>
        <p:nvSpPr>
          <p:cNvPr id="53255" name="Text Box 7"/>
          <p:cNvSpPr txBox="1">
            <a:spLocks noChangeArrowheads="1"/>
          </p:cNvSpPr>
          <p:nvPr/>
        </p:nvSpPr>
        <p:spPr bwMode="auto">
          <a:xfrm>
            <a:off x="7377113" y="5105400"/>
            <a:ext cx="928687" cy="457200"/>
          </a:xfrm>
          <a:prstGeom prst="rect">
            <a:avLst/>
          </a:prstGeom>
          <a:noFill/>
          <a:ln w="9525">
            <a:noFill/>
            <a:miter lim="800000"/>
            <a:headEnd/>
            <a:tailEnd/>
          </a:ln>
        </p:spPr>
        <p:txBody>
          <a:bodyPr wrap="none">
            <a:spAutoFit/>
          </a:bodyPr>
          <a:lstStyle/>
          <a:p>
            <a:r>
              <a:rPr lang="en-US" sz="2400"/>
              <a:t>G 1/8</a:t>
            </a:r>
          </a:p>
        </p:txBody>
      </p:sp>
      <p:sp>
        <p:nvSpPr>
          <p:cNvPr id="53256" name="Text Box 8"/>
          <p:cNvSpPr txBox="1">
            <a:spLocks noChangeArrowheads="1"/>
          </p:cNvSpPr>
          <p:nvPr/>
        </p:nvSpPr>
        <p:spPr bwMode="auto">
          <a:xfrm>
            <a:off x="533400" y="5105400"/>
            <a:ext cx="1981200" cy="457200"/>
          </a:xfrm>
          <a:prstGeom prst="rect">
            <a:avLst/>
          </a:prstGeom>
          <a:noFill/>
          <a:ln w="9525">
            <a:noFill/>
            <a:miter lim="800000"/>
            <a:headEnd/>
            <a:tailEnd/>
          </a:ln>
        </p:spPr>
        <p:txBody>
          <a:bodyPr wrap="none">
            <a:spAutoFit/>
          </a:bodyPr>
          <a:lstStyle/>
          <a:p>
            <a:r>
              <a:rPr lang="en-US" sz="2400"/>
              <a:t>Gaussian 1/2</a:t>
            </a:r>
          </a:p>
        </p:txBody>
      </p:sp>
      <p:sp>
        <p:nvSpPr>
          <p:cNvPr id="53257" name="Text Box 10"/>
          <p:cNvSpPr txBox="1">
            <a:spLocks noChangeArrowheads="1"/>
          </p:cNvSpPr>
          <p:nvPr/>
        </p:nvSpPr>
        <p:spPr bwMode="auto">
          <a:xfrm>
            <a:off x="0" y="6566429"/>
            <a:ext cx="2374900" cy="274638"/>
          </a:xfrm>
          <a:prstGeom prst="rect">
            <a:avLst/>
          </a:prstGeom>
          <a:solidFill>
            <a:schemeClr val="bg1"/>
          </a:solidFill>
          <a:ln w="9525">
            <a:noFill/>
            <a:miter lim="800000"/>
            <a:headEnd/>
            <a:tailEnd/>
          </a:ln>
        </p:spPr>
        <p:txBody>
          <a:bodyPr>
            <a:spAutoFit/>
          </a:bodyPr>
          <a:lstStyle/>
          <a:p>
            <a:r>
              <a:rPr lang="en-US" sz="1200" dirty="0"/>
              <a:t>Slide by Steve Seitz</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81000" y="152400"/>
            <a:ext cx="8229600" cy="914400"/>
          </a:xfrm>
        </p:spPr>
        <p:txBody>
          <a:bodyPr/>
          <a:lstStyle/>
          <a:p>
            <a:pPr eaLnBrk="1" hangingPunct="1"/>
            <a:r>
              <a:rPr lang="en-US" dirty="0"/>
              <a:t>Gaussian pyramid (Repeated blurring and sampling)</a:t>
            </a:r>
          </a:p>
        </p:txBody>
      </p:sp>
      <p:pic>
        <p:nvPicPr>
          <p:cNvPr id="23555" name="Picture 2"/>
          <p:cNvPicPr>
            <a:picLocks noChangeAspect="1" noChangeArrowheads="1"/>
          </p:cNvPicPr>
          <p:nvPr/>
        </p:nvPicPr>
        <p:blipFill>
          <a:blip r:embed="rId2" cstate="print"/>
          <a:srcRect/>
          <a:stretch>
            <a:fillRect/>
          </a:stretch>
        </p:blipFill>
        <p:spPr bwMode="auto">
          <a:xfrm>
            <a:off x="1435894" y="1219200"/>
            <a:ext cx="6119812" cy="5486400"/>
          </a:xfrm>
          <a:prstGeom prst="rect">
            <a:avLst/>
          </a:prstGeom>
          <a:noFill/>
          <a:ln w="9525">
            <a:noFill/>
            <a:miter lim="800000"/>
            <a:headEnd/>
            <a:tailEnd/>
          </a:ln>
        </p:spPr>
      </p:pic>
      <p:sp>
        <p:nvSpPr>
          <p:cNvPr id="23556" name="TextBox 3"/>
          <p:cNvSpPr txBox="1">
            <a:spLocks noChangeArrowheads="1"/>
          </p:cNvSpPr>
          <p:nvPr/>
        </p:nvSpPr>
        <p:spPr bwMode="auto">
          <a:xfrm>
            <a:off x="7331075" y="6488113"/>
            <a:ext cx="1812925" cy="369887"/>
          </a:xfrm>
          <a:prstGeom prst="rect">
            <a:avLst/>
          </a:prstGeom>
          <a:noFill/>
          <a:ln w="9525">
            <a:noFill/>
            <a:miter lim="800000"/>
            <a:headEnd/>
            <a:tailEnd/>
          </a:ln>
        </p:spPr>
        <p:txBody>
          <a:bodyPr wrap="none">
            <a:spAutoFit/>
          </a:bodyPr>
          <a:lstStyle/>
          <a:p>
            <a:r>
              <a:rPr lang="en-US"/>
              <a:t>Source: Forsyth</a:t>
            </a:r>
          </a:p>
        </p:txBody>
      </p:sp>
    </p:spTree>
    <p:extLst>
      <p:ext uri="{BB962C8B-B14F-4D97-AF65-F5344CB8AC3E}">
        <p14:creationId xmlns:p14="http://schemas.microsoft.com/office/powerpoint/2010/main" val="22895311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a:t>Laplacian pyramid</a:t>
            </a:r>
          </a:p>
        </p:txBody>
      </p:sp>
      <p:pic>
        <p:nvPicPr>
          <p:cNvPr id="24579" name="Picture 2"/>
          <p:cNvPicPr>
            <a:picLocks noChangeAspect="1" noChangeArrowheads="1"/>
          </p:cNvPicPr>
          <p:nvPr/>
        </p:nvPicPr>
        <p:blipFill>
          <a:blip r:embed="rId2" cstate="print"/>
          <a:srcRect/>
          <a:stretch>
            <a:fillRect/>
          </a:stretch>
        </p:blipFill>
        <p:spPr bwMode="auto">
          <a:xfrm>
            <a:off x="1371600" y="1066800"/>
            <a:ext cx="5868988" cy="5311775"/>
          </a:xfrm>
          <a:prstGeom prst="rect">
            <a:avLst/>
          </a:prstGeom>
          <a:noFill/>
          <a:ln w="9525">
            <a:noFill/>
            <a:miter lim="800000"/>
            <a:headEnd/>
            <a:tailEnd/>
          </a:ln>
        </p:spPr>
      </p:pic>
      <p:sp>
        <p:nvSpPr>
          <p:cNvPr id="24580" name="TextBox 3"/>
          <p:cNvSpPr txBox="1">
            <a:spLocks noChangeArrowheads="1"/>
          </p:cNvSpPr>
          <p:nvPr/>
        </p:nvSpPr>
        <p:spPr bwMode="auto">
          <a:xfrm>
            <a:off x="7331075" y="6488113"/>
            <a:ext cx="1812925" cy="369887"/>
          </a:xfrm>
          <a:prstGeom prst="rect">
            <a:avLst/>
          </a:prstGeom>
          <a:noFill/>
          <a:ln w="9525">
            <a:noFill/>
            <a:miter lim="800000"/>
            <a:headEnd/>
            <a:tailEnd/>
          </a:ln>
        </p:spPr>
        <p:txBody>
          <a:bodyPr wrap="none">
            <a:spAutoFit/>
          </a:bodyPr>
          <a:lstStyle/>
          <a:p>
            <a:r>
              <a:rPr lang="en-US"/>
              <a:t>Source: Forsyth</a:t>
            </a:r>
          </a:p>
        </p:txBody>
      </p:sp>
    </p:spTree>
    <p:extLst>
      <p:ext uri="{BB962C8B-B14F-4D97-AF65-F5344CB8AC3E}">
        <p14:creationId xmlns:p14="http://schemas.microsoft.com/office/powerpoint/2010/main" val="29646245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924" y="150466"/>
            <a:ext cx="8822675" cy="638137"/>
          </a:xfrm>
        </p:spPr>
        <p:txBody>
          <a:bodyPr/>
          <a:lstStyle/>
          <a:p>
            <a:r>
              <a:rPr lang="en-US" dirty="0"/>
              <a:t>Creating the Difference of Gaussian Pyramid</a:t>
            </a:r>
          </a:p>
        </p:txBody>
      </p:sp>
      <p:cxnSp>
        <p:nvCxnSpPr>
          <p:cNvPr id="13" name="Straight Arrow Connector 12"/>
          <p:cNvCxnSpPr>
            <a:cxnSpLocks/>
            <a:stCxn id="4" idx="3"/>
            <a:endCxn id="38" idx="1"/>
          </p:cNvCxnSpPr>
          <p:nvPr/>
        </p:nvCxnSpPr>
        <p:spPr>
          <a:xfrm flipV="1">
            <a:off x="2132382" y="2607823"/>
            <a:ext cx="1550334" cy="75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46196" y="2005436"/>
            <a:ext cx="1433927" cy="584775"/>
          </a:xfrm>
          <a:prstGeom prst="rect">
            <a:avLst/>
          </a:prstGeom>
          <a:noFill/>
        </p:spPr>
        <p:txBody>
          <a:bodyPr wrap="square" rtlCol="0">
            <a:spAutoFit/>
          </a:bodyPr>
          <a:lstStyle/>
          <a:p>
            <a:pPr algn="ctr"/>
            <a:r>
              <a:rPr lang="en-US" sz="1600" dirty="0" err="1"/>
              <a:t>Downsample</a:t>
            </a:r>
            <a:r>
              <a:rPr lang="en-US" sz="1600" dirty="0"/>
              <a:t> (Smooth(</a:t>
            </a:r>
            <a:r>
              <a:rPr lang="en-US" sz="1600" dirty="0">
                <a:solidFill>
                  <a:srgbClr val="0000FF"/>
                </a:solidFill>
              </a:rPr>
              <a:t>G</a:t>
            </a:r>
            <a:r>
              <a:rPr lang="en-US" sz="1600" baseline="-25000" dirty="0">
                <a:solidFill>
                  <a:srgbClr val="0000FF"/>
                </a:solidFill>
              </a:rPr>
              <a:t>1</a:t>
            </a:r>
            <a:r>
              <a:rPr lang="en-US" sz="1600" dirty="0"/>
              <a:t>))</a:t>
            </a:r>
          </a:p>
        </p:txBody>
      </p:sp>
      <p:cxnSp>
        <p:nvCxnSpPr>
          <p:cNvPr id="15" name="Straight Arrow Connector 14"/>
          <p:cNvCxnSpPr>
            <a:cxnSpLocks/>
            <a:stCxn id="38" idx="2"/>
          </p:cNvCxnSpPr>
          <p:nvPr/>
        </p:nvCxnSpPr>
        <p:spPr>
          <a:xfrm flipH="1">
            <a:off x="2612843" y="3051669"/>
            <a:ext cx="1735809" cy="14975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380557" y="3413623"/>
            <a:ext cx="1848048" cy="646331"/>
          </a:xfrm>
          <a:prstGeom prst="rect">
            <a:avLst/>
          </a:prstGeom>
          <a:solidFill>
            <a:srgbClr val="FFFFFF">
              <a:alpha val="50196"/>
            </a:srgbClr>
          </a:solidFill>
        </p:spPr>
        <p:txBody>
          <a:bodyPr wrap="square" rtlCol="0">
            <a:spAutoFit/>
          </a:bodyPr>
          <a:lstStyle/>
          <a:p>
            <a:pPr algn="ctr"/>
            <a:r>
              <a:rPr lang="en-US" dirty="0"/>
              <a:t>Smooth</a:t>
            </a:r>
          </a:p>
          <a:p>
            <a:pPr algn="ctr"/>
            <a:r>
              <a:rPr lang="en-US" dirty="0"/>
              <a:t>(</a:t>
            </a:r>
            <a:r>
              <a:rPr lang="en-US" dirty="0" err="1"/>
              <a:t>Upsample</a:t>
            </a:r>
            <a:r>
              <a:rPr lang="en-US" dirty="0"/>
              <a:t>(</a:t>
            </a:r>
            <a:r>
              <a:rPr lang="en-US" dirty="0">
                <a:solidFill>
                  <a:srgbClr val="0000FF"/>
                </a:solidFill>
              </a:rPr>
              <a:t>G</a:t>
            </a:r>
            <a:r>
              <a:rPr lang="en-US" baseline="-25000" dirty="0">
                <a:solidFill>
                  <a:srgbClr val="0000FF"/>
                </a:solidFill>
              </a:rPr>
              <a:t>2</a:t>
            </a:r>
            <a:r>
              <a:rPr lang="en-US" dirty="0"/>
              <a:t>))</a:t>
            </a:r>
            <a:endParaRPr lang="en-US" baseline="-25000" dirty="0">
              <a:solidFill>
                <a:srgbClr val="FF0000"/>
              </a:solidFill>
            </a:endParaRPr>
          </a:p>
        </p:txBody>
      </p:sp>
      <p:sp>
        <p:nvSpPr>
          <p:cNvPr id="19" name="TextBox 18"/>
          <p:cNvSpPr txBox="1"/>
          <p:nvPr/>
        </p:nvSpPr>
        <p:spPr>
          <a:xfrm>
            <a:off x="428525" y="1582734"/>
            <a:ext cx="1417376" cy="369332"/>
          </a:xfrm>
          <a:prstGeom prst="rect">
            <a:avLst/>
          </a:prstGeom>
          <a:noFill/>
        </p:spPr>
        <p:txBody>
          <a:bodyPr wrap="none" rtlCol="0">
            <a:spAutoFit/>
          </a:bodyPr>
          <a:lstStyle/>
          <a:p>
            <a:r>
              <a:rPr lang="en-US" dirty="0">
                <a:solidFill>
                  <a:srgbClr val="0000FF"/>
                </a:solidFill>
              </a:rPr>
              <a:t>Image = G</a:t>
            </a:r>
            <a:r>
              <a:rPr lang="en-US" baseline="-25000" dirty="0">
                <a:solidFill>
                  <a:srgbClr val="0000FF"/>
                </a:solidFill>
              </a:rPr>
              <a:t>1</a:t>
            </a:r>
            <a:r>
              <a:rPr lang="en-US" dirty="0">
                <a:solidFill>
                  <a:srgbClr val="0000FF"/>
                </a:solidFill>
              </a:rPr>
              <a:t> </a:t>
            </a:r>
          </a:p>
        </p:txBody>
      </p:sp>
      <p:sp>
        <p:nvSpPr>
          <p:cNvPr id="20" name="TextBox 19"/>
          <p:cNvSpPr txBox="1"/>
          <p:nvPr/>
        </p:nvSpPr>
        <p:spPr>
          <a:xfrm>
            <a:off x="739347"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1</a:t>
            </a:r>
          </a:p>
        </p:txBody>
      </p:sp>
      <p:sp>
        <p:nvSpPr>
          <p:cNvPr id="21" name="TextBox 20"/>
          <p:cNvSpPr txBox="1"/>
          <p:nvPr/>
        </p:nvSpPr>
        <p:spPr>
          <a:xfrm>
            <a:off x="4081341" y="1789345"/>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2</a:t>
            </a:r>
          </a:p>
        </p:txBody>
      </p:sp>
      <p:cxnSp>
        <p:nvCxnSpPr>
          <p:cNvPr id="22" name="Straight Arrow Connector 21"/>
          <p:cNvCxnSpPr>
            <a:cxnSpLocks/>
            <a:stCxn id="38" idx="3"/>
            <a:endCxn id="42" idx="1"/>
          </p:cNvCxnSpPr>
          <p:nvPr/>
        </p:nvCxnSpPr>
        <p:spPr>
          <a:xfrm>
            <a:off x="5014588" y="2607823"/>
            <a:ext cx="1170972" cy="8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781387" y="2108901"/>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4</a:t>
            </a:r>
          </a:p>
        </p:txBody>
      </p:sp>
      <p:cxnSp>
        <p:nvCxnSpPr>
          <p:cNvPr id="31" name="Straight Arrow Connector 30"/>
          <p:cNvCxnSpPr>
            <a:cxnSpLocks/>
            <a:stCxn id="42" idx="2"/>
          </p:cNvCxnSpPr>
          <p:nvPr/>
        </p:nvCxnSpPr>
        <p:spPr>
          <a:xfrm flipH="1">
            <a:off x="5894807" y="2869739"/>
            <a:ext cx="682513" cy="16517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a:stCxn id="43" idx="2"/>
          </p:cNvCxnSpPr>
          <p:nvPr/>
        </p:nvCxnSpPr>
        <p:spPr>
          <a:xfrm flipH="1">
            <a:off x="7617118" y="2757506"/>
            <a:ext cx="388850" cy="17917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a:stCxn id="4" idx="2"/>
          </p:cNvCxnSpPr>
          <p:nvPr/>
        </p:nvCxnSpPr>
        <p:spPr>
          <a:xfrm>
            <a:off x="1137214" y="3278625"/>
            <a:ext cx="321155" cy="12428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cxnSpLocks/>
            <a:stCxn id="38" idx="2"/>
          </p:cNvCxnSpPr>
          <p:nvPr/>
        </p:nvCxnSpPr>
        <p:spPr>
          <a:xfrm>
            <a:off x="4348652" y="3051669"/>
            <a:ext cx="746177" cy="14859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502874"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2</a:t>
            </a:r>
          </a:p>
        </p:txBody>
      </p:sp>
      <p:cxnSp>
        <p:nvCxnSpPr>
          <p:cNvPr id="53" name="Straight Arrow Connector 52"/>
          <p:cNvCxnSpPr>
            <a:cxnSpLocks/>
            <a:stCxn id="42" idx="2"/>
          </p:cNvCxnSpPr>
          <p:nvPr/>
        </p:nvCxnSpPr>
        <p:spPr>
          <a:xfrm>
            <a:off x="6577320" y="2869739"/>
            <a:ext cx="564521" cy="166783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651335"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3</a:t>
            </a:r>
          </a:p>
        </p:txBody>
      </p:sp>
      <mc:AlternateContent xmlns:mc="http://schemas.openxmlformats.org/markup-compatibility/2006" xmlns:a14="http://schemas.microsoft.com/office/drawing/2010/main">
        <mc:Choice Requires="a14">
          <p:sp>
            <p:nvSpPr>
              <p:cNvPr id="63" name="TextBox 62"/>
              <p:cNvSpPr txBox="1"/>
              <p:nvPr/>
            </p:nvSpPr>
            <p:spPr>
              <a:xfrm>
                <a:off x="4146162" y="5478700"/>
                <a:ext cx="486231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Use same filter for smoothing in each step (e.g., Gaussian with </a:t>
                </a:r>
                <a14:m>
                  <m:oMath xmlns:m="http://schemas.openxmlformats.org/officeDocument/2006/math">
                    <m:r>
                      <a:rPr lang="en-US" i="1" dirty="0" smtClean="0">
                        <a:latin typeface="Cambria Math" panose="02040503050406030204" pitchFamily="18" charset="0"/>
                      </a:rPr>
                      <m:t>𝜎</m:t>
                    </m:r>
                    <m:r>
                      <a:rPr lang="en-US" i="1" dirty="0" smtClean="0">
                        <a:latin typeface="Cambria Math" panose="02040503050406030204" pitchFamily="18" charset="0"/>
                      </a:rPr>
                      <m:t>=2</m:t>
                    </m:r>
                  </m:oMath>
                </a14:m>
                <a:r>
                  <a:rPr lang="en-US" dirty="0"/>
                  <a:t>)</a:t>
                </a:r>
              </a:p>
              <a:p>
                <a:pPr marL="285750" indent="-285750">
                  <a:buFont typeface="Arial" panose="020B0604020202020204" pitchFamily="34" charset="0"/>
                  <a:buChar char="•"/>
                </a:pPr>
                <a:r>
                  <a:rPr lang="en-US" dirty="0"/>
                  <a:t>Downsample/upsample with “nearest” interpolation</a:t>
                </a:r>
              </a:p>
            </p:txBody>
          </p:sp>
        </mc:Choice>
        <mc:Fallback xmlns="">
          <p:sp>
            <p:nvSpPr>
              <p:cNvPr id="63" name="TextBox 62"/>
              <p:cNvSpPr txBox="1">
                <a:spLocks noRot="1" noChangeAspect="1" noMove="1" noResize="1" noEditPoints="1" noAdjustHandles="1" noChangeArrowheads="1" noChangeShapeType="1" noTextEdit="1"/>
              </p:cNvSpPr>
              <p:nvPr/>
            </p:nvSpPr>
            <p:spPr>
              <a:xfrm>
                <a:off x="4146162" y="5478700"/>
                <a:ext cx="4862316" cy="1200329"/>
              </a:xfrm>
              <a:prstGeom prst="rect">
                <a:avLst/>
              </a:prstGeom>
              <a:blipFill>
                <a:blip r:embed="rId2"/>
                <a:stretch>
                  <a:fillRect l="-521" t="-1042" b="-6250"/>
                </a:stretch>
              </a:blipFill>
            </p:spPr>
            <p:txBody>
              <a:bodyPr/>
              <a:lstStyle/>
              <a:p>
                <a:r>
                  <a:rPr lang="en-US">
                    <a:noFill/>
                  </a:rPr>
                  <a:t> </a:t>
                </a:r>
              </a:p>
            </p:txBody>
          </p:sp>
        </mc:Fallback>
      </mc:AlternateContent>
      <p:sp>
        <p:nvSpPr>
          <p:cNvPr id="64" name="TextBox 63"/>
          <p:cNvSpPr txBox="1"/>
          <p:nvPr/>
        </p:nvSpPr>
        <p:spPr>
          <a:xfrm>
            <a:off x="4887341" y="1931099"/>
            <a:ext cx="1429956" cy="584775"/>
          </a:xfrm>
          <a:prstGeom prst="rect">
            <a:avLst/>
          </a:prstGeom>
          <a:noFill/>
        </p:spPr>
        <p:txBody>
          <a:bodyPr wrap="square" rtlCol="0">
            <a:spAutoFit/>
          </a:bodyPr>
          <a:lstStyle/>
          <a:p>
            <a:pPr algn="ctr"/>
            <a:r>
              <a:rPr lang="en-US" sz="1600" dirty="0" err="1"/>
              <a:t>Downsample</a:t>
            </a:r>
            <a:r>
              <a:rPr lang="en-US" sz="1600" dirty="0"/>
              <a:t> (Smooth(</a:t>
            </a:r>
            <a:r>
              <a:rPr lang="en-US" sz="1600" dirty="0">
                <a:solidFill>
                  <a:srgbClr val="0000FF"/>
                </a:solidFill>
              </a:rPr>
              <a:t>G</a:t>
            </a:r>
            <a:r>
              <a:rPr lang="en-US" sz="1600" baseline="-25000" dirty="0">
                <a:solidFill>
                  <a:srgbClr val="0000FF"/>
                </a:solidFill>
              </a:rPr>
              <a:t>2</a:t>
            </a:r>
            <a:r>
              <a:rPr lang="en-US" sz="1600" dirty="0"/>
              <a:t>))</a:t>
            </a:r>
          </a:p>
        </p:txBody>
      </p:sp>
      <p:sp>
        <p:nvSpPr>
          <p:cNvPr id="65" name="TextBox 64"/>
          <p:cNvSpPr txBox="1"/>
          <p:nvPr/>
        </p:nvSpPr>
        <p:spPr>
          <a:xfrm>
            <a:off x="2007476" y="1066800"/>
            <a:ext cx="1711366" cy="707886"/>
          </a:xfrm>
          <a:prstGeom prst="rect">
            <a:avLst/>
          </a:prstGeom>
          <a:noFill/>
        </p:spPr>
        <p:txBody>
          <a:bodyPr wrap="square" rtlCol="0">
            <a:spAutoFit/>
          </a:bodyPr>
          <a:lstStyle/>
          <a:p>
            <a:pPr algn="ctr"/>
            <a:r>
              <a:rPr lang="en-US" sz="2000" dirty="0"/>
              <a:t>Smooth, then </a:t>
            </a:r>
            <a:r>
              <a:rPr lang="en-US" sz="2000" dirty="0" err="1"/>
              <a:t>downsample</a:t>
            </a:r>
            <a:endParaRPr lang="en-US" sz="2000" dirty="0"/>
          </a:p>
        </p:txBody>
      </p:sp>
      <p:cxnSp>
        <p:nvCxnSpPr>
          <p:cNvPr id="67" name="Straight Arrow Connector 66"/>
          <p:cNvCxnSpPr>
            <a:cxnSpLocks/>
            <a:stCxn id="65" idx="2"/>
            <a:endCxn id="14" idx="0"/>
          </p:cNvCxnSpPr>
          <p:nvPr/>
        </p:nvCxnSpPr>
        <p:spPr>
          <a:xfrm>
            <a:off x="2863159" y="1774686"/>
            <a:ext cx="1" cy="23075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close up of a window&#10;&#10;Description automatically generated">
            <a:extLst>
              <a:ext uri="{FF2B5EF4-FFF2-40B4-BE49-F238E27FC236}">
                <a16:creationId xmlns:a16="http://schemas.microsoft.com/office/drawing/2014/main" id="{74AD09A7-56A2-BE48-BE20-E49A68F895FC}"/>
              </a:ext>
            </a:extLst>
          </p:cNvPr>
          <p:cNvPicPr>
            <a:picLocks noChangeAspect="1"/>
          </p:cNvPicPr>
          <p:nvPr/>
        </p:nvPicPr>
        <p:blipFill rotWithShape="1">
          <a:blip r:embed="rId3">
            <a:extLst>
              <a:ext uri="{28A0092B-C50C-407E-A947-70E740481C1C}">
                <a14:useLocalDpi xmlns:a14="http://schemas.microsoft.com/office/drawing/2010/main" val="0"/>
              </a:ext>
            </a:extLst>
          </a:blip>
          <a:srcRect l="65" t="574" r="78168" b="55166"/>
          <a:stretch/>
        </p:blipFill>
        <p:spPr>
          <a:xfrm>
            <a:off x="142045" y="1952066"/>
            <a:ext cx="1990337" cy="1326559"/>
          </a:xfrm>
          <a:prstGeom prst="rect">
            <a:avLst/>
          </a:prstGeom>
        </p:spPr>
      </p:pic>
      <p:pic>
        <p:nvPicPr>
          <p:cNvPr id="38" name="Picture 37" descr="A close up of a window&#10;&#10;Description automatically generated">
            <a:extLst>
              <a:ext uri="{FF2B5EF4-FFF2-40B4-BE49-F238E27FC236}">
                <a16:creationId xmlns:a16="http://schemas.microsoft.com/office/drawing/2014/main" id="{002FF352-3BF0-384E-8A86-A81E7F8674CD}"/>
              </a:ext>
            </a:extLst>
          </p:cNvPr>
          <p:cNvPicPr>
            <a:picLocks noChangeAspect="1"/>
          </p:cNvPicPr>
          <p:nvPr/>
        </p:nvPicPr>
        <p:blipFill rotWithShape="1">
          <a:blip r:embed="rId3">
            <a:extLst>
              <a:ext uri="{28A0092B-C50C-407E-A947-70E740481C1C}">
                <a14:useLocalDpi xmlns:a14="http://schemas.microsoft.com/office/drawing/2010/main" val="0"/>
              </a:ext>
            </a:extLst>
          </a:blip>
          <a:srcRect l="26214" t="817" r="52019" b="54923"/>
          <a:stretch/>
        </p:blipFill>
        <p:spPr>
          <a:xfrm>
            <a:off x="3682716" y="2163977"/>
            <a:ext cx="1331872" cy="887692"/>
          </a:xfrm>
          <a:prstGeom prst="rect">
            <a:avLst/>
          </a:prstGeom>
        </p:spPr>
      </p:pic>
      <p:pic>
        <p:nvPicPr>
          <p:cNvPr id="39" name="Picture 38" descr="A close up of a window&#10;&#10;Description automatically generated">
            <a:extLst>
              <a:ext uri="{FF2B5EF4-FFF2-40B4-BE49-F238E27FC236}">
                <a16:creationId xmlns:a16="http://schemas.microsoft.com/office/drawing/2014/main" id="{1437B593-DFD6-FE47-90CF-551B8B787C98}"/>
              </a:ext>
            </a:extLst>
          </p:cNvPr>
          <p:cNvPicPr>
            <a:picLocks noChangeAspect="1"/>
          </p:cNvPicPr>
          <p:nvPr/>
        </p:nvPicPr>
        <p:blipFill rotWithShape="1">
          <a:blip r:embed="rId3">
            <a:extLst>
              <a:ext uri="{28A0092B-C50C-407E-A947-70E740481C1C}">
                <a14:useLocalDpi xmlns:a14="http://schemas.microsoft.com/office/drawing/2010/main" val="0"/>
              </a:ext>
            </a:extLst>
          </a:blip>
          <a:srcRect l="154" t="54949" r="78079" b="791"/>
          <a:stretch/>
        </p:blipFill>
        <p:spPr>
          <a:xfrm>
            <a:off x="1051422" y="4521455"/>
            <a:ext cx="1990337" cy="1326559"/>
          </a:xfrm>
          <a:prstGeom prst="rect">
            <a:avLst/>
          </a:prstGeom>
        </p:spPr>
      </p:pic>
      <p:pic>
        <p:nvPicPr>
          <p:cNvPr id="41" name="Picture 40" descr="A close up of a window&#10;&#10;Description automatically generated">
            <a:extLst>
              <a:ext uri="{FF2B5EF4-FFF2-40B4-BE49-F238E27FC236}">
                <a16:creationId xmlns:a16="http://schemas.microsoft.com/office/drawing/2014/main" id="{703F4F58-506F-0241-A707-3E08DD1C98F9}"/>
              </a:ext>
            </a:extLst>
          </p:cNvPr>
          <p:cNvPicPr>
            <a:picLocks noChangeAspect="1"/>
          </p:cNvPicPr>
          <p:nvPr/>
        </p:nvPicPr>
        <p:blipFill rotWithShape="1">
          <a:blip r:embed="rId3">
            <a:extLst>
              <a:ext uri="{28A0092B-C50C-407E-A947-70E740481C1C}">
                <a14:useLocalDpi xmlns:a14="http://schemas.microsoft.com/office/drawing/2010/main" val="0"/>
              </a:ext>
            </a:extLst>
          </a:blip>
          <a:srcRect l="26516" t="54475" r="51717" b="1265"/>
          <a:stretch/>
        </p:blipFill>
        <p:spPr>
          <a:xfrm>
            <a:off x="4866718" y="4521455"/>
            <a:ext cx="1331872" cy="887692"/>
          </a:xfrm>
          <a:prstGeom prst="rect">
            <a:avLst/>
          </a:prstGeom>
        </p:spPr>
      </p:pic>
      <p:pic>
        <p:nvPicPr>
          <p:cNvPr id="42" name="Picture 41" descr="A close up of a window&#10;&#10;Description automatically generated">
            <a:extLst>
              <a:ext uri="{FF2B5EF4-FFF2-40B4-BE49-F238E27FC236}">
                <a16:creationId xmlns:a16="http://schemas.microsoft.com/office/drawing/2014/main" id="{9A627140-88CF-2E44-AF98-26446A49E56A}"/>
              </a:ext>
            </a:extLst>
          </p:cNvPr>
          <p:cNvPicPr>
            <a:picLocks noChangeAspect="1"/>
          </p:cNvPicPr>
          <p:nvPr/>
        </p:nvPicPr>
        <p:blipFill rotWithShape="1">
          <a:blip r:embed="rId3">
            <a:extLst>
              <a:ext uri="{28A0092B-C50C-407E-A947-70E740481C1C}">
                <a14:useLocalDpi xmlns:a14="http://schemas.microsoft.com/office/drawing/2010/main" val="0"/>
              </a:ext>
            </a:extLst>
          </a:blip>
          <a:srcRect l="52065" t="1252" r="26168" b="54488"/>
          <a:stretch/>
        </p:blipFill>
        <p:spPr>
          <a:xfrm>
            <a:off x="6185560" y="2347523"/>
            <a:ext cx="783520" cy="522216"/>
          </a:xfrm>
          <a:prstGeom prst="rect">
            <a:avLst/>
          </a:prstGeom>
        </p:spPr>
      </p:pic>
      <p:pic>
        <p:nvPicPr>
          <p:cNvPr id="43" name="Picture 42" descr="A close up of a window&#10;&#10;Description automatically generated">
            <a:extLst>
              <a:ext uri="{FF2B5EF4-FFF2-40B4-BE49-F238E27FC236}">
                <a16:creationId xmlns:a16="http://schemas.microsoft.com/office/drawing/2014/main" id="{CED3C191-4D56-9D4D-BAC0-5F7D3253FF01}"/>
              </a:ext>
            </a:extLst>
          </p:cNvPr>
          <p:cNvPicPr>
            <a:picLocks noChangeAspect="1"/>
          </p:cNvPicPr>
          <p:nvPr/>
        </p:nvPicPr>
        <p:blipFill rotWithShape="1">
          <a:blip r:embed="rId3">
            <a:extLst>
              <a:ext uri="{28A0092B-C50C-407E-A947-70E740481C1C}">
                <a14:useLocalDpi xmlns:a14="http://schemas.microsoft.com/office/drawing/2010/main" val="0"/>
              </a:ext>
            </a:extLst>
          </a:blip>
          <a:srcRect l="78175" t="739" r="58" b="55001"/>
          <a:stretch/>
        </p:blipFill>
        <p:spPr>
          <a:xfrm>
            <a:off x="7781387" y="2458140"/>
            <a:ext cx="449162" cy="299366"/>
          </a:xfrm>
          <a:prstGeom prst="rect">
            <a:avLst/>
          </a:prstGeom>
        </p:spPr>
      </p:pic>
      <p:pic>
        <p:nvPicPr>
          <p:cNvPr id="45" name="Picture 44" descr="A close up of a window&#10;&#10;Description automatically generated">
            <a:extLst>
              <a:ext uri="{FF2B5EF4-FFF2-40B4-BE49-F238E27FC236}">
                <a16:creationId xmlns:a16="http://schemas.microsoft.com/office/drawing/2014/main" id="{6CB16573-C8A1-EE4A-B49B-6986DA53AF7E}"/>
              </a:ext>
            </a:extLst>
          </p:cNvPr>
          <p:cNvPicPr>
            <a:picLocks noChangeAspect="1"/>
          </p:cNvPicPr>
          <p:nvPr/>
        </p:nvPicPr>
        <p:blipFill rotWithShape="1">
          <a:blip r:embed="rId3">
            <a:extLst>
              <a:ext uri="{28A0092B-C50C-407E-A947-70E740481C1C}">
                <a14:useLocalDpi xmlns:a14="http://schemas.microsoft.com/office/drawing/2010/main" val="0"/>
              </a:ext>
            </a:extLst>
          </a:blip>
          <a:srcRect l="52157" t="53598" r="26076" b="2142"/>
          <a:stretch/>
        </p:blipFill>
        <p:spPr>
          <a:xfrm>
            <a:off x="6993248" y="4521455"/>
            <a:ext cx="783520" cy="522216"/>
          </a:xfrm>
          <a:prstGeom prst="rect">
            <a:avLst/>
          </a:prstGeom>
        </p:spPr>
      </p:pic>
      <p:cxnSp>
        <p:nvCxnSpPr>
          <p:cNvPr id="54" name="Straight Arrow Connector 53">
            <a:extLst>
              <a:ext uri="{FF2B5EF4-FFF2-40B4-BE49-F238E27FC236}">
                <a16:creationId xmlns:a16="http://schemas.microsoft.com/office/drawing/2014/main" id="{94FB8848-EA57-3B47-9095-E559F5EB4D4B}"/>
              </a:ext>
            </a:extLst>
          </p:cNvPr>
          <p:cNvCxnSpPr>
            <a:cxnSpLocks/>
            <a:stCxn id="42" idx="3"/>
            <a:endCxn id="43" idx="1"/>
          </p:cNvCxnSpPr>
          <p:nvPr/>
        </p:nvCxnSpPr>
        <p:spPr>
          <a:xfrm flipV="1">
            <a:off x="6969080" y="2607823"/>
            <a:ext cx="812307" cy="8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EBB05CD-A00E-1D4C-B02E-5795C38BAA7B}"/>
              </a:ext>
            </a:extLst>
          </p:cNvPr>
          <p:cNvSpPr txBox="1"/>
          <p:nvPr/>
        </p:nvSpPr>
        <p:spPr>
          <a:xfrm>
            <a:off x="6355649" y="2016897"/>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3</a:t>
            </a:r>
          </a:p>
        </p:txBody>
      </p:sp>
      <p:sp>
        <p:nvSpPr>
          <p:cNvPr id="77" name="TextBox 76">
            <a:extLst>
              <a:ext uri="{FF2B5EF4-FFF2-40B4-BE49-F238E27FC236}">
                <a16:creationId xmlns:a16="http://schemas.microsoft.com/office/drawing/2014/main" id="{01A4324B-7D91-EF44-B871-878C81A23FCE}"/>
              </a:ext>
            </a:extLst>
          </p:cNvPr>
          <p:cNvSpPr txBox="1"/>
          <p:nvPr/>
        </p:nvSpPr>
        <p:spPr>
          <a:xfrm>
            <a:off x="1246845" y="3552122"/>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1</a:t>
            </a:r>
            <a:endParaRPr lang="en-US" dirty="0">
              <a:solidFill>
                <a:srgbClr val="0000FF"/>
              </a:solidFill>
            </a:endParaRPr>
          </a:p>
        </p:txBody>
      </p:sp>
      <p:sp>
        <p:nvSpPr>
          <p:cNvPr id="78" name="TextBox 77">
            <a:extLst>
              <a:ext uri="{FF2B5EF4-FFF2-40B4-BE49-F238E27FC236}">
                <a16:creationId xmlns:a16="http://schemas.microsoft.com/office/drawing/2014/main" id="{0A2E813A-F81A-3D4F-9CA2-8C35EBFF4D3F}"/>
              </a:ext>
            </a:extLst>
          </p:cNvPr>
          <p:cNvSpPr txBox="1"/>
          <p:nvPr/>
        </p:nvSpPr>
        <p:spPr>
          <a:xfrm>
            <a:off x="5193042" y="3442044"/>
            <a:ext cx="1444959" cy="523220"/>
          </a:xfrm>
          <a:prstGeom prst="rect">
            <a:avLst/>
          </a:prstGeom>
          <a:solidFill>
            <a:srgbClr val="FFFFFF">
              <a:alpha val="50196"/>
            </a:srgbClr>
          </a:solidFill>
        </p:spPr>
        <p:txBody>
          <a:bodyPr wrap="square" rtlCol="0">
            <a:spAutoFit/>
          </a:bodyPr>
          <a:lstStyle/>
          <a:p>
            <a:pPr algn="ctr"/>
            <a:r>
              <a:rPr lang="en-US" sz="1400" dirty="0"/>
              <a:t>Smooth</a:t>
            </a:r>
          </a:p>
          <a:p>
            <a:pPr algn="ctr"/>
            <a:r>
              <a:rPr lang="en-US" sz="1400" dirty="0"/>
              <a:t>(</a:t>
            </a:r>
            <a:r>
              <a:rPr lang="en-US" sz="1400" dirty="0" err="1"/>
              <a:t>Upsample</a:t>
            </a:r>
            <a:r>
              <a:rPr lang="en-US" sz="1400" dirty="0"/>
              <a:t>(</a:t>
            </a:r>
            <a:r>
              <a:rPr lang="en-US" sz="1400" dirty="0">
                <a:solidFill>
                  <a:srgbClr val="0000FF"/>
                </a:solidFill>
              </a:rPr>
              <a:t>G</a:t>
            </a:r>
            <a:r>
              <a:rPr lang="en-US" sz="1400" baseline="-25000" dirty="0">
                <a:solidFill>
                  <a:srgbClr val="0000FF"/>
                </a:solidFill>
              </a:rPr>
              <a:t>3</a:t>
            </a:r>
            <a:r>
              <a:rPr lang="en-US" sz="1400" dirty="0"/>
              <a:t>))</a:t>
            </a:r>
            <a:endParaRPr lang="en-US" sz="1400" baseline="-25000" dirty="0">
              <a:solidFill>
                <a:srgbClr val="FF0000"/>
              </a:solidFill>
            </a:endParaRPr>
          </a:p>
        </p:txBody>
      </p:sp>
      <p:sp>
        <p:nvSpPr>
          <p:cNvPr id="79" name="TextBox 78">
            <a:extLst>
              <a:ext uri="{FF2B5EF4-FFF2-40B4-BE49-F238E27FC236}">
                <a16:creationId xmlns:a16="http://schemas.microsoft.com/office/drawing/2014/main" id="{0E084BAE-0719-104C-888D-675798870F55}"/>
              </a:ext>
            </a:extLst>
          </p:cNvPr>
          <p:cNvSpPr txBox="1"/>
          <p:nvPr/>
        </p:nvSpPr>
        <p:spPr>
          <a:xfrm>
            <a:off x="7279085" y="3296112"/>
            <a:ext cx="1444959" cy="523220"/>
          </a:xfrm>
          <a:prstGeom prst="rect">
            <a:avLst/>
          </a:prstGeom>
          <a:solidFill>
            <a:srgbClr val="FFFFFF">
              <a:alpha val="50196"/>
            </a:srgbClr>
          </a:solidFill>
        </p:spPr>
        <p:txBody>
          <a:bodyPr wrap="square" rtlCol="0">
            <a:spAutoFit/>
          </a:bodyPr>
          <a:lstStyle/>
          <a:p>
            <a:pPr algn="ctr"/>
            <a:r>
              <a:rPr lang="en-US" sz="1400" dirty="0"/>
              <a:t>Smooth</a:t>
            </a:r>
          </a:p>
          <a:p>
            <a:pPr algn="ctr"/>
            <a:r>
              <a:rPr lang="en-US" sz="1400" dirty="0"/>
              <a:t>(</a:t>
            </a:r>
            <a:r>
              <a:rPr lang="en-US" sz="1400" dirty="0" err="1"/>
              <a:t>Upsample</a:t>
            </a:r>
            <a:r>
              <a:rPr lang="en-US" sz="1400" dirty="0"/>
              <a:t>(</a:t>
            </a:r>
            <a:r>
              <a:rPr lang="en-US" sz="1400" dirty="0">
                <a:solidFill>
                  <a:srgbClr val="0000FF"/>
                </a:solidFill>
              </a:rPr>
              <a:t>G</a:t>
            </a:r>
            <a:r>
              <a:rPr lang="en-US" sz="1400" baseline="-25000" dirty="0">
                <a:solidFill>
                  <a:srgbClr val="0000FF"/>
                </a:solidFill>
              </a:rPr>
              <a:t>4</a:t>
            </a:r>
            <a:r>
              <a:rPr lang="en-US" sz="1400" dirty="0"/>
              <a:t>))</a:t>
            </a:r>
            <a:endParaRPr lang="en-US" sz="1400" baseline="-25000" dirty="0">
              <a:solidFill>
                <a:srgbClr val="FF0000"/>
              </a:solidFill>
            </a:endParaRPr>
          </a:p>
        </p:txBody>
      </p:sp>
      <p:sp>
        <p:nvSpPr>
          <p:cNvPr id="80" name="TextBox 79">
            <a:extLst>
              <a:ext uri="{FF2B5EF4-FFF2-40B4-BE49-F238E27FC236}">
                <a16:creationId xmlns:a16="http://schemas.microsoft.com/office/drawing/2014/main" id="{F8D2B565-FE16-C548-A8DD-55EEDD157A72}"/>
              </a:ext>
            </a:extLst>
          </p:cNvPr>
          <p:cNvSpPr txBox="1"/>
          <p:nvPr/>
        </p:nvSpPr>
        <p:spPr>
          <a:xfrm>
            <a:off x="4635748" y="3518988"/>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2</a:t>
            </a:r>
            <a:endParaRPr lang="en-US" dirty="0">
              <a:solidFill>
                <a:srgbClr val="0000FF"/>
              </a:solidFill>
            </a:endParaRPr>
          </a:p>
        </p:txBody>
      </p:sp>
      <p:sp>
        <p:nvSpPr>
          <p:cNvPr id="81" name="TextBox 80">
            <a:extLst>
              <a:ext uri="{FF2B5EF4-FFF2-40B4-BE49-F238E27FC236}">
                <a16:creationId xmlns:a16="http://schemas.microsoft.com/office/drawing/2014/main" id="{811CF06B-A9B8-1244-B2B6-297E1BE66C7F}"/>
              </a:ext>
            </a:extLst>
          </p:cNvPr>
          <p:cNvSpPr txBox="1"/>
          <p:nvPr/>
        </p:nvSpPr>
        <p:spPr>
          <a:xfrm>
            <a:off x="6785938" y="3373056"/>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3</a:t>
            </a:r>
            <a:endParaRPr lang="en-US" dirty="0">
              <a:solidFill>
                <a:srgbClr val="0000FF"/>
              </a:solidFill>
            </a:endParaRPr>
          </a:p>
        </p:txBody>
      </p:sp>
      <p:sp>
        <p:nvSpPr>
          <p:cNvPr id="82" name="TextBox 81">
            <a:extLst>
              <a:ext uri="{FF2B5EF4-FFF2-40B4-BE49-F238E27FC236}">
                <a16:creationId xmlns:a16="http://schemas.microsoft.com/office/drawing/2014/main" id="{996B2398-2EE0-3B44-94FF-4579AC09F399}"/>
              </a:ext>
            </a:extLst>
          </p:cNvPr>
          <p:cNvSpPr txBox="1"/>
          <p:nvPr/>
        </p:nvSpPr>
        <p:spPr>
          <a:xfrm>
            <a:off x="2008039" y="3552122"/>
            <a:ext cx="261610" cy="369332"/>
          </a:xfrm>
          <a:prstGeom prst="rect">
            <a:avLst/>
          </a:prstGeom>
          <a:noFill/>
        </p:spPr>
        <p:txBody>
          <a:bodyPr wrap="none" rtlCol="0">
            <a:spAutoFit/>
          </a:bodyPr>
          <a:lstStyle/>
          <a:p>
            <a:r>
              <a:rPr lang="en-US" dirty="0"/>
              <a:t>-</a:t>
            </a:r>
          </a:p>
        </p:txBody>
      </p:sp>
      <p:sp>
        <p:nvSpPr>
          <p:cNvPr id="83" name="TextBox 82">
            <a:extLst>
              <a:ext uri="{FF2B5EF4-FFF2-40B4-BE49-F238E27FC236}">
                <a16:creationId xmlns:a16="http://schemas.microsoft.com/office/drawing/2014/main" id="{81BF4879-0F39-604B-B6D9-2F5AD47B2EFD}"/>
              </a:ext>
            </a:extLst>
          </p:cNvPr>
          <p:cNvSpPr txBox="1"/>
          <p:nvPr/>
        </p:nvSpPr>
        <p:spPr>
          <a:xfrm>
            <a:off x="5102403" y="3518988"/>
            <a:ext cx="261610" cy="369332"/>
          </a:xfrm>
          <a:prstGeom prst="rect">
            <a:avLst/>
          </a:prstGeom>
          <a:noFill/>
        </p:spPr>
        <p:txBody>
          <a:bodyPr wrap="none" rtlCol="0">
            <a:spAutoFit/>
          </a:bodyPr>
          <a:lstStyle/>
          <a:p>
            <a:r>
              <a:rPr lang="en-US" dirty="0"/>
              <a:t>-</a:t>
            </a:r>
          </a:p>
        </p:txBody>
      </p:sp>
      <p:sp>
        <p:nvSpPr>
          <p:cNvPr id="84" name="TextBox 83">
            <a:extLst>
              <a:ext uri="{FF2B5EF4-FFF2-40B4-BE49-F238E27FC236}">
                <a16:creationId xmlns:a16="http://schemas.microsoft.com/office/drawing/2014/main" id="{C24DD7E2-538B-774B-B32A-49B2F060011D}"/>
              </a:ext>
            </a:extLst>
          </p:cNvPr>
          <p:cNvSpPr txBox="1"/>
          <p:nvPr/>
        </p:nvSpPr>
        <p:spPr>
          <a:xfrm>
            <a:off x="7187270" y="3373056"/>
            <a:ext cx="261610" cy="369332"/>
          </a:xfrm>
          <a:prstGeom prst="rect">
            <a:avLst/>
          </a:prstGeom>
          <a:noFill/>
        </p:spPr>
        <p:txBody>
          <a:bodyPr wrap="none" rtlCol="0">
            <a:spAutoFit/>
          </a:bodyPr>
          <a:lstStyle/>
          <a:p>
            <a:r>
              <a:rPr lang="en-US" dirty="0"/>
              <a:t>-</a:t>
            </a:r>
          </a:p>
        </p:txBody>
      </p:sp>
      <p:sp>
        <p:nvSpPr>
          <p:cNvPr id="40" name="TextBox 25">
            <a:extLst>
              <a:ext uri="{FF2B5EF4-FFF2-40B4-BE49-F238E27FC236}">
                <a16:creationId xmlns:a16="http://schemas.microsoft.com/office/drawing/2014/main" id="{D6CB1BF9-C4F5-6E42-8B39-4A9F168B2681}"/>
              </a:ext>
            </a:extLst>
          </p:cNvPr>
          <p:cNvSpPr txBox="1">
            <a:spLocks noChangeArrowheads="1"/>
          </p:cNvSpPr>
          <p:nvPr/>
        </p:nvSpPr>
        <p:spPr bwMode="auto">
          <a:xfrm>
            <a:off x="0" y="6581001"/>
            <a:ext cx="3652988" cy="276999"/>
          </a:xfrm>
          <a:prstGeom prst="rect">
            <a:avLst/>
          </a:prstGeom>
          <a:noFill/>
          <a:ln w="9525">
            <a:noFill/>
            <a:miter lim="800000"/>
            <a:headEnd/>
            <a:tailEnd/>
          </a:ln>
        </p:spPr>
        <p:txBody>
          <a:bodyPr wrap="none">
            <a:spAutoFit/>
          </a:bodyPr>
          <a:lstStyle/>
          <a:p>
            <a:r>
              <a:rPr lang="en-US" sz="1200" dirty="0"/>
              <a:t>Leopard, Elephant image from Olivia and Torralba</a:t>
            </a:r>
          </a:p>
        </p:txBody>
      </p:sp>
    </p:spTree>
    <p:extLst>
      <p:ext uri="{BB962C8B-B14F-4D97-AF65-F5344CB8AC3E}">
        <p14:creationId xmlns:p14="http://schemas.microsoft.com/office/powerpoint/2010/main" val="273115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8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8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19" grpId="0"/>
      <p:bldP spid="20" grpId="0"/>
      <p:bldP spid="21" grpId="0"/>
      <p:bldP spid="27" grpId="0"/>
      <p:bldP spid="51" grpId="0"/>
      <p:bldP spid="61" grpId="0"/>
      <p:bldP spid="64" grpId="0"/>
      <p:bldP spid="65" grpId="0"/>
      <p:bldP spid="57" grpId="0"/>
      <p:bldP spid="57" grpId="1"/>
      <p:bldP spid="77" grpId="0"/>
      <p:bldP spid="78" grpId="0" animBg="1"/>
      <p:bldP spid="79" grpId="0" animBg="1"/>
      <p:bldP spid="80" grpId="0"/>
      <p:bldP spid="81" grpId="0"/>
      <p:bldP spid="82" grpId="0"/>
      <p:bldP spid="83" grpId="0"/>
      <p:bldP spid="8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325" y="204708"/>
            <a:ext cx="8822675" cy="638137"/>
          </a:xfrm>
        </p:spPr>
        <p:txBody>
          <a:bodyPr/>
          <a:lstStyle/>
          <a:p>
            <a:r>
              <a:rPr lang="en-US" dirty="0"/>
              <a:t>Creating the Difference of Gaussian Pyramid</a:t>
            </a:r>
          </a:p>
        </p:txBody>
      </p:sp>
      <p:cxnSp>
        <p:nvCxnSpPr>
          <p:cNvPr id="13" name="Straight Arrow Connector 12"/>
          <p:cNvCxnSpPr>
            <a:cxnSpLocks/>
            <a:stCxn id="4" idx="3"/>
            <a:endCxn id="38" idx="1"/>
          </p:cNvCxnSpPr>
          <p:nvPr/>
        </p:nvCxnSpPr>
        <p:spPr>
          <a:xfrm flipV="1">
            <a:off x="2132382" y="2607823"/>
            <a:ext cx="1550334" cy="75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46196" y="2005436"/>
            <a:ext cx="1433927" cy="584775"/>
          </a:xfrm>
          <a:prstGeom prst="rect">
            <a:avLst/>
          </a:prstGeom>
          <a:noFill/>
        </p:spPr>
        <p:txBody>
          <a:bodyPr wrap="square" rtlCol="0">
            <a:spAutoFit/>
          </a:bodyPr>
          <a:lstStyle/>
          <a:p>
            <a:pPr algn="ctr"/>
            <a:r>
              <a:rPr lang="en-US" sz="1600" dirty="0" err="1"/>
              <a:t>Downsample</a:t>
            </a:r>
            <a:r>
              <a:rPr lang="en-US" sz="1600" dirty="0"/>
              <a:t> (Smooth(</a:t>
            </a:r>
            <a:r>
              <a:rPr lang="en-US" sz="1600" dirty="0">
                <a:solidFill>
                  <a:srgbClr val="0000FF"/>
                </a:solidFill>
              </a:rPr>
              <a:t>G</a:t>
            </a:r>
            <a:r>
              <a:rPr lang="en-US" sz="1600" baseline="-25000" dirty="0">
                <a:solidFill>
                  <a:srgbClr val="0000FF"/>
                </a:solidFill>
              </a:rPr>
              <a:t>1</a:t>
            </a:r>
            <a:r>
              <a:rPr lang="en-US" sz="1600" dirty="0"/>
              <a:t>))</a:t>
            </a:r>
          </a:p>
        </p:txBody>
      </p:sp>
      <p:cxnSp>
        <p:nvCxnSpPr>
          <p:cNvPr id="15" name="Straight Arrow Connector 14"/>
          <p:cNvCxnSpPr>
            <a:cxnSpLocks/>
            <a:stCxn id="38" idx="2"/>
          </p:cNvCxnSpPr>
          <p:nvPr/>
        </p:nvCxnSpPr>
        <p:spPr>
          <a:xfrm flipH="1">
            <a:off x="2612843" y="3051669"/>
            <a:ext cx="1735809" cy="14975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380557" y="3413623"/>
            <a:ext cx="1848048" cy="646331"/>
          </a:xfrm>
          <a:prstGeom prst="rect">
            <a:avLst/>
          </a:prstGeom>
          <a:solidFill>
            <a:srgbClr val="FFFFFF">
              <a:alpha val="50196"/>
            </a:srgbClr>
          </a:solidFill>
        </p:spPr>
        <p:txBody>
          <a:bodyPr wrap="square" rtlCol="0">
            <a:spAutoFit/>
          </a:bodyPr>
          <a:lstStyle/>
          <a:p>
            <a:pPr algn="ctr"/>
            <a:r>
              <a:rPr lang="en-US" dirty="0"/>
              <a:t>Smooth</a:t>
            </a:r>
          </a:p>
          <a:p>
            <a:pPr algn="ctr"/>
            <a:r>
              <a:rPr lang="en-US" dirty="0"/>
              <a:t>(</a:t>
            </a:r>
            <a:r>
              <a:rPr lang="en-US" dirty="0" err="1"/>
              <a:t>Upsample</a:t>
            </a:r>
            <a:r>
              <a:rPr lang="en-US" dirty="0"/>
              <a:t>(</a:t>
            </a:r>
            <a:r>
              <a:rPr lang="en-US" dirty="0">
                <a:solidFill>
                  <a:srgbClr val="0000FF"/>
                </a:solidFill>
              </a:rPr>
              <a:t>G</a:t>
            </a:r>
            <a:r>
              <a:rPr lang="en-US" baseline="-25000" dirty="0">
                <a:solidFill>
                  <a:srgbClr val="0000FF"/>
                </a:solidFill>
              </a:rPr>
              <a:t>2</a:t>
            </a:r>
            <a:r>
              <a:rPr lang="en-US" dirty="0"/>
              <a:t>))</a:t>
            </a:r>
            <a:endParaRPr lang="en-US" baseline="-25000" dirty="0">
              <a:solidFill>
                <a:srgbClr val="FF0000"/>
              </a:solidFill>
            </a:endParaRPr>
          </a:p>
        </p:txBody>
      </p:sp>
      <p:sp>
        <p:nvSpPr>
          <p:cNvPr id="19" name="TextBox 18"/>
          <p:cNvSpPr txBox="1"/>
          <p:nvPr/>
        </p:nvSpPr>
        <p:spPr>
          <a:xfrm>
            <a:off x="428525" y="1582734"/>
            <a:ext cx="1417376" cy="369332"/>
          </a:xfrm>
          <a:prstGeom prst="rect">
            <a:avLst/>
          </a:prstGeom>
          <a:noFill/>
        </p:spPr>
        <p:txBody>
          <a:bodyPr wrap="none" rtlCol="0">
            <a:spAutoFit/>
          </a:bodyPr>
          <a:lstStyle/>
          <a:p>
            <a:r>
              <a:rPr lang="en-US" dirty="0">
                <a:solidFill>
                  <a:srgbClr val="0000FF"/>
                </a:solidFill>
              </a:rPr>
              <a:t>Image = G</a:t>
            </a:r>
            <a:r>
              <a:rPr lang="en-US" baseline="-25000" dirty="0">
                <a:solidFill>
                  <a:srgbClr val="0000FF"/>
                </a:solidFill>
              </a:rPr>
              <a:t>1</a:t>
            </a:r>
            <a:r>
              <a:rPr lang="en-US" dirty="0">
                <a:solidFill>
                  <a:srgbClr val="0000FF"/>
                </a:solidFill>
              </a:rPr>
              <a:t> </a:t>
            </a:r>
          </a:p>
        </p:txBody>
      </p:sp>
      <p:sp>
        <p:nvSpPr>
          <p:cNvPr id="20" name="TextBox 19"/>
          <p:cNvSpPr txBox="1"/>
          <p:nvPr/>
        </p:nvSpPr>
        <p:spPr>
          <a:xfrm>
            <a:off x="739347"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1</a:t>
            </a:r>
          </a:p>
        </p:txBody>
      </p:sp>
      <p:sp>
        <p:nvSpPr>
          <p:cNvPr id="21" name="TextBox 20"/>
          <p:cNvSpPr txBox="1"/>
          <p:nvPr/>
        </p:nvSpPr>
        <p:spPr>
          <a:xfrm>
            <a:off x="4081341" y="1789345"/>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2</a:t>
            </a:r>
          </a:p>
        </p:txBody>
      </p:sp>
      <p:cxnSp>
        <p:nvCxnSpPr>
          <p:cNvPr id="22" name="Straight Arrow Connector 21"/>
          <p:cNvCxnSpPr>
            <a:cxnSpLocks/>
            <a:stCxn id="38" idx="3"/>
            <a:endCxn id="42" idx="1"/>
          </p:cNvCxnSpPr>
          <p:nvPr/>
        </p:nvCxnSpPr>
        <p:spPr>
          <a:xfrm>
            <a:off x="5014588" y="2607823"/>
            <a:ext cx="1170972" cy="8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781387" y="2108901"/>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4</a:t>
            </a:r>
          </a:p>
        </p:txBody>
      </p:sp>
      <p:cxnSp>
        <p:nvCxnSpPr>
          <p:cNvPr id="31" name="Straight Arrow Connector 30"/>
          <p:cNvCxnSpPr>
            <a:cxnSpLocks/>
            <a:stCxn id="42" idx="2"/>
          </p:cNvCxnSpPr>
          <p:nvPr/>
        </p:nvCxnSpPr>
        <p:spPr>
          <a:xfrm flipH="1">
            <a:off x="5894807" y="2869739"/>
            <a:ext cx="682513" cy="16517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a:stCxn id="43" idx="2"/>
          </p:cNvCxnSpPr>
          <p:nvPr/>
        </p:nvCxnSpPr>
        <p:spPr>
          <a:xfrm flipH="1">
            <a:off x="7617118" y="2757506"/>
            <a:ext cx="388850" cy="17917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a:stCxn id="4" idx="2"/>
          </p:cNvCxnSpPr>
          <p:nvPr/>
        </p:nvCxnSpPr>
        <p:spPr>
          <a:xfrm>
            <a:off x="1137214" y="3278625"/>
            <a:ext cx="321155" cy="12428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cxnSpLocks/>
            <a:stCxn id="38" idx="2"/>
          </p:cNvCxnSpPr>
          <p:nvPr/>
        </p:nvCxnSpPr>
        <p:spPr>
          <a:xfrm>
            <a:off x="4348652" y="3051669"/>
            <a:ext cx="746177" cy="14859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502874"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2</a:t>
            </a:r>
          </a:p>
        </p:txBody>
      </p:sp>
      <p:cxnSp>
        <p:nvCxnSpPr>
          <p:cNvPr id="53" name="Straight Arrow Connector 52"/>
          <p:cNvCxnSpPr>
            <a:cxnSpLocks/>
            <a:stCxn id="42" idx="2"/>
          </p:cNvCxnSpPr>
          <p:nvPr/>
        </p:nvCxnSpPr>
        <p:spPr>
          <a:xfrm>
            <a:off x="6577320" y="2869739"/>
            <a:ext cx="564521" cy="166783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651335"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3</a:t>
            </a:r>
          </a:p>
        </p:txBody>
      </p:sp>
      <p:sp>
        <p:nvSpPr>
          <p:cNvPr id="62" name="TextBox 61"/>
          <p:cNvSpPr txBox="1"/>
          <p:nvPr/>
        </p:nvSpPr>
        <p:spPr>
          <a:xfrm>
            <a:off x="6355649" y="2437847"/>
            <a:ext cx="449162" cy="369332"/>
          </a:xfrm>
          <a:prstGeom prst="rect">
            <a:avLst/>
          </a:prstGeom>
          <a:noFill/>
        </p:spPr>
        <p:txBody>
          <a:bodyPr wrap="none" rtlCol="0">
            <a:spAutoFit/>
          </a:bodyPr>
          <a:lstStyle/>
          <a:p>
            <a:r>
              <a:rPr lang="en-US" dirty="0">
                <a:solidFill>
                  <a:srgbClr val="FF0000"/>
                </a:solidFill>
              </a:rPr>
              <a:t>G</a:t>
            </a:r>
            <a:r>
              <a:rPr lang="en-US" baseline="-25000" dirty="0">
                <a:solidFill>
                  <a:srgbClr val="FF0000"/>
                </a:solidFill>
              </a:rPr>
              <a:t>3</a:t>
            </a:r>
          </a:p>
        </p:txBody>
      </p:sp>
      <mc:AlternateContent xmlns:mc="http://schemas.openxmlformats.org/markup-compatibility/2006" xmlns:a14="http://schemas.microsoft.com/office/drawing/2010/main">
        <mc:Choice Requires="a14">
          <p:sp>
            <p:nvSpPr>
              <p:cNvPr id="63" name="TextBox 62"/>
              <p:cNvSpPr txBox="1"/>
              <p:nvPr/>
            </p:nvSpPr>
            <p:spPr>
              <a:xfrm>
                <a:off x="4146162" y="5478700"/>
                <a:ext cx="486231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Use same filter for smoothing in each step (e.g., Gaussian with </a:t>
                </a:r>
                <a14:m>
                  <m:oMath xmlns:m="http://schemas.openxmlformats.org/officeDocument/2006/math">
                    <m:r>
                      <a:rPr lang="en-US" i="1" dirty="0" smtClean="0">
                        <a:latin typeface="Cambria Math" panose="02040503050406030204" pitchFamily="18" charset="0"/>
                      </a:rPr>
                      <m:t>𝜎</m:t>
                    </m:r>
                    <m:r>
                      <a:rPr lang="en-US" i="1" dirty="0" smtClean="0">
                        <a:latin typeface="Cambria Math" panose="02040503050406030204" pitchFamily="18" charset="0"/>
                      </a:rPr>
                      <m:t>=2</m:t>
                    </m:r>
                  </m:oMath>
                </a14:m>
                <a:r>
                  <a:rPr lang="en-US" dirty="0"/>
                  <a:t>)</a:t>
                </a:r>
              </a:p>
              <a:p>
                <a:pPr marL="285750" indent="-285750">
                  <a:buFont typeface="Arial" panose="020B0604020202020204" pitchFamily="34" charset="0"/>
                  <a:buChar char="•"/>
                </a:pPr>
                <a:r>
                  <a:rPr lang="en-US" dirty="0"/>
                  <a:t>Downsample/upsample with “nearest” interpolation</a:t>
                </a:r>
              </a:p>
            </p:txBody>
          </p:sp>
        </mc:Choice>
        <mc:Fallback xmlns="">
          <p:sp>
            <p:nvSpPr>
              <p:cNvPr id="63" name="TextBox 62"/>
              <p:cNvSpPr txBox="1">
                <a:spLocks noRot="1" noChangeAspect="1" noMove="1" noResize="1" noEditPoints="1" noAdjustHandles="1" noChangeArrowheads="1" noChangeShapeType="1" noTextEdit="1"/>
              </p:cNvSpPr>
              <p:nvPr/>
            </p:nvSpPr>
            <p:spPr>
              <a:xfrm>
                <a:off x="4146162" y="5478700"/>
                <a:ext cx="4862316" cy="1200329"/>
              </a:xfrm>
              <a:prstGeom prst="rect">
                <a:avLst/>
              </a:prstGeom>
              <a:blipFill>
                <a:blip r:embed="rId2"/>
                <a:stretch>
                  <a:fillRect l="-521" t="-1042" b="-6250"/>
                </a:stretch>
              </a:blipFill>
            </p:spPr>
            <p:txBody>
              <a:bodyPr/>
              <a:lstStyle/>
              <a:p>
                <a:r>
                  <a:rPr lang="en-US">
                    <a:noFill/>
                  </a:rPr>
                  <a:t> </a:t>
                </a:r>
              </a:p>
            </p:txBody>
          </p:sp>
        </mc:Fallback>
      </mc:AlternateContent>
      <p:sp>
        <p:nvSpPr>
          <p:cNvPr id="64" name="TextBox 63"/>
          <p:cNvSpPr txBox="1"/>
          <p:nvPr/>
        </p:nvSpPr>
        <p:spPr>
          <a:xfrm>
            <a:off x="4887341" y="1931099"/>
            <a:ext cx="1429956" cy="584775"/>
          </a:xfrm>
          <a:prstGeom prst="rect">
            <a:avLst/>
          </a:prstGeom>
          <a:noFill/>
        </p:spPr>
        <p:txBody>
          <a:bodyPr wrap="square" rtlCol="0">
            <a:spAutoFit/>
          </a:bodyPr>
          <a:lstStyle/>
          <a:p>
            <a:pPr algn="ctr"/>
            <a:r>
              <a:rPr lang="en-US" sz="1600" dirty="0" err="1"/>
              <a:t>Downsample</a:t>
            </a:r>
            <a:r>
              <a:rPr lang="en-US" sz="1600" dirty="0"/>
              <a:t> (Smooth(</a:t>
            </a:r>
            <a:r>
              <a:rPr lang="en-US" sz="1600" dirty="0">
                <a:solidFill>
                  <a:srgbClr val="0000FF"/>
                </a:solidFill>
              </a:rPr>
              <a:t>G</a:t>
            </a:r>
            <a:r>
              <a:rPr lang="en-US" sz="1600" baseline="-25000" dirty="0">
                <a:solidFill>
                  <a:srgbClr val="0000FF"/>
                </a:solidFill>
              </a:rPr>
              <a:t>2</a:t>
            </a:r>
            <a:r>
              <a:rPr lang="en-US" sz="1600" dirty="0"/>
              <a:t>))</a:t>
            </a:r>
          </a:p>
        </p:txBody>
      </p:sp>
      <p:sp>
        <p:nvSpPr>
          <p:cNvPr id="65" name="TextBox 64"/>
          <p:cNvSpPr txBox="1"/>
          <p:nvPr/>
        </p:nvSpPr>
        <p:spPr>
          <a:xfrm>
            <a:off x="2007476" y="1066800"/>
            <a:ext cx="1711366" cy="707886"/>
          </a:xfrm>
          <a:prstGeom prst="rect">
            <a:avLst/>
          </a:prstGeom>
          <a:noFill/>
        </p:spPr>
        <p:txBody>
          <a:bodyPr wrap="square" rtlCol="0">
            <a:spAutoFit/>
          </a:bodyPr>
          <a:lstStyle/>
          <a:p>
            <a:pPr algn="ctr"/>
            <a:r>
              <a:rPr lang="en-US" sz="2000" dirty="0"/>
              <a:t>Smooth, then </a:t>
            </a:r>
            <a:r>
              <a:rPr lang="en-US" sz="2000" dirty="0" err="1"/>
              <a:t>downsample</a:t>
            </a:r>
            <a:endParaRPr lang="en-US" sz="2000" dirty="0"/>
          </a:p>
        </p:txBody>
      </p:sp>
      <p:cxnSp>
        <p:nvCxnSpPr>
          <p:cNvPr id="67" name="Straight Arrow Connector 66"/>
          <p:cNvCxnSpPr>
            <a:cxnSpLocks/>
            <a:stCxn id="65" idx="2"/>
            <a:endCxn id="14" idx="0"/>
          </p:cNvCxnSpPr>
          <p:nvPr/>
        </p:nvCxnSpPr>
        <p:spPr>
          <a:xfrm>
            <a:off x="2863159" y="1774686"/>
            <a:ext cx="1" cy="23075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close up of a window&#10;&#10;Description automatically generated">
            <a:extLst>
              <a:ext uri="{FF2B5EF4-FFF2-40B4-BE49-F238E27FC236}">
                <a16:creationId xmlns:a16="http://schemas.microsoft.com/office/drawing/2014/main" id="{74AD09A7-56A2-BE48-BE20-E49A68F895FC}"/>
              </a:ext>
            </a:extLst>
          </p:cNvPr>
          <p:cNvPicPr>
            <a:picLocks noChangeAspect="1"/>
          </p:cNvPicPr>
          <p:nvPr/>
        </p:nvPicPr>
        <p:blipFill rotWithShape="1">
          <a:blip r:embed="rId3">
            <a:extLst>
              <a:ext uri="{28A0092B-C50C-407E-A947-70E740481C1C}">
                <a14:useLocalDpi xmlns:a14="http://schemas.microsoft.com/office/drawing/2010/main" val="0"/>
              </a:ext>
            </a:extLst>
          </a:blip>
          <a:srcRect l="65" t="574" r="78168" b="55166"/>
          <a:stretch/>
        </p:blipFill>
        <p:spPr>
          <a:xfrm>
            <a:off x="142045" y="1952066"/>
            <a:ext cx="1990337" cy="1326559"/>
          </a:xfrm>
          <a:prstGeom prst="rect">
            <a:avLst/>
          </a:prstGeom>
        </p:spPr>
      </p:pic>
      <p:pic>
        <p:nvPicPr>
          <p:cNvPr id="38" name="Picture 37" descr="A close up of a window&#10;&#10;Description automatically generated">
            <a:extLst>
              <a:ext uri="{FF2B5EF4-FFF2-40B4-BE49-F238E27FC236}">
                <a16:creationId xmlns:a16="http://schemas.microsoft.com/office/drawing/2014/main" id="{002FF352-3BF0-384E-8A86-A81E7F8674CD}"/>
              </a:ext>
            </a:extLst>
          </p:cNvPr>
          <p:cNvPicPr>
            <a:picLocks noChangeAspect="1"/>
          </p:cNvPicPr>
          <p:nvPr/>
        </p:nvPicPr>
        <p:blipFill rotWithShape="1">
          <a:blip r:embed="rId3">
            <a:extLst>
              <a:ext uri="{28A0092B-C50C-407E-A947-70E740481C1C}">
                <a14:useLocalDpi xmlns:a14="http://schemas.microsoft.com/office/drawing/2010/main" val="0"/>
              </a:ext>
            </a:extLst>
          </a:blip>
          <a:srcRect l="26214" t="817" r="52019" b="54923"/>
          <a:stretch/>
        </p:blipFill>
        <p:spPr>
          <a:xfrm>
            <a:off x="3682716" y="2163977"/>
            <a:ext cx="1331872" cy="887692"/>
          </a:xfrm>
          <a:prstGeom prst="rect">
            <a:avLst/>
          </a:prstGeom>
        </p:spPr>
      </p:pic>
      <p:pic>
        <p:nvPicPr>
          <p:cNvPr id="39" name="Picture 38" descr="A close up of a window&#10;&#10;Description automatically generated">
            <a:extLst>
              <a:ext uri="{FF2B5EF4-FFF2-40B4-BE49-F238E27FC236}">
                <a16:creationId xmlns:a16="http://schemas.microsoft.com/office/drawing/2014/main" id="{1437B593-DFD6-FE47-90CF-551B8B787C98}"/>
              </a:ext>
            </a:extLst>
          </p:cNvPr>
          <p:cNvPicPr>
            <a:picLocks noChangeAspect="1"/>
          </p:cNvPicPr>
          <p:nvPr/>
        </p:nvPicPr>
        <p:blipFill rotWithShape="1">
          <a:blip r:embed="rId3">
            <a:extLst>
              <a:ext uri="{28A0092B-C50C-407E-A947-70E740481C1C}">
                <a14:useLocalDpi xmlns:a14="http://schemas.microsoft.com/office/drawing/2010/main" val="0"/>
              </a:ext>
            </a:extLst>
          </a:blip>
          <a:srcRect l="154" t="54949" r="78079" b="791"/>
          <a:stretch/>
        </p:blipFill>
        <p:spPr>
          <a:xfrm>
            <a:off x="1051422" y="4521455"/>
            <a:ext cx="1990337" cy="1326559"/>
          </a:xfrm>
          <a:prstGeom prst="rect">
            <a:avLst/>
          </a:prstGeom>
        </p:spPr>
      </p:pic>
      <p:pic>
        <p:nvPicPr>
          <p:cNvPr id="41" name="Picture 40" descr="A close up of a window&#10;&#10;Description automatically generated">
            <a:extLst>
              <a:ext uri="{FF2B5EF4-FFF2-40B4-BE49-F238E27FC236}">
                <a16:creationId xmlns:a16="http://schemas.microsoft.com/office/drawing/2014/main" id="{703F4F58-506F-0241-A707-3E08DD1C98F9}"/>
              </a:ext>
            </a:extLst>
          </p:cNvPr>
          <p:cNvPicPr>
            <a:picLocks noChangeAspect="1"/>
          </p:cNvPicPr>
          <p:nvPr/>
        </p:nvPicPr>
        <p:blipFill rotWithShape="1">
          <a:blip r:embed="rId3">
            <a:extLst>
              <a:ext uri="{28A0092B-C50C-407E-A947-70E740481C1C}">
                <a14:useLocalDpi xmlns:a14="http://schemas.microsoft.com/office/drawing/2010/main" val="0"/>
              </a:ext>
            </a:extLst>
          </a:blip>
          <a:srcRect l="26516" t="54475" r="51717" b="1265"/>
          <a:stretch/>
        </p:blipFill>
        <p:spPr>
          <a:xfrm>
            <a:off x="4866718" y="4521455"/>
            <a:ext cx="1331872" cy="887692"/>
          </a:xfrm>
          <a:prstGeom prst="rect">
            <a:avLst/>
          </a:prstGeom>
        </p:spPr>
      </p:pic>
      <p:pic>
        <p:nvPicPr>
          <p:cNvPr id="42" name="Picture 41" descr="A close up of a window&#10;&#10;Description automatically generated">
            <a:extLst>
              <a:ext uri="{FF2B5EF4-FFF2-40B4-BE49-F238E27FC236}">
                <a16:creationId xmlns:a16="http://schemas.microsoft.com/office/drawing/2014/main" id="{9A627140-88CF-2E44-AF98-26446A49E56A}"/>
              </a:ext>
            </a:extLst>
          </p:cNvPr>
          <p:cNvPicPr>
            <a:picLocks noChangeAspect="1"/>
          </p:cNvPicPr>
          <p:nvPr/>
        </p:nvPicPr>
        <p:blipFill rotWithShape="1">
          <a:blip r:embed="rId3">
            <a:extLst>
              <a:ext uri="{28A0092B-C50C-407E-A947-70E740481C1C}">
                <a14:useLocalDpi xmlns:a14="http://schemas.microsoft.com/office/drawing/2010/main" val="0"/>
              </a:ext>
            </a:extLst>
          </a:blip>
          <a:srcRect l="52065" t="1252" r="26168" b="54488"/>
          <a:stretch/>
        </p:blipFill>
        <p:spPr>
          <a:xfrm>
            <a:off x="6185560" y="2347523"/>
            <a:ext cx="783520" cy="522216"/>
          </a:xfrm>
          <a:prstGeom prst="rect">
            <a:avLst/>
          </a:prstGeom>
        </p:spPr>
      </p:pic>
      <p:pic>
        <p:nvPicPr>
          <p:cNvPr id="43" name="Picture 42" descr="A close up of a window&#10;&#10;Description automatically generated">
            <a:extLst>
              <a:ext uri="{FF2B5EF4-FFF2-40B4-BE49-F238E27FC236}">
                <a16:creationId xmlns:a16="http://schemas.microsoft.com/office/drawing/2014/main" id="{CED3C191-4D56-9D4D-BAC0-5F7D3253FF01}"/>
              </a:ext>
            </a:extLst>
          </p:cNvPr>
          <p:cNvPicPr>
            <a:picLocks noChangeAspect="1"/>
          </p:cNvPicPr>
          <p:nvPr/>
        </p:nvPicPr>
        <p:blipFill rotWithShape="1">
          <a:blip r:embed="rId3">
            <a:extLst>
              <a:ext uri="{28A0092B-C50C-407E-A947-70E740481C1C}">
                <a14:useLocalDpi xmlns:a14="http://schemas.microsoft.com/office/drawing/2010/main" val="0"/>
              </a:ext>
            </a:extLst>
          </a:blip>
          <a:srcRect l="78175" t="739" r="58" b="55001"/>
          <a:stretch/>
        </p:blipFill>
        <p:spPr>
          <a:xfrm>
            <a:off x="7781387" y="2458140"/>
            <a:ext cx="449162" cy="299366"/>
          </a:xfrm>
          <a:prstGeom prst="rect">
            <a:avLst/>
          </a:prstGeom>
        </p:spPr>
      </p:pic>
      <p:pic>
        <p:nvPicPr>
          <p:cNvPr id="45" name="Picture 44" descr="A close up of a window&#10;&#10;Description automatically generated">
            <a:extLst>
              <a:ext uri="{FF2B5EF4-FFF2-40B4-BE49-F238E27FC236}">
                <a16:creationId xmlns:a16="http://schemas.microsoft.com/office/drawing/2014/main" id="{6CB16573-C8A1-EE4A-B49B-6986DA53AF7E}"/>
              </a:ext>
            </a:extLst>
          </p:cNvPr>
          <p:cNvPicPr>
            <a:picLocks noChangeAspect="1"/>
          </p:cNvPicPr>
          <p:nvPr/>
        </p:nvPicPr>
        <p:blipFill rotWithShape="1">
          <a:blip r:embed="rId3">
            <a:extLst>
              <a:ext uri="{28A0092B-C50C-407E-A947-70E740481C1C}">
                <a14:useLocalDpi xmlns:a14="http://schemas.microsoft.com/office/drawing/2010/main" val="0"/>
              </a:ext>
            </a:extLst>
          </a:blip>
          <a:srcRect l="52157" t="53598" r="26076" b="2142"/>
          <a:stretch/>
        </p:blipFill>
        <p:spPr>
          <a:xfrm>
            <a:off x="6993248" y="4521455"/>
            <a:ext cx="783520" cy="522216"/>
          </a:xfrm>
          <a:prstGeom prst="rect">
            <a:avLst/>
          </a:prstGeom>
        </p:spPr>
      </p:pic>
      <p:cxnSp>
        <p:nvCxnSpPr>
          <p:cNvPr id="54" name="Straight Arrow Connector 53">
            <a:extLst>
              <a:ext uri="{FF2B5EF4-FFF2-40B4-BE49-F238E27FC236}">
                <a16:creationId xmlns:a16="http://schemas.microsoft.com/office/drawing/2014/main" id="{94FB8848-EA57-3B47-9095-E559F5EB4D4B}"/>
              </a:ext>
            </a:extLst>
          </p:cNvPr>
          <p:cNvCxnSpPr>
            <a:cxnSpLocks/>
            <a:stCxn id="42" idx="3"/>
            <a:endCxn id="43" idx="1"/>
          </p:cNvCxnSpPr>
          <p:nvPr/>
        </p:nvCxnSpPr>
        <p:spPr>
          <a:xfrm flipV="1">
            <a:off x="6969080" y="2607823"/>
            <a:ext cx="812307" cy="8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EBB05CD-A00E-1D4C-B02E-5795C38BAA7B}"/>
              </a:ext>
            </a:extLst>
          </p:cNvPr>
          <p:cNvSpPr txBox="1"/>
          <p:nvPr/>
        </p:nvSpPr>
        <p:spPr>
          <a:xfrm>
            <a:off x="6355649" y="2016897"/>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3</a:t>
            </a:r>
          </a:p>
        </p:txBody>
      </p:sp>
      <p:sp>
        <p:nvSpPr>
          <p:cNvPr id="77" name="TextBox 76">
            <a:extLst>
              <a:ext uri="{FF2B5EF4-FFF2-40B4-BE49-F238E27FC236}">
                <a16:creationId xmlns:a16="http://schemas.microsoft.com/office/drawing/2014/main" id="{01A4324B-7D91-EF44-B871-878C81A23FCE}"/>
              </a:ext>
            </a:extLst>
          </p:cNvPr>
          <p:cNvSpPr txBox="1"/>
          <p:nvPr/>
        </p:nvSpPr>
        <p:spPr>
          <a:xfrm>
            <a:off x="1246845" y="3552122"/>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1</a:t>
            </a:r>
            <a:endParaRPr lang="en-US" dirty="0">
              <a:solidFill>
                <a:srgbClr val="0000FF"/>
              </a:solidFill>
            </a:endParaRPr>
          </a:p>
        </p:txBody>
      </p:sp>
      <p:sp>
        <p:nvSpPr>
          <p:cNvPr id="78" name="TextBox 77">
            <a:extLst>
              <a:ext uri="{FF2B5EF4-FFF2-40B4-BE49-F238E27FC236}">
                <a16:creationId xmlns:a16="http://schemas.microsoft.com/office/drawing/2014/main" id="{0A2E813A-F81A-3D4F-9CA2-8C35EBFF4D3F}"/>
              </a:ext>
            </a:extLst>
          </p:cNvPr>
          <p:cNvSpPr txBox="1"/>
          <p:nvPr/>
        </p:nvSpPr>
        <p:spPr>
          <a:xfrm>
            <a:off x="5193042" y="3442044"/>
            <a:ext cx="1444959" cy="523220"/>
          </a:xfrm>
          <a:prstGeom prst="rect">
            <a:avLst/>
          </a:prstGeom>
          <a:solidFill>
            <a:srgbClr val="FFFFFF">
              <a:alpha val="50196"/>
            </a:srgbClr>
          </a:solidFill>
        </p:spPr>
        <p:txBody>
          <a:bodyPr wrap="square" rtlCol="0">
            <a:spAutoFit/>
          </a:bodyPr>
          <a:lstStyle/>
          <a:p>
            <a:pPr algn="ctr"/>
            <a:r>
              <a:rPr lang="en-US" sz="1400" dirty="0"/>
              <a:t>Smooth</a:t>
            </a:r>
          </a:p>
          <a:p>
            <a:pPr algn="ctr"/>
            <a:r>
              <a:rPr lang="en-US" sz="1400" dirty="0"/>
              <a:t>(</a:t>
            </a:r>
            <a:r>
              <a:rPr lang="en-US" sz="1400" dirty="0" err="1"/>
              <a:t>Upsample</a:t>
            </a:r>
            <a:r>
              <a:rPr lang="en-US" sz="1400" dirty="0"/>
              <a:t>(</a:t>
            </a:r>
            <a:r>
              <a:rPr lang="en-US" sz="1400" dirty="0">
                <a:solidFill>
                  <a:srgbClr val="0000FF"/>
                </a:solidFill>
              </a:rPr>
              <a:t>G</a:t>
            </a:r>
            <a:r>
              <a:rPr lang="en-US" sz="1400" baseline="-25000" dirty="0">
                <a:solidFill>
                  <a:srgbClr val="0000FF"/>
                </a:solidFill>
              </a:rPr>
              <a:t>3</a:t>
            </a:r>
            <a:r>
              <a:rPr lang="en-US" sz="1400" dirty="0"/>
              <a:t>))</a:t>
            </a:r>
            <a:endParaRPr lang="en-US" sz="1400" baseline="-25000" dirty="0">
              <a:solidFill>
                <a:srgbClr val="FF0000"/>
              </a:solidFill>
            </a:endParaRPr>
          </a:p>
        </p:txBody>
      </p:sp>
      <p:sp>
        <p:nvSpPr>
          <p:cNvPr id="79" name="TextBox 78">
            <a:extLst>
              <a:ext uri="{FF2B5EF4-FFF2-40B4-BE49-F238E27FC236}">
                <a16:creationId xmlns:a16="http://schemas.microsoft.com/office/drawing/2014/main" id="{0E084BAE-0719-104C-888D-675798870F55}"/>
              </a:ext>
            </a:extLst>
          </p:cNvPr>
          <p:cNvSpPr txBox="1"/>
          <p:nvPr/>
        </p:nvSpPr>
        <p:spPr>
          <a:xfrm>
            <a:off x="7279085" y="3296112"/>
            <a:ext cx="1444959" cy="523220"/>
          </a:xfrm>
          <a:prstGeom prst="rect">
            <a:avLst/>
          </a:prstGeom>
          <a:solidFill>
            <a:srgbClr val="FFFFFF">
              <a:alpha val="50196"/>
            </a:srgbClr>
          </a:solidFill>
        </p:spPr>
        <p:txBody>
          <a:bodyPr wrap="square" rtlCol="0">
            <a:spAutoFit/>
          </a:bodyPr>
          <a:lstStyle/>
          <a:p>
            <a:pPr algn="ctr"/>
            <a:r>
              <a:rPr lang="en-US" sz="1400" dirty="0"/>
              <a:t>Smooth</a:t>
            </a:r>
          </a:p>
          <a:p>
            <a:pPr algn="ctr"/>
            <a:r>
              <a:rPr lang="en-US" sz="1400" dirty="0"/>
              <a:t>(</a:t>
            </a:r>
            <a:r>
              <a:rPr lang="en-US" sz="1400" dirty="0" err="1"/>
              <a:t>Upsample</a:t>
            </a:r>
            <a:r>
              <a:rPr lang="en-US" sz="1400" dirty="0"/>
              <a:t>(</a:t>
            </a:r>
            <a:r>
              <a:rPr lang="en-US" sz="1400" dirty="0">
                <a:solidFill>
                  <a:srgbClr val="0000FF"/>
                </a:solidFill>
              </a:rPr>
              <a:t>G</a:t>
            </a:r>
            <a:r>
              <a:rPr lang="en-US" sz="1400" baseline="-25000" dirty="0">
                <a:solidFill>
                  <a:srgbClr val="0000FF"/>
                </a:solidFill>
              </a:rPr>
              <a:t>4</a:t>
            </a:r>
            <a:r>
              <a:rPr lang="en-US" sz="1400" dirty="0"/>
              <a:t>))</a:t>
            </a:r>
            <a:endParaRPr lang="en-US" sz="1400" baseline="-25000" dirty="0">
              <a:solidFill>
                <a:srgbClr val="FF0000"/>
              </a:solidFill>
            </a:endParaRPr>
          </a:p>
        </p:txBody>
      </p:sp>
      <p:sp>
        <p:nvSpPr>
          <p:cNvPr id="80" name="TextBox 79">
            <a:extLst>
              <a:ext uri="{FF2B5EF4-FFF2-40B4-BE49-F238E27FC236}">
                <a16:creationId xmlns:a16="http://schemas.microsoft.com/office/drawing/2014/main" id="{F8D2B565-FE16-C548-A8DD-55EEDD157A72}"/>
              </a:ext>
            </a:extLst>
          </p:cNvPr>
          <p:cNvSpPr txBox="1"/>
          <p:nvPr/>
        </p:nvSpPr>
        <p:spPr>
          <a:xfrm>
            <a:off x="4635748" y="3518988"/>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2</a:t>
            </a:r>
            <a:endParaRPr lang="en-US" dirty="0">
              <a:solidFill>
                <a:srgbClr val="0000FF"/>
              </a:solidFill>
            </a:endParaRPr>
          </a:p>
        </p:txBody>
      </p:sp>
      <p:sp>
        <p:nvSpPr>
          <p:cNvPr id="81" name="TextBox 80">
            <a:extLst>
              <a:ext uri="{FF2B5EF4-FFF2-40B4-BE49-F238E27FC236}">
                <a16:creationId xmlns:a16="http://schemas.microsoft.com/office/drawing/2014/main" id="{811CF06B-A9B8-1244-B2B6-297E1BE66C7F}"/>
              </a:ext>
            </a:extLst>
          </p:cNvPr>
          <p:cNvSpPr txBox="1"/>
          <p:nvPr/>
        </p:nvSpPr>
        <p:spPr>
          <a:xfrm>
            <a:off x="6785938" y="3373056"/>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3</a:t>
            </a:r>
            <a:endParaRPr lang="en-US" dirty="0">
              <a:solidFill>
                <a:srgbClr val="0000FF"/>
              </a:solidFill>
            </a:endParaRPr>
          </a:p>
        </p:txBody>
      </p:sp>
      <p:sp>
        <p:nvSpPr>
          <p:cNvPr id="82" name="TextBox 81">
            <a:extLst>
              <a:ext uri="{FF2B5EF4-FFF2-40B4-BE49-F238E27FC236}">
                <a16:creationId xmlns:a16="http://schemas.microsoft.com/office/drawing/2014/main" id="{996B2398-2EE0-3B44-94FF-4579AC09F399}"/>
              </a:ext>
            </a:extLst>
          </p:cNvPr>
          <p:cNvSpPr txBox="1"/>
          <p:nvPr/>
        </p:nvSpPr>
        <p:spPr>
          <a:xfrm>
            <a:off x="2008039" y="3552122"/>
            <a:ext cx="261610" cy="369332"/>
          </a:xfrm>
          <a:prstGeom prst="rect">
            <a:avLst/>
          </a:prstGeom>
          <a:noFill/>
        </p:spPr>
        <p:txBody>
          <a:bodyPr wrap="none" rtlCol="0">
            <a:spAutoFit/>
          </a:bodyPr>
          <a:lstStyle/>
          <a:p>
            <a:r>
              <a:rPr lang="en-US" dirty="0"/>
              <a:t>-</a:t>
            </a:r>
          </a:p>
        </p:txBody>
      </p:sp>
      <p:sp>
        <p:nvSpPr>
          <p:cNvPr id="83" name="TextBox 82">
            <a:extLst>
              <a:ext uri="{FF2B5EF4-FFF2-40B4-BE49-F238E27FC236}">
                <a16:creationId xmlns:a16="http://schemas.microsoft.com/office/drawing/2014/main" id="{81BF4879-0F39-604B-B6D9-2F5AD47B2EFD}"/>
              </a:ext>
            </a:extLst>
          </p:cNvPr>
          <p:cNvSpPr txBox="1"/>
          <p:nvPr/>
        </p:nvSpPr>
        <p:spPr>
          <a:xfrm>
            <a:off x="5102403" y="3518988"/>
            <a:ext cx="261610" cy="369332"/>
          </a:xfrm>
          <a:prstGeom prst="rect">
            <a:avLst/>
          </a:prstGeom>
          <a:noFill/>
        </p:spPr>
        <p:txBody>
          <a:bodyPr wrap="none" rtlCol="0">
            <a:spAutoFit/>
          </a:bodyPr>
          <a:lstStyle/>
          <a:p>
            <a:r>
              <a:rPr lang="en-US" dirty="0"/>
              <a:t>-</a:t>
            </a:r>
          </a:p>
        </p:txBody>
      </p:sp>
      <p:sp>
        <p:nvSpPr>
          <p:cNvPr id="84" name="TextBox 83">
            <a:extLst>
              <a:ext uri="{FF2B5EF4-FFF2-40B4-BE49-F238E27FC236}">
                <a16:creationId xmlns:a16="http://schemas.microsoft.com/office/drawing/2014/main" id="{C24DD7E2-538B-774B-B32A-49B2F060011D}"/>
              </a:ext>
            </a:extLst>
          </p:cNvPr>
          <p:cNvSpPr txBox="1"/>
          <p:nvPr/>
        </p:nvSpPr>
        <p:spPr>
          <a:xfrm>
            <a:off x="7187270" y="3373056"/>
            <a:ext cx="261610" cy="369332"/>
          </a:xfrm>
          <a:prstGeom prst="rect">
            <a:avLst/>
          </a:prstGeom>
          <a:noFill/>
        </p:spPr>
        <p:txBody>
          <a:bodyPr wrap="none" rtlCol="0">
            <a:spAutoFit/>
          </a:bodyPr>
          <a:lstStyle/>
          <a:p>
            <a:r>
              <a:rPr lang="en-US" dirty="0"/>
              <a:t>-</a:t>
            </a:r>
          </a:p>
        </p:txBody>
      </p:sp>
      <p:pic>
        <p:nvPicPr>
          <p:cNvPr id="16" name="Picture 15">
            <a:extLst>
              <a:ext uri="{FF2B5EF4-FFF2-40B4-BE49-F238E27FC236}">
                <a16:creationId xmlns:a16="http://schemas.microsoft.com/office/drawing/2014/main" id="{D8013C56-7EA6-7246-881C-2857CF923434}"/>
              </a:ext>
            </a:extLst>
          </p:cNvPr>
          <p:cNvPicPr>
            <a:picLocks noChangeAspect="1"/>
          </p:cNvPicPr>
          <p:nvPr/>
        </p:nvPicPr>
        <p:blipFill>
          <a:blip r:embed="rId4"/>
          <a:stretch>
            <a:fillRect/>
          </a:stretch>
        </p:blipFill>
        <p:spPr>
          <a:xfrm>
            <a:off x="3524967" y="859858"/>
            <a:ext cx="1711366" cy="888177"/>
          </a:xfrm>
          <a:prstGeom prst="rect">
            <a:avLst/>
          </a:prstGeom>
        </p:spPr>
      </p:pic>
      <p:pic>
        <p:nvPicPr>
          <p:cNvPr id="17" name="Picture 16">
            <a:extLst>
              <a:ext uri="{FF2B5EF4-FFF2-40B4-BE49-F238E27FC236}">
                <a16:creationId xmlns:a16="http://schemas.microsoft.com/office/drawing/2014/main" id="{C25D8698-8EA8-A74A-A225-3F66058AAD54}"/>
              </a:ext>
            </a:extLst>
          </p:cNvPr>
          <p:cNvPicPr>
            <a:picLocks noChangeAspect="1"/>
          </p:cNvPicPr>
          <p:nvPr/>
        </p:nvPicPr>
        <p:blipFill>
          <a:blip r:embed="rId5"/>
          <a:stretch>
            <a:fillRect/>
          </a:stretch>
        </p:blipFill>
        <p:spPr>
          <a:xfrm>
            <a:off x="5499967" y="846754"/>
            <a:ext cx="1711364" cy="888176"/>
          </a:xfrm>
          <a:prstGeom prst="rect">
            <a:avLst/>
          </a:prstGeom>
        </p:spPr>
      </p:pic>
      <p:pic>
        <p:nvPicPr>
          <p:cNvPr id="23" name="Picture 22">
            <a:extLst>
              <a:ext uri="{FF2B5EF4-FFF2-40B4-BE49-F238E27FC236}">
                <a16:creationId xmlns:a16="http://schemas.microsoft.com/office/drawing/2014/main" id="{B8A7FF88-1251-A947-8A13-637A29EC984C}"/>
              </a:ext>
            </a:extLst>
          </p:cNvPr>
          <p:cNvPicPr>
            <a:picLocks noChangeAspect="1"/>
          </p:cNvPicPr>
          <p:nvPr/>
        </p:nvPicPr>
        <p:blipFill>
          <a:blip r:embed="rId6"/>
          <a:stretch>
            <a:fillRect/>
          </a:stretch>
        </p:blipFill>
        <p:spPr>
          <a:xfrm>
            <a:off x="3122567" y="4450698"/>
            <a:ext cx="1756879" cy="911798"/>
          </a:xfrm>
          <a:prstGeom prst="rect">
            <a:avLst/>
          </a:prstGeom>
        </p:spPr>
      </p:pic>
      <p:sp>
        <p:nvSpPr>
          <p:cNvPr id="3" name="TextBox 2">
            <a:extLst>
              <a:ext uri="{FF2B5EF4-FFF2-40B4-BE49-F238E27FC236}">
                <a16:creationId xmlns:a16="http://schemas.microsoft.com/office/drawing/2014/main" id="{F086D453-F560-654D-A114-F2C2DAA8343E}"/>
              </a:ext>
            </a:extLst>
          </p:cNvPr>
          <p:cNvSpPr txBox="1"/>
          <p:nvPr/>
        </p:nvSpPr>
        <p:spPr>
          <a:xfrm>
            <a:off x="6753824" y="954914"/>
            <a:ext cx="1992853" cy="369332"/>
          </a:xfrm>
          <a:prstGeom prst="rect">
            <a:avLst/>
          </a:prstGeom>
          <a:noFill/>
        </p:spPr>
        <p:txBody>
          <a:bodyPr wrap="none" rtlCol="0">
            <a:spAutoFit/>
          </a:bodyPr>
          <a:lstStyle/>
          <a:p>
            <a:r>
              <a:rPr lang="en-US" dirty="0"/>
              <a:t>Spatial Response</a:t>
            </a:r>
          </a:p>
        </p:txBody>
      </p:sp>
    </p:spTree>
    <p:extLst>
      <p:ext uri="{BB962C8B-B14F-4D97-AF65-F5344CB8AC3E}">
        <p14:creationId xmlns:p14="http://schemas.microsoft.com/office/powerpoint/2010/main" val="381779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a:t>Today’s Class</a:t>
            </a:r>
          </a:p>
        </p:txBody>
      </p:sp>
      <p:sp>
        <p:nvSpPr>
          <p:cNvPr id="11267" name="Content Placeholder 2"/>
          <p:cNvSpPr>
            <a:spLocks noGrp="1"/>
          </p:cNvSpPr>
          <p:nvPr>
            <p:ph idx="1"/>
          </p:nvPr>
        </p:nvSpPr>
        <p:spPr/>
        <p:txBody>
          <a:bodyPr/>
          <a:lstStyle/>
          <a:p>
            <a:endParaRPr lang="en-US" dirty="0"/>
          </a:p>
          <a:p>
            <a:r>
              <a:rPr lang="en-US" dirty="0"/>
              <a:t>Fourier transforms</a:t>
            </a:r>
          </a:p>
          <a:p>
            <a:r>
              <a:rPr lang="en-US" dirty="0"/>
              <a:t>Filtering in frequency domain</a:t>
            </a:r>
          </a:p>
          <a:p>
            <a:r>
              <a:rPr lang="en-US" dirty="0"/>
              <a:t>Sampling</a:t>
            </a:r>
          </a:p>
          <a:p>
            <a:r>
              <a:rPr lang="en-US" dirty="0"/>
              <a:t>Image Pyramids</a:t>
            </a:r>
          </a:p>
        </p:txBody>
      </p:sp>
    </p:spTree>
    <p:extLst>
      <p:ext uri="{BB962C8B-B14F-4D97-AF65-F5344CB8AC3E}">
        <p14:creationId xmlns:p14="http://schemas.microsoft.com/office/powerpoint/2010/main" val="18417817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924" y="150466"/>
            <a:ext cx="8822675" cy="638137"/>
          </a:xfrm>
        </p:spPr>
        <p:txBody>
          <a:bodyPr/>
          <a:lstStyle/>
          <a:p>
            <a:r>
              <a:rPr lang="en-US" dirty="0"/>
              <a:t>Creating the Difference of Gaussian Pyramid</a:t>
            </a:r>
          </a:p>
        </p:txBody>
      </p:sp>
      <p:cxnSp>
        <p:nvCxnSpPr>
          <p:cNvPr id="13" name="Straight Arrow Connector 12"/>
          <p:cNvCxnSpPr>
            <a:cxnSpLocks/>
            <a:stCxn id="4" idx="3"/>
            <a:endCxn id="38" idx="1"/>
          </p:cNvCxnSpPr>
          <p:nvPr/>
        </p:nvCxnSpPr>
        <p:spPr>
          <a:xfrm flipV="1">
            <a:off x="2132382" y="2607823"/>
            <a:ext cx="1550334" cy="75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46196" y="2005436"/>
            <a:ext cx="1433927" cy="584775"/>
          </a:xfrm>
          <a:prstGeom prst="rect">
            <a:avLst/>
          </a:prstGeom>
          <a:noFill/>
        </p:spPr>
        <p:txBody>
          <a:bodyPr wrap="square" rtlCol="0">
            <a:spAutoFit/>
          </a:bodyPr>
          <a:lstStyle/>
          <a:p>
            <a:pPr algn="ctr"/>
            <a:r>
              <a:rPr lang="en-US" sz="1600" dirty="0" err="1"/>
              <a:t>Downsample</a:t>
            </a:r>
            <a:r>
              <a:rPr lang="en-US" sz="1600" dirty="0"/>
              <a:t> (Smooth(</a:t>
            </a:r>
            <a:r>
              <a:rPr lang="en-US" sz="1600" dirty="0">
                <a:solidFill>
                  <a:srgbClr val="0000FF"/>
                </a:solidFill>
              </a:rPr>
              <a:t>G</a:t>
            </a:r>
            <a:r>
              <a:rPr lang="en-US" sz="1600" baseline="-25000" dirty="0">
                <a:solidFill>
                  <a:srgbClr val="0000FF"/>
                </a:solidFill>
              </a:rPr>
              <a:t>1</a:t>
            </a:r>
            <a:r>
              <a:rPr lang="en-US" sz="1600" dirty="0"/>
              <a:t>))</a:t>
            </a:r>
          </a:p>
        </p:txBody>
      </p:sp>
      <p:cxnSp>
        <p:nvCxnSpPr>
          <p:cNvPr id="15" name="Straight Arrow Connector 14"/>
          <p:cNvCxnSpPr>
            <a:cxnSpLocks/>
            <a:stCxn id="38" idx="2"/>
          </p:cNvCxnSpPr>
          <p:nvPr/>
        </p:nvCxnSpPr>
        <p:spPr>
          <a:xfrm flipH="1">
            <a:off x="2612843" y="3051669"/>
            <a:ext cx="1735809" cy="14975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380557" y="3413623"/>
            <a:ext cx="1848048" cy="646331"/>
          </a:xfrm>
          <a:prstGeom prst="rect">
            <a:avLst/>
          </a:prstGeom>
          <a:solidFill>
            <a:srgbClr val="FFFFFF">
              <a:alpha val="50196"/>
            </a:srgbClr>
          </a:solidFill>
        </p:spPr>
        <p:txBody>
          <a:bodyPr wrap="square" rtlCol="0">
            <a:spAutoFit/>
          </a:bodyPr>
          <a:lstStyle/>
          <a:p>
            <a:pPr algn="ctr"/>
            <a:r>
              <a:rPr lang="en-US" dirty="0"/>
              <a:t>Smooth</a:t>
            </a:r>
          </a:p>
          <a:p>
            <a:pPr algn="ctr"/>
            <a:r>
              <a:rPr lang="en-US" dirty="0"/>
              <a:t>(</a:t>
            </a:r>
            <a:r>
              <a:rPr lang="en-US" dirty="0" err="1"/>
              <a:t>Upsample</a:t>
            </a:r>
            <a:r>
              <a:rPr lang="en-US" dirty="0"/>
              <a:t>(</a:t>
            </a:r>
            <a:r>
              <a:rPr lang="en-US" dirty="0">
                <a:solidFill>
                  <a:srgbClr val="0000FF"/>
                </a:solidFill>
              </a:rPr>
              <a:t>G</a:t>
            </a:r>
            <a:r>
              <a:rPr lang="en-US" baseline="-25000" dirty="0">
                <a:solidFill>
                  <a:srgbClr val="0000FF"/>
                </a:solidFill>
              </a:rPr>
              <a:t>2</a:t>
            </a:r>
            <a:r>
              <a:rPr lang="en-US" dirty="0"/>
              <a:t>))</a:t>
            </a:r>
            <a:endParaRPr lang="en-US" baseline="-25000" dirty="0">
              <a:solidFill>
                <a:srgbClr val="FF0000"/>
              </a:solidFill>
            </a:endParaRPr>
          </a:p>
        </p:txBody>
      </p:sp>
      <p:sp>
        <p:nvSpPr>
          <p:cNvPr id="19" name="TextBox 18"/>
          <p:cNvSpPr txBox="1"/>
          <p:nvPr/>
        </p:nvSpPr>
        <p:spPr>
          <a:xfrm>
            <a:off x="428525" y="1582734"/>
            <a:ext cx="1417376" cy="369332"/>
          </a:xfrm>
          <a:prstGeom prst="rect">
            <a:avLst/>
          </a:prstGeom>
          <a:noFill/>
        </p:spPr>
        <p:txBody>
          <a:bodyPr wrap="none" rtlCol="0">
            <a:spAutoFit/>
          </a:bodyPr>
          <a:lstStyle/>
          <a:p>
            <a:r>
              <a:rPr lang="en-US" dirty="0">
                <a:solidFill>
                  <a:srgbClr val="0000FF"/>
                </a:solidFill>
              </a:rPr>
              <a:t>Image = G</a:t>
            </a:r>
            <a:r>
              <a:rPr lang="en-US" baseline="-25000" dirty="0">
                <a:solidFill>
                  <a:srgbClr val="0000FF"/>
                </a:solidFill>
              </a:rPr>
              <a:t>1</a:t>
            </a:r>
            <a:r>
              <a:rPr lang="en-US" dirty="0">
                <a:solidFill>
                  <a:srgbClr val="0000FF"/>
                </a:solidFill>
              </a:rPr>
              <a:t> </a:t>
            </a:r>
          </a:p>
        </p:txBody>
      </p:sp>
      <p:sp>
        <p:nvSpPr>
          <p:cNvPr id="20" name="TextBox 19"/>
          <p:cNvSpPr txBox="1"/>
          <p:nvPr/>
        </p:nvSpPr>
        <p:spPr>
          <a:xfrm>
            <a:off x="739347"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1</a:t>
            </a:r>
          </a:p>
        </p:txBody>
      </p:sp>
      <p:sp>
        <p:nvSpPr>
          <p:cNvPr id="21" name="TextBox 20"/>
          <p:cNvSpPr txBox="1"/>
          <p:nvPr/>
        </p:nvSpPr>
        <p:spPr>
          <a:xfrm>
            <a:off x="4081341" y="1789345"/>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2</a:t>
            </a:r>
          </a:p>
        </p:txBody>
      </p:sp>
      <p:cxnSp>
        <p:nvCxnSpPr>
          <p:cNvPr id="22" name="Straight Arrow Connector 21"/>
          <p:cNvCxnSpPr>
            <a:cxnSpLocks/>
            <a:stCxn id="38" idx="3"/>
            <a:endCxn id="42" idx="1"/>
          </p:cNvCxnSpPr>
          <p:nvPr/>
        </p:nvCxnSpPr>
        <p:spPr>
          <a:xfrm>
            <a:off x="5014588" y="2607823"/>
            <a:ext cx="1170972" cy="8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781387" y="2108901"/>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4</a:t>
            </a:r>
          </a:p>
        </p:txBody>
      </p:sp>
      <p:cxnSp>
        <p:nvCxnSpPr>
          <p:cNvPr id="31" name="Straight Arrow Connector 30"/>
          <p:cNvCxnSpPr>
            <a:cxnSpLocks/>
            <a:stCxn id="42" idx="2"/>
          </p:cNvCxnSpPr>
          <p:nvPr/>
        </p:nvCxnSpPr>
        <p:spPr>
          <a:xfrm flipH="1">
            <a:off x="5894807" y="2869739"/>
            <a:ext cx="682513" cy="16517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a:stCxn id="43" idx="2"/>
          </p:cNvCxnSpPr>
          <p:nvPr/>
        </p:nvCxnSpPr>
        <p:spPr>
          <a:xfrm flipH="1">
            <a:off x="7617118" y="2757506"/>
            <a:ext cx="388850" cy="17917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a:stCxn id="4" idx="2"/>
          </p:cNvCxnSpPr>
          <p:nvPr/>
        </p:nvCxnSpPr>
        <p:spPr>
          <a:xfrm>
            <a:off x="1137214" y="3278625"/>
            <a:ext cx="321155" cy="12428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cxnSpLocks/>
            <a:stCxn id="38" idx="2"/>
          </p:cNvCxnSpPr>
          <p:nvPr/>
        </p:nvCxnSpPr>
        <p:spPr>
          <a:xfrm>
            <a:off x="4348652" y="3051669"/>
            <a:ext cx="746177" cy="14859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502874"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2</a:t>
            </a:r>
          </a:p>
        </p:txBody>
      </p:sp>
      <p:cxnSp>
        <p:nvCxnSpPr>
          <p:cNvPr id="53" name="Straight Arrow Connector 52"/>
          <p:cNvCxnSpPr>
            <a:cxnSpLocks/>
            <a:stCxn id="42" idx="2"/>
          </p:cNvCxnSpPr>
          <p:nvPr/>
        </p:nvCxnSpPr>
        <p:spPr>
          <a:xfrm>
            <a:off x="6577320" y="2869739"/>
            <a:ext cx="564521" cy="166783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651335"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3</a:t>
            </a:r>
          </a:p>
        </p:txBody>
      </p:sp>
      <p:sp>
        <p:nvSpPr>
          <p:cNvPr id="62" name="TextBox 61"/>
          <p:cNvSpPr txBox="1"/>
          <p:nvPr/>
        </p:nvSpPr>
        <p:spPr>
          <a:xfrm>
            <a:off x="6355649" y="2437847"/>
            <a:ext cx="449162" cy="369332"/>
          </a:xfrm>
          <a:prstGeom prst="rect">
            <a:avLst/>
          </a:prstGeom>
          <a:noFill/>
        </p:spPr>
        <p:txBody>
          <a:bodyPr wrap="none" rtlCol="0">
            <a:spAutoFit/>
          </a:bodyPr>
          <a:lstStyle/>
          <a:p>
            <a:r>
              <a:rPr lang="en-US" dirty="0">
                <a:solidFill>
                  <a:srgbClr val="FF0000"/>
                </a:solidFill>
              </a:rPr>
              <a:t>G</a:t>
            </a:r>
            <a:r>
              <a:rPr lang="en-US" baseline="-25000" dirty="0">
                <a:solidFill>
                  <a:srgbClr val="FF0000"/>
                </a:solidFill>
              </a:rPr>
              <a:t>3</a:t>
            </a:r>
          </a:p>
        </p:txBody>
      </p:sp>
      <mc:AlternateContent xmlns:mc="http://schemas.openxmlformats.org/markup-compatibility/2006" xmlns:a14="http://schemas.microsoft.com/office/drawing/2010/main">
        <mc:Choice Requires="a14">
          <p:sp>
            <p:nvSpPr>
              <p:cNvPr id="63" name="TextBox 62"/>
              <p:cNvSpPr txBox="1"/>
              <p:nvPr/>
            </p:nvSpPr>
            <p:spPr>
              <a:xfrm>
                <a:off x="4146162" y="5478700"/>
                <a:ext cx="486231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Use same filter for smoothing in each step (e.g., Gaussian with </a:t>
                </a:r>
                <a14:m>
                  <m:oMath xmlns:m="http://schemas.openxmlformats.org/officeDocument/2006/math">
                    <m:r>
                      <a:rPr lang="en-US" i="1" dirty="0" smtClean="0">
                        <a:latin typeface="Cambria Math" panose="02040503050406030204" pitchFamily="18" charset="0"/>
                      </a:rPr>
                      <m:t>𝜎</m:t>
                    </m:r>
                    <m:r>
                      <a:rPr lang="en-US" i="1" dirty="0" smtClean="0">
                        <a:latin typeface="Cambria Math" panose="02040503050406030204" pitchFamily="18" charset="0"/>
                      </a:rPr>
                      <m:t>=2</m:t>
                    </m:r>
                  </m:oMath>
                </a14:m>
                <a:r>
                  <a:rPr lang="en-US" dirty="0"/>
                  <a:t>)</a:t>
                </a:r>
              </a:p>
              <a:p>
                <a:pPr marL="285750" indent="-285750">
                  <a:buFont typeface="Arial" panose="020B0604020202020204" pitchFamily="34" charset="0"/>
                  <a:buChar char="•"/>
                </a:pPr>
                <a:r>
                  <a:rPr lang="en-US" dirty="0"/>
                  <a:t>Downsample/upsample with “nearest” interpolation</a:t>
                </a:r>
              </a:p>
            </p:txBody>
          </p:sp>
        </mc:Choice>
        <mc:Fallback xmlns="">
          <p:sp>
            <p:nvSpPr>
              <p:cNvPr id="63" name="TextBox 62"/>
              <p:cNvSpPr txBox="1">
                <a:spLocks noRot="1" noChangeAspect="1" noMove="1" noResize="1" noEditPoints="1" noAdjustHandles="1" noChangeArrowheads="1" noChangeShapeType="1" noTextEdit="1"/>
              </p:cNvSpPr>
              <p:nvPr/>
            </p:nvSpPr>
            <p:spPr>
              <a:xfrm>
                <a:off x="4146162" y="5478700"/>
                <a:ext cx="4862316" cy="1200329"/>
              </a:xfrm>
              <a:prstGeom prst="rect">
                <a:avLst/>
              </a:prstGeom>
              <a:blipFill>
                <a:blip r:embed="rId2"/>
                <a:stretch>
                  <a:fillRect l="-521" t="-1042" b="-6250"/>
                </a:stretch>
              </a:blipFill>
            </p:spPr>
            <p:txBody>
              <a:bodyPr/>
              <a:lstStyle/>
              <a:p>
                <a:r>
                  <a:rPr lang="en-US">
                    <a:noFill/>
                  </a:rPr>
                  <a:t> </a:t>
                </a:r>
              </a:p>
            </p:txBody>
          </p:sp>
        </mc:Fallback>
      </mc:AlternateContent>
      <p:sp>
        <p:nvSpPr>
          <p:cNvPr id="64" name="TextBox 63"/>
          <p:cNvSpPr txBox="1"/>
          <p:nvPr/>
        </p:nvSpPr>
        <p:spPr>
          <a:xfrm>
            <a:off x="4887341" y="1931099"/>
            <a:ext cx="1429956" cy="584775"/>
          </a:xfrm>
          <a:prstGeom prst="rect">
            <a:avLst/>
          </a:prstGeom>
          <a:noFill/>
        </p:spPr>
        <p:txBody>
          <a:bodyPr wrap="square" rtlCol="0">
            <a:spAutoFit/>
          </a:bodyPr>
          <a:lstStyle/>
          <a:p>
            <a:pPr algn="ctr"/>
            <a:r>
              <a:rPr lang="en-US" sz="1600" dirty="0" err="1"/>
              <a:t>Downsample</a:t>
            </a:r>
            <a:r>
              <a:rPr lang="en-US" sz="1600" dirty="0"/>
              <a:t> (Smooth(</a:t>
            </a:r>
            <a:r>
              <a:rPr lang="en-US" sz="1600" dirty="0">
                <a:solidFill>
                  <a:srgbClr val="0000FF"/>
                </a:solidFill>
              </a:rPr>
              <a:t>G</a:t>
            </a:r>
            <a:r>
              <a:rPr lang="en-US" sz="1600" baseline="-25000" dirty="0">
                <a:solidFill>
                  <a:srgbClr val="0000FF"/>
                </a:solidFill>
              </a:rPr>
              <a:t>2</a:t>
            </a:r>
            <a:r>
              <a:rPr lang="en-US" sz="1600" dirty="0"/>
              <a:t>))</a:t>
            </a:r>
          </a:p>
        </p:txBody>
      </p:sp>
      <p:sp>
        <p:nvSpPr>
          <p:cNvPr id="65" name="TextBox 64"/>
          <p:cNvSpPr txBox="1"/>
          <p:nvPr/>
        </p:nvSpPr>
        <p:spPr>
          <a:xfrm>
            <a:off x="2007476" y="1066800"/>
            <a:ext cx="1711366" cy="707886"/>
          </a:xfrm>
          <a:prstGeom prst="rect">
            <a:avLst/>
          </a:prstGeom>
          <a:noFill/>
        </p:spPr>
        <p:txBody>
          <a:bodyPr wrap="square" rtlCol="0">
            <a:spAutoFit/>
          </a:bodyPr>
          <a:lstStyle/>
          <a:p>
            <a:pPr algn="ctr"/>
            <a:r>
              <a:rPr lang="en-US" sz="2000" dirty="0"/>
              <a:t>Smooth, then </a:t>
            </a:r>
            <a:r>
              <a:rPr lang="en-US" sz="2000" dirty="0" err="1"/>
              <a:t>downsample</a:t>
            </a:r>
            <a:endParaRPr lang="en-US" sz="2000" dirty="0"/>
          </a:p>
        </p:txBody>
      </p:sp>
      <p:cxnSp>
        <p:nvCxnSpPr>
          <p:cNvPr id="67" name="Straight Arrow Connector 66"/>
          <p:cNvCxnSpPr>
            <a:cxnSpLocks/>
            <a:stCxn id="65" idx="2"/>
            <a:endCxn id="14" idx="0"/>
          </p:cNvCxnSpPr>
          <p:nvPr/>
        </p:nvCxnSpPr>
        <p:spPr>
          <a:xfrm>
            <a:off x="2863159" y="1774686"/>
            <a:ext cx="1" cy="23075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close up of a window&#10;&#10;Description automatically generated">
            <a:extLst>
              <a:ext uri="{FF2B5EF4-FFF2-40B4-BE49-F238E27FC236}">
                <a16:creationId xmlns:a16="http://schemas.microsoft.com/office/drawing/2014/main" id="{74AD09A7-56A2-BE48-BE20-E49A68F895FC}"/>
              </a:ext>
            </a:extLst>
          </p:cNvPr>
          <p:cNvPicPr>
            <a:picLocks noChangeAspect="1"/>
          </p:cNvPicPr>
          <p:nvPr/>
        </p:nvPicPr>
        <p:blipFill rotWithShape="1">
          <a:blip r:embed="rId3">
            <a:extLst>
              <a:ext uri="{28A0092B-C50C-407E-A947-70E740481C1C}">
                <a14:useLocalDpi xmlns:a14="http://schemas.microsoft.com/office/drawing/2010/main" val="0"/>
              </a:ext>
            </a:extLst>
          </a:blip>
          <a:srcRect l="65" t="574" r="78168" b="55166"/>
          <a:stretch/>
        </p:blipFill>
        <p:spPr>
          <a:xfrm>
            <a:off x="142045" y="1952066"/>
            <a:ext cx="1990337" cy="1326559"/>
          </a:xfrm>
          <a:prstGeom prst="rect">
            <a:avLst/>
          </a:prstGeom>
        </p:spPr>
      </p:pic>
      <p:pic>
        <p:nvPicPr>
          <p:cNvPr id="38" name="Picture 37" descr="A close up of a window&#10;&#10;Description automatically generated">
            <a:extLst>
              <a:ext uri="{FF2B5EF4-FFF2-40B4-BE49-F238E27FC236}">
                <a16:creationId xmlns:a16="http://schemas.microsoft.com/office/drawing/2014/main" id="{002FF352-3BF0-384E-8A86-A81E7F8674CD}"/>
              </a:ext>
            </a:extLst>
          </p:cNvPr>
          <p:cNvPicPr>
            <a:picLocks noChangeAspect="1"/>
          </p:cNvPicPr>
          <p:nvPr/>
        </p:nvPicPr>
        <p:blipFill rotWithShape="1">
          <a:blip r:embed="rId3">
            <a:extLst>
              <a:ext uri="{28A0092B-C50C-407E-A947-70E740481C1C}">
                <a14:useLocalDpi xmlns:a14="http://schemas.microsoft.com/office/drawing/2010/main" val="0"/>
              </a:ext>
            </a:extLst>
          </a:blip>
          <a:srcRect l="26214" t="817" r="52019" b="54923"/>
          <a:stretch/>
        </p:blipFill>
        <p:spPr>
          <a:xfrm>
            <a:off x="3682716" y="2163977"/>
            <a:ext cx="1331872" cy="887692"/>
          </a:xfrm>
          <a:prstGeom prst="rect">
            <a:avLst/>
          </a:prstGeom>
        </p:spPr>
      </p:pic>
      <p:pic>
        <p:nvPicPr>
          <p:cNvPr id="39" name="Picture 38" descr="A close up of a window&#10;&#10;Description automatically generated">
            <a:extLst>
              <a:ext uri="{FF2B5EF4-FFF2-40B4-BE49-F238E27FC236}">
                <a16:creationId xmlns:a16="http://schemas.microsoft.com/office/drawing/2014/main" id="{1437B593-DFD6-FE47-90CF-551B8B787C98}"/>
              </a:ext>
            </a:extLst>
          </p:cNvPr>
          <p:cNvPicPr>
            <a:picLocks noChangeAspect="1"/>
          </p:cNvPicPr>
          <p:nvPr/>
        </p:nvPicPr>
        <p:blipFill rotWithShape="1">
          <a:blip r:embed="rId3">
            <a:extLst>
              <a:ext uri="{28A0092B-C50C-407E-A947-70E740481C1C}">
                <a14:useLocalDpi xmlns:a14="http://schemas.microsoft.com/office/drawing/2010/main" val="0"/>
              </a:ext>
            </a:extLst>
          </a:blip>
          <a:srcRect l="154" t="54949" r="78079" b="791"/>
          <a:stretch/>
        </p:blipFill>
        <p:spPr>
          <a:xfrm>
            <a:off x="1051422" y="4521455"/>
            <a:ext cx="1990337" cy="1326559"/>
          </a:xfrm>
          <a:prstGeom prst="rect">
            <a:avLst/>
          </a:prstGeom>
        </p:spPr>
      </p:pic>
      <p:pic>
        <p:nvPicPr>
          <p:cNvPr id="41" name="Picture 40" descr="A close up of a window&#10;&#10;Description automatically generated">
            <a:extLst>
              <a:ext uri="{FF2B5EF4-FFF2-40B4-BE49-F238E27FC236}">
                <a16:creationId xmlns:a16="http://schemas.microsoft.com/office/drawing/2014/main" id="{703F4F58-506F-0241-A707-3E08DD1C98F9}"/>
              </a:ext>
            </a:extLst>
          </p:cNvPr>
          <p:cNvPicPr>
            <a:picLocks noChangeAspect="1"/>
          </p:cNvPicPr>
          <p:nvPr/>
        </p:nvPicPr>
        <p:blipFill rotWithShape="1">
          <a:blip r:embed="rId3">
            <a:extLst>
              <a:ext uri="{28A0092B-C50C-407E-A947-70E740481C1C}">
                <a14:useLocalDpi xmlns:a14="http://schemas.microsoft.com/office/drawing/2010/main" val="0"/>
              </a:ext>
            </a:extLst>
          </a:blip>
          <a:srcRect l="26516" t="54475" r="51717" b="1265"/>
          <a:stretch/>
        </p:blipFill>
        <p:spPr>
          <a:xfrm>
            <a:off x="4866718" y="4521455"/>
            <a:ext cx="1331872" cy="887692"/>
          </a:xfrm>
          <a:prstGeom prst="rect">
            <a:avLst/>
          </a:prstGeom>
        </p:spPr>
      </p:pic>
      <p:pic>
        <p:nvPicPr>
          <p:cNvPr id="42" name="Picture 41" descr="A close up of a window&#10;&#10;Description automatically generated">
            <a:extLst>
              <a:ext uri="{FF2B5EF4-FFF2-40B4-BE49-F238E27FC236}">
                <a16:creationId xmlns:a16="http://schemas.microsoft.com/office/drawing/2014/main" id="{9A627140-88CF-2E44-AF98-26446A49E56A}"/>
              </a:ext>
            </a:extLst>
          </p:cNvPr>
          <p:cNvPicPr>
            <a:picLocks noChangeAspect="1"/>
          </p:cNvPicPr>
          <p:nvPr/>
        </p:nvPicPr>
        <p:blipFill rotWithShape="1">
          <a:blip r:embed="rId3">
            <a:extLst>
              <a:ext uri="{28A0092B-C50C-407E-A947-70E740481C1C}">
                <a14:useLocalDpi xmlns:a14="http://schemas.microsoft.com/office/drawing/2010/main" val="0"/>
              </a:ext>
            </a:extLst>
          </a:blip>
          <a:srcRect l="52065" t="1252" r="26168" b="54488"/>
          <a:stretch/>
        </p:blipFill>
        <p:spPr>
          <a:xfrm>
            <a:off x="6185560" y="2347523"/>
            <a:ext cx="783520" cy="522216"/>
          </a:xfrm>
          <a:prstGeom prst="rect">
            <a:avLst/>
          </a:prstGeom>
        </p:spPr>
      </p:pic>
      <p:pic>
        <p:nvPicPr>
          <p:cNvPr id="43" name="Picture 42" descr="A close up of a window&#10;&#10;Description automatically generated">
            <a:extLst>
              <a:ext uri="{FF2B5EF4-FFF2-40B4-BE49-F238E27FC236}">
                <a16:creationId xmlns:a16="http://schemas.microsoft.com/office/drawing/2014/main" id="{CED3C191-4D56-9D4D-BAC0-5F7D3253FF01}"/>
              </a:ext>
            </a:extLst>
          </p:cNvPr>
          <p:cNvPicPr>
            <a:picLocks noChangeAspect="1"/>
          </p:cNvPicPr>
          <p:nvPr/>
        </p:nvPicPr>
        <p:blipFill rotWithShape="1">
          <a:blip r:embed="rId3">
            <a:extLst>
              <a:ext uri="{28A0092B-C50C-407E-A947-70E740481C1C}">
                <a14:useLocalDpi xmlns:a14="http://schemas.microsoft.com/office/drawing/2010/main" val="0"/>
              </a:ext>
            </a:extLst>
          </a:blip>
          <a:srcRect l="78175" t="739" r="58" b="55001"/>
          <a:stretch/>
        </p:blipFill>
        <p:spPr>
          <a:xfrm>
            <a:off x="7781387" y="2458140"/>
            <a:ext cx="449162" cy="299366"/>
          </a:xfrm>
          <a:prstGeom prst="rect">
            <a:avLst/>
          </a:prstGeom>
        </p:spPr>
      </p:pic>
      <p:pic>
        <p:nvPicPr>
          <p:cNvPr id="45" name="Picture 44" descr="A close up of a window&#10;&#10;Description automatically generated">
            <a:extLst>
              <a:ext uri="{FF2B5EF4-FFF2-40B4-BE49-F238E27FC236}">
                <a16:creationId xmlns:a16="http://schemas.microsoft.com/office/drawing/2014/main" id="{6CB16573-C8A1-EE4A-B49B-6986DA53AF7E}"/>
              </a:ext>
            </a:extLst>
          </p:cNvPr>
          <p:cNvPicPr>
            <a:picLocks noChangeAspect="1"/>
          </p:cNvPicPr>
          <p:nvPr/>
        </p:nvPicPr>
        <p:blipFill rotWithShape="1">
          <a:blip r:embed="rId3">
            <a:extLst>
              <a:ext uri="{28A0092B-C50C-407E-A947-70E740481C1C}">
                <a14:useLocalDpi xmlns:a14="http://schemas.microsoft.com/office/drawing/2010/main" val="0"/>
              </a:ext>
            </a:extLst>
          </a:blip>
          <a:srcRect l="52157" t="53598" r="26076" b="2142"/>
          <a:stretch/>
        </p:blipFill>
        <p:spPr>
          <a:xfrm>
            <a:off x="6993248" y="4521455"/>
            <a:ext cx="783520" cy="522216"/>
          </a:xfrm>
          <a:prstGeom prst="rect">
            <a:avLst/>
          </a:prstGeom>
        </p:spPr>
      </p:pic>
      <p:cxnSp>
        <p:nvCxnSpPr>
          <p:cNvPr id="54" name="Straight Arrow Connector 53">
            <a:extLst>
              <a:ext uri="{FF2B5EF4-FFF2-40B4-BE49-F238E27FC236}">
                <a16:creationId xmlns:a16="http://schemas.microsoft.com/office/drawing/2014/main" id="{94FB8848-EA57-3B47-9095-E559F5EB4D4B}"/>
              </a:ext>
            </a:extLst>
          </p:cNvPr>
          <p:cNvCxnSpPr>
            <a:cxnSpLocks/>
            <a:stCxn id="42" idx="3"/>
            <a:endCxn id="43" idx="1"/>
          </p:cNvCxnSpPr>
          <p:nvPr/>
        </p:nvCxnSpPr>
        <p:spPr>
          <a:xfrm flipV="1">
            <a:off x="6969080" y="2607823"/>
            <a:ext cx="812307" cy="8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EBB05CD-A00E-1D4C-B02E-5795C38BAA7B}"/>
              </a:ext>
            </a:extLst>
          </p:cNvPr>
          <p:cNvSpPr txBox="1"/>
          <p:nvPr/>
        </p:nvSpPr>
        <p:spPr>
          <a:xfrm>
            <a:off x="6355649" y="2016897"/>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3</a:t>
            </a:r>
          </a:p>
        </p:txBody>
      </p:sp>
      <p:sp>
        <p:nvSpPr>
          <p:cNvPr id="77" name="TextBox 76">
            <a:extLst>
              <a:ext uri="{FF2B5EF4-FFF2-40B4-BE49-F238E27FC236}">
                <a16:creationId xmlns:a16="http://schemas.microsoft.com/office/drawing/2014/main" id="{01A4324B-7D91-EF44-B871-878C81A23FCE}"/>
              </a:ext>
            </a:extLst>
          </p:cNvPr>
          <p:cNvSpPr txBox="1"/>
          <p:nvPr/>
        </p:nvSpPr>
        <p:spPr>
          <a:xfrm>
            <a:off x="1246845" y="3552122"/>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1</a:t>
            </a:r>
            <a:endParaRPr lang="en-US" dirty="0">
              <a:solidFill>
                <a:srgbClr val="0000FF"/>
              </a:solidFill>
            </a:endParaRPr>
          </a:p>
        </p:txBody>
      </p:sp>
      <p:sp>
        <p:nvSpPr>
          <p:cNvPr id="78" name="TextBox 77">
            <a:extLst>
              <a:ext uri="{FF2B5EF4-FFF2-40B4-BE49-F238E27FC236}">
                <a16:creationId xmlns:a16="http://schemas.microsoft.com/office/drawing/2014/main" id="{0A2E813A-F81A-3D4F-9CA2-8C35EBFF4D3F}"/>
              </a:ext>
            </a:extLst>
          </p:cNvPr>
          <p:cNvSpPr txBox="1"/>
          <p:nvPr/>
        </p:nvSpPr>
        <p:spPr>
          <a:xfrm>
            <a:off x="5193042" y="3442044"/>
            <a:ext cx="1444959" cy="523220"/>
          </a:xfrm>
          <a:prstGeom prst="rect">
            <a:avLst/>
          </a:prstGeom>
          <a:solidFill>
            <a:srgbClr val="FFFFFF">
              <a:alpha val="50196"/>
            </a:srgbClr>
          </a:solidFill>
        </p:spPr>
        <p:txBody>
          <a:bodyPr wrap="square" rtlCol="0">
            <a:spAutoFit/>
          </a:bodyPr>
          <a:lstStyle/>
          <a:p>
            <a:pPr algn="ctr"/>
            <a:r>
              <a:rPr lang="en-US" sz="1400" dirty="0"/>
              <a:t>Smooth</a:t>
            </a:r>
          </a:p>
          <a:p>
            <a:pPr algn="ctr"/>
            <a:r>
              <a:rPr lang="en-US" sz="1400" dirty="0"/>
              <a:t>(</a:t>
            </a:r>
            <a:r>
              <a:rPr lang="en-US" sz="1400" dirty="0" err="1"/>
              <a:t>Upsample</a:t>
            </a:r>
            <a:r>
              <a:rPr lang="en-US" sz="1400" dirty="0"/>
              <a:t>(</a:t>
            </a:r>
            <a:r>
              <a:rPr lang="en-US" sz="1400" dirty="0">
                <a:solidFill>
                  <a:srgbClr val="0000FF"/>
                </a:solidFill>
              </a:rPr>
              <a:t>G</a:t>
            </a:r>
            <a:r>
              <a:rPr lang="en-US" sz="1400" baseline="-25000" dirty="0">
                <a:solidFill>
                  <a:srgbClr val="0000FF"/>
                </a:solidFill>
              </a:rPr>
              <a:t>3</a:t>
            </a:r>
            <a:r>
              <a:rPr lang="en-US" sz="1400" dirty="0"/>
              <a:t>))</a:t>
            </a:r>
            <a:endParaRPr lang="en-US" sz="1400" baseline="-25000" dirty="0">
              <a:solidFill>
                <a:srgbClr val="FF0000"/>
              </a:solidFill>
            </a:endParaRPr>
          </a:p>
        </p:txBody>
      </p:sp>
      <p:sp>
        <p:nvSpPr>
          <p:cNvPr id="79" name="TextBox 78">
            <a:extLst>
              <a:ext uri="{FF2B5EF4-FFF2-40B4-BE49-F238E27FC236}">
                <a16:creationId xmlns:a16="http://schemas.microsoft.com/office/drawing/2014/main" id="{0E084BAE-0719-104C-888D-675798870F55}"/>
              </a:ext>
            </a:extLst>
          </p:cNvPr>
          <p:cNvSpPr txBox="1"/>
          <p:nvPr/>
        </p:nvSpPr>
        <p:spPr>
          <a:xfrm>
            <a:off x="7279085" y="3296112"/>
            <a:ext cx="1444959" cy="523220"/>
          </a:xfrm>
          <a:prstGeom prst="rect">
            <a:avLst/>
          </a:prstGeom>
          <a:solidFill>
            <a:srgbClr val="FFFFFF">
              <a:alpha val="50196"/>
            </a:srgbClr>
          </a:solidFill>
        </p:spPr>
        <p:txBody>
          <a:bodyPr wrap="square" rtlCol="0">
            <a:spAutoFit/>
          </a:bodyPr>
          <a:lstStyle/>
          <a:p>
            <a:pPr algn="ctr"/>
            <a:r>
              <a:rPr lang="en-US" sz="1400" dirty="0"/>
              <a:t>Smooth</a:t>
            </a:r>
          </a:p>
          <a:p>
            <a:pPr algn="ctr"/>
            <a:r>
              <a:rPr lang="en-US" sz="1400" dirty="0"/>
              <a:t>(</a:t>
            </a:r>
            <a:r>
              <a:rPr lang="en-US" sz="1400" dirty="0" err="1"/>
              <a:t>Upsample</a:t>
            </a:r>
            <a:r>
              <a:rPr lang="en-US" sz="1400" dirty="0"/>
              <a:t>(</a:t>
            </a:r>
            <a:r>
              <a:rPr lang="en-US" sz="1400" dirty="0">
                <a:solidFill>
                  <a:srgbClr val="0000FF"/>
                </a:solidFill>
              </a:rPr>
              <a:t>G</a:t>
            </a:r>
            <a:r>
              <a:rPr lang="en-US" sz="1400" baseline="-25000" dirty="0">
                <a:solidFill>
                  <a:srgbClr val="0000FF"/>
                </a:solidFill>
              </a:rPr>
              <a:t>4</a:t>
            </a:r>
            <a:r>
              <a:rPr lang="en-US" sz="1400" dirty="0"/>
              <a:t>))</a:t>
            </a:r>
            <a:endParaRPr lang="en-US" sz="1400" baseline="-25000" dirty="0">
              <a:solidFill>
                <a:srgbClr val="FF0000"/>
              </a:solidFill>
            </a:endParaRPr>
          </a:p>
        </p:txBody>
      </p:sp>
      <p:sp>
        <p:nvSpPr>
          <p:cNvPr id="80" name="TextBox 79">
            <a:extLst>
              <a:ext uri="{FF2B5EF4-FFF2-40B4-BE49-F238E27FC236}">
                <a16:creationId xmlns:a16="http://schemas.microsoft.com/office/drawing/2014/main" id="{F8D2B565-FE16-C548-A8DD-55EEDD157A72}"/>
              </a:ext>
            </a:extLst>
          </p:cNvPr>
          <p:cNvSpPr txBox="1"/>
          <p:nvPr/>
        </p:nvSpPr>
        <p:spPr>
          <a:xfrm>
            <a:off x="4635748" y="3518988"/>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2</a:t>
            </a:r>
            <a:endParaRPr lang="en-US" dirty="0">
              <a:solidFill>
                <a:srgbClr val="0000FF"/>
              </a:solidFill>
            </a:endParaRPr>
          </a:p>
        </p:txBody>
      </p:sp>
      <p:sp>
        <p:nvSpPr>
          <p:cNvPr id="81" name="TextBox 80">
            <a:extLst>
              <a:ext uri="{FF2B5EF4-FFF2-40B4-BE49-F238E27FC236}">
                <a16:creationId xmlns:a16="http://schemas.microsoft.com/office/drawing/2014/main" id="{811CF06B-A9B8-1244-B2B6-297E1BE66C7F}"/>
              </a:ext>
            </a:extLst>
          </p:cNvPr>
          <p:cNvSpPr txBox="1"/>
          <p:nvPr/>
        </p:nvSpPr>
        <p:spPr>
          <a:xfrm>
            <a:off x="6785938" y="3373056"/>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3</a:t>
            </a:r>
            <a:endParaRPr lang="en-US" dirty="0">
              <a:solidFill>
                <a:srgbClr val="0000FF"/>
              </a:solidFill>
            </a:endParaRPr>
          </a:p>
        </p:txBody>
      </p:sp>
      <p:sp>
        <p:nvSpPr>
          <p:cNvPr id="82" name="TextBox 81">
            <a:extLst>
              <a:ext uri="{FF2B5EF4-FFF2-40B4-BE49-F238E27FC236}">
                <a16:creationId xmlns:a16="http://schemas.microsoft.com/office/drawing/2014/main" id="{996B2398-2EE0-3B44-94FF-4579AC09F399}"/>
              </a:ext>
            </a:extLst>
          </p:cNvPr>
          <p:cNvSpPr txBox="1"/>
          <p:nvPr/>
        </p:nvSpPr>
        <p:spPr>
          <a:xfrm>
            <a:off x="2008039" y="3552122"/>
            <a:ext cx="261610" cy="369332"/>
          </a:xfrm>
          <a:prstGeom prst="rect">
            <a:avLst/>
          </a:prstGeom>
          <a:noFill/>
        </p:spPr>
        <p:txBody>
          <a:bodyPr wrap="none" rtlCol="0">
            <a:spAutoFit/>
          </a:bodyPr>
          <a:lstStyle/>
          <a:p>
            <a:r>
              <a:rPr lang="en-US" dirty="0"/>
              <a:t>-</a:t>
            </a:r>
          </a:p>
        </p:txBody>
      </p:sp>
      <p:sp>
        <p:nvSpPr>
          <p:cNvPr id="83" name="TextBox 82">
            <a:extLst>
              <a:ext uri="{FF2B5EF4-FFF2-40B4-BE49-F238E27FC236}">
                <a16:creationId xmlns:a16="http://schemas.microsoft.com/office/drawing/2014/main" id="{81BF4879-0F39-604B-B6D9-2F5AD47B2EFD}"/>
              </a:ext>
            </a:extLst>
          </p:cNvPr>
          <p:cNvSpPr txBox="1"/>
          <p:nvPr/>
        </p:nvSpPr>
        <p:spPr>
          <a:xfrm>
            <a:off x="5102403" y="3518988"/>
            <a:ext cx="261610" cy="369332"/>
          </a:xfrm>
          <a:prstGeom prst="rect">
            <a:avLst/>
          </a:prstGeom>
          <a:noFill/>
        </p:spPr>
        <p:txBody>
          <a:bodyPr wrap="none" rtlCol="0">
            <a:spAutoFit/>
          </a:bodyPr>
          <a:lstStyle/>
          <a:p>
            <a:r>
              <a:rPr lang="en-US" dirty="0"/>
              <a:t>-</a:t>
            </a:r>
          </a:p>
        </p:txBody>
      </p:sp>
      <p:sp>
        <p:nvSpPr>
          <p:cNvPr id="84" name="TextBox 83">
            <a:extLst>
              <a:ext uri="{FF2B5EF4-FFF2-40B4-BE49-F238E27FC236}">
                <a16:creationId xmlns:a16="http://schemas.microsoft.com/office/drawing/2014/main" id="{C24DD7E2-538B-774B-B32A-49B2F060011D}"/>
              </a:ext>
            </a:extLst>
          </p:cNvPr>
          <p:cNvSpPr txBox="1"/>
          <p:nvPr/>
        </p:nvSpPr>
        <p:spPr>
          <a:xfrm>
            <a:off x="7187270" y="3373056"/>
            <a:ext cx="261610" cy="369332"/>
          </a:xfrm>
          <a:prstGeom prst="rect">
            <a:avLst/>
          </a:prstGeom>
          <a:noFill/>
        </p:spPr>
        <p:txBody>
          <a:bodyPr wrap="none" rtlCol="0">
            <a:spAutoFit/>
          </a:bodyPr>
          <a:lstStyle/>
          <a:p>
            <a:r>
              <a:rPr lang="en-US" dirty="0"/>
              <a:t>-</a:t>
            </a:r>
          </a:p>
        </p:txBody>
      </p:sp>
      <p:pic>
        <p:nvPicPr>
          <p:cNvPr id="24" name="Picture 23">
            <a:extLst>
              <a:ext uri="{FF2B5EF4-FFF2-40B4-BE49-F238E27FC236}">
                <a16:creationId xmlns:a16="http://schemas.microsoft.com/office/drawing/2014/main" id="{44823E5B-3614-5F4D-AA22-89B7EC4FBDEE}"/>
              </a:ext>
            </a:extLst>
          </p:cNvPr>
          <p:cNvPicPr>
            <a:picLocks noChangeAspect="1"/>
          </p:cNvPicPr>
          <p:nvPr/>
        </p:nvPicPr>
        <p:blipFill>
          <a:blip r:embed="rId4"/>
          <a:stretch>
            <a:fillRect/>
          </a:stretch>
        </p:blipFill>
        <p:spPr>
          <a:xfrm>
            <a:off x="3631804" y="827125"/>
            <a:ext cx="1554480" cy="806752"/>
          </a:xfrm>
          <a:prstGeom prst="rect">
            <a:avLst/>
          </a:prstGeom>
        </p:spPr>
      </p:pic>
      <p:pic>
        <p:nvPicPr>
          <p:cNvPr id="25" name="Picture 24">
            <a:extLst>
              <a:ext uri="{FF2B5EF4-FFF2-40B4-BE49-F238E27FC236}">
                <a16:creationId xmlns:a16="http://schemas.microsoft.com/office/drawing/2014/main" id="{7C035BCF-4273-0F42-8AF0-F701AD283E95}"/>
              </a:ext>
            </a:extLst>
          </p:cNvPr>
          <p:cNvPicPr>
            <a:picLocks noChangeAspect="1"/>
          </p:cNvPicPr>
          <p:nvPr/>
        </p:nvPicPr>
        <p:blipFill>
          <a:blip r:embed="rId5"/>
          <a:stretch>
            <a:fillRect/>
          </a:stretch>
        </p:blipFill>
        <p:spPr>
          <a:xfrm>
            <a:off x="5791085" y="828827"/>
            <a:ext cx="1554480" cy="806752"/>
          </a:xfrm>
          <a:prstGeom prst="rect">
            <a:avLst/>
          </a:prstGeom>
        </p:spPr>
      </p:pic>
      <p:pic>
        <p:nvPicPr>
          <p:cNvPr id="5" name="Picture 4">
            <a:extLst>
              <a:ext uri="{FF2B5EF4-FFF2-40B4-BE49-F238E27FC236}">
                <a16:creationId xmlns:a16="http://schemas.microsoft.com/office/drawing/2014/main" id="{327CBFE8-442D-564C-8F1D-086D732B96EA}"/>
              </a:ext>
            </a:extLst>
          </p:cNvPr>
          <p:cNvPicPr>
            <a:picLocks noChangeAspect="1"/>
          </p:cNvPicPr>
          <p:nvPr/>
        </p:nvPicPr>
        <p:blipFill>
          <a:blip r:embed="rId6"/>
          <a:stretch>
            <a:fillRect/>
          </a:stretch>
        </p:blipFill>
        <p:spPr>
          <a:xfrm>
            <a:off x="7158561" y="4405177"/>
            <a:ext cx="1920240" cy="996579"/>
          </a:xfrm>
          <a:prstGeom prst="rect">
            <a:avLst/>
          </a:prstGeom>
        </p:spPr>
      </p:pic>
      <p:pic>
        <p:nvPicPr>
          <p:cNvPr id="6" name="Picture 5">
            <a:extLst>
              <a:ext uri="{FF2B5EF4-FFF2-40B4-BE49-F238E27FC236}">
                <a16:creationId xmlns:a16="http://schemas.microsoft.com/office/drawing/2014/main" id="{1A99B0F5-44F7-974B-9130-36324056E5E4}"/>
              </a:ext>
            </a:extLst>
          </p:cNvPr>
          <p:cNvPicPr>
            <a:picLocks noChangeAspect="1"/>
          </p:cNvPicPr>
          <p:nvPr/>
        </p:nvPicPr>
        <p:blipFill>
          <a:blip r:embed="rId7"/>
          <a:stretch>
            <a:fillRect/>
          </a:stretch>
        </p:blipFill>
        <p:spPr>
          <a:xfrm>
            <a:off x="3111461" y="4575075"/>
            <a:ext cx="1920240" cy="996579"/>
          </a:xfrm>
          <a:prstGeom prst="rect">
            <a:avLst/>
          </a:prstGeom>
        </p:spPr>
      </p:pic>
      <p:pic>
        <p:nvPicPr>
          <p:cNvPr id="50" name="Picture 49">
            <a:extLst>
              <a:ext uri="{FF2B5EF4-FFF2-40B4-BE49-F238E27FC236}">
                <a16:creationId xmlns:a16="http://schemas.microsoft.com/office/drawing/2014/main" id="{41F59B18-67FE-8446-8CB7-CED93D1094A9}"/>
              </a:ext>
            </a:extLst>
          </p:cNvPr>
          <p:cNvPicPr>
            <a:picLocks noChangeAspect="1"/>
          </p:cNvPicPr>
          <p:nvPr/>
        </p:nvPicPr>
        <p:blipFill>
          <a:blip r:embed="rId6"/>
          <a:stretch>
            <a:fillRect/>
          </a:stretch>
        </p:blipFill>
        <p:spPr>
          <a:xfrm>
            <a:off x="2468061" y="5746981"/>
            <a:ext cx="1920240" cy="996579"/>
          </a:xfrm>
          <a:prstGeom prst="rect">
            <a:avLst/>
          </a:prstGeom>
        </p:spPr>
      </p:pic>
      <p:pic>
        <p:nvPicPr>
          <p:cNvPr id="52" name="Picture 51">
            <a:extLst>
              <a:ext uri="{FF2B5EF4-FFF2-40B4-BE49-F238E27FC236}">
                <a16:creationId xmlns:a16="http://schemas.microsoft.com/office/drawing/2014/main" id="{BC773DAA-7721-2D4D-8A44-6636EDDB6AA7}"/>
              </a:ext>
            </a:extLst>
          </p:cNvPr>
          <p:cNvPicPr>
            <a:picLocks noChangeAspect="1"/>
          </p:cNvPicPr>
          <p:nvPr/>
        </p:nvPicPr>
        <p:blipFill>
          <a:blip r:embed="rId7"/>
          <a:stretch>
            <a:fillRect/>
          </a:stretch>
        </p:blipFill>
        <p:spPr>
          <a:xfrm>
            <a:off x="2465325" y="5742542"/>
            <a:ext cx="1920240" cy="996579"/>
          </a:xfrm>
          <a:prstGeom prst="rect">
            <a:avLst/>
          </a:prstGeom>
        </p:spPr>
      </p:pic>
      <p:sp>
        <p:nvSpPr>
          <p:cNvPr id="47" name="TextBox 46">
            <a:extLst>
              <a:ext uri="{FF2B5EF4-FFF2-40B4-BE49-F238E27FC236}">
                <a16:creationId xmlns:a16="http://schemas.microsoft.com/office/drawing/2014/main" id="{0A549893-3873-0F43-8998-DB5DCCA679E9}"/>
              </a:ext>
            </a:extLst>
          </p:cNvPr>
          <p:cNvSpPr txBox="1"/>
          <p:nvPr/>
        </p:nvSpPr>
        <p:spPr>
          <a:xfrm>
            <a:off x="6753824" y="954914"/>
            <a:ext cx="2377574" cy="369332"/>
          </a:xfrm>
          <a:prstGeom prst="rect">
            <a:avLst/>
          </a:prstGeom>
          <a:noFill/>
        </p:spPr>
        <p:txBody>
          <a:bodyPr wrap="none" rtlCol="0">
            <a:spAutoFit/>
          </a:bodyPr>
          <a:lstStyle/>
          <a:p>
            <a:r>
              <a:rPr lang="en-US" dirty="0"/>
              <a:t>Frequency Response</a:t>
            </a:r>
          </a:p>
        </p:txBody>
      </p:sp>
    </p:spTree>
    <p:extLst>
      <p:ext uri="{BB962C8B-B14F-4D97-AF65-F5344CB8AC3E}">
        <p14:creationId xmlns:p14="http://schemas.microsoft.com/office/powerpoint/2010/main" val="117304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924" y="150466"/>
            <a:ext cx="8822675" cy="638137"/>
          </a:xfrm>
        </p:spPr>
        <p:txBody>
          <a:bodyPr/>
          <a:lstStyle/>
          <a:p>
            <a:r>
              <a:rPr lang="en-US" dirty="0"/>
              <a:t>Creating the Difference of Gaussian Pyramid</a:t>
            </a:r>
          </a:p>
        </p:txBody>
      </p:sp>
      <p:cxnSp>
        <p:nvCxnSpPr>
          <p:cNvPr id="13" name="Straight Arrow Connector 12"/>
          <p:cNvCxnSpPr>
            <a:cxnSpLocks/>
            <a:stCxn id="4" idx="3"/>
            <a:endCxn id="38" idx="1"/>
          </p:cNvCxnSpPr>
          <p:nvPr/>
        </p:nvCxnSpPr>
        <p:spPr>
          <a:xfrm flipV="1">
            <a:off x="2132382" y="2607823"/>
            <a:ext cx="1550334" cy="75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46196" y="2005436"/>
            <a:ext cx="1433927" cy="584775"/>
          </a:xfrm>
          <a:prstGeom prst="rect">
            <a:avLst/>
          </a:prstGeom>
          <a:noFill/>
        </p:spPr>
        <p:txBody>
          <a:bodyPr wrap="square" rtlCol="0">
            <a:spAutoFit/>
          </a:bodyPr>
          <a:lstStyle/>
          <a:p>
            <a:pPr algn="ctr"/>
            <a:r>
              <a:rPr lang="en-US" sz="1600" dirty="0" err="1"/>
              <a:t>Downsample</a:t>
            </a:r>
            <a:r>
              <a:rPr lang="en-US" sz="1600" dirty="0"/>
              <a:t> (Smooth(</a:t>
            </a:r>
            <a:r>
              <a:rPr lang="en-US" sz="1600" dirty="0">
                <a:solidFill>
                  <a:srgbClr val="FF0000"/>
                </a:solidFill>
              </a:rPr>
              <a:t>G</a:t>
            </a:r>
            <a:r>
              <a:rPr lang="en-US" sz="1600" baseline="-25000" dirty="0">
                <a:solidFill>
                  <a:srgbClr val="FF0000"/>
                </a:solidFill>
              </a:rPr>
              <a:t>1</a:t>
            </a:r>
            <a:r>
              <a:rPr lang="en-US" sz="1600" dirty="0"/>
              <a:t>))</a:t>
            </a:r>
          </a:p>
        </p:txBody>
      </p:sp>
      <p:cxnSp>
        <p:nvCxnSpPr>
          <p:cNvPr id="15" name="Straight Arrow Connector 14"/>
          <p:cNvCxnSpPr>
            <a:cxnSpLocks/>
            <a:stCxn id="38" idx="2"/>
          </p:cNvCxnSpPr>
          <p:nvPr/>
        </p:nvCxnSpPr>
        <p:spPr>
          <a:xfrm flipH="1">
            <a:off x="2612843" y="3051669"/>
            <a:ext cx="1735809" cy="14975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380557" y="3413623"/>
            <a:ext cx="1848048" cy="646331"/>
          </a:xfrm>
          <a:prstGeom prst="rect">
            <a:avLst/>
          </a:prstGeom>
          <a:solidFill>
            <a:srgbClr val="FFFFFF">
              <a:alpha val="50196"/>
            </a:srgbClr>
          </a:solidFill>
        </p:spPr>
        <p:txBody>
          <a:bodyPr wrap="square" rtlCol="0">
            <a:spAutoFit/>
          </a:bodyPr>
          <a:lstStyle/>
          <a:p>
            <a:pPr algn="ctr"/>
            <a:r>
              <a:rPr lang="en-US" dirty="0"/>
              <a:t>Smooth</a:t>
            </a:r>
          </a:p>
          <a:p>
            <a:pPr algn="ctr"/>
            <a:r>
              <a:rPr lang="en-US" dirty="0"/>
              <a:t>(</a:t>
            </a:r>
            <a:r>
              <a:rPr lang="en-US" dirty="0" err="1"/>
              <a:t>Upsample</a:t>
            </a:r>
            <a:r>
              <a:rPr lang="en-US" dirty="0"/>
              <a:t>(</a:t>
            </a:r>
            <a:r>
              <a:rPr lang="en-US" dirty="0">
                <a:solidFill>
                  <a:srgbClr val="FF0000"/>
                </a:solidFill>
              </a:rPr>
              <a:t>G</a:t>
            </a:r>
            <a:r>
              <a:rPr lang="en-US" baseline="-25000" dirty="0">
                <a:solidFill>
                  <a:srgbClr val="FF0000"/>
                </a:solidFill>
              </a:rPr>
              <a:t>2</a:t>
            </a:r>
            <a:r>
              <a:rPr lang="en-US" dirty="0"/>
              <a:t>))</a:t>
            </a:r>
            <a:endParaRPr lang="en-US" baseline="-25000" dirty="0">
              <a:solidFill>
                <a:srgbClr val="FF0000"/>
              </a:solidFill>
            </a:endParaRPr>
          </a:p>
        </p:txBody>
      </p:sp>
      <p:sp>
        <p:nvSpPr>
          <p:cNvPr id="19" name="TextBox 18"/>
          <p:cNvSpPr txBox="1"/>
          <p:nvPr/>
        </p:nvSpPr>
        <p:spPr>
          <a:xfrm>
            <a:off x="428525" y="1582734"/>
            <a:ext cx="1417376" cy="369332"/>
          </a:xfrm>
          <a:prstGeom prst="rect">
            <a:avLst/>
          </a:prstGeom>
          <a:noFill/>
        </p:spPr>
        <p:txBody>
          <a:bodyPr wrap="none" rtlCol="0">
            <a:spAutoFit/>
          </a:bodyPr>
          <a:lstStyle/>
          <a:p>
            <a:r>
              <a:rPr lang="en-US" dirty="0">
                <a:solidFill>
                  <a:srgbClr val="FF0000"/>
                </a:solidFill>
              </a:rPr>
              <a:t>Image = G</a:t>
            </a:r>
            <a:r>
              <a:rPr lang="en-US" baseline="-25000" dirty="0">
                <a:solidFill>
                  <a:srgbClr val="FF0000"/>
                </a:solidFill>
              </a:rPr>
              <a:t>1</a:t>
            </a:r>
            <a:r>
              <a:rPr lang="en-US" dirty="0"/>
              <a:t> </a:t>
            </a:r>
          </a:p>
        </p:txBody>
      </p:sp>
      <p:sp>
        <p:nvSpPr>
          <p:cNvPr id="20" name="TextBox 19"/>
          <p:cNvSpPr txBox="1"/>
          <p:nvPr/>
        </p:nvSpPr>
        <p:spPr>
          <a:xfrm>
            <a:off x="739347"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1</a:t>
            </a:r>
          </a:p>
        </p:txBody>
      </p:sp>
      <p:sp>
        <p:nvSpPr>
          <p:cNvPr id="21" name="TextBox 20"/>
          <p:cNvSpPr txBox="1"/>
          <p:nvPr/>
        </p:nvSpPr>
        <p:spPr>
          <a:xfrm>
            <a:off x="4081341" y="1789345"/>
            <a:ext cx="449162" cy="369332"/>
          </a:xfrm>
          <a:prstGeom prst="rect">
            <a:avLst/>
          </a:prstGeom>
          <a:noFill/>
        </p:spPr>
        <p:txBody>
          <a:bodyPr wrap="none" rtlCol="0">
            <a:spAutoFit/>
          </a:bodyPr>
          <a:lstStyle/>
          <a:p>
            <a:r>
              <a:rPr lang="en-US" dirty="0">
                <a:solidFill>
                  <a:srgbClr val="FF0000"/>
                </a:solidFill>
              </a:rPr>
              <a:t>G</a:t>
            </a:r>
            <a:r>
              <a:rPr lang="en-US" baseline="-25000" dirty="0">
                <a:solidFill>
                  <a:srgbClr val="FF0000"/>
                </a:solidFill>
              </a:rPr>
              <a:t>2</a:t>
            </a:r>
          </a:p>
        </p:txBody>
      </p:sp>
      <p:cxnSp>
        <p:nvCxnSpPr>
          <p:cNvPr id="22" name="Straight Arrow Connector 21"/>
          <p:cNvCxnSpPr>
            <a:cxnSpLocks/>
            <a:stCxn id="38" idx="3"/>
            <a:endCxn id="42" idx="1"/>
          </p:cNvCxnSpPr>
          <p:nvPr/>
        </p:nvCxnSpPr>
        <p:spPr>
          <a:xfrm>
            <a:off x="5014588" y="2607823"/>
            <a:ext cx="1170972" cy="8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781387" y="2108901"/>
            <a:ext cx="449162" cy="369332"/>
          </a:xfrm>
          <a:prstGeom prst="rect">
            <a:avLst/>
          </a:prstGeom>
          <a:noFill/>
        </p:spPr>
        <p:txBody>
          <a:bodyPr wrap="none" rtlCol="0">
            <a:spAutoFit/>
          </a:bodyPr>
          <a:lstStyle/>
          <a:p>
            <a:r>
              <a:rPr lang="en-US" dirty="0">
                <a:solidFill>
                  <a:srgbClr val="FF0000"/>
                </a:solidFill>
              </a:rPr>
              <a:t>G</a:t>
            </a:r>
            <a:r>
              <a:rPr lang="en-US" baseline="-25000" dirty="0">
                <a:solidFill>
                  <a:srgbClr val="FF0000"/>
                </a:solidFill>
              </a:rPr>
              <a:t>4</a:t>
            </a:r>
          </a:p>
        </p:txBody>
      </p:sp>
      <p:cxnSp>
        <p:nvCxnSpPr>
          <p:cNvPr id="31" name="Straight Arrow Connector 30"/>
          <p:cNvCxnSpPr>
            <a:cxnSpLocks/>
            <a:stCxn id="42" idx="2"/>
          </p:cNvCxnSpPr>
          <p:nvPr/>
        </p:nvCxnSpPr>
        <p:spPr>
          <a:xfrm flipH="1">
            <a:off x="5894807" y="2869739"/>
            <a:ext cx="682513" cy="16517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a:stCxn id="43" idx="2"/>
          </p:cNvCxnSpPr>
          <p:nvPr/>
        </p:nvCxnSpPr>
        <p:spPr>
          <a:xfrm flipH="1">
            <a:off x="7617118" y="2757506"/>
            <a:ext cx="388850" cy="17917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a:stCxn id="4" idx="2"/>
          </p:cNvCxnSpPr>
          <p:nvPr/>
        </p:nvCxnSpPr>
        <p:spPr>
          <a:xfrm>
            <a:off x="1137214" y="3278625"/>
            <a:ext cx="321155" cy="12428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cxnSpLocks/>
            <a:stCxn id="38" idx="2"/>
          </p:cNvCxnSpPr>
          <p:nvPr/>
        </p:nvCxnSpPr>
        <p:spPr>
          <a:xfrm>
            <a:off x="4348652" y="3051669"/>
            <a:ext cx="746177" cy="14859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502874"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2</a:t>
            </a:r>
          </a:p>
        </p:txBody>
      </p:sp>
      <p:cxnSp>
        <p:nvCxnSpPr>
          <p:cNvPr id="53" name="Straight Arrow Connector 52"/>
          <p:cNvCxnSpPr>
            <a:cxnSpLocks/>
            <a:stCxn id="42" idx="2"/>
          </p:cNvCxnSpPr>
          <p:nvPr/>
        </p:nvCxnSpPr>
        <p:spPr>
          <a:xfrm>
            <a:off x="6577320" y="2869739"/>
            <a:ext cx="564521" cy="166783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651335"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3</a:t>
            </a:r>
          </a:p>
        </p:txBody>
      </p:sp>
      <p:sp>
        <p:nvSpPr>
          <p:cNvPr id="62" name="TextBox 61"/>
          <p:cNvSpPr txBox="1"/>
          <p:nvPr/>
        </p:nvSpPr>
        <p:spPr>
          <a:xfrm>
            <a:off x="6355649" y="2437847"/>
            <a:ext cx="449162" cy="369332"/>
          </a:xfrm>
          <a:prstGeom prst="rect">
            <a:avLst/>
          </a:prstGeom>
          <a:noFill/>
        </p:spPr>
        <p:txBody>
          <a:bodyPr wrap="none" rtlCol="0">
            <a:spAutoFit/>
          </a:bodyPr>
          <a:lstStyle/>
          <a:p>
            <a:r>
              <a:rPr lang="en-US" dirty="0">
                <a:solidFill>
                  <a:srgbClr val="FF0000"/>
                </a:solidFill>
              </a:rPr>
              <a:t>G</a:t>
            </a:r>
            <a:r>
              <a:rPr lang="en-US" baseline="-25000" dirty="0">
                <a:solidFill>
                  <a:srgbClr val="FF0000"/>
                </a:solidFill>
              </a:rPr>
              <a:t>3</a:t>
            </a:r>
          </a:p>
        </p:txBody>
      </p:sp>
      <p:sp>
        <p:nvSpPr>
          <p:cNvPr id="63" name="TextBox 62"/>
          <p:cNvSpPr txBox="1"/>
          <p:nvPr/>
        </p:nvSpPr>
        <p:spPr>
          <a:xfrm>
            <a:off x="4146162" y="5478701"/>
            <a:ext cx="4997838" cy="1200329"/>
          </a:xfrm>
          <a:prstGeom prst="rect">
            <a:avLst/>
          </a:prstGeom>
          <a:noFill/>
        </p:spPr>
        <p:txBody>
          <a:bodyPr wrap="square" rtlCol="0">
            <a:spAutoFit/>
          </a:bodyPr>
          <a:lstStyle/>
          <a:p>
            <a:pPr marL="285750" indent="-285750">
              <a:buFont typeface="Arial" panose="020B0604020202020204" pitchFamily="34" charset="0"/>
              <a:buChar char="•"/>
            </a:pPr>
            <a:r>
              <a:rPr lang="en-US" dirty="0"/>
              <a:t>Can also use Smooth(</a:t>
            </a:r>
            <a:r>
              <a:rPr lang="en-US" dirty="0">
                <a:solidFill>
                  <a:srgbClr val="FF0000"/>
                </a:solidFill>
              </a:rPr>
              <a:t>G</a:t>
            </a:r>
            <a:r>
              <a:rPr lang="en-US" baseline="-25000" dirty="0">
                <a:solidFill>
                  <a:srgbClr val="FF0000"/>
                </a:solidFill>
              </a:rPr>
              <a:t>1</a:t>
            </a:r>
            <a:r>
              <a:rPr lang="en-US" dirty="0"/>
              <a:t>), but then reverse isn’t the exact same.</a:t>
            </a:r>
          </a:p>
          <a:p>
            <a:pPr marL="285750" indent="-285750">
              <a:buFont typeface="Arial" panose="020B0604020202020204" pitchFamily="34" charset="0"/>
              <a:buChar char="•"/>
            </a:pPr>
            <a:r>
              <a:rPr lang="en-US" dirty="0"/>
              <a:t>Technically, this is a Difference of Gaussian pyramid and not a Laplacian pyramid.</a:t>
            </a:r>
          </a:p>
        </p:txBody>
      </p:sp>
      <p:sp>
        <p:nvSpPr>
          <p:cNvPr id="64" name="TextBox 63"/>
          <p:cNvSpPr txBox="1"/>
          <p:nvPr/>
        </p:nvSpPr>
        <p:spPr>
          <a:xfrm>
            <a:off x="4887341" y="1931099"/>
            <a:ext cx="1429956" cy="584775"/>
          </a:xfrm>
          <a:prstGeom prst="rect">
            <a:avLst/>
          </a:prstGeom>
          <a:noFill/>
        </p:spPr>
        <p:txBody>
          <a:bodyPr wrap="square" rtlCol="0">
            <a:spAutoFit/>
          </a:bodyPr>
          <a:lstStyle/>
          <a:p>
            <a:pPr algn="ctr"/>
            <a:r>
              <a:rPr lang="en-US" sz="1600" dirty="0" err="1"/>
              <a:t>Downsample</a:t>
            </a:r>
            <a:r>
              <a:rPr lang="en-US" sz="1600" dirty="0"/>
              <a:t> (Smooth(</a:t>
            </a:r>
            <a:r>
              <a:rPr lang="en-US" sz="1600" dirty="0">
                <a:solidFill>
                  <a:srgbClr val="FF0000"/>
                </a:solidFill>
              </a:rPr>
              <a:t>G</a:t>
            </a:r>
            <a:r>
              <a:rPr lang="en-US" sz="1600" baseline="-25000" dirty="0">
                <a:solidFill>
                  <a:srgbClr val="FF0000"/>
                </a:solidFill>
              </a:rPr>
              <a:t>2</a:t>
            </a:r>
            <a:r>
              <a:rPr lang="en-US" sz="1600" dirty="0"/>
              <a:t>))</a:t>
            </a:r>
          </a:p>
        </p:txBody>
      </p:sp>
      <p:sp>
        <p:nvSpPr>
          <p:cNvPr id="65" name="TextBox 64"/>
          <p:cNvSpPr txBox="1"/>
          <p:nvPr/>
        </p:nvSpPr>
        <p:spPr>
          <a:xfrm>
            <a:off x="2007476" y="1066800"/>
            <a:ext cx="1711366" cy="707886"/>
          </a:xfrm>
          <a:prstGeom prst="rect">
            <a:avLst/>
          </a:prstGeom>
          <a:noFill/>
        </p:spPr>
        <p:txBody>
          <a:bodyPr wrap="square" rtlCol="0">
            <a:spAutoFit/>
          </a:bodyPr>
          <a:lstStyle/>
          <a:p>
            <a:pPr algn="ctr"/>
            <a:r>
              <a:rPr lang="en-US" sz="2000" dirty="0"/>
              <a:t>Smooth, then </a:t>
            </a:r>
            <a:r>
              <a:rPr lang="en-US" sz="2000" dirty="0" err="1"/>
              <a:t>downsample</a:t>
            </a:r>
            <a:endParaRPr lang="en-US" sz="2000" dirty="0"/>
          </a:p>
        </p:txBody>
      </p:sp>
      <p:cxnSp>
        <p:nvCxnSpPr>
          <p:cNvPr id="67" name="Straight Arrow Connector 66"/>
          <p:cNvCxnSpPr>
            <a:cxnSpLocks/>
            <a:stCxn id="65" idx="2"/>
            <a:endCxn id="14" idx="0"/>
          </p:cNvCxnSpPr>
          <p:nvPr/>
        </p:nvCxnSpPr>
        <p:spPr>
          <a:xfrm>
            <a:off x="2863159" y="1774686"/>
            <a:ext cx="1" cy="23075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close up of a window&#10;&#10;Description automatically generated">
            <a:extLst>
              <a:ext uri="{FF2B5EF4-FFF2-40B4-BE49-F238E27FC236}">
                <a16:creationId xmlns:a16="http://schemas.microsoft.com/office/drawing/2014/main" id="{74AD09A7-56A2-BE48-BE20-E49A68F895FC}"/>
              </a:ext>
            </a:extLst>
          </p:cNvPr>
          <p:cNvPicPr>
            <a:picLocks noChangeAspect="1"/>
          </p:cNvPicPr>
          <p:nvPr/>
        </p:nvPicPr>
        <p:blipFill rotWithShape="1">
          <a:blip r:embed="rId2">
            <a:extLst>
              <a:ext uri="{28A0092B-C50C-407E-A947-70E740481C1C}">
                <a14:useLocalDpi xmlns:a14="http://schemas.microsoft.com/office/drawing/2010/main" val="0"/>
              </a:ext>
            </a:extLst>
          </a:blip>
          <a:srcRect l="65" t="574" r="78168" b="55166"/>
          <a:stretch/>
        </p:blipFill>
        <p:spPr>
          <a:xfrm>
            <a:off x="142045" y="1952066"/>
            <a:ext cx="1990337" cy="1326559"/>
          </a:xfrm>
          <a:prstGeom prst="rect">
            <a:avLst/>
          </a:prstGeom>
        </p:spPr>
      </p:pic>
      <p:pic>
        <p:nvPicPr>
          <p:cNvPr id="38" name="Picture 37" descr="A close up of a window&#10;&#10;Description automatically generated">
            <a:extLst>
              <a:ext uri="{FF2B5EF4-FFF2-40B4-BE49-F238E27FC236}">
                <a16:creationId xmlns:a16="http://schemas.microsoft.com/office/drawing/2014/main" id="{002FF352-3BF0-384E-8A86-A81E7F8674CD}"/>
              </a:ext>
            </a:extLst>
          </p:cNvPr>
          <p:cNvPicPr>
            <a:picLocks noChangeAspect="1"/>
          </p:cNvPicPr>
          <p:nvPr/>
        </p:nvPicPr>
        <p:blipFill rotWithShape="1">
          <a:blip r:embed="rId2">
            <a:extLst>
              <a:ext uri="{28A0092B-C50C-407E-A947-70E740481C1C}">
                <a14:useLocalDpi xmlns:a14="http://schemas.microsoft.com/office/drawing/2010/main" val="0"/>
              </a:ext>
            </a:extLst>
          </a:blip>
          <a:srcRect l="26214" t="817" r="52019" b="54923"/>
          <a:stretch/>
        </p:blipFill>
        <p:spPr>
          <a:xfrm>
            <a:off x="3682716" y="2163977"/>
            <a:ext cx="1331872" cy="887692"/>
          </a:xfrm>
          <a:prstGeom prst="rect">
            <a:avLst/>
          </a:prstGeom>
        </p:spPr>
      </p:pic>
      <p:pic>
        <p:nvPicPr>
          <p:cNvPr id="39" name="Picture 38" descr="A close up of a window&#10;&#10;Description automatically generated">
            <a:extLst>
              <a:ext uri="{FF2B5EF4-FFF2-40B4-BE49-F238E27FC236}">
                <a16:creationId xmlns:a16="http://schemas.microsoft.com/office/drawing/2014/main" id="{1437B593-DFD6-FE47-90CF-551B8B787C98}"/>
              </a:ext>
            </a:extLst>
          </p:cNvPr>
          <p:cNvPicPr>
            <a:picLocks noChangeAspect="1"/>
          </p:cNvPicPr>
          <p:nvPr/>
        </p:nvPicPr>
        <p:blipFill rotWithShape="1">
          <a:blip r:embed="rId2">
            <a:extLst>
              <a:ext uri="{28A0092B-C50C-407E-A947-70E740481C1C}">
                <a14:useLocalDpi xmlns:a14="http://schemas.microsoft.com/office/drawing/2010/main" val="0"/>
              </a:ext>
            </a:extLst>
          </a:blip>
          <a:srcRect l="154" t="54949" r="78079" b="791"/>
          <a:stretch/>
        </p:blipFill>
        <p:spPr>
          <a:xfrm>
            <a:off x="1051422" y="4521455"/>
            <a:ext cx="1990337" cy="1326559"/>
          </a:xfrm>
          <a:prstGeom prst="rect">
            <a:avLst/>
          </a:prstGeom>
        </p:spPr>
      </p:pic>
      <p:pic>
        <p:nvPicPr>
          <p:cNvPr id="41" name="Picture 40" descr="A close up of a window&#10;&#10;Description automatically generated">
            <a:extLst>
              <a:ext uri="{FF2B5EF4-FFF2-40B4-BE49-F238E27FC236}">
                <a16:creationId xmlns:a16="http://schemas.microsoft.com/office/drawing/2014/main" id="{703F4F58-506F-0241-A707-3E08DD1C98F9}"/>
              </a:ext>
            </a:extLst>
          </p:cNvPr>
          <p:cNvPicPr>
            <a:picLocks noChangeAspect="1"/>
          </p:cNvPicPr>
          <p:nvPr/>
        </p:nvPicPr>
        <p:blipFill rotWithShape="1">
          <a:blip r:embed="rId2">
            <a:extLst>
              <a:ext uri="{28A0092B-C50C-407E-A947-70E740481C1C}">
                <a14:useLocalDpi xmlns:a14="http://schemas.microsoft.com/office/drawing/2010/main" val="0"/>
              </a:ext>
            </a:extLst>
          </a:blip>
          <a:srcRect l="26516" t="54475" r="51717" b="1265"/>
          <a:stretch/>
        </p:blipFill>
        <p:spPr>
          <a:xfrm>
            <a:off x="4866718" y="4521455"/>
            <a:ext cx="1331872" cy="887692"/>
          </a:xfrm>
          <a:prstGeom prst="rect">
            <a:avLst/>
          </a:prstGeom>
        </p:spPr>
      </p:pic>
      <p:pic>
        <p:nvPicPr>
          <p:cNvPr id="42" name="Picture 41" descr="A close up of a window&#10;&#10;Description automatically generated">
            <a:extLst>
              <a:ext uri="{FF2B5EF4-FFF2-40B4-BE49-F238E27FC236}">
                <a16:creationId xmlns:a16="http://schemas.microsoft.com/office/drawing/2014/main" id="{9A627140-88CF-2E44-AF98-26446A49E56A}"/>
              </a:ext>
            </a:extLst>
          </p:cNvPr>
          <p:cNvPicPr>
            <a:picLocks noChangeAspect="1"/>
          </p:cNvPicPr>
          <p:nvPr/>
        </p:nvPicPr>
        <p:blipFill rotWithShape="1">
          <a:blip r:embed="rId2">
            <a:extLst>
              <a:ext uri="{28A0092B-C50C-407E-A947-70E740481C1C}">
                <a14:useLocalDpi xmlns:a14="http://schemas.microsoft.com/office/drawing/2010/main" val="0"/>
              </a:ext>
            </a:extLst>
          </a:blip>
          <a:srcRect l="52065" t="1252" r="26168" b="54488"/>
          <a:stretch/>
        </p:blipFill>
        <p:spPr>
          <a:xfrm>
            <a:off x="6185560" y="2347523"/>
            <a:ext cx="783520" cy="522216"/>
          </a:xfrm>
          <a:prstGeom prst="rect">
            <a:avLst/>
          </a:prstGeom>
        </p:spPr>
      </p:pic>
      <p:pic>
        <p:nvPicPr>
          <p:cNvPr id="43" name="Picture 42" descr="A close up of a window&#10;&#10;Description automatically generated">
            <a:extLst>
              <a:ext uri="{FF2B5EF4-FFF2-40B4-BE49-F238E27FC236}">
                <a16:creationId xmlns:a16="http://schemas.microsoft.com/office/drawing/2014/main" id="{CED3C191-4D56-9D4D-BAC0-5F7D3253FF01}"/>
              </a:ext>
            </a:extLst>
          </p:cNvPr>
          <p:cNvPicPr>
            <a:picLocks noChangeAspect="1"/>
          </p:cNvPicPr>
          <p:nvPr/>
        </p:nvPicPr>
        <p:blipFill rotWithShape="1">
          <a:blip r:embed="rId2">
            <a:extLst>
              <a:ext uri="{28A0092B-C50C-407E-A947-70E740481C1C}">
                <a14:useLocalDpi xmlns:a14="http://schemas.microsoft.com/office/drawing/2010/main" val="0"/>
              </a:ext>
            </a:extLst>
          </a:blip>
          <a:srcRect l="78175" t="739" r="58" b="55001"/>
          <a:stretch/>
        </p:blipFill>
        <p:spPr>
          <a:xfrm>
            <a:off x="7781387" y="2458140"/>
            <a:ext cx="449162" cy="299366"/>
          </a:xfrm>
          <a:prstGeom prst="rect">
            <a:avLst/>
          </a:prstGeom>
        </p:spPr>
      </p:pic>
      <p:pic>
        <p:nvPicPr>
          <p:cNvPr id="45" name="Picture 44" descr="A close up of a window&#10;&#10;Description automatically generated">
            <a:extLst>
              <a:ext uri="{FF2B5EF4-FFF2-40B4-BE49-F238E27FC236}">
                <a16:creationId xmlns:a16="http://schemas.microsoft.com/office/drawing/2014/main" id="{6CB16573-C8A1-EE4A-B49B-6986DA53AF7E}"/>
              </a:ext>
            </a:extLst>
          </p:cNvPr>
          <p:cNvPicPr>
            <a:picLocks noChangeAspect="1"/>
          </p:cNvPicPr>
          <p:nvPr/>
        </p:nvPicPr>
        <p:blipFill rotWithShape="1">
          <a:blip r:embed="rId2">
            <a:extLst>
              <a:ext uri="{28A0092B-C50C-407E-A947-70E740481C1C}">
                <a14:useLocalDpi xmlns:a14="http://schemas.microsoft.com/office/drawing/2010/main" val="0"/>
              </a:ext>
            </a:extLst>
          </a:blip>
          <a:srcRect l="52157" t="53598" r="26076" b="2142"/>
          <a:stretch/>
        </p:blipFill>
        <p:spPr>
          <a:xfrm>
            <a:off x="6993248" y="4521455"/>
            <a:ext cx="783520" cy="522216"/>
          </a:xfrm>
          <a:prstGeom prst="rect">
            <a:avLst/>
          </a:prstGeom>
        </p:spPr>
      </p:pic>
      <p:cxnSp>
        <p:nvCxnSpPr>
          <p:cNvPr id="54" name="Straight Arrow Connector 53">
            <a:extLst>
              <a:ext uri="{FF2B5EF4-FFF2-40B4-BE49-F238E27FC236}">
                <a16:creationId xmlns:a16="http://schemas.microsoft.com/office/drawing/2014/main" id="{94FB8848-EA57-3B47-9095-E559F5EB4D4B}"/>
              </a:ext>
            </a:extLst>
          </p:cNvPr>
          <p:cNvCxnSpPr>
            <a:cxnSpLocks/>
            <a:stCxn id="42" idx="3"/>
            <a:endCxn id="43" idx="1"/>
          </p:cNvCxnSpPr>
          <p:nvPr/>
        </p:nvCxnSpPr>
        <p:spPr>
          <a:xfrm flipV="1">
            <a:off x="6969080" y="2607823"/>
            <a:ext cx="812307" cy="8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EBB05CD-A00E-1D4C-B02E-5795C38BAA7B}"/>
              </a:ext>
            </a:extLst>
          </p:cNvPr>
          <p:cNvSpPr txBox="1"/>
          <p:nvPr/>
        </p:nvSpPr>
        <p:spPr>
          <a:xfrm>
            <a:off x="6355649" y="2016897"/>
            <a:ext cx="449162" cy="369332"/>
          </a:xfrm>
          <a:prstGeom prst="rect">
            <a:avLst/>
          </a:prstGeom>
          <a:noFill/>
        </p:spPr>
        <p:txBody>
          <a:bodyPr wrap="none" rtlCol="0">
            <a:spAutoFit/>
          </a:bodyPr>
          <a:lstStyle/>
          <a:p>
            <a:r>
              <a:rPr lang="en-US" dirty="0">
                <a:solidFill>
                  <a:srgbClr val="FF0000"/>
                </a:solidFill>
              </a:rPr>
              <a:t>G</a:t>
            </a:r>
            <a:r>
              <a:rPr lang="en-US" baseline="-25000" dirty="0">
                <a:solidFill>
                  <a:srgbClr val="FF0000"/>
                </a:solidFill>
              </a:rPr>
              <a:t>3</a:t>
            </a:r>
          </a:p>
        </p:txBody>
      </p:sp>
      <p:sp>
        <p:nvSpPr>
          <p:cNvPr id="77" name="TextBox 76">
            <a:extLst>
              <a:ext uri="{FF2B5EF4-FFF2-40B4-BE49-F238E27FC236}">
                <a16:creationId xmlns:a16="http://schemas.microsoft.com/office/drawing/2014/main" id="{01A4324B-7D91-EF44-B871-878C81A23FCE}"/>
              </a:ext>
            </a:extLst>
          </p:cNvPr>
          <p:cNvSpPr txBox="1"/>
          <p:nvPr/>
        </p:nvSpPr>
        <p:spPr>
          <a:xfrm>
            <a:off x="1246845" y="3552122"/>
            <a:ext cx="449162" cy="369332"/>
          </a:xfrm>
          <a:prstGeom prst="rect">
            <a:avLst/>
          </a:prstGeom>
          <a:noFill/>
        </p:spPr>
        <p:txBody>
          <a:bodyPr wrap="none" rtlCol="0">
            <a:spAutoFit/>
          </a:bodyPr>
          <a:lstStyle/>
          <a:p>
            <a:r>
              <a:rPr lang="en-US" dirty="0">
                <a:solidFill>
                  <a:srgbClr val="FF0000"/>
                </a:solidFill>
              </a:rPr>
              <a:t>G</a:t>
            </a:r>
            <a:r>
              <a:rPr lang="en-US" baseline="-25000" dirty="0">
                <a:solidFill>
                  <a:srgbClr val="FF0000"/>
                </a:solidFill>
              </a:rPr>
              <a:t>1</a:t>
            </a:r>
            <a:endParaRPr lang="en-US" dirty="0"/>
          </a:p>
        </p:txBody>
      </p:sp>
      <p:sp>
        <p:nvSpPr>
          <p:cNvPr id="78" name="TextBox 77">
            <a:extLst>
              <a:ext uri="{FF2B5EF4-FFF2-40B4-BE49-F238E27FC236}">
                <a16:creationId xmlns:a16="http://schemas.microsoft.com/office/drawing/2014/main" id="{0A2E813A-F81A-3D4F-9CA2-8C35EBFF4D3F}"/>
              </a:ext>
            </a:extLst>
          </p:cNvPr>
          <p:cNvSpPr txBox="1"/>
          <p:nvPr/>
        </p:nvSpPr>
        <p:spPr>
          <a:xfrm>
            <a:off x="5193042" y="3442044"/>
            <a:ext cx="1444959" cy="523220"/>
          </a:xfrm>
          <a:prstGeom prst="rect">
            <a:avLst/>
          </a:prstGeom>
          <a:solidFill>
            <a:srgbClr val="FFFFFF">
              <a:alpha val="50196"/>
            </a:srgbClr>
          </a:solidFill>
        </p:spPr>
        <p:txBody>
          <a:bodyPr wrap="square" rtlCol="0">
            <a:spAutoFit/>
          </a:bodyPr>
          <a:lstStyle/>
          <a:p>
            <a:pPr algn="ctr"/>
            <a:r>
              <a:rPr lang="en-US" sz="1400" dirty="0"/>
              <a:t>Smooth</a:t>
            </a:r>
          </a:p>
          <a:p>
            <a:pPr algn="ctr"/>
            <a:r>
              <a:rPr lang="en-US" sz="1400" dirty="0"/>
              <a:t>(</a:t>
            </a:r>
            <a:r>
              <a:rPr lang="en-US" sz="1400" dirty="0" err="1"/>
              <a:t>Upsample</a:t>
            </a:r>
            <a:r>
              <a:rPr lang="en-US" sz="1400" dirty="0"/>
              <a:t>(</a:t>
            </a:r>
            <a:r>
              <a:rPr lang="en-US" sz="1400" dirty="0">
                <a:solidFill>
                  <a:srgbClr val="FF0000"/>
                </a:solidFill>
              </a:rPr>
              <a:t>G</a:t>
            </a:r>
            <a:r>
              <a:rPr lang="en-US" sz="1400" baseline="-25000" dirty="0">
                <a:solidFill>
                  <a:srgbClr val="FF0000"/>
                </a:solidFill>
              </a:rPr>
              <a:t>3</a:t>
            </a:r>
            <a:r>
              <a:rPr lang="en-US" sz="1400" dirty="0"/>
              <a:t>))</a:t>
            </a:r>
            <a:endParaRPr lang="en-US" sz="1400" baseline="-25000" dirty="0">
              <a:solidFill>
                <a:srgbClr val="FF0000"/>
              </a:solidFill>
            </a:endParaRPr>
          </a:p>
        </p:txBody>
      </p:sp>
      <p:sp>
        <p:nvSpPr>
          <p:cNvPr id="79" name="TextBox 78">
            <a:extLst>
              <a:ext uri="{FF2B5EF4-FFF2-40B4-BE49-F238E27FC236}">
                <a16:creationId xmlns:a16="http://schemas.microsoft.com/office/drawing/2014/main" id="{0E084BAE-0719-104C-888D-675798870F55}"/>
              </a:ext>
            </a:extLst>
          </p:cNvPr>
          <p:cNvSpPr txBox="1"/>
          <p:nvPr/>
        </p:nvSpPr>
        <p:spPr>
          <a:xfrm>
            <a:off x="7279085" y="3296112"/>
            <a:ext cx="1444959" cy="523220"/>
          </a:xfrm>
          <a:prstGeom prst="rect">
            <a:avLst/>
          </a:prstGeom>
          <a:solidFill>
            <a:srgbClr val="FFFFFF">
              <a:alpha val="50196"/>
            </a:srgbClr>
          </a:solidFill>
        </p:spPr>
        <p:txBody>
          <a:bodyPr wrap="square" rtlCol="0">
            <a:spAutoFit/>
          </a:bodyPr>
          <a:lstStyle/>
          <a:p>
            <a:pPr algn="ctr"/>
            <a:r>
              <a:rPr lang="en-US" sz="1400" dirty="0"/>
              <a:t>Smooth</a:t>
            </a:r>
          </a:p>
          <a:p>
            <a:pPr algn="ctr"/>
            <a:r>
              <a:rPr lang="en-US" sz="1400" dirty="0"/>
              <a:t>(</a:t>
            </a:r>
            <a:r>
              <a:rPr lang="en-US" sz="1400" dirty="0" err="1"/>
              <a:t>Upsample</a:t>
            </a:r>
            <a:r>
              <a:rPr lang="en-US" sz="1400" dirty="0"/>
              <a:t>(</a:t>
            </a:r>
            <a:r>
              <a:rPr lang="en-US" sz="1400" dirty="0">
                <a:solidFill>
                  <a:srgbClr val="FF0000"/>
                </a:solidFill>
              </a:rPr>
              <a:t>G</a:t>
            </a:r>
            <a:r>
              <a:rPr lang="en-US" sz="1400" baseline="-25000" dirty="0">
                <a:solidFill>
                  <a:srgbClr val="FF0000"/>
                </a:solidFill>
              </a:rPr>
              <a:t>4</a:t>
            </a:r>
            <a:r>
              <a:rPr lang="en-US" sz="1400" dirty="0"/>
              <a:t>))</a:t>
            </a:r>
            <a:endParaRPr lang="en-US" sz="1400" baseline="-25000" dirty="0">
              <a:solidFill>
                <a:srgbClr val="FF0000"/>
              </a:solidFill>
            </a:endParaRPr>
          </a:p>
        </p:txBody>
      </p:sp>
      <p:sp>
        <p:nvSpPr>
          <p:cNvPr id="80" name="TextBox 79">
            <a:extLst>
              <a:ext uri="{FF2B5EF4-FFF2-40B4-BE49-F238E27FC236}">
                <a16:creationId xmlns:a16="http://schemas.microsoft.com/office/drawing/2014/main" id="{F8D2B565-FE16-C548-A8DD-55EEDD157A72}"/>
              </a:ext>
            </a:extLst>
          </p:cNvPr>
          <p:cNvSpPr txBox="1"/>
          <p:nvPr/>
        </p:nvSpPr>
        <p:spPr>
          <a:xfrm>
            <a:off x="4635748" y="3518988"/>
            <a:ext cx="449162" cy="369332"/>
          </a:xfrm>
          <a:prstGeom prst="rect">
            <a:avLst/>
          </a:prstGeom>
          <a:noFill/>
        </p:spPr>
        <p:txBody>
          <a:bodyPr wrap="none" rtlCol="0">
            <a:spAutoFit/>
          </a:bodyPr>
          <a:lstStyle/>
          <a:p>
            <a:r>
              <a:rPr lang="en-US" dirty="0">
                <a:solidFill>
                  <a:srgbClr val="FF0000"/>
                </a:solidFill>
              </a:rPr>
              <a:t>G</a:t>
            </a:r>
            <a:r>
              <a:rPr lang="en-US" baseline="-25000" dirty="0">
                <a:solidFill>
                  <a:srgbClr val="FF0000"/>
                </a:solidFill>
              </a:rPr>
              <a:t>2</a:t>
            </a:r>
            <a:endParaRPr lang="en-US" dirty="0"/>
          </a:p>
        </p:txBody>
      </p:sp>
      <p:sp>
        <p:nvSpPr>
          <p:cNvPr id="81" name="TextBox 80">
            <a:extLst>
              <a:ext uri="{FF2B5EF4-FFF2-40B4-BE49-F238E27FC236}">
                <a16:creationId xmlns:a16="http://schemas.microsoft.com/office/drawing/2014/main" id="{811CF06B-A9B8-1244-B2B6-297E1BE66C7F}"/>
              </a:ext>
            </a:extLst>
          </p:cNvPr>
          <p:cNvSpPr txBox="1"/>
          <p:nvPr/>
        </p:nvSpPr>
        <p:spPr>
          <a:xfrm>
            <a:off x="6785938" y="3373056"/>
            <a:ext cx="449162" cy="369332"/>
          </a:xfrm>
          <a:prstGeom prst="rect">
            <a:avLst/>
          </a:prstGeom>
          <a:noFill/>
        </p:spPr>
        <p:txBody>
          <a:bodyPr wrap="none" rtlCol="0">
            <a:spAutoFit/>
          </a:bodyPr>
          <a:lstStyle/>
          <a:p>
            <a:r>
              <a:rPr lang="en-US" dirty="0">
                <a:solidFill>
                  <a:srgbClr val="FF0000"/>
                </a:solidFill>
              </a:rPr>
              <a:t>G</a:t>
            </a:r>
            <a:r>
              <a:rPr lang="en-US" baseline="-25000" dirty="0">
                <a:solidFill>
                  <a:srgbClr val="FF0000"/>
                </a:solidFill>
              </a:rPr>
              <a:t>3</a:t>
            </a:r>
            <a:endParaRPr lang="en-US" dirty="0"/>
          </a:p>
        </p:txBody>
      </p:sp>
      <p:sp>
        <p:nvSpPr>
          <p:cNvPr id="82" name="TextBox 81">
            <a:extLst>
              <a:ext uri="{FF2B5EF4-FFF2-40B4-BE49-F238E27FC236}">
                <a16:creationId xmlns:a16="http://schemas.microsoft.com/office/drawing/2014/main" id="{996B2398-2EE0-3B44-94FF-4579AC09F399}"/>
              </a:ext>
            </a:extLst>
          </p:cNvPr>
          <p:cNvSpPr txBox="1"/>
          <p:nvPr/>
        </p:nvSpPr>
        <p:spPr>
          <a:xfrm>
            <a:off x="2008039" y="3552122"/>
            <a:ext cx="261610" cy="369332"/>
          </a:xfrm>
          <a:prstGeom prst="rect">
            <a:avLst/>
          </a:prstGeom>
          <a:noFill/>
        </p:spPr>
        <p:txBody>
          <a:bodyPr wrap="none" rtlCol="0">
            <a:spAutoFit/>
          </a:bodyPr>
          <a:lstStyle/>
          <a:p>
            <a:r>
              <a:rPr lang="en-US" dirty="0"/>
              <a:t>-</a:t>
            </a:r>
          </a:p>
        </p:txBody>
      </p:sp>
      <p:sp>
        <p:nvSpPr>
          <p:cNvPr id="83" name="TextBox 82">
            <a:extLst>
              <a:ext uri="{FF2B5EF4-FFF2-40B4-BE49-F238E27FC236}">
                <a16:creationId xmlns:a16="http://schemas.microsoft.com/office/drawing/2014/main" id="{81BF4879-0F39-604B-B6D9-2F5AD47B2EFD}"/>
              </a:ext>
            </a:extLst>
          </p:cNvPr>
          <p:cNvSpPr txBox="1"/>
          <p:nvPr/>
        </p:nvSpPr>
        <p:spPr>
          <a:xfrm>
            <a:off x="5102403" y="3518988"/>
            <a:ext cx="261610" cy="369332"/>
          </a:xfrm>
          <a:prstGeom prst="rect">
            <a:avLst/>
          </a:prstGeom>
          <a:noFill/>
        </p:spPr>
        <p:txBody>
          <a:bodyPr wrap="none" rtlCol="0">
            <a:spAutoFit/>
          </a:bodyPr>
          <a:lstStyle/>
          <a:p>
            <a:r>
              <a:rPr lang="en-US" dirty="0"/>
              <a:t>-</a:t>
            </a:r>
          </a:p>
        </p:txBody>
      </p:sp>
      <p:sp>
        <p:nvSpPr>
          <p:cNvPr id="84" name="TextBox 83">
            <a:extLst>
              <a:ext uri="{FF2B5EF4-FFF2-40B4-BE49-F238E27FC236}">
                <a16:creationId xmlns:a16="http://schemas.microsoft.com/office/drawing/2014/main" id="{C24DD7E2-538B-774B-B32A-49B2F060011D}"/>
              </a:ext>
            </a:extLst>
          </p:cNvPr>
          <p:cNvSpPr txBox="1"/>
          <p:nvPr/>
        </p:nvSpPr>
        <p:spPr>
          <a:xfrm>
            <a:off x="7187270" y="3373056"/>
            <a:ext cx="261610" cy="369332"/>
          </a:xfrm>
          <a:prstGeom prst="rect">
            <a:avLst/>
          </a:prstGeom>
          <a:noFill/>
        </p:spPr>
        <p:txBody>
          <a:bodyPr wrap="none" rtlCol="0">
            <a:spAutoFit/>
          </a:bodyPr>
          <a:lstStyle/>
          <a:p>
            <a:r>
              <a:rPr lang="en-US" dirty="0"/>
              <a:t>-</a:t>
            </a:r>
          </a:p>
        </p:txBody>
      </p:sp>
      <p:sp>
        <p:nvSpPr>
          <p:cNvPr id="3" name="Frame 2">
            <a:extLst>
              <a:ext uri="{FF2B5EF4-FFF2-40B4-BE49-F238E27FC236}">
                <a16:creationId xmlns:a16="http://schemas.microsoft.com/office/drawing/2014/main" id="{DCBE42F6-C3EF-4842-8B50-27D572A4AE61}"/>
              </a:ext>
            </a:extLst>
          </p:cNvPr>
          <p:cNvSpPr/>
          <p:nvPr/>
        </p:nvSpPr>
        <p:spPr>
          <a:xfrm>
            <a:off x="2443826" y="3339490"/>
            <a:ext cx="1735809" cy="894144"/>
          </a:xfrm>
          <a:prstGeom prst="frame">
            <a:avLst>
              <a:gd name="adj1" fmla="val 1472"/>
            </a:avLst>
          </a:prstGeom>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pic>
        <p:nvPicPr>
          <p:cNvPr id="5" name="Picture 4">
            <a:extLst>
              <a:ext uri="{FF2B5EF4-FFF2-40B4-BE49-F238E27FC236}">
                <a16:creationId xmlns:a16="http://schemas.microsoft.com/office/drawing/2014/main" id="{C0F7EC6B-395F-2548-9D90-379E2224FEEB}"/>
              </a:ext>
            </a:extLst>
          </p:cNvPr>
          <p:cNvPicPr>
            <a:picLocks noChangeAspect="1"/>
          </p:cNvPicPr>
          <p:nvPr/>
        </p:nvPicPr>
        <p:blipFill>
          <a:blip r:embed="rId3"/>
          <a:stretch>
            <a:fillRect/>
          </a:stretch>
        </p:blipFill>
        <p:spPr>
          <a:xfrm>
            <a:off x="98852" y="2328216"/>
            <a:ext cx="4015948" cy="4377384"/>
          </a:xfrm>
          <a:prstGeom prst="rect">
            <a:avLst/>
          </a:prstGeom>
          <a:solidFill>
            <a:srgbClr val="FFFFFF"/>
          </a:solidFill>
          <a:ln w="28575">
            <a:solidFill>
              <a:srgbClr val="0000FF"/>
            </a:solidFill>
          </a:ln>
        </p:spPr>
      </p:pic>
    </p:spTree>
    <p:extLst>
      <p:ext uri="{BB962C8B-B14F-4D97-AF65-F5344CB8AC3E}">
        <p14:creationId xmlns:p14="http://schemas.microsoft.com/office/powerpoint/2010/main" val="182653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uiExpand="1" build="p"/>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US"/>
              <a:t>Laplacian filter</a:t>
            </a:r>
          </a:p>
        </p:txBody>
      </p:sp>
      <p:grpSp>
        <p:nvGrpSpPr>
          <p:cNvPr id="7172" name="Group 30"/>
          <p:cNvGrpSpPr>
            <a:grpSpLocks/>
          </p:cNvGrpSpPr>
          <p:nvPr/>
        </p:nvGrpSpPr>
        <p:grpSpPr bwMode="auto">
          <a:xfrm>
            <a:off x="152400" y="1447800"/>
            <a:ext cx="8839200" cy="4481513"/>
            <a:chOff x="144" y="1161"/>
            <a:chExt cx="5568" cy="2823"/>
          </a:xfrm>
        </p:grpSpPr>
        <p:graphicFrame>
          <p:nvGraphicFramePr>
            <p:cNvPr id="7170" name="Object 3"/>
            <p:cNvGraphicFramePr>
              <a:graphicFrameLocks noChangeAspect="1"/>
            </p:cNvGraphicFramePr>
            <p:nvPr/>
          </p:nvGraphicFramePr>
          <p:xfrm>
            <a:off x="2166" y="2447"/>
            <a:ext cx="1722" cy="1210"/>
          </p:xfrm>
          <a:graphic>
            <a:graphicData uri="http://schemas.openxmlformats.org/presentationml/2006/ole">
              <mc:AlternateContent xmlns:mc="http://schemas.openxmlformats.org/markup-compatibility/2006">
                <mc:Choice xmlns:v="urn:schemas-microsoft-com:vml" Requires="v">
                  <p:oleObj spid="_x0000_s9287" name="Photo Editor Photo" r:id="rId6" imgW="4133333" imgH="2905531" progId="MSPhotoEd.3">
                    <p:embed/>
                  </p:oleObj>
                </mc:Choice>
                <mc:Fallback>
                  <p:oleObj name="Photo Editor Photo" r:id="rId6" imgW="4133333" imgH="2905531" progId="MSPhotoEd.3">
                    <p:embed/>
                    <p:pic>
                      <p:nvPicPr>
                        <p:cNvPr id="717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6" y="2447"/>
                          <a:ext cx="1722"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4" name="Text Box 6"/>
            <p:cNvSpPr txBox="1">
              <a:spLocks noChangeArrowheads="1"/>
            </p:cNvSpPr>
            <p:nvPr/>
          </p:nvSpPr>
          <p:spPr bwMode="auto">
            <a:xfrm>
              <a:off x="2646" y="3714"/>
              <a:ext cx="724" cy="231"/>
            </a:xfrm>
            <a:prstGeom prst="rect">
              <a:avLst/>
            </a:prstGeom>
            <a:noFill/>
            <a:ln w="9525">
              <a:noFill/>
              <a:miter lim="800000"/>
              <a:headEnd/>
              <a:tailEnd/>
            </a:ln>
          </p:spPr>
          <p:txBody>
            <a:bodyPr wrap="none">
              <a:spAutoFit/>
            </a:bodyPr>
            <a:lstStyle/>
            <a:p>
              <a:pPr algn="ctr"/>
              <a:r>
                <a:rPr lang="en-US"/>
                <a:t>Gaussian</a:t>
              </a:r>
            </a:p>
          </p:txBody>
        </p:sp>
        <p:grpSp>
          <p:nvGrpSpPr>
            <p:cNvPr id="7175" name="Group 17"/>
            <p:cNvGrpSpPr>
              <a:grpSpLocks/>
            </p:cNvGrpSpPr>
            <p:nvPr/>
          </p:nvGrpSpPr>
          <p:grpSpPr bwMode="auto">
            <a:xfrm>
              <a:off x="144" y="1161"/>
              <a:ext cx="1824" cy="2679"/>
              <a:chOff x="2064" y="576"/>
              <a:chExt cx="1824" cy="2679"/>
            </a:xfrm>
          </p:grpSpPr>
          <p:sp>
            <p:nvSpPr>
              <p:cNvPr id="7180" name="Freeform 7"/>
              <p:cNvSpPr>
                <a:spLocks/>
              </p:cNvSpPr>
              <p:nvPr/>
            </p:nvSpPr>
            <p:spPr bwMode="auto">
              <a:xfrm>
                <a:off x="2064" y="2304"/>
                <a:ext cx="1824" cy="672"/>
              </a:xfrm>
              <a:custGeom>
                <a:avLst/>
                <a:gdLst>
                  <a:gd name="T0" fmla="*/ 0 w 1824"/>
                  <a:gd name="T1" fmla="*/ 288 h 672"/>
                  <a:gd name="T2" fmla="*/ 816 w 1824"/>
                  <a:gd name="T3" fmla="*/ 672 h 672"/>
                  <a:gd name="T4" fmla="*/ 1824 w 1824"/>
                  <a:gd name="T5" fmla="*/ 384 h 672"/>
                  <a:gd name="T6" fmla="*/ 1008 w 1824"/>
                  <a:gd name="T7" fmla="*/ 0 h 672"/>
                  <a:gd name="T8" fmla="*/ 0 w 1824"/>
                  <a:gd name="T9" fmla="*/ 288 h 672"/>
                  <a:gd name="T10" fmla="*/ 0 60000 65536"/>
                  <a:gd name="T11" fmla="*/ 0 60000 65536"/>
                  <a:gd name="T12" fmla="*/ 0 60000 65536"/>
                  <a:gd name="T13" fmla="*/ 0 60000 65536"/>
                  <a:gd name="T14" fmla="*/ 0 60000 65536"/>
                  <a:gd name="T15" fmla="*/ 0 w 1824"/>
                  <a:gd name="T16" fmla="*/ 0 h 672"/>
                  <a:gd name="T17" fmla="*/ 1824 w 1824"/>
                  <a:gd name="T18" fmla="*/ 672 h 672"/>
                </a:gdLst>
                <a:ahLst/>
                <a:cxnLst>
                  <a:cxn ang="T10">
                    <a:pos x="T0" y="T1"/>
                  </a:cxn>
                  <a:cxn ang="T11">
                    <a:pos x="T2" y="T3"/>
                  </a:cxn>
                  <a:cxn ang="T12">
                    <a:pos x="T4" y="T5"/>
                  </a:cxn>
                  <a:cxn ang="T13">
                    <a:pos x="T6" y="T7"/>
                  </a:cxn>
                  <a:cxn ang="T14">
                    <a:pos x="T8" y="T9"/>
                  </a:cxn>
                </a:cxnLst>
                <a:rect l="T15" t="T16" r="T17" b="T18"/>
                <a:pathLst>
                  <a:path w="1824" h="672">
                    <a:moveTo>
                      <a:pt x="0" y="288"/>
                    </a:moveTo>
                    <a:lnTo>
                      <a:pt x="816" y="672"/>
                    </a:lnTo>
                    <a:lnTo>
                      <a:pt x="1824" y="384"/>
                    </a:lnTo>
                    <a:lnTo>
                      <a:pt x="1008" y="0"/>
                    </a:lnTo>
                    <a:lnTo>
                      <a:pt x="0" y="288"/>
                    </a:lnTo>
                    <a:close/>
                  </a:path>
                </a:pathLst>
              </a:custGeom>
              <a:solidFill>
                <a:srgbClr val="EAEAEA"/>
              </a:solidFill>
              <a:ln w="9525">
                <a:solidFill>
                  <a:schemeClr val="tx1"/>
                </a:solidFill>
                <a:round/>
                <a:headEnd/>
                <a:tailEnd/>
              </a:ln>
            </p:spPr>
            <p:txBody>
              <a:bodyPr/>
              <a:lstStyle/>
              <a:p>
                <a:endParaRPr lang="en-US"/>
              </a:p>
            </p:txBody>
          </p:sp>
          <p:sp>
            <p:nvSpPr>
              <p:cNvPr id="7181" name="Freeform 8"/>
              <p:cNvSpPr>
                <a:spLocks/>
              </p:cNvSpPr>
              <p:nvPr/>
            </p:nvSpPr>
            <p:spPr bwMode="auto">
              <a:xfrm>
                <a:off x="2880" y="576"/>
                <a:ext cx="144" cy="53"/>
              </a:xfrm>
              <a:custGeom>
                <a:avLst/>
                <a:gdLst>
                  <a:gd name="T0" fmla="*/ 0 w 1824"/>
                  <a:gd name="T1" fmla="*/ 0 h 672"/>
                  <a:gd name="T2" fmla="*/ 0 w 1824"/>
                  <a:gd name="T3" fmla="*/ 0 h 672"/>
                  <a:gd name="T4" fmla="*/ 0 w 1824"/>
                  <a:gd name="T5" fmla="*/ 0 h 672"/>
                  <a:gd name="T6" fmla="*/ 0 w 1824"/>
                  <a:gd name="T7" fmla="*/ 0 h 672"/>
                  <a:gd name="T8" fmla="*/ 0 w 1824"/>
                  <a:gd name="T9" fmla="*/ 0 h 672"/>
                  <a:gd name="T10" fmla="*/ 0 60000 65536"/>
                  <a:gd name="T11" fmla="*/ 0 60000 65536"/>
                  <a:gd name="T12" fmla="*/ 0 60000 65536"/>
                  <a:gd name="T13" fmla="*/ 0 60000 65536"/>
                  <a:gd name="T14" fmla="*/ 0 60000 65536"/>
                  <a:gd name="T15" fmla="*/ 0 w 1824"/>
                  <a:gd name="T16" fmla="*/ 0 h 672"/>
                  <a:gd name="T17" fmla="*/ 1824 w 1824"/>
                  <a:gd name="T18" fmla="*/ 672 h 672"/>
                </a:gdLst>
                <a:ahLst/>
                <a:cxnLst>
                  <a:cxn ang="T10">
                    <a:pos x="T0" y="T1"/>
                  </a:cxn>
                  <a:cxn ang="T11">
                    <a:pos x="T2" y="T3"/>
                  </a:cxn>
                  <a:cxn ang="T12">
                    <a:pos x="T4" y="T5"/>
                  </a:cxn>
                  <a:cxn ang="T13">
                    <a:pos x="T6" y="T7"/>
                  </a:cxn>
                  <a:cxn ang="T14">
                    <a:pos x="T8" y="T9"/>
                  </a:cxn>
                </a:cxnLst>
                <a:rect l="T15" t="T16" r="T17" b="T18"/>
                <a:pathLst>
                  <a:path w="1824" h="672">
                    <a:moveTo>
                      <a:pt x="0" y="288"/>
                    </a:moveTo>
                    <a:lnTo>
                      <a:pt x="816" y="672"/>
                    </a:lnTo>
                    <a:lnTo>
                      <a:pt x="1824" y="384"/>
                    </a:lnTo>
                    <a:lnTo>
                      <a:pt x="1008" y="0"/>
                    </a:lnTo>
                    <a:lnTo>
                      <a:pt x="0" y="288"/>
                    </a:lnTo>
                    <a:close/>
                  </a:path>
                </a:pathLst>
              </a:custGeom>
              <a:solidFill>
                <a:srgbClr val="EAEAEA"/>
              </a:solidFill>
              <a:ln w="9525">
                <a:solidFill>
                  <a:schemeClr val="tx1"/>
                </a:solidFill>
                <a:round/>
                <a:headEnd/>
                <a:tailEnd/>
              </a:ln>
            </p:spPr>
            <p:txBody>
              <a:bodyPr/>
              <a:lstStyle/>
              <a:p>
                <a:endParaRPr lang="en-US"/>
              </a:p>
            </p:txBody>
          </p:sp>
          <p:sp>
            <p:nvSpPr>
              <p:cNvPr id="7182" name="Line 9"/>
              <p:cNvSpPr>
                <a:spLocks noChangeShapeType="1"/>
              </p:cNvSpPr>
              <p:nvPr/>
            </p:nvSpPr>
            <p:spPr bwMode="auto">
              <a:xfrm>
                <a:off x="2880" y="606"/>
                <a:ext cx="0" cy="2025"/>
              </a:xfrm>
              <a:prstGeom prst="line">
                <a:avLst/>
              </a:prstGeom>
              <a:noFill/>
              <a:ln w="9525">
                <a:solidFill>
                  <a:schemeClr val="tx1"/>
                </a:solidFill>
                <a:round/>
                <a:headEnd/>
                <a:tailEnd/>
              </a:ln>
            </p:spPr>
            <p:txBody>
              <a:bodyPr/>
              <a:lstStyle/>
              <a:p>
                <a:endParaRPr lang="en-US"/>
              </a:p>
            </p:txBody>
          </p:sp>
          <p:sp>
            <p:nvSpPr>
              <p:cNvPr id="7183" name="Line 10"/>
              <p:cNvSpPr>
                <a:spLocks noChangeShapeType="1"/>
              </p:cNvSpPr>
              <p:nvPr/>
            </p:nvSpPr>
            <p:spPr bwMode="auto">
              <a:xfrm>
                <a:off x="3024" y="609"/>
                <a:ext cx="0" cy="2025"/>
              </a:xfrm>
              <a:prstGeom prst="line">
                <a:avLst/>
              </a:prstGeom>
              <a:noFill/>
              <a:ln w="9525">
                <a:solidFill>
                  <a:schemeClr val="tx1"/>
                </a:solidFill>
                <a:round/>
                <a:headEnd/>
                <a:tailEnd/>
              </a:ln>
            </p:spPr>
            <p:txBody>
              <a:bodyPr/>
              <a:lstStyle/>
              <a:p>
                <a:endParaRPr lang="en-US"/>
              </a:p>
            </p:txBody>
          </p:sp>
          <p:sp>
            <p:nvSpPr>
              <p:cNvPr id="7184" name="Line 11"/>
              <p:cNvSpPr>
                <a:spLocks noChangeShapeType="1"/>
              </p:cNvSpPr>
              <p:nvPr/>
            </p:nvSpPr>
            <p:spPr bwMode="auto">
              <a:xfrm>
                <a:off x="2952" y="630"/>
                <a:ext cx="0" cy="2025"/>
              </a:xfrm>
              <a:prstGeom prst="line">
                <a:avLst/>
              </a:prstGeom>
              <a:noFill/>
              <a:ln w="9525">
                <a:solidFill>
                  <a:schemeClr val="tx1"/>
                </a:solidFill>
                <a:round/>
                <a:headEnd/>
                <a:tailEnd/>
              </a:ln>
            </p:spPr>
            <p:txBody>
              <a:bodyPr/>
              <a:lstStyle/>
              <a:p>
                <a:endParaRPr lang="en-US"/>
              </a:p>
            </p:txBody>
          </p:sp>
          <p:sp>
            <p:nvSpPr>
              <p:cNvPr id="7185" name="Freeform 12"/>
              <p:cNvSpPr>
                <a:spLocks/>
              </p:cNvSpPr>
              <p:nvPr/>
            </p:nvSpPr>
            <p:spPr bwMode="auto">
              <a:xfrm>
                <a:off x="2880" y="596"/>
                <a:ext cx="72" cy="2060"/>
              </a:xfrm>
              <a:custGeom>
                <a:avLst/>
                <a:gdLst>
                  <a:gd name="T0" fmla="*/ 0 w 72"/>
                  <a:gd name="T1" fmla="*/ 2036 h 2060"/>
                  <a:gd name="T2" fmla="*/ 0 w 72"/>
                  <a:gd name="T3" fmla="*/ 0 h 2060"/>
                  <a:gd name="T4" fmla="*/ 72 w 72"/>
                  <a:gd name="T5" fmla="*/ 36 h 2060"/>
                  <a:gd name="T6" fmla="*/ 72 w 72"/>
                  <a:gd name="T7" fmla="*/ 2060 h 2060"/>
                  <a:gd name="T8" fmla="*/ 0 w 72"/>
                  <a:gd name="T9" fmla="*/ 2036 h 2060"/>
                  <a:gd name="T10" fmla="*/ 0 60000 65536"/>
                  <a:gd name="T11" fmla="*/ 0 60000 65536"/>
                  <a:gd name="T12" fmla="*/ 0 60000 65536"/>
                  <a:gd name="T13" fmla="*/ 0 60000 65536"/>
                  <a:gd name="T14" fmla="*/ 0 60000 65536"/>
                  <a:gd name="T15" fmla="*/ 0 w 72"/>
                  <a:gd name="T16" fmla="*/ 0 h 2060"/>
                  <a:gd name="T17" fmla="*/ 72 w 72"/>
                  <a:gd name="T18" fmla="*/ 2060 h 2060"/>
                </a:gdLst>
                <a:ahLst/>
                <a:cxnLst>
                  <a:cxn ang="T10">
                    <a:pos x="T0" y="T1"/>
                  </a:cxn>
                  <a:cxn ang="T11">
                    <a:pos x="T2" y="T3"/>
                  </a:cxn>
                  <a:cxn ang="T12">
                    <a:pos x="T4" y="T5"/>
                  </a:cxn>
                  <a:cxn ang="T13">
                    <a:pos x="T6" y="T7"/>
                  </a:cxn>
                  <a:cxn ang="T14">
                    <a:pos x="T8" y="T9"/>
                  </a:cxn>
                </a:cxnLst>
                <a:rect l="T15" t="T16" r="T17" b="T18"/>
                <a:pathLst>
                  <a:path w="72" h="2060">
                    <a:moveTo>
                      <a:pt x="0" y="2036"/>
                    </a:moveTo>
                    <a:lnTo>
                      <a:pt x="0" y="0"/>
                    </a:lnTo>
                    <a:lnTo>
                      <a:pt x="72" y="36"/>
                    </a:lnTo>
                    <a:lnTo>
                      <a:pt x="72" y="2060"/>
                    </a:lnTo>
                    <a:lnTo>
                      <a:pt x="0" y="2036"/>
                    </a:lnTo>
                    <a:close/>
                  </a:path>
                </a:pathLst>
              </a:custGeom>
              <a:solidFill>
                <a:srgbClr val="EAEAEA"/>
              </a:solidFill>
              <a:ln w="9525">
                <a:solidFill>
                  <a:schemeClr val="tx1"/>
                </a:solidFill>
                <a:round/>
                <a:headEnd/>
                <a:tailEnd/>
              </a:ln>
            </p:spPr>
            <p:txBody>
              <a:bodyPr/>
              <a:lstStyle/>
              <a:p>
                <a:endParaRPr lang="en-US"/>
              </a:p>
            </p:txBody>
          </p:sp>
          <p:sp>
            <p:nvSpPr>
              <p:cNvPr id="7186" name="Freeform 13"/>
              <p:cNvSpPr>
                <a:spLocks/>
              </p:cNvSpPr>
              <p:nvPr/>
            </p:nvSpPr>
            <p:spPr bwMode="auto">
              <a:xfrm>
                <a:off x="2952" y="608"/>
                <a:ext cx="72" cy="2044"/>
              </a:xfrm>
              <a:custGeom>
                <a:avLst/>
                <a:gdLst>
                  <a:gd name="T0" fmla="*/ 0 w 72"/>
                  <a:gd name="T1" fmla="*/ 16 h 2044"/>
                  <a:gd name="T2" fmla="*/ 0 w 72"/>
                  <a:gd name="T3" fmla="*/ 2044 h 2044"/>
                  <a:gd name="T4" fmla="*/ 72 w 72"/>
                  <a:gd name="T5" fmla="*/ 2016 h 2044"/>
                  <a:gd name="T6" fmla="*/ 72 w 72"/>
                  <a:gd name="T7" fmla="*/ 0 h 2044"/>
                  <a:gd name="T8" fmla="*/ 0 w 72"/>
                  <a:gd name="T9" fmla="*/ 16 h 2044"/>
                  <a:gd name="T10" fmla="*/ 0 60000 65536"/>
                  <a:gd name="T11" fmla="*/ 0 60000 65536"/>
                  <a:gd name="T12" fmla="*/ 0 60000 65536"/>
                  <a:gd name="T13" fmla="*/ 0 60000 65536"/>
                  <a:gd name="T14" fmla="*/ 0 60000 65536"/>
                  <a:gd name="T15" fmla="*/ 0 w 72"/>
                  <a:gd name="T16" fmla="*/ 0 h 2044"/>
                  <a:gd name="T17" fmla="*/ 72 w 72"/>
                  <a:gd name="T18" fmla="*/ 2044 h 2044"/>
                </a:gdLst>
                <a:ahLst/>
                <a:cxnLst>
                  <a:cxn ang="T10">
                    <a:pos x="T0" y="T1"/>
                  </a:cxn>
                  <a:cxn ang="T11">
                    <a:pos x="T2" y="T3"/>
                  </a:cxn>
                  <a:cxn ang="T12">
                    <a:pos x="T4" y="T5"/>
                  </a:cxn>
                  <a:cxn ang="T13">
                    <a:pos x="T6" y="T7"/>
                  </a:cxn>
                  <a:cxn ang="T14">
                    <a:pos x="T8" y="T9"/>
                  </a:cxn>
                </a:cxnLst>
                <a:rect l="T15" t="T16" r="T17" b="T18"/>
                <a:pathLst>
                  <a:path w="72" h="2044">
                    <a:moveTo>
                      <a:pt x="0" y="16"/>
                    </a:moveTo>
                    <a:lnTo>
                      <a:pt x="0" y="2044"/>
                    </a:lnTo>
                    <a:lnTo>
                      <a:pt x="72" y="2016"/>
                    </a:lnTo>
                    <a:lnTo>
                      <a:pt x="72" y="0"/>
                    </a:lnTo>
                    <a:lnTo>
                      <a:pt x="0" y="16"/>
                    </a:lnTo>
                    <a:close/>
                  </a:path>
                </a:pathLst>
              </a:custGeom>
              <a:solidFill>
                <a:srgbClr val="EAEAEA"/>
              </a:solidFill>
              <a:ln w="9525">
                <a:solidFill>
                  <a:schemeClr val="tx1"/>
                </a:solidFill>
                <a:round/>
                <a:headEnd/>
                <a:tailEnd/>
              </a:ln>
            </p:spPr>
            <p:txBody>
              <a:bodyPr/>
              <a:lstStyle/>
              <a:p>
                <a:endParaRPr lang="en-US"/>
              </a:p>
            </p:txBody>
          </p:sp>
          <p:sp>
            <p:nvSpPr>
              <p:cNvPr id="7187" name="Text Box 14"/>
              <p:cNvSpPr txBox="1">
                <a:spLocks noChangeArrowheads="1"/>
              </p:cNvSpPr>
              <p:nvPr/>
            </p:nvSpPr>
            <p:spPr bwMode="auto">
              <a:xfrm>
                <a:off x="2508" y="3024"/>
                <a:ext cx="884" cy="231"/>
              </a:xfrm>
              <a:prstGeom prst="rect">
                <a:avLst/>
              </a:prstGeom>
              <a:noFill/>
              <a:ln w="9525">
                <a:noFill/>
                <a:miter lim="800000"/>
                <a:headEnd/>
                <a:tailEnd/>
              </a:ln>
            </p:spPr>
            <p:txBody>
              <a:bodyPr wrap="none">
                <a:spAutoFit/>
              </a:bodyPr>
              <a:lstStyle/>
              <a:p>
                <a:pPr algn="ctr"/>
                <a:r>
                  <a:rPr lang="en-US"/>
                  <a:t>unit impulse</a:t>
                </a:r>
              </a:p>
            </p:txBody>
          </p:sp>
        </p:grpSp>
        <p:pic>
          <p:nvPicPr>
            <p:cNvPr id="7176" name="Picture 15" descr="Edittex"/>
            <p:cNvPicPr>
              <a:picLocks noChangeAspect="1" noChangeArrowheads="1"/>
            </p:cNvPicPr>
            <p:nvPr>
              <p:custDataLst>
                <p:tags r:id="rId2"/>
              </p:custDataLst>
            </p:nvPr>
          </p:nvPicPr>
          <p:blipFill>
            <a:blip r:embed="rId8" cstate="print"/>
            <a:srcRect/>
            <a:stretch>
              <a:fillRect/>
            </a:stretch>
          </p:blipFill>
          <p:spPr bwMode="auto">
            <a:xfrm>
              <a:off x="1968" y="2807"/>
              <a:ext cx="288" cy="43"/>
            </a:xfrm>
            <a:prstGeom prst="rect">
              <a:avLst/>
            </a:prstGeom>
            <a:noFill/>
            <a:ln w="9525">
              <a:noFill/>
              <a:miter lim="800000"/>
              <a:headEnd/>
              <a:tailEnd/>
            </a:ln>
          </p:spPr>
        </p:pic>
        <p:pic>
          <p:nvPicPr>
            <p:cNvPr id="7177" name="Picture 20" descr="log"/>
            <p:cNvPicPr>
              <a:picLocks noChangeAspect="1" noChangeArrowheads="1"/>
            </p:cNvPicPr>
            <p:nvPr/>
          </p:nvPicPr>
          <p:blipFill>
            <a:blip r:embed="rId9" cstate="print">
              <a:lum contrast="20000"/>
            </a:blip>
            <a:srcRect/>
            <a:stretch>
              <a:fillRect/>
            </a:stretch>
          </p:blipFill>
          <p:spPr bwMode="auto">
            <a:xfrm>
              <a:off x="4032" y="2361"/>
              <a:ext cx="1680" cy="1606"/>
            </a:xfrm>
            <a:prstGeom prst="rect">
              <a:avLst/>
            </a:prstGeom>
            <a:noFill/>
            <a:ln w="9525">
              <a:noFill/>
              <a:miter lim="800000"/>
              <a:headEnd/>
              <a:tailEnd/>
            </a:ln>
          </p:spPr>
        </p:pic>
        <p:pic>
          <p:nvPicPr>
            <p:cNvPr id="7178" name="Picture 16" descr="Edittex"/>
            <p:cNvPicPr>
              <a:picLocks noChangeAspect="1" noChangeArrowheads="1"/>
            </p:cNvPicPr>
            <p:nvPr>
              <p:custDataLst>
                <p:tags r:id="rId3"/>
              </p:custDataLst>
            </p:nvPr>
          </p:nvPicPr>
          <p:blipFill>
            <a:blip r:embed="rId10" cstate="print"/>
            <a:srcRect/>
            <a:stretch>
              <a:fillRect/>
            </a:stretch>
          </p:blipFill>
          <p:spPr bwMode="auto">
            <a:xfrm>
              <a:off x="3823" y="2731"/>
              <a:ext cx="338" cy="246"/>
            </a:xfrm>
            <a:prstGeom prst="rect">
              <a:avLst/>
            </a:prstGeom>
            <a:noFill/>
            <a:ln w="9525">
              <a:noFill/>
              <a:miter lim="800000"/>
              <a:headEnd/>
              <a:tailEnd/>
            </a:ln>
          </p:spPr>
        </p:pic>
        <p:sp>
          <p:nvSpPr>
            <p:cNvPr id="7179" name="Text Box 5"/>
            <p:cNvSpPr txBox="1">
              <a:spLocks noChangeArrowheads="1"/>
            </p:cNvSpPr>
            <p:nvPr/>
          </p:nvSpPr>
          <p:spPr bwMode="auto">
            <a:xfrm>
              <a:off x="4076" y="3753"/>
              <a:ext cx="1540" cy="231"/>
            </a:xfrm>
            <a:prstGeom prst="rect">
              <a:avLst/>
            </a:prstGeom>
            <a:noFill/>
            <a:ln w="9525">
              <a:noFill/>
              <a:miter lim="800000"/>
              <a:headEnd/>
              <a:tailEnd/>
            </a:ln>
          </p:spPr>
          <p:txBody>
            <a:bodyPr wrap="none">
              <a:spAutoFit/>
            </a:bodyPr>
            <a:lstStyle/>
            <a:p>
              <a:pPr algn="ctr"/>
              <a:r>
                <a:rPr lang="en-US"/>
                <a:t>Laplacian of Gaussian</a:t>
              </a:r>
            </a:p>
          </p:txBody>
        </p:sp>
      </p:grpSp>
      <p:sp>
        <p:nvSpPr>
          <p:cNvPr id="7173" name="TextBox 25"/>
          <p:cNvSpPr txBox="1">
            <a:spLocks noChangeArrowheads="1"/>
          </p:cNvSpPr>
          <p:nvPr/>
        </p:nvSpPr>
        <p:spPr bwMode="auto">
          <a:xfrm>
            <a:off x="7177088" y="6488113"/>
            <a:ext cx="1966912" cy="369887"/>
          </a:xfrm>
          <a:prstGeom prst="rect">
            <a:avLst/>
          </a:prstGeom>
          <a:noFill/>
          <a:ln w="9525">
            <a:noFill/>
            <a:miter lim="800000"/>
            <a:headEnd/>
            <a:tailEnd/>
          </a:ln>
        </p:spPr>
        <p:txBody>
          <a:bodyPr wrap="none">
            <a:spAutoFit/>
          </a:bodyPr>
          <a:lstStyle/>
          <a:p>
            <a:r>
              <a:rPr lang="en-US" dirty="0"/>
              <a:t>Source: </a:t>
            </a:r>
            <a:r>
              <a:rPr lang="en-US" dirty="0" err="1"/>
              <a:t>Lazebnik</a:t>
            </a:r>
            <a:endParaRPr lang="en-US" dirty="0"/>
          </a:p>
        </p:txBody>
      </p:sp>
    </p:spTree>
    <p:extLst>
      <p:ext uri="{BB962C8B-B14F-4D97-AF65-F5344CB8AC3E}">
        <p14:creationId xmlns:p14="http://schemas.microsoft.com/office/powerpoint/2010/main" val="8469247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84632" y="152400"/>
            <a:ext cx="8229600" cy="914400"/>
          </a:xfrm>
        </p:spPr>
        <p:txBody>
          <a:bodyPr>
            <a:normAutofit fontScale="90000"/>
          </a:bodyPr>
          <a:lstStyle/>
          <a:p>
            <a:pPr eaLnBrk="1" hangingPunct="1"/>
            <a:r>
              <a:rPr lang="en-US" dirty="0"/>
              <a:t>Images in a Difference of Gaussian Pyramid</a:t>
            </a:r>
          </a:p>
        </p:txBody>
      </p:sp>
      <p:pic>
        <p:nvPicPr>
          <p:cNvPr id="2" name="Picture 1">
            <a:extLst>
              <a:ext uri="{FF2B5EF4-FFF2-40B4-BE49-F238E27FC236}">
                <a16:creationId xmlns:a16="http://schemas.microsoft.com/office/drawing/2014/main" id="{EAA89D33-1782-6B46-B851-D8A1EA77EC4C}"/>
              </a:ext>
            </a:extLst>
          </p:cNvPr>
          <p:cNvPicPr>
            <a:picLocks noChangeAspect="1"/>
          </p:cNvPicPr>
          <p:nvPr/>
        </p:nvPicPr>
        <p:blipFill>
          <a:blip r:embed="rId2"/>
          <a:stretch>
            <a:fillRect/>
          </a:stretch>
        </p:blipFill>
        <p:spPr>
          <a:xfrm>
            <a:off x="27432" y="2519695"/>
            <a:ext cx="9144000" cy="2997185"/>
          </a:xfrm>
          <a:prstGeom prst="rect">
            <a:avLst/>
          </a:prstGeom>
        </p:spPr>
      </p:pic>
      <p:pic>
        <p:nvPicPr>
          <p:cNvPr id="8" name="Picture 7">
            <a:extLst>
              <a:ext uri="{FF2B5EF4-FFF2-40B4-BE49-F238E27FC236}">
                <a16:creationId xmlns:a16="http://schemas.microsoft.com/office/drawing/2014/main" id="{2DA00DE1-5101-7349-B6FD-194827D2925F}"/>
              </a:ext>
            </a:extLst>
          </p:cNvPr>
          <p:cNvPicPr>
            <a:picLocks noChangeAspect="1"/>
          </p:cNvPicPr>
          <p:nvPr/>
        </p:nvPicPr>
        <p:blipFill>
          <a:blip r:embed="rId3"/>
          <a:stretch>
            <a:fillRect/>
          </a:stretch>
        </p:blipFill>
        <p:spPr>
          <a:xfrm>
            <a:off x="4848562" y="5516879"/>
            <a:ext cx="1920240" cy="996579"/>
          </a:xfrm>
          <a:prstGeom prst="rect">
            <a:avLst/>
          </a:prstGeom>
        </p:spPr>
      </p:pic>
      <p:pic>
        <p:nvPicPr>
          <p:cNvPr id="9" name="Picture 8">
            <a:extLst>
              <a:ext uri="{FF2B5EF4-FFF2-40B4-BE49-F238E27FC236}">
                <a16:creationId xmlns:a16="http://schemas.microsoft.com/office/drawing/2014/main" id="{3834139B-7CB0-014C-8DEF-368094FD5C9B}"/>
              </a:ext>
            </a:extLst>
          </p:cNvPr>
          <p:cNvPicPr>
            <a:picLocks noChangeAspect="1"/>
          </p:cNvPicPr>
          <p:nvPr/>
        </p:nvPicPr>
        <p:blipFill>
          <a:blip r:embed="rId4"/>
          <a:stretch>
            <a:fillRect/>
          </a:stretch>
        </p:blipFill>
        <p:spPr>
          <a:xfrm>
            <a:off x="2486363" y="5516880"/>
            <a:ext cx="1920240" cy="996579"/>
          </a:xfrm>
          <a:prstGeom prst="rect">
            <a:avLst/>
          </a:prstGeom>
        </p:spPr>
      </p:pic>
      <p:pic>
        <p:nvPicPr>
          <p:cNvPr id="10" name="Picture 9">
            <a:extLst>
              <a:ext uri="{FF2B5EF4-FFF2-40B4-BE49-F238E27FC236}">
                <a16:creationId xmlns:a16="http://schemas.microsoft.com/office/drawing/2014/main" id="{B393C6B5-04D3-534D-B659-62AA1562D8BD}"/>
              </a:ext>
            </a:extLst>
          </p:cNvPr>
          <p:cNvPicPr>
            <a:picLocks noChangeAspect="1"/>
          </p:cNvPicPr>
          <p:nvPr/>
        </p:nvPicPr>
        <p:blipFill>
          <a:blip r:embed="rId5"/>
          <a:stretch>
            <a:fillRect/>
          </a:stretch>
        </p:blipFill>
        <p:spPr>
          <a:xfrm>
            <a:off x="2590800" y="1712943"/>
            <a:ext cx="1554480" cy="806752"/>
          </a:xfrm>
          <a:prstGeom prst="rect">
            <a:avLst/>
          </a:prstGeom>
        </p:spPr>
      </p:pic>
      <p:pic>
        <p:nvPicPr>
          <p:cNvPr id="11" name="Picture 10">
            <a:extLst>
              <a:ext uri="{FF2B5EF4-FFF2-40B4-BE49-F238E27FC236}">
                <a16:creationId xmlns:a16="http://schemas.microsoft.com/office/drawing/2014/main" id="{A59E2C05-457B-BE41-9291-EEF2634F1819}"/>
              </a:ext>
            </a:extLst>
          </p:cNvPr>
          <p:cNvPicPr>
            <a:picLocks noChangeAspect="1"/>
          </p:cNvPicPr>
          <p:nvPr/>
        </p:nvPicPr>
        <p:blipFill>
          <a:blip r:embed="rId6"/>
          <a:stretch>
            <a:fillRect/>
          </a:stretch>
        </p:blipFill>
        <p:spPr>
          <a:xfrm>
            <a:off x="4998722" y="1712943"/>
            <a:ext cx="1554480" cy="806752"/>
          </a:xfrm>
          <a:prstGeom prst="rect">
            <a:avLst/>
          </a:prstGeom>
        </p:spPr>
      </p:pic>
    </p:spTree>
    <p:extLst>
      <p:ext uri="{BB962C8B-B14F-4D97-AF65-F5344CB8AC3E}">
        <p14:creationId xmlns:p14="http://schemas.microsoft.com/office/powerpoint/2010/main" val="24932100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859EB0-A59C-EF4F-9782-E3C2D3C80B7E}"/>
              </a:ext>
            </a:extLst>
          </p:cNvPr>
          <p:cNvSpPr>
            <a:spLocks noGrp="1"/>
          </p:cNvSpPr>
          <p:nvPr>
            <p:ph type="title"/>
          </p:nvPr>
        </p:nvSpPr>
        <p:spPr/>
        <p:txBody>
          <a:bodyPr/>
          <a:lstStyle/>
          <a:p>
            <a:endParaRPr lang="en-US"/>
          </a:p>
        </p:txBody>
      </p:sp>
      <p:pic>
        <p:nvPicPr>
          <p:cNvPr id="12" name="Picture 11" descr="A picture containing indoor, building, room, fireplace&#10;&#10;Description automatically generated">
            <a:extLst>
              <a:ext uri="{FF2B5EF4-FFF2-40B4-BE49-F238E27FC236}">
                <a16:creationId xmlns:a16="http://schemas.microsoft.com/office/drawing/2014/main" id="{58F56FCB-A180-E549-B7F8-6E7324D3F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391" y="-6096"/>
            <a:ext cx="5169218" cy="6858000"/>
          </a:xfrm>
          <a:prstGeom prst="rect">
            <a:avLst/>
          </a:prstGeom>
        </p:spPr>
      </p:pic>
      <p:sp>
        <p:nvSpPr>
          <p:cNvPr id="13" name="TextBox 12">
            <a:extLst>
              <a:ext uri="{FF2B5EF4-FFF2-40B4-BE49-F238E27FC236}">
                <a16:creationId xmlns:a16="http://schemas.microsoft.com/office/drawing/2014/main" id="{6D2480A8-184D-6D43-8733-7E70BE8CDF62}"/>
              </a:ext>
            </a:extLst>
          </p:cNvPr>
          <p:cNvSpPr txBox="1"/>
          <p:nvPr/>
        </p:nvSpPr>
        <p:spPr>
          <a:xfrm>
            <a:off x="56606" y="6498159"/>
            <a:ext cx="4729180" cy="307777"/>
          </a:xfrm>
          <a:prstGeom prst="rect">
            <a:avLst/>
          </a:prstGeom>
          <a:solidFill>
            <a:schemeClr val="bg1">
              <a:alpha val="50000"/>
            </a:schemeClr>
          </a:solidFill>
        </p:spPr>
        <p:txBody>
          <a:bodyPr wrap="none" rtlCol="0">
            <a:spAutoFit/>
          </a:bodyPr>
          <a:lstStyle/>
          <a:p>
            <a:r>
              <a:rPr lang="en-US" sz="1400" dirty="0"/>
              <a:t>Dali: “Gala Contemplating the Mediterranean Sea” (1976)</a:t>
            </a:r>
          </a:p>
        </p:txBody>
      </p:sp>
    </p:spTree>
    <p:extLst>
      <p:ext uri="{BB962C8B-B14F-4D97-AF65-F5344CB8AC3E}">
        <p14:creationId xmlns:p14="http://schemas.microsoft.com/office/powerpoint/2010/main" val="16357450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04E7CF-FDD0-434B-B2FB-8BC2CC4A2145}"/>
              </a:ext>
            </a:extLst>
          </p:cNvPr>
          <p:cNvPicPr>
            <a:picLocks noChangeAspect="1"/>
          </p:cNvPicPr>
          <p:nvPr/>
        </p:nvPicPr>
        <p:blipFill>
          <a:blip r:embed="rId2"/>
          <a:stretch>
            <a:fillRect/>
          </a:stretch>
        </p:blipFill>
        <p:spPr>
          <a:xfrm>
            <a:off x="0" y="1219200"/>
            <a:ext cx="9144000" cy="5038331"/>
          </a:xfrm>
          <a:prstGeom prst="rect">
            <a:avLst/>
          </a:prstGeom>
        </p:spPr>
      </p:pic>
      <p:sp>
        <p:nvSpPr>
          <p:cNvPr id="13" name="TextBox 12">
            <a:extLst>
              <a:ext uri="{FF2B5EF4-FFF2-40B4-BE49-F238E27FC236}">
                <a16:creationId xmlns:a16="http://schemas.microsoft.com/office/drawing/2014/main" id="{7AE182F5-CE92-E942-8EEE-377A3C6D3787}"/>
              </a:ext>
            </a:extLst>
          </p:cNvPr>
          <p:cNvSpPr txBox="1"/>
          <p:nvPr/>
        </p:nvSpPr>
        <p:spPr>
          <a:xfrm>
            <a:off x="56606" y="6498159"/>
            <a:ext cx="4729180" cy="307777"/>
          </a:xfrm>
          <a:prstGeom prst="rect">
            <a:avLst/>
          </a:prstGeom>
          <a:solidFill>
            <a:schemeClr val="bg1">
              <a:alpha val="50000"/>
            </a:schemeClr>
          </a:solidFill>
        </p:spPr>
        <p:txBody>
          <a:bodyPr wrap="none" rtlCol="0">
            <a:spAutoFit/>
          </a:bodyPr>
          <a:lstStyle/>
          <a:p>
            <a:r>
              <a:rPr lang="en-US" sz="1400" dirty="0"/>
              <a:t>Dali: “Gala Contemplating the Mediterranean Sea” (1976)</a:t>
            </a:r>
          </a:p>
        </p:txBody>
      </p:sp>
      <p:sp>
        <p:nvSpPr>
          <p:cNvPr id="7" name="Title 1">
            <a:extLst>
              <a:ext uri="{FF2B5EF4-FFF2-40B4-BE49-F238E27FC236}">
                <a16:creationId xmlns:a16="http://schemas.microsoft.com/office/drawing/2014/main" id="{AC3BAD40-20B2-A143-AAF0-8CF7D9494BB0}"/>
              </a:ext>
            </a:extLst>
          </p:cNvPr>
          <p:cNvSpPr txBox="1">
            <a:spLocks/>
          </p:cNvSpPr>
          <p:nvPr/>
        </p:nvSpPr>
        <p:spPr bwMode="auto">
          <a:xfrm>
            <a:off x="484632" y="15240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a:lstStyle>
          <a:p>
            <a:pPr eaLnBrk="1" hangingPunct="1"/>
            <a:r>
              <a:rPr lang="en-US"/>
              <a:t>Images in a Difference of Gaussian Pyramid</a:t>
            </a:r>
            <a:endParaRPr lang="en-US" dirty="0"/>
          </a:p>
        </p:txBody>
      </p:sp>
    </p:spTree>
    <p:extLst>
      <p:ext uri="{BB962C8B-B14F-4D97-AF65-F5344CB8AC3E}">
        <p14:creationId xmlns:p14="http://schemas.microsoft.com/office/powerpoint/2010/main" val="373290300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924" y="150466"/>
            <a:ext cx="8822675" cy="638137"/>
          </a:xfrm>
        </p:spPr>
        <p:txBody>
          <a:bodyPr/>
          <a:lstStyle/>
          <a:p>
            <a:r>
              <a:rPr lang="en-US" dirty="0"/>
              <a:t>Reconstructing from Diff </a:t>
            </a:r>
            <a:r>
              <a:rPr lang="en-US"/>
              <a:t>of Gauss </a:t>
            </a:r>
            <a:r>
              <a:rPr lang="en-US" dirty="0"/>
              <a:t>Pyramid</a:t>
            </a:r>
          </a:p>
        </p:txBody>
      </p:sp>
      <p:cxnSp>
        <p:nvCxnSpPr>
          <p:cNvPr id="13" name="Straight Arrow Connector 12"/>
          <p:cNvCxnSpPr>
            <a:cxnSpLocks/>
            <a:stCxn id="4" idx="3"/>
            <a:endCxn id="38" idx="1"/>
          </p:cNvCxnSpPr>
          <p:nvPr/>
        </p:nvCxnSpPr>
        <p:spPr>
          <a:xfrm flipV="1">
            <a:off x="2132382" y="2607823"/>
            <a:ext cx="1550334" cy="7523"/>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28525" y="1582734"/>
            <a:ext cx="1417376" cy="369332"/>
          </a:xfrm>
          <a:prstGeom prst="rect">
            <a:avLst/>
          </a:prstGeom>
          <a:noFill/>
        </p:spPr>
        <p:txBody>
          <a:bodyPr wrap="none" rtlCol="0">
            <a:spAutoFit/>
          </a:bodyPr>
          <a:lstStyle/>
          <a:p>
            <a:r>
              <a:rPr lang="en-US" dirty="0">
                <a:solidFill>
                  <a:srgbClr val="0000FF"/>
                </a:solidFill>
              </a:rPr>
              <a:t>Image = G</a:t>
            </a:r>
            <a:r>
              <a:rPr lang="en-US" baseline="-25000" dirty="0">
                <a:solidFill>
                  <a:srgbClr val="0000FF"/>
                </a:solidFill>
              </a:rPr>
              <a:t>1</a:t>
            </a:r>
            <a:r>
              <a:rPr lang="en-US" dirty="0">
                <a:solidFill>
                  <a:srgbClr val="0000FF"/>
                </a:solidFill>
              </a:rPr>
              <a:t> </a:t>
            </a:r>
          </a:p>
        </p:txBody>
      </p:sp>
      <p:sp>
        <p:nvSpPr>
          <p:cNvPr id="20" name="TextBox 19"/>
          <p:cNvSpPr txBox="1"/>
          <p:nvPr/>
        </p:nvSpPr>
        <p:spPr>
          <a:xfrm>
            <a:off x="739347"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1</a:t>
            </a:r>
          </a:p>
        </p:txBody>
      </p:sp>
      <p:sp>
        <p:nvSpPr>
          <p:cNvPr id="21" name="TextBox 20"/>
          <p:cNvSpPr txBox="1"/>
          <p:nvPr/>
        </p:nvSpPr>
        <p:spPr>
          <a:xfrm>
            <a:off x="4081341" y="1789345"/>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2</a:t>
            </a:r>
          </a:p>
        </p:txBody>
      </p:sp>
      <p:cxnSp>
        <p:nvCxnSpPr>
          <p:cNvPr id="22" name="Straight Arrow Connector 21"/>
          <p:cNvCxnSpPr>
            <a:cxnSpLocks/>
            <a:stCxn id="38" idx="3"/>
            <a:endCxn id="42" idx="1"/>
          </p:cNvCxnSpPr>
          <p:nvPr/>
        </p:nvCxnSpPr>
        <p:spPr>
          <a:xfrm>
            <a:off x="5014588" y="2607823"/>
            <a:ext cx="1170972" cy="808"/>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781387" y="2108901"/>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4</a:t>
            </a:r>
          </a:p>
        </p:txBody>
      </p:sp>
      <p:cxnSp>
        <p:nvCxnSpPr>
          <p:cNvPr id="37" name="Straight Arrow Connector 36"/>
          <p:cNvCxnSpPr>
            <a:cxnSpLocks/>
            <a:stCxn id="4" idx="2"/>
          </p:cNvCxnSpPr>
          <p:nvPr/>
        </p:nvCxnSpPr>
        <p:spPr>
          <a:xfrm>
            <a:off x="1137214" y="3278625"/>
            <a:ext cx="321155" cy="124283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cxnSpLocks/>
            <a:stCxn id="38" idx="2"/>
          </p:cNvCxnSpPr>
          <p:nvPr/>
        </p:nvCxnSpPr>
        <p:spPr>
          <a:xfrm>
            <a:off x="4348652" y="3051669"/>
            <a:ext cx="746177" cy="1485901"/>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502874"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2</a:t>
            </a:r>
          </a:p>
        </p:txBody>
      </p:sp>
      <p:cxnSp>
        <p:nvCxnSpPr>
          <p:cNvPr id="53" name="Straight Arrow Connector 52"/>
          <p:cNvCxnSpPr>
            <a:cxnSpLocks/>
            <a:stCxn id="42" idx="2"/>
          </p:cNvCxnSpPr>
          <p:nvPr/>
        </p:nvCxnSpPr>
        <p:spPr>
          <a:xfrm>
            <a:off x="6577320" y="2869739"/>
            <a:ext cx="564521" cy="1667831"/>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651335"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3</a:t>
            </a:r>
          </a:p>
        </p:txBody>
      </p:sp>
      <p:pic>
        <p:nvPicPr>
          <p:cNvPr id="4" name="Picture 3" descr="A close up of a window&#10;&#10;Description automatically generated">
            <a:extLst>
              <a:ext uri="{FF2B5EF4-FFF2-40B4-BE49-F238E27FC236}">
                <a16:creationId xmlns:a16="http://schemas.microsoft.com/office/drawing/2014/main" id="{74AD09A7-56A2-BE48-BE20-E49A68F895FC}"/>
              </a:ext>
            </a:extLst>
          </p:cNvPr>
          <p:cNvPicPr>
            <a:picLocks noChangeAspect="1"/>
          </p:cNvPicPr>
          <p:nvPr/>
        </p:nvPicPr>
        <p:blipFill rotWithShape="1">
          <a:blip r:embed="rId2">
            <a:extLst>
              <a:ext uri="{28A0092B-C50C-407E-A947-70E740481C1C}">
                <a14:useLocalDpi xmlns:a14="http://schemas.microsoft.com/office/drawing/2010/main" val="0"/>
              </a:ext>
            </a:extLst>
          </a:blip>
          <a:srcRect l="65" t="574" r="78168" b="55166"/>
          <a:stretch/>
        </p:blipFill>
        <p:spPr>
          <a:xfrm>
            <a:off x="142045" y="1952066"/>
            <a:ext cx="1990337" cy="1326559"/>
          </a:xfrm>
          <a:prstGeom prst="rect">
            <a:avLst/>
          </a:prstGeom>
        </p:spPr>
      </p:pic>
      <p:pic>
        <p:nvPicPr>
          <p:cNvPr id="38" name="Picture 37" descr="A close up of a window&#10;&#10;Description automatically generated">
            <a:extLst>
              <a:ext uri="{FF2B5EF4-FFF2-40B4-BE49-F238E27FC236}">
                <a16:creationId xmlns:a16="http://schemas.microsoft.com/office/drawing/2014/main" id="{002FF352-3BF0-384E-8A86-A81E7F8674CD}"/>
              </a:ext>
            </a:extLst>
          </p:cNvPr>
          <p:cNvPicPr>
            <a:picLocks noChangeAspect="1"/>
          </p:cNvPicPr>
          <p:nvPr/>
        </p:nvPicPr>
        <p:blipFill rotWithShape="1">
          <a:blip r:embed="rId2">
            <a:extLst>
              <a:ext uri="{28A0092B-C50C-407E-A947-70E740481C1C}">
                <a14:useLocalDpi xmlns:a14="http://schemas.microsoft.com/office/drawing/2010/main" val="0"/>
              </a:ext>
            </a:extLst>
          </a:blip>
          <a:srcRect l="26214" t="817" r="52019" b="54923"/>
          <a:stretch/>
        </p:blipFill>
        <p:spPr>
          <a:xfrm>
            <a:off x="3682716" y="2163977"/>
            <a:ext cx="1331872" cy="887692"/>
          </a:xfrm>
          <a:prstGeom prst="rect">
            <a:avLst/>
          </a:prstGeom>
        </p:spPr>
      </p:pic>
      <p:pic>
        <p:nvPicPr>
          <p:cNvPr id="39" name="Picture 38" descr="A close up of a window&#10;&#10;Description automatically generated">
            <a:extLst>
              <a:ext uri="{FF2B5EF4-FFF2-40B4-BE49-F238E27FC236}">
                <a16:creationId xmlns:a16="http://schemas.microsoft.com/office/drawing/2014/main" id="{1437B593-DFD6-FE47-90CF-551B8B787C98}"/>
              </a:ext>
            </a:extLst>
          </p:cNvPr>
          <p:cNvPicPr>
            <a:picLocks noChangeAspect="1"/>
          </p:cNvPicPr>
          <p:nvPr/>
        </p:nvPicPr>
        <p:blipFill rotWithShape="1">
          <a:blip r:embed="rId2">
            <a:extLst>
              <a:ext uri="{28A0092B-C50C-407E-A947-70E740481C1C}">
                <a14:useLocalDpi xmlns:a14="http://schemas.microsoft.com/office/drawing/2010/main" val="0"/>
              </a:ext>
            </a:extLst>
          </a:blip>
          <a:srcRect l="154" t="54949" r="78079" b="791"/>
          <a:stretch/>
        </p:blipFill>
        <p:spPr>
          <a:xfrm>
            <a:off x="1051422" y="4521455"/>
            <a:ext cx="1990337" cy="1326559"/>
          </a:xfrm>
          <a:prstGeom prst="rect">
            <a:avLst/>
          </a:prstGeom>
        </p:spPr>
      </p:pic>
      <p:pic>
        <p:nvPicPr>
          <p:cNvPr id="41" name="Picture 40" descr="A close up of a window&#10;&#10;Description automatically generated">
            <a:extLst>
              <a:ext uri="{FF2B5EF4-FFF2-40B4-BE49-F238E27FC236}">
                <a16:creationId xmlns:a16="http://schemas.microsoft.com/office/drawing/2014/main" id="{703F4F58-506F-0241-A707-3E08DD1C98F9}"/>
              </a:ext>
            </a:extLst>
          </p:cNvPr>
          <p:cNvPicPr>
            <a:picLocks noChangeAspect="1"/>
          </p:cNvPicPr>
          <p:nvPr/>
        </p:nvPicPr>
        <p:blipFill rotWithShape="1">
          <a:blip r:embed="rId2">
            <a:extLst>
              <a:ext uri="{28A0092B-C50C-407E-A947-70E740481C1C}">
                <a14:useLocalDpi xmlns:a14="http://schemas.microsoft.com/office/drawing/2010/main" val="0"/>
              </a:ext>
            </a:extLst>
          </a:blip>
          <a:srcRect l="26516" t="54475" r="51717" b="1265"/>
          <a:stretch/>
        </p:blipFill>
        <p:spPr>
          <a:xfrm>
            <a:off x="4866718" y="4521455"/>
            <a:ext cx="1331872" cy="887692"/>
          </a:xfrm>
          <a:prstGeom prst="rect">
            <a:avLst/>
          </a:prstGeom>
        </p:spPr>
      </p:pic>
      <p:pic>
        <p:nvPicPr>
          <p:cNvPr id="42" name="Picture 41" descr="A close up of a window&#10;&#10;Description automatically generated">
            <a:extLst>
              <a:ext uri="{FF2B5EF4-FFF2-40B4-BE49-F238E27FC236}">
                <a16:creationId xmlns:a16="http://schemas.microsoft.com/office/drawing/2014/main" id="{9A627140-88CF-2E44-AF98-26446A49E56A}"/>
              </a:ext>
            </a:extLst>
          </p:cNvPr>
          <p:cNvPicPr>
            <a:picLocks noChangeAspect="1"/>
          </p:cNvPicPr>
          <p:nvPr/>
        </p:nvPicPr>
        <p:blipFill rotWithShape="1">
          <a:blip r:embed="rId2">
            <a:extLst>
              <a:ext uri="{28A0092B-C50C-407E-A947-70E740481C1C}">
                <a14:useLocalDpi xmlns:a14="http://schemas.microsoft.com/office/drawing/2010/main" val="0"/>
              </a:ext>
            </a:extLst>
          </a:blip>
          <a:srcRect l="52065" t="1252" r="26168" b="54488"/>
          <a:stretch/>
        </p:blipFill>
        <p:spPr>
          <a:xfrm>
            <a:off x="6185560" y="2347523"/>
            <a:ext cx="783520" cy="522216"/>
          </a:xfrm>
          <a:prstGeom prst="rect">
            <a:avLst/>
          </a:prstGeom>
        </p:spPr>
      </p:pic>
      <p:pic>
        <p:nvPicPr>
          <p:cNvPr id="43" name="Picture 42" descr="A close up of a window&#10;&#10;Description automatically generated">
            <a:extLst>
              <a:ext uri="{FF2B5EF4-FFF2-40B4-BE49-F238E27FC236}">
                <a16:creationId xmlns:a16="http://schemas.microsoft.com/office/drawing/2014/main" id="{CED3C191-4D56-9D4D-BAC0-5F7D3253FF01}"/>
              </a:ext>
            </a:extLst>
          </p:cNvPr>
          <p:cNvPicPr>
            <a:picLocks noChangeAspect="1"/>
          </p:cNvPicPr>
          <p:nvPr/>
        </p:nvPicPr>
        <p:blipFill rotWithShape="1">
          <a:blip r:embed="rId2">
            <a:extLst>
              <a:ext uri="{28A0092B-C50C-407E-A947-70E740481C1C}">
                <a14:useLocalDpi xmlns:a14="http://schemas.microsoft.com/office/drawing/2010/main" val="0"/>
              </a:ext>
            </a:extLst>
          </a:blip>
          <a:srcRect l="78175" t="739" r="58" b="55001"/>
          <a:stretch/>
        </p:blipFill>
        <p:spPr>
          <a:xfrm>
            <a:off x="7781387" y="2458140"/>
            <a:ext cx="449162" cy="299366"/>
          </a:xfrm>
          <a:prstGeom prst="rect">
            <a:avLst/>
          </a:prstGeom>
        </p:spPr>
      </p:pic>
      <p:pic>
        <p:nvPicPr>
          <p:cNvPr id="45" name="Picture 44" descr="A close up of a window&#10;&#10;Description automatically generated">
            <a:extLst>
              <a:ext uri="{FF2B5EF4-FFF2-40B4-BE49-F238E27FC236}">
                <a16:creationId xmlns:a16="http://schemas.microsoft.com/office/drawing/2014/main" id="{6CB16573-C8A1-EE4A-B49B-6986DA53AF7E}"/>
              </a:ext>
            </a:extLst>
          </p:cNvPr>
          <p:cNvPicPr>
            <a:picLocks noChangeAspect="1"/>
          </p:cNvPicPr>
          <p:nvPr/>
        </p:nvPicPr>
        <p:blipFill rotWithShape="1">
          <a:blip r:embed="rId2">
            <a:extLst>
              <a:ext uri="{28A0092B-C50C-407E-A947-70E740481C1C}">
                <a14:useLocalDpi xmlns:a14="http://schemas.microsoft.com/office/drawing/2010/main" val="0"/>
              </a:ext>
            </a:extLst>
          </a:blip>
          <a:srcRect l="52157" t="53598" r="26076" b="2142"/>
          <a:stretch/>
        </p:blipFill>
        <p:spPr>
          <a:xfrm>
            <a:off x="6993248" y="4521455"/>
            <a:ext cx="783520" cy="522216"/>
          </a:xfrm>
          <a:prstGeom prst="rect">
            <a:avLst/>
          </a:prstGeom>
        </p:spPr>
      </p:pic>
      <p:cxnSp>
        <p:nvCxnSpPr>
          <p:cNvPr id="54" name="Straight Arrow Connector 53">
            <a:extLst>
              <a:ext uri="{FF2B5EF4-FFF2-40B4-BE49-F238E27FC236}">
                <a16:creationId xmlns:a16="http://schemas.microsoft.com/office/drawing/2014/main" id="{94FB8848-EA57-3B47-9095-E559F5EB4D4B}"/>
              </a:ext>
            </a:extLst>
          </p:cNvPr>
          <p:cNvCxnSpPr>
            <a:cxnSpLocks/>
            <a:stCxn id="42" idx="3"/>
            <a:endCxn id="43" idx="1"/>
          </p:cNvCxnSpPr>
          <p:nvPr/>
        </p:nvCxnSpPr>
        <p:spPr>
          <a:xfrm flipV="1">
            <a:off x="6969080" y="2607823"/>
            <a:ext cx="812307" cy="808"/>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EBB05CD-A00E-1D4C-B02E-5795C38BAA7B}"/>
              </a:ext>
            </a:extLst>
          </p:cNvPr>
          <p:cNvSpPr txBox="1"/>
          <p:nvPr/>
        </p:nvSpPr>
        <p:spPr>
          <a:xfrm>
            <a:off x="6355649" y="2016897"/>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3</a:t>
            </a:r>
          </a:p>
        </p:txBody>
      </p:sp>
      <p:sp>
        <p:nvSpPr>
          <p:cNvPr id="40" name="TextBox 39">
            <a:extLst>
              <a:ext uri="{FF2B5EF4-FFF2-40B4-BE49-F238E27FC236}">
                <a16:creationId xmlns:a16="http://schemas.microsoft.com/office/drawing/2014/main" id="{0816A1F8-04AC-0444-B855-F897B4226C8F}"/>
              </a:ext>
            </a:extLst>
          </p:cNvPr>
          <p:cNvSpPr txBox="1"/>
          <p:nvPr/>
        </p:nvSpPr>
        <p:spPr>
          <a:xfrm>
            <a:off x="5531605" y="1258298"/>
            <a:ext cx="2079557" cy="553998"/>
          </a:xfrm>
          <a:prstGeom prst="rect">
            <a:avLst/>
          </a:prstGeom>
          <a:noFill/>
        </p:spPr>
        <p:txBody>
          <a:bodyPr wrap="square" rtlCol="0">
            <a:spAutoFit/>
          </a:bodyPr>
          <a:lstStyle/>
          <a:p>
            <a:pPr algn="ctr"/>
            <a:r>
              <a:rPr lang="en-US" sz="1600" dirty="0">
                <a:solidFill>
                  <a:srgbClr val="0000FF"/>
                </a:solidFill>
              </a:rPr>
              <a:t>G</a:t>
            </a:r>
            <a:r>
              <a:rPr lang="en-US" sz="1600" baseline="-25000" dirty="0">
                <a:solidFill>
                  <a:srgbClr val="0000FF"/>
                </a:solidFill>
              </a:rPr>
              <a:t>3</a:t>
            </a:r>
            <a:r>
              <a:rPr lang="en-US" sz="1400" dirty="0">
                <a:solidFill>
                  <a:srgbClr val="FF0000"/>
                </a:solidFill>
              </a:rPr>
              <a:t> = L</a:t>
            </a:r>
            <a:r>
              <a:rPr lang="en-US" sz="1400" baseline="-25000" dirty="0">
                <a:solidFill>
                  <a:srgbClr val="FF0000"/>
                </a:solidFill>
              </a:rPr>
              <a:t>3</a:t>
            </a:r>
            <a:r>
              <a:rPr lang="en-US" sz="1400" dirty="0">
                <a:solidFill>
                  <a:srgbClr val="FF0000"/>
                </a:solidFill>
              </a:rPr>
              <a:t> </a:t>
            </a:r>
            <a:r>
              <a:rPr lang="en-US" sz="1400" dirty="0"/>
              <a:t>+ Smooth(</a:t>
            </a:r>
            <a:r>
              <a:rPr lang="en-US" sz="1400" dirty="0" err="1"/>
              <a:t>Upsample</a:t>
            </a:r>
            <a:r>
              <a:rPr lang="en-US" sz="1400" dirty="0"/>
              <a:t>(</a:t>
            </a:r>
            <a:r>
              <a:rPr lang="en-US" sz="1400" dirty="0">
                <a:solidFill>
                  <a:srgbClr val="0000FF"/>
                </a:solidFill>
              </a:rPr>
              <a:t>G</a:t>
            </a:r>
            <a:r>
              <a:rPr lang="en-US" sz="1400" baseline="-25000" dirty="0">
                <a:solidFill>
                  <a:srgbClr val="0000FF"/>
                </a:solidFill>
              </a:rPr>
              <a:t>4</a:t>
            </a:r>
            <a:r>
              <a:rPr lang="en-US" sz="1400" dirty="0"/>
              <a:t>)) </a:t>
            </a:r>
            <a:endParaRPr lang="en-US" sz="1400" baseline="-25000" dirty="0">
              <a:solidFill>
                <a:srgbClr val="FF0000"/>
              </a:solidFill>
            </a:endParaRPr>
          </a:p>
        </p:txBody>
      </p:sp>
      <p:sp>
        <p:nvSpPr>
          <p:cNvPr id="44" name="TextBox 43">
            <a:extLst>
              <a:ext uri="{FF2B5EF4-FFF2-40B4-BE49-F238E27FC236}">
                <a16:creationId xmlns:a16="http://schemas.microsoft.com/office/drawing/2014/main" id="{8A7F50B7-0ACE-8D43-AA7B-8726CFE30141}"/>
              </a:ext>
            </a:extLst>
          </p:cNvPr>
          <p:cNvSpPr txBox="1"/>
          <p:nvPr/>
        </p:nvSpPr>
        <p:spPr>
          <a:xfrm>
            <a:off x="3308873" y="1252248"/>
            <a:ext cx="2079557" cy="553998"/>
          </a:xfrm>
          <a:prstGeom prst="rect">
            <a:avLst/>
          </a:prstGeom>
          <a:noFill/>
        </p:spPr>
        <p:txBody>
          <a:bodyPr wrap="square" rtlCol="0">
            <a:spAutoFit/>
          </a:bodyPr>
          <a:lstStyle/>
          <a:p>
            <a:pPr algn="ctr"/>
            <a:r>
              <a:rPr lang="en-US" sz="1600" dirty="0">
                <a:solidFill>
                  <a:srgbClr val="0000FF"/>
                </a:solidFill>
              </a:rPr>
              <a:t>G</a:t>
            </a:r>
            <a:r>
              <a:rPr lang="en-US" sz="1600" baseline="-25000" dirty="0">
                <a:solidFill>
                  <a:srgbClr val="0000FF"/>
                </a:solidFill>
              </a:rPr>
              <a:t>2</a:t>
            </a:r>
            <a:r>
              <a:rPr lang="en-US" sz="1400" dirty="0">
                <a:solidFill>
                  <a:srgbClr val="FF0000"/>
                </a:solidFill>
              </a:rPr>
              <a:t> =  L</a:t>
            </a:r>
            <a:r>
              <a:rPr lang="en-US" sz="1400" baseline="-25000" dirty="0">
                <a:solidFill>
                  <a:srgbClr val="FF0000"/>
                </a:solidFill>
              </a:rPr>
              <a:t>2</a:t>
            </a:r>
            <a:r>
              <a:rPr lang="en-US" sz="1400" dirty="0">
                <a:solidFill>
                  <a:srgbClr val="FF0000"/>
                </a:solidFill>
              </a:rPr>
              <a:t> </a:t>
            </a:r>
            <a:r>
              <a:rPr lang="en-US" sz="1400" dirty="0"/>
              <a:t>+ Smooth(</a:t>
            </a:r>
            <a:r>
              <a:rPr lang="en-US" sz="1400" dirty="0" err="1"/>
              <a:t>Upsample</a:t>
            </a:r>
            <a:r>
              <a:rPr lang="en-US" sz="1400" dirty="0"/>
              <a:t>(</a:t>
            </a:r>
            <a:r>
              <a:rPr lang="en-US" sz="1400" dirty="0">
                <a:solidFill>
                  <a:srgbClr val="0000FF"/>
                </a:solidFill>
              </a:rPr>
              <a:t>G</a:t>
            </a:r>
            <a:r>
              <a:rPr lang="en-US" sz="1400" baseline="-25000" dirty="0">
                <a:solidFill>
                  <a:srgbClr val="0000FF"/>
                </a:solidFill>
              </a:rPr>
              <a:t>3</a:t>
            </a:r>
            <a:r>
              <a:rPr lang="en-US" sz="1400" dirty="0"/>
              <a:t>)) </a:t>
            </a:r>
            <a:endParaRPr lang="en-US" sz="1400" baseline="-25000" dirty="0">
              <a:solidFill>
                <a:srgbClr val="FF0000"/>
              </a:solidFill>
            </a:endParaRPr>
          </a:p>
        </p:txBody>
      </p:sp>
      <p:sp>
        <p:nvSpPr>
          <p:cNvPr id="47" name="TextBox 46">
            <a:extLst>
              <a:ext uri="{FF2B5EF4-FFF2-40B4-BE49-F238E27FC236}">
                <a16:creationId xmlns:a16="http://schemas.microsoft.com/office/drawing/2014/main" id="{F5838C58-7EFA-4746-B1C7-14219388C4D7}"/>
              </a:ext>
            </a:extLst>
          </p:cNvPr>
          <p:cNvSpPr txBox="1"/>
          <p:nvPr/>
        </p:nvSpPr>
        <p:spPr>
          <a:xfrm>
            <a:off x="97434" y="1053652"/>
            <a:ext cx="2079557" cy="553998"/>
          </a:xfrm>
          <a:prstGeom prst="rect">
            <a:avLst/>
          </a:prstGeom>
          <a:noFill/>
        </p:spPr>
        <p:txBody>
          <a:bodyPr wrap="square" rtlCol="0">
            <a:spAutoFit/>
          </a:bodyPr>
          <a:lstStyle/>
          <a:p>
            <a:pPr algn="ctr"/>
            <a:r>
              <a:rPr lang="en-US" sz="1600" dirty="0">
                <a:solidFill>
                  <a:srgbClr val="0000FF"/>
                </a:solidFill>
              </a:rPr>
              <a:t>G</a:t>
            </a:r>
            <a:r>
              <a:rPr lang="en-US" sz="1600" baseline="-25000" dirty="0">
                <a:solidFill>
                  <a:srgbClr val="0000FF"/>
                </a:solidFill>
              </a:rPr>
              <a:t>1</a:t>
            </a:r>
            <a:r>
              <a:rPr lang="en-US" sz="1400" dirty="0">
                <a:solidFill>
                  <a:srgbClr val="FF0000"/>
                </a:solidFill>
              </a:rPr>
              <a:t> = L</a:t>
            </a:r>
            <a:r>
              <a:rPr lang="en-US" sz="1400" baseline="-25000" dirty="0">
                <a:solidFill>
                  <a:srgbClr val="FF0000"/>
                </a:solidFill>
              </a:rPr>
              <a:t>1</a:t>
            </a:r>
            <a:r>
              <a:rPr lang="en-US" sz="1400" dirty="0">
                <a:solidFill>
                  <a:srgbClr val="FF0000"/>
                </a:solidFill>
              </a:rPr>
              <a:t> </a:t>
            </a:r>
            <a:r>
              <a:rPr lang="en-US" sz="1400" dirty="0"/>
              <a:t>+ Smooth(</a:t>
            </a:r>
            <a:r>
              <a:rPr lang="en-US" sz="1400" dirty="0" err="1"/>
              <a:t>Upsample</a:t>
            </a:r>
            <a:r>
              <a:rPr lang="en-US" sz="1400" dirty="0"/>
              <a:t>(</a:t>
            </a:r>
            <a:r>
              <a:rPr lang="en-US" sz="1400" dirty="0">
                <a:solidFill>
                  <a:srgbClr val="0000FF"/>
                </a:solidFill>
              </a:rPr>
              <a:t>G</a:t>
            </a:r>
            <a:r>
              <a:rPr lang="en-US" sz="1400" baseline="-25000" dirty="0">
                <a:solidFill>
                  <a:srgbClr val="0000FF"/>
                </a:solidFill>
              </a:rPr>
              <a:t>2</a:t>
            </a:r>
            <a:r>
              <a:rPr lang="en-US" sz="1400" dirty="0"/>
              <a:t>)) </a:t>
            </a:r>
            <a:endParaRPr lang="en-US" sz="1400" baseline="-25000" dirty="0">
              <a:solidFill>
                <a:srgbClr val="FF0000"/>
              </a:solidFill>
            </a:endParaRPr>
          </a:p>
        </p:txBody>
      </p:sp>
      <p:sp>
        <p:nvSpPr>
          <p:cNvPr id="48" name="TextBox 47">
            <a:extLst>
              <a:ext uri="{FF2B5EF4-FFF2-40B4-BE49-F238E27FC236}">
                <a16:creationId xmlns:a16="http://schemas.microsoft.com/office/drawing/2014/main" id="{37632EB9-528B-F444-A04C-3C7C3C1CF6B8}"/>
              </a:ext>
            </a:extLst>
          </p:cNvPr>
          <p:cNvSpPr txBox="1"/>
          <p:nvPr/>
        </p:nvSpPr>
        <p:spPr>
          <a:xfrm>
            <a:off x="4087171" y="5823739"/>
            <a:ext cx="5128327"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t>Use same filter for smoothing as in deconstruction</a:t>
            </a:r>
          </a:p>
          <a:p>
            <a:pPr marL="285750" indent="-285750">
              <a:buFont typeface="Arial" panose="020B0604020202020204" pitchFamily="34" charset="0"/>
              <a:buChar char="•"/>
            </a:pPr>
            <a:r>
              <a:rPr lang="en-US" sz="1600" dirty="0" err="1"/>
              <a:t>Upsample</a:t>
            </a:r>
            <a:r>
              <a:rPr lang="en-US" sz="1600" dirty="0"/>
              <a:t> with “nearest” interpolation</a:t>
            </a:r>
          </a:p>
          <a:p>
            <a:pPr marL="285750" indent="-285750">
              <a:buFont typeface="Arial" panose="020B0604020202020204" pitchFamily="34" charset="0"/>
              <a:buChar char="•"/>
            </a:pPr>
            <a:r>
              <a:rPr lang="en-US" sz="1600" dirty="0"/>
              <a:t>Reconstruction will be nearly lossless</a:t>
            </a:r>
          </a:p>
        </p:txBody>
      </p:sp>
    </p:spTree>
    <p:extLst>
      <p:ext uri="{BB962C8B-B14F-4D97-AF65-F5344CB8AC3E}">
        <p14:creationId xmlns:p14="http://schemas.microsoft.com/office/powerpoint/2010/main" val="404168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7" grpId="0"/>
      <p:bldP spid="51" grpId="0"/>
      <p:bldP spid="61" grpId="0"/>
      <p:bldP spid="57" grpId="0"/>
      <p:bldP spid="40" grpId="0"/>
      <p:bldP spid="44" grpId="0"/>
      <p:bldP spid="47" grpId="0"/>
      <p:bldP spid="4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88232"/>
            <a:ext cx="8229600" cy="914400"/>
          </a:xfrm>
        </p:spPr>
        <p:txBody>
          <a:bodyPr/>
          <a:lstStyle/>
          <a:p>
            <a:r>
              <a:rPr lang="en-US" dirty="0"/>
              <a:t>Application: Image Blending</a:t>
            </a:r>
          </a:p>
        </p:txBody>
      </p:sp>
      <p:pic>
        <p:nvPicPr>
          <p:cNvPr id="2" name="Picture 1">
            <a:extLst>
              <a:ext uri="{FF2B5EF4-FFF2-40B4-BE49-F238E27FC236}">
                <a16:creationId xmlns:a16="http://schemas.microsoft.com/office/drawing/2014/main" id="{90E4EDC0-184E-D74E-9783-E3A94DC94609}"/>
              </a:ext>
            </a:extLst>
          </p:cNvPr>
          <p:cNvPicPr>
            <a:picLocks noChangeAspect="1"/>
          </p:cNvPicPr>
          <p:nvPr/>
        </p:nvPicPr>
        <p:blipFill>
          <a:blip r:embed="rId2"/>
          <a:stretch>
            <a:fillRect/>
          </a:stretch>
        </p:blipFill>
        <p:spPr>
          <a:xfrm>
            <a:off x="152400" y="1400359"/>
            <a:ext cx="4243621" cy="3581400"/>
          </a:xfrm>
          <a:prstGeom prst="rect">
            <a:avLst/>
          </a:prstGeom>
        </p:spPr>
      </p:pic>
      <p:pic>
        <p:nvPicPr>
          <p:cNvPr id="6" name="Picture 5">
            <a:extLst>
              <a:ext uri="{FF2B5EF4-FFF2-40B4-BE49-F238E27FC236}">
                <a16:creationId xmlns:a16="http://schemas.microsoft.com/office/drawing/2014/main" id="{450955F7-D918-B746-9283-3C64A28EDBC5}"/>
              </a:ext>
            </a:extLst>
          </p:cNvPr>
          <p:cNvPicPr>
            <a:picLocks noChangeAspect="1"/>
          </p:cNvPicPr>
          <p:nvPr/>
        </p:nvPicPr>
        <p:blipFill>
          <a:blip r:embed="rId3"/>
          <a:stretch>
            <a:fillRect/>
          </a:stretch>
        </p:blipFill>
        <p:spPr>
          <a:xfrm>
            <a:off x="4521511" y="1374339"/>
            <a:ext cx="4622489" cy="5474368"/>
          </a:xfrm>
          <a:prstGeom prst="rect">
            <a:avLst/>
          </a:prstGeom>
        </p:spPr>
      </p:pic>
      <p:sp>
        <p:nvSpPr>
          <p:cNvPr id="7" name="Rectangle 6">
            <a:extLst>
              <a:ext uri="{FF2B5EF4-FFF2-40B4-BE49-F238E27FC236}">
                <a16:creationId xmlns:a16="http://schemas.microsoft.com/office/drawing/2014/main" id="{DE95A045-A268-D342-AEB6-A8EDCB4E6C5E}"/>
              </a:ext>
            </a:extLst>
          </p:cNvPr>
          <p:cNvSpPr/>
          <p:nvPr/>
        </p:nvSpPr>
        <p:spPr>
          <a:xfrm>
            <a:off x="-11790" y="6550223"/>
            <a:ext cx="4572000" cy="307777"/>
          </a:xfrm>
          <a:prstGeom prst="rect">
            <a:avLst/>
          </a:prstGeom>
        </p:spPr>
        <p:txBody>
          <a:bodyPr wrap="square">
            <a:spAutoFit/>
          </a:bodyPr>
          <a:lstStyle/>
          <a:p>
            <a:r>
              <a:rPr lang="en-US" sz="1400" dirty="0">
                <a:latin typeface="Helvetica" pitchFamily="2" charset="0"/>
              </a:rPr>
              <a:t>Laplacian pyramid blending (Burt and Adelson 1983b)</a:t>
            </a:r>
            <a:endParaRPr lang="en-US" sz="1400" dirty="0">
              <a:effectLst/>
              <a:latin typeface="Helvetica" pitchFamily="2" charset="0"/>
            </a:endParaRPr>
          </a:p>
        </p:txBody>
      </p:sp>
    </p:spTree>
    <p:extLst>
      <p:ext uri="{BB962C8B-B14F-4D97-AF65-F5344CB8AC3E}">
        <p14:creationId xmlns:p14="http://schemas.microsoft.com/office/powerpoint/2010/main" val="319174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88232"/>
            <a:ext cx="8229600" cy="914400"/>
          </a:xfrm>
        </p:spPr>
        <p:txBody>
          <a:bodyPr/>
          <a:lstStyle/>
          <a:p>
            <a:r>
              <a:rPr lang="en-US" dirty="0"/>
              <a:t>Major uses of image pyramids</a:t>
            </a:r>
          </a:p>
        </p:txBody>
      </p:sp>
      <p:sp>
        <p:nvSpPr>
          <p:cNvPr id="3" name="Content Placeholder 2"/>
          <p:cNvSpPr>
            <a:spLocks noGrp="1"/>
          </p:cNvSpPr>
          <p:nvPr>
            <p:ph idx="1"/>
          </p:nvPr>
        </p:nvSpPr>
        <p:spPr/>
        <p:txBody>
          <a:bodyPr>
            <a:normAutofit fontScale="85000" lnSpcReduction="20000"/>
          </a:bodyPr>
          <a:lstStyle/>
          <a:p>
            <a:pPr>
              <a:defRPr/>
            </a:pPr>
            <a:endParaRPr lang="en-US" dirty="0"/>
          </a:p>
          <a:p>
            <a:pPr>
              <a:defRPr/>
            </a:pPr>
            <a:r>
              <a:rPr lang="en-US" dirty="0"/>
              <a:t>Compression</a:t>
            </a:r>
          </a:p>
          <a:p>
            <a:pPr>
              <a:defRPr/>
            </a:pPr>
            <a:endParaRPr lang="en-US" dirty="0"/>
          </a:p>
          <a:p>
            <a:pPr>
              <a:defRPr/>
            </a:pPr>
            <a:r>
              <a:rPr lang="en-US" dirty="0"/>
              <a:t>Object detection</a:t>
            </a:r>
          </a:p>
          <a:p>
            <a:pPr lvl="1">
              <a:defRPr/>
            </a:pPr>
            <a:r>
              <a:rPr lang="en-US" dirty="0"/>
              <a:t>Scale search</a:t>
            </a:r>
          </a:p>
          <a:p>
            <a:pPr lvl="1">
              <a:defRPr/>
            </a:pPr>
            <a:r>
              <a:rPr lang="en-US" dirty="0"/>
              <a:t>Features</a:t>
            </a:r>
          </a:p>
          <a:p>
            <a:pPr>
              <a:defRPr/>
            </a:pPr>
            <a:endParaRPr lang="en-US" dirty="0"/>
          </a:p>
          <a:p>
            <a:pPr>
              <a:defRPr/>
            </a:pPr>
            <a:r>
              <a:rPr lang="en-US" dirty="0"/>
              <a:t>Detecting stable interest points </a:t>
            </a:r>
          </a:p>
          <a:p>
            <a:pPr>
              <a:defRPr/>
            </a:pPr>
            <a:endParaRPr lang="en-US" dirty="0"/>
          </a:p>
          <a:p>
            <a:pPr>
              <a:defRPr/>
            </a:pPr>
            <a:endParaRPr lang="en-US" dirty="0"/>
          </a:p>
          <a:p>
            <a:pPr>
              <a:defRPr/>
            </a:pPr>
            <a:r>
              <a:rPr lang="en-US" dirty="0"/>
              <a:t>Registration</a:t>
            </a:r>
          </a:p>
          <a:p>
            <a:pPr lvl="1">
              <a:defRPr/>
            </a:pPr>
            <a:r>
              <a:rPr lang="en-US" dirty="0"/>
              <a:t>Course-to-fine</a:t>
            </a:r>
          </a:p>
          <a:p>
            <a:pPr lvl="1">
              <a:defRPr/>
            </a:pPr>
            <a:endParaRPr lang="en-US" dirty="0"/>
          </a:p>
        </p:txBody>
      </p:sp>
    </p:spTree>
    <p:extLst>
      <p:ext uri="{BB962C8B-B14F-4D97-AF65-F5344CB8AC3E}">
        <p14:creationId xmlns:p14="http://schemas.microsoft.com/office/powerpoint/2010/main" val="24572074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dirty="0"/>
              <a:t>Recap</a:t>
            </a:r>
          </a:p>
        </p:txBody>
      </p:sp>
      <p:sp>
        <p:nvSpPr>
          <p:cNvPr id="70659" name="Content Placeholder 2"/>
          <p:cNvSpPr>
            <a:spLocks noGrp="1"/>
          </p:cNvSpPr>
          <p:nvPr>
            <p:ph idx="1"/>
          </p:nvPr>
        </p:nvSpPr>
        <p:spPr>
          <a:xfrm>
            <a:off x="457200" y="990600"/>
            <a:ext cx="5137849" cy="5135563"/>
          </a:xfrm>
        </p:spPr>
        <p:txBody>
          <a:bodyPr>
            <a:normAutofit/>
          </a:bodyPr>
          <a:lstStyle/>
          <a:p>
            <a:pPr>
              <a:defRPr/>
            </a:pPr>
            <a:r>
              <a:rPr lang="en-US" dirty="0"/>
              <a:t>Sometimes it makes sense to think of filtering in the frequency domain</a:t>
            </a:r>
          </a:p>
          <a:p>
            <a:pPr lvl="1">
              <a:defRPr/>
            </a:pPr>
            <a:r>
              <a:rPr lang="en-US" dirty="0"/>
              <a:t>Fourier analysis</a:t>
            </a:r>
          </a:p>
          <a:p>
            <a:pPr>
              <a:defRPr/>
            </a:pPr>
            <a:endParaRPr lang="en-US" dirty="0"/>
          </a:p>
          <a:p>
            <a:pPr>
              <a:defRPr/>
            </a:pPr>
            <a:r>
              <a:rPr lang="en-US" dirty="0"/>
              <a:t>Sampling and Aliasing</a:t>
            </a:r>
          </a:p>
          <a:p>
            <a:pPr>
              <a:defRPr/>
            </a:pPr>
            <a:endParaRPr lang="en-US" dirty="0"/>
          </a:p>
          <a:p>
            <a:pPr>
              <a:defRPr/>
            </a:pPr>
            <a:r>
              <a:rPr lang="en-US" dirty="0"/>
              <a:t>Image Pyramids</a:t>
            </a:r>
          </a:p>
          <a:p>
            <a:pPr>
              <a:defRPr/>
            </a:pPr>
            <a:endParaRPr lang="en-US" dirty="0"/>
          </a:p>
          <a:p>
            <a:pPr>
              <a:defRPr/>
            </a:pPr>
            <a:endParaRPr lang="en-US" dirty="0"/>
          </a:p>
        </p:txBody>
      </p:sp>
      <p:pic>
        <p:nvPicPr>
          <p:cNvPr id="59397" name="Picture 5"/>
          <p:cNvPicPr>
            <a:picLocks noChangeAspect="1" noChangeArrowheads="1"/>
          </p:cNvPicPr>
          <p:nvPr/>
        </p:nvPicPr>
        <p:blipFill>
          <a:blip r:embed="rId2" cstate="print"/>
          <a:srcRect/>
          <a:stretch>
            <a:fillRect/>
          </a:stretch>
        </p:blipFill>
        <p:spPr bwMode="auto">
          <a:xfrm>
            <a:off x="7010400" y="109910"/>
            <a:ext cx="609600" cy="609600"/>
          </a:xfrm>
          <a:prstGeom prst="rect">
            <a:avLst/>
          </a:prstGeom>
          <a:noFill/>
          <a:ln w="9525">
            <a:noFill/>
            <a:miter lim="800000"/>
            <a:headEnd/>
            <a:tailEnd/>
          </a:ln>
        </p:spPr>
      </p:pic>
      <p:sp>
        <p:nvSpPr>
          <p:cNvPr id="7" name="Down Arrow 6"/>
          <p:cNvSpPr/>
          <p:nvPr/>
        </p:nvSpPr>
        <p:spPr>
          <a:xfrm>
            <a:off x="7207250" y="79571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9">
            <a:extLst>
              <a:ext uri="{FF2B5EF4-FFF2-40B4-BE49-F238E27FC236}">
                <a16:creationId xmlns:a16="http://schemas.microsoft.com/office/drawing/2014/main" id="{838AEBE3-5617-6B46-A116-1EA206FCAEFA}"/>
              </a:ext>
            </a:extLst>
          </p:cNvPr>
          <p:cNvPicPr>
            <a:picLocks noChangeAspect="1"/>
          </p:cNvPicPr>
          <p:nvPr/>
        </p:nvPicPr>
        <p:blipFill rotWithShape="1">
          <a:blip r:embed="rId3"/>
          <a:srcRect t="11393"/>
          <a:stretch/>
        </p:blipFill>
        <p:spPr>
          <a:xfrm>
            <a:off x="6074124" y="1120858"/>
            <a:ext cx="2394649" cy="1524000"/>
          </a:xfrm>
          <a:prstGeom prst="rect">
            <a:avLst/>
          </a:prstGeom>
        </p:spPr>
      </p:pic>
      <p:pic>
        <p:nvPicPr>
          <p:cNvPr id="11" name="Picture 6" descr="sine-sample-5">
            <a:extLst>
              <a:ext uri="{FF2B5EF4-FFF2-40B4-BE49-F238E27FC236}">
                <a16:creationId xmlns:a16="http://schemas.microsoft.com/office/drawing/2014/main" id="{BAD13745-7F2D-554D-85E7-9B2EFBE79CB5}"/>
              </a:ext>
            </a:extLst>
          </p:cNvPr>
          <p:cNvPicPr>
            <a:picLocks noChangeAspect="1" noChangeArrowheads="1"/>
          </p:cNvPicPr>
          <p:nvPr/>
        </p:nvPicPr>
        <p:blipFill>
          <a:blip r:embed="rId4" cstate="print"/>
          <a:srcRect/>
          <a:stretch>
            <a:fillRect/>
          </a:stretch>
        </p:blipFill>
        <p:spPr bwMode="auto">
          <a:xfrm>
            <a:off x="5595049" y="3276600"/>
            <a:ext cx="3352800" cy="843375"/>
          </a:xfrm>
          <a:prstGeom prst="rect">
            <a:avLst/>
          </a:prstGeom>
          <a:noFill/>
          <a:ln w="9525">
            <a:noFill/>
            <a:miter lim="800000"/>
            <a:headEnd/>
            <a:tailEnd/>
          </a:ln>
        </p:spPr>
      </p:pic>
      <p:pic>
        <p:nvPicPr>
          <p:cNvPr id="12" name="Picture 2">
            <a:extLst>
              <a:ext uri="{FF2B5EF4-FFF2-40B4-BE49-F238E27FC236}">
                <a16:creationId xmlns:a16="http://schemas.microsoft.com/office/drawing/2014/main" id="{90AC9D28-F6EC-2540-A180-14B9DCF3B739}"/>
              </a:ext>
            </a:extLst>
          </p:cNvPr>
          <p:cNvPicPr>
            <a:picLocks noChangeAspect="1" noChangeArrowheads="1"/>
          </p:cNvPicPr>
          <p:nvPr/>
        </p:nvPicPr>
        <p:blipFill>
          <a:blip r:embed="rId5" cstate="print"/>
          <a:srcRect/>
          <a:stretch>
            <a:fillRect/>
          </a:stretch>
        </p:blipFill>
        <p:spPr bwMode="auto">
          <a:xfrm>
            <a:off x="6013354" y="4448941"/>
            <a:ext cx="2516187" cy="227729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5"/>
          <p:cNvPicPr>
            <a:picLocks noChangeAspect="1" noChangeArrowheads="1"/>
          </p:cNvPicPr>
          <p:nvPr/>
        </p:nvPicPr>
        <p:blipFill>
          <a:blip r:embed="rId3" cstate="print"/>
          <a:srcRect/>
          <a:stretch>
            <a:fillRect/>
          </a:stretch>
        </p:blipFill>
        <p:spPr bwMode="auto">
          <a:xfrm>
            <a:off x="6672036" y="2921084"/>
            <a:ext cx="317500" cy="317500"/>
          </a:xfrm>
          <a:prstGeom prst="rect">
            <a:avLst/>
          </a:prstGeom>
          <a:noFill/>
          <a:ln w="9525">
            <a:noFill/>
            <a:miter lim="800000"/>
            <a:headEnd/>
            <a:tailEnd/>
          </a:ln>
        </p:spPr>
      </p:pic>
      <p:pic>
        <p:nvPicPr>
          <p:cNvPr id="12294" name="Picture 5"/>
          <p:cNvPicPr>
            <a:picLocks noChangeAspect="1" noChangeArrowheads="1"/>
          </p:cNvPicPr>
          <p:nvPr/>
        </p:nvPicPr>
        <p:blipFill>
          <a:blip r:embed="rId4" cstate="print"/>
          <a:srcRect/>
          <a:stretch>
            <a:fillRect/>
          </a:stretch>
        </p:blipFill>
        <p:spPr bwMode="auto">
          <a:xfrm>
            <a:off x="2100036" y="2921084"/>
            <a:ext cx="317500" cy="317500"/>
          </a:xfrm>
          <a:prstGeom prst="rect">
            <a:avLst/>
          </a:prstGeom>
          <a:noFill/>
          <a:ln w="9525">
            <a:noFill/>
            <a:miter lim="800000"/>
            <a:headEnd/>
            <a:tailEnd/>
          </a:ln>
        </p:spPr>
      </p:pic>
      <p:sp>
        <p:nvSpPr>
          <p:cNvPr id="12295" name="TextBox 7"/>
          <p:cNvSpPr txBox="1">
            <a:spLocks noChangeArrowheads="1"/>
          </p:cNvSpPr>
          <p:nvPr/>
        </p:nvSpPr>
        <p:spPr bwMode="auto">
          <a:xfrm>
            <a:off x="1679348" y="2540310"/>
            <a:ext cx="1158875" cy="369888"/>
          </a:xfrm>
          <a:prstGeom prst="rect">
            <a:avLst/>
          </a:prstGeom>
          <a:noFill/>
          <a:ln w="9525">
            <a:noFill/>
            <a:miter lim="800000"/>
            <a:headEnd/>
            <a:tailEnd/>
          </a:ln>
        </p:spPr>
        <p:txBody>
          <a:bodyPr wrap="none">
            <a:spAutoFit/>
          </a:bodyPr>
          <a:lstStyle/>
          <a:p>
            <a:r>
              <a:rPr lang="en-US" dirty="0"/>
              <a:t>Gaussian</a:t>
            </a:r>
          </a:p>
        </p:txBody>
      </p:sp>
      <p:sp>
        <p:nvSpPr>
          <p:cNvPr id="12296" name="TextBox 8"/>
          <p:cNvSpPr txBox="1">
            <a:spLocks noChangeArrowheads="1"/>
          </p:cNvSpPr>
          <p:nvPr/>
        </p:nvSpPr>
        <p:spPr bwMode="auto">
          <a:xfrm>
            <a:off x="6289448" y="2540310"/>
            <a:ext cx="1082675" cy="369888"/>
          </a:xfrm>
          <a:prstGeom prst="rect">
            <a:avLst/>
          </a:prstGeom>
          <a:noFill/>
          <a:ln w="9525">
            <a:noFill/>
            <a:miter lim="800000"/>
            <a:headEnd/>
            <a:tailEnd/>
          </a:ln>
        </p:spPr>
        <p:txBody>
          <a:bodyPr wrap="none">
            <a:spAutoFit/>
          </a:bodyPr>
          <a:lstStyle/>
          <a:p>
            <a:r>
              <a:rPr lang="en-US" dirty="0"/>
              <a:t>Box filter</a:t>
            </a:r>
          </a:p>
        </p:txBody>
      </p:sp>
      <p:pic>
        <p:nvPicPr>
          <p:cNvPr id="10" name="Picture 9">
            <a:extLst>
              <a:ext uri="{FF2B5EF4-FFF2-40B4-BE49-F238E27FC236}">
                <a16:creationId xmlns:a16="http://schemas.microsoft.com/office/drawing/2014/main" id="{A94FD868-32A0-C947-A0A3-DBA6148F8C2D}"/>
              </a:ext>
            </a:extLst>
          </p:cNvPr>
          <p:cNvPicPr>
            <a:picLocks noChangeAspect="1"/>
          </p:cNvPicPr>
          <p:nvPr/>
        </p:nvPicPr>
        <p:blipFill rotWithShape="1">
          <a:blip r:embed="rId5"/>
          <a:srcRect l="54350" t="10153" r="1332" b="3549"/>
          <a:stretch/>
        </p:blipFill>
        <p:spPr>
          <a:xfrm>
            <a:off x="10886" y="3429000"/>
            <a:ext cx="4495800" cy="2874253"/>
          </a:xfrm>
          <a:prstGeom prst="rect">
            <a:avLst/>
          </a:prstGeom>
        </p:spPr>
      </p:pic>
      <p:pic>
        <p:nvPicPr>
          <p:cNvPr id="11" name="Picture 10">
            <a:extLst>
              <a:ext uri="{FF2B5EF4-FFF2-40B4-BE49-F238E27FC236}">
                <a16:creationId xmlns:a16="http://schemas.microsoft.com/office/drawing/2014/main" id="{189CE789-9D0B-0049-8C02-5B620A2681F0}"/>
              </a:ext>
            </a:extLst>
          </p:cNvPr>
          <p:cNvPicPr>
            <a:picLocks noChangeAspect="1"/>
          </p:cNvPicPr>
          <p:nvPr/>
        </p:nvPicPr>
        <p:blipFill rotWithShape="1">
          <a:blip r:embed="rId5"/>
          <a:srcRect l="752" t="11537" r="54930" b="2165"/>
          <a:stretch/>
        </p:blipFill>
        <p:spPr>
          <a:xfrm>
            <a:off x="4582886" y="3429000"/>
            <a:ext cx="4495801" cy="2874253"/>
          </a:xfrm>
          <a:prstGeom prst="rect">
            <a:avLst/>
          </a:prstGeom>
        </p:spPr>
      </p:pic>
      <p:sp>
        <p:nvSpPr>
          <p:cNvPr id="14" name="Title 1">
            <a:extLst>
              <a:ext uri="{FF2B5EF4-FFF2-40B4-BE49-F238E27FC236}">
                <a16:creationId xmlns:a16="http://schemas.microsoft.com/office/drawing/2014/main" id="{C17292D5-0862-6342-9AD3-89ECCB2B3C5E}"/>
              </a:ext>
            </a:extLst>
          </p:cNvPr>
          <p:cNvSpPr>
            <a:spLocks noGrp="1"/>
          </p:cNvSpPr>
          <p:nvPr>
            <p:ph type="title"/>
          </p:nvPr>
        </p:nvSpPr>
        <p:spPr>
          <a:xfrm>
            <a:off x="457199" y="685800"/>
            <a:ext cx="8229600" cy="914400"/>
          </a:xfrm>
        </p:spPr>
        <p:txBody>
          <a:bodyPr>
            <a:normAutofit fontScale="90000"/>
          </a:bodyPr>
          <a:lstStyle/>
          <a:p>
            <a:pPr marL="0">
              <a:buFont typeface="Arial" charset="0"/>
              <a:buNone/>
              <a:defRPr/>
            </a:pPr>
            <a:r>
              <a:rPr lang="en-US" b="1" dirty="0"/>
              <a:t>Why does the Gaussian give a nice smooth image, but the square filter give edgy artifacts?</a:t>
            </a:r>
          </a:p>
        </p:txBody>
      </p:sp>
    </p:spTree>
    <p:extLst>
      <p:ext uri="{BB962C8B-B14F-4D97-AF65-F5344CB8AC3E}">
        <p14:creationId xmlns:p14="http://schemas.microsoft.com/office/powerpoint/2010/main" val="2753686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t>Thinking in terms of frequency</a:t>
            </a:r>
          </a:p>
        </p:txBody>
      </p:sp>
      <p:sp>
        <p:nvSpPr>
          <p:cNvPr id="16387" name="Content Placeholder 2"/>
          <p:cNvSpPr>
            <a:spLocks noGrp="1"/>
          </p:cNvSpPr>
          <p:nvPr>
            <p:ph idx="1"/>
          </p:nvPr>
        </p:nvSpPr>
        <p:spPr/>
        <p:txBody>
          <a:bodyPr/>
          <a:lstStyle/>
          <a:p>
            <a:pPr>
              <a:buFont typeface="Arial" charset="0"/>
              <a:buNone/>
            </a:pP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76200"/>
            <a:ext cx="8458200" cy="838200"/>
          </a:xfrm>
        </p:spPr>
        <p:txBody>
          <a:bodyPr>
            <a:normAutofit fontScale="90000"/>
          </a:bodyPr>
          <a:lstStyle/>
          <a:p>
            <a:pPr>
              <a:defRPr/>
            </a:pPr>
            <a:r>
              <a:rPr lang="en-US" dirty="0"/>
              <a:t>Jean </a:t>
            </a:r>
            <a:r>
              <a:rPr lang="en-US" dirty="0" err="1"/>
              <a:t>Baptiste</a:t>
            </a:r>
            <a:r>
              <a:rPr lang="en-US" dirty="0"/>
              <a:t> Joseph Fourier (1768-1830)</a:t>
            </a:r>
          </a:p>
        </p:txBody>
      </p:sp>
      <p:sp>
        <p:nvSpPr>
          <p:cNvPr id="25603" name="Rectangle 3"/>
          <p:cNvSpPr>
            <a:spLocks noGrp="1" noChangeArrowheads="1"/>
          </p:cNvSpPr>
          <p:nvPr>
            <p:ph type="body" idx="1"/>
          </p:nvPr>
        </p:nvSpPr>
        <p:spPr>
          <a:xfrm>
            <a:off x="457200" y="914400"/>
            <a:ext cx="3810000" cy="5943600"/>
          </a:xfrm>
        </p:spPr>
        <p:txBody>
          <a:bodyPr>
            <a:normAutofit lnSpcReduction="10000"/>
          </a:bodyPr>
          <a:lstStyle/>
          <a:p>
            <a:pPr>
              <a:buFont typeface="Arial" charset="0"/>
              <a:buNone/>
              <a:defRPr/>
            </a:pPr>
            <a:r>
              <a:rPr lang="en-US" sz="2800" dirty="0"/>
              <a:t>had crazy idea (1807):</a:t>
            </a:r>
          </a:p>
          <a:p>
            <a:pPr>
              <a:buFont typeface="Arial" charset="0"/>
              <a:buNone/>
              <a:defRPr/>
            </a:pPr>
            <a:r>
              <a:rPr lang="en-US" sz="2000" i="1" dirty="0"/>
              <a:t>	</a:t>
            </a:r>
            <a:r>
              <a:rPr lang="en-US" sz="2000" b="1" i="1" dirty="0"/>
              <a:t>Any</a:t>
            </a:r>
            <a:r>
              <a:rPr lang="en-US" sz="2000" i="1" dirty="0"/>
              <a:t> </a:t>
            </a:r>
            <a:r>
              <a:rPr lang="en-US" sz="2000" i="1" dirty="0" err="1"/>
              <a:t>univariate</a:t>
            </a:r>
            <a:r>
              <a:rPr lang="en-US" sz="2000" i="1" dirty="0"/>
              <a:t> function can be rewritten as a weighted sum of </a:t>
            </a:r>
            <a:r>
              <a:rPr lang="en-US" sz="2000" i="1" dirty="0" err="1"/>
              <a:t>sines</a:t>
            </a:r>
            <a:r>
              <a:rPr lang="en-US" sz="2000" i="1" dirty="0"/>
              <a:t> and cosines of different frequencies. </a:t>
            </a:r>
          </a:p>
          <a:p>
            <a:pPr>
              <a:defRPr/>
            </a:pPr>
            <a:r>
              <a:rPr lang="en-US" sz="2800" dirty="0"/>
              <a:t>Don’t believe it?  </a:t>
            </a:r>
          </a:p>
          <a:p>
            <a:pPr lvl="1">
              <a:defRPr/>
            </a:pPr>
            <a:r>
              <a:rPr lang="en-US" sz="2400" dirty="0"/>
              <a:t>Neither did Lagrange, Laplace, Poisson and other big wigs</a:t>
            </a:r>
          </a:p>
          <a:p>
            <a:pPr lvl="1">
              <a:defRPr/>
            </a:pPr>
            <a:r>
              <a:rPr lang="en-US" sz="2400" dirty="0"/>
              <a:t>Not translated into English until 1878!</a:t>
            </a:r>
          </a:p>
          <a:p>
            <a:pPr>
              <a:defRPr/>
            </a:pPr>
            <a:r>
              <a:rPr lang="en-US" sz="2800" dirty="0"/>
              <a:t> But it’s (mostly) true!</a:t>
            </a:r>
          </a:p>
          <a:p>
            <a:pPr lvl="1">
              <a:defRPr/>
            </a:pPr>
            <a:r>
              <a:rPr lang="en-US" sz="2400" dirty="0"/>
              <a:t>called Fourier Series</a:t>
            </a:r>
          </a:p>
          <a:p>
            <a:pPr lvl="1">
              <a:defRPr/>
            </a:pPr>
            <a:r>
              <a:rPr lang="en-US" sz="2400" dirty="0"/>
              <a:t>there are some subtle restrictions</a:t>
            </a:r>
          </a:p>
          <a:p>
            <a:pPr lvl="1">
              <a:defRPr/>
            </a:pPr>
            <a:endParaRPr lang="en-US" sz="2400" dirty="0"/>
          </a:p>
        </p:txBody>
      </p:sp>
      <p:pic>
        <p:nvPicPr>
          <p:cNvPr id="25604" name="Picture 4" descr="J.B.J. Fourier (public domain image)"/>
          <p:cNvPicPr>
            <a:picLocks noChangeAspect="1" noChangeArrowheads="1"/>
          </p:cNvPicPr>
          <p:nvPr/>
        </p:nvPicPr>
        <p:blipFill>
          <a:blip r:embed="rId3" cstate="print"/>
          <a:srcRect/>
          <a:stretch>
            <a:fillRect/>
          </a:stretch>
        </p:blipFill>
        <p:spPr bwMode="auto">
          <a:xfrm>
            <a:off x="4191000" y="838200"/>
            <a:ext cx="4800600" cy="5867400"/>
          </a:xfrm>
          <a:prstGeom prst="rect">
            <a:avLst/>
          </a:prstGeom>
          <a:noFill/>
          <a:ln w="9525">
            <a:noFill/>
            <a:miter lim="800000"/>
            <a:headEnd/>
            <a:tailEnd/>
          </a:ln>
        </p:spPr>
      </p:pic>
      <p:pic>
        <p:nvPicPr>
          <p:cNvPr id="55298" name="Picture 2" descr="http://upload.wikimedia.org/wikipedia/commons/thumb/d/d8/Langrange_portrait.jpg/225px-Langrange_portrait.jpg"/>
          <p:cNvPicPr>
            <a:picLocks noChangeAspect="1" noChangeArrowheads="1"/>
          </p:cNvPicPr>
          <p:nvPr/>
        </p:nvPicPr>
        <p:blipFill>
          <a:blip r:embed="rId4" cstate="print"/>
          <a:srcRect/>
          <a:stretch>
            <a:fillRect/>
          </a:stretch>
        </p:blipFill>
        <p:spPr bwMode="auto">
          <a:xfrm>
            <a:off x="4876800" y="3276600"/>
            <a:ext cx="2143125" cy="2409825"/>
          </a:xfrm>
          <a:prstGeom prst="rect">
            <a:avLst/>
          </a:prstGeom>
          <a:noFill/>
          <a:ln w="9525">
            <a:noFill/>
            <a:miter lim="800000"/>
            <a:headEnd/>
            <a:tailEnd/>
          </a:ln>
        </p:spPr>
      </p:pic>
      <p:pic>
        <p:nvPicPr>
          <p:cNvPr id="55302" name="Picture 6" descr="http://upload.wikimedia.org/wikipedia/commons/0/03/Legendre.jpg"/>
          <p:cNvPicPr>
            <a:picLocks noChangeAspect="1" noChangeArrowheads="1"/>
          </p:cNvPicPr>
          <p:nvPr/>
        </p:nvPicPr>
        <p:blipFill>
          <a:blip r:embed="rId5" cstate="print"/>
          <a:srcRect/>
          <a:stretch>
            <a:fillRect/>
          </a:stretch>
        </p:blipFill>
        <p:spPr bwMode="auto">
          <a:xfrm>
            <a:off x="7620000" y="3657600"/>
            <a:ext cx="1524000" cy="1905000"/>
          </a:xfrm>
          <a:prstGeom prst="rect">
            <a:avLst/>
          </a:prstGeom>
          <a:noFill/>
          <a:ln w="9525">
            <a:noFill/>
            <a:miter lim="800000"/>
            <a:headEnd/>
            <a:tailEnd/>
          </a:ln>
        </p:spPr>
      </p:pic>
      <p:pic>
        <p:nvPicPr>
          <p:cNvPr id="55300" name="Picture 4" descr="http://upload.wikimedia.org/wikipedia/commons/thumb/e/e3/Pierre-Simon_Laplace.jpg/225px-Pierre-Simon_Laplace.jpg"/>
          <p:cNvPicPr>
            <a:picLocks noChangeAspect="1" noChangeArrowheads="1"/>
          </p:cNvPicPr>
          <p:nvPr/>
        </p:nvPicPr>
        <p:blipFill>
          <a:blip r:embed="rId6" cstate="print"/>
          <a:srcRect/>
          <a:stretch>
            <a:fillRect/>
          </a:stretch>
        </p:blipFill>
        <p:spPr bwMode="auto">
          <a:xfrm>
            <a:off x="6019800" y="2971800"/>
            <a:ext cx="2143125" cy="2857500"/>
          </a:xfrm>
          <a:prstGeom prst="rect">
            <a:avLst/>
          </a:prstGeom>
          <a:noFill/>
          <a:ln w="9525">
            <a:noFill/>
            <a:miter lim="800000"/>
            <a:headEnd/>
            <a:tailEnd/>
          </a:ln>
        </p:spPr>
      </p:pic>
      <p:sp>
        <p:nvSpPr>
          <p:cNvPr id="10" name="Rounded Rectangular Callout 9"/>
          <p:cNvSpPr/>
          <p:nvPr/>
        </p:nvSpPr>
        <p:spPr>
          <a:xfrm>
            <a:off x="3810000" y="762000"/>
            <a:ext cx="5334000" cy="1600200"/>
          </a:xfrm>
          <a:prstGeom prst="wedgeRoundRectCallout">
            <a:avLst>
              <a:gd name="adj1" fmla="val -8228"/>
              <a:gd name="adj2" fmla="val 8434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i="1" dirty="0">
                <a:solidFill>
                  <a:schemeClr val="tx1"/>
                </a:solidFill>
              </a:rPr>
              <a:t>...the manner in which the author arrives at these equations is not exempt of difficulties and...his analysis to integrate them still leaves something to be desired on the score of generality and even </a:t>
            </a:r>
            <a:r>
              <a:rPr lang="en-US" i="1" dirty="0" err="1">
                <a:solidFill>
                  <a:schemeClr val="tx1"/>
                </a:solidFill>
              </a:rPr>
              <a:t>rigour</a:t>
            </a:r>
            <a:r>
              <a:rPr lang="en-US" dirty="0">
                <a:solidFill>
                  <a:schemeClr val="tx1"/>
                </a:solidFill>
              </a:rPr>
              <a:t>.</a:t>
            </a:r>
          </a:p>
          <a:p>
            <a:pPr algn="ctr">
              <a:defRPr/>
            </a:pPr>
            <a:endParaRPr lang="en-US" dirty="0"/>
          </a:p>
        </p:txBody>
      </p:sp>
      <p:sp>
        <p:nvSpPr>
          <p:cNvPr id="11" name="TextBox 10"/>
          <p:cNvSpPr txBox="1">
            <a:spLocks noChangeArrowheads="1"/>
          </p:cNvSpPr>
          <p:nvPr/>
        </p:nvSpPr>
        <p:spPr bwMode="auto">
          <a:xfrm>
            <a:off x="4648200" y="3200400"/>
            <a:ext cx="1044575" cy="369888"/>
          </a:xfrm>
          <a:prstGeom prst="rect">
            <a:avLst/>
          </a:prstGeom>
          <a:noFill/>
          <a:ln w="9525">
            <a:noFill/>
            <a:miter lim="800000"/>
            <a:headEnd/>
            <a:tailEnd/>
          </a:ln>
        </p:spPr>
        <p:txBody>
          <a:bodyPr wrap="none">
            <a:spAutoFit/>
          </a:bodyPr>
          <a:lstStyle/>
          <a:p>
            <a:r>
              <a:rPr lang="en-US" b="1"/>
              <a:t>Laplace</a:t>
            </a:r>
          </a:p>
        </p:txBody>
      </p:sp>
      <p:sp>
        <p:nvSpPr>
          <p:cNvPr id="12" name="TextBox 11"/>
          <p:cNvSpPr txBox="1">
            <a:spLocks noChangeArrowheads="1"/>
          </p:cNvSpPr>
          <p:nvPr/>
        </p:nvSpPr>
        <p:spPr bwMode="auto">
          <a:xfrm>
            <a:off x="6096000" y="5486400"/>
            <a:ext cx="1223963" cy="369888"/>
          </a:xfrm>
          <a:prstGeom prst="rect">
            <a:avLst/>
          </a:prstGeom>
          <a:noFill/>
          <a:ln w="9525">
            <a:noFill/>
            <a:miter lim="800000"/>
            <a:headEnd/>
            <a:tailEnd/>
          </a:ln>
        </p:spPr>
        <p:txBody>
          <a:bodyPr wrap="none">
            <a:spAutoFit/>
          </a:bodyPr>
          <a:lstStyle/>
          <a:p>
            <a:r>
              <a:rPr lang="en-US" b="1">
                <a:solidFill>
                  <a:schemeClr val="bg1"/>
                </a:solidFill>
              </a:rPr>
              <a:t>Lagrange</a:t>
            </a:r>
          </a:p>
        </p:txBody>
      </p:sp>
      <p:sp>
        <p:nvSpPr>
          <p:cNvPr id="13" name="TextBox 12"/>
          <p:cNvSpPr txBox="1">
            <a:spLocks noChangeArrowheads="1"/>
          </p:cNvSpPr>
          <p:nvPr/>
        </p:nvSpPr>
        <p:spPr bwMode="auto">
          <a:xfrm>
            <a:off x="8059738" y="5278438"/>
            <a:ext cx="1223962" cy="369887"/>
          </a:xfrm>
          <a:prstGeom prst="rect">
            <a:avLst/>
          </a:prstGeom>
          <a:noFill/>
          <a:ln w="9525">
            <a:noFill/>
            <a:miter lim="800000"/>
            <a:headEnd/>
            <a:tailEnd/>
          </a:ln>
        </p:spPr>
        <p:txBody>
          <a:bodyPr wrap="none">
            <a:spAutoFit/>
          </a:bodyPr>
          <a:lstStyle/>
          <a:p>
            <a:r>
              <a:rPr lang="en-US" b="1"/>
              <a:t>Legendre</a:t>
            </a:r>
          </a:p>
        </p:txBody>
      </p:sp>
      <p:sp>
        <p:nvSpPr>
          <p:cNvPr id="14" name="TextBox 13"/>
          <p:cNvSpPr txBox="1"/>
          <p:nvPr/>
        </p:nvSpPr>
        <p:spPr>
          <a:xfrm>
            <a:off x="7953375" y="6550025"/>
            <a:ext cx="1190625" cy="307975"/>
          </a:xfrm>
          <a:prstGeom prst="rect">
            <a:avLst/>
          </a:prstGeom>
          <a:noFill/>
        </p:spPr>
        <p:txBody>
          <a:bodyPr wrap="none">
            <a:spAutoFit/>
          </a:bodyPr>
          <a:lstStyle/>
          <a:p>
            <a:pPr>
              <a:defRPr/>
            </a:pPr>
            <a:r>
              <a:rPr lang="en-US" sz="1400" dirty="0">
                <a:solidFill>
                  <a:schemeClr val="bg1">
                    <a:lumMod val="50000"/>
                  </a:schemeClr>
                </a:solidFill>
                <a:cs typeface="+mn-cs"/>
              </a:rPr>
              <a:t>Slides: Efros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3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3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560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529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530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530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5603">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603">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6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1" grpId="1"/>
      <p:bldP spid="12" grpId="0"/>
      <p:bldP spid="12" grpId="1"/>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a:t>A sum of sines</a:t>
            </a:r>
          </a:p>
        </p:txBody>
      </p:sp>
      <p:sp>
        <p:nvSpPr>
          <p:cNvPr id="1028" name="Rectangle 3"/>
          <p:cNvSpPr>
            <a:spLocks noGrp="1" noChangeArrowheads="1"/>
          </p:cNvSpPr>
          <p:nvPr>
            <p:ph type="body" sz="half" idx="1"/>
          </p:nvPr>
        </p:nvSpPr>
        <p:spPr>
          <a:xfrm>
            <a:off x="685800" y="914400"/>
            <a:ext cx="3810000" cy="5943600"/>
          </a:xfrm>
        </p:spPr>
        <p:txBody>
          <a:bodyPr/>
          <a:lstStyle/>
          <a:p>
            <a:pPr marL="0" indent="0">
              <a:buFont typeface="Arial" charset="0"/>
              <a:buNone/>
            </a:pPr>
            <a:r>
              <a:rPr lang="en-US" sz="2400"/>
              <a:t>Our building block:</a:t>
            </a:r>
          </a:p>
          <a:p>
            <a:pPr marL="0" indent="0">
              <a:buFont typeface="Arial" charset="0"/>
              <a:buNone/>
            </a:pPr>
            <a:r>
              <a:rPr lang="en-US" sz="2400"/>
              <a:t>	</a:t>
            </a:r>
          </a:p>
          <a:p>
            <a:pPr marL="0" indent="0"/>
            <a:endParaRPr lang="en-US" sz="2400"/>
          </a:p>
          <a:p>
            <a:pPr marL="0" indent="0">
              <a:buFont typeface="Arial" charset="0"/>
              <a:buNone/>
            </a:pPr>
            <a:r>
              <a:rPr lang="en-US" sz="2400"/>
              <a:t>Add enough of them to get any signal </a:t>
            </a:r>
            <a:r>
              <a:rPr lang="en-US" sz="2400" i="1"/>
              <a:t>f(x)</a:t>
            </a:r>
            <a:r>
              <a:rPr lang="en-US" sz="2400"/>
              <a:t> you want!</a:t>
            </a:r>
          </a:p>
          <a:p>
            <a:pPr marL="0" indent="0">
              <a:buFont typeface="Arial" charset="0"/>
              <a:buNone/>
            </a:pPr>
            <a:endParaRPr lang="en-US" sz="2400"/>
          </a:p>
        </p:txBody>
      </p:sp>
      <p:pic>
        <p:nvPicPr>
          <p:cNvPr id="1029" name="Picture 4" descr="The image “http://mcdb.colorado.edu/courses/3280/images/crystal/fourier.gif” cannot be displayed, because it contains errors."/>
          <p:cNvPicPr>
            <a:picLocks noChangeAspect="1" noChangeArrowheads="1"/>
          </p:cNvPicPr>
          <p:nvPr/>
        </p:nvPicPr>
        <p:blipFill>
          <a:blip r:embed="rId3" cstate="print"/>
          <a:srcRect t="2469" b="1234"/>
          <a:stretch>
            <a:fillRect/>
          </a:stretch>
        </p:blipFill>
        <p:spPr bwMode="auto">
          <a:xfrm>
            <a:off x="4667250" y="914400"/>
            <a:ext cx="4400550" cy="5943600"/>
          </a:xfrm>
          <a:prstGeom prst="rect">
            <a:avLst/>
          </a:prstGeom>
          <a:noFill/>
          <a:ln w="9525">
            <a:noFill/>
            <a:miter lim="800000"/>
            <a:headEnd/>
            <a:tailEnd/>
          </a:ln>
        </p:spPr>
      </p:pic>
      <p:graphicFrame>
        <p:nvGraphicFramePr>
          <p:cNvPr id="1026" name="Object 5"/>
          <p:cNvGraphicFramePr>
            <a:graphicFrameLocks noGrp="1" noChangeAspect="1"/>
          </p:cNvGraphicFramePr>
          <p:nvPr>
            <p:ph sz="half" idx="2"/>
          </p:nvPr>
        </p:nvGraphicFramePr>
        <p:xfrm>
          <a:off x="1295400" y="1439863"/>
          <a:ext cx="2514600" cy="617537"/>
        </p:xfrm>
        <a:graphic>
          <a:graphicData uri="http://schemas.openxmlformats.org/presentationml/2006/ole">
            <mc:AlternateContent xmlns:mc="http://schemas.openxmlformats.org/markup-compatibility/2006">
              <mc:Choice xmlns:v="urn:schemas-microsoft-com:vml" Requires="v">
                <p:oleObj spid="_x0000_s1207" name="Equation" r:id="rId4" imgW="825480" imgH="203040" progId="Equation.3">
                  <p:embed/>
                </p:oleObj>
              </mc:Choice>
              <mc:Fallback>
                <p:oleObj name="Equation" r:id="rId4" imgW="825480" imgH="20304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439863"/>
                        <a:ext cx="2514600" cy="617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end{document}&#10;"/>
  <p:tag name="EXTERNALNAME" val="Edittex"/>
  <p:tag name="BLEND" val="False"/>
  <p:tag name="TRANSPARENT" val="False"/>
  <p:tag name="BITMAPFORMAT" val="bmpmono"/>
  <p:tag name="DEBUGINTERACTIVE" val="True"/>
  <p:tag name="ORIGWIDTH" val="48.62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approx$&#10;\end{document}&#10;"/>
  <p:tag name="EXTERNALNAME" val="Edittex"/>
  <p:tag name="BLEND" val="False"/>
  <p:tag name="TRANSPARENT" val="False"/>
  <p:tag name="BITMAPFORMAT" val="bmpmono"/>
  <p:tag name="DEBUGINTERACTIVE" val="True"/>
  <p:tag name="ORIGWIDTH" val="55.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48029</TotalTime>
  <Words>1690</Words>
  <Application>Microsoft Macintosh PowerPoint</Application>
  <PresentationFormat>On-screen Show (4:3)</PresentationFormat>
  <Paragraphs>430</Paragraphs>
  <Slides>59</Slides>
  <Notes>11</Notes>
  <HiddenSlides>3</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59</vt:i4>
      </vt:variant>
    </vt:vector>
  </HeadingPairs>
  <TitlesOfParts>
    <vt:vector size="68" baseType="lpstr">
      <vt:lpstr>Arial Unicode MS</vt:lpstr>
      <vt:lpstr>Arial</vt:lpstr>
      <vt:lpstr>Calibri</vt:lpstr>
      <vt:lpstr>Cambria Math</vt:lpstr>
      <vt:lpstr>Helvetica</vt:lpstr>
      <vt:lpstr>Times New Roman</vt:lpstr>
      <vt:lpstr>Office Theme</vt:lpstr>
      <vt:lpstr>Equation</vt:lpstr>
      <vt:lpstr>Photo Editor Photo</vt:lpstr>
      <vt:lpstr>Filtering  (in Frequency Domain)</vt:lpstr>
      <vt:lpstr>Recap</vt:lpstr>
      <vt:lpstr>Recap</vt:lpstr>
      <vt:lpstr>Recap</vt:lpstr>
      <vt:lpstr>Today’s Class</vt:lpstr>
      <vt:lpstr>Why does the Gaussian give a nice smooth image, but the square filter give edgy artifacts?</vt:lpstr>
      <vt:lpstr>Thinking in terms of frequency</vt:lpstr>
      <vt:lpstr>Jean Baptiste Joseph Fourier (1768-1830)</vt:lpstr>
      <vt:lpstr>A sum of sines</vt:lpstr>
      <vt:lpstr>Frequency Spectra</vt:lpstr>
      <vt:lpstr>PowerPoint Presentation</vt:lpstr>
      <vt:lpstr>PowerPoint Presentation</vt:lpstr>
      <vt:lpstr>PowerPoint Presentation</vt:lpstr>
      <vt:lpstr>Fourier Transform</vt:lpstr>
      <vt:lpstr>Computing the Fourier Transform</vt:lpstr>
      <vt:lpstr>Properties of Fourier Transforms</vt:lpstr>
      <vt:lpstr>The Convolution Theorem</vt:lpstr>
      <vt:lpstr>Other signals</vt:lpstr>
      <vt:lpstr>Images</vt:lpstr>
      <vt:lpstr>Fourier analysis in images</vt:lpstr>
      <vt:lpstr>Signals can be composed</vt:lpstr>
      <vt:lpstr>Filtering in spatial domain</vt:lpstr>
      <vt:lpstr>Filtering in frequency domain</vt:lpstr>
      <vt:lpstr>Why does the Gaussian give a nice smooth image, but the square filter give edgy artifacts?</vt:lpstr>
      <vt:lpstr>Filtering in frequency domain (Box)</vt:lpstr>
      <vt:lpstr>Filtering in frequency domain (Gaussian)</vt:lpstr>
      <vt:lpstr>Filtering in frequency domain (Gaussian)</vt:lpstr>
      <vt:lpstr>Filtering in frequency domain (Gaussian)</vt:lpstr>
      <vt:lpstr>Filtering in frequency domain (Gaussian)</vt:lpstr>
      <vt:lpstr>Filtering in frequency domain (Gaussian)</vt:lpstr>
      <vt:lpstr>Sampling</vt:lpstr>
      <vt:lpstr>PowerPoint Presentation</vt:lpstr>
      <vt:lpstr>Aliasing problem</vt:lpstr>
      <vt:lpstr>Aliasing problem</vt:lpstr>
      <vt:lpstr>Aliasing problem</vt:lpstr>
      <vt:lpstr>Aliasing in video</vt:lpstr>
      <vt:lpstr>Aliasing in graphics</vt:lpstr>
      <vt:lpstr>Sampling and aliasing</vt:lpstr>
      <vt:lpstr>Aliasing in Frequency Domain</vt:lpstr>
      <vt:lpstr>Nyquist-Shannon Sampling Theorem</vt:lpstr>
      <vt:lpstr>Anti-aliasing</vt:lpstr>
      <vt:lpstr>Algorithm for downsampling by factor of 2</vt:lpstr>
      <vt:lpstr>Anti-aliasing</vt:lpstr>
      <vt:lpstr>Subsampling without pre-filtering</vt:lpstr>
      <vt:lpstr>Subsampling with Gaussian pre-filtering</vt:lpstr>
      <vt:lpstr>Gaussian pyramid (Repeated blurring and sampling)</vt:lpstr>
      <vt:lpstr>Laplacian pyramid</vt:lpstr>
      <vt:lpstr>Creating the Difference of Gaussian Pyramid</vt:lpstr>
      <vt:lpstr>Creating the Difference of Gaussian Pyramid</vt:lpstr>
      <vt:lpstr>Creating the Difference of Gaussian Pyramid</vt:lpstr>
      <vt:lpstr>Creating the Difference of Gaussian Pyramid</vt:lpstr>
      <vt:lpstr>Laplacian filter</vt:lpstr>
      <vt:lpstr>Images in a Difference of Gaussian Pyramid</vt:lpstr>
      <vt:lpstr>PowerPoint Presentation</vt:lpstr>
      <vt:lpstr>PowerPoint Presentation</vt:lpstr>
      <vt:lpstr>Reconstructing from Diff of Gauss Pyramid</vt:lpstr>
      <vt:lpstr>Application: Image Blending</vt:lpstr>
      <vt:lpstr>Major uses of image pyramids</vt:lpstr>
      <vt:lpstr>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Gupta, Saurabh</cp:lastModifiedBy>
  <cp:revision>256</cp:revision>
  <dcterms:created xsi:type="dcterms:W3CDTF">2009-12-16T02:55:56Z</dcterms:created>
  <dcterms:modified xsi:type="dcterms:W3CDTF">2021-02-19T06:49:53Z</dcterms:modified>
</cp:coreProperties>
</file>