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256" r:id="rId2"/>
    <p:sldId id="680" r:id="rId3"/>
    <p:sldId id="749" r:id="rId4"/>
    <p:sldId id="756" r:id="rId5"/>
    <p:sldId id="760" r:id="rId6"/>
    <p:sldId id="761" r:id="rId7"/>
    <p:sldId id="711" r:id="rId8"/>
    <p:sldId id="682" r:id="rId9"/>
    <p:sldId id="783" r:id="rId10"/>
    <p:sldId id="686" r:id="rId11"/>
    <p:sldId id="687" r:id="rId12"/>
    <p:sldId id="730" r:id="rId13"/>
    <p:sldId id="773" r:id="rId14"/>
    <p:sldId id="782" r:id="rId15"/>
    <p:sldId id="665" r:id="rId16"/>
    <p:sldId id="690" r:id="rId17"/>
    <p:sldId id="777" r:id="rId18"/>
    <p:sldId id="785" r:id="rId19"/>
    <p:sldId id="786" r:id="rId20"/>
    <p:sldId id="792" r:id="rId21"/>
    <p:sldId id="787" r:id="rId22"/>
    <p:sldId id="788" r:id="rId23"/>
    <p:sldId id="550" r:id="rId24"/>
    <p:sldId id="551" r:id="rId25"/>
    <p:sldId id="789" r:id="rId26"/>
    <p:sldId id="790" r:id="rId27"/>
    <p:sldId id="807" r:id="rId28"/>
    <p:sldId id="769" r:id="rId29"/>
    <p:sldId id="453" r:id="rId30"/>
    <p:sldId id="780" r:id="rId31"/>
    <p:sldId id="454" r:id="rId32"/>
    <p:sldId id="802" r:id="rId33"/>
    <p:sldId id="803" r:id="rId34"/>
    <p:sldId id="502" r:id="rId35"/>
    <p:sldId id="505" r:id="rId36"/>
    <p:sldId id="793" r:id="rId37"/>
    <p:sldId id="794" r:id="rId38"/>
    <p:sldId id="796" r:id="rId39"/>
    <p:sldId id="543" r:id="rId40"/>
    <p:sldId id="544" r:id="rId41"/>
    <p:sldId id="545" r:id="rId42"/>
    <p:sldId id="546" r:id="rId43"/>
    <p:sldId id="799" r:id="rId44"/>
    <p:sldId id="797" r:id="rId45"/>
    <p:sldId id="800" r:id="rId46"/>
    <p:sldId id="801" r:id="rId47"/>
    <p:sldId id="504" r:id="rId48"/>
    <p:sldId id="503" r:id="rId49"/>
    <p:sldId id="552" r:id="rId50"/>
    <p:sldId id="553" r:id="rId51"/>
    <p:sldId id="554" r:id="rId52"/>
    <p:sldId id="555" r:id="rId53"/>
    <p:sldId id="559" r:id="rId54"/>
    <p:sldId id="556" r:id="rId55"/>
    <p:sldId id="557" r:id="rId56"/>
    <p:sldId id="547" r:id="rId57"/>
    <p:sldId id="798" r:id="rId58"/>
    <p:sldId id="804" r:id="rId59"/>
    <p:sldId id="806" r:id="rId60"/>
    <p:sldId id="784" r:id="rId61"/>
    <p:sldId id="791" r:id="rId6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69696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9" autoAdjust="0"/>
    <p:restoredTop sz="86117" autoAdjust="0"/>
  </p:normalViewPr>
  <p:slideViewPr>
    <p:cSldViewPr>
      <p:cViewPr varScale="1">
        <p:scale>
          <a:sx n="179" d="100"/>
          <a:sy n="179" d="100"/>
        </p:scale>
        <p:origin x="200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682C4-6844-4262-9115-EB8A78CAC82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G_\sigma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x,y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 &amp;= \frac{1}{2\pi\sigma^2}e^{-\left(\frac{x^2+y^2}{2\sigma^2}\right)}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&amp;= \left(\frac{1}{\sqrt{2\pi\sigma^2}}e^{-\frac{x^2}{2\sigma^2}}\right) \left(\frac{1}{\sqrt{2\pi\sigma^2}}e^{-\frac{y^2}{2\sigma^2}}\right)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441-32F0-4118-AF2D-BB6775E55C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8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5813" y="716757"/>
            <a:ext cx="4856480" cy="3585449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42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sz="1300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300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67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26921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396904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Vision vs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66930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B6B19-4D4F-4E17-93AB-B29761E5795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saurabhg.web.illinois.edu/teaching/ece549/sp202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9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11" Type="http://schemas.openxmlformats.org/officeDocument/2006/relationships/image" Target="../media/image31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en.wikipedia.org/wiki/Bilinear_interpol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document/4767851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eecs.berkeley.edu/Research/Projects/CS/vision/grouping/papers/mftm-iccv01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ecs.berkeley.edu/Research/Projects/CS/vision/grouping/papers/mftm-iccv01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ecs.berkeley.edu/Research/Projects/CS/vision/grouping/papers/amfm_pami2010.pdf" TargetMode="Externa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2.eecs.berkeley.edu/Research/Projects/CS/vision/grouping/papers/amfm_pami2010.pd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eecs.berkeley.edu/Research/Projects/CS/vision/grouping/papers/amfm_pami2010.pdf" TargetMode="External"/><Relationship Id="rId3" Type="http://schemas.openxmlformats.org/officeDocument/2006/relationships/image" Target="../media/image88.emf"/><Relationship Id="rId7" Type="http://schemas.openxmlformats.org/officeDocument/2006/relationships/hyperlink" Target="https://www.cs.cmu.edu/~efros/courses/LBMV07/Papers/martin-nips02.pdf" TargetMode="External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hyperlink" Target="https://www2.eecs.berkeley.edu/Research/Projects/CS/vision/grouping/papers/amfm_pami2010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4.06375.pdf" TargetMode="External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hyperlink" Target="https://www2.eecs.berkeley.edu/Research/Projects/CS/vision/grouping/papers/amfm_pami2010.pdf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oen.me/research/selectivesearch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4.06375.pdf" TargetMode="External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1.png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42" Type="http://schemas.openxmlformats.org/officeDocument/2006/relationships/image" Target="../media/image167.png"/><Relationship Id="rId47" Type="http://schemas.openxmlformats.org/officeDocument/2006/relationships/image" Target="../media/image172.png"/><Relationship Id="rId50" Type="http://schemas.openxmlformats.org/officeDocument/2006/relationships/image" Target="../media/image175.png"/><Relationship Id="rId55" Type="http://schemas.openxmlformats.org/officeDocument/2006/relationships/image" Target="../media/image180.png"/><Relationship Id="rId63" Type="http://schemas.openxmlformats.org/officeDocument/2006/relationships/image" Target="../media/image188.png"/><Relationship Id="rId7" Type="http://schemas.openxmlformats.org/officeDocument/2006/relationships/image" Target="../media/image132.png"/><Relationship Id="rId2" Type="http://schemas.openxmlformats.org/officeDocument/2006/relationships/hyperlink" Target="http://openaccess.thecvf.com/content_iccv_2013/papers/Dollar_Structured_Forests_for_2013_ICCV_paper.pdf" TargetMode="External"/><Relationship Id="rId16" Type="http://schemas.openxmlformats.org/officeDocument/2006/relationships/image" Target="../media/image141.png"/><Relationship Id="rId29" Type="http://schemas.openxmlformats.org/officeDocument/2006/relationships/image" Target="../media/image154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45" Type="http://schemas.openxmlformats.org/officeDocument/2006/relationships/image" Target="../media/image170.png"/><Relationship Id="rId53" Type="http://schemas.openxmlformats.org/officeDocument/2006/relationships/image" Target="../media/image178.png"/><Relationship Id="rId58" Type="http://schemas.openxmlformats.org/officeDocument/2006/relationships/image" Target="../media/image183.png"/><Relationship Id="rId5" Type="http://schemas.openxmlformats.org/officeDocument/2006/relationships/image" Target="../media/image130.png"/><Relationship Id="rId61" Type="http://schemas.openxmlformats.org/officeDocument/2006/relationships/image" Target="../media/image186.png"/><Relationship Id="rId19" Type="http://schemas.openxmlformats.org/officeDocument/2006/relationships/image" Target="../media/image14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43" Type="http://schemas.openxmlformats.org/officeDocument/2006/relationships/image" Target="../media/image168.png"/><Relationship Id="rId48" Type="http://schemas.openxmlformats.org/officeDocument/2006/relationships/image" Target="../media/image173.png"/><Relationship Id="rId56" Type="http://schemas.openxmlformats.org/officeDocument/2006/relationships/image" Target="../media/image181.png"/><Relationship Id="rId64" Type="http://schemas.openxmlformats.org/officeDocument/2006/relationships/image" Target="../media/image189.png"/><Relationship Id="rId8" Type="http://schemas.openxmlformats.org/officeDocument/2006/relationships/image" Target="../media/image133.png"/><Relationship Id="rId51" Type="http://schemas.openxmlformats.org/officeDocument/2006/relationships/image" Target="../media/image176.png"/><Relationship Id="rId3" Type="http://schemas.openxmlformats.org/officeDocument/2006/relationships/image" Target="../media/image128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Relationship Id="rId46" Type="http://schemas.openxmlformats.org/officeDocument/2006/relationships/image" Target="../media/image171.png"/><Relationship Id="rId59" Type="http://schemas.openxmlformats.org/officeDocument/2006/relationships/image" Target="../media/image184.png"/><Relationship Id="rId20" Type="http://schemas.openxmlformats.org/officeDocument/2006/relationships/image" Target="../media/image145.png"/><Relationship Id="rId41" Type="http://schemas.openxmlformats.org/officeDocument/2006/relationships/image" Target="../media/image166.png"/><Relationship Id="rId54" Type="http://schemas.openxmlformats.org/officeDocument/2006/relationships/image" Target="../media/image179.png"/><Relationship Id="rId6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49" Type="http://schemas.openxmlformats.org/officeDocument/2006/relationships/image" Target="../media/image174.png"/><Relationship Id="rId57" Type="http://schemas.openxmlformats.org/officeDocument/2006/relationships/image" Target="../media/image182.png"/><Relationship Id="rId10" Type="http://schemas.openxmlformats.org/officeDocument/2006/relationships/image" Target="../media/image135.png"/><Relationship Id="rId31" Type="http://schemas.openxmlformats.org/officeDocument/2006/relationships/image" Target="../media/image156.png"/><Relationship Id="rId44" Type="http://schemas.openxmlformats.org/officeDocument/2006/relationships/image" Target="../media/image169.png"/><Relationship Id="rId52" Type="http://schemas.openxmlformats.org/officeDocument/2006/relationships/image" Target="../media/image177.png"/><Relationship Id="rId60" Type="http://schemas.openxmlformats.org/officeDocument/2006/relationships/image" Target="../media/image185.png"/><Relationship Id="rId65" Type="http://schemas.openxmlformats.org/officeDocument/2006/relationships/image" Target="../media/image19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9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hyperlink" Target="http://openaccess.thecvf.com/content_iccv_2015/papers/Xie_Holistically-Nested_Edge_Detection_ICCV_2015_paper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connelly/class/2014/comp_photo/proj2/poisson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/>
              <a:t>Edge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511E3-C5D6-0440-8C35-130C6894CBEB}"/>
              </a:ext>
            </a:extLst>
          </p:cNvPr>
          <p:cNvSpPr txBox="1"/>
          <p:nvPr/>
        </p:nvSpPr>
        <p:spPr>
          <a:xfrm>
            <a:off x="-17585" y="6519446"/>
            <a:ext cx="551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slides from S.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E479B532-3376-E245-92BD-B179DAF9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87776"/>
            <a:ext cx="6400800" cy="1752600"/>
          </a:xfrm>
        </p:spPr>
        <p:txBody>
          <a:bodyPr/>
          <a:lstStyle/>
          <a:p>
            <a:r>
              <a:rPr lang="en-US" dirty="0"/>
              <a:t>CS 543 / ECE 549 – Saurabh Gupta</a:t>
            </a:r>
          </a:p>
          <a:p>
            <a:r>
              <a:rPr lang="en-US" dirty="0"/>
              <a:t>Spring 2021, UIUC</a:t>
            </a:r>
          </a:p>
          <a:p>
            <a:r>
              <a:rPr lang="en-US" sz="1800" dirty="0">
                <a:hlinkClick r:id="rId2"/>
              </a:rPr>
              <a:t>http://saurabhg.web.illinois.edu/teaching/ece549/sp2021/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438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dirty="0"/>
              <a:t>Consider a single row or column of the image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8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-42863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4113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4099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1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2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-42863" y="6524503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Differentiation is convolution, and convolution is associative:</a:t>
            </a: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This saves us one operation:</a:t>
            </a:r>
            <a:endParaRPr lang="en-US" i="1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581400" y="1295400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5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295400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theorem of convolution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66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67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68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-42863" y="6547338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filters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Which one finds horizontal/vertical edges?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-direction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7CA97DA-73F8-4F42-BBE6-B9A9D8E5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  <p:bldP spid="14344" grpId="0"/>
      <p:bldP spid="143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filters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Are these </a:t>
            </a:r>
            <a:r>
              <a:rPr lang="en-US"/>
              <a:t>filters separable?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39494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dirty="0"/>
              <a:t>Recall: Separability of the Gaussian filter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772400" cy="2819400"/>
          </a:xfrm>
        </p:spPr>
        <p:txBody>
          <a:bodyPr/>
          <a:lstStyle/>
          <a:p>
            <a:r>
              <a:rPr lang="en-US" dirty="0"/>
              <a:t>The 2D Gaussian can be expressed as the product of two functions, one a function of x and the other a function of y.</a:t>
            </a:r>
          </a:p>
          <a:p>
            <a:endParaRPr lang="en-US" dirty="0"/>
          </a:p>
          <a:p>
            <a:r>
              <a:rPr lang="en-US" dirty="0"/>
              <a:t>In this case the two functions are the (identical) 1D Gaussian.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71EC49-5BB3-E843-8895-168AAEBE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81100"/>
            <a:ext cx="8826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371600"/>
          </a:xfrm>
        </p:spPr>
        <p:txBody>
          <a:bodyPr/>
          <a:lstStyle/>
          <a:p>
            <a:r>
              <a:rPr lang="en-US" dirty="0"/>
              <a:t>Smoothed derivative removes noise, but blurs edge. Also finds edges at different “scales”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Scale of Gaussian derivative filter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0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D. Forsyth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8029575" cy="1143000"/>
          </a:xfrm>
        </p:spPr>
        <p:txBody>
          <a:bodyPr/>
          <a:lstStyle/>
          <a:p>
            <a:pPr eaLnBrk="1" hangingPunct="1"/>
            <a:r>
              <a:rPr lang="en-US" dirty="0"/>
              <a:t>Review: Smoothing vs. derivative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Smoothing filters</a:t>
            </a:r>
          </a:p>
          <a:p>
            <a:pPr lvl="1" eaLnBrk="1" hangingPunct="1"/>
            <a:r>
              <a:rPr lang="en-US" sz="2000" dirty="0"/>
              <a:t>Gaussian: remove “high-frequency” components; </a:t>
            </a:r>
            <a:br>
              <a:rPr lang="en-US" sz="2000" dirty="0"/>
            </a:br>
            <a:r>
              <a:rPr lang="en-US" sz="2000" dirty="0"/>
              <a:t>“low-pass” filter</a:t>
            </a:r>
          </a:p>
          <a:p>
            <a:pPr lvl="1" eaLnBrk="1" hangingPunct="1"/>
            <a:r>
              <a:rPr lang="en-US" sz="2000" dirty="0"/>
              <a:t>Can the values of a smoothing filter be negative?</a:t>
            </a:r>
          </a:p>
          <a:p>
            <a:pPr lvl="1" eaLnBrk="1" hangingPunct="1"/>
            <a:r>
              <a:rPr lang="en-US" dirty="0"/>
              <a:t>What should the values sum to?</a:t>
            </a:r>
            <a:endParaRPr lang="en-US" sz="2000" dirty="0"/>
          </a:p>
          <a:p>
            <a:pPr lvl="2" eaLnBrk="1" hangingPunct="1"/>
            <a:r>
              <a:rPr lang="en-US" b="1" dirty="0"/>
              <a:t>One:</a:t>
            </a:r>
            <a:r>
              <a:rPr lang="en-US" dirty="0"/>
              <a:t> constant regions are not affected by the filter</a:t>
            </a:r>
            <a:endParaRPr lang="en-US" sz="2000" dirty="0"/>
          </a:p>
          <a:p>
            <a:pPr lvl="1" eaLnBrk="1" hangingPunct="1"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br>
              <a:rPr lang="en-US" sz="800" dirty="0"/>
            </a:br>
            <a:endParaRPr lang="en-US" sz="800" dirty="0"/>
          </a:p>
          <a:p>
            <a:pPr eaLnBrk="1" hangingPunct="1"/>
            <a:r>
              <a:rPr lang="en-US" sz="2800" dirty="0"/>
              <a:t>Derivative filters</a:t>
            </a:r>
          </a:p>
          <a:p>
            <a:pPr lvl="1" eaLnBrk="1" hangingPunct="1"/>
            <a:r>
              <a:rPr lang="en-US" dirty="0"/>
              <a:t>Derivatives of Gaussian</a:t>
            </a:r>
          </a:p>
          <a:p>
            <a:pPr lvl="1" eaLnBrk="1" hangingPunct="1"/>
            <a:r>
              <a:rPr lang="en-US" dirty="0"/>
              <a:t>Can the values of a derivative filter be negative?</a:t>
            </a:r>
          </a:p>
          <a:p>
            <a:pPr lvl="1" eaLnBrk="1" hangingPunct="1"/>
            <a:r>
              <a:rPr lang="en-US" dirty="0"/>
              <a:t>What should the values sum to?</a:t>
            </a:r>
            <a:r>
              <a:rPr lang="en-US" sz="2000" dirty="0"/>
              <a:t> </a:t>
            </a:r>
            <a:endParaRPr lang="en-US" dirty="0">
              <a:sym typeface="Wingdings" pitchFamily="2" charset="2"/>
            </a:endParaRPr>
          </a:p>
          <a:p>
            <a:pPr lvl="2" eaLnBrk="1" hangingPunct="1"/>
            <a:r>
              <a:rPr lang="en-US" sz="1800" b="1" dirty="0">
                <a:sym typeface="Wingdings" pitchFamily="2" charset="2"/>
              </a:rPr>
              <a:t>Zero:</a:t>
            </a:r>
            <a:r>
              <a:rPr lang="en-US" sz="1800" dirty="0">
                <a:sym typeface="Wingdings" pitchFamily="2" charset="2"/>
              </a:rPr>
              <a:t> n</a:t>
            </a:r>
            <a:r>
              <a:rPr lang="en-US" sz="1800" dirty="0"/>
              <a:t>o response in constant regions</a:t>
            </a:r>
          </a:p>
          <a:p>
            <a:pPr lvl="1" eaLnBrk="1" hangingPunct="1">
              <a:buFontTx/>
              <a:buNone/>
            </a:pPr>
            <a:endParaRPr lang="en-US" dirty="0"/>
          </a:p>
          <a:p>
            <a:pPr lvl="1" eaLnBrk="1" hangingPunct="1"/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066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657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2EF47DA0-2551-0D4C-B55E-B947D0273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5794188"/>
            <a:ext cx="3641888" cy="47638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/>
              <a:t>original image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31731" y="5794188"/>
            <a:ext cx="3641888" cy="4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final output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18789376-2CFC-F646-AE20-DAEAD953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4013"/>
            <a:ext cx="3641888" cy="47101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9098E2-793C-D340-AA0B-626BB800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0" y="1084013"/>
            <a:ext cx="3641888" cy="4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612865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DBBBDE00-AE7B-5E42-B1FB-CD9D64192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56" y="1122822"/>
            <a:ext cx="3870488" cy="50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19470"/>
              </p:ext>
            </p:extLst>
          </p:nvPr>
        </p:nvGraphicFramePr>
        <p:xfrm>
          <a:off x="1793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" name="Photo Editor Photo" r:id="rId4" imgW="2991268" imgH="2857899" progId="">
                  <p:embed/>
                </p:oleObj>
              </mc:Choice>
              <mc:Fallback>
                <p:oleObj name="Photo Editor Photo" r:id="rId4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765675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765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765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765675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6553200" y="6548735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4680706" y="6352099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orientation of the gradient</a:t>
            </a:r>
          </a:p>
        </p:txBody>
      </p:sp>
      <p:pic>
        <p:nvPicPr>
          <p:cNvPr id="10" name="Picture 9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83C58C09-ACBC-1349-9949-FC8682773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14" y="1499650"/>
            <a:ext cx="3832786" cy="4933819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E698207B-95BB-2842-9C90-19554A4C8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675" y="1676400"/>
            <a:ext cx="990600" cy="99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1408C3-BF89-5247-BC92-70229947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5" y="1065609"/>
            <a:ext cx="3943557" cy="330994"/>
          </a:xfrm>
          <a:prstGeom prst="rect">
            <a:avLst/>
          </a:prstGeom>
        </p:spPr>
      </p:pic>
      <p:pic>
        <p:nvPicPr>
          <p:cNvPr id="16" name="Picture 15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D277EC4F-7AF8-AE42-B7B8-06940ACE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5" y="1547812"/>
            <a:ext cx="3734908" cy="48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8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474B2E78-D088-1845-B4D6-51EB46C9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56" y="979932"/>
            <a:ext cx="4022888" cy="5202935"/>
          </a:xfrm>
          <a:prstGeom prst="rect">
            <a:avLst/>
          </a:prstGeom>
        </p:spPr>
      </p:pic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6248399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 &gt; threshold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8368A23-9596-B54B-AA77-227B9381F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38" y="979932"/>
            <a:ext cx="4022888" cy="5202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2508342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844925" y="2552701"/>
            <a:ext cx="3355977" cy="6493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90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105400"/>
            <a:ext cx="9067800" cy="1143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For each location q above threshold, check that the gradient magnitude is higher than at neighbors p and r along the direction of the gradient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May need to interpolate to get the magnitudes at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895600"/>
            <a:ext cx="3505200" cy="203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FF1E786D-4CD8-F04A-9449-40460B49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02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63901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http://en.wikipedia.org/wiki/Bilinear_interpolation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515611-5260-A84F-9EAC-C5BE390D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10" y="2244437"/>
            <a:ext cx="3711519" cy="372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DF6526-0E9D-DC4B-A97C-EFDE286C699E}"/>
                  </a:ext>
                </a:extLst>
              </p:cNvPr>
              <p:cNvSpPr txBox="1"/>
              <p:nvPr/>
            </p:nvSpPr>
            <p:spPr>
              <a:xfrm>
                <a:off x="1517670" y="1171872"/>
                <a:ext cx="6108660" cy="713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(0,0)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(0,1)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(1,0)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(1,1)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DF6526-0E9D-DC4B-A97C-EFDE286C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670" y="1171872"/>
                <a:ext cx="6108660" cy="713337"/>
              </a:xfrm>
              <a:prstGeom prst="rect">
                <a:avLst/>
              </a:prstGeom>
              <a:blipFill>
                <a:blip r:embed="rId4"/>
                <a:stretch>
                  <a:fillRect l="-1458" t="-350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39A2510-F7BD-3642-9AB6-C58311AD5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142280"/>
            <a:ext cx="2612686" cy="36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09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Interpolation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1722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imx2 = </a:t>
            </a:r>
            <a:r>
              <a:rPr lang="en-US" dirty="0" err="1"/>
              <a:t>imresize</a:t>
            </a:r>
            <a:r>
              <a:rPr lang="en-US" dirty="0"/>
              <a:t>(</a:t>
            </a:r>
            <a:r>
              <a:rPr lang="en-US" dirty="0" err="1"/>
              <a:t>im</a:t>
            </a:r>
            <a:r>
              <a:rPr lang="en-US" dirty="0"/>
              <a:t>, 2, </a:t>
            </a:r>
            <a:r>
              <a:rPr lang="en-US" dirty="0" err="1"/>
              <a:t>interpolation_type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‘nearest’ </a:t>
            </a:r>
          </a:p>
          <a:p>
            <a:pPr lvl="1"/>
            <a:r>
              <a:rPr lang="en-US" dirty="0"/>
              <a:t>Copy value from nearest known</a:t>
            </a:r>
          </a:p>
          <a:p>
            <a:pPr lvl="1"/>
            <a:r>
              <a:rPr lang="en-US" dirty="0"/>
              <a:t>Very fast but creates blocky edges</a:t>
            </a:r>
          </a:p>
          <a:p>
            <a:endParaRPr lang="en-US" dirty="0"/>
          </a:p>
          <a:p>
            <a:r>
              <a:rPr lang="en-US" dirty="0"/>
              <a:t>‘bilinear’</a:t>
            </a:r>
          </a:p>
          <a:p>
            <a:pPr lvl="1"/>
            <a:r>
              <a:rPr lang="en-US" dirty="0"/>
              <a:t>Weighted average from four nearest known pixels</a:t>
            </a:r>
          </a:p>
          <a:p>
            <a:pPr lvl="1"/>
            <a:r>
              <a:rPr lang="en-US" dirty="0"/>
              <a:t>Fast and reasonable results</a:t>
            </a:r>
          </a:p>
          <a:p>
            <a:pPr lvl="1"/>
            <a:endParaRPr lang="en-US" dirty="0"/>
          </a:p>
          <a:p>
            <a:r>
              <a:rPr lang="en-US" dirty="0"/>
              <a:t>‘</a:t>
            </a:r>
            <a:r>
              <a:rPr lang="en-US" dirty="0" err="1"/>
              <a:t>bicubic</a:t>
            </a:r>
            <a:r>
              <a:rPr lang="en-US" dirty="0"/>
              <a:t>’ (default)</a:t>
            </a:r>
          </a:p>
          <a:p>
            <a:pPr lvl="1"/>
            <a:r>
              <a:rPr lang="en-US" dirty="0"/>
              <a:t>Non-linear smoothing over larger area</a:t>
            </a:r>
          </a:p>
          <a:p>
            <a:pPr lvl="1"/>
            <a:r>
              <a:rPr lang="en-US" dirty="0"/>
              <a:t>Slower, visually appealing, may create negative pixel values</a:t>
            </a:r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2EE3E55F-8C96-A142-888B-F4FE6247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3" y="6338500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D. </a:t>
            </a:r>
            <a:r>
              <a:rPr lang="en-US" sz="1200" dirty="0" err="1"/>
              <a:t>Hoeim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9223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0" y="5550695"/>
            <a:ext cx="400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Another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p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3B763EA2-EB8C-4240-8AA9-B5371036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" y="1057277"/>
            <a:ext cx="3004794" cy="3886200"/>
          </a:xfrm>
          <a:prstGeom prst="rect">
            <a:avLst/>
          </a:prstGeom>
        </p:spPr>
      </p:pic>
      <p:pic>
        <p:nvPicPr>
          <p:cNvPr id="9" name="Picture 8" descr="A picture containing text, building, black, white&#10;&#10;Description automatically generated">
            <a:extLst>
              <a:ext uri="{FF2B5EF4-FFF2-40B4-BE49-F238E27FC236}">
                <a16:creationId xmlns:a16="http://schemas.microsoft.com/office/drawing/2014/main" id="{565E5916-570E-4249-A8C1-CA0A618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3" y="1066800"/>
            <a:ext cx="3004794" cy="3886201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03" y="1057277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46081" y="2362200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B94926E-7027-EC43-8D2F-63C1C5458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95300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NMS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2B2EE4B-BD96-1C45-A2E4-7C7DC20C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4953001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NMS &gt; threshold</a:t>
            </a:r>
          </a:p>
        </p:txBody>
      </p:sp>
    </p:spTree>
    <p:extLst>
      <p:ext uri="{BB962C8B-B14F-4D97-AF65-F5344CB8AC3E}">
        <p14:creationId xmlns:p14="http://schemas.microsoft.com/office/powerpoint/2010/main" val="31685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/>
              <a:t>Use a high threshold to start edge curves, and a low threshold to continue them.</a:t>
            </a:r>
            <a:endParaRPr lang="en-US" sz="2800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007993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Hysteresis</a:t>
            </a:r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" y="1066800"/>
            <a:ext cx="3004795" cy="3886201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5D579F-FF95-EB47-B78D-69424A0EE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2" y="1062669"/>
            <a:ext cx="3004795" cy="388620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73F280-BBA4-C842-AC41-B16586D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65" y="1062669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746081" y="2362200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7DB197A-FACC-0847-BF21-05B116E9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48" y="5077619"/>
            <a:ext cx="181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(strong edges)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F6B5D5-E10D-F34D-9BBE-60A2E4F09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4" y="5077618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(weak edges)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C360A05D-B14E-2A4D-A22F-D26180F7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74" y="5230017"/>
            <a:ext cx="244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hysteresis threshold</a:t>
            </a:r>
          </a:p>
        </p:txBody>
      </p:sp>
    </p:spTree>
    <p:extLst>
      <p:ext uri="{BB962C8B-B14F-4D97-AF65-F5344CB8AC3E}">
        <p14:creationId xmlns:p14="http://schemas.microsoft.com/office/powerpoint/2010/main" val="2276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/>
              <a:t>Effect of </a:t>
            </a:r>
            <a:r>
              <a:rPr lang="en-US">
                <a:sym typeface="Symbol" pitchFamily="18" charset="2"/>
              </a:rPr>
              <a:t> (</a:t>
            </a:r>
            <a:r>
              <a:rPr lang="en-US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The choice of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large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small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8250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6858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www.clipartkey.com</a:t>
            </a:r>
            <a:r>
              <a:rPr lang="en-US" sz="1200" dirty="0"/>
              <a:t>/view/</a:t>
            </a:r>
            <a:r>
              <a:rPr lang="en-US" sz="1200" dirty="0" err="1"/>
              <a:t>wRJixi_drawing</a:t>
            </a:r>
            <a:r>
              <a:rPr lang="en-US" sz="1200" dirty="0"/>
              <a:t>-of-</a:t>
            </a:r>
            <a:r>
              <a:rPr lang="en-US" sz="1200" dirty="0" err="1"/>
              <a:t>altgeld</a:t>
            </a:r>
            <a:r>
              <a:rPr lang="en-US" sz="1200" dirty="0"/>
              <a:t>-hall-chapel/</a:t>
            </a: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4" y="1780401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29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99825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524" y="5421868"/>
            <a:ext cx="277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Ideal</a:t>
            </a:r>
            <a:r>
              <a:rPr lang="en-US" sz="1800" dirty="0"/>
              <a:t>: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286" y="5421868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/>
              <a:t>Reality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Compute x and y gradient images 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Define two thresholds: low and high</a:t>
            </a:r>
          </a:p>
          <a:p>
            <a:pPr marL="914400" lvl="1" indent="-457200">
              <a:spcBef>
                <a:spcPts val="600"/>
              </a:spcBef>
            </a:pPr>
            <a:r>
              <a:rPr lang="en-US" sz="2400" dirty="0"/>
              <a:t>Use the high threshold to start edge curves and the low threshold to continue them</a:t>
            </a:r>
            <a:br>
              <a:rPr lang="en-US" sz="2400"/>
            </a:br>
            <a:endParaRPr lang="en-US" sz="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943600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J. Canny, </a:t>
            </a:r>
            <a:r>
              <a:rPr lang="en-US" sz="2000" dirty="0">
                <a:hlinkClick r:id="rId3"/>
              </a:rPr>
              <a:t>A Computational Approach To Edge Detection</a:t>
            </a:r>
            <a:r>
              <a:rPr lang="en-US" sz="2000" dirty="0"/>
              <a:t>, IEEE Trans. Pattern Analysis and Machine Intelligence, 8:679-714, 1986. 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B756D6BF-C27D-0043-A8E8-CC063A50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24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046"/>
            <a:ext cx="8077200" cy="838200"/>
          </a:xfrm>
        </p:spPr>
        <p:txBody>
          <a:bodyPr/>
          <a:lstStyle/>
          <a:p>
            <a:r>
              <a:rPr lang="en-US" dirty="0"/>
              <a:t>Image gradients vs. meaningful contours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r>
              <a:rPr lang="en-US" sz="2400" dirty="0"/>
              <a:t>Berkeley segmentation database:</a:t>
            </a:r>
            <a:br>
              <a:rPr lang="en-US" sz="2400" dirty="0"/>
            </a:br>
            <a:r>
              <a:rPr lang="en-US" sz="1600" dirty="0">
                <a:hlinkClick r:id="rId3"/>
              </a:rPr>
              <a:t>http://www.eecs.berkeley.edu/Research/Projects/CS/vision/grouping/segbench/</a:t>
            </a:r>
            <a:endParaRPr lang="en-US" sz="1600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206500" y="1110109"/>
            <a:ext cx="116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2951162" y="1141710"/>
            <a:ext cx="3241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5895975" y="1110109"/>
            <a:ext cx="3054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gradient magnitude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996D1CF-653C-CA4E-8B0B-E8706E79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1821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046"/>
            <a:ext cx="8077200" cy="838200"/>
          </a:xfrm>
        </p:spPr>
        <p:txBody>
          <a:bodyPr/>
          <a:lstStyle/>
          <a:p>
            <a:r>
              <a:rPr lang="en-US" sz="3200" dirty="0"/>
              <a:t>Do humans consistently segment images?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45E3E-8F44-F44D-B8BD-5D6B3039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0"/>
          <a:stretch/>
        </p:blipFill>
        <p:spPr>
          <a:xfrm>
            <a:off x="762000" y="2246827"/>
            <a:ext cx="7620000" cy="3818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6F9C1-4C50-7742-96DB-2DFDD7CD6907}"/>
              </a:ext>
            </a:extLst>
          </p:cNvPr>
          <p:cNvSpPr/>
          <p:nvPr/>
        </p:nvSpPr>
        <p:spPr>
          <a:xfrm>
            <a:off x="310662" y="6060651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hlinkClick r:id="rId4"/>
              </a:rPr>
              <a:t>A Database of Human Segmented Natural Images and its Application to Evaluating Segmentation Algorithms and Measuring Ecological Statistics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182B2-197B-3541-8AA8-70F3FBAA15C3}"/>
              </a:ext>
            </a:extLst>
          </p:cNvPr>
          <p:cNvSpPr/>
          <p:nvPr/>
        </p:nvSpPr>
        <p:spPr>
          <a:xfrm>
            <a:off x="281354" y="928523"/>
            <a:ext cx="8862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Divide each image into pieces, where each piece represents a distinguished thing in the image. It is important that all of the pieces have approximately equal importance. The number of things in each image is up to you. Something between 2 and 20 should be reasonable for any of our images.</a:t>
            </a:r>
          </a:p>
        </p:txBody>
      </p:sp>
    </p:spTree>
    <p:extLst>
      <p:ext uri="{BB962C8B-B14F-4D97-AF65-F5344CB8AC3E}">
        <p14:creationId xmlns:p14="http://schemas.microsoft.com/office/powerpoint/2010/main" val="14160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Aside: Datasets, Metrics and Benchmarks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2AF84-6419-0045-A983-E20BE5CE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Standard image 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Standard metrics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Possible to </a:t>
            </a:r>
            <a:r>
              <a:rPr lang="en-US" i="1" dirty="0"/>
              <a:t>quantitatively</a:t>
            </a:r>
            <a:r>
              <a:rPr lang="en-US" dirty="0"/>
              <a:t> compare different methods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66F9C1-4C50-7742-96DB-2DFDD7CD6907}"/>
              </a:ext>
            </a:extLst>
          </p:cNvPr>
          <p:cNvSpPr/>
          <p:nvPr/>
        </p:nvSpPr>
        <p:spPr>
          <a:xfrm>
            <a:off x="310662" y="6060651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  <a:hlinkClick r:id="rId3"/>
              </a:rPr>
              <a:t>A Database of Human Segmented Natural Images and its Application to Evaluating Segmentation Algorithms and Measuring Ecological Statistics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0558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09181" y="31623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90071" y="612011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19090" y="3362235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Martin, </a:t>
            </a:r>
            <a:r>
              <a:rPr lang="en-US" dirty="0" err="1"/>
              <a:t>Fowlkes</a:t>
            </a:r>
            <a:r>
              <a:rPr lang="en-US" dirty="0"/>
              <a:t>, Malik 2004: Learning to Detection Natural Boundaries…</a:t>
            </a:r>
          </a:p>
          <a:p>
            <a:r>
              <a:rPr lang="en-US" dirty="0">
                <a:hlinkClick r:id="rId3"/>
              </a:rPr>
              <a:t>http://www.eecs.berkeley.edu/Research/Projects/CS/vision/grouping/papers/mfm-pami-boundary.pdf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657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215" y="1096108"/>
            <a:ext cx="7659569" cy="519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1246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72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74A70-C37B-A146-A165-47216E6E5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3018264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Contour Detection and Hierarchical Image Segmentation</a:t>
            </a:r>
            <a:r>
              <a:rPr lang="en-US" sz="1800" dirty="0"/>
              <a:t> P. Arbeláez. PAMI 2010.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20A67-09A0-7943-B7D3-41E8EAD07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9" y="1447800"/>
            <a:ext cx="86164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D7346-E46F-2547-AB1B-5F6F440C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87"/>
          <a:stretch/>
        </p:blipFill>
        <p:spPr>
          <a:xfrm>
            <a:off x="304800" y="93785"/>
            <a:ext cx="5219700" cy="614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01983-0CC1-2845-93EB-0ECEF923E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35"/>
          <a:stretch/>
        </p:blipFill>
        <p:spPr>
          <a:xfrm>
            <a:off x="5960483" y="1384171"/>
            <a:ext cx="3078009" cy="2233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DBA3AB-C15C-294C-AE70-414267538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5"/>
          <a:stretch/>
        </p:blipFill>
        <p:spPr>
          <a:xfrm>
            <a:off x="6000888" y="3617350"/>
            <a:ext cx="2997197" cy="2233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FDD216-592D-EF40-87E2-B858CEC3CFA5}"/>
              </a:ext>
            </a:extLst>
          </p:cNvPr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4"/>
              </a:rPr>
              <a:t>Contour Detection and Hierarchical Image Segmentation</a:t>
            </a:r>
            <a:r>
              <a:rPr lang="en-US" sz="1800" dirty="0"/>
              <a:t> P. Arbeláez. PAMI 2010.</a:t>
            </a:r>
          </a:p>
        </p:txBody>
      </p:sp>
    </p:spTree>
    <p:extLst>
      <p:ext uri="{BB962C8B-B14F-4D97-AF65-F5344CB8AC3E}">
        <p14:creationId xmlns:p14="http://schemas.microsoft.com/office/powerpoint/2010/main" val="27129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D0EF173-7474-1C45-A590-BF7779EFA826}"/>
              </a:ext>
            </a:extLst>
          </p:cNvPr>
          <p:cNvGrpSpPr/>
          <p:nvPr/>
        </p:nvGrpSpPr>
        <p:grpSpPr>
          <a:xfrm>
            <a:off x="3213665" y="3245109"/>
            <a:ext cx="5763772" cy="2561855"/>
            <a:chOff x="2532978" y="2902439"/>
            <a:chExt cx="5763772" cy="25618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9FE9CFF-7251-6547-838A-2A1CA2B76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006"/>
            <a:stretch/>
          </p:blipFill>
          <p:spPr>
            <a:xfrm>
              <a:off x="4381222" y="2903974"/>
              <a:ext cx="2572696" cy="25603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BA96F-B4C8-C141-88DB-FD86DE7E1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985" r="19"/>
            <a:stretch/>
          </p:blipFill>
          <p:spPr>
            <a:xfrm>
              <a:off x="7010402" y="2903974"/>
              <a:ext cx="1286348" cy="25603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812A62-813A-874C-8F5B-31FA4182E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978" y="2902439"/>
              <a:ext cx="1720656" cy="256032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85B5ADE-308D-3B4B-B5A3-EDEBB9B72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806"/>
          <a:stretch/>
        </p:blipFill>
        <p:spPr>
          <a:xfrm>
            <a:off x="4511775" y="1088415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2EF3BA-00F8-A043-A0F8-87A5CF94B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80" t="-1683" r="526" b="1683"/>
          <a:stretch/>
        </p:blipFill>
        <p:spPr>
          <a:xfrm>
            <a:off x="6365245" y="1066800"/>
            <a:ext cx="1828800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BB5DB9-E4CC-3A40-8A4C-A1C3290C2444}"/>
              </a:ext>
            </a:extLst>
          </p:cNvPr>
          <p:cNvSpPr txBox="1"/>
          <p:nvPr/>
        </p:nvSpPr>
        <p:spPr>
          <a:xfrm>
            <a:off x="4271354" y="2903269"/>
            <a:ext cx="4138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“Bird Edge” Problem with Texture Gradients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CCA244-A41D-3E4E-B59A-802AFCE0E7F4}"/>
              </a:ext>
            </a:extLst>
          </p:cNvPr>
          <p:cNvSpPr txBox="1"/>
          <p:nvPr/>
        </p:nvSpPr>
        <p:spPr>
          <a:xfrm>
            <a:off x="4312854" y="5808715"/>
            <a:ext cx="3881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Information Leakage across Orientations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5FAC45-3E6B-A646-AD26-A94EAB090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76" y="2131027"/>
            <a:ext cx="2470150" cy="3668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9859B3-EA98-7E42-99C7-E14A27BAE7EE}"/>
              </a:ext>
            </a:extLst>
          </p:cNvPr>
          <p:cNvSpPr txBox="1"/>
          <p:nvPr/>
        </p:nvSpPr>
        <p:spPr>
          <a:xfrm>
            <a:off x="1044925" y="5805429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Sky Breaking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DE529A-D73B-7A41-A9A4-B4DE4EBB5F7D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772400" cy="74657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Lots of Tricks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9CC76F-9368-094F-AF7B-89D7AC86E00F}"/>
              </a:ext>
            </a:extLst>
          </p:cNvPr>
          <p:cNvSpPr/>
          <p:nvPr/>
        </p:nvSpPr>
        <p:spPr>
          <a:xfrm>
            <a:off x="1407638" y="6258580"/>
            <a:ext cx="669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7"/>
              </a:rPr>
              <a:t>Learning to Detect Natural Image Boundaries Using Brightness and Texture</a:t>
            </a:r>
            <a:endParaRPr lang="en-US" sz="1400" dirty="0"/>
          </a:p>
          <a:p>
            <a:pPr algn="ctr"/>
            <a:r>
              <a:rPr lang="en-US" sz="1400" dirty="0">
                <a:hlinkClick r:id="rId8"/>
              </a:rPr>
              <a:t>Contour Detection and Hierarchical Image Segmentation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82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(0.95)</a:t>
            </a: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(0.88)</a:t>
            </a:r>
          </a:p>
        </p:txBody>
      </p:sp>
    </p:spTree>
    <p:extLst>
      <p:ext uri="{BB962C8B-B14F-4D97-AF65-F5344CB8AC3E}">
        <p14:creationId xmlns:p14="http://schemas.microsoft.com/office/powerpoint/2010/main" val="425223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intensity function</a:t>
              </a:r>
              <a:br>
                <a:rPr lang="en-US" sz="1800" dirty="0"/>
              </a:br>
              <a:r>
                <a:rPr lang="en-US" sz="1800" dirty="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  <p:sp>
        <p:nvSpPr>
          <p:cNvPr id="22" name="Text Box 15">
            <a:extLst>
              <a:ext uri="{FF2B5EF4-FFF2-40B4-BE49-F238E27FC236}">
                <a16:creationId xmlns:a16="http://schemas.microsoft.com/office/drawing/2014/main" id="{C3C49804-2443-1548-9473-86B7243E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</a:t>
            </a: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0800" y="382998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(0.96)</a:t>
            </a: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99567" y="231905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(0.88)</a:t>
            </a:r>
          </a:p>
        </p:txBody>
      </p:sp>
    </p:spTree>
    <p:extLst>
      <p:ext uri="{BB962C8B-B14F-4D97-AF65-F5344CB8AC3E}">
        <p14:creationId xmlns:p14="http://schemas.microsoft.com/office/powerpoint/2010/main" val="528081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368465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25387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(0.63)</a:t>
            </a:r>
          </a:p>
        </p:txBody>
      </p:sp>
    </p:spTree>
    <p:extLst>
      <p:ext uri="{BB962C8B-B14F-4D97-AF65-F5344CB8AC3E}">
        <p14:creationId xmlns:p14="http://schemas.microsoft.com/office/powerpoint/2010/main" val="2902710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377101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(0.90)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20365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Pb</a:t>
            </a:r>
            <a:r>
              <a:rPr lang="en-US" dirty="0">
                <a:solidFill>
                  <a:schemeClr val="bg1"/>
                </a:solidFill>
              </a:rPr>
              <a:t> (0.35)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>
                <a:hlinkClick r:id="rId5"/>
              </a:rPr>
              <a:t>http://www.eecs.berkeley.edu/Research/Projects/CS/vision/bsds/bench/html/108082-color.html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2652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hlinkClick r:id="rId2"/>
              </a:rPr>
              <a:t>Contour Detection and Hierarchical Image Segmentation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Research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8F3281-F637-AC46-A4D6-D46A10049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87" y="1066800"/>
            <a:ext cx="4168813" cy="3943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42CDA-C06E-7C41-BD99-CC2D330F6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25"/>
          <a:stretch/>
        </p:blipFill>
        <p:spPr>
          <a:xfrm>
            <a:off x="101454" y="1447800"/>
            <a:ext cx="48737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0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FC805-6189-B640-8820-3F920D7E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076499"/>
            <a:ext cx="5384800" cy="53262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024A3-BBDB-0742-989E-AAD4E25B125F}"/>
              </a:ext>
            </a:extLst>
          </p:cNvPr>
          <p:cNvSpPr/>
          <p:nvPr/>
        </p:nvSpPr>
        <p:spPr>
          <a:xfrm>
            <a:off x="0" y="6412468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https://arxiv.org/pdf/1504.06375.pdf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03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Contour Detection and Hierarchical Image Segmentation. P. Arbeláez et al. PAMI 2010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Interactive Segmentation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0121B-B13A-8B4E-B9D7-BAACAFF6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78" y="1905000"/>
            <a:ext cx="691444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11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0395A4-296F-F34A-BA0B-8EAA0129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/>
            <a:r>
              <a:rPr lang="en-US" sz="3200" dirty="0"/>
              <a:t>Applications: Pre-processing for Object Detection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3E286-99D7-D64D-9794-2429B6A1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" y="3192147"/>
            <a:ext cx="9144000" cy="2268141"/>
          </a:xfrm>
          <a:prstGeom prst="rect">
            <a:avLst/>
          </a:prstGeom>
        </p:spPr>
      </p:pic>
      <p:pic>
        <p:nvPicPr>
          <p:cNvPr id="6" name="Picture 5" descr="Screen Shot 2016-04-21 at 12.50.08 PM.png">
            <a:extLst>
              <a:ext uri="{FF2B5EF4-FFF2-40B4-BE49-F238E27FC236}">
                <a16:creationId xmlns:a16="http://schemas.microsoft.com/office/drawing/2014/main" id="{72835317-D64E-2C47-8CA7-1E3B69A0C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b="50472"/>
          <a:stretch/>
        </p:blipFill>
        <p:spPr>
          <a:xfrm>
            <a:off x="609600" y="1207524"/>
            <a:ext cx="5306459" cy="1691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B40CB5-1351-8941-90C4-309F356DFB39}"/>
              </a:ext>
            </a:extLst>
          </p:cNvPr>
          <p:cNvSpPr/>
          <p:nvPr/>
        </p:nvSpPr>
        <p:spPr>
          <a:xfrm>
            <a:off x="297804" y="6112023"/>
            <a:ext cx="8583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</a:t>
            </a:r>
            <a:r>
              <a:rPr lang="en-US" sz="1800" b="0" dirty="0" err="1"/>
              <a:t>Uijlings</a:t>
            </a:r>
            <a:r>
              <a:rPr lang="en-US" sz="1800" b="0" dirty="0"/>
              <a:t>, K. van de </a:t>
            </a:r>
            <a:r>
              <a:rPr lang="en-US" sz="1800" b="0" dirty="0" err="1"/>
              <a:t>Sande</a:t>
            </a:r>
            <a:r>
              <a:rPr lang="en-US" sz="1800" b="0" dirty="0"/>
              <a:t>, T. </a:t>
            </a:r>
            <a:r>
              <a:rPr lang="en-US" sz="1800" b="0" dirty="0" err="1"/>
              <a:t>Gevers</a:t>
            </a:r>
            <a:r>
              <a:rPr lang="en-US" sz="1800" b="0" dirty="0"/>
              <a:t>, and A. </a:t>
            </a:r>
            <a:r>
              <a:rPr lang="en-US" sz="1800" b="0" dirty="0" err="1"/>
              <a:t>Smeulders</a:t>
            </a:r>
            <a:r>
              <a:rPr lang="en-US" sz="1800" b="0" dirty="0"/>
              <a:t>, </a:t>
            </a:r>
          </a:p>
          <a:p>
            <a:pPr algn="ctr"/>
            <a:r>
              <a:rPr lang="en-US" sz="1800" b="0" dirty="0">
                <a:hlinkClick r:id="rId4"/>
              </a:rPr>
              <a:t>Selective Search for Object Recognition</a:t>
            </a:r>
            <a:r>
              <a:rPr lang="en-US" sz="1800" b="0" dirty="0"/>
              <a:t>, IJCV 2013</a:t>
            </a:r>
          </a:p>
        </p:txBody>
      </p:sp>
    </p:spTree>
    <p:extLst>
      <p:ext uri="{BB962C8B-B14F-4D97-AF65-F5344CB8AC3E}">
        <p14:creationId xmlns:p14="http://schemas.microsoft.com/office/powerpoint/2010/main" val="362604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53"/>
          <a:stretch/>
        </p:blipFill>
        <p:spPr bwMode="auto">
          <a:xfrm>
            <a:off x="1320336" y="0"/>
            <a:ext cx="78236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76200" y="167640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Brightness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719" y="266700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48" y="3733800"/>
            <a:ext cx="1025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Texture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4522" y="472440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Combined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521" y="579120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897297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</a:t>
            </a:r>
            <a:r>
              <a:rPr lang="en-US" dirty="0" err="1"/>
              <a:t>pB</a:t>
            </a:r>
            <a:r>
              <a:rPr lang="en-US" dirty="0"/>
              <a:t> boundary detector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6630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Fowlkes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8289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Edge Detection with Structured Random Forests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791200" cy="4830762"/>
          </a:xfrm>
        </p:spPr>
        <p:txBody>
          <a:bodyPr>
            <a:noAutofit/>
          </a:bodyPr>
          <a:lstStyle/>
          <a:p>
            <a:r>
              <a:rPr lang="en-US" sz="2000" dirty="0"/>
              <a:t>Goal: quickly predict whether each pixel is an edge</a:t>
            </a:r>
          </a:p>
          <a:p>
            <a:r>
              <a:rPr lang="en-US" sz="2000" dirty="0"/>
              <a:t>Insights</a:t>
            </a:r>
          </a:p>
          <a:p>
            <a:pPr lvl="1"/>
            <a:r>
              <a:rPr lang="en-US" dirty="0"/>
              <a:t>Predictions can be learned from training data</a:t>
            </a:r>
          </a:p>
          <a:p>
            <a:pPr lvl="1"/>
            <a:r>
              <a:rPr lang="en-US" dirty="0"/>
              <a:t>Predictions for nearby pixels should not be independent</a:t>
            </a:r>
            <a:endParaRPr lang="en-US" sz="2000" dirty="0"/>
          </a:p>
          <a:p>
            <a:r>
              <a:rPr lang="en-US" sz="2000" dirty="0"/>
              <a:t>Solution</a:t>
            </a:r>
          </a:p>
          <a:p>
            <a:pPr lvl="1"/>
            <a:r>
              <a:rPr lang="en-US" dirty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7585" y="645714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http://research.microsoft.com/pubs/202540/DollarICCV13edges.pdf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Boundaries in patch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/>
              <a:t>For 2D function </a:t>
            </a:r>
            <a:r>
              <a:rPr lang="en-US" sz="2400" dirty="0">
                <a:solidFill>
                  <a:srgbClr val="0000FF"/>
                </a:solidFill>
              </a:rPr>
              <a:t>f(</a:t>
            </a:r>
            <a:r>
              <a:rPr lang="en-US" sz="2400" dirty="0" err="1">
                <a:solidFill>
                  <a:srgbClr val="0000FF"/>
                </a:solidFill>
              </a:rPr>
              <a:t>x,y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r>
              <a:rPr lang="en-US" sz="2400" dirty="0"/>
              <a:t>, the partial derivative is:</a:t>
            </a:r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2400" dirty="0"/>
          </a:p>
          <a:p>
            <a:pPr marL="0" indent="0">
              <a:buFontTx/>
              <a:buNone/>
            </a:pPr>
            <a:endParaRPr lang="en-US" sz="1000" dirty="0"/>
          </a:p>
          <a:p>
            <a:pPr marL="0" indent="0">
              <a:buFontTx/>
              <a:buNone/>
            </a:pPr>
            <a:r>
              <a:rPr lang="en-US" sz="2400" dirty="0"/>
              <a:t>For discrete data, we can approximate using finite differences:</a:t>
            </a:r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>
              <a:buFontTx/>
              <a:buNone/>
            </a:pPr>
            <a:r>
              <a:rPr lang="en-US" sz="2400" dirty="0"/>
              <a:t>To implement the above as convolution, what would be </a:t>
            </a:r>
            <a:br>
              <a:rPr lang="en-US" sz="2400" dirty="0"/>
            </a:br>
            <a:r>
              <a:rPr lang="en-US" sz="2400" dirty="0"/>
              <a:t>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3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4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5"/>
            <a:ext cx="9144000" cy="838200"/>
          </a:xfrm>
        </p:spPr>
        <p:txBody>
          <a:bodyPr>
            <a:noAutofit/>
          </a:bodyPr>
          <a:lstStyle/>
          <a:p>
            <a:r>
              <a:rPr lang="en-US" sz="3200" dirty="0"/>
              <a:t>Edge Detection with Structured Random Forests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500" dirty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Extract overlapping 32x32 patches at three scales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Features are pixel values and pairwise differences in feature maps (LUV color, gradient magnitude, oriented gradient)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Predict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600" dirty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600" dirty="0"/>
                  <a:t> trained decision trees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600" dirty="0"/>
                  <a:t>Average predictions for each pixel across all patches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  <a:blipFill>
                <a:blip r:embed="rId2"/>
                <a:stretch>
                  <a:fillRect l="-3070" t="-2716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75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Results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2" y="1688850"/>
            <a:ext cx="167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BSDS 500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6585" y="168885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NYU Depth dataset edges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E5A645-04DD-5B42-92C0-461E3F8787AB}"/>
              </a:ext>
            </a:extLst>
          </p:cNvPr>
          <p:cNvSpPr txBox="1">
            <a:spLocks/>
          </p:cNvSpPr>
          <p:nvPr/>
        </p:nvSpPr>
        <p:spPr bwMode="auto">
          <a:xfrm>
            <a:off x="0" y="119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Edge Detection with Structured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777030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9" y="8382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9" y="45342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216" y="27085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216" y="45420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57D13D-5887-1A4C-BDBE-E915B68F7082}"/>
              </a:ext>
            </a:extLst>
          </p:cNvPr>
          <p:cNvSpPr txBox="1">
            <a:spLocks/>
          </p:cNvSpPr>
          <p:nvPr/>
        </p:nvSpPr>
        <p:spPr bwMode="auto">
          <a:xfrm>
            <a:off x="0" y="119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Edge Detection with Structured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377511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 nested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35892"/>
            <a:ext cx="5908908" cy="442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12468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https://arxiv.org/pdf/1504.06375.pdf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4338D-F9F7-F641-9BA9-306670551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1" y="3397738"/>
            <a:ext cx="3810000" cy="34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58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Crisp Boundary Detection using Pointwise Mutual Information (Isola et al. ECCV 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20135"/>
            <a:ext cx="899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8860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14938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combinations that are unlikely to be together are edges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8718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36" y="4015783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38311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9247" y="3832461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Spectral clustering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3861894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Kernel density estimation</a:t>
            </a:r>
          </a:p>
        </p:txBody>
      </p:sp>
    </p:spTree>
    <p:extLst>
      <p:ext uri="{BB962C8B-B14F-4D97-AF65-F5344CB8AC3E}">
        <p14:creationId xmlns:p14="http://schemas.microsoft.com/office/powerpoint/2010/main" val="1469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133"/>
            <a:ext cx="8686800" cy="838200"/>
          </a:xfrm>
        </p:spPr>
        <p:txBody>
          <a:bodyPr>
            <a:noAutofit/>
          </a:bodyPr>
          <a:lstStyle/>
          <a:p>
            <a:r>
              <a:rPr lang="en-US" sz="2400" dirty="0"/>
              <a:t>Crisp Boundary Detection using </a:t>
            </a:r>
            <a:r>
              <a:rPr lang="en-US" sz="2400" dirty="0" err="1"/>
              <a:t>Pointwise</a:t>
            </a:r>
            <a:r>
              <a:rPr lang="en-US" sz="2400" dirty="0"/>
              <a:t> Mutual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85527"/>
            <a:ext cx="3152400" cy="2550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0" y="1219200"/>
            <a:ext cx="5661000" cy="5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6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Local edge detection is mostly solved</a:t>
            </a:r>
          </a:p>
          <a:p>
            <a:pPr lvl="1"/>
            <a:r>
              <a:rPr lang="en-US" dirty="0"/>
              <a:t>Intensity gradient, color, texture </a:t>
            </a:r>
          </a:p>
          <a:p>
            <a:pPr lvl="1"/>
            <a:r>
              <a:rPr lang="en-US" dirty="0"/>
              <a:t>HED on BSDS 500 is near human performance</a:t>
            </a:r>
          </a:p>
          <a:p>
            <a:endParaRPr lang="en-US" dirty="0"/>
          </a:p>
          <a:p>
            <a:r>
              <a:rPr lang="en-US" dirty="0"/>
              <a:t>Some room for improvement by taking advantage of higher-level knowledge (e.g., objects)</a:t>
            </a:r>
          </a:p>
          <a:p>
            <a:endParaRPr lang="en-US" dirty="0"/>
          </a:p>
          <a:p>
            <a:r>
              <a:rPr lang="en-US" dirty="0"/>
              <a:t>Still hard to produce all objects within a small number of regions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986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56D2F8-9F18-0549-98A4-74E33201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0" y="914400"/>
            <a:ext cx="6761019" cy="548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AAE245-42BA-FC4F-B46B-737A400B5FA5}"/>
              </a:ext>
            </a:extLst>
          </p:cNvPr>
          <p:cNvSpPr/>
          <p:nvPr/>
        </p:nvSpPr>
        <p:spPr>
          <a:xfrm>
            <a:off x="-29308" y="6550223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Gregory, R. L. (1970). The Intelligent Eye. New York, NY: McGraw-Hill Paperbacks.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133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Are Edges an Input or an Output?</a:t>
            </a:r>
          </a:p>
        </p:txBody>
      </p:sp>
    </p:spTree>
    <p:extLst>
      <p:ext uri="{BB962C8B-B14F-4D97-AF65-F5344CB8AC3E}">
        <p14:creationId xmlns:p14="http://schemas.microsoft.com/office/powerpoint/2010/main" val="3662424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54" y="152400"/>
            <a:ext cx="8200292" cy="838200"/>
          </a:xfrm>
        </p:spPr>
        <p:txBody>
          <a:bodyPr>
            <a:noAutofit/>
          </a:bodyPr>
          <a:lstStyle/>
          <a:p>
            <a:r>
              <a:rPr lang="en-US" sz="3200" dirty="0"/>
              <a:t>Recap</a:t>
            </a:r>
          </a:p>
        </p:txBody>
      </p:sp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941BC095-D8B2-BB45-84B8-F8E8D32F4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396786"/>
              </p:ext>
            </p:extLst>
          </p:nvPr>
        </p:nvGraphicFramePr>
        <p:xfrm>
          <a:off x="304800" y="1019908"/>
          <a:ext cx="2057400" cy="196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0"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941BC095-D8B2-BB45-84B8-F8E8D32F4C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19908"/>
                        <a:ext cx="2057400" cy="1965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>
            <a:extLst>
              <a:ext uri="{FF2B5EF4-FFF2-40B4-BE49-F238E27FC236}">
                <a16:creationId xmlns:a16="http://schemas.microsoft.com/office/drawing/2014/main" id="{D09B208B-6E53-A347-8129-50DEABE7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940246"/>
            <a:ext cx="3657600" cy="95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0E70CF2-C7F4-B847-A39E-684B9537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917923"/>
            <a:ext cx="3657600" cy="77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1F3776E-EF46-E54D-B0F0-8CC0A7A8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708730"/>
            <a:ext cx="3657600" cy="7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45938FE2-63E4-794C-94B9-EB60391E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3492688"/>
            <a:ext cx="3657600" cy="79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57B5C03-22B2-3446-8007-3CAF267F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211434"/>
            <a:ext cx="1582615" cy="158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7D4143A-3C40-EE4E-B31E-1B5DEFE4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16615" y="2962131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E7CD9AEE-6C90-974C-B744-F8A055E6C3DD}"/>
              </a:ext>
            </a:extLst>
          </p:cNvPr>
          <p:cNvSpPr>
            <a:spLocks/>
          </p:cNvSpPr>
          <p:nvPr/>
        </p:nvSpPr>
        <p:spPr bwMode="auto">
          <a:xfrm>
            <a:off x="363415" y="4378230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0477246B-9DDD-364F-AAC1-6216D19018AE}"/>
              </a:ext>
            </a:extLst>
          </p:cNvPr>
          <p:cNvSpPr>
            <a:spLocks/>
          </p:cNvSpPr>
          <p:nvPr/>
        </p:nvSpPr>
        <p:spPr bwMode="auto">
          <a:xfrm>
            <a:off x="3030415" y="4416330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B163239-A483-EE48-B9B9-4814433AA36A}"/>
              </a:ext>
            </a:extLst>
          </p:cNvPr>
          <p:cNvSpPr>
            <a:spLocks/>
          </p:cNvSpPr>
          <p:nvPr/>
        </p:nvSpPr>
        <p:spPr bwMode="auto">
          <a:xfrm>
            <a:off x="5519615" y="5114830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22C598F5-A4DA-B142-870A-E05CAF24985E}"/>
              </a:ext>
            </a:extLst>
          </p:cNvPr>
          <p:cNvSpPr>
            <a:spLocks/>
          </p:cNvSpPr>
          <p:nvPr/>
        </p:nvSpPr>
        <p:spPr bwMode="auto">
          <a:xfrm>
            <a:off x="6230815" y="4962430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ED0589-B2F9-0B4D-81ED-816D3865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54" y="152400"/>
            <a:ext cx="8200292" cy="838200"/>
          </a:xfrm>
        </p:spPr>
        <p:txBody>
          <a:bodyPr>
            <a:noAutofit/>
          </a:bodyPr>
          <a:lstStyle/>
          <a:p>
            <a:r>
              <a:rPr lang="en-US" sz="3200" dirty="0"/>
              <a:t>Recap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66711A-9BCF-5149-9687-26362E852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0" b="49791"/>
          <a:stretch/>
        </p:blipFill>
        <p:spPr>
          <a:xfrm>
            <a:off x="609600" y="990600"/>
            <a:ext cx="762000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0A66AC-2870-C049-A8F7-2422D538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23" y="3124200"/>
            <a:ext cx="3141991" cy="297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8CAAF-C991-1B47-9D9F-BF31018E1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25"/>
          <a:stretch/>
        </p:blipFill>
        <p:spPr>
          <a:xfrm>
            <a:off x="3786760" y="2667000"/>
            <a:ext cx="48737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/>
          <a:srcRect l="48772" t="2193" r="5710" b="50317"/>
          <a:stretch>
            <a:fillRect/>
          </a:stretch>
        </p:blipFill>
        <p:spPr bwMode="auto">
          <a:xfrm>
            <a:off x="9318625" y="1384300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7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8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5">
            <a:extLst>
              <a:ext uri="{FF2B5EF4-FFF2-40B4-BE49-F238E27FC236}">
                <a16:creationId xmlns:a16="http://schemas.microsoft.com/office/drawing/2014/main" id="{38608D08-A2ED-3147-BAF1-6179BA60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324600"/>
            <a:ext cx="802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P. Dollar and L. </a:t>
            </a:r>
            <a:r>
              <a:rPr lang="en-US" sz="1800" dirty="0" err="1"/>
              <a:t>Zitnick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Structured forests for fast edge detection</a:t>
            </a:r>
            <a:r>
              <a:rPr lang="en-US" sz="1800" dirty="0"/>
              <a:t>, ICCV 2013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99468" y="1969528"/>
            <a:ext cx="3129531" cy="3669272"/>
            <a:chOff x="762000" y="1654654"/>
            <a:chExt cx="3723044" cy="4365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4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1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8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5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22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9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9" name="TextBox 68"/>
          <p:cNvSpPr txBox="1"/>
          <p:nvPr/>
        </p:nvSpPr>
        <p:spPr>
          <a:xfrm>
            <a:off x="838199" y="1443335"/>
            <a:ext cx="19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50901"/>
          <a:stretch/>
        </p:blipFill>
        <p:spPr bwMode="auto">
          <a:xfrm>
            <a:off x="3733799" y="1654654"/>
            <a:ext cx="5257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/>
          <a:stretch/>
        </p:blipFill>
        <p:spPr bwMode="auto">
          <a:xfrm>
            <a:off x="3733800" y="4878732"/>
            <a:ext cx="5276088" cy="12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4" b="-3"/>
          <a:stretch/>
        </p:blipFill>
        <p:spPr bwMode="auto">
          <a:xfrm>
            <a:off x="3733800" y="3276600"/>
            <a:ext cx="53340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367230" y="1143000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10199" y="2814935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26203" y="44196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95186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6683" y="6324600"/>
            <a:ext cx="666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Xie</a:t>
            </a:r>
            <a:r>
              <a:rPr lang="en-US" sz="1800" dirty="0"/>
              <a:t> and Z. </a:t>
            </a:r>
            <a:r>
              <a:rPr lang="en-US" sz="1800" dirty="0" err="1"/>
              <a:t>Tu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Holistically-nested edge detection</a:t>
            </a:r>
            <a:r>
              <a:rPr lang="en-US" sz="1800" dirty="0"/>
              <a:t>, ICCV 2015</a:t>
            </a:r>
          </a:p>
        </p:txBody>
      </p:sp>
      <p:pic>
        <p:nvPicPr>
          <p:cNvPr id="3" name="Picture 2" descr="Screen Shot 2018-02-05 at 12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19" y="1066800"/>
            <a:ext cx="67830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6547338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125" y="5676900"/>
            <a:ext cx="6223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points in the direction of most rapid increase in intensity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924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9245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8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6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4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sz="2400"/>
              <a:t>The gradient of an image: </a:t>
            </a:r>
          </a:p>
          <a:p>
            <a:endParaRPr lang="en-US" sz="2400"/>
          </a:p>
          <a:p>
            <a:endParaRPr lang="en-US"/>
          </a:p>
          <a:p>
            <a:r>
              <a:rPr lang="en-US" sz="2400"/>
              <a:t>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2819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6" name="Rectangle 18"/>
          <p:cNvSpPr>
            <a:spLocks noChangeArrowheads="1"/>
          </p:cNvSpPr>
          <p:nvPr/>
        </p:nvSpPr>
        <p:spPr bwMode="auto">
          <a:xfrm rot="5400000">
            <a:off x="4187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41" name="Line 19"/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42" name="Oval 20"/>
          <p:cNvSpPr>
            <a:spLocks noChangeArrowheads="1"/>
          </p:cNvSpPr>
          <p:nvPr/>
        </p:nvSpPr>
        <p:spPr bwMode="auto">
          <a:xfrm>
            <a:off x="4305301" y="2171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21"/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9235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8" name="Picture 2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685800" y="4724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The gradient direction is given by</a:t>
            </a:r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4735513"/>
            <a:ext cx="27971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6600" y="6037263"/>
            <a:ext cx="37084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0" y="6568281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85800" y="5427663"/>
            <a:ext cx="807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edge strength is given by the gradient magnitude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4" grpId="0" animBg="1"/>
      <p:bldP spid="9225" grpId="0" animBg="1"/>
      <p:bldP spid="974866" grpId="0" animBg="1"/>
      <p:bldP spid="9241" grpId="0" animBg="1"/>
      <p:bldP spid="9242" grpId="0" animBg="1"/>
      <p:bldP spid="9229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07" y="0"/>
            <a:ext cx="8525993" cy="838200"/>
          </a:xfrm>
        </p:spPr>
        <p:txBody>
          <a:bodyPr/>
          <a:lstStyle/>
          <a:p>
            <a:r>
              <a:rPr lang="en-US" sz="3200" dirty="0"/>
              <a:t>Application: Gradient-domain image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9148"/>
            <a:ext cx="83058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Goal: solve for pixel values in the target region to match gradients of the source region while keeping background pixels the same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" y="2288528"/>
            <a:ext cx="8098289" cy="395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97" y="6324600"/>
            <a:ext cx="9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P. Perez, M. </a:t>
            </a:r>
            <a:r>
              <a:rPr lang="en-US" sz="1800" dirty="0" err="1"/>
              <a:t>Gangnet</a:t>
            </a:r>
            <a:r>
              <a:rPr lang="en-US" sz="1800" dirty="0"/>
              <a:t>, A. Blake, </a:t>
            </a:r>
            <a:r>
              <a:rPr lang="en-US" sz="1800" dirty="0">
                <a:hlinkClick r:id="rId3"/>
              </a:rPr>
              <a:t>Poisson Image Editing</a:t>
            </a:r>
            <a:r>
              <a:rPr lang="en-US" sz="1800" dirty="0"/>
              <a:t>, SIGGRAPH 2003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F2116E4E-61E2-864E-8445-B086A44F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001"/>
            <a:ext cx="1765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35829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33946</TotalTime>
  <Words>1950</Words>
  <Application>Microsoft Macintosh PowerPoint</Application>
  <PresentationFormat>On-screen Show (4:3)</PresentationFormat>
  <Paragraphs>325</Paragraphs>
  <Slides>61</Slides>
  <Notes>29</Notes>
  <HiddenSlides>11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Cambria Math</vt:lpstr>
      <vt:lpstr>Times New Roman</vt:lpstr>
      <vt:lpstr>Blank Presentation</vt:lpstr>
      <vt:lpstr>Photo Editor Photo</vt:lpstr>
      <vt:lpstr>Equation</vt:lpstr>
      <vt:lpstr>Edge Detection</vt:lpstr>
      <vt:lpstr>Edge detection</vt:lpstr>
      <vt:lpstr>Edge detection</vt:lpstr>
      <vt:lpstr>Edge detection</vt:lpstr>
      <vt:lpstr>Derivatives with convolution</vt:lpstr>
      <vt:lpstr>Partial derivatives of an image</vt:lpstr>
      <vt:lpstr>Finite difference filters</vt:lpstr>
      <vt:lpstr>Image gradient</vt:lpstr>
      <vt:lpstr>Application: Gradient-domain image editing</vt:lpstr>
      <vt:lpstr>Effects of noise</vt:lpstr>
      <vt:lpstr>Solution: smooth first</vt:lpstr>
      <vt:lpstr>Derivative theorem of convolution</vt:lpstr>
      <vt:lpstr>Derivative of Gaussian filters</vt:lpstr>
      <vt:lpstr>Derivative of Gaussian filters</vt:lpstr>
      <vt:lpstr>Recall: Separability of the Gaussian filter</vt:lpstr>
      <vt:lpstr>Scale of Gaussian derivative filter</vt:lpstr>
      <vt:lpstr>Review: Smoothing vs. derivative filters</vt:lpstr>
      <vt:lpstr>Building an edge detector</vt:lpstr>
      <vt:lpstr>Building an edge detector</vt:lpstr>
      <vt:lpstr>Building an edge detector</vt:lpstr>
      <vt:lpstr>Building an edge detector</vt:lpstr>
      <vt:lpstr>Non-maximum suppression</vt:lpstr>
      <vt:lpstr>Bilinear Interpolation</vt:lpstr>
      <vt:lpstr>Sidebar: Interpolation options</vt:lpstr>
      <vt:lpstr>Non-maximum suppression</vt:lpstr>
      <vt:lpstr>Hysteresis thresholding</vt:lpstr>
      <vt:lpstr>Hysteresis</vt:lpstr>
      <vt:lpstr>Hysteresis thresholding</vt:lpstr>
      <vt:lpstr>Effect of  (Gaussian kernel spread/size)</vt:lpstr>
      <vt:lpstr>Recap: Canny edge detector</vt:lpstr>
      <vt:lpstr>Image gradients vs. meaningful contours</vt:lpstr>
      <vt:lpstr>Do humans consistently segment images?</vt:lpstr>
      <vt:lpstr>Aside: Datasets, Metrics and Benchmarks</vt:lpstr>
      <vt:lpstr>pB boundary detector</vt:lpstr>
      <vt:lpstr>pB Boundary Detector</vt:lpstr>
      <vt:lpstr>pB Boundary Detector</vt:lpstr>
      <vt:lpstr>PowerPoint Presentation</vt:lpstr>
      <vt:lpstr>PowerPoint Presentation</vt:lpstr>
      <vt:lpstr>Results</vt:lpstr>
      <vt:lpstr>Results</vt:lpstr>
      <vt:lpstr>PowerPoint Presentation</vt:lpstr>
      <vt:lpstr>PowerPoint Presentation</vt:lpstr>
      <vt:lpstr>Empirical Research</vt:lpstr>
      <vt:lpstr>Empirical Research</vt:lpstr>
      <vt:lpstr>Applications: Interactive Segmentation</vt:lpstr>
      <vt:lpstr>Applications: Pre-processing for Object Detection</vt:lpstr>
      <vt:lpstr>PowerPoint Presentation</vt:lpstr>
      <vt:lpstr>Global pB boundary detector</vt:lpstr>
      <vt:lpstr>Edge Detection with Structured Random Forests </vt:lpstr>
      <vt:lpstr>Edge Detection with Structured Random Forests</vt:lpstr>
      <vt:lpstr>PowerPoint Presentation</vt:lpstr>
      <vt:lpstr>PowerPoint Presentation</vt:lpstr>
      <vt:lpstr>Holistically nested edge detection</vt:lpstr>
      <vt:lpstr>Crisp Boundary Detection using Pointwise Mutual Information (Isola et al. ECCV 2014)</vt:lpstr>
      <vt:lpstr>Crisp Boundary Detection using Pointwise Mutual Information</vt:lpstr>
      <vt:lpstr>State of edge detection</vt:lpstr>
      <vt:lpstr>Are Edges an Input or an Output?</vt:lpstr>
      <vt:lpstr>Recap</vt:lpstr>
      <vt:lpstr>Recap</vt:lpstr>
      <vt:lpstr>Data-driven edge detection</vt:lpstr>
      <vt:lpstr>Data-driven edge detection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1248</cp:revision>
  <cp:lastPrinted>2018-02-05T18:32:33Z</cp:lastPrinted>
  <dcterms:created xsi:type="dcterms:W3CDTF">2004-08-29T23:15:23Z</dcterms:created>
  <dcterms:modified xsi:type="dcterms:W3CDTF">2021-02-24T06:01:57Z</dcterms:modified>
</cp:coreProperties>
</file>