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830" r:id="rId3"/>
    <p:sldId id="831" r:id="rId4"/>
    <p:sldId id="832" r:id="rId5"/>
    <p:sldId id="833" r:id="rId6"/>
    <p:sldId id="834" r:id="rId7"/>
    <p:sldId id="875" r:id="rId8"/>
    <p:sldId id="836" r:id="rId9"/>
    <p:sldId id="843" r:id="rId10"/>
    <p:sldId id="859" r:id="rId11"/>
    <p:sldId id="849" r:id="rId12"/>
    <p:sldId id="866" r:id="rId13"/>
    <p:sldId id="839" r:id="rId14"/>
    <p:sldId id="874" r:id="rId15"/>
    <p:sldId id="842" r:id="rId16"/>
    <p:sldId id="870" r:id="rId17"/>
    <p:sldId id="872" r:id="rId18"/>
    <p:sldId id="851" r:id="rId19"/>
    <p:sldId id="821" r:id="rId20"/>
    <p:sldId id="822" r:id="rId21"/>
    <p:sldId id="765" r:id="rId22"/>
    <p:sldId id="823" r:id="rId23"/>
    <p:sldId id="755" r:id="rId24"/>
    <p:sldId id="869" r:id="rId25"/>
    <p:sldId id="768" r:id="rId26"/>
    <p:sldId id="769" r:id="rId27"/>
    <p:sldId id="868" r:id="rId28"/>
    <p:sldId id="770" r:id="rId29"/>
    <p:sldId id="771" r:id="rId30"/>
    <p:sldId id="772" r:id="rId31"/>
    <p:sldId id="803" r:id="rId32"/>
    <p:sldId id="774" r:id="rId33"/>
    <p:sldId id="825" r:id="rId34"/>
    <p:sldId id="863" r:id="rId35"/>
    <p:sldId id="775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FF00"/>
    <a:srgbClr val="969696"/>
    <a:srgbClr val="4D4D4D"/>
    <a:srgbClr val="B2B2B2"/>
    <a:srgbClr val="808080"/>
    <a:srgbClr val="C0C0C0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86122" autoAdjust="0"/>
  </p:normalViewPr>
  <p:slideViewPr>
    <p:cSldViewPr>
      <p:cViewPr varScale="1">
        <p:scale>
          <a:sx n="109" d="100"/>
          <a:sy n="109" d="100"/>
        </p:scale>
        <p:origin x="2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666A63B-5894-462D-9BB2-25D1A12C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13E03037-2603-4A69-8D69-F5114471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92FDA-CBFA-427A-9C00-083111ABB72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32992-AC2A-49A4-932C-4343DA93EAE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1675-5D24-41B5-8066-CAFF7158EC9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C9A90-482E-4287-96BA-EF8FBDD08A9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F4009-2D6F-4FC9-9146-E1D9B37D025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0DD9B-995A-43D8-B577-D19504D9C5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95369-6C52-4E07-9B80-0D0289295B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ABAE7-56ED-4255-9120-9709941717B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42FD7-B686-4494-9F56-192B0E9BC4A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43332-4897-4EAB-8F26-60E57053DC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CCCC-9D11-44FE-B2C4-0D49E7EC55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488A-3EFF-400C-8427-8AE04859B3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Specifically,</a:t>
            </a:r>
            <a:r>
              <a:rPr lang="en-US" baseline="0" dirty="0"/>
              <a:t> E has to have a unique minimum at (0,0)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A414-3CEA-40E2-97A8-4EEFE4EF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816D-2242-4CEE-96CC-E0DB910C6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188B-E1B7-4ADA-BCA1-4D67A01F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D1D6-2162-400A-89FD-865EAD3E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0538-4285-485A-A334-8F3AE939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95C0-2CFE-436C-B571-7291FA0F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2C60-F00C-47A6-A537-20C3C26D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B81F-EC77-4CFF-9A3D-C9C2DBFD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6576-1991-4868-8BF1-B3F46EC2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F417-01D2-40F3-843C-F7D5ABC10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3136-F41E-408D-B0E9-423E5331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EF7C-D6FD-4214-BB7D-D2117E69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C9A4009-A7C3-49D8-A61B-48D5AC67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aurabhg.web.illinois.edu/teaching/ece549/sp202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hyperlink" Target="http://www.bmva.org/bmvc/1988/avc-88-023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Corner Detection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511E3-C5D6-0440-8C35-130C6894CBEB}"/>
              </a:ext>
            </a:extLst>
          </p:cNvPr>
          <p:cNvSpPr txBox="1"/>
          <p:nvPr/>
        </p:nvSpPr>
        <p:spPr>
          <a:xfrm>
            <a:off x="-17585" y="6519446"/>
            <a:ext cx="5516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from S. </a:t>
            </a:r>
            <a:r>
              <a:rPr lang="en-US" sz="1600" dirty="0" err="1"/>
              <a:t>Lazebnik</a:t>
            </a:r>
            <a:r>
              <a:rPr lang="en-US" sz="1600" dirty="0"/>
              <a:t>.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E479B532-3376-E245-92BD-B179DAF9B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7776"/>
            <a:ext cx="6400800" cy="1752600"/>
          </a:xfrm>
        </p:spPr>
        <p:txBody>
          <a:bodyPr/>
          <a:lstStyle/>
          <a:p>
            <a:r>
              <a:rPr lang="en-US" dirty="0"/>
              <a:t>CS 543 / ECE 549 – Saurabh Gupta</a:t>
            </a:r>
          </a:p>
          <a:p>
            <a:r>
              <a:rPr lang="en-US" dirty="0"/>
              <a:t>Spring 2021, UIUC</a:t>
            </a:r>
          </a:p>
          <a:p>
            <a:r>
              <a:rPr lang="en-US" sz="1800" dirty="0">
                <a:hlinkClick r:id="rId2"/>
              </a:rPr>
              <a:t>http://saurabhg.web.illinois.edu/teaching/ece549/sp2021/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401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11531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Change in appearance of window </a:t>
            </a:r>
            <a:r>
              <a:rPr lang="en-US" i="1" dirty="0">
                <a:cs typeface="Times New Roman" pitchFamily="18" charset="0"/>
              </a:rPr>
              <a:t>W</a:t>
            </a:r>
            <a:r>
              <a:rPr lang="en-US" dirty="0">
                <a:cs typeface="Times New Roman" pitchFamily="18" charset="0"/>
              </a:rPr>
              <a:t> for 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08816"/>
              </p:ext>
            </p:extLst>
          </p:nvPr>
        </p:nvGraphicFramePr>
        <p:xfrm>
          <a:off x="933450" y="1847850"/>
          <a:ext cx="716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0" name="Equation" r:id="rId6" imgW="2387600" imgH="393700" progId="Equation.3">
                  <p:embed/>
                </p:oleObj>
              </mc:Choice>
              <mc:Fallback>
                <p:oleObj name="Equation" r:id="rId6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450" y="1847850"/>
                        <a:ext cx="716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5">
            <a:extLst>
              <a:ext uri="{FF2B5EF4-FFF2-40B4-BE49-F238E27FC236}">
                <a16:creationId xmlns:a16="http://schemas.microsoft.com/office/drawing/2014/main" id="{8C4083E7-6523-FD4E-8E4E-DEEBD144A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327025" y="3133725"/>
            <a:ext cx="8283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We want to find out how this function behaves for small shifts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1531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Change in appearance of window </a:t>
            </a:r>
            <a:r>
              <a:rPr lang="en-US" i="1" dirty="0">
                <a:cs typeface="Times New Roman" pitchFamily="18" charset="0"/>
              </a:rPr>
              <a:t>W</a:t>
            </a:r>
            <a:r>
              <a:rPr lang="en-US" dirty="0">
                <a:cs typeface="Times New Roman" pitchFamily="18" charset="0"/>
              </a:rPr>
              <a:t> for 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92754"/>
              </p:ext>
            </p:extLst>
          </p:nvPr>
        </p:nvGraphicFramePr>
        <p:xfrm>
          <a:off x="933450" y="1847850"/>
          <a:ext cx="716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5" imgW="2387600" imgH="393700" progId="Equation.3">
                  <p:embed/>
                </p:oleObj>
              </mc:Choice>
              <mc:Fallback>
                <p:oleObj name="Equation" r:id="rId5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1847850"/>
                        <a:ext cx="716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>
            <a:extLst>
              <a:ext uri="{FF2B5EF4-FFF2-40B4-BE49-F238E27FC236}">
                <a16:creationId xmlns:a16="http://schemas.microsoft.com/office/drawing/2014/main" id="{36DF291F-239F-0742-921A-24A12AC81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First-order Taylor approximation for small motions [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]: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Let’s plug this into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):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49053"/>
              </p:ext>
            </p:extLst>
          </p:nvPr>
        </p:nvGraphicFramePr>
        <p:xfrm>
          <a:off x="1213268" y="1981200"/>
          <a:ext cx="655913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1" name="Equation" r:id="rId3" imgW="2082600" imgH="241200" progId="Equation.3">
                  <p:embed/>
                </p:oleObj>
              </mc:Choice>
              <mc:Fallback>
                <p:oleObj name="Equation" r:id="rId3" imgW="2082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268" y="1981200"/>
                        <a:ext cx="655913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96373"/>
              </p:ext>
            </p:extLst>
          </p:nvPr>
        </p:nvGraphicFramePr>
        <p:xfrm>
          <a:off x="333375" y="3652838"/>
          <a:ext cx="8505825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2" name="Equation" r:id="rId5" imgW="3314700" imgH="1181100" progId="Equation.3">
                  <p:embed/>
                </p:oleObj>
              </mc:Choice>
              <mc:Fallback>
                <p:oleObj name="Equation" r:id="rId5" imgW="3314700" imgH="1181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652838"/>
                        <a:ext cx="8505825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95400" y="4648200"/>
            <a:ext cx="56388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5638800"/>
            <a:ext cx="29718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19600" y="5715000"/>
            <a:ext cx="4419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83E5311D-A0C0-734C-B87A-20D36A60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03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08141"/>
              </p:ext>
            </p:extLst>
          </p:nvPr>
        </p:nvGraphicFramePr>
        <p:xfrm>
          <a:off x="1371600" y="2052637"/>
          <a:ext cx="71628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Equation" r:id="rId4" imgW="2755900" imgH="1320800" progId="Equation.3">
                  <p:embed/>
                </p:oleObj>
              </mc:Choice>
              <mc:Fallback>
                <p:oleObj name="Equation" r:id="rId4" imgW="2755900" imgH="1320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2637"/>
                        <a:ext cx="71628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1084CFD-BA16-4B46-BEEE-029597420733}"/>
              </a:ext>
            </a:extLst>
          </p:cNvPr>
          <p:cNvSpPr/>
          <p:nvPr/>
        </p:nvSpPr>
        <p:spPr bwMode="auto">
          <a:xfrm>
            <a:off x="685800" y="3124200"/>
            <a:ext cx="83058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EF63-5866-004A-BAFD-267388E9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) can be locally approximated by a quadratic surface: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0" indent="0"/>
            <a:endParaRPr lang="en-US" dirty="0">
              <a:cs typeface="Times New Roman" pitchFamily="18" charset="0"/>
            </a:endParaRPr>
          </a:p>
          <a:p>
            <a:pPr marL="0" indent="0"/>
            <a:endParaRPr lang="en-US" sz="1200" dirty="0">
              <a:cs typeface="Times New Roman" pitchFamily="18" charset="0"/>
            </a:endParaRPr>
          </a:p>
          <a:p>
            <a:pPr marL="0" indent="0"/>
            <a:r>
              <a:rPr lang="en-US" dirty="0">
                <a:cs typeface="Times New Roman" pitchFamily="18" charset="0"/>
              </a:rPr>
              <a:t>In which directions does this surface have the fastest/slowest change?</a:t>
            </a:r>
            <a:endParaRPr lang="ru-RU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EAE50EA9-4E78-2F45-8D9D-72364029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8720" y="3124200"/>
            <a:ext cx="2791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C5165DC-CE64-EE4B-B307-D9C6A90B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195614"/>
            <a:ext cx="2277284" cy="22882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D6EFA60C-3AF0-4E4A-A04B-8A7B87A1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655" y="3222622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03F12F5-7EE8-BF4F-B0FE-A56B1E28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2052637"/>
          <a:ext cx="71628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7" name="Equation" r:id="rId4" imgW="2755900" imgH="1320800" progId="Equation.3">
                  <p:embed/>
                </p:oleObj>
              </mc:Choice>
              <mc:Fallback>
                <p:oleObj name="Equation" r:id="rId4" imgW="2755900" imgH="1320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2637"/>
                        <a:ext cx="71628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EF63-5866-004A-BAFD-267388E9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) can be locally approximated by a quadratic surface: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0" indent="0"/>
            <a:endParaRPr lang="en-US" dirty="0">
              <a:cs typeface="Times New Roman" pitchFamily="18" charset="0"/>
            </a:endParaRPr>
          </a:p>
          <a:p>
            <a:pPr marL="0" indent="0"/>
            <a:endParaRPr lang="en-US" sz="1200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A719368-9E88-2841-A4D0-5C771EA94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55813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cs typeface="Times New Roman" pitchFamily="18" charset="0"/>
              </a:rPr>
              <a:t>Second moment matrix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M</a:t>
            </a:r>
            <a:endParaRPr lang="ru-RU" sz="24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1A57031A-FBA7-2E44-B338-B121DB56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19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0"/>
          <p:cNvSpPr txBox="1">
            <a:spLocks noChangeArrowheads="1"/>
          </p:cNvSpPr>
          <p:nvPr/>
        </p:nvSpPr>
        <p:spPr bwMode="auto">
          <a:xfrm>
            <a:off x="706437" y="990600"/>
            <a:ext cx="7675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horizontal “slice” of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is given by the equation of an ellipse: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pic>
        <p:nvPicPr>
          <p:cNvPr id="1127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370496"/>
            <a:ext cx="6096000" cy="32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559877"/>
              </p:ext>
            </p:extLst>
          </p:nvPr>
        </p:nvGraphicFramePr>
        <p:xfrm>
          <a:off x="2664774" y="1981200"/>
          <a:ext cx="3736026" cy="125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5" imgW="1358640" imgH="457200" progId="Equation.3">
                  <p:embed/>
                </p:oleObj>
              </mc:Choice>
              <mc:Fallback>
                <p:oleObj name="Equation" r:id="rId5" imgW="13586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774" y="1981200"/>
                        <a:ext cx="3736026" cy="1256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5">
            <a:extLst>
              <a:ext uri="{FF2B5EF4-FFF2-40B4-BE49-F238E27FC236}">
                <a16:creationId xmlns:a16="http://schemas.microsoft.com/office/drawing/2014/main" id="{BFD6ECBE-9462-B343-B75D-A03B5276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950912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Consider the axis-aligned case (gradients are either horizontal or vertical):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47128"/>
              </p:ext>
            </p:extLst>
          </p:nvPr>
        </p:nvGraphicFramePr>
        <p:xfrm>
          <a:off x="1201596" y="1905000"/>
          <a:ext cx="4589604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4" imgW="2260600" imgH="914400" progId="Equation.3">
                  <p:embed/>
                </p:oleObj>
              </mc:Choice>
              <mc:Fallback>
                <p:oleObj name="Equation" r:id="rId4" imgW="2260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596" y="1905000"/>
                        <a:ext cx="4589604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279115"/>
              </p:ext>
            </p:extLst>
          </p:nvPr>
        </p:nvGraphicFramePr>
        <p:xfrm>
          <a:off x="952500" y="3886200"/>
          <a:ext cx="35464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6" imgW="1587500" imgH="1193800" progId="Equation.3">
                  <p:embed/>
                </p:oleObj>
              </mc:Choice>
              <mc:Fallback>
                <p:oleObj name="Equation" r:id="rId6" imgW="15875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886200"/>
                        <a:ext cx="3546475" cy="266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798167" y="4184533"/>
            <a:ext cx="3886200" cy="2292467"/>
            <a:chOff x="4798167" y="3581401"/>
            <a:chExt cx="3886200" cy="2292467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 rot="21582948">
              <a:off x="4798167" y="3941881"/>
              <a:ext cx="3886200" cy="193198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rot="2370124" flipH="1" flipV="1">
              <a:off x="6133202" y="4160877"/>
              <a:ext cx="1266825" cy="149225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 rot="16193341">
              <a:off x="7617482" y="4229421"/>
              <a:ext cx="184150" cy="1738313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 rot="21511153">
              <a:off x="6462671" y="4013011"/>
              <a:ext cx="222250" cy="814387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486400" y="419100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858000" y="5105400"/>
              <a:ext cx="175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b</a:t>
              </a:r>
              <a:r>
                <a:rPr lang="en-US" sz="2400" baseline="30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010400" y="4569023"/>
              <a:ext cx="1447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>
                  <a:solidFill>
                    <a:srgbClr val="FF3300"/>
                  </a:solidFill>
                  <a:cs typeface="Times New Roman" pitchFamily="18" charset="0"/>
                </a:rPr>
                <a:t>Major axis</a:t>
              </a:r>
              <a:endParaRPr lang="ru-RU" sz="1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6094511" y="4265712"/>
              <a:ext cx="1676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solidFill>
                    <a:srgbClr val="0033CC"/>
                  </a:solidFill>
                  <a:cs typeface="Times New Roman" pitchFamily="18" charset="0"/>
                </a:rPr>
                <a:t>Minor axis</a:t>
              </a:r>
              <a:endParaRPr lang="ru-RU" sz="14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4343400" y="2209800"/>
            <a:ext cx="15240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4953000"/>
            <a:ext cx="2362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95400" y="5638800"/>
            <a:ext cx="2895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rot="2370124" flipV="1">
            <a:off x="5274116" y="4261104"/>
            <a:ext cx="2976563" cy="248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BD1DE261-6E72-1547-BB3E-B95E113B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9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950912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Consider the axis-aligned case (gradients are either horizontal or vertical):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60144"/>
              </p:ext>
            </p:extLst>
          </p:nvPr>
        </p:nvGraphicFramePr>
        <p:xfrm>
          <a:off x="1201596" y="1905000"/>
          <a:ext cx="4589604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2" name="Equation" r:id="rId4" imgW="2260600" imgH="914400" progId="Equation.3">
                  <p:embed/>
                </p:oleObj>
              </mc:Choice>
              <mc:Fallback>
                <p:oleObj name="Equation" r:id="rId4" imgW="2260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596" y="1905000"/>
                        <a:ext cx="4589604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dirty="0"/>
              <a:t>If either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b</a:t>
            </a:r>
            <a:r>
              <a:rPr lang="en-US" dirty="0"/>
              <a:t> is close to 0, then this is </a:t>
            </a:r>
            <a:r>
              <a:rPr lang="en-US" b="1" dirty="0"/>
              <a:t>not</a:t>
            </a:r>
            <a:r>
              <a:rPr lang="en-US" dirty="0"/>
              <a:t> a corner, so we want locations where both are large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CF07A6E0-9A59-DC48-B936-2096FA7C3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23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9627"/>
              </p:ext>
            </p:extLst>
          </p:nvPr>
        </p:nvGraphicFramePr>
        <p:xfrm>
          <a:off x="2743200" y="1557337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57337"/>
                        <a:ext cx="25146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609600" y="29028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The axis lengths of the ellipse are determined by the eigenvalues and the orientation is determined by </a:t>
            </a:r>
            <a:r>
              <a:rPr lang="en-US" sz="2400" i="1" dirty="0"/>
              <a:t>R</a:t>
            </a:r>
            <a:r>
              <a:rPr lang="en-US" sz="2400" dirty="0"/>
              <a:t>:</a:t>
            </a:r>
          </a:p>
        </p:txBody>
      </p:sp>
      <p:grpSp>
        <p:nvGrpSpPr>
          <p:cNvPr id="12296" name="Group 21"/>
          <p:cNvGrpSpPr>
            <a:grpSpLocks/>
          </p:cNvGrpSpPr>
          <p:nvPr/>
        </p:nvGrpSpPr>
        <p:grpSpPr bwMode="auto">
          <a:xfrm>
            <a:off x="2362200" y="3827463"/>
            <a:ext cx="5413375" cy="2878137"/>
            <a:chOff x="2254" y="2352"/>
            <a:chExt cx="3410" cy="1813"/>
          </a:xfrm>
        </p:grpSpPr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In the general case, need to </a:t>
            </a:r>
            <a:r>
              <a:rPr lang="en-US" sz="2400" i="1" dirty="0" err="1"/>
              <a:t>diagonalize</a:t>
            </a:r>
            <a:r>
              <a:rPr lang="en-US" sz="2400" dirty="0"/>
              <a:t> M: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8F9C4D47-D14F-3A40-AE97-F5D09837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Image" r:id="rId4" imgW="5650794" imgH="5282540" progId="Photoshop.Image.10">
                  <p:embed/>
                </p:oleObj>
              </mc:Choice>
              <mc:Fallback>
                <p:oleObj name="Image" r:id="rId4" imgW="5650794" imgH="52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5">
            <a:extLst>
              <a:ext uri="{FF2B5EF4-FFF2-40B4-BE49-F238E27FC236}">
                <a16:creationId xmlns:a16="http://schemas.microsoft.com/office/drawing/2014/main" id="{834C64F5-108A-364C-B3EC-D4739051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Motivation: panorama stitching</a:t>
            </a:r>
          </a:p>
          <a:p>
            <a:pPr lvl="1"/>
            <a:r>
              <a:rPr lang="en-US"/>
              <a:t>We have two images – how do we combine them?</a:t>
            </a:r>
          </a:p>
        </p:txBody>
      </p:sp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92F6D884-517D-284D-B532-A1C67805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Image" r:id="rId4" imgW="5650794" imgH="5282540" progId="Photoshop.Image.10">
                  <p:embed/>
                </p:oleObj>
              </mc:Choice>
              <mc:Fallback>
                <p:oleObj name="Image" r:id="rId4" imgW="5650794" imgH="5282540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second_moment_v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139825"/>
            <a:ext cx="5638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2089C734-770A-5148-AD55-62FE3A8E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Classification of image points using eigenvalues of </a:t>
            </a:r>
            <a:r>
              <a:rPr lang="en-US" i="1">
                <a:cs typeface="Times New Roman" pitchFamily="18" charset="0"/>
              </a:rPr>
              <a:t>M</a:t>
            </a:r>
            <a:r>
              <a:rPr lang="en-US">
                <a:cs typeface="Times New Roman" pitchFamily="18" charset="0"/>
              </a:rPr>
              <a:t>:</a:t>
            </a:r>
            <a:endParaRPr lang="ru-RU">
              <a:cs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F6D3DC6B-BE41-0E40-BA86-8ED9E4A5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 response function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562600" y="2362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&gt;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899025" y="4714875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sym typeface="Symbol" pitchFamily="18" charset="2"/>
              </a:rPr>
              <a:t>|R|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small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5029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2" name="Object 17"/>
          <p:cNvGraphicFramePr>
            <a:graphicFrameLocks noChangeAspect="1"/>
          </p:cNvGraphicFramePr>
          <p:nvPr/>
        </p:nvGraphicFramePr>
        <p:xfrm>
          <a:off x="990600" y="990600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4" imgW="2844720" imgH="228600" progId="Equation.3">
                  <p:embed/>
                </p:oleObj>
              </mc:Choice>
              <mc:Fallback>
                <p:oleObj name="Equation" r:id="rId4" imgW="284472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1231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1006475" y="1828800"/>
            <a:ext cx="272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i="1">
                <a:latin typeface="Times New Roman" pitchFamily="18" charset="0"/>
              </a:rPr>
              <a:t>α</a:t>
            </a:r>
            <a:r>
              <a:rPr lang="en-US" sz="1800"/>
              <a:t>: constant (0.04 to 0.06)</a:t>
            </a:r>
            <a:endParaRPr lang="el-GR" sz="1800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A08D005E-D1E1-B54E-A6BE-190CEF04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partial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second moment matrix </a:t>
            </a:r>
            <a:r>
              <a:rPr lang="en-US" i="1" dirty="0"/>
              <a:t>M</a:t>
            </a:r>
            <a:r>
              <a:rPr lang="en-US" dirty="0"/>
              <a:t> in a Gaussian window around each pixel: </a:t>
            </a:r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381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57833"/>
              </p:ext>
            </p:extLst>
          </p:nvPr>
        </p:nvGraphicFramePr>
        <p:xfrm>
          <a:off x="1195387" y="3048000"/>
          <a:ext cx="65008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0" name="Equation" r:id="rId5" imgW="2425680" imgH="711000" progId="Equation.3">
                  <p:embed/>
                </p:oleObj>
              </mc:Choice>
              <mc:Fallback>
                <p:oleObj name="Equation" r:id="rId5" imgW="24256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7" y="3048000"/>
                        <a:ext cx="65008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5">
            <a:extLst>
              <a:ext uri="{FF2B5EF4-FFF2-40B4-BE49-F238E27FC236}">
                <a16:creationId xmlns:a16="http://schemas.microsoft.com/office/drawing/2014/main" id="{596198C8-1F3F-BE4A-97DB-7896BC69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partial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second moment matrix </a:t>
            </a:r>
            <a:r>
              <a:rPr lang="en-US" i="1" dirty="0"/>
              <a:t>M</a:t>
            </a:r>
            <a:r>
              <a:rPr lang="en-US" dirty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corner response function </a:t>
            </a:r>
            <a:r>
              <a:rPr lang="en-US" i="1" dirty="0"/>
              <a:t>R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81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51B682DB-15B8-5C48-884B-881083ED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411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2FFACA70-9F5F-974C-86D3-D5044844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Compute corner response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1B977D8F-EF08-4D4C-A2B6-4DDB93762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partial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second moment matrix </a:t>
            </a:r>
            <a:r>
              <a:rPr lang="en-US" i="1" dirty="0"/>
              <a:t>M</a:t>
            </a:r>
            <a:r>
              <a:rPr lang="en-US" dirty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corner response function </a:t>
            </a:r>
            <a:r>
              <a:rPr lang="en-US" i="1" dirty="0"/>
              <a:t>R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Threshold </a:t>
            </a:r>
            <a:r>
              <a:rPr lang="en-US" i="1" dirty="0"/>
              <a:t>R</a:t>
            </a:r>
            <a:endParaRPr lang="en-US" i="1" dirty="0">
              <a:latin typeface="Symbol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US" dirty="0"/>
              <a:t>Find local maxima of response function (</a:t>
            </a:r>
            <a:r>
              <a:rPr lang="en-US" dirty="0" err="1"/>
              <a:t>nonmaximum</a:t>
            </a:r>
            <a:r>
              <a:rPr lang="en-US" dirty="0"/>
              <a:t> suppression)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81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27CFB018-3175-734C-8B3F-D9EFE548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5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726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Find points with large corner response: </a:t>
            </a:r>
            <a:r>
              <a:rPr lang="en-US" i="1" dirty="0">
                <a:cs typeface="Times New Roman" pitchFamily="18" charset="0"/>
              </a:rPr>
              <a:t>R &gt; </a:t>
            </a:r>
            <a:r>
              <a:rPr lang="en-US" dirty="0">
                <a:cs typeface="Times New Roman" pitchFamily="18" charset="0"/>
              </a:rPr>
              <a:t>threshold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9CB6A34E-6041-6641-9719-82F6B899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Take only the points of local maxima of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00604666-ACED-484D-ADB2-CD1176FB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Motivation: panorama stitching</a:t>
            </a:r>
          </a:p>
          <a:p>
            <a:pPr lvl="1"/>
            <a:r>
              <a:rPr lang="en-US"/>
              <a:t>We have two images – how do we combine them?</a:t>
            </a: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1203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19200" y="3054351"/>
            <a:ext cx="5233988" cy="3032126"/>
            <a:chOff x="768" y="1924"/>
            <a:chExt cx="3297" cy="1910"/>
          </a:xfrm>
        </p:grpSpPr>
        <p:sp>
          <p:nvSpPr>
            <p:cNvPr id="28680" name="Text Box 15"/>
            <p:cNvSpPr txBox="1">
              <a:spLocks noChangeArrowheads="1"/>
            </p:cNvSpPr>
            <p:nvPr/>
          </p:nvSpPr>
          <p:spPr bwMode="auto">
            <a:xfrm>
              <a:off x="768" y="3504"/>
              <a:ext cx="3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Step 2: match </a:t>
              </a:r>
              <a:r>
                <a:rPr lang="en-US" dirty="0" err="1"/>
                <a:t>keypoint</a:t>
              </a:r>
              <a:r>
                <a:rPr lang="en-US" dirty="0"/>
                <a:t> features</a:t>
              </a:r>
            </a:p>
          </p:txBody>
        </p:sp>
        <p:grpSp>
          <p:nvGrpSpPr>
            <p:cNvPr id="28681" name="Group 18"/>
            <p:cNvGrpSpPr>
              <a:grpSpLocks/>
            </p:cNvGrpSpPr>
            <p:nvPr/>
          </p:nvGrpSpPr>
          <p:grpSpPr bwMode="auto">
            <a:xfrm>
              <a:off x="2072" y="1924"/>
              <a:ext cx="1738" cy="954"/>
              <a:chOff x="2072" y="1924"/>
              <a:chExt cx="1738" cy="954"/>
            </a:xfrm>
          </p:grpSpPr>
          <p:sp>
            <p:nvSpPr>
              <p:cNvPr id="28682" name="Line 8"/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9"/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0"/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1"/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Line 12"/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7"/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Text Box 15">
            <a:extLst>
              <a:ext uri="{FF2B5EF4-FFF2-40B4-BE49-F238E27FC236}">
                <a16:creationId xmlns:a16="http://schemas.microsoft.com/office/drawing/2014/main" id="{0C57C6F9-0431-8248-9F94-9FD47B9C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F8B3A36D-AACF-5B44-8954-B8794DD62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of corner features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41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What happens to corner features when the image undergoes geometric or photometric transformations?</a:t>
            </a:r>
            <a:endParaRPr lang="en-US" dirty="0"/>
          </a:p>
        </p:txBody>
      </p:sp>
      <p:pic>
        <p:nvPicPr>
          <p:cNvPr id="40964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676400" y="2362200"/>
            <a:ext cx="5715000" cy="36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284F8D5E-9AAA-9D43-BF8F-0B8C2A6E8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intensity change</a:t>
            </a:r>
            <a:endParaRPr lang="ru-RU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1447800" y="1997075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cs typeface="Times New Roman" pitchFamily="18" charset="0"/>
              </a:rPr>
              <a:t>Only derivatives are used, </a:t>
            </a:r>
            <a:r>
              <a:rPr lang="en-US" sz="2400">
                <a:cs typeface="Times New Roman" pitchFamily="18" charset="0"/>
              </a:rPr>
              <a:t>so invariant </a:t>
            </a:r>
            <a:r>
              <a:rPr lang="en-US" sz="2400" dirty="0">
                <a:cs typeface="Times New Roman" pitchFamily="18" charset="0"/>
              </a:rPr>
              <a:t>to intensity shift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he-I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he-IL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675" y="2962572"/>
            <a:ext cx="8289925" cy="2819400"/>
            <a:chOff x="106" y="2378"/>
            <a:chExt cx="5222" cy="1776"/>
          </a:xfrm>
        </p:grpSpPr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816" y="2378"/>
              <a:ext cx="3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he-IL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Intensity scaling: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he-IL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912" y="2992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3444" y="2496"/>
              <a:ext cx="1584" cy="1232"/>
            </a:xfrm>
            <a:custGeom>
              <a:avLst/>
              <a:gdLst>
                <a:gd name="T0" fmla="*/ 0 w 1584"/>
                <a:gd name="T1" fmla="*/ 14537 h 752"/>
                <a:gd name="T2" fmla="*/ 144 w 1584"/>
                <a:gd name="T3" fmla="*/ 4332 h 752"/>
                <a:gd name="T4" fmla="*/ 384 w 1584"/>
                <a:gd name="T5" fmla="*/ 8047 h 752"/>
                <a:gd name="T6" fmla="*/ 528 w 1584"/>
                <a:gd name="T7" fmla="*/ 613 h 752"/>
                <a:gd name="T8" fmla="*/ 768 w 1584"/>
                <a:gd name="T9" fmla="*/ 11758 h 752"/>
                <a:gd name="T10" fmla="*/ 912 w 1584"/>
                <a:gd name="T11" fmla="*/ 8970 h 752"/>
                <a:gd name="T12" fmla="*/ 1104 w 1584"/>
                <a:gd name="T13" fmla="*/ 12685 h 752"/>
                <a:gd name="T14" fmla="*/ 1248 w 1584"/>
                <a:gd name="T15" fmla="*/ 5269 h 752"/>
                <a:gd name="T16" fmla="*/ 1584 w 1584"/>
                <a:gd name="T17" fmla="*/ 12685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7" name="Group 9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grpSp>
            <p:nvGrpSpPr>
              <p:cNvPr id="43033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43035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0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034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8" name="Text Box 16"/>
            <p:cNvSpPr txBox="1">
              <a:spLocks noChangeArrowheads="1"/>
            </p:cNvSpPr>
            <p:nvPr/>
          </p:nvSpPr>
          <p:spPr bwMode="auto">
            <a:xfrm>
              <a:off x="106" y="3206"/>
              <a:ext cx="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threshold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019" name="Group 17"/>
            <p:cNvGrpSpPr>
              <a:grpSpLocks/>
            </p:cNvGrpSpPr>
            <p:nvPr/>
          </p:nvGrpSpPr>
          <p:grpSpPr bwMode="auto">
            <a:xfrm>
              <a:off x="3108" y="2880"/>
              <a:ext cx="2220" cy="1274"/>
              <a:chOff x="583" y="2880"/>
              <a:chExt cx="2220" cy="1274"/>
            </a:xfrm>
          </p:grpSpPr>
          <p:grpSp>
            <p:nvGrpSpPr>
              <p:cNvPr id="43027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43029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03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028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0" name="Oval 24"/>
            <p:cNvSpPr>
              <a:spLocks noChangeArrowheads="1"/>
            </p:cNvSpPr>
            <p:nvPr/>
          </p:nvSpPr>
          <p:spPr bwMode="auto">
            <a:xfrm>
              <a:off x="1047" y="3177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1" name="Oval 25"/>
            <p:cNvSpPr>
              <a:spLocks noChangeArrowheads="1"/>
            </p:cNvSpPr>
            <p:nvPr/>
          </p:nvSpPr>
          <p:spPr bwMode="auto">
            <a:xfrm>
              <a:off x="1401" y="299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2" name="Oval 26"/>
            <p:cNvSpPr>
              <a:spLocks noChangeArrowheads="1"/>
            </p:cNvSpPr>
            <p:nvPr/>
          </p:nvSpPr>
          <p:spPr bwMode="auto">
            <a:xfrm>
              <a:off x="2141" y="3241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3" name="Oval 27"/>
            <p:cNvSpPr>
              <a:spLocks noChangeArrowheads="1"/>
            </p:cNvSpPr>
            <p:nvPr/>
          </p:nvSpPr>
          <p:spPr bwMode="auto">
            <a:xfrm>
              <a:off x="3592" y="2830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4" name="Oval 28"/>
            <p:cNvSpPr>
              <a:spLocks noChangeArrowheads="1"/>
            </p:cNvSpPr>
            <p:nvPr/>
          </p:nvSpPr>
          <p:spPr bwMode="auto">
            <a:xfrm>
              <a:off x="3939" y="2528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5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6" name="Oval 30"/>
            <p:cNvSpPr>
              <a:spLocks noChangeArrowheads="1"/>
            </p:cNvSpPr>
            <p:nvPr/>
          </p:nvSpPr>
          <p:spPr bwMode="auto">
            <a:xfrm>
              <a:off x="4671" y="29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1219200" y="6015335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Partially invariant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to affine intensity change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1143000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he-I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733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362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3048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01BF2494-6019-E848-8B5D-8D4C78AF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utoUpdateAnimBg="0"/>
      <p:bldP spid="12103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translation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  Derivatives and window function are shift-invariant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44051" name="Rectangle 7"/>
          <p:cNvSpPr>
            <a:spLocks noChangeArrowheads="1"/>
          </p:cNvSpPr>
          <p:nvPr/>
        </p:nvSpPr>
        <p:spPr bwMode="auto">
          <a:xfrm>
            <a:off x="1447800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Freeform 8"/>
          <p:cNvSpPr>
            <a:spLocks/>
          </p:cNvSpPr>
          <p:nvPr/>
        </p:nvSpPr>
        <p:spPr bwMode="auto">
          <a:xfrm>
            <a:off x="1756112" y="152682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3899439" y="1663566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location is </a:t>
            </a: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covariant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. translation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435329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6553200" y="224679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D67E969E-1EFA-694B-B0A3-179EACCF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rotation</a:t>
            </a:r>
            <a:endParaRPr lang="ru-RU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Second moment ellipse rotates but its shape (i.e. </a:t>
            </a:r>
            <a:r>
              <a:rPr lang="en-US" sz="2400" dirty="0" err="1">
                <a:cs typeface="Times New Roman" pitchFamily="18" charset="0"/>
              </a:rPr>
              <a:t>eigenvalues</a:t>
            </a:r>
            <a:r>
              <a:rPr lang="en-US" sz="2400" dirty="0">
                <a:cs typeface="Times New Roman" pitchFamily="18" charset="0"/>
              </a:rPr>
              <a:t>) remains the same</a:t>
            </a:r>
            <a:endParaRPr lang="ru-RU" sz="2400" dirty="0"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257800" cy="2438400"/>
            <a:chOff x="1720" y="1344"/>
            <a:chExt cx="2072" cy="9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44051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2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7194 h 528"/>
                  <a:gd name="T2" fmla="*/ 623 w 720"/>
                  <a:gd name="T3" fmla="*/ 0 h 528"/>
                  <a:gd name="T4" fmla="*/ 9359 w 720"/>
                  <a:gd name="T5" fmla="*/ 4575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44049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0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28 h 528"/>
                  <a:gd name="T2" fmla="*/ 1 w 720"/>
                  <a:gd name="T3" fmla="*/ 0 h 528"/>
                  <a:gd name="T4" fmla="*/ 12 w 720"/>
                  <a:gd name="T5" fmla="*/ 18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0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44046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44043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4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location is covariant </a:t>
            </a:r>
            <a:r>
              <a:rPr lang="en-US" sz="2400" dirty="0" err="1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. rotation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D13E33E-EFB2-F442-9540-8FEB0AA2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</a:t>
            </a:r>
            <a:endParaRPr lang="ru-RU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5791200" y="4265613"/>
            <a:ext cx="259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All points will be classified as </a:t>
            </a:r>
            <a:r>
              <a:rPr lang="en-US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45060" name="Group 17"/>
          <p:cNvGrpSpPr>
            <a:grpSpLocks/>
          </p:cNvGrpSpPr>
          <p:nvPr/>
        </p:nvGrpSpPr>
        <p:grpSpPr bwMode="auto">
          <a:xfrm>
            <a:off x="1690688" y="2751138"/>
            <a:ext cx="442912" cy="434975"/>
            <a:chOff x="4329" y="1733"/>
            <a:chExt cx="279" cy="274"/>
          </a:xfrm>
        </p:grpSpPr>
        <p:sp>
          <p:nvSpPr>
            <p:cNvPr id="45070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0 h 1264"/>
                <a:gd name="T2" fmla="*/ 0 w 1728"/>
                <a:gd name="T3" fmla="*/ 0 h 1264"/>
                <a:gd name="T4" fmla="*/ 0 w 1728"/>
                <a:gd name="T5" fmla="*/ 0 h 1264"/>
                <a:gd name="T6" fmla="*/ 0 w 1728"/>
                <a:gd name="T7" fmla="*/ 0 h 1264"/>
                <a:gd name="T8" fmla="*/ 0 w 1728"/>
                <a:gd name="T9" fmla="*/ 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Corner</a:t>
            </a:r>
            <a:endParaRPr lang="ru-RU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1143000" y="6015335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location is not covariant </a:t>
            </a:r>
            <a:r>
              <a:rPr lang="en-US" sz="2400" dirty="0" err="1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. scaling!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76600" y="1828800"/>
            <a:ext cx="5029200" cy="2159000"/>
            <a:chOff x="2064" y="1152"/>
            <a:chExt cx="3168" cy="1360"/>
          </a:xfrm>
        </p:grpSpPr>
        <p:grpSp>
          <p:nvGrpSpPr>
            <p:cNvPr id="4506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45068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65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5">
            <a:extLst>
              <a:ext uri="{FF2B5EF4-FFF2-40B4-BE49-F238E27FC236}">
                <a16:creationId xmlns:a16="http://schemas.microsoft.com/office/drawing/2014/main" id="{F526843F-5A66-104A-A18F-14946326E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Motivation: panorama stitching</a:t>
            </a:r>
          </a:p>
          <a:p>
            <a:pPr lvl="1"/>
            <a:r>
              <a:rPr lang="en-US"/>
              <a:t>We have two images – how do we combine them?</a:t>
            </a: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1203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1219200" y="5562600"/>
            <a:ext cx="523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2: match </a:t>
            </a:r>
            <a:r>
              <a:rPr lang="en-US" dirty="0" err="1"/>
              <a:t>keypoint</a:t>
            </a:r>
            <a:r>
              <a:rPr lang="en-US" dirty="0"/>
              <a:t> features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1219200" y="6034088"/>
            <a:ext cx="341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Step 3: align images</a:t>
            </a:r>
          </a:p>
        </p:txBody>
      </p:sp>
      <p:pic>
        <p:nvPicPr>
          <p:cNvPr id="29703" name="Picture 16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2133600"/>
            <a:ext cx="5691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>
            <a:extLst>
              <a:ext uri="{FF2B5EF4-FFF2-40B4-BE49-F238E27FC236}">
                <a16:creationId xmlns:a16="http://schemas.microsoft.com/office/drawing/2014/main" id="{81BC7390-B524-C448-BA51-5F747FF2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good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Many fewer </a:t>
            </a:r>
            <a:r>
              <a:rPr lang="en-US" sz="1800" dirty="0" err="1"/>
              <a:t>keypoints</a:t>
            </a:r>
            <a:r>
              <a:rPr lang="en-US" sz="1800" dirty="0"/>
              <a:t>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</a:t>
            </a:r>
            <a:r>
              <a:rPr lang="en-US" sz="1800" dirty="0" err="1"/>
              <a:t>keypoint</a:t>
            </a:r>
            <a:r>
              <a:rPr lang="en-US" sz="1800" dirty="0"/>
              <a:t>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dirty="0" err="1"/>
              <a:t>keypoint</a:t>
            </a:r>
            <a:r>
              <a:rPr lang="en-US" sz="1800" dirty="0"/>
              <a:t> occupies a relatively small area of the image; robust to clutter and occlusion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same </a:t>
            </a:r>
            <a:r>
              <a:rPr lang="en-US" sz="1800" dirty="0" err="1"/>
              <a:t>keypoint</a:t>
            </a:r>
            <a:r>
              <a:rPr lang="en-US" sz="1800" dirty="0"/>
              <a:t> can be found in several images despite geometric and photometric transformations </a:t>
            </a:r>
          </a:p>
        </p:txBody>
      </p: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30725" name="Picture 9" descr="SIFT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0" descr="SI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5">
            <a:extLst>
              <a:ext uri="{FF2B5EF4-FFF2-40B4-BE49-F238E27FC236}">
                <a16:creationId xmlns:a16="http://schemas.microsoft.com/office/drawing/2014/main" id="{F7D8DAC1-6E81-6240-82B4-F1CDECD2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 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sz="3200" dirty="0" err="1"/>
              <a:t>Keypoints</a:t>
            </a:r>
            <a:r>
              <a:rPr lang="en-US" sz="3200" dirty="0"/>
              <a:t> are used for:</a:t>
            </a:r>
          </a:p>
          <a:p>
            <a:pPr lvl="1"/>
            <a:r>
              <a:rPr lang="en-US" sz="2400" dirty="0"/>
              <a:t>Image alignment </a:t>
            </a:r>
          </a:p>
          <a:p>
            <a:pPr lvl="1"/>
            <a:r>
              <a:rPr lang="en-US" sz="2400" dirty="0"/>
              <a:t>3D reconstruction</a:t>
            </a:r>
          </a:p>
          <a:p>
            <a:pPr lvl="1"/>
            <a:r>
              <a:rPr lang="en-US" sz="2400" dirty="0"/>
              <a:t>Motion tracking</a:t>
            </a:r>
          </a:p>
          <a:p>
            <a:pPr lvl="1"/>
            <a:r>
              <a:rPr lang="en-US" sz="2400" dirty="0"/>
              <a:t>Robot navigation</a:t>
            </a:r>
          </a:p>
          <a:p>
            <a:pPr lvl="1"/>
            <a:r>
              <a:rPr lang="en-US" sz="2400" dirty="0"/>
              <a:t>Database indexing and retrieval</a:t>
            </a:r>
          </a:p>
          <a:p>
            <a:pPr lvl="1"/>
            <a:r>
              <a:rPr lang="en-US" sz="2400" strike="sngStrike" dirty="0"/>
              <a:t>Object recognition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1143000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557" y="4267199"/>
            <a:ext cx="3645578" cy="2360887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266525"/>
            <a:ext cx="3286996" cy="2362875"/>
          </a:xfrm>
          <a:prstGeom prst="rect">
            <a:avLst/>
          </a:prstGeom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5044BB42-941D-1046-97DF-AE4EB0FD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C14D-EC43-B64C-A10C-9DEAEE13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AEED-075D-7540-9C99-2D234DEC5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9A763E52-DD5F-4849-8F4F-9176BEA60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38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Shifting a window in </a:t>
            </a:r>
            <a:r>
              <a:rPr lang="en-US" i="1" dirty="0"/>
              <a:t>any</a:t>
            </a:r>
            <a:r>
              <a:rPr lang="en-US" dirty="0"/>
              <a:t> </a:t>
            </a:r>
            <a:r>
              <a:rPr lang="en-US" i="1" dirty="0"/>
              <a:t>direction</a:t>
            </a:r>
            <a:r>
              <a:rPr lang="en-US" dirty="0"/>
              <a:t> should give </a:t>
            </a:r>
            <a:r>
              <a:rPr lang="en-US" i="1" dirty="0"/>
              <a:t>a large change</a:t>
            </a:r>
            <a:r>
              <a:rPr lang="en-US" dirty="0"/>
              <a:t> in intensity</a:t>
            </a:r>
            <a:endParaRPr lang="ru-RU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A60973E-9B72-6242-B7AA-1A31F640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Basic idea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70D9EB0F-F2A6-D14B-A810-AA889E32B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11531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Change in appearance of window </a:t>
            </a:r>
            <a:r>
              <a:rPr lang="en-US" i="1" dirty="0">
                <a:cs typeface="Times New Roman" pitchFamily="18" charset="0"/>
              </a:rPr>
              <a:t>W</a:t>
            </a:r>
            <a:r>
              <a:rPr lang="en-US" dirty="0">
                <a:cs typeface="Times New Roman" pitchFamily="18" charset="0"/>
              </a:rPr>
              <a:t> for 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(3,2)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27838"/>
              </p:ext>
            </p:extLst>
          </p:nvPr>
        </p:nvGraphicFramePr>
        <p:xfrm>
          <a:off x="933450" y="1847850"/>
          <a:ext cx="716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6" imgW="2387600" imgH="393700" progId="Equation.3">
                  <p:embed/>
                </p:oleObj>
              </mc:Choice>
              <mc:Fallback>
                <p:oleObj name="Equation" r:id="rId6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450" y="1847850"/>
                        <a:ext cx="716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5">
            <a:extLst>
              <a:ext uri="{FF2B5EF4-FFF2-40B4-BE49-F238E27FC236}">
                <a16:creationId xmlns:a16="http://schemas.microsoft.com/office/drawing/2014/main" id="{D6FABF13-F38E-1D4E-ADAB-6B26F513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40378</TotalTime>
  <Words>1293</Words>
  <Application>Microsoft Macintosh PowerPoint</Application>
  <PresentationFormat>On-screen Show (4:3)</PresentationFormat>
  <Paragraphs>238</Paragraphs>
  <Slides>35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 Unicode MS</vt:lpstr>
      <vt:lpstr>Arial</vt:lpstr>
      <vt:lpstr>Symbol</vt:lpstr>
      <vt:lpstr>Times New Roman</vt:lpstr>
      <vt:lpstr>Blank Presentation</vt:lpstr>
      <vt:lpstr>Equation</vt:lpstr>
      <vt:lpstr>Image</vt:lpstr>
      <vt:lpstr>Corner Detection</vt:lpstr>
      <vt:lpstr>Why extract keypoints?</vt:lpstr>
      <vt:lpstr>Why extract keypoints?</vt:lpstr>
      <vt:lpstr>Why extract keypoints?</vt:lpstr>
      <vt:lpstr>Characteristics of good keypoints</vt:lpstr>
      <vt:lpstr>Applications  </vt:lpstr>
      <vt:lpstr>Corner detection: Basic idea</vt:lpstr>
      <vt:lpstr>Corner detection: Basic idea</vt:lpstr>
      <vt:lpstr>Corner Detection: Derivation</vt:lpstr>
      <vt:lpstr>Corner Detection: Derivation</vt:lpstr>
      <vt:lpstr>Corner Detection: Derivation</vt:lpstr>
      <vt:lpstr>Corner Detection: Derivation</vt:lpstr>
      <vt:lpstr>Corner Detection: Derivation</vt:lpstr>
      <vt:lpstr>Corner Detection: Derivation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The Harris corner detector</vt:lpstr>
      <vt:lpstr>The Harris corner detector</vt:lpstr>
      <vt:lpstr>Harris Detector: Steps</vt:lpstr>
      <vt:lpstr>Harris Detector: Steps</vt:lpstr>
      <vt:lpstr>The Harris corner detector</vt:lpstr>
      <vt:lpstr>Harris Detector: Steps</vt:lpstr>
      <vt:lpstr>Harris Detector: Steps</vt:lpstr>
      <vt:lpstr>Harris Detector: Steps</vt:lpstr>
      <vt:lpstr>Robustness of corner features</vt:lpstr>
      <vt:lpstr>Affine intensity change</vt:lpstr>
      <vt:lpstr>Image translation</vt:lpstr>
      <vt:lpstr>Image rotation</vt:lpstr>
      <vt:lpstr>Scaling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1429</cp:revision>
  <cp:lastPrinted>2018-02-05T18:32:47Z</cp:lastPrinted>
  <dcterms:created xsi:type="dcterms:W3CDTF">2004-08-29T23:15:23Z</dcterms:created>
  <dcterms:modified xsi:type="dcterms:W3CDTF">2021-02-26T05:03:24Z</dcterms:modified>
</cp:coreProperties>
</file>