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771" r:id="rId2"/>
    <p:sldId id="823" r:id="rId3"/>
    <p:sldId id="882" r:id="rId4"/>
    <p:sldId id="821" r:id="rId5"/>
    <p:sldId id="881" r:id="rId6"/>
    <p:sldId id="778" r:id="rId7"/>
    <p:sldId id="833" r:id="rId8"/>
    <p:sldId id="779" r:id="rId9"/>
    <p:sldId id="810" r:id="rId10"/>
    <p:sldId id="782" r:id="rId11"/>
    <p:sldId id="860" r:id="rId12"/>
    <p:sldId id="836" r:id="rId13"/>
    <p:sldId id="837" r:id="rId14"/>
    <p:sldId id="818" r:id="rId15"/>
    <p:sldId id="861" r:id="rId16"/>
    <p:sldId id="785" r:id="rId17"/>
    <p:sldId id="864" r:id="rId18"/>
    <p:sldId id="893" r:id="rId19"/>
    <p:sldId id="840" r:id="rId20"/>
    <p:sldId id="863" r:id="rId21"/>
    <p:sldId id="842" r:id="rId22"/>
    <p:sldId id="892" r:id="rId23"/>
    <p:sldId id="885" r:id="rId24"/>
    <p:sldId id="884" r:id="rId25"/>
    <p:sldId id="880" r:id="rId26"/>
    <p:sldId id="875" r:id="rId27"/>
    <p:sldId id="877" r:id="rId28"/>
    <p:sldId id="890" r:id="rId29"/>
    <p:sldId id="891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CC"/>
    <a:srgbClr val="0000FF"/>
    <a:srgbClr val="CC66FF"/>
    <a:srgbClr val="FF0000"/>
    <a:srgbClr val="33CC33"/>
    <a:srgbClr val="FF9900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 autoAdjust="0"/>
    <p:restoredTop sz="86166" autoAdjust="0"/>
  </p:normalViewPr>
  <p:slideViewPr>
    <p:cSldViewPr>
      <p:cViewPr varScale="1">
        <p:scale>
          <a:sx n="106" d="100"/>
          <a:sy n="106" d="100"/>
        </p:scale>
        <p:origin x="19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60EC5294-1AAB-4284-9CFA-14E94D638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D632F98-6BF5-4430-A261-0DB09BC72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8264E-AD40-4A39-BD31-A7A967F02D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80C0-9348-4E2E-B9B5-23A85397C2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A:  u and v are unknown, 1 equation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1F1F9-FE24-4031-BAA1-D3D4900F6E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9F959-36F1-4D5B-89E2-594C2CE3546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10AEC-8AA4-45B1-8F87-920E4EAC5EA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6AFD7-B5BA-4225-8E05-B63584BB4D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26F5-621A-427C-8C13-4E450466997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E493B-3311-4AC0-BE51-2A6F47623E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E493B-3311-4AC0-BE51-2A6F47623E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B2C32-F61B-48B5-9328-86E634E126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7B3D8-B431-46D8-B649-CF819504268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6FCCA-D154-4CAB-9834-9635FD0320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F639E-14F6-4788-B6B5-9A3ACDC13A5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93D8-4FB5-4A80-813A-FB4EEBC8F7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/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/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/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93D8-4FB5-4A80-813A-FB4EEBC8F77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/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/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/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93D8-4FB5-4A80-813A-FB4EEBC8F77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/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/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/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6FCCA-D154-4CAB-9834-9635FD0320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4273F-50F2-4AC3-A2FD-20D7B01058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40A7C-6260-452B-9E35-D79EF915E4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3097A-3563-4CAB-88FC-E530FCCA1B8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D5352-111A-4570-8902-135C8CDAED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92A71-4077-4A5E-8E52-A6A0887E55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E7B96-788C-465D-9900-5E57FD143C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A:  u and v are unknown, 1 equation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E923-DDE0-46CC-8968-C0FF8809D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091F-1754-4B19-96C3-BE6AE2D29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1899-B8D8-4251-A7C0-CDFD8048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BB95-7BD1-48B1-8DD1-2D9DC8CC1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7D56-4178-45C8-8AF6-218F7C3FE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955C-27B9-487C-94CA-C2377BAE3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208F-2B77-4156-88EF-21BD6BF7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E603-FD93-49B4-976C-4376BA799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8603-DC65-44DC-9110-0590537B0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3F34-C031-4C50-8E9A-BA5490892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7F88-DB50-478F-BA08-11E0AC52C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6AE9-DEB1-4268-A056-50394E69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B90D8E0A-C058-465D-A3FE-8C0A5D0EF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rberpole_illus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rberpole_illusio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hyperlink" Target="http://www.ri.cmu.edu/pub_files/pub3/lucas_bruce_d_1981_1/lucas_bruce_d_1981_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4" Type="http://schemas.openxmlformats.org/officeDocument/2006/relationships/hyperlink" Target="http://www.ri.cmu.edu/pub_files/pub3/lucas_bruce_d_1981_1/lucas_bruce_d_1981_1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wmf"/><Relationship Id="rId4" Type="http://schemas.openxmlformats.org/officeDocument/2006/relationships/hyperlink" Target="http://www.ri.cmu.edu/pub_files/pub3/lucas_bruce_d_1981_1/lucas_bruce_d_1981_1.pdf" TargetMode="External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matlabcentral/fileexchange/48744-lucas-kanade-tutorial-example-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sci.mit.edu/pub_pdfs/wang_tr279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4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wmf"/><Relationship Id="rId17" Type="http://schemas.openxmlformats.org/officeDocument/2006/relationships/image" Target="../media/image13.wmf"/><Relationship Id="rId2" Type="http://schemas.openxmlformats.org/officeDocument/2006/relationships/tags" Target="../tags/tag1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11.wmf"/><Relationship Id="rId4" Type="http://schemas.openxmlformats.org/officeDocument/2006/relationships/tags" Target="../tags/tag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0359" name="Picture 7" descr="lect13_006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0" name="Picture 8" descr="lect13_003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1" name="Picture 9" descr="lect13_004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0362" name="Picture 10" descr="lect13_005_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620838"/>
            <a:ext cx="54102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828800" y="6324600"/>
            <a:ext cx="554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Many slides adapted from S. Seitz, R. Szeliski, M. Pollefeys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90498-AB2E-6B4D-BA45-F41FEB68F9E2}"/>
              </a:ext>
            </a:extLst>
          </p:cNvPr>
          <p:cNvSpPr txBox="1"/>
          <p:nvPr/>
        </p:nvSpPr>
        <p:spPr>
          <a:xfrm>
            <a:off x="-17585" y="6519446"/>
            <a:ext cx="5516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from S. </a:t>
            </a:r>
            <a:r>
              <a:rPr lang="en-US" sz="1600" dirty="0" err="1"/>
              <a:t>Lazebnik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brightness constancy constraint</a:t>
            </a:r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How many equations and unknowns per pixel?</a:t>
            </a:r>
          </a:p>
          <a:p>
            <a:pPr lvl="1"/>
            <a:r>
              <a:rPr lang="en-US"/>
              <a:t>One equation, two unknowns</a:t>
            </a:r>
          </a:p>
        </p:txBody>
      </p:sp>
      <p:sp>
        <p:nvSpPr>
          <p:cNvPr id="1647622" name="Rectangle 6"/>
          <p:cNvSpPr>
            <a:spLocks noChangeArrowheads="1"/>
          </p:cNvSpPr>
          <p:nvPr/>
        </p:nvSpPr>
        <p:spPr bwMode="auto">
          <a:xfrm>
            <a:off x="609600" y="243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What does this constraint mean?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1647623" name="Rectangle 7"/>
          <p:cNvSpPr>
            <a:spLocks noChangeArrowheads="1"/>
          </p:cNvSpPr>
          <p:nvPr/>
        </p:nvSpPr>
        <p:spPr bwMode="auto">
          <a:xfrm>
            <a:off x="609600" y="35052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The component of the flow perpendicular to the gradient (i.e., parallel to the edge) is unknown!</a:t>
            </a: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07389"/>
              </p:ext>
            </p:extLst>
          </p:nvPr>
        </p:nvGraphicFramePr>
        <p:xfrm>
          <a:off x="2879725" y="914400"/>
          <a:ext cx="2913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914400"/>
                        <a:ext cx="29130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7631" name="Object 15"/>
          <p:cNvGraphicFramePr>
            <a:graphicFrameLocks noChangeAspect="1"/>
          </p:cNvGraphicFramePr>
          <p:nvPr/>
        </p:nvGraphicFramePr>
        <p:xfrm>
          <a:off x="2927350" y="2911475"/>
          <a:ext cx="2846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6" imgW="1079280" imgH="228600" progId="Equation.3">
                  <p:embed/>
                </p:oleObj>
              </mc:Choice>
              <mc:Fallback>
                <p:oleObj name="Equation" r:id="rId6" imgW="1079280" imgH="228600" progId="Equation.3">
                  <p:embed/>
                  <p:pic>
                    <p:nvPicPr>
                      <p:cNvPr id="0" name="Object 1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911475"/>
                        <a:ext cx="28463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>
            <a:extLst>
              <a:ext uri="{FF2B5EF4-FFF2-40B4-BE49-F238E27FC236}">
                <a16:creationId xmlns:a16="http://schemas.microsoft.com/office/drawing/2014/main" id="{9CDE2883-DC09-5A49-8FA5-8EF6F210E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619" grpId="0" build="p"/>
      <p:bldP spid="1647622" grpId="0"/>
      <p:bldP spid="16476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brightness constancy constraint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How many equations and unknowns per pixel?</a:t>
            </a:r>
          </a:p>
          <a:p>
            <a:pPr lvl="1"/>
            <a:r>
              <a:rPr lang="en-US"/>
              <a:t>One equation, two unknowns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609600" y="243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What does this constraint mean?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609600" y="35052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/>
              <a:t>The component of the flow perpendicular to the gradient (i.e., parallel to the edge) is unknown!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02122"/>
              </p:ext>
            </p:extLst>
          </p:nvPr>
        </p:nvGraphicFramePr>
        <p:xfrm>
          <a:off x="2879725" y="914400"/>
          <a:ext cx="2913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914400"/>
                        <a:ext cx="29130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3632200" y="5562600"/>
          <a:ext cx="1752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562600"/>
                        <a:ext cx="17526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49" name="Line 9"/>
          <p:cNvSpPr>
            <a:spLocks noChangeShapeType="1"/>
          </p:cNvSpPr>
          <p:nvPr/>
        </p:nvSpPr>
        <p:spPr bwMode="auto">
          <a:xfrm>
            <a:off x="5461000" y="5029200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450" name="Line 10"/>
          <p:cNvSpPr>
            <a:spLocks noChangeShapeType="1"/>
          </p:cNvSpPr>
          <p:nvPr/>
        </p:nvSpPr>
        <p:spPr bwMode="auto">
          <a:xfrm flipV="1">
            <a:off x="6223000" y="4953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1" name="Line 11"/>
          <p:cNvSpPr>
            <a:spLocks noChangeShapeType="1"/>
          </p:cNvSpPr>
          <p:nvPr/>
        </p:nvSpPr>
        <p:spPr bwMode="auto">
          <a:xfrm>
            <a:off x="6223000" y="56388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2" name="Text Box 12"/>
          <p:cNvSpPr txBox="1">
            <a:spLocks noChangeArrowheads="1"/>
          </p:cNvSpPr>
          <p:nvPr/>
        </p:nvSpPr>
        <p:spPr bwMode="auto">
          <a:xfrm>
            <a:off x="6908800" y="6245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edge</a:t>
            </a:r>
          </a:p>
        </p:txBody>
      </p:sp>
      <p:sp>
        <p:nvSpPr>
          <p:cNvPr id="1853453" name="Text Box 13"/>
          <p:cNvSpPr txBox="1">
            <a:spLocks noChangeArrowheads="1"/>
          </p:cNvSpPr>
          <p:nvPr/>
        </p:nvSpPr>
        <p:spPr bwMode="auto">
          <a:xfrm>
            <a:off x="7213600" y="49498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u</a:t>
            </a:r>
            <a:r>
              <a:rPr lang="en-US" sz="1800" b="0"/>
              <a:t>,</a:t>
            </a:r>
            <a:r>
              <a:rPr lang="en-US" sz="1800" b="0" i="1"/>
              <a:t>v</a:t>
            </a:r>
            <a:r>
              <a:rPr lang="en-US" sz="1800" b="0"/>
              <a:t>)</a:t>
            </a:r>
          </a:p>
        </p:txBody>
      </p:sp>
      <p:sp>
        <p:nvSpPr>
          <p:cNvPr id="1853454" name="Line 14"/>
          <p:cNvSpPr>
            <a:spLocks noChangeShapeType="1"/>
          </p:cNvSpPr>
          <p:nvPr/>
        </p:nvSpPr>
        <p:spPr bwMode="auto">
          <a:xfrm>
            <a:off x="7289800" y="5334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5" name="Text Box 15"/>
          <p:cNvSpPr txBox="1">
            <a:spLocks noChangeArrowheads="1"/>
          </p:cNvSpPr>
          <p:nvPr/>
        </p:nvSpPr>
        <p:spPr bwMode="auto">
          <a:xfrm>
            <a:off x="7639050" y="55594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u</a:t>
            </a:r>
            <a:r>
              <a:rPr lang="en-US" sz="1800" b="0"/>
              <a:t>’,</a:t>
            </a:r>
            <a:r>
              <a:rPr lang="en-US" sz="1800" b="0" i="1"/>
              <a:t>v</a:t>
            </a:r>
            <a:r>
              <a:rPr lang="en-US" sz="1800" b="0"/>
              <a:t>’)</a:t>
            </a:r>
          </a:p>
        </p:txBody>
      </p:sp>
      <p:sp>
        <p:nvSpPr>
          <p:cNvPr id="1853456" name="Line 16"/>
          <p:cNvSpPr>
            <a:spLocks noChangeShapeType="1"/>
          </p:cNvSpPr>
          <p:nvPr/>
        </p:nvSpPr>
        <p:spPr bwMode="auto">
          <a:xfrm flipV="1">
            <a:off x="6223000" y="5334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53457" name="Text Box 17"/>
          <p:cNvSpPr txBox="1">
            <a:spLocks noChangeArrowheads="1"/>
          </p:cNvSpPr>
          <p:nvPr/>
        </p:nvSpPr>
        <p:spPr bwMode="auto">
          <a:xfrm>
            <a:off x="6223000" y="45688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gradient</a:t>
            </a:r>
          </a:p>
        </p:txBody>
      </p:sp>
      <p:sp>
        <p:nvSpPr>
          <p:cNvPr id="1853458" name="Text Box 18"/>
          <p:cNvSpPr txBox="1">
            <a:spLocks noChangeArrowheads="1"/>
          </p:cNvSpPr>
          <p:nvPr/>
        </p:nvSpPr>
        <p:spPr bwMode="auto">
          <a:xfrm>
            <a:off x="6756400" y="580548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u</a:t>
            </a:r>
            <a:r>
              <a:rPr lang="en-US" sz="1800" b="0"/>
              <a:t>+</a:t>
            </a:r>
            <a:r>
              <a:rPr lang="en-US" sz="1800" b="0" i="1"/>
              <a:t>u</a:t>
            </a:r>
            <a:r>
              <a:rPr lang="en-US" sz="1800" b="0"/>
              <a:t>’,</a:t>
            </a:r>
            <a:r>
              <a:rPr lang="en-US" sz="1800" b="0" i="1"/>
              <a:t>v</a:t>
            </a:r>
            <a:r>
              <a:rPr lang="en-US" sz="1800" b="0"/>
              <a:t>+</a:t>
            </a:r>
            <a:r>
              <a:rPr lang="en-US" sz="1800" b="0" i="1"/>
              <a:t>v</a:t>
            </a:r>
            <a:r>
              <a:rPr lang="en-US" sz="1800" b="0"/>
              <a:t>’)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84200" y="5222875"/>
            <a:ext cx="4021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b="0"/>
              <a:t>If (</a:t>
            </a:r>
            <a:r>
              <a:rPr lang="en-US" sz="2000" b="0" i="1"/>
              <a:t>u</a:t>
            </a:r>
            <a:r>
              <a:rPr lang="en-US" sz="2000" b="0"/>
              <a:t>, </a:t>
            </a:r>
            <a:r>
              <a:rPr lang="en-US" sz="2000" b="0" i="1"/>
              <a:t>v</a:t>
            </a:r>
            <a:r>
              <a:rPr lang="en-US" sz="2000" b="0"/>
              <a:t>) satisfies the equation, </a:t>
            </a:r>
            <a:br>
              <a:rPr lang="en-US" sz="2000" b="0"/>
            </a:br>
            <a:r>
              <a:rPr lang="en-US" sz="2000" b="0"/>
              <a:t>so does (</a:t>
            </a:r>
            <a:r>
              <a:rPr lang="en-US" sz="2000" b="0" i="1"/>
              <a:t>u+u’</a:t>
            </a:r>
            <a:r>
              <a:rPr lang="en-US" sz="2000" b="0"/>
              <a:t>, </a:t>
            </a:r>
            <a:r>
              <a:rPr lang="en-US" sz="2000" b="0" i="1"/>
              <a:t>v+v’</a:t>
            </a:r>
            <a:r>
              <a:rPr lang="en-US" sz="2000" b="0"/>
              <a:t>) if</a:t>
            </a:r>
            <a:r>
              <a:rPr lang="en-US" sz="2000"/>
              <a:t> </a:t>
            </a:r>
          </a:p>
        </p:txBody>
      </p:sp>
      <p:graphicFrame>
        <p:nvGraphicFramePr>
          <p:cNvPr id="7172" name="Object 23"/>
          <p:cNvGraphicFramePr>
            <a:graphicFrameLocks noChangeAspect="1"/>
          </p:cNvGraphicFramePr>
          <p:nvPr/>
        </p:nvGraphicFramePr>
        <p:xfrm>
          <a:off x="2927350" y="2911475"/>
          <a:ext cx="2846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Equation" r:id="rId8" imgW="1079280" imgH="228600" progId="Equation.3">
                  <p:embed/>
                </p:oleObj>
              </mc:Choice>
              <mc:Fallback>
                <p:oleObj name="Equation" r:id="rId8" imgW="1079280" imgH="228600" progId="Equation.3">
                  <p:embed/>
                  <p:pic>
                    <p:nvPicPr>
                      <p:cNvPr id="0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911475"/>
                        <a:ext cx="28463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5">
            <a:extLst>
              <a:ext uri="{FF2B5EF4-FFF2-40B4-BE49-F238E27FC236}">
                <a16:creationId xmlns:a16="http://schemas.microsoft.com/office/drawing/2014/main" id="{DAE06870-31D6-2C48-AAE3-F7818AC4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49" grpId="0" animBg="1"/>
      <p:bldP spid="1853450" grpId="0" animBg="1"/>
      <p:bldP spid="1853451" grpId="0" animBg="1"/>
      <p:bldP spid="1853452" grpId="0"/>
      <p:bldP spid="1853453" grpId="0"/>
      <p:bldP spid="1853454" grpId="0" animBg="1"/>
      <p:bldP spid="1853455" grpId="0"/>
      <p:bldP spid="1853456" grpId="0" animBg="1"/>
      <p:bldP spid="1853457" grpId="0"/>
      <p:bldP spid="1853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aperture problem</a:t>
            </a:r>
          </a:p>
        </p:txBody>
      </p:sp>
      <p:sp>
        <p:nvSpPr>
          <p:cNvPr id="1790979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0980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0982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90983" name="Text Box 7"/>
          <p:cNvSpPr txBox="1">
            <a:spLocks noChangeArrowheads="1"/>
          </p:cNvSpPr>
          <p:nvPr/>
        </p:nvSpPr>
        <p:spPr bwMode="auto">
          <a:xfrm>
            <a:off x="5429250" y="58674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Perceived motion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1AC97B1F-ED81-884E-9CB5-875B4E84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79" grpId="0" animBg="1"/>
      <p:bldP spid="1790980" grpId="0" animBg="1"/>
      <p:bldP spid="1790982" grpId="0" animBg="1"/>
      <p:bldP spid="17909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aperture problem</a:t>
            </a:r>
          </a:p>
        </p:txBody>
      </p:sp>
      <p:sp>
        <p:nvSpPr>
          <p:cNvPr id="1793027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3028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3030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93031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Actual motion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2109ED30-FF27-344C-89FB-C38181C3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027" grpId="0" animBg="1"/>
      <p:bldP spid="1793028" grpId="0" animBg="1"/>
      <p:bldP spid="1793030" grpId="0" animBg="1"/>
      <p:bldP spid="17930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Aperture_problem_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barber pole illusion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4"/>
              </a:rPr>
              <a:t>http://en.wikipedia.org/wiki/Barberpole_illusion</a:t>
            </a:r>
            <a:endParaRPr lang="en-US" b="0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D877D103-33B5-B743-9A4E-53B2B0FA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barber pole illusion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Barberpole_illusion_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4"/>
              </a:rPr>
              <a:t>http://en.wikipedia.org/wiki/Barberpole_illusion</a:t>
            </a:r>
            <a:endParaRPr lang="en-US" b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0D9FACA3-4F2A-F24F-B3AF-5238D81C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aperture problem</a:t>
            </a:r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How to get more equations for a pixel?</a:t>
            </a:r>
          </a:p>
          <a:p>
            <a:pPr>
              <a:buFontTx/>
              <a:buChar char="•"/>
            </a:pPr>
            <a:r>
              <a:rPr lang="en-US" sz="2400" b="1" dirty="0"/>
              <a:t>Spatial coherence constraint:</a:t>
            </a:r>
            <a:r>
              <a:rPr lang="en-US" sz="2400" dirty="0"/>
              <a:t>  assume the pixel’s neighbors have the same 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  <a:p>
            <a:pPr lvl="1"/>
            <a:r>
              <a:rPr lang="en-US" sz="1800" dirty="0"/>
              <a:t>E.g., if we use a 5x5 window, that gives us 25 equations per pixel</a:t>
            </a: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B. Lucas and T. Kanade. </a:t>
            </a:r>
            <a:r>
              <a:rPr lang="en-US" sz="1800" b="0">
                <a:hlinkClick r:id="rId4"/>
              </a:rPr>
              <a:t>An iterative image registration technique with an application to</a:t>
            </a:r>
          </a:p>
          <a:p>
            <a:r>
              <a:rPr lang="en-US" sz="1800" b="0">
                <a:hlinkClick r:id="rId4"/>
              </a:rPr>
              <a:t>stereo vision.</a:t>
            </a:r>
            <a:r>
              <a:rPr lang="en-US" sz="1800" b="0"/>
              <a:t> In </a:t>
            </a:r>
            <a:r>
              <a:rPr lang="en-US" sz="1800" b="0" i="1"/>
              <a:t>Proceedings of the International Joint Conference on Artificial Intelligence</a:t>
            </a:r>
            <a:r>
              <a:rPr lang="en-US" sz="1800" b="0"/>
              <a:t>, pp. 674–679, 1981.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05563"/>
              </p:ext>
            </p:extLst>
          </p:nvPr>
        </p:nvGraphicFramePr>
        <p:xfrm>
          <a:off x="2562225" y="2514600"/>
          <a:ext cx="4019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quation" r:id="rId5" imgW="1523880" imgH="228600" progId="Equation.3">
                  <p:embed/>
                </p:oleObj>
              </mc:Choice>
              <mc:Fallback>
                <p:oleObj name="Equation" r:id="rId5" imgW="15238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2514600"/>
                        <a:ext cx="40195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16880"/>
              </p:ext>
            </p:extLst>
          </p:nvPr>
        </p:nvGraphicFramePr>
        <p:xfrm>
          <a:off x="1802542" y="3281509"/>
          <a:ext cx="5360258" cy="243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Equation" r:id="rId7" imgW="2070000" imgH="939600" progId="Equation.3">
                  <p:embed/>
                </p:oleObj>
              </mc:Choice>
              <mc:Fallback>
                <p:oleObj name="Equation" r:id="rId7" imgW="207000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2542" y="3281509"/>
                        <a:ext cx="5360258" cy="243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>
            <a:extLst>
              <a:ext uri="{FF2B5EF4-FFF2-40B4-BE49-F238E27FC236}">
                <a16:creationId xmlns:a16="http://schemas.microsoft.com/office/drawing/2014/main" id="{506092B6-1659-474C-BD00-9F9A27AC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Lucas-Kanade flow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Linear least squares problem: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B. Lucas and T. Kanade. </a:t>
            </a:r>
            <a:r>
              <a:rPr lang="en-US" sz="1800" b="0">
                <a:hlinkClick r:id="rId4"/>
              </a:rPr>
              <a:t>An iterative image registration technique with an application to</a:t>
            </a:r>
          </a:p>
          <a:p>
            <a:r>
              <a:rPr lang="en-US" sz="1800" b="0">
                <a:hlinkClick r:id="rId4"/>
              </a:rPr>
              <a:t>stereo vision.</a:t>
            </a:r>
            <a:r>
              <a:rPr lang="en-US" sz="1800" b="0"/>
              <a:t> In </a:t>
            </a:r>
            <a:r>
              <a:rPr lang="en-US" sz="1800" b="0" i="1"/>
              <a:t>Proceedings of the International Joint Conference on Artificial Intelligence</a:t>
            </a:r>
            <a:r>
              <a:rPr lang="en-US" sz="1800" b="0"/>
              <a:t>, pp. 674–679, 1981.</a:t>
            </a:r>
          </a:p>
        </p:txBody>
      </p:sp>
      <p:sp>
        <p:nvSpPr>
          <p:cNvPr id="1864721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When is this system solvable?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25880"/>
              </p:ext>
            </p:extLst>
          </p:nvPr>
        </p:nvGraphicFramePr>
        <p:xfrm>
          <a:off x="1545005" y="1402231"/>
          <a:ext cx="3809999" cy="172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" name="Equation" r:id="rId5" imgW="2070100" imgH="939800" progId="Equation.3">
                  <p:embed/>
                </p:oleObj>
              </mc:Choice>
              <mc:Fallback>
                <p:oleObj name="Equation" r:id="rId5" imgW="20701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005" y="1402231"/>
                        <a:ext cx="3809999" cy="172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>
            <a:extLst>
              <a:ext uri="{FF2B5EF4-FFF2-40B4-BE49-F238E27FC236}">
                <a16:creationId xmlns:a16="http://schemas.microsoft.com/office/drawing/2014/main" id="{195B7B51-1217-2D44-81D9-B3ACC487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6564959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Lucas-Kanade flow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Linear least squares problem: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B. Lucas and T. Kanade. </a:t>
            </a:r>
            <a:r>
              <a:rPr lang="en-US" sz="1800" b="0">
                <a:hlinkClick r:id="rId4"/>
              </a:rPr>
              <a:t>An iterative image registration technique with an application to</a:t>
            </a:r>
          </a:p>
          <a:p>
            <a:r>
              <a:rPr lang="en-US" sz="1800" b="0">
                <a:hlinkClick r:id="rId4"/>
              </a:rPr>
              <a:t>stereo vision.</a:t>
            </a:r>
            <a:r>
              <a:rPr lang="en-US" sz="1800" b="0"/>
              <a:t> In </a:t>
            </a:r>
            <a:r>
              <a:rPr lang="en-US" sz="1800" b="0" i="1"/>
              <a:t>Proceedings of the International Joint Conference on Artificial Intelligence</a:t>
            </a:r>
            <a:r>
              <a:rPr lang="en-US" sz="1800" b="0"/>
              <a:t>, pp. 674–679, 1981.</a:t>
            </a:r>
          </a:p>
        </p:txBody>
      </p:sp>
      <p:sp>
        <p:nvSpPr>
          <p:cNvPr id="1864719" name="Rectangle 15"/>
          <p:cNvSpPr>
            <a:spLocks noChangeArrowheads="1"/>
          </p:cNvSpPr>
          <p:nvPr/>
        </p:nvSpPr>
        <p:spPr bwMode="auto">
          <a:xfrm>
            <a:off x="457200" y="5105400"/>
            <a:ext cx="3276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1800" b="0" dirty="0"/>
              <a:t>(summations are over all pixels in the window)</a:t>
            </a:r>
          </a:p>
        </p:txBody>
      </p:sp>
      <p:sp>
        <p:nvSpPr>
          <p:cNvPr id="1864721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Solution given by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45005" y="1402231"/>
          <a:ext cx="3809999" cy="172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5" imgW="2070100" imgH="939800" progId="Equation.3">
                  <p:embed/>
                </p:oleObj>
              </mc:Choice>
              <mc:Fallback>
                <p:oleObj name="Equation" r:id="rId5" imgW="2070100" imgH="939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005" y="1402231"/>
                        <a:ext cx="3809999" cy="1729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18791" y="1676400"/>
          <a:ext cx="2239409" cy="100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7" imgW="622080" imgH="279360" progId="Equation.3">
                  <p:embed/>
                </p:oleObj>
              </mc:Choice>
              <mc:Fallback>
                <p:oleObj name="Equation" r:id="rId7" imgW="622080" imgH="27936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8791" y="1676400"/>
                        <a:ext cx="2239409" cy="100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38790"/>
              </p:ext>
            </p:extLst>
          </p:nvPr>
        </p:nvGraphicFramePr>
        <p:xfrm>
          <a:off x="3505200" y="3276600"/>
          <a:ext cx="2110054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9" imgW="952200" imgH="228600" progId="Equation.3">
                  <p:embed/>
                </p:oleObj>
              </mc:Choice>
              <mc:Fallback>
                <p:oleObj name="Equation" r:id="rId9" imgW="9522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3276600"/>
                        <a:ext cx="2110054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799" y="3936853"/>
          <a:ext cx="4724401" cy="109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11" imgW="2197080" imgH="507960" progId="Equation.3">
                  <p:embed/>
                </p:oleObj>
              </mc:Choice>
              <mc:Fallback>
                <p:oleObj name="Equation" r:id="rId11" imgW="2197080" imgH="5079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6799" y="3936853"/>
                        <a:ext cx="4724401" cy="1092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770E56-5474-F640-9E8F-FB400429D7BA}"/>
              </a:ext>
            </a:extLst>
          </p:cNvPr>
          <p:cNvSpPr/>
          <p:nvPr/>
        </p:nvSpPr>
        <p:spPr>
          <a:xfrm>
            <a:off x="5943600" y="39050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="0" i="1" dirty="0"/>
              <a:t> = </a:t>
            </a:r>
            <a:r>
              <a:rPr lang="en-US" dirty="0"/>
              <a:t>A</a:t>
            </a:r>
            <a:r>
              <a:rPr lang="en-US" b="0" i="1" baseline="30000" dirty="0"/>
              <a:t>T</a:t>
            </a:r>
            <a:r>
              <a:rPr lang="en-US" dirty="0"/>
              <a:t>A</a:t>
            </a:r>
            <a:r>
              <a:rPr lang="en-US" b="0" dirty="0"/>
              <a:t> is the second moment matrix!</a:t>
            </a:r>
            <a:endParaRPr lang="en-US" dirty="0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6F3A471E-26C4-E845-8C18-666AD458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310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1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838200" y="5410200"/>
            <a:ext cx="3124200" cy="533400"/>
          </a:xfrm>
          <a:prstGeom prst="rightArrowCallout">
            <a:avLst>
              <a:gd name="adj1" fmla="val 25000"/>
              <a:gd name="adj2" fmla="val 24093"/>
              <a:gd name="adj3" fmla="val 95043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second moment matrix</a:t>
            </a:r>
            <a:endParaRPr lang="ru-RU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38600" y="20574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77240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b="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24200" y="2133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b="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4495800" y="20574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038600" y="46482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562600" y="26670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914400" y="5410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7162800" y="54102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14800" y="2209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962400" y="54864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b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cs typeface="Times New Roman" pitchFamily="18" charset="0"/>
              </a:rPr>
              <a:t>Estimation of optical flow is well-conditioned precisely for regions with high “</a:t>
            </a:r>
            <a:r>
              <a:rPr lang="en-US" sz="2800" b="0" dirty="0" err="1">
                <a:cs typeface="Times New Roman" pitchFamily="18" charset="0"/>
              </a:rPr>
              <a:t>cornerness</a:t>
            </a:r>
            <a:r>
              <a:rPr lang="en-US" sz="2800" b="0" dirty="0">
                <a:cs typeface="Times New Roman" pitchFamily="18" charset="0"/>
              </a:rPr>
              <a:t>”:</a:t>
            </a:r>
            <a:endParaRPr lang="ru-RU" sz="2800" b="0" dirty="0">
              <a:cs typeface="Times New Roman" pitchFamily="18" charset="0"/>
            </a:endParaRPr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6934200" y="24384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4184650" y="21336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 rot="5542000">
            <a:off x="6650832" y="58618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C2EFC9A-CC1D-1448-9B6A-D4298466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is a powerful perceptual cue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Sometimes, it is the only cue</a:t>
            </a:r>
          </a:p>
        </p:txBody>
      </p:sp>
      <p:pic>
        <p:nvPicPr>
          <p:cNvPr id="3" name="rotrac.mov">
            <a:hlinkClick r:id="" action="ppaction://media"/>
            <a:extLst>
              <a:ext uri="{FF2B5EF4-FFF2-40B4-BE49-F238E27FC236}">
                <a16:creationId xmlns:a16="http://schemas.microsoft.com/office/drawing/2014/main" id="{A61F6257-80C2-EE4C-8A10-AAC22D6351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6200" y="1854200"/>
            <a:ext cx="40132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solvability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“Bad” case: single straight edge</a:t>
            </a:r>
          </a:p>
        </p:txBody>
      </p:sp>
      <p:pic>
        <p:nvPicPr>
          <p:cNvPr id="2" name="aperture1.mov">
            <a:hlinkClick r:id="" action="ppaction://media"/>
            <a:extLst>
              <a:ext uri="{FF2B5EF4-FFF2-40B4-BE49-F238E27FC236}">
                <a16:creationId xmlns:a16="http://schemas.microsoft.com/office/drawing/2014/main" id="{1F81A9A2-ABCA-384C-BF1B-CC7DEBA2A5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1828800"/>
            <a:ext cx="5689600" cy="4267200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8D16ABE1-3C38-0C4F-904A-DBE85515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 for solvability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“Good” case</a:t>
            </a:r>
          </a:p>
        </p:txBody>
      </p:sp>
      <p:pic>
        <p:nvPicPr>
          <p:cNvPr id="3" name="aperture2.mov">
            <a:hlinkClick r:id="" action="ppaction://media"/>
            <a:extLst>
              <a:ext uri="{FF2B5EF4-FFF2-40B4-BE49-F238E27FC236}">
                <a16:creationId xmlns:a16="http://schemas.microsoft.com/office/drawing/2014/main" id="{978FD81A-A512-524D-A1BF-F304E6F78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1828800"/>
            <a:ext cx="5689600" cy="4267200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4C83F128-BA5C-6E4A-BA42-F1E7F53E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Lucas-</a:t>
            </a:r>
            <a:r>
              <a:rPr lang="en-US" altLang="en-US" dirty="0" err="1"/>
              <a:t>Kanade</a:t>
            </a:r>
            <a:r>
              <a:rPr lang="en-US" altLang="en-US" dirty="0"/>
              <a:t> flow example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0767" r="8874"/>
          <a:stretch/>
        </p:blipFill>
        <p:spPr>
          <a:xfrm>
            <a:off x="4648200" y="1981200"/>
            <a:ext cx="4508845" cy="3124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5400" y="1752600"/>
            <a:ext cx="189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Input frames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8400" y="1748135"/>
            <a:ext cx="110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6400800"/>
            <a:ext cx="428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Source: </a:t>
            </a:r>
            <a:r>
              <a:rPr lang="en-US" sz="1800" b="0" dirty="0">
                <a:hlinkClick r:id="rId3"/>
              </a:rPr>
              <a:t>MATLAB Central File Exchange</a:t>
            </a:r>
            <a:endParaRPr lang="en-US" sz="1800" b="0" dirty="0"/>
          </a:p>
        </p:txBody>
      </p:sp>
      <p:pic>
        <p:nvPicPr>
          <p:cNvPr id="3" name="Picture 2" descr="Screen Shot 2018-02-15 at 10.28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5166"/>
            <a:ext cx="4450614" cy="2529234"/>
          </a:xfrm>
          <a:prstGeom prst="rect">
            <a:avLst/>
          </a:prstGeom>
        </p:spPr>
      </p:pic>
      <p:pic>
        <p:nvPicPr>
          <p:cNvPr id="4" name="Picture 3" descr="Screen Shot 2018-02-15 at 10.28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3704"/>
            <a:ext cx="4443984" cy="2497561"/>
          </a:xfrm>
          <a:prstGeom prst="rect">
            <a:avLst/>
          </a:prstGeom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2F6FC4D1-A220-8744-BB54-2A478EEE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0244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motion is large (larger than a pixel)</a:t>
            </a:r>
          </a:p>
          <a:p>
            <a:pPr>
              <a:buFontTx/>
              <a:buChar char="•"/>
            </a:pPr>
            <a:r>
              <a:rPr lang="en-US" dirty="0"/>
              <a:t>A point does not move like its neighbors</a:t>
            </a:r>
          </a:p>
          <a:p>
            <a:pPr>
              <a:buFontTx/>
              <a:buChar char="•"/>
            </a:pPr>
            <a:r>
              <a:rPr lang="en-US" dirty="0"/>
              <a:t>Brightness constancy does not hold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5CF1FDD-C886-5847-A38D-55DAC8A00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12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7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“Flower garden”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9530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* From Khurram Hassan-Shafique </a:t>
            </a: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3A5E65D-85DD-844C-8615-D54E545E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8466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“Flower garden”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90600"/>
            <a:ext cx="7010400" cy="49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Arial" charset="0"/>
              </a:rPr>
              <a:t>* From </a:t>
            </a:r>
            <a:r>
              <a:rPr lang="en-US" altLang="en-US" sz="1000" dirty="0" err="1">
                <a:latin typeface="Arial" charset="0"/>
              </a:rPr>
              <a:t>Khurram</a:t>
            </a:r>
            <a:r>
              <a:rPr lang="en-US" altLang="en-US" sz="1000" dirty="0">
                <a:latin typeface="Arial" charset="0"/>
              </a:rPr>
              <a:t> Hassan-</a:t>
            </a:r>
            <a:r>
              <a:rPr lang="en-US" altLang="en-US" sz="1000" dirty="0" err="1">
                <a:latin typeface="Arial" charset="0"/>
              </a:rPr>
              <a:t>Shafique</a:t>
            </a:r>
            <a:r>
              <a:rPr lang="en-US" altLang="en-US" sz="1000" dirty="0">
                <a:latin typeface="Arial" charset="0"/>
              </a:rPr>
              <a:t> </a:t>
            </a:r>
            <a:r>
              <a:rPr lang="en-US" altLang="en-US" sz="1000" dirty="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715000" y="1219200"/>
            <a:ext cx="25146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Lucas-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Kanade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fails in areas of large motion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7DCB3C99-928B-2545-BA73-99BA8AF4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0493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Multi-resolution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2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49530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* From Khurram Hassan-Shafique </a:t>
            </a: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F4C67CF-C663-F945-9F5C-1460CD3B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521740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Multi-resolution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* From Khurram Hassan-Shafique </a:t>
            </a: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CAP5415 Computer Vision 2003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2C5DF-86B2-7540-B13D-784BFFDA195A}"/>
              </a:ext>
            </a:extLst>
          </p:cNvPr>
          <p:cNvSpPr/>
          <p:nvPr/>
        </p:nvSpPr>
        <p:spPr bwMode="auto">
          <a:xfrm>
            <a:off x="5029200" y="1219200"/>
            <a:ext cx="3373438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 multi-resolution estimation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989C8D8-3752-D94C-96B2-6F3DA3AB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86747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errors in Lucas-</a:t>
            </a:r>
            <a:r>
              <a:rPr lang="en-US" dirty="0" err="1"/>
              <a:t>Kanade</a:t>
            </a:r>
            <a:endParaRPr lang="en-US" dirty="0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motion is large (larger than a pixel)</a:t>
            </a:r>
          </a:p>
          <a:p>
            <a:pPr lvl="1"/>
            <a:r>
              <a:rPr lang="en-US" dirty="0"/>
              <a:t>Multi-resolution estimation, iterative refinement</a:t>
            </a:r>
          </a:p>
          <a:p>
            <a:pPr lvl="1"/>
            <a:r>
              <a:rPr lang="en-US" dirty="0"/>
              <a:t>Feature matching</a:t>
            </a:r>
          </a:p>
          <a:p>
            <a:pPr>
              <a:buFontTx/>
              <a:buChar char="•"/>
            </a:pPr>
            <a:r>
              <a:rPr lang="en-US" dirty="0"/>
              <a:t>A point does not move like its neighbors</a:t>
            </a:r>
          </a:p>
          <a:p>
            <a:pPr lvl="1"/>
            <a:r>
              <a:rPr lang="en-US" dirty="0"/>
              <a:t>Motion segmentation</a:t>
            </a:r>
          </a:p>
        </p:txBody>
      </p:sp>
      <p:pic>
        <p:nvPicPr>
          <p:cNvPr id="2" name="Picture 1" descr="Screen Shot 2018-02-14 at 2.46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8481801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/>
              <a:t>J. Wang and E. </a:t>
            </a:r>
            <a:r>
              <a:rPr lang="en-US" sz="1800" b="0" dirty="0" err="1"/>
              <a:t>Adelson</a:t>
            </a:r>
            <a:r>
              <a:rPr lang="en-US" sz="1800" b="0" dirty="0"/>
              <a:t>, </a:t>
            </a:r>
            <a:r>
              <a:rPr lang="en-US" sz="1800" b="0" dirty="0">
                <a:hlinkClick r:id="rId4"/>
              </a:rPr>
              <a:t>Representing Moving Images with Layers</a:t>
            </a:r>
            <a:r>
              <a:rPr lang="en-US" sz="1800" b="0" dirty="0"/>
              <a:t>, IEEE Transactions on Image Processing, 1994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0CDE7045-B9C8-F74D-96D1-E1F67821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835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errors in Lucas-</a:t>
            </a:r>
            <a:r>
              <a:rPr lang="en-US" dirty="0" err="1"/>
              <a:t>Kanade</a:t>
            </a:r>
            <a:endParaRPr lang="en-US" dirty="0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motion is large (larger than a pixel)</a:t>
            </a:r>
          </a:p>
          <a:p>
            <a:pPr lvl="1"/>
            <a:r>
              <a:rPr lang="en-US" dirty="0"/>
              <a:t>Multi-resolution estimation, iterative refinement</a:t>
            </a:r>
          </a:p>
          <a:p>
            <a:pPr lvl="1"/>
            <a:r>
              <a:rPr lang="en-US" dirty="0"/>
              <a:t>Feature matching</a:t>
            </a:r>
          </a:p>
          <a:p>
            <a:pPr>
              <a:buFontTx/>
              <a:buChar char="•"/>
            </a:pPr>
            <a:r>
              <a:rPr lang="en-US" dirty="0"/>
              <a:t>A point does not move like its neighbors</a:t>
            </a:r>
          </a:p>
          <a:p>
            <a:pPr lvl="1"/>
            <a:r>
              <a:rPr lang="en-US" dirty="0"/>
              <a:t>Motion segmentation</a:t>
            </a:r>
          </a:p>
          <a:p>
            <a:pPr>
              <a:buFontTx/>
              <a:buChar char="•"/>
            </a:pPr>
            <a:r>
              <a:rPr lang="en-US" dirty="0"/>
              <a:t>Brightness constancy does not hold</a:t>
            </a:r>
          </a:p>
          <a:p>
            <a:pPr lvl="1"/>
            <a:r>
              <a:rPr lang="en-US" dirty="0"/>
              <a:t>Feature matching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D4AED448-D332-D64C-9DB8-C85A020A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196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is a powerful perceptual cue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 dirty="0"/>
              <a:t>G. Johansson, “Visual Perception of Biological Motion and a Model For Its Analysis", </a:t>
            </a:r>
            <a:r>
              <a:rPr lang="fr-FR" sz="1800" b="0" i="1" dirty="0"/>
              <a:t>Perception and </a:t>
            </a:r>
            <a:r>
              <a:rPr lang="fr-FR" sz="1800" b="0" i="1" dirty="0" err="1"/>
              <a:t>Psychophysics</a:t>
            </a:r>
            <a:r>
              <a:rPr lang="fr-FR" sz="1800" b="0" i="1" dirty="0"/>
              <a:t> 14, 201-211, 1973.</a:t>
            </a:r>
            <a:endParaRPr lang="en-US" sz="1800" b="0" dirty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EFFE881F-2742-8846-9F0D-BD0477A4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6117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is a powerful perceptual cue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Even “impoverished” motion data can evoke a strong percept </a:t>
            </a:r>
          </a:p>
        </p:txBody>
      </p:sp>
      <p:pic>
        <p:nvPicPr>
          <p:cNvPr id="13316" name="Picture 7" descr="JoMovi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 dirty="0"/>
              <a:t>G. Johansson, “Visual Perception of Biological Motion and a Model For Its Analysis", </a:t>
            </a:r>
            <a:r>
              <a:rPr lang="fr-FR" sz="1800" b="0" i="1" dirty="0"/>
              <a:t>Perception and </a:t>
            </a:r>
            <a:r>
              <a:rPr lang="fr-FR" sz="1800" b="0" i="1" dirty="0" err="1"/>
              <a:t>Psychophysics</a:t>
            </a:r>
            <a:r>
              <a:rPr lang="fr-FR" sz="1800" b="0" i="1" dirty="0"/>
              <a:t> 14, 201-211, 1973.</a:t>
            </a:r>
            <a:endParaRPr lang="en-US" sz="1800" b="0" dirty="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0AB5DB97-F3FD-A947-8BE4-49125138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motion in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3D shape reconstruction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Object segmentation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Learning and tracking of dynamical models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Event and activity recognition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Self-supervised and predictive learning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3193F8DD-B7DC-3746-B143-23F1F1D4F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764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field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The motion field is the projection of the 3D scene motion into the image</a:t>
            </a:r>
          </a:p>
        </p:txBody>
      </p:sp>
      <p:pic>
        <p:nvPicPr>
          <p:cNvPr id="16388" name="Picture 3" descr="_8196_figure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_8196_figure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8461A538-26DD-C345-839B-5F41942C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 dirty="0"/>
              <a:t>Definition</a:t>
            </a:r>
            <a:r>
              <a:rPr lang="en-US" dirty="0"/>
              <a:t>: optical flow is the </a:t>
            </a:r>
            <a:r>
              <a:rPr lang="en-US" i="1" dirty="0"/>
              <a:t>apparent</a:t>
            </a:r>
            <a:r>
              <a:rPr lang="en-US" dirty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dirty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dirty="0"/>
              <a:t>Have to be careful: apparent motion can be caused by lighting changes without any actual motion</a:t>
            </a:r>
          </a:p>
          <a:p>
            <a:pPr lvl="1"/>
            <a:r>
              <a:rPr lang="en-US" dirty="0"/>
              <a:t>Think of a uniform rotating sphere under fixed lighting </a:t>
            </a:r>
            <a:br>
              <a:rPr lang="en-US" dirty="0"/>
            </a:br>
            <a:r>
              <a:rPr lang="en-US" dirty="0"/>
              <a:t>vs. a stationary sphere under moving illumination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AEB4BE00-138B-F349-B570-1EB764FD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optical flow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429000"/>
            <a:ext cx="89154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Given two subsequent frames, estimate the apparent motion field </a:t>
            </a:r>
            <a:r>
              <a:rPr lang="en-US" i="1"/>
              <a:t>u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and </a:t>
            </a:r>
            <a:r>
              <a:rPr lang="en-US" i="1"/>
              <a:t>v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,</a:t>
            </a:r>
            <a:r>
              <a:rPr lang="en-US" i="1"/>
              <a:t>y</a:t>
            </a:r>
            <a:r>
              <a:rPr lang="en-US"/>
              <a:t>) between them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95" name="Rectangle 23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/>
              <a:t>Key assumptions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Brightness constancy:  </a:t>
            </a:r>
            <a:r>
              <a:rPr lang="en-US" sz="2000" b="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Small motion:</a:t>
            </a:r>
            <a:r>
              <a:rPr lang="en-US" sz="2000" b="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/>
              <a:t>Spatial coherence:</a:t>
            </a:r>
            <a:r>
              <a:rPr lang="en-US" sz="2000" b="0"/>
              <a:t> points move like their neighbors</a:t>
            </a:r>
          </a:p>
        </p:txBody>
      </p:sp>
      <p:sp>
        <p:nvSpPr>
          <p:cNvPr id="19472" name="Text Box 31"/>
          <p:cNvSpPr txBox="1">
            <a:spLocks noChangeArrowheads="1"/>
          </p:cNvSpPr>
          <p:nvPr/>
        </p:nvSpPr>
        <p:spPr bwMode="auto">
          <a:xfrm>
            <a:off x="2286000" y="2895600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latin typeface="Times New Roman" pitchFamily="18" charset="0"/>
              </a:rPr>
              <a:t>I</a:t>
            </a:r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i="1" dirty="0" err="1">
                <a:latin typeface="Times New Roman" pitchFamily="18" charset="0"/>
              </a:rPr>
              <a:t>x</a:t>
            </a:r>
            <a:r>
              <a:rPr lang="en-US" b="0" dirty="0" err="1">
                <a:latin typeface="Times New Roman" pitchFamily="18" charset="0"/>
              </a:rPr>
              <a:t>,</a:t>
            </a:r>
            <a:r>
              <a:rPr lang="en-US" b="0" i="1" dirty="0" err="1">
                <a:latin typeface="Times New Roman" pitchFamily="18" charset="0"/>
              </a:rPr>
              <a:t>y</a:t>
            </a:r>
            <a:r>
              <a:rPr lang="en-US" b="0" dirty="0" err="1">
                <a:latin typeface="Times New Roman" pitchFamily="18" charset="0"/>
              </a:rPr>
              <a:t>,</a:t>
            </a:r>
            <a:r>
              <a:rPr lang="en-US" b="0" i="1" dirty="0" err="1">
                <a:latin typeface="Times New Roman" pitchFamily="18" charset="0"/>
              </a:rPr>
              <a:t>t</a:t>
            </a:r>
            <a:r>
              <a:rPr lang="en-US" b="0" dirty="0">
                <a:latin typeface="Times New Roman" pitchFamily="18" charset="0"/>
              </a:rPr>
              <a:t>–1)</a:t>
            </a:r>
          </a:p>
        </p:txBody>
      </p:sp>
      <p:sp>
        <p:nvSpPr>
          <p:cNvPr id="19473" name="Text Box 32"/>
          <p:cNvSpPr txBox="1">
            <a:spLocks noChangeArrowheads="1"/>
          </p:cNvSpPr>
          <p:nvPr/>
        </p:nvSpPr>
        <p:spPr bwMode="auto">
          <a:xfrm>
            <a:off x="5943600" y="2895600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(</a:t>
            </a:r>
            <a:r>
              <a:rPr lang="en-US" b="0" i="1">
                <a:latin typeface="Times New Roman" pitchFamily="18" charset="0"/>
              </a:rPr>
              <a:t>x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y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t</a:t>
            </a:r>
            <a:r>
              <a:rPr lang="en-US" b="0">
                <a:latin typeface="Times New Roman" pitchFamily="18" charset="0"/>
              </a:rPr>
              <a:t>)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59C5BE50-EAD5-8946-9445-5E3C7460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9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  <a:noFill/>
        </p:spPr>
        <p:txBody>
          <a:bodyPr/>
          <a:lstStyle/>
          <a:p>
            <a:r>
              <a:rPr lang="en-US"/>
              <a:t>Brightness Constancy Equation: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371600" y="3505200"/>
          <a:ext cx="62658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Equation" r:id="rId7" imgW="2374560" imgH="203040" progId="Equation.3">
                  <p:embed/>
                </p:oleObj>
              </mc:Choice>
              <mc:Fallback>
                <p:oleObj name="Equation" r:id="rId7" imgW="2374560" imgH="20304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6265863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7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24961"/>
              </p:ext>
            </p:extLst>
          </p:nvPr>
        </p:nvGraphicFramePr>
        <p:xfrm>
          <a:off x="893763" y="4930775"/>
          <a:ext cx="7302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Equation" r:id="rId9" imgW="2768400" imgH="241200" progId="Equation.3">
                  <p:embed/>
                </p:oleObj>
              </mc:Choice>
              <mc:Fallback>
                <p:oleObj name="Equation" r:id="rId9" imgW="2768400" imgH="24120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4930775"/>
                        <a:ext cx="7302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7016" name="Rectangle 8"/>
          <p:cNvSpPr>
            <a:spLocks noChangeArrowheads="1"/>
          </p:cNvSpPr>
          <p:nvPr/>
        </p:nvSpPr>
        <p:spPr bwMode="auto">
          <a:xfrm>
            <a:off x="527050" y="4216400"/>
            <a:ext cx="86169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/>
              <a:t>Linearizing the right side using Taylor expansion: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brightness constancy constraint</a:t>
            </a: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4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5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7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34" name="Picture 1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2667000" y="2211388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(</a:t>
            </a:r>
            <a:r>
              <a:rPr lang="en-US" b="0" i="1">
                <a:latin typeface="Times New Roman" pitchFamily="18" charset="0"/>
              </a:rPr>
              <a:t>x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y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t</a:t>
            </a:r>
            <a:r>
              <a:rPr lang="en-US" b="0">
                <a:latin typeface="Times New Roman" pitchFamily="18" charset="0"/>
              </a:rPr>
              <a:t>–1)</a:t>
            </a:r>
          </a:p>
        </p:txBody>
      </p:sp>
      <p:sp>
        <p:nvSpPr>
          <p:cNvPr id="5138" name="Text Box 22"/>
          <p:cNvSpPr txBox="1">
            <a:spLocks noChangeArrowheads="1"/>
          </p:cNvSpPr>
          <p:nvPr/>
        </p:nvSpPr>
        <p:spPr bwMode="auto">
          <a:xfrm>
            <a:off x="6324600" y="2211388"/>
            <a:ext cx="99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(</a:t>
            </a:r>
            <a:r>
              <a:rPr lang="en-US" b="0" i="1">
                <a:latin typeface="Times New Roman" pitchFamily="18" charset="0"/>
              </a:rPr>
              <a:t>x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y</a:t>
            </a:r>
            <a:r>
              <a:rPr lang="en-US" b="0">
                <a:latin typeface="Times New Roman" pitchFamily="18" charset="0"/>
              </a:rPr>
              <a:t>,</a:t>
            </a:r>
            <a:r>
              <a:rPr lang="en-US" b="0" i="1">
                <a:latin typeface="Times New Roman" pitchFamily="18" charset="0"/>
              </a:rPr>
              <a:t>t</a:t>
            </a:r>
            <a:r>
              <a:rPr lang="en-US" b="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93725" y="5845175"/>
            <a:ext cx="4437063" cy="631825"/>
            <a:chOff x="1063" y="3460"/>
            <a:chExt cx="2795" cy="398"/>
          </a:xfrm>
        </p:grpSpPr>
        <p:graphicFrame>
          <p:nvGraphicFramePr>
            <p:cNvPr id="51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888787"/>
                </p:ext>
              </p:extLst>
            </p:nvPr>
          </p:nvGraphicFramePr>
          <p:xfrm>
            <a:off x="2023" y="3460"/>
            <a:ext cx="1835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0" name="Equation" r:id="rId16" imgW="1104840" imgH="241200" progId="Equation.3">
                    <p:embed/>
                  </p:oleObj>
                </mc:Choice>
                <mc:Fallback>
                  <p:oleObj name="Equation" r:id="rId16" imgW="1104840" imgH="241200" progId="Equation.3">
                    <p:embed/>
                    <p:pic>
                      <p:nvPicPr>
                        <p:cNvPr id="0" name="Object 24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3" y="3460"/>
                          <a:ext cx="1835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Rectangle 25"/>
            <p:cNvSpPr>
              <a:spLocks noChangeArrowheads="1"/>
            </p:cNvSpPr>
            <p:nvPr/>
          </p:nvSpPr>
          <p:spPr bwMode="auto">
            <a:xfrm>
              <a:off x="1063" y="3521"/>
              <a:ext cx="72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0"/>
                <a:t>Hence,</a:t>
              </a:r>
              <a:endParaRPr 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 Box 15">
            <a:extLst>
              <a:ext uri="{FF2B5EF4-FFF2-40B4-BE49-F238E27FC236}">
                <a16:creationId xmlns:a16="http://schemas.microsoft.com/office/drawing/2014/main" id="{7EB76527-711A-4A4E-8E6F-8CB705E6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/>
              <a:t>Source: L. </a:t>
            </a:r>
            <a:r>
              <a:rPr lang="en-US" sz="1200" b="0" dirty="0" err="1"/>
              <a:t>Lazebnik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70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46084</TotalTime>
  <Words>1271</Words>
  <Application>Microsoft Macintosh PowerPoint</Application>
  <PresentationFormat>On-screen Show (4:3)</PresentationFormat>
  <Paragraphs>190</Paragraphs>
  <Slides>29</Slides>
  <Notes>23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Blank Presentation</vt:lpstr>
      <vt:lpstr>Equation</vt:lpstr>
      <vt:lpstr>Optical flow</vt:lpstr>
      <vt:lpstr>Motion is a powerful perceptual cue</vt:lpstr>
      <vt:lpstr>Motion is a powerful perceptual cue</vt:lpstr>
      <vt:lpstr>Motion is a powerful perceptual cue</vt:lpstr>
      <vt:lpstr>Uses of motion in computer vision</vt:lpstr>
      <vt:lpstr>Motion field</vt:lpstr>
      <vt:lpstr>Optical flow</vt:lpstr>
      <vt:lpstr>Estimating optical flow</vt:lpstr>
      <vt:lpstr>The brightness constancy constraint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aperture problem</vt:lpstr>
      <vt:lpstr>Lucas-Kanade flow</vt:lpstr>
      <vt:lpstr>Lucas-Kanade flow</vt:lpstr>
      <vt:lpstr>Recall: second moment matrix</vt:lpstr>
      <vt:lpstr>Conditions for solvability</vt:lpstr>
      <vt:lpstr>Conditions for solvability</vt:lpstr>
      <vt:lpstr>Lucas-Kanade flow example</vt:lpstr>
      <vt:lpstr>Errors in Lucas-Kanade</vt:lpstr>
      <vt:lpstr>“Flower garden” example</vt:lpstr>
      <vt:lpstr>“Flower garden” example</vt:lpstr>
      <vt:lpstr>Multi-resolution estimation</vt:lpstr>
      <vt:lpstr>Multi-resolution estimation</vt:lpstr>
      <vt:lpstr>Fixing the errors in Lucas-Kanade</vt:lpstr>
      <vt:lpstr>Fixing the errors in Lucas-Kanade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1596</cp:revision>
  <cp:lastPrinted>2018-02-15T16:37:36Z</cp:lastPrinted>
  <dcterms:created xsi:type="dcterms:W3CDTF">2004-08-29T23:15:23Z</dcterms:created>
  <dcterms:modified xsi:type="dcterms:W3CDTF">2020-02-21T05:10:16Z</dcterms:modified>
</cp:coreProperties>
</file>