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867" r:id="rId2"/>
    <p:sldId id="804" r:id="rId3"/>
    <p:sldId id="861" r:id="rId4"/>
    <p:sldId id="863" r:id="rId5"/>
    <p:sldId id="780" r:id="rId6"/>
    <p:sldId id="781" r:id="rId7"/>
    <p:sldId id="777" r:id="rId8"/>
    <p:sldId id="786" r:id="rId9"/>
    <p:sldId id="807" r:id="rId10"/>
    <p:sldId id="810" r:id="rId11"/>
    <p:sldId id="806" r:id="rId12"/>
    <p:sldId id="808" r:id="rId13"/>
    <p:sldId id="852" r:id="rId14"/>
    <p:sldId id="855" r:id="rId15"/>
    <p:sldId id="784" r:id="rId16"/>
    <p:sldId id="785" r:id="rId17"/>
    <p:sldId id="789" r:id="rId18"/>
    <p:sldId id="858" r:id="rId19"/>
    <p:sldId id="883" r:id="rId20"/>
    <p:sldId id="881" r:id="rId21"/>
    <p:sldId id="882" r:id="rId22"/>
    <p:sldId id="869" r:id="rId23"/>
    <p:sldId id="868" r:id="rId24"/>
    <p:sldId id="798" r:id="rId25"/>
    <p:sldId id="814" r:id="rId26"/>
    <p:sldId id="862" r:id="rId27"/>
    <p:sldId id="817" r:id="rId28"/>
    <p:sldId id="860" r:id="rId29"/>
    <p:sldId id="864" r:id="rId30"/>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69696"/>
    <a:srgbClr val="4D4D4D"/>
    <a:srgbClr val="B2B2B2"/>
    <a:srgbClr val="808080"/>
    <a:srgbClr val="C0C0C0"/>
    <a:srgbClr val="29292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86166" autoAdjust="0"/>
  </p:normalViewPr>
  <p:slideViewPr>
    <p:cSldViewPr>
      <p:cViewPr varScale="1">
        <p:scale>
          <a:sx n="106" d="100"/>
          <a:sy n="106" d="100"/>
        </p:scale>
        <p:origin x="16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8666A63B-5894-462D-9BB2-25D1A12C6300}" type="slidenum">
              <a:rPr lang="en-US"/>
              <a:pPr>
                <a:defRPr/>
              </a:pPr>
              <a:t>‹#›</a:t>
            </a:fld>
            <a:endParaRPr lang="en-US"/>
          </a:p>
        </p:txBody>
      </p:sp>
    </p:spTree>
    <p:extLst>
      <p:ext uri="{BB962C8B-B14F-4D97-AF65-F5344CB8AC3E}">
        <p14:creationId xmlns:p14="http://schemas.microsoft.com/office/powerpoint/2010/main" val="49782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491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491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13E03037-2603-4A69-8D69-F51144710611}" type="slidenum">
              <a:rPr lang="en-US"/>
              <a:pPr>
                <a:defRPr/>
              </a:pPr>
              <a:t>‹#›</a:t>
            </a:fld>
            <a:endParaRPr lang="en-US"/>
          </a:p>
        </p:txBody>
      </p:sp>
    </p:spTree>
    <p:extLst>
      <p:ext uri="{BB962C8B-B14F-4D97-AF65-F5344CB8AC3E}">
        <p14:creationId xmlns:p14="http://schemas.microsoft.com/office/powerpoint/2010/main" val="3688698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3B666A-61BC-4F7B-982A-78CDA277F1B8}" type="slidenum">
              <a:rPr lang="en-US" smtClean="0"/>
              <a:pPr/>
              <a:t>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4030BA3-2780-4F9D-B4D8-74773CC4D441}" type="slidenum">
              <a:rPr lang="en-US" smtClean="0"/>
              <a:pPr/>
              <a:t>12</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2E58C0A-1049-44B4-82C4-AAB29F6ADC3D}" type="slidenum">
              <a:rPr lang="en-US" smtClean="0"/>
              <a:pPr/>
              <a:t>13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C44DC87-114E-40EC-8912-056E0E39B0B4}" type="slidenum">
              <a:rPr lang="en-US" smtClean="0"/>
              <a:pPr/>
              <a:t>14</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EEFC11-4B9B-48CA-AEBE-0F1C0C232B19}" type="slidenum">
              <a:rPr lang="en-US" smtClean="0"/>
              <a:pPr/>
              <a:t>15</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0997B65-D076-441D-8C47-794EDC6212C7}" type="slidenum">
              <a:rPr lang="en-US" smtClean="0"/>
              <a:pPr/>
              <a:t>16</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A71DB8B-7C23-48FA-98B8-2D7BFC9853C7}" type="slidenum">
              <a:rPr lang="en-US" smtClean="0"/>
              <a:pPr/>
              <a:t>17</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EEFC11-4B9B-48CA-AEBE-0F1C0C232B19}" type="slidenum">
              <a:rPr lang="en-US" smtClean="0"/>
              <a:pPr/>
              <a:t>18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441168E-9206-488A-BE7E-006F3F2737DE}" type="slidenum">
              <a:rPr lang="en-US" smtClean="0"/>
              <a:pPr/>
              <a:t>19</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BC06CDC-41DA-40F4-BCF7-293E9FB63083}" type="slidenum">
              <a:rPr lang="en-US" smtClean="0"/>
              <a:pPr/>
              <a:t>20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6ED005D-BF42-4A1E-A299-C10B49C71AD6}" type="slidenum">
              <a:rPr lang="en-US" smtClean="0"/>
              <a:pPr/>
              <a:t>21</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69339DC-571A-4E39-BC34-691E4C3C8192}" type="slidenum">
              <a:rPr lang="en-US" smtClean="0"/>
              <a:pPr/>
              <a:t>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441168E-9206-488A-BE7E-006F3F2737DE}" type="slidenum">
              <a:rPr lang="en-US" smtClean="0"/>
              <a:pPr/>
              <a:t>22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4D2C9FA-FC19-4E88-8FFB-CB05EFD15053}" type="slidenum">
              <a:rPr lang="en-US" smtClean="0"/>
              <a:pPr/>
              <a:t>23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09E1CB1-140F-4079-92BB-E2422AD87009}" type="slidenum">
              <a:rPr lang="en-US" smtClean="0"/>
              <a:pPr/>
              <a:t>24</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3E3FFC8-7606-45D1-ABE0-987028CC43A9}" type="slidenum">
              <a:rPr lang="en-US" smtClean="0"/>
              <a:pPr/>
              <a:t>25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41B51C6-53ED-4094-ACA9-CEED9C39151D}" type="slidenum">
              <a:rPr lang="en-US" smtClean="0"/>
              <a:pPr/>
              <a:t>27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paper:</a:t>
            </a:r>
          </a:p>
          <a:p>
            <a:endParaRPr lang="en-US" dirty="0"/>
          </a:p>
          <a:p>
            <a:r>
              <a:rPr lang="en-US" sz="1200" kern="1200" dirty="0">
                <a:solidFill>
                  <a:schemeClr val="tx1"/>
                </a:solidFill>
                <a:latin typeface="Arial" pitchFamily="34" charset="0"/>
                <a:ea typeface="+mn-ea"/>
                <a:cs typeface="Arial" pitchFamily="34" charset="0"/>
              </a:rPr>
              <a:t>The previous operations have assigned an image location, scale, and orientation to each </a:t>
            </a:r>
            <a:r>
              <a:rPr lang="en-US" sz="1200" kern="1200" dirty="0" err="1">
                <a:solidFill>
                  <a:schemeClr val="tx1"/>
                </a:solidFill>
                <a:latin typeface="Arial" pitchFamily="34" charset="0"/>
                <a:ea typeface="+mn-ea"/>
                <a:cs typeface="Arial" pitchFamily="34" charset="0"/>
              </a:rPr>
              <a:t>keypoint</a:t>
            </a:r>
            <a:r>
              <a:rPr lang="en-US" sz="1200" kern="1200" dirty="0">
                <a:solidFill>
                  <a:schemeClr val="tx1"/>
                </a:solidFill>
                <a:latin typeface="Arial" pitchFamily="34" charset="0"/>
                <a:ea typeface="+mn-ea"/>
                <a:cs typeface="Arial" pitchFamily="34" charset="0"/>
              </a:rPr>
              <a:t>. These parameters impose a repeatable local 2D coordinate system in which to describe the local image region, and therefore provide invariance to these parameters. The next step is to compute a descriptor for the local image region that is highly distinctive yet is as invariant as possible to remaining variations, such as change in illumination or 3D viewpoint. One obvious approach would be to sample the local image intensities around the </a:t>
            </a:r>
            <a:r>
              <a:rPr lang="en-US" sz="1200" kern="1200" dirty="0" err="1">
                <a:solidFill>
                  <a:schemeClr val="tx1"/>
                </a:solidFill>
                <a:latin typeface="Arial" pitchFamily="34" charset="0"/>
                <a:ea typeface="+mn-ea"/>
                <a:cs typeface="Arial" pitchFamily="34" charset="0"/>
              </a:rPr>
              <a:t>keypoint</a:t>
            </a:r>
            <a:r>
              <a:rPr lang="en-US" sz="1200" kern="1200" dirty="0">
                <a:solidFill>
                  <a:schemeClr val="tx1"/>
                </a:solidFill>
                <a:latin typeface="Arial" pitchFamily="34" charset="0"/>
                <a:ea typeface="+mn-ea"/>
                <a:cs typeface="Arial" pitchFamily="34" charset="0"/>
              </a:rPr>
              <a:t> at the appropriate scale, and to match these using a normalized correlation measure. However, simple correlation of image patches is highly sensitive to changes that cause </a:t>
            </a:r>
            <a:r>
              <a:rPr lang="en-US" sz="1200" kern="1200" dirty="0" err="1">
                <a:solidFill>
                  <a:schemeClr val="tx1"/>
                </a:solidFill>
                <a:latin typeface="Arial" pitchFamily="34" charset="0"/>
                <a:ea typeface="+mn-ea"/>
                <a:cs typeface="Arial" pitchFamily="34" charset="0"/>
              </a:rPr>
              <a:t>misregistration</a:t>
            </a:r>
            <a:r>
              <a:rPr lang="en-US" sz="1200" kern="1200" dirty="0">
                <a:solidFill>
                  <a:schemeClr val="tx1"/>
                </a:solidFill>
                <a:latin typeface="Arial" pitchFamily="34" charset="0"/>
                <a:ea typeface="+mn-ea"/>
                <a:cs typeface="Arial" pitchFamily="34" charset="0"/>
              </a:rPr>
              <a:t> of samples, such as affine or 3D viewpoint change or non-rigid deformations. A better approach has been demonstrated by Edelman, </a:t>
            </a:r>
            <a:r>
              <a:rPr lang="en-US" sz="1200" kern="1200" dirty="0" err="1">
                <a:solidFill>
                  <a:schemeClr val="tx1"/>
                </a:solidFill>
                <a:latin typeface="Arial" pitchFamily="34" charset="0"/>
                <a:ea typeface="+mn-ea"/>
                <a:cs typeface="Arial" pitchFamily="34" charset="0"/>
              </a:rPr>
              <a:t>Intrator</a:t>
            </a:r>
            <a:r>
              <a:rPr lang="en-US" sz="1200" kern="1200" dirty="0">
                <a:solidFill>
                  <a:schemeClr val="tx1"/>
                </a:solidFill>
                <a:latin typeface="Arial" pitchFamily="34" charset="0"/>
                <a:ea typeface="+mn-ea"/>
                <a:cs typeface="Arial" pitchFamily="34" charset="0"/>
              </a:rPr>
              <a:t>, and </a:t>
            </a:r>
            <a:r>
              <a:rPr lang="en-US" sz="1200" kern="1200" dirty="0" err="1">
                <a:solidFill>
                  <a:schemeClr val="tx1"/>
                </a:solidFill>
                <a:latin typeface="Arial" pitchFamily="34" charset="0"/>
                <a:ea typeface="+mn-ea"/>
                <a:cs typeface="Arial" pitchFamily="34" charset="0"/>
              </a:rPr>
              <a:t>Poggio</a:t>
            </a:r>
            <a:r>
              <a:rPr lang="en-US" sz="1200" kern="1200" dirty="0">
                <a:solidFill>
                  <a:schemeClr val="tx1"/>
                </a:solidFill>
                <a:latin typeface="Arial" pitchFamily="34" charset="0"/>
                <a:ea typeface="+mn-ea"/>
                <a:cs typeface="Arial" pitchFamily="34" charset="0"/>
              </a:rPr>
              <a:t> (1997). Their proposed representation was based upon a model of biological vision, in particular of complex neurons in primary visual cortex. These complex neurons respond to a gradient at a particular orientation and spatial frequency, but the location of the gradient on the retina is allowed to shift over a small receptive field rather than being precisely localized. Edelman et al. hypothesized that the function of these complex neurons was to allow for matching and recognition of 3D objects from a range of viewpoints. They have performed detailed experiments using 3D computer models of object and animal shapes which show that matching gradients while allowing for shifts in their position results in much better classification under 3D rotation. For example, recognition accuracy for 3D objects rotated in depth by 20 degrees increased from 35% for correlation of gradients to 94% using the complex cell model. Our implementation described below was inspired by this idea, but allows for positional shift using a different computational mechanism.</a:t>
            </a:r>
            <a:endParaRPr lang="en-US" dirty="0"/>
          </a:p>
        </p:txBody>
      </p:sp>
      <p:sp>
        <p:nvSpPr>
          <p:cNvPr id="4" name="Slide Number Placeholder 3"/>
          <p:cNvSpPr>
            <a:spLocks noGrp="1"/>
          </p:cNvSpPr>
          <p:nvPr>
            <p:ph type="sldNum" sz="quarter" idx="10"/>
          </p:nvPr>
        </p:nvSpPr>
        <p:spPr/>
        <p:txBody>
          <a:bodyPr/>
          <a:lstStyle/>
          <a:p>
            <a:pPr>
              <a:defRPr/>
            </a:pPr>
            <a:fld id="{13E03037-2603-4A69-8D69-F51144710611}" type="slidenum">
              <a:rPr lang="en-US" smtClean="0"/>
              <a:pPr>
                <a:defRPr/>
              </a:pPr>
              <a:t>28</a:t>
            </a:fld>
            <a:endParaRPr lang="en-US"/>
          </a:p>
        </p:txBody>
      </p:sp>
    </p:spTree>
    <p:extLst>
      <p:ext uri="{BB962C8B-B14F-4D97-AF65-F5344CB8AC3E}">
        <p14:creationId xmlns:p14="http://schemas.microsoft.com/office/powerpoint/2010/main" val="362447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AADCD1D-5907-4682-8D0C-FF1DFDD74C09}" type="slidenum">
              <a:rPr lang="en-US" smtClean="0"/>
              <a:pPr/>
              <a:t>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A8C4111-4B8E-4DCE-881B-D7BFD704811B}" type="slidenum">
              <a:rPr lang="en-US" smtClean="0"/>
              <a:pPr/>
              <a:t>6</a:t>
            </a:fld>
            <a:endParaRPr lang="en-US"/>
          </a:p>
        </p:txBody>
      </p:sp>
      <p:sp>
        <p:nvSpPr>
          <p:cNvPr id="107523" name="Rectangle 2"/>
          <p:cNvSpPr>
            <a:spLocks noGrp="1" noRot="1" noChangeAspect="1" noChangeArrowheads="1" noTextEdit="1"/>
          </p:cNvSpPr>
          <p:nvPr>
            <p:ph type="sldImg"/>
          </p:nvPr>
        </p:nvSpPr>
        <p:spPr>
          <a:xfrm>
            <a:off x="1254125" y="717550"/>
            <a:ext cx="4778375" cy="3584575"/>
          </a:xfrm>
          <a:ln/>
        </p:spPr>
      </p:sp>
      <p:sp>
        <p:nvSpPr>
          <p:cNvPr id="107524" name="Rectangle 3"/>
          <p:cNvSpPr>
            <a:spLocks noGrp="1" noChangeArrowheads="1"/>
          </p:cNvSpPr>
          <p:nvPr>
            <p:ph type="body" idx="1"/>
          </p:nvPr>
        </p:nvSpPr>
        <p:spPr>
          <a:xfrm>
            <a:off x="949325" y="4540250"/>
            <a:ext cx="5384800" cy="4379913"/>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6A649E4-C219-4EA4-9EF1-215A8F70E613}" type="slidenum">
              <a:rPr lang="en-US" smtClean="0"/>
              <a:pPr/>
              <a:t>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a:t>An edge filtered</a:t>
            </a:r>
            <a:r>
              <a:rPr lang="en-US" baseline="0" dirty="0"/>
              <a:t> with the </a:t>
            </a:r>
            <a:r>
              <a:rPr lang="en-US" baseline="0" dirty="0" err="1"/>
              <a:t>Laplacian</a:t>
            </a:r>
            <a:r>
              <a:rPr lang="en-US" baseline="0" dirty="0"/>
              <a:t> of Gaussian is the difference between the blurry edge and the original edge.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8B4057C-A32D-4556-A78A-4DAE11863F9F}" type="slidenum">
              <a:rPr lang="en-US" smtClean="0"/>
              <a:pPr/>
              <a:t>8</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F02FFAE-831E-44F1-A90D-20F3FF7C2A8F}" type="slidenum">
              <a:rPr lang="en-US" smtClean="0"/>
              <a:pPr/>
              <a:t>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C56E141-BC8E-4290-93F6-7B1910B7B960}" type="slidenum">
              <a:rPr lang="en-US" smtClean="0"/>
              <a:pPr/>
              <a:t>10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a:t>The area under the first derivative of Gaussian from –infinity to 0 is equal to the value of the Gaussian at zero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2392448-6403-4071-AAE7-491CBC734238}" type="slidenum">
              <a:rPr lang="en-US" smtClean="0"/>
              <a:pPr/>
              <a:t>11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0A414-3CEA-40E2-97A8-4EEFE4EFC6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FB816D-2242-4CEE-96CC-E0DB910C62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2B188B-E1B7-4ADA-BCA1-4D67A01F44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8D1D6-2162-400A-89FD-865EAD3E04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A0538-4285-485A-A334-8F3AE93901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695C0-2CFE-436C-B571-7291FA0F7F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772C60-F00C-47A6-A537-20C3C26DB8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3B81F-EC77-4CFF-9A3D-C9C2DBFD38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B16576-1991-4868-8BF1-B3F46EC284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C2F417-01D2-40F3-843C-F7D5ABC104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23136-F41E-408D-B0E9-423E533130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BEF7C-D6FD-4214-BB7D-D2117E6948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C9A4009-A7C3-49D8-A61B-48D5AC67AAA3}" type="slidenum">
              <a:rPr lang="en-US"/>
              <a:pPr>
                <a:defRPr/>
              </a:pPr>
              <a:t>‹#›</a:t>
            </a:fld>
            <a:endParaRPr lang="en-US"/>
          </a:p>
        </p:txBody>
      </p:sp>
      <p:sp>
        <p:nvSpPr>
          <p:cNvPr id="9223" name="Line 7"/>
          <p:cNvSpPr>
            <a:spLocks noChangeShapeType="1"/>
          </p:cNvSpPr>
          <p:nvPr userDrawn="1"/>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itchFamily="34" charset="0"/>
        </a:defRPr>
      </a:lvl2pPr>
      <a:lvl3pPr algn="l" rtl="0" eaLnBrk="0" fontAlgn="base" hangingPunct="0">
        <a:spcBef>
          <a:spcPct val="0"/>
        </a:spcBef>
        <a:spcAft>
          <a:spcPct val="0"/>
        </a:spcAft>
        <a:defRPr sz="3400">
          <a:solidFill>
            <a:schemeClr val="tx2"/>
          </a:solidFill>
          <a:latin typeface="Arial" pitchFamily="34" charset="0"/>
        </a:defRPr>
      </a:lvl3pPr>
      <a:lvl4pPr algn="l" rtl="0" eaLnBrk="0" fontAlgn="base" hangingPunct="0">
        <a:spcBef>
          <a:spcPct val="0"/>
        </a:spcBef>
        <a:spcAft>
          <a:spcPct val="0"/>
        </a:spcAft>
        <a:defRPr sz="3400">
          <a:solidFill>
            <a:schemeClr val="tx2"/>
          </a:solidFill>
          <a:latin typeface="Arial" pitchFamily="34" charset="0"/>
        </a:defRPr>
      </a:lvl4pPr>
      <a:lvl5pPr algn="l" rtl="0" eaLnBrk="0" fontAlgn="base" hangingPunct="0">
        <a:spcBef>
          <a:spcPct val="0"/>
        </a:spcBef>
        <a:spcAft>
          <a:spcPct val="0"/>
        </a:spcAft>
        <a:defRPr sz="3400">
          <a:solidFill>
            <a:schemeClr val="tx2"/>
          </a:solidFill>
          <a:latin typeface="Arial" pitchFamily="34" charset="0"/>
        </a:defRPr>
      </a:lvl5pPr>
      <a:lvl6pPr marL="457200" algn="l" rtl="0" eaLnBrk="0" fontAlgn="base" hangingPunct="0">
        <a:spcBef>
          <a:spcPct val="0"/>
        </a:spcBef>
        <a:spcAft>
          <a:spcPct val="0"/>
        </a:spcAft>
        <a:defRPr sz="3400">
          <a:solidFill>
            <a:schemeClr val="tx2"/>
          </a:solidFill>
          <a:latin typeface="Arial" pitchFamily="34" charset="0"/>
        </a:defRPr>
      </a:lvl6pPr>
      <a:lvl7pPr marL="914400" algn="l" rtl="0" eaLnBrk="0" fontAlgn="base" hangingPunct="0">
        <a:spcBef>
          <a:spcPct val="0"/>
        </a:spcBef>
        <a:spcAft>
          <a:spcPct val="0"/>
        </a:spcAft>
        <a:defRPr sz="3400">
          <a:solidFill>
            <a:schemeClr val="tx2"/>
          </a:solidFill>
          <a:latin typeface="Arial" pitchFamily="34" charset="0"/>
        </a:defRPr>
      </a:lvl7pPr>
      <a:lvl8pPr marL="1371600" algn="l" rtl="0" eaLnBrk="0" fontAlgn="base" hangingPunct="0">
        <a:spcBef>
          <a:spcPct val="0"/>
        </a:spcBef>
        <a:spcAft>
          <a:spcPct val="0"/>
        </a:spcAft>
        <a:defRPr sz="3400">
          <a:solidFill>
            <a:schemeClr val="tx2"/>
          </a:solidFill>
          <a:latin typeface="Arial" pitchFamily="34" charset="0"/>
        </a:defRPr>
      </a:lvl8pPr>
      <a:lvl9pPr marL="1828800" algn="l" rtl="0" eaLnBrk="0" fontAlgn="base" hangingPunct="0">
        <a:spcBef>
          <a:spcPct val="0"/>
        </a:spcBef>
        <a:spcAft>
          <a:spcPct val="0"/>
        </a:spcAft>
        <a:defRPr sz="3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bc.ca/~lowe/papers/ijcv04.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4.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7.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www.cs.ubc.ca/~lowe/papers/ijcv04.pdf" TargetMode="External"/><Relationship Id="rId5" Type="http://schemas.openxmlformats.org/officeDocument/2006/relationships/image" Target="../media/image40.png"/><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s.ubc.ca/~lowe/papers/ijcv04.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s.ubc.ca/~lowe/papers/ijcv04.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nada.kth.se/cvap/abstracts/cvap198.html"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oleObject" Target="../embeddings/oleObject2.bin"/><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3.png"/><Relationship Id="rId4" Type="http://schemas.openxmlformats.org/officeDocument/2006/relationships/oleObject" Target="../embeddings/oleObject5.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 </a:t>
            </a:r>
            <a:r>
              <a:rPr lang="en-US" dirty="0" err="1"/>
              <a:t>keypoint</a:t>
            </a:r>
            <a:r>
              <a:rPr lang="en-US" dirty="0"/>
              <a:t> detection</a:t>
            </a:r>
          </a:p>
        </p:txBody>
      </p:sp>
      <p:pic>
        <p:nvPicPr>
          <p:cNvPr id="4" name="Picture 3" descr="SIFT_f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222" y="1219200"/>
            <a:ext cx="5790178" cy="4343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5"/>
          <p:cNvSpPr>
            <a:spLocks noChangeArrowheads="1"/>
          </p:cNvSpPr>
          <p:nvPr/>
        </p:nvSpPr>
        <p:spPr bwMode="auto">
          <a:xfrm>
            <a:off x="381000" y="6000819"/>
            <a:ext cx="8686800" cy="707886"/>
          </a:xfrm>
          <a:prstGeom prst="rect">
            <a:avLst/>
          </a:prstGeom>
          <a:noFill/>
          <a:ln w="9525">
            <a:noFill/>
            <a:miter lim="800000"/>
            <a:headEnd/>
            <a:tailEnd/>
          </a:ln>
        </p:spPr>
        <p:txBody>
          <a:bodyPr anchor="ctr">
            <a:spAutoFit/>
          </a:bodyPr>
          <a:lstStyle/>
          <a:p>
            <a:pPr algn="ctr" eaLnBrk="1" hangingPunct="1"/>
            <a:r>
              <a:rPr lang="en-US" sz="2000" dirty="0"/>
              <a:t>D. Lowe, </a:t>
            </a:r>
            <a:r>
              <a:rPr lang="en-US" sz="2000" dirty="0">
                <a:hlinkClick r:id="rId3"/>
              </a:rPr>
              <a:t>Distinctive image features from scale-invariant keypoints</a:t>
            </a:r>
            <a:r>
              <a:rPr lang="en-US" sz="2000" dirty="0"/>
              <a:t>, </a:t>
            </a:r>
            <a:br>
              <a:rPr lang="en-US" sz="2000" dirty="0"/>
            </a:br>
            <a:r>
              <a:rPr lang="en-US" sz="2000" i="1" dirty="0"/>
              <a:t>IJCV</a:t>
            </a:r>
            <a:r>
              <a:rPr lang="en-US" sz="2000" dirty="0"/>
              <a:t> 60 (2), pp. 91-110, 2004 </a:t>
            </a:r>
          </a:p>
        </p:txBody>
      </p:sp>
      <p:sp>
        <p:nvSpPr>
          <p:cNvPr id="6" name="TextBox 5">
            <a:extLst>
              <a:ext uri="{FF2B5EF4-FFF2-40B4-BE49-F238E27FC236}">
                <a16:creationId xmlns:a16="http://schemas.microsoft.com/office/drawing/2014/main" id="{D4C25CED-9255-774E-B567-794277E65933}"/>
              </a:ext>
            </a:extLst>
          </p:cNvPr>
          <p:cNvSpPr txBox="1"/>
          <p:nvPr/>
        </p:nvSpPr>
        <p:spPr>
          <a:xfrm>
            <a:off x="-17585" y="6519446"/>
            <a:ext cx="5516271" cy="338554"/>
          </a:xfrm>
          <a:prstGeom prst="rect">
            <a:avLst/>
          </a:prstGeom>
          <a:noFill/>
        </p:spPr>
        <p:txBody>
          <a:bodyPr wrap="square" rtlCol="0">
            <a:spAutoFit/>
          </a:bodyPr>
          <a:lstStyle/>
          <a:p>
            <a:r>
              <a:rPr lang="en-US" sz="1600" dirty="0"/>
              <a:t>Slides from S. </a:t>
            </a:r>
            <a:r>
              <a:rPr lang="en-US" sz="1600" dirty="0" err="1"/>
              <a:t>Lazebnik</a:t>
            </a:r>
            <a:r>
              <a:rPr lang="en-US" sz="1600" dirty="0"/>
              <a:t>.</a:t>
            </a:r>
          </a:p>
        </p:txBody>
      </p:sp>
    </p:spTree>
    <p:extLst>
      <p:ext uri="{BB962C8B-B14F-4D97-AF65-F5344CB8AC3E}">
        <p14:creationId xmlns:p14="http://schemas.microsoft.com/office/powerpoint/2010/main" val="22992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a:t>Scale normalization</a:t>
            </a:r>
          </a:p>
        </p:txBody>
      </p:sp>
      <p:sp>
        <p:nvSpPr>
          <p:cNvPr id="18436" name="Rectangle 3"/>
          <p:cNvSpPr>
            <a:spLocks noGrp="1" noChangeArrowheads="1"/>
          </p:cNvSpPr>
          <p:nvPr>
            <p:ph type="body" idx="1"/>
          </p:nvPr>
        </p:nvSpPr>
        <p:spPr>
          <a:xfrm>
            <a:off x="304800" y="914400"/>
            <a:ext cx="8153400" cy="5257800"/>
          </a:xfrm>
        </p:spPr>
        <p:txBody>
          <a:bodyPr/>
          <a:lstStyle/>
          <a:p>
            <a:pPr>
              <a:buFontTx/>
              <a:buChar char="•"/>
            </a:pPr>
            <a:r>
              <a:rPr lang="en-US" sz="2400" dirty="0"/>
              <a:t>The response of a derivative of Gaussian filter to a perfect step edge decreases as </a:t>
            </a:r>
            <a:r>
              <a:rPr lang="el-GR" sz="2400" dirty="0">
                <a:latin typeface="Times New Roman" pitchFamily="18" charset="0"/>
                <a:cs typeface="Times New Roman" pitchFamily="18" charset="0"/>
              </a:rPr>
              <a:t>σ</a:t>
            </a:r>
            <a:r>
              <a:rPr lang="en-US" sz="2400" dirty="0"/>
              <a:t> increases:</a:t>
            </a:r>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1600" dirty="0"/>
          </a:p>
          <a:p>
            <a:pPr>
              <a:buFontTx/>
              <a:buChar char="•"/>
            </a:pPr>
            <a:r>
              <a:rPr lang="en-US" sz="2400" dirty="0"/>
              <a:t>To keep response the same (scale-invariant), must multiply Gaussian derivative by </a:t>
            </a:r>
            <a:r>
              <a:rPr lang="el-GR" sz="2400" dirty="0">
                <a:latin typeface="Times New Roman" pitchFamily="18" charset="0"/>
                <a:cs typeface="Times New Roman" pitchFamily="18" charset="0"/>
              </a:rPr>
              <a:t>σ</a:t>
            </a:r>
          </a:p>
          <a:p>
            <a:pPr>
              <a:buFontTx/>
              <a:buChar char="•"/>
            </a:pPr>
            <a:r>
              <a:rPr lang="en-US" sz="2400" dirty="0"/>
              <a:t>Laplacian is the second Gaussian derivative, so it must be multiplied by </a:t>
            </a:r>
            <a:r>
              <a:rPr lang="el-GR" sz="2400" dirty="0">
                <a:latin typeface="Times New Roman" pitchFamily="18" charset="0"/>
                <a:cs typeface="Times New Roman" pitchFamily="18" charset="0"/>
              </a:rPr>
              <a:t>σ</a:t>
            </a:r>
            <a:r>
              <a:rPr lang="en-US" sz="2400" baseline="30000" dirty="0">
                <a:latin typeface="Times New Roman" pitchFamily="18" charset="0"/>
                <a:cs typeface="Times New Roman" pitchFamily="18" charset="0"/>
              </a:rPr>
              <a:t>2</a:t>
            </a:r>
          </a:p>
          <a:p>
            <a:pPr>
              <a:buFontTx/>
              <a:buChar char="•"/>
            </a:pPr>
            <a:endParaRPr lang="en-US" sz="2400" dirty="0"/>
          </a:p>
          <a:p>
            <a:endParaRPr lang="en-US" dirty="0"/>
          </a:p>
        </p:txBody>
      </p:sp>
      <p:pic>
        <p:nvPicPr>
          <p:cNvPr id="18437" name="Picture 4" descr="deriv_shaded"/>
          <p:cNvPicPr>
            <a:picLocks noChangeAspect="1" noChangeArrowheads="1"/>
          </p:cNvPicPr>
          <p:nvPr/>
        </p:nvPicPr>
        <p:blipFill rotWithShape="1">
          <a:blip r:embed="rId4" cstate="print"/>
          <a:srcRect l="2826" r="-2826"/>
          <a:stretch/>
        </p:blipFill>
        <p:spPr bwMode="auto">
          <a:xfrm>
            <a:off x="2438400" y="1847850"/>
            <a:ext cx="4343400" cy="3257550"/>
          </a:xfrm>
          <a:prstGeom prst="rect">
            <a:avLst/>
          </a:prstGeom>
          <a:noFill/>
          <a:ln w="9525">
            <a:noFill/>
            <a:miter lim="800000"/>
            <a:headEnd/>
            <a:tailEnd/>
          </a:ln>
        </p:spPr>
      </p:pic>
      <p:sp>
        <p:nvSpPr>
          <p:cNvPr id="18438" name="Freeform 5"/>
          <p:cNvSpPr>
            <a:spLocks/>
          </p:cNvSpPr>
          <p:nvPr/>
        </p:nvSpPr>
        <p:spPr bwMode="auto">
          <a:xfrm>
            <a:off x="2895600" y="2104913"/>
            <a:ext cx="3342826" cy="1314674"/>
          </a:xfrm>
          <a:custGeom>
            <a:avLst/>
            <a:gdLst>
              <a:gd name="T0" fmla="*/ 0 w 2400"/>
              <a:gd name="T1" fmla="*/ 0 h 1872"/>
              <a:gd name="T2" fmla="*/ 2147483647 w 2400"/>
              <a:gd name="T3" fmla="*/ 0 h 1872"/>
              <a:gd name="T4" fmla="*/ 2147483647 w 2400"/>
              <a:gd name="T5" fmla="*/ 2147483647 h 1872"/>
              <a:gd name="T6" fmla="*/ 2147483647 w 2400"/>
              <a:gd name="T7" fmla="*/ 2147483647 h 1872"/>
              <a:gd name="T8" fmla="*/ 0 60000 65536"/>
              <a:gd name="T9" fmla="*/ 0 60000 65536"/>
              <a:gd name="T10" fmla="*/ 0 60000 65536"/>
              <a:gd name="T11" fmla="*/ 0 60000 65536"/>
              <a:gd name="T12" fmla="*/ 0 w 2400"/>
              <a:gd name="T13" fmla="*/ 0 h 1872"/>
              <a:gd name="T14" fmla="*/ 2400 w 2400"/>
              <a:gd name="T15" fmla="*/ 1872 h 1872"/>
            </a:gdLst>
            <a:ahLst/>
            <a:cxnLst>
              <a:cxn ang="T8">
                <a:pos x="T0" y="T1"/>
              </a:cxn>
              <a:cxn ang="T9">
                <a:pos x="T2" y="T3"/>
              </a:cxn>
              <a:cxn ang="T10">
                <a:pos x="T4" y="T5"/>
              </a:cxn>
              <a:cxn ang="T11">
                <a:pos x="T6" y="T7"/>
              </a:cxn>
            </a:cxnLst>
            <a:rect l="T12" t="T13" r="T14" b="T15"/>
            <a:pathLst>
              <a:path w="2400" h="1872">
                <a:moveTo>
                  <a:pt x="0" y="0"/>
                </a:moveTo>
                <a:lnTo>
                  <a:pt x="1200" y="0"/>
                </a:lnTo>
                <a:lnTo>
                  <a:pt x="1200" y="1872"/>
                </a:lnTo>
                <a:lnTo>
                  <a:pt x="2400" y="1872"/>
                </a:lnTo>
              </a:path>
            </a:pathLst>
          </a:custGeom>
          <a:noFill/>
          <a:ln w="38100">
            <a:solidFill>
              <a:srgbClr val="FF0000"/>
            </a:solidFill>
            <a:round/>
            <a:headEnd/>
            <a:tailEnd/>
          </a:ln>
        </p:spPr>
        <p:txBody>
          <a:bodyPr/>
          <a:lstStyle/>
          <a:p>
            <a:endParaRPr lang="en-US"/>
          </a:p>
        </p:txBody>
      </p:sp>
      <p:sp>
        <p:nvSpPr>
          <p:cNvPr id="13320" name="Line 6"/>
          <p:cNvSpPr>
            <a:spLocks noChangeShapeType="1"/>
          </p:cNvSpPr>
          <p:nvPr/>
        </p:nvSpPr>
        <p:spPr bwMode="auto">
          <a:xfrm flipH="1">
            <a:off x="4038600" y="2762250"/>
            <a:ext cx="750431" cy="341105"/>
          </a:xfrm>
          <a:prstGeom prst="line">
            <a:avLst/>
          </a:prstGeom>
          <a:noFill/>
          <a:ln w="9525">
            <a:solidFill>
              <a:schemeClr val="tx1"/>
            </a:solidFill>
            <a:round/>
            <a:headEnd/>
            <a:tailEnd type="triangle" w="med" len="med"/>
          </a:ln>
        </p:spPr>
        <p:txBody>
          <a:bodyPr/>
          <a:lstStyle/>
          <a:p>
            <a:endParaRPr lang="en-US"/>
          </a:p>
        </p:txBody>
      </p:sp>
      <p:graphicFrame>
        <p:nvGraphicFramePr>
          <p:cNvPr id="13314" name="Object 7"/>
          <p:cNvGraphicFramePr>
            <a:graphicFrameLocks noChangeAspect="1"/>
          </p:cNvGraphicFramePr>
          <p:nvPr>
            <p:extLst>
              <p:ext uri="{D42A27DB-BD31-4B8C-83A1-F6EECF244321}">
                <p14:modId xmlns:p14="http://schemas.microsoft.com/office/powerpoint/2010/main" val="28645667"/>
              </p:ext>
            </p:extLst>
          </p:nvPr>
        </p:nvGraphicFramePr>
        <p:xfrm>
          <a:off x="4953000" y="2349500"/>
          <a:ext cx="795911" cy="710635"/>
        </p:xfrm>
        <a:graphic>
          <a:graphicData uri="http://schemas.openxmlformats.org/presentationml/2006/ole">
            <mc:AlternateContent xmlns:mc="http://schemas.openxmlformats.org/markup-compatibility/2006">
              <mc:Choice xmlns:v="urn:schemas-microsoft-com:vml" Requires="v">
                <p:oleObj spid="_x0000_s18543" name="Equation" r:id="rId5" imgW="469800" imgH="419040" progId="Equation.3">
                  <p:embed/>
                </p:oleObj>
              </mc:Choice>
              <mc:Fallback>
                <p:oleObj name="Equation" r:id="rId5" imgW="469800" imgH="4190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49500"/>
                        <a:ext cx="795911" cy="7106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 Box 15">
            <a:extLst>
              <a:ext uri="{FF2B5EF4-FFF2-40B4-BE49-F238E27FC236}">
                <a16:creationId xmlns:a16="http://schemas.microsoft.com/office/drawing/2014/main" id="{52F524FB-D83F-AF44-991F-3DE0205FB69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p:bldP spid="133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Effect of scale normalization</a:t>
            </a:r>
          </a:p>
        </p:txBody>
      </p:sp>
      <p:sp>
        <p:nvSpPr>
          <p:cNvPr id="51203" name="Text Box 5"/>
          <p:cNvSpPr txBox="1">
            <a:spLocks noChangeArrowheads="1"/>
          </p:cNvSpPr>
          <p:nvPr/>
        </p:nvSpPr>
        <p:spPr bwMode="auto">
          <a:xfrm>
            <a:off x="3946525" y="873125"/>
            <a:ext cx="184150" cy="519113"/>
          </a:xfrm>
          <a:prstGeom prst="rect">
            <a:avLst/>
          </a:prstGeom>
          <a:noFill/>
          <a:ln w="9525">
            <a:noFill/>
            <a:miter lim="800000"/>
            <a:headEnd/>
            <a:tailEnd/>
          </a:ln>
        </p:spPr>
        <p:txBody>
          <a:bodyPr wrap="none">
            <a:spAutoFit/>
          </a:bodyPr>
          <a:lstStyle/>
          <a:p>
            <a:endParaRPr lang="en-US"/>
          </a:p>
        </p:txBody>
      </p:sp>
      <p:grpSp>
        <p:nvGrpSpPr>
          <p:cNvPr id="2" name="Group 15"/>
          <p:cNvGrpSpPr>
            <a:grpSpLocks/>
          </p:cNvGrpSpPr>
          <p:nvPr/>
        </p:nvGrpSpPr>
        <p:grpSpPr bwMode="auto">
          <a:xfrm>
            <a:off x="1611313" y="3494088"/>
            <a:ext cx="7361237" cy="2601912"/>
            <a:chOff x="1015" y="2201"/>
            <a:chExt cx="4637" cy="1639"/>
          </a:xfrm>
        </p:grpSpPr>
        <p:pic>
          <p:nvPicPr>
            <p:cNvPr id="51212" name="Picture 4" descr="scale_normalization"/>
            <p:cNvPicPr>
              <a:picLocks noChangeAspect="1" noChangeArrowheads="1"/>
            </p:cNvPicPr>
            <p:nvPr/>
          </p:nvPicPr>
          <p:blipFill>
            <a:blip r:embed="rId3" cstate="print"/>
            <a:srcRect l="16364" t="47470"/>
            <a:stretch>
              <a:fillRect/>
            </a:stretch>
          </p:blipFill>
          <p:spPr bwMode="auto">
            <a:xfrm>
              <a:off x="1015" y="2201"/>
              <a:ext cx="4637" cy="1639"/>
            </a:xfrm>
            <a:prstGeom prst="rect">
              <a:avLst/>
            </a:prstGeom>
            <a:noFill/>
            <a:ln w="9525">
              <a:noFill/>
              <a:miter lim="800000"/>
              <a:headEnd/>
              <a:tailEnd/>
            </a:ln>
          </p:spPr>
        </p:pic>
        <p:sp>
          <p:nvSpPr>
            <p:cNvPr id="51213" name="Text Box 7"/>
            <p:cNvSpPr txBox="1">
              <a:spLocks noChangeArrowheads="1"/>
            </p:cNvSpPr>
            <p:nvPr/>
          </p:nvSpPr>
          <p:spPr bwMode="auto">
            <a:xfrm>
              <a:off x="1967" y="2243"/>
              <a:ext cx="2516" cy="231"/>
            </a:xfrm>
            <a:prstGeom prst="rect">
              <a:avLst/>
            </a:prstGeom>
            <a:solidFill>
              <a:schemeClr val="bg1"/>
            </a:solidFill>
            <a:ln w="9525">
              <a:noFill/>
              <a:miter lim="800000"/>
              <a:headEnd/>
              <a:tailEnd/>
            </a:ln>
          </p:spPr>
          <p:txBody>
            <a:bodyPr wrap="none">
              <a:spAutoFit/>
            </a:bodyPr>
            <a:lstStyle/>
            <a:p>
              <a:r>
                <a:rPr lang="en-US" sz="1800"/>
                <a:t>Scale-normalized Laplacian response</a:t>
              </a:r>
            </a:p>
          </p:txBody>
        </p:sp>
      </p:grpSp>
      <p:pic>
        <p:nvPicPr>
          <p:cNvPr id="51205" name="Picture 9" descr="scale_unnorm"/>
          <p:cNvPicPr>
            <a:picLocks noChangeAspect="1" noChangeArrowheads="1"/>
          </p:cNvPicPr>
          <p:nvPr/>
        </p:nvPicPr>
        <p:blipFill>
          <a:blip r:embed="rId4" cstate="print"/>
          <a:srcRect/>
          <a:stretch>
            <a:fillRect/>
          </a:stretch>
        </p:blipFill>
        <p:spPr bwMode="auto">
          <a:xfrm>
            <a:off x="152400" y="1217613"/>
            <a:ext cx="8801100" cy="2333625"/>
          </a:xfrm>
          <a:prstGeom prst="rect">
            <a:avLst/>
          </a:prstGeom>
          <a:noFill/>
          <a:ln w="9525">
            <a:noFill/>
            <a:miter lim="800000"/>
            <a:headEnd/>
            <a:tailEnd/>
          </a:ln>
        </p:spPr>
      </p:pic>
      <p:sp>
        <p:nvSpPr>
          <p:cNvPr id="51206" name="Text Box 6"/>
          <p:cNvSpPr txBox="1">
            <a:spLocks noChangeArrowheads="1"/>
          </p:cNvSpPr>
          <p:nvPr/>
        </p:nvSpPr>
        <p:spPr bwMode="auto">
          <a:xfrm>
            <a:off x="3289300" y="1122363"/>
            <a:ext cx="3638550" cy="366712"/>
          </a:xfrm>
          <a:prstGeom prst="rect">
            <a:avLst/>
          </a:prstGeom>
          <a:solidFill>
            <a:schemeClr val="bg1"/>
          </a:solidFill>
          <a:ln w="9525">
            <a:noFill/>
            <a:miter lim="800000"/>
            <a:headEnd/>
            <a:tailEnd/>
          </a:ln>
        </p:spPr>
        <p:txBody>
          <a:bodyPr wrap="none">
            <a:spAutoFit/>
          </a:bodyPr>
          <a:lstStyle/>
          <a:p>
            <a:r>
              <a:rPr lang="en-US" sz="1800"/>
              <a:t>Unnormalized Laplacian response</a:t>
            </a:r>
          </a:p>
        </p:txBody>
      </p:sp>
      <p:sp>
        <p:nvSpPr>
          <p:cNvPr id="51207" name="Text Box 8"/>
          <p:cNvSpPr txBox="1">
            <a:spLocks noChangeArrowheads="1"/>
          </p:cNvSpPr>
          <p:nvPr/>
        </p:nvSpPr>
        <p:spPr bwMode="auto">
          <a:xfrm>
            <a:off x="152400" y="1081088"/>
            <a:ext cx="1676400" cy="366712"/>
          </a:xfrm>
          <a:prstGeom prst="rect">
            <a:avLst/>
          </a:prstGeom>
          <a:solidFill>
            <a:schemeClr val="bg1"/>
          </a:solidFill>
          <a:ln w="9525">
            <a:noFill/>
            <a:miter lim="800000"/>
            <a:headEnd/>
            <a:tailEnd/>
          </a:ln>
        </p:spPr>
        <p:txBody>
          <a:bodyPr>
            <a:spAutoFit/>
          </a:bodyPr>
          <a:lstStyle/>
          <a:p>
            <a:pPr algn="ctr"/>
            <a:r>
              <a:rPr lang="en-US" sz="1800"/>
              <a:t>Original signal</a:t>
            </a:r>
          </a:p>
        </p:txBody>
      </p:sp>
      <p:sp>
        <p:nvSpPr>
          <p:cNvPr id="51208" name="Rectangle 10"/>
          <p:cNvSpPr>
            <a:spLocks noChangeArrowheads="1"/>
          </p:cNvSpPr>
          <p:nvPr/>
        </p:nvSpPr>
        <p:spPr bwMode="auto">
          <a:xfrm>
            <a:off x="609600" y="3352800"/>
            <a:ext cx="685800" cy="304800"/>
          </a:xfrm>
          <a:prstGeom prst="rect">
            <a:avLst/>
          </a:prstGeom>
          <a:solidFill>
            <a:schemeClr val="bg1"/>
          </a:solidFill>
          <a:ln w="9525">
            <a:noFill/>
            <a:miter lim="800000"/>
            <a:headEnd/>
            <a:tailEnd/>
          </a:ln>
        </p:spPr>
        <p:txBody>
          <a:bodyPr wrap="none" anchor="ctr"/>
          <a:lstStyle/>
          <a:p>
            <a:endParaRPr lang="en-US"/>
          </a:p>
        </p:txBody>
      </p:sp>
      <p:grpSp>
        <p:nvGrpSpPr>
          <p:cNvPr id="3" name="Group 14"/>
          <p:cNvGrpSpPr>
            <a:grpSpLocks/>
          </p:cNvGrpSpPr>
          <p:nvPr/>
        </p:nvGrpSpPr>
        <p:grpSpPr bwMode="auto">
          <a:xfrm>
            <a:off x="6099175" y="5943600"/>
            <a:ext cx="1250950" cy="757238"/>
            <a:chOff x="3842" y="3744"/>
            <a:chExt cx="788" cy="477"/>
          </a:xfrm>
        </p:grpSpPr>
        <p:sp>
          <p:nvSpPr>
            <p:cNvPr id="51210" name="Text Box 11"/>
            <p:cNvSpPr txBox="1">
              <a:spLocks noChangeArrowheads="1"/>
            </p:cNvSpPr>
            <p:nvPr/>
          </p:nvSpPr>
          <p:spPr bwMode="auto">
            <a:xfrm>
              <a:off x="3842" y="3990"/>
              <a:ext cx="788" cy="231"/>
            </a:xfrm>
            <a:prstGeom prst="rect">
              <a:avLst/>
            </a:prstGeom>
            <a:noFill/>
            <a:ln w="9525">
              <a:noFill/>
              <a:miter lim="800000"/>
              <a:headEnd/>
              <a:tailEnd/>
            </a:ln>
          </p:spPr>
          <p:txBody>
            <a:bodyPr wrap="none">
              <a:spAutoFit/>
            </a:bodyPr>
            <a:lstStyle/>
            <a:p>
              <a:r>
                <a:rPr lang="en-US" sz="1800" b="1">
                  <a:solidFill>
                    <a:srgbClr val="FF0000"/>
                  </a:solidFill>
                </a:rPr>
                <a:t>maximum</a:t>
              </a:r>
            </a:p>
          </p:txBody>
        </p:sp>
        <p:sp>
          <p:nvSpPr>
            <p:cNvPr id="51211" name="Line 13"/>
            <p:cNvSpPr>
              <a:spLocks noChangeShapeType="1"/>
            </p:cNvSpPr>
            <p:nvPr/>
          </p:nvSpPr>
          <p:spPr bwMode="auto">
            <a:xfrm flipV="1">
              <a:off x="4272" y="3744"/>
              <a:ext cx="0" cy="288"/>
            </a:xfrm>
            <a:prstGeom prst="line">
              <a:avLst/>
            </a:prstGeom>
            <a:noFill/>
            <a:ln w="25400">
              <a:solidFill>
                <a:srgbClr val="FF0000"/>
              </a:solidFill>
              <a:round/>
              <a:headEnd/>
              <a:tailEnd type="triangle" w="med" len="med"/>
            </a:ln>
          </p:spPr>
          <p:txBody>
            <a:bodyPr/>
            <a:lstStyle/>
            <a:p>
              <a:endParaRPr lang="en-US"/>
            </a:p>
          </p:txBody>
        </p:sp>
      </p:grpSp>
      <p:sp>
        <p:nvSpPr>
          <p:cNvPr id="14" name="Text Box 15">
            <a:extLst>
              <a:ext uri="{FF2B5EF4-FFF2-40B4-BE49-F238E27FC236}">
                <a16:creationId xmlns:a16="http://schemas.microsoft.com/office/drawing/2014/main" id="{0E7EAC7C-77F4-954B-8A5E-A5F2A2BBF4C0}"/>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t>Blob detection in 2D</a:t>
            </a:r>
          </a:p>
        </p:txBody>
      </p:sp>
      <p:sp>
        <p:nvSpPr>
          <p:cNvPr id="20484" name="Rectangle 3"/>
          <p:cNvSpPr>
            <a:spLocks noGrp="1" noChangeArrowheads="1"/>
          </p:cNvSpPr>
          <p:nvPr>
            <p:ph type="body" idx="1"/>
          </p:nvPr>
        </p:nvSpPr>
        <p:spPr/>
        <p:txBody>
          <a:bodyPr/>
          <a:lstStyle/>
          <a:p>
            <a:pPr marL="457200" indent="-457200">
              <a:buFont typeface="Arial"/>
              <a:buChar char="•"/>
            </a:pPr>
            <a:r>
              <a:rPr lang="en-US" i="1" dirty="0"/>
              <a:t>Scale-normalized </a:t>
            </a:r>
            <a:r>
              <a:rPr lang="en-US" dirty="0" err="1"/>
              <a:t>Laplacian</a:t>
            </a:r>
            <a:r>
              <a:rPr lang="en-US" dirty="0"/>
              <a:t> of Gaussian:</a:t>
            </a:r>
          </a:p>
        </p:txBody>
      </p:sp>
      <p:pic>
        <p:nvPicPr>
          <p:cNvPr id="20485" name="Picture 4" descr="log_color"/>
          <p:cNvPicPr>
            <a:picLocks noChangeAspect="1" noChangeArrowheads="1"/>
          </p:cNvPicPr>
          <p:nvPr/>
        </p:nvPicPr>
        <p:blipFill>
          <a:blip r:embed="rId4" cstate="print"/>
          <a:srcRect/>
          <a:stretch>
            <a:fillRect/>
          </a:stretch>
        </p:blipFill>
        <p:spPr bwMode="auto">
          <a:xfrm>
            <a:off x="1143000" y="3581400"/>
            <a:ext cx="4114800" cy="3086100"/>
          </a:xfrm>
          <a:prstGeom prst="rect">
            <a:avLst/>
          </a:prstGeom>
          <a:noFill/>
          <a:ln w="9525">
            <a:noFill/>
            <a:miter lim="800000"/>
            <a:headEnd/>
            <a:tailEnd/>
          </a:ln>
        </p:spPr>
      </p:pic>
      <p:pic>
        <p:nvPicPr>
          <p:cNvPr id="20486" name="Picture 5" descr="log"/>
          <p:cNvPicPr>
            <a:picLocks noChangeAspect="1" noChangeArrowheads="1"/>
          </p:cNvPicPr>
          <p:nvPr/>
        </p:nvPicPr>
        <p:blipFill>
          <a:blip r:embed="rId5" cstate="print"/>
          <a:srcRect/>
          <a:stretch>
            <a:fillRect/>
          </a:stretch>
        </p:blipFill>
        <p:spPr bwMode="auto">
          <a:xfrm>
            <a:off x="6019800" y="4046538"/>
            <a:ext cx="2057400" cy="2057400"/>
          </a:xfrm>
          <a:prstGeom prst="rect">
            <a:avLst/>
          </a:prstGeom>
          <a:noFill/>
          <a:ln w="9525">
            <a:noFill/>
            <a:miter lim="800000"/>
            <a:headEnd/>
            <a:tailEnd/>
          </a:ln>
        </p:spPr>
      </p:pic>
      <p:graphicFrame>
        <p:nvGraphicFramePr>
          <p:cNvPr id="20482" name="Object 6"/>
          <p:cNvGraphicFramePr>
            <a:graphicFrameLocks noGrp="1" noChangeAspect="1"/>
          </p:cNvGraphicFramePr>
          <p:nvPr>
            <p:ph idx="4294967295"/>
            <p:extLst>
              <p:ext uri="{D42A27DB-BD31-4B8C-83A1-F6EECF244321}">
                <p14:modId xmlns:p14="http://schemas.microsoft.com/office/powerpoint/2010/main" val="2441407740"/>
              </p:ext>
            </p:extLst>
          </p:nvPr>
        </p:nvGraphicFramePr>
        <p:xfrm>
          <a:off x="1752600" y="1676400"/>
          <a:ext cx="5180012" cy="1589088"/>
        </p:xfrm>
        <a:graphic>
          <a:graphicData uri="http://schemas.openxmlformats.org/presentationml/2006/ole">
            <mc:AlternateContent xmlns:mc="http://schemas.openxmlformats.org/markup-compatibility/2006">
              <mc:Choice xmlns:v="urn:schemas-microsoft-com:vml" Requires="v">
                <p:oleObj spid="_x0000_s20590" name="Equation" r:id="rId6" imgW="1574640" imgH="482400" progId="Equation.3">
                  <p:embed/>
                </p:oleObj>
              </mc:Choice>
              <mc:Fallback>
                <p:oleObj name="Equation" r:id="rId6" imgW="1574640" imgH="482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676400"/>
                        <a:ext cx="5180012" cy="1589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Text Box 15">
            <a:extLst>
              <a:ext uri="{FF2B5EF4-FFF2-40B4-BE49-F238E27FC236}">
                <a16:creationId xmlns:a16="http://schemas.microsoft.com/office/drawing/2014/main" id="{B80892FA-F3BF-D14D-8506-9F14CF3298D4}"/>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Blob detection in 2D</a:t>
            </a:r>
          </a:p>
        </p:txBody>
      </p:sp>
      <p:sp>
        <p:nvSpPr>
          <p:cNvPr id="53251" name="Rectangle 3"/>
          <p:cNvSpPr>
            <a:spLocks noGrp="1" noChangeArrowheads="1"/>
          </p:cNvSpPr>
          <p:nvPr>
            <p:ph type="body" idx="1"/>
          </p:nvPr>
        </p:nvSpPr>
        <p:spPr>
          <a:xfrm>
            <a:off x="533400" y="914400"/>
            <a:ext cx="7924800" cy="5257800"/>
          </a:xfrm>
        </p:spPr>
        <p:txBody>
          <a:bodyPr/>
          <a:lstStyle/>
          <a:p>
            <a:pPr>
              <a:buFontTx/>
              <a:buChar char="•"/>
            </a:pPr>
            <a:r>
              <a:rPr lang="en-US" sz="2400"/>
              <a:t>At what scale does the Laplacian achieve a maximum response to a binary circle of radius r?</a:t>
            </a:r>
          </a:p>
        </p:txBody>
      </p:sp>
      <p:sp>
        <p:nvSpPr>
          <p:cNvPr id="53252" name="Rectangle 7"/>
          <p:cNvSpPr>
            <a:spLocks noChangeArrowheads="1"/>
          </p:cNvSpPr>
          <p:nvPr/>
        </p:nvSpPr>
        <p:spPr bwMode="auto">
          <a:xfrm>
            <a:off x="533400" y="4049713"/>
            <a:ext cx="2362200" cy="2209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3253" name="Oval 8"/>
          <p:cNvSpPr>
            <a:spLocks noChangeArrowheads="1"/>
          </p:cNvSpPr>
          <p:nvPr/>
        </p:nvSpPr>
        <p:spPr bwMode="auto">
          <a:xfrm>
            <a:off x="1066800" y="4506913"/>
            <a:ext cx="1295400" cy="1295400"/>
          </a:xfrm>
          <a:prstGeom prst="ellipse">
            <a:avLst/>
          </a:prstGeom>
          <a:solidFill>
            <a:schemeClr val="tx1"/>
          </a:solidFill>
          <a:ln w="9525">
            <a:solidFill>
              <a:schemeClr val="tx1"/>
            </a:solidFill>
            <a:round/>
            <a:headEnd/>
            <a:tailEnd/>
          </a:ln>
        </p:spPr>
        <p:txBody>
          <a:bodyPr wrap="none" anchor="ctr"/>
          <a:lstStyle/>
          <a:p>
            <a:endParaRPr lang="en-US"/>
          </a:p>
        </p:txBody>
      </p:sp>
      <p:sp>
        <p:nvSpPr>
          <p:cNvPr id="53254" name="Line 13"/>
          <p:cNvSpPr>
            <a:spLocks noChangeShapeType="1"/>
          </p:cNvSpPr>
          <p:nvPr/>
        </p:nvSpPr>
        <p:spPr bwMode="auto">
          <a:xfrm>
            <a:off x="1752600" y="5116513"/>
            <a:ext cx="609600" cy="0"/>
          </a:xfrm>
          <a:prstGeom prst="line">
            <a:avLst/>
          </a:prstGeom>
          <a:noFill/>
          <a:ln w="25400">
            <a:solidFill>
              <a:srgbClr val="FFFF00"/>
            </a:solidFill>
            <a:round/>
            <a:headEnd/>
            <a:tailEnd/>
          </a:ln>
        </p:spPr>
        <p:txBody>
          <a:bodyPr/>
          <a:lstStyle/>
          <a:p>
            <a:endParaRPr lang="en-US"/>
          </a:p>
        </p:txBody>
      </p:sp>
      <p:sp>
        <p:nvSpPr>
          <p:cNvPr id="53255" name="Text Box 14"/>
          <p:cNvSpPr txBox="1">
            <a:spLocks noChangeArrowheads="1"/>
          </p:cNvSpPr>
          <p:nvPr/>
        </p:nvSpPr>
        <p:spPr bwMode="auto">
          <a:xfrm>
            <a:off x="1828800" y="5040313"/>
            <a:ext cx="303213" cy="519112"/>
          </a:xfrm>
          <a:prstGeom prst="rect">
            <a:avLst/>
          </a:prstGeom>
          <a:noFill/>
          <a:ln w="9525">
            <a:noFill/>
            <a:miter lim="800000"/>
            <a:headEnd/>
            <a:tailEnd/>
          </a:ln>
        </p:spPr>
        <p:txBody>
          <a:bodyPr wrap="none">
            <a:spAutoFit/>
          </a:bodyPr>
          <a:lstStyle/>
          <a:p>
            <a:r>
              <a:rPr lang="en-US" i="1">
                <a:solidFill>
                  <a:srgbClr val="FFFF00"/>
                </a:solidFill>
              </a:rPr>
              <a:t>r</a:t>
            </a:r>
          </a:p>
        </p:txBody>
      </p:sp>
      <p:sp>
        <p:nvSpPr>
          <p:cNvPr id="53256" name="Text Box 19"/>
          <p:cNvSpPr txBox="1">
            <a:spLocks noChangeArrowheads="1"/>
          </p:cNvSpPr>
          <p:nvPr/>
        </p:nvSpPr>
        <p:spPr bwMode="auto">
          <a:xfrm>
            <a:off x="1371600" y="6335713"/>
            <a:ext cx="806450" cy="366712"/>
          </a:xfrm>
          <a:prstGeom prst="rect">
            <a:avLst/>
          </a:prstGeom>
          <a:noFill/>
          <a:ln w="9525">
            <a:noFill/>
            <a:miter lim="800000"/>
            <a:headEnd/>
            <a:tailEnd/>
          </a:ln>
        </p:spPr>
        <p:txBody>
          <a:bodyPr wrap="none">
            <a:spAutoFit/>
          </a:bodyPr>
          <a:lstStyle/>
          <a:p>
            <a:r>
              <a:rPr lang="en-US" sz="1800"/>
              <a:t>image</a:t>
            </a:r>
          </a:p>
        </p:txBody>
      </p:sp>
      <p:pic>
        <p:nvPicPr>
          <p:cNvPr id="53257" name="Picture 4" descr="log_color"/>
          <p:cNvPicPr>
            <a:picLocks noChangeAspect="1" noChangeArrowheads="1"/>
          </p:cNvPicPr>
          <p:nvPr/>
        </p:nvPicPr>
        <p:blipFill>
          <a:blip r:embed="rId3" cstate="print"/>
          <a:srcRect/>
          <a:stretch>
            <a:fillRect/>
          </a:stretch>
        </p:blipFill>
        <p:spPr bwMode="auto">
          <a:xfrm>
            <a:off x="5486400" y="3897313"/>
            <a:ext cx="3276600" cy="2457450"/>
          </a:xfrm>
          <a:prstGeom prst="rect">
            <a:avLst/>
          </a:prstGeom>
          <a:noFill/>
          <a:ln w="9525">
            <a:noFill/>
            <a:miter lim="800000"/>
            <a:headEnd/>
            <a:tailEnd/>
          </a:ln>
        </p:spPr>
      </p:pic>
      <p:pic>
        <p:nvPicPr>
          <p:cNvPr id="53258" name="Picture 5" descr="log"/>
          <p:cNvPicPr>
            <a:picLocks noChangeAspect="1" noChangeArrowheads="1"/>
          </p:cNvPicPr>
          <p:nvPr/>
        </p:nvPicPr>
        <p:blipFill>
          <a:blip r:embed="rId4" cstate="print"/>
          <a:srcRect/>
          <a:stretch>
            <a:fillRect/>
          </a:stretch>
        </p:blipFill>
        <p:spPr bwMode="auto">
          <a:xfrm>
            <a:off x="3505200" y="4125913"/>
            <a:ext cx="2057400" cy="2057400"/>
          </a:xfrm>
          <a:prstGeom prst="rect">
            <a:avLst/>
          </a:prstGeom>
          <a:noFill/>
          <a:ln w="9525">
            <a:noFill/>
            <a:miter lim="800000"/>
            <a:headEnd/>
            <a:tailEnd/>
          </a:ln>
        </p:spPr>
      </p:pic>
      <p:sp>
        <p:nvSpPr>
          <p:cNvPr id="53259" name="Text Box 19"/>
          <p:cNvSpPr txBox="1">
            <a:spLocks noChangeArrowheads="1"/>
          </p:cNvSpPr>
          <p:nvPr/>
        </p:nvSpPr>
        <p:spPr bwMode="auto">
          <a:xfrm>
            <a:off x="5257800" y="6335713"/>
            <a:ext cx="1171575" cy="369887"/>
          </a:xfrm>
          <a:prstGeom prst="rect">
            <a:avLst/>
          </a:prstGeom>
          <a:noFill/>
          <a:ln w="9525">
            <a:noFill/>
            <a:miter lim="800000"/>
            <a:headEnd/>
            <a:tailEnd/>
          </a:ln>
        </p:spPr>
        <p:txBody>
          <a:bodyPr wrap="none">
            <a:spAutoFit/>
          </a:bodyPr>
          <a:lstStyle/>
          <a:p>
            <a:r>
              <a:rPr lang="en-US" sz="1800"/>
              <a:t>Laplacian</a:t>
            </a:r>
          </a:p>
        </p:txBody>
      </p:sp>
      <p:sp>
        <p:nvSpPr>
          <p:cNvPr id="12" name="Text Box 15">
            <a:extLst>
              <a:ext uri="{FF2B5EF4-FFF2-40B4-BE49-F238E27FC236}">
                <a16:creationId xmlns:a16="http://schemas.microsoft.com/office/drawing/2014/main" id="{E92C3BB2-D351-5148-85A3-890C2B4CD29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dirty="0"/>
              <a:t>Blob detection in 2D</a:t>
            </a:r>
          </a:p>
        </p:txBody>
      </p:sp>
      <p:sp>
        <p:nvSpPr>
          <p:cNvPr id="48131" name="Rectangle 3"/>
          <p:cNvSpPr>
            <a:spLocks noGrp="1" noChangeArrowheads="1"/>
          </p:cNvSpPr>
          <p:nvPr>
            <p:ph type="body" idx="1"/>
          </p:nvPr>
        </p:nvSpPr>
        <p:spPr>
          <a:xfrm>
            <a:off x="533400" y="914400"/>
            <a:ext cx="7924800" cy="5257800"/>
          </a:xfrm>
        </p:spPr>
        <p:txBody>
          <a:bodyPr/>
          <a:lstStyle/>
          <a:p>
            <a:pPr>
              <a:buFontTx/>
              <a:buChar char="•"/>
            </a:pPr>
            <a:r>
              <a:rPr lang="en-US" sz="2400"/>
              <a:t>At what scale does the Laplacian achieve a maximum response to a binary circle of radius r?</a:t>
            </a:r>
          </a:p>
          <a:p>
            <a:pPr>
              <a:buFontTx/>
              <a:buChar char="•"/>
            </a:pPr>
            <a:r>
              <a:rPr lang="en-US" sz="2400"/>
              <a:t>To get maximum response, the zeros of the Laplacian have to be aligned with the circle</a:t>
            </a:r>
          </a:p>
          <a:p>
            <a:pPr>
              <a:buFontTx/>
              <a:buChar char="•"/>
            </a:pPr>
            <a:r>
              <a:rPr lang="en-US" sz="2400"/>
              <a:t>The Laplacian is given by (up to scale):</a:t>
            </a:r>
            <a:br>
              <a:rPr lang="en-US" sz="2400"/>
            </a:br>
            <a:br>
              <a:rPr lang="en-US" sz="1600"/>
            </a:br>
            <a:endParaRPr lang="en-US" sz="1600"/>
          </a:p>
          <a:p>
            <a:pPr>
              <a:buFontTx/>
              <a:buChar char="•"/>
            </a:pPr>
            <a:r>
              <a:rPr lang="en-US" sz="2400"/>
              <a:t>Therefore, the maximum response occurs at </a:t>
            </a:r>
          </a:p>
          <a:p>
            <a:pPr>
              <a:buFontTx/>
              <a:buChar char="•"/>
            </a:pPr>
            <a:endParaRPr lang="en-US" sz="2400"/>
          </a:p>
          <a:p>
            <a:pPr>
              <a:buFontTx/>
              <a:buChar char="•"/>
            </a:pPr>
            <a:endParaRPr lang="en-US" sz="2400"/>
          </a:p>
        </p:txBody>
      </p:sp>
      <p:sp>
        <p:nvSpPr>
          <p:cNvPr id="21510" name="Rectangle 7"/>
          <p:cNvSpPr>
            <a:spLocks noChangeArrowheads="1"/>
          </p:cNvSpPr>
          <p:nvPr/>
        </p:nvSpPr>
        <p:spPr bwMode="auto">
          <a:xfrm>
            <a:off x="533400" y="4049713"/>
            <a:ext cx="2362200" cy="2209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1" name="Oval 8"/>
          <p:cNvSpPr>
            <a:spLocks noChangeArrowheads="1"/>
          </p:cNvSpPr>
          <p:nvPr/>
        </p:nvSpPr>
        <p:spPr bwMode="auto">
          <a:xfrm>
            <a:off x="1066800" y="4506913"/>
            <a:ext cx="1295400" cy="1295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1512" name="Line 13"/>
          <p:cNvSpPr>
            <a:spLocks noChangeShapeType="1"/>
          </p:cNvSpPr>
          <p:nvPr/>
        </p:nvSpPr>
        <p:spPr bwMode="auto">
          <a:xfrm>
            <a:off x="1752600" y="5116513"/>
            <a:ext cx="609600" cy="0"/>
          </a:xfrm>
          <a:prstGeom prst="line">
            <a:avLst/>
          </a:prstGeom>
          <a:noFill/>
          <a:ln w="25400">
            <a:solidFill>
              <a:srgbClr val="FFFF00"/>
            </a:solidFill>
            <a:round/>
            <a:headEnd/>
            <a:tailEnd/>
          </a:ln>
        </p:spPr>
        <p:txBody>
          <a:bodyPr/>
          <a:lstStyle/>
          <a:p>
            <a:endParaRPr lang="en-US"/>
          </a:p>
        </p:txBody>
      </p:sp>
      <p:sp>
        <p:nvSpPr>
          <p:cNvPr id="21513" name="Text Box 14"/>
          <p:cNvSpPr txBox="1">
            <a:spLocks noChangeArrowheads="1"/>
          </p:cNvSpPr>
          <p:nvPr/>
        </p:nvSpPr>
        <p:spPr bwMode="auto">
          <a:xfrm>
            <a:off x="1828800" y="5040313"/>
            <a:ext cx="303213" cy="519112"/>
          </a:xfrm>
          <a:prstGeom prst="rect">
            <a:avLst/>
          </a:prstGeom>
          <a:noFill/>
          <a:ln w="9525">
            <a:noFill/>
            <a:miter lim="800000"/>
            <a:headEnd/>
            <a:tailEnd/>
          </a:ln>
        </p:spPr>
        <p:txBody>
          <a:bodyPr wrap="none">
            <a:spAutoFit/>
          </a:bodyPr>
          <a:lstStyle/>
          <a:p>
            <a:r>
              <a:rPr lang="en-US" i="1">
                <a:solidFill>
                  <a:srgbClr val="FFFF00"/>
                </a:solidFill>
              </a:rPr>
              <a:t>r</a:t>
            </a:r>
          </a:p>
        </p:txBody>
      </p:sp>
      <p:sp>
        <p:nvSpPr>
          <p:cNvPr id="21514" name="Text Box 19"/>
          <p:cNvSpPr txBox="1">
            <a:spLocks noChangeArrowheads="1"/>
          </p:cNvSpPr>
          <p:nvPr/>
        </p:nvSpPr>
        <p:spPr bwMode="auto">
          <a:xfrm>
            <a:off x="1371600" y="6335713"/>
            <a:ext cx="806450" cy="366712"/>
          </a:xfrm>
          <a:prstGeom prst="rect">
            <a:avLst/>
          </a:prstGeom>
          <a:noFill/>
          <a:ln w="9525">
            <a:noFill/>
            <a:miter lim="800000"/>
            <a:headEnd/>
            <a:tailEnd/>
          </a:ln>
        </p:spPr>
        <p:txBody>
          <a:bodyPr wrap="none">
            <a:spAutoFit/>
          </a:bodyPr>
          <a:lstStyle/>
          <a:p>
            <a:r>
              <a:rPr lang="en-US" sz="1800"/>
              <a:t>image</a:t>
            </a:r>
          </a:p>
        </p:txBody>
      </p:sp>
      <p:graphicFrame>
        <p:nvGraphicFramePr>
          <p:cNvPr id="150530" name="Object 22"/>
          <p:cNvGraphicFramePr>
            <a:graphicFrameLocks noChangeAspect="1"/>
          </p:cNvGraphicFramePr>
          <p:nvPr/>
        </p:nvGraphicFramePr>
        <p:xfrm>
          <a:off x="2286000" y="2895600"/>
          <a:ext cx="4038600" cy="615950"/>
        </p:xfrm>
        <a:graphic>
          <a:graphicData uri="http://schemas.openxmlformats.org/presentationml/2006/ole">
            <mc:AlternateContent xmlns:mc="http://schemas.openxmlformats.org/markup-compatibility/2006">
              <mc:Choice xmlns:v="urn:schemas-microsoft-com:vml" Requires="v">
                <p:oleObj spid="_x0000_s21715" name="Equation" r:id="rId4" imgW="1663560" imgH="253800" progId="Equation.3">
                  <p:embed/>
                </p:oleObj>
              </mc:Choice>
              <mc:Fallback>
                <p:oleObj name="Equation" r:id="rId4" imgW="1663560" imgH="25380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895600"/>
                        <a:ext cx="4038600" cy="615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3603" name="Object 4"/>
          <p:cNvGraphicFramePr>
            <a:graphicFrameLocks noChangeAspect="1"/>
          </p:cNvGraphicFramePr>
          <p:nvPr/>
        </p:nvGraphicFramePr>
        <p:xfrm>
          <a:off x="7056438" y="3363913"/>
          <a:ext cx="1660525" cy="522287"/>
        </p:xfrm>
        <a:graphic>
          <a:graphicData uri="http://schemas.openxmlformats.org/presentationml/2006/ole">
            <mc:AlternateContent xmlns:mc="http://schemas.openxmlformats.org/markup-compatibility/2006">
              <mc:Choice xmlns:v="urn:schemas-microsoft-com:vml" Requires="v">
                <p:oleObj spid="_x0000_s21716" name="Equation" r:id="rId6" imgW="685800" imgH="215640" progId="Equation.3">
                  <p:embed/>
                </p:oleObj>
              </mc:Choice>
              <mc:Fallback>
                <p:oleObj name="Equation" r:id="rId6" imgW="68580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6438" y="3363913"/>
                        <a:ext cx="1660525" cy="522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1515" name="Group 19"/>
          <p:cNvGrpSpPr>
            <a:grpSpLocks/>
          </p:cNvGrpSpPr>
          <p:nvPr/>
        </p:nvGrpSpPr>
        <p:grpSpPr bwMode="auto">
          <a:xfrm>
            <a:off x="3826833" y="3962400"/>
            <a:ext cx="3975731" cy="2672712"/>
            <a:chOff x="3778710" y="3740117"/>
            <a:chExt cx="4298490" cy="2889283"/>
          </a:xfrm>
        </p:grpSpPr>
        <p:sp>
          <p:nvSpPr>
            <p:cNvPr id="21516" name="Freeform 13"/>
            <p:cNvSpPr>
              <a:spLocks/>
            </p:cNvSpPr>
            <p:nvPr/>
          </p:nvSpPr>
          <p:spPr bwMode="auto">
            <a:xfrm>
              <a:off x="4996303" y="3740117"/>
              <a:ext cx="2636355" cy="1456840"/>
            </a:xfrm>
            <a:custGeom>
              <a:avLst/>
              <a:gdLst>
                <a:gd name="T0" fmla="*/ 0 w 3146156"/>
                <a:gd name="T1" fmla="*/ 0 h 1456840"/>
                <a:gd name="T2" fmla="*/ 818179 w 3146156"/>
                <a:gd name="T3" fmla="*/ 0 h 1456840"/>
                <a:gd name="T4" fmla="*/ 818179 w 3146156"/>
                <a:gd name="T5" fmla="*/ 1456840 h 1456840"/>
                <a:gd name="T6" fmla="*/ 1792202 w 3146156"/>
                <a:gd name="T7" fmla="*/ 1456840 h 1456840"/>
                <a:gd name="T8" fmla="*/ 1792202 w 3146156"/>
                <a:gd name="T9" fmla="*/ 0 h 1456840"/>
                <a:gd name="T10" fmla="*/ 2636355 w 3146156"/>
                <a:gd name="T11" fmla="*/ 0 h 1456840"/>
                <a:gd name="T12" fmla="*/ 0 60000 65536"/>
                <a:gd name="T13" fmla="*/ 0 60000 65536"/>
                <a:gd name="T14" fmla="*/ 0 60000 65536"/>
                <a:gd name="T15" fmla="*/ 0 60000 65536"/>
                <a:gd name="T16" fmla="*/ 0 60000 65536"/>
                <a:gd name="T17" fmla="*/ 0 60000 65536"/>
                <a:gd name="T18" fmla="*/ 0 w 3146156"/>
                <a:gd name="T19" fmla="*/ 0 h 1456840"/>
                <a:gd name="T20" fmla="*/ 3146156 w 3146156"/>
                <a:gd name="T21" fmla="*/ 1456840 h 1456840"/>
              </a:gdLst>
              <a:ahLst/>
              <a:cxnLst>
                <a:cxn ang="T12">
                  <a:pos x="T0" y="T1"/>
                </a:cxn>
                <a:cxn ang="T13">
                  <a:pos x="T2" y="T3"/>
                </a:cxn>
                <a:cxn ang="T14">
                  <a:pos x="T4" y="T5"/>
                </a:cxn>
                <a:cxn ang="T15">
                  <a:pos x="T6" y="T7"/>
                </a:cxn>
                <a:cxn ang="T16">
                  <a:pos x="T8" y="T9"/>
                </a:cxn>
                <a:cxn ang="T17">
                  <a:pos x="T10" y="T11"/>
                </a:cxn>
              </a:cxnLst>
              <a:rect l="T18" t="T19" r="T20" b="T21"/>
              <a:pathLst>
                <a:path w="3146156" h="1456840">
                  <a:moveTo>
                    <a:pt x="0" y="0"/>
                  </a:moveTo>
                  <a:lnTo>
                    <a:pt x="976393" y="0"/>
                  </a:lnTo>
                  <a:lnTo>
                    <a:pt x="976393" y="1456840"/>
                  </a:lnTo>
                  <a:lnTo>
                    <a:pt x="2138766" y="1456840"/>
                  </a:lnTo>
                  <a:lnTo>
                    <a:pt x="2138766" y="0"/>
                  </a:lnTo>
                  <a:lnTo>
                    <a:pt x="3146156" y="0"/>
                  </a:lnTo>
                </a:path>
              </a:pathLst>
            </a:custGeom>
            <a:noFill/>
            <a:ln w="25400" cap="flat" cmpd="sng" algn="ctr">
              <a:solidFill>
                <a:schemeClr val="tx1"/>
              </a:solidFill>
              <a:prstDash val="solid"/>
              <a:round/>
              <a:headEnd type="none" w="med" len="med"/>
              <a:tailEnd type="none" w="med" len="med"/>
            </a:ln>
          </p:spPr>
          <p:txBody>
            <a:bodyPr/>
            <a:lstStyle/>
            <a:p>
              <a:endParaRPr lang="en-US"/>
            </a:p>
          </p:txBody>
        </p:sp>
        <p:sp>
          <p:nvSpPr>
            <p:cNvPr id="21517" name="Freeform 14"/>
            <p:cNvSpPr>
              <a:spLocks/>
            </p:cNvSpPr>
            <p:nvPr/>
          </p:nvSpPr>
          <p:spPr bwMode="auto">
            <a:xfrm>
              <a:off x="4525505" y="4234365"/>
              <a:ext cx="3551695" cy="2395035"/>
            </a:xfrm>
            <a:custGeom>
              <a:avLst/>
              <a:gdLst>
                <a:gd name="T0" fmla="*/ 0 w 3551695"/>
                <a:gd name="T1" fmla="*/ 560190 h 2806917"/>
                <a:gd name="T2" fmla="*/ 402956 w 3551695"/>
                <a:gd name="T3" fmla="*/ 375053 h 2806917"/>
                <a:gd name="T4" fmla="*/ 884695 w 3551695"/>
                <a:gd name="T5" fmla="*/ 54367 h 2806917"/>
                <a:gd name="T6" fmla="*/ 1189498 w 3551695"/>
                <a:gd name="T7" fmla="*/ 574515 h 2806917"/>
                <a:gd name="T8" fmla="*/ 1494298 w 3551695"/>
                <a:gd name="T9" fmla="*/ 1939905 h 2806917"/>
                <a:gd name="T10" fmla="*/ 1799098 w 3551695"/>
                <a:gd name="T11" fmla="*/ 2395035 h 2806917"/>
                <a:gd name="T12" fmla="*/ 2103895 w 3551695"/>
                <a:gd name="T13" fmla="*/ 1939905 h 2806917"/>
                <a:gd name="T14" fmla="*/ 2355743 w 3551695"/>
                <a:gd name="T15" fmla="*/ 705656 h 2806917"/>
                <a:gd name="T16" fmla="*/ 2713495 w 3551695"/>
                <a:gd name="T17" fmla="*/ 54366 h 2806917"/>
                <a:gd name="T18" fmla="*/ 3170695 w 3551695"/>
                <a:gd name="T19" fmla="*/ 379459 h 2806917"/>
                <a:gd name="T20" fmla="*/ 3551695 w 3551695"/>
                <a:gd name="T21" fmla="*/ 574515 h 28069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1695"/>
                <a:gd name="T34" fmla="*/ 0 h 2806917"/>
                <a:gd name="T35" fmla="*/ 3551695 w 3551695"/>
                <a:gd name="T36" fmla="*/ 2806917 h 28069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1695" h="2806917">
                  <a:moveTo>
                    <a:pt x="0" y="656528"/>
                  </a:moveTo>
                  <a:cubicBezTo>
                    <a:pt x="134319" y="584203"/>
                    <a:pt x="255507" y="538354"/>
                    <a:pt x="402956" y="439552"/>
                  </a:cubicBezTo>
                  <a:cubicBezTo>
                    <a:pt x="550405" y="340750"/>
                    <a:pt x="753605" y="24756"/>
                    <a:pt x="884695" y="63717"/>
                  </a:cubicBezTo>
                  <a:cubicBezTo>
                    <a:pt x="1015785" y="102678"/>
                    <a:pt x="1087895" y="305016"/>
                    <a:pt x="1189495" y="673316"/>
                  </a:cubicBezTo>
                  <a:cubicBezTo>
                    <a:pt x="1291095" y="1041616"/>
                    <a:pt x="1392695" y="1917916"/>
                    <a:pt x="1494295" y="2273516"/>
                  </a:cubicBezTo>
                  <a:cubicBezTo>
                    <a:pt x="1595895" y="2629116"/>
                    <a:pt x="1697495" y="2806917"/>
                    <a:pt x="1799095" y="2806917"/>
                  </a:cubicBezTo>
                  <a:cubicBezTo>
                    <a:pt x="1900695" y="2806917"/>
                    <a:pt x="2011121" y="2603500"/>
                    <a:pt x="2103895" y="2273516"/>
                  </a:cubicBezTo>
                  <a:cubicBezTo>
                    <a:pt x="2196669" y="1943532"/>
                    <a:pt x="2255003" y="1242881"/>
                    <a:pt x="2355742" y="827010"/>
                  </a:cubicBezTo>
                  <a:cubicBezTo>
                    <a:pt x="2451315" y="418242"/>
                    <a:pt x="2577670" y="127432"/>
                    <a:pt x="2713495" y="63716"/>
                  </a:cubicBezTo>
                  <a:cubicBezTo>
                    <a:pt x="2849320" y="0"/>
                    <a:pt x="3030995" y="343116"/>
                    <a:pt x="3170695" y="444716"/>
                  </a:cubicBezTo>
                  <a:cubicBezTo>
                    <a:pt x="3310395" y="546316"/>
                    <a:pt x="3474204" y="626821"/>
                    <a:pt x="3551695" y="673316"/>
                  </a:cubicBezTo>
                </a:path>
              </a:pathLst>
            </a:custGeom>
            <a:noFill/>
            <a:ln w="38100" cap="flat" cmpd="sng" algn="ctr">
              <a:solidFill>
                <a:srgbClr val="C00000"/>
              </a:solidFill>
              <a:prstDash val="solid"/>
              <a:round/>
              <a:headEnd type="none" w="med" len="med"/>
              <a:tailEnd type="none" w="med" len="med"/>
            </a:ln>
          </p:spPr>
          <p:txBody>
            <a:bodyPr/>
            <a:lstStyle/>
            <a:p>
              <a:endParaRPr lang="en-US"/>
            </a:p>
          </p:txBody>
        </p:sp>
        <p:sp>
          <p:nvSpPr>
            <p:cNvPr id="21518" name="Text Box 19"/>
            <p:cNvSpPr txBox="1">
              <a:spLocks noChangeArrowheads="1"/>
            </p:cNvSpPr>
            <p:nvPr/>
          </p:nvSpPr>
          <p:spPr bwMode="auto">
            <a:xfrm>
              <a:off x="3778710" y="4112156"/>
              <a:ext cx="723275" cy="369332"/>
            </a:xfrm>
            <a:prstGeom prst="rect">
              <a:avLst/>
            </a:prstGeom>
            <a:noFill/>
            <a:ln w="9525">
              <a:noFill/>
              <a:miter lim="800000"/>
              <a:headEnd/>
              <a:tailEnd/>
            </a:ln>
          </p:spPr>
          <p:txBody>
            <a:bodyPr wrap="none">
              <a:spAutoFit/>
            </a:bodyPr>
            <a:lstStyle/>
            <a:p>
              <a:r>
                <a:rPr lang="en-US" sz="1800" dirty="0"/>
                <a:t>circle</a:t>
              </a:r>
            </a:p>
          </p:txBody>
        </p:sp>
        <p:sp>
          <p:nvSpPr>
            <p:cNvPr id="21519" name="Text Box 19"/>
            <p:cNvSpPr txBox="1">
              <a:spLocks noChangeArrowheads="1"/>
            </p:cNvSpPr>
            <p:nvPr/>
          </p:nvSpPr>
          <p:spPr bwMode="auto">
            <a:xfrm>
              <a:off x="4172441" y="5677272"/>
              <a:ext cx="1172116" cy="369332"/>
            </a:xfrm>
            <a:prstGeom prst="rect">
              <a:avLst/>
            </a:prstGeom>
            <a:noFill/>
            <a:ln w="9525">
              <a:noFill/>
              <a:miter lim="800000"/>
              <a:headEnd/>
              <a:tailEnd/>
            </a:ln>
          </p:spPr>
          <p:txBody>
            <a:bodyPr wrap="none">
              <a:spAutoFit/>
            </a:bodyPr>
            <a:lstStyle/>
            <a:p>
              <a:r>
                <a:rPr lang="en-US" sz="1800"/>
                <a:t>Laplacian</a:t>
              </a:r>
            </a:p>
          </p:txBody>
        </p:sp>
        <p:cxnSp>
          <p:nvCxnSpPr>
            <p:cNvPr id="21520" name="Straight Arrow Connector 17"/>
            <p:cNvCxnSpPr>
              <a:cxnSpLocks noChangeShapeType="1"/>
            </p:cNvCxnSpPr>
            <p:nvPr/>
          </p:nvCxnSpPr>
          <p:spPr bwMode="auto">
            <a:xfrm flipV="1">
              <a:off x="4466684" y="3834506"/>
              <a:ext cx="776777" cy="399859"/>
            </a:xfrm>
            <a:prstGeom prst="straightConnector1">
              <a:avLst/>
            </a:prstGeom>
            <a:noFill/>
            <a:ln w="9525" algn="ctr">
              <a:solidFill>
                <a:schemeClr val="tx1"/>
              </a:solidFill>
              <a:round/>
              <a:headEnd/>
              <a:tailEnd type="arrow" w="med" len="med"/>
            </a:ln>
          </p:spPr>
        </p:cxnSp>
        <p:cxnSp>
          <p:nvCxnSpPr>
            <p:cNvPr id="21521" name="Straight Arrow Connector 18"/>
            <p:cNvCxnSpPr>
              <a:cxnSpLocks noChangeShapeType="1"/>
              <a:stCxn id="21519" idx="3"/>
            </p:cNvCxnSpPr>
            <p:nvPr/>
          </p:nvCxnSpPr>
          <p:spPr bwMode="auto">
            <a:xfrm flipV="1">
              <a:off x="5344557" y="5741804"/>
              <a:ext cx="457200" cy="120134"/>
            </a:xfrm>
            <a:prstGeom prst="straightConnector1">
              <a:avLst/>
            </a:prstGeom>
            <a:noFill/>
            <a:ln w="9525" algn="ctr">
              <a:solidFill>
                <a:schemeClr val="tx1"/>
              </a:solidFill>
              <a:round/>
              <a:headEnd/>
              <a:tailEnd type="arrow" w="med" len="med"/>
            </a:ln>
          </p:spPr>
        </p:cxnSp>
      </p:grpSp>
      <p:cxnSp>
        <p:nvCxnSpPr>
          <p:cNvPr id="21" name="Straight Connector 20"/>
          <p:cNvCxnSpPr/>
          <p:nvPr/>
        </p:nvCxnSpPr>
        <p:spPr bwMode="auto">
          <a:xfrm>
            <a:off x="5181600" y="5303520"/>
            <a:ext cx="1981200" cy="0"/>
          </a:xfrm>
          <a:prstGeom prst="line">
            <a:avLst/>
          </a:prstGeom>
          <a:solidFill>
            <a:schemeClr val="accent1"/>
          </a:solidFill>
          <a:ln w="9525" cap="flat" cmpd="sng" algn="ctr">
            <a:solidFill>
              <a:schemeClr val="accent2"/>
            </a:solidFill>
            <a:prstDash val="dash"/>
            <a:round/>
            <a:headEnd type="none" w="med" len="med"/>
            <a:tailEnd type="none" w="med" len="med"/>
          </a:ln>
          <a:effectLst/>
        </p:spPr>
      </p:cxnSp>
      <p:sp>
        <p:nvSpPr>
          <p:cNvPr id="22" name="Text Box 19"/>
          <p:cNvSpPr txBox="1">
            <a:spLocks noChangeArrowheads="1"/>
          </p:cNvSpPr>
          <p:nvPr/>
        </p:nvSpPr>
        <p:spPr bwMode="auto">
          <a:xfrm>
            <a:off x="7103433" y="5068552"/>
            <a:ext cx="312906" cy="369332"/>
          </a:xfrm>
          <a:prstGeom prst="rect">
            <a:avLst/>
          </a:prstGeom>
          <a:noFill/>
          <a:ln w="9525">
            <a:noFill/>
            <a:miter lim="800000"/>
            <a:headEnd/>
            <a:tailEnd/>
          </a:ln>
        </p:spPr>
        <p:txBody>
          <a:bodyPr wrap="none">
            <a:spAutoFit/>
          </a:bodyPr>
          <a:lstStyle/>
          <a:p>
            <a:r>
              <a:rPr lang="en-US" sz="1800" dirty="0"/>
              <a:t>0</a:t>
            </a:r>
          </a:p>
        </p:txBody>
      </p:sp>
      <p:sp>
        <p:nvSpPr>
          <p:cNvPr id="20" name="Text Box 15">
            <a:extLst>
              <a:ext uri="{FF2B5EF4-FFF2-40B4-BE49-F238E27FC236}">
                <a16:creationId xmlns:a16="http://schemas.microsoft.com/office/drawing/2014/main" id="{1697610B-606E-AB46-8020-59952955DE49}"/>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5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Scale-space blob detector</a:t>
            </a:r>
          </a:p>
        </p:txBody>
      </p:sp>
      <p:sp>
        <p:nvSpPr>
          <p:cNvPr id="55299" name="Rectangle 3"/>
          <p:cNvSpPr>
            <a:spLocks noGrp="1" noChangeArrowheads="1"/>
          </p:cNvSpPr>
          <p:nvPr>
            <p:ph type="body" idx="1"/>
          </p:nvPr>
        </p:nvSpPr>
        <p:spPr/>
        <p:txBody>
          <a:bodyPr/>
          <a:lstStyle/>
          <a:p>
            <a:pPr marL="533400" indent="-533400">
              <a:buFontTx/>
              <a:buAutoNum type="arabicPeriod"/>
            </a:pPr>
            <a:r>
              <a:rPr lang="en-US" dirty="0"/>
              <a:t>Convolve image with scale-normalized </a:t>
            </a:r>
            <a:r>
              <a:rPr lang="en-US" dirty="0" err="1"/>
              <a:t>Laplacian</a:t>
            </a:r>
            <a:r>
              <a:rPr lang="en-US" dirty="0"/>
              <a:t> at several scales</a:t>
            </a:r>
          </a:p>
        </p:txBody>
      </p:sp>
      <p:sp>
        <p:nvSpPr>
          <p:cNvPr id="4" name="Text Box 15">
            <a:extLst>
              <a:ext uri="{FF2B5EF4-FFF2-40B4-BE49-F238E27FC236}">
                <a16:creationId xmlns:a16="http://schemas.microsoft.com/office/drawing/2014/main" id="{DFD7D063-0488-CB4B-B4DB-75BE0CC3B698}"/>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Scale-space blob detector: Example</a:t>
            </a:r>
          </a:p>
        </p:txBody>
      </p:sp>
      <p:pic>
        <p:nvPicPr>
          <p:cNvPr id="56323" name="Picture 4" descr="butterfly"/>
          <p:cNvPicPr>
            <a:picLocks noChangeAspect="1" noChangeArrowheads="1"/>
          </p:cNvPicPr>
          <p:nvPr/>
        </p:nvPicPr>
        <p:blipFill>
          <a:blip r:embed="rId3" cstate="print"/>
          <a:srcRect/>
          <a:stretch>
            <a:fillRect/>
          </a:stretch>
        </p:blipFill>
        <p:spPr bwMode="auto">
          <a:xfrm>
            <a:off x="2057400" y="1752600"/>
            <a:ext cx="5181600" cy="3741738"/>
          </a:xfrm>
          <a:prstGeom prst="rect">
            <a:avLst/>
          </a:prstGeom>
          <a:noFill/>
          <a:ln w="9525">
            <a:noFill/>
            <a:miter lim="800000"/>
            <a:headEnd/>
            <a:tailEnd/>
          </a:ln>
        </p:spPr>
      </p:pic>
      <p:sp>
        <p:nvSpPr>
          <p:cNvPr id="4" name="Text Box 15">
            <a:extLst>
              <a:ext uri="{FF2B5EF4-FFF2-40B4-BE49-F238E27FC236}">
                <a16:creationId xmlns:a16="http://schemas.microsoft.com/office/drawing/2014/main" id="{49DC77A6-140A-5141-A83B-76006A8AC6B0}"/>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Scale-space blob detector: Example</a:t>
            </a:r>
          </a:p>
        </p:txBody>
      </p:sp>
      <p:sp>
        <p:nvSpPr>
          <p:cNvPr id="57347" name="Rectangle 3"/>
          <p:cNvSpPr>
            <a:spLocks noGrp="1" noChangeArrowheads="1"/>
          </p:cNvSpPr>
          <p:nvPr>
            <p:ph type="body" idx="1"/>
          </p:nvPr>
        </p:nvSpPr>
        <p:spPr/>
        <p:txBody>
          <a:bodyPr/>
          <a:lstStyle/>
          <a:p>
            <a:endParaRPr lang="en-US"/>
          </a:p>
        </p:txBody>
      </p:sp>
      <p:pic>
        <p:nvPicPr>
          <p:cNvPr id="1262596" name="Picture 4" descr="pyramid_10"/>
          <p:cNvPicPr>
            <a:picLocks noChangeAspect="1" noChangeArrowheads="1"/>
          </p:cNvPicPr>
          <p:nvPr/>
        </p:nvPicPr>
        <p:blipFill>
          <a:blip r:embed="rId3" cstate="print"/>
          <a:srcRect/>
          <a:stretch>
            <a:fillRect/>
          </a:stretch>
        </p:blipFill>
        <p:spPr bwMode="auto">
          <a:xfrm>
            <a:off x="1214438" y="1214438"/>
            <a:ext cx="6864350" cy="5148262"/>
          </a:xfrm>
          <a:prstGeom prst="rect">
            <a:avLst/>
          </a:prstGeom>
          <a:noFill/>
          <a:ln w="9525">
            <a:noFill/>
            <a:miter lim="800000"/>
            <a:headEnd/>
            <a:tailEnd/>
          </a:ln>
        </p:spPr>
      </p:pic>
      <p:pic>
        <p:nvPicPr>
          <p:cNvPr id="1262597" name="Picture 5" descr="pyramid_1"/>
          <p:cNvPicPr>
            <a:picLocks noChangeAspect="1" noChangeArrowheads="1"/>
          </p:cNvPicPr>
          <p:nvPr/>
        </p:nvPicPr>
        <p:blipFill>
          <a:blip r:embed="rId4" cstate="print"/>
          <a:srcRect/>
          <a:stretch>
            <a:fillRect/>
          </a:stretch>
        </p:blipFill>
        <p:spPr bwMode="auto">
          <a:xfrm>
            <a:off x="1214438" y="1214438"/>
            <a:ext cx="6864350" cy="5148262"/>
          </a:xfrm>
          <a:prstGeom prst="rect">
            <a:avLst/>
          </a:prstGeom>
          <a:noFill/>
          <a:ln w="9525">
            <a:noFill/>
            <a:miter lim="800000"/>
            <a:headEnd/>
            <a:tailEnd/>
          </a:ln>
        </p:spPr>
      </p:pic>
      <p:pic>
        <p:nvPicPr>
          <p:cNvPr id="1262598" name="Picture 6" descr="pyramid_2"/>
          <p:cNvPicPr>
            <a:picLocks noChangeAspect="1" noChangeArrowheads="1"/>
          </p:cNvPicPr>
          <p:nvPr/>
        </p:nvPicPr>
        <p:blipFill>
          <a:blip r:embed="rId5" cstate="print"/>
          <a:srcRect/>
          <a:stretch>
            <a:fillRect/>
          </a:stretch>
        </p:blipFill>
        <p:spPr bwMode="auto">
          <a:xfrm>
            <a:off x="1214438" y="1214438"/>
            <a:ext cx="6864350" cy="5148262"/>
          </a:xfrm>
          <a:prstGeom prst="rect">
            <a:avLst/>
          </a:prstGeom>
          <a:noFill/>
          <a:ln w="9525">
            <a:noFill/>
            <a:miter lim="800000"/>
            <a:headEnd/>
            <a:tailEnd/>
          </a:ln>
        </p:spPr>
      </p:pic>
      <p:pic>
        <p:nvPicPr>
          <p:cNvPr id="1262599" name="Picture 7" descr="pyramid_3"/>
          <p:cNvPicPr>
            <a:picLocks noChangeAspect="1" noChangeArrowheads="1"/>
          </p:cNvPicPr>
          <p:nvPr/>
        </p:nvPicPr>
        <p:blipFill>
          <a:blip r:embed="rId6" cstate="print"/>
          <a:srcRect/>
          <a:stretch>
            <a:fillRect/>
          </a:stretch>
        </p:blipFill>
        <p:spPr bwMode="auto">
          <a:xfrm>
            <a:off x="1214438" y="1214438"/>
            <a:ext cx="6864350" cy="5148262"/>
          </a:xfrm>
          <a:prstGeom prst="rect">
            <a:avLst/>
          </a:prstGeom>
          <a:noFill/>
          <a:ln w="9525">
            <a:noFill/>
            <a:miter lim="800000"/>
            <a:headEnd/>
            <a:tailEnd/>
          </a:ln>
        </p:spPr>
      </p:pic>
      <p:pic>
        <p:nvPicPr>
          <p:cNvPr id="1262600" name="Picture 8" descr="pyramid_4"/>
          <p:cNvPicPr>
            <a:picLocks noChangeAspect="1" noChangeArrowheads="1"/>
          </p:cNvPicPr>
          <p:nvPr/>
        </p:nvPicPr>
        <p:blipFill>
          <a:blip r:embed="rId7" cstate="print"/>
          <a:srcRect/>
          <a:stretch>
            <a:fillRect/>
          </a:stretch>
        </p:blipFill>
        <p:spPr bwMode="auto">
          <a:xfrm>
            <a:off x="1214438" y="1214438"/>
            <a:ext cx="6864350" cy="5148262"/>
          </a:xfrm>
          <a:prstGeom prst="rect">
            <a:avLst/>
          </a:prstGeom>
          <a:noFill/>
          <a:ln w="9525">
            <a:noFill/>
            <a:miter lim="800000"/>
            <a:headEnd/>
            <a:tailEnd/>
          </a:ln>
        </p:spPr>
      </p:pic>
      <p:pic>
        <p:nvPicPr>
          <p:cNvPr id="1262601" name="Picture 9" descr="pyramid_5"/>
          <p:cNvPicPr>
            <a:picLocks noChangeAspect="1" noChangeArrowheads="1"/>
          </p:cNvPicPr>
          <p:nvPr/>
        </p:nvPicPr>
        <p:blipFill>
          <a:blip r:embed="rId8" cstate="print"/>
          <a:srcRect/>
          <a:stretch>
            <a:fillRect/>
          </a:stretch>
        </p:blipFill>
        <p:spPr bwMode="auto">
          <a:xfrm>
            <a:off x="1214438" y="1214438"/>
            <a:ext cx="6864350" cy="5148262"/>
          </a:xfrm>
          <a:prstGeom prst="rect">
            <a:avLst/>
          </a:prstGeom>
          <a:noFill/>
          <a:ln w="9525">
            <a:noFill/>
            <a:miter lim="800000"/>
            <a:headEnd/>
            <a:tailEnd/>
          </a:ln>
        </p:spPr>
      </p:pic>
      <p:pic>
        <p:nvPicPr>
          <p:cNvPr id="1262602" name="Picture 10" descr="pyramid_6"/>
          <p:cNvPicPr>
            <a:picLocks noChangeAspect="1" noChangeArrowheads="1"/>
          </p:cNvPicPr>
          <p:nvPr/>
        </p:nvPicPr>
        <p:blipFill>
          <a:blip r:embed="rId9" cstate="print"/>
          <a:srcRect/>
          <a:stretch>
            <a:fillRect/>
          </a:stretch>
        </p:blipFill>
        <p:spPr bwMode="auto">
          <a:xfrm>
            <a:off x="1214438" y="1214438"/>
            <a:ext cx="6864350" cy="5148262"/>
          </a:xfrm>
          <a:prstGeom prst="rect">
            <a:avLst/>
          </a:prstGeom>
          <a:noFill/>
          <a:ln w="9525">
            <a:noFill/>
            <a:miter lim="800000"/>
            <a:headEnd/>
            <a:tailEnd/>
          </a:ln>
        </p:spPr>
      </p:pic>
      <p:pic>
        <p:nvPicPr>
          <p:cNvPr id="1262603" name="Picture 11" descr="pyramid_7"/>
          <p:cNvPicPr>
            <a:picLocks noChangeAspect="1" noChangeArrowheads="1"/>
          </p:cNvPicPr>
          <p:nvPr/>
        </p:nvPicPr>
        <p:blipFill>
          <a:blip r:embed="rId10" cstate="print"/>
          <a:srcRect/>
          <a:stretch>
            <a:fillRect/>
          </a:stretch>
        </p:blipFill>
        <p:spPr bwMode="auto">
          <a:xfrm>
            <a:off x="1214438" y="1214438"/>
            <a:ext cx="6864350" cy="5148262"/>
          </a:xfrm>
          <a:prstGeom prst="rect">
            <a:avLst/>
          </a:prstGeom>
          <a:noFill/>
          <a:ln w="9525">
            <a:noFill/>
            <a:miter lim="800000"/>
            <a:headEnd/>
            <a:tailEnd/>
          </a:ln>
        </p:spPr>
      </p:pic>
      <p:pic>
        <p:nvPicPr>
          <p:cNvPr id="1262604" name="Picture 12" descr="pyramid_8"/>
          <p:cNvPicPr>
            <a:picLocks noChangeAspect="1" noChangeArrowheads="1"/>
          </p:cNvPicPr>
          <p:nvPr/>
        </p:nvPicPr>
        <p:blipFill>
          <a:blip r:embed="rId11" cstate="print"/>
          <a:srcRect/>
          <a:stretch>
            <a:fillRect/>
          </a:stretch>
        </p:blipFill>
        <p:spPr bwMode="auto">
          <a:xfrm>
            <a:off x="1214438" y="1214438"/>
            <a:ext cx="6864350" cy="5148262"/>
          </a:xfrm>
          <a:prstGeom prst="rect">
            <a:avLst/>
          </a:prstGeom>
          <a:noFill/>
          <a:ln w="9525">
            <a:noFill/>
            <a:miter lim="800000"/>
            <a:headEnd/>
            <a:tailEnd/>
          </a:ln>
        </p:spPr>
      </p:pic>
      <p:pic>
        <p:nvPicPr>
          <p:cNvPr id="1262605" name="Picture 13" descr="pyramid_9"/>
          <p:cNvPicPr>
            <a:picLocks noChangeAspect="1" noChangeArrowheads="1"/>
          </p:cNvPicPr>
          <p:nvPr/>
        </p:nvPicPr>
        <p:blipFill>
          <a:blip r:embed="rId12" cstate="print"/>
          <a:srcRect/>
          <a:stretch>
            <a:fillRect/>
          </a:stretch>
        </p:blipFill>
        <p:spPr bwMode="auto">
          <a:xfrm>
            <a:off x="1214438" y="1214438"/>
            <a:ext cx="6864350" cy="5148262"/>
          </a:xfrm>
          <a:prstGeom prst="rect">
            <a:avLst/>
          </a:prstGeom>
          <a:noFill/>
          <a:ln w="9525">
            <a:noFill/>
            <a:miter lim="800000"/>
            <a:headEnd/>
            <a:tailEnd/>
          </a:ln>
        </p:spPr>
      </p:pic>
      <p:sp>
        <p:nvSpPr>
          <p:cNvPr id="14" name="Text Box 15">
            <a:extLst>
              <a:ext uri="{FF2B5EF4-FFF2-40B4-BE49-F238E27FC236}">
                <a16:creationId xmlns:a16="http://schemas.microsoft.com/office/drawing/2014/main" id="{148C1F08-A361-F04E-B7E2-BC239A16FEFD}"/>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62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2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25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26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26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26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26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26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626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62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Scale-space blob detector</a:t>
            </a:r>
          </a:p>
        </p:txBody>
      </p:sp>
      <p:sp>
        <p:nvSpPr>
          <p:cNvPr id="55299" name="Rectangle 3"/>
          <p:cNvSpPr>
            <a:spLocks noGrp="1" noChangeArrowheads="1"/>
          </p:cNvSpPr>
          <p:nvPr>
            <p:ph type="body" idx="1"/>
          </p:nvPr>
        </p:nvSpPr>
        <p:spPr/>
        <p:txBody>
          <a:bodyPr/>
          <a:lstStyle/>
          <a:p>
            <a:pPr marL="533400" indent="-533400">
              <a:buFontTx/>
              <a:buAutoNum type="arabicPeriod"/>
            </a:pPr>
            <a:r>
              <a:rPr lang="en-US"/>
              <a:t>Convolve image with scale-normalized Laplacian at several scales</a:t>
            </a:r>
          </a:p>
          <a:p>
            <a:pPr marL="533400" indent="-533400">
              <a:buFontTx/>
              <a:buAutoNum type="arabicPeriod"/>
            </a:pPr>
            <a:r>
              <a:rPr lang="en-US"/>
              <a:t>Find maxima of squared Laplacian response in scale-space</a:t>
            </a:r>
          </a:p>
        </p:txBody>
      </p:sp>
      <p:pic>
        <p:nvPicPr>
          <p:cNvPr id="55300" name="Picture 5"/>
          <p:cNvPicPr>
            <a:picLocks noChangeAspect="1" noChangeArrowheads="1"/>
          </p:cNvPicPr>
          <p:nvPr/>
        </p:nvPicPr>
        <p:blipFill>
          <a:blip r:embed="rId3" cstate="print"/>
          <a:srcRect/>
          <a:stretch>
            <a:fillRect/>
          </a:stretch>
        </p:blipFill>
        <p:spPr bwMode="auto">
          <a:xfrm>
            <a:off x="3276600" y="2819400"/>
            <a:ext cx="2857500" cy="2609850"/>
          </a:xfrm>
          <a:prstGeom prst="rect">
            <a:avLst/>
          </a:prstGeom>
          <a:noFill/>
          <a:ln w="9525">
            <a:noFill/>
            <a:miter lim="800000"/>
            <a:headEnd/>
            <a:tailEnd/>
          </a:ln>
        </p:spPr>
      </p:pic>
      <p:sp>
        <p:nvSpPr>
          <p:cNvPr id="5" name="Text Box 15">
            <a:extLst>
              <a:ext uri="{FF2B5EF4-FFF2-40B4-BE49-F238E27FC236}">
                <a16:creationId xmlns:a16="http://schemas.microsoft.com/office/drawing/2014/main" id="{A991E32B-0B69-884E-A5FB-031BFF7CC30E}"/>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Scale-space blob detector: Example</a:t>
            </a:r>
          </a:p>
        </p:txBody>
      </p:sp>
      <p:pic>
        <p:nvPicPr>
          <p:cNvPr id="58371" name="Picture 4" descr="butterfly_circles"/>
          <p:cNvPicPr>
            <a:picLocks noChangeAspect="1" noChangeArrowheads="1"/>
          </p:cNvPicPr>
          <p:nvPr/>
        </p:nvPicPr>
        <p:blipFill>
          <a:blip r:embed="rId3" cstate="print"/>
          <a:srcRect/>
          <a:stretch>
            <a:fillRect/>
          </a:stretch>
        </p:blipFill>
        <p:spPr bwMode="auto">
          <a:xfrm>
            <a:off x="2090738" y="1771650"/>
            <a:ext cx="5148262" cy="3714750"/>
          </a:xfrm>
          <a:prstGeom prst="rect">
            <a:avLst/>
          </a:prstGeom>
          <a:noFill/>
          <a:ln w="9525">
            <a:noFill/>
            <a:miter lim="800000"/>
            <a:headEnd/>
            <a:tailEnd/>
          </a:ln>
        </p:spPr>
      </p:pic>
      <p:sp>
        <p:nvSpPr>
          <p:cNvPr id="4" name="Text Box 15">
            <a:extLst>
              <a:ext uri="{FF2B5EF4-FFF2-40B4-BE49-F238E27FC236}">
                <a16:creationId xmlns:a16="http://schemas.microsoft.com/office/drawing/2014/main" id="{BCCA6251-943F-5A45-8367-AD47AE60210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50878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err="1"/>
              <a:t>Keypoint</a:t>
            </a:r>
            <a:r>
              <a:rPr lang="en-US" dirty="0"/>
              <a:t> detection with scale selection</a:t>
            </a:r>
          </a:p>
        </p:txBody>
      </p:sp>
      <p:sp>
        <p:nvSpPr>
          <p:cNvPr id="46083" name="Rectangle 3"/>
          <p:cNvSpPr>
            <a:spLocks noGrp="1" noChangeArrowheads="1"/>
          </p:cNvSpPr>
          <p:nvPr>
            <p:ph type="body" idx="1"/>
          </p:nvPr>
        </p:nvSpPr>
        <p:spPr>
          <a:xfrm>
            <a:off x="533400" y="914400"/>
            <a:ext cx="8077200" cy="5257800"/>
          </a:xfrm>
        </p:spPr>
        <p:txBody>
          <a:bodyPr/>
          <a:lstStyle/>
          <a:p>
            <a:pPr marL="533400" indent="-533400">
              <a:buFontTx/>
              <a:buChar char="•"/>
            </a:pPr>
            <a:r>
              <a:rPr lang="en-US" dirty="0"/>
              <a:t>We want to extract </a:t>
            </a:r>
            <a:r>
              <a:rPr lang="en-US" dirty="0" err="1"/>
              <a:t>keypoints</a:t>
            </a:r>
            <a:r>
              <a:rPr lang="en-US" dirty="0"/>
              <a:t> with </a:t>
            </a:r>
            <a:r>
              <a:rPr lang="en-US" i="1" dirty="0"/>
              <a:t>characteristic scales</a:t>
            </a:r>
            <a:r>
              <a:rPr lang="en-US" dirty="0"/>
              <a:t> that are </a:t>
            </a:r>
            <a:r>
              <a:rPr lang="en-US" i="1" dirty="0"/>
              <a:t>covariant</a:t>
            </a:r>
            <a:r>
              <a:rPr lang="en-US" dirty="0"/>
              <a:t> </a:t>
            </a:r>
            <a:r>
              <a:rPr lang="en-US" dirty="0" err="1"/>
              <a:t>w.r.t</a:t>
            </a:r>
            <a:r>
              <a:rPr lang="en-US" dirty="0"/>
              <a:t>. the image transformation</a:t>
            </a:r>
          </a:p>
        </p:txBody>
      </p:sp>
      <p:pic>
        <p:nvPicPr>
          <p:cNvPr id="46084" name="Picture 4"/>
          <p:cNvPicPr>
            <a:picLocks noChangeAspect="1" noChangeArrowheads="1"/>
          </p:cNvPicPr>
          <p:nvPr/>
        </p:nvPicPr>
        <p:blipFill>
          <a:blip r:embed="rId3" cstate="print"/>
          <a:srcRect/>
          <a:stretch>
            <a:fillRect/>
          </a:stretch>
        </p:blipFill>
        <p:spPr bwMode="auto">
          <a:xfrm>
            <a:off x="1158572" y="2514600"/>
            <a:ext cx="6918628" cy="3962400"/>
          </a:xfrm>
          <a:prstGeom prst="rect">
            <a:avLst/>
          </a:prstGeom>
          <a:noFill/>
          <a:ln w="9525">
            <a:noFill/>
            <a:miter lim="800000"/>
            <a:headEnd/>
            <a:tailEnd/>
          </a:ln>
        </p:spPr>
      </p:pic>
      <p:sp>
        <p:nvSpPr>
          <p:cNvPr id="2" name="Rectangle 1">
            <a:extLst>
              <a:ext uri="{FF2B5EF4-FFF2-40B4-BE49-F238E27FC236}">
                <a16:creationId xmlns:a16="http://schemas.microsoft.com/office/drawing/2014/main" id="{AF06C0BA-DB9C-5C49-8B90-D87A29C539C6}"/>
              </a:ext>
            </a:extLst>
          </p:cNvPr>
          <p:cNvSpPr/>
          <p:nvPr/>
        </p:nvSpPr>
        <p:spPr bwMode="auto">
          <a:xfrm>
            <a:off x="685800" y="4495800"/>
            <a:ext cx="77724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 name="Text Box 15">
            <a:extLst>
              <a:ext uri="{FF2B5EF4-FFF2-40B4-BE49-F238E27FC236}">
                <a16:creationId xmlns:a16="http://schemas.microsoft.com/office/drawing/2014/main" id="{09A12EC6-CB8A-8844-BBD6-F29CFCCD77F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5"/>
          <p:cNvSpPr>
            <a:spLocks noGrp="1" noChangeArrowheads="1"/>
          </p:cNvSpPr>
          <p:nvPr>
            <p:ph type="body" idx="1"/>
          </p:nvPr>
        </p:nvSpPr>
        <p:spPr/>
        <p:txBody>
          <a:bodyPr/>
          <a:lstStyle/>
          <a:p>
            <a:pPr marL="457200" indent="-457200">
              <a:buFont typeface="Arial" pitchFamily="34" charset="0"/>
              <a:buChar char="•"/>
            </a:pPr>
            <a:r>
              <a:rPr lang="en-US" dirty="0"/>
              <a:t>Approximating the </a:t>
            </a:r>
            <a:r>
              <a:rPr lang="en-US" dirty="0" err="1"/>
              <a:t>Laplacian</a:t>
            </a:r>
            <a:r>
              <a:rPr lang="en-US" dirty="0"/>
              <a:t> with a difference of Gaussians:</a:t>
            </a:r>
          </a:p>
        </p:txBody>
      </p:sp>
      <p:graphicFrame>
        <p:nvGraphicFramePr>
          <p:cNvPr id="22530" name="Object 5"/>
          <p:cNvGraphicFramePr>
            <a:graphicFrameLocks noChangeAspect="1"/>
          </p:cNvGraphicFramePr>
          <p:nvPr/>
        </p:nvGraphicFramePr>
        <p:xfrm>
          <a:off x="457200" y="2590800"/>
          <a:ext cx="4311650" cy="569913"/>
        </p:xfrm>
        <a:graphic>
          <a:graphicData uri="http://schemas.openxmlformats.org/presentationml/2006/ole">
            <mc:AlternateContent xmlns:mc="http://schemas.openxmlformats.org/markup-compatibility/2006">
              <mc:Choice xmlns:v="urn:schemas-microsoft-com:vml" Requires="v">
                <p:oleObj spid="_x0000_s24634" name="Equation" r:id="rId4" imgW="2120760" imgH="279360" progId="">
                  <p:embed/>
                </p:oleObj>
              </mc:Choice>
              <mc:Fallback>
                <p:oleObj name="Equation" r:id="rId4" imgW="2120760" imgH="279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90800"/>
                        <a:ext cx="4311650" cy="569913"/>
                      </a:xfrm>
                      <a:prstGeom prst="rect">
                        <a:avLst/>
                      </a:prstGeom>
                      <a:solidFill>
                        <a:srgbClr val="67D967"/>
                      </a:solidFill>
                    </p:spPr>
                  </p:pic>
                </p:oleObj>
              </mc:Fallback>
            </mc:AlternateContent>
          </a:graphicData>
        </a:graphic>
      </p:graphicFrame>
      <p:graphicFrame>
        <p:nvGraphicFramePr>
          <p:cNvPr id="22531" name="Object 6"/>
          <p:cNvGraphicFramePr>
            <a:graphicFrameLocks noChangeAspect="1"/>
          </p:cNvGraphicFramePr>
          <p:nvPr/>
        </p:nvGraphicFramePr>
        <p:xfrm>
          <a:off x="457200" y="3794125"/>
          <a:ext cx="3886200" cy="411163"/>
        </p:xfrm>
        <a:graphic>
          <a:graphicData uri="http://schemas.openxmlformats.org/presentationml/2006/ole">
            <mc:AlternateContent xmlns:mc="http://schemas.openxmlformats.org/markup-compatibility/2006">
              <mc:Choice xmlns:v="urn:schemas-microsoft-com:vml" Requires="v">
                <p:oleObj spid="_x0000_s24635" name="Equation" r:id="rId6" imgW="1917360" imgH="203040" progId="">
                  <p:embed/>
                </p:oleObj>
              </mc:Choice>
              <mc:Fallback>
                <p:oleObj name="Equation" r:id="rId6" imgW="1917360" imgH="203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794125"/>
                        <a:ext cx="3886200" cy="411163"/>
                      </a:xfrm>
                      <a:prstGeom prst="rect">
                        <a:avLst/>
                      </a:prstGeom>
                      <a:solidFill>
                        <a:srgbClr val="67D967"/>
                      </a:solidFill>
                    </p:spPr>
                  </p:pic>
                </p:oleObj>
              </mc:Fallback>
            </mc:AlternateContent>
          </a:graphicData>
        </a:graphic>
      </p:graphicFrame>
      <p:pic>
        <p:nvPicPr>
          <p:cNvPr id="22533" name="Picture 10"/>
          <p:cNvPicPr>
            <a:picLocks noChangeAspect="1" noChangeArrowheads="1"/>
          </p:cNvPicPr>
          <p:nvPr/>
        </p:nvPicPr>
        <p:blipFill>
          <a:blip r:embed="rId8" cstate="print"/>
          <a:srcRect/>
          <a:stretch>
            <a:fillRect/>
          </a:stretch>
        </p:blipFill>
        <p:spPr bwMode="auto">
          <a:xfrm>
            <a:off x="4953000" y="2286000"/>
            <a:ext cx="3810000" cy="3014663"/>
          </a:xfrm>
          <a:prstGeom prst="rect">
            <a:avLst/>
          </a:prstGeom>
          <a:noFill/>
          <a:ln w="9525">
            <a:noFill/>
            <a:miter lim="800000"/>
            <a:headEnd/>
            <a:tailEnd/>
          </a:ln>
        </p:spPr>
      </p:pic>
      <p:sp>
        <p:nvSpPr>
          <p:cNvPr id="22534" name="Text Box 12"/>
          <p:cNvSpPr txBox="1">
            <a:spLocks noChangeArrowheads="1"/>
          </p:cNvSpPr>
          <p:nvPr/>
        </p:nvSpPr>
        <p:spPr bwMode="auto">
          <a:xfrm>
            <a:off x="609600" y="3124200"/>
            <a:ext cx="1352550" cy="396875"/>
          </a:xfrm>
          <a:prstGeom prst="rect">
            <a:avLst/>
          </a:prstGeom>
          <a:noFill/>
          <a:ln w="9525">
            <a:noFill/>
            <a:miter lim="800000"/>
            <a:headEnd/>
            <a:tailEnd/>
          </a:ln>
        </p:spPr>
        <p:txBody>
          <a:bodyPr wrap="none">
            <a:spAutoFit/>
          </a:bodyPr>
          <a:lstStyle/>
          <a:p>
            <a:pPr algn="ctr" eaLnBrk="1" hangingPunct="1"/>
            <a:r>
              <a:rPr lang="en-US" sz="2000">
                <a:solidFill>
                  <a:srgbClr val="0033CC"/>
                </a:solidFill>
                <a:latin typeface="Times New Roman" pitchFamily="18" charset="0"/>
                <a:cs typeface="Times New Roman" pitchFamily="18" charset="0"/>
              </a:rPr>
              <a:t>(Laplacian)</a:t>
            </a:r>
            <a:endParaRPr lang="ru-RU" sz="2000">
              <a:solidFill>
                <a:srgbClr val="0033CC"/>
              </a:solidFill>
              <a:latin typeface="Times New Roman" pitchFamily="18" charset="0"/>
              <a:cs typeface="Times New Roman" pitchFamily="18" charset="0"/>
            </a:endParaRPr>
          </a:p>
        </p:txBody>
      </p:sp>
      <p:sp>
        <p:nvSpPr>
          <p:cNvPr id="22535" name="Text Box 13"/>
          <p:cNvSpPr txBox="1">
            <a:spLocks noChangeArrowheads="1"/>
          </p:cNvSpPr>
          <p:nvPr/>
        </p:nvSpPr>
        <p:spPr bwMode="auto">
          <a:xfrm>
            <a:off x="549275" y="4175125"/>
            <a:ext cx="2803525" cy="396875"/>
          </a:xfrm>
          <a:prstGeom prst="rect">
            <a:avLst/>
          </a:prstGeom>
          <a:noFill/>
          <a:ln w="9525">
            <a:noFill/>
            <a:miter lim="800000"/>
            <a:headEnd/>
            <a:tailEnd/>
          </a:ln>
        </p:spPr>
        <p:txBody>
          <a:bodyPr wrap="none">
            <a:spAutoFit/>
          </a:bodyPr>
          <a:lstStyle/>
          <a:p>
            <a:pPr algn="ctr" eaLnBrk="1" hangingPunct="1"/>
            <a:r>
              <a:rPr lang="en-US" sz="2000">
                <a:solidFill>
                  <a:srgbClr val="0033CC"/>
                </a:solidFill>
                <a:latin typeface="Times New Roman" pitchFamily="18" charset="0"/>
                <a:cs typeface="Times New Roman" pitchFamily="18" charset="0"/>
              </a:rPr>
              <a:t>(Difference of Gaussians)</a:t>
            </a:r>
            <a:endParaRPr lang="ru-RU" sz="2000">
              <a:solidFill>
                <a:srgbClr val="0033CC"/>
              </a:solidFill>
              <a:latin typeface="Times New Roman" pitchFamily="18" charset="0"/>
              <a:cs typeface="Times New Roman" pitchFamily="18" charset="0"/>
            </a:endParaRPr>
          </a:p>
        </p:txBody>
      </p:sp>
      <p:sp>
        <p:nvSpPr>
          <p:cNvPr id="22536" name="Rectangle 14"/>
          <p:cNvSpPr>
            <a:spLocks noGrp="1" noChangeArrowheads="1"/>
          </p:cNvSpPr>
          <p:nvPr>
            <p:ph type="title"/>
          </p:nvPr>
        </p:nvSpPr>
        <p:spPr/>
        <p:txBody>
          <a:bodyPr/>
          <a:lstStyle/>
          <a:p>
            <a:r>
              <a:rPr lang="en-US"/>
              <a:t>Efficient implementation</a:t>
            </a:r>
          </a:p>
        </p:txBody>
      </p:sp>
      <p:sp>
        <p:nvSpPr>
          <p:cNvPr id="9" name="Text Box 15">
            <a:extLst>
              <a:ext uri="{FF2B5EF4-FFF2-40B4-BE49-F238E27FC236}">
                <a16:creationId xmlns:a16="http://schemas.microsoft.com/office/drawing/2014/main" id="{87305CEA-F951-3F40-84AF-321596696755}"/>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085442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
          <p:cNvGraphicFramePr>
            <a:graphicFrameLocks noGrp="1" noChangeAspect="1"/>
          </p:cNvGraphicFramePr>
          <p:nvPr>
            <p:ph idx="1"/>
          </p:nvPr>
        </p:nvGraphicFramePr>
        <p:xfrm>
          <a:off x="1752600" y="1143000"/>
          <a:ext cx="5784850" cy="4252913"/>
        </p:xfrm>
        <a:graphic>
          <a:graphicData uri="http://schemas.openxmlformats.org/presentationml/2006/ole">
            <mc:AlternateContent xmlns:mc="http://schemas.openxmlformats.org/markup-compatibility/2006">
              <mc:Choice xmlns:v="urn:schemas-microsoft-com:vml" Requires="v">
                <p:oleObj spid="_x0000_s25630" name="Bitmap Image" r:id="rId4" imgW="8032176" imgH="5906012" progId="PBrush">
                  <p:embed/>
                </p:oleObj>
              </mc:Choice>
              <mc:Fallback>
                <p:oleObj name="Bitmap Image" r:id="rId4" imgW="8032176" imgH="590601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143000"/>
                        <a:ext cx="5784850" cy="4252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555" name="Rectangle 4"/>
          <p:cNvSpPr>
            <a:spLocks noGrp="1" noChangeArrowheads="1"/>
          </p:cNvSpPr>
          <p:nvPr>
            <p:ph type="title"/>
          </p:nvPr>
        </p:nvSpPr>
        <p:spPr/>
        <p:txBody>
          <a:bodyPr/>
          <a:lstStyle/>
          <a:p>
            <a:r>
              <a:rPr lang="en-US"/>
              <a:t>Efficient implementation</a:t>
            </a:r>
          </a:p>
        </p:txBody>
      </p:sp>
      <p:sp>
        <p:nvSpPr>
          <p:cNvPr id="23556" name="Rectangle 5"/>
          <p:cNvSpPr>
            <a:spLocks noChangeArrowheads="1"/>
          </p:cNvSpPr>
          <p:nvPr/>
        </p:nvSpPr>
        <p:spPr bwMode="auto">
          <a:xfrm>
            <a:off x="228600" y="5791200"/>
            <a:ext cx="8686800" cy="701675"/>
          </a:xfrm>
          <a:prstGeom prst="rect">
            <a:avLst/>
          </a:prstGeom>
          <a:noFill/>
          <a:ln w="9525">
            <a:noFill/>
            <a:miter lim="800000"/>
            <a:headEnd/>
            <a:tailEnd/>
          </a:ln>
        </p:spPr>
        <p:txBody>
          <a:bodyPr anchor="ctr">
            <a:spAutoFit/>
          </a:bodyPr>
          <a:lstStyle/>
          <a:p>
            <a:pPr eaLnBrk="1" hangingPunct="1"/>
            <a:r>
              <a:rPr lang="en-US" sz="2000"/>
              <a:t>David G. Lowe. </a:t>
            </a:r>
            <a:r>
              <a:rPr lang="en-US" sz="2000" b="1">
                <a:hlinkClick r:id="rId6"/>
              </a:rPr>
              <a:t>"Distinctive image features from scale-invariant keypoints.”</a:t>
            </a:r>
            <a:r>
              <a:rPr lang="en-US" sz="2000" b="1"/>
              <a:t> </a:t>
            </a:r>
            <a:r>
              <a:rPr lang="en-US" sz="2000" i="1"/>
              <a:t>IJCV</a:t>
            </a:r>
            <a:r>
              <a:rPr lang="en-US" sz="2000"/>
              <a:t> 60 (2), pp. 91-110, 2004. </a:t>
            </a:r>
          </a:p>
        </p:txBody>
      </p:sp>
      <p:sp>
        <p:nvSpPr>
          <p:cNvPr id="5" name="Text Box 15">
            <a:extLst>
              <a:ext uri="{FF2B5EF4-FFF2-40B4-BE49-F238E27FC236}">
                <a16:creationId xmlns:a16="http://schemas.microsoft.com/office/drawing/2014/main" id="{93FA08CF-7909-8745-AE1D-11114FDA8F8A}"/>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45009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Eliminating edge responses</a:t>
            </a:r>
          </a:p>
        </p:txBody>
      </p:sp>
      <p:pic>
        <p:nvPicPr>
          <p:cNvPr id="58371" name="Picture 4" descr="butterfly_circles"/>
          <p:cNvPicPr>
            <a:picLocks noChangeAspect="1" noChangeArrowheads="1"/>
          </p:cNvPicPr>
          <p:nvPr/>
        </p:nvPicPr>
        <p:blipFill>
          <a:blip r:embed="rId3" cstate="print"/>
          <a:srcRect/>
          <a:stretch>
            <a:fillRect/>
          </a:stretch>
        </p:blipFill>
        <p:spPr bwMode="auto">
          <a:xfrm>
            <a:off x="2090738" y="1771650"/>
            <a:ext cx="5148262" cy="3714750"/>
          </a:xfrm>
          <a:prstGeom prst="rect">
            <a:avLst/>
          </a:prstGeom>
          <a:noFill/>
          <a:ln w="9525">
            <a:noFill/>
            <a:miter lim="800000"/>
            <a:headEnd/>
            <a:tailEnd/>
          </a:ln>
        </p:spPr>
      </p:pic>
      <p:sp>
        <p:nvSpPr>
          <p:cNvPr id="4" name="Rectangle 3"/>
          <p:cNvSpPr txBox="1">
            <a:spLocks noChangeArrowheads="1"/>
          </p:cNvSpPr>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marL="457200" indent="-457200">
              <a:buFont typeface="Arial"/>
              <a:buChar char="•"/>
            </a:pPr>
            <a:r>
              <a:rPr lang="en-US" dirty="0"/>
              <a:t>Laplacian has strong response along edges</a:t>
            </a:r>
          </a:p>
        </p:txBody>
      </p:sp>
      <p:sp>
        <p:nvSpPr>
          <p:cNvPr id="5" name="Text Box 15">
            <a:extLst>
              <a:ext uri="{FF2B5EF4-FFF2-40B4-BE49-F238E27FC236}">
                <a16:creationId xmlns:a16="http://schemas.microsoft.com/office/drawing/2014/main" id="{2B779237-F8DD-8A49-A543-0C712787CCDF}"/>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1994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Eliminating edge responses</a:t>
            </a:r>
          </a:p>
        </p:txBody>
      </p:sp>
      <p:sp>
        <p:nvSpPr>
          <p:cNvPr id="61443" name="Rectangle 3"/>
          <p:cNvSpPr>
            <a:spLocks noGrp="1" noChangeArrowheads="1"/>
          </p:cNvSpPr>
          <p:nvPr>
            <p:ph type="body" idx="1"/>
          </p:nvPr>
        </p:nvSpPr>
        <p:spPr>
          <a:xfrm>
            <a:off x="685800" y="914400"/>
            <a:ext cx="8458200" cy="5257800"/>
          </a:xfrm>
        </p:spPr>
        <p:txBody>
          <a:bodyPr/>
          <a:lstStyle/>
          <a:p>
            <a:pPr marL="457200" indent="-457200">
              <a:buFont typeface="Arial"/>
              <a:buChar char="•"/>
            </a:pPr>
            <a:r>
              <a:rPr lang="en-US" dirty="0"/>
              <a:t>Laplacian has strong response along edges</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Solution: filter based on Harris response function </a:t>
            </a:r>
            <a:r>
              <a:rPr lang="en-US"/>
              <a:t>over neighborhoods </a:t>
            </a:r>
            <a:r>
              <a:rPr lang="en-US" dirty="0"/>
              <a:t>containing the “blobs”</a:t>
            </a:r>
          </a:p>
        </p:txBody>
      </p:sp>
      <p:pic>
        <p:nvPicPr>
          <p:cNvPr id="61444" name="Picture 4" descr="butterfly_ellipses"/>
          <p:cNvPicPr>
            <a:picLocks noChangeAspect="1" noChangeArrowheads="1"/>
          </p:cNvPicPr>
          <p:nvPr/>
        </p:nvPicPr>
        <p:blipFill rotWithShape="1">
          <a:blip r:embed="rId3" cstate="print"/>
          <a:srcRect/>
          <a:stretch/>
        </p:blipFill>
        <p:spPr bwMode="auto">
          <a:xfrm>
            <a:off x="2093976" y="1773936"/>
            <a:ext cx="5148072" cy="3712464"/>
          </a:xfrm>
          <a:prstGeom prst="rect">
            <a:avLst/>
          </a:prstGeom>
          <a:noFill/>
          <a:ln w="9525">
            <a:noFill/>
            <a:miter lim="800000"/>
            <a:headEnd/>
            <a:tailEnd/>
          </a:ln>
        </p:spPr>
      </p:pic>
      <p:sp>
        <p:nvSpPr>
          <p:cNvPr id="5" name="Text Box 15">
            <a:extLst>
              <a:ext uri="{FF2B5EF4-FFF2-40B4-BE49-F238E27FC236}">
                <a16:creationId xmlns:a16="http://schemas.microsoft.com/office/drawing/2014/main" id="{4897E5F2-59C2-B24B-8C30-D9A2EA1E3CB7}"/>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88188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610600" cy="838200"/>
          </a:xfrm>
        </p:spPr>
        <p:txBody>
          <a:bodyPr/>
          <a:lstStyle/>
          <a:p>
            <a:r>
              <a:rPr lang="en-US" altLang="ko-KR" sz="3300" dirty="0">
                <a:ea typeface="굴림" pitchFamily="34" charset="-127"/>
              </a:rPr>
              <a:t>From feature detection to feature description</a:t>
            </a:r>
            <a:endParaRPr lang="en-US" sz="3300" dirty="0"/>
          </a:p>
        </p:txBody>
      </p:sp>
      <p:sp>
        <p:nvSpPr>
          <p:cNvPr id="58371" name="Rectangle 3"/>
          <p:cNvSpPr>
            <a:spLocks noGrp="1" noChangeArrowheads="1"/>
          </p:cNvSpPr>
          <p:nvPr>
            <p:ph type="body" idx="1"/>
          </p:nvPr>
        </p:nvSpPr>
        <p:spPr>
          <a:xfrm>
            <a:off x="457200" y="914400"/>
            <a:ext cx="8077200" cy="2133600"/>
          </a:xfrm>
        </p:spPr>
        <p:txBody>
          <a:bodyPr/>
          <a:lstStyle/>
          <a:p>
            <a:pPr marL="609600" indent="-609600">
              <a:buFontTx/>
              <a:buChar char="•"/>
            </a:pPr>
            <a:r>
              <a:rPr lang="en-US" dirty="0"/>
              <a:t>To recognize the same pattern in multiple images, we need to match appearance “signatures” in the neighborhoods of extracted </a:t>
            </a:r>
            <a:r>
              <a:rPr lang="en-US" dirty="0" err="1"/>
              <a:t>keypoints</a:t>
            </a:r>
            <a:endParaRPr lang="en-US" dirty="0"/>
          </a:p>
          <a:p>
            <a:pPr marL="1009650" lvl="1" indent="-609600"/>
            <a:r>
              <a:rPr lang="en-US" sz="2400" dirty="0"/>
              <a:t>But corresponding neighborhoods can be related by a scale change or rotation</a:t>
            </a:r>
          </a:p>
          <a:p>
            <a:pPr marL="1009650" lvl="1" indent="-609600"/>
            <a:r>
              <a:rPr lang="en-US" sz="2400" dirty="0"/>
              <a:t>We want to </a:t>
            </a:r>
            <a:r>
              <a:rPr lang="en-US" sz="2400" i="1" dirty="0"/>
              <a:t>normalize</a:t>
            </a:r>
            <a:r>
              <a:rPr lang="en-US" sz="2400" dirty="0"/>
              <a:t> neighborhoods to make signatures invariant to these transformations</a:t>
            </a:r>
          </a:p>
        </p:txBody>
      </p:sp>
      <p:grpSp>
        <p:nvGrpSpPr>
          <p:cNvPr id="2" name="Group 1"/>
          <p:cNvGrpSpPr/>
          <p:nvPr/>
        </p:nvGrpSpPr>
        <p:grpSpPr>
          <a:xfrm>
            <a:off x="365239" y="4648200"/>
            <a:ext cx="4892561" cy="1371600"/>
            <a:chOff x="152400" y="4419600"/>
            <a:chExt cx="5410200" cy="1516717"/>
          </a:xfrm>
        </p:grpSpPr>
        <p:pic>
          <p:nvPicPr>
            <p:cNvPr id="6" name="Picture 4"/>
            <p:cNvPicPr>
              <a:picLocks noChangeAspect="1" noChangeArrowheads="1"/>
            </p:cNvPicPr>
            <p:nvPr/>
          </p:nvPicPr>
          <p:blipFill>
            <a:blip r:embed="rId3" cstate="print"/>
            <a:srcRect b="51050"/>
            <a:stretch>
              <a:fillRect/>
            </a:stretch>
          </p:blipFill>
          <p:spPr bwMode="auto">
            <a:xfrm>
              <a:off x="152400" y="4419600"/>
              <a:ext cx="5410200" cy="1516717"/>
            </a:xfrm>
            <a:prstGeom prst="rect">
              <a:avLst/>
            </a:prstGeom>
            <a:noFill/>
            <a:ln w="9525">
              <a:noFill/>
              <a:miter lim="800000"/>
              <a:headEnd/>
              <a:tailEnd/>
            </a:ln>
          </p:spPr>
        </p:pic>
        <p:sp>
          <p:nvSpPr>
            <p:cNvPr id="7" name="Oval 6"/>
            <p:cNvSpPr/>
            <p:nvPr/>
          </p:nvSpPr>
          <p:spPr bwMode="auto">
            <a:xfrm>
              <a:off x="914400" y="4419600"/>
              <a:ext cx="1524000" cy="1490472"/>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8" name="Oval 7"/>
            <p:cNvSpPr/>
            <p:nvPr/>
          </p:nvSpPr>
          <p:spPr bwMode="auto">
            <a:xfrm>
              <a:off x="4343400" y="5093208"/>
              <a:ext cx="457200" cy="447142"/>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pic>
        <p:nvPicPr>
          <p:cNvPr id="9" name="Picture 9" descr="patch1_circle_amb1"/>
          <p:cNvPicPr>
            <a:picLocks noChangeAspect="1" noChangeArrowheads="1"/>
          </p:cNvPicPr>
          <p:nvPr/>
        </p:nvPicPr>
        <p:blipFill>
          <a:blip r:embed="rId4" cstate="print"/>
          <a:srcRect/>
          <a:stretch>
            <a:fillRect/>
          </a:stretch>
        </p:blipFill>
        <p:spPr bwMode="auto">
          <a:xfrm>
            <a:off x="5943600" y="4663968"/>
            <a:ext cx="1313704" cy="1296488"/>
          </a:xfrm>
          <a:prstGeom prst="rect">
            <a:avLst/>
          </a:prstGeom>
          <a:noFill/>
          <a:ln w="9525">
            <a:noFill/>
            <a:miter lim="800000"/>
            <a:headEnd/>
            <a:tailEnd/>
          </a:ln>
        </p:spPr>
      </p:pic>
      <p:pic>
        <p:nvPicPr>
          <p:cNvPr id="10" name="Picture 10" descr="patch2_circle_amb1"/>
          <p:cNvPicPr>
            <a:picLocks noChangeAspect="1" noChangeArrowheads="1"/>
          </p:cNvPicPr>
          <p:nvPr/>
        </p:nvPicPr>
        <p:blipFill>
          <a:blip r:embed="rId5" cstate="print"/>
          <a:srcRect/>
          <a:stretch>
            <a:fillRect/>
          </a:stretch>
        </p:blipFill>
        <p:spPr bwMode="auto">
          <a:xfrm>
            <a:off x="7388366" y="4648200"/>
            <a:ext cx="1313704" cy="1296488"/>
          </a:xfrm>
          <a:prstGeom prst="rect">
            <a:avLst/>
          </a:prstGeom>
          <a:noFill/>
          <a:ln w="9525">
            <a:noFill/>
            <a:miter lim="800000"/>
            <a:headEnd/>
            <a:tailEnd/>
          </a:ln>
        </p:spPr>
      </p:pic>
      <p:sp>
        <p:nvSpPr>
          <p:cNvPr id="11" name="Text Box 15">
            <a:extLst>
              <a:ext uri="{FF2B5EF4-FFF2-40B4-BE49-F238E27FC236}">
                <a16:creationId xmlns:a16="http://schemas.microsoft.com/office/drawing/2014/main" id="{895BB3DB-C93D-CE45-B98F-0576043C04A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ea typeface="굴림" pitchFamily="34" charset="-127"/>
              </a:rPr>
              <a:t>Finding a reference orientation</a:t>
            </a:r>
            <a:endParaRPr lang="en-US" dirty="0"/>
          </a:p>
        </p:txBody>
      </p:sp>
      <p:sp>
        <p:nvSpPr>
          <p:cNvPr id="66563" name="Rectangle 3"/>
          <p:cNvSpPr>
            <a:spLocks noGrp="1" noChangeArrowheads="1"/>
          </p:cNvSpPr>
          <p:nvPr>
            <p:ph type="body" idx="1"/>
          </p:nvPr>
        </p:nvSpPr>
        <p:spPr>
          <a:xfrm>
            <a:off x="457200" y="914400"/>
            <a:ext cx="8229600" cy="5257800"/>
          </a:xfrm>
        </p:spPr>
        <p:txBody>
          <a:bodyPr/>
          <a:lstStyle/>
          <a:p>
            <a:pPr marL="590550" indent="-533400">
              <a:buFont typeface="Arial"/>
              <a:buChar char="•"/>
            </a:pPr>
            <a:r>
              <a:rPr lang="en-US" dirty="0"/>
              <a:t>Create histogram of local gradient directions in the patch</a:t>
            </a:r>
          </a:p>
          <a:p>
            <a:pPr marL="590550" indent="-533400">
              <a:buFont typeface="Arial"/>
              <a:buChar char="•"/>
            </a:pPr>
            <a:r>
              <a:rPr lang="en-US" dirty="0"/>
              <a:t>Assign reference orientation at peak of smoothed histogram</a:t>
            </a:r>
          </a:p>
        </p:txBody>
      </p:sp>
      <p:pic>
        <p:nvPicPr>
          <p:cNvPr id="66564" name="Picture 55" descr="descrip"/>
          <p:cNvPicPr>
            <a:picLocks noChangeAspect="1" noChangeArrowheads="1"/>
          </p:cNvPicPr>
          <p:nvPr/>
        </p:nvPicPr>
        <p:blipFill>
          <a:blip r:embed="rId3" cstate="print"/>
          <a:srcRect r="56557" b="8105"/>
          <a:stretch>
            <a:fillRect/>
          </a:stretch>
        </p:blipFill>
        <p:spPr bwMode="auto">
          <a:xfrm>
            <a:off x="1295400" y="3048000"/>
            <a:ext cx="2389188" cy="2405063"/>
          </a:xfrm>
          <a:prstGeom prst="rect">
            <a:avLst/>
          </a:prstGeom>
          <a:noFill/>
          <a:ln w="9525">
            <a:noFill/>
            <a:miter lim="800000"/>
            <a:headEnd/>
            <a:tailEnd/>
          </a:ln>
        </p:spPr>
      </p:pic>
      <p:sp>
        <p:nvSpPr>
          <p:cNvPr id="1347640" name="Line 56"/>
          <p:cNvSpPr>
            <a:spLocks noChangeShapeType="1"/>
          </p:cNvSpPr>
          <p:nvPr/>
        </p:nvSpPr>
        <p:spPr bwMode="auto">
          <a:xfrm flipV="1">
            <a:off x="2362200" y="3276600"/>
            <a:ext cx="1371600" cy="1041400"/>
          </a:xfrm>
          <a:prstGeom prst="line">
            <a:avLst/>
          </a:prstGeom>
          <a:noFill/>
          <a:ln w="63500">
            <a:solidFill>
              <a:schemeClr val="tx1"/>
            </a:solidFill>
            <a:round/>
            <a:headEnd/>
            <a:tailEnd type="stealth" w="lg" len="lg"/>
          </a:ln>
        </p:spPr>
        <p:txBody>
          <a:bodyPr/>
          <a:lstStyle/>
          <a:p>
            <a:endParaRPr lang="en-US"/>
          </a:p>
        </p:txBody>
      </p:sp>
      <p:grpSp>
        <p:nvGrpSpPr>
          <p:cNvPr id="2" name="Group 58"/>
          <p:cNvGrpSpPr>
            <a:grpSpLocks/>
          </p:cNvGrpSpPr>
          <p:nvPr/>
        </p:nvGrpSpPr>
        <p:grpSpPr bwMode="auto">
          <a:xfrm>
            <a:off x="3944938" y="3425825"/>
            <a:ext cx="3827462" cy="2212975"/>
            <a:chOff x="2725" y="2782"/>
            <a:chExt cx="2411" cy="1394"/>
          </a:xfrm>
        </p:grpSpPr>
        <p:grpSp>
          <p:nvGrpSpPr>
            <p:cNvPr id="66567" name="Group 10"/>
            <p:cNvGrpSpPr>
              <a:grpSpLocks/>
            </p:cNvGrpSpPr>
            <p:nvPr/>
          </p:nvGrpSpPr>
          <p:grpSpPr bwMode="auto">
            <a:xfrm>
              <a:off x="3455" y="2782"/>
              <a:ext cx="1681" cy="1394"/>
              <a:chOff x="4080" y="3573"/>
              <a:chExt cx="1066" cy="699"/>
            </a:xfrm>
          </p:grpSpPr>
          <p:sp>
            <p:nvSpPr>
              <p:cNvPr id="66569" name="Freeform 11"/>
              <p:cNvSpPr>
                <a:spLocks/>
              </p:cNvSpPr>
              <p:nvPr/>
            </p:nvSpPr>
            <p:spPr bwMode="auto">
              <a:xfrm>
                <a:off x="4129" y="3573"/>
                <a:ext cx="958" cy="11"/>
              </a:xfrm>
              <a:custGeom>
                <a:avLst/>
                <a:gdLst>
                  <a:gd name="T0" fmla="*/ 0 w 8621"/>
                  <a:gd name="T1" fmla="*/ 0 h 101"/>
                  <a:gd name="T2" fmla="*/ 0 w 8621"/>
                  <a:gd name="T3" fmla="*/ 0 h 101"/>
                  <a:gd name="T4" fmla="*/ 0 w 8621"/>
                  <a:gd name="T5" fmla="*/ 0 h 101"/>
                  <a:gd name="T6" fmla="*/ 0 w 8621"/>
                  <a:gd name="T7" fmla="*/ 0 h 101"/>
                  <a:gd name="T8" fmla="*/ 0 w 8621"/>
                  <a:gd name="T9" fmla="*/ 0 h 101"/>
                  <a:gd name="T10" fmla="*/ 0 w 8621"/>
                  <a:gd name="T11" fmla="*/ 0 h 101"/>
                  <a:gd name="T12" fmla="*/ 0 w 8621"/>
                  <a:gd name="T13" fmla="*/ 0 h 101"/>
                  <a:gd name="T14" fmla="*/ 0 w 8621"/>
                  <a:gd name="T15" fmla="*/ 0 h 101"/>
                  <a:gd name="T16" fmla="*/ 0 w 8621"/>
                  <a:gd name="T17" fmla="*/ 0 h 101"/>
                  <a:gd name="T18" fmla="*/ 0 w 862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21"/>
                  <a:gd name="T31" fmla="*/ 0 h 101"/>
                  <a:gd name="T32" fmla="*/ 8621 w 862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21" h="101">
                    <a:moveTo>
                      <a:pt x="8621" y="51"/>
                    </a:moveTo>
                    <a:lnTo>
                      <a:pt x="8576" y="0"/>
                    </a:lnTo>
                    <a:lnTo>
                      <a:pt x="0" y="0"/>
                    </a:lnTo>
                    <a:lnTo>
                      <a:pt x="0" y="101"/>
                    </a:lnTo>
                    <a:lnTo>
                      <a:pt x="8576" y="101"/>
                    </a:lnTo>
                    <a:lnTo>
                      <a:pt x="8530" y="51"/>
                    </a:lnTo>
                    <a:lnTo>
                      <a:pt x="8621" y="51"/>
                    </a:lnTo>
                    <a:lnTo>
                      <a:pt x="8621" y="0"/>
                    </a:lnTo>
                    <a:lnTo>
                      <a:pt x="8576" y="0"/>
                    </a:lnTo>
                    <a:lnTo>
                      <a:pt x="8621" y="51"/>
                    </a:lnTo>
                    <a:close/>
                  </a:path>
                </a:pathLst>
              </a:custGeom>
              <a:solidFill>
                <a:srgbClr val="1F1A17"/>
              </a:solidFill>
              <a:ln w="9525">
                <a:noFill/>
                <a:round/>
                <a:headEnd/>
                <a:tailEnd/>
              </a:ln>
            </p:spPr>
            <p:txBody>
              <a:bodyPr/>
              <a:lstStyle/>
              <a:p>
                <a:endParaRPr lang="en-US"/>
              </a:p>
            </p:txBody>
          </p:sp>
          <p:sp>
            <p:nvSpPr>
              <p:cNvPr id="66570" name="Freeform 12"/>
              <p:cNvSpPr>
                <a:spLocks/>
              </p:cNvSpPr>
              <p:nvPr/>
            </p:nvSpPr>
            <p:spPr bwMode="auto">
              <a:xfrm>
                <a:off x="5076" y="3579"/>
                <a:ext cx="11" cy="545"/>
              </a:xfrm>
              <a:custGeom>
                <a:avLst/>
                <a:gdLst>
                  <a:gd name="T0" fmla="*/ 0 w 91"/>
                  <a:gd name="T1" fmla="*/ 0 h 5457"/>
                  <a:gd name="T2" fmla="*/ 0 w 91"/>
                  <a:gd name="T3" fmla="*/ 0 h 5457"/>
                  <a:gd name="T4" fmla="*/ 0 w 91"/>
                  <a:gd name="T5" fmla="*/ 0 h 5457"/>
                  <a:gd name="T6" fmla="*/ 0 w 91"/>
                  <a:gd name="T7" fmla="*/ 0 h 5457"/>
                  <a:gd name="T8" fmla="*/ 0 w 91"/>
                  <a:gd name="T9" fmla="*/ 0 h 5457"/>
                  <a:gd name="T10" fmla="*/ 0 w 91"/>
                  <a:gd name="T11" fmla="*/ 0 h 5457"/>
                  <a:gd name="T12" fmla="*/ 0 w 91"/>
                  <a:gd name="T13" fmla="*/ 0 h 5457"/>
                  <a:gd name="T14" fmla="*/ 0 w 91"/>
                  <a:gd name="T15" fmla="*/ 0 h 5457"/>
                  <a:gd name="T16" fmla="*/ 0 w 91"/>
                  <a:gd name="T17" fmla="*/ 0 h 5457"/>
                  <a:gd name="T18" fmla="*/ 0 w 91"/>
                  <a:gd name="T19" fmla="*/ 0 h 54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457"/>
                  <a:gd name="T32" fmla="*/ 91 w 91"/>
                  <a:gd name="T33" fmla="*/ 5457 h 54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457">
                    <a:moveTo>
                      <a:pt x="46" y="5457"/>
                    </a:moveTo>
                    <a:lnTo>
                      <a:pt x="91" y="5407"/>
                    </a:lnTo>
                    <a:lnTo>
                      <a:pt x="91" y="0"/>
                    </a:lnTo>
                    <a:lnTo>
                      <a:pt x="0" y="0"/>
                    </a:lnTo>
                    <a:lnTo>
                      <a:pt x="0" y="5407"/>
                    </a:lnTo>
                    <a:lnTo>
                      <a:pt x="46" y="5357"/>
                    </a:lnTo>
                    <a:lnTo>
                      <a:pt x="46" y="5457"/>
                    </a:lnTo>
                    <a:lnTo>
                      <a:pt x="91" y="5457"/>
                    </a:lnTo>
                    <a:lnTo>
                      <a:pt x="91" y="5407"/>
                    </a:lnTo>
                    <a:lnTo>
                      <a:pt x="46" y="5457"/>
                    </a:lnTo>
                    <a:close/>
                  </a:path>
                </a:pathLst>
              </a:custGeom>
              <a:solidFill>
                <a:srgbClr val="1F1A17"/>
              </a:solidFill>
              <a:ln w="9525">
                <a:noFill/>
                <a:round/>
                <a:headEnd/>
                <a:tailEnd/>
              </a:ln>
            </p:spPr>
            <p:txBody>
              <a:bodyPr/>
              <a:lstStyle/>
              <a:p>
                <a:endParaRPr lang="en-US"/>
              </a:p>
            </p:txBody>
          </p:sp>
          <p:sp>
            <p:nvSpPr>
              <p:cNvPr id="66571" name="Freeform 13"/>
              <p:cNvSpPr>
                <a:spLocks/>
              </p:cNvSpPr>
              <p:nvPr/>
            </p:nvSpPr>
            <p:spPr bwMode="auto">
              <a:xfrm>
                <a:off x="4124" y="4114"/>
                <a:ext cx="958" cy="10"/>
              </a:xfrm>
              <a:custGeom>
                <a:avLst/>
                <a:gdLst>
                  <a:gd name="T0" fmla="*/ 0 w 8622"/>
                  <a:gd name="T1" fmla="*/ 0 h 100"/>
                  <a:gd name="T2" fmla="*/ 0 w 8622"/>
                  <a:gd name="T3" fmla="*/ 0 h 100"/>
                  <a:gd name="T4" fmla="*/ 0 w 8622"/>
                  <a:gd name="T5" fmla="*/ 0 h 100"/>
                  <a:gd name="T6" fmla="*/ 0 w 8622"/>
                  <a:gd name="T7" fmla="*/ 0 h 100"/>
                  <a:gd name="T8" fmla="*/ 0 w 8622"/>
                  <a:gd name="T9" fmla="*/ 0 h 100"/>
                  <a:gd name="T10" fmla="*/ 0 w 8622"/>
                  <a:gd name="T11" fmla="*/ 0 h 100"/>
                  <a:gd name="T12" fmla="*/ 0 w 8622"/>
                  <a:gd name="T13" fmla="*/ 0 h 100"/>
                  <a:gd name="T14" fmla="*/ 0 w 8622"/>
                  <a:gd name="T15" fmla="*/ 0 h 100"/>
                  <a:gd name="T16" fmla="*/ 0 w 8622"/>
                  <a:gd name="T17" fmla="*/ 0 h 100"/>
                  <a:gd name="T18" fmla="*/ 0 w 8622"/>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22"/>
                  <a:gd name="T31" fmla="*/ 0 h 100"/>
                  <a:gd name="T32" fmla="*/ 8622 w 862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22" h="100">
                    <a:moveTo>
                      <a:pt x="0" y="50"/>
                    </a:moveTo>
                    <a:lnTo>
                      <a:pt x="46" y="100"/>
                    </a:lnTo>
                    <a:lnTo>
                      <a:pt x="8622" y="100"/>
                    </a:lnTo>
                    <a:lnTo>
                      <a:pt x="8622"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572" name="Freeform 14"/>
              <p:cNvSpPr>
                <a:spLocks/>
              </p:cNvSpPr>
              <p:nvPr/>
            </p:nvSpPr>
            <p:spPr bwMode="auto">
              <a:xfrm>
                <a:off x="4124" y="3573"/>
                <a:ext cx="10" cy="546"/>
              </a:xfrm>
              <a:custGeom>
                <a:avLst/>
                <a:gdLst>
                  <a:gd name="T0" fmla="*/ 0 w 91"/>
                  <a:gd name="T1" fmla="*/ 0 h 5458"/>
                  <a:gd name="T2" fmla="*/ 0 w 91"/>
                  <a:gd name="T3" fmla="*/ 0 h 5458"/>
                  <a:gd name="T4" fmla="*/ 0 w 91"/>
                  <a:gd name="T5" fmla="*/ 0 h 5458"/>
                  <a:gd name="T6" fmla="*/ 0 w 91"/>
                  <a:gd name="T7" fmla="*/ 0 h 5458"/>
                  <a:gd name="T8" fmla="*/ 0 w 91"/>
                  <a:gd name="T9" fmla="*/ 0 h 5458"/>
                  <a:gd name="T10" fmla="*/ 0 w 91"/>
                  <a:gd name="T11" fmla="*/ 0 h 5458"/>
                  <a:gd name="T12" fmla="*/ 0 w 91"/>
                  <a:gd name="T13" fmla="*/ 0 h 5458"/>
                  <a:gd name="T14" fmla="*/ 0 w 91"/>
                  <a:gd name="T15" fmla="*/ 0 h 5458"/>
                  <a:gd name="T16" fmla="*/ 0 w 91"/>
                  <a:gd name="T17" fmla="*/ 0 h 5458"/>
                  <a:gd name="T18" fmla="*/ 0 w 91"/>
                  <a:gd name="T19" fmla="*/ 0 h 54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458"/>
                  <a:gd name="T32" fmla="*/ 91 w 91"/>
                  <a:gd name="T33" fmla="*/ 5458 h 54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458">
                    <a:moveTo>
                      <a:pt x="46" y="0"/>
                    </a:moveTo>
                    <a:lnTo>
                      <a:pt x="0" y="51"/>
                    </a:lnTo>
                    <a:lnTo>
                      <a:pt x="0" y="5458"/>
                    </a:lnTo>
                    <a:lnTo>
                      <a:pt x="91" y="5458"/>
                    </a:lnTo>
                    <a:lnTo>
                      <a:pt x="91" y="51"/>
                    </a:lnTo>
                    <a:lnTo>
                      <a:pt x="46" y="101"/>
                    </a:lnTo>
                    <a:lnTo>
                      <a:pt x="46" y="0"/>
                    </a:lnTo>
                    <a:lnTo>
                      <a:pt x="0" y="0"/>
                    </a:lnTo>
                    <a:lnTo>
                      <a:pt x="0" y="51"/>
                    </a:lnTo>
                    <a:lnTo>
                      <a:pt x="46" y="0"/>
                    </a:lnTo>
                    <a:close/>
                  </a:path>
                </a:pathLst>
              </a:custGeom>
              <a:solidFill>
                <a:srgbClr val="1F1A17"/>
              </a:solidFill>
              <a:ln w="9525">
                <a:noFill/>
                <a:round/>
                <a:headEnd/>
                <a:tailEnd/>
              </a:ln>
            </p:spPr>
            <p:txBody>
              <a:bodyPr/>
              <a:lstStyle/>
              <a:p>
                <a:endParaRPr lang="en-US"/>
              </a:p>
            </p:txBody>
          </p:sp>
          <p:sp>
            <p:nvSpPr>
              <p:cNvPr id="66573" name="Rectangle 15"/>
              <p:cNvSpPr>
                <a:spLocks noChangeArrowheads="1"/>
              </p:cNvSpPr>
              <p:nvPr/>
            </p:nvSpPr>
            <p:spPr bwMode="auto">
              <a:xfrm>
                <a:off x="4129" y="3984"/>
                <a:ext cx="136" cy="135"/>
              </a:xfrm>
              <a:prstGeom prst="rect">
                <a:avLst/>
              </a:prstGeom>
              <a:solidFill>
                <a:srgbClr val="DC2B19"/>
              </a:solidFill>
              <a:ln w="9525">
                <a:noFill/>
                <a:miter lim="800000"/>
                <a:headEnd/>
                <a:tailEnd/>
              </a:ln>
            </p:spPr>
            <p:txBody>
              <a:bodyPr/>
              <a:lstStyle/>
              <a:p>
                <a:endParaRPr lang="en-US"/>
              </a:p>
            </p:txBody>
          </p:sp>
          <p:sp>
            <p:nvSpPr>
              <p:cNvPr id="66574" name="Freeform 16"/>
              <p:cNvSpPr>
                <a:spLocks/>
              </p:cNvSpPr>
              <p:nvPr/>
            </p:nvSpPr>
            <p:spPr bwMode="auto">
              <a:xfrm>
                <a:off x="4129" y="3979"/>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270" y="50"/>
                    </a:moveTo>
                    <a:lnTo>
                      <a:pt x="1225" y="0"/>
                    </a:lnTo>
                    <a:lnTo>
                      <a:pt x="0" y="0"/>
                    </a:lnTo>
                    <a:lnTo>
                      <a:pt x="0" y="100"/>
                    </a:lnTo>
                    <a:lnTo>
                      <a:pt x="1225" y="100"/>
                    </a:lnTo>
                    <a:lnTo>
                      <a:pt x="1180" y="50"/>
                    </a:lnTo>
                    <a:lnTo>
                      <a:pt x="1270" y="50"/>
                    </a:lnTo>
                    <a:lnTo>
                      <a:pt x="1270" y="0"/>
                    </a:lnTo>
                    <a:lnTo>
                      <a:pt x="1225" y="0"/>
                    </a:lnTo>
                    <a:lnTo>
                      <a:pt x="1270" y="50"/>
                    </a:lnTo>
                    <a:close/>
                  </a:path>
                </a:pathLst>
              </a:custGeom>
              <a:solidFill>
                <a:srgbClr val="1F1A17"/>
              </a:solidFill>
              <a:ln w="9525">
                <a:noFill/>
                <a:round/>
                <a:headEnd/>
                <a:tailEnd/>
              </a:ln>
            </p:spPr>
            <p:txBody>
              <a:bodyPr/>
              <a:lstStyle/>
              <a:p>
                <a:endParaRPr lang="en-US"/>
              </a:p>
            </p:txBody>
          </p:sp>
          <p:sp>
            <p:nvSpPr>
              <p:cNvPr id="66575" name="Freeform 17"/>
              <p:cNvSpPr>
                <a:spLocks/>
              </p:cNvSpPr>
              <p:nvPr/>
            </p:nvSpPr>
            <p:spPr bwMode="auto">
              <a:xfrm>
                <a:off x="4260" y="3984"/>
                <a:ext cx="10" cy="140"/>
              </a:xfrm>
              <a:custGeom>
                <a:avLst/>
                <a:gdLst>
                  <a:gd name="T0" fmla="*/ 0 w 90"/>
                  <a:gd name="T1" fmla="*/ 0 h 1402"/>
                  <a:gd name="T2" fmla="*/ 0 w 90"/>
                  <a:gd name="T3" fmla="*/ 0 h 1402"/>
                  <a:gd name="T4" fmla="*/ 0 w 90"/>
                  <a:gd name="T5" fmla="*/ 0 h 1402"/>
                  <a:gd name="T6" fmla="*/ 0 w 90"/>
                  <a:gd name="T7" fmla="*/ 0 h 1402"/>
                  <a:gd name="T8" fmla="*/ 0 w 90"/>
                  <a:gd name="T9" fmla="*/ 0 h 1402"/>
                  <a:gd name="T10" fmla="*/ 0 w 90"/>
                  <a:gd name="T11" fmla="*/ 0 h 1402"/>
                  <a:gd name="T12" fmla="*/ 0 w 90"/>
                  <a:gd name="T13" fmla="*/ 0 h 1402"/>
                  <a:gd name="T14" fmla="*/ 0 w 90"/>
                  <a:gd name="T15" fmla="*/ 0 h 1402"/>
                  <a:gd name="T16" fmla="*/ 0 w 90"/>
                  <a:gd name="T17" fmla="*/ 0 h 1402"/>
                  <a:gd name="T18" fmla="*/ 0 w 90"/>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02"/>
                  <a:gd name="T32" fmla="*/ 90 w 90"/>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02">
                    <a:moveTo>
                      <a:pt x="45" y="1402"/>
                    </a:moveTo>
                    <a:lnTo>
                      <a:pt x="90" y="1352"/>
                    </a:lnTo>
                    <a:lnTo>
                      <a:pt x="90" y="0"/>
                    </a:lnTo>
                    <a:lnTo>
                      <a:pt x="0" y="0"/>
                    </a:lnTo>
                    <a:lnTo>
                      <a:pt x="0" y="1352"/>
                    </a:lnTo>
                    <a:lnTo>
                      <a:pt x="45" y="1302"/>
                    </a:lnTo>
                    <a:lnTo>
                      <a:pt x="45" y="1402"/>
                    </a:lnTo>
                    <a:lnTo>
                      <a:pt x="90" y="1402"/>
                    </a:lnTo>
                    <a:lnTo>
                      <a:pt x="90" y="1352"/>
                    </a:lnTo>
                    <a:lnTo>
                      <a:pt x="45" y="1402"/>
                    </a:lnTo>
                    <a:close/>
                  </a:path>
                </a:pathLst>
              </a:custGeom>
              <a:solidFill>
                <a:srgbClr val="1F1A17"/>
              </a:solidFill>
              <a:ln w="9525">
                <a:noFill/>
                <a:round/>
                <a:headEnd/>
                <a:tailEnd/>
              </a:ln>
            </p:spPr>
            <p:txBody>
              <a:bodyPr/>
              <a:lstStyle/>
              <a:p>
                <a:endParaRPr lang="en-US"/>
              </a:p>
            </p:txBody>
          </p:sp>
          <p:sp>
            <p:nvSpPr>
              <p:cNvPr id="66576" name="Freeform 18"/>
              <p:cNvSpPr>
                <a:spLocks/>
              </p:cNvSpPr>
              <p:nvPr/>
            </p:nvSpPr>
            <p:spPr bwMode="auto">
              <a:xfrm>
                <a:off x="4124" y="411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0" y="50"/>
                    </a:moveTo>
                    <a:lnTo>
                      <a:pt x="46" y="100"/>
                    </a:lnTo>
                    <a:lnTo>
                      <a:pt x="1271" y="100"/>
                    </a:lnTo>
                    <a:lnTo>
                      <a:pt x="1271"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577" name="Freeform 19"/>
              <p:cNvSpPr>
                <a:spLocks/>
              </p:cNvSpPr>
              <p:nvPr/>
            </p:nvSpPr>
            <p:spPr bwMode="auto">
              <a:xfrm>
                <a:off x="4124" y="3979"/>
                <a:ext cx="10" cy="140"/>
              </a:xfrm>
              <a:custGeom>
                <a:avLst/>
                <a:gdLst>
                  <a:gd name="T0" fmla="*/ 0 w 91"/>
                  <a:gd name="T1" fmla="*/ 0 h 1402"/>
                  <a:gd name="T2" fmla="*/ 0 w 91"/>
                  <a:gd name="T3" fmla="*/ 0 h 1402"/>
                  <a:gd name="T4" fmla="*/ 0 w 91"/>
                  <a:gd name="T5" fmla="*/ 0 h 1402"/>
                  <a:gd name="T6" fmla="*/ 0 w 91"/>
                  <a:gd name="T7" fmla="*/ 0 h 1402"/>
                  <a:gd name="T8" fmla="*/ 0 w 91"/>
                  <a:gd name="T9" fmla="*/ 0 h 1402"/>
                  <a:gd name="T10" fmla="*/ 0 w 91"/>
                  <a:gd name="T11" fmla="*/ 0 h 1402"/>
                  <a:gd name="T12" fmla="*/ 0 w 91"/>
                  <a:gd name="T13" fmla="*/ 0 h 1402"/>
                  <a:gd name="T14" fmla="*/ 0 w 91"/>
                  <a:gd name="T15" fmla="*/ 0 h 1402"/>
                  <a:gd name="T16" fmla="*/ 0 w 91"/>
                  <a:gd name="T17" fmla="*/ 0 h 1402"/>
                  <a:gd name="T18" fmla="*/ 0 w 91"/>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402"/>
                  <a:gd name="T32" fmla="*/ 91 w 91"/>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402">
                    <a:moveTo>
                      <a:pt x="46" y="0"/>
                    </a:moveTo>
                    <a:lnTo>
                      <a:pt x="0" y="50"/>
                    </a:lnTo>
                    <a:lnTo>
                      <a:pt x="0" y="1402"/>
                    </a:lnTo>
                    <a:lnTo>
                      <a:pt x="91" y="1402"/>
                    </a:lnTo>
                    <a:lnTo>
                      <a:pt x="91" y="50"/>
                    </a:lnTo>
                    <a:lnTo>
                      <a:pt x="46" y="100"/>
                    </a:lnTo>
                    <a:lnTo>
                      <a:pt x="46" y="0"/>
                    </a:lnTo>
                    <a:lnTo>
                      <a:pt x="0" y="0"/>
                    </a:lnTo>
                    <a:lnTo>
                      <a:pt x="0" y="50"/>
                    </a:lnTo>
                    <a:lnTo>
                      <a:pt x="46" y="0"/>
                    </a:lnTo>
                    <a:close/>
                  </a:path>
                </a:pathLst>
              </a:custGeom>
              <a:solidFill>
                <a:srgbClr val="1F1A17"/>
              </a:solidFill>
              <a:ln w="9525">
                <a:noFill/>
                <a:round/>
                <a:headEnd/>
                <a:tailEnd/>
              </a:ln>
            </p:spPr>
            <p:txBody>
              <a:bodyPr/>
              <a:lstStyle/>
              <a:p>
                <a:endParaRPr lang="en-US"/>
              </a:p>
            </p:txBody>
          </p:sp>
          <p:sp>
            <p:nvSpPr>
              <p:cNvPr id="66578" name="Rectangle 20"/>
              <p:cNvSpPr>
                <a:spLocks noChangeArrowheads="1"/>
              </p:cNvSpPr>
              <p:nvPr/>
            </p:nvSpPr>
            <p:spPr bwMode="auto">
              <a:xfrm>
                <a:off x="4265" y="3714"/>
                <a:ext cx="136" cy="405"/>
              </a:xfrm>
              <a:prstGeom prst="rect">
                <a:avLst/>
              </a:prstGeom>
              <a:solidFill>
                <a:srgbClr val="DC2B19"/>
              </a:solidFill>
              <a:ln w="9525">
                <a:noFill/>
                <a:miter lim="800000"/>
                <a:headEnd/>
                <a:tailEnd/>
              </a:ln>
            </p:spPr>
            <p:txBody>
              <a:bodyPr/>
              <a:lstStyle/>
              <a:p>
                <a:endParaRPr lang="en-US"/>
              </a:p>
            </p:txBody>
          </p:sp>
          <p:sp>
            <p:nvSpPr>
              <p:cNvPr id="66579" name="Freeform 21"/>
              <p:cNvSpPr>
                <a:spLocks/>
              </p:cNvSpPr>
              <p:nvPr/>
            </p:nvSpPr>
            <p:spPr bwMode="auto">
              <a:xfrm>
                <a:off x="4265" y="3709"/>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1271" y="50"/>
                    </a:moveTo>
                    <a:lnTo>
                      <a:pt x="1225" y="0"/>
                    </a:lnTo>
                    <a:lnTo>
                      <a:pt x="0" y="0"/>
                    </a:lnTo>
                    <a:lnTo>
                      <a:pt x="0" y="100"/>
                    </a:lnTo>
                    <a:lnTo>
                      <a:pt x="1225" y="100"/>
                    </a:lnTo>
                    <a:lnTo>
                      <a:pt x="1179" y="50"/>
                    </a:lnTo>
                    <a:lnTo>
                      <a:pt x="1271" y="50"/>
                    </a:lnTo>
                    <a:lnTo>
                      <a:pt x="1271" y="0"/>
                    </a:lnTo>
                    <a:lnTo>
                      <a:pt x="1225" y="0"/>
                    </a:lnTo>
                    <a:lnTo>
                      <a:pt x="1271" y="50"/>
                    </a:lnTo>
                    <a:close/>
                  </a:path>
                </a:pathLst>
              </a:custGeom>
              <a:solidFill>
                <a:srgbClr val="1F1A17"/>
              </a:solidFill>
              <a:ln w="9525">
                <a:noFill/>
                <a:round/>
                <a:headEnd/>
                <a:tailEnd/>
              </a:ln>
            </p:spPr>
            <p:txBody>
              <a:bodyPr/>
              <a:lstStyle/>
              <a:p>
                <a:endParaRPr lang="en-US"/>
              </a:p>
            </p:txBody>
          </p:sp>
          <p:sp>
            <p:nvSpPr>
              <p:cNvPr id="66580" name="Freeform 22"/>
              <p:cNvSpPr>
                <a:spLocks/>
              </p:cNvSpPr>
              <p:nvPr/>
            </p:nvSpPr>
            <p:spPr bwMode="auto">
              <a:xfrm>
                <a:off x="4396" y="3714"/>
                <a:ext cx="10" cy="410"/>
              </a:xfrm>
              <a:custGeom>
                <a:avLst/>
                <a:gdLst>
                  <a:gd name="T0" fmla="*/ 0 w 92"/>
                  <a:gd name="T1" fmla="*/ 0 h 4106"/>
                  <a:gd name="T2" fmla="*/ 0 w 92"/>
                  <a:gd name="T3" fmla="*/ 0 h 4106"/>
                  <a:gd name="T4" fmla="*/ 0 w 92"/>
                  <a:gd name="T5" fmla="*/ 0 h 4106"/>
                  <a:gd name="T6" fmla="*/ 0 w 92"/>
                  <a:gd name="T7" fmla="*/ 0 h 4106"/>
                  <a:gd name="T8" fmla="*/ 0 w 92"/>
                  <a:gd name="T9" fmla="*/ 0 h 4106"/>
                  <a:gd name="T10" fmla="*/ 0 w 92"/>
                  <a:gd name="T11" fmla="*/ 0 h 4106"/>
                  <a:gd name="T12" fmla="*/ 0 w 92"/>
                  <a:gd name="T13" fmla="*/ 0 h 4106"/>
                  <a:gd name="T14" fmla="*/ 0 w 92"/>
                  <a:gd name="T15" fmla="*/ 0 h 4106"/>
                  <a:gd name="T16" fmla="*/ 0 w 92"/>
                  <a:gd name="T17" fmla="*/ 0 h 4106"/>
                  <a:gd name="T18" fmla="*/ 0 w 92"/>
                  <a:gd name="T19" fmla="*/ 0 h 4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4106"/>
                  <a:gd name="T32" fmla="*/ 92 w 92"/>
                  <a:gd name="T33" fmla="*/ 4106 h 4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4106">
                    <a:moveTo>
                      <a:pt x="46" y="4106"/>
                    </a:moveTo>
                    <a:lnTo>
                      <a:pt x="92" y="4056"/>
                    </a:lnTo>
                    <a:lnTo>
                      <a:pt x="92" y="0"/>
                    </a:lnTo>
                    <a:lnTo>
                      <a:pt x="0" y="0"/>
                    </a:lnTo>
                    <a:lnTo>
                      <a:pt x="0" y="4056"/>
                    </a:lnTo>
                    <a:lnTo>
                      <a:pt x="46" y="4006"/>
                    </a:lnTo>
                    <a:lnTo>
                      <a:pt x="46" y="4106"/>
                    </a:lnTo>
                    <a:lnTo>
                      <a:pt x="92" y="4106"/>
                    </a:lnTo>
                    <a:lnTo>
                      <a:pt x="92" y="4056"/>
                    </a:lnTo>
                    <a:lnTo>
                      <a:pt x="46" y="4106"/>
                    </a:lnTo>
                    <a:close/>
                  </a:path>
                </a:pathLst>
              </a:custGeom>
              <a:solidFill>
                <a:srgbClr val="1F1A17"/>
              </a:solidFill>
              <a:ln w="9525">
                <a:noFill/>
                <a:round/>
                <a:headEnd/>
                <a:tailEnd/>
              </a:ln>
            </p:spPr>
            <p:txBody>
              <a:bodyPr/>
              <a:lstStyle/>
              <a:p>
                <a:endParaRPr lang="en-US"/>
              </a:p>
            </p:txBody>
          </p:sp>
          <p:sp>
            <p:nvSpPr>
              <p:cNvPr id="66581" name="Freeform 23"/>
              <p:cNvSpPr>
                <a:spLocks/>
              </p:cNvSpPr>
              <p:nvPr/>
            </p:nvSpPr>
            <p:spPr bwMode="auto">
              <a:xfrm>
                <a:off x="4260" y="411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0" y="50"/>
                    </a:moveTo>
                    <a:lnTo>
                      <a:pt x="45" y="100"/>
                    </a:lnTo>
                    <a:lnTo>
                      <a:pt x="1270" y="100"/>
                    </a:lnTo>
                    <a:lnTo>
                      <a:pt x="1270" y="0"/>
                    </a:lnTo>
                    <a:lnTo>
                      <a:pt x="45" y="0"/>
                    </a:lnTo>
                    <a:lnTo>
                      <a:pt x="90" y="50"/>
                    </a:lnTo>
                    <a:lnTo>
                      <a:pt x="0" y="50"/>
                    </a:lnTo>
                    <a:lnTo>
                      <a:pt x="0" y="100"/>
                    </a:lnTo>
                    <a:lnTo>
                      <a:pt x="45" y="100"/>
                    </a:lnTo>
                    <a:lnTo>
                      <a:pt x="0" y="50"/>
                    </a:lnTo>
                    <a:close/>
                  </a:path>
                </a:pathLst>
              </a:custGeom>
              <a:solidFill>
                <a:srgbClr val="1F1A17"/>
              </a:solidFill>
              <a:ln w="9525">
                <a:noFill/>
                <a:round/>
                <a:headEnd/>
                <a:tailEnd/>
              </a:ln>
            </p:spPr>
            <p:txBody>
              <a:bodyPr/>
              <a:lstStyle/>
              <a:p>
                <a:endParaRPr lang="en-US"/>
              </a:p>
            </p:txBody>
          </p:sp>
          <p:sp>
            <p:nvSpPr>
              <p:cNvPr id="66582" name="Freeform 24"/>
              <p:cNvSpPr>
                <a:spLocks/>
              </p:cNvSpPr>
              <p:nvPr/>
            </p:nvSpPr>
            <p:spPr bwMode="auto">
              <a:xfrm>
                <a:off x="4260" y="3709"/>
                <a:ext cx="10" cy="410"/>
              </a:xfrm>
              <a:custGeom>
                <a:avLst/>
                <a:gdLst>
                  <a:gd name="T0" fmla="*/ 0 w 90"/>
                  <a:gd name="T1" fmla="*/ 0 h 4106"/>
                  <a:gd name="T2" fmla="*/ 0 w 90"/>
                  <a:gd name="T3" fmla="*/ 0 h 4106"/>
                  <a:gd name="T4" fmla="*/ 0 w 90"/>
                  <a:gd name="T5" fmla="*/ 0 h 4106"/>
                  <a:gd name="T6" fmla="*/ 0 w 90"/>
                  <a:gd name="T7" fmla="*/ 0 h 4106"/>
                  <a:gd name="T8" fmla="*/ 0 w 90"/>
                  <a:gd name="T9" fmla="*/ 0 h 4106"/>
                  <a:gd name="T10" fmla="*/ 0 w 90"/>
                  <a:gd name="T11" fmla="*/ 0 h 4106"/>
                  <a:gd name="T12" fmla="*/ 0 w 90"/>
                  <a:gd name="T13" fmla="*/ 0 h 4106"/>
                  <a:gd name="T14" fmla="*/ 0 w 90"/>
                  <a:gd name="T15" fmla="*/ 0 h 4106"/>
                  <a:gd name="T16" fmla="*/ 0 w 90"/>
                  <a:gd name="T17" fmla="*/ 0 h 4106"/>
                  <a:gd name="T18" fmla="*/ 0 w 90"/>
                  <a:gd name="T19" fmla="*/ 0 h 4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106"/>
                  <a:gd name="T32" fmla="*/ 90 w 90"/>
                  <a:gd name="T33" fmla="*/ 4106 h 4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106">
                    <a:moveTo>
                      <a:pt x="45" y="0"/>
                    </a:moveTo>
                    <a:lnTo>
                      <a:pt x="0" y="50"/>
                    </a:lnTo>
                    <a:lnTo>
                      <a:pt x="0" y="4106"/>
                    </a:lnTo>
                    <a:lnTo>
                      <a:pt x="90" y="4106"/>
                    </a:lnTo>
                    <a:lnTo>
                      <a:pt x="90" y="50"/>
                    </a:lnTo>
                    <a:lnTo>
                      <a:pt x="45" y="100"/>
                    </a:lnTo>
                    <a:lnTo>
                      <a:pt x="45" y="0"/>
                    </a:lnTo>
                    <a:lnTo>
                      <a:pt x="0" y="0"/>
                    </a:lnTo>
                    <a:lnTo>
                      <a:pt x="0" y="50"/>
                    </a:lnTo>
                    <a:lnTo>
                      <a:pt x="45" y="0"/>
                    </a:lnTo>
                    <a:close/>
                  </a:path>
                </a:pathLst>
              </a:custGeom>
              <a:solidFill>
                <a:srgbClr val="1F1A17"/>
              </a:solidFill>
              <a:ln w="9525">
                <a:noFill/>
                <a:round/>
                <a:headEnd/>
                <a:tailEnd/>
              </a:ln>
            </p:spPr>
            <p:txBody>
              <a:bodyPr/>
              <a:lstStyle/>
              <a:p>
                <a:endParaRPr lang="en-US"/>
              </a:p>
            </p:txBody>
          </p:sp>
          <p:sp>
            <p:nvSpPr>
              <p:cNvPr id="66583" name="Rectangle 25"/>
              <p:cNvSpPr>
                <a:spLocks noChangeArrowheads="1"/>
              </p:cNvSpPr>
              <p:nvPr/>
            </p:nvSpPr>
            <p:spPr bwMode="auto">
              <a:xfrm>
                <a:off x="4401" y="3849"/>
                <a:ext cx="136" cy="270"/>
              </a:xfrm>
              <a:prstGeom prst="rect">
                <a:avLst/>
              </a:prstGeom>
              <a:solidFill>
                <a:srgbClr val="DC2B19"/>
              </a:solidFill>
              <a:ln w="9525">
                <a:noFill/>
                <a:miter lim="800000"/>
                <a:headEnd/>
                <a:tailEnd/>
              </a:ln>
            </p:spPr>
            <p:txBody>
              <a:bodyPr/>
              <a:lstStyle/>
              <a:p>
                <a:endParaRPr lang="en-US"/>
              </a:p>
            </p:txBody>
          </p:sp>
          <p:sp>
            <p:nvSpPr>
              <p:cNvPr id="66584" name="Freeform 26"/>
              <p:cNvSpPr>
                <a:spLocks/>
              </p:cNvSpPr>
              <p:nvPr/>
            </p:nvSpPr>
            <p:spPr bwMode="auto">
              <a:xfrm>
                <a:off x="4396" y="384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92" y="50"/>
                    </a:moveTo>
                    <a:lnTo>
                      <a:pt x="46" y="100"/>
                    </a:lnTo>
                    <a:lnTo>
                      <a:pt x="1271" y="100"/>
                    </a:lnTo>
                    <a:lnTo>
                      <a:pt x="1271" y="0"/>
                    </a:lnTo>
                    <a:lnTo>
                      <a:pt x="46" y="0"/>
                    </a:lnTo>
                    <a:lnTo>
                      <a:pt x="0" y="50"/>
                    </a:lnTo>
                    <a:lnTo>
                      <a:pt x="46" y="0"/>
                    </a:lnTo>
                    <a:lnTo>
                      <a:pt x="0" y="0"/>
                    </a:lnTo>
                    <a:lnTo>
                      <a:pt x="0" y="50"/>
                    </a:lnTo>
                    <a:lnTo>
                      <a:pt x="92" y="50"/>
                    </a:lnTo>
                    <a:close/>
                  </a:path>
                </a:pathLst>
              </a:custGeom>
              <a:solidFill>
                <a:srgbClr val="1F1A17"/>
              </a:solidFill>
              <a:ln w="9525">
                <a:noFill/>
                <a:round/>
                <a:headEnd/>
                <a:tailEnd/>
              </a:ln>
            </p:spPr>
            <p:txBody>
              <a:bodyPr/>
              <a:lstStyle/>
              <a:p>
                <a:endParaRPr lang="en-US"/>
              </a:p>
            </p:txBody>
          </p:sp>
          <p:sp>
            <p:nvSpPr>
              <p:cNvPr id="66585" name="Freeform 27"/>
              <p:cNvSpPr>
                <a:spLocks/>
              </p:cNvSpPr>
              <p:nvPr/>
            </p:nvSpPr>
            <p:spPr bwMode="auto">
              <a:xfrm>
                <a:off x="4396" y="3849"/>
                <a:ext cx="10" cy="275"/>
              </a:xfrm>
              <a:custGeom>
                <a:avLst/>
                <a:gdLst>
                  <a:gd name="T0" fmla="*/ 0 w 92"/>
                  <a:gd name="T1" fmla="*/ 0 h 2754"/>
                  <a:gd name="T2" fmla="*/ 0 w 92"/>
                  <a:gd name="T3" fmla="*/ 0 h 2754"/>
                  <a:gd name="T4" fmla="*/ 0 w 92"/>
                  <a:gd name="T5" fmla="*/ 0 h 2754"/>
                  <a:gd name="T6" fmla="*/ 0 w 92"/>
                  <a:gd name="T7" fmla="*/ 0 h 2754"/>
                  <a:gd name="T8" fmla="*/ 0 w 92"/>
                  <a:gd name="T9" fmla="*/ 0 h 2754"/>
                  <a:gd name="T10" fmla="*/ 0 w 92"/>
                  <a:gd name="T11" fmla="*/ 0 h 2754"/>
                  <a:gd name="T12" fmla="*/ 0 w 92"/>
                  <a:gd name="T13" fmla="*/ 0 h 2754"/>
                  <a:gd name="T14" fmla="*/ 0 w 92"/>
                  <a:gd name="T15" fmla="*/ 0 h 2754"/>
                  <a:gd name="T16" fmla="*/ 0 w 92"/>
                  <a:gd name="T17" fmla="*/ 0 h 2754"/>
                  <a:gd name="T18" fmla="*/ 0 w 92"/>
                  <a:gd name="T19" fmla="*/ 0 h 2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2754"/>
                  <a:gd name="T32" fmla="*/ 92 w 92"/>
                  <a:gd name="T33" fmla="*/ 2754 h 2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2754">
                    <a:moveTo>
                      <a:pt x="46" y="2654"/>
                    </a:moveTo>
                    <a:lnTo>
                      <a:pt x="92" y="2704"/>
                    </a:lnTo>
                    <a:lnTo>
                      <a:pt x="92" y="0"/>
                    </a:lnTo>
                    <a:lnTo>
                      <a:pt x="0" y="0"/>
                    </a:lnTo>
                    <a:lnTo>
                      <a:pt x="0" y="2704"/>
                    </a:lnTo>
                    <a:lnTo>
                      <a:pt x="46" y="2754"/>
                    </a:lnTo>
                    <a:lnTo>
                      <a:pt x="0" y="2704"/>
                    </a:lnTo>
                    <a:lnTo>
                      <a:pt x="0" y="2754"/>
                    </a:lnTo>
                    <a:lnTo>
                      <a:pt x="46" y="2754"/>
                    </a:lnTo>
                    <a:lnTo>
                      <a:pt x="46" y="2654"/>
                    </a:lnTo>
                    <a:close/>
                  </a:path>
                </a:pathLst>
              </a:custGeom>
              <a:solidFill>
                <a:srgbClr val="1F1A17"/>
              </a:solidFill>
              <a:ln w="9525">
                <a:noFill/>
                <a:round/>
                <a:headEnd/>
                <a:tailEnd/>
              </a:ln>
            </p:spPr>
            <p:txBody>
              <a:bodyPr/>
              <a:lstStyle/>
              <a:p>
                <a:endParaRPr lang="en-US"/>
              </a:p>
            </p:txBody>
          </p:sp>
          <p:sp>
            <p:nvSpPr>
              <p:cNvPr id="66586" name="Freeform 28"/>
              <p:cNvSpPr>
                <a:spLocks/>
              </p:cNvSpPr>
              <p:nvPr/>
            </p:nvSpPr>
            <p:spPr bwMode="auto">
              <a:xfrm>
                <a:off x="4401" y="411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179" y="50"/>
                    </a:moveTo>
                    <a:lnTo>
                      <a:pt x="1225" y="0"/>
                    </a:lnTo>
                    <a:lnTo>
                      <a:pt x="0" y="0"/>
                    </a:lnTo>
                    <a:lnTo>
                      <a:pt x="0" y="100"/>
                    </a:lnTo>
                    <a:lnTo>
                      <a:pt x="1225" y="100"/>
                    </a:lnTo>
                    <a:lnTo>
                      <a:pt x="1270" y="50"/>
                    </a:lnTo>
                    <a:lnTo>
                      <a:pt x="1225" y="100"/>
                    </a:lnTo>
                    <a:lnTo>
                      <a:pt x="1270" y="100"/>
                    </a:lnTo>
                    <a:lnTo>
                      <a:pt x="1270" y="50"/>
                    </a:lnTo>
                    <a:lnTo>
                      <a:pt x="1179" y="50"/>
                    </a:lnTo>
                    <a:close/>
                  </a:path>
                </a:pathLst>
              </a:custGeom>
              <a:solidFill>
                <a:srgbClr val="1F1A17"/>
              </a:solidFill>
              <a:ln w="9525">
                <a:noFill/>
                <a:round/>
                <a:headEnd/>
                <a:tailEnd/>
              </a:ln>
            </p:spPr>
            <p:txBody>
              <a:bodyPr/>
              <a:lstStyle/>
              <a:p>
                <a:endParaRPr lang="en-US"/>
              </a:p>
            </p:txBody>
          </p:sp>
          <p:sp>
            <p:nvSpPr>
              <p:cNvPr id="66587" name="Freeform 29"/>
              <p:cNvSpPr>
                <a:spLocks/>
              </p:cNvSpPr>
              <p:nvPr/>
            </p:nvSpPr>
            <p:spPr bwMode="auto">
              <a:xfrm>
                <a:off x="4532" y="3844"/>
                <a:ext cx="10" cy="275"/>
              </a:xfrm>
              <a:custGeom>
                <a:avLst/>
                <a:gdLst>
                  <a:gd name="T0" fmla="*/ 0 w 91"/>
                  <a:gd name="T1" fmla="*/ 0 h 2754"/>
                  <a:gd name="T2" fmla="*/ 0 w 91"/>
                  <a:gd name="T3" fmla="*/ 0 h 2754"/>
                  <a:gd name="T4" fmla="*/ 0 w 91"/>
                  <a:gd name="T5" fmla="*/ 0 h 2754"/>
                  <a:gd name="T6" fmla="*/ 0 w 91"/>
                  <a:gd name="T7" fmla="*/ 0 h 2754"/>
                  <a:gd name="T8" fmla="*/ 0 w 91"/>
                  <a:gd name="T9" fmla="*/ 0 h 2754"/>
                  <a:gd name="T10" fmla="*/ 0 w 91"/>
                  <a:gd name="T11" fmla="*/ 0 h 2754"/>
                  <a:gd name="T12" fmla="*/ 0 w 91"/>
                  <a:gd name="T13" fmla="*/ 0 h 2754"/>
                  <a:gd name="T14" fmla="*/ 0 w 91"/>
                  <a:gd name="T15" fmla="*/ 0 h 2754"/>
                  <a:gd name="T16" fmla="*/ 0 w 91"/>
                  <a:gd name="T17" fmla="*/ 0 h 2754"/>
                  <a:gd name="T18" fmla="*/ 0 w 91"/>
                  <a:gd name="T19" fmla="*/ 0 h 2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754"/>
                  <a:gd name="T32" fmla="*/ 91 w 91"/>
                  <a:gd name="T33" fmla="*/ 2754 h 2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754">
                    <a:moveTo>
                      <a:pt x="46" y="100"/>
                    </a:moveTo>
                    <a:lnTo>
                      <a:pt x="0" y="50"/>
                    </a:lnTo>
                    <a:lnTo>
                      <a:pt x="0" y="2754"/>
                    </a:lnTo>
                    <a:lnTo>
                      <a:pt x="91" y="2754"/>
                    </a:lnTo>
                    <a:lnTo>
                      <a:pt x="91" y="50"/>
                    </a:lnTo>
                    <a:lnTo>
                      <a:pt x="46" y="0"/>
                    </a:lnTo>
                    <a:lnTo>
                      <a:pt x="91" y="50"/>
                    </a:lnTo>
                    <a:lnTo>
                      <a:pt x="91" y="0"/>
                    </a:lnTo>
                    <a:lnTo>
                      <a:pt x="46" y="0"/>
                    </a:lnTo>
                    <a:lnTo>
                      <a:pt x="46" y="100"/>
                    </a:lnTo>
                    <a:close/>
                  </a:path>
                </a:pathLst>
              </a:custGeom>
              <a:solidFill>
                <a:srgbClr val="1F1A17"/>
              </a:solidFill>
              <a:ln w="9525">
                <a:noFill/>
                <a:round/>
                <a:headEnd/>
                <a:tailEnd/>
              </a:ln>
            </p:spPr>
            <p:txBody>
              <a:bodyPr/>
              <a:lstStyle/>
              <a:p>
                <a:endParaRPr lang="en-US"/>
              </a:p>
            </p:txBody>
          </p:sp>
          <p:sp>
            <p:nvSpPr>
              <p:cNvPr id="66588" name="Rectangle 30"/>
              <p:cNvSpPr>
                <a:spLocks noChangeArrowheads="1"/>
              </p:cNvSpPr>
              <p:nvPr/>
            </p:nvSpPr>
            <p:spPr bwMode="auto">
              <a:xfrm>
                <a:off x="4537" y="4029"/>
                <a:ext cx="136" cy="90"/>
              </a:xfrm>
              <a:prstGeom prst="rect">
                <a:avLst/>
              </a:prstGeom>
              <a:solidFill>
                <a:srgbClr val="DC2B19"/>
              </a:solidFill>
              <a:ln w="9525">
                <a:noFill/>
                <a:miter lim="800000"/>
                <a:headEnd/>
                <a:tailEnd/>
              </a:ln>
            </p:spPr>
            <p:txBody>
              <a:bodyPr/>
              <a:lstStyle/>
              <a:p>
                <a:endParaRPr lang="en-US"/>
              </a:p>
            </p:txBody>
          </p:sp>
          <p:sp>
            <p:nvSpPr>
              <p:cNvPr id="66589" name="Freeform 31"/>
              <p:cNvSpPr>
                <a:spLocks/>
              </p:cNvSpPr>
              <p:nvPr/>
            </p:nvSpPr>
            <p:spPr bwMode="auto">
              <a:xfrm>
                <a:off x="4537" y="402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270" y="50"/>
                    </a:moveTo>
                    <a:lnTo>
                      <a:pt x="1225" y="0"/>
                    </a:lnTo>
                    <a:lnTo>
                      <a:pt x="0" y="0"/>
                    </a:lnTo>
                    <a:lnTo>
                      <a:pt x="0" y="100"/>
                    </a:lnTo>
                    <a:lnTo>
                      <a:pt x="1225" y="100"/>
                    </a:lnTo>
                    <a:lnTo>
                      <a:pt x="1180" y="50"/>
                    </a:lnTo>
                    <a:lnTo>
                      <a:pt x="1270" y="50"/>
                    </a:lnTo>
                    <a:lnTo>
                      <a:pt x="1270" y="0"/>
                    </a:lnTo>
                    <a:lnTo>
                      <a:pt x="1225" y="0"/>
                    </a:lnTo>
                    <a:lnTo>
                      <a:pt x="1270" y="50"/>
                    </a:lnTo>
                    <a:close/>
                  </a:path>
                </a:pathLst>
              </a:custGeom>
              <a:solidFill>
                <a:srgbClr val="1F1A17"/>
              </a:solidFill>
              <a:ln w="9525">
                <a:noFill/>
                <a:round/>
                <a:headEnd/>
                <a:tailEnd/>
              </a:ln>
            </p:spPr>
            <p:txBody>
              <a:bodyPr/>
              <a:lstStyle/>
              <a:p>
                <a:endParaRPr lang="en-US"/>
              </a:p>
            </p:txBody>
          </p:sp>
          <p:sp>
            <p:nvSpPr>
              <p:cNvPr id="66590" name="Freeform 32"/>
              <p:cNvSpPr>
                <a:spLocks/>
              </p:cNvSpPr>
              <p:nvPr/>
            </p:nvSpPr>
            <p:spPr bwMode="auto">
              <a:xfrm>
                <a:off x="4668" y="4029"/>
                <a:ext cx="10" cy="95"/>
              </a:xfrm>
              <a:custGeom>
                <a:avLst/>
                <a:gdLst>
                  <a:gd name="T0" fmla="*/ 0 w 90"/>
                  <a:gd name="T1" fmla="*/ 0 h 952"/>
                  <a:gd name="T2" fmla="*/ 0 w 90"/>
                  <a:gd name="T3" fmla="*/ 0 h 952"/>
                  <a:gd name="T4" fmla="*/ 0 w 90"/>
                  <a:gd name="T5" fmla="*/ 0 h 952"/>
                  <a:gd name="T6" fmla="*/ 0 w 90"/>
                  <a:gd name="T7" fmla="*/ 0 h 952"/>
                  <a:gd name="T8" fmla="*/ 0 w 90"/>
                  <a:gd name="T9" fmla="*/ 0 h 952"/>
                  <a:gd name="T10" fmla="*/ 0 w 90"/>
                  <a:gd name="T11" fmla="*/ 0 h 952"/>
                  <a:gd name="T12" fmla="*/ 0 w 90"/>
                  <a:gd name="T13" fmla="*/ 0 h 952"/>
                  <a:gd name="T14" fmla="*/ 0 w 90"/>
                  <a:gd name="T15" fmla="*/ 0 h 952"/>
                  <a:gd name="T16" fmla="*/ 0 w 90"/>
                  <a:gd name="T17" fmla="*/ 0 h 952"/>
                  <a:gd name="T18" fmla="*/ 0 w 90"/>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52"/>
                  <a:gd name="T32" fmla="*/ 90 w 90"/>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52">
                    <a:moveTo>
                      <a:pt x="45" y="952"/>
                    </a:moveTo>
                    <a:lnTo>
                      <a:pt x="90" y="902"/>
                    </a:lnTo>
                    <a:lnTo>
                      <a:pt x="90" y="0"/>
                    </a:lnTo>
                    <a:lnTo>
                      <a:pt x="0" y="0"/>
                    </a:lnTo>
                    <a:lnTo>
                      <a:pt x="0" y="902"/>
                    </a:lnTo>
                    <a:lnTo>
                      <a:pt x="45" y="852"/>
                    </a:lnTo>
                    <a:lnTo>
                      <a:pt x="45" y="952"/>
                    </a:lnTo>
                    <a:lnTo>
                      <a:pt x="90" y="952"/>
                    </a:lnTo>
                    <a:lnTo>
                      <a:pt x="90" y="902"/>
                    </a:lnTo>
                    <a:lnTo>
                      <a:pt x="45" y="952"/>
                    </a:lnTo>
                    <a:close/>
                  </a:path>
                </a:pathLst>
              </a:custGeom>
              <a:solidFill>
                <a:srgbClr val="1F1A17"/>
              </a:solidFill>
              <a:ln w="9525">
                <a:noFill/>
                <a:round/>
                <a:headEnd/>
                <a:tailEnd/>
              </a:ln>
            </p:spPr>
            <p:txBody>
              <a:bodyPr/>
              <a:lstStyle/>
              <a:p>
                <a:endParaRPr lang="en-US"/>
              </a:p>
            </p:txBody>
          </p:sp>
          <p:sp>
            <p:nvSpPr>
              <p:cNvPr id="66591" name="Freeform 33"/>
              <p:cNvSpPr>
                <a:spLocks/>
              </p:cNvSpPr>
              <p:nvPr/>
            </p:nvSpPr>
            <p:spPr bwMode="auto">
              <a:xfrm>
                <a:off x="4532" y="411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0" y="50"/>
                    </a:moveTo>
                    <a:lnTo>
                      <a:pt x="46" y="100"/>
                    </a:lnTo>
                    <a:lnTo>
                      <a:pt x="1271" y="100"/>
                    </a:lnTo>
                    <a:lnTo>
                      <a:pt x="1271"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592" name="Freeform 34"/>
              <p:cNvSpPr>
                <a:spLocks/>
              </p:cNvSpPr>
              <p:nvPr/>
            </p:nvSpPr>
            <p:spPr bwMode="auto">
              <a:xfrm>
                <a:off x="4532" y="4024"/>
                <a:ext cx="10" cy="95"/>
              </a:xfrm>
              <a:custGeom>
                <a:avLst/>
                <a:gdLst>
                  <a:gd name="T0" fmla="*/ 0 w 91"/>
                  <a:gd name="T1" fmla="*/ 0 h 952"/>
                  <a:gd name="T2" fmla="*/ 0 w 91"/>
                  <a:gd name="T3" fmla="*/ 0 h 952"/>
                  <a:gd name="T4" fmla="*/ 0 w 91"/>
                  <a:gd name="T5" fmla="*/ 0 h 952"/>
                  <a:gd name="T6" fmla="*/ 0 w 91"/>
                  <a:gd name="T7" fmla="*/ 0 h 952"/>
                  <a:gd name="T8" fmla="*/ 0 w 91"/>
                  <a:gd name="T9" fmla="*/ 0 h 952"/>
                  <a:gd name="T10" fmla="*/ 0 w 91"/>
                  <a:gd name="T11" fmla="*/ 0 h 952"/>
                  <a:gd name="T12" fmla="*/ 0 w 91"/>
                  <a:gd name="T13" fmla="*/ 0 h 952"/>
                  <a:gd name="T14" fmla="*/ 0 w 91"/>
                  <a:gd name="T15" fmla="*/ 0 h 952"/>
                  <a:gd name="T16" fmla="*/ 0 w 91"/>
                  <a:gd name="T17" fmla="*/ 0 h 952"/>
                  <a:gd name="T18" fmla="*/ 0 w 91"/>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52"/>
                  <a:gd name="T32" fmla="*/ 91 w 91"/>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52">
                    <a:moveTo>
                      <a:pt x="46" y="0"/>
                    </a:moveTo>
                    <a:lnTo>
                      <a:pt x="0" y="50"/>
                    </a:lnTo>
                    <a:lnTo>
                      <a:pt x="0" y="952"/>
                    </a:lnTo>
                    <a:lnTo>
                      <a:pt x="91" y="952"/>
                    </a:lnTo>
                    <a:lnTo>
                      <a:pt x="91" y="50"/>
                    </a:lnTo>
                    <a:lnTo>
                      <a:pt x="46" y="100"/>
                    </a:lnTo>
                    <a:lnTo>
                      <a:pt x="46" y="0"/>
                    </a:lnTo>
                    <a:lnTo>
                      <a:pt x="0" y="0"/>
                    </a:lnTo>
                    <a:lnTo>
                      <a:pt x="0" y="50"/>
                    </a:lnTo>
                    <a:lnTo>
                      <a:pt x="46" y="0"/>
                    </a:lnTo>
                    <a:close/>
                  </a:path>
                </a:pathLst>
              </a:custGeom>
              <a:solidFill>
                <a:srgbClr val="1F1A17"/>
              </a:solidFill>
              <a:ln w="9525">
                <a:noFill/>
                <a:round/>
                <a:headEnd/>
                <a:tailEnd/>
              </a:ln>
            </p:spPr>
            <p:txBody>
              <a:bodyPr/>
              <a:lstStyle/>
              <a:p>
                <a:endParaRPr lang="en-US"/>
              </a:p>
            </p:txBody>
          </p:sp>
          <p:sp>
            <p:nvSpPr>
              <p:cNvPr id="66593" name="Rectangle 35"/>
              <p:cNvSpPr>
                <a:spLocks noChangeArrowheads="1"/>
              </p:cNvSpPr>
              <p:nvPr/>
            </p:nvSpPr>
            <p:spPr bwMode="auto">
              <a:xfrm>
                <a:off x="4673" y="3984"/>
                <a:ext cx="136" cy="135"/>
              </a:xfrm>
              <a:prstGeom prst="rect">
                <a:avLst/>
              </a:prstGeom>
              <a:solidFill>
                <a:srgbClr val="DC2B19"/>
              </a:solidFill>
              <a:ln w="9525">
                <a:noFill/>
                <a:miter lim="800000"/>
                <a:headEnd/>
                <a:tailEnd/>
              </a:ln>
            </p:spPr>
            <p:txBody>
              <a:bodyPr/>
              <a:lstStyle/>
              <a:p>
                <a:endParaRPr lang="en-US"/>
              </a:p>
            </p:txBody>
          </p:sp>
          <p:sp>
            <p:nvSpPr>
              <p:cNvPr id="66594" name="Freeform 36"/>
              <p:cNvSpPr>
                <a:spLocks/>
              </p:cNvSpPr>
              <p:nvPr/>
            </p:nvSpPr>
            <p:spPr bwMode="auto">
              <a:xfrm>
                <a:off x="4673" y="3979"/>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1271" y="50"/>
                    </a:moveTo>
                    <a:lnTo>
                      <a:pt x="1225" y="0"/>
                    </a:lnTo>
                    <a:lnTo>
                      <a:pt x="0" y="0"/>
                    </a:lnTo>
                    <a:lnTo>
                      <a:pt x="0" y="100"/>
                    </a:lnTo>
                    <a:lnTo>
                      <a:pt x="1225" y="100"/>
                    </a:lnTo>
                    <a:lnTo>
                      <a:pt x="1180" y="50"/>
                    </a:lnTo>
                    <a:lnTo>
                      <a:pt x="1271" y="50"/>
                    </a:lnTo>
                    <a:lnTo>
                      <a:pt x="1271" y="0"/>
                    </a:lnTo>
                    <a:lnTo>
                      <a:pt x="1225" y="0"/>
                    </a:lnTo>
                    <a:lnTo>
                      <a:pt x="1271" y="50"/>
                    </a:lnTo>
                    <a:close/>
                  </a:path>
                </a:pathLst>
              </a:custGeom>
              <a:solidFill>
                <a:srgbClr val="1F1A17"/>
              </a:solidFill>
              <a:ln w="9525">
                <a:noFill/>
                <a:round/>
                <a:headEnd/>
                <a:tailEnd/>
              </a:ln>
            </p:spPr>
            <p:txBody>
              <a:bodyPr/>
              <a:lstStyle/>
              <a:p>
                <a:endParaRPr lang="en-US"/>
              </a:p>
            </p:txBody>
          </p:sp>
          <p:sp>
            <p:nvSpPr>
              <p:cNvPr id="66595" name="Freeform 37"/>
              <p:cNvSpPr>
                <a:spLocks/>
              </p:cNvSpPr>
              <p:nvPr/>
            </p:nvSpPr>
            <p:spPr bwMode="auto">
              <a:xfrm>
                <a:off x="4804" y="3984"/>
                <a:ext cx="10" cy="140"/>
              </a:xfrm>
              <a:custGeom>
                <a:avLst/>
                <a:gdLst>
                  <a:gd name="T0" fmla="*/ 0 w 91"/>
                  <a:gd name="T1" fmla="*/ 0 h 1402"/>
                  <a:gd name="T2" fmla="*/ 0 w 91"/>
                  <a:gd name="T3" fmla="*/ 0 h 1402"/>
                  <a:gd name="T4" fmla="*/ 0 w 91"/>
                  <a:gd name="T5" fmla="*/ 0 h 1402"/>
                  <a:gd name="T6" fmla="*/ 0 w 91"/>
                  <a:gd name="T7" fmla="*/ 0 h 1402"/>
                  <a:gd name="T8" fmla="*/ 0 w 91"/>
                  <a:gd name="T9" fmla="*/ 0 h 1402"/>
                  <a:gd name="T10" fmla="*/ 0 w 91"/>
                  <a:gd name="T11" fmla="*/ 0 h 1402"/>
                  <a:gd name="T12" fmla="*/ 0 w 91"/>
                  <a:gd name="T13" fmla="*/ 0 h 1402"/>
                  <a:gd name="T14" fmla="*/ 0 w 91"/>
                  <a:gd name="T15" fmla="*/ 0 h 1402"/>
                  <a:gd name="T16" fmla="*/ 0 w 91"/>
                  <a:gd name="T17" fmla="*/ 0 h 1402"/>
                  <a:gd name="T18" fmla="*/ 0 w 91"/>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402"/>
                  <a:gd name="T32" fmla="*/ 91 w 91"/>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402">
                    <a:moveTo>
                      <a:pt x="45" y="1402"/>
                    </a:moveTo>
                    <a:lnTo>
                      <a:pt x="91" y="1352"/>
                    </a:lnTo>
                    <a:lnTo>
                      <a:pt x="91" y="0"/>
                    </a:lnTo>
                    <a:lnTo>
                      <a:pt x="0" y="0"/>
                    </a:lnTo>
                    <a:lnTo>
                      <a:pt x="0" y="1352"/>
                    </a:lnTo>
                    <a:lnTo>
                      <a:pt x="45" y="1302"/>
                    </a:lnTo>
                    <a:lnTo>
                      <a:pt x="45" y="1402"/>
                    </a:lnTo>
                    <a:lnTo>
                      <a:pt x="91" y="1402"/>
                    </a:lnTo>
                    <a:lnTo>
                      <a:pt x="91" y="1352"/>
                    </a:lnTo>
                    <a:lnTo>
                      <a:pt x="45" y="1402"/>
                    </a:lnTo>
                    <a:close/>
                  </a:path>
                </a:pathLst>
              </a:custGeom>
              <a:solidFill>
                <a:srgbClr val="1F1A17"/>
              </a:solidFill>
              <a:ln w="9525">
                <a:noFill/>
                <a:round/>
                <a:headEnd/>
                <a:tailEnd/>
              </a:ln>
            </p:spPr>
            <p:txBody>
              <a:bodyPr/>
              <a:lstStyle/>
              <a:p>
                <a:endParaRPr lang="en-US"/>
              </a:p>
            </p:txBody>
          </p:sp>
          <p:sp>
            <p:nvSpPr>
              <p:cNvPr id="66596" name="Freeform 38"/>
              <p:cNvSpPr>
                <a:spLocks/>
              </p:cNvSpPr>
              <p:nvPr/>
            </p:nvSpPr>
            <p:spPr bwMode="auto">
              <a:xfrm>
                <a:off x="4668" y="411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0" y="50"/>
                    </a:moveTo>
                    <a:lnTo>
                      <a:pt x="45" y="100"/>
                    </a:lnTo>
                    <a:lnTo>
                      <a:pt x="1270" y="100"/>
                    </a:lnTo>
                    <a:lnTo>
                      <a:pt x="1270" y="0"/>
                    </a:lnTo>
                    <a:lnTo>
                      <a:pt x="45" y="0"/>
                    </a:lnTo>
                    <a:lnTo>
                      <a:pt x="90" y="50"/>
                    </a:lnTo>
                    <a:lnTo>
                      <a:pt x="0" y="50"/>
                    </a:lnTo>
                    <a:lnTo>
                      <a:pt x="0" y="100"/>
                    </a:lnTo>
                    <a:lnTo>
                      <a:pt x="45" y="100"/>
                    </a:lnTo>
                    <a:lnTo>
                      <a:pt x="0" y="50"/>
                    </a:lnTo>
                    <a:close/>
                  </a:path>
                </a:pathLst>
              </a:custGeom>
              <a:solidFill>
                <a:srgbClr val="1F1A17"/>
              </a:solidFill>
              <a:ln w="9525">
                <a:noFill/>
                <a:round/>
                <a:headEnd/>
                <a:tailEnd/>
              </a:ln>
            </p:spPr>
            <p:txBody>
              <a:bodyPr/>
              <a:lstStyle/>
              <a:p>
                <a:endParaRPr lang="en-US"/>
              </a:p>
            </p:txBody>
          </p:sp>
          <p:sp>
            <p:nvSpPr>
              <p:cNvPr id="66597" name="Freeform 39"/>
              <p:cNvSpPr>
                <a:spLocks/>
              </p:cNvSpPr>
              <p:nvPr/>
            </p:nvSpPr>
            <p:spPr bwMode="auto">
              <a:xfrm>
                <a:off x="4668" y="3979"/>
                <a:ext cx="10" cy="140"/>
              </a:xfrm>
              <a:custGeom>
                <a:avLst/>
                <a:gdLst>
                  <a:gd name="T0" fmla="*/ 0 w 90"/>
                  <a:gd name="T1" fmla="*/ 0 h 1402"/>
                  <a:gd name="T2" fmla="*/ 0 w 90"/>
                  <a:gd name="T3" fmla="*/ 0 h 1402"/>
                  <a:gd name="T4" fmla="*/ 0 w 90"/>
                  <a:gd name="T5" fmla="*/ 0 h 1402"/>
                  <a:gd name="T6" fmla="*/ 0 w 90"/>
                  <a:gd name="T7" fmla="*/ 0 h 1402"/>
                  <a:gd name="T8" fmla="*/ 0 w 90"/>
                  <a:gd name="T9" fmla="*/ 0 h 1402"/>
                  <a:gd name="T10" fmla="*/ 0 w 90"/>
                  <a:gd name="T11" fmla="*/ 0 h 1402"/>
                  <a:gd name="T12" fmla="*/ 0 w 90"/>
                  <a:gd name="T13" fmla="*/ 0 h 1402"/>
                  <a:gd name="T14" fmla="*/ 0 w 90"/>
                  <a:gd name="T15" fmla="*/ 0 h 1402"/>
                  <a:gd name="T16" fmla="*/ 0 w 90"/>
                  <a:gd name="T17" fmla="*/ 0 h 1402"/>
                  <a:gd name="T18" fmla="*/ 0 w 90"/>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02"/>
                  <a:gd name="T32" fmla="*/ 90 w 90"/>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02">
                    <a:moveTo>
                      <a:pt x="45" y="0"/>
                    </a:moveTo>
                    <a:lnTo>
                      <a:pt x="0" y="50"/>
                    </a:lnTo>
                    <a:lnTo>
                      <a:pt x="0" y="1402"/>
                    </a:lnTo>
                    <a:lnTo>
                      <a:pt x="90" y="1402"/>
                    </a:lnTo>
                    <a:lnTo>
                      <a:pt x="90" y="50"/>
                    </a:lnTo>
                    <a:lnTo>
                      <a:pt x="45" y="100"/>
                    </a:lnTo>
                    <a:lnTo>
                      <a:pt x="45" y="0"/>
                    </a:lnTo>
                    <a:lnTo>
                      <a:pt x="0" y="0"/>
                    </a:lnTo>
                    <a:lnTo>
                      <a:pt x="0" y="50"/>
                    </a:lnTo>
                    <a:lnTo>
                      <a:pt x="45" y="0"/>
                    </a:lnTo>
                    <a:close/>
                  </a:path>
                </a:pathLst>
              </a:custGeom>
              <a:solidFill>
                <a:srgbClr val="1F1A17"/>
              </a:solidFill>
              <a:ln w="9525">
                <a:noFill/>
                <a:round/>
                <a:headEnd/>
                <a:tailEnd/>
              </a:ln>
            </p:spPr>
            <p:txBody>
              <a:bodyPr/>
              <a:lstStyle/>
              <a:p>
                <a:endParaRPr lang="en-US"/>
              </a:p>
            </p:txBody>
          </p:sp>
          <p:sp>
            <p:nvSpPr>
              <p:cNvPr id="66598" name="Rectangle 40"/>
              <p:cNvSpPr>
                <a:spLocks noChangeArrowheads="1"/>
              </p:cNvSpPr>
              <p:nvPr/>
            </p:nvSpPr>
            <p:spPr bwMode="auto">
              <a:xfrm>
                <a:off x="4809" y="4074"/>
                <a:ext cx="136" cy="45"/>
              </a:xfrm>
              <a:prstGeom prst="rect">
                <a:avLst/>
              </a:prstGeom>
              <a:solidFill>
                <a:srgbClr val="DC2B19"/>
              </a:solidFill>
              <a:ln w="9525">
                <a:noFill/>
                <a:miter lim="800000"/>
                <a:headEnd/>
                <a:tailEnd/>
              </a:ln>
            </p:spPr>
            <p:txBody>
              <a:bodyPr/>
              <a:lstStyle/>
              <a:p>
                <a:endParaRPr lang="en-US"/>
              </a:p>
            </p:txBody>
          </p:sp>
          <p:sp>
            <p:nvSpPr>
              <p:cNvPr id="66599" name="Freeform 41"/>
              <p:cNvSpPr>
                <a:spLocks/>
              </p:cNvSpPr>
              <p:nvPr/>
            </p:nvSpPr>
            <p:spPr bwMode="auto">
              <a:xfrm>
                <a:off x="4804" y="4069"/>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91" y="50"/>
                    </a:moveTo>
                    <a:lnTo>
                      <a:pt x="45" y="100"/>
                    </a:lnTo>
                    <a:lnTo>
                      <a:pt x="1271" y="100"/>
                    </a:lnTo>
                    <a:lnTo>
                      <a:pt x="1271" y="0"/>
                    </a:lnTo>
                    <a:lnTo>
                      <a:pt x="45" y="0"/>
                    </a:lnTo>
                    <a:lnTo>
                      <a:pt x="0" y="50"/>
                    </a:lnTo>
                    <a:lnTo>
                      <a:pt x="45" y="0"/>
                    </a:lnTo>
                    <a:lnTo>
                      <a:pt x="0" y="0"/>
                    </a:lnTo>
                    <a:lnTo>
                      <a:pt x="0" y="50"/>
                    </a:lnTo>
                    <a:lnTo>
                      <a:pt x="91" y="50"/>
                    </a:lnTo>
                    <a:close/>
                  </a:path>
                </a:pathLst>
              </a:custGeom>
              <a:solidFill>
                <a:srgbClr val="1F1A17"/>
              </a:solidFill>
              <a:ln w="9525">
                <a:noFill/>
                <a:round/>
                <a:headEnd/>
                <a:tailEnd/>
              </a:ln>
            </p:spPr>
            <p:txBody>
              <a:bodyPr/>
              <a:lstStyle/>
              <a:p>
                <a:endParaRPr lang="en-US"/>
              </a:p>
            </p:txBody>
          </p:sp>
          <p:sp>
            <p:nvSpPr>
              <p:cNvPr id="66600" name="Freeform 42"/>
              <p:cNvSpPr>
                <a:spLocks/>
              </p:cNvSpPr>
              <p:nvPr/>
            </p:nvSpPr>
            <p:spPr bwMode="auto">
              <a:xfrm>
                <a:off x="4804" y="4074"/>
                <a:ext cx="10" cy="50"/>
              </a:xfrm>
              <a:custGeom>
                <a:avLst/>
                <a:gdLst>
                  <a:gd name="T0" fmla="*/ 0 w 91"/>
                  <a:gd name="T1" fmla="*/ 0 h 501"/>
                  <a:gd name="T2" fmla="*/ 0 w 91"/>
                  <a:gd name="T3" fmla="*/ 0 h 501"/>
                  <a:gd name="T4" fmla="*/ 0 w 91"/>
                  <a:gd name="T5" fmla="*/ 0 h 501"/>
                  <a:gd name="T6" fmla="*/ 0 w 91"/>
                  <a:gd name="T7" fmla="*/ 0 h 501"/>
                  <a:gd name="T8" fmla="*/ 0 w 91"/>
                  <a:gd name="T9" fmla="*/ 0 h 501"/>
                  <a:gd name="T10" fmla="*/ 0 w 91"/>
                  <a:gd name="T11" fmla="*/ 0 h 501"/>
                  <a:gd name="T12" fmla="*/ 0 w 91"/>
                  <a:gd name="T13" fmla="*/ 0 h 501"/>
                  <a:gd name="T14" fmla="*/ 0 w 91"/>
                  <a:gd name="T15" fmla="*/ 0 h 501"/>
                  <a:gd name="T16" fmla="*/ 0 w 91"/>
                  <a:gd name="T17" fmla="*/ 0 h 501"/>
                  <a:gd name="T18" fmla="*/ 0 w 91"/>
                  <a:gd name="T19" fmla="*/ 0 h 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01"/>
                  <a:gd name="T32" fmla="*/ 91 w 91"/>
                  <a:gd name="T33" fmla="*/ 501 h 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01">
                    <a:moveTo>
                      <a:pt x="45" y="401"/>
                    </a:moveTo>
                    <a:lnTo>
                      <a:pt x="91" y="451"/>
                    </a:lnTo>
                    <a:lnTo>
                      <a:pt x="91" y="0"/>
                    </a:lnTo>
                    <a:lnTo>
                      <a:pt x="0" y="0"/>
                    </a:lnTo>
                    <a:lnTo>
                      <a:pt x="0" y="451"/>
                    </a:lnTo>
                    <a:lnTo>
                      <a:pt x="45" y="501"/>
                    </a:lnTo>
                    <a:lnTo>
                      <a:pt x="0" y="451"/>
                    </a:lnTo>
                    <a:lnTo>
                      <a:pt x="0" y="501"/>
                    </a:lnTo>
                    <a:lnTo>
                      <a:pt x="45" y="501"/>
                    </a:lnTo>
                    <a:lnTo>
                      <a:pt x="45" y="401"/>
                    </a:lnTo>
                    <a:close/>
                  </a:path>
                </a:pathLst>
              </a:custGeom>
              <a:solidFill>
                <a:srgbClr val="1F1A17"/>
              </a:solidFill>
              <a:ln w="9525">
                <a:noFill/>
                <a:round/>
                <a:headEnd/>
                <a:tailEnd/>
              </a:ln>
            </p:spPr>
            <p:txBody>
              <a:bodyPr/>
              <a:lstStyle/>
              <a:p>
                <a:endParaRPr lang="en-US"/>
              </a:p>
            </p:txBody>
          </p:sp>
          <p:sp>
            <p:nvSpPr>
              <p:cNvPr id="66601" name="Freeform 43"/>
              <p:cNvSpPr>
                <a:spLocks/>
              </p:cNvSpPr>
              <p:nvPr/>
            </p:nvSpPr>
            <p:spPr bwMode="auto">
              <a:xfrm>
                <a:off x="4809" y="411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1180" y="50"/>
                    </a:moveTo>
                    <a:lnTo>
                      <a:pt x="1226" y="0"/>
                    </a:lnTo>
                    <a:lnTo>
                      <a:pt x="0" y="0"/>
                    </a:lnTo>
                    <a:lnTo>
                      <a:pt x="0" y="100"/>
                    </a:lnTo>
                    <a:lnTo>
                      <a:pt x="1226" y="100"/>
                    </a:lnTo>
                    <a:lnTo>
                      <a:pt x="1271" y="50"/>
                    </a:lnTo>
                    <a:lnTo>
                      <a:pt x="1226" y="100"/>
                    </a:lnTo>
                    <a:lnTo>
                      <a:pt x="1271" y="100"/>
                    </a:lnTo>
                    <a:lnTo>
                      <a:pt x="1271" y="50"/>
                    </a:lnTo>
                    <a:lnTo>
                      <a:pt x="1180" y="50"/>
                    </a:lnTo>
                    <a:close/>
                  </a:path>
                </a:pathLst>
              </a:custGeom>
              <a:solidFill>
                <a:srgbClr val="1F1A17"/>
              </a:solidFill>
              <a:ln w="9525">
                <a:noFill/>
                <a:round/>
                <a:headEnd/>
                <a:tailEnd/>
              </a:ln>
            </p:spPr>
            <p:txBody>
              <a:bodyPr/>
              <a:lstStyle/>
              <a:p>
                <a:endParaRPr lang="en-US"/>
              </a:p>
            </p:txBody>
          </p:sp>
          <p:sp>
            <p:nvSpPr>
              <p:cNvPr id="66602" name="Freeform 44"/>
              <p:cNvSpPr>
                <a:spLocks/>
              </p:cNvSpPr>
              <p:nvPr/>
            </p:nvSpPr>
            <p:spPr bwMode="auto">
              <a:xfrm>
                <a:off x="4940" y="4069"/>
                <a:ext cx="10" cy="50"/>
              </a:xfrm>
              <a:custGeom>
                <a:avLst/>
                <a:gdLst>
                  <a:gd name="T0" fmla="*/ 0 w 91"/>
                  <a:gd name="T1" fmla="*/ 0 h 501"/>
                  <a:gd name="T2" fmla="*/ 0 w 91"/>
                  <a:gd name="T3" fmla="*/ 0 h 501"/>
                  <a:gd name="T4" fmla="*/ 0 w 91"/>
                  <a:gd name="T5" fmla="*/ 0 h 501"/>
                  <a:gd name="T6" fmla="*/ 0 w 91"/>
                  <a:gd name="T7" fmla="*/ 0 h 501"/>
                  <a:gd name="T8" fmla="*/ 0 w 91"/>
                  <a:gd name="T9" fmla="*/ 0 h 501"/>
                  <a:gd name="T10" fmla="*/ 0 w 91"/>
                  <a:gd name="T11" fmla="*/ 0 h 501"/>
                  <a:gd name="T12" fmla="*/ 0 w 91"/>
                  <a:gd name="T13" fmla="*/ 0 h 501"/>
                  <a:gd name="T14" fmla="*/ 0 w 91"/>
                  <a:gd name="T15" fmla="*/ 0 h 501"/>
                  <a:gd name="T16" fmla="*/ 0 w 91"/>
                  <a:gd name="T17" fmla="*/ 0 h 501"/>
                  <a:gd name="T18" fmla="*/ 0 w 91"/>
                  <a:gd name="T19" fmla="*/ 0 h 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01"/>
                  <a:gd name="T32" fmla="*/ 91 w 91"/>
                  <a:gd name="T33" fmla="*/ 501 h 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01">
                    <a:moveTo>
                      <a:pt x="46" y="100"/>
                    </a:moveTo>
                    <a:lnTo>
                      <a:pt x="0" y="50"/>
                    </a:lnTo>
                    <a:lnTo>
                      <a:pt x="0" y="501"/>
                    </a:lnTo>
                    <a:lnTo>
                      <a:pt x="91" y="501"/>
                    </a:lnTo>
                    <a:lnTo>
                      <a:pt x="91" y="50"/>
                    </a:lnTo>
                    <a:lnTo>
                      <a:pt x="46" y="0"/>
                    </a:lnTo>
                    <a:lnTo>
                      <a:pt x="91" y="50"/>
                    </a:lnTo>
                    <a:lnTo>
                      <a:pt x="91" y="0"/>
                    </a:lnTo>
                    <a:lnTo>
                      <a:pt x="46" y="0"/>
                    </a:lnTo>
                    <a:lnTo>
                      <a:pt x="46" y="100"/>
                    </a:lnTo>
                    <a:close/>
                  </a:path>
                </a:pathLst>
              </a:custGeom>
              <a:solidFill>
                <a:srgbClr val="1F1A17"/>
              </a:solidFill>
              <a:ln w="9525">
                <a:noFill/>
                <a:round/>
                <a:headEnd/>
                <a:tailEnd/>
              </a:ln>
            </p:spPr>
            <p:txBody>
              <a:bodyPr/>
              <a:lstStyle/>
              <a:p>
                <a:endParaRPr lang="en-US"/>
              </a:p>
            </p:txBody>
          </p:sp>
          <p:sp>
            <p:nvSpPr>
              <p:cNvPr id="66603" name="Rectangle 45"/>
              <p:cNvSpPr>
                <a:spLocks noChangeArrowheads="1"/>
              </p:cNvSpPr>
              <p:nvPr/>
            </p:nvSpPr>
            <p:spPr bwMode="auto">
              <a:xfrm>
                <a:off x="4945" y="4029"/>
                <a:ext cx="137" cy="90"/>
              </a:xfrm>
              <a:prstGeom prst="rect">
                <a:avLst/>
              </a:prstGeom>
              <a:solidFill>
                <a:srgbClr val="DC2B19"/>
              </a:solidFill>
              <a:ln w="9525">
                <a:noFill/>
                <a:miter lim="800000"/>
                <a:headEnd/>
                <a:tailEnd/>
              </a:ln>
            </p:spPr>
            <p:txBody>
              <a:bodyPr/>
              <a:lstStyle/>
              <a:p>
                <a:endParaRPr lang="en-US"/>
              </a:p>
            </p:txBody>
          </p:sp>
          <p:sp>
            <p:nvSpPr>
              <p:cNvPr id="66604" name="Freeform 46"/>
              <p:cNvSpPr>
                <a:spLocks/>
              </p:cNvSpPr>
              <p:nvPr/>
            </p:nvSpPr>
            <p:spPr bwMode="auto">
              <a:xfrm>
                <a:off x="4945" y="4024"/>
                <a:ext cx="142"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270" y="50"/>
                    </a:moveTo>
                    <a:lnTo>
                      <a:pt x="1225" y="0"/>
                    </a:lnTo>
                    <a:lnTo>
                      <a:pt x="0" y="0"/>
                    </a:lnTo>
                    <a:lnTo>
                      <a:pt x="0" y="100"/>
                    </a:lnTo>
                    <a:lnTo>
                      <a:pt x="1225" y="100"/>
                    </a:lnTo>
                    <a:lnTo>
                      <a:pt x="1179" y="50"/>
                    </a:lnTo>
                    <a:lnTo>
                      <a:pt x="1270" y="50"/>
                    </a:lnTo>
                    <a:lnTo>
                      <a:pt x="1270" y="0"/>
                    </a:lnTo>
                    <a:lnTo>
                      <a:pt x="1225" y="0"/>
                    </a:lnTo>
                    <a:lnTo>
                      <a:pt x="1270" y="50"/>
                    </a:lnTo>
                    <a:close/>
                  </a:path>
                </a:pathLst>
              </a:custGeom>
              <a:solidFill>
                <a:srgbClr val="1F1A17"/>
              </a:solidFill>
              <a:ln w="9525">
                <a:noFill/>
                <a:round/>
                <a:headEnd/>
                <a:tailEnd/>
              </a:ln>
            </p:spPr>
            <p:txBody>
              <a:bodyPr/>
              <a:lstStyle/>
              <a:p>
                <a:endParaRPr lang="en-US"/>
              </a:p>
            </p:txBody>
          </p:sp>
          <p:sp>
            <p:nvSpPr>
              <p:cNvPr id="66605" name="Freeform 47"/>
              <p:cNvSpPr>
                <a:spLocks/>
              </p:cNvSpPr>
              <p:nvPr/>
            </p:nvSpPr>
            <p:spPr bwMode="auto">
              <a:xfrm>
                <a:off x="5076" y="4029"/>
                <a:ext cx="11" cy="95"/>
              </a:xfrm>
              <a:custGeom>
                <a:avLst/>
                <a:gdLst>
                  <a:gd name="T0" fmla="*/ 0 w 91"/>
                  <a:gd name="T1" fmla="*/ 0 h 952"/>
                  <a:gd name="T2" fmla="*/ 0 w 91"/>
                  <a:gd name="T3" fmla="*/ 0 h 952"/>
                  <a:gd name="T4" fmla="*/ 0 w 91"/>
                  <a:gd name="T5" fmla="*/ 0 h 952"/>
                  <a:gd name="T6" fmla="*/ 0 w 91"/>
                  <a:gd name="T7" fmla="*/ 0 h 952"/>
                  <a:gd name="T8" fmla="*/ 0 w 91"/>
                  <a:gd name="T9" fmla="*/ 0 h 952"/>
                  <a:gd name="T10" fmla="*/ 0 w 91"/>
                  <a:gd name="T11" fmla="*/ 0 h 952"/>
                  <a:gd name="T12" fmla="*/ 0 w 91"/>
                  <a:gd name="T13" fmla="*/ 0 h 952"/>
                  <a:gd name="T14" fmla="*/ 0 w 91"/>
                  <a:gd name="T15" fmla="*/ 0 h 952"/>
                  <a:gd name="T16" fmla="*/ 0 w 91"/>
                  <a:gd name="T17" fmla="*/ 0 h 952"/>
                  <a:gd name="T18" fmla="*/ 0 w 91"/>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52"/>
                  <a:gd name="T32" fmla="*/ 91 w 91"/>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52">
                    <a:moveTo>
                      <a:pt x="46" y="952"/>
                    </a:moveTo>
                    <a:lnTo>
                      <a:pt x="91" y="902"/>
                    </a:lnTo>
                    <a:lnTo>
                      <a:pt x="91" y="0"/>
                    </a:lnTo>
                    <a:lnTo>
                      <a:pt x="0" y="0"/>
                    </a:lnTo>
                    <a:lnTo>
                      <a:pt x="0" y="902"/>
                    </a:lnTo>
                    <a:lnTo>
                      <a:pt x="46" y="852"/>
                    </a:lnTo>
                    <a:lnTo>
                      <a:pt x="46" y="952"/>
                    </a:lnTo>
                    <a:lnTo>
                      <a:pt x="91" y="952"/>
                    </a:lnTo>
                    <a:lnTo>
                      <a:pt x="91" y="902"/>
                    </a:lnTo>
                    <a:lnTo>
                      <a:pt x="46" y="952"/>
                    </a:lnTo>
                    <a:close/>
                  </a:path>
                </a:pathLst>
              </a:custGeom>
              <a:solidFill>
                <a:srgbClr val="1F1A17"/>
              </a:solidFill>
              <a:ln w="9525">
                <a:noFill/>
                <a:round/>
                <a:headEnd/>
                <a:tailEnd/>
              </a:ln>
            </p:spPr>
            <p:txBody>
              <a:bodyPr/>
              <a:lstStyle/>
              <a:p>
                <a:endParaRPr lang="en-US"/>
              </a:p>
            </p:txBody>
          </p:sp>
          <p:sp>
            <p:nvSpPr>
              <p:cNvPr id="66606" name="Freeform 48"/>
              <p:cNvSpPr>
                <a:spLocks/>
              </p:cNvSpPr>
              <p:nvPr/>
            </p:nvSpPr>
            <p:spPr bwMode="auto">
              <a:xfrm>
                <a:off x="4940" y="4114"/>
                <a:ext cx="142"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0" y="50"/>
                    </a:moveTo>
                    <a:lnTo>
                      <a:pt x="46" y="100"/>
                    </a:lnTo>
                    <a:lnTo>
                      <a:pt x="1271" y="100"/>
                    </a:lnTo>
                    <a:lnTo>
                      <a:pt x="1271"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607" name="Freeform 49"/>
              <p:cNvSpPr>
                <a:spLocks/>
              </p:cNvSpPr>
              <p:nvPr/>
            </p:nvSpPr>
            <p:spPr bwMode="auto">
              <a:xfrm>
                <a:off x="4940" y="4024"/>
                <a:ext cx="10" cy="95"/>
              </a:xfrm>
              <a:custGeom>
                <a:avLst/>
                <a:gdLst>
                  <a:gd name="T0" fmla="*/ 0 w 91"/>
                  <a:gd name="T1" fmla="*/ 0 h 952"/>
                  <a:gd name="T2" fmla="*/ 0 w 91"/>
                  <a:gd name="T3" fmla="*/ 0 h 952"/>
                  <a:gd name="T4" fmla="*/ 0 w 91"/>
                  <a:gd name="T5" fmla="*/ 0 h 952"/>
                  <a:gd name="T6" fmla="*/ 0 w 91"/>
                  <a:gd name="T7" fmla="*/ 0 h 952"/>
                  <a:gd name="T8" fmla="*/ 0 w 91"/>
                  <a:gd name="T9" fmla="*/ 0 h 952"/>
                  <a:gd name="T10" fmla="*/ 0 w 91"/>
                  <a:gd name="T11" fmla="*/ 0 h 952"/>
                  <a:gd name="T12" fmla="*/ 0 w 91"/>
                  <a:gd name="T13" fmla="*/ 0 h 952"/>
                  <a:gd name="T14" fmla="*/ 0 w 91"/>
                  <a:gd name="T15" fmla="*/ 0 h 952"/>
                  <a:gd name="T16" fmla="*/ 0 w 91"/>
                  <a:gd name="T17" fmla="*/ 0 h 952"/>
                  <a:gd name="T18" fmla="*/ 0 w 91"/>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52"/>
                  <a:gd name="T32" fmla="*/ 91 w 91"/>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52">
                    <a:moveTo>
                      <a:pt x="46" y="0"/>
                    </a:moveTo>
                    <a:lnTo>
                      <a:pt x="0" y="50"/>
                    </a:lnTo>
                    <a:lnTo>
                      <a:pt x="0" y="952"/>
                    </a:lnTo>
                    <a:lnTo>
                      <a:pt x="91" y="952"/>
                    </a:lnTo>
                    <a:lnTo>
                      <a:pt x="91" y="50"/>
                    </a:lnTo>
                    <a:lnTo>
                      <a:pt x="46" y="100"/>
                    </a:lnTo>
                    <a:lnTo>
                      <a:pt x="46" y="0"/>
                    </a:lnTo>
                    <a:lnTo>
                      <a:pt x="0" y="0"/>
                    </a:lnTo>
                    <a:lnTo>
                      <a:pt x="0" y="50"/>
                    </a:lnTo>
                    <a:lnTo>
                      <a:pt x="46" y="0"/>
                    </a:lnTo>
                    <a:close/>
                  </a:path>
                </a:pathLst>
              </a:custGeom>
              <a:solidFill>
                <a:srgbClr val="1F1A17"/>
              </a:solidFill>
              <a:ln w="9525">
                <a:noFill/>
                <a:round/>
                <a:headEnd/>
                <a:tailEnd/>
              </a:ln>
            </p:spPr>
            <p:txBody>
              <a:bodyPr/>
              <a:lstStyle/>
              <a:p>
                <a:endParaRPr lang="en-US"/>
              </a:p>
            </p:txBody>
          </p:sp>
          <p:sp>
            <p:nvSpPr>
              <p:cNvPr id="66608" name="Rectangle 50"/>
              <p:cNvSpPr>
                <a:spLocks noChangeArrowheads="1"/>
              </p:cNvSpPr>
              <p:nvPr/>
            </p:nvSpPr>
            <p:spPr bwMode="auto">
              <a:xfrm>
                <a:off x="4080" y="4160"/>
                <a:ext cx="42" cy="72"/>
              </a:xfrm>
              <a:prstGeom prst="rect">
                <a:avLst/>
              </a:prstGeom>
              <a:noFill/>
              <a:ln w="9525">
                <a:noFill/>
                <a:miter lim="800000"/>
                <a:headEnd/>
                <a:tailEnd/>
              </a:ln>
            </p:spPr>
            <p:txBody>
              <a:bodyPr wrap="none" lIns="0" tIns="0" rIns="0" bIns="0">
                <a:spAutoFit/>
              </a:bodyPr>
              <a:lstStyle/>
              <a:p>
                <a:r>
                  <a:rPr lang="en-US" sz="1500">
                    <a:solidFill>
                      <a:srgbClr val="000000"/>
                    </a:solidFill>
                    <a:latin typeface="AvantGarde Bk BT" charset="0"/>
                  </a:rPr>
                  <a:t>0</a:t>
                </a:r>
                <a:endParaRPr lang="en-US"/>
              </a:p>
            </p:txBody>
          </p:sp>
          <p:sp>
            <p:nvSpPr>
              <p:cNvPr id="66609" name="Rectangle 51"/>
              <p:cNvSpPr>
                <a:spLocks noChangeArrowheads="1"/>
              </p:cNvSpPr>
              <p:nvPr/>
            </p:nvSpPr>
            <p:spPr bwMode="auto">
              <a:xfrm>
                <a:off x="5036" y="4145"/>
                <a:ext cx="43" cy="72"/>
              </a:xfrm>
              <a:prstGeom prst="rect">
                <a:avLst/>
              </a:prstGeom>
              <a:noFill/>
              <a:ln w="9525">
                <a:noFill/>
                <a:miter lim="800000"/>
                <a:headEnd/>
                <a:tailEnd/>
              </a:ln>
            </p:spPr>
            <p:txBody>
              <a:bodyPr wrap="none" lIns="0" tIns="0" rIns="0" bIns="0">
                <a:spAutoFit/>
              </a:bodyPr>
              <a:lstStyle/>
              <a:p>
                <a:r>
                  <a:rPr lang="en-US" sz="1500">
                    <a:solidFill>
                      <a:srgbClr val="000000"/>
                    </a:solidFill>
                    <a:latin typeface="AvantGarde Bk BT" charset="0"/>
                  </a:rPr>
                  <a:t>2</a:t>
                </a:r>
                <a:endParaRPr lang="en-US"/>
              </a:p>
            </p:txBody>
          </p:sp>
          <p:sp>
            <p:nvSpPr>
              <p:cNvPr id="66610" name="Rectangle 52"/>
              <p:cNvSpPr>
                <a:spLocks noChangeArrowheads="1"/>
              </p:cNvSpPr>
              <p:nvPr/>
            </p:nvSpPr>
            <p:spPr bwMode="auto">
              <a:xfrm>
                <a:off x="5104" y="4133"/>
                <a:ext cx="42" cy="72"/>
              </a:xfrm>
              <a:prstGeom prst="rect">
                <a:avLst/>
              </a:prstGeom>
              <a:noFill/>
              <a:ln w="9525">
                <a:noFill/>
                <a:miter lim="800000"/>
                <a:headEnd/>
                <a:tailEnd/>
              </a:ln>
            </p:spPr>
            <p:txBody>
              <a:bodyPr wrap="none" lIns="0" tIns="0" rIns="0" bIns="0">
                <a:spAutoFit/>
              </a:bodyPr>
              <a:lstStyle/>
              <a:p>
                <a:r>
                  <a:rPr lang="en-US" sz="1500">
                    <a:solidFill>
                      <a:srgbClr val="000000"/>
                    </a:solidFill>
                    <a:latin typeface="Symbol" pitchFamily="18" charset="2"/>
                  </a:rPr>
                  <a:t>p</a:t>
                </a:r>
                <a:endParaRPr lang="en-US"/>
              </a:p>
            </p:txBody>
          </p:sp>
          <p:sp>
            <p:nvSpPr>
              <p:cNvPr id="66611" name="Freeform 53"/>
              <p:cNvSpPr>
                <a:spLocks/>
              </p:cNvSpPr>
              <p:nvPr/>
            </p:nvSpPr>
            <p:spPr bwMode="auto">
              <a:xfrm>
                <a:off x="4329" y="4153"/>
                <a:ext cx="53" cy="47"/>
              </a:xfrm>
              <a:custGeom>
                <a:avLst/>
                <a:gdLst>
                  <a:gd name="T0" fmla="*/ 0 w 474"/>
                  <a:gd name="T1" fmla="*/ 0 h 476"/>
                  <a:gd name="T2" fmla="*/ 0 w 474"/>
                  <a:gd name="T3" fmla="*/ 0 h 476"/>
                  <a:gd name="T4" fmla="*/ 0 w 474"/>
                  <a:gd name="T5" fmla="*/ 0 h 476"/>
                  <a:gd name="T6" fmla="*/ 0 w 474"/>
                  <a:gd name="T7" fmla="*/ 0 h 476"/>
                  <a:gd name="T8" fmla="*/ 0 w 474"/>
                  <a:gd name="T9" fmla="*/ 0 h 476"/>
                  <a:gd name="T10" fmla="*/ 0 w 474"/>
                  <a:gd name="T11" fmla="*/ 0 h 476"/>
                  <a:gd name="T12" fmla="*/ 0 60000 65536"/>
                  <a:gd name="T13" fmla="*/ 0 60000 65536"/>
                  <a:gd name="T14" fmla="*/ 0 60000 65536"/>
                  <a:gd name="T15" fmla="*/ 0 60000 65536"/>
                  <a:gd name="T16" fmla="*/ 0 60000 65536"/>
                  <a:gd name="T17" fmla="*/ 0 60000 65536"/>
                  <a:gd name="T18" fmla="*/ 0 w 474"/>
                  <a:gd name="T19" fmla="*/ 0 h 476"/>
                  <a:gd name="T20" fmla="*/ 474 w 474"/>
                  <a:gd name="T21" fmla="*/ 476 h 476"/>
                </a:gdLst>
                <a:ahLst/>
                <a:cxnLst>
                  <a:cxn ang="T12">
                    <a:pos x="T0" y="T1"/>
                  </a:cxn>
                  <a:cxn ang="T13">
                    <a:pos x="T2" y="T3"/>
                  </a:cxn>
                  <a:cxn ang="T14">
                    <a:pos x="T4" y="T5"/>
                  </a:cxn>
                  <a:cxn ang="T15">
                    <a:pos x="T6" y="T7"/>
                  </a:cxn>
                  <a:cxn ang="T16">
                    <a:pos x="T8" y="T9"/>
                  </a:cxn>
                  <a:cxn ang="T17">
                    <a:pos x="T10" y="T11"/>
                  </a:cxn>
                </a:cxnLst>
                <a:rect l="T18" t="T19" r="T20" b="T21"/>
                <a:pathLst>
                  <a:path w="474" h="476">
                    <a:moveTo>
                      <a:pt x="474" y="476"/>
                    </a:moveTo>
                    <a:lnTo>
                      <a:pt x="238" y="0"/>
                    </a:lnTo>
                    <a:lnTo>
                      <a:pt x="0" y="476"/>
                    </a:lnTo>
                    <a:lnTo>
                      <a:pt x="474" y="476"/>
                    </a:lnTo>
                    <a:lnTo>
                      <a:pt x="238" y="0"/>
                    </a:lnTo>
                    <a:lnTo>
                      <a:pt x="474" y="476"/>
                    </a:lnTo>
                    <a:close/>
                  </a:path>
                </a:pathLst>
              </a:custGeom>
              <a:solidFill>
                <a:srgbClr val="1F1A17"/>
              </a:solidFill>
              <a:ln w="9525">
                <a:noFill/>
                <a:round/>
                <a:headEnd/>
                <a:tailEnd/>
              </a:ln>
            </p:spPr>
            <p:txBody>
              <a:bodyPr/>
              <a:lstStyle/>
              <a:p>
                <a:endParaRPr lang="en-US"/>
              </a:p>
            </p:txBody>
          </p:sp>
          <p:sp>
            <p:nvSpPr>
              <p:cNvPr id="66612" name="Freeform 54"/>
              <p:cNvSpPr>
                <a:spLocks/>
              </p:cNvSpPr>
              <p:nvPr/>
            </p:nvSpPr>
            <p:spPr bwMode="auto">
              <a:xfrm>
                <a:off x="4350" y="4196"/>
                <a:ext cx="11" cy="76"/>
              </a:xfrm>
              <a:custGeom>
                <a:avLst/>
                <a:gdLst>
                  <a:gd name="T0" fmla="*/ 0 w 91"/>
                  <a:gd name="T1" fmla="*/ 0 h 760"/>
                  <a:gd name="T2" fmla="*/ 0 w 91"/>
                  <a:gd name="T3" fmla="*/ 0 h 760"/>
                  <a:gd name="T4" fmla="*/ 0 w 91"/>
                  <a:gd name="T5" fmla="*/ 0 h 760"/>
                  <a:gd name="T6" fmla="*/ 0 w 91"/>
                  <a:gd name="T7" fmla="*/ 0 h 760"/>
                  <a:gd name="T8" fmla="*/ 0 w 91"/>
                  <a:gd name="T9" fmla="*/ 0 h 760"/>
                  <a:gd name="T10" fmla="*/ 0 w 91"/>
                  <a:gd name="T11" fmla="*/ 0 h 760"/>
                  <a:gd name="T12" fmla="*/ 0 60000 65536"/>
                  <a:gd name="T13" fmla="*/ 0 60000 65536"/>
                  <a:gd name="T14" fmla="*/ 0 60000 65536"/>
                  <a:gd name="T15" fmla="*/ 0 60000 65536"/>
                  <a:gd name="T16" fmla="*/ 0 60000 65536"/>
                  <a:gd name="T17" fmla="*/ 0 60000 65536"/>
                  <a:gd name="T18" fmla="*/ 0 w 91"/>
                  <a:gd name="T19" fmla="*/ 0 h 760"/>
                  <a:gd name="T20" fmla="*/ 91 w 91"/>
                  <a:gd name="T21" fmla="*/ 760 h 760"/>
                </a:gdLst>
                <a:ahLst/>
                <a:cxnLst>
                  <a:cxn ang="T12">
                    <a:pos x="T0" y="T1"/>
                  </a:cxn>
                  <a:cxn ang="T13">
                    <a:pos x="T2" y="T3"/>
                  </a:cxn>
                  <a:cxn ang="T14">
                    <a:pos x="T4" y="T5"/>
                  </a:cxn>
                  <a:cxn ang="T15">
                    <a:pos x="T6" y="T7"/>
                  </a:cxn>
                  <a:cxn ang="T16">
                    <a:pos x="T8" y="T9"/>
                  </a:cxn>
                  <a:cxn ang="T17">
                    <a:pos x="T10" y="T11"/>
                  </a:cxn>
                </a:cxnLst>
                <a:rect l="T18" t="T19" r="T20" b="T21"/>
                <a:pathLst>
                  <a:path w="91" h="760">
                    <a:moveTo>
                      <a:pt x="46" y="760"/>
                    </a:moveTo>
                    <a:lnTo>
                      <a:pt x="91" y="760"/>
                    </a:lnTo>
                    <a:lnTo>
                      <a:pt x="91" y="0"/>
                    </a:lnTo>
                    <a:lnTo>
                      <a:pt x="0" y="0"/>
                    </a:lnTo>
                    <a:lnTo>
                      <a:pt x="0" y="760"/>
                    </a:lnTo>
                    <a:lnTo>
                      <a:pt x="46" y="760"/>
                    </a:lnTo>
                    <a:close/>
                  </a:path>
                </a:pathLst>
              </a:custGeom>
              <a:solidFill>
                <a:srgbClr val="1F1A17"/>
              </a:solidFill>
              <a:ln w="9525">
                <a:noFill/>
                <a:round/>
                <a:headEnd/>
                <a:tailEnd/>
              </a:ln>
            </p:spPr>
            <p:txBody>
              <a:bodyPr/>
              <a:lstStyle/>
              <a:p>
                <a:endParaRPr lang="en-US"/>
              </a:p>
            </p:txBody>
          </p:sp>
        </p:grpSp>
        <p:sp>
          <p:nvSpPr>
            <p:cNvPr id="66568" name="AutoShape 57"/>
            <p:cNvSpPr>
              <a:spLocks noChangeArrowheads="1"/>
            </p:cNvSpPr>
            <p:nvPr/>
          </p:nvSpPr>
          <p:spPr bwMode="auto">
            <a:xfrm>
              <a:off x="2725" y="3063"/>
              <a:ext cx="539" cy="540"/>
            </a:xfrm>
            <a:prstGeom prst="rightArrow">
              <a:avLst>
                <a:gd name="adj1" fmla="val 50000"/>
                <a:gd name="adj2" fmla="val 25000"/>
              </a:avLst>
            </a:prstGeom>
            <a:solidFill>
              <a:srgbClr val="FF9900"/>
            </a:solidFill>
            <a:ln w="19050">
              <a:solidFill>
                <a:srgbClr val="FF0000"/>
              </a:solidFill>
              <a:miter lim="800000"/>
              <a:headEnd/>
              <a:tailEnd/>
            </a:ln>
          </p:spPr>
          <p:txBody>
            <a:bodyPr wrap="none" anchor="ctr"/>
            <a:lstStyle/>
            <a:p>
              <a:endParaRPr lang="en-US"/>
            </a:p>
          </p:txBody>
        </p:sp>
      </p:grpSp>
      <p:sp>
        <p:nvSpPr>
          <p:cNvPr id="53" name="Text Box 15">
            <a:extLst>
              <a:ext uri="{FF2B5EF4-FFF2-40B4-BE49-F238E27FC236}">
                <a16:creationId xmlns:a16="http://schemas.microsoft.com/office/drawing/2014/main" id="{3328E2DC-9403-AC41-A9B8-2F34126F4C07}"/>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7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6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 features</a:t>
            </a:r>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Detected features with characteristic scales and orientations:</a:t>
            </a:r>
          </a:p>
        </p:txBody>
      </p:sp>
      <p:pic>
        <p:nvPicPr>
          <p:cNvPr id="4" name="Picture 3" descr="SIFT_f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3656245" cy="274266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5"/>
          <p:cNvSpPr>
            <a:spLocks noChangeArrowheads="1"/>
          </p:cNvSpPr>
          <p:nvPr/>
        </p:nvSpPr>
        <p:spPr bwMode="auto">
          <a:xfrm>
            <a:off x="381000" y="6003925"/>
            <a:ext cx="8686800" cy="701675"/>
          </a:xfrm>
          <a:prstGeom prst="rect">
            <a:avLst/>
          </a:prstGeom>
          <a:noFill/>
          <a:ln w="9525">
            <a:noFill/>
            <a:miter lim="800000"/>
            <a:headEnd/>
            <a:tailEnd/>
          </a:ln>
        </p:spPr>
        <p:txBody>
          <a:bodyPr anchor="ctr">
            <a:spAutoFit/>
          </a:bodyPr>
          <a:lstStyle/>
          <a:p>
            <a:pPr eaLnBrk="1" hangingPunct="1"/>
            <a:r>
              <a:rPr lang="en-US" sz="2000" dirty="0"/>
              <a:t>David G. Lowe. </a:t>
            </a:r>
            <a:r>
              <a:rPr lang="en-US" sz="2000" b="1" dirty="0">
                <a:hlinkClick r:id="rId3"/>
              </a:rPr>
              <a:t>"Distinctive image features from scale-invariant </a:t>
            </a:r>
            <a:r>
              <a:rPr lang="en-US" sz="2000" b="1" dirty="0" err="1">
                <a:hlinkClick r:id="rId3"/>
              </a:rPr>
              <a:t>keypoints</a:t>
            </a:r>
            <a:r>
              <a:rPr lang="en-US" sz="2000" b="1" dirty="0">
                <a:hlinkClick r:id="rId3"/>
              </a:rPr>
              <a:t>.”</a:t>
            </a:r>
            <a:r>
              <a:rPr lang="en-US" sz="2000" b="1" dirty="0"/>
              <a:t> </a:t>
            </a:r>
            <a:r>
              <a:rPr lang="en-US" sz="2000" i="1" dirty="0"/>
              <a:t>IJCV</a:t>
            </a:r>
            <a:r>
              <a:rPr lang="en-US" sz="2000" dirty="0"/>
              <a:t> 60 (2), pp. 91-110, 2004. </a:t>
            </a:r>
          </a:p>
        </p:txBody>
      </p:sp>
      <p:pic>
        <p:nvPicPr>
          <p:cNvPr id="26626" name="Picture 2" descr="http://cybertron.cg.tu-berlin.de/pdci11/PhotoTourism/images/sift_le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045" y="2071103"/>
            <a:ext cx="4573355" cy="363410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Box 15">
            <a:extLst>
              <a:ext uri="{FF2B5EF4-FFF2-40B4-BE49-F238E27FC236}">
                <a16:creationId xmlns:a16="http://schemas.microsoft.com/office/drawing/2014/main" id="{99394088-BB39-0742-B68B-7220C7B5AB83}"/>
              </a:ext>
            </a:extLst>
          </p:cNvPr>
          <p:cNvSpPr txBox="1">
            <a:spLocks noChangeArrowheads="1"/>
          </p:cNvSpPr>
          <p:nvPr/>
        </p:nvSpPr>
        <p:spPr bwMode="auto">
          <a:xfrm>
            <a:off x="7575550" y="6567100"/>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320915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76200"/>
            <a:ext cx="8991600" cy="838200"/>
          </a:xfrm>
        </p:spPr>
        <p:txBody>
          <a:bodyPr/>
          <a:lstStyle/>
          <a:p>
            <a:r>
              <a:rPr lang="en-US" dirty="0"/>
              <a:t>From </a:t>
            </a:r>
            <a:r>
              <a:rPr lang="en-US" dirty="0" err="1"/>
              <a:t>keypoint</a:t>
            </a:r>
            <a:r>
              <a:rPr lang="en-US" dirty="0"/>
              <a:t> detection to feature description</a:t>
            </a:r>
          </a:p>
        </p:txBody>
      </p:sp>
      <p:sp>
        <p:nvSpPr>
          <p:cNvPr id="68611" name="Rectangle 3"/>
          <p:cNvSpPr>
            <a:spLocks noGrp="1" noChangeArrowheads="1"/>
          </p:cNvSpPr>
          <p:nvPr>
            <p:ph type="body" idx="1"/>
          </p:nvPr>
        </p:nvSpPr>
        <p:spPr>
          <a:xfrm>
            <a:off x="685800" y="4724400"/>
            <a:ext cx="7772400" cy="2057400"/>
          </a:xfrm>
        </p:spPr>
        <p:txBody>
          <a:bodyPr/>
          <a:lstStyle/>
          <a:p>
            <a:r>
              <a:rPr lang="en-US" dirty="0"/>
              <a:t>Detection is </a:t>
            </a:r>
            <a:r>
              <a:rPr lang="en-US" i="1" dirty="0"/>
              <a:t>covariant</a:t>
            </a:r>
            <a:r>
              <a:rPr lang="en-US" dirty="0"/>
              <a:t>:</a:t>
            </a:r>
          </a:p>
          <a:p>
            <a:pPr marL="457200" lvl="1" indent="0">
              <a:buNone/>
            </a:pPr>
            <a:r>
              <a:rPr lang="en-US" dirty="0"/>
              <a:t>	features(transform(image)) = transform(features(image))</a:t>
            </a:r>
          </a:p>
          <a:p>
            <a:r>
              <a:rPr lang="en-US" dirty="0"/>
              <a:t>Description is </a:t>
            </a:r>
            <a:r>
              <a:rPr lang="en-US" i="1" dirty="0"/>
              <a:t>invariant</a:t>
            </a:r>
            <a:r>
              <a:rPr lang="en-US" dirty="0"/>
              <a:t>:</a:t>
            </a:r>
          </a:p>
          <a:p>
            <a:pPr marL="457200" lvl="1" indent="0">
              <a:buNone/>
            </a:pPr>
            <a:r>
              <a:rPr lang="en-US" dirty="0"/>
              <a:t>	features(transform(image)) = features(image)</a:t>
            </a:r>
            <a:br>
              <a:rPr lang="en-US" dirty="0"/>
            </a:br>
            <a:endParaRPr lang="en-US" dirty="0"/>
          </a:p>
        </p:txBody>
      </p:sp>
      <p:pic>
        <p:nvPicPr>
          <p:cNvPr id="68612" name="Picture 4" descr="sift-feat"/>
          <p:cNvPicPr>
            <a:picLocks noChangeAspect="1" noChangeArrowheads="1"/>
          </p:cNvPicPr>
          <p:nvPr/>
        </p:nvPicPr>
        <p:blipFill>
          <a:blip r:embed="rId3" cstate="print"/>
          <a:srcRect/>
          <a:stretch>
            <a:fillRect/>
          </a:stretch>
        </p:blipFill>
        <p:spPr bwMode="auto">
          <a:xfrm>
            <a:off x="152400" y="990600"/>
            <a:ext cx="8808320" cy="3505200"/>
          </a:xfrm>
          <a:prstGeom prst="rect">
            <a:avLst/>
          </a:prstGeom>
          <a:noFill/>
          <a:ln w="9525">
            <a:noFill/>
            <a:miter lim="800000"/>
            <a:headEnd/>
            <a:tailEnd/>
          </a:ln>
        </p:spPr>
      </p:pic>
      <p:sp>
        <p:nvSpPr>
          <p:cNvPr id="5" name="Text Box 15">
            <a:extLst>
              <a:ext uri="{FF2B5EF4-FFF2-40B4-BE49-F238E27FC236}">
                <a16:creationId xmlns:a16="http://schemas.microsoft.com/office/drawing/2014/main" id="{981DA3BE-264C-2D4C-AB97-A0B4AA03BC65}"/>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 descriptors</a:t>
            </a:r>
          </a:p>
        </p:txBody>
      </p:sp>
      <p:sp>
        <p:nvSpPr>
          <p:cNvPr id="3" name="Content Placeholder 2"/>
          <p:cNvSpPr>
            <a:spLocks noGrp="1"/>
          </p:cNvSpPr>
          <p:nvPr>
            <p:ph idx="1"/>
          </p:nvPr>
        </p:nvSpPr>
        <p:spPr/>
        <p:txBody>
          <a:bodyPr/>
          <a:lstStyle/>
          <a:p>
            <a:pPr marL="457200" indent="-457200">
              <a:buFont typeface="Arial"/>
              <a:buChar char="•"/>
            </a:pPr>
            <a:r>
              <a:rPr lang="en-US" dirty="0"/>
              <a:t>Inspiration: complex neurons in the primary visual cortex</a:t>
            </a:r>
          </a:p>
        </p:txBody>
      </p:sp>
      <p:pic>
        <p:nvPicPr>
          <p:cNvPr id="25602" name="Picture 2" descr="gradient-descrip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118409"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5"/>
          <p:cNvSpPr>
            <a:spLocks noChangeArrowheads="1"/>
          </p:cNvSpPr>
          <p:nvPr/>
        </p:nvSpPr>
        <p:spPr bwMode="auto">
          <a:xfrm>
            <a:off x="381000" y="6000819"/>
            <a:ext cx="8686800" cy="707886"/>
          </a:xfrm>
          <a:prstGeom prst="rect">
            <a:avLst/>
          </a:prstGeom>
          <a:noFill/>
          <a:ln w="9525">
            <a:noFill/>
            <a:miter lim="800000"/>
            <a:headEnd/>
            <a:tailEnd/>
          </a:ln>
        </p:spPr>
        <p:txBody>
          <a:bodyPr anchor="ctr">
            <a:spAutoFit/>
          </a:bodyPr>
          <a:lstStyle/>
          <a:p>
            <a:pPr algn="ctr" eaLnBrk="1" hangingPunct="1"/>
            <a:r>
              <a:rPr lang="en-US" sz="2000" dirty="0"/>
              <a:t>D. Lowe, </a:t>
            </a:r>
            <a:r>
              <a:rPr lang="en-US" sz="2000" dirty="0">
                <a:hlinkClick r:id="rId4"/>
              </a:rPr>
              <a:t>Distinctive image features from scale-invariant keypoints</a:t>
            </a:r>
            <a:r>
              <a:rPr lang="en-US" sz="2000" dirty="0"/>
              <a:t>, </a:t>
            </a:r>
            <a:br>
              <a:rPr lang="en-US" sz="2000" dirty="0"/>
            </a:br>
            <a:r>
              <a:rPr lang="en-US" sz="2000" i="1" dirty="0"/>
              <a:t>IJCV</a:t>
            </a:r>
            <a:r>
              <a:rPr lang="en-US" sz="2000" dirty="0"/>
              <a:t> 60 (2), pp. 91-110, 2004</a:t>
            </a:r>
          </a:p>
        </p:txBody>
      </p:sp>
      <p:sp>
        <p:nvSpPr>
          <p:cNvPr id="6" name="Text Box 15">
            <a:extLst>
              <a:ext uri="{FF2B5EF4-FFF2-40B4-BE49-F238E27FC236}">
                <a16:creationId xmlns:a16="http://schemas.microsoft.com/office/drawing/2014/main" id="{A610C646-C1CB-E74B-ADDD-E941ECAA3095}"/>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7436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pPr eaLnBrk="1" hangingPunct="1"/>
            <a:r>
              <a:rPr lang="en-US" altLang="en-US"/>
              <a:t>Properties of SIFT</a:t>
            </a:r>
          </a:p>
        </p:txBody>
      </p:sp>
      <p:sp>
        <p:nvSpPr>
          <p:cNvPr id="38915" name="Content Placeholder 2"/>
          <p:cNvSpPr>
            <a:spLocks noGrp="1"/>
          </p:cNvSpPr>
          <p:nvPr>
            <p:ph idx="1"/>
          </p:nvPr>
        </p:nvSpPr>
        <p:spPr>
          <a:xfrm>
            <a:off x="685800" y="990600"/>
            <a:ext cx="7772400" cy="2819400"/>
          </a:xfrm>
        </p:spPr>
        <p:txBody>
          <a:bodyPr/>
          <a:lstStyle/>
          <a:p>
            <a:pPr eaLnBrk="1" hangingPunct="1">
              <a:buFontTx/>
              <a:buNone/>
            </a:pPr>
            <a:r>
              <a:rPr lang="en-US" altLang="en-US" sz="2000" dirty="0"/>
              <a:t>Extraordinarily robust detection and description technique</a:t>
            </a:r>
          </a:p>
          <a:p>
            <a:pPr lvl="1" eaLnBrk="1" hangingPunct="1"/>
            <a:r>
              <a:rPr lang="en-US" altLang="en-US" sz="1800" dirty="0"/>
              <a:t>Can handle changes in viewpoint</a:t>
            </a:r>
          </a:p>
          <a:p>
            <a:pPr lvl="2" eaLnBrk="1" hangingPunct="1"/>
            <a:r>
              <a:rPr lang="en-US" altLang="en-US" sz="1600" dirty="0"/>
              <a:t>Up to about 60 degree out-of-plane rotation</a:t>
            </a:r>
          </a:p>
          <a:p>
            <a:pPr lvl="1" eaLnBrk="1" hangingPunct="1"/>
            <a:r>
              <a:rPr lang="en-US" altLang="en-US" sz="1800" dirty="0"/>
              <a:t>Can handle significant changes in illumination</a:t>
            </a:r>
          </a:p>
          <a:p>
            <a:pPr lvl="2" eaLnBrk="1" hangingPunct="1"/>
            <a:r>
              <a:rPr lang="en-US" altLang="en-US" sz="1600" dirty="0"/>
              <a:t>Sometimes even day vs. night</a:t>
            </a:r>
          </a:p>
          <a:p>
            <a:pPr lvl="1" eaLnBrk="1" hangingPunct="1"/>
            <a:r>
              <a:rPr lang="en-US" altLang="en-US" sz="1800" dirty="0"/>
              <a:t>Fast and efficient—can run in real time</a:t>
            </a:r>
          </a:p>
          <a:p>
            <a:pPr lvl="1" eaLnBrk="1" hangingPunct="1"/>
            <a:r>
              <a:rPr lang="en-US" altLang="en-US" sz="1800" dirty="0"/>
              <a:t>Lots of code available</a:t>
            </a:r>
          </a:p>
        </p:txBody>
      </p:sp>
      <p:pic>
        <p:nvPicPr>
          <p:cNvPr id="38916" name="Picture 1" descr="C:\snavely\work\papers\2010\singbing\fig\TreviMatc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43703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2" descr="C:\snavely\work\papers\2010\singbing\fig\TreviMatch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538" y="3581400"/>
            <a:ext cx="43688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7315200" y="6550223"/>
            <a:ext cx="1718740" cy="307777"/>
          </a:xfrm>
          <a:prstGeom prst="rect">
            <a:avLst/>
          </a:prstGeom>
          <a:noFill/>
        </p:spPr>
        <p:txBody>
          <a:bodyPr wrap="none" rtlCol="0">
            <a:spAutoFit/>
          </a:bodyPr>
          <a:lstStyle/>
          <a:p>
            <a:r>
              <a:rPr lang="en-US" sz="1400" dirty="0">
                <a:solidFill>
                  <a:schemeClr val="bg1"/>
                </a:solidFill>
              </a:rPr>
              <a:t>Source: N. </a:t>
            </a:r>
            <a:r>
              <a:rPr lang="en-US" sz="1400" dirty="0" err="1">
                <a:solidFill>
                  <a:schemeClr val="bg1"/>
                </a:solidFill>
              </a:rPr>
              <a:t>Snavely</a:t>
            </a:r>
            <a:endParaRPr lang="en-US" sz="1400" dirty="0">
              <a:solidFill>
                <a:schemeClr val="bg1"/>
              </a:solidFill>
            </a:endParaRPr>
          </a:p>
        </p:txBody>
      </p:sp>
    </p:spTree>
    <p:extLst>
      <p:ext uri="{BB962C8B-B14F-4D97-AF65-F5344CB8AC3E}">
        <p14:creationId xmlns:p14="http://schemas.microsoft.com/office/powerpoint/2010/main" val="215513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Basic idea</a:t>
            </a:r>
          </a:p>
        </p:txBody>
      </p:sp>
      <p:sp>
        <p:nvSpPr>
          <p:cNvPr id="26627" name="Rectangle 3"/>
          <p:cNvSpPr>
            <a:spLocks noGrp="1" noChangeArrowheads="1"/>
          </p:cNvSpPr>
          <p:nvPr>
            <p:ph type="body" idx="1"/>
          </p:nvPr>
        </p:nvSpPr>
        <p:spPr>
          <a:xfrm>
            <a:off x="533400" y="990600"/>
            <a:ext cx="8001000" cy="5257800"/>
          </a:xfrm>
        </p:spPr>
        <p:txBody>
          <a:bodyPr/>
          <a:lstStyle/>
          <a:p>
            <a:pPr marL="457200" indent="-457200">
              <a:buFont typeface="Arial" pitchFamily="34" charset="0"/>
              <a:buChar char="•"/>
            </a:pPr>
            <a:r>
              <a:rPr lang="en-US" dirty="0"/>
              <a:t>Convolve the image with a “blob filter” </a:t>
            </a:r>
            <a:br>
              <a:rPr lang="en-US" dirty="0"/>
            </a:br>
            <a:r>
              <a:rPr lang="en-US" dirty="0"/>
              <a:t>at multiple scales and look for extrema of </a:t>
            </a:r>
            <a:br>
              <a:rPr lang="en-US" dirty="0"/>
            </a:br>
            <a:r>
              <a:rPr lang="en-US" dirty="0"/>
              <a:t>filter response in the resulting </a:t>
            </a:r>
            <a:r>
              <a:rPr lang="en-US" i="1" dirty="0"/>
              <a:t>scale space</a:t>
            </a:r>
          </a:p>
        </p:txBody>
      </p:sp>
      <p:pic>
        <p:nvPicPr>
          <p:cNvPr id="26628" name="Picture 5" descr="Sunflowers2_circles"/>
          <p:cNvPicPr>
            <a:picLocks noChangeAspect="1" noChangeArrowheads="1"/>
          </p:cNvPicPr>
          <p:nvPr/>
        </p:nvPicPr>
        <p:blipFill>
          <a:blip r:embed="rId3" cstate="print"/>
          <a:srcRect/>
          <a:stretch>
            <a:fillRect/>
          </a:stretch>
        </p:blipFill>
        <p:spPr bwMode="auto">
          <a:xfrm>
            <a:off x="1752600" y="2590800"/>
            <a:ext cx="3378200" cy="3378200"/>
          </a:xfrm>
          <a:prstGeom prst="rect">
            <a:avLst/>
          </a:prstGeom>
          <a:noFill/>
          <a:ln w="6350">
            <a:solidFill>
              <a:schemeClr val="bg1"/>
            </a:solidFill>
            <a:miter lim="800000"/>
            <a:headEnd/>
            <a:tailEnd/>
          </a:ln>
        </p:spPr>
      </p:pic>
      <p:pic>
        <p:nvPicPr>
          <p:cNvPr id="5" name="Picture 6" descr="log"/>
          <p:cNvPicPr>
            <a:picLocks noChangeAspect="1" noChangeArrowheads="1"/>
          </p:cNvPicPr>
          <p:nvPr/>
        </p:nvPicPr>
        <p:blipFill>
          <a:blip r:embed="rId4" cstate="print"/>
          <a:srcRect/>
          <a:stretch>
            <a:fillRect/>
          </a:stretch>
        </p:blipFill>
        <p:spPr bwMode="auto">
          <a:xfrm>
            <a:off x="5791200" y="3225800"/>
            <a:ext cx="2057400" cy="2057400"/>
          </a:xfrm>
          <a:prstGeom prst="rect">
            <a:avLst/>
          </a:prstGeom>
          <a:noFill/>
          <a:ln w="9525">
            <a:noFill/>
            <a:miter lim="800000"/>
            <a:headEnd/>
            <a:tailEnd/>
          </a:ln>
        </p:spPr>
      </p:pic>
      <p:sp>
        <p:nvSpPr>
          <p:cNvPr id="6" name="Rectangle 17"/>
          <p:cNvSpPr>
            <a:spLocks noChangeArrowheads="1"/>
          </p:cNvSpPr>
          <p:nvPr/>
        </p:nvSpPr>
        <p:spPr bwMode="auto">
          <a:xfrm>
            <a:off x="457200" y="6156325"/>
            <a:ext cx="8305800" cy="701675"/>
          </a:xfrm>
          <a:prstGeom prst="rect">
            <a:avLst/>
          </a:prstGeom>
          <a:noFill/>
          <a:ln w="9525">
            <a:noFill/>
            <a:miter lim="800000"/>
            <a:headEnd/>
            <a:tailEnd/>
          </a:ln>
        </p:spPr>
        <p:txBody>
          <a:bodyPr anchor="ctr">
            <a:spAutoFit/>
          </a:bodyPr>
          <a:lstStyle/>
          <a:p>
            <a:pPr algn="ctr" eaLnBrk="1" hangingPunct="1"/>
            <a:r>
              <a:rPr lang="en-US" sz="2000" dirty="0"/>
              <a:t>T. </a:t>
            </a:r>
            <a:r>
              <a:rPr lang="en-US" sz="2000" dirty="0" err="1"/>
              <a:t>Lindeberg</a:t>
            </a:r>
            <a:r>
              <a:rPr lang="en-US" sz="2000" dirty="0"/>
              <a:t>, </a:t>
            </a:r>
            <a:r>
              <a:rPr lang="en-US" sz="2000" dirty="0">
                <a:hlinkClick r:id="rId5" tooltip="http://www.nada.kth.se/cvap/abstracts/cvap198.html"/>
              </a:rPr>
              <a:t>Feature detection with automatic scale selection</a:t>
            </a:r>
            <a:r>
              <a:rPr lang="en-US" sz="2000" dirty="0"/>
              <a:t>,</a:t>
            </a:r>
            <a:br>
              <a:rPr lang="en-US" sz="2000" dirty="0"/>
            </a:br>
            <a:r>
              <a:rPr lang="en-US" sz="2000" i="1" dirty="0"/>
              <a:t>IJCV </a:t>
            </a:r>
            <a:r>
              <a:rPr lang="en-US" sz="2000" dirty="0"/>
              <a:t>30(2), pp 77-116, 1998</a:t>
            </a:r>
          </a:p>
        </p:txBody>
      </p:sp>
      <p:sp>
        <p:nvSpPr>
          <p:cNvPr id="7" name="Text Box 15">
            <a:extLst>
              <a:ext uri="{FF2B5EF4-FFF2-40B4-BE49-F238E27FC236}">
                <a16:creationId xmlns:a16="http://schemas.microsoft.com/office/drawing/2014/main" id="{DFC1A795-C6A0-9C48-BAEA-739EF2563CE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87744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Blob detection</a:t>
            </a:r>
          </a:p>
        </p:txBody>
      </p:sp>
      <p:sp>
        <p:nvSpPr>
          <p:cNvPr id="18435" name="Content Placeholder 4"/>
          <p:cNvSpPr>
            <a:spLocks noGrp="1"/>
          </p:cNvSpPr>
          <p:nvPr>
            <p:ph idx="1"/>
          </p:nvPr>
        </p:nvSpPr>
        <p:spPr>
          <a:xfrm>
            <a:off x="457200" y="5572124"/>
            <a:ext cx="7924800" cy="1209675"/>
          </a:xfrm>
        </p:spPr>
        <p:txBody>
          <a:bodyPr/>
          <a:lstStyle/>
          <a:p>
            <a:pPr eaLnBrk="1" hangingPunct="1"/>
            <a:r>
              <a:rPr lang="en-US" altLang="en-US" dirty="0"/>
              <a:t>Find maxima </a:t>
            </a:r>
            <a:r>
              <a:rPr lang="en-US" altLang="en-US" i="1" dirty="0"/>
              <a:t>and minima</a:t>
            </a:r>
            <a:r>
              <a:rPr lang="en-US" altLang="en-US" dirty="0"/>
              <a:t> of blob filter response in space </a:t>
            </a:r>
            <a:r>
              <a:rPr lang="en-US" altLang="en-US" i="1" dirty="0"/>
              <a:t>and scale</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24200"/>
            <a:ext cx="360363"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2" descr="C:\snavely\work\teaching\09Fa-CS6610\lectures\lec03\butterfly_b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5814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3" descr="C:\snavely\work\teaching\09Fa-CS6610\lectures\lec03\b_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81200"/>
            <a:ext cx="35814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9" name="TextBox 8"/>
          <p:cNvSpPr txBox="1">
            <a:spLocks noChangeArrowheads="1"/>
          </p:cNvSpPr>
          <p:nvPr/>
        </p:nvSpPr>
        <p:spPr bwMode="auto">
          <a:xfrm>
            <a:off x="3822700" y="2979003"/>
            <a:ext cx="7493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4800">
                <a:latin typeface="Times New Roman" pitchFamily="18" charset="0"/>
                <a:cs typeface="Times New Roman" pitchFamily="18" charset="0"/>
              </a:rPr>
              <a:t>*</a:t>
            </a:r>
          </a:p>
        </p:txBody>
      </p:sp>
      <p:sp>
        <p:nvSpPr>
          <p:cNvPr id="18440" name="TextBox 9"/>
          <p:cNvSpPr txBox="1">
            <a:spLocks noChangeArrowheads="1"/>
          </p:cNvSpPr>
          <p:nvPr/>
        </p:nvSpPr>
        <p:spPr bwMode="auto">
          <a:xfrm>
            <a:off x="4800600" y="2971800"/>
            <a:ext cx="577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600" dirty="0">
                <a:cs typeface="Times New Roman" pitchFamily="18" charset="0"/>
              </a:rPr>
              <a:t>=</a:t>
            </a:r>
          </a:p>
        </p:txBody>
      </p:sp>
      <p:cxnSp>
        <p:nvCxnSpPr>
          <p:cNvPr id="12" name="Straight Arrow Connector 11"/>
          <p:cNvCxnSpPr/>
          <p:nvPr/>
        </p:nvCxnSpPr>
        <p:spPr>
          <a:xfrm rot="16200000" flipV="1">
            <a:off x="6509544" y="4452144"/>
            <a:ext cx="522287" cy="174625"/>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2" name="TextBox 13"/>
          <p:cNvSpPr txBox="1">
            <a:spLocks noChangeArrowheads="1"/>
          </p:cNvSpPr>
          <p:nvPr/>
        </p:nvSpPr>
        <p:spPr bwMode="auto">
          <a:xfrm>
            <a:off x="6477000" y="4746625"/>
            <a:ext cx="13354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maxima</a:t>
            </a:r>
          </a:p>
        </p:txBody>
      </p:sp>
      <p:sp>
        <p:nvSpPr>
          <p:cNvPr id="18443" name="TextBox 14"/>
          <p:cNvSpPr txBox="1">
            <a:spLocks noChangeArrowheads="1"/>
          </p:cNvSpPr>
          <p:nvPr/>
        </p:nvSpPr>
        <p:spPr bwMode="auto">
          <a:xfrm>
            <a:off x="6934200" y="1143000"/>
            <a:ext cx="8921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minima</a:t>
            </a:r>
          </a:p>
        </p:txBody>
      </p:sp>
      <p:cxnSp>
        <p:nvCxnSpPr>
          <p:cNvPr id="17" name="Straight Arrow Connector 16"/>
          <p:cNvCxnSpPr/>
          <p:nvPr/>
        </p:nvCxnSpPr>
        <p:spPr>
          <a:xfrm flipH="1">
            <a:off x="6096000" y="1600200"/>
            <a:ext cx="1219200" cy="1378803"/>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24079" y="1752600"/>
            <a:ext cx="228600" cy="1143000"/>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15200" y="4114802"/>
            <a:ext cx="65087" cy="685798"/>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1400" y="6550223"/>
            <a:ext cx="1718740" cy="307777"/>
          </a:xfrm>
          <a:prstGeom prst="rect">
            <a:avLst/>
          </a:prstGeom>
          <a:noFill/>
        </p:spPr>
        <p:txBody>
          <a:bodyPr wrap="none" rtlCol="0">
            <a:spAutoFit/>
          </a:bodyPr>
          <a:lstStyle/>
          <a:p>
            <a:r>
              <a:rPr lang="en-US" sz="1400" dirty="0"/>
              <a:t>Source: N. </a:t>
            </a:r>
            <a:r>
              <a:rPr lang="en-US" sz="1400" dirty="0" err="1"/>
              <a:t>Snavely</a:t>
            </a:r>
            <a:endParaRPr lang="en-US" sz="1400" dirty="0"/>
          </a:p>
        </p:txBody>
      </p:sp>
      <p:sp>
        <p:nvSpPr>
          <p:cNvPr id="16" name="Text Box 15">
            <a:extLst>
              <a:ext uri="{FF2B5EF4-FFF2-40B4-BE49-F238E27FC236}">
                <a16:creationId xmlns:a16="http://schemas.microsoft.com/office/drawing/2014/main" id="{2D24BDC8-25AC-0F4F-AEFE-AB7DBFBEF628}"/>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39867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a:t>Blob filter</a:t>
            </a:r>
          </a:p>
        </p:txBody>
      </p:sp>
      <p:sp>
        <p:nvSpPr>
          <p:cNvPr id="19460" name="Rectangle 9"/>
          <p:cNvSpPr>
            <a:spLocks noGrp="1" noChangeArrowheads="1"/>
          </p:cNvSpPr>
          <p:nvPr>
            <p:ph type="body" idx="1"/>
          </p:nvPr>
        </p:nvSpPr>
        <p:spPr/>
        <p:txBody>
          <a:bodyPr/>
          <a:lstStyle/>
          <a:p>
            <a:r>
              <a:rPr lang="en-US"/>
              <a:t>Laplacian of Gaussian: Circularly symmetric operator for blob detection in 2D</a:t>
            </a:r>
          </a:p>
        </p:txBody>
      </p:sp>
      <p:pic>
        <p:nvPicPr>
          <p:cNvPr id="19461" name="Picture 5" descr="log_color"/>
          <p:cNvPicPr>
            <a:picLocks noChangeAspect="1" noChangeArrowheads="1"/>
          </p:cNvPicPr>
          <p:nvPr/>
        </p:nvPicPr>
        <p:blipFill>
          <a:blip r:embed="rId4" cstate="print"/>
          <a:srcRect/>
          <a:stretch>
            <a:fillRect/>
          </a:stretch>
        </p:blipFill>
        <p:spPr bwMode="auto">
          <a:xfrm>
            <a:off x="1143000" y="1828800"/>
            <a:ext cx="4114800" cy="3086100"/>
          </a:xfrm>
          <a:prstGeom prst="rect">
            <a:avLst/>
          </a:prstGeom>
          <a:noFill/>
          <a:ln w="9525">
            <a:noFill/>
            <a:miter lim="800000"/>
            <a:headEnd/>
            <a:tailEnd/>
          </a:ln>
        </p:spPr>
      </p:pic>
      <p:pic>
        <p:nvPicPr>
          <p:cNvPr id="19462" name="Picture 6" descr="log"/>
          <p:cNvPicPr>
            <a:picLocks noChangeAspect="1" noChangeArrowheads="1"/>
          </p:cNvPicPr>
          <p:nvPr/>
        </p:nvPicPr>
        <p:blipFill>
          <a:blip r:embed="rId5" cstate="print"/>
          <a:srcRect/>
          <a:stretch>
            <a:fillRect/>
          </a:stretch>
        </p:blipFill>
        <p:spPr bwMode="auto">
          <a:xfrm>
            <a:off x="6019800" y="2293938"/>
            <a:ext cx="2057400" cy="2057400"/>
          </a:xfrm>
          <a:prstGeom prst="rect">
            <a:avLst/>
          </a:prstGeom>
          <a:noFill/>
          <a:ln w="9525">
            <a:noFill/>
            <a:miter lim="800000"/>
            <a:headEnd/>
            <a:tailEnd/>
          </a:ln>
        </p:spPr>
      </p:pic>
      <p:graphicFrame>
        <p:nvGraphicFramePr>
          <p:cNvPr id="19458" name="Object 7"/>
          <p:cNvGraphicFramePr>
            <a:graphicFrameLocks noGrp="1" noChangeAspect="1"/>
          </p:cNvGraphicFramePr>
          <p:nvPr>
            <p:ph idx="4294967295"/>
          </p:nvPr>
        </p:nvGraphicFramePr>
        <p:xfrm>
          <a:off x="2820988" y="5105400"/>
          <a:ext cx="3579812" cy="1439863"/>
        </p:xfrm>
        <a:graphic>
          <a:graphicData uri="http://schemas.openxmlformats.org/presentationml/2006/ole">
            <mc:AlternateContent xmlns:mc="http://schemas.openxmlformats.org/markup-compatibility/2006">
              <mc:Choice xmlns:v="urn:schemas-microsoft-com:vml" Requires="v">
                <p:oleObj spid="_x0000_s19566" name="Equation" r:id="rId6" imgW="1104840" imgH="444240" progId="Equation.3">
                  <p:embed/>
                </p:oleObj>
              </mc:Choice>
              <mc:Fallback>
                <p:oleObj name="Equation" r:id="rId6" imgW="1104840" imgH="4442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0988" y="5105400"/>
                        <a:ext cx="3579812" cy="1439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Text Box 15">
            <a:extLst>
              <a:ext uri="{FF2B5EF4-FFF2-40B4-BE49-F238E27FC236}">
                <a16:creationId xmlns:a16="http://schemas.microsoft.com/office/drawing/2014/main" id="{0C6D5E97-08AC-B541-985A-691DCE66E0AC}"/>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609600" y="76200"/>
            <a:ext cx="7924800" cy="838200"/>
          </a:xfrm>
        </p:spPr>
        <p:txBody>
          <a:bodyPr/>
          <a:lstStyle/>
          <a:p>
            <a:r>
              <a:rPr lang="en-US"/>
              <a:t>Recall: Edge detection</a:t>
            </a:r>
          </a:p>
        </p:txBody>
      </p:sp>
      <p:graphicFrame>
        <p:nvGraphicFramePr>
          <p:cNvPr id="16386" name="Object 6"/>
          <p:cNvGraphicFramePr>
            <a:graphicFrameLocks noChangeAspect="1"/>
          </p:cNvGraphicFramePr>
          <p:nvPr/>
        </p:nvGraphicFramePr>
        <p:xfrm>
          <a:off x="1582738" y="1524000"/>
          <a:ext cx="5516562" cy="4343400"/>
        </p:xfrm>
        <a:graphic>
          <a:graphicData uri="http://schemas.openxmlformats.org/presentationml/2006/ole">
            <mc:AlternateContent xmlns:mc="http://schemas.openxmlformats.org/markup-compatibility/2006">
              <mc:Choice xmlns:v="urn:schemas-microsoft-com:vml" Requires="v">
                <p:oleObj spid="_x0000_s16696" name="Photo Editor Photo" r:id="rId4" imgW="6001588" imgH="4847619" progId="">
                  <p:embed/>
                </p:oleObj>
              </mc:Choice>
              <mc:Fallback>
                <p:oleObj name="Photo Editor Photo" r:id="rId4" imgW="6001588" imgH="4847619"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38" y="1524000"/>
                        <a:ext cx="5516562"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7"/>
          <p:cNvGraphicFramePr>
            <a:graphicFrameLocks noGrp="1" noChangeAspect="1"/>
          </p:cNvGraphicFramePr>
          <p:nvPr>
            <p:ph sz="quarter" idx="4294967295"/>
          </p:nvPr>
        </p:nvGraphicFramePr>
        <p:xfrm>
          <a:off x="241300" y="4648200"/>
          <a:ext cx="1103313" cy="757238"/>
        </p:xfrm>
        <a:graphic>
          <a:graphicData uri="http://schemas.openxmlformats.org/presentationml/2006/ole">
            <mc:AlternateContent xmlns:mc="http://schemas.openxmlformats.org/markup-compatibility/2006">
              <mc:Choice xmlns:v="urn:schemas-microsoft-com:vml" Requires="v">
                <p:oleObj spid="_x0000_s16697" name="Equation" r:id="rId6" imgW="558720" imgH="393480" progId="Equation.3">
                  <p:embed/>
                </p:oleObj>
              </mc:Choice>
              <mc:Fallback>
                <p:oleObj name="Equation" r:id="rId6" imgW="558720" imgH="39348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4648200"/>
                        <a:ext cx="1103313"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390" name="Text Box 8"/>
          <p:cNvSpPr txBox="1">
            <a:spLocks noChangeArrowheads="1"/>
          </p:cNvSpPr>
          <p:nvPr/>
        </p:nvSpPr>
        <p:spPr bwMode="auto">
          <a:xfrm>
            <a:off x="792163" y="2066925"/>
            <a:ext cx="268287" cy="457200"/>
          </a:xfrm>
          <a:prstGeom prst="rect">
            <a:avLst/>
          </a:prstGeom>
          <a:noFill/>
          <a:ln w="9525">
            <a:noFill/>
            <a:miter lim="800000"/>
            <a:headEnd/>
            <a:tailEnd/>
          </a:ln>
        </p:spPr>
        <p:txBody>
          <a:bodyPr wrap="none">
            <a:spAutoFit/>
          </a:bodyPr>
          <a:lstStyle/>
          <a:p>
            <a:r>
              <a:rPr lang="en-US" sz="2400" i="1">
                <a:latin typeface="Times New Roman" pitchFamily="18" charset="0"/>
              </a:rPr>
              <a:t>f</a:t>
            </a:r>
          </a:p>
        </p:txBody>
      </p:sp>
      <p:graphicFrame>
        <p:nvGraphicFramePr>
          <p:cNvPr id="16388" name="Object 9"/>
          <p:cNvGraphicFramePr>
            <a:graphicFrameLocks noGrp="1" noChangeAspect="1"/>
          </p:cNvGraphicFramePr>
          <p:nvPr>
            <p:ph sz="quarter" idx="4294967295"/>
          </p:nvPr>
        </p:nvGraphicFramePr>
        <p:xfrm>
          <a:off x="665163" y="3286125"/>
          <a:ext cx="679450" cy="788988"/>
        </p:xfrm>
        <a:graphic>
          <a:graphicData uri="http://schemas.openxmlformats.org/presentationml/2006/ole">
            <mc:AlternateContent xmlns:mc="http://schemas.openxmlformats.org/markup-compatibility/2006">
              <mc:Choice xmlns:v="urn:schemas-microsoft-com:vml" Requires="v">
                <p:oleObj spid="_x0000_s16698" name="Equation" r:id="rId8" imgW="330120" imgH="393480" progId="Equation.3">
                  <p:embed/>
                </p:oleObj>
              </mc:Choice>
              <mc:Fallback>
                <p:oleObj name="Equation" r:id="rId8" imgW="330120" imgH="39348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63" y="3286125"/>
                        <a:ext cx="679450" cy="7889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391" name="Text Box 10"/>
          <p:cNvSpPr txBox="1">
            <a:spLocks noChangeArrowheads="1"/>
          </p:cNvSpPr>
          <p:nvPr/>
        </p:nvSpPr>
        <p:spPr bwMode="auto">
          <a:xfrm>
            <a:off x="7610475" y="6477000"/>
            <a:ext cx="1457325" cy="304800"/>
          </a:xfrm>
          <a:prstGeom prst="rect">
            <a:avLst/>
          </a:prstGeom>
          <a:noFill/>
          <a:ln w="9525">
            <a:noFill/>
            <a:miter lim="800000"/>
            <a:headEnd/>
            <a:tailEnd/>
          </a:ln>
        </p:spPr>
        <p:txBody>
          <a:bodyPr wrap="none">
            <a:spAutoFit/>
          </a:bodyPr>
          <a:lstStyle/>
          <a:p>
            <a:pPr algn="ctr"/>
            <a:r>
              <a:rPr lang="en-US" sz="1400"/>
              <a:t>Source: S. Seitz</a:t>
            </a:r>
          </a:p>
        </p:txBody>
      </p:sp>
      <p:sp>
        <p:nvSpPr>
          <p:cNvPr id="16392" name="Text Box 12"/>
          <p:cNvSpPr txBox="1">
            <a:spLocks noChangeArrowheads="1"/>
          </p:cNvSpPr>
          <p:nvPr/>
        </p:nvSpPr>
        <p:spPr bwMode="auto">
          <a:xfrm>
            <a:off x="7023100" y="1905000"/>
            <a:ext cx="717550" cy="366713"/>
          </a:xfrm>
          <a:prstGeom prst="rect">
            <a:avLst/>
          </a:prstGeom>
          <a:noFill/>
          <a:ln w="9525">
            <a:noFill/>
            <a:miter lim="800000"/>
            <a:headEnd/>
            <a:tailEnd/>
          </a:ln>
        </p:spPr>
        <p:txBody>
          <a:bodyPr wrap="none">
            <a:spAutoFit/>
          </a:bodyPr>
          <a:lstStyle/>
          <a:p>
            <a:r>
              <a:rPr lang="en-US" sz="1800"/>
              <a:t>Edge</a:t>
            </a:r>
          </a:p>
        </p:txBody>
      </p:sp>
      <p:sp>
        <p:nvSpPr>
          <p:cNvPr id="16393" name="Text Box 13"/>
          <p:cNvSpPr txBox="1">
            <a:spLocks noChangeArrowheads="1"/>
          </p:cNvSpPr>
          <p:nvPr/>
        </p:nvSpPr>
        <p:spPr bwMode="auto">
          <a:xfrm>
            <a:off x="7004050" y="3241675"/>
            <a:ext cx="1403350" cy="641350"/>
          </a:xfrm>
          <a:prstGeom prst="rect">
            <a:avLst/>
          </a:prstGeom>
          <a:noFill/>
          <a:ln w="9525">
            <a:noFill/>
            <a:miter lim="800000"/>
            <a:headEnd/>
            <a:tailEnd/>
          </a:ln>
        </p:spPr>
        <p:txBody>
          <a:bodyPr wrap="none">
            <a:spAutoFit/>
          </a:bodyPr>
          <a:lstStyle/>
          <a:p>
            <a:r>
              <a:rPr lang="en-US" sz="1800"/>
              <a:t>Derivative</a:t>
            </a:r>
            <a:br>
              <a:rPr lang="en-US" sz="1800"/>
            </a:br>
            <a:r>
              <a:rPr lang="en-US" sz="1800"/>
              <a:t>of Gaussian</a:t>
            </a:r>
          </a:p>
        </p:txBody>
      </p:sp>
      <p:sp>
        <p:nvSpPr>
          <p:cNvPr id="16394" name="Text Box 14"/>
          <p:cNvSpPr txBox="1">
            <a:spLocks noChangeArrowheads="1"/>
          </p:cNvSpPr>
          <p:nvPr/>
        </p:nvSpPr>
        <p:spPr bwMode="auto">
          <a:xfrm>
            <a:off x="6946900" y="4616450"/>
            <a:ext cx="1968500" cy="641350"/>
          </a:xfrm>
          <a:prstGeom prst="rect">
            <a:avLst/>
          </a:prstGeom>
          <a:noFill/>
          <a:ln w="9525">
            <a:noFill/>
            <a:miter lim="800000"/>
            <a:headEnd/>
            <a:tailEnd/>
          </a:ln>
        </p:spPr>
        <p:txBody>
          <a:bodyPr wrap="none">
            <a:spAutoFit/>
          </a:bodyPr>
          <a:lstStyle/>
          <a:p>
            <a:r>
              <a:rPr lang="en-US" sz="1800"/>
              <a:t>Edge = maximum</a:t>
            </a:r>
            <a:br>
              <a:rPr lang="en-US" sz="1800"/>
            </a:br>
            <a:r>
              <a:rPr lang="en-US" sz="1800"/>
              <a:t>of derivative</a:t>
            </a:r>
          </a:p>
        </p:txBody>
      </p:sp>
      <p:sp>
        <p:nvSpPr>
          <p:cNvPr id="11" name="Text Box 15">
            <a:extLst>
              <a:ext uri="{FF2B5EF4-FFF2-40B4-BE49-F238E27FC236}">
                <a16:creationId xmlns:a16="http://schemas.microsoft.com/office/drawing/2014/main" id="{3FF2B3AB-81A6-6F42-B01B-04D0DC672739}"/>
              </a:ext>
            </a:extLst>
          </p:cNvPr>
          <p:cNvSpPr txBox="1">
            <a:spLocks noChangeArrowheads="1"/>
          </p:cNvSpPr>
          <p:nvPr/>
        </p:nvSpPr>
        <p:spPr bwMode="auto">
          <a:xfrm>
            <a:off x="0" y="6553200"/>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t>Edge detection, Take 2</a:t>
            </a:r>
          </a:p>
        </p:txBody>
      </p:sp>
      <p:graphicFrame>
        <p:nvGraphicFramePr>
          <p:cNvPr id="17410" name="Object 4"/>
          <p:cNvGraphicFramePr>
            <a:graphicFrameLocks noGrp="1" noChangeAspect="1"/>
          </p:cNvGraphicFramePr>
          <p:nvPr>
            <p:ph idx="4294967295"/>
          </p:nvPr>
        </p:nvGraphicFramePr>
        <p:xfrm>
          <a:off x="1357313" y="1524000"/>
          <a:ext cx="5500687" cy="4464050"/>
        </p:xfrm>
        <a:graphic>
          <a:graphicData uri="http://schemas.openxmlformats.org/presentationml/2006/ole">
            <mc:AlternateContent xmlns:mc="http://schemas.openxmlformats.org/markup-compatibility/2006">
              <mc:Choice xmlns:v="urn:schemas-microsoft-com:vml" Requires="v">
                <p:oleObj spid="_x0000_s17720" name="Photo Editor Photo" r:id="rId4" imgW="6125430" imgH="4971429" progId="">
                  <p:embed/>
                </p:oleObj>
              </mc:Choice>
              <mc:Fallback>
                <p:oleObj name="Photo Editor Photo" r:id="rId4" imgW="6125430" imgH="497142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3" y="1524000"/>
                        <a:ext cx="5500687" cy="446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 y="4745038"/>
          <a:ext cx="1228725" cy="806450"/>
        </p:xfrm>
        <a:graphic>
          <a:graphicData uri="http://schemas.openxmlformats.org/presentationml/2006/ole">
            <mc:AlternateContent xmlns:mc="http://schemas.openxmlformats.org/markup-compatibility/2006">
              <mc:Choice xmlns:v="urn:schemas-microsoft-com:vml" Requires="v">
                <p:oleObj spid="_x0000_s17721" name="Equation" r:id="rId6" imgW="622080" imgH="419040" progId="Equation.3">
                  <p:embed/>
                </p:oleObj>
              </mc:Choice>
              <mc:Fallback>
                <p:oleObj name="Equation" r:id="rId6" imgW="622080" imgH="4190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745038"/>
                        <a:ext cx="1228725" cy="80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7"/>
          <p:cNvSpPr txBox="1">
            <a:spLocks noChangeArrowheads="1"/>
          </p:cNvSpPr>
          <p:nvPr/>
        </p:nvSpPr>
        <p:spPr bwMode="auto">
          <a:xfrm>
            <a:off x="688975" y="2187575"/>
            <a:ext cx="268288" cy="457200"/>
          </a:xfrm>
          <a:prstGeom prst="rect">
            <a:avLst/>
          </a:prstGeom>
          <a:noFill/>
          <a:ln w="9525">
            <a:noFill/>
            <a:miter lim="800000"/>
            <a:headEnd/>
            <a:tailEnd/>
          </a:ln>
        </p:spPr>
        <p:txBody>
          <a:bodyPr wrap="none">
            <a:spAutoFit/>
          </a:bodyPr>
          <a:lstStyle/>
          <a:p>
            <a:r>
              <a:rPr lang="en-US" sz="2400" i="1">
                <a:latin typeface="Times New Roman" pitchFamily="18" charset="0"/>
              </a:rPr>
              <a:t>f</a:t>
            </a:r>
          </a:p>
        </p:txBody>
      </p:sp>
      <p:graphicFrame>
        <p:nvGraphicFramePr>
          <p:cNvPr id="17412" name="Object 8"/>
          <p:cNvGraphicFramePr>
            <a:graphicFrameLocks noChangeAspect="1"/>
          </p:cNvGraphicFramePr>
          <p:nvPr/>
        </p:nvGraphicFramePr>
        <p:xfrm>
          <a:off x="484188" y="3381375"/>
          <a:ext cx="836612" cy="839788"/>
        </p:xfrm>
        <a:graphic>
          <a:graphicData uri="http://schemas.openxmlformats.org/presentationml/2006/ole">
            <mc:AlternateContent xmlns:mc="http://schemas.openxmlformats.org/markup-compatibility/2006">
              <mc:Choice xmlns:v="urn:schemas-microsoft-com:vml" Requires="v">
                <p:oleObj spid="_x0000_s17722" name="Equation" r:id="rId8" imgW="406080" imgH="419040" progId="Equation.3">
                  <p:embed/>
                </p:oleObj>
              </mc:Choice>
              <mc:Fallback>
                <p:oleObj name="Equation" r:id="rId8" imgW="406080" imgH="41904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88" y="3381375"/>
                        <a:ext cx="836612" cy="83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9"/>
          <p:cNvSpPr txBox="1">
            <a:spLocks noChangeArrowheads="1"/>
          </p:cNvSpPr>
          <p:nvPr/>
        </p:nvSpPr>
        <p:spPr bwMode="auto">
          <a:xfrm>
            <a:off x="6858000" y="2133600"/>
            <a:ext cx="717550" cy="366713"/>
          </a:xfrm>
          <a:prstGeom prst="rect">
            <a:avLst/>
          </a:prstGeom>
          <a:noFill/>
          <a:ln w="9525">
            <a:noFill/>
            <a:miter lim="800000"/>
            <a:headEnd/>
            <a:tailEnd/>
          </a:ln>
        </p:spPr>
        <p:txBody>
          <a:bodyPr wrap="none">
            <a:spAutoFit/>
          </a:bodyPr>
          <a:lstStyle/>
          <a:p>
            <a:r>
              <a:rPr lang="en-US" sz="1800"/>
              <a:t>Edge</a:t>
            </a:r>
          </a:p>
        </p:txBody>
      </p:sp>
      <p:sp>
        <p:nvSpPr>
          <p:cNvPr id="17416" name="Text Box 10"/>
          <p:cNvSpPr txBox="1">
            <a:spLocks noChangeArrowheads="1"/>
          </p:cNvSpPr>
          <p:nvPr/>
        </p:nvSpPr>
        <p:spPr bwMode="auto">
          <a:xfrm>
            <a:off x="6838950" y="3276600"/>
            <a:ext cx="2000250" cy="915988"/>
          </a:xfrm>
          <a:prstGeom prst="rect">
            <a:avLst/>
          </a:prstGeom>
          <a:noFill/>
          <a:ln w="9525">
            <a:noFill/>
            <a:miter lim="800000"/>
            <a:headEnd/>
            <a:tailEnd/>
          </a:ln>
        </p:spPr>
        <p:txBody>
          <a:bodyPr wrap="none">
            <a:spAutoFit/>
          </a:bodyPr>
          <a:lstStyle/>
          <a:p>
            <a:r>
              <a:rPr lang="en-US" sz="1800"/>
              <a:t>Second derivative</a:t>
            </a:r>
            <a:br>
              <a:rPr lang="en-US" sz="1800"/>
            </a:br>
            <a:r>
              <a:rPr lang="en-US" sz="1800"/>
              <a:t>of Gaussian </a:t>
            </a:r>
            <a:br>
              <a:rPr lang="en-US" sz="1800"/>
            </a:br>
            <a:r>
              <a:rPr lang="en-US" sz="1800"/>
              <a:t>(Laplacian)</a:t>
            </a:r>
          </a:p>
        </p:txBody>
      </p:sp>
      <p:sp>
        <p:nvSpPr>
          <p:cNvPr id="17417" name="Text Box 11"/>
          <p:cNvSpPr txBox="1">
            <a:spLocks noChangeArrowheads="1"/>
          </p:cNvSpPr>
          <p:nvPr/>
        </p:nvSpPr>
        <p:spPr bwMode="auto">
          <a:xfrm>
            <a:off x="6781800" y="4845050"/>
            <a:ext cx="2336800" cy="641350"/>
          </a:xfrm>
          <a:prstGeom prst="rect">
            <a:avLst/>
          </a:prstGeom>
          <a:noFill/>
          <a:ln w="9525">
            <a:noFill/>
            <a:miter lim="800000"/>
            <a:headEnd/>
            <a:tailEnd/>
          </a:ln>
        </p:spPr>
        <p:txBody>
          <a:bodyPr wrap="none">
            <a:spAutoFit/>
          </a:bodyPr>
          <a:lstStyle/>
          <a:p>
            <a:r>
              <a:rPr lang="en-US" sz="1800"/>
              <a:t>Edge = zero crossing</a:t>
            </a:r>
            <a:br>
              <a:rPr lang="en-US" sz="1800"/>
            </a:br>
            <a:r>
              <a:rPr lang="en-US" sz="1800"/>
              <a:t>of second derivative</a:t>
            </a:r>
          </a:p>
        </p:txBody>
      </p:sp>
      <p:sp>
        <p:nvSpPr>
          <p:cNvPr id="17418" name="Text Box 14"/>
          <p:cNvSpPr txBox="1">
            <a:spLocks noChangeArrowheads="1"/>
          </p:cNvSpPr>
          <p:nvPr/>
        </p:nvSpPr>
        <p:spPr bwMode="auto">
          <a:xfrm>
            <a:off x="7610475" y="6477000"/>
            <a:ext cx="1457325" cy="304800"/>
          </a:xfrm>
          <a:prstGeom prst="rect">
            <a:avLst/>
          </a:prstGeom>
          <a:noFill/>
          <a:ln w="9525">
            <a:noFill/>
            <a:miter lim="800000"/>
            <a:headEnd/>
            <a:tailEnd/>
          </a:ln>
        </p:spPr>
        <p:txBody>
          <a:bodyPr wrap="none">
            <a:spAutoFit/>
          </a:bodyPr>
          <a:lstStyle/>
          <a:p>
            <a:pPr algn="ctr"/>
            <a:r>
              <a:rPr lang="en-US" sz="1400"/>
              <a:t>Source: S. Seitz</a:t>
            </a:r>
          </a:p>
        </p:txBody>
      </p:sp>
      <p:sp>
        <p:nvSpPr>
          <p:cNvPr id="11" name="Text Box 15">
            <a:extLst>
              <a:ext uri="{FF2B5EF4-FFF2-40B4-BE49-F238E27FC236}">
                <a16:creationId xmlns:a16="http://schemas.microsoft.com/office/drawing/2014/main" id="{651D015A-3F00-7149-AE7E-63BD10EFB6C6}"/>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4" descr="ripples copy"/>
          <p:cNvPicPr>
            <a:picLocks noChangeAspect="1" noChangeArrowheads="1"/>
          </p:cNvPicPr>
          <p:nvPr/>
        </p:nvPicPr>
        <p:blipFill>
          <a:blip r:embed="rId3" cstate="print"/>
          <a:srcRect/>
          <a:stretch>
            <a:fillRect/>
          </a:stretch>
        </p:blipFill>
        <p:spPr bwMode="auto">
          <a:xfrm>
            <a:off x="33338" y="1997075"/>
            <a:ext cx="9077325" cy="2314575"/>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r>
              <a:rPr lang="en-US"/>
              <a:t>From edges to blobs</a:t>
            </a:r>
          </a:p>
        </p:txBody>
      </p:sp>
      <p:sp>
        <p:nvSpPr>
          <p:cNvPr id="48132" name="Rectangle 3"/>
          <p:cNvSpPr>
            <a:spLocks noGrp="1" noChangeArrowheads="1"/>
          </p:cNvSpPr>
          <p:nvPr>
            <p:ph type="body" idx="1"/>
          </p:nvPr>
        </p:nvSpPr>
        <p:spPr>
          <a:xfrm>
            <a:off x="685800" y="914400"/>
            <a:ext cx="7772400" cy="1295400"/>
          </a:xfrm>
        </p:spPr>
        <p:txBody>
          <a:bodyPr/>
          <a:lstStyle/>
          <a:p>
            <a:pPr>
              <a:buFontTx/>
              <a:buChar char="•"/>
            </a:pPr>
            <a:r>
              <a:rPr lang="en-US"/>
              <a:t>Edge = ripple</a:t>
            </a:r>
          </a:p>
          <a:p>
            <a:pPr>
              <a:buFontTx/>
              <a:buChar char="•"/>
            </a:pPr>
            <a:r>
              <a:rPr lang="en-US"/>
              <a:t>Blob = superposition of two ripples</a:t>
            </a:r>
          </a:p>
        </p:txBody>
      </p:sp>
      <p:sp>
        <p:nvSpPr>
          <p:cNvPr id="1256458" name="Text Box 10"/>
          <p:cNvSpPr txBox="1">
            <a:spLocks noChangeArrowheads="1"/>
          </p:cNvSpPr>
          <p:nvPr/>
        </p:nvSpPr>
        <p:spPr bwMode="auto">
          <a:xfrm>
            <a:off x="561975" y="4905375"/>
            <a:ext cx="8201025" cy="1800225"/>
          </a:xfrm>
          <a:prstGeom prst="rect">
            <a:avLst/>
          </a:prstGeom>
          <a:noFill/>
          <a:ln w="9525">
            <a:noFill/>
            <a:miter lim="800000"/>
            <a:headEnd/>
            <a:tailEnd/>
          </a:ln>
        </p:spPr>
        <p:txBody>
          <a:bodyPr>
            <a:spAutoFit/>
          </a:bodyPr>
          <a:lstStyle/>
          <a:p>
            <a:r>
              <a:rPr lang="en-US" b="1"/>
              <a:t>Spatial selection</a:t>
            </a:r>
            <a:r>
              <a:rPr lang="en-US"/>
              <a:t>: the magnitude of the Laplacian</a:t>
            </a:r>
            <a:br>
              <a:rPr lang="en-US"/>
            </a:br>
            <a:r>
              <a:rPr lang="en-US"/>
              <a:t>response will achieve a maximum at the center of</a:t>
            </a:r>
            <a:br>
              <a:rPr lang="en-US"/>
            </a:br>
            <a:r>
              <a:rPr lang="en-US"/>
              <a:t>the blob, provided the scale of the Laplacian is</a:t>
            </a:r>
            <a:br>
              <a:rPr lang="en-US"/>
            </a:br>
            <a:r>
              <a:rPr lang="en-US"/>
              <a:t>“matched” to the scale of the blob</a:t>
            </a:r>
          </a:p>
        </p:txBody>
      </p:sp>
      <p:grpSp>
        <p:nvGrpSpPr>
          <p:cNvPr id="2" name="Group 13"/>
          <p:cNvGrpSpPr>
            <a:grpSpLocks/>
          </p:cNvGrpSpPr>
          <p:nvPr/>
        </p:nvGrpSpPr>
        <p:grpSpPr bwMode="auto">
          <a:xfrm>
            <a:off x="7315200" y="4235450"/>
            <a:ext cx="1250950" cy="641350"/>
            <a:chOff x="4560" y="2640"/>
            <a:chExt cx="788" cy="574"/>
          </a:xfrm>
        </p:grpSpPr>
        <p:sp>
          <p:nvSpPr>
            <p:cNvPr id="48135" name="Text Box 11"/>
            <p:cNvSpPr txBox="1">
              <a:spLocks noChangeArrowheads="1"/>
            </p:cNvSpPr>
            <p:nvPr/>
          </p:nvSpPr>
          <p:spPr bwMode="auto">
            <a:xfrm>
              <a:off x="4560" y="2886"/>
              <a:ext cx="788" cy="328"/>
            </a:xfrm>
            <a:prstGeom prst="rect">
              <a:avLst/>
            </a:prstGeom>
            <a:noFill/>
            <a:ln w="9525">
              <a:noFill/>
              <a:miter lim="800000"/>
              <a:headEnd/>
              <a:tailEnd/>
            </a:ln>
          </p:spPr>
          <p:txBody>
            <a:bodyPr wrap="none">
              <a:spAutoFit/>
            </a:bodyPr>
            <a:lstStyle/>
            <a:p>
              <a:r>
                <a:rPr lang="en-US" sz="1800" b="1">
                  <a:solidFill>
                    <a:srgbClr val="FF0000"/>
                  </a:solidFill>
                </a:rPr>
                <a:t>maximum</a:t>
              </a:r>
            </a:p>
          </p:txBody>
        </p:sp>
        <p:sp>
          <p:nvSpPr>
            <p:cNvPr id="48136" name="Line 12"/>
            <p:cNvSpPr>
              <a:spLocks noChangeShapeType="1"/>
            </p:cNvSpPr>
            <p:nvPr/>
          </p:nvSpPr>
          <p:spPr bwMode="auto">
            <a:xfrm flipV="1">
              <a:off x="4990" y="2640"/>
              <a:ext cx="0" cy="288"/>
            </a:xfrm>
            <a:prstGeom prst="line">
              <a:avLst/>
            </a:prstGeom>
            <a:noFill/>
            <a:ln w="25400">
              <a:solidFill>
                <a:srgbClr val="FF0000"/>
              </a:solidFill>
              <a:round/>
              <a:headEnd/>
              <a:tailEnd type="triangle" w="med" len="med"/>
            </a:ln>
          </p:spPr>
          <p:txBody>
            <a:bodyPr/>
            <a:lstStyle/>
            <a:p>
              <a:endParaRPr lang="en-US"/>
            </a:p>
          </p:txBody>
        </p:sp>
      </p:grpSp>
      <p:sp>
        <p:nvSpPr>
          <p:cNvPr id="9" name="Text Box 15">
            <a:extLst>
              <a:ext uri="{FF2B5EF4-FFF2-40B4-BE49-F238E27FC236}">
                <a16:creationId xmlns:a16="http://schemas.microsoft.com/office/drawing/2014/main" id="{5E492FAA-F754-2A47-8AFE-EBFC405C9877}"/>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Scale selection</a:t>
            </a:r>
          </a:p>
        </p:txBody>
      </p:sp>
      <p:sp>
        <p:nvSpPr>
          <p:cNvPr id="1314819" name="Rectangle 3"/>
          <p:cNvSpPr>
            <a:spLocks noGrp="1" noChangeArrowheads="1"/>
          </p:cNvSpPr>
          <p:nvPr>
            <p:ph type="body" idx="1"/>
          </p:nvPr>
        </p:nvSpPr>
        <p:spPr>
          <a:xfrm>
            <a:off x="533400" y="914400"/>
            <a:ext cx="8153400" cy="2590800"/>
          </a:xfrm>
        </p:spPr>
        <p:txBody>
          <a:bodyPr/>
          <a:lstStyle/>
          <a:p>
            <a:pPr>
              <a:buFontTx/>
              <a:buChar char="•"/>
            </a:pPr>
            <a:r>
              <a:rPr lang="en-US"/>
              <a:t>We want to find the characteristic scale of the blob by convolving it with Laplacians at several scales and looking for the maximum response</a:t>
            </a:r>
          </a:p>
          <a:p>
            <a:pPr>
              <a:buFontTx/>
              <a:buChar char="•"/>
            </a:pPr>
            <a:r>
              <a:rPr lang="en-US"/>
              <a:t>However, Laplacian response decays as scale increases:</a:t>
            </a:r>
          </a:p>
        </p:txBody>
      </p:sp>
      <p:grpSp>
        <p:nvGrpSpPr>
          <p:cNvPr id="2" name="Group 9"/>
          <p:cNvGrpSpPr>
            <a:grpSpLocks/>
          </p:cNvGrpSpPr>
          <p:nvPr/>
        </p:nvGrpSpPr>
        <p:grpSpPr bwMode="auto">
          <a:xfrm>
            <a:off x="95250" y="3276600"/>
            <a:ext cx="8858250" cy="2774950"/>
            <a:chOff x="60" y="2064"/>
            <a:chExt cx="5580" cy="1748"/>
          </a:xfrm>
        </p:grpSpPr>
        <p:pic>
          <p:nvPicPr>
            <p:cNvPr id="49158" name="Picture 4" descr="scale_unnorm"/>
            <p:cNvPicPr>
              <a:picLocks noChangeAspect="1" noChangeArrowheads="1"/>
            </p:cNvPicPr>
            <p:nvPr/>
          </p:nvPicPr>
          <p:blipFill>
            <a:blip r:embed="rId3" cstate="print"/>
            <a:srcRect/>
            <a:stretch>
              <a:fillRect/>
            </a:stretch>
          </p:blipFill>
          <p:spPr bwMode="auto">
            <a:xfrm>
              <a:off x="96" y="2064"/>
              <a:ext cx="5544" cy="1470"/>
            </a:xfrm>
            <a:prstGeom prst="rect">
              <a:avLst/>
            </a:prstGeom>
            <a:noFill/>
            <a:ln w="9525">
              <a:noFill/>
              <a:miter lim="800000"/>
              <a:headEnd/>
              <a:tailEnd/>
            </a:ln>
          </p:spPr>
        </p:pic>
        <p:sp>
          <p:nvSpPr>
            <p:cNvPr id="49159" name="Rectangle 6"/>
            <p:cNvSpPr>
              <a:spLocks noChangeArrowheads="1"/>
            </p:cNvSpPr>
            <p:nvPr/>
          </p:nvSpPr>
          <p:spPr bwMode="auto">
            <a:xfrm>
              <a:off x="1691" y="3465"/>
              <a:ext cx="901" cy="231"/>
            </a:xfrm>
            <a:prstGeom prst="rect">
              <a:avLst/>
            </a:prstGeom>
            <a:noFill/>
            <a:ln w="9525">
              <a:noFill/>
              <a:miter lim="800000"/>
              <a:headEnd/>
              <a:tailEnd/>
            </a:ln>
          </p:spPr>
          <p:txBody>
            <a:bodyPr wrap="none">
              <a:spAutoFit/>
            </a:bodyPr>
            <a:lstStyle/>
            <a:p>
              <a:r>
                <a:rPr lang="en-US" sz="1800"/>
                <a:t>increasing </a:t>
              </a:r>
              <a:r>
                <a:rPr lang="el-GR" sz="1800"/>
                <a:t>σ</a:t>
              </a:r>
              <a:endParaRPr lang="en-US" sz="1800"/>
            </a:p>
          </p:txBody>
        </p:sp>
        <p:sp>
          <p:nvSpPr>
            <p:cNvPr id="49160" name="Line 7"/>
            <p:cNvSpPr>
              <a:spLocks noChangeShapeType="1"/>
            </p:cNvSpPr>
            <p:nvPr/>
          </p:nvSpPr>
          <p:spPr bwMode="auto">
            <a:xfrm>
              <a:off x="2640" y="3600"/>
              <a:ext cx="960" cy="0"/>
            </a:xfrm>
            <a:prstGeom prst="line">
              <a:avLst/>
            </a:prstGeom>
            <a:noFill/>
            <a:ln w="9525">
              <a:solidFill>
                <a:schemeClr val="tx1"/>
              </a:solidFill>
              <a:round/>
              <a:headEnd/>
              <a:tailEnd type="triangle" w="med" len="med"/>
            </a:ln>
          </p:spPr>
          <p:txBody>
            <a:bodyPr/>
            <a:lstStyle/>
            <a:p>
              <a:endParaRPr lang="en-US"/>
            </a:p>
          </p:txBody>
        </p:sp>
        <p:sp>
          <p:nvSpPr>
            <p:cNvPr id="49161" name="Rectangle 8"/>
            <p:cNvSpPr>
              <a:spLocks noChangeArrowheads="1"/>
            </p:cNvSpPr>
            <p:nvPr/>
          </p:nvSpPr>
          <p:spPr bwMode="auto">
            <a:xfrm>
              <a:off x="60" y="3408"/>
              <a:ext cx="996" cy="404"/>
            </a:xfrm>
            <a:prstGeom prst="rect">
              <a:avLst/>
            </a:prstGeom>
            <a:solidFill>
              <a:schemeClr val="bg1"/>
            </a:solidFill>
            <a:ln w="9525">
              <a:noFill/>
              <a:miter lim="800000"/>
              <a:headEnd/>
              <a:tailEnd/>
            </a:ln>
          </p:spPr>
          <p:txBody>
            <a:bodyPr wrap="none">
              <a:spAutoFit/>
            </a:bodyPr>
            <a:lstStyle/>
            <a:p>
              <a:pPr algn="ctr"/>
              <a:r>
                <a:rPr lang="en-US" sz="1800"/>
                <a:t>original signal</a:t>
              </a:r>
              <a:br>
                <a:rPr lang="en-US" sz="1800"/>
              </a:br>
              <a:r>
                <a:rPr lang="en-US" sz="1800"/>
                <a:t>(radius=8)</a:t>
              </a:r>
            </a:p>
          </p:txBody>
        </p:sp>
      </p:grpSp>
      <p:sp>
        <p:nvSpPr>
          <p:cNvPr id="9" name="Text Box 15">
            <a:extLst>
              <a:ext uri="{FF2B5EF4-FFF2-40B4-BE49-F238E27FC236}">
                <a16:creationId xmlns:a16="http://schemas.microsoft.com/office/drawing/2014/main" id="{B0D79178-0E61-1342-A0F7-5ED13485DB02}"/>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48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19" grpId="0" uiExpand="1" build="p"/>
    </p:bld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36339</TotalTime>
  <Words>1342</Words>
  <Application>Microsoft Macintosh PowerPoint</Application>
  <PresentationFormat>On-screen Show (4:3)</PresentationFormat>
  <Paragraphs>187</Paragraphs>
  <Slides>29</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8" baseType="lpstr">
      <vt:lpstr>Arial</vt:lpstr>
      <vt:lpstr>AvantGarde Bk BT</vt:lpstr>
      <vt:lpstr>Calibri</vt:lpstr>
      <vt:lpstr>Symbol</vt:lpstr>
      <vt:lpstr>Times New Roman</vt:lpstr>
      <vt:lpstr>Blank Presentation</vt:lpstr>
      <vt:lpstr>Equation</vt:lpstr>
      <vt:lpstr>Photo Editor Photo</vt:lpstr>
      <vt:lpstr>Bitmap Image</vt:lpstr>
      <vt:lpstr>SIFT keypoint detection</vt:lpstr>
      <vt:lpstr>Keypoint detection with scale selection</vt:lpstr>
      <vt:lpstr>Basic idea</vt:lpstr>
      <vt:lpstr>Blob detection</vt:lpstr>
      <vt:lpstr>Blob filter</vt:lpstr>
      <vt:lpstr>Recall: Edge detection</vt:lpstr>
      <vt:lpstr>Edge detection, Take 2</vt:lpstr>
      <vt:lpstr>From edges to blobs</vt:lpstr>
      <vt:lpstr>Scale selection</vt:lpstr>
      <vt:lpstr>Scale normalization</vt:lpstr>
      <vt:lpstr>Effect of scale normalization</vt:lpstr>
      <vt:lpstr>Blob detection in 2D</vt:lpstr>
      <vt:lpstr>Blob detection in 2D</vt:lpstr>
      <vt:lpstr>Blob detection in 2D</vt:lpstr>
      <vt:lpstr>Scale-space blob detector</vt:lpstr>
      <vt:lpstr>Scale-space blob detector: Example</vt:lpstr>
      <vt:lpstr>Scale-space blob detector: Example</vt:lpstr>
      <vt:lpstr>Scale-space blob detector</vt:lpstr>
      <vt:lpstr>Scale-space blob detector: Example</vt:lpstr>
      <vt:lpstr>Efficient implementation</vt:lpstr>
      <vt:lpstr>Efficient implementation</vt:lpstr>
      <vt:lpstr>Eliminating edge responses</vt:lpstr>
      <vt:lpstr>Eliminating edge responses</vt:lpstr>
      <vt:lpstr>From feature detection to feature description</vt:lpstr>
      <vt:lpstr>Finding a reference orientation</vt:lpstr>
      <vt:lpstr>SIFT features</vt:lpstr>
      <vt:lpstr>From keypoint detection to feature description</vt:lpstr>
      <vt:lpstr>SIFT descriptors</vt:lpstr>
      <vt:lpstr>Properties of SIFT</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efros</dc:creator>
  <cp:lastModifiedBy>Gupta, Saurabh</cp:lastModifiedBy>
  <cp:revision>1426</cp:revision>
  <dcterms:created xsi:type="dcterms:W3CDTF">2004-08-29T23:15:23Z</dcterms:created>
  <dcterms:modified xsi:type="dcterms:W3CDTF">2020-02-21T05:10:07Z</dcterms:modified>
</cp:coreProperties>
</file>