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9"/>
  </p:notesMasterIdLst>
  <p:sldIdLst>
    <p:sldId id="256" r:id="rId5"/>
    <p:sldId id="943" r:id="rId6"/>
    <p:sldId id="944" r:id="rId7"/>
    <p:sldId id="527" r:id="rId8"/>
    <p:sldId id="525" r:id="rId9"/>
    <p:sldId id="542" r:id="rId10"/>
    <p:sldId id="538" r:id="rId11"/>
    <p:sldId id="539" r:id="rId12"/>
    <p:sldId id="540" r:id="rId13"/>
    <p:sldId id="541" r:id="rId14"/>
    <p:sldId id="545" r:id="rId15"/>
    <p:sldId id="546" r:id="rId16"/>
    <p:sldId id="848" r:id="rId17"/>
    <p:sldId id="849" r:id="rId18"/>
    <p:sldId id="549" r:id="rId19"/>
    <p:sldId id="550" r:id="rId20"/>
    <p:sldId id="853" r:id="rId21"/>
    <p:sldId id="854" r:id="rId22"/>
    <p:sldId id="855" r:id="rId23"/>
    <p:sldId id="582" r:id="rId24"/>
    <p:sldId id="547" r:id="rId25"/>
    <p:sldId id="583" r:id="rId26"/>
    <p:sldId id="551" r:id="rId27"/>
    <p:sldId id="552" r:id="rId28"/>
    <p:sldId id="553" r:id="rId29"/>
    <p:sldId id="554" r:id="rId30"/>
    <p:sldId id="555" r:id="rId31"/>
    <p:sldId id="556" r:id="rId32"/>
    <p:sldId id="584" r:id="rId33"/>
    <p:sldId id="585" r:id="rId34"/>
    <p:sldId id="586" r:id="rId35"/>
    <p:sldId id="587" r:id="rId36"/>
    <p:sldId id="588" r:id="rId37"/>
    <p:sldId id="858" r:id="rId38"/>
    <p:sldId id="820" r:id="rId39"/>
    <p:sldId id="558" r:id="rId40"/>
    <p:sldId id="561" r:id="rId41"/>
    <p:sldId id="562" r:id="rId42"/>
    <p:sldId id="563" r:id="rId43"/>
    <p:sldId id="564" r:id="rId44"/>
    <p:sldId id="565" r:id="rId45"/>
    <p:sldId id="566" r:id="rId46"/>
    <p:sldId id="569" r:id="rId47"/>
    <p:sldId id="59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6" autoAdjust="0"/>
    <p:restoredTop sz="84945" autoAdjust="0"/>
  </p:normalViewPr>
  <p:slideViewPr>
    <p:cSldViewPr>
      <p:cViewPr varScale="1">
        <p:scale>
          <a:sx n="150" d="100"/>
          <a:sy n="150" d="100"/>
        </p:scale>
        <p:origin x="92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CBF8-2D88-43C4-AAEF-0B05F4A137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424898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4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8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24067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41286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340056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1D1-4C9F-4402-ACFE-C02D5EC3E4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6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37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38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39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40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41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42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1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8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05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80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.xml"/><Relationship Id="rId7" Type="http://schemas.openxmlformats.org/officeDocument/2006/relationships/image" Target="../media/image5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Fitting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University of 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38C30-2272-464C-9CD2-2EA7389C1DF3}"/>
              </a:ext>
            </a:extLst>
          </p:cNvPr>
          <p:cNvSpPr txBox="1"/>
          <p:nvPr/>
        </p:nvSpPr>
        <p:spPr>
          <a:xfrm>
            <a:off x="0" y="6550223"/>
            <a:ext cx="373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Slides from Derek </a:t>
            </a:r>
            <a:r>
              <a:rPr lang="en-US" sz="1400" dirty="0" err="1"/>
              <a:t>Hoiem</a:t>
            </a:r>
            <a:r>
              <a:rPr lang="en-US" sz="1400" dirty="0"/>
              <a:t>, Svetlana </a:t>
            </a:r>
            <a:r>
              <a:rPr lang="en-US" sz="1400" dirty="0" err="1"/>
              <a:t>Lazebnik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33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>
                <a:latin typeface="Times New Roman" pitchFamily="18" charset="0"/>
              </a:rPr>
              <a:t>ax+by+c</a:t>
            </a:r>
            <a:r>
              <a:rPr lang="en-US" sz="2400" b="0" i="1" dirty="0"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34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54148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35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46054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36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37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n-lt"/>
              </a:rPr>
              <a:t>Solution is eigenvector corresponding to smallest </a:t>
            </a:r>
            <a:r>
              <a:rPr lang="en-US" sz="2400" b="0" dirty="0" err="1">
                <a:latin typeface="+mn-lt"/>
              </a:rPr>
              <a:t>eigenvalue</a:t>
            </a:r>
            <a:r>
              <a:rPr lang="en-US" sz="2400" b="0" dirty="0">
                <a:latin typeface="+mn-lt"/>
              </a:rPr>
              <a:t> of A</a:t>
            </a:r>
            <a:r>
              <a:rPr lang="en-US" sz="2400" b="0" baseline="30000" dirty="0">
                <a:latin typeface="+mn-lt"/>
              </a:rPr>
              <a:t>T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details on Raleigh Quotient: </a:t>
            </a:r>
            <a:r>
              <a:rPr lang="en-US" dirty="0">
                <a:hlinkClick r:id="rId15"/>
              </a:rPr>
              <a:t>http://en.wikipedia.org/wiki/Rayleigh_quotient</a:t>
            </a:r>
            <a:endParaRPr lang="en-US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38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8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9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85781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0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1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Problem statement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Solution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276524"/>
                </p:ext>
              </p:extLst>
            </p:nvPr>
          </p:nvGraphicFramePr>
          <p:xfrm>
            <a:off x="673100" y="5456238"/>
            <a:ext cx="3932238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2" name="Equation" r:id="rId11" imgW="1942920" imgH="203040" progId="Equation.3">
                    <p:embed/>
                  </p:oleObj>
                </mc:Choice>
                <mc:Fallback>
                  <p:oleObj name="Equation" r:id="rId11" imgW="19429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100" y="5456238"/>
                          <a:ext cx="3932238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3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4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5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matlab</a:t>
              </a:r>
              <a:r>
                <a:rPr lang="en-US" dirty="0"/>
                <a:t>)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A39DFAE-A3A0-1948-B4BD-0D15DD3953BA}"/>
              </a:ext>
            </a:extLst>
          </p:cNvPr>
          <p:cNvSpPr/>
          <p:nvPr/>
        </p:nvSpPr>
        <p:spPr>
          <a:xfrm>
            <a:off x="0" y="6553200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 (global) optimization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Good</a:t>
            </a:r>
          </a:p>
          <a:p>
            <a:r>
              <a:rPr lang="en-US" sz="2800" dirty="0"/>
              <a:t>Clearly specified objective</a:t>
            </a:r>
          </a:p>
          <a:p>
            <a:r>
              <a:rPr lang="en-US" sz="2800" dirty="0"/>
              <a:t>Optimization is easy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Bad</a:t>
            </a:r>
          </a:p>
          <a:p>
            <a:r>
              <a:rPr lang="en-US" sz="2800" dirty="0"/>
              <a:t>May not be what you want to optimize </a:t>
            </a:r>
          </a:p>
          <a:p>
            <a:r>
              <a:rPr lang="en-US" sz="2800" dirty="0"/>
              <a:t>Sensitive to outliers</a:t>
            </a:r>
          </a:p>
          <a:p>
            <a:pPr lvl="1"/>
            <a:r>
              <a:rPr lang="en-US" sz="2400" dirty="0"/>
              <a:t>Bad matches, extra points</a:t>
            </a:r>
          </a:p>
          <a:p>
            <a:r>
              <a:rPr lang="en-US" sz="2800" dirty="0"/>
              <a:t>Doesn’t allow you to get multiple good fits</a:t>
            </a:r>
          </a:p>
          <a:p>
            <a:pPr lvl="1"/>
            <a:r>
              <a:rPr lang="en-US" sz="2400" dirty="0"/>
              <a:t>Detecting multiple objects, lines, etc.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7A6FD-B3AF-D349-8DAD-7D51C2CB986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253761-BD6E-124E-96FC-BC3CE885B4F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1371600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Problem: squared error heavily penalizes outliers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CCF8A-3DDD-AB4F-83F7-1B7E5319633F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4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03224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5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Choose </a:t>
                </a:r>
                <a:r>
                  <a:rPr lang="en-US" sz="2800" dirty="0" err="1"/>
                  <a:t>params</a:t>
                </a:r>
                <a:r>
                  <a:rPr lang="en-US" sz="2800" dirty="0"/>
                  <a:t> to minimize:</a:t>
                </a:r>
              </a:p>
              <a:p>
                <a:pPr marL="914400" lvl="1" indent="-514350"/>
                <a:r>
                  <a:rPr lang="en-US" sz="2400" dirty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Repeat (2) and (3) until convergence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82937"/>
              </p:ext>
            </p:extLst>
          </p:nvPr>
        </p:nvGraphicFramePr>
        <p:xfrm>
          <a:off x="3200400" y="4495800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8"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05059"/>
              </p:ext>
            </p:extLst>
          </p:nvPr>
        </p:nvGraphicFramePr>
        <p:xfrm>
          <a:off x="5334000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9"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98468"/>
              </p:ext>
            </p:extLst>
          </p:nvPr>
        </p:nvGraphicFramePr>
        <p:xfrm>
          <a:off x="931653" y="1976019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0"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53" y="1976019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829D30B-C4FB-1545-A81B-8217B2344FEB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714500" y="6034088"/>
            <a:ext cx="593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6A108-FFBF-DA4B-83FC-F0F0CD0ED2F9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1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715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D552A-B751-1D45-BD81-4DF720893EF6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7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357313" y="6034088"/>
            <a:ext cx="679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686FB-BCDD-CE4D-B393-E2C457D36FA1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3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724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We’ve learned how to detect edges, corners, blobs. Now what?</a:t>
            </a:r>
          </a:p>
          <a:p>
            <a:pPr>
              <a:buFontTx/>
              <a:buChar char="•"/>
            </a:pPr>
            <a:r>
              <a:rPr lang="en-US" dirty="0"/>
              <a:t>We would like to form a higher-level, more compact representation of the features in the image by grouping multiple features according to a simple model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86400" y="914400"/>
          <a:ext cx="3657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1" name="Image" r:id="rId4" imgW="8761905" imgH="7009524" progId="Photoshop.Image.10">
                  <p:embed/>
                </p:oleObj>
              </mc:Choice>
              <mc:Fallback>
                <p:oleObj name="Image" r:id="rId4" imgW="8761905" imgH="7009524" progId="Photoshop.Image.10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14400"/>
                        <a:ext cx="36576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I_ed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1163" y="3962400"/>
            <a:ext cx="36528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8BCDC-BAF4-8A43-8144-8E5DAD162B8E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Other ways to search for parameters (for when no closed form solution exists)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(1) until no parameter changes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Locally search for better parameters by following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D7179-4368-5E43-BCD4-572C127FE597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Propose parameters</a:t>
            </a:r>
          </a:p>
          <a:p>
            <a:pPr marL="914400" lvl="1" indent="-514350"/>
            <a:r>
              <a:rPr lang="en-US" dirty="0"/>
              <a:t>Try all possible</a:t>
            </a:r>
          </a:p>
          <a:p>
            <a:pPr marL="914400" lvl="1" indent="-514350"/>
            <a:r>
              <a:rPr lang="en-US" dirty="0"/>
              <a:t>Each point votes for all consistent parameters</a:t>
            </a:r>
          </a:p>
          <a:p>
            <a:pPr marL="914400" lvl="1" indent="-514350"/>
            <a:r>
              <a:rPr lang="en-US" dirty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the given parameters</a:t>
            </a:r>
          </a:p>
          <a:p>
            <a:pPr marL="914400" lvl="1" indent="-514350"/>
            <a:r>
              <a:rPr lang="en-US" dirty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from among the set of parameters</a:t>
            </a:r>
          </a:p>
          <a:p>
            <a:pPr marL="914400" lvl="1" indent="-514350"/>
            <a:r>
              <a:rPr lang="en-US" dirty="0"/>
              <a:t>Global or local maximum of scores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Possibly refine parameters using inliers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A77DE-FE29-9041-B704-58C6ACF12B9F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BB7C4-F71B-CC41-B706-713174CB82F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3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5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6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8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9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Need to adjust grid size or smooth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Image </a:t>
            </a:r>
            <a:r>
              <a:rPr lang="en-US">
                <a:sym typeface="Wingdings" pitchFamily="2" charset="2"/>
              </a:rPr>
              <a:t> Canny</a:t>
            </a:r>
            <a:endParaRPr 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5B3CD9-7C62-B147-8E8C-B132CE1B0D0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9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585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Source: K. Grauman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90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Choose a </a:t>
            </a:r>
            <a:r>
              <a:rPr lang="en-US" i="1" dirty="0"/>
              <a:t>parametric model </a:t>
            </a:r>
            <a:r>
              <a:rPr lang="en-US" dirty="0"/>
              <a:t>to represent a set of features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275" y="1965325"/>
            <a:ext cx="21621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29019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13" y="4648200"/>
            <a:ext cx="55959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952625" y="42052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lines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4800600" y="41910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circles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403600" y="6324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complicated model: car</a:t>
            </a:r>
          </a:p>
        </p:txBody>
      </p:sp>
    </p:spTree>
    <p:extLst>
      <p:ext uri="{BB962C8B-B14F-4D97-AF65-F5344CB8AC3E}">
        <p14:creationId xmlns:p14="http://schemas.microsoft.com/office/powerpoint/2010/main" val="3599710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Canny </a:t>
            </a:r>
            <a:r>
              <a:rPr lang="en-US">
                <a:sym typeface="Wingdings" pitchFamily="2" charset="2"/>
              </a:rPr>
              <a:t> Hough votes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D15F45-AD89-4F42-8162-C0164133A974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6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Hough votes </a:t>
            </a:r>
            <a:r>
              <a:rPr lang="en-US">
                <a:sym typeface="Wingdings" pitchFamily="2" charset="2"/>
              </a:rPr>
              <a:t> Edges </a:t>
            </a:r>
            <a:endParaRPr lang="en-US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/>
              <a:t>	</a:t>
            </a:r>
          </a:p>
          <a:p>
            <a:pPr>
              <a:buFont typeface="Arial" charset="0"/>
              <a:buNone/>
            </a:pPr>
            <a:r>
              <a:rPr lang="en-US" sz="280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878A1-5065-374E-9987-75119A25576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92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4EF4D-C70B-0A46-BD16-DDDB29C6B75B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22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Finding circles (x</a:t>
            </a:r>
            <a:r>
              <a:rPr lang="en-US" sz="3200" baseline="-25000" dirty="0"/>
              <a:t>0</a:t>
            </a:r>
            <a:r>
              <a:rPr lang="en-US" sz="3200" dirty="0"/>
              <a:t>, y</a:t>
            </a:r>
            <a:r>
              <a:rPr lang="en-US" sz="3200" baseline="-25000" dirty="0"/>
              <a:t>0</a:t>
            </a:r>
            <a:r>
              <a:rPr lang="en-US" sz="3200" dirty="0"/>
              <a:t>, r) using 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r</a:t>
            </a:r>
          </a:p>
          <a:p>
            <a:r>
              <a:rPr lang="en-US" dirty="0"/>
              <a:t>Variable 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47904-233F-0C45-8D29-9FFA249E61E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3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3581400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1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81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1524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2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819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Hough parameter space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BCB98D-EFB9-C348-B861-041D04BAE203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70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838200"/>
          </a:xfrm>
        </p:spPr>
        <p:txBody>
          <a:bodyPr/>
          <a:lstStyle/>
          <a:p>
            <a:r>
              <a:rPr lang="en-US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400" dirty="0"/>
              <a:t>When we detect an edge point, </a:t>
            </a:r>
            <a:br>
              <a:rPr lang="en-US" sz="2400" dirty="0"/>
            </a:br>
            <a:r>
              <a:rPr lang="en-US" sz="2400" dirty="0"/>
              <a:t>we also know its gradient </a:t>
            </a:r>
            <a:br>
              <a:rPr lang="en-US" sz="2400" dirty="0"/>
            </a:br>
            <a:r>
              <a:rPr lang="en-US" sz="2400" dirty="0"/>
              <a:t>orientation</a:t>
            </a:r>
          </a:p>
          <a:p>
            <a:pPr>
              <a:buFontTx/>
              <a:buChar char="•"/>
            </a:pPr>
            <a:r>
              <a:rPr lang="en-US" sz="2400" dirty="0"/>
              <a:t>How does this constrain </a:t>
            </a:r>
            <a:br>
              <a:rPr lang="en-US" sz="2400" dirty="0"/>
            </a:br>
            <a:r>
              <a:rPr lang="en-US" sz="2400" dirty="0"/>
              <a:t>possible lines passing through</a:t>
            </a:r>
            <a:br>
              <a:rPr lang="en-US" sz="2400" dirty="0"/>
            </a:br>
            <a:r>
              <a:rPr lang="en-US" sz="2400" dirty="0"/>
              <a:t>the point?</a:t>
            </a:r>
            <a:br>
              <a:rPr lang="en-US" sz="2400" dirty="0"/>
            </a:b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Modified Hough transform: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   For each edge point 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>
                <a:solidFill>
                  <a:schemeClr val="accent2"/>
                </a:solidFill>
              </a:rPr>
              <a:t>x,y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 = x </a:t>
            </a:r>
            <a:r>
              <a:rPr lang="en-US" sz="2400" dirty="0" err="1">
                <a:solidFill>
                  <a:schemeClr val="accent2"/>
                </a:solidFill>
              </a:rPr>
              <a:t>cos</a:t>
            </a:r>
            <a:r>
              <a:rPr lang="en-US" sz="2400" dirty="0">
                <a:solidFill>
                  <a:schemeClr val="accent2"/>
                </a:solidFill>
              </a:rPr>
              <a:t> θ + y sin θ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= 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+ 1</a:t>
            </a:r>
            <a:br>
              <a:rPr lang="en-US" sz="2400" dirty="0"/>
            </a:br>
            <a:r>
              <a:rPr lang="en-US" sz="2400" dirty="0"/>
              <a:t>end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606675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57915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65532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883E8-4289-0E4F-B1F2-8019DDBCF9D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49544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outliers: each point votes separately</a:t>
            </a:r>
          </a:p>
          <a:p>
            <a:r>
              <a:rPr lang="en-US" sz="2800" dirty="0"/>
              <a:t>Fairly efficient (much faster than trying all sets of parameters)</a:t>
            </a:r>
          </a:p>
          <a:p>
            <a:r>
              <a:rPr lang="en-US" sz="2800" dirty="0"/>
              <a:t>Provides multiple good fits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dirty="0"/>
              <a:t>Some sensitivity to noise</a:t>
            </a:r>
          </a:p>
          <a:p>
            <a:r>
              <a:rPr lang="en-US" dirty="0"/>
              <a:t>Bin size trades off between noise tolerance, precision, and speed/memory</a:t>
            </a:r>
          </a:p>
          <a:p>
            <a:pPr lvl="1"/>
            <a:r>
              <a:rPr lang="en-US" dirty="0"/>
              <a:t>Can be hard to find sweet spot</a:t>
            </a:r>
          </a:p>
          <a:p>
            <a:r>
              <a:rPr lang="en-US" dirty="0"/>
              <a:t>Not suitable for more than a few parameters</a:t>
            </a:r>
          </a:p>
          <a:p>
            <a:pPr lvl="1"/>
            <a:r>
              <a:rPr lang="en-US" dirty="0"/>
              <a:t>grid size grows exponentially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</a:p>
          <a:p>
            <a:r>
              <a:rPr lang="en-US" dirty="0"/>
              <a:t>Line fitting (also circles, ellipses, etc.)</a:t>
            </a:r>
          </a:p>
          <a:p>
            <a:r>
              <a:rPr lang="en-US" dirty="0"/>
              <a:t>Object instance recognition (parameters are position/scale/orientation)</a:t>
            </a:r>
          </a:p>
          <a:p>
            <a:r>
              <a:rPr lang="en-US" dirty="0"/>
              <a:t>Object category recognition  (parameters are position/scale)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61EAB-0732-014B-9189-D2705453CD2E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6B3DBC-079C-8C46-9FC5-77B16C8631C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2BA16-6BEF-D749-BC25-9F7D9FB4C5E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F56FCD-3600-C242-87F4-E7310C7DD12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74AE8-CEB6-2B48-BFCF-96A6ABEDA05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4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5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D4977B-80BD-E643-9EA4-DD9DE56D78F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9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0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83F803-2465-434B-AF01-86B80A004BC2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 so that a good point with noise is likely (e.g., </a:t>
            </a:r>
            <a:r>
              <a:rPr lang="en-US" sz="1500" dirty="0" err="1"/>
              <a:t>prob</a:t>
            </a:r>
            <a:r>
              <a:rPr lang="en-US" sz="1500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9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F7397-A090-484F-ABE8-DB8CCE26BF41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RANSAC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</a:t>
            </a:r>
          </a:p>
          <a:p>
            <a:r>
              <a:rPr lang="en-US" sz="2800" dirty="0"/>
              <a:t>Applicable for larger number of objective function parameters than Hough transform</a:t>
            </a:r>
          </a:p>
          <a:p>
            <a:r>
              <a:rPr lang="en-US" sz="2800" dirty="0"/>
              <a:t>Optimization parameters are easier to choose than Hough transform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sz="2800" dirty="0"/>
              <a:t>Computational time grows quickly with fraction of outliers and number of parameters </a:t>
            </a:r>
          </a:p>
          <a:p>
            <a:r>
              <a:rPr lang="en-US" sz="2800" dirty="0"/>
              <a:t>Not as good for getting multiple fits (though one solution is to remove inliers after each fit and repeat)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  <a:endParaRPr lang="en-US" dirty="0"/>
          </a:p>
          <a:p>
            <a:r>
              <a:rPr lang="en-US" sz="2800" dirty="0"/>
              <a:t>Computing a </a:t>
            </a:r>
            <a:r>
              <a:rPr lang="en-US" sz="2800" dirty="0" err="1"/>
              <a:t>homography</a:t>
            </a:r>
            <a:r>
              <a:rPr lang="en-US" sz="2800" dirty="0"/>
              <a:t> (e.g., image stitching)</a:t>
            </a:r>
          </a:p>
          <a:p>
            <a:r>
              <a:rPr lang="en-US" sz="2800" dirty="0"/>
              <a:t>Estimating fundamental matrix (relating two views)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E4CEB-282A-6F4A-B5BD-8CB1F3A7B806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Least Squares Fit </a:t>
            </a:r>
          </a:p>
          <a:p>
            <a:pPr lvl="1"/>
            <a:r>
              <a:rPr lang="en-US" dirty="0"/>
              <a:t>closed form solution</a:t>
            </a:r>
          </a:p>
          <a:p>
            <a:pPr lvl="1"/>
            <a:r>
              <a:rPr lang="en-US" dirty="0"/>
              <a:t>robust to noise</a:t>
            </a:r>
          </a:p>
          <a:p>
            <a:pPr lvl="1"/>
            <a:r>
              <a:rPr lang="en-US" dirty="0"/>
              <a:t>not robust to outliers</a:t>
            </a:r>
          </a:p>
          <a:p>
            <a:r>
              <a:rPr lang="en-US" dirty="0"/>
              <a:t>Robust Least Squares</a:t>
            </a:r>
          </a:p>
          <a:p>
            <a:pPr lvl="1"/>
            <a:r>
              <a:rPr lang="en-US" dirty="0"/>
              <a:t>improves robustness to noise</a:t>
            </a:r>
          </a:p>
          <a:p>
            <a:pPr lvl="1"/>
            <a:r>
              <a:rPr lang="en-US" dirty="0"/>
              <a:t>requires iterative optimization</a:t>
            </a:r>
          </a:p>
          <a:p>
            <a:r>
              <a:rPr lang="en-US" dirty="0"/>
              <a:t>Hough transform</a:t>
            </a:r>
          </a:p>
          <a:p>
            <a:pPr lvl="1"/>
            <a:r>
              <a:rPr lang="en-US" dirty="0"/>
              <a:t>robust to noise and outliers</a:t>
            </a:r>
          </a:p>
          <a:p>
            <a:pPr lvl="1"/>
            <a:r>
              <a:rPr lang="en-US" dirty="0"/>
              <a:t>can fit multiple models</a:t>
            </a:r>
          </a:p>
          <a:p>
            <a:pPr lvl="1"/>
            <a:r>
              <a:rPr lang="en-US" dirty="0"/>
              <a:t>only works for a few parameters (1-4 typically)</a:t>
            </a:r>
          </a:p>
          <a:p>
            <a:r>
              <a:rPr lang="en-US" dirty="0"/>
              <a:t>RANSAC</a:t>
            </a:r>
          </a:p>
          <a:p>
            <a:pPr lvl="1"/>
            <a:r>
              <a:rPr lang="en-US" dirty="0"/>
              <a:t>robust to noise and outliers</a:t>
            </a:r>
          </a:p>
          <a:p>
            <a:pPr lvl="1"/>
            <a:r>
              <a:rPr lang="en-US" dirty="0"/>
              <a:t>works with a moderate number of parameters (</a:t>
            </a:r>
            <a:r>
              <a:rPr lang="en-US" dirty="0" err="1"/>
              <a:t>e.g</a:t>
            </a:r>
            <a:r>
              <a:rPr lang="en-US" dirty="0"/>
              <a:t>, 1-8)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C4715-0F1B-3C4A-A6C8-D0618903F960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4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Fitting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463B2-DF10-7F4C-BBC0-4B0D91FA21AF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92381490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3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4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5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6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Matlab</a:t>
            </a:r>
            <a:r>
              <a:rPr lang="en-US" sz="2400" dirty="0"/>
              <a:t>: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 = A \ y;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rotation-invariant</a:t>
            </a:r>
          </a:p>
          <a:p>
            <a:pPr>
              <a:buFontTx/>
              <a:buChar char="•"/>
            </a:pPr>
            <a:r>
              <a:rPr lang="en-US" dirty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Lazebnik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If (</a:t>
            </a:r>
            <a:r>
              <a:rPr lang="en-US" sz="2000" i="1" dirty="0">
                <a:latin typeface="+mj-lt"/>
              </a:rPr>
              <a:t>a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+b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1) then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9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>
                <a:latin typeface="Times New Roman" pitchFamily="18" charset="0"/>
              </a:rPr>
              <a:t>ax+by+c</a:t>
            </a:r>
            <a:r>
              <a:rPr lang="en-US" sz="2400" b="0" i="1" dirty="0">
                <a:latin typeface="Times New Roman" pitchFamily="18" charset="0"/>
              </a:rPr>
              <a:t>=0</a:t>
            </a: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proof: </a:t>
            </a:r>
            <a:r>
              <a:rPr lang="en-US" sz="1400" dirty="0">
                <a:hlinkClick r:id="rId7"/>
              </a:rPr>
              <a:t>http://mathworld.wolfram.com/Point-LineDistance2-Dimensional.html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(</a:t>
            </a:r>
            <a:r>
              <a:rPr lang="en-US" sz="2000" i="1" dirty="0"/>
              <a:t>a</a:t>
            </a:r>
            <a:r>
              <a:rPr lang="en-US" sz="2000" baseline="30000" dirty="0"/>
              <a:t>2</a:t>
            </a:r>
            <a:r>
              <a:rPr lang="en-US" sz="2000" i="1" dirty="0"/>
              <a:t>+b</a:t>
            </a:r>
            <a:r>
              <a:rPr lang="en-US" sz="2000" baseline="30000" dirty="0"/>
              <a:t>2</a:t>
            </a:r>
            <a:r>
              <a:rPr lang="en-US" sz="2000" i="1" dirty="0"/>
              <a:t>=</a:t>
            </a:r>
            <a:r>
              <a:rPr lang="en-US" sz="2000" dirty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c)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>
                <a:latin typeface="Times New Roman" pitchFamily="18" charset="0"/>
              </a:rPr>
              <a:t>ax+by+c</a:t>
            </a:r>
            <a:r>
              <a:rPr lang="en-US" sz="2400" b="0" i="1" dirty="0"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92043682"/>
              </p:ext>
            </p:extLst>
          </p:nvPr>
        </p:nvGraphicFramePr>
        <p:xfrm>
          <a:off x="990600" y="3657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7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55169</TotalTime>
  <Words>2486</Words>
  <Application>Microsoft Macintosh PowerPoint</Application>
  <PresentationFormat>On-screen Show (4:3)</PresentationFormat>
  <Paragraphs>489</Paragraphs>
  <Slides>44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Futura Bk BT</vt:lpstr>
      <vt:lpstr>Times New Roman</vt:lpstr>
      <vt:lpstr>Office Theme</vt:lpstr>
      <vt:lpstr>Default Design</vt:lpstr>
      <vt:lpstr>1_Office Theme</vt:lpstr>
      <vt:lpstr>2_Office Theme</vt:lpstr>
      <vt:lpstr>Equation</vt:lpstr>
      <vt:lpstr>Image</vt:lpstr>
      <vt:lpstr>Fitting</vt:lpstr>
      <vt:lpstr>Fitting</vt:lpstr>
      <vt:lpstr>Fitting</vt:lpstr>
      <vt:lpstr>Fitting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Least squares: Robustness to noise</vt:lpstr>
      <vt:lpstr>Least squares: Robustness to noise</vt:lpstr>
      <vt:lpstr>Robust least squares (to deal with outliers)</vt:lpstr>
      <vt:lpstr>Robust Estimator </vt:lpstr>
      <vt:lpstr>Choosing the scale: Just right</vt:lpstr>
      <vt:lpstr>Choosing the scale: Too small</vt:lpstr>
      <vt:lpstr>Choosing the scale: Too large</vt:lpstr>
      <vt:lpstr>Other ways to search for parameters (for when no closed form solution exists)</vt:lpstr>
      <vt:lpstr>Hypothesize and test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Finding circles (x0, y0, r) using Hough transform</vt:lpstr>
      <vt:lpstr>Hough transform for circles </vt:lpstr>
      <vt:lpstr>Incorporating image gradients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Fitting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Gupta, Saurabh</cp:lastModifiedBy>
  <cp:revision>176</cp:revision>
  <dcterms:created xsi:type="dcterms:W3CDTF">2009-12-16T02:55:56Z</dcterms:created>
  <dcterms:modified xsi:type="dcterms:W3CDTF">2021-03-05T18:22:29Z</dcterms:modified>
</cp:coreProperties>
</file>