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437" r:id="rId2"/>
    <p:sldId id="595" r:id="rId3"/>
    <p:sldId id="596" r:id="rId4"/>
    <p:sldId id="649" r:id="rId5"/>
    <p:sldId id="635" r:id="rId6"/>
    <p:sldId id="561" r:id="rId7"/>
    <p:sldId id="600" r:id="rId8"/>
    <p:sldId id="653" r:id="rId9"/>
    <p:sldId id="601" r:id="rId10"/>
    <p:sldId id="602" r:id="rId11"/>
    <p:sldId id="603" r:id="rId12"/>
    <p:sldId id="604" r:id="rId13"/>
    <p:sldId id="606" r:id="rId14"/>
    <p:sldId id="607" r:id="rId15"/>
    <p:sldId id="608" r:id="rId16"/>
    <p:sldId id="609" r:id="rId17"/>
    <p:sldId id="610" r:id="rId18"/>
    <p:sldId id="611" r:id="rId19"/>
    <p:sldId id="612" r:id="rId20"/>
    <p:sldId id="613" r:id="rId21"/>
    <p:sldId id="633" r:id="rId22"/>
    <p:sldId id="614" r:id="rId23"/>
    <p:sldId id="615" r:id="rId24"/>
    <p:sldId id="605" r:id="rId25"/>
    <p:sldId id="654" r:id="rId26"/>
    <p:sldId id="636" r:id="rId27"/>
    <p:sldId id="634" r:id="rId28"/>
    <p:sldId id="579" r:id="rId29"/>
    <p:sldId id="580" r:id="rId30"/>
    <p:sldId id="513" r:id="rId31"/>
    <p:sldId id="522" r:id="rId32"/>
    <p:sldId id="523" r:id="rId33"/>
    <p:sldId id="524" r:id="rId34"/>
    <p:sldId id="525" r:id="rId35"/>
    <p:sldId id="526" r:id="rId36"/>
    <p:sldId id="527" r:id="rId37"/>
    <p:sldId id="514" r:id="rId38"/>
    <p:sldId id="516" r:id="rId39"/>
    <p:sldId id="517" r:id="rId40"/>
    <p:sldId id="651" r:id="rId41"/>
    <p:sldId id="550" r:id="rId42"/>
    <p:sldId id="560" r:id="rId43"/>
    <p:sldId id="650" r:id="rId44"/>
    <p:sldId id="578" r:id="rId45"/>
    <p:sldId id="518" r:id="rId46"/>
    <p:sldId id="545" r:id="rId47"/>
    <p:sldId id="565" r:id="rId48"/>
    <p:sldId id="521" r:id="rId49"/>
    <p:sldId id="637" r:id="rId50"/>
    <p:sldId id="575" r:id="rId51"/>
    <p:sldId id="573" r:id="rId52"/>
    <p:sldId id="589" r:id="rId53"/>
    <p:sldId id="552" r:id="rId54"/>
    <p:sldId id="584" r:id="rId55"/>
    <p:sldId id="553" r:id="rId56"/>
    <p:sldId id="588" r:id="rId57"/>
    <p:sldId id="652" r:id="rId58"/>
  </p:sldIdLst>
  <p:sldSz cx="9144000" cy="6858000" type="screen4x3"/>
  <p:notesSz cx="7315200" cy="9601200"/>
  <p:custDataLst>
    <p:tags r:id="rId6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8C8C8"/>
    <a:srgbClr val="DDDDDD"/>
    <a:srgbClr val="FF0000"/>
    <a:srgbClr val="FFFF00"/>
    <a:srgbClr val="33CC33"/>
    <a:srgbClr val="FF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6" autoAdjust="0"/>
    <p:restoredTop sz="94660" autoAdjust="0"/>
  </p:normalViewPr>
  <p:slideViewPr>
    <p:cSldViewPr snapToObjects="1">
      <p:cViewPr varScale="1">
        <p:scale>
          <a:sx n="105" d="100"/>
          <a:sy n="105" d="100"/>
        </p:scale>
        <p:origin x="121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fld id="{16534B19-0BDF-449F-B63B-67F6D1922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74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fld id="{AC99860D-A2B0-4975-A461-7ED4B535E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16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C3AA9-3C38-494A-89FD-D160CE79CAA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0E4F7-1986-4663-99EC-D83A725FD01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B40CA5-3CDD-427F-8C23-6AE255511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62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0236B-4664-4DBF-86D0-EAAC5A64777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7AD72-ACFA-45EC-88C3-6AC52699210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48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3011A-272D-41EE-8944-401E83A2DF5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04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47917-C80D-4761-BA20-3004DC268C1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07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58D57B-F96B-4FC1-BD3E-0D96BC76D93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42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3B2C2-FF0A-4627-BE77-09C530CCD89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25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FA167-B014-45C8-8EA6-A2CCDB23BFD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D353B-472E-451A-BD93-077338A2592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6B08A-03AF-4F0D-90A4-AE25A77E66A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26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54140-08E0-4822-A28A-ECB455D0724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74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1E930-1374-4561-ABFD-BCF2C8E560D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7413" y="2667000"/>
            <a:ext cx="4598988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9250" y="617131"/>
            <a:ext cx="3929380" cy="7998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75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0BA9D-AF8C-4351-8A62-E0C1D2FB3FC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/>
              <a:pPr/>
              <a:t>31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98988" cy="344963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6594"/>
            <a:ext cx="5085907" cy="4153158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58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78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9AA50-AA54-42BD-9CC1-15B61FBB465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C6B2A-EB0C-4C9D-8AB0-D3589F43716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754CC-7368-4C24-AD31-1D6A0504FC8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97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9BFD9-F4ED-4E29-892B-030086916847}" type="slidenum">
              <a:rPr lang="en-US"/>
              <a:pPr/>
              <a:t>43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</a:t>
            </a:r>
          </a:p>
        </p:txBody>
      </p:sp>
    </p:spTree>
    <p:extLst>
      <p:ext uri="{BB962C8B-B14F-4D97-AF65-F5344CB8AC3E}">
        <p14:creationId xmlns:p14="http://schemas.microsoft.com/office/powerpoint/2010/main" val="1158835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7413" y="2667000"/>
            <a:ext cx="4598988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9250" y="617131"/>
            <a:ext cx="3929380" cy="7998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1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6A100-E998-447D-A5FD-024B40AD92E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3EE8E-0C86-439E-B934-201EEF14908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C85E2-53EB-40AD-95F5-592FD0279B9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2DC8A4-9CF5-4975-9942-9C47938981B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693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2215E-D580-4DB9-A58A-6E03500B23F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F9A72D-AAA5-4948-A60D-B3ACD2DFD195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DF752-8D94-4912-ADA3-B78AB02B500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65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8A028-3D3F-4E46-9646-C2FC3D635C9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E9094-360E-4070-8D31-CF4A6F62AEE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0F4631-4C60-422F-93CE-D10BFE4A562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4FC2B-0283-4B5A-822A-EC2E48BA8A5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8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D7A0B-9144-41CA-8EB2-FF435BE520C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D7A0B-9144-41CA-8EB2-FF435BE520C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85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C2586C-FEEC-457E-9F15-4A4E4A4480E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D744C-5560-4380-B9DE-3FDA02548C8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4AA29-1170-4E44-B88B-FDF3A710D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41B08-7797-49C7-8283-A4E91E0A8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4BEA-4537-4564-BD33-66573E04E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DFFF6-BC3E-414E-9E7F-84B440896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9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387D3-5453-4B51-B30F-0A098EE92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7E8A4-5210-4BC2-8D46-690873997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71B4A-8C06-41BE-BDDE-E7326F035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A39A5-B531-4AE4-B14F-0492053F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5AAF8-59A4-400D-918C-F9102FA6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B8ED1-2C94-4A5A-9694-5F2C9E5B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71D99-C8E8-47AC-BF07-4E034607C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9403E-A514-4DE5-BB5B-69EFBB214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0844648C-0E90-401D-A61B-A9DBCDCE6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raphics.cs.cmu.edu/courses/15-463/2010_fal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cs.ubc.ca/~lowe/papers/ijcv04.pdf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flickr.net/en/2010/01/27/a-look-into-the-past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s.ubc.ca/~lowe/papers/ijcv04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album-1299894_5074760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5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7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3.w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53334732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oleObject" Target="../embeddings/oleObject18.bin"/><Relationship Id="rId3" Type="http://schemas.openxmlformats.org/officeDocument/2006/relationships/tags" Target="../tags/tag3.xml"/><Relationship Id="rId21" Type="http://schemas.openxmlformats.org/officeDocument/2006/relationships/image" Target="../media/image52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30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3.xml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9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5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5.png"/><Relationship Id="rId4" Type="http://schemas.openxmlformats.org/officeDocument/2006/relationships/oleObject" Target="../embeddings/oleObject20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1.w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9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2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409.5400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1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tags" Target="../tags/tag19.xml"/><Relationship Id="rId7" Type="http://schemas.openxmlformats.org/officeDocument/2006/relationships/image" Target="../media/image74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3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5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80.wmf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79.wmf"/><Relationship Id="rId5" Type="http://schemas.openxmlformats.org/officeDocument/2006/relationships/image" Target="../media/image76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7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38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86750" cy="838200"/>
          </a:xfrm>
        </p:spPr>
        <p:txBody>
          <a:bodyPr/>
          <a:lstStyle/>
          <a:p>
            <a:r>
              <a:rPr lang="en-US"/>
              <a:t>Image alignment</a:t>
            </a:r>
          </a:p>
        </p:txBody>
      </p:sp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75704" y="65502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+mn-lt"/>
                <a:hlinkClick r:id="rId4"/>
              </a:rPr>
              <a:t>Image source</a:t>
            </a:r>
            <a:endParaRPr lang="en-US" sz="1400" b="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34030-D500-AE4C-A0FA-862195640354}"/>
              </a:ext>
            </a:extLst>
          </p:cNvPr>
          <p:cNvSpPr txBox="1"/>
          <p:nvPr/>
        </p:nvSpPr>
        <p:spPr>
          <a:xfrm>
            <a:off x="0" y="6550223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Slides from Derek </a:t>
            </a:r>
            <a:r>
              <a:rPr lang="en-US" sz="1400" b="0" dirty="0" err="1"/>
              <a:t>Hoiem</a:t>
            </a:r>
            <a:r>
              <a:rPr lang="en-US" sz="1400" b="0" dirty="0"/>
              <a:t>, Svetlana </a:t>
            </a:r>
            <a:r>
              <a:rPr lang="en-US" sz="1400" b="0" dirty="0" err="1"/>
              <a:t>Lazebnik</a:t>
            </a:r>
            <a:endParaRPr lang="en-US" sz="14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</p:txBody>
      </p:sp>
      <p:sp>
        <p:nvSpPr>
          <p:cNvPr id="25606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2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3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4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5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6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7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8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9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0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1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2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3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4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5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6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7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8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9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0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1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2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3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4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5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6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D3EC1F-281D-F840-BA52-4AA93D3EDFCD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936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/>
              <a:t>Loop:</a:t>
            </a:r>
          </a:p>
          <a:p>
            <a:pPr marL="838200" lvl="1" indent="-381000"/>
            <a:r>
              <a:rPr lang="en-US" i="1"/>
              <a:t>Hypothesize</a:t>
            </a:r>
            <a:r>
              <a:rPr lang="en-US"/>
              <a:t> transformation </a:t>
            </a:r>
            <a:r>
              <a:rPr lang="en-US" i="1"/>
              <a:t>T</a:t>
            </a:r>
            <a:endParaRPr lang="en-US"/>
          </a:p>
          <a:p>
            <a:pPr marL="457200" indent="-457200">
              <a:buFontTx/>
              <a:buChar char="•"/>
            </a:pPr>
            <a:endParaRPr lang="en-US"/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429CA9-96F6-6945-895E-3377DBEB1C3B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600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/>
              <a:t>Loop:</a:t>
            </a:r>
          </a:p>
          <a:p>
            <a:pPr marL="838200" lvl="1" indent="-381000"/>
            <a:r>
              <a:rPr lang="en-US" i="1"/>
              <a:t>Hypothesize</a:t>
            </a:r>
            <a:r>
              <a:rPr lang="en-US"/>
              <a:t> transformation </a:t>
            </a:r>
            <a:r>
              <a:rPr lang="en-US" i="1"/>
              <a:t>T</a:t>
            </a:r>
            <a:endParaRPr lang="en-US"/>
          </a:p>
          <a:p>
            <a:pPr marL="838200" lvl="1" indent="-381000"/>
            <a:r>
              <a:rPr lang="en-US" i="1"/>
              <a:t>Verify </a:t>
            </a:r>
            <a:r>
              <a:rPr lang="en-US"/>
              <a:t>transformation (search for other matches consistent with </a:t>
            </a:r>
            <a:r>
              <a:rPr lang="en-US" i="1"/>
              <a:t>T</a:t>
            </a:r>
            <a:r>
              <a:rPr lang="en-US"/>
              <a:t>)</a:t>
            </a: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4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3F64ED-C54A-134D-BD6B-03FF9B1E0651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522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Generating putative correspondences</a:t>
            </a:r>
          </a:p>
        </p:txBody>
      </p:sp>
      <p:pic>
        <p:nvPicPr>
          <p:cNvPr id="29699" name="Picture 34" descr="vangogh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638" y="1219200"/>
            <a:ext cx="292576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Group 35"/>
          <p:cNvGrpSpPr>
            <a:grpSpLocks noChangeAspect="1"/>
          </p:cNvGrpSpPr>
          <p:nvPr/>
        </p:nvGrpSpPr>
        <p:grpSpPr bwMode="auto">
          <a:xfrm>
            <a:off x="1271588" y="2786063"/>
            <a:ext cx="201612" cy="227012"/>
            <a:chOff x="1824" y="1728"/>
            <a:chExt cx="1392" cy="1392"/>
          </a:xfrm>
        </p:grpSpPr>
        <p:sp>
          <p:nvSpPr>
            <p:cNvPr id="29750" name="Line 3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51" name="Line 3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1" name="Group 38"/>
          <p:cNvGrpSpPr>
            <a:grpSpLocks noChangeAspect="1"/>
          </p:cNvGrpSpPr>
          <p:nvPr/>
        </p:nvGrpSpPr>
        <p:grpSpPr bwMode="auto">
          <a:xfrm>
            <a:off x="2389188" y="2905125"/>
            <a:ext cx="201612" cy="228600"/>
            <a:chOff x="1824" y="1728"/>
            <a:chExt cx="1392" cy="1392"/>
          </a:xfrm>
        </p:grpSpPr>
        <p:sp>
          <p:nvSpPr>
            <p:cNvPr id="29748" name="Line 3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9" name="Line 4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2" name="Group 41"/>
          <p:cNvGrpSpPr>
            <a:grpSpLocks noChangeAspect="1"/>
          </p:cNvGrpSpPr>
          <p:nvPr/>
        </p:nvGrpSpPr>
        <p:grpSpPr bwMode="auto">
          <a:xfrm>
            <a:off x="1941513" y="2479675"/>
            <a:ext cx="203200" cy="227013"/>
            <a:chOff x="1824" y="1728"/>
            <a:chExt cx="1392" cy="1392"/>
          </a:xfrm>
        </p:grpSpPr>
        <p:sp>
          <p:nvSpPr>
            <p:cNvPr id="29746" name="Line 4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7" name="Line 4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3" name="Group 44"/>
          <p:cNvGrpSpPr>
            <a:grpSpLocks noChangeAspect="1"/>
          </p:cNvGrpSpPr>
          <p:nvPr/>
        </p:nvGrpSpPr>
        <p:grpSpPr bwMode="auto">
          <a:xfrm>
            <a:off x="1485900" y="2157413"/>
            <a:ext cx="203200" cy="228600"/>
            <a:chOff x="1824" y="1728"/>
            <a:chExt cx="1392" cy="1392"/>
          </a:xfrm>
        </p:grpSpPr>
        <p:sp>
          <p:nvSpPr>
            <p:cNvPr id="29744" name="Line 4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5" name="Line 4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4" name="Group 47"/>
          <p:cNvGrpSpPr>
            <a:grpSpLocks noChangeAspect="1"/>
          </p:cNvGrpSpPr>
          <p:nvPr/>
        </p:nvGrpSpPr>
        <p:grpSpPr bwMode="auto">
          <a:xfrm>
            <a:off x="2984500" y="2870200"/>
            <a:ext cx="201613" cy="227013"/>
            <a:chOff x="1824" y="1728"/>
            <a:chExt cx="1392" cy="1392"/>
          </a:xfrm>
        </p:grpSpPr>
        <p:sp>
          <p:nvSpPr>
            <p:cNvPr id="29742" name="Line 4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3" name="Line 4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5" name="Group 50"/>
          <p:cNvGrpSpPr>
            <a:grpSpLocks noChangeAspect="1"/>
          </p:cNvGrpSpPr>
          <p:nvPr/>
        </p:nvGrpSpPr>
        <p:grpSpPr bwMode="auto">
          <a:xfrm>
            <a:off x="2798763" y="1766888"/>
            <a:ext cx="201612" cy="227012"/>
            <a:chOff x="1824" y="1728"/>
            <a:chExt cx="1392" cy="1392"/>
          </a:xfrm>
        </p:grpSpPr>
        <p:sp>
          <p:nvSpPr>
            <p:cNvPr id="29740" name="Line 5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1" name="Line 5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6" name="Group 53"/>
          <p:cNvGrpSpPr>
            <a:grpSpLocks noChangeAspect="1"/>
          </p:cNvGrpSpPr>
          <p:nvPr/>
        </p:nvGrpSpPr>
        <p:grpSpPr bwMode="auto">
          <a:xfrm>
            <a:off x="3124200" y="2206625"/>
            <a:ext cx="201613" cy="230188"/>
            <a:chOff x="1824" y="1728"/>
            <a:chExt cx="1392" cy="1392"/>
          </a:xfrm>
        </p:grpSpPr>
        <p:sp>
          <p:nvSpPr>
            <p:cNvPr id="29738" name="Line 5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9" name="Line 5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7" name="Group 56"/>
          <p:cNvGrpSpPr>
            <a:grpSpLocks noChangeAspect="1"/>
          </p:cNvGrpSpPr>
          <p:nvPr/>
        </p:nvGrpSpPr>
        <p:grpSpPr bwMode="auto">
          <a:xfrm>
            <a:off x="1844675" y="3054350"/>
            <a:ext cx="203200" cy="227013"/>
            <a:chOff x="1824" y="1728"/>
            <a:chExt cx="1392" cy="1392"/>
          </a:xfrm>
        </p:grpSpPr>
        <p:sp>
          <p:nvSpPr>
            <p:cNvPr id="29736" name="Line 5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7" name="Line 5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8" name="Group 59"/>
          <p:cNvGrpSpPr>
            <a:grpSpLocks noChangeAspect="1"/>
          </p:cNvGrpSpPr>
          <p:nvPr/>
        </p:nvGrpSpPr>
        <p:grpSpPr bwMode="auto">
          <a:xfrm>
            <a:off x="2352675" y="2147888"/>
            <a:ext cx="203200" cy="228600"/>
            <a:chOff x="1824" y="1728"/>
            <a:chExt cx="1392" cy="1392"/>
          </a:xfrm>
        </p:grpSpPr>
        <p:sp>
          <p:nvSpPr>
            <p:cNvPr id="29734" name="Line 6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5" name="Line 6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9709" name="Picture 63" descr="v_img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223963"/>
            <a:ext cx="29273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10" name="Group 64"/>
          <p:cNvGrpSpPr>
            <a:grpSpLocks noChangeAspect="1"/>
          </p:cNvGrpSpPr>
          <p:nvPr/>
        </p:nvGrpSpPr>
        <p:grpSpPr bwMode="auto">
          <a:xfrm>
            <a:off x="6629400" y="1870075"/>
            <a:ext cx="201613" cy="228600"/>
            <a:chOff x="1824" y="1728"/>
            <a:chExt cx="1392" cy="1392"/>
          </a:xfrm>
        </p:grpSpPr>
        <p:sp>
          <p:nvSpPr>
            <p:cNvPr id="29732" name="Line 6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3" name="Line 6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1" name="Group 67"/>
          <p:cNvGrpSpPr>
            <a:grpSpLocks noChangeAspect="1"/>
          </p:cNvGrpSpPr>
          <p:nvPr/>
        </p:nvGrpSpPr>
        <p:grpSpPr bwMode="auto">
          <a:xfrm>
            <a:off x="7072313" y="1592263"/>
            <a:ext cx="201612" cy="230187"/>
            <a:chOff x="1824" y="1728"/>
            <a:chExt cx="1392" cy="1392"/>
          </a:xfrm>
        </p:grpSpPr>
        <p:sp>
          <p:nvSpPr>
            <p:cNvPr id="29730" name="Line 6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1" name="Line 6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2" name="Group 70"/>
          <p:cNvGrpSpPr>
            <a:grpSpLocks noChangeAspect="1"/>
          </p:cNvGrpSpPr>
          <p:nvPr/>
        </p:nvGrpSpPr>
        <p:grpSpPr bwMode="auto">
          <a:xfrm>
            <a:off x="7615238" y="1947863"/>
            <a:ext cx="201612" cy="230187"/>
            <a:chOff x="1824" y="1728"/>
            <a:chExt cx="1392" cy="1392"/>
          </a:xfrm>
        </p:grpSpPr>
        <p:sp>
          <p:nvSpPr>
            <p:cNvPr id="29728" name="Line 7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9" name="Line 7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3" name="Group 73"/>
          <p:cNvGrpSpPr>
            <a:grpSpLocks noChangeAspect="1"/>
          </p:cNvGrpSpPr>
          <p:nvPr/>
        </p:nvGrpSpPr>
        <p:grpSpPr bwMode="auto">
          <a:xfrm>
            <a:off x="6848475" y="2457450"/>
            <a:ext cx="201613" cy="230188"/>
            <a:chOff x="1824" y="1728"/>
            <a:chExt cx="1392" cy="1392"/>
          </a:xfrm>
        </p:grpSpPr>
        <p:sp>
          <p:nvSpPr>
            <p:cNvPr id="29726" name="Line 7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7" name="Line 7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4" name="Group 76"/>
          <p:cNvGrpSpPr>
            <a:grpSpLocks noChangeAspect="1"/>
          </p:cNvGrpSpPr>
          <p:nvPr/>
        </p:nvGrpSpPr>
        <p:grpSpPr bwMode="auto">
          <a:xfrm>
            <a:off x="7085013" y="2878138"/>
            <a:ext cx="201612" cy="228600"/>
            <a:chOff x="1824" y="1728"/>
            <a:chExt cx="1392" cy="1392"/>
          </a:xfrm>
        </p:grpSpPr>
        <p:sp>
          <p:nvSpPr>
            <p:cNvPr id="29724" name="Line 7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5" name="Line 7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5" name="Group 79"/>
          <p:cNvGrpSpPr>
            <a:grpSpLocks noChangeAspect="1"/>
          </p:cNvGrpSpPr>
          <p:nvPr/>
        </p:nvGrpSpPr>
        <p:grpSpPr bwMode="auto">
          <a:xfrm>
            <a:off x="7480300" y="3168650"/>
            <a:ext cx="201613" cy="230188"/>
            <a:chOff x="1824" y="1728"/>
            <a:chExt cx="1392" cy="1392"/>
          </a:xfrm>
        </p:grpSpPr>
        <p:sp>
          <p:nvSpPr>
            <p:cNvPr id="29722" name="Line 8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3" name="Line 8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6" name="Group 82"/>
          <p:cNvGrpSpPr>
            <a:grpSpLocks noChangeAspect="1"/>
          </p:cNvGrpSpPr>
          <p:nvPr/>
        </p:nvGrpSpPr>
        <p:grpSpPr bwMode="auto">
          <a:xfrm>
            <a:off x="7529513" y="2633663"/>
            <a:ext cx="201612" cy="228600"/>
            <a:chOff x="1824" y="1728"/>
            <a:chExt cx="1392" cy="1392"/>
          </a:xfrm>
        </p:grpSpPr>
        <p:sp>
          <p:nvSpPr>
            <p:cNvPr id="29720" name="Line 8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1" name="Line 8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9717" name="Line 85"/>
          <p:cNvSpPr>
            <a:spLocks noChangeShapeType="1"/>
          </p:cNvSpPr>
          <p:nvPr/>
        </p:nvSpPr>
        <p:spPr bwMode="auto">
          <a:xfrm>
            <a:off x="4516438" y="2341563"/>
            <a:ext cx="631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18" name="Text Box 107"/>
          <p:cNvSpPr txBox="1">
            <a:spLocks noChangeArrowheads="1"/>
          </p:cNvSpPr>
          <p:nvPr/>
        </p:nvSpPr>
        <p:spPr bwMode="auto">
          <a:xfrm>
            <a:off x="4606925" y="1752600"/>
            <a:ext cx="498475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  <p:sp>
        <p:nvSpPr>
          <p:cNvPr id="29719" name="Rectangle 10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6457E98-19B5-7A47-9347-FA7481ACF213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3022567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Generating putative correspondences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Need to compare </a:t>
            </a:r>
            <a:r>
              <a:rPr lang="en-US" i="1"/>
              <a:t>feature descriptors</a:t>
            </a:r>
            <a:r>
              <a:rPr lang="en-US"/>
              <a:t> of local patches surrounding interest points</a:t>
            </a:r>
            <a:endParaRPr lang="en-US" i="1"/>
          </a:p>
        </p:txBody>
      </p:sp>
      <p:pic>
        <p:nvPicPr>
          <p:cNvPr id="30724" name="Picture 4" descr="vangogh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638" y="1219200"/>
            <a:ext cx="292576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5" name="Group 5"/>
          <p:cNvGrpSpPr>
            <a:grpSpLocks noChangeAspect="1"/>
          </p:cNvGrpSpPr>
          <p:nvPr/>
        </p:nvGrpSpPr>
        <p:grpSpPr bwMode="auto">
          <a:xfrm>
            <a:off x="1271588" y="2786063"/>
            <a:ext cx="201612" cy="227012"/>
            <a:chOff x="1824" y="1728"/>
            <a:chExt cx="1392" cy="1392"/>
          </a:xfrm>
        </p:grpSpPr>
        <p:sp>
          <p:nvSpPr>
            <p:cNvPr id="30794" name="Line 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5" name="Line 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6" name="Group 8"/>
          <p:cNvGrpSpPr>
            <a:grpSpLocks noChangeAspect="1"/>
          </p:cNvGrpSpPr>
          <p:nvPr/>
        </p:nvGrpSpPr>
        <p:grpSpPr bwMode="auto">
          <a:xfrm>
            <a:off x="2389188" y="2905125"/>
            <a:ext cx="201612" cy="228600"/>
            <a:chOff x="1824" y="1728"/>
            <a:chExt cx="1392" cy="1392"/>
          </a:xfrm>
        </p:grpSpPr>
        <p:sp>
          <p:nvSpPr>
            <p:cNvPr id="30792" name="Line 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3" name="Line 1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7" name="Group 11"/>
          <p:cNvGrpSpPr>
            <a:grpSpLocks noChangeAspect="1"/>
          </p:cNvGrpSpPr>
          <p:nvPr/>
        </p:nvGrpSpPr>
        <p:grpSpPr bwMode="auto">
          <a:xfrm>
            <a:off x="1941513" y="2479675"/>
            <a:ext cx="203200" cy="227013"/>
            <a:chOff x="1824" y="1728"/>
            <a:chExt cx="1392" cy="1392"/>
          </a:xfrm>
        </p:grpSpPr>
        <p:sp>
          <p:nvSpPr>
            <p:cNvPr id="30790" name="Line 1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1" name="Line 1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8" name="Group 14"/>
          <p:cNvGrpSpPr>
            <a:grpSpLocks noChangeAspect="1"/>
          </p:cNvGrpSpPr>
          <p:nvPr/>
        </p:nvGrpSpPr>
        <p:grpSpPr bwMode="auto">
          <a:xfrm>
            <a:off x="1485900" y="2157413"/>
            <a:ext cx="203200" cy="228600"/>
            <a:chOff x="1824" y="1728"/>
            <a:chExt cx="1392" cy="1392"/>
          </a:xfrm>
        </p:grpSpPr>
        <p:sp>
          <p:nvSpPr>
            <p:cNvPr id="30788" name="Line 1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9" name="Line 1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9" name="Group 17"/>
          <p:cNvGrpSpPr>
            <a:grpSpLocks noChangeAspect="1"/>
          </p:cNvGrpSpPr>
          <p:nvPr/>
        </p:nvGrpSpPr>
        <p:grpSpPr bwMode="auto">
          <a:xfrm>
            <a:off x="2984500" y="2870200"/>
            <a:ext cx="201613" cy="227013"/>
            <a:chOff x="1824" y="1728"/>
            <a:chExt cx="1392" cy="1392"/>
          </a:xfrm>
        </p:grpSpPr>
        <p:sp>
          <p:nvSpPr>
            <p:cNvPr id="30786" name="Line 1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7" name="Line 1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0" name="Group 20"/>
          <p:cNvGrpSpPr>
            <a:grpSpLocks noChangeAspect="1"/>
          </p:cNvGrpSpPr>
          <p:nvPr/>
        </p:nvGrpSpPr>
        <p:grpSpPr bwMode="auto">
          <a:xfrm>
            <a:off x="2798763" y="1766888"/>
            <a:ext cx="201612" cy="227012"/>
            <a:chOff x="1824" y="1728"/>
            <a:chExt cx="1392" cy="1392"/>
          </a:xfrm>
        </p:grpSpPr>
        <p:sp>
          <p:nvSpPr>
            <p:cNvPr id="30784" name="Line 2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5" name="Line 2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1" name="Group 23"/>
          <p:cNvGrpSpPr>
            <a:grpSpLocks noChangeAspect="1"/>
          </p:cNvGrpSpPr>
          <p:nvPr/>
        </p:nvGrpSpPr>
        <p:grpSpPr bwMode="auto">
          <a:xfrm>
            <a:off x="3124200" y="2206625"/>
            <a:ext cx="201613" cy="230188"/>
            <a:chOff x="1824" y="1728"/>
            <a:chExt cx="1392" cy="1392"/>
          </a:xfrm>
        </p:grpSpPr>
        <p:sp>
          <p:nvSpPr>
            <p:cNvPr id="30782" name="Line 2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3" name="Line 2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2" name="Group 26"/>
          <p:cNvGrpSpPr>
            <a:grpSpLocks noChangeAspect="1"/>
          </p:cNvGrpSpPr>
          <p:nvPr/>
        </p:nvGrpSpPr>
        <p:grpSpPr bwMode="auto">
          <a:xfrm>
            <a:off x="1844675" y="3054350"/>
            <a:ext cx="203200" cy="227013"/>
            <a:chOff x="1824" y="1728"/>
            <a:chExt cx="1392" cy="1392"/>
          </a:xfrm>
        </p:grpSpPr>
        <p:sp>
          <p:nvSpPr>
            <p:cNvPr id="30780" name="Line 2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1" name="Line 2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3" name="Group 29"/>
          <p:cNvGrpSpPr>
            <a:grpSpLocks noChangeAspect="1"/>
          </p:cNvGrpSpPr>
          <p:nvPr/>
        </p:nvGrpSpPr>
        <p:grpSpPr bwMode="auto">
          <a:xfrm>
            <a:off x="2352675" y="2147888"/>
            <a:ext cx="203200" cy="228600"/>
            <a:chOff x="1824" y="1728"/>
            <a:chExt cx="1392" cy="1392"/>
          </a:xfrm>
        </p:grpSpPr>
        <p:sp>
          <p:nvSpPr>
            <p:cNvPr id="30778" name="Line 3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9" name="Line 3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0734" name="Picture 32" descr="v_img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223963"/>
            <a:ext cx="29273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35" name="Group 33"/>
          <p:cNvGrpSpPr>
            <a:grpSpLocks noChangeAspect="1"/>
          </p:cNvGrpSpPr>
          <p:nvPr/>
        </p:nvGrpSpPr>
        <p:grpSpPr bwMode="auto">
          <a:xfrm>
            <a:off x="6629400" y="1870075"/>
            <a:ext cx="201613" cy="228600"/>
            <a:chOff x="1824" y="1728"/>
            <a:chExt cx="1392" cy="1392"/>
          </a:xfrm>
        </p:grpSpPr>
        <p:sp>
          <p:nvSpPr>
            <p:cNvPr id="30776" name="Line 3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7" name="Line 3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6" name="Group 36"/>
          <p:cNvGrpSpPr>
            <a:grpSpLocks noChangeAspect="1"/>
          </p:cNvGrpSpPr>
          <p:nvPr/>
        </p:nvGrpSpPr>
        <p:grpSpPr bwMode="auto">
          <a:xfrm>
            <a:off x="7072313" y="1592263"/>
            <a:ext cx="201612" cy="230187"/>
            <a:chOff x="1824" y="1728"/>
            <a:chExt cx="1392" cy="1392"/>
          </a:xfrm>
        </p:grpSpPr>
        <p:sp>
          <p:nvSpPr>
            <p:cNvPr id="30774" name="Line 3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5" name="Line 3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7" name="Group 39"/>
          <p:cNvGrpSpPr>
            <a:grpSpLocks noChangeAspect="1"/>
          </p:cNvGrpSpPr>
          <p:nvPr/>
        </p:nvGrpSpPr>
        <p:grpSpPr bwMode="auto">
          <a:xfrm>
            <a:off x="7615238" y="1947863"/>
            <a:ext cx="201612" cy="230187"/>
            <a:chOff x="1824" y="1728"/>
            <a:chExt cx="1392" cy="1392"/>
          </a:xfrm>
        </p:grpSpPr>
        <p:sp>
          <p:nvSpPr>
            <p:cNvPr id="30772" name="Line 4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3" name="Line 4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8" name="Group 42"/>
          <p:cNvGrpSpPr>
            <a:grpSpLocks noChangeAspect="1"/>
          </p:cNvGrpSpPr>
          <p:nvPr/>
        </p:nvGrpSpPr>
        <p:grpSpPr bwMode="auto">
          <a:xfrm>
            <a:off x="6848475" y="2457450"/>
            <a:ext cx="201613" cy="230188"/>
            <a:chOff x="1824" y="1728"/>
            <a:chExt cx="1392" cy="1392"/>
          </a:xfrm>
        </p:grpSpPr>
        <p:sp>
          <p:nvSpPr>
            <p:cNvPr id="30770" name="Line 4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1" name="Line 4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9" name="Group 45"/>
          <p:cNvGrpSpPr>
            <a:grpSpLocks noChangeAspect="1"/>
          </p:cNvGrpSpPr>
          <p:nvPr/>
        </p:nvGrpSpPr>
        <p:grpSpPr bwMode="auto">
          <a:xfrm>
            <a:off x="7085013" y="2878138"/>
            <a:ext cx="201612" cy="228600"/>
            <a:chOff x="1824" y="1728"/>
            <a:chExt cx="1392" cy="1392"/>
          </a:xfrm>
        </p:grpSpPr>
        <p:sp>
          <p:nvSpPr>
            <p:cNvPr id="30768" name="Line 4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9" name="Line 4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40" name="Group 48"/>
          <p:cNvGrpSpPr>
            <a:grpSpLocks noChangeAspect="1"/>
          </p:cNvGrpSpPr>
          <p:nvPr/>
        </p:nvGrpSpPr>
        <p:grpSpPr bwMode="auto">
          <a:xfrm>
            <a:off x="7480300" y="3168650"/>
            <a:ext cx="201613" cy="230188"/>
            <a:chOff x="1824" y="1728"/>
            <a:chExt cx="1392" cy="1392"/>
          </a:xfrm>
        </p:grpSpPr>
        <p:sp>
          <p:nvSpPr>
            <p:cNvPr id="30766" name="Line 4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7" name="Line 5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41" name="Group 51"/>
          <p:cNvGrpSpPr>
            <a:grpSpLocks noChangeAspect="1"/>
          </p:cNvGrpSpPr>
          <p:nvPr/>
        </p:nvGrpSpPr>
        <p:grpSpPr bwMode="auto">
          <a:xfrm>
            <a:off x="7529513" y="2633663"/>
            <a:ext cx="201612" cy="228600"/>
            <a:chOff x="1824" y="1728"/>
            <a:chExt cx="1392" cy="1392"/>
          </a:xfrm>
        </p:grpSpPr>
        <p:sp>
          <p:nvSpPr>
            <p:cNvPr id="30764" name="Line 5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5" name="Line 5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0742" name="Line 54"/>
          <p:cNvSpPr>
            <a:spLocks noChangeShapeType="1"/>
          </p:cNvSpPr>
          <p:nvPr/>
        </p:nvSpPr>
        <p:spPr bwMode="auto">
          <a:xfrm>
            <a:off x="4516438" y="2341563"/>
            <a:ext cx="631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0743" name="Group 55"/>
          <p:cNvGrpSpPr>
            <a:grpSpLocks/>
          </p:cNvGrpSpPr>
          <p:nvPr/>
        </p:nvGrpSpPr>
        <p:grpSpPr bwMode="auto">
          <a:xfrm>
            <a:off x="1422400" y="3910013"/>
            <a:ext cx="882650" cy="1006475"/>
            <a:chOff x="2734" y="1800"/>
            <a:chExt cx="432" cy="439"/>
          </a:xfrm>
        </p:grpSpPr>
        <p:sp>
          <p:nvSpPr>
            <p:cNvPr id="30758" name="Line 56"/>
            <p:cNvSpPr>
              <a:spLocks noChangeAspect="1" noChangeShapeType="1"/>
            </p:cNvSpPr>
            <p:nvPr/>
          </p:nvSpPr>
          <p:spPr bwMode="auto">
            <a:xfrm>
              <a:off x="2877" y="1960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9" name="Line 57"/>
            <p:cNvSpPr>
              <a:spLocks noChangeAspect="1" noChangeShapeType="1"/>
            </p:cNvSpPr>
            <p:nvPr/>
          </p:nvSpPr>
          <p:spPr bwMode="auto">
            <a:xfrm>
              <a:off x="2877" y="2008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0" name="Line 58"/>
            <p:cNvSpPr>
              <a:spLocks noChangeAspect="1" noChangeShapeType="1"/>
            </p:cNvSpPr>
            <p:nvPr/>
          </p:nvSpPr>
          <p:spPr bwMode="auto">
            <a:xfrm>
              <a:off x="2878" y="205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1" name="Line 59"/>
            <p:cNvSpPr>
              <a:spLocks noChangeAspect="1" noChangeShapeType="1"/>
            </p:cNvSpPr>
            <p:nvPr/>
          </p:nvSpPr>
          <p:spPr bwMode="auto">
            <a:xfrm>
              <a:off x="2878" y="2104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2" name="Line 60"/>
            <p:cNvSpPr>
              <a:spLocks noChangeAspect="1" noChangeShapeType="1"/>
            </p:cNvSpPr>
            <p:nvPr/>
          </p:nvSpPr>
          <p:spPr bwMode="auto">
            <a:xfrm>
              <a:off x="2877" y="2156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3" name="Rectangle 61"/>
            <p:cNvSpPr>
              <a:spLocks noChangeArrowheads="1"/>
            </p:cNvSpPr>
            <p:nvPr/>
          </p:nvSpPr>
          <p:spPr bwMode="auto">
            <a:xfrm>
              <a:off x="2734" y="1800"/>
              <a:ext cx="432" cy="43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6000" b="0"/>
                <a:t>( )</a:t>
              </a:r>
            </a:p>
          </p:txBody>
        </p:sp>
      </p:grpSp>
      <p:grpSp>
        <p:nvGrpSpPr>
          <p:cNvPr id="30744" name="Group 62"/>
          <p:cNvGrpSpPr>
            <a:grpSpLocks/>
          </p:cNvGrpSpPr>
          <p:nvPr/>
        </p:nvGrpSpPr>
        <p:grpSpPr bwMode="auto">
          <a:xfrm>
            <a:off x="6791325" y="3911600"/>
            <a:ext cx="882650" cy="1004888"/>
            <a:chOff x="2734" y="1801"/>
            <a:chExt cx="433" cy="438"/>
          </a:xfrm>
        </p:grpSpPr>
        <p:sp>
          <p:nvSpPr>
            <p:cNvPr id="30752" name="Line 63"/>
            <p:cNvSpPr>
              <a:spLocks noChangeAspect="1" noChangeShapeType="1"/>
            </p:cNvSpPr>
            <p:nvPr/>
          </p:nvSpPr>
          <p:spPr bwMode="auto">
            <a:xfrm>
              <a:off x="2877" y="1960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3" name="Line 64"/>
            <p:cNvSpPr>
              <a:spLocks noChangeAspect="1" noChangeShapeType="1"/>
            </p:cNvSpPr>
            <p:nvPr/>
          </p:nvSpPr>
          <p:spPr bwMode="auto">
            <a:xfrm>
              <a:off x="2877" y="2008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4" name="Line 65"/>
            <p:cNvSpPr>
              <a:spLocks noChangeAspect="1" noChangeShapeType="1"/>
            </p:cNvSpPr>
            <p:nvPr/>
          </p:nvSpPr>
          <p:spPr bwMode="auto">
            <a:xfrm>
              <a:off x="2878" y="205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5" name="Line 66"/>
            <p:cNvSpPr>
              <a:spLocks noChangeAspect="1" noChangeShapeType="1"/>
            </p:cNvSpPr>
            <p:nvPr/>
          </p:nvSpPr>
          <p:spPr bwMode="auto">
            <a:xfrm>
              <a:off x="2878" y="2104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6" name="Line 67"/>
            <p:cNvSpPr>
              <a:spLocks noChangeAspect="1" noChangeShapeType="1"/>
            </p:cNvSpPr>
            <p:nvPr/>
          </p:nvSpPr>
          <p:spPr bwMode="auto">
            <a:xfrm>
              <a:off x="2877" y="2156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7" name="Rectangle 68"/>
            <p:cNvSpPr>
              <a:spLocks noChangeArrowheads="1"/>
            </p:cNvSpPr>
            <p:nvPr/>
          </p:nvSpPr>
          <p:spPr bwMode="auto">
            <a:xfrm>
              <a:off x="2734" y="1801"/>
              <a:ext cx="433" cy="4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6000" b="0"/>
                <a:t>( )</a:t>
              </a:r>
            </a:p>
          </p:txBody>
        </p:sp>
      </p:grpSp>
      <p:sp>
        <p:nvSpPr>
          <p:cNvPr id="30745" name="Freeform 69"/>
          <p:cNvSpPr>
            <a:spLocks/>
          </p:cNvSpPr>
          <p:nvPr/>
        </p:nvSpPr>
        <p:spPr bwMode="auto">
          <a:xfrm>
            <a:off x="1941513" y="3155950"/>
            <a:ext cx="215900" cy="825500"/>
          </a:xfrm>
          <a:custGeom>
            <a:avLst/>
            <a:gdLst>
              <a:gd name="T0" fmla="*/ 0 w 106"/>
              <a:gd name="T1" fmla="*/ 0 h 360"/>
              <a:gd name="T2" fmla="*/ 2147483647 w 106"/>
              <a:gd name="T3" fmla="*/ 2147483647 h 360"/>
              <a:gd name="T4" fmla="*/ 0 w 106"/>
              <a:gd name="T5" fmla="*/ 2147483647 h 360"/>
              <a:gd name="T6" fmla="*/ 0 60000 65536"/>
              <a:gd name="T7" fmla="*/ 0 60000 65536"/>
              <a:gd name="T8" fmla="*/ 0 60000 65536"/>
              <a:gd name="T9" fmla="*/ 0 w 106"/>
              <a:gd name="T10" fmla="*/ 0 h 360"/>
              <a:gd name="T11" fmla="*/ 106 w 106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" h="360">
                <a:moveTo>
                  <a:pt x="0" y="0"/>
                </a:moveTo>
                <a:cubicBezTo>
                  <a:pt x="53" y="65"/>
                  <a:pt x="106" y="130"/>
                  <a:pt x="106" y="190"/>
                </a:cubicBezTo>
                <a:cubicBezTo>
                  <a:pt x="106" y="250"/>
                  <a:pt x="18" y="332"/>
                  <a:pt x="0" y="3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46" name="Freeform 70"/>
          <p:cNvSpPr>
            <a:spLocks/>
          </p:cNvSpPr>
          <p:nvPr/>
        </p:nvSpPr>
        <p:spPr bwMode="auto">
          <a:xfrm>
            <a:off x="7581900" y="3260725"/>
            <a:ext cx="215900" cy="827088"/>
          </a:xfrm>
          <a:custGeom>
            <a:avLst/>
            <a:gdLst>
              <a:gd name="T0" fmla="*/ 0 w 106"/>
              <a:gd name="T1" fmla="*/ 0 h 360"/>
              <a:gd name="T2" fmla="*/ 2147483647 w 106"/>
              <a:gd name="T3" fmla="*/ 2147483647 h 360"/>
              <a:gd name="T4" fmla="*/ 0 w 106"/>
              <a:gd name="T5" fmla="*/ 2147483647 h 360"/>
              <a:gd name="T6" fmla="*/ 0 60000 65536"/>
              <a:gd name="T7" fmla="*/ 0 60000 65536"/>
              <a:gd name="T8" fmla="*/ 0 60000 65536"/>
              <a:gd name="T9" fmla="*/ 0 w 106"/>
              <a:gd name="T10" fmla="*/ 0 h 360"/>
              <a:gd name="T11" fmla="*/ 106 w 106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" h="360">
                <a:moveTo>
                  <a:pt x="0" y="0"/>
                </a:moveTo>
                <a:cubicBezTo>
                  <a:pt x="53" y="65"/>
                  <a:pt x="106" y="130"/>
                  <a:pt x="106" y="190"/>
                </a:cubicBezTo>
                <a:cubicBezTo>
                  <a:pt x="106" y="250"/>
                  <a:pt x="18" y="332"/>
                  <a:pt x="0" y="3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47" name="Text Box 71"/>
          <p:cNvSpPr txBox="1">
            <a:spLocks noChangeArrowheads="1"/>
          </p:cNvSpPr>
          <p:nvPr/>
        </p:nvSpPr>
        <p:spPr bwMode="auto">
          <a:xfrm>
            <a:off x="4552950" y="4170363"/>
            <a:ext cx="569913" cy="912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0"/>
              <a:t>=</a:t>
            </a:r>
            <a:endParaRPr lang="en-US" b="0"/>
          </a:p>
        </p:txBody>
      </p:sp>
      <p:sp>
        <p:nvSpPr>
          <p:cNvPr id="30748" name="Text Box 72"/>
          <p:cNvSpPr txBox="1">
            <a:spLocks noChangeArrowheads="1"/>
          </p:cNvSpPr>
          <p:nvPr/>
        </p:nvSpPr>
        <p:spPr bwMode="auto">
          <a:xfrm>
            <a:off x="4591050" y="3927475"/>
            <a:ext cx="498475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  <p:sp>
        <p:nvSpPr>
          <p:cNvPr id="30749" name="Text Box 73"/>
          <p:cNvSpPr txBox="1">
            <a:spLocks noChangeArrowheads="1"/>
          </p:cNvSpPr>
          <p:nvPr/>
        </p:nvSpPr>
        <p:spPr bwMode="auto">
          <a:xfrm>
            <a:off x="1250950" y="4978400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>
                <a:latin typeface="Arial" pitchFamily="34" charset="0"/>
              </a:rPr>
              <a:t>feature</a:t>
            </a:r>
            <a:br>
              <a:rPr lang="en-US" sz="1800" b="0">
                <a:latin typeface="Arial" pitchFamily="34" charset="0"/>
              </a:rPr>
            </a:br>
            <a:r>
              <a:rPr lang="en-US" sz="1800" b="0">
                <a:latin typeface="Arial" pitchFamily="34" charset="0"/>
              </a:rPr>
              <a:t>descriptor</a:t>
            </a:r>
          </a:p>
        </p:txBody>
      </p:sp>
      <p:sp>
        <p:nvSpPr>
          <p:cNvPr id="30750" name="Text Box 74"/>
          <p:cNvSpPr txBox="1">
            <a:spLocks noChangeArrowheads="1"/>
          </p:cNvSpPr>
          <p:nvPr/>
        </p:nvSpPr>
        <p:spPr bwMode="auto">
          <a:xfrm>
            <a:off x="6629400" y="4997450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>
                <a:latin typeface="Arial" pitchFamily="34" charset="0"/>
              </a:rPr>
              <a:t>feature</a:t>
            </a:r>
            <a:br>
              <a:rPr lang="en-US" sz="1800" b="0">
                <a:latin typeface="Arial" pitchFamily="34" charset="0"/>
              </a:rPr>
            </a:br>
            <a:r>
              <a:rPr lang="en-US" sz="1800" b="0">
                <a:latin typeface="Arial" pitchFamily="34" charset="0"/>
              </a:rPr>
              <a:t>descriptor</a:t>
            </a:r>
          </a:p>
        </p:txBody>
      </p:sp>
      <p:sp>
        <p:nvSpPr>
          <p:cNvPr id="30751" name="Text Box 75"/>
          <p:cNvSpPr txBox="1">
            <a:spLocks noChangeArrowheads="1"/>
          </p:cNvSpPr>
          <p:nvPr/>
        </p:nvSpPr>
        <p:spPr bwMode="auto">
          <a:xfrm>
            <a:off x="4606925" y="1752600"/>
            <a:ext cx="498475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C90DE5E-FF7D-0C4A-BB40-2391D8716B13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806036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descriptors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Recall: feature detection and description</a:t>
            </a:r>
          </a:p>
        </p:txBody>
      </p:sp>
      <p:pic>
        <p:nvPicPr>
          <p:cNvPr id="17" name="Picture 4" descr="sift-f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851" y="2209800"/>
            <a:ext cx="842534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0F0D3C-4117-3249-A4C9-FDAD50E385A5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8951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Simplest descriptor: vector of raw intensity values</a:t>
            </a:r>
          </a:p>
          <a:p>
            <a:pPr>
              <a:buFontTx/>
              <a:buChar char="•"/>
            </a:pPr>
            <a:r>
              <a:rPr lang="en-US" dirty="0"/>
              <a:t>How to compare two such vectors?</a:t>
            </a:r>
          </a:p>
          <a:p>
            <a:pPr lvl="1"/>
            <a:r>
              <a:rPr lang="en-US" dirty="0"/>
              <a:t>Sum of squared differences (SSD)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Not invariant to intensity change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Normalized correlation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Invariant to affine intensity change</a:t>
            </a: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descriptors</a:t>
            </a:r>
          </a:p>
        </p:txBody>
      </p:sp>
      <p:graphicFrame>
        <p:nvGraphicFramePr>
          <p:cNvPr id="8194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971800" y="2286000"/>
          <a:ext cx="3124200" cy="74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5" name="Equation" r:id="rId4" imgW="1498320" imgH="355320" progId="Equation.3">
                  <p:embed/>
                </p:oleObj>
              </mc:Choice>
              <mc:Fallback>
                <p:oleObj name="Equation" r:id="rId4" imgW="1498320" imgH="355320" progId="Equation.3">
                  <p:embed/>
                  <p:pic>
                    <p:nvPicPr>
                      <p:cNvPr id="81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86000"/>
                        <a:ext cx="3124200" cy="7411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1330" y="4130675"/>
          <a:ext cx="7949270" cy="166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Equation" r:id="rId6" imgW="3708360" imgH="774360" progId="Equation.3">
                  <p:embed/>
                </p:oleObj>
              </mc:Choice>
              <mc:Fallback>
                <p:oleObj name="Equation" r:id="rId6" imgW="3708360" imgH="774360" progId="Equation.3">
                  <p:embed/>
                  <p:pic>
                    <p:nvPicPr>
                      <p:cNvPr id="819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330" y="4130675"/>
                        <a:ext cx="7949270" cy="166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9D669E1-9CC3-5D47-87EE-C73AF0E861BD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/>
            <a:r>
              <a:rPr lang="en-US" sz="3200" dirty="0"/>
              <a:t>Disadvantage of intensity vectors as descriptors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Small deformations can affect the matching score a lot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838450"/>
            <a:ext cx="78009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D4A512-4FDB-824A-ADBB-EF6D64CD1228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5649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8663" y="33528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Descriptor computation:</a:t>
            </a:r>
          </a:p>
          <a:p>
            <a:pPr lvl="1"/>
            <a:r>
              <a:rPr lang="en-US"/>
              <a:t>Divide patch into 4x4 sub-patches</a:t>
            </a:r>
          </a:p>
          <a:p>
            <a:pPr lvl="1"/>
            <a:r>
              <a:rPr lang="en-US"/>
              <a:t>Compute histogram of gradient orientations (8 reference angles) inside each sub-patch</a:t>
            </a:r>
          </a:p>
          <a:p>
            <a:pPr lvl="1"/>
            <a:r>
              <a:rPr lang="en-US"/>
              <a:t>Resulting descriptor: 4x4x8 = 128 dimensions</a:t>
            </a:r>
          </a:p>
        </p:txBody>
      </p:sp>
      <p:sp>
        <p:nvSpPr>
          <p:cNvPr id="327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descriptors: SIFT</a:t>
            </a:r>
          </a:p>
        </p:txBody>
      </p:sp>
      <p:pic>
        <p:nvPicPr>
          <p:cNvPr id="32773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381375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845863" name="Group 39"/>
          <p:cNvGraphicFramePr>
            <a:graphicFrameLocks noGrp="1"/>
          </p:cNvGraphicFramePr>
          <p:nvPr/>
        </p:nvGraphicFramePr>
        <p:xfrm>
          <a:off x="1998663" y="33750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801" name="AutoShape 38"/>
          <p:cNvSpPr>
            <a:spLocks noChangeArrowheads="1"/>
          </p:cNvSpPr>
          <p:nvPr/>
        </p:nvSpPr>
        <p:spPr bwMode="auto">
          <a:xfrm>
            <a:off x="4267200" y="3990975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2" name="Rectangle 40"/>
          <p:cNvSpPr>
            <a:spLocks noChangeArrowheads="1"/>
          </p:cNvSpPr>
          <p:nvPr/>
        </p:nvSpPr>
        <p:spPr bwMode="auto">
          <a:xfrm>
            <a:off x="228600" y="6034088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800" b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>
                <a:latin typeface="Arial" pitchFamily="34" charset="0"/>
                <a:cs typeface="Arial" pitchFamily="34" charset="0"/>
                <a:hlinkClick r:id="rId5"/>
              </a:rPr>
              <a:t>"Distinctive image features from scale-invariant keypoints.”</a:t>
            </a:r>
            <a:r>
              <a:rPr lang="en-US" sz="1800" b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i="1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E835E-B0AD-A448-B2E0-3454613950DA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96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Descriptor computation:</a:t>
            </a:r>
          </a:p>
          <a:p>
            <a:pPr lvl="1"/>
            <a:r>
              <a:rPr lang="en-US" dirty="0"/>
              <a:t>Divide patch into 4x4 sub-patches</a:t>
            </a:r>
          </a:p>
          <a:p>
            <a:pPr lvl="1"/>
            <a:r>
              <a:rPr lang="en-US" dirty="0"/>
              <a:t>Compute histogram of gradient orientations (8 reference angles) inside each sub-patch</a:t>
            </a:r>
          </a:p>
          <a:p>
            <a:pPr lvl="1"/>
            <a:r>
              <a:rPr lang="en-US" dirty="0"/>
              <a:t>Resulting descriptor: 4x4x8 = 128 dimensions</a:t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altLang="ko-KR" dirty="0">
                <a:ea typeface="굴림" pitchFamily="34" charset="-127"/>
              </a:rPr>
              <a:t>Advantage over raw vectors of pixel values</a:t>
            </a:r>
            <a:endParaRPr lang="en-US" dirty="0"/>
          </a:p>
          <a:p>
            <a:pPr lvl="1"/>
            <a:r>
              <a:rPr lang="en-US" altLang="ko-KR" dirty="0">
                <a:ea typeface="굴림" pitchFamily="34" charset="-127"/>
              </a:rPr>
              <a:t>Gradients less sensitive to illumination change</a:t>
            </a:r>
          </a:p>
          <a:p>
            <a:pPr lvl="1"/>
            <a:r>
              <a:rPr lang="en-US" dirty="0"/>
              <a:t>Pooling of gradients over the sub-patches achieves robustness to small shifts, but still preserves some spatial information</a:t>
            </a:r>
          </a:p>
          <a:p>
            <a:pPr lvl="1"/>
            <a:endParaRPr lang="en-US" dirty="0"/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descriptors: SIFT</a:t>
            </a:r>
          </a:p>
        </p:txBody>
      </p:sp>
      <p:sp>
        <p:nvSpPr>
          <p:cNvPr id="33796" name="Rectangle 34"/>
          <p:cNvSpPr>
            <a:spLocks noChangeArrowheads="1"/>
          </p:cNvSpPr>
          <p:nvPr/>
        </p:nvSpPr>
        <p:spPr bwMode="auto">
          <a:xfrm>
            <a:off x="228600" y="6034088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800" b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>
                <a:latin typeface="Arial" pitchFamily="34" charset="0"/>
                <a:cs typeface="Arial" pitchFamily="34" charset="0"/>
                <a:hlinkClick r:id="rId3"/>
              </a:rPr>
              <a:t>"Distinctive image features from scale-invariant keypoints.”</a:t>
            </a:r>
            <a:r>
              <a:rPr lang="en-US" sz="1800" b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i="1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07059-9BD9-FE4C-B934-5E78C9D135B9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805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hlinkClick r:id="rId3"/>
              </a:rPr>
              <a:t>A look into the past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38200" y="1600200"/>
            <a:ext cx="7541921" cy="5048699"/>
            <a:chOff x="533400" y="993775"/>
            <a:chExt cx="8077200" cy="5407025"/>
          </a:xfrm>
        </p:grpSpPr>
        <p:pic>
          <p:nvPicPr>
            <p:cNvPr id="1843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12801"/>
            <a:stretch>
              <a:fillRect/>
            </a:stretch>
          </p:blipFill>
          <p:spPr bwMode="auto">
            <a:xfrm>
              <a:off x="533400" y="3805238"/>
              <a:ext cx="3886200" cy="25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993775"/>
              <a:ext cx="3886200" cy="257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3813175"/>
              <a:ext cx="3886200" cy="258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8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19638" y="993775"/>
              <a:ext cx="3886200" cy="257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48528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matching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/>
          <a:srcRect l="11906" t="10825" r="12073" b="10780"/>
          <a:stretch>
            <a:fillRect/>
          </a:stretch>
        </p:blipFill>
        <p:spPr bwMode="auto">
          <a:xfrm>
            <a:off x="1676400" y="2441575"/>
            <a:ext cx="25177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4" cstate="print"/>
          <a:srcRect l="12590" t="9528" r="12910" b="9253"/>
          <a:stretch>
            <a:fillRect/>
          </a:stretch>
        </p:blipFill>
        <p:spPr bwMode="auto">
          <a:xfrm>
            <a:off x="5057775" y="2438400"/>
            <a:ext cx="25622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4267200" y="3700463"/>
            <a:ext cx="6810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4424363" y="3059113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823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Generating </a:t>
            </a:r>
            <a:r>
              <a:rPr lang="en-US" i="1"/>
              <a:t>putative matches</a:t>
            </a:r>
            <a:r>
              <a:rPr lang="en-US"/>
              <a:t>: for each patch in one image, find a short list of patches in the other image that could match it based solely on appearance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40294-0927-9445-A2E6-9E43BBA73DDC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2068878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Ambiguous putative matches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067800" cy="33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7216" y="6553200"/>
            <a:ext cx="159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latin typeface="+mn-lt"/>
              </a:rPr>
              <a:t>Source: Y. Furukawa</a:t>
            </a:r>
          </a:p>
        </p:txBody>
      </p:sp>
    </p:spTree>
    <p:extLst>
      <p:ext uri="{BB962C8B-B14F-4D97-AF65-F5344CB8AC3E}">
        <p14:creationId xmlns:p14="http://schemas.microsoft.com/office/powerpoint/2010/main" val="515910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000" dirty="0">
                <a:ea typeface="굴림" pitchFamily="34" charset="-127"/>
              </a:rPr>
              <a:t>Rejection of unreliable matches</a:t>
            </a:r>
            <a:endParaRPr lang="en-US" sz="3000" dirty="0"/>
          </a:p>
        </p:txBody>
      </p:sp>
      <p:pic>
        <p:nvPicPr>
          <p:cNvPr id="35843" name="Picture 4" descr="plot-p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124200"/>
            <a:ext cx="38862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2514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How can we tell which putative matches are more reliable?</a:t>
            </a:r>
          </a:p>
          <a:p>
            <a:pPr>
              <a:buFontTx/>
              <a:buChar char="•"/>
            </a:pPr>
            <a:r>
              <a:rPr lang="en-US"/>
              <a:t>Heuristic: compare distance of </a:t>
            </a:r>
            <a:r>
              <a:rPr lang="en-US" b="1"/>
              <a:t>nearest</a:t>
            </a:r>
            <a:r>
              <a:rPr lang="en-US"/>
              <a:t> neighbor to that of </a:t>
            </a:r>
            <a:r>
              <a:rPr lang="en-US" b="1"/>
              <a:t>second</a:t>
            </a:r>
            <a:r>
              <a:rPr lang="en-US"/>
              <a:t> nearest neighbor</a:t>
            </a:r>
          </a:p>
          <a:p>
            <a:pPr lvl="1"/>
            <a:r>
              <a:rPr lang="en-US"/>
              <a:t>Ratio of closest distance to second-closest distance will be </a:t>
            </a:r>
            <a:r>
              <a:rPr lang="en-US" i="1"/>
              <a:t>high</a:t>
            </a:r>
            <a:r>
              <a:rPr lang="en-US"/>
              <a:t> </a:t>
            </a:r>
            <a:br>
              <a:rPr lang="en-US"/>
            </a:br>
            <a:r>
              <a:rPr lang="en-US"/>
              <a:t>for features that are </a:t>
            </a:r>
            <a:r>
              <a:rPr lang="en-US" i="1"/>
              <a:t>not</a:t>
            </a:r>
            <a:r>
              <a:rPr lang="en-US"/>
              <a:t> distinctive</a:t>
            </a:r>
            <a:endParaRPr lang="en-US" altLang="ko-KR">
              <a:ea typeface="굴림" pitchFamily="34" charset="-127"/>
            </a:endParaRPr>
          </a:p>
          <a:p>
            <a:pPr lvl="1"/>
            <a:endParaRPr lang="en-US"/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800" b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>
                <a:latin typeface="Arial" pitchFamily="34" charset="0"/>
                <a:cs typeface="Arial" pitchFamily="34" charset="0"/>
                <a:hlinkClick r:id="rId4"/>
              </a:rPr>
              <a:t>"Distinctive image features from scale-invariant keypoints.”</a:t>
            </a:r>
            <a:r>
              <a:rPr lang="en-US" sz="1800" b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i="1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5029200" y="3649663"/>
            <a:ext cx="3657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000">
                <a:latin typeface="Arial" pitchFamily="34" charset="0"/>
                <a:cs typeface="Arial" pitchFamily="34" charset="0"/>
              </a:rPr>
              <a:t>Threshold of 0.8 provides good separation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E2300-D32E-8B4E-9155-ADB9C61C804F}"/>
              </a:ext>
            </a:extLst>
          </p:cNvPr>
          <p:cNvSpPr/>
          <p:nvPr/>
        </p:nvSpPr>
        <p:spPr>
          <a:xfrm>
            <a:off x="632460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81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181600"/>
          </a:xfrm>
        </p:spPr>
        <p:txBody>
          <a:bodyPr/>
          <a:lstStyle/>
          <a:p>
            <a:pPr marL="533400" indent="-533400">
              <a:buFont typeface="Arial" pitchFamily="34" charset="0"/>
              <a:buChar char="•"/>
            </a:pPr>
            <a:r>
              <a:rPr lang="en-US" dirty="0"/>
              <a:t>The set of putative matches contains a very high percentage of outliers</a:t>
            </a:r>
            <a:br>
              <a:rPr lang="en-US" dirty="0"/>
            </a:br>
            <a:endParaRPr lang="en-US" dirty="0"/>
          </a:p>
          <a:p>
            <a:pPr marL="533400" indent="-533400"/>
            <a:r>
              <a:rPr lang="en-US" b="1" dirty="0"/>
              <a:t>RANSAC loop: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Randomly select a </a:t>
            </a:r>
            <a:r>
              <a:rPr lang="en-US" i="1" dirty="0"/>
              <a:t>seed group</a:t>
            </a:r>
            <a:r>
              <a:rPr lang="en-US" dirty="0"/>
              <a:t> of matches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Compute transformation from seed group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Find </a:t>
            </a:r>
            <a:r>
              <a:rPr lang="en-US" i="1" dirty="0"/>
              <a:t>inliers </a:t>
            </a:r>
            <a:r>
              <a:rPr lang="en-US" dirty="0"/>
              <a:t>to this transformation 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If the number of inliers is sufficiently large, re-compute least-squares estimate of transformation on all of the inliers</a:t>
            </a:r>
            <a:br>
              <a:rPr lang="en-US" dirty="0"/>
            </a:br>
            <a:endParaRPr lang="en-US" dirty="0"/>
          </a:p>
          <a:p>
            <a:pPr marL="533400" indent="-533400"/>
            <a:r>
              <a:rPr lang="en-US" dirty="0"/>
              <a:t>Keep the transformation with the largest number of inliers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C55E1C-14B7-9A41-AF37-1D88E387F129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25608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/>
              <a:t>Loop:</a:t>
            </a:r>
          </a:p>
          <a:p>
            <a:pPr marL="838200" lvl="1" indent="-381000"/>
            <a:r>
              <a:rPr lang="en-US" i="1"/>
              <a:t>Hypothesize</a:t>
            </a:r>
            <a:r>
              <a:rPr lang="en-US"/>
              <a:t> transformation </a:t>
            </a:r>
            <a:r>
              <a:rPr lang="en-US" i="1"/>
              <a:t>T</a:t>
            </a:r>
            <a:endParaRPr lang="en-US"/>
          </a:p>
          <a:p>
            <a:pPr marL="838200" lvl="1" indent="-381000"/>
            <a:r>
              <a:rPr lang="en-US" i="1"/>
              <a:t>Verify </a:t>
            </a:r>
            <a:r>
              <a:rPr lang="en-US"/>
              <a:t>transformation (search for other matches consistent with </a:t>
            </a:r>
            <a:r>
              <a:rPr lang="en-US" i="1"/>
              <a:t>T</a:t>
            </a:r>
            <a:r>
              <a:rPr lang="en-US"/>
              <a:t>)</a:t>
            </a:r>
          </a:p>
        </p:txBody>
      </p:sp>
      <p:pic>
        <p:nvPicPr>
          <p:cNvPr id="28676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6E7468-D021-EF4E-87D0-3AD90DABE220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13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Homography</a:t>
            </a:r>
            <a:r>
              <a:rPr lang="en-US" dirty="0"/>
              <a:t> Example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7D258A7-0825-1342-B732-556F9CE9A5A3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01000" cy="5257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Search sets of feature matches that agree in terms of: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Local appearance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Geometric configuration</a:t>
            </a:r>
          </a:p>
        </p:txBody>
      </p:sp>
      <p:pic>
        <p:nvPicPr>
          <p:cNvPr id="4" name="Picture 6" descr="SIFT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2997" y="2201149"/>
            <a:ext cx="2934203" cy="21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1149"/>
            <a:ext cx="2934203" cy="212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-Right Arrow 5"/>
          <p:cNvSpPr/>
          <p:nvPr/>
        </p:nvSpPr>
        <p:spPr bwMode="auto">
          <a:xfrm>
            <a:off x="4108738" y="3155529"/>
            <a:ext cx="912581" cy="425871"/>
          </a:xfrm>
          <a:prstGeom prst="leftRightArrow">
            <a:avLst/>
          </a:prstGeom>
          <a:solidFill>
            <a:schemeClr val="bg1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3360" y="2286000"/>
            <a:ext cx="454604" cy="810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Picture 23" descr="homograph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2168" y="4509219"/>
            <a:ext cx="4543894" cy="227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C4B7F6-BF8D-3E48-AA32-D725FA622617}"/>
              </a:ext>
            </a:extLst>
          </p:cNvPr>
          <p:cNvSpPr/>
          <p:nvPr/>
        </p:nvSpPr>
        <p:spPr>
          <a:xfrm>
            <a:off x="0" y="6581001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Alignment as fitting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Homographies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Robust alignment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Descriptor-based feature matching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RANSAC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Applications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CF25F6-3D43-514F-A62B-8036940C43C5}"/>
              </a:ext>
            </a:extLst>
          </p:cNvPr>
          <p:cNvSpPr/>
          <p:nvPr/>
        </p:nvSpPr>
        <p:spPr>
          <a:xfrm>
            <a:off x="0" y="6581001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as fitting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Previous lectures: fitting a model to features in one image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3074" name="Object 3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213350" y="2406650"/>
          <a:ext cx="21336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Equation" r:id="rId4" imgW="1143000" imgH="342720" progId="Equation.3">
                  <p:embed/>
                </p:oleObj>
              </mc:Choice>
              <mc:Fallback>
                <p:oleObj name="Equation" r:id="rId4" imgW="1143000" imgH="34272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350" y="2406650"/>
                        <a:ext cx="2133600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7" name="Group 41"/>
          <p:cNvGrpSpPr>
            <a:grpSpLocks/>
          </p:cNvGrpSpPr>
          <p:nvPr/>
        </p:nvGrpSpPr>
        <p:grpSpPr bwMode="auto">
          <a:xfrm>
            <a:off x="2057400" y="1828800"/>
            <a:ext cx="1555750" cy="1447800"/>
            <a:chOff x="796" y="863"/>
            <a:chExt cx="1316" cy="1249"/>
          </a:xfrm>
        </p:grpSpPr>
        <p:sp>
          <p:nvSpPr>
            <p:cNvPr id="3081" name="Line 35"/>
            <p:cNvSpPr>
              <a:spLocks noChangeShapeType="1"/>
            </p:cNvSpPr>
            <p:nvPr/>
          </p:nvSpPr>
          <p:spPr bwMode="auto">
            <a:xfrm flipV="1">
              <a:off x="796" y="863"/>
              <a:ext cx="1316" cy="124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Oval 25"/>
            <p:cNvSpPr>
              <a:spLocks noChangeAspect="1" noChangeArrowheads="1"/>
            </p:cNvSpPr>
            <p:nvPr/>
          </p:nvSpPr>
          <p:spPr bwMode="auto">
            <a:xfrm>
              <a:off x="960" y="1749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" name="Oval 26"/>
            <p:cNvSpPr>
              <a:spLocks noChangeAspect="1" noChangeArrowheads="1"/>
            </p:cNvSpPr>
            <p:nvPr/>
          </p:nvSpPr>
          <p:spPr bwMode="auto">
            <a:xfrm>
              <a:off x="1200" y="170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" name="Oval 27"/>
            <p:cNvSpPr>
              <a:spLocks noChangeAspect="1" noChangeArrowheads="1"/>
            </p:cNvSpPr>
            <p:nvPr/>
          </p:nvSpPr>
          <p:spPr bwMode="auto">
            <a:xfrm>
              <a:off x="1344" y="141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" name="Oval 28"/>
            <p:cNvSpPr>
              <a:spLocks noChangeAspect="1" noChangeArrowheads="1"/>
            </p:cNvSpPr>
            <p:nvPr/>
          </p:nvSpPr>
          <p:spPr bwMode="auto">
            <a:xfrm>
              <a:off x="1584" y="136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" name="Oval 29"/>
            <p:cNvSpPr>
              <a:spLocks noChangeAspect="1" noChangeArrowheads="1"/>
            </p:cNvSpPr>
            <p:nvPr/>
          </p:nvSpPr>
          <p:spPr bwMode="auto">
            <a:xfrm>
              <a:off x="1776" y="112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" name="Oval 30"/>
            <p:cNvSpPr>
              <a:spLocks noChangeAspect="1" noChangeArrowheads="1"/>
            </p:cNvSpPr>
            <p:nvPr/>
          </p:nvSpPr>
          <p:spPr bwMode="auto">
            <a:xfrm>
              <a:off x="1941" y="93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Oval 32"/>
            <p:cNvSpPr>
              <a:spLocks noChangeAspect="1" noChangeArrowheads="1"/>
            </p:cNvSpPr>
            <p:nvPr/>
          </p:nvSpPr>
          <p:spPr bwMode="auto">
            <a:xfrm>
              <a:off x="1344" y="155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Oval 33"/>
            <p:cNvSpPr>
              <a:spLocks noChangeAspect="1" noChangeArrowheads="1"/>
            </p:cNvSpPr>
            <p:nvPr/>
          </p:nvSpPr>
          <p:spPr bwMode="auto">
            <a:xfrm>
              <a:off x="2037" y="9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Oval 34"/>
            <p:cNvSpPr>
              <a:spLocks noChangeAspect="1" noChangeArrowheads="1"/>
            </p:cNvSpPr>
            <p:nvPr/>
          </p:nvSpPr>
          <p:spPr bwMode="auto">
            <a:xfrm>
              <a:off x="912" y="203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8" name="Text Box 42"/>
          <p:cNvSpPr txBox="1">
            <a:spLocks noChangeArrowheads="1"/>
          </p:cNvSpPr>
          <p:nvPr/>
        </p:nvSpPr>
        <p:spPr bwMode="auto">
          <a:xfrm>
            <a:off x="4586288" y="1955800"/>
            <a:ext cx="3414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latin typeface="Arial" pitchFamily="34" charset="0"/>
              </a:rPr>
              <a:t>Find model </a:t>
            </a:r>
            <a:r>
              <a:rPr lang="en-US" sz="2000" b="0" i="1">
                <a:latin typeface="Arial" pitchFamily="34" charset="0"/>
              </a:rPr>
              <a:t>M</a:t>
            </a:r>
            <a:r>
              <a:rPr lang="en-US" sz="2000" b="0">
                <a:latin typeface="Arial" pitchFamily="34" charset="0"/>
              </a:rPr>
              <a:t> that minimizes</a:t>
            </a:r>
          </a:p>
        </p:txBody>
      </p:sp>
      <p:sp>
        <p:nvSpPr>
          <p:cNvPr id="3079" name="Text Box 45"/>
          <p:cNvSpPr txBox="1">
            <a:spLocks noChangeArrowheads="1"/>
          </p:cNvSpPr>
          <p:nvPr/>
        </p:nvSpPr>
        <p:spPr bwMode="auto">
          <a:xfrm>
            <a:off x="3676650" y="1447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M</a:t>
            </a:r>
          </a:p>
        </p:txBody>
      </p:sp>
      <p:sp>
        <p:nvSpPr>
          <p:cNvPr id="3080" name="Text Box 46"/>
          <p:cNvSpPr txBox="1">
            <a:spLocks noChangeArrowheads="1"/>
          </p:cNvSpPr>
          <p:nvPr/>
        </p:nvSpPr>
        <p:spPr bwMode="auto">
          <a:xfrm>
            <a:off x="2393950" y="2057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  <a:r>
              <a:rPr lang="en-US" b="0" i="1" baseline="-25000"/>
              <a:t>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FFA86-47AC-B14E-AE05-7C11EF63BF9B}"/>
              </a:ext>
            </a:extLst>
          </p:cNvPr>
          <p:cNvSpPr/>
          <p:nvPr/>
        </p:nvSpPr>
        <p:spPr>
          <a:xfrm>
            <a:off x="0" y="6581001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as fitting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Previous lectures: fitting a model to features in one image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Alignment: fitting a model to a transformation between pairs of features (</a:t>
            </a:r>
            <a:r>
              <a:rPr lang="en-US" i="1"/>
              <a:t>matches</a:t>
            </a:r>
            <a:r>
              <a:rPr lang="en-US"/>
              <a:t>) in two images</a:t>
            </a:r>
          </a:p>
          <a:p>
            <a:pPr>
              <a:buFontTx/>
              <a:buChar char="•"/>
            </a:pPr>
            <a:endParaRPr lang="en-US"/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213350" y="2406650"/>
          <a:ext cx="21336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" name="Equation" r:id="rId4" imgW="1143000" imgH="342720" progId="Equation.3">
                  <p:embed/>
                </p:oleObj>
              </mc:Choice>
              <mc:Fallback>
                <p:oleObj name="Equation" r:id="rId4" imgW="1143000" imgH="3427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350" y="2406650"/>
                        <a:ext cx="2133600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2057400" y="1828800"/>
            <a:ext cx="1555750" cy="1447800"/>
            <a:chOff x="796" y="863"/>
            <a:chExt cx="1316" cy="1249"/>
          </a:xfrm>
        </p:grpSpPr>
        <p:sp>
          <p:nvSpPr>
            <p:cNvPr id="4126" name="Line 6"/>
            <p:cNvSpPr>
              <a:spLocks noChangeShapeType="1"/>
            </p:cNvSpPr>
            <p:nvPr/>
          </p:nvSpPr>
          <p:spPr bwMode="auto">
            <a:xfrm flipV="1">
              <a:off x="796" y="863"/>
              <a:ext cx="1316" cy="124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Oval 7"/>
            <p:cNvSpPr>
              <a:spLocks noChangeAspect="1" noChangeArrowheads="1"/>
            </p:cNvSpPr>
            <p:nvPr/>
          </p:nvSpPr>
          <p:spPr bwMode="auto">
            <a:xfrm>
              <a:off x="960" y="1749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8"/>
            <p:cNvSpPr>
              <a:spLocks noChangeAspect="1" noChangeArrowheads="1"/>
            </p:cNvSpPr>
            <p:nvPr/>
          </p:nvSpPr>
          <p:spPr bwMode="auto">
            <a:xfrm>
              <a:off x="1200" y="170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9"/>
            <p:cNvSpPr>
              <a:spLocks noChangeAspect="1" noChangeArrowheads="1"/>
            </p:cNvSpPr>
            <p:nvPr/>
          </p:nvSpPr>
          <p:spPr bwMode="auto">
            <a:xfrm>
              <a:off x="1344" y="141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10"/>
            <p:cNvSpPr>
              <a:spLocks noChangeAspect="1" noChangeArrowheads="1"/>
            </p:cNvSpPr>
            <p:nvPr/>
          </p:nvSpPr>
          <p:spPr bwMode="auto">
            <a:xfrm>
              <a:off x="1584" y="136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11"/>
            <p:cNvSpPr>
              <a:spLocks noChangeAspect="1" noChangeArrowheads="1"/>
            </p:cNvSpPr>
            <p:nvPr/>
          </p:nvSpPr>
          <p:spPr bwMode="auto">
            <a:xfrm>
              <a:off x="1776" y="112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12"/>
            <p:cNvSpPr>
              <a:spLocks noChangeAspect="1" noChangeArrowheads="1"/>
            </p:cNvSpPr>
            <p:nvPr/>
          </p:nvSpPr>
          <p:spPr bwMode="auto">
            <a:xfrm>
              <a:off x="1941" y="93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13"/>
            <p:cNvSpPr>
              <a:spLocks noChangeAspect="1" noChangeArrowheads="1"/>
            </p:cNvSpPr>
            <p:nvPr/>
          </p:nvSpPr>
          <p:spPr bwMode="auto">
            <a:xfrm>
              <a:off x="1344" y="155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14"/>
            <p:cNvSpPr>
              <a:spLocks noChangeAspect="1" noChangeArrowheads="1"/>
            </p:cNvSpPr>
            <p:nvPr/>
          </p:nvSpPr>
          <p:spPr bwMode="auto">
            <a:xfrm>
              <a:off x="2037" y="9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15"/>
            <p:cNvSpPr>
              <a:spLocks noChangeAspect="1" noChangeArrowheads="1"/>
            </p:cNvSpPr>
            <p:nvPr/>
          </p:nvSpPr>
          <p:spPr bwMode="auto">
            <a:xfrm>
              <a:off x="912" y="203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099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981700" y="5638800"/>
          <a:ext cx="2324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" name="Equation" r:id="rId6" imgW="1307880" imgH="342720" progId="Equation.3">
                  <p:embed/>
                </p:oleObj>
              </mc:Choice>
              <mc:Fallback>
                <p:oleObj name="Equation" r:id="rId6" imgW="1307880" imgH="34272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5638800"/>
                        <a:ext cx="23241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4586288" y="1955800"/>
            <a:ext cx="3414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latin typeface="Arial" pitchFamily="34" charset="0"/>
              </a:rPr>
              <a:t>Find model </a:t>
            </a:r>
            <a:r>
              <a:rPr lang="en-US" sz="2000" b="0" i="1">
                <a:latin typeface="Arial" pitchFamily="34" charset="0"/>
              </a:rPr>
              <a:t>M</a:t>
            </a:r>
            <a:r>
              <a:rPr lang="en-US" sz="2000" b="0">
                <a:latin typeface="Arial" pitchFamily="34" charset="0"/>
              </a:rPr>
              <a:t> that minimizes</a:t>
            </a:r>
          </a:p>
        </p:txBody>
      </p:sp>
      <p:sp>
        <p:nvSpPr>
          <p:cNvPr id="4104" name="Text Box 18"/>
          <p:cNvSpPr txBox="1">
            <a:spLocks noChangeArrowheads="1"/>
          </p:cNvSpPr>
          <p:nvPr/>
        </p:nvSpPr>
        <p:spPr bwMode="auto">
          <a:xfrm>
            <a:off x="5764213" y="4848225"/>
            <a:ext cx="2665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latin typeface="Arial" pitchFamily="34" charset="0"/>
              </a:rPr>
              <a:t>Find transformation </a:t>
            </a:r>
            <a:r>
              <a:rPr lang="en-US" sz="2000" b="0" i="1">
                <a:latin typeface="Arial" pitchFamily="34" charset="0"/>
              </a:rPr>
              <a:t>T</a:t>
            </a:r>
            <a:r>
              <a:rPr lang="en-US" sz="2000" b="0">
                <a:latin typeface="Arial" pitchFamily="34" charset="0"/>
              </a:rPr>
              <a:t> </a:t>
            </a:r>
            <a:br>
              <a:rPr lang="en-US" sz="2000" b="0">
                <a:latin typeface="Arial" pitchFamily="34" charset="0"/>
              </a:rPr>
            </a:br>
            <a:r>
              <a:rPr lang="en-US" sz="2000" b="0">
                <a:latin typeface="Arial" pitchFamily="34" charset="0"/>
              </a:rPr>
              <a:t>that minimizes</a:t>
            </a:r>
          </a:p>
        </p:txBody>
      </p:sp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3676650" y="1447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M</a:t>
            </a:r>
          </a:p>
        </p:txBody>
      </p:sp>
      <p:sp>
        <p:nvSpPr>
          <p:cNvPr id="4106" name="Text Box 20"/>
          <p:cNvSpPr txBox="1">
            <a:spLocks noChangeArrowheads="1"/>
          </p:cNvSpPr>
          <p:nvPr/>
        </p:nvSpPr>
        <p:spPr bwMode="auto">
          <a:xfrm>
            <a:off x="2393950" y="2057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  <a:r>
              <a:rPr lang="en-US" b="0" i="1" baseline="-25000"/>
              <a:t>i</a:t>
            </a:r>
          </a:p>
        </p:txBody>
      </p:sp>
      <p:grpSp>
        <p:nvGrpSpPr>
          <p:cNvPr id="4107" name="Group 21"/>
          <p:cNvGrpSpPr>
            <a:grpSpLocks/>
          </p:cNvGrpSpPr>
          <p:nvPr/>
        </p:nvGrpSpPr>
        <p:grpSpPr bwMode="auto">
          <a:xfrm>
            <a:off x="1035050" y="4572000"/>
            <a:ext cx="4375150" cy="1981200"/>
            <a:chOff x="192" y="2880"/>
            <a:chExt cx="2756" cy="1248"/>
          </a:xfrm>
        </p:grpSpPr>
        <p:grpSp>
          <p:nvGrpSpPr>
            <p:cNvPr id="4108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4113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5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6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8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9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0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1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2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3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9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T</a:t>
              </a:r>
            </a:p>
          </p:txBody>
        </p:sp>
        <p:sp>
          <p:nvSpPr>
            <p:cNvPr id="4110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x</a:t>
              </a:r>
              <a:r>
                <a:rPr lang="en-US" b="0" i="1" baseline="-25000"/>
                <a:t>i</a:t>
              </a:r>
            </a:p>
          </p:txBody>
        </p:sp>
        <p:sp>
          <p:nvSpPr>
            <p:cNvPr id="4111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x</a:t>
              </a:r>
              <a:r>
                <a:rPr lang="en-US" b="0" i="1" baseline="-25000"/>
                <a:t>i</a:t>
              </a:r>
            </a:p>
          </p:txBody>
        </p:sp>
        <p:sp>
          <p:nvSpPr>
            <p:cNvPr id="4112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>
                  <a:cs typeface="Times New Roman" pitchFamily="18" charset="0"/>
                </a:rPr>
                <a:t>'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5438797-79C9-DD46-B157-5F92B5DD0964}"/>
              </a:ext>
            </a:extLst>
          </p:cNvPr>
          <p:cNvSpPr/>
          <p:nvPr/>
        </p:nvSpPr>
        <p:spPr>
          <a:xfrm>
            <a:off x="0" y="6581001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</a:t>
            </a:r>
          </a:p>
        </p:txBody>
      </p:sp>
      <p:sp>
        <p:nvSpPr>
          <p:cNvPr id="1945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hlinkClick r:id="rId3"/>
              </a:rPr>
              <a:t>A look into the past</a:t>
            </a:r>
            <a:endParaRPr lang="en-US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68500"/>
            <a:ext cx="44021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9685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08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transformations</a:t>
            </a:r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600" y="324083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31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4087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725862" y="43219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61087" y="42457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932" y="4967287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15332" y="626706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7532" y="5119687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893420" y="6211887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930" y="1024812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862500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67313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Transformed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318757-0AC6-2C4D-9E9C-83D4D4250170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1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Scaling</a:t>
            </a:r>
            <a:r>
              <a:rPr 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Uniform scaling</a:t>
            </a:r>
            <a:r>
              <a:rPr lang="en-US" sz="200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ym typeface="Symbol" pitchFamily="18" charset="2"/>
              </a:rPr>
              <a:t></a:t>
            </a:r>
            <a:r>
              <a:rPr lang="en-US">
                <a:sym typeface="Symbol" pitchFamily="18" charset="2"/>
              </a:rPr>
              <a:t> </a:t>
            </a:r>
            <a:r>
              <a:rPr lang="en-US"/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0AD4613-6B8C-3145-BE86-D2B618E1290E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09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Non-uniform scaling</a:t>
            </a:r>
            <a:r>
              <a:rPr lang="en-US" sz="200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ym typeface="Symbol" pitchFamily="18" charset="2"/>
                </a:rPr>
                <a:t>X  </a:t>
              </a:r>
              <a:r>
                <a:rPr lang="en-US"/>
                <a:t>2,</a:t>
              </a:r>
              <a:br>
                <a:rPr lang="en-US"/>
              </a:br>
              <a:r>
                <a:rPr lang="en-US"/>
                <a:t>Y </a:t>
              </a:r>
              <a:r>
                <a:rPr lang="en-US">
                  <a:sym typeface="Symbol" pitchFamily="18" charset="2"/>
                </a:rPr>
                <a:t></a:t>
              </a:r>
              <a:r>
                <a:rPr lang="en-US"/>
                <a:t> 0.5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08766EA-E5AC-954A-8E85-3D58506A29AD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2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/>
              <a:t>Scaling operation: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837113" y="203835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3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203835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4030663" y="4095750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4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7178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4095750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-5400000">
            <a:off x="5811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4767263" y="5791200"/>
            <a:ext cx="2336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latin typeface="Arial" charset="0"/>
              </a:rPr>
              <a:t>scaling matrix S</a:t>
            </a:r>
            <a:endParaRPr lang="en-US"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B128FF-D8E6-A34E-A53C-ECA873035332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2-D Rotation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0975" y="1524000"/>
            <a:ext cx="5838825" cy="4495800"/>
            <a:chOff x="128" y="960"/>
            <a:chExt cx="4138" cy="2832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92" y="3006"/>
              <a:ext cx="316" cy="5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ym typeface="Symbol" pitchFamily="18" charset="2"/>
                </a:rPr>
                <a:t></a:t>
              </a:r>
              <a:endParaRPr lang="en-US" sz="4800"/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2"/>
              <a:ext cx="81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656" y="960"/>
              <a:ext cx="1024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3767138" y="4324350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/>
              <a:t>x’ = x </a:t>
            </a:r>
            <a:r>
              <a:rPr lang="en-US" sz="3600" b="1"/>
              <a:t>cos</a:t>
            </a:r>
            <a:r>
              <a:rPr lang="en-US" sz="3600"/>
              <a:t>(</a:t>
            </a:r>
            <a:r>
              <a:rPr lang="en-US" sz="3600">
                <a:sym typeface="Symbol" pitchFamily="18" charset="2"/>
              </a:rPr>
              <a:t>) - y </a:t>
            </a:r>
            <a:r>
              <a:rPr lang="en-US" sz="3600" b="1">
                <a:sym typeface="Symbol" pitchFamily="18" charset="2"/>
              </a:rPr>
              <a:t>sin</a:t>
            </a:r>
            <a:r>
              <a:rPr lang="en-US" sz="3600"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ym typeface="Symbol" pitchFamily="18" charset="2"/>
              </a:rPr>
              <a:t>y’ = x </a:t>
            </a:r>
            <a:r>
              <a:rPr lang="en-US" sz="3600" b="1">
                <a:sym typeface="Symbol" pitchFamily="18" charset="2"/>
              </a:rPr>
              <a:t>sin</a:t>
            </a:r>
            <a:r>
              <a:rPr lang="en-US" sz="3600">
                <a:sym typeface="Symbol" pitchFamily="18" charset="2"/>
              </a:rPr>
              <a:t>() + y </a:t>
            </a:r>
            <a:r>
              <a:rPr lang="en-US" sz="3600" b="1">
                <a:sym typeface="Symbol" pitchFamily="18" charset="2"/>
              </a:rPr>
              <a:t>cos</a:t>
            </a:r>
            <a:r>
              <a:rPr lang="en-US" sz="3600">
                <a:sym typeface="Symbol" pitchFamily="18" charset="2"/>
              </a:rPr>
              <a:t>()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EA80FB-05D6-A742-AC0A-8BFA9022919D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83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914128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Polar coordinates…</a:t>
            </a:r>
            <a:endParaRPr lang="en-US" dirty="0"/>
          </a:p>
          <a:p>
            <a:r>
              <a:rPr lang="en-US" dirty="0"/>
              <a:t>x = r </a:t>
            </a:r>
            <a:r>
              <a:rPr lang="en-US" dirty="0" err="1"/>
              <a:t>cos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</a:t>
            </a:r>
          </a:p>
          <a:p>
            <a:r>
              <a:rPr lang="en-US" dirty="0"/>
              <a:t>y = r sin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</a:t>
            </a:r>
          </a:p>
          <a:p>
            <a:r>
              <a:rPr lang="en-US" dirty="0"/>
              <a:t>x’ = r </a:t>
            </a:r>
            <a:r>
              <a:rPr lang="en-US" dirty="0" err="1"/>
              <a:t>cos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 + 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r>
              <a:rPr lang="en-US" dirty="0"/>
              <a:t>y’ = r sin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 + 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/>
              <a:t>x’ = r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 – r sin(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sin(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r>
              <a:rPr lang="en-US" dirty="0"/>
              <a:t>y’ = r sin(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 + r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sin(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/>
              <a:t>x’ = x </a:t>
            </a:r>
            <a:r>
              <a:rPr lang="en-US" b="1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) - y </a:t>
            </a:r>
            <a:r>
              <a:rPr lang="en-US" b="1" dirty="0">
                <a:sym typeface="Symbol" pitchFamily="18" charset="2"/>
              </a:rPr>
              <a:t>sin</a:t>
            </a:r>
            <a:r>
              <a:rPr lang="en-US" dirty="0">
                <a:sym typeface="Symbol" pitchFamily="18" charset="2"/>
              </a:rPr>
              <a:t>()</a:t>
            </a:r>
          </a:p>
          <a:p>
            <a:r>
              <a:rPr lang="en-US" dirty="0">
                <a:sym typeface="Symbol" pitchFamily="18" charset="2"/>
              </a:rPr>
              <a:t>y’ = x </a:t>
            </a:r>
            <a:r>
              <a:rPr lang="en-US" b="1" dirty="0">
                <a:sym typeface="Symbol" pitchFamily="18" charset="2"/>
              </a:rPr>
              <a:t>sin</a:t>
            </a:r>
            <a:r>
              <a:rPr lang="en-US" dirty="0">
                <a:sym typeface="Symbol" pitchFamily="18" charset="2"/>
              </a:rPr>
              <a:t>() + y </a:t>
            </a:r>
            <a:r>
              <a:rPr lang="en-US" b="1" dirty="0" err="1">
                <a:sym typeface="Symbol" pitchFamily="18" charset="2"/>
              </a:rPr>
              <a:t>cos</a:t>
            </a:r>
            <a:r>
              <a:rPr lang="en-US" dirty="0"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ym typeface="Symbol" pitchFamily="18" charset="2"/>
                </a:rPr>
                <a:t></a:t>
              </a:r>
              <a:endParaRPr lang="en-US" sz="4800" dirty="0"/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Symbol" pitchFamily="18" charset="2"/>
                <a:sym typeface="Symbol" pitchFamily="18" charset="2"/>
              </a:rPr>
              <a:t>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977AA6-FD39-4648-B37D-316F7B0B3B3F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88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This is easy to capture in matrix form: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>
              <a:buNone/>
            </a:pPr>
            <a:r>
              <a:rPr lang="en-US" sz="2000" dirty="0"/>
              <a:t>Even though sin(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and </a:t>
            </a:r>
            <a:r>
              <a:rPr lang="en-US" sz="2000" dirty="0" err="1"/>
              <a:t>cos</a:t>
            </a:r>
            <a:r>
              <a:rPr lang="en-US" sz="2000" dirty="0"/>
              <a:t>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are nonlinear functions of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,</a:t>
            </a:r>
          </a:p>
          <a:p>
            <a:pPr lvl="1"/>
            <a:r>
              <a:rPr lang="en-US" sz="1800" b="1" i="1" dirty="0"/>
              <a:t>x’ is a linear combination of x and y</a:t>
            </a:r>
          </a:p>
          <a:p>
            <a:pPr lvl="1"/>
            <a:r>
              <a:rPr lang="en-US" sz="1800" b="1" i="1" dirty="0"/>
              <a:t>y’ is a linear combination of x and y</a:t>
            </a:r>
          </a:p>
          <a:p>
            <a:pPr lvl="1"/>
            <a:endParaRPr lang="en-US" sz="1800" b="1" i="1" dirty="0"/>
          </a:p>
          <a:p>
            <a:pPr marL="0" indent="0">
              <a:buNone/>
            </a:pPr>
            <a:r>
              <a:rPr lang="en-US" sz="2000" dirty="0"/>
              <a:t>What is the inverse transformation?</a:t>
            </a:r>
          </a:p>
          <a:p>
            <a:pPr lvl="1"/>
            <a:r>
              <a:rPr lang="en-US" sz="1800" dirty="0"/>
              <a:t>Rotation by –</a:t>
            </a:r>
            <a:r>
              <a:rPr lang="en-US" sz="1800" dirty="0">
                <a:latin typeface="Symbol" pitchFamily="18" charset="2"/>
              </a:rPr>
              <a:t>q</a:t>
            </a:r>
            <a:endParaRPr lang="en-US" sz="1800" dirty="0"/>
          </a:p>
          <a:p>
            <a:pPr lvl="1"/>
            <a:r>
              <a:rPr lang="en-US" sz="1800" dirty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752600" y="1338263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7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38263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3746500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8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72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-5400000">
            <a:off x="4038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3946525" y="2860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01EEB4-40A1-B54F-B784-3BB5F6A88894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2D transformations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30910" y="4387072"/>
            <a:ext cx="1293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01543" y="4387072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Rotate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34110" y="2499965"/>
            <a:ext cx="88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794423" y="2494771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40360" y="1563340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" name="Equation" r:id="rId4" imgW="1282680" imgH="482400" progId="Equation.3">
                  <p:embed/>
                </p:oleObj>
              </mc:Choice>
              <mc:Fallback>
                <p:oleObj name="Equation" r:id="rId4" imgW="1282680" imgH="4824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0360" y="1563340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16973" y="3482942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4" name="Equation" r:id="rId6" imgW="1688760" imgH="469800" progId="Equation.3">
                  <p:embed/>
                </p:oleObj>
              </mc:Choice>
              <mc:Fallback>
                <p:oleObj name="Equation" r:id="rId6" imgW="1688760" imgH="4698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73" y="3482942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70486" y="1433555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5" name="Equation" r:id="rId8" imgW="1218960" imgH="482400" progId="Equation.3">
                  <p:embed/>
                </p:oleObj>
              </mc:Choice>
              <mc:Fallback>
                <p:oleObj name="Equation" r:id="rId8" imgW="1218960" imgH="4824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86" y="1433555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343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6" name="Equation" r:id="rId10" imgW="1358640" imgH="698400" progId="Equation.3">
                  <p:embed/>
                </p:oleObj>
              </mc:Choice>
              <mc:Fallback>
                <p:oleObj name="Equation" r:id="rId10" imgW="1358640" imgH="69840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601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7" name="Equation" r:id="rId12" imgW="1371600" imgH="698400" progId="Equation.3">
                  <p:embed/>
                </p:oleObj>
              </mc:Choice>
              <mc:Fallback>
                <p:oleObj name="Equation" r:id="rId12" imgW="1371600" imgH="69840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720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Affine</a:t>
            </a:r>
            <a:endParaRPr lang="en-US" dirty="0"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927" y="5496453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Affine is any combination of translation, scale, rotation, shear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CDC7DA-736A-1D4F-9DBD-F870750E3216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38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Affine Transformations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1612900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Affine transformations are combinations of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Linear transformations, and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Translations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Properties of affine transformations: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Lines map to lines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Parallel lines remain parallel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Ratios are preserved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Closed under composition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791200" y="1143000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5" name="Equation" r:id="rId3" imgW="1371600" imgH="698400" progId="Equation.3">
                  <p:embed/>
                </p:oleObj>
              </mc:Choice>
              <mc:Fallback>
                <p:oleObj name="Equation" r:id="rId3" imgW="1371600" imgH="6984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143000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740400" y="3200400"/>
          <a:ext cx="27559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6" name="Equation" r:id="rId5" imgW="1358640" imgH="698400" progId="Equation.3">
                  <p:embed/>
                </p:oleObj>
              </mc:Choice>
              <mc:Fallback>
                <p:oleObj name="Equation" r:id="rId5" imgW="1358640" imgH="6984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200400"/>
                        <a:ext cx="27559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34200" y="254609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BF6F51-C509-5342-A729-5BF7B01EF70B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8269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Projective Transformations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5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163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612900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Projective transformations are combos of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Affine transformations, and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Projective warps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Properties of projective transformations: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Lines map to lines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Parallel lines do not necessarily remain parallel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Ratios are not preserved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Closed under composition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Models change of basis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800" kern="0" dirty="0">
                <a:solidFill>
                  <a:srgbClr val="0000FF"/>
                </a:solidFill>
                <a:latin typeface="Arial"/>
              </a:rPr>
              <a:t>Projective matrix is defined up to a scale (8 DOF)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C4DE2F-E402-4445-AE87-DA63F1AE7EA6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19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hlinkClick r:id="rId2"/>
              </a:rPr>
              <a:t>Cool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45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</a:t>
            </a:r>
          </a:p>
          <a:p>
            <a:pPr lvl="1"/>
            <a:r>
              <a:rPr lang="en-US" dirty="0"/>
              <a:t>General mathematics: </a:t>
            </a:r>
          </a:p>
          <a:p>
            <a:pPr marL="457200" lvl="1" indent="0">
              <a:buNone/>
            </a:pPr>
            <a:r>
              <a:rPr lang="en-US" i="1" dirty="0"/>
              <a:t>      </a:t>
            </a:r>
            <a:r>
              <a:rPr lang="en-US" i="1" dirty="0" err="1"/>
              <a:t>homography</a:t>
            </a:r>
            <a:r>
              <a:rPr lang="en-US" dirty="0"/>
              <a:t> = projective linear transformation</a:t>
            </a:r>
          </a:p>
          <a:p>
            <a:pPr lvl="1"/>
            <a:r>
              <a:rPr lang="en-US" dirty="0"/>
              <a:t>Vision (most common usage): </a:t>
            </a:r>
          </a:p>
          <a:p>
            <a:pPr marL="457200" lvl="1" indent="0">
              <a:buNone/>
            </a:pPr>
            <a:r>
              <a:rPr lang="en-US" i="1" dirty="0"/>
              <a:t>      </a:t>
            </a:r>
            <a:r>
              <a:rPr lang="en-US" i="1" dirty="0" err="1"/>
              <a:t>homography</a:t>
            </a:r>
            <a:r>
              <a:rPr lang="en-US" dirty="0"/>
              <a:t> = linear transformation between 	two image planes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Project 3D surface into frontal view</a:t>
            </a:r>
          </a:p>
          <a:p>
            <a:pPr lvl="1"/>
            <a:r>
              <a:rPr lang="en-US" dirty="0"/>
              <a:t>Relate two views that differ only by rotation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4EB561-B425-B04A-A8CE-DFA0B3F17E05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65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plane projective transformation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b="1"/>
              <a:t>Homography:</a:t>
            </a:r>
            <a:r>
              <a:rPr lang="en-US"/>
              <a:t> plane projective transformation (transformation taking a quad to another arbitrary quad)</a:t>
            </a:r>
          </a:p>
        </p:txBody>
      </p:sp>
      <p:grpSp>
        <p:nvGrpSpPr>
          <p:cNvPr id="61444" name="Group 8"/>
          <p:cNvGrpSpPr>
            <a:grpSpLocks/>
          </p:cNvGrpSpPr>
          <p:nvPr/>
        </p:nvGrpSpPr>
        <p:grpSpPr bwMode="auto">
          <a:xfrm>
            <a:off x="2057400" y="2870200"/>
            <a:ext cx="5257800" cy="1778000"/>
            <a:chOff x="2160" y="2208"/>
            <a:chExt cx="1296" cy="432"/>
          </a:xfrm>
        </p:grpSpPr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2160" y="2304"/>
              <a:ext cx="288" cy="24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2544" y="2352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7" name="Freeform 7"/>
            <p:cNvSpPr>
              <a:spLocks/>
            </p:cNvSpPr>
            <p:nvPr/>
          </p:nvSpPr>
          <p:spPr bwMode="auto">
            <a:xfrm>
              <a:off x="2880" y="2208"/>
              <a:ext cx="576" cy="432"/>
            </a:xfrm>
            <a:custGeom>
              <a:avLst/>
              <a:gdLst>
                <a:gd name="T0" fmla="*/ 0 w 576"/>
                <a:gd name="T1" fmla="*/ 384 h 432"/>
                <a:gd name="T2" fmla="*/ 96 w 576"/>
                <a:gd name="T3" fmla="*/ 96 h 432"/>
                <a:gd name="T4" fmla="*/ 528 w 576"/>
                <a:gd name="T5" fmla="*/ 0 h 432"/>
                <a:gd name="T6" fmla="*/ 576 w 576"/>
                <a:gd name="T7" fmla="*/ 432 h 432"/>
                <a:gd name="T8" fmla="*/ 0 w 576"/>
                <a:gd name="T9" fmla="*/ 384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432"/>
                <a:gd name="T17" fmla="*/ 576 w 576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D2A0A01-CC87-C044-97B4-694DBAC40740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Homography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transformation between two views of a planar surface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The transformation between images from two cameras that share the same center</a:t>
            </a:r>
          </a:p>
        </p:txBody>
      </p:sp>
      <p:grpSp>
        <p:nvGrpSpPr>
          <p:cNvPr id="62468" name="Group 8"/>
          <p:cNvGrpSpPr>
            <a:grpSpLocks/>
          </p:cNvGrpSpPr>
          <p:nvPr/>
        </p:nvGrpSpPr>
        <p:grpSpPr bwMode="auto">
          <a:xfrm>
            <a:off x="1828800" y="4724400"/>
            <a:ext cx="5486400" cy="1981200"/>
            <a:chOff x="288" y="2160"/>
            <a:chExt cx="5192" cy="1901"/>
          </a:xfrm>
        </p:grpSpPr>
        <p:pic>
          <p:nvPicPr>
            <p:cNvPr id="62471" name="Picture 5" descr="fig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2" name="Picture 6" descr="fig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69" name="Picture 9" descr="graffit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739900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0" descr="graffiti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950" y="1739900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8DDEE9-A21B-5542-B37E-51C198746CF1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Homography</a:t>
            </a:r>
            <a:r>
              <a:rPr lang="en-US" dirty="0"/>
              <a:t> example: Image rectification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30756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8382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9" name="Photo Editor Photo" r:id="rId18" imgW="5106113" imgH="5172797" progId="MSPhotoEd.3">
                  <p:embed/>
                </p:oleObj>
              </mc:Choice>
              <mc:Fallback>
                <p:oleObj name="Photo Editor Photo" r:id="rId18" imgW="5106113" imgH="5172797" progId="MSPhotoEd.3">
                  <p:embed/>
                  <p:pic>
                    <p:nvPicPr>
                      <p:cNvPr id="3307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9" name="Object 7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6482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0" name="Photo Editor Photo" r:id="rId20" imgW="5106113" imgH="5172797" progId="MSPhotoEd.3">
                  <p:embed/>
                </p:oleObj>
              </mc:Choice>
              <mc:Fallback>
                <p:oleObj name="Photo Editor Photo" r:id="rId20" imgW="5106113" imgH="5172797" progId="MSPhotoEd.3">
                  <p:embed/>
                  <p:pic>
                    <p:nvPicPr>
                      <p:cNvPr id="3307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5" name="Oval 1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954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6" name="Oval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95525" y="353377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7" name="Oval 1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57325" y="3562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8" name="Oval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384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9" name="Oval 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6578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0" name="Oval 1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151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1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673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2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6198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4" name="Text Box 22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489075" y="3352800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p</a:t>
            </a:r>
          </a:p>
        </p:txBody>
      </p:sp>
      <p:sp>
        <p:nvSpPr>
          <p:cNvPr id="330775" name="Text Box 2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9436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</a:rPr>
              <a:t>p’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038600" y="2590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2D1116-0BF4-5F4B-8962-BB170EEDED39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31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Homography</a:t>
            </a:r>
            <a:r>
              <a:rPr lang="en-US" dirty="0"/>
              <a:t> Example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7D258A7-0825-1342-B732-556F9CE9A5A3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image transformations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1143000" y="13716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409700" y="3657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800178-6E79-E147-9C55-95673D00F6E9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R.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Szeliski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15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transformation models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Similarity</a:t>
            </a:r>
            <a:br>
              <a:rPr lang="en-US"/>
            </a:br>
            <a:r>
              <a:rPr lang="en-US"/>
              <a:t>(translation, </a:t>
            </a:r>
            <a:br>
              <a:rPr lang="en-US"/>
            </a:br>
            <a:r>
              <a:rPr lang="en-US"/>
              <a:t>scale, rotation)</a:t>
            </a: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Affine</a:t>
            </a: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Projective</a:t>
            </a:r>
            <a:br>
              <a:rPr lang="en-US"/>
            </a:br>
            <a:r>
              <a:rPr lang="en-US"/>
              <a:t>(homography)</a:t>
            </a:r>
            <a:br>
              <a:rPr lang="en-US"/>
            </a:br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62484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 rot="2351569">
            <a:off x="73152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39624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4953000" y="1905000"/>
            <a:ext cx="685800" cy="6096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962400" y="3505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 rot="-1318191">
            <a:off x="4973638" y="3352800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6858000" y="21336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>
            <a:off x="4572000" y="21336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AutoShape 13"/>
          <p:cNvSpPr>
            <a:spLocks noChangeArrowheads="1"/>
          </p:cNvSpPr>
          <p:nvPr/>
        </p:nvSpPr>
        <p:spPr bwMode="auto">
          <a:xfrm>
            <a:off x="4572000" y="35814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7"/>
          <p:cNvSpPr>
            <a:spLocks noChangeArrowheads="1"/>
          </p:cNvSpPr>
          <p:nvPr/>
        </p:nvSpPr>
        <p:spPr bwMode="auto">
          <a:xfrm>
            <a:off x="3962400" y="48006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AutoShape 19"/>
          <p:cNvSpPr>
            <a:spLocks noChangeArrowheads="1"/>
          </p:cNvSpPr>
          <p:nvPr/>
        </p:nvSpPr>
        <p:spPr bwMode="auto">
          <a:xfrm>
            <a:off x="4572000" y="48768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Freeform 20"/>
          <p:cNvSpPr>
            <a:spLocks/>
          </p:cNvSpPr>
          <p:nvPr/>
        </p:nvSpPr>
        <p:spPr bwMode="auto">
          <a:xfrm>
            <a:off x="5105400" y="4648200"/>
            <a:ext cx="914400" cy="685800"/>
          </a:xfrm>
          <a:custGeom>
            <a:avLst/>
            <a:gdLst>
              <a:gd name="T0" fmla="*/ 0 w 576"/>
              <a:gd name="T1" fmla="*/ 2147483647 h 432"/>
              <a:gd name="T2" fmla="*/ 2147483647 w 576"/>
              <a:gd name="T3" fmla="*/ 2147483647 h 432"/>
              <a:gd name="T4" fmla="*/ 2147483647 w 576"/>
              <a:gd name="T5" fmla="*/ 0 h 432"/>
              <a:gd name="T6" fmla="*/ 2147483647 w 576"/>
              <a:gd name="T7" fmla="*/ 2147483647 h 432"/>
              <a:gd name="T8" fmla="*/ 0 w 576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432"/>
              <a:gd name="T17" fmla="*/ 576 w 576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168EB5-5409-8D40-B8DC-71D5F3F8006E}"/>
              </a:ext>
            </a:extLst>
          </p:cNvPr>
          <p:cNvSpPr/>
          <p:nvPr/>
        </p:nvSpPr>
        <p:spPr>
          <a:xfrm>
            <a:off x="0" y="6581001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580" grpId="0" animBg="1"/>
      <p:bldP spid="24581" grpId="0" animBg="1"/>
      <p:bldP spid="24582" grpId="0" animBg="1"/>
      <p:bldP spid="24583" grpId="0" animBg="1"/>
      <p:bldP spid="24584" grpId="0" animBg="1"/>
      <p:bldP spid="24585" grpId="0" animBg="1"/>
      <p:bldP spid="24586" grpId="0" animBg="1"/>
      <p:bldP spid="24587" grpId="0" animBg="1"/>
      <p:bldP spid="24588" grpId="0" animBg="1"/>
      <p:bldP spid="24589" grpId="0" animBg="1"/>
      <p:bldP spid="24590" grpId="0" animBg="1"/>
      <p:bldP spid="2459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start with affine transformations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Simple fitting procedure (linear least squares)</a:t>
            </a:r>
          </a:p>
          <a:p>
            <a:pPr>
              <a:buFontTx/>
              <a:buChar char="•"/>
            </a:pPr>
            <a:r>
              <a:rPr lang="en-US"/>
              <a:t>Approximates viewpoint changes for roughly planar objects and roughly orthographic cameras</a:t>
            </a:r>
          </a:p>
          <a:p>
            <a:pPr>
              <a:buFontTx/>
              <a:buChar char="•"/>
            </a:pPr>
            <a:r>
              <a:rPr lang="en-US"/>
              <a:t>Can be used to initialize fitting for more complex models</a:t>
            </a:r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584325" y="3276600"/>
          <a:ext cx="2801938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" name="Image" r:id="rId4" imgW="5574603" imgH="5079365" progId="Photoshop.Image.10">
                  <p:embed/>
                </p:oleObj>
              </mc:Choice>
              <mc:Fallback>
                <p:oleObj name="Image" r:id="rId4" imgW="5574603" imgH="5079365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325" y="3276600"/>
                        <a:ext cx="2801938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708525" y="3276600"/>
          <a:ext cx="3063875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" name="Image" r:id="rId6" imgW="6095238" imgH="5079365" progId="Photoshop.Image.10">
                  <p:embed/>
                </p:oleObj>
              </mc:Choice>
              <mc:Fallback>
                <p:oleObj name="Image" r:id="rId6" imgW="6095238" imgH="5079365" progId="Photoshop.Image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525" y="3276600"/>
                        <a:ext cx="3063875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Parallelogram 5"/>
          <p:cNvSpPr>
            <a:spLocks noChangeArrowheads="1"/>
          </p:cNvSpPr>
          <p:nvPr/>
        </p:nvSpPr>
        <p:spPr bwMode="auto">
          <a:xfrm rot="9408807">
            <a:off x="2508250" y="3779838"/>
            <a:ext cx="1631950" cy="814387"/>
          </a:xfrm>
          <a:prstGeom prst="parallelogram">
            <a:avLst>
              <a:gd name="adj" fmla="val 46721"/>
            </a:avLst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Parallelogram 6"/>
          <p:cNvSpPr>
            <a:spLocks noChangeArrowheads="1"/>
          </p:cNvSpPr>
          <p:nvPr/>
        </p:nvSpPr>
        <p:spPr bwMode="auto">
          <a:xfrm rot="11858570" flipH="1">
            <a:off x="5313363" y="3887788"/>
            <a:ext cx="1633537" cy="836612"/>
          </a:xfrm>
          <a:prstGeom prst="parallelogram">
            <a:avLst>
              <a:gd name="adj" fmla="val 29975"/>
            </a:avLst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2A35B-9051-8E41-815C-5581F0E3BCFB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Assume we know the correspondences, how do we get the transformation?</a:t>
            </a:r>
          </a:p>
        </p:txBody>
      </p:sp>
      <p:graphicFrame>
        <p:nvGraphicFramePr>
          <p:cNvPr id="6146" name="Object 3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7" name="Object 3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3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1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966828"/>
              </p:ext>
            </p:extLst>
          </p:nvPr>
        </p:nvGraphicFramePr>
        <p:xfrm>
          <a:off x="5429250" y="4419600"/>
          <a:ext cx="24193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2" name="Equation" r:id="rId10" imgW="787320" imgH="228600" progId="Equation.3">
                  <p:embed/>
                </p:oleObj>
              </mc:Choice>
              <mc:Fallback>
                <p:oleObj name="Equation" r:id="rId10" imgW="7873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9250" y="4419600"/>
                        <a:ext cx="2419350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09769" y="5177135"/>
            <a:ext cx="407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+mn-lt"/>
              </a:rPr>
              <a:t>Want to find </a:t>
            </a:r>
            <a:r>
              <a:rPr lang="en-US" dirty="0">
                <a:latin typeface="+mn-lt"/>
              </a:rPr>
              <a:t>M</a:t>
            </a:r>
            <a:r>
              <a:rPr lang="en-US" b="0" dirty="0">
                <a:latin typeface="+mn-lt"/>
              </a:rPr>
              <a:t>, </a:t>
            </a:r>
            <a:r>
              <a:rPr lang="en-US" dirty="0">
                <a:latin typeface="+mn-lt"/>
              </a:rPr>
              <a:t>t</a:t>
            </a:r>
            <a:r>
              <a:rPr lang="en-US" b="0" dirty="0">
                <a:latin typeface="+mn-lt"/>
              </a:rPr>
              <a:t> to minimize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038218"/>
              </p:ext>
            </p:extLst>
          </p:nvPr>
        </p:nvGraphicFramePr>
        <p:xfrm>
          <a:off x="4870450" y="5562600"/>
          <a:ext cx="3511550" cy="128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3" name="Equation" r:id="rId12" imgW="1180800" imgH="431640" progId="Equation.3">
                  <p:embed/>
                </p:oleObj>
              </mc:Choice>
              <mc:Fallback>
                <p:oleObj name="Equation" r:id="rId12" imgW="11808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70450" y="5562600"/>
                        <a:ext cx="3511550" cy="1284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F60C21B-EB75-404B-B502-39E4A3288112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Assume we know the correspondences, how do we get the transformation?</a:t>
            </a:r>
          </a:p>
        </p:txBody>
      </p:sp>
      <p:graphicFrame>
        <p:nvGraphicFramePr>
          <p:cNvPr id="6146" name="Object 3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4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7" name="Object 3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5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3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6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39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7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4648200" y="4648200"/>
            <a:ext cx="27432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F4A717-C571-6749-8428-809759F3A142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8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Instance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414357"/>
            <a:ext cx="5047606" cy="4846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280815"/>
            <a:ext cx="876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+mn-lt"/>
              </a:rPr>
              <a:t>T. </a:t>
            </a:r>
            <a:r>
              <a:rPr lang="en-US" sz="1600" b="0" dirty="0" err="1">
                <a:latin typeface="+mn-lt"/>
              </a:rPr>
              <a:t>Weyand</a:t>
            </a:r>
            <a:r>
              <a:rPr lang="en-US" sz="1600" b="0" dirty="0">
                <a:latin typeface="+mn-lt"/>
              </a:rPr>
              <a:t> and B. </a:t>
            </a:r>
            <a:r>
              <a:rPr lang="en-US" sz="1600" b="0" dirty="0" err="1">
                <a:latin typeface="+mn-lt"/>
              </a:rPr>
              <a:t>Leibe</a:t>
            </a:r>
            <a:r>
              <a:rPr lang="en-US" sz="1600" b="0" dirty="0">
                <a:latin typeface="+mn-lt"/>
              </a:rPr>
              <a:t>, </a:t>
            </a:r>
            <a:r>
              <a:rPr lang="en-US" sz="1600" b="0" dirty="0">
                <a:latin typeface="+mn-lt"/>
                <a:hlinkClick r:id="rId4"/>
              </a:rPr>
              <a:t>Visual landmark recognition from Internet photo collections: </a:t>
            </a:r>
            <a:br>
              <a:rPr lang="en-US" sz="1600" b="0" dirty="0">
                <a:latin typeface="+mn-lt"/>
                <a:hlinkClick r:id="rId4"/>
              </a:rPr>
            </a:br>
            <a:r>
              <a:rPr lang="en-US" sz="1600" b="0" dirty="0">
                <a:latin typeface="+mn-lt"/>
                <a:hlinkClick r:id="rId4"/>
              </a:rPr>
              <a:t>A large-scale evaluation</a:t>
            </a:r>
            <a:r>
              <a:rPr lang="en-US" sz="1600" b="0" dirty="0">
                <a:latin typeface="+mn-lt"/>
              </a:rPr>
              <a:t>, CVIU 2015 </a:t>
            </a:r>
          </a:p>
        </p:txBody>
      </p:sp>
    </p:spTree>
    <p:extLst>
      <p:ext uri="{BB962C8B-B14F-4D97-AF65-F5344CB8AC3E}">
        <p14:creationId xmlns:p14="http://schemas.microsoft.com/office/powerpoint/2010/main" val="3776276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3940175"/>
            <a:ext cx="7772400" cy="22320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Linear system with six unknowns</a:t>
            </a:r>
          </a:p>
          <a:p>
            <a:pPr>
              <a:buFontTx/>
              <a:buChar char="•"/>
            </a:pPr>
            <a:r>
              <a:rPr lang="en-US"/>
              <a:t>Each match gives us two linearly independent equations: need at least three to solve for the transformation parameters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828800" y="1066800"/>
          <a:ext cx="4648200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" name="Equation" r:id="rId4" imgW="2260440" imgH="1396800" progId="Equation.3">
                  <p:embed/>
                </p:oleObj>
              </mc:Choice>
              <mc:Fallback>
                <p:oleObj name="Equation" r:id="rId4" imgW="2260440" imgH="1396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66800"/>
                        <a:ext cx="4648200" cy="287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771900" y="5683609"/>
            <a:ext cx="2192338" cy="691469"/>
            <a:chOff x="3771900" y="5683609"/>
            <a:chExt cx="2192338" cy="691469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810000" y="5836009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20281809">
              <a:off x="4821238" y="5683609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4419600" y="5912209"/>
              <a:ext cx="304800" cy="2286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3780367" y="617116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771900" y="58113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2291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001768" y="57732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910328" y="629887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715000" y="5981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2BF9A42-6194-9B4F-8303-B3944013728D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set-up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x = K [R t] X</a:t>
            </a:r>
          </a:p>
          <a:p>
            <a:pPr>
              <a:defRPr/>
            </a:pPr>
            <a:r>
              <a:rPr lang="en-US" dirty="0"/>
              <a:t>x' = K' [R' t'] X</a:t>
            </a:r>
          </a:p>
          <a:p>
            <a:pPr>
              <a:defRPr/>
            </a:pPr>
            <a:r>
              <a:rPr lang="en-US" dirty="0"/>
              <a:t>t=t'=0</a:t>
            </a:r>
          </a:p>
          <a:p>
            <a:pPr>
              <a:buFont typeface="Arial" charset="0"/>
              <a:buNone/>
              <a:defRPr/>
            </a:pP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x'=</a:t>
            </a:r>
            <a:r>
              <a:rPr lang="en-US" dirty="0" err="1"/>
              <a:t>Hx</a:t>
            </a:r>
            <a:r>
              <a:rPr lang="en-US" dirty="0"/>
              <a:t>    </a:t>
            </a:r>
            <a:r>
              <a:rPr lang="en-US" sz="2400" dirty="0"/>
              <a:t>where</a:t>
            </a:r>
            <a:r>
              <a:rPr lang="en-US" dirty="0"/>
              <a:t> 	  H = K' R' R</a:t>
            </a:r>
            <a:r>
              <a:rPr lang="en-US" baseline="30000" dirty="0"/>
              <a:t>-1</a:t>
            </a:r>
            <a:r>
              <a:rPr lang="en-US" dirty="0"/>
              <a:t> K</a:t>
            </a:r>
            <a:r>
              <a:rPr lang="en-US" baseline="30000" dirty="0"/>
              <a:t>-1</a:t>
            </a:r>
          </a:p>
          <a:p>
            <a:pPr>
              <a:defRPr/>
            </a:pPr>
            <a:r>
              <a:rPr lang="en-US" dirty="0"/>
              <a:t>Typically only R and f will change (4 parameters), but, in general, H has 8 parameters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67238" y="1143000"/>
            <a:ext cx="3509962" cy="3200400"/>
            <a:chOff x="4567238" y="1143000"/>
            <a:chExt cx="3509962" cy="32004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7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22538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22539" name="TextBox 15"/>
            <p:cNvSpPr txBox="1">
              <a:spLocks noChangeArrowheads="1"/>
            </p:cNvSpPr>
            <p:nvPr/>
          </p:nvSpPr>
          <p:spPr bwMode="auto">
            <a:xfrm>
              <a:off x="6705600" y="1143000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/>
                <a:t>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1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22542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22" name="Straight Arrow Connector 21"/>
            <p:cNvCxnSpPr>
              <a:stCxn id="22542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5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1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0" y="4965700"/>
            <a:ext cx="497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775" y="102711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fig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2700" y="3405188"/>
            <a:ext cx="1744663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 descr="fig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5675" y="280987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 descr="fig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5925" y="2171700"/>
            <a:ext cx="1571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8" descr="fig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938" y="2652713"/>
            <a:ext cx="1633537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9" descr="fig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3238" y="254000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10" descr="fig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22925" y="3241675"/>
            <a:ext cx="150971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1" descr="fig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488" y="22447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2" descr="fig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96150" y="13049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Application: Panorama stitching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9782" y="6550223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Hartley &amp; </a:t>
            </a:r>
            <a:r>
              <a:rPr lang="en-US" sz="1400" b="0" dirty="0" err="1"/>
              <a:t>Zisserman</a:t>
            </a:r>
            <a:endParaRPr lang="en-US" sz="1400" b="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Recall: homogeneous coordinates</a:t>
            </a:r>
          </a:p>
        </p:txBody>
      </p:sp>
      <p:sp>
        <p:nvSpPr>
          <p:cNvPr id="64516" name="Text Box 8"/>
          <p:cNvSpPr txBox="1">
            <a:spLocks noChangeArrowheads="1"/>
          </p:cNvSpPr>
          <p:nvPr/>
        </p:nvSpPr>
        <p:spPr bwMode="auto">
          <a:xfrm>
            <a:off x="993775" y="2727325"/>
            <a:ext cx="351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homogeneous</a:t>
            </a:r>
            <a:br>
              <a:rPr lang="en-US" sz="2000" b="0" dirty="0">
                <a:latin typeface="Arial" pitchFamily="34" charset="0"/>
                <a:cs typeface="Arial" pitchFamily="34" charset="0"/>
              </a:rPr>
            </a:br>
            <a:r>
              <a:rPr lang="en-US" sz="2000" b="0" dirty="0"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pic>
        <p:nvPicPr>
          <p:cNvPr id="64517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5763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7050" y="150018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11"/>
          <p:cNvSpPr txBox="1">
            <a:spLocks noChangeArrowheads="1"/>
          </p:cNvSpPr>
          <p:nvPr/>
        </p:nvSpPr>
        <p:spPr bwMode="auto">
          <a:xfrm>
            <a:off x="4949825" y="2719388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from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homogeneous</a:t>
            </a:r>
            <a:br>
              <a:rPr lang="en-US" sz="2000" b="0" dirty="0">
                <a:latin typeface="Arial" pitchFamily="34" charset="0"/>
                <a:cs typeface="Arial" pitchFamily="34" charset="0"/>
              </a:rPr>
            </a:br>
            <a:r>
              <a:rPr lang="en-US" sz="2000" b="0" dirty="0"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DEE339-C928-404B-87DA-C18A36DFCCC1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Recall: homogeneous coordinates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Equation for homography: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993775" y="2727325"/>
            <a:ext cx="351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b="0" i="1"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0">
                <a:latin typeface="Arial" pitchFamily="34" charset="0"/>
                <a:cs typeface="Arial" pitchFamily="34" charset="0"/>
              </a:rPr>
              <a:t> homogeneous</a:t>
            </a:r>
            <a:br>
              <a:rPr lang="en-US" sz="2000" b="0">
                <a:latin typeface="Arial" pitchFamily="34" charset="0"/>
                <a:cs typeface="Arial" pitchFamily="34" charset="0"/>
              </a:rPr>
            </a:br>
            <a:r>
              <a:rPr lang="en-US" sz="2000" b="0"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pic>
        <p:nvPicPr>
          <p:cNvPr id="12294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5763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7050" y="150018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4949825" y="2719388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b="0" i="1">
                <a:latin typeface="Arial" pitchFamily="34" charset="0"/>
                <a:cs typeface="Arial" pitchFamily="34" charset="0"/>
              </a:rPr>
              <a:t>from</a:t>
            </a:r>
            <a:r>
              <a:rPr lang="en-US" sz="2000" b="0">
                <a:latin typeface="Arial" pitchFamily="34" charset="0"/>
                <a:cs typeface="Arial" pitchFamily="34" charset="0"/>
              </a:rPr>
              <a:t> homogeneous</a:t>
            </a:r>
            <a:br>
              <a:rPr lang="en-US" sz="2000" b="0">
                <a:latin typeface="Arial" pitchFamily="34" charset="0"/>
                <a:cs typeface="Arial" pitchFamily="34" charset="0"/>
              </a:rPr>
            </a:br>
            <a:r>
              <a:rPr lang="en-US" sz="2000" b="0"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graphicFrame>
        <p:nvGraphicFramePr>
          <p:cNvPr id="12290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62200" y="4597400"/>
          <a:ext cx="4329113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5" name="Equation" r:id="rId8" imgW="1726920" imgH="711000" progId="Equation.3">
                  <p:embed/>
                </p:oleObj>
              </mc:Choice>
              <mc:Fallback>
                <p:oleObj name="Equation" r:id="rId8" imgW="1726920" imgH="711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597400"/>
                        <a:ext cx="4329113" cy="178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D85DF55-348A-4C4E-BF9A-A751F67B532D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p:sp>
        <p:nvSpPr>
          <p:cNvPr id="133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Equation for homography:</a:t>
            </a:r>
          </a:p>
        </p:txBody>
      </p:sp>
      <p:graphicFrame>
        <p:nvGraphicFramePr>
          <p:cNvPr id="908295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172200" y="1524000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5" name="Equation" r:id="rId4" imgW="698400" imgH="228600" progId="Equation.3">
                  <p:embed/>
                </p:oleObj>
              </mc:Choice>
              <mc:Fallback>
                <p:oleObj name="Equation" r:id="rId4" imgW="6984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524000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528763" y="1446213"/>
          <a:ext cx="3905250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6" name="Equation" r:id="rId6" imgW="1765080" imgH="711000" progId="Equation.3">
                  <p:embed/>
                </p:oleObj>
              </mc:Choice>
              <mc:Fallback>
                <p:oleObj name="Equation" r:id="rId6" imgW="1765080" imgH="711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1446213"/>
                        <a:ext cx="3905250" cy="1573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8297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019800" y="2255838"/>
          <a:ext cx="20574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7" name="Equation" r:id="rId8" imgW="787320" imgH="228600" progId="Equation.3">
                  <p:embed/>
                </p:oleObj>
              </mc:Choice>
              <mc:Fallback>
                <p:oleObj name="Equation" r:id="rId8" imgW="78732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55838"/>
                        <a:ext cx="20574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8299" name="Object 11"/>
          <p:cNvGraphicFramePr>
            <a:graphicFrameLocks noChangeAspect="1"/>
          </p:cNvGraphicFramePr>
          <p:nvPr/>
        </p:nvGraphicFramePr>
        <p:xfrm>
          <a:off x="1757363" y="3170238"/>
          <a:ext cx="4795837" cy="17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8" name="Equation" r:id="rId10" imgW="2082600" imgH="736560" progId="Equation.3">
                  <p:embed/>
                </p:oleObj>
              </mc:Choice>
              <mc:Fallback>
                <p:oleObj name="Equation" r:id="rId10" imgW="2082600" imgH="7365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7363" y="3170238"/>
                        <a:ext cx="4795837" cy="170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8300" name="Object 12"/>
          <p:cNvGraphicFramePr>
            <a:graphicFrameLocks noChangeAspect="1"/>
          </p:cNvGraphicFramePr>
          <p:nvPr/>
        </p:nvGraphicFramePr>
        <p:xfrm>
          <a:off x="1757363" y="5010150"/>
          <a:ext cx="4583112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9" name="Equation" r:id="rId12" imgW="2095200" imgH="736560" progId="Equation.3">
                  <p:embed/>
                </p:oleObj>
              </mc:Choice>
              <mc:Fallback>
                <p:oleObj name="Equation" r:id="rId12" imgW="2095200" imgH="73656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7363" y="5010150"/>
                        <a:ext cx="4583112" cy="161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8302" name="Text Box 14"/>
          <p:cNvSpPr txBox="1">
            <a:spLocks noChangeArrowheads="1"/>
          </p:cNvSpPr>
          <p:nvPr/>
        </p:nvSpPr>
        <p:spPr bwMode="auto">
          <a:xfrm>
            <a:off x="6553200" y="5486400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>
                <a:latin typeface="Arial" pitchFamily="34" charset="0"/>
              </a:rPr>
              <a:t>3 equations, only 2 linearly </a:t>
            </a:r>
            <a:br>
              <a:rPr lang="en-US" sz="1800" b="0">
                <a:latin typeface="Arial" pitchFamily="34" charset="0"/>
              </a:rPr>
            </a:br>
            <a:r>
              <a:rPr lang="en-US" sz="1800" b="0">
                <a:latin typeface="Arial" pitchFamily="34" charset="0"/>
              </a:rPr>
              <a:t>independent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38B4D-E8C1-3446-BD4B-F716D7489A10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30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8229600" cy="27066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H has 8 degrees of freedom (9 parameters, but scale is arbitrary)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One match gives us two linearly independent equations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Homogeneous least squares: find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minimizing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Eigenvector of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/>
              <a:t> corresponding to smallest eigenvalue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Four matches needed for a minimal solution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914400" y="914400"/>
          <a:ext cx="4343400" cy="293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2" name="Equation" r:id="rId4" imgW="1739880" imgH="1168200" progId="Equation.3">
                  <p:embed/>
                </p:oleObj>
              </mc:Choice>
              <mc:Fallback>
                <p:oleObj name="Equation" r:id="rId4" imgW="1739880" imgH="116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4343400" cy="2932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/>
          <p:cNvGraphicFramePr>
            <a:graphicFrameLocks noChangeAspect="1"/>
          </p:cNvGraphicFramePr>
          <p:nvPr/>
        </p:nvGraphicFramePr>
        <p:xfrm>
          <a:off x="6389688" y="2105025"/>
          <a:ext cx="122396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3" name="Equation" r:id="rId6" imgW="495000" imgH="203040" progId="Equation.3">
                  <p:embed/>
                </p:oleObj>
              </mc:Choice>
              <mc:Fallback>
                <p:oleObj name="Equation" r:id="rId6" imgW="49500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2105025"/>
                        <a:ext cx="1223962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DAC8867-D7FE-DB46-B58B-C620996F9A74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Alignment as fitting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Homographies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Robust alignment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Descriptor-based feature matching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RANSAC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Applications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CF25F6-3D43-514F-A62B-8036940C43C5}"/>
              </a:ext>
            </a:extLst>
          </p:cNvPr>
          <p:cNvSpPr/>
          <p:nvPr/>
        </p:nvSpPr>
        <p:spPr>
          <a:xfrm>
            <a:off x="0" y="6581001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7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challenges</a:t>
            </a:r>
          </a:p>
        </p:txBody>
      </p:sp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762000" y="990600"/>
            <a:ext cx="7620000" cy="1524000"/>
            <a:chOff x="144" y="624"/>
            <a:chExt cx="5520" cy="1092"/>
          </a:xfrm>
        </p:grpSpPr>
        <p:pic>
          <p:nvPicPr>
            <p:cNvPr id="2057" name="Picture 6" descr="homograph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624"/>
              <a:ext cx="2184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7" descr="imag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624"/>
              <a:ext cx="1496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8" descr="imag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9" y="624"/>
              <a:ext cx="1497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0" name="AutoShape 9"/>
            <p:cNvSpPr>
              <a:spLocks noChangeArrowheads="1"/>
            </p:cNvSpPr>
            <p:nvPr/>
          </p:nvSpPr>
          <p:spPr bwMode="auto">
            <a:xfrm>
              <a:off x="3096" y="960"/>
              <a:ext cx="456" cy="336"/>
            </a:xfrm>
            <a:prstGeom prst="rightArrow">
              <a:avLst>
                <a:gd name="adj1" fmla="val 50000"/>
                <a:gd name="adj2" fmla="val 339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2971800" y="2514600"/>
            <a:ext cx="340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Arial" pitchFamily="34" charset="0"/>
              </a:rPr>
              <a:t>Small degree of overlap</a:t>
            </a:r>
          </a:p>
        </p:txBody>
      </p:sp>
      <p:sp>
        <p:nvSpPr>
          <p:cNvPr id="2055" name="Text Box 14"/>
          <p:cNvSpPr txBox="1">
            <a:spLocks noChangeArrowheads="1"/>
          </p:cNvSpPr>
          <p:nvPr/>
        </p:nvSpPr>
        <p:spPr bwMode="auto">
          <a:xfrm>
            <a:off x="6934200" y="4343400"/>
            <a:ext cx="175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latin typeface="Arial" pitchFamily="34" charset="0"/>
              </a:rPr>
              <a:t>Occlusion,</a:t>
            </a:r>
            <a:br>
              <a:rPr lang="en-US" b="0" dirty="0">
                <a:latin typeface="Arial" pitchFamily="34" charset="0"/>
              </a:rPr>
            </a:br>
            <a:r>
              <a:rPr lang="en-US" b="0" dirty="0">
                <a:latin typeface="Arial" pitchFamily="34" charset="0"/>
              </a:rPr>
              <a:t>clutter, viewpoint change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286125" y="2895600"/>
            <a:ext cx="2581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Arial" pitchFamily="34" charset="0"/>
              </a:rPr>
              <a:t>Intensity changes</a:t>
            </a:r>
          </a:p>
        </p:txBody>
      </p:sp>
      <p:pic>
        <p:nvPicPr>
          <p:cNvPr id="3" name="Picture 2" descr="Screen Shot 2018-02-26 at 11.27.0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6" y="4038600"/>
            <a:ext cx="6025364" cy="21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Alignment</a:t>
            </a:r>
          </a:p>
        </p:txBody>
      </p:sp>
      <p:pic>
        <p:nvPicPr>
          <p:cNvPr id="23555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0F5165-7A27-9D45-96D3-29B517AD2C00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3" descr="homography">
            <a:extLst>
              <a:ext uri="{FF2B5EF4-FFF2-40B4-BE49-F238E27FC236}">
                <a16:creationId xmlns:a16="http://schemas.microsoft.com/office/drawing/2014/main" id="{85B57181-74A0-CC4A-BC6A-A5E446A5F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9626" y="3847740"/>
            <a:ext cx="5624747" cy="281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50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pic>
        <p:nvPicPr>
          <p:cNvPr id="23555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0F5165-7A27-9D45-96D3-29B517AD2C00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650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67E46E-F4C2-B54C-8E9C-C57DF88623D7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L.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Lazebnik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51982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45788</TotalTime>
  <Words>1956</Words>
  <Application>Microsoft Macintosh PowerPoint</Application>
  <PresentationFormat>On-screen Show (4:3)</PresentationFormat>
  <Paragraphs>389</Paragraphs>
  <Slides>57</Slides>
  <Notes>42</Notes>
  <HiddenSlides>13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Symbol</vt:lpstr>
      <vt:lpstr>Times New Roman</vt:lpstr>
      <vt:lpstr>Blank Presentation</vt:lpstr>
      <vt:lpstr>Equation</vt:lpstr>
      <vt:lpstr>Photo Editor Photo</vt:lpstr>
      <vt:lpstr>Image</vt:lpstr>
      <vt:lpstr>Image alignment</vt:lpstr>
      <vt:lpstr>Alignment applications</vt:lpstr>
      <vt:lpstr>Alignment applications</vt:lpstr>
      <vt:lpstr>Alignment applications</vt:lpstr>
      <vt:lpstr>Alignment applications</vt:lpstr>
      <vt:lpstr>Alignment challenges</vt:lpstr>
      <vt:lpstr>Image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Generating putative correspondences</vt:lpstr>
      <vt:lpstr>Generating putative correspondences</vt:lpstr>
      <vt:lpstr>Feature descriptors</vt:lpstr>
      <vt:lpstr>Feature descriptors</vt:lpstr>
      <vt:lpstr>Disadvantage of intensity vectors as descriptors</vt:lpstr>
      <vt:lpstr>Feature descriptors: SIFT</vt:lpstr>
      <vt:lpstr>Feature descriptors: SIFT</vt:lpstr>
      <vt:lpstr>Feature matching</vt:lpstr>
      <vt:lpstr>Problem: Ambiguous putative matches</vt:lpstr>
      <vt:lpstr>Rejection of unreliable matches</vt:lpstr>
      <vt:lpstr>RANSAC</vt:lpstr>
      <vt:lpstr>Robust feature-based alignment</vt:lpstr>
      <vt:lpstr>Homography Example</vt:lpstr>
      <vt:lpstr>Feature-based alignment</vt:lpstr>
      <vt:lpstr>Feature-based alignment: Overview</vt:lpstr>
      <vt:lpstr>Alignment as fitting</vt:lpstr>
      <vt:lpstr>Alignment as fitting</vt:lpstr>
      <vt:lpstr>Common transformations</vt:lpstr>
      <vt:lpstr>Scaling</vt:lpstr>
      <vt:lpstr>Scaling</vt:lpstr>
      <vt:lpstr>Scaling</vt:lpstr>
      <vt:lpstr>2-D Rotation</vt:lpstr>
      <vt:lpstr>2-D Rotation</vt:lpstr>
      <vt:lpstr>2-D Rotation</vt:lpstr>
      <vt:lpstr>Basic 2D transformations</vt:lpstr>
      <vt:lpstr>Affine Transformations</vt:lpstr>
      <vt:lpstr>Projective Transformations</vt:lpstr>
      <vt:lpstr>Homography</vt:lpstr>
      <vt:lpstr>Fitting a plane projective transformation</vt:lpstr>
      <vt:lpstr>Homography</vt:lpstr>
      <vt:lpstr>Homography example: Image rectification</vt:lpstr>
      <vt:lpstr>Homography Example</vt:lpstr>
      <vt:lpstr>2D image transformations</vt:lpstr>
      <vt:lpstr>2D transformation models</vt:lpstr>
      <vt:lpstr>Let’s start with affine transformations</vt:lpstr>
      <vt:lpstr>Fitting an affine transformation</vt:lpstr>
      <vt:lpstr>Fitting an affine transformation</vt:lpstr>
      <vt:lpstr>Fitting an affine transformation</vt:lpstr>
      <vt:lpstr>Problem set-up</vt:lpstr>
      <vt:lpstr>Application: Panorama stitching</vt:lpstr>
      <vt:lpstr>Fitting a homography</vt:lpstr>
      <vt:lpstr>Fitting a homography</vt:lpstr>
      <vt:lpstr>Fitting a homography</vt:lpstr>
      <vt:lpstr>Fitting a homography</vt:lpstr>
      <vt:lpstr>Feature-based alignment: Overview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Motion</dc:title>
  <dc:creator>Steve Seitz</dc:creator>
  <cp:lastModifiedBy>Gupta, Saurabh</cp:lastModifiedBy>
  <cp:revision>1059</cp:revision>
  <cp:lastPrinted>2018-02-27T16:16:47Z</cp:lastPrinted>
  <dcterms:created xsi:type="dcterms:W3CDTF">1998-05-10T17:20:27Z</dcterms:created>
  <dcterms:modified xsi:type="dcterms:W3CDTF">2020-03-06T23:02:25Z</dcterms:modified>
</cp:coreProperties>
</file>