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3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8"/>
  </p:notesMasterIdLst>
  <p:handoutMasterIdLst>
    <p:handoutMasterId r:id="rId69"/>
  </p:handoutMasterIdLst>
  <p:sldIdLst>
    <p:sldId id="395" r:id="rId2"/>
    <p:sldId id="476" r:id="rId3"/>
    <p:sldId id="503" r:id="rId4"/>
    <p:sldId id="526" r:id="rId5"/>
    <p:sldId id="478" r:id="rId6"/>
    <p:sldId id="516" r:id="rId7"/>
    <p:sldId id="519" r:id="rId8"/>
    <p:sldId id="475" r:id="rId9"/>
    <p:sldId id="429" r:id="rId10"/>
    <p:sldId id="427" r:id="rId11"/>
    <p:sldId id="495" r:id="rId12"/>
    <p:sldId id="496" r:id="rId13"/>
    <p:sldId id="433" r:id="rId14"/>
    <p:sldId id="533" r:id="rId15"/>
    <p:sldId id="432" r:id="rId16"/>
    <p:sldId id="532" r:id="rId17"/>
    <p:sldId id="527" r:id="rId18"/>
    <p:sldId id="528" r:id="rId19"/>
    <p:sldId id="529" r:id="rId20"/>
    <p:sldId id="530" r:id="rId21"/>
    <p:sldId id="531" r:id="rId22"/>
    <p:sldId id="487" r:id="rId23"/>
    <p:sldId id="517" r:id="rId24"/>
    <p:sldId id="501" r:id="rId25"/>
    <p:sldId id="434" r:id="rId26"/>
    <p:sldId id="435" r:id="rId27"/>
    <p:sldId id="507" r:id="rId28"/>
    <p:sldId id="438" r:id="rId29"/>
    <p:sldId id="520" r:id="rId30"/>
    <p:sldId id="578" r:id="rId31"/>
    <p:sldId id="573" r:id="rId32"/>
    <p:sldId id="514" r:id="rId33"/>
    <p:sldId id="508" r:id="rId34"/>
    <p:sldId id="509" r:id="rId35"/>
    <p:sldId id="510" r:id="rId36"/>
    <p:sldId id="518" r:id="rId37"/>
    <p:sldId id="511" r:id="rId38"/>
    <p:sldId id="512" r:id="rId39"/>
    <p:sldId id="534" r:id="rId40"/>
    <p:sldId id="536" r:id="rId41"/>
    <p:sldId id="588" r:id="rId42"/>
    <p:sldId id="537" r:id="rId43"/>
    <p:sldId id="587" r:id="rId44"/>
    <p:sldId id="538" r:id="rId45"/>
    <p:sldId id="513" r:id="rId46"/>
    <p:sldId id="535" r:id="rId47"/>
    <p:sldId id="539" r:id="rId48"/>
    <p:sldId id="540" r:id="rId49"/>
    <p:sldId id="542" r:id="rId50"/>
    <p:sldId id="544" r:id="rId51"/>
    <p:sldId id="545" r:id="rId52"/>
    <p:sldId id="546" r:id="rId53"/>
    <p:sldId id="547" r:id="rId54"/>
    <p:sldId id="579" r:id="rId55"/>
    <p:sldId id="580" r:id="rId56"/>
    <p:sldId id="581" r:id="rId57"/>
    <p:sldId id="582" r:id="rId58"/>
    <p:sldId id="583" r:id="rId59"/>
    <p:sldId id="584" r:id="rId60"/>
    <p:sldId id="541" r:id="rId61"/>
    <p:sldId id="585" r:id="rId62"/>
    <p:sldId id="586" r:id="rId63"/>
    <p:sldId id="522" r:id="rId64"/>
    <p:sldId id="523" r:id="rId65"/>
    <p:sldId id="524" r:id="rId66"/>
    <p:sldId id="521" r:id="rId67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66FF33"/>
    <a:srgbClr val="99FF33"/>
    <a:srgbClr val="CCFF33"/>
    <a:srgbClr val="339966"/>
    <a:srgbClr val="A50021"/>
    <a:srgbClr val="969696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21" autoAdjust="0"/>
    <p:restoredTop sz="85442" autoAdjust="0"/>
  </p:normalViewPr>
  <p:slideViewPr>
    <p:cSldViewPr>
      <p:cViewPr varScale="1">
        <p:scale>
          <a:sx n="108" d="100"/>
          <a:sy n="108" d="100"/>
        </p:scale>
        <p:origin x="2112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4" Type="http://schemas.openxmlformats.org/officeDocument/2006/relationships/image" Target="../media/image50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4" Type="http://schemas.openxmlformats.org/officeDocument/2006/relationships/image" Target="../media/image6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image" Target="../media/image74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image" Target="../media/image7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4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59FDD73-6027-4985-82F5-B7A604C009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124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9340C46-3104-4A0E-BC33-4ED86974D3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59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690E4D-C140-4D62-B396-BBEE244F9C0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952E06-067B-4717-A03C-24068578DF9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4200DC-0C07-4F23-866D-B90F4BCFEC4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4200DC-0C07-4F23-866D-B90F4BCFEC4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4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251F67-91EF-4D1E-87F9-69603C73E6E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To convert from metric image coordinates to pixel coordinates, we have to multiply the x, y coordinates by the x, y pixel magnification factors (pix/m)</a:t>
            </a:r>
          </a:p>
          <a:p>
            <a:pPr eaLnBrk="1" hangingPunct="1"/>
            <a:r>
              <a:rPr lang="en-US"/>
              <a:t>Beta_x, beta_y is the principal point coordinates in pixels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0DD2FD-AA44-4FFC-8D4C-0118B76E47C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22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691AAE-A5F0-4FFD-A757-3F5E87A9BA3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57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691AAE-A5F0-4FFD-A757-3F5E87A9BA3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73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691AAE-A5F0-4FFD-A757-3F5E87A9BA3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954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691AAE-A5F0-4FFD-A757-3F5E87A9BA3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946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691AAE-A5F0-4FFD-A757-3F5E87A9BA3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38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B8F884-04D7-4BBD-A875-B8B633DC7AF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99C572-0A93-4565-BFC8-EB1396E15EF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B70371-3765-4645-BE1C-C47151E8445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448B7-A2D8-4186-8CF2-6F8AA0C5050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E9A96C-6027-4805-BFE3-08057C77372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68215F-A24B-490F-8618-D3F6B6642A0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E29309-A4A1-4EA2-83BC-D2FC1A7BB0B9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40C46-3104-4A0E-BC33-4ED86974D35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102308-F0EB-42E9-A947-7C4E84EE364F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887413" y="2667000"/>
            <a:ext cx="4598988" cy="34496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89250" y="617131"/>
            <a:ext cx="3929380" cy="79986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709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2DC8A4-9CF5-4975-9942-9C47938981B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76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14F46-3B7E-4240-931D-1B586A613391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B6A7A3-AFAE-4C1D-BE0B-23C1F330049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A37DE0-B70C-4DE9-BBC2-7FF6CF8A2091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C726C2-A351-451C-9B55-5CABCD7933A0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EAC00A-5B8D-40F6-9463-78877AD04484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DE60A-0AE9-46E0-8B91-B89C31E974C5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6C8B93-F33A-4A0A-AF29-FE20872DE66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third homogeneous</a:t>
            </a:r>
            <a:r>
              <a:rPr lang="en-US" baseline="0" dirty="0"/>
              <a:t> coordinate of an infinite vanishing point is 0. Infinite vanishing points correspond to directions of lines that are parallel to the image plane.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40C46-3104-4A0E-BC33-4ED86974D35F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183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pPr marL="46988">
              <a:spcBef>
                <a:spcPts val="476"/>
              </a:spcBef>
            </a:pPr>
            <a:r>
              <a:rPr lang="en-US">
                <a:solidFill>
                  <a:srgbClr val="000000"/>
                </a:solidFill>
                <a:cs typeface="Times New Roman" charset="0"/>
                <a:sym typeface="Times New Roman" charset="0"/>
              </a:rPr>
              <a:t>homography!</a:t>
            </a:r>
          </a:p>
        </p:txBody>
      </p:sp>
    </p:spTree>
    <p:extLst>
      <p:ext uri="{BB962C8B-B14F-4D97-AF65-F5344CB8AC3E}">
        <p14:creationId xmlns:p14="http://schemas.microsoft.com/office/powerpoint/2010/main" val="22396632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40C46-3104-4A0E-BC33-4ED86974D35F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69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B8F884-04D7-4BBD-A875-B8B633DC7AF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935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Structure from motion solves the following problem:</a:t>
            </a:r>
          </a:p>
          <a:p>
            <a:endParaRPr lang="en-US"/>
          </a:p>
          <a:p>
            <a:r>
              <a:rPr lang="en-US"/>
              <a:t>Given a set of images of a static scene with 2D points in correspondence, shown here as color-coded points, find…</a:t>
            </a:r>
          </a:p>
          <a:p>
            <a:endParaRPr lang="en-US"/>
          </a:p>
          <a:p>
            <a:r>
              <a:rPr lang="en-US"/>
              <a:t>a set of 3D points P and </a:t>
            </a:r>
          </a:p>
          <a:p>
            <a:r>
              <a:rPr lang="en-US"/>
              <a:t>a rotation R and position t of the cameras that explain the observed correspondences.  In other words, when we project a point into any of the cameras, the reprojection error between the projected and observed 2D points is low.</a:t>
            </a:r>
          </a:p>
          <a:p>
            <a:r>
              <a:rPr lang="en-US"/>
              <a:t>This problem can be formulated as an optimization problem where we want to find the rotations R, positions t, and 3D point locations P that minimize sum of squared reprojection errors f.  This is a non-linear least squares problem and can be solved with algorithms such as Levenberg-Marquart.  However, because the problem is non-linear, it can be susceptible to local minima.  Therefore, it’s important to initialize the parameters of the system carefully.  In addition, we need to be able to deal with erroneous correspondences.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Structure from motion solves the following problem:</a:t>
            </a:r>
          </a:p>
          <a:p>
            <a:endParaRPr lang="en-US"/>
          </a:p>
          <a:p>
            <a:r>
              <a:rPr lang="en-US"/>
              <a:t>Given a set of images of a static scene with 2D points in correspondence, shown here as color-coded points, find…</a:t>
            </a:r>
          </a:p>
          <a:p>
            <a:endParaRPr lang="en-US"/>
          </a:p>
          <a:p>
            <a:r>
              <a:rPr lang="en-US"/>
              <a:t>a set of 3D points P and </a:t>
            </a:r>
          </a:p>
          <a:p>
            <a:r>
              <a:rPr lang="en-US"/>
              <a:t>a rotation R and position t of the cameras that explain the observed correspondences.  In other words, when we project a point into any of the cameras, the reprojection error between the projected and observed 2D points is low.</a:t>
            </a:r>
          </a:p>
          <a:p>
            <a:r>
              <a:rPr lang="en-US"/>
              <a:t>This problem can be formulated as an optimization problem where we want to find the rotations R, positions t, and 3D point locations P that minimize sum of squared reprojection errors f.  This is a non-linear least squares problem and can be solved with algorithms such as Levenberg-Marquart.  However, because the problem is non-linear, it can be susceptible to local minima.  Therefore, it’s important to initialize the parameters of the system carefully.  In addition, we need to be able to deal with erroneous correspondences.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Structure from motion solves the following problem:</a:t>
            </a:r>
          </a:p>
          <a:p>
            <a:endParaRPr lang="en-US"/>
          </a:p>
          <a:p>
            <a:r>
              <a:rPr lang="en-US"/>
              <a:t>Given a set of images of a static scene with 2D points in correspondence, shown here as color-coded points, find…</a:t>
            </a:r>
          </a:p>
          <a:p>
            <a:endParaRPr lang="en-US"/>
          </a:p>
          <a:p>
            <a:r>
              <a:rPr lang="en-US"/>
              <a:t>a set of 3D points P and </a:t>
            </a:r>
          </a:p>
          <a:p>
            <a:r>
              <a:rPr lang="en-US"/>
              <a:t>a rotation R and position t of the cameras that explain the observed correspondences.  In other words, when we project a point into any of the cameras, the reprojection error between the projected and observed 2D points is low.</a:t>
            </a:r>
          </a:p>
          <a:p>
            <a:r>
              <a:rPr lang="en-US"/>
              <a:t>This problem can be formulated as an optimization problem where we want to find the rotations R, positions t, and 3D point locations P that minimize sum of squared reprojection errors f.  This is a non-linear least squares problem and can be solved with algorithms such as Levenberg-Marquart.  However, because the problem is non-linear, it can be susceptible to local minima.  Therefore, it’s important to initialize the parameters of the system carefully.  In addition, we need to be able to deal with erroneous correspondences.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8BE4D6-39AE-425C-B4DE-475C5086693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14F46-3B7E-4240-931D-1B586A61339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E4D3DE-CD7F-4DA0-A64E-ADBBBFE82CE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7B0F7C-B320-4FF8-8897-5B018FBD3D7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7F3BD8-FF6D-4C48-BB8B-0CFA7BD6A58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DBB79-33BC-4141-9017-C9A4DB6FC9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F6BB5-0F3B-4D4A-91A4-059F83F11D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2D866-B125-458C-89F5-63870864B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69DDD-8594-464A-9BB5-4BE54D448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361BE-5972-45C6-AB18-7E7CF5B1D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8F40B-1B9B-47CF-A43E-E9389E645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80595-C6F3-41F1-AD16-F8398C42D1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DBBF9-3409-477C-BD18-505DF2C2A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66C60-AF1F-44F9-AEEF-EEF3D5792B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1BA55-352E-4299-BB7D-1AD097F19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22A8D-14EB-4883-A8AB-881AD7C3BE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E6110-B25C-4A82-814A-4D9F741D0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97492-F32C-40C5-A79D-80F015F21F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A7BD7A94-3F25-4303-99D2-FCDE03B8B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11" Type="http://schemas.openxmlformats.org/officeDocument/2006/relationships/image" Target="../media/image17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6.wmf"/><Relationship Id="rId4" Type="http://schemas.openxmlformats.org/officeDocument/2006/relationships/image" Target="../media/image12.png"/><Relationship Id="rId9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9.wmf"/><Relationship Id="rId10" Type="http://schemas.openxmlformats.org/officeDocument/2006/relationships/image" Target="../media/image21.wmf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4.wmf"/><Relationship Id="rId12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11" Type="http://schemas.openxmlformats.org/officeDocument/2006/relationships/oleObject" Target="../embeddings/oleObject11.bin"/><Relationship Id="rId5" Type="http://schemas.openxmlformats.org/officeDocument/2006/relationships/image" Target="../media/image23.wmf"/><Relationship Id="rId10" Type="http://schemas.openxmlformats.org/officeDocument/2006/relationships/image" Target="../media/image22.wmf"/><Relationship Id="rId4" Type="http://schemas.openxmlformats.org/officeDocument/2006/relationships/oleObject" Target="../embeddings/oleObject9.bin"/><Relationship Id="rId9" Type="http://schemas.openxmlformats.org/officeDocument/2006/relationships/oleObject" Target="../embeddings/oleObject7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2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.png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1.png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5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1.png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esearch.microsoft.com/apps/pubs/default.aspx?id=67260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2.png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36.wmf"/><Relationship Id="rId4" Type="http://schemas.openxmlformats.org/officeDocument/2006/relationships/image" Target="../media/image37.png"/><Relationship Id="rId9" Type="http://schemas.openxmlformats.org/officeDocument/2006/relationships/oleObject" Target="../embeddings/oleObject18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36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3.bin"/><Relationship Id="rId2" Type="http://schemas.openxmlformats.org/officeDocument/2006/relationships/tags" Target="../tags/tag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22.bin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6.png"/><Relationship Id="rId5" Type="http://schemas.openxmlformats.org/officeDocument/2006/relationships/image" Target="../media/image45.wmf"/><Relationship Id="rId4" Type="http://schemas.openxmlformats.org/officeDocument/2006/relationships/oleObject" Target="../embeddings/oleObject24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50.wmf"/><Relationship Id="rId5" Type="http://schemas.openxmlformats.org/officeDocument/2006/relationships/image" Target="../media/image47.wmf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49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51.wmf"/><Relationship Id="rId4" Type="http://schemas.openxmlformats.org/officeDocument/2006/relationships/oleObject" Target="../embeddings/oleObject29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53.wmf"/><Relationship Id="rId4" Type="http://schemas.openxmlformats.org/officeDocument/2006/relationships/oleObject" Target="../embeddings/oleObject31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34.bin"/><Relationship Id="rId2" Type="http://schemas.openxmlformats.org/officeDocument/2006/relationships/tags" Target="../tags/tag3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33.bin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hyperlink" Target="http://en.wikipedia.org/wiki/Ames_room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60.wmf"/><Relationship Id="rId4" Type="http://schemas.openxmlformats.org/officeDocument/2006/relationships/oleObject" Target="../embeddings/oleObject35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64.wmf"/><Relationship Id="rId5" Type="http://schemas.openxmlformats.org/officeDocument/2006/relationships/image" Target="../media/image61.wmf"/><Relationship Id="rId10" Type="http://schemas.openxmlformats.org/officeDocument/2006/relationships/oleObject" Target="../embeddings/oleObject39.bin"/><Relationship Id="rId4" Type="http://schemas.openxmlformats.org/officeDocument/2006/relationships/oleObject" Target="../embeddings/oleObject36.bin"/><Relationship Id="rId9" Type="http://schemas.openxmlformats.org/officeDocument/2006/relationships/image" Target="../media/image63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65.wmf"/><Relationship Id="rId4" Type="http://schemas.openxmlformats.org/officeDocument/2006/relationships/oleObject" Target="../embeddings/oleObject40.bin"/><Relationship Id="rId9" Type="http://schemas.openxmlformats.org/officeDocument/2006/relationships/image" Target="../media/image67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61.w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oleObject" Target="../embeddings/oleObject43.bin"/><Relationship Id="rId7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69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73.wmf"/><Relationship Id="rId4" Type="http://schemas.openxmlformats.org/officeDocument/2006/relationships/oleObject" Target="../embeddings/oleObject46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74.wmf"/><Relationship Id="rId4" Type="http://schemas.openxmlformats.org/officeDocument/2006/relationships/oleObject" Target="../embeddings/oleObject47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oleObject" Target="../embeddings/oleObject48.bin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74.wmf"/><Relationship Id="rId9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oleObject" Target="../embeddings/oleObject50.bin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74.wmf"/><Relationship Id="rId9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apps/pubs/default.aspx?id=67260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://research.microsoft.com/apps/pubs/default.aspx?id=6726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research.microsoft.com/apps/pubs/default.aspx?id=67260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hadowsculptures.wordpress.com/2015/04/28/rashad-alakbarov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hyperlink" Target="http://dhoiem.cs.illinois.edu/publications/popup.pdf" TargetMode="External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hyperlink" Target="http://dhoiem.cs.illinois.edu/projects/popup/popup_movie_450_250.mp4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engr.illinois.edu/~dhoiem/publications/hoiem_cvpr06.pdf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kevinkarsch.com/publications/sa11-lowres.pdf" TargetMode="External"/><Relationship Id="rId2" Type="http://schemas.openxmlformats.org/officeDocument/2006/relationships/hyperlink" Target="http://vimeo.com/2896254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http://www.issueno206.com/kurt-wenner-3d-pavement-art/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3dflow.net/elementsCV/S4.xhtml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pPr algn="ctr"/>
            <a:r>
              <a:rPr lang="en-US" dirty="0"/>
              <a:t>Geometry of a single camera</a:t>
            </a:r>
          </a:p>
        </p:txBody>
      </p:sp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6019800" y="1066800"/>
            <a:ext cx="1981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34B313-A16B-8B48-85C7-2057BE6C3B05}"/>
              </a:ext>
            </a:extLst>
          </p:cNvPr>
          <p:cNvSpPr txBox="1"/>
          <p:nvPr/>
        </p:nvSpPr>
        <p:spPr>
          <a:xfrm>
            <a:off x="0" y="6550223"/>
            <a:ext cx="3456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Slides from Derek </a:t>
            </a:r>
            <a:r>
              <a:rPr lang="en-US" sz="1400" b="0" dirty="0" err="1"/>
              <a:t>Hoiem</a:t>
            </a:r>
            <a:r>
              <a:rPr lang="en-US" sz="1400" b="0" dirty="0"/>
              <a:t>, Svetlana </a:t>
            </a:r>
            <a:r>
              <a:rPr lang="en-US" sz="1400" b="0" dirty="0" err="1"/>
              <a:t>Lazebnik</a:t>
            </a:r>
            <a:endParaRPr lang="en-US" sz="1400" b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2" descr="fig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725" y="1182688"/>
            <a:ext cx="7458075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82308" name="Object 4"/>
          <p:cNvGraphicFramePr>
            <a:graphicFrameLocks noChangeAspect="1"/>
          </p:cNvGraphicFramePr>
          <p:nvPr/>
        </p:nvGraphicFramePr>
        <p:xfrm>
          <a:off x="2071688" y="3478213"/>
          <a:ext cx="477837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3" name="Equation" r:id="rId5" imgW="1803240" imgH="203040" progId="Equation.3">
                  <p:embed/>
                </p:oleObj>
              </mc:Choice>
              <mc:Fallback>
                <p:oleObj name="Equation" r:id="rId5" imgW="1803240" imgH="20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88" y="3478213"/>
                        <a:ext cx="4778375" cy="541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2309" name="Object 5"/>
          <p:cNvGraphicFramePr>
            <a:graphicFrameLocks noChangeAspect="1"/>
          </p:cNvGraphicFramePr>
          <p:nvPr/>
        </p:nvGraphicFramePr>
        <p:xfrm>
          <a:off x="990600" y="4367213"/>
          <a:ext cx="5035550" cy="203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" name="Equation" r:id="rId7" imgW="2273040" imgH="914400" progId="Equation.3">
                  <p:embed/>
                </p:oleObj>
              </mc:Choice>
              <mc:Fallback>
                <p:oleObj name="Equation" r:id="rId7" imgW="2273040" imgH="914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367213"/>
                        <a:ext cx="5035550" cy="2038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Pinhole camera model</a:t>
            </a:r>
          </a:p>
        </p:txBody>
      </p:sp>
      <p:graphicFrame>
        <p:nvGraphicFramePr>
          <p:cNvPr id="482311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6908800" y="4953000"/>
          <a:ext cx="1625600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" name="Equation" r:id="rId9" imgW="482400" imgH="164880" progId="Equation.3">
                  <p:embed/>
                </p:oleObj>
              </mc:Choice>
              <mc:Fallback>
                <p:oleObj name="Equation" r:id="rId9" imgW="482400" imgH="1648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8800" y="4953000"/>
                        <a:ext cx="1625600" cy="555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01959BB-578A-B646-B9EF-E25A152A4015}"/>
              </a:ext>
            </a:extLst>
          </p:cNvPr>
          <p:cNvSpPr/>
          <p:nvPr/>
        </p:nvSpPr>
        <p:spPr bwMode="auto">
          <a:xfrm>
            <a:off x="1389888" y="2313432"/>
            <a:ext cx="1524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D727E0-B4D9-B14F-B232-D76EA0BE345B}"/>
              </a:ext>
            </a:extLst>
          </p:cNvPr>
          <p:cNvSpPr/>
          <p:nvPr/>
        </p:nvSpPr>
        <p:spPr bwMode="auto">
          <a:xfrm>
            <a:off x="5410200" y="2380488"/>
            <a:ext cx="1524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68A7DB-9549-5847-84C5-7E2B481416C7}"/>
              </a:ext>
            </a:extLst>
          </p:cNvPr>
          <p:cNvSpPr/>
          <p:nvPr/>
        </p:nvSpPr>
        <p:spPr bwMode="auto">
          <a:xfrm>
            <a:off x="2651760" y="2487168"/>
            <a:ext cx="1524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1791B2-BDE4-9045-9980-A208A35ACB2A}"/>
              </a:ext>
            </a:extLst>
          </p:cNvPr>
          <p:cNvSpPr/>
          <p:nvPr/>
        </p:nvSpPr>
        <p:spPr bwMode="auto">
          <a:xfrm>
            <a:off x="6795409" y="2487168"/>
            <a:ext cx="1524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B1CC7C-AB3B-614D-9E48-625D03C081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953000"/>
            <a:ext cx="455463" cy="683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Principal point</a:t>
            </a:r>
          </a:p>
        </p:txBody>
      </p:sp>
      <p:sp>
        <p:nvSpPr>
          <p:cNvPr id="3076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152400" y="3733800"/>
            <a:ext cx="8915400" cy="2743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b="1" dirty="0"/>
              <a:t>Principal point (p):</a:t>
            </a:r>
            <a:r>
              <a:rPr lang="en-US" sz="2400" dirty="0"/>
              <a:t> point where principal axis intersects the image plane </a:t>
            </a:r>
          </a:p>
          <a:p>
            <a:pPr>
              <a:buFontTx/>
              <a:buChar char="•"/>
            </a:pPr>
            <a:r>
              <a:rPr lang="en-US" sz="2400" dirty="0"/>
              <a:t>Normalized coordinate system: origin of the image is at the principal point</a:t>
            </a:r>
          </a:p>
          <a:p>
            <a:pPr>
              <a:buFontTx/>
              <a:buChar char="•"/>
            </a:pPr>
            <a:r>
              <a:rPr lang="en-US" sz="2400" dirty="0"/>
              <a:t>Image coordinate system: origin is in the corner</a:t>
            </a:r>
          </a:p>
        </p:txBody>
      </p:sp>
      <p:pic>
        <p:nvPicPr>
          <p:cNvPr id="22532" name="Picture 12" descr="fig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262063"/>
            <a:ext cx="2819400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20" descr="fig5"/>
          <p:cNvPicPr>
            <a:picLocks noChangeAspect="1" noChangeArrowheads="1"/>
          </p:cNvPicPr>
          <p:nvPr/>
        </p:nvPicPr>
        <p:blipFill>
          <a:blip r:embed="rId4" cstate="print"/>
          <a:srcRect r="44240"/>
          <a:stretch>
            <a:fillRect/>
          </a:stretch>
        </p:blipFill>
        <p:spPr bwMode="auto">
          <a:xfrm>
            <a:off x="847725" y="1182688"/>
            <a:ext cx="4159250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47BC3C-C9DD-D549-BA09-2D0E2722D35C}"/>
              </a:ext>
            </a:extLst>
          </p:cNvPr>
          <p:cNvSpPr/>
          <p:nvPr/>
        </p:nvSpPr>
        <p:spPr bwMode="auto">
          <a:xfrm>
            <a:off x="1389888" y="2313432"/>
            <a:ext cx="1524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FF2AC5-FCBC-DA4B-BC47-9C6AB1414CEE}"/>
              </a:ext>
            </a:extLst>
          </p:cNvPr>
          <p:cNvSpPr/>
          <p:nvPr/>
        </p:nvSpPr>
        <p:spPr bwMode="auto">
          <a:xfrm>
            <a:off x="5193792" y="2247900"/>
            <a:ext cx="152400" cy="2179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D3F2AF-263D-2045-886D-07959B637879}"/>
              </a:ext>
            </a:extLst>
          </p:cNvPr>
          <p:cNvSpPr/>
          <p:nvPr/>
        </p:nvSpPr>
        <p:spPr bwMode="auto">
          <a:xfrm>
            <a:off x="6533492" y="3295650"/>
            <a:ext cx="248307" cy="2095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2798254"/>
              </p:ext>
            </p:extLst>
          </p:nvPr>
        </p:nvGraphicFramePr>
        <p:xfrm>
          <a:off x="1420813" y="3530600"/>
          <a:ext cx="6361112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6" name="Equation" r:id="rId4" imgW="2400120" imgH="241200" progId="Equation.3">
                  <p:embed/>
                </p:oleObj>
              </mc:Choice>
              <mc:Fallback>
                <p:oleObj name="Equation" r:id="rId4" imgW="2400120" imgH="241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0813" y="3530600"/>
                        <a:ext cx="6361112" cy="642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3869820"/>
              </p:ext>
            </p:extLst>
          </p:nvPr>
        </p:nvGraphicFramePr>
        <p:xfrm>
          <a:off x="1524000" y="4419600"/>
          <a:ext cx="2952750" cy="203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7" name="Equation" r:id="rId6" imgW="1333440" imgH="914400" progId="Equation.3">
                  <p:embed/>
                </p:oleObj>
              </mc:Choice>
              <mc:Fallback>
                <p:oleObj name="Equation" r:id="rId6" imgW="1333440" imgH="914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419600"/>
                        <a:ext cx="2952750" cy="2038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Principal point offset</a:t>
            </a:r>
          </a:p>
        </p:txBody>
      </p:sp>
      <p:pic>
        <p:nvPicPr>
          <p:cNvPr id="2054" name="Picture 5" descr="fig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71600" y="1109663"/>
            <a:ext cx="2819400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495800" y="1542871"/>
            <a:ext cx="34290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dirty="0"/>
              <a:t>We want the principal point to map to (</a:t>
            </a:r>
            <a:r>
              <a:rPr lang="en-US" i="1" dirty="0" err="1"/>
              <a:t>p</a:t>
            </a:r>
            <a:r>
              <a:rPr lang="en-US" i="1" baseline="-25000" dirty="0" err="1"/>
              <a:t>x</a:t>
            </a:r>
            <a:r>
              <a:rPr lang="en-US" dirty="0"/>
              <a:t>, </a:t>
            </a:r>
            <a:r>
              <a:rPr lang="en-US" i="1" dirty="0" err="1"/>
              <a:t>p</a:t>
            </a:r>
            <a:r>
              <a:rPr lang="en-US" i="1" baseline="-25000" dirty="0" err="1"/>
              <a:t>y</a:t>
            </a:r>
            <a:r>
              <a:rPr lang="en-US" dirty="0"/>
              <a:t>) instead of (0,0)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15612" y="3090446"/>
            <a:ext cx="35618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="1" i="1" baseline="-250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9200" y="1981200"/>
            <a:ext cx="34817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="1" i="1" baseline="-25000" dirty="0" err="1">
                <a:latin typeface="Times New Roman" pitchFamily="18" charset="0"/>
                <a:cs typeface="Times New Roman" pitchFamily="18" charset="0"/>
              </a:rPr>
              <a:t>y</a:t>
            </a:r>
            <a:endParaRPr lang="en-US" sz="1600" b="1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4389818"/>
              </p:ext>
            </p:extLst>
          </p:nvPr>
        </p:nvGraphicFramePr>
        <p:xfrm>
          <a:off x="4419600" y="4419600"/>
          <a:ext cx="3233737" cy="203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8" name="Equation" r:id="rId9" imgW="1460160" imgH="914400" progId="Equation.3">
                  <p:embed/>
                </p:oleObj>
              </mc:Choice>
              <mc:Fallback>
                <p:oleObj name="Equation" r:id="rId9" imgW="1460160" imgH="914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4419600"/>
                        <a:ext cx="3233737" cy="203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363469B-8197-BD45-9A85-C14A7645BD45}"/>
              </a:ext>
            </a:extLst>
          </p:cNvPr>
          <p:cNvSpPr/>
          <p:nvPr/>
        </p:nvSpPr>
        <p:spPr bwMode="auto">
          <a:xfrm>
            <a:off x="4876800" y="3530600"/>
            <a:ext cx="762000" cy="64293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9FFC8E2-C4B5-1C4F-8C9E-980727DECDF8}"/>
              </a:ext>
            </a:extLst>
          </p:cNvPr>
          <p:cNvSpPr/>
          <p:nvPr/>
        </p:nvSpPr>
        <p:spPr bwMode="auto">
          <a:xfrm>
            <a:off x="6858000" y="3530600"/>
            <a:ext cx="762000" cy="64293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795BF9C-F028-AF49-9D09-4DEFE644A5F0}"/>
              </a:ext>
            </a:extLst>
          </p:cNvPr>
          <p:cNvSpPr/>
          <p:nvPr/>
        </p:nvSpPr>
        <p:spPr bwMode="auto">
          <a:xfrm>
            <a:off x="3352800" y="4639469"/>
            <a:ext cx="914400" cy="5108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8442492-C254-AD4C-85A4-93560C2E507D}"/>
              </a:ext>
            </a:extLst>
          </p:cNvPr>
          <p:cNvSpPr/>
          <p:nvPr/>
        </p:nvSpPr>
        <p:spPr bwMode="auto">
          <a:xfrm>
            <a:off x="3352800" y="5204102"/>
            <a:ext cx="914400" cy="5108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40DE074-D952-5B41-809C-A89A1A15B16F}"/>
              </a:ext>
            </a:extLst>
          </p:cNvPr>
          <p:cNvSpPr/>
          <p:nvPr/>
        </p:nvSpPr>
        <p:spPr bwMode="auto">
          <a:xfrm>
            <a:off x="5867400" y="4631739"/>
            <a:ext cx="597176" cy="5108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97B72BB-E190-1243-8501-E7FD1D8CABC8}"/>
              </a:ext>
            </a:extLst>
          </p:cNvPr>
          <p:cNvSpPr/>
          <p:nvPr/>
        </p:nvSpPr>
        <p:spPr bwMode="auto">
          <a:xfrm>
            <a:off x="5867400" y="5196372"/>
            <a:ext cx="597176" cy="5108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Principal point offset</a:t>
            </a:r>
          </a:p>
        </p:txBody>
      </p:sp>
      <p:pic>
        <p:nvPicPr>
          <p:cNvPr id="3080" name="Picture 16" descr="fig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1109663"/>
            <a:ext cx="2819400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 Box 17"/>
          <p:cNvSpPr txBox="1">
            <a:spLocks noChangeArrowheads="1"/>
          </p:cNvSpPr>
          <p:nvPr/>
        </p:nvSpPr>
        <p:spPr bwMode="auto">
          <a:xfrm>
            <a:off x="4495800" y="1871663"/>
            <a:ext cx="24622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/>
              <a:t>principal point:</a:t>
            </a:r>
          </a:p>
        </p:txBody>
      </p:sp>
      <p:graphicFrame>
        <p:nvGraphicFramePr>
          <p:cNvPr id="3077" name="Object 18"/>
          <p:cNvGraphicFramePr>
            <a:graphicFrameLocks noChangeAspect="1"/>
          </p:cNvGraphicFramePr>
          <p:nvPr/>
        </p:nvGraphicFramePr>
        <p:xfrm>
          <a:off x="6629400" y="1795463"/>
          <a:ext cx="1412875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5" name="Equation" r:id="rId5" imgW="533160" imgH="241200" progId="Equation.3">
                  <p:embed/>
                </p:oleObj>
              </mc:Choice>
              <mc:Fallback>
                <p:oleObj name="Equation" r:id="rId5" imgW="533160" imgH="2412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1795463"/>
                        <a:ext cx="1412875" cy="642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615612" y="3090446"/>
            <a:ext cx="35618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="1" i="1" baseline="-250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19200" y="1981200"/>
            <a:ext cx="34817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="1" i="1" baseline="-25000" dirty="0" err="1">
                <a:latin typeface="Times New Roman" pitchFamily="18" charset="0"/>
                <a:cs typeface="Times New Roman" pitchFamily="18" charset="0"/>
              </a:rPr>
              <a:t>y</a:t>
            </a:r>
            <a:endParaRPr lang="en-US" sz="1600" b="1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3C9664E-E843-1343-84D3-70C2999F98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1720803"/>
              </p:ext>
            </p:extLst>
          </p:nvPr>
        </p:nvGraphicFramePr>
        <p:xfrm>
          <a:off x="5040726" y="3200400"/>
          <a:ext cx="3233737" cy="203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6" name="Equation" r:id="rId7" imgW="1460160" imgH="914400" progId="Equation.3">
                  <p:embed/>
                </p:oleObj>
              </mc:Choice>
              <mc:Fallback>
                <p:oleObj name="Equation" r:id="rId7" imgW="1460160" imgH="91440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0726" y="3200400"/>
                        <a:ext cx="3233737" cy="203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F7AC6685-6376-2548-8D88-15FF87FCD83F}"/>
              </a:ext>
            </a:extLst>
          </p:cNvPr>
          <p:cNvSpPr/>
          <p:nvPr/>
        </p:nvSpPr>
        <p:spPr bwMode="auto">
          <a:xfrm>
            <a:off x="3051175" y="3581400"/>
            <a:ext cx="2282825" cy="160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2648253"/>
              </p:ext>
            </p:extLst>
          </p:nvPr>
        </p:nvGraphicFramePr>
        <p:xfrm>
          <a:off x="-1298575" y="3200400"/>
          <a:ext cx="6329362" cy="203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49" name="Equation" r:id="rId4" imgW="2857320" imgH="914400" progId="Equation.3">
                  <p:embed/>
                </p:oleObj>
              </mc:Choice>
              <mc:Fallback>
                <p:oleObj name="Equation" r:id="rId4" imgW="2857320" imgH="914400" progId="Equation.3">
                  <p:embed/>
                  <p:pic>
                    <p:nvPicPr>
                      <p:cNvPr id="307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298575" y="3200400"/>
                        <a:ext cx="6329362" cy="2038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Principal point offset</a:t>
            </a:r>
          </a:p>
        </p:txBody>
      </p:sp>
      <p:sp>
        <p:nvSpPr>
          <p:cNvPr id="497673" name="Text Box 9"/>
          <p:cNvSpPr txBox="1">
            <a:spLocks noChangeArrowheads="1"/>
          </p:cNvSpPr>
          <p:nvPr/>
        </p:nvSpPr>
        <p:spPr bwMode="auto">
          <a:xfrm>
            <a:off x="685800" y="5029200"/>
            <a:ext cx="1929812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800" dirty="0"/>
              <a:t>calibration matrix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graphicFrame>
        <p:nvGraphicFramePr>
          <p:cNvPr id="497674" name="Object 10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9819727"/>
              </p:ext>
            </p:extLst>
          </p:nvPr>
        </p:nvGraphicFramePr>
        <p:xfrm>
          <a:off x="1676400" y="6081713"/>
          <a:ext cx="1981200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50" name="Equation" r:id="rId6" imgW="685800" imgH="215640" progId="Equation.3">
                  <p:embed/>
                </p:oleObj>
              </mc:Choice>
              <mc:Fallback>
                <p:oleObj name="Equation" r:id="rId6" imgW="685800" imgH="215640" progId="Equation.3">
                  <p:embed/>
                  <p:pic>
                    <p:nvPicPr>
                      <p:cNvPr id="49767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6081713"/>
                        <a:ext cx="1981200" cy="623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0" name="Picture 16" descr="fig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71600" y="1109663"/>
            <a:ext cx="2819400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 Box 17"/>
          <p:cNvSpPr txBox="1">
            <a:spLocks noChangeArrowheads="1"/>
          </p:cNvSpPr>
          <p:nvPr/>
        </p:nvSpPr>
        <p:spPr bwMode="auto">
          <a:xfrm>
            <a:off x="4495800" y="1871663"/>
            <a:ext cx="24622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/>
              <a:t>principal point:</a:t>
            </a:r>
          </a:p>
        </p:txBody>
      </p:sp>
      <p:graphicFrame>
        <p:nvGraphicFramePr>
          <p:cNvPr id="3077" name="Object 18"/>
          <p:cNvGraphicFramePr>
            <a:graphicFrameLocks noChangeAspect="1"/>
          </p:cNvGraphicFramePr>
          <p:nvPr/>
        </p:nvGraphicFramePr>
        <p:xfrm>
          <a:off x="6629400" y="1795463"/>
          <a:ext cx="1412875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51" name="Equation" r:id="rId9" imgW="533160" imgH="241200" progId="Equation.3">
                  <p:embed/>
                </p:oleObj>
              </mc:Choice>
              <mc:Fallback>
                <p:oleObj name="Equation" r:id="rId9" imgW="533160" imgH="241200" progId="Equation.3">
                  <p:embed/>
                  <p:pic>
                    <p:nvPicPr>
                      <p:cNvPr id="3077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1795463"/>
                        <a:ext cx="1412875" cy="642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615612" y="3090446"/>
            <a:ext cx="35618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="1" i="1" baseline="-250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19200" y="1981200"/>
            <a:ext cx="34817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="1" i="1" baseline="-25000" dirty="0" err="1">
                <a:latin typeface="Times New Roman" pitchFamily="18" charset="0"/>
                <a:cs typeface="Times New Roman" pitchFamily="18" charset="0"/>
              </a:rPr>
              <a:t>y</a:t>
            </a:r>
            <a:endParaRPr lang="en-US" sz="1600" b="1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AC6685-6376-2548-8D88-15FF87FCD83F}"/>
              </a:ext>
            </a:extLst>
          </p:cNvPr>
          <p:cNvSpPr/>
          <p:nvPr/>
        </p:nvSpPr>
        <p:spPr bwMode="auto">
          <a:xfrm>
            <a:off x="-1600200" y="3429000"/>
            <a:ext cx="2282825" cy="160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3C9664E-E843-1343-84D3-70C2999F98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830050"/>
              </p:ext>
            </p:extLst>
          </p:nvPr>
        </p:nvGraphicFramePr>
        <p:xfrm>
          <a:off x="5040726" y="3200400"/>
          <a:ext cx="3233737" cy="203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52" name="Equation" r:id="rId11" imgW="1460160" imgH="914400" progId="Equation.3">
                  <p:embed/>
                </p:oleObj>
              </mc:Choice>
              <mc:Fallback>
                <p:oleObj name="Equation" r:id="rId11" imgW="1460160" imgH="914400" progId="Equation.3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73C9664E-E843-1343-84D3-70C2999F98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0726" y="3200400"/>
                        <a:ext cx="3233737" cy="203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9">
            <a:extLst>
              <a:ext uri="{FF2B5EF4-FFF2-40B4-BE49-F238E27FC236}">
                <a16:creationId xmlns:a16="http://schemas.microsoft.com/office/drawing/2014/main" id="{6BF4461E-6365-FC4B-A166-4918FBE97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013297"/>
            <a:ext cx="1905000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800" dirty="0"/>
              <a:t>projection matrix </a:t>
            </a:r>
            <a:r>
              <a:rPr lang="en-US" dirty="0"/>
              <a:t>[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| 0]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8C8206A7-D3E2-2042-8DD2-0D588FD23F15}"/>
              </a:ext>
            </a:extLst>
          </p:cNvPr>
          <p:cNvSpPr/>
          <p:nvPr/>
        </p:nvSpPr>
        <p:spPr bwMode="auto">
          <a:xfrm rot="5400000">
            <a:off x="2512455" y="4745594"/>
            <a:ext cx="232888" cy="23622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18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7673" grpId="0"/>
      <p:bldP spid="14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przekroj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3575" y="1427163"/>
            <a:ext cx="2151063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3" descr="ccd-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82938" y="1390650"/>
            <a:ext cx="2151062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92550" name="Object 6"/>
          <p:cNvGraphicFramePr>
            <a:graphicFrameLocks noChangeAspect="1"/>
          </p:cNvGraphicFramePr>
          <p:nvPr/>
        </p:nvGraphicFramePr>
        <p:xfrm>
          <a:off x="1219200" y="4419600"/>
          <a:ext cx="6670675" cy="158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" name="Equation" r:id="rId6" imgW="3009600" imgH="711000" progId="Equation.3">
                  <p:embed/>
                </p:oleObj>
              </mc:Choice>
              <mc:Fallback>
                <p:oleObj name="Equation" r:id="rId6" imgW="3009600" imgH="711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4419600"/>
                        <a:ext cx="6670675" cy="1585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Pixel coordinates</a:t>
            </a:r>
          </a:p>
        </p:txBody>
      </p:sp>
      <p:sp>
        <p:nvSpPr>
          <p:cNvPr id="4103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85800" y="3200400"/>
            <a:ext cx="7772400" cy="1143000"/>
          </a:xfrm>
        </p:spPr>
        <p:txBody>
          <a:bodyPr/>
          <a:lstStyle/>
          <a:p>
            <a:r>
              <a:rPr lang="en-US" i="1"/>
              <a:t>m</a:t>
            </a:r>
            <a:r>
              <a:rPr lang="en-US" i="1" baseline="-25000"/>
              <a:t>x</a:t>
            </a:r>
            <a:r>
              <a:rPr lang="en-US"/>
              <a:t> pixels per meter in horizontal direction, </a:t>
            </a:r>
            <a:br>
              <a:rPr lang="en-US"/>
            </a:br>
            <a:r>
              <a:rPr lang="en-US" i="1"/>
              <a:t>m</a:t>
            </a:r>
            <a:r>
              <a:rPr lang="en-US" i="1" baseline="-25000"/>
              <a:t>y</a:t>
            </a:r>
            <a:r>
              <a:rPr lang="en-US"/>
              <a:t> pixels per meter in vertical direction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622925" y="1965325"/>
            <a:ext cx="1641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Pixel size: </a:t>
            </a:r>
          </a:p>
        </p:txBody>
      </p:sp>
      <p:graphicFrame>
        <p:nvGraphicFramePr>
          <p:cNvPr id="4099" name="Object 9"/>
          <p:cNvGraphicFramePr>
            <a:graphicFrameLocks noGrp="1" noChangeAspect="1"/>
          </p:cNvGraphicFramePr>
          <p:nvPr>
            <p:ph idx="4294967295"/>
          </p:nvPr>
        </p:nvGraphicFramePr>
        <p:xfrm>
          <a:off x="7239000" y="1736725"/>
          <a:ext cx="129540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" name="Equation" r:id="rId8" imgW="571320" imgH="444240" progId="Equation.3">
                  <p:embed/>
                </p:oleObj>
              </mc:Choice>
              <mc:Fallback>
                <p:oleObj name="Equation" r:id="rId8" imgW="571320" imgH="4442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1736725"/>
                        <a:ext cx="1295400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2556" name="Text Box 12"/>
          <p:cNvSpPr txBox="1">
            <a:spLocks noChangeArrowheads="1"/>
          </p:cNvSpPr>
          <p:nvPr/>
        </p:nvSpPr>
        <p:spPr bwMode="auto">
          <a:xfrm>
            <a:off x="2133600" y="5983288"/>
            <a:ext cx="1303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pixels/m</a:t>
            </a:r>
          </a:p>
        </p:txBody>
      </p:sp>
      <p:sp>
        <p:nvSpPr>
          <p:cNvPr id="492557" name="Text Box 13"/>
          <p:cNvSpPr txBox="1">
            <a:spLocks noChangeArrowheads="1"/>
          </p:cNvSpPr>
          <p:nvPr/>
        </p:nvSpPr>
        <p:spPr bwMode="auto">
          <a:xfrm>
            <a:off x="4343400" y="5943600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</a:t>
            </a:r>
          </a:p>
        </p:txBody>
      </p:sp>
      <p:sp>
        <p:nvSpPr>
          <p:cNvPr id="492558" name="Text Box 14"/>
          <p:cNvSpPr txBox="1">
            <a:spLocks noChangeArrowheads="1"/>
          </p:cNvSpPr>
          <p:nvPr/>
        </p:nvSpPr>
        <p:spPr bwMode="auto">
          <a:xfrm>
            <a:off x="6324600" y="5943600"/>
            <a:ext cx="96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pixels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556" grpId="0"/>
      <p:bldP spid="492557" grpId="0"/>
      <p:bldP spid="4925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3233738" y="4795838"/>
          <a:ext cx="225425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15" name="Equation" r:id="rId4" imgW="1015920" imgH="253800" progId="Equation.3">
                  <p:embed/>
                </p:oleObj>
              </mc:Choice>
              <mc:Fallback>
                <p:oleObj name="Equation" r:id="rId4" imgW="1015920" imgH="253800" progId="Equation.3">
                  <p:embed/>
                  <p:pic>
                    <p:nvPicPr>
                      <p:cNvPr id="512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3738" y="4795838"/>
                        <a:ext cx="2254250" cy="566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rotation and translation</a:t>
            </a:r>
          </a:p>
        </p:txBody>
      </p:sp>
      <p:sp>
        <p:nvSpPr>
          <p:cNvPr id="5125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5105400" y="1219200"/>
            <a:ext cx="4038600" cy="2743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In general, the </a:t>
            </a:r>
            <a:r>
              <a:rPr lang="en-US" sz="2400" i="1" dirty="0"/>
              <a:t>camera</a:t>
            </a:r>
            <a:r>
              <a:rPr lang="en-US" sz="2400" dirty="0"/>
              <a:t> coordinate frame will be related to the </a:t>
            </a:r>
            <a:r>
              <a:rPr lang="en-US" sz="2400" i="1" dirty="0"/>
              <a:t>world</a:t>
            </a:r>
            <a:r>
              <a:rPr lang="en-US" sz="2400" dirty="0"/>
              <a:t> coordinate frame by a rotation and a translation</a:t>
            </a:r>
          </a:p>
        </p:txBody>
      </p:sp>
      <p:sp>
        <p:nvSpPr>
          <p:cNvPr id="490511" name="Line 15"/>
          <p:cNvSpPr>
            <a:spLocks noChangeShapeType="1"/>
          </p:cNvSpPr>
          <p:nvPr/>
        </p:nvSpPr>
        <p:spPr bwMode="auto">
          <a:xfrm flipV="1">
            <a:off x="2209800" y="5252819"/>
            <a:ext cx="994485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0512" name="Text Box 16"/>
          <p:cNvSpPr txBox="1">
            <a:spLocks noChangeArrowheads="1"/>
          </p:cNvSpPr>
          <p:nvPr/>
        </p:nvSpPr>
        <p:spPr bwMode="auto">
          <a:xfrm>
            <a:off x="755650" y="5557619"/>
            <a:ext cx="1835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coords. of point </a:t>
            </a:r>
            <a:br>
              <a:rPr lang="en-US" sz="1800"/>
            </a:br>
            <a:r>
              <a:rPr lang="en-US" sz="1800"/>
              <a:t>in camera frame</a:t>
            </a:r>
          </a:p>
        </p:txBody>
      </p:sp>
      <p:sp>
        <p:nvSpPr>
          <p:cNvPr id="490513" name="Line 17"/>
          <p:cNvSpPr>
            <a:spLocks noChangeShapeType="1"/>
          </p:cNvSpPr>
          <p:nvPr/>
        </p:nvSpPr>
        <p:spPr bwMode="auto">
          <a:xfrm flipH="1" flipV="1">
            <a:off x="5257800" y="5252819"/>
            <a:ext cx="990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0514" name="Text Box 18"/>
          <p:cNvSpPr txBox="1">
            <a:spLocks noChangeArrowheads="1"/>
          </p:cNvSpPr>
          <p:nvPr/>
        </p:nvSpPr>
        <p:spPr bwMode="auto">
          <a:xfrm>
            <a:off x="5911850" y="5633819"/>
            <a:ext cx="2774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coords. of camera center </a:t>
            </a:r>
            <a:br>
              <a:rPr lang="en-US" sz="1800"/>
            </a:br>
            <a:r>
              <a:rPr lang="en-US" sz="1800"/>
              <a:t>in world frame</a:t>
            </a:r>
          </a:p>
        </p:txBody>
      </p:sp>
      <p:sp>
        <p:nvSpPr>
          <p:cNvPr id="490515" name="Line 19"/>
          <p:cNvSpPr>
            <a:spLocks noChangeShapeType="1"/>
          </p:cNvSpPr>
          <p:nvPr/>
        </p:nvSpPr>
        <p:spPr bwMode="auto">
          <a:xfrm flipV="1">
            <a:off x="4419600" y="5252819"/>
            <a:ext cx="355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0516" name="Text Box 20"/>
          <p:cNvSpPr txBox="1">
            <a:spLocks noChangeArrowheads="1"/>
          </p:cNvSpPr>
          <p:nvPr/>
        </p:nvSpPr>
        <p:spPr bwMode="auto">
          <a:xfrm>
            <a:off x="3343984" y="6135469"/>
            <a:ext cx="19543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dirty="0" err="1"/>
              <a:t>coords</a:t>
            </a:r>
            <a:r>
              <a:rPr lang="en-US" sz="1800" dirty="0"/>
              <a:t>. of a point</a:t>
            </a:r>
            <a:br>
              <a:rPr lang="en-US" sz="1800" dirty="0"/>
            </a:br>
            <a:r>
              <a:rPr lang="en-US" sz="1800" dirty="0"/>
              <a:t>in world frame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1" y="3657600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Conversion from world to camera coordinate system </a:t>
            </a:r>
            <a:br>
              <a:rPr lang="en-US" dirty="0"/>
            </a:br>
            <a:r>
              <a:rPr lang="en-US" dirty="0"/>
              <a:t>(in non-homogeneous coordinates):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CF29961-2F3A-2242-8DF6-F69AE1CA51F9}"/>
              </a:ext>
            </a:extLst>
          </p:cNvPr>
          <p:cNvGrpSpPr/>
          <p:nvPr/>
        </p:nvGrpSpPr>
        <p:grpSpPr>
          <a:xfrm>
            <a:off x="533400" y="1066800"/>
            <a:ext cx="4537786" cy="2516782"/>
            <a:chOff x="533400" y="1066800"/>
            <a:chExt cx="4537786" cy="251678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71D43AA-BD9B-F247-97F4-4F67CEA875F2}"/>
                </a:ext>
              </a:extLst>
            </p:cNvPr>
            <p:cNvGrpSpPr/>
            <p:nvPr/>
          </p:nvGrpSpPr>
          <p:grpSpPr>
            <a:xfrm rot="20129443">
              <a:off x="2417837" y="1323423"/>
              <a:ext cx="2653349" cy="1843379"/>
              <a:chOff x="5410200" y="1463040"/>
              <a:chExt cx="2895600" cy="2011680"/>
            </a:xfrm>
          </p:grpSpPr>
          <p:pic>
            <p:nvPicPr>
              <p:cNvPr id="14" name="Picture 3" descr="fig5">
                <a:extLst>
                  <a:ext uri="{FF2B5EF4-FFF2-40B4-BE49-F238E27FC236}">
                    <a16:creationId xmlns:a16="http://schemas.microsoft.com/office/drawing/2014/main" id="{0AC8C18A-B60A-8B4C-8EBF-C5010E6C83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/>
              <a:srcRect l="41890" t="19840" r="-713" b="-4322"/>
              <a:stretch/>
            </p:blipFill>
            <p:spPr bwMode="auto">
              <a:xfrm>
                <a:off x="5562600" y="1463040"/>
                <a:ext cx="2743200" cy="2011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125616C-5A12-FC45-AAD9-635C6FF92B04}"/>
                  </a:ext>
                </a:extLst>
              </p:cNvPr>
              <p:cNvSpPr/>
              <p:nvPr/>
            </p:nvSpPr>
            <p:spPr bwMode="auto">
              <a:xfrm>
                <a:off x="5410200" y="1600200"/>
                <a:ext cx="304800" cy="381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pic>
          <p:nvPicPr>
            <p:cNvPr id="5123" name="Picture 3" descr="fig5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1" r="36195"/>
            <a:stretch/>
          </p:blipFill>
          <p:spPr bwMode="auto">
            <a:xfrm>
              <a:off x="533400" y="1066800"/>
              <a:ext cx="2971799" cy="2381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AAAE966-6064-7845-A821-0B39DB02F6B8}"/>
                </a:ext>
              </a:extLst>
            </p:cNvPr>
            <p:cNvSpPr/>
            <p:nvPr/>
          </p:nvSpPr>
          <p:spPr bwMode="auto">
            <a:xfrm>
              <a:off x="2933370" y="3081753"/>
              <a:ext cx="686459" cy="50182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EEB2794-5846-D343-BE53-142CA42FB220}"/>
              </a:ext>
            </a:extLst>
          </p:cNvPr>
          <p:cNvSpPr txBox="1"/>
          <p:nvPr/>
        </p:nvSpPr>
        <p:spPr>
          <a:xfrm>
            <a:off x="453290" y="2843200"/>
            <a:ext cx="16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camera coordinate system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3E0173-0E45-B24A-BF44-EF28A5E0467D}"/>
              </a:ext>
            </a:extLst>
          </p:cNvPr>
          <p:cNvSpPr txBox="1"/>
          <p:nvPr/>
        </p:nvSpPr>
        <p:spPr>
          <a:xfrm>
            <a:off x="3859231" y="3134380"/>
            <a:ext cx="16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world coordinate system</a:t>
            </a:r>
          </a:p>
        </p:txBody>
      </p:sp>
    </p:spTree>
    <p:extLst>
      <p:ext uri="{BB962C8B-B14F-4D97-AF65-F5344CB8AC3E}">
        <p14:creationId xmlns:p14="http://schemas.microsoft.com/office/powerpoint/2010/main" val="423670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11" grpId="0" animBg="1"/>
      <p:bldP spid="490512" grpId="0"/>
      <p:bldP spid="490513" grpId="0" animBg="1"/>
      <p:bldP spid="490514" grpId="0"/>
      <p:bldP spid="490515" grpId="0" animBg="1"/>
      <p:bldP spid="490516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031829"/>
              </p:ext>
            </p:extLst>
          </p:nvPr>
        </p:nvGraphicFramePr>
        <p:xfrm>
          <a:off x="990600" y="4157662"/>
          <a:ext cx="2254250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00" name="Equation" r:id="rId4" imgW="1015920" imgH="253800" progId="Equation.3">
                  <p:embed/>
                </p:oleObj>
              </mc:Choice>
              <mc:Fallback>
                <p:oleObj name="Equation" r:id="rId4" imgW="1015920" imgH="253800" progId="Equation.3">
                  <p:embed/>
                  <p:pic>
                    <p:nvPicPr>
                      <p:cNvPr id="614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157662"/>
                        <a:ext cx="2254250" cy="566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rotation and translation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E5CEAA-4E67-C840-824E-6674D8C834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8" r="32759"/>
          <a:stretch/>
        </p:blipFill>
        <p:spPr>
          <a:xfrm>
            <a:off x="5410200" y="3886200"/>
            <a:ext cx="2209800" cy="1117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36CC64-AAB7-C54F-976C-647AFA7BC5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r="65517"/>
          <a:stretch/>
        </p:blipFill>
        <p:spPr>
          <a:xfrm>
            <a:off x="4114800" y="3886200"/>
            <a:ext cx="1295400" cy="11176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BB04F59-8307-834E-9828-FE473550B891}"/>
              </a:ext>
            </a:extLst>
          </p:cNvPr>
          <p:cNvGrpSpPr/>
          <p:nvPr/>
        </p:nvGrpSpPr>
        <p:grpSpPr>
          <a:xfrm>
            <a:off x="533400" y="1066800"/>
            <a:ext cx="4537786" cy="2516782"/>
            <a:chOff x="533400" y="1066800"/>
            <a:chExt cx="4537786" cy="25167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6DEDC09-8384-7445-9CE3-C06D89743E1C}"/>
                </a:ext>
              </a:extLst>
            </p:cNvPr>
            <p:cNvGrpSpPr/>
            <p:nvPr/>
          </p:nvGrpSpPr>
          <p:grpSpPr>
            <a:xfrm rot="20129443">
              <a:off x="2417837" y="1323423"/>
              <a:ext cx="2653349" cy="1843379"/>
              <a:chOff x="5410200" y="1463040"/>
              <a:chExt cx="2895600" cy="2011680"/>
            </a:xfrm>
          </p:grpSpPr>
          <p:pic>
            <p:nvPicPr>
              <p:cNvPr id="21" name="Picture 3" descr="fig5">
                <a:extLst>
                  <a:ext uri="{FF2B5EF4-FFF2-40B4-BE49-F238E27FC236}">
                    <a16:creationId xmlns:a16="http://schemas.microsoft.com/office/drawing/2014/main" id="{D40ECE5F-E5AF-8A46-878C-D44FC8E265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/>
              <a:srcRect l="41890" t="19840" r="-713" b="-4322"/>
              <a:stretch/>
            </p:blipFill>
            <p:spPr bwMode="auto">
              <a:xfrm>
                <a:off x="5562600" y="1463040"/>
                <a:ext cx="2743200" cy="2011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3388A92-FCB9-FC4F-99D9-D0FDA1BE67C1}"/>
                  </a:ext>
                </a:extLst>
              </p:cNvPr>
              <p:cNvSpPr/>
              <p:nvPr/>
            </p:nvSpPr>
            <p:spPr bwMode="auto">
              <a:xfrm>
                <a:off x="5410200" y="1600200"/>
                <a:ext cx="304800" cy="381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pic>
          <p:nvPicPr>
            <p:cNvPr id="19" name="Picture 3" descr="fig5">
              <a:extLst>
                <a:ext uri="{FF2B5EF4-FFF2-40B4-BE49-F238E27FC236}">
                  <a16:creationId xmlns:a16="http://schemas.microsoft.com/office/drawing/2014/main" id="{A412B541-764F-4A40-9C65-A5C42D459D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l="1" r="36195"/>
            <a:stretch/>
          </p:blipFill>
          <p:spPr bwMode="auto">
            <a:xfrm>
              <a:off x="533400" y="1066800"/>
              <a:ext cx="2971799" cy="2381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272CE8B-DD57-3540-8CDD-B0A25C3C67B3}"/>
                </a:ext>
              </a:extLst>
            </p:cNvPr>
            <p:cNvSpPr/>
            <p:nvPr/>
          </p:nvSpPr>
          <p:spPr bwMode="auto">
            <a:xfrm>
              <a:off x="2933370" y="3081753"/>
              <a:ext cx="686459" cy="50182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23" name="Text Box 20">
            <a:extLst>
              <a:ext uri="{FF2B5EF4-FFF2-40B4-BE49-F238E27FC236}">
                <a16:creationId xmlns:a16="http://schemas.microsoft.com/office/drawing/2014/main" id="{C4CFD6FE-E3C5-1E45-A623-5667F3C5F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068669"/>
            <a:ext cx="20751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3D transformation matrix (4 x 4)</a:t>
            </a:r>
          </a:p>
        </p:txBody>
      </p:sp>
    </p:spTree>
    <p:extLst>
      <p:ext uri="{BB962C8B-B14F-4D97-AF65-F5344CB8AC3E}">
        <p14:creationId xmlns:p14="http://schemas.microsoft.com/office/powerpoint/2010/main" val="186642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990600" y="4157662"/>
          <a:ext cx="2254250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24" name="Equation" r:id="rId4" imgW="1015920" imgH="253800" progId="Equation.3">
                  <p:embed/>
                </p:oleObj>
              </mc:Choice>
              <mc:Fallback>
                <p:oleObj name="Equation" r:id="rId4" imgW="1015920" imgH="253800" progId="Equation.3">
                  <p:embed/>
                  <p:pic>
                    <p:nvPicPr>
                      <p:cNvPr id="614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157662"/>
                        <a:ext cx="2254250" cy="566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rotation and translation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D47C29-D913-D041-BDB6-17CEAB8B6E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25"/>
          <a:stretch/>
        </p:blipFill>
        <p:spPr>
          <a:xfrm>
            <a:off x="5410200" y="3882231"/>
            <a:ext cx="1920875" cy="1117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33D643-DBC8-3D47-AC1D-49F34232CE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58"/>
          <a:stretch/>
        </p:blipFill>
        <p:spPr>
          <a:xfrm>
            <a:off x="4419600" y="3882231"/>
            <a:ext cx="990600" cy="1117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2310D9C-8BDD-B341-A802-81FA6E1D2FF2}"/>
              </a:ext>
            </a:extLst>
          </p:cNvPr>
          <p:cNvGrpSpPr/>
          <p:nvPr/>
        </p:nvGrpSpPr>
        <p:grpSpPr>
          <a:xfrm>
            <a:off x="533400" y="1066800"/>
            <a:ext cx="4537786" cy="2516782"/>
            <a:chOff x="533400" y="1066800"/>
            <a:chExt cx="4537786" cy="251678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C134A29-E0FB-9849-936B-B3CA05EF261A}"/>
                </a:ext>
              </a:extLst>
            </p:cNvPr>
            <p:cNvGrpSpPr/>
            <p:nvPr/>
          </p:nvGrpSpPr>
          <p:grpSpPr>
            <a:xfrm rot="20129443">
              <a:off x="2417837" y="1323423"/>
              <a:ext cx="2653349" cy="1843379"/>
              <a:chOff x="5410200" y="1463040"/>
              <a:chExt cx="2895600" cy="2011680"/>
            </a:xfrm>
          </p:grpSpPr>
          <p:pic>
            <p:nvPicPr>
              <p:cNvPr id="16" name="Picture 3" descr="fig5">
                <a:extLst>
                  <a:ext uri="{FF2B5EF4-FFF2-40B4-BE49-F238E27FC236}">
                    <a16:creationId xmlns:a16="http://schemas.microsoft.com/office/drawing/2014/main" id="{F0E5DF9A-5F0A-ED44-B80A-FECBCD96FA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/>
              <a:srcRect l="41890" t="19840" r="-713" b="-4322"/>
              <a:stretch/>
            </p:blipFill>
            <p:spPr bwMode="auto">
              <a:xfrm>
                <a:off x="5562600" y="1463040"/>
                <a:ext cx="2743200" cy="2011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3DC28D6-7846-7947-A295-6548C8911D4F}"/>
                  </a:ext>
                </a:extLst>
              </p:cNvPr>
              <p:cNvSpPr/>
              <p:nvPr/>
            </p:nvSpPr>
            <p:spPr bwMode="auto">
              <a:xfrm>
                <a:off x="5410200" y="1600200"/>
                <a:ext cx="304800" cy="381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pic>
          <p:nvPicPr>
            <p:cNvPr id="13" name="Picture 3" descr="fig5">
              <a:extLst>
                <a:ext uri="{FF2B5EF4-FFF2-40B4-BE49-F238E27FC236}">
                  <a16:creationId xmlns:a16="http://schemas.microsoft.com/office/drawing/2014/main" id="{0B34FD94-C3DA-8641-A157-A33D975C41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l="1" r="36195"/>
            <a:stretch/>
          </p:blipFill>
          <p:spPr bwMode="auto">
            <a:xfrm>
              <a:off x="533400" y="1066800"/>
              <a:ext cx="2971799" cy="2381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AB22085-9F5E-D94B-9C5C-53C77D86DF29}"/>
                </a:ext>
              </a:extLst>
            </p:cNvPr>
            <p:cNvSpPr/>
            <p:nvPr/>
          </p:nvSpPr>
          <p:spPr bwMode="auto">
            <a:xfrm>
              <a:off x="2933370" y="3081753"/>
              <a:ext cx="686459" cy="50182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8" name="Text Box 20">
            <a:extLst>
              <a:ext uri="{FF2B5EF4-FFF2-40B4-BE49-F238E27FC236}">
                <a16:creationId xmlns:a16="http://schemas.microsoft.com/office/drawing/2014/main" id="{5EB34AD3-0129-4846-9DF1-BF05D5A2B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068669"/>
            <a:ext cx="20751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3D transformation matrix (4 x 4)</a:t>
            </a:r>
          </a:p>
        </p:txBody>
      </p:sp>
    </p:spTree>
    <p:extLst>
      <p:ext uri="{BB962C8B-B14F-4D97-AF65-F5344CB8AC3E}">
        <p14:creationId xmlns:p14="http://schemas.microsoft.com/office/powerpoint/2010/main" val="592981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rotation and translation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D47C29-D913-D041-BDB6-17CEAB8B6E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25"/>
          <a:stretch/>
        </p:blipFill>
        <p:spPr>
          <a:xfrm>
            <a:off x="5410200" y="3882231"/>
            <a:ext cx="1920875" cy="1117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3979CD-8768-444B-8424-B2F281E6A7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64867" b="-285"/>
          <a:stretch/>
        </p:blipFill>
        <p:spPr>
          <a:xfrm>
            <a:off x="3928872" y="3634097"/>
            <a:ext cx="1481328" cy="106984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1268E1F-0D0A-4D45-9DD6-68A764824565}"/>
              </a:ext>
            </a:extLst>
          </p:cNvPr>
          <p:cNvGrpSpPr/>
          <p:nvPr/>
        </p:nvGrpSpPr>
        <p:grpSpPr>
          <a:xfrm>
            <a:off x="533400" y="1066800"/>
            <a:ext cx="4537786" cy="2516782"/>
            <a:chOff x="533400" y="1066800"/>
            <a:chExt cx="4537786" cy="251678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2E6C8C2-3411-3F44-9022-625E413DA111}"/>
                </a:ext>
              </a:extLst>
            </p:cNvPr>
            <p:cNvGrpSpPr/>
            <p:nvPr/>
          </p:nvGrpSpPr>
          <p:grpSpPr>
            <a:xfrm rot="20129443">
              <a:off x="2417837" y="1323423"/>
              <a:ext cx="2653349" cy="1843379"/>
              <a:chOff x="5410200" y="1463040"/>
              <a:chExt cx="2895600" cy="2011680"/>
            </a:xfrm>
          </p:grpSpPr>
          <p:pic>
            <p:nvPicPr>
              <p:cNvPr id="17" name="Picture 3" descr="fig5">
                <a:extLst>
                  <a:ext uri="{FF2B5EF4-FFF2-40B4-BE49-F238E27FC236}">
                    <a16:creationId xmlns:a16="http://schemas.microsoft.com/office/drawing/2014/main" id="{1D1AA057-DBF1-EE4C-8399-5235E3B108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/>
              <a:srcRect l="41890" t="19840" r="-713" b="-4322"/>
              <a:stretch/>
            </p:blipFill>
            <p:spPr bwMode="auto">
              <a:xfrm>
                <a:off x="5562600" y="1463040"/>
                <a:ext cx="2743200" cy="2011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CC619B7-411A-AD40-91F6-2A5A5FE6B9A3}"/>
                  </a:ext>
                </a:extLst>
              </p:cNvPr>
              <p:cNvSpPr/>
              <p:nvPr/>
            </p:nvSpPr>
            <p:spPr bwMode="auto">
              <a:xfrm>
                <a:off x="5410200" y="1600200"/>
                <a:ext cx="304800" cy="381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pic>
          <p:nvPicPr>
            <p:cNvPr id="15" name="Picture 3" descr="fig5">
              <a:extLst>
                <a:ext uri="{FF2B5EF4-FFF2-40B4-BE49-F238E27FC236}">
                  <a16:creationId xmlns:a16="http://schemas.microsoft.com/office/drawing/2014/main" id="{1ABC4801-12F4-6048-A275-6FF15EE548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1" r="36195"/>
            <a:stretch/>
          </p:blipFill>
          <p:spPr bwMode="auto">
            <a:xfrm>
              <a:off x="533400" y="1066800"/>
              <a:ext cx="2971799" cy="2381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4029D0E-8E3C-6B46-9FA4-BB9339DE5CD9}"/>
                </a:ext>
              </a:extLst>
            </p:cNvPr>
            <p:cNvSpPr/>
            <p:nvPr/>
          </p:nvSpPr>
          <p:spPr bwMode="auto">
            <a:xfrm>
              <a:off x="2933370" y="3081753"/>
              <a:ext cx="686459" cy="50182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9" name="Text Box 20">
            <a:extLst>
              <a:ext uri="{FF2B5EF4-FFF2-40B4-BE49-F238E27FC236}">
                <a16:creationId xmlns:a16="http://schemas.microsoft.com/office/drawing/2014/main" id="{E47FA4E3-93B3-BB46-B41A-28ECBDD7E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068669"/>
            <a:ext cx="20751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3D transformation matrix (4 x 4)</a:t>
            </a:r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BFFA8F83-4D3E-B443-8954-B21ECFAF0D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83836" y="4703944"/>
            <a:ext cx="141186" cy="78245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Box 20">
            <a:extLst>
              <a:ext uri="{FF2B5EF4-FFF2-40B4-BE49-F238E27FC236}">
                <a16:creationId xmlns:a16="http://schemas.microsoft.com/office/drawing/2014/main" id="{9DC7E9C5-04C9-E846-8A70-3C7449AD7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5530850"/>
            <a:ext cx="183014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perspective projection matrix (3 x 4)</a:t>
            </a:r>
          </a:p>
        </p:txBody>
      </p:sp>
      <p:sp>
        <p:nvSpPr>
          <p:cNvPr id="22" name="Line 19">
            <a:extLst>
              <a:ext uri="{FF2B5EF4-FFF2-40B4-BE49-F238E27FC236}">
                <a16:creationId xmlns:a16="http://schemas.microsoft.com/office/drawing/2014/main" id="{BA19312F-5A49-CB47-AC64-8D39D135EF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60725" y="4642078"/>
            <a:ext cx="1226822" cy="6157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Box 20">
            <a:extLst>
              <a:ext uri="{FF2B5EF4-FFF2-40B4-BE49-F238E27FC236}">
                <a16:creationId xmlns:a16="http://schemas.microsoft.com/office/drawing/2014/main" id="{389CE72A-0DB8-1140-8BB7-9ED738A3B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227" y="5161375"/>
            <a:ext cx="183014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2D transformation matrix (3 x 3)</a:t>
            </a:r>
          </a:p>
        </p:txBody>
      </p:sp>
    </p:spTree>
    <p:extLst>
      <p:ext uri="{BB962C8B-B14F-4D97-AF65-F5344CB8AC3E}">
        <p14:creationId xmlns:p14="http://schemas.microsoft.com/office/powerpoint/2010/main" val="52583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goal: Recovery of 3D structure</a:t>
            </a: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DCB3FFFB-D2C3-8442-A48E-76D612AF2FE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9" y="1219200"/>
            <a:ext cx="4170519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 cap="flat">
                <a:solidFill>
                  <a:srgbClr val="EAEAEA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F36B1032-55AD-EA4E-82DB-5CB1322063F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1125538"/>
            <a:ext cx="2636837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B43E0B9C-50AB-9546-A5D0-963491FE69F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3429000"/>
            <a:ext cx="23272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6">
            <a:extLst>
              <a:ext uri="{FF2B5EF4-FFF2-40B4-BE49-F238E27FC236}">
                <a16:creationId xmlns:a16="http://schemas.microsoft.com/office/drawing/2014/main" id="{CE3E5E3C-D5BF-EB46-9C02-3E361ADD3446}"/>
              </a:ext>
            </a:extLst>
          </p:cNvPr>
          <p:cNvSpPr>
            <a:spLocks/>
          </p:cNvSpPr>
          <p:nvPr/>
        </p:nvSpPr>
        <p:spPr bwMode="auto">
          <a:xfrm>
            <a:off x="1466770" y="5987534"/>
            <a:ext cx="226703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2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J. Vermeer</a:t>
            </a:r>
            <a:r>
              <a:rPr lang="en-US" sz="1200" dirty="0">
                <a:sym typeface="Arial" charset="0"/>
              </a:rPr>
              <a:t>,</a:t>
            </a:r>
            <a:r>
              <a:rPr lang="en-US" sz="12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1200" i="1" dirty="0">
                <a:solidFill>
                  <a:schemeClr val="tx1"/>
                </a:solidFill>
                <a:latin typeface="Arial Italic" charset="0"/>
                <a:cs typeface="Arial Italic" charset="0"/>
                <a:sym typeface="Arial Italic" charset="0"/>
              </a:rPr>
              <a:t>Music Lesson</a:t>
            </a:r>
            <a:r>
              <a:rPr lang="en-US" sz="1200" dirty="0">
                <a:solidFill>
                  <a:schemeClr val="tx1"/>
                </a:solidFill>
                <a:latin typeface="+mn-lt"/>
                <a:cs typeface="Arial Italic" charset="0"/>
                <a:sym typeface="Arial Italic" charset="0"/>
              </a:rPr>
              <a:t>, 1662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D410F9-B5C7-1A40-9B30-632505C81CF0}"/>
              </a:ext>
            </a:extLst>
          </p:cNvPr>
          <p:cNvSpPr/>
          <p:nvPr/>
        </p:nvSpPr>
        <p:spPr>
          <a:xfrm>
            <a:off x="228600" y="6334780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</a:t>
            </a:r>
            <a:r>
              <a:rPr lang="en-US" sz="1400" dirty="0" err="1"/>
              <a:t>Criminisi</a:t>
            </a:r>
            <a:r>
              <a:rPr lang="en-US" sz="1400" dirty="0"/>
              <a:t>, M. Kemp, and A. </a:t>
            </a:r>
            <a:r>
              <a:rPr lang="en-US" sz="1400" dirty="0" err="1"/>
              <a:t>Zisserman,</a:t>
            </a:r>
            <a:r>
              <a:rPr lang="en-US" sz="1400" dirty="0" err="1">
                <a:hlinkClick r:id="rId6"/>
              </a:rPr>
              <a:t>Bringing</a:t>
            </a:r>
            <a:r>
              <a:rPr lang="en-US" sz="1400" dirty="0">
                <a:hlinkClick r:id="rId6"/>
              </a:rPr>
              <a:t> Pictorial Space to Life: computer techniques for the analysis of paintings</a:t>
            </a:r>
            <a:r>
              <a:rPr lang="en-US" sz="1400" dirty="0"/>
              <a:t>, </a:t>
            </a:r>
            <a:r>
              <a:rPr lang="en-US" sz="1400" i="1" dirty="0"/>
              <a:t>Proc. Computers and the History of Art</a:t>
            </a:r>
            <a:r>
              <a:rPr lang="en-US" sz="1400" dirty="0"/>
              <a:t>, 2002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rotation and translation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3979CD-8768-444B-8424-B2F281E6A7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86554" b="-285"/>
          <a:stretch/>
        </p:blipFill>
        <p:spPr>
          <a:xfrm>
            <a:off x="4953000" y="3634097"/>
            <a:ext cx="566928" cy="10698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EFDA2D-EAD8-F74C-BC03-961DCC9111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4"/>
          <a:stretch/>
        </p:blipFill>
        <p:spPr>
          <a:xfrm>
            <a:off x="5460360" y="3637145"/>
            <a:ext cx="1854200" cy="10668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03A8D6A-81A9-A945-889D-232CED361361}"/>
              </a:ext>
            </a:extLst>
          </p:cNvPr>
          <p:cNvGrpSpPr/>
          <p:nvPr/>
        </p:nvGrpSpPr>
        <p:grpSpPr>
          <a:xfrm>
            <a:off x="533400" y="1066800"/>
            <a:ext cx="4537786" cy="2516782"/>
            <a:chOff x="533400" y="1066800"/>
            <a:chExt cx="4537786" cy="251678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997343F-5746-1B47-8446-C3BE7A1015CB}"/>
                </a:ext>
              </a:extLst>
            </p:cNvPr>
            <p:cNvGrpSpPr/>
            <p:nvPr/>
          </p:nvGrpSpPr>
          <p:grpSpPr>
            <a:xfrm rot="20129443">
              <a:off x="2417837" y="1323423"/>
              <a:ext cx="2653349" cy="1843379"/>
              <a:chOff x="5410200" y="1463040"/>
              <a:chExt cx="2895600" cy="2011680"/>
            </a:xfrm>
          </p:grpSpPr>
          <p:pic>
            <p:nvPicPr>
              <p:cNvPr id="14" name="Picture 3" descr="fig5">
                <a:extLst>
                  <a:ext uri="{FF2B5EF4-FFF2-40B4-BE49-F238E27FC236}">
                    <a16:creationId xmlns:a16="http://schemas.microsoft.com/office/drawing/2014/main" id="{3637EAD0-FA81-394E-B941-AF523B196A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/>
              <a:srcRect l="41890" t="19840" r="-713" b="-4322"/>
              <a:stretch/>
            </p:blipFill>
            <p:spPr bwMode="auto">
              <a:xfrm>
                <a:off x="5562600" y="1463040"/>
                <a:ext cx="2743200" cy="2011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B8DCDB0-A749-2F4D-AA4B-CC8F3F160C71}"/>
                  </a:ext>
                </a:extLst>
              </p:cNvPr>
              <p:cNvSpPr/>
              <p:nvPr/>
            </p:nvSpPr>
            <p:spPr bwMode="auto">
              <a:xfrm>
                <a:off x="5410200" y="1600200"/>
                <a:ext cx="304800" cy="381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pic>
          <p:nvPicPr>
            <p:cNvPr id="12" name="Picture 3" descr="fig5">
              <a:extLst>
                <a:ext uri="{FF2B5EF4-FFF2-40B4-BE49-F238E27FC236}">
                  <a16:creationId xmlns:a16="http://schemas.microsoft.com/office/drawing/2014/main" id="{1B61F6E7-863B-9F42-8999-60EF1B9B72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1" r="36195"/>
            <a:stretch/>
          </p:blipFill>
          <p:spPr bwMode="auto">
            <a:xfrm>
              <a:off x="533400" y="1066800"/>
              <a:ext cx="2971799" cy="2381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0CBDA20-D823-5845-8D7F-08BA1271F08A}"/>
                </a:ext>
              </a:extLst>
            </p:cNvPr>
            <p:cNvSpPr/>
            <p:nvPr/>
          </p:nvSpPr>
          <p:spPr bwMode="auto">
            <a:xfrm>
              <a:off x="2933370" y="3081753"/>
              <a:ext cx="686459" cy="50182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4253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rotation and translation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3979CD-8768-444B-8424-B2F281E6A7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86554" b="-285"/>
          <a:stretch/>
        </p:blipFill>
        <p:spPr>
          <a:xfrm>
            <a:off x="4953000" y="3634097"/>
            <a:ext cx="566928" cy="1069848"/>
          </a:xfrm>
          <a:prstGeom prst="rect">
            <a:avLst/>
          </a:prstGeom>
        </p:spPr>
      </p:pic>
      <p:graphicFrame>
        <p:nvGraphicFramePr>
          <p:cNvPr id="7" name="Object 7">
            <a:extLst>
              <a:ext uri="{FF2B5EF4-FFF2-40B4-BE49-F238E27FC236}">
                <a16:creationId xmlns:a16="http://schemas.microsoft.com/office/drawing/2014/main" id="{DD76F66F-3743-8149-92D1-0FCFAC5678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663108"/>
              </p:ext>
            </p:extLst>
          </p:nvPr>
        </p:nvGraphicFramePr>
        <p:xfrm>
          <a:off x="7315200" y="4114800"/>
          <a:ext cx="1209675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94" name="Equation" r:id="rId5" imgW="545760" imgH="215640" progId="Equation.3">
                  <p:embed/>
                </p:oleObj>
              </mc:Choice>
              <mc:Fallback>
                <p:oleObj name="Equation" r:id="rId5" imgW="545760" imgH="215640" progId="Equation.3">
                  <p:embed/>
                  <p:pic>
                    <p:nvPicPr>
                      <p:cNvPr id="70247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4114800"/>
                        <a:ext cx="1209675" cy="481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E9A5C52-6F9C-1D4B-96A1-BBABB1B63F8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9" t="-861" r="6060" b="-13949"/>
          <a:stretch/>
        </p:blipFill>
        <p:spPr>
          <a:xfrm>
            <a:off x="5513270" y="4181598"/>
            <a:ext cx="1005840" cy="539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7EE0BE-D40B-3540-97F1-94A22078DD4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2"/>
          <a:stretch/>
        </p:blipFill>
        <p:spPr>
          <a:xfrm>
            <a:off x="6519110" y="3892546"/>
            <a:ext cx="314135" cy="1117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86B82A-EAFB-1F4E-AAF9-CF4B2C7D48EC}"/>
              </a:ext>
            </a:extLst>
          </p:cNvPr>
          <p:cNvGrpSpPr/>
          <p:nvPr/>
        </p:nvGrpSpPr>
        <p:grpSpPr>
          <a:xfrm>
            <a:off x="533400" y="1066800"/>
            <a:ext cx="4537786" cy="2516782"/>
            <a:chOff x="533400" y="1066800"/>
            <a:chExt cx="4537786" cy="251678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BE99BAE-B102-FD49-80E6-47A249D89FC5}"/>
                </a:ext>
              </a:extLst>
            </p:cNvPr>
            <p:cNvGrpSpPr/>
            <p:nvPr/>
          </p:nvGrpSpPr>
          <p:grpSpPr>
            <a:xfrm rot="20129443">
              <a:off x="2417837" y="1323423"/>
              <a:ext cx="2653349" cy="1843379"/>
              <a:chOff x="5410200" y="1463040"/>
              <a:chExt cx="2895600" cy="2011680"/>
            </a:xfrm>
          </p:grpSpPr>
          <p:pic>
            <p:nvPicPr>
              <p:cNvPr id="15" name="Picture 3" descr="fig5">
                <a:extLst>
                  <a:ext uri="{FF2B5EF4-FFF2-40B4-BE49-F238E27FC236}">
                    <a16:creationId xmlns:a16="http://schemas.microsoft.com/office/drawing/2014/main" id="{059187B6-28A6-9246-AB87-4F2F44D129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/>
              <a:srcRect l="41890" t="19840" r="-713" b="-4322"/>
              <a:stretch/>
            </p:blipFill>
            <p:spPr bwMode="auto">
              <a:xfrm>
                <a:off x="5562600" y="1463040"/>
                <a:ext cx="2743200" cy="2011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9157549-274D-6042-978D-2DACF673C3DF}"/>
                  </a:ext>
                </a:extLst>
              </p:cNvPr>
              <p:cNvSpPr/>
              <p:nvPr/>
            </p:nvSpPr>
            <p:spPr bwMode="auto">
              <a:xfrm>
                <a:off x="5410200" y="1600200"/>
                <a:ext cx="304800" cy="381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pic>
          <p:nvPicPr>
            <p:cNvPr id="13" name="Picture 3" descr="fig5">
              <a:extLst>
                <a:ext uri="{FF2B5EF4-FFF2-40B4-BE49-F238E27FC236}">
                  <a16:creationId xmlns:a16="http://schemas.microsoft.com/office/drawing/2014/main" id="{6A27A0CC-8BB7-6241-AD9F-2769347ACE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l="1" r="36195"/>
            <a:stretch/>
          </p:blipFill>
          <p:spPr bwMode="auto">
            <a:xfrm>
              <a:off x="533400" y="1066800"/>
              <a:ext cx="2971799" cy="2381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8F90DA-34EC-5342-BC60-B1F33C59EB68}"/>
                </a:ext>
              </a:extLst>
            </p:cNvPr>
            <p:cNvSpPr/>
            <p:nvPr/>
          </p:nvSpPr>
          <p:spPr bwMode="auto">
            <a:xfrm>
              <a:off x="2933370" y="3081753"/>
              <a:ext cx="686459" cy="50182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1613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/>
              <a:t>Camera parameters</a:t>
            </a:r>
          </a:p>
        </p:txBody>
      </p:sp>
      <p:sp>
        <p:nvSpPr>
          <p:cNvPr id="67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7772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Intrinsic parameters</a:t>
            </a:r>
          </a:p>
          <a:p>
            <a:pPr lvl="1"/>
            <a:r>
              <a:rPr lang="en-US"/>
              <a:t>Principal point coordinates</a:t>
            </a:r>
          </a:p>
          <a:p>
            <a:pPr lvl="1"/>
            <a:r>
              <a:rPr lang="en-US"/>
              <a:t>Focal length</a:t>
            </a:r>
          </a:p>
          <a:p>
            <a:pPr lvl="1"/>
            <a:r>
              <a:rPr lang="en-US"/>
              <a:t>Pixel magnification factors</a:t>
            </a:r>
          </a:p>
          <a:p>
            <a:pPr lvl="1"/>
            <a:r>
              <a:rPr lang="en-US" i="1">
                <a:solidFill>
                  <a:srgbClr val="FF0000"/>
                </a:solidFill>
              </a:rPr>
              <a:t>Skew (non-rectangular pixels)</a:t>
            </a:r>
          </a:p>
          <a:p>
            <a:pPr lvl="1"/>
            <a:r>
              <a:rPr lang="en-US" i="1">
                <a:solidFill>
                  <a:srgbClr val="FF0000"/>
                </a:solidFill>
              </a:rPr>
              <a:t>Radial distortion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843088" y="3586163"/>
            <a:ext cx="5319712" cy="2967037"/>
            <a:chOff x="1161" y="2259"/>
            <a:chExt cx="3351" cy="1869"/>
          </a:xfrm>
        </p:grpSpPr>
        <p:pic>
          <p:nvPicPr>
            <p:cNvPr id="7174" name="Picture 4" descr="fig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83" y="2262"/>
              <a:ext cx="1329" cy="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5" name="Picture 5" descr="fig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61" y="2259"/>
              <a:ext cx="1338" cy="1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6" name="Picture 6" descr="fig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56" y="3366"/>
              <a:ext cx="2964" cy="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673800" name="Object 8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591055659"/>
              </p:ext>
            </p:extLst>
          </p:nvPr>
        </p:nvGraphicFramePr>
        <p:xfrm>
          <a:off x="4724400" y="1600200"/>
          <a:ext cx="4114800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7" name="Equation" r:id="rId7" imgW="3009600" imgH="711000" progId="Equation.3">
                  <p:embed/>
                </p:oleObj>
              </mc:Choice>
              <mc:Fallback>
                <p:oleObj name="Equation" r:id="rId7" imgW="3009600" imgH="7110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600200"/>
                        <a:ext cx="4114800" cy="971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0042258"/>
              </p:ext>
            </p:extLst>
          </p:nvPr>
        </p:nvGraphicFramePr>
        <p:xfrm>
          <a:off x="5775325" y="76200"/>
          <a:ext cx="2759075" cy="70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8" name="Equation" r:id="rId9" imgW="850680" imgH="215640" progId="Equation.3">
                  <p:embed/>
                </p:oleObj>
              </mc:Choice>
              <mc:Fallback>
                <p:oleObj name="Equation" r:id="rId9" imgW="85068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5325" y="76200"/>
                        <a:ext cx="2759075" cy="700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3795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/>
              <a:t>Camera parameters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6458502"/>
              </p:ext>
            </p:extLst>
          </p:nvPr>
        </p:nvGraphicFramePr>
        <p:xfrm>
          <a:off x="5138737" y="2867619"/>
          <a:ext cx="3622675" cy="156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291" name="Equation" r:id="rId4" imgW="1117440" imgH="482400" progId="Equation.3">
                  <p:embed/>
                </p:oleObj>
              </mc:Choice>
              <mc:Fallback>
                <p:oleObj name="Equation" r:id="rId4" imgW="11174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8737" y="2867619"/>
                        <a:ext cx="3622675" cy="156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7772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Intrinsic parameters</a:t>
            </a:r>
          </a:p>
          <a:p>
            <a:pPr lvl="1"/>
            <a:r>
              <a:rPr lang="en-US" dirty="0"/>
              <a:t>Principal point coordinates</a:t>
            </a:r>
          </a:p>
          <a:p>
            <a:pPr lvl="1"/>
            <a:r>
              <a:rPr lang="en-US" dirty="0"/>
              <a:t>Focal length</a:t>
            </a:r>
          </a:p>
          <a:p>
            <a:pPr lvl="1"/>
            <a:r>
              <a:rPr lang="en-US" dirty="0"/>
              <a:t>Pixel magnification factors</a:t>
            </a:r>
          </a:p>
          <a:p>
            <a:pPr lvl="1"/>
            <a:r>
              <a:rPr lang="en-US" i="1" dirty="0">
                <a:solidFill>
                  <a:srgbClr val="FF0000"/>
                </a:solidFill>
              </a:rPr>
              <a:t>Skew (non-rectangular pixels)</a:t>
            </a:r>
          </a:p>
          <a:p>
            <a:pPr lvl="1"/>
            <a:r>
              <a:rPr lang="en-US" i="1" dirty="0">
                <a:solidFill>
                  <a:srgbClr val="FF0000"/>
                </a:solidFill>
              </a:rPr>
              <a:t>Radial distortion</a:t>
            </a:r>
          </a:p>
          <a:p>
            <a:pPr>
              <a:buFontTx/>
              <a:buChar char="•"/>
            </a:pPr>
            <a:r>
              <a:rPr lang="en-US" dirty="0"/>
              <a:t>Extrinsic parameters</a:t>
            </a:r>
          </a:p>
          <a:p>
            <a:pPr lvl="1"/>
            <a:r>
              <a:rPr lang="en-US" dirty="0"/>
              <a:t>Rotation and translation relative </a:t>
            </a:r>
            <a:br>
              <a:rPr lang="en-US" dirty="0"/>
            </a:br>
            <a:r>
              <a:rPr lang="en-US" dirty="0"/>
              <a:t>to world coordinate system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What is the projection of the</a:t>
            </a:r>
            <a:br>
              <a:rPr lang="en-US" dirty="0"/>
            </a:br>
            <a:r>
              <a:rPr lang="en-US" dirty="0"/>
              <a:t>camera center?</a:t>
            </a:r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 flipH="1" flipV="1">
            <a:off x="8262935" y="4315418"/>
            <a:ext cx="0" cy="3760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7392987" y="4691438"/>
            <a:ext cx="17843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 err="1"/>
              <a:t>coords</a:t>
            </a:r>
            <a:r>
              <a:rPr lang="en-US" sz="1800" dirty="0"/>
              <a:t>. of camera center </a:t>
            </a:r>
            <a:br>
              <a:rPr lang="en-US" sz="1800" dirty="0"/>
            </a:br>
            <a:r>
              <a:rPr lang="en-US" sz="1800" dirty="0"/>
              <a:t>in world frame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152662"/>
              </p:ext>
            </p:extLst>
          </p:nvPr>
        </p:nvGraphicFramePr>
        <p:xfrm>
          <a:off x="1249363" y="5029200"/>
          <a:ext cx="3932237" cy="1742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292" name="Equation" r:id="rId6" imgW="1663560" imgH="736560" progId="Equation.3">
                  <p:embed/>
                </p:oleObj>
              </mc:Choice>
              <mc:Fallback>
                <p:oleObj name="Equation" r:id="rId6" imgW="1663560" imgH="736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363" y="5029200"/>
                        <a:ext cx="3932237" cy="17421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410201" y="5657671"/>
            <a:ext cx="3657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camera center is the </a:t>
            </a:r>
            <a:r>
              <a:rPr lang="en-US" i="1" dirty="0"/>
              <a:t>null space </a:t>
            </a:r>
            <a:r>
              <a:rPr lang="en-US" dirty="0"/>
              <a:t>of the projection matrix!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7422352"/>
              </p:ext>
            </p:extLst>
          </p:nvPr>
        </p:nvGraphicFramePr>
        <p:xfrm>
          <a:off x="5775325" y="76200"/>
          <a:ext cx="2759075" cy="70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293" name="Equation" r:id="rId8" imgW="850680" imgH="215640" progId="Equation.3">
                  <p:embed/>
                </p:oleObj>
              </mc:Choice>
              <mc:Fallback>
                <p:oleObj name="Equation" r:id="rId8" imgW="850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5325" y="76200"/>
                        <a:ext cx="2759075" cy="700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466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graphicFrame>
        <p:nvGraphicFramePr>
          <p:cNvPr id="678914" name="Object 2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70259291"/>
              </p:ext>
            </p:extLst>
          </p:nvPr>
        </p:nvGraphicFramePr>
        <p:xfrm>
          <a:off x="1905000" y="3086100"/>
          <a:ext cx="5222875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62" name="Equation" r:id="rId5" imgW="1625400" imgH="914400" progId="Equation.3">
                  <p:embed/>
                </p:oleObj>
              </mc:Choice>
              <mc:Fallback>
                <p:oleObj name="Equation" r:id="rId5" imgW="1625400" imgH="914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086100"/>
                        <a:ext cx="5222875" cy="2933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891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6992301"/>
              </p:ext>
            </p:extLst>
          </p:nvPr>
        </p:nvGraphicFramePr>
        <p:xfrm>
          <a:off x="2111375" y="1676400"/>
          <a:ext cx="49752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63" name="Equation" r:id="rId7" imgW="939600" imgH="215640" progId="Equation.3">
                  <p:embed/>
                </p:oleObj>
              </mc:Choice>
              <mc:Fallback>
                <p:oleObj name="Equation" r:id="rId7" imgW="93960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1375" y="1676400"/>
                        <a:ext cx="4975225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162800" y="6400800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Source: D. </a:t>
            </a:r>
            <a:r>
              <a:rPr lang="en-US" dirty="0" err="1"/>
              <a:t>Hoiem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B46F1C-FB6F-C446-8464-0FB706E01B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975" y="1828800"/>
            <a:ext cx="569546" cy="8382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calibration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Given </a:t>
            </a:r>
            <a:r>
              <a:rPr lang="en-US" i="1" dirty="0"/>
              <a:t>n</a:t>
            </a:r>
            <a:r>
              <a:rPr lang="en-US" dirty="0"/>
              <a:t> points with known 3D coordinates </a:t>
            </a:r>
            <a:r>
              <a:rPr lang="en-US" b="1" i="1" dirty="0"/>
              <a:t>X</a:t>
            </a:r>
            <a:r>
              <a:rPr lang="en-US" i="1" baseline="-25000" dirty="0"/>
              <a:t>i</a:t>
            </a:r>
            <a:r>
              <a:rPr lang="en-US" dirty="0"/>
              <a:t> and known image projections </a:t>
            </a:r>
            <a:r>
              <a:rPr lang="en-US" b="1" i="1" dirty="0"/>
              <a:t>x</a:t>
            </a:r>
            <a:r>
              <a:rPr lang="en-US" i="1" baseline="-25000" dirty="0"/>
              <a:t>i</a:t>
            </a:r>
            <a:r>
              <a:rPr lang="en-US" dirty="0"/>
              <a:t>, estimate the camera parameters</a:t>
            </a:r>
          </a:p>
        </p:txBody>
      </p:sp>
      <p:grpSp>
        <p:nvGrpSpPr>
          <p:cNvPr id="8197" name="Group 43"/>
          <p:cNvGrpSpPr>
            <a:grpSpLocks/>
          </p:cNvGrpSpPr>
          <p:nvPr/>
        </p:nvGrpSpPr>
        <p:grpSpPr bwMode="auto">
          <a:xfrm>
            <a:off x="4724400" y="2743200"/>
            <a:ext cx="3810000" cy="3581400"/>
            <a:chOff x="3312" y="1440"/>
            <a:chExt cx="2208" cy="2017"/>
          </a:xfrm>
        </p:grpSpPr>
        <p:graphicFrame>
          <p:nvGraphicFramePr>
            <p:cNvPr id="8194" name="Object 6"/>
            <p:cNvGraphicFramePr>
              <a:graphicFrameLocks noChangeAspect="1"/>
            </p:cNvGraphicFramePr>
            <p:nvPr/>
          </p:nvGraphicFramePr>
          <p:xfrm>
            <a:off x="3312" y="3168"/>
            <a:ext cx="372" cy="2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51" name="Equation" r:id="rId4" imgW="228600" imgH="177480" progId="Equation.3">
                    <p:embed/>
                  </p:oleObj>
                </mc:Choice>
                <mc:Fallback>
                  <p:oleObj name="Equation" r:id="rId4" imgW="228600" imgH="177480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2" y="3168"/>
                          <a:ext cx="372" cy="28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8199" name="Group 40"/>
            <p:cNvGrpSpPr>
              <a:grpSpLocks/>
            </p:cNvGrpSpPr>
            <p:nvPr/>
          </p:nvGrpSpPr>
          <p:grpSpPr bwMode="auto">
            <a:xfrm>
              <a:off x="3382" y="1536"/>
              <a:ext cx="2138" cy="1776"/>
              <a:chOff x="3382" y="1764"/>
              <a:chExt cx="1610" cy="1324"/>
            </a:xfrm>
          </p:grpSpPr>
          <p:grpSp>
            <p:nvGrpSpPr>
              <p:cNvPr id="8202" name="Group 16"/>
              <p:cNvGrpSpPr>
                <a:grpSpLocks/>
              </p:cNvGrpSpPr>
              <p:nvPr/>
            </p:nvGrpSpPr>
            <p:grpSpPr bwMode="auto">
              <a:xfrm rot="-1550857">
                <a:off x="3928" y="2090"/>
                <a:ext cx="524" cy="998"/>
                <a:chOff x="2607" y="1605"/>
                <a:chExt cx="524" cy="998"/>
              </a:xfrm>
            </p:grpSpPr>
            <p:sp>
              <p:nvSpPr>
                <p:cNvPr id="8219" name="AutoShape 17"/>
                <p:cNvSpPr>
                  <a:spLocks noChangeArrowheads="1"/>
                </p:cNvSpPr>
                <p:nvPr/>
              </p:nvSpPr>
              <p:spPr bwMode="auto">
                <a:xfrm rot="-5400000">
                  <a:off x="2370" y="1842"/>
                  <a:ext cx="998" cy="524"/>
                </a:xfrm>
                <a:prstGeom prst="parallelogram">
                  <a:avLst>
                    <a:gd name="adj" fmla="val 47615"/>
                  </a:avLst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0" name="Oval 18"/>
                <p:cNvSpPr>
                  <a:spLocks noChangeArrowheads="1"/>
                </p:cNvSpPr>
                <p:nvPr/>
              </p:nvSpPr>
              <p:spPr bwMode="auto">
                <a:xfrm>
                  <a:off x="2710" y="1821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1" name="Oval 19"/>
                <p:cNvSpPr>
                  <a:spLocks noChangeArrowheads="1"/>
                </p:cNvSpPr>
                <p:nvPr/>
              </p:nvSpPr>
              <p:spPr bwMode="auto">
                <a:xfrm>
                  <a:off x="2876" y="1890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2" name="Oval 20"/>
                <p:cNvSpPr>
                  <a:spLocks noChangeArrowheads="1"/>
                </p:cNvSpPr>
                <p:nvPr/>
              </p:nvSpPr>
              <p:spPr bwMode="auto">
                <a:xfrm>
                  <a:off x="2986" y="2051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3" name="Oval 21"/>
                <p:cNvSpPr>
                  <a:spLocks noChangeArrowheads="1"/>
                </p:cNvSpPr>
                <p:nvPr/>
              </p:nvSpPr>
              <p:spPr bwMode="auto">
                <a:xfrm>
                  <a:off x="2828" y="2028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4" name="Oval 22"/>
                <p:cNvSpPr>
                  <a:spLocks noChangeArrowheads="1"/>
                </p:cNvSpPr>
                <p:nvPr/>
              </p:nvSpPr>
              <p:spPr bwMode="auto">
                <a:xfrm>
                  <a:off x="2716" y="2200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5" name="Oval 23"/>
                <p:cNvSpPr>
                  <a:spLocks noChangeArrowheads="1"/>
                </p:cNvSpPr>
                <p:nvPr/>
              </p:nvSpPr>
              <p:spPr bwMode="auto">
                <a:xfrm>
                  <a:off x="2971" y="2304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203" name="Group 24"/>
              <p:cNvGrpSpPr>
                <a:grpSpLocks/>
              </p:cNvGrpSpPr>
              <p:nvPr/>
            </p:nvGrpSpPr>
            <p:grpSpPr bwMode="auto">
              <a:xfrm rot="-1544759">
                <a:off x="4411" y="1764"/>
                <a:ext cx="537" cy="952"/>
                <a:chOff x="2976" y="1610"/>
                <a:chExt cx="537" cy="952"/>
              </a:xfrm>
            </p:grpSpPr>
            <p:sp>
              <p:nvSpPr>
                <p:cNvPr id="8213" name="Oval 25"/>
                <p:cNvSpPr>
                  <a:spLocks noChangeArrowheads="1"/>
                </p:cNvSpPr>
                <p:nvPr/>
              </p:nvSpPr>
              <p:spPr bwMode="auto">
                <a:xfrm>
                  <a:off x="3050" y="1610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4" name="Oval 26"/>
                <p:cNvSpPr>
                  <a:spLocks noChangeArrowheads="1"/>
                </p:cNvSpPr>
                <p:nvPr/>
              </p:nvSpPr>
              <p:spPr bwMode="auto">
                <a:xfrm>
                  <a:off x="3145" y="1802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5" name="Oval 27"/>
                <p:cNvSpPr>
                  <a:spLocks noChangeArrowheads="1"/>
                </p:cNvSpPr>
                <p:nvPr/>
              </p:nvSpPr>
              <p:spPr bwMode="auto">
                <a:xfrm>
                  <a:off x="3016" y="2050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6" name="Oval 28"/>
                <p:cNvSpPr>
                  <a:spLocks noChangeArrowheads="1"/>
                </p:cNvSpPr>
                <p:nvPr/>
              </p:nvSpPr>
              <p:spPr bwMode="auto">
                <a:xfrm>
                  <a:off x="3362" y="2078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7" name="Oval 29"/>
                <p:cNvSpPr>
                  <a:spLocks noChangeArrowheads="1"/>
                </p:cNvSpPr>
                <p:nvPr/>
              </p:nvSpPr>
              <p:spPr bwMode="auto">
                <a:xfrm>
                  <a:off x="2976" y="2328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8" name="Oval 30"/>
                <p:cNvSpPr>
                  <a:spLocks noChangeArrowheads="1"/>
                </p:cNvSpPr>
                <p:nvPr/>
              </p:nvSpPr>
              <p:spPr bwMode="auto">
                <a:xfrm>
                  <a:off x="3484" y="2533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204" name="Group 31"/>
              <p:cNvGrpSpPr>
                <a:grpSpLocks/>
              </p:cNvGrpSpPr>
              <p:nvPr/>
            </p:nvGrpSpPr>
            <p:grpSpPr bwMode="auto">
              <a:xfrm rot="-1550348">
                <a:off x="3382" y="2020"/>
                <a:ext cx="1610" cy="915"/>
                <a:chOff x="1896" y="1625"/>
                <a:chExt cx="1610" cy="915"/>
              </a:xfrm>
            </p:grpSpPr>
            <p:grpSp>
              <p:nvGrpSpPr>
                <p:cNvPr id="8205" name="Group 32"/>
                <p:cNvGrpSpPr>
                  <a:grpSpLocks/>
                </p:cNvGrpSpPr>
                <p:nvPr/>
              </p:nvGrpSpPr>
              <p:grpSpPr bwMode="auto">
                <a:xfrm>
                  <a:off x="1903" y="1625"/>
                  <a:ext cx="1603" cy="915"/>
                  <a:chOff x="1903" y="1625"/>
                  <a:chExt cx="1603" cy="915"/>
                </a:xfrm>
              </p:grpSpPr>
              <p:sp>
                <p:nvSpPr>
                  <p:cNvPr id="8207" name="Line 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08" y="1625"/>
                    <a:ext cx="1147" cy="61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08" name="Line 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25" y="1822"/>
                    <a:ext cx="1235" cy="41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09" name="Line 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12" y="2091"/>
                    <a:ext cx="1461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10" name="Line 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03" y="2062"/>
                    <a:ext cx="1132" cy="18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11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1905" y="2239"/>
                    <a:ext cx="1085" cy="10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12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1912" y="2246"/>
                    <a:ext cx="1594" cy="29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206" name="Oval 39"/>
                <p:cNvSpPr>
                  <a:spLocks noChangeArrowheads="1"/>
                </p:cNvSpPr>
                <p:nvPr/>
              </p:nvSpPr>
              <p:spPr bwMode="auto">
                <a:xfrm>
                  <a:off x="1896" y="2223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8200" name="Text Box 41"/>
            <p:cNvSpPr txBox="1">
              <a:spLocks noChangeArrowheads="1"/>
            </p:cNvSpPr>
            <p:nvPr/>
          </p:nvSpPr>
          <p:spPr bwMode="auto">
            <a:xfrm>
              <a:off x="4528" y="1440"/>
              <a:ext cx="250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i="1" baseline="-25000"/>
                <a:t>i</a:t>
              </a:r>
            </a:p>
          </p:txBody>
        </p:sp>
        <p:sp>
          <p:nvSpPr>
            <p:cNvPr id="8201" name="Text Box 42"/>
            <p:cNvSpPr txBox="1">
              <a:spLocks noChangeArrowheads="1"/>
            </p:cNvSpPr>
            <p:nvPr/>
          </p:nvSpPr>
          <p:spPr bwMode="auto">
            <a:xfrm>
              <a:off x="3888" y="2160"/>
              <a:ext cx="221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i="1" baseline="-25000"/>
                <a:t>i</a:t>
              </a:r>
            </a:p>
          </p:txBody>
        </p:sp>
      </p:grpSp>
      <p:pic>
        <p:nvPicPr>
          <p:cNvPr id="8198" name="Picture 44" descr="CalCub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2879725"/>
            <a:ext cx="38100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1457889"/>
              </p:ext>
            </p:extLst>
          </p:nvPr>
        </p:nvGraphicFramePr>
        <p:xfrm>
          <a:off x="762000" y="1600200"/>
          <a:ext cx="1308100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25" name="Equation" r:id="rId4" imgW="660240" imgH="228600" progId="Equation.3">
                  <p:embed/>
                </p:oleObj>
              </mc:Choice>
              <mc:Fallback>
                <p:oleObj name="Equation" r:id="rId4" imgW="66024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600200"/>
                        <a:ext cx="1308100" cy="452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calibration: Linear method</a:t>
            </a:r>
          </a:p>
        </p:txBody>
      </p:sp>
      <p:graphicFrame>
        <p:nvGraphicFramePr>
          <p:cNvPr id="509961" name="Object 9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988156462"/>
              </p:ext>
            </p:extLst>
          </p:nvPr>
        </p:nvGraphicFramePr>
        <p:xfrm>
          <a:off x="3276600" y="1524000"/>
          <a:ext cx="18288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26" name="Equation" r:id="rId6" imgW="774360" imgH="228600" progId="Equation.3">
                  <p:embed/>
                </p:oleObj>
              </mc:Choice>
              <mc:Fallback>
                <p:oleObj name="Equation" r:id="rId6" imgW="774360" imgH="2286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524000"/>
                        <a:ext cx="1828800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9963" name="Object 11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912701533"/>
              </p:ext>
            </p:extLst>
          </p:nvPr>
        </p:nvGraphicFramePr>
        <p:xfrm>
          <a:off x="5975350" y="1066800"/>
          <a:ext cx="2095500" cy="138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27" name="Equation" r:id="rId8" imgW="1117440" imgH="736560" progId="Equation.3">
                  <p:embed/>
                </p:oleObj>
              </mc:Choice>
              <mc:Fallback>
                <p:oleObj name="Equation" r:id="rId8" imgW="1117440" imgH="73656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5350" y="1066800"/>
                        <a:ext cx="2095500" cy="1381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9965" name="Object 1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155102623"/>
              </p:ext>
            </p:extLst>
          </p:nvPr>
        </p:nvGraphicFramePr>
        <p:xfrm>
          <a:off x="2209800" y="2747963"/>
          <a:ext cx="5105400" cy="177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28" name="Equation" r:id="rId10" imgW="2120760" imgH="736560" progId="Equation.3">
                  <p:embed/>
                </p:oleObj>
              </mc:Choice>
              <mc:Fallback>
                <p:oleObj name="Equation" r:id="rId10" imgW="2120760" imgH="73656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747963"/>
                        <a:ext cx="5105400" cy="1773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9969" name="Text Box 17"/>
          <p:cNvSpPr txBox="1">
            <a:spLocks noChangeArrowheads="1"/>
          </p:cNvSpPr>
          <p:nvPr/>
        </p:nvSpPr>
        <p:spPr bwMode="auto">
          <a:xfrm>
            <a:off x="1871663" y="4800600"/>
            <a:ext cx="4986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Two linearly independent equations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6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calibration: Linear method</a:t>
            </a:r>
          </a:p>
        </p:txBody>
      </p:sp>
      <p:sp>
        <p:nvSpPr>
          <p:cNvPr id="122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14800"/>
            <a:ext cx="8458200" cy="2590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P has 11 degrees of freedom</a:t>
            </a:r>
          </a:p>
          <a:p>
            <a:pPr>
              <a:buFontTx/>
              <a:buChar char="•"/>
            </a:pPr>
            <a:r>
              <a:rPr lang="en-US" sz="2400" dirty="0"/>
              <a:t>One 2D/3D correspondence gives us two linearly independent equations</a:t>
            </a:r>
          </a:p>
          <a:p>
            <a:pPr lvl="1"/>
            <a:r>
              <a:rPr lang="en-US" dirty="0"/>
              <a:t>6 correspondences needed for a minimal solution</a:t>
            </a:r>
            <a:endParaRPr lang="en-US" sz="1600" dirty="0"/>
          </a:p>
          <a:p>
            <a:pPr>
              <a:buFontTx/>
              <a:buChar char="•"/>
            </a:pPr>
            <a:r>
              <a:rPr lang="en-US" sz="2400" dirty="0"/>
              <a:t>Homogeneous least squares: find </a:t>
            </a:r>
            <a:r>
              <a:rPr lang="en-US" sz="2400" dirty="0">
                <a:latin typeface="Times New Roman Bold" pitchFamily="18" charset="0"/>
                <a:cs typeface="Times New Roman Bold" pitchFamily="18" charset="0"/>
              </a:rPr>
              <a:t>p</a:t>
            </a:r>
            <a:r>
              <a:rPr lang="en-US" sz="2400" dirty="0"/>
              <a:t> minimizing </a:t>
            </a:r>
            <a:r>
              <a:rPr lang="en-US" sz="2400" dirty="0">
                <a:latin typeface="Times New Roman Bold" pitchFamily="18" charset="0"/>
                <a:cs typeface="Times New Roman Bold" pitchFamily="18" charset="0"/>
              </a:rPr>
              <a:t>||</a:t>
            </a:r>
            <a:r>
              <a:rPr lang="en-US" sz="2400" dirty="0" err="1">
                <a:latin typeface="Times New Roman Bold" pitchFamily="18" charset="0"/>
                <a:cs typeface="Times New Roman Bold" pitchFamily="18" charset="0"/>
              </a:rPr>
              <a:t>Ap</a:t>
            </a:r>
            <a:r>
              <a:rPr lang="en-US" sz="2400" dirty="0">
                <a:latin typeface="Times New Roman Bold" pitchFamily="18" charset="0"/>
                <a:cs typeface="Times New Roman Bold" pitchFamily="18" charset="0"/>
              </a:rPr>
              <a:t>||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lvl="1"/>
            <a:r>
              <a:rPr lang="en-US" dirty="0"/>
              <a:t>Solution given by eigenvector of </a:t>
            </a:r>
            <a:r>
              <a:rPr lang="en-US" dirty="0">
                <a:latin typeface="Times New Roman Bold" pitchFamily="18" charset="0"/>
                <a:cs typeface="Times New Roman Bold" pitchFamily="18" charset="0"/>
              </a:rPr>
              <a:t>A</a:t>
            </a:r>
            <a:r>
              <a:rPr lang="en-US" baseline="30000" dirty="0">
                <a:latin typeface="Times New Roman Bold" pitchFamily="18" charset="0"/>
                <a:cs typeface="Times New Roman Bold" pitchFamily="18" charset="0"/>
              </a:rPr>
              <a:t>T</a:t>
            </a:r>
            <a:r>
              <a:rPr lang="en-US" dirty="0">
                <a:latin typeface="Times New Roman Bold" pitchFamily="18" charset="0"/>
                <a:cs typeface="Times New Roman Bold" pitchFamily="18" charset="0"/>
              </a:rPr>
              <a:t>A</a:t>
            </a:r>
            <a:r>
              <a:rPr lang="en-US" dirty="0"/>
              <a:t> with smallest eigenvalue</a:t>
            </a:r>
          </a:p>
        </p:txBody>
      </p:sp>
      <p:graphicFrame>
        <p:nvGraphicFramePr>
          <p:cNvPr id="1024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4993292"/>
              </p:ext>
            </p:extLst>
          </p:nvPr>
        </p:nvGraphicFramePr>
        <p:xfrm>
          <a:off x="6438900" y="2132013"/>
          <a:ext cx="1447800" cy="61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76" name="Equation" r:id="rId4" imgW="482400" imgH="203040" progId="Equation.3">
                  <p:embed/>
                </p:oleObj>
              </mc:Choice>
              <mc:Fallback>
                <p:oleObj name="Equation" r:id="rId4" imgW="4824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8900" y="2132013"/>
                        <a:ext cx="1447800" cy="611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8525258"/>
              </p:ext>
            </p:extLst>
          </p:nvPr>
        </p:nvGraphicFramePr>
        <p:xfrm>
          <a:off x="1358900" y="1057275"/>
          <a:ext cx="4367213" cy="282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77" name="Equation" r:id="rId6" imgW="1803240" imgH="1168200" progId="Equation.3">
                  <p:embed/>
                </p:oleObj>
              </mc:Choice>
              <mc:Fallback>
                <p:oleObj name="Equation" r:id="rId6" imgW="1803240" imgH="116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8900" y="1057275"/>
                        <a:ext cx="4367213" cy="2828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401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calibration: Linear method</a:t>
            </a:r>
          </a:p>
        </p:txBody>
      </p:sp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14800"/>
            <a:ext cx="7772400" cy="2590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Note: for coplanar points that satisfy 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i="1" baseline="300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=0,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cs typeface="Times New Roman" pitchFamily="18" charset="0"/>
              </a:rPr>
              <a:t>we will get degenerate solutions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), 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dirty="0">
                <a:cs typeface="Times New Roman" pitchFamily="18" charset="0"/>
              </a:rPr>
              <a:t> or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  <a:endParaRPr lang="el-GR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•"/>
            </a:pPr>
            <a:endParaRPr lang="el-GR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9872055"/>
              </p:ext>
            </p:extLst>
          </p:nvPr>
        </p:nvGraphicFramePr>
        <p:xfrm>
          <a:off x="6457950" y="2132013"/>
          <a:ext cx="1409700" cy="61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4" name="Equation" r:id="rId4" imgW="469800" imgH="203040" progId="Equation.3">
                  <p:embed/>
                </p:oleObj>
              </mc:Choice>
              <mc:Fallback>
                <p:oleObj name="Equation" r:id="rId4" imgW="469800" imgH="20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7950" y="2132013"/>
                        <a:ext cx="1409700" cy="611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4971172"/>
              </p:ext>
            </p:extLst>
          </p:nvPr>
        </p:nvGraphicFramePr>
        <p:xfrm>
          <a:off x="1358900" y="1057275"/>
          <a:ext cx="4367213" cy="282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5" name="Equation" r:id="rId6" imgW="1803240" imgH="1168200" progId="Equation.3">
                  <p:embed/>
                </p:oleObj>
              </mc:Choice>
              <mc:Fallback>
                <p:oleObj name="Equation" r:id="rId6" imgW="1803240" imgH="1168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8900" y="1057275"/>
                        <a:ext cx="4367213" cy="282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153400" cy="838200"/>
          </a:xfrm>
        </p:spPr>
        <p:txBody>
          <a:bodyPr/>
          <a:lstStyle/>
          <a:p>
            <a:r>
              <a:rPr lang="en-US" dirty="0"/>
              <a:t>Camera calibration: Linear vs. nonlinear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2578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/>
              <a:t>Linear calibration is easy to formulate and solve, but it doesn’t directly tell us the camera parameters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In practice, non-linear methods are preferred</a:t>
            </a:r>
          </a:p>
          <a:p>
            <a:pPr lvl="1"/>
            <a:r>
              <a:rPr lang="en-US" dirty="0"/>
              <a:t>Write down objective function in terms of intrinsic and extrinsic parameters</a:t>
            </a:r>
          </a:p>
          <a:p>
            <a:pPr lvl="1"/>
            <a:r>
              <a:rPr lang="en-US" dirty="0"/>
              <a:t>Define error as sum of squared distances between measured 2D points and estimated projections of 3D points</a:t>
            </a:r>
          </a:p>
          <a:p>
            <a:pPr lvl="1"/>
            <a:r>
              <a:rPr lang="en-US" dirty="0"/>
              <a:t>Minimize error using Newton’s method or other non-linear optimization</a:t>
            </a:r>
          </a:p>
          <a:p>
            <a:pPr lvl="1"/>
            <a:r>
              <a:rPr lang="en-US" dirty="0"/>
              <a:t>Can model radial distortion and impose constraints such as known focal length and </a:t>
            </a:r>
            <a:r>
              <a:rPr lang="en-US" dirty="0" err="1"/>
              <a:t>orthogonality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36179576"/>
              </p:ext>
            </p:extLst>
          </p:nvPr>
        </p:nvGraphicFramePr>
        <p:xfrm>
          <a:off x="1219200" y="1930940"/>
          <a:ext cx="2667000" cy="1498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05" name="Equation" r:id="rId5" imgW="1625600" imgH="914400" progId="Equation.3">
                  <p:embed/>
                </p:oleObj>
              </mc:Choice>
              <mc:Fallback>
                <p:oleObj name="Equation" r:id="rId5" imgW="16256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930940"/>
                        <a:ext cx="2667000" cy="14980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651030"/>
              </p:ext>
            </p:extLst>
          </p:nvPr>
        </p:nvGraphicFramePr>
        <p:xfrm>
          <a:off x="5105400" y="2362200"/>
          <a:ext cx="2895600" cy="665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06" name="Equation" r:id="rId7" imgW="939392" imgH="215806" progId="Equation.3">
                  <p:embed/>
                </p:oleObj>
              </mc:Choice>
              <mc:Fallback>
                <p:oleObj name="Equation" r:id="rId7" imgW="939392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2362200"/>
                        <a:ext cx="2895600" cy="665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343400" y="2510135"/>
            <a:ext cx="590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235379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aren’t always as they appear…</a:t>
            </a:r>
          </a:p>
        </p:txBody>
      </p:sp>
      <p:pic>
        <p:nvPicPr>
          <p:cNvPr id="3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59" y="1600200"/>
            <a:ext cx="4800600" cy="3692525"/>
          </a:xfrm>
          <a:prstGeom prst="rect">
            <a:avLst/>
          </a:prstGeom>
          <a:noFill/>
        </p:spPr>
      </p:pic>
      <p:pic>
        <p:nvPicPr>
          <p:cNvPr id="690178" name="Picture 2" descr="File:Ames room.sv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5954" y="1371600"/>
            <a:ext cx="4229805" cy="4191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295400" y="6091535"/>
            <a:ext cx="647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6"/>
              </a:rPr>
              <a:t>http://en.wikipedia.org/wiki/Ames_room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Homography</a:t>
            </a:r>
            <a:r>
              <a:rPr lang="en-US" dirty="0"/>
              <a:t> Example</a:t>
            </a:r>
          </a:p>
        </p:txBody>
      </p:sp>
      <p:sp>
        <p:nvSpPr>
          <p:cNvPr id="20483" name="Content Placeholder 3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76600" y="4343400"/>
            <a:ext cx="2667000" cy="1524000"/>
            <a:chOff x="2064" y="2736"/>
            <a:chExt cx="1680" cy="960"/>
          </a:xfrm>
        </p:grpSpPr>
        <p:grpSp>
          <p:nvGrpSpPr>
            <p:cNvPr id="20514" name="Group 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20516" name="Line 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7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15" name="Line 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485" name="Group 8"/>
          <p:cNvGrpSpPr>
            <a:grpSpLocks/>
          </p:cNvGrpSpPr>
          <p:nvPr/>
        </p:nvGrpSpPr>
        <p:grpSpPr bwMode="auto">
          <a:xfrm>
            <a:off x="76200" y="4343400"/>
            <a:ext cx="9067800" cy="1524000"/>
            <a:chOff x="48" y="2736"/>
            <a:chExt cx="5712" cy="960"/>
          </a:xfrm>
        </p:grpSpPr>
        <p:grpSp>
          <p:nvGrpSpPr>
            <p:cNvPr id="20510" name="Group 9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20512" name="Line 1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3" name="Line 1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11" name="Line 12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3"/>
          <p:cNvGrpSpPr>
            <a:grpSpLocks/>
          </p:cNvGrpSpPr>
          <p:nvPr/>
        </p:nvGrpSpPr>
        <p:grpSpPr bwMode="auto">
          <a:xfrm rot="1825181">
            <a:off x="3667125" y="4438650"/>
            <a:ext cx="2667000" cy="1524000"/>
            <a:chOff x="2064" y="2736"/>
            <a:chExt cx="1680" cy="960"/>
          </a:xfrm>
        </p:grpSpPr>
        <p:grpSp>
          <p:nvGrpSpPr>
            <p:cNvPr id="20506" name="Group 1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20508" name="Line 1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9" name="Line 1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07" name="Line 1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87" name="Text Box 21"/>
          <p:cNvSpPr txBox="1">
            <a:spLocks noChangeArrowheads="1"/>
          </p:cNvSpPr>
          <p:nvPr/>
        </p:nvSpPr>
        <p:spPr bwMode="auto">
          <a:xfrm>
            <a:off x="2895600" y="6172200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/>
              <a:t>Camera Center</a:t>
            </a:r>
          </a:p>
        </p:txBody>
      </p:sp>
      <p:sp>
        <p:nvSpPr>
          <p:cNvPr id="20488" name="Line 22"/>
          <p:cNvSpPr>
            <a:spLocks noChangeShapeType="1"/>
          </p:cNvSpPr>
          <p:nvPr/>
        </p:nvSpPr>
        <p:spPr bwMode="auto">
          <a:xfrm flipV="1">
            <a:off x="4343400" y="5943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610100" y="4291013"/>
            <a:ext cx="2862263" cy="1566862"/>
            <a:chOff x="2904" y="2703"/>
            <a:chExt cx="1803" cy="987"/>
          </a:xfrm>
        </p:grpSpPr>
        <p:sp>
          <p:nvSpPr>
            <p:cNvPr id="20503" name="Line 19"/>
            <p:cNvSpPr>
              <a:spLocks noChangeShapeType="1"/>
            </p:cNvSpPr>
            <p:nvPr/>
          </p:nvSpPr>
          <p:spPr bwMode="auto">
            <a:xfrm flipH="1">
              <a:off x="2904" y="2736"/>
              <a:ext cx="1752" cy="9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4" name="Oval 20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5" name="Oval 32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4600575" y="4286250"/>
            <a:ext cx="947738" cy="1581150"/>
            <a:chOff x="2898" y="2700"/>
            <a:chExt cx="597" cy="996"/>
          </a:xfrm>
        </p:grpSpPr>
        <p:sp>
          <p:nvSpPr>
            <p:cNvPr id="20500" name="Line 24"/>
            <p:cNvSpPr>
              <a:spLocks noChangeShapeType="1"/>
            </p:cNvSpPr>
            <p:nvPr/>
          </p:nvSpPr>
          <p:spPr bwMode="auto">
            <a:xfrm flipV="1">
              <a:off x="2898" y="2736"/>
              <a:ext cx="558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1" name="Oval 2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2" name="Oval 33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73128" name="Picture 40" descr="small-P101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32543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3129" name="Picture 41" descr="small-P101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76400"/>
            <a:ext cx="32543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3138" name="Oval 50"/>
          <p:cNvSpPr>
            <a:spLocks noChangeAspect="1" noChangeArrowheads="1"/>
          </p:cNvSpPr>
          <p:nvPr/>
        </p:nvSpPr>
        <p:spPr bwMode="auto">
          <a:xfrm>
            <a:off x="7543800" y="2019300"/>
            <a:ext cx="109538" cy="1095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53"/>
          <p:cNvGrpSpPr>
            <a:grpSpLocks/>
          </p:cNvGrpSpPr>
          <p:nvPr/>
        </p:nvGrpSpPr>
        <p:grpSpPr bwMode="auto">
          <a:xfrm>
            <a:off x="3124200" y="2838450"/>
            <a:ext cx="2547938" cy="209550"/>
            <a:chOff x="1968" y="1788"/>
            <a:chExt cx="1605" cy="132"/>
          </a:xfrm>
        </p:grpSpPr>
        <p:sp>
          <p:nvSpPr>
            <p:cNvPr id="20498" name="Oval 51"/>
            <p:cNvSpPr>
              <a:spLocks noChangeAspect="1" noChangeArrowheads="1"/>
            </p:cNvSpPr>
            <p:nvPr/>
          </p:nvSpPr>
          <p:spPr bwMode="auto">
            <a:xfrm>
              <a:off x="1968" y="1851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9" name="Oval 52"/>
            <p:cNvSpPr>
              <a:spLocks noChangeAspect="1" noChangeArrowheads="1"/>
            </p:cNvSpPr>
            <p:nvPr/>
          </p:nvSpPr>
          <p:spPr bwMode="auto">
            <a:xfrm>
              <a:off x="3504" y="178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5486400" y="4419600"/>
            <a:ext cx="1885950" cy="581025"/>
            <a:chOff x="3456" y="2784"/>
            <a:chExt cx="1188" cy="366"/>
          </a:xfrm>
        </p:grpSpPr>
        <p:sp>
          <p:nvSpPr>
            <p:cNvPr id="20496" name="Line 55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7" name="Line 56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87D258A7-0825-1342-B732-556F9CE9A5A3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A.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Efros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, S. Seitz, D.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Hoiem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22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13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set-up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en-US" dirty="0"/>
              <a:t>x = K [R t] X</a:t>
            </a:r>
          </a:p>
          <a:p>
            <a:pPr>
              <a:defRPr/>
            </a:pPr>
            <a:r>
              <a:rPr lang="en-US" dirty="0"/>
              <a:t>x' = K' [R' t'] X</a:t>
            </a:r>
          </a:p>
          <a:p>
            <a:pPr>
              <a:defRPr/>
            </a:pPr>
            <a:r>
              <a:rPr lang="en-US" dirty="0"/>
              <a:t>t=t'=0</a:t>
            </a:r>
          </a:p>
          <a:p>
            <a:pPr>
              <a:buFont typeface="Arial" charset="0"/>
              <a:buNone/>
              <a:defRPr/>
            </a:pPr>
            <a:r>
              <a:rPr lang="en-US" dirty="0"/>
              <a:t>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x'=</a:t>
            </a:r>
            <a:r>
              <a:rPr lang="en-US" dirty="0" err="1"/>
              <a:t>Hx</a:t>
            </a:r>
            <a:r>
              <a:rPr lang="en-US" dirty="0"/>
              <a:t>    </a:t>
            </a:r>
            <a:r>
              <a:rPr lang="en-US" sz="2400" dirty="0"/>
              <a:t>where</a:t>
            </a:r>
            <a:r>
              <a:rPr lang="en-US" dirty="0"/>
              <a:t> 	  H = K' R' R</a:t>
            </a:r>
            <a:r>
              <a:rPr lang="en-US" baseline="30000" dirty="0"/>
              <a:t>-1</a:t>
            </a:r>
            <a:r>
              <a:rPr lang="en-US" dirty="0"/>
              <a:t> K</a:t>
            </a:r>
            <a:r>
              <a:rPr lang="en-US" baseline="30000" dirty="0"/>
              <a:t>-1</a:t>
            </a:r>
          </a:p>
          <a:p>
            <a:pPr>
              <a:defRPr/>
            </a:pPr>
            <a:r>
              <a:rPr lang="en-US" dirty="0"/>
              <a:t>Typically only R and f will change (4 parameters), but, in general, H has 8 parameters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567238" y="1143000"/>
            <a:ext cx="3509962" cy="3200400"/>
            <a:chOff x="4567238" y="1143000"/>
            <a:chExt cx="3509962" cy="3200400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4567238" y="2501900"/>
              <a:ext cx="2514600" cy="5334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334000" y="2438400"/>
              <a:ext cx="2743200" cy="609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6248400" y="4191000"/>
              <a:ext cx="152400" cy="1524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6200000" flipV="1">
              <a:off x="5410200" y="3276600"/>
              <a:ext cx="1371600" cy="45720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 flipH="1" flipV="1">
              <a:off x="5829300" y="3314700"/>
              <a:ext cx="1371600" cy="3810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37" name="TextBox 13"/>
            <p:cNvSpPr txBox="1">
              <a:spLocks noChangeArrowheads="1"/>
            </p:cNvSpPr>
            <p:nvPr/>
          </p:nvSpPr>
          <p:spPr bwMode="auto">
            <a:xfrm>
              <a:off x="5791200" y="3505200"/>
              <a:ext cx="2492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f</a:t>
              </a:r>
            </a:p>
          </p:txBody>
        </p:sp>
        <p:sp>
          <p:nvSpPr>
            <p:cNvPr id="22538" name="TextBox 1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2921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f'</a:t>
              </a:r>
            </a:p>
          </p:txBody>
        </p:sp>
        <p:sp>
          <p:nvSpPr>
            <p:cNvPr id="22539" name="TextBox 15"/>
            <p:cNvSpPr txBox="1">
              <a:spLocks noChangeArrowheads="1"/>
            </p:cNvSpPr>
            <p:nvPr/>
          </p:nvSpPr>
          <p:spPr bwMode="auto">
            <a:xfrm>
              <a:off x="6705600" y="1143000"/>
              <a:ext cx="2984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200" b="1"/>
                <a:t>.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5400000" flipH="1" flipV="1">
              <a:off x="5295900" y="2552700"/>
              <a:ext cx="2590800" cy="5334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41" name="TextBox 18"/>
            <p:cNvSpPr txBox="1">
              <a:spLocks noChangeArrowheads="1"/>
            </p:cNvSpPr>
            <p:nvPr/>
          </p:nvSpPr>
          <p:spPr bwMode="auto">
            <a:xfrm>
              <a:off x="6781800" y="1981200"/>
              <a:ext cx="3127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/>
                <a:t>x</a:t>
              </a:r>
            </a:p>
          </p:txBody>
        </p:sp>
        <p:sp>
          <p:nvSpPr>
            <p:cNvPr id="22542" name="TextBox 19"/>
            <p:cNvSpPr txBox="1">
              <a:spLocks noChangeArrowheads="1"/>
            </p:cNvSpPr>
            <p:nvPr/>
          </p:nvSpPr>
          <p:spPr bwMode="auto">
            <a:xfrm>
              <a:off x="6096000" y="2819400"/>
              <a:ext cx="3556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/>
                <a:t>x</a:t>
              </a:r>
              <a:r>
                <a:rPr lang="en-US"/>
                <a:t>'</a:t>
              </a:r>
            </a:p>
          </p:txBody>
        </p:sp>
        <p:cxnSp>
          <p:nvCxnSpPr>
            <p:cNvPr id="22" name="Straight Arrow Connector 21"/>
            <p:cNvCxnSpPr>
              <a:stCxn id="22542" idx="3"/>
            </p:cNvCxnSpPr>
            <p:nvPr/>
          </p:nvCxnSpPr>
          <p:spPr>
            <a:xfrm flipV="1">
              <a:off x="6451600" y="2819400"/>
              <a:ext cx="101600" cy="1841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6683375" y="2339975"/>
              <a:ext cx="19685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45" name="TextBox 24"/>
            <p:cNvSpPr txBox="1">
              <a:spLocks noChangeArrowheads="1"/>
            </p:cNvSpPr>
            <p:nvPr/>
          </p:nvSpPr>
          <p:spPr bwMode="auto">
            <a:xfrm>
              <a:off x="6858000" y="1230313"/>
              <a:ext cx="3381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566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ar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955" y="2438400"/>
            <a:ext cx="259484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garg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4469" y="2438400"/>
            <a:ext cx="2594844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15400" cy="838200"/>
          </a:xfrm>
        </p:spPr>
        <p:txBody>
          <a:bodyPr/>
          <a:lstStyle/>
          <a:p>
            <a:r>
              <a:rPr lang="en-US" dirty="0"/>
              <a:t>A taste of multi-view geometry: Triangulation</a:t>
            </a:r>
          </a:p>
        </p:txBody>
      </p:sp>
      <p:sp>
        <p:nvSpPr>
          <p:cNvPr id="20485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Given projections of a 3D point in two or more images (with known camera matrices), find the coordinates of the point</a:t>
            </a:r>
          </a:p>
        </p:txBody>
      </p:sp>
      <p:pic>
        <p:nvPicPr>
          <p:cNvPr id="20486" name="Picture 5" descr="garg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4355" y="2438400"/>
            <a:ext cx="259484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 bwMode="auto">
          <a:xfrm>
            <a:off x="1828800" y="3108960"/>
            <a:ext cx="152400" cy="1524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876800" y="3124200"/>
            <a:ext cx="152400" cy="1524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848600" y="3124200"/>
            <a:ext cx="152400" cy="1524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224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Given projections of a 3D point in two or more images (with known camera matrices), find the coordinates of the point</a:t>
            </a:r>
          </a:p>
        </p:txBody>
      </p:sp>
      <p:sp>
        <p:nvSpPr>
          <p:cNvPr id="27654" name="AutoShape 5"/>
          <p:cNvSpPr>
            <a:spLocks noChangeArrowheads="1"/>
          </p:cNvSpPr>
          <p:nvPr/>
        </p:nvSpPr>
        <p:spPr bwMode="auto">
          <a:xfrm rot="5400000">
            <a:off x="1677116" y="3566123"/>
            <a:ext cx="1987926" cy="2053362"/>
          </a:xfrm>
          <a:prstGeom prst="parallelogram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AutoShape 6"/>
          <p:cNvSpPr>
            <a:spLocks noChangeArrowheads="1"/>
          </p:cNvSpPr>
          <p:nvPr/>
        </p:nvSpPr>
        <p:spPr bwMode="auto">
          <a:xfrm rot="16200000" flipH="1">
            <a:off x="5463001" y="3504000"/>
            <a:ext cx="1987926" cy="2053362"/>
          </a:xfrm>
          <a:prstGeom prst="parallelogram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3697760" y="2729123"/>
            <a:ext cx="1732524" cy="14288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lg" len="lg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7" name="Line 13"/>
          <p:cNvSpPr>
            <a:spLocks noChangeShapeType="1"/>
          </p:cNvSpPr>
          <p:nvPr/>
        </p:nvSpPr>
        <p:spPr bwMode="auto">
          <a:xfrm flipV="1">
            <a:off x="1580231" y="4654926"/>
            <a:ext cx="1283351" cy="13045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8" name="Freeform 14"/>
          <p:cNvSpPr>
            <a:spLocks/>
          </p:cNvSpPr>
          <p:nvPr/>
        </p:nvSpPr>
        <p:spPr bwMode="auto">
          <a:xfrm>
            <a:off x="3479857" y="3288227"/>
            <a:ext cx="731243" cy="732530"/>
          </a:xfrm>
          <a:custGeom>
            <a:avLst/>
            <a:gdLst>
              <a:gd name="T0" fmla="*/ 0 w 547"/>
              <a:gd name="T1" fmla="*/ 566 h 566"/>
              <a:gd name="T2" fmla="*/ 547 w 547"/>
              <a:gd name="T3" fmla="*/ 0 h 566"/>
              <a:gd name="T4" fmla="*/ 0 60000 65536"/>
              <a:gd name="T5" fmla="*/ 0 60000 65536"/>
              <a:gd name="T6" fmla="*/ 0 w 547"/>
              <a:gd name="T7" fmla="*/ 0 h 566"/>
              <a:gd name="T8" fmla="*/ 547 w 547"/>
              <a:gd name="T9" fmla="*/ 566 h 56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47" h="566">
                <a:moveTo>
                  <a:pt x="0" y="566"/>
                </a:moveTo>
                <a:lnTo>
                  <a:pt x="547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9" name="Line 15"/>
          <p:cNvSpPr>
            <a:spLocks noChangeShapeType="1"/>
          </p:cNvSpPr>
          <p:nvPr/>
        </p:nvSpPr>
        <p:spPr bwMode="auto">
          <a:xfrm flipV="1">
            <a:off x="4339435" y="2667000"/>
            <a:ext cx="513340" cy="4969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7660" name="Line 16"/>
          <p:cNvSpPr>
            <a:spLocks noChangeShapeType="1"/>
          </p:cNvSpPr>
          <p:nvPr/>
        </p:nvSpPr>
        <p:spPr bwMode="auto">
          <a:xfrm>
            <a:off x="6136127" y="4779172"/>
            <a:ext cx="1347519" cy="11182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1" name="Oval 9"/>
          <p:cNvSpPr>
            <a:spLocks noChangeArrowheads="1"/>
          </p:cNvSpPr>
          <p:nvPr/>
        </p:nvSpPr>
        <p:spPr bwMode="auto">
          <a:xfrm>
            <a:off x="2799414" y="4592803"/>
            <a:ext cx="128335" cy="12424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2" name="Oval 10"/>
          <p:cNvSpPr>
            <a:spLocks noChangeArrowheads="1"/>
          </p:cNvSpPr>
          <p:nvPr/>
        </p:nvSpPr>
        <p:spPr bwMode="auto">
          <a:xfrm>
            <a:off x="1516063" y="5897380"/>
            <a:ext cx="128335" cy="12424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Oval 11"/>
          <p:cNvSpPr>
            <a:spLocks noChangeArrowheads="1"/>
          </p:cNvSpPr>
          <p:nvPr/>
        </p:nvSpPr>
        <p:spPr bwMode="auto">
          <a:xfrm>
            <a:off x="7419478" y="5835257"/>
            <a:ext cx="128335" cy="12424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4" name="Oval 12"/>
          <p:cNvSpPr>
            <a:spLocks noChangeArrowheads="1"/>
          </p:cNvSpPr>
          <p:nvPr/>
        </p:nvSpPr>
        <p:spPr bwMode="auto">
          <a:xfrm>
            <a:off x="6071959" y="4717049"/>
            <a:ext cx="128335" cy="12424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5" name="Text Box 18"/>
          <p:cNvSpPr txBox="1">
            <a:spLocks noChangeArrowheads="1"/>
          </p:cNvSpPr>
          <p:nvPr/>
        </p:nvSpPr>
        <p:spPr bwMode="auto">
          <a:xfrm>
            <a:off x="1631030" y="5993152"/>
            <a:ext cx="526709" cy="4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7666" name="Text Box 19"/>
          <p:cNvSpPr txBox="1">
            <a:spLocks noChangeArrowheads="1"/>
          </p:cNvSpPr>
          <p:nvPr/>
        </p:nvSpPr>
        <p:spPr bwMode="auto">
          <a:xfrm>
            <a:off x="7162807" y="5959503"/>
            <a:ext cx="526709" cy="4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7667" name="Text Box 20"/>
          <p:cNvSpPr txBox="1">
            <a:spLocks noChangeArrowheads="1"/>
          </p:cNvSpPr>
          <p:nvPr/>
        </p:nvSpPr>
        <p:spPr bwMode="auto">
          <a:xfrm>
            <a:off x="2786046" y="4688576"/>
            <a:ext cx="441152" cy="4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7668" name="Text Box 21"/>
          <p:cNvSpPr txBox="1">
            <a:spLocks noChangeArrowheads="1"/>
          </p:cNvSpPr>
          <p:nvPr/>
        </p:nvSpPr>
        <p:spPr bwMode="auto">
          <a:xfrm>
            <a:off x="6200294" y="4530681"/>
            <a:ext cx="441152" cy="4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baseline="-25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7669" name="Text Box 22"/>
          <p:cNvSpPr txBox="1">
            <a:spLocks noChangeArrowheads="1"/>
          </p:cNvSpPr>
          <p:nvPr/>
        </p:nvSpPr>
        <p:spPr bwMode="auto">
          <a:xfrm>
            <a:off x="4475791" y="2977613"/>
            <a:ext cx="577508" cy="4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X?</a:t>
            </a:r>
            <a:endParaRPr 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3" name="Oval 24"/>
          <p:cNvSpPr>
            <a:spLocks noChangeArrowheads="1"/>
          </p:cNvSpPr>
          <p:nvPr/>
        </p:nvSpPr>
        <p:spPr bwMode="auto">
          <a:xfrm>
            <a:off x="4038600" y="2971800"/>
            <a:ext cx="457200" cy="457200"/>
          </a:xfrm>
          <a:prstGeom prst="ellipse">
            <a:avLst/>
          </a:pr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2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6" grpId="0" animBg="1"/>
      <p:bldP spid="27657" grpId="0" animBg="1"/>
      <p:bldP spid="27658" grpId="0" animBg="1"/>
      <p:bldP spid="27659" grpId="0" animBg="1"/>
      <p:bldP spid="27660" grpId="0" animBg="1"/>
      <p:bldP spid="27662" grpId="0" animBg="1"/>
      <p:bldP spid="27663" grpId="0" animBg="1"/>
      <p:bldP spid="27665" grpId="0"/>
      <p:bldP spid="2766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We want to intersect the two visual rays corresponding to </a:t>
            </a:r>
            <a:r>
              <a:rPr lang="en-US" b="1" dirty="0"/>
              <a:t>x</a:t>
            </a:r>
            <a:r>
              <a:rPr lang="en-US" b="1" baseline="-25000" dirty="0"/>
              <a:t>1</a:t>
            </a:r>
            <a:r>
              <a:rPr lang="en-US" dirty="0"/>
              <a:t> and</a:t>
            </a:r>
            <a:r>
              <a:rPr lang="en-US" b="1" dirty="0"/>
              <a:t> x</a:t>
            </a:r>
            <a:r>
              <a:rPr lang="en-US" b="1" baseline="-25000" dirty="0"/>
              <a:t>2</a:t>
            </a:r>
            <a:r>
              <a:rPr lang="en-US" dirty="0"/>
              <a:t>, but because of noise and numerical errors, they don’t meet exactly</a:t>
            </a:r>
          </a:p>
        </p:txBody>
      </p:sp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1516063" y="2667000"/>
            <a:ext cx="6184147" cy="3788190"/>
            <a:chOff x="576" y="1152"/>
            <a:chExt cx="4626" cy="2927"/>
          </a:xfrm>
        </p:grpSpPr>
        <p:sp>
          <p:nvSpPr>
            <p:cNvPr id="28680" name="AutoShape 5"/>
            <p:cNvSpPr>
              <a:spLocks noChangeArrowheads="1"/>
            </p:cNvSpPr>
            <p:nvPr/>
          </p:nvSpPr>
          <p:spPr bwMode="auto">
            <a:xfrm rot="5400000">
              <a:off x="672" y="1872"/>
              <a:ext cx="1536" cy="1536"/>
            </a:xfrm>
            <a:prstGeom prst="parallelogram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1" name="AutoShape 6"/>
            <p:cNvSpPr>
              <a:spLocks noChangeArrowheads="1"/>
            </p:cNvSpPr>
            <p:nvPr/>
          </p:nvSpPr>
          <p:spPr bwMode="auto">
            <a:xfrm rot="16200000" flipH="1">
              <a:off x="3504" y="1824"/>
              <a:ext cx="1536" cy="1536"/>
            </a:xfrm>
            <a:prstGeom prst="parallelogram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2" name="Line 7"/>
            <p:cNvSpPr>
              <a:spLocks noChangeShapeType="1"/>
            </p:cNvSpPr>
            <p:nvPr/>
          </p:nvSpPr>
          <p:spPr bwMode="auto">
            <a:xfrm>
              <a:off x="2208" y="1200"/>
              <a:ext cx="1296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3" name="Line 8"/>
            <p:cNvSpPr>
              <a:spLocks noChangeShapeType="1"/>
            </p:cNvSpPr>
            <p:nvPr/>
          </p:nvSpPr>
          <p:spPr bwMode="auto">
            <a:xfrm flipV="1">
              <a:off x="624" y="2688"/>
              <a:ext cx="96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Freeform 9"/>
            <p:cNvSpPr>
              <a:spLocks/>
            </p:cNvSpPr>
            <p:nvPr/>
          </p:nvSpPr>
          <p:spPr bwMode="auto">
            <a:xfrm>
              <a:off x="2045" y="1632"/>
              <a:ext cx="547" cy="566"/>
            </a:xfrm>
            <a:custGeom>
              <a:avLst/>
              <a:gdLst>
                <a:gd name="T0" fmla="*/ 0 w 547"/>
                <a:gd name="T1" fmla="*/ 566 h 566"/>
                <a:gd name="T2" fmla="*/ 547 w 547"/>
                <a:gd name="T3" fmla="*/ 0 h 566"/>
                <a:gd name="T4" fmla="*/ 0 60000 65536"/>
                <a:gd name="T5" fmla="*/ 0 60000 65536"/>
                <a:gd name="T6" fmla="*/ 0 w 547"/>
                <a:gd name="T7" fmla="*/ 0 h 566"/>
                <a:gd name="T8" fmla="*/ 547 w 547"/>
                <a:gd name="T9" fmla="*/ 566 h 56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47" h="566">
                  <a:moveTo>
                    <a:pt x="0" y="566"/>
                  </a:moveTo>
                  <a:lnTo>
                    <a:pt x="547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5" name="Line 10"/>
            <p:cNvSpPr>
              <a:spLocks noChangeShapeType="1"/>
            </p:cNvSpPr>
            <p:nvPr/>
          </p:nvSpPr>
          <p:spPr bwMode="auto">
            <a:xfrm flipV="1">
              <a:off x="2688" y="1152"/>
              <a:ext cx="38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6" name="Line 11"/>
            <p:cNvSpPr>
              <a:spLocks noChangeShapeType="1"/>
            </p:cNvSpPr>
            <p:nvPr/>
          </p:nvSpPr>
          <p:spPr bwMode="auto">
            <a:xfrm>
              <a:off x="4032" y="2784"/>
              <a:ext cx="1008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7" name="Oval 12"/>
            <p:cNvSpPr>
              <a:spLocks noChangeArrowheads="1"/>
            </p:cNvSpPr>
            <p:nvPr/>
          </p:nvSpPr>
          <p:spPr bwMode="auto">
            <a:xfrm>
              <a:off x="1536" y="264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8" name="Oval 13"/>
            <p:cNvSpPr>
              <a:spLocks noChangeArrowheads="1"/>
            </p:cNvSpPr>
            <p:nvPr/>
          </p:nvSpPr>
          <p:spPr bwMode="auto">
            <a:xfrm>
              <a:off x="576" y="364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9" name="Oval 14"/>
            <p:cNvSpPr>
              <a:spLocks noChangeArrowheads="1"/>
            </p:cNvSpPr>
            <p:nvPr/>
          </p:nvSpPr>
          <p:spPr bwMode="auto">
            <a:xfrm>
              <a:off x="4992" y="360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0" name="Oval 15"/>
            <p:cNvSpPr>
              <a:spLocks noChangeArrowheads="1"/>
            </p:cNvSpPr>
            <p:nvPr/>
          </p:nvSpPr>
          <p:spPr bwMode="auto">
            <a:xfrm>
              <a:off x="3984" y="2736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1" name="Text Box 16"/>
            <p:cNvSpPr txBox="1">
              <a:spLocks noChangeArrowheads="1"/>
            </p:cNvSpPr>
            <p:nvPr/>
          </p:nvSpPr>
          <p:spPr bwMode="auto">
            <a:xfrm>
              <a:off x="662" y="3722"/>
              <a:ext cx="402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b="1" baseline="-2500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28692" name="Text Box 17"/>
            <p:cNvSpPr txBox="1">
              <a:spLocks noChangeArrowheads="1"/>
            </p:cNvSpPr>
            <p:nvPr/>
          </p:nvSpPr>
          <p:spPr bwMode="auto">
            <a:xfrm>
              <a:off x="4800" y="3696"/>
              <a:ext cx="402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b="1" baseline="-2500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8693" name="Text Box 18"/>
            <p:cNvSpPr txBox="1">
              <a:spLocks noChangeArrowheads="1"/>
            </p:cNvSpPr>
            <p:nvPr/>
          </p:nvSpPr>
          <p:spPr bwMode="auto">
            <a:xfrm>
              <a:off x="1526" y="2714"/>
              <a:ext cx="330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b="1" baseline="-25000" dirty="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28694" name="Text Box 19"/>
            <p:cNvSpPr txBox="1">
              <a:spLocks noChangeArrowheads="1"/>
            </p:cNvSpPr>
            <p:nvPr/>
          </p:nvSpPr>
          <p:spPr bwMode="auto">
            <a:xfrm>
              <a:off x="4080" y="2592"/>
              <a:ext cx="330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b="1" baseline="-2500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8695" name="Text Box 20"/>
            <p:cNvSpPr txBox="1">
              <a:spLocks noChangeArrowheads="1"/>
            </p:cNvSpPr>
            <p:nvPr/>
          </p:nvSpPr>
          <p:spPr bwMode="auto">
            <a:xfrm>
              <a:off x="2790" y="1392"/>
              <a:ext cx="432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X?</a:t>
              </a:r>
              <a:endParaRPr 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677" name="Oval 21"/>
          <p:cNvSpPr>
            <a:spLocks noChangeArrowheads="1"/>
          </p:cNvSpPr>
          <p:nvPr/>
        </p:nvSpPr>
        <p:spPr bwMode="auto">
          <a:xfrm>
            <a:off x="4038600" y="2971800"/>
            <a:ext cx="457200" cy="457200"/>
          </a:xfrm>
          <a:prstGeom prst="ellipse">
            <a:avLst/>
          </a:pr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730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Triangulation: Geometric approach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Find shortest segment connecting the two viewing rays and let </a:t>
            </a:r>
            <a:r>
              <a:rPr lang="en-US" b="1" dirty="0"/>
              <a:t>X</a:t>
            </a:r>
            <a:r>
              <a:rPr lang="en-US" dirty="0"/>
              <a:t> be the midpoint of that segment</a:t>
            </a:r>
          </a:p>
        </p:txBody>
      </p:sp>
      <p:sp>
        <p:nvSpPr>
          <p:cNvPr id="29700" name="AutoShape 5"/>
          <p:cNvSpPr>
            <a:spLocks noChangeArrowheads="1"/>
          </p:cNvSpPr>
          <p:nvPr/>
        </p:nvSpPr>
        <p:spPr bwMode="auto">
          <a:xfrm rot="5400000">
            <a:off x="1677194" y="3566319"/>
            <a:ext cx="1987550" cy="2052638"/>
          </a:xfrm>
          <a:prstGeom prst="parallelogram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AutoShape 6"/>
          <p:cNvSpPr>
            <a:spLocks noChangeArrowheads="1"/>
          </p:cNvSpPr>
          <p:nvPr/>
        </p:nvSpPr>
        <p:spPr bwMode="auto">
          <a:xfrm rot="16200000" flipH="1">
            <a:off x="5463382" y="3504406"/>
            <a:ext cx="1987550" cy="2052637"/>
          </a:xfrm>
          <a:prstGeom prst="parallelogram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Line 7"/>
          <p:cNvSpPr>
            <a:spLocks noChangeShapeType="1"/>
          </p:cNvSpPr>
          <p:nvPr/>
        </p:nvSpPr>
        <p:spPr bwMode="auto">
          <a:xfrm>
            <a:off x="3429000" y="2514600"/>
            <a:ext cx="2001838" cy="164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lg" len="lg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3" name="Line 8"/>
          <p:cNvSpPr>
            <a:spLocks noChangeShapeType="1"/>
          </p:cNvSpPr>
          <p:nvPr/>
        </p:nvSpPr>
        <p:spPr bwMode="auto">
          <a:xfrm flipV="1">
            <a:off x="1579563" y="4654550"/>
            <a:ext cx="1284287" cy="1304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4" name="Freeform 9"/>
          <p:cNvSpPr>
            <a:spLocks/>
          </p:cNvSpPr>
          <p:nvPr/>
        </p:nvSpPr>
        <p:spPr bwMode="auto">
          <a:xfrm>
            <a:off x="3479800" y="3287713"/>
            <a:ext cx="731838" cy="733425"/>
          </a:xfrm>
          <a:custGeom>
            <a:avLst/>
            <a:gdLst>
              <a:gd name="T0" fmla="*/ 0 w 547"/>
              <a:gd name="T1" fmla="*/ 2147483647 h 566"/>
              <a:gd name="T2" fmla="*/ 2147483647 w 547"/>
              <a:gd name="T3" fmla="*/ 0 h 566"/>
              <a:gd name="T4" fmla="*/ 0 60000 65536"/>
              <a:gd name="T5" fmla="*/ 0 60000 65536"/>
              <a:gd name="T6" fmla="*/ 0 w 547"/>
              <a:gd name="T7" fmla="*/ 0 h 566"/>
              <a:gd name="T8" fmla="*/ 547 w 547"/>
              <a:gd name="T9" fmla="*/ 566 h 56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47" h="566">
                <a:moveTo>
                  <a:pt x="0" y="566"/>
                </a:moveTo>
                <a:lnTo>
                  <a:pt x="547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5" name="Line 10"/>
          <p:cNvSpPr>
            <a:spLocks noChangeShapeType="1"/>
          </p:cNvSpPr>
          <p:nvPr/>
        </p:nvSpPr>
        <p:spPr bwMode="auto">
          <a:xfrm flipV="1">
            <a:off x="4340225" y="2667000"/>
            <a:ext cx="512763" cy="496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9706" name="Line 11"/>
          <p:cNvSpPr>
            <a:spLocks noChangeShapeType="1"/>
          </p:cNvSpPr>
          <p:nvPr/>
        </p:nvSpPr>
        <p:spPr bwMode="auto">
          <a:xfrm>
            <a:off x="6135688" y="4779963"/>
            <a:ext cx="1347787" cy="111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7" name="Oval 12"/>
          <p:cNvSpPr>
            <a:spLocks noChangeArrowheads="1"/>
          </p:cNvSpPr>
          <p:nvPr/>
        </p:nvSpPr>
        <p:spPr bwMode="auto">
          <a:xfrm>
            <a:off x="2798763" y="4592638"/>
            <a:ext cx="12858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Oval 13"/>
          <p:cNvSpPr>
            <a:spLocks noChangeArrowheads="1"/>
          </p:cNvSpPr>
          <p:nvPr/>
        </p:nvSpPr>
        <p:spPr bwMode="auto">
          <a:xfrm>
            <a:off x="1516063" y="5897563"/>
            <a:ext cx="12858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Oval 14"/>
          <p:cNvSpPr>
            <a:spLocks noChangeArrowheads="1"/>
          </p:cNvSpPr>
          <p:nvPr/>
        </p:nvSpPr>
        <p:spPr bwMode="auto">
          <a:xfrm>
            <a:off x="7419975" y="5835650"/>
            <a:ext cx="128588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0" name="Oval 15"/>
          <p:cNvSpPr>
            <a:spLocks noChangeArrowheads="1"/>
          </p:cNvSpPr>
          <p:nvPr/>
        </p:nvSpPr>
        <p:spPr bwMode="auto">
          <a:xfrm>
            <a:off x="6072188" y="4716463"/>
            <a:ext cx="128587" cy="1254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1" name="Text Box 16"/>
          <p:cNvSpPr txBox="1">
            <a:spLocks noChangeArrowheads="1"/>
          </p:cNvSpPr>
          <p:nvPr/>
        </p:nvSpPr>
        <p:spPr bwMode="auto">
          <a:xfrm>
            <a:off x="1630363" y="5992813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9712" name="Text Box 17"/>
          <p:cNvSpPr txBox="1">
            <a:spLocks noChangeArrowheads="1"/>
          </p:cNvSpPr>
          <p:nvPr/>
        </p:nvSpPr>
        <p:spPr bwMode="auto">
          <a:xfrm>
            <a:off x="7162800" y="5959475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713" name="Text Box 18"/>
          <p:cNvSpPr txBox="1">
            <a:spLocks noChangeArrowheads="1"/>
          </p:cNvSpPr>
          <p:nvPr/>
        </p:nvSpPr>
        <p:spPr bwMode="auto">
          <a:xfrm>
            <a:off x="2786063" y="4687888"/>
            <a:ext cx="4411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baseline="-250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9714" name="Text Box 19"/>
          <p:cNvSpPr txBox="1">
            <a:spLocks noChangeArrowheads="1"/>
          </p:cNvSpPr>
          <p:nvPr/>
        </p:nvSpPr>
        <p:spPr bwMode="auto">
          <a:xfrm>
            <a:off x="6200775" y="4530725"/>
            <a:ext cx="4411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baseline="-25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715" name="Text Box 20"/>
          <p:cNvSpPr txBox="1">
            <a:spLocks noChangeArrowheads="1"/>
          </p:cNvSpPr>
          <p:nvPr/>
        </p:nvSpPr>
        <p:spPr bwMode="auto">
          <a:xfrm>
            <a:off x="3484563" y="3048000"/>
            <a:ext cx="706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X</a:t>
            </a:r>
            <a:endParaRPr 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16" name="Freeform 22"/>
          <p:cNvSpPr>
            <a:spLocks/>
          </p:cNvSpPr>
          <p:nvPr/>
        </p:nvSpPr>
        <p:spPr bwMode="auto">
          <a:xfrm>
            <a:off x="3962400" y="2946400"/>
            <a:ext cx="1588" cy="596900"/>
          </a:xfrm>
          <a:custGeom>
            <a:avLst/>
            <a:gdLst>
              <a:gd name="T0" fmla="*/ 0 w 1"/>
              <a:gd name="T1" fmla="*/ 0 h 376"/>
              <a:gd name="T2" fmla="*/ 0 w 1"/>
              <a:gd name="T3" fmla="*/ 2147483647 h 376"/>
              <a:gd name="T4" fmla="*/ 0 60000 65536"/>
              <a:gd name="T5" fmla="*/ 0 60000 65536"/>
              <a:gd name="T6" fmla="*/ 0 w 1"/>
              <a:gd name="T7" fmla="*/ 0 h 376"/>
              <a:gd name="T8" fmla="*/ 1 w 1"/>
              <a:gd name="T9" fmla="*/ 376 h 37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376">
                <a:moveTo>
                  <a:pt x="0" y="0"/>
                </a:moveTo>
                <a:lnTo>
                  <a:pt x="0" y="37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17" name="Oval 23"/>
          <p:cNvSpPr>
            <a:spLocks noChangeArrowheads="1"/>
          </p:cNvSpPr>
          <p:nvPr/>
        </p:nvSpPr>
        <p:spPr bwMode="auto">
          <a:xfrm>
            <a:off x="3886200" y="3200400"/>
            <a:ext cx="128588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8" name="Freeform 24"/>
          <p:cNvSpPr>
            <a:spLocks/>
          </p:cNvSpPr>
          <p:nvPr/>
        </p:nvSpPr>
        <p:spPr bwMode="auto">
          <a:xfrm>
            <a:off x="3886200" y="2895600"/>
            <a:ext cx="76200" cy="228600"/>
          </a:xfrm>
          <a:custGeom>
            <a:avLst/>
            <a:gdLst>
              <a:gd name="T0" fmla="*/ 0 w 48"/>
              <a:gd name="T1" fmla="*/ 0 h 144"/>
              <a:gd name="T2" fmla="*/ 0 w 48"/>
              <a:gd name="T3" fmla="*/ 2147483647 h 144"/>
              <a:gd name="T4" fmla="*/ 2147483647 w 48"/>
              <a:gd name="T5" fmla="*/ 2147483647 h 144"/>
              <a:gd name="T6" fmla="*/ 0 60000 65536"/>
              <a:gd name="T7" fmla="*/ 0 60000 65536"/>
              <a:gd name="T8" fmla="*/ 0 60000 65536"/>
              <a:gd name="T9" fmla="*/ 0 w 48"/>
              <a:gd name="T10" fmla="*/ 0 h 144"/>
              <a:gd name="T11" fmla="*/ 48 w 4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" h="144">
                <a:moveTo>
                  <a:pt x="0" y="0"/>
                </a:moveTo>
                <a:lnTo>
                  <a:pt x="0" y="96"/>
                </a:lnTo>
                <a:lnTo>
                  <a:pt x="48" y="14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19" name="Freeform 25"/>
          <p:cNvSpPr>
            <a:spLocks/>
          </p:cNvSpPr>
          <p:nvPr/>
        </p:nvSpPr>
        <p:spPr bwMode="auto">
          <a:xfrm>
            <a:off x="3886200" y="3429000"/>
            <a:ext cx="76200" cy="184150"/>
          </a:xfrm>
          <a:custGeom>
            <a:avLst/>
            <a:gdLst>
              <a:gd name="T0" fmla="*/ 2147483647 w 48"/>
              <a:gd name="T1" fmla="*/ 0 h 116"/>
              <a:gd name="T2" fmla="*/ 0 w 48"/>
              <a:gd name="T3" fmla="*/ 2147483647 h 116"/>
              <a:gd name="T4" fmla="*/ 0 w 48"/>
              <a:gd name="T5" fmla="*/ 2147483647 h 116"/>
              <a:gd name="T6" fmla="*/ 0 60000 65536"/>
              <a:gd name="T7" fmla="*/ 0 60000 65536"/>
              <a:gd name="T8" fmla="*/ 0 60000 65536"/>
              <a:gd name="T9" fmla="*/ 0 w 48"/>
              <a:gd name="T10" fmla="*/ 0 h 116"/>
              <a:gd name="T11" fmla="*/ 48 w 48"/>
              <a:gd name="T12" fmla="*/ 116 h 1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" h="116">
                <a:moveTo>
                  <a:pt x="48" y="0"/>
                </a:moveTo>
                <a:lnTo>
                  <a:pt x="0" y="48"/>
                </a:lnTo>
                <a:lnTo>
                  <a:pt x="0" y="11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232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Triangulation: Nonlinear approach</a:t>
            </a:r>
          </a:p>
        </p:txBody>
      </p:sp>
      <p:sp>
        <p:nvSpPr>
          <p:cNvPr id="14340" name="Rectangle 3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X that minimizes</a:t>
            </a:r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 rot="5400000">
            <a:off x="1677194" y="3566319"/>
            <a:ext cx="1987550" cy="2052638"/>
          </a:xfrm>
          <a:prstGeom prst="parallelogram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 rot="16200000" flipH="1">
            <a:off x="5463382" y="3504406"/>
            <a:ext cx="1987550" cy="2052637"/>
          </a:xfrm>
          <a:prstGeom prst="parallelogram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3697288" y="2728913"/>
            <a:ext cx="1733550" cy="1428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lg" len="lg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V="1">
            <a:off x="1579563" y="4654550"/>
            <a:ext cx="1284287" cy="1304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5" name="Freeform 9"/>
          <p:cNvSpPr>
            <a:spLocks/>
          </p:cNvSpPr>
          <p:nvPr/>
        </p:nvSpPr>
        <p:spPr bwMode="auto">
          <a:xfrm>
            <a:off x="3479800" y="3287713"/>
            <a:ext cx="731838" cy="733425"/>
          </a:xfrm>
          <a:custGeom>
            <a:avLst/>
            <a:gdLst>
              <a:gd name="T0" fmla="*/ 0 w 547"/>
              <a:gd name="T1" fmla="*/ 2147483647 h 566"/>
              <a:gd name="T2" fmla="*/ 2147483647 w 547"/>
              <a:gd name="T3" fmla="*/ 0 h 566"/>
              <a:gd name="T4" fmla="*/ 0 60000 65536"/>
              <a:gd name="T5" fmla="*/ 0 60000 65536"/>
              <a:gd name="T6" fmla="*/ 0 w 547"/>
              <a:gd name="T7" fmla="*/ 0 h 566"/>
              <a:gd name="T8" fmla="*/ 547 w 547"/>
              <a:gd name="T9" fmla="*/ 566 h 56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47" h="566">
                <a:moveTo>
                  <a:pt x="0" y="566"/>
                </a:moveTo>
                <a:lnTo>
                  <a:pt x="547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 flipV="1">
            <a:off x="4340225" y="2667000"/>
            <a:ext cx="512763" cy="496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6135688" y="4779963"/>
            <a:ext cx="1347787" cy="111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8" name="Oval 12"/>
          <p:cNvSpPr>
            <a:spLocks noChangeArrowheads="1"/>
          </p:cNvSpPr>
          <p:nvPr/>
        </p:nvSpPr>
        <p:spPr bwMode="auto">
          <a:xfrm>
            <a:off x="2798763" y="4592638"/>
            <a:ext cx="12858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9" name="Oval 13"/>
          <p:cNvSpPr>
            <a:spLocks noChangeArrowheads="1"/>
          </p:cNvSpPr>
          <p:nvPr/>
        </p:nvSpPr>
        <p:spPr bwMode="auto">
          <a:xfrm>
            <a:off x="1516063" y="5897563"/>
            <a:ext cx="12858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50" name="Oval 14"/>
          <p:cNvSpPr>
            <a:spLocks noChangeArrowheads="1"/>
          </p:cNvSpPr>
          <p:nvPr/>
        </p:nvSpPr>
        <p:spPr bwMode="auto">
          <a:xfrm>
            <a:off x="7419975" y="5835650"/>
            <a:ext cx="128588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51" name="Oval 15"/>
          <p:cNvSpPr>
            <a:spLocks noChangeArrowheads="1"/>
          </p:cNvSpPr>
          <p:nvPr/>
        </p:nvSpPr>
        <p:spPr bwMode="auto">
          <a:xfrm>
            <a:off x="6072188" y="4716463"/>
            <a:ext cx="128587" cy="1254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1630363" y="5992813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O</a:t>
            </a:r>
            <a:r>
              <a:rPr lang="en-US" baseline="-25000"/>
              <a:t>1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7162800" y="5959475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O</a:t>
            </a:r>
            <a:r>
              <a:rPr lang="en-US" baseline="-25000"/>
              <a:t>2</a:t>
            </a: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2786063" y="4687888"/>
            <a:ext cx="4411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6200775" y="4530725"/>
            <a:ext cx="4411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3255963" y="2819400"/>
            <a:ext cx="782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7" name="Line 23"/>
          <p:cNvSpPr>
            <a:spLocks noChangeShapeType="1"/>
          </p:cNvSpPr>
          <p:nvPr/>
        </p:nvSpPr>
        <p:spPr bwMode="auto">
          <a:xfrm flipV="1">
            <a:off x="1600200" y="3352800"/>
            <a:ext cx="1981200" cy="2590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8" name="Line 24"/>
          <p:cNvSpPr>
            <a:spLocks noChangeShapeType="1"/>
          </p:cNvSpPr>
          <p:nvPr/>
        </p:nvSpPr>
        <p:spPr bwMode="auto">
          <a:xfrm>
            <a:off x="3581400" y="3352800"/>
            <a:ext cx="3886200" cy="2514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9" name="Oval 25"/>
          <p:cNvSpPr>
            <a:spLocks noChangeArrowheads="1"/>
          </p:cNvSpPr>
          <p:nvPr/>
        </p:nvSpPr>
        <p:spPr bwMode="auto">
          <a:xfrm>
            <a:off x="2667000" y="4419600"/>
            <a:ext cx="128588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60" name="Oval 26"/>
          <p:cNvSpPr>
            <a:spLocks noChangeArrowheads="1"/>
          </p:cNvSpPr>
          <p:nvPr/>
        </p:nvSpPr>
        <p:spPr bwMode="auto">
          <a:xfrm>
            <a:off x="5943600" y="4876800"/>
            <a:ext cx="128588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61" name="Oval 27"/>
          <p:cNvSpPr>
            <a:spLocks noChangeArrowheads="1"/>
          </p:cNvSpPr>
          <p:nvPr/>
        </p:nvSpPr>
        <p:spPr bwMode="auto">
          <a:xfrm>
            <a:off x="3505200" y="3276600"/>
            <a:ext cx="128588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62" name="Text Box 28"/>
          <p:cNvSpPr txBox="1">
            <a:spLocks noChangeArrowheads="1"/>
          </p:cNvSpPr>
          <p:nvPr/>
        </p:nvSpPr>
        <p:spPr bwMode="auto">
          <a:xfrm>
            <a:off x="1981200" y="4114800"/>
            <a:ext cx="697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X</a:t>
            </a:r>
            <a:endParaRPr 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338" name="Object 31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229170459"/>
              </p:ext>
            </p:extLst>
          </p:nvPr>
        </p:nvGraphicFramePr>
        <p:xfrm>
          <a:off x="2133600" y="1530350"/>
          <a:ext cx="4876800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34" name="Equation" r:id="rId4" imgW="1612800" imgH="228600" progId="Equation.3">
                  <p:embed/>
                </p:oleObj>
              </mc:Choice>
              <mc:Fallback>
                <p:oleObj name="Equation" r:id="rId4" imgW="1612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530350"/>
                        <a:ext cx="4876800" cy="690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5486400" y="4948535"/>
            <a:ext cx="697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X</a:t>
            </a:r>
            <a:endParaRPr 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8747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/>
              <a:t>Triangulation: Linear approach</a:t>
            </a:r>
          </a:p>
        </p:txBody>
      </p:sp>
      <p:graphicFrame>
        <p:nvGraphicFramePr>
          <p:cNvPr id="600068" name="Object 4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447800" y="3511550"/>
          <a:ext cx="5867400" cy="182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97" name="Equation" r:id="rId4" imgW="2374560" imgH="736560" progId="Equation.3">
                  <p:embed/>
                </p:oleObj>
              </mc:Choice>
              <mc:Fallback>
                <p:oleObj name="Equation" r:id="rId4" imgW="2374560" imgH="736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511550"/>
                        <a:ext cx="5867400" cy="182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6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866336855"/>
              </p:ext>
            </p:extLst>
          </p:nvPr>
        </p:nvGraphicFramePr>
        <p:xfrm>
          <a:off x="762000" y="1201738"/>
          <a:ext cx="1803400" cy="11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98" name="Equation" r:id="rId6" imgW="736560" imgH="457200" progId="Equation.3">
                  <p:embed/>
                </p:oleObj>
              </mc:Choice>
              <mc:Fallback>
                <p:oleObj name="Equation" r:id="rId6" imgW="7365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201738"/>
                        <a:ext cx="1803400" cy="1119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0072" name="Object 8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432673389"/>
              </p:ext>
            </p:extLst>
          </p:nvPr>
        </p:nvGraphicFramePr>
        <p:xfrm>
          <a:off x="3048000" y="1160463"/>
          <a:ext cx="2070100" cy="120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99" name="Equation" r:id="rId8" imgW="787320" imgH="457200" progId="Equation.3">
                  <p:embed/>
                </p:oleObj>
              </mc:Choice>
              <mc:Fallback>
                <p:oleObj name="Equation" r:id="rId8" imgW="78732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160463"/>
                        <a:ext cx="2070100" cy="1201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0074" name="Object 10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230862494"/>
              </p:ext>
            </p:extLst>
          </p:nvPr>
        </p:nvGraphicFramePr>
        <p:xfrm>
          <a:off x="5576888" y="1143000"/>
          <a:ext cx="2039937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300" name="Equation" r:id="rId10" imgW="799920" imgH="457200" progId="Equation.3">
                  <p:embed/>
                </p:oleObj>
              </mc:Choice>
              <mc:Fallback>
                <p:oleObj name="Equation" r:id="rId10" imgW="79992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6888" y="1143000"/>
                        <a:ext cx="2039937" cy="1165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0076" name="Text Box 12"/>
          <p:cNvSpPr txBox="1">
            <a:spLocks noChangeArrowheads="1"/>
          </p:cNvSpPr>
          <p:nvPr/>
        </p:nvSpPr>
        <p:spPr bwMode="auto">
          <a:xfrm>
            <a:off x="974725" y="2935288"/>
            <a:ext cx="5337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Cross product as matrix multiplication:</a:t>
            </a:r>
          </a:p>
        </p:txBody>
      </p:sp>
    </p:spTree>
    <p:extLst>
      <p:ext uri="{BB962C8B-B14F-4D97-AF65-F5344CB8AC3E}">
        <p14:creationId xmlns:p14="http://schemas.microsoft.com/office/powerpoint/2010/main" val="415221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007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/>
              <a:t>Triangulation: Linear approach</a:t>
            </a:r>
          </a:p>
        </p:txBody>
      </p:sp>
      <p:graphicFrame>
        <p:nvGraphicFramePr>
          <p:cNvPr id="13314" name="Object 4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840446991"/>
              </p:ext>
            </p:extLst>
          </p:nvPr>
        </p:nvGraphicFramePr>
        <p:xfrm>
          <a:off x="762000" y="1201738"/>
          <a:ext cx="1803400" cy="11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05" name="Equation" r:id="rId4" imgW="736560" imgH="457200" progId="Equation.3">
                  <p:embed/>
                </p:oleObj>
              </mc:Choice>
              <mc:Fallback>
                <p:oleObj name="Equation" r:id="rId4" imgW="7365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201738"/>
                        <a:ext cx="1803400" cy="1119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5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521706681"/>
              </p:ext>
            </p:extLst>
          </p:nvPr>
        </p:nvGraphicFramePr>
        <p:xfrm>
          <a:off x="3048000" y="1160463"/>
          <a:ext cx="2070100" cy="120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06" name="Equation" r:id="rId6" imgW="787320" imgH="457200" progId="Equation.3">
                  <p:embed/>
                </p:oleObj>
              </mc:Choice>
              <mc:Fallback>
                <p:oleObj name="Equation" r:id="rId6" imgW="78732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160463"/>
                        <a:ext cx="2070100" cy="1201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6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483138489"/>
              </p:ext>
            </p:extLst>
          </p:nvPr>
        </p:nvGraphicFramePr>
        <p:xfrm>
          <a:off x="5576888" y="1143000"/>
          <a:ext cx="2039937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07" name="Equation" r:id="rId8" imgW="799920" imgH="457200" progId="Equation.3">
                  <p:embed/>
                </p:oleObj>
              </mc:Choice>
              <mc:Fallback>
                <p:oleObj name="Equation" r:id="rId8" imgW="79992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6888" y="1143000"/>
                        <a:ext cx="2039937" cy="1165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1501775" y="3063875"/>
            <a:ext cx="63135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Two independent equations each in terms of </a:t>
            </a:r>
            <a:br>
              <a:rPr lang="en-US" dirty="0"/>
            </a:br>
            <a:r>
              <a:rPr lang="en-US" dirty="0"/>
              <a:t>three unknown entries of </a:t>
            </a:r>
            <a:r>
              <a:rPr lang="en-US" b="1" dirty="0"/>
              <a:t>X</a:t>
            </a:r>
          </a:p>
        </p:txBody>
      </p:sp>
      <p:sp>
        <p:nvSpPr>
          <p:cNvPr id="13319" name="AutoShape 9"/>
          <p:cNvSpPr>
            <a:spLocks noChangeArrowheads="1"/>
          </p:cNvSpPr>
          <p:nvPr/>
        </p:nvSpPr>
        <p:spPr bwMode="auto">
          <a:xfrm>
            <a:off x="6400800" y="2362200"/>
            <a:ext cx="533400" cy="609600"/>
          </a:xfrm>
          <a:prstGeom prst="upArrow">
            <a:avLst>
              <a:gd name="adj1" fmla="val 50000"/>
              <a:gd name="adj2" fmla="val 285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939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 revisited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070850" cy="52578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What if world coordinates of reference 3D points are not known?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We can use scene features such as vanishing points</a:t>
            </a:r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450850" y="471488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sp>
        <p:nvSpPr>
          <p:cNvPr id="28" name="TextBox 36"/>
          <p:cNvSpPr txBox="1">
            <a:spLocks noChangeArrowheads="1"/>
          </p:cNvSpPr>
          <p:nvPr/>
        </p:nvSpPr>
        <p:spPr bwMode="auto">
          <a:xfrm>
            <a:off x="6340475" y="6581775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Slide from </a:t>
            </a:r>
            <a:r>
              <a:rPr lang="en-US" sz="1200" dirty="0" err="1"/>
              <a:t>Efros</a:t>
            </a:r>
            <a:r>
              <a:rPr lang="en-US" sz="1200" dirty="0"/>
              <a:t>, Photo from </a:t>
            </a:r>
            <a:r>
              <a:rPr lang="en-US" sz="1200" dirty="0" err="1"/>
              <a:t>Criminisi</a:t>
            </a:r>
            <a:endParaRPr lang="en-US" sz="1200" dirty="0"/>
          </a:p>
        </p:txBody>
      </p:sp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721" y="3416261"/>
            <a:ext cx="4081856" cy="3060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93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ambiguity</a:t>
            </a:r>
          </a:p>
        </p:txBody>
      </p:sp>
      <p:sp>
        <p:nvSpPr>
          <p:cNvPr id="17412" name="AutoShape 5"/>
          <p:cNvSpPr>
            <a:spLocks noChangeArrowheads="1"/>
          </p:cNvSpPr>
          <p:nvPr/>
        </p:nvSpPr>
        <p:spPr bwMode="auto">
          <a:xfrm rot="5400000">
            <a:off x="3009900" y="2857500"/>
            <a:ext cx="2895600" cy="2514600"/>
          </a:xfrm>
          <a:prstGeom prst="parallelogram">
            <a:avLst>
              <a:gd name="adj" fmla="val 2878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17413" name="Line 6"/>
          <p:cNvSpPr>
            <a:spLocks noChangeShapeType="1"/>
          </p:cNvSpPr>
          <p:nvPr/>
        </p:nvSpPr>
        <p:spPr bwMode="auto">
          <a:xfrm flipV="1">
            <a:off x="1828800" y="4038600"/>
            <a:ext cx="25908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4" name="Freeform 7"/>
          <p:cNvSpPr>
            <a:spLocks/>
          </p:cNvSpPr>
          <p:nvPr/>
        </p:nvSpPr>
        <p:spPr bwMode="auto">
          <a:xfrm>
            <a:off x="5699125" y="2819400"/>
            <a:ext cx="1920875" cy="715963"/>
          </a:xfrm>
          <a:custGeom>
            <a:avLst/>
            <a:gdLst>
              <a:gd name="T0" fmla="*/ 0 w 1210"/>
              <a:gd name="T1" fmla="*/ 2147483647 h 451"/>
              <a:gd name="T2" fmla="*/ 2147483647 w 1210"/>
              <a:gd name="T3" fmla="*/ 0 h 451"/>
              <a:gd name="T4" fmla="*/ 0 60000 65536"/>
              <a:gd name="T5" fmla="*/ 0 60000 65536"/>
              <a:gd name="T6" fmla="*/ 0 w 1210"/>
              <a:gd name="T7" fmla="*/ 0 h 451"/>
              <a:gd name="T8" fmla="*/ 1210 w 1210"/>
              <a:gd name="T9" fmla="*/ 451 h 4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10" h="451">
                <a:moveTo>
                  <a:pt x="0" y="451"/>
                </a:moveTo>
                <a:lnTo>
                  <a:pt x="121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7415" name="Oval 8"/>
          <p:cNvSpPr>
            <a:spLocks noChangeArrowheads="1"/>
          </p:cNvSpPr>
          <p:nvPr/>
        </p:nvSpPr>
        <p:spPr bwMode="auto">
          <a:xfrm>
            <a:off x="4343400" y="3962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Text Box 15"/>
          <p:cNvSpPr txBox="1">
            <a:spLocks noChangeArrowheads="1"/>
          </p:cNvSpPr>
          <p:nvPr/>
        </p:nvSpPr>
        <p:spPr bwMode="auto">
          <a:xfrm>
            <a:off x="4403725" y="40386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i="1"/>
              <a:t>x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6019800" y="2819400"/>
            <a:ext cx="685800" cy="533400"/>
            <a:chOff x="3744" y="1920"/>
            <a:chExt cx="432" cy="336"/>
          </a:xfrm>
        </p:grpSpPr>
        <p:sp>
          <p:nvSpPr>
            <p:cNvPr id="17429" name="Oval 10"/>
            <p:cNvSpPr>
              <a:spLocks noChangeArrowheads="1"/>
            </p:cNvSpPr>
            <p:nvPr/>
          </p:nvSpPr>
          <p:spPr bwMode="auto">
            <a:xfrm>
              <a:off x="3936" y="216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0" name="Text Box 16"/>
            <p:cNvSpPr txBox="1">
              <a:spLocks noChangeArrowheads="1"/>
            </p:cNvSpPr>
            <p:nvPr/>
          </p:nvSpPr>
          <p:spPr bwMode="auto">
            <a:xfrm>
              <a:off x="3744" y="1920"/>
              <a:ext cx="4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i="1"/>
                <a:t>X?</a:t>
              </a: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6477000" y="2667000"/>
            <a:ext cx="685800" cy="533400"/>
            <a:chOff x="4032" y="1824"/>
            <a:chExt cx="432" cy="336"/>
          </a:xfrm>
        </p:grpSpPr>
        <p:sp>
          <p:nvSpPr>
            <p:cNvPr id="17427" name="Oval 12"/>
            <p:cNvSpPr>
              <a:spLocks noChangeArrowheads="1"/>
            </p:cNvSpPr>
            <p:nvPr/>
          </p:nvSpPr>
          <p:spPr bwMode="auto">
            <a:xfrm>
              <a:off x="4176" y="206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8" name="Text Box 17"/>
            <p:cNvSpPr txBox="1">
              <a:spLocks noChangeArrowheads="1"/>
            </p:cNvSpPr>
            <p:nvPr/>
          </p:nvSpPr>
          <p:spPr bwMode="auto">
            <a:xfrm>
              <a:off x="4032" y="1824"/>
              <a:ext cx="4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i="1"/>
                <a:t>X?</a:t>
              </a:r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6934200" y="2514600"/>
            <a:ext cx="685800" cy="533400"/>
            <a:chOff x="4320" y="1728"/>
            <a:chExt cx="432" cy="336"/>
          </a:xfrm>
        </p:grpSpPr>
        <p:sp>
          <p:nvSpPr>
            <p:cNvPr id="17425" name="Oval 13"/>
            <p:cNvSpPr>
              <a:spLocks noChangeArrowheads="1"/>
            </p:cNvSpPr>
            <p:nvPr/>
          </p:nvSpPr>
          <p:spPr bwMode="auto">
            <a:xfrm>
              <a:off x="4416" y="196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6" name="Text Box 18"/>
            <p:cNvSpPr txBox="1">
              <a:spLocks noChangeArrowheads="1"/>
            </p:cNvSpPr>
            <p:nvPr/>
          </p:nvSpPr>
          <p:spPr bwMode="auto">
            <a:xfrm>
              <a:off x="4320" y="1728"/>
              <a:ext cx="4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i="1"/>
                <a:t>X?</a:t>
              </a:r>
            </a:p>
          </p:txBody>
        </p:sp>
      </p:grpSp>
      <p:sp>
        <p:nvSpPr>
          <p:cNvPr id="17420" name="Freeform 19"/>
          <p:cNvSpPr>
            <a:spLocks/>
          </p:cNvSpPr>
          <p:nvPr/>
        </p:nvSpPr>
        <p:spPr bwMode="auto">
          <a:xfrm>
            <a:off x="1295400" y="5022850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1" name="Arc 20"/>
          <p:cNvSpPr>
            <a:spLocks/>
          </p:cNvSpPr>
          <p:nvPr/>
        </p:nvSpPr>
        <p:spPr bwMode="auto">
          <a:xfrm rot="720000">
            <a:off x="1495425" y="5038725"/>
            <a:ext cx="211138" cy="236538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2" name="Line 21"/>
          <p:cNvSpPr>
            <a:spLocks noChangeShapeType="1"/>
          </p:cNvSpPr>
          <p:nvPr/>
        </p:nvSpPr>
        <p:spPr bwMode="auto">
          <a:xfrm flipH="1">
            <a:off x="1295400" y="4857750"/>
            <a:ext cx="303213" cy="5508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3" name="Oval 22"/>
          <p:cNvSpPr>
            <a:spLocks noChangeArrowheads="1"/>
          </p:cNvSpPr>
          <p:nvPr/>
        </p:nvSpPr>
        <p:spPr bwMode="auto">
          <a:xfrm rot="-1860000">
            <a:off x="1573213" y="5043488"/>
            <a:ext cx="100012" cy="19843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4" name="Line 23"/>
          <p:cNvSpPr>
            <a:spLocks noChangeShapeType="1"/>
          </p:cNvSpPr>
          <p:nvPr/>
        </p:nvSpPr>
        <p:spPr bwMode="auto">
          <a:xfrm flipV="1">
            <a:off x="1295400" y="5264150"/>
            <a:ext cx="555625" cy="1444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9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 revisited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070850" cy="52578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What if world coordinates of reference 3D points are not known?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We can use scene features such as vanishing points</a:t>
            </a:r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450850" y="471488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902979" y="2664134"/>
            <a:ext cx="7521271" cy="3812866"/>
            <a:chOff x="-6350" y="1157288"/>
            <a:chExt cx="9144000" cy="4635500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25" y="2071688"/>
              <a:ext cx="4962525" cy="3721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Line 3"/>
            <p:cNvSpPr>
              <a:spLocks noChangeShapeType="1"/>
            </p:cNvSpPr>
            <p:nvPr/>
          </p:nvSpPr>
          <p:spPr bwMode="auto">
            <a:xfrm flipH="1">
              <a:off x="69850" y="2681288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auto">
            <a:xfrm flipH="1" flipV="1">
              <a:off x="69850" y="3976688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 flipH="1">
              <a:off x="69850" y="3595688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69850" y="3976688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V="1">
              <a:off x="69850" y="3748088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V="1">
              <a:off x="4794250" y="4129088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4794250" y="3062288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4794250" y="3824288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V="1">
              <a:off x="4794250" y="4052888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4794250" y="3519488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7167565" y="4433888"/>
              <a:ext cx="1741488" cy="1168400"/>
              <a:chOff x="4519" y="3120"/>
              <a:chExt cx="1097" cy="736"/>
            </a:xfrm>
          </p:grpSpPr>
          <p:sp>
            <p:nvSpPr>
              <p:cNvPr id="36" name="Text Box 14"/>
              <p:cNvSpPr txBox="1">
                <a:spLocks noChangeArrowheads="1"/>
              </p:cNvSpPr>
              <p:nvPr/>
            </p:nvSpPr>
            <p:spPr bwMode="auto">
              <a:xfrm>
                <a:off x="4519" y="3408"/>
                <a:ext cx="920" cy="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6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37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</p:grp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-6350" y="3976688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-6350" y="2224088"/>
              <a:ext cx="1828800" cy="1600200"/>
              <a:chOff x="0" y="1728"/>
              <a:chExt cx="1152" cy="1008"/>
            </a:xfrm>
          </p:grpSpPr>
          <p:sp>
            <p:nvSpPr>
              <p:cNvPr id="34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 dirty="0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600" b="1" dirty="0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600" b="1" dirty="0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35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</p:grp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38100" y="3932258"/>
              <a:ext cx="1503370" cy="1533532"/>
              <a:chOff x="28" y="2804"/>
              <a:chExt cx="947" cy="966"/>
            </a:xfrm>
          </p:grpSpPr>
          <p:sp>
            <p:nvSpPr>
              <p:cNvPr id="31" name="Oval 30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auto">
              <a:xfrm>
                <a:off x="55" y="3322"/>
                <a:ext cx="920" cy="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 dirty="0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600" b="1" dirty="0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33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</p:grpSp>
        <p:sp>
          <p:nvSpPr>
            <p:cNvPr id="20" name="Line 24"/>
            <p:cNvSpPr>
              <a:spLocks noChangeShapeType="1"/>
            </p:cNvSpPr>
            <p:nvPr/>
          </p:nvSpPr>
          <p:spPr bwMode="auto">
            <a:xfrm flipV="1">
              <a:off x="2432050" y="1462088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1" name="Line 25"/>
            <p:cNvSpPr>
              <a:spLocks noChangeShapeType="1"/>
            </p:cNvSpPr>
            <p:nvPr/>
          </p:nvSpPr>
          <p:spPr bwMode="auto">
            <a:xfrm flipV="1">
              <a:off x="2798763" y="1462088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2" name="Line 26"/>
            <p:cNvSpPr>
              <a:spLocks noChangeShapeType="1"/>
            </p:cNvSpPr>
            <p:nvPr/>
          </p:nvSpPr>
          <p:spPr bwMode="auto">
            <a:xfrm flipV="1">
              <a:off x="3319463" y="1462088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3" name="Line 27"/>
            <p:cNvSpPr>
              <a:spLocks noChangeShapeType="1"/>
            </p:cNvSpPr>
            <p:nvPr/>
          </p:nvSpPr>
          <p:spPr bwMode="auto">
            <a:xfrm flipV="1">
              <a:off x="4108450" y="1462088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4" name="Line 28"/>
            <p:cNvSpPr>
              <a:spLocks noChangeShapeType="1"/>
            </p:cNvSpPr>
            <p:nvPr/>
          </p:nvSpPr>
          <p:spPr bwMode="auto">
            <a:xfrm flipV="1">
              <a:off x="4718050" y="1462088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5" name="Line 29"/>
            <p:cNvSpPr>
              <a:spLocks noChangeShapeType="1"/>
            </p:cNvSpPr>
            <p:nvPr/>
          </p:nvSpPr>
          <p:spPr bwMode="auto">
            <a:xfrm flipV="1">
              <a:off x="5937250" y="1462088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6" name="Line 30"/>
            <p:cNvSpPr>
              <a:spLocks noChangeShapeType="1"/>
            </p:cNvSpPr>
            <p:nvPr/>
          </p:nvSpPr>
          <p:spPr bwMode="auto">
            <a:xfrm flipV="1">
              <a:off x="5175250" y="1462088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grpSp>
          <p:nvGrpSpPr>
            <p:cNvPr id="27" name="Group 26"/>
            <p:cNvGrpSpPr>
              <a:grpSpLocks/>
            </p:cNvGrpSpPr>
            <p:nvPr/>
          </p:nvGrpSpPr>
          <p:grpSpPr bwMode="auto">
            <a:xfrm>
              <a:off x="6275389" y="1157288"/>
              <a:ext cx="2671763" cy="1009650"/>
              <a:chOff x="4080" y="1248"/>
              <a:chExt cx="1683" cy="636"/>
            </a:xfrm>
          </p:grpSpPr>
          <p:sp>
            <p:nvSpPr>
              <p:cNvPr id="29" name="Text Box 32"/>
              <p:cNvSpPr txBox="1">
                <a:spLocks noChangeArrowheads="1"/>
              </p:cNvSpPr>
              <p:nvPr/>
            </p:nvSpPr>
            <p:spPr bwMode="auto">
              <a:xfrm>
                <a:off x="4158" y="1248"/>
                <a:ext cx="1605" cy="6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6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6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30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</p:grpSp>
      </p:grpSp>
      <p:sp>
        <p:nvSpPr>
          <p:cNvPr id="28" name="TextBox 36"/>
          <p:cNvSpPr txBox="1">
            <a:spLocks noChangeArrowheads="1"/>
          </p:cNvSpPr>
          <p:nvPr/>
        </p:nvSpPr>
        <p:spPr bwMode="auto">
          <a:xfrm>
            <a:off x="6340475" y="6581775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Slide from </a:t>
            </a:r>
            <a:r>
              <a:rPr lang="en-US" sz="1200" dirty="0" err="1"/>
              <a:t>Efros</a:t>
            </a:r>
            <a:r>
              <a:rPr lang="en-US" sz="1200" dirty="0"/>
              <a:t>, Photo from </a:t>
            </a:r>
            <a:r>
              <a:rPr lang="en-US" sz="1200" dirty="0" err="1"/>
              <a:t>Criminisi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352358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/>
              <a:t>Recall: Homogenous Coordinates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8F7146-632E-5049-B51E-B3851E1EFBD5}"/>
              </a:ext>
            </a:extLst>
          </p:cNvPr>
          <p:cNvSpPr txBox="1"/>
          <p:nvPr/>
        </p:nvSpPr>
        <p:spPr>
          <a:xfrm>
            <a:off x="381000" y="1178223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1E230B-BF6E-9A49-B714-16DBB34EFFF9}"/>
              </a:ext>
            </a:extLst>
          </p:cNvPr>
          <p:cNvSpPr txBox="1"/>
          <p:nvPr/>
        </p:nvSpPr>
        <p:spPr>
          <a:xfrm>
            <a:off x="381000" y="2923877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25B89F9-1AFC-D548-9657-D1BC238A5877}"/>
              </a:ext>
            </a:extLst>
          </p:cNvPr>
          <p:cNvSpPr txBox="1"/>
          <p:nvPr/>
        </p:nvSpPr>
        <p:spPr>
          <a:xfrm>
            <a:off x="381000" y="3796704"/>
            <a:ext cx="4363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Lines passing through 2 points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B576939-779A-6E43-944B-48331861E02A}"/>
              </a:ext>
            </a:extLst>
          </p:cNvPr>
          <p:cNvSpPr txBox="1"/>
          <p:nvPr/>
        </p:nvSpPr>
        <p:spPr>
          <a:xfrm>
            <a:off x="381000" y="4667049"/>
            <a:ext cx="3094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Intersection of 2 lines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4B601EB-E767-2D4D-A429-86DC4E9ADFA2}"/>
              </a:ext>
            </a:extLst>
          </p:cNvPr>
          <p:cNvSpPr txBox="1"/>
          <p:nvPr/>
        </p:nvSpPr>
        <p:spPr>
          <a:xfrm>
            <a:off x="381000" y="2051050"/>
            <a:ext cx="2340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Points at infinity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14DE6BE-2CBD-A04C-A8FB-8E3503632B2B}"/>
              </a:ext>
            </a:extLst>
          </p:cNvPr>
          <p:cNvSpPr txBox="1"/>
          <p:nvPr/>
        </p:nvSpPr>
        <p:spPr>
          <a:xfrm>
            <a:off x="381000" y="5537394"/>
            <a:ext cx="4346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Intersection of 2 parallel lines?</a:t>
            </a:r>
          </a:p>
        </p:txBody>
      </p:sp>
    </p:spTree>
    <p:extLst>
      <p:ext uri="{BB962C8B-B14F-4D97-AF65-F5344CB8AC3E}">
        <p14:creationId xmlns:p14="http://schemas.microsoft.com/office/powerpoint/2010/main" val="29723186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/>
              <a:t>Recall: Homogenous Coordinates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8F7146-632E-5049-B51E-B3851E1EFBD5}"/>
              </a:ext>
            </a:extLst>
          </p:cNvPr>
          <p:cNvSpPr txBox="1"/>
          <p:nvPr/>
        </p:nvSpPr>
        <p:spPr>
          <a:xfrm>
            <a:off x="381000" y="1178223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1E230B-BF6E-9A49-B714-16DBB34EFFF9}"/>
              </a:ext>
            </a:extLst>
          </p:cNvPr>
          <p:cNvSpPr txBox="1"/>
          <p:nvPr/>
        </p:nvSpPr>
        <p:spPr>
          <a:xfrm>
            <a:off x="381000" y="2923877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25B89F9-1AFC-D548-9657-D1BC238A5877}"/>
              </a:ext>
            </a:extLst>
          </p:cNvPr>
          <p:cNvSpPr txBox="1"/>
          <p:nvPr/>
        </p:nvSpPr>
        <p:spPr>
          <a:xfrm>
            <a:off x="381000" y="3796704"/>
            <a:ext cx="4363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Lines passing through 2 points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B576939-779A-6E43-944B-48331861E02A}"/>
              </a:ext>
            </a:extLst>
          </p:cNvPr>
          <p:cNvSpPr txBox="1"/>
          <p:nvPr/>
        </p:nvSpPr>
        <p:spPr>
          <a:xfrm>
            <a:off x="381000" y="4667049"/>
            <a:ext cx="3094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Intersection of 2 lines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4B601EB-E767-2D4D-A429-86DC4E9ADFA2}"/>
              </a:ext>
            </a:extLst>
          </p:cNvPr>
          <p:cNvSpPr txBox="1"/>
          <p:nvPr/>
        </p:nvSpPr>
        <p:spPr>
          <a:xfrm>
            <a:off x="381000" y="2051050"/>
            <a:ext cx="2340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Points at infinity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14DE6BE-2CBD-A04C-A8FB-8E3503632B2B}"/>
              </a:ext>
            </a:extLst>
          </p:cNvPr>
          <p:cNvSpPr txBox="1"/>
          <p:nvPr/>
        </p:nvSpPr>
        <p:spPr>
          <a:xfrm>
            <a:off x="381000" y="5537394"/>
            <a:ext cx="4346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Intersection of 2 parallel lines?</a:t>
            </a:r>
          </a:p>
        </p:txBody>
      </p:sp>
      <p:graphicFrame>
        <p:nvGraphicFramePr>
          <p:cNvPr id="41" name="Object 4">
            <a:extLst>
              <a:ext uri="{FF2B5EF4-FFF2-40B4-BE49-F238E27FC236}">
                <a16:creationId xmlns:a16="http://schemas.microsoft.com/office/drawing/2014/main" id="{B1A07234-D078-3D4F-91DF-03F14DC379E7}"/>
              </a:ext>
            </a:extLst>
          </p:cNvPr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52044332"/>
              </p:ext>
            </p:extLst>
          </p:nvPr>
        </p:nvGraphicFramePr>
        <p:xfrm>
          <a:off x="3124200" y="1028104"/>
          <a:ext cx="5867400" cy="182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33" name="Equation" r:id="rId3" imgW="2374560" imgH="736560" progId="Equation.3">
                  <p:embed/>
                </p:oleObj>
              </mc:Choice>
              <mc:Fallback>
                <p:oleObj name="Equation" r:id="rId3" imgW="2374560" imgH="736560" progId="Equation.3">
                  <p:embed/>
                  <p:pic>
                    <p:nvPicPr>
                      <p:cNvPr id="60006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028104"/>
                        <a:ext cx="5867400" cy="182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805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/>
              <a:t>Recall: Vanishing points</a:t>
            </a: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3276600" y="990600"/>
            <a:ext cx="1588" cy="15240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2667000" y="3124200"/>
            <a:ext cx="3810000" cy="1588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5" name="Rectangle 5"/>
          <p:cNvSpPr>
            <a:spLocks/>
          </p:cNvSpPr>
          <p:nvPr/>
        </p:nvSpPr>
        <p:spPr bwMode="auto">
          <a:xfrm>
            <a:off x="1447800" y="1219200"/>
            <a:ext cx="101758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>
                <a:solidFill>
                  <a:schemeClr val="tx1"/>
                </a:solidFill>
                <a:cs typeface="Times New Roman" charset="0"/>
              </a:rPr>
              <a:t>image plane</a:t>
            </a: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2133600" y="1524000"/>
            <a:ext cx="381000" cy="1524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7" name="Rectangle 7"/>
          <p:cNvSpPr>
            <a:spLocks/>
          </p:cNvSpPr>
          <p:nvPr/>
        </p:nvSpPr>
        <p:spPr bwMode="auto">
          <a:xfrm>
            <a:off x="3581400" y="3200400"/>
            <a:ext cx="137505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 dirty="0">
                <a:solidFill>
                  <a:schemeClr val="tx1"/>
                </a:solidFill>
                <a:cs typeface="Times New Roman" charset="0"/>
              </a:rPr>
              <a:t>line in the scene</a:t>
            </a:r>
          </a:p>
        </p:txBody>
      </p:sp>
      <p:grpSp>
        <p:nvGrpSpPr>
          <p:cNvPr id="20491" name="Group 11"/>
          <p:cNvGrpSpPr>
            <a:grpSpLocks/>
          </p:cNvGrpSpPr>
          <p:nvPr/>
        </p:nvGrpSpPr>
        <p:grpSpPr bwMode="auto">
          <a:xfrm>
            <a:off x="2209800" y="2133600"/>
            <a:ext cx="1371600" cy="1019175"/>
            <a:chOff x="0" y="0"/>
            <a:chExt cx="864" cy="642"/>
          </a:xfrm>
        </p:grpSpPr>
        <p:sp>
          <p:nvSpPr>
            <p:cNvPr id="20488" name="Line 8"/>
            <p:cNvSpPr>
              <a:spLocks noChangeShapeType="1"/>
            </p:cNvSpPr>
            <p:nvPr/>
          </p:nvSpPr>
          <p:spPr bwMode="auto">
            <a:xfrm>
              <a:off x="0" y="0"/>
              <a:ext cx="864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89" name="Oval 9"/>
            <p:cNvSpPr>
              <a:spLocks/>
            </p:cNvSpPr>
            <p:nvPr/>
          </p:nvSpPr>
          <p:spPr bwMode="auto">
            <a:xfrm>
              <a:off x="816" y="594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90" name="Oval 10"/>
            <p:cNvSpPr>
              <a:spLocks/>
            </p:cNvSpPr>
            <p:nvPr/>
          </p:nvSpPr>
          <p:spPr bwMode="auto">
            <a:xfrm>
              <a:off x="345" y="240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0495" name="Group 15"/>
          <p:cNvGrpSpPr>
            <a:grpSpLocks/>
          </p:cNvGrpSpPr>
          <p:nvPr/>
        </p:nvGrpSpPr>
        <p:grpSpPr bwMode="auto">
          <a:xfrm>
            <a:off x="2209800" y="2133600"/>
            <a:ext cx="2286000" cy="1022350"/>
            <a:chOff x="0" y="0"/>
            <a:chExt cx="1440" cy="644"/>
          </a:xfrm>
        </p:grpSpPr>
        <p:sp>
          <p:nvSpPr>
            <p:cNvPr id="20492" name="Line 12"/>
            <p:cNvSpPr>
              <a:spLocks noChangeShapeType="1"/>
            </p:cNvSpPr>
            <p:nvPr/>
          </p:nvSpPr>
          <p:spPr bwMode="auto">
            <a:xfrm>
              <a:off x="0" y="0"/>
              <a:ext cx="1440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93" name="Oval 13"/>
            <p:cNvSpPr>
              <a:spLocks/>
            </p:cNvSpPr>
            <p:nvPr/>
          </p:nvSpPr>
          <p:spPr bwMode="auto">
            <a:xfrm>
              <a:off x="367" y="141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94" name="Oval 14"/>
            <p:cNvSpPr>
              <a:spLocks/>
            </p:cNvSpPr>
            <p:nvPr/>
          </p:nvSpPr>
          <p:spPr bwMode="auto">
            <a:xfrm>
              <a:off x="1392" y="596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0499" name="Group 19"/>
          <p:cNvGrpSpPr>
            <a:grpSpLocks/>
          </p:cNvGrpSpPr>
          <p:nvPr/>
        </p:nvGrpSpPr>
        <p:grpSpPr bwMode="auto">
          <a:xfrm>
            <a:off x="2209800" y="2133600"/>
            <a:ext cx="3810000" cy="1022350"/>
            <a:chOff x="0" y="0"/>
            <a:chExt cx="2400" cy="644"/>
          </a:xfrm>
        </p:grpSpPr>
        <p:sp>
          <p:nvSpPr>
            <p:cNvPr id="20496" name="Line 16"/>
            <p:cNvSpPr>
              <a:spLocks noChangeShapeType="1"/>
            </p:cNvSpPr>
            <p:nvPr/>
          </p:nvSpPr>
          <p:spPr bwMode="auto">
            <a:xfrm>
              <a:off x="0" y="0"/>
              <a:ext cx="2400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97" name="Oval 17"/>
            <p:cNvSpPr>
              <a:spLocks/>
            </p:cNvSpPr>
            <p:nvPr/>
          </p:nvSpPr>
          <p:spPr bwMode="auto">
            <a:xfrm>
              <a:off x="382" y="72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98" name="Oval 18"/>
            <p:cNvSpPr>
              <a:spLocks/>
            </p:cNvSpPr>
            <p:nvPr/>
          </p:nvSpPr>
          <p:spPr bwMode="auto">
            <a:xfrm>
              <a:off x="2352" y="596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0506" name="Group 26"/>
          <p:cNvGrpSpPr>
            <a:grpSpLocks/>
          </p:cNvGrpSpPr>
          <p:nvPr/>
        </p:nvGrpSpPr>
        <p:grpSpPr bwMode="auto">
          <a:xfrm>
            <a:off x="2209800" y="1651000"/>
            <a:ext cx="3886200" cy="1473200"/>
            <a:chOff x="0" y="0"/>
            <a:chExt cx="2448" cy="928"/>
          </a:xfrm>
        </p:grpSpPr>
        <p:sp>
          <p:nvSpPr>
            <p:cNvPr id="20500" name="Line 20"/>
            <p:cNvSpPr>
              <a:spLocks noChangeShapeType="1"/>
            </p:cNvSpPr>
            <p:nvPr/>
          </p:nvSpPr>
          <p:spPr bwMode="auto">
            <a:xfrm rot="10800000" flipH="1">
              <a:off x="288" y="304"/>
              <a:ext cx="144" cy="624"/>
            </a:xfrm>
            <a:prstGeom prst="line">
              <a:avLst/>
            </a:prstGeom>
            <a:noFill/>
            <a:ln w="28575" cap="flat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20503" name="Group 23"/>
            <p:cNvGrpSpPr>
              <a:grpSpLocks/>
            </p:cNvGrpSpPr>
            <p:nvPr/>
          </p:nvGrpSpPr>
          <p:grpSpPr bwMode="auto">
            <a:xfrm>
              <a:off x="0" y="276"/>
              <a:ext cx="2448" cy="48"/>
              <a:chOff x="0" y="0"/>
              <a:chExt cx="2448" cy="48"/>
            </a:xfrm>
          </p:grpSpPr>
          <p:sp>
            <p:nvSpPr>
              <p:cNvPr id="20501" name="Line 21"/>
              <p:cNvSpPr>
                <a:spLocks noChangeShapeType="1"/>
              </p:cNvSpPr>
              <p:nvPr/>
            </p:nvSpPr>
            <p:spPr bwMode="auto">
              <a:xfrm>
                <a:off x="0" y="28"/>
                <a:ext cx="2448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02" name="Oval 22"/>
              <p:cNvSpPr>
                <a:spLocks/>
              </p:cNvSpPr>
              <p:nvPr/>
            </p:nvSpPr>
            <p:spPr bwMode="auto">
              <a:xfrm>
                <a:off x="411" y="0"/>
                <a:ext cx="48" cy="48"/>
              </a:xfrm>
              <a:prstGeom prst="ellipse">
                <a:avLst/>
              </a:prstGeom>
              <a:solidFill>
                <a:srgbClr val="0066FF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20504" name="Rectangle 24"/>
            <p:cNvSpPr>
              <a:spLocks/>
            </p:cNvSpPr>
            <p:nvPr/>
          </p:nvSpPr>
          <p:spPr bwMode="auto">
            <a:xfrm>
              <a:off x="678" y="0"/>
              <a:ext cx="875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chemeClr val="tx1"/>
                  </a:solidFill>
                  <a:cs typeface="Times New Roman" charset="0"/>
                </a:rPr>
                <a:t>vanishing point </a:t>
              </a:r>
              <a:r>
                <a:rPr lang="en-US" sz="1400">
                  <a:solidFill>
                    <a:schemeClr val="tx1"/>
                  </a:solidFill>
                  <a:latin typeface="Times New Roman Bold" charset="0"/>
                  <a:cs typeface="Times New Roman Bold" charset="0"/>
                  <a:sym typeface="Times New Roman Bold" charset="0"/>
                </a:rPr>
                <a:t>v</a:t>
              </a:r>
            </a:p>
          </p:txBody>
        </p:sp>
        <p:sp>
          <p:nvSpPr>
            <p:cNvPr id="20505" name="Line 25"/>
            <p:cNvSpPr>
              <a:spLocks noChangeShapeType="1"/>
            </p:cNvSpPr>
            <p:nvPr/>
          </p:nvSpPr>
          <p:spPr bwMode="auto">
            <a:xfrm flipH="1">
              <a:off x="484" y="148"/>
              <a:ext cx="240" cy="12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0507" name="Line 27"/>
          <p:cNvSpPr>
            <a:spLocks noChangeShapeType="1"/>
          </p:cNvSpPr>
          <p:nvPr/>
        </p:nvSpPr>
        <p:spPr bwMode="auto">
          <a:xfrm>
            <a:off x="2438400" y="1828800"/>
            <a:ext cx="1588" cy="15240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8" name="Line 28"/>
          <p:cNvSpPr>
            <a:spLocks noChangeShapeType="1"/>
          </p:cNvSpPr>
          <p:nvPr/>
        </p:nvSpPr>
        <p:spPr bwMode="auto">
          <a:xfrm rot="10800000" flipH="1">
            <a:off x="2438400" y="2514600"/>
            <a:ext cx="838200" cy="8382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9" name="Line 29"/>
          <p:cNvSpPr>
            <a:spLocks noChangeShapeType="1"/>
          </p:cNvSpPr>
          <p:nvPr/>
        </p:nvSpPr>
        <p:spPr bwMode="auto">
          <a:xfrm rot="10800000" flipH="1">
            <a:off x="2438400" y="990600"/>
            <a:ext cx="838200" cy="8382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10" name="Oval 30"/>
          <p:cNvSpPr>
            <a:spLocks/>
          </p:cNvSpPr>
          <p:nvPr/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11" name="Rectangle 31"/>
          <p:cNvSpPr>
            <a:spLocks/>
          </p:cNvSpPr>
          <p:nvPr/>
        </p:nvSpPr>
        <p:spPr bwMode="auto">
          <a:xfrm>
            <a:off x="685800" y="3744913"/>
            <a:ext cx="7785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55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All lines having the same direction share the same vanishing point</a:t>
            </a:r>
            <a:endParaRPr lang="en-US" sz="2000" dirty="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0512" name="Rectangle 32"/>
          <p:cNvSpPr>
            <a:spLocks/>
          </p:cNvSpPr>
          <p:nvPr/>
        </p:nvSpPr>
        <p:spPr bwMode="auto">
          <a:xfrm>
            <a:off x="1539932" y="2192338"/>
            <a:ext cx="6777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400" dirty="0">
                <a:solidFill>
                  <a:schemeClr val="tx1"/>
                </a:solidFill>
                <a:cs typeface="Times New Roman" charset="0"/>
              </a:rPr>
              <a:t>camera</a:t>
            </a:r>
          </a:p>
          <a:p>
            <a:pPr marL="39688" algn="ctr"/>
            <a:r>
              <a:rPr lang="en-US" sz="1400" dirty="0">
                <a:solidFill>
                  <a:schemeClr val="tx1"/>
                </a:solidFill>
                <a:cs typeface="Times New Roman" charset="0"/>
              </a:rPr>
              <a:t>center</a:t>
            </a:r>
          </a:p>
        </p:txBody>
      </p:sp>
    </p:spTree>
    <p:extLst>
      <p:ext uri="{BB962C8B-B14F-4D97-AF65-F5344CB8AC3E}">
        <p14:creationId xmlns:p14="http://schemas.microsoft.com/office/powerpoint/2010/main" val="295489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1" grpId="0" build="p" autoUpdateAnimBg="0" advAuto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Computing vanishing points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5257800"/>
            <a:ext cx="8458200" cy="16002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b="1" dirty="0">
                <a:latin typeface="Times New Roman Bold" pitchFamily="18" charset="0"/>
                <a:cs typeface="Times New Roman Bold" pitchFamily="18" charset="0"/>
              </a:rPr>
              <a:t>X</a:t>
            </a:r>
            <a:r>
              <a:rPr lang="en-US" sz="2400" baseline="-25000" dirty="0">
                <a:latin typeface="Times New Roman Bold" pitchFamily="18" charset="0"/>
                <a:cs typeface="Times New Roman Bold" pitchFamily="18" charset="0"/>
              </a:rPr>
              <a:t>∞ </a:t>
            </a:r>
            <a:r>
              <a:rPr lang="en-US" sz="2400" dirty="0">
                <a:cs typeface="Times New Roman Bold" pitchFamily="18" charset="0"/>
              </a:rPr>
              <a:t>is a </a:t>
            </a:r>
            <a:r>
              <a:rPr lang="en-US" sz="2400" i="1" dirty="0">
                <a:cs typeface="Times New Roman Bold" pitchFamily="18" charset="0"/>
              </a:rPr>
              <a:t>point at infinity, </a:t>
            </a:r>
            <a:r>
              <a:rPr lang="en-US" sz="2400" b="1" dirty="0">
                <a:latin typeface="Times New Roman Bold" pitchFamily="18" charset="0"/>
                <a:cs typeface="Times New Roman Bold" pitchFamily="18" charset="0"/>
              </a:rPr>
              <a:t>v</a:t>
            </a:r>
            <a:r>
              <a:rPr lang="en-US" sz="2400" b="1" i="1" dirty="0">
                <a:cs typeface="Times New Roman Bold" pitchFamily="18" charset="0"/>
              </a:rPr>
              <a:t> </a:t>
            </a:r>
            <a:r>
              <a:rPr lang="en-US" sz="2400" dirty="0">
                <a:cs typeface="Times New Roman Bold" pitchFamily="18" charset="0"/>
              </a:rPr>
              <a:t>is its projection: </a:t>
            </a:r>
            <a:r>
              <a:rPr lang="en-US" sz="2400" b="1" dirty="0">
                <a:latin typeface="Times New Roman Bold" pitchFamily="18" charset="0"/>
                <a:cs typeface="Times New Roman Bold" pitchFamily="18" charset="0"/>
              </a:rPr>
              <a:t>v = PX</a:t>
            </a:r>
            <a:r>
              <a:rPr lang="en-US" sz="2400" baseline="-25000" dirty="0">
                <a:latin typeface="Times New Roman Bold" pitchFamily="18" charset="0"/>
                <a:cs typeface="Times New Roman Bold" pitchFamily="18" charset="0"/>
              </a:rPr>
              <a:t>∞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cs typeface="Times New Roman Bold" pitchFamily="18" charset="0"/>
              </a:rPr>
              <a:t>The vanishing point depends only on </a:t>
            </a:r>
            <a:r>
              <a:rPr lang="en-US" sz="2400" i="1" dirty="0">
                <a:cs typeface="Times New Roman Bold" pitchFamily="18" charset="0"/>
              </a:rPr>
              <a:t>line direction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cs typeface="Times New Roman Bold" pitchFamily="18" charset="0"/>
              </a:rPr>
              <a:t>All lines having direction </a:t>
            </a:r>
            <a:r>
              <a:rPr lang="en-US" sz="2400" b="1" dirty="0">
                <a:latin typeface="Times New Roman Bold" pitchFamily="18" charset="0"/>
                <a:cs typeface="Times New Roman Bold" pitchFamily="18" charset="0"/>
              </a:rPr>
              <a:t>d</a:t>
            </a:r>
            <a:r>
              <a:rPr lang="en-US" sz="2400" dirty="0">
                <a:cs typeface="Times New Roman Bold" pitchFamily="18" charset="0"/>
              </a:rPr>
              <a:t> intersect at </a:t>
            </a:r>
            <a:r>
              <a:rPr lang="en-US" sz="2400" b="1" dirty="0">
                <a:latin typeface="Times New Roman Bold" pitchFamily="18" charset="0"/>
                <a:cs typeface="Times New Roman Bold" pitchFamily="18" charset="0"/>
              </a:rPr>
              <a:t>X</a:t>
            </a:r>
            <a:r>
              <a:rPr lang="en-US" sz="2400" baseline="-25000" dirty="0">
                <a:latin typeface="Times New Roman Bold" pitchFamily="18" charset="0"/>
                <a:cs typeface="Times New Roman Bold" pitchFamily="18" charset="0"/>
              </a:rPr>
              <a:t>∞</a:t>
            </a:r>
            <a:endParaRPr lang="en-US" sz="2400" dirty="0">
              <a:cs typeface="Times New Roman Bold" pitchFamily="18" charset="0"/>
            </a:endParaRPr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>
            <a:off x="3276600" y="990600"/>
            <a:ext cx="1588" cy="15240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>
            <a:off x="2667000" y="3124200"/>
            <a:ext cx="3810000" cy="1588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 rot="10800000" flipH="1">
            <a:off x="2667000" y="2133600"/>
            <a:ext cx="228600" cy="990600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5608" name="Group 8"/>
          <p:cNvGrpSpPr>
            <a:grpSpLocks/>
          </p:cNvGrpSpPr>
          <p:nvPr/>
        </p:nvGrpSpPr>
        <p:grpSpPr bwMode="auto">
          <a:xfrm>
            <a:off x="2209800" y="2089150"/>
            <a:ext cx="3886200" cy="76200"/>
            <a:chOff x="0" y="0"/>
            <a:chExt cx="2448" cy="48"/>
          </a:xfrm>
        </p:grpSpPr>
        <p:sp>
          <p:nvSpPr>
            <p:cNvPr id="25606" name="Line 6"/>
            <p:cNvSpPr>
              <a:spLocks noChangeShapeType="1"/>
            </p:cNvSpPr>
            <p:nvPr/>
          </p:nvSpPr>
          <p:spPr bwMode="auto">
            <a:xfrm>
              <a:off x="0" y="28"/>
              <a:ext cx="2448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607" name="Oval 7"/>
            <p:cNvSpPr>
              <a:spLocks/>
            </p:cNvSpPr>
            <p:nvPr/>
          </p:nvSpPr>
          <p:spPr bwMode="auto">
            <a:xfrm>
              <a:off x="411" y="0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5609" name="Rectangle 9"/>
          <p:cNvSpPr>
            <a:spLocks/>
          </p:cNvSpPr>
          <p:nvPr/>
        </p:nvSpPr>
        <p:spPr bwMode="auto">
          <a:xfrm>
            <a:off x="3384552" y="1704201"/>
            <a:ext cx="1949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b="1" dirty="0">
                <a:solidFill>
                  <a:schemeClr val="tx1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v</a:t>
            </a:r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 flipH="1">
            <a:off x="2978150" y="1885950"/>
            <a:ext cx="381000" cy="1905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>
            <a:off x="2438400" y="1828800"/>
            <a:ext cx="1588" cy="15240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rot="10800000" flipH="1">
            <a:off x="2438400" y="2514600"/>
            <a:ext cx="838200" cy="8382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 rot="10800000" flipH="1">
            <a:off x="2438400" y="990600"/>
            <a:ext cx="838200" cy="8382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4" name="Oval 14"/>
          <p:cNvSpPr>
            <a:spLocks/>
          </p:cNvSpPr>
          <p:nvPr/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7" name="Line 17"/>
          <p:cNvSpPr>
            <a:spLocks noChangeShapeType="1"/>
          </p:cNvSpPr>
          <p:nvPr/>
        </p:nvSpPr>
        <p:spPr bwMode="auto">
          <a:xfrm flipH="1">
            <a:off x="3035300" y="2895600"/>
            <a:ext cx="381000" cy="15240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8" name="Rectangle 18"/>
          <p:cNvSpPr>
            <a:spLocks/>
          </p:cNvSpPr>
          <p:nvPr/>
        </p:nvSpPr>
        <p:spPr bwMode="auto">
          <a:xfrm>
            <a:off x="3416300" y="2667000"/>
            <a:ext cx="4699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b="1" dirty="0">
                <a:solidFill>
                  <a:schemeClr val="tx1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X</a:t>
            </a:r>
            <a:r>
              <a:rPr lang="en-US" baseline="-25000" dirty="0">
                <a:solidFill>
                  <a:schemeClr val="tx1"/>
                </a:solidFill>
                <a:cs typeface="Times New Roman" charset="0"/>
              </a:rPr>
              <a:t>0</a:t>
            </a:r>
          </a:p>
        </p:txBody>
      </p:sp>
      <p:sp>
        <p:nvSpPr>
          <p:cNvPr id="25619" name="Oval 19"/>
          <p:cNvSpPr>
            <a:spLocks/>
          </p:cNvSpPr>
          <p:nvPr/>
        </p:nvSpPr>
        <p:spPr bwMode="auto">
          <a:xfrm>
            <a:off x="2835275" y="3086100"/>
            <a:ext cx="76200" cy="76200"/>
          </a:xfrm>
          <a:prstGeom prst="ellipse">
            <a:avLst/>
          </a:prstGeom>
          <a:solidFill>
            <a:srgbClr val="3333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168400" y="3505200"/>
          <a:ext cx="177165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77" name="Equation" r:id="rId3" imgW="965160" imgH="914400" progId="Equation.3">
                  <p:embed/>
                </p:oleObj>
              </mc:Choice>
              <mc:Fallback>
                <p:oleObj name="Equation" r:id="rId3" imgW="965160" imgH="914400" progId="Equation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8400" y="3505200"/>
                        <a:ext cx="1771650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182938" y="3505200"/>
          <a:ext cx="1584325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78" name="Equation" r:id="rId5" imgW="863280" imgH="914400" progId="Equation.3">
                  <p:embed/>
                </p:oleObj>
              </mc:Choice>
              <mc:Fallback>
                <p:oleObj name="Equation" r:id="rId5" imgW="863280" imgH="9144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2938" y="3505200"/>
                        <a:ext cx="1584325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54725" y="3505200"/>
          <a:ext cx="1235075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79" name="Equation" r:id="rId7" imgW="672840" imgH="914400" progId="Equation.3">
                  <p:embed/>
                </p:oleObj>
              </mc:Choice>
              <mc:Fallback>
                <p:oleObj name="Equation" r:id="rId7" imgW="672840" imgH="9144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4725" y="3505200"/>
                        <a:ext cx="1235075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Line 17"/>
          <p:cNvSpPr>
            <a:spLocks noChangeShapeType="1"/>
          </p:cNvSpPr>
          <p:nvPr/>
        </p:nvSpPr>
        <p:spPr bwMode="auto">
          <a:xfrm flipH="1">
            <a:off x="5867400" y="2895600"/>
            <a:ext cx="381000" cy="15240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" name="Oval 19"/>
          <p:cNvSpPr>
            <a:spLocks/>
          </p:cNvSpPr>
          <p:nvPr/>
        </p:nvSpPr>
        <p:spPr bwMode="auto">
          <a:xfrm>
            <a:off x="5791200" y="3092450"/>
            <a:ext cx="76200" cy="76200"/>
          </a:xfrm>
          <a:prstGeom prst="ellipse">
            <a:avLst/>
          </a:prstGeom>
          <a:solidFill>
            <a:srgbClr val="3333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" name="Rectangle 18"/>
          <p:cNvSpPr>
            <a:spLocks/>
          </p:cNvSpPr>
          <p:nvPr/>
        </p:nvSpPr>
        <p:spPr bwMode="auto">
          <a:xfrm>
            <a:off x="6311900" y="2667000"/>
            <a:ext cx="4699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b="1" dirty="0" err="1">
                <a:solidFill>
                  <a:schemeClr val="tx1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X</a:t>
            </a:r>
            <a:r>
              <a:rPr lang="en-US" i="1" baseline="-25000" dirty="0" err="1">
                <a:solidFill>
                  <a:schemeClr val="tx1"/>
                </a:solidFill>
                <a:cs typeface="Times New Roman" charset="0"/>
              </a:rPr>
              <a:t>t</a:t>
            </a:r>
            <a:endParaRPr lang="en-US" i="1" baseline="-25000" dirty="0">
              <a:solidFill>
                <a:schemeClr val="tx1"/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81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915400" cy="59436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Consider a scene with three orthogonal vanishing directions: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sz="8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Note: </a:t>
            </a:r>
            <a:r>
              <a:rPr lang="en-US" b="1" dirty="0"/>
              <a:t>v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b="1" dirty="0"/>
              <a:t>v</a:t>
            </a:r>
            <a:r>
              <a:rPr lang="en-US" baseline="-25000" dirty="0"/>
              <a:t>2</a:t>
            </a:r>
            <a:r>
              <a:rPr lang="en-US" dirty="0"/>
              <a:t> are </a:t>
            </a:r>
            <a:r>
              <a:rPr lang="en-US" i="1" dirty="0"/>
              <a:t>finite</a:t>
            </a:r>
            <a:r>
              <a:rPr lang="en-US" dirty="0"/>
              <a:t> vanishing points and </a:t>
            </a:r>
            <a:r>
              <a:rPr lang="en-US" b="1" dirty="0"/>
              <a:t>v</a:t>
            </a:r>
            <a:r>
              <a:rPr lang="en-US" baseline="-25000" dirty="0"/>
              <a:t>3</a:t>
            </a:r>
            <a:r>
              <a:rPr lang="en-US" dirty="0"/>
              <a:t> is an </a:t>
            </a:r>
            <a:r>
              <a:rPr lang="en-US" i="1" dirty="0"/>
              <a:t>infinite</a:t>
            </a:r>
            <a:r>
              <a:rPr lang="en-US" dirty="0"/>
              <a:t> vanishing point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219200" y="1676400"/>
            <a:ext cx="6562345" cy="3840436"/>
            <a:chOff x="152400" y="1868484"/>
            <a:chExt cx="7662938" cy="4484528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4248" y="1868484"/>
              <a:ext cx="4730497" cy="3726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8"/>
            <p:cNvSpPr txBox="1"/>
            <p:nvPr/>
          </p:nvSpPr>
          <p:spPr>
            <a:xfrm>
              <a:off x="7374192" y="3500735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  <a:latin typeface="Times New Roman Bold" pitchFamily="18" charset="0"/>
                  <a:cs typeface="Times New Roman Bold" pitchFamily="18" charset="0"/>
                </a:rPr>
                <a:t>v</a:t>
              </a:r>
              <a:r>
                <a:rPr lang="en-US" b="1" baseline="-25000" dirty="0">
                  <a:solidFill>
                    <a:srgbClr val="FF0000"/>
                  </a:solidFill>
                  <a:latin typeface="Times New Roman Bold" pitchFamily="18" charset="0"/>
                  <a:cs typeface="Times New Roman Bold" pitchFamily="18" charset="0"/>
                </a:rPr>
                <a:t>2</a:t>
              </a:r>
            </a:p>
          </p:txBody>
        </p:sp>
        <p:sp>
          <p:nvSpPr>
            <p:cNvPr id="8" name="TextBox 10"/>
            <p:cNvSpPr txBox="1"/>
            <p:nvPr/>
          </p:nvSpPr>
          <p:spPr>
            <a:xfrm>
              <a:off x="277240" y="3418644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b="1" baseline="-25000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9" name="TextBox 11"/>
            <p:cNvSpPr txBox="1"/>
            <p:nvPr/>
          </p:nvSpPr>
          <p:spPr>
            <a:xfrm>
              <a:off x="152400" y="3200400"/>
              <a:ext cx="3770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5400" dirty="0">
                  <a:solidFill>
                    <a:schemeClr val="accent2"/>
                  </a:solidFill>
                </a:rPr>
                <a:t>.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5103424" y="5638800"/>
              <a:ext cx="1976" cy="714212"/>
            </a:xfrm>
            <a:prstGeom prst="straightConnector1">
              <a:avLst/>
            </a:prstGeom>
            <a:ln w="1905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4"/>
            <p:cNvSpPr txBox="1"/>
            <p:nvPr/>
          </p:nvSpPr>
          <p:spPr>
            <a:xfrm>
              <a:off x="5257800" y="5755471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0FF00"/>
                  </a:solidFill>
                  <a:latin typeface="Times New Roman Bold" pitchFamily="18" charset="0"/>
                  <a:cs typeface="Times New Roman Bold" pitchFamily="18" charset="0"/>
                </a:rPr>
                <a:t>v</a:t>
              </a:r>
              <a:r>
                <a:rPr lang="en-US" b="1" baseline="-25000" dirty="0">
                  <a:solidFill>
                    <a:srgbClr val="00FF00"/>
                  </a:solidFill>
                  <a:latin typeface="Times New Roman Bold" pitchFamily="18" charset="0"/>
                  <a:cs typeface="Times New Roman Bold" pitchFamily="18" charset="0"/>
                </a:rPr>
                <a:t>3</a:t>
              </a:r>
            </a:p>
          </p:txBody>
        </p:sp>
        <p:sp>
          <p:nvSpPr>
            <p:cNvPr id="14" name="TextBox 11"/>
            <p:cNvSpPr txBox="1"/>
            <p:nvPr/>
          </p:nvSpPr>
          <p:spPr>
            <a:xfrm>
              <a:off x="7086600" y="2967335"/>
              <a:ext cx="3770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5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590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915400" cy="59436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Consider a scene with three orthogonal vanishing directions: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sz="8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We can align the world coordinate system with these directions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219200" y="1676400"/>
            <a:ext cx="6562345" cy="3840436"/>
            <a:chOff x="152400" y="1868484"/>
            <a:chExt cx="7662938" cy="4484528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4248" y="1868484"/>
              <a:ext cx="4730497" cy="3726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8"/>
            <p:cNvSpPr txBox="1"/>
            <p:nvPr/>
          </p:nvSpPr>
          <p:spPr>
            <a:xfrm>
              <a:off x="7374192" y="3500735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  <a:latin typeface="Times New Roman Bold" pitchFamily="18" charset="0"/>
                  <a:cs typeface="Times New Roman Bold" pitchFamily="18" charset="0"/>
                </a:rPr>
                <a:t>v</a:t>
              </a:r>
              <a:r>
                <a:rPr lang="en-US" b="1" baseline="-25000" dirty="0">
                  <a:solidFill>
                    <a:srgbClr val="FF0000"/>
                  </a:solidFill>
                  <a:latin typeface="Times New Roman Bold" pitchFamily="18" charset="0"/>
                  <a:cs typeface="Times New Roman Bold" pitchFamily="18" charset="0"/>
                </a:rPr>
                <a:t>2</a:t>
              </a:r>
            </a:p>
          </p:txBody>
        </p:sp>
        <p:sp>
          <p:nvSpPr>
            <p:cNvPr id="8" name="TextBox 10"/>
            <p:cNvSpPr txBox="1"/>
            <p:nvPr/>
          </p:nvSpPr>
          <p:spPr>
            <a:xfrm>
              <a:off x="277240" y="3418644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b="1" baseline="-25000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9" name="TextBox 11"/>
            <p:cNvSpPr txBox="1"/>
            <p:nvPr/>
          </p:nvSpPr>
          <p:spPr>
            <a:xfrm>
              <a:off x="152400" y="3200400"/>
              <a:ext cx="3770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5400" dirty="0">
                  <a:solidFill>
                    <a:schemeClr val="accent2"/>
                  </a:solidFill>
                </a:rPr>
                <a:t>.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5103424" y="5638800"/>
              <a:ext cx="1976" cy="714212"/>
            </a:xfrm>
            <a:prstGeom prst="straightConnector1">
              <a:avLst/>
            </a:prstGeom>
            <a:ln w="1905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4"/>
            <p:cNvSpPr txBox="1"/>
            <p:nvPr/>
          </p:nvSpPr>
          <p:spPr>
            <a:xfrm>
              <a:off x="5257800" y="5755471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0FF00"/>
                  </a:solidFill>
                  <a:latin typeface="Times New Roman Bold" pitchFamily="18" charset="0"/>
                  <a:cs typeface="Times New Roman Bold" pitchFamily="18" charset="0"/>
                </a:rPr>
                <a:t>v</a:t>
              </a:r>
              <a:r>
                <a:rPr lang="en-US" b="1" baseline="-25000" dirty="0">
                  <a:solidFill>
                    <a:srgbClr val="00FF00"/>
                  </a:solidFill>
                  <a:latin typeface="Times New Roman Bold" pitchFamily="18" charset="0"/>
                  <a:cs typeface="Times New Roman Bold" pitchFamily="18" charset="0"/>
                </a:rPr>
                <a:t>3</a:t>
              </a:r>
            </a:p>
          </p:txBody>
        </p:sp>
        <p:sp>
          <p:nvSpPr>
            <p:cNvPr id="14" name="TextBox 11"/>
            <p:cNvSpPr txBox="1"/>
            <p:nvPr/>
          </p:nvSpPr>
          <p:spPr>
            <a:xfrm>
              <a:off x="7086600" y="2967335"/>
              <a:ext cx="3770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5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22871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429000"/>
            <a:ext cx="7772400" cy="27432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(1,0,0,0)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dirty="0"/>
              <a:t> – the vanishing point in the x direction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Similarly,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/>
              <a:t> and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/>
              <a:t> are the vanishing points in the y and z directions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(0,0,0,1)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dirty="0"/>
              <a:t> – projection of the origin of the world coordinate system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Problem: we can only know the four columns up to independent scale factors, additional constraints needed to solve for them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557213" y="1143001"/>
          <a:ext cx="7519987" cy="2214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53" name="Equation" r:id="rId4" imgW="2412720" imgH="711000" progId="Equation.3">
                  <p:embed/>
                </p:oleObj>
              </mc:Choice>
              <mc:Fallback>
                <p:oleObj name="Equation" r:id="rId4" imgW="2412720" imgH="7110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3" y="1143001"/>
                        <a:ext cx="7519987" cy="2214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/>
          <p:cNvSpPr>
            <a:spLocks/>
          </p:cNvSpPr>
          <p:nvPr/>
        </p:nvSpPr>
        <p:spPr bwMode="auto">
          <a:xfrm>
            <a:off x="1600200" y="1219200"/>
            <a:ext cx="533400" cy="1981200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3"/>
          <p:cNvSpPr>
            <a:spLocks/>
          </p:cNvSpPr>
          <p:nvPr/>
        </p:nvSpPr>
        <p:spPr bwMode="auto">
          <a:xfrm>
            <a:off x="2209800" y="1219200"/>
            <a:ext cx="533400" cy="1981200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Rectangle 3"/>
          <p:cNvSpPr>
            <a:spLocks/>
          </p:cNvSpPr>
          <p:nvPr/>
        </p:nvSpPr>
        <p:spPr bwMode="auto">
          <a:xfrm>
            <a:off x="2819400" y="1219200"/>
            <a:ext cx="533400" cy="1981200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>
            <a:off x="3429000" y="1219200"/>
            <a:ext cx="533400" cy="1981200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9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686800" cy="52578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Let us align the world coordinate system with three orthogonal vanishing directions in the scene: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8AF7CE-F46B-E74D-A6A6-8657E8C48B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62"/>
          <a:stretch/>
        </p:blipFill>
        <p:spPr>
          <a:xfrm>
            <a:off x="5948699" y="2153687"/>
            <a:ext cx="2585701" cy="1003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9600" y="1905000"/>
          <a:ext cx="4133850" cy="157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77" name="Equation" r:id="rId4" imgW="1866600" imgH="711000" progId="Equation.3">
                  <p:embed/>
                </p:oleObj>
              </mc:Choice>
              <mc:Fallback>
                <p:oleObj name="Equation" r:id="rId4" imgW="1866600" imgH="71100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" y="1905000"/>
                        <a:ext cx="4133850" cy="157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980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686800" cy="52578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Let us align the world coordinate system with three orthogonal vanishing directions in the scene: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sz="8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Orthogonality constraint: 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0" indent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9600" y="1905000"/>
          <a:ext cx="4133850" cy="157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25" name="Equation" r:id="rId3" imgW="1866600" imgH="711000" progId="Equation.3">
                  <p:embed/>
                </p:oleObj>
              </mc:Choice>
              <mc:Fallback>
                <p:oleObj name="Equation" r:id="rId3" imgW="1866600" imgH="71100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1905000"/>
                        <a:ext cx="4133850" cy="157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6E0567F-1678-EC4C-A962-422699AEF5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78563" y="3173411"/>
          <a:ext cx="3627437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26" name="Equation" r:id="rId5" imgW="1638000" imgH="253800" progId="Equation.3">
                  <p:embed/>
                </p:oleObj>
              </mc:Choice>
              <mc:Fallback>
                <p:oleObj name="Equation" r:id="rId5" imgW="1638000" imgH="253800" progId="Equation.3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6E0567F-1678-EC4C-A962-422699AEF5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8563" y="3173411"/>
                        <a:ext cx="3627437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4775BFEE-3E00-1743-8AE5-8DF7F30EE738}"/>
              </a:ext>
            </a:extLst>
          </p:cNvPr>
          <p:cNvSpPr/>
          <p:nvPr/>
        </p:nvSpPr>
        <p:spPr bwMode="auto">
          <a:xfrm>
            <a:off x="8375904" y="3118104"/>
            <a:ext cx="1500188" cy="6114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B3F206-1B0A-9545-9994-863B04E0FA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78"/>
          <a:stretch/>
        </p:blipFill>
        <p:spPr>
          <a:xfrm>
            <a:off x="5948699" y="2153687"/>
            <a:ext cx="909301" cy="1003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EA81D0-108C-4A42-AAEB-6C40309A65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95"/>
          <a:stretch/>
        </p:blipFill>
        <p:spPr>
          <a:xfrm>
            <a:off x="6896100" y="2153687"/>
            <a:ext cx="800100" cy="1003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2B6A7D-276E-654E-81EE-8AF67FAD97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45500" b="-9921"/>
          <a:stretch/>
        </p:blipFill>
        <p:spPr>
          <a:xfrm>
            <a:off x="3276600" y="4800600"/>
            <a:ext cx="2768600" cy="6142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EFADFC-318E-3D45-BFA8-A6152E80F27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2" t="1" r="-502" b="-9921"/>
          <a:stretch/>
        </p:blipFill>
        <p:spPr>
          <a:xfrm>
            <a:off x="6121400" y="4803775"/>
            <a:ext cx="304800" cy="6142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1FEE70-78EF-AE4E-B441-B1657EAF8A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1" b="1162"/>
          <a:stretch/>
        </p:blipFill>
        <p:spPr>
          <a:xfrm>
            <a:off x="4648200" y="4049590"/>
            <a:ext cx="1295400" cy="5397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977DB45-6C66-0D40-B74A-EFA66B5A74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0" t="-6662" r="23140" b="1162"/>
          <a:stretch/>
        </p:blipFill>
        <p:spPr>
          <a:xfrm>
            <a:off x="3668605" y="5387913"/>
            <a:ext cx="411480" cy="5760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3E82A8-BBEA-0848-9997-AA2FE1D2E60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4" r="14434" b="1209"/>
          <a:stretch/>
        </p:blipFill>
        <p:spPr>
          <a:xfrm>
            <a:off x="5013960" y="5401189"/>
            <a:ext cx="320040" cy="539496"/>
          </a:xfrm>
          <a:prstGeom prst="rect">
            <a:avLst/>
          </a:prstGeom>
        </p:spPr>
      </p:pic>
      <p:sp>
        <p:nvSpPr>
          <p:cNvPr id="24" name="Right Brace 23">
            <a:extLst>
              <a:ext uri="{FF2B5EF4-FFF2-40B4-BE49-F238E27FC236}">
                <a16:creationId xmlns:a16="http://schemas.microsoft.com/office/drawing/2014/main" id="{DFE11D59-2397-4842-8B77-462BD313F6C6}"/>
              </a:ext>
            </a:extLst>
          </p:cNvPr>
          <p:cNvSpPr/>
          <p:nvPr/>
        </p:nvSpPr>
        <p:spPr bwMode="auto">
          <a:xfrm rot="5400000">
            <a:off x="3813551" y="4783393"/>
            <a:ext cx="121588" cy="1141307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15B2B53A-2C71-784E-B996-45257728FCC6}"/>
              </a:ext>
            </a:extLst>
          </p:cNvPr>
          <p:cNvSpPr/>
          <p:nvPr/>
        </p:nvSpPr>
        <p:spPr bwMode="auto">
          <a:xfrm rot="5400000">
            <a:off x="5024969" y="4737512"/>
            <a:ext cx="133766" cy="1246294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72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ambiguity</a:t>
            </a:r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066801"/>
            <a:ext cx="4604290" cy="28193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6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048000"/>
            <a:ext cx="3692525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686800" cy="52578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Let us align the world coordinate system with three orthogonal vanishing directions in the scene: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sz="8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Orthogonality constraint: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Rotation disappears, each pair of vanishing points gives constraint on focal length and principal point 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0" indent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9600" y="1905000"/>
          <a:ext cx="4133850" cy="157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49" name="Equation" r:id="rId3" imgW="1866600" imgH="711000" progId="Equation.3">
                  <p:embed/>
                </p:oleObj>
              </mc:Choice>
              <mc:Fallback>
                <p:oleObj name="Equation" r:id="rId3" imgW="1866600" imgH="71100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1905000"/>
                        <a:ext cx="4133850" cy="157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6E0567F-1678-EC4C-A962-422699AEF5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78563" y="3173411"/>
          <a:ext cx="3627437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50" name="Equation" r:id="rId5" imgW="1638000" imgH="253800" progId="Equation.3">
                  <p:embed/>
                </p:oleObj>
              </mc:Choice>
              <mc:Fallback>
                <p:oleObj name="Equation" r:id="rId5" imgW="1638000" imgH="253800" progId="Equation.3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6E0567F-1678-EC4C-A962-422699AEF5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8563" y="3173411"/>
                        <a:ext cx="3627437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4775BFEE-3E00-1743-8AE5-8DF7F30EE738}"/>
              </a:ext>
            </a:extLst>
          </p:cNvPr>
          <p:cNvSpPr/>
          <p:nvPr/>
        </p:nvSpPr>
        <p:spPr bwMode="auto">
          <a:xfrm>
            <a:off x="8375904" y="3118104"/>
            <a:ext cx="1500188" cy="6114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B3F206-1B0A-9545-9994-863B04E0FA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78"/>
          <a:stretch/>
        </p:blipFill>
        <p:spPr>
          <a:xfrm>
            <a:off x="5948699" y="2153687"/>
            <a:ext cx="909301" cy="1003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EA81D0-108C-4A42-AAEB-6C40309A65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95"/>
          <a:stretch/>
        </p:blipFill>
        <p:spPr>
          <a:xfrm>
            <a:off x="6896100" y="2153687"/>
            <a:ext cx="800100" cy="1003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2B6A7D-276E-654E-81EE-8AF67FAD97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1" t="1" r="-2002" b="-8601"/>
          <a:stretch/>
        </p:blipFill>
        <p:spPr>
          <a:xfrm>
            <a:off x="3429000" y="4820678"/>
            <a:ext cx="2476500" cy="6068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1FEE70-78EF-AE4E-B441-B1657EAF8A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1" b="1162"/>
          <a:stretch/>
        </p:blipFill>
        <p:spPr>
          <a:xfrm>
            <a:off x="4648200" y="4049590"/>
            <a:ext cx="1295400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9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990600"/>
            <a:ext cx="85058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1"/>
            <a:ext cx="2620245" cy="211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86199"/>
            <a:ext cx="2686055" cy="211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86200"/>
            <a:ext cx="2696648" cy="20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57600" y="6019800"/>
            <a:ext cx="4801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Can solve for focal length, principal point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6027003"/>
            <a:ext cx="2620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Cannot recover focal length, principal point is the third vanishing point</a:t>
            </a:r>
          </a:p>
        </p:txBody>
      </p:sp>
    </p:spTree>
    <p:extLst>
      <p:ext uri="{BB962C8B-B14F-4D97-AF65-F5344CB8AC3E}">
        <p14:creationId xmlns:p14="http://schemas.microsoft.com/office/powerpoint/2010/main" val="37922270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 from vanishing points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1003150"/>
            <a:ext cx="7772400" cy="4953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Constraints on vanishing points: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After solving for the calibration matrix: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Notice: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Thus,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Get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/>
              <a:t> by using the constraint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||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||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= 1.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BB27C7-0699-6B43-A4FF-9A519F4F1AE0}"/>
              </a:ext>
            </a:extLst>
          </p:cNvPr>
          <p:cNvGrpSpPr/>
          <p:nvPr/>
        </p:nvGrpSpPr>
        <p:grpSpPr>
          <a:xfrm>
            <a:off x="3575050" y="1860884"/>
            <a:ext cx="1993900" cy="1005840"/>
            <a:chOff x="5626100" y="1148398"/>
            <a:chExt cx="1993900" cy="100584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88D086A-2AF2-894E-A945-4E74CD2FC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684" t="-1" r="-421" b="-253"/>
            <a:stretch/>
          </p:blipFill>
          <p:spPr>
            <a:xfrm>
              <a:off x="7086600" y="1148398"/>
              <a:ext cx="533400" cy="10058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81851D-78ED-7E46-909A-2331A46E5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015"/>
            <a:stretch/>
          </p:blipFill>
          <p:spPr>
            <a:xfrm>
              <a:off x="5626100" y="1357313"/>
              <a:ext cx="1384300" cy="52070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FFED67E-F8E9-C944-A956-391C161DD5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5"/>
          <a:stretch/>
        </p:blipFill>
        <p:spPr>
          <a:xfrm>
            <a:off x="2590800" y="2553919"/>
            <a:ext cx="4144962" cy="1612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BDEA79-778F-E64A-B702-05967BCC45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78"/>
          <a:stretch/>
        </p:blipFill>
        <p:spPr>
          <a:xfrm>
            <a:off x="6558299" y="762000"/>
            <a:ext cx="909301" cy="1003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2B54DE-CB43-2C46-A25C-6B6CE8E084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95"/>
          <a:stretch/>
        </p:blipFill>
        <p:spPr>
          <a:xfrm>
            <a:off x="7505700" y="762000"/>
            <a:ext cx="800100" cy="10033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7BBA3D9-5C4C-DF4F-B299-55B1A7ED0D16}"/>
              </a:ext>
            </a:extLst>
          </p:cNvPr>
          <p:cNvGrpSpPr/>
          <p:nvPr/>
        </p:nvGrpSpPr>
        <p:grpSpPr>
          <a:xfrm>
            <a:off x="2514600" y="4086405"/>
            <a:ext cx="1740154" cy="518155"/>
            <a:chOff x="2514600" y="4086405"/>
            <a:chExt cx="1740154" cy="51815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34B3B39-C7AE-3F45-A1D0-9320660FD9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869"/>
            <a:stretch/>
          </p:blipFill>
          <p:spPr>
            <a:xfrm>
              <a:off x="3130804" y="4096560"/>
              <a:ext cx="1123950" cy="508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EC8BFD1-ED77-6841-B3C6-9651B9930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09" r="21147"/>
            <a:stretch/>
          </p:blipFill>
          <p:spPr>
            <a:xfrm>
              <a:off x="2899621" y="4090469"/>
              <a:ext cx="228600" cy="508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E46531A-C847-1B48-A264-6D8FCDC00C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08" r="6295" b="-800"/>
            <a:stretch/>
          </p:blipFill>
          <p:spPr>
            <a:xfrm>
              <a:off x="2514600" y="4086405"/>
              <a:ext cx="292608" cy="5120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504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838200"/>
          </a:xfrm>
        </p:spPr>
        <p:txBody>
          <a:bodyPr/>
          <a:lstStyle/>
          <a:p>
            <a:r>
              <a:rPr lang="en-US" dirty="0"/>
              <a:t>Calibration from vanishing points: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Solve for K (focal length, principal point) using three orthogonal vanishing points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Get rotation directly from vanishing points once calibration matrix is known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4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Advantages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/>
              <a:t>No need for calibration chart, 2D-3D correspondences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/>
              <a:t>Could be completely automatic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Disadvantages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/>
              <a:t>Only applies to certain kinds of scenes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/>
              <a:t>Inaccuracies in computation of vanishing points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/>
              <a:t>Problems due to infinite vanishing points</a:t>
            </a:r>
          </a:p>
        </p:txBody>
      </p:sp>
    </p:spTree>
    <p:extLst>
      <p:ext uri="{BB962C8B-B14F-4D97-AF65-F5344CB8AC3E}">
        <p14:creationId xmlns:p14="http://schemas.microsoft.com/office/powerpoint/2010/main" val="195135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Are the heights of the two groups of people consistent with one another?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Measure heights using Christ as reference</a:t>
            </a:r>
          </a:p>
        </p:txBody>
      </p:sp>
      <p:pic>
        <p:nvPicPr>
          <p:cNvPr id="8" name="Picture 7" descr="Screen Shot 2018-03-07 at 10.20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3334"/>
            <a:ext cx="9144000" cy="3189266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8252" y="5486400"/>
            <a:ext cx="42651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dirty="0" err="1"/>
              <a:t>Piero</a:t>
            </a:r>
            <a:r>
              <a:rPr lang="en-US" sz="1800" dirty="0"/>
              <a:t> </a:t>
            </a:r>
            <a:r>
              <a:rPr lang="en-US" sz="1800" dirty="0" err="1"/>
              <a:t>della</a:t>
            </a:r>
            <a:r>
              <a:rPr lang="en-US" sz="1800" dirty="0"/>
              <a:t> Francesca</a:t>
            </a:r>
            <a:r>
              <a:rPr lang="en-US" sz="1800" i="1" dirty="0"/>
              <a:t>, Flagellation, </a:t>
            </a:r>
            <a:r>
              <a:rPr lang="en-US" sz="1800" dirty="0"/>
              <a:t>ca. 1455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8600" y="6043136"/>
            <a:ext cx="8686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</a:t>
            </a:r>
            <a:r>
              <a:rPr lang="en-US" sz="1400" dirty="0" err="1"/>
              <a:t>Criminisi</a:t>
            </a:r>
            <a:r>
              <a:rPr lang="en-US" sz="1400" dirty="0"/>
              <a:t>, M. Kemp, and A. </a:t>
            </a:r>
            <a:r>
              <a:rPr lang="en-US" sz="1400" dirty="0" err="1"/>
              <a:t>Zisserman,</a:t>
            </a:r>
            <a:r>
              <a:rPr lang="en-US" sz="1400" dirty="0" err="1">
                <a:hlinkClick r:id="rId3"/>
              </a:rPr>
              <a:t>Bringing</a:t>
            </a:r>
            <a:r>
              <a:rPr lang="en-US" sz="1400" dirty="0">
                <a:hlinkClick r:id="rId3"/>
              </a:rPr>
              <a:t> Pictorial Space to Life: computer techniques for the analysis of paintings</a:t>
            </a:r>
            <a:r>
              <a:rPr lang="en-US" sz="1400" dirty="0"/>
              <a:t>, </a:t>
            </a:r>
            <a:br>
              <a:rPr lang="en-US" sz="1400" dirty="0"/>
            </a:br>
            <a:r>
              <a:rPr lang="en-US" sz="1400" i="1" dirty="0"/>
              <a:t>Proc. Computers and the History of Art</a:t>
            </a:r>
            <a:r>
              <a:rPr lang="en-US" sz="1400" dirty="0"/>
              <a:t>, 2002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648200" y="2209800"/>
            <a:ext cx="4495800" cy="3505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1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202" name="Group 58"/>
          <p:cNvGrpSpPr>
            <a:grpSpLocks/>
          </p:cNvGrpSpPr>
          <p:nvPr/>
        </p:nvGrpSpPr>
        <p:grpSpPr bwMode="auto">
          <a:xfrm>
            <a:off x="3884613" y="990600"/>
            <a:ext cx="3748087" cy="3784600"/>
            <a:chOff x="0" y="0"/>
            <a:chExt cx="2361" cy="2384"/>
          </a:xfrm>
        </p:grpSpPr>
        <p:grpSp>
          <p:nvGrpSpPr>
            <p:cNvPr id="6173" name="Group 29"/>
            <p:cNvGrpSpPr>
              <a:grpSpLocks/>
            </p:cNvGrpSpPr>
            <p:nvPr/>
          </p:nvGrpSpPr>
          <p:grpSpPr bwMode="auto">
            <a:xfrm>
              <a:off x="0" y="1966"/>
              <a:ext cx="1921" cy="418"/>
              <a:chOff x="0" y="0"/>
              <a:chExt cx="1921" cy="417"/>
            </a:xfrm>
          </p:grpSpPr>
          <p:sp>
            <p:nvSpPr>
              <p:cNvPr id="6146" name="Rectangle 2"/>
              <p:cNvSpPr>
                <a:spLocks/>
              </p:cNvSpPr>
              <p:nvPr/>
            </p:nvSpPr>
            <p:spPr bwMode="auto">
              <a:xfrm rot="5400000">
                <a:off x="767" y="-767"/>
                <a:ext cx="385" cy="1920"/>
              </a:xfrm>
              <a:prstGeom prst="rect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6167" name="Group 23"/>
              <p:cNvGrpSpPr>
                <a:grpSpLocks/>
              </p:cNvGrpSpPr>
              <p:nvPr/>
            </p:nvGrpSpPr>
            <p:grpSpPr bwMode="auto">
              <a:xfrm>
                <a:off x="94" y="0"/>
                <a:ext cx="1825" cy="192"/>
                <a:chOff x="0" y="0"/>
                <a:chExt cx="1825" cy="192"/>
              </a:xfrm>
            </p:grpSpPr>
            <p:sp>
              <p:nvSpPr>
                <p:cNvPr id="6147" name="Line 3"/>
                <p:cNvSpPr>
                  <a:spLocks noChangeShapeType="1"/>
                </p:cNvSpPr>
                <p:nvPr/>
              </p:nvSpPr>
              <p:spPr bwMode="auto">
                <a:xfrm flipH="1">
                  <a:off x="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48" name="Line 4"/>
                <p:cNvSpPr>
                  <a:spLocks noChangeShapeType="1"/>
                </p:cNvSpPr>
                <p:nvPr/>
              </p:nvSpPr>
              <p:spPr bwMode="auto">
                <a:xfrm flipH="1">
                  <a:off x="9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49" name="Line 5"/>
                <p:cNvSpPr>
                  <a:spLocks noChangeShapeType="1"/>
                </p:cNvSpPr>
                <p:nvPr/>
              </p:nvSpPr>
              <p:spPr bwMode="auto">
                <a:xfrm flipH="1">
                  <a:off x="19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0" name="Line 6"/>
                <p:cNvSpPr>
                  <a:spLocks noChangeShapeType="1"/>
                </p:cNvSpPr>
                <p:nvPr/>
              </p:nvSpPr>
              <p:spPr bwMode="auto">
                <a:xfrm flipH="1">
                  <a:off x="288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1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38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2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48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3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57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4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672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5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76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86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7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96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8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056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9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15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60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124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61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134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62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440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63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153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64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163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65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72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66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1824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6172" name="Group 28"/>
              <p:cNvGrpSpPr>
                <a:grpSpLocks/>
              </p:cNvGrpSpPr>
              <p:nvPr/>
            </p:nvGrpSpPr>
            <p:grpSpPr bwMode="auto">
              <a:xfrm>
                <a:off x="276" y="145"/>
                <a:ext cx="1413" cy="272"/>
                <a:chOff x="0" y="0"/>
                <a:chExt cx="1413" cy="272"/>
              </a:xfrm>
            </p:grpSpPr>
            <p:sp>
              <p:nvSpPr>
                <p:cNvPr id="6168" name="Rectangle 24"/>
                <p:cNvSpPr>
                  <a:spLocks/>
                </p:cNvSpPr>
                <p:nvPr/>
              </p:nvSpPr>
              <p:spPr bwMode="auto">
                <a:xfrm>
                  <a:off x="0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1</a:t>
                  </a:r>
                </a:p>
              </p:txBody>
            </p:sp>
            <p:sp>
              <p:nvSpPr>
                <p:cNvPr id="6169" name="Rectangle 25"/>
                <p:cNvSpPr>
                  <a:spLocks/>
                </p:cNvSpPr>
                <p:nvPr/>
              </p:nvSpPr>
              <p:spPr bwMode="auto">
                <a:xfrm>
                  <a:off x="397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2</a:t>
                  </a:r>
                </a:p>
              </p:txBody>
            </p:sp>
            <p:sp>
              <p:nvSpPr>
                <p:cNvPr id="6170" name="Rectangle 26"/>
                <p:cNvSpPr>
                  <a:spLocks/>
                </p:cNvSpPr>
                <p:nvPr/>
              </p:nvSpPr>
              <p:spPr bwMode="auto">
                <a:xfrm>
                  <a:off x="781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3</a:t>
                  </a:r>
                </a:p>
              </p:txBody>
            </p:sp>
            <p:sp>
              <p:nvSpPr>
                <p:cNvPr id="6171" name="Rectangle 27"/>
                <p:cNvSpPr>
                  <a:spLocks/>
                </p:cNvSpPr>
                <p:nvPr/>
              </p:nvSpPr>
              <p:spPr bwMode="auto">
                <a:xfrm>
                  <a:off x="1165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4</a:t>
                  </a:r>
                </a:p>
              </p:txBody>
            </p:sp>
          </p:grpSp>
        </p:grpSp>
        <p:grpSp>
          <p:nvGrpSpPr>
            <p:cNvPr id="6201" name="Group 57"/>
            <p:cNvGrpSpPr>
              <a:grpSpLocks/>
            </p:cNvGrpSpPr>
            <p:nvPr/>
          </p:nvGrpSpPr>
          <p:grpSpPr bwMode="auto">
            <a:xfrm>
              <a:off x="1921" y="0"/>
              <a:ext cx="440" cy="1920"/>
              <a:chOff x="0" y="0"/>
              <a:chExt cx="440" cy="1920"/>
            </a:xfrm>
          </p:grpSpPr>
          <p:sp>
            <p:nvSpPr>
              <p:cNvPr id="6174" name="Rectangle 30"/>
              <p:cNvSpPr>
                <a:spLocks/>
              </p:cNvSpPr>
              <p:nvPr/>
            </p:nvSpPr>
            <p:spPr bwMode="auto">
              <a:xfrm>
                <a:off x="0" y="0"/>
                <a:ext cx="384" cy="1920"/>
              </a:xfrm>
              <a:prstGeom prst="rect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6179" name="Group 35"/>
              <p:cNvGrpSpPr>
                <a:grpSpLocks/>
              </p:cNvGrpSpPr>
              <p:nvPr/>
            </p:nvGrpSpPr>
            <p:grpSpPr bwMode="auto">
              <a:xfrm>
                <a:off x="192" y="240"/>
                <a:ext cx="248" cy="1424"/>
                <a:chOff x="0" y="0"/>
                <a:chExt cx="248" cy="1424"/>
              </a:xfrm>
            </p:grpSpPr>
            <p:sp>
              <p:nvSpPr>
                <p:cNvPr id="6175" name="Rectangle 31"/>
                <p:cNvSpPr>
                  <a:spLocks/>
                </p:cNvSpPr>
                <p:nvPr/>
              </p:nvSpPr>
              <p:spPr bwMode="auto">
                <a:xfrm>
                  <a:off x="0" y="1152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1</a:t>
                  </a:r>
                </a:p>
              </p:txBody>
            </p:sp>
            <p:sp>
              <p:nvSpPr>
                <p:cNvPr id="6176" name="Rectangle 32"/>
                <p:cNvSpPr>
                  <a:spLocks/>
                </p:cNvSpPr>
                <p:nvPr/>
              </p:nvSpPr>
              <p:spPr bwMode="auto">
                <a:xfrm>
                  <a:off x="0" y="768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2</a:t>
                  </a:r>
                </a:p>
              </p:txBody>
            </p:sp>
            <p:sp>
              <p:nvSpPr>
                <p:cNvPr id="6177" name="Rectangle 33"/>
                <p:cNvSpPr>
                  <a:spLocks/>
                </p:cNvSpPr>
                <p:nvPr/>
              </p:nvSpPr>
              <p:spPr bwMode="auto">
                <a:xfrm>
                  <a:off x="0" y="384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3</a:t>
                  </a:r>
                </a:p>
              </p:txBody>
            </p:sp>
            <p:sp>
              <p:nvSpPr>
                <p:cNvPr id="6178" name="Rectangle 34"/>
                <p:cNvSpPr>
                  <a:spLocks/>
                </p:cNvSpPr>
                <p:nvPr/>
              </p:nvSpPr>
              <p:spPr bwMode="auto">
                <a:xfrm>
                  <a:off x="0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4</a:t>
                  </a:r>
                </a:p>
              </p:txBody>
            </p:sp>
          </p:grpSp>
          <p:grpSp>
            <p:nvGrpSpPr>
              <p:cNvPr id="6200" name="Group 56"/>
              <p:cNvGrpSpPr>
                <a:grpSpLocks/>
              </p:cNvGrpSpPr>
              <p:nvPr/>
            </p:nvGrpSpPr>
            <p:grpSpPr bwMode="auto">
              <a:xfrm>
                <a:off x="0" y="0"/>
                <a:ext cx="192" cy="1825"/>
                <a:chOff x="0" y="0"/>
                <a:chExt cx="192" cy="1825"/>
              </a:xfrm>
            </p:grpSpPr>
            <p:sp>
              <p:nvSpPr>
                <p:cNvPr id="6180" name="Line 36"/>
                <p:cNvSpPr>
                  <a:spLocks noChangeShapeType="1"/>
                </p:cNvSpPr>
                <p:nvPr/>
              </p:nvSpPr>
              <p:spPr bwMode="auto">
                <a:xfrm>
                  <a:off x="0" y="182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1" name="Line 37"/>
                <p:cNvSpPr>
                  <a:spLocks noChangeShapeType="1"/>
                </p:cNvSpPr>
                <p:nvPr/>
              </p:nvSpPr>
              <p:spPr bwMode="auto">
                <a:xfrm>
                  <a:off x="0" y="172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2" name="Line 38"/>
                <p:cNvSpPr>
                  <a:spLocks noChangeShapeType="1"/>
                </p:cNvSpPr>
                <p:nvPr/>
              </p:nvSpPr>
              <p:spPr bwMode="auto">
                <a:xfrm>
                  <a:off x="0" y="163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3" name="Line 39"/>
                <p:cNvSpPr>
                  <a:spLocks noChangeShapeType="1"/>
                </p:cNvSpPr>
                <p:nvPr/>
              </p:nvSpPr>
              <p:spPr bwMode="auto">
                <a:xfrm>
                  <a:off x="0" y="1536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4" name="Line 40"/>
                <p:cNvSpPr>
                  <a:spLocks noChangeShapeType="1"/>
                </p:cNvSpPr>
                <p:nvPr/>
              </p:nvSpPr>
              <p:spPr bwMode="auto">
                <a:xfrm>
                  <a:off x="0" y="144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5" name="Line 41"/>
                <p:cNvSpPr>
                  <a:spLocks noChangeShapeType="1"/>
                </p:cNvSpPr>
                <p:nvPr/>
              </p:nvSpPr>
              <p:spPr bwMode="auto">
                <a:xfrm>
                  <a:off x="0" y="134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6" name="Line 42"/>
                <p:cNvSpPr>
                  <a:spLocks noChangeShapeType="1"/>
                </p:cNvSpPr>
                <p:nvPr/>
              </p:nvSpPr>
              <p:spPr bwMode="auto">
                <a:xfrm>
                  <a:off x="0" y="124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7" name="Line 43"/>
                <p:cNvSpPr>
                  <a:spLocks noChangeShapeType="1"/>
                </p:cNvSpPr>
                <p:nvPr/>
              </p:nvSpPr>
              <p:spPr bwMode="auto">
                <a:xfrm>
                  <a:off x="0" y="1152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8" name="Line 44"/>
                <p:cNvSpPr>
                  <a:spLocks noChangeShapeType="1"/>
                </p:cNvSpPr>
                <p:nvPr/>
              </p:nvSpPr>
              <p:spPr bwMode="auto">
                <a:xfrm>
                  <a:off x="0" y="105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9" name="Line 45"/>
                <p:cNvSpPr>
                  <a:spLocks noChangeShapeType="1"/>
                </p:cNvSpPr>
                <p:nvPr/>
              </p:nvSpPr>
              <p:spPr bwMode="auto">
                <a:xfrm>
                  <a:off x="0" y="96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0" name="Line 46"/>
                <p:cNvSpPr>
                  <a:spLocks noChangeShapeType="1"/>
                </p:cNvSpPr>
                <p:nvPr/>
              </p:nvSpPr>
              <p:spPr bwMode="auto">
                <a:xfrm>
                  <a:off x="0" y="86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1" name="Line 47"/>
                <p:cNvSpPr>
                  <a:spLocks noChangeShapeType="1"/>
                </p:cNvSpPr>
                <p:nvPr/>
              </p:nvSpPr>
              <p:spPr bwMode="auto">
                <a:xfrm>
                  <a:off x="0" y="768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2" name="Line 48"/>
                <p:cNvSpPr>
                  <a:spLocks noChangeShapeType="1"/>
                </p:cNvSpPr>
                <p:nvPr/>
              </p:nvSpPr>
              <p:spPr bwMode="auto">
                <a:xfrm>
                  <a:off x="0" y="67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3" name="Line 49"/>
                <p:cNvSpPr>
                  <a:spLocks noChangeShapeType="1"/>
                </p:cNvSpPr>
                <p:nvPr/>
              </p:nvSpPr>
              <p:spPr bwMode="auto">
                <a:xfrm>
                  <a:off x="0" y="57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4" name="Line 50"/>
                <p:cNvSpPr>
                  <a:spLocks noChangeShapeType="1"/>
                </p:cNvSpPr>
                <p:nvPr/>
              </p:nvSpPr>
              <p:spPr bwMode="auto">
                <a:xfrm>
                  <a:off x="0" y="48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5" name="Line 51"/>
                <p:cNvSpPr>
                  <a:spLocks noChangeShapeType="1"/>
                </p:cNvSpPr>
                <p:nvPr/>
              </p:nvSpPr>
              <p:spPr bwMode="auto">
                <a:xfrm>
                  <a:off x="0" y="384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6" name="Line 52"/>
                <p:cNvSpPr>
                  <a:spLocks noChangeShapeType="1"/>
                </p:cNvSpPr>
                <p:nvPr/>
              </p:nvSpPr>
              <p:spPr bwMode="auto">
                <a:xfrm>
                  <a:off x="0" y="28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7" name="Line 53"/>
                <p:cNvSpPr>
                  <a:spLocks noChangeShapeType="1"/>
                </p:cNvSpPr>
                <p:nvPr/>
              </p:nvSpPr>
              <p:spPr bwMode="auto">
                <a:xfrm>
                  <a:off x="0" y="19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8" name="Line 54"/>
                <p:cNvSpPr>
                  <a:spLocks noChangeShapeType="1"/>
                </p:cNvSpPr>
                <p:nvPr/>
              </p:nvSpPr>
              <p:spPr bwMode="auto">
                <a:xfrm>
                  <a:off x="0" y="9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9" name="Line 55"/>
                <p:cNvSpPr>
                  <a:spLocks noChangeShapeType="1"/>
                </p:cNvSpPr>
                <p:nvPr/>
              </p:nvSpPr>
              <p:spPr bwMode="auto">
                <a:xfrm>
                  <a:off x="0" y="0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on planes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05" name="Picture 6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30829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06" name="Line 62"/>
          <p:cNvSpPr>
            <a:spLocks noChangeShapeType="1"/>
          </p:cNvSpPr>
          <p:nvPr/>
        </p:nvSpPr>
        <p:spPr bwMode="auto">
          <a:xfrm>
            <a:off x="1371600" y="3276600"/>
            <a:ext cx="533400" cy="228600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209" name="Group 65"/>
          <p:cNvGrpSpPr>
            <a:grpSpLocks/>
          </p:cNvGrpSpPr>
          <p:nvPr/>
        </p:nvGrpSpPr>
        <p:grpSpPr bwMode="auto">
          <a:xfrm>
            <a:off x="3810000" y="914400"/>
            <a:ext cx="3082925" cy="3124200"/>
            <a:chOff x="0" y="0"/>
            <a:chExt cx="1942" cy="1968"/>
          </a:xfrm>
        </p:grpSpPr>
        <p:pic>
          <p:nvPicPr>
            <p:cNvPr id="6207" name="Picture 63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4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08" name="Line 64"/>
            <p:cNvSpPr>
              <a:spLocks noChangeShapeType="1"/>
            </p:cNvSpPr>
            <p:nvPr/>
          </p:nvSpPr>
          <p:spPr bwMode="auto">
            <a:xfrm>
              <a:off x="720" y="912"/>
              <a:ext cx="432" cy="480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6214" name="Rectangle 70"/>
          <p:cNvSpPr>
            <a:spLocks/>
          </p:cNvSpPr>
          <p:nvPr/>
        </p:nvSpPr>
        <p:spPr bwMode="auto">
          <a:xfrm>
            <a:off x="669925" y="5486400"/>
            <a:ext cx="46609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Approach:  unwarp then measure</a:t>
            </a:r>
          </a:p>
        </p:txBody>
      </p:sp>
      <p:sp>
        <p:nvSpPr>
          <p:cNvPr id="6215" name="Rectangle 71"/>
          <p:cNvSpPr>
            <a:spLocks/>
          </p:cNvSpPr>
          <p:nvPr/>
        </p:nvSpPr>
        <p:spPr bwMode="auto">
          <a:xfrm>
            <a:off x="673100" y="5943600"/>
            <a:ext cx="37592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What kind of warp is this?</a:t>
            </a:r>
          </a:p>
        </p:txBody>
      </p:sp>
    </p:spTree>
    <p:extLst>
      <p:ext uri="{BB962C8B-B14F-4D97-AF65-F5344CB8AC3E}">
        <p14:creationId xmlns:p14="http://schemas.microsoft.com/office/powerpoint/2010/main" val="326096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8991616" presetClass="entr" presetSubtype="9125252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6" grpId="0" animBg="1"/>
      <p:bldP spid="6214" grpId="0" build="p" autoUpdateAnimBg="0"/>
      <p:bldP spid="6215" grpId="0" build="p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Image rectification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20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30829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914400"/>
            <a:ext cx="30829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Oval 6"/>
          <p:cNvSpPr>
            <a:spLocks/>
          </p:cNvSpPr>
          <p:nvPr/>
        </p:nvSpPr>
        <p:spPr bwMode="auto">
          <a:xfrm>
            <a:off x="1166813" y="3895725"/>
            <a:ext cx="76200" cy="76200"/>
          </a:xfrm>
          <a:prstGeom prst="ellipse">
            <a:avLst/>
          </a:prstGeom>
          <a:solidFill>
            <a:srgbClr val="33CC33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3" name="Oval 7"/>
          <p:cNvSpPr>
            <a:spLocks/>
          </p:cNvSpPr>
          <p:nvPr/>
        </p:nvSpPr>
        <p:spPr bwMode="auto">
          <a:xfrm>
            <a:off x="2066925" y="3533775"/>
            <a:ext cx="76200" cy="76200"/>
          </a:xfrm>
          <a:prstGeom prst="ellipse">
            <a:avLst/>
          </a:prstGeom>
          <a:solidFill>
            <a:srgbClr val="0066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4" name="Oval 8"/>
          <p:cNvSpPr>
            <a:spLocks/>
          </p:cNvSpPr>
          <p:nvPr/>
        </p:nvSpPr>
        <p:spPr bwMode="auto">
          <a:xfrm>
            <a:off x="1228725" y="3562350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5" name="Oval 9"/>
          <p:cNvSpPr>
            <a:spLocks/>
          </p:cNvSpPr>
          <p:nvPr/>
        </p:nvSpPr>
        <p:spPr bwMode="auto">
          <a:xfrm>
            <a:off x="2209800" y="3819525"/>
            <a:ext cx="76200" cy="76200"/>
          </a:xfrm>
          <a:prstGeom prst="ellipse">
            <a:avLst/>
          </a:prstGeom>
          <a:solidFill>
            <a:srgbClr val="FFFF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6" name="Oval 10"/>
          <p:cNvSpPr>
            <a:spLocks/>
          </p:cNvSpPr>
          <p:nvPr/>
        </p:nvSpPr>
        <p:spPr bwMode="auto">
          <a:xfrm>
            <a:off x="4819650" y="3917950"/>
            <a:ext cx="76200" cy="76200"/>
          </a:xfrm>
          <a:prstGeom prst="ellipse">
            <a:avLst/>
          </a:prstGeom>
          <a:solidFill>
            <a:srgbClr val="33CC33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7" name="Oval 11"/>
          <p:cNvSpPr>
            <a:spLocks/>
          </p:cNvSpPr>
          <p:nvPr/>
        </p:nvSpPr>
        <p:spPr bwMode="auto">
          <a:xfrm>
            <a:off x="5776913" y="3213100"/>
            <a:ext cx="76200" cy="76200"/>
          </a:xfrm>
          <a:prstGeom prst="ellipse">
            <a:avLst/>
          </a:prstGeom>
          <a:solidFill>
            <a:srgbClr val="0066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8" name="Oval 12"/>
          <p:cNvSpPr>
            <a:spLocks/>
          </p:cNvSpPr>
          <p:nvPr/>
        </p:nvSpPr>
        <p:spPr bwMode="auto">
          <a:xfrm>
            <a:off x="4829175" y="3213100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9" name="Oval 13"/>
          <p:cNvSpPr>
            <a:spLocks/>
          </p:cNvSpPr>
          <p:nvPr/>
        </p:nvSpPr>
        <p:spPr bwMode="auto">
          <a:xfrm>
            <a:off x="5781675" y="3917950"/>
            <a:ext cx="76200" cy="76200"/>
          </a:xfrm>
          <a:prstGeom prst="ellipse">
            <a:avLst/>
          </a:prstGeom>
          <a:solidFill>
            <a:srgbClr val="FFFF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30" name="Rectangle 14"/>
          <p:cNvSpPr>
            <a:spLocks/>
          </p:cNvSpPr>
          <p:nvPr/>
        </p:nvSpPr>
        <p:spPr bwMode="auto">
          <a:xfrm>
            <a:off x="685800" y="4114800"/>
            <a:ext cx="77851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550"/>
              </a:spcBef>
            </a:pPr>
            <a:r>
              <a:rPr lang="en-US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To unwarp (rectify) an image</a:t>
            </a:r>
          </a:p>
          <a:p>
            <a:pPr marL="382588" indent="-342900"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solve for </a:t>
            </a:r>
            <a:r>
              <a:rPr lang="en-US" sz="2000" dirty="0" err="1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homography</a:t>
            </a:r>
            <a:r>
              <a:rPr lang="en-US" sz="20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cs typeface="Arial Bold" charset="0"/>
                <a:sym typeface="Arial Bold" charset="0"/>
              </a:rPr>
              <a:t>H</a:t>
            </a:r>
            <a:r>
              <a:rPr lang="en-US" sz="20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given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cs typeface="Arial Bold" charset="0"/>
                <a:sym typeface="Arial Bold" charset="0"/>
              </a:rPr>
              <a:t>p</a:t>
            </a:r>
            <a:r>
              <a:rPr lang="en-US" sz="20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and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cs typeface="Arial Bold" charset="0"/>
                <a:sym typeface="Arial Bold" charset="0"/>
              </a:rPr>
              <a:t>p′</a:t>
            </a:r>
          </a:p>
          <a:p>
            <a:pPr marL="382588" indent="-342900">
              <a:spcBef>
                <a:spcPts val="413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en-US" sz="18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how many points are necessary to solve for </a:t>
            </a:r>
            <a:r>
              <a:rPr lang="en-US" sz="1800" dirty="0">
                <a:solidFill>
                  <a:schemeClr val="tx1"/>
                </a:solidFill>
                <a:latin typeface="Arial Bold" charset="0"/>
                <a:cs typeface="Arial Bold" charset="0"/>
                <a:sym typeface="Arial Bold" charset="0"/>
              </a:rPr>
              <a:t>H</a:t>
            </a:r>
            <a:r>
              <a:rPr lang="en-US" sz="18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?</a:t>
            </a:r>
          </a:p>
        </p:txBody>
      </p:sp>
      <p:sp>
        <p:nvSpPr>
          <p:cNvPr id="9231" name="Rectangle 15"/>
          <p:cNvSpPr>
            <a:spLocks/>
          </p:cNvSpPr>
          <p:nvPr/>
        </p:nvSpPr>
        <p:spPr bwMode="auto">
          <a:xfrm>
            <a:off x="1295400" y="3352800"/>
            <a:ext cx="3095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000" dirty="0">
                <a:solidFill>
                  <a:srgbClr val="FF0000"/>
                </a:solidFill>
                <a:latin typeface="Arial Bold" charset="0"/>
                <a:cs typeface="Arial Bold" charset="0"/>
                <a:sym typeface="Arial Bold" charset="0"/>
              </a:rPr>
              <a:t>p</a:t>
            </a:r>
          </a:p>
        </p:txBody>
      </p:sp>
      <p:sp>
        <p:nvSpPr>
          <p:cNvPr id="9232" name="Rectangle 16"/>
          <p:cNvSpPr>
            <a:spLocks/>
          </p:cNvSpPr>
          <p:nvPr/>
        </p:nvSpPr>
        <p:spPr bwMode="auto">
          <a:xfrm>
            <a:off x="4954588" y="3048000"/>
            <a:ext cx="2994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000" dirty="0">
                <a:solidFill>
                  <a:srgbClr val="FF0000"/>
                </a:solidFill>
                <a:latin typeface="Arial Bold" charset="0"/>
                <a:cs typeface="Arial Bold" charset="0"/>
                <a:sym typeface="Arial Bold" charset="0"/>
              </a:rPr>
              <a:t>p′</a:t>
            </a:r>
          </a:p>
        </p:txBody>
      </p:sp>
    </p:spTree>
    <p:extLst>
      <p:ext uri="{BB962C8B-B14F-4D97-AF65-F5344CB8AC3E}">
        <p14:creationId xmlns:p14="http://schemas.microsoft.com/office/powerpoint/2010/main" val="28445002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rectification: example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1643063"/>
            <a:ext cx="1295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665288"/>
            <a:ext cx="5402262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61039" y="5410200"/>
            <a:ext cx="5615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err="1"/>
              <a:t>Piero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Francesca</a:t>
            </a:r>
            <a:r>
              <a:rPr lang="en-US" i="1" dirty="0"/>
              <a:t>, Flagellation, </a:t>
            </a:r>
            <a:r>
              <a:rPr lang="en-US" dirty="0"/>
              <a:t>ca. 1455</a:t>
            </a:r>
          </a:p>
        </p:txBody>
      </p:sp>
    </p:spTree>
    <p:extLst>
      <p:ext uri="{BB962C8B-B14F-4D97-AF65-F5344CB8AC3E}">
        <p14:creationId xmlns:p14="http://schemas.microsoft.com/office/powerpoint/2010/main" val="32419765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838200"/>
          </a:xfrm>
          <a:ln/>
        </p:spPr>
        <p:txBody>
          <a:bodyPr rIns="132080"/>
          <a:lstStyle/>
          <a:p>
            <a:r>
              <a:rPr lang="en-US" dirty="0"/>
              <a:t>Application: 3D modeling from a single image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6043136"/>
            <a:ext cx="8686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</a:t>
            </a:r>
            <a:r>
              <a:rPr lang="en-US" sz="1400" dirty="0" err="1"/>
              <a:t>Criminisi</a:t>
            </a:r>
            <a:r>
              <a:rPr lang="en-US" sz="1400" dirty="0"/>
              <a:t>, M. Kemp, and A. </a:t>
            </a:r>
            <a:r>
              <a:rPr lang="en-US" sz="1400" dirty="0" err="1"/>
              <a:t>Zisserman,</a:t>
            </a:r>
            <a:r>
              <a:rPr lang="en-US" sz="1400" dirty="0" err="1">
                <a:hlinkClick r:id="rId2"/>
              </a:rPr>
              <a:t>Bringing</a:t>
            </a:r>
            <a:r>
              <a:rPr lang="en-US" sz="1400" dirty="0">
                <a:hlinkClick r:id="rId2"/>
              </a:rPr>
              <a:t> Pictorial Space to Life: computer techniques for the analysis of paintings</a:t>
            </a:r>
            <a:r>
              <a:rPr lang="en-US" sz="1400" dirty="0"/>
              <a:t>, </a:t>
            </a:r>
            <a:br>
              <a:rPr lang="en-US" sz="1400" dirty="0"/>
            </a:br>
            <a:r>
              <a:rPr lang="en-US" sz="1400" i="1" dirty="0"/>
              <a:t>Proc. Computers and the History of Art</a:t>
            </a:r>
            <a:r>
              <a:rPr lang="en-US" sz="1400" dirty="0"/>
              <a:t>, 2002</a:t>
            </a:r>
          </a:p>
        </p:txBody>
      </p:sp>
      <p:pic>
        <p:nvPicPr>
          <p:cNvPr id="2" name="Picture 1" descr="Screen Shot 2018-03-07 at 10.26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1"/>
            <a:ext cx="3986129" cy="3886199"/>
          </a:xfrm>
          <a:prstGeom prst="rect">
            <a:avLst/>
          </a:prstGeom>
        </p:spPr>
      </p:pic>
      <p:pic>
        <p:nvPicPr>
          <p:cNvPr id="4" name="Picture 3" descr="Screen Shot 2018-03-07 at 10.27.0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529" y="1219200"/>
            <a:ext cx="5093529" cy="4114800"/>
          </a:xfrm>
          <a:prstGeom prst="rect">
            <a:avLst/>
          </a:prstGeom>
        </p:spPr>
      </p:pic>
      <p:pic>
        <p:nvPicPr>
          <p:cNvPr id="5" name="Picture 4" descr="Screen Shot 2018-03-07 at 10.27.2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361" y="1905000"/>
            <a:ext cx="471363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0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838200"/>
          </a:xfrm>
          <a:ln/>
        </p:spPr>
        <p:txBody>
          <a:bodyPr rIns="132080"/>
          <a:lstStyle/>
          <a:p>
            <a:r>
              <a:rPr lang="en-US" dirty="0"/>
              <a:t>Application: 3D modeling from a single image</a:t>
            </a:r>
          </a:p>
        </p:txBody>
      </p:sp>
      <p:pic>
        <p:nvPicPr>
          <p:cNvPr id="512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343058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 cap="flat">
                <a:solidFill>
                  <a:srgbClr val="EAEAEA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896938"/>
            <a:ext cx="2636837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3200400"/>
            <a:ext cx="23272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6"/>
          <p:cNvSpPr>
            <a:spLocks/>
          </p:cNvSpPr>
          <p:nvPr/>
        </p:nvSpPr>
        <p:spPr bwMode="auto">
          <a:xfrm>
            <a:off x="1783520" y="4876800"/>
            <a:ext cx="226703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2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J. Vermeer</a:t>
            </a:r>
            <a:r>
              <a:rPr lang="en-US" sz="1200" dirty="0">
                <a:sym typeface="Arial" charset="0"/>
              </a:rPr>
              <a:t>,</a:t>
            </a:r>
            <a:r>
              <a:rPr lang="en-US" sz="12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Arial Italic" charset="0"/>
                <a:cs typeface="Arial Italic" charset="0"/>
                <a:sym typeface="Arial Italic" charset="0"/>
              </a:rPr>
              <a:t>Music Lesson</a:t>
            </a:r>
            <a:r>
              <a:rPr lang="en-US" sz="1200" dirty="0">
                <a:solidFill>
                  <a:schemeClr val="tx1"/>
                </a:solidFill>
                <a:latin typeface="+mn-lt"/>
                <a:cs typeface="Arial Italic" charset="0"/>
                <a:sym typeface="Arial Italic" charset="0"/>
              </a:rPr>
              <a:t>, 1662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6043136"/>
            <a:ext cx="8686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</a:t>
            </a:r>
            <a:r>
              <a:rPr lang="en-US" sz="1400" dirty="0" err="1"/>
              <a:t>Criminisi</a:t>
            </a:r>
            <a:r>
              <a:rPr lang="en-US" sz="1400" dirty="0"/>
              <a:t>, M. Kemp, and A. </a:t>
            </a:r>
            <a:r>
              <a:rPr lang="en-US" sz="1400" dirty="0" err="1"/>
              <a:t>Zisserman,</a:t>
            </a:r>
            <a:r>
              <a:rPr lang="en-US" sz="1400" dirty="0" err="1">
                <a:hlinkClick r:id="rId5"/>
              </a:rPr>
              <a:t>Bringing</a:t>
            </a:r>
            <a:r>
              <a:rPr lang="en-US" sz="1400" dirty="0">
                <a:hlinkClick r:id="rId5"/>
              </a:rPr>
              <a:t> Pictorial Space to Life: computer techniques for the analysis of paintings</a:t>
            </a:r>
            <a:r>
              <a:rPr lang="en-US" sz="1400" dirty="0"/>
              <a:t>, </a:t>
            </a:r>
            <a:br>
              <a:rPr lang="en-US" sz="1400" dirty="0"/>
            </a:br>
            <a:r>
              <a:rPr lang="en-US" sz="1400" i="1" dirty="0"/>
              <a:t>Proc. Computers and the History of Art</a:t>
            </a:r>
            <a:r>
              <a:rPr lang="en-US" sz="1400" dirty="0"/>
              <a:t>, 2002</a:t>
            </a:r>
          </a:p>
        </p:txBody>
      </p:sp>
    </p:spTree>
    <p:extLst>
      <p:ext uri="{BB962C8B-B14F-4D97-AF65-F5344CB8AC3E}">
        <p14:creationId xmlns:p14="http://schemas.microsoft.com/office/powerpoint/2010/main" val="3313940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ambiguity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66800"/>
            <a:ext cx="8534400" cy="472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400" y="6248400"/>
            <a:ext cx="5317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Rashad Alakbarov shadow sculptures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8880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/>
              <a:t>Application: Fully automatic modeling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5955268"/>
            <a:ext cx="899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D. </a:t>
            </a:r>
            <a:r>
              <a:rPr lang="en-US" sz="1800" dirty="0" err="1"/>
              <a:t>Hoiem</a:t>
            </a:r>
            <a:r>
              <a:rPr lang="en-US" sz="1800" dirty="0"/>
              <a:t>, A.A. </a:t>
            </a:r>
            <a:r>
              <a:rPr lang="en-US" sz="1800" dirty="0" err="1"/>
              <a:t>Efros</a:t>
            </a:r>
            <a:r>
              <a:rPr lang="en-US" sz="1800" dirty="0"/>
              <a:t>, and M. Hebert, </a:t>
            </a:r>
            <a:r>
              <a:rPr lang="en-US" sz="1800" dirty="0">
                <a:hlinkClick r:id="rId3"/>
              </a:rPr>
              <a:t>Automatic Photo Pop-up</a:t>
            </a:r>
            <a:r>
              <a:rPr lang="en-US" sz="1800" dirty="0"/>
              <a:t>, SIGGRAPH 2005.</a:t>
            </a:r>
          </a:p>
        </p:txBody>
      </p:sp>
      <p:sp>
        <p:nvSpPr>
          <p:cNvPr id="7" name="Rectangle 6"/>
          <p:cNvSpPr/>
          <p:nvPr/>
        </p:nvSpPr>
        <p:spPr>
          <a:xfrm>
            <a:off x="419101" y="6400800"/>
            <a:ext cx="81152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4"/>
              </a:rPr>
              <a:t>http://dhoiem.cs.illinois.edu/projects/popup/popup_movie_450_250.mp4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143000"/>
            <a:ext cx="2845776" cy="213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1143000"/>
            <a:ext cx="2898297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275" y="3505200"/>
            <a:ext cx="4035125" cy="23472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1143000"/>
            <a:ext cx="2896868" cy="2133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6485" y="121920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sky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86200" y="1905000"/>
            <a:ext cx="928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vertical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29200" y="2754868"/>
            <a:ext cx="9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ground</a:t>
            </a:r>
          </a:p>
        </p:txBody>
      </p:sp>
    </p:spTree>
    <p:extLst>
      <p:ext uri="{BB962C8B-B14F-4D97-AF65-F5344CB8AC3E}">
        <p14:creationId xmlns:p14="http://schemas.microsoft.com/office/powerpoint/2010/main" val="23898819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Object detection</a:t>
            </a:r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514600"/>
            <a:ext cx="87630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28600" y="6183868"/>
            <a:ext cx="876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D. </a:t>
            </a:r>
            <a:r>
              <a:rPr lang="en-US" sz="1800" dirty="0" err="1"/>
              <a:t>Hoiem</a:t>
            </a:r>
            <a:r>
              <a:rPr lang="en-US" sz="1800" dirty="0"/>
              <a:t>, A.A. </a:t>
            </a:r>
            <a:r>
              <a:rPr lang="en-US" sz="1800" dirty="0" err="1"/>
              <a:t>Efros</a:t>
            </a:r>
            <a:r>
              <a:rPr lang="en-US" sz="1800" dirty="0"/>
              <a:t>, and M. Hebert, </a:t>
            </a:r>
            <a:r>
              <a:rPr lang="en-US" sz="1800" dirty="0">
                <a:hlinkClick r:id="rId3"/>
              </a:rPr>
              <a:t>Putting Objects in Perspective</a:t>
            </a:r>
            <a:r>
              <a:rPr lang="en-US" sz="1800" dirty="0"/>
              <a:t>, CVPR 2006</a:t>
            </a:r>
          </a:p>
        </p:txBody>
      </p:sp>
    </p:spTree>
    <p:extLst>
      <p:ext uri="{BB962C8B-B14F-4D97-AF65-F5344CB8AC3E}">
        <p14:creationId xmlns:p14="http://schemas.microsoft.com/office/powerpoint/2010/main" val="17100301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Image editing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dirty="0"/>
              <a:t>Inserting synthetic objects into images: </a:t>
            </a:r>
            <a:r>
              <a:rPr lang="en-US" dirty="0">
                <a:hlinkClick r:id="rId2"/>
              </a:rPr>
              <a:t>http://vimeo.com/28962540</a:t>
            </a: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0037" y="61722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K. </a:t>
            </a:r>
            <a:r>
              <a:rPr lang="en-US" sz="1600" dirty="0" err="1"/>
              <a:t>Karsch</a:t>
            </a:r>
            <a:r>
              <a:rPr lang="en-US" sz="1600" dirty="0"/>
              <a:t> and V. </a:t>
            </a:r>
            <a:r>
              <a:rPr lang="en-US" sz="1600" dirty="0" err="1"/>
              <a:t>Hedau</a:t>
            </a:r>
            <a:r>
              <a:rPr lang="en-US" sz="1600" dirty="0"/>
              <a:t> and D. Forsyth and D. </a:t>
            </a:r>
            <a:r>
              <a:rPr lang="en-US" sz="1600" dirty="0" err="1"/>
              <a:t>Hoiem</a:t>
            </a:r>
            <a:r>
              <a:rPr lang="en-US" sz="1600" dirty="0"/>
              <a:t>, </a:t>
            </a:r>
            <a:r>
              <a:rPr lang="en-US" sz="1600" dirty="0">
                <a:hlinkClick r:id="rId3"/>
              </a:rPr>
              <a:t>Rendering Synthetic Objects into Legacy Photographs</a:t>
            </a:r>
            <a:r>
              <a:rPr lang="en-US" sz="1600" dirty="0"/>
              <a:t>, </a:t>
            </a:r>
            <a:r>
              <a:rPr lang="en-US" sz="1600" i="1" dirty="0"/>
              <a:t>SIGGRAPH Asia</a:t>
            </a:r>
            <a:r>
              <a:rPr lang="en-US" sz="1600" dirty="0"/>
              <a:t> 2011</a:t>
            </a: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399"/>
            <a:ext cx="4284254" cy="30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7" y="2457449"/>
            <a:ext cx="4284254" cy="30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4668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Preview: Structure from motion</a:t>
            </a:r>
          </a:p>
        </p:txBody>
      </p:sp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4264024" y="1539875"/>
            <a:ext cx="1219200" cy="1219200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8300000" rev="0"/>
            </a:camera>
            <a:lightRig rig="legacyFlat3" dir="b"/>
          </a:scene3d>
          <a:sp3d extrusionH="17002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23908" name="AutoShape 4"/>
          <p:cNvSpPr>
            <a:spLocks noChangeArrowheads="1"/>
          </p:cNvSpPr>
          <p:nvPr/>
        </p:nvSpPr>
        <p:spPr bwMode="auto">
          <a:xfrm rot="5400000">
            <a:off x="1040606" y="2886869"/>
            <a:ext cx="1981200" cy="1725612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10" name="Rectangle 6"/>
          <p:cNvSpPr>
            <a:spLocks noChangeArrowheads="1"/>
          </p:cNvSpPr>
          <p:nvPr/>
        </p:nvSpPr>
        <p:spPr bwMode="auto">
          <a:xfrm>
            <a:off x="2136775" y="3462338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6499998" rev="0"/>
            </a:camera>
            <a:lightRig rig="legacyFlat3" dir="b"/>
          </a:scene3d>
          <a:sp3d extrusionH="6842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23909" name="AutoShape 5"/>
          <p:cNvSpPr>
            <a:spLocks noChangeArrowheads="1"/>
          </p:cNvSpPr>
          <p:nvPr/>
        </p:nvSpPr>
        <p:spPr bwMode="auto">
          <a:xfrm rot="16200000" flipH="1">
            <a:off x="6223794" y="3078956"/>
            <a:ext cx="1981200" cy="1725613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7054850" y="3717925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9199999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23915" name="Rectangle 11"/>
          <p:cNvSpPr>
            <a:spLocks noChangeArrowheads="1"/>
          </p:cNvSpPr>
          <p:nvPr/>
        </p:nvSpPr>
        <p:spPr bwMode="auto">
          <a:xfrm>
            <a:off x="3736975" y="3521075"/>
            <a:ext cx="2044700" cy="1470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17" name="Rectangle 13"/>
          <p:cNvSpPr>
            <a:spLocks noChangeArrowheads="1"/>
          </p:cNvSpPr>
          <p:nvPr/>
        </p:nvSpPr>
        <p:spPr bwMode="auto">
          <a:xfrm>
            <a:off x="4619625" y="4032250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8300000" rev="0"/>
            </a:camera>
            <a:lightRig rig="legacyFlat3" dir="b"/>
          </a:scene3d>
          <a:sp3d extrusionH="7858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23937" name="Line 33"/>
          <p:cNvSpPr>
            <a:spLocks noChangeShapeType="1"/>
          </p:cNvSpPr>
          <p:nvPr/>
        </p:nvSpPr>
        <p:spPr bwMode="auto">
          <a:xfrm flipH="1">
            <a:off x="635000" y="2759075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38" name="Line 34"/>
          <p:cNvSpPr>
            <a:spLocks noChangeShapeType="1"/>
          </p:cNvSpPr>
          <p:nvPr/>
        </p:nvSpPr>
        <p:spPr bwMode="auto">
          <a:xfrm flipH="1">
            <a:off x="635000" y="4206875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1" name="Line 37"/>
          <p:cNvSpPr>
            <a:spLocks noChangeShapeType="1"/>
          </p:cNvSpPr>
          <p:nvPr/>
        </p:nvSpPr>
        <p:spPr bwMode="auto">
          <a:xfrm flipH="1">
            <a:off x="635000" y="4740275"/>
            <a:ext cx="2209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4" name="Line 40"/>
          <p:cNvSpPr>
            <a:spLocks noChangeShapeType="1"/>
          </p:cNvSpPr>
          <p:nvPr/>
        </p:nvSpPr>
        <p:spPr bwMode="auto">
          <a:xfrm flipH="1">
            <a:off x="4714875" y="3543300"/>
            <a:ext cx="1066800" cy="211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5" name="Line 41"/>
          <p:cNvSpPr>
            <a:spLocks noChangeShapeType="1"/>
          </p:cNvSpPr>
          <p:nvPr/>
        </p:nvSpPr>
        <p:spPr bwMode="auto">
          <a:xfrm>
            <a:off x="3724275" y="4991100"/>
            <a:ext cx="9906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7" name="Line 43"/>
          <p:cNvSpPr>
            <a:spLocks noChangeShapeType="1"/>
          </p:cNvSpPr>
          <p:nvPr/>
        </p:nvSpPr>
        <p:spPr bwMode="auto">
          <a:xfrm flipH="1">
            <a:off x="4714875" y="4991100"/>
            <a:ext cx="10668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9" name="Line 45"/>
          <p:cNvSpPr>
            <a:spLocks noChangeShapeType="1"/>
          </p:cNvSpPr>
          <p:nvPr/>
        </p:nvSpPr>
        <p:spPr bwMode="auto">
          <a:xfrm flipV="1">
            <a:off x="6324600" y="4779963"/>
            <a:ext cx="220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50" name="Line 46"/>
          <p:cNvSpPr>
            <a:spLocks noChangeShapeType="1"/>
          </p:cNvSpPr>
          <p:nvPr/>
        </p:nvSpPr>
        <p:spPr bwMode="auto">
          <a:xfrm>
            <a:off x="8077200" y="4398963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51" name="Line 47"/>
          <p:cNvSpPr>
            <a:spLocks noChangeShapeType="1"/>
          </p:cNvSpPr>
          <p:nvPr/>
        </p:nvSpPr>
        <p:spPr bwMode="auto">
          <a:xfrm>
            <a:off x="8077200" y="2951163"/>
            <a:ext cx="457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57" name="Text Box 53"/>
          <p:cNvSpPr txBox="1">
            <a:spLocks noChangeArrowheads="1"/>
          </p:cNvSpPr>
          <p:nvPr/>
        </p:nvSpPr>
        <p:spPr bwMode="auto">
          <a:xfrm>
            <a:off x="6650037" y="4965998"/>
            <a:ext cx="10855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Camera 3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1572135" y="3297238"/>
            <a:ext cx="995143" cy="860425"/>
            <a:chOff x="852" y="2079"/>
            <a:chExt cx="760" cy="657"/>
          </a:xfrm>
        </p:grpSpPr>
        <p:sp>
          <p:nvSpPr>
            <p:cNvPr id="123959" name="Oval 55"/>
            <p:cNvSpPr>
              <a:spLocks noChangeArrowheads="1"/>
            </p:cNvSpPr>
            <p:nvPr/>
          </p:nvSpPr>
          <p:spPr bwMode="auto">
            <a:xfrm>
              <a:off x="852" y="2235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0" name="Oval 56"/>
            <p:cNvSpPr>
              <a:spLocks noChangeArrowheads="1"/>
            </p:cNvSpPr>
            <p:nvPr/>
          </p:nvSpPr>
          <p:spPr bwMode="auto">
            <a:xfrm>
              <a:off x="1368" y="2256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1" name="Oval 57"/>
            <p:cNvSpPr>
              <a:spLocks noChangeArrowheads="1"/>
            </p:cNvSpPr>
            <p:nvPr/>
          </p:nvSpPr>
          <p:spPr bwMode="auto">
            <a:xfrm>
              <a:off x="852" y="265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2" name="Oval 58"/>
            <p:cNvSpPr>
              <a:spLocks noChangeArrowheads="1"/>
            </p:cNvSpPr>
            <p:nvPr/>
          </p:nvSpPr>
          <p:spPr bwMode="auto">
            <a:xfrm>
              <a:off x="1359" y="2667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3" name="Oval 59"/>
            <p:cNvSpPr>
              <a:spLocks noChangeArrowheads="1"/>
            </p:cNvSpPr>
            <p:nvPr/>
          </p:nvSpPr>
          <p:spPr bwMode="auto">
            <a:xfrm>
              <a:off x="1543" y="2523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4" name="Oval 60"/>
            <p:cNvSpPr>
              <a:spLocks noChangeArrowheads="1"/>
            </p:cNvSpPr>
            <p:nvPr/>
          </p:nvSpPr>
          <p:spPr bwMode="auto">
            <a:xfrm>
              <a:off x="1543" y="2123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5" name="Oval 61"/>
            <p:cNvSpPr>
              <a:spLocks noChangeArrowheads="1"/>
            </p:cNvSpPr>
            <p:nvPr/>
          </p:nvSpPr>
          <p:spPr bwMode="auto">
            <a:xfrm>
              <a:off x="1053" y="2079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4129088" y="3768725"/>
            <a:ext cx="1042379" cy="950913"/>
            <a:chOff x="2412" y="2031"/>
            <a:chExt cx="813" cy="741"/>
          </a:xfrm>
        </p:grpSpPr>
        <p:sp>
          <p:nvSpPr>
            <p:cNvPr id="123967" name="Oval 6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8" name="Oval 6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9" name="Oval 6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0" name="Oval 6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1" name="Oval 67"/>
            <p:cNvSpPr>
              <a:spLocks noChangeArrowheads="1"/>
            </p:cNvSpPr>
            <p:nvPr/>
          </p:nvSpPr>
          <p:spPr bwMode="auto">
            <a:xfrm>
              <a:off x="3156" y="2586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2" name="Oval 68"/>
            <p:cNvSpPr>
              <a:spLocks noChangeArrowheads="1"/>
            </p:cNvSpPr>
            <p:nvPr/>
          </p:nvSpPr>
          <p:spPr bwMode="auto">
            <a:xfrm>
              <a:off x="3156" y="2144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3" name="Oval 6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70"/>
          <p:cNvGrpSpPr>
            <a:grpSpLocks/>
          </p:cNvGrpSpPr>
          <p:nvPr/>
        </p:nvGrpSpPr>
        <p:grpSpPr bwMode="auto">
          <a:xfrm>
            <a:off x="6683373" y="3369007"/>
            <a:ext cx="972776" cy="1005375"/>
            <a:chOff x="4188" y="1966"/>
            <a:chExt cx="733" cy="757"/>
          </a:xfrm>
        </p:grpSpPr>
        <p:sp>
          <p:nvSpPr>
            <p:cNvPr id="123975" name="Oval 71"/>
            <p:cNvSpPr>
              <a:spLocks noChangeArrowheads="1"/>
            </p:cNvSpPr>
            <p:nvPr/>
          </p:nvSpPr>
          <p:spPr bwMode="auto">
            <a:xfrm>
              <a:off x="4191" y="2081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6" name="Oval 72"/>
            <p:cNvSpPr>
              <a:spLocks noChangeArrowheads="1"/>
            </p:cNvSpPr>
            <p:nvPr/>
          </p:nvSpPr>
          <p:spPr bwMode="auto">
            <a:xfrm>
              <a:off x="4443" y="2268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7" name="Oval 73"/>
            <p:cNvSpPr>
              <a:spLocks noChangeArrowheads="1"/>
            </p:cNvSpPr>
            <p:nvPr/>
          </p:nvSpPr>
          <p:spPr bwMode="auto">
            <a:xfrm>
              <a:off x="4188" y="248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8" name="Oval 74"/>
            <p:cNvSpPr>
              <a:spLocks noChangeArrowheads="1"/>
            </p:cNvSpPr>
            <p:nvPr/>
          </p:nvSpPr>
          <p:spPr bwMode="auto">
            <a:xfrm>
              <a:off x="4428" y="2654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9" name="Oval 75"/>
            <p:cNvSpPr>
              <a:spLocks noChangeArrowheads="1"/>
            </p:cNvSpPr>
            <p:nvPr/>
          </p:nvSpPr>
          <p:spPr bwMode="auto">
            <a:xfrm>
              <a:off x="4852" y="2569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80" name="Oval 76"/>
            <p:cNvSpPr>
              <a:spLocks noChangeArrowheads="1"/>
            </p:cNvSpPr>
            <p:nvPr/>
          </p:nvSpPr>
          <p:spPr bwMode="auto">
            <a:xfrm>
              <a:off x="4848" y="2138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81" name="Oval 77"/>
            <p:cNvSpPr>
              <a:spLocks noChangeArrowheads="1"/>
            </p:cNvSpPr>
            <p:nvPr/>
          </p:nvSpPr>
          <p:spPr bwMode="auto">
            <a:xfrm>
              <a:off x="4611" y="1966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3992" name="Text Box 88"/>
          <p:cNvSpPr txBox="1">
            <a:spLocks noChangeArrowheads="1"/>
          </p:cNvSpPr>
          <p:nvPr/>
        </p:nvSpPr>
        <p:spPr bwMode="auto">
          <a:xfrm>
            <a:off x="6872287" y="5177135"/>
            <a:ext cx="898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</a:rPr>
              <a:t>R</a:t>
            </a:r>
            <a:r>
              <a:rPr lang="en-US" b="1" baseline="-25000" dirty="0">
                <a:latin typeface="Times New Roman" pitchFamily="18" charset="0"/>
              </a:rPr>
              <a:t>3</a:t>
            </a:r>
            <a:r>
              <a:rPr lang="en-US" b="1" dirty="0">
                <a:latin typeface="Times New Roman" pitchFamily="18" charset="0"/>
              </a:rPr>
              <a:t>,t</a:t>
            </a:r>
            <a:r>
              <a:rPr lang="en-US" b="1" baseline="-25000" dirty="0">
                <a:latin typeface="Times New Roman" pitchFamily="18" charset="0"/>
              </a:rPr>
              <a:t>3</a:t>
            </a:r>
          </a:p>
        </p:txBody>
      </p: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3159124" y="911225"/>
            <a:ext cx="2362200" cy="2090738"/>
            <a:chOff x="2412" y="2031"/>
            <a:chExt cx="837" cy="741"/>
          </a:xfrm>
        </p:grpSpPr>
        <p:sp>
          <p:nvSpPr>
            <p:cNvPr id="123927" name="Oval 2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28" name="Oval 2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29" name="Oval 2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30" name="Oval 2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31" name="Oval 27"/>
            <p:cNvSpPr>
              <a:spLocks noChangeArrowheads="1"/>
            </p:cNvSpPr>
            <p:nvPr/>
          </p:nvSpPr>
          <p:spPr bwMode="auto">
            <a:xfrm>
              <a:off x="3180" y="2595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32" name="Oval 28"/>
            <p:cNvSpPr>
              <a:spLocks noChangeArrowheads="1"/>
            </p:cNvSpPr>
            <p:nvPr/>
          </p:nvSpPr>
          <p:spPr bwMode="auto">
            <a:xfrm>
              <a:off x="3168" y="2160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33" name="Oval 2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3939" name="Line 35"/>
          <p:cNvSpPr>
            <a:spLocks noChangeShapeType="1"/>
          </p:cNvSpPr>
          <p:nvPr/>
        </p:nvSpPr>
        <p:spPr bwMode="auto">
          <a:xfrm flipH="1">
            <a:off x="635000" y="3259138"/>
            <a:ext cx="2270125" cy="155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2" name="Line 38"/>
          <p:cNvSpPr>
            <a:spLocks noChangeShapeType="1"/>
          </p:cNvSpPr>
          <p:nvPr/>
        </p:nvSpPr>
        <p:spPr bwMode="auto">
          <a:xfrm>
            <a:off x="3724275" y="3524250"/>
            <a:ext cx="990600" cy="213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8" name="Line 44"/>
          <p:cNvSpPr>
            <a:spLocks noChangeShapeType="1"/>
          </p:cNvSpPr>
          <p:nvPr/>
        </p:nvSpPr>
        <p:spPr bwMode="auto">
          <a:xfrm>
            <a:off x="6337300" y="3451225"/>
            <a:ext cx="2197100" cy="132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7650841" y="911225"/>
            <a:ext cx="995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Figure credit: Noah </a:t>
            </a:r>
            <a:r>
              <a:rPr lang="en-US" sz="1000" dirty="0" err="1"/>
              <a:t>Snavely</a:t>
            </a:r>
            <a:endParaRPr lang="en-US" sz="1000" dirty="0"/>
          </a:p>
        </p:txBody>
      </p:sp>
      <p:sp>
        <p:nvSpPr>
          <p:cNvPr id="77" name="Text Box 51"/>
          <p:cNvSpPr txBox="1">
            <a:spLocks noChangeArrowheads="1"/>
          </p:cNvSpPr>
          <p:nvPr/>
        </p:nvSpPr>
        <p:spPr bwMode="auto">
          <a:xfrm>
            <a:off x="868362" y="4889798"/>
            <a:ext cx="10855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/>
              <a:t>Camera 1</a:t>
            </a:r>
          </a:p>
        </p:txBody>
      </p:sp>
      <p:sp>
        <p:nvSpPr>
          <p:cNvPr id="78" name="Text Box 52"/>
          <p:cNvSpPr txBox="1">
            <a:spLocks noChangeArrowheads="1"/>
          </p:cNvSpPr>
          <p:nvPr/>
        </p:nvSpPr>
        <p:spPr bwMode="auto">
          <a:xfrm>
            <a:off x="2540000" y="5042198"/>
            <a:ext cx="10855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Camera 2</a:t>
            </a:r>
          </a:p>
        </p:txBody>
      </p:sp>
      <p:sp>
        <p:nvSpPr>
          <p:cNvPr id="79" name="Text Box 86"/>
          <p:cNvSpPr txBox="1">
            <a:spLocks noChangeArrowheads="1"/>
          </p:cNvSpPr>
          <p:nvPr/>
        </p:nvSpPr>
        <p:spPr bwMode="auto">
          <a:xfrm>
            <a:off x="965200" y="5100935"/>
            <a:ext cx="898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</a:rPr>
              <a:t>R</a:t>
            </a:r>
            <a:r>
              <a:rPr lang="en-US" b="1" baseline="-25000" dirty="0">
                <a:latin typeface="Times New Roman" pitchFamily="18" charset="0"/>
              </a:rPr>
              <a:t>1</a:t>
            </a:r>
            <a:r>
              <a:rPr lang="en-US" b="1" dirty="0">
                <a:latin typeface="Times New Roman" pitchFamily="18" charset="0"/>
              </a:rPr>
              <a:t>,t</a:t>
            </a:r>
            <a:r>
              <a:rPr lang="en-US" b="1" baseline="-25000" dirty="0">
                <a:latin typeface="Times New Roman" pitchFamily="18" charset="0"/>
              </a:rPr>
              <a:t>1</a:t>
            </a:r>
          </a:p>
        </p:txBody>
      </p:sp>
      <p:sp>
        <p:nvSpPr>
          <p:cNvPr id="80" name="Text Box 87"/>
          <p:cNvSpPr txBox="1">
            <a:spLocks noChangeArrowheads="1"/>
          </p:cNvSpPr>
          <p:nvPr/>
        </p:nvSpPr>
        <p:spPr bwMode="auto">
          <a:xfrm>
            <a:off x="2678113" y="5253335"/>
            <a:ext cx="898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</a:rPr>
              <a:t>R</a:t>
            </a:r>
            <a:r>
              <a:rPr lang="en-US" b="1" baseline="-25000" dirty="0">
                <a:latin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</a:rPr>
              <a:t>,t</a:t>
            </a:r>
            <a:r>
              <a:rPr lang="en-US" b="1" baseline="-25000" dirty="0">
                <a:latin typeface="Times New Roman" pitchFamily="18" charset="0"/>
              </a:rPr>
              <a:t>2</a:t>
            </a:r>
          </a:p>
        </p:txBody>
      </p:sp>
      <p:sp>
        <p:nvSpPr>
          <p:cNvPr id="61" name="Content Placeholder 73"/>
          <p:cNvSpPr>
            <a:spLocks noGrp="1"/>
          </p:cNvSpPr>
          <p:nvPr>
            <p:ph idx="1"/>
          </p:nvPr>
        </p:nvSpPr>
        <p:spPr>
          <a:xfrm>
            <a:off x="228600" y="5715000"/>
            <a:ext cx="8458200" cy="9144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000" dirty="0"/>
              <a:t>Given 2D point correspondences between multiple images, compute the camera parameters and the 3D points</a:t>
            </a:r>
          </a:p>
        </p:txBody>
      </p:sp>
    </p:spTree>
    <p:extLst>
      <p:ext uri="{BB962C8B-B14F-4D97-AF65-F5344CB8AC3E}">
        <p14:creationId xmlns:p14="http://schemas.microsoft.com/office/powerpoint/2010/main" val="5585801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Preview: Structure from motion</a:t>
            </a:r>
          </a:p>
        </p:txBody>
      </p:sp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4264024" y="1539875"/>
            <a:ext cx="1219200" cy="1219200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8300000" rev="0"/>
            </a:camera>
            <a:lightRig rig="legacyFlat3" dir="b"/>
          </a:scene3d>
          <a:sp3d extrusionH="17002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23908" name="AutoShape 4"/>
          <p:cNvSpPr>
            <a:spLocks noChangeArrowheads="1"/>
          </p:cNvSpPr>
          <p:nvPr/>
        </p:nvSpPr>
        <p:spPr bwMode="auto">
          <a:xfrm rot="5400000">
            <a:off x="1040606" y="2886869"/>
            <a:ext cx="1981200" cy="1725612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10" name="Rectangle 6"/>
          <p:cNvSpPr>
            <a:spLocks noChangeArrowheads="1"/>
          </p:cNvSpPr>
          <p:nvPr/>
        </p:nvSpPr>
        <p:spPr bwMode="auto">
          <a:xfrm>
            <a:off x="2136775" y="3462338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6499998" rev="0"/>
            </a:camera>
            <a:lightRig rig="legacyFlat3" dir="b"/>
          </a:scene3d>
          <a:sp3d extrusionH="6842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23909" name="AutoShape 5"/>
          <p:cNvSpPr>
            <a:spLocks noChangeArrowheads="1"/>
          </p:cNvSpPr>
          <p:nvPr/>
        </p:nvSpPr>
        <p:spPr bwMode="auto">
          <a:xfrm rot="16200000" flipH="1">
            <a:off x="6223794" y="3078956"/>
            <a:ext cx="1981200" cy="1725613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7054850" y="3717925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9199999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23915" name="Rectangle 11"/>
          <p:cNvSpPr>
            <a:spLocks noChangeArrowheads="1"/>
          </p:cNvSpPr>
          <p:nvPr/>
        </p:nvSpPr>
        <p:spPr bwMode="auto">
          <a:xfrm>
            <a:off x="3736975" y="3521075"/>
            <a:ext cx="2044700" cy="1470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17" name="Rectangle 13"/>
          <p:cNvSpPr>
            <a:spLocks noChangeArrowheads="1"/>
          </p:cNvSpPr>
          <p:nvPr/>
        </p:nvSpPr>
        <p:spPr bwMode="auto">
          <a:xfrm>
            <a:off x="4619625" y="4032250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8300000" rev="0"/>
            </a:camera>
            <a:lightRig rig="legacyFlat3" dir="b"/>
          </a:scene3d>
          <a:sp3d extrusionH="7858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23937" name="Line 33"/>
          <p:cNvSpPr>
            <a:spLocks noChangeShapeType="1"/>
          </p:cNvSpPr>
          <p:nvPr/>
        </p:nvSpPr>
        <p:spPr bwMode="auto">
          <a:xfrm flipH="1">
            <a:off x="635000" y="2759075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38" name="Line 34"/>
          <p:cNvSpPr>
            <a:spLocks noChangeShapeType="1"/>
          </p:cNvSpPr>
          <p:nvPr/>
        </p:nvSpPr>
        <p:spPr bwMode="auto">
          <a:xfrm flipH="1">
            <a:off x="635000" y="4206875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1" name="Line 37"/>
          <p:cNvSpPr>
            <a:spLocks noChangeShapeType="1"/>
          </p:cNvSpPr>
          <p:nvPr/>
        </p:nvSpPr>
        <p:spPr bwMode="auto">
          <a:xfrm flipH="1">
            <a:off x="635000" y="4740275"/>
            <a:ext cx="2209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4" name="Line 40"/>
          <p:cNvSpPr>
            <a:spLocks noChangeShapeType="1"/>
          </p:cNvSpPr>
          <p:nvPr/>
        </p:nvSpPr>
        <p:spPr bwMode="auto">
          <a:xfrm flipH="1">
            <a:off x="4714875" y="3543300"/>
            <a:ext cx="1066800" cy="211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5" name="Line 41"/>
          <p:cNvSpPr>
            <a:spLocks noChangeShapeType="1"/>
          </p:cNvSpPr>
          <p:nvPr/>
        </p:nvSpPr>
        <p:spPr bwMode="auto">
          <a:xfrm>
            <a:off x="3724275" y="4991100"/>
            <a:ext cx="9906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7" name="Line 43"/>
          <p:cNvSpPr>
            <a:spLocks noChangeShapeType="1"/>
          </p:cNvSpPr>
          <p:nvPr/>
        </p:nvSpPr>
        <p:spPr bwMode="auto">
          <a:xfrm flipH="1">
            <a:off x="4714875" y="4991100"/>
            <a:ext cx="10668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9" name="Line 45"/>
          <p:cNvSpPr>
            <a:spLocks noChangeShapeType="1"/>
          </p:cNvSpPr>
          <p:nvPr/>
        </p:nvSpPr>
        <p:spPr bwMode="auto">
          <a:xfrm flipV="1">
            <a:off x="6324600" y="4779963"/>
            <a:ext cx="220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50" name="Line 46"/>
          <p:cNvSpPr>
            <a:spLocks noChangeShapeType="1"/>
          </p:cNvSpPr>
          <p:nvPr/>
        </p:nvSpPr>
        <p:spPr bwMode="auto">
          <a:xfrm>
            <a:off x="8077200" y="4398963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51" name="Line 47"/>
          <p:cNvSpPr>
            <a:spLocks noChangeShapeType="1"/>
          </p:cNvSpPr>
          <p:nvPr/>
        </p:nvSpPr>
        <p:spPr bwMode="auto">
          <a:xfrm>
            <a:off x="8077200" y="2951163"/>
            <a:ext cx="457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57" name="Text Box 53"/>
          <p:cNvSpPr txBox="1">
            <a:spLocks noChangeArrowheads="1"/>
          </p:cNvSpPr>
          <p:nvPr/>
        </p:nvSpPr>
        <p:spPr bwMode="auto">
          <a:xfrm>
            <a:off x="6650037" y="4965998"/>
            <a:ext cx="10855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Camera 3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1572135" y="3297238"/>
            <a:ext cx="995143" cy="860425"/>
            <a:chOff x="852" y="2079"/>
            <a:chExt cx="760" cy="657"/>
          </a:xfrm>
        </p:grpSpPr>
        <p:sp>
          <p:nvSpPr>
            <p:cNvPr id="123959" name="Oval 55"/>
            <p:cNvSpPr>
              <a:spLocks noChangeArrowheads="1"/>
            </p:cNvSpPr>
            <p:nvPr/>
          </p:nvSpPr>
          <p:spPr bwMode="auto">
            <a:xfrm>
              <a:off x="852" y="2235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0" name="Oval 56"/>
            <p:cNvSpPr>
              <a:spLocks noChangeArrowheads="1"/>
            </p:cNvSpPr>
            <p:nvPr/>
          </p:nvSpPr>
          <p:spPr bwMode="auto">
            <a:xfrm>
              <a:off x="1368" y="2256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1" name="Oval 57"/>
            <p:cNvSpPr>
              <a:spLocks noChangeArrowheads="1"/>
            </p:cNvSpPr>
            <p:nvPr/>
          </p:nvSpPr>
          <p:spPr bwMode="auto">
            <a:xfrm>
              <a:off x="852" y="265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2" name="Oval 58"/>
            <p:cNvSpPr>
              <a:spLocks noChangeArrowheads="1"/>
            </p:cNvSpPr>
            <p:nvPr/>
          </p:nvSpPr>
          <p:spPr bwMode="auto">
            <a:xfrm>
              <a:off x="1359" y="2667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3" name="Oval 59"/>
            <p:cNvSpPr>
              <a:spLocks noChangeArrowheads="1"/>
            </p:cNvSpPr>
            <p:nvPr/>
          </p:nvSpPr>
          <p:spPr bwMode="auto">
            <a:xfrm>
              <a:off x="1543" y="2523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4" name="Oval 60"/>
            <p:cNvSpPr>
              <a:spLocks noChangeArrowheads="1"/>
            </p:cNvSpPr>
            <p:nvPr/>
          </p:nvSpPr>
          <p:spPr bwMode="auto">
            <a:xfrm>
              <a:off x="1543" y="2123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5" name="Oval 61"/>
            <p:cNvSpPr>
              <a:spLocks noChangeArrowheads="1"/>
            </p:cNvSpPr>
            <p:nvPr/>
          </p:nvSpPr>
          <p:spPr bwMode="auto">
            <a:xfrm>
              <a:off x="1053" y="2079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4129088" y="3768725"/>
            <a:ext cx="1042379" cy="950913"/>
            <a:chOff x="2412" y="2031"/>
            <a:chExt cx="813" cy="741"/>
          </a:xfrm>
        </p:grpSpPr>
        <p:sp>
          <p:nvSpPr>
            <p:cNvPr id="123967" name="Oval 6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8" name="Oval 6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9" name="Oval 6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0" name="Oval 6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1" name="Oval 67"/>
            <p:cNvSpPr>
              <a:spLocks noChangeArrowheads="1"/>
            </p:cNvSpPr>
            <p:nvPr/>
          </p:nvSpPr>
          <p:spPr bwMode="auto">
            <a:xfrm>
              <a:off x="3156" y="2586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2" name="Oval 68"/>
            <p:cNvSpPr>
              <a:spLocks noChangeArrowheads="1"/>
            </p:cNvSpPr>
            <p:nvPr/>
          </p:nvSpPr>
          <p:spPr bwMode="auto">
            <a:xfrm>
              <a:off x="3156" y="2144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3" name="Oval 6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70"/>
          <p:cNvGrpSpPr>
            <a:grpSpLocks/>
          </p:cNvGrpSpPr>
          <p:nvPr/>
        </p:nvGrpSpPr>
        <p:grpSpPr bwMode="auto">
          <a:xfrm>
            <a:off x="6683373" y="3369007"/>
            <a:ext cx="972776" cy="1005375"/>
            <a:chOff x="4188" y="1966"/>
            <a:chExt cx="733" cy="757"/>
          </a:xfrm>
        </p:grpSpPr>
        <p:sp>
          <p:nvSpPr>
            <p:cNvPr id="123975" name="Oval 71"/>
            <p:cNvSpPr>
              <a:spLocks noChangeArrowheads="1"/>
            </p:cNvSpPr>
            <p:nvPr/>
          </p:nvSpPr>
          <p:spPr bwMode="auto">
            <a:xfrm>
              <a:off x="4191" y="2081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6" name="Oval 72"/>
            <p:cNvSpPr>
              <a:spLocks noChangeArrowheads="1"/>
            </p:cNvSpPr>
            <p:nvPr/>
          </p:nvSpPr>
          <p:spPr bwMode="auto">
            <a:xfrm>
              <a:off x="4443" y="2268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7" name="Oval 73"/>
            <p:cNvSpPr>
              <a:spLocks noChangeArrowheads="1"/>
            </p:cNvSpPr>
            <p:nvPr/>
          </p:nvSpPr>
          <p:spPr bwMode="auto">
            <a:xfrm>
              <a:off x="4188" y="248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8" name="Oval 74"/>
            <p:cNvSpPr>
              <a:spLocks noChangeArrowheads="1"/>
            </p:cNvSpPr>
            <p:nvPr/>
          </p:nvSpPr>
          <p:spPr bwMode="auto">
            <a:xfrm>
              <a:off x="4428" y="2654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9" name="Oval 75"/>
            <p:cNvSpPr>
              <a:spLocks noChangeArrowheads="1"/>
            </p:cNvSpPr>
            <p:nvPr/>
          </p:nvSpPr>
          <p:spPr bwMode="auto">
            <a:xfrm>
              <a:off x="4852" y="2569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80" name="Oval 76"/>
            <p:cNvSpPr>
              <a:spLocks noChangeArrowheads="1"/>
            </p:cNvSpPr>
            <p:nvPr/>
          </p:nvSpPr>
          <p:spPr bwMode="auto">
            <a:xfrm>
              <a:off x="4848" y="2138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81" name="Oval 77"/>
            <p:cNvSpPr>
              <a:spLocks noChangeArrowheads="1"/>
            </p:cNvSpPr>
            <p:nvPr/>
          </p:nvSpPr>
          <p:spPr bwMode="auto">
            <a:xfrm>
              <a:off x="4611" y="1966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3992" name="Text Box 88"/>
          <p:cNvSpPr txBox="1">
            <a:spLocks noChangeArrowheads="1"/>
          </p:cNvSpPr>
          <p:nvPr/>
        </p:nvSpPr>
        <p:spPr bwMode="auto">
          <a:xfrm>
            <a:off x="6872287" y="5177135"/>
            <a:ext cx="898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</a:rPr>
              <a:t>R</a:t>
            </a:r>
            <a:r>
              <a:rPr lang="en-US" b="1" baseline="-25000" dirty="0">
                <a:latin typeface="Times New Roman" pitchFamily="18" charset="0"/>
              </a:rPr>
              <a:t>3</a:t>
            </a:r>
            <a:r>
              <a:rPr lang="en-US" b="1" dirty="0">
                <a:latin typeface="Times New Roman" pitchFamily="18" charset="0"/>
              </a:rPr>
              <a:t>,t</a:t>
            </a:r>
            <a:r>
              <a:rPr lang="en-US" b="1" baseline="-25000" dirty="0">
                <a:latin typeface="Times New Roman" pitchFamily="18" charset="0"/>
              </a:rPr>
              <a:t>3</a:t>
            </a:r>
          </a:p>
        </p:txBody>
      </p:sp>
      <p:sp>
        <p:nvSpPr>
          <p:cNvPr id="123928" name="Oval 24"/>
          <p:cNvSpPr>
            <a:spLocks noChangeArrowheads="1"/>
          </p:cNvSpPr>
          <p:nvPr/>
        </p:nvSpPr>
        <p:spPr bwMode="auto">
          <a:xfrm>
            <a:off x="4285191" y="1622245"/>
            <a:ext cx="194733" cy="194684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29" name="Oval 25"/>
          <p:cNvSpPr>
            <a:spLocks noChangeArrowheads="1"/>
          </p:cNvSpPr>
          <p:nvPr/>
        </p:nvSpPr>
        <p:spPr bwMode="auto">
          <a:xfrm>
            <a:off x="3159124" y="2434840"/>
            <a:ext cx="194733" cy="194684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30" name="Oval 26"/>
          <p:cNvSpPr>
            <a:spLocks noChangeArrowheads="1"/>
          </p:cNvSpPr>
          <p:nvPr/>
        </p:nvSpPr>
        <p:spPr bwMode="auto">
          <a:xfrm>
            <a:off x="4285191" y="2807279"/>
            <a:ext cx="194733" cy="194684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31" name="Oval 27"/>
          <p:cNvSpPr>
            <a:spLocks noChangeArrowheads="1"/>
          </p:cNvSpPr>
          <p:nvPr/>
        </p:nvSpPr>
        <p:spPr bwMode="auto">
          <a:xfrm>
            <a:off x="5326591" y="2502556"/>
            <a:ext cx="194733" cy="194684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32" name="Oval 28"/>
          <p:cNvSpPr>
            <a:spLocks noChangeArrowheads="1"/>
          </p:cNvSpPr>
          <p:nvPr/>
        </p:nvSpPr>
        <p:spPr bwMode="auto">
          <a:xfrm>
            <a:off x="5292724" y="1275200"/>
            <a:ext cx="194733" cy="194684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33" name="Oval 29"/>
          <p:cNvSpPr>
            <a:spLocks noChangeArrowheads="1"/>
          </p:cNvSpPr>
          <p:nvPr/>
        </p:nvSpPr>
        <p:spPr bwMode="auto">
          <a:xfrm>
            <a:off x="4242857" y="911225"/>
            <a:ext cx="194733" cy="194684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39" name="Line 35"/>
          <p:cNvSpPr>
            <a:spLocks noChangeShapeType="1"/>
          </p:cNvSpPr>
          <p:nvPr/>
        </p:nvSpPr>
        <p:spPr bwMode="auto">
          <a:xfrm flipH="1">
            <a:off x="635000" y="3259138"/>
            <a:ext cx="2270125" cy="155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2" name="Line 38"/>
          <p:cNvSpPr>
            <a:spLocks noChangeShapeType="1"/>
          </p:cNvSpPr>
          <p:nvPr/>
        </p:nvSpPr>
        <p:spPr bwMode="auto">
          <a:xfrm>
            <a:off x="3724275" y="3524250"/>
            <a:ext cx="990600" cy="213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8" name="Line 44"/>
          <p:cNvSpPr>
            <a:spLocks noChangeShapeType="1"/>
          </p:cNvSpPr>
          <p:nvPr/>
        </p:nvSpPr>
        <p:spPr bwMode="auto">
          <a:xfrm>
            <a:off x="6337300" y="3451225"/>
            <a:ext cx="2197100" cy="132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Text Box 51"/>
          <p:cNvSpPr txBox="1">
            <a:spLocks noChangeArrowheads="1"/>
          </p:cNvSpPr>
          <p:nvPr/>
        </p:nvSpPr>
        <p:spPr bwMode="auto">
          <a:xfrm>
            <a:off x="868362" y="4889798"/>
            <a:ext cx="10855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/>
              <a:t>Camera 1</a:t>
            </a:r>
          </a:p>
        </p:txBody>
      </p:sp>
      <p:sp>
        <p:nvSpPr>
          <p:cNvPr id="78" name="Text Box 52"/>
          <p:cNvSpPr txBox="1">
            <a:spLocks noChangeArrowheads="1"/>
          </p:cNvSpPr>
          <p:nvPr/>
        </p:nvSpPr>
        <p:spPr bwMode="auto">
          <a:xfrm>
            <a:off x="2540000" y="5042198"/>
            <a:ext cx="10855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Camera 2</a:t>
            </a:r>
          </a:p>
        </p:txBody>
      </p:sp>
      <p:sp>
        <p:nvSpPr>
          <p:cNvPr id="79" name="Text Box 86"/>
          <p:cNvSpPr txBox="1">
            <a:spLocks noChangeArrowheads="1"/>
          </p:cNvSpPr>
          <p:nvPr/>
        </p:nvSpPr>
        <p:spPr bwMode="auto">
          <a:xfrm>
            <a:off x="965200" y="5100935"/>
            <a:ext cx="898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</a:rPr>
              <a:t>R</a:t>
            </a:r>
            <a:r>
              <a:rPr lang="en-US" b="1" baseline="-25000" dirty="0">
                <a:latin typeface="Times New Roman" pitchFamily="18" charset="0"/>
              </a:rPr>
              <a:t>1</a:t>
            </a:r>
            <a:r>
              <a:rPr lang="en-US" b="1" dirty="0">
                <a:latin typeface="Times New Roman" pitchFamily="18" charset="0"/>
              </a:rPr>
              <a:t>,t</a:t>
            </a:r>
            <a:r>
              <a:rPr lang="en-US" b="1" baseline="-25000" dirty="0">
                <a:latin typeface="Times New Roman" pitchFamily="18" charset="0"/>
              </a:rPr>
              <a:t>1</a:t>
            </a:r>
          </a:p>
        </p:txBody>
      </p:sp>
      <p:sp>
        <p:nvSpPr>
          <p:cNvPr id="80" name="Text Box 87"/>
          <p:cNvSpPr txBox="1">
            <a:spLocks noChangeArrowheads="1"/>
          </p:cNvSpPr>
          <p:nvPr/>
        </p:nvSpPr>
        <p:spPr bwMode="auto">
          <a:xfrm>
            <a:off x="2678113" y="5253335"/>
            <a:ext cx="898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</a:rPr>
              <a:t>R</a:t>
            </a:r>
            <a:r>
              <a:rPr lang="en-US" b="1" baseline="-25000" dirty="0">
                <a:latin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</a:rPr>
              <a:t>,t</a:t>
            </a:r>
            <a:r>
              <a:rPr lang="en-US" b="1" baseline="-25000" dirty="0">
                <a:latin typeface="Times New Roman" pitchFamily="18" charset="0"/>
              </a:rPr>
              <a:t>2</a:t>
            </a:r>
          </a:p>
        </p:txBody>
      </p:sp>
      <p:sp>
        <p:nvSpPr>
          <p:cNvPr id="61" name="Content Placeholder 73"/>
          <p:cNvSpPr>
            <a:spLocks noGrp="1"/>
          </p:cNvSpPr>
          <p:nvPr>
            <p:ph idx="1"/>
          </p:nvPr>
        </p:nvSpPr>
        <p:spPr>
          <a:xfrm>
            <a:off x="228600" y="5638800"/>
            <a:ext cx="8458200" cy="9144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000" b="1" dirty="0"/>
              <a:t>Structure: </a:t>
            </a:r>
            <a:r>
              <a:rPr lang="en-US" sz="2000" dirty="0"/>
              <a:t>Given </a:t>
            </a:r>
            <a:r>
              <a:rPr lang="en-US" sz="2000" i="1" dirty="0"/>
              <a:t>known cameras</a:t>
            </a:r>
            <a:r>
              <a:rPr lang="en-US" sz="2000" dirty="0"/>
              <a:t> and projections of the same 3D point in two or more images, compute the 3D coordinates of that point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Triangulation!</a:t>
            </a:r>
          </a:p>
        </p:txBody>
      </p:sp>
      <p:sp>
        <p:nvSpPr>
          <p:cNvPr id="62" name="Line 99"/>
          <p:cNvSpPr>
            <a:spLocks noChangeShapeType="1"/>
          </p:cNvSpPr>
          <p:nvPr/>
        </p:nvSpPr>
        <p:spPr bwMode="auto">
          <a:xfrm flipH="1">
            <a:off x="660397" y="1371600"/>
            <a:ext cx="2657477" cy="3408362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" name="Line 100"/>
          <p:cNvSpPr>
            <a:spLocks noChangeShapeType="1"/>
          </p:cNvSpPr>
          <p:nvPr/>
        </p:nvSpPr>
        <p:spPr bwMode="auto">
          <a:xfrm>
            <a:off x="3317875" y="1371600"/>
            <a:ext cx="1406525" cy="4267200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4" name="Line 101"/>
          <p:cNvSpPr>
            <a:spLocks noChangeShapeType="1"/>
          </p:cNvSpPr>
          <p:nvPr/>
        </p:nvSpPr>
        <p:spPr bwMode="auto">
          <a:xfrm>
            <a:off x="3394075" y="1371600"/>
            <a:ext cx="5064125" cy="3352800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27" name="Oval 23"/>
          <p:cNvSpPr>
            <a:spLocks noChangeArrowheads="1"/>
          </p:cNvSpPr>
          <p:nvPr/>
        </p:nvSpPr>
        <p:spPr bwMode="auto">
          <a:xfrm>
            <a:off x="3201457" y="1275200"/>
            <a:ext cx="194733" cy="194684"/>
          </a:xfrm>
          <a:prstGeom prst="ellipse">
            <a:avLst/>
          </a:prstGeom>
          <a:solidFill>
            <a:srgbClr val="FF010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2809806" y="762000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1826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Preview: Structure from motion</a:t>
            </a:r>
          </a:p>
        </p:txBody>
      </p:sp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4264024" y="1539875"/>
            <a:ext cx="1219200" cy="1219200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8300000" rev="0"/>
            </a:camera>
            <a:lightRig rig="legacyFlat3" dir="b"/>
          </a:scene3d>
          <a:sp3d extrusionH="17002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23908" name="AutoShape 4"/>
          <p:cNvSpPr>
            <a:spLocks noChangeArrowheads="1"/>
          </p:cNvSpPr>
          <p:nvPr/>
        </p:nvSpPr>
        <p:spPr bwMode="auto">
          <a:xfrm rot="5400000">
            <a:off x="1040606" y="2886869"/>
            <a:ext cx="1981200" cy="1725612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10" name="Rectangle 6"/>
          <p:cNvSpPr>
            <a:spLocks noChangeArrowheads="1"/>
          </p:cNvSpPr>
          <p:nvPr/>
        </p:nvSpPr>
        <p:spPr bwMode="auto">
          <a:xfrm>
            <a:off x="2136775" y="3462338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6499998" rev="0"/>
            </a:camera>
            <a:lightRig rig="legacyFlat3" dir="b"/>
          </a:scene3d>
          <a:sp3d extrusionH="6842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23909" name="AutoShape 5"/>
          <p:cNvSpPr>
            <a:spLocks noChangeArrowheads="1"/>
          </p:cNvSpPr>
          <p:nvPr/>
        </p:nvSpPr>
        <p:spPr bwMode="auto">
          <a:xfrm rot="16200000" flipH="1">
            <a:off x="6223794" y="3078956"/>
            <a:ext cx="1981200" cy="1725613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7054850" y="3717925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9199999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23915" name="Rectangle 11"/>
          <p:cNvSpPr>
            <a:spLocks noChangeArrowheads="1"/>
          </p:cNvSpPr>
          <p:nvPr/>
        </p:nvSpPr>
        <p:spPr bwMode="auto">
          <a:xfrm>
            <a:off x="3736975" y="3521075"/>
            <a:ext cx="2044700" cy="1470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17" name="Rectangle 13"/>
          <p:cNvSpPr>
            <a:spLocks noChangeArrowheads="1"/>
          </p:cNvSpPr>
          <p:nvPr/>
        </p:nvSpPr>
        <p:spPr bwMode="auto">
          <a:xfrm>
            <a:off x="4619625" y="4032250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8300000" rev="0"/>
            </a:camera>
            <a:lightRig rig="legacyFlat3" dir="b"/>
          </a:scene3d>
          <a:sp3d extrusionH="7858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23937" name="Line 33"/>
          <p:cNvSpPr>
            <a:spLocks noChangeShapeType="1"/>
          </p:cNvSpPr>
          <p:nvPr/>
        </p:nvSpPr>
        <p:spPr bwMode="auto">
          <a:xfrm flipH="1">
            <a:off x="635000" y="2759075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38" name="Line 34"/>
          <p:cNvSpPr>
            <a:spLocks noChangeShapeType="1"/>
          </p:cNvSpPr>
          <p:nvPr/>
        </p:nvSpPr>
        <p:spPr bwMode="auto">
          <a:xfrm flipH="1">
            <a:off x="635000" y="4206875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1" name="Line 37"/>
          <p:cNvSpPr>
            <a:spLocks noChangeShapeType="1"/>
          </p:cNvSpPr>
          <p:nvPr/>
        </p:nvSpPr>
        <p:spPr bwMode="auto">
          <a:xfrm flipH="1">
            <a:off x="635000" y="4740275"/>
            <a:ext cx="2209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4" name="Line 40"/>
          <p:cNvSpPr>
            <a:spLocks noChangeShapeType="1"/>
          </p:cNvSpPr>
          <p:nvPr/>
        </p:nvSpPr>
        <p:spPr bwMode="auto">
          <a:xfrm flipH="1">
            <a:off x="4714875" y="3543300"/>
            <a:ext cx="1066800" cy="211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5" name="Line 41"/>
          <p:cNvSpPr>
            <a:spLocks noChangeShapeType="1"/>
          </p:cNvSpPr>
          <p:nvPr/>
        </p:nvSpPr>
        <p:spPr bwMode="auto">
          <a:xfrm>
            <a:off x="3724275" y="4991100"/>
            <a:ext cx="9906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7" name="Line 43"/>
          <p:cNvSpPr>
            <a:spLocks noChangeShapeType="1"/>
          </p:cNvSpPr>
          <p:nvPr/>
        </p:nvSpPr>
        <p:spPr bwMode="auto">
          <a:xfrm flipH="1">
            <a:off x="4714875" y="4991100"/>
            <a:ext cx="10668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9" name="Line 45"/>
          <p:cNvSpPr>
            <a:spLocks noChangeShapeType="1"/>
          </p:cNvSpPr>
          <p:nvPr/>
        </p:nvSpPr>
        <p:spPr bwMode="auto">
          <a:xfrm flipV="1">
            <a:off x="6324600" y="4779963"/>
            <a:ext cx="220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50" name="Line 46"/>
          <p:cNvSpPr>
            <a:spLocks noChangeShapeType="1"/>
          </p:cNvSpPr>
          <p:nvPr/>
        </p:nvSpPr>
        <p:spPr bwMode="auto">
          <a:xfrm>
            <a:off x="8077200" y="4398963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51" name="Line 47"/>
          <p:cNvSpPr>
            <a:spLocks noChangeShapeType="1"/>
          </p:cNvSpPr>
          <p:nvPr/>
        </p:nvSpPr>
        <p:spPr bwMode="auto">
          <a:xfrm>
            <a:off x="8077200" y="2951163"/>
            <a:ext cx="457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57" name="Text Box 53"/>
          <p:cNvSpPr txBox="1">
            <a:spLocks noChangeArrowheads="1"/>
          </p:cNvSpPr>
          <p:nvPr/>
        </p:nvSpPr>
        <p:spPr bwMode="auto">
          <a:xfrm>
            <a:off x="6650037" y="4965998"/>
            <a:ext cx="10855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Camera 3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1572135" y="3297238"/>
            <a:ext cx="995143" cy="860425"/>
            <a:chOff x="852" y="2079"/>
            <a:chExt cx="760" cy="657"/>
          </a:xfrm>
        </p:grpSpPr>
        <p:sp>
          <p:nvSpPr>
            <p:cNvPr id="123959" name="Oval 55"/>
            <p:cNvSpPr>
              <a:spLocks noChangeArrowheads="1"/>
            </p:cNvSpPr>
            <p:nvPr/>
          </p:nvSpPr>
          <p:spPr bwMode="auto">
            <a:xfrm>
              <a:off x="852" y="2235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0" name="Oval 56"/>
            <p:cNvSpPr>
              <a:spLocks noChangeArrowheads="1"/>
            </p:cNvSpPr>
            <p:nvPr/>
          </p:nvSpPr>
          <p:spPr bwMode="auto">
            <a:xfrm>
              <a:off x="1368" y="2256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1" name="Oval 57"/>
            <p:cNvSpPr>
              <a:spLocks noChangeArrowheads="1"/>
            </p:cNvSpPr>
            <p:nvPr/>
          </p:nvSpPr>
          <p:spPr bwMode="auto">
            <a:xfrm>
              <a:off x="852" y="265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2" name="Oval 58"/>
            <p:cNvSpPr>
              <a:spLocks noChangeArrowheads="1"/>
            </p:cNvSpPr>
            <p:nvPr/>
          </p:nvSpPr>
          <p:spPr bwMode="auto">
            <a:xfrm>
              <a:off x="1359" y="2667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3" name="Oval 59"/>
            <p:cNvSpPr>
              <a:spLocks noChangeArrowheads="1"/>
            </p:cNvSpPr>
            <p:nvPr/>
          </p:nvSpPr>
          <p:spPr bwMode="auto">
            <a:xfrm>
              <a:off x="1543" y="2523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4" name="Oval 60"/>
            <p:cNvSpPr>
              <a:spLocks noChangeArrowheads="1"/>
            </p:cNvSpPr>
            <p:nvPr/>
          </p:nvSpPr>
          <p:spPr bwMode="auto">
            <a:xfrm>
              <a:off x="1543" y="2123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5" name="Oval 61"/>
            <p:cNvSpPr>
              <a:spLocks noChangeArrowheads="1"/>
            </p:cNvSpPr>
            <p:nvPr/>
          </p:nvSpPr>
          <p:spPr bwMode="auto">
            <a:xfrm>
              <a:off x="1053" y="2079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4129088" y="3768725"/>
            <a:ext cx="1042379" cy="950913"/>
            <a:chOff x="2412" y="2031"/>
            <a:chExt cx="813" cy="741"/>
          </a:xfrm>
        </p:grpSpPr>
        <p:sp>
          <p:nvSpPr>
            <p:cNvPr id="123967" name="Oval 6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8" name="Oval 6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9" name="Oval 6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0" name="Oval 6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1" name="Oval 67"/>
            <p:cNvSpPr>
              <a:spLocks noChangeArrowheads="1"/>
            </p:cNvSpPr>
            <p:nvPr/>
          </p:nvSpPr>
          <p:spPr bwMode="auto">
            <a:xfrm>
              <a:off x="3156" y="2586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2" name="Oval 68"/>
            <p:cNvSpPr>
              <a:spLocks noChangeArrowheads="1"/>
            </p:cNvSpPr>
            <p:nvPr/>
          </p:nvSpPr>
          <p:spPr bwMode="auto">
            <a:xfrm>
              <a:off x="3156" y="2144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3" name="Oval 6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70"/>
          <p:cNvGrpSpPr>
            <a:grpSpLocks/>
          </p:cNvGrpSpPr>
          <p:nvPr/>
        </p:nvGrpSpPr>
        <p:grpSpPr bwMode="auto">
          <a:xfrm>
            <a:off x="6683373" y="3369007"/>
            <a:ext cx="972776" cy="1005375"/>
            <a:chOff x="4188" y="1966"/>
            <a:chExt cx="733" cy="757"/>
          </a:xfrm>
        </p:grpSpPr>
        <p:sp>
          <p:nvSpPr>
            <p:cNvPr id="123975" name="Oval 71"/>
            <p:cNvSpPr>
              <a:spLocks noChangeArrowheads="1"/>
            </p:cNvSpPr>
            <p:nvPr/>
          </p:nvSpPr>
          <p:spPr bwMode="auto">
            <a:xfrm>
              <a:off x="4191" y="2081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6" name="Oval 72"/>
            <p:cNvSpPr>
              <a:spLocks noChangeArrowheads="1"/>
            </p:cNvSpPr>
            <p:nvPr/>
          </p:nvSpPr>
          <p:spPr bwMode="auto">
            <a:xfrm>
              <a:off x="4443" y="2268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7" name="Oval 73"/>
            <p:cNvSpPr>
              <a:spLocks noChangeArrowheads="1"/>
            </p:cNvSpPr>
            <p:nvPr/>
          </p:nvSpPr>
          <p:spPr bwMode="auto">
            <a:xfrm>
              <a:off x="4188" y="248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8" name="Oval 74"/>
            <p:cNvSpPr>
              <a:spLocks noChangeArrowheads="1"/>
            </p:cNvSpPr>
            <p:nvPr/>
          </p:nvSpPr>
          <p:spPr bwMode="auto">
            <a:xfrm>
              <a:off x="4428" y="2654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9" name="Oval 75"/>
            <p:cNvSpPr>
              <a:spLocks noChangeArrowheads="1"/>
            </p:cNvSpPr>
            <p:nvPr/>
          </p:nvSpPr>
          <p:spPr bwMode="auto">
            <a:xfrm>
              <a:off x="4852" y="2569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80" name="Oval 76"/>
            <p:cNvSpPr>
              <a:spLocks noChangeArrowheads="1"/>
            </p:cNvSpPr>
            <p:nvPr/>
          </p:nvSpPr>
          <p:spPr bwMode="auto">
            <a:xfrm>
              <a:off x="4848" y="2138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81" name="Oval 77"/>
            <p:cNvSpPr>
              <a:spLocks noChangeArrowheads="1"/>
            </p:cNvSpPr>
            <p:nvPr/>
          </p:nvSpPr>
          <p:spPr bwMode="auto">
            <a:xfrm>
              <a:off x="4611" y="1966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3992" name="Text Box 88"/>
          <p:cNvSpPr txBox="1">
            <a:spLocks noChangeArrowheads="1"/>
          </p:cNvSpPr>
          <p:nvPr/>
        </p:nvSpPr>
        <p:spPr bwMode="auto">
          <a:xfrm>
            <a:off x="6872287" y="5177135"/>
            <a:ext cx="898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</a:rPr>
              <a:t>R</a:t>
            </a:r>
            <a:r>
              <a:rPr lang="en-US" b="1" baseline="-25000" dirty="0">
                <a:latin typeface="Times New Roman" pitchFamily="18" charset="0"/>
              </a:rPr>
              <a:t>3</a:t>
            </a:r>
            <a:r>
              <a:rPr lang="en-US" b="1" dirty="0">
                <a:latin typeface="Times New Roman" pitchFamily="18" charset="0"/>
              </a:rPr>
              <a:t>,t</a:t>
            </a:r>
            <a:r>
              <a:rPr lang="en-US" b="1" baseline="-25000" dirty="0">
                <a:latin typeface="Times New Roman" pitchFamily="18" charset="0"/>
              </a:rPr>
              <a:t>3</a:t>
            </a:r>
          </a:p>
        </p:txBody>
      </p:sp>
      <p:sp>
        <p:nvSpPr>
          <p:cNvPr id="123928" name="Oval 24"/>
          <p:cNvSpPr>
            <a:spLocks noChangeArrowheads="1"/>
          </p:cNvSpPr>
          <p:nvPr/>
        </p:nvSpPr>
        <p:spPr bwMode="auto">
          <a:xfrm>
            <a:off x="4285191" y="1622245"/>
            <a:ext cx="194733" cy="194684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29" name="Oval 25"/>
          <p:cNvSpPr>
            <a:spLocks noChangeArrowheads="1"/>
          </p:cNvSpPr>
          <p:nvPr/>
        </p:nvSpPr>
        <p:spPr bwMode="auto">
          <a:xfrm>
            <a:off x="3159124" y="2434840"/>
            <a:ext cx="194733" cy="194684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30" name="Oval 26"/>
          <p:cNvSpPr>
            <a:spLocks noChangeArrowheads="1"/>
          </p:cNvSpPr>
          <p:nvPr/>
        </p:nvSpPr>
        <p:spPr bwMode="auto">
          <a:xfrm>
            <a:off x="4285191" y="2807279"/>
            <a:ext cx="194733" cy="194684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31" name="Oval 27"/>
          <p:cNvSpPr>
            <a:spLocks noChangeArrowheads="1"/>
          </p:cNvSpPr>
          <p:nvPr/>
        </p:nvSpPr>
        <p:spPr bwMode="auto">
          <a:xfrm>
            <a:off x="5326591" y="2502556"/>
            <a:ext cx="194733" cy="194684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32" name="Oval 28"/>
          <p:cNvSpPr>
            <a:spLocks noChangeArrowheads="1"/>
          </p:cNvSpPr>
          <p:nvPr/>
        </p:nvSpPr>
        <p:spPr bwMode="auto">
          <a:xfrm>
            <a:off x="5292724" y="1275200"/>
            <a:ext cx="194733" cy="194684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33" name="Oval 29"/>
          <p:cNvSpPr>
            <a:spLocks noChangeArrowheads="1"/>
          </p:cNvSpPr>
          <p:nvPr/>
        </p:nvSpPr>
        <p:spPr bwMode="auto">
          <a:xfrm>
            <a:off x="4242857" y="911225"/>
            <a:ext cx="194733" cy="194684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39" name="Line 35"/>
          <p:cNvSpPr>
            <a:spLocks noChangeShapeType="1"/>
          </p:cNvSpPr>
          <p:nvPr/>
        </p:nvSpPr>
        <p:spPr bwMode="auto">
          <a:xfrm flipH="1">
            <a:off x="635000" y="3259138"/>
            <a:ext cx="2270125" cy="155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2" name="Line 38"/>
          <p:cNvSpPr>
            <a:spLocks noChangeShapeType="1"/>
          </p:cNvSpPr>
          <p:nvPr/>
        </p:nvSpPr>
        <p:spPr bwMode="auto">
          <a:xfrm>
            <a:off x="3724275" y="3524250"/>
            <a:ext cx="990600" cy="213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8" name="Line 44"/>
          <p:cNvSpPr>
            <a:spLocks noChangeShapeType="1"/>
          </p:cNvSpPr>
          <p:nvPr/>
        </p:nvSpPr>
        <p:spPr bwMode="auto">
          <a:xfrm>
            <a:off x="6337300" y="3451225"/>
            <a:ext cx="2197100" cy="132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Text Box 51"/>
          <p:cNvSpPr txBox="1">
            <a:spLocks noChangeArrowheads="1"/>
          </p:cNvSpPr>
          <p:nvPr/>
        </p:nvSpPr>
        <p:spPr bwMode="auto">
          <a:xfrm>
            <a:off x="868362" y="4889798"/>
            <a:ext cx="10855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/>
              <a:t>Camera 1</a:t>
            </a:r>
          </a:p>
        </p:txBody>
      </p:sp>
      <p:sp>
        <p:nvSpPr>
          <p:cNvPr id="78" name="Text Box 52"/>
          <p:cNvSpPr txBox="1">
            <a:spLocks noChangeArrowheads="1"/>
          </p:cNvSpPr>
          <p:nvPr/>
        </p:nvSpPr>
        <p:spPr bwMode="auto">
          <a:xfrm>
            <a:off x="2540000" y="5042198"/>
            <a:ext cx="10855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Camera 2</a:t>
            </a:r>
          </a:p>
        </p:txBody>
      </p:sp>
      <p:sp>
        <p:nvSpPr>
          <p:cNvPr id="79" name="Text Box 86"/>
          <p:cNvSpPr txBox="1">
            <a:spLocks noChangeArrowheads="1"/>
          </p:cNvSpPr>
          <p:nvPr/>
        </p:nvSpPr>
        <p:spPr bwMode="auto">
          <a:xfrm>
            <a:off x="965200" y="5100935"/>
            <a:ext cx="898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</a:rPr>
              <a:t>R</a:t>
            </a:r>
            <a:r>
              <a:rPr lang="en-US" b="1" baseline="-25000" dirty="0">
                <a:latin typeface="Times New Roman" pitchFamily="18" charset="0"/>
              </a:rPr>
              <a:t>1</a:t>
            </a:r>
            <a:r>
              <a:rPr lang="en-US" b="1" dirty="0">
                <a:latin typeface="Times New Roman" pitchFamily="18" charset="0"/>
              </a:rPr>
              <a:t>,t</a:t>
            </a:r>
            <a:r>
              <a:rPr lang="en-US" b="1" baseline="-25000" dirty="0">
                <a:latin typeface="Times New Roman" pitchFamily="18" charset="0"/>
              </a:rPr>
              <a:t>1</a:t>
            </a:r>
          </a:p>
        </p:txBody>
      </p:sp>
      <p:sp>
        <p:nvSpPr>
          <p:cNvPr id="80" name="Text Box 87"/>
          <p:cNvSpPr txBox="1">
            <a:spLocks noChangeArrowheads="1"/>
          </p:cNvSpPr>
          <p:nvPr/>
        </p:nvSpPr>
        <p:spPr bwMode="auto">
          <a:xfrm>
            <a:off x="2678113" y="5253335"/>
            <a:ext cx="898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</a:rPr>
              <a:t>R</a:t>
            </a:r>
            <a:r>
              <a:rPr lang="en-US" b="1" baseline="-25000" dirty="0">
                <a:latin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</a:rPr>
              <a:t>,t</a:t>
            </a:r>
            <a:r>
              <a:rPr lang="en-US" b="1" baseline="-25000" dirty="0">
                <a:latin typeface="Times New Roman" pitchFamily="18" charset="0"/>
              </a:rPr>
              <a:t>2</a:t>
            </a:r>
          </a:p>
        </p:txBody>
      </p:sp>
      <p:sp>
        <p:nvSpPr>
          <p:cNvPr id="61" name="Content Placeholder 73"/>
          <p:cNvSpPr>
            <a:spLocks noGrp="1"/>
          </p:cNvSpPr>
          <p:nvPr>
            <p:ph idx="1"/>
          </p:nvPr>
        </p:nvSpPr>
        <p:spPr>
          <a:xfrm>
            <a:off x="228600" y="5715000"/>
            <a:ext cx="8458200" cy="9144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000" b="1" dirty="0"/>
              <a:t>Motion: </a:t>
            </a:r>
            <a:r>
              <a:rPr lang="en-US" sz="2000" dirty="0"/>
              <a:t>Given a set of </a:t>
            </a:r>
            <a:r>
              <a:rPr lang="en-US" sz="2000" i="1" dirty="0"/>
              <a:t>known</a:t>
            </a:r>
            <a:r>
              <a:rPr lang="en-US" sz="2000" dirty="0"/>
              <a:t> 3D points seen by a camera, compute the camera parameters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Calibration!</a:t>
            </a:r>
          </a:p>
        </p:txBody>
      </p:sp>
      <p:sp>
        <p:nvSpPr>
          <p:cNvPr id="123927" name="Oval 23"/>
          <p:cNvSpPr>
            <a:spLocks noChangeArrowheads="1"/>
          </p:cNvSpPr>
          <p:nvPr/>
        </p:nvSpPr>
        <p:spPr bwMode="auto">
          <a:xfrm>
            <a:off x="3201457" y="1275200"/>
            <a:ext cx="194733" cy="194684"/>
          </a:xfrm>
          <a:prstGeom prst="ellipse">
            <a:avLst/>
          </a:prstGeom>
          <a:solidFill>
            <a:srgbClr val="FF010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1819206" y="4876800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505200" y="5105400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238806" y="5021759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5833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reference</a:t>
            </a:r>
          </a:p>
        </p:txBody>
      </p:sp>
      <p:pic>
        <p:nvPicPr>
          <p:cNvPr id="8" name="Picture 7" descr="Screen Shot 2018-03-07 at 9.54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914400"/>
            <a:ext cx="3981450" cy="589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75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Anamorphic perspective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38070" y="6471028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linkClick r:id="rId2"/>
              </a:rPr>
              <a:t>Image source</a:t>
            </a: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8771CA-AABA-C749-9386-B1F1102D5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842" y="1253728"/>
            <a:ext cx="6978316" cy="50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05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goal: Recovery of 3D structure</a:t>
            </a:r>
          </a:p>
        </p:txBody>
      </p:sp>
      <p:sp>
        <p:nvSpPr>
          <p:cNvPr id="20485" name="Content Placeholder 8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4343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When certain assumptions hold, we can recover structure from a single 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129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In general, we need </a:t>
            </a:r>
            <a:r>
              <a:rPr lang="en-US" sz="2400" i="1" dirty="0"/>
              <a:t>multi-view geometry</a:t>
            </a:r>
          </a:p>
          <a:p>
            <a:endParaRPr lang="en-US" sz="2400" dirty="0"/>
          </a:p>
        </p:txBody>
      </p:sp>
      <p:pic>
        <p:nvPicPr>
          <p:cNvPr id="8" name="Picture 2" descr="http://www.ibiblio.org/wm/paint/auth/vermeer/i/music-less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436" y="2209800"/>
            <a:ext cx="301336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752600"/>
            <a:ext cx="2896219" cy="4038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05800" y="5115580"/>
            <a:ext cx="816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Image source</a:t>
            </a:r>
            <a:endParaRPr lang="en-US" sz="1400" dirty="0"/>
          </a:p>
        </p:txBody>
      </p:sp>
      <p:sp>
        <p:nvSpPr>
          <p:cNvPr id="11" name="Content Placeholder 8"/>
          <p:cNvSpPr txBox="1">
            <a:spLocks/>
          </p:cNvSpPr>
          <p:nvPr/>
        </p:nvSpPr>
        <p:spPr bwMode="auto">
          <a:xfrm>
            <a:off x="381000" y="5867400"/>
            <a:ext cx="8077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Char char="•"/>
            </a:pPr>
            <a:r>
              <a:rPr lang="en-US" sz="2400" dirty="0"/>
              <a:t>But first, we need to understand the geometry of a single camera…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build="p"/>
      <p:bldP spid="2" grpId="0" build="p"/>
      <p:bldP spid="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21507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457200" y="3657600"/>
            <a:ext cx="8305800" cy="2971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b="1" dirty="0"/>
              <a:t>Normalized (camera) coordinate system:</a:t>
            </a:r>
            <a:r>
              <a:rPr lang="en-US" sz="2400" dirty="0"/>
              <a:t> camera center is at the origin, the </a:t>
            </a:r>
            <a:r>
              <a:rPr lang="en-US" sz="2400" i="1" dirty="0"/>
              <a:t>principal axis</a:t>
            </a:r>
            <a:r>
              <a:rPr lang="en-US" sz="2400" dirty="0"/>
              <a:t> is the z-axis, </a:t>
            </a:r>
            <a:br>
              <a:rPr lang="en-US" sz="2400" dirty="0"/>
            </a:br>
            <a:r>
              <a:rPr lang="en-US" sz="2400" dirty="0"/>
              <a:t>x and y axes of the image plane are parallel to x and y axes of the world</a:t>
            </a:r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n-US" sz="2400" b="1" dirty="0"/>
              <a:t>Camera calibration: </a:t>
            </a:r>
            <a:r>
              <a:rPr lang="en-US" sz="2400" dirty="0"/>
              <a:t>figuring out transformation from </a:t>
            </a:r>
            <a:r>
              <a:rPr lang="en-US" sz="2400" i="1" dirty="0"/>
              <a:t>world</a:t>
            </a:r>
            <a:r>
              <a:rPr lang="en-US" sz="2400" dirty="0"/>
              <a:t> coordinate system to </a:t>
            </a:r>
            <a:r>
              <a:rPr lang="en-US" sz="2400" i="1" dirty="0"/>
              <a:t>image</a:t>
            </a:r>
            <a:r>
              <a:rPr lang="en-US" sz="2400" dirty="0"/>
              <a:t> coordinate system</a:t>
            </a:r>
          </a:p>
        </p:txBody>
      </p:sp>
      <p:pic>
        <p:nvPicPr>
          <p:cNvPr id="21508" name="Picture 20" descr="fig5"/>
          <p:cNvPicPr>
            <a:picLocks noChangeAspect="1" noChangeArrowheads="1"/>
          </p:cNvPicPr>
          <p:nvPr/>
        </p:nvPicPr>
        <p:blipFill>
          <a:blip r:embed="rId3" cstate="print"/>
          <a:srcRect r="44240"/>
          <a:stretch>
            <a:fillRect/>
          </a:stretch>
        </p:blipFill>
        <p:spPr bwMode="auto">
          <a:xfrm>
            <a:off x="847725" y="1182688"/>
            <a:ext cx="4159250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 rot="20129443">
            <a:off x="5410200" y="1463040"/>
            <a:ext cx="2895600" cy="2011680"/>
            <a:chOff x="5410200" y="1463040"/>
            <a:chExt cx="2895600" cy="2011680"/>
          </a:xfrm>
        </p:grpSpPr>
        <p:pic>
          <p:nvPicPr>
            <p:cNvPr id="5" name="Picture 3" descr="fig5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41890" t="19840" r="-713" b="-4322"/>
            <a:stretch/>
          </p:blipFill>
          <p:spPr bwMode="auto">
            <a:xfrm>
              <a:off x="5562600" y="1463040"/>
              <a:ext cx="2743200" cy="201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Rectangle 1"/>
            <p:cNvSpPr/>
            <p:nvPr/>
          </p:nvSpPr>
          <p:spPr bwMode="auto">
            <a:xfrm>
              <a:off x="5410200" y="1600200"/>
              <a:ext cx="3048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867400" y="1066800"/>
            <a:ext cx="2114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world coordinate system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C38B2B-4874-0A47-B98F-B44B37AD0A9A}"/>
              </a:ext>
            </a:extLst>
          </p:cNvPr>
          <p:cNvSpPr/>
          <p:nvPr/>
        </p:nvSpPr>
        <p:spPr bwMode="auto">
          <a:xfrm>
            <a:off x="1389888" y="2313432"/>
            <a:ext cx="1524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F45A63-6BD5-EF48-80B5-A1FC1A30E3DF}"/>
              </a:ext>
            </a:extLst>
          </p:cNvPr>
          <p:cNvSpPr/>
          <p:nvPr/>
        </p:nvSpPr>
        <p:spPr bwMode="auto">
          <a:xfrm>
            <a:off x="2651760" y="2487168"/>
            <a:ext cx="1524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uiExpand="1" build="p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40697</TotalTime>
  <Words>2664</Words>
  <Application>Microsoft Macintosh PowerPoint</Application>
  <PresentationFormat>On-screen Show (4:3)</PresentationFormat>
  <Paragraphs>438</Paragraphs>
  <Slides>66</Slides>
  <Notes>42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5" baseType="lpstr">
      <vt:lpstr>Arial</vt:lpstr>
      <vt:lpstr>Arial Bold</vt:lpstr>
      <vt:lpstr>Arial Italic</vt:lpstr>
      <vt:lpstr>Calibri</vt:lpstr>
      <vt:lpstr>Tahoma</vt:lpstr>
      <vt:lpstr>Times New Roman</vt:lpstr>
      <vt:lpstr>Times New Roman Bold</vt:lpstr>
      <vt:lpstr>Blank Presentation</vt:lpstr>
      <vt:lpstr>Equation</vt:lpstr>
      <vt:lpstr>Geometry of a single camera</vt:lpstr>
      <vt:lpstr>Our goal: Recovery of 3D structure</vt:lpstr>
      <vt:lpstr>Things aren’t always as they appear…</vt:lpstr>
      <vt:lpstr>Single-view ambiguity</vt:lpstr>
      <vt:lpstr>Single-view ambiguity</vt:lpstr>
      <vt:lpstr>Single-view ambiguity</vt:lpstr>
      <vt:lpstr>Anamorphic perspective</vt:lpstr>
      <vt:lpstr>Our goal: Recovery of 3D structure</vt:lpstr>
      <vt:lpstr>Camera calibration</vt:lpstr>
      <vt:lpstr>Review: Pinhole camera model</vt:lpstr>
      <vt:lpstr>Principal point</vt:lpstr>
      <vt:lpstr>Principal point offset</vt:lpstr>
      <vt:lpstr>Principal point offset</vt:lpstr>
      <vt:lpstr>Principal point offset</vt:lpstr>
      <vt:lpstr>Pixel coordinates</vt:lpstr>
      <vt:lpstr>Camera rotation and translation</vt:lpstr>
      <vt:lpstr>Camera rotation and translation</vt:lpstr>
      <vt:lpstr>Camera rotation and translation</vt:lpstr>
      <vt:lpstr>Camera rotation and translation</vt:lpstr>
      <vt:lpstr>Camera rotation and translation</vt:lpstr>
      <vt:lpstr>Camera rotation and translation</vt:lpstr>
      <vt:lpstr>Camera parameters</vt:lpstr>
      <vt:lpstr>Camera parameters</vt:lpstr>
      <vt:lpstr>Camera calibration</vt:lpstr>
      <vt:lpstr>Camera calibration</vt:lpstr>
      <vt:lpstr>Camera calibration: Linear method</vt:lpstr>
      <vt:lpstr>Camera calibration: Linear method</vt:lpstr>
      <vt:lpstr>Camera calibration: Linear method</vt:lpstr>
      <vt:lpstr>Camera calibration: Linear vs. nonlinear</vt:lpstr>
      <vt:lpstr>Homography Example</vt:lpstr>
      <vt:lpstr>Problem set-up</vt:lpstr>
      <vt:lpstr>A taste of multi-view geometry: Triangulation</vt:lpstr>
      <vt:lpstr>Triangulation</vt:lpstr>
      <vt:lpstr>Triangulation</vt:lpstr>
      <vt:lpstr>Triangulation: Geometric approach</vt:lpstr>
      <vt:lpstr>Triangulation: Nonlinear approach</vt:lpstr>
      <vt:lpstr>Triangulation: Linear approach</vt:lpstr>
      <vt:lpstr>Triangulation: Linear approach</vt:lpstr>
      <vt:lpstr>Camera calibration revisited</vt:lpstr>
      <vt:lpstr>Camera calibration revisited</vt:lpstr>
      <vt:lpstr>Recall: Homogenous Coordinates</vt:lpstr>
      <vt:lpstr>Recall: Homogenous Coordinates</vt:lpstr>
      <vt:lpstr>Recall: Vanishing points</vt:lpstr>
      <vt:lpstr>Computing vanishing points</vt:lpstr>
      <vt:lpstr>Calibration from vanishing points</vt:lpstr>
      <vt:lpstr>Calibration from vanishing points</vt:lpstr>
      <vt:lpstr>Calibration from vanishing points</vt:lpstr>
      <vt:lpstr>Calibration from vanishing points</vt:lpstr>
      <vt:lpstr>Calibration from vanishing points</vt:lpstr>
      <vt:lpstr>Calibration from vanishing points</vt:lpstr>
      <vt:lpstr>Calibration from vanishing points</vt:lpstr>
      <vt:lpstr>Rotation from vanishing points</vt:lpstr>
      <vt:lpstr>Calibration from vanishing points: Summary</vt:lpstr>
      <vt:lpstr>Example</vt:lpstr>
      <vt:lpstr>Measurements on planes</vt:lpstr>
      <vt:lpstr>Image rectification</vt:lpstr>
      <vt:lpstr>Image rectification: example</vt:lpstr>
      <vt:lpstr>Application: 3D modeling from a single image</vt:lpstr>
      <vt:lpstr>Application: 3D modeling from a single image</vt:lpstr>
      <vt:lpstr>Application: Fully automatic modeling</vt:lpstr>
      <vt:lpstr>Application: Object detection</vt:lpstr>
      <vt:lpstr>Application: Image editing</vt:lpstr>
      <vt:lpstr>Preview: Structure from motion</vt:lpstr>
      <vt:lpstr>Preview: Structure from motion</vt:lpstr>
      <vt:lpstr>Preview: Structure from motion</vt:lpstr>
      <vt:lpstr>Useful reference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Gupta, Saurabh</cp:lastModifiedBy>
  <cp:revision>705</cp:revision>
  <cp:lastPrinted>2019-03-06T20:21:59Z</cp:lastPrinted>
  <dcterms:created xsi:type="dcterms:W3CDTF">2004-08-29T23:15:23Z</dcterms:created>
  <dcterms:modified xsi:type="dcterms:W3CDTF">2021-03-12T03:29:37Z</dcterms:modified>
</cp:coreProperties>
</file>