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540" r:id="rId2"/>
    <p:sldId id="549" r:id="rId3"/>
    <p:sldId id="551" r:id="rId4"/>
    <p:sldId id="519" r:id="rId5"/>
    <p:sldId id="509" r:id="rId6"/>
    <p:sldId id="532" r:id="rId7"/>
    <p:sldId id="533" r:id="rId8"/>
    <p:sldId id="534" r:id="rId9"/>
    <p:sldId id="504" r:id="rId10"/>
    <p:sldId id="459" r:id="rId11"/>
    <p:sldId id="505" r:id="rId12"/>
    <p:sldId id="506" r:id="rId13"/>
    <p:sldId id="447" r:id="rId14"/>
    <p:sldId id="448" r:id="rId15"/>
    <p:sldId id="449" r:id="rId16"/>
    <p:sldId id="508" r:id="rId17"/>
    <p:sldId id="520" r:id="rId18"/>
    <p:sldId id="450" r:id="rId19"/>
    <p:sldId id="499" r:id="rId20"/>
    <p:sldId id="482" r:id="rId21"/>
    <p:sldId id="521" r:id="rId22"/>
    <p:sldId id="536" r:id="rId23"/>
    <p:sldId id="537" r:id="rId24"/>
    <p:sldId id="538" r:id="rId25"/>
    <p:sldId id="491" r:id="rId26"/>
    <p:sldId id="544" r:id="rId27"/>
    <p:sldId id="543" r:id="rId28"/>
    <p:sldId id="485" r:id="rId29"/>
    <p:sldId id="525" r:id="rId30"/>
    <p:sldId id="490" r:id="rId31"/>
    <p:sldId id="545" r:id="rId32"/>
    <p:sldId id="492" r:id="rId33"/>
    <p:sldId id="486" r:id="rId34"/>
    <p:sldId id="529" r:id="rId35"/>
    <p:sldId id="546" r:id="rId36"/>
    <p:sldId id="526" r:id="rId37"/>
    <p:sldId id="457" r:id="rId38"/>
    <p:sldId id="500" r:id="rId39"/>
    <p:sldId id="458" r:id="rId40"/>
    <p:sldId id="535" r:id="rId41"/>
    <p:sldId id="527" r:id="rId42"/>
    <p:sldId id="479" r:id="rId43"/>
    <p:sldId id="528" r:id="rId44"/>
    <p:sldId id="503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50021"/>
    <a:srgbClr val="FF00FF"/>
    <a:srgbClr val="99FF33"/>
    <a:srgbClr val="CCFF33"/>
    <a:srgbClr val="339966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1" autoAdjust="0"/>
    <p:restoredTop sz="85674" autoAdjust="0"/>
  </p:normalViewPr>
  <p:slideViewPr>
    <p:cSldViewPr>
      <p:cViewPr varScale="1">
        <p:scale>
          <a:sx n="105" d="100"/>
          <a:sy n="105" d="100"/>
        </p:scale>
        <p:origin x="19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19.w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C55A2B-CA65-4916-85B5-AF2CD773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3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7419DC-0B64-4C78-B47C-FC001C6DD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396160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FFD07-62F2-4FA9-BB84-8F247EFD82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18F0-10B1-4AED-B477-719F505268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8CDC5-FDA6-4E5F-8F62-E32911C0DA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167A-3B9E-4F3F-B8DA-D994CDE8CDB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1091-15CC-4338-ACE0-C335C20EA1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1091-15CC-4338-ACE0-C335C20EA1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6C72C-6F38-4F92-973D-E1E43F2D69B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EE8D7-724D-49BC-83BB-FB02DCD7478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9A57-2BEC-442E-8EF7-2AD67DF5D26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41707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7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04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1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X’ is X in the second camera’s coordinate system</a:t>
            </a:r>
          </a:p>
          <a:p>
            <a:pPr eaLnBrk="1" hangingPunct="1"/>
            <a:r>
              <a:rPr lang="en-US" dirty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X’ is X in the second camera’s coordinate system</a:t>
            </a:r>
          </a:p>
          <a:p>
            <a:pPr eaLnBrk="1" hangingPunct="1"/>
            <a:r>
              <a:rPr lang="en-US" dirty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2749888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X’ is X in the second camera’s coordinate system</a:t>
            </a:r>
          </a:p>
          <a:p>
            <a:pPr eaLnBrk="1" hangingPunct="1"/>
            <a:r>
              <a:rPr lang="en-US" dirty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982456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0DE9-DE6A-4EC6-8CB6-4B20A56B856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0DE9-DE6A-4EC6-8CB6-4B20A56B856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91519-53F1-4AE3-A5AB-EED6E456B18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91519-53F1-4AE3-A5AB-EED6E456B18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6917B-FDEB-4DCD-938C-428055F6677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627B-5F55-416B-8A75-E1A398E782F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C015-6004-498E-9BCD-BCD08157FCD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86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C015-6004-498E-9BCD-BCD08157FCD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A102C-3135-4A9F-AB9D-704BC3D676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EFF60-2F50-4C29-8D7B-56AE705CA53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08440-C7E4-4A62-8509-FFFC0368085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5798E-44C2-4537-B907-8991FC942F2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6ED3C-2123-48AB-9684-0D63112B765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17CD0-D08D-45F3-A30F-707A5C43E36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2C96C-17A3-4FC6-86D0-EB67B6EF9F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4E4D3-FE3B-4AD6-A903-4D7B6CFC0F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8F4B-B2CE-4E1A-A94C-A3C341E3C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3A92-4343-440D-AFE4-836D9CC63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FF3B-0566-4553-AE69-8481917B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01E6-B8D6-4CCA-9D7D-D8F346D5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E6C4-192E-40C0-AC62-58C9B08C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68D2-2E3B-4EB5-9074-3DF0E108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4A83-8AC2-469A-B472-1F126DA4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02F0-A34E-4355-8FCD-F11147502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6FF6-F6F8-49D3-AABA-2BE3B8D51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0CF5-AA2C-42FE-9B96-32FBC6F1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BE57-7781-448F-82FE-9B8602C8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CBC9-385B-42B4-AD66-C00455F8F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CC2B-E015-46B4-BB3D-3F635CBF4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D8A55CD-9EF6-43E1-9EDE-3BE282217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4842542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9.w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7.png"/><Relationship Id="rId1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9.w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7.png"/><Relationship Id="rId1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3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.wmf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6.bin"/><Relationship Id="rId4" Type="http://schemas.openxmlformats.org/officeDocument/2006/relationships/image" Target="../media/image7.png"/><Relationship Id="rId1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ecker_cube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9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2.e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anielwedge.com/fmatrix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c288/7c83751d2c36c63139e68d46516ba3038909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Early Feedback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A6D3-7A84-6147-B483-D2B3C9F11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MPs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Provide more detailed comments in code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Be clear about the deliverables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Provide sample output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Lectures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More opportunities for interaction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Provide more context / better specify what to do in break-out rooms.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Slides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Better pointers to suggested readings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Piazza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Monitor and respond more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office hours</a:t>
            </a:r>
          </a:p>
        </p:txBody>
      </p:sp>
    </p:spTree>
    <p:extLst>
      <p:ext uri="{BB962C8B-B14F-4D97-AF65-F5344CB8AC3E}">
        <p14:creationId xmlns:p14="http://schemas.microsoft.com/office/powerpoint/2010/main" val="22951504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15988" y="44037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2000" b="1">
                <a:solidFill>
                  <a:schemeClr val="folHlink"/>
                </a:solidFill>
              </a:rPr>
              <a:t>Epipolar Plane</a:t>
            </a:r>
            <a:r>
              <a:rPr lang="en-US" sz="200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54761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vanishing points of the motion direction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FF3399"/>
                </a:solidFill>
              </a:rPr>
              <a:t> </a:t>
            </a:r>
            <a:r>
              <a:rPr lang="en-US" sz="2000" b="1">
                <a:solidFill>
                  <a:srgbClr val="FF3399"/>
                </a:solidFill>
              </a:rPr>
              <a:t>Baseline</a:t>
            </a:r>
            <a:r>
              <a:rPr lang="en-US" sz="200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geometry</a:t>
            </a:r>
          </a:p>
        </p:txBody>
      </p:sp>
      <p:sp>
        <p:nvSpPr>
          <p:cNvPr id="13331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4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Epipole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0" y="1143000"/>
            <a:ext cx="66357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459538" y="6400800"/>
            <a:ext cx="260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Photo by Frank Dellaert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915988" y="44037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2000" b="1">
                <a:solidFill>
                  <a:schemeClr val="folHlink"/>
                </a:solidFill>
              </a:rPr>
              <a:t>Epipolar Plane</a:t>
            </a:r>
            <a:r>
              <a:rPr lang="en-US" sz="200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54761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vanishing points of the motion direction</a:t>
            </a:r>
          </a:p>
        </p:txBody>
      </p:sp>
      <p:sp>
        <p:nvSpPr>
          <p:cNvPr id="591887" name="Line 15"/>
          <p:cNvSpPr>
            <a:spLocks noChangeShapeType="1"/>
          </p:cNvSpPr>
          <p:nvPr/>
        </p:nvSpPr>
        <p:spPr bwMode="auto">
          <a:xfrm flipH="1" flipV="1">
            <a:off x="2952750" y="2300288"/>
            <a:ext cx="260350" cy="15811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8" name="Line 16"/>
          <p:cNvSpPr>
            <a:spLocks noChangeShapeType="1"/>
          </p:cNvSpPr>
          <p:nvPr/>
        </p:nvSpPr>
        <p:spPr bwMode="auto">
          <a:xfrm flipV="1">
            <a:off x="6159500" y="2312988"/>
            <a:ext cx="254000" cy="15875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997714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FF3399"/>
                </a:solidFill>
              </a:rPr>
              <a:t> </a:t>
            </a:r>
            <a:r>
              <a:rPr lang="en-US" sz="2000" b="1">
                <a:solidFill>
                  <a:srgbClr val="FF3399"/>
                </a:solidFill>
              </a:rPr>
              <a:t>Baseline</a:t>
            </a:r>
            <a:r>
              <a:rPr lang="en-US" sz="200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geometry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7" grpId="0" animBg="1"/>
      <p:bldP spid="591888" grpId="0" animBg="1"/>
      <p:bldP spid="59188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3685078"/>
            <a:ext cx="3419475" cy="32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685078"/>
            <a:ext cx="3419475" cy="32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6712" y="1600281"/>
            <a:ext cx="3265488" cy="198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Converging cameras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7" y="419100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5" y="22098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587" y="420370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Motion parallel to the image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asement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38" y="1087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867400"/>
            <a:ext cx="7772400" cy="990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Motion is perpendicular to the image plane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/>
              <a:t>Epipole</a:t>
            </a:r>
            <a:r>
              <a:rPr lang="en-US" sz="2000" dirty="0"/>
              <a:t> is the “focus of expansion” and the principal point</a:t>
            </a:r>
          </a:p>
        </p:txBody>
      </p:sp>
      <p:pic>
        <p:nvPicPr>
          <p:cNvPr id="4" name="Picture 1027" descr="basement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38" y="1087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Motion perpendicular to image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49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2588" y="6167735"/>
            <a:ext cx="3898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http://vimeo.com/48425421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1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</a:t>
            </a:r>
          </a:p>
        </p:txBody>
      </p:sp>
      <p:sp>
        <p:nvSpPr>
          <p:cNvPr id="19460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If we observe a point </a:t>
            </a:r>
            <a:r>
              <a:rPr lang="en-US" b="1" i="1" dirty="0"/>
              <a:t>x</a:t>
            </a:r>
            <a:r>
              <a:rPr lang="en-US" dirty="0"/>
              <a:t> in one image, where can the corresponding point </a:t>
            </a:r>
            <a:r>
              <a:rPr lang="en-US" b="1" i="1" dirty="0"/>
              <a:t>x’</a:t>
            </a:r>
            <a:r>
              <a:rPr lang="en-US" dirty="0"/>
              <a:t> be in the other image?</a:t>
            </a:r>
          </a:p>
        </p:txBody>
      </p:sp>
      <p:sp>
        <p:nvSpPr>
          <p:cNvPr id="19461" name="Freeform 41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42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9463" name="Freeform 43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44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9465" name="Freeform 45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46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47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48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reeform 49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Rectangle 54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4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6869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dirty="0"/>
              <a:t> 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i="1" dirty="0"/>
              <a:t>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6939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i="1" dirty="0"/>
              <a:t>’</a:t>
            </a:r>
            <a:r>
              <a:rPr lang="en-US" sz="2000" b="1" dirty="0"/>
              <a:t> </a:t>
            </a:r>
            <a:r>
              <a:rPr lang="en-US" sz="2000" dirty="0"/>
              <a:t>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try, but can’t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A6D3-7A84-6147-B483-D2B3C9F11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MPs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Faster grading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Slides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Annotated slides. PPT on </a:t>
            </a:r>
            <a:r>
              <a:rPr lang="en-US" dirty="0" err="1"/>
              <a:t>IPad</a:t>
            </a:r>
            <a:r>
              <a:rPr lang="en-US" dirty="0"/>
              <a:t> doesn’t work well with videos / equations.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Lectures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128438452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t="833" r="1215"/>
          <a:stretch>
            <a:fillRect/>
          </a:stretch>
        </p:blipFill>
        <p:spPr bwMode="auto">
          <a:xfrm>
            <a:off x="819150" y="1109663"/>
            <a:ext cx="74136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F5CF9-2015-5749-A632-27808F95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5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23563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/>
              <a:t>Intrinsic and extrinsic parameters of the cameras are known, world coordinate system is set to that of the first camera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/>
              <a:t>Then the projection matrices are given by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| 0] </a:t>
            </a:r>
            <a:r>
              <a:rPr lang="en-US" sz="2000" dirty="0">
                <a:cs typeface="Times New Roman" pitchFamily="18" charset="0"/>
              </a:rPr>
              <a:t>and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’[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/>
              <a:t>We can multiply the projection matrices (and the image points) by the inverse of the calibration matrices to get </a:t>
            </a:r>
            <a:r>
              <a:rPr lang="en-US" sz="2000" i="1" dirty="0"/>
              <a:t>normalized</a:t>
            </a:r>
            <a:r>
              <a:rPr lang="en-US" sz="2000" dirty="0"/>
              <a:t> image coordinates: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61950" y="6065838"/>
          <a:ext cx="85169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Equation" r:id="rId5" imgW="3568680" imgH="253800" progId="Equation.3">
                  <p:embed/>
                </p:oleObj>
              </mc:Choice>
              <mc:Fallback>
                <p:oleObj name="Equation" r:id="rId5" imgW="3568680" imgH="253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6065838"/>
                        <a:ext cx="851693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F5CF9-2015-5749-A632-27808F95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91359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F5CF9-2015-5749-A632-27808F95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403492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arrow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7821613" y="2854229"/>
            <a:ext cx="1335467" cy="86528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5" y="423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733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2009" name="Text Box 25"/>
              <p:cNvSpPr txBox="1">
                <a:spLocks noChangeArrowheads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The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66FF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are coplanar </a:t>
                </a:r>
              </a:p>
            </p:txBody>
          </p:sp>
        </mc:Choice>
        <mc:Fallback xmlns="">
          <p:sp>
            <p:nvSpPr>
              <p:cNvPr id="68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blipFill>
                <a:blip r:embed="rId5"/>
                <a:stretch>
                  <a:fillRect l="-1920" t="-14894" b="-29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= </a:t>
            </a:r>
            <a:r>
              <a:rPr lang="en-US" sz="1800" dirty="0">
                <a:latin typeface="Times New Roman" pitchFamily="18" charset="0"/>
              </a:rPr>
              <a:t>(</a:t>
            </a:r>
            <a:r>
              <a:rPr lang="en-US" sz="1800" b="1" i="1" dirty="0">
                <a:latin typeface="Times New Roman" pitchFamily="18" charset="0"/>
              </a:rPr>
              <a:t>x,</a:t>
            </a:r>
            <a:r>
              <a:rPr lang="en-US" sz="1800" dirty="0">
                <a:latin typeface="Times New Roman" pitchFamily="18" charset="0"/>
              </a:rPr>
              <a:t>1)</a:t>
            </a:r>
            <a:r>
              <a:rPr lang="en-US" sz="1800" i="1" baseline="30000" dirty="0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12696"/>
              </p:ext>
            </p:extLst>
          </p:nvPr>
        </p:nvGraphicFramePr>
        <p:xfrm>
          <a:off x="1831975" y="1219200"/>
          <a:ext cx="1017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Equation" r:id="rId6" imgW="672840" imgH="457200" progId="Equation.3">
                  <p:embed/>
                </p:oleObj>
              </mc:Choice>
              <mc:Fallback>
                <p:oleObj name="Equation" r:id="rId6" imgW="672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1975" y="1219200"/>
                        <a:ext cx="1017588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24583" idx="1"/>
          </p:cNvCxnSpPr>
          <p:nvPr/>
        </p:nvCxnSpPr>
        <p:spPr bwMode="auto">
          <a:xfrm>
            <a:off x="2362200" y="1806575"/>
            <a:ext cx="293688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/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𝑅𝑥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blipFill>
                <a:blip r:embed="rId8"/>
                <a:stretch>
                  <a:fillRect l="-13889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/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blipFill>
                <a:blip r:embed="rId11"/>
                <a:stretch>
                  <a:fillRect l="-18519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/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FF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blipFill>
                <a:blip r:embed="rId12"/>
                <a:stretch>
                  <a:fillRect l="-22222" r="-1111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ct 4">
            <a:extLst>
              <a:ext uri="{FF2B5EF4-FFF2-40B4-BE49-F238E27FC236}">
                <a16:creationId xmlns:a16="http://schemas.microsoft.com/office/drawing/2014/main" id="{B2B87055-9FDA-CB41-943D-4DF00EFDFCD5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19946601"/>
              </p:ext>
            </p:extLst>
          </p:nvPr>
        </p:nvGraphicFramePr>
        <p:xfrm>
          <a:off x="5257800" y="4818495"/>
          <a:ext cx="3810000" cy="118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Equation" r:id="rId13" imgW="2374560" imgH="736560" progId="Equation.3">
                  <p:embed/>
                </p:oleObj>
              </mc:Choice>
              <mc:Fallback>
                <p:oleObj name="Equation" r:id="rId13" imgW="2374560" imgH="736560" progId="Equation.3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18495"/>
                        <a:ext cx="3810000" cy="1183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C154045-CE29-0240-9A1D-179E51DB2B54}"/>
              </a:ext>
            </a:extLst>
          </p:cNvPr>
          <p:cNvSpPr/>
          <p:nvPr/>
        </p:nvSpPr>
        <p:spPr>
          <a:xfrm>
            <a:off x="5068324" y="4813729"/>
            <a:ext cx="89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Recall: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EA63C640-0E20-654F-819C-D70E4DE9236B}"/>
              </a:ext>
            </a:extLst>
          </p:cNvPr>
          <p:cNvSpPr txBox="1">
            <a:spLocks/>
          </p:cNvSpPr>
          <p:nvPr/>
        </p:nvSpPr>
        <p:spPr bwMode="auto">
          <a:xfrm>
            <a:off x="190500" y="838200"/>
            <a:ext cx="2465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Simplification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FC09A1B0-3ED9-614C-AF8B-7FC0CBEA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2286000"/>
            <a:ext cx="3286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682009" grpId="0"/>
      <p:bldP spid="33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286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 </a:t>
            </a:r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arrow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7821613" y="2854229"/>
            <a:ext cx="1335467" cy="86528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5" y="423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733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2009" name="Text Box 25"/>
              <p:cNvSpPr txBox="1">
                <a:spLocks noChangeArrowheads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The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𝑅𝑥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66FF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are coplanar </a:t>
                </a:r>
              </a:p>
            </p:txBody>
          </p:sp>
        </mc:Choice>
        <mc:Fallback xmlns="">
          <p:sp>
            <p:nvSpPr>
              <p:cNvPr id="68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blipFill>
                <a:blip r:embed="rId5"/>
                <a:stretch>
                  <a:fillRect l="-1920" t="-14894" b="-29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= </a:t>
            </a:r>
            <a:r>
              <a:rPr lang="en-US" sz="1800" dirty="0">
                <a:latin typeface="Times New Roman" pitchFamily="18" charset="0"/>
              </a:rPr>
              <a:t>(</a:t>
            </a:r>
            <a:r>
              <a:rPr lang="en-US" sz="1800" b="1" i="1" dirty="0">
                <a:latin typeface="Times New Roman" pitchFamily="18" charset="0"/>
              </a:rPr>
              <a:t>x,</a:t>
            </a:r>
            <a:r>
              <a:rPr lang="en-US" sz="1800" dirty="0">
                <a:latin typeface="Times New Roman" pitchFamily="18" charset="0"/>
              </a:rPr>
              <a:t>1)</a:t>
            </a:r>
            <a:r>
              <a:rPr lang="en-US" sz="1800" i="1" baseline="30000" dirty="0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31975" y="1219200"/>
          <a:ext cx="1017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Equation" r:id="rId6" imgW="672840" imgH="457200" progId="Equation.3">
                  <p:embed/>
                </p:oleObj>
              </mc:Choice>
              <mc:Fallback>
                <p:oleObj name="Equation" r:id="rId6" imgW="672840" imgH="4572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1975" y="1219200"/>
                        <a:ext cx="1017588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24583" idx="1"/>
          </p:cNvCxnSpPr>
          <p:nvPr/>
        </p:nvCxnSpPr>
        <p:spPr bwMode="auto">
          <a:xfrm>
            <a:off x="2362200" y="1806575"/>
            <a:ext cx="293688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/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𝑅𝑥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blipFill>
                <a:blip r:embed="rId8"/>
                <a:stretch>
                  <a:fillRect l="-13889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/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blipFill>
                <a:blip r:embed="rId11"/>
                <a:stretch>
                  <a:fillRect l="-18519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/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FF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blipFill>
                <a:blip r:embed="rId12"/>
                <a:stretch>
                  <a:fillRect l="-22222" r="-1111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6FCAAE20-58FD-AB4D-B4C6-B70EA68DC9A7}"/>
              </a:ext>
            </a:extLst>
          </p:cNvPr>
          <p:cNvSpPr txBox="1">
            <a:spLocks/>
          </p:cNvSpPr>
          <p:nvPr/>
        </p:nvSpPr>
        <p:spPr bwMode="auto">
          <a:xfrm>
            <a:off x="190500" y="838200"/>
            <a:ext cx="2465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Simplification</a:t>
            </a:r>
          </a:p>
        </p:txBody>
      </p:sp>
      <p:graphicFrame>
        <p:nvGraphicFramePr>
          <p:cNvPr id="32" name="Object 4">
            <a:extLst>
              <a:ext uri="{FF2B5EF4-FFF2-40B4-BE49-F238E27FC236}">
                <a16:creationId xmlns:a16="http://schemas.microsoft.com/office/drawing/2014/main" id="{B2B87055-9FDA-CB41-943D-4DF00EFDFCD5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5257800" y="4818495"/>
          <a:ext cx="3810000" cy="118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Equation" r:id="rId13" imgW="2374560" imgH="736560" progId="Equation.3">
                  <p:embed/>
                </p:oleObj>
              </mc:Choice>
              <mc:Fallback>
                <p:oleObj name="Equation" r:id="rId13" imgW="2374560" imgH="736560" progId="Equation.3">
                  <p:embed/>
                  <p:pic>
                    <p:nvPicPr>
                      <p:cNvPr id="32" name="Object 4">
                        <a:extLst>
                          <a:ext uri="{FF2B5EF4-FFF2-40B4-BE49-F238E27FC236}">
                            <a16:creationId xmlns:a16="http://schemas.microsoft.com/office/drawing/2014/main" id="{B2B87055-9FDA-CB41-943D-4DF00EFDFC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18495"/>
                        <a:ext cx="3810000" cy="1183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C154045-CE29-0240-9A1D-179E51DB2B54}"/>
              </a:ext>
            </a:extLst>
          </p:cNvPr>
          <p:cNvSpPr/>
          <p:nvPr/>
        </p:nvSpPr>
        <p:spPr>
          <a:xfrm>
            <a:off x="5068324" y="4813729"/>
            <a:ext cx="89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DAE407-B614-E84B-8BAA-AED8BF99270B}"/>
                  </a:ext>
                </a:extLst>
              </p:cNvPr>
              <p:cNvSpPr/>
              <p:nvPr/>
            </p:nvSpPr>
            <p:spPr>
              <a:xfrm>
                <a:off x="889036" y="4858871"/>
                <a:ext cx="2414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DAE407-B614-E84B-8BAA-AED8BF992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36" y="4858871"/>
                <a:ext cx="241495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A950C76-AB30-BD42-AE0A-83421AAE255F}"/>
                  </a:ext>
                </a:extLst>
              </p:cNvPr>
              <p:cNvSpPr/>
              <p:nvPr/>
            </p:nvSpPr>
            <p:spPr>
              <a:xfrm>
                <a:off x="1164312" y="5328192"/>
                <a:ext cx="21009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A950C76-AB30-BD42-AE0A-83421AAE2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312" y="5328192"/>
                <a:ext cx="210096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CB5AD0-6C53-9A4E-9531-4B99F14D6FB6}"/>
                  </a:ext>
                </a:extLst>
              </p:cNvPr>
              <p:cNvSpPr/>
              <p:nvPr/>
            </p:nvSpPr>
            <p:spPr>
              <a:xfrm>
                <a:off x="3303991" y="5098510"/>
                <a:ext cx="1622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CB5AD0-6C53-9A4E-9531-4B99F14D6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91" y="5098510"/>
                <a:ext cx="162275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672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arrow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7821613" y="2854229"/>
            <a:ext cx="1335467" cy="86528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2009" name="Text Box 25"/>
              <p:cNvSpPr txBox="1">
                <a:spLocks noChangeArrowheads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The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66FF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are coplanar </a:t>
                </a:r>
              </a:p>
            </p:txBody>
          </p:sp>
        </mc:Choice>
        <mc:Fallback xmlns="">
          <p:sp>
            <p:nvSpPr>
              <p:cNvPr id="68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blipFill>
                <a:blip r:embed="rId5"/>
                <a:stretch>
                  <a:fillRect l="-1920" t="-14894" b="-29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= </a:t>
            </a:r>
            <a:r>
              <a:rPr lang="en-US" sz="1800" dirty="0">
                <a:latin typeface="Times New Roman" pitchFamily="18" charset="0"/>
              </a:rPr>
              <a:t>(</a:t>
            </a:r>
            <a:r>
              <a:rPr lang="en-US" sz="1800" b="1" i="1" dirty="0">
                <a:latin typeface="Times New Roman" pitchFamily="18" charset="0"/>
              </a:rPr>
              <a:t>x,</a:t>
            </a:r>
            <a:r>
              <a:rPr lang="en-US" sz="1800" dirty="0">
                <a:latin typeface="Times New Roman" pitchFamily="18" charset="0"/>
              </a:rPr>
              <a:t>1)</a:t>
            </a:r>
            <a:r>
              <a:rPr lang="en-US" sz="1800" i="1" baseline="30000" dirty="0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31975" y="1219200"/>
          <a:ext cx="1017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2" name="Equation" r:id="rId6" imgW="672840" imgH="457200" progId="Equation.3">
                  <p:embed/>
                </p:oleObj>
              </mc:Choice>
              <mc:Fallback>
                <p:oleObj name="Equation" r:id="rId6" imgW="672840" imgH="4572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1975" y="1219200"/>
                        <a:ext cx="1017588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24583" idx="1"/>
          </p:cNvCxnSpPr>
          <p:nvPr/>
        </p:nvCxnSpPr>
        <p:spPr bwMode="auto">
          <a:xfrm>
            <a:off x="2362200" y="1806575"/>
            <a:ext cx="293688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/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𝑅𝑥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blipFill>
                <a:blip r:embed="rId8"/>
                <a:stretch>
                  <a:fillRect l="-13889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/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blipFill>
                <a:blip r:embed="rId11"/>
                <a:stretch>
                  <a:fillRect l="-18519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/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FF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blipFill>
                <a:blip r:embed="rId12"/>
                <a:stretch>
                  <a:fillRect l="-22222" r="-1111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6">
            <a:extLst>
              <a:ext uri="{FF2B5EF4-FFF2-40B4-BE49-F238E27FC236}">
                <a16:creationId xmlns:a16="http://schemas.microsoft.com/office/drawing/2014/main" id="{7C02AE11-AB73-2F49-9192-05DF73FE6E5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6895758"/>
              </p:ext>
            </p:extLst>
          </p:nvPr>
        </p:nvGraphicFramePr>
        <p:xfrm>
          <a:off x="228600" y="4114800"/>
          <a:ext cx="2222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3" name="Equation" r:id="rId13" imgW="1054080" imgH="203040" progId="Equation.3">
                  <p:embed/>
                </p:oleObj>
              </mc:Choice>
              <mc:Fallback>
                <p:oleObj name="Equation" r:id="rId13" imgW="1054080" imgH="203040" progId="Equation.3">
                  <p:embed/>
                  <p:pic>
                    <p:nvPicPr>
                      <p:cNvPr id="6758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00"/>
                        <a:ext cx="2222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7">
            <a:extLst>
              <a:ext uri="{FF2B5EF4-FFF2-40B4-BE49-F238E27FC236}">
                <a16:creationId xmlns:a16="http://schemas.microsoft.com/office/drawing/2014/main" id="{FF4333A0-4ECA-5C4F-893C-A311A80AB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44906"/>
              </p:ext>
            </p:extLst>
          </p:nvPr>
        </p:nvGraphicFramePr>
        <p:xfrm>
          <a:off x="3554412" y="4050007"/>
          <a:ext cx="21113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4" name="Equation" r:id="rId15" imgW="889000" imgH="228600" progId="Equation.3">
                  <p:embed/>
                </p:oleObj>
              </mc:Choice>
              <mc:Fallback>
                <p:oleObj name="Equation" r:id="rId15" imgW="889000" imgH="228600" progId="Equation.3">
                  <p:embed/>
                  <p:pic>
                    <p:nvPicPr>
                      <p:cNvPr id="10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2" y="4050007"/>
                        <a:ext cx="21113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28">
            <a:extLst>
              <a:ext uri="{FF2B5EF4-FFF2-40B4-BE49-F238E27FC236}">
                <a16:creationId xmlns:a16="http://schemas.microsoft.com/office/drawing/2014/main" id="{900EA8E8-2447-9C42-8CB5-7AF25451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8">
            <a:extLst>
              <a:ext uri="{FF2B5EF4-FFF2-40B4-BE49-F238E27FC236}">
                <a16:creationId xmlns:a16="http://schemas.microsoft.com/office/drawing/2014/main" id="{BEEF2889-F919-164A-81C2-D91218D26E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9">
            <a:extLst>
              <a:ext uri="{FF2B5EF4-FFF2-40B4-BE49-F238E27FC236}">
                <a16:creationId xmlns:a16="http://schemas.microsoft.com/office/drawing/2014/main" id="{CC3577D1-49D8-054E-B4D8-A57A8C7A6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83916F22-F2A0-1D42-8E50-90EC92B0C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27">
            <a:extLst>
              <a:ext uri="{FF2B5EF4-FFF2-40B4-BE49-F238E27FC236}">
                <a16:creationId xmlns:a16="http://schemas.microsoft.com/office/drawing/2014/main" id="{98400BCF-DE10-9B4B-B718-2D0E05FCC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52997"/>
              </p:ext>
            </p:extLst>
          </p:nvPr>
        </p:nvGraphicFramePr>
        <p:xfrm>
          <a:off x="6858000" y="4038600"/>
          <a:ext cx="1568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5" name="Equation" r:id="rId17" imgW="660400" imgH="228600" progId="Equation.3">
                  <p:embed/>
                </p:oleObj>
              </mc:Choice>
              <mc:Fallback>
                <p:oleObj name="Equation" r:id="rId17" imgW="660400" imgH="228600" progId="Equation.3">
                  <p:embed/>
                  <p:pic>
                    <p:nvPicPr>
                      <p:cNvPr id="2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5684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utoShape 28">
            <a:extLst>
              <a:ext uri="{FF2B5EF4-FFF2-40B4-BE49-F238E27FC236}">
                <a16:creationId xmlns:a16="http://schemas.microsoft.com/office/drawing/2014/main" id="{DE649287-E91F-F548-877B-A9CD4C527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22">
            <a:extLst>
              <a:ext uri="{FF2B5EF4-FFF2-40B4-BE49-F238E27FC236}">
                <a16:creationId xmlns:a16="http://schemas.microsoft.com/office/drawing/2014/main" id="{C8B822D8-3088-B849-9792-55989D579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DF71DCD6-D2AD-B349-AD1D-7B016035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5222875"/>
            <a:ext cx="3459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Essential Matrix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Longuet</a:t>
            </a:r>
            <a:r>
              <a:rPr lang="en-US" dirty="0"/>
              <a:t>-Higgins, 1981)</a:t>
            </a: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4CC0F9B4-2C9C-0D4C-BC7C-8237E86D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CD55B990-8EB6-C94D-A24D-C00E674E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2286000"/>
            <a:ext cx="3286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 </a:t>
            </a:r>
          </a:p>
        </p:txBody>
      </p:sp>
    </p:spTree>
    <p:extLst>
      <p:ext uri="{BB962C8B-B14F-4D97-AF65-F5344CB8AC3E}">
        <p14:creationId xmlns:p14="http://schemas.microsoft.com/office/powerpoint/2010/main" val="3258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682009" grpId="0"/>
      <p:bldP spid="37" grpId="0" animBg="1"/>
      <p:bldP spid="38" grpId="0"/>
      <p:bldP spid="39" grpId="0" animBg="1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534400" cy="198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 x</a:t>
            </a:r>
            <a:r>
              <a:rPr lang="en-US" sz="2400" dirty="0"/>
              <a:t> is the </a:t>
            </a:r>
            <a:r>
              <a:rPr lang="en-US" sz="2400" dirty="0" err="1"/>
              <a:t>epipolar</a:t>
            </a:r>
            <a:r>
              <a:rPr lang="en-US" sz="2400" dirty="0"/>
              <a:t> line associated with </a:t>
            </a:r>
            <a:r>
              <a:rPr lang="en-US" sz="2400" b="1" i="1" dirty="0"/>
              <a:t>x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' = </a:t>
            </a:r>
            <a:r>
              <a:rPr lang="en-US" sz="2400" b="1" i="1" dirty="0"/>
              <a:t>E x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800" dirty="0"/>
          </a:p>
          <a:p>
            <a:pPr lvl="1">
              <a:lnSpc>
                <a:spcPct val="80000"/>
              </a:lnSpc>
            </a:pPr>
            <a:r>
              <a:rPr lang="en-US" dirty="0"/>
              <a:t>Recall: a line is given by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ax + by + 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en-US" dirty="0">
                <a:cs typeface="Times New Roman" pitchFamily="18" charset="0"/>
              </a:rPr>
              <a:t>or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2400" dirty="0"/>
          </a:p>
        </p:txBody>
      </p:sp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7108"/>
              </p:ext>
            </p:extLst>
          </p:nvPr>
        </p:nvGraphicFramePr>
        <p:xfrm>
          <a:off x="3657600" y="4114800"/>
          <a:ext cx="1568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" name="Equation" r:id="rId5" imgW="660400" imgH="228600" progId="Equation.3">
                  <p:embed/>
                </p:oleObj>
              </mc:Choice>
              <mc:Fallback>
                <p:oleObj name="Equation" r:id="rId5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5684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3505200" y="4114800"/>
            <a:ext cx="1905000" cy="609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06441"/>
              </p:ext>
            </p:extLst>
          </p:nvPr>
        </p:nvGraphicFramePr>
        <p:xfrm>
          <a:off x="2819400" y="5562600"/>
          <a:ext cx="3429000" cy="112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" name="Equation" r:id="rId7" imgW="2082600" imgH="711000" progId="Equation.3">
                  <p:embed/>
                </p:oleObj>
              </mc:Choice>
              <mc:Fallback>
                <p:oleObj name="Equation" r:id="rId7" imgW="2082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562600"/>
                        <a:ext cx="3429000" cy="1121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1" grpId="0" animBg="1"/>
      <p:bldP spid="66051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534400" cy="198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 x</a:t>
            </a:r>
            <a:r>
              <a:rPr lang="en-US" sz="2400" dirty="0"/>
              <a:t> is the </a:t>
            </a:r>
            <a:r>
              <a:rPr lang="en-US" sz="2400" dirty="0" err="1"/>
              <a:t>epipolar</a:t>
            </a:r>
            <a:r>
              <a:rPr lang="en-US" sz="2400" dirty="0"/>
              <a:t> line associated with </a:t>
            </a:r>
            <a:r>
              <a:rPr lang="en-US" sz="2400" b="1" i="1" dirty="0"/>
              <a:t>x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' = </a:t>
            </a:r>
            <a:r>
              <a:rPr lang="en-US" sz="2400" b="1" i="1" dirty="0"/>
              <a:t>E x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x</a:t>
            </a:r>
            <a:r>
              <a:rPr lang="en-US" sz="2400" i="1" dirty="0"/>
              <a:t>'</a:t>
            </a:r>
            <a:r>
              <a:rPr lang="en-US" sz="2400" b="1" dirty="0"/>
              <a:t> </a:t>
            </a:r>
            <a:r>
              <a:rPr lang="en-US" sz="2400" dirty="0"/>
              <a:t>is the </a:t>
            </a:r>
            <a:r>
              <a:rPr lang="en-US" sz="2400" dirty="0" err="1"/>
              <a:t>epipolar</a:t>
            </a:r>
            <a:r>
              <a:rPr lang="en-US" sz="2400" dirty="0"/>
              <a:t> line associated with </a:t>
            </a:r>
            <a:r>
              <a:rPr lang="en-US" sz="2400" b="1" i="1" dirty="0"/>
              <a:t>x'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 = </a:t>
            </a: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x</a:t>
            </a:r>
            <a:r>
              <a:rPr lang="en-US" sz="2400" i="1" dirty="0"/>
              <a:t>'</a:t>
            </a:r>
            <a:r>
              <a:rPr lang="en-US" sz="2400" dirty="0"/>
              <a:t>)</a:t>
            </a:r>
            <a:endParaRPr lang="en-US" sz="2400" i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 </a:t>
            </a:r>
            <a:r>
              <a:rPr lang="en-US" sz="2400" b="1" i="1" dirty="0" err="1"/>
              <a:t>e</a:t>
            </a:r>
            <a:r>
              <a:rPr lang="en-US" sz="2400" i="1" dirty="0"/>
              <a:t> </a:t>
            </a:r>
            <a:r>
              <a:rPr lang="en-US" sz="2400" dirty="0"/>
              <a:t>= 0   and   </a:t>
            </a: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e</a:t>
            </a:r>
            <a:r>
              <a:rPr lang="en-US" sz="2400" i="1" dirty="0"/>
              <a:t>' = 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</a:t>
            </a:r>
            <a:r>
              <a:rPr lang="en-US" sz="2400" i="1" dirty="0"/>
              <a:t> </a:t>
            </a:r>
            <a:r>
              <a:rPr lang="en-US" sz="2400" dirty="0"/>
              <a:t>is singular (rank two)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</a:t>
            </a:r>
            <a:r>
              <a:rPr lang="en-US" sz="2400" dirty="0"/>
              <a:t> has five degrees of freedom </a:t>
            </a:r>
          </a:p>
        </p:txBody>
      </p:sp>
      <p:sp>
        <p:nvSpPr>
          <p:cNvPr id="660498" name="Oval 18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9" name="Oval 19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508108"/>
              </p:ext>
            </p:extLst>
          </p:nvPr>
        </p:nvGraphicFramePr>
        <p:xfrm>
          <a:off x="3657600" y="4114800"/>
          <a:ext cx="1568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" name="Equation" r:id="rId5" imgW="660400" imgH="228600" progId="Equation.3">
                  <p:embed/>
                </p:oleObj>
              </mc:Choice>
              <mc:Fallback>
                <p:oleObj name="Equation" r:id="rId5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5684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505200" y="4114800"/>
            <a:ext cx="1905000" cy="609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0" grpId="0" animBg="1"/>
      <p:bldP spid="660501" grpId="0" animBg="1"/>
      <p:bldP spid="660510" grpId="0" uiExpand="1" build="p"/>
      <p:bldP spid="660498" grpId="0" animBg="1"/>
      <p:bldP spid="6604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way is the cube rotating?</a:t>
            </a:r>
          </a:p>
        </p:txBody>
      </p:sp>
      <p:pic>
        <p:nvPicPr>
          <p:cNvPr id="25604" name="Picture 2" descr="rotating necker 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859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25260" y="6550223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N. </a:t>
            </a:r>
            <a:r>
              <a:rPr lang="en-US" sz="1400" dirty="0" err="1"/>
              <a:t>Snavely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715000"/>
            <a:ext cx="7772400" cy="457200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Necker cube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263ECF7-8A6A-7944-8CC9-49520D5B750D}"/>
              </a:ext>
            </a:extLst>
          </p:cNvPr>
          <p:cNvSpPr txBox="1">
            <a:spLocks/>
          </p:cNvSpPr>
          <p:nvPr/>
        </p:nvSpPr>
        <p:spPr bwMode="auto">
          <a:xfrm>
            <a:off x="685800" y="9144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/>
              <a:t>A. Left to right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/>
              <a:t>B. Right to left</a:t>
            </a:r>
          </a:p>
        </p:txBody>
      </p:sp>
    </p:spTree>
    <p:extLst>
      <p:ext uri="{BB962C8B-B14F-4D97-AF65-F5344CB8AC3E}">
        <p14:creationId xmlns:p14="http://schemas.microsoft.com/office/powerpoint/2010/main" val="284367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Uncalibrated case</a:t>
            </a:r>
          </a:p>
        </p:txBody>
      </p:sp>
      <p:sp>
        <p:nvSpPr>
          <p:cNvPr id="679971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The calibration matrices </a:t>
            </a:r>
            <a:r>
              <a:rPr lang="en-US" b="1" i="1" dirty="0"/>
              <a:t>K</a:t>
            </a:r>
            <a:r>
              <a:rPr lang="en-US" dirty="0"/>
              <a:t> and </a:t>
            </a:r>
            <a:r>
              <a:rPr lang="en-US" b="1" i="1" dirty="0"/>
              <a:t>K</a:t>
            </a:r>
            <a:r>
              <a:rPr lang="en-US" i="1" dirty="0"/>
              <a:t>’</a:t>
            </a:r>
            <a:r>
              <a:rPr lang="en-US" dirty="0"/>
              <a:t> of the two cameras are unknown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We can write the </a:t>
            </a:r>
            <a:r>
              <a:rPr lang="en-US" dirty="0" err="1"/>
              <a:t>epipolar</a:t>
            </a:r>
            <a:r>
              <a:rPr lang="en-US" dirty="0"/>
              <a:t> constraint in terms of </a:t>
            </a:r>
            <a:r>
              <a:rPr lang="en-US" i="1" dirty="0"/>
              <a:t>unknown</a:t>
            </a:r>
            <a:r>
              <a:rPr lang="en-US" dirty="0"/>
              <a:t> normalized coordinates: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3082" name="Freeform 1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3084" name="Freeform 1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086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43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44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Uncalibrated case</a:t>
            </a:r>
          </a:p>
        </p:txBody>
      </p:sp>
      <p:sp>
        <p:nvSpPr>
          <p:cNvPr id="679971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The calibration matrices </a:t>
            </a:r>
            <a:r>
              <a:rPr lang="en-US" b="1" i="1" dirty="0"/>
              <a:t>K</a:t>
            </a:r>
            <a:r>
              <a:rPr lang="en-US" dirty="0"/>
              <a:t> and </a:t>
            </a:r>
            <a:r>
              <a:rPr lang="en-US" b="1" i="1" dirty="0"/>
              <a:t>K</a:t>
            </a:r>
            <a:r>
              <a:rPr lang="en-US" i="1" dirty="0"/>
              <a:t>’</a:t>
            </a:r>
            <a:r>
              <a:rPr lang="en-US" dirty="0"/>
              <a:t> of the two cameras are unknown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We can write the </a:t>
            </a:r>
            <a:r>
              <a:rPr lang="en-US" dirty="0" err="1"/>
              <a:t>epipolar</a:t>
            </a:r>
            <a:r>
              <a:rPr lang="en-US" dirty="0"/>
              <a:t> constraint in terms of </a:t>
            </a:r>
            <a:r>
              <a:rPr lang="en-US" i="1" dirty="0"/>
              <a:t>unknown</a:t>
            </a:r>
            <a:r>
              <a:rPr lang="en-US" dirty="0"/>
              <a:t> normalized coordinates: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3082" name="Freeform 1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3084" name="Freeform 1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graphicFrame>
        <p:nvGraphicFramePr>
          <p:cNvPr id="679972" name="Object 36"/>
          <p:cNvGraphicFramePr>
            <a:graphicFrameLocks noChangeAspect="1"/>
          </p:cNvGraphicFramePr>
          <p:nvPr/>
        </p:nvGraphicFramePr>
        <p:xfrm>
          <a:off x="1223963" y="5943600"/>
          <a:ext cx="19716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Equation" r:id="rId5" imgW="698400" imgH="228600" progId="Equation.3">
                  <p:embed/>
                </p:oleObj>
              </mc:Choice>
              <mc:Fallback>
                <p:oleObj name="Equation" r:id="rId5" imgW="698400" imgH="228600" progId="Equation.3">
                  <p:embed/>
                  <p:pic>
                    <p:nvPicPr>
                      <p:cNvPr id="67997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5943600"/>
                        <a:ext cx="197167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73" name="Object 37"/>
          <p:cNvGraphicFramePr>
            <a:graphicFrameLocks noChangeAspect="1"/>
          </p:cNvGraphicFramePr>
          <p:nvPr/>
        </p:nvGraphicFramePr>
        <p:xfrm>
          <a:off x="4187825" y="5905500"/>
          <a:ext cx="43148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Equation" r:id="rId7" imgW="1485720" imgH="228600" progId="Equation.3">
                  <p:embed/>
                </p:oleObj>
              </mc:Choice>
              <mc:Fallback>
                <p:oleObj name="Equation" r:id="rId7" imgW="1485720" imgH="228600" progId="Equation.3">
                  <p:embed/>
                  <p:pic>
                    <p:nvPicPr>
                      <p:cNvPr id="6799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5905500"/>
                        <a:ext cx="4314825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43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44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Uncalibrated case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4106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410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1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5105400" y="5322888"/>
            <a:ext cx="3079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Fundamental Matrix</a:t>
            </a:r>
          </a:p>
          <a:p>
            <a:r>
              <a:rPr lang="en-US" sz="1800"/>
              <a:t>(Faugeras and Luong, 1992)</a:t>
            </a:r>
            <a:endParaRPr lang="en-US"/>
          </a:p>
        </p:txBody>
      </p:sp>
      <p:sp>
        <p:nvSpPr>
          <p:cNvPr id="685075" name="Rectangle 19"/>
          <p:cNvSpPr>
            <a:spLocks noChangeArrowheads="1"/>
          </p:cNvSpPr>
          <p:nvPr/>
        </p:nvSpPr>
        <p:spPr bwMode="auto">
          <a:xfrm>
            <a:off x="4800600" y="5238750"/>
            <a:ext cx="3657600" cy="914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6" name="AutoShape 20"/>
          <p:cNvSpPr>
            <a:spLocks noChangeArrowheads="1"/>
          </p:cNvSpPr>
          <p:nvPr/>
        </p:nvSpPr>
        <p:spPr bwMode="auto">
          <a:xfrm>
            <a:off x="6400800" y="4629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4370685"/>
              </p:ext>
            </p:extLst>
          </p:nvPr>
        </p:nvGraphicFramePr>
        <p:xfrm>
          <a:off x="609600" y="4060825"/>
          <a:ext cx="182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4" name="Equation" r:id="rId5" imgW="698400" imgH="228600" progId="Equation.3">
                  <p:embed/>
                </p:oleObj>
              </mc:Choice>
              <mc:Fallback>
                <p:oleObj name="Equation" r:id="rId5" imgW="6984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60825"/>
                        <a:ext cx="182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61493"/>
              </p:ext>
            </p:extLst>
          </p:nvPr>
        </p:nvGraphicFramePr>
        <p:xfrm>
          <a:off x="466725" y="4778375"/>
          <a:ext cx="20637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" name="Equation" r:id="rId7" imgW="711000" imgH="457200" progId="Equation.3">
                  <p:embed/>
                </p:oleObj>
              </mc:Choice>
              <mc:Fallback>
                <p:oleObj name="Equation" r:id="rId7" imgW="7110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778375"/>
                        <a:ext cx="206375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4064000"/>
            <a:ext cx="6129338" cy="565150"/>
            <a:chOff x="1728" y="2560"/>
            <a:chExt cx="3861" cy="356"/>
          </a:xfrm>
        </p:grpSpPr>
        <p:sp>
          <p:nvSpPr>
            <p:cNvPr id="4121" name="AutoShape 24"/>
            <p:cNvSpPr>
              <a:spLocks noChangeArrowheads="1"/>
            </p:cNvSpPr>
            <p:nvPr/>
          </p:nvSpPr>
          <p:spPr bwMode="auto">
            <a:xfrm>
              <a:off x="1728" y="262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108035"/>
                </p:ext>
              </p:extLst>
            </p:nvPr>
          </p:nvGraphicFramePr>
          <p:xfrm>
            <a:off x="2187" y="2560"/>
            <a:ext cx="3402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6" name="Equation" r:id="rId9" imgW="2184120" imgH="228600" progId="Equation.3">
                    <p:embed/>
                  </p:oleObj>
                </mc:Choice>
                <mc:Fallback>
                  <p:oleObj name="Equation" r:id="rId9" imgW="2184120" imgH="2286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2560"/>
                          <a:ext cx="3402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75" grpId="0" animBg="1"/>
      <p:bldP spid="6850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743200" y="417195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constraint: </a:t>
            </a:r>
            <a:r>
              <a:rPr lang="en-US" dirty="0" err="1"/>
              <a:t>Uncalibrated</a:t>
            </a:r>
            <a:r>
              <a:rPr lang="en-US" dirty="0"/>
              <a:t> case</a:t>
            </a:r>
          </a:p>
        </p:txBody>
      </p:sp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685800" y="4800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/>
              <a:t>F x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sz="2800" dirty="0"/>
              <a:t>(</a:t>
            </a:r>
            <a:r>
              <a:rPr lang="en-US" sz="2800" b="1" i="1" dirty="0"/>
              <a:t>l</a:t>
            </a:r>
            <a:r>
              <a:rPr lang="en-US" sz="2800" i="1" dirty="0"/>
              <a:t>' = </a:t>
            </a:r>
            <a:r>
              <a:rPr lang="en-US" sz="2800" b="1" i="1" dirty="0"/>
              <a:t>F x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 err="1"/>
              <a:t>F</a:t>
            </a:r>
            <a:r>
              <a:rPr lang="en-US" i="1" baseline="30000" dirty="0" err="1"/>
              <a:t>T</a:t>
            </a:r>
            <a:r>
              <a:rPr lang="en-US" b="1" i="1" dirty="0" err="1"/>
              <a:t>x</a:t>
            </a:r>
            <a:r>
              <a:rPr lang="en-US" i="1" dirty="0"/>
              <a:t>'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b="1" i="1" dirty="0"/>
              <a:t>x' </a:t>
            </a:r>
            <a:r>
              <a:rPr lang="en-US" sz="2800" dirty="0"/>
              <a:t>(</a:t>
            </a:r>
            <a:r>
              <a:rPr lang="en-US" sz="2800" b="1" i="1" dirty="0"/>
              <a:t>l</a:t>
            </a:r>
            <a:r>
              <a:rPr lang="en-US" sz="2800" i="1" dirty="0"/>
              <a:t> = </a:t>
            </a:r>
            <a:r>
              <a:rPr lang="en-US" sz="2800" b="1" i="1" dirty="0" err="1"/>
              <a:t>F</a:t>
            </a:r>
            <a:r>
              <a:rPr lang="en-US" sz="2800" i="1" baseline="30000" dirty="0" err="1"/>
              <a:t>T</a:t>
            </a:r>
            <a:r>
              <a:rPr lang="en-US" sz="2800" b="1" i="1" dirty="0" err="1"/>
              <a:t>x</a:t>
            </a:r>
            <a:r>
              <a:rPr lang="en-US" sz="2800" i="1" dirty="0"/>
              <a:t>'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/>
              <a:t>F e</a:t>
            </a:r>
            <a:r>
              <a:rPr lang="en-US" i="1" dirty="0"/>
              <a:t> </a:t>
            </a:r>
            <a:r>
              <a:rPr lang="en-US" dirty="0"/>
              <a:t>= 0   and   </a:t>
            </a:r>
            <a:r>
              <a:rPr lang="en-US" b="1" i="1" dirty="0" err="1"/>
              <a:t>F</a:t>
            </a:r>
            <a:r>
              <a:rPr lang="en-US" i="1" baseline="30000" dirty="0" err="1"/>
              <a:t>T</a:t>
            </a:r>
            <a:r>
              <a:rPr lang="en-US" b="1" i="1" dirty="0" err="1"/>
              <a:t>e</a:t>
            </a:r>
            <a:r>
              <a:rPr lang="en-US" i="1" dirty="0"/>
              <a:t>' = </a:t>
            </a:r>
            <a:r>
              <a:rPr lang="en-US" dirty="0"/>
              <a:t>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/>
              <a:t>F</a:t>
            </a:r>
            <a:r>
              <a:rPr lang="en-US" i="1" dirty="0"/>
              <a:t> </a:t>
            </a:r>
            <a:r>
              <a:rPr lang="en-US" dirty="0"/>
              <a:t>is singular (rank two)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/>
              <a:t>F</a:t>
            </a:r>
            <a:r>
              <a:rPr lang="en-US" dirty="0"/>
              <a:t> has </a:t>
            </a:r>
            <a:r>
              <a:rPr lang="en-US" i="1" dirty="0"/>
              <a:t>seven</a:t>
            </a:r>
            <a:r>
              <a:rPr lang="en-US" dirty="0"/>
              <a:t> degrees of freedom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5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71798" name="Line 54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799" name="Line 55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2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2036212"/>
              </p:ext>
            </p:extLst>
          </p:nvPr>
        </p:nvGraphicFramePr>
        <p:xfrm>
          <a:off x="609600" y="4060825"/>
          <a:ext cx="182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tion" r:id="rId5" imgW="698400" imgH="228600" progId="Equation.3">
                  <p:embed/>
                </p:oleObj>
              </mc:Choice>
              <mc:Fallback>
                <p:oleObj name="Equation" r:id="rId5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60825"/>
                        <a:ext cx="182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2743200" y="4064000"/>
            <a:ext cx="6129338" cy="565150"/>
            <a:chOff x="1728" y="2560"/>
            <a:chExt cx="3861" cy="356"/>
          </a:xfrm>
        </p:grpSpPr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728" y="262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7065424"/>
                </p:ext>
              </p:extLst>
            </p:nvPr>
          </p:nvGraphicFramePr>
          <p:xfrm>
            <a:off x="2187" y="2560"/>
            <a:ext cx="3402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3" name="Equation" r:id="rId7" imgW="2184120" imgH="228600" progId="Equation.3">
                    <p:embed/>
                  </p:oleObj>
                </mc:Choice>
                <mc:Fallback>
                  <p:oleObj name="Equation" r:id="rId7" imgW="2184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" y="2560"/>
                          <a:ext cx="3402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74" grpId="0" uiExpand="1" build="p"/>
      <p:bldP spid="671798" grpId="0" uiExpand="1" animBg="1"/>
      <p:bldP spid="671799" grpId="0" uiExpand="1" animBg="1"/>
      <p:bldP spid="671800" grpId="0" uiExpand="1" animBg="1"/>
      <p:bldP spid="671801" grpId="0" uiExpan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fundamental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98" t="7423" r="9002" b="-4869"/>
          <a:stretch/>
        </p:blipFill>
        <p:spPr>
          <a:xfrm>
            <a:off x="256001" y="1837944"/>
            <a:ext cx="8659399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eight-point algorithm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6600" y="1066800"/>
          <a:ext cx="337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4" imgW="1688760" imgH="228600" progId="Equation.3">
                  <p:embed/>
                </p:oleObj>
              </mc:Choice>
              <mc:Fallback>
                <p:oleObj name="Equation" r:id="rId4" imgW="168876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600" y="1066800"/>
                        <a:ext cx="337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52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2" name="AutoShape 12"/>
          <p:cNvSpPr>
            <a:spLocks noChangeArrowheads="1"/>
          </p:cNvSpPr>
          <p:nvPr/>
        </p:nvSpPr>
        <p:spPr bwMode="auto">
          <a:xfrm>
            <a:off x="4114800" y="22860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53" name="AutoShape 13"/>
          <p:cNvSpPr>
            <a:spLocks noChangeArrowheads="1"/>
          </p:cNvSpPr>
          <p:nvPr/>
        </p:nvSpPr>
        <p:spPr bwMode="auto">
          <a:xfrm rot="8550886">
            <a:off x="4191000" y="3352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eight-point algorithm</a:t>
            </a:r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228600" y="4461808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Enforce rank-2 constraint (take SVD 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i="1" dirty="0"/>
              <a:t>F</a:t>
            </a:r>
            <a:r>
              <a:rPr lang="en-US" dirty="0"/>
              <a:t> and throw out the smallest singular value)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52693"/>
              </p:ext>
            </p:extLst>
          </p:nvPr>
        </p:nvGraphicFramePr>
        <p:xfrm>
          <a:off x="381000" y="1930400"/>
          <a:ext cx="35385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" name="Equation" r:id="rId4" imgW="2108160" imgH="711000" progId="Equation.3">
                  <p:embed/>
                </p:oleObj>
              </mc:Choice>
              <mc:Fallback>
                <p:oleObj name="Equation" r:id="rId4" imgW="210816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930400"/>
                        <a:ext cx="353853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25162"/>
              </p:ext>
            </p:extLst>
          </p:nvPr>
        </p:nvGraphicFramePr>
        <p:xfrm>
          <a:off x="4792663" y="1038225"/>
          <a:ext cx="4243387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0" name="Equation" r:id="rId6" imgW="2946240" imgH="2082600" progId="Equation.3">
                  <p:embed/>
                </p:oleObj>
              </mc:Choice>
              <mc:Fallback>
                <p:oleObj name="Equation" r:id="rId6" imgW="294624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038225"/>
                        <a:ext cx="4243387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29605"/>
              </p:ext>
            </p:extLst>
          </p:nvPr>
        </p:nvGraphicFramePr>
        <p:xfrm>
          <a:off x="736600" y="1066800"/>
          <a:ext cx="337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1" name="Equation" r:id="rId8" imgW="1688760" imgH="228600" progId="Equation.3">
                  <p:embed/>
                </p:oleObj>
              </mc:Choice>
              <mc:Fallback>
                <p:oleObj name="Equation" r:id="rId8" imgW="1688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600" y="1066800"/>
                        <a:ext cx="337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0" cstate="print"/>
          <a:srcRect l="20130" t="12891" r="8963" b="31051"/>
          <a:stretch/>
        </p:blipFill>
        <p:spPr bwMode="auto">
          <a:xfrm>
            <a:off x="3990372" y="4191000"/>
            <a:ext cx="5145024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53000" y="277374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Solve homogeneous linear system using eight or more matches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2" grpId="0" animBg="1"/>
      <p:bldP spid="573453" grpId="0" animBg="1"/>
      <p:bldP spid="6156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74147"/>
              </p:ext>
            </p:extLst>
          </p:nvPr>
        </p:nvGraphicFramePr>
        <p:xfrm>
          <a:off x="1763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Equation" r:id="rId4" imgW="2857320" imgH="1854000" progId="Equation.3">
                  <p:embed/>
                </p:oleObj>
              </mc:Choice>
              <mc:Fallback>
                <p:oleObj name="Equation" r:id="rId4" imgW="285732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62466"/>
              </p:ext>
            </p:extLst>
          </p:nvPr>
        </p:nvGraphicFramePr>
        <p:xfrm>
          <a:off x="1763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4" imgW="2857320" imgH="1854000" progId="Equation.3">
                  <p:embed/>
                </p:oleObj>
              </mc:Choice>
              <mc:Fallback>
                <p:oleObj name="Equation" r:id="rId4" imgW="2857320" imgH="1854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1295400"/>
          </a:xfrm>
          <a:noFill/>
        </p:spPr>
        <p:txBody>
          <a:bodyPr/>
          <a:lstStyle/>
          <a:p>
            <a:r>
              <a:rPr lang="en-US"/>
              <a:t>Poor numerical conditioning</a:t>
            </a:r>
          </a:p>
          <a:p>
            <a:r>
              <a:rPr lang="en-US"/>
              <a:t>Can be fixed by rescaling the data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print"/>
          <a:srcRect r="11034"/>
          <a:stretch>
            <a:fillRect/>
          </a:stretch>
        </p:blipFill>
        <p:spPr bwMode="auto">
          <a:xfrm>
            <a:off x="704850" y="2593975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normalized eight-point algorithm</a:t>
            </a:r>
          </a:p>
        </p:txBody>
      </p:sp>
      <p:sp>
        <p:nvSpPr>
          <p:cNvPr id="5816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Center the image data at the origin, and scale it so the mean squared distance between the origin and the data points is 2 pixels</a:t>
            </a:r>
          </a:p>
          <a:p>
            <a:pPr>
              <a:buFontTx/>
              <a:buChar char="•"/>
            </a:pPr>
            <a:r>
              <a:rPr lang="en-US" sz="2400" dirty="0"/>
              <a:t>Use the eight-point algorithm to compute </a:t>
            </a:r>
            <a:r>
              <a:rPr lang="en-US" sz="2400" b="1" i="1" dirty="0"/>
              <a:t>F</a:t>
            </a:r>
            <a:r>
              <a:rPr lang="en-US" sz="2400" dirty="0"/>
              <a:t> from the normalized points</a:t>
            </a:r>
          </a:p>
          <a:p>
            <a:pPr>
              <a:buFontTx/>
              <a:buChar char="•"/>
            </a:pPr>
            <a:r>
              <a:rPr lang="en-US" sz="2400" dirty="0"/>
              <a:t>Enforce the rank-2 constraint (for example, take SVD of </a:t>
            </a:r>
            <a:r>
              <a:rPr lang="en-US" sz="2400" b="1" i="1" dirty="0"/>
              <a:t>F</a:t>
            </a:r>
            <a:r>
              <a:rPr lang="en-US" sz="2400" dirty="0"/>
              <a:t> and throw out the smallest singular value)</a:t>
            </a:r>
          </a:p>
          <a:p>
            <a:pPr>
              <a:buFontTx/>
              <a:buChar char="•"/>
            </a:pPr>
            <a:r>
              <a:rPr lang="en-US" sz="2400" dirty="0"/>
              <a:t>Transform fundamental matrix back to original units: if </a:t>
            </a:r>
            <a:r>
              <a:rPr lang="en-US" sz="2400" b="1" i="1" dirty="0"/>
              <a:t>T</a:t>
            </a:r>
            <a:r>
              <a:rPr lang="en-US" sz="2400" dirty="0"/>
              <a:t> and </a:t>
            </a:r>
            <a:r>
              <a:rPr lang="en-US" sz="2400" b="1" i="1" dirty="0"/>
              <a:t>T</a:t>
            </a:r>
            <a:r>
              <a:rPr lang="en-US" sz="2400" i="1" dirty="0"/>
              <a:t>’</a:t>
            </a:r>
            <a:r>
              <a:rPr lang="en-US" sz="2400" dirty="0"/>
              <a:t> are the normalizing transformations in the two images, than the fundamental matrix in original coordinates is </a:t>
            </a:r>
            <a:r>
              <a:rPr lang="en-US" sz="2400" b="1" i="1" dirty="0"/>
              <a:t>T</a:t>
            </a:r>
            <a:r>
              <a:rPr lang="en-US" sz="2400" i="1" dirty="0"/>
              <a:t>’</a:t>
            </a:r>
            <a:r>
              <a:rPr lang="en-US" sz="2400" i="1" baseline="30000" dirty="0"/>
              <a:t>T</a:t>
            </a:r>
            <a:r>
              <a:rPr lang="en-US" sz="2400" b="1" i="1" baseline="30000" dirty="0"/>
              <a:t> </a:t>
            </a:r>
            <a:r>
              <a:rPr lang="en-US" sz="2400" b="1" i="1" dirty="0"/>
              <a:t>F T</a:t>
            </a: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3336925" y="914400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(Hartley,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a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833688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ar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6113" y="1600200"/>
            <a:ext cx="2833687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geometry</a:t>
            </a:r>
          </a:p>
        </p:txBody>
      </p:sp>
      <p:pic>
        <p:nvPicPr>
          <p:cNvPr id="20486" name="Picture 5" descr="gar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600200"/>
            <a:ext cx="2833688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6C71B-58F0-B844-8643-C50FFB0D3D2F}"/>
              </a:ext>
            </a:extLst>
          </p:cNvPr>
          <p:cNvSpPr txBox="1"/>
          <p:nvPr/>
        </p:nvSpPr>
        <p:spPr>
          <a:xfrm>
            <a:off x="0" y="653557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from L. </a:t>
            </a:r>
            <a:r>
              <a:rPr lang="en-US" sz="1600" dirty="0" err="1"/>
              <a:t>Lazebnik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835315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Set up least squares system with seven pairs of correspondences and solve for null space (two vectors) using SVD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Solve for linear combination of null space vectors that satisfies </a:t>
            </a:r>
            <a:r>
              <a:rPr lang="en-US" dirty="0" err="1"/>
              <a:t>det</a:t>
            </a:r>
            <a:r>
              <a:rPr lang="en-US" dirty="0"/>
              <a:t>(F)=0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3901" y="6443246"/>
            <a:ext cx="180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D. </a:t>
            </a:r>
            <a:r>
              <a:rPr lang="en-US" sz="1600" dirty="0" err="1"/>
              <a:t>Hoiem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1659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estimation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02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Linear estimation minimizes the sum of squared </a:t>
            </a:r>
            <a:r>
              <a:rPr lang="en-US" sz="2400" i="1" dirty="0"/>
              <a:t>algebraic</a:t>
            </a:r>
            <a:r>
              <a:rPr lang="en-US" sz="2400" dirty="0"/>
              <a:t> distances between points </a:t>
            </a:r>
            <a:r>
              <a:rPr lang="en-US" sz="2400" b="1" i="1" dirty="0" err="1"/>
              <a:t>x</a:t>
            </a:r>
            <a:r>
              <a:rPr lang="en-US" sz="2400" i="1" dirty="0" err="1"/>
              <a:t>’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dirty="0"/>
              <a:t>and </a:t>
            </a:r>
            <a:r>
              <a:rPr lang="en-US" sz="2400" dirty="0" err="1"/>
              <a:t>epipolar</a:t>
            </a:r>
            <a:r>
              <a:rPr lang="en-US" sz="2400" dirty="0"/>
              <a:t> lines </a:t>
            </a:r>
            <a:r>
              <a:rPr lang="en-US" sz="2400" b="1" i="1" dirty="0"/>
              <a:t>F x</a:t>
            </a:r>
            <a:r>
              <a:rPr lang="en-US" sz="2400" i="1" baseline="-25000" dirty="0"/>
              <a:t>i</a:t>
            </a:r>
            <a:r>
              <a:rPr lang="en-US" sz="2400" dirty="0"/>
              <a:t> (or points </a:t>
            </a:r>
            <a:r>
              <a:rPr lang="en-US" sz="2400" b="1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 and </a:t>
            </a:r>
            <a:r>
              <a:rPr lang="en-US" sz="2400" dirty="0" err="1"/>
              <a:t>epipolar</a:t>
            </a:r>
            <a:r>
              <a:rPr lang="en-US" sz="2400" dirty="0"/>
              <a:t> lines </a:t>
            </a:r>
            <a:r>
              <a:rPr lang="en-US" sz="2400" b="1" i="1" dirty="0" err="1"/>
              <a:t>F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x</a:t>
            </a:r>
            <a:r>
              <a:rPr lang="en-US" sz="2400" i="1" dirty="0" err="1"/>
              <a:t>’</a:t>
            </a:r>
            <a:r>
              <a:rPr lang="en-US" sz="2400" i="1" baseline="-25000" dirty="0" err="1"/>
              <a:t>i</a:t>
            </a:r>
            <a:r>
              <a:rPr lang="en-US" sz="2400" dirty="0"/>
              <a:t>):</a:t>
            </a:r>
          </a:p>
          <a:p>
            <a:pPr>
              <a:buFontTx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Nonlinear approach: minimize sum of squared </a:t>
            </a:r>
            <a:r>
              <a:rPr lang="en-US" sz="2400" i="1" dirty="0"/>
              <a:t>geometric</a:t>
            </a:r>
            <a:r>
              <a:rPr lang="en-US" sz="2400" dirty="0"/>
              <a:t> distances</a:t>
            </a:r>
          </a:p>
        </p:txBody>
      </p:sp>
      <p:graphicFrame>
        <p:nvGraphicFramePr>
          <p:cNvPr id="7170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33451"/>
              </p:ext>
            </p:extLst>
          </p:nvPr>
        </p:nvGraphicFramePr>
        <p:xfrm>
          <a:off x="3668713" y="2286000"/>
          <a:ext cx="16589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4" name="Equation" r:id="rId4" imgW="812800" imgH="457200" progId="Equation.3">
                  <p:embed/>
                </p:oleObj>
              </mc:Choice>
              <mc:Fallback>
                <p:oleObj name="Equation" r:id="rId4" imgW="8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2286000"/>
                        <a:ext cx="1658937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34494"/>
              </p:ext>
            </p:extLst>
          </p:nvPr>
        </p:nvGraphicFramePr>
        <p:xfrm>
          <a:off x="2198688" y="3752850"/>
          <a:ext cx="44323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5" name="Equation" r:id="rId6" imgW="1879600" imgH="457200" progId="Equation.3">
                  <p:embed/>
                </p:oleObj>
              </mc:Choice>
              <mc:Fallback>
                <p:oleObj name="Equation" r:id="rId6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3752850"/>
                        <a:ext cx="4432300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209800" y="4953000"/>
            <a:ext cx="2286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0600" y="4953000"/>
            <a:ext cx="2286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67000" y="5334000"/>
            <a:ext cx="13716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24200" y="5029200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207287"/>
              </p:ext>
            </p:extLst>
          </p:nvPr>
        </p:nvGraphicFramePr>
        <p:xfrm>
          <a:off x="2819400" y="5830888"/>
          <a:ext cx="61405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6" name="Equation" r:id="rId8" imgW="355600" imgH="241300" progId="Equation.3">
                  <p:embed/>
                </p:oleObj>
              </mc:Choice>
              <mc:Fallback>
                <p:oleObj name="Equation" r:id="rId8" imgW="35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30888"/>
                        <a:ext cx="614057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 flipV="1">
            <a:off x="5181600" y="5334000"/>
            <a:ext cx="17526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22576"/>
              </p:ext>
            </p:extLst>
          </p:nvPr>
        </p:nvGraphicFramePr>
        <p:xfrm>
          <a:off x="6189662" y="5791200"/>
          <a:ext cx="4397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7" name="Equation" r:id="rId10" imgW="254000" imgH="215900" progId="Equation.3">
                  <p:embed/>
                </p:oleObj>
              </mc:Choice>
              <mc:Fallback>
                <p:oleObj name="Equation" r:id="rId10" imgW="25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2" y="5791200"/>
                        <a:ext cx="439738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00580"/>
              </p:ext>
            </p:extLst>
          </p:nvPr>
        </p:nvGraphicFramePr>
        <p:xfrm>
          <a:off x="5486400" y="5126038"/>
          <a:ext cx="3079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8" name="Equation" r:id="rId12" imgW="177800" imgH="215900" progId="Equation.3">
                  <p:embed/>
                </p:oleObj>
              </mc:Choice>
              <mc:Fallback>
                <p:oleObj name="Equation" r:id="rId12" imgW="17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26038"/>
                        <a:ext cx="307975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 flipH="1">
            <a:off x="3352800" y="5410200"/>
            <a:ext cx="2286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943600" y="5334000"/>
            <a:ext cx="2286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867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Image" r:id="rId4" imgW="7250794" imgH="7250794" progId="Photoshop.Image.10">
                  <p:embed/>
                </p:oleObj>
              </mc:Choice>
              <mc:Fallback>
                <p:oleObj name="Image" r:id="rId4" imgW="7250794" imgH="7250794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Matrix Song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000" b="-10000"/>
          <a:stretch/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7554" y="6019800"/>
            <a:ext cx="4444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danielwedge.com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fmatrix</a:t>
            </a:r>
            <a:r>
              <a:rPr lang="en-US" dirty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3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838200"/>
          </a:xfrm>
        </p:spPr>
        <p:txBody>
          <a:bodyPr/>
          <a:lstStyle/>
          <a:p>
            <a:r>
              <a:rPr lang="en-US" sz="3000"/>
              <a:t>From epipolar geometry to camera calibration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Estimating the fundamental matrix is known as “weak calibration”</a:t>
            </a:r>
          </a:p>
          <a:p>
            <a:pPr>
              <a:buFontTx/>
              <a:buChar char="•"/>
            </a:pPr>
            <a:r>
              <a:rPr lang="en-US" dirty="0"/>
              <a:t>If we know the calibration matrices of the two cameras, we can estimate the essential matrix: </a:t>
            </a:r>
            <a:r>
              <a:rPr lang="en-US" b="1" i="1" dirty="0"/>
              <a:t>E </a:t>
            </a:r>
            <a:r>
              <a:rPr lang="en-US" i="1" dirty="0"/>
              <a:t>=</a:t>
            </a:r>
            <a:r>
              <a:rPr lang="en-US" b="1" i="1" dirty="0"/>
              <a:t> K</a:t>
            </a:r>
            <a:r>
              <a:rPr lang="en-US" i="1" dirty="0"/>
              <a:t>’</a:t>
            </a:r>
            <a:r>
              <a:rPr lang="en-US" i="1" baseline="30000" dirty="0"/>
              <a:t>T</a:t>
            </a:r>
            <a:r>
              <a:rPr lang="en-US" b="1" i="1" dirty="0"/>
              <a:t>FK</a:t>
            </a:r>
          </a:p>
          <a:p>
            <a:pPr>
              <a:buFontTx/>
              <a:buChar char="•"/>
            </a:pPr>
            <a:r>
              <a:rPr lang="en-US" dirty="0"/>
              <a:t>The essential matrix gives us the relative rotation and translation between the cameras, or their extrinsic parameters</a:t>
            </a:r>
          </a:p>
          <a:p>
            <a:pPr>
              <a:buFontTx/>
              <a:buChar char="•"/>
            </a:pPr>
            <a:r>
              <a:rPr lang="en-US" dirty="0"/>
              <a:t>Alternatively, if the calibration matrices are known, the </a:t>
            </a:r>
            <a:r>
              <a:rPr lang="en-US" dirty="0">
                <a:hlinkClick r:id="rId3"/>
              </a:rPr>
              <a:t>five-point algorithm</a:t>
            </a:r>
            <a:r>
              <a:rPr lang="en-US" dirty="0"/>
              <a:t> can be used to estimate relative camera 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64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1040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36775" y="3462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223794" y="3078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054850" y="3717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736975" y="3521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19625" y="4032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635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635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635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714875" y="3543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724275" y="4991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714875" y="4991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324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8077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8077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650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2135" y="3297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129088" y="3768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683373" y="3369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872287" y="5177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3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159124" y="911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635000" y="3259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724275" y="3524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337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8148637" y="6457890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credit: Noah </a:t>
            </a:r>
            <a:r>
              <a:rPr lang="en-US" sz="1000" dirty="0" err="1"/>
              <a:t>Snavely</a:t>
            </a:r>
            <a:endParaRPr lang="en-US" sz="1000" dirty="0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8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540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965200" y="5100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78113" y="5253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34890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64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1040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36775" y="3462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223794" y="3078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054850" y="3717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736975" y="3521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19625" y="4032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635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635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635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714875" y="3543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724275" y="4991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714875" y="4991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324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8077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8077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650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2135" y="3297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129088" y="3768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683373" y="3369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872287" y="5177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4285191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3159124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4285191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5326591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5292724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4242857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635000" y="3259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724275" y="3524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337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8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540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965200" y="5100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78113" y="5253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228600" y="5943600"/>
            <a:ext cx="8458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Structure: </a:t>
            </a:r>
            <a:r>
              <a:rPr lang="en-US" sz="2000" dirty="0"/>
              <a:t>Given </a:t>
            </a:r>
            <a:r>
              <a:rPr lang="en-US" sz="2000" i="1" dirty="0"/>
              <a:t>known cameras</a:t>
            </a:r>
            <a:r>
              <a:rPr lang="en-US" sz="2000" dirty="0"/>
              <a:t> and projections of the same 3D point in two or more images, compute the 3D coordinates of that point</a:t>
            </a:r>
          </a:p>
        </p:txBody>
      </p:sp>
      <p:sp>
        <p:nvSpPr>
          <p:cNvPr id="62" name="Line 99"/>
          <p:cNvSpPr>
            <a:spLocks noChangeShapeType="1"/>
          </p:cNvSpPr>
          <p:nvPr/>
        </p:nvSpPr>
        <p:spPr bwMode="auto">
          <a:xfrm flipH="1">
            <a:off x="660397" y="1371600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>
            <a:off x="3317875" y="1371600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/>
          <p:cNvSpPr>
            <a:spLocks noChangeShapeType="1"/>
          </p:cNvSpPr>
          <p:nvPr/>
        </p:nvSpPr>
        <p:spPr bwMode="auto">
          <a:xfrm>
            <a:off x="3394075" y="1371600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3201457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809806" y="762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390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64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1040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36775" y="3462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223794" y="3078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054850" y="3717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736975" y="3521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19625" y="4032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635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635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635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714875" y="3543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724275" y="4991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714875" y="4991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324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8077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8077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650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2135" y="3297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129088" y="3768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683373" y="3369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872287" y="5177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4285191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3159124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4285191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5326591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5292724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4242857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635000" y="3259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724275" y="3524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337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8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540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965200" y="5100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78113" y="5253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228600" y="5943600"/>
            <a:ext cx="8458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Motion: </a:t>
            </a:r>
            <a:r>
              <a:rPr lang="en-US" sz="2000" dirty="0"/>
              <a:t>Given a set of </a:t>
            </a:r>
            <a:r>
              <a:rPr lang="en-US" sz="2000" i="1" dirty="0"/>
              <a:t>known</a:t>
            </a:r>
            <a:r>
              <a:rPr lang="en-US" sz="2000" dirty="0"/>
              <a:t> 3D points seen by a camera, compute the camera parameters</a:t>
            </a:r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3201457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819206" y="4876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05200" y="5105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38806" y="50217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730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64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1040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36775" y="3462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736975" y="3521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19625" y="4032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635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635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635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714875" y="3543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724275" y="4991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714875" y="4991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2135" y="3297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129088" y="3768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4285191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3159124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4285191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5292724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4242857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635000" y="3259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724275" y="3524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8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540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965200" y="5100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78113" y="5253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228600" y="5943600"/>
            <a:ext cx="86106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Bootstrapping the process: </a:t>
            </a:r>
            <a:r>
              <a:rPr lang="en-US" sz="2000" dirty="0"/>
              <a:t>Given a set of 2D point correspondences in </a:t>
            </a:r>
            <a:r>
              <a:rPr lang="en-US" sz="2000" i="1" dirty="0"/>
              <a:t>two images</a:t>
            </a:r>
            <a:r>
              <a:rPr lang="en-US" sz="2000" dirty="0"/>
              <a:t>, compute the camera parameters</a:t>
            </a:r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3201457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819206" y="4876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05200" y="5105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1073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Two-view geometry</a:t>
            </a:r>
          </a:p>
        </p:txBody>
      </p:sp>
      <p:pic>
        <p:nvPicPr>
          <p:cNvPr id="12291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465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676400"/>
            <a:ext cx="4465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30095</TotalTime>
  <Words>2548</Words>
  <Application>Microsoft Macintosh PowerPoint</Application>
  <PresentationFormat>On-screen Show (4:3)</PresentationFormat>
  <Paragraphs>343</Paragraphs>
  <Slides>44</Slides>
  <Notes>39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Cambria Math</vt:lpstr>
      <vt:lpstr>Times New Roman</vt:lpstr>
      <vt:lpstr>Verdana</vt:lpstr>
      <vt:lpstr>Blank Presentation</vt:lpstr>
      <vt:lpstr>Equation</vt:lpstr>
      <vt:lpstr>Image</vt:lpstr>
      <vt:lpstr>Informal Early Feedback </vt:lpstr>
      <vt:lpstr>Will try, but can’t promise</vt:lpstr>
      <vt:lpstr>Which way is the cube rotating?</vt:lpstr>
      <vt:lpstr>Multi-view geometry</vt:lpstr>
      <vt:lpstr>Structure from motion</vt:lpstr>
      <vt:lpstr>Structure from motion</vt:lpstr>
      <vt:lpstr>Structure from motion</vt:lpstr>
      <vt:lpstr>Structure from motion</vt:lpstr>
      <vt:lpstr>Two-view geometry</vt:lpstr>
      <vt:lpstr>Epipolar geometry</vt:lpstr>
      <vt:lpstr>The Epipole</vt:lpstr>
      <vt:lpstr>Epipolar geometry</vt:lpstr>
      <vt:lpstr>Example 1</vt:lpstr>
      <vt:lpstr>Example 2</vt:lpstr>
      <vt:lpstr>Example 3</vt:lpstr>
      <vt:lpstr>Example 3</vt:lpstr>
      <vt:lpstr>Motion perpendicular to image plane</vt:lpstr>
      <vt:lpstr>Epipolar constraint</vt:lpstr>
      <vt:lpstr>Epipolar constraint</vt:lpstr>
      <vt:lpstr>Epipolar constraint example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Uncalibrated case</vt:lpstr>
      <vt:lpstr>Epipolar constraint: Uncalibrated case</vt:lpstr>
      <vt:lpstr>Epipolar constraint: Uncalibrated case</vt:lpstr>
      <vt:lpstr>Epipolar constraint: Uncalibrated case</vt:lpstr>
      <vt:lpstr>Estimating the fundamental matrix</vt:lpstr>
      <vt:lpstr>The eight-point algorithm</vt:lpstr>
      <vt:lpstr>The eight-point algorithm</vt:lpstr>
      <vt:lpstr>Problem with eight-point algorithm</vt:lpstr>
      <vt:lpstr>Problem with eight-point algorithm</vt:lpstr>
      <vt:lpstr>The normalized eight-point algorithm</vt:lpstr>
      <vt:lpstr>Seven-point algorithm</vt:lpstr>
      <vt:lpstr>Nonlinear estimation</vt:lpstr>
      <vt:lpstr>Comparison of estimation algorithms</vt:lpstr>
      <vt:lpstr>The Fundamental Matrix Song</vt:lpstr>
      <vt:lpstr>From epipolar geometry to camera calibration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709</cp:revision>
  <cp:lastPrinted>2016-03-15T19:32:10Z</cp:lastPrinted>
  <dcterms:created xsi:type="dcterms:W3CDTF">2004-08-29T23:15:23Z</dcterms:created>
  <dcterms:modified xsi:type="dcterms:W3CDTF">2021-03-27T17:28:46Z</dcterms:modified>
</cp:coreProperties>
</file>