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64"/>
  </p:notesMasterIdLst>
  <p:handoutMasterIdLst>
    <p:handoutMasterId r:id="rId65"/>
  </p:handoutMasterIdLst>
  <p:sldIdLst>
    <p:sldId id="472" r:id="rId2"/>
    <p:sldId id="534" r:id="rId3"/>
    <p:sldId id="520" r:id="rId4"/>
    <p:sldId id="521" r:id="rId5"/>
    <p:sldId id="522" r:id="rId6"/>
    <p:sldId id="523" r:id="rId7"/>
    <p:sldId id="524" r:id="rId8"/>
    <p:sldId id="525" r:id="rId9"/>
    <p:sldId id="533" r:id="rId10"/>
    <p:sldId id="532" r:id="rId11"/>
    <p:sldId id="526" r:id="rId12"/>
    <p:sldId id="473" r:id="rId13"/>
    <p:sldId id="507" r:id="rId14"/>
    <p:sldId id="496" r:id="rId15"/>
    <p:sldId id="1044" r:id="rId16"/>
    <p:sldId id="510" r:id="rId17"/>
    <p:sldId id="515" r:id="rId18"/>
    <p:sldId id="517" r:id="rId19"/>
    <p:sldId id="518" r:id="rId20"/>
    <p:sldId id="513" r:id="rId21"/>
    <p:sldId id="505" r:id="rId22"/>
    <p:sldId id="527" r:id="rId23"/>
    <p:sldId id="1039" r:id="rId24"/>
    <p:sldId id="1040" r:id="rId25"/>
    <p:sldId id="529" r:id="rId26"/>
    <p:sldId id="1033" r:id="rId27"/>
    <p:sldId id="476" r:id="rId28"/>
    <p:sldId id="1037" r:id="rId29"/>
    <p:sldId id="485" r:id="rId30"/>
    <p:sldId id="1038" r:id="rId31"/>
    <p:sldId id="497" r:id="rId32"/>
    <p:sldId id="478" r:id="rId33"/>
    <p:sldId id="479" r:id="rId34"/>
    <p:sldId id="480" r:id="rId35"/>
    <p:sldId id="483" r:id="rId36"/>
    <p:sldId id="477" r:id="rId37"/>
    <p:sldId id="484" r:id="rId38"/>
    <p:sldId id="1041" r:id="rId39"/>
    <p:sldId id="474" r:id="rId40"/>
    <p:sldId id="482" r:id="rId41"/>
    <p:sldId id="486" r:id="rId42"/>
    <p:sldId id="498" r:id="rId43"/>
    <p:sldId id="499" r:id="rId44"/>
    <p:sldId id="501" r:id="rId45"/>
    <p:sldId id="502" r:id="rId46"/>
    <p:sldId id="503" r:id="rId47"/>
    <p:sldId id="491" r:id="rId48"/>
    <p:sldId id="492" r:id="rId49"/>
    <p:sldId id="511" r:id="rId50"/>
    <p:sldId id="512" r:id="rId51"/>
    <p:sldId id="516" r:id="rId52"/>
    <p:sldId id="495" r:id="rId53"/>
    <p:sldId id="504" r:id="rId54"/>
    <p:sldId id="489" r:id="rId55"/>
    <p:sldId id="500" r:id="rId56"/>
    <p:sldId id="506" r:id="rId57"/>
    <p:sldId id="1042" r:id="rId58"/>
    <p:sldId id="528" r:id="rId59"/>
    <p:sldId id="1036" r:id="rId60"/>
    <p:sldId id="1034" r:id="rId61"/>
    <p:sldId id="531" r:id="rId62"/>
    <p:sldId id="1043" r:id="rId63"/>
  </p:sldIdLst>
  <p:sldSz cx="9144000" cy="6858000" type="screen4x3"/>
  <p:notesSz cx="7315200" cy="9601200"/>
  <p:custDataLst>
    <p:tags r:id="rId66"/>
  </p:custDataLst>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009900"/>
    <a:srgbClr val="FF0000"/>
    <a:srgbClr val="FFFF00"/>
    <a:srgbClr val="CCCCFF"/>
    <a:srgbClr val="5F5F5F"/>
    <a:srgbClr val="4D4D4D"/>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150" autoAdjust="0"/>
    <p:restoredTop sz="91051" autoAdjust="0"/>
  </p:normalViewPr>
  <p:slideViewPr>
    <p:cSldViewPr>
      <p:cViewPr varScale="1">
        <p:scale>
          <a:sx n="197" d="100"/>
          <a:sy n="197" d="100"/>
        </p:scale>
        <p:origin x="2072" y="1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86" d="100"/>
        <a:sy n="186" d="100"/>
      </p:scale>
      <p:origin x="0" y="3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image" Target="../media/image34.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image" Target="../media/image71.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image" Target="../media/image84.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image" Target="../media/image86.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90.wmf"/><Relationship Id="rId1" Type="http://schemas.openxmlformats.org/officeDocument/2006/relationships/image" Target="../media/image89.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1.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92.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93.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94.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94.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image" Target="../media/image36.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95.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95.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96.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00.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01.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image" Target="../media/image3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2.wmf"/><Relationship Id="rId4" Type="http://schemas.openxmlformats.org/officeDocument/2006/relationships/image" Target="../media/image55.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image" Target="../media/image57.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image" Target="../media/image6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64515" name="Rectangle 3"/>
          <p:cNvSpPr>
            <a:spLocks noGrp="1" noChangeArrowheads="1"/>
          </p:cNvSpPr>
          <p:nvPr>
            <p:ph type="dt" sz="quarter" idx="1"/>
          </p:nvPr>
        </p:nvSpPr>
        <p:spPr bwMode="auto">
          <a:xfrm>
            <a:off x="4117975"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algn="r" defTabSz="954088">
              <a:defRPr sz="1200">
                <a:latin typeface="Times New Roman" pitchFamily="18" charset="0"/>
              </a:defRPr>
            </a:lvl1pPr>
          </a:lstStyle>
          <a:p>
            <a:pPr>
              <a:defRPr/>
            </a:pPr>
            <a:endParaRPr lang="en-US"/>
          </a:p>
        </p:txBody>
      </p:sp>
      <p:sp>
        <p:nvSpPr>
          <p:cNvPr id="64516" name="Rectangle 4"/>
          <p:cNvSpPr>
            <a:spLocks noGrp="1" noChangeArrowheads="1"/>
          </p:cNvSpPr>
          <p:nvPr>
            <p:ph type="ftr" sz="quarter" idx="2"/>
          </p:nvPr>
        </p:nvSpPr>
        <p:spPr bwMode="auto">
          <a:xfrm>
            <a:off x="0"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64517" name="Rectangle 5"/>
          <p:cNvSpPr>
            <a:spLocks noGrp="1" noChangeArrowheads="1"/>
          </p:cNvSpPr>
          <p:nvPr>
            <p:ph type="sldNum" sz="quarter" idx="3"/>
          </p:nvPr>
        </p:nvSpPr>
        <p:spPr bwMode="auto">
          <a:xfrm>
            <a:off x="4117975"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algn="r" defTabSz="954088">
              <a:defRPr sz="1200">
                <a:latin typeface="Times New Roman" pitchFamily="18" charset="0"/>
              </a:defRPr>
            </a:lvl1pPr>
          </a:lstStyle>
          <a:p>
            <a:pPr>
              <a:defRPr/>
            </a:pPr>
            <a:fld id="{F2A535E6-DA1F-46E4-A058-2478C9FCD548}" type="slidenum">
              <a:rPr lang="en-US"/>
              <a:pPr>
                <a:defRPr/>
              </a:pPr>
              <a:t>‹#›</a:t>
            </a:fld>
            <a:endParaRPr lang="en-US"/>
          </a:p>
        </p:txBody>
      </p:sp>
    </p:spTree>
    <p:extLst>
      <p:ext uri="{BB962C8B-B14F-4D97-AF65-F5344CB8AC3E}">
        <p14:creationId xmlns:p14="http://schemas.microsoft.com/office/powerpoint/2010/main" val="13560094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1026"/>
          <p:cNvSpPr>
            <a:spLocks noGrp="1" noChangeArrowheads="1"/>
          </p:cNvSpPr>
          <p:nvPr>
            <p:ph type="hdr" sz="quarter"/>
          </p:nvPr>
        </p:nvSpPr>
        <p:spPr bwMode="auto">
          <a:xfrm>
            <a:off x="0"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81923" name="Rectangle 1027"/>
          <p:cNvSpPr>
            <a:spLocks noGrp="1" noChangeArrowheads="1"/>
          </p:cNvSpPr>
          <p:nvPr>
            <p:ph type="dt" idx="1"/>
          </p:nvPr>
        </p:nvSpPr>
        <p:spPr bwMode="auto">
          <a:xfrm>
            <a:off x="4117975"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algn="r" defTabSz="954088">
              <a:defRPr sz="1200">
                <a:latin typeface="Times New Roman" pitchFamily="18" charset="0"/>
              </a:defRPr>
            </a:lvl1pPr>
          </a:lstStyle>
          <a:p>
            <a:pPr>
              <a:defRPr/>
            </a:pPr>
            <a:endParaRPr lang="en-US"/>
          </a:p>
        </p:txBody>
      </p:sp>
      <p:sp>
        <p:nvSpPr>
          <p:cNvPr id="45060" name="Rectangle 1028"/>
          <p:cNvSpPr>
            <a:spLocks noGrp="1" noRot="1" noChangeAspect="1" noChangeArrowheads="1" noTextEdit="1"/>
          </p:cNvSpPr>
          <p:nvPr>
            <p:ph type="sldImg" idx="2"/>
          </p:nvPr>
        </p:nvSpPr>
        <p:spPr bwMode="auto">
          <a:xfrm>
            <a:off x="1252538" y="717550"/>
            <a:ext cx="4779962" cy="3584575"/>
          </a:xfrm>
          <a:prstGeom prst="rect">
            <a:avLst/>
          </a:prstGeom>
          <a:noFill/>
          <a:ln w="9525">
            <a:solidFill>
              <a:srgbClr val="000000"/>
            </a:solidFill>
            <a:miter lim="800000"/>
            <a:headEnd/>
            <a:tailEnd/>
          </a:ln>
        </p:spPr>
      </p:sp>
      <p:sp>
        <p:nvSpPr>
          <p:cNvPr id="81925" name="Rectangle 1029"/>
          <p:cNvSpPr>
            <a:spLocks noGrp="1" noChangeArrowheads="1"/>
          </p:cNvSpPr>
          <p:nvPr>
            <p:ph type="body" sz="quarter" idx="3"/>
          </p:nvPr>
        </p:nvSpPr>
        <p:spPr bwMode="auto">
          <a:xfrm>
            <a:off x="949325" y="4540250"/>
            <a:ext cx="5384800" cy="4379913"/>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26" name="Rectangle 1030"/>
          <p:cNvSpPr>
            <a:spLocks noGrp="1" noChangeArrowheads="1"/>
          </p:cNvSpPr>
          <p:nvPr>
            <p:ph type="ftr" sz="quarter" idx="4"/>
          </p:nvPr>
        </p:nvSpPr>
        <p:spPr bwMode="auto">
          <a:xfrm>
            <a:off x="0"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81927" name="Rectangle 1031"/>
          <p:cNvSpPr>
            <a:spLocks noGrp="1" noChangeArrowheads="1"/>
          </p:cNvSpPr>
          <p:nvPr>
            <p:ph type="sldNum" sz="quarter" idx="5"/>
          </p:nvPr>
        </p:nvSpPr>
        <p:spPr bwMode="auto">
          <a:xfrm>
            <a:off x="4117975"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algn="r" defTabSz="954088">
              <a:defRPr sz="1200">
                <a:latin typeface="Times New Roman" pitchFamily="18" charset="0"/>
              </a:defRPr>
            </a:lvl1pPr>
          </a:lstStyle>
          <a:p>
            <a:pPr>
              <a:defRPr/>
            </a:pPr>
            <a:fld id="{9323FE6F-39FC-4967-9B7E-1EA23AF57862}" type="slidenum">
              <a:rPr lang="en-US"/>
              <a:pPr>
                <a:defRPr/>
              </a:pPr>
              <a:t>‹#›</a:t>
            </a:fld>
            <a:endParaRPr lang="en-US"/>
          </a:p>
        </p:txBody>
      </p:sp>
    </p:spTree>
    <p:extLst>
      <p:ext uri="{BB962C8B-B14F-4D97-AF65-F5344CB8AC3E}">
        <p14:creationId xmlns:p14="http://schemas.microsoft.com/office/powerpoint/2010/main" val="29520326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031"/>
          <p:cNvSpPr>
            <a:spLocks noGrp="1" noChangeArrowheads="1"/>
          </p:cNvSpPr>
          <p:nvPr>
            <p:ph type="sldNum" sz="quarter" idx="5"/>
          </p:nvPr>
        </p:nvSpPr>
        <p:spPr>
          <a:noFill/>
        </p:spPr>
        <p:txBody>
          <a:bodyPr/>
          <a:lstStyle/>
          <a:p>
            <a:fld id="{EF493BAD-1F9F-40F0-9272-52FBFAAE0750}" type="slidenum">
              <a:rPr lang="en-US" smtClean="0"/>
              <a:pPr/>
              <a:t>1</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174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The matches are refined by using RANSAC, which is a robust model-fitting technique, to estimate a fundamental matrix between each pair of matching images and keeping only matches consistent with that fundamental matrix.</a:t>
            </a:r>
          </a:p>
          <a:p>
            <a:pPr>
              <a:spcBef>
                <a:spcPct val="0"/>
              </a:spcBef>
            </a:pPr>
            <a:r>
              <a:rPr lang="en-US" altLang="en-US"/>
              <a:t>We then link connected components of pairwise feature matches together to form correspondences across multiple images.</a:t>
            </a:r>
          </a:p>
          <a:p>
            <a:pPr>
              <a:spcBef>
                <a:spcPct val="0"/>
              </a:spcBef>
            </a:pPr>
            <a:r>
              <a:rPr lang="en-US" altLang="en-US"/>
              <a:t>Once we have correspondences, we run structure from motion to recover the camera and scene geometry.  Structure from motion solves the following problem:</a:t>
            </a:r>
          </a:p>
          <a:p>
            <a:pPr>
              <a:spcBef>
                <a:spcPct val="0"/>
              </a:spcBef>
            </a:pPr>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31"/>
          <p:cNvSpPr>
            <a:spLocks noGrp="1" noChangeArrowheads="1"/>
          </p:cNvSpPr>
          <p:nvPr>
            <p:ph type="sldNum" sz="quarter" idx="5"/>
          </p:nvPr>
        </p:nvSpPr>
        <p:spPr>
          <a:noFill/>
        </p:spPr>
        <p:txBody>
          <a:bodyPr/>
          <a:lstStyle/>
          <a:p>
            <a:fld id="{74FB3A22-89C2-42F9-B09E-37FF8B6BD3F8}" type="slidenum">
              <a:rPr lang="en-US" smtClean="0"/>
              <a:pPr/>
              <a:t>12</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a:spLocks noGrp="1" noChangeArrowheads="1"/>
          </p:cNvSpPr>
          <p:nvPr>
            <p:ph type="sldNum" sz="quarter" idx="5"/>
          </p:nvPr>
        </p:nvSpPr>
        <p:spPr>
          <a:noFill/>
        </p:spPr>
        <p:txBody>
          <a:bodyPr/>
          <a:lstStyle/>
          <a:p>
            <a:fld id="{3FC6F267-AE9E-493F-A95D-75A838EA75BC}" type="slidenum">
              <a:rPr lang="en-US" smtClean="0"/>
              <a:pPr/>
              <a:t>13</a:t>
            </a:fld>
            <a:endParaRPr 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031"/>
          <p:cNvSpPr>
            <a:spLocks noGrp="1" noChangeArrowheads="1"/>
          </p:cNvSpPr>
          <p:nvPr>
            <p:ph type="sldNum" sz="quarter" idx="5"/>
          </p:nvPr>
        </p:nvSpPr>
        <p:spPr>
          <a:noFill/>
        </p:spPr>
        <p:txBody>
          <a:bodyPr/>
          <a:lstStyle/>
          <a:p>
            <a:fld id="{AB3259D3-4265-412D-B47D-5769860D09D9}" type="slidenum">
              <a:rPr lang="en-US" smtClean="0"/>
              <a:pPr/>
              <a:t>14</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031"/>
          <p:cNvSpPr>
            <a:spLocks noGrp="1" noChangeArrowheads="1"/>
          </p:cNvSpPr>
          <p:nvPr>
            <p:ph type="sldNum" sz="quarter" idx="5"/>
          </p:nvPr>
        </p:nvSpPr>
        <p:spPr>
          <a:noFill/>
        </p:spPr>
        <p:txBody>
          <a:bodyPr/>
          <a:lstStyle/>
          <a:p>
            <a:fld id="{AB3259D3-4265-412D-B47D-5769860D09D9}" type="slidenum">
              <a:rPr lang="en-US" smtClean="0"/>
              <a:pPr/>
              <a:t>15</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153903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031"/>
          <p:cNvSpPr>
            <a:spLocks noGrp="1" noChangeArrowheads="1"/>
          </p:cNvSpPr>
          <p:nvPr>
            <p:ph type="sldNum" sz="quarter" idx="5"/>
          </p:nvPr>
        </p:nvSpPr>
        <p:spPr>
          <a:noFill/>
        </p:spPr>
        <p:txBody>
          <a:bodyPr/>
          <a:lstStyle/>
          <a:p>
            <a:fld id="{FC79E7B8-1DE1-41EA-AD67-5F6F7C9C9765}" type="slidenum">
              <a:rPr lang="en-US" smtClean="0"/>
              <a:pPr/>
              <a:t>16</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031"/>
          <p:cNvSpPr>
            <a:spLocks noGrp="1" noChangeArrowheads="1"/>
          </p:cNvSpPr>
          <p:nvPr>
            <p:ph type="sldNum" sz="quarter" idx="5"/>
          </p:nvPr>
        </p:nvSpPr>
        <p:spPr>
          <a:noFill/>
        </p:spPr>
        <p:txBody>
          <a:bodyPr/>
          <a:lstStyle/>
          <a:p>
            <a:fld id="{944A6A0E-4C36-42BC-8E9A-F2F58C3063AA}" type="slidenum">
              <a:rPr lang="en-US" smtClean="0"/>
              <a:pPr/>
              <a:t>17</a:t>
            </a:fld>
            <a:endParaRPr lang="en-US"/>
          </a:p>
        </p:txBody>
      </p:sp>
      <p:sp>
        <p:nvSpPr>
          <p:cNvPr id="81923" name="Rectangle 2"/>
          <p:cNvSpPr>
            <a:spLocks noGrp="1" noRot="1" noChangeAspect="1" noChangeArrowheads="1" noTextEdit="1"/>
          </p:cNvSpPr>
          <p:nvPr>
            <p:ph type="sldImg"/>
          </p:nvPr>
        </p:nvSpPr>
        <p:spPr>
          <a:xfrm>
            <a:off x="1257300" y="720725"/>
            <a:ext cx="4800600" cy="3600450"/>
          </a:xfrm>
          <a:ln/>
        </p:spPr>
      </p:sp>
      <p:sp>
        <p:nvSpPr>
          <p:cNvPr id="81924"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031"/>
          <p:cNvSpPr>
            <a:spLocks noGrp="1" noChangeArrowheads="1"/>
          </p:cNvSpPr>
          <p:nvPr>
            <p:ph type="sldNum" sz="quarter" idx="5"/>
          </p:nvPr>
        </p:nvSpPr>
        <p:spPr>
          <a:noFill/>
        </p:spPr>
        <p:txBody>
          <a:bodyPr/>
          <a:lstStyle/>
          <a:p>
            <a:fld id="{36D2B017-F7CA-489E-B359-B204F4166D02}" type="slidenum">
              <a:rPr lang="en-US" smtClean="0"/>
              <a:pPr/>
              <a:t>18</a:t>
            </a:fld>
            <a:endParaRPr lang="en-US"/>
          </a:p>
        </p:txBody>
      </p:sp>
      <p:sp>
        <p:nvSpPr>
          <p:cNvPr id="82947" name="Rectangle 2"/>
          <p:cNvSpPr>
            <a:spLocks noGrp="1" noRot="1" noChangeAspect="1" noChangeArrowheads="1" noTextEdit="1"/>
          </p:cNvSpPr>
          <p:nvPr>
            <p:ph type="sldImg"/>
          </p:nvPr>
        </p:nvSpPr>
        <p:spPr>
          <a:xfrm>
            <a:off x="1257300" y="720725"/>
            <a:ext cx="4800600" cy="3600450"/>
          </a:xfrm>
          <a:ln/>
        </p:spPr>
      </p:sp>
      <p:sp>
        <p:nvSpPr>
          <p:cNvPr id="82948"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031"/>
          <p:cNvSpPr>
            <a:spLocks noGrp="1" noChangeArrowheads="1"/>
          </p:cNvSpPr>
          <p:nvPr>
            <p:ph type="sldNum" sz="quarter" idx="5"/>
          </p:nvPr>
        </p:nvSpPr>
        <p:spPr>
          <a:noFill/>
        </p:spPr>
        <p:txBody>
          <a:bodyPr/>
          <a:lstStyle/>
          <a:p>
            <a:fld id="{87E8633C-19C8-4502-84FA-9C2D01272195}" type="slidenum">
              <a:rPr lang="en-US" smtClean="0"/>
              <a:pPr/>
              <a:t>19</a:t>
            </a:fld>
            <a:endParaRPr lang="en-US"/>
          </a:p>
        </p:txBody>
      </p:sp>
      <p:sp>
        <p:nvSpPr>
          <p:cNvPr id="83971" name="Rectangle 2"/>
          <p:cNvSpPr>
            <a:spLocks noGrp="1" noRot="1" noChangeAspect="1" noChangeArrowheads="1" noTextEdit="1"/>
          </p:cNvSpPr>
          <p:nvPr>
            <p:ph type="sldImg"/>
          </p:nvPr>
        </p:nvSpPr>
        <p:spPr>
          <a:xfrm>
            <a:off x="1257300" y="720725"/>
            <a:ext cx="4800600" cy="3600450"/>
          </a:xfrm>
          <a:ln/>
        </p:spPr>
      </p:sp>
      <p:sp>
        <p:nvSpPr>
          <p:cNvPr id="83972"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31"/>
          <p:cNvSpPr>
            <a:spLocks noGrp="1" noChangeArrowheads="1"/>
          </p:cNvSpPr>
          <p:nvPr>
            <p:ph type="sldNum" sz="quarter" idx="5"/>
          </p:nvPr>
        </p:nvSpPr>
        <p:spPr>
          <a:noFill/>
        </p:spPr>
        <p:txBody>
          <a:bodyPr/>
          <a:lstStyle/>
          <a:p>
            <a:fld id="{2836C376-0476-4AC4-AE6E-385F76BD1EE8}" type="slidenum">
              <a:rPr lang="en-US" smtClean="0"/>
              <a:pPr/>
              <a:t>20</a:t>
            </a:fld>
            <a:endParaRPr 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031"/>
          <p:cNvSpPr>
            <a:spLocks noGrp="1" noChangeArrowheads="1"/>
          </p:cNvSpPr>
          <p:nvPr>
            <p:ph type="sldNum" sz="quarter" idx="5"/>
          </p:nvPr>
        </p:nvSpPr>
        <p:spPr>
          <a:noFill/>
        </p:spPr>
        <p:txBody>
          <a:bodyPr/>
          <a:lstStyle/>
          <a:p>
            <a:fld id="{766CE5E4-1E8E-4BFC-9212-9A0002086866}" type="slidenum">
              <a:rPr lang="en-US" smtClean="0"/>
              <a:pPr/>
              <a:t>2</a:t>
            </a:fld>
            <a:endParaRPr 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031"/>
          <p:cNvSpPr>
            <a:spLocks noGrp="1" noChangeArrowheads="1"/>
          </p:cNvSpPr>
          <p:nvPr>
            <p:ph type="sldNum" sz="quarter" idx="5"/>
          </p:nvPr>
        </p:nvSpPr>
        <p:spPr>
          <a:noFill/>
        </p:spPr>
        <p:txBody>
          <a:bodyPr/>
          <a:lstStyle/>
          <a:p>
            <a:fld id="{DEF11CA5-BE65-4A65-8AC4-5D81BE9DEC9E}" type="slidenum">
              <a:rPr lang="en-US" smtClean="0"/>
              <a:pPr/>
              <a:t>21</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031"/>
          <p:cNvSpPr>
            <a:spLocks noGrp="1" noChangeArrowheads="1"/>
          </p:cNvSpPr>
          <p:nvPr>
            <p:ph type="sldNum" sz="quarter" idx="5"/>
          </p:nvPr>
        </p:nvSpPr>
        <p:spPr>
          <a:noFill/>
        </p:spPr>
        <p:txBody>
          <a:bodyPr/>
          <a:lstStyle/>
          <a:p>
            <a:fld id="{766CE5E4-1E8E-4BFC-9212-9A0002086866}" type="slidenum">
              <a:rPr lang="en-US" smtClean="0"/>
              <a:pPr/>
              <a:t>24</a:t>
            </a:fld>
            <a:endParaRPr 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567044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0"/>
        <p:cNvGrpSpPr/>
        <p:nvPr/>
      </p:nvGrpSpPr>
      <p:grpSpPr>
        <a:xfrm>
          <a:off x="0" y="0"/>
          <a:ext cx="0" cy="0"/>
          <a:chOff x="0" y="0"/>
          <a:chExt cx="0" cy="0"/>
        </a:xfrm>
      </p:grpSpPr>
      <p:sp>
        <p:nvSpPr>
          <p:cNvPr id="1431" name="Shape 1431"/>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Necker reversal ambiguity:</a:t>
            </a:r>
            <a:endParaRPr dirty="0"/>
          </a:p>
          <a:p>
            <a:pPr marL="0" lvl="0" indent="0">
              <a:spcBef>
                <a:spcPts val="0"/>
              </a:spcBef>
              <a:spcAft>
                <a:spcPts val="0"/>
              </a:spcAft>
              <a:buNone/>
            </a:pPr>
            <a:r>
              <a:rPr lang="en-US" dirty="0"/>
              <a:t>This arises because an object rotating by </a:t>
            </a:r>
            <a:r>
              <a:rPr lang="en-US" dirty="0" err="1"/>
              <a:t>ρ</a:t>
            </a:r>
            <a:r>
              <a:rPr lang="en-US" dirty="0"/>
              <a:t> and its mirror image rotating by −</a:t>
            </a:r>
            <a:r>
              <a:rPr lang="en-US" dirty="0" err="1"/>
              <a:t>ρ</a:t>
            </a:r>
            <a:r>
              <a:rPr lang="en-US" dirty="0"/>
              <a:t> generate the same image under parallel projection, see figure 14.9(a). Thus, structure is only recovered up to a reflection about the frontal plane. This ambiguity is absent in the perspective case because the points have different depths in the two interpretations and so do not project to coincident image points.</a:t>
            </a:r>
            <a:endParaRPr dirty="0"/>
          </a:p>
        </p:txBody>
      </p:sp>
      <p:sp>
        <p:nvSpPr>
          <p:cNvPr id="1432" name="Shape 143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28617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031"/>
          <p:cNvSpPr>
            <a:spLocks noGrp="1" noChangeArrowheads="1"/>
          </p:cNvSpPr>
          <p:nvPr>
            <p:ph type="sldNum" sz="quarter" idx="5"/>
          </p:nvPr>
        </p:nvSpPr>
        <p:spPr>
          <a:noFill/>
        </p:spPr>
        <p:txBody>
          <a:bodyPr/>
          <a:lstStyle/>
          <a:p>
            <a:fld id="{13FDDB79-5287-4634-950E-18B037570E53}" type="slidenum">
              <a:rPr lang="en-US" smtClean="0"/>
              <a:pPr/>
              <a:t>27</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031"/>
          <p:cNvSpPr>
            <a:spLocks noGrp="1" noChangeArrowheads="1"/>
          </p:cNvSpPr>
          <p:nvPr>
            <p:ph type="sldNum" sz="quarter" idx="5"/>
          </p:nvPr>
        </p:nvSpPr>
        <p:spPr>
          <a:noFill/>
        </p:spPr>
        <p:txBody>
          <a:bodyPr/>
          <a:lstStyle/>
          <a:p>
            <a:fld id="{13FDDB79-5287-4634-950E-18B037570E53}" type="slidenum">
              <a:rPr lang="en-US" smtClean="0"/>
              <a:pPr/>
              <a:t>28</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7011062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031"/>
          <p:cNvSpPr>
            <a:spLocks noGrp="1" noChangeArrowheads="1"/>
          </p:cNvSpPr>
          <p:nvPr>
            <p:ph type="sldNum" sz="quarter" idx="5"/>
          </p:nvPr>
        </p:nvSpPr>
        <p:spPr>
          <a:noFill/>
        </p:spPr>
        <p:txBody>
          <a:bodyPr/>
          <a:lstStyle/>
          <a:p>
            <a:fld id="{D5D6C899-46DA-4245-84F6-211D45459DAA}" type="slidenum">
              <a:rPr lang="en-US" smtClean="0"/>
              <a:pPr/>
              <a:t>29</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031"/>
          <p:cNvSpPr>
            <a:spLocks noGrp="1" noChangeArrowheads="1"/>
          </p:cNvSpPr>
          <p:nvPr>
            <p:ph type="sldNum" sz="quarter" idx="5"/>
          </p:nvPr>
        </p:nvSpPr>
        <p:spPr>
          <a:noFill/>
        </p:spPr>
        <p:txBody>
          <a:bodyPr/>
          <a:lstStyle/>
          <a:p>
            <a:fld id="{D5D6C899-46DA-4245-84F6-211D45459DAA}" type="slidenum">
              <a:rPr lang="en-US" smtClean="0"/>
              <a:pPr/>
              <a:t>30</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8946316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31"/>
          <p:cNvSpPr>
            <a:spLocks noGrp="1" noChangeArrowheads="1"/>
          </p:cNvSpPr>
          <p:nvPr>
            <p:ph type="sldNum" sz="quarter" idx="5"/>
          </p:nvPr>
        </p:nvSpPr>
        <p:spPr>
          <a:noFill/>
        </p:spPr>
        <p:txBody>
          <a:bodyPr/>
          <a:lstStyle/>
          <a:p>
            <a:fld id="{AF5693EE-87F4-4E01-A4EA-7B4ACFA74F86}" type="slidenum">
              <a:rPr lang="en-US" smtClean="0"/>
              <a:pPr/>
              <a:t>31</a:t>
            </a:fld>
            <a:endParaRPr lang="en-US"/>
          </a:p>
        </p:txBody>
      </p:sp>
      <p:sp>
        <p:nvSpPr>
          <p:cNvPr id="51203" name="Rectangle 2"/>
          <p:cNvSpPr>
            <a:spLocks noGrp="1" noRot="1" noChangeAspect="1" noChangeArrowheads="1" noTextEdit="1"/>
          </p:cNvSpPr>
          <p:nvPr>
            <p:ph type="sldImg"/>
          </p:nvPr>
        </p:nvSpPr>
        <p:spPr>
          <a:xfrm>
            <a:off x="1257300" y="720725"/>
            <a:ext cx="4800600" cy="3600450"/>
          </a:xfrm>
          <a:ln/>
        </p:spPr>
      </p:sp>
      <p:sp>
        <p:nvSpPr>
          <p:cNvPr id="51204"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031"/>
          <p:cNvSpPr>
            <a:spLocks noGrp="1" noChangeArrowheads="1"/>
          </p:cNvSpPr>
          <p:nvPr>
            <p:ph type="sldNum" sz="quarter" idx="5"/>
          </p:nvPr>
        </p:nvSpPr>
        <p:spPr>
          <a:noFill/>
        </p:spPr>
        <p:txBody>
          <a:bodyPr/>
          <a:lstStyle/>
          <a:p>
            <a:fld id="{77D6E1A4-3AC3-48F3-88B8-4A94C7F084E9}" type="slidenum">
              <a:rPr lang="en-US" smtClean="0"/>
              <a:pPr/>
              <a:t>32</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31"/>
          <p:cNvSpPr>
            <a:spLocks noGrp="1" noChangeArrowheads="1"/>
          </p:cNvSpPr>
          <p:nvPr>
            <p:ph type="sldNum" sz="quarter" idx="5"/>
          </p:nvPr>
        </p:nvSpPr>
        <p:spPr>
          <a:noFill/>
        </p:spPr>
        <p:txBody>
          <a:bodyPr/>
          <a:lstStyle/>
          <a:p>
            <a:fld id="{294195E4-C556-49EC-80C9-E117119005B8}" type="slidenum">
              <a:rPr lang="en-US" smtClean="0"/>
              <a:pPr/>
              <a:t>33</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TextEdit="1"/>
          </p:cNvSpPr>
          <p:nvPr>
            <p:ph type="sldImg"/>
          </p:nvPr>
        </p:nvSpPr>
        <p:spPr>
          <a:ln/>
        </p:spPr>
      </p:sp>
      <p:sp>
        <p:nvSpPr>
          <p:cNvPr id="126979" name="Rectangle 3"/>
          <p:cNvSpPr>
            <a:spLocks noGrp="1" noChangeArrowheads="1"/>
          </p:cNvSpPr>
          <p:nvPr>
            <p:ph type="body" idx="1"/>
          </p:nvPr>
        </p:nvSpPr>
        <p:spPr/>
        <p:txBody>
          <a:bodyPr/>
          <a:lstStyle/>
          <a:p>
            <a:r>
              <a:rPr lang="en-US" dirty="0"/>
              <a:t>Structure from motion solves the following problem:</a:t>
            </a:r>
          </a:p>
          <a:p>
            <a:endParaRPr lang="en-US" dirty="0"/>
          </a:p>
          <a:p>
            <a:r>
              <a:rPr lang="en-US" dirty="0"/>
              <a:t>Given a set of images of a static scene with 2D points in correspondence, shown here as color-coded points, find…</a:t>
            </a:r>
          </a:p>
          <a:p>
            <a:endParaRPr lang="en-US" dirty="0"/>
          </a:p>
          <a:p>
            <a:r>
              <a:rPr lang="en-US" dirty="0"/>
              <a:t>a set of 3D points P and </a:t>
            </a:r>
          </a:p>
          <a:p>
            <a:r>
              <a:rPr lang="en-US" dirty="0"/>
              <a:t>a rotation R and position t of the cameras that explain the observed correspondences.  In other words, when we project a point into any of the cameras, the </a:t>
            </a:r>
            <a:r>
              <a:rPr lang="en-US" dirty="0" err="1"/>
              <a:t>reprojection</a:t>
            </a:r>
            <a:r>
              <a:rPr lang="en-US" dirty="0"/>
              <a:t> error between the projected and observed 2D points is low.</a:t>
            </a:r>
          </a:p>
          <a:p>
            <a:r>
              <a:rPr lang="en-US" dirty="0"/>
              <a:t>This problem can be formulated as an optimization problem where we want to find the rotations R, positions t, and 3D point locations P that minimize sum of squared </a:t>
            </a:r>
            <a:r>
              <a:rPr lang="en-US" dirty="0" err="1"/>
              <a:t>reprojection</a:t>
            </a:r>
            <a:r>
              <a:rPr lang="en-US" dirty="0"/>
              <a:t> errors f.  This is a non-linear least squares problem and can be solved with algorithms such as </a:t>
            </a:r>
            <a:r>
              <a:rPr lang="en-US" dirty="0" err="1"/>
              <a:t>Levenberg-Marquart</a:t>
            </a:r>
            <a:r>
              <a:rPr lang="en-US" dirty="0"/>
              <a:t>.  However, because the problem is non-linear, it can be susceptible to local minima.  Therefore, it’s important to initialize the parameters of the system carefully.  In addition, we need to be able to deal with erroneous correspondences.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031"/>
          <p:cNvSpPr>
            <a:spLocks noGrp="1" noChangeArrowheads="1"/>
          </p:cNvSpPr>
          <p:nvPr>
            <p:ph type="sldNum" sz="quarter" idx="5"/>
          </p:nvPr>
        </p:nvSpPr>
        <p:spPr>
          <a:noFill/>
        </p:spPr>
        <p:txBody>
          <a:bodyPr/>
          <a:lstStyle/>
          <a:p>
            <a:fld id="{A3BA36BA-8536-45AB-8C25-BEE85F254CDF}" type="slidenum">
              <a:rPr lang="en-US" smtClean="0"/>
              <a:pPr/>
              <a:t>34</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31"/>
          <p:cNvSpPr>
            <a:spLocks noGrp="1" noChangeArrowheads="1"/>
          </p:cNvSpPr>
          <p:nvPr>
            <p:ph type="sldNum" sz="quarter" idx="5"/>
          </p:nvPr>
        </p:nvSpPr>
        <p:spPr>
          <a:noFill/>
        </p:spPr>
        <p:txBody>
          <a:bodyPr/>
          <a:lstStyle/>
          <a:p>
            <a:fld id="{2C2EEDDA-8625-44A8-9925-9CAB592A0E16}" type="slidenum">
              <a:rPr lang="en-US" smtClean="0"/>
              <a:pPr/>
              <a:t>35</a:t>
            </a:fld>
            <a:endParaRPr lang="en-US"/>
          </a:p>
        </p:txBody>
      </p:sp>
      <p:sp>
        <p:nvSpPr>
          <p:cNvPr id="55299" name="Rectangle 2"/>
          <p:cNvSpPr>
            <a:spLocks noGrp="1" noRot="1" noChangeAspect="1" noChangeArrowheads="1" noTextEdit="1"/>
          </p:cNvSpPr>
          <p:nvPr>
            <p:ph type="sldImg"/>
          </p:nvPr>
        </p:nvSpPr>
        <p:spPr>
          <a:xfrm>
            <a:off x="1257300" y="720725"/>
            <a:ext cx="4800600" cy="3600450"/>
          </a:xfrm>
          <a:ln/>
        </p:spPr>
      </p:sp>
      <p:sp>
        <p:nvSpPr>
          <p:cNvPr id="55300"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31"/>
          <p:cNvSpPr>
            <a:spLocks noGrp="1" noChangeArrowheads="1"/>
          </p:cNvSpPr>
          <p:nvPr>
            <p:ph type="sldNum" sz="quarter" idx="5"/>
          </p:nvPr>
        </p:nvSpPr>
        <p:spPr>
          <a:noFill/>
        </p:spPr>
        <p:txBody>
          <a:bodyPr/>
          <a:lstStyle/>
          <a:p>
            <a:fld id="{6CAAD43E-6297-4AA9-9010-768768000C57}" type="slidenum">
              <a:rPr lang="en-US" smtClean="0"/>
              <a:pPr/>
              <a:t>36</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31"/>
          <p:cNvSpPr>
            <a:spLocks noGrp="1" noChangeArrowheads="1"/>
          </p:cNvSpPr>
          <p:nvPr>
            <p:ph type="sldNum" sz="quarter" idx="5"/>
          </p:nvPr>
        </p:nvSpPr>
        <p:spPr>
          <a:noFill/>
        </p:spPr>
        <p:txBody>
          <a:bodyPr/>
          <a:lstStyle/>
          <a:p>
            <a:fld id="{B4513342-266A-4D39-980D-7B7D53D9A6E2}" type="slidenum">
              <a:rPr lang="en-US" smtClean="0"/>
              <a:pPr/>
              <a:t>37</a:t>
            </a:fld>
            <a:endParaRPr lang="en-US"/>
          </a:p>
        </p:txBody>
      </p:sp>
      <p:sp>
        <p:nvSpPr>
          <p:cNvPr id="57347" name="Rectangle 2"/>
          <p:cNvSpPr>
            <a:spLocks noGrp="1" noRot="1" noChangeAspect="1" noChangeArrowheads="1" noTextEdit="1"/>
          </p:cNvSpPr>
          <p:nvPr>
            <p:ph type="sldImg"/>
          </p:nvPr>
        </p:nvSpPr>
        <p:spPr>
          <a:xfrm>
            <a:off x="1257300" y="720725"/>
            <a:ext cx="4800600" cy="3600450"/>
          </a:xfrm>
          <a:ln/>
        </p:spPr>
      </p:sp>
      <p:sp>
        <p:nvSpPr>
          <p:cNvPr id="57348"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031"/>
          <p:cNvSpPr>
            <a:spLocks noGrp="1" noChangeArrowheads="1"/>
          </p:cNvSpPr>
          <p:nvPr>
            <p:ph type="sldNum" sz="quarter" idx="5"/>
          </p:nvPr>
        </p:nvSpPr>
        <p:spPr>
          <a:noFill/>
        </p:spPr>
        <p:txBody>
          <a:bodyPr/>
          <a:lstStyle/>
          <a:p>
            <a:fld id="{766CE5E4-1E8E-4BFC-9212-9A0002086866}" type="slidenum">
              <a:rPr lang="en-US" smtClean="0"/>
              <a:pPr/>
              <a:t>38</a:t>
            </a:fld>
            <a:endParaRPr 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2530189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31"/>
          <p:cNvSpPr>
            <a:spLocks noGrp="1" noChangeArrowheads="1"/>
          </p:cNvSpPr>
          <p:nvPr>
            <p:ph type="sldNum" sz="quarter" idx="5"/>
          </p:nvPr>
        </p:nvSpPr>
        <p:spPr>
          <a:noFill/>
        </p:spPr>
        <p:txBody>
          <a:bodyPr/>
          <a:lstStyle/>
          <a:p>
            <a:fld id="{E89813DE-9D7C-4320-8DD0-4A13413A0695}" type="slidenum">
              <a:rPr lang="en-US" smtClean="0"/>
              <a:pPr/>
              <a:t>39</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031"/>
          <p:cNvSpPr>
            <a:spLocks noGrp="1" noChangeArrowheads="1"/>
          </p:cNvSpPr>
          <p:nvPr>
            <p:ph type="sldNum" sz="quarter" idx="5"/>
          </p:nvPr>
        </p:nvSpPr>
        <p:spPr>
          <a:noFill/>
        </p:spPr>
        <p:txBody>
          <a:bodyPr/>
          <a:lstStyle/>
          <a:p>
            <a:fld id="{94381E2C-89E8-48B1-8B75-46D4A0B0D2C5}" type="slidenum">
              <a:rPr lang="en-US" smtClean="0"/>
              <a:pPr/>
              <a:t>40</a:t>
            </a:fld>
            <a:endParaRPr lang="en-US"/>
          </a:p>
        </p:txBody>
      </p:sp>
      <p:sp>
        <p:nvSpPr>
          <p:cNvPr id="59395" name="Rectangle 2"/>
          <p:cNvSpPr>
            <a:spLocks noGrp="1" noRot="1" noChangeAspect="1" noChangeArrowheads="1" noTextEdit="1"/>
          </p:cNvSpPr>
          <p:nvPr>
            <p:ph type="sldImg"/>
          </p:nvPr>
        </p:nvSpPr>
        <p:spPr>
          <a:xfrm>
            <a:off x="1257300" y="720725"/>
            <a:ext cx="4800600" cy="3600450"/>
          </a:xfrm>
          <a:ln/>
        </p:spPr>
      </p:sp>
      <p:sp>
        <p:nvSpPr>
          <p:cNvPr id="59396"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031"/>
          <p:cNvSpPr>
            <a:spLocks noGrp="1" noChangeArrowheads="1"/>
          </p:cNvSpPr>
          <p:nvPr>
            <p:ph type="sldNum" sz="quarter" idx="5"/>
          </p:nvPr>
        </p:nvSpPr>
        <p:spPr>
          <a:noFill/>
        </p:spPr>
        <p:txBody>
          <a:bodyPr/>
          <a:lstStyle/>
          <a:p>
            <a:fld id="{AC715328-F1A4-4076-8C07-093E8DF1EECD}" type="slidenum">
              <a:rPr lang="en-US" smtClean="0"/>
              <a:pPr/>
              <a:t>41</a:t>
            </a:fld>
            <a:endParaRPr lang="en-US"/>
          </a:p>
        </p:txBody>
      </p:sp>
      <p:sp>
        <p:nvSpPr>
          <p:cNvPr id="60419" name="Rectangle 2"/>
          <p:cNvSpPr>
            <a:spLocks noGrp="1" noRot="1" noChangeAspect="1" noChangeArrowheads="1" noTextEdit="1"/>
          </p:cNvSpPr>
          <p:nvPr>
            <p:ph type="sldImg"/>
          </p:nvPr>
        </p:nvSpPr>
        <p:spPr>
          <a:xfrm>
            <a:off x="1257300" y="720725"/>
            <a:ext cx="4800600" cy="3600450"/>
          </a:xfrm>
          <a:ln/>
        </p:spPr>
      </p:sp>
      <p:sp>
        <p:nvSpPr>
          <p:cNvPr id="60420"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31"/>
          <p:cNvSpPr>
            <a:spLocks noGrp="1" noChangeArrowheads="1"/>
          </p:cNvSpPr>
          <p:nvPr>
            <p:ph type="sldNum" sz="quarter" idx="5"/>
          </p:nvPr>
        </p:nvSpPr>
        <p:spPr>
          <a:noFill/>
        </p:spPr>
        <p:txBody>
          <a:bodyPr/>
          <a:lstStyle/>
          <a:p>
            <a:fld id="{446D26FC-18D2-41A4-A591-295618822E19}" type="slidenum">
              <a:rPr lang="en-US" smtClean="0"/>
              <a:pPr/>
              <a:t>42</a:t>
            </a:fld>
            <a:endParaRPr 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31"/>
          <p:cNvSpPr>
            <a:spLocks noGrp="1" noChangeArrowheads="1"/>
          </p:cNvSpPr>
          <p:nvPr>
            <p:ph type="sldNum" sz="quarter" idx="5"/>
          </p:nvPr>
        </p:nvSpPr>
        <p:spPr>
          <a:noFill/>
        </p:spPr>
        <p:txBody>
          <a:bodyPr/>
          <a:lstStyle/>
          <a:p>
            <a:fld id="{0BF4BC3E-C79B-4D5E-A4DE-A5B67F68DBAB}" type="slidenum">
              <a:rPr lang="en-US" smtClean="0"/>
              <a:pPr/>
              <a:t>43</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765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Here’s how the same set of photos appear in our photo explorer.  Our system takes the set of photos and automatically determines the relative positions and orientations from which each photo was taken.  We can then load the photos into our immersive 3D browser where the user can visualize and explore the photos using spatial relationships.</a:t>
            </a:r>
          </a:p>
          <a:p>
            <a:pPr>
              <a:spcBef>
                <a:spcPct val="0"/>
              </a:spcBef>
            </a:pPr>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031"/>
          <p:cNvSpPr>
            <a:spLocks noGrp="1" noChangeArrowheads="1"/>
          </p:cNvSpPr>
          <p:nvPr>
            <p:ph type="sldNum" sz="quarter" idx="5"/>
          </p:nvPr>
        </p:nvSpPr>
        <p:spPr>
          <a:noFill/>
        </p:spPr>
        <p:txBody>
          <a:bodyPr/>
          <a:lstStyle/>
          <a:p>
            <a:fld id="{215BD542-EC0C-4BCA-9AE0-48B160467898}" type="slidenum">
              <a:rPr lang="en-US" smtClean="0"/>
              <a:pPr/>
              <a:t>44</a:t>
            </a:fld>
            <a:endParaRPr 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031"/>
          <p:cNvSpPr>
            <a:spLocks noGrp="1" noChangeArrowheads="1"/>
          </p:cNvSpPr>
          <p:nvPr>
            <p:ph type="sldNum" sz="quarter" idx="5"/>
          </p:nvPr>
        </p:nvSpPr>
        <p:spPr>
          <a:noFill/>
        </p:spPr>
        <p:txBody>
          <a:bodyPr/>
          <a:lstStyle/>
          <a:p>
            <a:fld id="{442FF69E-63F6-4595-B7CD-4F1903750F46}" type="slidenum">
              <a:rPr lang="en-US" smtClean="0"/>
              <a:pPr/>
              <a:t>45</a:t>
            </a:fld>
            <a:endParaRPr 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031"/>
          <p:cNvSpPr>
            <a:spLocks noGrp="1" noChangeArrowheads="1"/>
          </p:cNvSpPr>
          <p:nvPr>
            <p:ph type="sldNum" sz="quarter" idx="5"/>
          </p:nvPr>
        </p:nvSpPr>
        <p:spPr>
          <a:noFill/>
        </p:spPr>
        <p:txBody>
          <a:bodyPr/>
          <a:lstStyle/>
          <a:p>
            <a:fld id="{A1947B2D-1822-4156-95F5-1E796AA7BD08}" type="slidenum">
              <a:rPr lang="en-US" smtClean="0"/>
              <a:pPr/>
              <a:t>46</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31"/>
          <p:cNvSpPr>
            <a:spLocks noGrp="1" noChangeArrowheads="1"/>
          </p:cNvSpPr>
          <p:nvPr>
            <p:ph type="sldNum" sz="quarter" idx="5"/>
          </p:nvPr>
        </p:nvSpPr>
        <p:spPr>
          <a:noFill/>
        </p:spPr>
        <p:txBody>
          <a:bodyPr/>
          <a:lstStyle/>
          <a:p>
            <a:fld id="{8F8FB6EF-DE17-4933-9D15-DAB2AA72AE8A}" type="slidenum">
              <a:rPr lang="en-US" smtClean="0"/>
              <a:pPr/>
              <a:t>47</a:t>
            </a:fld>
            <a:endParaRPr 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31"/>
          <p:cNvSpPr>
            <a:spLocks noGrp="1" noChangeArrowheads="1"/>
          </p:cNvSpPr>
          <p:nvPr>
            <p:ph type="sldNum" sz="quarter" idx="5"/>
          </p:nvPr>
        </p:nvSpPr>
        <p:spPr>
          <a:noFill/>
        </p:spPr>
        <p:txBody>
          <a:bodyPr/>
          <a:lstStyle/>
          <a:p>
            <a:fld id="{D6C90538-73F2-4258-80E5-5780C8E6F8DE}" type="slidenum">
              <a:rPr lang="en-US" smtClean="0"/>
              <a:pPr/>
              <a:t>48</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031"/>
          <p:cNvSpPr>
            <a:spLocks noGrp="1" noChangeArrowheads="1"/>
          </p:cNvSpPr>
          <p:nvPr>
            <p:ph type="sldNum" sz="quarter" idx="5"/>
          </p:nvPr>
        </p:nvSpPr>
        <p:spPr>
          <a:noFill/>
        </p:spPr>
        <p:txBody>
          <a:bodyPr/>
          <a:lstStyle/>
          <a:p>
            <a:fld id="{39EC56AF-7F97-4713-92F2-B7340FE001D5}" type="slidenum">
              <a:rPr lang="en-US" smtClean="0"/>
              <a:pPr/>
              <a:t>49</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031"/>
          <p:cNvSpPr>
            <a:spLocks noGrp="1" noChangeArrowheads="1"/>
          </p:cNvSpPr>
          <p:nvPr>
            <p:ph type="sldNum" sz="quarter" idx="5"/>
          </p:nvPr>
        </p:nvSpPr>
        <p:spPr>
          <a:noFill/>
        </p:spPr>
        <p:txBody>
          <a:bodyPr/>
          <a:lstStyle/>
          <a:p>
            <a:fld id="{2B5D7C99-7CFA-4ADA-BED8-67790B256A04}" type="slidenum">
              <a:rPr lang="en-US" smtClean="0"/>
              <a:pPr/>
              <a:t>50</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031"/>
          <p:cNvSpPr>
            <a:spLocks noGrp="1" noChangeArrowheads="1"/>
          </p:cNvSpPr>
          <p:nvPr>
            <p:ph type="sldNum" sz="quarter" idx="5"/>
          </p:nvPr>
        </p:nvSpPr>
        <p:spPr>
          <a:noFill/>
        </p:spPr>
        <p:txBody>
          <a:bodyPr/>
          <a:lstStyle/>
          <a:p>
            <a:fld id="{E783AAED-50BC-4446-B95E-B7290925CB22}" type="slidenum">
              <a:rPr lang="en-US" smtClean="0"/>
              <a:pPr/>
              <a:t>51</a:t>
            </a:fld>
            <a:endParaRPr 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031"/>
          <p:cNvSpPr>
            <a:spLocks noGrp="1" noChangeArrowheads="1"/>
          </p:cNvSpPr>
          <p:nvPr>
            <p:ph type="sldNum" sz="quarter" idx="5"/>
          </p:nvPr>
        </p:nvSpPr>
        <p:spPr>
          <a:noFill/>
        </p:spPr>
        <p:txBody>
          <a:bodyPr/>
          <a:lstStyle/>
          <a:p>
            <a:fld id="{7873FC3E-C2B0-4DC8-B277-C08C292CEBC2}" type="slidenum">
              <a:rPr lang="en-US" smtClean="0"/>
              <a:pPr/>
              <a:t>52</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031"/>
          <p:cNvSpPr>
            <a:spLocks noGrp="1" noChangeArrowheads="1"/>
          </p:cNvSpPr>
          <p:nvPr>
            <p:ph type="sldNum" sz="quarter" idx="5"/>
          </p:nvPr>
        </p:nvSpPr>
        <p:spPr>
          <a:noFill/>
        </p:spPr>
        <p:txBody>
          <a:bodyPr/>
          <a:lstStyle/>
          <a:p>
            <a:fld id="{D13C3B78-2DA3-44C5-9A6A-8221E6D9654A}" type="slidenum">
              <a:rPr lang="en-US" smtClean="0"/>
              <a:pPr/>
              <a:t>53</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867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So, we begin by detecting SIFT features in each photo.</a:t>
            </a:r>
          </a:p>
          <a:p>
            <a:pPr>
              <a:spcBef>
                <a:spcPct val="0"/>
              </a:spcBef>
            </a:pPr>
            <a:endParaRPr lang="en-US" altLang="en-US"/>
          </a:p>
          <a:p>
            <a:pPr>
              <a:spcBef>
                <a:spcPct val="0"/>
              </a:spcBef>
            </a:pPr>
            <a:r>
              <a:rPr lang="en-US" altLang="en-US"/>
              <a:t>[We detect SIFT features in each photo, resulting in a set of feature locations and 128-byte feature descriptors…]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031"/>
          <p:cNvSpPr>
            <a:spLocks noGrp="1" noChangeArrowheads="1"/>
          </p:cNvSpPr>
          <p:nvPr>
            <p:ph type="sldNum" sz="quarter" idx="5"/>
          </p:nvPr>
        </p:nvSpPr>
        <p:spPr>
          <a:noFill/>
        </p:spPr>
        <p:txBody>
          <a:bodyPr/>
          <a:lstStyle/>
          <a:p>
            <a:fld id="{5CDD1336-D15D-4A70-BAB4-D075EC7E2927}" type="slidenum">
              <a:rPr lang="en-US" smtClean="0"/>
              <a:pPr/>
              <a:t>54</a:t>
            </a:fld>
            <a:endParaRPr lang="en-US"/>
          </a:p>
        </p:txBody>
      </p:sp>
      <p:sp>
        <p:nvSpPr>
          <p:cNvPr id="75779" name="Rectangle 2"/>
          <p:cNvSpPr>
            <a:spLocks noGrp="1" noRot="1" noChangeAspect="1" noChangeArrowheads="1" noTextEdit="1"/>
          </p:cNvSpPr>
          <p:nvPr>
            <p:ph type="sldImg"/>
          </p:nvPr>
        </p:nvSpPr>
        <p:spPr>
          <a:xfrm>
            <a:off x="1257300" y="720725"/>
            <a:ext cx="4800600" cy="3600450"/>
          </a:xfrm>
          <a:ln/>
        </p:spPr>
      </p:sp>
      <p:sp>
        <p:nvSpPr>
          <p:cNvPr id="75780" name="Rectangle 3"/>
          <p:cNvSpPr>
            <a:spLocks noGrp="1" noChangeArrowheads="1"/>
          </p:cNvSpPr>
          <p:nvPr>
            <p:ph type="body" idx="1"/>
          </p:nvPr>
        </p:nvSpPr>
        <p:spPr>
          <a:xfrm>
            <a:off x="731838" y="4560888"/>
            <a:ext cx="5851525" cy="4319587"/>
          </a:xfrm>
          <a:noFill/>
          <a:ln/>
        </p:spPr>
        <p:txBody>
          <a:bodyPr/>
          <a:lstStyle/>
          <a:p>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031"/>
          <p:cNvSpPr>
            <a:spLocks noGrp="1" noChangeArrowheads="1"/>
          </p:cNvSpPr>
          <p:nvPr>
            <p:ph type="sldNum" sz="quarter" idx="5"/>
          </p:nvPr>
        </p:nvSpPr>
        <p:spPr>
          <a:noFill/>
        </p:spPr>
        <p:txBody>
          <a:bodyPr/>
          <a:lstStyle/>
          <a:p>
            <a:fld id="{93CBF607-E309-42A7-85B2-A74D53502DC3}" type="slidenum">
              <a:rPr lang="en-US" smtClean="0"/>
              <a:pPr/>
              <a:t>55</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031"/>
          <p:cNvSpPr>
            <a:spLocks noGrp="1" noChangeArrowheads="1"/>
          </p:cNvSpPr>
          <p:nvPr>
            <p:ph type="sldNum" sz="quarter" idx="5"/>
          </p:nvPr>
        </p:nvSpPr>
        <p:spPr>
          <a:noFill/>
        </p:spPr>
        <p:txBody>
          <a:bodyPr/>
          <a:lstStyle/>
          <a:p>
            <a:fld id="{2DFFFDBF-4D92-485D-A1C5-6F8ED481F6FA}" type="slidenum">
              <a:rPr lang="en-US" smtClean="0"/>
              <a:pPr/>
              <a:t>56</a:t>
            </a:fld>
            <a:endParaRPr lang="en-US"/>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031"/>
          <p:cNvSpPr>
            <a:spLocks noGrp="1" noChangeArrowheads="1"/>
          </p:cNvSpPr>
          <p:nvPr>
            <p:ph type="sldNum" sz="quarter" idx="5"/>
          </p:nvPr>
        </p:nvSpPr>
        <p:spPr>
          <a:noFill/>
        </p:spPr>
        <p:txBody>
          <a:bodyPr/>
          <a:lstStyle/>
          <a:p>
            <a:fld id="{766CE5E4-1E8E-4BFC-9212-9A0002086866}" type="slidenum">
              <a:rPr lang="en-US" smtClean="0"/>
              <a:pPr/>
              <a:t>57</a:t>
            </a:fld>
            <a:endParaRPr 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407201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Shape 146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6" name="Shape 1466"/>
          <p:cNvSpPr txBox="1">
            <a:spLocks noGrp="1"/>
          </p:cNvSpPr>
          <p:nvPr>
            <p:ph type="body" idx="1"/>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67" name="Shape 1467"/>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59</a:t>
            </a:fld>
            <a:endParaRPr/>
          </a:p>
        </p:txBody>
      </p:sp>
    </p:spTree>
    <p:extLst>
      <p:ext uri="{BB962C8B-B14F-4D97-AF65-F5344CB8AC3E}">
        <p14:creationId xmlns:p14="http://schemas.microsoft.com/office/powerpoint/2010/main" val="16382918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031"/>
          <p:cNvSpPr>
            <a:spLocks noGrp="1" noChangeArrowheads="1"/>
          </p:cNvSpPr>
          <p:nvPr>
            <p:ph type="sldNum" sz="quarter" idx="5"/>
          </p:nvPr>
        </p:nvSpPr>
        <p:spPr>
          <a:noFill/>
        </p:spPr>
        <p:txBody>
          <a:bodyPr/>
          <a:lstStyle/>
          <a:p>
            <a:fld id="{766CE5E4-1E8E-4BFC-9212-9A0002086866}" type="slidenum">
              <a:rPr lang="en-US" smtClean="0"/>
              <a:pPr/>
              <a:t>62</a:t>
            </a:fld>
            <a:endParaRPr 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4026983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072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Next, we match features across each pair of photos using approximate nearest neighbor matching.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174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The matches are refined by using RANSAC, which is a robust model-fitting technique, to estimate a fundamental matrix between each pair of matching images and keeping only matches consistent with that fundamental matrix.</a:t>
            </a:r>
          </a:p>
          <a:p>
            <a:pPr>
              <a:spcBef>
                <a:spcPct val="0"/>
              </a:spcBef>
            </a:pPr>
            <a:r>
              <a:rPr lang="en-US" altLang="en-US"/>
              <a:t>We then link connected components of pairwise feature matches together to form correspondences across multiple images.</a:t>
            </a:r>
          </a:p>
          <a:p>
            <a:pPr>
              <a:spcBef>
                <a:spcPct val="0"/>
              </a:spcBef>
            </a:pPr>
            <a:r>
              <a:rPr lang="en-US" altLang="en-US"/>
              <a:t>Once we have correspondences, we run structure from motion to recover the camera and scene geometry.  Structure from motion solves the following problem:</a:t>
            </a:r>
          </a:p>
          <a:p>
            <a:pPr>
              <a:spcBef>
                <a:spcPct val="0"/>
              </a:spcBef>
            </a:pPr>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174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The matches are refined by using RANSAC, which is a robust model-fitting technique, to estimate a fundamental matrix between each pair of matching images and keeping only matches consistent with that fundamental matrix.</a:t>
            </a:r>
          </a:p>
          <a:p>
            <a:pPr>
              <a:spcBef>
                <a:spcPct val="0"/>
              </a:spcBef>
            </a:pPr>
            <a:r>
              <a:rPr lang="en-US" altLang="en-US"/>
              <a:t>We then link connected components of pairwise feature matches together to form correspondences across multiple images.</a:t>
            </a:r>
          </a:p>
          <a:p>
            <a:pPr>
              <a:spcBef>
                <a:spcPct val="0"/>
              </a:spcBef>
            </a:pPr>
            <a:r>
              <a:rPr lang="en-US" altLang="en-US"/>
              <a:t>Once we have correspondences, we run structure from motion to recover the camera and scene geometry.  Structure from motion solves the following problem:</a:t>
            </a:r>
          </a:p>
          <a:p>
            <a:pPr>
              <a:spcBef>
                <a:spcPct val="0"/>
              </a:spcBef>
            </a:pP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2245BB2-72D8-4F5D-8C1C-73EEE709C45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DEAC208-8ED8-430F-9AA5-3DF1286EA7E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6A1056C-62C8-489C-A486-853D8AE0DB9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858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9144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6195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28"/>
          <p:cNvSpPr>
            <a:spLocks noGrp="1" noChangeArrowheads="1"/>
          </p:cNvSpPr>
          <p:nvPr>
            <p:ph type="dt" sz="half" idx="10"/>
          </p:nvPr>
        </p:nvSpPr>
        <p:spPr>
          <a:ln/>
        </p:spPr>
        <p:txBody>
          <a:bodyPr/>
          <a:lstStyle>
            <a:lvl1pPr>
              <a:defRPr/>
            </a:lvl1pPr>
          </a:lstStyle>
          <a:p>
            <a:pPr>
              <a:defRPr/>
            </a:pPr>
            <a:endParaRPr lang="en-US"/>
          </a:p>
        </p:txBody>
      </p:sp>
      <p:sp>
        <p:nvSpPr>
          <p:cNvPr id="7" name="Rectangle 1029"/>
          <p:cNvSpPr>
            <a:spLocks noGrp="1" noChangeArrowheads="1"/>
          </p:cNvSpPr>
          <p:nvPr>
            <p:ph type="ftr" sz="quarter" idx="11"/>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2"/>
          </p:nvPr>
        </p:nvSpPr>
        <p:spPr>
          <a:ln/>
        </p:spPr>
        <p:txBody>
          <a:bodyPr/>
          <a:lstStyle>
            <a:lvl1pPr>
              <a:defRPr/>
            </a:lvl1pPr>
          </a:lstStyle>
          <a:p>
            <a:pPr>
              <a:defRPr/>
            </a:pPr>
            <a:fld id="{D4FAD76C-ADF5-4843-8DFF-0EE3066C1FF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70A8D64-1611-43DC-888C-CECC4A31D17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093C1C4-56C8-4515-8CBE-CDFFC4A9884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42CB5CF-C42F-4B83-B903-AC78448166E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BCBA47F1-A75F-42E0-A961-493C36B0AD4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8A27B81F-1BE4-439F-90B5-D19E6463DFA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A0C8C2E3-1288-4B13-AA04-1B8F559FD29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92F750D0-0BE8-4E6D-92CF-6175DB1622C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80A3617-32FD-4AC7-A2C0-037535D2C33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533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defRPr/>
            </a:pPr>
            <a:endParaRPr lang="en-US"/>
          </a:p>
        </p:txBody>
      </p:sp>
      <p:sp>
        <p:nvSpPr>
          <p:cNvPr id="35533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endParaRPr lang="en-US"/>
          </a:p>
        </p:txBody>
      </p:sp>
      <p:sp>
        <p:nvSpPr>
          <p:cNvPr id="35533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a:defRPr/>
            </a:pPr>
            <a:fld id="{42BCDB62-BF24-41AA-8C0A-3B80C5230AA6}" type="slidenum">
              <a:rPr lang="en-US"/>
              <a:pPr>
                <a:defRPr/>
              </a:pPr>
              <a:t>‹#›</a:t>
            </a:fld>
            <a:endParaRPr lang="en-US"/>
          </a:p>
        </p:txBody>
      </p:sp>
      <p:sp>
        <p:nvSpPr>
          <p:cNvPr id="355335" name="Line 1031"/>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18" Type="http://schemas.openxmlformats.org/officeDocument/2006/relationships/image" Target="../media/image17.jpeg"/><Relationship Id="rId3" Type="http://schemas.openxmlformats.org/officeDocument/2006/relationships/image" Target="../media/image2.png"/><Relationship Id="rId21" Type="http://schemas.openxmlformats.org/officeDocument/2006/relationships/image" Target="../media/image21.jpeg"/><Relationship Id="rId7" Type="http://schemas.openxmlformats.org/officeDocument/2006/relationships/image" Target="../media/image19.png"/><Relationship Id="rId12" Type="http://schemas.openxmlformats.org/officeDocument/2006/relationships/image" Target="../media/image20.png"/><Relationship Id="rId17" Type="http://schemas.openxmlformats.org/officeDocument/2006/relationships/image" Target="../media/image23.png"/><Relationship Id="rId2" Type="http://schemas.openxmlformats.org/officeDocument/2006/relationships/notesSlide" Target="../notesSlides/notesSlide10.xml"/><Relationship Id="rId16" Type="http://schemas.openxmlformats.org/officeDocument/2006/relationships/image" Target="../media/image15.jpeg"/><Relationship Id="rId20"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1.jpe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30.jpeg"/><Relationship Id="rId19"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hyperlink" Target="http://www.graphviz.org/"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4.png"/><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36.png"/><Relationship Id="rId4"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37.png"/><Relationship Id="rId4" Type="http://schemas.openxmlformats.org/officeDocument/2006/relationships/oleObject" Target="../embeddings/oleObject5.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38.emf"/><Relationship Id="rId4" Type="http://schemas.openxmlformats.org/officeDocument/2006/relationships/oleObject" Target="../embeddings/oleObject7.bin"/></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pdfs.semanticscholar.org/c288/7c83751d2c36c63139e68d46516ba3038909.pdf"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hyperlink" Target="http://grail.cs.washington.edu/projects/rome/" TargetMode="External"/><Relationship Id="rId5" Type="http://schemas.openxmlformats.org/officeDocument/2006/relationships/hyperlink" Target="http://phototour.cs.washington.edu/" TargetMode="Externa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en.wikipedia.org/wiki/Necker_cube" TargetMode="External"/><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1.png"/><Relationship Id="rId7" Type="http://schemas.openxmlformats.org/officeDocument/2006/relationships/image" Target="../media/image45.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4.jpg"/><Relationship Id="rId11" Type="http://schemas.openxmlformats.org/officeDocument/2006/relationships/image" Target="../media/image49.jpg"/><Relationship Id="rId5" Type="http://schemas.openxmlformats.org/officeDocument/2006/relationships/image" Target="../media/image43.jpg"/><Relationship Id="rId10" Type="http://schemas.openxmlformats.org/officeDocument/2006/relationships/image" Target="../media/image48.jpg"/><Relationship Id="rId4" Type="http://schemas.openxmlformats.org/officeDocument/2006/relationships/image" Target="../media/image42.png"/><Relationship Id="rId9" Type="http://schemas.openxmlformats.org/officeDocument/2006/relationships/image" Target="../media/image47.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50.wmf"/><Relationship Id="rId4" Type="http://schemas.openxmlformats.org/officeDocument/2006/relationships/oleObject" Target="../embeddings/oleObject8.bin"/></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51.wmf"/><Relationship Id="rId4" Type="http://schemas.openxmlformats.org/officeDocument/2006/relationships/oleObject" Target="../embeddings/oleObject9.bin"/></Relationships>
</file>

<file path=ppt/slides/_rels/slide31.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notesSlide" Target="../notesSlides/notesSlide27.xml"/><Relationship Id="rId7" Type="http://schemas.openxmlformats.org/officeDocument/2006/relationships/oleObject" Target="../embeddings/oleObject11.bin"/><Relationship Id="rId12" Type="http://schemas.openxmlformats.org/officeDocument/2006/relationships/image" Target="../media/image55.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52.wmf"/><Relationship Id="rId11" Type="http://schemas.openxmlformats.org/officeDocument/2006/relationships/oleObject" Target="../embeddings/oleObject13.bin"/><Relationship Id="rId5" Type="http://schemas.openxmlformats.org/officeDocument/2006/relationships/oleObject" Target="../embeddings/oleObject10.bin"/><Relationship Id="rId10" Type="http://schemas.openxmlformats.org/officeDocument/2006/relationships/image" Target="../media/image54.wmf"/><Relationship Id="rId4" Type="http://schemas.openxmlformats.org/officeDocument/2006/relationships/image" Target="../media/image56.png"/><Relationship Id="rId9" Type="http://schemas.openxmlformats.org/officeDocument/2006/relationships/oleObject" Target="../embeddings/oleObject12.bin"/></Relationships>
</file>

<file path=ppt/slides/_rels/slide32.x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notesSlide" Target="../notesSlides/notesSlide28.xml"/><Relationship Id="rId7"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59.png"/><Relationship Id="rId5" Type="http://schemas.openxmlformats.org/officeDocument/2006/relationships/image" Target="../media/image57.wmf"/><Relationship Id="rId4" Type="http://schemas.openxmlformats.org/officeDocument/2006/relationships/oleObject" Target="../embeddings/oleObject14.bin"/></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8" Type="http://schemas.openxmlformats.org/officeDocument/2006/relationships/image" Target="../media/image65.wmf"/><Relationship Id="rId3" Type="http://schemas.openxmlformats.org/officeDocument/2006/relationships/notesSlide" Target="../notesSlides/notesSlide30.xml"/><Relationship Id="rId7"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59.png"/><Relationship Id="rId5" Type="http://schemas.openxmlformats.org/officeDocument/2006/relationships/image" Target="../media/image64.wmf"/><Relationship Id="rId4" Type="http://schemas.openxmlformats.org/officeDocument/2006/relationships/oleObject" Target="../embeddings/oleObject16.bin"/></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notesSlide" Target="../notesSlides/notesSlide32.xml"/><Relationship Id="rId7"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71.wmf"/><Relationship Id="rId5" Type="http://schemas.openxmlformats.org/officeDocument/2006/relationships/oleObject" Target="../embeddings/oleObject18.bin"/><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hyperlink" Target="http://phototour.cs.washington.edu/"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tags" Target="../tags/tag4.xml"/><Relationship Id="rId7" Type="http://schemas.openxmlformats.org/officeDocument/2006/relationships/image" Target="../media/image82.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81.png"/><Relationship Id="rId5" Type="http://schemas.openxmlformats.org/officeDocument/2006/relationships/notesSlide" Target="../notesSlides/notesSlide36.xml"/><Relationship Id="rId4"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85.png"/><Relationship Id="rId2" Type="http://schemas.openxmlformats.org/officeDocument/2006/relationships/slideLayout" Target="../slideLayouts/slideLayout6.xml"/><Relationship Id="rId1" Type="http://schemas.openxmlformats.org/officeDocument/2006/relationships/vmlDrawing" Target="../drawings/vmlDrawing11.vml"/><Relationship Id="rId6" Type="http://schemas.openxmlformats.org/officeDocument/2006/relationships/oleObject" Target="../embeddings/oleObject21.bin"/><Relationship Id="rId5" Type="http://schemas.openxmlformats.org/officeDocument/2006/relationships/image" Target="../media/image84.png"/><Relationship Id="rId4" Type="http://schemas.openxmlformats.org/officeDocument/2006/relationships/oleObject" Target="../embeddings/oleObject20.bin"/></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87.wmf"/><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23.bin"/><Relationship Id="rId5" Type="http://schemas.openxmlformats.org/officeDocument/2006/relationships/image" Target="../media/image86.wmf"/><Relationship Id="rId4" Type="http://schemas.openxmlformats.org/officeDocument/2006/relationships/oleObject" Target="../embeddings/oleObject22.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88.wmf"/><Relationship Id="rId4" Type="http://schemas.openxmlformats.org/officeDocument/2006/relationships/oleObject" Target="../embeddings/oleObject24.bin"/></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90.wmf"/><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26.bin"/><Relationship Id="rId5" Type="http://schemas.openxmlformats.org/officeDocument/2006/relationships/image" Target="../media/image89.wmf"/><Relationship Id="rId4" Type="http://schemas.openxmlformats.org/officeDocument/2006/relationships/oleObject" Target="../embeddings/oleObject25.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hyperlink" Target="http://www.eecs.berkeley.edu/~yang/courses/cs294-6/papers/TomasiC_Shape%20and%20motion%20from%20image%20streams%20under%20orthography.pdf" TargetMode="External"/><Relationship Id="rId5" Type="http://schemas.openxmlformats.org/officeDocument/2006/relationships/image" Target="../media/image91.wmf"/><Relationship Id="rId4" Type="http://schemas.openxmlformats.org/officeDocument/2006/relationships/oleObject" Target="../embeddings/oleObject27.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hyperlink" Target="http://www.eecs.berkeley.edu/~yang/courses/cs294-6/papers/TomasiC_Shape%20and%20motion%20from%20image%20streams%20under%20orthography.pdf" TargetMode="External"/><Relationship Id="rId5" Type="http://schemas.openxmlformats.org/officeDocument/2006/relationships/image" Target="../media/image92.wmf"/><Relationship Id="rId4" Type="http://schemas.openxmlformats.org/officeDocument/2006/relationships/oleObject" Target="../embeddings/oleObject28.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vmlDrawing" Target="../drawings/vmlDrawing17.vml"/><Relationship Id="rId5" Type="http://schemas.openxmlformats.org/officeDocument/2006/relationships/image" Target="../media/image93.png"/><Relationship Id="rId4" Type="http://schemas.openxmlformats.org/officeDocument/2006/relationships/oleObject" Target="../embeddings/oleObject29.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vmlDrawing" Target="../drawings/vmlDrawing18.vml"/><Relationship Id="rId5" Type="http://schemas.openxmlformats.org/officeDocument/2006/relationships/image" Target="../media/image94.png"/><Relationship Id="rId4" Type="http://schemas.openxmlformats.org/officeDocument/2006/relationships/oleObject" Target="../embeddings/oleObject30.bin"/></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vmlDrawing" Target="../drawings/vmlDrawing19.vml"/><Relationship Id="rId5" Type="http://schemas.openxmlformats.org/officeDocument/2006/relationships/image" Target="../media/image94.png"/><Relationship Id="rId4" Type="http://schemas.openxmlformats.org/officeDocument/2006/relationships/oleObject" Target="../embeddings/oleObject31.bin"/></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18"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jpeg"/><Relationship Id="rId17" Type="http://schemas.openxmlformats.org/officeDocument/2006/relationships/image" Target="../media/image16.jpeg"/><Relationship Id="rId2" Type="http://schemas.openxmlformats.org/officeDocument/2006/relationships/notesSlide" Target="../notesSlides/notesSlide5.xml"/><Relationship Id="rId16"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vmlDrawing" Target="../drawings/vmlDrawing20.vml"/><Relationship Id="rId5" Type="http://schemas.openxmlformats.org/officeDocument/2006/relationships/image" Target="../media/image95.png"/><Relationship Id="rId4" Type="http://schemas.openxmlformats.org/officeDocument/2006/relationships/oleObject" Target="../embeddings/oleObject32.bin"/></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vmlDrawing" Target="../drawings/vmlDrawing21.vml"/><Relationship Id="rId5" Type="http://schemas.openxmlformats.org/officeDocument/2006/relationships/image" Target="../media/image95.png"/><Relationship Id="rId4" Type="http://schemas.openxmlformats.org/officeDocument/2006/relationships/oleObject" Target="../embeddings/oleObject33.bin"/></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vmlDrawing" Target="../drawings/vmlDrawing22.vml"/><Relationship Id="rId5" Type="http://schemas.openxmlformats.org/officeDocument/2006/relationships/image" Target="../media/image96.png"/><Relationship Id="rId4" Type="http://schemas.openxmlformats.org/officeDocument/2006/relationships/oleObject" Target="../embeddings/oleObject34.bin"/></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hyperlink" Target="https://people.eecs.berkeley.edu/~yang/courses/cs294-6/papers/TomasiC_Shape%20and%20motion%20from%20image%20streams%20under%20orthography.pdf" TargetMode="External"/><Relationship Id="rId5" Type="http://schemas.openxmlformats.org/officeDocument/2006/relationships/image" Target="../media/image99.wmf"/><Relationship Id="rId4" Type="http://schemas.openxmlformats.org/officeDocument/2006/relationships/image" Target="../media/image98.wmf"/></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vmlDrawing" Target="../drawings/vmlDrawing23.vml"/><Relationship Id="rId5" Type="http://schemas.openxmlformats.org/officeDocument/2006/relationships/image" Target="../media/image100.png"/><Relationship Id="rId4" Type="http://schemas.openxmlformats.org/officeDocument/2006/relationships/oleObject" Target="../embeddings/oleObject35.bin"/></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hyperlink" Target="http://www-cvr.ai.uiuc.edu/ponce_grp/publication/paper/pami06.pdf" TargetMode="External"/><Relationship Id="rId5" Type="http://schemas.openxmlformats.org/officeDocument/2006/relationships/image" Target="../media/image101.png"/><Relationship Id="rId4" Type="http://schemas.openxmlformats.org/officeDocument/2006/relationships/oleObject" Target="../embeddings/oleObject36.bin"/></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hyperlink" Target="https://demuc.de/tutorials/cvpr2017/sparse-modeling.pdf"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1.jpeg"/><Relationship Id="rId18" Type="http://schemas.openxmlformats.org/officeDocument/2006/relationships/image" Target="../media/image24.png"/><Relationship Id="rId3" Type="http://schemas.openxmlformats.org/officeDocument/2006/relationships/image" Target="../media/image18.jpeg"/><Relationship Id="rId7" Type="http://schemas.openxmlformats.org/officeDocument/2006/relationships/image" Target="../media/image19.png"/><Relationship Id="rId12" Type="http://schemas.openxmlformats.org/officeDocument/2006/relationships/image" Target="../media/image20.png"/><Relationship Id="rId17" Type="http://schemas.openxmlformats.org/officeDocument/2006/relationships/image" Target="../media/image23.png"/><Relationship Id="rId2" Type="http://schemas.openxmlformats.org/officeDocument/2006/relationships/notesSlide" Target="../notesSlides/notesSlide6.xml"/><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60.xml.rels><?xml version="1.0" encoding="UTF-8" standalone="yes"?>
<Relationships xmlns="http://schemas.openxmlformats.org/package/2006/relationships"><Relationship Id="rId2" Type="http://schemas.openxmlformats.org/officeDocument/2006/relationships/hyperlink" Target="http://ccwu.me/vsfm/vsfm.pdf"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github.com/mapillary/OpenSfM" TargetMode="External"/><Relationship Id="rId2" Type="http://schemas.openxmlformats.org/officeDocument/2006/relationships/hyperlink" Target="http://www.cs.cornell.edu/~snavely/bundler/" TargetMode="External"/><Relationship Id="rId1" Type="http://schemas.openxmlformats.org/officeDocument/2006/relationships/slideLayout" Target="../slideLayouts/slideLayout2.xml"/><Relationship Id="rId6" Type="http://schemas.openxmlformats.org/officeDocument/2006/relationships/hyperlink" Target="https://en.wikipedia.org/wiki/Structure_from_motion%23Structure_from_motion_software_toolboxes" TargetMode="External"/><Relationship Id="rId5" Type="http://schemas.openxmlformats.org/officeDocument/2006/relationships/hyperlink" Target="http://ccwu.me/vsfm/" TargetMode="External"/><Relationship Id="rId4" Type="http://schemas.openxmlformats.org/officeDocument/2006/relationships/hyperlink" Target="https://github.com/openMVG/openMVG"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1.jpeg"/><Relationship Id="rId18" Type="http://schemas.openxmlformats.org/officeDocument/2006/relationships/image" Target="../media/image28.jpeg"/><Relationship Id="rId26" Type="http://schemas.openxmlformats.org/officeDocument/2006/relationships/image" Target="../media/image17.jpeg"/><Relationship Id="rId3" Type="http://schemas.openxmlformats.org/officeDocument/2006/relationships/image" Target="../media/image2.png"/><Relationship Id="rId21" Type="http://schemas.openxmlformats.org/officeDocument/2006/relationships/image" Target="../media/image29.jpeg"/><Relationship Id="rId7" Type="http://schemas.openxmlformats.org/officeDocument/2006/relationships/image" Target="../media/image6.jpeg"/><Relationship Id="rId12" Type="http://schemas.openxmlformats.org/officeDocument/2006/relationships/image" Target="../media/image11.jpeg"/><Relationship Id="rId17" Type="http://schemas.openxmlformats.org/officeDocument/2006/relationships/image" Target="../media/image23.png"/><Relationship Id="rId25" Type="http://schemas.openxmlformats.org/officeDocument/2006/relationships/image" Target="../media/image15.jpeg"/><Relationship Id="rId2" Type="http://schemas.openxmlformats.org/officeDocument/2006/relationships/notesSlide" Target="../notesSlides/notesSlide7.xml"/><Relationship Id="rId16" Type="http://schemas.openxmlformats.org/officeDocument/2006/relationships/image" Target="../media/image22.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14.png"/><Relationship Id="rId5" Type="http://schemas.openxmlformats.org/officeDocument/2006/relationships/image" Target="../media/image4.png"/><Relationship Id="rId15" Type="http://schemas.openxmlformats.org/officeDocument/2006/relationships/image" Target="../media/image27.jpeg"/><Relationship Id="rId23" Type="http://schemas.openxmlformats.org/officeDocument/2006/relationships/image" Target="../media/image19.png"/><Relationship Id="rId10" Type="http://schemas.openxmlformats.org/officeDocument/2006/relationships/image" Target="../media/image26.png"/><Relationship Id="rId19"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25.jpeg"/><Relationship Id="rId14" Type="http://schemas.openxmlformats.org/officeDocument/2006/relationships/image" Target="../media/image13.png"/><Relationship Id="rId22"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18" Type="http://schemas.openxmlformats.org/officeDocument/2006/relationships/image" Target="../media/image17.jpeg"/><Relationship Id="rId3" Type="http://schemas.openxmlformats.org/officeDocument/2006/relationships/image" Target="../media/image2.png"/><Relationship Id="rId21" Type="http://schemas.openxmlformats.org/officeDocument/2006/relationships/image" Target="../media/image21.jpeg"/><Relationship Id="rId7" Type="http://schemas.openxmlformats.org/officeDocument/2006/relationships/image" Target="../media/image19.png"/><Relationship Id="rId12" Type="http://schemas.openxmlformats.org/officeDocument/2006/relationships/image" Target="../media/image20.png"/><Relationship Id="rId17" Type="http://schemas.openxmlformats.org/officeDocument/2006/relationships/image" Target="../media/image23.png"/><Relationship Id="rId2" Type="http://schemas.openxmlformats.org/officeDocument/2006/relationships/notesSlide" Target="../notesSlides/notesSlide8.xml"/><Relationship Id="rId16" Type="http://schemas.openxmlformats.org/officeDocument/2006/relationships/image" Target="../media/image15.jpeg"/><Relationship Id="rId20"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1.jpe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30.jpeg"/><Relationship Id="rId19"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cc.gatech.edu/~hays/compvision/proj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t>Structure from motion</a:t>
            </a:r>
          </a:p>
        </p:txBody>
      </p:sp>
      <p:sp>
        <p:nvSpPr>
          <p:cNvPr id="26627" name="Rectangle 3"/>
          <p:cNvSpPr>
            <a:spLocks noGrp="1" noChangeArrowheads="1"/>
          </p:cNvSpPr>
          <p:nvPr>
            <p:ph type="body" idx="1"/>
          </p:nvPr>
        </p:nvSpPr>
        <p:spPr/>
        <p:txBody>
          <a:bodyPr/>
          <a:lstStyle/>
          <a:p>
            <a:endParaRPr lang="en-US"/>
          </a:p>
        </p:txBody>
      </p:sp>
      <p:sp>
        <p:nvSpPr>
          <p:cNvPr id="5" name="TextBox 4">
            <a:extLst>
              <a:ext uri="{FF2B5EF4-FFF2-40B4-BE49-F238E27FC236}">
                <a16:creationId xmlns:a16="http://schemas.microsoft.com/office/drawing/2014/main" id="{3F4B2A7E-AC73-0C40-A7FE-F365F7F91993}"/>
              </a:ext>
            </a:extLst>
          </p:cNvPr>
          <p:cNvSpPr txBox="1"/>
          <p:nvPr/>
        </p:nvSpPr>
        <p:spPr>
          <a:xfrm>
            <a:off x="0" y="6535579"/>
            <a:ext cx="4724400" cy="338554"/>
          </a:xfrm>
          <a:prstGeom prst="rect">
            <a:avLst/>
          </a:prstGeom>
          <a:noFill/>
        </p:spPr>
        <p:txBody>
          <a:bodyPr wrap="square" rtlCol="0">
            <a:spAutoFit/>
          </a:bodyPr>
          <a:lstStyle/>
          <a:p>
            <a:r>
              <a:rPr lang="en-US" sz="1600" dirty="0"/>
              <a:t>Slides from L. </a:t>
            </a:r>
            <a:r>
              <a:rPr lang="en-US" sz="1600" dirty="0" err="1"/>
              <a:t>Lazebnik</a:t>
            </a:r>
            <a:r>
              <a:rPr lang="en-US" sz="1600" dirty="0"/>
              <a:t>, N. Snavely, M. Herbert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Line 734"/>
          <p:cNvSpPr>
            <a:spLocks noChangeShapeType="1"/>
          </p:cNvSpPr>
          <p:nvPr/>
        </p:nvSpPr>
        <p:spPr bwMode="auto">
          <a:xfrm flipH="1" flipV="1">
            <a:off x="3035300" y="4465638"/>
            <a:ext cx="3332163" cy="129540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59" name="Rectangle 2"/>
          <p:cNvSpPr>
            <a:spLocks noGrp="1" noChangeArrowheads="1"/>
          </p:cNvSpPr>
          <p:nvPr>
            <p:ph type="title"/>
          </p:nvPr>
        </p:nvSpPr>
        <p:spPr/>
        <p:txBody>
          <a:bodyPr/>
          <a:lstStyle/>
          <a:p>
            <a:r>
              <a:rPr lang="en-US" altLang="en-US"/>
              <a:t>Feature matching</a:t>
            </a:r>
          </a:p>
        </p:txBody>
      </p:sp>
      <p:grpSp>
        <p:nvGrpSpPr>
          <p:cNvPr id="19460" name="Group 585"/>
          <p:cNvGrpSpPr>
            <a:grpSpLocks/>
          </p:cNvGrpSpPr>
          <p:nvPr/>
        </p:nvGrpSpPr>
        <p:grpSpPr bwMode="auto">
          <a:xfrm>
            <a:off x="2413000" y="2395538"/>
            <a:ext cx="4232275" cy="3711575"/>
            <a:chOff x="1300" y="1670"/>
            <a:chExt cx="2049" cy="1800"/>
          </a:xfrm>
        </p:grpSpPr>
        <p:sp>
          <p:nvSpPr>
            <p:cNvPr id="19608" name="Line 584"/>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09" name="Line 582"/>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0" name="Line 580"/>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1" name="Line 581"/>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2" name="Line 5"/>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3" name="Line 6"/>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4" name="Line 7"/>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5" name="Line 8"/>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6" name="Line 10"/>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7" name="Line 16"/>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8" name="Line 17"/>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9" name="Line 24"/>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20" name="Line 32"/>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21" name="Line 34"/>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pic>
          <p:nvPicPr>
            <p:cNvPr id="19622" name="Picture 39"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23" name="Picture 40"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24" name="Picture 41"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25" name="Picture 49"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4925">
                  <a:solidFill>
                    <a:srgbClr val="000000"/>
                  </a:solidFill>
                  <a:miter lim="800000"/>
                  <a:headEnd/>
                  <a:tailEnd/>
                </a14:hiddenLine>
              </a:ext>
            </a:extLst>
          </p:spPr>
        </p:pic>
        <p:pic>
          <p:nvPicPr>
            <p:cNvPr id="19626" name="Picture 50"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27" name="Picture 51"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28" name="Picture 54"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29" name="Picture 55" descr="ekenzie_189471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0" name="Picture 56"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1" name="Picture 57"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2" name="Picture 58"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3" name="Picture 59"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4" name="Picture 61"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5" name="Picture 65"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6" name="Picture 66"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7" name="Picture 67"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8" name="Picture 70"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9" name="Picture 71"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40" name="Picture 73"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641" name="Oval 74"/>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2" name="Oval 75"/>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3" name="Oval 76"/>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4" name="Oval 77"/>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5" name="Oval 78"/>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6" name="Oval 79"/>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9647" name="Oval 80"/>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8" name="Oval 81"/>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9" name="Oval 82"/>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0" name="Oval 83"/>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1" name="Oval 84"/>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2" name="Oval 85"/>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3" name="Oval 86"/>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4" name="Oval 87"/>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5" name="Oval 88"/>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6" name="Oval 89"/>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7" name="Oval 9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8" name="Oval 91"/>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9" name="Oval 92"/>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0" name="Oval 93"/>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1" name="Oval 94"/>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2" name="Oval 95"/>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3" name="Oval 96"/>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4" name="Oval 97"/>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5" name="Oval 98"/>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6" name="Oval 99"/>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7" name="Oval 100"/>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8" name="Oval 101"/>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9" name="Oval 102"/>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0" name="Oval 103"/>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1" name="Oval 104"/>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2" name="Oval 105"/>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3" name="Oval 106"/>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4" name="Oval 107"/>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5" name="Oval 108"/>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6" name="Oval 109"/>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7" name="Oval 110"/>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8" name="Oval 11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9" name="Oval 13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0" name="Oval 136"/>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1" name="Oval 147"/>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2" name="Oval 150"/>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3" name="Oval 151"/>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4" name="Oval 152"/>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5" name="Oval 153"/>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6" name="Oval 154"/>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7" name="Oval 155"/>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8" name="Oval 156"/>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9" name="Oval 157"/>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0" name="Oval 158"/>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1" name="Oval 159"/>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2" name="Oval 160"/>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3" name="Oval 161"/>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4" name="Oval 162"/>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5" name="Oval 163"/>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6" name="Oval 164"/>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7" name="Oval 165"/>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8" name="Oval 166"/>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9" name="Oval 167"/>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0" name="Oval 168"/>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1" name="Oval 169"/>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2" name="Oval 170"/>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3" name="Oval 201"/>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4" name="Oval 202"/>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5" name="Oval 203"/>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6" name="Oval 204"/>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7" name="Oval 205"/>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8" name="Oval 206"/>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9" name="Oval 207"/>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0" name="Oval 213"/>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1" name="Oval 214"/>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2" name="Oval 215"/>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3" name="Oval 219"/>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4" name="Oval 220"/>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5" name="Oval 221"/>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6" name="Oval 222"/>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7" name="Oval 223"/>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8" name="Oval 224"/>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9" name="Oval 225"/>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0" name="Oval 226"/>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1" name="Oval 227"/>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2" name="Oval 228"/>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3" name="Oval 229"/>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4" name="Oval 257"/>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5" name="Oval 258"/>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6" name="Oval 259"/>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7" name="Oval 260"/>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8" name="Oval 261"/>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9" name="Oval 262"/>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0" name="Oval 263"/>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1" name="Oval 264"/>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2" name="Oval 270"/>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3" name="Oval 271"/>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4" name="Oval 272"/>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5" name="Oval 273"/>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6" name="Oval 274"/>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7" name="Oval 275"/>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8" name="Oval 276"/>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9" name="Oval 277"/>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0" name="Oval 278"/>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1" name="Oval 279"/>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2" name="Oval 280"/>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3" name="Oval 281"/>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4" name="Oval 282"/>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5" name="Oval 283"/>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6" name="Oval 284"/>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7" name="Oval 285"/>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8" name="Oval 286"/>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9" name="Oval 287"/>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sp>
        <p:nvSpPr>
          <p:cNvPr id="19461" name="Rectangle 587"/>
          <p:cNvSpPr>
            <a:spLocks noChangeArrowheads="1"/>
          </p:cNvSpPr>
          <p:nvPr/>
        </p:nvSpPr>
        <p:spPr bwMode="auto">
          <a:xfrm>
            <a:off x="457200" y="1277938"/>
            <a:ext cx="8183562" cy="873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a:lnSpc>
                <a:spcPct val="110000"/>
              </a:lnSpc>
              <a:spcBef>
                <a:spcPts val="600"/>
              </a:spcBef>
              <a:spcAft>
                <a:spcPts val="600"/>
              </a:spcAft>
              <a:buClr>
                <a:schemeClr val="accent2"/>
              </a:buClr>
              <a:buSzPct val="110000"/>
            </a:pPr>
            <a:r>
              <a:rPr lang="en-US" altLang="en-US" sz="2400" dirty="0">
                <a:latin typeface="+mn-lt"/>
              </a:rPr>
              <a:t>Use RANSAC to estimate fundamental matrix between each pair</a:t>
            </a:r>
          </a:p>
        </p:txBody>
      </p:sp>
      <p:grpSp>
        <p:nvGrpSpPr>
          <p:cNvPr id="3" name="Group 588"/>
          <p:cNvGrpSpPr>
            <a:grpSpLocks/>
          </p:cNvGrpSpPr>
          <p:nvPr/>
        </p:nvGrpSpPr>
        <p:grpSpPr bwMode="auto">
          <a:xfrm>
            <a:off x="2413000" y="2392363"/>
            <a:ext cx="4232275" cy="3711575"/>
            <a:chOff x="1300" y="1670"/>
            <a:chExt cx="2049" cy="1800"/>
          </a:xfrm>
        </p:grpSpPr>
        <p:sp>
          <p:nvSpPr>
            <p:cNvPr id="19463" name="Line 589"/>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4" name="Line 590"/>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5" name="Line 591"/>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6" name="Line 592"/>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7" name="Line 593"/>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8" name="Line 594"/>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9" name="Line 595"/>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0" name="Line 596"/>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1" name="Line 597"/>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2" name="Line 598"/>
            <p:cNvSpPr>
              <a:spLocks noChangeShapeType="1"/>
            </p:cNvSpPr>
            <p:nvPr/>
          </p:nvSpPr>
          <p:spPr bwMode="auto">
            <a:xfrm flipH="1">
              <a:off x="1606" y="1892"/>
              <a:ext cx="1029" cy="751"/>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3" name="Line 599"/>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4" name="Line 600"/>
            <p:cNvSpPr>
              <a:spLocks noChangeShapeType="1"/>
            </p:cNvSpPr>
            <p:nvPr/>
          </p:nvSpPr>
          <p:spPr bwMode="auto">
            <a:xfrm>
              <a:off x="1550" y="2699"/>
              <a:ext cx="1363" cy="584"/>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5" name="Line 601"/>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6" name="Line 602"/>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7" name="Line 603"/>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8" name="Line 604"/>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9" name="Line 605"/>
            <p:cNvSpPr>
              <a:spLocks noChangeShapeType="1"/>
            </p:cNvSpPr>
            <p:nvPr/>
          </p:nvSpPr>
          <p:spPr bwMode="auto">
            <a:xfrm flipH="1">
              <a:off x="1967" y="2365"/>
              <a:ext cx="1140" cy="973"/>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pic>
          <p:nvPicPr>
            <p:cNvPr id="19480" name="Picture 606"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1" name="Picture 607"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2" name="Picture 608"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3" name="Picture 609"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4925">
                  <a:solidFill>
                    <a:srgbClr val="000000"/>
                  </a:solidFill>
                  <a:miter lim="800000"/>
                  <a:headEnd/>
                  <a:tailEnd/>
                </a14:hiddenLine>
              </a:ext>
            </a:extLst>
          </p:spPr>
        </p:pic>
        <p:pic>
          <p:nvPicPr>
            <p:cNvPr id="19484" name="Picture 610"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5" name="Picture 611"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6" name="Picture 61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7" name="Picture 613" descr="ekenzie_1894713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8" name="Picture 614" descr="ewanmcdowall_6082158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9" name="Picture 61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0" name="Picture 616" descr="kurtnaks_3126328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1" name="Picture 61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2" name="Picture 618"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3" name="Picture 619"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4" name="Picture 620"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5" name="Picture 621" descr="mscolly_851276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6" name="Picture 62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7" name="Picture 623"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8" name="Picture 624" descr="mscolly_851276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99" name="Oval 625"/>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0" name="Oval 626"/>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1" name="Oval 627"/>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2" name="Oval 628"/>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3" name="Oval 629"/>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4" name="Oval 630"/>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9505" name="Oval 631"/>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6" name="Oval 632"/>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7" name="Oval 633"/>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8" name="Oval 634"/>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9" name="Oval 635"/>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0" name="Oval 636"/>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1" name="Oval 637"/>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2" name="Oval 638"/>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3" name="Oval 639"/>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4" name="Oval 640"/>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5" name="Oval 64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6" name="Oval 642"/>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7" name="Oval 643"/>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8" name="Oval 644"/>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9" name="Oval 645"/>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0" name="Oval 646"/>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1" name="Oval 647"/>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2" name="Oval 648"/>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3" name="Oval 649"/>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4" name="Oval 65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5" name="Oval 651"/>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6" name="Oval 652"/>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7" name="Oval 653"/>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8" name="Oval 654"/>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9" name="Oval 655"/>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0" name="Oval 656"/>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1" name="Oval 657"/>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2" name="Oval 658"/>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3" name="Oval 659"/>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4" name="Oval 660"/>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5" name="Oval 661"/>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6" name="Oval 66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7" name="Oval 663"/>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8" name="Oval 66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9" name="Oval 66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0" name="Oval 666"/>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1" name="Oval 667"/>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2" name="Oval 668"/>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3" name="Oval 669"/>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4" name="Oval 670"/>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5" name="Oval 671"/>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6" name="Oval 672"/>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7" name="Oval 673"/>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8" name="Oval 674"/>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9" name="Oval 675"/>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0" name="Oval 676"/>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1" name="Oval 677"/>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2" name="Oval 678"/>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3" name="Oval 679"/>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4" name="Oval 680"/>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5" name="Oval 681"/>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6" name="Oval 682"/>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7" name="Oval 683"/>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8" name="Oval 684"/>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9" name="Oval 685"/>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0" name="Oval 686"/>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1" name="Oval 687"/>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2" name="Oval 688"/>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3" name="Oval 689"/>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4" name="Oval 690"/>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5" name="Oval 691"/>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6" name="Oval 692"/>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7" name="Oval 693"/>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8" name="Oval 694"/>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9" name="Oval 695"/>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0" name="Oval 696"/>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1" name="Oval 69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2" name="Oval 69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3" name="Oval 69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4" name="Oval 70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5" name="Oval 70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6" name="Oval 70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7" name="Oval 70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8" name="Oval 70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9" name="Oval 70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0" name="Oval 70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1" name="Oval 70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2" name="Oval 708"/>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3" name="Oval 709"/>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4" name="Oval 710"/>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5" name="Oval 711"/>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6" name="Oval 712"/>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7" name="Oval 713"/>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8" name="Oval 714"/>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9" name="Oval 715"/>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0" name="Oval 716"/>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1" name="Oval 717"/>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2" name="Oval 718"/>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3" name="Oval 719"/>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4" name="Oval 720"/>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5" name="Oval 721"/>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6" name="Oval 722"/>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7" name="Oval 723"/>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8" name="Oval 724"/>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9" name="Oval 725"/>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0" name="Oval 726"/>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1" name="Oval 727"/>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2" name="Oval 728"/>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3" name="Oval 729"/>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4" name="Oval 730"/>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5" name="Oval 731"/>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6" name="Oval 732"/>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7" name="Oval 733"/>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sp>
        <p:nvSpPr>
          <p:cNvPr id="294" name="TextBox 293"/>
          <p:cNvSpPr txBox="1"/>
          <p:nvPr/>
        </p:nvSpPr>
        <p:spPr>
          <a:xfrm>
            <a:off x="7425260" y="6550223"/>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Tree>
    <p:extLst>
      <p:ext uri="{BB962C8B-B14F-4D97-AF65-F5344CB8AC3E}">
        <p14:creationId xmlns:p14="http://schemas.microsoft.com/office/powerpoint/2010/main" val="1607844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a:t>Image connectivity graph</a:t>
            </a:r>
          </a:p>
        </p:txBody>
      </p:sp>
      <p:pic>
        <p:nvPicPr>
          <p:cNvPr id="4" name="Picture 3"/>
          <p:cNvPicPr>
            <a:picLocks noChangeAspect="1" noChangeArrowheads="1"/>
          </p:cNvPicPr>
          <p:nvPr/>
        </p:nvPicPr>
        <p:blipFill>
          <a:blip r:embed="rId2"/>
          <a:srcRect/>
          <a:stretch>
            <a:fillRect/>
          </a:stretch>
        </p:blipFill>
        <p:spPr bwMode="auto">
          <a:xfrm>
            <a:off x="2044700" y="1516063"/>
            <a:ext cx="4938713" cy="43846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0484" name="TextBox 4"/>
          <p:cNvSpPr txBox="1">
            <a:spLocks noChangeArrowheads="1"/>
          </p:cNvSpPr>
          <p:nvPr/>
        </p:nvSpPr>
        <p:spPr bwMode="auto">
          <a:xfrm>
            <a:off x="1678861" y="6057900"/>
            <a:ext cx="586493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400"/>
              <a:t>(graph layout produced using  the Graphviz toolkit: </a:t>
            </a:r>
            <a:r>
              <a:rPr lang="en-US" altLang="en-US" sz="1400">
                <a:hlinkClick r:id="rId3"/>
              </a:rPr>
              <a:t>http://www.graphviz.org/</a:t>
            </a:r>
            <a:r>
              <a:rPr lang="en-US" altLang="en-US" sz="1400"/>
              <a:t>)</a:t>
            </a:r>
          </a:p>
        </p:txBody>
      </p:sp>
      <p:sp>
        <p:nvSpPr>
          <p:cNvPr id="5" name="TextBox 4"/>
          <p:cNvSpPr txBox="1"/>
          <p:nvPr/>
        </p:nvSpPr>
        <p:spPr>
          <a:xfrm>
            <a:off x="7425260" y="6550223"/>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Tree>
    <p:extLst>
      <p:ext uri="{BB962C8B-B14F-4D97-AF65-F5344CB8AC3E}">
        <p14:creationId xmlns:p14="http://schemas.microsoft.com/office/powerpoint/2010/main" val="2741320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t>Structure from motion</a:t>
            </a:r>
          </a:p>
        </p:txBody>
      </p:sp>
      <p:sp>
        <p:nvSpPr>
          <p:cNvPr id="28675" name="Rectangle 3"/>
          <p:cNvSpPr>
            <a:spLocks noGrp="1" noChangeArrowheads="1"/>
          </p:cNvSpPr>
          <p:nvPr>
            <p:ph type="body" idx="1"/>
          </p:nvPr>
        </p:nvSpPr>
        <p:spPr/>
        <p:txBody>
          <a:bodyPr/>
          <a:lstStyle/>
          <a:p>
            <a:pPr>
              <a:buFontTx/>
              <a:buChar char="•"/>
            </a:pPr>
            <a:r>
              <a:rPr lang="en-US" dirty="0"/>
              <a:t>Given: </a:t>
            </a:r>
            <a:r>
              <a:rPr lang="en-US" i="1" dirty="0"/>
              <a:t>m</a:t>
            </a:r>
            <a:r>
              <a:rPr lang="en-US" dirty="0"/>
              <a:t> images of </a:t>
            </a:r>
            <a:r>
              <a:rPr lang="en-US" i="1" dirty="0"/>
              <a:t>n</a:t>
            </a:r>
            <a:r>
              <a:rPr lang="en-US" dirty="0"/>
              <a:t> fixed 3D points </a:t>
            </a:r>
            <a:br>
              <a:rPr lang="en-US" dirty="0"/>
            </a:br>
            <a:endParaRPr lang="en-US" sz="800" dirty="0"/>
          </a:p>
          <a:p>
            <a:pPr algn="ctr"/>
            <a:r>
              <a:rPr lang="el-GR" i="1" dirty="0">
                <a:latin typeface="Times New Roman" pitchFamily="18" charset="0"/>
              </a:rPr>
              <a:t>λ</a:t>
            </a:r>
            <a:r>
              <a:rPr lang="en-US" i="1" baseline="-25000" dirty="0" err="1">
                <a:latin typeface="Times New Roman" pitchFamily="18" charset="0"/>
              </a:rPr>
              <a:t>ij</a:t>
            </a:r>
            <a:r>
              <a:rPr lang="en-US" sz="800" i="1" dirty="0">
                <a:latin typeface="Times New Roman" pitchFamily="18" charset="0"/>
              </a:rPr>
              <a:t> </a:t>
            </a:r>
            <a:r>
              <a:rPr lang="en-US" b="1" dirty="0" err="1">
                <a:latin typeface="Times New Roman" pitchFamily="18" charset="0"/>
              </a:rPr>
              <a:t>x</a:t>
            </a:r>
            <a:r>
              <a:rPr lang="en-US" i="1" baseline="-25000" dirty="0" err="1">
                <a:latin typeface="Times New Roman" pitchFamily="18" charset="0"/>
              </a:rPr>
              <a:t>ij</a:t>
            </a:r>
            <a:r>
              <a:rPr lang="en-US" i="1" dirty="0">
                <a:latin typeface="Times New Roman" pitchFamily="18" charset="0"/>
              </a:rPr>
              <a:t> = </a:t>
            </a:r>
            <a:r>
              <a:rPr lang="en-US" b="1" dirty="0">
                <a:latin typeface="Times New Roman" pitchFamily="18" charset="0"/>
              </a:rPr>
              <a:t>P</a:t>
            </a:r>
            <a:r>
              <a:rPr lang="en-US" i="1" baseline="-25000" dirty="0">
                <a:latin typeface="Times New Roman" pitchFamily="18" charset="0"/>
              </a:rPr>
              <a:t>i </a:t>
            </a:r>
            <a:r>
              <a:rPr lang="en-US" b="1" dirty="0">
                <a:latin typeface="Times New Roman" pitchFamily="18" charset="0"/>
              </a:rPr>
              <a:t>X</a:t>
            </a:r>
            <a:r>
              <a:rPr lang="en-US" i="1" baseline="-25000" dirty="0">
                <a:latin typeface="Times New Roman" pitchFamily="18" charset="0"/>
              </a:rPr>
              <a:t>j </a:t>
            </a:r>
            <a:r>
              <a:rPr lang="en-US" i="1" dirty="0">
                <a:latin typeface="Times New Roman" pitchFamily="18" charset="0"/>
              </a:rPr>
              <a:t>, 	</a:t>
            </a:r>
            <a:r>
              <a:rPr lang="en-US" i="1" dirty="0" err="1">
                <a:latin typeface="Times New Roman" pitchFamily="18" charset="0"/>
              </a:rPr>
              <a:t>i</a:t>
            </a:r>
            <a:r>
              <a:rPr lang="en-US" i="1" dirty="0">
                <a:latin typeface="Times New Roman" pitchFamily="18" charset="0"/>
              </a:rPr>
              <a:t> = </a:t>
            </a:r>
            <a:r>
              <a:rPr lang="en-US" dirty="0">
                <a:latin typeface="Times New Roman" pitchFamily="18" charset="0"/>
              </a:rPr>
              <a:t>1</a:t>
            </a:r>
            <a:r>
              <a:rPr lang="en-US" i="1" dirty="0">
                <a:latin typeface="Times New Roman" pitchFamily="18" charset="0"/>
              </a:rPr>
              <a:t>, … , m,    j = </a:t>
            </a:r>
            <a:r>
              <a:rPr lang="en-US" dirty="0">
                <a:latin typeface="Times New Roman" pitchFamily="18" charset="0"/>
              </a:rPr>
              <a:t>1</a:t>
            </a:r>
            <a:r>
              <a:rPr lang="en-US" i="1" dirty="0">
                <a:latin typeface="Times New Roman" pitchFamily="18" charset="0"/>
              </a:rPr>
              <a:t>, … , n  </a:t>
            </a:r>
          </a:p>
          <a:p>
            <a:pPr>
              <a:buFontTx/>
              <a:buChar char="•"/>
            </a:pPr>
            <a:endParaRPr lang="en-US" sz="800" dirty="0">
              <a:latin typeface="Times New Roman" pitchFamily="18" charset="0"/>
            </a:endParaRPr>
          </a:p>
          <a:p>
            <a:pPr>
              <a:buFontTx/>
              <a:buChar char="•"/>
            </a:pPr>
            <a:r>
              <a:rPr lang="en-US" dirty="0"/>
              <a:t>Problem: estimate </a:t>
            </a:r>
            <a:r>
              <a:rPr lang="en-US" i="1" dirty="0"/>
              <a:t>m</a:t>
            </a:r>
            <a:r>
              <a:rPr lang="en-US" dirty="0"/>
              <a:t> projection matrices </a:t>
            </a:r>
            <a:r>
              <a:rPr lang="en-US" b="1" dirty="0">
                <a:latin typeface="Times New Roman" pitchFamily="18" charset="0"/>
              </a:rPr>
              <a:t>P</a:t>
            </a:r>
            <a:r>
              <a:rPr lang="en-US" i="1" baseline="-25000" dirty="0">
                <a:latin typeface="Times New Roman" pitchFamily="18" charset="0"/>
              </a:rPr>
              <a:t>i</a:t>
            </a:r>
            <a:r>
              <a:rPr lang="en-US" dirty="0">
                <a:latin typeface="Times New Roman" pitchFamily="18" charset="0"/>
              </a:rPr>
              <a:t> </a:t>
            </a:r>
            <a:r>
              <a:rPr lang="en-US" dirty="0"/>
              <a:t>and </a:t>
            </a:r>
            <a:br>
              <a:rPr lang="en-US" dirty="0"/>
            </a:br>
            <a:r>
              <a:rPr lang="en-US" i="1" dirty="0"/>
              <a:t>n</a:t>
            </a:r>
            <a:r>
              <a:rPr lang="en-US" dirty="0"/>
              <a:t> 3D points </a:t>
            </a:r>
            <a:r>
              <a:rPr lang="en-US" b="1" dirty="0">
                <a:latin typeface="Times New Roman" pitchFamily="18" charset="0"/>
              </a:rPr>
              <a:t>X</a:t>
            </a:r>
            <a:r>
              <a:rPr lang="en-US" i="1" baseline="-25000" dirty="0">
                <a:latin typeface="Times New Roman" pitchFamily="18" charset="0"/>
              </a:rPr>
              <a:t>j</a:t>
            </a:r>
            <a:r>
              <a:rPr lang="en-US" dirty="0">
                <a:latin typeface="Times New Roman" pitchFamily="18" charset="0"/>
              </a:rPr>
              <a:t> </a:t>
            </a:r>
            <a:r>
              <a:rPr lang="en-US" dirty="0"/>
              <a:t>from the </a:t>
            </a:r>
            <a:r>
              <a:rPr lang="en-US" i="1" dirty="0" err="1"/>
              <a:t>mn</a:t>
            </a:r>
            <a:r>
              <a:rPr lang="en-US" dirty="0"/>
              <a:t> correspondences </a:t>
            </a:r>
            <a:r>
              <a:rPr lang="en-US" b="1" dirty="0">
                <a:latin typeface="Times New Roman" pitchFamily="18" charset="0"/>
              </a:rPr>
              <a:t>x</a:t>
            </a:r>
            <a:r>
              <a:rPr lang="en-US" i="1" baseline="-25000" dirty="0">
                <a:latin typeface="Times New Roman" pitchFamily="18" charset="0"/>
              </a:rPr>
              <a:t>ij</a:t>
            </a:r>
          </a:p>
          <a:p>
            <a:endParaRPr lang="en-US" dirty="0">
              <a:latin typeface="Times New Roman" pitchFamily="18" charset="0"/>
            </a:endParaRPr>
          </a:p>
        </p:txBody>
      </p:sp>
      <p:grpSp>
        <p:nvGrpSpPr>
          <p:cNvPr id="28676" name="Group 63"/>
          <p:cNvGrpSpPr>
            <a:grpSpLocks/>
          </p:cNvGrpSpPr>
          <p:nvPr/>
        </p:nvGrpSpPr>
        <p:grpSpPr bwMode="auto">
          <a:xfrm>
            <a:off x="2057400" y="2895600"/>
            <a:ext cx="5060950" cy="3927475"/>
            <a:chOff x="1296" y="1824"/>
            <a:chExt cx="3188" cy="2474"/>
          </a:xfrm>
        </p:grpSpPr>
        <p:sp>
          <p:nvSpPr>
            <p:cNvPr id="28677" name="Line 5"/>
            <p:cNvSpPr>
              <a:spLocks noChangeShapeType="1"/>
            </p:cNvSpPr>
            <p:nvPr/>
          </p:nvSpPr>
          <p:spPr bwMode="auto">
            <a:xfrm flipH="1" flipV="1">
              <a:off x="2814" y="2886"/>
              <a:ext cx="1341" cy="979"/>
            </a:xfrm>
            <a:prstGeom prst="line">
              <a:avLst/>
            </a:prstGeom>
            <a:noFill/>
            <a:ln w="9525">
              <a:solidFill>
                <a:schemeClr val="tx1"/>
              </a:solidFill>
              <a:round/>
              <a:headEnd/>
              <a:tailEnd/>
            </a:ln>
          </p:spPr>
          <p:txBody>
            <a:bodyPr/>
            <a:lstStyle/>
            <a:p>
              <a:endParaRPr lang="en-US"/>
            </a:p>
          </p:txBody>
        </p:sp>
        <p:sp>
          <p:nvSpPr>
            <p:cNvPr id="28678" name="Line 6"/>
            <p:cNvSpPr>
              <a:spLocks noChangeShapeType="1"/>
            </p:cNvSpPr>
            <p:nvPr/>
          </p:nvSpPr>
          <p:spPr bwMode="auto">
            <a:xfrm flipV="1">
              <a:off x="2765" y="2886"/>
              <a:ext cx="57" cy="1219"/>
            </a:xfrm>
            <a:prstGeom prst="line">
              <a:avLst/>
            </a:prstGeom>
            <a:noFill/>
            <a:ln w="9525">
              <a:solidFill>
                <a:schemeClr val="tx1"/>
              </a:solidFill>
              <a:round/>
              <a:headEnd/>
              <a:tailEnd/>
            </a:ln>
          </p:spPr>
          <p:txBody>
            <a:bodyPr/>
            <a:lstStyle/>
            <a:p>
              <a:endParaRPr lang="en-US"/>
            </a:p>
          </p:txBody>
        </p:sp>
        <p:sp>
          <p:nvSpPr>
            <p:cNvPr id="28679" name="Line 7"/>
            <p:cNvSpPr>
              <a:spLocks noChangeShapeType="1"/>
            </p:cNvSpPr>
            <p:nvPr/>
          </p:nvSpPr>
          <p:spPr bwMode="auto">
            <a:xfrm flipV="1">
              <a:off x="1473" y="2877"/>
              <a:ext cx="1333" cy="670"/>
            </a:xfrm>
            <a:prstGeom prst="line">
              <a:avLst/>
            </a:prstGeom>
            <a:noFill/>
            <a:ln w="9525">
              <a:solidFill>
                <a:schemeClr val="tx1"/>
              </a:solidFill>
              <a:round/>
              <a:headEnd/>
              <a:tailEnd/>
            </a:ln>
          </p:spPr>
          <p:txBody>
            <a:bodyPr/>
            <a:lstStyle/>
            <a:p>
              <a:endParaRPr lang="en-US"/>
            </a:p>
          </p:txBody>
        </p:sp>
        <p:sp>
          <p:nvSpPr>
            <p:cNvPr id="28680" name="Line 8"/>
            <p:cNvSpPr>
              <a:spLocks noChangeShapeType="1"/>
            </p:cNvSpPr>
            <p:nvPr/>
          </p:nvSpPr>
          <p:spPr bwMode="auto">
            <a:xfrm flipV="1">
              <a:off x="1481" y="2096"/>
              <a:ext cx="1079" cy="1443"/>
            </a:xfrm>
            <a:prstGeom prst="line">
              <a:avLst/>
            </a:prstGeom>
            <a:noFill/>
            <a:ln w="9525">
              <a:solidFill>
                <a:schemeClr val="tx1"/>
              </a:solidFill>
              <a:round/>
              <a:headEnd/>
              <a:tailEnd/>
            </a:ln>
          </p:spPr>
          <p:txBody>
            <a:bodyPr/>
            <a:lstStyle/>
            <a:p>
              <a:endParaRPr lang="en-US"/>
            </a:p>
          </p:txBody>
        </p:sp>
        <p:sp>
          <p:nvSpPr>
            <p:cNvPr id="28681" name="Line 9"/>
            <p:cNvSpPr>
              <a:spLocks noChangeShapeType="1"/>
            </p:cNvSpPr>
            <p:nvPr/>
          </p:nvSpPr>
          <p:spPr bwMode="auto">
            <a:xfrm flipV="1">
              <a:off x="1481" y="2508"/>
              <a:ext cx="1079" cy="1031"/>
            </a:xfrm>
            <a:prstGeom prst="line">
              <a:avLst/>
            </a:prstGeom>
            <a:noFill/>
            <a:ln w="9525">
              <a:solidFill>
                <a:schemeClr val="tx1"/>
              </a:solidFill>
              <a:round/>
              <a:headEnd/>
              <a:tailEnd/>
            </a:ln>
          </p:spPr>
          <p:txBody>
            <a:bodyPr/>
            <a:lstStyle/>
            <a:p>
              <a:endParaRPr lang="en-US"/>
            </a:p>
          </p:txBody>
        </p:sp>
        <p:sp>
          <p:nvSpPr>
            <p:cNvPr id="28682" name="Line 10"/>
            <p:cNvSpPr>
              <a:spLocks noChangeShapeType="1"/>
            </p:cNvSpPr>
            <p:nvPr/>
          </p:nvSpPr>
          <p:spPr bwMode="auto">
            <a:xfrm flipV="1">
              <a:off x="1481" y="2199"/>
              <a:ext cx="1668" cy="1340"/>
            </a:xfrm>
            <a:prstGeom prst="line">
              <a:avLst/>
            </a:prstGeom>
            <a:noFill/>
            <a:ln w="9525">
              <a:solidFill>
                <a:schemeClr val="tx1"/>
              </a:solidFill>
              <a:round/>
              <a:headEnd/>
              <a:tailEnd/>
            </a:ln>
          </p:spPr>
          <p:txBody>
            <a:bodyPr/>
            <a:lstStyle/>
            <a:p>
              <a:endParaRPr lang="en-US"/>
            </a:p>
          </p:txBody>
        </p:sp>
        <p:sp>
          <p:nvSpPr>
            <p:cNvPr id="28683" name="Line 11"/>
            <p:cNvSpPr>
              <a:spLocks noChangeShapeType="1"/>
            </p:cNvSpPr>
            <p:nvPr/>
          </p:nvSpPr>
          <p:spPr bwMode="auto">
            <a:xfrm flipV="1">
              <a:off x="1481" y="2611"/>
              <a:ext cx="1472" cy="928"/>
            </a:xfrm>
            <a:prstGeom prst="line">
              <a:avLst/>
            </a:prstGeom>
            <a:noFill/>
            <a:ln w="9525">
              <a:solidFill>
                <a:schemeClr val="tx1"/>
              </a:solidFill>
              <a:round/>
              <a:headEnd/>
              <a:tailEnd/>
            </a:ln>
          </p:spPr>
          <p:txBody>
            <a:bodyPr/>
            <a:lstStyle/>
            <a:p>
              <a:endParaRPr lang="en-US"/>
            </a:p>
          </p:txBody>
        </p:sp>
        <p:sp>
          <p:nvSpPr>
            <p:cNvPr id="28684" name="Line 12"/>
            <p:cNvSpPr>
              <a:spLocks noChangeShapeType="1"/>
            </p:cNvSpPr>
            <p:nvPr/>
          </p:nvSpPr>
          <p:spPr bwMode="auto">
            <a:xfrm flipV="1">
              <a:off x="1481" y="3126"/>
              <a:ext cx="1668" cy="413"/>
            </a:xfrm>
            <a:prstGeom prst="line">
              <a:avLst/>
            </a:prstGeom>
            <a:noFill/>
            <a:ln w="9525">
              <a:solidFill>
                <a:schemeClr val="tx1"/>
              </a:solidFill>
              <a:round/>
              <a:headEnd/>
              <a:tailEnd/>
            </a:ln>
          </p:spPr>
          <p:txBody>
            <a:bodyPr/>
            <a:lstStyle/>
            <a:p>
              <a:endParaRPr lang="en-US"/>
            </a:p>
          </p:txBody>
        </p:sp>
        <p:sp>
          <p:nvSpPr>
            <p:cNvPr id="28685" name="Line 13"/>
            <p:cNvSpPr>
              <a:spLocks noChangeShapeType="1"/>
            </p:cNvSpPr>
            <p:nvPr/>
          </p:nvSpPr>
          <p:spPr bwMode="auto">
            <a:xfrm flipH="1" flipV="1">
              <a:off x="2560" y="2508"/>
              <a:ext cx="197" cy="1604"/>
            </a:xfrm>
            <a:prstGeom prst="line">
              <a:avLst/>
            </a:prstGeom>
            <a:noFill/>
            <a:ln w="9525">
              <a:solidFill>
                <a:schemeClr val="tx1"/>
              </a:solidFill>
              <a:round/>
              <a:headEnd/>
              <a:tailEnd/>
            </a:ln>
          </p:spPr>
          <p:txBody>
            <a:bodyPr/>
            <a:lstStyle/>
            <a:p>
              <a:endParaRPr lang="en-US"/>
            </a:p>
          </p:txBody>
        </p:sp>
        <p:sp>
          <p:nvSpPr>
            <p:cNvPr id="28686" name="Line 14"/>
            <p:cNvSpPr>
              <a:spLocks noChangeShapeType="1"/>
            </p:cNvSpPr>
            <p:nvPr/>
          </p:nvSpPr>
          <p:spPr bwMode="auto">
            <a:xfrm flipV="1">
              <a:off x="2757" y="2199"/>
              <a:ext cx="392" cy="1913"/>
            </a:xfrm>
            <a:prstGeom prst="line">
              <a:avLst/>
            </a:prstGeom>
            <a:noFill/>
            <a:ln w="9525">
              <a:solidFill>
                <a:schemeClr val="tx1"/>
              </a:solidFill>
              <a:round/>
              <a:headEnd/>
              <a:tailEnd/>
            </a:ln>
          </p:spPr>
          <p:txBody>
            <a:bodyPr/>
            <a:lstStyle/>
            <a:p>
              <a:endParaRPr lang="en-US"/>
            </a:p>
          </p:txBody>
        </p:sp>
        <p:sp>
          <p:nvSpPr>
            <p:cNvPr id="28687" name="Line 15"/>
            <p:cNvSpPr>
              <a:spLocks noChangeShapeType="1"/>
            </p:cNvSpPr>
            <p:nvPr/>
          </p:nvSpPr>
          <p:spPr bwMode="auto">
            <a:xfrm flipH="1" flipV="1">
              <a:off x="2560" y="2096"/>
              <a:ext cx="197" cy="2016"/>
            </a:xfrm>
            <a:prstGeom prst="line">
              <a:avLst/>
            </a:prstGeom>
            <a:noFill/>
            <a:ln w="9525">
              <a:solidFill>
                <a:schemeClr val="tx1"/>
              </a:solidFill>
              <a:round/>
              <a:headEnd/>
              <a:tailEnd/>
            </a:ln>
          </p:spPr>
          <p:txBody>
            <a:bodyPr/>
            <a:lstStyle/>
            <a:p>
              <a:endParaRPr lang="en-US"/>
            </a:p>
          </p:txBody>
        </p:sp>
        <p:sp>
          <p:nvSpPr>
            <p:cNvPr id="28688" name="Line 16"/>
            <p:cNvSpPr>
              <a:spLocks noChangeShapeType="1"/>
            </p:cNvSpPr>
            <p:nvPr/>
          </p:nvSpPr>
          <p:spPr bwMode="auto">
            <a:xfrm flipV="1">
              <a:off x="2757" y="2611"/>
              <a:ext cx="196" cy="1501"/>
            </a:xfrm>
            <a:prstGeom prst="line">
              <a:avLst/>
            </a:prstGeom>
            <a:noFill/>
            <a:ln w="9525">
              <a:solidFill>
                <a:schemeClr val="tx1"/>
              </a:solidFill>
              <a:round/>
              <a:headEnd/>
              <a:tailEnd/>
            </a:ln>
          </p:spPr>
          <p:txBody>
            <a:bodyPr/>
            <a:lstStyle/>
            <a:p>
              <a:endParaRPr lang="en-US"/>
            </a:p>
          </p:txBody>
        </p:sp>
        <p:sp>
          <p:nvSpPr>
            <p:cNvPr id="28689" name="Line 17"/>
            <p:cNvSpPr>
              <a:spLocks noChangeShapeType="1"/>
            </p:cNvSpPr>
            <p:nvPr/>
          </p:nvSpPr>
          <p:spPr bwMode="auto">
            <a:xfrm flipV="1">
              <a:off x="2757" y="3126"/>
              <a:ext cx="392" cy="986"/>
            </a:xfrm>
            <a:prstGeom prst="line">
              <a:avLst/>
            </a:prstGeom>
            <a:noFill/>
            <a:ln w="9525">
              <a:solidFill>
                <a:schemeClr val="tx1"/>
              </a:solidFill>
              <a:round/>
              <a:headEnd/>
              <a:tailEnd/>
            </a:ln>
          </p:spPr>
          <p:txBody>
            <a:bodyPr/>
            <a:lstStyle/>
            <a:p>
              <a:endParaRPr lang="en-US"/>
            </a:p>
          </p:txBody>
        </p:sp>
        <p:sp>
          <p:nvSpPr>
            <p:cNvPr id="28690" name="Line 18"/>
            <p:cNvSpPr>
              <a:spLocks noChangeShapeType="1"/>
            </p:cNvSpPr>
            <p:nvPr/>
          </p:nvSpPr>
          <p:spPr bwMode="auto">
            <a:xfrm flipH="1" flipV="1">
              <a:off x="2560" y="2508"/>
              <a:ext cx="1570" cy="1340"/>
            </a:xfrm>
            <a:prstGeom prst="line">
              <a:avLst/>
            </a:prstGeom>
            <a:noFill/>
            <a:ln w="9525">
              <a:solidFill>
                <a:schemeClr val="tx1"/>
              </a:solidFill>
              <a:round/>
              <a:headEnd/>
              <a:tailEnd/>
            </a:ln>
          </p:spPr>
          <p:txBody>
            <a:bodyPr/>
            <a:lstStyle/>
            <a:p>
              <a:endParaRPr lang="en-US"/>
            </a:p>
          </p:txBody>
        </p:sp>
        <p:sp>
          <p:nvSpPr>
            <p:cNvPr id="28691" name="Line 19"/>
            <p:cNvSpPr>
              <a:spLocks noChangeShapeType="1"/>
            </p:cNvSpPr>
            <p:nvPr/>
          </p:nvSpPr>
          <p:spPr bwMode="auto">
            <a:xfrm flipH="1" flipV="1">
              <a:off x="2560" y="2096"/>
              <a:ext cx="1570" cy="1752"/>
            </a:xfrm>
            <a:prstGeom prst="line">
              <a:avLst/>
            </a:prstGeom>
            <a:noFill/>
            <a:ln w="9525">
              <a:solidFill>
                <a:schemeClr val="tx1"/>
              </a:solidFill>
              <a:round/>
              <a:headEnd/>
              <a:tailEnd/>
            </a:ln>
          </p:spPr>
          <p:txBody>
            <a:bodyPr/>
            <a:lstStyle/>
            <a:p>
              <a:endParaRPr lang="en-US"/>
            </a:p>
          </p:txBody>
        </p:sp>
        <p:sp>
          <p:nvSpPr>
            <p:cNvPr id="28692" name="Line 20"/>
            <p:cNvSpPr>
              <a:spLocks noChangeShapeType="1"/>
            </p:cNvSpPr>
            <p:nvPr/>
          </p:nvSpPr>
          <p:spPr bwMode="auto">
            <a:xfrm flipH="1" flipV="1">
              <a:off x="3149" y="2199"/>
              <a:ext cx="981" cy="1649"/>
            </a:xfrm>
            <a:prstGeom prst="line">
              <a:avLst/>
            </a:prstGeom>
            <a:noFill/>
            <a:ln w="9525">
              <a:solidFill>
                <a:schemeClr val="tx1"/>
              </a:solidFill>
              <a:round/>
              <a:headEnd/>
              <a:tailEnd/>
            </a:ln>
          </p:spPr>
          <p:txBody>
            <a:bodyPr/>
            <a:lstStyle/>
            <a:p>
              <a:endParaRPr lang="en-US"/>
            </a:p>
          </p:txBody>
        </p:sp>
        <p:sp>
          <p:nvSpPr>
            <p:cNvPr id="28693" name="Line 21"/>
            <p:cNvSpPr>
              <a:spLocks noChangeShapeType="1"/>
            </p:cNvSpPr>
            <p:nvPr/>
          </p:nvSpPr>
          <p:spPr bwMode="auto">
            <a:xfrm flipH="1" flipV="1">
              <a:off x="2953" y="2611"/>
              <a:ext cx="1177" cy="1237"/>
            </a:xfrm>
            <a:prstGeom prst="line">
              <a:avLst/>
            </a:prstGeom>
            <a:noFill/>
            <a:ln w="9525">
              <a:solidFill>
                <a:schemeClr val="tx1"/>
              </a:solidFill>
              <a:round/>
              <a:headEnd/>
              <a:tailEnd/>
            </a:ln>
          </p:spPr>
          <p:txBody>
            <a:bodyPr/>
            <a:lstStyle/>
            <a:p>
              <a:endParaRPr lang="en-US"/>
            </a:p>
          </p:txBody>
        </p:sp>
        <p:sp>
          <p:nvSpPr>
            <p:cNvPr id="28694" name="Line 22"/>
            <p:cNvSpPr>
              <a:spLocks noChangeShapeType="1"/>
            </p:cNvSpPr>
            <p:nvPr/>
          </p:nvSpPr>
          <p:spPr bwMode="auto">
            <a:xfrm flipH="1" flipV="1">
              <a:off x="3149" y="3126"/>
              <a:ext cx="981" cy="722"/>
            </a:xfrm>
            <a:prstGeom prst="line">
              <a:avLst/>
            </a:prstGeom>
            <a:noFill/>
            <a:ln w="9525">
              <a:solidFill>
                <a:schemeClr val="tx1"/>
              </a:solidFill>
              <a:round/>
              <a:headEnd/>
              <a:tailEnd/>
            </a:ln>
          </p:spPr>
          <p:txBody>
            <a:bodyPr/>
            <a:lstStyle/>
            <a:p>
              <a:endParaRPr lang="en-US"/>
            </a:p>
          </p:txBody>
        </p:sp>
        <p:sp>
          <p:nvSpPr>
            <p:cNvPr id="28695" name="Rectangle 23"/>
            <p:cNvSpPr>
              <a:spLocks noChangeArrowheads="1"/>
            </p:cNvSpPr>
            <p:nvPr/>
          </p:nvSpPr>
          <p:spPr bwMode="auto">
            <a:xfrm>
              <a:off x="2400" y="3435"/>
              <a:ext cx="720" cy="501"/>
            </a:xfrm>
            <a:prstGeom prst="rect">
              <a:avLst/>
            </a:prstGeom>
            <a:noFill/>
            <a:ln w="9525">
              <a:solidFill>
                <a:schemeClr val="tx1"/>
              </a:solidFill>
              <a:miter lim="800000"/>
              <a:headEnd/>
              <a:tailEnd/>
            </a:ln>
          </p:spPr>
          <p:txBody>
            <a:bodyPr wrap="none" anchor="ctr"/>
            <a:lstStyle/>
            <a:p>
              <a:endParaRPr lang="en-US"/>
            </a:p>
          </p:txBody>
        </p:sp>
        <p:sp>
          <p:nvSpPr>
            <p:cNvPr id="28696" name="AutoShape 24"/>
            <p:cNvSpPr>
              <a:spLocks noChangeArrowheads="1"/>
            </p:cNvSpPr>
            <p:nvPr/>
          </p:nvSpPr>
          <p:spPr bwMode="auto">
            <a:xfrm rot="-5400000">
              <a:off x="1466" y="2935"/>
              <a:ext cx="619" cy="589"/>
            </a:xfrm>
            <a:prstGeom prst="parallelogram">
              <a:avLst>
                <a:gd name="adj" fmla="val 26273"/>
              </a:avLst>
            </a:prstGeom>
            <a:noFill/>
            <a:ln w="9525">
              <a:solidFill>
                <a:schemeClr val="tx1"/>
              </a:solidFill>
              <a:miter lim="800000"/>
              <a:headEnd/>
              <a:tailEnd/>
            </a:ln>
          </p:spPr>
          <p:txBody>
            <a:bodyPr wrap="none" anchor="ctr"/>
            <a:lstStyle/>
            <a:p>
              <a:endParaRPr lang="en-US"/>
            </a:p>
          </p:txBody>
        </p:sp>
        <p:sp>
          <p:nvSpPr>
            <p:cNvPr id="28697" name="AutoShape 25"/>
            <p:cNvSpPr>
              <a:spLocks noChangeArrowheads="1"/>
            </p:cNvSpPr>
            <p:nvPr/>
          </p:nvSpPr>
          <p:spPr bwMode="auto">
            <a:xfrm rot="5400000" flipH="1">
              <a:off x="3428" y="3141"/>
              <a:ext cx="619" cy="589"/>
            </a:xfrm>
            <a:prstGeom prst="parallelogram">
              <a:avLst>
                <a:gd name="adj" fmla="val 26273"/>
              </a:avLst>
            </a:prstGeom>
            <a:noFill/>
            <a:ln w="9525">
              <a:solidFill>
                <a:schemeClr val="tx1"/>
              </a:solidFill>
              <a:miter lim="800000"/>
              <a:headEnd/>
              <a:tailEnd/>
            </a:ln>
          </p:spPr>
          <p:txBody>
            <a:bodyPr wrap="none" anchor="ctr"/>
            <a:lstStyle/>
            <a:p>
              <a:endParaRPr lang="en-US"/>
            </a:p>
          </p:txBody>
        </p:sp>
        <p:sp>
          <p:nvSpPr>
            <p:cNvPr id="28698" name="Oval 26"/>
            <p:cNvSpPr>
              <a:spLocks noChangeAspect="1" noChangeArrowheads="1"/>
            </p:cNvSpPr>
            <p:nvPr/>
          </p:nvSpPr>
          <p:spPr bwMode="auto">
            <a:xfrm>
              <a:off x="1465" y="3515"/>
              <a:ext cx="47" cy="49"/>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699" name="Oval 27"/>
            <p:cNvSpPr>
              <a:spLocks noChangeAspect="1" noChangeArrowheads="1"/>
            </p:cNvSpPr>
            <p:nvPr/>
          </p:nvSpPr>
          <p:spPr bwMode="auto">
            <a:xfrm>
              <a:off x="2740" y="4082"/>
              <a:ext cx="47" cy="49"/>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0" name="Oval 28"/>
            <p:cNvSpPr>
              <a:spLocks noChangeAspect="1" noChangeArrowheads="1"/>
            </p:cNvSpPr>
            <p:nvPr/>
          </p:nvSpPr>
          <p:spPr bwMode="auto">
            <a:xfrm>
              <a:off x="4122" y="3833"/>
              <a:ext cx="47" cy="49"/>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1" name="Oval 29"/>
            <p:cNvSpPr>
              <a:spLocks noChangeAspect="1" noChangeArrowheads="1"/>
            </p:cNvSpPr>
            <p:nvPr/>
          </p:nvSpPr>
          <p:spPr bwMode="auto">
            <a:xfrm>
              <a:off x="2528" y="2098"/>
              <a:ext cx="47" cy="50"/>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2" name="Oval 30"/>
            <p:cNvSpPr>
              <a:spLocks noChangeAspect="1" noChangeArrowheads="1"/>
            </p:cNvSpPr>
            <p:nvPr/>
          </p:nvSpPr>
          <p:spPr bwMode="auto">
            <a:xfrm>
              <a:off x="3133" y="2184"/>
              <a:ext cx="47" cy="49"/>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3" name="Oval 31"/>
            <p:cNvSpPr>
              <a:spLocks noChangeAspect="1" noChangeArrowheads="1"/>
            </p:cNvSpPr>
            <p:nvPr/>
          </p:nvSpPr>
          <p:spPr bwMode="auto">
            <a:xfrm>
              <a:off x="2544" y="2476"/>
              <a:ext cx="47" cy="49"/>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4" name="Oval 32"/>
            <p:cNvSpPr>
              <a:spLocks noChangeAspect="1" noChangeArrowheads="1"/>
            </p:cNvSpPr>
            <p:nvPr/>
          </p:nvSpPr>
          <p:spPr bwMode="auto">
            <a:xfrm>
              <a:off x="2928" y="2596"/>
              <a:ext cx="47" cy="50"/>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5" name="Oval 33"/>
            <p:cNvSpPr>
              <a:spLocks noChangeAspect="1" noChangeArrowheads="1"/>
            </p:cNvSpPr>
            <p:nvPr/>
          </p:nvSpPr>
          <p:spPr bwMode="auto">
            <a:xfrm>
              <a:off x="3133" y="3111"/>
              <a:ext cx="47" cy="50"/>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6" name="Oval 34"/>
            <p:cNvSpPr>
              <a:spLocks noChangeAspect="1" noChangeArrowheads="1"/>
            </p:cNvSpPr>
            <p:nvPr/>
          </p:nvSpPr>
          <p:spPr bwMode="auto">
            <a:xfrm>
              <a:off x="2798" y="2845"/>
              <a:ext cx="47" cy="50"/>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7" name="Oval 35"/>
            <p:cNvSpPr>
              <a:spLocks noChangeAspect="1" noChangeArrowheads="1"/>
            </p:cNvSpPr>
            <p:nvPr/>
          </p:nvSpPr>
          <p:spPr bwMode="auto">
            <a:xfrm>
              <a:off x="1718" y="3163"/>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08" name="Oval 36"/>
            <p:cNvSpPr>
              <a:spLocks noChangeAspect="1" noChangeArrowheads="1"/>
            </p:cNvSpPr>
            <p:nvPr/>
          </p:nvSpPr>
          <p:spPr bwMode="auto">
            <a:xfrm>
              <a:off x="1849" y="3137"/>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09" name="Oval 37"/>
            <p:cNvSpPr>
              <a:spLocks noChangeAspect="1" noChangeArrowheads="1"/>
            </p:cNvSpPr>
            <p:nvPr/>
          </p:nvSpPr>
          <p:spPr bwMode="auto">
            <a:xfrm>
              <a:off x="1808" y="3274"/>
              <a:ext cx="47" cy="50"/>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0" name="Oval 38"/>
            <p:cNvSpPr>
              <a:spLocks noChangeAspect="1" noChangeArrowheads="1"/>
            </p:cNvSpPr>
            <p:nvPr/>
          </p:nvSpPr>
          <p:spPr bwMode="auto">
            <a:xfrm>
              <a:off x="1906" y="3292"/>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1" name="Oval 39"/>
            <p:cNvSpPr>
              <a:spLocks noChangeAspect="1" noChangeArrowheads="1"/>
            </p:cNvSpPr>
            <p:nvPr/>
          </p:nvSpPr>
          <p:spPr bwMode="auto">
            <a:xfrm>
              <a:off x="1956" y="3403"/>
              <a:ext cx="47" cy="50"/>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2" name="Oval 40"/>
            <p:cNvSpPr>
              <a:spLocks noChangeAspect="1" noChangeArrowheads="1"/>
            </p:cNvSpPr>
            <p:nvPr/>
          </p:nvSpPr>
          <p:spPr bwMode="auto">
            <a:xfrm>
              <a:off x="1735" y="3292"/>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3" name="Oval 41"/>
            <p:cNvSpPr>
              <a:spLocks noChangeAspect="1" noChangeArrowheads="1"/>
            </p:cNvSpPr>
            <p:nvPr/>
          </p:nvSpPr>
          <p:spPr bwMode="auto">
            <a:xfrm>
              <a:off x="2659" y="3515"/>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4" name="Oval 42"/>
            <p:cNvSpPr>
              <a:spLocks noChangeAspect="1" noChangeArrowheads="1"/>
            </p:cNvSpPr>
            <p:nvPr/>
          </p:nvSpPr>
          <p:spPr bwMode="auto">
            <a:xfrm>
              <a:off x="2749" y="3678"/>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5" name="Oval 43"/>
            <p:cNvSpPr>
              <a:spLocks noChangeAspect="1" noChangeArrowheads="1"/>
            </p:cNvSpPr>
            <p:nvPr/>
          </p:nvSpPr>
          <p:spPr bwMode="auto">
            <a:xfrm>
              <a:off x="2847" y="3506"/>
              <a:ext cx="47" cy="50"/>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6" name="Oval 44"/>
            <p:cNvSpPr>
              <a:spLocks noChangeAspect="1" noChangeArrowheads="1"/>
            </p:cNvSpPr>
            <p:nvPr/>
          </p:nvSpPr>
          <p:spPr bwMode="auto">
            <a:xfrm>
              <a:off x="2798" y="3627"/>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7" name="Oval 45"/>
            <p:cNvSpPr>
              <a:spLocks noChangeAspect="1" noChangeArrowheads="1"/>
            </p:cNvSpPr>
            <p:nvPr/>
          </p:nvSpPr>
          <p:spPr bwMode="auto">
            <a:xfrm>
              <a:off x="2879" y="3738"/>
              <a:ext cx="47" cy="50"/>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8" name="Oval 46"/>
            <p:cNvSpPr>
              <a:spLocks noChangeAspect="1" noChangeArrowheads="1"/>
            </p:cNvSpPr>
            <p:nvPr/>
          </p:nvSpPr>
          <p:spPr bwMode="auto">
            <a:xfrm>
              <a:off x="2691" y="3687"/>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9" name="Oval 47"/>
            <p:cNvSpPr>
              <a:spLocks noChangeAspect="1" noChangeArrowheads="1"/>
            </p:cNvSpPr>
            <p:nvPr/>
          </p:nvSpPr>
          <p:spPr bwMode="auto">
            <a:xfrm>
              <a:off x="3664" y="3326"/>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20" name="Oval 48"/>
            <p:cNvSpPr>
              <a:spLocks noChangeAspect="1" noChangeArrowheads="1"/>
            </p:cNvSpPr>
            <p:nvPr/>
          </p:nvSpPr>
          <p:spPr bwMode="auto">
            <a:xfrm>
              <a:off x="3795" y="3292"/>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21" name="Oval 49"/>
            <p:cNvSpPr>
              <a:spLocks noChangeAspect="1" noChangeArrowheads="1"/>
            </p:cNvSpPr>
            <p:nvPr/>
          </p:nvSpPr>
          <p:spPr bwMode="auto">
            <a:xfrm>
              <a:off x="3738" y="3438"/>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22" name="Oval 50"/>
            <p:cNvSpPr>
              <a:spLocks noChangeAspect="1" noChangeArrowheads="1"/>
            </p:cNvSpPr>
            <p:nvPr/>
          </p:nvSpPr>
          <p:spPr bwMode="auto">
            <a:xfrm>
              <a:off x="3681" y="3455"/>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23" name="Oval 51"/>
            <p:cNvSpPr>
              <a:spLocks noChangeAspect="1" noChangeArrowheads="1"/>
            </p:cNvSpPr>
            <p:nvPr/>
          </p:nvSpPr>
          <p:spPr bwMode="auto">
            <a:xfrm>
              <a:off x="3754" y="3575"/>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24" name="Oval 52"/>
            <p:cNvSpPr>
              <a:spLocks noChangeAspect="1" noChangeArrowheads="1"/>
            </p:cNvSpPr>
            <p:nvPr/>
          </p:nvSpPr>
          <p:spPr bwMode="auto">
            <a:xfrm>
              <a:off x="3599" y="3446"/>
              <a:ext cx="47" cy="50"/>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25" name="Rectangle 53"/>
            <p:cNvSpPr>
              <a:spLocks noChangeArrowheads="1"/>
            </p:cNvSpPr>
            <p:nvPr/>
          </p:nvSpPr>
          <p:spPr bwMode="auto">
            <a:xfrm>
              <a:off x="1440" y="2951"/>
              <a:ext cx="322" cy="288"/>
            </a:xfrm>
            <a:prstGeom prst="rect">
              <a:avLst/>
            </a:prstGeom>
            <a:noFill/>
            <a:ln w="9525">
              <a:noFill/>
              <a:miter lim="800000"/>
              <a:headEnd/>
              <a:tailEnd/>
            </a:ln>
          </p:spPr>
          <p:txBody>
            <a:bodyPr wrap="none">
              <a:spAutoFit/>
            </a:bodyPr>
            <a:lstStyle/>
            <a:p>
              <a:r>
                <a:rPr lang="en-US" b="1"/>
                <a:t>x</a:t>
              </a:r>
              <a:r>
                <a:rPr lang="en-US" baseline="-25000"/>
                <a:t>1</a:t>
              </a:r>
              <a:r>
                <a:rPr lang="en-US" i="1" baseline="-25000"/>
                <a:t>j</a:t>
              </a:r>
            </a:p>
          </p:txBody>
        </p:sp>
        <p:sp>
          <p:nvSpPr>
            <p:cNvPr id="28726" name="Rectangle 54"/>
            <p:cNvSpPr>
              <a:spLocks noChangeArrowheads="1"/>
            </p:cNvSpPr>
            <p:nvPr/>
          </p:nvSpPr>
          <p:spPr bwMode="auto">
            <a:xfrm>
              <a:off x="2377" y="3439"/>
              <a:ext cx="322" cy="288"/>
            </a:xfrm>
            <a:prstGeom prst="rect">
              <a:avLst/>
            </a:prstGeom>
            <a:noFill/>
            <a:ln w="9525">
              <a:noFill/>
              <a:miter lim="800000"/>
              <a:headEnd/>
              <a:tailEnd/>
            </a:ln>
          </p:spPr>
          <p:txBody>
            <a:bodyPr wrap="none">
              <a:spAutoFit/>
            </a:bodyPr>
            <a:lstStyle/>
            <a:p>
              <a:r>
                <a:rPr lang="en-US" b="1"/>
                <a:t>x</a:t>
              </a:r>
              <a:r>
                <a:rPr lang="en-US" baseline="-25000"/>
                <a:t>2</a:t>
              </a:r>
              <a:r>
                <a:rPr lang="en-US" i="1" baseline="-25000"/>
                <a:t>j</a:t>
              </a:r>
            </a:p>
          </p:txBody>
        </p:sp>
        <p:sp>
          <p:nvSpPr>
            <p:cNvPr id="28727" name="Rectangle 55"/>
            <p:cNvSpPr>
              <a:spLocks noChangeArrowheads="1"/>
            </p:cNvSpPr>
            <p:nvPr/>
          </p:nvSpPr>
          <p:spPr bwMode="auto">
            <a:xfrm>
              <a:off x="4107" y="3236"/>
              <a:ext cx="322" cy="288"/>
            </a:xfrm>
            <a:prstGeom prst="rect">
              <a:avLst/>
            </a:prstGeom>
            <a:noFill/>
            <a:ln w="9525">
              <a:noFill/>
              <a:miter lim="800000"/>
              <a:headEnd/>
              <a:tailEnd/>
            </a:ln>
          </p:spPr>
          <p:txBody>
            <a:bodyPr wrap="none">
              <a:spAutoFit/>
            </a:bodyPr>
            <a:lstStyle/>
            <a:p>
              <a:r>
                <a:rPr lang="en-US" b="1"/>
                <a:t>x</a:t>
              </a:r>
              <a:r>
                <a:rPr lang="en-US" baseline="-25000"/>
                <a:t>3</a:t>
              </a:r>
              <a:r>
                <a:rPr lang="en-US" i="1" baseline="-25000"/>
                <a:t>j</a:t>
              </a:r>
            </a:p>
          </p:txBody>
        </p:sp>
        <p:sp>
          <p:nvSpPr>
            <p:cNvPr id="28728" name="Rectangle 56"/>
            <p:cNvSpPr>
              <a:spLocks noChangeArrowheads="1"/>
            </p:cNvSpPr>
            <p:nvPr/>
          </p:nvSpPr>
          <p:spPr bwMode="auto">
            <a:xfrm>
              <a:off x="2511" y="1824"/>
              <a:ext cx="272" cy="288"/>
            </a:xfrm>
            <a:prstGeom prst="rect">
              <a:avLst/>
            </a:prstGeom>
            <a:noFill/>
            <a:ln w="9525">
              <a:noFill/>
              <a:miter lim="800000"/>
              <a:headEnd/>
              <a:tailEnd/>
            </a:ln>
          </p:spPr>
          <p:txBody>
            <a:bodyPr wrap="none">
              <a:spAutoFit/>
            </a:bodyPr>
            <a:lstStyle/>
            <a:p>
              <a:r>
                <a:rPr lang="en-US" b="1" dirty="0"/>
                <a:t>X</a:t>
              </a:r>
              <a:r>
                <a:rPr lang="en-US" i="1" baseline="-25000" dirty="0"/>
                <a:t>j</a:t>
              </a:r>
            </a:p>
          </p:txBody>
        </p:sp>
        <p:sp>
          <p:nvSpPr>
            <p:cNvPr id="28729" name="Rectangle 57"/>
            <p:cNvSpPr>
              <a:spLocks noChangeArrowheads="1"/>
            </p:cNvSpPr>
            <p:nvPr/>
          </p:nvSpPr>
          <p:spPr bwMode="auto">
            <a:xfrm>
              <a:off x="1296" y="3562"/>
              <a:ext cx="315" cy="288"/>
            </a:xfrm>
            <a:prstGeom prst="rect">
              <a:avLst/>
            </a:prstGeom>
            <a:noFill/>
            <a:ln w="9525">
              <a:noFill/>
              <a:miter lim="800000"/>
              <a:headEnd/>
              <a:tailEnd/>
            </a:ln>
          </p:spPr>
          <p:txBody>
            <a:bodyPr wrap="none">
              <a:spAutoFit/>
            </a:bodyPr>
            <a:lstStyle/>
            <a:p>
              <a:r>
                <a:rPr lang="en-US" b="1"/>
                <a:t>P</a:t>
              </a:r>
              <a:r>
                <a:rPr lang="en-US" baseline="-25000"/>
                <a:t>1</a:t>
              </a:r>
              <a:endParaRPr lang="en-US" i="1" baseline="-25000"/>
            </a:p>
          </p:txBody>
        </p:sp>
        <p:sp>
          <p:nvSpPr>
            <p:cNvPr id="28730" name="Rectangle 58"/>
            <p:cNvSpPr>
              <a:spLocks noChangeArrowheads="1"/>
            </p:cNvSpPr>
            <p:nvPr/>
          </p:nvSpPr>
          <p:spPr bwMode="auto">
            <a:xfrm>
              <a:off x="2793" y="4009"/>
              <a:ext cx="315" cy="289"/>
            </a:xfrm>
            <a:prstGeom prst="rect">
              <a:avLst/>
            </a:prstGeom>
            <a:noFill/>
            <a:ln w="9525">
              <a:noFill/>
              <a:miter lim="800000"/>
              <a:headEnd/>
              <a:tailEnd/>
            </a:ln>
          </p:spPr>
          <p:txBody>
            <a:bodyPr wrap="none">
              <a:spAutoFit/>
            </a:bodyPr>
            <a:lstStyle/>
            <a:p>
              <a:r>
                <a:rPr lang="en-US" b="1"/>
                <a:t>P</a:t>
              </a:r>
              <a:r>
                <a:rPr lang="en-US" baseline="-25000"/>
                <a:t>2</a:t>
              </a:r>
              <a:endParaRPr lang="en-US" i="1" baseline="-25000"/>
            </a:p>
          </p:txBody>
        </p:sp>
        <p:sp>
          <p:nvSpPr>
            <p:cNvPr id="28731" name="Rectangle 59"/>
            <p:cNvSpPr>
              <a:spLocks noChangeArrowheads="1"/>
            </p:cNvSpPr>
            <p:nvPr/>
          </p:nvSpPr>
          <p:spPr bwMode="auto">
            <a:xfrm>
              <a:off x="4169" y="3765"/>
              <a:ext cx="315" cy="289"/>
            </a:xfrm>
            <a:prstGeom prst="rect">
              <a:avLst/>
            </a:prstGeom>
            <a:noFill/>
            <a:ln w="9525">
              <a:noFill/>
              <a:miter lim="800000"/>
              <a:headEnd/>
              <a:tailEnd/>
            </a:ln>
          </p:spPr>
          <p:txBody>
            <a:bodyPr wrap="none">
              <a:spAutoFit/>
            </a:bodyPr>
            <a:lstStyle/>
            <a:p>
              <a:r>
                <a:rPr lang="en-US" b="1"/>
                <a:t>P</a:t>
              </a:r>
              <a:r>
                <a:rPr lang="en-US" baseline="-25000"/>
                <a:t>3</a:t>
              </a:r>
              <a:endParaRPr lang="en-US" i="1" baseline="-25000"/>
            </a:p>
          </p:txBody>
        </p:sp>
        <p:sp>
          <p:nvSpPr>
            <p:cNvPr id="28732" name="Line 61"/>
            <p:cNvSpPr>
              <a:spLocks noChangeShapeType="1"/>
            </p:cNvSpPr>
            <p:nvPr/>
          </p:nvSpPr>
          <p:spPr bwMode="auto">
            <a:xfrm flipH="1" flipV="1">
              <a:off x="3726" y="3354"/>
              <a:ext cx="405" cy="43"/>
            </a:xfrm>
            <a:prstGeom prst="line">
              <a:avLst/>
            </a:prstGeom>
            <a:noFill/>
            <a:ln w="9525">
              <a:solidFill>
                <a:schemeClr val="tx1"/>
              </a:solidFill>
              <a:round/>
              <a:headEnd/>
              <a:tailEnd type="triangle" w="med" len="med"/>
            </a:ln>
          </p:spPr>
          <p:txBody>
            <a:bodyPr/>
            <a:lstStyle/>
            <a:p>
              <a:endParaRPr lang="en-US"/>
            </a:p>
          </p:txBody>
        </p:sp>
      </p:grpSp>
      <p:sp>
        <p:nvSpPr>
          <p:cNvPr id="61" name="TextBox 60">
            <a:extLst>
              <a:ext uri="{FF2B5EF4-FFF2-40B4-BE49-F238E27FC236}">
                <a16:creationId xmlns:a16="http://schemas.microsoft.com/office/drawing/2014/main" id="{015E608A-E046-DD48-8CF3-E476BF3601FC}"/>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t>Projective structure from motion</a:t>
            </a:r>
          </a:p>
        </p:txBody>
      </p:sp>
      <p:sp>
        <p:nvSpPr>
          <p:cNvPr id="38915" name="Rectangle 3"/>
          <p:cNvSpPr>
            <a:spLocks noGrp="1" noChangeArrowheads="1"/>
          </p:cNvSpPr>
          <p:nvPr>
            <p:ph type="body" idx="1"/>
          </p:nvPr>
        </p:nvSpPr>
        <p:spPr/>
        <p:txBody>
          <a:bodyPr/>
          <a:lstStyle/>
          <a:p>
            <a:pPr>
              <a:buFontTx/>
              <a:buChar char="•"/>
            </a:pPr>
            <a:r>
              <a:rPr lang="en-US" dirty="0"/>
              <a:t>Given: </a:t>
            </a:r>
            <a:r>
              <a:rPr lang="en-US" i="1" dirty="0"/>
              <a:t>m</a:t>
            </a:r>
            <a:r>
              <a:rPr lang="en-US" dirty="0"/>
              <a:t> images of </a:t>
            </a:r>
            <a:r>
              <a:rPr lang="en-US" i="1" dirty="0"/>
              <a:t>n</a:t>
            </a:r>
            <a:r>
              <a:rPr lang="en-US" dirty="0"/>
              <a:t> fixed 3D points </a:t>
            </a:r>
            <a:br>
              <a:rPr lang="en-US" dirty="0"/>
            </a:br>
            <a:endParaRPr lang="en-US" sz="800" dirty="0"/>
          </a:p>
          <a:p>
            <a:pPr algn="ctr"/>
            <a:r>
              <a:rPr lang="el-GR" i="1" dirty="0">
                <a:latin typeface="Times New Roman" pitchFamily="18" charset="0"/>
              </a:rPr>
              <a:t>λ</a:t>
            </a:r>
            <a:r>
              <a:rPr lang="en-US" i="1" baseline="-10000" dirty="0" err="1">
                <a:latin typeface="Times New Roman" pitchFamily="18" charset="0"/>
              </a:rPr>
              <a:t>ij</a:t>
            </a:r>
            <a:r>
              <a:rPr lang="en-US" sz="800" dirty="0"/>
              <a:t> </a:t>
            </a:r>
            <a:r>
              <a:rPr lang="en-US" b="1" dirty="0" err="1">
                <a:latin typeface="Times New Roman" pitchFamily="18" charset="0"/>
              </a:rPr>
              <a:t>x</a:t>
            </a:r>
            <a:r>
              <a:rPr lang="en-US" i="1" baseline="-10000" dirty="0" err="1">
                <a:latin typeface="Times New Roman" pitchFamily="18" charset="0"/>
              </a:rPr>
              <a:t>ij</a:t>
            </a:r>
            <a:r>
              <a:rPr lang="en-US" i="1" dirty="0">
                <a:latin typeface="Times New Roman" pitchFamily="18" charset="0"/>
              </a:rPr>
              <a:t> = </a:t>
            </a:r>
            <a:r>
              <a:rPr lang="en-US" b="1" dirty="0">
                <a:latin typeface="Times New Roman" pitchFamily="18" charset="0"/>
              </a:rPr>
              <a:t>P</a:t>
            </a:r>
            <a:r>
              <a:rPr lang="en-US" i="1" baseline="-10000" dirty="0">
                <a:latin typeface="Times New Roman" pitchFamily="18" charset="0"/>
              </a:rPr>
              <a:t>i </a:t>
            </a:r>
            <a:r>
              <a:rPr lang="en-US" b="1" dirty="0">
                <a:latin typeface="Times New Roman" pitchFamily="18" charset="0"/>
              </a:rPr>
              <a:t>X</a:t>
            </a:r>
            <a:r>
              <a:rPr lang="en-US" i="1" baseline="-10000" dirty="0">
                <a:latin typeface="Times New Roman" pitchFamily="18" charset="0"/>
              </a:rPr>
              <a:t>j</a:t>
            </a:r>
            <a:r>
              <a:rPr lang="en-US" i="1" baseline="-25000" dirty="0">
                <a:latin typeface="Times New Roman" pitchFamily="18" charset="0"/>
              </a:rPr>
              <a:t> </a:t>
            </a:r>
            <a:r>
              <a:rPr lang="en-US" i="1" dirty="0">
                <a:latin typeface="Times New Roman" pitchFamily="18" charset="0"/>
              </a:rPr>
              <a:t>, 	</a:t>
            </a:r>
            <a:r>
              <a:rPr lang="en-US" i="1" dirty="0" err="1">
                <a:latin typeface="Times New Roman" pitchFamily="18" charset="0"/>
              </a:rPr>
              <a:t>i</a:t>
            </a:r>
            <a:r>
              <a:rPr lang="en-US" i="1" dirty="0">
                <a:latin typeface="Times New Roman" pitchFamily="18" charset="0"/>
              </a:rPr>
              <a:t> = </a:t>
            </a:r>
            <a:r>
              <a:rPr lang="en-US" dirty="0">
                <a:latin typeface="Times New Roman" pitchFamily="18" charset="0"/>
              </a:rPr>
              <a:t>1</a:t>
            </a:r>
            <a:r>
              <a:rPr lang="en-US" i="1" dirty="0">
                <a:latin typeface="Times New Roman" pitchFamily="18" charset="0"/>
              </a:rPr>
              <a:t>,… , m,    j = </a:t>
            </a:r>
            <a:r>
              <a:rPr lang="en-US" dirty="0">
                <a:latin typeface="Times New Roman" pitchFamily="18" charset="0"/>
              </a:rPr>
              <a:t>1</a:t>
            </a:r>
            <a:r>
              <a:rPr lang="en-US" i="1" dirty="0">
                <a:latin typeface="Times New Roman" pitchFamily="18" charset="0"/>
              </a:rPr>
              <a:t>, … , n</a:t>
            </a:r>
            <a:r>
              <a:rPr lang="en-US" i="1" dirty="0"/>
              <a:t>  </a:t>
            </a:r>
          </a:p>
          <a:p>
            <a:pPr>
              <a:buFontTx/>
              <a:buChar char="•"/>
            </a:pPr>
            <a:endParaRPr lang="en-US" sz="800" dirty="0"/>
          </a:p>
          <a:p>
            <a:pPr>
              <a:buFontTx/>
              <a:buChar char="•"/>
            </a:pPr>
            <a:r>
              <a:rPr lang="en-US" dirty="0"/>
              <a:t>Problem: estimate </a:t>
            </a:r>
            <a:r>
              <a:rPr lang="en-US" i="1" dirty="0"/>
              <a:t>m</a:t>
            </a:r>
            <a:r>
              <a:rPr lang="en-US" dirty="0"/>
              <a:t> projection matrices </a:t>
            </a:r>
            <a:r>
              <a:rPr lang="en-US" b="1" dirty="0"/>
              <a:t>P</a:t>
            </a:r>
            <a:r>
              <a:rPr lang="en-US" i="1" baseline="-25000" dirty="0"/>
              <a:t>i</a:t>
            </a:r>
            <a:r>
              <a:rPr lang="en-US" dirty="0"/>
              <a:t> and </a:t>
            </a:r>
            <a:r>
              <a:rPr lang="en-US" i="1" dirty="0"/>
              <a:t>n</a:t>
            </a:r>
            <a:r>
              <a:rPr lang="en-US" dirty="0"/>
              <a:t> 3D points </a:t>
            </a:r>
            <a:r>
              <a:rPr lang="en-US" b="1" dirty="0"/>
              <a:t>X</a:t>
            </a:r>
            <a:r>
              <a:rPr lang="en-US" i="1" baseline="-10000" dirty="0"/>
              <a:t>j</a:t>
            </a:r>
            <a:r>
              <a:rPr lang="en-US" dirty="0"/>
              <a:t> from the </a:t>
            </a:r>
            <a:r>
              <a:rPr lang="en-US" i="1" dirty="0" err="1"/>
              <a:t>mn</a:t>
            </a:r>
            <a:r>
              <a:rPr lang="en-US" dirty="0"/>
              <a:t> correspondences </a:t>
            </a:r>
            <a:r>
              <a:rPr lang="en-US" b="1" dirty="0"/>
              <a:t>x</a:t>
            </a:r>
            <a:r>
              <a:rPr lang="en-US" i="1" baseline="-10000" dirty="0"/>
              <a:t>ij</a:t>
            </a:r>
          </a:p>
          <a:p>
            <a:endParaRPr lang="en-US" dirty="0"/>
          </a:p>
        </p:txBody>
      </p:sp>
      <p:grpSp>
        <p:nvGrpSpPr>
          <p:cNvPr id="38916" name="Group 4"/>
          <p:cNvGrpSpPr>
            <a:grpSpLocks/>
          </p:cNvGrpSpPr>
          <p:nvPr/>
        </p:nvGrpSpPr>
        <p:grpSpPr bwMode="auto">
          <a:xfrm>
            <a:off x="2057400" y="2895600"/>
            <a:ext cx="5060950" cy="3927475"/>
            <a:chOff x="1296" y="1824"/>
            <a:chExt cx="3188" cy="2474"/>
          </a:xfrm>
        </p:grpSpPr>
        <p:sp>
          <p:nvSpPr>
            <p:cNvPr id="38917" name="Line 5"/>
            <p:cNvSpPr>
              <a:spLocks noChangeShapeType="1"/>
            </p:cNvSpPr>
            <p:nvPr/>
          </p:nvSpPr>
          <p:spPr bwMode="auto">
            <a:xfrm flipH="1" flipV="1">
              <a:off x="2814" y="2886"/>
              <a:ext cx="1341" cy="979"/>
            </a:xfrm>
            <a:prstGeom prst="line">
              <a:avLst/>
            </a:prstGeom>
            <a:noFill/>
            <a:ln w="9525">
              <a:solidFill>
                <a:schemeClr val="tx1"/>
              </a:solidFill>
              <a:round/>
              <a:headEnd/>
              <a:tailEnd/>
            </a:ln>
          </p:spPr>
          <p:txBody>
            <a:bodyPr/>
            <a:lstStyle/>
            <a:p>
              <a:endParaRPr lang="en-US"/>
            </a:p>
          </p:txBody>
        </p:sp>
        <p:sp>
          <p:nvSpPr>
            <p:cNvPr id="38918" name="Line 6"/>
            <p:cNvSpPr>
              <a:spLocks noChangeShapeType="1"/>
            </p:cNvSpPr>
            <p:nvPr/>
          </p:nvSpPr>
          <p:spPr bwMode="auto">
            <a:xfrm flipV="1">
              <a:off x="2765" y="2886"/>
              <a:ext cx="57" cy="1219"/>
            </a:xfrm>
            <a:prstGeom prst="line">
              <a:avLst/>
            </a:prstGeom>
            <a:noFill/>
            <a:ln w="9525">
              <a:solidFill>
                <a:schemeClr val="tx1"/>
              </a:solidFill>
              <a:round/>
              <a:headEnd/>
              <a:tailEnd/>
            </a:ln>
          </p:spPr>
          <p:txBody>
            <a:bodyPr/>
            <a:lstStyle/>
            <a:p>
              <a:endParaRPr lang="en-US"/>
            </a:p>
          </p:txBody>
        </p:sp>
        <p:sp>
          <p:nvSpPr>
            <p:cNvPr id="38919" name="Line 7"/>
            <p:cNvSpPr>
              <a:spLocks noChangeShapeType="1"/>
            </p:cNvSpPr>
            <p:nvPr/>
          </p:nvSpPr>
          <p:spPr bwMode="auto">
            <a:xfrm flipV="1">
              <a:off x="1473" y="2877"/>
              <a:ext cx="1333" cy="670"/>
            </a:xfrm>
            <a:prstGeom prst="line">
              <a:avLst/>
            </a:prstGeom>
            <a:noFill/>
            <a:ln w="9525">
              <a:solidFill>
                <a:schemeClr val="tx1"/>
              </a:solidFill>
              <a:round/>
              <a:headEnd/>
              <a:tailEnd/>
            </a:ln>
          </p:spPr>
          <p:txBody>
            <a:bodyPr/>
            <a:lstStyle/>
            <a:p>
              <a:endParaRPr lang="en-US"/>
            </a:p>
          </p:txBody>
        </p:sp>
        <p:sp>
          <p:nvSpPr>
            <p:cNvPr id="38920" name="Line 8"/>
            <p:cNvSpPr>
              <a:spLocks noChangeShapeType="1"/>
            </p:cNvSpPr>
            <p:nvPr/>
          </p:nvSpPr>
          <p:spPr bwMode="auto">
            <a:xfrm flipV="1">
              <a:off x="1481" y="2096"/>
              <a:ext cx="1079" cy="1443"/>
            </a:xfrm>
            <a:prstGeom prst="line">
              <a:avLst/>
            </a:prstGeom>
            <a:noFill/>
            <a:ln w="9525">
              <a:solidFill>
                <a:schemeClr val="tx1"/>
              </a:solidFill>
              <a:round/>
              <a:headEnd/>
              <a:tailEnd/>
            </a:ln>
          </p:spPr>
          <p:txBody>
            <a:bodyPr/>
            <a:lstStyle/>
            <a:p>
              <a:endParaRPr lang="en-US"/>
            </a:p>
          </p:txBody>
        </p:sp>
        <p:sp>
          <p:nvSpPr>
            <p:cNvPr id="38921" name="Line 9"/>
            <p:cNvSpPr>
              <a:spLocks noChangeShapeType="1"/>
            </p:cNvSpPr>
            <p:nvPr/>
          </p:nvSpPr>
          <p:spPr bwMode="auto">
            <a:xfrm flipV="1">
              <a:off x="1481" y="2508"/>
              <a:ext cx="1079" cy="1031"/>
            </a:xfrm>
            <a:prstGeom prst="line">
              <a:avLst/>
            </a:prstGeom>
            <a:noFill/>
            <a:ln w="9525">
              <a:solidFill>
                <a:schemeClr val="tx1"/>
              </a:solidFill>
              <a:round/>
              <a:headEnd/>
              <a:tailEnd/>
            </a:ln>
          </p:spPr>
          <p:txBody>
            <a:bodyPr/>
            <a:lstStyle/>
            <a:p>
              <a:endParaRPr lang="en-US"/>
            </a:p>
          </p:txBody>
        </p:sp>
        <p:sp>
          <p:nvSpPr>
            <p:cNvPr id="38922" name="Line 10"/>
            <p:cNvSpPr>
              <a:spLocks noChangeShapeType="1"/>
            </p:cNvSpPr>
            <p:nvPr/>
          </p:nvSpPr>
          <p:spPr bwMode="auto">
            <a:xfrm flipV="1">
              <a:off x="1481" y="2199"/>
              <a:ext cx="1668" cy="1340"/>
            </a:xfrm>
            <a:prstGeom prst="line">
              <a:avLst/>
            </a:prstGeom>
            <a:noFill/>
            <a:ln w="9525">
              <a:solidFill>
                <a:schemeClr val="tx1"/>
              </a:solidFill>
              <a:round/>
              <a:headEnd/>
              <a:tailEnd/>
            </a:ln>
          </p:spPr>
          <p:txBody>
            <a:bodyPr/>
            <a:lstStyle/>
            <a:p>
              <a:endParaRPr lang="en-US"/>
            </a:p>
          </p:txBody>
        </p:sp>
        <p:sp>
          <p:nvSpPr>
            <p:cNvPr id="38923" name="Line 11"/>
            <p:cNvSpPr>
              <a:spLocks noChangeShapeType="1"/>
            </p:cNvSpPr>
            <p:nvPr/>
          </p:nvSpPr>
          <p:spPr bwMode="auto">
            <a:xfrm flipV="1">
              <a:off x="1481" y="2611"/>
              <a:ext cx="1472" cy="928"/>
            </a:xfrm>
            <a:prstGeom prst="line">
              <a:avLst/>
            </a:prstGeom>
            <a:noFill/>
            <a:ln w="9525">
              <a:solidFill>
                <a:schemeClr val="tx1"/>
              </a:solidFill>
              <a:round/>
              <a:headEnd/>
              <a:tailEnd/>
            </a:ln>
          </p:spPr>
          <p:txBody>
            <a:bodyPr/>
            <a:lstStyle/>
            <a:p>
              <a:endParaRPr lang="en-US"/>
            </a:p>
          </p:txBody>
        </p:sp>
        <p:sp>
          <p:nvSpPr>
            <p:cNvPr id="38924" name="Line 12"/>
            <p:cNvSpPr>
              <a:spLocks noChangeShapeType="1"/>
            </p:cNvSpPr>
            <p:nvPr/>
          </p:nvSpPr>
          <p:spPr bwMode="auto">
            <a:xfrm flipV="1">
              <a:off x="1481" y="3126"/>
              <a:ext cx="1668" cy="413"/>
            </a:xfrm>
            <a:prstGeom prst="line">
              <a:avLst/>
            </a:prstGeom>
            <a:noFill/>
            <a:ln w="9525">
              <a:solidFill>
                <a:schemeClr val="tx1"/>
              </a:solidFill>
              <a:round/>
              <a:headEnd/>
              <a:tailEnd/>
            </a:ln>
          </p:spPr>
          <p:txBody>
            <a:bodyPr/>
            <a:lstStyle/>
            <a:p>
              <a:endParaRPr lang="en-US"/>
            </a:p>
          </p:txBody>
        </p:sp>
        <p:sp>
          <p:nvSpPr>
            <p:cNvPr id="38925" name="Line 13"/>
            <p:cNvSpPr>
              <a:spLocks noChangeShapeType="1"/>
            </p:cNvSpPr>
            <p:nvPr/>
          </p:nvSpPr>
          <p:spPr bwMode="auto">
            <a:xfrm flipH="1" flipV="1">
              <a:off x="2560" y="2508"/>
              <a:ext cx="197" cy="1604"/>
            </a:xfrm>
            <a:prstGeom prst="line">
              <a:avLst/>
            </a:prstGeom>
            <a:noFill/>
            <a:ln w="9525">
              <a:solidFill>
                <a:schemeClr val="tx1"/>
              </a:solidFill>
              <a:round/>
              <a:headEnd/>
              <a:tailEnd/>
            </a:ln>
          </p:spPr>
          <p:txBody>
            <a:bodyPr/>
            <a:lstStyle/>
            <a:p>
              <a:endParaRPr lang="en-US"/>
            </a:p>
          </p:txBody>
        </p:sp>
        <p:sp>
          <p:nvSpPr>
            <p:cNvPr id="38926" name="Line 14"/>
            <p:cNvSpPr>
              <a:spLocks noChangeShapeType="1"/>
            </p:cNvSpPr>
            <p:nvPr/>
          </p:nvSpPr>
          <p:spPr bwMode="auto">
            <a:xfrm flipV="1">
              <a:off x="2757" y="2199"/>
              <a:ext cx="392" cy="1913"/>
            </a:xfrm>
            <a:prstGeom prst="line">
              <a:avLst/>
            </a:prstGeom>
            <a:noFill/>
            <a:ln w="9525">
              <a:solidFill>
                <a:schemeClr val="tx1"/>
              </a:solidFill>
              <a:round/>
              <a:headEnd/>
              <a:tailEnd/>
            </a:ln>
          </p:spPr>
          <p:txBody>
            <a:bodyPr/>
            <a:lstStyle/>
            <a:p>
              <a:endParaRPr lang="en-US"/>
            </a:p>
          </p:txBody>
        </p:sp>
        <p:sp>
          <p:nvSpPr>
            <p:cNvPr id="38927" name="Line 15"/>
            <p:cNvSpPr>
              <a:spLocks noChangeShapeType="1"/>
            </p:cNvSpPr>
            <p:nvPr/>
          </p:nvSpPr>
          <p:spPr bwMode="auto">
            <a:xfrm flipH="1" flipV="1">
              <a:off x="2560" y="2096"/>
              <a:ext cx="197" cy="2016"/>
            </a:xfrm>
            <a:prstGeom prst="line">
              <a:avLst/>
            </a:prstGeom>
            <a:noFill/>
            <a:ln w="9525">
              <a:solidFill>
                <a:schemeClr val="tx1"/>
              </a:solidFill>
              <a:round/>
              <a:headEnd/>
              <a:tailEnd/>
            </a:ln>
          </p:spPr>
          <p:txBody>
            <a:bodyPr/>
            <a:lstStyle/>
            <a:p>
              <a:endParaRPr lang="en-US"/>
            </a:p>
          </p:txBody>
        </p:sp>
        <p:sp>
          <p:nvSpPr>
            <p:cNvPr id="38928" name="Line 16"/>
            <p:cNvSpPr>
              <a:spLocks noChangeShapeType="1"/>
            </p:cNvSpPr>
            <p:nvPr/>
          </p:nvSpPr>
          <p:spPr bwMode="auto">
            <a:xfrm flipV="1">
              <a:off x="2757" y="2611"/>
              <a:ext cx="196" cy="1501"/>
            </a:xfrm>
            <a:prstGeom prst="line">
              <a:avLst/>
            </a:prstGeom>
            <a:noFill/>
            <a:ln w="9525">
              <a:solidFill>
                <a:schemeClr val="tx1"/>
              </a:solidFill>
              <a:round/>
              <a:headEnd/>
              <a:tailEnd/>
            </a:ln>
          </p:spPr>
          <p:txBody>
            <a:bodyPr/>
            <a:lstStyle/>
            <a:p>
              <a:endParaRPr lang="en-US"/>
            </a:p>
          </p:txBody>
        </p:sp>
        <p:sp>
          <p:nvSpPr>
            <p:cNvPr id="38929" name="Line 17"/>
            <p:cNvSpPr>
              <a:spLocks noChangeShapeType="1"/>
            </p:cNvSpPr>
            <p:nvPr/>
          </p:nvSpPr>
          <p:spPr bwMode="auto">
            <a:xfrm flipV="1">
              <a:off x="2757" y="3126"/>
              <a:ext cx="392" cy="986"/>
            </a:xfrm>
            <a:prstGeom prst="line">
              <a:avLst/>
            </a:prstGeom>
            <a:noFill/>
            <a:ln w="9525">
              <a:solidFill>
                <a:schemeClr val="tx1"/>
              </a:solidFill>
              <a:round/>
              <a:headEnd/>
              <a:tailEnd/>
            </a:ln>
          </p:spPr>
          <p:txBody>
            <a:bodyPr/>
            <a:lstStyle/>
            <a:p>
              <a:endParaRPr lang="en-US"/>
            </a:p>
          </p:txBody>
        </p:sp>
        <p:sp>
          <p:nvSpPr>
            <p:cNvPr id="38930" name="Line 18"/>
            <p:cNvSpPr>
              <a:spLocks noChangeShapeType="1"/>
            </p:cNvSpPr>
            <p:nvPr/>
          </p:nvSpPr>
          <p:spPr bwMode="auto">
            <a:xfrm flipH="1" flipV="1">
              <a:off x="2560" y="2508"/>
              <a:ext cx="1570" cy="1340"/>
            </a:xfrm>
            <a:prstGeom prst="line">
              <a:avLst/>
            </a:prstGeom>
            <a:noFill/>
            <a:ln w="9525">
              <a:solidFill>
                <a:schemeClr val="tx1"/>
              </a:solidFill>
              <a:round/>
              <a:headEnd/>
              <a:tailEnd/>
            </a:ln>
          </p:spPr>
          <p:txBody>
            <a:bodyPr/>
            <a:lstStyle/>
            <a:p>
              <a:endParaRPr lang="en-US"/>
            </a:p>
          </p:txBody>
        </p:sp>
        <p:sp>
          <p:nvSpPr>
            <p:cNvPr id="38931" name="Line 19"/>
            <p:cNvSpPr>
              <a:spLocks noChangeShapeType="1"/>
            </p:cNvSpPr>
            <p:nvPr/>
          </p:nvSpPr>
          <p:spPr bwMode="auto">
            <a:xfrm flipH="1" flipV="1">
              <a:off x="2560" y="2096"/>
              <a:ext cx="1570" cy="1752"/>
            </a:xfrm>
            <a:prstGeom prst="line">
              <a:avLst/>
            </a:prstGeom>
            <a:noFill/>
            <a:ln w="9525">
              <a:solidFill>
                <a:schemeClr val="tx1"/>
              </a:solidFill>
              <a:round/>
              <a:headEnd/>
              <a:tailEnd/>
            </a:ln>
          </p:spPr>
          <p:txBody>
            <a:bodyPr/>
            <a:lstStyle/>
            <a:p>
              <a:endParaRPr lang="en-US"/>
            </a:p>
          </p:txBody>
        </p:sp>
        <p:sp>
          <p:nvSpPr>
            <p:cNvPr id="38932" name="Line 20"/>
            <p:cNvSpPr>
              <a:spLocks noChangeShapeType="1"/>
            </p:cNvSpPr>
            <p:nvPr/>
          </p:nvSpPr>
          <p:spPr bwMode="auto">
            <a:xfrm flipH="1" flipV="1">
              <a:off x="3149" y="2199"/>
              <a:ext cx="981" cy="1649"/>
            </a:xfrm>
            <a:prstGeom prst="line">
              <a:avLst/>
            </a:prstGeom>
            <a:noFill/>
            <a:ln w="9525">
              <a:solidFill>
                <a:schemeClr val="tx1"/>
              </a:solidFill>
              <a:round/>
              <a:headEnd/>
              <a:tailEnd/>
            </a:ln>
          </p:spPr>
          <p:txBody>
            <a:bodyPr/>
            <a:lstStyle/>
            <a:p>
              <a:endParaRPr lang="en-US"/>
            </a:p>
          </p:txBody>
        </p:sp>
        <p:sp>
          <p:nvSpPr>
            <p:cNvPr id="38933" name="Line 21"/>
            <p:cNvSpPr>
              <a:spLocks noChangeShapeType="1"/>
            </p:cNvSpPr>
            <p:nvPr/>
          </p:nvSpPr>
          <p:spPr bwMode="auto">
            <a:xfrm flipH="1" flipV="1">
              <a:off x="2953" y="2611"/>
              <a:ext cx="1177" cy="1237"/>
            </a:xfrm>
            <a:prstGeom prst="line">
              <a:avLst/>
            </a:prstGeom>
            <a:noFill/>
            <a:ln w="9525">
              <a:solidFill>
                <a:schemeClr val="tx1"/>
              </a:solidFill>
              <a:round/>
              <a:headEnd/>
              <a:tailEnd/>
            </a:ln>
          </p:spPr>
          <p:txBody>
            <a:bodyPr/>
            <a:lstStyle/>
            <a:p>
              <a:endParaRPr lang="en-US"/>
            </a:p>
          </p:txBody>
        </p:sp>
        <p:sp>
          <p:nvSpPr>
            <p:cNvPr id="38934" name="Line 22"/>
            <p:cNvSpPr>
              <a:spLocks noChangeShapeType="1"/>
            </p:cNvSpPr>
            <p:nvPr/>
          </p:nvSpPr>
          <p:spPr bwMode="auto">
            <a:xfrm flipH="1" flipV="1">
              <a:off x="3149" y="3126"/>
              <a:ext cx="981" cy="722"/>
            </a:xfrm>
            <a:prstGeom prst="line">
              <a:avLst/>
            </a:prstGeom>
            <a:noFill/>
            <a:ln w="9525">
              <a:solidFill>
                <a:schemeClr val="tx1"/>
              </a:solidFill>
              <a:round/>
              <a:headEnd/>
              <a:tailEnd/>
            </a:ln>
          </p:spPr>
          <p:txBody>
            <a:bodyPr/>
            <a:lstStyle/>
            <a:p>
              <a:endParaRPr lang="en-US"/>
            </a:p>
          </p:txBody>
        </p:sp>
        <p:sp>
          <p:nvSpPr>
            <p:cNvPr id="38935" name="Rectangle 23"/>
            <p:cNvSpPr>
              <a:spLocks noChangeArrowheads="1"/>
            </p:cNvSpPr>
            <p:nvPr/>
          </p:nvSpPr>
          <p:spPr bwMode="auto">
            <a:xfrm>
              <a:off x="2400" y="3435"/>
              <a:ext cx="720" cy="501"/>
            </a:xfrm>
            <a:prstGeom prst="rect">
              <a:avLst/>
            </a:prstGeom>
            <a:noFill/>
            <a:ln w="9525">
              <a:solidFill>
                <a:schemeClr val="tx1"/>
              </a:solidFill>
              <a:miter lim="800000"/>
              <a:headEnd/>
              <a:tailEnd/>
            </a:ln>
          </p:spPr>
          <p:txBody>
            <a:bodyPr wrap="none" anchor="ctr"/>
            <a:lstStyle/>
            <a:p>
              <a:endParaRPr lang="en-US"/>
            </a:p>
          </p:txBody>
        </p:sp>
        <p:sp>
          <p:nvSpPr>
            <p:cNvPr id="38936" name="AutoShape 24"/>
            <p:cNvSpPr>
              <a:spLocks noChangeArrowheads="1"/>
            </p:cNvSpPr>
            <p:nvPr/>
          </p:nvSpPr>
          <p:spPr bwMode="auto">
            <a:xfrm rot="-5400000">
              <a:off x="1466" y="2935"/>
              <a:ext cx="619" cy="589"/>
            </a:xfrm>
            <a:prstGeom prst="parallelogram">
              <a:avLst>
                <a:gd name="adj" fmla="val 26273"/>
              </a:avLst>
            </a:prstGeom>
            <a:noFill/>
            <a:ln w="9525">
              <a:solidFill>
                <a:schemeClr val="tx1"/>
              </a:solidFill>
              <a:miter lim="800000"/>
              <a:headEnd/>
              <a:tailEnd/>
            </a:ln>
          </p:spPr>
          <p:txBody>
            <a:bodyPr wrap="none" anchor="ctr"/>
            <a:lstStyle/>
            <a:p>
              <a:endParaRPr lang="en-US"/>
            </a:p>
          </p:txBody>
        </p:sp>
        <p:sp>
          <p:nvSpPr>
            <p:cNvPr id="38937" name="AutoShape 25"/>
            <p:cNvSpPr>
              <a:spLocks noChangeArrowheads="1"/>
            </p:cNvSpPr>
            <p:nvPr/>
          </p:nvSpPr>
          <p:spPr bwMode="auto">
            <a:xfrm rot="5400000" flipH="1">
              <a:off x="3428" y="3141"/>
              <a:ext cx="619" cy="589"/>
            </a:xfrm>
            <a:prstGeom prst="parallelogram">
              <a:avLst>
                <a:gd name="adj" fmla="val 26273"/>
              </a:avLst>
            </a:prstGeom>
            <a:noFill/>
            <a:ln w="9525">
              <a:solidFill>
                <a:schemeClr val="tx1"/>
              </a:solidFill>
              <a:miter lim="800000"/>
              <a:headEnd/>
              <a:tailEnd/>
            </a:ln>
          </p:spPr>
          <p:txBody>
            <a:bodyPr wrap="none" anchor="ctr"/>
            <a:lstStyle/>
            <a:p>
              <a:endParaRPr lang="en-US"/>
            </a:p>
          </p:txBody>
        </p:sp>
        <p:sp>
          <p:nvSpPr>
            <p:cNvPr id="38938" name="Oval 26"/>
            <p:cNvSpPr>
              <a:spLocks noChangeAspect="1" noChangeArrowheads="1"/>
            </p:cNvSpPr>
            <p:nvPr/>
          </p:nvSpPr>
          <p:spPr bwMode="auto">
            <a:xfrm>
              <a:off x="1465" y="3515"/>
              <a:ext cx="47" cy="49"/>
            </a:xfrm>
            <a:prstGeom prst="ellipse">
              <a:avLst/>
            </a:prstGeom>
            <a:solidFill>
              <a:srgbClr val="FF0000"/>
            </a:solidFill>
            <a:ln w="9525">
              <a:solidFill>
                <a:srgbClr val="FF0000"/>
              </a:solidFill>
              <a:round/>
              <a:headEnd/>
              <a:tailEnd/>
            </a:ln>
          </p:spPr>
          <p:txBody>
            <a:bodyPr wrap="none" anchor="ctr"/>
            <a:lstStyle/>
            <a:p>
              <a:endParaRPr lang="en-US"/>
            </a:p>
          </p:txBody>
        </p:sp>
        <p:sp>
          <p:nvSpPr>
            <p:cNvPr id="38939" name="Oval 27"/>
            <p:cNvSpPr>
              <a:spLocks noChangeAspect="1" noChangeArrowheads="1"/>
            </p:cNvSpPr>
            <p:nvPr/>
          </p:nvSpPr>
          <p:spPr bwMode="auto">
            <a:xfrm>
              <a:off x="2740" y="4082"/>
              <a:ext cx="47" cy="49"/>
            </a:xfrm>
            <a:prstGeom prst="ellipse">
              <a:avLst/>
            </a:prstGeom>
            <a:solidFill>
              <a:srgbClr val="FF0000"/>
            </a:solidFill>
            <a:ln w="9525">
              <a:solidFill>
                <a:srgbClr val="FF0000"/>
              </a:solidFill>
              <a:round/>
              <a:headEnd/>
              <a:tailEnd/>
            </a:ln>
          </p:spPr>
          <p:txBody>
            <a:bodyPr wrap="none" anchor="ctr"/>
            <a:lstStyle/>
            <a:p>
              <a:endParaRPr lang="en-US"/>
            </a:p>
          </p:txBody>
        </p:sp>
        <p:sp>
          <p:nvSpPr>
            <p:cNvPr id="38940" name="Oval 28"/>
            <p:cNvSpPr>
              <a:spLocks noChangeAspect="1" noChangeArrowheads="1"/>
            </p:cNvSpPr>
            <p:nvPr/>
          </p:nvSpPr>
          <p:spPr bwMode="auto">
            <a:xfrm>
              <a:off x="4122" y="3833"/>
              <a:ext cx="47" cy="49"/>
            </a:xfrm>
            <a:prstGeom prst="ellipse">
              <a:avLst/>
            </a:prstGeom>
            <a:solidFill>
              <a:srgbClr val="FF0000"/>
            </a:solidFill>
            <a:ln w="9525">
              <a:solidFill>
                <a:srgbClr val="FF0000"/>
              </a:solidFill>
              <a:round/>
              <a:headEnd/>
              <a:tailEnd/>
            </a:ln>
          </p:spPr>
          <p:txBody>
            <a:bodyPr wrap="none" anchor="ctr"/>
            <a:lstStyle/>
            <a:p>
              <a:endParaRPr lang="en-US"/>
            </a:p>
          </p:txBody>
        </p:sp>
        <p:sp>
          <p:nvSpPr>
            <p:cNvPr id="38941" name="Oval 29"/>
            <p:cNvSpPr>
              <a:spLocks noChangeAspect="1" noChangeArrowheads="1"/>
            </p:cNvSpPr>
            <p:nvPr/>
          </p:nvSpPr>
          <p:spPr bwMode="auto">
            <a:xfrm>
              <a:off x="2528" y="2098"/>
              <a:ext cx="47" cy="50"/>
            </a:xfrm>
            <a:prstGeom prst="ellipse">
              <a:avLst/>
            </a:prstGeom>
            <a:solidFill>
              <a:srgbClr val="FF0000"/>
            </a:solidFill>
            <a:ln w="9525">
              <a:solidFill>
                <a:srgbClr val="FF0000"/>
              </a:solidFill>
              <a:round/>
              <a:headEnd/>
              <a:tailEnd/>
            </a:ln>
          </p:spPr>
          <p:txBody>
            <a:bodyPr wrap="none" anchor="ctr"/>
            <a:lstStyle/>
            <a:p>
              <a:endParaRPr lang="en-US"/>
            </a:p>
          </p:txBody>
        </p:sp>
        <p:sp>
          <p:nvSpPr>
            <p:cNvPr id="38942" name="Oval 30"/>
            <p:cNvSpPr>
              <a:spLocks noChangeAspect="1" noChangeArrowheads="1"/>
            </p:cNvSpPr>
            <p:nvPr/>
          </p:nvSpPr>
          <p:spPr bwMode="auto">
            <a:xfrm>
              <a:off x="3133" y="2184"/>
              <a:ext cx="47" cy="49"/>
            </a:xfrm>
            <a:prstGeom prst="ellipse">
              <a:avLst/>
            </a:prstGeom>
            <a:solidFill>
              <a:srgbClr val="FF0000"/>
            </a:solidFill>
            <a:ln w="9525">
              <a:solidFill>
                <a:srgbClr val="FF0000"/>
              </a:solidFill>
              <a:round/>
              <a:headEnd/>
              <a:tailEnd/>
            </a:ln>
          </p:spPr>
          <p:txBody>
            <a:bodyPr wrap="none" anchor="ctr"/>
            <a:lstStyle/>
            <a:p>
              <a:endParaRPr lang="en-US"/>
            </a:p>
          </p:txBody>
        </p:sp>
        <p:sp>
          <p:nvSpPr>
            <p:cNvPr id="38943" name="Oval 31"/>
            <p:cNvSpPr>
              <a:spLocks noChangeAspect="1" noChangeArrowheads="1"/>
            </p:cNvSpPr>
            <p:nvPr/>
          </p:nvSpPr>
          <p:spPr bwMode="auto">
            <a:xfrm>
              <a:off x="2544" y="2476"/>
              <a:ext cx="47" cy="49"/>
            </a:xfrm>
            <a:prstGeom prst="ellipse">
              <a:avLst/>
            </a:prstGeom>
            <a:solidFill>
              <a:srgbClr val="FF0000"/>
            </a:solidFill>
            <a:ln w="9525">
              <a:solidFill>
                <a:srgbClr val="FF0000"/>
              </a:solidFill>
              <a:round/>
              <a:headEnd/>
              <a:tailEnd/>
            </a:ln>
          </p:spPr>
          <p:txBody>
            <a:bodyPr wrap="none" anchor="ctr"/>
            <a:lstStyle/>
            <a:p>
              <a:endParaRPr lang="en-US"/>
            </a:p>
          </p:txBody>
        </p:sp>
        <p:sp>
          <p:nvSpPr>
            <p:cNvPr id="38944" name="Oval 32"/>
            <p:cNvSpPr>
              <a:spLocks noChangeAspect="1" noChangeArrowheads="1"/>
            </p:cNvSpPr>
            <p:nvPr/>
          </p:nvSpPr>
          <p:spPr bwMode="auto">
            <a:xfrm>
              <a:off x="2928" y="2596"/>
              <a:ext cx="47" cy="50"/>
            </a:xfrm>
            <a:prstGeom prst="ellipse">
              <a:avLst/>
            </a:prstGeom>
            <a:solidFill>
              <a:srgbClr val="FF0000"/>
            </a:solidFill>
            <a:ln w="9525">
              <a:solidFill>
                <a:srgbClr val="FF0000"/>
              </a:solidFill>
              <a:round/>
              <a:headEnd/>
              <a:tailEnd/>
            </a:ln>
          </p:spPr>
          <p:txBody>
            <a:bodyPr wrap="none" anchor="ctr"/>
            <a:lstStyle/>
            <a:p>
              <a:endParaRPr lang="en-US"/>
            </a:p>
          </p:txBody>
        </p:sp>
        <p:sp>
          <p:nvSpPr>
            <p:cNvPr id="38945" name="Oval 33"/>
            <p:cNvSpPr>
              <a:spLocks noChangeAspect="1" noChangeArrowheads="1"/>
            </p:cNvSpPr>
            <p:nvPr/>
          </p:nvSpPr>
          <p:spPr bwMode="auto">
            <a:xfrm>
              <a:off x="3133" y="3111"/>
              <a:ext cx="47" cy="50"/>
            </a:xfrm>
            <a:prstGeom prst="ellipse">
              <a:avLst/>
            </a:prstGeom>
            <a:solidFill>
              <a:srgbClr val="FF0000"/>
            </a:solidFill>
            <a:ln w="9525">
              <a:solidFill>
                <a:srgbClr val="FF0000"/>
              </a:solidFill>
              <a:round/>
              <a:headEnd/>
              <a:tailEnd/>
            </a:ln>
          </p:spPr>
          <p:txBody>
            <a:bodyPr wrap="none" anchor="ctr"/>
            <a:lstStyle/>
            <a:p>
              <a:endParaRPr lang="en-US"/>
            </a:p>
          </p:txBody>
        </p:sp>
        <p:sp>
          <p:nvSpPr>
            <p:cNvPr id="38946" name="Oval 34"/>
            <p:cNvSpPr>
              <a:spLocks noChangeAspect="1" noChangeArrowheads="1"/>
            </p:cNvSpPr>
            <p:nvPr/>
          </p:nvSpPr>
          <p:spPr bwMode="auto">
            <a:xfrm>
              <a:off x="2798" y="2845"/>
              <a:ext cx="47" cy="50"/>
            </a:xfrm>
            <a:prstGeom prst="ellipse">
              <a:avLst/>
            </a:prstGeom>
            <a:solidFill>
              <a:srgbClr val="FF0000"/>
            </a:solidFill>
            <a:ln w="9525">
              <a:solidFill>
                <a:srgbClr val="FF0000"/>
              </a:solidFill>
              <a:round/>
              <a:headEnd/>
              <a:tailEnd/>
            </a:ln>
          </p:spPr>
          <p:txBody>
            <a:bodyPr wrap="none" anchor="ctr"/>
            <a:lstStyle/>
            <a:p>
              <a:endParaRPr lang="en-US"/>
            </a:p>
          </p:txBody>
        </p:sp>
        <p:sp>
          <p:nvSpPr>
            <p:cNvPr id="38947" name="Oval 35"/>
            <p:cNvSpPr>
              <a:spLocks noChangeAspect="1" noChangeArrowheads="1"/>
            </p:cNvSpPr>
            <p:nvPr/>
          </p:nvSpPr>
          <p:spPr bwMode="auto">
            <a:xfrm>
              <a:off x="1718" y="3163"/>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38948" name="Oval 36"/>
            <p:cNvSpPr>
              <a:spLocks noChangeAspect="1" noChangeArrowheads="1"/>
            </p:cNvSpPr>
            <p:nvPr/>
          </p:nvSpPr>
          <p:spPr bwMode="auto">
            <a:xfrm>
              <a:off x="1849" y="3137"/>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38949" name="Oval 37"/>
            <p:cNvSpPr>
              <a:spLocks noChangeAspect="1" noChangeArrowheads="1"/>
            </p:cNvSpPr>
            <p:nvPr/>
          </p:nvSpPr>
          <p:spPr bwMode="auto">
            <a:xfrm>
              <a:off x="1808" y="3274"/>
              <a:ext cx="47" cy="50"/>
            </a:xfrm>
            <a:prstGeom prst="ellipse">
              <a:avLst/>
            </a:prstGeom>
            <a:solidFill>
              <a:srgbClr val="2175D9"/>
            </a:solidFill>
            <a:ln w="9525">
              <a:solidFill>
                <a:srgbClr val="2175D9"/>
              </a:solidFill>
              <a:round/>
              <a:headEnd/>
              <a:tailEnd/>
            </a:ln>
          </p:spPr>
          <p:txBody>
            <a:bodyPr wrap="none" anchor="ctr"/>
            <a:lstStyle/>
            <a:p>
              <a:endParaRPr lang="en-US"/>
            </a:p>
          </p:txBody>
        </p:sp>
        <p:sp>
          <p:nvSpPr>
            <p:cNvPr id="38950" name="Oval 38"/>
            <p:cNvSpPr>
              <a:spLocks noChangeAspect="1" noChangeArrowheads="1"/>
            </p:cNvSpPr>
            <p:nvPr/>
          </p:nvSpPr>
          <p:spPr bwMode="auto">
            <a:xfrm>
              <a:off x="1906" y="3292"/>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38951" name="Oval 39"/>
            <p:cNvSpPr>
              <a:spLocks noChangeAspect="1" noChangeArrowheads="1"/>
            </p:cNvSpPr>
            <p:nvPr/>
          </p:nvSpPr>
          <p:spPr bwMode="auto">
            <a:xfrm>
              <a:off x="1956" y="3403"/>
              <a:ext cx="47" cy="50"/>
            </a:xfrm>
            <a:prstGeom prst="ellipse">
              <a:avLst/>
            </a:prstGeom>
            <a:solidFill>
              <a:srgbClr val="2175D9"/>
            </a:solidFill>
            <a:ln w="9525">
              <a:solidFill>
                <a:srgbClr val="2175D9"/>
              </a:solidFill>
              <a:round/>
              <a:headEnd/>
              <a:tailEnd/>
            </a:ln>
          </p:spPr>
          <p:txBody>
            <a:bodyPr wrap="none" anchor="ctr"/>
            <a:lstStyle/>
            <a:p>
              <a:endParaRPr lang="en-US"/>
            </a:p>
          </p:txBody>
        </p:sp>
        <p:sp>
          <p:nvSpPr>
            <p:cNvPr id="38952" name="Oval 40"/>
            <p:cNvSpPr>
              <a:spLocks noChangeAspect="1" noChangeArrowheads="1"/>
            </p:cNvSpPr>
            <p:nvPr/>
          </p:nvSpPr>
          <p:spPr bwMode="auto">
            <a:xfrm>
              <a:off x="1735" y="3292"/>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38953" name="Oval 41"/>
            <p:cNvSpPr>
              <a:spLocks noChangeAspect="1" noChangeArrowheads="1"/>
            </p:cNvSpPr>
            <p:nvPr/>
          </p:nvSpPr>
          <p:spPr bwMode="auto">
            <a:xfrm>
              <a:off x="2659" y="3515"/>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38954" name="Oval 42"/>
            <p:cNvSpPr>
              <a:spLocks noChangeAspect="1" noChangeArrowheads="1"/>
            </p:cNvSpPr>
            <p:nvPr/>
          </p:nvSpPr>
          <p:spPr bwMode="auto">
            <a:xfrm>
              <a:off x="2749" y="3678"/>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38955" name="Oval 43"/>
            <p:cNvSpPr>
              <a:spLocks noChangeAspect="1" noChangeArrowheads="1"/>
            </p:cNvSpPr>
            <p:nvPr/>
          </p:nvSpPr>
          <p:spPr bwMode="auto">
            <a:xfrm>
              <a:off x="2847" y="3506"/>
              <a:ext cx="47" cy="50"/>
            </a:xfrm>
            <a:prstGeom prst="ellipse">
              <a:avLst/>
            </a:prstGeom>
            <a:solidFill>
              <a:srgbClr val="2175D9"/>
            </a:solidFill>
            <a:ln w="9525">
              <a:solidFill>
                <a:srgbClr val="2175D9"/>
              </a:solidFill>
              <a:round/>
              <a:headEnd/>
              <a:tailEnd/>
            </a:ln>
          </p:spPr>
          <p:txBody>
            <a:bodyPr wrap="none" anchor="ctr"/>
            <a:lstStyle/>
            <a:p>
              <a:endParaRPr lang="en-US"/>
            </a:p>
          </p:txBody>
        </p:sp>
        <p:sp>
          <p:nvSpPr>
            <p:cNvPr id="38956" name="Oval 44"/>
            <p:cNvSpPr>
              <a:spLocks noChangeAspect="1" noChangeArrowheads="1"/>
            </p:cNvSpPr>
            <p:nvPr/>
          </p:nvSpPr>
          <p:spPr bwMode="auto">
            <a:xfrm>
              <a:off x="2798" y="3627"/>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38957" name="Oval 45"/>
            <p:cNvSpPr>
              <a:spLocks noChangeAspect="1" noChangeArrowheads="1"/>
            </p:cNvSpPr>
            <p:nvPr/>
          </p:nvSpPr>
          <p:spPr bwMode="auto">
            <a:xfrm>
              <a:off x="2879" y="3738"/>
              <a:ext cx="47" cy="50"/>
            </a:xfrm>
            <a:prstGeom prst="ellipse">
              <a:avLst/>
            </a:prstGeom>
            <a:solidFill>
              <a:srgbClr val="2175D9"/>
            </a:solidFill>
            <a:ln w="9525">
              <a:solidFill>
                <a:srgbClr val="2175D9"/>
              </a:solidFill>
              <a:round/>
              <a:headEnd/>
              <a:tailEnd/>
            </a:ln>
          </p:spPr>
          <p:txBody>
            <a:bodyPr wrap="none" anchor="ctr"/>
            <a:lstStyle/>
            <a:p>
              <a:endParaRPr lang="en-US"/>
            </a:p>
          </p:txBody>
        </p:sp>
        <p:sp>
          <p:nvSpPr>
            <p:cNvPr id="38958" name="Oval 46"/>
            <p:cNvSpPr>
              <a:spLocks noChangeAspect="1" noChangeArrowheads="1"/>
            </p:cNvSpPr>
            <p:nvPr/>
          </p:nvSpPr>
          <p:spPr bwMode="auto">
            <a:xfrm>
              <a:off x="2691" y="3687"/>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38959" name="Oval 47"/>
            <p:cNvSpPr>
              <a:spLocks noChangeAspect="1" noChangeArrowheads="1"/>
            </p:cNvSpPr>
            <p:nvPr/>
          </p:nvSpPr>
          <p:spPr bwMode="auto">
            <a:xfrm>
              <a:off x="3664" y="3326"/>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38960" name="Oval 48"/>
            <p:cNvSpPr>
              <a:spLocks noChangeAspect="1" noChangeArrowheads="1"/>
            </p:cNvSpPr>
            <p:nvPr/>
          </p:nvSpPr>
          <p:spPr bwMode="auto">
            <a:xfrm>
              <a:off x="3795" y="3292"/>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38961" name="Oval 49"/>
            <p:cNvSpPr>
              <a:spLocks noChangeAspect="1" noChangeArrowheads="1"/>
            </p:cNvSpPr>
            <p:nvPr/>
          </p:nvSpPr>
          <p:spPr bwMode="auto">
            <a:xfrm>
              <a:off x="3738" y="3438"/>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38962" name="Oval 50"/>
            <p:cNvSpPr>
              <a:spLocks noChangeAspect="1" noChangeArrowheads="1"/>
            </p:cNvSpPr>
            <p:nvPr/>
          </p:nvSpPr>
          <p:spPr bwMode="auto">
            <a:xfrm>
              <a:off x="3681" y="3455"/>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38963" name="Oval 51"/>
            <p:cNvSpPr>
              <a:spLocks noChangeAspect="1" noChangeArrowheads="1"/>
            </p:cNvSpPr>
            <p:nvPr/>
          </p:nvSpPr>
          <p:spPr bwMode="auto">
            <a:xfrm>
              <a:off x="3754" y="3575"/>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38964" name="Oval 52"/>
            <p:cNvSpPr>
              <a:spLocks noChangeAspect="1" noChangeArrowheads="1"/>
            </p:cNvSpPr>
            <p:nvPr/>
          </p:nvSpPr>
          <p:spPr bwMode="auto">
            <a:xfrm>
              <a:off x="3599" y="3446"/>
              <a:ext cx="47" cy="50"/>
            </a:xfrm>
            <a:prstGeom prst="ellipse">
              <a:avLst/>
            </a:prstGeom>
            <a:solidFill>
              <a:srgbClr val="2175D9"/>
            </a:solidFill>
            <a:ln w="9525">
              <a:solidFill>
                <a:srgbClr val="2175D9"/>
              </a:solidFill>
              <a:round/>
              <a:headEnd/>
              <a:tailEnd/>
            </a:ln>
          </p:spPr>
          <p:txBody>
            <a:bodyPr wrap="none" anchor="ctr"/>
            <a:lstStyle/>
            <a:p>
              <a:endParaRPr lang="en-US"/>
            </a:p>
          </p:txBody>
        </p:sp>
        <p:sp>
          <p:nvSpPr>
            <p:cNvPr id="38965" name="Rectangle 53"/>
            <p:cNvSpPr>
              <a:spLocks noChangeArrowheads="1"/>
            </p:cNvSpPr>
            <p:nvPr/>
          </p:nvSpPr>
          <p:spPr bwMode="auto">
            <a:xfrm>
              <a:off x="1440" y="2951"/>
              <a:ext cx="311" cy="288"/>
            </a:xfrm>
            <a:prstGeom prst="rect">
              <a:avLst/>
            </a:prstGeom>
            <a:noFill/>
            <a:ln w="9525">
              <a:noFill/>
              <a:miter lim="800000"/>
              <a:headEnd/>
              <a:tailEnd/>
            </a:ln>
          </p:spPr>
          <p:txBody>
            <a:bodyPr wrap="none">
              <a:spAutoFit/>
            </a:bodyPr>
            <a:lstStyle/>
            <a:p>
              <a:r>
                <a:rPr lang="en-US" i="1"/>
                <a:t>x</a:t>
              </a:r>
              <a:r>
                <a:rPr lang="en-US" baseline="-25000"/>
                <a:t>1</a:t>
              </a:r>
              <a:r>
                <a:rPr lang="en-US" i="1" baseline="-25000"/>
                <a:t>j</a:t>
              </a:r>
            </a:p>
          </p:txBody>
        </p:sp>
        <p:sp>
          <p:nvSpPr>
            <p:cNvPr id="38966" name="Rectangle 54"/>
            <p:cNvSpPr>
              <a:spLocks noChangeArrowheads="1"/>
            </p:cNvSpPr>
            <p:nvPr/>
          </p:nvSpPr>
          <p:spPr bwMode="auto">
            <a:xfrm>
              <a:off x="2377" y="3439"/>
              <a:ext cx="311" cy="288"/>
            </a:xfrm>
            <a:prstGeom prst="rect">
              <a:avLst/>
            </a:prstGeom>
            <a:noFill/>
            <a:ln w="9525">
              <a:noFill/>
              <a:miter lim="800000"/>
              <a:headEnd/>
              <a:tailEnd/>
            </a:ln>
          </p:spPr>
          <p:txBody>
            <a:bodyPr wrap="none">
              <a:spAutoFit/>
            </a:bodyPr>
            <a:lstStyle/>
            <a:p>
              <a:r>
                <a:rPr lang="en-US" i="1"/>
                <a:t>x</a:t>
              </a:r>
              <a:r>
                <a:rPr lang="en-US" baseline="-25000"/>
                <a:t>2</a:t>
              </a:r>
              <a:r>
                <a:rPr lang="en-US" i="1" baseline="-25000"/>
                <a:t>j</a:t>
              </a:r>
            </a:p>
          </p:txBody>
        </p:sp>
        <p:sp>
          <p:nvSpPr>
            <p:cNvPr id="38967" name="Rectangle 55"/>
            <p:cNvSpPr>
              <a:spLocks noChangeArrowheads="1"/>
            </p:cNvSpPr>
            <p:nvPr/>
          </p:nvSpPr>
          <p:spPr bwMode="auto">
            <a:xfrm>
              <a:off x="4107" y="3236"/>
              <a:ext cx="311" cy="288"/>
            </a:xfrm>
            <a:prstGeom prst="rect">
              <a:avLst/>
            </a:prstGeom>
            <a:noFill/>
            <a:ln w="9525">
              <a:noFill/>
              <a:miter lim="800000"/>
              <a:headEnd/>
              <a:tailEnd/>
            </a:ln>
          </p:spPr>
          <p:txBody>
            <a:bodyPr wrap="none">
              <a:spAutoFit/>
            </a:bodyPr>
            <a:lstStyle/>
            <a:p>
              <a:r>
                <a:rPr lang="en-US" i="1"/>
                <a:t>x</a:t>
              </a:r>
              <a:r>
                <a:rPr lang="en-US" baseline="-25000"/>
                <a:t>3</a:t>
              </a:r>
              <a:r>
                <a:rPr lang="en-US" i="1" baseline="-25000"/>
                <a:t>j</a:t>
              </a:r>
            </a:p>
          </p:txBody>
        </p:sp>
        <p:sp>
          <p:nvSpPr>
            <p:cNvPr id="38968" name="Rectangle 56"/>
            <p:cNvSpPr>
              <a:spLocks noChangeArrowheads="1"/>
            </p:cNvSpPr>
            <p:nvPr/>
          </p:nvSpPr>
          <p:spPr bwMode="auto">
            <a:xfrm>
              <a:off x="2511" y="1824"/>
              <a:ext cx="272" cy="288"/>
            </a:xfrm>
            <a:prstGeom prst="rect">
              <a:avLst/>
            </a:prstGeom>
            <a:noFill/>
            <a:ln w="9525">
              <a:noFill/>
              <a:miter lim="800000"/>
              <a:headEnd/>
              <a:tailEnd/>
            </a:ln>
          </p:spPr>
          <p:txBody>
            <a:bodyPr wrap="none">
              <a:spAutoFit/>
            </a:bodyPr>
            <a:lstStyle/>
            <a:p>
              <a:r>
                <a:rPr lang="en-US" i="1" dirty="0"/>
                <a:t>X</a:t>
              </a:r>
              <a:r>
                <a:rPr lang="en-US" i="1" baseline="-25000" dirty="0"/>
                <a:t>j</a:t>
              </a:r>
            </a:p>
          </p:txBody>
        </p:sp>
        <p:sp>
          <p:nvSpPr>
            <p:cNvPr id="38969" name="Rectangle 57"/>
            <p:cNvSpPr>
              <a:spLocks noChangeArrowheads="1"/>
            </p:cNvSpPr>
            <p:nvPr/>
          </p:nvSpPr>
          <p:spPr bwMode="auto">
            <a:xfrm>
              <a:off x="1296" y="3562"/>
              <a:ext cx="315" cy="288"/>
            </a:xfrm>
            <a:prstGeom prst="rect">
              <a:avLst/>
            </a:prstGeom>
            <a:noFill/>
            <a:ln w="9525">
              <a:noFill/>
              <a:miter lim="800000"/>
              <a:headEnd/>
              <a:tailEnd/>
            </a:ln>
          </p:spPr>
          <p:txBody>
            <a:bodyPr wrap="none">
              <a:spAutoFit/>
            </a:bodyPr>
            <a:lstStyle/>
            <a:p>
              <a:r>
                <a:rPr lang="en-US" i="1"/>
                <a:t>P</a:t>
              </a:r>
              <a:r>
                <a:rPr lang="en-US" baseline="-25000"/>
                <a:t>1</a:t>
              </a:r>
              <a:endParaRPr lang="en-US" i="1" baseline="-25000"/>
            </a:p>
          </p:txBody>
        </p:sp>
        <p:sp>
          <p:nvSpPr>
            <p:cNvPr id="38970" name="Rectangle 58"/>
            <p:cNvSpPr>
              <a:spLocks noChangeArrowheads="1"/>
            </p:cNvSpPr>
            <p:nvPr/>
          </p:nvSpPr>
          <p:spPr bwMode="auto">
            <a:xfrm>
              <a:off x="2793" y="4009"/>
              <a:ext cx="315" cy="289"/>
            </a:xfrm>
            <a:prstGeom prst="rect">
              <a:avLst/>
            </a:prstGeom>
            <a:noFill/>
            <a:ln w="9525">
              <a:noFill/>
              <a:miter lim="800000"/>
              <a:headEnd/>
              <a:tailEnd/>
            </a:ln>
          </p:spPr>
          <p:txBody>
            <a:bodyPr wrap="none">
              <a:spAutoFit/>
            </a:bodyPr>
            <a:lstStyle/>
            <a:p>
              <a:r>
                <a:rPr lang="en-US" i="1"/>
                <a:t>P</a:t>
              </a:r>
              <a:r>
                <a:rPr lang="en-US" baseline="-25000"/>
                <a:t>2</a:t>
              </a:r>
              <a:endParaRPr lang="en-US" i="1" baseline="-25000"/>
            </a:p>
          </p:txBody>
        </p:sp>
        <p:sp>
          <p:nvSpPr>
            <p:cNvPr id="38971" name="Rectangle 59"/>
            <p:cNvSpPr>
              <a:spLocks noChangeArrowheads="1"/>
            </p:cNvSpPr>
            <p:nvPr/>
          </p:nvSpPr>
          <p:spPr bwMode="auto">
            <a:xfrm>
              <a:off x="4169" y="3765"/>
              <a:ext cx="315" cy="289"/>
            </a:xfrm>
            <a:prstGeom prst="rect">
              <a:avLst/>
            </a:prstGeom>
            <a:noFill/>
            <a:ln w="9525">
              <a:noFill/>
              <a:miter lim="800000"/>
              <a:headEnd/>
              <a:tailEnd/>
            </a:ln>
          </p:spPr>
          <p:txBody>
            <a:bodyPr wrap="none">
              <a:spAutoFit/>
            </a:bodyPr>
            <a:lstStyle/>
            <a:p>
              <a:r>
                <a:rPr lang="en-US" i="1"/>
                <a:t>P</a:t>
              </a:r>
              <a:r>
                <a:rPr lang="en-US" baseline="-25000"/>
                <a:t>3</a:t>
              </a:r>
              <a:endParaRPr lang="en-US" i="1" baseline="-25000"/>
            </a:p>
          </p:txBody>
        </p:sp>
        <p:sp>
          <p:nvSpPr>
            <p:cNvPr id="38972" name="Line 60"/>
            <p:cNvSpPr>
              <a:spLocks noChangeShapeType="1"/>
            </p:cNvSpPr>
            <p:nvPr/>
          </p:nvSpPr>
          <p:spPr bwMode="auto">
            <a:xfrm flipH="1" flipV="1">
              <a:off x="3726" y="3354"/>
              <a:ext cx="405" cy="43"/>
            </a:xfrm>
            <a:prstGeom prst="line">
              <a:avLst/>
            </a:prstGeom>
            <a:noFill/>
            <a:ln w="9525">
              <a:solidFill>
                <a:schemeClr val="tx1"/>
              </a:solidFill>
              <a:round/>
              <a:headEnd/>
              <a:tailEnd type="triangle" w="med" len="med"/>
            </a:ln>
          </p:spPr>
          <p:txBody>
            <a:bodyPr/>
            <a:lstStyle/>
            <a:p>
              <a:endParaRPr lang="en-US"/>
            </a:p>
          </p:txBody>
        </p:sp>
      </p:grpSp>
      <p:sp>
        <p:nvSpPr>
          <p:cNvPr id="61" name="TextBox 60">
            <a:extLst>
              <a:ext uri="{FF2B5EF4-FFF2-40B4-BE49-F238E27FC236}">
                <a16:creationId xmlns:a16="http://schemas.microsoft.com/office/drawing/2014/main" id="{98803343-E0A9-7C45-AEC7-FB276E03B067}"/>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t>Projective structure from motion</a:t>
            </a:r>
          </a:p>
        </p:txBody>
      </p:sp>
      <p:sp>
        <p:nvSpPr>
          <p:cNvPr id="1026051" name="Rectangle 3"/>
          <p:cNvSpPr>
            <a:spLocks noGrp="1" noChangeArrowheads="1"/>
          </p:cNvSpPr>
          <p:nvPr>
            <p:ph type="body" idx="1"/>
          </p:nvPr>
        </p:nvSpPr>
        <p:spPr>
          <a:xfrm>
            <a:off x="685800" y="914400"/>
            <a:ext cx="7772400" cy="5715000"/>
          </a:xfrm>
        </p:spPr>
        <p:txBody>
          <a:bodyPr/>
          <a:lstStyle/>
          <a:p>
            <a:pPr>
              <a:buFontTx/>
              <a:buChar char="•"/>
            </a:pPr>
            <a:r>
              <a:rPr lang="en-US" dirty="0"/>
              <a:t>Given: </a:t>
            </a:r>
            <a:r>
              <a:rPr lang="en-US" i="1" dirty="0"/>
              <a:t>m</a:t>
            </a:r>
            <a:r>
              <a:rPr lang="en-US" dirty="0"/>
              <a:t> images of </a:t>
            </a:r>
            <a:r>
              <a:rPr lang="en-US" i="1" dirty="0"/>
              <a:t>n</a:t>
            </a:r>
            <a:r>
              <a:rPr lang="en-US" dirty="0"/>
              <a:t> fixed 3D points </a:t>
            </a:r>
            <a:br>
              <a:rPr lang="en-US" dirty="0"/>
            </a:br>
            <a:endParaRPr lang="en-US" sz="800" dirty="0"/>
          </a:p>
          <a:p>
            <a:pPr algn="ctr"/>
            <a:r>
              <a:rPr lang="el-GR" i="1" dirty="0">
                <a:latin typeface="Times New Roman" pitchFamily="18" charset="0"/>
              </a:rPr>
              <a:t>λ</a:t>
            </a:r>
            <a:r>
              <a:rPr lang="en-US" i="1" baseline="-10000" dirty="0" err="1">
                <a:latin typeface="Times New Roman" pitchFamily="18" charset="0"/>
              </a:rPr>
              <a:t>ij</a:t>
            </a:r>
            <a:r>
              <a:rPr lang="en-US" sz="800" dirty="0"/>
              <a:t> </a:t>
            </a:r>
            <a:r>
              <a:rPr lang="en-US" b="1" dirty="0">
                <a:latin typeface="Times New Roman" pitchFamily="18" charset="0"/>
              </a:rPr>
              <a:t>x</a:t>
            </a:r>
            <a:r>
              <a:rPr lang="en-US" i="1" baseline="-10000" dirty="0">
                <a:latin typeface="Times New Roman" pitchFamily="18" charset="0"/>
              </a:rPr>
              <a:t>ij</a:t>
            </a:r>
            <a:r>
              <a:rPr lang="en-US" i="1" dirty="0">
                <a:latin typeface="Times New Roman" pitchFamily="18" charset="0"/>
              </a:rPr>
              <a:t> = </a:t>
            </a:r>
            <a:r>
              <a:rPr lang="en-US" b="1" dirty="0">
                <a:latin typeface="Times New Roman" pitchFamily="18" charset="0"/>
              </a:rPr>
              <a:t>P</a:t>
            </a:r>
            <a:r>
              <a:rPr lang="en-US" i="1" baseline="-10000" dirty="0">
                <a:latin typeface="Times New Roman" pitchFamily="18" charset="0"/>
              </a:rPr>
              <a:t>i </a:t>
            </a:r>
            <a:r>
              <a:rPr lang="en-US" b="1" dirty="0">
                <a:latin typeface="Times New Roman" pitchFamily="18" charset="0"/>
              </a:rPr>
              <a:t>X</a:t>
            </a:r>
            <a:r>
              <a:rPr lang="en-US" i="1" baseline="-10000" dirty="0">
                <a:latin typeface="Times New Roman" pitchFamily="18" charset="0"/>
              </a:rPr>
              <a:t>j</a:t>
            </a:r>
            <a:r>
              <a:rPr lang="en-US" i="1" baseline="-25000" dirty="0">
                <a:latin typeface="Times New Roman" pitchFamily="18" charset="0"/>
              </a:rPr>
              <a:t> </a:t>
            </a:r>
            <a:r>
              <a:rPr lang="en-US" i="1" dirty="0">
                <a:latin typeface="Times New Roman" pitchFamily="18" charset="0"/>
              </a:rPr>
              <a:t>, 	</a:t>
            </a:r>
            <a:r>
              <a:rPr lang="en-US" i="1" dirty="0" err="1">
                <a:latin typeface="Times New Roman" pitchFamily="18" charset="0"/>
              </a:rPr>
              <a:t>i</a:t>
            </a:r>
            <a:r>
              <a:rPr lang="en-US" i="1" dirty="0">
                <a:latin typeface="Times New Roman" pitchFamily="18" charset="0"/>
              </a:rPr>
              <a:t> = </a:t>
            </a:r>
            <a:r>
              <a:rPr lang="en-US" dirty="0">
                <a:latin typeface="Times New Roman" pitchFamily="18" charset="0"/>
              </a:rPr>
              <a:t>1</a:t>
            </a:r>
            <a:r>
              <a:rPr lang="en-US" i="1" dirty="0">
                <a:latin typeface="Times New Roman" pitchFamily="18" charset="0"/>
              </a:rPr>
              <a:t>,… , m,    j = </a:t>
            </a:r>
            <a:r>
              <a:rPr lang="en-US" dirty="0">
                <a:latin typeface="Times New Roman" pitchFamily="18" charset="0"/>
              </a:rPr>
              <a:t>1</a:t>
            </a:r>
            <a:r>
              <a:rPr lang="en-US" i="1" dirty="0">
                <a:latin typeface="Times New Roman" pitchFamily="18" charset="0"/>
              </a:rPr>
              <a:t>, … , n</a:t>
            </a:r>
            <a:r>
              <a:rPr lang="en-US" i="1" dirty="0"/>
              <a:t>  </a:t>
            </a:r>
          </a:p>
          <a:p>
            <a:pPr>
              <a:buFontTx/>
              <a:buChar char="•"/>
            </a:pPr>
            <a:endParaRPr lang="en-US" sz="800" dirty="0"/>
          </a:p>
          <a:p>
            <a:pPr>
              <a:buFontTx/>
              <a:buChar char="•"/>
            </a:pPr>
            <a:r>
              <a:rPr lang="en-US" dirty="0"/>
              <a:t>Problem: estimate </a:t>
            </a:r>
            <a:r>
              <a:rPr lang="en-US" i="1" dirty="0"/>
              <a:t>m</a:t>
            </a:r>
            <a:r>
              <a:rPr lang="en-US" dirty="0"/>
              <a:t> projection matrices </a:t>
            </a:r>
            <a:r>
              <a:rPr lang="en-US" b="1" dirty="0"/>
              <a:t>P</a:t>
            </a:r>
            <a:r>
              <a:rPr lang="en-US" i="1" baseline="-25000" dirty="0"/>
              <a:t>i</a:t>
            </a:r>
            <a:r>
              <a:rPr lang="en-US" dirty="0"/>
              <a:t> and </a:t>
            </a:r>
            <a:r>
              <a:rPr lang="en-US" i="1" dirty="0"/>
              <a:t>n</a:t>
            </a:r>
            <a:r>
              <a:rPr lang="en-US" dirty="0"/>
              <a:t> 3D points </a:t>
            </a:r>
            <a:r>
              <a:rPr lang="en-US" b="1" dirty="0"/>
              <a:t>X</a:t>
            </a:r>
            <a:r>
              <a:rPr lang="en-US" i="1" baseline="-10000" dirty="0"/>
              <a:t>j</a:t>
            </a:r>
            <a:r>
              <a:rPr lang="en-US" dirty="0"/>
              <a:t> from the </a:t>
            </a:r>
            <a:r>
              <a:rPr lang="en-US" i="1" dirty="0" err="1"/>
              <a:t>mn</a:t>
            </a:r>
            <a:r>
              <a:rPr lang="en-US" dirty="0"/>
              <a:t> correspondences </a:t>
            </a:r>
            <a:r>
              <a:rPr lang="en-US" b="1" dirty="0" err="1"/>
              <a:t>x</a:t>
            </a:r>
            <a:r>
              <a:rPr lang="en-US" i="1" baseline="-10000" dirty="0" err="1"/>
              <a:t>ij</a:t>
            </a:r>
            <a:endParaRPr lang="en-US" i="1" baseline="-10000" dirty="0"/>
          </a:p>
          <a:p>
            <a:pPr>
              <a:buFontTx/>
              <a:buChar char="•"/>
            </a:pPr>
            <a:r>
              <a:rPr lang="en-US" dirty="0"/>
              <a:t>With no calibration info, cameras and points can only be recovered up to a 4x4 projective transformation </a:t>
            </a:r>
            <a:r>
              <a:rPr lang="en-US" b="1" dirty="0"/>
              <a:t>Q</a:t>
            </a:r>
            <a:r>
              <a:rPr lang="en-US" dirty="0"/>
              <a:t>:</a:t>
            </a:r>
          </a:p>
          <a:p>
            <a:pPr algn="ctr"/>
            <a:r>
              <a:rPr lang="en-US" b="1" dirty="0"/>
              <a:t>X </a:t>
            </a:r>
            <a:r>
              <a:rPr lang="en-US" b="1" dirty="0">
                <a:cs typeface="Arial" charset="0"/>
              </a:rPr>
              <a:t>→ QX, P → PQ</a:t>
            </a:r>
            <a:r>
              <a:rPr lang="en-US" baseline="30000" dirty="0">
                <a:cs typeface="Arial" charset="0"/>
              </a:rPr>
              <a:t>-1</a:t>
            </a:r>
            <a:endParaRPr lang="en-US" dirty="0">
              <a:cs typeface="Arial" charset="0"/>
            </a:endParaRPr>
          </a:p>
          <a:p>
            <a:pPr>
              <a:buFontTx/>
              <a:buChar char="•"/>
            </a:pPr>
            <a:r>
              <a:rPr lang="en-US" dirty="0"/>
              <a:t>We can solve for structure and motion when </a:t>
            </a:r>
          </a:p>
          <a:p>
            <a:pPr algn="ctr"/>
            <a:r>
              <a:rPr lang="en-US" dirty="0"/>
              <a:t>2</a:t>
            </a:r>
            <a:r>
              <a:rPr lang="en-US" i="1" dirty="0"/>
              <a:t>mn </a:t>
            </a:r>
            <a:r>
              <a:rPr lang="en-US" dirty="0"/>
              <a:t>&gt;= 11</a:t>
            </a:r>
            <a:r>
              <a:rPr lang="en-US" i="1" dirty="0"/>
              <a:t>m </a:t>
            </a:r>
            <a:r>
              <a:rPr lang="en-US" dirty="0"/>
              <a:t>+3</a:t>
            </a:r>
            <a:r>
              <a:rPr lang="en-US" i="1" dirty="0"/>
              <a:t>n </a:t>
            </a:r>
            <a:r>
              <a:rPr lang="en-US" dirty="0"/>
              <a:t>– 15</a:t>
            </a:r>
          </a:p>
          <a:p>
            <a:pPr>
              <a:buFontTx/>
              <a:buChar char="•"/>
            </a:pPr>
            <a:r>
              <a:rPr lang="en-US" dirty="0"/>
              <a:t>For two cameras, at least 7 points are needed</a:t>
            </a:r>
          </a:p>
          <a:p>
            <a:endParaRPr lang="en-US" dirty="0"/>
          </a:p>
        </p:txBody>
      </p:sp>
      <p:sp>
        <p:nvSpPr>
          <p:cNvPr id="4" name="TextBox 3">
            <a:extLst>
              <a:ext uri="{FF2B5EF4-FFF2-40B4-BE49-F238E27FC236}">
                <a16:creationId xmlns:a16="http://schemas.microsoft.com/office/drawing/2014/main" id="{E36B311F-A1F5-5C4A-950F-55B4CC137BD7}"/>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2605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605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605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605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26051">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26051">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26051">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2605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051"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t>Projective structure from motion</a:t>
            </a:r>
          </a:p>
        </p:txBody>
      </p:sp>
      <p:sp>
        <p:nvSpPr>
          <p:cNvPr id="1026051" name="Rectangle 3"/>
          <p:cNvSpPr>
            <a:spLocks noGrp="1" noChangeArrowheads="1"/>
          </p:cNvSpPr>
          <p:nvPr>
            <p:ph type="body" idx="1"/>
          </p:nvPr>
        </p:nvSpPr>
        <p:spPr>
          <a:xfrm>
            <a:off x="685800" y="914400"/>
            <a:ext cx="7772400" cy="5715000"/>
          </a:xfrm>
        </p:spPr>
        <p:txBody>
          <a:bodyPr/>
          <a:lstStyle/>
          <a:p>
            <a:pPr>
              <a:buFontTx/>
              <a:buChar char="•"/>
            </a:pPr>
            <a:r>
              <a:rPr lang="en-US" dirty="0"/>
              <a:t>Given: </a:t>
            </a:r>
            <a:r>
              <a:rPr lang="en-US" i="1" dirty="0"/>
              <a:t>m</a:t>
            </a:r>
            <a:r>
              <a:rPr lang="en-US" dirty="0"/>
              <a:t> images of </a:t>
            </a:r>
            <a:r>
              <a:rPr lang="en-US" i="1" dirty="0"/>
              <a:t>n</a:t>
            </a:r>
            <a:r>
              <a:rPr lang="en-US" dirty="0"/>
              <a:t> fixed 3D points </a:t>
            </a:r>
            <a:br>
              <a:rPr lang="en-US" dirty="0"/>
            </a:br>
            <a:endParaRPr lang="en-US" sz="800" dirty="0"/>
          </a:p>
          <a:p>
            <a:pPr algn="ctr"/>
            <a:r>
              <a:rPr lang="el-GR" i="1" dirty="0">
                <a:latin typeface="Times New Roman" pitchFamily="18" charset="0"/>
              </a:rPr>
              <a:t>λ</a:t>
            </a:r>
            <a:r>
              <a:rPr lang="en-US" i="1" baseline="-10000" dirty="0" err="1">
                <a:latin typeface="Times New Roman" pitchFamily="18" charset="0"/>
              </a:rPr>
              <a:t>ij</a:t>
            </a:r>
            <a:r>
              <a:rPr lang="en-US" sz="800" dirty="0"/>
              <a:t> </a:t>
            </a:r>
            <a:r>
              <a:rPr lang="en-US" b="1" dirty="0">
                <a:latin typeface="Times New Roman" pitchFamily="18" charset="0"/>
              </a:rPr>
              <a:t>x</a:t>
            </a:r>
            <a:r>
              <a:rPr lang="en-US" i="1" baseline="-10000" dirty="0">
                <a:latin typeface="Times New Roman" pitchFamily="18" charset="0"/>
              </a:rPr>
              <a:t>ij</a:t>
            </a:r>
            <a:r>
              <a:rPr lang="en-US" i="1" dirty="0">
                <a:latin typeface="Times New Roman" pitchFamily="18" charset="0"/>
              </a:rPr>
              <a:t> = </a:t>
            </a:r>
            <a:r>
              <a:rPr lang="en-US" b="1" dirty="0">
                <a:latin typeface="Times New Roman" pitchFamily="18" charset="0"/>
              </a:rPr>
              <a:t>P</a:t>
            </a:r>
            <a:r>
              <a:rPr lang="en-US" i="1" baseline="-10000" dirty="0">
                <a:latin typeface="Times New Roman" pitchFamily="18" charset="0"/>
              </a:rPr>
              <a:t>i </a:t>
            </a:r>
            <a:r>
              <a:rPr lang="en-US" b="1" dirty="0">
                <a:latin typeface="Times New Roman" pitchFamily="18" charset="0"/>
              </a:rPr>
              <a:t>X</a:t>
            </a:r>
            <a:r>
              <a:rPr lang="en-US" i="1" baseline="-10000" dirty="0">
                <a:latin typeface="Times New Roman" pitchFamily="18" charset="0"/>
              </a:rPr>
              <a:t>j</a:t>
            </a:r>
            <a:r>
              <a:rPr lang="en-US" i="1" baseline="-25000" dirty="0">
                <a:latin typeface="Times New Roman" pitchFamily="18" charset="0"/>
              </a:rPr>
              <a:t> </a:t>
            </a:r>
            <a:r>
              <a:rPr lang="en-US" i="1" dirty="0">
                <a:latin typeface="Times New Roman" pitchFamily="18" charset="0"/>
              </a:rPr>
              <a:t>, 	</a:t>
            </a:r>
            <a:r>
              <a:rPr lang="en-US" i="1" dirty="0" err="1">
                <a:latin typeface="Times New Roman" pitchFamily="18" charset="0"/>
              </a:rPr>
              <a:t>i</a:t>
            </a:r>
            <a:r>
              <a:rPr lang="en-US" i="1" dirty="0">
                <a:latin typeface="Times New Roman" pitchFamily="18" charset="0"/>
              </a:rPr>
              <a:t> = </a:t>
            </a:r>
            <a:r>
              <a:rPr lang="en-US" dirty="0">
                <a:latin typeface="Times New Roman" pitchFamily="18" charset="0"/>
              </a:rPr>
              <a:t>1</a:t>
            </a:r>
            <a:r>
              <a:rPr lang="en-US" i="1" dirty="0">
                <a:latin typeface="Times New Roman" pitchFamily="18" charset="0"/>
              </a:rPr>
              <a:t>,… , m,    j = </a:t>
            </a:r>
            <a:r>
              <a:rPr lang="en-US" dirty="0">
                <a:latin typeface="Times New Roman" pitchFamily="18" charset="0"/>
              </a:rPr>
              <a:t>1</a:t>
            </a:r>
            <a:r>
              <a:rPr lang="en-US" i="1" dirty="0">
                <a:latin typeface="Times New Roman" pitchFamily="18" charset="0"/>
              </a:rPr>
              <a:t>, … , n</a:t>
            </a:r>
            <a:r>
              <a:rPr lang="en-US" i="1" dirty="0"/>
              <a:t>  </a:t>
            </a:r>
          </a:p>
          <a:p>
            <a:pPr>
              <a:buFontTx/>
              <a:buChar char="•"/>
            </a:pPr>
            <a:endParaRPr lang="en-US" sz="800" dirty="0"/>
          </a:p>
          <a:p>
            <a:pPr>
              <a:buFontTx/>
              <a:buChar char="•"/>
            </a:pPr>
            <a:r>
              <a:rPr lang="en-US" dirty="0"/>
              <a:t>Problem: estimate </a:t>
            </a:r>
            <a:r>
              <a:rPr lang="en-US" i="1" dirty="0"/>
              <a:t>m</a:t>
            </a:r>
            <a:r>
              <a:rPr lang="en-US" dirty="0"/>
              <a:t> projection matrices </a:t>
            </a:r>
            <a:r>
              <a:rPr lang="en-US" b="1" dirty="0"/>
              <a:t>P</a:t>
            </a:r>
            <a:r>
              <a:rPr lang="en-US" i="1" baseline="-25000" dirty="0"/>
              <a:t>i</a:t>
            </a:r>
            <a:r>
              <a:rPr lang="en-US" dirty="0"/>
              <a:t> and </a:t>
            </a:r>
            <a:r>
              <a:rPr lang="en-US" i="1" dirty="0"/>
              <a:t>n</a:t>
            </a:r>
            <a:r>
              <a:rPr lang="en-US" dirty="0"/>
              <a:t> 3D points </a:t>
            </a:r>
            <a:r>
              <a:rPr lang="en-US" b="1" dirty="0"/>
              <a:t>X</a:t>
            </a:r>
            <a:r>
              <a:rPr lang="en-US" i="1" baseline="-10000" dirty="0"/>
              <a:t>j</a:t>
            </a:r>
            <a:r>
              <a:rPr lang="en-US" dirty="0"/>
              <a:t> from the </a:t>
            </a:r>
            <a:r>
              <a:rPr lang="en-US" i="1" dirty="0" err="1"/>
              <a:t>mn</a:t>
            </a:r>
            <a:r>
              <a:rPr lang="en-US" dirty="0"/>
              <a:t> correspondences </a:t>
            </a:r>
            <a:r>
              <a:rPr lang="en-US" b="1" dirty="0"/>
              <a:t>x</a:t>
            </a:r>
            <a:r>
              <a:rPr lang="en-US" i="1" baseline="-10000" dirty="0"/>
              <a:t>ij</a:t>
            </a:r>
          </a:p>
          <a:p>
            <a:pPr>
              <a:buFontTx/>
              <a:buChar char="•"/>
            </a:pPr>
            <a:r>
              <a:rPr lang="en-US" dirty="0"/>
              <a:t>With no calibration info, cameras and points can only be recovered up to a 4x4 projective transformation </a:t>
            </a:r>
            <a:r>
              <a:rPr lang="en-US" b="1" dirty="0"/>
              <a:t>Q</a:t>
            </a:r>
            <a:r>
              <a:rPr lang="en-US" dirty="0"/>
              <a:t>:</a:t>
            </a:r>
          </a:p>
          <a:p>
            <a:pPr algn="ctr"/>
            <a:r>
              <a:rPr lang="en-US" b="1" dirty="0"/>
              <a:t>X </a:t>
            </a:r>
            <a:r>
              <a:rPr lang="en-US" b="1" dirty="0">
                <a:cs typeface="Arial" charset="0"/>
              </a:rPr>
              <a:t>→ QX, P → PQ</a:t>
            </a:r>
            <a:r>
              <a:rPr lang="en-US" baseline="30000" dirty="0">
                <a:cs typeface="Arial" charset="0"/>
              </a:rPr>
              <a:t>-1</a:t>
            </a:r>
            <a:endParaRPr lang="en-US" dirty="0">
              <a:cs typeface="Arial" charset="0"/>
            </a:endParaRPr>
          </a:p>
          <a:p>
            <a:pPr>
              <a:buFontTx/>
              <a:buChar char="•"/>
            </a:pPr>
            <a:r>
              <a:rPr lang="en-US" dirty="0"/>
              <a:t>We can solve for structure and motion when </a:t>
            </a:r>
          </a:p>
          <a:p>
            <a:pPr algn="ctr"/>
            <a:r>
              <a:rPr lang="en-US" dirty="0"/>
              <a:t>2</a:t>
            </a:r>
            <a:r>
              <a:rPr lang="en-US" i="1" dirty="0"/>
              <a:t>mn </a:t>
            </a:r>
            <a:r>
              <a:rPr lang="en-US" dirty="0"/>
              <a:t>&gt;= 11</a:t>
            </a:r>
            <a:r>
              <a:rPr lang="en-US" i="1" dirty="0"/>
              <a:t>m </a:t>
            </a:r>
            <a:r>
              <a:rPr lang="en-US" dirty="0"/>
              <a:t>+3</a:t>
            </a:r>
            <a:r>
              <a:rPr lang="en-US" i="1" dirty="0"/>
              <a:t>n </a:t>
            </a:r>
            <a:r>
              <a:rPr lang="en-US" dirty="0"/>
              <a:t>– 15</a:t>
            </a:r>
          </a:p>
          <a:p>
            <a:pPr>
              <a:buFontTx/>
              <a:buChar char="•"/>
            </a:pPr>
            <a:r>
              <a:rPr lang="en-US" dirty="0"/>
              <a:t>For two cameras, at least 7 points are needed</a:t>
            </a:r>
          </a:p>
          <a:p>
            <a:endParaRPr lang="en-US" dirty="0"/>
          </a:p>
        </p:txBody>
      </p:sp>
    </p:spTree>
    <p:extLst>
      <p:ext uri="{BB962C8B-B14F-4D97-AF65-F5344CB8AC3E}">
        <p14:creationId xmlns:p14="http://schemas.microsoft.com/office/powerpoint/2010/main" val="111122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2605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605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605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605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26051">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26051">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26051">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2605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05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t>Projective SFM: Two-camera case</a:t>
            </a:r>
          </a:p>
        </p:txBody>
      </p:sp>
      <p:sp>
        <p:nvSpPr>
          <p:cNvPr id="40963" name="Rectangle 3"/>
          <p:cNvSpPr>
            <a:spLocks noGrp="1" noChangeArrowheads="1"/>
          </p:cNvSpPr>
          <p:nvPr>
            <p:ph type="body" idx="1"/>
          </p:nvPr>
        </p:nvSpPr>
        <p:spPr>
          <a:xfrm>
            <a:off x="685800" y="914400"/>
            <a:ext cx="8305800" cy="5257800"/>
          </a:xfrm>
        </p:spPr>
        <p:txBody>
          <a:bodyPr/>
          <a:lstStyle/>
          <a:p>
            <a:pPr>
              <a:buFontTx/>
              <a:buChar char="•"/>
            </a:pPr>
            <a:r>
              <a:rPr lang="en-US" dirty="0"/>
              <a:t>Compute fundamental matrix</a:t>
            </a:r>
            <a:r>
              <a:rPr lang="en-US" dirty="0">
                <a:latin typeface="Times New Roman" pitchFamily="18" charset="0"/>
              </a:rPr>
              <a:t> </a:t>
            </a:r>
            <a:r>
              <a:rPr lang="en-US" b="1" dirty="0">
                <a:latin typeface="Times New Roman" pitchFamily="18" charset="0"/>
              </a:rPr>
              <a:t>F</a:t>
            </a:r>
            <a:r>
              <a:rPr lang="en-US" dirty="0"/>
              <a:t> between the two views</a:t>
            </a:r>
          </a:p>
          <a:p>
            <a:pPr>
              <a:buFontTx/>
              <a:buChar char="•"/>
            </a:pPr>
            <a:r>
              <a:rPr lang="en-US" dirty="0"/>
              <a:t>First camera matrix: 	</a:t>
            </a:r>
            <a:r>
              <a:rPr lang="en-US" b="1" dirty="0">
                <a:latin typeface="Times New Roman" pitchFamily="18" charset="0"/>
              </a:rPr>
              <a:t>[I | 0]</a:t>
            </a:r>
            <a:endParaRPr lang="en-US" b="1" baseline="30000" dirty="0">
              <a:latin typeface="Times New Roman" pitchFamily="18" charset="0"/>
            </a:endParaRPr>
          </a:p>
          <a:p>
            <a:pPr>
              <a:buFontTx/>
              <a:buChar char="•"/>
            </a:pPr>
            <a:r>
              <a:rPr lang="en-US" dirty="0"/>
              <a:t>Second camera matrix: 	</a:t>
            </a:r>
            <a:r>
              <a:rPr lang="en-US" b="1" dirty="0">
                <a:latin typeface="Times New Roman" pitchFamily="18" charset="0"/>
              </a:rPr>
              <a:t>[A | b]</a:t>
            </a:r>
            <a:endParaRPr lang="en-US" dirty="0"/>
          </a:p>
          <a:p>
            <a:pPr>
              <a:buFontTx/>
              <a:buChar char="•"/>
            </a:pPr>
            <a:r>
              <a:rPr lang="en-US" dirty="0"/>
              <a:t>Then </a:t>
            </a:r>
            <a:r>
              <a:rPr lang="en-US" b="1" dirty="0">
                <a:latin typeface="Times New Roman" pitchFamily="18" charset="0"/>
              </a:rPr>
              <a:t>b</a:t>
            </a:r>
            <a:r>
              <a:rPr lang="en-US" dirty="0"/>
              <a:t> is the </a:t>
            </a:r>
            <a:r>
              <a:rPr lang="en-US" dirty="0" err="1"/>
              <a:t>epipole</a:t>
            </a:r>
            <a:r>
              <a:rPr lang="en-US" dirty="0"/>
              <a:t> (</a:t>
            </a:r>
            <a:r>
              <a:rPr lang="en-US" b="1" dirty="0" err="1">
                <a:latin typeface="Times New Roman" pitchFamily="18" charset="0"/>
              </a:rPr>
              <a:t>F</a:t>
            </a:r>
            <a:r>
              <a:rPr lang="en-US" baseline="30000" dirty="0" err="1">
                <a:latin typeface="Times New Roman" pitchFamily="18" charset="0"/>
              </a:rPr>
              <a:t>T</a:t>
            </a:r>
            <a:r>
              <a:rPr lang="en-US" b="1" dirty="0" err="1">
                <a:latin typeface="Times New Roman" pitchFamily="18" charset="0"/>
              </a:rPr>
              <a:t>b</a:t>
            </a:r>
            <a:r>
              <a:rPr lang="en-US" b="1" dirty="0">
                <a:latin typeface="Times New Roman" pitchFamily="18" charset="0"/>
              </a:rPr>
              <a:t> </a:t>
            </a:r>
            <a:r>
              <a:rPr lang="en-US" dirty="0">
                <a:latin typeface="Times New Roman" pitchFamily="18" charset="0"/>
              </a:rPr>
              <a:t>= 0</a:t>
            </a:r>
            <a:r>
              <a:rPr lang="en-US" dirty="0"/>
              <a:t>), </a:t>
            </a:r>
            <a:r>
              <a:rPr lang="en-US" b="1" dirty="0">
                <a:latin typeface="Times New Roman" pitchFamily="18" charset="0"/>
              </a:rPr>
              <a:t>A </a:t>
            </a:r>
            <a:r>
              <a:rPr lang="en-US" dirty="0">
                <a:latin typeface="Times New Roman" pitchFamily="18" charset="0"/>
              </a:rPr>
              <a:t>= –[</a:t>
            </a:r>
            <a:r>
              <a:rPr lang="en-US" b="1" dirty="0">
                <a:latin typeface="Times New Roman" pitchFamily="18" charset="0"/>
              </a:rPr>
              <a:t>b</a:t>
            </a:r>
            <a:r>
              <a:rPr lang="en-US" baseline="-25000" dirty="0">
                <a:latin typeface="Times New Roman" pitchFamily="18" charset="0"/>
                <a:cs typeface="Arial" charset="0"/>
              </a:rPr>
              <a:t>×</a:t>
            </a:r>
            <a:r>
              <a:rPr lang="en-US" dirty="0">
                <a:latin typeface="Times New Roman" pitchFamily="18" charset="0"/>
                <a:cs typeface="Arial" charset="0"/>
              </a:rPr>
              <a:t>]</a:t>
            </a:r>
            <a:r>
              <a:rPr lang="en-US" b="1" dirty="0">
                <a:latin typeface="Times New Roman" pitchFamily="18" charset="0"/>
                <a:cs typeface="Arial" charset="0"/>
              </a:rPr>
              <a:t>F</a:t>
            </a:r>
          </a:p>
          <a:p>
            <a:pPr>
              <a:buFontTx/>
              <a:buChar char="•"/>
            </a:pPr>
            <a:endParaRPr lang="en-US" dirty="0"/>
          </a:p>
        </p:txBody>
      </p:sp>
      <p:sp>
        <p:nvSpPr>
          <p:cNvPr id="40964" name="Text Box 14"/>
          <p:cNvSpPr txBox="1">
            <a:spLocks noChangeArrowheads="1"/>
          </p:cNvSpPr>
          <p:nvPr/>
        </p:nvSpPr>
        <p:spPr bwMode="auto">
          <a:xfrm>
            <a:off x="7620000" y="6524625"/>
            <a:ext cx="1356397" cy="307777"/>
          </a:xfrm>
          <a:prstGeom prst="rect">
            <a:avLst/>
          </a:prstGeom>
          <a:noFill/>
          <a:ln w="9525">
            <a:noFill/>
            <a:miter lim="800000"/>
            <a:headEnd/>
            <a:tailEnd/>
          </a:ln>
        </p:spPr>
        <p:txBody>
          <a:bodyPr wrap="none">
            <a:spAutoFit/>
          </a:bodyPr>
          <a:lstStyle/>
          <a:p>
            <a:r>
              <a:rPr lang="en-US" sz="1400" dirty="0"/>
              <a:t>F&amp;P sec. </a:t>
            </a:r>
            <a:r>
              <a:rPr lang="en-US" sz="1400"/>
              <a:t>8.3.2</a:t>
            </a:r>
            <a:endParaRPr lang="en-US" sz="1400" dirty="0"/>
          </a:p>
        </p:txBody>
      </p:sp>
      <p:sp>
        <p:nvSpPr>
          <p:cNvPr id="5" name="TextBox 4">
            <a:extLst>
              <a:ext uri="{FF2B5EF4-FFF2-40B4-BE49-F238E27FC236}">
                <a16:creationId xmlns:a16="http://schemas.microsoft.com/office/drawing/2014/main" id="{CA2D2348-2FBA-5C4C-92C4-7581762BB3BB}"/>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94665" name="Object 9"/>
          <p:cNvGraphicFramePr>
            <a:graphicFrameLocks noGrp="1" noChangeAspect="1"/>
          </p:cNvGraphicFramePr>
          <p:nvPr>
            <p:ph sz="quarter" idx="2"/>
          </p:nvPr>
        </p:nvGraphicFramePr>
        <p:xfrm>
          <a:off x="5254625" y="2174875"/>
          <a:ext cx="3052763" cy="3090863"/>
        </p:xfrm>
        <a:graphic>
          <a:graphicData uri="http://schemas.openxmlformats.org/presentationml/2006/ole">
            <mc:AlternateContent xmlns:mc="http://schemas.openxmlformats.org/markup-compatibility/2006">
              <mc:Choice xmlns:v="urn:schemas-microsoft-com:vml" Requires="v">
                <p:oleObj spid="_x0000_s21791" name="Image" r:id="rId4" imgW="3073016" imgH="3111111" progId="Photoshop.Image.10">
                  <p:embed/>
                </p:oleObj>
              </mc:Choice>
              <mc:Fallback>
                <p:oleObj name="Image" r:id="rId4" imgW="3073016" imgH="3111111" progId="Photoshop.Image.10">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4625" y="2174875"/>
                        <a:ext cx="3052763" cy="3090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21508" name="Rectangle 2"/>
          <p:cNvSpPr>
            <a:spLocks noGrp="1" noChangeArrowheads="1"/>
          </p:cNvSpPr>
          <p:nvPr>
            <p:ph type="title"/>
          </p:nvPr>
        </p:nvSpPr>
        <p:spPr/>
        <p:txBody>
          <a:bodyPr/>
          <a:lstStyle/>
          <a:p>
            <a:r>
              <a:rPr lang="de-DE" dirty="0" err="1"/>
              <a:t>Incremental</a:t>
            </a:r>
            <a:r>
              <a:rPr lang="de-DE" dirty="0"/>
              <a:t> </a:t>
            </a:r>
            <a:r>
              <a:rPr lang="de-DE" dirty="0" err="1"/>
              <a:t>structure</a:t>
            </a:r>
            <a:r>
              <a:rPr lang="de-DE" dirty="0"/>
              <a:t> </a:t>
            </a:r>
            <a:r>
              <a:rPr lang="de-DE" dirty="0" err="1"/>
              <a:t>from</a:t>
            </a:r>
            <a:r>
              <a:rPr lang="de-DE" dirty="0"/>
              <a:t> </a:t>
            </a:r>
            <a:r>
              <a:rPr lang="de-DE" dirty="0" err="1"/>
              <a:t>motion</a:t>
            </a:r>
            <a:endParaRPr lang="en-GB" dirty="0"/>
          </a:p>
        </p:txBody>
      </p:sp>
      <p:sp>
        <p:nvSpPr>
          <p:cNvPr id="1094660" name="Rectangle 4"/>
          <p:cNvSpPr>
            <a:spLocks noGrp="1" noChangeArrowheads="1"/>
          </p:cNvSpPr>
          <p:nvPr>
            <p:ph type="body" sz="half" idx="1"/>
          </p:nvPr>
        </p:nvSpPr>
        <p:spPr>
          <a:xfrm>
            <a:off x="685800" y="914400"/>
            <a:ext cx="4191000" cy="4648200"/>
          </a:xfrm>
        </p:spPr>
        <p:txBody>
          <a:bodyPr/>
          <a:lstStyle/>
          <a:p>
            <a:pPr marL="0" indent="0">
              <a:buFontTx/>
              <a:buChar char="•"/>
            </a:pPr>
            <a:r>
              <a:rPr lang="de-DE" sz="2000" dirty="0"/>
              <a:t>Initialize </a:t>
            </a:r>
            <a:r>
              <a:rPr lang="de-DE" sz="2000" dirty="0" err="1"/>
              <a:t>motion</a:t>
            </a:r>
            <a:r>
              <a:rPr lang="de-DE" sz="2000" dirty="0"/>
              <a:t> </a:t>
            </a:r>
            <a:r>
              <a:rPr lang="de-DE" sz="2000" dirty="0" err="1"/>
              <a:t>from</a:t>
            </a:r>
            <a:r>
              <a:rPr lang="de-DE" sz="2000" dirty="0"/>
              <a:t> </a:t>
            </a:r>
            <a:r>
              <a:rPr lang="de-DE" sz="2000" dirty="0" err="1"/>
              <a:t>two</a:t>
            </a:r>
            <a:r>
              <a:rPr lang="de-DE" sz="2000" dirty="0"/>
              <a:t> </a:t>
            </a:r>
            <a:r>
              <a:rPr lang="de-DE" sz="2000" dirty="0" err="1"/>
              <a:t>images</a:t>
            </a:r>
            <a:r>
              <a:rPr lang="de-DE" sz="2000" dirty="0"/>
              <a:t> </a:t>
            </a:r>
            <a:r>
              <a:rPr lang="de-DE" sz="2000" dirty="0" err="1"/>
              <a:t>using</a:t>
            </a:r>
            <a:r>
              <a:rPr lang="de-DE" sz="2000" dirty="0"/>
              <a:t> fundamental </a:t>
            </a:r>
            <a:r>
              <a:rPr lang="de-DE" sz="2000" dirty="0" err="1"/>
              <a:t>matrix</a:t>
            </a:r>
            <a:br>
              <a:rPr lang="de-DE" sz="2000" dirty="0"/>
            </a:br>
            <a:endParaRPr lang="de-DE" sz="2000" dirty="0"/>
          </a:p>
          <a:p>
            <a:pPr marL="0" indent="0">
              <a:buFontTx/>
              <a:buChar char="•"/>
            </a:pPr>
            <a:r>
              <a:rPr lang="de-DE" sz="2000" dirty="0"/>
              <a:t>Initialize </a:t>
            </a:r>
            <a:r>
              <a:rPr lang="de-DE" sz="2000" dirty="0" err="1"/>
              <a:t>structure</a:t>
            </a:r>
            <a:r>
              <a:rPr lang="de-DE" sz="2000" dirty="0"/>
              <a:t> </a:t>
            </a:r>
            <a:r>
              <a:rPr lang="de-DE" sz="2000" dirty="0" err="1"/>
              <a:t>by</a:t>
            </a:r>
            <a:r>
              <a:rPr lang="de-DE" sz="2000" dirty="0"/>
              <a:t> </a:t>
            </a:r>
            <a:r>
              <a:rPr lang="de-DE" sz="2000" dirty="0" err="1"/>
              <a:t>triangulation</a:t>
            </a:r>
            <a:br>
              <a:rPr lang="de-DE" sz="2000" dirty="0"/>
            </a:br>
            <a:endParaRPr lang="de-DE" sz="2000" dirty="0"/>
          </a:p>
          <a:p>
            <a:pPr marL="0" indent="0">
              <a:buFontTx/>
              <a:buChar char="•"/>
            </a:pPr>
            <a:r>
              <a:rPr lang="de-DE" sz="2000" dirty="0" err="1"/>
              <a:t>For</a:t>
            </a:r>
            <a:r>
              <a:rPr lang="de-DE" sz="2000" dirty="0"/>
              <a:t> </a:t>
            </a:r>
            <a:r>
              <a:rPr lang="de-DE" sz="2000" dirty="0" err="1"/>
              <a:t>each</a:t>
            </a:r>
            <a:r>
              <a:rPr lang="de-DE" sz="2000" dirty="0"/>
              <a:t> additional </a:t>
            </a:r>
            <a:r>
              <a:rPr lang="de-DE" sz="2000" dirty="0" err="1"/>
              <a:t>view</a:t>
            </a:r>
            <a:r>
              <a:rPr lang="de-DE" sz="2000" dirty="0"/>
              <a:t>:</a:t>
            </a:r>
          </a:p>
          <a:p>
            <a:pPr lvl="1"/>
            <a:r>
              <a:rPr lang="de-DE" sz="1800" dirty="0" err="1"/>
              <a:t>Determine</a:t>
            </a:r>
            <a:r>
              <a:rPr lang="de-DE" sz="1800" dirty="0"/>
              <a:t> </a:t>
            </a:r>
            <a:r>
              <a:rPr lang="de-DE" sz="1800" dirty="0" err="1"/>
              <a:t>projection</a:t>
            </a:r>
            <a:r>
              <a:rPr lang="de-DE" sz="1800" dirty="0"/>
              <a:t> </a:t>
            </a:r>
            <a:r>
              <a:rPr lang="de-DE" sz="1800" dirty="0" err="1"/>
              <a:t>matrix</a:t>
            </a:r>
            <a:r>
              <a:rPr lang="de-DE" sz="1800" dirty="0"/>
              <a:t> </a:t>
            </a:r>
            <a:r>
              <a:rPr lang="de-DE" sz="1800" dirty="0" err="1"/>
              <a:t>of</a:t>
            </a:r>
            <a:r>
              <a:rPr lang="de-DE" sz="1800" dirty="0"/>
              <a:t> </a:t>
            </a:r>
            <a:r>
              <a:rPr lang="de-DE" sz="1800" dirty="0" err="1"/>
              <a:t>new</a:t>
            </a:r>
            <a:r>
              <a:rPr lang="de-DE" sz="1800" dirty="0"/>
              <a:t> </a:t>
            </a:r>
            <a:r>
              <a:rPr lang="de-DE" sz="1800" dirty="0" err="1"/>
              <a:t>camera</a:t>
            </a:r>
            <a:r>
              <a:rPr lang="de-DE" sz="1800" dirty="0"/>
              <a:t> </a:t>
            </a:r>
            <a:r>
              <a:rPr lang="de-DE" sz="1800" dirty="0" err="1"/>
              <a:t>using</a:t>
            </a:r>
            <a:r>
              <a:rPr lang="de-DE" sz="1800" dirty="0"/>
              <a:t> all </a:t>
            </a:r>
            <a:r>
              <a:rPr lang="de-DE" sz="1800" dirty="0" err="1"/>
              <a:t>the</a:t>
            </a:r>
            <a:r>
              <a:rPr lang="de-DE" sz="1800" dirty="0"/>
              <a:t> </a:t>
            </a:r>
            <a:r>
              <a:rPr lang="de-DE" sz="1800" dirty="0" err="1"/>
              <a:t>known</a:t>
            </a:r>
            <a:r>
              <a:rPr lang="de-DE" sz="1800" dirty="0"/>
              <a:t> 3D </a:t>
            </a:r>
            <a:r>
              <a:rPr lang="de-DE" sz="1800" dirty="0" err="1"/>
              <a:t>points</a:t>
            </a:r>
            <a:r>
              <a:rPr lang="de-DE" sz="1800" dirty="0"/>
              <a:t> </a:t>
            </a:r>
            <a:r>
              <a:rPr lang="de-DE" sz="1800" dirty="0" err="1"/>
              <a:t>that</a:t>
            </a:r>
            <a:r>
              <a:rPr lang="de-DE" sz="1800" dirty="0"/>
              <a:t> </a:t>
            </a:r>
            <a:r>
              <a:rPr lang="de-DE" sz="1800" dirty="0" err="1"/>
              <a:t>are</a:t>
            </a:r>
            <a:r>
              <a:rPr lang="de-DE" sz="1800" dirty="0"/>
              <a:t> </a:t>
            </a:r>
            <a:r>
              <a:rPr lang="de-DE" sz="1800" dirty="0" err="1"/>
              <a:t>visible</a:t>
            </a:r>
            <a:r>
              <a:rPr lang="de-DE" sz="1800" dirty="0"/>
              <a:t> in </a:t>
            </a:r>
            <a:r>
              <a:rPr lang="de-DE" sz="1800" dirty="0" err="1"/>
              <a:t>its</a:t>
            </a:r>
            <a:r>
              <a:rPr lang="de-DE" sz="1800" dirty="0"/>
              <a:t> </a:t>
            </a:r>
            <a:r>
              <a:rPr lang="de-DE" sz="1800" dirty="0" err="1"/>
              <a:t>image</a:t>
            </a:r>
            <a:r>
              <a:rPr lang="de-DE" sz="1800" dirty="0"/>
              <a:t> – </a:t>
            </a:r>
            <a:r>
              <a:rPr lang="de-DE" sz="1800" i="1" dirty="0" err="1"/>
              <a:t>calibration</a:t>
            </a:r>
            <a:r>
              <a:rPr lang="de-DE" sz="1800" dirty="0"/>
              <a:t> </a:t>
            </a:r>
          </a:p>
        </p:txBody>
      </p:sp>
      <p:sp>
        <p:nvSpPr>
          <p:cNvPr id="1094667" name="Text Box 11"/>
          <p:cNvSpPr txBox="1">
            <a:spLocks noChangeArrowheads="1"/>
          </p:cNvSpPr>
          <p:nvPr/>
        </p:nvSpPr>
        <p:spPr bwMode="auto">
          <a:xfrm rot="-5400000">
            <a:off x="4460082" y="3352006"/>
            <a:ext cx="1157288" cy="396875"/>
          </a:xfrm>
          <a:prstGeom prst="rect">
            <a:avLst/>
          </a:prstGeom>
          <a:noFill/>
          <a:ln w="9525">
            <a:noFill/>
            <a:miter lim="800000"/>
            <a:headEnd/>
            <a:tailEnd/>
          </a:ln>
        </p:spPr>
        <p:txBody>
          <a:bodyPr wrap="none">
            <a:spAutoFit/>
          </a:bodyPr>
          <a:lstStyle/>
          <a:p>
            <a:r>
              <a:rPr lang="en-US" sz="2000">
                <a:solidFill>
                  <a:srgbClr val="FF0000"/>
                </a:solidFill>
              </a:rPr>
              <a:t>cameras</a:t>
            </a:r>
          </a:p>
        </p:txBody>
      </p:sp>
      <p:sp>
        <p:nvSpPr>
          <p:cNvPr id="1094668" name="Line 12"/>
          <p:cNvSpPr>
            <a:spLocks noChangeShapeType="1"/>
          </p:cNvSpPr>
          <p:nvPr/>
        </p:nvSpPr>
        <p:spPr bwMode="auto">
          <a:xfrm>
            <a:off x="5473700" y="2362200"/>
            <a:ext cx="2667000" cy="0"/>
          </a:xfrm>
          <a:prstGeom prst="line">
            <a:avLst/>
          </a:prstGeom>
          <a:noFill/>
          <a:ln w="9525">
            <a:solidFill>
              <a:srgbClr val="FF0000"/>
            </a:solidFill>
            <a:round/>
            <a:headEnd/>
            <a:tailEnd type="triangle" w="med" len="med"/>
          </a:ln>
        </p:spPr>
        <p:txBody>
          <a:bodyPr/>
          <a:lstStyle/>
          <a:p>
            <a:endParaRPr lang="en-US"/>
          </a:p>
        </p:txBody>
      </p:sp>
      <p:sp>
        <p:nvSpPr>
          <p:cNvPr id="1094669" name="Text Box 13"/>
          <p:cNvSpPr txBox="1">
            <a:spLocks noChangeArrowheads="1"/>
          </p:cNvSpPr>
          <p:nvPr/>
        </p:nvSpPr>
        <p:spPr bwMode="auto">
          <a:xfrm>
            <a:off x="5919788" y="1905000"/>
            <a:ext cx="862012" cy="396875"/>
          </a:xfrm>
          <a:prstGeom prst="rect">
            <a:avLst/>
          </a:prstGeom>
          <a:noFill/>
          <a:ln w="9525">
            <a:noFill/>
            <a:miter lim="800000"/>
            <a:headEnd/>
            <a:tailEnd/>
          </a:ln>
        </p:spPr>
        <p:txBody>
          <a:bodyPr wrap="none">
            <a:spAutoFit/>
          </a:bodyPr>
          <a:lstStyle/>
          <a:p>
            <a:r>
              <a:rPr lang="en-US" sz="2000">
                <a:solidFill>
                  <a:srgbClr val="FF0000"/>
                </a:solidFill>
              </a:rPr>
              <a:t>points</a:t>
            </a:r>
          </a:p>
        </p:txBody>
      </p:sp>
      <p:sp>
        <p:nvSpPr>
          <p:cNvPr id="1094670" name="Line 14"/>
          <p:cNvSpPr>
            <a:spLocks noChangeShapeType="1"/>
          </p:cNvSpPr>
          <p:nvPr/>
        </p:nvSpPr>
        <p:spPr bwMode="auto">
          <a:xfrm>
            <a:off x="5245100" y="2543175"/>
            <a:ext cx="0" cy="2409825"/>
          </a:xfrm>
          <a:prstGeom prst="line">
            <a:avLst/>
          </a:prstGeom>
          <a:noFill/>
          <a:ln w="9525">
            <a:solidFill>
              <a:srgbClr val="FF0000"/>
            </a:solidFill>
            <a:round/>
            <a:headEnd/>
            <a:tailEnd type="triangle" w="med" len="med"/>
          </a:ln>
        </p:spPr>
        <p:txBody>
          <a:bodyPr/>
          <a:lstStyle/>
          <a:p>
            <a:endParaRPr lang="en-US"/>
          </a:p>
        </p:txBody>
      </p:sp>
      <p:graphicFrame>
        <p:nvGraphicFramePr>
          <p:cNvPr id="1094677" name="Object 21"/>
          <p:cNvGraphicFramePr>
            <a:graphicFrameLocks noGrp="1" noChangeAspect="1"/>
          </p:cNvGraphicFramePr>
          <p:nvPr>
            <p:ph sz="quarter" idx="3"/>
          </p:nvPr>
        </p:nvGraphicFramePr>
        <p:xfrm>
          <a:off x="5976938" y="4514850"/>
          <a:ext cx="190500" cy="177800"/>
        </p:xfrm>
        <a:graphic>
          <a:graphicData uri="http://schemas.openxmlformats.org/presentationml/2006/ole">
            <mc:AlternateContent xmlns:mc="http://schemas.openxmlformats.org/markup-compatibility/2006">
              <mc:Choice xmlns:v="urn:schemas-microsoft-com:vml" Requires="v">
                <p:oleObj spid="_x0000_s21792" name="Image" r:id="rId6" imgW="190409" imgH="177465" progId="Photoshop.Image.10">
                  <p:embed/>
                </p:oleObj>
              </mc:Choice>
              <mc:Fallback>
                <p:oleObj name="Image" r:id="rId6" imgW="190409" imgH="177465" progId="Photoshop.Image.10">
                  <p:embed/>
                  <p:pic>
                    <p:nvPicPr>
                      <p:cNvPr id="0" name="Object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76938" y="4514850"/>
                        <a:ext cx="190500" cy="177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094673" name="Line 17"/>
          <p:cNvSpPr>
            <a:spLocks noChangeShapeType="1"/>
          </p:cNvSpPr>
          <p:nvPr/>
        </p:nvSpPr>
        <p:spPr bwMode="auto">
          <a:xfrm>
            <a:off x="5029200" y="4572000"/>
            <a:ext cx="2362200" cy="0"/>
          </a:xfrm>
          <a:prstGeom prst="line">
            <a:avLst/>
          </a:prstGeom>
          <a:noFill/>
          <a:ln w="25400">
            <a:solidFill>
              <a:schemeClr val="folHlink"/>
            </a:solidFill>
            <a:round/>
            <a:headEnd/>
            <a:tailEnd/>
          </a:ln>
        </p:spPr>
        <p:txBody>
          <a:bodyPr/>
          <a:lstStyle/>
          <a:p>
            <a:endParaRPr lang="en-US"/>
          </a:p>
        </p:txBody>
      </p:sp>
      <p:grpSp>
        <p:nvGrpSpPr>
          <p:cNvPr id="2" name="Group 20"/>
          <p:cNvGrpSpPr>
            <a:grpSpLocks/>
          </p:cNvGrpSpPr>
          <p:nvPr/>
        </p:nvGrpSpPr>
        <p:grpSpPr bwMode="auto">
          <a:xfrm rot="5400000">
            <a:off x="4686300" y="4381500"/>
            <a:ext cx="228600" cy="457200"/>
            <a:chOff x="2928" y="3312"/>
            <a:chExt cx="144" cy="288"/>
          </a:xfrm>
        </p:grpSpPr>
        <p:sp>
          <p:nvSpPr>
            <p:cNvPr id="21518" name="AutoShape 18"/>
            <p:cNvSpPr>
              <a:spLocks noChangeArrowheads="1"/>
            </p:cNvSpPr>
            <p:nvPr/>
          </p:nvSpPr>
          <p:spPr bwMode="auto">
            <a:xfrm>
              <a:off x="2928" y="3312"/>
              <a:ext cx="144" cy="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folHlink"/>
            </a:solidFill>
            <a:ln w="9525">
              <a:solidFill>
                <a:schemeClr val="tx1"/>
              </a:solidFill>
              <a:miter lim="800000"/>
              <a:headEnd/>
              <a:tailEnd/>
            </a:ln>
          </p:spPr>
          <p:txBody>
            <a:bodyPr wrap="none" anchor="ctr"/>
            <a:lstStyle/>
            <a:p>
              <a:endParaRPr lang="en-US"/>
            </a:p>
          </p:txBody>
        </p:sp>
        <p:sp>
          <p:nvSpPr>
            <p:cNvPr id="21519" name="Rectangle 19"/>
            <p:cNvSpPr>
              <a:spLocks noChangeArrowheads="1"/>
            </p:cNvSpPr>
            <p:nvPr/>
          </p:nvSpPr>
          <p:spPr bwMode="auto">
            <a:xfrm>
              <a:off x="2928" y="3408"/>
              <a:ext cx="144" cy="192"/>
            </a:xfrm>
            <a:prstGeom prst="rect">
              <a:avLst/>
            </a:prstGeom>
            <a:solidFill>
              <a:schemeClr val="folHlink"/>
            </a:solidFill>
            <a:ln w="9525">
              <a:solidFill>
                <a:schemeClr val="tx1"/>
              </a:solidFill>
              <a:miter lim="800000"/>
              <a:headEnd/>
              <a:tailEnd/>
            </a:ln>
          </p:spPr>
          <p:txBody>
            <a:bodyPr wrap="none" anchor="ctr"/>
            <a:lstStyle/>
            <a:p>
              <a:endParaRPr lang="en-US"/>
            </a:p>
          </p:txBody>
        </p:sp>
      </p:grpSp>
      <p:sp>
        <p:nvSpPr>
          <p:cNvPr id="21516" name="Rectangle 24"/>
          <p:cNvSpPr>
            <a:spLocks noChangeArrowheads="1"/>
          </p:cNvSpPr>
          <p:nvPr/>
        </p:nvSpPr>
        <p:spPr bwMode="auto">
          <a:xfrm>
            <a:off x="7391400" y="2590800"/>
            <a:ext cx="838200" cy="1676400"/>
          </a:xfrm>
          <a:prstGeom prst="rect">
            <a:avLst/>
          </a:prstGeom>
          <a:solidFill>
            <a:schemeClr val="bg1"/>
          </a:solidFill>
          <a:ln w="9525">
            <a:noFill/>
            <a:miter lim="800000"/>
            <a:headEnd/>
            <a:tailEnd/>
          </a:ln>
        </p:spPr>
        <p:txBody>
          <a:bodyPr wrap="none" anchor="ctr"/>
          <a:lstStyle/>
          <a:p>
            <a:endParaRPr lang="en-US"/>
          </a:p>
        </p:txBody>
      </p:sp>
      <p:sp>
        <p:nvSpPr>
          <p:cNvPr id="21517" name="Rectangle 25"/>
          <p:cNvSpPr>
            <a:spLocks noChangeArrowheads="1"/>
          </p:cNvSpPr>
          <p:nvPr/>
        </p:nvSpPr>
        <p:spPr bwMode="auto">
          <a:xfrm>
            <a:off x="7620000" y="2590800"/>
            <a:ext cx="533400" cy="1905000"/>
          </a:xfrm>
          <a:prstGeom prst="rect">
            <a:avLst/>
          </a:prstGeom>
          <a:solidFill>
            <a:schemeClr val="bg1"/>
          </a:solidFill>
          <a:ln w="9525">
            <a:noFill/>
            <a:miter lim="800000"/>
            <a:headEnd/>
            <a:tailEnd/>
          </a:ln>
        </p:spPr>
        <p:txBody>
          <a:bodyPr wrap="none" anchor="ctr"/>
          <a:lstStyle/>
          <a:p>
            <a:endParaRPr lang="en-US"/>
          </a:p>
        </p:txBody>
      </p:sp>
      <p:sp>
        <p:nvSpPr>
          <p:cNvPr id="16" name="TextBox 15">
            <a:extLst>
              <a:ext uri="{FF2B5EF4-FFF2-40B4-BE49-F238E27FC236}">
                <a16:creationId xmlns:a16="http://schemas.microsoft.com/office/drawing/2014/main" id="{B4AD571C-B8B4-224B-928D-44F81399592E}"/>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46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466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9466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9466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9466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9466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9467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9467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94660">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94660">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946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4660" grpId="0" build="p"/>
      <p:bldP spid="1094667" grpId="0" uiExpand="1"/>
      <p:bldP spid="1094668" grpId="0" uiExpand="1" animBg="1"/>
      <p:bldP spid="1094669" grpId="0" uiExpand="1"/>
      <p:bldP spid="1094670" grpId="0" uiExpand="1" animBg="1"/>
      <p:bldP spid="109467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13"/>
          <p:cNvGraphicFramePr>
            <a:graphicFrameLocks noGrp="1" noChangeAspect="1"/>
          </p:cNvGraphicFramePr>
          <p:nvPr>
            <p:ph sz="quarter" idx="3"/>
          </p:nvPr>
        </p:nvGraphicFramePr>
        <p:xfrm>
          <a:off x="5259388" y="2171700"/>
          <a:ext cx="3052762" cy="3092450"/>
        </p:xfrm>
        <a:graphic>
          <a:graphicData uri="http://schemas.openxmlformats.org/presentationml/2006/ole">
            <mc:AlternateContent xmlns:mc="http://schemas.openxmlformats.org/markup-compatibility/2006">
              <mc:Choice xmlns:v="urn:schemas-microsoft-com:vml" Requires="v">
                <p:oleObj spid="_x0000_s22815" name="Image" r:id="rId4" imgW="3073016" imgH="3111111" progId="Photoshop.Image.10">
                  <p:embed/>
                </p:oleObj>
              </mc:Choice>
              <mc:Fallback>
                <p:oleObj name="Image" r:id="rId4" imgW="3073016" imgH="3111111" progId="Photoshop.Image.10">
                  <p:embed/>
                  <p:pic>
                    <p:nvPicPr>
                      <p:cNvPr id="0" name="Object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9388" y="2171700"/>
                        <a:ext cx="3052762" cy="3092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22532" name="Rectangle 2"/>
          <p:cNvSpPr>
            <a:spLocks noGrp="1" noChangeArrowheads="1"/>
          </p:cNvSpPr>
          <p:nvPr>
            <p:ph type="title"/>
          </p:nvPr>
        </p:nvSpPr>
        <p:spPr/>
        <p:txBody>
          <a:bodyPr/>
          <a:lstStyle/>
          <a:p>
            <a:r>
              <a:rPr lang="de-DE" dirty="0" err="1"/>
              <a:t>Incremental</a:t>
            </a:r>
            <a:r>
              <a:rPr lang="de-DE" dirty="0"/>
              <a:t> </a:t>
            </a:r>
            <a:r>
              <a:rPr lang="de-DE" dirty="0" err="1"/>
              <a:t>structure</a:t>
            </a:r>
            <a:r>
              <a:rPr lang="de-DE" dirty="0"/>
              <a:t> </a:t>
            </a:r>
            <a:r>
              <a:rPr lang="de-DE" dirty="0" err="1"/>
              <a:t>from</a:t>
            </a:r>
            <a:r>
              <a:rPr lang="de-DE" dirty="0"/>
              <a:t> </a:t>
            </a:r>
            <a:r>
              <a:rPr lang="de-DE" dirty="0" err="1"/>
              <a:t>motion</a:t>
            </a:r>
            <a:endParaRPr lang="en-GB" dirty="0"/>
          </a:p>
        </p:txBody>
      </p:sp>
      <p:sp>
        <p:nvSpPr>
          <p:cNvPr id="22533" name="Rectangle 3"/>
          <p:cNvSpPr>
            <a:spLocks noGrp="1" noChangeArrowheads="1"/>
          </p:cNvSpPr>
          <p:nvPr>
            <p:ph type="body" sz="half" idx="1"/>
          </p:nvPr>
        </p:nvSpPr>
        <p:spPr>
          <a:xfrm>
            <a:off x="685800" y="914400"/>
            <a:ext cx="4191000" cy="4343400"/>
          </a:xfrm>
        </p:spPr>
        <p:txBody>
          <a:bodyPr/>
          <a:lstStyle/>
          <a:p>
            <a:pPr marL="0" indent="0">
              <a:buFontTx/>
              <a:buChar char="•"/>
            </a:pPr>
            <a:r>
              <a:rPr lang="de-DE" sz="2000"/>
              <a:t>Initialize motion from two images using fundamental matrix</a:t>
            </a:r>
            <a:br>
              <a:rPr lang="de-DE" sz="2000"/>
            </a:br>
            <a:endParaRPr lang="de-DE" sz="2000"/>
          </a:p>
          <a:p>
            <a:pPr marL="0" indent="0">
              <a:buFontTx/>
              <a:buChar char="•"/>
            </a:pPr>
            <a:r>
              <a:rPr lang="de-DE" sz="2000"/>
              <a:t>Initialize structure by triangulation</a:t>
            </a:r>
            <a:br>
              <a:rPr lang="de-DE" sz="2000"/>
            </a:br>
            <a:endParaRPr lang="de-DE" sz="2000"/>
          </a:p>
          <a:p>
            <a:pPr marL="0" indent="0">
              <a:buFontTx/>
              <a:buChar char="•"/>
            </a:pPr>
            <a:r>
              <a:rPr lang="de-DE" sz="2000"/>
              <a:t>For each additional view:</a:t>
            </a:r>
          </a:p>
          <a:p>
            <a:pPr lvl="1"/>
            <a:r>
              <a:rPr lang="de-DE" sz="1800"/>
              <a:t>Determine projection matrix of new camera using all the known 3D points that are visible in its image – </a:t>
            </a:r>
            <a:r>
              <a:rPr lang="de-DE" sz="1800" i="1"/>
              <a:t>calibration</a:t>
            </a:r>
            <a:r>
              <a:rPr lang="de-DE" sz="1800"/>
              <a:t> </a:t>
            </a:r>
            <a:br>
              <a:rPr lang="de-DE" sz="1800"/>
            </a:br>
            <a:endParaRPr lang="de-DE" sz="1800"/>
          </a:p>
          <a:p>
            <a:pPr lvl="1"/>
            <a:r>
              <a:rPr lang="de-DE" sz="1800"/>
              <a:t>Refine and extend structure: compute new 3D points, </a:t>
            </a:r>
            <a:br>
              <a:rPr lang="de-DE" sz="1800"/>
            </a:br>
            <a:r>
              <a:rPr lang="de-DE" sz="1800"/>
              <a:t>re-optimize existing points that are also seen by this camera – </a:t>
            </a:r>
            <a:r>
              <a:rPr lang="de-DE" sz="1800" i="1"/>
              <a:t>triangulation </a:t>
            </a:r>
          </a:p>
          <a:p>
            <a:pPr marL="0" indent="0">
              <a:buFontTx/>
              <a:buChar char="•"/>
            </a:pPr>
            <a:endParaRPr lang="en-US" sz="2000"/>
          </a:p>
        </p:txBody>
      </p:sp>
      <p:sp>
        <p:nvSpPr>
          <p:cNvPr id="22534" name="Text Box 5"/>
          <p:cNvSpPr txBox="1">
            <a:spLocks noChangeArrowheads="1"/>
          </p:cNvSpPr>
          <p:nvPr/>
        </p:nvSpPr>
        <p:spPr bwMode="auto">
          <a:xfrm rot="-5400000">
            <a:off x="4460082" y="3352006"/>
            <a:ext cx="1157288" cy="396875"/>
          </a:xfrm>
          <a:prstGeom prst="rect">
            <a:avLst/>
          </a:prstGeom>
          <a:noFill/>
          <a:ln w="9525">
            <a:noFill/>
            <a:miter lim="800000"/>
            <a:headEnd/>
            <a:tailEnd/>
          </a:ln>
        </p:spPr>
        <p:txBody>
          <a:bodyPr wrap="none">
            <a:spAutoFit/>
          </a:bodyPr>
          <a:lstStyle/>
          <a:p>
            <a:r>
              <a:rPr lang="en-US" sz="2000">
                <a:solidFill>
                  <a:srgbClr val="FF0000"/>
                </a:solidFill>
              </a:rPr>
              <a:t>cameras</a:t>
            </a:r>
          </a:p>
        </p:txBody>
      </p:sp>
      <p:sp>
        <p:nvSpPr>
          <p:cNvPr id="22535" name="Line 6"/>
          <p:cNvSpPr>
            <a:spLocks noChangeShapeType="1"/>
          </p:cNvSpPr>
          <p:nvPr/>
        </p:nvSpPr>
        <p:spPr bwMode="auto">
          <a:xfrm>
            <a:off x="5473700" y="2362200"/>
            <a:ext cx="2667000" cy="0"/>
          </a:xfrm>
          <a:prstGeom prst="line">
            <a:avLst/>
          </a:prstGeom>
          <a:noFill/>
          <a:ln w="9525">
            <a:solidFill>
              <a:srgbClr val="FF0000"/>
            </a:solidFill>
            <a:round/>
            <a:headEnd/>
            <a:tailEnd type="triangle" w="med" len="med"/>
          </a:ln>
        </p:spPr>
        <p:txBody>
          <a:bodyPr/>
          <a:lstStyle/>
          <a:p>
            <a:endParaRPr lang="en-US"/>
          </a:p>
        </p:txBody>
      </p:sp>
      <p:sp>
        <p:nvSpPr>
          <p:cNvPr id="22536" name="Text Box 7"/>
          <p:cNvSpPr txBox="1">
            <a:spLocks noChangeArrowheads="1"/>
          </p:cNvSpPr>
          <p:nvPr/>
        </p:nvSpPr>
        <p:spPr bwMode="auto">
          <a:xfrm>
            <a:off x="5919788" y="1905000"/>
            <a:ext cx="862012" cy="396875"/>
          </a:xfrm>
          <a:prstGeom prst="rect">
            <a:avLst/>
          </a:prstGeom>
          <a:noFill/>
          <a:ln w="9525">
            <a:noFill/>
            <a:miter lim="800000"/>
            <a:headEnd/>
            <a:tailEnd/>
          </a:ln>
        </p:spPr>
        <p:txBody>
          <a:bodyPr wrap="none">
            <a:spAutoFit/>
          </a:bodyPr>
          <a:lstStyle/>
          <a:p>
            <a:r>
              <a:rPr lang="en-US" sz="2000">
                <a:solidFill>
                  <a:srgbClr val="FF0000"/>
                </a:solidFill>
              </a:rPr>
              <a:t>points</a:t>
            </a:r>
          </a:p>
        </p:txBody>
      </p:sp>
      <p:sp>
        <p:nvSpPr>
          <p:cNvPr id="22537" name="Line 8"/>
          <p:cNvSpPr>
            <a:spLocks noChangeShapeType="1"/>
          </p:cNvSpPr>
          <p:nvPr/>
        </p:nvSpPr>
        <p:spPr bwMode="auto">
          <a:xfrm>
            <a:off x="5245100" y="2543175"/>
            <a:ext cx="0" cy="2409825"/>
          </a:xfrm>
          <a:prstGeom prst="line">
            <a:avLst/>
          </a:prstGeom>
          <a:noFill/>
          <a:ln w="9525">
            <a:solidFill>
              <a:srgbClr val="FF0000"/>
            </a:solidFill>
            <a:round/>
            <a:headEnd/>
            <a:tailEnd type="triangle" w="med" len="med"/>
          </a:ln>
        </p:spPr>
        <p:txBody>
          <a:bodyPr/>
          <a:lstStyle/>
          <a:p>
            <a:endParaRPr lang="en-US"/>
          </a:p>
        </p:txBody>
      </p:sp>
      <p:graphicFrame>
        <p:nvGraphicFramePr>
          <p:cNvPr id="22531" name="Object 16"/>
          <p:cNvGraphicFramePr>
            <a:graphicFrameLocks noGrp="1" noChangeAspect="1"/>
          </p:cNvGraphicFramePr>
          <p:nvPr>
            <p:ph sz="quarter" idx="3"/>
          </p:nvPr>
        </p:nvGraphicFramePr>
        <p:xfrm>
          <a:off x="5976938" y="4514850"/>
          <a:ext cx="190500" cy="177800"/>
        </p:xfrm>
        <a:graphic>
          <a:graphicData uri="http://schemas.openxmlformats.org/presentationml/2006/ole">
            <mc:AlternateContent xmlns:mc="http://schemas.openxmlformats.org/markup-compatibility/2006">
              <mc:Choice xmlns:v="urn:schemas-microsoft-com:vml" Requires="v">
                <p:oleObj spid="_x0000_s22816" name="Image" r:id="rId6" imgW="190409" imgH="177465" progId="Photoshop.Image.10">
                  <p:embed/>
                </p:oleObj>
              </mc:Choice>
              <mc:Fallback>
                <p:oleObj name="Image" r:id="rId6" imgW="190409" imgH="177465" progId="Photoshop.Image.10">
                  <p:embed/>
                  <p:pic>
                    <p:nvPicPr>
                      <p:cNvPr id="0" name="Object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76938" y="4514850"/>
                        <a:ext cx="190500" cy="177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22538" name="Rectangle 18"/>
          <p:cNvSpPr>
            <a:spLocks noChangeArrowheads="1"/>
          </p:cNvSpPr>
          <p:nvPr/>
        </p:nvSpPr>
        <p:spPr bwMode="auto">
          <a:xfrm>
            <a:off x="7391400" y="2590800"/>
            <a:ext cx="838200" cy="1676400"/>
          </a:xfrm>
          <a:prstGeom prst="rect">
            <a:avLst/>
          </a:prstGeom>
          <a:solidFill>
            <a:schemeClr val="bg1"/>
          </a:solidFill>
          <a:ln w="9525">
            <a:noFill/>
            <a:miter lim="800000"/>
            <a:headEnd/>
            <a:tailEnd/>
          </a:ln>
        </p:spPr>
        <p:txBody>
          <a:bodyPr wrap="none" anchor="ctr"/>
          <a:lstStyle/>
          <a:p>
            <a:endParaRPr lang="en-US"/>
          </a:p>
        </p:txBody>
      </p:sp>
      <p:sp>
        <p:nvSpPr>
          <p:cNvPr id="1105934" name="Line 14"/>
          <p:cNvSpPr>
            <a:spLocks noChangeShapeType="1"/>
          </p:cNvSpPr>
          <p:nvPr/>
        </p:nvSpPr>
        <p:spPr bwMode="auto">
          <a:xfrm>
            <a:off x="7494588" y="1905000"/>
            <a:ext cx="0" cy="2819400"/>
          </a:xfrm>
          <a:prstGeom prst="line">
            <a:avLst/>
          </a:prstGeom>
          <a:noFill/>
          <a:ln w="25400">
            <a:solidFill>
              <a:schemeClr val="folHlink"/>
            </a:solidFill>
            <a:round/>
            <a:headEnd/>
            <a:tailEnd/>
          </a:ln>
        </p:spPr>
        <p:txBody>
          <a:bodyPr/>
          <a:lstStyle/>
          <a:p>
            <a:endParaRPr lang="en-US"/>
          </a:p>
        </p:txBody>
      </p:sp>
      <p:sp>
        <p:nvSpPr>
          <p:cNvPr id="22540" name="Rectangle 19"/>
          <p:cNvSpPr>
            <a:spLocks noChangeArrowheads="1"/>
          </p:cNvSpPr>
          <p:nvPr/>
        </p:nvSpPr>
        <p:spPr bwMode="auto">
          <a:xfrm>
            <a:off x="7620000" y="2590800"/>
            <a:ext cx="533400" cy="1905000"/>
          </a:xfrm>
          <a:prstGeom prst="rect">
            <a:avLst/>
          </a:prstGeom>
          <a:solidFill>
            <a:schemeClr val="bg1"/>
          </a:solidFill>
          <a:ln w="9525">
            <a:noFill/>
            <a:miter lim="800000"/>
            <a:headEnd/>
            <a:tailEnd/>
          </a:ln>
        </p:spPr>
        <p:txBody>
          <a:bodyPr wrap="none" anchor="ctr"/>
          <a:lstStyle/>
          <a:p>
            <a:endParaRPr lang="en-US"/>
          </a:p>
        </p:txBody>
      </p:sp>
      <p:sp>
        <p:nvSpPr>
          <p:cNvPr id="13" name="TextBox 12">
            <a:extLst>
              <a:ext uri="{FF2B5EF4-FFF2-40B4-BE49-F238E27FC236}">
                <a16:creationId xmlns:a16="http://schemas.microsoft.com/office/drawing/2014/main" id="{2992E61F-38F3-614F-9FA2-824E8ADC4EDB}"/>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59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9"/>
          <p:cNvGraphicFramePr>
            <a:graphicFrameLocks noGrp="1" noChangeAspect="1"/>
          </p:cNvGraphicFramePr>
          <p:nvPr>
            <p:ph sz="quarter" idx="2"/>
          </p:nvPr>
        </p:nvGraphicFramePr>
        <p:xfrm>
          <a:off x="5257800" y="2174875"/>
          <a:ext cx="3052763" cy="3089275"/>
        </p:xfrm>
        <a:graphic>
          <a:graphicData uri="http://schemas.openxmlformats.org/presentationml/2006/ole">
            <mc:AlternateContent xmlns:mc="http://schemas.openxmlformats.org/markup-compatibility/2006">
              <mc:Choice xmlns:v="urn:schemas-microsoft-com:vml" Requires="v">
                <p:oleObj spid="_x0000_s23839" name="Image" r:id="rId4" imgW="3073016" imgH="3111111" progId="Photoshop.Image.10">
                  <p:embed/>
                </p:oleObj>
              </mc:Choice>
              <mc:Fallback>
                <p:oleObj name="Image" r:id="rId4" imgW="3073016" imgH="3111111" progId="Photoshop.Image.10">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2174875"/>
                        <a:ext cx="3052763" cy="3089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23556" name="Rectangle 3"/>
          <p:cNvSpPr>
            <a:spLocks noGrp="1" noChangeArrowheads="1"/>
          </p:cNvSpPr>
          <p:nvPr>
            <p:ph type="title"/>
          </p:nvPr>
        </p:nvSpPr>
        <p:spPr/>
        <p:txBody>
          <a:bodyPr/>
          <a:lstStyle/>
          <a:p>
            <a:r>
              <a:rPr lang="de-DE" dirty="0" err="1"/>
              <a:t>Incremental</a:t>
            </a:r>
            <a:r>
              <a:rPr lang="de-DE" dirty="0"/>
              <a:t> </a:t>
            </a:r>
            <a:r>
              <a:rPr lang="de-DE" dirty="0" err="1"/>
              <a:t>structure</a:t>
            </a:r>
            <a:r>
              <a:rPr lang="de-DE" dirty="0"/>
              <a:t> </a:t>
            </a:r>
            <a:r>
              <a:rPr lang="de-DE" dirty="0" err="1"/>
              <a:t>from</a:t>
            </a:r>
            <a:r>
              <a:rPr lang="de-DE" dirty="0"/>
              <a:t> </a:t>
            </a:r>
            <a:r>
              <a:rPr lang="de-DE" dirty="0" err="1"/>
              <a:t>motion</a:t>
            </a:r>
            <a:endParaRPr lang="en-GB" dirty="0"/>
          </a:p>
        </p:txBody>
      </p:sp>
      <p:sp>
        <p:nvSpPr>
          <p:cNvPr id="1110020" name="Rectangle 4"/>
          <p:cNvSpPr>
            <a:spLocks noGrp="1" noChangeArrowheads="1"/>
          </p:cNvSpPr>
          <p:nvPr>
            <p:ph type="body" sz="half" idx="1"/>
          </p:nvPr>
        </p:nvSpPr>
        <p:spPr>
          <a:xfrm>
            <a:off x="685800" y="914400"/>
            <a:ext cx="4267200" cy="5181600"/>
          </a:xfrm>
        </p:spPr>
        <p:txBody>
          <a:bodyPr/>
          <a:lstStyle/>
          <a:p>
            <a:pPr marL="0" indent="0">
              <a:buFontTx/>
              <a:buChar char="•"/>
            </a:pPr>
            <a:r>
              <a:rPr lang="de-DE" sz="2000"/>
              <a:t>Initialize motion from two images using fundamental matrix</a:t>
            </a:r>
            <a:br>
              <a:rPr lang="de-DE" sz="2000"/>
            </a:br>
            <a:endParaRPr lang="de-DE" sz="2000"/>
          </a:p>
          <a:p>
            <a:pPr marL="0" indent="0">
              <a:buFontTx/>
              <a:buChar char="•"/>
            </a:pPr>
            <a:r>
              <a:rPr lang="de-DE" sz="2000"/>
              <a:t>Initialize structure by triangulation</a:t>
            </a:r>
            <a:br>
              <a:rPr lang="de-DE" sz="2000"/>
            </a:br>
            <a:endParaRPr lang="de-DE" sz="2000"/>
          </a:p>
          <a:p>
            <a:pPr marL="0" indent="0">
              <a:buFontTx/>
              <a:buChar char="•"/>
            </a:pPr>
            <a:r>
              <a:rPr lang="de-DE" sz="2000"/>
              <a:t>For each additional view:</a:t>
            </a:r>
          </a:p>
          <a:p>
            <a:pPr lvl="1"/>
            <a:r>
              <a:rPr lang="de-DE" sz="1800"/>
              <a:t>Determine projection matrix of new camera using all the known 3D points that are visible in its image – </a:t>
            </a:r>
            <a:r>
              <a:rPr lang="de-DE" sz="1800" i="1"/>
              <a:t>calibration</a:t>
            </a:r>
            <a:r>
              <a:rPr lang="de-DE" sz="1800"/>
              <a:t> </a:t>
            </a:r>
            <a:br>
              <a:rPr lang="de-DE" sz="1800"/>
            </a:br>
            <a:endParaRPr lang="de-DE" sz="1800"/>
          </a:p>
          <a:p>
            <a:pPr lvl="1"/>
            <a:r>
              <a:rPr lang="de-DE" sz="1800"/>
              <a:t>Refine and extend structure: compute new 3D points, </a:t>
            </a:r>
            <a:br>
              <a:rPr lang="de-DE" sz="1800"/>
            </a:br>
            <a:r>
              <a:rPr lang="de-DE" sz="1800"/>
              <a:t>re-optimize existing points that are also seen by this camera – </a:t>
            </a:r>
            <a:r>
              <a:rPr lang="de-DE" sz="1800" i="1"/>
              <a:t>triangulation </a:t>
            </a:r>
            <a:br>
              <a:rPr lang="de-DE" sz="1800" i="1"/>
            </a:br>
            <a:endParaRPr lang="de-DE" sz="1800" i="1"/>
          </a:p>
          <a:p>
            <a:pPr marL="0" indent="0">
              <a:buFontTx/>
              <a:buChar char="•"/>
            </a:pPr>
            <a:r>
              <a:rPr lang="de-DE" sz="2000"/>
              <a:t>Refine structure and motion: bundle adjustment</a:t>
            </a:r>
            <a:endParaRPr lang="en-GB" sz="2000"/>
          </a:p>
          <a:p>
            <a:pPr marL="0" indent="0">
              <a:buFontTx/>
              <a:buChar char="•"/>
            </a:pPr>
            <a:endParaRPr lang="en-US" sz="2000"/>
          </a:p>
        </p:txBody>
      </p:sp>
      <p:sp>
        <p:nvSpPr>
          <p:cNvPr id="23558" name="Text Box 5"/>
          <p:cNvSpPr txBox="1">
            <a:spLocks noChangeArrowheads="1"/>
          </p:cNvSpPr>
          <p:nvPr/>
        </p:nvSpPr>
        <p:spPr bwMode="auto">
          <a:xfrm rot="-5400000">
            <a:off x="4460082" y="3352006"/>
            <a:ext cx="1157288" cy="396875"/>
          </a:xfrm>
          <a:prstGeom prst="rect">
            <a:avLst/>
          </a:prstGeom>
          <a:noFill/>
          <a:ln w="9525">
            <a:noFill/>
            <a:miter lim="800000"/>
            <a:headEnd/>
            <a:tailEnd/>
          </a:ln>
        </p:spPr>
        <p:txBody>
          <a:bodyPr wrap="none">
            <a:spAutoFit/>
          </a:bodyPr>
          <a:lstStyle/>
          <a:p>
            <a:r>
              <a:rPr lang="en-US" sz="2000">
                <a:solidFill>
                  <a:srgbClr val="FF0000"/>
                </a:solidFill>
              </a:rPr>
              <a:t>cameras</a:t>
            </a:r>
          </a:p>
        </p:txBody>
      </p:sp>
      <p:sp>
        <p:nvSpPr>
          <p:cNvPr id="23559" name="Line 6"/>
          <p:cNvSpPr>
            <a:spLocks noChangeShapeType="1"/>
          </p:cNvSpPr>
          <p:nvPr/>
        </p:nvSpPr>
        <p:spPr bwMode="auto">
          <a:xfrm>
            <a:off x="5473700" y="2362200"/>
            <a:ext cx="2667000" cy="0"/>
          </a:xfrm>
          <a:prstGeom prst="line">
            <a:avLst/>
          </a:prstGeom>
          <a:noFill/>
          <a:ln w="9525">
            <a:solidFill>
              <a:srgbClr val="FF0000"/>
            </a:solidFill>
            <a:round/>
            <a:headEnd/>
            <a:tailEnd type="triangle" w="med" len="med"/>
          </a:ln>
        </p:spPr>
        <p:txBody>
          <a:bodyPr/>
          <a:lstStyle/>
          <a:p>
            <a:endParaRPr lang="en-US"/>
          </a:p>
        </p:txBody>
      </p:sp>
      <p:sp>
        <p:nvSpPr>
          <p:cNvPr id="23560" name="Text Box 7"/>
          <p:cNvSpPr txBox="1">
            <a:spLocks noChangeArrowheads="1"/>
          </p:cNvSpPr>
          <p:nvPr/>
        </p:nvSpPr>
        <p:spPr bwMode="auto">
          <a:xfrm>
            <a:off x="5919788" y="1905000"/>
            <a:ext cx="862012" cy="396875"/>
          </a:xfrm>
          <a:prstGeom prst="rect">
            <a:avLst/>
          </a:prstGeom>
          <a:noFill/>
          <a:ln w="9525">
            <a:noFill/>
            <a:miter lim="800000"/>
            <a:headEnd/>
            <a:tailEnd/>
          </a:ln>
        </p:spPr>
        <p:txBody>
          <a:bodyPr wrap="none">
            <a:spAutoFit/>
          </a:bodyPr>
          <a:lstStyle/>
          <a:p>
            <a:r>
              <a:rPr lang="en-US" sz="2000">
                <a:solidFill>
                  <a:srgbClr val="FF0000"/>
                </a:solidFill>
              </a:rPr>
              <a:t>points</a:t>
            </a:r>
          </a:p>
        </p:txBody>
      </p:sp>
      <p:sp>
        <p:nvSpPr>
          <p:cNvPr id="23561" name="Line 8"/>
          <p:cNvSpPr>
            <a:spLocks noChangeShapeType="1"/>
          </p:cNvSpPr>
          <p:nvPr/>
        </p:nvSpPr>
        <p:spPr bwMode="auto">
          <a:xfrm>
            <a:off x="5245100" y="2543175"/>
            <a:ext cx="0" cy="2409825"/>
          </a:xfrm>
          <a:prstGeom prst="line">
            <a:avLst/>
          </a:prstGeom>
          <a:noFill/>
          <a:ln w="9525">
            <a:solidFill>
              <a:srgbClr val="FF0000"/>
            </a:solidFill>
            <a:round/>
            <a:headEnd/>
            <a:tailEnd type="triangle" w="med" len="med"/>
          </a:ln>
        </p:spPr>
        <p:txBody>
          <a:bodyPr/>
          <a:lstStyle/>
          <a:p>
            <a:endParaRPr lang="en-US"/>
          </a:p>
        </p:txBody>
      </p:sp>
      <p:graphicFrame>
        <p:nvGraphicFramePr>
          <p:cNvPr id="23555" name="Object 13"/>
          <p:cNvGraphicFramePr>
            <a:graphicFrameLocks noGrp="1" noChangeAspect="1"/>
          </p:cNvGraphicFramePr>
          <p:nvPr>
            <p:ph sz="quarter" idx="3"/>
          </p:nvPr>
        </p:nvGraphicFramePr>
        <p:xfrm>
          <a:off x="5976938" y="4514850"/>
          <a:ext cx="190500" cy="177800"/>
        </p:xfrm>
        <a:graphic>
          <a:graphicData uri="http://schemas.openxmlformats.org/presentationml/2006/ole">
            <mc:AlternateContent xmlns:mc="http://schemas.openxmlformats.org/markup-compatibility/2006">
              <mc:Choice xmlns:v="urn:schemas-microsoft-com:vml" Requires="v">
                <p:oleObj spid="_x0000_s23840" name="Image" r:id="rId6" imgW="190409" imgH="177465" progId="Photoshop.Image.10">
                  <p:embed/>
                </p:oleObj>
              </mc:Choice>
              <mc:Fallback>
                <p:oleObj name="Image" r:id="rId6" imgW="190409" imgH="177465" progId="Photoshop.Image.10">
                  <p:embed/>
                  <p:pic>
                    <p:nvPicPr>
                      <p:cNvPr id="0" name="Object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76938" y="4514850"/>
                        <a:ext cx="190500" cy="177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23562" name="Rectangle 15"/>
          <p:cNvSpPr>
            <a:spLocks noChangeArrowheads="1"/>
          </p:cNvSpPr>
          <p:nvPr/>
        </p:nvSpPr>
        <p:spPr bwMode="auto">
          <a:xfrm>
            <a:off x="7404100" y="2590800"/>
            <a:ext cx="152400" cy="1676400"/>
          </a:xfrm>
          <a:prstGeom prst="rect">
            <a:avLst/>
          </a:prstGeom>
          <a:solidFill>
            <a:schemeClr val="bg1"/>
          </a:solidFill>
          <a:ln w="9525">
            <a:noFill/>
            <a:miter lim="800000"/>
            <a:headEnd/>
            <a:tailEnd/>
          </a:ln>
        </p:spPr>
        <p:txBody>
          <a:bodyPr wrap="none" anchor="ctr"/>
          <a:lstStyle/>
          <a:p>
            <a:endParaRPr lang="en-US"/>
          </a:p>
        </p:txBody>
      </p:sp>
      <p:sp>
        <p:nvSpPr>
          <p:cNvPr id="23563" name="Rectangle 16"/>
          <p:cNvSpPr>
            <a:spLocks noChangeArrowheads="1"/>
          </p:cNvSpPr>
          <p:nvPr/>
        </p:nvSpPr>
        <p:spPr bwMode="auto">
          <a:xfrm>
            <a:off x="7640638" y="2590800"/>
            <a:ext cx="533400" cy="1905000"/>
          </a:xfrm>
          <a:prstGeom prst="rect">
            <a:avLst/>
          </a:prstGeom>
          <a:solidFill>
            <a:schemeClr val="bg1"/>
          </a:solidFill>
          <a:ln w="9525">
            <a:noFill/>
            <a:miter lim="800000"/>
            <a:headEnd/>
            <a:tailEnd/>
          </a:ln>
        </p:spPr>
        <p:txBody>
          <a:bodyPr wrap="none" anchor="ctr"/>
          <a:lstStyle/>
          <a:p>
            <a:endParaRPr lang="en-US"/>
          </a:p>
        </p:txBody>
      </p:sp>
      <p:sp>
        <p:nvSpPr>
          <p:cNvPr id="12" name="TextBox 11">
            <a:extLst>
              <a:ext uri="{FF2B5EF4-FFF2-40B4-BE49-F238E27FC236}">
                <a16:creationId xmlns:a16="http://schemas.microsoft.com/office/drawing/2014/main" id="{74B2F70E-C452-D740-9EC1-3AE153B0B47E}"/>
              </a:ext>
            </a:extLst>
          </p:cNvPr>
          <p:cNvSpPr txBox="1"/>
          <p:nvPr/>
        </p:nvSpPr>
        <p:spPr>
          <a:xfrm>
            <a:off x="6858000" y="6519446"/>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1002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1002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1002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10020">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1002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1002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002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Outline</a:t>
            </a:r>
          </a:p>
        </p:txBody>
      </p:sp>
      <p:sp>
        <p:nvSpPr>
          <p:cNvPr id="1092611" name="Rectangle 3"/>
          <p:cNvSpPr>
            <a:spLocks noGrp="1" noChangeArrowheads="1"/>
          </p:cNvSpPr>
          <p:nvPr>
            <p:ph type="body" idx="1"/>
          </p:nvPr>
        </p:nvSpPr>
        <p:spPr/>
        <p:txBody>
          <a:bodyPr/>
          <a:lstStyle/>
          <a:p>
            <a:pPr>
              <a:buFontTx/>
              <a:buChar char="•"/>
            </a:pPr>
            <a:r>
              <a:rPr lang="en-US" dirty="0"/>
              <a:t>Representative </a:t>
            </a:r>
            <a:r>
              <a:rPr lang="en-US" dirty="0" err="1"/>
              <a:t>SfM</a:t>
            </a:r>
            <a:r>
              <a:rPr lang="en-US" dirty="0"/>
              <a:t> pipeline</a:t>
            </a:r>
          </a:p>
          <a:p>
            <a:pPr lvl="1"/>
            <a:r>
              <a:rPr lang="en-US" dirty="0"/>
              <a:t>Incremental </a:t>
            </a:r>
            <a:r>
              <a:rPr lang="en-US" dirty="0" err="1"/>
              <a:t>SfM</a:t>
            </a:r>
            <a:endParaRPr lang="en-US" dirty="0"/>
          </a:p>
          <a:p>
            <a:pPr lvl="1"/>
            <a:r>
              <a:rPr lang="en-US" dirty="0"/>
              <a:t>Bundle adjustment</a:t>
            </a:r>
          </a:p>
          <a:p>
            <a:pPr>
              <a:buFontTx/>
              <a:buChar char="•"/>
            </a:pPr>
            <a:r>
              <a:rPr lang="en-US" dirty="0"/>
              <a:t>Ambiguities in </a:t>
            </a:r>
            <a:r>
              <a:rPr lang="en-US" dirty="0" err="1"/>
              <a:t>SfM</a:t>
            </a:r>
            <a:endParaRPr lang="en-US" dirty="0"/>
          </a:p>
          <a:p>
            <a:pPr>
              <a:buFontTx/>
              <a:buChar char="•"/>
            </a:pPr>
            <a:r>
              <a:rPr lang="en-US" dirty="0"/>
              <a:t>Special Case: Affine structure from motion</a:t>
            </a:r>
          </a:p>
          <a:p>
            <a:pPr lvl="1"/>
            <a:r>
              <a:rPr lang="en-US" dirty="0"/>
              <a:t>Factorization</a:t>
            </a:r>
          </a:p>
          <a:p>
            <a:pPr>
              <a:buFontTx/>
              <a:buChar char="•"/>
            </a:pPr>
            <a:r>
              <a:rPr lang="en-US" dirty="0" err="1"/>
              <a:t>SfM</a:t>
            </a:r>
            <a:r>
              <a:rPr lang="en-US" dirty="0"/>
              <a:t> in practice</a:t>
            </a:r>
          </a:p>
          <a:p>
            <a:pPr lvl="1"/>
            <a:endParaRPr lang="en-US" dirty="0"/>
          </a:p>
        </p:txBody>
      </p:sp>
    </p:spTree>
    <p:extLst>
      <p:ext uri="{BB962C8B-B14F-4D97-AF65-F5344CB8AC3E}">
        <p14:creationId xmlns:p14="http://schemas.microsoft.com/office/powerpoint/2010/main" val="3151531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lstStyle/>
          <a:p>
            <a:r>
              <a:rPr lang="en-US"/>
              <a:t>Bundle adjustment</a:t>
            </a:r>
          </a:p>
        </p:txBody>
      </p:sp>
      <p:sp>
        <p:nvSpPr>
          <p:cNvPr id="24580" name="Rectangle 3"/>
          <p:cNvSpPr>
            <a:spLocks noGrp="1" noChangeArrowheads="1"/>
          </p:cNvSpPr>
          <p:nvPr>
            <p:ph type="body" idx="1"/>
          </p:nvPr>
        </p:nvSpPr>
        <p:spPr>
          <a:xfrm>
            <a:off x="228600" y="1143000"/>
            <a:ext cx="5105400" cy="5257800"/>
          </a:xfrm>
        </p:spPr>
        <p:txBody>
          <a:bodyPr/>
          <a:lstStyle/>
          <a:p>
            <a:pPr>
              <a:buFontTx/>
              <a:buChar char="•"/>
            </a:pPr>
            <a:r>
              <a:rPr lang="en-US" sz="2800" dirty="0"/>
              <a:t>Non-linear method for refining structure and motion</a:t>
            </a:r>
          </a:p>
          <a:p>
            <a:pPr>
              <a:buFontTx/>
              <a:buChar char="•"/>
            </a:pPr>
            <a:r>
              <a:rPr lang="en-US" sz="2800" dirty="0"/>
              <a:t>Minimize </a:t>
            </a:r>
            <a:r>
              <a:rPr lang="en-US" sz="2800" dirty="0" err="1"/>
              <a:t>reprojection</a:t>
            </a:r>
            <a:r>
              <a:rPr lang="en-US" sz="2800" dirty="0"/>
              <a:t> error</a:t>
            </a:r>
          </a:p>
        </p:txBody>
      </p:sp>
      <p:graphicFrame>
        <p:nvGraphicFramePr>
          <p:cNvPr id="24578" name="Object 4"/>
          <p:cNvGraphicFramePr>
            <a:graphicFrameLocks noGrp="1" noChangeAspect="1"/>
          </p:cNvGraphicFramePr>
          <p:nvPr>
            <p:ph sz="half" idx="4294967295"/>
            <p:extLst>
              <p:ext uri="{D42A27DB-BD31-4B8C-83A1-F6EECF244321}">
                <p14:modId xmlns:p14="http://schemas.microsoft.com/office/powerpoint/2010/main" val="2885404453"/>
              </p:ext>
            </p:extLst>
          </p:nvPr>
        </p:nvGraphicFramePr>
        <p:xfrm>
          <a:off x="762000" y="2819400"/>
          <a:ext cx="3387138" cy="1226245"/>
        </p:xfrm>
        <a:graphic>
          <a:graphicData uri="http://schemas.openxmlformats.org/presentationml/2006/ole">
            <mc:AlternateContent xmlns:mc="http://schemas.openxmlformats.org/markup-compatibility/2006">
              <mc:Choice xmlns:v="urn:schemas-microsoft-com:vml" Requires="v">
                <p:oleObj spid="_x0000_s24722" name="Equation" r:id="rId4" imgW="1473200" imgH="533400" progId="Equation.3">
                  <p:embed/>
                </p:oleObj>
              </mc:Choice>
              <mc:Fallback>
                <p:oleObj name="Equation" r:id="rId4" imgW="1473200" imgH="533400" progId="Equation.3">
                  <p:embed/>
                  <p:pic>
                    <p:nvPicPr>
                      <p:cNvPr id="0" name="Object 4"/>
                      <p:cNvPicPr>
                        <a:picLocks noChangeAspect="1" noChangeArrowheads="1"/>
                      </p:cNvPicPr>
                      <p:nvPr/>
                    </p:nvPicPr>
                    <p:blipFill>
                      <a:blip r:embed="rId5"/>
                      <a:srcRect/>
                      <a:stretch>
                        <a:fillRect/>
                      </a:stretch>
                    </p:blipFill>
                    <p:spPr bwMode="auto">
                      <a:xfrm>
                        <a:off x="762000" y="2819400"/>
                        <a:ext cx="3387138" cy="1226245"/>
                      </a:xfrm>
                      <a:prstGeom prst="rect">
                        <a:avLst/>
                      </a:prstGeom>
                      <a:noFill/>
                    </p:spPr>
                  </p:pic>
                </p:oleObj>
              </mc:Fallback>
            </mc:AlternateContent>
          </a:graphicData>
        </a:graphic>
      </p:graphicFrame>
      <p:grpSp>
        <p:nvGrpSpPr>
          <p:cNvPr id="2" name="Group 1"/>
          <p:cNvGrpSpPr/>
          <p:nvPr/>
        </p:nvGrpSpPr>
        <p:grpSpPr>
          <a:xfrm>
            <a:off x="4151313" y="2641600"/>
            <a:ext cx="4916487" cy="3835400"/>
            <a:chOff x="2170113" y="2946400"/>
            <a:chExt cx="4916487" cy="3835400"/>
          </a:xfrm>
        </p:grpSpPr>
        <p:sp>
          <p:nvSpPr>
            <p:cNvPr id="24581" name="Line 10"/>
            <p:cNvSpPr>
              <a:spLocks noChangeShapeType="1"/>
            </p:cNvSpPr>
            <p:nvPr/>
          </p:nvSpPr>
          <p:spPr bwMode="auto">
            <a:xfrm flipV="1">
              <a:off x="2463800" y="3305175"/>
              <a:ext cx="1712913" cy="2290763"/>
            </a:xfrm>
            <a:prstGeom prst="line">
              <a:avLst/>
            </a:prstGeom>
            <a:noFill/>
            <a:ln w="9525">
              <a:solidFill>
                <a:schemeClr val="tx1"/>
              </a:solidFill>
              <a:round/>
              <a:headEnd/>
              <a:tailEnd/>
            </a:ln>
          </p:spPr>
          <p:txBody>
            <a:bodyPr/>
            <a:lstStyle/>
            <a:p>
              <a:endParaRPr lang="en-US"/>
            </a:p>
          </p:txBody>
        </p:sp>
        <p:sp>
          <p:nvSpPr>
            <p:cNvPr id="24582" name="Line 17"/>
            <p:cNvSpPr>
              <a:spLocks noChangeShapeType="1"/>
            </p:cNvSpPr>
            <p:nvPr/>
          </p:nvSpPr>
          <p:spPr bwMode="auto">
            <a:xfrm flipH="1" flipV="1">
              <a:off x="4176713" y="3305175"/>
              <a:ext cx="312737" cy="3200400"/>
            </a:xfrm>
            <a:prstGeom prst="line">
              <a:avLst/>
            </a:prstGeom>
            <a:noFill/>
            <a:ln w="9525">
              <a:solidFill>
                <a:schemeClr val="tx1"/>
              </a:solidFill>
              <a:round/>
              <a:headEnd/>
              <a:tailEnd/>
            </a:ln>
          </p:spPr>
          <p:txBody>
            <a:bodyPr/>
            <a:lstStyle/>
            <a:p>
              <a:endParaRPr lang="en-US"/>
            </a:p>
          </p:txBody>
        </p:sp>
        <p:sp>
          <p:nvSpPr>
            <p:cNvPr id="24583" name="Line 21"/>
            <p:cNvSpPr>
              <a:spLocks noChangeShapeType="1"/>
            </p:cNvSpPr>
            <p:nvPr/>
          </p:nvSpPr>
          <p:spPr bwMode="auto">
            <a:xfrm flipH="1" flipV="1">
              <a:off x="4176713" y="3305175"/>
              <a:ext cx="2492375" cy="2781300"/>
            </a:xfrm>
            <a:prstGeom prst="line">
              <a:avLst/>
            </a:prstGeom>
            <a:noFill/>
            <a:ln w="9525">
              <a:solidFill>
                <a:schemeClr val="tx1"/>
              </a:solidFill>
              <a:round/>
              <a:headEnd/>
              <a:tailEnd/>
            </a:ln>
          </p:spPr>
          <p:txBody>
            <a:bodyPr/>
            <a:lstStyle/>
            <a:p>
              <a:endParaRPr lang="en-US"/>
            </a:p>
          </p:txBody>
        </p:sp>
        <p:sp>
          <p:nvSpPr>
            <p:cNvPr id="24584" name="Rectangle 25"/>
            <p:cNvSpPr>
              <a:spLocks noChangeArrowheads="1"/>
            </p:cNvSpPr>
            <p:nvPr/>
          </p:nvSpPr>
          <p:spPr bwMode="auto">
            <a:xfrm>
              <a:off x="3770313" y="5311775"/>
              <a:ext cx="1295400" cy="871538"/>
            </a:xfrm>
            <a:prstGeom prst="rect">
              <a:avLst/>
            </a:prstGeom>
            <a:noFill/>
            <a:ln w="9525">
              <a:solidFill>
                <a:schemeClr val="tx1"/>
              </a:solidFill>
              <a:miter lim="800000"/>
              <a:headEnd/>
              <a:tailEnd/>
            </a:ln>
          </p:spPr>
          <p:txBody>
            <a:bodyPr wrap="none" anchor="ctr"/>
            <a:lstStyle/>
            <a:p>
              <a:endParaRPr lang="en-US"/>
            </a:p>
          </p:txBody>
        </p:sp>
        <p:sp>
          <p:nvSpPr>
            <p:cNvPr id="24585" name="AutoShape 26"/>
            <p:cNvSpPr>
              <a:spLocks noChangeArrowheads="1"/>
            </p:cNvSpPr>
            <p:nvPr/>
          </p:nvSpPr>
          <p:spPr bwMode="auto">
            <a:xfrm rot="16200000">
              <a:off x="2246313" y="4549775"/>
              <a:ext cx="1143000" cy="1143000"/>
            </a:xfrm>
            <a:prstGeom prst="parallelogram">
              <a:avLst>
                <a:gd name="adj" fmla="val 25000"/>
              </a:avLst>
            </a:prstGeom>
            <a:noFill/>
            <a:ln w="9525">
              <a:solidFill>
                <a:schemeClr val="tx1"/>
              </a:solidFill>
              <a:miter lim="800000"/>
              <a:headEnd/>
              <a:tailEnd/>
            </a:ln>
          </p:spPr>
          <p:txBody>
            <a:bodyPr wrap="none" anchor="ctr"/>
            <a:lstStyle/>
            <a:p>
              <a:endParaRPr lang="en-US"/>
            </a:p>
          </p:txBody>
        </p:sp>
        <p:sp>
          <p:nvSpPr>
            <p:cNvPr id="24586" name="AutoShape 27"/>
            <p:cNvSpPr>
              <a:spLocks noChangeArrowheads="1"/>
            </p:cNvSpPr>
            <p:nvPr/>
          </p:nvSpPr>
          <p:spPr bwMode="auto">
            <a:xfrm rot="5400000" flipH="1">
              <a:off x="5450681" y="4774407"/>
              <a:ext cx="1135063" cy="1143000"/>
            </a:xfrm>
            <a:prstGeom prst="parallelogram">
              <a:avLst>
                <a:gd name="adj" fmla="val 25000"/>
              </a:avLst>
            </a:prstGeom>
            <a:noFill/>
            <a:ln w="9525">
              <a:solidFill>
                <a:schemeClr val="tx1"/>
              </a:solidFill>
              <a:miter lim="800000"/>
              <a:headEnd/>
              <a:tailEnd/>
            </a:ln>
          </p:spPr>
          <p:txBody>
            <a:bodyPr wrap="none" anchor="ctr"/>
            <a:lstStyle/>
            <a:p>
              <a:endParaRPr lang="en-US"/>
            </a:p>
          </p:txBody>
        </p:sp>
        <p:sp>
          <p:nvSpPr>
            <p:cNvPr id="24587" name="Oval 31"/>
            <p:cNvSpPr>
              <a:spLocks noChangeAspect="1" noChangeArrowheads="1"/>
            </p:cNvSpPr>
            <p:nvPr/>
          </p:nvSpPr>
          <p:spPr bwMode="auto">
            <a:xfrm>
              <a:off x="4125913" y="3308350"/>
              <a:ext cx="74612" cy="79375"/>
            </a:xfrm>
            <a:prstGeom prst="ellipse">
              <a:avLst/>
            </a:prstGeom>
            <a:solidFill>
              <a:srgbClr val="FF0000"/>
            </a:solidFill>
            <a:ln w="9525">
              <a:solidFill>
                <a:srgbClr val="FF0000"/>
              </a:solidFill>
              <a:round/>
              <a:headEnd/>
              <a:tailEnd/>
            </a:ln>
          </p:spPr>
          <p:txBody>
            <a:bodyPr wrap="none" anchor="ctr"/>
            <a:lstStyle/>
            <a:p>
              <a:endParaRPr lang="en-US"/>
            </a:p>
          </p:txBody>
        </p:sp>
        <p:sp>
          <p:nvSpPr>
            <p:cNvPr id="24588" name="Oval 37"/>
            <p:cNvSpPr>
              <a:spLocks noChangeAspect="1" noChangeArrowheads="1"/>
            </p:cNvSpPr>
            <p:nvPr/>
          </p:nvSpPr>
          <p:spPr bwMode="auto">
            <a:xfrm>
              <a:off x="2840038" y="4999038"/>
              <a:ext cx="74612" cy="77787"/>
            </a:xfrm>
            <a:prstGeom prst="ellipse">
              <a:avLst/>
            </a:prstGeom>
            <a:solidFill>
              <a:srgbClr val="FF0000"/>
            </a:solidFill>
            <a:ln w="9525">
              <a:solidFill>
                <a:srgbClr val="FF0000"/>
              </a:solidFill>
              <a:round/>
              <a:headEnd/>
              <a:tailEnd/>
            </a:ln>
          </p:spPr>
          <p:txBody>
            <a:bodyPr wrap="none" anchor="ctr"/>
            <a:lstStyle/>
            <a:p>
              <a:endParaRPr lang="en-US"/>
            </a:p>
          </p:txBody>
        </p:sp>
        <p:sp>
          <p:nvSpPr>
            <p:cNvPr id="24589" name="Oval 48"/>
            <p:cNvSpPr>
              <a:spLocks noChangeAspect="1" noChangeArrowheads="1"/>
            </p:cNvSpPr>
            <p:nvPr/>
          </p:nvSpPr>
          <p:spPr bwMode="auto">
            <a:xfrm>
              <a:off x="4371975" y="5614988"/>
              <a:ext cx="74613" cy="77787"/>
            </a:xfrm>
            <a:prstGeom prst="ellipse">
              <a:avLst/>
            </a:prstGeom>
            <a:solidFill>
              <a:srgbClr val="FF0000"/>
            </a:solidFill>
            <a:ln w="9525">
              <a:solidFill>
                <a:srgbClr val="FF0000"/>
              </a:solidFill>
              <a:round/>
              <a:headEnd/>
              <a:tailEnd/>
            </a:ln>
          </p:spPr>
          <p:txBody>
            <a:bodyPr wrap="none" anchor="ctr"/>
            <a:lstStyle/>
            <a:p>
              <a:endParaRPr lang="en-US"/>
            </a:p>
          </p:txBody>
        </p:sp>
        <p:sp>
          <p:nvSpPr>
            <p:cNvPr id="24590" name="Oval 49"/>
            <p:cNvSpPr>
              <a:spLocks noChangeAspect="1" noChangeArrowheads="1"/>
            </p:cNvSpPr>
            <p:nvPr/>
          </p:nvSpPr>
          <p:spPr bwMode="auto">
            <a:xfrm>
              <a:off x="5929313" y="5257800"/>
              <a:ext cx="74612" cy="77788"/>
            </a:xfrm>
            <a:prstGeom prst="ellipse">
              <a:avLst/>
            </a:prstGeom>
            <a:solidFill>
              <a:srgbClr val="FF0000"/>
            </a:solidFill>
            <a:ln w="9525">
              <a:solidFill>
                <a:srgbClr val="FF0000"/>
              </a:solidFill>
              <a:round/>
              <a:headEnd/>
              <a:tailEnd/>
            </a:ln>
          </p:spPr>
          <p:txBody>
            <a:bodyPr wrap="none" anchor="ctr"/>
            <a:lstStyle/>
            <a:p>
              <a:endParaRPr lang="en-US"/>
            </a:p>
          </p:txBody>
        </p:sp>
        <p:sp>
          <p:nvSpPr>
            <p:cNvPr id="24591" name="Rectangle 55"/>
            <p:cNvSpPr>
              <a:spLocks noChangeArrowheads="1"/>
            </p:cNvSpPr>
            <p:nvPr/>
          </p:nvSpPr>
          <p:spPr bwMode="auto">
            <a:xfrm>
              <a:off x="2932113" y="5003800"/>
              <a:ext cx="428625" cy="366713"/>
            </a:xfrm>
            <a:prstGeom prst="rect">
              <a:avLst/>
            </a:prstGeom>
            <a:noFill/>
            <a:ln w="9525">
              <a:noFill/>
              <a:miter lim="800000"/>
              <a:headEnd/>
              <a:tailEnd/>
            </a:ln>
          </p:spPr>
          <p:txBody>
            <a:bodyPr wrap="none">
              <a:spAutoFit/>
            </a:bodyPr>
            <a:lstStyle/>
            <a:p>
              <a:r>
                <a:rPr lang="en-US" sz="1800" b="1"/>
                <a:t>x</a:t>
              </a:r>
              <a:r>
                <a:rPr lang="en-US" sz="1800" baseline="-25000"/>
                <a:t>1</a:t>
              </a:r>
              <a:r>
                <a:rPr lang="en-US" sz="1800" i="1" baseline="-25000"/>
                <a:t>j</a:t>
              </a:r>
            </a:p>
          </p:txBody>
        </p:sp>
        <p:sp>
          <p:nvSpPr>
            <p:cNvPr id="24592" name="Rectangle 56"/>
            <p:cNvSpPr>
              <a:spLocks noChangeArrowheads="1"/>
            </p:cNvSpPr>
            <p:nvPr/>
          </p:nvSpPr>
          <p:spPr bwMode="auto">
            <a:xfrm>
              <a:off x="4495800" y="5537200"/>
              <a:ext cx="428625" cy="366713"/>
            </a:xfrm>
            <a:prstGeom prst="rect">
              <a:avLst/>
            </a:prstGeom>
            <a:noFill/>
            <a:ln w="9525">
              <a:noFill/>
              <a:miter lim="800000"/>
              <a:headEnd/>
              <a:tailEnd/>
            </a:ln>
          </p:spPr>
          <p:txBody>
            <a:bodyPr wrap="none">
              <a:spAutoFit/>
            </a:bodyPr>
            <a:lstStyle/>
            <a:p>
              <a:r>
                <a:rPr lang="en-US" sz="1800" b="1"/>
                <a:t>x</a:t>
              </a:r>
              <a:r>
                <a:rPr lang="en-US" sz="1800" baseline="-25000"/>
                <a:t>2</a:t>
              </a:r>
              <a:r>
                <a:rPr lang="en-US" sz="1800" i="1" baseline="-25000"/>
                <a:t>j</a:t>
              </a:r>
            </a:p>
          </p:txBody>
        </p:sp>
        <p:sp>
          <p:nvSpPr>
            <p:cNvPr id="24593" name="Rectangle 57"/>
            <p:cNvSpPr>
              <a:spLocks noChangeArrowheads="1"/>
            </p:cNvSpPr>
            <p:nvPr/>
          </p:nvSpPr>
          <p:spPr bwMode="auto">
            <a:xfrm>
              <a:off x="6056313" y="4930775"/>
              <a:ext cx="493712" cy="366713"/>
            </a:xfrm>
            <a:prstGeom prst="rect">
              <a:avLst/>
            </a:prstGeom>
            <a:noFill/>
            <a:ln w="9525">
              <a:noFill/>
              <a:miter lim="800000"/>
              <a:headEnd/>
              <a:tailEnd/>
            </a:ln>
          </p:spPr>
          <p:txBody>
            <a:bodyPr>
              <a:spAutoFit/>
            </a:bodyPr>
            <a:lstStyle/>
            <a:p>
              <a:r>
                <a:rPr lang="en-US" sz="1800" b="1"/>
                <a:t>x</a:t>
              </a:r>
              <a:r>
                <a:rPr lang="en-US" sz="1800" baseline="-25000"/>
                <a:t>3</a:t>
              </a:r>
              <a:r>
                <a:rPr lang="en-US" sz="1800" i="1" baseline="-25000"/>
                <a:t>j</a:t>
              </a:r>
            </a:p>
          </p:txBody>
        </p:sp>
        <p:sp>
          <p:nvSpPr>
            <p:cNvPr id="24594" name="Rectangle 58"/>
            <p:cNvSpPr>
              <a:spLocks noChangeArrowheads="1"/>
            </p:cNvSpPr>
            <p:nvPr/>
          </p:nvSpPr>
          <p:spPr bwMode="auto">
            <a:xfrm>
              <a:off x="4098925" y="2946400"/>
              <a:ext cx="369888" cy="366713"/>
            </a:xfrm>
            <a:prstGeom prst="rect">
              <a:avLst/>
            </a:prstGeom>
            <a:noFill/>
            <a:ln w="9525">
              <a:noFill/>
              <a:miter lim="800000"/>
              <a:headEnd/>
              <a:tailEnd/>
            </a:ln>
          </p:spPr>
          <p:txBody>
            <a:bodyPr wrap="none">
              <a:spAutoFit/>
            </a:bodyPr>
            <a:lstStyle/>
            <a:p>
              <a:r>
                <a:rPr lang="en-US" sz="1800" b="1" dirty="0"/>
                <a:t>X</a:t>
              </a:r>
              <a:r>
                <a:rPr lang="en-US" sz="1800" i="1" baseline="-25000" dirty="0"/>
                <a:t>j</a:t>
              </a:r>
            </a:p>
          </p:txBody>
        </p:sp>
        <p:sp>
          <p:nvSpPr>
            <p:cNvPr id="24595" name="Rectangle 59"/>
            <p:cNvSpPr>
              <a:spLocks noChangeArrowheads="1"/>
            </p:cNvSpPr>
            <p:nvPr/>
          </p:nvSpPr>
          <p:spPr bwMode="auto">
            <a:xfrm>
              <a:off x="2170113" y="5616575"/>
              <a:ext cx="420687" cy="366713"/>
            </a:xfrm>
            <a:prstGeom prst="rect">
              <a:avLst/>
            </a:prstGeom>
            <a:noFill/>
            <a:ln w="9525">
              <a:noFill/>
              <a:miter lim="800000"/>
              <a:headEnd/>
              <a:tailEnd/>
            </a:ln>
          </p:spPr>
          <p:txBody>
            <a:bodyPr wrap="none">
              <a:spAutoFit/>
            </a:bodyPr>
            <a:lstStyle/>
            <a:p>
              <a:r>
                <a:rPr lang="en-US" sz="1800" b="1"/>
                <a:t>P</a:t>
              </a:r>
              <a:r>
                <a:rPr lang="en-US" sz="1800" baseline="-25000"/>
                <a:t>1</a:t>
              </a:r>
              <a:endParaRPr lang="en-US" sz="1800" i="1" baseline="-25000"/>
            </a:p>
          </p:txBody>
        </p:sp>
        <p:sp>
          <p:nvSpPr>
            <p:cNvPr id="24596" name="Rectangle 60"/>
            <p:cNvSpPr>
              <a:spLocks noChangeArrowheads="1"/>
            </p:cNvSpPr>
            <p:nvPr/>
          </p:nvSpPr>
          <p:spPr bwMode="auto">
            <a:xfrm>
              <a:off x="4492625" y="6415088"/>
              <a:ext cx="420688" cy="366712"/>
            </a:xfrm>
            <a:prstGeom prst="rect">
              <a:avLst/>
            </a:prstGeom>
            <a:noFill/>
            <a:ln w="9525">
              <a:noFill/>
              <a:miter lim="800000"/>
              <a:headEnd/>
              <a:tailEnd/>
            </a:ln>
          </p:spPr>
          <p:txBody>
            <a:bodyPr wrap="none">
              <a:spAutoFit/>
            </a:bodyPr>
            <a:lstStyle/>
            <a:p>
              <a:r>
                <a:rPr lang="en-US" sz="1800" b="1"/>
                <a:t>P</a:t>
              </a:r>
              <a:r>
                <a:rPr lang="en-US" sz="1800" baseline="-25000"/>
                <a:t>2</a:t>
              </a:r>
              <a:endParaRPr lang="en-US" sz="1800" i="1" baseline="-25000"/>
            </a:p>
          </p:txBody>
        </p:sp>
        <p:sp>
          <p:nvSpPr>
            <p:cNvPr id="24597" name="Rectangle 61"/>
            <p:cNvSpPr>
              <a:spLocks noChangeArrowheads="1"/>
            </p:cNvSpPr>
            <p:nvPr/>
          </p:nvSpPr>
          <p:spPr bwMode="auto">
            <a:xfrm>
              <a:off x="6665913" y="6027738"/>
              <a:ext cx="420687" cy="366712"/>
            </a:xfrm>
            <a:prstGeom prst="rect">
              <a:avLst/>
            </a:prstGeom>
            <a:noFill/>
            <a:ln w="9525">
              <a:noFill/>
              <a:miter lim="800000"/>
              <a:headEnd/>
              <a:tailEnd/>
            </a:ln>
          </p:spPr>
          <p:txBody>
            <a:bodyPr wrap="none">
              <a:spAutoFit/>
            </a:bodyPr>
            <a:lstStyle/>
            <a:p>
              <a:r>
                <a:rPr lang="en-US" sz="1800" b="1"/>
                <a:t>P</a:t>
              </a:r>
              <a:r>
                <a:rPr lang="en-US" sz="1800" baseline="-25000"/>
                <a:t>3</a:t>
              </a:r>
              <a:endParaRPr lang="en-US" sz="1800" i="1" baseline="-25000"/>
            </a:p>
          </p:txBody>
        </p:sp>
        <p:sp>
          <p:nvSpPr>
            <p:cNvPr id="24598" name="Freeform 63"/>
            <p:cNvSpPr>
              <a:spLocks/>
            </p:cNvSpPr>
            <p:nvPr/>
          </p:nvSpPr>
          <p:spPr bwMode="auto">
            <a:xfrm>
              <a:off x="2478088" y="3649663"/>
              <a:ext cx="1858962" cy="1958975"/>
            </a:xfrm>
            <a:custGeom>
              <a:avLst/>
              <a:gdLst>
                <a:gd name="T0" fmla="*/ 0 w 1171"/>
                <a:gd name="T1" fmla="*/ 2147483647 h 1234"/>
                <a:gd name="T2" fmla="*/ 2147483647 w 1171"/>
                <a:gd name="T3" fmla="*/ 0 h 1234"/>
                <a:gd name="T4" fmla="*/ 0 60000 65536"/>
                <a:gd name="T5" fmla="*/ 0 60000 65536"/>
                <a:gd name="T6" fmla="*/ 0 w 1171"/>
                <a:gd name="T7" fmla="*/ 0 h 1234"/>
                <a:gd name="T8" fmla="*/ 1171 w 1171"/>
                <a:gd name="T9" fmla="*/ 1234 h 1234"/>
              </a:gdLst>
              <a:ahLst/>
              <a:cxnLst>
                <a:cxn ang="T4">
                  <a:pos x="T0" y="T1"/>
                </a:cxn>
                <a:cxn ang="T5">
                  <a:pos x="T2" y="T3"/>
                </a:cxn>
              </a:cxnLst>
              <a:rect l="T6" t="T7" r="T8" b="T9"/>
              <a:pathLst>
                <a:path w="1171" h="1234">
                  <a:moveTo>
                    <a:pt x="0" y="1234"/>
                  </a:moveTo>
                  <a:lnTo>
                    <a:pt x="1171" y="0"/>
                  </a:lnTo>
                </a:path>
              </a:pathLst>
            </a:custGeom>
            <a:noFill/>
            <a:ln w="9525">
              <a:solidFill>
                <a:schemeClr val="folHlink"/>
              </a:solidFill>
              <a:round/>
              <a:headEnd/>
              <a:tailEnd/>
            </a:ln>
          </p:spPr>
          <p:txBody>
            <a:bodyPr/>
            <a:lstStyle/>
            <a:p>
              <a:endParaRPr lang="en-US"/>
            </a:p>
          </p:txBody>
        </p:sp>
        <p:sp>
          <p:nvSpPr>
            <p:cNvPr id="24599" name="Freeform 64"/>
            <p:cNvSpPr>
              <a:spLocks/>
            </p:cNvSpPr>
            <p:nvPr/>
          </p:nvSpPr>
          <p:spPr bwMode="auto">
            <a:xfrm>
              <a:off x="4495800" y="3354388"/>
              <a:ext cx="65088" cy="3111500"/>
            </a:xfrm>
            <a:custGeom>
              <a:avLst/>
              <a:gdLst>
                <a:gd name="T0" fmla="*/ 0 w 41"/>
                <a:gd name="T1" fmla="*/ 2147483647 h 1960"/>
                <a:gd name="T2" fmla="*/ 2147483647 w 41"/>
                <a:gd name="T3" fmla="*/ 0 h 1960"/>
                <a:gd name="T4" fmla="*/ 0 60000 65536"/>
                <a:gd name="T5" fmla="*/ 0 60000 65536"/>
                <a:gd name="T6" fmla="*/ 0 w 41"/>
                <a:gd name="T7" fmla="*/ 0 h 1960"/>
                <a:gd name="T8" fmla="*/ 41 w 41"/>
                <a:gd name="T9" fmla="*/ 1960 h 1960"/>
              </a:gdLst>
              <a:ahLst/>
              <a:cxnLst>
                <a:cxn ang="T4">
                  <a:pos x="T0" y="T1"/>
                </a:cxn>
                <a:cxn ang="T5">
                  <a:pos x="T2" y="T3"/>
                </a:cxn>
              </a:cxnLst>
              <a:rect l="T6" t="T7" r="T8" b="T9"/>
              <a:pathLst>
                <a:path w="41" h="1960">
                  <a:moveTo>
                    <a:pt x="0" y="1960"/>
                  </a:moveTo>
                  <a:lnTo>
                    <a:pt x="41" y="0"/>
                  </a:lnTo>
                </a:path>
              </a:pathLst>
            </a:custGeom>
            <a:noFill/>
            <a:ln w="9525">
              <a:solidFill>
                <a:schemeClr val="folHlink"/>
              </a:solidFill>
              <a:round/>
              <a:headEnd/>
              <a:tailEnd/>
            </a:ln>
          </p:spPr>
          <p:txBody>
            <a:bodyPr/>
            <a:lstStyle/>
            <a:p>
              <a:endParaRPr lang="en-US"/>
            </a:p>
          </p:txBody>
        </p:sp>
        <p:sp>
          <p:nvSpPr>
            <p:cNvPr id="24600" name="Freeform 65"/>
            <p:cNvSpPr>
              <a:spLocks/>
            </p:cNvSpPr>
            <p:nvPr/>
          </p:nvSpPr>
          <p:spPr bwMode="auto">
            <a:xfrm>
              <a:off x="4656138" y="3243263"/>
              <a:ext cx="2038350" cy="2827337"/>
            </a:xfrm>
            <a:custGeom>
              <a:avLst/>
              <a:gdLst>
                <a:gd name="T0" fmla="*/ 2147483647 w 1284"/>
                <a:gd name="T1" fmla="*/ 2147483647 h 1781"/>
                <a:gd name="T2" fmla="*/ 0 w 1284"/>
                <a:gd name="T3" fmla="*/ 0 h 1781"/>
                <a:gd name="T4" fmla="*/ 0 60000 65536"/>
                <a:gd name="T5" fmla="*/ 0 60000 65536"/>
                <a:gd name="T6" fmla="*/ 0 w 1284"/>
                <a:gd name="T7" fmla="*/ 0 h 1781"/>
                <a:gd name="T8" fmla="*/ 1284 w 1284"/>
                <a:gd name="T9" fmla="*/ 1781 h 1781"/>
              </a:gdLst>
              <a:ahLst/>
              <a:cxnLst>
                <a:cxn ang="T4">
                  <a:pos x="T0" y="T1"/>
                </a:cxn>
                <a:cxn ang="T5">
                  <a:pos x="T2" y="T3"/>
                </a:cxn>
              </a:cxnLst>
              <a:rect l="T6" t="T7" r="T8" b="T9"/>
              <a:pathLst>
                <a:path w="1284" h="1781">
                  <a:moveTo>
                    <a:pt x="1284" y="1781"/>
                  </a:moveTo>
                  <a:lnTo>
                    <a:pt x="0" y="0"/>
                  </a:lnTo>
                </a:path>
              </a:pathLst>
            </a:custGeom>
            <a:noFill/>
            <a:ln w="9525">
              <a:solidFill>
                <a:schemeClr val="folHlink"/>
              </a:solidFill>
              <a:round/>
              <a:headEnd/>
              <a:tailEnd/>
            </a:ln>
          </p:spPr>
          <p:txBody>
            <a:bodyPr/>
            <a:lstStyle/>
            <a:p>
              <a:endParaRPr lang="en-US"/>
            </a:p>
          </p:txBody>
        </p:sp>
        <p:sp>
          <p:nvSpPr>
            <p:cNvPr id="24601" name="Oval 50"/>
            <p:cNvSpPr>
              <a:spLocks noChangeAspect="1" noChangeArrowheads="1"/>
            </p:cNvSpPr>
            <p:nvPr/>
          </p:nvSpPr>
          <p:spPr bwMode="auto">
            <a:xfrm>
              <a:off x="6056313" y="5203825"/>
              <a:ext cx="74612"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24602" name="Oval 30"/>
            <p:cNvSpPr>
              <a:spLocks noChangeAspect="1" noChangeArrowheads="1"/>
            </p:cNvSpPr>
            <p:nvPr/>
          </p:nvSpPr>
          <p:spPr bwMode="auto">
            <a:xfrm>
              <a:off x="6656388" y="6062663"/>
              <a:ext cx="74612" cy="77787"/>
            </a:xfrm>
            <a:prstGeom prst="ellipse">
              <a:avLst/>
            </a:prstGeom>
            <a:solidFill>
              <a:srgbClr val="FF0000"/>
            </a:solidFill>
            <a:ln w="9525">
              <a:solidFill>
                <a:srgbClr val="FF0000"/>
              </a:solidFill>
              <a:round/>
              <a:headEnd/>
              <a:tailEnd/>
            </a:ln>
          </p:spPr>
          <p:txBody>
            <a:bodyPr wrap="none" anchor="ctr"/>
            <a:lstStyle/>
            <a:p>
              <a:endParaRPr lang="en-US"/>
            </a:p>
          </p:txBody>
        </p:sp>
        <p:sp>
          <p:nvSpPr>
            <p:cNvPr id="24603" name="Oval 29"/>
            <p:cNvSpPr>
              <a:spLocks noChangeAspect="1" noChangeArrowheads="1"/>
            </p:cNvSpPr>
            <p:nvPr/>
          </p:nvSpPr>
          <p:spPr bwMode="auto">
            <a:xfrm>
              <a:off x="4462463" y="6457950"/>
              <a:ext cx="74612" cy="77788"/>
            </a:xfrm>
            <a:prstGeom prst="ellipse">
              <a:avLst/>
            </a:prstGeom>
            <a:solidFill>
              <a:srgbClr val="FF0000"/>
            </a:solidFill>
            <a:ln w="9525">
              <a:solidFill>
                <a:srgbClr val="FF0000"/>
              </a:solidFill>
              <a:round/>
              <a:headEnd/>
              <a:tailEnd/>
            </a:ln>
          </p:spPr>
          <p:txBody>
            <a:bodyPr wrap="none" anchor="ctr"/>
            <a:lstStyle/>
            <a:p>
              <a:endParaRPr lang="en-US"/>
            </a:p>
          </p:txBody>
        </p:sp>
        <p:sp>
          <p:nvSpPr>
            <p:cNvPr id="24604" name="Oval 28"/>
            <p:cNvSpPr>
              <a:spLocks noChangeAspect="1" noChangeArrowheads="1"/>
            </p:cNvSpPr>
            <p:nvPr/>
          </p:nvSpPr>
          <p:spPr bwMode="auto">
            <a:xfrm>
              <a:off x="2438400" y="5557838"/>
              <a:ext cx="74613" cy="77787"/>
            </a:xfrm>
            <a:prstGeom prst="ellipse">
              <a:avLst/>
            </a:prstGeom>
            <a:solidFill>
              <a:srgbClr val="FF0000"/>
            </a:solidFill>
            <a:ln w="9525">
              <a:solidFill>
                <a:srgbClr val="FF0000"/>
              </a:solidFill>
              <a:round/>
              <a:headEnd/>
              <a:tailEnd/>
            </a:ln>
          </p:spPr>
          <p:txBody>
            <a:bodyPr wrap="none" anchor="ctr"/>
            <a:lstStyle/>
            <a:p>
              <a:endParaRPr lang="en-US"/>
            </a:p>
          </p:txBody>
        </p:sp>
        <p:sp>
          <p:nvSpPr>
            <p:cNvPr id="24605" name="Oval 44"/>
            <p:cNvSpPr>
              <a:spLocks noChangeAspect="1" noChangeArrowheads="1"/>
            </p:cNvSpPr>
            <p:nvPr/>
          </p:nvSpPr>
          <p:spPr bwMode="auto">
            <a:xfrm>
              <a:off x="4471988" y="5692775"/>
              <a:ext cx="74612"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24606" name="Oval 38"/>
            <p:cNvSpPr>
              <a:spLocks noChangeAspect="1" noChangeArrowheads="1"/>
            </p:cNvSpPr>
            <p:nvPr/>
          </p:nvSpPr>
          <p:spPr bwMode="auto">
            <a:xfrm>
              <a:off x="2909888" y="5081588"/>
              <a:ext cx="74612" cy="77787"/>
            </a:xfrm>
            <a:prstGeom prst="ellipse">
              <a:avLst/>
            </a:prstGeom>
            <a:solidFill>
              <a:srgbClr val="2175D9"/>
            </a:solidFill>
            <a:ln w="9525">
              <a:solidFill>
                <a:srgbClr val="2175D9"/>
              </a:solidFill>
              <a:round/>
              <a:headEnd/>
              <a:tailEnd/>
            </a:ln>
          </p:spPr>
          <p:txBody>
            <a:bodyPr wrap="none" anchor="ctr"/>
            <a:lstStyle/>
            <a:p>
              <a:endParaRPr lang="en-US"/>
            </a:p>
          </p:txBody>
        </p:sp>
        <p:sp>
          <p:nvSpPr>
            <p:cNvPr id="24607" name="Rectangle 66"/>
            <p:cNvSpPr>
              <a:spLocks noChangeArrowheads="1"/>
            </p:cNvSpPr>
            <p:nvPr/>
          </p:nvSpPr>
          <p:spPr bwMode="auto">
            <a:xfrm>
              <a:off x="2246313" y="4716463"/>
              <a:ext cx="606425" cy="366712"/>
            </a:xfrm>
            <a:prstGeom prst="rect">
              <a:avLst/>
            </a:prstGeom>
            <a:noFill/>
            <a:ln w="9525">
              <a:noFill/>
              <a:miter lim="800000"/>
              <a:headEnd/>
              <a:tailEnd/>
            </a:ln>
          </p:spPr>
          <p:txBody>
            <a:bodyPr wrap="none">
              <a:spAutoFit/>
            </a:bodyPr>
            <a:lstStyle/>
            <a:p>
              <a:r>
                <a:rPr lang="en-US" sz="1800" b="1"/>
                <a:t>P</a:t>
              </a:r>
              <a:r>
                <a:rPr lang="en-US" sz="1800" baseline="-25000"/>
                <a:t>1</a:t>
              </a:r>
              <a:r>
                <a:rPr lang="en-US" sz="1800" b="1"/>
                <a:t>X</a:t>
              </a:r>
              <a:r>
                <a:rPr lang="en-US" sz="1800" i="1" baseline="-25000"/>
                <a:t>j</a:t>
              </a:r>
            </a:p>
          </p:txBody>
        </p:sp>
        <p:sp>
          <p:nvSpPr>
            <p:cNvPr id="24608" name="Rectangle 67"/>
            <p:cNvSpPr>
              <a:spLocks noChangeArrowheads="1"/>
            </p:cNvSpPr>
            <p:nvPr/>
          </p:nvSpPr>
          <p:spPr bwMode="auto">
            <a:xfrm>
              <a:off x="3773488" y="5478463"/>
              <a:ext cx="606425" cy="366712"/>
            </a:xfrm>
            <a:prstGeom prst="rect">
              <a:avLst/>
            </a:prstGeom>
            <a:noFill/>
            <a:ln w="9525">
              <a:noFill/>
              <a:miter lim="800000"/>
              <a:headEnd/>
              <a:tailEnd/>
            </a:ln>
          </p:spPr>
          <p:txBody>
            <a:bodyPr wrap="none">
              <a:spAutoFit/>
            </a:bodyPr>
            <a:lstStyle/>
            <a:p>
              <a:r>
                <a:rPr lang="en-US" sz="1800" b="1"/>
                <a:t>P</a:t>
              </a:r>
              <a:r>
                <a:rPr lang="en-US" sz="1800" baseline="-25000"/>
                <a:t>2</a:t>
              </a:r>
              <a:r>
                <a:rPr lang="en-US" sz="1800" b="1"/>
                <a:t>X</a:t>
              </a:r>
              <a:r>
                <a:rPr lang="en-US" sz="1800" i="1" baseline="-25000"/>
                <a:t>j</a:t>
              </a:r>
            </a:p>
          </p:txBody>
        </p:sp>
        <p:sp>
          <p:nvSpPr>
            <p:cNvPr id="24609" name="Rectangle 68"/>
            <p:cNvSpPr>
              <a:spLocks noChangeArrowheads="1"/>
            </p:cNvSpPr>
            <p:nvPr/>
          </p:nvSpPr>
          <p:spPr bwMode="auto">
            <a:xfrm>
              <a:off x="5526088" y="5311775"/>
              <a:ext cx="606425" cy="366713"/>
            </a:xfrm>
            <a:prstGeom prst="rect">
              <a:avLst/>
            </a:prstGeom>
            <a:noFill/>
            <a:ln w="9525">
              <a:noFill/>
              <a:miter lim="800000"/>
              <a:headEnd/>
              <a:tailEnd/>
            </a:ln>
          </p:spPr>
          <p:txBody>
            <a:bodyPr wrap="none">
              <a:spAutoFit/>
            </a:bodyPr>
            <a:lstStyle/>
            <a:p>
              <a:r>
                <a:rPr lang="en-US" sz="1800" b="1"/>
                <a:t>P</a:t>
              </a:r>
              <a:r>
                <a:rPr lang="en-US" sz="1800" baseline="-25000"/>
                <a:t>3</a:t>
              </a:r>
              <a:r>
                <a:rPr lang="en-US" sz="1800" b="1"/>
                <a:t>X</a:t>
              </a:r>
              <a:r>
                <a:rPr lang="en-US" sz="1800" i="1" baseline="-25000"/>
                <a:t>j</a:t>
              </a:r>
            </a:p>
          </p:txBody>
        </p:sp>
      </p:grpSp>
      <p:cxnSp>
        <p:nvCxnSpPr>
          <p:cNvPr id="4" name="Straight Arrow Connector 3"/>
          <p:cNvCxnSpPr/>
          <p:nvPr/>
        </p:nvCxnSpPr>
        <p:spPr bwMode="auto">
          <a:xfrm flipV="1">
            <a:off x="1752600" y="3799582"/>
            <a:ext cx="0" cy="609600"/>
          </a:xfrm>
          <a:prstGeom prst="straightConnector1">
            <a:avLst/>
          </a:prstGeom>
          <a:solidFill>
            <a:schemeClr val="accent1"/>
          </a:solidFill>
          <a:ln w="9525" cap="flat" cmpd="sng" algn="ctr">
            <a:solidFill>
              <a:srgbClr val="3366FF"/>
            </a:solidFill>
            <a:prstDash val="solid"/>
            <a:round/>
            <a:headEnd type="none" w="med" len="med"/>
            <a:tailEnd type="arrow"/>
          </a:ln>
          <a:effectLst/>
        </p:spPr>
      </p:cxnSp>
      <p:sp>
        <p:nvSpPr>
          <p:cNvPr id="5" name="TextBox 4"/>
          <p:cNvSpPr txBox="1"/>
          <p:nvPr/>
        </p:nvSpPr>
        <p:spPr>
          <a:xfrm>
            <a:off x="1066800" y="4409182"/>
            <a:ext cx="1447800" cy="1077218"/>
          </a:xfrm>
          <a:prstGeom prst="rect">
            <a:avLst/>
          </a:prstGeom>
          <a:noFill/>
        </p:spPr>
        <p:txBody>
          <a:bodyPr wrap="square" rtlCol="0">
            <a:spAutoFit/>
          </a:bodyPr>
          <a:lstStyle/>
          <a:p>
            <a:pPr algn="ctr"/>
            <a:r>
              <a:rPr lang="en-US" sz="1600" dirty="0">
                <a:solidFill>
                  <a:srgbClr val="3366FF"/>
                </a:solidFill>
              </a:rPr>
              <a:t>visibility flag: is point j visible in </a:t>
            </a:r>
            <a:br>
              <a:rPr lang="en-US" sz="1600" dirty="0">
                <a:solidFill>
                  <a:srgbClr val="3366FF"/>
                </a:solidFill>
              </a:rPr>
            </a:br>
            <a:r>
              <a:rPr lang="en-US" sz="1600" dirty="0">
                <a:solidFill>
                  <a:srgbClr val="3366FF"/>
                </a:solidFill>
              </a:rPr>
              <a:t>view </a:t>
            </a:r>
            <a:r>
              <a:rPr lang="en-US" sz="1600" dirty="0" err="1">
                <a:solidFill>
                  <a:srgbClr val="3366FF"/>
                </a:solidFill>
              </a:rPr>
              <a:t>i</a:t>
            </a:r>
            <a:r>
              <a:rPr lang="en-US" sz="1600" dirty="0">
                <a:solidFill>
                  <a:srgbClr val="3366FF"/>
                </a:solidFill>
              </a:rPr>
              <a:t>?</a:t>
            </a:r>
          </a:p>
        </p:txBody>
      </p:sp>
      <p:sp>
        <p:nvSpPr>
          <p:cNvPr id="37" name="TextBox 36">
            <a:extLst>
              <a:ext uri="{FF2B5EF4-FFF2-40B4-BE49-F238E27FC236}">
                <a16:creationId xmlns:a16="http://schemas.microsoft.com/office/drawing/2014/main" id="{BF8155A1-FE00-754F-9A5B-947773E61FBB}"/>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t>Self-calibration</a:t>
            </a:r>
          </a:p>
        </p:txBody>
      </p:sp>
      <p:sp>
        <p:nvSpPr>
          <p:cNvPr id="1057795" name="Rectangle 3"/>
          <p:cNvSpPr>
            <a:spLocks noGrp="1" noChangeArrowheads="1"/>
          </p:cNvSpPr>
          <p:nvPr>
            <p:ph type="body" idx="1"/>
          </p:nvPr>
        </p:nvSpPr>
        <p:spPr/>
        <p:txBody>
          <a:bodyPr/>
          <a:lstStyle/>
          <a:p>
            <a:pPr>
              <a:buFontTx/>
              <a:buChar char="•"/>
            </a:pPr>
            <a:r>
              <a:rPr lang="en-US" dirty="0"/>
              <a:t>Self-calibration (auto-calibration) is the process of determining intrinsic camera parameters directly from </a:t>
            </a:r>
            <a:r>
              <a:rPr lang="en-US" dirty="0" err="1"/>
              <a:t>uncalibrated</a:t>
            </a:r>
            <a:r>
              <a:rPr lang="en-US" dirty="0"/>
              <a:t> images</a:t>
            </a:r>
          </a:p>
          <a:p>
            <a:pPr>
              <a:buFontTx/>
              <a:buChar char="•"/>
            </a:pPr>
            <a:r>
              <a:rPr lang="en-US" dirty="0"/>
              <a:t>For example, when the images are acquired by a single moving camera, we can use the constraint that the intrinsic parameter matrix remains fixed for all the images</a:t>
            </a:r>
          </a:p>
          <a:p>
            <a:pPr lvl="1"/>
            <a:r>
              <a:rPr lang="en-US" dirty="0"/>
              <a:t>Compute initial projective reconstruction and find 3D projective transformation matrix </a:t>
            </a:r>
            <a:r>
              <a:rPr lang="en-US" b="1" dirty="0"/>
              <a:t>Q</a:t>
            </a:r>
            <a:r>
              <a:rPr lang="en-US" dirty="0"/>
              <a:t> such that all camera matrices are in the form </a:t>
            </a:r>
            <a:r>
              <a:rPr lang="en-US" b="1" dirty="0">
                <a:latin typeface="Times New Roman" pitchFamily="18" charset="0"/>
              </a:rPr>
              <a:t>P</a:t>
            </a:r>
            <a:r>
              <a:rPr lang="en-US" baseline="-25000" dirty="0">
                <a:latin typeface="Times New Roman" pitchFamily="18" charset="0"/>
              </a:rPr>
              <a:t>i</a:t>
            </a:r>
            <a:r>
              <a:rPr lang="en-US" dirty="0">
                <a:latin typeface="Times New Roman" pitchFamily="18" charset="0"/>
              </a:rPr>
              <a:t> = </a:t>
            </a:r>
            <a:r>
              <a:rPr lang="en-US" b="1" dirty="0">
                <a:latin typeface="Times New Roman" pitchFamily="18" charset="0"/>
              </a:rPr>
              <a:t>K</a:t>
            </a:r>
            <a:r>
              <a:rPr lang="en-US" dirty="0">
                <a:latin typeface="Times New Roman" pitchFamily="18" charset="0"/>
              </a:rPr>
              <a:t> [</a:t>
            </a:r>
            <a:r>
              <a:rPr lang="en-US" b="1" dirty="0" err="1">
                <a:latin typeface="Times New Roman" pitchFamily="18" charset="0"/>
              </a:rPr>
              <a:t>R</a:t>
            </a:r>
            <a:r>
              <a:rPr lang="en-US" baseline="-25000" dirty="0" err="1">
                <a:latin typeface="Times New Roman" pitchFamily="18" charset="0"/>
              </a:rPr>
              <a:t>i</a:t>
            </a:r>
            <a:r>
              <a:rPr lang="en-US" baseline="-25000" dirty="0">
                <a:latin typeface="Times New Roman" pitchFamily="18" charset="0"/>
              </a:rPr>
              <a:t> </a:t>
            </a:r>
            <a:r>
              <a:rPr lang="en-US" dirty="0">
                <a:latin typeface="Times New Roman" pitchFamily="18" charset="0"/>
              </a:rPr>
              <a:t>| </a:t>
            </a:r>
            <a:r>
              <a:rPr lang="en-US" b="1" dirty="0" err="1">
                <a:latin typeface="Times New Roman" pitchFamily="18" charset="0"/>
              </a:rPr>
              <a:t>t</a:t>
            </a:r>
            <a:r>
              <a:rPr lang="en-US" baseline="-25000" dirty="0" err="1">
                <a:latin typeface="Times New Roman" pitchFamily="18" charset="0"/>
              </a:rPr>
              <a:t>i</a:t>
            </a:r>
            <a:r>
              <a:rPr lang="en-US" dirty="0">
                <a:latin typeface="Times New Roman" pitchFamily="18" charset="0"/>
              </a:rPr>
              <a:t>]</a:t>
            </a:r>
          </a:p>
          <a:p>
            <a:pPr>
              <a:buFontTx/>
              <a:buChar char="•"/>
            </a:pPr>
            <a:r>
              <a:rPr lang="en-US" dirty="0"/>
              <a:t>Can use constraints on the form of the calibration matrix: zero skew</a:t>
            </a:r>
          </a:p>
          <a:p>
            <a:pPr>
              <a:buFontTx/>
              <a:buChar char="•"/>
            </a:pPr>
            <a:r>
              <a:rPr lang="en-US" dirty="0"/>
              <a:t>Can use vanishing points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77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5779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5779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5779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577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779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Incremental SFM</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Pick a pair of images with lots of inliers </a:t>
            </a:r>
            <a:br>
              <a:rPr lang="en-US" dirty="0"/>
            </a:br>
            <a:r>
              <a:rPr lang="en-US" dirty="0"/>
              <a:t>(and preferably, good EXIF data)</a:t>
            </a:r>
          </a:p>
          <a:p>
            <a:pPr lvl="1">
              <a:buFont typeface="Arial" panose="020B0604020202020204" pitchFamily="34" charset="0"/>
              <a:buChar char="•"/>
            </a:pPr>
            <a:r>
              <a:rPr lang="en-US" dirty="0"/>
              <a:t>Initialize intrinsic parameters (focal length, principal point) from EXIF</a:t>
            </a:r>
          </a:p>
          <a:p>
            <a:pPr lvl="1">
              <a:buFont typeface="Arial" panose="020B0604020202020204" pitchFamily="34" charset="0"/>
              <a:buChar char="•"/>
            </a:pPr>
            <a:r>
              <a:rPr lang="en-US" dirty="0"/>
              <a:t>Estimate extrinsic parameters (</a:t>
            </a:r>
            <a:r>
              <a:rPr lang="en-US" b="1" dirty="0"/>
              <a:t>R</a:t>
            </a:r>
            <a:r>
              <a:rPr lang="en-US" dirty="0"/>
              <a:t> and </a:t>
            </a:r>
            <a:r>
              <a:rPr lang="en-US" b="1" dirty="0"/>
              <a:t>t</a:t>
            </a:r>
            <a:r>
              <a:rPr lang="en-US" dirty="0"/>
              <a:t>) using </a:t>
            </a:r>
            <a:r>
              <a:rPr lang="en-US" dirty="0">
                <a:hlinkClick r:id="rId2"/>
              </a:rPr>
              <a:t>five-point algorithm</a:t>
            </a:r>
            <a:endParaRPr lang="en-US" dirty="0"/>
          </a:p>
          <a:p>
            <a:pPr lvl="1">
              <a:buFont typeface="Arial" panose="020B0604020202020204" pitchFamily="34" charset="0"/>
              <a:buChar char="•"/>
            </a:pPr>
            <a:r>
              <a:rPr lang="en-US" sz="2200" dirty="0"/>
              <a:t>Use triangulation to initialize model points</a:t>
            </a:r>
          </a:p>
          <a:p>
            <a:pPr>
              <a:buFont typeface="Arial" panose="020B0604020202020204" pitchFamily="34" charset="0"/>
              <a:buChar char="•"/>
            </a:pPr>
            <a:r>
              <a:rPr lang="en-US" dirty="0"/>
              <a:t>While remaining images exist</a:t>
            </a:r>
          </a:p>
          <a:p>
            <a:pPr lvl="1">
              <a:buFont typeface="Arial" panose="020B0604020202020204" pitchFamily="34" charset="0"/>
              <a:buChar char="•"/>
            </a:pPr>
            <a:r>
              <a:rPr lang="en-US" dirty="0"/>
              <a:t>Find an image with many feature matches with images in the model</a:t>
            </a:r>
          </a:p>
          <a:p>
            <a:pPr lvl="1">
              <a:buFont typeface="Arial" panose="020B0604020202020204" pitchFamily="34" charset="0"/>
              <a:buChar char="•"/>
            </a:pPr>
            <a:r>
              <a:rPr lang="en-US" dirty="0"/>
              <a:t>Run RANSAC on feature matches to register new image to model</a:t>
            </a:r>
          </a:p>
          <a:p>
            <a:pPr lvl="1">
              <a:buFont typeface="Arial" panose="020B0604020202020204" pitchFamily="34" charset="0"/>
              <a:buChar char="•"/>
            </a:pPr>
            <a:r>
              <a:rPr lang="en-US" dirty="0"/>
              <a:t>Triangulate new points</a:t>
            </a:r>
          </a:p>
          <a:p>
            <a:pPr lvl="1">
              <a:buFont typeface="Arial" panose="020B0604020202020204" pitchFamily="34" charset="0"/>
              <a:buChar char="•"/>
            </a:pPr>
            <a:r>
              <a:rPr lang="en-US" dirty="0"/>
              <a:t>Perform bundle adjustment to re-optimize everything</a:t>
            </a:r>
          </a:p>
        </p:txBody>
      </p:sp>
      <p:sp>
        <p:nvSpPr>
          <p:cNvPr id="4" name="TextBox 3">
            <a:extLst>
              <a:ext uri="{FF2B5EF4-FFF2-40B4-BE49-F238E27FC236}">
                <a16:creationId xmlns:a16="http://schemas.microsoft.com/office/drawing/2014/main" id="{AA794AF6-DCD3-4B42-A087-0ADAC5FE4397}"/>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extLst>
      <p:ext uri="{BB962C8B-B14F-4D97-AF65-F5344CB8AC3E}">
        <p14:creationId xmlns:p14="http://schemas.microsoft.com/office/powerpoint/2010/main" val="283583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otoTourismPreview-640x480" descr="PhotoTourismPreview-640x480">
            <a:hlinkClick r:id="" action="ppaction://media"/>
            <a:extLst>
              <a:ext uri="{FF2B5EF4-FFF2-40B4-BE49-F238E27FC236}">
                <a16:creationId xmlns:a16="http://schemas.microsoft.com/office/drawing/2014/main" id="{26E89E1B-567D-994C-A760-8BA251E87C9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76739" y="381000"/>
            <a:ext cx="7010400" cy="5257800"/>
          </a:xfrm>
        </p:spPr>
      </p:pic>
      <p:sp>
        <p:nvSpPr>
          <p:cNvPr id="5" name="Rectangle 4">
            <a:extLst>
              <a:ext uri="{FF2B5EF4-FFF2-40B4-BE49-F238E27FC236}">
                <a16:creationId xmlns:a16="http://schemas.microsoft.com/office/drawing/2014/main" id="{FC9FF0E1-F210-8746-A2D7-98F755F113E9}"/>
              </a:ext>
            </a:extLst>
          </p:cNvPr>
          <p:cNvSpPr/>
          <p:nvPr/>
        </p:nvSpPr>
        <p:spPr>
          <a:xfrm>
            <a:off x="19878" y="5950803"/>
            <a:ext cx="9124122" cy="830997"/>
          </a:xfrm>
          <a:prstGeom prst="rect">
            <a:avLst/>
          </a:prstGeom>
        </p:spPr>
        <p:txBody>
          <a:bodyPr wrap="square">
            <a:spAutoFit/>
          </a:bodyPr>
          <a:lstStyle/>
          <a:p>
            <a:pPr algn="ctr"/>
            <a:r>
              <a:rPr lang="en-US" sz="1600" dirty="0"/>
              <a:t>N. </a:t>
            </a:r>
            <a:r>
              <a:rPr lang="en-US" sz="1600" dirty="0" err="1"/>
              <a:t>Snavely</a:t>
            </a:r>
            <a:r>
              <a:rPr lang="en-US" sz="1600" dirty="0"/>
              <a:t>, S. Seitz, and R. </a:t>
            </a:r>
            <a:r>
              <a:rPr lang="en-US" sz="1600" dirty="0" err="1"/>
              <a:t>Szeliski</a:t>
            </a:r>
            <a:r>
              <a:rPr lang="en-US" sz="1600" dirty="0"/>
              <a:t>, </a:t>
            </a:r>
            <a:r>
              <a:rPr lang="en-US" sz="1600" dirty="0">
                <a:hlinkClick r:id="rId5"/>
              </a:rPr>
              <a:t>Photo tourism: Exploring photo collections in 3D</a:t>
            </a:r>
            <a:r>
              <a:rPr lang="en-US" sz="1600" dirty="0"/>
              <a:t>, </a:t>
            </a:r>
            <a:br>
              <a:rPr lang="en-US" sz="1600" dirty="0"/>
            </a:br>
            <a:r>
              <a:rPr lang="en-US" sz="1600" dirty="0"/>
              <a:t>SIGGRAPH 2006. </a:t>
            </a:r>
            <a:r>
              <a:rPr lang="en-US" sz="1600" dirty="0">
                <a:hlinkClick r:id="rId5"/>
              </a:rPr>
              <a:t>http://phototour.cs.washington.edu/</a:t>
            </a:r>
            <a:endParaRPr lang="en-US" sz="1600" dirty="0"/>
          </a:p>
          <a:p>
            <a:pPr algn="ctr"/>
            <a:r>
              <a:rPr lang="en-US" sz="1600" dirty="0"/>
              <a:t>See also: </a:t>
            </a:r>
            <a:r>
              <a:rPr lang="en-US" sz="1600" dirty="0">
                <a:hlinkClick r:id="rId6"/>
              </a:rPr>
              <a:t>http://grail.cs.washington.edu/projects/rome/</a:t>
            </a:r>
            <a:endParaRPr lang="en-US" sz="1600" dirty="0"/>
          </a:p>
        </p:txBody>
      </p:sp>
    </p:spTree>
    <p:extLst>
      <p:ext uri="{BB962C8B-B14F-4D97-AF65-F5344CB8AC3E}">
        <p14:creationId xmlns:p14="http://schemas.microsoft.com/office/powerpoint/2010/main" val="78074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Outline</a:t>
            </a:r>
          </a:p>
        </p:txBody>
      </p:sp>
      <p:sp>
        <p:nvSpPr>
          <p:cNvPr id="1092611" name="Rectangle 3"/>
          <p:cNvSpPr>
            <a:spLocks noGrp="1" noChangeArrowheads="1"/>
          </p:cNvSpPr>
          <p:nvPr>
            <p:ph type="body" idx="1"/>
          </p:nvPr>
        </p:nvSpPr>
        <p:spPr/>
        <p:txBody>
          <a:bodyPr/>
          <a:lstStyle/>
          <a:p>
            <a:pPr>
              <a:buFontTx/>
              <a:buChar char="•"/>
            </a:pPr>
            <a:r>
              <a:rPr lang="en-US" dirty="0"/>
              <a:t>Representative </a:t>
            </a:r>
            <a:r>
              <a:rPr lang="en-US" dirty="0" err="1"/>
              <a:t>SfM</a:t>
            </a:r>
            <a:r>
              <a:rPr lang="en-US" dirty="0"/>
              <a:t> pipeline</a:t>
            </a:r>
          </a:p>
          <a:p>
            <a:pPr lvl="1"/>
            <a:r>
              <a:rPr lang="en-US" dirty="0"/>
              <a:t>Incremental </a:t>
            </a:r>
            <a:r>
              <a:rPr lang="en-US" dirty="0" err="1"/>
              <a:t>SfM</a:t>
            </a:r>
            <a:endParaRPr lang="en-US" dirty="0"/>
          </a:p>
          <a:p>
            <a:pPr lvl="1"/>
            <a:r>
              <a:rPr lang="en-US" dirty="0"/>
              <a:t>Bundle adjustment</a:t>
            </a:r>
          </a:p>
          <a:p>
            <a:pPr>
              <a:buFontTx/>
              <a:buChar char="•"/>
            </a:pPr>
            <a:r>
              <a:rPr lang="en-US" dirty="0"/>
              <a:t>Ambiguities in </a:t>
            </a:r>
            <a:r>
              <a:rPr lang="en-US" dirty="0" err="1"/>
              <a:t>SfM</a:t>
            </a:r>
            <a:endParaRPr lang="en-US" dirty="0"/>
          </a:p>
          <a:p>
            <a:pPr>
              <a:buFontTx/>
              <a:buChar char="•"/>
            </a:pPr>
            <a:r>
              <a:rPr lang="en-US" dirty="0"/>
              <a:t>Special Case: Affine structure from motion</a:t>
            </a:r>
          </a:p>
          <a:p>
            <a:pPr lvl="1"/>
            <a:r>
              <a:rPr lang="en-US" dirty="0"/>
              <a:t>Factorization</a:t>
            </a:r>
          </a:p>
          <a:p>
            <a:pPr>
              <a:buFontTx/>
              <a:buChar char="•"/>
            </a:pPr>
            <a:r>
              <a:rPr lang="en-US" dirty="0" err="1"/>
              <a:t>SfM</a:t>
            </a:r>
            <a:r>
              <a:rPr lang="en-US" dirty="0"/>
              <a:t> in practice</a:t>
            </a:r>
          </a:p>
          <a:p>
            <a:pPr lvl="1"/>
            <a:endParaRPr lang="en-US" dirty="0"/>
          </a:p>
        </p:txBody>
      </p:sp>
    </p:spTree>
    <p:extLst>
      <p:ext uri="{BB962C8B-B14F-4D97-AF65-F5344CB8AC3E}">
        <p14:creationId xmlns:p14="http://schemas.microsoft.com/office/powerpoint/2010/main" val="23243225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dirty="0"/>
              <a:t>Is SFM always uniquely solvable?</a:t>
            </a:r>
          </a:p>
        </p:txBody>
      </p:sp>
      <p:pic>
        <p:nvPicPr>
          <p:cNvPr id="25604" name="Picture 2" descr="rotating necker c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485900"/>
            <a:ext cx="5334000" cy="400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7425260" y="6550223"/>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
        <p:nvSpPr>
          <p:cNvPr id="2" name="Content Placeholder 1"/>
          <p:cNvSpPr>
            <a:spLocks noGrp="1"/>
          </p:cNvSpPr>
          <p:nvPr>
            <p:ph idx="1"/>
          </p:nvPr>
        </p:nvSpPr>
        <p:spPr>
          <a:xfrm>
            <a:off x="685800" y="5715000"/>
            <a:ext cx="7772400" cy="457200"/>
          </a:xfrm>
        </p:spPr>
        <p:txBody>
          <a:bodyPr/>
          <a:lstStyle/>
          <a:p>
            <a:pPr algn="ctr"/>
            <a:r>
              <a:rPr lang="en-US" dirty="0">
                <a:hlinkClick r:id="rId3"/>
              </a:rPr>
              <a:t>Necker cube</a:t>
            </a:r>
            <a:endParaRPr lang="en-US" dirty="0"/>
          </a:p>
        </p:txBody>
      </p:sp>
    </p:spTree>
    <p:extLst>
      <p:ext uri="{BB962C8B-B14F-4D97-AF65-F5344CB8AC3E}">
        <p14:creationId xmlns:p14="http://schemas.microsoft.com/office/powerpoint/2010/main" val="2843678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33"/>
        <p:cNvGrpSpPr/>
        <p:nvPr/>
      </p:nvGrpSpPr>
      <p:grpSpPr>
        <a:xfrm>
          <a:off x="0" y="0"/>
          <a:ext cx="0" cy="0"/>
          <a:chOff x="0" y="0"/>
          <a:chExt cx="0" cy="0"/>
        </a:xfrm>
      </p:grpSpPr>
      <p:pic>
        <p:nvPicPr>
          <p:cNvPr id="1434" name="Shape 1434" descr="C:\snavely\talks\2008\DEFENSE\images\failure\godzilla\GodzillaNecker.png"/>
          <p:cNvPicPr preferRelativeResize="0"/>
          <p:nvPr/>
        </p:nvPicPr>
        <p:blipFill rotWithShape="1">
          <a:blip r:embed="rId3">
            <a:alphaModFix/>
          </a:blip>
          <a:srcRect/>
          <a:stretch/>
        </p:blipFill>
        <p:spPr>
          <a:xfrm>
            <a:off x="4946259" y="4048997"/>
            <a:ext cx="2971190" cy="2228393"/>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435" name="Shape 1435" descr="C:\snavely\talks\2008\DEFENSE\images\failure\godzilla\GodzillaCorrect.png"/>
          <p:cNvPicPr preferRelativeResize="0"/>
          <p:nvPr/>
        </p:nvPicPr>
        <p:blipFill rotWithShape="1">
          <a:blip r:embed="rId4">
            <a:alphaModFix/>
          </a:blip>
          <a:srcRect/>
          <a:stretch/>
        </p:blipFill>
        <p:spPr>
          <a:xfrm>
            <a:off x="1174359" y="4060427"/>
            <a:ext cx="2971190" cy="2228393"/>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436" name="Shape 1436" descr="C:\snavely\talks\2008\DEFENSE\images\godzilla\viff.035-0.jpg"/>
          <p:cNvPicPr preferRelativeResize="0"/>
          <p:nvPr/>
        </p:nvPicPr>
        <p:blipFill rotWithShape="1">
          <a:blip r:embed="rId5">
            <a:alphaModFix/>
          </a:blip>
          <a:srcRect/>
          <a:stretch/>
        </p:blipFill>
        <p:spPr>
          <a:xfrm>
            <a:off x="482202" y="2549525"/>
            <a:ext cx="1198200" cy="997345"/>
          </a:xfrm>
          <a:prstGeom prst="rect">
            <a:avLst/>
          </a:prstGeom>
          <a:noFill/>
          <a:ln>
            <a:noFill/>
          </a:ln>
        </p:spPr>
      </p:pic>
      <p:pic>
        <p:nvPicPr>
          <p:cNvPr id="1437" name="Shape 1437" descr="C:\snavely\talks\2008\DEFENSE\images\godzilla\viff.000-0.jpg"/>
          <p:cNvPicPr preferRelativeResize="0"/>
          <p:nvPr/>
        </p:nvPicPr>
        <p:blipFill rotWithShape="1">
          <a:blip r:embed="rId6">
            <a:alphaModFix/>
          </a:blip>
          <a:srcRect/>
          <a:stretch/>
        </p:blipFill>
        <p:spPr>
          <a:xfrm>
            <a:off x="1653745" y="2549525"/>
            <a:ext cx="1198200" cy="997345"/>
          </a:xfrm>
          <a:prstGeom prst="rect">
            <a:avLst/>
          </a:prstGeom>
          <a:noFill/>
          <a:ln>
            <a:noFill/>
          </a:ln>
        </p:spPr>
      </p:pic>
      <p:pic>
        <p:nvPicPr>
          <p:cNvPr id="1438" name="Shape 1438" descr="C:\snavely\talks\2008\DEFENSE\images\godzilla\viff.005-0.jpg"/>
          <p:cNvPicPr preferRelativeResize="0"/>
          <p:nvPr/>
        </p:nvPicPr>
        <p:blipFill rotWithShape="1">
          <a:blip r:embed="rId7">
            <a:alphaModFix/>
          </a:blip>
          <a:srcRect/>
          <a:stretch/>
        </p:blipFill>
        <p:spPr>
          <a:xfrm>
            <a:off x="2825288" y="2549525"/>
            <a:ext cx="1198200" cy="997345"/>
          </a:xfrm>
          <a:prstGeom prst="rect">
            <a:avLst/>
          </a:prstGeom>
          <a:noFill/>
          <a:ln>
            <a:noFill/>
          </a:ln>
        </p:spPr>
      </p:pic>
      <p:pic>
        <p:nvPicPr>
          <p:cNvPr id="1439" name="Shape 1439" descr="C:\snavely\talks\2008\DEFENSE\images\godzilla\viff.010-0.jpg"/>
          <p:cNvPicPr preferRelativeResize="0"/>
          <p:nvPr/>
        </p:nvPicPr>
        <p:blipFill rotWithShape="1">
          <a:blip r:embed="rId8">
            <a:alphaModFix/>
          </a:blip>
          <a:srcRect/>
          <a:stretch/>
        </p:blipFill>
        <p:spPr>
          <a:xfrm>
            <a:off x="3996831" y="2549525"/>
            <a:ext cx="1198200" cy="997345"/>
          </a:xfrm>
          <a:prstGeom prst="rect">
            <a:avLst/>
          </a:prstGeom>
          <a:noFill/>
          <a:ln>
            <a:noFill/>
          </a:ln>
        </p:spPr>
      </p:pic>
      <p:pic>
        <p:nvPicPr>
          <p:cNvPr id="1440" name="Shape 1440" descr="C:\snavely\talks\2008\DEFENSE\images\godzilla\viff.015-0.jpg"/>
          <p:cNvPicPr preferRelativeResize="0"/>
          <p:nvPr/>
        </p:nvPicPr>
        <p:blipFill rotWithShape="1">
          <a:blip r:embed="rId9">
            <a:alphaModFix/>
          </a:blip>
          <a:srcRect/>
          <a:stretch/>
        </p:blipFill>
        <p:spPr>
          <a:xfrm>
            <a:off x="5168374" y="2549525"/>
            <a:ext cx="1198200" cy="997345"/>
          </a:xfrm>
          <a:prstGeom prst="rect">
            <a:avLst/>
          </a:prstGeom>
          <a:noFill/>
          <a:ln>
            <a:noFill/>
          </a:ln>
        </p:spPr>
      </p:pic>
      <p:pic>
        <p:nvPicPr>
          <p:cNvPr id="1441" name="Shape 1441" descr="C:\snavely\talks\2008\DEFENSE\images\godzilla\viff.020-0.jpg"/>
          <p:cNvPicPr preferRelativeResize="0"/>
          <p:nvPr/>
        </p:nvPicPr>
        <p:blipFill rotWithShape="1">
          <a:blip r:embed="rId10">
            <a:alphaModFix/>
          </a:blip>
          <a:srcRect/>
          <a:stretch/>
        </p:blipFill>
        <p:spPr>
          <a:xfrm>
            <a:off x="6339917" y="2549525"/>
            <a:ext cx="1198200" cy="997345"/>
          </a:xfrm>
          <a:prstGeom prst="rect">
            <a:avLst/>
          </a:prstGeom>
          <a:noFill/>
          <a:ln>
            <a:noFill/>
          </a:ln>
        </p:spPr>
      </p:pic>
      <p:pic>
        <p:nvPicPr>
          <p:cNvPr id="1442" name="Shape 1442" descr="C:\snavely\talks\2008\DEFENSE\images\godzilla\viff.025-0.jpg"/>
          <p:cNvPicPr preferRelativeResize="0"/>
          <p:nvPr/>
        </p:nvPicPr>
        <p:blipFill rotWithShape="1">
          <a:blip r:embed="rId11">
            <a:alphaModFix/>
          </a:blip>
          <a:srcRect/>
          <a:stretch/>
        </p:blipFill>
        <p:spPr>
          <a:xfrm>
            <a:off x="7511460" y="2549525"/>
            <a:ext cx="1198200" cy="997345"/>
          </a:xfrm>
          <a:prstGeom prst="rect">
            <a:avLst/>
          </a:prstGeom>
          <a:noFill/>
          <a:ln>
            <a:noFill/>
          </a:ln>
        </p:spPr>
      </p:pic>
      <p:sp>
        <p:nvSpPr>
          <p:cNvPr id="13" name="TextBox 12">
            <a:extLst>
              <a:ext uri="{FF2B5EF4-FFF2-40B4-BE49-F238E27FC236}">
                <a16:creationId xmlns:a16="http://schemas.microsoft.com/office/drawing/2014/main" id="{B5EFFDED-E7AB-DA41-B580-E0FCDF2AC75C}"/>
              </a:ext>
            </a:extLst>
          </p:cNvPr>
          <p:cNvSpPr txBox="1"/>
          <p:nvPr/>
        </p:nvSpPr>
        <p:spPr>
          <a:xfrm>
            <a:off x="7425260" y="6550223"/>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
        <p:nvSpPr>
          <p:cNvPr id="2" name="Title 1">
            <a:extLst>
              <a:ext uri="{FF2B5EF4-FFF2-40B4-BE49-F238E27FC236}">
                <a16:creationId xmlns:a16="http://schemas.microsoft.com/office/drawing/2014/main" id="{D0035037-4A01-E046-8B48-690871EBF879}"/>
              </a:ext>
            </a:extLst>
          </p:cNvPr>
          <p:cNvSpPr>
            <a:spLocks noGrp="1"/>
          </p:cNvSpPr>
          <p:nvPr>
            <p:ph type="title"/>
          </p:nvPr>
        </p:nvSpPr>
        <p:spPr/>
        <p:txBody>
          <a:bodyPr/>
          <a:lstStyle/>
          <a:p>
            <a:r>
              <a:rPr lang="en-US" altLang="en-US" dirty="0"/>
              <a:t>Is SFM always uniquely solvable?</a:t>
            </a:r>
            <a:endParaRPr lang="en-US" dirty="0"/>
          </a:p>
        </p:txBody>
      </p:sp>
      <p:sp>
        <p:nvSpPr>
          <p:cNvPr id="3" name="Content Placeholder 2">
            <a:extLst>
              <a:ext uri="{FF2B5EF4-FFF2-40B4-BE49-F238E27FC236}">
                <a16:creationId xmlns:a16="http://schemas.microsoft.com/office/drawing/2014/main" id="{562DD6F0-D911-5D44-9DEA-79E34566BC0A}"/>
              </a:ext>
            </a:extLst>
          </p:cNvPr>
          <p:cNvSpPr>
            <a:spLocks noGrp="1"/>
          </p:cNvSpPr>
          <p:nvPr>
            <p:ph idx="1"/>
          </p:nvPr>
        </p:nvSpPr>
        <p:spPr/>
        <p:txBody>
          <a:bodyPr/>
          <a:lstStyle/>
          <a:p>
            <a:pPr>
              <a:buFont typeface="Arial" panose="020B0604020202020204" pitchFamily="34" charset="0"/>
              <a:buChar char="•"/>
            </a:pPr>
            <a:r>
              <a:rPr lang="en-US" dirty="0"/>
              <a:t>Necker reversal</a:t>
            </a:r>
          </a:p>
        </p:txBody>
      </p:sp>
    </p:spTree>
    <p:extLst>
      <p:ext uri="{BB962C8B-B14F-4D97-AF65-F5344CB8AC3E}">
        <p14:creationId xmlns:p14="http://schemas.microsoft.com/office/powerpoint/2010/main" val="83323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a:t>Structure from motion ambiguity</a:t>
            </a:r>
          </a:p>
        </p:txBody>
      </p:sp>
      <p:sp>
        <p:nvSpPr>
          <p:cNvPr id="1028" name="Rectangle 3"/>
          <p:cNvSpPr>
            <a:spLocks noGrp="1" noChangeArrowheads="1"/>
          </p:cNvSpPr>
          <p:nvPr>
            <p:ph type="body" idx="1"/>
          </p:nvPr>
        </p:nvSpPr>
        <p:spPr/>
        <p:txBody>
          <a:bodyPr/>
          <a:lstStyle/>
          <a:p>
            <a:pPr>
              <a:buFontTx/>
              <a:buChar char="•"/>
            </a:pPr>
            <a:r>
              <a:rPr lang="en-US"/>
              <a:t>If we scale the entire scene by some factor </a:t>
            </a:r>
            <a:r>
              <a:rPr lang="en-US" i="1"/>
              <a:t>k </a:t>
            </a:r>
            <a:r>
              <a:rPr lang="en-US"/>
              <a:t>and, at the same time, scale the camera matrices by the factor of 1/</a:t>
            </a:r>
            <a:r>
              <a:rPr lang="en-US" i="1"/>
              <a:t>k</a:t>
            </a:r>
            <a:r>
              <a:rPr lang="en-US"/>
              <a:t>, the projections of the scene points in the image remain exactly the same:</a:t>
            </a:r>
          </a:p>
        </p:txBody>
      </p:sp>
      <p:sp>
        <p:nvSpPr>
          <p:cNvPr id="967684" name="Rectangle 4"/>
          <p:cNvSpPr>
            <a:spLocks noChangeArrowheads="1"/>
          </p:cNvSpPr>
          <p:nvPr/>
        </p:nvSpPr>
        <p:spPr bwMode="auto">
          <a:xfrm>
            <a:off x="228600" y="5410200"/>
            <a:ext cx="8453438" cy="457200"/>
          </a:xfrm>
          <a:prstGeom prst="rect">
            <a:avLst/>
          </a:prstGeom>
          <a:noFill/>
          <a:ln w="9525">
            <a:noFill/>
            <a:miter lim="800000"/>
            <a:headEnd/>
            <a:tailEnd/>
          </a:ln>
        </p:spPr>
        <p:txBody>
          <a:bodyPr wrap="none">
            <a:spAutoFit/>
          </a:bodyPr>
          <a:lstStyle/>
          <a:p>
            <a:pPr lvl="1">
              <a:spcBef>
                <a:spcPct val="20000"/>
              </a:spcBef>
            </a:pPr>
            <a:r>
              <a:rPr lang="en-US"/>
              <a:t>It is impossible to recover the absolute scale of the scene!</a:t>
            </a:r>
          </a:p>
        </p:txBody>
      </p:sp>
      <p:sp>
        <p:nvSpPr>
          <p:cNvPr id="5" name="TextBox 4">
            <a:extLst>
              <a:ext uri="{FF2B5EF4-FFF2-40B4-BE49-F238E27FC236}">
                <a16:creationId xmlns:a16="http://schemas.microsoft.com/office/drawing/2014/main" id="{D3F26E8D-81DC-3348-8F38-C378BA6C11AC}"/>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76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68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a:t>Structure from motion ambiguity</a:t>
            </a:r>
          </a:p>
        </p:txBody>
      </p:sp>
      <p:sp>
        <p:nvSpPr>
          <p:cNvPr id="1028" name="Rectangle 3"/>
          <p:cNvSpPr>
            <a:spLocks noGrp="1" noChangeArrowheads="1"/>
          </p:cNvSpPr>
          <p:nvPr>
            <p:ph type="body" idx="1"/>
          </p:nvPr>
        </p:nvSpPr>
        <p:spPr/>
        <p:txBody>
          <a:bodyPr/>
          <a:lstStyle/>
          <a:p>
            <a:pPr>
              <a:buFontTx/>
              <a:buChar char="•"/>
            </a:pPr>
            <a:r>
              <a:rPr lang="en-US"/>
              <a:t>If we scale the entire scene by some factor </a:t>
            </a:r>
            <a:r>
              <a:rPr lang="en-US" i="1"/>
              <a:t>k </a:t>
            </a:r>
            <a:r>
              <a:rPr lang="en-US"/>
              <a:t>and, at the same time, scale the camera matrices by the factor of 1/</a:t>
            </a:r>
            <a:r>
              <a:rPr lang="en-US" i="1"/>
              <a:t>k</a:t>
            </a:r>
            <a:r>
              <a:rPr lang="en-US"/>
              <a:t>, the projections of the scene points in the image remain exactly the same:</a:t>
            </a:r>
          </a:p>
        </p:txBody>
      </p:sp>
      <p:sp>
        <p:nvSpPr>
          <p:cNvPr id="967684" name="Rectangle 4"/>
          <p:cNvSpPr>
            <a:spLocks noChangeArrowheads="1"/>
          </p:cNvSpPr>
          <p:nvPr/>
        </p:nvSpPr>
        <p:spPr bwMode="auto">
          <a:xfrm>
            <a:off x="228600" y="5410200"/>
            <a:ext cx="8453438" cy="457200"/>
          </a:xfrm>
          <a:prstGeom prst="rect">
            <a:avLst/>
          </a:prstGeom>
          <a:noFill/>
          <a:ln w="9525">
            <a:noFill/>
            <a:miter lim="800000"/>
            <a:headEnd/>
            <a:tailEnd/>
          </a:ln>
        </p:spPr>
        <p:txBody>
          <a:bodyPr wrap="none">
            <a:spAutoFit/>
          </a:bodyPr>
          <a:lstStyle/>
          <a:p>
            <a:pPr lvl="1">
              <a:spcBef>
                <a:spcPct val="20000"/>
              </a:spcBef>
            </a:pPr>
            <a:r>
              <a:rPr lang="en-US"/>
              <a:t>It is impossible to recover the absolute scale of the scene!</a:t>
            </a:r>
          </a:p>
        </p:txBody>
      </p:sp>
      <p:graphicFrame>
        <p:nvGraphicFramePr>
          <p:cNvPr id="1026" name="Object 5"/>
          <p:cNvGraphicFramePr>
            <a:graphicFrameLocks noGrp="1" noChangeAspect="1"/>
          </p:cNvGraphicFramePr>
          <p:nvPr>
            <p:ph sz="half" idx="4294967295"/>
          </p:nvPr>
        </p:nvGraphicFramePr>
        <p:xfrm>
          <a:off x="2849563" y="3459163"/>
          <a:ext cx="3443287" cy="1136650"/>
        </p:xfrm>
        <a:graphic>
          <a:graphicData uri="http://schemas.openxmlformats.org/presentationml/2006/ole">
            <mc:AlternateContent xmlns:mc="http://schemas.openxmlformats.org/markup-compatibility/2006">
              <mc:Choice xmlns:v="urn:schemas-microsoft-com:vml" Requires="v">
                <p:oleObj spid="_x0000_s25631" name="Equation" r:id="rId4" imgW="1307880" imgH="431640" progId="Equation.3">
                  <p:embed/>
                </p:oleObj>
              </mc:Choice>
              <mc:Fallback>
                <p:oleObj name="Equation" r:id="rId4" imgW="1307880" imgH="431640" progId="Equation.3">
                  <p:embed/>
                  <p:pic>
                    <p:nvPicPr>
                      <p:cNvPr id="102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9563" y="3459163"/>
                        <a:ext cx="3443287" cy="11366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TextBox 5">
            <a:extLst>
              <a:ext uri="{FF2B5EF4-FFF2-40B4-BE49-F238E27FC236}">
                <a16:creationId xmlns:a16="http://schemas.microsoft.com/office/drawing/2014/main" id="{1CE4FC1D-2DFF-2A43-BB34-083D7C5562D3}"/>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extLst>
      <p:ext uri="{BB962C8B-B14F-4D97-AF65-F5344CB8AC3E}">
        <p14:creationId xmlns:p14="http://schemas.microsoft.com/office/powerpoint/2010/main" val="108342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76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68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r>
              <a:rPr lang="en-US"/>
              <a:t>Structure from motion ambiguity</a:t>
            </a:r>
          </a:p>
        </p:txBody>
      </p:sp>
      <p:sp>
        <p:nvSpPr>
          <p:cNvPr id="2052" name="Rectangle 3"/>
          <p:cNvSpPr>
            <a:spLocks noGrp="1" noChangeArrowheads="1"/>
          </p:cNvSpPr>
          <p:nvPr>
            <p:ph type="body" idx="1"/>
          </p:nvPr>
        </p:nvSpPr>
        <p:spPr/>
        <p:txBody>
          <a:bodyPr/>
          <a:lstStyle/>
          <a:p>
            <a:pPr>
              <a:spcBef>
                <a:spcPct val="0"/>
              </a:spcBef>
              <a:buFontTx/>
              <a:buChar char="•"/>
            </a:pPr>
            <a:r>
              <a:rPr lang="en-US" dirty="0"/>
              <a:t>If we scale the entire scene by some factor </a:t>
            </a:r>
            <a:r>
              <a:rPr lang="en-US" i="1" dirty="0"/>
              <a:t>k </a:t>
            </a:r>
            <a:r>
              <a:rPr lang="en-US" dirty="0"/>
              <a:t>and, at the same time, scale the camera matrices by the factor of 1/</a:t>
            </a:r>
            <a:r>
              <a:rPr lang="en-US" i="1" dirty="0"/>
              <a:t>k</a:t>
            </a:r>
            <a:r>
              <a:rPr lang="en-US" dirty="0"/>
              <a:t>, the projections of the scene points in the image remain exactly the same </a:t>
            </a:r>
            <a:br>
              <a:rPr lang="en-US" dirty="0"/>
            </a:br>
            <a:endParaRPr lang="en-US" dirty="0"/>
          </a:p>
          <a:p>
            <a:pPr>
              <a:spcBef>
                <a:spcPct val="0"/>
              </a:spcBef>
              <a:buFontTx/>
              <a:buChar char="•"/>
            </a:pPr>
            <a:r>
              <a:rPr lang="en-US" dirty="0"/>
              <a:t>More generally, if we transform the scene using a transformation </a:t>
            </a:r>
            <a:r>
              <a:rPr lang="en-US" b="1" dirty="0"/>
              <a:t>Q</a:t>
            </a:r>
            <a:r>
              <a:rPr lang="en-US" dirty="0"/>
              <a:t> and apply the inverse transformation to the camera matrices, then the images do not change:</a:t>
            </a:r>
          </a:p>
        </p:txBody>
      </p:sp>
      <p:sp>
        <p:nvSpPr>
          <p:cNvPr id="4" name="TextBox 3">
            <a:extLst>
              <a:ext uri="{FF2B5EF4-FFF2-40B4-BE49-F238E27FC236}">
                <a16:creationId xmlns:a16="http://schemas.microsoft.com/office/drawing/2014/main" id="{F348A99B-A281-C34F-85BC-B3C4B56027D5}"/>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dirty="0"/>
              <a:t>Structure from motion</a:t>
            </a:r>
          </a:p>
        </p:txBody>
      </p:sp>
      <p:sp>
        <p:nvSpPr>
          <p:cNvPr id="74" name="Content Placeholder 73"/>
          <p:cNvSpPr>
            <a:spLocks noGrp="1"/>
          </p:cNvSpPr>
          <p:nvPr>
            <p:ph idx="1"/>
          </p:nvPr>
        </p:nvSpPr>
        <p:spPr>
          <a:xfrm>
            <a:off x="228600" y="914400"/>
            <a:ext cx="8458200" cy="5257800"/>
          </a:xfrm>
        </p:spPr>
        <p:txBody>
          <a:bodyPr/>
          <a:lstStyle/>
          <a:p>
            <a:pPr>
              <a:buFont typeface="Arial" pitchFamily="34" charset="0"/>
              <a:buChar char="•"/>
            </a:pPr>
            <a:r>
              <a:rPr lang="en-US" sz="2400" dirty="0"/>
              <a:t>Given a set of corresponding points in two or more images, compute the camera parameters and the 3D point coordinates</a:t>
            </a:r>
          </a:p>
        </p:txBody>
      </p:sp>
      <p:sp>
        <p:nvSpPr>
          <p:cNvPr id="123907" name="Rectangle 3"/>
          <p:cNvSpPr>
            <a:spLocks noChangeArrowheads="1"/>
          </p:cNvSpPr>
          <p:nvPr/>
        </p:nvSpPr>
        <p:spPr bwMode="auto">
          <a:xfrm>
            <a:off x="4086224" y="2682875"/>
            <a:ext cx="1219200" cy="1219200"/>
          </a:xfrm>
          <a:prstGeom prst="rect">
            <a:avLst/>
          </a:prstGeom>
          <a:solidFill>
            <a:srgbClr val="DDEEFF"/>
          </a:solidFill>
          <a:ln w="9525">
            <a:miter lim="800000"/>
            <a:headEnd/>
            <a:tailEnd/>
          </a:ln>
          <a:effectLst/>
          <a:scene3d>
            <a:camera prst="legacyObliqueTopRight">
              <a:rot lat="0" lon="18300000" rev="0"/>
            </a:camera>
            <a:lightRig rig="legacyFlat3" dir="b"/>
          </a:scene3d>
          <a:sp3d extrusionH="1700200" prstMaterial="legacyMatte">
            <a:bevelT w="13500" h="13500" prst="angle"/>
            <a:bevelB w="13500" h="13500" prst="angle"/>
            <a:extrusionClr>
              <a:srgbClr val="DDEEFF"/>
            </a:extrusionClr>
          </a:sp3d>
        </p:spPr>
        <p:txBody>
          <a:bodyPr wrap="none" anchor="ctr">
            <a:flatTx/>
          </a:bodyPr>
          <a:lstStyle/>
          <a:p>
            <a:endParaRPr lang="en-US"/>
          </a:p>
        </p:txBody>
      </p:sp>
      <p:sp>
        <p:nvSpPr>
          <p:cNvPr id="123908" name="AutoShape 4"/>
          <p:cNvSpPr>
            <a:spLocks noChangeArrowheads="1"/>
          </p:cNvSpPr>
          <p:nvPr/>
        </p:nvSpPr>
        <p:spPr bwMode="auto">
          <a:xfrm rot="5400000">
            <a:off x="862806" y="4029869"/>
            <a:ext cx="1981200" cy="1725612"/>
          </a:xfrm>
          <a:prstGeom prst="parallelogram">
            <a:avLst>
              <a:gd name="adj" fmla="val 28703"/>
            </a:avLst>
          </a:prstGeom>
          <a:noFill/>
          <a:ln w="28575">
            <a:solidFill>
              <a:schemeClr val="tx1"/>
            </a:solidFill>
            <a:miter lim="800000"/>
            <a:headEnd/>
            <a:tailEnd/>
          </a:ln>
          <a:effectLst/>
        </p:spPr>
        <p:txBody>
          <a:bodyPr wrap="none" anchor="ctr"/>
          <a:lstStyle/>
          <a:p>
            <a:endParaRPr lang="en-US"/>
          </a:p>
        </p:txBody>
      </p:sp>
      <p:sp>
        <p:nvSpPr>
          <p:cNvPr id="123910" name="Rectangle 6"/>
          <p:cNvSpPr>
            <a:spLocks noChangeArrowheads="1"/>
          </p:cNvSpPr>
          <p:nvPr/>
        </p:nvSpPr>
        <p:spPr bwMode="auto">
          <a:xfrm>
            <a:off x="1958975" y="4605338"/>
            <a:ext cx="574675" cy="574675"/>
          </a:xfrm>
          <a:prstGeom prst="rect">
            <a:avLst/>
          </a:prstGeom>
          <a:solidFill>
            <a:srgbClr val="DDEEFF"/>
          </a:solidFill>
          <a:ln w="9525">
            <a:miter lim="800000"/>
            <a:headEnd/>
            <a:tailEnd/>
          </a:ln>
          <a:effectLst/>
          <a:scene3d>
            <a:camera prst="legacyObliqueTopRight">
              <a:rot lat="0" lon="16499998" rev="0"/>
            </a:camera>
            <a:lightRig rig="legacyFlat3" dir="b"/>
          </a:scene3d>
          <a:sp3d extrusionH="684200" prstMaterial="legacyMatte">
            <a:bevelT w="13500" h="13500" prst="angle"/>
            <a:bevelB w="13500" h="13500" prst="angle"/>
            <a:extrusionClr>
              <a:srgbClr val="DDEEFF"/>
            </a:extrusionClr>
          </a:sp3d>
        </p:spPr>
        <p:txBody>
          <a:bodyPr wrap="none" anchor="ctr">
            <a:flatTx/>
          </a:bodyPr>
          <a:lstStyle/>
          <a:p>
            <a:endParaRPr lang="en-US"/>
          </a:p>
        </p:txBody>
      </p:sp>
      <p:sp>
        <p:nvSpPr>
          <p:cNvPr id="123909" name="AutoShape 5"/>
          <p:cNvSpPr>
            <a:spLocks noChangeArrowheads="1"/>
          </p:cNvSpPr>
          <p:nvPr/>
        </p:nvSpPr>
        <p:spPr bwMode="auto">
          <a:xfrm rot="16200000" flipH="1">
            <a:off x="6045994" y="4221956"/>
            <a:ext cx="1981200" cy="1725613"/>
          </a:xfrm>
          <a:prstGeom prst="parallelogram">
            <a:avLst>
              <a:gd name="adj" fmla="val 28703"/>
            </a:avLst>
          </a:prstGeom>
          <a:noFill/>
          <a:ln w="28575">
            <a:solidFill>
              <a:schemeClr val="tx1"/>
            </a:solidFill>
            <a:miter lim="800000"/>
            <a:headEnd/>
            <a:tailEnd/>
          </a:ln>
          <a:effectLst/>
        </p:spPr>
        <p:txBody>
          <a:bodyPr wrap="none" anchor="ctr"/>
          <a:lstStyle/>
          <a:p>
            <a:endParaRPr lang="en-US"/>
          </a:p>
        </p:txBody>
      </p:sp>
      <p:sp>
        <p:nvSpPr>
          <p:cNvPr id="123911" name="Rectangle 7"/>
          <p:cNvSpPr>
            <a:spLocks noChangeArrowheads="1"/>
          </p:cNvSpPr>
          <p:nvPr/>
        </p:nvSpPr>
        <p:spPr bwMode="auto">
          <a:xfrm>
            <a:off x="6877050" y="4860925"/>
            <a:ext cx="574675" cy="574675"/>
          </a:xfrm>
          <a:prstGeom prst="rect">
            <a:avLst/>
          </a:prstGeom>
          <a:solidFill>
            <a:srgbClr val="DDEEFF"/>
          </a:solidFill>
          <a:ln w="9525">
            <a:miter lim="800000"/>
            <a:headEnd/>
            <a:tailEnd/>
          </a:ln>
          <a:effectLst/>
          <a:scene3d>
            <a:camera prst="legacyObliqueTopRight">
              <a:rot lat="0" lon="19199999" rev="0"/>
            </a:camera>
            <a:lightRig rig="legacyFlat3" dir="b"/>
          </a:scene3d>
          <a:sp3d extrusionH="887400" prstMaterial="legacyMatte">
            <a:bevelT w="13500" h="13500" prst="angle"/>
            <a:bevelB w="13500" h="13500" prst="angle"/>
            <a:extrusionClr>
              <a:srgbClr val="DDEEFF"/>
            </a:extrusionClr>
          </a:sp3d>
        </p:spPr>
        <p:txBody>
          <a:bodyPr wrap="none" anchor="ctr">
            <a:flatTx/>
          </a:bodyPr>
          <a:lstStyle/>
          <a:p>
            <a:endParaRPr lang="en-US"/>
          </a:p>
        </p:txBody>
      </p:sp>
      <p:sp>
        <p:nvSpPr>
          <p:cNvPr id="123915" name="Rectangle 11"/>
          <p:cNvSpPr>
            <a:spLocks noChangeArrowheads="1"/>
          </p:cNvSpPr>
          <p:nvPr/>
        </p:nvSpPr>
        <p:spPr bwMode="auto">
          <a:xfrm>
            <a:off x="3559175" y="4664075"/>
            <a:ext cx="2044700" cy="1470025"/>
          </a:xfrm>
          <a:prstGeom prst="rect">
            <a:avLst/>
          </a:prstGeom>
          <a:noFill/>
          <a:ln w="28575">
            <a:solidFill>
              <a:schemeClr val="tx1"/>
            </a:solidFill>
            <a:miter lim="800000"/>
            <a:headEnd/>
            <a:tailEnd/>
          </a:ln>
          <a:effectLst/>
        </p:spPr>
        <p:txBody>
          <a:bodyPr wrap="none" anchor="ctr"/>
          <a:lstStyle/>
          <a:p>
            <a:endParaRPr lang="en-US"/>
          </a:p>
        </p:txBody>
      </p:sp>
      <p:sp>
        <p:nvSpPr>
          <p:cNvPr id="123917" name="Rectangle 13"/>
          <p:cNvSpPr>
            <a:spLocks noChangeArrowheads="1"/>
          </p:cNvSpPr>
          <p:nvPr/>
        </p:nvSpPr>
        <p:spPr bwMode="auto">
          <a:xfrm>
            <a:off x="4441825" y="5175250"/>
            <a:ext cx="574675" cy="574675"/>
          </a:xfrm>
          <a:prstGeom prst="rect">
            <a:avLst/>
          </a:prstGeom>
          <a:solidFill>
            <a:srgbClr val="DDEEFF"/>
          </a:solidFill>
          <a:ln w="9525">
            <a:miter lim="800000"/>
            <a:headEnd/>
            <a:tailEnd/>
          </a:ln>
          <a:effectLst/>
          <a:scene3d>
            <a:camera prst="legacyObliqueTopRight">
              <a:rot lat="0" lon="18300000" rev="0"/>
            </a:camera>
            <a:lightRig rig="legacyFlat3" dir="b"/>
          </a:scene3d>
          <a:sp3d extrusionH="785800" prstMaterial="legacyMatte">
            <a:bevelT w="13500" h="13500" prst="angle"/>
            <a:bevelB w="13500" h="13500" prst="angle"/>
            <a:extrusionClr>
              <a:srgbClr val="DDEEFF"/>
            </a:extrusionClr>
          </a:sp3d>
        </p:spPr>
        <p:txBody>
          <a:bodyPr wrap="none" anchor="ctr">
            <a:flatTx/>
          </a:bodyPr>
          <a:lstStyle/>
          <a:p>
            <a:endParaRPr lang="en-US"/>
          </a:p>
        </p:txBody>
      </p:sp>
      <p:sp>
        <p:nvSpPr>
          <p:cNvPr id="123937" name="Line 33"/>
          <p:cNvSpPr>
            <a:spLocks noChangeShapeType="1"/>
          </p:cNvSpPr>
          <p:nvPr/>
        </p:nvSpPr>
        <p:spPr bwMode="auto">
          <a:xfrm flipH="1">
            <a:off x="457200" y="3902075"/>
            <a:ext cx="533400" cy="2057400"/>
          </a:xfrm>
          <a:prstGeom prst="line">
            <a:avLst/>
          </a:prstGeom>
          <a:noFill/>
          <a:ln w="9525">
            <a:solidFill>
              <a:schemeClr val="tx1"/>
            </a:solidFill>
            <a:round/>
            <a:headEnd/>
            <a:tailEnd/>
          </a:ln>
          <a:effectLst/>
        </p:spPr>
        <p:txBody>
          <a:bodyPr/>
          <a:lstStyle/>
          <a:p>
            <a:endParaRPr lang="en-US"/>
          </a:p>
        </p:txBody>
      </p:sp>
      <p:sp>
        <p:nvSpPr>
          <p:cNvPr id="123938" name="Line 34"/>
          <p:cNvSpPr>
            <a:spLocks noChangeShapeType="1"/>
          </p:cNvSpPr>
          <p:nvPr/>
        </p:nvSpPr>
        <p:spPr bwMode="auto">
          <a:xfrm flipH="1">
            <a:off x="457200" y="5349875"/>
            <a:ext cx="533400" cy="609600"/>
          </a:xfrm>
          <a:prstGeom prst="line">
            <a:avLst/>
          </a:prstGeom>
          <a:noFill/>
          <a:ln w="9525">
            <a:solidFill>
              <a:schemeClr val="tx1"/>
            </a:solidFill>
            <a:round/>
            <a:headEnd/>
            <a:tailEnd/>
          </a:ln>
          <a:effectLst/>
        </p:spPr>
        <p:txBody>
          <a:bodyPr/>
          <a:lstStyle/>
          <a:p>
            <a:endParaRPr lang="en-US"/>
          </a:p>
        </p:txBody>
      </p:sp>
      <p:sp>
        <p:nvSpPr>
          <p:cNvPr id="123941" name="Line 37"/>
          <p:cNvSpPr>
            <a:spLocks noChangeShapeType="1"/>
          </p:cNvSpPr>
          <p:nvPr/>
        </p:nvSpPr>
        <p:spPr bwMode="auto">
          <a:xfrm flipH="1">
            <a:off x="457200" y="5883275"/>
            <a:ext cx="2209800" cy="76200"/>
          </a:xfrm>
          <a:prstGeom prst="line">
            <a:avLst/>
          </a:prstGeom>
          <a:noFill/>
          <a:ln w="9525">
            <a:solidFill>
              <a:schemeClr val="tx1"/>
            </a:solidFill>
            <a:round/>
            <a:headEnd/>
            <a:tailEnd/>
          </a:ln>
          <a:effectLst/>
        </p:spPr>
        <p:txBody>
          <a:bodyPr/>
          <a:lstStyle/>
          <a:p>
            <a:endParaRPr lang="en-US"/>
          </a:p>
        </p:txBody>
      </p:sp>
      <p:sp>
        <p:nvSpPr>
          <p:cNvPr id="123944" name="Line 40"/>
          <p:cNvSpPr>
            <a:spLocks noChangeShapeType="1"/>
          </p:cNvSpPr>
          <p:nvPr/>
        </p:nvSpPr>
        <p:spPr bwMode="auto">
          <a:xfrm flipH="1">
            <a:off x="4537075" y="4686300"/>
            <a:ext cx="1066800" cy="2111375"/>
          </a:xfrm>
          <a:prstGeom prst="line">
            <a:avLst/>
          </a:prstGeom>
          <a:noFill/>
          <a:ln w="9525">
            <a:solidFill>
              <a:schemeClr val="tx1"/>
            </a:solidFill>
            <a:round/>
            <a:headEnd/>
            <a:tailEnd/>
          </a:ln>
          <a:effectLst/>
        </p:spPr>
        <p:txBody>
          <a:bodyPr/>
          <a:lstStyle/>
          <a:p>
            <a:endParaRPr lang="en-US"/>
          </a:p>
        </p:txBody>
      </p:sp>
      <p:sp>
        <p:nvSpPr>
          <p:cNvPr id="123945" name="Line 41"/>
          <p:cNvSpPr>
            <a:spLocks noChangeShapeType="1"/>
          </p:cNvSpPr>
          <p:nvPr/>
        </p:nvSpPr>
        <p:spPr bwMode="auto">
          <a:xfrm>
            <a:off x="3546475" y="6134100"/>
            <a:ext cx="990600" cy="663575"/>
          </a:xfrm>
          <a:prstGeom prst="line">
            <a:avLst/>
          </a:prstGeom>
          <a:noFill/>
          <a:ln w="9525">
            <a:solidFill>
              <a:schemeClr val="tx1"/>
            </a:solidFill>
            <a:round/>
            <a:headEnd/>
            <a:tailEnd/>
          </a:ln>
          <a:effectLst/>
        </p:spPr>
        <p:txBody>
          <a:bodyPr/>
          <a:lstStyle/>
          <a:p>
            <a:endParaRPr lang="en-US"/>
          </a:p>
        </p:txBody>
      </p:sp>
      <p:sp>
        <p:nvSpPr>
          <p:cNvPr id="123947" name="Line 43"/>
          <p:cNvSpPr>
            <a:spLocks noChangeShapeType="1"/>
          </p:cNvSpPr>
          <p:nvPr/>
        </p:nvSpPr>
        <p:spPr bwMode="auto">
          <a:xfrm flipH="1">
            <a:off x="4537075" y="6134100"/>
            <a:ext cx="1066800" cy="663575"/>
          </a:xfrm>
          <a:prstGeom prst="line">
            <a:avLst/>
          </a:prstGeom>
          <a:noFill/>
          <a:ln w="9525">
            <a:solidFill>
              <a:schemeClr val="tx1"/>
            </a:solidFill>
            <a:round/>
            <a:headEnd/>
            <a:tailEnd/>
          </a:ln>
          <a:effectLst/>
        </p:spPr>
        <p:txBody>
          <a:bodyPr/>
          <a:lstStyle/>
          <a:p>
            <a:endParaRPr lang="en-US"/>
          </a:p>
        </p:txBody>
      </p:sp>
      <p:sp>
        <p:nvSpPr>
          <p:cNvPr id="123949" name="Line 45"/>
          <p:cNvSpPr>
            <a:spLocks noChangeShapeType="1"/>
          </p:cNvSpPr>
          <p:nvPr/>
        </p:nvSpPr>
        <p:spPr bwMode="auto">
          <a:xfrm flipV="1">
            <a:off x="6146800" y="5922963"/>
            <a:ext cx="2209800" cy="152400"/>
          </a:xfrm>
          <a:prstGeom prst="line">
            <a:avLst/>
          </a:prstGeom>
          <a:noFill/>
          <a:ln w="9525">
            <a:solidFill>
              <a:schemeClr val="tx1"/>
            </a:solidFill>
            <a:round/>
            <a:headEnd/>
            <a:tailEnd/>
          </a:ln>
          <a:effectLst/>
        </p:spPr>
        <p:txBody>
          <a:bodyPr/>
          <a:lstStyle/>
          <a:p>
            <a:endParaRPr lang="en-US"/>
          </a:p>
        </p:txBody>
      </p:sp>
      <p:sp>
        <p:nvSpPr>
          <p:cNvPr id="123950" name="Line 46"/>
          <p:cNvSpPr>
            <a:spLocks noChangeShapeType="1"/>
          </p:cNvSpPr>
          <p:nvPr/>
        </p:nvSpPr>
        <p:spPr bwMode="auto">
          <a:xfrm>
            <a:off x="7899400" y="5541963"/>
            <a:ext cx="457200" cy="381000"/>
          </a:xfrm>
          <a:prstGeom prst="line">
            <a:avLst/>
          </a:prstGeom>
          <a:noFill/>
          <a:ln w="9525">
            <a:solidFill>
              <a:schemeClr val="tx1"/>
            </a:solidFill>
            <a:round/>
            <a:headEnd/>
            <a:tailEnd/>
          </a:ln>
          <a:effectLst/>
        </p:spPr>
        <p:txBody>
          <a:bodyPr/>
          <a:lstStyle/>
          <a:p>
            <a:endParaRPr lang="en-US"/>
          </a:p>
        </p:txBody>
      </p:sp>
      <p:sp>
        <p:nvSpPr>
          <p:cNvPr id="123951" name="Line 47"/>
          <p:cNvSpPr>
            <a:spLocks noChangeShapeType="1"/>
          </p:cNvSpPr>
          <p:nvPr/>
        </p:nvSpPr>
        <p:spPr bwMode="auto">
          <a:xfrm>
            <a:off x="7899400" y="4094163"/>
            <a:ext cx="457200" cy="1828800"/>
          </a:xfrm>
          <a:prstGeom prst="line">
            <a:avLst/>
          </a:prstGeom>
          <a:noFill/>
          <a:ln w="9525">
            <a:solidFill>
              <a:schemeClr val="tx1"/>
            </a:solidFill>
            <a:round/>
            <a:headEnd/>
            <a:tailEnd/>
          </a:ln>
          <a:effectLst/>
        </p:spPr>
        <p:txBody>
          <a:bodyPr/>
          <a:lstStyle/>
          <a:p>
            <a:endParaRPr lang="en-US"/>
          </a:p>
        </p:txBody>
      </p:sp>
      <p:sp>
        <p:nvSpPr>
          <p:cNvPr id="123955" name="Text Box 51"/>
          <p:cNvSpPr txBox="1">
            <a:spLocks noChangeArrowheads="1"/>
          </p:cNvSpPr>
          <p:nvPr/>
        </p:nvSpPr>
        <p:spPr bwMode="auto">
          <a:xfrm>
            <a:off x="690562" y="6032798"/>
            <a:ext cx="1085554" cy="338554"/>
          </a:xfrm>
          <a:prstGeom prst="rect">
            <a:avLst/>
          </a:prstGeom>
          <a:noFill/>
          <a:ln w="9525">
            <a:noFill/>
            <a:miter lim="800000"/>
            <a:headEnd/>
            <a:tailEnd/>
          </a:ln>
          <a:effectLst/>
        </p:spPr>
        <p:txBody>
          <a:bodyPr wrap="none">
            <a:spAutoFit/>
          </a:bodyPr>
          <a:lstStyle/>
          <a:p>
            <a:r>
              <a:rPr lang="en-US" sz="1600" dirty="0"/>
              <a:t>Camera 1</a:t>
            </a:r>
          </a:p>
        </p:txBody>
      </p:sp>
      <p:sp>
        <p:nvSpPr>
          <p:cNvPr id="123956" name="Text Box 52"/>
          <p:cNvSpPr txBox="1">
            <a:spLocks noChangeArrowheads="1"/>
          </p:cNvSpPr>
          <p:nvPr/>
        </p:nvSpPr>
        <p:spPr bwMode="auto">
          <a:xfrm>
            <a:off x="2362200" y="6185198"/>
            <a:ext cx="1085554" cy="338554"/>
          </a:xfrm>
          <a:prstGeom prst="rect">
            <a:avLst/>
          </a:prstGeom>
          <a:noFill/>
          <a:ln w="9525">
            <a:noFill/>
            <a:miter lim="800000"/>
            <a:headEnd/>
            <a:tailEnd/>
          </a:ln>
          <a:effectLst/>
        </p:spPr>
        <p:txBody>
          <a:bodyPr wrap="none">
            <a:spAutoFit/>
          </a:bodyPr>
          <a:lstStyle/>
          <a:p>
            <a:r>
              <a:rPr lang="en-US" sz="1600"/>
              <a:t>Camera 2</a:t>
            </a:r>
          </a:p>
        </p:txBody>
      </p:sp>
      <p:sp>
        <p:nvSpPr>
          <p:cNvPr id="123957" name="Text Box 53"/>
          <p:cNvSpPr txBox="1">
            <a:spLocks noChangeArrowheads="1"/>
          </p:cNvSpPr>
          <p:nvPr/>
        </p:nvSpPr>
        <p:spPr bwMode="auto">
          <a:xfrm>
            <a:off x="6472237" y="6108998"/>
            <a:ext cx="1085554" cy="338554"/>
          </a:xfrm>
          <a:prstGeom prst="rect">
            <a:avLst/>
          </a:prstGeom>
          <a:noFill/>
          <a:ln w="9525">
            <a:noFill/>
            <a:miter lim="800000"/>
            <a:headEnd/>
            <a:tailEnd/>
          </a:ln>
          <a:effectLst/>
        </p:spPr>
        <p:txBody>
          <a:bodyPr wrap="none">
            <a:spAutoFit/>
          </a:bodyPr>
          <a:lstStyle/>
          <a:p>
            <a:r>
              <a:rPr lang="en-US" sz="1600"/>
              <a:t>Camera 3</a:t>
            </a:r>
          </a:p>
        </p:txBody>
      </p:sp>
      <p:grpSp>
        <p:nvGrpSpPr>
          <p:cNvPr id="2" name="Group 54"/>
          <p:cNvGrpSpPr>
            <a:grpSpLocks/>
          </p:cNvGrpSpPr>
          <p:nvPr/>
        </p:nvGrpSpPr>
        <p:grpSpPr bwMode="auto">
          <a:xfrm>
            <a:off x="1394335" y="4440238"/>
            <a:ext cx="995143" cy="860425"/>
            <a:chOff x="852" y="2079"/>
            <a:chExt cx="760" cy="657"/>
          </a:xfrm>
        </p:grpSpPr>
        <p:sp>
          <p:nvSpPr>
            <p:cNvPr id="123959" name="Oval 55"/>
            <p:cNvSpPr>
              <a:spLocks noChangeArrowheads="1"/>
            </p:cNvSpPr>
            <p:nvPr/>
          </p:nvSpPr>
          <p:spPr bwMode="auto">
            <a:xfrm>
              <a:off x="852" y="2235"/>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60" name="Oval 56"/>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61" name="Oval 57"/>
            <p:cNvSpPr>
              <a:spLocks noChangeArrowheads="1"/>
            </p:cNvSpPr>
            <p:nvPr/>
          </p:nvSpPr>
          <p:spPr bwMode="auto">
            <a:xfrm>
              <a:off x="852" y="2652"/>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62" name="Oval 58"/>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63" name="Oval 59"/>
            <p:cNvSpPr>
              <a:spLocks noChangeArrowheads="1"/>
            </p:cNvSpPr>
            <p:nvPr/>
          </p:nvSpPr>
          <p:spPr bwMode="auto">
            <a:xfrm>
              <a:off x="1543" y="2523"/>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64" name="Oval 60"/>
            <p:cNvSpPr>
              <a:spLocks noChangeArrowheads="1"/>
            </p:cNvSpPr>
            <p:nvPr/>
          </p:nvSpPr>
          <p:spPr bwMode="auto">
            <a:xfrm>
              <a:off x="1543" y="2123"/>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65" name="Oval 61"/>
            <p:cNvSpPr>
              <a:spLocks noChangeArrowheads="1"/>
            </p:cNvSpPr>
            <p:nvPr/>
          </p:nvSpPr>
          <p:spPr bwMode="auto">
            <a:xfrm>
              <a:off x="1053" y="2079"/>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grpSp>
        <p:nvGrpSpPr>
          <p:cNvPr id="3" name="Group 62"/>
          <p:cNvGrpSpPr>
            <a:grpSpLocks/>
          </p:cNvGrpSpPr>
          <p:nvPr/>
        </p:nvGrpSpPr>
        <p:grpSpPr bwMode="auto">
          <a:xfrm>
            <a:off x="3951288" y="4911725"/>
            <a:ext cx="1042379" cy="950913"/>
            <a:chOff x="2412" y="2031"/>
            <a:chExt cx="813" cy="741"/>
          </a:xfrm>
        </p:grpSpPr>
        <p:sp>
          <p:nvSpPr>
            <p:cNvPr id="123967" name="Oval 6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68" name="Oval 6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69" name="Oval 6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70" name="Oval 6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71" name="Oval 67"/>
            <p:cNvSpPr>
              <a:spLocks noChangeArrowheads="1"/>
            </p:cNvSpPr>
            <p:nvPr/>
          </p:nvSpPr>
          <p:spPr bwMode="auto">
            <a:xfrm>
              <a:off x="3156" y="2586"/>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72" name="Oval 68"/>
            <p:cNvSpPr>
              <a:spLocks noChangeArrowheads="1"/>
            </p:cNvSpPr>
            <p:nvPr/>
          </p:nvSpPr>
          <p:spPr bwMode="auto">
            <a:xfrm>
              <a:off x="3156" y="2144"/>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73" name="Oval 6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grpSp>
        <p:nvGrpSpPr>
          <p:cNvPr id="4" name="Group 70"/>
          <p:cNvGrpSpPr>
            <a:grpSpLocks/>
          </p:cNvGrpSpPr>
          <p:nvPr/>
        </p:nvGrpSpPr>
        <p:grpSpPr bwMode="auto">
          <a:xfrm>
            <a:off x="6505573" y="4512007"/>
            <a:ext cx="972776" cy="1005375"/>
            <a:chOff x="4188" y="1966"/>
            <a:chExt cx="733" cy="757"/>
          </a:xfrm>
        </p:grpSpPr>
        <p:sp>
          <p:nvSpPr>
            <p:cNvPr id="123975" name="Oval 71"/>
            <p:cNvSpPr>
              <a:spLocks noChangeArrowheads="1"/>
            </p:cNvSpPr>
            <p:nvPr/>
          </p:nvSpPr>
          <p:spPr bwMode="auto">
            <a:xfrm>
              <a:off x="4191" y="2081"/>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76" name="Oval 72"/>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77" name="Oval 73"/>
            <p:cNvSpPr>
              <a:spLocks noChangeArrowheads="1"/>
            </p:cNvSpPr>
            <p:nvPr/>
          </p:nvSpPr>
          <p:spPr bwMode="auto">
            <a:xfrm>
              <a:off x="4188" y="2482"/>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78" name="Oval 74"/>
            <p:cNvSpPr>
              <a:spLocks noChangeArrowheads="1"/>
            </p:cNvSpPr>
            <p:nvPr/>
          </p:nvSpPr>
          <p:spPr bwMode="auto">
            <a:xfrm>
              <a:off x="4428" y="2654"/>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79" name="Oval 75"/>
            <p:cNvSpPr>
              <a:spLocks noChangeArrowheads="1"/>
            </p:cNvSpPr>
            <p:nvPr/>
          </p:nvSpPr>
          <p:spPr bwMode="auto">
            <a:xfrm>
              <a:off x="4852" y="2569"/>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80" name="Oval 76"/>
            <p:cNvSpPr>
              <a:spLocks noChangeArrowheads="1"/>
            </p:cNvSpPr>
            <p:nvPr/>
          </p:nvSpPr>
          <p:spPr bwMode="auto">
            <a:xfrm>
              <a:off x="4848" y="2138"/>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81" name="Oval 77"/>
            <p:cNvSpPr>
              <a:spLocks noChangeArrowheads="1"/>
            </p:cNvSpPr>
            <p:nvPr/>
          </p:nvSpPr>
          <p:spPr bwMode="auto">
            <a:xfrm>
              <a:off x="4611" y="1966"/>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sp>
        <p:nvSpPr>
          <p:cNvPr id="123990" name="Text Box 86"/>
          <p:cNvSpPr txBox="1">
            <a:spLocks noChangeArrowheads="1"/>
          </p:cNvSpPr>
          <p:nvPr/>
        </p:nvSpPr>
        <p:spPr bwMode="auto">
          <a:xfrm>
            <a:off x="787400" y="6243935"/>
            <a:ext cx="898525" cy="461665"/>
          </a:xfrm>
          <a:prstGeom prst="rect">
            <a:avLst/>
          </a:prstGeom>
          <a:noFill/>
          <a:ln w="9525">
            <a:noFill/>
            <a:miter lim="800000"/>
            <a:headEnd/>
            <a:tailEnd/>
          </a:ln>
          <a:effectLst/>
        </p:spPr>
        <p:txBody>
          <a:bodyPr>
            <a:spAutoFit/>
          </a:bodyPr>
          <a:lstStyle/>
          <a:p>
            <a:r>
              <a:rPr lang="en-US" i="1" dirty="0">
                <a:latin typeface="Times New Roman" pitchFamily="18" charset="0"/>
              </a:rPr>
              <a:t>R</a:t>
            </a:r>
            <a:r>
              <a:rPr lang="en-US" baseline="-25000" dirty="0">
                <a:latin typeface="Times New Roman" pitchFamily="18" charset="0"/>
              </a:rPr>
              <a:t>1</a:t>
            </a:r>
            <a:r>
              <a:rPr lang="en-US" i="1" dirty="0">
                <a:latin typeface="Times New Roman" pitchFamily="18" charset="0"/>
              </a:rPr>
              <a:t>,t</a:t>
            </a:r>
            <a:r>
              <a:rPr lang="en-US" baseline="-25000" dirty="0">
                <a:latin typeface="Times New Roman" pitchFamily="18" charset="0"/>
              </a:rPr>
              <a:t>1</a:t>
            </a:r>
          </a:p>
        </p:txBody>
      </p:sp>
      <p:sp>
        <p:nvSpPr>
          <p:cNvPr id="123991" name="Text Box 87"/>
          <p:cNvSpPr txBox="1">
            <a:spLocks noChangeArrowheads="1"/>
          </p:cNvSpPr>
          <p:nvPr/>
        </p:nvSpPr>
        <p:spPr bwMode="auto">
          <a:xfrm>
            <a:off x="2500313" y="6396335"/>
            <a:ext cx="898525" cy="461665"/>
          </a:xfrm>
          <a:prstGeom prst="rect">
            <a:avLst/>
          </a:prstGeom>
          <a:noFill/>
          <a:ln w="9525">
            <a:noFill/>
            <a:miter lim="800000"/>
            <a:headEnd/>
            <a:tailEnd/>
          </a:ln>
          <a:effectLst/>
        </p:spPr>
        <p:txBody>
          <a:bodyPr>
            <a:spAutoFit/>
          </a:bodyPr>
          <a:lstStyle/>
          <a:p>
            <a:r>
              <a:rPr lang="en-US" i="1" dirty="0">
                <a:latin typeface="Times New Roman" pitchFamily="18" charset="0"/>
              </a:rPr>
              <a:t>R</a:t>
            </a:r>
            <a:r>
              <a:rPr lang="en-US" baseline="-25000" dirty="0">
                <a:latin typeface="Times New Roman" pitchFamily="18" charset="0"/>
              </a:rPr>
              <a:t>2</a:t>
            </a:r>
            <a:r>
              <a:rPr lang="en-US" i="1" dirty="0">
                <a:latin typeface="Times New Roman" pitchFamily="18" charset="0"/>
              </a:rPr>
              <a:t>,t</a:t>
            </a:r>
            <a:r>
              <a:rPr lang="en-US" baseline="-25000" dirty="0">
                <a:latin typeface="Times New Roman" pitchFamily="18" charset="0"/>
              </a:rPr>
              <a:t>2</a:t>
            </a:r>
          </a:p>
        </p:txBody>
      </p:sp>
      <p:sp>
        <p:nvSpPr>
          <p:cNvPr id="123992" name="Text Box 88"/>
          <p:cNvSpPr txBox="1">
            <a:spLocks noChangeArrowheads="1"/>
          </p:cNvSpPr>
          <p:nvPr/>
        </p:nvSpPr>
        <p:spPr bwMode="auto">
          <a:xfrm>
            <a:off x="6694487" y="6320135"/>
            <a:ext cx="898525" cy="461665"/>
          </a:xfrm>
          <a:prstGeom prst="rect">
            <a:avLst/>
          </a:prstGeom>
          <a:noFill/>
          <a:ln w="9525">
            <a:noFill/>
            <a:miter lim="800000"/>
            <a:headEnd/>
            <a:tailEnd/>
          </a:ln>
          <a:effectLst/>
        </p:spPr>
        <p:txBody>
          <a:bodyPr>
            <a:spAutoFit/>
          </a:bodyPr>
          <a:lstStyle/>
          <a:p>
            <a:r>
              <a:rPr lang="en-US" i="1" dirty="0">
                <a:latin typeface="Times New Roman" pitchFamily="18" charset="0"/>
              </a:rPr>
              <a:t>R</a:t>
            </a:r>
            <a:r>
              <a:rPr lang="en-US" baseline="-25000" dirty="0">
                <a:latin typeface="Times New Roman" pitchFamily="18" charset="0"/>
              </a:rPr>
              <a:t>3</a:t>
            </a:r>
            <a:r>
              <a:rPr lang="en-US" i="1" dirty="0">
                <a:latin typeface="Times New Roman" pitchFamily="18" charset="0"/>
              </a:rPr>
              <a:t>,t</a:t>
            </a:r>
            <a:r>
              <a:rPr lang="en-US" baseline="-25000" dirty="0">
                <a:latin typeface="Times New Roman" pitchFamily="18" charset="0"/>
              </a:rPr>
              <a:t>3</a:t>
            </a:r>
          </a:p>
        </p:txBody>
      </p:sp>
      <p:grpSp>
        <p:nvGrpSpPr>
          <p:cNvPr id="5" name="Group 22"/>
          <p:cNvGrpSpPr>
            <a:grpSpLocks/>
          </p:cNvGrpSpPr>
          <p:nvPr/>
        </p:nvGrpSpPr>
        <p:grpSpPr bwMode="auto">
          <a:xfrm>
            <a:off x="2981324" y="2054225"/>
            <a:ext cx="2362200" cy="2090738"/>
            <a:chOff x="2412" y="2031"/>
            <a:chExt cx="837" cy="741"/>
          </a:xfrm>
        </p:grpSpPr>
        <p:sp>
          <p:nvSpPr>
            <p:cNvPr id="123927" name="Oval 2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28" name="Oval 2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29" name="Oval 2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30" name="Oval 2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31" name="Oval 2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32" name="Oval 2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33" name="Oval 2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sp>
        <p:nvSpPr>
          <p:cNvPr id="123939" name="Line 35"/>
          <p:cNvSpPr>
            <a:spLocks noChangeShapeType="1"/>
          </p:cNvSpPr>
          <p:nvPr/>
        </p:nvSpPr>
        <p:spPr bwMode="auto">
          <a:xfrm flipH="1">
            <a:off x="457200" y="4402138"/>
            <a:ext cx="2270125" cy="1557337"/>
          </a:xfrm>
          <a:prstGeom prst="line">
            <a:avLst/>
          </a:prstGeom>
          <a:noFill/>
          <a:ln w="9525">
            <a:solidFill>
              <a:schemeClr val="tx1"/>
            </a:solidFill>
            <a:round/>
            <a:headEnd/>
            <a:tailEnd/>
          </a:ln>
          <a:effectLst/>
        </p:spPr>
        <p:txBody>
          <a:bodyPr/>
          <a:lstStyle/>
          <a:p>
            <a:endParaRPr lang="en-US"/>
          </a:p>
        </p:txBody>
      </p:sp>
      <p:sp>
        <p:nvSpPr>
          <p:cNvPr id="123942" name="Line 38"/>
          <p:cNvSpPr>
            <a:spLocks noChangeShapeType="1"/>
          </p:cNvSpPr>
          <p:nvPr/>
        </p:nvSpPr>
        <p:spPr bwMode="auto">
          <a:xfrm>
            <a:off x="3546475" y="4667250"/>
            <a:ext cx="990600" cy="2130425"/>
          </a:xfrm>
          <a:prstGeom prst="line">
            <a:avLst/>
          </a:prstGeom>
          <a:noFill/>
          <a:ln w="9525">
            <a:solidFill>
              <a:schemeClr val="tx1"/>
            </a:solidFill>
            <a:round/>
            <a:headEnd/>
            <a:tailEnd/>
          </a:ln>
          <a:effectLst/>
        </p:spPr>
        <p:txBody>
          <a:bodyPr/>
          <a:lstStyle/>
          <a:p>
            <a:endParaRPr lang="en-US"/>
          </a:p>
        </p:txBody>
      </p:sp>
      <p:sp>
        <p:nvSpPr>
          <p:cNvPr id="123948" name="Line 44"/>
          <p:cNvSpPr>
            <a:spLocks noChangeShapeType="1"/>
          </p:cNvSpPr>
          <p:nvPr/>
        </p:nvSpPr>
        <p:spPr bwMode="auto">
          <a:xfrm>
            <a:off x="6159500" y="4594225"/>
            <a:ext cx="2197100" cy="1328738"/>
          </a:xfrm>
          <a:prstGeom prst="line">
            <a:avLst/>
          </a:prstGeom>
          <a:noFill/>
          <a:ln w="9525">
            <a:solidFill>
              <a:schemeClr val="tx1"/>
            </a:solidFill>
            <a:round/>
            <a:headEnd/>
            <a:tailEnd/>
          </a:ln>
          <a:effectLst/>
        </p:spPr>
        <p:txBody>
          <a:bodyPr/>
          <a:lstStyle/>
          <a:p>
            <a:endParaRPr lang="en-US"/>
          </a:p>
        </p:txBody>
      </p:sp>
      <p:sp>
        <p:nvSpPr>
          <p:cNvPr id="65" name="TextBox 64"/>
          <p:cNvSpPr txBox="1"/>
          <p:nvPr/>
        </p:nvSpPr>
        <p:spPr>
          <a:xfrm>
            <a:off x="1666806" y="5943600"/>
            <a:ext cx="466794" cy="769441"/>
          </a:xfrm>
          <a:prstGeom prst="rect">
            <a:avLst/>
          </a:prstGeom>
          <a:noFill/>
        </p:spPr>
        <p:txBody>
          <a:bodyPr wrap="none" rtlCol="0">
            <a:spAutoFit/>
          </a:bodyPr>
          <a:lstStyle/>
          <a:p>
            <a:r>
              <a:rPr lang="en-US" sz="4400" b="1" dirty="0">
                <a:solidFill>
                  <a:srgbClr val="FF0000"/>
                </a:solidFill>
                <a:latin typeface="Times New Roman" pitchFamily="18" charset="0"/>
                <a:cs typeface="Times New Roman" pitchFamily="18" charset="0"/>
              </a:rPr>
              <a:t>?</a:t>
            </a:r>
          </a:p>
        </p:txBody>
      </p:sp>
      <p:sp>
        <p:nvSpPr>
          <p:cNvPr id="66" name="TextBox 65"/>
          <p:cNvSpPr txBox="1"/>
          <p:nvPr/>
        </p:nvSpPr>
        <p:spPr>
          <a:xfrm>
            <a:off x="3352800" y="6172200"/>
            <a:ext cx="466794" cy="769441"/>
          </a:xfrm>
          <a:prstGeom prst="rect">
            <a:avLst/>
          </a:prstGeom>
          <a:noFill/>
        </p:spPr>
        <p:txBody>
          <a:bodyPr wrap="none" rtlCol="0">
            <a:spAutoFit/>
          </a:bodyPr>
          <a:lstStyle/>
          <a:p>
            <a:r>
              <a:rPr lang="en-US" sz="4400" b="1" dirty="0">
                <a:solidFill>
                  <a:srgbClr val="FF0000"/>
                </a:solidFill>
                <a:latin typeface="Times New Roman" pitchFamily="18" charset="0"/>
                <a:cs typeface="Times New Roman" pitchFamily="18" charset="0"/>
              </a:rPr>
              <a:t>?</a:t>
            </a:r>
          </a:p>
        </p:txBody>
      </p:sp>
      <p:sp>
        <p:nvSpPr>
          <p:cNvPr id="71" name="TextBox 70"/>
          <p:cNvSpPr txBox="1"/>
          <p:nvPr/>
        </p:nvSpPr>
        <p:spPr>
          <a:xfrm>
            <a:off x="6086406" y="6088559"/>
            <a:ext cx="466794" cy="769441"/>
          </a:xfrm>
          <a:prstGeom prst="rect">
            <a:avLst/>
          </a:prstGeom>
          <a:noFill/>
        </p:spPr>
        <p:txBody>
          <a:bodyPr wrap="none" rtlCol="0">
            <a:spAutoFit/>
          </a:bodyPr>
          <a:lstStyle/>
          <a:p>
            <a:r>
              <a:rPr lang="en-US" sz="4400" b="1" dirty="0">
                <a:solidFill>
                  <a:srgbClr val="FF0000"/>
                </a:solidFill>
                <a:latin typeface="Times New Roman" pitchFamily="18" charset="0"/>
                <a:cs typeface="Times New Roman" pitchFamily="18" charset="0"/>
              </a:rPr>
              <a:t>?</a:t>
            </a:r>
          </a:p>
        </p:txBody>
      </p:sp>
      <p:sp>
        <p:nvSpPr>
          <p:cNvPr id="72" name="TextBox 71"/>
          <p:cNvSpPr txBox="1"/>
          <p:nvPr/>
        </p:nvSpPr>
        <p:spPr>
          <a:xfrm>
            <a:off x="8148637" y="6477000"/>
            <a:ext cx="995363" cy="400110"/>
          </a:xfrm>
          <a:prstGeom prst="rect">
            <a:avLst/>
          </a:prstGeom>
          <a:noFill/>
        </p:spPr>
        <p:txBody>
          <a:bodyPr wrap="square" rtlCol="0">
            <a:spAutoFit/>
          </a:bodyPr>
          <a:lstStyle/>
          <a:p>
            <a:pPr algn="ctr"/>
            <a:r>
              <a:rPr lang="en-US" sz="1000" dirty="0"/>
              <a:t>Slide credit: Noah </a:t>
            </a:r>
            <a:r>
              <a:rPr lang="en-US" sz="1000" dirty="0" err="1"/>
              <a:t>Snavely</a:t>
            </a:r>
            <a:endParaRPr lang="en-US" sz="1000" dirty="0"/>
          </a:p>
        </p:txBody>
      </p:sp>
      <p:sp>
        <p:nvSpPr>
          <p:cNvPr id="67" name="TextBox 66"/>
          <p:cNvSpPr txBox="1"/>
          <p:nvPr/>
        </p:nvSpPr>
        <p:spPr>
          <a:xfrm>
            <a:off x="2505006" y="2057400"/>
            <a:ext cx="466794" cy="769441"/>
          </a:xfrm>
          <a:prstGeom prst="rect">
            <a:avLst/>
          </a:prstGeom>
          <a:noFill/>
        </p:spPr>
        <p:txBody>
          <a:bodyPr wrap="none" rtlCol="0">
            <a:spAutoFit/>
          </a:bodyPr>
          <a:lstStyle/>
          <a:p>
            <a:r>
              <a:rPr lang="en-US" sz="4400" b="1" dirty="0">
                <a:solidFill>
                  <a:srgbClr val="FF0000"/>
                </a:solidFill>
                <a:latin typeface="Times New Roman" pitchFamily="18" charset="0"/>
                <a:cs typeface="Times New Roman" pitchFamily="18"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P spid="71" grpId="0"/>
      <p:bldP spid="6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r>
              <a:rPr lang="en-US"/>
              <a:t>Structure from motion ambiguity</a:t>
            </a:r>
          </a:p>
        </p:txBody>
      </p:sp>
      <p:sp>
        <p:nvSpPr>
          <p:cNvPr id="2052" name="Rectangle 3"/>
          <p:cNvSpPr>
            <a:spLocks noGrp="1" noChangeArrowheads="1"/>
          </p:cNvSpPr>
          <p:nvPr>
            <p:ph type="body" idx="1"/>
          </p:nvPr>
        </p:nvSpPr>
        <p:spPr/>
        <p:txBody>
          <a:bodyPr/>
          <a:lstStyle/>
          <a:p>
            <a:pPr>
              <a:spcBef>
                <a:spcPct val="0"/>
              </a:spcBef>
              <a:buFontTx/>
              <a:buChar char="•"/>
            </a:pPr>
            <a:r>
              <a:rPr lang="en-US" dirty="0"/>
              <a:t>If we scale the entire scene by some factor </a:t>
            </a:r>
            <a:r>
              <a:rPr lang="en-US" i="1" dirty="0"/>
              <a:t>k </a:t>
            </a:r>
            <a:r>
              <a:rPr lang="en-US" dirty="0"/>
              <a:t>and, at the same time, scale the camera matrices by the factor of 1/</a:t>
            </a:r>
            <a:r>
              <a:rPr lang="en-US" i="1" dirty="0"/>
              <a:t>k</a:t>
            </a:r>
            <a:r>
              <a:rPr lang="en-US" dirty="0"/>
              <a:t>, the projections of the scene points in the image remain exactly the same </a:t>
            </a:r>
            <a:br>
              <a:rPr lang="en-US" dirty="0"/>
            </a:br>
            <a:endParaRPr lang="en-US" dirty="0"/>
          </a:p>
          <a:p>
            <a:pPr>
              <a:spcBef>
                <a:spcPct val="0"/>
              </a:spcBef>
              <a:buFontTx/>
              <a:buChar char="•"/>
            </a:pPr>
            <a:r>
              <a:rPr lang="en-US" dirty="0"/>
              <a:t>More generally, if we transform the scene using a transformation </a:t>
            </a:r>
            <a:r>
              <a:rPr lang="en-US" b="1" dirty="0"/>
              <a:t>Q</a:t>
            </a:r>
            <a:r>
              <a:rPr lang="en-US" dirty="0"/>
              <a:t> and apply the inverse transformation to the camera matrices, then the images do not change:</a:t>
            </a:r>
          </a:p>
        </p:txBody>
      </p:sp>
      <p:graphicFrame>
        <p:nvGraphicFramePr>
          <p:cNvPr id="2050" name="Object 6"/>
          <p:cNvGraphicFramePr>
            <a:graphicFrameLocks noGrp="1" noChangeAspect="1"/>
          </p:cNvGraphicFramePr>
          <p:nvPr>
            <p:ph sz="half" idx="4294967295"/>
          </p:nvPr>
        </p:nvGraphicFramePr>
        <p:xfrm>
          <a:off x="2162175" y="4824413"/>
          <a:ext cx="4360863" cy="814387"/>
        </p:xfrm>
        <a:graphic>
          <a:graphicData uri="http://schemas.openxmlformats.org/presentationml/2006/ole">
            <mc:AlternateContent xmlns:mc="http://schemas.openxmlformats.org/markup-compatibility/2006">
              <mc:Choice xmlns:v="urn:schemas-microsoft-com:vml" Requires="v">
                <p:oleObj spid="_x0000_s26654" name="Equation" r:id="rId4" imgW="1358640" imgH="253800" progId="Equation.3">
                  <p:embed/>
                </p:oleObj>
              </mc:Choice>
              <mc:Fallback>
                <p:oleObj name="Equation" r:id="rId4" imgW="1358640" imgH="253800" progId="Equation.3">
                  <p:embed/>
                  <p:pic>
                    <p:nvPicPr>
                      <p:cNvPr id="2050" name="Object 6"/>
                      <p:cNvPicPr>
                        <a:picLocks noChangeAspect="1" noChangeArrowheads="1"/>
                      </p:cNvPicPr>
                      <p:nvPr/>
                    </p:nvPicPr>
                    <p:blipFill>
                      <a:blip r:embed="rId5"/>
                      <a:srcRect/>
                      <a:stretch>
                        <a:fillRect/>
                      </a:stretch>
                    </p:blipFill>
                    <p:spPr bwMode="auto">
                      <a:xfrm>
                        <a:off x="2162175" y="4824413"/>
                        <a:ext cx="4360863" cy="814387"/>
                      </a:xfrm>
                      <a:prstGeom prst="rect">
                        <a:avLst/>
                      </a:prstGeom>
                      <a:noFill/>
                      <a:ln>
                        <a:noFill/>
                      </a:ln>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02914D74-A322-684F-BEBF-03D772FCEDB3}"/>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extLst>
      <p:ext uri="{BB962C8B-B14F-4D97-AF65-F5344CB8AC3E}">
        <p14:creationId xmlns:p14="http://schemas.microsoft.com/office/powerpoint/2010/main" val="27828947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Rectangle 2"/>
          <p:cNvSpPr>
            <a:spLocks noGrp="1" noChangeArrowheads="1"/>
          </p:cNvSpPr>
          <p:nvPr>
            <p:ph type="title"/>
          </p:nvPr>
        </p:nvSpPr>
        <p:spPr/>
        <p:txBody>
          <a:bodyPr/>
          <a:lstStyle/>
          <a:p>
            <a:r>
              <a:rPr lang="en-US"/>
              <a:t>Types of ambiguity</a:t>
            </a:r>
          </a:p>
        </p:txBody>
      </p:sp>
      <p:pic>
        <p:nvPicPr>
          <p:cNvPr id="3079" name="Picture 3" descr="img309"/>
          <p:cNvPicPr>
            <a:picLocks noChangeAspect="1" noChangeArrowheads="1"/>
          </p:cNvPicPr>
          <p:nvPr/>
        </p:nvPicPr>
        <p:blipFill>
          <a:blip r:embed="rId4" cstate="print">
            <a:clrChange>
              <a:clrFrom>
                <a:srgbClr val="B3B3B3"/>
              </a:clrFrom>
              <a:clrTo>
                <a:srgbClr val="B3B3B3">
                  <a:alpha val="0"/>
                </a:srgbClr>
              </a:clrTo>
            </a:clrChange>
          </a:blip>
          <a:srcRect l="61014"/>
          <a:stretch>
            <a:fillRect/>
          </a:stretch>
        </p:blipFill>
        <p:spPr bwMode="auto">
          <a:xfrm>
            <a:off x="4121150" y="990600"/>
            <a:ext cx="1219200" cy="4397375"/>
          </a:xfrm>
          <a:prstGeom prst="rect">
            <a:avLst/>
          </a:prstGeom>
          <a:noFill/>
          <a:ln w="9525">
            <a:noFill/>
            <a:miter lim="800000"/>
            <a:headEnd/>
            <a:tailEnd/>
          </a:ln>
        </p:spPr>
      </p:pic>
      <p:graphicFrame>
        <p:nvGraphicFramePr>
          <p:cNvPr id="3074" name="Object 4"/>
          <p:cNvGraphicFramePr>
            <a:graphicFrameLocks noChangeAspect="1"/>
          </p:cNvGraphicFramePr>
          <p:nvPr/>
        </p:nvGraphicFramePr>
        <p:xfrm>
          <a:off x="2686050" y="1255713"/>
          <a:ext cx="952500" cy="793750"/>
        </p:xfrm>
        <a:graphic>
          <a:graphicData uri="http://schemas.openxmlformats.org/presentationml/2006/ole">
            <mc:AlternateContent xmlns:mc="http://schemas.openxmlformats.org/markup-compatibility/2006">
              <mc:Choice xmlns:v="urn:schemas-microsoft-com:vml" Requires="v">
                <p:oleObj spid="_x0000_s3641" name="Equation" r:id="rId5" imgW="545760" imgH="457200" progId="Equation.3">
                  <p:embed/>
                </p:oleObj>
              </mc:Choice>
              <mc:Fallback>
                <p:oleObj name="Equation" r:id="rId5" imgW="545760" imgH="457200"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6050" y="1255713"/>
                        <a:ext cx="952500" cy="793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080" name="Rectangle 5"/>
          <p:cNvSpPr>
            <a:spLocks noChangeArrowheads="1"/>
          </p:cNvSpPr>
          <p:nvPr/>
        </p:nvSpPr>
        <p:spPr bwMode="auto">
          <a:xfrm>
            <a:off x="1079500" y="1255713"/>
            <a:ext cx="1606550" cy="641350"/>
          </a:xfrm>
          <a:prstGeom prst="rect">
            <a:avLst/>
          </a:prstGeom>
          <a:noFill/>
          <a:ln w="9525">
            <a:noFill/>
            <a:miter lim="800000"/>
            <a:headEnd/>
            <a:tailEnd/>
          </a:ln>
        </p:spPr>
        <p:txBody>
          <a:bodyPr>
            <a:spAutoFit/>
          </a:bodyPr>
          <a:lstStyle/>
          <a:p>
            <a:pPr eaLnBrk="1" hangingPunct="1">
              <a:buClr>
                <a:srgbClr val="FF6600"/>
              </a:buClr>
            </a:pPr>
            <a:r>
              <a:rPr lang="en-US" sz="1800"/>
              <a:t>Projective</a:t>
            </a:r>
          </a:p>
          <a:p>
            <a:pPr eaLnBrk="1" hangingPunct="1">
              <a:buClr>
                <a:srgbClr val="FF6600"/>
              </a:buClr>
            </a:pPr>
            <a:r>
              <a:rPr lang="en-US" sz="1800"/>
              <a:t>15dof</a:t>
            </a:r>
          </a:p>
        </p:txBody>
      </p:sp>
      <p:sp>
        <p:nvSpPr>
          <p:cNvPr id="3081" name="Rectangle 6"/>
          <p:cNvSpPr>
            <a:spLocks noChangeArrowheads="1"/>
          </p:cNvSpPr>
          <p:nvPr/>
        </p:nvSpPr>
        <p:spPr bwMode="auto">
          <a:xfrm>
            <a:off x="1079500" y="2414588"/>
            <a:ext cx="1174750" cy="641350"/>
          </a:xfrm>
          <a:prstGeom prst="rect">
            <a:avLst/>
          </a:prstGeom>
          <a:noFill/>
          <a:ln w="9525">
            <a:noFill/>
            <a:miter lim="800000"/>
            <a:headEnd/>
            <a:tailEnd/>
          </a:ln>
        </p:spPr>
        <p:txBody>
          <a:bodyPr>
            <a:spAutoFit/>
          </a:bodyPr>
          <a:lstStyle/>
          <a:p>
            <a:pPr eaLnBrk="1" hangingPunct="1">
              <a:buClr>
                <a:srgbClr val="FF6600"/>
              </a:buClr>
            </a:pPr>
            <a:r>
              <a:rPr lang="en-US" sz="1800"/>
              <a:t>Affine</a:t>
            </a:r>
          </a:p>
          <a:p>
            <a:pPr eaLnBrk="1" hangingPunct="1">
              <a:buClr>
                <a:srgbClr val="FF6600"/>
              </a:buClr>
            </a:pPr>
            <a:r>
              <a:rPr lang="en-US" sz="1800"/>
              <a:t>12dof</a:t>
            </a:r>
          </a:p>
        </p:txBody>
      </p:sp>
      <p:sp>
        <p:nvSpPr>
          <p:cNvPr id="3082" name="Rectangle 7"/>
          <p:cNvSpPr>
            <a:spLocks noChangeArrowheads="1"/>
          </p:cNvSpPr>
          <p:nvPr/>
        </p:nvSpPr>
        <p:spPr bwMode="auto">
          <a:xfrm>
            <a:off x="1079500" y="3367088"/>
            <a:ext cx="1174750" cy="641350"/>
          </a:xfrm>
          <a:prstGeom prst="rect">
            <a:avLst/>
          </a:prstGeom>
          <a:noFill/>
          <a:ln w="9525">
            <a:noFill/>
            <a:miter lim="800000"/>
            <a:headEnd/>
            <a:tailEnd/>
          </a:ln>
        </p:spPr>
        <p:txBody>
          <a:bodyPr>
            <a:spAutoFit/>
          </a:bodyPr>
          <a:lstStyle/>
          <a:p>
            <a:pPr eaLnBrk="1" hangingPunct="1">
              <a:buClr>
                <a:srgbClr val="FF6600"/>
              </a:buClr>
            </a:pPr>
            <a:r>
              <a:rPr lang="en-US" sz="1800"/>
              <a:t>Similarity</a:t>
            </a:r>
          </a:p>
          <a:p>
            <a:pPr eaLnBrk="1" hangingPunct="1">
              <a:buClr>
                <a:srgbClr val="FF6600"/>
              </a:buClr>
            </a:pPr>
            <a:r>
              <a:rPr lang="en-US" sz="1800"/>
              <a:t>7dof</a:t>
            </a:r>
          </a:p>
        </p:txBody>
      </p:sp>
      <p:sp>
        <p:nvSpPr>
          <p:cNvPr id="3083" name="Rectangle 8"/>
          <p:cNvSpPr>
            <a:spLocks noChangeArrowheads="1"/>
          </p:cNvSpPr>
          <p:nvPr/>
        </p:nvSpPr>
        <p:spPr bwMode="auto">
          <a:xfrm>
            <a:off x="1079500" y="4451350"/>
            <a:ext cx="1390650" cy="641350"/>
          </a:xfrm>
          <a:prstGeom prst="rect">
            <a:avLst/>
          </a:prstGeom>
          <a:noFill/>
          <a:ln w="9525">
            <a:noFill/>
            <a:miter lim="800000"/>
            <a:headEnd/>
            <a:tailEnd/>
          </a:ln>
        </p:spPr>
        <p:txBody>
          <a:bodyPr>
            <a:spAutoFit/>
          </a:bodyPr>
          <a:lstStyle/>
          <a:p>
            <a:pPr eaLnBrk="1" hangingPunct="1">
              <a:buClr>
                <a:srgbClr val="FF6600"/>
              </a:buClr>
            </a:pPr>
            <a:r>
              <a:rPr lang="en-US" sz="1800"/>
              <a:t>Euclidean</a:t>
            </a:r>
          </a:p>
          <a:p>
            <a:pPr eaLnBrk="1" hangingPunct="1">
              <a:buClr>
                <a:srgbClr val="FF6600"/>
              </a:buClr>
            </a:pPr>
            <a:r>
              <a:rPr lang="en-US" sz="1800"/>
              <a:t>6dof</a:t>
            </a:r>
          </a:p>
        </p:txBody>
      </p:sp>
      <p:sp>
        <p:nvSpPr>
          <p:cNvPr id="3084" name="Rectangle 9"/>
          <p:cNvSpPr>
            <a:spLocks noChangeArrowheads="1"/>
          </p:cNvSpPr>
          <p:nvPr/>
        </p:nvSpPr>
        <p:spPr bwMode="auto">
          <a:xfrm>
            <a:off x="5622925" y="1258888"/>
            <a:ext cx="2593975" cy="581025"/>
          </a:xfrm>
          <a:prstGeom prst="rect">
            <a:avLst/>
          </a:prstGeom>
          <a:noFill/>
          <a:ln w="9525">
            <a:noFill/>
            <a:miter lim="800000"/>
            <a:headEnd/>
            <a:tailEnd/>
          </a:ln>
        </p:spPr>
        <p:txBody>
          <a:bodyPr>
            <a:spAutoFit/>
          </a:bodyPr>
          <a:lstStyle/>
          <a:p>
            <a:pPr eaLnBrk="1" hangingPunct="1">
              <a:buClr>
                <a:srgbClr val="FF6600"/>
              </a:buClr>
            </a:pPr>
            <a:r>
              <a:rPr lang="en-US" sz="1600"/>
              <a:t>Preserves intersection and tangency</a:t>
            </a:r>
          </a:p>
        </p:txBody>
      </p:sp>
      <p:sp>
        <p:nvSpPr>
          <p:cNvPr id="3085" name="Rectangle 10"/>
          <p:cNvSpPr>
            <a:spLocks noChangeArrowheads="1"/>
          </p:cNvSpPr>
          <p:nvPr/>
        </p:nvSpPr>
        <p:spPr bwMode="auto">
          <a:xfrm>
            <a:off x="5619750" y="2401888"/>
            <a:ext cx="2593975" cy="581025"/>
          </a:xfrm>
          <a:prstGeom prst="rect">
            <a:avLst/>
          </a:prstGeom>
          <a:noFill/>
          <a:ln w="9525">
            <a:noFill/>
            <a:miter lim="800000"/>
            <a:headEnd/>
            <a:tailEnd/>
          </a:ln>
        </p:spPr>
        <p:txBody>
          <a:bodyPr>
            <a:spAutoFit/>
          </a:bodyPr>
          <a:lstStyle/>
          <a:p>
            <a:pPr eaLnBrk="1" hangingPunct="1">
              <a:buClr>
                <a:srgbClr val="FF6600"/>
              </a:buClr>
            </a:pPr>
            <a:r>
              <a:rPr lang="en-US" sz="1600"/>
              <a:t>Preserves parallellism, volume ratios</a:t>
            </a:r>
            <a:endParaRPr lang="en-US" sz="1600" b="1" baseline="-25000">
              <a:cs typeface="Arial" charset="0"/>
            </a:endParaRPr>
          </a:p>
        </p:txBody>
      </p:sp>
      <p:sp>
        <p:nvSpPr>
          <p:cNvPr id="3086" name="Rectangle 11"/>
          <p:cNvSpPr>
            <a:spLocks noChangeArrowheads="1"/>
          </p:cNvSpPr>
          <p:nvPr/>
        </p:nvSpPr>
        <p:spPr bwMode="auto">
          <a:xfrm>
            <a:off x="5632450" y="3462338"/>
            <a:ext cx="2593975" cy="581025"/>
          </a:xfrm>
          <a:prstGeom prst="rect">
            <a:avLst/>
          </a:prstGeom>
          <a:noFill/>
          <a:ln w="9525">
            <a:noFill/>
            <a:miter lim="800000"/>
            <a:headEnd/>
            <a:tailEnd/>
          </a:ln>
        </p:spPr>
        <p:txBody>
          <a:bodyPr>
            <a:spAutoFit/>
          </a:bodyPr>
          <a:lstStyle/>
          <a:p>
            <a:pPr eaLnBrk="1" hangingPunct="1">
              <a:buClr>
                <a:srgbClr val="FF6600"/>
              </a:buClr>
            </a:pPr>
            <a:r>
              <a:rPr lang="en-US" sz="1600"/>
              <a:t>Preserves angles, ratios of length</a:t>
            </a:r>
          </a:p>
        </p:txBody>
      </p:sp>
      <p:graphicFrame>
        <p:nvGraphicFramePr>
          <p:cNvPr id="3075" name="Object 13"/>
          <p:cNvGraphicFramePr>
            <a:graphicFrameLocks noChangeAspect="1"/>
          </p:cNvGraphicFramePr>
          <p:nvPr/>
        </p:nvGraphicFramePr>
        <p:xfrm>
          <a:off x="2686050" y="2308225"/>
          <a:ext cx="908050" cy="793750"/>
        </p:xfrm>
        <a:graphic>
          <a:graphicData uri="http://schemas.openxmlformats.org/presentationml/2006/ole">
            <mc:AlternateContent xmlns:mc="http://schemas.openxmlformats.org/markup-compatibility/2006">
              <mc:Choice xmlns:v="urn:schemas-microsoft-com:vml" Requires="v">
                <p:oleObj spid="_x0000_s3642" name="Equation" r:id="rId7" imgW="520560" imgH="457200" progId="Equation.3">
                  <p:embed/>
                </p:oleObj>
              </mc:Choice>
              <mc:Fallback>
                <p:oleObj name="Equation" r:id="rId7" imgW="520560" imgH="457200" progId="Equation.3">
                  <p:embed/>
                  <p:pic>
                    <p:nvPicPr>
                      <p:cNvPr id="0" name="Object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86050" y="2308225"/>
                        <a:ext cx="908050" cy="793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076" name="Object 14"/>
          <p:cNvGraphicFramePr>
            <a:graphicFrameLocks noChangeAspect="1"/>
          </p:cNvGraphicFramePr>
          <p:nvPr/>
        </p:nvGraphicFramePr>
        <p:xfrm>
          <a:off x="2686050" y="3367088"/>
          <a:ext cx="995363" cy="793750"/>
        </p:xfrm>
        <a:graphic>
          <a:graphicData uri="http://schemas.openxmlformats.org/presentationml/2006/ole">
            <mc:AlternateContent xmlns:mc="http://schemas.openxmlformats.org/markup-compatibility/2006">
              <mc:Choice xmlns:v="urn:schemas-microsoft-com:vml" Requires="v">
                <p:oleObj spid="_x0000_s3643" name="Equation" r:id="rId9" imgW="571320" imgH="457200" progId="Equation.3">
                  <p:embed/>
                </p:oleObj>
              </mc:Choice>
              <mc:Fallback>
                <p:oleObj name="Equation" r:id="rId9" imgW="571320" imgH="457200" progId="Equation.3">
                  <p:embed/>
                  <p:pic>
                    <p:nvPicPr>
                      <p:cNvPr id="0" name="Object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86050" y="3367088"/>
                        <a:ext cx="995363" cy="793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077" name="Object 15"/>
          <p:cNvGraphicFramePr>
            <a:graphicFrameLocks noChangeAspect="1"/>
          </p:cNvGraphicFramePr>
          <p:nvPr/>
        </p:nvGraphicFramePr>
        <p:xfrm>
          <a:off x="2732088" y="4451350"/>
          <a:ext cx="906462" cy="793750"/>
        </p:xfrm>
        <a:graphic>
          <a:graphicData uri="http://schemas.openxmlformats.org/presentationml/2006/ole">
            <mc:AlternateContent xmlns:mc="http://schemas.openxmlformats.org/markup-compatibility/2006">
              <mc:Choice xmlns:v="urn:schemas-microsoft-com:vml" Requires="v">
                <p:oleObj spid="_x0000_s3644" name="Equation" r:id="rId11" imgW="520560" imgH="457200" progId="Equation.3">
                  <p:embed/>
                </p:oleObj>
              </mc:Choice>
              <mc:Fallback>
                <p:oleObj name="Equation" r:id="rId11" imgW="520560" imgH="457200" progId="Equation.3">
                  <p:embed/>
                  <p:pic>
                    <p:nvPicPr>
                      <p:cNvPr id="0" name="Object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32088" y="4451350"/>
                        <a:ext cx="906462" cy="793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087" name="Rectangle 17"/>
          <p:cNvSpPr>
            <a:spLocks noChangeArrowheads="1"/>
          </p:cNvSpPr>
          <p:nvPr/>
        </p:nvSpPr>
        <p:spPr bwMode="auto">
          <a:xfrm>
            <a:off x="5635625" y="4616450"/>
            <a:ext cx="2593975" cy="336550"/>
          </a:xfrm>
          <a:prstGeom prst="rect">
            <a:avLst/>
          </a:prstGeom>
          <a:noFill/>
          <a:ln w="9525">
            <a:noFill/>
            <a:miter lim="800000"/>
            <a:headEnd/>
            <a:tailEnd/>
          </a:ln>
        </p:spPr>
        <p:txBody>
          <a:bodyPr>
            <a:spAutoFit/>
          </a:bodyPr>
          <a:lstStyle/>
          <a:p>
            <a:pPr eaLnBrk="1" hangingPunct="1">
              <a:buClr>
                <a:srgbClr val="FF6600"/>
              </a:buClr>
            </a:pPr>
            <a:r>
              <a:rPr lang="en-US" sz="1600"/>
              <a:t>Preserves angles, lengths</a:t>
            </a:r>
          </a:p>
        </p:txBody>
      </p:sp>
      <p:sp>
        <p:nvSpPr>
          <p:cNvPr id="1028114" name="Rectangle 18"/>
          <p:cNvSpPr>
            <a:spLocks noGrp="1" noChangeArrowheads="1"/>
          </p:cNvSpPr>
          <p:nvPr>
            <p:ph type="body" idx="1"/>
          </p:nvPr>
        </p:nvSpPr>
        <p:spPr>
          <a:xfrm>
            <a:off x="685800" y="5486400"/>
            <a:ext cx="7772400" cy="1600200"/>
          </a:xfrm>
        </p:spPr>
        <p:txBody>
          <a:bodyPr/>
          <a:lstStyle/>
          <a:p>
            <a:pPr>
              <a:lnSpc>
                <a:spcPct val="90000"/>
              </a:lnSpc>
              <a:buFontTx/>
              <a:buChar char="•"/>
            </a:pPr>
            <a:r>
              <a:rPr lang="en-US" sz="2000" dirty="0"/>
              <a:t>With no constraints on the camera calibration matrix or on the scene, we get a </a:t>
            </a:r>
            <a:r>
              <a:rPr lang="en-US" sz="2000" i="1" dirty="0"/>
              <a:t>projective</a:t>
            </a:r>
            <a:r>
              <a:rPr lang="en-US" sz="2000" dirty="0"/>
              <a:t> reconstruction</a:t>
            </a:r>
          </a:p>
          <a:p>
            <a:pPr>
              <a:lnSpc>
                <a:spcPct val="90000"/>
              </a:lnSpc>
              <a:buFontTx/>
              <a:buChar char="•"/>
            </a:pPr>
            <a:r>
              <a:rPr lang="en-US" sz="2000" dirty="0"/>
              <a:t>Need additional information to </a:t>
            </a:r>
            <a:r>
              <a:rPr lang="en-US" sz="2000" i="1" dirty="0"/>
              <a:t>upgrade</a:t>
            </a:r>
            <a:r>
              <a:rPr lang="en-US" sz="2000" dirty="0"/>
              <a:t> the reconstruction to affine, similarity, or Euclidean</a:t>
            </a:r>
          </a:p>
        </p:txBody>
      </p:sp>
      <p:sp>
        <p:nvSpPr>
          <p:cNvPr id="17" name="TextBox 16">
            <a:extLst>
              <a:ext uri="{FF2B5EF4-FFF2-40B4-BE49-F238E27FC236}">
                <a16:creationId xmlns:a16="http://schemas.microsoft.com/office/drawing/2014/main" id="{565F2790-5D7A-0444-965F-9F44B843D0E8}"/>
              </a:ext>
            </a:extLst>
          </p:cNvPr>
          <p:cNvSpPr txBox="1"/>
          <p:nvPr/>
        </p:nvSpPr>
        <p:spPr>
          <a:xfrm>
            <a:off x="-9525" y="6603798"/>
            <a:ext cx="3352800" cy="261610"/>
          </a:xfrm>
          <a:prstGeom prst="rect">
            <a:avLst/>
          </a:prstGeom>
          <a:noFill/>
        </p:spPr>
        <p:txBody>
          <a:bodyPr wrap="square" rtlCol="0">
            <a:spAutoFit/>
          </a:bodyPr>
          <a:lstStyle/>
          <a:p>
            <a:r>
              <a:rPr lang="en-US" sz="1100" dirty="0"/>
              <a:t>Slide from L. </a:t>
            </a:r>
            <a:r>
              <a:rPr lang="en-US" sz="1100" dirty="0" err="1"/>
              <a:t>Lazebnik</a:t>
            </a:r>
            <a:r>
              <a:rPr lang="en-US" sz="11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81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81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11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r>
              <a:rPr lang="en-US"/>
              <a:t>Projective ambiguity</a:t>
            </a:r>
          </a:p>
        </p:txBody>
      </p:sp>
      <p:sp>
        <p:nvSpPr>
          <p:cNvPr id="4100" name="Rectangle 3"/>
          <p:cNvSpPr>
            <a:spLocks noGrp="1" noChangeArrowheads="1"/>
          </p:cNvSpPr>
          <p:nvPr>
            <p:ph type="body" idx="1"/>
          </p:nvPr>
        </p:nvSpPr>
        <p:spPr/>
        <p:txBody>
          <a:bodyPr/>
          <a:lstStyle/>
          <a:p>
            <a:pPr>
              <a:buFont typeface="Arial"/>
              <a:buChar char="•"/>
            </a:pPr>
            <a:r>
              <a:rPr lang="en-US" dirty="0"/>
              <a:t>With no constraints on the camera calibration matrix or on the scene, we can reconstruct up to a </a:t>
            </a:r>
            <a:r>
              <a:rPr lang="en-US" i="1" dirty="0"/>
              <a:t>projective </a:t>
            </a:r>
            <a:r>
              <a:rPr lang="en-US" dirty="0"/>
              <a:t>ambiguity</a:t>
            </a:r>
          </a:p>
          <a:p>
            <a:pPr>
              <a:buFont typeface="Arial"/>
              <a:buChar char="•"/>
            </a:pPr>
            <a:endParaRPr lang="en-US" dirty="0"/>
          </a:p>
        </p:txBody>
      </p:sp>
      <p:graphicFrame>
        <p:nvGraphicFramePr>
          <p:cNvPr id="4098" name="Object 4"/>
          <p:cNvGraphicFramePr>
            <a:graphicFrameLocks noChangeAspect="1"/>
          </p:cNvGraphicFramePr>
          <p:nvPr>
            <p:extLst>
              <p:ext uri="{D42A27DB-BD31-4B8C-83A1-F6EECF244321}">
                <p14:modId xmlns:p14="http://schemas.microsoft.com/office/powerpoint/2010/main" val="4165495824"/>
              </p:ext>
            </p:extLst>
          </p:nvPr>
        </p:nvGraphicFramePr>
        <p:xfrm>
          <a:off x="1881188" y="5565775"/>
          <a:ext cx="5106987" cy="835025"/>
        </p:xfrm>
        <a:graphic>
          <a:graphicData uri="http://schemas.openxmlformats.org/presentationml/2006/ole">
            <mc:AlternateContent xmlns:mc="http://schemas.openxmlformats.org/markup-compatibility/2006">
              <mc:Choice xmlns:v="urn:schemas-microsoft-com:vml" Requires="v">
                <p:oleObj spid="_x0000_s4386" name="Equation" r:id="rId4" imgW="1460160" imgH="228600" progId="Equation.3">
                  <p:embed/>
                </p:oleObj>
              </mc:Choice>
              <mc:Fallback>
                <p:oleObj name="Equation" r:id="rId4" imgW="1460160" imgH="228600" progId="Equation.3">
                  <p:embed/>
                  <p:pic>
                    <p:nvPicPr>
                      <p:cNvPr id="0" name="Object 4"/>
                      <p:cNvPicPr>
                        <a:picLocks noChangeAspect="1" noChangeArrowheads="1"/>
                      </p:cNvPicPr>
                      <p:nvPr/>
                    </p:nvPicPr>
                    <p:blipFill>
                      <a:blip r:embed="rId5"/>
                      <a:srcRect/>
                      <a:stretch>
                        <a:fillRect/>
                      </a:stretch>
                    </p:blipFill>
                    <p:spPr bwMode="auto">
                      <a:xfrm>
                        <a:off x="1881188" y="5565775"/>
                        <a:ext cx="5106987" cy="835025"/>
                      </a:xfrm>
                      <a:prstGeom prst="rect">
                        <a:avLst/>
                      </a:prstGeom>
                      <a:noFill/>
                      <a:ln>
                        <a:noFill/>
                      </a:ln>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pic>
        <p:nvPicPr>
          <p:cNvPr id="4101" name="Picture 5" descr="fig9"/>
          <p:cNvPicPr>
            <a:picLocks noChangeAspect="1" noChangeArrowheads="1"/>
          </p:cNvPicPr>
          <p:nvPr/>
        </p:nvPicPr>
        <p:blipFill>
          <a:blip r:embed="rId6" cstate="print"/>
          <a:srcRect/>
          <a:stretch>
            <a:fillRect/>
          </a:stretch>
        </p:blipFill>
        <p:spPr bwMode="auto">
          <a:xfrm>
            <a:off x="2074863" y="2205038"/>
            <a:ext cx="4325937" cy="3203575"/>
          </a:xfrm>
          <a:prstGeom prst="rect">
            <a:avLst/>
          </a:prstGeom>
          <a:noFill/>
          <a:ln w="9525">
            <a:noFill/>
            <a:miter lim="800000"/>
            <a:headEnd/>
            <a:tailEnd/>
          </a:ln>
        </p:spPr>
      </p:pic>
      <p:graphicFrame>
        <p:nvGraphicFramePr>
          <p:cNvPr id="4102" name="Object 4"/>
          <p:cNvGraphicFramePr>
            <a:graphicFrameLocks noChangeAspect="1"/>
          </p:cNvGraphicFramePr>
          <p:nvPr>
            <p:extLst>
              <p:ext uri="{D42A27DB-BD31-4B8C-83A1-F6EECF244321}">
                <p14:modId xmlns:p14="http://schemas.microsoft.com/office/powerpoint/2010/main" val="4192520917"/>
              </p:ext>
            </p:extLst>
          </p:nvPr>
        </p:nvGraphicFramePr>
        <p:xfrm>
          <a:off x="6330949" y="3505200"/>
          <a:ext cx="2233423" cy="1143000"/>
        </p:xfrm>
        <a:graphic>
          <a:graphicData uri="http://schemas.openxmlformats.org/presentationml/2006/ole">
            <mc:AlternateContent xmlns:mc="http://schemas.openxmlformats.org/markup-compatibility/2006">
              <mc:Choice xmlns:v="urn:schemas-microsoft-com:vml" Requires="v">
                <p:oleObj spid="_x0000_s4387" name="Equation" r:id="rId7" imgW="888840" imgH="457200" progId="Equation.3">
                  <p:embed/>
                </p:oleObj>
              </mc:Choice>
              <mc:Fallback>
                <p:oleObj name="Equation" r:id="rId7" imgW="888840" imgH="457200" progId="Equation.3">
                  <p:embed/>
                  <p:pic>
                    <p:nvPicPr>
                      <p:cNvPr id="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30949" y="3505200"/>
                        <a:ext cx="2233423" cy="11430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TextBox 6">
            <a:extLst>
              <a:ext uri="{FF2B5EF4-FFF2-40B4-BE49-F238E27FC236}">
                <a16:creationId xmlns:a16="http://schemas.microsoft.com/office/drawing/2014/main" id="{5AF7A147-7ECE-9C42-AC06-AFD5A8797AC6}"/>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t>Projective ambiguity</a:t>
            </a:r>
          </a:p>
        </p:txBody>
      </p:sp>
      <p:sp>
        <p:nvSpPr>
          <p:cNvPr id="29699" name="Rectangle 3"/>
          <p:cNvSpPr>
            <a:spLocks noGrp="1" noChangeArrowheads="1"/>
          </p:cNvSpPr>
          <p:nvPr>
            <p:ph type="body" idx="1"/>
          </p:nvPr>
        </p:nvSpPr>
        <p:spPr/>
        <p:txBody>
          <a:bodyPr/>
          <a:lstStyle/>
          <a:p>
            <a:endParaRPr lang="en-US"/>
          </a:p>
        </p:txBody>
      </p:sp>
      <p:pic>
        <p:nvPicPr>
          <p:cNvPr id="29700" name="Picture 4" descr="fig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217613" y="4364038"/>
            <a:ext cx="3679825" cy="1806575"/>
          </a:xfrm>
          <a:prstGeom prst="rect">
            <a:avLst/>
          </a:prstGeom>
          <a:noFill/>
          <a:ln w="9525">
            <a:noFill/>
            <a:miter lim="800000"/>
            <a:headEnd/>
            <a:tailEnd/>
          </a:ln>
        </p:spPr>
      </p:pic>
      <p:pic>
        <p:nvPicPr>
          <p:cNvPr id="29701" name="Picture 5" descr="fig9"/>
          <p:cNvPicPr>
            <a:picLocks noChangeAspect="1" noChangeArrowheads="1"/>
          </p:cNvPicPr>
          <p:nvPr/>
        </p:nvPicPr>
        <p:blipFill>
          <a:blip r:embed="rId4" cstate="print"/>
          <a:srcRect/>
          <a:stretch>
            <a:fillRect/>
          </a:stretch>
        </p:blipFill>
        <p:spPr bwMode="auto">
          <a:xfrm>
            <a:off x="1066800" y="1055688"/>
            <a:ext cx="3436938" cy="2578100"/>
          </a:xfrm>
          <a:prstGeom prst="rect">
            <a:avLst/>
          </a:prstGeom>
          <a:noFill/>
          <a:ln w="9525">
            <a:noFill/>
            <a:miter lim="800000"/>
            <a:headEnd/>
            <a:tailEnd/>
          </a:ln>
        </p:spPr>
      </p:pic>
      <p:pic>
        <p:nvPicPr>
          <p:cNvPr id="29702" name="Picture 6" descr="fig9"/>
          <p:cNvPicPr>
            <a:picLocks noChangeAspect="1" noChangeArrowheads="1"/>
          </p:cNvPicPr>
          <p:nvPr/>
        </p:nvPicPr>
        <p:blipFill>
          <a:blip r:embed="rId5" cstate="print"/>
          <a:srcRect/>
          <a:stretch>
            <a:fillRect/>
          </a:stretch>
        </p:blipFill>
        <p:spPr bwMode="auto">
          <a:xfrm>
            <a:off x="4722813" y="1055688"/>
            <a:ext cx="3424237" cy="2568575"/>
          </a:xfrm>
          <a:prstGeom prst="rect">
            <a:avLst/>
          </a:prstGeom>
          <a:noFill/>
          <a:ln w="9525">
            <a:noFill/>
            <a:miter lim="800000"/>
            <a:headEnd/>
            <a:tailEnd/>
          </a:ln>
        </p:spPr>
      </p:pic>
      <p:pic>
        <p:nvPicPr>
          <p:cNvPr id="29703" name="Picture 7" descr="fig9"/>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984750" y="3944938"/>
            <a:ext cx="2974975" cy="2532062"/>
          </a:xfrm>
          <a:prstGeom prst="rect">
            <a:avLst/>
          </a:prstGeom>
          <a:noFill/>
          <a:ln w="9525">
            <a:noFill/>
            <a:miter lim="800000"/>
            <a:headEnd/>
            <a:tailEnd/>
          </a:ln>
        </p:spPr>
      </p:pic>
      <p:sp>
        <p:nvSpPr>
          <p:cNvPr id="8" name="TextBox 7">
            <a:extLst>
              <a:ext uri="{FF2B5EF4-FFF2-40B4-BE49-F238E27FC236}">
                <a16:creationId xmlns:a16="http://schemas.microsoft.com/office/drawing/2014/main" id="{99E04366-5CD3-524C-A7E0-28D5848F2EC9}"/>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a:t>Affine ambiguity</a:t>
            </a:r>
          </a:p>
        </p:txBody>
      </p:sp>
      <p:sp>
        <p:nvSpPr>
          <p:cNvPr id="5124" name="Rectangle 3"/>
          <p:cNvSpPr>
            <a:spLocks noGrp="1" noChangeArrowheads="1"/>
          </p:cNvSpPr>
          <p:nvPr>
            <p:ph type="body" idx="1"/>
          </p:nvPr>
        </p:nvSpPr>
        <p:spPr/>
        <p:txBody>
          <a:bodyPr/>
          <a:lstStyle/>
          <a:p>
            <a:pPr>
              <a:buFont typeface="Arial"/>
              <a:buChar char="•"/>
            </a:pPr>
            <a:r>
              <a:rPr lang="en-US" dirty="0"/>
              <a:t>If we impose parallelism constraints, we can get a reconstruction up to an </a:t>
            </a:r>
            <a:r>
              <a:rPr lang="en-US" i="1" dirty="0"/>
              <a:t>affine</a:t>
            </a:r>
            <a:r>
              <a:rPr lang="en-US" dirty="0"/>
              <a:t> ambiguity</a:t>
            </a:r>
          </a:p>
          <a:p>
            <a:pPr>
              <a:buFont typeface="Arial"/>
              <a:buChar char="•"/>
            </a:pPr>
            <a:endParaRPr lang="en-US" dirty="0"/>
          </a:p>
        </p:txBody>
      </p:sp>
      <p:graphicFrame>
        <p:nvGraphicFramePr>
          <p:cNvPr id="5122" name="Object 4"/>
          <p:cNvGraphicFramePr>
            <a:graphicFrameLocks noChangeAspect="1"/>
          </p:cNvGraphicFramePr>
          <p:nvPr>
            <p:extLst>
              <p:ext uri="{D42A27DB-BD31-4B8C-83A1-F6EECF244321}">
                <p14:modId xmlns:p14="http://schemas.microsoft.com/office/powerpoint/2010/main" val="4280926920"/>
              </p:ext>
            </p:extLst>
          </p:nvPr>
        </p:nvGraphicFramePr>
        <p:xfrm>
          <a:off x="2011363" y="5494338"/>
          <a:ext cx="5167312" cy="830262"/>
        </p:xfrm>
        <a:graphic>
          <a:graphicData uri="http://schemas.openxmlformats.org/presentationml/2006/ole">
            <mc:AlternateContent xmlns:mc="http://schemas.openxmlformats.org/markup-compatibility/2006">
              <mc:Choice xmlns:v="urn:schemas-microsoft-com:vml" Requires="v">
                <p:oleObj spid="_x0000_s5419" name="Equation" r:id="rId4" imgW="1485720" imgH="228600" progId="Equation.3">
                  <p:embed/>
                </p:oleObj>
              </mc:Choice>
              <mc:Fallback>
                <p:oleObj name="Equation" r:id="rId4" imgW="1485720" imgH="228600" progId="Equation.3">
                  <p:embed/>
                  <p:pic>
                    <p:nvPicPr>
                      <p:cNvPr id="0" name="Object 4"/>
                      <p:cNvPicPr>
                        <a:picLocks noChangeAspect="1" noChangeArrowheads="1"/>
                      </p:cNvPicPr>
                      <p:nvPr/>
                    </p:nvPicPr>
                    <p:blipFill>
                      <a:blip r:embed="rId5"/>
                      <a:srcRect/>
                      <a:stretch>
                        <a:fillRect/>
                      </a:stretch>
                    </p:blipFill>
                    <p:spPr bwMode="auto">
                      <a:xfrm>
                        <a:off x="2011363" y="5494338"/>
                        <a:ext cx="5167312" cy="830262"/>
                      </a:xfrm>
                      <a:prstGeom prst="rect">
                        <a:avLst/>
                      </a:prstGeom>
                      <a:noFill/>
                      <a:ln>
                        <a:noFill/>
                      </a:ln>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pic>
        <p:nvPicPr>
          <p:cNvPr id="5125" name="Picture 5" descr="fig9"/>
          <p:cNvPicPr>
            <a:picLocks noChangeAspect="1" noChangeArrowheads="1"/>
          </p:cNvPicPr>
          <p:nvPr/>
        </p:nvPicPr>
        <p:blipFill>
          <a:blip r:embed="rId6" cstate="print"/>
          <a:srcRect/>
          <a:stretch>
            <a:fillRect/>
          </a:stretch>
        </p:blipFill>
        <p:spPr bwMode="auto">
          <a:xfrm>
            <a:off x="2074863" y="2128838"/>
            <a:ext cx="4325937" cy="3203575"/>
          </a:xfrm>
          <a:prstGeom prst="rect">
            <a:avLst/>
          </a:prstGeom>
          <a:noFill/>
          <a:ln w="9525">
            <a:noFill/>
            <a:miter lim="800000"/>
            <a:headEnd/>
            <a:tailEnd/>
          </a:ln>
        </p:spPr>
      </p:pic>
      <p:sp>
        <p:nvSpPr>
          <p:cNvPr id="5126" name="Freeform 6"/>
          <p:cNvSpPr>
            <a:spLocks/>
          </p:cNvSpPr>
          <p:nvPr/>
        </p:nvSpPr>
        <p:spPr bwMode="auto">
          <a:xfrm>
            <a:off x="4084638" y="4429125"/>
            <a:ext cx="738187" cy="381000"/>
          </a:xfrm>
          <a:custGeom>
            <a:avLst/>
            <a:gdLst>
              <a:gd name="T0" fmla="*/ 2147483647 w 465"/>
              <a:gd name="T1" fmla="*/ 0 h 240"/>
              <a:gd name="T2" fmla="*/ 2147483647 w 465"/>
              <a:gd name="T3" fmla="*/ 0 h 240"/>
              <a:gd name="T4" fmla="*/ 2147483647 w 465"/>
              <a:gd name="T5" fmla="*/ 2147483647 h 240"/>
              <a:gd name="T6" fmla="*/ 0 w 465"/>
              <a:gd name="T7" fmla="*/ 2147483647 h 240"/>
              <a:gd name="T8" fmla="*/ 2147483647 w 465"/>
              <a:gd name="T9" fmla="*/ 0 h 240"/>
              <a:gd name="T10" fmla="*/ 0 60000 65536"/>
              <a:gd name="T11" fmla="*/ 0 60000 65536"/>
              <a:gd name="T12" fmla="*/ 0 60000 65536"/>
              <a:gd name="T13" fmla="*/ 0 60000 65536"/>
              <a:gd name="T14" fmla="*/ 0 60000 65536"/>
              <a:gd name="T15" fmla="*/ 0 w 465"/>
              <a:gd name="T16" fmla="*/ 0 h 240"/>
              <a:gd name="T17" fmla="*/ 465 w 465"/>
              <a:gd name="T18" fmla="*/ 240 h 240"/>
            </a:gdLst>
            <a:ahLst/>
            <a:cxnLst>
              <a:cxn ang="T10">
                <a:pos x="T0" y="T1"/>
              </a:cxn>
              <a:cxn ang="T11">
                <a:pos x="T2" y="T3"/>
              </a:cxn>
              <a:cxn ang="T12">
                <a:pos x="T4" y="T5"/>
              </a:cxn>
              <a:cxn ang="T13">
                <a:pos x="T6" y="T7"/>
              </a:cxn>
              <a:cxn ang="T14">
                <a:pos x="T8" y="T9"/>
              </a:cxn>
            </a:cxnLst>
            <a:rect l="T15" t="T16" r="T17" b="T18"/>
            <a:pathLst>
              <a:path w="465" h="240">
                <a:moveTo>
                  <a:pt x="78" y="0"/>
                </a:moveTo>
                <a:lnTo>
                  <a:pt x="465" y="0"/>
                </a:lnTo>
                <a:lnTo>
                  <a:pt x="396" y="240"/>
                </a:lnTo>
                <a:lnTo>
                  <a:pt x="0" y="240"/>
                </a:lnTo>
                <a:lnTo>
                  <a:pt x="78" y="0"/>
                </a:lnTo>
                <a:close/>
              </a:path>
            </a:pathLst>
          </a:custGeom>
          <a:solidFill>
            <a:srgbClr val="969696"/>
          </a:solidFill>
          <a:ln w="9525">
            <a:solidFill>
              <a:srgbClr val="4D4D4D"/>
            </a:solidFill>
            <a:round/>
            <a:headEnd/>
            <a:tailEnd/>
          </a:ln>
        </p:spPr>
        <p:txBody>
          <a:bodyPr/>
          <a:lstStyle/>
          <a:p>
            <a:endParaRPr lang="en-US"/>
          </a:p>
        </p:txBody>
      </p:sp>
      <p:sp>
        <p:nvSpPr>
          <p:cNvPr id="5127" name="Freeform 7"/>
          <p:cNvSpPr>
            <a:spLocks/>
          </p:cNvSpPr>
          <p:nvPr/>
        </p:nvSpPr>
        <p:spPr bwMode="auto">
          <a:xfrm>
            <a:off x="4206875" y="4162425"/>
            <a:ext cx="889000" cy="263525"/>
          </a:xfrm>
          <a:custGeom>
            <a:avLst/>
            <a:gdLst>
              <a:gd name="T0" fmla="*/ 2147483647 w 560"/>
              <a:gd name="T1" fmla="*/ 0 h 166"/>
              <a:gd name="T2" fmla="*/ 2147483647 w 560"/>
              <a:gd name="T3" fmla="*/ 0 h 166"/>
              <a:gd name="T4" fmla="*/ 2147483647 w 560"/>
              <a:gd name="T5" fmla="*/ 2147483647 h 166"/>
              <a:gd name="T6" fmla="*/ 0 w 560"/>
              <a:gd name="T7" fmla="*/ 2147483647 h 166"/>
              <a:gd name="T8" fmla="*/ 2147483647 w 560"/>
              <a:gd name="T9" fmla="*/ 0 h 166"/>
              <a:gd name="T10" fmla="*/ 0 60000 65536"/>
              <a:gd name="T11" fmla="*/ 0 60000 65536"/>
              <a:gd name="T12" fmla="*/ 0 60000 65536"/>
              <a:gd name="T13" fmla="*/ 0 60000 65536"/>
              <a:gd name="T14" fmla="*/ 0 60000 65536"/>
              <a:gd name="T15" fmla="*/ 0 w 560"/>
              <a:gd name="T16" fmla="*/ 0 h 166"/>
              <a:gd name="T17" fmla="*/ 560 w 560"/>
              <a:gd name="T18" fmla="*/ 166 h 166"/>
            </a:gdLst>
            <a:ahLst/>
            <a:cxnLst>
              <a:cxn ang="T10">
                <a:pos x="T0" y="T1"/>
              </a:cxn>
              <a:cxn ang="T11">
                <a:pos x="T2" y="T3"/>
              </a:cxn>
              <a:cxn ang="T12">
                <a:pos x="T4" y="T5"/>
              </a:cxn>
              <a:cxn ang="T13">
                <a:pos x="T6" y="T7"/>
              </a:cxn>
              <a:cxn ang="T14">
                <a:pos x="T8" y="T9"/>
              </a:cxn>
            </a:cxnLst>
            <a:rect l="T15" t="T16" r="T17" b="T18"/>
            <a:pathLst>
              <a:path w="560" h="166">
                <a:moveTo>
                  <a:pt x="158" y="0"/>
                </a:moveTo>
                <a:lnTo>
                  <a:pt x="560" y="0"/>
                </a:lnTo>
                <a:lnTo>
                  <a:pt x="392" y="166"/>
                </a:lnTo>
                <a:lnTo>
                  <a:pt x="0" y="166"/>
                </a:lnTo>
                <a:lnTo>
                  <a:pt x="158" y="0"/>
                </a:lnTo>
                <a:close/>
              </a:path>
            </a:pathLst>
          </a:custGeom>
          <a:solidFill>
            <a:schemeClr val="bg1"/>
          </a:solidFill>
          <a:ln w="9525">
            <a:solidFill>
              <a:srgbClr val="5F5F5F"/>
            </a:solidFill>
            <a:round/>
            <a:headEnd/>
            <a:tailEnd/>
          </a:ln>
        </p:spPr>
        <p:txBody>
          <a:bodyPr/>
          <a:lstStyle/>
          <a:p>
            <a:endParaRPr lang="en-US"/>
          </a:p>
        </p:txBody>
      </p:sp>
      <p:sp>
        <p:nvSpPr>
          <p:cNvPr id="5128" name="Freeform 8"/>
          <p:cNvSpPr>
            <a:spLocks/>
          </p:cNvSpPr>
          <p:nvPr/>
        </p:nvSpPr>
        <p:spPr bwMode="auto">
          <a:xfrm>
            <a:off x="4711700" y="4167188"/>
            <a:ext cx="388938" cy="649287"/>
          </a:xfrm>
          <a:custGeom>
            <a:avLst/>
            <a:gdLst>
              <a:gd name="T0" fmla="*/ 2147483647 w 245"/>
              <a:gd name="T1" fmla="*/ 2147483647 h 409"/>
              <a:gd name="T2" fmla="*/ 2147483647 w 245"/>
              <a:gd name="T3" fmla="*/ 0 h 409"/>
              <a:gd name="T4" fmla="*/ 2147483647 w 245"/>
              <a:gd name="T5" fmla="*/ 2147483647 h 409"/>
              <a:gd name="T6" fmla="*/ 0 w 245"/>
              <a:gd name="T7" fmla="*/ 2147483647 h 409"/>
              <a:gd name="T8" fmla="*/ 2147483647 w 245"/>
              <a:gd name="T9" fmla="*/ 2147483647 h 409"/>
              <a:gd name="T10" fmla="*/ 0 60000 65536"/>
              <a:gd name="T11" fmla="*/ 0 60000 65536"/>
              <a:gd name="T12" fmla="*/ 0 60000 65536"/>
              <a:gd name="T13" fmla="*/ 0 60000 65536"/>
              <a:gd name="T14" fmla="*/ 0 60000 65536"/>
              <a:gd name="T15" fmla="*/ 0 w 245"/>
              <a:gd name="T16" fmla="*/ 0 h 409"/>
              <a:gd name="T17" fmla="*/ 245 w 245"/>
              <a:gd name="T18" fmla="*/ 409 h 409"/>
            </a:gdLst>
            <a:ahLst/>
            <a:cxnLst>
              <a:cxn ang="T10">
                <a:pos x="T0" y="T1"/>
              </a:cxn>
              <a:cxn ang="T11">
                <a:pos x="T2" y="T3"/>
              </a:cxn>
              <a:cxn ang="T12">
                <a:pos x="T4" y="T5"/>
              </a:cxn>
              <a:cxn ang="T13">
                <a:pos x="T6" y="T7"/>
              </a:cxn>
              <a:cxn ang="T14">
                <a:pos x="T8" y="T9"/>
              </a:cxn>
            </a:cxnLst>
            <a:rect l="T15" t="T16" r="T17" b="T18"/>
            <a:pathLst>
              <a:path w="245" h="409">
                <a:moveTo>
                  <a:pt x="74" y="159"/>
                </a:moveTo>
                <a:lnTo>
                  <a:pt x="245" y="0"/>
                </a:lnTo>
                <a:lnTo>
                  <a:pt x="173" y="237"/>
                </a:lnTo>
                <a:lnTo>
                  <a:pt x="0" y="409"/>
                </a:lnTo>
                <a:lnTo>
                  <a:pt x="74" y="159"/>
                </a:lnTo>
                <a:close/>
              </a:path>
            </a:pathLst>
          </a:custGeom>
          <a:solidFill>
            <a:srgbClr val="4D4D4D"/>
          </a:solidFill>
          <a:ln w="9525">
            <a:solidFill>
              <a:srgbClr val="4D4D4D"/>
            </a:solidFill>
            <a:round/>
            <a:headEnd/>
            <a:tailEnd/>
          </a:ln>
        </p:spPr>
        <p:txBody>
          <a:bodyPr/>
          <a:lstStyle/>
          <a:p>
            <a:endParaRPr lang="en-US"/>
          </a:p>
        </p:txBody>
      </p:sp>
      <p:sp>
        <p:nvSpPr>
          <p:cNvPr id="5129" name="Freeform 11"/>
          <p:cNvSpPr>
            <a:spLocks/>
          </p:cNvSpPr>
          <p:nvPr/>
        </p:nvSpPr>
        <p:spPr bwMode="auto">
          <a:xfrm>
            <a:off x="4213225" y="4429125"/>
            <a:ext cx="806450" cy="111125"/>
          </a:xfrm>
          <a:custGeom>
            <a:avLst/>
            <a:gdLst>
              <a:gd name="T0" fmla="*/ 0 w 508"/>
              <a:gd name="T1" fmla="*/ 0 h 70"/>
              <a:gd name="T2" fmla="*/ 2147483647 w 508"/>
              <a:gd name="T3" fmla="*/ 2147483647 h 70"/>
              <a:gd name="T4" fmla="*/ 0 60000 65536"/>
              <a:gd name="T5" fmla="*/ 0 60000 65536"/>
              <a:gd name="T6" fmla="*/ 0 w 508"/>
              <a:gd name="T7" fmla="*/ 0 h 70"/>
              <a:gd name="T8" fmla="*/ 508 w 508"/>
              <a:gd name="T9" fmla="*/ 70 h 70"/>
            </a:gdLst>
            <a:ahLst/>
            <a:cxnLst>
              <a:cxn ang="T4">
                <a:pos x="T0" y="T1"/>
              </a:cxn>
              <a:cxn ang="T5">
                <a:pos x="T2" y="T3"/>
              </a:cxn>
            </a:cxnLst>
            <a:rect l="T6" t="T7" r="T8" b="T9"/>
            <a:pathLst>
              <a:path w="508" h="70">
                <a:moveTo>
                  <a:pt x="0" y="0"/>
                </a:moveTo>
                <a:lnTo>
                  <a:pt x="508" y="70"/>
                </a:lnTo>
              </a:path>
            </a:pathLst>
          </a:custGeom>
          <a:noFill/>
          <a:ln w="9525">
            <a:solidFill>
              <a:srgbClr val="5F5F5F"/>
            </a:solidFill>
            <a:round/>
            <a:headEnd/>
            <a:tailEnd/>
          </a:ln>
        </p:spPr>
        <p:txBody>
          <a:bodyPr/>
          <a:lstStyle/>
          <a:p>
            <a:endParaRPr lang="en-US"/>
          </a:p>
        </p:txBody>
      </p:sp>
      <p:sp>
        <p:nvSpPr>
          <p:cNvPr id="5130" name="Freeform 12"/>
          <p:cNvSpPr>
            <a:spLocks/>
          </p:cNvSpPr>
          <p:nvPr/>
        </p:nvSpPr>
        <p:spPr bwMode="auto">
          <a:xfrm>
            <a:off x="4083050" y="4775200"/>
            <a:ext cx="946150" cy="34925"/>
          </a:xfrm>
          <a:custGeom>
            <a:avLst/>
            <a:gdLst>
              <a:gd name="T0" fmla="*/ 0 w 596"/>
              <a:gd name="T1" fmla="*/ 2147483647 h 22"/>
              <a:gd name="T2" fmla="*/ 2147483647 w 596"/>
              <a:gd name="T3" fmla="*/ 0 h 22"/>
              <a:gd name="T4" fmla="*/ 0 60000 65536"/>
              <a:gd name="T5" fmla="*/ 0 60000 65536"/>
              <a:gd name="T6" fmla="*/ 0 w 596"/>
              <a:gd name="T7" fmla="*/ 0 h 22"/>
              <a:gd name="T8" fmla="*/ 596 w 596"/>
              <a:gd name="T9" fmla="*/ 22 h 22"/>
            </a:gdLst>
            <a:ahLst/>
            <a:cxnLst>
              <a:cxn ang="T4">
                <a:pos x="T0" y="T1"/>
              </a:cxn>
              <a:cxn ang="T5">
                <a:pos x="T2" y="T3"/>
              </a:cxn>
            </a:cxnLst>
            <a:rect l="T6" t="T7" r="T8" b="T9"/>
            <a:pathLst>
              <a:path w="596" h="22">
                <a:moveTo>
                  <a:pt x="0" y="22"/>
                </a:moveTo>
                <a:lnTo>
                  <a:pt x="596" y="0"/>
                </a:lnTo>
              </a:path>
            </a:pathLst>
          </a:custGeom>
          <a:noFill/>
          <a:ln w="9525">
            <a:solidFill>
              <a:srgbClr val="5F5F5F"/>
            </a:solidFill>
            <a:round/>
            <a:headEnd/>
            <a:tailEnd/>
          </a:ln>
        </p:spPr>
        <p:txBody>
          <a:bodyPr/>
          <a:lstStyle/>
          <a:p>
            <a:endParaRPr lang="en-US"/>
          </a:p>
        </p:txBody>
      </p:sp>
      <p:sp>
        <p:nvSpPr>
          <p:cNvPr id="5131" name="Oval 10"/>
          <p:cNvSpPr>
            <a:spLocks noChangeArrowheads="1"/>
          </p:cNvSpPr>
          <p:nvPr/>
        </p:nvSpPr>
        <p:spPr bwMode="auto">
          <a:xfrm>
            <a:off x="4191000" y="4395788"/>
            <a:ext cx="50800" cy="50800"/>
          </a:xfrm>
          <a:prstGeom prst="ellipse">
            <a:avLst/>
          </a:prstGeom>
          <a:solidFill>
            <a:srgbClr val="000000"/>
          </a:solidFill>
          <a:ln w="9525">
            <a:solidFill>
              <a:schemeClr val="tx1"/>
            </a:solidFill>
            <a:round/>
            <a:headEnd/>
            <a:tailEnd/>
          </a:ln>
        </p:spPr>
        <p:txBody>
          <a:bodyPr wrap="none" anchor="ctr"/>
          <a:lstStyle/>
          <a:p>
            <a:endParaRPr lang="en-US"/>
          </a:p>
        </p:txBody>
      </p:sp>
      <p:sp>
        <p:nvSpPr>
          <p:cNvPr id="5132" name="Oval 9"/>
          <p:cNvSpPr>
            <a:spLocks noChangeArrowheads="1"/>
          </p:cNvSpPr>
          <p:nvPr/>
        </p:nvSpPr>
        <p:spPr bwMode="auto">
          <a:xfrm>
            <a:off x="4057650" y="4789488"/>
            <a:ext cx="50800" cy="50800"/>
          </a:xfrm>
          <a:prstGeom prst="ellipse">
            <a:avLst/>
          </a:prstGeom>
          <a:solidFill>
            <a:srgbClr val="000000"/>
          </a:solidFill>
          <a:ln w="9525">
            <a:solidFill>
              <a:schemeClr val="tx1"/>
            </a:solidFill>
            <a:round/>
            <a:headEnd/>
            <a:tailEnd/>
          </a:ln>
        </p:spPr>
        <p:txBody>
          <a:bodyPr wrap="none" anchor="ctr"/>
          <a:lstStyle/>
          <a:p>
            <a:endParaRPr lang="en-US"/>
          </a:p>
        </p:txBody>
      </p:sp>
      <p:sp>
        <p:nvSpPr>
          <p:cNvPr id="5133" name="Rectangle 14"/>
          <p:cNvSpPr>
            <a:spLocks noChangeArrowheads="1"/>
          </p:cNvSpPr>
          <p:nvPr/>
        </p:nvSpPr>
        <p:spPr bwMode="auto">
          <a:xfrm>
            <a:off x="4648200" y="3581400"/>
            <a:ext cx="685800" cy="152400"/>
          </a:xfrm>
          <a:prstGeom prst="rect">
            <a:avLst/>
          </a:prstGeom>
          <a:solidFill>
            <a:schemeClr val="bg1"/>
          </a:solidFill>
          <a:ln w="9525">
            <a:noFill/>
            <a:miter lim="800000"/>
            <a:headEnd/>
            <a:tailEnd/>
          </a:ln>
        </p:spPr>
        <p:txBody>
          <a:bodyPr wrap="none" anchor="ctr"/>
          <a:lstStyle/>
          <a:p>
            <a:endParaRPr lang="en-US"/>
          </a:p>
        </p:txBody>
      </p:sp>
      <p:sp>
        <p:nvSpPr>
          <p:cNvPr id="5134" name="Text Box 13"/>
          <p:cNvSpPr txBox="1">
            <a:spLocks noChangeArrowheads="1"/>
          </p:cNvSpPr>
          <p:nvPr/>
        </p:nvSpPr>
        <p:spPr bwMode="auto">
          <a:xfrm>
            <a:off x="4632325" y="3505200"/>
            <a:ext cx="590550" cy="274638"/>
          </a:xfrm>
          <a:prstGeom prst="rect">
            <a:avLst/>
          </a:prstGeom>
          <a:noFill/>
          <a:ln w="9525">
            <a:noFill/>
            <a:miter lim="800000"/>
            <a:headEnd/>
            <a:tailEnd/>
          </a:ln>
        </p:spPr>
        <p:txBody>
          <a:bodyPr wrap="none">
            <a:spAutoFit/>
          </a:bodyPr>
          <a:lstStyle/>
          <a:p>
            <a:r>
              <a:rPr lang="en-US" sz="1200" b="1">
                <a:latin typeface="Times New Roman" pitchFamily="18" charset="0"/>
              </a:rPr>
              <a:t>Affine</a:t>
            </a:r>
          </a:p>
        </p:txBody>
      </p:sp>
      <p:graphicFrame>
        <p:nvGraphicFramePr>
          <p:cNvPr id="5135" name="Object 4"/>
          <p:cNvGraphicFramePr>
            <a:graphicFrameLocks noChangeAspect="1"/>
          </p:cNvGraphicFramePr>
          <p:nvPr>
            <p:extLst>
              <p:ext uri="{D42A27DB-BD31-4B8C-83A1-F6EECF244321}">
                <p14:modId xmlns:p14="http://schemas.microsoft.com/office/powerpoint/2010/main" val="501006319"/>
              </p:ext>
            </p:extLst>
          </p:nvPr>
        </p:nvGraphicFramePr>
        <p:xfrm>
          <a:off x="6330950" y="3429000"/>
          <a:ext cx="2233613" cy="1143000"/>
        </p:xfrm>
        <a:graphic>
          <a:graphicData uri="http://schemas.openxmlformats.org/presentationml/2006/ole">
            <mc:AlternateContent xmlns:mc="http://schemas.openxmlformats.org/markup-compatibility/2006">
              <mc:Choice xmlns:v="urn:schemas-microsoft-com:vml" Requires="v">
                <p:oleObj spid="_x0000_s5420" name="Equation" r:id="rId7" imgW="888840" imgH="457200" progId="Equation.3">
                  <p:embed/>
                </p:oleObj>
              </mc:Choice>
              <mc:Fallback>
                <p:oleObj name="Equation" r:id="rId7" imgW="888840" imgH="457200" progId="Equation.3">
                  <p:embed/>
                  <p:pic>
                    <p:nvPicPr>
                      <p:cNvPr id="0"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30950" y="3429000"/>
                        <a:ext cx="2233613" cy="11430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TextBox 15">
            <a:extLst>
              <a:ext uri="{FF2B5EF4-FFF2-40B4-BE49-F238E27FC236}">
                <a16:creationId xmlns:a16="http://schemas.microsoft.com/office/drawing/2014/main" id="{E9FAF8A1-540E-924B-9E50-C1EF40EC0482}"/>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fig9"/>
          <p:cNvPicPr>
            <a:picLocks noChangeAspect="1" noChangeArrowheads="1"/>
          </p:cNvPicPr>
          <p:nvPr/>
        </p:nvPicPr>
        <p:blipFill>
          <a:blip r:embed="rId3" cstate="print"/>
          <a:srcRect/>
          <a:stretch>
            <a:fillRect/>
          </a:stretch>
        </p:blipFill>
        <p:spPr bwMode="auto">
          <a:xfrm>
            <a:off x="1198563" y="3492500"/>
            <a:ext cx="3903662" cy="1150938"/>
          </a:xfrm>
          <a:prstGeom prst="rect">
            <a:avLst/>
          </a:prstGeom>
          <a:noFill/>
          <a:ln w="9525">
            <a:noFill/>
            <a:miter lim="800000"/>
            <a:headEnd/>
            <a:tailEnd/>
          </a:ln>
        </p:spPr>
      </p:pic>
      <p:pic>
        <p:nvPicPr>
          <p:cNvPr id="30723" name="Picture 4" descr="fig9"/>
          <p:cNvPicPr>
            <a:picLocks noChangeAspect="1" noChangeArrowheads="1"/>
          </p:cNvPicPr>
          <p:nvPr/>
        </p:nvPicPr>
        <p:blipFill>
          <a:blip r:embed="rId4" cstate="print"/>
          <a:srcRect/>
          <a:stretch>
            <a:fillRect/>
          </a:stretch>
        </p:blipFill>
        <p:spPr bwMode="auto">
          <a:xfrm>
            <a:off x="3556000" y="1276350"/>
            <a:ext cx="2192338" cy="1644650"/>
          </a:xfrm>
          <a:prstGeom prst="rect">
            <a:avLst/>
          </a:prstGeom>
          <a:noFill/>
          <a:ln w="9525">
            <a:noFill/>
            <a:miter lim="800000"/>
            <a:headEnd/>
            <a:tailEnd/>
          </a:ln>
        </p:spPr>
      </p:pic>
      <p:pic>
        <p:nvPicPr>
          <p:cNvPr id="30724" name="Picture 5" descr="fig9"/>
          <p:cNvPicPr>
            <a:picLocks noChangeAspect="1" noChangeArrowheads="1"/>
          </p:cNvPicPr>
          <p:nvPr/>
        </p:nvPicPr>
        <p:blipFill>
          <a:blip r:embed="rId5" cstate="print"/>
          <a:srcRect/>
          <a:stretch>
            <a:fillRect/>
          </a:stretch>
        </p:blipFill>
        <p:spPr bwMode="auto">
          <a:xfrm>
            <a:off x="1143000" y="1263650"/>
            <a:ext cx="2211388" cy="1658938"/>
          </a:xfrm>
          <a:prstGeom prst="rect">
            <a:avLst/>
          </a:prstGeom>
          <a:noFill/>
          <a:ln w="9525">
            <a:noFill/>
            <a:miter lim="800000"/>
            <a:headEnd/>
            <a:tailEnd/>
          </a:ln>
        </p:spPr>
      </p:pic>
      <p:pic>
        <p:nvPicPr>
          <p:cNvPr id="30725" name="Picture 6" descr="fig9"/>
          <p:cNvPicPr>
            <a:picLocks noChangeAspect="1" noChangeArrowheads="1"/>
          </p:cNvPicPr>
          <p:nvPr/>
        </p:nvPicPr>
        <p:blipFill>
          <a:blip r:embed="rId6" cstate="print"/>
          <a:srcRect/>
          <a:stretch>
            <a:fillRect/>
          </a:stretch>
        </p:blipFill>
        <p:spPr bwMode="auto">
          <a:xfrm>
            <a:off x="5883275" y="1276350"/>
            <a:ext cx="2182813" cy="1638300"/>
          </a:xfrm>
          <a:prstGeom prst="rect">
            <a:avLst/>
          </a:prstGeom>
          <a:noFill/>
          <a:ln w="9525">
            <a:noFill/>
            <a:miter lim="800000"/>
            <a:headEnd/>
            <a:tailEnd/>
          </a:ln>
        </p:spPr>
      </p:pic>
      <p:pic>
        <p:nvPicPr>
          <p:cNvPr id="30726" name="Picture 7" descr="fig9"/>
          <p:cNvPicPr>
            <a:picLocks noChangeAspect="1" noChangeArrowheads="1"/>
          </p:cNvPicPr>
          <p:nvPr/>
        </p:nvPicPr>
        <p:blipFill>
          <a:blip r:embed="rId7" cstate="print"/>
          <a:srcRect/>
          <a:stretch>
            <a:fillRect/>
          </a:stretch>
        </p:blipFill>
        <p:spPr bwMode="auto">
          <a:xfrm>
            <a:off x="4284663" y="4640263"/>
            <a:ext cx="3497262" cy="1103312"/>
          </a:xfrm>
          <a:prstGeom prst="rect">
            <a:avLst/>
          </a:prstGeom>
          <a:noFill/>
          <a:ln w="9525">
            <a:noFill/>
            <a:miter lim="800000"/>
            <a:headEnd/>
            <a:tailEnd/>
          </a:ln>
        </p:spPr>
      </p:pic>
      <p:sp>
        <p:nvSpPr>
          <p:cNvPr id="30727" name="Rectangle 8"/>
          <p:cNvSpPr>
            <a:spLocks noGrp="1" noChangeArrowheads="1"/>
          </p:cNvSpPr>
          <p:nvPr>
            <p:ph type="title"/>
          </p:nvPr>
        </p:nvSpPr>
        <p:spPr/>
        <p:txBody>
          <a:bodyPr/>
          <a:lstStyle/>
          <a:p>
            <a:r>
              <a:rPr lang="en-US"/>
              <a:t>Affine ambiguity</a:t>
            </a:r>
          </a:p>
        </p:txBody>
      </p:sp>
      <p:sp>
        <p:nvSpPr>
          <p:cNvPr id="8" name="TextBox 7">
            <a:extLst>
              <a:ext uri="{FF2B5EF4-FFF2-40B4-BE49-F238E27FC236}">
                <a16:creationId xmlns:a16="http://schemas.microsoft.com/office/drawing/2014/main" id="{F963ACCD-9601-714B-A04B-105711CD6200}"/>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t>Similarity ambiguity</a:t>
            </a:r>
          </a:p>
        </p:txBody>
      </p:sp>
      <p:sp>
        <p:nvSpPr>
          <p:cNvPr id="6148" name="Rectangle 3"/>
          <p:cNvSpPr>
            <a:spLocks noGrp="1" noChangeArrowheads="1"/>
          </p:cNvSpPr>
          <p:nvPr>
            <p:ph type="body" idx="1"/>
          </p:nvPr>
        </p:nvSpPr>
        <p:spPr/>
        <p:txBody>
          <a:bodyPr/>
          <a:lstStyle/>
          <a:p>
            <a:pPr>
              <a:buFont typeface="Arial"/>
              <a:buChar char="•"/>
            </a:pPr>
            <a:r>
              <a:rPr lang="en-US" dirty="0"/>
              <a:t>A reconstruction that obeys </a:t>
            </a:r>
            <a:r>
              <a:rPr lang="en-US" dirty="0" err="1"/>
              <a:t>orthogonality</a:t>
            </a:r>
            <a:r>
              <a:rPr lang="en-US" dirty="0"/>
              <a:t> constraints on camera parameters and/or scene</a:t>
            </a:r>
          </a:p>
        </p:txBody>
      </p:sp>
      <p:pic>
        <p:nvPicPr>
          <p:cNvPr id="6149" name="Picture 4" descr="fig9"/>
          <p:cNvPicPr>
            <a:picLocks noChangeAspect="1" noChangeArrowheads="1"/>
          </p:cNvPicPr>
          <p:nvPr/>
        </p:nvPicPr>
        <p:blipFill>
          <a:blip r:embed="rId4" cstate="print"/>
          <a:srcRect/>
          <a:stretch>
            <a:fillRect/>
          </a:stretch>
        </p:blipFill>
        <p:spPr bwMode="auto">
          <a:xfrm>
            <a:off x="2719388" y="2019300"/>
            <a:ext cx="3578225" cy="3048000"/>
          </a:xfrm>
          <a:prstGeom prst="rect">
            <a:avLst/>
          </a:prstGeom>
          <a:noFill/>
          <a:ln w="9525">
            <a:noFill/>
            <a:miter lim="800000"/>
            <a:headEnd/>
            <a:tailEnd/>
          </a:ln>
        </p:spPr>
      </p:pic>
      <p:graphicFrame>
        <p:nvGraphicFramePr>
          <p:cNvPr id="6146" name="Object 5"/>
          <p:cNvGraphicFramePr>
            <a:graphicFrameLocks noChangeAspect="1"/>
          </p:cNvGraphicFramePr>
          <p:nvPr>
            <p:extLst>
              <p:ext uri="{D42A27DB-BD31-4B8C-83A1-F6EECF244321}">
                <p14:modId xmlns:p14="http://schemas.microsoft.com/office/powerpoint/2010/main" val="2351144759"/>
              </p:ext>
            </p:extLst>
          </p:nvPr>
        </p:nvGraphicFramePr>
        <p:xfrm>
          <a:off x="2111375" y="5410200"/>
          <a:ext cx="5160963" cy="914400"/>
        </p:xfrm>
        <a:graphic>
          <a:graphicData uri="http://schemas.openxmlformats.org/presentationml/2006/ole">
            <mc:AlternateContent xmlns:mc="http://schemas.openxmlformats.org/markup-compatibility/2006">
              <mc:Choice xmlns:v="urn:schemas-microsoft-com:vml" Requires="v">
                <p:oleObj spid="_x0000_s6434" name="Equation" r:id="rId5" imgW="1422360" imgH="241200" progId="Equation.3">
                  <p:embed/>
                </p:oleObj>
              </mc:Choice>
              <mc:Fallback>
                <p:oleObj name="Equation" r:id="rId5" imgW="1422360" imgH="241200" progId="Equation.3">
                  <p:embed/>
                  <p:pic>
                    <p:nvPicPr>
                      <p:cNvPr id="0" name="Object 5"/>
                      <p:cNvPicPr>
                        <a:picLocks noChangeAspect="1" noChangeArrowheads="1"/>
                      </p:cNvPicPr>
                      <p:nvPr/>
                    </p:nvPicPr>
                    <p:blipFill>
                      <a:blip r:embed="rId6"/>
                      <a:srcRect/>
                      <a:stretch>
                        <a:fillRect/>
                      </a:stretch>
                    </p:blipFill>
                    <p:spPr bwMode="auto">
                      <a:xfrm>
                        <a:off x="2111375" y="5410200"/>
                        <a:ext cx="5160963" cy="914400"/>
                      </a:xfrm>
                      <a:prstGeom prst="rect">
                        <a:avLst/>
                      </a:prstGeom>
                      <a:noFill/>
                      <a:ln>
                        <a:noFill/>
                      </a:ln>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graphicFrame>
        <p:nvGraphicFramePr>
          <p:cNvPr id="6150" name="Object 4"/>
          <p:cNvGraphicFramePr>
            <a:graphicFrameLocks noChangeAspect="1"/>
          </p:cNvGraphicFramePr>
          <p:nvPr>
            <p:extLst>
              <p:ext uri="{D42A27DB-BD31-4B8C-83A1-F6EECF244321}">
                <p14:modId xmlns:p14="http://schemas.microsoft.com/office/powerpoint/2010/main" val="3780886772"/>
              </p:ext>
            </p:extLst>
          </p:nvPr>
        </p:nvGraphicFramePr>
        <p:xfrm>
          <a:off x="6346825" y="3144837"/>
          <a:ext cx="2201863" cy="1143000"/>
        </p:xfrm>
        <a:graphic>
          <a:graphicData uri="http://schemas.openxmlformats.org/presentationml/2006/ole">
            <mc:AlternateContent xmlns:mc="http://schemas.openxmlformats.org/markup-compatibility/2006">
              <mc:Choice xmlns:v="urn:schemas-microsoft-com:vml" Requires="v">
                <p:oleObj spid="_x0000_s6435" name="Equation" r:id="rId7" imgW="876240" imgH="457200" progId="Equation.3">
                  <p:embed/>
                </p:oleObj>
              </mc:Choice>
              <mc:Fallback>
                <p:oleObj name="Equation" r:id="rId7" imgW="876240" imgH="457200" progId="Equation.3">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46825" y="3144837"/>
                        <a:ext cx="2201863" cy="11430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TextBox 6">
            <a:extLst>
              <a:ext uri="{FF2B5EF4-FFF2-40B4-BE49-F238E27FC236}">
                <a16:creationId xmlns:a16="http://schemas.microsoft.com/office/drawing/2014/main" id="{1B6D695E-2670-5C4B-94BF-8FC8600D71BB}"/>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fig9"/>
          <p:cNvPicPr>
            <a:picLocks noChangeAspect="1" noChangeArrowheads="1"/>
          </p:cNvPicPr>
          <p:nvPr/>
        </p:nvPicPr>
        <p:blipFill>
          <a:blip r:embed="rId3" cstate="print">
            <a:clrChange>
              <a:clrFrom>
                <a:srgbClr val="F8F8F8"/>
              </a:clrFrom>
              <a:clrTo>
                <a:srgbClr val="F8F8F8">
                  <a:alpha val="0"/>
                </a:srgbClr>
              </a:clrTo>
            </a:clrChange>
          </a:blip>
          <a:srcRect/>
          <a:stretch>
            <a:fillRect/>
          </a:stretch>
        </p:blipFill>
        <p:spPr bwMode="auto">
          <a:xfrm>
            <a:off x="1066800" y="3917950"/>
            <a:ext cx="3433763" cy="2344738"/>
          </a:xfrm>
          <a:prstGeom prst="rect">
            <a:avLst/>
          </a:prstGeom>
          <a:noFill/>
          <a:ln w="9525">
            <a:noFill/>
            <a:miter lim="800000"/>
            <a:headEnd/>
            <a:tailEnd/>
          </a:ln>
        </p:spPr>
      </p:pic>
      <p:pic>
        <p:nvPicPr>
          <p:cNvPr id="31747" name="Picture 3" descr="fig9"/>
          <p:cNvPicPr>
            <a:picLocks noChangeAspect="1" noChangeArrowheads="1"/>
          </p:cNvPicPr>
          <p:nvPr/>
        </p:nvPicPr>
        <p:blipFill>
          <a:blip r:embed="rId4" cstate="print"/>
          <a:srcRect/>
          <a:stretch>
            <a:fillRect/>
          </a:stretch>
        </p:blipFill>
        <p:spPr bwMode="auto">
          <a:xfrm>
            <a:off x="1222375" y="1579563"/>
            <a:ext cx="3094038" cy="1860550"/>
          </a:xfrm>
          <a:prstGeom prst="rect">
            <a:avLst/>
          </a:prstGeom>
          <a:noFill/>
          <a:ln w="9525">
            <a:noFill/>
            <a:miter lim="800000"/>
            <a:headEnd/>
            <a:tailEnd/>
          </a:ln>
        </p:spPr>
      </p:pic>
      <p:pic>
        <p:nvPicPr>
          <p:cNvPr id="31748" name="Picture 4" descr="fig9"/>
          <p:cNvPicPr>
            <a:picLocks noChangeAspect="1" noChangeArrowheads="1"/>
          </p:cNvPicPr>
          <p:nvPr/>
        </p:nvPicPr>
        <p:blipFill>
          <a:blip r:embed="rId5" cstate="print"/>
          <a:srcRect/>
          <a:stretch>
            <a:fillRect/>
          </a:stretch>
        </p:blipFill>
        <p:spPr bwMode="auto">
          <a:xfrm>
            <a:off x="4562475" y="1295400"/>
            <a:ext cx="3362325" cy="2124075"/>
          </a:xfrm>
          <a:prstGeom prst="rect">
            <a:avLst/>
          </a:prstGeom>
          <a:noFill/>
          <a:ln w="9525">
            <a:noFill/>
            <a:miter lim="800000"/>
            <a:headEnd/>
            <a:tailEnd/>
          </a:ln>
        </p:spPr>
      </p:pic>
      <p:pic>
        <p:nvPicPr>
          <p:cNvPr id="31749" name="Picture 5" descr="fig9"/>
          <p:cNvPicPr>
            <a:picLocks noChangeAspect="1" noChangeArrowheads="1"/>
          </p:cNvPicPr>
          <p:nvPr/>
        </p:nvPicPr>
        <p:blipFill>
          <a:blip r:embed="rId6" cstate="print">
            <a:clrChange>
              <a:clrFrom>
                <a:srgbClr val="F8F8F8"/>
              </a:clrFrom>
              <a:clrTo>
                <a:srgbClr val="F8F8F8">
                  <a:alpha val="0"/>
                </a:srgbClr>
              </a:clrTo>
            </a:clrChange>
          </a:blip>
          <a:srcRect/>
          <a:stretch>
            <a:fillRect/>
          </a:stretch>
        </p:blipFill>
        <p:spPr bwMode="auto">
          <a:xfrm>
            <a:off x="4446588" y="4210050"/>
            <a:ext cx="3443287" cy="2351088"/>
          </a:xfrm>
          <a:prstGeom prst="rect">
            <a:avLst/>
          </a:prstGeom>
          <a:noFill/>
          <a:ln w="9525">
            <a:noFill/>
            <a:miter lim="800000"/>
            <a:headEnd/>
            <a:tailEnd/>
          </a:ln>
        </p:spPr>
      </p:pic>
      <p:sp>
        <p:nvSpPr>
          <p:cNvPr id="31750" name="Rectangle 6"/>
          <p:cNvSpPr>
            <a:spLocks noGrp="1" noChangeArrowheads="1"/>
          </p:cNvSpPr>
          <p:nvPr>
            <p:ph type="title"/>
          </p:nvPr>
        </p:nvSpPr>
        <p:spPr/>
        <p:txBody>
          <a:bodyPr/>
          <a:lstStyle/>
          <a:p>
            <a:r>
              <a:rPr lang="en-US"/>
              <a:t>Similarity ambiguity</a:t>
            </a:r>
          </a:p>
        </p:txBody>
      </p:sp>
      <p:sp>
        <p:nvSpPr>
          <p:cNvPr id="7" name="TextBox 6">
            <a:extLst>
              <a:ext uri="{FF2B5EF4-FFF2-40B4-BE49-F238E27FC236}">
                <a16:creationId xmlns:a16="http://schemas.microsoft.com/office/drawing/2014/main" id="{F58AFE0D-B8FA-6342-AA58-0B0EE3D12F4B}"/>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Outline</a:t>
            </a:r>
          </a:p>
        </p:txBody>
      </p:sp>
      <p:sp>
        <p:nvSpPr>
          <p:cNvPr id="1092611" name="Rectangle 3"/>
          <p:cNvSpPr>
            <a:spLocks noGrp="1" noChangeArrowheads="1"/>
          </p:cNvSpPr>
          <p:nvPr>
            <p:ph type="body" idx="1"/>
          </p:nvPr>
        </p:nvSpPr>
        <p:spPr/>
        <p:txBody>
          <a:bodyPr/>
          <a:lstStyle/>
          <a:p>
            <a:pPr>
              <a:buFontTx/>
              <a:buChar char="•"/>
            </a:pPr>
            <a:r>
              <a:rPr lang="en-US" dirty="0"/>
              <a:t>Representative </a:t>
            </a:r>
            <a:r>
              <a:rPr lang="en-US" dirty="0" err="1"/>
              <a:t>SfM</a:t>
            </a:r>
            <a:r>
              <a:rPr lang="en-US" dirty="0"/>
              <a:t> pipeline</a:t>
            </a:r>
          </a:p>
          <a:p>
            <a:pPr lvl="1"/>
            <a:r>
              <a:rPr lang="en-US" dirty="0"/>
              <a:t>Incremental </a:t>
            </a:r>
            <a:r>
              <a:rPr lang="en-US" dirty="0" err="1"/>
              <a:t>SfM</a:t>
            </a:r>
            <a:endParaRPr lang="en-US" dirty="0"/>
          </a:p>
          <a:p>
            <a:pPr lvl="1"/>
            <a:r>
              <a:rPr lang="en-US" dirty="0"/>
              <a:t>Bundle adjustment</a:t>
            </a:r>
          </a:p>
          <a:p>
            <a:pPr>
              <a:buFontTx/>
              <a:buChar char="•"/>
            </a:pPr>
            <a:r>
              <a:rPr lang="en-US" dirty="0"/>
              <a:t>Ambiguities in </a:t>
            </a:r>
            <a:r>
              <a:rPr lang="en-US" dirty="0" err="1"/>
              <a:t>SfM</a:t>
            </a:r>
            <a:endParaRPr lang="en-US" dirty="0"/>
          </a:p>
          <a:p>
            <a:pPr>
              <a:buFontTx/>
              <a:buChar char="•"/>
            </a:pPr>
            <a:r>
              <a:rPr lang="en-US" dirty="0"/>
              <a:t>Special Case: Affine structure from motion</a:t>
            </a:r>
          </a:p>
          <a:p>
            <a:pPr lvl="1"/>
            <a:r>
              <a:rPr lang="en-US" dirty="0"/>
              <a:t>Factorization</a:t>
            </a:r>
          </a:p>
          <a:p>
            <a:pPr>
              <a:buFontTx/>
              <a:buChar char="•"/>
            </a:pPr>
            <a:r>
              <a:rPr lang="en-US" dirty="0" err="1"/>
              <a:t>SfM</a:t>
            </a:r>
            <a:r>
              <a:rPr lang="en-US" dirty="0"/>
              <a:t> in practice</a:t>
            </a:r>
          </a:p>
          <a:p>
            <a:pPr lvl="1"/>
            <a:endParaRPr lang="en-US" dirty="0"/>
          </a:p>
        </p:txBody>
      </p:sp>
    </p:spTree>
    <p:extLst>
      <p:ext uri="{BB962C8B-B14F-4D97-AF65-F5344CB8AC3E}">
        <p14:creationId xmlns:p14="http://schemas.microsoft.com/office/powerpoint/2010/main" val="17768979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3589" name="Picture 5" descr="fig5"/>
          <p:cNvPicPr>
            <a:picLocks noChangeAspect="1" noChangeArrowheads="1"/>
          </p:cNvPicPr>
          <p:nvPr/>
        </p:nvPicPr>
        <p:blipFill>
          <a:blip r:embed="rId3" cstate="print"/>
          <a:srcRect/>
          <a:stretch>
            <a:fillRect/>
          </a:stretch>
        </p:blipFill>
        <p:spPr bwMode="auto">
          <a:xfrm>
            <a:off x="2119313" y="3968750"/>
            <a:ext cx="4814887" cy="2813050"/>
          </a:xfrm>
          <a:prstGeom prst="rect">
            <a:avLst/>
          </a:prstGeom>
          <a:noFill/>
          <a:ln w="9525">
            <a:noFill/>
            <a:miter lim="800000"/>
            <a:headEnd/>
            <a:tailEnd/>
          </a:ln>
        </p:spPr>
      </p:pic>
      <p:sp>
        <p:nvSpPr>
          <p:cNvPr id="32770" name="Rectangle 2"/>
          <p:cNvSpPr>
            <a:spLocks noGrp="1" noChangeArrowheads="1"/>
          </p:cNvSpPr>
          <p:nvPr>
            <p:ph type="title"/>
          </p:nvPr>
        </p:nvSpPr>
        <p:spPr>
          <a:xfrm>
            <a:off x="335756" y="76200"/>
            <a:ext cx="8382000" cy="838200"/>
          </a:xfrm>
        </p:spPr>
        <p:txBody>
          <a:bodyPr/>
          <a:lstStyle/>
          <a:p>
            <a:r>
              <a:rPr lang="en-US" dirty="0"/>
              <a:t>Special Case: Affine structure from motion</a:t>
            </a:r>
          </a:p>
        </p:txBody>
      </p:sp>
      <p:sp>
        <p:nvSpPr>
          <p:cNvPr id="32771" name="Rectangle 3"/>
          <p:cNvSpPr>
            <a:spLocks noGrp="1" noChangeArrowheads="1"/>
          </p:cNvSpPr>
          <p:nvPr>
            <p:ph type="body" idx="1"/>
          </p:nvPr>
        </p:nvSpPr>
        <p:spPr/>
        <p:txBody>
          <a:bodyPr/>
          <a:lstStyle/>
          <a:p>
            <a:pPr>
              <a:buFontTx/>
              <a:buChar char="•"/>
            </a:pPr>
            <a:r>
              <a:rPr lang="en-US" dirty="0"/>
              <a:t>Let’s start with </a:t>
            </a:r>
            <a:r>
              <a:rPr lang="en-US" i="1" dirty="0"/>
              <a:t>affine </a:t>
            </a:r>
            <a:r>
              <a:rPr lang="en-US" dirty="0"/>
              <a:t>or</a:t>
            </a:r>
            <a:r>
              <a:rPr lang="en-US" i="1" dirty="0"/>
              <a:t> weak perspective </a:t>
            </a:r>
            <a:r>
              <a:rPr lang="en-US" dirty="0"/>
              <a:t>cameras</a:t>
            </a:r>
            <a:r>
              <a:rPr lang="en-US" i="1" dirty="0"/>
              <a:t> </a:t>
            </a:r>
            <a:r>
              <a:rPr lang="en-US" dirty="0"/>
              <a:t>(the math is easier)</a:t>
            </a:r>
          </a:p>
        </p:txBody>
      </p:sp>
      <p:pic>
        <p:nvPicPr>
          <p:cNvPr id="963588" name="Picture 4" descr="fig5"/>
          <p:cNvPicPr>
            <a:picLocks noChangeAspect="1" noChangeArrowheads="1"/>
          </p:cNvPicPr>
          <p:nvPr/>
        </p:nvPicPr>
        <p:blipFill>
          <a:blip r:embed="rId4" cstate="print"/>
          <a:srcRect/>
          <a:stretch>
            <a:fillRect/>
          </a:stretch>
        </p:blipFill>
        <p:spPr bwMode="auto">
          <a:xfrm>
            <a:off x="4725988" y="1905000"/>
            <a:ext cx="2589212" cy="1941513"/>
          </a:xfrm>
          <a:prstGeom prst="rect">
            <a:avLst/>
          </a:prstGeom>
          <a:noFill/>
          <a:ln w="9525">
            <a:noFill/>
            <a:miter lim="800000"/>
            <a:headEnd/>
            <a:tailEnd/>
          </a:ln>
        </p:spPr>
      </p:pic>
      <p:pic>
        <p:nvPicPr>
          <p:cNvPr id="963590" name="Picture 6" descr="fig5"/>
          <p:cNvPicPr>
            <a:picLocks noChangeAspect="1" noChangeArrowheads="1"/>
          </p:cNvPicPr>
          <p:nvPr/>
        </p:nvPicPr>
        <p:blipFill>
          <a:blip r:embed="rId5" cstate="print"/>
          <a:srcRect/>
          <a:stretch>
            <a:fillRect/>
          </a:stretch>
        </p:blipFill>
        <p:spPr bwMode="auto">
          <a:xfrm>
            <a:off x="1693863" y="1908175"/>
            <a:ext cx="2586037" cy="1939925"/>
          </a:xfrm>
          <a:prstGeom prst="rect">
            <a:avLst/>
          </a:prstGeom>
          <a:noFill/>
          <a:ln w="9525">
            <a:noFill/>
            <a:miter lim="800000"/>
            <a:headEnd/>
            <a:tailEnd/>
          </a:ln>
        </p:spPr>
      </p:pic>
      <p:sp>
        <p:nvSpPr>
          <p:cNvPr id="963591" name="Text Box 7"/>
          <p:cNvSpPr txBox="1">
            <a:spLocks noChangeArrowheads="1"/>
          </p:cNvSpPr>
          <p:nvPr/>
        </p:nvSpPr>
        <p:spPr bwMode="auto">
          <a:xfrm>
            <a:off x="7089775" y="4430713"/>
            <a:ext cx="873125" cy="517525"/>
          </a:xfrm>
          <a:prstGeom prst="rect">
            <a:avLst/>
          </a:prstGeom>
          <a:noFill/>
          <a:ln w="9525">
            <a:noFill/>
            <a:miter lim="800000"/>
            <a:headEnd/>
            <a:tailEnd/>
          </a:ln>
        </p:spPr>
        <p:txBody>
          <a:bodyPr wrap="none">
            <a:spAutoFit/>
          </a:bodyPr>
          <a:lstStyle/>
          <a:p>
            <a:pPr algn="ctr"/>
            <a:r>
              <a:rPr lang="en-US" sz="1400" dirty="0"/>
              <a:t>center at</a:t>
            </a:r>
            <a:br>
              <a:rPr lang="en-US" sz="1400" dirty="0"/>
            </a:br>
            <a:r>
              <a:rPr lang="en-US" sz="1400" dirty="0"/>
              <a:t>infinity</a:t>
            </a:r>
          </a:p>
        </p:txBody>
      </p:sp>
      <p:sp>
        <p:nvSpPr>
          <p:cNvPr id="8" name="TextBox 7">
            <a:extLst>
              <a:ext uri="{FF2B5EF4-FFF2-40B4-BE49-F238E27FC236}">
                <a16:creationId xmlns:a16="http://schemas.microsoft.com/office/drawing/2014/main" id="{2A379CA3-EFE0-0342-9632-B076A77983B5}"/>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35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635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359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a:t>Representative </a:t>
            </a:r>
            <a:r>
              <a:rPr lang="en-US" altLang="en-US" dirty="0"/>
              <a:t>SFM pipeline</a:t>
            </a:r>
          </a:p>
        </p:txBody>
      </p:sp>
      <p:sp>
        <p:nvSpPr>
          <p:cNvPr id="2" name="Rectangle 1"/>
          <p:cNvSpPr/>
          <p:nvPr/>
        </p:nvSpPr>
        <p:spPr>
          <a:xfrm>
            <a:off x="19878" y="5950803"/>
            <a:ext cx="9124122" cy="830997"/>
          </a:xfrm>
          <a:prstGeom prst="rect">
            <a:avLst/>
          </a:prstGeom>
        </p:spPr>
        <p:txBody>
          <a:bodyPr wrap="square">
            <a:spAutoFit/>
          </a:bodyPr>
          <a:lstStyle/>
          <a:p>
            <a:pPr algn="ctr"/>
            <a:r>
              <a:rPr lang="en-US" sz="1600" dirty="0"/>
              <a:t>N. </a:t>
            </a:r>
            <a:r>
              <a:rPr lang="en-US" sz="1600" dirty="0" err="1"/>
              <a:t>Snavely</a:t>
            </a:r>
            <a:r>
              <a:rPr lang="en-US" sz="1600" dirty="0"/>
              <a:t>, S. Seitz, and R. </a:t>
            </a:r>
            <a:r>
              <a:rPr lang="en-US" sz="1600" dirty="0" err="1"/>
              <a:t>Szeliski</a:t>
            </a:r>
            <a:r>
              <a:rPr lang="en-US" sz="1600" dirty="0"/>
              <a:t>, </a:t>
            </a:r>
            <a:r>
              <a:rPr lang="en-US" sz="1600" dirty="0">
                <a:hlinkClick r:id="rId3"/>
              </a:rPr>
              <a:t>Photo tourism: Exploring photo collections in 3D</a:t>
            </a:r>
            <a:r>
              <a:rPr lang="en-US" sz="1600" dirty="0"/>
              <a:t>, </a:t>
            </a:r>
            <a:br>
              <a:rPr lang="en-US" sz="1600" dirty="0"/>
            </a:br>
            <a:r>
              <a:rPr lang="en-US" sz="1600" dirty="0"/>
              <a:t>SIGGRAPH 2006.</a:t>
            </a:r>
          </a:p>
          <a:p>
            <a:pPr algn="ctr"/>
            <a:r>
              <a:rPr lang="en-US" sz="1600" dirty="0">
                <a:hlinkClick r:id="rId3"/>
              </a:rPr>
              <a:t>http://</a:t>
            </a:r>
            <a:r>
              <a:rPr lang="en-US" sz="1600" dirty="0" err="1">
                <a:hlinkClick r:id="rId3"/>
              </a:rPr>
              <a:t>phototour.cs.washington.edu</a:t>
            </a:r>
            <a:r>
              <a:rPr lang="en-US" sz="1600" dirty="0">
                <a:hlinkClick r:id="rId3"/>
              </a:rPr>
              <a:t>/</a:t>
            </a:r>
            <a:endParaRPr lang="en-US" sz="1600" dirty="0"/>
          </a:p>
        </p:txBody>
      </p:sp>
      <p:pic>
        <p:nvPicPr>
          <p:cNvPr id="3" name="Picture 2"/>
          <p:cNvPicPr>
            <a:picLocks noChangeAspect="1"/>
          </p:cNvPicPr>
          <p:nvPr/>
        </p:nvPicPr>
        <p:blipFill>
          <a:blip r:embed="rId4"/>
          <a:stretch>
            <a:fillRect/>
          </a:stretch>
        </p:blipFill>
        <p:spPr>
          <a:xfrm>
            <a:off x="127000" y="1879600"/>
            <a:ext cx="8890000" cy="3086100"/>
          </a:xfrm>
          <a:prstGeom prst="rect">
            <a:avLst/>
          </a:prstGeom>
        </p:spPr>
      </p:pic>
      <p:sp>
        <p:nvSpPr>
          <p:cNvPr id="5" name="TextBox 4">
            <a:extLst>
              <a:ext uri="{FF2B5EF4-FFF2-40B4-BE49-F238E27FC236}">
                <a16:creationId xmlns:a16="http://schemas.microsoft.com/office/drawing/2014/main" id="{D549A5C4-60D9-A44F-BB5E-2DC676D814B4}"/>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extLst>
      <p:ext uri="{BB962C8B-B14F-4D97-AF65-F5344CB8AC3E}">
        <p14:creationId xmlns:p14="http://schemas.microsoft.com/office/powerpoint/2010/main" val="42678514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t>Recall: Orthographic Projection</a:t>
            </a:r>
          </a:p>
        </p:txBody>
      </p:sp>
      <p:grpSp>
        <p:nvGrpSpPr>
          <p:cNvPr id="33796" name="Group 4"/>
          <p:cNvGrpSpPr>
            <a:grpSpLocks/>
          </p:cNvGrpSpPr>
          <p:nvPr/>
        </p:nvGrpSpPr>
        <p:grpSpPr bwMode="auto">
          <a:xfrm>
            <a:off x="1958975" y="5105400"/>
            <a:ext cx="5127625" cy="1319213"/>
            <a:chOff x="1234" y="3441"/>
            <a:chExt cx="3230" cy="831"/>
          </a:xfrm>
        </p:grpSpPr>
        <p:pic>
          <p:nvPicPr>
            <p:cNvPr id="33813" name="Picture 5" descr="Edittex"/>
            <p:cNvPicPr>
              <a:picLocks noChangeAspect="1" noChangeArrowheads="1"/>
            </p:cNvPicPr>
            <p:nvPr>
              <p:custDataLst>
                <p:tags r:id="rId1"/>
              </p:custDataLst>
            </p:nvPr>
          </p:nvPicPr>
          <p:blipFill>
            <a:blip r:embed="rId6" cstate="print"/>
            <a:srcRect/>
            <a:stretch>
              <a:fillRect/>
            </a:stretch>
          </p:blipFill>
          <p:spPr bwMode="auto">
            <a:xfrm>
              <a:off x="1234" y="3441"/>
              <a:ext cx="1619" cy="831"/>
            </a:xfrm>
            <a:prstGeom prst="rect">
              <a:avLst/>
            </a:prstGeom>
            <a:noFill/>
            <a:ln w="9525">
              <a:noFill/>
              <a:miter lim="800000"/>
              <a:headEnd/>
              <a:tailEnd/>
            </a:ln>
          </p:spPr>
        </p:pic>
        <p:pic>
          <p:nvPicPr>
            <p:cNvPr id="33814" name="Picture 6" descr="Edittex"/>
            <p:cNvPicPr>
              <a:picLocks noChangeAspect="1" noChangeArrowheads="1"/>
            </p:cNvPicPr>
            <p:nvPr>
              <p:custDataLst>
                <p:tags r:id="rId2"/>
              </p:custDataLst>
            </p:nvPr>
          </p:nvPicPr>
          <p:blipFill>
            <a:blip r:embed="rId7" cstate="print"/>
            <a:srcRect/>
            <a:stretch>
              <a:fillRect/>
            </a:stretch>
          </p:blipFill>
          <p:spPr bwMode="auto">
            <a:xfrm>
              <a:off x="3017" y="3524"/>
              <a:ext cx="625" cy="653"/>
            </a:xfrm>
            <a:prstGeom prst="rect">
              <a:avLst/>
            </a:prstGeom>
            <a:noFill/>
            <a:ln w="9525">
              <a:noFill/>
              <a:miter lim="800000"/>
              <a:headEnd/>
              <a:tailEnd/>
            </a:ln>
          </p:spPr>
        </p:pic>
        <p:pic>
          <p:nvPicPr>
            <p:cNvPr id="33815" name="Picture 7" descr="Edittex"/>
            <p:cNvPicPr>
              <a:picLocks noChangeAspect="1" noChangeArrowheads="1"/>
            </p:cNvPicPr>
            <p:nvPr>
              <p:custDataLst>
                <p:tags r:id="rId3"/>
              </p:custDataLst>
            </p:nvPr>
          </p:nvPicPr>
          <p:blipFill>
            <a:blip r:embed="rId8" cstate="print"/>
            <a:srcRect/>
            <a:stretch>
              <a:fillRect/>
            </a:stretch>
          </p:blipFill>
          <p:spPr bwMode="auto">
            <a:xfrm>
              <a:off x="3785" y="3770"/>
              <a:ext cx="679" cy="178"/>
            </a:xfrm>
            <a:prstGeom prst="rect">
              <a:avLst/>
            </a:prstGeom>
            <a:noFill/>
            <a:ln w="9525">
              <a:noFill/>
              <a:miter lim="800000"/>
              <a:headEnd/>
              <a:tailEnd/>
            </a:ln>
          </p:spPr>
        </p:pic>
      </p:grpSp>
      <p:sp>
        <p:nvSpPr>
          <p:cNvPr id="33797" name="Freeform 8"/>
          <p:cNvSpPr>
            <a:spLocks/>
          </p:cNvSpPr>
          <p:nvPr/>
        </p:nvSpPr>
        <p:spPr bwMode="auto">
          <a:xfrm>
            <a:off x="2192338" y="2125662"/>
            <a:ext cx="1638300" cy="1177925"/>
          </a:xfrm>
          <a:custGeom>
            <a:avLst/>
            <a:gdLst>
              <a:gd name="T0" fmla="*/ 0 w 1032"/>
              <a:gd name="T1" fmla="*/ 2147483647 h 742"/>
              <a:gd name="T2" fmla="*/ 2147483647 w 1032"/>
              <a:gd name="T3" fmla="*/ 0 h 742"/>
              <a:gd name="T4" fmla="*/ 2147483647 w 1032"/>
              <a:gd name="T5" fmla="*/ 2147483647 h 742"/>
              <a:gd name="T6" fmla="*/ 0 w 1032"/>
              <a:gd name="T7" fmla="*/ 2147483647 h 742"/>
              <a:gd name="T8" fmla="*/ 0 60000 65536"/>
              <a:gd name="T9" fmla="*/ 0 60000 65536"/>
              <a:gd name="T10" fmla="*/ 0 60000 65536"/>
              <a:gd name="T11" fmla="*/ 0 60000 65536"/>
              <a:gd name="T12" fmla="*/ 0 w 1032"/>
              <a:gd name="T13" fmla="*/ 0 h 742"/>
              <a:gd name="T14" fmla="*/ 1032 w 1032"/>
              <a:gd name="T15" fmla="*/ 742 h 742"/>
            </a:gdLst>
            <a:ahLst/>
            <a:cxnLst>
              <a:cxn ang="T8">
                <a:pos x="T0" y="T1"/>
              </a:cxn>
              <a:cxn ang="T9">
                <a:pos x="T2" y="T3"/>
              </a:cxn>
              <a:cxn ang="T10">
                <a:pos x="T4" y="T5"/>
              </a:cxn>
              <a:cxn ang="T11">
                <a:pos x="T6" y="T7"/>
              </a:cxn>
            </a:cxnLst>
            <a:rect l="T12" t="T13" r="T14" b="T15"/>
            <a:pathLst>
              <a:path w="1032" h="742">
                <a:moveTo>
                  <a:pt x="0" y="319"/>
                </a:moveTo>
                <a:lnTo>
                  <a:pt x="1032" y="0"/>
                </a:lnTo>
                <a:lnTo>
                  <a:pt x="401" y="742"/>
                </a:lnTo>
                <a:lnTo>
                  <a:pt x="0" y="319"/>
                </a:lnTo>
                <a:close/>
              </a:path>
            </a:pathLst>
          </a:custGeom>
          <a:noFill/>
          <a:ln w="34925">
            <a:solidFill>
              <a:srgbClr val="000000"/>
            </a:solidFill>
            <a:round/>
            <a:headEnd/>
            <a:tailEnd/>
          </a:ln>
        </p:spPr>
        <p:txBody>
          <a:bodyPr/>
          <a:lstStyle/>
          <a:p>
            <a:endParaRPr lang="en-US"/>
          </a:p>
        </p:txBody>
      </p:sp>
      <p:sp>
        <p:nvSpPr>
          <p:cNvPr id="33798" name="Freeform 9"/>
          <p:cNvSpPr>
            <a:spLocks/>
          </p:cNvSpPr>
          <p:nvPr/>
        </p:nvSpPr>
        <p:spPr bwMode="auto">
          <a:xfrm>
            <a:off x="2168525" y="2573337"/>
            <a:ext cx="71438" cy="93663"/>
          </a:xfrm>
          <a:custGeom>
            <a:avLst/>
            <a:gdLst>
              <a:gd name="T0" fmla="*/ 2147483647 w 45"/>
              <a:gd name="T1" fmla="*/ 2147483647 h 59"/>
              <a:gd name="T2" fmla="*/ 2147483647 w 45"/>
              <a:gd name="T3" fmla="*/ 0 h 59"/>
              <a:gd name="T4" fmla="*/ 2147483647 w 45"/>
              <a:gd name="T5" fmla="*/ 2147483647 h 59"/>
              <a:gd name="T6" fmla="*/ 2147483647 w 45"/>
              <a:gd name="T7" fmla="*/ 2147483647 h 59"/>
              <a:gd name="T8" fmla="*/ 2147483647 w 45"/>
              <a:gd name="T9" fmla="*/ 2147483647 h 59"/>
              <a:gd name="T10" fmla="*/ 2147483647 w 45"/>
              <a:gd name="T11" fmla="*/ 2147483647 h 59"/>
              <a:gd name="T12" fmla="*/ 2147483647 w 45"/>
              <a:gd name="T13" fmla="*/ 2147483647 h 59"/>
              <a:gd name="T14" fmla="*/ 2147483647 w 45"/>
              <a:gd name="T15" fmla="*/ 2147483647 h 59"/>
              <a:gd name="T16" fmla="*/ 0 w 45"/>
              <a:gd name="T17" fmla="*/ 2147483647 h 59"/>
              <a:gd name="T18" fmla="*/ 0 w 45"/>
              <a:gd name="T19" fmla="*/ 2147483647 h 59"/>
              <a:gd name="T20" fmla="*/ 0 w 45"/>
              <a:gd name="T21" fmla="*/ 2147483647 h 59"/>
              <a:gd name="T22" fmla="*/ 2147483647 w 45"/>
              <a:gd name="T23" fmla="*/ 2147483647 h 59"/>
              <a:gd name="T24" fmla="*/ 2147483647 w 45"/>
              <a:gd name="T25" fmla="*/ 214748364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59"/>
              <a:gd name="T41" fmla="*/ 45 w 4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59">
                <a:moveTo>
                  <a:pt x="22" y="7"/>
                </a:moveTo>
                <a:lnTo>
                  <a:pt x="37" y="0"/>
                </a:lnTo>
                <a:lnTo>
                  <a:pt x="45" y="7"/>
                </a:lnTo>
                <a:lnTo>
                  <a:pt x="45" y="22"/>
                </a:lnTo>
                <a:lnTo>
                  <a:pt x="45" y="37"/>
                </a:lnTo>
                <a:lnTo>
                  <a:pt x="37" y="52"/>
                </a:lnTo>
                <a:lnTo>
                  <a:pt x="22" y="59"/>
                </a:lnTo>
                <a:lnTo>
                  <a:pt x="7" y="59"/>
                </a:lnTo>
                <a:lnTo>
                  <a:pt x="0" y="52"/>
                </a:lnTo>
                <a:lnTo>
                  <a:pt x="0" y="37"/>
                </a:lnTo>
                <a:lnTo>
                  <a:pt x="0" y="22"/>
                </a:lnTo>
                <a:lnTo>
                  <a:pt x="7" y="7"/>
                </a:lnTo>
                <a:lnTo>
                  <a:pt x="22" y="7"/>
                </a:lnTo>
                <a:close/>
              </a:path>
            </a:pathLst>
          </a:custGeom>
          <a:solidFill>
            <a:srgbClr val="000000"/>
          </a:solidFill>
          <a:ln w="11113">
            <a:solidFill>
              <a:srgbClr val="000000"/>
            </a:solidFill>
            <a:round/>
            <a:headEnd/>
            <a:tailEnd/>
          </a:ln>
        </p:spPr>
        <p:txBody>
          <a:bodyPr/>
          <a:lstStyle/>
          <a:p>
            <a:endParaRPr lang="en-US"/>
          </a:p>
        </p:txBody>
      </p:sp>
      <p:sp>
        <p:nvSpPr>
          <p:cNvPr id="33799" name="Freeform 10"/>
          <p:cNvSpPr>
            <a:spLocks/>
          </p:cNvSpPr>
          <p:nvPr/>
        </p:nvSpPr>
        <p:spPr bwMode="auto">
          <a:xfrm>
            <a:off x="3783013" y="2066925"/>
            <a:ext cx="71437" cy="93662"/>
          </a:xfrm>
          <a:custGeom>
            <a:avLst/>
            <a:gdLst>
              <a:gd name="T0" fmla="*/ 2147483647 w 45"/>
              <a:gd name="T1" fmla="*/ 2147483647 h 59"/>
              <a:gd name="T2" fmla="*/ 2147483647 w 45"/>
              <a:gd name="T3" fmla="*/ 0 h 59"/>
              <a:gd name="T4" fmla="*/ 2147483647 w 45"/>
              <a:gd name="T5" fmla="*/ 2147483647 h 59"/>
              <a:gd name="T6" fmla="*/ 2147483647 w 45"/>
              <a:gd name="T7" fmla="*/ 2147483647 h 59"/>
              <a:gd name="T8" fmla="*/ 2147483647 w 45"/>
              <a:gd name="T9" fmla="*/ 2147483647 h 59"/>
              <a:gd name="T10" fmla="*/ 2147483647 w 45"/>
              <a:gd name="T11" fmla="*/ 2147483647 h 59"/>
              <a:gd name="T12" fmla="*/ 2147483647 w 45"/>
              <a:gd name="T13" fmla="*/ 2147483647 h 59"/>
              <a:gd name="T14" fmla="*/ 2147483647 w 45"/>
              <a:gd name="T15" fmla="*/ 2147483647 h 59"/>
              <a:gd name="T16" fmla="*/ 0 w 45"/>
              <a:gd name="T17" fmla="*/ 2147483647 h 59"/>
              <a:gd name="T18" fmla="*/ 0 w 45"/>
              <a:gd name="T19" fmla="*/ 2147483647 h 59"/>
              <a:gd name="T20" fmla="*/ 0 w 45"/>
              <a:gd name="T21" fmla="*/ 2147483647 h 59"/>
              <a:gd name="T22" fmla="*/ 2147483647 w 45"/>
              <a:gd name="T23" fmla="*/ 2147483647 h 59"/>
              <a:gd name="T24" fmla="*/ 2147483647 w 45"/>
              <a:gd name="T25" fmla="*/ 214748364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59"/>
              <a:gd name="T41" fmla="*/ 45 w 4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59">
                <a:moveTo>
                  <a:pt x="23" y="7"/>
                </a:moveTo>
                <a:lnTo>
                  <a:pt x="37" y="0"/>
                </a:lnTo>
                <a:lnTo>
                  <a:pt x="45" y="7"/>
                </a:lnTo>
                <a:lnTo>
                  <a:pt x="45" y="22"/>
                </a:lnTo>
                <a:lnTo>
                  <a:pt x="45" y="37"/>
                </a:lnTo>
                <a:lnTo>
                  <a:pt x="37" y="52"/>
                </a:lnTo>
                <a:lnTo>
                  <a:pt x="23" y="59"/>
                </a:lnTo>
                <a:lnTo>
                  <a:pt x="8" y="59"/>
                </a:lnTo>
                <a:lnTo>
                  <a:pt x="0" y="52"/>
                </a:lnTo>
                <a:lnTo>
                  <a:pt x="0" y="37"/>
                </a:lnTo>
                <a:lnTo>
                  <a:pt x="0" y="22"/>
                </a:lnTo>
                <a:lnTo>
                  <a:pt x="8" y="7"/>
                </a:lnTo>
                <a:lnTo>
                  <a:pt x="23" y="7"/>
                </a:lnTo>
                <a:close/>
              </a:path>
            </a:pathLst>
          </a:custGeom>
          <a:solidFill>
            <a:srgbClr val="000000"/>
          </a:solidFill>
          <a:ln w="11113">
            <a:solidFill>
              <a:srgbClr val="000000"/>
            </a:solidFill>
            <a:round/>
            <a:headEnd/>
            <a:tailEnd/>
          </a:ln>
        </p:spPr>
        <p:txBody>
          <a:bodyPr/>
          <a:lstStyle/>
          <a:p>
            <a:endParaRPr lang="en-US"/>
          </a:p>
        </p:txBody>
      </p:sp>
      <p:sp>
        <p:nvSpPr>
          <p:cNvPr id="33800" name="Freeform 11"/>
          <p:cNvSpPr>
            <a:spLocks/>
          </p:cNvSpPr>
          <p:nvPr/>
        </p:nvSpPr>
        <p:spPr bwMode="auto">
          <a:xfrm>
            <a:off x="2794000" y="3255962"/>
            <a:ext cx="69850" cy="93663"/>
          </a:xfrm>
          <a:custGeom>
            <a:avLst/>
            <a:gdLst>
              <a:gd name="T0" fmla="*/ 2147483647 w 44"/>
              <a:gd name="T1" fmla="*/ 2147483647 h 59"/>
              <a:gd name="T2" fmla="*/ 2147483647 w 44"/>
              <a:gd name="T3" fmla="*/ 0 h 59"/>
              <a:gd name="T4" fmla="*/ 2147483647 w 44"/>
              <a:gd name="T5" fmla="*/ 2147483647 h 59"/>
              <a:gd name="T6" fmla="*/ 2147483647 w 44"/>
              <a:gd name="T7" fmla="*/ 2147483647 h 59"/>
              <a:gd name="T8" fmla="*/ 2147483647 w 44"/>
              <a:gd name="T9" fmla="*/ 2147483647 h 59"/>
              <a:gd name="T10" fmla="*/ 2147483647 w 44"/>
              <a:gd name="T11" fmla="*/ 2147483647 h 59"/>
              <a:gd name="T12" fmla="*/ 2147483647 w 44"/>
              <a:gd name="T13" fmla="*/ 2147483647 h 59"/>
              <a:gd name="T14" fmla="*/ 2147483647 w 44"/>
              <a:gd name="T15" fmla="*/ 2147483647 h 59"/>
              <a:gd name="T16" fmla="*/ 0 w 44"/>
              <a:gd name="T17" fmla="*/ 2147483647 h 59"/>
              <a:gd name="T18" fmla="*/ 0 w 44"/>
              <a:gd name="T19" fmla="*/ 2147483647 h 59"/>
              <a:gd name="T20" fmla="*/ 0 w 44"/>
              <a:gd name="T21" fmla="*/ 2147483647 h 59"/>
              <a:gd name="T22" fmla="*/ 2147483647 w 44"/>
              <a:gd name="T23" fmla="*/ 2147483647 h 59"/>
              <a:gd name="T24" fmla="*/ 2147483647 w 44"/>
              <a:gd name="T25" fmla="*/ 214748364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59"/>
              <a:gd name="T41" fmla="*/ 44 w 44"/>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59">
                <a:moveTo>
                  <a:pt x="22" y="7"/>
                </a:moveTo>
                <a:lnTo>
                  <a:pt x="37" y="0"/>
                </a:lnTo>
                <a:lnTo>
                  <a:pt x="44" y="7"/>
                </a:lnTo>
                <a:lnTo>
                  <a:pt x="44" y="22"/>
                </a:lnTo>
                <a:lnTo>
                  <a:pt x="44" y="37"/>
                </a:lnTo>
                <a:lnTo>
                  <a:pt x="37" y="52"/>
                </a:lnTo>
                <a:lnTo>
                  <a:pt x="22" y="59"/>
                </a:lnTo>
                <a:lnTo>
                  <a:pt x="7" y="59"/>
                </a:lnTo>
                <a:lnTo>
                  <a:pt x="0" y="52"/>
                </a:lnTo>
                <a:lnTo>
                  <a:pt x="0" y="37"/>
                </a:lnTo>
                <a:lnTo>
                  <a:pt x="0" y="22"/>
                </a:lnTo>
                <a:lnTo>
                  <a:pt x="7" y="7"/>
                </a:lnTo>
                <a:lnTo>
                  <a:pt x="22" y="7"/>
                </a:lnTo>
                <a:close/>
              </a:path>
            </a:pathLst>
          </a:custGeom>
          <a:solidFill>
            <a:srgbClr val="000000"/>
          </a:solidFill>
          <a:ln w="11113">
            <a:solidFill>
              <a:srgbClr val="000000"/>
            </a:solidFill>
            <a:round/>
            <a:headEnd/>
            <a:tailEnd/>
          </a:ln>
        </p:spPr>
        <p:txBody>
          <a:bodyPr/>
          <a:lstStyle/>
          <a:p>
            <a:endParaRPr lang="en-US"/>
          </a:p>
        </p:txBody>
      </p:sp>
      <p:sp>
        <p:nvSpPr>
          <p:cNvPr id="33801" name="Freeform 12"/>
          <p:cNvSpPr>
            <a:spLocks/>
          </p:cNvSpPr>
          <p:nvPr/>
        </p:nvSpPr>
        <p:spPr bwMode="auto">
          <a:xfrm>
            <a:off x="1711325" y="1387475"/>
            <a:ext cx="2662238" cy="2574925"/>
          </a:xfrm>
          <a:custGeom>
            <a:avLst/>
            <a:gdLst>
              <a:gd name="T0" fmla="*/ 0 w 1842"/>
              <a:gd name="T1" fmla="*/ 2147483647 h 1847"/>
              <a:gd name="T2" fmla="*/ 2147483647 w 1842"/>
              <a:gd name="T3" fmla="*/ 0 h 1847"/>
              <a:gd name="T4" fmla="*/ 2147483647 w 1842"/>
              <a:gd name="T5" fmla="*/ 2147483647 h 1847"/>
              <a:gd name="T6" fmla="*/ 0 w 1842"/>
              <a:gd name="T7" fmla="*/ 2147483647 h 1847"/>
              <a:gd name="T8" fmla="*/ 0 w 1842"/>
              <a:gd name="T9" fmla="*/ 2147483647 h 1847"/>
              <a:gd name="T10" fmla="*/ 0 60000 65536"/>
              <a:gd name="T11" fmla="*/ 0 60000 65536"/>
              <a:gd name="T12" fmla="*/ 0 60000 65536"/>
              <a:gd name="T13" fmla="*/ 0 60000 65536"/>
              <a:gd name="T14" fmla="*/ 0 60000 65536"/>
              <a:gd name="T15" fmla="*/ 0 w 1842"/>
              <a:gd name="T16" fmla="*/ 0 h 1847"/>
              <a:gd name="T17" fmla="*/ 1842 w 1842"/>
              <a:gd name="T18" fmla="*/ 1847 h 1847"/>
            </a:gdLst>
            <a:ahLst/>
            <a:cxnLst>
              <a:cxn ang="T10">
                <a:pos x="T0" y="T1"/>
              </a:cxn>
              <a:cxn ang="T11">
                <a:pos x="T2" y="T3"/>
              </a:cxn>
              <a:cxn ang="T12">
                <a:pos x="T4" y="T5"/>
              </a:cxn>
              <a:cxn ang="T13">
                <a:pos x="T6" y="T7"/>
              </a:cxn>
              <a:cxn ang="T14">
                <a:pos x="T8" y="T9"/>
              </a:cxn>
            </a:cxnLst>
            <a:rect l="T15" t="T16" r="T17" b="T18"/>
            <a:pathLst>
              <a:path w="1842" h="1847">
                <a:moveTo>
                  <a:pt x="0" y="660"/>
                </a:moveTo>
                <a:lnTo>
                  <a:pt x="1842" y="0"/>
                </a:lnTo>
                <a:lnTo>
                  <a:pt x="1842" y="1186"/>
                </a:lnTo>
                <a:lnTo>
                  <a:pt x="0" y="1847"/>
                </a:lnTo>
                <a:lnTo>
                  <a:pt x="0" y="660"/>
                </a:lnTo>
                <a:close/>
              </a:path>
            </a:pathLst>
          </a:custGeom>
          <a:noFill/>
          <a:ln w="11113">
            <a:solidFill>
              <a:srgbClr val="000000"/>
            </a:solidFill>
            <a:round/>
            <a:headEnd/>
            <a:tailEnd/>
          </a:ln>
        </p:spPr>
        <p:txBody>
          <a:bodyPr/>
          <a:lstStyle/>
          <a:p>
            <a:endParaRPr lang="en-US"/>
          </a:p>
        </p:txBody>
      </p:sp>
      <p:sp>
        <p:nvSpPr>
          <p:cNvPr id="33802" name="Rectangle 13"/>
          <p:cNvSpPr>
            <a:spLocks noChangeArrowheads="1"/>
          </p:cNvSpPr>
          <p:nvPr/>
        </p:nvSpPr>
        <p:spPr bwMode="auto">
          <a:xfrm>
            <a:off x="3665538" y="1704975"/>
            <a:ext cx="601662" cy="233362"/>
          </a:xfrm>
          <a:prstGeom prst="rect">
            <a:avLst/>
          </a:prstGeom>
          <a:noFill/>
          <a:ln w="9525">
            <a:noFill/>
            <a:miter lim="800000"/>
            <a:headEnd/>
            <a:tailEnd/>
          </a:ln>
        </p:spPr>
        <p:txBody>
          <a:bodyPr wrap="none" lIns="0" tIns="0" rIns="0" bIns="0">
            <a:spAutoFit/>
          </a:bodyPr>
          <a:lstStyle/>
          <a:p>
            <a:pPr>
              <a:lnSpc>
                <a:spcPct val="90000"/>
              </a:lnSpc>
            </a:pPr>
            <a:r>
              <a:rPr lang="en-US" sz="1700">
                <a:solidFill>
                  <a:srgbClr val="000000"/>
                </a:solidFill>
                <a:latin typeface="Helvetica" pitchFamily="34" charset="0"/>
                <a:cs typeface="Arial" charset="0"/>
              </a:rPr>
              <a:t>Image</a:t>
            </a:r>
            <a:endParaRPr lang="en-US" sz="2000" b="1">
              <a:latin typeface="Times New Roman" pitchFamily="18" charset="0"/>
              <a:cs typeface="Arial" charset="0"/>
            </a:endParaRPr>
          </a:p>
        </p:txBody>
      </p:sp>
      <p:sp>
        <p:nvSpPr>
          <p:cNvPr id="33803" name="Rectangle 14"/>
          <p:cNvSpPr>
            <a:spLocks noChangeArrowheads="1"/>
          </p:cNvSpPr>
          <p:nvPr/>
        </p:nvSpPr>
        <p:spPr bwMode="auto">
          <a:xfrm>
            <a:off x="5881688" y="1724025"/>
            <a:ext cx="563562" cy="233362"/>
          </a:xfrm>
          <a:prstGeom prst="rect">
            <a:avLst/>
          </a:prstGeom>
          <a:noFill/>
          <a:ln w="9525">
            <a:noFill/>
            <a:miter lim="800000"/>
            <a:headEnd/>
            <a:tailEnd/>
          </a:ln>
        </p:spPr>
        <p:txBody>
          <a:bodyPr wrap="none" lIns="0" tIns="0" rIns="0" bIns="0">
            <a:spAutoFit/>
          </a:bodyPr>
          <a:lstStyle/>
          <a:p>
            <a:pPr>
              <a:lnSpc>
                <a:spcPct val="90000"/>
              </a:lnSpc>
            </a:pPr>
            <a:r>
              <a:rPr lang="en-US" sz="1700">
                <a:solidFill>
                  <a:srgbClr val="000000"/>
                </a:solidFill>
                <a:latin typeface="Helvetica" pitchFamily="34" charset="0"/>
                <a:cs typeface="Arial" charset="0"/>
              </a:rPr>
              <a:t>World</a:t>
            </a:r>
            <a:endParaRPr lang="en-US" sz="2000" b="1">
              <a:latin typeface="Times New Roman" pitchFamily="18" charset="0"/>
              <a:cs typeface="Arial" charset="0"/>
            </a:endParaRPr>
          </a:p>
        </p:txBody>
      </p:sp>
      <p:grpSp>
        <p:nvGrpSpPr>
          <p:cNvPr id="33804" name="Group 15"/>
          <p:cNvGrpSpPr>
            <a:grpSpLocks/>
          </p:cNvGrpSpPr>
          <p:nvPr/>
        </p:nvGrpSpPr>
        <p:grpSpPr bwMode="auto">
          <a:xfrm>
            <a:off x="5019675" y="2046287"/>
            <a:ext cx="1685925" cy="1284288"/>
            <a:chOff x="3978" y="2483"/>
            <a:chExt cx="1062" cy="809"/>
          </a:xfrm>
        </p:grpSpPr>
        <p:sp>
          <p:nvSpPr>
            <p:cNvPr id="33809" name="Freeform 16"/>
            <p:cNvSpPr>
              <a:spLocks/>
            </p:cNvSpPr>
            <p:nvPr/>
          </p:nvSpPr>
          <p:spPr bwMode="auto">
            <a:xfrm>
              <a:off x="3978" y="2802"/>
              <a:ext cx="44" cy="59"/>
            </a:xfrm>
            <a:custGeom>
              <a:avLst/>
              <a:gdLst>
                <a:gd name="T0" fmla="*/ 22 w 44"/>
                <a:gd name="T1" fmla="*/ 7 h 59"/>
                <a:gd name="T2" fmla="*/ 37 w 44"/>
                <a:gd name="T3" fmla="*/ 0 h 59"/>
                <a:gd name="T4" fmla="*/ 44 w 44"/>
                <a:gd name="T5" fmla="*/ 7 h 59"/>
                <a:gd name="T6" fmla="*/ 44 w 44"/>
                <a:gd name="T7" fmla="*/ 22 h 59"/>
                <a:gd name="T8" fmla="*/ 44 w 44"/>
                <a:gd name="T9" fmla="*/ 37 h 59"/>
                <a:gd name="T10" fmla="*/ 37 w 44"/>
                <a:gd name="T11" fmla="*/ 52 h 59"/>
                <a:gd name="T12" fmla="*/ 22 w 44"/>
                <a:gd name="T13" fmla="*/ 59 h 59"/>
                <a:gd name="T14" fmla="*/ 7 w 44"/>
                <a:gd name="T15" fmla="*/ 59 h 59"/>
                <a:gd name="T16" fmla="*/ 0 w 44"/>
                <a:gd name="T17" fmla="*/ 52 h 59"/>
                <a:gd name="T18" fmla="*/ 0 w 44"/>
                <a:gd name="T19" fmla="*/ 37 h 59"/>
                <a:gd name="T20" fmla="*/ 0 w 44"/>
                <a:gd name="T21" fmla="*/ 22 h 59"/>
                <a:gd name="T22" fmla="*/ 7 w 44"/>
                <a:gd name="T23" fmla="*/ 7 h 59"/>
                <a:gd name="T24" fmla="*/ 22 w 44"/>
                <a:gd name="T25" fmla="*/ 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59"/>
                <a:gd name="T41" fmla="*/ 44 w 44"/>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59">
                  <a:moveTo>
                    <a:pt x="22" y="7"/>
                  </a:moveTo>
                  <a:lnTo>
                    <a:pt x="37" y="0"/>
                  </a:lnTo>
                  <a:lnTo>
                    <a:pt x="44" y="7"/>
                  </a:lnTo>
                  <a:lnTo>
                    <a:pt x="44" y="22"/>
                  </a:lnTo>
                  <a:lnTo>
                    <a:pt x="44" y="37"/>
                  </a:lnTo>
                  <a:lnTo>
                    <a:pt x="37" y="52"/>
                  </a:lnTo>
                  <a:lnTo>
                    <a:pt x="22" y="59"/>
                  </a:lnTo>
                  <a:lnTo>
                    <a:pt x="7" y="59"/>
                  </a:lnTo>
                  <a:lnTo>
                    <a:pt x="0" y="52"/>
                  </a:lnTo>
                  <a:lnTo>
                    <a:pt x="0" y="37"/>
                  </a:lnTo>
                  <a:lnTo>
                    <a:pt x="0" y="22"/>
                  </a:lnTo>
                  <a:lnTo>
                    <a:pt x="7" y="7"/>
                  </a:lnTo>
                  <a:lnTo>
                    <a:pt x="22" y="7"/>
                  </a:lnTo>
                  <a:close/>
                </a:path>
              </a:pathLst>
            </a:custGeom>
            <a:solidFill>
              <a:srgbClr val="000000"/>
            </a:solidFill>
            <a:ln w="11113">
              <a:solidFill>
                <a:srgbClr val="000000"/>
              </a:solidFill>
              <a:round/>
              <a:headEnd/>
              <a:tailEnd/>
            </a:ln>
          </p:spPr>
          <p:txBody>
            <a:bodyPr/>
            <a:lstStyle/>
            <a:p>
              <a:endParaRPr lang="en-US"/>
            </a:p>
          </p:txBody>
        </p:sp>
        <p:sp>
          <p:nvSpPr>
            <p:cNvPr id="33810" name="Freeform 17"/>
            <p:cNvSpPr>
              <a:spLocks/>
            </p:cNvSpPr>
            <p:nvPr/>
          </p:nvSpPr>
          <p:spPr bwMode="auto">
            <a:xfrm>
              <a:off x="4995" y="2483"/>
              <a:ext cx="45" cy="59"/>
            </a:xfrm>
            <a:custGeom>
              <a:avLst/>
              <a:gdLst>
                <a:gd name="T0" fmla="*/ 22 w 45"/>
                <a:gd name="T1" fmla="*/ 8 h 59"/>
                <a:gd name="T2" fmla="*/ 37 w 45"/>
                <a:gd name="T3" fmla="*/ 0 h 59"/>
                <a:gd name="T4" fmla="*/ 45 w 45"/>
                <a:gd name="T5" fmla="*/ 8 h 59"/>
                <a:gd name="T6" fmla="*/ 45 w 45"/>
                <a:gd name="T7" fmla="*/ 22 h 59"/>
                <a:gd name="T8" fmla="*/ 45 w 45"/>
                <a:gd name="T9" fmla="*/ 37 h 59"/>
                <a:gd name="T10" fmla="*/ 37 w 45"/>
                <a:gd name="T11" fmla="*/ 52 h 59"/>
                <a:gd name="T12" fmla="*/ 22 w 45"/>
                <a:gd name="T13" fmla="*/ 59 h 59"/>
                <a:gd name="T14" fmla="*/ 7 w 45"/>
                <a:gd name="T15" fmla="*/ 59 h 59"/>
                <a:gd name="T16" fmla="*/ 0 w 45"/>
                <a:gd name="T17" fmla="*/ 52 h 59"/>
                <a:gd name="T18" fmla="*/ 0 w 45"/>
                <a:gd name="T19" fmla="*/ 37 h 59"/>
                <a:gd name="T20" fmla="*/ 0 w 45"/>
                <a:gd name="T21" fmla="*/ 22 h 59"/>
                <a:gd name="T22" fmla="*/ 7 w 45"/>
                <a:gd name="T23" fmla="*/ 8 h 59"/>
                <a:gd name="T24" fmla="*/ 22 w 45"/>
                <a:gd name="T25" fmla="*/ 8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59"/>
                <a:gd name="T41" fmla="*/ 45 w 4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59">
                  <a:moveTo>
                    <a:pt x="22" y="8"/>
                  </a:moveTo>
                  <a:lnTo>
                    <a:pt x="37" y="0"/>
                  </a:lnTo>
                  <a:lnTo>
                    <a:pt x="45" y="8"/>
                  </a:lnTo>
                  <a:lnTo>
                    <a:pt x="45" y="22"/>
                  </a:lnTo>
                  <a:lnTo>
                    <a:pt x="45" y="37"/>
                  </a:lnTo>
                  <a:lnTo>
                    <a:pt x="37" y="52"/>
                  </a:lnTo>
                  <a:lnTo>
                    <a:pt x="22" y="59"/>
                  </a:lnTo>
                  <a:lnTo>
                    <a:pt x="7" y="59"/>
                  </a:lnTo>
                  <a:lnTo>
                    <a:pt x="0" y="52"/>
                  </a:lnTo>
                  <a:lnTo>
                    <a:pt x="0" y="37"/>
                  </a:lnTo>
                  <a:lnTo>
                    <a:pt x="0" y="22"/>
                  </a:lnTo>
                  <a:lnTo>
                    <a:pt x="7" y="8"/>
                  </a:lnTo>
                  <a:lnTo>
                    <a:pt x="22" y="8"/>
                  </a:lnTo>
                  <a:close/>
                </a:path>
              </a:pathLst>
            </a:custGeom>
            <a:solidFill>
              <a:srgbClr val="000000"/>
            </a:solidFill>
            <a:ln w="11113">
              <a:solidFill>
                <a:srgbClr val="000000"/>
              </a:solidFill>
              <a:round/>
              <a:headEnd/>
              <a:tailEnd/>
            </a:ln>
          </p:spPr>
          <p:txBody>
            <a:bodyPr/>
            <a:lstStyle/>
            <a:p>
              <a:endParaRPr lang="en-US"/>
            </a:p>
          </p:txBody>
        </p:sp>
        <p:sp>
          <p:nvSpPr>
            <p:cNvPr id="33811" name="Freeform 18"/>
            <p:cNvSpPr>
              <a:spLocks/>
            </p:cNvSpPr>
            <p:nvPr/>
          </p:nvSpPr>
          <p:spPr bwMode="auto">
            <a:xfrm>
              <a:off x="4371" y="3232"/>
              <a:ext cx="45" cy="60"/>
            </a:xfrm>
            <a:custGeom>
              <a:avLst/>
              <a:gdLst>
                <a:gd name="T0" fmla="*/ 23 w 45"/>
                <a:gd name="T1" fmla="*/ 8 h 60"/>
                <a:gd name="T2" fmla="*/ 37 w 45"/>
                <a:gd name="T3" fmla="*/ 0 h 60"/>
                <a:gd name="T4" fmla="*/ 45 w 45"/>
                <a:gd name="T5" fmla="*/ 8 h 60"/>
                <a:gd name="T6" fmla="*/ 45 w 45"/>
                <a:gd name="T7" fmla="*/ 22 h 60"/>
                <a:gd name="T8" fmla="*/ 45 w 45"/>
                <a:gd name="T9" fmla="*/ 37 h 60"/>
                <a:gd name="T10" fmla="*/ 37 w 45"/>
                <a:gd name="T11" fmla="*/ 52 h 60"/>
                <a:gd name="T12" fmla="*/ 23 w 45"/>
                <a:gd name="T13" fmla="*/ 60 h 60"/>
                <a:gd name="T14" fmla="*/ 8 w 45"/>
                <a:gd name="T15" fmla="*/ 60 h 60"/>
                <a:gd name="T16" fmla="*/ 0 w 45"/>
                <a:gd name="T17" fmla="*/ 52 h 60"/>
                <a:gd name="T18" fmla="*/ 0 w 45"/>
                <a:gd name="T19" fmla="*/ 37 h 60"/>
                <a:gd name="T20" fmla="*/ 0 w 45"/>
                <a:gd name="T21" fmla="*/ 22 h 60"/>
                <a:gd name="T22" fmla="*/ 8 w 45"/>
                <a:gd name="T23" fmla="*/ 8 h 60"/>
                <a:gd name="T24" fmla="*/ 23 w 45"/>
                <a:gd name="T25" fmla="*/ 8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60"/>
                <a:gd name="T41" fmla="*/ 45 w 45"/>
                <a:gd name="T42" fmla="*/ 60 h 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60">
                  <a:moveTo>
                    <a:pt x="23" y="8"/>
                  </a:moveTo>
                  <a:lnTo>
                    <a:pt x="37" y="0"/>
                  </a:lnTo>
                  <a:lnTo>
                    <a:pt x="45" y="8"/>
                  </a:lnTo>
                  <a:lnTo>
                    <a:pt x="45" y="22"/>
                  </a:lnTo>
                  <a:lnTo>
                    <a:pt x="45" y="37"/>
                  </a:lnTo>
                  <a:lnTo>
                    <a:pt x="37" y="52"/>
                  </a:lnTo>
                  <a:lnTo>
                    <a:pt x="23" y="60"/>
                  </a:lnTo>
                  <a:lnTo>
                    <a:pt x="8" y="60"/>
                  </a:lnTo>
                  <a:lnTo>
                    <a:pt x="0" y="52"/>
                  </a:lnTo>
                  <a:lnTo>
                    <a:pt x="0" y="37"/>
                  </a:lnTo>
                  <a:lnTo>
                    <a:pt x="0" y="22"/>
                  </a:lnTo>
                  <a:lnTo>
                    <a:pt x="8" y="8"/>
                  </a:lnTo>
                  <a:lnTo>
                    <a:pt x="23" y="8"/>
                  </a:lnTo>
                  <a:close/>
                </a:path>
              </a:pathLst>
            </a:custGeom>
            <a:solidFill>
              <a:srgbClr val="000000"/>
            </a:solidFill>
            <a:ln w="11113">
              <a:solidFill>
                <a:srgbClr val="000000"/>
              </a:solidFill>
              <a:round/>
              <a:headEnd/>
              <a:tailEnd/>
            </a:ln>
          </p:spPr>
          <p:txBody>
            <a:bodyPr/>
            <a:lstStyle/>
            <a:p>
              <a:endParaRPr lang="en-US"/>
            </a:p>
          </p:txBody>
        </p:sp>
        <p:sp>
          <p:nvSpPr>
            <p:cNvPr id="33812" name="Freeform 19"/>
            <p:cNvSpPr>
              <a:spLocks/>
            </p:cNvSpPr>
            <p:nvPr/>
          </p:nvSpPr>
          <p:spPr bwMode="auto">
            <a:xfrm>
              <a:off x="4008" y="2520"/>
              <a:ext cx="1032" cy="742"/>
            </a:xfrm>
            <a:custGeom>
              <a:avLst/>
              <a:gdLst>
                <a:gd name="T0" fmla="*/ 0 w 1032"/>
                <a:gd name="T1" fmla="*/ 319 h 742"/>
                <a:gd name="T2" fmla="*/ 1032 w 1032"/>
                <a:gd name="T3" fmla="*/ 0 h 742"/>
                <a:gd name="T4" fmla="*/ 401 w 1032"/>
                <a:gd name="T5" fmla="*/ 742 h 742"/>
                <a:gd name="T6" fmla="*/ 0 w 1032"/>
                <a:gd name="T7" fmla="*/ 319 h 742"/>
                <a:gd name="T8" fmla="*/ 0 60000 65536"/>
                <a:gd name="T9" fmla="*/ 0 60000 65536"/>
                <a:gd name="T10" fmla="*/ 0 60000 65536"/>
                <a:gd name="T11" fmla="*/ 0 60000 65536"/>
                <a:gd name="T12" fmla="*/ 0 w 1032"/>
                <a:gd name="T13" fmla="*/ 0 h 742"/>
                <a:gd name="T14" fmla="*/ 1032 w 1032"/>
                <a:gd name="T15" fmla="*/ 742 h 742"/>
              </a:gdLst>
              <a:ahLst/>
              <a:cxnLst>
                <a:cxn ang="T8">
                  <a:pos x="T0" y="T1"/>
                </a:cxn>
                <a:cxn ang="T9">
                  <a:pos x="T2" y="T3"/>
                </a:cxn>
                <a:cxn ang="T10">
                  <a:pos x="T4" y="T5"/>
                </a:cxn>
                <a:cxn ang="T11">
                  <a:pos x="T6" y="T7"/>
                </a:cxn>
              </a:cxnLst>
              <a:rect l="T12" t="T13" r="T14" b="T15"/>
              <a:pathLst>
                <a:path w="1032" h="742">
                  <a:moveTo>
                    <a:pt x="0" y="319"/>
                  </a:moveTo>
                  <a:lnTo>
                    <a:pt x="1032" y="0"/>
                  </a:lnTo>
                  <a:lnTo>
                    <a:pt x="401" y="742"/>
                  </a:lnTo>
                  <a:lnTo>
                    <a:pt x="0" y="319"/>
                  </a:lnTo>
                  <a:close/>
                </a:path>
              </a:pathLst>
            </a:custGeom>
            <a:noFill/>
            <a:ln w="34925">
              <a:solidFill>
                <a:srgbClr val="000000"/>
              </a:solidFill>
              <a:round/>
              <a:headEnd/>
              <a:tailEnd/>
            </a:ln>
          </p:spPr>
          <p:txBody>
            <a:bodyPr/>
            <a:lstStyle/>
            <a:p>
              <a:endParaRPr lang="en-US"/>
            </a:p>
          </p:txBody>
        </p:sp>
      </p:grpSp>
      <p:sp>
        <p:nvSpPr>
          <p:cNvPr id="33805" name="Line 20"/>
          <p:cNvSpPr>
            <a:spLocks noChangeShapeType="1"/>
          </p:cNvSpPr>
          <p:nvPr/>
        </p:nvSpPr>
        <p:spPr bwMode="auto">
          <a:xfrm flipV="1">
            <a:off x="2809875" y="3294062"/>
            <a:ext cx="2871788" cy="34925"/>
          </a:xfrm>
          <a:prstGeom prst="line">
            <a:avLst/>
          </a:prstGeom>
          <a:noFill/>
          <a:ln w="12700">
            <a:solidFill>
              <a:schemeClr val="tx1"/>
            </a:solidFill>
            <a:prstDash val="dash"/>
            <a:round/>
            <a:headEnd/>
            <a:tailEnd/>
          </a:ln>
        </p:spPr>
        <p:txBody>
          <a:bodyPr/>
          <a:lstStyle/>
          <a:p>
            <a:endParaRPr lang="en-US"/>
          </a:p>
        </p:txBody>
      </p:sp>
      <p:sp>
        <p:nvSpPr>
          <p:cNvPr id="33806" name="Line 21"/>
          <p:cNvSpPr>
            <a:spLocks noChangeShapeType="1"/>
          </p:cNvSpPr>
          <p:nvPr/>
        </p:nvSpPr>
        <p:spPr bwMode="auto">
          <a:xfrm flipV="1">
            <a:off x="2184400" y="2590800"/>
            <a:ext cx="2871788" cy="34925"/>
          </a:xfrm>
          <a:prstGeom prst="line">
            <a:avLst/>
          </a:prstGeom>
          <a:noFill/>
          <a:ln w="12700">
            <a:solidFill>
              <a:schemeClr val="tx1"/>
            </a:solidFill>
            <a:prstDash val="dash"/>
            <a:round/>
            <a:headEnd/>
            <a:tailEnd/>
          </a:ln>
        </p:spPr>
        <p:txBody>
          <a:bodyPr/>
          <a:lstStyle/>
          <a:p>
            <a:endParaRPr lang="en-US"/>
          </a:p>
        </p:txBody>
      </p:sp>
      <p:sp>
        <p:nvSpPr>
          <p:cNvPr id="33807" name="Line 22"/>
          <p:cNvSpPr>
            <a:spLocks noChangeShapeType="1"/>
          </p:cNvSpPr>
          <p:nvPr/>
        </p:nvSpPr>
        <p:spPr bwMode="auto">
          <a:xfrm flipV="1">
            <a:off x="3814763" y="2098675"/>
            <a:ext cx="2871787" cy="34925"/>
          </a:xfrm>
          <a:prstGeom prst="line">
            <a:avLst/>
          </a:prstGeom>
          <a:noFill/>
          <a:ln w="12700">
            <a:solidFill>
              <a:schemeClr val="tx1"/>
            </a:solidFill>
            <a:prstDash val="dash"/>
            <a:round/>
            <a:headEnd/>
            <a:tailEnd/>
          </a:ln>
        </p:spPr>
        <p:txBody>
          <a:bodyPr/>
          <a:lstStyle/>
          <a:p>
            <a:endParaRPr lang="en-US"/>
          </a:p>
        </p:txBody>
      </p:sp>
      <p:sp>
        <p:nvSpPr>
          <p:cNvPr id="3" name="TextBox 2"/>
          <p:cNvSpPr txBox="1"/>
          <p:nvPr/>
        </p:nvSpPr>
        <p:spPr>
          <a:xfrm>
            <a:off x="2362200" y="3729335"/>
            <a:ext cx="4397358" cy="461665"/>
          </a:xfrm>
          <a:prstGeom prst="rect">
            <a:avLst/>
          </a:prstGeom>
          <a:noFill/>
        </p:spPr>
        <p:txBody>
          <a:bodyPr wrap="none" rtlCol="0">
            <a:spAutoFit/>
          </a:bodyPr>
          <a:lstStyle/>
          <a:p>
            <a:r>
              <a:rPr lang="en-US" dirty="0"/>
              <a:t>Projection along the z direction</a:t>
            </a:r>
          </a:p>
        </p:txBody>
      </p:sp>
      <p:sp>
        <p:nvSpPr>
          <p:cNvPr id="23" name="TextBox 22">
            <a:extLst>
              <a:ext uri="{FF2B5EF4-FFF2-40B4-BE49-F238E27FC236}">
                <a16:creationId xmlns:a16="http://schemas.microsoft.com/office/drawing/2014/main" id="{4D0D5742-62D1-E04C-894E-48A46D6F3CBA}"/>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3581400" y="1524000"/>
          <a:ext cx="5029200" cy="1809750"/>
        </p:xfrm>
        <a:graphic>
          <a:graphicData uri="http://schemas.openxmlformats.org/presentationml/2006/ole">
            <mc:AlternateContent xmlns:mc="http://schemas.openxmlformats.org/markup-compatibility/2006">
              <mc:Choice xmlns:v="urn:schemas-microsoft-com:vml" Requires="v">
                <p:oleObj spid="_x0000_s7455" name="Image" r:id="rId4" imgW="9285714" imgH="3343742" progId="PhotoDeluxe.Image.2">
                  <p:embed/>
                </p:oleObj>
              </mc:Choice>
              <mc:Fallback>
                <p:oleObj name="Image" r:id="rId4" imgW="9285714" imgH="3343742" progId="PhotoDeluxe.Image.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1524000"/>
                        <a:ext cx="5029200" cy="1809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995331" name="Object 3"/>
          <p:cNvGraphicFramePr>
            <a:graphicFrameLocks noChangeAspect="1"/>
          </p:cNvGraphicFramePr>
          <p:nvPr/>
        </p:nvGraphicFramePr>
        <p:xfrm>
          <a:off x="3581400" y="4267200"/>
          <a:ext cx="5029200" cy="2084388"/>
        </p:xfrm>
        <a:graphic>
          <a:graphicData uri="http://schemas.openxmlformats.org/presentationml/2006/ole">
            <mc:AlternateContent xmlns:mc="http://schemas.openxmlformats.org/markup-compatibility/2006">
              <mc:Choice xmlns:v="urn:schemas-microsoft-com:vml" Requires="v">
                <p:oleObj spid="_x0000_s7456" name="Image" r:id="rId6" imgW="9285714" imgH="3847619" progId="PhotoDeluxe.Image.2">
                  <p:embed/>
                </p:oleObj>
              </mc:Choice>
              <mc:Fallback>
                <p:oleObj name="Image" r:id="rId6" imgW="9285714" imgH="3847619" progId="PhotoDeluxe.Image.2">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1400" y="4267200"/>
                        <a:ext cx="5029200" cy="2084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7172" name="Text Box 4"/>
          <p:cNvSpPr txBox="1">
            <a:spLocks noChangeArrowheads="1"/>
          </p:cNvSpPr>
          <p:nvPr/>
        </p:nvSpPr>
        <p:spPr bwMode="auto">
          <a:xfrm>
            <a:off x="152400" y="2132013"/>
            <a:ext cx="3389313" cy="457200"/>
          </a:xfrm>
          <a:prstGeom prst="rect">
            <a:avLst/>
          </a:prstGeom>
          <a:noFill/>
          <a:ln w="9525">
            <a:noFill/>
            <a:miter lim="800000"/>
            <a:headEnd/>
            <a:tailEnd/>
          </a:ln>
        </p:spPr>
        <p:txBody>
          <a:bodyPr wrap="none">
            <a:spAutoFit/>
          </a:bodyPr>
          <a:lstStyle/>
          <a:p>
            <a:r>
              <a:rPr lang="en-US"/>
              <a:t>Orthographic Projection</a:t>
            </a:r>
          </a:p>
        </p:txBody>
      </p:sp>
      <p:sp>
        <p:nvSpPr>
          <p:cNvPr id="995333" name="Text Box 5"/>
          <p:cNvSpPr txBox="1">
            <a:spLocks noChangeArrowheads="1"/>
          </p:cNvSpPr>
          <p:nvPr/>
        </p:nvSpPr>
        <p:spPr bwMode="auto">
          <a:xfrm>
            <a:off x="152400" y="5130800"/>
            <a:ext cx="2644775" cy="457200"/>
          </a:xfrm>
          <a:prstGeom prst="rect">
            <a:avLst/>
          </a:prstGeom>
          <a:noFill/>
          <a:ln w="9525">
            <a:noFill/>
            <a:miter lim="800000"/>
            <a:headEnd/>
            <a:tailEnd/>
          </a:ln>
        </p:spPr>
        <p:txBody>
          <a:bodyPr wrap="none">
            <a:spAutoFit/>
          </a:bodyPr>
          <a:lstStyle/>
          <a:p>
            <a:r>
              <a:rPr lang="en-US"/>
              <a:t>Parallel Projection</a:t>
            </a:r>
          </a:p>
        </p:txBody>
      </p:sp>
      <p:sp>
        <p:nvSpPr>
          <p:cNvPr id="7174" name="Rectangle 6"/>
          <p:cNvSpPr>
            <a:spLocks noGrp="1" noChangeArrowheads="1"/>
          </p:cNvSpPr>
          <p:nvPr>
            <p:ph type="title"/>
          </p:nvPr>
        </p:nvSpPr>
        <p:spPr/>
        <p:txBody>
          <a:bodyPr/>
          <a:lstStyle/>
          <a:p>
            <a:r>
              <a:rPr lang="en-US"/>
              <a:t>Affine cameras</a:t>
            </a:r>
          </a:p>
        </p:txBody>
      </p:sp>
      <p:sp>
        <p:nvSpPr>
          <p:cNvPr id="7" name="TextBox 6">
            <a:extLst>
              <a:ext uri="{FF2B5EF4-FFF2-40B4-BE49-F238E27FC236}">
                <a16:creationId xmlns:a16="http://schemas.microsoft.com/office/drawing/2014/main" id="{0658BE7B-7BBA-8C42-A17C-BD6D9A7F3004}"/>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p:txBody>
          <a:bodyPr/>
          <a:lstStyle/>
          <a:p>
            <a:r>
              <a:rPr lang="en-US"/>
              <a:t>Affine cameras</a:t>
            </a:r>
          </a:p>
        </p:txBody>
      </p:sp>
      <p:sp>
        <p:nvSpPr>
          <p:cNvPr id="1030185" name="Rectangle 41"/>
          <p:cNvSpPr>
            <a:spLocks noGrp="1" noChangeArrowheads="1"/>
          </p:cNvSpPr>
          <p:nvPr>
            <p:ph type="body" idx="1"/>
          </p:nvPr>
        </p:nvSpPr>
        <p:spPr/>
        <p:txBody>
          <a:bodyPr/>
          <a:lstStyle/>
          <a:p>
            <a:pPr>
              <a:buFontTx/>
              <a:buChar char="•"/>
            </a:pPr>
            <a:r>
              <a:rPr lang="en-US" dirty="0"/>
              <a:t>A general affine camera combines the effects of an affine transformation of the 3D space, orthographic projection, and an affine transformation of the image:</a:t>
            </a:r>
            <a:br>
              <a:rPr lang="en-US" dirty="0"/>
            </a:br>
            <a:br>
              <a:rPr lang="en-US" dirty="0"/>
            </a:br>
            <a:br>
              <a:rPr lang="en-US" dirty="0"/>
            </a:br>
            <a:br>
              <a:rPr lang="en-US" dirty="0"/>
            </a:br>
            <a:br>
              <a:rPr lang="en-US" dirty="0"/>
            </a:br>
            <a:endParaRPr lang="en-US" dirty="0"/>
          </a:p>
          <a:p>
            <a:pPr>
              <a:buFontTx/>
              <a:buChar char="•"/>
            </a:pPr>
            <a:r>
              <a:rPr lang="en-US" dirty="0"/>
              <a:t>Affine projection is a linear mapping + translation in non-homogeneous coordinates</a:t>
            </a:r>
          </a:p>
        </p:txBody>
      </p:sp>
      <p:graphicFrame>
        <p:nvGraphicFramePr>
          <p:cNvPr id="1030179" name="Object 35"/>
          <p:cNvGraphicFramePr>
            <a:graphicFrameLocks noGrp="1" noChangeAspect="1"/>
          </p:cNvGraphicFramePr>
          <p:nvPr>
            <p:ph sz="half" idx="4294967295"/>
            <p:extLst>
              <p:ext uri="{D42A27DB-BD31-4B8C-83A1-F6EECF244321}">
                <p14:modId xmlns:p14="http://schemas.microsoft.com/office/powerpoint/2010/main" val="2187724496"/>
              </p:ext>
            </p:extLst>
          </p:nvPr>
        </p:nvGraphicFramePr>
        <p:xfrm>
          <a:off x="762000" y="2393950"/>
          <a:ext cx="7696200" cy="1187450"/>
        </p:xfrm>
        <a:graphic>
          <a:graphicData uri="http://schemas.openxmlformats.org/presentationml/2006/ole">
            <mc:AlternateContent xmlns:mc="http://schemas.openxmlformats.org/markup-compatibility/2006">
              <mc:Choice xmlns:v="urn:schemas-microsoft-com:vml" Requires="v">
                <p:oleObj spid="_x0000_s8479" name="Equation" r:id="rId4" imgW="4609800" imgH="711000" progId="Equation.3">
                  <p:embed/>
                </p:oleObj>
              </mc:Choice>
              <mc:Fallback>
                <p:oleObj name="Equation" r:id="rId4" imgW="4609800" imgH="711000" progId="Equation.3">
                  <p:embed/>
                  <p:pic>
                    <p:nvPicPr>
                      <p:cNvPr id="0" name="Object 35"/>
                      <p:cNvPicPr>
                        <a:picLocks noChangeAspect="1" noChangeArrowheads="1"/>
                      </p:cNvPicPr>
                      <p:nvPr/>
                    </p:nvPicPr>
                    <p:blipFill>
                      <a:blip r:embed="rId5"/>
                      <a:srcRect/>
                      <a:stretch>
                        <a:fillRect/>
                      </a:stretch>
                    </p:blipFill>
                    <p:spPr bwMode="auto">
                      <a:xfrm>
                        <a:off x="762000" y="2393950"/>
                        <a:ext cx="7696200" cy="11874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nvGrpSpPr>
          <p:cNvPr id="2" name="Group 44"/>
          <p:cNvGrpSpPr>
            <a:grpSpLocks/>
          </p:cNvGrpSpPr>
          <p:nvPr/>
        </p:nvGrpSpPr>
        <p:grpSpPr bwMode="auto">
          <a:xfrm>
            <a:off x="481013" y="4870450"/>
            <a:ext cx="3557587" cy="1835150"/>
            <a:chOff x="303" y="3068"/>
            <a:chExt cx="2241" cy="1156"/>
          </a:xfrm>
        </p:grpSpPr>
        <p:sp>
          <p:nvSpPr>
            <p:cNvPr id="8201" name="Freeform 8"/>
            <p:cNvSpPr>
              <a:spLocks/>
            </p:cNvSpPr>
            <p:nvPr/>
          </p:nvSpPr>
          <p:spPr bwMode="auto">
            <a:xfrm>
              <a:off x="546" y="3068"/>
              <a:ext cx="940" cy="965"/>
            </a:xfrm>
            <a:custGeom>
              <a:avLst/>
              <a:gdLst>
                <a:gd name="T0" fmla="*/ 0 w 1842"/>
                <a:gd name="T1" fmla="*/ 26 h 1847"/>
                <a:gd name="T2" fmla="*/ 64 w 1842"/>
                <a:gd name="T3" fmla="*/ 0 h 1847"/>
                <a:gd name="T4" fmla="*/ 64 w 1842"/>
                <a:gd name="T5" fmla="*/ 46 h 1847"/>
                <a:gd name="T6" fmla="*/ 0 w 1842"/>
                <a:gd name="T7" fmla="*/ 72 h 1847"/>
                <a:gd name="T8" fmla="*/ 0 w 1842"/>
                <a:gd name="T9" fmla="*/ 26 h 1847"/>
                <a:gd name="T10" fmla="*/ 0 60000 65536"/>
                <a:gd name="T11" fmla="*/ 0 60000 65536"/>
                <a:gd name="T12" fmla="*/ 0 60000 65536"/>
                <a:gd name="T13" fmla="*/ 0 60000 65536"/>
                <a:gd name="T14" fmla="*/ 0 60000 65536"/>
                <a:gd name="T15" fmla="*/ 0 w 1842"/>
                <a:gd name="T16" fmla="*/ 0 h 1847"/>
                <a:gd name="T17" fmla="*/ 1842 w 1842"/>
                <a:gd name="T18" fmla="*/ 1847 h 1847"/>
              </a:gdLst>
              <a:ahLst/>
              <a:cxnLst>
                <a:cxn ang="T10">
                  <a:pos x="T0" y="T1"/>
                </a:cxn>
                <a:cxn ang="T11">
                  <a:pos x="T2" y="T3"/>
                </a:cxn>
                <a:cxn ang="T12">
                  <a:pos x="T4" y="T5"/>
                </a:cxn>
                <a:cxn ang="T13">
                  <a:pos x="T6" y="T7"/>
                </a:cxn>
                <a:cxn ang="T14">
                  <a:pos x="T8" y="T9"/>
                </a:cxn>
              </a:cxnLst>
              <a:rect l="T15" t="T16" r="T17" b="T18"/>
              <a:pathLst>
                <a:path w="1842" h="1847">
                  <a:moveTo>
                    <a:pt x="0" y="660"/>
                  </a:moveTo>
                  <a:lnTo>
                    <a:pt x="1842" y="0"/>
                  </a:lnTo>
                  <a:lnTo>
                    <a:pt x="1842" y="1186"/>
                  </a:lnTo>
                  <a:lnTo>
                    <a:pt x="0" y="1847"/>
                  </a:lnTo>
                  <a:lnTo>
                    <a:pt x="0" y="660"/>
                  </a:lnTo>
                  <a:close/>
                </a:path>
              </a:pathLst>
            </a:custGeom>
            <a:noFill/>
            <a:ln w="11113">
              <a:solidFill>
                <a:srgbClr val="000000"/>
              </a:solidFill>
              <a:round/>
              <a:headEnd/>
              <a:tailEnd/>
            </a:ln>
          </p:spPr>
          <p:txBody>
            <a:bodyPr/>
            <a:lstStyle/>
            <a:p>
              <a:endParaRPr lang="en-US"/>
            </a:p>
          </p:txBody>
        </p:sp>
        <p:sp>
          <p:nvSpPr>
            <p:cNvPr id="8202" name="Line 17"/>
            <p:cNvSpPr>
              <a:spLocks noChangeShapeType="1"/>
            </p:cNvSpPr>
            <p:nvPr/>
          </p:nvSpPr>
          <p:spPr bwMode="auto">
            <a:xfrm>
              <a:off x="853" y="3625"/>
              <a:ext cx="1452" cy="428"/>
            </a:xfrm>
            <a:prstGeom prst="line">
              <a:avLst/>
            </a:prstGeom>
            <a:noFill/>
            <a:ln w="12700">
              <a:solidFill>
                <a:schemeClr val="tx1"/>
              </a:solidFill>
              <a:prstDash val="dash"/>
              <a:round/>
              <a:headEnd/>
              <a:tailEnd/>
            </a:ln>
          </p:spPr>
          <p:txBody>
            <a:bodyPr/>
            <a:lstStyle/>
            <a:p>
              <a:endParaRPr lang="en-US"/>
            </a:p>
          </p:txBody>
        </p:sp>
        <p:sp>
          <p:nvSpPr>
            <p:cNvPr id="8203" name="Freeform 20"/>
            <p:cNvSpPr>
              <a:spLocks/>
            </p:cNvSpPr>
            <p:nvPr/>
          </p:nvSpPr>
          <p:spPr bwMode="auto">
            <a:xfrm>
              <a:off x="545" y="3616"/>
              <a:ext cx="1" cy="417"/>
            </a:xfrm>
            <a:custGeom>
              <a:avLst/>
              <a:gdLst>
                <a:gd name="T0" fmla="*/ 0 w 1"/>
                <a:gd name="T1" fmla="*/ 52 h 702"/>
                <a:gd name="T2" fmla="*/ 0 w 1"/>
                <a:gd name="T3" fmla="*/ 0 h 702"/>
                <a:gd name="T4" fmla="*/ 0 60000 65536"/>
                <a:gd name="T5" fmla="*/ 0 60000 65536"/>
                <a:gd name="T6" fmla="*/ 0 w 1"/>
                <a:gd name="T7" fmla="*/ 0 h 702"/>
                <a:gd name="T8" fmla="*/ 1 w 1"/>
                <a:gd name="T9" fmla="*/ 702 h 702"/>
              </a:gdLst>
              <a:ahLst/>
              <a:cxnLst>
                <a:cxn ang="T4">
                  <a:pos x="T0" y="T1"/>
                </a:cxn>
                <a:cxn ang="T5">
                  <a:pos x="T2" y="T3"/>
                </a:cxn>
              </a:cxnLst>
              <a:rect l="T6" t="T7" r="T8" b="T9"/>
              <a:pathLst>
                <a:path w="1" h="702">
                  <a:moveTo>
                    <a:pt x="0" y="702"/>
                  </a:moveTo>
                  <a:lnTo>
                    <a:pt x="0" y="0"/>
                  </a:lnTo>
                </a:path>
              </a:pathLst>
            </a:custGeom>
            <a:noFill/>
            <a:ln w="38100">
              <a:solidFill>
                <a:srgbClr val="FF0000"/>
              </a:solidFill>
              <a:round/>
              <a:headEnd/>
              <a:tailEnd type="stealth" w="lg" len="med"/>
            </a:ln>
          </p:spPr>
          <p:txBody>
            <a:bodyPr/>
            <a:lstStyle/>
            <a:p>
              <a:endParaRPr lang="en-US"/>
            </a:p>
          </p:txBody>
        </p:sp>
        <p:sp>
          <p:nvSpPr>
            <p:cNvPr id="8204" name="Freeform 22"/>
            <p:cNvSpPr>
              <a:spLocks/>
            </p:cNvSpPr>
            <p:nvPr/>
          </p:nvSpPr>
          <p:spPr bwMode="auto">
            <a:xfrm>
              <a:off x="546" y="3874"/>
              <a:ext cx="430" cy="157"/>
            </a:xfrm>
            <a:custGeom>
              <a:avLst/>
              <a:gdLst>
                <a:gd name="T0" fmla="*/ 0 w 768"/>
                <a:gd name="T1" fmla="*/ 20 h 264"/>
                <a:gd name="T2" fmla="*/ 43 w 768"/>
                <a:gd name="T3" fmla="*/ 0 h 264"/>
                <a:gd name="T4" fmla="*/ 0 60000 65536"/>
                <a:gd name="T5" fmla="*/ 0 60000 65536"/>
                <a:gd name="T6" fmla="*/ 0 w 768"/>
                <a:gd name="T7" fmla="*/ 0 h 264"/>
                <a:gd name="T8" fmla="*/ 768 w 768"/>
                <a:gd name="T9" fmla="*/ 264 h 264"/>
              </a:gdLst>
              <a:ahLst/>
              <a:cxnLst>
                <a:cxn ang="T4">
                  <a:pos x="T0" y="T1"/>
                </a:cxn>
                <a:cxn ang="T5">
                  <a:pos x="T2" y="T3"/>
                </a:cxn>
              </a:cxnLst>
              <a:rect l="T6" t="T7" r="T8" b="T9"/>
              <a:pathLst>
                <a:path w="768" h="264">
                  <a:moveTo>
                    <a:pt x="0" y="264"/>
                  </a:moveTo>
                  <a:lnTo>
                    <a:pt x="768" y="0"/>
                  </a:lnTo>
                </a:path>
              </a:pathLst>
            </a:custGeom>
            <a:noFill/>
            <a:ln w="38100">
              <a:solidFill>
                <a:srgbClr val="FF0000"/>
              </a:solidFill>
              <a:round/>
              <a:headEnd/>
              <a:tailEnd type="stealth" w="lg" len="med"/>
            </a:ln>
          </p:spPr>
          <p:txBody>
            <a:bodyPr/>
            <a:lstStyle/>
            <a:p>
              <a:endParaRPr lang="en-US"/>
            </a:p>
          </p:txBody>
        </p:sp>
        <p:sp>
          <p:nvSpPr>
            <p:cNvPr id="8205" name="Oval 26"/>
            <p:cNvSpPr>
              <a:spLocks noChangeArrowheads="1"/>
            </p:cNvSpPr>
            <p:nvPr/>
          </p:nvSpPr>
          <p:spPr bwMode="auto">
            <a:xfrm>
              <a:off x="2279" y="4025"/>
              <a:ext cx="42" cy="44"/>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8206" name="Oval 27"/>
            <p:cNvSpPr>
              <a:spLocks noChangeArrowheads="1"/>
            </p:cNvSpPr>
            <p:nvPr/>
          </p:nvSpPr>
          <p:spPr bwMode="auto">
            <a:xfrm>
              <a:off x="826" y="3596"/>
              <a:ext cx="42" cy="44"/>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8207" name="Text Box 31"/>
            <p:cNvSpPr txBox="1">
              <a:spLocks noChangeArrowheads="1"/>
            </p:cNvSpPr>
            <p:nvPr/>
          </p:nvSpPr>
          <p:spPr bwMode="auto">
            <a:xfrm>
              <a:off x="812" y="3369"/>
              <a:ext cx="196" cy="231"/>
            </a:xfrm>
            <a:prstGeom prst="rect">
              <a:avLst/>
            </a:prstGeom>
            <a:noFill/>
            <a:ln w="9525">
              <a:noFill/>
              <a:miter lim="800000"/>
              <a:headEnd/>
              <a:tailEnd/>
            </a:ln>
          </p:spPr>
          <p:txBody>
            <a:bodyPr wrap="none">
              <a:spAutoFit/>
            </a:bodyPr>
            <a:lstStyle/>
            <a:p>
              <a:r>
                <a:rPr lang="en-US" sz="1800" b="1"/>
                <a:t>x</a:t>
              </a:r>
            </a:p>
          </p:txBody>
        </p:sp>
        <p:sp>
          <p:nvSpPr>
            <p:cNvPr id="8208" name="Text Box 32"/>
            <p:cNvSpPr txBox="1">
              <a:spLocks noChangeArrowheads="1"/>
            </p:cNvSpPr>
            <p:nvPr/>
          </p:nvSpPr>
          <p:spPr bwMode="auto">
            <a:xfrm>
              <a:off x="2332" y="3923"/>
              <a:ext cx="212" cy="231"/>
            </a:xfrm>
            <a:prstGeom prst="rect">
              <a:avLst/>
            </a:prstGeom>
            <a:noFill/>
            <a:ln w="9525">
              <a:noFill/>
              <a:miter lim="800000"/>
              <a:headEnd/>
              <a:tailEnd/>
            </a:ln>
          </p:spPr>
          <p:txBody>
            <a:bodyPr wrap="none">
              <a:spAutoFit/>
            </a:bodyPr>
            <a:lstStyle/>
            <a:p>
              <a:r>
                <a:rPr lang="en-US" sz="1800" b="1"/>
                <a:t>X</a:t>
              </a:r>
            </a:p>
          </p:txBody>
        </p:sp>
        <p:sp>
          <p:nvSpPr>
            <p:cNvPr id="8209" name="Text Box 33"/>
            <p:cNvSpPr txBox="1">
              <a:spLocks noChangeArrowheads="1"/>
            </p:cNvSpPr>
            <p:nvPr/>
          </p:nvSpPr>
          <p:spPr bwMode="auto">
            <a:xfrm>
              <a:off x="717" y="3993"/>
              <a:ext cx="249" cy="231"/>
            </a:xfrm>
            <a:prstGeom prst="rect">
              <a:avLst/>
            </a:prstGeom>
            <a:noFill/>
            <a:ln w="9525">
              <a:noFill/>
              <a:miter lim="800000"/>
              <a:headEnd/>
              <a:tailEnd/>
            </a:ln>
          </p:spPr>
          <p:txBody>
            <a:bodyPr wrap="none">
              <a:spAutoFit/>
            </a:bodyPr>
            <a:lstStyle/>
            <a:p>
              <a:r>
                <a:rPr lang="en-US" sz="1800" b="1"/>
                <a:t>a</a:t>
              </a:r>
              <a:r>
                <a:rPr lang="en-US" sz="1800" baseline="-25000"/>
                <a:t>1</a:t>
              </a:r>
            </a:p>
          </p:txBody>
        </p:sp>
        <p:sp>
          <p:nvSpPr>
            <p:cNvPr id="8210" name="Text Box 34"/>
            <p:cNvSpPr txBox="1">
              <a:spLocks noChangeArrowheads="1"/>
            </p:cNvSpPr>
            <p:nvPr/>
          </p:nvSpPr>
          <p:spPr bwMode="auto">
            <a:xfrm>
              <a:off x="303" y="3750"/>
              <a:ext cx="249" cy="231"/>
            </a:xfrm>
            <a:prstGeom prst="rect">
              <a:avLst/>
            </a:prstGeom>
            <a:noFill/>
            <a:ln w="9525">
              <a:noFill/>
              <a:miter lim="800000"/>
              <a:headEnd/>
              <a:tailEnd/>
            </a:ln>
          </p:spPr>
          <p:txBody>
            <a:bodyPr wrap="none">
              <a:spAutoFit/>
            </a:bodyPr>
            <a:lstStyle/>
            <a:p>
              <a:r>
                <a:rPr lang="en-US" sz="1800" b="1"/>
                <a:t>a</a:t>
              </a:r>
              <a:r>
                <a:rPr lang="en-US" sz="1800" baseline="-25000"/>
                <a:t>2</a:t>
              </a:r>
            </a:p>
          </p:txBody>
        </p:sp>
      </p:grpSp>
      <p:graphicFrame>
        <p:nvGraphicFramePr>
          <p:cNvPr id="1030181" name="Object 37"/>
          <p:cNvGraphicFramePr>
            <a:graphicFrameLocks noGrp="1" noChangeAspect="1"/>
          </p:cNvGraphicFramePr>
          <p:nvPr>
            <p:ph sz="half" idx="4294967295"/>
          </p:nvPr>
        </p:nvGraphicFramePr>
        <p:xfrm>
          <a:off x="3429000" y="4916488"/>
          <a:ext cx="4800600" cy="1179512"/>
        </p:xfrm>
        <a:graphic>
          <a:graphicData uri="http://schemas.openxmlformats.org/presentationml/2006/ole">
            <mc:AlternateContent xmlns:mc="http://schemas.openxmlformats.org/markup-compatibility/2006">
              <mc:Choice xmlns:v="urn:schemas-microsoft-com:vml" Requires="v">
                <p:oleObj spid="_x0000_s8480" name="Equation" r:id="rId6" imgW="2895480" imgH="711000" progId="Equation.3">
                  <p:embed/>
                </p:oleObj>
              </mc:Choice>
              <mc:Fallback>
                <p:oleObj name="Equation" r:id="rId6" imgW="2895480" imgH="711000" progId="Equation.3">
                  <p:embed/>
                  <p:pic>
                    <p:nvPicPr>
                      <p:cNvPr id="0" name="Object 3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4916488"/>
                        <a:ext cx="4800600" cy="1179512"/>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030189" name="Line 45"/>
          <p:cNvSpPr>
            <a:spLocks noChangeShapeType="1"/>
          </p:cNvSpPr>
          <p:nvPr/>
        </p:nvSpPr>
        <p:spPr bwMode="auto">
          <a:xfrm flipV="1">
            <a:off x="7772400" y="5638800"/>
            <a:ext cx="304800" cy="533400"/>
          </a:xfrm>
          <a:prstGeom prst="line">
            <a:avLst/>
          </a:prstGeom>
          <a:noFill/>
          <a:ln w="9525">
            <a:solidFill>
              <a:schemeClr val="tx1"/>
            </a:solidFill>
            <a:round/>
            <a:headEnd/>
            <a:tailEnd type="triangle" w="med" len="med"/>
          </a:ln>
        </p:spPr>
        <p:txBody>
          <a:bodyPr/>
          <a:lstStyle/>
          <a:p>
            <a:endParaRPr lang="en-US"/>
          </a:p>
        </p:txBody>
      </p:sp>
      <p:sp>
        <p:nvSpPr>
          <p:cNvPr id="1030190" name="Text Box 46"/>
          <p:cNvSpPr txBox="1">
            <a:spLocks noChangeArrowheads="1"/>
          </p:cNvSpPr>
          <p:nvPr/>
        </p:nvSpPr>
        <p:spPr bwMode="auto">
          <a:xfrm>
            <a:off x="7080250" y="6132513"/>
            <a:ext cx="1454150" cy="641350"/>
          </a:xfrm>
          <a:prstGeom prst="rect">
            <a:avLst/>
          </a:prstGeom>
          <a:noFill/>
          <a:ln w="9525">
            <a:noFill/>
            <a:miter lim="800000"/>
            <a:headEnd/>
            <a:tailEnd/>
          </a:ln>
        </p:spPr>
        <p:txBody>
          <a:bodyPr wrap="none">
            <a:spAutoFit/>
          </a:bodyPr>
          <a:lstStyle/>
          <a:p>
            <a:pPr algn="ctr"/>
            <a:r>
              <a:rPr lang="en-US" sz="1800"/>
              <a:t>Projection of</a:t>
            </a:r>
            <a:br>
              <a:rPr lang="en-US" sz="1800"/>
            </a:br>
            <a:r>
              <a:rPr lang="en-US" sz="1800"/>
              <a:t>world origin</a:t>
            </a:r>
          </a:p>
        </p:txBody>
      </p:sp>
      <p:sp>
        <p:nvSpPr>
          <p:cNvPr id="19" name="TextBox 18">
            <a:extLst>
              <a:ext uri="{FF2B5EF4-FFF2-40B4-BE49-F238E27FC236}">
                <a16:creationId xmlns:a16="http://schemas.microsoft.com/office/drawing/2014/main" id="{11A2EDB5-1783-9E46-A647-DAC29AE06F33}"/>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018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17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3018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018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3019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30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85" grpId="0" build="p"/>
      <p:bldP spid="1030189" grpId="0" animBg="1"/>
      <p:bldP spid="103019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r>
              <a:rPr lang="en-US"/>
              <a:t>Affine structure from motion</a:t>
            </a:r>
          </a:p>
        </p:txBody>
      </p:sp>
      <p:sp>
        <p:nvSpPr>
          <p:cNvPr id="1035267" name="Rectangle 3"/>
          <p:cNvSpPr>
            <a:spLocks noGrp="1" noChangeArrowheads="1"/>
          </p:cNvSpPr>
          <p:nvPr>
            <p:ph type="body" idx="1"/>
          </p:nvPr>
        </p:nvSpPr>
        <p:spPr>
          <a:xfrm>
            <a:off x="838200" y="914400"/>
            <a:ext cx="8001000" cy="5943600"/>
          </a:xfrm>
        </p:spPr>
        <p:txBody>
          <a:bodyPr/>
          <a:lstStyle/>
          <a:p>
            <a:pPr>
              <a:lnSpc>
                <a:spcPct val="90000"/>
              </a:lnSpc>
              <a:buFontTx/>
              <a:buChar char="•"/>
            </a:pPr>
            <a:r>
              <a:rPr lang="en-US" dirty="0"/>
              <a:t>Given: </a:t>
            </a:r>
            <a:r>
              <a:rPr lang="en-US" i="1" dirty="0"/>
              <a:t>m</a:t>
            </a:r>
            <a:r>
              <a:rPr lang="en-US" dirty="0"/>
              <a:t> images of </a:t>
            </a:r>
            <a:r>
              <a:rPr lang="en-US" i="1" dirty="0"/>
              <a:t>n</a:t>
            </a:r>
            <a:r>
              <a:rPr lang="en-US" dirty="0"/>
              <a:t> fixed 3D points:</a:t>
            </a:r>
          </a:p>
          <a:p>
            <a:pPr algn="ctr">
              <a:lnSpc>
                <a:spcPct val="90000"/>
              </a:lnSpc>
            </a:pPr>
            <a:r>
              <a:rPr lang="en-US" dirty="0"/>
              <a:t> </a:t>
            </a:r>
            <a:r>
              <a:rPr lang="en-US" b="1" dirty="0">
                <a:latin typeface="Times New Roman" pitchFamily="18" charset="0"/>
              </a:rPr>
              <a:t>x</a:t>
            </a:r>
            <a:r>
              <a:rPr lang="en-US" i="1" baseline="-10000" dirty="0">
                <a:latin typeface="Times New Roman" pitchFamily="18" charset="0"/>
              </a:rPr>
              <a:t>ij</a:t>
            </a:r>
            <a:r>
              <a:rPr lang="en-US" i="1" dirty="0">
                <a:latin typeface="Times New Roman" pitchFamily="18" charset="0"/>
              </a:rPr>
              <a:t> = </a:t>
            </a:r>
            <a:r>
              <a:rPr lang="en-US" b="1" dirty="0">
                <a:latin typeface="Times New Roman" pitchFamily="18" charset="0"/>
              </a:rPr>
              <a:t>A</a:t>
            </a:r>
            <a:r>
              <a:rPr lang="en-US" i="1" baseline="-25000" dirty="0">
                <a:latin typeface="Times New Roman" pitchFamily="18" charset="0"/>
              </a:rPr>
              <a:t>i </a:t>
            </a:r>
            <a:r>
              <a:rPr lang="en-US" b="1" dirty="0">
                <a:latin typeface="Times New Roman" pitchFamily="18" charset="0"/>
              </a:rPr>
              <a:t>X</a:t>
            </a:r>
            <a:r>
              <a:rPr lang="en-US" i="1" baseline="-16000" dirty="0">
                <a:latin typeface="Times New Roman" pitchFamily="18" charset="0"/>
              </a:rPr>
              <a:t>j</a:t>
            </a:r>
            <a:r>
              <a:rPr lang="en-US" i="1" baseline="-25000" dirty="0">
                <a:latin typeface="Times New Roman" pitchFamily="18" charset="0"/>
              </a:rPr>
              <a:t> </a:t>
            </a:r>
            <a:r>
              <a:rPr lang="en-US" i="1" dirty="0">
                <a:latin typeface="Times New Roman" pitchFamily="18" charset="0"/>
              </a:rPr>
              <a:t>+ </a:t>
            </a:r>
            <a:r>
              <a:rPr lang="en-US" b="1" dirty="0">
                <a:latin typeface="Times New Roman" pitchFamily="18" charset="0"/>
              </a:rPr>
              <a:t>b</a:t>
            </a:r>
            <a:r>
              <a:rPr lang="en-US" i="1" baseline="-25000" dirty="0">
                <a:latin typeface="Times New Roman" pitchFamily="18" charset="0"/>
              </a:rPr>
              <a:t>i </a:t>
            </a:r>
            <a:r>
              <a:rPr lang="en-US" i="1" dirty="0">
                <a:latin typeface="Times New Roman" pitchFamily="18" charset="0"/>
              </a:rPr>
              <a:t>,     </a:t>
            </a:r>
            <a:r>
              <a:rPr lang="en-US" i="1" dirty="0" err="1">
                <a:latin typeface="Times New Roman" pitchFamily="18" charset="0"/>
              </a:rPr>
              <a:t>i</a:t>
            </a:r>
            <a:r>
              <a:rPr lang="en-US" i="1" dirty="0">
                <a:latin typeface="Times New Roman" pitchFamily="18" charset="0"/>
              </a:rPr>
              <a:t> = </a:t>
            </a:r>
            <a:r>
              <a:rPr lang="en-US" dirty="0">
                <a:latin typeface="Times New Roman" pitchFamily="18" charset="0"/>
              </a:rPr>
              <a:t>1</a:t>
            </a:r>
            <a:r>
              <a:rPr lang="en-US" i="1" dirty="0">
                <a:latin typeface="Times New Roman" pitchFamily="18" charset="0"/>
              </a:rPr>
              <a:t>,… , m,  j = </a:t>
            </a:r>
            <a:r>
              <a:rPr lang="en-US" dirty="0">
                <a:latin typeface="Times New Roman" pitchFamily="18" charset="0"/>
              </a:rPr>
              <a:t>1</a:t>
            </a:r>
            <a:r>
              <a:rPr lang="en-US" i="1" dirty="0">
                <a:latin typeface="Times New Roman" pitchFamily="18" charset="0"/>
              </a:rPr>
              <a:t>, … , n  </a:t>
            </a:r>
            <a:br>
              <a:rPr lang="en-US" i="1" dirty="0">
                <a:latin typeface="Times New Roman" pitchFamily="18" charset="0"/>
              </a:rPr>
            </a:br>
            <a:endParaRPr lang="en-US" sz="800" dirty="0">
              <a:latin typeface="Times New Roman" pitchFamily="18" charset="0"/>
            </a:endParaRPr>
          </a:p>
          <a:p>
            <a:pPr>
              <a:lnSpc>
                <a:spcPct val="90000"/>
              </a:lnSpc>
              <a:buFontTx/>
              <a:buChar char="•"/>
            </a:pPr>
            <a:r>
              <a:rPr lang="en-US" dirty="0"/>
              <a:t>Problem: use the </a:t>
            </a:r>
            <a:r>
              <a:rPr lang="en-US" i="1" dirty="0" err="1"/>
              <a:t>mn</a:t>
            </a:r>
            <a:r>
              <a:rPr lang="en-US" dirty="0"/>
              <a:t> correspondences </a:t>
            </a:r>
            <a:r>
              <a:rPr lang="en-US" b="1" dirty="0"/>
              <a:t>x</a:t>
            </a:r>
            <a:r>
              <a:rPr lang="en-US" i="1" baseline="-25000" dirty="0"/>
              <a:t>ij  </a:t>
            </a:r>
            <a:r>
              <a:rPr lang="en-US" dirty="0"/>
              <a:t>to estimate </a:t>
            </a:r>
            <a:r>
              <a:rPr lang="en-US" i="1" dirty="0"/>
              <a:t>m</a:t>
            </a:r>
            <a:r>
              <a:rPr lang="en-US" dirty="0"/>
              <a:t> projection matrices </a:t>
            </a:r>
            <a:r>
              <a:rPr lang="en-US" b="1" dirty="0"/>
              <a:t>A</a:t>
            </a:r>
            <a:r>
              <a:rPr lang="en-US" i="1" baseline="-25000" dirty="0"/>
              <a:t>i</a:t>
            </a:r>
            <a:r>
              <a:rPr lang="en-US" dirty="0"/>
              <a:t> and translation vectors </a:t>
            </a:r>
            <a:r>
              <a:rPr lang="en-US" b="1" dirty="0"/>
              <a:t>b</a:t>
            </a:r>
            <a:r>
              <a:rPr lang="en-US" i="1" baseline="-25000" dirty="0"/>
              <a:t>i</a:t>
            </a:r>
            <a:r>
              <a:rPr lang="en-US" dirty="0"/>
              <a:t>, </a:t>
            </a:r>
            <a:br>
              <a:rPr lang="en-US" dirty="0"/>
            </a:br>
            <a:r>
              <a:rPr lang="en-US" dirty="0"/>
              <a:t>and </a:t>
            </a:r>
            <a:r>
              <a:rPr lang="en-US" i="1" dirty="0"/>
              <a:t>n</a:t>
            </a:r>
            <a:r>
              <a:rPr lang="en-US" dirty="0"/>
              <a:t> points </a:t>
            </a:r>
            <a:r>
              <a:rPr lang="en-US" b="1" dirty="0"/>
              <a:t>X</a:t>
            </a:r>
            <a:r>
              <a:rPr lang="en-US" i="1" baseline="-10000" dirty="0"/>
              <a:t>j</a:t>
            </a:r>
            <a:r>
              <a:rPr lang="en-US" dirty="0"/>
              <a:t> </a:t>
            </a:r>
          </a:p>
          <a:p>
            <a:pPr>
              <a:lnSpc>
                <a:spcPct val="90000"/>
              </a:lnSpc>
              <a:buFontTx/>
              <a:buChar char="•"/>
            </a:pPr>
            <a:r>
              <a:rPr lang="en-US" dirty="0"/>
              <a:t>The reconstruction is defined up to an arbitrary </a:t>
            </a:r>
            <a:r>
              <a:rPr lang="en-US" i="1" dirty="0"/>
              <a:t>affine </a:t>
            </a:r>
            <a:r>
              <a:rPr lang="en-US" dirty="0"/>
              <a:t>transformation </a:t>
            </a:r>
            <a:r>
              <a:rPr lang="en-US" b="1" dirty="0"/>
              <a:t>Q </a:t>
            </a:r>
            <a:r>
              <a:rPr lang="en-US" dirty="0"/>
              <a:t>(12 degrees of freedom):</a:t>
            </a:r>
            <a:br>
              <a:rPr lang="en-US" dirty="0"/>
            </a:br>
            <a:br>
              <a:rPr lang="en-US" dirty="0"/>
            </a:br>
            <a:br>
              <a:rPr lang="en-US" dirty="0"/>
            </a:br>
            <a:br>
              <a:rPr lang="en-US" dirty="0"/>
            </a:br>
            <a:endParaRPr lang="en-US" dirty="0"/>
          </a:p>
          <a:p>
            <a:pPr>
              <a:lnSpc>
                <a:spcPct val="90000"/>
              </a:lnSpc>
              <a:buFontTx/>
              <a:buChar char="•"/>
            </a:pPr>
            <a:r>
              <a:rPr lang="en-US" dirty="0"/>
              <a:t>We have 2</a:t>
            </a:r>
            <a:r>
              <a:rPr lang="en-US" i="1" dirty="0"/>
              <a:t>mn </a:t>
            </a:r>
            <a:r>
              <a:rPr lang="en-US" dirty="0" err="1"/>
              <a:t>knowns</a:t>
            </a:r>
            <a:r>
              <a:rPr lang="en-US" dirty="0"/>
              <a:t> and 8</a:t>
            </a:r>
            <a:r>
              <a:rPr lang="en-US" i="1" dirty="0"/>
              <a:t>m </a:t>
            </a:r>
            <a:r>
              <a:rPr lang="en-US" dirty="0"/>
              <a:t>+ 3</a:t>
            </a:r>
            <a:r>
              <a:rPr lang="en-US" i="1" dirty="0"/>
              <a:t>n</a:t>
            </a:r>
            <a:r>
              <a:rPr lang="en-US" dirty="0"/>
              <a:t> unknowns (minus 12 </a:t>
            </a:r>
            <a:r>
              <a:rPr lang="en-US" dirty="0" err="1"/>
              <a:t>dof</a:t>
            </a:r>
            <a:r>
              <a:rPr lang="en-US" dirty="0"/>
              <a:t> for affine ambiguity)</a:t>
            </a:r>
          </a:p>
          <a:p>
            <a:pPr>
              <a:lnSpc>
                <a:spcPct val="90000"/>
              </a:lnSpc>
              <a:buFontTx/>
              <a:buChar char="•"/>
            </a:pPr>
            <a:r>
              <a:rPr lang="en-US" dirty="0"/>
              <a:t>Thus, we must have 2</a:t>
            </a:r>
            <a:r>
              <a:rPr lang="en-US" i="1" dirty="0"/>
              <a:t>mn</a:t>
            </a:r>
            <a:r>
              <a:rPr lang="en-US" dirty="0"/>
              <a:t> &gt;= 8</a:t>
            </a:r>
            <a:r>
              <a:rPr lang="en-US" i="1" dirty="0"/>
              <a:t>m </a:t>
            </a:r>
            <a:r>
              <a:rPr lang="en-US" dirty="0"/>
              <a:t>+ 3</a:t>
            </a:r>
            <a:r>
              <a:rPr lang="en-US" i="1" dirty="0"/>
              <a:t>n </a:t>
            </a:r>
            <a:r>
              <a:rPr lang="en-US" dirty="0"/>
              <a:t>– 12</a:t>
            </a:r>
          </a:p>
          <a:p>
            <a:pPr>
              <a:lnSpc>
                <a:spcPct val="90000"/>
              </a:lnSpc>
              <a:buFontTx/>
              <a:buChar char="•"/>
            </a:pPr>
            <a:r>
              <a:rPr lang="en-US" dirty="0"/>
              <a:t>For two views, we need four point correspondences</a:t>
            </a:r>
          </a:p>
        </p:txBody>
      </p:sp>
      <p:graphicFrame>
        <p:nvGraphicFramePr>
          <p:cNvPr id="1035268" name="Object 4"/>
          <p:cNvGraphicFramePr>
            <a:graphicFrameLocks noGrp="1" noChangeAspect="1"/>
          </p:cNvGraphicFramePr>
          <p:nvPr>
            <p:ph sz="half" idx="4294967295"/>
            <p:extLst>
              <p:ext uri="{D42A27DB-BD31-4B8C-83A1-F6EECF244321}">
                <p14:modId xmlns:p14="http://schemas.microsoft.com/office/powerpoint/2010/main" val="429741474"/>
              </p:ext>
            </p:extLst>
          </p:nvPr>
        </p:nvGraphicFramePr>
        <p:xfrm>
          <a:off x="1447800" y="3810000"/>
          <a:ext cx="6107113" cy="1003300"/>
        </p:xfrm>
        <a:graphic>
          <a:graphicData uri="http://schemas.openxmlformats.org/presentationml/2006/ole">
            <mc:AlternateContent xmlns:mc="http://schemas.openxmlformats.org/markup-compatibility/2006">
              <mc:Choice xmlns:v="urn:schemas-microsoft-com:vml" Requires="v">
                <p:oleObj spid="_x0000_s9362" name="Equation" r:id="rId4" imgW="2781000" imgH="457200" progId="Equation.3">
                  <p:embed/>
                </p:oleObj>
              </mc:Choice>
              <mc:Fallback>
                <p:oleObj name="Equation" r:id="rId4" imgW="2781000" imgH="457200" progId="Equation.3">
                  <p:embed/>
                  <p:pic>
                    <p:nvPicPr>
                      <p:cNvPr id="0" name="Object 4"/>
                      <p:cNvPicPr>
                        <a:picLocks noChangeAspect="1" noChangeArrowheads="1"/>
                      </p:cNvPicPr>
                      <p:nvPr/>
                    </p:nvPicPr>
                    <p:blipFill>
                      <a:blip r:embed="rId5"/>
                      <a:srcRect/>
                      <a:stretch>
                        <a:fillRect/>
                      </a:stretch>
                    </p:blipFill>
                    <p:spPr bwMode="auto">
                      <a:xfrm>
                        <a:off x="1447800" y="3810000"/>
                        <a:ext cx="6107113" cy="10033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5" name="TextBox 4">
            <a:extLst>
              <a:ext uri="{FF2B5EF4-FFF2-40B4-BE49-F238E27FC236}">
                <a16:creationId xmlns:a16="http://schemas.microsoft.com/office/drawing/2014/main" id="{E78E8D97-B4FB-0D46-B4E1-E50A5B87373B}"/>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526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526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3526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3526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52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35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35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35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267"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p:txBody>
          <a:bodyPr/>
          <a:lstStyle/>
          <a:p>
            <a:r>
              <a:rPr lang="en-US"/>
              <a:t>Affine structure from motion</a:t>
            </a:r>
          </a:p>
        </p:txBody>
      </p:sp>
      <p:sp>
        <p:nvSpPr>
          <p:cNvPr id="1039363" name="Rectangle 3"/>
          <p:cNvSpPr>
            <a:spLocks noGrp="1" noChangeArrowheads="1"/>
          </p:cNvSpPr>
          <p:nvPr>
            <p:ph type="body" idx="1"/>
          </p:nvPr>
        </p:nvSpPr>
        <p:spPr/>
        <p:txBody>
          <a:bodyPr/>
          <a:lstStyle/>
          <a:p>
            <a:pPr>
              <a:buFontTx/>
              <a:buChar char="•"/>
            </a:pPr>
            <a:r>
              <a:rPr lang="en-US" dirty="0"/>
              <a:t>Centering: subtract the centroid of the image points in each view</a:t>
            </a:r>
            <a:br>
              <a:rPr lang="en-US" dirty="0"/>
            </a:br>
            <a:br>
              <a:rPr lang="en-US" dirty="0"/>
            </a:br>
            <a:br>
              <a:rPr lang="en-US" dirty="0"/>
            </a:br>
            <a:br>
              <a:rPr lang="en-US" dirty="0"/>
            </a:br>
            <a:br>
              <a:rPr lang="en-US" dirty="0"/>
            </a:br>
            <a:br>
              <a:rPr lang="en-US" dirty="0"/>
            </a:br>
            <a:endParaRPr lang="en-US" dirty="0"/>
          </a:p>
          <a:p>
            <a:pPr>
              <a:buFontTx/>
              <a:buChar char="•"/>
            </a:pPr>
            <a:r>
              <a:rPr lang="en-US" dirty="0"/>
              <a:t>For simplicity, set the origin of the world coordinate system to the centroid of the 3D points</a:t>
            </a:r>
          </a:p>
          <a:p>
            <a:pPr>
              <a:buFontTx/>
              <a:buChar char="•"/>
            </a:pPr>
            <a:r>
              <a:rPr lang="en-US" dirty="0"/>
              <a:t>After centering, each normalized 2D point is related to the 3D point </a:t>
            </a:r>
            <a:r>
              <a:rPr lang="en-US" b="1" dirty="0" err="1"/>
              <a:t>X</a:t>
            </a:r>
            <a:r>
              <a:rPr lang="en-US" i="1" baseline="-25000" dirty="0" err="1"/>
              <a:t>j</a:t>
            </a:r>
            <a:r>
              <a:rPr lang="en-US" dirty="0"/>
              <a:t> by</a:t>
            </a:r>
          </a:p>
        </p:txBody>
      </p:sp>
      <p:graphicFrame>
        <p:nvGraphicFramePr>
          <p:cNvPr id="1039366" name="Object 6"/>
          <p:cNvGraphicFramePr>
            <a:graphicFrameLocks noGrp="1" noChangeAspect="1"/>
          </p:cNvGraphicFramePr>
          <p:nvPr>
            <p:ph sz="half" idx="4294967295"/>
            <p:extLst>
              <p:ext uri="{D42A27DB-BD31-4B8C-83A1-F6EECF244321}">
                <p14:modId xmlns:p14="http://schemas.microsoft.com/office/powerpoint/2010/main" val="8320328"/>
              </p:ext>
            </p:extLst>
          </p:nvPr>
        </p:nvGraphicFramePr>
        <p:xfrm>
          <a:off x="1600200" y="1881188"/>
          <a:ext cx="6096000" cy="1852612"/>
        </p:xfrm>
        <a:graphic>
          <a:graphicData uri="http://schemas.openxmlformats.org/presentationml/2006/ole">
            <mc:AlternateContent xmlns:mc="http://schemas.openxmlformats.org/markup-compatibility/2006">
              <mc:Choice xmlns:v="urn:schemas-microsoft-com:vml" Requires="v">
                <p:oleObj spid="_x0000_s10527" name="Equation" r:id="rId4" imgW="3009600" imgH="914400" progId="Equation.3">
                  <p:embed/>
                </p:oleObj>
              </mc:Choice>
              <mc:Fallback>
                <p:oleObj name="Equation" r:id="rId4" imgW="3009600" imgH="914400"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1881188"/>
                        <a:ext cx="6096000" cy="1852612"/>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039368" name="Object 8"/>
          <p:cNvGraphicFramePr>
            <a:graphicFrameLocks noGrp="1" noChangeAspect="1"/>
          </p:cNvGraphicFramePr>
          <p:nvPr>
            <p:ph sz="half" idx="4294967295"/>
            <p:extLst>
              <p:ext uri="{D42A27DB-BD31-4B8C-83A1-F6EECF244321}">
                <p14:modId xmlns:p14="http://schemas.microsoft.com/office/powerpoint/2010/main" val="1183603691"/>
              </p:ext>
            </p:extLst>
          </p:nvPr>
        </p:nvGraphicFramePr>
        <p:xfrm>
          <a:off x="3429000" y="5686425"/>
          <a:ext cx="2416175" cy="866775"/>
        </p:xfrm>
        <a:graphic>
          <a:graphicData uri="http://schemas.openxmlformats.org/presentationml/2006/ole">
            <mc:AlternateContent xmlns:mc="http://schemas.openxmlformats.org/markup-compatibility/2006">
              <mc:Choice xmlns:v="urn:schemas-microsoft-com:vml" Requires="v">
                <p:oleObj spid="_x0000_s10528" name="Equation" r:id="rId6" imgW="672840" imgH="241200" progId="Equation.3">
                  <p:embed/>
                </p:oleObj>
              </mc:Choice>
              <mc:Fallback>
                <p:oleObj name="Equation" r:id="rId6" imgW="672840" imgH="241200" progId="Equation.3">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5686425"/>
                        <a:ext cx="2416175" cy="8667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TextBox 5">
            <a:extLst>
              <a:ext uri="{FF2B5EF4-FFF2-40B4-BE49-F238E27FC236}">
                <a16:creationId xmlns:a16="http://schemas.microsoft.com/office/drawing/2014/main" id="{78B617CC-3EE3-6C42-97E2-057C4C686A75}"/>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936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936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3936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3936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93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936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r>
              <a:rPr lang="en-US"/>
              <a:t>Affine structure from motion</a:t>
            </a:r>
          </a:p>
        </p:txBody>
      </p:sp>
      <p:sp>
        <p:nvSpPr>
          <p:cNvPr id="11268" name="Rectangle 3"/>
          <p:cNvSpPr>
            <a:spLocks noGrp="1" noChangeArrowheads="1"/>
          </p:cNvSpPr>
          <p:nvPr>
            <p:ph type="body" idx="1"/>
          </p:nvPr>
        </p:nvSpPr>
        <p:spPr/>
        <p:txBody>
          <a:bodyPr/>
          <a:lstStyle/>
          <a:p>
            <a:pPr>
              <a:buFontTx/>
              <a:buChar char="•"/>
            </a:pPr>
            <a:r>
              <a:rPr lang="en-US"/>
              <a:t>Let’s create a 2</a:t>
            </a:r>
            <a:r>
              <a:rPr lang="en-US" i="1"/>
              <a:t>m</a:t>
            </a:r>
            <a:r>
              <a:rPr lang="en-US"/>
              <a:t> </a:t>
            </a:r>
            <a:r>
              <a:rPr lang="en-US">
                <a:cs typeface="Arial" charset="0"/>
              </a:rPr>
              <a:t>×</a:t>
            </a:r>
            <a:r>
              <a:rPr lang="en-US"/>
              <a:t> </a:t>
            </a:r>
            <a:r>
              <a:rPr lang="en-US" i="1"/>
              <a:t>n </a:t>
            </a:r>
            <a:r>
              <a:rPr lang="en-US"/>
              <a:t>data (measurement) matrix:</a:t>
            </a:r>
          </a:p>
        </p:txBody>
      </p:sp>
      <p:graphicFrame>
        <p:nvGraphicFramePr>
          <p:cNvPr id="11266" name="Object 4"/>
          <p:cNvGraphicFramePr>
            <a:graphicFrameLocks noGrp="1" noChangeAspect="1"/>
          </p:cNvGraphicFramePr>
          <p:nvPr>
            <p:ph sz="half" idx="4294967295"/>
          </p:nvPr>
        </p:nvGraphicFramePr>
        <p:xfrm>
          <a:off x="304800" y="1457325"/>
          <a:ext cx="4310063" cy="2492375"/>
        </p:xfrm>
        <a:graphic>
          <a:graphicData uri="http://schemas.openxmlformats.org/presentationml/2006/ole">
            <mc:AlternateContent xmlns:mc="http://schemas.openxmlformats.org/markup-compatibility/2006">
              <mc:Choice xmlns:v="urn:schemas-microsoft-com:vml" Requires="v">
                <p:oleObj spid="_x0000_s11410" name="Equation" r:id="rId4" imgW="1625400" imgH="939600" progId="Equation.3">
                  <p:embed/>
                </p:oleObj>
              </mc:Choice>
              <mc:Fallback>
                <p:oleObj name="Equation" r:id="rId4" imgW="1625400" imgH="9396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457325"/>
                        <a:ext cx="4310063" cy="24923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1269" name="Line 6"/>
          <p:cNvSpPr>
            <a:spLocks noChangeShapeType="1"/>
          </p:cNvSpPr>
          <p:nvPr/>
        </p:nvSpPr>
        <p:spPr bwMode="auto">
          <a:xfrm>
            <a:off x="4876800" y="1595438"/>
            <a:ext cx="0" cy="2209800"/>
          </a:xfrm>
          <a:prstGeom prst="line">
            <a:avLst/>
          </a:prstGeom>
          <a:noFill/>
          <a:ln w="9525">
            <a:solidFill>
              <a:srgbClr val="FF0000"/>
            </a:solidFill>
            <a:round/>
            <a:headEnd/>
            <a:tailEnd type="triangle" w="med" len="med"/>
          </a:ln>
        </p:spPr>
        <p:txBody>
          <a:bodyPr/>
          <a:lstStyle/>
          <a:p>
            <a:endParaRPr lang="en-US"/>
          </a:p>
        </p:txBody>
      </p:sp>
      <p:sp>
        <p:nvSpPr>
          <p:cNvPr id="11270" name="Text Box 7"/>
          <p:cNvSpPr txBox="1">
            <a:spLocks noChangeArrowheads="1"/>
          </p:cNvSpPr>
          <p:nvPr/>
        </p:nvSpPr>
        <p:spPr bwMode="auto">
          <a:xfrm>
            <a:off x="5046663" y="2357438"/>
            <a:ext cx="1354137" cy="822325"/>
          </a:xfrm>
          <a:prstGeom prst="rect">
            <a:avLst/>
          </a:prstGeom>
          <a:noFill/>
          <a:ln w="9525">
            <a:noFill/>
            <a:miter lim="800000"/>
            <a:headEnd/>
            <a:tailEnd/>
          </a:ln>
        </p:spPr>
        <p:txBody>
          <a:bodyPr wrap="none">
            <a:spAutoFit/>
          </a:bodyPr>
          <a:lstStyle/>
          <a:p>
            <a:pPr algn="ctr"/>
            <a:r>
              <a:rPr lang="en-US">
                <a:solidFill>
                  <a:srgbClr val="FF0000"/>
                </a:solidFill>
              </a:rPr>
              <a:t>cameras</a:t>
            </a:r>
            <a:br>
              <a:rPr lang="en-US">
                <a:solidFill>
                  <a:srgbClr val="FF0000"/>
                </a:solidFill>
              </a:rPr>
            </a:br>
            <a:r>
              <a:rPr lang="en-US">
                <a:solidFill>
                  <a:srgbClr val="FF0000"/>
                </a:solidFill>
              </a:rPr>
              <a:t>(2</a:t>
            </a:r>
            <a:r>
              <a:rPr lang="en-US" sz="800">
                <a:solidFill>
                  <a:srgbClr val="FF0000"/>
                </a:solidFill>
              </a:rPr>
              <a:t> </a:t>
            </a:r>
            <a:r>
              <a:rPr lang="en-US" i="1">
                <a:solidFill>
                  <a:srgbClr val="FF0000"/>
                </a:solidFill>
              </a:rPr>
              <a:t>m</a:t>
            </a:r>
            <a:r>
              <a:rPr lang="en-US">
                <a:solidFill>
                  <a:srgbClr val="FF0000"/>
                </a:solidFill>
              </a:rPr>
              <a:t>)</a:t>
            </a:r>
          </a:p>
        </p:txBody>
      </p:sp>
      <p:sp>
        <p:nvSpPr>
          <p:cNvPr id="11271" name="Line 8"/>
          <p:cNvSpPr>
            <a:spLocks noChangeShapeType="1"/>
          </p:cNvSpPr>
          <p:nvPr/>
        </p:nvSpPr>
        <p:spPr bwMode="auto">
          <a:xfrm>
            <a:off x="1219200" y="4186238"/>
            <a:ext cx="3124200" cy="0"/>
          </a:xfrm>
          <a:prstGeom prst="line">
            <a:avLst/>
          </a:prstGeom>
          <a:noFill/>
          <a:ln w="9525">
            <a:solidFill>
              <a:srgbClr val="FF0000"/>
            </a:solidFill>
            <a:round/>
            <a:headEnd/>
            <a:tailEnd type="triangle" w="med" len="med"/>
          </a:ln>
        </p:spPr>
        <p:txBody>
          <a:bodyPr/>
          <a:lstStyle/>
          <a:p>
            <a:endParaRPr lang="en-US"/>
          </a:p>
        </p:txBody>
      </p:sp>
      <p:sp>
        <p:nvSpPr>
          <p:cNvPr id="11272" name="Text Box 9"/>
          <p:cNvSpPr txBox="1">
            <a:spLocks noChangeArrowheads="1"/>
          </p:cNvSpPr>
          <p:nvPr/>
        </p:nvSpPr>
        <p:spPr bwMode="auto">
          <a:xfrm>
            <a:off x="2016125" y="4262438"/>
            <a:ext cx="1455738" cy="457200"/>
          </a:xfrm>
          <a:prstGeom prst="rect">
            <a:avLst/>
          </a:prstGeom>
          <a:noFill/>
          <a:ln w="9525">
            <a:noFill/>
            <a:miter lim="800000"/>
            <a:headEnd/>
            <a:tailEnd/>
          </a:ln>
        </p:spPr>
        <p:txBody>
          <a:bodyPr wrap="none">
            <a:spAutoFit/>
          </a:bodyPr>
          <a:lstStyle/>
          <a:p>
            <a:r>
              <a:rPr lang="en-US">
                <a:solidFill>
                  <a:srgbClr val="FF0000"/>
                </a:solidFill>
              </a:rPr>
              <a:t>points (</a:t>
            </a:r>
            <a:r>
              <a:rPr lang="en-US" i="1">
                <a:solidFill>
                  <a:srgbClr val="FF0000"/>
                </a:solidFill>
              </a:rPr>
              <a:t>n</a:t>
            </a:r>
            <a:r>
              <a:rPr lang="en-US">
                <a:solidFill>
                  <a:srgbClr val="FF0000"/>
                </a:solidFill>
              </a:rPr>
              <a:t>)</a:t>
            </a:r>
          </a:p>
        </p:txBody>
      </p:sp>
      <p:sp>
        <p:nvSpPr>
          <p:cNvPr id="11273" name="Rectangle 11"/>
          <p:cNvSpPr>
            <a:spLocks noChangeArrowheads="1"/>
          </p:cNvSpPr>
          <p:nvPr/>
        </p:nvSpPr>
        <p:spPr bwMode="auto">
          <a:xfrm>
            <a:off x="76200" y="6140450"/>
            <a:ext cx="9067800" cy="641350"/>
          </a:xfrm>
          <a:prstGeom prst="rect">
            <a:avLst/>
          </a:prstGeom>
          <a:noFill/>
          <a:ln w="9525">
            <a:noFill/>
            <a:miter lim="800000"/>
            <a:headEnd/>
            <a:tailEnd/>
          </a:ln>
        </p:spPr>
        <p:txBody>
          <a:bodyPr anchor="ctr">
            <a:spAutoFit/>
          </a:bodyPr>
          <a:lstStyle/>
          <a:p>
            <a:r>
              <a:rPr lang="en-US" sz="1800"/>
              <a:t>C. Tomasi and T. Kanade. </a:t>
            </a:r>
            <a:r>
              <a:rPr lang="en-US" sz="1800">
                <a:hlinkClick r:id="rId6"/>
              </a:rPr>
              <a:t>Shape and motion from image streams under orthography: </a:t>
            </a:r>
            <a:br>
              <a:rPr lang="en-US" sz="1800">
                <a:hlinkClick r:id="rId6"/>
              </a:rPr>
            </a:br>
            <a:r>
              <a:rPr lang="en-US" sz="1800">
                <a:hlinkClick r:id="rId6"/>
              </a:rPr>
              <a:t>A factorization method.</a:t>
            </a:r>
            <a:r>
              <a:rPr lang="en-US" sz="1800"/>
              <a:t> </a:t>
            </a:r>
            <a:r>
              <a:rPr lang="en-US" sz="1800" i="1"/>
              <a:t>IJCV</a:t>
            </a:r>
            <a:r>
              <a:rPr lang="en-US" sz="1800"/>
              <a:t>, 9(2):137-154, November 1992.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p:txBody>
          <a:bodyPr/>
          <a:lstStyle/>
          <a:p>
            <a:r>
              <a:rPr lang="en-US"/>
              <a:t>Affine structure from motion</a:t>
            </a:r>
          </a:p>
        </p:txBody>
      </p:sp>
      <p:sp>
        <p:nvSpPr>
          <p:cNvPr id="12292" name="Rectangle 3"/>
          <p:cNvSpPr>
            <a:spLocks noGrp="1" noChangeArrowheads="1"/>
          </p:cNvSpPr>
          <p:nvPr>
            <p:ph type="body" idx="1"/>
          </p:nvPr>
        </p:nvSpPr>
        <p:spPr/>
        <p:txBody>
          <a:bodyPr/>
          <a:lstStyle/>
          <a:p>
            <a:pPr>
              <a:buFontTx/>
              <a:buChar char="•"/>
            </a:pPr>
            <a:r>
              <a:rPr lang="en-US"/>
              <a:t>Let’s create a 2</a:t>
            </a:r>
            <a:r>
              <a:rPr lang="en-US" i="1"/>
              <a:t>m</a:t>
            </a:r>
            <a:r>
              <a:rPr lang="en-US"/>
              <a:t> </a:t>
            </a:r>
            <a:r>
              <a:rPr lang="en-US">
                <a:cs typeface="Arial" charset="0"/>
              </a:rPr>
              <a:t>×</a:t>
            </a:r>
            <a:r>
              <a:rPr lang="en-US"/>
              <a:t> </a:t>
            </a:r>
            <a:r>
              <a:rPr lang="en-US" i="1"/>
              <a:t>n </a:t>
            </a:r>
            <a:r>
              <a:rPr lang="en-US"/>
              <a:t>data (measurement) matrix:</a:t>
            </a:r>
          </a:p>
        </p:txBody>
      </p:sp>
      <p:graphicFrame>
        <p:nvGraphicFramePr>
          <p:cNvPr id="12290" name="Object 4"/>
          <p:cNvGraphicFramePr>
            <a:graphicFrameLocks noGrp="1" noChangeAspect="1"/>
          </p:cNvGraphicFramePr>
          <p:nvPr>
            <p:ph sz="half" idx="4294967295"/>
          </p:nvPr>
        </p:nvGraphicFramePr>
        <p:xfrm>
          <a:off x="304800" y="1457325"/>
          <a:ext cx="8686800" cy="2490788"/>
        </p:xfrm>
        <a:graphic>
          <a:graphicData uri="http://schemas.openxmlformats.org/presentationml/2006/ole">
            <mc:AlternateContent xmlns:mc="http://schemas.openxmlformats.org/markup-compatibility/2006">
              <mc:Choice xmlns:v="urn:schemas-microsoft-com:vml" Requires="v">
                <p:oleObj spid="_x0000_s12434" name="Equation" r:id="rId4" imgW="3276360" imgH="939600" progId="Equation.3">
                  <p:embed/>
                </p:oleObj>
              </mc:Choice>
              <mc:Fallback>
                <p:oleObj name="Equation" r:id="rId4" imgW="3276360" imgH="9396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457325"/>
                        <a:ext cx="8686800" cy="24907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2293" name="Text Box 6"/>
          <p:cNvSpPr txBox="1">
            <a:spLocks noChangeArrowheads="1"/>
          </p:cNvSpPr>
          <p:nvPr/>
        </p:nvSpPr>
        <p:spPr bwMode="auto">
          <a:xfrm>
            <a:off x="4648200" y="3957638"/>
            <a:ext cx="1354138" cy="822325"/>
          </a:xfrm>
          <a:prstGeom prst="rect">
            <a:avLst/>
          </a:prstGeom>
          <a:noFill/>
          <a:ln w="9525">
            <a:noFill/>
            <a:miter lim="800000"/>
            <a:headEnd/>
            <a:tailEnd/>
          </a:ln>
        </p:spPr>
        <p:txBody>
          <a:bodyPr wrap="none">
            <a:spAutoFit/>
          </a:bodyPr>
          <a:lstStyle/>
          <a:p>
            <a:pPr algn="ctr"/>
            <a:r>
              <a:rPr lang="en-US">
                <a:solidFill>
                  <a:srgbClr val="FF0000"/>
                </a:solidFill>
              </a:rPr>
              <a:t>cameras</a:t>
            </a:r>
            <a:br>
              <a:rPr lang="en-US">
                <a:solidFill>
                  <a:srgbClr val="FF0000"/>
                </a:solidFill>
              </a:rPr>
            </a:br>
            <a:r>
              <a:rPr lang="en-US">
                <a:solidFill>
                  <a:srgbClr val="FF0000"/>
                </a:solidFill>
              </a:rPr>
              <a:t>(2</a:t>
            </a:r>
            <a:r>
              <a:rPr lang="en-US" sz="800">
                <a:solidFill>
                  <a:srgbClr val="FF0000"/>
                </a:solidFill>
              </a:rPr>
              <a:t> </a:t>
            </a:r>
            <a:r>
              <a:rPr lang="en-US" i="1">
                <a:solidFill>
                  <a:srgbClr val="FF0000"/>
                </a:solidFill>
              </a:rPr>
              <a:t>m </a:t>
            </a:r>
            <a:r>
              <a:rPr lang="en-US">
                <a:solidFill>
                  <a:srgbClr val="FF0000"/>
                </a:solidFill>
              </a:rPr>
              <a:t>×</a:t>
            </a:r>
            <a:r>
              <a:rPr lang="en-US" i="1">
                <a:solidFill>
                  <a:srgbClr val="FF0000"/>
                </a:solidFill>
              </a:rPr>
              <a:t> </a:t>
            </a:r>
            <a:r>
              <a:rPr lang="en-US">
                <a:solidFill>
                  <a:srgbClr val="FF0000"/>
                </a:solidFill>
              </a:rPr>
              <a:t>3)</a:t>
            </a:r>
          </a:p>
        </p:txBody>
      </p:sp>
      <p:sp>
        <p:nvSpPr>
          <p:cNvPr id="12294" name="Text Box 8"/>
          <p:cNvSpPr txBox="1">
            <a:spLocks noChangeArrowheads="1"/>
          </p:cNvSpPr>
          <p:nvPr/>
        </p:nvSpPr>
        <p:spPr bwMode="auto">
          <a:xfrm>
            <a:off x="6257925" y="3043238"/>
            <a:ext cx="1971675" cy="457200"/>
          </a:xfrm>
          <a:prstGeom prst="rect">
            <a:avLst/>
          </a:prstGeom>
          <a:noFill/>
          <a:ln w="9525">
            <a:noFill/>
            <a:miter lim="800000"/>
            <a:headEnd/>
            <a:tailEnd/>
          </a:ln>
        </p:spPr>
        <p:txBody>
          <a:bodyPr wrap="none">
            <a:spAutoFit/>
          </a:bodyPr>
          <a:lstStyle/>
          <a:p>
            <a:r>
              <a:rPr lang="en-US">
                <a:solidFill>
                  <a:srgbClr val="FF0000"/>
                </a:solidFill>
              </a:rPr>
              <a:t>points (3</a:t>
            </a:r>
            <a:r>
              <a:rPr lang="en-US"/>
              <a:t> </a:t>
            </a:r>
            <a:r>
              <a:rPr lang="en-US">
                <a:solidFill>
                  <a:srgbClr val="FF0000"/>
                </a:solidFill>
              </a:rPr>
              <a:t>×</a:t>
            </a:r>
            <a:r>
              <a:rPr lang="en-US" i="1">
                <a:solidFill>
                  <a:srgbClr val="FF0000"/>
                </a:solidFill>
              </a:rPr>
              <a:t> n</a:t>
            </a:r>
            <a:r>
              <a:rPr lang="en-US">
                <a:solidFill>
                  <a:srgbClr val="FF0000"/>
                </a:solidFill>
              </a:rPr>
              <a:t>)</a:t>
            </a:r>
          </a:p>
        </p:txBody>
      </p:sp>
      <p:sp>
        <p:nvSpPr>
          <p:cNvPr id="1052682" name="Text Box 10"/>
          <p:cNvSpPr txBox="1">
            <a:spLocks noChangeArrowheads="1"/>
          </p:cNvSpPr>
          <p:nvPr/>
        </p:nvSpPr>
        <p:spPr bwMode="auto">
          <a:xfrm>
            <a:off x="381000" y="5195888"/>
            <a:ext cx="8382000" cy="519112"/>
          </a:xfrm>
          <a:prstGeom prst="rect">
            <a:avLst/>
          </a:prstGeom>
          <a:noFill/>
          <a:ln w="9525">
            <a:noFill/>
            <a:miter lim="800000"/>
            <a:headEnd/>
            <a:tailEnd/>
          </a:ln>
        </p:spPr>
        <p:txBody>
          <a:bodyPr>
            <a:spAutoFit/>
          </a:bodyPr>
          <a:lstStyle/>
          <a:p>
            <a:r>
              <a:rPr lang="en-US" sz="2800"/>
              <a:t>The measurement matrix</a:t>
            </a:r>
            <a:r>
              <a:rPr lang="en-US" sz="2800" b="1">
                <a:latin typeface="Times New Roman" pitchFamily="18" charset="0"/>
              </a:rPr>
              <a:t> D = MS </a:t>
            </a:r>
            <a:r>
              <a:rPr lang="en-US" sz="2800"/>
              <a:t>must have rank 3!</a:t>
            </a:r>
            <a:endParaRPr lang="en-US" sz="2800" b="1">
              <a:latin typeface="Times New Roman" pitchFamily="18" charset="0"/>
            </a:endParaRPr>
          </a:p>
        </p:txBody>
      </p:sp>
      <p:sp>
        <p:nvSpPr>
          <p:cNvPr id="12296" name="Rectangle 11"/>
          <p:cNvSpPr>
            <a:spLocks noChangeArrowheads="1"/>
          </p:cNvSpPr>
          <p:nvPr/>
        </p:nvSpPr>
        <p:spPr bwMode="auto">
          <a:xfrm>
            <a:off x="76200" y="6140450"/>
            <a:ext cx="9067800" cy="641350"/>
          </a:xfrm>
          <a:prstGeom prst="rect">
            <a:avLst/>
          </a:prstGeom>
          <a:noFill/>
          <a:ln w="9525">
            <a:noFill/>
            <a:miter lim="800000"/>
            <a:headEnd/>
            <a:tailEnd/>
          </a:ln>
        </p:spPr>
        <p:txBody>
          <a:bodyPr anchor="ctr">
            <a:spAutoFit/>
          </a:bodyPr>
          <a:lstStyle/>
          <a:p>
            <a:r>
              <a:rPr lang="en-US" sz="1800"/>
              <a:t>C. Tomasi and T. Kanade. </a:t>
            </a:r>
            <a:r>
              <a:rPr lang="en-US" sz="1800">
                <a:hlinkClick r:id="rId6"/>
              </a:rPr>
              <a:t>Shape and motion from image streams under orthography: </a:t>
            </a:r>
            <a:br>
              <a:rPr lang="en-US" sz="1800">
                <a:hlinkClick r:id="rId6"/>
              </a:rPr>
            </a:br>
            <a:r>
              <a:rPr lang="en-US" sz="1800">
                <a:hlinkClick r:id="rId6"/>
              </a:rPr>
              <a:t>A factorization method.</a:t>
            </a:r>
            <a:r>
              <a:rPr lang="en-US" sz="1800"/>
              <a:t> </a:t>
            </a:r>
            <a:r>
              <a:rPr lang="en-US" sz="1800" i="1"/>
              <a:t>IJCV</a:t>
            </a:r>
            <a:r>
              <a:rPr lang="en-US" sz="1800"/>
              <a:t>, 9(2):137-154, November 1992.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26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268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5"/>
          <p:cNvSpPr>
            <a:spLocks noGrp="1" noChangeArrowheads="1"/>
          </p:cNvSpPr>
          <p:nvPr>
            <p:ph type="title"/>
          </p:nvPr>
        </p:nvSpPr>
        <p:spPr/>
        <p:txBody>
          <a:bodyPr/>
          <a:lstStyle/>
          <a:p>
            <a:r>
              <a:rPr lang="en-US"/>
              <a:t>Factorizing the measurement matrix</a:t>
            </a:r>
          </a:p>
        </p:txBody>
      </p:sp>
      <p:graphicFrame>
        <p:nvGraphicFramePr>
          <p:cNvPr id="13314" name="Object 4"/>
          <p:cNvGraphicFramePr>
            <a:graphicFrameLocks noGrp="1" noChangeAspect="1"/>
          </p:cNvGraphicFramePr>
          <p:nvPr>
            <p:ph idx="1"/>
          </p:nvPr>
        </p:nvGraphicFramePr>
        <p:xfrm>
          <a:off x="685800" y="1484313"/>
          <a:ext cx="7772400" cy="5086350"/>
        </p:xfrm>
        <a:graphic>
          <a:graphicData uri="http://schemas.openxmlformats.org/presentationml/2006/ole">
            <mc:AlternateContent xmlns:mc="http://schemas.openxmlformats.org/markup-compatibility/2006">
              <mc:Choice xmlns:v="urn:schemas-microsoft-com:vml" Requires="v">
                <p:oleObj spid="_x0000_s13458" name="Image" r:id="rId4" imgW="11949206" imgH="7911111" progId="Photoshop.Image.10">
                  <p:embed/>
                </p:oleObj>
              </mc:Choice>
              <mc:Fallback>
                <p:oleObj name="Image" r:id="rId4" imgW="11949206" imgH="7911111" progId="Photoshop.Image.10">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b="1155"/>
                      <a:stretch>
                        <a:fillRect/>
                      </a:stretch>
                    </p:blipFill>
                    <p:spPr bwMode="auto">
                      <a:xfrm>
                        <a:off x="685800" y="1484313"/>
                        <a:ext cx="7772400" cy="5086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3316" name="Text Box 7"/>
          <p:cNvSpPr txBox="1">
            <a:spLocks noChangeArrowheads="1"/>
          </p:cNvSpPr>
          <p:nvPr/>
        </p:nvSpPr>
        <p:spPr bwMode="auto">
          <a:xfrm>
            <a:off x="7648575" y="6470650"/>
            <a:ext cx="1419225" cy="274638"/>
          </a:xfrm>
          <a:prstGeom prst="rect">
            <a:avLst/>
          </a:prstGeom>
          <a:noFill/>
          <a:ln w="9525">
            <a:noFill/>
            <a:miter lim="800000"/>
            <a:headEnd/>
            <a:tailEnd/>
          </a:ln>
        </p:spPr>
        <p:txBody>
          <a:bodyPr wrap="none">
            <a:spAutoFit/>
          </a:bodyPr>
          <a:lstStyle/>
          <a:p>
            <a:r>
              <a:rPr lang="en-US" sz="1200"/>
              <a:t>Source: M. Hebert</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5"/>
          <p:cNvSpPr>
            <a:spLocks noGrp="1" noChangeArrowheads="1"/>
          </p:cNvSpPr>
          <p:nvPr>
            <p:ph type="title"/>
          </p:nvPr>
        </p:nvSpPr>
        <p:spPr/>
        <p:txBody>
          <a:bodyPr/>
          <a:lstStyle/>
          <a:p>
            <a:r>
              <a:rPr lang="en-US"/>
              <a:t>Factorizing the measurement matrix</a:t>
            </a:r>
          </a:p>
        </p:txBody>
      </p:sp>
      <p:sp>
        <p:nvSpPr>
          <p:cNvPr id="14340" name="Rectangle 7"/>
          <p:cNvSpPr>
            <a:spLocks noGrp="1" noChangeArrowheads="1"/>
          </p:cNvSpPr>
          <p:nvPr>
            <p:ph type="body" idx="1"/>
          </p:nvPr>
        </p:nvSpPr>
        <p:spPr/>
        <p:txBody>
          <a:bodyPr/>
          <a:lstStyle/>
          <a:p>
            <a:pPr>
              <a:buFontTx/>
              <a:buChar char="•"/>
            </a:pPr>
            <a:r>
              <a:rPr lang="en-US"/>
              <a:t>Singular value decomposition of D:</a:t>
            </a:r>
          </a:p>
        </p:txBody>
      </p:sp>
      <p:graphicFrame>
        <p:nvGraphicFramePr>
          <p:cNvPr id="14338" name="Object 4"/>
          <p:cNvGraphicFramePr>
            <a:graphicFrameLocks noGrp="1" noChangeAspect="1"/>
          </p:cNvGraphicFramePr>
          <p:nvPr>
            <p:ph idx="4294967295"/>
          </p:nvPr>
        </p:nvGraphicFramePr>
        <p:xfrm>
          <a:off x="1054100" y="1371600"/>
          <a:ext cx="7175500" cy="5257800"/>
        </p:xfrm>
        <a:graphic>
          <a:graphicData uri="http://schemas.openxmlformats.org/presentationml/2006/ole">
            <mc:AlternateContent xmlns:mc="http://schemas.openxmlformats.org/markup-compatibility/2006">
              <mc:Choice xmlns:v="urn:schemas-microsoft-com:vml" Requires="v">
                <p:oleObj spid="_x0000_s14482" name="Image" r:id="rId4" imgW="10311111" imgH="7555556" progId="Photoshop.Image.10">
                  <p:embed/>
                </p:oleObj>
              </mc:Choice>
              <mc:Fallback>
                <p:oleObj name="Image" r:id="rId4" imgW="10311111" imgH="7555556" progId="Photoshop.Image.10">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4100" y="1371600"/>
                        <a:ext cx="7175500" cy="5257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4341" name="Text Box 8"/>
          <p:cNvSpPr txBox="1">
            <a:spLocks noChangeArrowheads="1"/>
          </p:cNvSpPr>
          <p:nvPr/>
        </p:nvSpPr>
        <p:spPr bwMode="auto">
          <a:xfrm>
            <a:off x="7648575" y="6470650"/>
            <a:ext cx="1419225" cy="274638"/>
          </a:xfrm>
          <a:prstGeom prst="rect">
            <a:avLst/>
          </a:prstGeom>
          <a:noFill/>
          <a:ln w="9525">
            <a:noFill/>
            <a:miter lim="800000"/>
            <a:headEnd/>
            <a:tailEnd/>
          </a:ln>
        </p:spPr>
        <p:txBody>
          <a:bodyPr wrap="none">
            <a:spAutoFit/>
          </a:bodyPr>
          <a:lstStyle/>
          <a:p>
            <a:r>
              <a:rPr lang="en-US" sz="1200"/>
              <a:t>Source: M. Hebert</a:t>
            </a:r>
          </a:p>
        </p:txBody>
      </p:sp>
      <p:sp>
        <p:nvSpPr>
          <p:cNvPr id="14342" name="Rectangle 9"/>
          <p:cNvSpPr>
            <a:spLocks noChangeArrowheads="1"/>
          </p:cNvSpPr>
          <p:nvPr/>
        </p:nvSpPr>
        <p:spPr bwMode="auto">
          <a:xfrm>
            <a:off x="5334000" y="3505200"/>
            <a:ext cx="3200400" cy="1316038"/>
          </a:xfrm>
          <a:prstGeom prst="rect">
            <a:avLst/>
          </a:prstGeom>
          <a:solidFill>
            <a:schemeClr val="bg1"/>
          </a:solidFill>
          <a:ln w="9525">
            <a:noFill/>
            <a:miter lim="800000"/>
            <a:headEnd/>
            <a:tailEnd/>
          </a:ln>
        </p:spPr>
        <p:txBody>
          <a:bodyPr wrap="none" anchor="ctr"/>
          <a:lstStyle/>
          <a:p>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lstStyle/>
          <a:p>
            <a:r>
              <a:rPr lang="en-US"/>
              <a:t>Factorizing the measurement matrix</a:t>
            </a:r>
          </a:p>
        </p:txBody>
      </p:sp>
      <p:sp>
        <p:nvSpPr>
          <p:cNvPr id="15364" name="Rectangle 3"/>
          <p:cNvSpPr>
            <a:spLocks noGrp="1" noChangeArrowheads="1"/>
          </p:cNvSpPr>
          <p:nvPr>
            <p:ph type="body" idx="1"/>
          </p:nvPr>
        </p:nvSpPr>
        <p:spPr/>
        <p:txBody>
          <a:bodyPr/>
          <a:lstStyle/>
          <a:p>
            <a:pPr>
              <a:buFontTx/>
              <a:buChar char="•"/>
            </a:pPr>
            <a:r>
              <a:rPr lang="en-US"/>
              <a:t>Singular value decomposition of D:</a:t>
            </a:r>
          </a:p>
        </p:txBody>
      </p:sp>
      <p:graphicFrame>
        <p:nvGraphicFramePr>
          <p:cNvPr id="15362" name="Object 4"/>
          <p:cNvGraphicFramePr>
            <a:graphicFrameLocks noGrp="1" noChangeAspect="1"/>
          </p:cNvGraphicFramePr>
          <p:nvPr>
            <p:ph idx="4294967295"/>
          </p:nvPr>
        </p:nvGraphicFramePr>
        <p:xfrm>
          <a:off x="1054100" y="1371600"/>
          <a:ext cx="7175500" cy="5257800"/>
        </p:xfrm>
        <a:graphic>
          <a:graphicData uri="http://schemas.openxmlformats.org/presentationml/2006/ole">
            <mc:AlternateContent xmlns:mc="http://schemas.openxmlformats.org/markup-compatibility/2006">
              <mc:Choice xmlns:v="urn:schemas-microsoft-com:vml" Requires="v">
                <p:oleObj spid="_x0000_s15506" name="Image" r:id="rId4" imgW="10311111" imgH="7555556" progId="Photoshop.Image.10">
                  <p:embed/>
                </p:oleObj>
              </mc:Choice>
              <mc:Fallback>
                <p:oleObj name="Image" r:id="rId4" imgW="10311111" imgH="7555556" progId="Photoshop.Image.10">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4100" y="1371600"/>
                        <a:ext cx="7175500" cy="5257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5365" name="Text Box 5"/>
          <p:cNvSpPr txBox="1">
            <a:spLocks noChangeArrowheads="1"/>
          </p:cNvSpPr>
          <p:nvPr/>
        </p:nvSpPr>
        <p:spPr bwMode="auto">
          <a:xfrm>
            <a:off x="7648575" y="6470650"/>
            <a:ext cx="1419225" cy="274638"/>
          </a:xfrm>
          <a:prstGeom prst="rect">
            <a:avLst/>
          </a:prstGeom>
          <a:noFill/>
          <a:ln w="9525">
            <a:noFill/>
            <a:miter lim="800000"/>
            <a:headEnd/>
            <a:tailEnd/>
          </a:ln>
        </p:spPr>
        <p:txBody>
          <a:bodyPr wrap="none">
            <a:spAutoFit/>
          </a:bodyPr>
          <a:lstStyle/>
          <a:p>
            <a:r>
              <a:rPr lang="en-US" sz="1200"/>
              <a:t>Source: M. Hebert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en-US"/>
              <a:t>Feature detection</a:t>
            </a:r>
          </a:p>
        </p:txBody>
      </p:sp>
      <p:grpSp>
        <p:nvGrpSpPr>
          <p:cNvPr id="16387" name="Group 37"/>
          <p:cNvGrpSpPr>
            <a:grpSpLocks/>
          </p:cNvGrpSpPr>
          <p:nvPr/>
        </p:nvGrpSpPr>
        <p:grpSpPr bwMode="auto">
          <a:xfrm>
            <a:off x="2413000" y="2392363"/>
            <a:ext cx="4232275" cy="3711575"/>
            <a:chOff x="1300" y="1670"/>
            <a:chExt cx="2049" cy="1800"/>
          </a:xfrm>
        </p:grpSpPr>
        <p:pic>
          <p:nvPicPr>
            <p:cNvPr id="16389" name="Picture 7"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0" name="Picture 8"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1" name="Picture 9"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2" name="Picture 17"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4925">
                  <a:solidFill>
                    <a:srgbClr val="000000"/>
                  </a:solidFill>
                  <a:miter lim="800000"/>
                  <a:headEnd/>
                  <a:tailEnd/>
                </a14:hiddenLine>
              </a:ext>
            </a:extLst>
          </p:spPr>
        </p:pic>
        <p:pic>
          <p:nvPicPr>
            <p:cNvPr id="16393" name="Picture 18"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4" name="Picture 19"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5" name="Picture 2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6" name="Picture 23" descr="ekenzie_189471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7" name="Picture 24"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8" name="Picture 2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9" name="Picture 26"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00" name="Picture 2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01" name="Picture 29"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02" name="Picture 33"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03" name="Picture 3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04" name="Picture 35"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 name="Rectangle 3"/>
          <p:cNvSpPr txBox="1">
            <a:spLocks noChangeArrowheads="1"/>
          </p:cNvSpPr>
          <p:nvPr/>
        </p:nvSpPr>
        <p:spPr bwMode="auto">
          <a:xfrm>
            <a:off x="1384300" y="1355725"/>
            <a:ext cx="6529388" cy="550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r>
              <a:rPr lang="en-US" altLang="en-US" kern="0" dirty="0"/>
              <a:t>Detect SIFT features</a:t>
            </a:r>
          </a:p>
        </p:txBody>
      </p:sp>
      <p:sp>
        <p:nvSpPr>
          <p:cNvPr id="2" name="TextBox 1"/>
          <p:cNvSpPr txBox="1"/>
          <p:nvPr/>
        </p:nvSpPr>
        <p:spPr>
          <a:xfrm>
            <a:off x="7425260" y="6550223"/>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Tree>
    <p:extLst>
      <p:ext uri="{BB962C8B-B14F-4D97-AF65-F5344CB8AC3E}">
        <p14:creationId xmlns:p14="http://schemas.microsoft.com/office/powerpoint/2010/main" val="34532282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r>
              <a:rPr lang="en-US"/>
              <a:t>Factorizing the measurement matrix</a:t>
            </a:r>
          </a:p>
        </p:txBody>
      </p:sp>
      <p:sp>
        <p:nvSpPr>
          <p:cNvPr id="16388" name="Rectangle 3"/>
          <p:cNvSpPr>
            <a:spLocks noGrp="1" noChangeArrowheads="1"/>
          </p:cNvSpPr>
          <p:nvPr>
            <p:ph type="body" idx="1"/>
          </p:nvPr>
        </p:nvSpPr>
        <p:spPr/>
        <p:txBody>
          <a:bodyPr/>
          <a:lstStyle/>
          <a:p>
            <a:pPr marL="457200" indent="-457200">
              <a:buFontTx/>
              <a:buChar char="•"/>
            </a:pPr>
            <a:r>
              <a:rPr lang="en-US"/>
              <a:t>Obtaining a factorization from SVD:</a:t>
            </a:r>
          </a:p>
        </p:txBody>
      </p:sp>
      <p:graphicFrame>
        <p:nvGraphicFramePr>
          <p:cNvPr id="16386" name="Object 4"/>
          <p:cNvGraphicFramePr>
            <a:graphicFrameLocks noGrp="1" noChangeAspect="1"/>
          </p:cNvGraphicFramePr>
          <p:nvPr>
            <p:ph idx="4294967295"/>
          </p:nvPr>
        </p:nvGraphicFramePr>
        <p:xfrm>
          <a:off x="685800" y="1371600"/>
          <a:ext cx="7086600" cy="5014913"/>
        </p:xfrm>
        <a:graphic>
          <a:graphicData uri="http://schemas.openxmlformats.org/presentationml/2006/ole">
            <mc:AlternateContent xmlns:mc="http://schemas.openxmlformats.org/markup-compatibility/2006">
              <mc:Choice xmlns:v="urn:schemas-microsoft-com:vml" Requires="v">
                <p:oleObj spid="_x0000_s16530" name="Image" r:id="rId4" imgW="11250794" imgH="7961905" progId="Photoshop.Image.10">
                  <p:embed/>
                </p:oleObj>
              </mc:Choice>
              <mc:Fallback>
                <p:oleObj name="Image" r:id="rId4" imgW="11250794" imgH="7961905" progId="Photoshop.Image.10">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371600"/>
                        <a:ext cx="7086600" cy="5014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6389" name="Text Box 5"/>
          <p:cNvSpPr txBox="1">
            <a:spLocks noChangeArrowheads="1"/>
          </p:cNvSpPr>
          <p:nvPr/>
        </p:nvSpPr>
        <p:spPr bwMode="auto">
          <a:xfrm>
            <a:off x="7648575" y="6583363"/>
            <a:ext cx="1419225" cy="274637"/>
          </a:xfrm>
          <a:prstGeom prst="rect">
            <a:avLst/>
          </a:prstGeom>
          <a:noFill/>
          <a:ln w="9525">
            <a:noFill/>
            <a:miter lim="800000"/>
            <a:headEnd/>
            <a:tailEnd/>
          </a:ln>
        </p:spPr>
        <p:txBody>
          <a:bodyPr wrap="none">
            <a:spAutoFit/>
          </a:bodyPr>
          <a:lstStyle/>
          <a:p>
            <a:r>
              <a:rPr lang="en-US" sz="1200"/>
              <a:t>Source: M. Hebert</a:t>
            </a:r>
          </a:p>
        </p:txBody>
      </p:sp>
      <p:sp>
        <p:nvSpPr>
          <p:cNvPr id="16390" name="Rectangle 9"/>
          <p:cNvSpPr>
            <a:spLocks noChangeArrowheads="1"/>
          </p:cNvSpPr>
          <p:nvPr/>
        </p:nvSpPr>
        <p:spPr bwMode="auto">
          <a:xfrm>
            <a:off x="4114800" y="3124200"/>
            <a:ext cx="4038600" cy="1189038"/>
          </a:xfrm>
          <a:prstGeom prst="rect">
            <a:avLst/>
          </a:prstGeom>
          <a:solidFill>
            <a:schemeClr val="bg1"/>
          </a:solidFill>
          <a:ln w="9525">
            <a:noFill/>
            <a:miter lim="800000"/>
            <a:headEnd/>
            <a:tailEnd/>
          </a:ln>
        </p:spPr>
        <p:txBody>
          <a:bodyPr wrap="none" anchor="ctr"/>
          <a:lstStyle/>
          <a:p>
            <a:endParaRPr lang="en-US"/>
          </a:p>
        </p:txBody>
      </p:sp>
      <p:sp>
        <p:nvSpPr>
          <p:cNvPr id="16391" name="Rectangle 10"/>
          <p:cNvSpPr>
            <a:spLocks noChangeArrowheads="1"/>
          </p:cNvSpPr>
          <p:nvPr/>
        </p:nvSpPr>
        <p:spPr bwMode="auto">
          <a:xfrm>
            <a:off x="762000" y="4191000"/>
            <a:ext cx="6858000" cy="2438400"/>
          </a:xfrm>
          <a:prstGeom prst="rect">
            <a:avLst/>
          </a:prstGeom>
          <a:solidFill>
            <a:schemeClr val="bg1"/>
          </a:solidFill>
          <a:ln w="9525">
            <a:noFill/>
            <a:miter lim="800000"/>
            <a:headEnd/>
            <a:tailEnd/>
          </a:ln>
        </p:spPr>
        <p:txBody>
          <a:bodyPr wrap="none" anchor="ctr"/>
          <a:lstStyle/>
          <a:p>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r>
              <a:rPr lang="en-US"/>
              <a:t>Factorizing the measurement matrix</a:t>
            </a:r>
          </a:p>
        </p:txBody>
      </p:sp>
      <p:sp>
        <p:nvSpPr>
          <p:cNvPr id="17412" name="Rectangle 3"/>
          <p:cNvSpPr>
            <a:spLocks noGrp="1" noChangeArrowheads="1"/>
          </p:cNvSpPr>
          <p:nvPr>
            <p:ph type="body" idx="1"/>
          </p:nvPr>
        </p:nvSpPr>
        <p:spPr/>
        <p:txBody>
          <a:bodyPr/>
          <a:lstStyle/>
          <a:p>
            <a:pPr marL="457200" indent="-457200">
              <a:buFontTx/>
              <a:buChar char="•"/>
            </a:pPr>
            <a:r>
              <a:rPr lang="en-US"/>
              <a:t>Obtaining a factorization from SVD:</a:t>
            </a:r>
          </a:p>
        </p:txBody>
      </p:sp>
      <p:graphicFrame>
        <p:nvGraphicFramePr>
          <p:cNvPr id="17410" name="Object 4"/>
          <p:cNvGraphicFramePr>
            <a:graphicFrameLocks noGrp="1" noChangeAspect="1"/>
          </p:cNvGraphicFramePr>
          <p:nvPr>
            <p:ph idx="4294967295"/>
          </p:nvPr>
        </p:nvGraphicFramePr>
        <p:xfrm>
          <a:off x="685800" y="1371600"/>
          <a:ext cx="7086600" cy="5014913"/>
        </p:xfrm>
        <a:graphic>
          <a:graphicData uri="http://schemas.openxmlformats.org/presentationml/2006/ole">
            <mc:AlternateContent xmlns:mc="http://schemas.openxmlformats.org/markup-compatibility/2006">
              <mc:Choice xmlns:v="urn:schemas-microsoft-com:vml" Requires="v">
                <p:oleObj spid="_x0000_s17554" name="Image" r:id="rId4" imgW="11250794" imgH="7961905" progId="Photoshop.Image.10">
                  <p:embed/>
                </p:oleObj>
              </mc:Choice>
              <mc:Fallback>
                <p:oleObj name="Image" r:id="rId4" imgW="11250794" imgH="7961905" progId="Photoshop.Image.10">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371600"/>
                        <a:ext cx="7086600" cy="5014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7413" name="Text Box 5"/>
          <p:cNvSpPr txBox="1">
            <a:spLocks noChangeArrowheads="1"/>
          </p:cNvSpPr>
          <p:nvPr/>
        </p:nvSpPr>
        <p:spPr bwMode="auto">
          <a:xfrm>
            <a:off x="7648575" y="6583363"/>
            <a:ext cx="1419225" cy="274637"/>
          </a:xfrm>
          <a:prstGeom prst="rect">
            <a:avLst/>
          </a:prstGeom>
          <a:noFill/>
          <a:ln w="9525">
            <a:noFill/>
            <a:miter lim="800000"/>
            <a:headEnd/>
            <a:tailEnd/>
          </a:ln>
        </p:spPr>
        <p:txBody>
          <a:bodyPr wrap="none">
            <a:spAutoFit/>
          </a:bodyPr>
          <a:lstStyle/>
          <a:p>
            <a:r>
              <a:rPr lang="en-US" sz="1200"/>
              <a:t>Source: M. Hebert</a:t>
            </a:r>
          </a:p>
        </p:txBody>
      </p:sp>
      <p:sp>
        <p:nvSpPr>
          <p:cNvPr id="1099782" name="Text Box 6"/>
          <p:cNvSpPr txBox="1">
            <a:spLocks noChangeArrowheads="1"/>
          </p:cNvSpPr>
          <p:nvPr/>
        </p:nvSpPr>
        <p:spPr bwMode="auto">
          <a:xfrm>
            <a:off x="4800600" y="5638800"/>
            <a:ext cx="3937000" cy="822325"/>
          </a:xfrm>
          <a:prstGeom prst="rect">
            <a:avLst/>
          </a:prstGeom>
          <a:solidFill>
            <a:srgbClr val="CCCCFF"/>
          </a:solidFill>
          <a:ln w="9525">
            <a:noFill/>
            <a:miter lim="800000"/>
            <a:headEnd/>
            <a:tailEnd/>
          </a:ln>
        </p:spPr>
        <p:txBody>
          <a:bodyPr wrap="none">
            <a:spAutoFit/>
          </a:bodyPr>
          <a:lstStyle/>
          <a:p>
            <a:pPr algn="ctr"/>
            <a:r>
              <a:rPr lang="en-US" dirty="0">
                <a:latin typeface="Times New Roman" pitchFamily="18" charset="0"/>
              </a:rPr>
              <a:t>This decomposition minimizes</a:t>
            </a:r>
            <a:br>
              <a:rPr lang="en-US" dirty="0">
                <a:latin typeface="Times New Roman" pitchFamily="18" charset="0"/>
              </a:rPr>
            </a:br>
            <a:r>
              <a:rPr lang="en-US" b="1" dirty="0">
                <a:latin typeface="Times New Roman" pitchFamily="18" charset="0"/>
              </a:rPr>
              <a:t>|D-MS|</a:t>
            </a:r>
            <a:r>
              <a:rPr lang="en-US" b="1" baseline="30000" dirty="0">
                <a:latin typeface="Times New Roman" pitchFamily="18" charset="0"/>
              </a:rPr>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97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978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7"/>
          <p:cNvSpPr>
            <a:spLocks noGrp="1" noChangeArrowheads="1"/>
          </p:cNvSpPr>
          <p:nvPr>
            <p:ph type="title"/>
          </p:nvPr>
        </p:nvSpPr>
        <p:spPr/>
        <p:txBody>
          <a:bodyPr/>
          <a:lstStyle/>
          <a:p>
            <a:r>
              <a:rPr lang="en-US"/>
              <a:t>Affine ambiguity</a:t>
            </a:r>
          </a:p>
        </p:txBody>
      </p:sp>
      <p:sp>
        <p:nvSpPr>
          <p:cNvPr id="1021955" name="Rectangle 3"/>
          <p:cNvSpPr>
            <a:spLocks noGrp="1" noChangeArrowheads="1"/>
          </p:cNvSpPr>
          <p:nvPr>
            <p:ph type="body" idx="1"/>
          </p:nvPr>
        </p:nvSpPr>
        <p:spPr>
          <a:xfrm>
            <a:off x="609600" y="3657600"/>
            <a:ext cx="7924800" cy="2971800"/>
          </a:xfrm>
        </p:spPr>
        <p:txBody>
          <a:bodyPr/>
          <a:lstStyle/>
          <a:p>
            <a:pPr>
              <a:buFontTx/>
              <a:buChar char="•"/>
            </a:pPr>
            <a:r>
              <a:rPr lang="en-US"/>
              <a:t>The decomposition is not unique. We get the same </a:t>
            </a:r>
            <a:r>
              <a:rPr lang="en-US" b="1"/>
              <a:t>D </a:t>
            </a:r>
            <a:r>
              <a:rPr lang="en-US"/>
              <a:t>by using any 3</a:t>
            </a:r>
            <a:r>
              <a:rPr lang="en-US">
                <a:cs typeface="Arial" charset="0"/>
              </a:rPr>
              <a:t>×</a:t>
            </a:r>
            <a:r>
              <a:rPr lang="en-US"/>
              <a:t>3 matrix </a:t>
            </a:r>
            <a:r>
              <a:rPr lang="en-US" b="1"/>
              <a:t>C </a:t>
            </a:r>
            <a:r>
              <a:rPr lang="en-US"/>
              <a:t>and applying the transformations </a:t>
            </a:r>
            <a:r>
              <a:rPr lang="en-US" b="1"/>
              <a:t>M </a:t>
            </a:r>
            <a:r>
              <a:rPr lang="en-US" b="1">
                <a:cs typeface="Arial" charset="0"/>
              </a:rPr>
              <a:t>→ </a:t>
            </a:r>
            <a:r>
              <a:rPr lang="en-US" b="1"/>
              <a:t>MC, S </a:t>
            </a:r>
            <a:r>
              <a:rPr lang="en-US" b="1">
                <a:cs typeface="Arial" charset="0"/>
              </a:rPr>
              <a:t>→</a:t>
            </a:r>
            <a:r>
              <a:rPr lang="en-US" b="1"/>
              <a:t>C</a:t>
            </a:r>
            <a:r>
              <a:rPr lang="en-US" b="1" baseline="30000"/>
              <a:t>-1</a:t>
            </a:r>
            <a:r>
              <a:rPr lang="en-US" b="1"/>
              <a:t>S</a:t>
            </a:r>
          </a:p>
          <a:p>
            <a:pPr>
              <a:buFontTx/>
              <a:buChar char="•"/>
            </a:pPr>
            <a:r>
              <a:rPr lang="en-US"/>
              <a:t>That is because we have only an affine transformation and we have not enforced any Euclidean constraints (like forcing the image axes to be perpendicular, for example)</a:t>
            </a:r>
          </a:p>
        </p:txBody>
      </p:sp>
      <p:graphicFrame>
        <p:nvGraphicFramePr>
          <p:cNvPr id="18434" name="Object 4"/>
          <p:cNvGraphicFramePr>
            <a:graphicFrameLocks noGrp="1" noChangeAspect="1"/>
          </p:cNvGraphicFramePr>
          <p:nvPr>
            <p:ph sz="half" idx="4294967295"/>
          </p:nvPr>
        </p:nvGraphicFramePr>
        <p:xfrm>
          <a:off x="1143000" y="990600"/>
          <a:ext cx="6858000" cy="2617788"/>
        </p:xfrm>
        <a:graphic>
          <a:graphicData uri="http://schemas.openxmlformats.org/presentationml/2006/ole">
            <mc:AlternateContent xmlns:mc="http://schemas.openxmlformats.org/markup-compatibility/2006">
              <mc:Choice xmlns:v="urn:schemas-microsoft-com:vml" Requires="v">
                <p:oleObj spid="_x0000_s18578" name="Image" r:id="rId4" imgW="11746032" imgH="4482540" progId="Photoshop.Image.10">
                  <p:embed/>
                </p:oleObj>
              </mc:Choice>
              <mc:Fallback>
                <p:oleObj name="Image" r:id="rId4" imgW="11746032" imgH="4482540" progId="Photoshop.Image.10">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990600"/>
                        <a:ext cx="6858000" cy="2617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8437" name="Text Box 8"/>
          <p:cNvSpPr txBox="1">
            <a:spLocks noChangeArrowheads="1"/>
          </p:cNvSpPr>
          <p:nvPr/>
        </p:nvSpPr>
        <p:spPr bwMode="auto">
          <a:xfrm>
            <a:off x="7648575" y="6470650"/>
            <a:ext cx="1419225" cy="274638"/>
          </a:xfrm>
          <a:prstGeom prst="rect">
            <a:avLst/>
          </a:prstGeom>
          <a:noFill/>
          <a:ln w="9525">
            <a:noFill/>
            <a:miter lim="800000"/>
            <a:headEnd/>
            <a:tailEnd/>
          </a:ln>
        </p:spPr>
        <p:txBody>
          <a:bodyPr wrap="none">
            <a:spAutoFit/>
          </a:bodyPr>
          <a:lstStyle/>
          <a:p>
            <a:r>
              <a:rPr lang="en-US" sz="1200"/>
              <a:t>Source: M. Hebert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19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195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1955"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23" name="Rectangle 3"/>
          <p:cNvSpPr>
            <a:spLocks noGrp="1" noChangeArrowheads="1"/>
          </p:cNvSpPr>
          <p:nvPr>
            <p:ph type="body" idx="1"/>
          </p:nvPr>
        </p:nvSpPr>
        <p:spPr>
          <a:xfrm>
            <a:off x="685800" y="914400"/>
            <a:ext cx="7772400" cy="5943600"/>
          </a:xfrm>
        </p:spPr>
        <p:txBody>
          <a:bodyPr/>
          <a:lstStyle/>
          <a:p>
            <a:pPr>
              <a:lnSpc>
                <a:spcPct val="90000"/>
              </a:lnSpc>
              <a:buFontTx/>
              <a:buChar char="•"/>
            </a:pPr>
            <a:r>
              <a:rPr lang="en-US" dirty="0"/>
              <a:t>Transform each projection matrix A to another matrix AC to get orthographic projection</a:t>
            </a:r>
          </a:p>
          <a:p>
            <a:pPr lvl="1">
              <a:lnSpc>
                <a:spcPct val="90000"/>
              </a:lnSpc>
            </a:pPr>
            <a:r>
              <a:rPr lang="en-US" dirty="0"/>
              <a:t>Image axes are perpendicular and scale is 1</a:t>
            </a:r>
            <a:br>
              <a:rPr lang="en-US" dirty="0"/>
            </a:br>
            <a:br>
              <a:rPr lang="en-US" dirty="0"/>
            </a:br>
            <a:br>
              <a:rPr lang="en-US" dirty="0"/>
            </a:br>
            <a:br>
              <a:rPr lang="en-US" dirty="0"/>
            </a:br>
            <a:br>
              <a:rPr lang="en-US" dirty="0"/>
            </a:br>
            <a:br>
              <a:rPr lang="en-US" dirty="0"/>
            </a:br>
            <a:br>
              <a:rPr lang="en-US" dirty="0"/>
            </a:br>
            <a:br>
              <a:rPr lang="en-US" dirty="0"/>
            </a:br>
            <a:endParaRPr lang="en-US" dirty="0"/>
          </a:p>
          <a:p>
            <a:pPr lvl="1">
              <a:lnSpc>
                <a:spcPct val="90000"/>
              </a:lnSpc>
            </a:pPr>
            <a:endParaRPr lang="en-US" dirty="0"/>
          </a:p>
          <a:p>
            <a:pPr>
              <a:lnSpc>
                <a:spcPct val="90000"/>
              </a:lnSpc>
              <a:buFontTx/>
              <a:buChar char="•"/>
            </a:pPr>
            <a:r>
              <a:rPr lang="en-US" dirty="0"/>
              <a:t>This translates into 3</a:t>
            </a:r>
            <a:r>
              <a:rPr lang="en-US" i="1" dirty="0"/>
              <a:t>m</a:t>
            </a:r>
            <a:r>
              <a:rPr lang="en-US" dirty="0"/>
              <a:t> equations:</a:t>
            </a:r>
          </a:p>
          <a:p>
            <a:pPr algn="ctr">
              <a:lnSpc>
                <a:spcPct val="90000"/>
              </a:lnSpc>
            </a:pPr>
            <a:r>
              <a:rPr lang="en-US" dirty="0"/>
              <a:t>(</a:t>
            </a:r>
            <a:r>
              <a:rPr lang="en-US" b="1" dirty="0" err="1"/>
              <a:t>A</a:t>
            </a:r>
            <a:r>
              <a:rPr lang="en-US" baseline="-25000" dirty="0" err="1"/>
              <a:t>i</a:t>
            </a:r>
            <a:r>
              <a:rPr lang="en-US" b="1" dirty="0" err="1"/>
              <a:t>C</a:t>
            </a:r>
            <a:r>
              <a:rPr lang="en-US" dirty="0"/>
              <a:t>)(</a:t>
            </a:r>
            <a:r>
              <a:rPr lang="en-US" b="1" dirty="0" err="1"/>
              <a:t>A</a:t>
            </a:r>
            <a:r>
              <a:rPr lang="en-US" baseline="-25000" dirty="0" err="1"/>
              <a:t>i</a:t>
            </a:r>
            <a:r>
              <a:rPr lang="en-US" b="1" dirty="0" err="1"/>
              <a:t>C</a:t>
            </a:r>
            <a:r>
              <a:rPr lang="en-US" dirty="0"/>
              <a:t>)</a:t>
            </a:r>
            <a:r>
              <a:rPr lang="en-US" b="1" baseline="30000" dirty="0"/>
              <a:t>T</a:t>
            </a:r>
            <a:r>
              <a:rPr lang="en-US" b="1" dirty="0"/>
              <a:t> </a:t>
            </a:r>
            <a:r>
              <a:rPr lang="en-US" dirty="0"/>
              <a:t>=</a:t>
            </a:r>
            <a:r>
              <a:rPr lang="en-US" b="1" dirty="0"/>
              <a:t> A</a:t>
            </a:r>
            <a:r>
              <a:rPr lang="en-US" baseline="-25000" dirty="0"/>
              <a:t>i</a:t>
            </a:r>
            <a:r>
              <a:rPr lang="en-US" dirty="0"/>
              <a:t>(</a:t>
            </a:r>
            <a:r>
              <a:rPr lang="en-US" b="1" dirty="0"/>
              <a:t>CC</a:t>
            </a:r>
            <a:r>
              <a:rPr lang="en-US" b="1" baseline="30000" dirty="0"/>
              <a:t>T</a:t>
            </a:r>
            <a:r>
              <a:rPr lang="en-US" dirty="0"/>
              <a:t>)</a:t>
            </a:r>
            <a:r>
              <a:rPr lang="en-US" b="1" dirty="0"/>
              <a:t>A</a:t>
            </a:r>
            <a:r>
              <a:rPr lang="en-US" baseline="-25000" dirty="0"/>
              <a:t>i</a:t>
            </a:r>
            <a:r>
              <a:rPr lang="en-US" b="1" dirty="0"/>
              <a:t> </a:t>
            </a:r>
            <a:r>
              <a:rPr lang="en-US" dirty="0"/>
              <a:t>=</a:t>
            </a:r>
            <a:r>
              <a:rPr lang="en-US" b="1" dirty="0"/>
              <a:t> Id</a:t>
            </a:r>
            <a:r>
              <a:rPr lang="en-US" dirty="0"/>
              <a:t>, 	</a:t>
            </a:r>
            <a:r>
              <a:rPr lang="en-US" i="1" dirty="0" err="1"/>
              <a:t>i</a:t>
            </a:r>
            <a:r>
              <a:rPr lang="en-US" dirty="0"/>
              <a:t> = 1, …, </a:t>
            </a:r>
            <a:r>
              <a:rPr lang="en-US" i="1" dirty="0"/>
              <a:t>m</a:t>
            </a:r>
          </a:p>
          <a:p>
            <a:pPr lvl="1">
              <a:lnSpc>
                <a:spcPct val="90000"/>
              </a:lnSpc>
            </a:pPr>
            <a:r>
              <a:rPr lang="en-US" dirty="0"/>
              <a:t>Solve for </a:t>
            </a:r>
            <a:r>
              <a:rPr lang="en-US" b="1" dirty="0"/>
              <a:t>L </a:t>
            </a:r>
            <a:r>
              <a:rPr lang="en-US" dirty="0"/>
              <a:t>=</a:t>
            </a:r>
            <a:r>
              <a:rPr lang="en-US" b="1" dirty="0"/>
              <a:t> CC</a:t>
            </a:r>
            <a:r>
              <a:rPr lang="en-US" b="1" baseline="30000" dirty="0"/>
              <a:t>T</a:t>
            </a:r>
            <a:r>
              <a:rPr lang="en-US" baseline="30000" dirty="0"/>
              <a:t> </a:t>
            </a:r>
            <a:endParaRPr lang="en-US" b="1" dirty="0"/>
          </a:p>
          <a:p>
            <a:pPr lvl="1">
              <a:lnSpc>
                <a:spcPct val="90000"/>
              </a:lnSpc>
            </a:pPr>
            <a:r>
              <a:rPr lang="en-US" dirty="0"/>
              <a:t>Recover </a:t>
            </a:r>
            <a:r>
              <a:rPr lang="en-US" b="1" dirty="0"/>
              <a:t>C</a:t>
            </a:r>
            <a:r>
              <a:rPr lang="en-US" dirty="0"/>
              <a:t> from </a:t>
            </a:r>
            <a:r>
              <a:rPr lang="en-US" b="1" dirty="0"/>
              <a:t>L</a:t>
            </a:r>
            <a:r>
              <a:rPr lang="en-US" dirty="0"/>
              <a:t> by </a:t>
            </a:r>
            <a:r>
              <a:rPr lang="en-US" dirty="0" err="1"/>
              <a:t>Cholesky</a:t>
            </a:r>
            <a:r>
              <a:rPr lang="en-US" dirty="0"/>
              <a:t> decomposition: </a:t>
            </a:r>
            <a:r>
              <a:rPr lang="en-US" b="1" dirty="0"/>
              <a:t>L = CC</a:t>
            </a:r>
            <a:r>
              <a:rPr lang="en-US" b="1" baseline="30000" dirty="0"/>
              <a:t>T</a:t>
            </a:r>
          </a:p>
          <a:p>
            <a:pPr lvl="1">
              <a:lnSpc>
                <a:spcPct val="90000"/>
              </a:lnSpc>
            </a:pPr>
            <a:r>
              <a:rPr lang="en-US" dirty="0"/>
              <a:t>Update </a:t>
            </a:r>
            <a:r>
              <a:rPr lang="en-US" b="1" dirty="0"/>
              <a:t>M</a:t>
            </a:r>
            <a:r>
              <a:rPr lang="en-US" dirty="0"/>
              <a:t> and </a:t>
            </a:r>
            <a:r>
              <a:rPr lang="en-US" b="1" dirty="0"/>
              <a:t>S</a:t>
            </a:r>
            <a:r>
              <a:rPr lang="en-US" dirty="0"/>
              <a:t>: </a:t>
            </a:r>
            <a:r>
              <a:rPr lang="en-US" b="1" dirty="0"/>
              <a:t> M = MC, S = C</a:t>
            </a:r>
            <a:r>
              <a:rPr lang="en-US" b="1" baseline="30000" dirty="0"/>
              <a:t>-</a:t>
            </a:r>
            <a:r>
              <a:rPr lang="en-US" baseline="30000" dirty="0"/>
              <a:t>1</a:t>
            </a:r>
            <a:r>
              <a:rPr lang="en-US" b="1" dirty="0"/>
              <a:t>S</a:t>
            </a:r>
          </a:p>
        </p:txBody>
      </p:sp>
      <p:sp>
        <p:nvSpPr>
          <p:cNvPr id="35843" name="Rectangle 2"/>
          <p:cNvSpPr>
            <a:spLocks noGrp="1" noChangeArrowheads="1"/>
          </p:cNvSpPr>
          <p:nvPr>
            <p:ph type="title"/>
          </p:nvPr>
        </p:nvSpPr>
        <p:spPr/>
        <p:txBody>
          <a:bodyPr/>
          <a:lstStyle/>
          <a:p>
            <a:r>
              <a:rPr lang="en-US"/>
              <a:t>Eliminating the affine ambiguity</a:t>
            </a:r>
          </a:p>
        </p:txBody>
      </p:sp>
      <p:sp>
        <p:nvSpPr>
          <p:cNvPr id="35856" name="Text Box 17"/>
          <p:cNvSpPr txBox="1">
            <a:spLocks noChangeArrowheads="1"/>
          </p:cNvSpPr>
          <p:nvPr/>
        </p:nvSpPr>
        <p:spPr bwMode="auto">
          <a:xfrm>
            <a:off x="7648575" y="6470650"/>
            <a:ext cx="1419225" cy="274638"/>
          </a:xfrm>
          <a:prstGeom prst="rect">
            <a:avLst/>
          </a:prstGeom>
          <a:noFill/>
          <a:ln w="9525">
            <a:noFill/>
            <a:miter lim="800000"/>
            <a:headEnd/>
            <a:tailEnd/>
          </a:ln>
        </p:spPr>
        <p:txBody>
          <a:bodyPr wrap="none">
            <a:spAutoFit/>
          </a:bodyPr>
          <a:lstStyle/>
          <a:p>
            <a:r>
              <a:rPr lang="en-US" sz="1200"/>
              <a:t>Source: M. Hebert</a:t>
            </a:r>
          </a:p>
        </p:txBody>
      </p:sp>
      <p:sp>
        <p:nvSpPr>
          <p:cNvPr id="35844" name="Freeform 5"/>
          <p:cNvSpPr>
            <a:spLocks/>
          </p:cNvSpPr>
          <p:nvPr/>
        </p:nvSpPr>
        <p:spPr bwMode="auto">
          <a:xfrm>
            <a:off x="2111290" y="2147059"/>
            <a:ext cx="1799438" cy="1843393"/>
          </a:xfrm>
          <a:custGeom>
            <a:avLst/>
            <a:gdLst>
              <a:gd name="T0" fmla="*/ 0 w 1842"/>
              <a:gd name="T1" fmla="*/ 2147483647 h 1847"/>
              <a:gd name="T2" fmla="*/ 2147483647 w 1842"/>
              <a:gd name="T3" fmla="*/ 0 h 1847"/>
              <a:gd name="T4" fmla="*/ 2147483647 w 1842"/>
              <a:gd name="T5" fmla="*/ 2147483647 h 1847"/>
              <a:gd name="T6" fmla="*/ 0 w 1842"/>
              <a:gd name="T7" fmla="*/ 2147483647 h 1847"/>
              <a:gd name="T8" fmla="*/ 0 w 1842"/>
              <a:gd name="T9" fmla="*/ 2147483647 h 1847"/>
              <a:gd name="T10" fmla="*/ 0 60000 65536"/>
              <a:gd name="T11" fmla="*/ 0 60000 65536"/>
              <a:gd name="T12" fmla="*/ 0 60000 65536"/>
              <a:gd name="T13" fmla="*/ 0 60000 65536"/>
              <a:gd name="T14" fmla="*/ 0 60000 65536"/>
              <a:gd name="T15" fmla="*/ 0 w 1842"/>
              <a:gd name="T16" fmla="*/ 0 h 1847"/>
              <a:gd name="T17" fmla="*/ 1842 w 1842"/>
              <a:gd name="T18" fmla="*/ 1847 h 1847"/>
            </a:gdLst>
            <a:ahLst/>
            <a:cxnLst>
              <a:cxn ang="T10">
                <a:pos x="T0" y="T1"/>
              </a:cxn>
              <a:cxn ang="T11">
                <a:pos x="T2" y="T3"/>
              </a:cxn>
              <a:cxn ang="T12">
                <a:pos x="T4" y="T5"/>
              </a:cxn>
              <a:cxn ang="T13">
                <a:pos x="T6" y="T7"/>
              </a:cxn>
              <a:cxn ang="T14">
                <a:pos x="T8" y="T9"/>
              </a:cxn>
            </a:cxnLst>
            <a:rect l="T15" t="T16" r="T17" b="T18"/>
            <a:pathLst>
              <a:path w="1842" h="1847">
                <a:moveTo>
                  <a:pt x="0" y="660"/>
                </a:moveTo>
                <a:lnTo>
                  <a:pt x="1842" y="0"/>
                </a:lnTo>
                <a:lnTo>
                  <a:pt x="1842" y="1186"/>
                </a:lnTo>
                <a:lnTo>
                  <a:pt x="0" y="1847"/>
                </a:lnTo>
                <a:lnTo>
                  <a:pt x="0" y="660"/>
                </a:lnTo>
                <a:close/>
              </a:path>
            </a:pathLst>
          </a:custGeom>
          <a:noFill/>
          <a:ln w="11113">
            <a:solidFill>
              <a:srgbClr val="000000"/>
            </a:solidFill>
            <a:round/>
            <a:headEnd/>
            <a:tailEnd/>
          </a:ln>
        </p:spPr>
        <p:txBody>
          <a:bodyPr/>
          <a:lstStyle/>
          <a:p>
            <a:endParaRPr lang="en-US"/>
          </a:p>
        </p:txBody>
      </p:sp>
      <p:sp>
        <p:nvSpPr>
          <p:cNvPr id="35845" name="Line 6"/>
          <p:cNvSpPr>
            <a:spLocks noChangeShapeType="1"/>
          </p:cNvSpPr>
          <p:nvPr/>
        </p:nvSpPr>
        <p:spPr bwMode="auto">
          <a:xfrm>
            <a:off x="2699198" y="3210238"/>
            <a:ext cx="2781573" cy="817302"/>
          </a:xfrm>
          <a:prstGeom prst="line">
            <a:avLst/>
          </a:prstGeom>
          <a:noFill/>
          <a:ln w="12700">
            <a:solidFill>
              <a:schemeClr val="tx1"/>
            </a:solidFill>
            <a:prstDash val="dash"/>
            <a:round/>
            <a:headEnd/>
            <a:tailEnd/>
          </a:ln>
        </p:spPr>
        <p:txBody>
          <a:bodyPr/>
          <a:lstStyle/>
          <a:p>
            <a:endParaRPr lang="en-US"/>
          </a:p>
        </p:txBody>
      </p:sp>
      <p:sp>
        <p:nvSpPr>
          <p:cNvPr id="35846" name="Freeform 7"/>
          <p:cNvSpPr>
            <a:spLocks/>
          </p:cNvSpPr>
          <p:nvPr/>
        </p:nvSpPr>
        <p:spPr bwMode="auto">
          <a:xfrm>
            <a:off x="2109916" y="3192381"/>
            <a:ext cx="1374" cy="798071"/>
          </a:xfrm>
          <a:custGeom>
            <a:avLst/>
            <a:gdLst>
              <a:gd name="T0" fmla="*/ 0 w 1"/>
              <a:gd name="T1" fmla="*/ 2147483647 h 702"/>
              <a:gd name="T2" fmla="*/ 0 w 1"/>
              <a:gd name="T3" fmla="*/ 0 h 702"/>
              <a:gd name="T4" fmla="*/ 0 60000 65536"/>
              <a:gd name="T5" fmla="*/ 0 60000 65536"/>
              <a:gd name="T6" fmla="*/ 0 w 1"/>
              <a:gd name="T7" fmla="*/ 0 h 702"/>
              <a:gd name="T8" fmla="*/ 1 w 1"/>
              <a:gd name="T9" fmla="*/ 702 h 702"/>
            </a:gdLst>
            <a:ahLst/>
            <a:cxnLst>
              <a:cxn ang="T4">
                <a:pos x="T0" y="T1"/>
              </a:cxn>
              <a:cxn ang="T5">
                <a:pos x="T2" y="T3"/>
              </a:cxn>
            </a:cxnLst>
            <a:rect l="T6" t="T7" r="T8" b="T9"/>
            <a:pathLst>
              <a:path w="1" h="702">
                <a:moveTo>
                  <a:pt x="0" y="702"/>
                </a:moveTo>
                <a:lnTo>
                  <a:pt x="0" y="0"/>
                </a:lnTo>
              </a:path>
            </a:pathLst>
          </a:custGeom>
          <a:noFill/>
          <a:ln w="38100">
            <a:solidFill>
              <a:srgbClr val="FF0000"/>
            </a:solidFill>
            <a:round/>
            <a:headEnd/>
            <a:tailEnd type="stealth" w="lg" len="med"/>
          </a:ln>
        </p:spPr>
        <p:txBody>
          <a:bodyPr/>
          <a:lstStyle/>
          <a:p>
            <a:endParaRPr lang="en-US"/>
          </a:p>
        </p:txBody>
      </p:sp>
      <p:sp>
        <p:nvSpPr>
          <p:cNvPr id="35847" name="Freeform 8"/>
          <p:cNvSpPr>
            <a:spLocks/>
          </p:cNvSpPr>
          <p:nvPr/>
        </p:nvSpPr>
        <p:spPr bwMode="auto">
          <a:xfrm>
            <a:off x="2111290" y="3745948"/>
            <a:ext cx="666204" cy="241756"/>
          </a:xfrm>
          <a:custGeom>
            <a:avLst/>
            <a:gdLst>
              <a:gd name="T0" fmla="*/ 0 w 485"/>
              <a:gd name="T1" fmla="*/ 2147483647 h 176"/>
              <a:gd name="T2" fmla="*/ 2147483647 w 485"/>
              <a:gd name="T3" fmla="*/ 0 h 176"/>
              <a:gd name="T4" fmla="*/ 0 60000 65536"/>
              <a:gd name="T5" fmla="*/ 0 60000 65536"/>
              <a:gd name="T6" fmla="*/ 0 w 485"/>
              <a:gd name="T7" fmla="*/ 0 h 176"/>
              <a:gd name="T8" fmla="*/ 485 w 485"/>
              <a:gd name="T9" fmla="*/ 176 h 176"/>
            </a:gdLst>
            <a:ahLst/>
            <a:cxnLst>
              <a:cxn ang="T4">
                <a:pos x="T0" y="T1"/>
              </a:cxn>
              <a:cxn ang="T5">
                <a:pos x="T2" y="T3"/>
              </a:cxn>
            </a:cxnLst>
            <a:rect l="T6" t="T7" r="T8" b="T9"/>
            <a:pathLst>
              <a:path w="485" h="176">
                <a:moveTo>
                  <a:pt x="0" y="176"/>
                </a:moveTo>
                <a:lnTo>
                  <a:pt x="485" y="0"/>
                </a:lnTo>
              </a:path>
            </a:pathLst>
          </a:custGeom>
          <a:noFill/>
          <a:ln w="38100">
            <a:solidFill>
              <a:srgbClr val="FF0000"/>
            </a:solidFill>
            <a:round/>
            <a:headEnd/>
            <a:tailEnd type="stealth" w="lg" len="med"/>
          </a:ln>
        </p:spPr>
        <p:txBody>
          <a:bodyPr/>
          <a:lstStyle/>
          <a:p>
            <a:endParaRPr lang="en-US"/>
          </a:p>
        </p:txBody>
      </p:sp>
      <p:sp>
        <p:nvSpPr>
          <p:cNvPr id="35848" name="Oval 9"/>
          <p:cNvSpPr>
            <a:spLocks noChangeArrowheads="1"/>
          </p:cNvSpPr>
          <p:nvPr/>
        </p:nvSpPr>
        <p:spPr bwMode="auto">
          <a:xfrm>
            <a:off x="5428573" y="3973969"/>
            <a:ext cx="81044" cy="85164"/>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5849" name="Oval 10"/>
          <p:cNvSpPr>
            <a:spLocks noChangeArrowheads="1"/>
          </p:cNvSpPr>
          <p:nvPr/>
        </p:nvSpPr>
        <p:spPr bwMode="auto">
          <a:xfrm>
            <a:off x="2647000" y="3155293"/>
            <a:ext cx="81043" cy="85164"/>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5850" name="Text Box 11"/>
          <p:cNvSpPr txBox="1">
            <a:spLocks noChangeArrowheads="1"/>
          </p:cNvSpPr>
          <p:nvPr/>
        </p:nvSpPr>
        <p:spPr bwMode="auto">
          <a:xfrm>
            <a:off x="2596176" y="2828373"/>
            <a:ext cx="291207" cy="395601"/>
          </a:xfrm>
          <a:prstGeom prst="rect">
            <a:avLst/>
          </a:prstGeom>
          <a:noFill/>
          <a:ln w="9525">
            <a:noFill/>
            <a:miter lim="800000"/>
            <a:headEnd/>
            <a:tailEnd/>
          </a:ln>
        </p:spPr>
        <p:txBody>
          <a:bodyPr wrap="none">
            <a:spAutoFit/>
          </a:bodyPr>
          <a:lstStyle/>
          <a:p>
            <a:r>
              <a:rPr lang="en-US" i="1"/>
              <a:t>x</a:t>
            </a:r>
          </a:p>
        </p:txBody>
      </p:sp>
      <p:sp>
        <p:nvSpPr>
          <p:cNvPr id="35851" name="Text Box 12"/>
          <p:cNvSpPr txBox="1">
            <a:spLocks noChangeArrowheads="1"/>
          </p:cNvSpPr>
          <p:nvPr/>
        </p:nvSpPr>
        <p:spPr bwMode="auto">
          <a:xfrm>
            <a:off x="5531595" y="3700619"/>
            <a:ext cx="335162" cy="395601"/>
          </a:xfrm>
          <a:prstGeom prst="rect">
            <a:avLst/>
          </a:prstGeom>
          <a:noFill/>
          <a:ln w="9525">
            <a:noFill/>
            <a:miter lim="800000"/>
            <a:headEnd/>
            <a:tailEnd/>
          </a:ln>
        </p:spPr>
        <p:txBody>
          <a:bodyPr wrap="none">
            <a:spAutoFit/>
          </a:bodyPr>
          <a:lstStyle/>
          <a:p>
            <a:r>
              <a:rPr lang="en-US" i="1"/>
              <a:t>X</a:t>
            </a:r>
          </a:p>
        </p:txBody>
      </p:sp>
      <p:sp>
        <p:nvSpPr>
          <p:cNvPr id="35852" name="Text Box 13"/>
          <p:cNvSpPr txBox="1">
            <a:spLocks noChangeArrowheads="1"/>
          </p:cNvSpPr>
          <p:nvPr/>
        </p:nvSpPr>
        <p:spPr bwMode="auto">
          <a:xfrm>
            <a:off x="2365409" y="3795399"/>
            <a:ext cx="403843" cy="395601"/>
          </a:xfrm>
          <a:prstGeom prst="rect">
            <a:avLst/>
          </a:prstGeom>
          <a:noFill/>
          <a:ln w="9525">
            <a:noFill/>
            <a:miter lim="800000"/>
            <a:headEnd/>
            <a:tailEnd/>
          </a:ln>
        </p:spPr>
        <p:txBody>
          <a:bodyPr wrap="none">
            <a:spAutoFit/>
          </a:bodyPr>
          <a:lstStyle/>
          <a:p>
            <a:r>
              <a:rPr lang="en-US" i="1"/>
              <a:t>a</a:t>
            </a:r>
            <a:r>
              <a:rPr lang="en-US" baseline="-25000"/>
              <a:t>1</a:t>
            </a:r>
          </a:p>
        </p:txBody>
      </p:sp>
      <p:sp>
        <p:nvSpPr>
          <p:cNvPr id="35853" name="Text Box 14"/>
          <p:cNvSpPr txBox="1">
            <a:spLocks noChangeArrowheads="1"/>
          </p:cNvSpPr>
          <p:nvPr/>
        </p:nvSpPr>
        <p:spPr bwMode="auto">
          <a:xfrm>
            <a:off x="1697831" y="3333863"/>
            <a:ext cx="403843" cy="395601"/>
          </a:xfrm>
          <a:prstGeom prst="rect">
            <a:avLst/>
          </a:prstGeom>
          <a:noFill/>
          <a:ln w="9525">
            <a:noFill/>
            <a:miter lim="800000"/>
            <a:headEnd/>
            <a:tailEnd/>
          </a:ln>
        </p:spPr>
        <p:txBody>
          <a:bodyPr wrap="none">
            <a:spAutoFit/>
          </a:bodyPr>
          <a:lstStyle/>
          <a:p>
            <a:r>
              <a:rPr lang="en-US" i="1"/>
              <a:t>a</a:t>
            </a:r>
            <a:r>
              <a:rPr lang="en-US" baseline="-25000"/>
              <a:t>2</a:t>
            </a:r>
          </a:p>
        </p:txBody>
      </p:sp>
      <p:sp>
        <p:nvSpPr>
          <p:cNvPr id="35854" name="Text Box 15"/>
          <p:cNvSpPr txBox="1">
            <a:spLocks noChangeArrowheads="1"/>
          </p:cNvSpPr>
          <p:nvPr/>
        </p:nvSpPr>
        <p:spPr bwMode="auto">
          <a:xfrm>
            <a:off x="5464287" y="2438400"/>
            <a:ext cx="1266474" cy="395601"/>
          </a:xfrm>
          <a:prstGeom prst="rect">
            <a:avLst/>
          </a:prstGeom>
          <a:noFill/>
          <a:ln w="9525">
            <a:noFill/>
            <a:miter lim="800000"/>
            <a:headEnd/>
            <a:tailEnd/>
          </a:ln>
        </p:spPr>
        <p:txBody>
          <a:bodyPr wrap="none">
            <a:spAutoFit/>
          </a:bodyPr>
          <a:lstStyle/>
          <a:p>
            <a:r>
              <a:rPr lang="en-US" b="1" dirty="0"/>
              <a:t>a</a:t>
            </a:r>
            <a:r>
              <a:rPr lang="en-US" baseline="-25000" dirty="0"/>
              <a:t>1 </a:t>
            </a:r>
            <a:r>
              <a:rPr lang="en-US" dirty="0">
                <a:cs typeface="Arial" charset="0"/>
              </a:rPr>
              <a:t>· </a:t>
            </a:r>
            <a:r>
              <a:rPr lang="en-US" b="1" dirty="0">
                <a:cs typeface="Arial" charset="0"/>
              </a:rPr>
              <a:t>a</a:t>
            </a:r>
            <a:r>
              <a:rPr lang="en-US" baseline="-25000" dirty="0">
                <a:cs typeface="Arial" charset="0"/>
              </a:rPr>
              <a:t>2 </a:t>
            </a:r>
            <a:r>
              <a:rPr lang="en-US" dirty="0">
                <a:cs typeface="Arial" charset="0"/>
              </a:rPr>
              <a:t>= 0</a:t>
            </a:r>
          </a:p>
        </p:txBody>
      </p:sp>
      <p:sp>
        <p:nvSpPr>
          <p:cNvPr id="35855" name="Text Box 16"/>
          <p:cNvSpPr txBox="1">
            <a:spLocks noChangeArrowheads="1"/>
          </p:cNvSpPr>
          <p:nvPr/>
        </p:nvSpPr>
        <p:spPr bwMode="auto">
          <a:xfrm>
            <a:off x="5398354" y="2816207"/>
            <a:ext cx="1840646" cy="395601"/>
          </a:xfrm>
          <a:prstGeom prst="rect">
            <a:avLst/>
          </a:prstGeom>
          <a:noFill/>
          <a:ln w="9525">
            <a:noFill/>
            <a:miter lim="800000"/>
            <a:headEnd/>
            <a:tailEnd/>
          </a:ln>
        </p:spPr>
        <p:txBody>
          <a:bodyPr wrap="none">
            <a:spAutoFit/>
          </a:bodyPr>
          <a:lstStyle/>
          <a:p>
            <a:r>
              <a:rPr lang="en-US" dirty="0"/>
              <a:t>|</a:t>
            </a:r>
            <a:r>
              <a:rPr lang="en-US" b="1" dirty="0"/>
              <a:t>a</a:t>
            </a:r>
            <a:r>
              <a:rPr lang="en-US" baseline="-25000" dirty="0"/>
              <a:t>1</a:t>
            </a:r>
            <a:r>
              <a:rPr lang="en-US" dirty="0">
                <a:cs typeface="Arial" charset="0"/>
              </a:rPr>
              <a:t>|</a:t>
            </a:r>
            <a:r>
              <a:rPr lang="en-US" baseline="30000" dirty="0">
                <a:cs typeface="Arial" charset="0"/>
              </a:rPr>
              <a:t>2</a:t>
            </a:r>
            <a:r>
              <a:rPr lang="en-US" dirty="0">
                <a:cs typeface="Arial" charset="0"/>
              </a:rPr>
              <a:t> = |</a:t>
            </a:r>
            <a:r>
              <a:rPr lang="en-US" b="1" dirty="0">
                <a:cs typeface="Arial" charset="0"/>
              </a:rPr>
              <a:t>a</a:t>
            </a:r>
            <a:r>
              <a:rPr lang="en-US" baseline="-25000" dirty="0">
                <a:cs typeface="Arial" charset="0"/>
              </a:rPr>
              <a:t>2</a:t>
            </a:r>
            <a:r>
              <a:rPr lang="en-US" dirty="0"/>
              <a:t>|</a:t>
            </a:r>
            <a:r>
              <a:rPr lang="en-US" baseline="30000" dirty="0"/>
              <a:t>2</a:t>
            </a:r>
            <a:r>
              <a:rPr lang="en-US" baseline="-25000" dirty="0">
                <a:cs typeface="Arial" charset="0"/>
              </a:rPr>
              <a:t> </a:t>
            </a:r>
            <a:r>
              <a:rPr lang="en-US" dirty="0">
                <a:cs typeface="Arial" charset="0"/>
              </a:rPr>
              <a:t>= 1</a:t>
            </a:r>
          </a:p>
        </p:txBody>
      </p:sp>
      <p:sp>
        <p:nvSpPr>
          <p:cNvPr id="35857" name="Freeform 18"/>
          <p:cNvSpPr>
            <a:spLocks/>
          </p:cNvSpPr>
          <p:nvPr/>
        </p:nvSpPr>
        <p:spPr bwMode="auto">
          <a:xfrm>
            <a:off x="2101674" y="3729465"/>
            <a:ext cx="197801" cy="181317"/>
          </a:xfrm>
          <a:custGeom>
            <a:avLst/>
            <a:gdLst>
              <a:gd name="T0" fmla="*/ 0 w 144"/>
              <a:gd name="T1" fmla="*/ 2147483647 h 132"/>
              <a:gd name="T2" fmla="*/ 2147483647 w 144"/>
              <a:gd name="T3" fmla="*/ 0 h 132"/>
              <a:gd name="T4" fmla="*/ 2147483647 w 144"/>
              <a:gd name="T5" fmla="*/ 2147483647 h 132"/>
              <a:gd name="T6" fmla="*/ 0 60000 65536"/>
              <a:gd name="T7" fmla="*/ 0 60000 65536"/>
              <a:gd name="T8" fmla="*/ 0 60000 65536"/>
              <a:gd name="T9" fmla="*/ 0 w 144"/>
              <a:gd name="T10" fmla="*/ 0 h 132"/>
              <a:gd name="T11" fmla="*/ 144 w 144"/>
              <a:gd name="T12" fmla="*/ 132 h 132"/>
            </a:gdLst>
            <a:ahLst/>
            <a:cxnLst>
              <a:cxn ang="T6">
                <a:pos x="T0" y="T1"/>
              </a:cxn>
              <a:cxn ang="T7">
                <a:pos x="T2" y="T3"/>
              </a:cxn>
              <a:cxn ang="T8">
                <a:pos x="T4" y="T5"/>
              </a:cxn>
            </a:cxnLst>
            <a:rect l="T9" t="T10" r="T11" b="T12"/>
            <a:pathLst>
              <a:path w="144" h="132">
                <a:moveTo>
                  <a:pt x="0" y="48"/>
                </a:moveTo>
                <a:lnTo>
                  <a:pt x="144" y="0"/>
                </a:lnTo>
                <a:lnTo>
                  <a:pt x="144" y="132"/>
                </a:lnTo>
              </a:path>
            </a:pathLst>
          </a:custGeom>
          <a:noFill/>
          <a:ln w="9525">
            <a:solidFill>
              <a:srgbClr val="FF00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547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5472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5472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5472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5472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5472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547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23"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tomasi1"/>
          <p:cNvPicPr>
            <a:picLocks noChangeAspect="1" noChangeArrowheads="1"/>
          </p:cNvPicPr>
          <p:nvPr/>
        </p:nvPicPr>
        <p:blipFill>
          <a:blip r:embed="rId3" cstate="print"/>
          <a:srcRect/>
          <a:stretch>
            <a:fillRect/>
          </a:stretch>
        </p:blipFill>
        <p:spPr bwMode="auto">
          <a:xfrm>
            <a:off x="714375" y="1143000"/>
            <a:ext cx="4819650" cy="5029200"/>
          </a:xfrm>
          <a:prstGeom prst="rect">
            <a:avLst/>
          </a:prstGeom>
          <a:noFill/>
          <a:ln w="9525">
            <a:noFill/>
            <a:miter lim="800000"/>
            <a:headEnd/>
            <a:tailEnd/>
          </a:ln>
        </p:spPr>
      </p:pic>
      <p:pic>
        <p:nvPicPr>
          <p:cNvPr id="37891" name="Picture 3" descr="tomasi5"/>
          <p:cNvPicPr>
            <a:picLocks noChangeAspect="1" noChangeArrowheads="1"/>
          </p:cNvPicPr>
          <p:nvPr/>
        </p:nvPicPr>
        <p:blipFill>
          <a:blip r:embed="rId4" cstate="print"/>
          <a:srcRect/>
          <a:stretch>
            <a:fillRect/>
          </a:stretch>
        </p:blipFill>
        <p:spPr bwMode="auto">
          <a:xfrm>
            <a:off x="5762625" y="1054100"/>
            <a:ext cx="2619375" cy="2227263"/>
          </a:xfrm>
          <a:prstGeom prst="rect">
            <a:avLst/>
          </a:prstGeom>
          <a:noFill/>
          <a:ln w="9525">
            <a:noFill/>
            <a:miter lim="800000"/>
            <a:headEnd/>
            <a:tailEnd/>
          </a:ln>
        </p:spPr>
      </p:pic>
      <p:sp>
        <p:nvSpPr>
          <p:cNvPr id="37892" name="Rectangle 7"/>
          <p:cNvSpPr>
            <a:spLocks noGrp="1" noChangeArrowheads="1"/>
          </p:cNvSpPr>
          <p:nvPr>
            <p:ph type="title"/>
          </p:nvPr>
        </p:nvSpPr>
        <p:spPr/>
        <p:txBody>
          <a:bodyPr/>
          <a:lstStyle/>
          <a:p>
            <a:r>
              <a:rPr lang="en-US"/>
              <a:t>Reconstruction results</a:t>
            </a:r>
          </a:p>
        </p:txBody>
      </p:sp>
      <p:pic>
        <p:nvPicPr>
          <p:cNvPr id="37893" name="Picture 8" descr="tomasi6"/>
          <p:cNvPicPr>
            <a:picLocks noChangeAspect="1" noChangeArrowheads="1"/>
          </p:cNvPicPr>
          <p:nvPr/>
        </p:nvPicPr>
        <p:blipFill>
          <a:blip r:embed="rId5" cstate="print"/>
          <a:srcRect/>
          <a:stretch>
            <a:fillRect/>
          </a:stretch>
        </p:blipFill>
        <p:spPr bwMode="auto">
          <a:xfrm>
            <a:off x="5889625" y="3657600"/>
            <a:ext cx="2371725" cy="2260600"/>
          </a:xfrm>
          <a:prstGeom prst="rect">
            <a:avLst/>
          </a:prstGeom>
          <a:noFill/>
          <a:ln w="9525">
            <a:noFill/>
            <a:miter lim="800000"/>
            <a:headEnd/>
            <a:tailEnd/>
          </a:ln>
        </p:spPr>
      </p:pic>
      <p:sp>
        <p:nvSpPr>
          <p:cNvPr id="37894" name="Rectangle 9"/>
          <p:cNvSpPr>
            <a:spLocks noChangeArrowheads="1"/>
          </p:cNvSpPr>
          <p:nvPr/>
        </p:nvSpPr>
        <p:spPr bwMode="auto">
          <a:xfrm>
            <a:off x="76200" y="6216650"/>
            <a:ext cx="9067800" cy="641350"/>
          </a:xfrm>
          <a:prstGeom prst="rect">
            <a:avLst/>
          </a:prstGeom>
          <a:noFill/>
          <a:ln w="9525">
            <a:noFill/>
            <a:miter lim="800000"/>
            <a:headEnd/>
            <a:tailEnd/>
          </a:ln>
        </p:spPr>
        <p:txBody>
          <a:bodyPr anchor="ctr">
            <a:spAutoFit/>
          </a:bodyPr>
          <a:lstStyle/>
          <a:p>
            <a:pPr algn="ctr"/>
            <a:r>
              <a:rPr lang="en-US" sz="1800" dirty="0"/>
              <a:t>C. </a:t>
            </a:r>
            <a:r>
              <a:rPr lang="en-US" sz="1800" dirty="0" err="1"/>
              <a:t>Tomasi</a:t>
            </a:r>
            <a:r>
              <a:rPr lang="en-US" sz="1800" dirty="0"/>
              <a:t> and T. </a:t>
            </a:r>
            <a:r>
              <a:rPr lang="en-US" sz="1800" dirty="0" err="1"/>
              <a:t>Kanade</a:t>
            </a:r>
            <a:r>
              <a:rPr lang="en-US" sz="1800" dirty="0"/>
              <a:t>, </a:t>
            </a:r>
            <a:r>
              <a:rPr lang="en-US" sz="1800" dirty="0">
                <a:hlinkClick r:id="rId6"/>
              </a:rPr>
              <a:t>Shape and motion from image streams under orthography: </a:t>
            </a:r>
            <a:br>
              <a:rPr lang="en-US" sz="1800" dirty="0">
                <a:hlinkClick r:id="rId6"/>
              </a:rPr>
            </a:br>
            <a:r>
              <a:rPr lang="en-US" sz="1800" dirty="0">
                <a:hlinkClick r:id="rId6"/>
              </a:rPr>
              <a:t>A factorization method</a:t>
            </a:r>
            <a:r>
              <a:rPr lang="en-US" sz="1800" dirty="0"/>
              <a:t>, IJCV 1992</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r>
              <a:rPr lang="en-US"/>
              <a:t>Dealing with missing data</a:t>
            </a:r>
          </a:p>
        </p:txBody>
      </p:sp>
      <p:sp>
        <p:nvSpPr>
          <p:cNvPr id="19460" name="Rectangle 3"/>
          <p:cNvSpPr>
            <a:spLocks noGrp="1" noChangeArrowheads="1"/>
          </p:cNvSpPr>
          <p:nvPr>
            <p:ph type="body" idx="1"/>
          </p:nvPr>
        </p:nvSpPr>
        <p:spPr>
          <a:xfrm>
            <a:off x="685800" y="914400"/>
            <a:ext cx="7772400" cy="5562600"/>
          </a:xfrm>
        </p:spPr>
        <p:txBody>
          <a:bodyPr/>
          <a:lstStyle/>
          <a:p>
            <a:pPr>
              <a:buFontTx/>
              <a:buChar char="•"/>
            </a:pPr>
            <a:r>
              <a:rPr lang="en-US" dirty="0"/>
              <a:t>So far, we have assumed that all points are visible in all views</a:t>
            </a:r>
          </a:p>
          <a:p>
            <a:pPr>
              <a:buFontTx/>
              <a:buChar char="•"/>
            </a:pPr>
            <a:r>
              <a:rPr lang="en-US" dirty="0"/>
              <a:t>In reality, the measurement matrix typically looks something like this:</a:t>
            </a:r>
            <a:br>
              <a:rPr lang="en-US" dirty="0"/>
            </a:br>
            <a:endParaRPr lang="en-US" dirty="0"/>
          </a:p>
          <a:p>
            <a:pPr>
              <a:buFontTx/>
              <a:buChar char="•"/>
            </a:pPr>
            <a:endParaRPr lang="en-US" dirty="0"/>
          </a:p>
          <a:p>
            <a:pPr>
              <a:buFontTx/>
              <a:buChar char="•"/>
            </a:pPr>
            <a:endParaRPr lang="en-US" dirty="0"/>
          </a:p>
          <a:p>
            <a:pPr>
              <a:buFontTx/>
              <a:buChar char="•"/>
            </a:pPr>
            <a:endParaRPr lang="en-US" dirty="0"/>
          </a:p>
          <a:p>
            <a:pPr marL="0" indent="0"/>
            <a:br>
              <a:rPr lang="en-US" dirty="0"/>
            </a:br>
            <a:endParaRPr lang="en-US" dirty="0"/>
          </a:p>
          <a:p>
            <a:pPr>
              <a:buFontTx/>
              <a:buChar char="•"/>
            </a:pPr>
            <a:r>
              <a:rPr lang="en-US" dirty="0"/>
              <a:t>Possible solution: decompose matrix into dense sub-blocks, factorize each sub-block, and fuse the results</a:t>
            </a:r>
          </a:p>
          <a:p>
            <a:pPr lvl="1"/>
            <a:r>
              <a:rPr lang="en-US" dirty="0"/>
              <a:t>Finding dense maximal sub-blocks of the matrix is NP-complete (equivalent to finding maximal cliques in a graph)</a:t>
            </a:r>
            <a:br>
              <a:rPr lang="en-US" dirty="0"/>
            </a:br>
            <a:br>
              <a:rPr lang="en-US" dirty="0"/>
            </a:br>
            <a:br>
              <a:rPr lang="en-US" dirty="0"/>
            </a:br>
            <a:br>
              <a:rPr lang="en-US" dirty="0"/>
            </a:br>
            <a:br>
              <a:rPr lang="en-US" dirty="0"/>
            </a:br>
            <a:endParaRPr lang="en-US" dirty="0"/>
          </a:p>
        </p:txBody>
      </p:sp>
      <p:graphicFrame>
        <p:nvGraphicFramePr>
          <p:cNvPr id="19458" name="Object 5"/>
          <p:cNvGraphicFramePr>
            <a:graphicFrameLocks noGrp="1" noChangeAspect="1"/>
          </p:cNvGraphicFramePr>
          <p:nvPr>
            <p:ph sz="half" idx="4294967295"/>
            <p:extLst>
              <p:ext uri="{D42A27DB-BD31-4B8C-83A1-F6EECF244321}">
                <p14:modId xmlns:p14="http://schemas.microsoft.com/office/powerpoint/2010/main" val="855444009"/>
              </p:ext>
            </p:extLst>
          </p:nvPr>
        </p:nvGraphicFramePr>
        <p:xfrm>
          <a:off x="762000" y="2743200"/>
          <a:ext cx="6705600" cy="1427163"/>
        </p:xfrm>
        <a:graphic>
          <a:graphicData uri="http://schemas.openxmlformats.org/presentationml/2006/ole">
            <mc:AlternateContent xmlns:mc="http://schemas.openxmlformats.org/markup-compatibility/2006">
              <mc:Choice xmlns:v="urn:schemas-microsoft-com:vml" Requires="v">
                <p:oleObj spid="_x0000_s19602" name="Image" r:id="rId4" imgW="11746032" imgH="2501587" progId="Photoshop.Image.10">
                  <p:embed/>
                </p:oleObj>
              </mc:Choice>
              <mc:Fallback>
                <p:oleObj name="Image" r:id="rId4" imgW="11746032" imgH="2501587" progId="Photoshop.Image.10">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2743200"/>
                        <a:ext cx="6705600" cy="1427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9461" name="Line 7"/>
          <p:cNvSpPr>
            <a:spLocks noChangeShapeType="1"/>
          </p:cNvSpPr>
          <p:nvPr/>
        </p:nvSpPr>
        <p:spPr bwMode="auto">
          <a:xfrm>
            <a:off x="7620000" y="2743200"/>
            <a:ext cx="0" cy="1371600"/>
          </a:xfrm>
          <a:prstGeom prst="line">
            <a:avLst/>
          </a:prstGeom>
          <a:noFill/>
          <a:ln w="9525">
            <a:solidFill>
              <a:srgbClr val="FF0000"/>
            </a:solidFill>
            <a:round/>
            <a:headEnd/>
            <a:tailEnd type="triangle" w="med" len="med"/>
          </a:ln>
        </p:spPr>
        <p:txBody>
          <a:bodyPr/>
          <a:lstStyle/>
          <a:p>
            <a:endParaRPr lang="en-US"/>
          </a:p>
        </p:txBody>
      </p:sp>
      <p:sp>
        <p:nvSpPr>
          <p:cNvPr id="19462" name="Text Box 8"/>
          <p:cNvSpPr txBox="1">
            <a:spLocks noChangeArrowheads="1"/>
          </p:cNvSpPr>
          <p:nvPr/>
        </p:nvSpPr>
        <p:spPr bwMode="auto">
          <a:xfrm>
            <a:off x="7713663" y="3200400"/>
            <a:ext cx="1354137" cy="457200"/>
          </a:xfrm>
          <a:prstGeom prst="rect">
            <a:avLst/>
          </a:prstGeom>
          <a:noFill/>
          <a:ln w="9525">
            <a:noFill/>
            <a:miter lim="800000"/>
            <a:headEnd/>
            <a:tailEnd/>
          </a:ln>
        </p:spPr>
        <p:txBody>
          <a:bodyPr wrap="none">
            <a:spAutoFit/>
          </a:bodyPr>
          <a:lstStyle/>
          <a:p>
            <a:pPr algn="ctr"/>
            <a:r>
              <a:rPr lang="en-US">
                <a:solidFill>
                  <a:srgbClr val="FF0000"/>
                </a:solidFill>
              </a:rPr>
              <a:t>cameras</a:t>
            </a:r>
          </a:p>
        </p:txBody>
      </p:sp>
      <p:sp>
        <p:nvSpPr>
          <p:cNvPr id="19463" name="Line 9"/>
          <p:cNvSpPr>
            <a:spLocks noChangeShapeType="1"/>
          </p:cNvSpPr>
          <p:nvPr/>
        </p:nvSpPr>
        <p:spPr bwMode="auto">
          <a:xfrm>
            <a:off x="2590800" y="4343400"/>
            <a:ext cx="3124200" cy="0"/>
          </a:xfrm>
          <a:prstGeom prst="line">
            <a:avLst/>
          </a:prstGeom>
          <a:noFill/>
          <a:ln w="9525">
            <a:solidFill>
              <a:srgbClr val="FF0000"/>
            </a:solidFill>
            <a:round/>
            <a:headEnd/>
            <a:tailEnd type="triangle" w="med" len="med"/>
          </a:ln>
        </p:spPr>
        <p:txBody>
          <a:bodyPr/>
          <a:lstStyle/>
          <a:p>
            <a:endParaRPr lang="en-US"/>
          </a:p>
        </p:txBody>
      </p:sp>
      <p:sp>
        <p:nvSpPr>
          <p:cNvPr id="19464" name="Text Box 10"/>
          <p:cNvSpPr txBox="1">
            <a:spLocks noChangeArrowheads="1"/>
          </p:cNvSpPr>
          <p:nvPr/>
        </p:nvSpPr>
        <p:spPr bwMode="auto">
          <a:xfrm>
            <a:off x="3657600" y="4343400"/>
            <a:ext cx="998538" cy="457200"/>
          </a:xfrm>
          <a:prstGeom prst="rect">
            <a:avLst/>
          </a:prstGeom>
          <a:noFill/>
          <a:ln w="9525">
            <a:noFill/>
            <a:miter lim="800000"/>
            <a:headEnd/>
            <a:tailEnd/>
          </a:ln>
        </p:spPr>
        <p:txBody>
          <a:bodyPr wrap="none">
            <a:spAutoFit/>
          </a:bodyPr>
          <a:lstStyle/>
          <a:p>
            <a:r>
              <a:rPr lang="en-US">
                <a:solidFill>
                  <a:srgbClr val="FF0000"/>
                </a:solidFill>
              </a:rPr>
              <a:t>points</a:t>
            </a:r>
          </a:p>
        </p:txBody>
      </p:sp>
      <p:sp>
        <p:nvSpPr>
          <p:cNvPr id="9" name="TextBox 8">
            <a:extLst>
              <a:ext uri="{FF2B5EF4-FFF2-40B4-BE49-F238E27FC236}">
                <a16:creationId xmlns:a16="http://schemas.microsoft.com/office/drawing/2014/main" id="{685F68B2-AEE5-214E-981B-5E04C4B8525F}"/>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0">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46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lstStyle/>
          <a:p>
            <a:r>
              <a:rPr lang="en-US"/>
              <a:t>Dealing with missing data</a:t>
            </a:r>
          </a:p>
        </p:txBody>
      </p:sp>
      <p:sp>
        <p:nvSpPr>
          <p:cNvPr id="1061891" name="Rectangle 3"/>
          <p:cNvSpPr>
            <a:spLocks noGrp="1" noChangeArrowheads="1"/>
          </p:cNvSpPr>
          <p:nvPr>
            <p:ph type="body" idx="1"/>
          </p:nvPr>
        </p:nvSpPr>
        <p:spPr/>
        <p:txBody>
          <a:bodyPr/>
          <a:lstStyle/>
          <a:p>
            <a:pPr>
              <a:buFontTx/>
              <a:buChar char="•"/>
            </a:pPr>
            <a:r>
              <a:rPr lang="en-US" dirty="0"/>
              <a:t>Incremental bilinear refinement</a:t>
            </a:r>
          </a:p>
          <a:p>
            <a:pPr>
              <a:buFontTx/>
              <a:buChar char="•"/>
            </a:pPr>
            <a:endParaRPr lang="en-US" dirty="0"/>
          </a:p>
        </p:txBody>
      </p:sp>
      <p:graphicFrame>
        <p:nvGraphicFramePr>
          <p:cNvPr id="1061892" name="Object 4"/>
          <p:cNvGraphicFramePr>
            <a:graphicFrameLocks noGrp="1" noChangeAspect="1"/>
          </p:cNvGraphicFramePr>
          <p:nvPr>
            <p:ph sz="half" idx="4294967295"/>
            <p:extLst>
              <p:ext uri="{D42A27DB-BD31-4B8C-83A1-F6EECF244321}">
                <p14:modId xmlns:p14="http://schemas.microsoft.com/office/powerpoint/2010/main" val="447203535"/>
              </p:ext>
            </p:extLst>
          </p:nvPr>
        </p:nvGraphicFramePr>
        <p:xfrm>
          <a:off x="685800" y="1962150"/>
          <a:ext cx="7696200" cy="2106613"/>
        </p:xfrm>
        <a:graphic>
          <a:graphicData uri="http://schemas.openxmlformats.org/presentationml/2006/ole">
            <mc:AlternateContent xmlns:mc="http://schemas.openxmlformats.org/markup-compatibility/2006">
              <mc:Choice xmlns:v="urn:schemas-microsoft-com:vml" Requires="v">
                <p:oleObj spid="_x0000_s20626" name="Image" r:id="rId4" imgW="11365079" imgH="3111111" progId="Photoshop.Image.10">
                  <p:embed/>
                </p:oleObj>
              </mc:Choice>
              <mc:Fallback>
                <p:oleObj name="Image" r:id="rId4" imgW="11365079" imgH="3111111" progId="Photoshop.Image.10">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962150"/>
                        <a:ext cx="7696200" cy="2106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061894" name="Text Box 6"/>
          <p:cNvSpPr txBox="1">
            <a:spLocks noChangeArrowheads="1"/>
          </p:cNvSpPr>
          <p:nvPr/>
        </p:nvSpPr>
        <p:spPr bwMode="auto">
          <a:xfrm>
            <a:off x="288925" y="4171950"/>
            <a:ext cx="2530475" cy="915988"/>
          </a:xfrm>
          <a:prstGeom prst="rect">
            <a:avLst/>
          </a:prstGeom>
          <a:noFill/>
          <a:ln w="9525">
            <a:noFill/>
            <a:miter lim="800000"/>
            <a:headEnd/>
            <a:tailEnd/>
          </a:ln>
        </p:spPr>
        <p:txBody>
          <a:bodyPr>
            <a:spAutoFit/>
          </a:bodyPr>
          <a:lstStyle/>
          <a:p>
            <a:pPr marL="457200" indent="-457200">
              <a:buFontTx/>
              <a:buAutoNum type="arabicParenBoth"/>
            </a:pPr>
            <a:r>
              <a:rPr lang="en-US" sz="1800"/>
              <a:t>Perform factorization on a dense sub-block</a:t>
            </a:r>
          </a:p>
        </p:txBody>
      </p:sp>
      <p:sp>
        <p:nvSpPr>
          <p:cNvPr id="1061895" name="Text Box 7"/>
          <p:cNvSpPr txBox="1">
            <a:spLocks noChangeArrowheads="1"/>
          </p:cNvSpPr>
          <p:nvPr/>
        </p:nvSpPr>
        <p:spPr bwMode="auto">
          <a:xfrm>
            <a:off x="3124200" y="4171950"/>
            <a:ext cx="2530475" cy="1477328"/>
          </a:xfrm>
          <a:prstGeom prst="rect">
            <a:avLst/>
          </a:prstGeom>
          <a:noFill/>
          <a:ln w="9525">
            <a:noFill/>
            <a:miter lim="800000"/>
            <a:headEnd/>
            <a:tailEnd/>
          </a:ln>
        </p:spPr>
        <p:txBody>
          <a:bodyPr>
            <a:spAutoFit/>
          </a:bodyPr>
          <a:lstStyle/>
          <a:p>
            <a:pPr marL="457200" indent="-457200"/>
            <a:r>
              <a:rPr lang="en-US" sz="1800" dirty="0"/>
              <a:t>(2) 	Solve for a new 3D point visible by at least two known cameras (</a:t>
            </a:r>
            <a:r>
              <a:rPr lang="en-US" sz="1800" i="1" dirty="0"/>
              <a:t>triangulation</a:t>
            </a:r>
            <a:r>
              <a:rPr lang="en-US" sz="1800" dirty="0"/>
              <a:t>)</a:t>
            </a:r>
          </a:p>
        </p:txBody>
      </p:sp>
      <p:sp>
        <p:nvSpPr>
          <p:cNvPr id="1061896" name="Text Box 8"/>
          <p:cNvSpPr txBox="1">
            <a:spLocks noChangeArrowheads="1"/>
          </p:cNvSpPr>
          <p:nvPr/>
        </p:nvSpPr>
        <p:spPr bwMode="auto">
          <a:xfrm>
            <a:off x="5927725" y="4173538"/>
            <a:ext cx="2759075" cy="1477328"/>
          </a:xfrm>
          <a:prstGeom prst="rect">
            <a:avLst/>
          </a:prstGeom>
          <a:noFill/>
          <a:ln w="9525">
            <a:noFill/>
            <a:miter lim="800000"/>
            <a:headEnd/>
            <a:tailEnd/>
          </a:ln>
        </p:spPr>
        <p:txBody>
          <a:bodyPr>
            <a:spAutoFit/>
          </a:bodyPr>
          <a:lstStyle/>
          <a:p>
            <a:pPr marL="457200" indent="-457200"/>
            <a:r>
              <a:rPr lang="en-US" sz="1800" dirty="0"/>
              <a:t>(3) 	Solve for a new camera that sees at least three known 3D points (</a:t>
            </a:r>
            <a:r>
              <a:rPr lang="en-US" sz="1800" i="1" dirty="0"/>
              <a:t>calibration</a:t>
            </a:r>
            <a:r>
              <a:rPr lang="en-US" sz="1800" dirty="0"/>
              <a:t>)</a:t>
            </a:r>
          </a:p>
        </p:txBody>
      </p:sp>
      <p:sp>
        <p:nvSpPr>
          <p:cNvPr id="1061897" name="Rectangle 9"/>
          <p:cNvSpPr>
            <a:spLocks noChangeArrowheads="1"/>
          </p:cNvSpPr>
          <p:nvPr/>
        </p:nvSpPr>
        <p:spPr bwMode="auto">
          <a:xfrm>
            <a:off x="76200" y="6244937"/>
            <a:ext cx="9144000" cy="584776"/>
          </a:xfrm>
          <a:prstGeom prst="rect">
            <a:avLst/>
          </a:prstGeom>
          <a:noFill/>
          <a:ln w="9525">
            <a:noFill/>
            <a:miter lim="800000"/>
            <a:headEnd/>
            <a:tailEnd/>
          </a:ln>
        </p:spPr>
        <p:txBody>
          <a:bodyPr anchor="ctr">
            <a:spAutoFit/>
          </a:bodyPr>
          <a:lstStyle/>
          <a:p>
            <a:pPr algn="ctr"/>
            <a:r>
              <a:rPr lang="en-US" sz="1600" dirty="0"/>
              <a:t>F. </a:t>
            </a:r>
            <a:r>
              <a:rPr lang="en-US" sz="1600" dirty="0" err="1"/>
              <a:t>Rothganger</a:t>
            </a:r>
            <a:r>
              <a:rPr lang="en-US" sz="1600" dirty="0"/>
              <a:t>, S. Lazebnik, C. </a:t>
            </a:r>
            <a:r>
              <a:rPr lang="en-US" sz="1600" dirty="0" err="1"/>
              <a:t>Schmid</a:t>
            </a:r>
            <a:r>
              <a:rPr lang="en-US" sz="1600" dirty="0"/>
              <a:t>, and J. Ponce. </a:t>
            </a:r>
            <a:r>
              <a:rPr lang="en-US" sz="1600" dirty="0">
                <a:hlinkClick r:id="rId6"/>
              </a:rPr>
              <a:t>Segmenting, Modeling, and Matching Video Clips Containing Multiple Moving Objects</a:t>
            </a:r>
            <a:r>
              <a:rPr lang="en-US" sz="1600" dirty="0"/>
              <a:t>. PAMI 2007.</a:t>
            </a:r>
          </a:p>
        </p:txBody>
      </p:sp>
      <p:sp>
        <p:nvSpPr>
          <p:cNvPr id="2" name="Rectangle 1"/>
          <p:cNvSpPr/>
          <p:nvPr/>
        </p:nvSpPr>
        <p:spPr bwMode="auto">
          <a:xfrm>
            <a:off x="2895600" y="1905000"/>
            <a:ext cx="2819400" cy="2133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0" name="Rectangle 9"/>
          <p:cNvSpPr/>
          <p:nvPr/>
        </p:nvSpPr>
        <p:spPr bwMode="auto">
          <a:xfrm>
            <a:off x="6172200" y="1905000"/>
            <a:ext cx="2819400" cy="2133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06189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ntr" presetSubtype="0" fill="hold" grpId="1" nodeType="withEffect">
                                  <p:stCondLst>
                                    <p:cond delay="0"/>
                                  </p:stCondLst>
                                  <p:childTnLst>
                                    <p:set>
                                      <p:cBhvr>
                                        <p:cTn id="14" dur="1" fill="hold">
                                          <p:stCondLst>
                                            <p:cond delay="0"/>
                                          </p:stCondLst>
                                        </p:cTn>
                                        <p:tgtEl>
                                          <p:spTgt spid="10618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1895" grpId="0"/>
      <p:bldP spid="1061896" grpId="1"/>
      <p:bldP spid="2" grpId="0" animBg="1"/>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Outline</a:t>
            </a:r>
          </a:p>
        </p:txBody>
      </p:sp>
      <p:sp>
        <p:nvSpPr>
          <p:cNvPr id="1092611" name="Rectangle 3"/>
          <p:cNvSpPr>
            <a:spLocks noGrp="1" noChangeArrowheads="1"/>
          </p:cNvSpPr>
          <p:nvPr>
            <p:ph type="body" idx="1"/>
          </p:nvPr>
        </p:nvSpPr>
        <p:spPr/>
        <p:txBody>
          <a:bodyPr/>
          <a:lstStyle/>
          <a:p>
            <a:pPr>
              <a:buFontTx/>
              <a:buChar char="•"/>
            </a:pPr>
            <a:r>
              <a:rPr lang="en-US" dirty="0"/>
              <a:t>Representative </a:t>
            </a:r>
            <a:r>
              <a:rPr lang="en-US" dirty="0" err="1"/>
              <a:t>SfM</a:t>
            </a:r>
            <a:r>
              <a:rPr lang="en-US" dirty="0"/>
              <a:t> pipeline</a:t>
            </a:r>
          </a:p>
          <a:p>
            <a:pPr lvl="1"/>
            <a:r>
              <a:rPr lang="en-US" dirty="0"/>
              <a:t>Incremental </a:t>
            </a:r>
            <a:r>
              <a:rPr lang="en-US" dirty="0" err="1"/>
              <a:t>SfM</a:t>
            </a:r>
            <a:endParaRPr lang="en-US" dirty="0"/>
          </a:p>
          <a:p>
            <a:pPr lvl="1"/>
            <a:r>
              <a:rPr lang="en-US" dirty="0"/>
              <a:t>Bundle adjustment</a:t>
            </a:r>
          </a:p>
          <a:p>
            <a:pPr>
              <a:buFontTx/>
              <a:buChar char="•"/>
            </a:pPr>
            <a:r>
              <a:rPr lang="en-US" dirty="0"/>
              <a:t>Ambiguities in </a:t>
            </a:r>
            <a:r>
              <a:rPr lang="en-US" dirty="0" err="1"/>
              <a:t>SfM</a:t>
            </a:r>
            <a:endParaRPr lang="en-US" dirty="0"/>
          </a:p>
          <a:p>
            <a:pPr>
              <a:buFontTx/>
              <a:buChar char="•"/>
            </a:pPr>
            <a:r>
              <a:rPr lang="en-US" dirty="0"/>
              <a:t>Special Case: Affine structure from motion</a:t>
            </a:r>
          </a:p>
          <a:p>
            <a:pPr lvl="1"/>
            <a:r>
              <a:rPr lang="en-US" dirty="0"/>
              <a:t>Factorization</a:t>
            </a:r>
          </a:p>
          <a:p>
            <a:pPr>
              <a:buFontTx/>
              <a:buChar char="•"/>
            </a:pPr>
            <a:r>
              <a:rPr lang="en-US" dirty="0" err="1"/>
              <a:t>SfM</a:t>
            </a:r>
            <a:r>
              <a:rPr lang="en-US" dirty="0"/>
              <a:t> in practice</a:t>
            </a:r>
          </a:p>
          <a:p>
            <a:pPr lvl="1"/>
            <a:endParaRPr lang="en-US" dirty="0"/>
          </a:p>
        </p:txBody>
      </p:sp>
    </p:spTree>
    <p:extLst>
      <p:ext uri="{BB962C8B-B14F-4D97-AF65-F5344CB8AC3E}">
        <p14:creationId xmlns:p14="http://schemas.microsoft.com/office/powerpoint/2010/main" val="10570259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devil is in the details</a:t>
            </a:r>
          </a:p>
        </p:txBody>
      </p:sp>
      <p:sp>
        <p:nvSpPr>
          <p:cNvPr id="3" name="Content Placeholder 2"/>
          <p:cNvSpPr>
            <a:spLocks noGrp="1"/>
          </p:cNvSpPr>
          <p:nvPr>
            <p:ph idx="1"/>
          </p:nvPr>
        </p:nvSpPr>
        <p:spPr>
          <a:xfrm>
            <a:off x="685800" y="914400"/>
            <a:ext cx="8305800" cy="5257800"/>
          </a:xfrm>
        </p:spPr>
        <p:txBody>
          <a:bodyPr/>
          <a:lstStyle/>
          <a:p>
            <a:pPr>
              <a:buFont typeface="Arial" panose="020B0604020202020204" pitchFamily="34" charset="0"/>
              <a:buChar char="•"/>
            </a:pPr>
            <a:r>
              <a:rPr lang="en-US" dirty="0"/>
              <a:t>Handling degenerate configurations (e.g., </a:t>
            </a:r>
            <a:r>
              <a:rPr lang="en-US" dirty="0" err="1"/>
              <a:t>homographies</a:t>
            </a:r>
            <a:r>
              <a:rPr lang="en-US" dirty="0"/>
              <a:t>)</a:t>
            </a:r>
          </a:p>
          <a:p>
            <a:pPr>
              <a:buFont typeface="Arial" panose="020B0604020202020204" pitchFamily="34" charset="0"/>
              <a:buChar char="•"/>
            </a:pPr>
            <a:r>
              <a:rPr lang="en-US" dirty="0"/>
              <a:t>Eliminating outliers</a:t>
            </a:r>
          </a:p>
          <a:p>
            <a:pPr>
              <a:buFont typeface="Arial" panose="020B0604020202020204" pitchFamily="34" charset="0"/>
              <a:buChar char="•"/>
            </a:pPr>
            <a:r>
              <a:rPr lang="en-US" dirty="0"/>
              <a:t>Dealing with repetitions and symmetries</a:t>
            </a:r>
          </a:p>
          <a:p>
            <a:pPr>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408F62A4-00E1-F44D-B72F-1969FBCD06E9}"/>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extLst>
      <p:ext uri="{BB962C8B-B14F-4D97-AF65-F5344CB8AC3E}">
        <p14:creationId xmlns:p14="http://schemas.microsoft.com/office/powerpoint/2010/main" val="76127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68"/>
        <p:cNvGrpSpPr/>
        <p:nvPr/>
      </p:nvGrpSpPr>
      <p:grpSpPr>
        <a:xfrm>
          <a:off x="0" y="0"/>
          <a:ext cx="0" cy="0"/>
          <a:chOff x="0" y="0"/>
          <a:chExt cx="0" cy="0"/>
        </a:xfrm>
      </p:grpSpPr>
      <p:pic>
        <p:nvPicPr>
          <p:cNvPr id="1470" name="Shape 1470"/>
          <p:cNvPicPr preferRelativeResize="0"/>
          <p:nvPr/>
        </p:nvPicPr>
        <p:blipFill>
          <a:blip r:embed="rId3">
            <a:alphaModFix/>
          </a:blip>
          <a:stretch>
            <a:fillRect/>
          </a:stretch>
        </p:blipFill>
        <p:spPr>
          <a:xfrm>
            <a:off x="1523999" y="1223560"/>
            <a:ext cx="2649135" cy="1593554"/>
          </a:xfrm>
          <a:prstGeom prst="rect">
            <a:avLst/>
          </a:prstGeom>
          <a:noFill/>
          <a:ln>
            <a:noFill/>
          </a:ln>
        </p:spPr>
      </p:pic>
      <p:pic>
        <p:nvPicPr>
          <p:cNvPr id="1471" name="Shape 1471"/>
          <p:cNvPicPr preferRelativeResize="0"/>
          <p:nvPr/>
        </p:nvPicPr>
        <p:blipFill>
          <a:blip r:embed="rId4">
            <a:alphaModFix/>
          </a:blip>
          <a:stretch>
            <a:fillRect/>
          </a:stretch>
        </p:blipFill>
        <p:spPr>
          <a:xfrm>
            <a:off x="4683277" y="1012774"/>
            <a:ext cx="1471057" cy="1961409"/>
          </a:xfrm>
          <a:prstGeom prst="rect">
            <a:avLst/>
          </a:prstGeom>
          <a:noFill/>
          <a:ln>
            <a:noFill/>
          </a:ln>
        </p:spPr>
      </p:pic>
      <p:pic>
        <p:nvPicPr>
          <p:cNvPr id="1472" name="Shape 1472"/>
          <p:cNvPicPr preferRelativeResize="0"/>
          <p:nvPr/>
        </p:nvPicPr>
        <p:blipFill>
          <a:blip r:embed="rId5">
            <a:alphaModFix/>
          </a:blip>
          <a:stretch>
            <a:fillRect/>
          </a:stretch>
        </p:blipFill>
        <p:spPr>
          <a:xfrm>
            <a:off x="6637626" y="1012774"/>
            <a:ext cx="1287174" cy="1961407"/>
          </a:xfrm>
          <a:prstGeom prst="rect">
            <a:avLst/>
          </a:prstGeom>
          <a:noFill/>
          <a:ln>
            <a:noFill/>
          </a:ln>
        </p:spPr>
      </p:pic>
      <p:pic>
        <p:nvPicPr>
          <p:cNvPr id="1473" name="Shape 1473"/>
          <p:cNvPicPr preferRelativeResize="0"/>
          <p:nvPr/>
        </p:nvPicPr>
        <p:blipFill>
          <a:blip r:embed="rId6">
            <a:alphaModFix/>
          </a:blip>
          <a:stretch>
            <a:fillRect/>
          </a:stretch>
        </p:blipFill>
        <p:spPr>
          <a:xfrm>
            <a:off x="2507005" y="3040641"/>
            <a:ext cx="4129989" cy="3377691"/>
          </a:xfrm>
          <a:prstGeom prst="rect">
            <a:avLst/>
          </a:prstGeom>
          <a:noFill/>
          <a:ln>
            <a:noFill/>
          </a:ln>
        </p:spPr>
      </p:pic>
      <p:sp>
        <p:nvSpPr>
          <p:cNvPr id="3" name="Title 2">
            <a:extLst>
              <a:ext uri="{FF2B5EF4-FFF2-40B4-BE49-F238E27FC236}">
                <a16:creationId xmlns:a16="http://schemas.microsoft.com/office/drawing/2014/main" id="{8B9BC1E2-5928-6240-A156-016838B58EFE}"/>
              </a:ext>
            </a:extLst>
          </p:cNvPr>
          <p:cNvSpPr>
            <a:spLocks noGrp="1"/>
          </p:cNvSpPr>
          <p:nvPr>
            <p:ph type="title"/>
          </p:nvPr>
        </p:nvSpPr>
        <p:spPr/>
        <p:txBody>
          <a:bodyPr/>
          <a:lstStyle/>
          <a:p>
            <a:r>
              <a:rPr lang="en-US" dirty="0"/>
              <a:t>Repetitive structures</a:t>
            </a:r>
          </a:p>
        </p:txBody>
      </p:sp>
      <p:sp>
        <p:nvSpPr>
          <p:cNvPr id="4" name="Rectangle 3">
            <a:extLst>
              <a:ext uri="{FF2B5EF4-FFF2-40B4-BE49-F238E27FC236}">
                <a16:creationId xmlns:a16="http://schemas.microsoft.com/office/drawing/2014/main" id="{098A4B87-1A16-3B4D-B4BA-604FD097BB28}"/>
              </a:ext>
            </a:extLst>
          </p:cNvPr>
          <p:cNvSpPr/>
          <p:nvPr/>
        </p:nvSpPr>
        <p:spPr>
          <a:xfrm>
            <a:off x="1866900" y="6429320"/>
            <a:ext cx="5410200" cy="338554"/>
          </a:xfrm>
          <a:prstGeom prst="rect">
            <a:avLst/>
          </a:prstGeom>
        </p:spPr>
        <p:txBody>
          <a:bodyPr wrap="square">
            <a:spAutoFit/>
          </a:bodyPr>
          <a:lstStyle/>
          <a:p>
            <a:pPr lvl="0" algn="ctr">
              <a:spcBef>
                <a:spcPts val="0"/>
              </a:spcBef>
              <a:spcAft>
                <a:spcPts val="0"/>
              </a:spcAft>
            </a:pPr>
            <a:r>
              <a:rPr lang="en-US" sz="1600" dirty="0">
                <a:solidFill>
                  <a:schemeClr val="dk1"/>
                </a:solidFill>
                <a:hlinkClick r:id="rId7"/>
              </a:rPr>
              <a:t>https://</a:t>
            </a:r>
            <a:r>
              <a:rPr lang="en-US" sz="1600" dirty="0" err="1">
                <a:solidFill>
                  <a:schemeClr val="dk1"/>
                </a:solidFill>
                <a:hlinkClick r:id="rId7"/>
              </a:rPr>
              <a:t>demuc.de</a:t>
            </a:r>
            <a:r>
              <a:rPr lang="en-US" sz="1600" dirty="0">
                <a:solidFill>
                  <a:schemeClr val="dk1"/>
                </a:solidFill>
                <a:hlinkClick r:id="rId7"/>
              </a:rPr>
              <a:t>/tutorials/cvpr2017/sparse-</a:t>
            </a:r>
            <a:r>
              <a:rPr lang="en-US" sz="1600" dirty="0" err="1">
                <a:solidFill>
                  <a:schemeClr val="dk1"/>
                </a:solidFill>
                <a:hlinkClick r:id="rId7"/>
              </a:rPr>
              <a:t>modeling.pdf</a:t>
            </a:r>
            <a:endParaRPr lang="en-US" sz="1600" dirty="0">
              <a:solidFill>
                <a:schemeClr val="dk1"/>
              </a:solidFill>
            </a:endParaRPr>
          </a:p>
        </p:txBody>
      </p:sp>
    </p:spTree>
    <p:extLst>
      <p:ext uri="{BB962C8B-B14F-4D97-AF65-F5344CB8AC3E}">
        <p14:creationId xmlns:p14="http://schemas.microsoft.com/office/powerpoint/2010/main" val="4260735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a:t>Feature detection</a:t>
            </a:r>
          </a:p>
        </p:txBody>
      </p:sp>
      <p:sp>
        <p:nvSpPr>
          <p:cNvPr id="17411" name="Rectangle 3"/>
          <p:cNvSpPr>
            <a:spLocks noGrp="1" noChangeArrowheads="1"/>
          </p:cNvSpPr>
          <p:nvPr>
            <p:ph type="body" idx="1"/>
          </p:nvPr>
        </p:nvSpPr>
        <p:spPr>
          <a:xfrm>
            <a:off x="1384300" y="1355725"/>
            <a:ext cx="6529388" cy="550863"/>
          </a:xfrm>
        </p:spPr>
        <p:txBody>
          <a:bodyPr/>
          <a:lstStyle/>
          <a:p>
            <a:pPr>
              <a:buFontTx/>
              <a:buNone/>
            </a:pPr>
            <a:r>
              <a:rPr lang="en-US" altLang="en-US" sz="2400" dirty="0"/>
              <a:t>Detect SIFT features</a:t>
            </a:r>
          </a:p>
        </p:txBody>
      </p:sp>
      <p:grpSp>
        <p:nvGrpSpPr>
          <p:cNvPr id="17412" name="Group 251"/>
          <p:cNvGrpSpPr>
            <a:grpSpLocks/>
          </p:cNvGrpSpPr>
          <p:nvPr/>
        </p:nvGrpSpPr>
        <p:grpSpPr bwMode="auto">
          <a:xfrm>
            <a:off x="2413000" y="2392363"/>
            <a:ext cx="4232275" cy="3711575"/>
            <a:chOff x="1300" y="1670"/>
            <a:chExt cx="2049" cy="1800"/>
          </a:xfrm>
        </p:grpSpPr>
        <p:pic>
          <p:nvPicPr>
            <p:cNvPr id="17413" name="Picture 8"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4" name="Picture 9"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5" name="Picture 10"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6" name="Picture 18"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4925">
                  <a:solidFill>
                    <a:srgbClr val="000000"/>
                  </a:solidFill>
                  <a:miter lim="800000"/>
                  <a:headEnd/>
                  <a:tailEnd/>
                </a14:hiddenLine>
              </a:ext>
            </a:extLst>
          </p:spPr>
        </p:pic>
        <p:pic>
          <p:nvPicPr>
            <p:cNvPr id="17417" name="Picture 19"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8" name="Picture 20"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9" name="Picture 23"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0" name="Picture 24" descr="ekenzie_189471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1" name="Picture 25"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2" name="Picture 26"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3" name="Picture 27"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4" name="Picture 28"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5" name="Picture 30"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6" name="Picture 34"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7" name="Picture 35"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8" name="Picture 36"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29" name="Oval 37"/>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0" name="Oval 38"/>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1" name="Oval 39"/>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2" name="Oval 40"/>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3" name="Oval 41"/>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4" name="Oval 42"/>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7435" name="Oval 43"/>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6" name="Oval 44"/>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7" name="Oval 45"/>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8" name="Oval 46"/>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9" name="Oval 47"/>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0" name="Oval 48"/>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1" name="Oval 49"/>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2" name="Oval 50"/>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3" name="Oval 51"/>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4" name="Oval 52"/>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5" name="Oval 53"/>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6" name="Oval 54"/>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7" name="Oval 55"/>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8" name="Oval 56"/>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9" name="Oval 57"/>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0" name="Oval 58"/>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1" name="Oval 59"/>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2" name="Oval 60"/>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3" name="Oval 61"/>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4" name="Oval 6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5" name="Oval 63"/>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6" name="Oval 64"/>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7" name="Oval 65"/>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8" name="Oval 66"/>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9" name="Oval 67"/>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0" name="Oval 68"/>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1" name="Oval 69"/>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2" name="Oval 70"/>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3" name="Oval 71"/>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4" name="Oval 72"/>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5" name="Oval 73"/>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6" name="Oval 75"/>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7" name="Oval 97"/>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8" name="Oval 99"/>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9" name="Oval 110"/>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0" name="Oval 113"/>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1" name="Oval 114"/>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2" name="Oval 115"/>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3" name="Oval 116"/>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4" name="Oval 117"/>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5" name="Oval 118"/>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6" name="Oval 119"/>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7" name="Oval 120"/>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8" name="Oval 121"/>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9" name="Oval 122"/>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0" name="Oval 123"/>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1" name="Oval 124"/>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2" name="Oval 125"/>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3" name="Oval 126"/>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4" name="Oval 127"/>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5" name="Oval 128"/>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6" name="Oval 129"/>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7" name="Oval 130"/>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8" name="Oval 131"/>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9" name="Oval 132"/>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0" name="Oval 133"/>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1" name="Oval 164"/>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2" name="Oval 165"/>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3" name="Oval 166"/>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4" name="Oval 167"/>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5" name="Oval 168"/>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6" name="Oval 169"/>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7" name="Oval 170"/>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8" name="Oval 176"/>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9" name="Oval 177"/>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0" name="Oval 178"/>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1" name="Oval 182"/>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2" name="Oval 183"/>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3" name="Oval 184"/>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4" name="Oval 185"/>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5" name="Oval 186"/>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6" name="Oval 187"/>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7" name="Oval 188"/>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8" name="Oval 189"/>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9" name="Oval 190"/>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0" name="Oval 191"/>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1" name="Oval 192"/>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2" name="Oval 220"/>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3" name="Oval 221"/>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4" name="Oval 222"/>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5" name="Oval 223"/>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6" name="Oval 224"/>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7" name="Oval 225"/>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8" name="Oval 226"/>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9" name="Oval 227"/>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0" name="Oval 233"/>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1" name="Oval 234"/>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2" name="Oval 235"/>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3" name="Oval 236"/>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4" name="Oval 237"/>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5" name="Oval 238"/>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6" name="Oval 239"/>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7" name="Oval 240"/>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8" name="Oval 241"/>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9" name="Oval 242"/>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0" name="Oval 243"/>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1" name="Oval 244"/>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2" name="Oval 245"/>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3" name="Oval 246"/>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4" name="Oval 247"/>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5" name="Oval 248"/>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6" name="Oval 249"/>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7" name="Oval 250"/>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sp>
        <p:nvSpPr>
          <p:cNvPr id="130" name="TextBox 129"/>
          <p:cNvSpPr txBox="1"/>
          <p:nvPr/>
        </p:nvSpPr>
        <p:spPr>
          <a:xfrm>
            <a:off x="7425260" y="6550223"/>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Tree>
    <p:extLst>
      <p:ext uri="{BB962C8B-B14F-4D97-AF65-F5344CB8AC3E}">
        <p14:creationId xmlns:p14="http://schemas.microsoft.com/office/powerpoint/2010/main" val="14374700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devil is in the details</a:t>
            </a:r>
          </a:p>
        </p:txBody>
      </p:sp>
      <p:sp>
        <p:nvSpPr>
          <p:cNvPr id="3" name="Content Placeholder 2"/>
          <p:cNvSpPr>
            <a:spLocks noGrp="1"/>
          </p:cNvSpPr>
          <p:nvPr>
            <p:ph idx="1"/>
          </p:nvPr>
        </p:nvSpPr>
        <p:spPr>
          <a:xfrm>
            <a:off x="685800" y="914400"/>
            <a:ext cx="8305800" cy="5257800"/>
          </a:xfrm>
        </p:spPr>
        <p:txBody>
          <a:bodyPr/>
          <a:lstStyle/>
          <a:p>
            <a:pPr>
              <a:buFont typeface="Arial" panose="020B0604020202020204" pitchFamily="34" charset="0"/>
              <a:buChar char="•"/>
            </a:pPr>
            <a:r>
              <a:rPr lang="en-US" dirty="0"/>
              <a:t>Handling degenerate configurations (e.g., </a:t>
            </a:r>
            <a:r>
              <a:rPr lang="en-US" dirty="0" err="1"/>
              <a:t>homographies</a:t>
            </a:r>
            <a:r>
              <a:rPr lang="en-US" dirty="0"/>
              <a:t>)</a:t>
            </a:r>
          </a:p>
          <a:p>
            <a:pPr>
              <a:buFont typeface="Arial" panose="020B0604020202020204" pitchFamily="34" charset="0"/>
              <a:buChar char="•"/>
            </a:pPr>
            <a:r>
              <a:rPr lang="en-US" dirty="0"/>
              <a:t>Eliminating outliers</a:t>
            </a:r>
          </a:p>
          <a:p>
            <a:pPr>
              <a:buFont typeface="Arial" panose="020B0604020202020204" pitchFamily="34" charset="0"/>
              <a:buChar char="•"/>
            </a:pPr>
            <a:r>
              <a:rPr lang="en-US" dirty="0"/>
              <a:t>Dealing with repetitions and symmetries</a:t>
            </a:r>
          </a:p>
          <a:p>
            <a:pPr>
              <a:buFont typeface="Arial" panose="020B0604020202020204" pitchFamily="34" charset="0"/>
              <a:buChar char="•"/>
            </a:pPr>
            <a:r>
              <a:rPr lang="en-US" dirty="0"/>
              <a:t>Handling multiple connected components</a:t>
            </a:r>
          </a:p>
          <a:p>
            <a:pPr>
              <a:buFont typeface="Arial" panose="020B0604020202020204" pitchFamily="34" charset="0"/>
              <a:buChar char="•"/>
            </a:pPr>
            <a:r>
              <a:rPr lang="en-US" dirty="0"/>
              <a:t>Closing loops</a:t>
            </a:r>
          </a:p>
          <a:p>
            <a:pPr>
              <a:buFont typeface="Arial" panose="020B0604020202020204" pitchFamily="34" charset="0"/>
              <a:buChar char="•"/>
            </a:pPr>
            <a:r>
              <a:rPr lang="en-US" dirty="0"/>
              <a:t>Making the whole thing efficient!</a:t>
            </a:r>
          </a:p>
          <a:p>
            <a:pPr lvl="1">
              <a:buFont typeface="Arial" panose="020B0604020202020204" pitchFamily="34" charset="0"/>
              <a:buChar char="•"/>
            </a:pPr>
            <a:r>
              <a:rPr lang="en-US" dirty="0"/>
              <a:t>See, e.g., </a:t>
            </a:r>
            <a:r>
              <a:rPr lang="en-US" dirty="0">
                <a:hlinkClick r:id="rId2"/>
              </a:rPr>
              <a:t>Towards Linear-Time Incremental Structure from Motion</a:t>
            </a:r>
            <a:endParaRPr lang="en-US" dirty="0"/>
          </a:p>
          <a:p>
            <a:pPr>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113927F5-29D2-AE45-A202-5152D1D4963F}"/>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extLst>
      <p:ext uri="{BB962C8B-B14F-4D97-AF65-F5344CB8AC3E}">
        <p14:creationId xmlns:p14="http://schemas.microsoft.com/office/powerpoint/2010/main" val="358136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SFM software</a:t>
            </a:r>
          </a:p>
        </p:txBody>
      </p:sp>
      <p:sp>
        <p:nvSpPr>
          <p:cNvPr id="3" name="Content Placeholder 2"/>
          <p:cNvSpPr>
            <a:spLocks noGrp="1"/>
          </p:cNvSpPr>
          <p:nvPr>
            <p:ph idx="1"/>
          </p:nvPr>
        </p:nvSpPr>
        <p:spPr/>
        <p:txBody>
          <a:bodyPr/>
          <a:lstStyle/>
          <a:p>
            <a:pPr>
              <a:buFont typeface="Arial"/>
              <a:buChar char="•"/>
            </a:pPr>
            <a:r>
              <a:rPr lang="en-US" dirty="0">
                <a:hlinkClick r:id="rId2"/>
              </a:rPr>
              <a:t>Bundler</a:t>
            </a:r>
            <a:endParaRPr lang="en-US" dirty="0"/>
          </a:p>
          <a:p>
            <a:pPr>
              <a:buFont typeface="Arial"/>
              <a:buChar char="•"/>
            </a:pPr>
            <a:r>
              <a:rPr lang="en-US" dirty="0">
                <a:hlinkClick r:id="rId3"/>
              </a:rPr>
              <a:t>OpenSfM</a:t>
            </a:r>
            <a:endParaRPr lang="en-US" dirty="0"/>
          </a:p>
          <a:p>
            <a:pPr>
              <a:buFont typeface="Arial"/>
              <a:buChar char="•"/>
            </a:pPr>
            <a:r>
              <a:rPr lang="en-US" dirty="0">
                <a:hlinkClick r:id="rId4"/>
              </a:rPr>
              <a:t>OpenMVG</a:t>
            </a:r>
            <a:endParaRPr lang="en-US" dirty="0"/>
          </a:p>
          <a:p>
            <a:pPr>
              <a:buFont typeface="Arial"/>
              <a:buChar char="•"/>
            </a:pPr>
            <a:r>
              <a:rPr lang="en-US" dirty="0">
                <a:hlinkClick r:id="rId5"/>
              </a:rPr>
              <a:t>VisualSFM</a:t>
            </a:r>
            <a:endParaRPr lang="en-US" dirty="0"/>
          </a:p>
          <a:p>
            <a:pPr>
              <a:buFont typeface="Arial"/>
              <a:buChar char="•"/>
            </a:pPr>
            <a:r>
              <a:rPr lang="en-US" dirty="0"/>
              <a:t>See also </a:t>
            </a:r>
            <a:r>
              <a:rPr lang="en-US" dirty="0">
                <a:hlinkClick r:id="rId6"/>
              </a:rPr>
              <a:t>Wikipedia’s list of toolboxes</a:t>
            </a:r>
            <a:endParaRPr lang="en-US" dirty="0"/>
          </a:p>
        </p:txBody>
      </p:sp>
      <p:sp>
        <p:nvSpPr>
          <p:cNvPr id="4" name="TextBox 3">
            <a:extLst>
              <a:ext uri="{FF2B5EF4-FFF2-40B4-BE49-F238E27FC236}">
                <a16:creationId xmlns:a16="http://schemas.microsoft.com/office/drawing/2014/main" id="{E7D2A120-1463-674C-BFAB-3635FF8FD35C}"/>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extLst>
      <p:ext uri="{BB962C8B-B14F-4D97-AF65-F5344CB8AC3E}">
        <p14:creationId xmlns:p14="http://schemas.microsoft.com/office/powerpoint/2010/main" val="25014627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Outline</a:t>
            </a:r>
          </a:p>
        </p:txBody>
      </p:sp>
      <p:sp>
        <p:nvSpPr>
          <p:cNvPr id="1092611" name="Rectangle 3"/>
          <p:cNvSpPr>
            <a:spLocks noGrp="1" noChangeArrowheads="1"/>
          </p:cNvSpPr>
          <p:nvPr>
            <p:ph type="body" idx="1"/>
          </p:nvPr>
        </p:nvSpPr>
        <p:spPr/>
        <p:txBody>
          <a:bodyPr/>
          <a:lstStyle/>
          <a:p>
            <a:pPr>
              <a:buFontTx/>
              <a:buChar char="•"/>
            </a:pPr>
            <a:r>
              <a:rPr lang="en-US" dirty="0"/>
              <a:t>Representative </a:t>
            </a:r>
            <a:r>
              <a:rPr lang="en-US" dirty="0" err="1"/>
              <a:t>SfM</a:t>
            </a:r>
            <a:r>
              <a:rPr lang="en-US" dirty="0"/>
              <a:t> pipeline</a:t>
            </a:r>
          </a:p>
          <a:p>
            <a:pPr lvl="1"/>
            <a:r>
              <a:rPr lang="en-US" dirty="0"/>
              <a:t>Incremental </a:t>
            </a:r>
            <a:r>
              <a:rPr lang="en-US" dirty="0" err="1"/>
              <a:t>SfM</a:t>
            </a:r>
            <a:endParaRPr lang="en-US" dirty="0"/>
          </a:p>
          <a:p>
            <a:pPr lvl="1"/>
            <a:r>
              <a:rPr lang="en-US" dirty="0"/>
              <a:t>Bundle adjustment</a:t>
            </a:r>
          </a:p>
          <a:p>
            <a:pPr>
              <a:buFontTx/>
              <a:buChar char="•"/>
            </a:pPr>
            <a:r>
              <a:rPr lang="en-US" dirty="0"/>
              <a:t>Ambiguities in </a:t>
            </a:r>
            <a:r>
              <a:rPr lang="en-US" dirty="0" err="1"/>
              <a:t>SfM</a:t>
            </a:r>
            <a:endParaRPr lang="en-US" dirty="0"/>
          </a:p>
          <a:p>
            <a:pPr>
              <a:buFontTx/>
              <a:buChar char="•"/>
            </a:pPr>
            <a:r>
              <a:rPr lang="en-US" dirty="0"/>
              <a:t>Special Case: Affine structure from motion</a:t>
            </a:r>
          </a:p>
          <a:p>
            <a:pPr lvl="1"/>
            <a:r>
              <a:rPr lang="en-US" dirty="0"/>
              <a:t>Factorization</a:t>
            </a:r>
          </a:p>
          <a:p>
            <a:pPr>
              <a:buFontTx/>
              <a:buChar char="•"/>
            </a:pPr>
            <a:r>
              <a:rPr lang="en-US" dirty="0" err="1"/>
              <a:t>SfM</a:t>
            </a:r>
            <a:r>
              <a:rPr lang="en-US" dirty="0"/>
              <a:t> in practice</a:t>
            </a:r>
          </a:p>
          <a:p>
            <a:pPr lvl="1"/>
            <a:endParaRPr lang="en-US" dirty="0"/>
          </a:p>
        </p:txBody>
      </p:sp>
    </p:spTree>
    <p:extLst>
      <p:ext uri="{BB962C8B-B14F-4D97-AF65-F5344CB8AC3E}">
        <p14:creationId xmlns:p14="http://schemas.microsoft.com/office/powerpoint/2010/main" val="3690183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235" name="Line 675"/>
          <p:cNvSpPr>
            <a:spLocks noChangeShapeType="1"/>
          </p:cNvSpPr>
          <p:nvPr/>
        </p:nvSpPr>
        <p:spPr bwMode="auto">
          <a:xfrm flipH="1" flipV="1">
            <a:off x="3035300" y="4465638"/>
            <a:ext cx="3332163" cy="129540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435" name="Rectangle 2"/>
          <p:cNvSpPr>
            <a:spLocks noGrp="1" noChangeArrowheads="1"/>
          </p:cNvSpPr>
          <p:nvPr>
            <p:ph type="title"/>
          </p:nvPr>
        </p:nvSpPr>
        <p:spPr/>
        <p:txBody>
          <a:bodyPr/>
          <a:lstStyle/>
          <a:p>
            <a:r>
              <a:rPr lang="en-US" altLang="en-US"/>
              <a:t>Feature matching</a:t>
            </a:r>
          </a:p>
        </p:txBody>
      </p:sp>
      <p:sp>
        <p:nvSpPr>
          <p:cNvPr id="18436" name="Rectangle 3"/>
          <p:cNvSpPr>
            <a:spLocks noGrp="1" noChangeArrowheads="1"/>
          </p:cNvSpPr>
          <p:nvPr>
            <p:ph type="body" idx="1"/>
          </p:nvPr>
        </p:nvSpPr>
        <p:spPr>
          <a:xfrm>
            <a:off x="1500188" y="1355725"/>
            <a:ext cx="6297612" cy="588963"/>
          </a:xfrm>
        </p:spPr>
        <p:txBody>
          <a:bodyPr/>
          <a:lstStyle/>
          <a:p>
            <a:pPr>
              <a:buFontTx/>
              <a:buNone/>
            </a:pPr>
            <a:r>
              <a:rPr lang="en-US" altLang="en-US" sz="2400" dirty="0"/>
              <a:t>Match features between each pair of images</a:t>
            </a:r>
          </a:p>
        </p:txBody>
      </p:sp>
      <p:grpSp>
        <p:nvGrpSpPr>
          <p:cNvPr id="2" name="Group 548"/>
          <p:cNvGrpSpPr>
            <a:grpSpLocks/>
          </p:cNvGrpSpPr>
          <p:nvPr/>
        </p:nvGrpSpPr>
        <p:grpSpPr bwMode="auto">
          <a:xfrm>
            <a:off x="2413000" y="2395538"/>
            <a:ext cx="4232275" cy="3711575"/>
            <a:chOff x="1300" y="1670"/>
            <a:chExt cx="2049" cy="1800"/>
          </a:xfrm>
        </p:grpSpPr>
        <p:sp>
          <p:nvSpPr>
            <p:cNvPr id="18564" name="Line 547"/>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65" name="Line 546"/>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66" name="Line 545"/>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67" name="Line 544"/>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68" name="Line 5"/>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69" name="Line 6"/>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70" name="Line 7"/>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71" name="Line 8"/>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72" name="Line 10"/>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73" name="Line 15"/>
            <p:cNvSpPr>
              <a:spLocks noChangeShapeType="1"/>
            </p:cNvSpPr>
            <p:nvPr/>
          </p:nvSpPr>
          <p:spPr bwMode="auto">
            <a:xfrm flipH="1">
              <a:off x="1606" y="1892"/>
              <a:ext cx="1029" cy="751"/>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74" name="Line 17"/>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75" name="Line 18"/>
            <p:cNvSpPr>
              <a:spLocks noChangeShapeType="1"/>
            </p:cNvSpPr>
            <p:nvPr/>
          </p:nvSpPr>
          <p:spPr bwMode="auto">
            <a:xfrm>
              <a:off x="1550" y="2699"/>
              <a:ext cx="1363" cy="584"/>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76" name="Line 19"/>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77" name="Line 27"/>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78" name="Line 38"/>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79" name="Line 41"/>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80" name="Line 43"/>
            <p:cNvSpPr>
              <a:spLocks noChangeShapeType="1"/>
            </p:cNvSpPr>
            <p:nvPr/>
          </p:nvSpPr>
          <p:spPr bwMode="auto">
            <a:xfrm flipH="1">
              <a:off x="1967" y="2365"/>
              <a:ext cx="1140" cy="973"/>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pic>
          <p:nvPicPr>
            <p:cNvPr id="18581" name="Picture 47"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82" name="Picture 48"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83" name="Picture 49"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84" name="Picture 57"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4925">
                  <a:solidFill>
                    <a:srgbClr val="000000"/>
                  </a:solidFill>
                  <a:miter lim="800000"/>
                  <a:headEnd/>
                  <a:tailEnd/>
                </a14:hiddenLine>
              </a:ext>
            </a:extLst>
          </p:spPr>
        </p:pic>
        <p:pic>
          <p:nvPicPr>
            <p:cNvPr id="18585" name="Picture 58"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86" name="Picture 59"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87" name="Picture 6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88" name="Picture 63" descr="ekenzie_189471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89" name="Picture 64"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90" name="Picture 6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91" name="Picture 66"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92" name="Picture 6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93" name="Picture 69"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94" name="Picture 73"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95" name="Picture 7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96" name="Picture 75"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97" name="Picture 78" descr="daryoush_665363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98" name="Picture 79" descr="gauiscaecilius_66831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99" name="Picture 81" descr="mscolly_851276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00" name="Oval 82"/>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1" name="Oval 83"/>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2" name="Oval 84"/>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3" name="Oval 85"/>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4" name="Oval 86"/>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5" name="Oval 87"/>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8606" name="Oval 88"/>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7" name="Oval 89"/>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8" name="Oval 90"/>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9" name="Oval 91"/>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0" name="Oval 92"/>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1" name="Oval 93"/>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2" name="Oval 94"/>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3" name="Oval 95"/>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4" name="Oval 96"/>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5" name="Oval 97"/>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6" name="Oval 98"/>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7" name="Oval 99"/>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8" name="Oval 100"/>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9" name="Oval 101"/>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0" name="Oval 102"/>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1" name="Oval 103"/>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2" name="Oval 104"/>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3" name="Oval 105"/>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4" name="Oval 106"/>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5" name="Oval 107"/>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6" name="Oval 108"/>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7" name="Oval 109"/>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8" name="Oval 110"/>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9" name="Oval 111"/>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0" name="Oval 112"/>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1" name="Oval 113"/>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2" name="Oval 114"/>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3" name="Oval 115"/>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4" name="Oval 116"/>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5" name="Oval 117"/>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6" name="Oval 118"/>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7" name="Oval 120"/>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8" name="Oval 142"/>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9" name="Oval 14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0" name="Oval 15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1" name="Oval 158"/>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2" name="Oval 159"/>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3" name="Oval 160"/>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4" name="Oval 161"/>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5" name="Oval 162"/>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6" name="Oval 163"/>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7" name="Oval 164"/>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8" name="Oval 165"/>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9" name="Oval 166"/>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0" name="Oval 167"/>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1" name="Oval 168"/>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2" name="Oval 169"/>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3" name="Oval 170"/>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4" name="Oval 171"/>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5" name="Oval 172"/>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6" name="Oval 173"/>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7" name="Oval 174"/>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8" name="Oval 175"/>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9" name="Oval 176"/>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0" name="Oval 177"/>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1" name="Oval 178"/>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2" name="Oval 209"/>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3" name="Oval 210"/>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4" name="Oval 211"/>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5" name="Oval 212"/>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6" name="Oval 213"/>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7" name="Oval 214"/>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8" name="Oval 215"/>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9" name="Oval 221"/>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0" name="Oval 222"/>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1" name="Oval 223"/>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2" name="Oval 22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3" name="Oval 22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4" name="Oval 22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5" name="Oval 23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6" name="Oval 23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7" name="Oval 23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8" name="Oval 23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9" name="Oval 23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0" name="Oval 23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1" name="Oval 23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2" name="Oval 23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3" name="Oval 265"/>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4" name="Oval 266"/>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5" name="Oval 267"/>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6" name="Oval 268"/>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7" name="Oval 269"/>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8" name="Oval 270"/>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9" name="Oval 271"/>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0" name="Oval 272"/>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1" name="Oval 278"/>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2" name="Oval 279"/>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3" name="Oval 280"/>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4" name="Oval 281"/>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5" name="Oval 282"/>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6" name="Oval 283"/>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7" name="Oval 284"/>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8" name="Oval 285"/>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9" name="Oval 286"/>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0" name="Oval 287"/>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1" name="Oval 288"/>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2" name="Oval 289"/>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3" name="Oval 290"/>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4" name="Oval 291"/>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5" name="Oval 292"/>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6" name="Oval 293"/>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7" name="Oval 294"/>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8" name="Oval 295"/>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grpSp>
        <p:nvGrpSpPr>
          <p:cNvPr id="18438" name="Group 549"/>
          <p:cNvGrpSpPr>
            <a:grpSpLocks/>
          </p:cNvGrpSpPr>
          <p:nvPr/>
        </p:nvGrpSpPr>
        <p:grpSpPr bwMode="auto">
          <a:xfrm>
            <a:off x="2413000" y="2392363"/>
            <a:ext cx="4232275" cy="3711575"/>
            <a:chOff x="1300" y="1670"/>
            <a:chExt cx="2049" cy="1800"/>
          </a:xfrm>
        </p:grpSpPr>
        <p:pic>
          <p:nvPicPr>
            <p:cNvPr id="18439" name="Picture 550" descr="vgasull_2349754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0" name="Picture 551"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1" name="Picture 552"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2" name="Picture 553"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4925">
                  <a:solidFill>
                    <a:srgbClr val="000000"/>
                  </a:solidFill>
                  <a:miter lim="800000"/>
                  <a:headEnd/>
                  <a:tailEnd/>
                </a14:hiddenLine>
              </a:ext>
            </a:extLst>
          </p:spPr>
        </p:pic>
        <p:pic>
          <p:nvPicPr>
            <p:cNvPr id="18443" name="Picture 554" descr="antmoose_3589323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4" name="Picture 555"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5" name="Picture 556"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6" name="Picture 557" descr="ekenzie_189471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7" name="Picture 558"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8" name="Picture 559" descr="gauiscaecilius_66831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9" name="Picture 560"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50" name="Picture 561"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51" name="Picture 562" descr="kurtnaks_3126825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52" name="Picture 563" descr="mrjennings_23299087"/>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53" name="Picture 56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54" name="Picture 565" descr="mscolly_8512764"/>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55" name="Oval 566"/>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56" name="Oval 567"/>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57" name="Oval 568"/>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58" name="Oval 569"/>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59" name="Oval 570"/>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0" name="Oval 571"/>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8461" name="Oval 572"/>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2" name="Oval 573"/>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3" name="Oval 574"/>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4" name="Oval 575"/>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5" name="Oval 576"/>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6" name="Oval 577"/>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7" name="Oval 578"/>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8" name="Oval 579"/>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9" name="Oval 580"/>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0" name="Oval 581"/>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1" name="Oval 58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2" name="Oval 583"/>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3" name="Oval 584"/>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4" name="Oval 585"/>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5" name="Oval 586"/>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6" name="Oval 587"/>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7" name="Oval 588"/>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8" name="Oval 589"/>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9" name="Oval 590"/>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0" name="Oval 59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1" name="Oval 592"/>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2" name="Oval 593"/>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3" name="Oval 594"/>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4" name="Oval 595"/>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5" name="Oval 596"/>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6" name="Oval 597"/>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7" name="Oval 598"/>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8" name="Oval 599"/>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9" name="Oval 600"/>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0" name="Oval 601"/>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1" name="Oval 602"/>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2" name="Oval 603"/>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3" name="Oval 60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4" name="Oval 605"/>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5" name="Oval 606"/>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6" name="Oval 607"/>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7" name="Oval 608"/>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8" name="Oval 609"/>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9" name="Oval 610"/>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0" name="Oval 611"/>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1" name="Oval 612"/>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2" name="Oval 613"/>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3" name="Oval 614"/>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4" name="Oval 615"/>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5" name="Oval 616"/>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6" name="Oval 617"/>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7" name="Oval 618"/>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8" name="Oval 619"/>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9" name="Oval 620"/>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0" name="Oval 621"/>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1" name="Oval 622"/>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2" name="Oval 623"/>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3" name="Oval 624"/>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4" name="Oval 625"/>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5" name="Oval 626"/>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6" name="Oval 627"/>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7" name="Oval 628"/>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8" name="Oval 629"/>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9" name="Oval 630"/>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0" name="Oval 631"/>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1" name="Oval 632"/>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2" name="Oval 633"/>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3" name="Oval 634"/>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4" name="Oval 635"/>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5" name="Oval 636"/>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6" name="Oval 637"/>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7" name="Oval 638"/>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8" name="Oval 639"/>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9" name="Oval 640"/>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0" name="Oval 641"/>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1" name="Oval 642"/>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2" name="Oval 643"/>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3" name="Oval 644"/>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4" name="Oval 645"/>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5" name="Oval 646"/>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6" name="Oval 647"/>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7" name="Oval 648"/>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8" name="Oval 649"/>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9" name="Oval 650"/>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0" name="Oval 651"/>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1" name="Oval 652"/>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2" name="Oval 653"/>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3" name="Oval 654"/>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4" name="Oval 655"/>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5" name="Oval 656"/>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6" name="Oval 657"/>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7" name="Oval 658"/>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8" name="Oval 659"/>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9" name="Oval 660"/>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0" name="Oval 661"/>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1" name="Oval 662"/>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2" name="Oval 663"/>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3" name="Oval 664"/>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4" name="Oval 665"/>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5" name="Oval 666"/>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6" name="Oval 667"/>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7" name="Oval 668"/>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8" name="Oval 669"/>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9" name="Oval 670"/>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60" name="Oval 671"/>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61" name="Oval 672"/>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62" name="Oval 673"/>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63" name="Oval 674"/>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sp>
        <p:nvSpPr>
          <p:cNvPr id="277" name="TextBox 276"/>
          <p:cNvSpPr txBox="1"/>
          <p:nvPr/>
        </p:nvSpPr>
        <p:spPr>
          <a:xfrm>
            <a:off x="7425260" y="6550223"/>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Tree>
    <p:extLst>
      <p:ext uri="{BB962C8B-B14F-4D97-AF65-F5344CB8AC3E}">
        <p14:creationId xmlns:p14="http://schemas.microsoft.com/office/powerpoint/2010/main" val="1144704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5235"/>
                                        </p:tgtEl>
                                        <p:attrNameLst>
                                          <p:attrName>style.visibility</p:attrName>
                                        </p:attrNameLst>
                                      </p:cBhvr>
                                      <p:to>
                                        <p:strVal val="visible"/>
                                      </p:to>
                                    </p:set>
                                    <p:animEffect transition="in" filter="fade">
                                      <p:cBhvr>
                                        <p:cTn id="10" dur="500"/>
                                        <p:tgtEl>
                                          <p:spTgt spid="195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2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Line 734"/>
          <p:cNvSpPr>
            <a:spLocks noChangeShapeType="1"/>
          </p:cNvSpPr>
          <p:nvPr/>
        </p:nvSpPr>
        <p:spPr bwMode="auto">
          <a:xfrm flipH="1" flipV="1">
            <a:off x="3035300" y="4465638"/>
            <a:ext cx="3332163" cy="129540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59" name="Rectangle 2"/>
          <p:cNvSpPr>
            <a:spLocks noGrp="1" noChangeArrowheads="1"/>
          </p:cNvSpPr>
          <p:nvPr>
            <p:ph type="title"/>
          </p:nvPr>
        </p:nvSpPr>
        <p:spPr/>
        <p:txBody>
          <a:bodyPr/>
          <a:lstStyle/>
          <a:p>
            <a:r>
              <a:rPr lang="en-US" altLang="en-US"/>
              <a:t>Feature matching</a:t>
            </a:r>
          </a:p>
        </p:txBody>
      </p:sp>
      <p:grpSp>
        <p:nvGrpSpPr>
          <p:cNvPr id="19460" name="Group 585"/>
          <p:cNvGrpSpPr>
            <a:grpSpLocks/>
          </p:cNvGrpSpPr>
          <p:nvPr/>
        </p:nvGrpSpPr>
        <p:grpSpPr bwMode="auto">
          <a:xfrm>
            <a:off x="2413000" y="2395538"/>
            <a:ext cx="4232275" cy="3711575"/>
            <a:chOff x="1300" y="1670"/>
            <a:chExt cx="2049" cy="1800"/>
          </a:xfrm>
        </p:grpSpPr>
        <p:sp>
          <p:nvSpPr>
            <p:cNvPr id="19608" name="Line 584"/>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09" name="Line 582"/>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0" name="Line 580"/>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1" name="Line 581"/>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2" name="Line 5"/>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3" name="Line 6"/>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4" name="Line 7"/>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5" name="Line 8"/>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6" name="Line 10"/>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7" name="Line 16"/>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8" name="Line 17"/>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9" name="Line 24"/>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20" name="Line 32"/>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21" name="Line 34"/>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pic>
          <p:nvPicPr>
            <p:cNvPr id="19622" name="Picture 39"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23" name="Picture 40"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24" name="Picture 41"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25" name="Picture 49"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4925">
                  <a:solidFill>
                    <a:srgbClr val="000000"/>
                  </a:solidFill>
                  <a:miter lim="800000"/>
                  <a:headEnd/>
                  <a:tailEnd/>
                </a14:hiddenLine>
              </a:ext>
            </a:extLst>
          </p:spPr>
        </p:pic>
        <p:pic>
          <p:nvPicPr>
            <p:cNvPr id="19626" name="Picture 50"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27" name="Picture 51"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28" name="Picture 54"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29" name="Picture 55" descr="ekenzie_189471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0" name="Picture 56"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1" name="Picture 57"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2" name="Picture 58"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3" name="Picture 59"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4" name="Picture 61"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5" name="Picture 65"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6" name="Picture 66"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7" name="Picture 67"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8" name="Picture 70"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9" name="Picture 71"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40" name="Picture 73"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641" name="Oval 74"/>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2" name="Oval 75"/>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3" name="Oval 76"/>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4" name="Oval 77"/>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5" name="Oval 78"/>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6" name="Oval 79"/>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9647" name="Oval 80"/>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8" name="Oval 81"/>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9" name="Oval 82"/>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0" name="Oval 83"/>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1" name="Oval 84"/>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2" name="Oval 85"/>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3" name="Oval 86"/>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4" name="Oval 87"/>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5" name="Oval 88"/>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6" name="Oval 89"/>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7" name="Oval 9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8" name="Oval 91"/>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9" name="Oval 92"/>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0" name="Oval 93"/>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1" name="Oval 94"/>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2" name="Oval 95"/>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3" name="Oval 96"/>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4" name="Oval 97"/>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5" name="Oval 98"/>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6" name="Oval 99"/>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7" name="Oval 100"/>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8" name="Oval 101"/>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9" name="Oval 102"/>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0" name="Oval 103"/>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1" name="Oval 104"/>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2" name="Oval 105"/>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3" name="Oval 106"/>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4" name="Oval 107"/>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5" name="Oval 108"/>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6" name="Oval 109"/>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7" name="Oval 110"/>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8" name="Oval 11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9" name="Oval 13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0" name="Oval 136"/>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1" name="Oval 147"/>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2" name="Oval 150"/>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3" name="Oval 151"/>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4" name="Oval 152"/>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5" name="Oval 153"/>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6" name="Oval 154"/>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7" name="Oval 155"/>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8" name="Oval 156"/>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9" name="Oval 157"/>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0" name="Oval 158"/>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1" name="Oval 159"/>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2" name="Oval 160"/>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3" name="Oval 161"/>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4" name="Oval 162"/>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5" name="Oval 163"/>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6" name="Oval 164"/>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7" name="Oval 165"/>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8" name="Oval 166"/>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9" name="Oval 167"/>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0" name="Oval 168"/>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1" name="Oval 169"/>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2" name="Oval 170"/>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3" name="Oval 201"/>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4" name="Oval 202"/>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5" name="Oval 203"/>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6" name="Oval 204"/>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7" name="Oval 205"/>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8" name="Oval 206"/>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9" name="Oval 207"/>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0" name="Oval 213"/>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1" name="Oval 214"/>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2" name="Oval 215"/>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3" name="Oval 219"/>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4" name="Oval 220"/>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5" name="Oval 221"/>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6" name="Oval 222"/>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7" name="Oval 223"/>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8" name="Oval 224"/>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9" name="Oval 225"/>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0" name="Oval 226"/>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1" name="Oval 227"/>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2" name="Oval 228"/>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3" name="Oval 229"/>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4" name="Oval 257"/>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5" name="Oval 258"/>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6" name="Oval 259"/>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7" name="Oval 260"/>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8" name="Oval 261"/>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9" name="Oval 262"/>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0" name="Oval 263"/>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1" name="Oval 264"/>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2" name="Oval 270"/>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3" name="Oval 271"/>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4" name="Oval 272"/>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5" name="Oval 273"/>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6" name="Oval 274"/>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7" name="Oval 275"/>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8" name="Oval 276"/>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9" name="Oval 277"/>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0" name="Oval 278"/>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1" name="Oval 279"/>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2" name="Oval 280"/>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3" name="Oval 281"/>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4" name="Oval 282"/>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5" name="Oval 283"/>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6" name="Oval 284"/>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7" name="Oval 285"/>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8" name="Oval 286"/>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9" name="Oval 287"/>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sp>
        <p:nvSpPr>
          <p:cNvPr id="19461" name="Rectangle 587"/>
          <p:cNvSpPr>
            <a:spLocks noChangeArrowheads="1"/>
          </p:cNvSpPr>
          <p:nvPr/>
        </p:nvSpPr>
        <p:spPr bwMode="auto">
          <a:xfrm>
            <a:off x="457200" y="1277938"/>
            <a:ext cx="8183562" cy="873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a:lnSpc>
                <a:spcPct val="110000"/>
              </a:lnSpc>
              <a:spcBef>
                <a:spcPts val="600"/>
              </a:spcBef>
              <a:spcAft>
                <a:spcPts val="600"/>
              </a:spcAft>
              <a:buClr>
                <a:schemeClr val="accent2"/>
              </a:buClr>
              <a:buSzPct val="110000"/>
            </a:pPr>
            <a:r>
              <a:rPr lang="en-US" altLang="en-US" sz="2400" dirty="0">
                <a:latin typeface="+mn-lt"/>
              </a:rPr>
              <a:t>Use RANSAC to estimate fundamental matrix between each pair</a:t>
            </a:r>
          </a:p>
        </p:txBody>
      </p:sp>
      <p:grpSp>
        <p:nvGrpSpPr>
          <p:cNvPr id="3" name="Group 588"/>
          <p:cNvGrpSpPr>
            <a:grpSpLocks/>
          </p:cNvGrpSpPr>
          <p:nvPr/>
        </p:nvGrpSpPr>
        <p:grpSpPr bwMode="auto">
          <a:xfrm>
            <a:off x="2413000" y="2392363"/>
            <a:ext cx="4232275" cy="3711575"/>
            <a:chOff x="1300" y="1670"/>
            <a:chExt cx="2049" cy="1800"/>
          </a:xfrm>
        </p:grpSpPr>
        <p:sp>
          <p:nvSpPr>
            <p:cNvPr id="19463" name="Line 589"/>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4" name="Line 590"/>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5" name="Line 591"/>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6" name="Line 592"/>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7" name="Line 593"/>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8" name="Line 594"/>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9" name="Line 595"/>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0" name="Line 596"/>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1" name="Line 597"/>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2" name="Line 598"/>
            <p:cNvSpPr>
              <a:spLocks noChangeShapeType="1"/>
            </p:cNvSpPr>
            <p:nvPr/>
          </p:nvSpPr>
          <p:spPr bwMode="auto">
            <a:xfrm flipH="1">
              <a:off x="1606" y="1892"/>
              <a:ext cx="1029" cy="751"/>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3" name="Line 599"/>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4" name="Line 600"/>
            <p:cNvSpPr>
              <a:spLocks noChangeShapeType="1"/>
            </p:cNvSpPr>
            <p:nvPr/>
          </p:nvSpPr>
          <p:spPr bwMode="auto">
            <a:xfrm>
              <a:off x="1550" y="2699"/>
              <a:ext cx="1363" cy="584"/>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5" name="Line 601"/>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6" name="Line 602"/>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7" name="Line 603"/>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8" name="Line 604"/>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9" name="Line 605"/>
            <p:cNvSpPr>
              <a:spLocks noChangeShapeType="1"/>
            </p:cNvSpPr>
            <p:nvPr/>
          </p:nvSpPr>
          <p:spPr bwMode="auto">
            <a:xfrm flipH="1">
              <a:off x="1967" y="2365"/>
              <a:ext cx="1140" cy="973"/>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pic>
          <p:nvPicPr>
            <p:cNvPr id="19480" name="Picture 606"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1" name="Picture 607"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2" name="Picture 608"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3" name="Picture 609"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4925">
                  <a:solidFill>
                    <a:srgbClr val="000000"/>
                  </a:solidFill>
                  <a:miter lim="800000"/>
                  <a:headEnd/>
                  <a:tailEnd/>
                </a14:hiddenLine>
              </a:ext>
            </a:extLst>
          </p:spPr>
        </p:pic>
        <p:pic>
          <p:nvPicPr>
            <p:cNvPr id="19484" name="Picture 610"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5" name="Picture 611"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6" name="Picture 61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7" name="Picture 613" descr="ekenzie_1894713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8" name="Picture 614" descr="ewanmcdowall_6082158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9" name="Picture 61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0" name="Picture 616" descr="kurtnaks_3126328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1" name="Picture 61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2" name="Picture 618"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3" name="Picture 619"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4" name="Picture 620"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5" name="Picture 621" descr="mscolly_851276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6" name="Picture 62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7" name="Picture 623"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8" name="Picture 624" descr="mscolly_851276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99" name="Oval 625"/>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0" name="Oval 626"/>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1" name="Oval 627"/>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2" name="Oval 628"/>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3" name="Oval 629"/>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4" name="Oval 630"/>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9505" name="Oval 631"/>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6" name="Oval 632"/>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7" name="Oval 633"/>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8" name="Oval 634"/>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9" name="Oval 635"/>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0" name="Oval 636"/>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1" name="Oval 637"/>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2" name="Oval 638"/>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3" name="Oval 639"/>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4" name="Oval 640"/>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5" name="Oval 64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6" name="Oval 642"/>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7" name="Oval 643"/>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8" name="Oval 644"/>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9" name="Oval 645"/>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0" name="Oval 646"/>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1" name="Oval 647"/>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2" name="Oval 648"/>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3" name="Oval 649"/>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4" name="Oval 65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5" name="Oval 651"/>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6" name="Oval 652"/>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7" name="Oval 653"/>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8" name="Oval 654"/>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9" name="Oval 655"/>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0" name="Oval 656"/>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1" name="Oval 657"/>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2" name="Oval 658"/>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3" name="Oval 659"/>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4" name="Oval 660"/>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5" name="Oval 661"/>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6" name="Oval 66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7" name="Oval 663"/>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8" name="Oval 66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9" name="Oval 66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0" name="Oval 666"/>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1" name="Oval 667"/>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2" name="Oval 668"/>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3" name="Oval 669"/>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4" name="Oval 670"/>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5" name="Oval 671"/>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6" name="Oval 672"/>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7" name="Oval 673"/>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8" name="Oval 674"/>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9" name="Oval 675"/>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0" name="Oval 676"/>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1" name="Oval 677"/>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2" name="Oval 678"/>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3" name="Oval 679"/>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4" name="Oval 680"/>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5" name="Oval 681"/>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6" name="Oval 682"/>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7" name="Oval 683"/>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8" name="Oval 684"/>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9" name="Oval 685"/>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0" name="Oval 686"/>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1" name="Oval 687"/>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2" name="Oval 688"/>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3" name="Oval 689"/>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4" name="Oval 690"/>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5" name="Oval 691"/>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6" name="Oval 692"/>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7" name="Oval 693"/>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8" name="Oval 694"/>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9" name="Oval 695"/>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0" name="Oval 696"/>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1" name="Oval 69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2" name="Oval 69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3" name="Oval 69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4" name="Oval 70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5" name="Oval 70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6" name="Oval 70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7" name="Oval 70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8" name="Oval 70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9" name="Oval 70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0" name="Oval 70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1" name="Oval 70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2" name="Oval 708"/>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3" name="Oval 709"/>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4" name="Oval 710"/>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5" name="Oval 711"/>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6" name="Oval 712"/>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7" name="Oval 713"/>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8" name="Oval 714"/>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9" name="Oval 715"/>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0" name="Oval 716"/>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1" name="Oval 717"/>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2" name="Oval 718"/>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3" name="Oval 719"/>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4" name="Oval 720"/>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5" name="Oval 721"/>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6" name="Oval 722"/>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7" name="Oval 723"/>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8" name="Oval 724"/>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9" name="Oval 725"/>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0" name="Oval 726"/>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1" name="Oval 727"/>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2" name="Oval 728"/>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3" name="Oval 729"/>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4" name="Oval 730"/>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5" name="Oval 731"/>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6" name="Oval 732"/>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7" name="Oval 733"/>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sp>
        <p:nvSpPr>
          <p:cNvPr id="294" name="TextBox 293"/>
          <p:cNvSpPr txBox="1"/>
          <p:nvPr/>
        </p:nvSpPr>
        <p:spPr>
          <a:xfrm>
            <a:off x="7425260" y="6550223"/>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Tree>
    <p:extLst>
      <p:ext uri="{BB962C8B-B14F-4D97-AF65-F5344CB8AC3E}">
        <p14:creationId xmlns:p14="http://schemas.microsoft.com/office/powerpoint/2010/main" val="1518243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r>
              <a:rPr lang="en-US" altLang="en-US"/>
              <a:t>Feature matching</a:t>
            </a:r>
          </a:p>
        </p:txBody>
      </p:sp>
      <p:sp>
        <p:nvSpPr>
          <p:cNvPr id="19461" name="Rectangle 587"/>
          <p:cNvSpPr>
            <a:spLocks noChangeArrowheads="1"/>
          </p:cNvSpPr>
          <p:nvPr/>
        </p:nvSpPr>
        <p:spPr bwMode="auto">
          <a:xfrm>
            <a:off x="457200" y="1277938"/>
            <a:ext cx="8183562" cy="873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a:lnSpc>
                <a:spcPct val="110000"/>
              </a:lnSpc>
              <a:spcBef>
                <a:spcPts val="600"/>
              </a:spcBef>
              <a:spcAft>
                <a:spcPts val="600"/>
              </a:spcAft>
              <a:buClr>
                <a:schemeClr val="accent2"/>
              </a:buClr>
              <a:buSzPct val="110000"/>
            </a:pPr>
            <a:r>
              <a:rPr lang="en-US" altLang="en-US" sz="2400" dirty="0">
                <a:latin typeface="+mn-lt"/>
              </a:rPr>
              <a:t>Use RANSAC to estimate fundamental matrix between each pair</a:t>
            </a:r>
          </a:p>
        </p:txBody>
      </p:sp>
      <p:pic>
        <p:nvPicPr>
          <p:cNvPr id="2" name="Picture 1"/>
          <p:cNvPicPr>
            <a:picLocks noChangeAspect="1"/>
          </p:cNvPicPr>
          <p:nvPr/>
        </p:nvPicPr>
        <p:blipFill rotWithShape="1">
          <a:blip r:embed="rId3"/>
          <a:srcRect l="4" r="54995"/>
          <a:stretch/>
        </p:blipFill>
        <p:spPr>
          <a:xfrm>
            <a:off x="9033" y="2286000"/>
            <a:ext cx="4937127" cy="3733800"/>
          </a:xfrm>
          <a:prstGeom prst="rect">
            <a:avLst/>
          </a:prstGeom>
        </p:spPr>
      </p:pic>
      <p:pic>
        <p:nvPicPr>
          <p:cNvPr id="296" name="Picture 295"/>
          <p:cNvPicPr>
            <a:picLocks noChangeAspect="1"/>
          </p:cNvPicPr>
          <p:nvPr/>
        </p:nvPicPr>
        <p:blipFill rotWithShape="1">
          <a:blip r:embed="rId3"/>
          <a:srcRect l="54994" r="7"/>
          <a:stretch/>
        </p:blipFill>
        <p:spPr>
          <a:xfrm>
            <a:off x="4800600" y="2514600"/>
            <a:ext cx="4343400" cy="3284782"/>
          </a:xfrm>
          <a:prstGeom prst="rect">
            <a:avLst/>
          </a:prstGeom>
        </p:spPr>
      </p:pic>
      <p:sp>
        <p:nvSpPr>
          <p:cNvPr id="4" name="TextBox 3"/>
          <p:cNvSpPr txBox="1"/>
          <p:nvPr/>
        </p:nvSpPr>
        <p:spPr>
          <a:xfrm>
            <a:off x="7716205" y="6474023"/>
            <a:ext cx="1427795" cy="338554"/>
          </a:xfrm>
          <a:prstGeom prst="rect">
            <a:avLst/>
          </a:prstGeom>
          <a:noFill/>
        </p:spPr>
        <p:txBody>
          <a:bodyPr wrap="none" rtlCol="0">
            <a:spAutoFit/>
          </a:bodyPr>
          <a:lstStyle/>
          <a:p>
            <a:r>
              <a:rPr lang="en-US" sz="1600" dirty="0">
                <a:hlinkClick r:id="rId4"/>
              </a:rPr>
              <a:t>Image source</a:t>
            </a:r>
            <a:endParaRPr lang="en-US" sz="1600" dirty="0"/>
          </a:p>
        </p:txBody>
      </p:sp>
      <p:sp>
        <p:nvSpPr>
          <p:cNvPr id="7" name="TextBox 6">
            <a:extLst>
              <a:ext uri="{FF2B5EF4-FFF2-40B4-BE49-F238E27FC236}">
                <a16:creationId xmlns:a16="http://schemas.microsoft.com/office/drawing/2014/main" id="{631E4FA3-07B7-E948-A999-21F4C7CD139C}"/>
              </a:ext>
            </a:extLst>
          </p:cNvPr>
          <p:cNvSpPr txBox="1"/>
          <p:nvPr/>
        </p:nvSpPr>
        <p:spPr>
          <a:xfrm>
            <a:off x="0" y="6535579"/>
            <a:ext cx="3352800" cy="338554"/>
          </a:xfrm>
          <a:prstGeom prst="rect">
            <a:avLst/>
          </a:prstGeom>
          <a:noFill/>
        </p:spPr>
        <p:txBody>
          <a:bodyPr wrap="square" rtlCol="0">
            <a:spAutoFit/>
          </a:bodyPr>
          <a:lstStyle/>
          <a:p>
            <a:r>
              <a:rPr lang="en-US" sz="1600" dirty="0"/>
              <a:t>Slide from L. </a:t>
            </a:r>
            <a:r>
              <a:rPr lang="en-US" sz="1600" dirty="0" err="1"/>
              <a:t>Lazebnik</a:t>
            </a:r>
            <a:r>
              <a:rPr lang="en-US" sz="1600" dirty="0"/>
              <a:t>.</a:t>
            </a:r>
          </a:p>
        </p:txBody>
      </p:sp>
    </p:spTree>
    <p:extLst>
      <p:ext uri="{BB962C8B-B14F-4D97-AF65-F5344CB8AC3E}">
        <p14:creationId xmlns:p14="http://schemas.microsoft.com/office/powerpoint/2010/main" val="5250571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XPOINTINIT" val=""/>
  <p:tag name="USEAMSFONTS" val="True"/>
  <p:tag name="EMBEDFONTS" val="False"/>
  <p:tag name="USEBOLDAMS" val="False"/>
  <p:tag name="DEFAULTDISPLAYSOURCE" val="\documentclass[12pt]{article}\pagestyle{empty}&#10;\begin{document}&#10;\end{document}&#10;"/>
  <p:tag name="TEX2PS" val="latex $(base).tex; dvips -D $(res) -E -o $(base).ps $(base).dvi"/>
  <p:tag name="EXTERNALEDITCOMMAND" val="notepad %"/>
  <p:tag name="GHOSTSCRIPTCOMMAND" val="gswin32c"/>
  <p:tag name="DEFAULTBITMAP" val="pngmono"/>
  <p:tag name="DEFAULTBLEND" val="False"/>
  <p:tag name="DEFAULTTRANSPARENT" val="False"/>
  <p:tag name="DEFAULTWORKAROUNDTRANSPARENCYBUG" val="False"/>
  <p:tag name="DEFAULTRESOLUTION" val="1200"/>
  <p:tag name="DEFAULTMAGNIFICATION" val="1.5"/>
  <p:tag name="DEFAULTFONTSIZE" val="8"/>
  <p:tag name="DEFAULTWIDTH" val="348"/>
  <p:tag name="DEFAULTHEIGHT" val="272"/>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left[&#10;\begin{array}{cccc}&#10;1 &amp; 0 &amp; 0 &amp; 0 \\&#10;0 &amp; 1 &amp; 0 &amp; 0 \\&#10;0 &amp; 0 &amp; 0 &amp; 1 &#10;\end{array}&#10;\right]&#10;\left[&#10;\begin{array}{c}&#10;x \\ y \\ z \\ 1&#10;\end{array}&#10;\right]&#10;\]&#10;\end{document}&#10;"/>
  <p:tag name="EXTERNALNAME" val="Edittex"/>
  <p:tag name="BLEND" val="False"/>
  <p:tag name="TRANSPARENT" val="False"/>
  <p:tag name="BITMAPFORMAT" val="bmpmono"/>
  <p:tag name="DEBUGINTERACTIVE" val="True"/>
  <p:tag name="ORIGWIDTH" val="678.625"/>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10;\left[&#10;\begin{array}{c}&#10;x \\ y \\ 1&#10;\end{array}&#10;\right]&#10;\]&#10;\end{document}&#10;"/>
  <p:tag name="EXTERNALNAME" val="Edittex"/>
  <p:tag name="BLEND" val="False"/>
  <p:tag name="TRANSPARENT" val="False"/>
  <p:tag name="BITMAPFORMAT" val="bmpmono"/>
  <p:tag name="DEBUGINTERACTIVE" val="True"/>
  <p:tag name="ORIGWIDTH" val="261.875"/>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Rightarrow&#10;(x, y)&#10;\]&#10;\end{document}&#10;"/>
  <p:tag name="EXTERNALNAME" val="Edittex"/>
  <p:tag name="BLEND" val="False"/>
  <p:tag name="TRANSPARENT" val="False"/>
  <p:tag name="BITMAPFORMAT" val="bmpmono"/>
  <p:tag name="DEBUGINTERACTIVE" val="True"/>
  <p:tag name="ORIGWIDTH" val="284.375"/>
</p:tagLst>
</file>

<file path=ppt/theme/theme1.xml><?xml version="1.0" encoding="utf-8"?>
<a:theme xmlns:a="http://schemas.openxmlformats.org/drawingml/2006/main" name="mosaic">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mosa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mosai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sai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sai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sai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sai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sai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sai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D:\seitz\class\490CV\lectures\mosaic.ppt</Template>
  <TotalTime>51527</TotalTime>
  <Words>3350</Words>
  <Application>Microsoft Macintosh PowerPoint</Application>
  <PresentationFormat>On-screen Show (4:3)</PresentationFormat>
  <Paragraphs>444</Paragraphs>
  <Slides>62</Slides>
  <Notes>55</Notes>
  <HiddenSlides>2</HiddenSlides>
  <MMClips>1</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62</vt:i4>
      </vt:variant>
    </vt:vector>
  </HeadingPairs>
  <TitlesOfParts>
    <vt:vector size="69" baseType="lpstr">
      <vt:lpstr>Arial</vt:lpstr>
      <vt:lpstr>Calibri</vt:lpstr>
      <vt:lpstr>Helvetica</vt:lpstr>
      <vt:lpstr>Times New Roman</vt:lpstr>
      <vt:lpstr>mosaic</vt:lpstr>
      <vt:lpstr>Image</vt:lpstr>
      <vt:lpstr>Equation</vt:lpstr>
      <vt:lpstr>Structure from motion</vt:lpstr>
      <vt:lpstr>Outline</vt:lpstr>
      <vt:lpstr>Structure from motion</vt:lpstr>
      <vt:lpstr>Representative SFM pipeline</vt:lpstr>
      <vt:lpstr>Feature detection</vt:lpstr>
      <vt:lpstr>Feature detection</vt:lpstr>
      <vt:lpstr>Feature matching</vt:lpstr>
      <vt:lpstr>Feature matching</vt:lpstr>
      <vt:lpstr>Feature matching</vt:lpstr>
      <vt:lpstr>Feature matching</vt:lpstr>
      <vt:lpstr>Image connectivity graph</vt:lpstr>
      <vt:lpstr>Structure from motion</vt:lpstr>
      <vt:lpstr>Projective structure from motion</vt:lpstr>
      <vt:lpstr>Projective structure from motion</vt:lpstr>
      <vt:lpstr>Projective structure from motion</vt:lpstr>
      <vt:lpstr>Projective SFM: Two-camera case</vt:lpstr>
      <vt:lpstr>Incremental structure from motion</vt:lpstr>
      <vt:lpstr>Incremental structure from motion</vt:lpstr>
      <vt:lpstr>Incremental structure from motion</vt:lpstr>
      <vt:lpstr>Bundle adjustment</vt:lpstr>
      <vt:lpstr>Self-calibration</vt:lpstr>
      <vt:lpstr>Incremental SFM</vt:lpstr>
      <vt:lpstr>PowerPoint Presentation</vt:lpstr>
      <vt:lpstr>Outline</vt:lpstr>
      <vt:lpstr>Is SFM always uniquely solvable?</vt:lpstr>
      <vt:lpstr>Is SFM always uniquely solvable?</vt:lpstr>
      <vt:lpstr>Structure from motion ambiguity</vt:lpstr>
      <vt:lpstr>Structure from motion ambiguity</vt:lpstr>
      <vt:lpstr>Structure from motion ambiguity</vt:lpstr>
      <vt:lpstr>Structure from motion ambiguity</vt:lpstr>
      <vt:lpstr>Types of ambiguity</vt:lpstr>
      <vt:lpstr>Projective ambiguity</vt:lpstr>
      <vt:lpstr>Projective ambiguity</vt:lpstr>
      <vt:lpstr>Affine ambiguity</vt:lpstr>
      <vt:lpstr>Affine ambiguity</vt:lpstr>
      <vt:lpstr>Similarity ambiguity</vt:lpstr>
      <vt:lpstr>Similarity ambiguity</vt:lpstr>
      <vt:lpstr>Outline</vt:lpstr>
      <vt:lpstr>Special Case: Affine structure from motion</vt:lpstr>
      <vt:lpstr>Recall: Orthographic Projection</vt:lpstr>
      <vt:lpstr>Affine cameras</vt:lpstr>
      <vt:lpstr>Affine cameras</vt:lpstr>
      <vt:lpstr>Affine structure from motion</vt:lpstr>
      <vt:lpstr>Affine structure from motion</vt:lpstr>
      <vt:lpstr>Affine structure from motion</vt:lpstr>
      <vt:lpstr>Affine structure from motion</vt:lpstr>
      <vt:lpstr>Factorizing the measurement matrix</vt:lpstr>
      <vt:lpstr>Factorizing the measurement matrix</vt:lpstr>
      <vt:lpstr>Factorizing the measurement matrix</vt:lpstr>
      <vt:lpstr>Factorizing the measurement matrix</vt:lpstr>
      <vt:lpstr>Factorizing the measurement matrix</vt:lpstr>
      <vt:lpstr>Affine ambiguity</vt:lpstr>
      <vt:lpstr>Eliminating the affine ambiguity</vt:lpstr>
      <vt:lpstr>Reconstruction results</vt:lpstr>
      <vt:lpstr>Dealing with missing data</vt:lpstr>
      <vt:lpstr>Dealing with missing data</vt:lpstr>
      <vt:lpstr>Outline</vt:lpstr>
      <vt:lpstr>The devil is in the details</vt:lpstr>
      <vt:lpstr>Repetitive structures</vt:lpstr>
      <vt:lpstr>The devil is in the details</vt:lpstr>
      <vt:lpstr>SFM software</vt:lpstr>
      <vt:lpstr>Outline</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Vision:  Stereo</dc:title>
  <dc:creator>Steve Seitz</dc:creator>
  <cp:lastModifiedBy>Gupta, Saurabh</cp:lastModifiedBy>
  <cp:revision>1004</cp:revision>
  <cp:lastPrinted>2019-03-25T19:44:11Z</cp:lastPrinted>
  <dcterms:created xsi:type="dcterms:W3CDTF">1998-05-10T17:20:27Z</dcterms:created>
  <dcterms:modified xsi:type="dcterms:W3CDTF">2020-03-25T01:12:53Z</dcterms:modified>
</cp:coreProperties>
</file>