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ink/ink1.xml" ContentType="application/inkml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66"/>
  </p:notesMasterIdLst>
  <p:handoutMasterIdLst>
    <p:handoutMasterId r:id="rId67"/>
  </p:handoutMasterIdLst>
  <p:sldIdLst>
    <p:sldId id="387" r:id="rId2"/>
    <p:sldId id="497" r:id="rId3"/>
    <p:sldId id="434" r:id="rId4"/>
    <p:sldId id="498" r:id="rId5"/>
    <p:sldId id="424" r:id="rId6"/>
    <p:sldId id="469" r:id="rId7"/>
    <p:sldId id="490" r:id="rId8"/>
    <p:sldId id="315" r:id="rId9"/>
    <p:sldId id="391" r:id="rId10"/>
    <p:sldId id="438" r:id="rId11"/>
    <p:sldId id="494" r:id="rId12"/>
    <p:sldId id="493" r:id="rId13"/>
    <p:sldId id="491" r:id="rId14"/>
    <p:sldId id="492" r:id="rId15"/>
    <p:sldId id="499" r:id="rId16"/>
    <p:sldId id="501" r:id="rId17"/>
    <p:sldId id="399" r:id="rId18"/>
    <p:sldId id="425" r:id="rId19"/>
    <p:sldId id="426" r:id="rId20"/>
    <p:sldId id="441" r:id="rId21"/>
    <p:sldId id="482" r:id="rId22"/>
    <p:sldId id="483" r:id="rId23"/>
    <p:sldId id="484" r:id="rId24"/>
    <p:sldId id="500" r:id="rId25"/>
    <p:sldId id="396" r:id="rId26"/>
    <p:sldId id="316" r:id="rId27"/>
    <p:sldId id="326" r:id="rId28"/>
    <p:sldId id="344" r:id="rId29"/>
    <p:sldId id="430" r:id="rId30"/>
    <p:sldId id="401" r:id="rId31"/>
    <p:sldId id="427" r:id="rId32"/>
    <p:sldId id="429" r:id="rId33"/>
    <p:sldId id="428" r:id="rId34"/>
    <p:sldId id="466" r:id="rId35"/>
    <p:sldId id="431" r:id="rId36"/>
    <p:sldId id="436" r:id="rId37"/>
    <p:sldId id="465" r:id="rId38"/>
    <p:sldId id="495" r:id="rId39"/>
    <p:sldId id="502" r:id="rId40"/>
    <p:sldId id="496" r:id="rId41"/>
    <p:sldId id="267" r:id="rId42"/>
    <p:sldId id="339" r:id="rId43"/>
    <p:sldId id="340" r:id="rId44"/>
    <p:sldId id="475" r:id="rId45"/>
    <p:sldId id="476" r:id="rId46"/>
    <p:sldId id="268" r:id="rId47"/>
    <p:sldId id="489" r:id="rId48"/>
    <p:sldId id="341" r:id="rId49"/>
    <p:sldId id="363" r:id="rId50"/>
    <p:sldId id="360" r:id="rId51"/>
    <p:sldId id="364" r:id="rId52"/>
    <p:sldId id="474" r:id="rId53"/>
    <p:sldId id="365" r:id="rId54"/>
    <p:sldId id="282" r:id="rId55"/>
    <p:sldId id="472" r:id="rId56"/>
    <p:sldId id="473" r:id="rId57"/>
    <p:sldId id="1078" r:id="rId58"/>
    <p:sldId id="529" r:id="rId59"/>
    <p:sldId id="532" r:id="rId60"/>
    <p:sldId id="530" r:id="rId61"/>
    <p:sldId id="531" r:id="rId62"/>
    <p:sldId id="547" r:id="rId63"/>
    <p:sldId id="1075" r:id="rId64"/>
    <p:sldId id="1077" r:id="rId65"/>
  </p:sldIdLst>
  <p:sldSz cx="9144000" cy="6858000" type="screen4x3"/>
  <p:notesSz cx="7315200" cy="9601200"/>
  <p:custDataLst>
    <p:tags r:id="rId6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DDDDDD"/>
    <a:srgbClr val="009900"/>
    <a:srgbClr val="FF0000"/>
    <a:srgbClr val="FFFF00"/>
    <a:srgbClr val="33CC33"/>
    <a:srgbClr val="FF99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88" autoAdjust="0"/>
    <p:restoredTop sz="90884" autoAdjust="0"/>
  </p:normalViewPr>
  <p:slideViewPr>
    <p:cSldViewPr>
      <p:cViewPr varScale="1">
        <p:scale>
          <a:sx n="116" d="100"/>
          <a:sy n="116" d="100"/>
        </p:scale>
        <p:origin x="25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4.xml"/><Relationship Id="rId3" Type="http://schemas.openxmlformats.org/officeDocument/2006/relationships/slide" Target="slides/slide13.xml"/><Relationship Id="rId7" Type="http://schemas.openxmlformats.org/officeDocument/2006/relationships/slide" Target="slides/slide23.xml"/><Relationship Id="rId12" Type="http://schemas.openxmlformats.org/officeDocument/2006/relationships/slide" Target="slides/slide42.xml"/><Relationship Id="rId2" Type="http://schemas.openxmlformats.org/officeDocument/2006/relationships/slide" Target="slides/slide12.xml"/><Relationship Id="rId1" Type="http://schemas.openxmlformats.org/officeDocument/2006/relationships/slide" Target="slides/slide8.xml"/><Relationship Id="rId6" Type="http://schemas.openxmlformats.org/officeDocument/2006/relationships/slide" Target="slides/slide22.xml"/><Relationship Id="rId11" Type="http://schemas.openxmlformats.org/officeDocument/2006/relationships/slide" Target="slides/slide39.xml"/><Relationship Id="rId5" Type="http://schemas.openxmlformats.org/officeDocument/2006/relationships/slide" Target="slides/slide20.xml"/><Relationship Id="rId10" Type="http://schemas.openxmlformats.org/officeDocument/2006/relationships/slide" Target="slides/slide35.xml"/><Relationship Id="rId4" Type="http://schemas.openxmlformats.org/officeDocument/2006/relationships/slide" Target="slides/slide16.xml"/><Relationship Id="rId9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wmf"/><Relationship Id="rId4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9.emf"/><Relationship Id="rId1" Type="http://schemas.openxmlformats.org/officeDocument/2006/relationships/image" Target="../media/image28.wmf"/><Relationship Id="rId4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E748D72-B966-4E2E-A0F6-51592179C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51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5-18T23:01:15.4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24425 4003 26,'-13'-7'26,"13"7"-2,-10-12-10,10 12-28,0 0-7,22-7-3,-5 7-2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2538" y="717550"/>
            <a:ext cx="4779962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325" y="4540250"/>
            <a:ext cx="53848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A1DD5EC-AFED-4940-A9D2-2FCF318DC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50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514779-F320-4226-AF8D-E4BB88D21DB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6086BA-EA7D-4859-953D-4121F2DEB0D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56295-34BF-4AFD-879F-33B6E4CAA04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 w="12700" cap="flat">
            <a:solidFill>
              <a:schemeClr val="tx1"/>
            </a:solidFill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 lIns="108242" tIns="54121" rIns="108242" bIns="5412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70D281-6219-44EA-BF3D-2FDFA796B06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 w="12700" cap="flat">
            <a:solidFill>
              <a:schemeClr val="tx1"/>
            </a:solidFill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 lIns="108242" tIns="54121" rIns="108242" bIns="5412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2065A7-DD1E-4D29-93F6-41557040461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7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5EEB1-E60F-4EF6-923A-02850D2BBA3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22A8C9-3F0A-4CB1-9518-022E4CCD0C9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39939C-68C0-401A-8C8B-FDBE73542C3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C201B7-0B86-4AD3-B2F2-6521A846EC5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10A88-B270-4B95-95CD-9001DCAF8D4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DB73A-72D2-4AAF-BDF8-2E828A6ADC9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92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10A88-B270-4B95-95CD-9001DCAF8D4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C201B7-0B86-4AD3-B2F2-6521A846EC5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76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CC163A-32B3-4499-BF81-D4925C1C94C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BC48A-BF89-445B-AF44-FD2D86C68FC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smaller window:  more detail, more noise</a:t>
            </a:r>
          </a:p>
          <a:p>
            <a:r>
              <a:rPr lang="en-US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5D8245-9939-4CBC-9D80-66256A3C3A4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10DA14-C79B-4873-9A0A-9FCD2BCFC8A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68A3F9-2BBB-4F5D-937C-9CDB1B7974B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48E1B-6F4B-4360-ABC5-45942EB8F59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3E8D53-7E93-415C-B133-AC616A0E575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2DE4B-EF71-49A9-8EF3-C340789EC51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A37C39-4E1F-4267-9A65-2CE09B11E3C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C692C2-74CA-49EE-A8C9-3F8D41548162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4910F2-E273-4817-9D11-AADDB219A9F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056D5E-5804-42CC-98E8-8F6BACD0180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1907DB-3105-4D62-BED0-F3990BF5DFF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103178-A68A-4C8C-A5A8-46C6255CE7C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C201B7-0B86-4AD3-B2F2-6521A846EC53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12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D72129-4AC0-40C3-B434-403FF1B13D6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5AE6DF-2998-414A-949F-373E8D53C1A2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5AE6DF-2998-414A-949F-373E8D53C1A2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1DD5EC-AFED-4940-A9D2-2FCF318DC799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36325C-9616-4A3D-8BC0-6BA7D87E900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14B3C-3B82-44A3-9DE5-D03F05B26C8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1EE2DA-E112-4909-8F4F-08AAC7C479A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5A984D-3E1B-468A-AABE-006D2097217A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BC792-AEBE-4FEB-AB2D-DE366A62198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0E79C-D086-4FC2-9E64-EAEA5AF4CB3F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0972BB-CAD0-4E00-9FF2-1116145FBF4C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4417A-7705-4469-99E5-0C688E1CD4A1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4666F7-0402-4891-ACE8-1010F01F1336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D3E6D-AB0C-431D-A1C1-8D6B83D5E66D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493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586CB6-BCE0-4BF3-81E0-5BAB7ED4B523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96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9A959-4585-4CDC-86B4-80B1F482459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DB73A-72D2-4AAF-BDF8-2E828A6ADC9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324DCC-BA0C-4797-A56E-6712B3117F0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D587CD-ABB0-4122-A7D8-0DA60922E58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FAC4D7-EA78-4517-BAB6-AA648901F13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3BE5A-84CC-4700-967E-1F5D75065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806C6-077D-43A2-BC53-B9A8992FE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93B02-2D02-4C4A-93CD-F5FEDBB50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BD588-CDB5-4590-ABB4-12B0D7D54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CA87A-627A-4B8C-B86E-1403CE476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A59F3-AADB-42E9-9C11-7198D5AA4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FF929-ED78-42AC-82EE-152D6B6E9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9F58A-2E33-43AE-BD68-237B61BE7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5A935-351D-4774-B837-CB22A7CB2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E5886-D290-4529-925C-AEF392DBE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1DA1B-B1EB-472E-8915-56DF11B53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F65B0-7B65-4E75-9AEF-2F64A0560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E82B1707-AA00-4D6D-BB5C-7E65ED67F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ev.ipol.im/~morel/Dossier_MVA_2011_Cours_Transparents_Documents/2011_Cours7_Document2_Loop-Zhang-CVPR1999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wmf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wmf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en.wikipedia.org/wiki/Gemma_Frisius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1.emf"/><Relationship Id="rId5" Type="http://schemas.openxmlformats.org/officeDocument/2006/relationships/image" Target="../media/image28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33.emf"/><Relationship Id="rId5" Type="http://schemas.openxmlformats.org/officeDocument/2006/relationships/image" Target="../media/image28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1.png"/><Relationship Id="rId4" Type="http://schemas.openxmlformats.org/officeDocument/2006/relationships/oleObject" Target="../embeddings/oleObject12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d.uwo.ca/~yuri/Papers/pami01.pdf" TargetMode="External"/><Relationship Id="rId3" Type="http://schemas.openxmlformats.org/officeDocument/2006/relationships/notesSlide" Target="../notesSlides/notesSlide25.xml"/><Relationship Id="rId7" Type="http://schemas.openxmlformats.org/officeDocument/2006/relationships/hyperlink" Target="http://www.middlebury.edu/stereo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oleObject" Target="../embeddings/oleObject14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5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53.wmf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50.wmf"/><Relationship Id="rId17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2.wmf"/><Relationship Id="rId20" Type="http://schemas.openxmlformats.org/officeDocument/2006/relationships/image" Target="../media/image54.wmf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47.wmf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49.wmf"/><Relationship Id="rId19" Type="http://schemas.openxmlformats.org/officeDocument/2006/relationships/oleObject" Target="../embeddings/oleObject25.bin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5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hyperlink" Target="http://www.csd.uwo.ca/~yuri/Papers/pami01.pdf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709.00930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vlibs.net/datasets/kitti/" TargetMode="External"/><Relationship Id="rId2" Type="http://schemas.openxmlformats.org/officeDocument/2006/relationships/hyperlink" Target="http://vision.middlebury.edu/stereo/dat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http://vladlen.info/publications/playing-for-benchmarks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hyperlink" Target="http://grail.cs.washington.edu/projects/moscan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oleObject" Target="../embeddings/oleObject27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grail.cs.washington.edu/projects/moscan/" TargetMode="External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4.wmf"/><Relationship Id="rId5" Type="http://schemas.openxmlformats.org/officeDocument/2006/relationships/image" Target="../media/image63.png"/><Relationship Id="rId4" Type="http://schemas.openxmlformats.org/officeDocument/2006/relationships/oleObject" Target="../embeddings/oleObject28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hyperlink" Target="http://en.wikipedia.org/wiki/Structured-light_3D_scanner" TargetMode="External"/><Relationship Id="rId5" Type="http://schemas.openxmlformats.org/officeDocument/2006/relationships/image" Target="../media/image63.png"/><Relationship Id="rId4" Type="http://schemas.openxmlformats.org/officeDocument/2006/relationships/oleObject" Target="../embeddings/oleObject29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bbzippo.wordpress.com/2010/11/28/kinect-in-infrared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customXml" Target="../ink/ink1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net.com/news/apple-face-id-truedepth-how-it-works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raphics.stanford.edu/projects/mich/" TargetMode="External"/><Relationship Id="rId4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giceye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aphics.stanford.edu/papers/volrange/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fHFOr2nRxU" TargetMode="External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.washington.edu/homes/furukawa/papers/cvpr10.pdf" TargetMode="External"/><Relationship Id="rId5" Type="http://schemas.openxmlformats.org/officeDocument/2006/relationships/hyperlink" Target="https://grail.cs.washington.edu/wp-content/uploads/2015/08/furukawa2010tim.pdf" TargetMode="External"/><Relationship Id="rId4" Type="http://schemas.openxmlformats.org/officeDocument/2006/relationships/hyperlink" Target="https://www.di.ens.fr/cmvs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Two-View Stereo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0AA4F0E-33BA-1A42-B7D7-EE2DD74CE6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767" b="5576"/>
          <a:stretch>
            <a:fillRect/>
          </a:stretch>
        </p:blipFill>
        <p:spPr>
          <a:xfrm>
            <a:off x="1173758" y="3581400"/>
            <a:ext cx="7055234" cy="2823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6.png" descr="image6.png">
            <a:extLst>
              <a:ext uri="{FF2B5EF4-FFF2-40B4-BE49-F238E27FC236}">
                <a16:creationId xmlns:a16="http://schemas.microsoft.com/office/drawing/2014/main" id="{C5B194E4-BD03-0545-8D34-F563866969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31" t="7915" r="35813" b="17204"/>
          <a:stretch>
            <a:fillRect/>
          </a:stretch>
        </p:blipFill>
        <p:spPr>
          <a:xfrm>
            <a:off x="2137082" y="1323714"/>
            <a:ext cx="4949518" cy="1952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Connection Line" descr="Connection Line">
            <a:extLst>
              <a:ext uri="{FF2B5EF4-FFF2-40B4-BE49-F238E27FC236}">
                <a16:creationId xmlns:a16="http://schemas.microsoft.com/office/drawing/2014/main" id="{8BB7CE3B-C610-4B4B-B3AC-D6EF42AC9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595" y="2130837"/>
            <a:ext cx="1413071" cy="350796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C1291168-21C7-3B47-A5A5-E29208E7D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72" y="6547545"/>
            <a:ext cx="38627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Slides from S. </a:t>
            </a:r>
            <a:r>
              <a:rPr lang="en-US" sz="1400" dirty="0" err="1"/>
              <a:t>Lazebnik</a:t>
            </a:r>
            <a:r>
              <a:rPr lang="en-US" sz="1400" dirty="0"/>
              <a:t>, S. Seitz, Y. Furukawa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Simplest Case: Parallel images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914400"/>
            <a:ext cx="3810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sz="2000" dirty="0"/>
              <a:t>Camera centers are at same height</a:t>
            </a:r>
          </a:p>
          <a:p>
            <a:pPr>
              <a:buFontTx/>
              <a:buChar char="•"/>
            </a:pPr>
            <a:r>
              <a:rPr lang="en-US" sz="2000" dirty="0"/>
              <a:t>Focal lengths are the same</a:t>
            </a:r>
          </a:p>
          <a:p>
            <a:pPr>
              <a:buFontTx/>
              <a:buChar char="•"/>
            </a:pPr>
            <a:r>
              <a:rPr lang="en-US" sz="2000" dirty="0"/>
              <a:t>Then </a:t>
            </a:r>
            <a:r>
              <a:rPr lang="en-US" sz="2000" dirty="0" err="1"/>
              <a:t>epipolar</a:t>
            </a:r>
            <a:r>
              <a:rPr lang="en-US" sz="2000" dirty="0"/>
              <a:t> lines fall along the horizontal scan lines of the images</a:t>
            </a:r>
          </a:p>
          <a:p>
            <a:pPr>
              <a:buFontTx/>
              <a:buChar char="•"/>
            </a:pPr>
            <a:endParaRPr lang="en-US" sz="2000" dirty="0"/>
          </a:p>
        </p:txBody>
      </p:sp>
      <p:grpSp>
        <p:nvGrpSpPr>
          <p:cNvPr id="20484" name="Group 29"/>
          <p:cNvGrpSpPr>
            <a:grpSpLocks/>
          </p:cNvGrpSpPr>
          <p:nvPr/>
        </p:nvGrpSpPr>
        <p:grpSpPr bwMode="auto">
          <a:xfrm>
            <a:off x="533400" y="957263"/>
            <a:ext cx="4495800" cy="5519737"/>
            <a:chOff x="336" y="603"/>
            <a:chExt cx="2832" cy="3477"/>
          </a:xfrm>
        </p:grpSpPr>
        <p:sp>
          <p:nvSpPr>
            <p:cNvPr id="20485" name="Freeform 4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53 w 865"/>
                <a:gd name="T1" fmla="*/ 0 h 529"/>
                <a:gd name="T2" fmla="*/ 45 w 865"/>
                <a:gd name="T3" fmla="*/ 24 h 529"/>
                <a:gd name="T4" fmla="*/ 45 w 865"/>
                <a:gd name="T5" fmla="*/ 48 h 529"/>
                <a:gd name="T6" fmla="*/ 30 w 865"/>
                <a:gd name="T7" fmla="*/ 72 h 529"/>
                <a:gd name="T8" fmla="*/ 22 w 865"/>
                <a:gd name="T9" fmla="*/ 96 h 529"/>
                <a:gd name="T10" fmla="*/ 22 w 865"/>
                <a:gd name="T11" fmla="*/ 120 h 529"/>
                <a:gd name="T12" fmla="*/ 22 w 865"/>
                <a:gd name="T13" fmla="*/ 144 h 529"/>
                <a:gd name="T14" fmla="*/ 15 w 865"/>
                <a:gd name="T15" fmla="*/ 168 h 529"/>
                <a:gd name="T16" fmla="*/ 8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8 w 865"/>
                <a:gd name="T25" fmla="*/ 288 h 529"/>
                <a:gd name="T26" fmla="*/ 8 w 865"/>
                <a:gd name="T27" fmla="*/ 312 h 529"/>
                <a:gd name="T28" fmla="*/ 15 w 865"/>
                <a:gd name="T29" fmla="*/ 336 h 529"/>
                <a:gd name="T30" fmla="*/ 15 w 865"/>
                <a:gd name="T31" fmla="*/ 360 h 529"/>
                <a:gd name="T32" fmla="*/ 22 w 865"/>
                <a:gd name="T33" fmla="*/ 384 h 529"/>
                <a:gd name="T34" fmla="*/ 22 w 865"/>
                <a:gd name="T35" fmla="*/ 408 h 529"/>
                <a:gd name="T36" fmla="*/ 30 w 865"/>
                <a:gd name="T37" fmla="*/ 432 h 529"/>
                <a:gd name="T38" fmla="*/ 37 w 865"/>
                <a:gd name="T39" fmla="*/ 456 h 529"/>
                <a:gd name="T40" fmla="*/ 532 w 865"/>
                <a:gd name="T41" fmla="*/ 528 h 529"/>
                <a:gd name="T42" fmla="*/ 502 w 865"/>
                <a:gd name="T43" fmla="*/ 480 h 529"/>
                <a:gd name="T44" fmla="*/ 495 w 865"/>
                <a:gd name="T45" fmla="*/ 456 h 529"/>
                <a:gd name="T46" fmla="*/ 487 w 865"/>
                <a:gd name="T47" fmla="*/ 420 h 529"/>
                <a:gd name="T48" fmla="*/ 480 w 865"/>
                <a:gd name="T49" fmla="*/ 396 h 529"/>
                <a:gd name="T50" fmla="*/ 472 w 865"/>
                <a:gd name="T51" fmla="*/ 372 h 529"/>
                <a:gd name="T52" fmla="*/ 465 w 865"/>
                <a:gd name="T53" fmla="*/ 348 h 529"/>
                <a:gd name="T54" fmla="*/ 465 w 865"/>
                <a:gd name="T55" fmla="*/ 324 h 529"/>
                <a:gd name="T56" fmla="*/ 465 w 865"/>
                <a:gd name="T57" fmla="*/ 288 h 529"/>
                <a:gd name="T58" fmla="*/ 465 w 865"/>
                <a:gd name="T59" fmla="*/ 264 h 529"/>
                <a:gd name="T60" fmla="*/ 465 w 865"/>
                <a:gd name="T61" fmla="*/ 240 h 529"/>
                <a:gd name="T62" fmla="*/ 480 w 865"/>
                <a:gd name="T63" fmla="*/ 216 h 529"/>
                <a:gd name="T64" fmla="*/ 480 w 865"/>
                <a:gd name="T65" fmla="*/ 192 h 529"/>
                <a:gd name="T66" fmla="*/ 487 w 865"/>
                <a:gd name="T67" fmla="*/ 168 h 529"/>
                <a:gd name="T68" fmla="*/ 502 w 865"/>
                <a:gd name="T69" fmla="*/ 156 h 529"/>
                <a:gd name="T70" fmla="*/ 502 w 865"/>
                <a:gd name="T71" fmla="*/ 132 h 529"/>
                <a:gd name="T72" fmla="*/ 517 w 865"/>
                <a:gd name="T73" fmla="*/ 108 h 529"/>
                <a:gd name="T74" fmla="*/ 532 w 865"/>
                <a:gd name="T75" fmla="*/ 96 h 529"/>
                <a:gd name="T76" fmla="*/ 540 w 865"/>
                <a:gd name="T77" fmla="*/ 72 h 529"/>
                <a:gd name="T78" fmla="*/ 53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6" name="Line 5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7" name="Freeform 6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8" name="Freeform 7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89" name="Freeform 8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0" name="Freeform 9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1" name="Line 10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2" name="Line 11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Freeform 12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Arc 13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5" name="Line 14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6" name="Oval 15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Line 16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Freeform 17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Arc 18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0" name="Line 19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1" name="Oval 20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Line 21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3" name="Line 22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Line 23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Line 24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Line 25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7" name="Line 26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Oval 27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Oval 28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AE7B7FD-270E-B64B-946A-B56E893BFF55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Essential matrix for parallel images</a:t>
            </a:r>
          </a:p>
        </p:txBody>
      </p:sp>
      <p:graphicFrame>
        <p:nvGraphicFramePr>
          <p:cNvPr id="2050" name="Object 3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49795890"/>
              </p:ext>
            </p:extLst>
          </p:nvPr>
        </p:nvGraphicFramePr>
        <p:xfrm>
          <a:off x="4438650" y="1454150"/>
          <a:ext cx="325755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72" name="Equation" r:id="rId4" imgW="1460160" imgH="228600" progId="Equation.3">
                  <p:embed/>
                </p:oleObj>
              </mc:Choice>
              <mc:Fallback>
                <p:oleObj name="Equation" r:id="rId4" imgW="1460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1454150"/>
                        <a:ext cx="3257550" cy="509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1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541030030"/>
              </p:ext>
            </p:extLst>
          </p:nvPr>
        </p:nvGraphicFramePr>
        <p:xfrm>
          <a:off x="4419600" y="3211513"/>
          <a:ext cx="3352800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73" name="Equation" r:id="rId6" imgW="1574640" imgH="711000" progId="Equation.3">
                  <p:embed/>
                </p:oleObj>
              </mc:Choice>
              <mc:Fallback>
                <p:oleObj name="Equation" r:id="rId6" imgW="157464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211513"/>
                        <a:ext cx="3352800" cy="151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33"/>
          <p:cNvSpPr txBox="1">
            <a:spLocks noChangeArrowheads="1"/>
          </p:cNvSpPr>
          <p:nvPr/>
        </p:nvSpPr>
        <p:spPr bwMode="auto">
          <a:xfrm>
            <a:off x="4595813" y="989013"/>
            <a:ext cx="2795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Epipolar constraint:</a:t>
            </a:r>
          </a:p>
        </p:txBody>
      </p:sp>
      <p:graphicFrame>
        <p:nvGraphicFramePr>
          <p:cNvPr id="616484" name="Object 36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274815634"/>
              </p:ext>
            </p:extLst>
          </p:nvPr>
        </p:nvGraphicFramePr>
        <p:xfrm>
          <a:off x="304800" y="4970463"/>
          <a:ext cx="8153400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74" name="Equation" r:id="rId8" imgW="4216320" imgH="711000" progId="Equation.3">
                  <p:embed/>
                </p:oleObj>
              </mc:Choice>
              <mc:Fallback>
                <p:oleObj name="Equation" r:id="rId8" imgW="42163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70463"/>
                        <a:ext cx="8153400" cy="137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 Box 38"/>
          <p:cNvSpPr txBox="1">
            <a:spLocks noChangeArrowheads="1"/>
          </p:cNvSpPr>
          <p:nvPr/>
        </p:nvSpPr>
        <p:spPr bwMode="auto">
          <a:xfrm>
            <a:off x="4953000" y="2286000"/>
            <a:ext cx="279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latin typeface="Times New Roman" pitchFamily="18" charset="0"/>
              </a:rPr>
              <a:t>R</a:t>
            </a:r>
            <a:r>
              <a:rPr lang="en-US" i="1" dirty="0">
                <a:latin typeface="Times New Roman" pitchFamily="18" charset="0"/>
              </a:rPr>
              <a:t> = </a:t>
            </a:r>
            <a:r>
              <a:rPr lang="en-US" b="1" i="1" dirty="0">
                <a:latin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</a:rPr>
              <a:t>	    </a:t>
            </a:r>
            <a:r>
              <a:rPr lang="en-US" b="1" i="1" dirty="0">
                <a:latin typeface="Times New Roman" pitchFamily="18" charset="0"/>
              </a:rPr>
              <a:t>t</a:t>
            </a:r>
            <a:r>
              <a:rPr lang="en-US" dirty="0">
                <a:latin typeface="Times New Roman" pitchFamily="18" charset="0"/>
              </a:rPr>
              <a:t> = (</a:t>
            </a:r>
            <a:r>
              <a:rPr lang="en-US" i="1" dirty="0">
                <a:latin typeface="Times New Roman" pitchFamily="18" charset="0"/>
              </a:rPr>
              <a:t>T</a:t>
            </a:r>
            <a:r>
              <a:rPr lang="en-US" dirty="0">
                <a:latin typeface="Times New Roman" pitchFamily="18" charset="0"/>
              </a:rPr>
              <a:t>, 0, 0)</a:t>
            </a:r>
          </a:p>
        </p:txBody>
      </p:sp>
      <p:sp>
        <p:nvSpPr>
          <p:cNvPr id="616489" name="Text Box 41"/>
          <p:cNvSpPr txBox="1">
            <a:spLocks noChangeArrowheads="1"/>
          </p:cNvSpPr>
          <p:nvPr/>
        </p:nvSpPr>
        <p:spPr bwMode="auto">
          <a:xfrm>
            <a:off x="685800" y="6364288"/>
            <a:ext cx="7829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The y-coordinates of corresponding points are the same!</a:t>
            </a:r>
          </a:p>
        </p:txBody>
      </p:sp>
      <p:grpSp>
        <p:nvGrpSpPr>
          <p:cNvPr id="2057" name="Group 42"/>
          <p:cNvGrpSpPr>
            <a:grpSpLocks/>
          </p:cNvGrpSpPr>
          <p:nvPr/>
        </p:nvGrpSpPr>
        <p:grpSpPr bwMode="auto">
          <a:xfrm>
            <a:off x="533400" y="1033463"/>
            <a:ext cx="3124200" cy="3690937"/>
            <a:chOff x="336" y="603"/>
            <a:chExt cx="2832" cy="3477"/>
          </a:xfrm>
        </p:grpSpPr>
        <p:sp>
          <p:nvSpPr>
            <p:cNvPr id="2062" name="Freeform 43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53 w 865"/>
                <a:gd name="T1" fmla="*/ 0 h 529"/>
                <a:gd name="T2" fmla="*/ 45 w 865"/>
                <a:gd name="T3" fmla="*/ 24 h 529"/>
                <a:gd name="T4" fmla="*/ 45 w 865"/>
                <a:gd name="T5" fmla="*/ 48 h 529"/>
                <a:gd name="T6" fmla="*/ 30 w 865"/>
                <a:gd name="T7" fmla="*/ 72 h 529"/>
                <a:gd name="T8" fmla="*/ 22 w 865"/>
                <a:gd name="T9" fmla="*/ 96 h 529"/>
                <a:gd name="T10" fmla="*/ 22 w 865"/>
                <a:gd name="T11" fmla="*/ 120 h 529"/>
                <a:gd name="T12" fmla="*/ 22 w 865"/>
                <a:gd name="T13" fmla="*/ 144 h 529"/>
                <a:gd name="T14" fmla="*/ 15 w 865"/>
                <a:gd name="T15" fmla="*/ 168 h 529"/>
                <a:gd name="T16" fmla="*/ 8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8 w 865"/>
                <a:gd name="T25" fmla="*/ 288 h 529"/>
                <a:gd name="T26" fmla="*/ 8 w 865"/>
                <a:gd name="T27" fmla="*/ 312 h 529"/>
                <a:gd name="T28" fmla="*/ 15 w 865"/>
                <a:gd name="T29" fmla="*/ 336 h 529"/>
                <a:gd name="T30" fmla="*/ 15 w 865"/>
                <a:gd name="T31" fmla="*/ 360 h 529"/>
                <a:gd name="T32" fmla="*/ 22 w 865"/>
                <a:gd name="T33" fmla="*/ 384 h 529"/>
                <a:gd name="T34" fmla="*/ 22 w 865"/>
                <a:gd name="T35" fmla="*/ 408 h 529"/>
                <a:gd name="T36" fmla="*/ 30 w 865"/>
                <a:gd name="T37" fmla="*/ 432 h 529"/>
                <a:gd name="T38" fmla="*/ 37 w 865"/>
                <a:gd name="T39" fmla="*/ 456 h 529"/>
                <a:gd name="T40" fmla="*/ 532 w 865"/>
                <a:gd name="T41" fmla="*/ 528 h 529"/>
                <a:gd name="T42" fmla="*/ 502 w 865"/>
                <a:gd name="T43" fmla="*/ 480 h 529"/>
                <a:gd name="T44" fmla="*/ 495 w 865"/>
                <a:gd name="T45" fmla="*/ 456 h 529"/>
                <a:gd name="T46" fmla="*/ 487 w 865"/>
                <a:gd name="T47" fmla="*/ 420 h 529"/>
                <a:gd name="T48" fmla="*/ 480 w 865"/>
                <a:gd name="T49" fmla="*/ 396 h 529"/>
                <a:gd name="T50" fmla="*/ 472 w 865"/>
                <a:gd name="T51" fmla="*/ 372 h 529"/>
                <a:gd name="T52" fmla="*/ 465 w 865"/>
                <a:gd name="T53" fmla="*/ 348 h 529"/>
                <a:gd name="T54" fmla="*/ 465 w 865"/>
                <a:gd name="T55" fmla="*/ 324 h 529"/>
                <a:gd name="T56" fmla="*/ 465 w 865"/>
                <a:gd name="T57" fmla="*/ 288 h 529"/>
                <a:gd name="T58" fmla="*/ 465 w 865"/>
                <a:gd name="T59" fmla="*/ 264 h 529"/>
                <a:gd name="T60" fmla="*/ 465 w 865"/>
                <a:gd name="T61" fmla="*/ 240 h 529"/>
                <a:gd name="T62" fmla="*/ 480 w 865"/>
                <a:gd name="T63" fmla="*/ 216 h 529"/>
                <a:gd name="T64" fmla="*/ 480 w 865"/>
                <a:gd name="T65" fmla="*/ 192 h 529"/>
                <a:gd name="T66" fmla="*/ 487 w 865"/>
                <a:gd name="T67" fmla="*/ 168 h 529"/>
                <a:gd name="T68" fmla="*/ 502 w 865"/>
                <a:gd name="T69" fmla="*/ 156 h 529"/>
                <a:gd name="T70" fmla="*/ 502 w 865"/>
                <a:gd name="T71" fmla="*/ 132 h 529"/>
                <a:gd name="T72" fmla="*/ 517 w 865"/>
                <a:gd name="T73" fmla="*/ 108 h 529"/>
                <a:gd name="T74" fmla="*/ 532 w 865"/>
                <a:gd name="T75" fmla="*/ 96 h 529"/>
                <a:gd name="T76" fmla="*/ 540 w 865"/>
                <a:gd name="T77" fmla="*/ 72 h 529"/>
                <a:gd name="T78" fmla="*/ 53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Line 44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4" name="Freeform 45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5" name="Freeform 46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47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7" name="Freeform 48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540 w 865"/>
                <a:gd name="T3" fmla="*/ 1260 h 1261"/>
                <a:gd name="T4" fmla="*/ 540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Line 49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9" name="Line 50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0" name="Freeform 51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Arc 52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2" name="Line 53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3" name="Oval 54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4" name="Line 55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5" name="Freeform 56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92 w 279"/>
                <a:gd name="T3" fmla="*/ 1 h 244"/>
                <a:gd name="T4" fmla="*/ 100 w 279"/>
                <a:gd name="T5" fmla="*/ 0 h 244"/>
                <a:gd name="T6" fmla="*/ 104 w 279"/>
                <a:gd name="T7" fmla="*/ 3 h 244"/>
                <a:gd name="T8" fmla="*/ 104 w 279"/>
                <a:gd name="T9" fmla="*/ 6 h 244"/>
                <a:gd name="T10" fmla="*/ 108 w 279"/>
                <a:gd name="T11" fmla="*/ 5 h 244"/>
                <a:gd name="T12" fmla="*/ 110 w 279"/>
                <a:gd name="T13" fmla="*/ 9 h 244"/>
                <a:gd name="T14" fmla="*/ 114 w 279"/>
                <a:gd name="T15" fmla="*/ 7 h 244"/>
                <a:gd name="T16" fmla="*/ 116 w 279"/>
                <a:gd name="T17" fmla="*/ 12 h 244"/>
                <a:gd name="T18" fmla="*/ 118 w 279"/>
                <a:gd name="T19" fmla="*/ 13 h 244"/>
                <a:gd name="T20" fmla="*/ 123 w 279"/>
                <a:gd name="T21" fmla="*/ 14 h 244"/>
                <a:gd name="T22" fmla="*/ 125 w 279"/>
                <a:gd name="T23" fmla="*/ 15 h 244"/>
                <a:gd name="T24" fmla="*/ 128 w 279"/>
                <a:gd name="T25" fmla="*/ 19 h 244"/>
                <a:gd name="T26" fmla="*/ 132 w 279"/>
                <a:gd name="T27" fmla="*/ 20 h 244"/>
                <a:gd name="T28" fmla="*/ 134 w 279"/>
                <a:gd name="T29" fmla="*/ 23 h 244"/>
                <a:gd name="T30" fmla="*/ 139 w 279"/>
                <a:gd name="T31" fmla="*/ 25 h 244"/>
                <a:gd name="T32" fmla="*/ 141 w 279"/>
                <a:gd name="T33" fmla="*/ 29 h 244"/>
                <a:gd name="T34" fmla="*/ 143 w 279"/>
                <a:gd name="T35" fmla="*/ 32 h 244"/>
                <a:gd name="T36" fmla="*/ 144 w 279"/>
                <a:gd name="T37" fmla="*/ 36 h 244"/>
                <a:gd name="T38" fmla="*/ 147 w 279"/>
                <a:gd name="T39" fmla="*/ 39 h 244"/>
                <a:gd name="T40" fmla="*/ 148 w 279"/>
                <a:gd name="T41" fmla="*/ 45 h 244"/>
                <a:gd name="T42" fmla="*/ 151 w 279"/>
                <a:gd name="T43" fmla="*/ 46 h 244"/>
                <a:gd name="T44" fmla="*/ 155 w 279"/>
                <a:gd name="T45" fmla="*/ 55 h 244"/>
                <a:gd name="T46" fmla="*/ 155 w 279"/>
                <a:gd name="T47" fmla="*/ 58 h 244"/>
                <a:gd name="T48" fmla="*/ 160 w 279"/>
                <a:gd name="T49" fmla="*/ 63 h 244"/>
                <a:gd name="T50" fmla="*/ 160 w 279"/>
                <a:gd name="T51" fmla="*/ 67 h 244"/>
                <a:gd name="T52" fmla="*/ 163 w 279"/>
                <a:gd name="T53" fmla="*/ 71 h 244"/>
                <a:gd name="T54" fmla="*/ 163 w 279"/>
                <a:gd name="T55" fmla="*/ 75 h 244"/>
                <a:gd name="T56" fmla="*/ 165 w 279"/>
                <a:gd name="T57" fmla="*/ 81 h 244"/>
                <a:gd name="T58" fmla="*/ 165 w 279"/>
                <a:gd name="T59" fmla="*/ 86 h 244"/>
                <a:gd name="T60" fmla="*/ 166 w 279"/>
                <a:gd name="T61" fmla="*/ 90 h 244"/>
                <a:gd name="T62" fmla="*/ 166 w 279"/>
                <a:gd name="T63" fmla="*/ 95 h 244"/>
                <a:gd name="T64" fmla="*/ 167 w 279"/>
                <a:gd name="T65" fmla="*/ 99 h 244"/>
                <a:gd name="T66" fmla="*/ 167 w 279"/>
                <a:gd name="T67" fmla="*/ 103 h 244"/>
                <a:gd name="T68" fmla="*/ 167 w 279"/>
                <a:gd name="T69" fmla="*/ 109 h 244"/>
                <a:gd name="T70" fmla="*/ 167 w 279"/>
                <a:gd name="T71" fmla="*/ 113 h 244"/>
                <a:gd name="T72" fmla="*/ 171 w 279"/>
                <a:gd name="T73" fmla="*/ 119 h 244"/>
                <a:gd name="T74" fmla="*/ 172 w 279"/>
                <a:gd name="T75" fmla="*/ 124 h 244"/>
                <a:gd name="T76" fmla="*/ 172 w 279"/>
                <a:gd name="T77" fmla="*/ 128 h 244"/>
                <a:gd name="T78" fmla="*/ 172 w 279"/>
                <a:gd name="T79" fmla="*/ 134 h 244"/>
                <a:gd name="T80" fmla="*/ 173 w 279"/>
                <a:gd name="T81" fmla="*/ 138 h 244"/>
                <a:gd name="T82" fmla="*/ 173 w 279"/>
                <a:gd name="T83" fmla="*/ 143 h 244"/>
                <a:gd name="T84" fmla="*/ 173 w 279"/>
                <a:gd name="T85" fmla="*/ 147 h 244"/>
                <a:gd name="T86" fmla="*/ 172 w 279"/>
                <a:gd name="T87" fmla="*/ 153 h 244"/>
                <a:gd name="T88" fmla="*/ 172 w 279"/>
                <a:gd name="T89" fmla="*/ 156 h 244"/>
                <a:gd name="T90" fmla="*/ 173 w 279"/>
                <a:gd name="T91" fmla="*/ 162 h 244"/>
                <a:gd name="T92" fmla="*/ 174 w 279"/>
                <a:gd name="T93" fmla="*/ 167 h 244"/>
                <a:gd name="T94" fmla="*/ 172 w 279"/>
                <a:gd name="T95" fmla="*/ 172 h 244"/>
                <a:gd name="T96" fmla="*/ 169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Arc 57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7" name="Line 58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8" name="Oval 59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" name="Line 60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0" name="Line 61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Line 62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Line 63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Line 64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Line 65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Oval 66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6" name="Oval 67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8" name="Line 68"/>
          <p:cNvSpPr>
            <a:spLocks noChangeShapeType="1"/>
          </p:cNvSpPr>
          <p:nvPr/>
        </p:nvSpPr>
        <p:spPr bwMode="auto">
          <a:xfrm flipH="1" flipV="1">
            <a:off x="1371600" y="3886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69"/>
          <p:cNvSpPr txBox="1">
            <a:spLocks noChangeArrowheads="1"/>
          </p:cNvSpPr>
          <p:nvPr/>
        </p:nvSpPr>
        <p:spPr bwMode="auto">
          <a:xfrm>
            <a:off x="1431925" y="40767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t</a:t>
            </a:r>
          </a:p>
        </p:txBody>
      </p:sp>
      <p:sp>
        <p:nvSpPr>
          <p:cNvPr id="2060" name="Text Box 70"/>
          <p:cNvSpPr txBox="1">
            <a:spLocks noChangeArrowheads="1"/>
          </p:cNvSpPr>
          <p:nvPr/>
        </p:nvSpPr>
        <p:spPr bwMode="auto">
          <a:xfrm>
            <a:off x="1143000" y="2514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x</a:t>
            </a:r>
          </a:p>
        </p:txBody>
      </p:sp>
      <p:sp>
        <p:nvSpPr>
          <p:cNvPr id="2061" name="Text Box 71"/>
          <p:cNvSpPr txBox="1">
            <a:spLocks noChangeArrowheads="1"/>
          </p:cNvSpPr>
          <p:nvPr/>
        </p:nvSpPr>
        <p:spPr bwMode="auto">
          <a:xfrm>
            <a:off x="2990850" y="35052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137406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8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6" name="Rectangle 2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Stereo image rectification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65525" y="1042416"/>
            <a:ext cx="4530725" cy="5729288"/>
            <a:chOff x="3565525" y="1066800"/>
            <a:chExt cx="4530725" cy="5729288"/>
          </a:xfrm>
        </p:grpSpPr>
        <p:sp>
          <p:nvSpPr>
            <p:cNvPr id="21506" name="Freeform 2"/>
            <p:cNvSpPr>
              <a:spLocks/>
            </p:cNvSpPr>
            <p:nvPr/>
          </p:nvSpPr>
          <p:spPr bwMode="auto">
            <a:xfrm>
              <a:off x="6418263" y="1066800"/>
              <a:ext cx="1220787" cy="839788"/>
            </a:xfrm>
            <a:custGeom>
              <a:avLst/>
              <a:gdLst>
                <a:gd name="T0" fmla="*/ 2147483647 w 865"/>
                <a:gd name="T1" fmla="*/ 0 h 529"/>
                <a:gd name="T2" fmla="*/ 2147483647 w 865"/>
                <a:gd name="T3" fmla="*/ 2147483647 h 529"/>
                <a:gd name="T4" fmla="*/ 2147483647 w 865"/>
                <a:gd name="T5" fmla="*/ 2147483647 h 529"/>
                <a:gd name="T6" fmla="*/ 2147483647 w 865"/>
                <a:gd name="T7" fmla="*/ 2147483647 h 529"/>
                <a:gd name="T8" fmla="*/ 2147483647 w 865"/>
                <a:gd name="T9" fmla="*/ 2147483647 h 529"/>
                <a:gd name="T10" fmla="*/ 2147483647 w 865"/>
                <a:gd name="T11" fmla="*/ 2147483647 h 529"/>
                <a:gd name="T12" fmla="*/ 2147483647 w 865"/>
                <a:gd name="T13" fmla="*/ 2147483647 h 529"/>
                <a:gd name="T14" fmla="*/ 2147483647 w 865"/>
                <a:gd name="T15" fmla="*/ 2147483647 h 529"/>
                <a:gd name="T16" fmla="*/ 2147483647 w 865"/>
                <a:gd name="T17" fmla="*/ 2147483647 h 529"/>
                <a:gd name="T18" fmla="*/ 0 w 865"/>
                <a:gd name="T19" fmla="*/ 2147483647 h 529"/>
                <a:gd name="T20" fmla="*/ 0 w 865"/>
                <a:gd name="T21" fmla="*/ 2147483647 h 529"/>
                <a:gd name="T22" fmla="*/ 0 w 865"/>
                <a:gd name="T23" fmla="*/ 2147483647 h 529"/>
                <a:gd name="T24" fmla="*/ 2147483647 w 865"/>
                <a:gd name="T25" fmla="*/ 2147483647 h 529"/>
                <a:gd name="T26" fmla="*/ 2147483647 w 865"/>
                <a:gd name="T27" fmla="*/ 2147483647 h 529"/>
                <a:gd name="T28" fmla="*/ 2147483647 w 865"/>
                <a:gd name="T29" fmla="*/ 2147483647 h 529"/>
                <a:gd name="T30" fmla="*/ 2147483647 w 865"/>
                <a:gd name="T31" fmla="*/ 2147483647 h 529"/>
                <a:gd name="T32" fmla="*/ 2147483647 w 865"/>
                <a:gd name="T33" fmla="*/ 2147483647 h 529"/>
                <a:gd name="T34" fmla="*/ 2147483647 w 865"/>
                <a:gd name="T35" fmla="*/ 2147483647 h 529"/>
                <a:gd name="T36" fmla="*/ 2147483647 w 865"/>
                <a:gd name="T37" fmla="*/ 2147483647 h 529"/>
                <a:gd name="T38" fmla="*/ 2147483647 w 865"/>
                <a:gd name="T39" fmla="*/ 2147483647 h 529"/>
                <a:gd name="T40" fmla="*/ 2147483647 w 865"/>
                <a:gd name="T41" fmla="*/ 2147483647 h 529"/>
                <a:gd name="T42" fmla="*/ 2147483647 w 865"/>
                <a:gd name="T43" fmla="*/ 2147483647 h 529"/>
                <a:gd name="T44" fmla="*/ 2147483647 w 865"/>
                <a:gd name="T45" fmla="*/ 2147483647 h 529"/>
                <a:gd name="T46" fmla="*/ 2147483647 w 865"/>
                <a:gd name="T47" fmla="*/ 2147483647 h 529"/>
                <a:gd name="T48" fmla="*/ 2147483647 w 865"/>
                <a:gd name="T49" fmla="*/ 2147483647 h 529"/>
                <a:gd name="T50" fmla="*/ 2147483647 w 865"/>
                <a:gd name="T51" fmla="*/ 2147483647 h 529"/>
                <a:gd name="T52" fmla="*/ 2147483647 w 865"/>
                <a:gd name="T53" fmla="*/ 2147483647 h 529"/>
                <a:gd name="T54" fmla="*/ 2147483647 w 865"/>
                <a:gd name="T55" fmla="*/ 2147483647 h 529"/>
                <a:gd name="T56" fmla="*/ 2147483647 w 865"/>
                <a:gd name="T57" fmla="*/ 2147483647 h 529"/>
                <a:gd name="T58" fmla="*/ 2147483647 w 865"/>
                <a:gd name="T59" fmla="*/ 2147483647 h 529"/>
                <a:gd name="T60" fmla="*/ 2147483647 w 865"/>
                <a:gd name="T61" fmla="*/ 2147483647 h 529"/>
                <a:gd name="T62" fmla="*/ 2147483647 w 865"/>
                <a:gd name="T63" fmla="*/ 2147483647 h 529"/>
                <a:gd name="T64" fmla="*/ 2147483647 w 865"/>
                <a:gd name="T65" fmla="*/ 2147483647 h 529"/>
                <a:gd name="T66" fmla="*/ 2147483647 w 865"/>
                <a:gd name="T67" fmla="*/ 2147483647 h 529"/>
                <a:gd name="T68" fmla="*/ 2147483647 w 865"/>
                <a:gd name="T69" fmla="*/ 2147483647 h 529"/>
                <a:gd name="T70" fmla="*/ 2147483647 w 865"/>
                <a:gd name="T71" fmla="*/ 2147483647 h 529"/>
                <a:gd name="T72" fmla="*/ 2147483647 w 865"/>
                <a:gd name="T73" fmla="*/ 2147483647 h 529"/>
                <a:gd name="T74" fmla="*/ 2147483647 w 865"/>
                <a:gd name="T75" fmla="*/ 2147483647 h 529"/>
                <a:gd name="T76" fmla="*/ 2147483647 w 865"/>
                <a:gd name="T77" fmla="*/ 2147483647 h 529"/>
                <a:gd name="T78" fmla="*/ 2147483647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07" name="Line 3"/>
            <p:cNvSpPr>
              <a:spLocks noChangeShapeType="1"/>
            </p:cNvSpPr>
            <p:nvPr/>
          </p:nvSpPr>
          <p:spPr bwMode="auto">
            <a:xfrm>
              <a:off x="3827463" y="4419600"/>
              <a:ext cx="3251200" cy="1828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8" name="Line 4"/>
            <p:cNvSpPr>
              <a:spLocks noChangeShapeType="1"/>
            </p:cNvSpPr>
            <p:nvPr/>
          </p:nvSpPr>
          <p:spPr bwMode="auto">
            <a:xfrm flipV="1">
              <a:off x="5148263" y="1371600"/>
              <a:ext cx="1795462" cy="1771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09" name="Freeform 5"/>
            <p:cNvSpPr>
              <a:spLocks/>
            </p:cNvSpPr>
            <p:nvPr/>
          </p:nvSpPr>
          <p:spPr bwMode="auto">
            <a:xfrm>
              <a:off x="3759200" y="1828800"/>
              <a:ext cx="1695450" cy="1601788"/>
            </a:xfrm>
            <a:custGeom>
              <a:avLst/>
              <a:gdLst>
                <a:gd name="T0" fmla="*/ 2147483647 w 1201"/>
                <a:gd name="T1" fmla="*/ 2147483647 h 1009"/>
                <a:gd name="T2" fmla="*/ 2147483647 w 1201"/>
                <a:gd name="T3" fmla="*/ 2147483647 h 1009"/>
                <a:gd name="T4" fmla="*/ 2147483647 w 1201"/>
                <a:gd name="T5" fmla="*/ 2147483647 h 1009"/>
                <a:gd name="T6" fmla="*/ 0 w 1201"/>
                <a:gd name="T7" fmla="*/ 0 h 1009"/>
                <a:gd name="T8" fmla="*/ 2147483647 w 1201"/>
                <a:gd name="T9" fmla="*/ 2147483647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1"/>
                <a:gd name="T16" fmla="*/ 0 h 1009"/>
                <a:gd name="T17" fmla="*/ 1201 w 1201"/>
                <a:gd name="T18" fmla="*/ 1009 h 10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1" h="1009">
                  <a:moveTo>
                    <a:pt x="336" y="576"/>
                  </a:moveTo>
                  <a:lnTo>
                    <a:pt x="1200" y="1008"/>
                  </a:lnTo>
                  <a:lnTo>
                    <a:pt x="864" y="432"/>
                  </a:lnTo>
                  <a:lnTo>
                    <a:pt x="0" y="0"/>
                  </a:lnTo>
                  <a:lnTo>
                    <a:pt x="336" y="576"/>
                  </a:lnTo>
                </a:path>
              </a:pathLst>
            </a:custGeom>
            <a:solidFill>
              <a:srgbClr val="919191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0" name="Line 6"/>
            <p:cNvSpPr>
              <a:spLocks noChangeShapeType="1"/>
            </p:cNvSpPr>
            <p:nvPr/>
          </p:nvSpPr>
          <p:spPr bwMode="auto">
            <a:xfrm flipH="1" flipV="1">
              <a:off x="6943725" y="1371600"/>
              <a:ext cx="66675" cy="2438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1" name="Line 7"/>
            <p:cNvSpPr>
              <a:spLocks noChangeShapeType="1"/>
            </p:cNvSpPr>
            <p:nvPr/>
          </p:nvSpPr>
          <p:spPr bwMode="auto">
            <a:xfrm flipV="1">
              <a:off x="4470400" y="3124200"/>
              <a:ext cx="677863" cy="6667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2" name="Freeform 8"/>
            <p:cNvSpPr>
              <a:spLocks/>
            </p:cNvSpPr>
            <p:nvPr/>
          </p:nvSpPr>
          <p:spPr bwMode="auto">
            <a:xfrm>
              <a:off x="6537325" y="3124200"/>
              <a:ext cx="1558925" cy="1525588"/>
            </a:xfrm>
            <a:custGeom>
              <a:avLst/>
              <a:gdLst>
                <a:gd name="T0" fmla="*/ 0 w 1105"/>
                <a:gd name="T1" fmla="*/ 2147483647 h 961"/>
                <a:gd name="T2" fmla="*/ 0 w 1105"/>
                <a:gd name="T3" fmla="*/ 2147483647 h 961"/>
                <a:gd name="T4" fmla="*/ 2147483647 w 1105"/>
                <a:gd name="T5" fmla="*/ 2147483647 h 961"/>
                <a:gd name="T6" fmla="*/ 2147483647 w 1105"/>
                <a:gd name="T7" fmla="*/ 0 h 961"/>
                <a:gd name="T8" fmla="*/ 0 w 1105"/>
                <a:gd name="T9" fmla="*/ 2147483647 h 9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5"/>
                <a:gd name="T16" fmla="*/ 0 h 961"/>
                <a:gd name="T17" fmla="*/ 1105 w 1105"/>
                <a:gd name="T18" fmla="*/ 961 h 9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5" h="961">
                  <a:moveTo>
                    <a:pt x="0" y="202"/>
                  </a:moveTo>
                  <a:lnTo>
                    <a:pt x="0" y="960"/>
                  </a:lnTo>
                  <a:lnTo>
                    <a:pt x="1104" y="758"/>
                  </a:lnTo>
                  <a:lnTo>
                    <a:pt x="1104" y="0"/>
                  </a:lnTo>
                  <a:lnTo>
                    <a:pt x="0" y="202"/>
                  </a:lnTo>
                </a:path>
              </a:pathLst>
            </a:custGeom>
            <a:solidFill>
              <a:srgbClr val="919191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 flipH="1" flipV="1">
              <a:off x="7010400" y="3810000"/>
              <a:ext cx="34925" cy="14287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4" name="Line 10"/>
            <p:cNvSpPr>
              <a:spLocks noChangeShapeType="1"/>
            </p:cNvSpPr>
            <p:nvPr/>
          </p:nvSpPr>
          <p:spPr bwMode="auto">
            <a:xfrm flipV="1">
              <a:off x="3827463" y="3790950"/>
              <a:ext cx="642937" cy="628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5" name="Line 11"/>
            <p:cNvSpPr>
              <a:spLocks noChangeShapeType="1"/>
            </p:cNvSpPr>
            <p:nvPr/>
          </p:nvSpPr>
          <p:spPr bwMode="auto">
            <a:xfrm flipH="1" flipV="1">
              <a:off x="7045325" y="5238750"/>
              <a:ext cx="33338" cy="10096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6" name="Freeform 14"/>
            <p:cNvSpPr>
              <a:spLocks/>
            </p:cNvSpPr>
            <p:nvPr/>
          </p:nvSpPr>
          <p:spPr bwMode="auto">
            <a:xfrm rot="-1766867">
              <a:off x="7032625" y="6235700"/>
              <a:ext cx="285750" cy="485775"/>
            </a:xfrm>
            <a:custGeom>
              <a:avLst/>
              <a:gdLst>
                <a:gd name="T0" fmla="*/ 2147483647 w 202"/>
                <a:gd name="T1" fmla="*/ 2147483647 h 306"/>
                <a:gd name="T2" fmla="*/ 0 w 202"/>
                <a:gd name="T3" fmla="*/ 2147483647 h 306"/>
                <a:gd name="T4" fmla="*/ 2147483647 w 202"/>
                <a:gd name="T5" fmla="*/ 2147483647 h 306"/>
                <a:gd name="T6" fmla="*/ 2147483647 w 202"/>
                <a:gd name="T7" fmla="*/ 2147483647 h 306"/>
                <a:gd name="T8" fmla="*/ 2147483647 w 202"/>
                <a:gd name="T9" fmla="*/ 2147483647 h 306"/>
                <a:gd name="T10" fmla="*/ 2147483647 w 202"/>
                <a:gd name="T11" fmla="*/ 2147483647 h 306"/>
                <a:gd name="T12" fmla="*/ 2147483647 w 202"/>
                <a:gd name="T13" fmla="*/ 2147483647 h 306"/>
                <a:gd name="T14" fmla="*/ 2147483647 w 202"/>
                <a:gd name="T15" fmla="*/ 2147483647 h 306"/>
                <a:gd name="T16" fmla="*/ 2147483647 w 202"/>
                <a:gd name="T17" fmla="*/ 2147483647 h 306"/>
                <a:gd name="T18" fmla="*/ 2147483647 w 202"/>
                <a:gd name="T19" fmla="*/ 2147483647 h 306"/>
                <a:gd name="T20" fmla="*/ 2147483647 w 202"/>
                <a:gd name="T21" fmla="*/ 2147483647 h 306"/>
                <a:gd name="T22" fmla="*/ 2147483647 w 202"/>
                <a:gd name="T23" fmla="*/ 2147483647 h 306"/>
                <a:gd name="T24" fmla="*/ 2147483647 w 202"/>
                <a:gd name="T25" fmla="*/ 2147483647 h 306"/>
                <a:gd name="T26" fmla="*/ 2147483647 w 202"/>
                <a:gd name="T27" fmla="*/ 2147483647 h 306"/>
                <a:gd name="T28" fmla="*/ 2147483647 w 202"/>
                <a:gd name="T29" fmla="*/ 0 h 306"/>
                <a:gd name="T30" fmla="*/ 2147483647 w 202"/>
                <a:gd name="T31" fmla="*/ 0 h 306"/>
                <a:gd name="T32" fmla="*/ 2147483647 w 202"/>
                <a:gd name="T33" fmla="*/ 2147483647 h 306"/>
                <a:gd name="T34" fmla="*/ 2147483647 w 202"/>
                <a:gd name="T35" fmla="*/ 2147483647 h 306"/>
                <a:gd name="T36" fmla="*/ 2147483647 w 202"/>
                <a:gd name="T37" fmla="*/ 2147483647 h 306"/>
                <a:gd name="T38" fmla="*/ 2147483647 w 202"/>
                <a:gd name="T39" fmla="*/ 2147483647 h 306"/>
                <a:gd name="T40" fmla="*/ 2147483647 w 202"/>
                <a:gd name="T41" fmla="*/ 2147483647 h 306"/>
                <a:gd name="T42" fmla="*/ 2147483647 w 202"/>
                <a:gd name="T43" fmla="*/ 2147483647 h 306"/>
                <a:gd name="T44" fmla="*/ 2147483647 w 202"/>
                <a:gd name="T45" fmla="*/ 2147483647 h 306"/>
                <a:gd name="T46" fmla="*/ 2147483647 w 202"/>
                <a:gd name="T47" fmla="*/ 2147483647 h 306"/>
                <a:gd name="T48" fmla="*/ 2147483647 w 202"/>
                <a:gd name="T49" fmla="*/ 2147483647 h 306"/>
                <a:gd name="T50" fmla="*/ 2147483647 w 202"/>
                <a:gd name="T51" fmla="*/ 2147483647 h 306"/>
                <a:gd name="T52" fmla="*/ 2147483647 w 202"/>
                <a:gd name="T53" fmla="*/ 2147483647 h 306"/>
                <a:gd name="T54" fmla="*/ 2147483647 w 202"/>
                <a:gd name="T55" fmla="*/ 2147483647 h 306"/>
                <a:gd name="T56" fmla="*/ 2147483647 w 202"/>
                <a:gd name="T57" fmla="*/ 2147483647 h 306"/>
                <a:gd name="T58" fmla="*/ 2147483647 w 202"/>
                <a:gd name="T59" fmla="*/ 2147483647 h 306"/>
                <a:gd name="T60" fmla="*/ 2147483647 w 202"/>
                <a:gd name="T61" fmla="*/ 2147483647 h 306"/>
                <a:gd name="T62" fmla="*/ 2147483647 w 202"/>
                <a:gd name="T63" fmla="*/ 2147483647 h 306"/>
                <a:gd name="T64" fmla="*/ 2147483647 w 202"/>
                <a:gd name="T65" fmla="*/ 2147483647 h 306"/>
                <a:gd name="T66" fmla="*/ 2147483647 w 202"/>
                <a:gd name="T67" fmla="*/ 2147483647 h 306"/>
                <a:gd name="T68" fmla="*/ 2147483647 w 202"/>
                <a:gd name="T69" fmla="*/ 2147483647 h 306"/>
                <a:gd name="T70" fmla="*/ 2147483647 w 202"/>
                <a:gd name="T71" fmla="*/ 2147483647 h 306"/>
                <a:gd name="T72" fmla="*/ 2147483647 w 202"/>
                <a:gd name="T73" fmla="*/ 2147483647 h 306"/>
                <a:gd name="T74" fmla="*/ 2147483647 w 202"/>
                <a:gd name="T75" fmla="*/ 2147483647 h 306"/>
                <a:gd name="T76" fmla="*/ 2147483647 w 202"/>
                <a:gd name="T77" fmla="*/ 2147483647 h 306"/>
                <a:gd name="T78" fmla="*/ 2147483647 w 202"/>
                <a:gd name="T79" fmla="*/ 2147483647 h 306"/>
                <a:gd name="T80" fmla="*/ 2147483647 w 202"/>
                <a:gd name="T81" fmla="*/ 2147483647 h 306"/>
                <a:gd name="T82" fmla="*/ 2147483647 w 202"/>
                <a:gd name="T83" fmla="*/ 2147483647 h 306"/>
                <a:gd name="T84" fmla="*/ 2147483647 w 202"/>
                <a:gd name="T85" fmla="*/ 2147483647 h 306"/>
                <a:gd name="T86" fmla="*/ 2147483647 w 202"/>
                <a:gd name="T87" fmla="*/ 2147483647 h 306"/>
                <a:gd name="T88" fmla="*/ 2147483647 w 202"/>
                <a:gd name="T89" fmla="*/ 2147483647 h 306"/>
                <a:gd name="T90" fmla="*/ 2147483647 w 202"/>
                <a:gd name="T91" fmla="*/ 2147483647 h 306"/>
                <a:gd name="T92" fmla="*/ 2147483647 w 202"/>
                <a:gd name="T93" fmla="*/ 2147483647 h 306"/>
                <a:gd name="T94" fmla="*/ 2147483647 w 202"/>
                <a:gd name="T95" fmla="*/ 2147483647 h 306"/>
                <a:gd name="T96" fmla="*/ 2147483647 w 202"/>
                <a:gd name="T97" fmla="*/ 2147483647 h 306"/>
                <a:gd name="T98" fmla="*/ 2147483647 w 202"/>
                <a:gd name="T99" fmla="*/ 2147483647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Arc 15"/>
            <p:cNvSpPr>
              <a:spLocks/>
            </p:cNvSpPr>
            <p:nvPr/>
          </p:nvSpPr>
          <p:spPr bwMode="auto">
            <a:xfrm rot="-3146867">
              <a:off x="6995319" y="6219031"/>
              <a:ext cx="209550" cy="236538"/>
            </a:xfrm>
            <a:custGeom>
              <a:avLst/>
              <a:gdLst>
                <a:gd name="T0" fmla="*/ 0 w 21745"/>
                <a:gd name="T1" fmla="*/ 0 h 21600"/>
                <a:gd name="T2" fmla="*/ 1807174740 w 21745"/>
                <a:gd name="T3" fmla="*/ 2147483647 h 21600"/>
                <a:gd name="T4" fmla="*/ 12047405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8" name="Line 16"/>
            <p:cNvSpPr>
              <a:spLocks noChangeShapeType="1"/>
            </p:cNvSpPr>
            <p:nvPr/>
          </p:nvSpPr>
          <p:spPr bwMode="auto">
            <a:xfrm rot="-1766867">
              <a:off x="7002463" y="6149975"/>
              <a:ext cx="31750" cy="6461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9" name="Oval 17"/>
            <p:cNvSpPr>
              <a:spLocks noChangeArrowheads="1"/>
            </p:cNvSpPr>
            <p:nvPr/>
          </p:nvSpPr>
          <p:spPr bwMode="auto">
            <a:xfrm rot="-5726867">
              <a:off x="7038976" y="6221412"/>
              <a:ext cx="112712" cy="17621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Line 18"/>
            <p:cNvSpPr>
              <a:spLocks noChangeShapeType="1"/>
            </p:cNvSpPr>
            <p:nvPr/>
          </p:nvSpPr>
          <p:spPr bwMode="auto">
            <a:xfrm rot="19833133" flipV="1">
              <a:off x="7048500" y="6208713"/>
              <a:ext cx="381000" cy="4762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1" name="Freeform 19"/>
            <p:cNvSpPr>
              <a:spLocks/>
            </p:cNvSpPr>
            <p:nvPr/>
          </p:nvSpPr>
          <p:spPr bwMode="auto">
            <a:xfrm rot="1112195">
              <a:off x="3565525" y="4406900"/>
              <a:ext cx="285750" cy="485775"/>
            </a:xfrm>
            <a:custGeom>
              <a:avLst/>
              <a:gdLst>
                <a:gd name="T0" fmla="*/ 2147483647 w 202"/>
                <a:gd name="T1" fmla="*/ 2147483647 h 306"/>
                <a:gd name="T2" fmla="*/ 0 w 202"/>
                <a:gd name="T3" fmla="*/ 2147483647 h 306"/>
                <a:gd name="T4" fmla="*/ 2147483647 w 202"/>
                <a:gd name="T5" fmla="*/ 2147483647 h 306"/>
                <a:gd name="T6" fmla="*/ 2147483647 w 202"/>
                <a:gd name="T7" fmla="*/ 2147483647 h 306"/>
                <a:gd name="T8" fmla="*/ 2147483647 w 202"/>
                <a:gd name="T9" fmla="*/ 2147483647 h 306"/>
                <a:gd name="T10" fmla="*/ 2147483647 w 202"/>
                <a:gd name="T11" fmla="*/ 2147483647 h 306"/>
                <a:gd name="T12" fmla="*/ 2147483647 w 202"/>
                <a:gd name="T13" fmla="*/ 2147483647 h 306"/>
                <a:gd name="T14" fmla="*/ 2147483647 w 202"/>
                <a:gd name="T15" fmla="*/ 2147483647 h 306"/>
                <a:gd name="T16" fmla="*/ 2147483647 w 202"/>
                <a:gd name="T17" fmla="*/ 2147483647 h 306"/>
                <a:gd name="T18" fmla="*/ 2147483647 w 202"/>
                <a:gd name="T19" fmla="*/ 2147483647 h 306"/>
                <a:gd name="T20" fmla="*/ 2147483647 w 202"/>
                <a:gd name="T21" fmla="*/ 2147483647 h 306"/>
                <a:gd name="T22" fmla="*/ 2147483647 w 202"/>
                <a:gd name="T23" fmla="*/ 2147483647 h 306"/>
                <a:gd name="T24" fmla="*/ 2147483647 w 202"/>
                <a:gd name="T25" fmla="*/ 2147483647 h 306"/>
                <a:gd name="T26" fmla="*/ 2147483647 w 202"/>
                <a:gd name="T27" fmla="*/ 2147483647 h 306"/>
                <a:gd name="T28" fmla="*/ 2147483647 w 202"/>
                <a:gd name="T29" fmla="*/ 0 h 306"/>
                <a:gd name="T30" fmla="*/ 2147483647 w 202"/>
                <a:gd name="T31" fmla="*/ 0 h 306"/>
                <a:gd name="T32" fmla="*/ 2147483647 w 202"/>
                <a:gd name="T33" fmla="*/ 2147483647 h 306"/>
                <a:gd name="T34" fmla="*/ 2147483647 w 202"/>
                <a:gd name="T35" fmla="*/ 2147483647 h 306"/>
                <a:gd name="T36" fmla="*/ 2147483647 w 202"/>
                <a:gd name="T37" fmla="*/ 2147483647 h 306"/>
                <a:gd name="T38" fmla="*/ 2147483647 w 202"/>
                <a:gd name="T39" fmla="*/ 2147483647 h 306"/>
                <a:gd name="T40" fmla="*/ 2147483647 w 202"/>
                <a:gd name="T41" fmla="*/ 2147483647 h 306"/>
                <a:gd name="T42" fmla="*/ 2147483647 w 202"/>
                <a:gd name="T43" fmla="*/ 2147483647 h 306"/>
                <a:gd name="T44" fmla="*/ 2147483647 w 202"/>
                <a:gd name="T45" fmla="*/ 2147483647 h 306"/>
                <a:gd name="T46" fmla="*/ 2147483647 w 202"/>
                <a:gd name="T47" fmla="*/ 2147483647 h 306"/>
                <a:gd name="T48" fmla="*/ 2147483647 w 202"/>
                <a:gd name="T49" fmla="*/ 2147483647 h 306"/>
                <a:gd name="T50" fmla="*/ 2147483647 w 202"/>
                <a:gd name="T51" fmla="*/ 2147483647 h 306"/>
                <a:gd name="T52" fmla="*/ 2147483647 w 202"/>
                <a:gd name="T53" fmla="*/ 2147483647 h 306"/>
                <a:gd name="T54" fmla="*/ 2147483647 w 202"/>
                <a:gd name="T55" fmla="*/ 2147483647 h 306"/>
                <a:gd name="T56" fmla="*/ 2147483647 w 202"/>
                <a:gd name="T57" fmla="*/ 2147483647 h 306"/>
                <a:gd name="T58" fmla="*/ 2147483647 w 202"/>
                <a:gd name="T59" fmla="*/ 2147483647 h 306"/>
                <a:gd name="T60" fmla="*/ 2147483647 w 202"/>
                <a:gd name="T61" fmla="*/ 2147483647 h 306"/>
                <a:gd name="T62" fmla="*/ 2147483647 w 202"/>
                <a:gd name="T63" fmla="*/ 2147483647 h 306"/>
                <a:gd name="T64" fmla="*/ 2147483647 w 202"/>
                <a:gd name="T65" fmla="*/ 2147483647 h 306"/>
                <a:gd name="T66" fmla="*/ 2147483647 w 202"/>
                <a:gd name="T67" fmla="*/ 2147483647 h 306"/>
                <a:gd name="T68" fmla="*/ 2147483647 w 202"/>
                <a:gd name="T69" fmla="*/ 2147483647 h 306"/>
                <a:gd name="T70" fmla="*/ 2147483647 w 202"/>
                <a:gd name="T71" fmla="*/ 2147483647 h 306"/>
                <a:gd name="T72" fmla="*/ 2147483647 w 202"/>
                <a:gd name="T73" fmla="*/ 2147483647 h 306"/>
                <a:gd name="T74" fmla="*/ 2147483647 w 202"/>
                <a:gd name="T75" fmla="*/ 2147483647 h 306"/>
                <a:gd name="T76" fmla="*/ 2147483647 w 202"/>
                <a:gd name="T77" fmla="*/ 2147483647 h 306"/>
                <a:gd name="T78" fmla="*/ 2147483647 w 202"/>
                <a:gd name="T79" fmla="*/ 2147483647 h 306"/>
                <a:gd name="T80" fmla="*/ 2147483647 w 202"/>
                <a:gd name="T81" fmla="*/ 2147483647 h 306"/>
                <a:gd name="T82" fmla="*/ 2147483647 w 202"/>
                <a:gd name="T83" fmla="*/ 2147483647 h 306"/>
                <a:gd name="T84" fmla="*/ 2147483647 w 202"/>
                <a:gd name="T85" fmla="*/ 2147483647 h 306"/>
                <a:gd name="T86" fmla="*/ 2147483647 w 202"/>
                <a:gd name="T87" fmla="*/ 2147483647 h 306"/>
                <a:gd name="T88" fmla="*/ 2147483647 w 202"/>
                <a:gd name="T89" fmla="*/ 2147483647 h 306"/>
                <a:gd name="T90" fmla="*/ 2147483647 w 202"/>
                <a:gd name="T91" fmla="*/ 2147483647 h 306"/>
                <a:gd name="T92" fmla="*/ 2147483647 w 202"/>
                <a:gd name="T93" fmla="*/ 2147483647 h 306"/>
                <a:gd name="T94" fmla="*/ 2147483647 w 202"/>
                <a:gd name="T95" fmla="*/ 2147483647 h 306"/>
                <a:gd name="T96" fmla="*/ 2147483647 w 202"/>
                <a:gd name="T97" fmla="*/ 2147483647 h 306"/>
                <a:gd name="T98" fmla="*/ 2147483647 w 202"/>
                <a:gd name="T99" fmla="*/ 2147483647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noFill/>
            <a:ln w="9525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Arc 20"/>
            <p:cNvSpPr>
              <a:spLocks/>
            </p:cNvSpPr>
            <p:nvPr/>
          </p:nvSpPr>
          <p:spPr bwMode="auto">
            <a:xfrm rot="-267806">
              <a:off x="3659188" y="4379913"/>
              <a:ext cx="209550" cy="236537"/>
            </a:xfrm>
            <a:custGeom>
              <a:avLst/>
              <a:gdLst>
                <a:gd name="T0" fmla="*/ 0 w 21745"/>
                <a:gd name="T1" fmla="*/ 0 h 21600"/>
                <a:gd name="T2" fmla="*/ 1807174740 w 21745"/>
                <a:gd name="T3" fmla="*/ 2147483647 h 21600"/>
                <a:gd name="T4" fmla="*/ 12047405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3" name="Line 21"/>
            <p:cNvSpPr>
              <a:spLocks noChangeShapeType="1"/>
            </p:cNvSpPr>
            <p:nvPr/>
          </p:nvSpPr>
          <p:spPr bwMode="auto">
            <a:xfrm rot="1112195">
              <a:off x="3590925" y="4205288"/>
              <a:ext cx="31750" cy="64611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Oval 22"/>
            <p:cNvSpPr>
              <a:spLocks noChangeArrowheads="1"/>
            </p:cNvSpPr>
            <p:nvPr/>
          </p:nvSpPr>
          <p:spPr bwMode="auto">
            <a:xfrm rot="-2847806">
              <a:off x="3724276" y="4389437"/>
              <a:ext cx="112712" cy="17621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Line 23"/>
            <p:cNvSpPr>
              <a:spLocks noChangeShapeType="1"/>
            </p:cNvSpPr>
            <p:nvPr/>
          </p:nvSpPr>
          <p:spPr bwMode="auto">
            <a:xfrm rot="1112195" flipV="1">
              <a:off x="3584575" y="4437063"/>
              <a:ext cx="381000" cy="4762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7" name="Oval 12"/>
            <p:cNvSpPr>
              <a:spLocks noChangeArrowheads="1"/>
            </p:cNvSpPr>
            <p:nvPr/>
          </p:nvSpPr>
          <p:spPr bwMode="auto">
            <a:xfrm>
              <a:off x="6983413" y="3778250"/>
              <a:ext cx="55562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8" name="Oval 13"/>
            <p:cNvSpPr>
              <a:spLocks noChangeArrowheads="1"/>
            </p:cNvSpPr>
            <p:nvPr/>
          </p:nvSpPr>
          <p:spPr bwMode="auto">
            <a:xfrm>
              <a:off x="5119688" y="3111500"/>
              <a:ext cx="57150" cy="6350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91923EC-15CD-A14E-AF95-E327DA173DB2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34230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2"/>
          <p:cNvSpPr>
            <a:spLocks/>
          </p:cNvSpPr>
          <p:nvPr/>
        </p:nvSpPr>
        <p:spPr bwMode="auto">
          <a:xfrm>
            <a:off x="6418263" y="10414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3827463" y="43942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 flipV="1">
            <a:off x="5148263" y="13462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Freeform 5"/>
          <p:cNvSpPr>
            <a:spLocks/>
          </p:cNvSpPr>
          <p:nvPr/>
        </p:nvSpPr>
        <p:spPr bwMode="auto">
          <a:xfrm>
            <a:off x="3759200" y="18034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 flipV="1">
            <a:off x="6943725" y="13462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V="1">
            <a:off x="4470400" y="30988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Freeform 8"/>
          <p:cNvSpPr>
            <a:spLocks/>
          </p:cNvSpPr>
          <p:nvPr/>
        </p:nvSpPr>
        <p:spPr bwMode="auto">
          <a:xfrm>
            <a:off x="3624263" y="25749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Freeform 9"/>
          <p:cNvSpPr>
            <a:spLocks/>
          </p:cNvSpPr>
          <p:nvPr/>
        </p:nvSpPr>
        <p:spPr bwMode="auto">
          <a:xfrm>
            <a:off x="6537325" y="30988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H="1" flipV="1">
            <a:off x="7010400" y="37846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6740525" y="42926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V="1">
            <a:off x="3827463" y="37655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flipH="1" flipV="1">
            <a:off x="7045325" y="52133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Oval 16"/>
          <p:cNvSpPr>
            <a:spLocks noChangeArrowheads="1"/>
          </p:cNvSpPr>
          <p:nvPr/>
        </p:nvSpPr>
        <p:spPr bwMode="auto">
          <a:xfrm>
            <a:off x="6983413" y="37528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3" name="Oval 17"/>
          <p:cNvSpPr>
            <a:spLocks noChangeArrowheads="1"/>
          </p:cNvSpPr>
          <p:nvPr/>
        </p:nvSpPr>
        <p:spPr bwMode="auto">
          <a:xfrm>
            <a:off x="5119688" y="30861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4" name="Freeform 18"/>
          <p:cNvSpPr>
            <a:spLocks/>
          </p:cNvSpPr>
          <p:nvPr/>
        </p:nvSpPr>
        <p:spPr bwMode="auto">
          <a:xfrm>
            <a:off x="3470275" y="43449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5" name="Arc 19"/>
          <p:cNvSpPr>
            <a:spLocks/>
          </p:cNvSpPr>
          <p:nvPr/>
        </p:nvSpPr>
        <p:spPr bwMode="auto">
          <a:xfrm rot="720000">
            <a:off x="3670300" y="43608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6" name="Line 20"/>
          <p:cNvSpPr>
            <a:spLocks noChangeShapeType="1"/>
          </p:cNvSpPr>
          <p:nvPr/>
        </p:nvSpPr>
        <p:spPr bwMode="auto">
          <a:xfrm flipH="1">
            <a:off x="3470275" y="41798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Oval 21"/>
          <p:cNvSpPr>
            <a:spLocks noChangeArrowheads="1"/>
          </p:cNvSpPr>
          <p:nvPr/>
        </p:nvSpPr>
        <p:spPr bwMode="auto">
          <a:xfrm rot="-1860000">
            <a:off x="3748088" y="43656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Line 22"/>
          <p:cNvSpPr>
            <a:spLocks noChangeShapeType="1"/>
          </p:cNvSpPr>
          <p:nvPr/>
        </p:nvSpPr>
        <p:spPr bwMode="auto">
          <a:xfrm flipV="1">
            <a:off x="3470275" y="45862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Freeform 23"/>
          <p:cNvSpPr>
            <a:spLocks/>
          </p:cNvSpPr>
          <p:nvPr/>
        </p:nvSpPr>
        <p:spPr bwMode="auto">
          <a:xfrm>
            <a:off x="6721475" y="61737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Arc 24"/>
          <p:cNvSpPr>
            <a:spLocks/>
          </p:cNvSpPr>
          <p:nvPr/>
        </p:nvSpPr>
        <p:spPr bwMode="auto">
          <a:xfrm rot="720000">
            <a:off x="6921500" y="61896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1" name="Line 25"/>
          <p:cNvSpPr>
            <a:spLocks noChangeShapeType="1"/>
          </p:cNvSpPr>
          <p:nvPr/>
        </p:nvSpPr>
        <p:spPr bwMode="auto">
          <a:xfrm flipH="1">
            <a:off x="6721475" y="60086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2" name="Oval 26"/>
          <p:cNvSpPr>
            <a:spLocks noChangeArrowheads="1"/>
          </p:cNvSpPr>
          <p:nvPr/>
        </p:nvSpPr>
        <p:spPr bwMode="auto">
          <a:xfrm rot="-1860000">
            <a:off x="6999288" y="61944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3" name="Line 27"/>
          <p:cNvSpPr>
            <a:spLocks noChangeShapeType="1"/>
          </p:cNvSpPr>
          <p:nvPr/>
        </p:nvSpPr>
        <p:spPr bwMode="auto">
          <a:xfrm flipV="1">
            <a:off x="6721475" y="64150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4" name="Rectangle 2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5308600"/>
            <a:ext cx="5943600" cy="1473200"/>
          </a:xfrm>
          <a:noFill/>
        </p:spPr>
        <p:txBody>
          <a:bodyPr/>
          <a:lstStyle/>
          <a:p>
            <a:pPr>
              <a:buFontTx/>
              <a:buChar char="•"/>
            </a:pPr>
            <a:r>
              <a:rPr lang="en-US" sz="1800" dirty="0" err="1"/>
              <a:t>Reproject</a:t>
            </a:r>
            <a:r>
              <a:rPr lang="en-US" sz="1800" dirty="0"/>
              <a:t> image planes onto a common</a:t>
            </a:r>
          </a:p>
          <a:p>
            <a:r>
              <a:rPr lang="en-US" sz="1800" dirty="0"/>
              <a:t>	plane parallel to the line between optical centers</a:t>
            </a:r>
          </a:p>
          <a:p>
            <a:pPr>
              <a:buFontTx/>
              <a:buChar char="•"/>
            </a:pPr>
            <a:endParaRPr lang="en-US" sz="1800" dirty="0"/>
          </a:p>
          <a:p>
            <a:pPr marL="0" indent="0"/>
            <a:r>
              <a:rPr lang="en-US" sz="1400" dirty="0"/>
              <a:t>C. Loop and Z. Zhang. </a:t>
            </a:r>
            <a:r>
              <a:rPr lang="en-US" sz="1400" dirty="0">
                <a:hlinkClick r:id="rId3"/>
              </a:rPr>
              <a:t>Computing Rectifying Homographies for Stereo Vision</a:t>
            </a:r>
            <a:r>
              <a:rPr lang="en-US" sz="1400" dirty="0"/>
              <a:t>. CVPR 1999</a:t>
            </a:r>
            <a:endParaRPr lang="en-US" sz="1600" dirty="0"/>
          </a:p>
        </p:txBody>
      </p:sp>
      <p:sp>
        <p:nvSpPr>
          <p:cNvPr id="22556" name="Line 35"/>
          <p:cNvSpPr>
            <a:spLocks noChangeShapeType="1"/>
          </p:cNvSpPr>
          <p:nvPr/>
        </p:nvSpPr>
        <p:spPr bwMode="auto">
          <a:xfrm>
            <a:off x="4852988" y="3241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7" name="Line 36"/>
          <p:cNvSpPr>
            <a:spLocks noChangeShapeType="1"/>
          </p:cNvSpPr>
          <p:nvPr/>
        </p:nvSpPr>
        <p:spPr bwMode="auto">
          <a:xfrm>
            <a:off x="4845050" y="45720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3624263" y="32924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6756400" y="50387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4852988" y="39782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1" name="Oval 14"/>
          <p:cNvSpPr>
            <a:spLocks noChangeArrowheads="1"/>
          </p:cNvSpPr>
          <p:nvPr/>
        </p:nvSpPr>
        <p:spPr bwMode="auto">
          <a:xfrm>
            <a:off x="7016750" y="51657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2" name="Oval 15"/>
          <p:cNvSpPr>
            <a:spLocks noChangeArrowheads="1"/>
          </p:cNvSpPr>
          <p:nvPr/>
        </p:nvSpPr>
        <p:spPr bwMode="auto">
          <a:xfrm>
            <a:off x="4441825" y="37338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168E39-AE7C-C745-AED8-A6976F37B326}"/>
              </a:ext>
            </a:extLst>
          </p:cNvPr>
          <p:cNvSpPr txBox="1"/>
          <p:nvPr/>
        </p:nvSpPr>
        <p:spPr>
          <a:xfrm>
            <a:off x="6955328" y="6570246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726727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Rectification example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6" name="Picture 5" descr="Rectification3"/>
          <p:cNvPicPr>
            <a:picLocks noChangeAspect="1" noChangeArrowheads="1"/>
          </p:cNvPicPr>
          <p:nvPr/>
        </p:nvPicPr>
        <p:blipFill>
          <a:blip r:embed="rId3" cstate="print"/>
          <a:srcRect r="26967" b="55083"/>
          <a:stretch>
            <a:fillRect/>
          </a:stretch>
        </p:blipFill>
        <p:spPr bwMode="auto">
          <a:xfrm>
            <a:off x="1600200" y="1143000"/>
            <a:ext cx="57150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Rectification4"/>
          <p:cNvPicPr>
            <a:picLocks noChangeAspect="1" noChangeArrowheads="1"/>
          </p:cNvPicPr>
          <p:nvPr/>
        </p:nvPicPr>
        <p:blipFill>
          <a:blip r:embed="rId4" cstate="print"/>
          <a:srcRect t="48813" r="22858"/>
          <a:stretch>
            <a:fillRect/>
          </a:stretch>
        </p:blipFill>
        <p:spPr bwMode="auto">
          <a:xfrm>
            <a:off x="1447800" y="3560763"/>
            <a:ext cx="6248400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D5D08D-7E48-8E4A-86C2-3A70D4B48966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016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BA07-5826-6340-B31B-EBBE9455E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rectification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E9E27-A424-A445-9FA9-FD58EE393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ttp://www.ifp.illinois.edu/~yuhuang/rectify/orig_4_5_bd.JPG" descr="http://www.ifp.illinois.edu/~yuhuang/rectify/orig_4_5_bd.JPG">
            <a:extLst>
              <a:ext uri="{FF2B5EF4-FFF2-40B4-BE49-F238E27FC236}">
                <a16:creationId xmlns:a16="http://schemas.microsoft.com/office/drawing/2014/main" id="{BCB99079-3133-504A-BFAF-4823DCB5A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4" y="933183"/>
            <a:ext cx="7724776" cy="2873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http://www.ifp.illinois.edu/~yuhuang/rectify/rectif_4_5_bd.JPG" descr="http://www.ifp.illinois.edu/~yuhuang/rectify/rectif_4_5_bd.JPG">
            <a:extLst>
              <a:ext uri="{FF2B5EF4-FFF2-40B4-BE49-F238E27FC236}">
                <a16:creationId xmlns:a16="http://schemas.microsoft.com/office/drawing/2014/main" id="{B4DECC29-7F05-6F43-9D29-697C583DD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3904982"/>
            <a:ext cx="7772401" cy="285909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>
            <a:extLst>
              <a:ext uri="{FF2B5EF4-FFF2-40B4-BE49-F238E27FC236}">
                <a16:creationId xmlns:a16="http://schemas.microsoft.com/office/drawing/2014/main" id="{1ED715F3-0514-994B-8A74-BBF4308AEB16}"/>
              </a:ext>
            </a:extLst>
          </p:cNvPr>
          <p:cNvSpPr/>
          <p:nvPr/>
        </p:nvSpPr>
        <p:spPr>
          <a:xfrm>
            <a:off x="733424" y="1618983"/>
            <a:ext cx="7724776" cy="1"/>
          </a:xfrm>
          <a:prstGeom prst="line">
            <a:avLst/>
          </a:prstGeom>
          <a:ln w="12700">
            <a:solidFill>
              <a:srgbClr val="33CC3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C325BE09-9203-274C-934E-56FF52E5D730}"/>
              </a:ext>
            </a:extLst>
          </p:cNvPr>
          <p:cNvSpPr/>
          <p:nvPr/>
        </p:nvSpPr>
        <p:spPr>
          <a:xfrm>
            <a:off x="733424" y="2171433"/>
            <a:ext cx="7724776" cy="1"/>
          </a:xfrm>
          <a:prstGeom prst="line">
            <a:avLst/>
          </a:prstGeom>
          <a:ln w="12700">
            <a:solidFill>
              <a:srgbClr val="33CC3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F7C143A0-CD5B-8945-9DF2-A1079CE3E394}"/>
              </a:ext>
            </a:extLst>
          </p:cNvPr>
          <p:cNvSpPr/>
          <p:nvPr/>
        </p:nvSpPr>
        <p:spPr>
          <a:xfrm>
            <a:off x="733424" y="3546208"/>
            <a:ext cx="7724776" cy="1"/>
          </a:xfrm>
          <a:prstGeom prst="line">
            <a:avLst/>
          </a:prstGeom>
          <a:ln w="12700">
            <a:solidFill>
              <a:srgbClr val="33CC3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Unrectified">
            <a:extLst>
              <a:ext uri="{FF2B5EF4-FFF2-40B4-BE49-F238E27FC236}">
                <a16:creationId xmlns:a16="http://schemas.microsoft.com/office/drawing/2014/main" id="{1B82985A-E5A9-6243-B33D-BC7F4A49B12F}"/>
              </a:ext>
            </a:extLst>
          </p:cNvPr>
          <p:cNvSpPr txBox="1"/>
          <p:nvPr/>
        </p:nvSpPr>
        <p:spPr>
          <a:xfrm>
            <a:off x="733424" y="947470"/>
            <a:ext cx="2590800" cy="446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642915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Unrectified</a:t>
            </a:r>
          </a:p>
        </p:txBody>
      </p:sp>
      <p:sp>
        <p:nvSpPr>
          <p:cNvPr id="10" name="Rectified">
            <a:extLst>
              <a:ext uri="{FF2B5EF4-FFF2-40B4-BE49-F238E27FC236}">
                <a16:creationId xmlns:a16="http://schemas.microsoft.com/office/drawing/2014/main" id="{90E4CE26-BD78-9B45-9C69-70546E5AA920}"/>
              </a:ext>
            </a:extLst>
          </p:cNvPr>
          <p:cNvSpPr txBox="1"/>
          <p:nvPr/>
        </p:nvSpPr>
        <p:spPr>
          <a:xfrm>
            <a:off x="695324" y="3904982"/>
            <a:ext cx="2590800" cy="446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642915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>
                <a:solidFill>
                  <a:schemeClr val="bg1"/>
                </a:solidFill>
              </a:rPr>
              <a:t>Rectified</a:t>
            </a: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01A59DAA-3C0B-5B45-A805-552A3D5620EC}"/>
              </a:ext>
            </a:extLst>
          </p:cNvPr>
          <p:cNvSpPr/>
          <p:nvPr/>
        </p:nvSpPr>
        <p:spPr>
          <a:xfrm>
            <a:off x="709612" y="4376471"/>
            <a:ext cx="7724777" cy="1"/>
          </a:xfrm>
          <a:prstGeom prst="line">
            <a:avLst/>
          </a:prstGeom>
          <a:ln w="12700">
            <a:solidFill>
              <a:srgbClr val="33CC3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16CAFAA1-4802-6442-8330-6F491117E262}"/>
              </a:ext>
            </a:extLst>
          </p:cNvPr>
          <p:cNvSpPr/>
          <p:nvPr/>
        </p:nvSpPr>
        <p:spPr>
          <a:xfrm>
            <a:off x="693737" y="4859071"/>
            <a:ext cx="7724777" cy="1"/>
          </a:xfrm>
          <a:prstGeom prst="line">
            <a:avLst/>
          </a:prstGeom>
          <a:ln w="12700">
            <a:solidFill>
              <a:srgbClr val="33CC3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AF506EF7-6A22-8B40-840A-4BC3D2641E8A}"/>
              </a:ext>
            </a:extLst>
          </p:cNvPr>
          <p:cNvSpPr/>
          <p:nvPr/>
        </p:nvSpPr>
        <p:spPr>
          <a:xfrm>
            <a:off x="709612" y="5341671"/>
            <a:ext cx="7724777" cy="1"/>
          </a:xfrm>
          <a:prstGeom prst="line">
            <a:avLst/>
          </a:prstGeom>
          <a:ln w="12700">
            <a:solidFill>
              <a:srgbClr val="33CC3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D998F410-A4EE-E341-80B5-7732B59841DF}"/>
              </a:ext>
            </a:extLst>
          </p:cNvPr>
          <p:cNvSpPr/>
          <p:nvPr/>
        </p:nvSpPr>
        <p:spPr>
          <a:xfrm>
            <a:off x="709612" y="5817921"/>
            <a:ext cx="7724777" cy="1"/>
          </a:xfrm>
          <a:prstGeom prst="line">
            <a:avLst/>
          </a:prstGeom>
          <a:ln w="12700">
            <a:solidFill>
              <a:srgbClr val="33CC3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30EBC9F2-CFEB-F148-A4B4-D3D04E4E5BC3}"/>
              </a:ext>
            </a:extLst>
          </p:cNvPr>
          <p:cNvSpPr/>
          <p:nvPr/>
        </p:nvSpPr>
        <p:spPr>
          <a:xfrm>
            <a:off x="695324" y="6298933"/>
            <a:ext cx="7724776" cy="1"/>
          </a:xfrm>
          <a:prstGeom prst="line">
            <a:avLst/>
          </a:prstGeom>
          <a:ln w="12700">
            <a:solidFill>
              <a:srgbClr val="33CC33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115B3-9142-294D-BBD1-91065B33709F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7579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If necessary, rectify the two stereo images to transform </a:t>
            </a:r>
            <a:r>
              <a:rPr lang="en-US" dirty="0" err="1"/>
              <a:t>epipolar</a:t>
            </a:r>
            <a:r>
              <a:rPr lang="en-US" dirty="0"/>
              <a:t> lines into scanlines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For each pixel in the first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line in the right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Examine all pixels on the </a:t>
            </a:r>
            <a:r>
              <a:rPr lang="en-US" dirty="0" err="1"/>
              <a:t>epipolar</a:t>
            </a:r>
            <a:r>
              <a:rPr lang="en-US" dirty="0"/>
              <a:t> line and pick the best match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18323E2-C0DE-FB4D-A44A-3FA49C3B777F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886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4579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24598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0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24581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24582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586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24593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4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5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6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7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7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24588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24589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90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24591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/>
              <a:t>Correspondence search</a:t>
            </a:r>
          </a:p>
        </p:txBody>
      </p:sp>
      <p:sp>
        <p:nvSpPr>
          <p:cNvPr id="24592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Slide a window along the right </a:t>
            </a:r>
            <a:r>
              <a:rPr lang="en-US" dirty="0" err="1"/>
              <a:t>scanline</a:t>
            </a:r>
            <a:r>
              <a:rPr lang="en-US" dirty="0"/>
              <a:t> and compare contents of that window with the reference window in the left image</a:t>
            </a:r>
          </a:p>
          <a:p>
            <a:pPr>
              <a:buFontTx/>
              <a:buChar char="•"/>
            </a:pPr>
            <a:r>
              <a:rPr lang="en-US" dirty="0"/>
              <a:t>Matching cost: SSD or normalized correlation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4C2EC2-37EB-DF4E-A07E-3B0539B10F43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9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Line 10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5" name="Rectangle 11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Text Box 18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25607" name="Text Box 19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25608" name="Text Box 21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25609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/>
              <a:t>Correspondence search</a:t>
            </a:r>
          </a:p>
        </p:txBody>
      </p:sp>
      <p:pic>
        <p:nvPicPr>
          <p:cNvPr id="25610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6488" y="3733800"/>
            <a:ext cx="32004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Text Box 26"/>
          <p:cNvSpPr txBox="1">
            <a:spLocks noChangeArrowheads="1"/>
          </p:cNvSpPr>
          <p:nvPr/>
        </p:nvSpPr>
        <p:spPr bwMode="auto">
          <a:xfrm>
            <a:off x="6127750" y="6262688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SSD</a:t>
            </a:r>
          </a:p>
        </p:txBody>
      </p:sp>
      <p:sp>
        <p:nvSpPr>
          <p:cNvPr id="25612" name="Freeform 27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34CCAE-6D02-A048-9C6B-49CFC84CCB3B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/>
              <a:t>Correspondence search</a:t>
            </a:r>
          </a:p>
        </p:txBody>
      </p:sp>
      <p:sp>
        <p:nvSpPr>
          <p:cNvPr id="26634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Norm. corr</a:t>
            </a:r>
          </a:p>
        </p:txBody>
      </p:sp>
      <p:pic>
        <p:nvPicPr>
          <p:cNvPr id="2663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F65EE1-86A7-FA44-A818-1E4C62F6FC47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What cues tell us about scene depth?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676400" y="5638800"/>
            <a:ext cx="57150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6900" y="1854200"/>
            <a:ext cx="28702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854200"/>
            <a:ext cx="28702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2438400" y="1676400"/>
            <a:ext cx="838200" cy="457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715000" y="1676400"/>
            <a:ext cx="838200" cy="449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B6351E-6EE5-2644-97D2-A65B9AD48987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996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2867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28688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If necessary, rectify the two stereo images to transform </a:t>
            </a:r>
            <a:r>
              <a:rPr lang="en-US" dirty="0" err="1"/>
              <a:t>epipolar</a:t>
            </a:r>
            <a:r>
              <a:rPr lang="en-US" dirty="0"/>
              <a:t> lines into </a:t>
            </a:r>
            <a:r>
              <a:rPr lang="en-US" dirty="0" err="1"/>
              <a:t>scanlines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For each pixel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/>
              <a:t> in the first image</a:t>
            </a:r>
          </a:p>
          <a:p>
            <a:pPr lvl="1"/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</a:t>
            </a:r>
            <a:r>
              <a:rPr lang="en-US" dirty="0" err="1"/>
              <a:t>scanline</a:t>
            </a:r>
            <a:r>
              <a:rPr lang="en-US" dirty="0"/>
              <a:t> in the right image</a:t>
            </a:r>
          </a:p>
          <a:p>
            <a:pPr lvl="1"/>
            <a:r>
              <a:rPr lang="en-US" dirty="0"/>
              <a:t>Examine all pixels on the </a:t>
            </a:r>
            <a:r>
              <a:rPr lang="en-US" dirty="0" err="1"/>
              <a:t>scanline</a:t>
            </a:r>
            <a:r>
              <a:rPr lang="en-US" dirty="0"/>
              <a:t> and pick the best match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’</a:t>
            </a:r>
          </a:p>
          <a:p>
            <a:pPr lvl="1"/>
            <a:r>
              <a:rPr lang="en-US" dirty="0"/>
              <a:t>Triangulate the matches to get depth information</a:t>
            </a:r>
            <a:br>
              <a:rPr lang="en-US" dirty="0"/>
            </a:br>
            <a:endParaRPr lang="en-US" dirty="0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28682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15E1373-82DA-C745-8648-DE26FE7ED66E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Triangulation: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607280"/>
            <a:ext cx="4556125" cy="4862642"/>
          </a:xfrm>
        </p:spPr>
        <p:txBody>
          <a:bodyPr/>
          <a:lstStyle/>
          <a:p>
            <a:r>
              <a:rPr lang="en-US" sz="1800" dirty="0"/>
              <a:t>From </a:t>
            </a:r>
            <a:r>
              <a:rPr lang="en-US" sz="1800" dirty="0">
                <a:hlinkClick r:id="rId2"/>
              </a:rPr>
              <a:t>Wikipedia</a:t>
            </a:r>
            <a:r>
              <a:rPr lang="en-US" sz="1800" dirty="0"/>
              <a:t>: </a:t>
            </a:r>
            <a:r>
              <a:rPr lang="en-US" sz="1800" i="1" dirty="0"/>
              <a:t>Gemma </a:t>
            </a:r>
            <a:r>
              <a:rPr lang="en-US" sz="1800" i="1" dirty="0" err="1"/>
              <a:t>Frisius's</a:t>
            </a:r>
            <a:r>
              <a:rPr lang="en-US" sz="1800" i="1" dirty="0"/>
              <a:t> 1533 diagram introducing the idea of triangulation into the science of surveying. Having established a baseline, e.g. the cities of Brussels and Antwerp, the location of other cities, e.g. Middelburg, Ghent etc., can be found by taking a compass direction from each end of the baseline, and plotting where the two directions cross. This was only a theoretical presentation of the concept — due to topographical restrictions, it is impossible to see Middelburg from either Brussels or Antwerp. Nevertheless, the figure soon became well known all across Europe.</a:t>
            </a:r>
          </a:p>
        </p:txBody>
      </p:sp>
      <p:pic>
        <p:nvPicPr>
          <p:cNvPr id="80898" name="Picture 2" descr="http://upload.wikimedia.org/wikipedia/commons/9/97/Gemma_Frisius_-_Driehoeksme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054475" cy="532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2D056-9F1E-0549-8649-5C9B38A8C808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3656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sp>
        <p:nvSpPr>
          <p:cNvPr id="3078" name="Oval 5"/>
          <p:cNvSpPr>
            <a:spLocks noChangeArrowheads="1"/>
          </p:cNvSpPr>
          <p:nvPr/>
        </p:nvSpPr>
        <p:spPr bwMode="auto">
          <a:xfrm>
            <a:off x="923925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Oval 6"/>
          <p:cNvSpPr>
            <a:spLocks noChangeArrowheads="1"/>
          </p:cNvSpPr>
          <p:nvPr/>
        </p:nvSpPr>
        <p:spPr bwMode="auto">
          <a:xfrm>
            <a:off x="3367087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Line 7"/>
          <p:cNvSpPr>
            <a:spLocks noChangeShapeType="1"/>
          </p:cNvSpPr>
          <p:nvPr/>
        </p:nvSpPr>
        <p:spPr bwMode="auto">
          <a:xfrm>
            <a:off x="381000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Line 8"/>
          <p:cNvSpPr>
            <a:spLocks noChangeShapeType="1"/>
          </p:cNvSpPr>
          <p:nvPr/>
        </p:nvSpPr>
        <p:spPr bwMode="auto">
          <a:xfrm>
            <a:off x="2824162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Oval 9"/>
          <p:cNvSpPr>
            <a:spLocks noChangeArrowheads="1"/>
          </p:cNvSpPr>
          <p:nvPr/>
        </p:nvSpPr>
        <p:spPr bwMode="auto">
          <a:xfrm>
            <a:off x="2062559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Line 10"/>
          <p:cNvSpPr>
            <a:spLocks noChangeShapeType="1"/>
          </p:cNvSpPr>
          <p:nvPr/>
        </p:nvSpPr>
        <p:spPr bwMode="auto">
          <a:xfrm flipV="1">
            <a:off x="1014412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Line 11"/>
          <p:cNvSpPr>
            <a:spLocks noChangeShapeType="1"/>
          </p:cNvSpPr>
          <p:nvPr/>
        </p:nvSpPr>
        <p:spPr bwMode="auto">
          <a:xfrm flipH="1" flipV="1">
            <a:off x="2100262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2"/>
          <p:cNvSpPr>
            <a:spLocks noChangeShapeType="1"/>
          </p:cNvSpPr>
          <p:nvPr/>
        </p:nvSpPr>
        <p:spPr bwMode="auto">
          <a:xfrm flipV="1">
            <a:off x="976709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Text Box 13"/>
          <p:cNvSpPr txBox="1">
            <a:spLocks noChangeArrowheads="1"/>
          </p:cNvSpPr>
          <p:nvPr/>
        </p:nvSpPr>
        <p:spPr bwMode="auto">
          <a:xfrm>
            <a:off x="656233" y="3558588"/>
            <a:ext cx="263922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087" name="Oval 14"/>
          <p:cNvSpPr>
            <a:spLocks noChangeArrowheads="1"/>
          </p:cNvSpPr>
          <p:nvPr/>
        </p:nvSpPr>
        <p:spPr bwMode="auto">
          <a:xfrm>
            <a:off x="1248172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Oval 15"/>
          <p:cNvSpPr>
            <a:spLocks noChangeArrowheads="1"/>
          </p:cNvSpPr>
          <p:nvPr/>
        </p:nvSpPr>
        <p:spPr bwMode="auto">
          <a:xfrm>
            <a:off x="304472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Line 16"/>
          <p:cNvSpPr>
            <a:spLocks noChangeShapeType="1"/>
          </p:cNvSpPr>
          <p:nvPr/>
        </p:nvSpPr>
        <p:spPr bwMode="auto">
          <a:xfrm flipV="1">
            <a:off x="3417986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17"/>
          <p:cNvSpPr>
            <a:spLocks noChangeShapeType="1"/>
          </p:cNvSpPr>
          <p:nvPr/>
        </p:nvSpPr>
        <p:spPr bwMode="auto">
          <a:xfrm>
            <a:off x="923925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Text Box 18"/>
          <p:cNvSpPr txBox="1">
            <a:spLocks noChangeArrowheads="1"/>
          </p:cNvSpPr>
          <p:nvPr/>
        </p:nvSpPr>
        <p:spPr bwMode="auto">
          <a:xfrm>
            <a:off x="976709" y="2918025"/>
            <a:ext cx="30916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092" name="Line 19"/>
          <p:cNvSpPr>
            <a:spLocks noChangeShapeType="1"/>
          </p:cNvSpPr>
          <p:nvPr/>
        </p:nvSpPr>
        <p:spPr bwMode="auto">
          <a:xfrm>
            <a:off x="3095624" y="3334869"/>
            <a:ext cx="32424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sm"/>
            <a:tailEnd type="none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Text Box 20"/>
          <p:cNvSpPr txBox="1">
            <a:spLocks noChangeArrowheads="1"/>
          </p:cNvSpPr>
          <p:nvPr/>
        </p:nvSpPr>
        <p:spPr bwMode="auto">
          <a:xfrm>
            <a:off x="3063577" y="2918025"/>
            <a:ext cx="403423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x’</a:t>
            </a:r>
          </a:p>
        </p:txBody>
      </p:sp>
      <p:sp>
        <p:nvSpPr>
          <p:cNvPr id="3094" name="Text Box 21"/>
          <p:cNvSpPr txBox="1">
            <a:spLocks noChangeArrowheads="1"/>
          </p:cNvSpPr>
          <p:nvPr/>
        </p:nvSpPr>
        <p:spPr bwMode="auto">
          <a:xfrm>
            <a:off x="1547911" y="4143699"/>
            <a:ext cx="1266825" cy="76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>
                <a:latin typeface="+mn-lt"/>
                <a:cs typeface="Times New Roman" panose="02020603050405020304" pitchFamily="18" charset="0"/>
              </a:rPr>
              <a:t>Baseline</a:t>
            </a:r>
            <a:br>
              <a:rPr lang="en-US" sz="2200" dirty="0">
                <a:latin typeface="+mn-lt"/>
                <a:cs typeface="Times New Roman" panose="02020603050405020304" pitchFamily="18" charset="0"/>
              </a:rPr>
            </a:b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096" name="Text Box 23"/>
          <p:cNvSpPr txBox="1">
            <a:spLocks noChangeArrowheads="1"/>
          </p:cNvSpPr>
          <p:nvPr/>
        </p:nvSpPr>
        <p:spPr bwMode="auto">
          <a:xfrm>
            <a:off x="2179637" y="2457202"/>
            <a:ext cx="294084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3097" name="Text Box 24"/>
          <p:cNvSpPr txBox="1">
            <a:spLocks noChangeArrowheads="1"/>
          </p:cNvSpPr>
          <p:nvPr/>
        </p:nvSpPr>
        <p:spPr bwMode="auto">
          <a:xfrm>
            <a:off x="524272" y="4147523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200" i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8" name="Text Box 25"/>
          <p:cNvSpPr txBox="1">
            <a:spLocks noChangeArrowheads="1"/>
          </p:cNvSpPr>
          <p:nvPr/>
        </p:nvSpPr>
        <p:spPr bwMode="auto">
          <a:xfrm>
            <a:off x="3005137" y="4147523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O’</a:t>
            </a:r>
            <a:endParaRPr lang="en-US" sz="2200" i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9" name="Text Box 26"/>
          <p:cNvSpPr txBox="1">
            <a:spLocks noChangeArrowheads="1"/>
          </p:cNvSpPr>
          <p:nvPr/>
        </p:nvSpPr>
        <p:spPr bwMode="auto">
          <a:xfrm>
            <a:off x="1647825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0" name="Line 27"/>
          <p:cNvSpPr>
            <a:spLocks noChangeShapeType="1"/>
          </p:cNvSpPr>
          <p:nvPr/>
        </p:nvSpPr>
        <p:spPr bwMode="auto">
          <a:xfrm>
            <a:off x="1067197" y="4109280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1" name="Text Box 28"/>
          <p:cNvSpPr txBox="1">
            <a:spLocks noChangeArrowheads="1"/>
          </p:cNvSpPr>
          <p:nvPr/>
        </p:nvSpPr>
        <p:spPr bwMode="auto">
          <a:xfrm>
            <a:off x="3440608" y="3558588"/>
            <a:ext cx="263922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8077113"/>
              </p:ext>
            </p:extLst>
          </p:nvPr>
        </p:nvGraphicFramePr>
        <p:xfrm>
          <a:off x="4191000" y="4187825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67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187825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828800" y="6096000"/>
            <a:ext cx="593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Disparity is inversely proportional to depth!</a:t>
            </a:r>
          </a:p>
        </p:txBody>
      </p:sp>
      <p:cxnSp>
        <p:nvCxnSpPr>
          <p:cNvPr id="3" name="Straight Connector 2"/>
          <p:cNvCxnSpPr>
            <a:stCxn id="3084" idx="1"/>
          </p:cNvCxnSpPr>
          <p:nvPr/>
        </p:nvCxnSpPr>
        <p:spPr bwMode="auto">
          <a:xfrm>
            <a:off x="2100262" y="1499226"/>
            <a:ext cx="3175" cy="26155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1112837" y="3657600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2254051" y="3657600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aphicFrame>
        <p:nvGraphicFramePr>
          <p:cNvPr id="3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822962"/>
              </p:ext>
            </p:extLst>
          </p:nvPr>
        </p:nvGraphicFramePr>
        <p:xfrm>
          <a:off x="4343400" y="1371600"/>
          <a:ext cx="1095375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68" name="Equation" r:id="rId6" imgW="469900" imgH="431800" progId="Equation.3">
                  <p:embed/>
                </p:oleObj>
              </mc:Choice>
              <mc:Fallback>
                <p:oleObj name="Equation" r:id="rId6" imgW="469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371600"/>
                        <a:ext cx="1095375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185328"/>
              </p:ext>
            </p:extLst>
          </p:nvPr>
        </p:nvGraphicFramePr>
        <p:xfrm>
          <a:off x="6238875" y="1371600"/>
          <a:ext cx="1362075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69" name="Equation" r:id="rId8" imgW="584200" imgH="431800" progId="Equation.3">
                  <p:embed/>
                </p:oleObj>
              </mc:Choice>
              <mc:Fallback>
                <p:oleObj name="Equation" r:id="rId8" imgW="584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875" y="1371600"/>
                        <a:ext cx="1362075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8448038"/>
              </p:ext>
            </p:extLst>
          </p:nvPr>
        </p:nvGraphicFramePr>
        <p:xfrm>
          <a:off x="4800600" y="2801937"/>
          <a:ext cx="227965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70" name="Equation" r:id="rId10" imgW="977900" imgH="431800" progId="Equation.3">
                  <p:embed/>
                </p:oleObj>
              </mc:Choice>
              <mc:Fallback>
                <p:oleObj name="Equation" r:id="rId10" imgW="977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801937"/>
                        <a:ext cx="2279650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4114800" y="4114800"/>
            <a:ext cx="3733800" cy="1066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C5ECC7-E9C9-7642-B441-EA0705C86122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53242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  <p:bldP spid="32" grpId="0"/>
      <p:bldP spid="33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1" name="Text Box 18"/>
          <p:cNvSpPr txBox="1">
            <a:spLocks noChangeArrowheads="1"/>
          </p:cNvSpPr>
          <p:nvPr/>
        </p:nvSpPr>
        <p:spPr bwMode="auto">
          <a:xfrm>
            <a:off x="976709" y="2918025"/>
            <a:ext cx="30916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sp>
        <p:nvSpPr>
          <p:cNvPr id="3078" name="Oval 5"/>
          <p:cNvSpPr>
            <a:spLocks noChangeArrowheads="1"/>
          </p:cNvSpPr>
          <p:nvPr/>
        </p:nvSpPr>
        <p:spPr bwMode="auto">
          <a:xfrm>
            <a:off x="923925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Oval 6"/>
          <p:cNvSpPr>
            <a:spLocks noChangeArrowheads="1"/>
          </p:cNvSpPr>
          <p:nvPr/>
        </p:nvSpPr>
        <p:spPr bwMode="auto">
          <a:xfrm>
            <a:off x="2371725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Line 7"/>
          <p:cNvSpPr>
            <a:spLocks noChangeShapeType="1"/>
          </p:cNvSpPr>
          <p:nvPr/>
        </p:nvSpPr>
        <p:spPr bwMode="auto">
          <a:xfrm>
            <a:off x="381000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Line 8"/>
          <p:cNvSpPr>
            <a:spLocks noChangeShapeType="1"/>
          </p:cNvSpPr>
          <p:nvPr/>
        </p:nvSpPr>
        <p:spPr bwMode="auto">
          <a:xfrm>
            <a:off x="1828800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Oval 9"/>
          <p:cNvSpPr>
            <a:spLocks noChangeArrowheads="1"/>
          </p:cNvSpPr>
          <p:nvPr/>
        </p:nvSpPr>
        <p:spPr bwMode="auto">
          <a:xfrm>
            <a:off x="3276600" y="1447800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Line 10"/>
          <p:cNvSpPr>
            <a:spLocks noChangeShapeType="1"/>
          </p:cNvSpPr>
          <p:nvPr/>
        </p:nvSpPr>
        <p:spPr bwMode="auto">
          <a:xfrm flipV="1">
            <a:off x="1014412" y="1447800"/>
            <a:ext cx="2338388" cy="262132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Line 11"/>
          <p:cNvSpPr>
            <a:spLocks noChangeShapeType="1"/>
          </p:cNvSpPr>
          <p:nvPr/>
        </p:nvSpPr>
        <p:spPr bwMode="auto">
          <a:xfrm flipV="1">
            <a:off x="2438400" y="1447800"/>
            <a:ext cx="914400" cy="2667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2"/>
          <p:cNvSpPr>
            <a:spLocks noChangeShapeType="1"/>
          </p:cNvSpPr>
          <p:nvPr/>
        </p:nvSpPr>
        <p:spPr bwMode="auto">
          <a:xfrm flipV="1">
            <a:off x="976709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Text Box 13"/>
          <p:cNvSpPr txBox="1">
            <a:spLocks noChangeArrowheads="1"/>
          </p:cNvSpPr>
          <p:nvPr/>
        </p:nvSpPr>
        <p:spPr bwMode="auto">
          <a:xfrm>
            <a:off x="656233" y="3558588"/>
            <a:ext cx="263922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087" name="Oval 14"/>
          <p:cNvSpPr>
            <a:spLocks noChangeArrowheads="1"/>
          </p:cNvSpPr>
          <p:nvPr/>
        </p:nvSpPr>
        <p:spPr bwMode="auto">
          <a:xfrm>
            <a:off x="1509713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Oval 15"/>
          <p:cNvSpPr>
            <a:spLocks noChangeArrowheads="1"/>
          </p:cNvSpPr>
          <p:nvPr/>
        </p:nvSpPr>
        <p:spPr bwMode="auto">
          <a:xfrm>
            <a:off x="2652713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Line 16"/>
          <p:cNvSpPr>
            <a:spLocks noChangeShapeType="1"/>
          </p:cNvSpPr>
          <p:nvPr/>
        </p:nvSpPr>
        <p:spPr bwMode="auto">
          <a:xfrm flipV="1">
            <a:off x="2422624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17"/>
          <p:cNvSpPr>
            <a:spLocks noChangeShapeType="1"/>
          </p:cNvSpPr>
          <p:nvPr/>
        </p:nvSpPr>
        <p:spPr bwMode="auto">
          <a:xfrm>
            <a:off x="923924" y="3334868"/>
            <a:ext cx="600075" cy="1793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Text Box 20"/>
          <p:cNvSpPr txBox="1">
            <a:spLocks noChangeArrowheads="1"/>
          </p:cNvSpPr>
          <p:nvPr/>
        </p:nvSpPr>
        <p:spPr bwMode="auto">
          <a:xfrm>
            <a:off x="2415977" y="2918025"/>
            <a:ext cx="403423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x’</a:t>
            </a:r>
          </a:p>
        </p:txBody>
      </p:sp>
      <p:sp>
        <p:nvSpPr>
          <p:cNvPr id="3096" name="Text Box 23"/>
          <p:cNvSpPr txBox="1">
            <a:spLocks noChangeArrowheads="1"/>
          </p:cNvSpPr>
          <p:nvPr/>
        </p:nvSpPr>
        <p:spPr bwMode="auto">
          <a:xfrm>
            <a:off x="3352800" y="2457202"/>
            <a:ext cx="294084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sp>
        <p:nvSpPr>
          <p:cNvPr id="3097" name="Text Box 24"/>
          <p:cNvSpPr txBox="1">
            <a:spLocks noChangeArrowheads="1"/>
          </p:cNvSpPr>
          <p:nvPr/>
        </p:nvSpPr>
        <p:spPr bwMode="auto">
          <a:xfrm>
            <a:off x="524272" y="4147523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200" i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8" name="Text Box 25"/>
          <p:cNvSpPr txBox="1">
            <a:spLocks noChangeArrowheads="1"/>
          </p:cNvSpPr>
          <p:nvPr/>
        </p:nvSpPr>
        <p:spPr bwMode="auto">
          <a:xfrm>
            <a:off x="1981200" y="4114800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O’</a:t>
            </a:r>
            <a:endParaRPr lang="en-US" sz="2200" i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9" name="Text Box 26"/>
          <p:cNvSpPr txBox="1">
            <a:spLocks noChangeArrowheads="1"/>
          </p:cNvSpPr>
          <p:nvPr/>
        </p:nvSpPr>
        <p:spPr bwMode="auto">
          <a:xfrm>
            <a:off x="2893814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0" name="Line 27"/>
          <p:cNvSpPr>
            <a:spLocks noChangeShapeType="1"/>
          </p:cNvSpPr>
          <p:nvPr/>
        </p:nvSpPr>
        <p:spPr bwMode="auto">
          <a:xfrm>
            <a:off x="1067197" y="4109280"/>
            <a:ext cx="1295003" cy="552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1" name="Text Box 28"/>
          <p:cNvSpPr txBox="1">
            <a:spLocks noChangeArrowheads="1"/>
          </p:cNvSpPr>
          <p:nvPr/>
        </p:nvSpPr>
        <p:spPr bwMode="auto">
          <a:xfrm>
            <a:off x="2098278" y="3558588"/>
            <a:ext cx="263922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2031332"/>
              </p:ext>
            </p:extLst>
          </p:nvPr>
        </p:nvGraphicFramePr>
        <p:xfrm>
          <a:off x="4191000" y="4187825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187825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/>
          <p:cNvCxnSpPr/>
          <p:nvPr/>
        </p:nvCxnSpPr>
        <p:spPr bwMode="auto">
          <a:xfrm flipH="1">
            <a:off x="3352800" y="1459071"/>
            <a:ext cx="4365" cy="26557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689582"/>
              </p:ext>
            </p:extLst>
          </p:nvPr>
        </p:nvGraphicFramePr>
        <p:xfrm>
          <a:off x="4343400" y="1371600"/>
          <a:ext cx="1095375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" name="Equation" r:id="rId6" imgW="469900" imgH="431800" progId="Equation.3">
                  <p:embed/>
                </p:oleObj>
              </mc:Choice>
              <mc:Fallback>
                <p:oleObj name="Equation" r:id="rId6" imgW="469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371600"/>
                        <a:ext cx="1095375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849869"/>
              </p:ext>
            </p:extLst>
          </p:nvPr>
        </p:nvGraphicFramePr>
        <p:xfrm>
          <a:off x="6342063" y="1371600"/>
          <a:ext cx="115411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" name="Equation" r:id="rId8" imgW="495300" imgH="431800" progId="Equation.3">
                  <p:embed/>
                </p:oleObj>
              </mc:Choice>
              <mc:Fallback>
                <p:oleObj name="Equation" r:id="rId8" imgW="495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2063" y="1371600"/>
                        <a:ext cx="1154112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0672662"/>
              </p:ext>
            </p:extLst>
          </p:nvPr>
        </p:nvGraphicFramePr>
        <p:xfrm>
          <a:off x="4800600" y="2801937"/>
          <a:ext cx="227965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" name="Equation" r:id="rId10" imgW="977900" imgH="431800" progId="Equation.3">
                  <p:embed/>
                </p:oleObj>
              </mc:Choice>
              <mc:Fallback>
                <p:oleObj name="Equation" r:id="rId10" imgW="977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801937"/>
                        <a:ext cx="2279650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4114800" y="4114800"/>
            <a:ext cx="3733800" cy="1066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Line 17"/>
          <p:cNvSpPr>
            <a:spLocks noChangeShapeType="1"/>
          </p:cNvSpPr>
          <p:nvPr/>
        </p:nvSpPr>
        <p:spPr bwMode="auto">
          <a:xfrm>
            <a:off x="2457450" y="3352800"/>
            <a:ext cx="2095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1219200" y="3657600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 rot="5400000">
            <a:off x="2057400" y="3505200"/>
            <a:ext cx="228600" cy="23622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ight Brace 42"/>
          <p:cNvSpPr/>
          <p:nvPr/>
        </p:nvSpPr>
        <p:spPr bwMode="auto">
          <a:xfrm rot="5400000">
            <a:off x="2781300" y="4838700"/>
            <a:ext cx="228600" cy="9144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1752600" y="4751371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2438400" y="5360971"/>
            <a:ext cx="916186" cy="4302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1BC615-96DC-3942-8EC8-E1A19D80EE78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7265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2867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28688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If necessary, rectify the two stereo images to transform </a:t>
            </a:r>
            <a:r>
              <a:rPr lang="en-US" dirty="0" err="1"/>
              <a:t>epipolar</a:t>
            </a:r>
            <a:r>
              <a:rPr lang="en-US" dirty="0"/>
              <a:t> lines into </a:t>
            </a:r>
            <a:r>
              <a:rPr lang="en-US" dirty="0" err="1"/>
              <a:t>scanlines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For each pixel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/>
              <a:t> in the first image</a:t>
            </a:r>
          </a:p>
          <a:p>
            <a:pPr lvl="1"/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</a:t>
            </a:r>
            <a:r>
              <a:rPr lang="en-US" dirty="0" err="1"/>
              <a:t>scanline</a:t>
            </a:r>
            <a:r>
              <a:rPr lang="en-US" dirty="0"/>
              <a:t> in the right image</a:t>
            </a:r>
          </a:p>
          <a:p>
            <a:pPr lvl="1"/>
            <a:r>
              <a:rPr lang="en-US" dirty="0"/>
              <a:t>Examine all pixels on the </a:t>
            </a:r>
            <a:r>
              <a:rPr lang="en-US" dirty="0" err="1"/>
              <a:t>scanline</a:t>
            </a:r>
            <a:r>
              <a:rPr lang="en-US" dirty="0"/>
              <a:t> and pick the best match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’</a:t>
            </a:r>
          </a:p>
          <a:p>
            <a:pPr lvl="1"/>
            <a:r>
              <a:rPr lang="en-US" dirty="0"/>
              <a:t>Compute disparity </a:t>
            </a:r>
            <a:r>
              <a:rPr lang="en-US" i="1" dirty="0">
                <a:solidFill>
                  <a:srgbClr val="0066FF"/>
                </a:solidFill>
              </a:rPr>
              <a:t>x–x’</a:t>
            </a:r>
            <a:r>
              <a:rPr lang="en-US" dirty="0"/>
              <a:t> and set </a:t>
            </a:r>
            <a:r>
              <a:rPr lang="en-US" dirty="0">
                <a:solidFill>
                  <a:srgbClr val="0066FF"/>
                </a:solidFill>
              </a:rPr>
              <a:t>depth(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) = </a:t>
            </a:r>
            <a:r>
              <a:rPr lang="en-US" i="1" dirty="0">
                <a:solidFill>
                  <a:srgbClr val="0066FF"/>
                </a:solidFill>
              </a:rPr>
              <a:t>B</a:t>
            </a:r>
            <a:r>
              <a:rPr lang="en-US" dirty="0">
                <a:solidFill>
                  <a:srgbClr val="0066FF"/>
                </a:solidFill>
              </a:rPr>
              <a:t>*</a:t>
            </a:r>
            <a:r>
              <a:rPr lang="en-US" i="1" dirty="0">
                <a:solidFill>
                  <a:srgbClr val="0066FF"/>
                </a:solidFill>
              </a:rPr>
              <a:t>f</a:t>
            </a:r>
            <a:r>
              <a:rPr lang="en-US" dirty="0">
                <a:solidFill>
                  <a:srgbClr val="0066FF"/>
                </a:solidFill>
              </a:rPr>
              <a:t>/(</a:t>
            </a:r>
            <a:r>
              <a:rPr lang="en-US" i="1" dirty="0">
                <a:solidFill>
                  <a:srgbClr val="0066FF"/>
                </a:solidFill>
              </a:rPr>
              <a:t>x–x’</a:t>
            </a:r>
            <a:r>
              <a:rPr lang="en-US" dirty="0">
                <a:solidFill>
                  <a:srgbClr val="0066FF"/>
                </a:solidFill>
              </a:rPr>
              <a:t>)</a:t>
            </a: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28682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04013F8-7546-A146-BAAF-E8E4376C198F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2471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Failures of correspondence search</a:t>
            </a:r>
          </a:p>
        </p:txBody>
      </p:sp>
      <p:pic>
        <p:nvPicPr>
          <p:cNvPr id="624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74738"/>
            <a:ext cx="37338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4191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46" name="Text Box 6"/>
          <p:cNvSpPr txBox="1">
            <a:spLocks noChangeArrowheads="1"/>
          </p:cNvSpPr>
          <p:nvPr/>
        </p:nvSpPr>
        <p:spPr bwMode="auto">
          <a:xfrm>
            <a:off x="838200" y="3276600"/>
            <a:ext cx="299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Textureless surfaces</a:t>
            </a:r>
          </a:p>
        </p:txBody>
      </p:sp>
      <p:sp>
        <p:nvSpPr>
          <p:cNvPr id="624647" name="Text Box 7"/>
          <p:cNvSpPr txBox="1">
            <a:spLocks noChangeArrowheads="1"/>
          </p:cNvSpPr>
          <p:nvPr/>
        </p:nvSpPr>
        <p:spPr bwMode="auto">
          <a:xfrm>
            <a:off x="4953000" y="3198813"/>
            <a:ext cx="3100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Occlusions, repetition</a:t>
            </a:r>
          </a:p>
        </p:txBody>
      </p:sp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1763713" y="6248400"/>
            <a:ext cx="5475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Non-Lambertian surfaces, specularities</a:t>
            </a:r>
          </a:p>
        </p:txBody>
      </p:sp>
      <p:pic>
        <p:nvPicPr>
          <p:cNvPr id="62465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805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886200"/>
            <a:ext cx="22574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53497A-A30E-4548-9BBF-D4EF755A2DAF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6" grpId="0"/>
      <p:bldP spid="624647" grpId="0"/>
      <p:bldP spid="6246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window size</a:t>
            </a:r>
          </a:p>
        </p:txBody>
      </p:sp>
      <p:sp>
        <p:nvSpPr>
          <p:cNvPr id="396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4114800"/>
            <a:ext cx="6553200" cy="2438400"/>
          </a:xfrm>
        </p:spPr>
        <p:txBody>
          <a:bodyPr/>
          <a:lstStyle/>
          <a:p>
            <a:pPr lvl="1"/>
            <a:r>
              <a:rPr lang="en-US"/>
              <a:t>Smaller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/>
              <a:t> More detail</a:t>
            </a:r>
          </a:p>
          <a:p>
            <a:pPr lvl="2"/>
            <a:r>
              <a:rPr lang="en-US"/>
              <a:t> More noise</a:t>
            </a:r>
            <a:br>
              <a:rPr lang="en-US"/>
            </a:br>
            <a:endParaRPr lang="en-US"/>
          </a:p>
          <a:p>
            <a:pPr lvl="1"/>
            <a:r>
              <a:rPr lang="en-US"/>
              <a:t>Larger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/>
              <a:t> Smoother disparity maps</a:t>
            </a:r>
          </a:p>
          <a:p>
            <a:pPr lvl="2"/>
            <a:r>
              <a:rPr lang="en-US"/>
              <a:t> Less detail</a:t>
            </a:r>
          </a:p>
        </p:txBody>
      </p:sp>
      <p:pic>
        <p:nvPicPr>
          <p:cNvPr id="30724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5727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012825"/>
            <a:ext cx="556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191000" y="350520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3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977063" y="350520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20</a:t>
            </a:r>
          </a:p>
        </p:txBody>
      </p:sp>
      <p:pic>
        <p:nvPicPr>
          <p:cNvPr id="30728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0967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73837B-798D-B945-B78F-06B6CC589280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292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with window search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980226"/>
              </p:ext>
            </p:extLst>
          </p:nvPr>
        </p:nvGraphicFramePr>
        <p:xfrm>
          <a:off x="5257800" y="4163755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163755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817563" y="3641467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409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894960"/>
              </p:ext>
            </p:extLst>
          </p:nvPr>
        </p:nvGraphicFramePr>
        <p:xfrm>
          <a:off x="914400" y="4163755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163755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964238" y="3641467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410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C3E6B3-37EB-B241-AA0C-F9F69FD6A5E6}"/>
              </a:ext>
            </a:extLst>
          </p:cNvPr>
          <p:cNvSpPr txBox="1"/>
          <p:nvPr/>
        </p:nvSpPr>
        <p:spPr>
          <a:xfrm>
            <a:off x="0" y="65532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Better methods exist...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4492625" y="12192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8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25" y="12192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81000" y="44958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Graph cuts</a:t>
            </a:r>
            <a:endParaRPr lang="en-US" sz="1400">
              <a:sym typeface="Symbol" pitchFamily="18" charset="2"/>
            </a:endParaRP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5876925" y="4494213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512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304800" y="1219200"/>
            <a:ext cx="4114800" cy="3194050"/>
          </a:xfrm>
          <a:noFill/>
        </p:spPr>
      </p:pic>
      <p:sp>
        <p:nvSpPr>
          <p:cNvPr id="5127" name="Rectangle 10"/>
          <p:cNvSpPr>
            <a:spLocks noChangeArrowheads="1"/>
          </p:cNvSpPr>
          <p:nvPr/>
        </p:nvSpPr>
        <p:spPr bwMode="auto">
          <a:xfrm>
            <a:off x="371475" y="6006858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>
              <a:spcBef>
                <a:spcPct val="20000"/>
              </a:spcBef>
            </a:pPr>
            <a:r>
              <a:rPr lang="en-US" sz="2000"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>
                <a:ea typeface="Arial Unicode MS" pitchFamily="34" charset="-128"/>
                <a:cs typeface="Arial Unicode MS" pitchFamily="34" charset="-128"/>
                <a:hlinkClick r:id="rId7"/>
              </a:rPr>
              <a:t>http://www.middlebury.edu/stereo/</a:t>
            </a:r>
            <a:r>
              <a:rPr lang="en-US" sz="2000"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5128" name="Text Box 11"/>
          <p:cNvSpPr txBox="1">
            <a:spLocks noChangeArrowheads="1"/>
          </p:cNvSpPr>
          <p:nvPr/>
        </p:nvSpPr>
        <p:spPr bwMode="auto">
          <a:xfrm>
            <a:off x="228600" y="5105400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2000">
                <a:sym typeface="Symbol" pitchFamily="18" charset="2"/>
              </a:rPr>
              <a:t>Y. Boykov, O. Veksler, and R. Zabih, </a:t>
            </a:r>
            <a:r>
              <a:rPr lang="en-US" sz="2000">
                <a:sym typeface="Symbol" pitchFamily="18" charset="2"/>
                <a:hlinkClick r:id="rId8"/>
              </a:rPr>
              <a:t>Fast Approximate Energy Minimization via Graph Cuts</a:t>
            </a:r>
            <a:r>
              <a:rPr lang="en-US" sz="2000">
                <a:sym typeface="Symbol" pitchFamily="18" charset="2"/>
              </a:rPr>
              <a:t>,  PAMI 2001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059D74-7E17-644C-9D83-71810E39EED6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838200"/>
          </a:xfrm>
        </p:spPr>
        <p:txBody>
          <a:bodyPr/>
          <a:lstStyle/>
          <a:p>
            <a:r>
              <a:rPr lang="en-US" sz="3000"/>
              <a:t>How can we improve window-based matching?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The similarity constraint is </a:t>
            </a:r>
            <a:r>
              <a:rPr lang="en-US" b="1"/>
              <a:t>local</a:t>
            </a:r>
            <a:r>
              <a:rPr lang="en-US"/>
              <a:t> (each reference window is matched independently)</a:t>
            </a:r>
          </a:p>
          <a:p>
            <a:pPr>
              <a:buFontTx/>
              <a:buChar char="•"/>
            </a:pPr>
            <a:r>
              <a:rPr lang="en-US"/>
              <a:t>Need to enforce </a:t>
            </a:r>
            <a:r>
              <a:rPr lang="en-US" b="1"/>
              <a:t>non-local</a:t>
            </a:r>
            <a:r>
              <a:rPr lang="en-US"/>
              <a:t> correspondence constraints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366D74-D800-2E4C-AC16-479FC00D9278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58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Humans can fuse pairs of images to get a sensation of depth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0"/>
            <a:ext cx="28194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l="31355"/>
          <a:stretch>
            <a:fillRect/>
          </a:stretch>
        </p:blipFill>
        <p:spPr bwMode="auto">
          <a:xfrm>
            <a:off x="3581400" y="2971800"/>
            <a:ext cx="5091113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784350" y="5562600"/>
            <a:ext cx="591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Stereograms: Invented by Sir Charles Wheatstone, 1838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F1008D-FDF9-A04D-9001-3189D4343551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Non-local constraints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371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Uniqueness </a:t>
            </a:r>
          </a:p>
          <a:p>
            <a:pPr lvl="1"/>
            <a:r>
              <a:rPr lang="en-US"/>
              <a:t>For any point in one image, there should be at most one matching point in the other image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49475"/>
            <a:ext cx="62484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BEB700-C4E0-3242-B991-D576C1673047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Non-local constraints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2362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Uniqueness </a:t>
            </a:r>
          </a:p>
          <a:p>
            <a:pPr lvl="1"/>
            <a:r>
              <a:rPr lang="en-US"/>
              <a:t>For any point in one image, there should be at most one matching point in the other image</a:t>
            </a:r>
          </a:p>
          <a:p>
            <a:pPr>
              <a:buFontTx/>
              <a:buChar char="•"/>
            </a:pPr>
            <a:r>
              <a:rPr lang="en-US"/>
              <a:t>Ordering</a:t>
            </a:r>
          </a:p>
          <a:p>
            <a:pPr lvl="1"/>
            <a:r>
              <a:rPr lang="en-US"/>
              <a:t>Corresponding points should be in the same order in both views</a:t>
            </a:r>
          </a:p>
        </p:txBody>
      </p:sp>
      <p:pic>
        <p:nvPicPr>
          <p:cNvPr id="7014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4724400" y="2819400"/>
            <a:ext cx="4038600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E3EF8A-0674-6242-89E9-2F24F9C7921A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Non-local constraints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2362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Uniqueness </a:t>
            </a:r>
          </a:p>
          <a:p>
            <a:pPr lvl="1"/>
            <a:r>
              <a:rPr lang="en-US"/>
              <a:t>For any point in one image, there should be at most one matching point in the other image</a:t>
            </a:r>
          </a:p>
          <a:p>
            <a:pPr>
              <a:buFontTx/>
              <a:buChar char="•"/>
            </a:pPr>
            <a:r>
              <a:rPr lang="en-US"/>
              <a:t>Ordering</a:t>
            </a:r>
          </a:p>
          <a:p>
            <a:pPr lvl="1"/>
            <a:r>
              <a:rPr lang="en-US"/>
              <a:t>Corresponding points should be in the same order in both views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4953000" y="6400800"/>
            <a:ext cx="342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Ordering constraint doesn’t hold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39587-BD34-A74E-995A-C23ABCBB1A4C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Non-local constraints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3505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Uniqueness </a:t>
            </a:r>
          </a:p>
          <a:p>
            <a:pPr lvl="1"/>
            <a:r>
              <a:rPr lang="en-US"/>
              <a:t>For any point in one image, there should be at most one matching point in the other image</a:t>
            </a:r>
          </a:p>
          <a:p>
            <a:pPr>
              <a:buFontTx/>
              <a:buChar char="•"/>
            </a:pPr>
            <a:r>
              <a:rPr lang="en-US"/>
              <a:t>Ordering</a:t>
            </a:r>
          </a:p>
          <a:p>
            <a:pPr lvl="1"/>
            <a:r>
              <a:rPr lang="en-US"/>
              <a:t>Corresponding points should be in the same order in both views</a:t>
            </a:r>
          </a:p>
          <a:p>
            <a:pPr>
              <a:buFontTx/>
              <a:buChar char="•"/>
            </a:pPr>
            <a:r>
              <a:rPr lang="en-US"/>
              <a:t>Smoothness</a:t>
            </a:r>
          </a:p>
          <a:p>
            <a:pPr lvl="1"/>
            <a:r>
              <a:rPr lang="en-US"/>
              <a:t>We expect disparity values to change slowly (for the most part)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9ED0C0-C7DB-F146-87D6-0A9241E8107F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838200"/>
          </a:xfrm>
        </p:spPr>
        <p:txBody>
          <a:bodyPr/>
          <a:lstStyle/>
          <a:p>
            <a:r>
              <a:rPr lang="en-US"/>
              <a:t>Scanline stereo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Try to coherently match pixels on the entire scanline</a:t>
            </a:r>
          </a:p>
          <a:p>
            <a:pPr>
              <a:buFontTx/>
              <a:buChar char="•"/>
            </a:pPr>
            <a:r>
              <a:rPr lang="en-US"/>
              <a:t>Different scanlines are still optimized independently</a:t>
            </a:r>
          </a:p>
        </p:txBody>
      </p:sp>
      <p:grpSp>
        <p:nvGrpSpPr>
          <p:cNvPr id="6150" name="Group 5"/>
          <p:cNvGrpSpPr>
            <a:grpSpLocks/>
          </p:cNvGrpSpPr>
          <p:nvPr/>
        </p:nvGrpSpPr>
        <p:grpSpPr bwMode="auto">
          <a:xfrm>
            <a:off x="685800" y="2819400"/>
            <a:ext cx="3668713" cy="2514600"/>
            <a:chOff x="520" y="1783"/>
            <a:chExt cx="1872" cy="1401"/>
          </a:xfrm>
        </p:grpSpPr>
        <p:graphicFrame>
          <p:nvGraphicFramePr>
            <p:cNvPr id="6147" name="Object 6"/>
            <p:cNvGraphicFramePr>
              <a:graphicFrameLocks noChangeAspect="1"/>
            </p:cNvGraphicFramePr>
            <p:nvPr/>
          </p:nvGraphicFramePr>
          <p:xfrm>
            <a:off x="520" y="1783"/>
            <a:ext cx="1872" cy="1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3" name="Image File" r:id="rId4" imgW="3562200" imgH="2666880" progId="">
                    <p:embed/>
                  </p:oleObj>
                </mc:Choice>
                <mc:Fallback>
                  <p:oleObj name="Image File" r:id="rId4" imgW="3562200" imgH="2666880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0" y="1783"/>
                          <a:ext cx="1872" cy="1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5" name="Text Box 7"/>
            <p:cNvSpPr txBox="1">
              <a:spLocks noChangeArrowheads="1"/>
            </p:cNvSpPr>
            <p:nvPr/>
          </p:nvSpPr>
          <p:spPr bwMode="auto">
            <a:xfrm>
              <a:off x="1110" y="1858"/>
              <a:ext cx="577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>
                  <a:solidFill>
                    <a:schemeClr val="bg1"/>
                  </a:solidFill>
                  <a:latin typeface="Tahoma" pitchFamily="34" charset="0"/>
                </a:rPr>
                <a:t>Left image</a:t>
              </a:r>
            </a:p>
          </p:txBody>
        </p:sp>
      </p:grpSp>
      <p:sp>
        <p:nvSpPr>
          <p:cNvPr id="6151" name="Line 8"/>
          <p:cNvSpPr>
            <a:spLocks noChangeShapeType="1"/>
          </p:cNvSpPr>
          <p:nvPr/>
        </p:nvSpPr>
        <p:spPr bwMode="auto">
          <a:xfrm>
            <a:off x="866775" y="4468813"/>
            <a:ext cx="3340100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52" name="Group 10"/>
          <p:cNvGrpSpPr>
            <a:grpSpLocks/>
          </p:cNvGrpSpPr>
          <p:nvPr/>
        </p:nvGrpSpPr>
        <p:grpSpPr bwMode="auto">
          <a:xfrm>
            <a:off x="4495800" y="2819400"/>
            <a:ext cx="3668713" cy="2514600"/>
            <a:chOff x="3056" y="1783"/>
            <a:chExt cx="1872" cy="1401"/>
          </a:xfrm>
        </p:grpSpPr>
        <p:graphicFrame>
          <p:nvGraphicFramePr>
            <p:cNvPr id="6146" name="Object 11"/>
            <p:cNvGraphicFramePr>
              <a:graphicFrameLocks noChangeAspect="1"/>
            </p:cNvGraphicFramePr>
            <p:nvPr/>
          </p:nvGraphicFramePr>
          <p:xfrm>
            <a:off x="3056" y="1783"/>
            <a:ext cx="1872" cy="1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4" name="Image File" r:id="rId6" imgW="3562200" imgH="2666880" progId="">
                    <p:embed/>
                  </p:oleObj>
                </mc:Choice>
                <mc:Fallback>
                  <p:oleObj name="Image File" r:id="rId6" imgW="3562200" imgH="2666880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6" y="1783"/>
                          <a:ext cx="1872" cy="1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4" name="Text Box 12"/>
            <p:cNvSpPr txBox="1">
              <a:spLocks noChangeArrowheads="1"/>
            </p:cNvSpPr>
            <p:nvPr/>
          </p:nvSpPr>
          <p:spPr bwMode="auto">
            <a:xfrm>
              <a:off x="3653" y="1858"/>
              <a:ext cx="641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>
                  <a:solidFill>
                    <a:schemeClr val="bg1"/>
                  </a:solidFill>
                  <a:latin typeface="Tahoma" pitchFamily="34" charset="0"/>
                </a:rPr>
                <a:t>Right image</a:t>
              </a:r>
            </a:p>
          </p:txBody>
        </p:sp>
      </p:grpSp>
      <p:sp>
        <p:nvSpPr>
          <p:cNvPr id="6153" name="Line 13"/>
          <p:cNvSpPr>
            <a:spLocks noChangeShapeType="1"/>
          </p:cNvSpPr>
          <p:nvPr/>
        </p:nvSpPr>
        <p:spPr bwMode="auto">
          <a:xfrm>
            <a:off x="4660900" y="4473575"/>
            <a:ext cx="3341688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C7BFB3-2CB4-A948-B675-86430B5E984A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“Shortest paths” for scan-line stereo</a:t>
            </a:r>
          </a:p>
        </p:txBody>
      </p:sp>
      <p:grpSp>
        <p:nvGrpSpPr>
          <p:cNvPr id="7180" name="Group 3"/>
          <p:cNvGrpSpPr>
            <a:grpSpLocks/>
          </p:cNvGrpSpPr>
          <p:nvPr/>
        </p:nvGrpSpPr>
        <p:grpSpPr bwMode="auto">
          <a:xfrm>
            <a:off x="5562600" y="990600"/>
            <a:ext cx="2119313" cy="1601788"/>
            <a:chOff x="1840" y="1279"/>
            <a:chExt cx="1335" cy="1009"/>
          </a:xfrm>
        </p:grpSpPr>
        <p:grpSp>
          <p:nvGrpSpPr>
            <p:cNvPr id="7423" name="Group 4"/>
            <p:cNvGrpSpPr>
              <a:grpSpLocks/>
            </p:cNvGrpSpPr>
            <p:nvPr/>
          </p:nvGrpSpPr>
          <p:grpSpPr bwMode="auto">
            <a:xfrm>
              <a:off x="1840" y="1279"/>
              <a:ext cx="1335" cy="1009"/>
              <a:chOff x="520" y="1783"/>
              <a:chExt cx="1872" cy="1401"/>
            </a:xfrm>
          </p:grpSpPr>
          <p:graphicFrame>
            <p:nvGraphicFramePr>
              <p:cNvPr id="7178" name="Object 5"/>
              <p:cNvGraphicFramePr>
                <a:graphicFrameLocks noChangeAspect="1"/>
              </p:cNvGraphicFramePr>
              <p:nvPr/>
            </p:nvGraphicFramePr>
            <p:xfrm>
              <a:off x="520" y="1783"/>
              <a:ext cx="1872" cy="1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084" name="Image File" r:id="rId4" imgW="3562200" imgH="2666880" progId="">
                      <p:embed/>
                    </p:oleObj>
                  </mc:Choice>
                  <mc:Fallback>
                    <p:oleObj name="Image File" r:id="rId4" imgW="3562200" imgH="2666880" progId="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0" y="1783"/>
                            <a:ext cx="1872" cy="14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425" name="Text Box 6"/>
              <p:cNvSpPr txBox="1">
                <a:spLocks noChangeArrowheads="1"/>
              </p:cNvSpPr>
              <p:nvPr/>
            </p:nvSpPr>
            <p:spPr bwMode="auto">
              <a:xfrm>
                <a:off x="1110" y="1858"/>
                <a:ext cx="999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  <a:latin typeface="Tahoma" pitchFamily="34" charset="0"/>
                  </a:rPr>
                  <a:t>Left image</a:t>
                </a:r>
              </a:p>
            </p:txBody>
          </p:sp>
        </p:grpSp>
        <p:sp>
          <p:nvSpPr>
            <p:cNvPr id="7424" name="Line 7"/>
            <p:cNvSpPr>
              <a:spLocks noChangeShapeType="1"/>
            </p:cNvSpPr>
            <p:nvPr/>
          </p:nvSpPr>
          <p:spPr bwMode="auto">
            <a:xfrm>
              <a:off x="1906" y="1960"/>
              <a:ext cx="1215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miter lim="800000"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81" name="Group 8"/>
          <p:cNvGrpSpPr>
            <a:grpSpLocks/>
          </p:cNvGrpSpPr>
          <p:nvPr/>
        </p:nvGrpSpPr>
        <p:grpSpPr bwMode="auto">
          <a:xfrm>
            <a:off x="6451600" y="1422400"/>
            <a:ext cx="2119313" cy="1601788"/>
            <a:chOff x="3552" y="1287"/>
            <a:chExt cx="1335" cy="1009"/>
          </a:xfrm>
        </p:grpSpPr>
        <p:grpSp>
          <p:nvGrpSpPr>
            <p:cNvPr id="2" name="Group 9"/>
            <p:cNvGrpSpPr>
              <a:grpSpLocks/>
            </p:cNvGrpSpPr>
            <p:nvPr/>
          </p:nvGrpSpPr>
          <p:grpSpPr bwMode="auto">
            <a:xfrm>
              <a:off x="3552" y="1287"/>
              <a:ext cx="1335" cy="1009"/>
              <a:chOff x="3056" y="1783"/>
              <a:chExt cx="1872" cy="1401"/>
            </a:xfrm>
          </p:grpSpPr>
          <p:graphicFrame>
            <p:nvGraphicFramePr>
              <p:cNvPr id="7177" name="Object 10"/>
              <p:cNvGraphicFramePr>
                <a:graphicFrameLocks noChangeAspect="1"/>
              </p:cNvGraphicFramePr>
              <p:nvPr/>
            </p:nvGraphicFramePr>
            <p:xfrm>
              <a:off x="3056" y="1783"/>
              <a:ext cx="1872" cy="1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085" name="Image File" r:id="rId6" imgW="3562200" imgH="2666880" progId="">
                      <p:embed/>
                    </p:oleObj>
                  </mc:Choice>
                  <mc:Fallback>
                    <p:oleObj name="Image File" r:id="rId6" imgW="3562200" imgH="2666880" progId="">
                      <p:embed/>
                      <p:pic>
                        <p:nvPicPr>
                          <p:cNvPr id="0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56" y="1783"/>
                            <a:ext cx="1872" cy="14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422" name="Text Box 11"/>
              <p:cNvSpPr txBox="1">
                <a:spLocks noChangeArrowheads="1"/>
              </p:cNvSpPr>
              <p:nvPr/>
            </p:nvSpPr>
            <p:spPr bwMode="auto">
              <a:xfrm>
                <a:off x="3653" y="1858"/>
                <a:ext cx="1109" cy="2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schemeClr val="bg1"/>
                    </a:solidFill>
                    <a:latin typeface="Tahoma" pitchFamily="34" charset="0"/>
                  </a:rPr>
                  <a:t>Right image</a:t>
                </a:r>
              </a:p>
            </p:txBody>
          </p:sp>
        </p:grpSp>
        <p:sp>
          <p:nvSpPr>
            <p:cNvPr id="7421" name="Line 12"/>
            <p:cNvSpPr>
              <a:spLocks noChangeShapeType="1"/>
            </p:cNvSpPr>
            <p:nvPr/>
          </p:nvSpPr>
          <p:spPr bwMode="auto">
            <a:xfrm>
              <a:off x="3612" y="1951"/>
              <a:ext cx="1216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miter lim="800000"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1392238" y="2832100"/>
            <a:ext cx="2159000" cy="2082800"/>
            <a:chOff x="2544" y="2624"/>
            <a:chExt cx="1360" cy="1312"/>
          </a:xfrm>
        </p:grpSpPr>
        <p:grpSp>
          <p:nvGrpSpPr>
            <p:cNvPr id="7240" name="Group 14"/>
            <p:cNvGrpSpPr>
              <a:grpSpLocks/>
            </p:cNvGrpSpPr>
            <p:nvPr/>
          </p:nvGrpSpPr>
          <p:grpSpPr bwMode="auto">
            <a:xfrm>
              <a:off x="2568" y="2656"/>
              <a:ext cx="1296" cy="1248"/>
              <a:chOff x="2224" y="2656"/>
              <a:chExt cx="1296" cy="1248"/>
            </a:xfrm>
          </p:grpSpPr>
          <p:grpSp>
            <p:nvGrpSpPr>
              <p:cNvPr id="7374" name="Group 15"/>
              <p:cNvGrpSpPr>
                <a:grpSpLocks/>
              </p:cNvGrpSpPr>
              <p:nvPr/>
            </p:nvGrpSpPr>
            <p:grpSpPr bwMode="auto">
              <a:xfrm>
                <a:off x="2232" y="2656"/>
                <a:ext cx="1280" cy="1248"/>
                <a:chOff x="2232" y="2656"/>
                <a:chExt cx="1280" cy="1248"/>
              </a:xfrm>
            </p:grpSpPr>
            <p:sp>
              <p:nvSpPr>
                <p:cNvPr id="7409" name="Line 16"/>
                <p:cNvSpPr>
                  <a:spLocks noChangeShapeType="1"/>
                </p:cNvSpPr>
                <p:nvPr/>
              </p:nvSpPr>
              <p:spPr bwMode="auto">
                <a:xfrm>
                  <a:off x="2232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0" name="Line 17"/>
                <p:cNvSpPr>
                  <a:spLocks noChangeShapeType="1"/>
                </p:cNvSpPr>
                <p:nvPr/>
              </p:nvSpPr>
              <p:spPr bwMode="auto">
                <a:xfrm>
                  <a:off x="2360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1" name="Line 18"/>
                <p:cNvSpPr>
                  <a:spLocks noChangeShapeType="1"/>
                </p:cNvSpPr>
                <p:nvPr/>
              </p:nvSpPr>
              <p:spPr bwMode="auto">
                <a:xfrm>
                  <a:off x="2488" y="2672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2" name="Line 19"/>
                <p:cNvSpPr>
                  <a:spLocks noChangeShapeType="1"/>
                </p:cNvSpPr>
                <p:nvPr/>
              </p:nvSpPr>
              <p:spPr bwMode="auto">
                <a:xfrm>
                  <a:off x="2616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3" name="Line 20"/>
                <p:cNvSpPr>
                  <a:spLocks noChangeShapeType="1"/>
                </p:cNvSpPr>
                <p:nvPr/>
              </p:nvSpPr>
              <p:spPr bwMode="auto">
                <a:xfrm>
                  <a:off x="2744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4" name="Line 21"/>
                <p:cNvSpPr>
                  <a:spLocks noChangeShapeType="1"/>
                </p:cNvSpPr>
                <p:nvPr/>
              </p:nvSpPr>
              <p:spPr bwMode="auto">
                <a:xfrm>
                  <a:off x="2872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5" name="Line 22"/>
                <p:cNvSpPr>
                  <a:spLocks noChangeShapeType="1"/>
                </p:cNvSpPr>
                <p:nvPr/>
              </p:nvSpPr>
              <p:spPr bwMode="auto">
                <a:xfrm>
                  <a:off x="3000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6" name="Line 23"/>
                <p:cNvSpPr>
                  <a:spLocks noChangeShapeType="1"/>
                </p:cNvSpPr>
                <p:nvPr/>
              </p:nvSpPr>
              <p:spPr bwMode="auto">
                <a:xfrm>
                  <a:off x="3128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7" name="Line 24"/>
                <p:cNvSpPr>
                  <a:spLocks noChangeShapeType="1"/>
                </p:cNvSpPr>
                <p:nvPr/>
              </p:nvSpPr>
              <p:spPr bwMode="auto">
                <a:xfrm>
                  <a:off x="3256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8" name="Line 25"/>
                <p:cNvSpPr>
                  <a:spLocks noChangeShapeType="1"/>
                </p:cNvSpPr>
                <p:nvPr/>
              </p:nvSpPr>
              <p:spPr bwMode="auto">
                <a:xfrm>
                  <a:off x="3384" y="265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9" name="Line 26"/>
                <p:cNvSpPr>
                  <a:spLocks noChangeShapeType="1"/>
                </p:cNvSpPr>
                <p:nvPr/>
              </p:nvSpPr>
              <p:spPr bwMode="auto">
                <a:xfrm>
                  <a:off x="3512" y="2664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" name="Group 27"/>
              <p:cNvGrpSpPr>
                <a:grpSpLocks/>
              </p:cNvGrpSpPr>
              <p:nvPr/>
            </p:nvGrpSpPr>
            <p:grpSpPr bwMode="auto">
              <a:xfrm>
                <a:off x="2255" y="2663"/>
                <a:ext cx="1232" cy="1232"/>
                <a:chOff x="2255" y="2663"/>
                <a:chExt cx="1232" cy="1232"/>
              </a:xfrm>
            </p:grpSpPr>
            <p:sp>
              <p:nvSpPr>
                <p:cNvPr id="7398" name="Line 28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047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99" name="Line 29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170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0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293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1" name="Line 31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41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2" name="Line 32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539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3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663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4" name="Line 34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786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5" name="Line 35"/>
                <p:cNvSpPr>
                  <a:spLocks noChangeShapeType="1"/>
                </p:cNvSpPr>
                <p:nvPr/>
              </p:nvSpPr>
              <p:spPr bwMode="auto">
                <a:xfrm rot="5400000">
                  <a:off x="2871" y="2909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6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2871" y="3032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7" name="Line 37"/>
                <p:cNvSpPr>
                  <a:spLocks noChangeShapeType="1"/>
                </p:cNvSpPr>
                <p:nvPr/>
              </p:nvSpPr>
              <p:spPr bwMode="auto">
                <a:xfrm rot="5400000">
                  <a:off x="2871" y="3155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8" name="Line 38"/>
                <p:cNvSpPr>
                  <a:spLocks noChangeShapeType="1"/>
                </p:cNvSpPr>
                <p:nvPr/>
              </p:nvSpPr>
              <p:spPr bwMode="auto">
                <a:xfrm rot="5400000">
                  <a:off x="2871" y="3279"/>
                  <a:ext cx="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" name="Group 39"/>
              <p:cNvGrpSpPr>
                <a:grpSpLocks/>
              </p:cNvGrpSpPr>
              <p:nvPr/>
            </p:nvGrpSpPr>
            <p:grpSpPr bwMode="auto">
              <a:xfrm>
                <a:off x="2224" y="2664"/>
                <a:ext cx="1296" cy="1232"/>
                <a:chOff x="2224" y="2664"/>
                <a:chExt cx="1296" cy="1232"/>
              </a:xfrm>
            </p:grpSpPr>
            <p:sp>
              <p:nvSpPr>
                <p:cNvPr id="7377" name="Line 40"/>
                <p:cNvSpPr>
                  <a:spLocks noChangeShapeType="1"/>
                </p:cNvSpPr>
                <p:nvPr/>
              </p:nvSpPr>
              <p:spPr bwMode="auto">
                <a:xfrm>
                  <a:off x="2232" y="2664"/>
                  <a:ext cx="1280" cy="1232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" name="Group 41"/>
                <p:cNvGrpSpPr>
                  <a:grpSpLocks/>
                </p:cNvGrpSpPr>
                <p:nvPr/>
              </p:nvGrpSpPr>
              <p:grpSpPr bwMode="auto">
                <a:xfrm>
                  <a:off x="2360" y="2664"/>
                  <a:ext cx="1160" cy="1096"/>
                  <a:chOff x="2360" y="2664"/>
                  <a:chExt cx="1160" cy="1096"/>
                </a:xfrm>
              </p:grpSpPr>
              <p:sp>
                <p:nvSpPr>
                  <p:cNvPr id="7389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2360" y="2664"/>
                    <a:ext cx="1152" cy="1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0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488" y="2664"/>
                    <a:ext cx="1032" cy="9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1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2616" y="2664"/>
                    <a:ext cx="896" cy="8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2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2744" y="2664"/>
                    <a:ext cx="768" cy="7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3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872" y="2664"/>
                    <a:ext cx="640" cy="6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4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000" y="2664"/>
                    <a:ext cx="520" cy="4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5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128" y="2664"/>
                    <a:ext cx="392" cy="3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6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256" y="2664"/>
                    <a:ext cx="256" cy="25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7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384" y="2664"/>
                    <a:ext cx="128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379" name="Group 51"/>
                <p:cNvGrpSpPr>
                  <a:grpSpLocks/>
                </p:cNvGrpSpPr>
                <p:nvPr/>
              </p:nvGrpSpPr>
              <p:grpSpPr bwMode="auto">
                <a:xfrm flipH="1" flipV="1">
                  <a:off x="2224" y="2792"/>
                  <a:ext cx="1160" cy="1096"/>
                  <a:chOff x="2360" y="2664"/>
                  <a:chExt cx="1160" cy="1096"/>
                </a:xfrm>
              </p:grpSpPr>
              <p:sp>
                <p:nvSpPr>
                  <p:cNvPr id="7380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360" y="2664"/>
                    <a:ext cx="1152" cy="1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1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2488" y="2664"/>
                    <a:ext cx="1032" cy="9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2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2616" y="2664"/>
                    <a:ext cx="896" cy="8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3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744" y="2664"/>
                    <a:ext cx="768" cy="7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4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872" y="2664"/>
                    <a:ext cx="640" cy="6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5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3000" y="2664"/>
                    <a:ext cx="520" cy="4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6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3128" y="2664"/>
                    <a:ext cx="392" cy="3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7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3256" y="2664"/>
                    <a:ext cx="256" cy="256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8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3384" y="2664"/>
                    <a:ext cx="128" cy="120"/>
                  </a:xfrm>
                  <a:prstGeom prst="line">
                    <a:avLst/>
                  </a:prstGeom>
                  <a:noFill/>
                  <a:ln w="9525">
                    <a:solidFill>
                      <a:schemeClr val="tx2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241" name="Group 61"/>
            <p:cNvGrpSpPr>
              <a:grpSpLocks/>
            </p:cNvGrpSpPr>
            <p:nvPr/>
          </p:nvGrpSpPr>
          <p:grpSpPr bwMode="auto">
            <a:xfrm>
              <a:off x="2544" y="2624"/>
              <a:ext cx="1360" cy="1312"/>
              <a:chOff x="2200" y="2632"/>
              <a:chExt cx="1048" cy="1056"/>
            </a:xfrm>
          </p:grpSpPr>
          <p:grpSp>
            <p:nvGrpSpPr>
              <p:cNvPr id="7242" name="Group 62"/>
              <p:cNvGrpSpPr>
                <a:grpSpLocks/>
              </p:cNvGrpSpPr>
              <p:nvPr/>
            </p:nvGrpSpPr>
            <p:grpSpPr bwMode="auto">
              <a:xfrm>
                <a:off x="2200" y="2632"/>
                <a:ext cx="64" cy="1056"/>
                <a:chOff x="2040" y="2648"/>
                <a:chExt cx="64" cy="1056"/>
              </a:xfrm>
            </p:grpSpPr>
            <p:sp>
              <p:nvSpPr>
                <p:cNvPr id="7363" name="Oval 63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4" name="Oval 64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5" name="Oval 65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6" name="Oval 66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7" name="Oval 67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8" name="Oval 68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9" name="Oval 69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0" name="Oval 70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1" name="Oval 71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2" name="Oval 72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3" name="Oval 73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3" name="Group 74"/>
              <p:cNvGrpSpPr>
                <a:grpSpLocks/>
              </p:cNvGrpSpPr>
              <p:nvPr/>
            </p:nvGrpSpPr>
            <p:grpSpPr bwMode="auto">
              <a:xfrm>
                <a:off x="2298" y="2632"/>
                <a:ext cx="64" cy="1056"/>
                <a:chOff x="2040" y="2648"/>
                <a:chExt cx="64" cy="1056"/>
              </a:xfrm>
            </p:grpSpPr>
            <p:sp>
              <p:nvSpPr>
                <p:cNvPr id="7352" name="Oval 75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3" name="Oval 76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4" name="Oval 77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5" name="Oval 78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6" name="Oval 79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7" name="Oval 80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8" name="Oval 81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9" name="Oval 82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0" name="Oval 83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1" name="Oval 84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2" name="Oval 85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4" name="Group 86"/>
              <p:cNvGrpSpPr>
                <a:grpSpLocks/>
              </p:cNvGrpSpPr>
              <p:nvPr/>
            </p:nvGrpSpPr>
            <p:grpSpPr bwMode="auto">
              <a:xfrm>
                <a:off x="2396" y="2632"/>
                <a:ext cx="64" cy="1056"/>
                <a:chOff x="2040" y="2648"/>
                <a:chExt cx="64" cy="1056"/>
              </a:xfrm>
            </p:grpSpPr>
            <p:sp>
              <p:nvSpPr>
                <p:cNvPr id="7341" name="Oval 87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2" name="Oval 88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3" name="Oval 89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4" name="Oval 90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5" name="Oval 91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6" name="Oval 92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7" name="Oval 93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8" name="Oval 94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9" name="Oval 95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0" name="Oval 96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1" name="Oval 97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5" name="Group 98"/>
              <p:cNvGrpSpPr>
                <a:grpSpLocks/>
              </p:cNvGrpSpPr>
              <p:nvPr/>
            </p:nvGrpSpPr>
            <p:grpSpPr bwMode="auto">
              <a:xfrm>
                <a:off x="2495" y="2632"/>
                <a:ext cx="64" cy="1056"/>
                <a:chOff x="2040" y="2648"/>
                <a:chExt cx="64" cy="1056"/>
              </a:xfrm>
            </p:grpSpPr>
            <p:sp>
              <p:nvSpPr>
                <p:cNvPr id="7330" name="Oval 99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1" name="Oval 100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2" name="Oval 101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3" name="Oval 102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4" name="Oval 103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5" name="Oval 104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6" name="Oval 105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7" name="Oval 106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8" name="Oval 107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9" name="Oval 108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0" name="Oval 109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6" name="Group 110"/>
              <p:cNvGrpSpPr>
                <a:grpSpLocks/>
              </p:cNvGrpSpPr>
              <p:nvPr/>
            </p:nvGrpSpPr>
            <p:grpSpPr bwMode="auto">
              <a:xfrm>
                <a:off x="2593" y="2632"/>
                <a:ext cx="64" cy="1056"/>
                <a:chOff x="2040" y="2648"/>
                <a:chExt cx="64" cy="1056"/>
              </a:xfrm>
            </p:grpSpPr>
            <p:sp>
              <p:nvSpPr>
                <p:cNvPr id="7319" name="Oval 111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0" name="Oval 112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1" name="Oval 113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2" name="Oval 114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3" name="Oval 115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4" name="Oval 116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5" name="Oval 117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6" name="Oval 118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7" name="Oval 119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8" name="Oval 120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9" name="Oval 121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7" name="Group 122"/>
              <p:cNvGrpSpPr>
                <a:grpSpLocks/>
              </p:cNvGrpSpPr>
              <p:nvPr/>
            </p:nvGrpSpPr>
            <p:grpSpPr bwMode="auto">
              <a:xfrm>
                <a:off x="2692" y="2632"/>
                <a:ext cx="64" cy="1056"/>
                <a:chOff x="2040" y="2648"/>
                <a:chExt cx="64" cy="1056"/>
              </a:xfrm>
            </p:grpSpPr>
            <p:sp>
              <p:nvSpPr>
                <p:cNvPr id="7308" name="Oval 123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9" name="Oval 124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0" name="Oval 125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1" name="Oval 126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2" name="Oval 127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3" name="Oval 128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4" name="Oval 129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5" name="Oval 130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6" name="Oval 131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7" name="Oval 132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8" name="Oval 133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8" name="Group 134"/>
              <p:cNvGrpSpPr>
                <a:grpSpLocks/>
              </p:cNvGrpSpPr>
              <p:nvPr/>
            </p:nvGrpSpPr>
            <p:grpSpPr bwMode="auto">
              <a:xfrm>
                <a:off x="2790" y="2632"/>
                <a:ext cx="64" cy="1056"/>
                <a:chOff x="2040" y="2648"/>
                <a:chExt cx="64" cy="1056"/>
              </a:xfrm>
            </p:grpSpPr>
            <p:sp>
              <p:nvSpPr>
                <p:cNvPr id="7297" name="Oval 135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8" name="Oval 136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9" name="Oval 137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0" name="Oval 138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1" name="Oval 139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2" name="Oval 140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3" name="Oval 141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4" name="Oval 142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5" name="Oval 143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6" name="Oval 144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7" name="Oval 145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49" name="Group 146"/>
              <p:cNvGrpSpPr>
                <a:grpSpLocks/>
              </p:cNvGrpSpPr>
              <p:nvPr/>
            </p:nvGrpSpPr>
            <p:grpSpPr bwMode="auto">
              <a:xfrm>
                <a:off x="2888" y="2632"/>
                <a:ext cx="64" cy="1056"/>
                <a:chOff x="2040" y="2648"/>
                <a:chExt cx="64" cy="1056"/>
              </a:xfrm>
            </p:grpSpPr>
            <p:sp>
              <p:nvSpPr>
                <p:cNvPr id="7286" name="Oval 147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7" name="Oval 148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8" name="Oval 149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9" name="Oval 150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0" name="Oval 151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1" name="Oval 152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2" name="Oval 153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3" name="Oval 154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4" name="Oval 155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5" name="Oval 156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6" name="Oval 157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50" name="Group 158"/>
              <p:cNvGrpSpPr>
                <a:grpSpLocks/>
              </p:cNvGrpSpPr>
              <p:nvPr/>
            </p:nvGrpSpPr>
            <p:grpSpPr bwMode="auto">
              <a:xfrm>
                <a:off x="2987" y="2632"/>
                <a:ext cx="64" cy="1056"/>
                <a:chOff x="2040" y="2648"/>
                <a:chExt cx="64" cy="1056"/>
              </a:xfrm>
            </p:grpSpPr>
            <p:sp>
              <p:nvSpPr>
                <p:cNvPr id="7275" name="Oval 159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6" name="Oval 160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7" name="Oval 161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8" name="Oval 162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9" name="Oval 163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0" name="Oval 164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1" name="Oval 165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2" name="Oval 166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3" name="Oval 167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4" name="Oval 168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5" name="Oval 169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51" name="Group 170"/>
              <p:cNvGrpSpPr>
                <a:grpSpLocks/>
              </p:cNvGrpSpPr>
              <p:nvPr/>
            </p:nvGrpSpPr>
            <p:grpSpPr bwMode="auto">
              <a:xfrm>
                <a:off x="3085" y="2632"/>
                <a:ext cx="64" cy="1056"/>
                <a:chOff x="2040" y="2648"/>
                <a:chExt cx="64" cy="1056"/>
              </a:xfrm>
            </p:grpSpPr>
            <p:sp>
              <p:nvSpPr>
                <p:cNvPr id="7264" name="Oval 171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5" name="Oval 172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6" name="Oval 173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7" name="Oval 174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8" name="Oval 175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9" name="Oval 176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0" name="Oval 177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1" name="Oval 178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2" name="Oval 179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3" name="Oval 180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4" name="Oval 181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252" name="Group 182"/>
              <p:cNvGrpSpPr>
                <a:grpSpLocks/>
              </p:cNvGrpSpPr>
              <p:nvPr/>
            </p:nvGrpSpPr>
            <p:grpSpPr bwMode="auto">
              <a:xfrm>
                <a:off x="3184" y="2632"/>
                <a:ext cx="64" cy="1056"/>
                <a:chOff x="2040" y="2648"/>
                <a:chExt cx="64" cy="1056"/>
              </a:xfrm>
            </p:grpSpPr>
            <p:sp>
              <p:nvSpPr>
                <p:cNvPr id="7253" name="Oval 183"/>
                <p:cNvSpPr>
                  <a:spLocks noChangeArrowheads="1"/>
                </p:cNvSpPr>
                <p:nvPr/>
              </p:nvSpPr>
              <p:spPr bwMode="auto">
                <a:xfrm>
                  <a:off x="2040" y="2648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4" name="Oval 184"/>
                <p:cNvSpPr>
                  <a:spLocks noChangeArrowheads="1"/>
                </p:cNvSpPr>
                <p:nvPr/>
              </p:nvSpPr>
              <p:spPr bwMode="auto">
                <a:xfrm>
                  <a:off x="2040" y="2747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5" name="Oval 185"/>
                <p:cNvSpPr>
                  <a:spLocks noChangeArrowheads="1"/>
                </p:cNvSpPr>
                <p:nvPr/>
              </p:nvSpPr>
              <p:spPr bwMode="auto">
                <a:xfrm>
                  <a:off x="2040" y="2846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6" name="Oval 186"/>
                <p:cNvSpPr>
                  <a:spLocks noChangeArrowheads="1"/>
                </p:cNvSpPr>
                <p:nvPr/>
              </p:nvSpPr>
              <p:spPr bwMode="auto">
                <a:xfrm>
                  <a:off x="2040" y="2945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7" name="Oval 187"/>
                <p:cNvSpPr>
                  <a:spLocks noChangeArrowheads="1"/>
                </p:cNvSpPr>
                <p:nvPr/>
              </p:nvSpPr>
              <p:spPr bwMode="auto">
                <a:xfrm>
                  <a:off x="2040" y="30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8" name="Oval 188"/>
                <p:cNvSpPr>
                  <a:spLocks noChangeArrowheads="1"/>
                </p:cNvSpPr>
                <p:nvPr/>
              </p:nvSpPr>
              <p:spPr bwMode="auto">
                <a:xfrm>
                  <a:off x="2040" y="3144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9" name="Oval 189"/>
                <p:cNvSpPr>
                  <a:spLocks noChangeArrowheads="1"/>
                </p:cNvSpPr>
                <p:nvPr/>
              </p:nvSpPr>
              <p:spPr bwMode="auto">
                <a:xfrm>
                  <a:off x="2040" y="3243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0" name="Oval 190"/>
                <p:cNvSpPr>
                  <a:spLocks noChangeArrowheads="1"/>
                </p:cNvSpPr>
                <p:nvPr/>
              </p:nvSpPr>
              <p:spPr bwMode="auto">
                <a:xfrm>
                  <a:off x="2040" y="3342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1" name="Oval 191"/>
                <p:cNvSpPr>
                  <a:spLocks noChangeArrowheads="1"/>
                </p:cNvSpPr>
                <p:nvPr/>
              </p:nvSpPr>
              <p:spPr bwMode="auto">
                <a:xfrm>
                  <a:off x="2040" y="3441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2" name="Oval 192"/>
                <p:cNvSpPr>
                  <a:spLocks noChangeArrowheads="1"/>
                </p:cNvSpPr>
                <p:nvPr/>
              </p:nvSpPr>
              <p:spPr bwMode="auto">
                <a:xfrm>
                  <a:off x="2040" y="35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63" name="Oval 193"/>
                <p:cNvSpPr>
                  <a:spLocks noChangeArrowheads="1"/>
                </p:cNvSpPr>
                <p:nvPr/>
              </p:nvSpPr>
              <p:spPr bwMode="auto">
                <a:xfrm>
                  <a:off x="2040" y="3640"/>
                  <a:ext cx="64" cy="64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5" name="Group 194"/>
          <p:cNvGrpSpPr>
            <a:grpSpLocks/>
          </p:cNvGrpSpPr>
          <p:nvPr/>
        </p:nvGrpSpPr>
        <p:grpSpPr bwMode="auto">
          <a:xfrm>
            <a:off x="1379538" y="2819400"/>
            <a:ext cx="2159000" cy="2095500"/>
            <a:chOff x="2192" y="2616"/>
            <a:chExt cx="1360" cy="1320"/>
          </a:xfrm>
        </p:grpSpPr>
        <p:sp>
          <p:nvSpPr>
            <p:cNvPr id="7237" name="Freeform 195"/>
            <p:cNvSpPr>
              <a:spLocks/>
            </p:cNvSpPr>
            <p:nvPr/>
          </p:nvSpPr>
          <p:spPr bwMode="auto">
            <a:xfrm>
              <a:off x="2232" y="2664"/>
              <a:ext cx="1280" cy="1232"/>
            </a:xfrm>
            <a:custGeom>
              <a:avLst/>
              <a:gdLst>
                <a:gd name="T0" fmla="*/ 0 w 1280"/>
                <a:gd name="T1" fmla="*/ 0 h 1232"/>
                <a:gd name="T2" fmla="*/ 256 w 1280"/>
                <a:gd name="T3" fmla="*/ 248 h 1232"/>
                <a:gd name="T4" fmla="*/ 512 w 1280"/>
                <a:gd name="T5" fmla="*/ 248 h 1232"/>
                <a:gd name="T6" fmla="*/ 768 w 1280"/>
                <a:gd name="T7" fmla="*/ 488 h 1232"/>
                <a:gd name="T8" fmla="*/ 904 w 1280"/>
                <a:gd name="T9" fmla="*/ 496 h 1232"/>
                <a:gd name="T10" fmla="*/ 1032 w 1280"/>
                <a:gd name="T11" fmla="*/ 616 h 1232"/>
                <a:gd name="T12" fmla="*/ 1024 w 1280"/>
                <a:gd name="T13" fmla="*/ 984 h 1232"/>
                <a:gd name="T14" fmla="*/ 1280 w 1280"/>
                <a:gd name="T15" fmla="*/ 1232 h 1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80"/>
                <a:gd name="T25" fmla="*/ 0 h 1232"/>
                <a:gd name="T26" fmla="*/ 1280 w 1280"/>
                <a:gd name="T27" fmla="*/ 1232 h 12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80" h="1232">
                  <a:moveTo>
                    <a:pt x="0" y="0"/>
                  </a:moveTo>
                  <a:lnTo>
                    <a:pt x="256" y="248"/>
                  </a:lnTo>
                  <a:lnTo>
                    <a:pt x="512" y="248"/>
                  </a:lnTo>
                  <a:lnTo>
                    <a:pt x="768" y="488"/>
                  </a:lnTo>
                  <a:lnTo>
                    <a:pt x="904" y="496"/>
                  </a:lnTo>
                  <a:lnTo>
                    <a:pt x="1032" y="616"/>
                  </a:lnTo>
                  <a:lnTo>
                    <a:pt x="1024" y="984"/>
                  </a:lnTo>
                  <a:lnTo>
                    <a:pt x="1280" y="1232"/>
                  </a:lnTo>
                </a:path>
              </a:pathLst>
            </a:custGeom>
            <a:noFill/>
            <a:ln w="76200">
              <a:solidFill>
                <a:srgbClr val="CC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8" name="Oval 196"/>
            <p:cNvSpPr>
              <a:spLocks noChangeArrowheads="1"/>
            </p:cNvSpPr>
            <p:nvPr/>
          </p:nvSpPr>
          <p:spPr bwMode="auto">
            <a:xfrm>
              <a:off x="2192" y="2616"/>
              <a:ext cx="88" cy="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9" name="Oval 197"/>
            <p:cNvSpPr>
              <a:spLocks noChangeArrowheads="1"/>
            </p:cNvSpPr>
            <p:nvPr/>
          </p:nvSpPr>
          <p:spPr bwMode="auto">
            <a:xfrm>
              <a:off x="3464" y="3848"/>
              <a:ext cx="88" cy="88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9830" name="Rectangle 198"/>
          <p:cNvSpPr>
            <a:spLocks noChangeArrowheads="1"/>
          </p:cNvSpPr>
          <p:nvPr/>
        </p:nvSpPr>
        <p:spPr bwMode="auto">
          <a:xfrm>
            <a:off x="161925" y="5715000"/>
            <a:ext cx="87534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US" dirty="0"/>
              <a:t>Can be implemented with dynamic programming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US" dirty="0"/>
              <a:t>	</a:t>
            </a:r>
            <a:r>
              <a:rPr lang="en-US" dirty="0" err="1"/>
              <a:t>Ohta</a:t>
            </a:r>
            <a:r>
              <a:rPr lang="en-US" dirty="0"/>
              <a:t> &amp; </a:t>
            </a:r>
            <a:r>
              <a:rPr lang="en-US" dirty="0" err="1"/>
              <a:t>Kanade</a:t>
            </a:r>
            <a:r>
              <a:rPr lang="en-US" dirty="0"/>
              <a:t> ’85, Cox et al. ‘96</a:t>
            </a:r>
          </a:p>
        </p:txBody>
      </p:sp>
      <p:grpSp>
        <p:nvGrpSpPr>
          <p:cNvPr id="26" name="Group 199"/>
          <p:cNvGrpSpPr>
            <a:grpSpLocks/>
          </p:cNvGrpSpPr>
          <p:nvPr/>
        </p:nvGrpSpPr>
        <p:grpSpPr bwMode="auto">
          <a:xfrm>
            <a:off x="376238" y="2286000"/>
            <a:ext cx="4221162" cy="2990850"/>
            <a:chOff x="1904" y="2280"/>
            <a:chExt cx="2659" cy="1884"/>
          </a:xfrm>
        </p:grpSpPr>
        <p:grpSp>
          <p:nvGrpSpPr>
            <p:cNvPr id="7211" name="Group 200"/>
            <p:cNvGrpSpPr>
              <a:grpSpLocks/>
            </p:cNvGrpSpPr>
            <p:nvPr/>
          </p:nvGrpSpPr>
          <p:grpSpPr bwMode="auto">
            <a:xfrm>
              <a:off x="1904" y="2280"/>
              <a:ext cx="512" cy="1744"/>
              <a:chOff x="1904" y="2280"/>
              <a:chExt cx="512" cy="1744"/>
            </a:xfrm>
          </p:grpSpPr>
          <p:graphicFrame>
            <p:nvGraphicFramePr>
              <p:cNvPr id="7176" name="Object 201"/>
              <p:cNvGraphicFramePr>
                <a:graphicFrameLocks noChangeAspect="1"/>
              </p:cNvGraphicFramePr>
              <p:nvPr/>
            </p:nvGraphicFramePr>
            <p:xfrm>
              <a:off x="1904" y="2280"/>
              <a:ext cx="408" cy="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086" name="Equation" r:id="rId7" imgW="253800" imgH="241200" progId="Equation.3">
                      <p:embed/>
                    </p:oleObj>
                  </mc:Choice>
                  <mc:Fallback>
                    <p:oleObj name="Equation" r:id="rId7" imgW="253800" imgH="241200" progId="Equation.3">
                      <p:embed/>
                      <p:pic>
                        <p:nvPicPr>
                          <p:cNvPr id="0" name="Object 20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04" y="2280"/>
                            <a:ext cx="408" cy="3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7225" name="Group 202"/>
              <p:cNvGrpSpPr>
                <a:grpSpLocks/>
              </p:cNvGrpSpPr>
              <p:nvPr/>
            </p:nvGrpSpPr>
            <p:grpSpPr bwMode="auto">
              <a:xfrm>
                <a:off x="2328" y="2404"/>
                <a:ext cx="88" cy="1620"/>
                <a:chOff x="2816" y="2404"/>
                <a:chExt cx="88" cy="1620"/>
              </a:xfrm>
            </p:grpSpPr>
            <p:sp>
              <p:nvSpPr>
                <p:cNvPr id="7226" name="Line 203"/>
                <p:cNvSpPr>
                  <a:spLocks noChangeShapeType="1"/>
                </p:cNvSpPr>
                <p:nvPr/>
              </p:nvSpPr>
              <p:spPr bwMode="auto">
                <a:xfrm flipH="1">
                  <a:off x="2840" y="2404"/>
                  <a:ext cx="1" cy="162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miter lim="800000"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7" name="Rectangle 204"/>
                <p:cNvSpPr>
                  <a:spLocks noChangeArrowheads="1"/>
                </p:cNvSpPr>
                <p:nvPr/>
              </p:nvSpPr>
              <p:spPr bwMode="auto">
                <a:xfrm>
                  <a:off x="2816" y="2680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8" name="Rectangle 205"/>
                <p:cNvSpPr>
                  <a:spLocks noChangeArrowheads="1"/>
                </p:cNvSpPr>
                <p:nvPr/>
              </p:nvSpPr>
              <p:spPr bwMode="auto">
                <a:xfrm>
                  <a:off x="2816" y="2805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9" name="Rectangle 206"/>
                <p:cNvSpPr>
                  <a:spLocks noChangeArrowheads="1"/>
                </p:cNvSpPr>
                <p:nvPr/>
              </p:nvSpPr>
              <p:spPr bwMode="auto">
                <a:xfrm>
                  <a:off x="2816" y="2930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0" name="Rectangle 207"/>
                <p:cNvSpPr>
                  <a:spLocks noChangeArrowheads="1"/>
                </p:cNvSpPr>
                <p:nvPr/>
              </p:nvSpPr>
              <p:spPr bwMode="auto">
                <a:xfrm>
                  <a:off x="2816" y="305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1" name="Rectangle 208"/>
                <p:cNvSpPr>
                  <a:spLocks noChangeArrowheads="1"/>
                </p:cNvSpPr>
                <p:nvPr/>
              </p:nvSpPr>
              <p:spPr bwMode="auto">
                <a:xfrm>
                  <a:off x="2816" y="3181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2" name="Rectangle 209"/>
                <p:cNvSpPr>
                  <a:spLocks noChangeArrowheads="1"/>
                </p:cNvSpPr>
                <p:nvPr/>
              </p:nvSpPr>
              <p:spPr bwMode="auto">
                <a:xfrm>
                  <a:off x="2816" y="330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3" name="Rectangle 210"/>
                <p:cNvSpPr>
                  <a:spLocks noChangeArrowheads="1"/>
                </p:cNvSpPr>
                <p:nvPr/>
              </p:nvSpPr>
              <p:spPr bwMode="auto">
                <a:xfrm>
                  <a:off x="2816" y="3432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4" name="Rectangle 211"/>
                <p:cNvSpPr>
                  <a:spLocks noChangeArrowheads="1"/>
                </p:cNvSpPr>
                <p:nvPr/>
              </p:nvSpPr>
              <p:spPr bwMode="auto">
                <a:xfrm>
                  <a:off x="2816" y="3557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5" name="Rectangle 212"/>
                <p:cNvSpPr>
                  <a:spLocks noChangeArrowheads="1"/>
                </p:cNvSpPr>
                <p:nvPr/>
              </p:nvSpPr>
              <p:spPr bwMode="auto">
                <a:xfrm>
                  <a:off x="2816" y="3682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6" name="Rectangle 213"/>
                <p:cNvSpPr>
                  <a:spLocks noChangeArrowheads="1"/>
                </p:cNvSpPr>
                <p:nvPr/>
              </p:nvSpPr>
              <p:spPr bwMode="auto">
                <a:xfrm>
                  <a:off x="2816" y="3808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212" name="Group 214"/>
            <p:cNvGrpSpPr>
              <a:grpSpLocks/>
            </p:cNvGrpSpPr>
            <p:nvPr/>
          </p:nvGrpSpPr>
          <p:grpSpPr bwMode="auto">
            <a:xfrm>
              <a:off x="2432" y="3776"/>
              <a:ext cx="2131" cy="388"/>
              <a:chOff x="2432" y="3776"/>
              <a:chExt cx="2131" cy="388"/>
            </a:xfrm>
          </p:grpSpPr>
          <p:graphicFrame>
            <p:nvGraphicFramePr>
              <p:cNvPr id="7175" name="Object 215"/>
              <p:cNvGraphicFramePr>
                <a:graphicFrameLocks noChangeAspect="1"/>
              </p:cNvGraphicFramePr>
              <p:nvPr/>
            </p:nvGraphicFramePr>
            <p:xfrm>
              <a:off x="4053" y="3776"/>
              <a:ext cx="510" cy="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087" name="Equation" r:id="rId9" imgW="317160" imgH="241200" progId="Equation.3">
                      <p:embed/>
                    </p:oleObj>
                  </mc:Choice>
                  <mc:Fallback>
                    <p:oleObj name="Equation" r:id="rId9" imgW="317160" imgH="241200" progId="Equation.3">
                      <p:embed/>
                      <p:pic>
                        <p:nvPicPr>
                          <p:cNvPr id="0" name="Object 2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53" y="3776"/>
                            <a:ext cx="510" cy="3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7213" name="Group 216"/>
              <p:cNvGrpSpPr>
                <a:grpSpLocks/>
              </p:cNvGrpSpPr>
              <p:nvPr/>
            </p:nvGrpSpPr>
            <p:grpSpPr bwMode="auto">
              <a:xfrm>
                <a:off x="2432" y="4032"/>
                <a:ext cx="1775" cy="88"/>
                <a:chOff x="2872" y="3976"/>
                <a:chExt cx="1775" cy="88"/>
              </a:xfrm>
            </p:grpSpPr>
            <p:sp>
              <p:nvSpPr>
                <p:cNvPr id="7214" name="Line 217"/>
                <p:cNvSpPr>
                  <a:spLocks noChangeShapeType="1"/>
                </p:cNvSpPr>
                <p:nvPr/>
              </p:nvSpPr>
              <p:spPr bwMode="auto">
                <a:xfrm flipH="1" flipV="1">
                  <a:off x="2872" y="4030"/>
                  <a:ext cx="1775" cy="10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miter lim="800000"/>
                  <a:headEnd type="triangle" w="med" len="med"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5" name="Rectangle 218"/>
                <p:cNvSpPr>
                  <a:spLocks noChangeArrowheads="1"/>
                </p:cNvSpPr>
                <p:nvPr/>
              </p:nvSpPr>
              <p:spPr bwMode="auto">
                <a:xfrm>
                  <a:off x="3032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6" name="Rectangle 219"/>
                <p:cNvSpPr>
                  <a:spLocks noChangeArrowheads="1"/>
                </p:cNvSpPr>
                <p:nvPr/>
              </p:nvSpPr>
              <p:spPr bwMode="auto">
                <a:xfrm>
                  <a:off x="316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7" name="Rectangle 220"/>
                <p:cNvSpPr>
                  <a:spLocks noChangeArrowheads="1"/>
                </p:cNvSpPr>
                <p:nvPr/>
              </p:nvSpPr>
              <p:spPr bwMode="auto">
                <a:xfrm>
                  <a:off x="329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8" name="Rectangle 221"/>
                <p:cNvSpPr>
                  <a:spLocks noChangeArrowheads="1"/>
                </p:cNvSpPr>
                <p:nvPr/>
              </p:nvSpPr>
              <p:spPr bwMode="auto">
                <a:xfrm>
                  <a:off x="342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9" name="Rectangle 222"/>
                <p:cNvSpPr>
                  <a:spLocks noChangeArrowheads="1"/>
                </p:cNvSpPr>
                <p:nvPr/>
              </p:nvSpPr>
              <p:spPr bwMode="auto">
                <a:xfrm>
                  <a:off x="3551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0" name="Rectangle 223"/>
                <p:cNvSpPr>
                  <a:spLocks noChangeArrowheads="1"/>
                </p:cNvSpPr>
                <p:nvPr/>
              </p:nvSpPr>
              <p:spPr bwMode="auto">
                <a:xfrm>
                  <a:off x="368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1" name="Rectangle 224"/>
                <p:cNvSpPr>
                  <a:spLocks noChangeArrowheads="1"/>
                </p:cNvSpPr>
                <p:nvPr/>
              </p:nvSpPr>
              <p:spPr bwMode="auto">
                <a:xfrm>
                  <a:off x="381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2" name="Rectangle 225"/>
                <p:cNvSpPr>
                  <a:spLocks noChangeArrowheads="1"/>
                </p:cNvSpPr>
                <p:nvPr/>
              </p:nvSpPr>
              <p:spPr bwMode="auto">
                <a:xfrm>
                  <a:off x="394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3" name="Rectangle 226"/>
                <p:cNvSpPr>
                  <a:spLocks noChangeArrowheads="1"/>
                </p:cNvSpPr>
                <p:nvPr/>
              </p:nvSpPr>
              <p:spPr bwMode="auto">
                <a:xfrm>
                  <a:off x="407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4" name="Rectangle 227"/>
                <p:cNvSpPr>
                  <a:spLocks noChangeArrowheads="1"/>
                </p:cNvSpPr>
                <p:nvPr/>
              </p:nvSpPr>
              <p:spPr bwMode="auto">
                <a:xfrm>
                  <a:off x="4200" y="3976"/>
                  <a:ext cx="88" cy="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1" name="Group 228"/>
          <p:cNvGrpSpPr>
            <a:grpSpLocks/>
          </p:cNvGrpSpPr>
          <p:nvPr/>
        </p:nvGrpSpPr>
        <p:grpSpPr bwMode="auto">
          <a:xfrm>
            <a:off x="4757738" y="3263900"/>
            <a:ext cx="1403350" cy="1193800"/>
            <a:chOff x="4632" y="2872"/>
            <a:chExt cx="884" cy="752"/>
          </a:xfrm>
        </p:grpSpPr>
        <p:sp>
          <p:nvSpPr>
            <p:cNvPr id="7206" name="Oval 229"/>
            <p:cNvSpPr>
              <a:spLocks noChangeArrowheads="1"/>
            </p:cNvSpPr>
            <p:nvPr/>
          </p:nvSpPr>
          <p:spPr bwMode="auto">
            <a:xfrm>
              <a:off x="4632" y="2872"/>
              <a:ext cx="244" cy="23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07" name="Group 230"/>
            <p:cNvGrpSpPr>
              <a:grpSpLocks/>
            </p:cNvGrpSpPr>
            <p:nvPr/>
          </p:nvGrpSpPr>
          <p:grpSpPr bwMode="auto">
            <a:xfrm>
              <a:off x="4754" y="2973"/>
              <a:ext cx="762" cy="651"/>
              <a:chOff x="4754" y="2973"/>
              <a:chExt cx="762" cy="651"/>
            </a:xfrm>
          </p:grpSpPr>
          <p:sp>
            <p:nvSpPr>
              <p:cNvPr id="7208" name="Line 231"/>
              <p:cNvSpPr>
                <a:spLocks noChangeShapeType="1"/>
              </p:cNvSpPr>
              <p:nvPr/>
            </p:nvSpPr>
            <p:spPr bwMode="auto">
              <a:xfrm flipV="1">
                <a:off x="4763" y="2973"/>
                <a:ext cx="733" cy="8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9" name="Line 232"/>
              <p:cNvSpPr>
                <a:spLocks noChangeShapeType="1"/>
              </p:cNvSpPr>
              <p:nvPr/>
            </p:nvSpPr>
            <p:spPr bwMode="auto">
              <a:xfrm flipH="1">
                <a:off x="4755" y="3008"/>
                <a:ext cx="8" cy="616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0" name="Line 233"/>
              <p:cNvSpPr>
                <a:spLocks noChangeShapeType="1"/>
              </p:cNvSpPr>
              <p:nvPr/>
            </p:nvSpPr>
            <p:spPr bwMode="auto">
              <a:xfrm>
                <a:off x="4754" y="2990"/>
                <a:ext cx="762" cy="587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09866" name="Text Box 234"/>
          <p:cNvSpPr txBox="1">
            <a:spLocks noChangeArrowheads="1"/>
          </p:cNvSpPr>
          <p:nvPr/>
        </p:nvSpPr>
        <p:spPr bwMode="auto">
          <a:xfrm rot="2315667">
            <a:off x="5121275" y="3783013"/>
            <a:ext cx="1423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latin typeface="Tahoma" pitchFamily="34" charset="0"/>
              </a:rPr>
              <a:t>correspondence</a:t>
            </a:r>
          </a:p>
        </p:txBody>
      </p:sp>
      <p:grpSp>
        <p:nvGrpSpPr>
          <p:cNvPr id="7375" name="Group 235"/>
          <p:cNvGrpSpPr>
            <a:grpSpLocks/>
          </p:cNvGrpSpPr>
          <p:nvPr/>
        </p:nvGrpSpPr>
        <p:grpSpPr bwMode="auto">
          <a:xfrm>
            <a:off x="741363" y="3397250"/>
            <a:ext cx="1819275" cy="366713"/>
            <a:chOff x="2134" y="2980"/>
            <a:chExt cx="1146" cy="231"/>
          </a:xfrm>
        </p:grpSpPr>
        <p:sp>
          <p:nvSpPr>
            <p:cNvPr id="7204" name="Line 236"/>
            <p:cNvSpPr>
              <a:spLocks noChangeShapeType="1"/>
            </p:cNvSpPr>
            <p:nvPr/>
          </p:nvSpPr>
          <p:spPr bwMode="auto">
            <a:xfrm>
              <a:off x="2416" y="3096"/>
              <a:ext cx="8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Text Box 237"/>
            <p:cNvSpPr txBox="1">
              <a:spLocks noChangeArrowheads="1"/>
            </p:cNvSpPr>
            <p:nvPr/>
          </p:nvSpPr>
          <p:spPr bwMode="auto">
            <a:xfrm>
              <a:off x="2134" y="2980"/>
              <a:ext cx="2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q</a:t>
              </a:r>
            </a:p>
          </p:txBody>
        </p:sp>
      </p:grpSp>
      <p:grpSp>
        <p:nvGrpSpPr>
          <p:cNvPr id="7376" name="Group 238"/>
          <p:cNvGrpSpPr>
            <a:grpSpLocks/>
          </p:cNvGrpSpPr>
          <p:nvPr/>
        </p:nvGrpSpPr>
        <p:grpSpPr bwMode="auto">
          <a:xfrm>
            <a:off x="2405063" y="3568700"/>
            <a:ext cx="328612" cy="1917700"/>
            <a:chOff x="3182" y="3088"/>
            <a:chExt cx="207" cy="1208"/>
          </a:xfrm>
        </p:grpSpPr>
        <p:sp>
          <p:nvSpPr>
            <p:cNvPr id="7202" name="Line 239"/>
            <p:cNvSpPr>
              <a:spLocks noChangeShapeType="1"/>
            </p:cNvSpPr>
            <p:nvPr/>
          </p:nvSpPr>
          <p:spPr bwMode="auto">
            <a:xfrm flipV="1">
              <a:off x="3280" y="3088"/>
              <a:ext cx="0" cy="9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40"/>
            <p:cNvSpPr txBox="1">
              <a:spLocks noChangeArrowheads="1"/>
            </p:cNvSpPr>
            <p:nvPr/>
          </p:nvSpPr>
          <p:spPr bwMode="auto">
            <a:xfrm>
              <a:off x="3182" y="4065"/>
              <a:ext cx="2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p</a:t>
              </a:r>
            </a:p>
          </p:txBody>
        </p:sp>
      </p:grpSp>
      <p:grpSp>
        <p:nvGrpSpPr>
          <p:cNvPr id="7378" name="Group 241"/>
          <p:cNvGrpSpPr>
            <a:grpSpLocks/>
          </p:cNvGrpSpPr>
          <p:nvPr/>
        </p:nvGrpSpPr>
        <p:grpSpPr bwMode="auto">
          <a:xfrm>
            <a:off x="728663" y="3567113"/>
            <a:ext cx="4090987" cy="901700"/>
            <a:chOff x="2126" y="3087"/>
            <a:chExt cx="2577" cy="568"/>
          </a:xfrm>
        </p:grpSpPr>
        <p:grpSp>
          <p:nvGrpSpPr>
            <p:cNvPr id="7198" name="Group 242"/>
            <p:cNvGrpSpPr>
              <a:grpSpLocks/>
            </p:cNvGrpSpPr>
            <p:nvPr/>
          </p:nvGrpSpPr>
          <p:grpSpPr bwMode="auto">
            <a:xfrm>
              <a:off x="2416" y="3087"/>
              <a:ext cx="2287" cy="568"/>
              <a:chOff x="2416" y="3087"/>
              <a:chExt cx="2287" cy="568"/>
            </a:xfrm>
          </p:grpSpPr>
          <p:sp>
            <p:nvSpPr>
              <p:cNvPr id="7200" name="Text Box 243"/>
              <p:cNvSpPr txBox="1">
                <a:spLocks noChangeArrowheads="1"/>
              </p:cNvSpPr>
              <p:nvPr/>
            </p:nvSpPr>
            <p:spPr bwMode="auto">
              <a:xfrm rot="-5400000">
                <a:off x="4256" y="3208"/>
                <a:ext cx="568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sz="1400">
                    <a:latin typeface="Tahoma" pitchFamily="34" charset="0"/>
                  </a:rPr>
                  <a:t>Left occlusion</a:t>
                </a:r>
              </a:p>
            </p:txBody>
          </p:sp>
          <p:sp>
            <p:nvSpPr>
              <p:cNvPr id="7201" name="Line 244"/>
              <p:cNvSpPr>
                <a:spLocks noChangeShapeType="1"/>
              </p:cNvSpPr>
              <p:nvPr/>
            </p:nvSpPr>
            <p:spPr bwMode="auto">
              <a:xfrm>
                <a:off x="2416" y="3464"/>
                <a:ext cx="116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99" name="Text Box 245"/>
            <p:cNvSpPr txBox="1">
              <a:spLocks noChangeArrowheads="1"/>
            </p:cNvSpPr>
            <p:nvPr/>
          </p:nvSpPr>
          <p:spPr bwMode="auto">
            <a:xfrm>
              <a:off x="2126" y="3356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t</a:t>
              </a:r>
            </a:p>
          </p:txBody>
        </p:sp>
      </p:grpSp>
      <p:grpSp>
        <p:nvGrpSpPr>
          <p:cNvPr id="7420" name="Group 246"/>
          <p:cNvGrpSpPr>
            <a:grpSpLocks/>
          </p:cNvGrpSpPr>
          <p:nvPr/>
        </p:nvGrpSpPr>
        <p:grpSpPr bwMode="auto">
          <a:xfrm>
            <a:off x="1998663" y="2825750"/>
            <a:ext cx="4076700" cy="2652713"/>
            <a:chOff x="2926" y="2620"/>
            <a:chExt cx="2568" cy="1671"/>
          </a:xfrm>
        </p:grpSpPr>
        <p:grpSp>
          <p:nvGrpSpPr>
            <p:cNvPr id="7194" name="Group 247"/>
            <p:cNvGrpSpPr>
              <a:grpSpLocks/>
            </p:cNvGrpSpPr>
            <p:nvPr/>
          </p:nvGrpSpPr>
          <p:grpSpPr bwMode="auto">
            <a:xfrm>
              <a:off x="3024" y="2620"/>
              <a:ext cx="2470" cy="1420"/>
              <a:chOff x="3024" y="2620"/>
              <a:chExt cx="2470" cy="1420"/>
            </a:xfrm>
          </p:grpSpPr>
          <p:sp>
            <p:nvSpPr>
              <p:cNvPr id="7196" name="Text Box 248"/>
              <p:cNvSpPr txBox="1">
                <a:spLocks noChangeArrowheads="1"/>
              </p:cNvSpPr>
              <p:nvPr/>
            </p:nvSpPr>
            <p:spPr bwMode="auto">
              <a:xfrm>
                <a:off x="4926" y="2620"/>
                <a:ext cx="568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1400">
                    <a:latin typeface="Tahoma" pitchFamily="34" charset="0"/>
                  </a:rPr>
                  <a:t>Right</a:t>
                </a:r>
              </a:p>
              <a:p>
                <a:pPr algn="ctr" eaLnBrk="1" hangingPunct="1"/>
                <a:r>
                  <a:rPr lang="en-US" sz="1400">
                    <a:latin typeface="Tahoma" pitchFamily="34" charset="0"/>
                  </a:rPr>
                  <a:t>occlusion</a:t>
                </a:r>
              </a:p>
            </p:txBody>
          </p:sp>
          <p:sp>
            <p:nvSpPr>
              <p:cNvPr id="7197" name="Line 249"/>
              <p:cNvSpPr>
                <a:spLocks noChangeShapeType="1"/>
              </p:cNvSpPr>
              <p:nvPr/>
            </p:nvSpPr>
            <p:spPr bwMode="auto">
              <a:xfrm flipV="1">
                <a:off x="3024" y="2912"/>
                <a:ext cx="0" cy="11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95" name="Text Box 250"/>
            <p:cNvSpPr txBox="1">
              <a:spLocks noChangeArrowheads="1"/>
            </p:cNvSpPr>
            <p:nvPr/>
          </p:nvSpPr>
          <p:spPr bwMode="auto">
            <a:xfrm>
              <a:off x="2926" y="4060"/>
              <a:ext cx="2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800" b="1" i="1">
                  <a:latin typeface="Tahoma" pitchFamily="34" charset="0"/>
                </a:rPr>
                <a:t>s</a:t>
              </a:r>
            </a:p>
          </p:txBody>
        </p:sp>
      </p:grpSp>
      <p:grpSp>
        <p:nvGrpSpPr>
          <p:cNvPr id="7426" name="Group 253"/>
          <p:cNvGrpSpPr>
            <a:grpSpLocks/>
          </p:cNvGrpSpPr>
          <p:nvPr/>
        </p:nvGrpSpPr>
        <p:grpSpPr bwMode="auto">
          <a:xfrm>
            <a:off x="4783138" y="3198813"/>
            <a:ext cx="2074862" cy="1763712"/>
            <a:chOff x="3104" y="2471"/>
            <a:chExt cx="1307" cy="1111"/>
          </a:xfrm>
        </p:grpSpPr>
        <p:graphicFrame>
          <p:nvGraphicFramePr>
            <p:cNvPr id="7173" name="Object 254"/>
            <p:cNvGraphicFramePr>
              <a:graphicFrameLocks noChangeAspect="1"/>
            </p:cNvGraphicFramePr>
            <p:nvPr/>
          </p:nvGraphicFramePr>
          <p:xfrm>
            <a:off x="3976" y="2471"/>
            <a:ext cx="43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88" name="Equation" r:id="rId11" imgW="304560" imgH="228600" progId="Equation.3">
                    <p:embed/>
                  </p:oleObj>
                </mc:Choice>
                <mc:Fallback>
                  <p:oleObj name="Equation" r:id="rId11" imgW="304560" imgH="228600" progId="Equation.3">
                    <p:embed/>
                    <p:pic>
                      <p:nvPicPr>
                        <p:cNvPr id="0" name="Object 2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6" y="2471"/>
                          <a:ext cx="435" cy="3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4" name="Object 255"/>
            <p:cNvGraphicFramePr>
              <a:graphicFrameLocks noChangeAspect="1"/>
            </p:cNvGraphicFramePr>
            <p:nvPr/>
          </p:nvGraphicFramePr>
          <p:xfrm>
            <a:off x="3104" y="3255"/>
            <a:ext cx="435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89" name="Equation" r:id="rId13" imgW="304560" imgH="228600" progId="Equation.3">
                    <p:embed/>
                  </p:oleObj>
                </mc:Choice>
                <mc:Fallback>
                  <p:oleObj name="Equation" r:id="rId13" imgW="304560" imgH="228600" progId="Equation.3">
                    <p:embed/>
                    <p:pic>
                      <p:nvPicPr>
                        <p:cNvPr id="0" name="Object 2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4" y="3255"/>
                          <a:ext cx="435" cy="32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70" name="Object 256"/>
          <p:cNvGraphicFramePr>
            <a:graphicFrameLocks noChangeAspect="1"/>
          </p:cNvGraphicFramePr>
          <p:nvPr/>
        </p:nvGraphicFramePr>
        <p:xfrm>
          <a:off x="8516938" y="1481138"/>
          <a:ext cx="26352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" name="Equation" r:id="rId15" imgW="126720" imgH="164880" progId="Equation.3">
                  <p:embed/>
                </p:oleObj>
              </mc:Choice>
              <mc:Fallback>
                <p:oleObj name="Equation" r:id="rId15" imgW="126720" imgH="164880" progId="Equation.3">
                  <p:embed/>
                  <p:pic>
                    <p:nvPicPr>
                      <p:cNvPr id="0" name="Object 2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6938" y="1481138"/>
                        <a:ext cx="263525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257"/>
          <p:cNvGraphicFramePr>
            <a:graphicFrameLocks noChangeAspect="1"/>
          </p:cNvGraphicFramePr>
          <p:nvPr/>
        </p:nvGraphicFramePr>
        <p:xfrm>
          <a:off x="7620000" y="1033463"/>
          <a:ext cx="315913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" name="Equation" r:id="rId17" imgW="152280" imgH="164880" progId="Equation.3">
                  <p:embed/>
                </p:oleObj>
              </mc:Choice>
              <mc:Fallback>
                <p:oleObj name="Equation" r:id="rId17" imgW="152280" imgH="164880" progId="Equation.3">
                  <p:embed/>
                  <p:pic>
                    <p:nvPicPr>
                      <p:cNvPr id="0" name="Object 2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1033463"/>
                        <a:ext cx="315913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9890" name="Object 258"/>
          <p:cNvGraphicFramePr>
            <a:graphicFrameLocks noGrp="1" noChangeAspect="1"/>
          </p:cNvGraphicFramePr>
          <p:nvPr>
            <p:ph idx="1"/>
          </p:nvPr>
        </p:nvGraphicFramePr>
        <p:xfrm>
          <a:off x="6364288" y="4343400"/>
          <a:ext cx="722312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" name="Equation" r:id="rId19" imgW="304560" imgH="228600" progId="Equation.3">
                  <p:embed/>
                </p:oleObj>
              </mc:Choice>
              <mc:Fallback>
                <p:oleObj name="Equation" r:id="rId19" imgW="304560" imgH="228600" progId="Equation.3">
                  <p:embed/>
                  <p:pic>
                    <p:nvPicPr>
                      <p:cNvPr id="0" name="Object 2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4288" y="4343400"/>
                        <a:ext cx="722312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3" name="Text Box 260"/>
          <p:cNvSpPr txBox="1">
            <a:spLocks noChangeArrowheads="1"/>
          </p:cNvSpPr>
          <p:nvPr/>
        </p:nvSpPr>
        <p:spPr bwMode="auto">
          <a:xfrm>
            <a:off x="7361238" y="6477000"/>
            <a:ext cx="1706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credit: Y. Boykov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42262A5D-0946-D94A-A6A3-6C21CE5AA186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9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830" grpId="0" autoUpdateAnimBg="0"/>
      <p:bldP spid="709866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stereo on 2D grid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Scanline stereo generates streaking artifacts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pPr>
              <a:buFontTx/>
              <a:buChar char="•"/>
            </a:pPr>
            <a:r>
              <a:rPr lang="en-US"/>
              <a:t>Can’t use dynamic programming to find spatially coherent disparities/ correspondences on a 2D grid</a:t>
            </a:r>
          </a:p>
        </p:txBody>
      </p:sp>
      <p:pic>
        <p:nvPicPr>
          <p:cNvPr id="720900" name="Picture 4" descr="c_scene1-c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524000"/>
            <a:ext cx="4183063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1E49BE-C7FA-A34A-9819-12C74B57ACC6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matching as global optimization</a:t>
            </a:r>
          </a:p>
        </p:txBody>
      </p:sp>
      <p:pic>
        <p:nvPicPr>
          <p:cNvPr id="8198" name="Picture 6" descr="sri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054100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SSDWindowSize"/>
          <p:cNvPicPr>
            <a:picLocks noChangeAspect="1" noChangeArrowheads="1"/>
          </p:cNvPicPr>
          <p:nvPr/>
        </p:nvPicPr>
        <p:blipFill>
          <a:blip r:embed="rId5" cstate="print"/>
          <a:srcRect r="51778"/>
          <a:stretch>
            <a:fillRect/>
          </a:stretch>
        </p:blipFill>
        <p:spPr bwMode="auto">
          <a:xfrm>
            <a:off x="6003925" y="911225"/>
            <a:ext cx="26828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sri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054100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3276600" y="2511425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202" name="Group 10"/>
          <p:cNvGrpSpPr>
            <a:grpSpLocks/>
          </p:cNvGrpSpPr>
          <p:nvPr/>
        </p:nvGrpSpPr>
        <p:grpSpPr bwMode="auto">
          <a:xfrm>
            <a:off x="2057400" y="2359025"/>
            <a:ext cx="304800" cy="304800"/>
            <a:chOff x="2112" y="1872"/>
            <a:chExt cx="192" cy="192"/>
          </a:xfrm>
        </p:grpSpPr>
        <p:sp>
          <p:nvSpPr>
            <p:cNvPr id="8217" name="Oval 11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8" name="Rectangle 12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03" name="Group 13"/>
          <p:cNvGrpSpPr>
            <a:grpSpLocks/>
          </p:cNvGrpSpPr>
          <p:nvPr/>
        </p:nvGrpSpPr>
        <p:grpSpPr bwMode="auto">
          <a:xfrm>
            <a:off x="4800600" y="2359025"/>
            <a:ext cx="304800" cy="304800"/>
            <a:chOff x="3600" y="1872"/>
            <a:chExt cx="192" cy="192"/>
          </a:xfrm>
        </p:grpSpPr>
        <p:sp>
          <p:nvSpPr>
            <p:cNvPr id="8215" name="Oval 14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6" name="Rectangle 15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204" name="Group 16"/>
          <p:cNvGrpSpPr>
            <a:grpSpLocks/>
          </p:cNvGrpSpPr>
          <p:nvPr/>
        </p:nvGrpSpPr>
        <p:grpSpPr bwMode="auto">
          <a:xfrm>
            <a:off x="7543800" y="2359025"/>
            <a:ext cx="304800" cy="304800"/>
            <a:chOff x="2112" y="1872"/>
            <a:chExt cx="192" cy="192"/>
          </a:xfrm>
        </p:grpSpPr>
        <p:sp>
          <p:nvSpPr>
            <p:cNvPr id="8213" name="Oval 17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4" name="Rectangle 18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5" name="Text Box 19"/>
          <p:cNvSpPr txBox="1">
            <a:spLocks noChangeArrowheads="1"/>
          </p:cNvSpPr>
          <p:nvPr/>
        </p:nvSpPr>
        <p:spPr bwMode="auto">
          <a:xfrm>
            <a:off x="593725" y="10795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8206" name="Text Box 20"/>
          <p:cNvSpPr txBox="1">
            <a:spLocks noChangeArrowheads="1"/>
          </p:cNvSpPr>
          <p:nvPr/>
        </p:nvSpPr>
        <p:spPr bwMode="auto">
          <a:xfrm>
            <a:off x="3270250" y="10382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8207" name="Text Box 21"/>
          <p:cNvSpPr txBox="1">
            <a:spLocks noChangeArrowheads="1"/>
          </p:cNvSpPr>
          <p:nvPr/>
        </p:nvSpPr>
        <p:spPr bwMode="auto">
          <a:xfrm>
            <a:off x="6096000" y="10382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0387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04800" y="5181600"/>
            <a:ext cx="8001000" cy="838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Energy functions of this form can be minimized using </a:t>
            </a:r>
            <a:r>
              <a:rPr lang="en-US" i="1"/>
              <a:t>graph cuts</a:t>
            </a:r>
          </a:p>
        </p:txBody>
      </p:sp>
      <p:sp>
        <p:nvSpPr>
          <p:cNvPr id="803871" name="Text Box 31"/>
          <p:cNvSpPr txBox="1">
            <a:spLocks noChangeArrowheads="1"/>
          </p:cNvSpPr>
          <p:nvPr/>
        </p:nvSpPr>
        <p:spPr bwMode="auto">
          <a:xfrm>
            <a:off x="76200" y="5943600"/>
            <a:ext cx="8458200" cy="59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>
              <a:lnSpc>
                <a:spcPct val="90000"/>
              </a:lnSpc>
              <a:spcBef>
                <a:spcPct val="20000"/>
              </a:spcBef>
            </a:pPr>
            <a:r>
              <a:rPr lang="en-US" sz="1800" dirty="0">
                <a:sym typeface="Symbol" pitchFamily="18" charset="2"/>
              </a:rPr>
              <a:t>Y. </a:t>
            </a:r>
            <a:r>
              <a:rPr lang="en-US" sz="1800" dirty="0" err="1">
                <a:sym typeface="Symbol" pitchFamily="18" charset="2"/>
              </a:rPr>
              <a:t>Boykov</a:t>
            </a:r>
            <a:r>
              <a:rPr lang="en-US" sz="1800" dirty="0">
                <a:sym typeface="Symbol" pitchFamily="18" charset="2"/>
              </a:rPr>
              <a:t>, O. </a:t>
            </a:r>
            <a:r>
              <a:rPr lang="en-US" sz="1800" dirty="0" err="1">
                <a:sym typeface="Symbol" pitchFamily="18" charset="2"/>
              </a:rPr>
              <a:t>Veksler</a:t>
            </a:r>
            <a:r>
              <a:rPr lang="en-US" sz="1800" dirty="0">
                <a:sym typeface="Symbol" pitchFamily="18" charset="2"/>
              </a:rPr>
              <a:t>, and R. </a:t>
            </a:r>
            <a:r>
              <a:rPr lang="en-US" sz="1800" dirty="0" err="1">
                <a:sym typeface="Symbol" pitchFamily="18" charset="2"/>
              </a:rPr>
              <a:t>Zabih</a:t>
            </a:r>
            <a:r>
              <a:rPr lang="en-US" sz="1800" dirty="0">
                <a:sym typeface="Symbol" pitchFamily="18" charset="2"/>
              </a:rPr>
              <a:t>, </a:t>
            </a:r>
            <a:r>
              <a:rPr lang="en-US" sz="1800" dirty="0">
                <a:sym typeface="Symbol" pitchFamily="18" charset="2"/>
                <a:hlinkClick r:id="rId6"/>
              </a:rPr>
              <a:t>Fast Approximate Energy Minimization via Graph Cuts</a:t>
            </a:r>
            <a:r>
              <a:rPr lang="en-US" sz="1800" dirty="0">
                <a:sym typeface="Symbol" pitchFamily="18" charset="2"/>
              </a:rPr>
              <a:t>,  PAMI 2001</a:t>
            </a:r>
          </a:p>
        </p:txBody>
      </p:sp>
      <p:sp>
        <p:nvSpPr>
          <p:cNvPr id="8210" name="Text Box 32"/>
          <p:cNvSpPr txBox="1">
            <a:spLocks noChangeArrowheads="1"/>
          </p:cNvSpPr>
          <p:nvPr/>
        </p:nvSpPr>
        <p:spPr bwMode="auto">
          <a:xfrm>
            <a:off x="1752600" y="1841500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211" name="Text Box 33"/>
          <p:cNvSpPr txBox="1">
            <a:spLocks noChangeArrowheads="1"/>
          </p:cNvSpPr>
          <p:nvPr/>
        </p:nvSpPr>
        <p:spPr bwMode="auto">
          <a:xfrm>
            <a:off x="4191000" y="1841500"/>
            <a:ext cx="155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i+D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212" name="Rectangle 34"/>
          <p:cNvSpPr>
            <a:spLocks noChangeArrowheads="1"/>
          </p:cNvSpPr>
          <p:nvPr/>
        </p:nvSpPr>
        <p:spPr bwMode="auto">
          <a:xfrm>
            <a:off x="7359650" y="1917700"/>
            <a:ext cx="71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8196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78861"/>
              </p:ext>
            </p:extLst>
          </p:nvPr>
        </p:nvGraphicFramePr>
        <p:xfrm>
          <a:off x="590550" y="3579813"/>
          <a:ext cx="7964488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2" name="Equation" r:id="rId7" imgW="3644900" imgH="444500" progId="Equation.3">
                  <p:embed/>
                </p:oleObj>
              </mc:Choice>
              <mc:Fallback>
                <p:oleObj name="Equation" r:id="rId7" imgW="3644900" imgH="444500" progId="Equation.3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3579813"/>
                        <a:ext cx="7964488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254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ight Brace 26"/>
          <p:cNvSpPr/>
          <p:nvPr/>
        </p:nvSpPr>
        <p:spPr bwMode="auto">
          <a:xfrm rot="5400000">
            <a:off x="3162300" y="3021568"/>
            <a:ext cx="228600" cy="32004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67000" y="47360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2"/>
                </a:solidFill>
              </a:rPr>
              <a:t>data term</a:t>
            </a:r>
          </a:p>
        </p:txBody>
      </p:sp>
      <p:sp>
        <p:nvSpPr>
          <p:cNvPr id="29" name="Right Brace 28"/>
          <p:cNvSpPr/>
          <p:nvPr/>
        </p:nvSpPr>
        <p:spPr bwMode="auto">
          <a:xfrm rot="5400000">
            <a:off x="6825734" y="3091934"/>
            <a:ext cx="216932" cy="30480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43600" y="473606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accent2"/>
                </a:solidFill>
              </a:rPr>
              <a:t>smoothness term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FD9B84-F4D9-9F40-8418-46B35B562855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870" grpId="0" build="p"/>
      <p:bldP spid="803871" grpId="0"/>
      <p:bldP spid="27" grpId="0" animBg="1"/>
      <p:bldP spid="28" grpId="0"/>
      <p:bldP spid="29" grpId="0" animBg="1"/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01000" cy="838200"/>
          </a:xfrm>
        </p:spPr>
        <p:txBody>
          <a:bodyPr/>
          <a:lstStyle/>
          <a:p>
            <a:r>
              <a:rPr lang="en-US" dirty="0"/>
              <a:t>Stereo matching as a prediction problem</a:t>
            </a:r>
          </a:p>
        </p:txBody>
      </p:sp>
      <p:pic>
        <p:nvPicPr>
          <p:cNvPr id="4" name="Picture 3" descr="Screen Shot 2018-03-14 at 12.35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7620000" cy="2249933"/>
          </a:xfrm>
          <a:prstGeom prst="rect">
            <a:avLst/>
          </a:prstGeom>
        </p:spPr>
      </p:pic>
      <p:pic>
        <p:nvPicPr>
          <p:cNvPr id="5" name="Picture 4" descr="Screen Shot 2018-03-14 at 12.37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888"/>
            <a:ext cx="9144000" cy="2885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248400"/>
            <a:ext cx="861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Y. </a:t>
            </a:r>
            <a:r>
              <a:rPr lang="en-US" sz="1600" dirty="0" err="1"/>
              <a:t>Zhong</a:t>
            </a:r>
            <a:r>
              <a:rPr lang="en-US" sz="1600" dirty="0"/>
              <a:t>, Y. Dai, and H. Li, </a:t>
            </a:r>
            <a:r>
              <a:rPr lang="en-US" sz="1600" dirty="0">
                <a:hlinkClick r:id="rId4"/>
              </a:rPr>
              <a:t>Self-Supervised Learning for Stereo Matching with Self-Improving Ability</a:t>
            </a:r>
            <a:r>
              <a:rPr lang="en-US" sz="1600" dirty="0"/>
              <a:t>, </a:t>
            </a:r>
            <a:r>
              <a:rPr lang="en-US" sz="1600" dirty="0" err="1"/>
              <a:t>arXiv</a:t>
            </a:r>
            <a:r>
              <a:rPr lang="en-US" sz="1600" dirty="0"/>
              <a:t> 2017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C7ECA7-B09E-5B4D-8082-37EF69302BD3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30370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001000" cy="838200"/>
          </a:xfrm>
        </p:spPr>
        <p:txBody>
          <a:bodyPr/>
          <a:lstStyle/>
          <a:p>
            <a:r>
              <a:rPr lang="en-US" dirty="0"/>
              <a:t>Review: Basic stereo matching algorithm</a:t>
            </a:r>
          </a:p>
        </p:txBody>
      </p:sp>
      <p:pic>
        <p:nvPicPr>
          <p:cNvPr id="2867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28688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7974"/>
            <a:ext cx="8686800" cy="243522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For each pixel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/>
              <a:t> in the reference image</a:t>
            </a:r>
          </a:p>
          <a:p>
            <a:pPr lvl="1"/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scanline in the other image</a:t>
            </a:r>
          </a:p>
          <a:p>
            <a:pPr lvl="1"/>
            <a:r>
              <a:rPr lang="en-US" dirty="0"/>
              <a:t>Examine all pixels on the </a:t>
            </a:r>
            <a:r>
              <a:rPr lang="en-US" dirty="0" err="1"/>
              <a:t>scanline</a:t>
            </a:r>
            <a:r>
              <a:rPr lang="en-US" dirty="0"/>
              <a:t> and pick the best match 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’</a:t>
            </a:r>
          </a:p>
          <a:p>
            <a:pPr lvl="1"/>
            <a:r>
              <a:rPr lang="en-US" dirty="0"/>
              <a:t>Compute disparity </a:t>
            </a:r>
            <a:r>
              <a:rPr lang="en-US" i="1" dirty="0">
                <a:solidFill>
                  <a:srgbClr val="0066FF"/>
                </a:solidFill>
              </a:rPr>
              <a:t>x–x’</a:t>
            </a:r>
            <a:r>
              <a:rPr lang="en-US" dirty="0"/>
              <a:t> and set </a:t>
            </a:r>
            <a:r>
              <a:rPr lang="en-US" dirty="0">
                <a:solidFill>
                  <a:srgbClr val="0066FF"/>
                </a:solidFill>
              </a:rPr>
              <a:t>depth(</a:t>
            </a:r>
            <a:r>
              <a:rPr lang="en-US" i="1" dirty="0">
                <a:solidFill>
                  <a:srgbClr val="0066FF"/>
                </a:solidFill>
              </a:rPr>
              <a:t>x</a:t>
            </a:r>
            <a:r>
              <a:rPr lang="en-US" dirty="0">
                <a:solidFill>
                  <a:srgbClr val="0066FF"/>
                </a:solidFill>
              </a:rPr>
              <a:t>) = </a:t>
            </a:r>
            <a:r>
              <a:rPr lang="en-US" i="1" dirty="0">
                <a:solidFill>
                  <a:srgbClr val="0066FF"/>
                </a:solidFill>
              </a:rPr>
              <a:t>B</a:t>
            </a:r>
            <a:r>
              <a:rPr lang="en-US" dirty="0">
                <a:solidFill>
                  <a:srgbClr val="0066FF"/>
                </a:solidFill>
              </a:rPr>
              <a:t>*</a:t>
            </a:r>
            <a:r>
              <a:rPr lang="en-US" i="1" dirty="0">
                <a:solidFill>
                  <a:srgbClr val="0066FF"/>
                </a:solidFill>
              </a:rPr>
              <a:t>f</a:t>
            </a:r>
            <a:r>
              <a:rPr lang="en-US" dirty="0">
                <a:solidFill>
                  <a:srgbClr val="0066FF"/>
                </a:solidFill>
              </a:rPr>
              <a:t>/(</a:t>
            </a:r>
            <a:r>
              <a:rPr lang="en-US" i="1" dirty="0">
                <a:solidFill>
                  <a:srgbClr val="0066FF"/>
                </a:solidFill>
              </a:rPr>
              <a:t>x–x’</a:t>
            </a:r>
            <a:r>
              <a:rPr lang="en-US" dirty="0">
                <a:solidFill>
                  <a:srgbClr val="0066FF"/>
                </a:solidFill>
              </a:rPr>
              <a:t>)</a:t>
            </a: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28682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7B74E1A-CC44-D547-B8AB-63799D91E4E9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06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40" grpId="0" animBg="1"/>
      <p:bldP spid="731147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DF1DC-4236-A74C-99ED-402E7E9EE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B3485-C9C2-D642-813B-E2824F9FB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64723-F0D4-D34E-AEBD-55529E2E0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209798"/>
            <a:ext cx="2959865" cy="2959865"/>
          </a:xfrm>
          <a:prstGeom prst="rect">
            <a:avLst/>
          </a:prstGeom>
        </p:spPr>
      </p:pic>
      <p:pic>
        <p:nvPicPr>
          <p:cNvPr id="5" name="Picture 5" descr="KU46138small_st">
            <a:extLst>
              <a:ext uri="{FF2B5EF4-FFF2-40B4-BE49-F238E27FC236}">
                <a16:creationId xmlns:a16="http://schemas.microsoft.com/office/drawing/2014/main" id="{0B18586F-4B67-E241-B349-21F0C3F01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717" y="1014794"/>
            <a:ext cx="4572000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FFB0A-5151-6548-9D8E-E72925C648F2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8767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datasets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>
                <a:hlinkClick r:id="rId2"/>
              </a:rPr>
              <a:t>Middlebury stereo datasets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>
                <a:hlinkClick r:id="rId3"/>
              </a:rPr>
              <a:t>KITTI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>
                <a:hlinkClick r:id="rId4"/>
              </a:rPr>
              <a:t>Synthetic data?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0" y="2819400"/>
            <a:ext cx="3784600" cy="3263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740582-47D3-5741-85C6-5A8B073597DE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856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anual Operation 33"/>
          <p:cNvSpPr/>
          <p:nvPr/>
        </p:nvSpPr>
        <p:spPr>
          <a:xfrm>
            <a:off x="7429500" y="4089400"/>
            <a:ext cx="727075" cy="296862"/>
          </a:xfrm>
          <a:prstGeom prst="flowChartManualOperati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7675"/>
          </a:xfrm>
        </p:spPr>
        <p:txBody>
          <a:bodyPr/>
          <a:lstStyle/>
          <a:p>
            <a:pPr eaLnBrk="1" hangingPunct="1"/>
            <a:r>
              <a:rPr lang="en-US" sz="3200"/>
              <a:t>Depth from Triangulation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64063" y="1066800"/>
            <a:ext cx="0" cy="40068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809625" y="1120775"/>
            <a:ext cx="1357313" cy="1390650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03425" y="1898650"/>
            <a:ext cx="1916113" cy="765175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0738" y="4187825"/>
            <a:ext cx="612775" cy="36195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17588" y="4111625"/>
            <a:ext cx="219075" cy="98425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54338" y="4165600"/>
            <a:ext cx="614362" cy="36195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51188" y="4089400"/>
            <a:ext cx="219075" cy="98425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Arrow Connector 13"/>
          <p:cNvCxnSpPr>
            <a:endCxn id="10" idx="0"/>
          </p:cNvCxnSpPr>
          <p:nvPr/>
        </p:nvCxnSpPr>
        <p:spPr>
          <a:xfrm flipH="1">
            <a:off x="1127125" y="2663825"/>
            <a:ext cx="1039813" cy="144780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2" idx="0"/>
          </p:cNvCxnSpPr>
          <p:nvPr/>
        </p:nvCxnSpPr>
        <p:spPr>
          <a:xfrm>
            <a:off x="2166938" y="2663825"/>
            <a:ext cx="1093787" cy="1425575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25" name="TextBox 17"/>
          <p:cNvSpPr txBox="1">
            <a:spLocks noChangeArrowheads="1"/>
          </p:cNvSpPr>
          <p:nvPr/>
        </p:nvSpPr>
        <p:spPr bwMode="auto">
          <a:xfrm>
            <a:off x="590550" y="4703762"/>
            <a:ext cx="1077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Camera 1</a:t>
            </a:r>
          </a:p>
        </p:txBody>
      </p:sp>
      <p:sp>
        <p:nvSpPr>
          <p:cNvPr id="13326" name="TextBox 18"/>
          <p:cNvSpPr txBox="1">
            <a:spLocks noChangeArrowheads="1"/>
          </p:cNvSpPr>
          <p:nvPr/>
        </p:nvSpPr>
        <p:spPr bwMode="auto">
          <a:xfrm>
            <a:off x="2722563" y="4703762"/>
            <a:ext cx="1077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Camera 2</a:t>
            </a:r>
          </a:p>
        </p:txBody>
      </p:sp>
      <p:sp>
        <p:nvSpPr>
          <p:cNvPr id="13327" name="TextBox 21"/>
          <p:cNvSpPr txBox="1">
            <a:spLocks noChangeArrowheads="1"/>
          </p:cNvSpPr>
          <p:nvPr/>
        </p:nvSpPr>
        <p:spPr bwMode="auto">
          <a:xfrm>
            <a:off x="820738" y="5359400"/>
            <a:ext cx="3055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/>
              <a:t>Passive Stereopsis</a:t>
            </a:r>
          </a:p>
        </p:txBody>
      </p:sp>
      <p:sp>
        <p:nvSpPr>
          <p:cNvPr id="23" name="Oval 22"/>
          <p:cNvSpPr/>
          <p:nvPr/>
        </p:nvSpPr>
        <p:spPr>
          <a:xfrm>
            <a:off x="5341938" y="1120775"/>
            <a:ext cx="1357312" cy="1390650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534150" y="1898650"/>
            <a:ext cx="1916113" cy="765175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353050" y="4187825"/>
            <a:ext cx="612775" cy="36195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549900" y="4111625"/>
            <a:ext cx="219075" cy="98425"/>
          </a:xfrm>
          <a:prstGeom prst="rect">
            <a:avLst/>
          </a:prstGeom>
          <a:solidFill>
            <a:srgbClr val="00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9" name="Straight Arrow Connector 28"/>
          <p:cNvCxnSpPr>
            <a:endCxn id="26" idx="0"/>
          </p:cNvCxnSpPr>
          <p:nvPr/>
        </p:nvCxnSpPr>
        <p:spPr>
          <a:xfrm flipH="1">
            <a:off x="5659438" y="2663825"/>
            <a:ext cx="1039812" cy="144780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486650" y="4211637"/>
            <a:ext cx="612775" cy="360363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699250" y="2663825"/>
            <a:ext cx="1093788" cy="1425575"/>
          </a:xfrm>
          <a:prstGeom prst="straightConnector1">
            <a:avLst/>
          </a:prstGeom>
          <a:ln w="38100">
            <a:solidFill>
              <a:srgbClr val="008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35" name="TextBox 30"/>
          <p:cNvSpPr txBox="1">
            <a:spLocks noChangeArrowheads="1"/>
          </p:cNvSpPr>
          <p:nvPr/>
        </p:nvSpPr>
        <p:spPr bwMode="auto">
          <a:xfrm>
            <a:off x="5122863" y="4703762"/>
            <a:ext cx="908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Camera</a:t>
            </a:r>
          </a:p>
        </p:txBody>
      </p:sp>
      <p:sp>
        <p:nvSpPr>
          <p:cNvPr id="13336" name="TextBox 31"/>
          <p:cNvSpPr txBox="1">
            <a:spLocks noChangeArrowheads="1"/>
          </p:cNvSpPr>
          <p:nvPr/>
        </p:nvSpPr>
        <p:spPr bwMode="auto">
          <a:xfrm>
            <a:off x="7321550" y="4703762"/>
            <a:ext cx="1052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Projector</a:t>
            </a:r>
          </a:p>
        </p:txBody>
      </p:sp>
      <p:sp>
        <p:nvSpPr>
          <p:cNvPr id="13337" name="TextBox 32"/>
          <p:cNvSpPr txBox="1">
            <a:spLocks noChangeArrowheads="1"/>
          </p:cNvSpPr>
          <p:nvPr/>
        </p:nvSpPr>
        <p:spPr bwMode="auto">
          <a:xfrm>
            <a:off x="5341938" y="5359400"/>
            <a:ext cx="3054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/>
              <a:t>Active Stereopsis</a:t>
            </a:r>
          </a:p>
        </p:txBody>
      </p:sp>
      <p:sp>
        <p:nvSpPr>
          <p:cNvPr id="13338" name="TextBox 35"/>
          <p:cNvSpPr txBox="1">
            <a:spLocks noChangeArrowheads="1"/>
          </p:cNvSpPr>
          <p:nvPr/>
        </p:nvSpPr>
        <p:spPr bwMode="auto">
          <a:xfrm>
            <a:off x="809625" y="5943600"/>
            <a:ext cx="76406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dirty="0"/>
              <a:t>Active sensing simplifies the problem of estimating point correspondences</a:t>
            </a:r>
          </a:p>
        </p:txBody>
      </p:sp>
    </p:spTree>
    <p:extLst>
      <p:ext uri="{BB962C8B-B14F-4D97-AF65-F5344CB8AC3E}">
        <p14:creationId xmlns:p14="http://schemas.microsoft.com/office/powerpoint/2010/main" val="2570747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stereo with structured light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1588" y="914400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" name="Photo Editor Photo" r:id="rId4" imgW="9142857" imgH="1714739" progId="">
                  <p:embed/>
                </p:oleObj>
              </mc:Choice>
              <mc:Fallback>
                <p:oleObj name="Photo Editor Photo" r:id="rId4" imgW="9142857" imgH="171473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914400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2590800"/>
            <a:ext cx="9144000" cy="144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Project “structured” light patterns onto the object</a:t>
            </a:r>
          </a:p>
          <a:p>
            <a:pPr lvl="1"/>
            <a:r>
              <a:rPr lang="en-US"/>
              <a:t>Simplifies the correspondence problem</a:t>
            </a:r>
          </a:p>
          <a:p>
            <a:pPr lvl="1"/>
            <a:r>
              <a:rPr lang="en-US"/>
              <a:t>Allows us to use only one camera</a:t>
            </a:r>
          </a:p>
        </p:txBody>
      </p:sp>
      <p:grpSp>
        <p:nvGrpSpPr>
          <p:cNvPr id="10245" name="Group 41"/>
          <p:cNvGrpSpPr>
            <a:grpSpLocks/>
          </p:cNvGrpSpPr>
          <p:nvPr/>
        </p:nvGrpSpPr>
        <p:grpSpPr bwMode="auto">
          <a:xfrm>
            <a:off x="2362200" y="4114800"/>
            <a:ext cx="3733800" cy="1905000"/>
            <a:chOff x="3024" y="1968"/>
            <a:chExt cx="2352" cy="1200"/>
          </a:xfrm>
        </p:grpSpPr>
        <p:grpSp>
          <p:nvGrpSpPr>
            <p:cNvPr id="10247" name="Group 25"/>
            <p:cNvGrpSpPr>
              <a:grpSpLocks/>
            </p:cNvGrpSpPr>
            <p:nvPr/>
          </p:nvGrpSpPr>
          <p:grpSpPr bwMode="auto">
            <a:xfrm>
              <a:off x="4032" y="2208"/>
              <a:ext cx="144" cy="240"/>
              <a:chOff x="864" y="2064"/>
              <a:chExt cx="144" cy="240"/>
            </a:xfrm>
          </p:grpSpPr>
          <p:sp>
            <p:nvSpPr>
              <p:cNvPr id="10255" name="Rectangle 26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6" name="Rectangle 27"/>
              <p:cNvSpPr>
                <a:spLocks noChangeArrowheads="1"/>
              </p:cNvSpPr>
              <p:nvPr/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248" name="Group 31"/>
            <p:cNvGrpSpPr>
              <a:grpSpLocks/>
            </p:cNvGrpSpPr>
            <p:nvPr/>
          </p:nvGrpSpPr>
          <p:grpSpPr bwMode="auto">
            <a:xfrm>
              <a:off x="3648" y="2496"/>
              <a:ext cx="445" cy="192"/>
              <a:chOff x="768" y="2448"/>
              <a:chExt cx="445" cy="192"/>
            </a:xfrm>
          </p:grpSpPr>
          <p:sp>
            <p:nvSpPr>
              <p:cNvPr id="10253" name="Rectangle 32"/>
              <p:cNvSpPr>
                <a:spLocks noChangeArrowheads="1"/>
              </p:cNvSpPr>
              <p:nvPr/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4" name="Rectangle 33"/>
              <p:cNvSpPr>
                <a:spLocks noChangeArrowheads="1"/>
              </p:cNvSpPr>
              <p:nvPr/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0249" name="Picture 34" descr="Picture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28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0" name="Text Box 36"/>
            <p:cNvSpPr txBox="1">
              <a:spLocks noChangeArrowheads="1"/>
            </p:cNvSpPr>
            <p:nvPr/>
          </p:nvSpPr>
          <p:spPr bwMode="auto">
            <a:xfrm>
              <a:off x="3744" y="1968"/>
              <a:ext cx="5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camera </a:t>
              </a:r>
            </a:p>
          </p:txBody>
        </p:sp>
        <p:sp>
          <p:nvSpPr>
            <p:cNvPr id="10251" name="Text Box 37"/>
            <p:cNvSpPr txBox="1">
              <a:spLocks noChangeArrowheads="1"/>
            </p:cNvSpPr>
            <p:nvPr/>
          </p:nvSpPr>
          <p:spPr bwMode="auto">
            <a:xfrm>
              <a:off x="3024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projector</a:t>
              </a:r>
            </a:p>
          </p:txBody>
        </p:sp>
        <p:sp>
          <p:nvSpPr>
            <p:cNvPr id="10252" name="Freeform 38"/>
            <p:cNvSpPr>
              <a:spLocks/>
            </p:cNvSpPr>
            <p:nvPr/>
          </p:nvSpPr>
          <p:spPr bwMode="auto">
            <a:xfrm>
              <a:off x="4080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0" y="5791200"/>
            <a:ext cx="91598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800" dirty="0"/>
              <a:t>L. Zhang, B. </a:t>
            </a:r>
            <a:r>
              <a:rPr lang="en-US" sz="1800" dirty="0" err="1"/>
              <a:t>Curless</a:t>
            </a:r>
            <a:r>
              <a:rPr lang="en-US" sz="1800" dirty="0"/>
              <a:t>, and S. M. Seitz. </a:t>
            </a:r>
            <a:r>
              <a:rPr lang="en-US" sz="1800" dirty="0">
                <a:hlinkClick r:id="rId7"/>
              </a:rPr>
              <a:t>Rapid Shape Acquisition Using Color Structured Light and Multi-pass Dynamic Programming.</a:t>
            </a:r>
            <a:r>
              <a:rPr lang="en-US" sz="1800" dirty="0"/>
              <a:t> </a:t>
            </a:r>
            <a:r>
              <a:rPr lang="en-US" sz="1800" i="1" dirty="0"/>
              <a:t>3DPVT</a:t>
            </a:r>
            <a:r>
              <a:rPr lang="en-US" sz="1800" dirty="0"/>
              <a:t> 2002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959317-13F3-9843-AAB3-E9D9B17F2EB0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stereo with structured light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2366963" y="914400"/>
          <a:ext cx="4338637" cy="315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" name="Photo Editor Photo" r:id="rId4" imgW="5323810" imgH="3877216" progId="">
                  <p:embed/>
                </p:oleObj>
              </mc:Choice>
              <mc:Fallback>
                <p:oleObj name="Photo Editor Photo" r:id="rId4" imgW="5323810" imgH="3877216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6963" y="914400"/>
                        <a:ext cx="4338637" cy="315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4191000"/>
            <a:ext cx="236220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4191000"/>
            <a:ext cx="236220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5791200"/>
            <a:ext cx="91598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800" dirty="0"/>
              <a:t>L. Zhang, B. </a:t>
            </a:r>
            <a:r>
              <a:rPr lang="en-US" sz="1800" dirty="0" err="1"/>
              <a:t>Curless</a:t>
            </a:r>
            <a:r>
              <a:rPr lang="en-US" sz="1800" dirty="0"/>
              <a:t>, and S. M. Seitz. </a:t>
            </a:r>
            <a:r>
              <a:rPr lang="en-US" sz="1800" dirty="0">
                <a:hlinkClick r:id="rId8"/>
              </a:rPr>
              <a:t>Rapid Shape Acquisition Using Color Structured Light and Multi-pass Dynamic Programming.</a:t>
            </a:r>
            <a:r>
              <a:rPr lang="en-US" sz="1800" dirty="0"/>
              <a:t> </a:t>
            </a:r>
            <a:r>
              <a:rPr lang="en-US" sz="1800" i="1" dirty="0"/>
              <a:t>3DPVT</a:t>
            </a:r>
            <a:r>
              <a:rPr lang="en-US" sz="1800" dirty="0"/>
              <a:t> 2002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6181F-1B74-734F-90A9-BE07286C38D7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stereo with structured light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2366963" y="914400"/>
          <a:ext cx="4338637" cy="315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04" name="Photo Editor Photo" r:id="rId4" imgW="5323810" imgH="3877216" progId="">
                  <p:embed/>
                </p:oleObj>
              </mc:Choice>
              <mc:Fallback>
                <p:oleObj name="Photo Editor Photo" r:id="rId4" imgW="5323810" imgH="3877216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6963" y="914400"/>
                        <a:ext cx="4338637" cy="315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838200" y="6172200"/>
            <a:ext cx="731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800" dirty="0">
                <a:hlinkClick r:id="rId6"/>
              </a:rPr>
              <a:t>http://en.wikipedia.org/wiki/Structured-light_3D_scanner</a:t>
            </a:r>
            <a:endParaRPr lang="en-US" sz="1800" dirty="0"/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191000"/>
            <a:ext cx="2362200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4191000"/>
            <a:ext cx="236220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01A6D6-A227-4449-81D0-840DDAA31506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Kinect</a:t>
            </a:r>
            <a:r>
              <a:rPr lang="en-US" dirty="0"/>
              <a:t>: Structured infrared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90800" y="6248400"/>
            <a:ext cx="64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800" dirty="0">
                <a:hlinkClick r:id="rId3"/>
              </a:rPr>
              <a:t>http://bbzippo.wordpress.com/2010/11/28/kinect-in-infrared/</a:t>
            </a:r>
            <a:endParaRPr lang="en-US" sz="1800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 cstate="print"/>
          <a:srcRect t="16696"/>
          <a:stretch>
            <a:fillRect/>
          </a:stretch>
        </p:blipFill>
        <p:spPr bwMode="auto">
          <a:xfrm>
            <a:off x="152400" y="914400"/>
            <a:ext cx="2876550" cy="17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5" cstate="print"/>
          <a:srcRect t="10909"/>
          <a:stretch>
            <a:fillRect/>
          </a:stretch>
        </p:blipFill>
        <p:spPr bwMode="auto">
          <a:xfrm>
            <a:off x="2590799" y="1905000"/>
            <a:ext cx="634998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762E66-FBF9-5F45-8ABE-3446EB2BB6F7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/>
          <p:cNvSpPr>
            <a:spLocks noGrp="1"/>
          </p:cNvSpPr>
          <p:nvPr>
            <p:ph type="title"/>
          </p:nvPr>
        </p:nvSpPr>
        <p:spPr>
          <a:xfrm>
            <a:off x="457200" y="173038"/>
            <a:ext cx="8229600" cy="609600"/>
          </a:xfrm>
        </p:spPr>
        <p:txBody>
          <a:bodyPr/>
          <a:lstStyle/>
          <a:p>
            <a:pPr eaLnBrk="1" hangingPunct="1"/>
            <a:r>
              <a:rPr lang="en-US" sz="3600"/>
              <a:t>Range Sensors</a:t>
            </a:r>
          </a:p>
        </p:txBody>
      </p:sp>
      <p:pic>
        <p:nvPicPr>
          <p:cNvPr id="6" name="Picture 5" descr="primeSen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15" y="783389"/>
            <a:ext cx="2149182" cy="194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2" name="TextBox 8"/>
          <p:cNvSpPr txBox="1">
            <a:spLocks noChangeArrowheads="1"/>
          </p:cNvSpPr>
          <p:nvPr/>
        </p:nvSpPr>
        <p:spPr bwMode="auto">
          <a:xfrm>
            <a:off x="2836863" y="2533650"/>
            <a:ext cx="350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prime</a:t>
            </a:r>
            <a:r>
              <a:rPr lang="en-US" sz="2000"/>
              <a:t>sense</a:t>
            </a:r>
            <a:r>
              <a:rPr lang="en-US"/>
              <a:t> sensor (used in Kinect)</a:t>
            </a:r>
          </a:p>
        </p:txBody>
      </p:sp>
      <p:pic>
        <p:nvPicPr>
          <p:cNvPr id="12293" name="Picture 11" descr="ros_kinec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782638"/>
            <a:ext cx="4038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2" descr="velody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3035300"/>
            <a:ext cx="6202363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Box 13"/>
          <p:cNvSpPr txBox="1">
            <a:spLocks noChangeArrowheads="1"/>
          </p:cNvSpPr>
          <p:nvPr/>
        </p:nvSpPr>
        <p:spPr bwMode="auto">
          <a:xfrm>
            <a:off x="3416300" y="5762625"/>
            <a:ext cx="236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Velodyne LIDAR Sensor</a:t>
            </a:r>
          </a:p>
        </p:txBody>
      </p:sp>
      <p:sp>
        <p:nvSpPr>
          <p:cNvPr id="12296" name="TextBox 14"/>
          <p:cNvSpPr txBox="1">
            <a:spLocks noChangeArrowheads="1"/>
          </p:cNvSpPr>
          <p:nvPr/>
        </p:nvSpPr>
        <p:spPr bwMode="auto">
          <a:xfrm>
            <a:off x="293688" y="6124575"/>
            <a:ext cx="787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1200">
                <a:solidFill>
                  <a:srgbClr val="000000"/>
                </a:solidFill>
              </a:rPr>
              <a:t>http://www.primesense.com/, http://www.ifixit.com/, </a:t>
            </a:r>
            <a:endParaRPr lang="nl-NL" sz="1200">
              <a:solidFill>
                <a:srgbClr val="000000"/>
              </a:solidFill>
            </a:endParaRPr>
          </a:p>
          <a:p>
            <a:pPr eaLnBrk="1" hangingPunct="1"/>
            <a:r>
              <a:rPr lang="nl-NL" sz="1200">
                <a:solidFill>
                  <a:srgbClr val="000000"/>
                </a:solidFill>
              </a:rPr>
              <a:t>http://mirror.umd.edu/roswiki/kinect_calibration(2f)technical.html</a:t>
            </a:r>
          </a:p>
          <a:p>
            <a:pPr eaLnBrk="1" hangingPunct="1"/>
            <a:r>
              <a:rPr lang="es-ES_tradnl" sz="1200">
                <a:solidFill>
                  <a:srgbClr val="000000"/>
                </a:solidFill>
              </a:rPr>
              <a:t>http://velodynelidar.com/lidar/lidar.aspx</a:t>
            </a:r>
            <a:endParaRPr lang="en-US" sz="12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8784720" y="1431720"/>
              <a:ext cx="14400" cy="9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17320" y="437760"/>
                <a:ext cx="5784840" cy="345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54408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Apple </a:t>
            </a:r>
            <a:r>
              <a:rPr lang="en-US" dirty="0" err="1"/>
              <a:t>TrueDepth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113" t="7202" r="8374" b="12145"/>
          <a:stretch/>
        </p:blipFill>
        <p:spPr>
          <a:xfrm>
            <a:off x="3505200" y="3581400"/>
            <a:ext cx="5486400" cy="3156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90600"/>
            <a:ext cx="7362743" cy="2590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4699337"/>
            <a:ext cx="32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https://</a:t>
            </a:r>
            <a:r>
              <a:rPr lang="en-US" sz="2000" dirty="0" err="1">
                <a:hlinkClick r:id="rId4"/>
              </a:rPr>
              <a:t>www.cnet.com</a:t>
            </a:r>
            <a:r>
              <a:rPr lang="en-US" sz="2000" dirty="0">
                <a:hlinkClick r:id="rId4"/>
              </a:rPr>
              <a:t>/news/apple-face-id-</a:t>
            </a:r>
            <a:r>
              <a:rPr lang="en-US" sz="2000" dirty="0" err="1">
                <a:hlinkClick r:id="rId4"/>
              </a:rPr>
              <a:t>truedepth</a:t>
            </a:r>
            <a:r>
              <a:rPr lang="en-US" sz="2000" dirty="0">
                <a:hlinkClick r:id="rId4"/>
              </a:rPr>
              <a:t>-how-it-works/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E0EF6F-DDF8-0B46-A79D-09DA3A71C0A3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76711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scanning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Optical triangulation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Project a single stripe of laser light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Scan it across the surface of the object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This is a very precise version of structured light scanning</a:t>
            </a:r>
          </a:p>
        </p:txBody>
      </p:sp>
      <p:pic>
        <p:nvPicPr>
          <p:cNvPr id="38916" name="Picture 4" descr="cyber_triang_ge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3917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scanner-head-and-david-head-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0763" y="1352550"/>
            <a:ext cx="39322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7"/>
          <p:cNvSpPr>
            <a:spLocks noChangeArrowheads="1"/>
          </p:cNvSpPr>
          <p:nvPr/>
        </p:nvSpPr>
        <p:spPr bwMode="auto">
          <a:xfrm>
            <a:off x="5045075" y="3881438"/>
            <a:ext cx="35052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Digital Michelangelo Project</a:t>
            </a:r>
          </a:p>
          <a:p>
            <a:pPr algn="ctr"/>
            <a:r>
              <a:rPr lang="en-US" sz="1800"/>
              <a:t>Levoy et al.</a:t>
            </a:r>
          </a:p>
          <a:p>
            <a:pPr algn="ctr"/>
            <a:r>
              <a:rPr lang="en-US" sz="1400">
                <a:hlinkClick r:id="rId5"/>
              </a:rPr>
              <a:t>http://graphics.stanford.edu/projects/mich/</a:t>
            </a:r>
            <a:endParaRPr lang="en-US" sz="1400"/>
          </a:p>
          <a:p>
            <a:pPr lvl="1" algn="ctr"/>
            <a:endParaRPr lang="en-US" sz="1400"/>
          </a:p>
        </p:txBody>
      </p:sp>
      <p:sp>
        <p:nvSpPr>
          <p:cNvPr id="38919" name="Text Box 8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9939" name="Picture 4" descr="fd35h-csh-s-and-bfd41h-csh-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8213" y="1023938"/>
            <a:ext cx="4802187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/>
              <a:t>The Digital Michelangelo Project</a:t>
            </a:r>
            <a:r>
              <a:rPr lang="en-US" sz="1600"/>
              <a:t>, Levoy et al.</a:t>
            </a: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Humans can fuse pairs of images to get a sensation of depth</a:t>
            </a: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2590800" y="6186488"/>
            <a:ext cx="408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/>
              <a:t>Autostereograms</a:t>
            </a:r>
            <a:r>
              <a:rPr lang="en-US" sz="1800" dirty="0"/>
              <a:t>: </a:t>
            </a:r>
            <a:r>
              <a:rPr lang="en-US" sz="1800" dirty="0">
                <a:hlinkClick r:id="rId3"/>
              </a:rPr>
              <a:t>www.magiceye.com</a:t>
            </a:r>
            <a:endParaRPr lang="en-US" sz="1800" dirty="0"/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2206625"/>
            <a:ext cx="462915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D5B2CC-5B00-6547-9278-8C723C344EB7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2259013" y="6248400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/>
              <a:t>The Digital Michelangelo Project</a:t>
            </a:r>
            <a:r>
              <a:rPr lang="en-US" sz="1600"/>
              <a:t>, Levoy et al.</a:t>
            </a:r>
          </a:p>
        </p:txBody>
      </p:sp>
      <p:pic>
        <p:nvPicPr>
          <p:cNvPr id="40964" name="Picture 6" descr="david-classic-leftlight-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5200" y="995363"/>
            <a:ext cx="477996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41987" name="Picture 4" descr="david-righteye-and-hair-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2263" y="995363"/>
            <a:ext cx="6205537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/>
              <a:t>The Digital Michelangelo Project</a:t>
            </a:r>
            <a:r>
              <a:rPr lang="en-US" sz="1600"/>
              <a:t>, Levoy et al.</a:t>
            </a: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/>
              <a:t>The Digital Michelangelo Project</a:t>
            </a:r>
            <a:r>
              <a:rPr lang="en-US" sz="1600"/>
              <a:t>, Levoy et al.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pic>
        <p:nvPicPr>
          <p:cNvPr id="43013" name="Picture 6" descr="david-eye-qtrmm-ss-annota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238" y="1657350"/>
            <a:ext cx="74723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44035" name="Picture 4" descr="david-eye-vrip-wireframe-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751013"/>
            <a:ext cx="5167313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/>
              <a:t>The Digital Michelangelo Project</a:t>
            </a:r>
            <a:r>
              <a:rPr lang="en-US" sz="1600"/>
              <a:t>, Levoy et al.</a:t>
            </a: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S. Seitz</a:t>
            </a: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2057400" y="1295400"/>
            <a:ext cx="5508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/>
              <a:t>1.0 mm resolution (56 million triangles)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5250"/>
            <a:ext cx="8229600" cy="7810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i="1" dirty="0"/>
              <a:t>Stereo error(distance)</a:t>
            </a:r>
            <a:endParaRPr lang="en-US" dirty="0"/>
          </a:p>
        </p:txBody>
      </p:sp>
      <p:sp>
        <p:nvSpPr>
          <p:cNvPr id="15363" name="Title 3"/>
          <p:cNvSpPr txBox="1">
            <a:spLocks/>
          </p:cNvSpPr>
          <p:nvPr/>
        </p:nvSpPr>
        <p:spPr bwMode="auto">
          <a:xfrm>
            <a:off x="609600" y="1028700"/>
            <a:ext cx="82296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/>
              <a:t>Error in distance estimate increases quadratically with the distance</a:t>
            </a:r>
          </a:p>
        </p:txBody>
      </p:sp>
      <p:pic>
        <p:nvPicPr>
          <p:cNvPr id="15364" name="Picture 1" descr="mathV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336800"/>
            <a:ext cx="257810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quantV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1624013"/>
            <a:ext cx="6197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9673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Aligning range images</a:t>
            </a:r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 single range scan is not sufficient to describe a complex surface</a:t>
            </a:r>
          </a:p>
          <a:p>
            <a:pPr>
              <a:buFontTx/>
              <a:buChar char="•"/>
            </a:pPr>
            <a:r>
              <a:rPr lang="en-US"/>
              <a:t>Need techniques to register multiple range images</a:t>
            </a:r>
            <a:br>
              <a:rPr lang="en-US"/>
            </a:br>
            <a:br>
              <a:rPr lang="en-US"/>
            </a:br>
            <a:endParaRPr lang="en-US" i="1"/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3" cstate="print"/>
          <a:srcRect b="7397"/>
          <a:stretch>
            <a:fillRect/>
          </a:stretch>
        </p:blipFill>
        <p:spPr bwMode="auto">
          <a:xfrm>
            <a:off x="762000" y="2133600"/>
            <a:ext cx="7239000" cy="385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152400" y="6094413"/>
            <a:ext cx="895667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B. Curless and M. Levoy, </a:t>
            </a:r>
            <a:r>
              <a:rPr lang="en-US" sz="1600">
                <a:hlinkClick r:id="rId4"/>
              </a:rPr>
              <a:t>A Volumetric Method for Building Complex Models from Range Images</a:t>
            </a:r>
            <a:r>
              <a:rPr lang="en-US" sz="1600"/>
              <a:t>, SIGGRAPH 1996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7DCEB9-8FC6-C543-B565-08FDE7074695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Aligning range images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 single range scan is not sufficient to describe a complex surface</a:t>
            </a:r>
          </a:p>
          <a:p>
            <a:pPr>
              <a:buFontTx/>
              <a:buChar char="•"/>
            </a:pPr>
            <a:r>
              <a:rPr lang="en-US"/>
              <a:t>Need techniques to register multiple range images</a:t>
            </a:r>
            <a:br>
              <a:rPr lang="en-US"/>
            </a:br>
            <a:endParaRPr lang="en-US"/>
          </a:p>
          <a:p>
            <a:pPr algn="ctr"/>
            <a:r>
              <a:rPr lang="en-US"/>
              <a:t>… which brings us to </a:t>
            </a:r>
            <a:r>
              <a:rPr lang="en-US" i="1"/>
              <a:t>multi-view stereo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58B441-E5BA-F744-B45B-963C07489F30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Multi-view stereo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6" name="Picture 4" descr="multi_view_geometry"/>
          <p:cNvPicPr>
            <a:picLocks noChangeAspect="1" noChangeArrowheads="1"/>
          </p:cNvPicPr>
          <p:nvPr/>
        </p:nvPicPr>
        <p:blipFill>
          <a:blip r:embed="rId3" cstate="print"/>
          <a:srcRect l="400" t="374"/>
          <a:stretch>
            <a:fillRect/>
          </a:stretch>
        </p:blipFill>
        <p:spPr bwMode="auto">
          <a:xfrm>
            <a:off x="2084388" y="1066800"/>
            <a:ext cx="477361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A7C557-C5B0-554B-9644-0CC53DCFC7C8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49666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stereo: Basic idea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</p:cNvCxnSpPr>
          <p:nvPr/>
        </p:nvCxnSpPr>
        <p:spPr bwMode="auto">
          <a:xfrm>
            <a:off x="2536918" y="2765518"/>
            <a:ext cx="2035082" cy="14635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</p:cNvCxnSpPr>
          <p:nvPr/>
        </p:nvCxnSpPr>
        <p:spPr bwMode="auto">
          <a:xfrm>
            <a:off x="2536918" y="2765518"/>
            <a:ext cx="3482882" cy="7317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</p:cNvCxnSpPr>
          <p:nvPr/>
        </p:nvCxnSpPr>
        <p:spPr bwMode="auto">
          <a:xfrm flipV="1">
            <a:off x="2536918" y="2514600"/>
            <a:ext cx="5064032" cy="25091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381500" y="41081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267200" y="40005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905500" y="34604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791200" y="33528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58100" y="23936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2860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Y. Furukawa</a:t>
            </a:r>
          </a:p>
        </p:txBody>
      </p:sp>
    </p:spTree>
    <p:extLst>
      <p:ext uri="{BB962C8B-B14F-4D97-AF65-F5344CB8AC3E}">
        <p14:creationId xmlns:p14="http://schemas.microsoft.com/office/powerpoint/2010/main" val="424308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stereo: Basic idea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</p:cNvCxnSpPr>
          <p:nvPr/>
        </p:nvCxnSpPr>
        <p:spPr bwMode="auto">
          <a:xfrm>
            <a:off x="2536918" y="2765518"/>
            <a:ext cx="2035082" cy="14635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</p:cNvCxnSpPr>
          <p:nvPr/>
        </p:nvCxnSpPr>
        <p:spPr bwMode="auto">
          <a:xfrm>
            <a:off x="2536918" y="2765518"/>
            <a:ext cx="3482882" cy="7317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</p:cNvCxnSpPr>
          <p:nvPr/>
        </p:nvCxnSpPr>
        <p:spPr bwMode="auto">
          <a:xfrm flipV="1">
            <a:off x="2536918" y="2514600"/>
            <a:ext cx="5064032" cy="25091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381500" y="41081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267200" y="40005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905500" y="34604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791200" y="33528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58100" y="23936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2860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8" y="909143"/>
            <a:ext cx="3781425" cy="107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Y. Furukawa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1143000" y="1193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571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Stereograms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dirty="0"/>
              <a:t>Humans can fuse pairs of images to get a sensation of depth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590800" y="6186488"/>
            <a:ext cx="408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Autostereograms: www.magiceye.com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206625"/>
            <a:ext cx="462915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2201863"/>
            <a:ext cx="47244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74BC61-A802-D442-8F40-C370DE11492F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stereo: Basic idea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  <a:endCxn id="36" idx="4"/>
          </p:cNvCxnSpPr>
          <p:nvPr/>
        </p:nvCxnSpPr>
        <p:spPr bwMode="auto">
          <a:xfrm>
            <a:off x="2727418" y="2536918"/>
            <a:ext cx="1958882" cy="17236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  <a:endCxn id="38" idx="5"/>
          </p:cNvCxnSpPr>
          <p:nvPr/>
        </p:nvCxnSpPr>
        <p:spPr bwMode="auto">
          <a:xfrm>
            <a:off x="2727418" y="2536918"/>
            <a:ext cx="3308164" cy="90123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  <a:endCxn id="40" idx="2"/>
          </p:cNvCxnSpPr>
          <p:nvPr/>
        </p:nvCxnSpPr>
        <p:spPr bwMode="auto">
          <a:xfrm flipV="1">
            <a:off x="2727418" y="2416037"/>
            <a:ext cx="4938712" cy="12088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705100" y="25146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610100" y="41081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495800" y="40005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905500" y="33080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791200" y="32004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66130" y="2339837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2098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8" y="909143"/>
            <a:ext cx="3781425" cy="107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Y. Furukawa</a:t>
            </a:r>
          </a:p>
        </p:txBody>
      </p:sp>
      <p:sp>
        <p:nvSpPr>
          <p:cNvPr id="42" name="Oval 41"/>
          <p:cNvSpPr/>
          <p:nvPr/>
        </p:nvSpPr>
        <p:spPr bwMode="auto">
          <a:xfrm>
            <a:off x="1310309" y="1369656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9492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stereo: Basic idea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</p:cNvCxnSpPr>
          <p:nvPr/>
        </p:nvCxnSpPr>
        <p:spPr bwMode="auto">
          <a:xfrm>
            <a:off x="2917918" y="2353044"/>
            <a:ext cx="1920782" cy="17551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  <a:endCxn id="38" idx="2"/>
          </p:cNvCxnSpPr>
          <p:nvPr/>
        </p:nvCxnSpPr>
        <p:spPr bwMode="auto">
          <a:xfrm>
            <a:off x="2917918" y="2353044"/>
            <a:ext cx="3139982" cy="8788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  <a:endCxn id="40" idx="6"/>
          </p:cNvCxnSpPr>
          <p:nvPr/>
        </p:nvCxnSpPr>
        <p:spPr bwMode="auto">
          <a:xfrm flipV="1">
            <a:off x="2917918" y="2317474"/>
            <a:ext cx="4892582" cy="355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895600" y="2330726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762500" y="40700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648200" y="39624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057900" y="31556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943600" y="30480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58100" y="22412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1336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8" y="909143"/>
            <a:ext cx="3781425" cy="107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Y. Furukawa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1543050" y="1457871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5690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Towards Internet-Scale Multi-View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410200"/>
            <a:ext cx="7772400" cy="685800"/>
          </a:xfrm>
        </p:spPr>
        <p:txBody>
          <a:bodyPr/>
          <a:lstStyle/>
          <a:p>
            <a:pPr algn="ctr"/>
            <a:r>
              <a:rPr lang="en-US" dirty="0">
                <a:hlinkClick r:id="rId3"/>
              </a:rPr>
              <a:t>YouTube video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CMVS software</a:t>
            </a:r>
            <a:endParaRPr lang="en-US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28600" y="6158299"/>
            <a:ext cx="868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800" dirty="0"/>
              <a:t> Y. Furukawa, B. Curless, S. Seitz and R. </a:t>
            </a:r>
            <a:r>
              <a:rPr lang="en-US" sz="1800" dirty="0" err="1"/>
              <a:t>Szeliski</a:t>
            </a:r>
            <a:r>
              <a:rPr lang="en-US" sz="1800" dirty="0"/>
              <a:t>, </a:t>
            </a:r>
            <a:r>
              <a:rPr lang="en-US" sz="1800" dirty="0">
                <a:hlinkClick r:id="rId5"/>
              </a:rPr>
              <a:t>Towards</a:t>
            </a:r>
            <a:r>
              <a:rPr lang="en-US" sz="1800" dirty="0">
                <a:hlinkClick r:id="rId6"/>
              </a:rPr>
              <a:t> Internet-scale Multi-view Stereo</a:t>
            </a:r>
            <a:r>
              <a:rPr lang="en-US" sz="1800" dirty="0"/>
              <a:t>, CVPR 2010. </a:t>
            </a: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066800"/>
            <a:ext cx="91215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17092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New 3D imagery for Google Earth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E9EA07-7842-F449-A177-FAF5D6154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5D445-8A3D-5B49-8B78-28C90FFF7F75}"/>
              </a:ext>
            </a:extLst>
          </p:cNvPr>
          <p:cNvSpPr txBox="1"/>
          <p:nvPr/>
        </p:nvSpPr>
        <p:spPr>
          <a:xfrm>
            <a:off x="7425260" y="6550223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N. Snavely</a:t>
            </a:r>
          </a:p>
        </p:txBody>
      </p:sp>
    </p:spTree>
    <p:extLst>
      <p:ext uri="{BB962C8B-B14F-4D97-AF65-F5344CB8AC3E}">
        <p14:creationId xmlns:p14="http://schemas.microsoft.com/office/powerpoint/2010/main" val="29676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9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73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matterport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047044"/>
            <a:ext cx="8382000" cy="52775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7F130E-E2CA-C940-9FED-EA27111C1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0DAAA6-FB4D-384E-8935-F7B3577FE01F}"/>
              </a:ext>
            </a:extLst>
          </p:cNvPr>
          <p:cNvSpPr txBox="1"/>
          <p:nvPr/>
        </p:nvSpPr>
        <p:spPr>
          <a:xfrm>
            <a:off x="7425260" y="6550223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N. Snavely</a:t>
            </a:r>
          </a:p>
        </p:txBody>
      </p:sp>
    </p:spTree>
    <p:extLst>
      <p:ext uri="{BB962C8B-B14F-4D97-AF65-F5344CB8AC3E}">
        <p14:creationId xmlns:p14="http://schemas.microsoft.com/office/powerpoint/2010/main" val="42590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360"/>
    </mc:Choice>
    <mc:Fallback xmlns="">
      <p:transition advTm="101360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3332" fill="hold"/>
                                        <p:tgtEl>
                                          <p:spTgt spid="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7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Given a calibrated binocular stereo pair, fuse it to produce a depth image</a:t>
            </a:r>
          </a:p>
        </p:txBody>
      </p:sp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2432050" y="1828800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/>
              <a:t>image 1</a:t>
            </a:r>
            <a:endParaRPr lang="en-GB" sz="1800"/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5556250" y="1828800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/>
              <a:t>image 2</a:t>
            </a:r>
            <a:endParaRPr lang="en-GB" sz="1800"/>
          </a:p>
        </p:txBody>
      </p:sp>
      <p:sp>
        <p:nvSpPr>
          <p:cNvPr id="14342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/>
              <a:t>Dense depth map</a:t>
            </a:r>
            <a:endParaRPr lang="en-GB" sz="1800"/>
          </a:p>
        </p:txBody>
      </p:sp>
      <p:pic>
        <p:nvPicPr>
          <p:cNvPr id="14343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7FCF8D-6ECB-7843-A73A-4B20E4F094A4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7638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stereo matching algorithm</a:t>
            </a:r>
          </a:p>
        </p:txBody>
      </p:sp>
      <p:pic>
        <p:nvPicPr>
          <p:cNvPr id="18435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18448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9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18446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7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For each pixel in the first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Find corresponding </a:t>
            </a:r>
            <a:r>
              <a:rPr lang="en-US" dirty="0" err="1"/>
              <a:t>epipolar</a:t>
            </a:r>
            <a:r>
              <a:rPr lang="en-US" dirty="0"/>
              <a:t> line in the right image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Examine all pixels on the </a:t>
            </a:r>
            <a:r>
              <a:rPr lang="en-US" dirty="0" err="1"/>
              <a:t>epipolar</a:t>
            </a:r>
            <a:r>
              <a:rPr lang="en-US" dirty="0"/>
              <a:t> line and pick the best match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Triangulate the matches to get depth information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Simplest case: </a:t>
            </a:r>
            <a:r>
              <a:rPr lang="en-US" dirty="0" err="1"/>
              <a:t>epipolar</a:t>
            </a:r>
            <a:r>
              <a:rPr lang="en-US" dirty="0"/>
              <a:t> lines are corresponding </a:t>
            </a:r>
            <a:r>
              <a:rPr lang="en-US" dirty="0" err="1"/>
              <a:t>scanlines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When does this happen?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18444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5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18442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FBBE8E3-4451-A84A-8B45-F3D69B1A028F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Simplest Case: Parallel images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914400"/>
            <a:ext cx="3810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sz="2000"/>
              <a:t>Camera centers are at same height</a:t>
            </a:r>
          </a:p>
          <a:p>
            <a:pPr>
              <a:buFontTx/>
              <a:buChar char="•"/>
            </a:pPr>
            <a:r>
              <a:rPr lang="en-US" sz="2000"/>
              <a:t>Focal lengths are the same</a:t>
            </a:r>
          </a:p>
          <a:p>
            <a:endParaRPr lang="en-US" sz="2000"/>
          </a:p>
        </p:txBody>
      </p:sp>
      <p:sp>
        <p:nvSpPr>
          <p:cNvPr id="19460" name="Freeform 4"/>
          <p:cNvSpPr>
            <a:spLocks/>
          </p:cNvSpPr>
          <p:nvPr/>
        </p:nvSpPr>
        <p:spPr bwMode="auto">
          <a:xfrm>
            <a:off x="3481388" y="957263"/>
            <a:ext cx="1220787" cy="839787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890588" y="4310063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Freeform 9"/>
          <p:cNvSpPr>
            <a:spLocks/>
          </p:cNvSpPr>
          <p:nvPr/>
        </p:nvSpPr>
        <p:spPr bwMode="auto">
          <a:xfrm>
            <a:off x="1533525" y="1219200"/>
            <a:ext cx="2471738" cy="2462213"/>
          </a:xfrm>
          <a:custGeom>
            <a:avLst/>
            <a:gdLst>
              <a:gd name="T0" fmla="*/ 0 w 1557"/>
              <a:gd name="T1" fmla="*/ 2147483647 h 1551"/>
              <a:gd name="T2" fmla="*/ 2147483647 w 1557"/>
              <a:gd name="T3" fmla="*/ 0 h 1551"/>
              <a:gd name="T4" fmla="*/ 0 60000 65536"/>
              <a:gd name="T5" fmla="*/ 0 60000 65536"/>
              <a:gd name="T6" fmla="*/ 0 w 1557"/>
              <a:gd name="T7" fmla="*/ 0 h 1551"/>
              <a:gd name="T8" fmla="*/ 1557 w 1557"/>
              <a:gd name="T9" fmla="*/ 1551 h 15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57" h="1551">
                <a:moveTo>
                  <a:pt x="0" y="1551"/>
                </a:moveTo>
                <a:lnTo>
                  <a:pt x="1557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Freeform 10"/>
          <p:cNvSpPr>
            <a:spLocks/>
          </p:cNvSpPr>
          <p:nvPr/>
        </p:nvSpPr>
        <p:spPr bwMode="auto">
          <a:xfrm>
            <a:off x="687388" y="2490788"/>
            <a:ext cx="1220787" cy="2001837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Freeform 12"/>
          <p:cNvSpPr>
            <a:spLocks/>
          </p:cNvSpPr>
          <p:nvPr/>
        </p:nvSpPr>
        <p:spPr bwMode="auto">
          <a:xfrm>
            <a:off x="3990975" y="1219200"/>
            <a:ext cx="117475" cy="3910013"/>
          </a:xfrm>
          <a:custGeom>
            <a:avLst/>
            <a:gdLst>
              <a:gd name="T0" fmla="*/ 2147483647 w 74"/>
              <a:gd name="T1" fmla="*/ 2147483647 h 2463"/>
              <a:gd name="T2" fmla="*/ 0 w 74"/>
              <a:gd name="T3" fmla="*/ 0 h 2463"/>
              <a:gd name="T4" fmla="*/ 0 60000 65536"/>
              <a:gd name="T5" fmla="*/ 0 60000 65536"/>
              <a:gd name="T6" fmla="*/ 0 w 74"/>
              <a:gd name="T7" fmla="*/ 0 h 2463"/>
              <a:gd name="T8" fmla="*/ 74 w 74"/>
              <a:gd name="T9" fmla="*/ 2463 h 24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2463">
                <a:moveTo>
                  <a:pt x="74" y="2463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Freeform 13"/>
          <p:cNvSpPr>
            <a:spLocks/>
          </p:cNvSpPr>
          <p:nvPr/>
        </p:nvSpPr>
        <p:spPr bwMode="auto">
          <a:xfrm>
            <a:off x="3803650" y="4208463"/>
            <a:ext cx="1220788" cy="2001837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6" name="Line 14"/>
          <p:cNvSpPr>
            <a:spLocks noChangeShapeType="1"/>
          </p:cNvSpPr>
          <p:nvPr/>
        </p:nvSpPr>
        <p:spPr bwMode="auto">
          <a:xfrm flipV="1">
            <a:off x="890588" y="3681413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Line 15"/>
          <p:cNvSpPr>
            <a:spLocks noChangeShapeType="1"/>
          </p:cNvSpPr>
          <p:nvPr/>
        </p:nvSpPr>
        <p:spPr bwMode="auto">
          <a:xfrm flipH="1" flipV="1">
            <a:off x="4108450" y="5129213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Freeform 18"/>
          <p:cNvSpPr>
            <a:spLocks/>
          </p:cNvSpPr>
          <p:nvPr/>
        </p:nvSpPr>
        <p:spPr bwMode="auto">
          <a:xfrm>
            <a:off x="533400" y="42608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Arc 19"/>
          <p:cNvSpPr>
            <a:spLocks/>
          </p:cNvSpPr>
          <p:nvPr/>
        </p:nvSpPr>
        <p:spPr bwMode="auto">
          <a:xfrm rot="720000">
            <a:off x="733425" y="42767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Line 20"/>
          <p:cNvSpPr>
            <a:spLocks noChangeShapeType="1"/>
          </p:cNvSpPr>
          <p:nvPr/>
        </p:nvSpPr>
        <p:spPr bwMode="auto">
          <a:xfrm flipH="1">
            <a:off x="533400" y="4095750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Oval 21"/>
          <p:cNvSpPr>
            <a:spLocks noChangeArrowheads="1"/>
          </p:cNvSpPr>
          <p:nvPr/>
        </p:nvSpPr>
        <p:spPr bwMode="auto">
          <a:xfrm rot="-1860000">
            <a:off x="811213" y="4281488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Line 22"/>
          <p:cNvSpPr>
            <a:spLocks noChangeShapeType="1"/>
          </p:cNvSpPr>
          <p:nvPr/>
        </p:nvSpPr>
        <p:spPr bwMode="auto">
          <a:xfrm flipV="1">
            <a:off x="533400" y="4502150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3" name="Freeform 23"/>
          <p:cNvSpPr>
            <a:spLocks/>
          </p:cNvSpPr>
          <p:nvPr/>
        </p:nvSpPr>
        <p:spPr bwMode="auto">
          <a:xfrm>
            <a:off x="3784600" y="60896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4" name="Arc 24"/>
          <p:cNvSpPr>
            <a:spLocks/>
          </p:cNvSpPr>
          <p:nvPr/>
        </p:nvSpPr>
        <p:spPr bwMode="auto">
          <a:xfrm rot="720000">
            <a:off x="3984625" y="61055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Line 25"/>
          <p:cNvSpPr>
            <a:spLocks noChangeShapeType="1"/>
          </p:cNvSpPr>
          <p:nvPr/>
        </p:nvSpPr>
        <p:spPr bwMode="auto">
          <a:xfrm flipH="1">
            <a:off x="3784600" y="5924550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Oval 26"/>
          <p:cNvSpPr>
            <a:spLocks noChangeArrowheads="1"/>
          </p:cNvSpPr>
          <p:nvPr/>
        </p:nvSpPr>
        <p:spPr bwMode="auto">
          <a:xfrm rot="-1860000">
            <a:off x="4062413" y="6110288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Line 27"/>
          <p:cNvSpPr>
            <a:spLocks noChangeShapeType="1"/>
          </p:cNvSpPr>
          <p:nvPr/>
        </p:nvSpPr>
        <p:spPr bwMode="auto">
          <a:xfrm flipV="1">
            <a:off x="3784600" y="6330950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Oval 33"/>
          <p:cNvSpPr>
            <a:spLocks noChangeArrowheads="1"/>
          </p:cNvSpPr>
          <p:nvPr/>
        </p:nvSpPr>
        <p:spPr bwMode="auto">
          <a:xfrm>
            <a:off x="4079875" y="5081588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9" name="Oval 34"/>
          <p:cNvSpPr>
            <a:spLocks noChangeArrowheads="1"/>
          </p:cNvSpPr>
          <p:nvPr/>
        </p:nvSpPr>
        <p:spPr bwMode="auto">
          <a:xfrm>
            <a:off x="1504950" y="3649663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DE5C81-6610-C041-9CEA-5D0D95CCEBEB}"/>
              </a:ext>
            </a:extLst>
          </p:cNvPr>
          <p:cNvSpPr txBox="1"/>
          <p:nvPr/>
        </p:nvSpPr>
        <p:spPr>
          <a:xfrm>
            <a:off x="0" y="6535579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 from L. </a:t>
            </a:r>
            <a:r>
              <a:rPr lang="en-US" sz="1600" dirty="0" err="1"/>
              <a:t>Lazebnik</a:t>
            </a:r>
            <a:r>
              <a:rPr lang="en-US" sz="1600" dirty="0"/>
              <a:t>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[12pt]{article}\pagestyle{empty}&#10;\begin{document}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1.5"/>
  <p:tag name="DEFAULTFONTSIZE" val="8"/>
  <p:tag name="DEFAULTWIDTH" val="348"/>
  <p:tag name="DEFAULTHEIGHT" val="272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D:\seitz\class\490CV\lectures\mosaic.ppt</Template>
  <TotalTime>40970</TotalTime>
  <Words>2092</Words>
  <Application>Microsoft Macintosh PowerPoint</Application>
  <PresentationFormat>On-screen Show (4:3)</PresentationFormat>
  <Paragraphs>381</Paragraphs>
  <Slides>64</Slides>
  <Notes>49</Notes>
  <HiddenSlides>8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64</vt:i4>
      </vt:variant>
    </vt:vector>
  </HeadingPairs>
  <TitlesOfParts>
    <vt:vector size="73" baseType="lpstr">
      <vt:lpstr>Arial</vt:lpstr>
      <vt:lpstr>Calibri</vt:lpstr>
      <vt:lpstr>Tahoma</vt:lpstr>
      <vt:lpstr>Times New Roman</vt:lpstr>
      <vt:lpstr>mosaic</vt:lpstr>
      <vt:lpstr>Equation</vt:lpstr>
      <vt:lpstr>Image</vt:lpstr>
      <vt:lpstr>Image File</vt:lpstr>
      <vt:lpstr>Photo Editor Photo</vt:lpstr>
      <vt:lpstr>Two-View Stereo</vt:lpstr>
      <vt:lpstr>Stereo</vt:lpstr>
      <vt:lpstr>Stereograms</vt:lpstr>
      <vt:lpstr>Stereograms</vt:lpstr>
      <vt:lpstr>Stereograms</vt:lpstr>
      <vt:lpstr>Stereograms</vt:lpstr>
      <vt:lpstr>Problem formulation</vt:lpstr>
      <vt:lpstr>Basic stereo matching algorithm</vt:lpstr>
      <vt:lpstr>Simplest Case: Parallel images</vt:lpstr>
      <vt:lpstr>Simplest Case: Parallel images</vt:lpstr>
      <vt:lpstr>Essential matrix for parallel images</vt:lpstr>
      <vt:lpstr>Stereo image rectification</vt:lpstr>
      <vt:lpstr>Stereo image rectification</vt:lpstr>
      <vt:lpstr>Rectification example</vt:lpstr>
      <vt:lpstr>Another rectification example</vt:lpstr>
      <vt:lpstr>Basic stereo matching algorithm</vt:lpstr>
      <vt:lpstr>Correspondence search</vt:lpstr>
      <vt:lpstr>Correspondence search</vt:lpstr>
      <vt:lpstr>Correspondence search</vt:lpstr>
      <vt:lpstr>Basic stereo matching algorithm</vt:lpstr>
      <vt:lpstr>Triangulation: History</vt:lpstr>
      <vt:lpstr>Depth from disparity</vt:lpstr>
      <vt:lpstr>Depth from disparity</vt:lpstr>
      <vt:lpstr>Basic stereo matching algorithm</vt:lpstr>
      <vt:lpstr>Failures of correspondence search</vt:lpstr>
      <vt:lpstr>Effect of window size</vt:lpstr>
      <vt:lpstr>Results with window search</vt:lpstr>
      <vt:lpstr>Better methods exist...</vt:lpstr>
      <vt:lpstr>How can we improve window-based matching?</vt:lpstr>
      <vt:lpstr>Non-local constraints</vt:lpstr>
      <vt:lpstr>Non-local constraints</vt:lpstr>
      <vt:lpstr>Non-local constraints</vt:lpstr>
      <vt:lpstr>Non-local constraints</vt:lpstr>
      <vt:lpstr>Scanline stereo</vt:lpstr>
      <vt:lpstr>“Shortest paths” for scan-line stereo</vt:lpstr>
      <vt:lpstr>Coherent stereo on 2D grid</vt:lpstr>
      <vt:lpstr>Stereo matching as global optimization</vt:lpstr>
      <vt:lpstr>Stereo matching as a prediction problem</vt:lpstr>
      <vt:lpstr>Review: Basic stereo matching algorithm</vt:lpstr>
      <vt:lpstr>Stereo datasets</vt:lpstr>
      <vt:lpstr>Depth from Triangulation</vt:lpstr>
      <vt:lpstr>Active stereo with structured light</vt:lpstr>
      <vt:lpstr>Active stereo with structured light</vt:lpstr>
      <vt:lpstr>Active stereo with structured light</vt:lpstr>
      <vt:lpstr>Kinect: Structured infrared light</vt:lpstr>
      <vt:lpstr>Range Sensors</vt:lpstr>
      <vt:lpstr>Apple TrueDepth</vt:lpstr>
      <vt:lpstr>Laser scanning</vt:lpstr>
      <vt:lpstr>Laser scanned models</vt:lpstr>
      <vt:lpstr>Laser scanned models</vt:lpstr>
      <vt:lpstr>Laser scanned models</vt:lpstr>
      <vt:lpstr>Laser scanned models</vt:lpstr>
      <vt:lpstr>Laser scanned models</vt:lpstr>
      <vt:lpstr>Stereo error(distance)</vt:lpstr>
      <vt:lpstr>Aligning range images</vt:lpstr>
      <vt:lpstr>Aligning range images</vt:lpstr>
      <vt:lpstr>Multi-view stereo</vt:lpstr>
      <vt:lpstr>Multi-view stereo: Basic idea</vt:lpstr>
      <vt:lpstr>Multi-view stereo: Basic idea</vt:lpstr>
      <vt:lpstr>Multi-view stereo: Basic idea</vt:lpstr>
      <vt:lpstr>Multi-view stereo: Basic idea</vt:lpstr>
      <vt:lpstr>Towards Internet-Scale Multi-View Stereo</vt:lpstr>
      <vt:lpstr>Applications</vt:lpstr>
      <vt:lpstr>Applications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 Stereo</dc:title>
  <dc:creator>Steve Seitz</dc:creator>
  <cp:lastModifiedBy>Gupta, Saurabh</cp:lastModifiedBy>
  <cp:revision>746</cp:revision>
  <cp:lastPrinted>2016-03-15T19:50:31Z</cp:lastPrinted>
  <dcterms:created xsi:type="dcterms:W3CDTF">1998-05-10T17:20:27Z</dcterms:created>
  <dcterms:modified xsi:type="dcterms:W3CDTF">2020-03-27T15:50:02Z</dcterms:modified>
</cp:coreProperties>
</file>