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313" r:id="rId2"/>
    <p:sldId id="257" r:id="rId3"/>
    <p:sldId id="976" r:id="rId4"/>
    <p:sldId id="995" r:id="rId5"/>
    <p:sldId id="970" r:id="rId6"/>
    <p:sldId id="972" r:id="rId7"/>
    <p:sldId id="971" r:id="rId8"/>
    <p:sldId id="423" r:id="rId9"/>
    <p:sldId id="509" r:id="rId10"/>
    <p:sldId id="552" r:id="rId11"/>
    <p:sldId id="618" r:id="rId12"/>
    <p:sldId id="427" r:id="rId13"/>
    <p:sldId id="629" r:id="rId14"/>
    <p:sldId id="996" r:id="rId15"/>
    <p:sldId id="969" r:id="rId16"/>
    <p:sldId id="539" r:id="rId17"/>
    <p:sldId id="478" r:id="rId18"/>
    <p:sldId id="479" r:id="rId19"/>
    <p:sldId id="480" r:id="rId20"/>
    <p:sldId id="481" r:id="rId21"/>
    <p:sldId id="483" r:id="rId22"/>
    <p:sldId id="484" r:id="rId23"/>
    <p:sldId id="485" r:id="rId24"/>
    <p:sldId id="486" r:id="rId25"/>
    <p:sldId id="968" r:id="rId26"/>
    <p:sldId id="567" r:id="rId27"/>
    <p:sldId id="259" r:id="rId28"/>
    <p:sldId id="997" r:id="rId29"/>
    <p:sldId id="611" r:id="rId30"/>
    <p:sldId id="615" r:id="rId31"/>
    <p:sldId id="612" r:id="rId32"/>
    <p:sldId id="639" r:id="rId33"/>
    <p:sldId id="640" r:id="rId34"/>
    <p:sldId id="641" r:id="rId35"/>
    <p:sldId id="642" r:id="rId36"/>
    <p:sldId id="643" r:id="rId37"/>
    <p:sldId id="644" r:id="rId38"/>
    <p:sldId id="998" r:id="rId39"/>
    <p:sldId id="646" r:id="rId40"/>
    <p:sldId id="647" r:id="rId41"/>
    <p:sldId id="648" r:id="rId42"/>
    <p:sldId id="649" r:id="rId43"/>
    <p:sldId id="650" r:id="rId44"/>
    <p:sldId id="651" r:id="rId45"/>
    <p:sldId id="578" r:id="rId46"/>
    <p:sldId id="999" r:id="rId47"/>
    <p:sldId id="979" r:id="rId48"/>
    <p:sldId id="980" r:id="rId49"/>
    <p:sldId id="981" r:id="rId50"/>
    <p:sldId id="982" r:id="rId51"/>
    <p:sldId id="986" r:id="rId52"/>
    <p:sldId id="985" r:id="rId53"/>
    <p:sldId id="989" r:id="rId54"/>
    <p:sldId id="990" r:id="rId55"/>
    <p:sldId id="991" r:id="rId56"/>
    <p:sldId id="983" r:id="rId57"/>
    <p:sldId id="987" r:id="rId58"/>
    <p:sldId id="988" r:id="rId59"/>
    <p:sldId id="984" r:id="rId60"/>
    <p:sldId id="522" r:id="rId61"/>
    <p:sldId id="520" r:id="rId62"/>
    <p:sldId id="527" r:id="rId63"/>
    <p:sldId id="992" r:id="rId64"/>
    <p:sldId id="978" r:id="rId65"/>
    <p:sldId id="993" r:id="rId66"/>
    <p:sldId id="994" r:id="rId67"/>
    <p:sldId id="321" r:id="rId68"/>
    <p:sldId id="322" r:id="rId69"/>
    <p:sldId id="324" r:id="rId70"/>
    <p:sldId id="289" r:id="rId71"/>
    <p:sldId id="263" r:id="rId72"/>
    <p:sldId id="525" r:id="rId73"/>
    <p:sldId id="549" r:id="rId7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90"/>
    <p:restoredTop sz="97239" autoAdjust="0"/>
  </p:normalViewPr>
  <p:slideViewPr>
    <p:cSldViewPr>
      <p:cViewPr varScale="1">
        <p:scale>
          <a:sx n="246" d="100"/>
          <a:sy n="246" d="100"/>
        </p:scale>
        <p:origin x="504"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1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9B8BD9B6-C2C2-4FB9-A9E2-84C06BD92D85}" type="datetimeFigureOut">
              <a:rPr lang="en-US" altLang="en-US"/>
              <a:pPr/>
              <a:t>4/7/21</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C8401595-98BC-4713-8674-D8BC70F15B39}" type="slidenum">
              <a:rPr lang="en-US" altLang="en-US"/>
              <a:pPr/>
              <a:t>‹#›</a:t>
            </a:fld>
            <a:endParaRPr lang="en-US" altLang="en-US"/>
          </a:p>
        </p:txBody>
      </p:sp>
    </p:spTree>
    <p:extLst>
      <p:ext uri="{BB962C8B-B14F-4D97-AF65-F5344CB8AC3E}">
        <p14:creationId xmlns:p14="http://schemas.microsoft.com/office/powerpoint/2010/main" val="36822509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CFAFB4F-49B9-4C57-AE1A-AABE60EB7E98}" type="slidenum">
              <a:rPr lang="en-US" altLang="en-US" sz="1200">
                <a:latin typeface="Calibri" panose="020F0502020204030204" pitchFamily="34" charset="0"/>
              </a:rPr>
              <a:pPr eaLnBrk="1" hangingPunct="1"/>
              <a:t>1</a:t>
            </a:fld>
            <a:endParaRPr lang="en-US" altLang="en-US" sz="1200">
              <a:latin typeface="Calibri" panose="020F0502020204030204" pitchFamily="34" charset="0"/>
            </a:endParaRPr>
          </a:p>
        </p:txBody>
      </p:sp>
    </p:spTree>
    <p:extLst>
      <p:ext uri="{BB962C8B-B14F-4D97-AF65-F5344CB8AC3E}">
        <p14:creationId xmlns:p14="http://schemas.microsoft.com/office/powerpoint/2010/main" val="1901911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F176B586-BEBD-475C-B5B4-467FD56CBCCC}" type="slidenum">
              <a:rPr lang="en-US" smtClean="0"/>
              <a:pPr/>
              <a:t>10</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87399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F176B586-BEBD-475C-B5B4-467FD56CBCCC}" type="slidenum">
              <a:rPr lang="en-US" smtClean="0"/>
              <a:pPr/>
              <a:t>11</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3836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040E40D-B457-4109-A8D0-327BCAFBE26B}" type="slidenum">
              <a:rPr lang="en-US" smtClean="0"/>
              <a:pPr/>
              <a:t>12</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4736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040E40D-B457-4109-A8D0-327BCAFBE26B}" type="slidenum">
              <a:rPr lang="en-US" smtClean="0"/>
              <a:pPr/>
              <a:t>13</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39418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040E40D-B457-4109-A8D0-327BCAFBE26B}" type="slidenum">
              <a:rPr lang="en-US" smtClean="0"/>
              <a:pPr/>
              <a:t>15</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83304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At testing time, we are given a new image, we also represent it in terms of image features and apply the trained model to obtain the prediction</a:t>
            </a: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D514A96-D829-4E1D-8E3D-56B94308D9CF}" type="slidenum">
              <a:rPr lang="en-US" altLang="en-US" sz="1200">
                <a:latin typeface="Calibri" panose="020F0502020204030204" pitchFamily="34" charset="0"/>
              </a:rPr>
              <a:pPr eaLnBrk="1" hangingPunct="1"/>
              <a:t>27</a:t>
            </a:fld>
            <a:endParaRPr lang="en-US" altLang="en-US" sz="1200">
              <a:latin typeface="Calibri" panose="020F0502020204030204" pitchFamily="34" charset="0"/>
            </a:endParaRPr>
          </a:p>
        </p:txBody>
      </p:sp>
    </p:spTree>
    <p:extLst>
      <p:ext uri="{BB962C8B-B14F-4D97-AF65-F5344CB8AC3E}">
        <p14:creationId xmlns:p14="http://schemas.microsoft.com/office/powerpoint/2010/main" val="3823718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“Non-parametric” classifier: the</a:t>
            </a:r>
            <a:r>
              <a:rPr lang="en-US" baseline="0" dirty="0"/>
              <a:t> entire training set is essentially the model parameters.</a:t>
            </a:r>
            <a:endParaRPr lang="en-US" dirty="0"/>
          </a:p>
          <a:p>
            <a:r>
              <a:rPr lang="en-US" dirty="0"/>
              <a:t>Pros:</a:t>
            </a:r>
          </a:p>
          <a:p>
            <a:pPr marL="171450" indent="-171450">
              <a:buFontTx/>
              <a:buChar char="-"/>
            </a:pPr>
            <a:r>
              <a:rPr lang="en-US" dirty="0"/>
              <a:t>Very fast at training time</a:t>
            </a:r>
          </a:p>
          <a:p>
            <a:pPr marL="171450" indent="-171450">
              <a:buFontTx/>
              <a:buChar char="-"/>
            </a:pPr>
            <a:r>
              <a:rPr lang="en-US" dirty="0"/>
              <a:t>Flexible:</a:t>
            </a:r>
            <a:r>
              <a:rPr lang="en-US" baseline="0" dirty="0"/>
              <a:t> all it requires is a way to compute similarity or distances between pairs of features. Applies to many different kinds of features.</a:t>
            </a:r>
          </a:p>
          <a:p>
            <a:pPr marL="171450" indent="-171450">
              <a:buFontTx/>
              <a:buChar char="-"/>
            </a:pPr>
            <a:r>
              <a:rPr lang="en-US" baseline="0" dirty="0"/>
              <a:t>Works with any number of classes.</a:t>
            </a:r>
          </a:p>
          <a:p>
            <a:pPr marL="171450" indent="-171450">
              <a:buFontTx/>
              <a:buChar char="-"/>
            </a:pPr>
            <a:r>
              <a:rPr lang="en-US" baseline="0" dirty="0"/>
              <a:t>Works well in practice for large datasets (but see cons)</a:t>
            </a:r>
          </a:p>
          <a:p>
            <a:pPr marL="0" indent="0">
              <a:buFontTx/>
              <a:buNone/>
            </a:pPr>
            <a:r>
              <a:rPr lang="en-US" baseline="0" dirty="0"/>
              <a:t>Cons:</a:t>
            </a:r>
          </a:p>
          <a:p>
            <a:pPr marL="171450" indent="-171450">
              <a:buFontTx/>
              <a:buChar char="-"/>
            </a:pPr>
            <a:r>
              <a:rPr lang="en-US" dirty="0"/>
              <a:t>Slow at test time (need to compute distances between test example and every training example)</a:t>
            </a:r>
          </a:p>
        </p:txBody>
      </p:sp>
      <p:sp>
        <p:nvSpPr>
          <p:cNvPr id="4" name="Slide Number Placeholder 3"/>
          <p:cNvSpPr>
            <a:spLocks noGrp="1"/>
          </p:cNvSpPr>
          <p:nvPr>
            <p:ph type="sldNum" sz="quarter" idx="10"/>
          </p:nvPr>
        </p:nvSpPr>
        <p:spPr/>
        <p:txBody>
          <a:bodyPr/>
          <a:lstStyle/>
          <a:p>
            <a:fld id="{623B36A2-D391-4BB6-B1CB-0A6BDE1DFAD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059740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“Parametric” classifier: model defined by a small number of parameters</a:t>
            </a:r>
            <a:r>
              <a:rPr lang="en-US" baseline="0" dirty="0"/>
              <a:t> (w, b)</a:t>
            </a:r>
          </a:p>
          <a:p>
            <a:r>
              <a:rPr lang="en-US" baseline="0" dirty="0"/>
              <a:t>Pros:</a:t>
            </a:r>
          </a:p>
          <a:p>
            <a:pPr marL="171450" indent="-171450">
              <a:buFontTx/>
              <a:buChar char="-"/>
            </a:pPr>
            <a:r>
              <a:rPr lang="en-US" baseline="0" dirty="0"/>
              <a:t>Very fast at test time</a:t>
            </a:r>
          </a:p>
          <a:p>
            <a:pPr marL="0" indent="0">
              <a:buFontTx/>
              <a:buNone/>
            </a:pPr>
            <a:r>
              <a:rPr lang="en-US" baseline="0" dirty="0"/>
              <a:t>Cons: </a:t>
            </a:r>
          </a:p>
          <a:p>
            <a:pPr marL="171450" indent="-171450">
              <a:buFontTx/>
              <a:buChar char="-"/>
            </a:pPr>
            <a:r>
              <a:rPr lang="en-US" dirty="0"/>
              <a:t>Slow at training time: need</a:t>
            </a:r>
            <a:r>
              <a:rPr lang="en-US" baseline="0" dirty="0"/>
              <a:t> to estimate the parameters</a:t>
            </a:r>
          </a:p>
          <a:p>
            <a:pPr marL="171450" indent="-171450">
              <a:buFontTx/>
              <a:buChar char="-"/>
            </a:pPr>
            <a:r>
              <a:rPr lang="en-US" baseline="0" dirty="0"/>
              <a:t>Only works for two classes</a:t>
            </a:r>
          </a:p>
          <a:p>
            <a:pPr marL="171450" indent="-171450">
              <a:buFontTx/>
              <a:buChar char="-"/>
            </a:pPr>
            <a:r>
              <a:rPr lang="en-US" baseline="0" dirty="0"/>
              <a:t>Data may not be </a:t>
            </a:r>
            <a:r>
              <a:rPr lang="en-US" baseline="0"/>
              <a:t>linearly separable</a:t>
            </a:r>
            <a:endParaRPr lang="en-US" dirty="0"/>
          </a:p>
        </p:txBody>
      </p:sp>
      <p:sp>
        <p:nvSpPr>
          <p:cNvPr id="4" name="Slide Number Placeholder 3"/>
          <p:cNvSpPr>
            <a:spLocks noGrp="1"/>
          </p:cNvSpPr>
          <p:nvPr>
            <p:ph type="sldNum" sz="quarter" idx="10"/>
          </p:nvPr>
        </p:nvSpPr>
        <p:spPr/>
        <p:txBody>
          <a:bodyPr/>
          <a:lstStyle/>
          <a:p>
            <a:fld id="{623B36A2-D391-4BB6-B1CB-0A6BDE1DFADD}"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028271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77209CF-311C-42D5-A10E-DC4B7A434FF7}" type="slidenum">
              <a:rPr lang="en-US" smtClean="0">
                <a:solidFill>
                  <a:prstClr val="black"/>
                </a:solidFill>
              </a:rPr>
              <a:pPr/>
              <a:t>32</a:t>
            </a:fld>
            <a:endParaRPr lang="en-US">
              <a:solidFill>
                <a:prstClr val="black"/>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55398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AB419C4-F225-4528-AAAD-35F11FA46F7A}" type="slidenum">
              <a:rPr lang="en-US" smtClean="0"/>
              <a:pPr/>
              <a:t>33</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64192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532D97B-47CD-4DE9-887A-75344A3441FA}" type="slidenum">
              <a:rPr lang="en-US" altLang="en-US" sz="1200">
                <a:latin typeface="Calibri" panose="020F0502020204030204" pitchFamily="34" charset="0"/>
              </a:rPr>
              <a:pPr eaLnBrk="1" hangingPunct="1"/>
              <a:t>2</a:t>
            </a:fld>
            <a:endParaRPr lang="en-US" altLang="en-US" sz="1200">
              <a:latin typeface="Calibri" panose="020F0502020204030204" pitchFamily="34" charset="0"/>
            </a:endParaRPr>
          </a:p>
        </p:txBody>
      </p:sp>
    </p:spTree>
    <p:extLst>
      <p:ext uri="{BB962C8B-B14F-4D97-AF65-F5344CB8AC3E}">
        <p14:creationId xmlns:p14="http://schemas.microsoft.com/office/powerpoint/2010/main" val="713428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DBA8D757-3770-47F1-A2AF-CB55DD627A3E}" type="slidenum">
              <a:rPr lang="en-US" smtClean="0"/>
              <a:pPr/>
              <a:t>34</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53788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8938D31-18D5-46E4-9557-40F006113AC7}"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1405857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8938D31-18D5-46E4-9557-40F006113AC7}"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2117815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75FCD266-E4F9-46A1-95C7-872321EFD206}" type="slidenum">
              <a:rPr lang="en-US" smtClean="0">
                <a:solidFill>
                  <a:prstClr val="black"/>
                </a:solidFill>
              </a:rPr>
              <a:pPr/>
              <a:t>37</a:t>
            </a:fld>
            <a:endParaRPr lang="en-US">
              <a:solidFill>
                <a:prstClr val="black"/>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46921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191E7A34-F962-40C8-82DC-A9AC55FE084A}" type="slidenum">
              <a:rPr lang="en-US" smtClean="0">
                <a:solidFill>
                  <a:prstClr val="black"/>
                </a:solidFill>
              </a:rPr>
              <a:pPr/>
              <a:t>38</a:t>
            </a:fld>
            <a:endParaRPr lang="en-US">
              <a:solidFill>
                <a:prstClr val="black"/>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03034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75FCD266-E4F9-46A1-95C7-872321EFD206}" type="slidenum">
              <a:rPr lang="en-US" smtClean="0">
                <a:solidFill>
                  <a:prstClr val="black"/>
                </a:solidFill>
              </a:rPr>
              <a:pPr/>
              <a:t>39</a:t>
            </a:fld>
            <a:endParaRPr lang="en-US">
              <a:solidFill>
                <a:prstClr val="black"/>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43909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68C2570-543E-4E99-AD93-7AE0D4E359A5}" type="slidenum">
              <a:rPr lang="en-US" smtClean="0">
                <a:solidFill>
                  <a:prstClr val="black"/>
                </a:solidFill>
              </a:rPr>
              <a:pPr/>
              <a:t>40</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02098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68C2570-543E-4E99-AD93-7AE0D4E359A5}" type="slidenum">
              <a:rPr lang="en-US" smtClean="0">
                <a:solidFill>
                  <a:prstClr val="black"/>
                </a:solidFill>
              </a:rPr>
              <a:pPr/>
              <a:t>41</a:t>
            </a:fld>
            <a:endParaRPr lang="en-US">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63998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6935390-C588-4DB4-AE6D-1DFF726F3E17}" type="slidenum">
              <a:rPr lang="en-US" smtClean="0"/>
              <a:pPr/>
              <a:t>45</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41406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532D97B-47CD-4DE9-887A-75344A3441FA}" type="slidenum">
              <a:rPr lang="en-US" altLang="en-US" sz="1200">
                <a:latin typeface="Calibri" panose="020F0502020204030204" pitchFamily="34" charset="0"/>
              </a:rPr>
              <a:pPr eaLnBrk="1" hangingPunct="1"/>
              <a:t>46</a:t>
            </a:fld>
            <a:endParaRPr lang="en-US" altLang="en-US" sz="1200">
              <a:latin typeface="Calibri" panose="020F0502020204030204" pitchFamily="34" charset="0"/>
            </a:endParaRPr>
          </a:p>
        </p:txBody>
      </p:sp>
    </p:spTree>
    <p:extLst>
      <p:ext uri="{BB962C8B-B14F-4D97-AF65-F5344CB8AC3E}">
        <p14:creationId xmlns:p14="http://schemas.microsoft.com/office/powerpoint/2010/main" val="361069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532D97B-47CD-4DE9-887A-75344A3441FA}" type="slidenum">
              <a:rPr lang="en-US" altLang="en-US" sz="1200">
                <a:latin typeface="Calibri" panose="020F0502020204030204" pitchFamily="34" charset="0"/>
              </a:rPr>
              <a:pPr eaLnBrk="1" hangingPunct="1"/>
              <a:t>3</a:t>
            </a:fld>
            <a:endParaRPr lang="en-US" altLang="en-US" sz="1200">
              <a:latin typeface="Calibri" panose="020F0502020204030204" pitchFamily="34" charset="0"/>
            </a:endParaRPr>
          </a:p>
        </p:txBody>
      </p:sp>
    </p:spTree>
    <p:extLst>
      <p:ext uri="{BB962C8B-B14F-4D97-AF65-F5344CB8AC3E}">
        <p14:creationId xmlns:p14="http://schemas.microsoft.com/office/powerpoint/2010/main" val="2331496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At testing time, we are given a new image, we also represent it in terms of image features and apply the trained model to obtain the prediction</a:t>
            </a: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D514A96-D829-4E1D-8E3D-56B94308D9CF}" type="slidenum">
              <a:rPr lang="en-US" altLang="en-US" sz="1200">
                <a:latin typeface="Calibri" panose="020F0502020204030204" pitchFamily="34" charset="0"/>
              </a:rPr>
              <a:pPr eaLnBrk="1" hangingPunct="1"/>
              <a:t>47</a:t>
            </a:fld>
            <a:endParaRPr lang="en-US" altLang="en-US" sz="1200">
              <a:latin typeface="Calibri" panose="020F0502020204030204" pitchFamily="34" charset="0"/>
            </a:endParaRPr>
          </a:p>
        </p:txBody>
      </p:sp>
    </p:spTree>
    <p:extLst>
      <p:ext uri="{BB962C8B-B14F-4D97-AF65-F5344CB8AC3E}">
        <p14:creationId xmlns:p14="http://schemas.microsoft.com/office/powerpoint/2010/main" val="1294519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At testing time, we are given a new image, we also represent it in terms of image features and apply the trained model to obtain the prediction</a:t>
            </a: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D514A96-D829-4E1D-8E3D-56B94308D9CF}" type="slidenum">
              <a:rPr lang="en-US" altLang="en-US" sz="1200">
                <a:latin typeface="Calibri" panose="020F0502020204030204" pitchFamily="34" charset="0"/>
              </a:rPr>
              <a:pPr eaLnBrk="1" hangingPunct="1"/>
              <a:t>49</a:t>
            </a:fld>
            <a:endParaRPr lang="en-US" altLang="en-US" sz="1200">
              <a:latin typeface="Calibri" panose="020F0502020204030204" pitchFamily="34" charset="0"/>
            </a:endParaRPr>
          </a:p>
        </p:txBody>
      </p:sp>
    </p:spTree>
    <p:extLst>
      <p:ext uri="{BB962C8B-B14F-4D97-AF65-F5344CB8AC3E}">
        <p14:creationId xmlns:p14="http://schemas.microsoft.com/office/powerpoint/2010/main" val="295533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Note: these figures don’t work in pdf</a:t>
            </a:r>
          </a:p>
        </p:txBody>
      </p:sp>
      <p:sp>
        <p:nvSpPr>
          <p:cNvPr id="4" name="Slide Number Placeholder 3"/>
          <p:cNvSpPr>
            <a:spLocks noGrp="1"/>
          </p:cNvSpPr>
          <p:nvPr>
            <p:ph type="sldNum" sz="quarter" idx="5"/>
          </p:nvPr>
        </p:nvSpPr>
        <p:spPr/>
        <p:txBody>
          <a:bodyPr/>
          <a:lstStyle/>
          <a:p>
            <a:pPr>
              <a:defRPr/>
            </a:pPr>
            <a:fld id="{44CBE5DD-9F2B-4ABC-A8C8-5244B51D02D3}" type="slidenum">
              <a:rPr lang="en-US" smtClean="0"/>
              <a:pPr>
                <a:defRPr/>
              </a:pPr>
              <a:t>50</a:t>
            </a:fld>
            <a:endParaRPr lang="en-US"/>
          </a:p>
        </p:txBody>
      </p:sp>
    </p:spTree>
    <p:extLst>
      <p:ext uri="{BB962C8B-B14F-4D97-AF65-F5344CB8AC3E}">
        <p14:creationId xmlns:p14="http://schemas.microsoft.com/office/powerpoint/2010/main" val="3314197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Note: these figures don’t work in pdf</a:t>
            </a:r>
          </a:p>
        </p:txBody>
      </p:sp>
      <p:sp>
        <p:nvSpPr>
          <p:cNvPr id="4" name="Slide Number Placeholder 3"/>
          <p:cNvSpPr>
            <a:spLocks noGrp="1"/>
          </p:cNvSpPr>
          <p:nvPr>
            <p:ph type="sldNum" sz="quarter" idx="5"/>
          </p:nvPr>
        </p:nvSpPr>
        <p:spPr/>
        <p:txBody>
          <a:bodyPr/>
          <a:lstStyle/>
          <a:p>
            <a:pPr>
              <a:defRPr/>
            </a:pPr>
            <a:fld id="{44CBE5DD-9F2B-4ABC-A8C8-5244B51D02D3}" type="slidenum">
              <a:rPr lang="en-US" smtClean="0"/>
              <a:pPr>
                <a:defRPr/>
              </a:pPr>
              <a:t>52</a:t>
            </a:fld>
            <a:endParaRPr lang="en-US"/>
          </a:p>
        </p:txBody>
      </p:sp>
    </p:spTree>
    <p:extLst>
      <p:ext uri="{BB962C8B-B14F-4D97-AF65-F5344CB8AC3E}">
        <p14:creationId xmlns:p14="http://schemas.microsoft.com/office/powerpoint/2010/main" val="32923156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Note: these figures don’t work in pdf</a:t>
            </a:r>
          </a:p>
        </p:txBody>
      </p:sp>
      <p:sp>
        <p:nvSpPr>
          <p:cNvPr id="4" name="Slide Number Placeholder 3"/>
          <p:cNvSpPr>
            <a:spLocks noGrp="1"/>
          </p:cNvSpPr>
          <p:nvPr>
            <p:ph type="sldNum" sz="quarter" idx="5"/>
          </p:nvPr>
        </p:nvSpPr>
        <p:spPr/>
        <p:txBody>
          <a:bodyPr/>
          <a:lstStyle/>
          <a:p>
            <a:pPr>
              <a:defRPr/>
            </a:pPr>
            <a:fld id="{44CBE5DD-9F2B-4ABC-A8C8-5244B51D02D3}" type="slidenum">
              <a:rPr lang="en-US" smtClean="0"/>
              <a:pPr>
                <a:defRPr/>
              </a:pPr>
              <a:t>57</a:t>
            </a:fld>
            <a:endParaRPr lang="en-US"/>
          </a:p>
        </p:txBody>
      </p:sp>
    </p:spTree>
    <p:extLst>
      <p:ext uri="{BB962C8B-B14F-4D97-AF65-F5344CB8AC3E}">
        <p14:creationId xmlns:p14="http://schemas.microsoft.com/office/powerpoint/2010/main" val="4259846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Note: these figures don’t work in pdf</a:t>
            </a:r>
          </a:p>
        </p:txBody>
      </p:sp>
      <p:sp>
        <p:nvSpPr>
          <p:cNvPr id="4" name="Slide Number Placeholder 3"/>
          <p:cNvSpPr>
            <a:spLocks noGrp="1"/>
          </p:cNvSpPr>
          <p:nvPr>
            <p:ph type="sldNum" sz="quarter" idx="5"/>
          </p:nvPr>
        </p:nvSpPr>
        <p:spPr/>
        <p:txBody>
          <a:bodyPr/>
          <a:lstStyle/>
          <a:p>
            <a:pPr>
              <a:defRPr/>
            </a:pPr>
            <a:fld id="{44CBE5DD-9F2B-4ABC-A8C8-5244B51D02D3}" type="slidenum">
              <a:rPr lang="en-US" smtClean="0"/>
              <a:pPr>
                <a:defRPr/>
              </a:pPr>
              <a:t>58</a:t>
            </a:fld>
            <a:endParaRPr lang="en-US"/>
          </a:p>
        </p:txBody>
      </p:sp>
    </p:spTree>
    <p:extLst>
      <p:ext uri="{BB962C8B-B14F-4D97-AF65-F5344CB8AC3E}">
        <p14:creationId xmlns:p14="http://schemas.microsoft.com/office/powerpoint/2010/main" val="1823352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At testing time, we are given a new image, we also represent it in terms of image features and apply the trained model to obtain the prediction</a:t>
            </a: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D514A96-D829-4E1D-8E3D-56B94308D9CF}" type="slidenum">
              <a:rPr lang="en-US" altLang="en-US" sz="1200">
                <a:latin typeface="Calibri" panose="020F0502020204030204" pitchFamily="34" charset="0"/>
              </a:rPr>
              <a:pPr eaLnBrk="1" hangingPunct="1"/>
              <a:t>59</a:t>
            </a:fld>
            <a:endParaRPr lang="en-US" altLang="en-US" sz="1200">
              <a:latin typeface="Calibri" panose="020F0502020204030204" pitchFamily="34" charset="0"/>
            </a:endParaRPr>
          </a:p>
        </p:txBody>
      </p:sp>
    </p:spTree>
    <p:extLst>
      <p:ext uri="{BB962C8B-B14F-4D97-AF65-F5344CB8AC3E}">
        <p14:creationId xmlns:p14="http://schemas.microsoft.com/office/powerpoint/2010/main" val="26767009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Object: shape, shadows</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E0F5C95-E656-480F-BD1B-F16B09F4E81D}" type="slidenum">
              <a:rPr lang="en-US" altLang="en-US"/>
              <a:pPr>
                <a:spcBef>
                  <a:spcPct val="0"/>
                </a:spcBef>
              </a:pPr>
              <a:t>60</a:t>
            </a:fld>
            <a:endParaRPr lang="en-US" altLang="en-US"/>
          </a:p>
        </p:txBody>
      </p:sp>
    </p:spTree>
    <p:extLst>
      <p:ext uri="{BB962C8B-B14F-4D97-AF65-F5344CB8AC3E}">
        <p14:creationId xmlns:p14="http://schemas.microsoft.com/office/powerpoint/2010/main" val="18930742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At testing time, we are given a new image, we also represent it in terms of image features and apply the trained model to obtain the prediction</a:t>
            </a: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D514A96-D829-4E1D-8E3D-56B94308D9CF}" type="slidenum">
              <a:rPr lang="en-US" altLang="en-US" sz="1200">
                <a:latin typeface="Calibri" panose="020F0502020204030204" pitchFamily="34" charset="0"/>
              </a:rPr>
              <a:pPr eaLnBrk="1" hangingPunct="1"/>
              <a:t>63</a:t>
            </a:fld>
            <a:endParaRPr lang="en-US" altLang="en-US" sz="1200">
              <a:latin typeface="Calibri" panose="020F0502020204030204" pitchFamily="34" charset="0"/>
            </a:endParaRPr>
          </a:p>
        </p:txBody>
      </p:sp>
    </p:spTree>
    <p:extLst>
      <p:ext uri="{BB962C8B-B14F-4D97-AF65-F5344CB8AC3E}">
        <p14:creationId xmlns:p14="http://schemas.microsoft.com/office/powerpoint/2010/main" val="26528358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At testing time, we are given with an new image, we also represent it in terms of image features and apply the trained model to obtain the prediction</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8CD015C-B42D-4B9F-959D-EA7F95DCDD0D}" type="slidenum">
              <a:rPr lang="en-US" altLang="en-US"/>
              <a:pPr>
                <a:spcBef>
                  <a:spcPct val="0"/>
                </a:spcBef>
              </a:pPr>
              <a:t>65</a:t>
            </a:fld>
            <a:endParaRPr lang="en-US" altLang="en-US"/>
          </a:p>
        </p:txBody>
      </p:sp>
    </p:spTree>
    <p:extLst>
      <p:ext uri="{BB962C8B-B14F-4D97-AF65-F5344CB8AC3E}">
        <p14:creationId xmlns:p14="http://schemas.microsoft.com/office/powerpoint/2010/main" val="783827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532D97B-47CD-4DE9-887A-75344A3441FA}" type="slidenum">
              <a:rPr lang="en-US" altLang="en-US" sz="1200">
                <a:latin typeface="Calibri" panose="020F0502020204030204" pitchFamily="34" charset="0"/>
              </a:rPr>
              <a:pPr eaLnBrk="1" hangingPunct="1"/>
              <a:t>4</a:t>
            </a:fld>
            <a:endParaRPr lang="en-US" altLang="en-US" sz="1200">
              <a:latin typeface="Calibri" panose="020F0502020204030204" pitchFamily="34" charset="0"/>
            </a:endParaRPr>
          </a:p>
        </p:txBody>
      </p:sp>
    </p:spTree>
    <p:extLst>
      <p:ext uri="{BB962C8B-B14F-4D97-AF65-F5344CB8AC3E}">
        <p14:creationId xmlns:p14="http://schemas.microsoft.com/office/powerpoint/2010/main" val="4273837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7B41F5-E002-4B87-BEC4-89882D9D08AA}" type="slidenum">
              <a:rPr lang="en-US"/>
              <a:pPr/>
              <a:t>70</a:t>
            </a:fld>
            <a:endParaRPr 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952383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At testing time, we are given with an new image, we also represent it in terms of image features and apply the trained model to obtain the prediction</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8CD015C-B42D-4B9F-959D-EA7F95DCDD0D}" type="slidenum">
              <a:rPr lang="en-US" altLang="en-US"/>
              <a:pPr>
                <a:spcBef>
                  <a:spcPct val="0"/>
                </a:spcBef>
              </a:pPr>
              <a:t>72</a:t>
            </a:fld>
            <a:endParaRPr lang="en-US" altLang="en-US"/>
          </a:p>
        </p:txBody>
      </p:sp>
    </p:spTree>
    <p:extLst>
      <p:ext uri="{BB962C8B-B14F-4D97-AF65-F5344CB8AC3E}">
        <p14:creationId xmlns:p14="http://schemas.microsoft.com/office/powerpoint/2010/main" val="1410185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532D97B-47CD-4DE9-887A-75344A3441FA}" type="slidenum">
              <a:rPr lang="en-US" altLang="en-US" sz="1200">
                <a:latin typeface="Calibri" panose="020F0502020204030204" pitchFamily="34" charset="0"/>
              </a:rPr>
              <a:pPr eaLnBrk="1" hangingPunct="1"/>
              <a:t>5</a:t>
            </a:fld>
            <a:endParaRPr lang="en-US" altLang="en-US" sz="1200">
              <a:latin typeface="Calibri" panose="020F0502020204030204" pitchFamily="34" charset="0"/>
            </a:endParaRPr>
          </a:p>
        </p:txBody>
      </p:sp>
    </p:spTree>
    <p:extLst>
      <p:ext uri="{BB962C8B-B14F-4D97-AF65-F5344CB8AC3E}">
        <p14:creationId xmlns:p14="http://schemas.microsoft.com/office/powerpoint/2010/main" val="3302760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532D97B-47CD-4DE9-887A-75344A3441FA}" type="slidenum">
              <a:rPr lang="en-US" altLang="en-US" sz="1200">
                <a:latin typeface="Calibri" panose="020F0502020204030204" pitchFamily="34" charset="0"/>
              </a:rPr>
              <a:pPr eaLnBrk="1" hangingPunct="1"/>
              <a:t>6</a:t>
            </a:fld>
            <a:endParaRPr lang="en-US" altLang="en-US" sz="1200">
              <a:latin typeface="Calibri" panose="020F0502020204030204" pitchFamily="34" charset="0"/>
            </a:endParaRPr>
          </a:p>
        </p:txBody>
      </p:sp>
    </p:spTree>
    <p:extLst>
      <p:ext uri="{BB962C8B-B14F-4D97-AF65-F5344CB8AC3E}">
        <p14:creationId xmlns:p14="http://schemas.microsoft.com/office/powerpoint/2010/main" val="1059901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532D97B-47CD-4DE9-887A-75344A3441FA}" type="slidenum">
              <a:rPr lang="en-US" altLang="en-US" sz="1200">
                <a:latin typeface="Calibri" panose="020F0502020204030204" pitchFamily="34" charset="0"/>
              </a:rPr>
              <a:pPr eaLnBrk="1" hangingPunct="1"/>
              <a:t>7</a:t>
            </a:fld>
            <a:endParaRPr lang="en-US" altLang="en-US" sz="1200">
              <a:latin typeface="Calibri" panose="020F0502020204030204" pitchFamily="34" charset="0"/>
            </a:endParaRPr>
          </a:p>
        </p:txBody>
      </p:sp>
    </p:spTree>
    <p:extLst>
      <p:ext uri="{BB962C8B-B14F-4D97-AF65-F5344CB8AC3E}">
        <p14:creationId xmlns:p14="http://schemas.microsoft.com/office/powerpoint/2010/main" val="3592073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BD48D6A0-4970-4778-AC55-E24C038D9291}" type="slidenum">
              <a:rPr lang="en-US" smtClean="0"/>
              <a:pPr/>
              <a:t>8</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27965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2AA426C-01D0-46AB-8455-A6C5045630E7}" type="slidenum">
              <a:rPr lang="en-US" smtClean="0"/>
              <a:pPr/>
              <a:t>9</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5180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47EF993A-160A-442B-A96C-E214C9ED44B0}" type="datetimeFigureOut">
              <a:rPr lang="en-US" altLang="en-US"/>
              <a:pPr/>
              <a:t>4/7/21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75FC2E4-76E1-4918-A7B7-E8A2B9A8F1EE}" type="slidenum">
              <a:rPr lang="en-US" altLang="en-US"/>
              <a:pPr/>
              <a:t>‹#›</a:t>
            </a:fld>
            <a:endParaRPr lang="en-US" altLang="en-US"/>
          </a:p>
        </p:txBody>
      </p:sp>
    </p:spTree>
    <p:extLst>
      <p:ext uri="{BB962C8B-B14F-4D97-AF65-F5344CB8AC3E}">
        <p14:creationId xmlns:p14="http://schemas.microsoft.com/office/powerpoint/2010/main" val="1749455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0DE69AE-F1F9-4D71-B6A7-1424ADC66CBB}" type="datetimeFigureOut">
              <a:rPr lang="en-US" altLang="en-US"/>
              <a:pPr/>
              <a:t>4/7/21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EAC0E5A-8F3F-4765-8F4F-D8EC6D185A40}" type="slidenum">
              <a:rPr lang="en-US" altLang="en-US"/>
              <a:pPr/>
              <a:t>‹#›</a:t>
            </a:fld>
            <a:endParaRPr lang="en-US" altLang="en-US"/>
          </a:p>
        </p:txBody>
      </p:sp>
    </p:spTree>
    <p:extLst>
      <p:ext uri="{BB962C8B-B14F-4D97-AF65-F5344CB8AC3E}">
        <p14:creationId xmlns:p14="http://schemas.microsoft.com/office/powerpoint/2010/main" val="4270024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6790DC9-F536-4ABF-9577-0F1D773CFD7C}" type="datetimeFigureOut">
              <a:rPr lang="en-US" altLang="en-US"/>
              <a:pPr/>
              <a:t>4/7/21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CF370C4-4D99-4105-9567-BF98B6E2CB72}" type="slidenum">
              <a:rPr lang="en-US" altLang="en-US"/>
              <a:pPr/>
              <a:t>‹#›</a:t>
            </a:fld>
            <a:endParaRPr lang="en-US" altLang="en-US"/>
          </a:p>
        </p:txBody>
      </p:sp>
    </p:spTree>
    <p:extLst>
      <p:ext uri="{BB962C8B-B14F-4D97-AF65-F5344CB8AC3E}">
        <p14:creationId xmlns:p14="http://schemas.microsoft.com/office/powerpoint/2010/main" val="2523287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DCD82729-9910-47A9-BEBA-F7F0D117455E}" type="datetimeFigureOut">
              <a:rPr lang="en-US" altLang="en-US"/>
              <a:pPr/>
              <a:t>4/7/21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D67D7F0-8C8B-45F6-9F09-20134994A84C}" type="slidenum">
              <a:rPr lang="en-US" altLang="en-US"/>
              <a:pPr/>
              <a:t>‹#›</a:t>
            </a:fld>
            <a:endParaRPr lang="en-US" altLang="en-US"/>
          </a:p>
        </p:txBody>
      </p:sp>
    </p:spTree>
    <p:extLst>
      <p:ext uri="{BB962C8B-B14F-4D97-AF65-F5344CB8AC3E}">
        <p14:creationId xmlns:p14="http://schemas.microsoft.com/office/powerpoint/2010/main" val="3866748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F16BE27B-CFEA-4CC9-A834-1A30D6B35FCA}" type="datetimeFigureOut">
              <a:rPr lang="en-US" altLang="en-US"/>
              <a:pPr/>
              <a:t>4/7/21</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A9C1C8-174F-424F-93A2-0A5745037BF6}" type="slidenum">
              <a:rPr lang="en-US" altLang="en-US"/>
              <a:pPr/>
              <a:t>‹#›</a:t>
            </a:fld>
            <a:endParaRPr lang="en-US" altLang="en-US"/>
          </a:p>
        </p:txBody>
      </p:sp>
    </p:spTree>
    <p:extLst>
      <p:ext uri="{BB962C8B-B14F-4D97-AF65-F5344CB8AC3E}">
        <p14:creationId xmlns:p14="http://schemas.microsoft.com/office/powerpoint/2010/main" val="173689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A7D5AC26-484A-4CC0-9ED8-717A00922C49}" type="datetimeFigureOut">
              <a:rPr lang="en-US" altLang="en-US"/>
              <a:pPr/>
              <a:t>4/7/21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75D76F4-9F61-4FD8-954B-0794A7853654}" type="slidenum">
              <a:rPr lang="en-US" altLang="en-US"/>
              <a:pPr/>
              <a:t>‹#›</a:t>
            </a:fld>
            <a:endParaRPr lang="en-US" altLang="en-US"/>
          </a:p>
        </p:txBody>
      </p:sp>
    </p:spTree>
    <p:extLst>
      <p:ext uri="{BB962C8B-B14F-4D97-AF65-F5344CB8AC3E}">
        <p14:creationId xmlns:p14="http://schemas.microsoft.com/office/powerpoint/2010/main" val="993579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6D9F6427-FF7F-40BB-B7F3-6E9AF435EDCB}" type="datetimeFigureOut">
              <a:rPr lang="en-US" altLang="en-US"/>
              <a:pPr/>
              <a:t>4/7/21</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39805E6-AC01-4789-BDDB-ACA475167488}" type="slidenum">
              <a:rPr lang="en-US" altLang="en-US"/>
              <a:pPr/>
              <a:t>‹#›</a:t>
            </a:fld>
            <a:endParaRPr lang="en-US" altLang="en-US"/>
          </a:p>
        </p:txBody>
      </p:sp>
    </p:spTree>
    <p:extLst>
      <p:ext uri="{BB962C8B-B14F-4D97-AF65-F5344CB8AC3E}">
        <p14:creationId xmlns:p14="http://schemas.microsoft.com/office/powerpoint/2010/main" val="68015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76E4BBD6-A4E3-4C90-A8AF-891B95091501}" type="datetimeFigureOut">
              <a:rPr lang="en-US" altLang="en-US"/>
              <a:pPr/>
              <a:t>4/7/21</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F0957802-F0C0-4BB2-B6CF-491B2D578D7A}" type="slidenum">
              <a:rPr lang="en-US" altLang="en-US"/>
              <a:pPr/>
              <a:t>‹#›</a:t>
            </a:fld>
            <a:endParaRPr lang="en-US" altLang="en-US"/>
          </a:p>
        </p:txBody>
      </p:sp>
    </p:spTree>
    <p:extLst>
      <p:ext uri="{BB962C8B-B14F-4D97-AF65-F5344CB8AC3E}">
        <p14:creationId xmlns:p14="http://schemas.microsoft.com/office/powerpoint/2010/main" val="778449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1C2FADA-3C31-486F-BD9F-6866CB3CF15A}" type="datetimeFigureOut">
              <a:rPr lang="en-US" altLang="en-US"/>
              <a:pPr/>
              <a:t>4/7/21</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820C97D-07F4-4D6D-87C6-4D344D7562D5}" type="slidenum">
              <a:rPr lang="en-US" altLang="en-US"/>
              <a:pPr/>
              <a:t>‹#›</a:t>
            </a:fld>
            <a:endParaRPr lang="en-US" altLang="en-US"/>
          </a:p>
        </p:txBody>
      </p:sp>
    </p:spTree>
    <p:extLst>
      <p:ext uri="{BB962C8B-B14F-4D97-AF65-F5344CB8AC3E}">
        <p14:creationId xmlns:p14="http://schemas.microsoft.com/office/powerpoint/2010/main" val="383288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D392764B-8315-4CA1-9CDA-F8F26F57D811}" type="datetimeFigureOut">
              <a:rPr lang="en-US" altLang="en-US"/>
              <a:pPr/>
              <a:t>4/7/21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110BC11-438D-4BFD-88F9-9F4AF0FDC65D}" type="slidenum">
              <a:rPr lang="en-US" altLang="en-US"/>
              <a:pPr/>
              <a:t>‹#›</a:t>
            </a:fld>
            <a:endParaRPr lang="en-US" altLang="en-US"/>
          </a:p>
        </p:txBody>
      </p:sp>
    </p:spTree>
    <p:extLst>
      <p:ext uri="{BB962C8B-B14F-4D97-AF65-F5344CB8AC3E}">
        <p14:creationId xmlns:p14="http://schemas.microsoft.com/office/powerpoint/2010/main" val="3619597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DCBA03DE-4A43-4AE2-9CEB-F93FFBEE2959}" type="datetimeFigureOut">
              <a:rPr lang="en-US" altLang="en-US"/>
              <a:pPr/>
              <a:t>4/7/21</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06985E0-C900-4C83-AB8A-7929B153DB58}" type="slidenum">
              <a:rPr lang="en-US" altLang="en-US"/>
              <a:pPr/>
              <a:t>‹#›</a:t>
            </a:fld>
            <a:endParaRPr lang="en-US" altLang="en-US"/>
          </a:p>
        </p:txBody>
      </p:sp>
    </p:spTree>
    <p:extLst>
      <p:ext uri="{BB962C8B-B14F-4D97-AF65-F5344CB8AC3E}">
        <p14:creationId xmlns:p14="http://schemas.microsoft.com/office/powerpoint/2010/main" val="1337527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631D9EDA-9DF1-4AC4-93B5-211DC79261DC}" type="datetimeFigureOut">
              <a:rPr lang="en-US" altLang="en-US"/>
              <a:pPr/>
              <a:t>4/7/21</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F06AA70E-457A-4C83-AA7F-64E226F3E54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arxiv.org/pdf/1405.0312.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vision.caltech.edu/visipedia/"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places.csail.mit.edu/places_NIPS14.pdf"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ifp.illinois.edu/~jyang29/papers/CVPR14_Font.pdf"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arxiv.org/pdf/1311.3715.pdf"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eb.engr.illinois.edu/~dhoiem/publications/hoiem_ijcv2007SurfaceLayout.pdf" TargetMode="External"/><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hyperlink" Target="http://ai.stanford.edu/~ang/papers/pami08-make3d.pdf" TargetMode="Externa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hyperlink" Target="http://cs.nyu.edu/~silberman/papers/indoor_seg_support.pdf"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arxiv.org/pdf/1412.0623.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arxiv.org/pdf/1405.0312.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robots.ox.ac.uk/~vgg/research/oxbuildings/index.html"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cs231n.github.io/classification/"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notesSlide" Target="../notesSlides/notesSlide19.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www.umiacs.umd.edu/~joseph/support-vector-machines4.pdf" TargetMode="External"/><Relationship Id="rId5" Type="http://schemas.openxmlformats.org/officeDocument/2006/relationships/image" Target="../media/image26.wmf"/><Relationship Id="rId10" Type="http://schemas.openxmlformats.org/officeDocument/2006/relationships/image" Target="../media/image28.wmf"/><Relationship Id="rId4" Type="http://schemas.openxmlformats.org/officeDocument/2006/relationships/oleObject" Target="../embeddings/oleObject1.bin"/><Relationship Id="rId9"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notesSlide" Target="../notesSlides/notesSlide20.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9.wmf"/><Relationship Id="rId5" Type="http://schemas.openxmlformats.org/officeDocument/2006/relationships/oleObject" Target="../embeddings/oleObject4.bin"/><Relationship Id="rId4" Type="http://schemas.openxmlformats.org/officeDocument/2006/relationships/hyperlink" Target="http://www.umiacs.umd.edu/~joseph/support-vector-machines4.pdf"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1.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30.wmf"/><Relationship Id="rId4" Type="http://schemas.openxmlformats.org/officeDocument/2006/relationships/oleObject" Target="../embeddings/oleObject6.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2.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33.jpeg"/><Relationship Id="rId4" Type="http://schemas.openxmlformats.org/officeDocument/2006/relationships/hyperlink" Target="http://cs.stanford.edu/people/karpathy/svmjs/demo"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tackoverflow.com/questions/9480605/what-is-the-relation-between-the-number-of-support-vectors-and-training-data-and"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link.springer.com/article/10.1007/BF0005492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5.wmf"/><Relationship Id="rId5" Type="http://schemas.openxmlformats.org/officeDocument/2006/relationships/oleObject" Target="../embeddings/oleObject9.bin"/><Relationship Id="rId4" Type="http://schemas.openxmlformats.org/officeDocument/2006/relationships/hyperlink" Target="http://www.umiacs.umd.edu/~joseph/support-vector-machines4.pdf"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notesSlide" Target="../notesSlides/notesSlide27.xml"/><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hyperlink" Target="http://www.umiacs.umd.edu/~joseph/support-vector-machines4.pdf" TargetMode="External"/><Relationship Id="rId5" Type="http://schemas.openxmlformats.org/officeDocument/2006/relationships/image" Target="../media/image36.wmf"/><Relationship Id="rId4" Type="http://schemas.openxmlformats.org/officeDocument/2006/relationships/oleObject" Target="../embeddings/oleObject10.bin"/></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7.wmf"/><Relationship Id="rId5" Type="http://schemas.openxmlformats.org/officeDocument/2006/relationships/oleObject" Target="../embeddings/oleObject12.bin"/><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41.png"/><Relationship Id="rId4" Type="http://schemas.openxmlformats.org/officeDocument/2006/relationships/image" Target="../media/image40.wmf"/></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hyperlink" Target="https://www.cs.ubc.ca/~lowe/papers/ijcv04.pdf"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www.inf.ed.ac.uk/teaching/courses/mlsc/Notes/Lecture4/BiasVariance.pdf"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link.springer.com/article/10.1007/BF00054921"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p:txBody>
          <a:bodyPr/>
          <a:lstStyle/>
          <a:p>
            <a:pPr eaLnBrk="1" hangingPunct="1"/>
            <a:r>
              <a:rPr lang="en-US" altLang="en-US" dirty="0">
                <a:ea typeface="ＭＳ Ｐゴシック" panose="020B0600070205080204" pitchFamily="34" charset="-128"/>
              </a:rPr>
              <a:t>Introduction to Recognition</a:t>
            </a:r>
          </a:p>
        </p:txBody>
      </p:sp>
      <p:sp>
        <p:nvSpPr>
          <p:cNvPr id="14338" name="Subtitle 2"/>
          <p:cNvSpPr>
            <a:spLocks noGrp="1"/>
          </p:cNvSpPr>
          <p:nvPr>
            <p:ph type="subTitle" idx="1"/>
          </p:nvPr>
        </p:nvSpPr>
        <p:spPr>
          <a:xfrm>
            <a:off x="1447800" y="3352800"/>
            <a:ext cx="6400800" cy="2971800"/>
          </a:xfrm>
        </p:spPr>
        <p:txBody>
          <a:bodyPr/>
          <a:lstStyle/>
          <a:p>
            <a:pPr eaLnBrk="1" hangingPunct="1"/>
            <a:r>
              <a:rPr lang="en-US" altLang="en-US" dirty="0">
                <a:solidFill>
                  <a:schemeClr val="tx1"/>
                </a:solidFill>
                <a:ea typeface="ＭＳ Ｐゴシック" panose="020B0600070205080204" pitchFamily="34" charset="-128"/>
              </a:rPr>
              <a:t>Computer Vision</a:t>
            </a:r>
          </a:p>
          <a:p>
            <a:pPr eaLnBrk="1" hangingPunct="1"/>
            <a:r>
              <a:rPr lang="en-US" altLang="en-US" dirty="0">
                <a:solidFill>
                  <a:schemeClr val="tx1"/>
                </a:solidFill>
                <a:ea typeface="ＭＳ Ｐゴシック" panose="020B0600070205080204" pitchFamily="34" charset="-128"/>
              </a:rPr>
              <a:t>CS 543 / ECE 549 </a:t>
            </a:r>
          </a:p>
          <a:p>
            <a:pPr eaLnBrk="1" hangingPunct="1"/>
            <a:r>
              <a:rPr lang="en-US" altLang="en-US" dirty="0">
                <a:solidFill>
                  <a:schemeClr val="tx1"/>
                </a:solidFill>
                <a:ea typeface="ＭＳ Ｐゴシック" panose="020B0600070205080204" pitchFamily="34" charset="-128"/>
              </a:rPr>
              <a:t>University of Illinois</a:t>
            </a:r>
          </a:p>
        </p:txBody>
      </p:sp>
      <p:sp>
        <p:nvSpPr>
          <p:cNvPr id="5" name="TextBox 4">
            <a:extLst>
              <a:ext uri="{FF2B5EF4-FFF2-40B4-BE49-F238E27FC236}">
                <a16:creationId xmlns:a16="http://schemas.microsoft.com/office/drawing/2014/main" id="{60C887F8-222E-174E-A5E4-2CE254ADFFC2}"/>
              </a:ext>
            </a:extLst>
          </p:cNvPr>
          <p:cNvSpPr txBox="1"/>
          <p:nvPr/>
        </p:nvSpPr>
        <p:spPr>
          <a:xfrm>
            <a:off x="0" y="6550223"/>
            <a:ext cx="4152900" cy="307777"/>
          </a:xfrm>
          <a:prstGeom prst="rect">
            <a:avLst/>
          </a:prstGeom>
          <a:noFill/>
        </p:spPr>
        <p:txBody>
          <a:bodyPr wrap="square" rtlCol="0">
            <a:spAutoFit/>
          </a:bodyPr>
          <a:lstStyle/>
          <a:p>
            <a:r>
              <a:rPr lang="en-US" sz="1400" dirty="0"/>
              <a:t>Many Slides from D. </a:t>
            </a:r>
            <a:r>
              <a:rPr lang="en-US" sz="1400" dirty="0" err="1"/>
              <a:t>Hoiem</a:t>
            </a:r>
            <a:r>
              <a:rPr lang="en-US" sz="1400" dirty="0"/>
              <a:t>, L. </a:t>
            </a:r>
            <a:r>
              <a:rPr lang="en-US" sz="1400" dirty="0" err="1"/>
              <a:t>Lazebnik</a:t>
            </a:r>
            <a:r>
              <a:rPr lang="en-US" sz="1400"/>
              <a:t>.</a:t>
            </a:r>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52400" y="0"/>
            <a:ext cx="3518912" cy="646331"/>
          </a:xfrm>
          <a:prstGeom prst="rect">
            <a:avLst/>
          </a:prstGeom>
          <a:noFill/>
          <a:ln w="9525">
            <a:noFill/>
            <a:miter lim="800000"/>
            <a:headEnd/>
            <a:tailEnd/>
          </a:ln>
        </p:spPr>
        <p:txBody>
          <a:bodyPr wrap="none">
            <a:spAutoFit/>
          </a:bodyPr>
          <a:lstStyle/>
          <a:p>
            <a:r>
              <a:rPr lang="en-US" sz="3600" dirty="0"/>
              <a:t>Object detection</a:t>
            </a:r>
          </a:p>
        </p:txBody>
      </p:sp>
      <p:pic>
        <p:nvPicPr>
          <p:cNvPr id="13315" name="Picture 7"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6" name="Text Box 4"/>
          <p:cNvSpPr txBox="1">
            <a:spLocks noChangeArrowheads="1"/>
          </p:cNvSpPr>
          <p:nvPr/>
        </p:nvSpPr>
        <p:spPr bwMode="auto">
          <a:xfrm>
            <a:off x="4191000" y="762000"/>
            <a:ext cx="3276600" cy="437043"/>
          </a:xfrm>
          <a:prstGeom prst="rect">
            <a:avLst/>
          </a:prstGeom>
          <a:solidFill>
            <a:srgbClr val="D60093"/>
          </a:solidFill>
          <a:ln w="9525">
            <a:noFill/>
            <a:miter lim="800000"/>
            <a:headEnd/>
            <a:tailEnd/>
          </a:ln>
        </p:spPr>
        <p:txBody>
          <a:bodyPr wrap="square">
            <a:spAutoFit/>
          </a:bodyPr>
          <a:lstStyle/>
          <a:p>
            <a:pPr>
              <a:lnSpc>
                <a:spcPct val="80000"/>
              </a:lnSpc>
              <a:spcBef>
                <a:spcPct val="50000"/>
              </a:spcBef>
              <a:buFontTx/>
              <a:buChar char="•"/>
            </a:pPr>
            <a:r>
              <a:rPr lang="en-US" sz="2800" b="1" dirty="0">
                <a:solidFill>
                  <a:srgbClr val="FFFF00"/>
                </a:solidFill>
              </a:rPr>
              <a:t> find pedestrians</a:t>
            </a:r>
          </a:p>
        </p:txBody>
      </p:sp>
      <p:sp>
        <p:nvSpPr>
          <p:cNvPr id="7" name="Rectangle 6"/>
          <p:cNvSpPr/>
          <p:nvPr/>
        </p:nvSpPr>
        <p:spPr>
          <a:xfrm>
            <a:off x="2895600" y="5943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766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908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33600" y="5562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006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052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52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19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29200" y="5715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362200" y="54864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722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532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28800" y="5181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495800" y="5334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Tree>
    <p:extLst>
      <p:ext uri="{BB962C8B-B14F-4D97-AF65-F5344CB8AC3E}">
        <p14:creationId xmlns:p14="http://schemas.microsoft.com/office/powerpoint/2010/main" val="412118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52400" y="0"/>
            <a:ext cx="4046350" cy="646331"/>
          </a:xfrm>
          <a:prstGeom prst="rect">
            <a:avLst/>
          </a:prstGeom>
          <a:noFill/>
          <a:ln w="9525">
            <a:noFill/>
            <a:miter lim="800000"/>
            <a:headEnd/>
            <a:tailEnd/>
          </a:ln>
        </p:spPr>
        <p:txBody>
          <a:bodyPr wrap="none">
            <a:spAutoFit/>
          </a:bodyPr>
          <a:lstStyle/>
          <a:p>
            <a:r>
              <a:rPr lang="en-US" sz="3600" dirty="0"/>
              <a:t>Activity recognition</a:t>
            </a:r>
          </a:p>
        </p:txBody>
      </p:sp>
      <p:pic>
        <p:nvPicPr>
          <p:cNvPr id="13315" name="Picture 7"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7" name="Rectangle 6"/>
          <p:cNvSpPr/>
          <p:nvPr/>
        </p:nvSpPr>
        <p:spPr>
          <a:xfrm>
            <a:off x="2895600" y="5943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766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908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33600" y="5562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006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05200" y="5638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52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19600" y="6096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29200" y="5715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362200" y="54864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72200" y="60198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53200" y="61722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28800" y="51816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495800" y="5334000"/>
            <a:ext cx="304800" cy="685800"/>
          </a:xfrm>
          <a:prstGeom prst="rect">
            <a:avLst/>
          </a:prstGeom>
          <a:no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4"/>
          <p:cNvSpPr txBox="1">
            <a:spLocks noChangeArrowheads="1"/>
          </p:cNvSpPr>
          <p:nvPr/>
        </p:nvSpPr>
        <p:spPr bwMode="auto">
          <a:xfrm>
            <a:off x="4267200" y="990600"/>
            <a:ext cx="3124200" cy="3237809"/>
          </a:xfrm>
          <a:prstGeom prst="rect">
            <a:avLst/>
          </a:prstGeom>
          <a:solidFill>
            <a:srgbClr val="D60093"/>
          </a:solidFill>
          <a:ln w="9525">
            <a:noFill/>
            <a:miter lim="800000"/>
            <a:headEnd/>
            <a:tailEnd/>
          </a:ln>
        </p:spPr>
        <p:txBody>
          <a:bodyPr wrap="square">
            <a:spAutoFit/>
          </a:bodyPr>
          <a:lstStyle/>
          <a:p>
            <a:pPr>
              <a:lnSpc>
                <a:spcPct val="80000"/>
              </a:lnSpc>
              <a:spcBef>
                <a:spcPct val="50000"/>
              </a:spcBef>
              <a:buFontTx/>
              <a:buChar char="•"/>
            </a:pPr>
            <a:r>
              <a:rPr lang="en-US" sz="2800" b="1" dirty="0">
                <a:solidFill>
                  <a:srgbClr val="FFFF00"/>
                </a:solidFill>
              </a:rPr>
              <a:t> walking</a:t>
            </a:r>
          </a:p>
          <a:p>
            <a:pPr>
              <a:lnSpc>
                <a:spcPct val="80000"/>
              </a:lnSpc>
              <a:spcBef>
                <a:spcPct val="50000"/>
              </a:spcBef>
              <a:buFontTx/>
              <a:buChar char="•"/>
            </a:pPr>
            <a:r>
              <a:rPr lang="en-US" sz="2800" b="1" dirty="0">
                <a:solidFill>
                  <a:srgbClr val="FFFF00"/>
                </a:solidFill>
              </a:rPr>
              <a:t> shopping</a:t>
            </a:r>
          </a:p>
          <a:p>
            <a:pPr>
              <a:lnSpc>
                <a:spcPct val="80000"/>
              </a:lnSpc>
              <a:spcBef>
                <a:spcPct val="50000"/>
              </a:spcBef>
              <a:buFontTx/>
              <a:buChar char="•"/>
            </a:pPr>
            <a:r>
              <a:rPr lang="en-US" sz="2800" b="1" dirty="0">
                <a:solidFill>
                  <a:srgbClr val="FFFF00"/>
                </a:solidFill>
              </a:rPr>
              <a:t> rolling a cart</a:t>
            </a:r>
          </a:p>
          <a:p>
            <a:pPr>
              <a:lnSpc>
                <a:spcPct val="80000"/>
              </a:lnSpc>
              <a:spcBef>
                <a:spcPct val="50000"/>
              </a:spcBef>
              <a:buFontTx/>
              <a:buChar char="•"/>
            </a:pPr>
            <a:r>
              <a:rPr lang="en-US" sz="2800" b="1" dirty="0">
                <a:solidFill>
                  <a:srgbClr val="FFFF00"/>
                </a:solidFill>
              </a:rPr>
              <a:t> sitting</a:t>
            </a:r>
          </a:p>
          <a:p>
            <a:pPr>
              <a:lnSpc>
                <a:spcPct val="80000"/>
              </a:lnSpc>
              <a:spcBef>
                <a:spcPct val="50000"/>
              </a:spcBef>
              <a:buFontTx/>
              <a:buChar char="•"/>
            </a:pPr>
            <a:r>
              <a:rPr lang="en-US" sz="2800" b="1" dirty="0">
                <a:solidFill>
                  <a:srgbClr val="FFFF00"/>
                </a:solidFill>
              </a:rPr>
              <a:t> talking</a:t>
            </a:r>
          </a:p>
          <a:p>
            <a:pPr>
              <a:lnSpc>
                <a:spcPct val="80000"/>
              </a:lnSpc>
              <a:spcBef>
                <a:spcPct val="50000"/>
              </a:spcBef>
              <a:buFontTx/>
              <a:buChar char="•"/>
            </a:pPr>
            <a:r>
              <a:rPr lang="en-US" sz="2800" b="1" dirty="0">
                <a:solidFill>
                  <a:srgbClr val="FFFF00"/>
                </a:solidFill>
              </a:rPr>
              <a:t> …</a:t>
            </a:r>
          </a:p>
        </p:txBody>
      </p:sp>
      <p:sp>
        <p:nvSpPr>
          <p:cNvPr id="23" name="TextBox 22"/>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Tree>
    <p:extLst>
      <p:ext uri="{BB962C8B-B14F-4D97-AF65-F5344CB8AC3E}">
        <p14:creationId xmlns:p14="http://schemas.microsoft.com/office/powerpoint/2010/main" val="1835240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4339" name="Text Box 3"/>
          <p:cNvSpPr txBox="1">
            <a:spLocks noChangeArrowheads="1"/>
          </p:cNvSpPr>
          <p:nvPr/>
        </p:nvSpPr>
        <p:spPr bwMode="auto">
          <a:xfrm>
            <a:off x="152400" y="0"/>
            <a:ext cx="5009154" cy="646331"/>
          </a:xfrm>
          <a:prstGeom prst="rect">
            <a:avLst/>
          </a:prstGeom>
          <a:noFill/>
          <a:ln w="9525">
            <a:noFill/>
            <a:miter lim="800000"/>
            <a:headEnd/>
            <a:tailEnd/>
          </a:ln>
        </p:spPr>
        <p:txBody>
          <a:bodyPr wrap="none">
            <a:spAutoFit/>
          </a:bodyPr>
          <a:lstStyle/>
          <a:p>
            <a:r>
              <a:rPr lang="en-US" sz="3600" dirty="0"/>
              <a:t>Semantic segmentation</a:t>
            </a:r>
          </a:p>
        </p:txBody>
      </p:sp>
      <p:sp>
        <p:nvSpPr>
          <p:cNvPr id="21" name="TextBox 20"/>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Tree>
    <p:extLst>
      <p:ext uri="{BB962C8B-B14F-4D97-AF65-F5344CB8AC3E}">
        <p14:creationId xmlns:p14="http://schemas.microsoft.com/office/powerpoint/2010/main" val="3537163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4339" name="Text Box 3"/>
          <p:cNvSpPr txBox="1">
            <a:spLocks noChangeArrowheads="1"/>
          </p:cNvSpPr>
          <p:nvPr/>
        </p:nvSpPr>
        <p:spPr bwMode="auto">
          <a:xfrm>
            <a:off x="152400" y="0"/>
            <a:ext cx="5009154" cy="646331"/>
          </a:xfrm>
          <a:prstGeom prst="rect">
            <a:avLst/>
          </a:prstGeom>
          <a:noFill/>
          <a:ln w="9525">
            <a:noFill/>
            <a:miter lim="800000"/>
            <a:headEnd/>
            <a:tailEnd/>
          </a:ln>
        </p:spPr>
        <p:txBody>
          <a:bodyPr wrap="none">
            <a:spAutoFit/>
          </a:bodyPr>
          <a:lstStyle/>
          <a:p>
            <a:r>
              <a:rPr lang="en-US" sz="3600" dirty="0"/>
              <a:t>Semantic segmentation</a:t>
            </a:r>
          </a:p>
        </p:txBody>
      </p:sp>
      <p:sp>
        <p:nvSpPr>
          <p:cNvPr id="14340" name="Text Box 4"/>
          <p:cNvSpPr txBox="1">
            <a:spLocks noChangeArrowheads="1"/>
          </p:cNvSpPr>
          <p:nvPr/>
        </p:nvSpPr>
        <p:spPr bwMode="auto">
          <a:xfrm>
            <a:off x="5334000" y="1219200"/>
            <a:ext cx="19812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a:solidFill>
                  <a:srgbClr val="FFFF00"/>
                </a:solidFill>
              </a:rPr>
              <a:t>mountain</a:t>
            </a:r>
          </a:p>
        </p:txBody>
      </p:sp>
      <p:sp>
        <p:nvSpPr>
          <p:cNvPr id="14341" name="Text Box 5"/>
          <p:cNvSpPr txBox="1">
            <a:spLocks noChangeArrowheads="1"/>
          </p:cNvSpPr>
          <p:nvPr/>
        </p:nvSpPr>
        <p:spPr bwMode="auto">
          <a:xfrm>
            <a:off x="4953000" y="3276600"/>
            <a:ext cx="18288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building</a:t>
            </a:r>
          </a:p>
        </p:txBody>
      </p:sp>
      <p:sp>
        <p:nvSpPr>
          <p:cNvPr id="14342" name="Text Box 6"/>
          <p:cNvSpPr txBox="1">
            <a:spLocks noChangeArrowheads="1"/>
          </p:cNvSpPr>
          <p:nvPr/>
        </p:nvSpPr>
        <p:spPr bwMode="auto">
          <a:xfrm>
            <a:off x="1828800" y="2590800"/>
            <a:ext cx="10668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a:solidFill>
                  <a:srgbClr val="FFFF00"/>
                </a:solidFill>
              </a:rPr>
              <a:t>tree</a:t>
            </a:r>
          </a:p>
        </p:txBody>
      </p:sp>
      <p:sp>
        <p:nvSpPr>
          <p:cNvPr id="14343" name="Text Box 8"/>
          <p:cNvSpPr txBox="1">
            <a:spLocks noChangeArrowheads="1"/>
          </p:cNvSpPr>
          <p:nvPr/>
        </p:nvSpPr>
        <p:spPr bwMode="auto">
          <a:xfrm>
            <a:off x="1905000" y="4648200"/>
            <a:ext cx="1752600" cy="523220"/>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umbrella</a:t>
            </a:r>
          </a:p>
        </p:txBody>
      </p:sp>
      <p:sp>
        <p:nvSpPr>
          <p:cNvPr id="14345" name="Text Box 10"/>
          <p:cNvSpPr txBox="1">
            <a:spLocks noChangeArrowheads="1"/>
          </p:cNvSpPr>
          <p:nvPr/>
        </p:nvSpPr>
        <p:spPr bwMode="auto">
          <a:xfrm>
            <a:off x="1828800" y="5486400"/>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4346" name="Text Box 13"/>
          <p:cNvSpPr txBox="1">
            <a:spLocks noChangeArrowheads="1"/>
          </p:cNvSpPr>
          <p:nvPr/>
        </p:nvSpPr>
        <p:spPr bwMode="auto">
          <a:xfrm>
            <a:off x="5943600" y="4419600"/>
            <a:ext cx="12192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lamp</a:t>
            </a:r>
          </a:p>
        </p:txBody>
      </p:sp>
      <p:sp>
        <p:nvSpPr>
          <p:cNvPr id="11" name="Text Box 4"/>
          <p:cNvSpPr txBox="1">
            <a:spLocks noChangeArrowheads="1"/>
          </p:cNvSpPr>
          <p:nvPr/>
        </p:nvSpPr>
        <p:spPr bwMode="auto">
          <a:xfrm>
            <a:off x="2438400" y="685800"/>
            <a:ext cx="9144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sky</a:t>
            </a:r>
          </a:p>
        </p:txBody>
      </p:sp>
      <p:sp>
        <p:nvSpPr>
          <p:cNvPr id="12" name="Text Box 5"/>
          <p:cNvSpPr txBox="1">
            <a:spLocks noChangeArrowheads="1"/>
          </p:cNvSpPr>
          <p:nvPr/>
        </p:nvSpPr>
        <p:spPr bwMode="auto">
          <a:xfrm>
            <a:off x="2971800" y="1981200"/>
            <a:ext cx="18288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building</a:t>
            </a:r>
          </a:p>
        </p:txBody>
      </p:sp>
      <p:sp>
        <p:nvSpPr>
          <p:cNvPr id="14" name="Text Box 9"/>
          <p:cNvSpPr txBox="1">
            <a:spLocks noChangeArrowheads="1"/>
          </p:cNvSpPr>
          <p:nvPr/>
        </p:nvSpPr>
        <p:spPr bwMode="auto">
          <a:xfrm>
            <a:off x="4724400" y="5562600"/>
            <a:ext cx="2514600" cy="523220"/>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market stall</a:t>
            </a:r>
          </a:p>
        </p:txBody>
      </p:sp>
      <p:sp>
        <p:nvSpPr>
          <p:cNvPr id="15" name="Text Box 13"/>
          <p:cNvSpPr txBox="1">
            <a:spLocks noChangeArrowheads="1"/>
          </p:cNvSpPr>
          <p:nvPr/>
        </p:nvSpPr>
        <p:spPr bwMode="auto">
          <a:xfrm>
            <a:off x="2819400" y="3810000"/>
            <a:ext cx="1219200" cy="519113"/>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lamp</a:t>
            </a:r>
          </a:p>
        </p:txBody>
      </p:sp>
      <p:sp>
        <p:nvSpPr>
          <p:cNvPr id="16" name="Text Box 10"/>
          <p:cNvSpPr txBox="1">
            <a:spLocks noChangeArrowheads="1"/>
          </p:cNvSpPr>
          <p:nvPr/>
        </p:nvSpPr>
        <p:spPr bwMode="auto">
          <a:xfrm>
            <a:off x="2514600" y="5638800"/>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7" name="Text Box 10"/>
          <p:cNvSpPr txBox="1">
            <a:spLocks noChangeArrowheads="1"/>
          </p:cNvSpPr>
          <p:nvPr/>
        </p:nvSpPr>
        <p:spPr bwMode="auto">
          <a:xfrm>
            <a:off x="2057400" y="5957887"/>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8" name="Text Box 10"/>
          <p:cNvSpPr txBox="1">
            <a:spLocks noChangeArrowheads="1"/>
          </p:cNvSpPr>
          <p:nvPr/>
        </p:nvSpPr>
        <p:spPr bwMode="auto">
          <a:xfrm>
            <a:off x="1752600" y="6248400"/>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9" name="Text Box 10"/>
          <p:cNvSpPr txBox="1">
            <a:spLocks noChangeArrowheads="1"/>
          </p:cNvSpPr>
          <p:nvPr/>
        </p:nvSpPr>
        <p:spPr bwMode="auto">
          <a:xfrm>
            <a:off x="3352800" y="6338887"/>
            <a:ext cx="1905000" cy="519113"/>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person</a:t>
            </a:r>
          </a:p>
        </p:txBody>
      </p:sp>
      <p:sp>
        <p:nvSpPr>
          <p:cNvPr id="14344" name="Text Box 9"/>
          <p:cNvSpPr txBox="1">
            <a:spLocks noChangeArrowheads="1"/>
          </p:cNvSpPr>
          <p:nvPr/>
        </p:nvSpPr>
        <p:spPr bwMode="auto">
          <a:xfrm>
            <a:off x="5029200" y="6248400"/>
            <a:ext cx="1524000" cy="523220"/>
          </a:xfrm>
          <a:prstGeom prst="rect">
            <a:avLst/>
          </a:prstGeom>
          <a:solidFill>
            <a:srgbClr val="D60093"/>
          </a:solidFill>
          <a:ln w="9525">
            <a:noFill/>
            <a:miter lim="800000"/>
            <a:headEnd/>
            <a:tailEnd/>
          </a:ln>
        </p:spPr>
        <p:txBody>
          <a:bodyPr>
            <a:spAutoFit/>
          </a:bodyPr>
          <a:lstStyle/>
          <a:p>
            <a:pPr algn="ctr">
              <a:spcBef>
                <a:spcPct val="50000"/>
              </a:spcBef>
            </a:pPr>
            <a:r>
              <a:rPr lang="en-US" sz="2800" b="1" dirty="0">
                <a:solidFill>
                  <a:srgbClr val="FFFF00"/>
                </a:solidFill>
              </a:rPr>
              <a:t>ground</a:t>
            </a:r>
          </a:p>
        </p:txBody>
      </p:sp>
      <p:sp>
        <p:nvSpPr>
          <p:cNvPr id="20" name="Text Box 8"/>
          <p:cNvSpPr txBox="1">
            <a:spLocks noChangeArrowheads="1"/>
          </p:cNvSpPr>
          <p:nvPr/>
        </p:nvSpPr>
        <p:spPr bwMode="auto">
          <a:xfrm>
            <a:off x="3581400" y="4876800"/>
            <a:ext cx="1752600" cy="523220"/>
          </a:xfrm>
          <a:prstGeom prst="rect">
            <a:avLst/>
          </a:prstGeom>
          <a:solidFill>
            <a:srgbClr val="D60093"/>
          </a:solidFill>
          <a:ln w="9525">
            <a:noFill/>
            <a:miter lim="800000"/>
            <a:headEnd/>
            <a:tailEnd/>
          </a:ln>
        </p:spPr>
        <p:txBody>
          <a:bodyPr wrap="square">
            <a:spAutoFit/>
          </a:bodyPr>
          <a:lstStyle/>
          <a:p>
            <a:pPr algn="ctr">
              <a:spcBef>
                <a:spcPct val="50000"/>
              </a:spcBef>
            </a:pPr>
            <a:r>
              <a:rPr lang="en-US" sz="2800" b="1" dirty="0">
                <a:solidFill>
                  <a:srgbClr val="FFFF00"/>
                </a:solidFill>
              </a:rPr>
              <a:t>umbrella</a:t>
            </a:r>
          </a:p>
        </p:txBody>
      </p:sp>
      <p:sp>
        <p:nvSpPr>
          <p:cNvPr id="21" name="TextBox 20"/>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Tree>
    <p:extLst>
      <p:ext uri="{BB962C8B-B14F-4D97-AF65-F5344CB8AC3E}">
        <p14:creationId xmlns:p14="http://schemas.microsoft.com/office/powerpoint/2010/main" val="775841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sz="3600" dirty="0"/>
              <a:t>Detection, semantic segmentation, instance segmentation</a:t>
            </a:r>
          </a:p>
        </p:txBody>
      </p:sp>
      <p:pic>
        <p:nvPicPr>
          <p:cNvPr id="6" name="Picture 5">
            <a:extLst>
              <a:ext uri="{FF2B5EF4-FFF2-40B4-BE49-F238E27FC236}">
                <a16:creationId xmlns:a16="http://schemas.microsoft.com/office/drawing/2014/main" id="{4CEF917D-102B-BF4A-A979-C3741319E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690" y="3962400"/>
            <a:ext cx="7699310" cy="1967672"/>
          </a:xfrm>
          <a:prstGeom prst="rect">
            <a:avLst/>
          </a:prstGeom>
        </p:spPr>
      </p:pic>
      <p:sp>
        <p:nvSpPr>
          <p:cNvPr id="7" name="TextBox 6">
            <a:extLst>
              <a:ext uri="{FF2B5EF4-FFF2-40B4-BE49-F238E27FC236}">
                <a16:creationId xmlns:a16="http://schemas.microsoft.com/office/drawing/2014/main" id="{499842D6-2475-B84C-897A-93B94FE7507F}"/>
              </a:ext>
            </a:extLst>
          </p:cNvPr>
          <p:cNvSpPr txBox="1"/>
          <p:nvPr/>
        </p:nvSpPr>
        <p:spPr>
          <a:xfrm>
            <a:off x="1155251" y="6004109"/>
            <a:ext cx="2557110" cy="369332"/>
          </a:xfrm>
          <a:prstGeom prst="rect">
            <a:avLst/>
          </a:prstGeom>
          <a:noFill/>
        </p:spPr>
        <p:txBody>
          <a:bodyPr wrap="none" rtlCol="0">
            <a:spAutoFit/>
          </a:bodyPr>
          <a:lstStyle/>
          <a:p>
            <a:r>
              <a:rPr lang="en-US" sz="1800" b="0" dirty="0"/>
              <a:t>semantic segmentation</a:t>
            </a:r>
          </a:p>
        </p:txBody>
      </p:sp>
      <p:sp>
        <p:nvSpPr>
          <p:cNvPr id="8" name="TextBox 7">
            <a:extLst>
              <a:ext uri="{FF2B5EF4-FFF2-40B4-BE49-F238E27FC236}">
                <a16:creationId xmlns:a16="http://schemas.microsoft.com/office/drawing/2014/main" id="{5332CC83-FFA0-0945-B687-9B8CAAD042EA}"/>
              </a:ext>
            </a:extLst>
          </p:cNvPr>
          <p:cNvSpPr txBox="1"/>
          <p:nvPr/>
        </p:nvSpPr>
        <p:spPr>
          <a:xfrm>
            <a:off x="5355610" y="6019800"/>
            <a:ext cx="2492990" cy="369332"/>
          </a:xfrm>
          <a:prstGeom prst="rect">
            <a:avLst/>
          </a:prstGeom>
          <a:noFill/>
        </p:spPr>
        <p:txBody>
          <a:bodyPr wrap="none" rtlCol="0">
            <a:spAutoFit/>
          </a:bodyPr>
          <a:lstStyle/>
          <a:p>
            <a:r>
              <a:rPr lang="en-US" sz="1800" b="0" dirty="0"/>
              <a:t>instance segmentation</a:t>
            </a:r>
          </a:p>
        </p:txBody>
      </p:sp>
      <p:pic>
        <p:nvPicPr>
          <p:cNvPr id="9" name="Picture 8">
            <a:extLst>
              <a:ext uri="{FF2B5EF4-FFF2-40B4-BE49-F238E27FC236}">
                <a16:creationId xmlns:a16="http://schemas.microsoft.com/office/drawing/2014/main" id="{E2065235-75BA-0042-88B9-5E40F9EAD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371600"/>
            <a:ext cx="7696200" cy="1969974"/>
          </a:xfrm>
          <a:prstGeom prst="rect">
            <a:avLst/>
          </a:prstGeom>
        </p:spPr>
      </p:pic>
      <p:sp>
        <p:nvSpPr>
          <p:cNvPr id="10" name="TextBox 9">
            <a:extLst>
              <a:ext uri="{FF2B5EF4-FFF2-40B4-BE49-F238E27FC236}">
                <a16:creationId xmlns:a16="http://schemas.microsoft.com/office/drawing/2014/main" id="{41A36286-CD1E-3849-B460-97CA6A8F2DF0}"/>
              </a:ext>
            </a:extLst>
          </p:cNvPr>
          <p:cNvSpPr txBox="1"/>
          <p:nvPr/>
        </p:nvSpPr>
        <p:spPr>
          <a:xfrm>
            <a:off x="1422579" y="3341574"/>
            <a:ext cx="2185214" cy="369332"/>
          </a:xfrm>
          <a:prstGeom prst="rect">
            <a:avLst/>
          </a:prstGeom>
          <a:noFill/>
        </p:spPr>
        <p:txBody>
          <a:bodyPr wrap="none" rtlCol="0">
            <a:spAutoFit/>
          </a:bodyPr>
          <a:lstStyle/>
          <a:p>
            <a:r>
              <a:rPr lang="en-US" sz="1800" b="0" dirty="0"/>
              <a:t>image classification</a:t>
            </a:r>
          </a:p>
        </p:txBody>
      </p:sp>
      <p:sp>
        <p:nvSpPr>
          <p:cNvPr id="11" name="TextBox 10">
            <a:extLst>
              <a:ext uri="{FF2B5EF4-FFF2-40B4-BE49-F238E27FC236}">
                <a16:creationId xmlns:a16="http://schemas.microsoft.com/office/drawing/2014/main" id="{0199F88F-8517-FC4D-A8CA-796B28E80F01}"/>
              </a:ext>
            </a:extLst>
          </p:cNvPr>
          <p:cNvSpPr txBox="1"/>
          <p:nvPr/>
        </p:nvSpPr>
        <p:spPr>
          <a:xfrm>
            <a:off x="5670943" y="3352800"/>
            <a:ext cx="1800493" cy="369332"/>
          </a:xfrm>
          <a:prstGeom prst="rect">
            <a:avLst/>
          </a:prstGeom>
          <a:noFill/>
        </p:spPr>
        <p:txBody>
          <a:bodyPr wrap="none" rtlCol="0">
            <a:spAutoFit/>
          </a:bodyPr>
          <a:lstStyle/>
          <a:p>
            <a:r>
              <a:rPr lang="en-US" sz="1800" b="0" dirty="0"/>
              <a:t>object detection</a:t>
            </a:r>
          </a:p>
        </p:txBody>
      </p:sp>
      <p:sp>
        <p:nvSpPr>
          <p:cNvPr id="3" name="TextBox 2">
            <a:extLst>
              <a:ext uri="{FF2B5EF4-FFF2-40B4-BE49-F238E27FC236}">
                <a16:creationId xmlns:a16="http://schemas.microsoft.com/office/drawing/2014/main" id="{499B5215-F409-4843-989F-E6A1C538F83B}"/>
              </a:ext>
            </a:extLst>
          </p:cNvPr>
          <p:cNvSpPr txBox="1"/>
          <p:nvPr/>
        </p:nvSpPr>
        <p:spPr>
          <a:xfrm>
            <a:off x="7799504" y="6477000"/>
            <a:ext cx="1268296" cy="307777"/>
          </a:xfrm>
          <a:prstGeom prst="rect">
            <a:avLst/>
          </a:prstGeom>
          <a:noFill/>
        </p:spPr>
        <p:txBody>
          <a:bodyPr wrap="none" rtlCol="0">
            <a:spAutoFit/>
          </a:bodyPr>
          <a:lstStyle/>
          <a:p>
            <a:r>
              <a:rPr lang="en-US" sz="1400" dirty="0">
                <a:hlinkClick r:id="rId4"/>
              </a:rPr>
              <a:t>Image source</a:t>
            </a:r>
            <a:endParaRPr lang="en-US" sz="1400" dirty="0"/>
          </a:p>
        </p:txBody>
      </p:sp>
    </p:spTree>
    <p:extLst>
      <p:ext uri="{BB962C8B-B14F-4D97-AF65-F5344CB8AC3E}">
        <p14:creationId xmlns:p14="http://schemas.microsoft.com/office/powerpoint/2010/main" val="1659703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4339" name="Text Box 3"/>
          <p:cNvSpPr txBox="1">
            <a:spLocks noChangeArrowheads="1"/>
          </p:cNvSpPr>
          <p:nvPr/>
        </p:nvSpPr>
        <p:spPr bwMode="auto">
          <a:xfrm>
            <a:off x="152400" y="0"/>
            <a:ext cx="3828617" cy="646331"/>
          </a:xfrm>
          <a:prstGeom prst="rect">
            <a:avLst/>
          </a:prstGeom>
          <a:noFill/>
          <a:ln w="9525">
            <a:noFill/>
            <a:miter lim="800000"/>
            <a:headEnd/>
            <a:tailEnd/>
          </a:ln>
        </p:spPr>
        <p:txBody>
          <a:bodyPr wrap="none">
            <a:spAutoFit/>
          </a:bodyPr>
          <a:lstStyle/>
          <a:p>
            <a:r>
              <a:rPr lang="en-US" sz="3600" dirty="0"/>
              <a:t>Image description</a:t>
            </a:r>
          </a:p>
        </p:txBody>
      </p:sp>
      <p:sp>
        <p:nvSpPr>
          <p:cNvPr id="4" name="Text Box 4"/>
          <p:cNvSpPr txBox="1">
            <a:spLocks noChangeArrowheads="1"/>
          </p:cNvSpPr>
          <p:nvPr/>
        </p:nvSpPr>
        <p:spPr bwMode="auto">
          <a:xfrm>
            <a:off x="4953000" y="626239"/>
            <a:ext cx="4114800" cy="2585323"/>
          </a:xfrm>
          <a:prstGeom prst="rect">
            <a:avLst/>
          </a:prstGeom>
          <a:solidFill>
            <a:srgbClr val="D60093"/>
          </a:solidFill>
          <a:ln w="9525">
            <a:noFill/>
            <a:miter lim="800000"/>
            <a:headEnd/>
            <a:tailEnd/>
          </a:ln>
        </p:spPr>
        <p:txBody>
          <a:bodyPr wrap="square">
            <a:spAutoFit/>
          </a:bodyPr>
          <a:lstStyle/>
          <a:p>
            <a:pPr algn="l"/>
            <a:r>
              <a:rPr lang="en-US" sz="1800" b="0" dirty="0">
                <a:solidFill>
                  <a:srgbClr val="F7E561"/>
                </a:solidFill>
              </a:rPr>
              <a:t>This is a busy street in an Asian city. Mountains and a large palace or fortress loom in the background. In the foreground, we see colorful souvenir stalls and people walking around and shopping. One person in the lower left is pushing an empty cart, and a couple of people in the middle are sitting, possibly posing for a photograph.</a:t>
            </a:r>
          </a:p>
        </p:txBody>
      </p:sp>
      <p:sp>
        <p:nvSpPr>
          <p:cNvPr id="6" name="TextBox 5"/>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Tree>
    <p:extLst>
      <p:ext uri="{BB962C8B-B14F-4D97-AF65-F5344CB8AC3E}">
        <p14:creationId xmlns:p14="http://schemas.microsoft.com/office/powerpoint/2010/main" val="3342164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Many vision problems involve categorization</a:t>
            </a:r>
          </a:p>
        </p:txBody>
      </p:sp>
      <p:sp>
        <p:nvSpPr>
          <p:cNvPr id="3" name="Content Placeholder 2"/>
          <p:cNvSpPr>
            <a:spLocks noGrp="1"/>
          </p:cNvSpPr>
          <p:nvPr>
            <p:ph idx="1"/>
          </p:nvPr>
        </p:nvSpPr>
        <p:spPr/>
        <p:txBody>
          <a:bodyPr>
            <a:normAutofit fontScale="92500" lnSpcReduction="10000"/>
          </a:bodyPr>
          <a:lstStyle/>
          <a:p>
            <a:r>
              <a:rPr lang="en-US" sz="2800" dirty="0"/>
              <a:t>Image: </a:t>
            </a:r>
            <a:r>
              <a:rPr lang="en-US" sz="2800" i="1" dirty="0"/>
              <a:t>Classify</a:t>
            </a:r>
            <a:r>
              <a:rPr lang="en-US" sz="2800" dirty="0"/>
              <a:t> as indoor/outdoor, which room, what objects are there, etc.</a:t>
            </a:r>
          </a:p>
          <a:p>
            <a:endParaRPr lang="en-US" sz="2800" dirty="0"/>
          </a:p>
          <a:p>
            <a:r>
              <a:rPr lang="en-US" sz="2800" dirty="0"/>
              <a:t>Object Detection: </a:t>
            </a:r>
            <a:r>
              <a:rPr lang="en-US" sz="2800" i="1" dirty="0"/>
              <a:t>classify</a:t>
            </a:r>
            <a:r>
              <a:rPr lang="en-US" sz="2800" dirty="0"/>
              <a:t> location (bounding box or region) as object or non-object</a:t>
            </a:r>
          </a:p>
          <a:p>
            <a:endParaRPr lang="en-US" sz="2800" dirty="0"/>
          </a:p>
          <a:p>
            <a:r>
              <a:rPr lang="en-US" sz="2800" dirty="0"/>
              <a:t>Semantic Segmentation: </a:t>
            </a:r>
            <a:r>
              <a:rPr lang="en-US" sz="2800" i="1" dirty="0"/>
              <a:t>classify</a:t>
            </a:r>
            <a:r>
              <a:rPr lang="en-US" sz="2800" dirty="0"/>
              <a:t> pixel into an object, material, part, etc.</a:t>
            </a:r>
          </a:p>
          <a:p>
            <a:endParaRPr lang="en-US" sz="2800" dirty="0"/>
          </a:p>
          <a:p>
            <a:r>
              <a:rPr lang="en-US" sz="2800" dirty="0"/>
              <a:t>Action Recognition: </a:t>
            </a:r>
            <a:r>
              <a:rPr lang="en-US" sz="2800" i="1" dirty="0"/>
              <a:t>classify</a:t>
            </a:r>
            <a:r>
              <a:rPr lang="en-US" sz="2800" dirty="0"/>
              <a:t> a frame or sequence into an action type</a:t>
            </a:r>
          </a:p>
          <a:p>
            <a:pPr marL="0" indent="0">
              <a:buNone/>
            </a:pPr>
            <a:r>
              <a:rPr lang="en-US" sz="2800" dirty="0"/>
              <a:t>…</a:t>
            </a:r>
          </a:p>
          <a:p>
            <a:endParaRPr lang="en-US" sz="2800" dirty="0"/>
          </a:p>
        </p:txBody>
      </p:sp>
    </p:spTree>
    <p:extLst>
      <p:ext uri="{BB962C8B-B14F-4D97-AF65-F5344CB8AC3E}">
        <p14:creationId xmlns:p14="http://schemas.microsoft.com/office/powerpoint/2010/main" val="363699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a:t>Image categorization</a:t>
            </a:r>
          </a:p>
        </p:txBody>
      </p:sp>
      <p:sp>
        <p:nvSpPr>
          <p:cNvPr id="3" name="Content Placeholder 2"/>
          <p:cNvSpPr>
            <a:spLocks noGrp="1"/>
          </p:cNvSpPr>
          <p:nvPr>
            <p:ph idx="1"/>
          </p:nvPr>
        </p:nvSpPr>
        <p:spPr/>
        <p:txBody>
          <a:bodyPr/>
          <a:lstStyle/>
          <a:p>
            <a:r>
              <a:rPr lang="en-US" altLang="en-US"/>
              <a:t>Object recognition</a:t>
            </a:r>
          </a:p>
          <a:p>
            <a:pPr>
              <a:buFont typeface="Arial" panose="020B0604020202020204" pitchFamily="34" charset="0"/>
              <a:buNone/>
            </a:pPr>
            <a:endParaRPr lang="en-US" altLang="en-US"/>
          </a:p>
        </p:txBody>
      </p:sp>
      <p:pic>
        <p:nvPicPr>
          <p:cNvPr id="225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6263" y="1514475"/>
            <a:ext cx="5451475"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4"/>
          <p:cNvSpPr>
            <a:spLocks noChangeArrowheads="1"/>
          </p:cNvSpPr>
          <p:nvPr/>
        </p:nvSpPr>
        <p:spPr bwMode="auto">
          <a:xfrm>
            <a:off x="2430463" y="6249988"/>
            <a:ext cx="4283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rPr>
              <a:t>Caltech 101 Average Object Images</a:t>
            </a:r>
          </a:p>
        </p:txBody>
      </p:sp>
    </p:spTree>
    <p:extLst>
      <p:ext uri="{BB962C8B-B14F-4D97-AF65-F5344CB8AC3E}">
        <p14:creationId xmlns:p14="http://schemas.microsoft.com/office/powerpoint/2010/main" val="1675985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a:t>Image categorization</a:t>
            </a:r>
          </a:p>
        </p:txBody>
      </p:sp>
      <p:sp>
        <p:nvSpPr>
          <p:cNvPr id="23555" name="Content Placeholder 2"/>
          <p:cNvSpPr>
            <a:spLocks noGrp="1"/>
          </p:cNvSpPr>
          <p:nvPr>
            <p:ph idx="1"/>
          </p:nvPr>
        </p:nvSpPr>
        <p:spPr/>
        <p:txBody>
          <a:bodyPr/>
          <a:lstStyle/>
          <a:p>
            <a:r>
              <a:rPr lang="en-US" altLang="en-US"/>
              <a:t>Fine-grained recognition</a:t>
            </a:r>
          </a:p>
        </p:txBody>
      </p:sp>
      <p:pic>
        <p:nvPicPr>
          <p:cNvPr id="23556" name="Picture 4" descr="http://www.vision.caltech.edu/visipedia/beak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1773238"/>
            <a:ext cx="88741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3"/>
          <p:cNvSpPr>
            <a:spLocks noChangeArrowheads="1"/>
          </p:cNvSpPr>
          <p:nvPr/>
        </p:nvSpPr>
        <p:spPr bwMode="auto">
          <a:xfrm>
            <a:off x="3465513" y="6211888"/>
            <a:ext cx="2473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cs typeface="Arial" panose="020B0604020202020204" pitchFamily="34" charset="0"/>
                <a:hlinkClick r:id="rId3"/>
              </a:rPr>
              <a:t>Visipedia Project</a:t>
            </a:r>
            <a:endParaRPr lang="en-US" alt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2590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a:t>Image categorization</a:t>
            </a:r>
          </a:p>
        </p:txBody>
      </p:sp>
      <p:sp>
        <p:nvSpPr>
          <p:cNvPr id="24579" name="Content Placeholder 2"/>
          <p:cNvSpPr>
            <a:spLocks noGrp="1"/>
          </p:cNvSpPr>
          <p:nvPr>
            <p:ph idx="1"/>
          </p:nvPr>
        </p:nvSpPr>
        <p:spPr/>
        <p:txBody>
          <a:bodyPr/>
          <a:lstStyle/>
          <a:p>
            <a:r>
              <a:rPr lang="en-US" altLang="zh-TW"/>
              <a:t>Place recognition</a:t>
            </a:r>
            <a:endParaRPr lang="en-US" altLang="en-US"/>
          </a:p>
        </p:txBody>
      </p:sp>
      <p:pic>
        <p:nvPicPr>
          <p:cNvPr id="2458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958975"/>
            <a:ext cx="8934450"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4"/>
          <p:cNvSpPr>
            <a:spLocks noChangeArrowheads="1"/>
          </p:cNvSpPr>
          <p:nvPr/>
        </p:nvSpPr>
        <p:spPr bwMode="auto">
          <a:xfrm>
            <a:off x="1673225" y="6161088"/>
            <a:ext cx="5797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Places Database [</a:t>
            </a:r>
            <a:r>
              <a:rPr lang="en-US" altLang="en-US" sz="2400">
                <a:latin typeface="Arial" panose="020B0604020202020204" pitchFamily="34" charset="0"/>
                <a:hlinkClick r:id="rId3"/>
              </a:rPr>
              <a:t>Zhou et al. NIPS 2014</a:t>
            </a:r>
            <a:r>
              <a:rPr lang="en-US" altLang="en-US" sz="2400">
                <a:latin typeface="Arial" panose="020B0604020202020204" pitchFamily="34" charset="0"/>
              </a:rPr>
              <a:t>]</a:t>
            </a:r>
          </a:p>
        </p:txBody>
      </p:sp>
    </p:spTree>
    <p:extLst>
      <p:ext uri="{BB962C8B-B14F-4D97-AF65-F5344CB8AC3E}">
        <p14:creationId xmlns:p14="http://schemas.microsoft.com/office/powerpoint/2010/main" val="2435072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52400"/>
            <a:ext cx="8229600" cy="914400"/>
          </a:xfrm>
        </p:spPr>
        <p:txBody>
          <a:bodyPr>
            <a:normAutofit/>
          </a:bodyPr>
          <a:lstStyle/>
          <a:p>
            <a:r>
              <a:rPr lang="en-US" altLang="en-US" sz="3600" dirty="0">
                <a:ea typeface="ＭＳ Ｐゴシック" panose="020B0600070205080204" pitchFamily="34" charset="-128"/>
              </a:rPr>
              <a:t>Outline</a:t>
            </a:r>
          </a:p>
        </p:txBody>
      </p:sp>
      <p:sp>
        <p:nvSpPr>
          <p:cNvPr id="7171" name="Content Placeholder 2"/>
          <p:cNvSpPr>
            <a:spLocks noGrp="1"/>
          </p:cNvSpPr>
          <p:nvPr>
            <p:ph idx="1"/>
          </p:nvPr>
        </p:nvSpPr>
        <p:spPr>
          <a:xfrm>
            <a:off x="457200" y="990600"/>
            <a:ext cx="8229600" cy="5638800"/>
          </a:xfrm>
        </p:spPr>
        <p:txBody>
          <a:bodyPr>
            <a:normAutofit/>
          </a:bodyPr>
          <a:lstStyle/>
          <a:p>
            <a:pPr>
              <a:buFont typeface="Arial" charset="0"/>
              <a:buChar char="•"/>
              <a:defRPr/>
            </a:pPr>
            <a:endParaRPr lang="en-US" dirty="0">
              <a:cs typeface="+mn-cs"/>
            </a:endParaRPr>
          </a:p>
          <a:p>
            <a:pPr>
              <a:buFont typeface="Arial" charset="0"/>
              <a:buChar char="•"/>
              <a:defRPr/>
            </a:pPr>
            <a:r>
              <a:rPr lang="en-US" dirty="0">
                <a:cs typeface="+mn-cs"/>
              </a:rPr>
              <a:t>Overview</a:t>
            </a:r>
          </a:p>
          <a:p>
            <a:pPr lvl="1">
              <a:buFont typeface="Arial" charset="0"/>
              <a:buChar char="–"/>
              <a:defRPr/>
            </a:pPr>
            <a:r>
              <a:rPr lang="en-US" dirty="0"/>
              <a:t>Task descriptions</a:t>
            </a:r>
          </a:p>
          <a:p>
            <a:pPr lvl="1">
              <a:buFont typeface="Arial" charset="0"/>
              <a:buChar char="–"/>
              <a:defRPr/>
            </a:pPr>
            <a:r>
              <a:rPr lang="en-US" dirty="0"/>
              <a:t>Basic approach</a:t>
            </a:r>
            <a:endParaRPr lang="en-US" dirty="0">
              <a:cs typeface="+mn-cs"/>
            </a:endParaRPr>
          </a:p>
          <a:p>
            <a:pPr>
              <a:buFont typeface="Arial" charset="0"/>
              <a:buChar char="•"/>
              <a:defRPr/>
            </a:pPr>
            <a:r>
              <a:rPr lang="en-US" dirty="0">
                <a:cs typeface="+mn-cs"/>
              </a:rPr>
              <a:t>Classifiers</a:t>
            </a:r>
          </a:p>
          <a:p>
            <a:pPr>
              <a:buFont typeface="Arial" charset="0"/>
              <a:buChar char="•"/>
              <a:defRPr/>
            </a:pPr>
            <a:r>
              <a:rPr lang="en-US" dirty="0">
                <a:cs typeface="+mn-cs"/>
              </a:rPr>
              <a:t>Features</a:t>
            </a:r>
          </a:p>
          <a:p>
            <a:pPr>
              <a:buFont typeface="Arial" charset="0"/>
              <a:buChar char="•"/>
              <a:defRPr/>
            </a:pPr>
            <a:r>
              <a:rPr lang="en-US" dirty="0">
                <a:cs typeface="+mn-cs"/>
              </a:rPr>
              <a:t>Basic Machine Learning Concepts</a:t>
            </a:r>
            <a:endParaRPr lang="en-US" dirty="0"/>
          </a:p>
          <a:p>
            <a:pPr>
              <a:buFont typeface="Arial" charset="0"/>
              <a:buChar char="•"/>
              <a:defRPr/>
            </a:pPr>
            <a:r>
              <a:rPr lang="en-US" dirty="0">
                <a:cs typeface="+mn-cs"/>
              </a:rPr>
              <a:t>Convolutional neural networks (CNNs)</a:t>
            </a:r>
          </a:p>
          <a:p>
            <a:pPr lvl="1">
              <a:buFont typeface="Arial" charset="0"/>
              <a:buChar char="–"/>
              <a:defRPr/>
            </a:pPr>
            <a:endParaRPr lang="en-US" dirty="0"/>
          </a:p>
          <a:p>
            <a:pPr>
              <a:buFont typeface="Arial" charset="0"/>
              <a:buChar char="•"/>
              <a:defRPr/>
            </a:pPr>
            <a:endParaRPr lang="en-US" dirty="0">
              <a:cs typeface="+mn-cs"/>
            </a:endParaRPr>
          </a:p>
        </p:txBody>
      </p:sp>
    </p:spTree>
    <p:extLst>
      <p:ext uri="{BB962C8B-B14F-4D97-AF65-F5344CB8AC3E}">
        <p14:creationId xmlns:p14="http://schemas.microsoft.com/office/powerpoint/2010/main" val="4017182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a:t>Image categorization</a:t>
            </a:r>
          </a:p>
        </p:txBody>
      </p:sp>
      <p:sp>
        <p:nvSpPr>
          <p:cNvPr id="25603" name="Content Placeholder 2"/>
          <p:cNvSpPr>
            <a:spLocks noGrp="1"/>
          </p:cNvSpPr>
          <p:nvPr>
            <p:ph idx="1"/>
          </p:nvPr>
        </p:nvSpPr>
        <p:spPr/>
        <p:txBody>
          <a:bodyPr/>
          <a:lstStyle/>
          <a:p>
            <a:r>
              <a:rPr lang="en-US" altLang="en-US"/>
              <a:t>Visual font recognition</a:t>
            </a:r>
          </a:p>
          <a:p>
            <a:endParaRPr lang="en-US" altLang="en-US"/>
          </a:p>
        </p:txBody>
      </p:sp>
      <p:pic>
        <p:nvPicPr>
          <p:cNvPr id="256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1544638"/>
            <a:ext cx="6043613"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4"/>
          <p:cNvSpPr>
            <a:spLocks noChangeArrowheads="1"/>
          </p:cNvSpPr>
          <p:nvPr/>
        </p:nvSpPr>
        <p:spPr bwMode="auto">
          <a:xfrm>
            <a:off x="2794000" y="6365875"/>
            <a:ext cx="355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a:t>
            </a:r>
            <a:r>
              <a:rPr lang="en-US" altLang="en-US" sz="2400">
                <a:latin typeface="Arial" panose="020B0604020202020204" pitchFamily="34" charset="0"/>
                <a:hlinkClick r:id="rId3"/>
              </a:rPr>
              <a:t>Chen et al. CVPR 2014</a:t>
            </a:r>
            <a:r>
              <a:rPr lang="en-US" altLang="en-US" sz="2400">
                <a:latin typeface="Arial" panose="020B0604020202020204" pitchFamily="34" charset="0"/>
              </a:rPr>
              <a:t>]</a:t>
            </a:r>
          </a:p>
        </p:txBody>
      </p:sp>
    </p:spTree>
    <p:extLst>
      <p:ext uri="{BB962C8B-B14F-4D97-AF65-F5344CB8AC3E}">
        <p14:creationId xmlns:p14="http://schemas.microsoft.com/office/powerpoint/2010/main" val="1631251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a:t>Image categorization</a:t>
            </a:r>
          </a:p>
        </p:txBody>
      </p:sp>
      <p:sp>
        <p:nvSpPr>
          <p:cNvPr id="27651" name="Content Placeholder 2"/>
          <p:cNvSpPr>
            <a:spLocks noGrp="1"/>
          </p:cNvSpPr>
          <p:nvPr>
            <p:ph idx="1"/>
          </p:nvPr>
        </p:nvSpPr>
        <p:spPr/>
        <p:txBody>
          <a:bodyPr/>
          <a:lstStyle/>
          <a:p>
            <a:r>
              <a:rPr lang="en-US" altLang="en-US"/>
              <a:t>Image style recognition</a:t>
            </a:r>
          </a:p>
        </p:txBody>
      </p:sp>
      <p:pic>
        <p:nvPicPr>
          <p:cNvPr id="2765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8563" y="1600200"/>
            <a:ext cx="6746875"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4"/>
          <p:cNvSpPr>
            <a:spLocks noChangeArrowheads="1"/>
          </p:cNvSpPr>
          <p:nvPr/>
        </p:nvSpPr>
        <p:spPr bwMode="auto">
          <a:xfrm>
            <a:off x="3055938" y="6462713"/>
            <a:ext cx="303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1800">
                <a:latin typeface="Arial" panose="020B0604020202020204" pitchFamily="34" charset="0"/>
              </a:rPr>
              <a:t>[</a:t>
            </a:r>
            <a:r>
              <a:rPr lang="en-US" altLang="en-US" sz="1800">
                <a:latin typeface="Arial" panose="020B0604020202020204" pitchFamily="34" charset="0"/>
                <a:hlinkClick r:id="rId3"/>
              </a:rPr>
              <a:t>Karayev</a:t>
            </a:r>
            <a:r>
              <a:rPr lang="zh-TW" altLang="en-US" sz="1800">
                <a:latin typeface="Arial" panose="020B0604020202020204" pitchFamily="34" charset="0"/>
                <a:hlinkClick r:id="rId3"/>
              </a:rPr>
              <a:t> </a:t>
            </a:r>
            <a:r>
              <a:rPr lang="en-US" altLang="zh-TW" sz="1800">
                <a:latin typeface="Arial" panose="020B0604020202020204" pitchFamily="34" charset="0"/>
                <a:hlinkClick r:id="rId3"/>
              </a:rPr>
              <a:t>et al. BMVC 2014</a:t>
            </a:r>
            <a:r>
              <a:rPr lang="en-US" altLang="zh-TW" sz="1800">
                <a:latin typeface="Arial" panose="020B0604020202020204" pitchFamily="34" charset="0"/>
              </a:rPr>
              <a:t>]</a:t>
            </a:r>
            <a:endParaRPr lang="en-US" altLang="en-US" sz="1800">
              <a:latin typeface="Arial" panose="020B0604020202020204" pitchFamily="34" charset="0"/>
            </a:endParaRPr>
          </a:p>
        </p:txBody>
      </p:sp>
    </p:spTree>
    <p:extLst>
      <p:ext uri="{BB962C8B-B14F-4D97-AF65-F5344CB8AC3E}">
        <p14:creationId xmlns:p14="http://schemas.microsoft.com/office/powerpoint/2010/main" val="2579332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a:t>Region categorization</a:t>
            </a:r>
          </a:p>
        </p:txBody>
      </p:sp>
      <p:sp>
        <p:nvSpPr>
          <p:cNvPr id="3" name="Content Placeholder 2"/>
          <p:cNvSpPr>
            <a:spLocks noGrp="1"/>
          </p:cNvSpPr>
          <p:nvPr>
            <p:ph idx="1"/>
          </p:nvPr>
        </p:nvSpPr>
        <p:spPr/>
        <p:txBody>
          <a:bodyPr/>
          <a:lstStyle/>
          <a:p>
            <a:r>
              <a:rPr lang="en-US" altLang="en-US"/>
              <a:t>Layout prediction</a:t>
            </a:r>
          </a:p>
          <a:p>
            <a:pPr>
              <a:buFont typeface="Arial" panose="020B0604020202020204" pitchFamily="34" charset="0"/>
              <a:buNone/>
            </a:pPr>
            <a:endParaRPr lang="en-US" altLang="en-US"/>
          </a:p>
        </p:txBody>
      </p:sp>
      <p:pic>
        <p:nvPicPr>
          <p:cNvPr id="286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19238"/>
            <a:ext cx="8991600"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4"/>
          <p:cNvSpPr>
            <a:spLocks noChangeArrowheads="1"/>
          </p:cNvSpPr>
          <p:nvPr/>
        </p:nvSpPr>
        <p:spPr bwMode="auto">
          <a:xfrm>
            <a:off x="4149725" y="3384550"/>
            <a:ext cx="51085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Assign regions to orientation</a:t>
            </a:r>
          </a:p>
          <a:p>
            <a:pPr eaLnBrk="1" hangingPunct="1">
              <a:spcBef>
                <a:spcPct val="0"/>
              </a:spcBef>
              <a:buFontTx/>
              <a:buNone/>
            </a:pPr>
            <a:r>
              <a:rPr lang="en-US" altLang="en-US" sz="2000">
                <a:latin typeface="Arial" panose="020B0604020202020204" pitchFamily="34" charset="0"/>
              </a:rPr>
              <a:t>Geometric context [</a:t>
            </a:r>
            <a:r>
              <a:rPr lang="en-US" altLang="en-US" sz="2000">
                <a:latin typeface="Arial" panose="020B0604020202020204" pitchFamily="34" charset="0"/>
                <a:hlinkClick r:id="rId3"/>
              </a:rPr>
              <a:t>Hoiem et al. IJCV 2007</a:t>
            </a:r>
            <a:r>
              <a:rPr lang="en-US" altLang="en-US" sz="2000">
                <a:latin typeface="Arial" panose="020B0604020202020204" pitchFamily="34" charset="0"/>
              </a:rPr>
              <a:t>]</a:t>
            </a:r>
          </a:p>
        </p:txBody>
      </p:sp>
      <p:pic>
        <p:nvPicPr>
          <p:cNvPr id="2867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 y="3795713"/>
            <a:ext cx="38100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7"/>
          <p:cNvSpPr txBox="1">
            <a:spLocks noChangeArrowheads="1"/>
          </p:cNvSpPr>
          <p:nvPr/>
        </p:nvSpPr>
        <p:spPr bwMode="auto">
          <a:xfrm>
            <a:off x="4164013" y="5916613"/>
            <a:ext cx="46482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Assign regions to depth</a:t>
            </a:r>
            <a:br>
              <a:rPr lang="en-US" altLang="en-US" sz="2400">
                <a:latin typeface="Arial" panose="020B0604020202020204" pitchFamily="34" charset="0"/>
              </a:rPr>
            </a:br>
            <a:r>
              <a:rPr lang="en-US" altLang="en-US" sz="2000">
                <a:latin typeface="Arial" panose="020B0604020202020204" pitchFamily="34" charset="0"/>
              </a:rPr>
              <a:t>Make3D [</a:t>
            </a:r>
            <a:r>
              <a:rPr lang="en-US" altLang="en-US" sz="2000">
                <a:latin typeface="Arial" panose="020B0604020202020204" pitchFamily="34" charset="0"/>
                <a:hlinkClick r:id="rId5"/>
              </a:rPr>
              <a:t>Saxena et al. PAMI 2008</a:t>
            </a:r>
            <a:r>
              <a:rPr lang="en-US" altLang="en-US" sz="2000">
                <a:latin typeface="Arial" panose="020B0604020202020204" pitchFamily="34" charset="0"/>
              </a:rPr>
              <a:t>]</a:t>
            </a:r>
          </a:p>
        </p:txBody>
      </p:sp>
    </p:spTree>
    <p:extLst>
      <p:ext uri="{BB962C8B-B14F-4D97-AF65-F5344CB8AC3E}">
        <p14:creationId xmlns:p14="http://schemas.microsoft.com/office/powerpoint/2010/main" val="643073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a:t>Region categorization</a:t>
            </a:r>
          </a:p>
        </p:txBody>
      </p:sp>
      <p:sp>
        <p:nvSpPr>
          <p:cNvPr id="29699" name="Content Placeholder 2"/>
          <p:cNvSpPr>
            <a:spLocks noGrp="1"/>
          </p:cNvSpPr>
          <p:nvPr>
            <p:ph idx="1"/>
          </p:nvPr>
        </p:nvSpPr>
        <p:spPr/>
        <p:txBody>
          <a:bodyPr/>
          <a:lstStyle/>
          <a:p>
            <a:r>
              <a:rPr lang="en-US" altLang="en-US" sz="2800"/>
              <a:t>Semantic segmentation from RGBD images</a:t>
            </a:r>
          </a:p>
        </p:txBody>
      </p:sp>
      <p:pic>
        <p:nvPicPr>
          <p:cNvPr id="29700" name="Picture 2" descr="http://cs.nyu.edu/~silberman/images/nyu_depth_v2_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50" y="1600200"/>
            <a:ext cx="79883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3"/>
          <p:cNvSpPr>
            <a:spLocks noChangeArrowheads="1"/>
          </p:cNvSpPr>
          <p:nvPr/>
        </p:nvSpPr>
        <p:spPr bwMode="auto">
          <a:xfrm>
            <a:off x="2468563" y="6345238"/>
            <a:ext cx="4206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a:t>
            </a:r>
            <a:r>
              <a:rPr lang="en-US" altLang="en-US" sz="2400">
                <a:solidFill>
                  <a:srgbClr val="000000"/>
                </a:solidFill>
                <a:latin typeface="Arial" panose="020B0604020202020204" pitchFamily="34" charset="0"/>
                <a:cs typeface="Arial" panose="020B0604020202020204" pitchFamily="34" charset="0"/>
                <a:hlinkClick r:id="rId3"/>
              </a:rPr>
              <a:t>Silberman et al. ECCV 2012</a:t>
            </a:r>
            <a:r>
              <a:rPr lang="en-US" altLang="en-US" sz="240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71640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a:t>Region categorization</a:t>
            </a:r>
          </a:p>
        </p:txBody>
      </p:sp>
      <p:sp>
        <p:nvSpPr>
          <p:cNvPr id="30723" name="Content Placeholder 2"/>
          <p:cNvSpPr>
            <a:spLocks noGrp="1"/>
          </p:cNvSpPr>
          <p:nvPr>
            <p:ph idx="1"/>
          </p:nvPr>
        </p:nvSpPr>
        <p:spPr/>
        <p:txBody>
          <a:bodyPr/>
          <a:lstStyle/>
          <a:p>
            <a:r>
              <a:rPr lang="en-US" altLang="en-US" sz="2800"/>
              <a:t>Material recognition</a:t>
            </a:r>
          </a:p>
        </p:txBody>
      </p:sp>
      <p:grpSp>
        <p:nvGrpSpPr>
          <p:cNvPr id="30724" name="Group 5"/>
          <p:cNvGrpSpPr>
            <a:grpSpLocks/>
          </p:cNvGrpSpPr>
          <p:nvPr/>
        </p:nvGrpSpPr>
        <p:grpSpPr bwMode="auto">
          <a:xfrm>
            <a:off x="723900" y="1531938"/>
            <a:ext cx="7696200" cy="4670425"/>
            <a:chOff x="152401" y="1752600"/>
            <a:chExt cx="7896224" cy="4791075"/>
          </a:xfrm>
        </p:grpSpPr>
        <p:pic>
          <p:nvPicPr>
            <p:cNvPr id="307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752600"/>
              <a:ext cx="3939536"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2425" y="2667000"/>
              <a:ext cx="38862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5" name="Rectangle 6"/>
          <p:cNvSpPr>
            <a:spLocks noChangeArrowheads="1"/>
          </p:cNvSpPr>
          <p:nvPr/>
        </p:nvSpPr>
        <p:spPr bwMode="auto">
          <a:xfrm>
            <a:off x="2905125" y="6283325"/>
            <a:ext cx="3333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a:t>
            </a:r>
            <a:r>
              <a:rPr lang="en-US" altLang="en-US" sz="2400">
                <a:latin typeface="Arial" panose="020B0604020202020204" pitchFamily="34" charset="0"/>
                <a:hlinkClick r:id="rId4"/>
              </a:rPr>
              <a:t>Bell et al. CVPR 2015</a:t>
            </a:r>
            <a:r>
              <a:rPr lang="en-US" altLang="en-US" sz="2400">
                <a:latin typeface="Arial" panose="020B0604020202020204" pitchFamily="34" charset="0"/>
              </a:rPr>
              <a:t>]</a:t>
            </a:r>
          </a:p>
        </p:txBody>
      </p:sp>
    </p:spTree>
    <p:extLst>
      <p:ext uri="{BB962C8B-B14F-4D97-AF65-F5344CB8AC3E}">
        <p14:creationId xmlns:p14="http://schemas.microsoft.com/office/powerpoint/2010/main" val="1313528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sz="3600" dirty="0"/>
              <a:t>Detection, semantic segmentation, instance segmentation</a:t>
            </a:r>
          </a:p>
        </p:txBody>
      </p:sp>
      <p:pic>
        <p:nvPicPr>
          <p:cNvPr id="6" name="Picture 5">
            <a:extLst>
              <a:ext uri="{FF2B5EF4-FFF2-40B4-BE49-F238E27FC236}">
                <a16:creationId xmlns:a16="http://schemas.microsoft.com/office/drawing/2014/main" id="{4CEF917D-102B-BF4A-A979-C3741319E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690" y="3962400"/>
            <a:ext cx="7699310" cy="1967672"/>
          </a:xfrm>
          <a:prstGeom prst="rect">
            <a:avLst/>
          </a:prstGeom>
        </p:spPr>
      </p:pic>
      <p:sp>
        <p:nvSpPr>
          <p:cNvPr id="7" name="TextBox 6">
            <a:extLst>
              <a:ext uri="{FF2B5EF4-FFF2-40B4-BE49-F238E27FC236}">
                <a16:creationId xmlns:a16="http://schemas.microsoft.com/office/drawing/2014/main" id="{499842D6-2475-B84C-897A-93B94FE7507F}"/>
              </a:ext>
            </a:extLst>
          </p:cNvPr>
          <p:cNvSpPr txBox="1"/>
          <p:nvPr/>
        </p:nvSpPr>
        <p:spPr>
          <a:xfrm>
            <a:off x="1155251" y="6004109"/>
            <a:ext cx="2557110" cy="369332"/>
          </a:xfrm>
          <a:prstGeom prst="rect">
            <a:avLst/>
          </a:prstGeom>
          <a:noFill/>
        </p:spPr>
        <p:txBody>
          <a:bodyPr wrap="none" rtlCol="0">
            <a:spAutoFit/>
          </a:bodyPr>
          <a:lstStyle/>
          <a:p>
            <a:r>
              <a:rPr lang="en-US" sz="1800" b="0" dirty="0"/>
              <a:t>semantic segmentation</a:t>
            </a:r>
          </a:p>
        </p:txBody>
      </p:sp>
      <p:sp>
        <p:nvSpPr>
          <p:cNvPr id="8" name="TextBox 7">
            <a:extLst>
              <a:ext uri="{FF2B5EF4-FFF2-40B4-BE49-F238E27FC236}">
                <a16:creationId xmlns:a16="http://schemas.microsoft.com/office/drawing/2014/main" id="{5332CC83-FFA0-0945-B687-9B8CAAD042EA}"/>
              </a:ext>
            </a:extLst>
          </p:cNvPr>
          <p:cNvSpPr txBox="1"/>
          <p:nvPr/>
        </p:nvSpPr>
        <p:spPr>
          <a:xfrm>
            <a:off x="5355610" y="6019800"/>
            <a:ext cx="2492990" cy="369332"/>
          </a:xfrm>
          <a:prstGeom prst="rect">
            <a:avLst/>
          </a:prstGeom>
          <a:noFill/>
        </p:spPr>
        <p:txBody>
          <a:bodyPr wrap="none" rtlCol="0">
            <a:spAutoFit/>
          </a:bodyPr>
          <a:lstStyle/>
          <a:p>
            <a:r>
              <a:rPr lang="en-US" sz="1800" b="0" dirty="0"/>
              <a:t>instance segmentation</a:t>
            </a:r>
          </a:p>
        </p:txBody>
      </p:sp>
      <p:pic>
        <p:nvPicPr>
          <p:cNvPr id="9" name="Picture 8">
            <a:extLst>
              <a:ext uri="{FF2B5EF4-FFF2-40B4-BE49-F238E27FC236}">
                <a16:creationId xmlns:a16="http://schemas.microsoft.com/office/drawing/2014/main" id="{E2065235-75BA-0042-88B9-5E40F9EAD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371600"/>
            <a:ext cx="7696200" cy="1969974"/>
          </a:xfrm>
          <a:prstGeom prst="rect">
            <a:avLst/>
          </a:prstGeom>
        </p:spPr>
      </p:pic>
      <p:sp>
        <p:nvSpPr>
          <p:cNvPr id="10" name="TextBox 9">
            <a:extLst>
              <a:ext uri="{FF2B5EF4-FFF2-40B4-BE49-F238E27FC236}">
                <a16:creationId xmlns:a16="http://schemas.microsoft.com/office/drawing/2014/main" id="{41A36286-CD1E-3849-B460-97CA6A8F2DF0}"/>
              </a:ext>
            </a:extLst>
          </p:cNvPr>
          <p:cNvSpPr txBox="1"/>
          <p:nvPr/>
        </p:nvSpPr>
        <p:spPr>
          <a:xfrm>
            <a:off x="1422579" y="3341574"/>
            <a:ext cx="2185214" cy="369332"/>
          </a:xfrm>
          <a:prstGeom prst="rect">
            <a:avLst/>
          </a:prstGeom>
          <a:noFill/>
        </p:spPr>
        <p:txBody>
          <a:bodyPr wrap="none" rtlCol="0">
            <a:spAutoFit/>
          </a:bodyPr>
          <a:lstStyle/>
          <a:p>
            <a:r>
              <a:rPr lang="en-US" sz="1800" b="0" dirty="0"/>
              <a:t>image classification</a:t>
            </a:r>
          </a:p>
        </p:txBody>
      </p:sp>
      <p:sp>
        <p:nvSpPr>
          <p:cNvPr id="11" name="TextBox 10">
            <a:extLst>
              <a:ext uri="{FF2B5EF4-FFF2-40B4-BE49-F238E27FC236}">
                <a16:creationId xmlns:a16="http://schemas.microsoft.com/office/drawing/2014/main" id="{0199F88F-8517-FC4D-A8CA-796B28E80F01}"/>
              </a:ext>
            </a:extLst>
          </p:cNvPr>
          <p:cNvSpPr txBox="1"/>
          <p:nvPr/>
        </p:nvSpPr>
        <p:spPr>
          <a:xfrm>
            <a:off x="5670943" y="3352800"/>
            <a:ext cx="1800493" cy="369332"/>
          </a:xfrm>
          <a:prstGeom prst="rect">
            <a:avLst/>
          </a:prstGeom>
          <a:noFill/>
        </p:spPr>
        <p:txBody>
          <a:bodyPr wrap="none" rtlCol="0">
            <a:spAutoFit/>
          </a:bodyPr>
          <a:lstStyle/>
          <a:p>
            <a:r>
              <a:rPr lang="en-US" sz="1800" b="0" dirty="0"/>
              <a:t>object detection</a:t>
            </a:r>
          </a:p>
        </p:txBody>
      </p:sp>
      <p:sp>
        <p:nvSpPr>
          <p:cNvPr id="3" name="TextBox 2">
            <a:extLst>
              <a:ext uri="{FF2B5EF4-FFF2-40B4-BE49-F238E27FC236}">
                <a16:creationId xmlns:a16="http://schemas.microsoft.com/office/drawing/2014/main" id="{499B5215-F409-4843-989F-E6A1C538F83B}"/>
              </a:ext>
            </a:extLst>
          </p:cNvPr>
          <p:cNvSpPr txBox="1"/>
          <p:nvPr/>
        </p:nvSpPr>
        <p:spPr>
          <a:xfrm>
            <a:off x="7799504" y="6477000"/>
            <a:ext cx="1268296" cy="307777"/>
          </a:xfrm>
          <a:prstGeom prst="rect">
            <a:avLst/>
          </a:prstGeom>
          <a:noFill/>
        </p:spPr>
        <p:txBody>
          <a:bodyPr wrap="none" rtlCol="0">
            <a:spAutoFit/>
          </a:bodyPr>
          <a:lstStyle/>
          <a:p>
            <a:r>
              <a:rPr lang="en-US" sz="1400" dirty="0">
                <a:hlinkClick r:id="rId4"/>
              </a:rPr>
              <a:t>Image source</a:t>
            </a:r>
            <a:endParaRPr lang="en-US" sz="1400" dirty="0"/>
          </a:p>
        </p:txBody>
      </p:sp>
    </p:spTree>
    <p:extLst>
      <p:ext uri="{BB962C8B-B14F-4D97-AF65-F5344CB8AC3E}">
        <p14:creationId xmlns:p14="http://schemas.microsoft.com/office/powerpoint/2010/main" val="1043517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pPr eaLnBrk="1" hangingPunct="1"/>
            <a:r>
              <a:rPr lang="en-US" dirty="0">
                <a:latin typeface="+mn-lt"/>
              </a:rPr>
              <a:t>“Classic” recognition pipeline</a:t>
            </a:r>
          </a:p>
        </p:txBody>
      </p:sp>
      <p:sp>
        <p:nvSpPr>
          <p:cNvPr id="2" name="Rounded Rectangle 1"/>
          <p:cNvSpPr>
            <a:spLocks noChangeArrowheads="1"/>
          </p:cNvSpPr>
          <p:nvPr/>
        </p:nvSpPr>
        <p:spPr bwMode="auto">
          <a:xfrm>
            <a:off x="1749425" y="2057400"/>
            <a:ext cx="2593975" cy="1600200"/>
          </a:xfrm>
          <a:prstGeom prst="roundRect">
            <a:avLst>
              <a:gd name="adj" fmla="val 16667"/>
            </a:avLst>
          </a:prstGeom>
          <a:solidFill>
            <a:schemeClr val="accent2">
              <a:lumMod val="60000"/>
              <a:lumOff val="40000"/>
            </a:schemeClr>
          </a:solidFill>
          <a:ln w="9525">
            <a:no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b="0" dirty="0">
                <a:solidFill>
                  <a:srgbClr val="000000"/>
                </a:solidFill>
                <a:latin typeface="Arial"/>
                <a:cs typeface="Adobe Caslon Pro"/>
              </a:rPr>
              <a:t>Feature representation</a:t>
            </a:r>
          </a:p>
        </p:txBody>
      </p:sp>
      <p:sp>
        <p:nvSpPr>
          <p:cNvPr id="12" name="Rounded Rectangle 11"/>
          <p:cNvSpPr>
            <a:spLocks noChangeArrowheads="1"/>
          </p:cNvSpPr>
          <p:nvPr/>
        </p:nvSpPr>
        <p:spPr bwMode="auto">
          <a:xfrm>
            <a:off x="4876310" y="2057400"/>
            <a:ext cx="2593975" cy="1600200"/>
          </a:xfrm>
          <a:prstGeom prst="roundRect">
            <a:avLst>
              <a:gd name="adj" fmla="val 16667"/>
            </a:avLst>
          </a:prstGeom>
          <a:solidFill>
            <a:srgbClr val="00B0F0"/>
          </a:solidFill>
          <a:ln w="9525">
            <a:no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b="0" dirty="0">
                <a:solidFill>
                  <a:srgbClr val="000000"/>
                </a:solidFill>
                <a:latin typeface="Arial"/>
                <a:cs typeface="Adobe Caslon Pro"/>
              </a:rPr>
              <a:t>Trainable</a:t>
            </a:r>
            <a:br>
              <a:rPr lang="en-US" sz="2400" b="0" dirty="0">
                <a:solidFill>
                  <a:srgbClr val="000000"/>
                </a:solidFill>
                <a:latin typeface="Arial"/>
                <a:cs typeface="Adobe Caslon Pro"/>
              </a:rPr>
            </a:br>
            <a:r>
              <a:rPr lang="en-US" sz="2400" b="0" dirty="0">
                <a:solidFill>
                  <a:srgbClr val="000000"/>
                </a:solidFill>
                <a:latin typeface="Arial"/>
                <a:cs typeface="Adobe Caslon Pro"/>
              </a:rPr>
              <a:t>classifier</a:t>
            </a:r>
          </a:p>
        </p:txBody>
      </p:sp>
      <p:sp>
        <p:nvSpPr>
          <p:cNvPr id="16" name="Right Arrow 15"/>
          <p:cNvSpPr>
            <a:spLocks noChangeArrowheads="1"/>
          </p:cNvSpPr>
          <p:nvPr/>
        </p:nvSpPr>
        <p:spPr bwMode="auto">
          <a:xfrm>
            <a:off x="1371600" y="2743200"/>
            <a:ext cx="3048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b="0">
              <a:solidFill>
                <a:srgbClr val="000000"/>
              </a:solidFill>
              <a:latin typeface="Arial"/>
              <a:cs typeface="Arial" charset="0"/>
            </a:endParaRPr>
          </a:p>
        </p:txBody>
      </p:sp>
      <p:sp>
        <p:nvSpPr>
          <p:cNvPr id="18" name="Right Arrow 17"/>
          <p:cNvSpPr>
            <a:spLocks noChangeArrowheads="1"/>
          </p:cNvSpPr>
          <p:nvPr/>
        </p:nvSpPr>
        <p:spPr bwMode="auto">
          <a:xfrm>
            <a:off x="7543309"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b="0">
              <a:solidFill>
                <a:srgbClr val="000000"/>
              </a:solidFill>
              <a:latin typeface="Arial"/>
              <a:cs typeface="Arial" charset="0"/>
            </a:endParaRPr>
          </a:p>
        </p:txBody>
      </p:sp>
      <p:sp>
        <p:nvSpPr>
          <p:cNvPr id="10253" name="TextBox 20"/>
          <p:cNvSpPr txBox="1">
            <a:spLocks noChangeArrowheads="1"/>
          </p:cNvSpPr>
          <p:nvPr/>
        </p:nvSpPr>
        <p:spPr bwMode="auto">
          <a:xfrm>
            <a:off x="247276" y="2362200"/>
            <a:ext cx="1810124" cy="83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0"/>
              </a:spcBef>
            </a:pPr>
            <a:r>
              <a:rPr lang="en-US" sz="2400" b="0" dirty="0">
                <a:solidFill>
                  <a:srgbClr val="000000"/>
                </a:solidFill>
                <a:latin typeface="Arial"/>
              </a:rPr>
              <a:t>Image</a:t>
            </a:r>
          </a:p>
          <a:p>
            <a:pPr eaLnBrk="1" hangingPunct="1">
              <a:spcBef>
                <a:spcPct val="0"/>
              </a:spcBef>
            </a:pPr>
            <a:r>
              <a:rPr lang="en-US" sz="2400" b="0" dirty="0">
                <a:solidFill>
                  <a:srgbClr val="000000"/>
                </a:solidFill>
                <a:latin typeface="Arial"/>
              </a:rPr>
              <a:t>Pixels</a:t>
            </a:r>
          </a:p>
        </p:txBody>
      </p:sp>
      <p:sp>
        <p:nvSpPr>
          <p:cNvPr id="20" name="TextBox 20"/>
          <p:cNvSpPr txBox="1">
            <a:spLocks noChangeArrowheads="1"/>
          </p:cNvSpPr>
          <p:nvPr/>
        </p:nvSpPr>
        <p:spPr bwMode="auto">
          <a:xfrm>
            <a:off x="7917287" y="2438400"/>
            <a:ext cx="1226713" cy="83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0"/>
              </a:spcBef>
            </a:pPr>
            <a:r>
              <a:rPr lang="en-US" sz="2400" b="0" dirty="0">
                <a:solidFill>
                  <a:srgbClr val="000000"/>
                </a:solidFill>
                <a:latin typeface="Arial"/>
              </a:rPr>
              <a:t>Class label</a:t>
            </a:r>
          </a:p>
        </p:txBody>
      </p:sp>
      <p:sp>
        <p:nvSpPr>
          <p:cNvPr id="13" name="Right Arrow 12"/>
          <p:cNvSpPr>
            <a:spLocks noChangeArrowheads="1"/>
          </p:cNvSpPr>
          <p:nvPr/>
        </p:nvSpPr>
        <p:spPr bwMode="auto">
          <a:xfrm>
            <a:off x="4419600"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b="0">
              <a:solidFill>
                <a:srgbClr val="000000"/>
              </a:solidFill>
              <a:latin typeface="Arial"/>
              <a:cs typeface="Arial" charset="0"/>
            </a:endParaRPr>
          </a:p>
        </p:txBody>
      </p:sp>
    </p:spTree>
    <p:extLst>
      <p:ext uri="{BB962C8B-B14F-4D97-AF65-F5344CB8AC3E}">
        <p14:creationId xmlns:p14="http://schemas.microsoft.com/office/powerpoint/2010/main" val="252213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457200" y="167481"/>
            <a:ext cx="8229600" cy="914400"/>
          </a:xfrm>
        </p:spPr>
        <p:txBody>
          <a:bodyPr/>
          <a:lstStyle/>
          <a:p>
            <a:r>
              <a:rPr lang="en-US" altLang="en-US" dirty="0">
                <a:ea typeface="ＭＳ Ｐゴシック" panose="020B0600070205080204" pitchFamily="34" charset="-128"/>
              </a:rPr>
              <a:t>Basic Approach: Supervised Learning</a:t>
            </a:r>
          </a:p>
        </p:txBody>
      </p:sp>
      <p:sp>
        <p:nvSpPr>
          <p:cNvPr id="10" name="Rounded Rectangle 9"/>
          <p:cNvSpPr/>
          <p:nvPr/>
        </p:nvSpPr>
        <p:spPr>
          <a:xfrm>
            <a:off x="5684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Training Labels</a:t>
            </a:r>
          </a:p>
        </p:txBody>
      </p:sp>
      <p:grpSp>
        <p:nvGrpSpPr>
          <p:cNvPr id="56323" name="Group 12"/>
          <p:cNvGrpSpPr>
            <a:grpSpLocks/>
          </p:cNvGrpSpPr>
          <p:nvPr/>
        </p:nvGrpSpPr>
        <p:grpSpPr bwMode="auto">
          <a:xfrm>
            <a:off x="76200" y="1874838"/>
            <a:ext cx="2438400" cy="2849562"/>
            <a:chOff x="228600" y="1417320"/>
            <a:chExt cx="2438400" cy="2849880"/>
          </a:xfrm>
        </p:grpSpPr>
        <p:pic>
          <p:nvPicPr>
            <p:cNvPr id="563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7"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grpSp>
      <p:sp>
        <p:nvSpPr>
          <p:cNvPr id="12" name="Rounded Rectangle 11"/>
          <p:cNvSpPr/>
          <p:nvPr/>
        </p:nvSpPr>
        <p:spPr>
          <a:xfrm>
            <a:off x="5638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Classifier Training</a:t>
            </a:r>
          </a:p>
        </p:txBody>
      </p:sp>
      <p:sp>
        <p:nvSpPr>
          <p:cNvPr id="56325" name="TextBox 13"/>
          <p:cNvSpPr txBox="1">
            <a:spLocks noChangeArrowheads="1"/>
          </p:cNvSpPr>
          <p:nvPr/>
        </p:nvSpPr>
        <p:spPr bwMode="auto">
          <a:xfrm>
            <a:off x="3632200" y="1295400"/>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t>Training</a:t>
            </a:r>
          </a:p>
        </p:txBody>
      </p:sp>
      <p:sp>
        <p:nvSpPr>
          <p:cNvPr id="15" name="Rounded Rectangle 14"/>
          <p:cNvSpPr/>
          <p:nvPr/>
        </p:nvSpPr>
        <p:spPr>
          <a:xfrm>
            <a:off x="3200400"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Image Features</a:t>
            </a:r>
          </a:p>
        </p:txBody>
      </p:sp>
      <p:sp>
        <p:nvSpPr>
          <p:cNvPr id="16" name="Right Arrow 15"/>
          <p:cNvSpPr/>
          <p:nvPr/>
        </p:nvSpPr>
        <p:spPr>
          <a:xfrm>
            <a:off x="2590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ight Arrow 16"/>
          <p:cNvSpPr/>
          <p:nvPr/>
        </p:nvSpPr>
        <p:spPr>
          <a:xfrm>
            <a:off x="502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ight Arrow 17"/>
          <p:cNvSpPr/>
          <p:nvPr/>
        </p:nvSpPr>
        <p:spPr>
          <a:xfrm rot="5400000">
            <a:off x="6248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633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5324475"/>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27432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Image Features</a:t>
            </a:r>
          </a:p>
        </p:txBody>
      </p:sp>
      <p:sp>
        <p:nvSpPr>
          <p:cNvPr id="20" name="Right Arrow 19"/>
          <p:cNvSpPr/>
          <p:nvPr/>
        </p:nvSpPr>
        <p:spPr>
          <a:xfrm>
            <a:off x="21336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333" name="TextBox 20"/>
          <p:cNvSpPr txBox="1">
            <a:spLocks noChangeArrowheads="1"/>
          </p:cNvSpPr>
          <p:nvPr/>
        </p:nvSpPr>
        <p:spPr bwMode="auto">
          <a:xfrm>
            <a:off x="3810000" y="4648200"/>
            <a:ext cx="1323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t>Testing</a:t>
            </a:r>
          </a:p>
        </p:txBody>
      </p:sp>
      <p:sp>
        <p:nvSpPr>
          <p:cNvPr id="56334" name="TextBox 21"/>
          <p:cNvSpPr txBox="1">
            <a:spLocks noChangeArrowheads="1"/>
          </p:cNvSpPr>
          <p:nvPr/>
        </p:nvSpPr>
        <p:spPr bwMode="auto">
          <a:xfrm>
            <a:off x="457200" y="6365875"/>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Test Image</a:t>
            </a:r>
          </a:p>
        </p:txBody>
      </p:sp>
      <p:sp>
        <p:nvSpPr>
          <p:cNvPr id="23" name="Right Arrow 22"/>
          <p:cNvSpPr/>
          <p:nvPr/>
        </p:nvSpPr>
        <p:spPr>
          <a:xfrm>
            <a:off x="7315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ounded Rectangle 23"/>
          <p:cNvSpPr/>
          <p:nvPr/>
        </p:nvSpPr>
        <p:spPr>
          <a:xfrm>
            <a:off x="7924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Trained Classifier</a:t>
            </a:r>
          </a:p>
        </p:txBody>
      </p:sp>
      <p:sp>
        <p:nvSpPr>
          <p:cNvPr id="25" name="Rounded Rectangle 24"/>
          <p:cNvSpPr/>
          <p:nvPr/>
        </p:nvSpPr>
        <p:spPr>
          <a:xfrm>
            <a:off x="51816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Trained Classifier</a:t>
            </a:r>
          </a:p>
        </p:txBody>
      </p:sp>
      <p:sp>
        <p:nvSpPr>
          <p:cNvPr id="26" name="Right Arrow 25"/>
          <p:cNvSpPr/>
          <p:nvPr/>
        </p:nvSpPr>
        <p:spPr>
          <a:xfrm>
            <a:off x="45720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ight Arrow 26"/>
          <p:cNvSpPr/>
          <p:nvPr/>
        </p:nvSpPr>
        <p:spPr>
          <a:xfrm>
            <a:off x="70104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extBox 27"/>
          <p:cNvSpPr txBox="1">
            <a:spLocks noChangeArrowheads="1"/>
          </p:cNvSpPr>
          <p:nvPr/>
        </p:nvSpPr>
        <p:spPr bwMode="auto">
          <a:xfrm>
            <a:off x="7661275" y="5788819"/>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dirty="0">
                <a:solidFill>
                  <a:srgbClr val="FF0000"/>
                </a:solidFill>
              </a:rPr>
              <a:t>Outdoor</a:t>
            </a:r>
          </a:p>
        </p:txBody>
      </p:sp>
      <p:sp>
        <p:nvSpPr>
          <p:cNvPr id="29" name="TextBox 28"/>
          <p:cNvSpPr txBox="1">
            <a:spLocks noChangeArrowheads="1"/>
          </p:cNvSpPr>
          <p:nvPr/>
        </p:nvSpPr>
        <p:spPr bwMode="auto">
          <a:xfrm>
            <a:off x="7588250" y="5364163"/>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t>Prediction</a:t>
            </a:r>
          </a:p>
        </p:txBody>
      </p:sp>
      <p:sp>
        <p:nvSpPr>
          <p:cNvPr id="30" name="Rounded Rectangle 29"/>
          <p:cNvSpPr/>
          <p:nvPr/>
        </p:nvSpPr>
        <p:spPr>
          <a:xfrm>
            <a:off x="7635875" y="5227638"/>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P spid="26" grpId="0" animBg="1"/>
      <p:bldP spid="27" grpId="0" animBg="1"/>
      <p:bldP spid="28" grpId="0"/>
      <p:bldP spid="29" grpId="0"/>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6BC8B-26F4-E84C-B9CE-35F20A77A5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186569-CD59-6A46-8DCD-25515DC8FEE9}"/>
              </a:ext>
            </a:extLst>
          </p:cNvPr>
          <p:cNvSpPr>
            <a:spLocks noGrp="1"/>
          </p:cNvSpPr>
          <p:nvPr>
            <p:ph idx="1"/>
          </p:nvPr>
        </p:nvSpPr>
        <p:spPr/>
        <p:txBody>
          <a:bodyPr/>
          <a:lstStyle/>
          <a:p>
            <a:r>
              <a:rPr lang="en-US" dirty="0"/>
              <a:t>Do you know about the following? (Pick all)</a:t>
            </a:r>
          </a:p>
          <a:p>
            <a:pPr marL="971550" lvl="1" indent="-514350">
              <a:buFont typeface="+mj-lt"/>
              <a:buAutoNum type="alphaLcParenR"/>
            </a:pPr>
            <a:r>
              <a:rPr lang="en-US" dirty="0"/>
              <a:t>Nearest Neighbor Classifiers</a:t>
            </a:r>
          </a:p>
          <a:p>
            <a:pPr marL="971550" lvl="1" indent="-514350">
              <a:buFont typeface="+mj-lt"/>
              <a:buAutoNum type="alphaLcParenR"/>
            </a:pPr>
            <a:r>
              <a:rPr lang="en-US" dirty="0"/>
              <a:t>Support Vector Machines</a:t>
            </a:r>
          </a:p>
          <a:p>
            <a:pPr marL="971550" lvl="1" indent="-514350">
              <a:buFont typeface="+mj-lt"/>
              <a:buAutoNum type="alphaLcParenR"/>
            </a:pPr>
            <a:r>
              <a:rPr lang="en-US" dirty="0"/>
              <a:t>Kernelized Support Vector Machines</a:t>
            </a:r>
          </a:p>
          <a:p>
            <a:pPr marL="971550" lvl="1" indent="-514350">
              <a:buFont typeface="+mj-lt"/>
              <a:buAutoNum type="alphaLcParenR"/>
            </a:pPr>
            <a:r>
              <a:rPr lang="en-US" dirty="0"/>
              <a:t>Decision Tress</a:t>
            </a:r>
          </a:p>
          <a:p>
            <a:pPr marL="971550" lvl="1" indent="-514350">
              <a:buFont typeface="+mj-lt"/>
              <a:buAutoNum type="alphaLcParenR"/>
            </a:pPr>
            <a:r>
              <a:rPr lang="en-US" dirty="0"/>
              <a:t>Random Forests</a:t>
            </a:r>
          </a:p>
        </p:txBody>
      </p:sp>
    </p:spTree>
    <p:extLst>
      <p:ext uri="{BB962C8B-B14F-4D97-AF65-F5344CB8AC3E}">
        <p14:creationId xmlns:p14="http://schemas.microsoft.com/office/powerpoint/2010/main" val="3829246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Classifiers: Nearest neighbor</a:t>
            </a:r>
          </a:p>
        </p:txBody>
      </p:sp>
      <p:sp>
        <p:nvSpPr>
          <p:cNvPr id="3" name="Content Placeholder 2"/>
          <p:cNvSpPr>
            <a:spLocks noGrp="1"/>
          </p:cNvSpPr>
          <p:nvPr>
            <p:ph idx="1"/>
          </p:nvPr>
        </p:nvSpPr>
        <p:spPr>
          <a:xfrm>
            <a:off x="228600" y="4495800"/>
            <a:ext cx="8686800" cy="1325563"/>
          </a:xfrm>
        </p:spPr>
        <p:txBody>
          <a:bodyPr>
            <a:normAutofit fontScale="77500" lnSpcReduction="20000"/>
          </a:bodyPr>
          <a:lstStyle/>
          <a:p>
            <a:pPr>
              <a:buNone/>
            </a:pPr>
            <a:r>
              <a:rPr lang="en-US" dirty="0">
                <a:solidFill>
                  <a:srgbClr val="0000FF"/>
                </a:solidFill>
              </a:rPr>
              <a:t>f(</a:t>
            </a:r>
            <a:r>
              <a:rPr lang="en-US" b="1" dirty="0">
                <a:solidFill>
                  <a:srgbClr val="0000FF"/>
                </a:solidFill>
              </a:rPr>
              <a:t>x</a:t>
            </a:r>
            <a:r>
              <a:rPr lang="en-US" dirty="0">
                <a:solidFill>
                  <a:srgbClr val="0000FF"/>
                </a:solidFill>
              </a:rPr>
              <a:t>) = label of the training example nearest to </a:t>
            </a:r>
            <a:r>
              <a:rPr lang="en-US" b="1" dirty="0">
                <a:solidFill>
                  <a:srgbClr val="0000FF"/>
                </a:solidFill>
              </a:rPr>
              <a:t>x</a:t>
            </a:r>
          </a:p>
          <a:p>
            <a:endParaRPr lang="en-US" sz="2400" dirty="0"/>
          </a:p>
          <a:p>
            <a:r>
              <a:rPr lang="en-US" sz="2400" dirty="0"/>
              <a:t>All we need is a distance or similarity function for our inputs</a:t>
            </a:r>
          </a:p>
          <a:p>
            <a:r>
              <a:rPr lang="en-US" sz="2400" dirty="0"/>
              <a:t>No training required!</a:t>
            </a:r>
          </a:p>
        </p:txBody>
      </p:sp>
      <p:sp>
        <p:nvSpPr>
          <p:cNvPr id="4" name="Rectangle 3"/>
          <p:cNvSpPr/>
          <p:nvPr/>
        </p:nvSpPr>
        <p:spPr>
          <a:xfrm>
            <a:off x="2209800" y="1828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2743200" y="2514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p:nvSpPr>
        <p:spPr>
          <a:xfrm>
            <a:off x="3276600" y="1752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2362200" y="3276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3733800" y="2971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p:nvSpPr>
        <p:spPr>
          <a:xfrm>
            <a:off x="3581400" y="3733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Oval 9"/>
          <p:cNvSpPr/>
          <p:nvPr/>
        </p:nvSpPr>
        <p:spPr>
          <a:xfrm>
            <a:off x="5791200" y="2057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p:cNvSpPr/>
          <p:nvPr/>
        </p:nvSpPr>
        <p:spPr>
          <a:xfrm>
            <a:off x="5029200" y="2743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Oval 11"/>
          <p:cNvSpPr/>
          <p:nvPr/>
        </p:nvSpPr>
        <p:spPr>
          <a:xfrm>
            <a:off x="5791200" y="3124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Oval 12"/>
          <p:cNvSpPr/>
          <p:nvPr/>
        </p:nvSpPr>
        <p:spPr>
          <a:xfrm>
            <a:off x="4876800" y="1676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Oval 13"/>
          <p:cNvSpPr/>
          <p:nvPr/>
        </p:nvSpPr>
        <p:spPr>
          <a:xfrm>
            <a:off x="5257800" y="2286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p:cNvSpPr/>
          <p:nvPr/>
        </p:nvSpPr>
        <p:spPr>
          <a:xfrm>
            <a:off x="4876800" y="3581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extBox 17"/>
          <p:cNvSpPr txBox="1"/>
          <p:nvPr/>
        </p:nvSpPr>
        <p:spPr>
          <a:xfrm>
            <a:off x="3657600" y="2234625"/>
            <a:ext cx="1066800" cy="584775"/>
          </a:xfrm>
          <a:prstGeom prst="rect">
            <a:avLst/>
          </a:prstGeom>
          <a:noFill/>
        </p:spPr>
        <p:txBody>
          <a:bodyPr wrap="square" rtlCol="0">
            <a:spAutoFit/>
          </a:bodyPr>
          <a:lstStyle/>
          <a:p>
            <a:pPr algn="ctr"/>
            <a:r>
              <a:rPr lang="en-US" sz="1600" dirty="0">
                <a:solidFill>
                  <a:srgbClr val="000000"/>
                </a:solidFill>
              </a:rPr>
              <a:t>Test example</a:t>
            </a:r>
          </a:p>
        </p:txBody>
      </p:sp>
      <p:sp>
        <p:nvSpPr>
          <p:cNvPr id="19" name="TextBox 18"/>
          <p:cNvSpPr txBox="1"/>
          <p:nvPr/>
        </p:nvSpPr>
        <p:spPr>
          <a:xfrm>
            <a:off x="990600" y="2286000"/>
            <a:ext cx="1295400" cy="830997"/>
          </a:xfrm>
          <a:prstGeom prst="rect">
            <a:avLst/>
          </a:prstGeom>
          <a:noFill/>
        </p:spPr>
        <p:txBody>
          <a:bodyPr wrap="square" rtlCol="0">
            <a:spAutoFit/>
          </a:bodyPr>
          <a:lstStyle/>
          <a:p>
            <a:pPr algn="ctr"/>
            <a:r>
              <a:rPr lang="en-US" sz="1600" dirty="0">
                <a:solidFill>
                  <a:srgbClr val="0000FF"/>
                </a:solidFill>
              </a:rPr>
              <a:t>Training examples from class 1</a:t>
            </a:r>
          </a:p>
        </p:txBody>
      </p:sp>
      <p:sp>
        <p:nvSpPr>
          <p:cNvPr id="20" name="TextBox 19"/>
          <p:cNvSpPr txBox="1"/>
          <p:nvPr/>
        </p:nvSpPr>
        <p:spPr>
          <a:xfrm>
            <a:off x="6248400" y="2133600"/>
            <a:ext cx="1295400" cy="830997"/>
          </a:xfrm>
          <a:prstGeom prst="rect">
            <a:avLst/>
          </a:prstGeom>
          <a:noFill/>
        </p:spPr>
        <p:txBody>
          <a:bodyPr wrap="square" rtlCol="0">
            <a:spAutoFit/>
          </a:bodyPr>
          <a:lstStyle/>
          <a:p>
            <a:pPr algn="ctr"/>
            <a:r>
              <a:rPr lang="en-US" sz="1600" dirty="0">
                <a:solidFill>
                  <a:srgbClr val="FF0000"/>
                </a:solidFill>
              </a:rPr>
              <a:t>Training examples from class 2</a:t>
            </a:r>
          </a:p>
        </p:txBody>
      </p:sp>
      <p:cxnSp>
        <p:nvCxnSpPr>
          <p:cNvPr id="23" name="Straight Arrow Connector 22"/>
          <p:cNvCxnSpPr/>
          <p:nvPr/>
        </p:nvCxnSpPr>
        <p:spPr>
          <a:xfrm rot="16200000" flipV="1">
            <a:off x="3352800" y="2057400"/>
            <a:ext cx="381000" cy="228600"/>
          </a:xfrm>
          <a:prstGeom prst="straightConnector1">
            <a:avLst/>
          </a:prstGeom>
          <a:ln w="254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1" name="Diamond 20"/>
          <p:cNvSpPr/>
          <p:nvPr/>
        </p:nvSpPr>
        <p:spPr>
          <a:xfrm>
            <a:off x="3505200" y="2209800"/>
            <a:ext cx="304800" cy="304800"/>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55683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n-US" altLang="en-US" sz="3600" dirty="0">
                <a:ea typeface="ＭＳ Ｐゴシック" panose="020B0600070205080204" pitchFamily="34" charset="-128"/>
              </a:rPr>
              <a:t>Recognition as 3D Matching</a:t>
            </a:r>
          </a:p>
        </p:txBody>
      </p:sp>
      <p:pic>
        <p:nvPicPr>
          <p:cNvPr id="5" name="Picture 4">
            <a:extLst>
              <a:ext uri="{FF2B5EF4-FFF2-40B4-BE49-F238E27FC236}">
                <a16:creationId xmlns:a16="http://schemas.microsoft.com/office/drawing/2014/main" id="{D6B04834-3899-D044-9371-5390EC59B718}"/>
              </a:ext>
            </a:extLst>
          </p:cNvPr>
          <p:cNvPicPr>
            <a:picLocks noChangeAspect="1"/>
          </p:cNvPicPr>
          <p:nvPr/>
        </p:nvPicPr>
        <p:blipFill>
          <a:blip r:embed="rId3"/>
          <a:stretch>
            <a:fillRect/>
          </a:stretch>
        </p:blipFill>
        <p:spPr>
          <a:xfrm>
            <a:off x="158750" y="914400"/>
            <a:ext cx="8826500" cy="5118100"/>
          </a:xfrm>
          <a:prstGeom prst="rect">
            <a:avLst/>
          </a:prstGeom>
        </p:spPr>
      </p:pic>
      <p:sp>
        <p:nvSpPr>
          <p:cNvPr id="3" name="Rectangle 2">
            <a:extLst>
              <a:ext uri="{FF2B5EF4-FFF2-40B4-BE49-F238E27FC236}">
                <a16:creationId xmlns:a16="http://schemas.microsoft.com/office/drawing/2014/main" id="{D86C38B6-B670-AB4B-8B82-0B818B676815}"/>
              </a:ext>
            </a:extLst>
          </p:cNvPr>
          <p:cNvSpPr/>
          <p:nvPr/>
        </p:nvSpPr>
        <p:spPr>
          <a:xfrm>
            <a:off x="990600" y="6324600"/>
            <a:ext cx="7162800" cy="369332"/>
          </a:xfrm>
          <a:prstGeom prst="rect">
            <a:avLst/>
          </a:prstGeom>
        </p:spPr>
        <p:txBody>
          <a:bodyPr wrap="square">
            <a:spAutoFit/>
          </a:bodyPr>
          <a:lstStyle/>
          <a:p>
            <a:pPr algn="ctr"/>
            <a:r>
              <a:rPr lang="en-US" u="sng" dirty="0">
                <a:solidFill>
                  <a:srgbClr val="0000FF"/>
                </a:solidFill>
                <a:latin typeface="Helvetica Light" panose="020B0403020202020204" pitchFamily="34" charset="0"/>
                <a:hlinkClick r:id="rId4"/>
              </a:rPr>
              <a:t>http://www.robots.ox.ac.uk/~vgg/research/oxbuildings/index.html</a:t>
            </a:r>
            <a:endParaRPr lang="en-US" dirty="0">
              <a:solidFill>
                <a:srgbClr val="0000FF"/>
              </a:solidFill>
              <a:effectLst/>
              <a:latin typeface="Helvetica Light" panose="020B0403020202020204" pitchFamily="34" charset="0"/>
            </a:endParaRPr>
          </a:p>
        </p:txBody>
      </p:sp>
    </p:spTree>
    <p:extLst>
      <p:ext uri="{BB962C8B-B14F-4D97-AF65-F5344CB8AC3E}">
        <p14:creationId xmlns:p14="http://schemas.microsoft.com/office/powerpoint/2010/main" val="565807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K-nearest neighbor classifier</a:t>
            </a:r>
          </a:p>
        </p:txBody>
      </p:sp>
      <p:sp>
        <p:nvSpPr>
          <p:cNvPr id="6" name="Content Placeholder 5"/>
          <p:cNvSpPr>
            <a:spLocks noGrp="1"/>
          </p:cNvSpPr>
          <p:nvPr>
            <p:ph idx="1"/>
          </p:nvPr>
        </p:nvSpPr>
        <p:spPr>
          <a:xfrm>
            <a:off x="457200" y="4419600"/>
            <a:ext cx="8229600" cy="1706563"/>
          </a:xfrm>
        </p:spPr>
        <p:txBody>
          <a:bodyPr/>
          <a:lstStyle/>
          <a:p>
            <a:r>
              <a:rPr lang="en-US" dirty="0"/>
              <a:t>Which classifier is more robust to </a:t>
            </a:r>
            <a:r>
              <a:rPr lang="en-US" i="1" dirty="0"/>
              <a:t>outliers</a:t>
            </a:r>
            <a:r>
              <a:rPr lang="en-US" dirty="0"/>
              <a:t>?</a:t>
            </a:r>
          </a:p>
        </p:txBody>
      </p:sp>
      <p:pic>
        <p:nvPicPr>
          <p:cNvPr id="4" name="Picture 3" descr="Screen Shot 2015-11-17 at 1.12.50 PM.png"/>
          <p:cNvPicPr>
            <a:picLocks noChangeAspect="1"/>
          </p:cNvPicPr>
          <p:nvPr/>
        </p:nvPicPr>
        <p:blipFill rotWithShape="1">
          <a:blip r:embed="rId2">
            <a:extLst>
              <a:ext uri="{28A0092B-C50C-407E-A947-70E740481C1C}">
                <a14:useLocalDpi xmlns:a14="http://schemas.microsoft.com/office/drawing/2010/main" val="0"/>
              </a:ext>
            </a:extLst>
          </a:blip>
          <a:srcRect b="40165"/>
          <a:stretch/>
        </p:blipFill>
        <p:spPr>
          <a:xfrm>
            <a:off x="-76200" y="1772400"/>
            <a:ext cx="9448800" cy="2390546"/>
          </a:xfrm>
          <a:prstGeom prst="rect">
            <a:avLst/>
          </a:prstGeom>
        </p:spPr>
      </p:pic>
      <p:sp>
        <p:nvSpPr>
          <p:cNvPr id="5" name="TextBox 4"/>
          <p:cNvSpPr txBox="1"/>
          <p:nvPr/>
        </p:nvSpPr>
        <p:spPr>
          <a:xfrm>
            <a:off x="1447800" y="6324600"/>
            <a:ext cx="6391493" cy="369332"/>
          </a:xfrm>
          <a:prstGeom prst="rect">
            <a:avLst/>
          </a:prstGeom>
          <a:noFill/>
        </p:spPr>
        <p:txBody>
          <a:bodyPr wrap="none" rtlCol="0">
            <a:spAutoFit/>
          </a:bodyPr>
          <a:lstStyle/>
          <a:p>
            <a:r>
              <a:rPr lang="en-US" dirty="0"/>
              <a:t>Credit: Andrej </a:t>
            </a:r>
            <a:r>
              <a:rPr lang="en-US" dirty="0" err="1"/>
              <a:t>Karpathy</a:t>
            </a:r>
            <a:r>
              <a:rPr lang="en-US" dirty="0"/>
              <a:t>, </a:t>
            </a:r>
            <a:r>
              <a:rPr lang="en-US" dirty="0">
                <a:hlinkClick r:id="rId3"/>
              </a:rPr>
              <a:t>http://cs231n.github.io/classification/</a:t>
            </a:r>
            <a:endParaRPr lang="en-US" dirty="0"/>
          </a:p>
        </p:txBody>
      </p:sp>
    </p:spTree>
    <p:extLst>
      <p:ext uri="{BB962C8B-B14F-4D97-AF65-F5344CB8AC3E}">
        <p14:creationId xmlns:p14="http://schemas.microsoft.com/office/powerpoint/2010/main" val="76462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classifiers</a:t>
            </a:r>
          </a:p>
        </p:txBody>
      </p:sp>
      <p:sp>
        <p:nvSpPr>
          <p:cNvPr id="3" name="Content Placeholder 2"/>
          <p:cNvSpPr>
            <a:spLocks noGrp="1"/>
          </p:cNvSpPr>
          <p:nvPr>
            <p:ph idx="1"/>
          </p:nvPr>
        </p:nvSpPr>
        <p:spPr>
          <a:xfrm>
            <a:off x="228600" y="4800600"/>
            <a:ext cx="8686800" cy="1325563"/>
          </a:xfrm>
        </p:spPr>
        <p:txBody>
          <a:bodyPr/>
          <a:lstStyle/>
          <a:p>
            <a:r>
              <a:rPr lang="en-US" sz="2800" dirty="0"/>
              <a:t>Find a </a:t>
            </a:r>
            <a:r>
              <a:rPr lang="en-US" sz="2800" i="1" dirty="0"/>
              <a:t>linear function </a:t>
            </a:r>
            <a:r>
              <a:rPr lang="en-US" sz="2800" dirty="0"/>
              <a:t>to separate the classes:</a:t>
            </a:r>
          </a:p>
          <a:p>
            <a:endParaRPr lang="en-US" sz="1200" dirty="0"/>
          </a:p>
          <a:p>
            <a:pPr algn="ctr">
              <a:buNone/>
            </a:pPr>
            <a:r>
              <a:rPr lang="en-US" sz="2800" dirty="0">
                <a:solidFill>
                  <a:srgbClr val="0000FF"/>
                </a:solidFill>
              </a:rPr>
              <a:t>	f(</a:t>
            </a:r>
            <a:r>
              <a:rPr lang="en-US" sz="2800" b="1" dirty="0">
                <a:solidFill>
                  <a:srgbClr val="0000FF"/>
                </a:solidFill>
              </a:rPr>
              <a:t>x</a:t>
            </a:r>
            <a:r>
              <a:rPr lang="en-US" sz="2800" dirty="0">
                <a:solidFill>
                  <a:srgbClr val="0000FF"/>
                </a:solidFill>
              </a:rPr>
              <a:t>) = sign(</a:t>
            </a:r>
            <a:r>
              <a:rPr lang="en-US" sz="2800" b="1" dirty="0">
                <a:solidFill>
                  <a:srgbClr val="0000FF"/>
                </a:solidFill>
              </a:rPr>
              <a:t>w </a:t>
            </a:r>
            <a:r>
              <a:rPr lang="en-US" sz="2800" dirty="0">
                <a:solidFill>
                  <a:srgbClr val="0000FF"/>
                </a:solidFill>
                <a:sym typeface="Symbol"/>
              </a:rPr>
              <a:t> </a:t>
            </a:r>
            <a:r>
              <a:rPr lang="en-US" sz="2800" b="1" dirty="0">
                <a:solidFill>
                  <a:srgbClr val="0000FF"/>
                </a:solidFill>
              </a:rPr>
              <a:t>x </a:t>
            </a:r>
            <a:r>
              <a:rPr lang="en-US" sz="2800" dirty="0">
                <a:solidFill>
                  <a:srgbClr val="0000FF"/>
                </a:solidFill>
              </a:rPr>
              <a:t>+ b)</a:t>
            </a:r>
          </a:p>
        </p:txBody>
      </p:sp>
      <p:sp>
        <p:nvSpPr>
          <p:cNvPr id="4" name="Rectangle 3"/>
          <p:cNvSpPr/>
          <p:nvPr/>
        </p:nvSpPr>
        <p:spPr>
          <a:xfrm>
            <a:off x="2209800" y="1828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2743200" y="2514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p:nvSpPr>
        <p:spPr>
          <a:xfrm>
            <a:off x="3276600" y="1752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2362200" y="3276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3733800" y="2971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p:nvSpPr>
        <p:spPr>
          <a:xfrm>
            <a:off x="3581400" y="3733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Oval 9"/>
          <p:cNvSpPr/>
          <p:nvPr/>
        </p:nvSpPr>
        <p:spPr>
          <a:xfrm>
            <a:off x="5791200" y="2057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p:cNvSpPr/>
          <p:nvPr/>
        </p:nvSpPr>
        <p:spPr>
          <a:xfrm>
            <a:off x="5029200" y="2743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Oval 11"/>
          <p:cNvSpPr/>
          <p:nvPr/>
        </p:nvSpPr>
        <p:spPr>
          <a:xfrm>
            <a:off x="5791200" y="3124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Oval 12"/>
          <p:cNvSpPr/>
          <p:nvPr/>
        </p:nvSpPr>
        <p:spPr>
          <a:xfrm>
            <a:off x="4876800" y="1676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Oval 13"/>
          <p:cNvSpPr/>
          <p:nvPr/>
        </p:nvSpPr>
        <p:spPr>
          <a:xfrm>
            <a:off x="5257800" y="2286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p:cNvSpPr/>
          <p:nvPr/>
        </p:nvSpPr>
        <p:spPr>
          <a:xfrm>
            <a:off x="4876800" y="3581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2" name="Straight Connector 21"/>
          <p:cNvCxnSpPr/>
          <p:nvPr/>
        </p:nvCxnSpPr>
        <p:spPr>
          <a:xfrm rot="16200000" flipH="1">
            <a:off x="2667000" y="2590800"/>
            <a:ext cx="3276600" cy="533400"/>
          </a:xfrm>
          <a:prstGeom prst="line">
            <a:avLst/>
          </a:prstGeom>
          <a:ln w="38100">
            <a:solidFill>
              <a:srgbClr val="CC0099"/>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32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dirty="0"/>
              <a:t>Linear classifiers</a:t>
            </a:r>
          </a:p>
        </p:txBody>
      </p:sp>
      <p:sp>
        <p:nvSpPr>
          <p:cNvPr id="4100" name="Rectangle 3"/>
          <p:cNvSpPr>
            <a:spLocks noGrp="1" noChangeArrowheads="1"/>
          </p:cNvSpPr>
          <p:nvPr>
            <p:ph type="body" idx="1"/>
          </p:nvPr>
        </p:nvSpPr>
        <p:spPr>
          <a:xfrm>
            <a:off x="685800" y="914400"/>
            <a:ext cx="8229600" cy="5257800"/>
          </a:xfrm>
        </p:spPr>
        <p:txBody>
          <a:bodyPr/>
          <a:lstStyle/>
          <a:p>
            <a:pPr>
              <a:buFontTx/>
              <a:buChar char="•"/>
            </a:pPr>
            <a:r>
              <a:rPr lang="en-US" dirty="0"/>
              <a:t>When the data is linearly separable, there may be more than one separator (</a:t>
            </a:r>
            <a:r>
              <a:rPr lang="en-US" dirty="0" err="1"/>
              <a:t>hyperplane</a:t>
            </a:r>
            <a:r>
              <a:rPr lang="en-US" dirty="0"/>
              <a:t>)</a:t>
            </a:r>
          </a:p>
        </p:txBody>
      </p:sp>
      <p:sp>
        <p:nvSpPr>
          <p:cNvPr id="4101" name="Oval 8"/>
          <p:cNvSpPr>
            <a:spLocks noChangeArrowheads="1"/>
          </p:cNvSpPr>
          <p:nvPr/>
        </p:nvSpPr>
        <p:spPr bwMode="auto">
          <a:xfrm>
            <a:off x="838200" y="39624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2" name="Oval 9"/>
          <p:cNvSpPr>
            <a:spLocks noChangeArrowheads="1"/>
          </p:cNvSpPr>
          <p:nvPr/>
        </p:nvSpPr>
        <p:spPr bwMode="auto">
          <a:xfrm>
            <a:off x="1524000" y="40386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3" name="Oval 10"/>
          <p:cNvSpPr>
            <a:spLocks noChangeArrowheads="1"/>
          </p:cNvSpPr>
          <p:nvPr/>
        </p:nvSpPr>
        <p:spPr bwMode="auto">
          <a:xfrm>
            <a:off x="1524000" y="47244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4" name="Oval 11"/>
          <p:cNvSpPr>
            <a:spLocks noChangeArrowheads="1"/>
          </p:cNvSpPr>
          <p:nvPr/>
        </p:nvSpPr>
        <p:spPr bwMode="auto">
          <a:xfrm>
            <a:off x="762000" y="42672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5" name="Oval 12"/>
          <p:cNvSpPr>
            <a:spLocks noChangeArrowheads="1"/>
          </p:cNvSpPr>
          <p:nvPr/>
        </p:nvSpPr>
        <p:spPr bwMode="auto">
          <a:xfrm>
            <a:off x="2286000" y="41148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6" name="Oval 13"/>
          <p:cNvSpPr>
            <a:spLocks noChangeArrowheads="1"/>
          </p:cNvSpPr>
          <p:nvPr/>
        </p:nvSpPr>
        <p:spPr bwMode="auto">
          <a:xfrm>
            <a:off x="2895600" y="49530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7" name="Oval 14"/>
          <p:cNvSpPr>
            <a:spLocks noChangeArrowheads="1"/>
          </p:cNvSpPr>
          <p:nvPr/>
        </p:nvSpPr>
        <p:spPr bwMode="auto">
          <a:xfrm>
            <a:off x="3124200" y="30480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8" name="Oval 15"/>
          <p:cNvSpPr>
            <a:spLocks noChangeArrowheads="1"/>
          </p:cNvSpPr>
          <p:nvPr/>
        </p:nvSpPr>
        <p:spPr bwMode="auto">
          <a:xfrm>
            <a:off x="3886200" y="33528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9" name="Oval 16"/>
          <p:cNvSpPr>
            <a:spLocks noChangeArrowheads="1"/>
          </p:cNvSpPr>
          <p:nvPr/>
        </p:nvSpPr>
        <p:spPr bwMode="auto">
          <a:xfrm>
            <a:off x="4114800" y="4038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0" name="Oval 17"/>
          <p:cNvSpPr>
            <a:spLocks noChangeArrowheads="1"/>
          </p:cNvSpPr>
          <p:nvPr/>
        </p:nvSpPr>
        <p:spPr bwMode="auto">
          <a:xfrm>
            <a:off x="3429000" y="4038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1" name="Oval 18"/>
          <p:cNvSpPr>
            <a:spLocks noChangeArrowheads="1"/>
          </p:cNvSpPr>
          <p:nvPr/>
        </p:nvSpPr>
        <p:spPr bwMode="auto">
          <a:xfrm>
            <a:off x="2667000" y="27432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2" name="Oval 19"/>
          <p:cNvSpPr>
            <a:spLocks noChangeArrowheads="1"/>
          </p:cNvSpPr>
          <p:nvPr/>
        </p:nvSpPr>
        <p:spPr bwMode="auto">
          <a:xfrm>
            <a:off x="4724400" y="4800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3" name="Oval 20"/>
          <p:cNvSpPr>
            <a:spLocks noChangeArrowheads="1"/>
          </p:cNvSpPr>
          <p:nvPr/>
        </p:nvSpPr>
        <p:spPr bwMode="auto">
          <a:xfrm>
            <a:off x="4953000" y="3657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4" name="Oval 21"/>
          <p:cNvSpPr>
            <a:spLocks noChangeArrowheads="1"/>
          </p:cNvSpPr>
          <p:nvPr/>
        </p:nvSpPr>
        <p:spPr bwMode="auto">
          <a:xfrm>
            <a:off x="2286000" y="57150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5" name="Oval 22"/>
          <p:cNvSpPr>
            <a:spLocks noChangeArrowheads="1"/>
          </p:cNvSpPr>
          <p:nvPr/>
        </p:nvSpPr>
        <p:spPr bwMode="auto">
          <a:xfrm>
            <a:off x="4114800" y="2514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6" name="Oval 23"/>
          <p:cNvSpPr>
            <a:spLocks noChangeArrowheads="1"/>
          </p:cNvSpPr>
          <p:nvPr/>
        </p:nvSpPr>
        <p:spPr bwMode="auto">
          <a:xfrm>
            <a:off x="5410200" y="45720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966680" name="Line 24"/>
          <p:cNvSpPr>
            <a:spLocks noChangeShapeType="1"/>
          </p:cNvSpPr>
          <p:nvPr/>
        </p:nvSpPr>
        <p:spPr bwMode="auto">
          <a:xfrm>
            <a:off x="1371600" y="2743200"/>
            <a:ext cx="3581400" cy="3581400"/>
          </a:xfrm>
          <a:prstGeom prst="line">
            <a:avLst/>
          </a:prstGeom>
          <a:noFill/>
          <a:ln w="38100">
            <a:solidFill>
              <a:schemeClr val="tx1"/>
            </a:solidFill>
            <a:round/>
            <a:headEnd/>
            <a:tailEnd/>
          </a:ln>
        </p:spPr>
        <p:txBody>
          <a:bodyPr/>
          <a:lstStyle/>
          <a:p>
            <a:pPr eaLnBrk="0" hangingPunct="0"/>
            <a:endParaRPr lang="en-US" sz="2400">
              <a:solidFill>
                <a:srgbClr val="000000"/>
              </a:solidFill>
              <a:cs typeface="Arial" charset="0"/>
            </a:endParaRPr>
          </a:p>
        </p:txBody>
      </p:sp>
      <p:sp>
        <p:nvSpPr>
          <p:cNvPr id="4118" name="Oval 25"/>
          <p:cNvSpPr>
            <a:spLocks noChangeArrowheads="1"/>
          </p:cNvSpPr>
          <p:nvPr/>
        </p:nvSpPr>
        <p:spPr bwMode="auto">
          <a:xfrm>
            <a:off x="2971800" y="2133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9" name="Oval 26"/>
          <p:cNvSpPr>
            <a:spLocks noChangeArrowheads="1"/>
          </p:cNvSpPr>
          <p:nvPr/>
        </p:nvSpPr>
        <p:spPr bwMode="auto">
          <a:xfrm>
            <a:off x="3124200" y="61722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966683" name="Text Box 27"/>
          <p:cNvSpPr txBox="1">
            <a:spLocks noChangeArrowheads="1"/>
          </p:cNvSpPr>
          <p:nvPr/>
        </p:nvSpPr>
        <p:spPr bwMode="auto">
          <a:xfrm>
            <a:off x="5799150" y="5297488"/>
            <a:ext cx="2427268" cy="830997"/>
          </a:xfrm>
          <a:prstGeom prst="rect">
            <a:avLst/>
          </a:prstGeom>
          <a:noFill/>
          <a:ln w="9525">
            <a:noFill/>
            <a:miter lim="800000"/>
            <a:headEnd/>
            <a:tailEnd/>
          </a:ln>
        </p:spPr>
        <p:txBody>
          <a:bodyPr wrap="none">
            <a:spAutoFit/>
          </a:bodyPr>
          <a:lstStyle/>
          <a:p>
            <a:pPr algn="ctr" eaLnBrk="0" hangingPunct="0"/>
            <a:r>
              <a:rPr lang="en-US" sz="2400" dirty="0">
                <a:solidFill>
                  <a:srgbClr val="000000"/>
                </a:solidFill>
                <a:cs typeface="Arial" charset="0"/>
              </a:rPr>
              <a:t>Which separator</a:t>
            </a:r>
            <a:br>
              <a:rPr lang="en-US" sz="2400" dirty="0">
                <a:solidFill>
                  <a:srgbClr val="000000"/>
                </a:solidFill>
                <a:cs typeface="Arial" charset="0"/>
              </a:rPr>
            </a:br>
            <a:r>
              <a:rPr lang="en-US" sz="2400" dirty="0">
                <a:solidFill>
                  <a:srgbClr val="000000"/>
                </a:solidFill>
                <a:cs typeface="Arial" charset="0"/>
              </a:rPr>
              <a:t>is best?</a:t>
            </a:r>
          </a:p>
        </p:txBody>
      </p:sp>
      <p:sp>
        <p:nvSpPr>
          <p:cNvPr id="966684" name="Line 28"/>
          <p:cNvSpPr>
            <a:spLocks noChangeShapeType="1"/>
          </p:cNvSpPr>
          <p:nvPr/>
        </p:nvSpPr>
        <p:spPr bwMode="auto">
          <a:xfrm>
            <a:off x="1752600" y="2362200"/>
            <a:ext cx="2438400" cy="4038600"/>
          </a:xfrm>
          <a:prstGeom prst="line">
            <a:avLst/>
          </a:prstGeom>
          <a:noFill/>
          <a:ln w="38100">
            <a:solidFill>
              <a:schemeClr val="tx1"/>
            </a:solidFill>
            <a:round/>
            <a:headEnd/>
            <a:tailEnd/>
          </a:ln>
        </p:spPr>
        <p:txBody>
          <a:bodyPr/>
          <a:lstStyle/>
          <a:p>
            <a:pPr eaLnBrk="0" hangingPunct="0"/>
            <a:endParaRPr lang="en-US" sz="2400">
              <a:solidFill>
                <a:srgbClr val="000000"/>
              </a:solidFill>
              <a:cs typeface="Arial" charset="0"/>
            </a:endParaRPr>
          </a:p>
        </p:txBody>
      </p:sp>
      <p:sp>
        <p:nvSpPr>
          <p:cNvPr id="966685" name="Line 29"/>
          <p:cNvSpPr>
            <a:spLocks noChangeShapeType="1"/>
          </p:cNvSpPr>
          <p:nvPr/>
        </p:nvSpPr>
        <p:spPr bwMode="auto">
          <a:xfrm>
            <a:off x="2286000" y="1981200"/>
            <a:ext cx="1447800" cy="4648200"/>
          </a:xfrm>
          <a:prstGeom prst="line">
            <a:avLst/>
          </a:prstGeom>
          <a:noFill/>
          <a:ln w="38100">
            <a:solidFill>
              <a:schemeClr val="tx1"/>
            </a:solidFill>
            <a:round/>
            <a:headEnd/>
            <a:tailEnd/>
          </a:ln>
        </p:spPr>
        <p:txBody>
          <a:bodyPr/>
          <a:lstStyle/>
          <a:p>
            <a:pPr eaLnBrk="0" hangingPunct="0"/>
            <a:endParaRPr lang="en-US" sz="2400">
              <a:solidFill>
                <a:srgbClr val="000000"/>
              </a:solidFill>
              <a:cs typeface="Arial" charset="0"/>
            </a:endParaRPr>
          </a:p>
        </p:txBody>
      </p:sp>
      <p:sp>
        <p:nvSpPr>
          <p:cNvPr id="966686" name="Line 30"/>
          <p:cNvSpPr>
            <a:spLocks noChangeShapeType="1"/>
          </p:cNvSpPr>
          <p:nvPr/>
        </p:nvSpPr>
        <p:spPr bwMode="auto">
          <a:xfrm>
            <a:off x="1066800" y="3276600"/>
            <a:ext cx="4495800" cy="2362200"/>
          </a:xfrm>
          <a:prstGeom prst="line">
            <a:avLst/>
          </a:prstGeom>
          <a:noFill/>
          <a:ln w="38100">
            <a:solidFill>
              <a:schemeClr val="tx1"/>
            </a:solidFill>
            <a:round/>
            <a:headEnd/>
            <a:tailEnd/>
          </a:ln>
        </p:spPr>
        <p:txBody>
          <a:bodyPr/>
          <a:lstStyle/>
          <a:p>
            <a:pPr eaLnBrk="0" hangingPunct="0"/>
            <a:endParaRPr lang="en-US" sz="2400">
              <a:solidFill>
                <a:srgbClr val="000000"/>
              </a:solidFill>
              <a:cs typeface="Arial" charset="0"/>
            </a:endParaRPr>
          </a:p>
        </p:txBody>
      </p:sp>
    </p:spTree>
    <p:extLst>
      <p:ext uri="{BB962C8B-B14F-4D97-AF65-F5344CB8AC3E}">
        <p14:creationId xmlns:p14="http://schemas.microsoft.com/office/powerpoint/2010/main" val="317975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6680"/>
                                        </p:tgtEl>
                                        <p:attrNameLst>
                                          <p:attrName>style.visibility</p:attrName>
                                        </p:attrNameLst>
                                      </p:cBhvr>
                                      <p:to>
                                        <p:strVal val="visible"/>
                                      </p:to>
                                    </p:set>
                                  </p:childTnLst>
                                  <p:subTnLst>
                                    <p:set>
                                      <p:cBhvr override="childStyle">
                                        <p:cTn dur="1" fill="hold" display="0" masterRel="nextClick" afterEffect="1"/>
                                        <p:tgtEl>
                                          <p:spTgt spid="96668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6684"/>
                                        </p:tgtEl>
                                        <p:attrNameLst>
                                          <p:attrName>style.visibility</p:attrName>
                                        </p:attrNameLst>
                                      </p:cBhvr>
                                      <p:to>
                                        <p:strVal val="visible"/>
                                      </p:to>
                                    </p:set>
                                  </p:childTnLst>
                                  <p:subTnLst>
                                    <p:set>
                                      <p:cBhvr override="childStyle">
                                        <p:cTn dur="1" fill="hold" display="0" masterRel="nextClick" afterEffect="1"/>
                                        <p:tgtEl>
                                          <p:spTgt spid="96668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6685"/>
                                        </p:tgtEl>
                                        <p:attrNameLst>
                                          <p:attrName>style.visibility</p:attrName>
                                        </p:attrNameLst>
                                      </p:cBhvr>
                                      <p:to>
                                        <p:strVal val="visible"/>
                                      </p:to>
                                    </p:set>
                                  </p:childTnLst>
                                  <p:subTnLst>
                                    <p:set>
                                      <p:cBhvr override="childStyle">
                                        <p:cTn dur="1" fill="hold" display="0" masterRel="nextClick" afterEffect="1"/>
                                        <p:tgtEl>
                                          <p:spTgt spid="96668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66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6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80" grpId="0" animBg="1"/>
      <p:bldP spid="966683" grpId="0"/>
      <p:bldP spid="966684" grpId="0" animBg="1"/>
      <p:bldP spid="966685" grpId="0" animBg="1"/>
      <p:bldP spid="96668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r>
              <a:rPr lang="en-US" dirty="0"/>
              <a:t>Support vector machines</a:t>
            </a:r>
          </a:p>
        </p:txBody>
      </p:sp>
      <p:sp>
        <p:nvSpPr>
          <p:cNvPr id="5126" name="Rectangle 3"/>
          <p:cNvSpPr>
            <a:spLocks noGrp="1" noChangeArrowheads="1"/>
          </p:cNvSpPr>
          <p:nvPr>
            <p:ph type="body" idx="1"/>
          </p:nvPr>
        </p:nvSpPr>
        <p:spPr/>
        <p:txBody>
          <a:bodyPr/>
          <a:lstStyle/>
          <a:p>
            <a:pPr>
              <a:buFontTx/>
              <a:buChar char="•"/>
            </a:pPr>
            <a:r>
              <a:rPr lang="en-US" dirty="0"/>
              <a:t>Find </a:t>
            </a:r>
            <a:r>
              <a:rPr lang="en-US" dirty="0" err="1"/>
              <a:t>hyperplane</a:t>
            </a:r>
            <a:r>
              <a:rPr lang="en-US" dirty="0"/>
              <a:t> that maximizes the </a:t>
            </a:r>
            <a:r>
              <a:rPr lang="en-US" i="1" dirty="0"/>
              <a:t>margin </a:t>
            </a:r>
            <a:r>
              <a:rPr lang="en-US" dirty="0"/>
              <a:t>between the positive and negative examples</a:t>
            </a:r>
          </a:p>
        </p:txBody>
      </p:sp>
      <p:graphicFrame>
        <p:nvGraphicFramePr>
          <p:cNvPr id="1104900" name="Object 4"/>
          <p:cNvGraphicFramePr>
            <a:graphicFrameLocks noGrp="1" noChangeAspect="1"/>
          </p:cNvGraphicFramePr>
          <p:nvPr>
            <p:ph sz="half" idx="4294967295"/>
          </p:nvPr>
        </p:nvGraphicFramePr>
        <p:xfrm>
          <a:off x="4776788" y="2057400"/>
          <a:ext cx="4367212" cy="854075"/>
        </p:xfrm>
        <a:graphic>
          <a:graphicData uri="http://schemas.openxmlformats.org/presentationml/2006/ole">
            <mc:AlternateContent xmlns:mc="http://schemas.openxmlformats.org/markup-compatibility/2006">
              <mc:Choice xmlns:v="urn:schemas-microsoft-com:vml" Requires="v">
                <p:oleObj spid="_x0000_s1043" name="Equation" r:id="rId4" imgW="2336760" imgH="457200" progId="Equation.3">
                  <p:embed/>
                </p:oleObj>
              </mc:Choice>
              <mc:Fallback>
                <p:oleObj name="Equation" r:id="rId4" imgW="2336760" imgH="457200" progId="Equation.3">
                  <p:embed/>
                  <p:pic>
                    <p:nvPicPr>
                      <p:cNvPr id="110490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2057400"/>
                        <a:ext cx="4367212" cy="8540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04901" name="Rectangle 5"/>
          <p:cNvSpPr>
            <a:spLocks noChangeArrowheads="1"/>
          </p:cNvSpPr>
          <p:nvPr/>
        </p:nvSpPr>
        <p:spPr bwMode="auto">
          <a:xfrm>
            <a:off x="3657600" y="5470525"/>
            <a:ext cx="960438" cy="396875"/>
          </a:xfrm>
          <a:prstGeom prst="rect">
            <a:avLst/>
          </a:prstGeom>
          <a:noFill/>
          <a:ln w="9525">
            <a:noFill/>
            <a:miter lim="800000"/>
            <a:headEnd/>
            <a:tailEnd/>
          </a:ln>
        </p:spPr>
        <p:txBody>
          <a:bodyPr wrap="none">
            <a:spAutoFit/>
          </a:bodyPr>
          <a:lstStyle/>
          <a:p>
            <a:r>
              <a:rPr lang="en-US" sz="2000"/>
              <a:t>Margin</a:t>
            </a:r>
          </a:p>
        </p:txBody>
      </p:sp>
      <p:sp>
        <p:nvSpPr>
          <p:cNvPr id="5128" name="Oval 6"/>
          <p:cNvSpPr>
            <a:spLocks noChangeArrowheads="1"/>
          </p:cNvSpPr>
          <p:nvPr/>
        </p:nvSpPr>
        <p:spPr bwMode="auto">
          <a:xfrm>
            <a:off x="658813" y="3614738"/>
            <a:ext cx="125412" cy="123825"/>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5129" name="Oval 7"/>
          <p:cNvSpPr>
            <a:spLocks noChangeArrowheads="1"/>
          </p:cNvSpPr>
          <p:nvPr/>
        </p:nvSpPr>
        <p:spPr bwMode="auto">
          <a:xfrm>
            <a:off x="1227138" y="3676650"/>
            <a:ext cx="127000" cy="122238"/>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5130" name="Oval 8"/>
          <p:cNvSpPr>
            <a:spLocks noChangeArrowheads="1"/>
          </p:cNvSpPr>
          <p:nvPr/>
        </p:nvSpPr>
        <p:spPr bwMode="auto">
          <a:xfrm>
            <a:off x="1227138" y="4232275"/>
            <a:ext cx="127000" cy="122238"/>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5131" name="Oval 9"/>
          <p:cNvSpPr>
            <a:spLocks noChangeArrowheads="1"/>
          </p:cNvSpPr>
          <p:nvPr/>
        </p:nvSpPr>
        <p:spPr bwMode="auto">
          <a:xfrm>
            <a:off x="595313" y="3860800"/>
            <a:ext cx="127000" cy="123825"/>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5132" name="Oval 10"/>
          <p:cNvSpPr>
            <a:spLocks noChangeArrowheads="1"/>
          </p:cNvSpPr>
          <p:nvPr/>
        </p:nvSpPr>
        <p:spPr bwMode="auto">
          <a:xfrm>
            <a:off x="2555875" y="2873375"/>
            <a:ext cx="125413"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3" name="Oval 11"/>
          <p:cNvSpPr>
            <a:spLocks noChangeArrowheads="1"/>
          </p:cNvSpPr>
          <p:nvPr/>
        </p:nvSpPr>
        <p:spPr bwMode="auto">
          <a:xfrm>
            <a:off x="3187700" y="3121025"/>
            <a:ext cx="127000"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4" name="Oval 12"/>
          <p:cNvSpPr>
            <a:spLocks noChangeArrowheads="1"/>
          </p:cNvSpPr>
          <p:nvPr/>
        </p:nvSpPr>
        <p:spPr bwMode="auto">
          <a:xfrm>
            <a:off x="3378200" y="3676650"/>
            <a:ext cx="125413" cy="122238"/>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5" name="Oval 13"/>
          <p:cNvSpPr>
            <a:spLocks noChangeArrowheads="1"/>
          </p:cNvSpPr>
          <p:nvPr/>
        </p:nvSpPr>
        <p:spPr bwMode="auto">
          <a:xfrm>
            <a:off x="2176463" y="2627313"/>
            <a:ext cx="125412"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6" name="Oval 14"/>
          <p:cNvSpPr>
            <a:spLocks noChangeArrowheads="1"/>
          </p:cNvSpPr>
          <p:nvPr/>
        </p:nvSpPr>
        <p:spPr bwMode="auto">
          <a:xfrm>
            <a:off x="3883025" y="4292600"/>
            <a:ext cx="127000"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7" name="Oval 15"/>
          <p:cNvSpPr>
            <a:spLocks noChangeArrowheads="1"/>
          </p:cNvSpPr>
          <p:nvPr/>
        </p:nvSpPr>
        <p:spPr bwMode="auto">
          <a:xfrm>
            <a:off x="4073525" y="3367088"/>
            <a:ext cx="125413"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8" name="Oval 16"/>
          <p:cNvSpPr>
            <a:spLocks noChangeArrowheads="1"/>
          </p:cNvSpPr>
          <p:nvPr/>
        </p:nvSpPr>
        <p:spPr bwMode="auto">
          <a:xfrm>
            <a:off x="1860550" y="5033963"/>
            <a:ext cx="125413" cy="123825"/>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5139" name="Oval 17"/>
          <p:cNvSpPr>
            <a:spLocks noChangeArrowheads="1"/>
          </p:cNvSpPr>
          <p:nvPr/>
        </p:nvSpPr>
        <p:spPr bwMode="auto">
          <a:xfrm>
            <a:off x="3378200" y="2441575"/>
            <a:ext cx="125413"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0" name="Oval 18"/>
          <p:cNvSpPr>
            <a:spLocks noChangeArrowheads="1"/>
          </p:cNvSpPr>
          <p:nvPr/>
        </p:nvSpPr>
        <p:spPr bwMode="auto">
          <a:xfrm>
            <a:off x="4452938" y="4108450"/>
            <a:ext cx="125412"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1" name="Line 19"/>
          <p:cNvSpPr>
            <a:spLocks noChangeShapeType="1"/>
          </p:cNvSpPr>
          <p:nvPr/>
        </p:nvSpPr>
        <p:spPr bwMode="auto">
          <a:xfrm>
            <a:off x="1417638" y="2441575"/>
            <a:ext cx="2276475" cy="2962275"/>
          </a:xfrm>
          <a:prstGeom prst="line">
            <a:avLst/>
          </a:prstGeom>
          <a:noFill/>
          <a:ln w="38100">
            <a:solidFill>
              <a:schemeClr val="tx1"/>
            </a:solidFill>
            <a:round/>
            <a:headEnd/>
            <a:tailEnd/>
          </a:ln>
        </p:spPr>
        <p:txBody>
          <a:bodyPr/>
          <a:lstStyle/>
          <a:p>
            <a:endParaRPr lang="en-US"/>
          </a:p>
        </p:txBody>
      </p:sp>
      <p:sp>
        <p:nvSpPr>
          <p:cNvPr id="5142" name="Oval 20"/>
          <p:cNvSpPr>
            <a:spLocks noChangeArrowheads="1"/>
          </p:cNvSpPr>
          <p:nvPr/>
        </p:nvSpPr>
        <p:spPr bwMode="auto">
          <a:xfrm>
            <a:off x="2428875" y="2133600"/>
            <a:ext cx="127000"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3" name="Oval 21"/>
          <p:cNvSpPr>
            <a:spLocks noChangeArrowheads="1"/>
          </p:cNvSpPr>
          <p:nvPr/>
        </p:nvSpPr>
        <p:spPr bwMode="auto">
          <a:xfrm>
            <a:off x="2555875" y="5403850"/>
            <a:ext cx="125413" cy="123825"/>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1104918" name="Line 22"/>
          <p:cNvSpPr>
            <a:spLocks noChangeShapeType="1"/>
          </p:cNvSpPr>
          <p:nvPr/>
        </p:nvSpPr>
        <p:spPr bwMode="auto">
          <a:xfrm>
            <a:off x="1101725" y="2689225"/>
            <a:ext cx="2276475" cy="2962275"/>
          </a:xfrm>
          <a:prstGeom prst="line">
            <a:avLst/>
          </a:prstGeom>
          <a:noFill/>
          <a:ln w="38100">
            <a:solidFill>
              <a:schemeClr val="tx1"/>
            </a:solidFill>
            <a:prstDash val="dash"/>
            <a:round/>
            <a:headEnd/>
            <a:tailEnd/>
          </a:ln>
        </p:spPr>
        <p:txBody>
          <a:bodyPr/>
          <a:lstStyle/>
          <a:p>
            <a:endParaRPr lang="en-US"/>
          </a:p>
        </p:txBody>
      </p:sp>
      <p:sp>
        <p:nvSpPr>
          <p:cNvPr id="1104919" name="Line 23"/>
          <p:cNvSpPr>
            <a:spLocks noChangeShapeType="1"/>
          </p:cNvSpPr>
          <p:nvPr/>
        </p:nvSpPr>
        <p:spPr bwMode="auto">
          <a:xfrm>
            <a:off x="1733550" y="2257425"/>
            <a:ext cx="2212975" cy="2838450"/>
          </a:xfrm>
          <a:prstGeom prst="line">
            <a:avLst/>
          </a:prstGeom>
          <a:noFill/>
          <a:ln w="38100">
            <a:solidFill>
              <a:schemeClr val="tx1"/>
            </a:solidFill>
            <a:prstDash val="dash"/>
            <a:round/>
            <a:headEnd/>
            <a:tailEnd/>
          </a:ln>
        </p:spPr>
        <p:txBody>
          <a:bodyPr/>
          <a:lstStyle/>
          <a:p>
            <a:endParaRPr lang="en-US"/>
          </a:p>
        </p:txBody>
      </p:sp>
      <p:sp>
        <p:nvSpPr>
          <p:cNvPr id="5146" name="Oval 24"/>
          <p:cNvSpPr>
            <a:spLocks noChangeArrowheads="1"/>
          </p:cNvSpPr>
          <p:nvPr/>
        </p:nvSpPr>
        <p:spPr bwMode="auto">
          <a:xfrm>
            <a:off x="1860550" y="3738563"/>
            <a:ext cx="125413" cy="122237"/>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5147" name="Oval 25"/>
          <p:cNvSpPr>
            <a:spLocks noChangeArrowheads="1"/>
          </p:cNvSpPr>
          <p:nvPr/>
        </p:nvSpPr>
        <p:spPr bwMode="auto">
          <a:xfrm>
            <a:off x="2365375" y="4416425"/>
            <a:ext cx="127000" cy="123825"/>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5148" name="Oval 26"/>
          <p:cNvSpPr>
            <a:spLocks noChangeArrowheads="1"/>
          </p:cNvSpPr>
          <p:nvPr/>
        </p:nvSpPr>
        <p:spPr bwMode="auto">
          <a:xfrm>
            <a:off x="2808288" y="3676650"/>
            <a:ext cx="127000" cy="122238"/>
          </a:xfrm>
          <a:prstGeom prst="ellipse">
            <a:avLst/>
          </a:prstGeom>
          <a:solidFill>
            <a:srgbClr val="FF0000"/>
          </a:solidFill>
          <a:ln w="9525">
            <a:solidFill>
              <a:schemeClr val="tx1"/>
            </a:solidFill>
            <a:round/>
            <a:headEnd/>
            <a:tailEnd/>
          </a:ln>
        </p:spPr>
        <p:txBody>
          <a:bodyPr wrap="none" anchor="ctr"/>
          <a:lstStyle/>
          <a:p>
            <a:endParaRPr lang="en-US"/>
          </a:p>
        </p:txBody>
      </p:sp>
      <p:sp>
        <p:nvSpPr>
          <p:cNvPr id="1104923" name="Line 27"/>
          <p:cNvSpPr>
            <a:spLocks noChangeShapeType="1"/>
          </p:cNvSpPr>
          <p:nvPr/>
        </p:nvSpPr>
        <p:spPr bwMode="auto">
          <a:xfrm flipV="1">
            <a:off x="3378200" y="5157788"/>
            <a:ext cx="631825" cy="493712"/>
          </a:xfrm>
          <a:prstGeom prst="line">
            <a:avLst/>
          </a:prstGeom>
          <a:noFill/>
          <a:ln w="19050">
            <a:solidFill>
              <a:srgbClr val="FF0000"/>
            </a:solidFill>
            <a:round/>
            <a:headEnd type="stealth" w="med" len="med"/>
            <a:tailEnd type="stealth" w="med" len="med"/>
          </a:ln>
        </p:spPr>
        <p:txBody>
          <a:bodyPr/>
          <a:lstStyle/>
          <a:p>
            <a:endParaRPr lang="en-US"/>
          </a:p>
        </p:txBody>
      </p:sp>
      <p:sp>
        <p:nvSpPr>
          <p:cNvPr id="1104924" name="Freeform 28"/>
          <p:cNvSpPr>
            <a:spLocks/>
          </p:cNvSpPr>
          <p:nvPr/>
        </p:nvSpPr>
        <p:spPr bwMode="auto">
          <a:xfrm>
            <a:off x="815975" y="3984625"/>
            <a:ext cx="1044575" cy="1406525"/>
          </a:xfrm>
          <a:custGeom>
            <a:avLst/>
            <a:gdLst>
              <a:gd name="T0" fmla="*/ 2147483647 w 792"/>
              <a:gd name="T1" fmla="*/ 0 h 1094"/>
              <a:gd name="T2" fmla="*/ 2147483647 w 792"/>
              <a:gd name="T3" fmla="*/ 2147483647 h 1094"/>
              <a:gd name="T4" fmla="*/ 0 w 792"/>
              <a:gd name="T5" fmla="*/ 2147483647 h 1094"/>
              <a:gd name="T6" fmla="*/ 0 60000 65536"/>
              <a:gd name="T7" fmla="*/ 0 60000 65536"/>
              <a:gd name="T8" fmla="*/ 0 60000 65536"/>
              <a:gd name="T9" fmla="*/ 0 w 792"/>
              <a:gd name="T10" fmla="*/ 0 h 1094"/>
              <a:gd name="T11" fmla="*/ 792 w 792"/>
              <a:gd name="T12" fmla="*/ 1094 h 1094"/>
            </a:gdLst>
            <a:ahLst/>
            <a:cxnLst>
              <a:cxn ang="T6">
                <a:pos x="T0" y="T1"/>
              </a:cxn>
              <a:cxn ang="T7">
                <a:pos x="T2" y="T3"/>
              </a:cxn>
              <a:cxn ang="T8">
                <a:pos x="T4" y="T5"/>
              </a:cxn>
            </a:cxnLst>
            <a:rect l="T9" t="T10" r="T11" b="T12"/>
            <a:pathLst>
              <a:path w="792" h="1094">
                <a:moveTo>
                  <a:pt x="792" y="0"/>
                </a:moveTo>
                <a:cubicBezTo>
                  <a:pt x="668" y="268"/>
                  <a:pt x="540" y="538"/>
                  <a:pt x="408" y="720"/>
                </a:cubicBezTo>
                <a:cubicBezTo>
                  <a:pt x="276" y="902"/>
                  <a:pt x="85" y="1016"/>
                  <a:pt x="0" y="1094"/>
                </a:cubicBezTo>
              </a:path>
            </a:pathLst>
          </a:custGeom>
          <a:noFill/>
          <a:ln w="19050">
            <a:solidFill>
              <a:srgbClr val="FF0000"/>
            </a:solidFill>
            <a:round/>
            <a:headEnd type="stealth" w="lg" len="lg"/>
            <a:tailEnd/>
          </a:ln>
        </p:spPr>
        <p:txBody>
          <a:bodyPr/>
          <a:lstStyle/>
          <a:p>
            <a:endParaRPr lang="en-US"/>
          </a:p>
        </p:txBody>
      </p:sp>
      <p:sp>
        <p:nvSpPr>
          <p:cNvPr id="1104925" name="Freeform 29"/>
          <p:cNvSpPr>
            <a:spLocks/>
          </p:cNvSpPr>
          <p:nvPr/>
        </p:nvSpPr>
        <p:spPr bwMode="auto">
          <a:xfrm>
            <a:off x="784225" y="4664075"/>
            <a:ext cx="1517650" cy="739775"/>
          </a:xfrm>
          <a:custGeom>
            <a:avLst/>
            <a:gdLst>
              <a:gd name="T0" fmla="*/ 2147483647 w 1152"/>
              <a:gd name="T1" fmla="*/ 0 h 576"/>
              <a:gd name="T2" fmla="*/ 2147483647 w 1152"/>
              <a:gd name="T3" fmla="*/ 2147483647 h 576"/>
              <a:gd name="T4" fmla="*/ 0 w 1152"/>
              <a:gd name="T5" fmla="*/ 2147483647 h 576"/>
              <a:gd name="T6" fmla="*/ 0 60000 65536"/>
              <a:gd name="T7" fmla="*/ 0 60000 65536"/>
              <a:gd name="T8" fmla="*/ 0 60000 65536"/>
              <a:gd name="T9" fmla="*/ 0 w 1152"/>
              <a:gd name="T10" fmla="*/ 0 h 576"/>
              <a:gd name="T11" fmla="*/ 1152 w 1152"/>
              <a:gd name="T12" fmla="*/ 576 h 576"/>
            </a:gdLst>
            <a:ahLst/>
            <a:cxnLst>
              <a:cxn ang="T6">
                <a:pos x="T0" y="T1"/>
              </a:cxn>
              <a:cxn ang="T7">
                <a:pos x="T2" y="T3"/>
              </a:cxn>
              <a:cxn ang="T8">
                <a:pos x="T4" y="T5"/>
              </a:cxn>
            </a:cxnLst>
            <a:rect l="T9" t="T10" r="T11" b="T12"/>
            <a:pathLst>
              <a:path w="1152" h="576">
                <a:moveTo>
                  <a:pt x="1152" y="0"/>
                </a:moveTo>
                <a:cubicBezTo>
                  <a:pt x="1053" y="55"/>
                  <a:pt x="751" y="233"/>
                  <a:pt x="559" y="329"/>
                </a:cubicBezTo>
                <a:cubicBezTo>
                  <a:pt x="367" y="425"/>
                  <a:pt x="117" y="525"/>
                  <a:pt x="0" y="576"/>
                </a:cubicBezTo>
              </a:path>
            </a:pathLst>
          </a:custGeom>
          <a:noFill/>
          <a:ln w="19050">
            <a:solidFill>
              <a:srgbClr val="FF0000"/>
            </a:solidFill>
            <a:round/>
            <a:headEnd type="stealth" w="lg" len="lg"/>
            <a:tailEnd/>
          </a:ln>
        </p:spPr>
        <p:txBody>
          <a:bodyPr/>
          <a:lstStyle/>
          <a:p>
            <a:endParaRPr lang="en-US"/>
          </a:p>
        </p:txBody>
      </p:sp>
      <p:sp>
        <p:nvSpPr>
          <p:cNvPr id="1104926" name="Freeform 30"/>
          <p:cNvSpPr>
            <a:spLocks/>
          </p:cNvSpPr>
          <p:nvPr/>
        </p:nvSpPr>
        <p:spPr bwMode="auto">
          <a:xfrm>
            <a:off x="815976" y="3879835"/>
            <a:ext cx="1917728" cy="1511315"/>
          </a:xfrm>
          <a:custGeom>
            <a:avLst/>
            <a:gdLst>
              <a:gd name="T0" fmla="*/ 2147483647 w 1416"/>
              <a:gd name="T1" fmla="*/ 0 h 1142"/>
              <a:gd name="T2" fmla="*/ 2147483647 w 1416"/>
              <a:gd name="T3" fmla="*/ 2147483647 h 1142"/>
              <a:gd name="T4" fmla="*/ 0 w 1416"/>
              <a:gd name="T5" fmla="*/ 2147483647 h 1142"/>
              <a:gd name="T6" fmla="*/ 0 60000 65536"/>
              <a:gd name="T7" fmla="*/ 0 60000 65536"/>
              <a:gd name="T8" fmla="*/ 0 60000 65536"/>
              <a:gd name="T9" fmla="*/ 0 w 1416"/>
              <a:gd name="T10" fmla="*/ 0 h 1142"/>
              <a:gd name="T11" fmla="*/ 1416 w 1416"/>
              <a:gd name="T12" fmla="*/ 1142 h 1142"/>
              <a:gd name="connsiteX0" fmla="*/ 10281 w 10281"/>
              <a:gd name="connsiteY0" fmla="*/ 0 h 10292"/>
              <a:gd name="connsiteX1" fmla="*/ 4936 w 10281"/>
              <a:gd name="connsiteY1" fmla="*/ 6150 h 10292"/>
              <a:gd name="connsiteX2" fmla="*/ 0 w 10281"/>
              <a:gd name="connsiteY2" fmla="*/ 10292 h 10292"/>
            </a:gdLst>
            <a:ahLst/>
            <a:cxnLst>
              <a:cxn ang="0">
                <a:pos x="connsiteX0" y="connsiteY0"/>
              </a:cxn>
              <a:cxn ang="0">
                <a:pos x="connsiteX1" y="connsiteY1"/>
              </a:cxn>
              <a:cxn ang="0">
                <a:pos x="connsiteX2" y="connsiteY2"/>
              </a:cxn>
            </a:cxnLst>
            <a:rect l="l" t="t" r="r" b="b"/>
            <a:pathLst>
              <a:path w="10281" h="10292">
                <a:moveTo>
                  <a:pt x="10281" y="0"/>
                </a:moveTo>
                <a:cubicBezTo>
                  <a:pt x="9441" y="972"/>
                  <a:pt x="6603" y="4486"/>
                  <a:pt x="4936" y="6150"/>
                </a:cubicBezTo>
                <a:cubicBezTo>
                  <a:pt x="3270" y="7814"/>
                  <a:pt x="1031" y="9434"/>
                  <a:pt x="0" y="10292"/>
                </a:cubicBezTo>
              </a:path>
            </a:pathLst>
          </a:custGeom>
          <a:noFill/>
          <a:ln w="19050">
            <a:solidFill>
              <a:srgbClr val="FF0000"/>
            </a:solidFill>
            <a:round/>
            <a:headEnd type="stealth" w="lg" len="lg"/>
            <a:tailEnd/>
          </a:ln>
        </p:spPr>
        <p:txBody>
          <a:bodyPr/>
          <a:lstStyle/>
          <a:p>
            <a:endParaRPr lang="en-US"/>
          </a:p>
        </p:txBody>
      </p:sp>
      <p:sp>
        <p:nvSpPr>
          <p:cNvPr id="1104927" name="Text Box 31"/>
          <p:cNvSpPr txBox="1">
            <a:spLocks noChangeArrowheads="1"/>
          </p:cNvSpPr>
          <p:nvPr/>
        </p:nvSpPr>
        <p:spPr bwMode="auto">
          <a:xfrm>
            <a:off x="76200" y="5359400"/>
            <a:ext cx="1960563" cy="396875"/>
          </a:xfrm>
          <a:prstGeom prst="rect">
            <a:avLst/>
          </a:prstGeom>
          <a:noFill/>
          <a:ln w="9525">
            <a:noFill/>
            <a:miter lim="800000"/>
            <a:headEnd/>
            <a:tailEnd/>
          </a:ln>
        </p:spPr>
        <p:txBody>
          <a:bodyPr wrap="none">
            <a:spAutoFit/>
          </a:bodyPr>
          <a:lstStyle/>
          <a:p>
            <a:r>
              <a:rPr lang="en-US" sz="2000"/>
              <a:t>Support vectors</a:t>
            </a:r>
          </a:p>
        </p:txBody>
      </p:sp>
      <p:sp>
        <p:nvSpPr>
          <p:cNvPr id="1104928" name="Oval 32"/>
          <p:cNvSpPr>
            <a:spLocks noChangeArrowheads="1"/>
          </p:cNvSpPr>
          <p:nvPr/>
        </p:nvSpPr>
        <p:spPr bwMode="auto">
          <a:xfrm>
            <a:off x="1733550" y="3614738"/>
            <a:ext cx="379413" cy="369887"/>
          </a:xfrm>
          <a:prstGeom prst="ellipse">
            <a:avLst/>
          </a:prstGeom>
          <a:noFill/>
          <a:ln w="9525">
            <a:solidFill>
              <a:schemeClr val="tx1"/>
            </a:solidFill>
            <a:round/>
            <a:headEnd/>
            <a:tailEnd/>
          </a:ln>
        </p:spPr>
        <p:txBody>
          <a:bodyPr wrap="none" anchor="ctr"/>
          <a:lstStyle/>
          <a:p>
            <a:endParaRPr lang="en-US"/>
          </a:p>
        </p:txBody>
      </p:sp>
      <p:sp>
        <p:nvSpPr>
          <p:cNvPr id="1104929" name="Oval 33"/>
          <p:cNvSpPr>
            <a:spLocks noChangeArrowheads="1"/>
          </p:cNvSpPr>
          <p:nvPr/>
        </p:nvSpPr>
        <p:spPr bwMode="auto">
          <a:xfrm>
            <a:off x="2681288" y="3552825"/>
            <a:ext cx="379412" cy="369888"/>
          </a:xfrm>
          <a:prstGeom prst="ellipse">
            <a:avLst/>
          </a:prstGeom>
          <a:noFill/>
          <a:ln w="9525">
            <a:solidFill>
              <a:schemeClr val="tx1"/>
            </a:solidFill>
            <a:round/>
            <a:headEnd/>
            <a:tailEnd/>
          </a:ln>
        </p:spPr>
        <p:txBody>
          <a:bodyPr wrap="none" anchor="ctr"/>
          <a:lstStyle/>
          <a:p>
            <a:endParaRPr lang="en-US"/>
          </a:p>
        </p:txBody>
      </p:sp>
      <p:sp>
        <p:nvSpPr>
          <p:cNvPr id="1104930" name="Oval 34"/>
          <p:cNvSpPr>
            <a:spLocks noChangeArrowheads="1"/>
          </p:cNvSpPr>
          <p:nvPr/>
        </p:nvSpPr>
        <p:spPr bwMode="auto">
          <a:xfrm>
            <a:off x="2239963" y="4292600"/>
            <a:ext cx="379412" cy="371475"/>
          </a:xfrm>
          <a:prstGeom prst="ellipse">
            <a:avLst/>
          </a:prstGeom>
          <a:noFill/>
          <a:ln w="9525">
            <a:solidFill>
              <a:schemeClr val="tx1"/>
            </a:solidFill>
            <a:round/>
            <a:headEnd/>
            <a:tailEnd/>
          </a:ln>
        </p:spPr>
        <p:txBody>
          <a:bodyPr wrap="none" anchor="ctr"/>
          <a:lstStyle/>
          <a:p>
            <a:endParaRPr lang="en-US"/>
          </a:p>
        </p:txBody>
      </p:sp>
      <p:sp>
        <p:nvSpPr>
          <p:cNvPr id="5157" name="Text Box 35"/>
          <p:cNvSpPr txBox="1">
            <a:spLocks noChangeArrowheads="1"/>
          </p:cNvSpPr>
          <p:nvPr/>
        </p:nvSpPr>
        <p:spPr bwMode="auto">
          <a:xfrm>
            <a:off x="0" y="6208713"/>
            <a:ext cx="9144000" cy="641350"/>
          </a:xfrm>
          <a:prstGeom prst="rect">
            <a:avLst/>
          </a:prstGeom>
          <a:noFill/>
          <a:ln w="9525">
            <a:noFill/>
            <a:miter lim="800000"/>
            <a:headEnd/>
            <a:tailEnd/>
          </a:ln>
        </p:spPr>
        <p:txBody>
          <a:bodyPr>
            <a:spAutoFit/>
          </a:bodyPr>
          <a:lstStyle/>
          <a:p>
            <a:r>
              <a:rPr lang="en-US" sz="1800"/>
              <a:t>C. Burges, </a:t>
            </a:r>
            <a:r>
              <a:rPr lang="en-US" sz="1800">
                <a:hlinkClick r:id="rId6"/>
              </a:rPr>
              <a:t>A Tutorial on Support Vector Machines for Pattern Recognition</a:t>
            </a:r>
            <a:r>
              <a:rPr lang="en-US" sz="1800"/>
              <a:t>,  Data Mining and Knowledge Discovery, 1998 </a:t>
            </a:r>
          </a:p>
        </p:txBody>
      </p:sp>
      <p:sp>
        <p:nvSpPr>
          <p:cNvPr id="1104932" name="Text Box 36"/>
          <p:cNvSpPr txBox="1">
            <a:spLocks noChangeArrowheads="1"/>
          </p:cNvSpPr>
          <p:nvPr/>
        </p:nvSpPr>
        <p:spPr bwMode="auto">
          <a:xfrm>
            <a:off x="4724400" y="3886200"/>
            <a:ext cx="2971800" cy="701675"/>
          </a:xfrm>
          <a:prstGeom prst="rect">
            <a:avLst/>
          </a:prstGeom>
          <a:noFill/>
          <a:ln w="9525">
            <a:noFill/>
            <a:miter lim="800000"/>
            <a:headEnd/>
            <a:tailEnd/>
          </a:ln>
        </p:spPr>
        <p:txBody>
          <a:bodyPr>
            <a:spAutoFit/>
          </a:bodyPr>
          <a:lstStyle/>
          <a:p>
            <a:r>
              <a:rPr lang="en-US" sz="2000"/>
              <a:t>Distance between point and hyperplane:</a:t>
            </a:r>
          </a:p>
        </p:txBody>
      </p:sp>
      <p:graphicFrame>
        <p:nvGraphicFramePr>
          <p:cNvPr id="1104933" name="Object 37"/>
          <p:cNvGraphicFramePr>
            <a:graphicFrameLocks noGrp="1" noChangeAspect="1"/>
          </p:cNvGraphicFramePr>
          <p:nvPr>
            <p:ph sz="half" idx="4294967295"/>
          </p:nvPr>
        </p:nvGraphicFramePr>
        <p:xfrm>
          <a:off x="7848600" y="3870325"/>
          <a:ext cx="1295400" cy="777875"/>
        </p:xfrm>
        <a:graphic>
          <a:graphicData uri="http://schemas.openxmlformats.org/presentationml/2006/ole">
            <mc:AlternateContent xmlns:mc="http://schemas.openxmlformats.org/markup-compatibility/2006">
              <mc:Choice xmlns:v="urn:schemas-microsoft-com:vml" Requires="v">
                <p:oleObj spid="_x0000_s1044" name="Equation" r:id="rId7" imgW="698400" imgH="419040" progId="Equation.3">
                  <p:embed/>
                </p:oleObj>
              </mc:Choice>
              <mc:Fallback>
                <p:oleObj name="Equation" r:id="rId7" imgW="698400" imgH="419040" progId="Equation.3">
                  <p:embed/>
                  <p:pic>
                    <p:nvPicPr>
                      <p:cNvPr id="1104933" name="Object 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8600" y="3870325"/>
                        <a:ext cx="1295400" cy="7778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04935" name="Text Box 39"/>
          <p:cNvSpPr txBox="1">
            <a:spLocks noChangeArrowheads="1"/>
          </p:cNvSpPr>
          <p:nvPr/>
        </p:nvSpPr>
        <p:spPr bwMode="auto">
          <a:xfrm>
            <a:off x="4724400" y="3154363"/>
            <a:ext cx="2971800" cy="396875"/>
          </a:xfrm>
          <a:prstGeom prst="rect">
            <a:avLst/>
          </a:prstGeom>
          <a:noFill/>
          <a:ln w="9525">
            <a:noFill/>
            <a:miter lim="800000"/>
            <a:headEnd/>
            <a:tailEnd/>
          </a:ln>
        </p:spPr>
        <p:txBody>
          <a:bodyPr>
            <a:spAutoFit/>
          </a:bodyPr>
          <a:lstStyle/>
          <a:p>
            <a:r>
              <a:rPr lang="en-US" sz="2000"/>
              <a:t>For support vectors, </a:t>
            </a:r>
          </a:p>
        </p:txBody>
      </p:sp>
      <p:graphicFrame>
        <p:nvGraphicFramePr>
          <p:cNvPr id="1104936" name="Object 40"/>
          <p:cNvGraphicFramePr>
            <a:graphicFrameLocks noGrp="1" noChangeAspect="1"/>
          </p:cNvGraphicFramePr>
          <p:nvPr>
            <p:ph sz="half" idx="4294967295"/>
          </p:nvPr>
        </p:nvGraphicFramePr>
        <p:xfrm>
          <a:off x="7391400" y="3124200"/>
          <a:ext cx="1752600" cy="457200"/>
        </p:xfrm>
        <a:graphic>
          <a:graphicData uri="http://schemas.openxmlformats.org/presentationml/2006/ole">
            <mc:AlternateContent xmlns:mc="http://schemas.openxmlformats.org/markup-compatibility/2006">
              <mc:Choice xmlns:v="urn:schemas-microsoft-com:vml" Requires="v">
                <p:oleObj spid="_x0000_s1045" name="Equation" r:id="rId9" imgW="876240" imgH="228600" progId="Equation.3">
                  <p:embed/>
                </p:oleObj>
              </mc:Choice>
              <mc:Fallback>
                <p:oleObj name="Equation" r:id="rId9" imgW="876240" imgH="228600" progId="Equation.3">
                  <p:embed/>
                  <p:pic>
                    <p:nvPicPr>
                      <p:cNvPr id="1104936" name="Object 4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1400" y="3124200"/>
                        <a:ext cx="1752600" cy="457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04938" name="Text Box 42"/>
          <p:cNvSpPr txBox="1">
            <a:spLocks noChangeArrowheads="1"/>
          </p:cNvSpPr>
          <p:nvPr/>
        </p:nvSpPr>
        <p:spPr bwMode="auto">
          <a:xfrm>
            <a:off x="4724400" y="4876800"/>
            <a:ext cx="4114800" cy="457200"/>
          </a:xfrm>
          <a:prstGeom prst="rect">
            <a:avLst/>
          </a:prstGeom>
          <a:noFill/>
          <a:ln w="9525">
            <a:noFill/>
            <a:miter lim="800000"/>
            <a:headEnd/>
            <a:tailEnd/>
          </a:ln>
        </p:spPr>
        <p:txBody>
          <a:bodyPr>
            <a:spAutoFit/>
          </a:bodyPr>
          <a:lstStyle/>
          <a:p>
            <a:r>
              <a:rPr lang="en-US" sz="2000"/>
              <a:t>Therefore, the margin is  </a:t>
            </a:r>
            <a:r>
              <a:rPr lang="en-US">
                <a:latin typeface="Times New Roman" pitchFamily="18" charset="0"/>
              </a:rPr>
              <a:t>2 / ||</a:t>
            </a:r>
            <a:r>
              <a:rPr lang="en-US" b="1">
                <a:latin typeface="Times New Roman" pitchFamily="18" charset="0"/>
              </a:rPr>
              <a:t>w</a:t>
            </a:r>
            <a:r>
              <a:rPr lang="en-US">
                <a:latin typeface="Times New Roman" pitchFamily="18" charset="0"/>
              </a:rPr>
              <a:t>||</a:t>
            </a:r>
            <a:r>
              <a:rPr lang="en-US" sz="2000">
                <a:latin typeface="Times New Roman" pitchFamily="18" charset="0"/>
              </a:rPr>
              <a:t> </a:t>
            </a:r>
          </a:p>
        </p:txBody>
      </p:sp>
    </p:spTree>
    <p:extLst>
      <p:ext uri="{BB962C8B-B14F-4D97-AF65-F5344CB8AC3E}">
        <p14:creationId xmlns:p14="http://schemas.microsoft.com/office/powerpoint/2010/main" val="348848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49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49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049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049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049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49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049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049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049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049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049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0490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049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049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049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049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04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4901" grpId="0"/>
      <p:bldP spid="5141" grpId="0" animBg="1"/>
      <p:bldP spid="1104918" grpId="0" animBg="1"/>
      <p:bldP spid="1104919" grpId="0" animBg="1"/>
      <p:bldP spid="1104923" grpId="0" animBg="1"/>
      <p:bldP spid="1104924" grpId="0" animBg="1"/>
      <p:bldP spid="1104925" grpId="0" animBg="1"/>
      <p:bldP spid="1104926" grpId="0" animBg="1"/>
      <p:bldP spid="1104927" grpId="0"/>
      <p:bldP spid="1104928" grpId="0" animBg="1"/>
      <p:bldP spid="1104929" grpId="0" animBg="1"/>
      <p:bldP spid="1104930" grpId="0" animBg="1"/>
      <p:bldP spid="1104932" grpId="0"/>
      <p:bldP spid="1104935" grpId="0"/>
      <p:bldP spid="11049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533400" y="76200"/>
            <a:ext cx="8458200" cy="838200"/>
          </a:xfrm>
        </p:spPr>
        <p:txBody>
          <a:bodyPr>
            <a:normAutofit fontScale="90000"/>
          </a:bodyPr>
          <a:lstStyle/>
          <a:p>
            <a:r>
              <a:rPr lang="en-US"/>
              <a:t>Finding the maximum margin hyperplane</a:t>
            </a:r>
          </a:p>
        </p:txBody>
      </p:sp>
      <p:sp>
        <p:nvSpPr>
          <p:cNvPr id="991235" name="Rectangle 3"/>
          <p:cNvSpPr>
            <a:spLocks noGrp="1" noChangeArrowheads="1"/>
          </p:cNvSpPr>
          <p:nvPr>
            <p:ph type="body" idx="1"/>
          </p:nvPr>
        </p:nvSpPr>
        <p:spPr/>
        <p:txBody>
          <a:bodyPr/>
          <a:lstStyle/>
          <a:p>
            <a:pPr marL="533400" indent="-533400">
              <a:buFontTx/>
              <a:buAutoNum type="arabicPeriod"/>
            </a:pPr>
            <a:r>
              <a:rPr lang="en-US" dirty="0"/>
              <a:t>Maximize margin </a:t>
            </a:r>
            <a:r>
              <a:rPr lang="en-US" dirty="0">
                <a:latin typeface="Times New Roman" pitchFamily="18" charset="0"/>
              </a:rPr>
              <a:t>2 / ||</a:t>
            </a:r>
            <a:r>
              <a:rPr lang="en-US" b="1" dirty="0">
                <a:latin typeface="Times New Roman" pitchFamily="18" charset="0"/>
              </a:rPr>
              <a:t>w</a:t>
            </a:r>
            <a:r>
              <a:rPr lang="en-US" dirty="0">
                <a:latin typeface="Times New Roman" pitchFamily="18" charset="0"/>
              </a:rPr>
              <a:t>||</a:t>
            </a:r>
          </a:p>
          <a:p>
            <a:pPr marL="533400" indent="-533400">
              <a:buFontTx/>
              <a:buAutoNum type="arabicPeriod"/>
            </a:pPr>
            <a:r>
              <a:rPr lang="en-US" dirty="0"/>
              <a:t>Correctly classify all training data:</a:t>
            </a:r>
            <a:br>
              <a:rPr lang="en-US" dirty="0"/>
            </a:br>
            <a:br>
              <a:rPr lang="en-US" dirty="0"/>
            </a:br>
            <a:br>
              <a:rPr lang="en-US" i="1" dirty="0">
                <a:latin typeface="Times New Roman" pitchFamily="18" charset="0"/>
              </a:rPr>
            </a:br>
            <a:br>
              <a:rPr lang="en-US" i="1" dirty="0">
                <a:latin typeface="Times New Roman" pitchFamily="18" charset="0"/>
              </a:rPr>
            </a:br>
            <a:endParaRPr lang="en-US" sz="800" dirty="0">
              <a:latin typeface="Times New Roman" pitchFamily="18" charset="0"/>
              <a:cs typeface="Arial" charset="0"/>
            </a:endParaRPr>
          </a:p>
          <a:p>
            <a:pPr marL="533400" indent="-533400"/>
            <a:r>
              <a:rPr lang="en-US" i="1" dirty="0">
                <a:cs typeface="Arial" charset="0"/>
              </a:rPr>
              <a:t>Quadratic optimization problem</a:t>
            </a:r>
            <a:r>
              <a:rPr lang="en-US" dirty="0">
                <a:cs typeface="Arial" charset="0"/>
              </a:rPr>
              <a:t>:</a:t>
            </a:r>
            <a:br>
              <a:rPr lang="en-US" dirty="0">
                <a:cs typeface="Arial" charset="0"/>
              </a:rPr>
            </a:br>
            <a:endParaRPr lang="en-US" dirty="0">
              <a:cs typeface="Arial" charset="0"/>
            </a:endParaRPr>
          </a:p>
          <a:p>
            <a:pPr marL="533400" indent="-533400"/>
            <a:r>
              <a:rPr lang="en-US" dirty="0">
                <a:cs typeface="Arial" charset="0"/>
              </a:rPr>
              <a:t>		</a:t>
            </a:r>
            <a:endParaRPr lang="el-GR" dirty="0"/>
          </a:p>
        </p:txBody>
      </p:sp>
      <p:sp>
        <p:nvSpPr>
          <p:cNvPr id="6150" name="Text Box 15"/>
          <p:cNvSpPr txBox="1">
            <a:spLocks noChangeArrowheads="1"/>
          </p:cNvSpPr>
          <p:nvPr/>
        </p:nvSpPr>
        <p:spPr bwMode="auto">
          <a:xfrm>
            <a:off x="0" y="6208713"/>
            <a:ext cx="9144000" cy="641350"/>
          </a:xfrm>
          <a:prstGeom prst="rect">
            <a:avLst/>
          </a:prstGeom>
          <a:noFill/>
          <a:ln w="9525">
            <a:noFill/>
            <a:miter lim="800000"/>
            <a:headEnd/>
            <a:tailEnd/>
          </a:ln>
        </p:spPr>
        <p:txBody>
          <a:bodyPr>
            <a:spAutoFit/>
          </a:bodyPr>
          <a:lstStyle/>
          <a:p>
            <a:r>
              <a:rPr lang="en-US" sz="1800"/>
              <a:t>C. Burges, </a:t>
            </a:r>
            <a:r>
              <a:rPr lang="en-US" sz="1800">
                <a:hlinkClick r:id="rId4"/>
              </a:rPr>
              <a:t>A Tutorial on Support Vector Machines for Pattern Recognition</a:t>
            </a:r>
            <a:r>
              <a:rPr lang="en-US" sz="1800"/>
              <a:t>,  Data Mining and Knowledge Discovery, 1998 </a:t>
            </a:r>
          </a:p>
        </p:txBody>
      </p:sp>
      <p:graphicFrame>
        <p:nvGraphicFramePr>
          <p:cNvPr id="991249" name="Object 17"/>
          <p:cNvGraphicFramePr>
            <a:graphicFrameLocks noGrp="1" noChangeAspect="1"/>
          </p:cNvGraphicFramePr>
          <p:nvPr>
            <p:ph sz="half" idx="4294967295"/>
          </p:nvPr>
        </p:nvGraphicFramePr>
        <p:xfrm>
          <a:off x="872669" y="4361910"/>
          <a:ext cx="7356931" cy="1143000"/>
        </p:xfrm>
        <a:graphic>
          <a:graphicData uri="http://schemas.openxmlformats.org/presentationml/2006/ole">
            <mc:AlternateContent xmlns:mc="http://schemas.openxmlformats.org/markup-compatibility/2006">
              <mc:Choice xmlns:v="urn:schemas-microsoft-com:vml" Requires="v">
                <p:oleObj spid="_x0000_s2061" name="Equation" r:id="rId5" imgW="2527200" imgH="393480" progId="Equation.3">
                  <p:embed/>
                </p:oleObj>
              </mc:Choice>
              <mc:Fallback>
                <p:oleObj name="Equation" r:id="rId5" imgW="2527200" imgH="393480" progId="Equation.3">
                  <p:embed/>
                  <p:pic>
                    <p:nvPicPr>
                      <p:cNvPr id="991249" name="Object 17"/>
                      <p:cNvPicPr>
                        <a:picLocks noChangeAspect="1" noChangeArrowheads="1"/>
                      </p:cNvPicPr>
                      <p:nvPr/>
                    </p:nvPicPr>
                    <p:blipFill>
                      <a:blip r:embed="rId6"/>
                      <a:srcRect/>
                      <a:stretch>
                        <a:fillRect/>
                      </a:stretch>
                    </p:blipFill>
                    <p:spPr bwMode="auto">
                      <a:xfrm>
                        <a:off x="872669" y="4361910"/>
                        <a:ext cx="7356931" cy="1143000"/>
                      </a:xfrm>
                      <a:prstGeom prst="rect">
                        <a:avLst/>
                      </a:prstGeom>
                      <a:noFill/>
                    </p:spPr>
                  </p:pic>
                </p:oleObj>
              </mc:Fallback>
            </mc:AlternateContent>
          </a:graphicData>
        </a:graphic>
      </p:graphicFrame>
      <p:sp>
        <p:nvSpPr>
          <p:cNvPr id="991251" name="Rectangle 19"/>
          <p:cNvSpPr>
            <a:spLocks noChangeArrowheads="1"/>
          </p:cNvSpPr>
          <p:nvPr/>
        </p:nvSpPr>
        <p:spPr bwMode="auto">
          <a:xfrm>
            <a:off x="381000" y="3429000"/>
            <a:ext cx="8153400" cy="2133600"/>
          </a:xfrm>
          <a:prstGeom prst="rect">
            <a:avLst/>
          </a:prstGeom>
          <a:noFill/>
          <a:ln w="38100">
            <a:solidFill>
              <a:srgbClr val="FF0000"/>
            </a:solidFill>
            <a:miter lim="800000"/>
            <a:headEnd/>
            <a:tailEnd/>
          </a:ln>
        </p:spPr>
        <p:txBody>
          <a:bodyPr wrap="none" anchor="ctr"/>
          <a:lstStyle/>
          <a:p>
            <a:endParaRPr lang="en-US"/>
          </a:p>
        </p:txBody>
      </p:sp>
      <p:graphicFrame>
        <p:nvGraphicFramePr>
          <p:cNvPr id="991252" name="Object 20"/>
          <p:cNvGraphicFramePr>
            <a:graphicFrameLocks noGrp="1" noChangeAspect="1"/>
          </p:cNvGraphicFramePr>
          <p:nvPr>
            <p:ph sz="half" idx="4294967295"/>
          </p:nvPr>
        </p:nvGraphicFramePr>
        <p:xfrm>
          <a:off x="1295400" y="2033588"/>
          <a:ext cx="5181600" cy="1014412"/>
        </p:xfrm>
        <a:graphic>
          <a:graphicData uri="http://schemas.openxmlformats.org/presentationml/2006/ole">
            <mc:AlternateContent xmlns:mc="http://schemas.openxmlformats.org/markup-compatibility/2006">
              <mc:Choice xmlns:v="urn:schemas-microsoft-com:vml" Requires="v">
                <p:oleObj spid="_x0000_s2062" name="Equation" r:id="rId7" imgW="2336760" imgH="457200" progId="Equation.3">
                  <p:embed/>
                </p:oleObj>
              </mc:Choice>
              <mc:Fallback>
                <p:oleObj name="Equation" r:id="rId7" imgW="2336760" imgH="457200" progId="Equation.3">
                  <p:embed/>
                  <p:pic>
                    <p:nvPicPr>
                      <p:cNvPr id="991252"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2033588"/>
                        <a:ext cx="5181600" cy="101441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4892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1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123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12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9123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9123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912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1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35" grpId="0" build="p"/>
      <p:bldP spid="99125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534400" cy="838200"/>
          </a:xfrm>
        </p:spPr>
        <p:txBody>
          <a:bodyPr/>
          <a:lstStyle/>
          <a:p>
            <a:r>
              <a:rPr lang="en-US" dirty="0"/>
              <a:t>SVM parameter learning</a:t>
            </a:r>
          </a:p>
        </p:txBody>
      </p:sp>
      <p:sp>
        <p:nvSpPr>
          <p:cNvPr id="3" name="Content Placeholder 2"/>
          <p:cNvSpPr>
            <a:spLocks noGrp="1"/>
          </p:cNvSpPr>
          <p:nvPr>
            <p:ph idx="1"/>
          </p:nvPr>
        </p:nvSpPr>
        <p:spPr>
          <a:xfrm>
            <a:off x="0" y="914400"/>
            <a:ext cx="7772400" cy="5257800"/>
          </a:xfrm>
        </p:spPr>
        <p:txBody>
          <a:bodyPr/>
          <a:lstStyle/>
          <a:p>
            <a:pPr marL="457200" indent="-457200">
              <a:buFont typeface="Arial" pitchFamily="34" charset="0"/>
              <a:buChar char="•"/>
            </a:pPr>
            <a:endParaRPr lang="en-US" sz="2400" dirty="0"/>
          </a:p>
          <a:p>
            <a:pPr marL="457200" indent="-457200">
              <a:buFont typeface="Arial" pitchFamily="34" charset="0"/>
              <a:buChar char="•"/>
            </a:pPr>
            <a:r>
              <a:rPr lang="en-US" sz="2400" dirty="0"/>
              <a:t>Separable data:</a:t>
            </a:r>
          </a:p>
          <a:p>
            <a:pPr marL="0" indent="0"/>
            <a:endParaRPr lang="en-US" sz="2400" dirty="0"/>
          </a:p>
          <a:p>
            <a:pPr marL="0" indent="0"/>
            <a:endParaRPr lang="en-US" sz="2400" dirty="0"/>
          </a:p>
          <a:p>
            <a:pPr marL="457200" indent="-457200">
              <a:buFont typeface="Arial" pitchFamily="34" charset="0"/>
              <a:buChar char="•"/>
            </a:pPr>
            <a:endParaRPr lang="en-US" sz="2400" dirty="0"/>
          </a:p>
          <a:p>
            <a:pPr marL="457200" indent="-457200">
              <a:buFont typeface="Arial" pitchFamily="34" charset="0"/>
              <a:buChar char="•"/>
            </a:pPr>
            <a:endParaRPr lang="en-US" sz="2400" dirty="0"/>
          </a:p>
          <a:p>
            <a:pPr marL="457200" indent="-457200">
              <a:buFont typeface="Arial" pitchFamily="34" charset="0"/>
              <a:buChar char="•"/>
            </a:pPr>
            <a:r>
              <a:rPr lang="en-US" sz="2400" dirty="0"/>
              <a:t>Non-separable data:</a:t>
            </a:r>
          </a:p>
        </p:txBody>
      </p:sp>
      <p:graphicFrame>
        <p:nvGraphicFramePr>
          <p:cNvPr id="6" name="Object 5"/>
          <p:cNvGraphicFramePr>
            <a:graphicFrameLocks noGrp="1" noChangeAspect="1"/>
          </p:cNvGraphicFramePr>
          <p:nvPr/>
        </p:nvGraphicFramePr>
        <p:xfrm>
          <a:off x="2930525" y="1066800"/>
          <a:ext cx="5908675" cy="918050"/>
        </p:xfrm>
        <a:graphic>
          <a:graphicData uri="http://schemas.openxmlformats.org/presentationml/2006/ole">
            <mc:AlternateContent xmlns:mc="http://schemas.openxmlformats.org/markup-compatibility/2006">
              <mc:Choice xmlns:v="urn:schemas-microsoft-com:vml" Requires="v">
                <p:oleObj spid="_x0000_s3085" name="Equation" r:id="rId4" imgW="2527200" imgH="393480" progId="Equation.3">
                  <p:embed/>
                </p:oleObj>
              </mc:Choice>
              <mc:Fallback>
                <p:oleObj name="Equation" r:id="rId4" imgW="2527200" imgH="393480" progId="Equation.3">
                  <p:embed/>
                  <p:pic>
                    <p:nvPicPr>
                      <p:cNvPr id="6" name="Object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0525" y="1066800"/>
                        <a:ext cx="5908675" cy="918050"/>
                      </a:xfrm>
                      <a:prstGeom prst="rect">
                        <a:avLst/>
                      </a:prstGeom>
                      <a:noFill/>
                      <a:ln>
                        <a:noFill/>
                      </a:ln>
                    </p:spPr>
                  </p:pic>
                </p:oleObj>
              </mc:Fallback>
            </mc:AlternateContent>
          </a:graphicData>
        </a:graphic>
      </p:graphicFrame>
      <p:sp>
        <p:nvSpPr>
          <p:cNvPr id="9" name="Right Brace 8"/>
          <p:cNvSpPr/>
          <p:nvPr/>
        </p:nvSpPr>
        <p:spPr bwMode="auto">
          <a:xfrm rot="5400000">
            <a:off x="3543300" y="1714500"/>
            <a:ext cx="381000" cy="1066800"/>
          </a:xfrm>
          <a:prstGeom prst="rightBrac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cs typeface="Arial" charset="0"/>
            </a:endParaRPr>
          </a:p>
        </p:txBody>
      </p:sp>
      <p:sp>
        <p:nvSpPr>
          <p:cNvPr id="10" name="Right Brace 9"/>
          <p:cNvSpPr/>
          <p:nvPr/>
        </p:nvSpPr>
        <p:spPr bwMode="auto">
          <a:xfrm rot="5400000">
            <a:off x="6629400" y="304800"/>
            <a:ext cx="381000" cy="3886200"/>
          </a:xfrm>
          <a:prstGeom prst="rightBrac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cs typeface="Arial" charset="0"/>
            </a:endParaRPr>
          </a:p>
        </p:txBody>
      </p:sp>
      <p:sp>
        <p:nvSpPr>
          <p:cNvPr id="11" name="Text Box 15"/>
          <p:cNvSpPr txBox="1">
            <a:spLocks noChangeArrowheads="1"/>
          </p:cNvSpPr>
          <p:nvPr/>
        </p:nvSpPr>
        <p:spPr bwMode="auto">
          <a:xfrm>
            <a:off x="2667000" y="2606933"/>
            <a:ext cx="1866510" cy="646331"/>
          </a:xfrm>
          <a:prstGeom prst="rect">
            <a:avLst/>
          </a:prstGeom>
          <a:noFill/>
          <a:ln w="9525">
            <a:solidFill>
              <a:srgbClr val="FF0000"/>
            </a:solidFill>
            <a:miter lim="800000"/>
            <a:headEnd/>
            <a:tailEnd/>
          </a:ln>
        </p:spPr>
        <p:txBody>
          <a:bodyPr wrap="square" anchor="ctr">
            <a:spAutoFit/>
          </a:bodyPr>
          <a:lstStyle/>
          <a:p>
            <a:pPr algn="ctr"/>
            <a:r>
              <a:rPr lang="en-US" dirty="0">
                <a:solidFill>
                  <a:srgbClr val="000000"/>
                </a:solidFill>
              </a:rPr>
              <a:t>Maximize margin</a:t>
            </a:r>
          </a:p>
        </p:txBody>
      </p:sp>
      <p:sp>
        <p:nvSpPr>
          <p:cNvPr id="12" name="Text Box 15"/>
          <p:cNvSpPr txBox="1">
            <a:spLocks noChangeArrowheads="1"/>
          </p:cNvSpPr>
          <p:nvPr/>
        </p:nvSpPr>
        <p:spPr bwMode="auto">
          <a:xfrm>
            <a:off x="4915290" y="2606933"/>
            <a:ext cx="3771510" cy="646331"/>
          </a:xfrm>
          <a:prstGeom prst="rect">
            <a:avLst/>
          </a:prstGeom>
          <a:noFill/>
          <a:ln w="9525">
            <a:solidFill>
              <a:srgbClr val="FF0000"/>
            </a:solidFill>
            <a:miter lim="800000"/>
            <a:headEnd/>
            <a:tailEnd/>
          </a:ln>
        </p:spPr>
        <p:txBody>
          <a:bodyPr wrap="square" anchor="ctr">
            <a:spAutoFit/>
          </a:bodyPr>
          <a:lstStyle/>
          <a:p>
            <a:pPr algn="ctr"/>
            <a:r>
              <a:rPr lang="en-US" dirty="0">
                <a:solidFill>
                  <a:srgbClr val="000000"/>
                </a:solidFill>
              </a:rPr>
              <a:t>Classify training data correctly</a:t>
            </a:r>
          </a:p>
          <a:p>
            <a:pPr algn="ctr"/>
            <a:endParaRPr lang="en-US" dirty="0">
              <a:solidFill>
                <a:srgbClr val="000000"/>
              </a:solidFill>
            </a:endParaRPr>
          </a:p>
        </p:txBody>
      </p:sp>
      <p:graphicFrame>
        <p:nvGraphicFramePr>
          <p:cNvPr id="13" name="Object 12"/>
          <p:cNvGraphicFramePr>
            <a:graphicFrameLocks noGrp="1" noChangeAspect="1"/>
          </p:cNvGraphicFramePr>
          <p:nvPr/>
        </p:nvGraphicFramePr>
        <p:xfrm>
          <a:off x="1828800" y="4168775"/>
          <a:ext cx="6778625" cy="1152525"/>
        </p:xfrm>
        <a:graphic>
          <a:graphicData uri="http://schemas.openxmlformats.org/presentationml/2006/ole">
            <mc:AlternateContent xmlns:mc="http://schemas.openxmlformats.org/markup-compatibility/2006">
              <mc:Choice xmlns:v="urn:schemas-microsoft-com:vml" Requires="v">
                <p:oleObj spid="_x0000_s3086" name="Equation" r:id="rId6" imgW="2679700" imgH="457200" progId="Equation.3">
                  <p:embed/>
                </p:oleObj>
              </mc:Choice>
              <mc:Fallback>
                <p:oleObj name="Equation" r:id="rId6" imgW="2679700" imgH="457200" progId="Equation.3">
                  <p:embed/>
                  <p:pic>
                    <p:nvPicPr>
                      <p:cNvPr id="13" name="Object 12"/>
                      <p:cNvPicPr>
                        <a:picLocks noGrp="1" noChangeAspect="1" noChangeArrowheads="1"/>
                      </p:cNvPicPr>
                      <p:nvPr/>
                    </p:nvPicPr>
                    <p:blipFill>
                      <a:blip r:embed="rId7"/>
                      <a:srcRect/>
                      <a:stretch>
                        <a:fillRect/>
                      </a:stretch>
                    </p:blipFill>
                    <p:spPr bwMode="auto">
                      <a:xfrm>
                        <a:off x="1828800" y="4168775"/>
                        <a:ext cx="6778625" cy="1152525"/>
                      </a:xfrm>
                      <a:prstGeom prst="rect">
                        <a:avLst/>
                      </a:prstGeom>
                      <a:noFill/>
                      <a:ln>
                        <a:noFill/>
                      </a:ln>
                    </p:spPr>
                  </p:pic>
                </p:oleObj>
              </mc:Fallback>
            </mc:AlternateContent>
          </a:graphicData>
        </a:graphic>
      </p:graphicFrame>
      <p:sp>
        <p:nvSpPr>
          <p:cNvPr id="14" name="Right Brace 13"/>
          <p:cNvSpPr/>
          <p:nvPr/>
        </p:nvSpPr>
        <p:spPr bwMode="auto">
          <a:xfrm rot="5400000">
            <a:off x="3121451" y="5039152"/>
            <a:ext cx="373797" cy="977900"/>
          </a:xfrm>
          <a:prstGeom prst="rightBrac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cs typeface="Arial" charset="0"/>
            </a:endParaRPr>
          </a:p>
        </p:txBody>
      </p:sp>
      <p:sp>
        <p:nvSpPr>
          <p:cNvPr id="15" name="Right Brace 14"/>
          <p:cNvSpPr/>
          <p:nvPr/>
        </p:nvSpPr>
        <p:spPr bwMode="auto">
          <a:xfrm rot="5400000">
            <a:off x="6328202" y="3508803"/>
            <a:ext cx="373798" cy="4038599"/>
          </a:xfrm>
          <a:prstGeom prst="rightBrac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cs typeface="Arial" charset="0"/>
            </a:endParaRPr>
          </a:p>
        </p:txBody>
      </p:sp>
      <p:sp>
        <p:nvSpPr>
          <p:cNvPr id="16" name="Text Box 15"/>
          <p:cNvSpPr txBox="1">
            <a:spLocks noChangeArrowheads="1"/>
          </p:cNvSpPr>
          <p:nvPr/>
        </p:nvSpPr>
        <p:spPr bwMode="auto">
          <a:xfrm>
            <a:off x="2438400" y="5798403"/>
            <a:ext cx="1866510" cy="830997"/>
          </a:xfrm>
          <a:prstGeom prst="rect">
            <a:avLst/>
          </a:prstGeom>
          <a:noFill/>
          <a:ln w="9525">
            <a:solidFill>
              <a:srgbClr val="FF0000"/>
            </a:solidFill>
            <a:miter lim="800000"/>
            <a:headEnd/>
            <a:tailEnd/>
          </a:ln>
        </p:spPr>
        <p:txBody>
          <a:bodyPr wrap="square">
            <a:spAutoFit/>
          </a:bodyPr>
          <a:lstStyle/>
          <a:p>
            <a:pPr algn="ctr"/>
            <a:r>
              <a:rPr lang="en-US" dirty="0">
                <a:solidFill>
                  <a:srgbClr val="000000"/>
                </a:solidFill>
              </a:rPr>
              <a:t>Maximize margin</a:t>
            </a:r>
          </a:p>
        </p:txBody>
      </p:sp>
      <p:sp>
        <p:nvSpPr>
          <p:cNvPr id="17" name="Text Box 15"/>
          <p:cNvSpPr txBox="1">
            <a:spLocks noChangeArrowheads="1"/>
          </p:cNvSpPr>
          <p:nvPr/>
        </p:nvSpPr>
        <p:spPr bwMode="auto">
          <a:xfrm>
            <a:off x="4648200" y="5798403"/>
            <a:ext cx="3771510" cy="830997"/>
          </a:xfrm>
          <a:prstGeom prst="rect">
            <a:avLst/>
          </a:prstGeom>
          <a:noFill/>
          <a:ln w="9525">
            <a:solidFill>
              <a:srgbClr val="FF0000"/>
            </a:solidFill>
            <a:miter lim="800000"/>
            <a:headEnd/>
            <a:tailEnd/>
          </a:ln>
        </p:spPr>
        <p:txBody>
          <a:bodyPr wrap="square">
            <a:spAutoFit/>
          </a:bodyPr>
          <a:lstStyle/>
          <a:p>
            <a:pPr algn="ctr"/>
            <a:r>
              <a:rPr lang="en-US" dirty="0">
                <a:solidFill>
                  <a:srgbClr val="000000"/>
                </a:solidFill>
              </a:rPr>
              <a:t>Minimize classification mistakes</a:t>
            </a:r>
          </a:p>
        </p:txBody>
      </p:sp>
    </p:spTree>
    <p:extLst>
      <p:ext uri="{BB962C8B-B14F-4D97-AF65-F5344CB8AC3E}">
        <p14:creationId xmlns:p14="http://schemas.microsoft.com/office/powerpoint/2010/main" val="345298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P spid="15"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534400" cy="838200"/>
          </a:xfrm>
        </p:spPr>
        <p:txBody>
          <a:bodyPr/>
          <a:lstStyle/>
          <a:p>
            <a:r>
              <a:rPr lang="en-US" dirty="0"/>
              <a:t>SVM parameter learning</a:t>
            </a:r>
          </a:p>
        </p:txBody>
      </p:sp>
      <p:sp>
        <p:nvSpPr>
          <p:cNvPr id="4" name="Content Placeholder 3"/>
          <p:cNvSpPr>
            <a:spLocks noGrp="1"/>
          </p:cNvSpPr>
          <p:nvPr>
            <p:ph idx="1"/>
          </p:nvPr>
        </p:nvSpPr>
        <p:spPr>
          <a:xfrm>
            <a:off x="1066800" y="6400800"/>
            <a:ext cx="7772400" cy="533400"/>
          </a:xfrm>
        </p:spPr>
        <p:txBody>
          <a:bodyPr/>
          <a:lstStyle/>
          <a:p>
            <a:r>
              <a:rPr lang="en-US" sz="2000" dirty="0"/>
              <a:t>Demo: </a:t>
            </a:r>
            <a:r>
              <a:rPr lang="en-US" sz="2000" dirty="0">
                <a:hlinkClick r:id="rId4"/>
              </a:rPr>
              <a:t>http://cs.stanford.edu/people/karpathy/svmjs/demo</a:t>
            </a:r>
            <a:endParaRPr lang="en-US" sz="2000" dirty="0"/>
          </a:p>
        </p:txBody>
      </p:sp>
      <p:grpSp>
        <p:nvGrpSpPr>
          <p:cNvPr id="8" name="Group 7"/>
          <p:cNvGrpSpPr/>
          <p:nvPr/>
        </p:nvGrpSpPr>
        <p:grpSpPr>
          <a:xfrm>
            <a:off x="762000" y="3505200"/>
            <a:ext cx="2667916" cy="2479478"/>
            <a:chOff x="2895600" y="2625922"/>
            <a:chExt cx="3733800" cy="3470078"/>
          </a:xfrm>
        </p:grpSpPr>
        <p:pic>
          <p:nvPicPr>
            <p:cNvPr id="74754" name="Picture 2" descr="http://ars.els-cdn.com/content/image/1-s2.0-S0925231212001877-gr1.jpg"/>
            <p:cNvPicPr>
              <a:picLocks noChangeAspect="1" noChangeArrowheads="1"/>
            </p:cNvPicPr>
            <p:nvPr/>
          </p:nvPicPr>
          <p:blipFill rotWithShape="1">
            <a:blip r:embed="rId5">
              <a:extLst>
                <a:ext uri="{28A0092B-C50C-407E-A947-70E740481C1C}">
                  <a14:useLocalDpi xmlns:a14="http://schemas.microsoft.com/office/drawing/2010/main" val="0"/>
                </a:ext>
              </a:extLst>
            </a:blip>
            <a:srcRect l="3973" r="50226"/>
            <a:stretch/>
          </p:blipFill>
          <p:spPr bwMode="auto">
            <a:xfrm>
              <a:off x="2895600" y="2625922"/>
              <a:ext cx="3733800" cy="336042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450310" y="5788223"/>
              <a:ext cx="731290" cy="307777"/>
            </a:xfrm>
            <a:prstGeom prst="rect">
              <a:avLst/>
            </a:prstGeom>
            <a:solidFill>
              <a:schemeClr val="bg1"/>
            </a:solidFill>
          </p:spPr>
          <p:txBody>
            <a:bodyPr wrap="none" rtlCol="0">
              <a:spAutoFit/>
            </a:bodyPr>
            <a:lstStyle/>
            <a:p>
              <a:r>
                <a:rPr lang="en-US" sz="1400" dirty="0">
                  <a:solidFill>
                    <a:srgbClr val="000000"/>
                  </a:solidFill>
                </a:rPr>
                <a:t>Margin</a:t>
              </a:r>
            </a:p>
          </p:txBody>
        </p:sp>
      </p:grpSp>
      <p:sp>
        <p:nvSpPr>
          <p:cNvPr id="11" name="Oval 6"/>
          <p:cNvSpPr>
            <a:spLocks noChangeArrowheads="1"/>
          </p:cNvSpPr>
          <p:nvPr/>
        </p:nvSpPr>
        <p:spPr bwMode="auto">
          <a:xfrm>
            <a:off x="4316413" y="3919538"/>
            <a:ext cx="125412" cy="123825"/>
          </a:xfrm>
          <a:prstGeom prst="ellipse">
            <a:avLst/>
          </a:prstGeom>
          <a:solidFill>
            <a:schemeClr val="accent2"/>
          </a:solidFill>
          <a:ln w="9525">
            <a:solidFill>
              <a:schemeClr val="tx1"/>
            </a:solidFill>
            <a:round/>
            <a:headEnd/>
            <a:tailEnd/>
          </a:ln>
        </p:spPr>
        <p:txBody>
          <a:bodyPr wrap="none" anchor="ctr"/>
          <a:lstStyle/>
          <a:p>
            <a:endParaRPr lang="en-US">
              <a:solidFill>
                <a:srgbClr val="000000"/>
              </a:solidFill>
            </a:endParaRPr>
          </a:p>
        </p:txBody>
      </p:sp>
      <p:sp>
        <p:nvSpPr>
          <p:cNvPr id="12" name="Oval 7"/>
          <p:cNvSpPr>
            <a:spLocks noChangeArrowheads="1"/>
          </p:cNvSpPr>
          <p:nvPr/>
        </p:nvSpPr>
        <p:spPr bwMode="auto">
          <a:xfrm>
            <a:off x="4884738" y="3981450"/>
            <a:ext cx="127000" cy="122238"/>
          </a:xfrm>
          <a:prstGeom prst="ellipse">
            <a:avLst/>
          </a:prstGeom>
          <a:solidFill>
            <a:schemeClr val="accent2"/>
          </a:solidFill>
          <a:ln w="9525">
            <a:solidFill>
              <a:schemeClr val="tx1"/>
            </a:solidFill>
            <a:round/>
            <a:headEnd/>
            <a:tailEnd/>
          </a:ln>
        </p:spPr>
        <p:txBody>
          <a:bodyPr wrap="none" anchor="ctr"/>
          <a:lstStyle/>
          <a:p>
            <a:endParaRPr lang="en-US">
              <a:solidFill>
                <a:srgbClr val="000000"/>
              </a:solidFill>
            </a:endParaRPr>
          </a:p>
        </p:txBody>
      </p:sp>
      <p:sp>
        <p:nvSpPr>
          <p:cNvPr id="13" name="Oval 8"/>
          <p:cNvSpPr>
            <a:spLocks noChangeArrowheads="1"/>
          </p:cNvSpPr>
          <p:nvPr/>
        </p:nvSpPr>
        <p:spPr bwMode="auto">
          <a:xfrm>
            <a:off x="4884738" y="4537075"/>
            <a:ext cx="127000" cy="122238"/>
          </a:xfrm>
          <a:prstGeom prst="ellipse">
            <a:avLst/>
          </a:prstGeom>
          <a:solidFill>
            <a:schemeClr val="accent2"/>
          </a:solidFill>
          <a:ln w="9525">
            <a:solidFill>
              <a:schemeClr val="tx1"/>
            </a:solidFill>
            <a:round/>
            <a:headEnd/>
            <a:tailEnd/>
          </a:ln>
        </p:spPr>
        <p:txBody>
          <a:bodyPr wrap="none" anchor="ctr"/>
          <a:lstStyle/>
          <a:p>
            <a:endParaRPr lang="en-US">
              <a:solidFill>
                <a:srgbClr val="000000"/>
              </a:solidFill>
            </a:endParaRPr>
          </a:p>
        </p:txBody>
      </p:sp>
      <p:sp>
        <p:nvSpPr>
          <p:cNvPr id="14" name="Oval 9"/>
          <p:cNvSpPr>
            <a:spLocks noChangeArrowheads="1"/>
          </p:cNvSpPr>
          <p:nvPr/>
        </p:nvSpPr>
        <p:spPr bwMode="auto">
          <a:xfrm>
            <a:off x="4252913" y="4165600"/>
            <a:ext cx="127000" cy="123825"/>
          </a:xfrm>
          <a:prstGeom prst="ellipse">
            <a:avLst/>
          </a:prstGeom>
          <a:solidFill>
            <a:schemeClr val="accent2"/>
          </a:solidFill>
          <a:ln w="9525">
            <a:solidFill>
              <a:schemeClr val="tx1"/>
            </a:solidFill>
            <a:round/>
            <a:headEnd/>
            <a:tailEnd/>
          </a:ln>
        </p:spPr>
        <p:txBody>
          <a:bodyPr wrap="none" anchor="ctr"/>
          <a:lstStyle/>
          <a:p>
            <a:endParaRPr lang="en-US">
              <a:solidFill>
                <a:srgbClr val="000000"/>
              </a:solidFill>
            </a:endParaRPr>
          </a:p>
        </p:txBody>
      </p:sp>
      <p:sp>
        <p:nvSpPr>
          <p:cNvPr id="15" name="Oval 10"/>
          <p:cNvSpPr>
            <a:spLocks noChangeArrowheads="1"/>
          </p:cNvSpPr>
          <p:nvPr/>
        </p:nvSpPr>
        <p:spPr bwMode="auto">
          <a:xfrm>
            <a:off x="6213475" y="3178175"/>
            <a:ext cx="125413" cy="123825"/>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16" name="Oval 11"/>
          <p:cNvSpPr>
            <a:spLocks noChangeArrowheads="1"/>
          </p:cNvSpPr>
          <p:nvPr/>
        </p:nvSpPr>
        <p:spPr bwMode="auto">
          <a:xfrm>
            <a:off x="6845300" y="3425825"/>
            <a:ext cx="127000" cy="123825"/>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17" name="Oval 12"/>
          <p:cNvSpPr>
            <a:spLocks noChangeArrowheads="1"/>
          </p:cNvSpPr>
          <p:nvPr/>
        </p:nvSpPr>
        <p:spPr bwMode="auto">
          <a:xfrm>
            <a:off x="7035800" y="3981450"/>
            <a:ext cx="125413" cy="122238"/>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18" name="Oval 13"/>
          <p:cNvSpPr>
            <a:spLocks noChangeArrowheads="1"/>
          </p:cNvSpPr>
          <p:nvPr/>
        </p:nvSpPr>
        <p:spPr bwMode="auto">
          <a:xfrm>
            <a:off x="5834063" y="2932113"/>
            <a:ext cx="125412" cy="123825"/>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19" name="Oval 14"/>
          <p:cNvSpPr>
            <a:spLocks noChangeArrowheads="1"/>
          </p:cNvSpPr>
          <p:nvPr/>
        </p:nvSpPr>
        <p:spPr bwMode="auto">
          <a:xfrm>
            <a:off x="7540625" y="4597400"/>
            <a:ext cx="127000" cy="123825"/>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20" name="Oval 15"/>
          <p:cNvSpPr>
            <a:spLocks noChangeArrowheads="1"/>
          </p:cNvSpPr>
          <p:nvPr/>
        </p:nvSpPr>
        <p:spPr bwMode="auto">
          <a:xfrm>
            <a:off x="7731125" y="3671888"/>
            <a:ext cx="125413" cy="123825"/>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21" name="Oval 16"/>
          <p:cNvSpPr>
            <a:spLocks noChangeArrowheads="1"/>
          </p:cNvSpPr>
          <p:nvPr/>
        </p:nvSpPr>
        <p:spPr bwMode="auto">
          <a:xfrm>
            <a:off x="5518150" y="5338763"/>
            <a:ext cx="125413" cy="123825"/>
          </a:xfrm>
          <a:prstGeom prst="ellipse">
            <a:avLst/>
          </a:prstGeom>
          <a:solidFill>
            <a:schemeClr val="accent2"/>
          </a:solidFill>
          <a:ln w="9525">
            <a:solidFill>
              <a:schemeClr val="tx1"/>
            </a:solidFill>
            <a:round/>
            <a:headEnd/>
            <a:tailEnd/>
          </a:ln>
        </p:spPr>
        <p:txBody>
          <a:bodyPr wrap="none" anchor="ctr"/>
          <a:lstStyle/>
          <a:p>
            <a:endParaRPr lang="en-US">
              <a:solidFill>
                <a:srgbClr val="000000"/>
              </a:solidFill>
            </a:endParaRPr>
          </a:p>
        </p:txBody>
      </p:sp>
      <p:sp>
        <p:nvSpPr>
          <p:cNvPr id="22" name="Oval 17"/>
          <p:cNvSpPr>
            <a:spLocks noChangeArrowheads="1"/>
          </p:cNvSpPr>
          <p:nvPr/>
        </p:nvSpPr>
        <p:spPr bwMode="auto">
          <a:xfrm>
            <a:off x="7035800" y="2746375"/>
            <a:ext cx="125413" cy="123825"/>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23" name="Oval 18"/>
          <p:cNvSpPr>
            <a:spLocks noChangeArrowheads="1"/>
          </p:cNvSpPr>
          <p:nvPr/>
        </p:nvSpPr>
        <p:spPr bwMode="auto">
          <a:xfrm>
            <a:off x="8110538" y="4413250"/>
            <a:ext cx="125412" cy="123825"/>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24" name="Line 19"/>
          <p:cNvSpPr>
            <a:spLocks noChangeShapeType="1"/>
          </p:cNvSpPr>
          <p:nvPr/>
        </p:nvSpPr>
        <p:spPr bwMode="auto">
          <a:xfrm>
            <a:off x="5075238" y="2746375"/>
            <a:ext cx="2276475" cy="2962275"/>
          </a:xfrm>
          <a:prstGeom prst="line">
            <a:avLst/>
          </a:prstGeom>
          <a:noFill/>
          <a:ln w="38100">
            <a:solidFill>
              <a:schemeClr val="tx1"/>
            </a:solidFill>
            <a:round/>
            <a:headEnd/>
            <a:tailEnd/>
          </a:ln>
        </p:spPr>
        <p:txBody>
          <a:bodyPr/>
          <a:lstStyle/>
          <a:p>
            <a:endParaRPr lang="en-US">
              <a:solidFill>
                <a:srgbClr val="000000"/>
              </a:solidFill>
            </a:endParaRPr>
          </a:p>
        </p:txBody>
      </p:sp>
      <p:sp>
        <p:nvSpPr>
          <p:cNvPr id="25" name="Oval 20"/>
          <p:cNvSpPr>
            <a:spLocks noChangeArrowheads="1"/>
          </p:cNvSpPr>
          <p:nvPr/>
        </p:nvSpPr>
        <p:spPr bwMode="auto">
          <a:xfrm>
            <a:off x="6086475" y="2438400"/>
            <a:ext cx="127000" cy="123825"/>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26" name="Oval 21"/>
          <p:cNvSpPr>
            <a:spLocks noChangeArrowheads="1"/>
          </p:cNvSpPr>
          <p:nvPr/>
        </p:nvSpPr>
        <p:spPr bwMode="auto">
          <a:xfrm>
            <a:off x="6213475" y="5708650"/>
            <a:ext cx="125413" cy="123825"/>
          </a:xfrm>
          <a:prstGeom prst="ellipse">
            <a:avLst/>
          </a:prstGeom>
          <a:solidFill>
            <a:schemeClr val="accent2"/>
          </a:solidFill>
          <a:ln w="9525">
            <a:solidFill>
              <a:schemeClr val="tx1"/>
            </a:solidFill>
            <a:round/>
            <a:headEnd/>
            <a:tailEnd/>
          </a:ln>
        </p:spPr>
        <p:txBody>
          <a:bodyPr wrap="none" anchor="ctr"/>
          <a:lstStyle/>
          <a:p>
            <a:endParaRPr lang="en-US">
              <a:solidFill>
                <a:srgbClr val="000000"/>
              </a:solidFill>
            </a:endParaRPr>
          </a:p>
        </p:txBody>
      </p:sp>
      <p:sp>
        <p:nvSpPr>
          <p:cNvPr id="27" name="Line 22"/>
          <p:cNvSpPr>
            <a:spLocks noChangeShapeType="1"/>
          </p:cNvSpPr>
          <p:nvPr/>
        </p:nvSpPr>
        <p:spPr bwMode="auto">
          <a:xfrm>
            <a:off x="4759325" y="2994025"/>
            <a:ext cx="2276475" cy="2962275"/>
          </a:xfrm>
          <a:prstGeom prst="line">
            <a:avLst/>
          </a:prstGeom>
          <a:noFill/>
          <a:ln w="38100">
            <a:solidFill>
              <a:schemeClr val="tx1"/>
            </a:solidFill>
            <a:prstDash val="dash"/>
            <a:round/>
            <a:headEnd/>
            <a:tailEnd/>
          </a:ln>
        </p:spPr>
        <p:txBody>
          <a:bodyPr/>
          <a:lstStyle/>
          <a:p>
            <a:endParaRPr lang="en-US">
              <a:solidFill>
                <a:srgbClr val="000000"/>
              </a:solidFill>
            </a:endParaRPr>
          </a:p>
        </p:txBody>
      </p:sp>
      <p:sp>
        <p:nvSpPr>
          <p:cNvPr id="28" name="Line 23"/>
          <p:cNvSpPr>
            <a:spLocks noChangeShapeType="1"/>
          </p:cNvSpPr>
          <p:nvPr/>
        </p:nvSpPr>
        <p:spPr bwMode="auto">
          <a:xfrm>
            <a:off x="5391150" y="2562225"/>
            <a:ext cx="2212975" cy="2838450"/>
          </a:xfrm>
          <a:prstGeom prst="line">
            <a:avLst/>
          </a:prstGeom>
          <a:noFill/>
          <a:ln w="38100">
            <a:solidFill>
              <a:schemeClr val="tx1"/>
            </a:solidFill>
            <a:prstDash val="dash"/>
            <a:round/>
            <a:headEnd/>
            <a:tailEnd/>
          </a:ln>
        </p:spPr>
        <p:txBody>
          <a:bodyPr/>
          <a:lstStyle/>
          <a:p>
            <a:endParaRPr lang="en-US">
              <a:solidFill>
                <a:srgbClr val="000000"/>
              </a:solidFill>
            </a:endParaRPr>
          </a:p>
        </p:txBody>
      </p:sp>
      <p:sp>
        <p:nvSpPr>
          <p:cNvPr id="29" name="Oval 24"/>
          <p:cNvSpPr>
            <a:spLocks noChangeArrowheads="1"/>
          </p:cNvSpPr>
          <p:nvPr/>
        </p:nvSpPr>
        <p:spPr bwMode="auto">
          <a:xfrm>
            <a:off x="5518150" y="4043363"/>
            <a:ext cx="125413" cy="122237"/>
          </a:xfrm>
          <a:prstGeom prst="ellipse">
            <a:avLst/>
          </a:prstGeom>
          <a:solidFill>
            <a:schemeClr val="accent2"/>
          </a:solidFill>
          <a:ln w="9525">
            <a:solidFill>
              <a:schemeClr val="tx1"/>
            </a:solidFill>
            <a:round/>
            <a:headEnd/>
            <a:tailEnd/>
          </a:ln>
        </p:spPr>
        <p:txBody>
          <a:bodyPr wrap="none" anchor="ctr"/>
          <a:lstStyle/>
          <a:p>
            <a:endParaRPr lang="en-US">
              <a:solidFill>
                <a:srgbClr val="000000"/>
              </a:solidFill>
            </a:endParaRPr>
          </a:p>
        </p:txBody>
      </p:sp>
      <p:sp>
        <p:nvSpPr>
          <p:cNvPr id="30" name="Oval 25"/>
          <p:cNvSpPr>
            <a:spLocks noChangeArrowheads="1"/>
          </p:cNvSpPr>
          <p:nvPr/>
        </p:nvSpPr>
        <p:spPr bwMode="auto">
          <a:xfrm>
            <a:off x="6022975" y="4721225"/>
            <a:ext cx="127000" cy="123825"/>
          </a:xfrm>
          <a:prstGeom prst="ellipse">
            <a:avLst/>
          </a:prstGeom>
          <a:solidFill>
            <a:schemeClr val="accent2"/>
          </a:solidFill>
          <a:ln w="9525">
            <a:solidFill>
              <a:schemeClr val="tx1"/>
            </a:solidFill>
            <a:round/>
            <a:headEnd/>
            <a:tailEnd/>
          </a:ln>
        </p:spPr>
        <p:txBody>
          <a:bodyPr wrap="none" anchor="ctr"/>
          <a:lstStyle/>
          <a:p>
            <a:endParaRPr lang="en-US">
              <a:solidFill>
                <a:srgbClr val="000000"/>
              </a:solidFill>
            </a:endParaRPr>
          </a:p>
        </p:txBody>
      </p:sp>
      <p:sp>
        <p:nvSpPr>
          <p:cNvPr id="31" name="Oval 26"/>
          <p:cNvSpPr>
            <a:spLocks noChangeArrowheads="1"/>
          </p:cNvSpPr>
          <p:nvPr/>
        </p:nvSpPr>
        <p:spPr bwMode="auto">
          <a:xfrm>
            <a:off x="6465888" y="3981450"/>
            <a:ext cx="127000" cy="122238"/>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37" name="Oval 32"/>
          <p:cNvSpPr>
            <a:spLocks noChangeArrowheads="1"/>
          </p:cNvSpPr>
          <p:nvPr/>
        </p:nvSpPr>
        <p:spPr bwMode="auto">
          <a:xfrm>
            <a:off x="6492081" y="4396349"/>
            <a:ext cx="379413" cy="369887"/>
          </a:xfrm>
          <a:prstGeom prst="ellipse">
            <a:avLst/>
          </a:prstGeom>
          <a:noFill/>
          <a:ln w="9525">
            <a:solidFill>
              <a:schemeClr val="tx1"/>
            </a:solidFill>
            <a:round/>
            <a:headEnd/>
            <a:tailEnd/>
          </a:ln>
        </p:spPr>
        <p:txBody>
          <a:bodyPr wrap="none" anchor="ctr"/>
          <a:lstStyle/>
          <a:p>
            <a:endParaRPr lang="en-US">
              <a:solidFill>
                <a:srgbClr val="000000"/>
              </a:solidFill>
            </a:endParaRPr>
          </a:p>
        </p:txBody>
      </p:sp>
      <p:sp>
        <p:nvSpPr>
          <p:cNvPr id="38" name="Oval 33"/>
          <p:cNvSpPr>
            <a:spLocks noChangeArrowheads="1"/>
          </p:cNvSpPr>
          <p:nvPr/>
        </p:nvSpPr>
        <p:spPr bwMode="auto">
          <a:xfrm>
            <a:off x="7264400" y="4071937"/>
            <a:ext cx="379412" cy="369888"/>
          </a:xfrm>
          <a:prstGeom prst="ellipse">
            <a:avLst/>
          </a:prstGeom>
          <a:noFill/>
          <a:ln w="9525">
            <a:solidFill>
              <a:schemeClr val="tx1"/>
            </a:solidFill>
            <a:round/>
            <a:headEnd/>
            <a:tailEnd/>
          </a:ln>
        </p:spPr>
        <p:txBody>
          <a:bodyPr wrap="none" anchor="ctr"/>
          <a:lstStyle/>
          <a:p>
            <a:endParaRPr lang="en-US">
              <a:solidFill>
                <a:srgbClr val="000000"/>
              </a:solidFill>
            </a:endParaRPr>
          </a:p>
        </p:txBody>
      </p:sp>
      <p:sp>
        <p:nvSpPr>
          <p:cNvPr id="39" name="Oval 34"/>
          <p:cNvSpPr>
            <a:spLocks noChangeArrowheads="1"/>
          </p:cNvSpPr>
          <p:nvPr/>
        </p:nvSpPr>
        <p:spPr bwMode="auto">
          <a:xfrm>
            <a:off x="6497637" y="5010943"/>
            <a:ext cx="379412" cy="371475"/>
          </a:xfrm>
          <a:prstGeom prst="ellipse">
            <a:avLst/>
          </a:prstGeom>
          <a:noFill/>
          <a:ln w="9525">
            <a:solidFill>
              <a:schemeClr val="tx1"/>
            </a:solidFill>
            <a:round/>
            <a:headEnd/>
            <a:tailEnd/>
          </a:ln>
        </p:spPr>
        <p:txBody>
          <a:bodyPr wrap="none" anchor="ctr"/>
          <a:lstStyle/>
          <a:p>
            <a:endParaRPr lang="en-US">
              <a:solidFill>
                <a:srgbClr val="000000"/>
              </a:solidFill>
            </a:endParaRPr>
          </a:p>
        </p:txBody>
      </p:sp>
      <p:sp>
        <p:nvSpPr>
          <p:cNvPr id="40" name="Oval 26"/>
          <p:cNvSpPr>
            <a:spLocks noChangeArrowheads="1"/>
          </p:cNvSpPr>
          <p:nvPr/>
        </p:nvSpPr>
        <p:spPr bwMode="auto">
          <a:xfrm>
            <a:off x="6618288" y="4525962"/>
            <a:ext cx="127000" cy="122238"/>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41" name="Oval 26"/>
          <p:cNvSpPr>
            <a:spLocks noChangeArrowheads="1"/>
          </p:cNvSpPr>
          <p:nvPr/>
        </p:nvSpPr>
        <p:spPr bwMode="auto">
          <a:xfrm>
            <a:off x="6618288" y="5135562"/>
            <a:ext cx="127000" cy="122238"/>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42" name="Oval 24"/>
          <p:cNvSpPr>
            <a:spLocks noChangeArrowheads="1"/>
          </p:cNvSpPr>
          <p:nvPr/>
        </p:nvSpPr>
        <p:spPr bwMode="auto">
          <a:xfrm>
            <a:off x="7391400" y="4195763"/>
            <a:ext cx="125413" cy="122237"/>
          </a:xfrm>
          <a:prstGeom prst="ellipse">
            <a:avLst/>
          </a:prstGeom>
          <a:solidFill>
            <a:schemeClr val="accent2"/>
          </a:solidFill>
          <a:ln w="9525">
            <a:solidFill>
              <a:schemeClr val="tx1"/>
            </a:solidFill>
            <a:round/>
            <a:headEnd/>
            <a:tailEnd/>
          </a:ln>
        </p:spPr>
        <p:txBody>
          <a:bodyPr wrap="none" anchor="ctr"/>
          <a:lstStyle/>
          <a:p>
            <a:endParaRPr lang="en-US">
              <a:solidFill>
                <a:srgbClr val="000000"/>
              </a:solidFill>
            </a:endParaRPr>
          </a:p>
        </p:txBody>
      </p:sp>
      <p:sp>
        <p:nvSpPr>
          <p:cNvPr id="9" name="TextBox 8"/>
          <p:cNvSpPr txBox="1"/>
          <p:nvPr/>
        </p:nvSpPr>
        <p:spPr>
          <a:xfrm>
            <a:off x="7620000" y="5334000"/>
            <a:ext cx="535724" cy="461665"/>
          </a:xfrm>
          <a:prstGeom prst="rect">
            <a:avLst/>
          </a:prstGeom>
          <a:noFill/>
        </p:spPr>
        <p:txBody>
          <a:bodyPr wrap="none" rtlCol="0">
            <a:spAutoFit/>
          </a:bodyPr>
          <a:lstStyle/>
          <a:p>
            <a:r>
              <a:rPr lang="en-US" dirty="0">
                <a:solidFill>
                  <a:srgbClr val="000000"/>
                </a:solidFill>
              </a:rPr>
              <a:t>+1</a:t>
            </a:r>
          </a:p>
        </p:txBody>
      </p:sp>
      <p:sp>
        <p:nvSpPr>
          <p:cNvPr id="44" name="TextBox 43"/>
          <p:cNvSpPr txBox="1"/>
          <p:nvPr/>
        </p:nvSpPr>
        <p:spPr>
          <a:xfrm>
            <a:off x="6703276" y="6015335"/>
            <a:ext cx="458780" cy="461665"/>
          </a:xfrm>
          <a:prstGeom prst="rect">
            <a:avLst/>
          </a:prstGeom>
          <a:noFill/>
        </p:spPr>
        <p:txBody>
          <a:bodyPr wrap="none" rtlCol="0">
            <a:spAutoFit/>
          </a:bodyPr>
          <a:lstStyle/>
          <a:p>
            <a:r>
              <a:rPr lang="en-US" dirty="0">
                <a:solidFill>
                  <a:srgbClr val="000000"/>
                </a:solidFill>
              </a:rPr>
              <a:t>-1</a:t>
            </a:r>
          </a:p>
        </p:txBody>
      </p:sp>
      <p:sp>
        <p:nvSpPr>
          <p:cNvPr id="45" name="TextBox 44"/>
          <p:cNvSpPr txBox="1"/>
          <p:nvPr/>
        </p:nvSpPr>
        <p:spPr>
          <a:xfrm>
            <a:off x="7302633" y="5753845"/>
            <a:ext cx="356188" cy="461665"/>
          </a:xfrm>
          <a:prstGeom prst="rect">
            <a:avLst/>
          </a:prstGeom>
          <a:noFill/>
        </p:spPr>
        <p:txBody>
          <a:bodyPr wrap="none" rtlCol="0">
            <a:spAutoFit/>
          </a:bodyPr>
          <a:lstStyle/>
          <a:p>
            <a:r>
              <a:rPr lang="en-US" dirty="0">
                <a:solidFill>
                  <a:srgbClr val="000000"/>
                </a:solidFill>
              </a:rPr>
              <a:t>0</a:t>
            </a:r>
          </a:p>
        </p:txBody>
      </p:sp>
      <p:graphicFrame>
        <p:nvGraphicFramePr>
          <p:cNvPr id="5" name="Object 4"/>
          <p:cNvGraphicFramePr>
            <a:graphicFrameLocks noGrp="1" noChangeAspect="1"/>
          </p:cNvGraphicFramePr>
          <p:nvPr/>
        </p:nvGraphicFramePr>
        <p:xfrm>
          <a:off x="793750" y="1276350"/>
          <a:ext cx="7543800" cy="1284288"/>
        </p:xfrm>
        <a:graphic>
          <a:graphicData uri="http://schemas.openxmlformats.org/presentationml/2006/ole">
            <mc:AlternateContent xmlns:mc="http://schemas.openxmlformats.org/markup-compatibility/2006">
              <mc:Choice xmlns:v="urn:schemas-microsoft-com:vml" Requires="v">
                <p:oleObj spid="_x0000_s4103" name="Equation" r:id="rId6" imgW="2679700" imgH="457200" progId="Equation.3">
                  <p:embed/>
                </p:oleObj>
              </mc:Choice>
              <mc:Fallback>
                <p:oleObj name="Equation" r:id="rId6" imgW="2679700" imgH="457200" progId="Equation.3">
                  <p:embed/>
                  <p:pic>
                    <p:nvPicPr>
                      <p:cNvPr id="5" name="Object 4"/>
                      <p:cNvPicPr>
                        <a:picLocks noGrp="1" noChangeAspect="1" noChangeArrowheads="1"/>
                      </p:cNvPicPr>
                      <p:nvPr/>
                    </p:nvPicPr>
                    <p:blipFill>
                      <a:blip r:embed="rId7"/>
                      <a:srcRect/>
                      <a:stretch>
                        <a:fillRect/>
                      </a:stretch>
                    </p:blipFill>
                    <p:spPr bwMode="auto">
                      <a:xfrm>
                        <a:off x="793750" y="1276350"/>
                        <a:ext cx="7543800" cy="128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5411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84" name="Rectangle 59"/>
          <p:cNvSpPr>
            <a:spLocks noGrp="1" noChangeArrowheads="1"/>
          </p:cNvSpPr>
          <p:nvPr>
            <p:ph type="title"/>
          </p:nvPr>
        </p:nvSpPr>
        <p:spPr/>
        <p:txBody>
          <a:bodyPr/>
          <a:lstStyle/>
          <a:p>
            <a:r>
              <a:rPr lang="en-US" dirty="0"/>
              <a:t>Nonlinear SVMs</a:t>
            </a:r>
          </a:p>
        </p:txBody>
      </p:sp>
      <p:pic>
        <p:nvPicPr>
          <p:cNvPr id="59" name="Picture 58"/>
          <p:cNvPicPr>
            <a:picLocks noChangeAspect="1"/>
          </p:cNvPicPr>
          <p:nvPr/>
        </p:nvPicPr>
        <p:blipFill>
          <a:blip r:embed="rId3"/>
          <a:stretch>
            <a:fillRect/>
          </a:stretch>
        </p:blipFill>
        <p:spPr>
          <a:xfrm>
            <a:off x="685800" y="2286000"/>
            <a:ext cx="7761158" cy="4343400"/>
          </a:xfrm>
          <a:prstGeom prst="rect">
            <a:avLst/>
          </a:prstGeom>
        </p:spPr>
      </p:pic>
      <p:sp>
        <p:nvSpPr>
          <p:cNvPr id="2" name="Rectangle 1"/>
          <p:cNvSpPr/>
          <p:nvPr/>
        </p:nvSpPr>
        <p:spPr bwMode="auto">
          <a:xfrm>
            <a:off x="4191000" y="2819400"/>
            <a:ext cx="6096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61" name="Text Box 57"/>
          <p:cNvSpPr txBox="1">
            <a:spLocks noChangeArrowheads="1"/>
          </p:cNvSpPr>
          <p:nvPr/>
        </p:nvSpPr>
        <p:spPr bwMode="auto">
          <a:xfrm>
            <a:off x="3581400" y="2955925"/>
            <a:ext cx="1905000" cy="396875"/>
          </a:xfrm>
          <a:prstGeom prst="rect">
            <a:avLst/>
          </a:prstGeom>
          <a:noFill/>
          <a:ln w="9525" algn="ctr">
            <a:noFill/>
            <a:miter lim="800000"/>
            <a:headEnd/>
            <a:tailEnd/>
          </a:ln>
        </p:spPr>
        <p:txBody>
          <a:bodyPr>
            <a:spAutoFit/>
          </a:bodyPr>
          <a:lstStyle/>
          <a:p>
            <a:pPr>
              <a:spcBef>
                <a:spcPct val="50000"/>
              </a:spcBef>
            </a:pPr>
            <a:r>
              <a:rPr lang="el-GR" sz="2000" dirty="0">
                <a:solidFill>
                  <a:srgbClr val="000000"/>
                </a:solidFill>
                <a:latin typeface="Times New Roman" pitchFamily="18" charset="0"/>
                <a:ea typeface="宋体" pitchFamily="2" charset="-122"/>
                <a:cs typeface="Times New Roman" pitchFamily="18" charset="0"/>
              </a:rPr>
              <a:t>Φ</a:t>
            </a:r>
            <a:r>
              <a:rPr lang="en-US" altLang="zh-CN" sz="2000" dirty="0">
                <a:solidFill>
                  <a:srgbClr val="000000"/>
                </a:solidFill>
                <a:latin typeface="Times New Roman" pitchFamily="18" charset="0"/>
                <a:ea typeface="宋体" pitchFamily="2" charset="-122"/>
                <a:cs typeface="Times New Roman" pitchFamily="18" charset="0"/>
              </a:rPr>
              <a:t>:  </a:t>
            </a:r>
            <a:r>
              <a:rPr lang="en-US" altLang="zh-CN" sz="2000" b="1" dirty="0">
                <a:solidFill>
                  <a:srgbClr val="000000"/>
                </a:solidFill>
                <a:latin typeface="Times New Roman" pitchFamily="18" charset="0"/>
                <a:ea typeface="宋体" pitchFamily="2" charset="-122"/>
                <a:cs typeface="Times New Roman" pitchFamily="18" charset="0"/>
              </a:rPr>
              <a:t>x</a:t>
            </a:r>
            <a:r>
              <a:rPr lang="en-US" altLang="zh-CN" sz="2000" b="1" baseline="-25000" dirty="0">
                <a:solidFill>
                  <a:srgbClr val="000000"/>
                </a:solidFill>
                <a:latin typeface="Times New Roman" pitchFamily="18" charset="0"/>
                <a:ea typeface="宋体" pitchFamily="2" charset="-122"/>
                <a:cs typeface="Times New Roman" pitchFamily="18" charset="0"/>
              </a:rPr>
              <a:t> </a:t>
            </a:r>
            <a:r>
              <a:rPr lang="en-US" altLang="zh-CN" sz="2000" b="1" dirty="0">
                <a:solidFill>
                  <a:srgbClr val="000000"/>
                </a:solidFill>
                <a:latin typeface="Times New Roman" pitchFamily="18" charset="0"/>
                <a:ea typeface="宋体" pitchFamily="2" charset="-122"/>
                <a:cs typeface="Times New Roman" pitchFamily="18" charset="0"/>
              </a:rPr>
              <a:t>→</a:t>
            </a:r>
            <a:r>
              <a:rPr lang="en-US" altLang="zh-CN" sz="2000" dirty="0">
                <a:solidFill>
                  <a:srgbClr val="000000"/>
                </a:solidFill>
                <a:latin typeface="Times New Roman" pitchFamily="18" charset="0"/>
                <a:ea typeface="宋体" pitchFamily="2" charset="-122"/>
                <a:cs typeface="Times New Roman" pitchFamily="18" charset="0"/>
              </a:rPr>
              <a:t> </a:t>
            </a:r>
            <a:r>
              <a:rPr lang="el-GR" sz="2000" dirty="0">
                <a:solidFill>
                  <a:srgbClr val="000000"/>
                </a:solidFill>
                <a:latin typeface="Times New Roman" pitchFamily="18" charset="0"/>
                <a:ea typeface="宋体" pitchFamily="2" charset="-122"/>
                <a:cs typeface="Times New Roman" pitchFamily="18" charset="0"/>
              </a:rPr>
              <a:t>φ</a:t>
            </a:r>
            <a:r>
              <a:rPr lang="en-US" altLang="zh-CN" sz="2000" dirty="0">
                <a:solidFill>
                  <a:srgbClr val="000000"/>
                </a:solidFill>
                <a:latin typeface="Times New Roman" pitchFamily="18" charset="0"/>
                <a:ea typeface="宋体" pitchFamily="2" charset="-122"/>
                <a:cs typeface="Times New Roman" pitchFamily="18" charset="0"/>
              </a:rPr>
              <a:t>(</a:t>
            </a:r>
            <a:r>
              <a:rPr lang="en-US" altLang="zh-CN" sz="2000" b="1" dirty="0">
                <a:solidFill>
                  <a:srgbClr val="000000"/>
                </a:solidFill>
                <a:latin typeface="Times New Roman" pitchFamily="18" charset="0"/>
                <a:ea typeface="宋体" pitchFamily="2" charset="-122"/>
                <a:cs typeface="Times New Roman" pitchFamily="18" charset="0"/>
              </a:rPr>
              <a:t>x</a:t>
            </a:r>
            <a:r>
              <a:rPr lang="en-US" altLang="zh-CN" sz="2000" dirty="0">
                <a:solidFill>
                  <a:srgbClr val="000000"/>
                </a:solidFill>
                <a:latin typeface="Times New Roman" pitchFamily="18" charset="0"/>
                <a:ea typeface="宋体" pitchFamily="2" charset="-122"/>
                <a:cs typeface="Times New Roman" pitchFamily="18" charset="0"/>
              </a:rPr>
              <a:t>)</a:t>
            </a:r>
          </a:p>
        </p:txBody>
      </p:sp>
      <p:sp>
        <p:nvSpPr>
          <p:cNvPr id="62" name="TextBox 61"/>
          <p:cNvSpPr txBox="1"/>
          <p:nvPr/>
        </p:nvSpPr>
        <p:spPr>
          <a:xfrm>
            <a:off x="4113151" y="6324600"/>
            <a:ext cx="1583186" cy="369332"/>
          </a:xfrm>
          <a:prstGeom prst="rect">
            <a:avLst/>
          </a:prstGeom>
          <a:noFill/>
        </p:spPr>
        <p:txBody>
          <a:bodyPr wrap="none" rtlCol="0">
            <a:spAutoFit/>
          </a:bodyPr>
          <a:lstStyle/>
          <a:p>
            <a:r>
              <a:rPr lang="en-US" dirty="0">
                <a:hlinkClick r:id="rId4"/>
              </a:rPr>
              <a:t>Image source</a:t>
            </a:r>
            <a:endParaRPr lang="en-US" dirty="0"/>
          </a:p>
        </p:txBody>
      </p:sp>
      <p:sp>
        <p:nvSpPr>
          <p:cNvPr id="22585" name="Rectangle 60"/>
          <p:cNvSpPr>
            <a:spLocks noGrp="1" noChangeArrowheads="1"/>
          </p:cNvSpPr>
          <p:nvPr>
            <p:ph type="body" idx="1"/>
          </p:nvPr>
        </p:nvSpPr>
        <p:spPr>
          <a:xfrm>
            <a:off x="228600" y="914400"/>
            <a:ext cx="8229600" cy="5257800"/>
          </a:xfrm>
        </p:spPr>
        <p:txBody>
          <a:bodyPr/>
          <a:lstStyle/>
          <a:p>
            <a:pPr>
              <a:buFontTx/>
              <a:buChar char="•"/>
            </a:pPr>
            <a:r>
              <a:rPr lang="en-US" altLang="zh-CN" b="1" dirty="0">
                <a:ea typeface="宋体" pitchFamily="2" charset="-122"/>
              </a:rPr>
              <a:t>General idea: </a:t>
            </a:r>
            <a:r>
              <a:rPr lang="en-US" altLang="zh-CN" dirty="0">
                <a:ea typeface="宋体" pitchFamily="2" charset="-122"/>
              </a:rPr>
              <a:t>the original input space can always be mapped to some higher-dimensional feature space where the training set is separable</a:t>
            </a:r>
          </a:p>
          <a:p>
            <a:pPr>
              <a:buFontTx/>
              <a:buChar char="•"/>
            </a:pPr>
            <a:endParaRPr lang="en-US" dirty="0"/>
          </a:p>
        </p:txBody>
      </p:sp>
    </p:spTree>
    <p:extLst>
      <p:ext uri="{BB962C8B-B14F-4D97-AF65-F5344CB8AC3E}">
        <p14:creationId xmlns:p14="http://schemas.microsoft.com/office/powerpoint/2010/main" val="3136667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5" name="Rectangle 3"/>
          <p:cNvSpPr>
            <a:spLocks noChangeArrowheads="1"/>
          </p:cNvSpPr>
          <p:nvPr/>
        </p:nvSpPr>
        <p:spPr bwMode="auto">
          <a:xfrm>
            <a:off x="228600" y="1066800"/>
            <a:ext cx="8915400" cy="5029200"/>
          </a:xfrm>
          <a:prstGeom prst="rect">
            <a:avLst/>
          </a:prstGeom>
          <a:noFill/>
          <a:ln w="9525">
            <a:noFill/>
            <a:miter lim="800000"/>
            <a:headEnd/>
            <a:tailEnd/>
          </a:ln>
        </p:spPr>
        <p:txBody>
          <a:bodyPr/>
          <a:lstStyle/>
          <a:p>
            <a:pPr marL="342900" indent="-342900" eaLnBrk="0" hangingPunct="0">
              <a:spcBef>
                <a:spcPct val="20000"/>
              </a:spcBef>
              <a:buFontTx/>
              <a:buChar char="•"/>
            </a:pPr>
            <a:r>
              <a:rPr lang="en-US" altLang="zh-CN" sz="2800" dirty="0">
                <a:solidFill>
                  <a:srgbClr val="000000"/>
                </a:solidFill>
                <a:ea typeface="宋体" pitchFamily="2" charset="-122"/>
                <a:cs typeface="Arial" charset="0"/>
              </a:rPr>
              <a:t>Linearly separable dataset in 1D:</a:t>
            </a:r>
            <a:br>
              <a:rPr lang="en-US" altLang="zh-CN" sz="2800" dirty="0">
                <a:solidFill>
                  <a:srgbClr val="000000"/>
                </a:solidFill>
                <a:ea typeface="宋体" pitchFamily="2" charset="-122"/>
                <a:cs typeface="Arial" charset="0"/>
              </a:rPr>
            </a:br>
            <a:endParaRPr lang="en-US" altLang="zh-CN" sz="800" dirty="0">
              <a:solidFill>
                <a:srgbClr val="000000"/>
              </a:solidFill>
              <a:ea typeface="宋体" pitchFamily="2" charset="-122"/>
              <a:cs typeface="Arial" charset="0"/>
            </a:endParaRPr>
          </a:p>
          <a:p>
            <a:pPr marL="342900" indent="-342900" eaLnBrk="0" hangingPunct="0">
              <a:spcBef>
                <a:spcPct val="20000"/>
              </a:spcBef>
            </a:pPr>
            <a:br>
              <a:rPr lang="en-US" altLang="zh-CN" sz="800" dirty="0">
                <a:solidFill>
                  <a:srgbClr val="000000"/>
                </a:solidFill>
                <a:ea typeface="宋体" pitchFamily="2" charset="-122"/>
                <a:cs typeface="Arial" charset="0"/>
              </a:rPr>
            </a:br>
            <a:br>
              <a:rPr lang="en-US" altLang="zh-CN" sz="800" dirty="0">
                <a:solidFill>
                  <a:srgbClr val="000000"/>
                </a:solidFill>
                <a:ea typeface="宋体" pitchFamily="2" charset="-122"/>
                <a:cs typeface="Arial" charset="0"/>
              </a:rPr>
            </a:br>
            <a:endParaRPr lang="en-US" altLang="zh-CN" sz="800" dirty="0">
              <a:solidFill>
                <a:srgbClr val="000000"/>
              </a:solidFill>
              <a:ea typeface="宋体" pitchFamily="2" charset="-122"/>
              <a:cs typeface="Arial" charset="0"/>
            </a:endParaRPr>
          </a:p>
          <a:p>
            <a:pPr marL="342900" indent="-342900" eaLnBrk="0" hangingPunct="0">
              <a:spcBef>
                <a:spcPct val="20000"/>
              </a:spcBef>
            </a:pPr>
            <a:br>
              <a:rPr lang="en-US" altLang="zh-CN" sz="800" dirty="0">
                <a:solidFill>
                  <a:srgbClr val="000000"/>
                </a:solidFill>
                <a:ea typeface="宋体" pitchFamily="2" charset="-122"/>
                <a:cs typeface="Arial" charset="0"/>
              </a:rPr>
            </a:br>
            <a:endParaRPr lang="en-US" altLang="zh-CN" sz="800" dirty="0">
              <a:solidFill>
                <a:srgbClr val="000000"/>
              </a:solidFill>
              <a:ea typeface="宋体" pitchFamily="2" charset="-122"/>
              <a:cs typeface="Arial" charset="0"/>
            </a:endParaRPr>
          </a:p>
          <a:p>
            <a:pPr marL="342900" indent="-342900" eaLnBrk="0" hangingPunct="0">
              <a:spcBef>
                <a:spcPct val="20000"/>
              </a:spcBef>
            </a:pPr>
            <a:endParaRPr lang="en-US" altLang="zh-CN" sz="800" dirty="0">
              <a:solidFill>
                <a:srgbClr val="000000"/>
              </a:solidFill>
              <a:ea typeface="宋体" pitchFamily="2" charset="-122"/>
              <a:cs typeface="Arial" charset="0"/>
            </a:endParaRPr>
          </a:p>
          <a:p>
            <a:pPr marL="342900" indent="-342900" eaLnBrk="0" hangingPunct="0">
              <a:spcBef>
                <a:spcPct val="20000"/>
              </a:spcBef>
              <a:buFontTx/>
              <a:buChar char="•"/>
            </a:pPr>
            <a:r>
              <a:rPr lang="en-US" altLang="zh-CN" sz="2800" dirty="0">
                <a:solidFill>
                  <a:srgbClr val="000000"/>
                </a:solidFill>
                <a:ea typeface="宋体" pitchFamily="2" charset="-122"/>
                <a:cs typeface="Arial" charset="0"/>
              </a:rPr>
              <a:t>Non-separable dataset in 1D:</a:t>
            </a:r>
          </a:p>
          <a:p>
            <a:pPr marL="342900" indent="-342900" eaLnBrk="0" hangingPunct="0">
              <a:spcBef>
                <a:spcPct val="20000"/>
              </a:spcBef>
              <a:buFontTx/>
              <a:buChar char="•"/>
            </a:pPr>
            <a:endParaRPr lang="en-US" altLang="zh-CN" sz="2800" dirty="0">
              <a:solidFill>
                <a:srgbClr val="000000"/>
              </a:solidFill>
              <a:ea typeface="宋体" pitchFamily="2" charset="-122"/>
              <a:cs typeface="Arial" charset="0"/>
            </a:endParaRPr>
          </a:p>
          <a:p>
            <a:pPr marL="342900" indent="-342900" eaLnBrk="0" hangingPunct="0">
              <a:spcBef>
                <a:spcPct val="20000"/>
              </a:spcBef>
              <a:buFontTx/>
              <a:buChar char="•"/>
            </a:pPr>
            <a:endParaRPr lang="en-US" altLang="zh-CN" sz="2800" dirty="0">
              <a:solidFill>
                <a:srgbClr val="000000"/>
              </a:solidFill>
              <a:ea typeface="宋体" pitchFamily="2" charset="-122"/>
              <a:cs typeface="Arial" charset="0"/>
            </a:endParaRPr>
          </a:p>
          <a:p>
            <a:pPr marL="342900" indent="-342900" eaLnBrk="0" hangingPunct="0">
              <a:spcBef>
                <a:spcPct val="20000"/>
              </a:spcBef>
              <a:buFontTx/>
              <a:buChar char="•"/>
            </a:pPr>
            <a:r>
              <a:rPr lang="en-US" altLang="zh-CN" sz="2800" dirty="0">
                <a:solidFill>
                  <a:srgbClr val="000000"/>
                </a:solidFill>
                <a:ea typeface="宋体" pitchFamily="2" charset="-122"/>
                <a:cs typeface="Arial" charset="0"/>
              </a:rPr>
              <a:t>We can map the data to a </a:t>
            </a:r>
            <a:r>
              <a:rPr lang="en-US" altLang="zh-CN" sz="2800" i="1" dirty="0">
                <a:solidFill>
                  <a:srgbClr val="000000"/>
                </a:solidFill>
                <a:ea typeface="宋体" pitchFamily="2" charset="-122"/>
                <a:cs typeface="Arial" charset="0"/>
              </a:rPr>
              <a:t>higher-dimensional space</a:t>
            </a:r>
            <a:r>
              <a:rPr lang="en-US" altLang="zh-CN" sz="2800" dirty="0">
                <a:solidFill>
                  <a:srgbClr val="000000"/>
                </a:solidFill>
                <a:ea typeface="宋体" pitchFamily="2" charset="-122"/>
                <a:cs typeface="Arial" charset="0"/>
              </a:rPr>
              <a:t>:</a:t>
            </a:r>
          </a:p>
        </p:txBody>
      </p:sp>
      <p:sp>
        <p:nvSpPr>
          <p:cNvPr id="1155076" name="Text Box 4"/>
          <p:cNvSpPr txBox="1">
            <a:spLocks noChangeArrowheads="1"/>
          </p:cNvSpPr>
          <p:nvPr/>
        </p:nvSpPr>
        <p:spPr bwMode="auto">
          <a:xfrm>
            <a:off x="4267200" y="6324600"/>
            <a:ext cx="342900" cy="366713"/>
          </a:xfrm>
          <a:prstGeom prst="rect">
            <a:avLst/>
          </a:prstGeom>
          <a:noFill/>
          <a:ln w="9525" algn="ctr">
            <a:noFill/>
            <a:miter lim="800000"/>
            <a:headEnd/>
            <a:tailEnd/>
          </a:ln>
        </p:spPr>
        <p:txBody>
          <a:bodyPr>
            <a:spAutoFit/>
          </a:bodyPr>
          <a:lstStyle/>
          <a:p>
            <a:pPr>
              <a:spcBef>
                <a:spcPct val="50000"/>
              </a:spcBef>
            </a:pPr>
            <a:r>
              <a:rPr lang="en-US" altLang="zh-CN">
                <a:solidFill>
                  <a:srgbClr val="000000"/>
                </a:solidFill>
                <a:latin typeface="Times New Roman" pitchFamily="18" charset="0"/>
                <a:ea typeface="宋体" pitchFamily="2" charset="-122"/>
                <a:cs typeface="Arial" charset="0"/>
              </a:rPr>
              <a:t>0</a:t>
            </a:r>
          </a:p>
        </p:txBody>
      </p:sp>
      <p:sp>
        <p:nvSpPr>
          <p:cNvPr id="1155077" name="Text Box 5"/>
          <p:cNvSpPr txBox="1">
            <a:spLocks noChangeArrowheads="1"/>
          </p:cNvSpPr>
          <p:nvPr/>
        </p:nvSpPr>
        <p:spPr bwMode="auto">
          <a:xfrm>
            <a:off x="6324600" y="6324600"/>
            <a:ext cx="457200" cy="366713"/>
          </a:xfrm>
          <a:prstGeom prst="rect">
            <a:avLst/>
          </a:prstGeom>
          <a:noFill/>
          <a:ln w="9525" algn="ctr">
            <a:noFill/>
            <a:miter lim="800000"/>
            <a:headEnd/>
            <a:tailEnd/>
          </a:ln>
        </p:spPr>
        <p:txBody>
          <a:bodyPr>
            <a:spAutoFit/>
          </a:bodyPr>
          <a:lstStyle/>
          <a:p>
            <a:pPr>
              <a:spcBef>
                <a:spcPct val="50000"/>
              </a:spcBef>
            </a:pPr>
            <a:r>
              <a:rPr lang="en-US" altLang="zh-CN" i="1">
                <a:solidFill>
                  <a:srgbClr val="000000"/>
                </a:solidFill>
                <a:latin typeface="Times New Roman" pitchFamily="18" charset="0"/>
                <a:ea typeface="宋体" pitchFamily="2" charset="-122"/>
                <a:cs typeface="Arial" charset="0"/>
              </a:rPr>
              <a:t>x</a:t>
            </a:r>
            <a:endParaRPr lang="en-US" altLang="zh-CN" i="1" baseline="30000">
              <a:solidFill>
                <a:srgbClr val="000000"/>
              </a:solidFill>
              <a:latin typeface="Times New Roman" pitchFamily="18" charset="0"/>
              <a:ea typeface="宋体" pitchFamily="2" charset="-122"/>
              <a:cs typeface="Arial" charset="0"/>
            </a:endParaRPr>
          </a:p>
        </p:txBody>
      </p:sp>
      <p:grpSp>
        <p:nvGrpSpPr>
          <p:cNvPr id="2" name="Group 6"/>
          <p:cNvGrpSpPr>
            <a:grpSpLocks/>
          </p:cNvGrpSpPr>
          <p:nvPr/>
        </p:nvGrpSpPr>
        <p:grpSpPr bwMode="auto">
          <a:xfrm>
            <a:off x="2495550" y="3462338"/>
            <a:ext cx="4286250" cy="423862"/>
            <a:chOff x="1056" y="2322"/>
            <a:chExt cx="2700" cy="267"/>
          </a:xfrm>
        </p:grpSpPr>
        <p:sp>
          <p:nvSpPr>
            <p:cNvPr id="21550" name="Line 7"/>
            <p:cNvSpPr>
              <a:spLocks noChangeShapeType="1"/>
            </p:cNvSpPr>
            <p:nvPr/>
          </p:nvSpPr>
          <p:spPr bwMode="auto">
            <a:xfrm>
              <a:off x="1056" y="2358"/>
              <a:ext cx="2496" cy="0"/>
            </a:xfrm>
            <a:prstGeom prst="line">
              <a:avLst/>
            </a:prstGeom>
            <a:noFill/>
            <a:ln w="25400">
              <a:solidFill>
                <a:schemeClr val="tx2"/>
              </a:solidFill>
              <a:round/>
              <a:headEnd/>
              <a:tailEnd type="triangle" w="med" len="med"/>
            </a:ln>
          </p:spPr>
          <p:txBody>
            <a:bodyPr/>
            <a:lstStyle/>
            <a:p>
              <a:pPr eaLnBrk="0" hangingPunct="0"/>
              <a:endParaRPr lang="en-US" sz="2400">
                <a:solidFill>
                  <a:srgbClr val="000000"/>
                </a:solidFill>
                <a:cs typeface="Arial" charset="0"/>
              </a:endParaRPr>
            </a:p>
          </p:txBody>
        </p:sp>
        <p:sp>
          <p:nvSpPr>
            <p:cNvPr id="21551" name="AutoShape 8"/>
            <p:cNvSpPr>
              <a:spLocks noChangeArrowheads="1"/>
            </p:cNvSpPr>
            <p:nvPr/>
          </p:nvSpPr>
          <p:spPr bwMode="auto">
            <a:xfrm>
              <a:off x="1335"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52" name="Line 9"/>
            <p:cNvSpPr>
              <a:spLocks noChangeShapeType="1"/>
            </p:cNvSpPr>
            <p:nvPr/>
          </p:nvSpPr>
          <p:spPr bwMode="auto">
            <a:xfrm>
              <a:off x="2196" y="2322"/>
              <a:ext cx="0" cy="72"/>
            </a:xfrm>
            <a:prstGeom prst="line">
              <a:avLst/>
            </a:prstGeom>
            <a:noFill/>
            <a:ln w="9525">
              <a:solidFill>
                <a:schemeClr val="tx2"/>
              </a:solidFill>
              <a:round/>
              <a:headEnd/>
              <a:tailEnd/>
            </a:ln>
          </p:spPr>
          <p:txBody>
            <a:bodyPr/>
            <a:lstStyle/>
            <a:p>
              <a:pPr eaLnBrk="0" hangingPunct="0"/>
              <a:endParaRPr lang="en-US" sz="2400">
                <a:solidFill>
                  <a:srgbClr val="000000"/>
                </a:solidFill>
                <a:cs typeface="Arial" charset="0"/>
              </a:endParaRPr>
            </a:p>
          </p:txBody>
        </p:sp>
        <p:sp>
          <p:nvSpPr>
            <p:cNvPr id="21553" name="Text Box 10"/>
            <p:cNvSpPr txBox="1">
              <a:spLocks noChangeArrowheads="1"/>
            </p:cNvSpPr>
            <p:nvPr/>
          </p:nvSpPr>
          <p:spPr bwMode="auto">
            <a:xfrm>
              <a:off x="2106" y="2358"/>
              <a:ext cx="216" cy="231"/>
            </a:xfrm>
            <a:prstGeom prst="rect">
              <a:avLst/>
            </a:prstGeom>
            <a:noFill/>
            <a:ln w="9525" algn="ctr">
              <a:noFill/>
              <a:miter lim="800000"/>
              <a:headEnd/>
              <a:tailEnd/>
            </a:ln>
          </p:spPr>
          <p:txBody>
            <a:bodyPr>
              <a:spAutoFit/>
            </a:bodyPr>
            <a:lstStyle/>
            <a:p>
              <a:pPr>
                <a:spcBef>
                  <a:spcPct val="50000"/>
                </a:spcBef>
              </a:pPr>
              <a:r>
                <a:rPr lang="en-US" altLang="zh-CN">
                  <a:solidFill>
                    <a:srgbClr val="000000"/>
                  </a:solidFill>
                  <a:latin typeface="Times New Roman" pitchFamily="18" charset="0"/>
                  <a:ea typeface="宋体" pitchFamily="2" charset="-122"/>
                  <a:cs typeface="Arial" charset="0"/>
                </a:rPr>
                <a:t>0</a:t>
              </a:r>
            </a:p>
          </p:txBody>
        </p:sp>
        <p:sp>
          <p:nvSpPr>
            <p:cNvPr id="21554" name="AutoShape 11"/>
            <p:cNvSpPr>
              <a:spLocks noChangeArrowheads="1"/>
            </p:cNvSpPr>
            <p:nvPr/>
          </p:nvSpPr>
          <p:spPr bwMode="auto">
            <a:xfrm>
              <a:off x="1563" y="23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55" name="AutoShape 12"/>
            <p:cNvSpPr>
              <a:spLocks noChangeArrowheads="1"/>
            </p:cNvSpPr>
            <p:nvPr/>
          </p:nvSpPr>
          <p:spPr bwMode="auto">
            <a:xfrm>
              <a:off x="1863"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56" name="AutoShape 13"/>
            <p:cNvSpPr>
              <a:spLocks noChangeArrowheads="1"/>
            </p:cNvSpPr>
            <p:nvPr/>
          </p:nvSpPr>
          <p:spPr bwMode="auto">
            <a:xfrm>
              <a:off x="1995"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57" name="AutoShape 14"/>
            <p:cNvSpPr>
              <a:spLocks noChangeArrowheads="1"/>
            </p:cNvSpPr>
            <p:nvPr/>
          </p:nvSpPr>
          <p:spPr bwMode="auto">
            <a:xfrm>
              <a:off x="2535"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58" name="AutoShape 15"/>
            <p:cNvSpPr>
              <a:spLocks noChangeArrowheads="1"/>
            </p:cNvSpPr>
            <p:nvPr/>
          </p:nvSpPr>
          <p:spPr bwMode="auto">
            <a:xfrm>
              <a:off x="2679"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59" name="AutoShape 16"/>
            <p:cNvSpPr>
              <a:spLocks noChangeArrowheads="1"/>
            </p:cNvSpPr>
            <p:nvPr/>
          </p:nvSpPr>
          <p:spPr bwMode="auto">
            <a:xfrm>
              <a:off x="2451"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60" name="AutoShape 17"/>
            <p:cNvSpPr>
              <a:spLocks noChangeArrowheads="1"/>
            </p:cNvSpPr>
            <p:nvPr/>
          </p:nvSpPr>
          <p:spPr bwMode="auto">
            <a:xfrm>
              <a:off x="2919"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61" name="AutoShape 18"/>
            <p:cNvSpPr>
              <a:spLocks noChangeArrowheads="1"/>
            </p:cNvSpPr>
            <p:nvPr/>
          </p:nvSpPr>
          <p:spPr bwMode="auto">
            <a:xfrm>
              <a:off x="3063"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62" name="AutoShape 19"/>
            <p:cNvSpPr>
              <a:spLocks noChangeArrowheads="1"/>
            </p:cNvSpPr>
            <p:nvPr/>
          </p:nvSpPr>
          <p:spPr bwMode="auto">
            <a:xfrm>
              <a:off x="3375" y="23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63" name="Text Box 20"/>
            <p:cNvSpPr txBox="1">
              <a:spLocks noChangeArrowheads="1"/>
            </p:cNvSpPr>
            <p:nvPr/>
          </p:nvSpPr>
          <p:spPr bwMode="auto">
            <a:xfrm>
              <a:off x="3468" y="2322"/>
              <a:ext cx="288" cy="231"/>
            </a:xfrm>
            <a:prstGeom prst="rect">
              <a:avLst/>
            </a:prstGeom>
            <a:noFill/>
            <a:ln w="9525" algn="ctr">
              <a:noFill/>
              <a:miter lim="800000"/>
              <a:headEnd/>
              <a:tailEnd/>
            </a:ln>
          </p:spPr>
          <p:txBody>
            <a:bodyPr>
              <a:spAutoFit/>
            </a:bodyPr>
            <a:lstStyle/>
            <a:p>
              <a:pPr>
                <a:spcBef>
                  <a:spcPct val="50000"/>
                </a:spcBef>
              </a:pPr>
              <a:r>
                <a:rPr lang="en-US" altLang="zh-CN" i="1">
                  <a:solidFill>
                    <a:srgbClr val="000000"/>
                  </a:solidFill>
                  <a:latin typeface="Times New Roman" pitchFamily="18" charset="0"/>
                  <a:ea typeface="宋体" pitchFamily="2" charset="-122"/>
                  <a:cs typeface="Arial" charset="0"/>
                </a:rPr>
                <a:t>x</a:t>
              </a:r>
              <a:endParaRPr lang="en-US" altLang="zh-CN" i="1" baseline="30000">
                <a:solidFill>
                  <a:srgbClr val="000000"/>
                </a:solidFill>
                <a:latin typeface="Times New Roman" pitchFamily="18" charset="0"/>
                <a:ea typeface="宋体" pitchFamily="2" charset="-122"/>
                <a:cs typeface="Arial" charset="0"/>
              </a:endParaRPr>
            </a:p>
          </p:txBody>
        </p:sp>
      </p:grpSp>
      <p:grpSp>
        <p:nvGrpSpPr>
          <p:cNvPr id="21510" name="Group 21"/>
          <p:cNvGrpSpPr>
            <a:grpSpLocks/>
          </p:cNvGrpSpPr>
          <p:nvPr/>
        </p:nvGrpSpPr>
        <p:grpSpPr bwMode="auto">
          <a:xfrm>
            <a:off x="2457450" y="1752600"/>
            <a:ext cx="4324350" cy="642938"/>
            <a:chOff x="1056" y="1284"/>
            <a:chExt cx="2724" cy="405"/>
          </a:xfrm>
        </p:grpSpPr>
        <p:sp>
          <p:nvSpPr>
            <p:cNvPr id="21534" name="Line 22"/>
            <p:cNvSpPr>
              <a:spLocks noChangeShapeType="1"/>
            </p:cNvSpPr>
            <p:nvPr/>
          </p:nvSpPr>
          <p:spPr bwMode="auto">
            <a:xfrm>
              <a:off x="1056" y="1458"/>
              <a:ext cx="2496" cy="0"/>
            </a:xfrm>
            <a:prstGeom prst="line">
              <a:avLst/>
            </a:prstGeom>
            <a:noFill/>
            <a:ln w="25400">
              <a:solidFill>
                <a:schemeClr val="tx2"/>
              </a:solidFill>
              <a:round/>
              <a:headEnd/>
              <a:tailEnd type="triangle" w="med" len="med"/>
            </a:ln>
          </p:spPr>
          <p:txBody>
            <a:bodyPr/>
            <a:lstStyle/>
            <a:p>
              <a:pPr eaLnBrk="0" hangingPunct="0"/>
              <a:endParaRPr lang="en-US" sz="2400">
                <a:solidFill>
                  <a:srgbClr val="000000"/>
                </a:solidFill>
                <a:cs typeface="Arial" charset="0"/>
              </a:endParaRPr>
            </a:p>
          </p:txBody>
        </p:sp>
        <p:sp>
          <p:nvSpPr>
            <p:cNvPr id="21535" name="AutoShape 23"/>
            <p:cNvSpPr>
              <a:spLocks noChangeArrowheads="1"/>
            </p:cNvSpPr>
            <p:nvPr/>
          </p:nvSpPr>
          <p:spPr bwMode="auto">
            <a:xfrm>
              <a:off x="1335"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36" name="Line 24"/>
            <p:cNvSpPr>
              <a:spLocks noChangeShapeType="1"/>
            </p:cNvSpPr>
            <p:nvPr/>
          </p:nvSpPr>
          <p:spPr bwMode="auto">
            <a:xfrm>
              <a:off x="2196" y="1422"/>
              <a:ext cx="0" cy="72"/>
            </a:xfrm>
            <a:prstGeom prst="line">
              <a:avLst/>
            </a:prstGeom>
            <a:noFill/>
            <a:ln w="9525">
              <a:solidFill>
                <a:schemeClr val="tx2"/>
              </a:solidFill>
              <a:round/>
              <a:headEnd/>
              <a:tailEnd/>
            </a:ln>
          </p:spPr>
          <p:txBody>
            <a:bodyPr/>
            <a:lstStyle/>
            <a:p>
              <a:pPr eaLnBrk="0" hangingPunct="0"/>
              <a:endParaRPr lang="en-US" sz="2400">
                <a:solidFill>
                  <a:srgbClr val="000000"/>
                </a:solidFill>
                <a:cs typeface="Arial" charset="0"/>
              </a:endParaRPr>
            </a:p>
          </p:txBody>
        </p:sp>
        <p:sp>
          <p:nvSpPr>
            <p:cNvPr id="21537" name="Text Box 25"/>
            <p:cNvSpPr txBox="1">
              <a:spLocks noChangeArrowheads="1"/>
            </p:cNvSpPr>
            <p:nvPr/>
          </p:nvSpPr>
          <p:spPr bwMode="auto">
            <a:xfrm>
              <a:off x="2106" y="1458"/>
              <a:ext cx="216" cy="231"/>
            </a:xfrm>
            <a:prstGeom prst="rect">
              <a:avLst/>
            </a:prstGeom>
            <a:noFill/>
            <a:ln w="9525" algn="ctr">
              <a:noFill/>
              <a:miter lim="800000"/>
              <a:headEnd/>
              <a:tailEnd/>
            </a:ln>
          </p:spPr>
          <p:txBody>
            <a:bodyPr>
              <a:spAutoFit/>
            </a:bodyPr>
            <a:lstStyle/>
            <a:p>
              <a:pPr>
                <a:spcBef>
                  <a:spcPct val="50000"/>
                </a:spcBef>
              </a:pPr>
              <a:r>
                <a:rPr lang="en-US" altLang="zh-CN">
                  <a:solidFill>
                    <a:srgbClr val="000000"/>
                  </a:solidFill>
                  <a:latin typeface="Times New Roman" pitchFamily="18" charset="0"/>
                  <a:ea typeface="宋体" pitchFamily="2" charset="-122"/>
                  <a:cs typeface="Arial" charset="0"/>
                </a:rPr>
                <a:t>0</a:t>
              </a:r>
            </a:p>
          </p:txBody>
        </p:sp>
        <p:sp>
          <p:nvSpPr>
            <p:cNvPr id="21538" name="AutoShape 26"/>
            <p:cNvSpPr>
              <a:spLocks noChangeArrowheads="1"/>
            </p:cNvSpPr>
            <p:nvPr/>
          </p:nvSpPr>
          <p:spPr bwMode="auto">
            <a:xfrm>
              <a:off x="1563" y="14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39" name="AutoShape 27"/>
            <p:cNvSpPr>
              <a:spLocks noChangeArrowheads="1"/>
            </p:cNvSpPr>
            <p:nvPr/>
          </p:nvSpPr>
          <p:spPr bwMode="auto">
            <a:xfrm>
              <a:off x="1863"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40" name="AutoShape 28"/>
            <p:cNvSpPr>
              <a:spLocks noChangeArrowheads="1"/>
            </p:cNvSpPr>
            <p:nvPr/>
          </p:nvSpPr>
          <p:spPr bwMode="auto">
            <a:xfrm>
              <a:off x="1995"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41" name="AutoShape 29"/>
            <p:cNvSpPr>
              <a:spLocks noChangeArrowheads="1"/>
            </p:cNvSpPr>
            <p:nvPr/>
          </p:nvSpPr>
          <p:spPr bwMode="auto">
            <a:xfrm>
              <a:off x="2535"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42" name="AutoShape 30"/>
            <p:cNvSpPr>
              <a:spLocks noChangeArrowheads="1"/>
            </p:cNvSpPr>
            <p:nvPr/>
          </p:nvSpPr>
          <p:spPr bwMode="auto">
            <a:xfrm>
              <a:off x="2679"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43" name="AutoShape 31"/>
            <p:cNvSpPr>
              <a:spLocks noChangeArrowheads="1"/>
            </p:cNvSpPr>
            <p:nvPr/>
          </p:nvSpPr>
          <p:spPr bwMode="auto">
            <a:xfrm>
              <a:off x="2451"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44" name="Line 32"/>
            <p:cNvSpPr>
              <a:spLocks noChangeShapeType="1"/>
            </p:cNvSpPr>
            <p:nvPr/>
          </p:nvSpPr>
          <p:spPr bwMode="auto">
            <a:xfrm>
              <a:off x="2268" y="1302"/>
              <a:ext cx="0" cy="348"/>
            </a:xfrm>
            <a:prstGeom prst="line">
              <a:avLst/>
            </a:prstGeom>
            <a:noFill/>
            <a:ln w="19050">
              <a:solidFill>
                <a:schemeClr val="tx2"/>
              </a:solidFill>
              <a:round/>
              <a:headEnd/>
              <a:tailEnd/>
            </a:ln>
          </p:spPr>
          <p:txBody>
            <a:bodyPr/>
            <a:lstStyle/>
            <a:p>
              <a:pPr eaLnBrk="0" hangingPunct="0"/>
              <a:endParaRPr lang="en-US" sz="2400">
                <a:solidFill>
                  <a:srgbClr val="000000"/>
                </a:solidFill>
                <a:cs typeface="Arial" charset="0"/>
              </a:endParaRPr>
            </a:p>
          </p:txBody>
        </p:sp>
        <p:sp>
          <p:nvSpPr>
            <p:cNvPr id="21545" name="Oval 33"/>
            <p:cNvSpPr>
              <a:spLocks noChangeArrowheads="1"/>
            </p:cNvSpPr>
            <p:nvPr/>
          </p:nvSpPr>
          <p:spPr bwMode="auto">
            <a:xfrm>
              <a:off x="2405" y="1393"/>
              <a:ext cx="144" cy="138"/>
            </a:xfrm>
            <a:prstGeom prst="ellipse">
              <a:avLst/>
            </a:prstGeom>
            <a:noFill/>
            <a:ln w="19050" algn="ctr">
              <a:solidFill>
                <a:srgbClr val="0000FF"/>
              </a:solidFill>
              <a:round/>
              <a:headEnd/>
              <a:tailEnd/>
            </a:ln>
          </p:spPr>
          <p:txBody>
            <a:bodyPr wrap="none" anchor="ctr"/>
            <a:lstStyle/>
            <a:p>
              <a:pPr eaLnBrk="0" hangingPunct="0"/>
              <a:endParaRPr lang="en-US" sz="2400">
                <a:solidFill>
                  <a:srgbClr val="000000"/>
                </a:solidFill>
                <a:cs typeface="Arial" charset="0"/>
              </a:endParaRPr>
            </a:p>
          </p:txBody>
        </p:sp>
        <p:sp>
          <p:nvSpPr>
            <p:cNvPr id="21546" name="Oval 34"/>
            <p:cNvSpPr>
              <a:spLocks noChangeArrowheads="1"/>
            </p:cNvSpPr>
            <p:nvPr/>
          </p:nvSpPr>
          <p:spPr bwMode="auto">
            <a:xfrm>
              <a:off x="1955" y="1387"/>
              <a:ext cx="144" cy="138"/>
            </a:xfrm>
            <a:prstGeom prst="ellipse">
              <a:avLst/>
            </a:prstGeom>
            <a:noFill/>
            <a:ln w="19050" algn="ctr">
              <a:solidFill>
                <a:srgbClr val="FF0000"/>
              </a:solidFill>
              <a:round/>
              <a:headEnd/>
              <a:tailEnd/>
            </a:ln>
          </p:spPr>
          <p:txBody>
            <a:bodyPr wrap="none" anchor="ctr"/>
            <a:lstStyle/>
            <a:p>
              <a:pPr eaLnBrk="0" hangingPunct="0"/>
              <a:endParaRPr lang="en-US" sz="2400">
                <a:solidFill>
                  <a:srgbClr val="000000"/>
                </a:solidFill>
                <a:cs typeface="Arial" charset="0"/>
              </a:endParaRPr>
            </a:p>
          </p:txBody>
        </p:sp>
        <p:sp>
          <p:nvSpPr>
            <p:cNvPr id="21547" name="Line 35"/>
            <p:cNvSpPr>
              <a:spLocks noChangeShapeType="1"/>
            </p:cNvSpPr>
            <p:nvPr/>
          </p:nvSpPr>
          <p:spPr bwMode="auto">
            <a:xfrm flipH="1" flipV="1">
              <a:off x="2475" y="1284"/>
              <a:ext cx="6" cy="377"/>
            </a:xfrm>
            <a:prstGeom prst="line">
              <a:avLst/>
            </a:prstGeom>
            <a:noFill/>
            <a:ln w="9525" cap="rnd">
              <a:solidFill>
                <a:schemeClr val="tx2"/>
              </a:solidFill>
              <a:prstDash val="sysDot"/>
              <a:round/>
              <a:headEnd/>
              <a:tailEnd/>
            </a:ln>
          </p:spPr>
          <p:txBody>
            <a:bodyPr/>
            <a:lstStyle/>
            <a:p>
              <a:pPr eaLnBrk="0" hangingPunct="0"/>
              <a:endParaRPr lang="en-US" sz="2400">
                <a:solidFill>
                  <a:srgbClr val="000000"/>
                </a:solidFill>
                <a:cs typeface="Arial" charset="0"/>
              </a:endParaRPr>
            </a:p>
          </p:txBody>
        </p:sp>
        <p:sp>
          <p:nvSpPr>
            <p:cNvPr id="21548" name="Line 36"/>
            <p:cNvSpPr>
              <a:spLocks noChangeShapeType="1"/>
            </p:cNvSpPr>
            <p:nvPr/>
          </p:nvSpPr>
          <p:spPr bwMode="auto">
            <a:xfrm flipH="1" flipV="1">
              <a:off x="2025" y="1284"/>
              <a:ext cx="6" cy="377"/>
            </a:xfrm>
            <a:prstGeom prst="line">
              <a:avLst/>
            </a:prstGeom>
            <a:noFill/>
            <a:ln w="9525" cap="rnd">
              <a:solidFill>
                <a:schemeClr val="tx2"/>
              </a:solidFill>
              <a:prstDash val="sysDot"/>
              <a:round/>
              <a:headEnd/>
              <a:tailEnd/>
            </a:ln>
          </p:spPr>
          <p:txBody>
            <a:bodyPr/>
            <a:lstStyle/>
            <a:p>
              <a:pPr eaLnBrk="0" hangingPunct="0"/>
              <a:endParaRPr lang="en-US" sz="2400">
                <a:solidFill>
                  <a:srgbClr val="000000"/>
                </a:solidFill>
                <a:cs typeface="Arial" charset="0"/>
              </a:endParaRPr>
            </a:p>
          </p:txBody>
        </p:sp>
        <p:sp>
          <p:nvSpPr>
            <p:cNvPr id="21549" name="Text Box 37"/>
            <p:cNvSpPr txBox="1">
              <a:spLocks noChangeArrowheads="1"/>
            </p:cNvSpPr>
            <p:nvPr/>
          </p:nvSpPr>
          <p:spPr bwMode="auto">
            <a:xfrm>
              <a:off x="3492" y="1410"/>
              <a:ext cx="288" cy="231"/>
            </a:xfrm>
            <a:prstGeom prst="rect">
              <a:avLst/>
            </a:prstGeom>
            <a:noFill/>
            <a:ln w="9525" algn="ctr">
              <a:noFill/>
              <a:miter lim="800000"/>
              <a:headEnd/>
              <a:tailEnd/>
            </a:ln>
          </p:spPr>
          <p:txBody>
            <a:bodyPr>
              <a:spAutoFit/>
            </a:bodyPr>
            <a:lstStyle/>
            <a:p>
              <a:pPr>
                <a:spcBef>
                  <a:spcPct val="50000"/>
                </a:spcBef>
              </a:pPr>
              <a:r>
                <a:rPr lang="en-US" altLang="zh-CN" i="1">
                  <a:solidFill>
                    <a:srgbClr val="000000"/>
                  </a:solidFill>
                  <a:latin typeface="Times New Roman" pitchFamily="18" charset="0"/>
                  <a:ea typeface="宋体" pitchFamily="2" charset="-122"/>
                  <a:cs typeface="Arial" charset="0"/>
                </a:rPr>
                <a:t>x</a:t>
              </a:r>
              <a:endParaRPr lang="en-US" altLang="zh-CN" i="1" baseline="30000">
                <a:solidFill>
                  <a:srgbClr val="000000"/>
                </a:solidFill>
                <a:latin typeface="Times New Roman" pitchFamily="18" charset="0"/>
                <a:ea typeface="宋体" pitchFamily="2" charset="-122"/>
                <a:cs typeface="Arial" charset="0"/>
              </a:endParaRPr>
            </a:p>
          </p:txBody>
        </p:sp>
      </p:grpSp>
      <p:grpSp>
        <p:nvGrpSpPr>
          <p:cNvPr id="4" name="Group 38"/>
          <p:cNvGrpSpPr>
            <a:grpSpLocks/>
          </p:cNvGrpSpPr>
          <p:nvPr/>
        </p:nvGrpSpPr>
        <p:grpSpPr bwMode="auto">
          <a:xfrm>
            <a:off x="2514600" y="4724400"/>
            <a:ext cx="4352925" cy="1827213"/>
            <a:chOff x="1122" y="2874"/>
            <a:chExt cx="2742" cy="1151"/>
          </a:xfrm>
        </p:grpSpPr>
        <p:sp>
          <p:nvSpPr>
            <p:cNvPr id="21514" name="Line 39"/>
            <p:cNvSpPr>
              <a:spLocks noChangeShapeType="1"/>
            </p:cNvSpPr>
            <p:nvPr/>
          </p:nvSpPr>
          <p:spPr bwMode="auto">
            <a:xfrm>
              <a:off x="1122" y="3900"/>
              <a:ext cx="2496" cy="0"/>
            </a:xfrm>
            <a:prstGeom prst="line">
              <a:avLst/>
            </a:prstGeom>
            <a:noFill/>
            <a:ln w="25400">
              <a:solidFill>
                <a:schemeClr val="tx2"/>
              </a:solidFill>
              <a:round/>
              <a:headEnd/>
              <a:tailEnd type="triangle" w="med" len="med"/>
            </a:ln>
          </p:spPr>
          <p:txBody>
            <a:bodyPr/>
            <a:lstStyle/>
            <a:p>
              <a:pPr eaLnBrk="0" hangingPunct="0"/>
              <a:endParaRPr lang="en-US" sz="2400">
                <a:solidFill>
                  <a:srgbClr val="000000"/>
                </a:solidFill>
                <a:cs typeface="Arial" charset="0"/>
              </a:endParaRPr>
            </a:p>
          </p:txBody>
        </p:sp>
        <p:sp>
          <p:nvSpPr>
            <p:cNvPr id="21515" name="AutoShape 40"/>
            <p:cNvSpPr>
              <a:spLocks noChangeArrowheads="1"/>
            </p:cNvSpPr>
            <p:nvPr/>
          </p:nvSpPr>
          <p:spPr bwMode="auto">
            <a:xfrm>
              <a:off x="1437" y="325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16" name="Line 41"/>
            <p:cNvSpPr>
              <a:spLocks noChangeShapeType="1"/>
            </p:cNvSpPr>
            <p:nvPr/>
          </p:nvSpPr>
          <p:spPr bwMode="auto">
            <a:xfrm>
              <a:off x="2262" y="3864"/>
              <a:ext cx="0" cy="72"/>
            </a:xfrm>
            <a:prstGeom prst="line">
              <a:avLst/>
            </a:prstGeom>
            <a:noFill/>
            <a:ln w="9525">
              <a:solidFill>
                <a:schemeClr val="tx2"/>
              </a:solidFill>
              <a:round/>
              <a:headEnd/>
              <a:tailEnd/>
            </a:ln>
          </p:spPr>
          <p:txBody>
            <a:bodyPr/>
            <a:lstStyle/>
            <a:p>
              <a:pPr eaLnBrk="0" hangingPunct="0"/>
              <a:endParaRPr lang="en-US" sz="2400">
                <a:solidFill>
                  <a:srgbClr val="000000"/>
                </a:solidFill>
                <a:cs typeface="Arial" charset="0"/>
              </a:endParaRPr>
            </a:p>
          </p:txBody>
        </p:sp>
        <p:sp>
          <p:nvSpPr>
            <p:cNvPr id="21517" name="AutoShape 42"/>
            <p:cNvSpPr>
              <a:spLocks noChangeArrowheads="1"/>
            </p:cNvSpPr>
            <p:nvPr/>
          </p:nvSpPr>
          <p:spPr bwMode="auto">
            <a:xfrm>
              <a:off x="1641" y="355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18" name="AutoShape 43"/>
            <p:cNvSpPr>
              <a:spLocks noChangeArrowheads="1"/>
            </p:cNvSpPr>
            <p:nvPr/>
          </p:nvSpPr>
          <p:spPr bwMode="auto">
            <a:xfrm>
              <a:off x="1929" y="3755"/>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19" name="AutoShape 44"/>
            <p:cNvSpPr>
              <a:spLocks noChangeArrowheads="1"/>
            </p:cNvSpPr>
            <p:nvPr/>
          </p:nvSpPr>
          <p:spPr bwMode="auto">
            <a:xfrm>
              <a:off x="2073" y="3815"/>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20" name="AutoShape 45"/>
            <p:cNvSpPr>
              <a:spLocks noChangeArrowheads="1"/>
            </p:cNvSpPr>
            <p:nvPr/>
          </p:nvSpPr>
          <p:spPr bwMode="auto">
            <a:xfrm>
              <a:off x="2601" y="3761"/>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21" name="AutoShape 46"/>
            <p:cNvSpPr>
              <a:spLocks noChangeArrowheads="1"/>
            </p:cNvSpPr>
            <p:nvPr/>
          </p:nvSpPr>
          <p:spPr bwMode="auto">
            <a:xfrm>
              <a:off x="2745" y="3647"/>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22" name="AutoShape 47"/>
            <p:cNvSpPr>
              <a:spLocks noChangeArrowheads="1"/>
            </p:cNvSpPr>
            <p:nvPr/>
          </p:nvSpPr>
          <p:spPr bwMode="auto">
            <a:xfrm>
              <a:off x="2481" y="380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23" name="AutoShape 48"/>
            <p:cNvSpPr>
              <a:spLocks noChangeArrowheads="1"/>
            </p:cNvSpPr>
            <p:nvPr/>
          </p:nvSpPr>
          <p:spPr bwMode="auto">
            <a:xfrm>
              <a:off x="2985" y="344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24" name="AutoShape 49"/>
            <p:cNvSpPr>
              <a:spLocks noChangeArrowheads="1"/>
            </p:cNvSpPr>
            <p:nvPr/>
          </p:nvSpPr>
          <p:spPr bwMode="auto">
            <a:xfrm>
              <a:off x="3165" y="3251"/>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25" name="AutoShape 50"/>
            <p:cNvSpPr>
              <a:spLocks noChangeArrowheads="1"/>
            </p:cNvSpPr>
            <p:nvPr/>
          </p:nvSpPr>
          <p:spPr bwMode="auto">
            <a:xfrm>
              <a:off x="3429" y="2921"/>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hangingPunct="0"/>
              <a:endParaRPr lang="en-US" sz="2400">
                <a:solidFill>
                  <a:srgbClr val="000000"/>
                </a:solidFill>
                <a:cs typeface="Arial" charset="0"/>
              </a:endParaRPr>
            </a:p>
          </p:txBody>
        </p:sp>
        <p:sp>
          <p:nvSpPr>
            <p:cNvPr id="21526" name="Line 51"/>
            <p:cNvSpPr>
              <a:spLocks noChangeShapeType="1"/>
            </p:cNvSpPr>
            <p:nvPr/>
          </p:nvSpPr>
          <p:spPr bwMode="auto">
            <a:xfrm flipV="1">
              <a:off x="2262" y="2988"/>
              <a:ext cx="0" cy="936"/>
            </a:xfrm>
            <a:prstGeom prst="line">
              <a:avLst/>
            </a:prstGeom>
            <a:noFill/>
            <a:ln w="25400">
              <a:solidFill>
                <a:schemeClr val="tx2"/>
              </a:solidFill>
              <a:round/>
              <a:headEnd/>
              <a:tailEnd type="triangle" w="med" len="med"/>
            </a:ln>
          </p:spPr>
          <p:txBody>
            <a:bodyPr/>
            <a:lstStyle/>
            <a:p>
              <a:pPr eaLnBrk="0" hangingPunct="0"/>
              <a:endParaRPr lang="en-US" sz="2400">
                <a:solidFill>
                  <a:srgbClr val="000000"/>
                </a:solidFill>
                <a:cs typeface="Arial" charset="0"/>
              </a:endParaRPr>
            </a:p>
          </p:txBody>
        </p:sp>
        <p:sp>
          <p:nvSpPr>
            <p:cNvPr id="21527" name="Text Box 52"/>
            <p:cNvSpPr txBox="1">
              <a:spLocks noChangeArrowheads="1"/>
            </p:cNvSpPr>
            <p:nvPr/>
          </p:nvSpPr>
          <p:spPr bwMode="auto">
            <a:xfrm>
              <a:off x="2262" y="2874"/>
              <a:ext cx="288" cy="231"/>
            </a:xfrm>
            <a:prstGeom prst="rect">
              <a:avLst/>
            </a:prstGeom>
            <a:noFill/>
            <a:ln w="9525" algn="ctr">
              <a:noFill/>
              <a:miter lim="800000"/>
              <a:headEnd/>
              <a:tailEnd/>
            </a:ln>
          </p:spPr>
          <p:txBody>
            <a:bodyPr>
              <a:spAutoFit/>
            </a:bodyPr>
            <a:lstStyle/>
            <a:p>
              <a:pPr>
                <a:spcBef>
                  <a:spcPct val="50000"/>
                </a:spcBef>
              </a:pPr>
              <a:r>
                <a:rPr lang="en-US" altLang="zh-CN" i="1">
                  <a:solidFill>
                    <a:srgbClr val="000000"/>
                  </a:solidFill>
                  <a:latin typeface="Times New Roman" pitchFamily="18" charset="0"/>
                  <a:ea typeface="宋体" pitchFamily="2" charset="-122"/>
                  <a:cs typeface="Arial" charset="0"/>
                </a:rPr>
                <a:t>x</a:t>
              </a:r>
              <a:r>
                <a:rPr lang="en-US" altLang="zh-CN" i="1" baseline="30000">
                  <a:solidFill>
                    <a:srgbClr val="000000"/>
                  </a:solidFill>
                  <a:latin typeface="Times New Roman" pitchFamily="18" charset="0"/>
                  <a:ea typeface="宋体" pitchFamily="2" charset="-122"/>
                  <a:cs typeface="Arial" charset="0"/>
                </a:rPr>
                <a:t>2</a:t>
              </a:r>
            </a:p>
          </p:txBody>
        </p:sp>
        <p:sp>
          <p:nvSpPr>
            <p:cNvPr id="21528" name="Line 53"/>
            <p:cNvSpPr>
              <a:spLocks noChangeShapeType="1"/>
            </p:cNvSpPr>
            <p:nvPr/>
          </p:nvSpPr>
          <p:spPr bwMode="auto">
            <a:xfrm flipV="1">
              <a:off x="1860" y="3180"/>
              <a:ext cx="2004" cy="816"/>
            </a:xfrm>
            <a:prstGeom prst="line">
              <a:avLst/>
            </a:prstGeom>
            <a:noFill/>
            <a:ln w="19050">
              <a:solidFill>
                <a:schemeClr val="tx2"/>
              </a:solidFill>
              <a:round/>
              <a:headEnd/>
              <a:tailEnd/>
            </a:ln>
          </p:spPr>
          <p:txBody>
            <a:bodyPr/>
            <a:lstStyle/>
            <a:p>
              <a:pPr eaLnBrk="0" hangingPunct="0"/>
              <a:endParaRPr lang="en-US" sz="2400">
                <a:solidFill>
                  <a:srgbClr val="000000"/>
                </a:solidFill>
                <a:cs typeface="Arial" charset="0"/>
              </a:endParaRPr>
            </a:p>
          </p:txBody>
        </p:sp>
        <p:sp>
          <p:nvSpPr>
            <p:cNvPr id="21529" name="Line 54"/>
            <p:cNvSpPr>
              <a:spLocks noChangeShapeType="1"/>
            </p:cNvSpPr>
            <p:nvPr/>
          </p:nvSpPr>
          <p:spPr bwMode="auto">
            <a:xfrm flipV="1">
              <a:off x="1857" y="3132"/>
              <a:ext cx="1962" cy="809"/>
            </a:xfrm>
            <a:prstGeom prst="line">
              <a:avLst/>
            </a:prstGeom>
            <a:noFill/>
            <a:ln w="9525" cap="rnd">
              <a:solidFill>
                <a:schemeClr val="tx2"/>
              </a:solidFill>
              <a:prstDash val="sysDot"/>
              <a:round/>
              <a:headEnd/>
              <a:tailEnd/>
            </a:ln>
          </p:spPr>
          <p:txBody>
            <a:bodyPr/>
            <a:lstStyle/>
            <a:p>
              <a:pPr eaLnBrk="0" hangingPunct="0"/>
              <a:endParaRPr lang="en-US" sz="2400">
                <a:solidFill>
                  <a:srgbClr val="000000"/>
                </a:solidFill>
                <a:cs typeface="Arial" charset="0"/>
              </a:endParaRPr>
            </a:p>
          </p:txBody>
        </p:sp>
        <p:sp>
          <p:nvSpPr>
            <p:cNvPr id="21530" name="Line 55"/>
            <p:cNvSpPr>
              <a:spLocks noChangeShapeType="1"/>
            </p:cNvSpPr>
            <p:nvPr/>
          </p:nvSpPr>
          <p:spPr bwMode="auto">
            <a:xfrm flipV="1">
              <a:off x="1929" y="3240"/>
              <a:ext cx="1926" cy="785"/>
            </a:xfrm>
            <a:prstGeom prst="line">
              <a:avLst/>
            </a:prstGeom>
            <a:noFill/>
            <a:ln w="9525" cap="rnd">
              <a:solidFill>
                <a:schemeClr val="tx2"/>
              </a:solidFill>
              <a:prstDash val="sysDot"/>
              <a:round/>
              <a:headEnd/>
              <a:tailEnd/>
            </a:ln>
          </p:spPr>
          <p:txBody>
            <a:bodyPr/>
            <a:lstStyle/>
            <a:p>
              <a:pPr eaLnBrk="0" hangingPunct="0"/>
              <a:endParaRPr lang="en-US" sz="2400">
                <a:solidFill>
                  <a:srgbClr val="000000"/>
                </a:solidFill>
                <a:cs typeface="Arial" charset="0"/>
              </a:endParaRPr>
            </a:p>
          </p:txBody>
        </p:sp>
        <p:sp>
          <p:nvSpPr>
            <p:cNvPr id="21531" name="Oval 56"/>
            <p:cNvSpPr>
              <a:spLocks noChangeArrowheads="1"/>
            </p:cNvSpPr>
            <p:nvPr/>
          </p:nvSpPr>
          <p:spPr bwMode="auto">
            <a:xfrm>
              <a:off x="2945" y="3403"/>
              <a:ext cx="144" cy="138"/>
            </a:xfrm>
            <a:prstGeom prst="ellipse">
              <a:avLst/>
            </a:prstGeom>
            <a:noFill/>
            <a:ln w="19050" algn="ctr">
              <a:solidFill>
                <a:srgbClr val="FF0000"/>
              </a:solidFill>
              <a:round/>
              <a:headEnd/>
              <a:tailEnd/>
            </a:ln>
          </p:spPr>
          <p:txBody>
            <a:bodyPr wrap="none" anchor="ctr"/>
            <a:lstStyle/>
            <a:p>
              <a:pPr eaLnBrk="0" hangingPunct="0"/>
              <a:endParaRPr lang="en-US" sz="2400">
                <a:solidFill>
                  <a:srgbClr val="000000"/>
                </a:solidFill>
                <a:cs typeface="Arial" charset="0"/>
              </a:endParaRPr>
            </a:p>
          </p:txBody>
        </p:sp>
        <p:sp>
          <p:nvSpPr>
            <p:cNvPr id="21532" name="Oval 57"/>
            <p:cNvSpPr>
              <a:spLocks noChangeArrowheads="1"/>
            </p:cNvSpPr>
            <p:nvPr/>
          </p:nvSpPr>
          <p:spPr bwMode="auto">
            <a:xfrm>
              <a:off x="2699" y="3601"/>
              <a:ext cx="144" cy="138"/>
            </a:xfrm>
            <a:prstGeom prst="ellipse">
              <a:avLst/>
            </a:prstGeom>
            <a:noFill/>
            <a:ln w="19050" algn="ctr">
              <a:solidFill>
                <a:srgbClr val="0000FF"/>
              </a:solidFill>
              <a:round/>
              <a:headEnd/>
              <a:tailEnd/>
            </a:ln>
          </p:spPr>
          <p:txBody>
            <a:bodyPr wrap="none" anchor="ctr"/>
            <a:lstStyle/>
            <a:p>
              <a:pPr eaLnBrk="0" hangingPunct="0"/>
              <a:endParaRPr lang="en-US" sz="2400">
                <a:solidFill>
                  <a:srgbClr val="000000"/>
                </a:solidFill>
                <a:cs typeface="Arial" charset="0"/>
              </a:endParaRPr>
            </a:p>
          </p:txBody>
        </p:sp>
        <p:sp>
          <p:nvSpPr>
            <p:cNvPr id="21533" name="Oval 58"/>
            <p:cNvSpPr>
              <a:spLocks noChangeArrowheads="1"/>
            </p:cNvSpPr>
            <p:nvPr/>
          </p:nvSpPr>
          <p:spPr bwMode="auto">
            <a:xfrm>
              <a:off x="2027" y="3775"/>
              <a:ext cx="144" cy="138"/>
            </a:xfrm>
            <a:prstGeom prst="ellipse">
              <a:avLst/>
            </a:prstGeom>
            <a:noFill/>
            <a:ln w="19050" algn="ctr">
              <a:solidFill>
                <a:srgbClr val="FF0000"/>
              </a:solidFill>
              <a:round/>
              <a:headEnd/>
              <a:tailEnd/>
            </a:ln>
          </p:spPr>
          <p:txBody>
            <a:bodyPr wrap="none" anchor="ctr"/>
            <a:lstStyle/>
            <a:p>
              <a:pPr eaLnBrk="0" hangingPunct="0"/>
              <a:endParaRPr lang="en-US" sz="2400">
                <a:solidFill>
                  <a:srgbClr val="000000"/>
                </a:solidFill>
                <a:cs typeface="Arial" charset="0"/>
              </a:endParaRPr>
            </a:p>
          </p:txBody>
        </p:sp>
      </p:grpSp>
      <p:sp>
        <p:nvSpPr>
          <p:cNvPr id="21512" name="Rectangle 59"/>
          <p:cNvSpPr>
            <a:spLocks noGrp="1" noChangeArrowheads="1"/>
          </p:cNvSpPr>
          <p:nvPr>
            <p:ph type="title"/>
          </p:nvPr>
        </p:nvSpPr>
        <p:spPr/>
        <p:txBody>
          <a:bodyPr/>
          <a:lstStyle/>
          <a:p>
            <a:r>
              <a:rPr lang="en-US"/>
              <a:t>Nonlinear SVMs</a:t>
            </a:r>
          </a:p>
        </p:txBody>
      </p:sp>
      <p:sp>
        <p:nvSpPr>
          <p:cNvPr id="21513" name="Text Box 60"/>
          <p:cNvSpPr txBox="1">
            <a:spLocks noChangeArrowheads="1"/>
          </p:cNvSpPr>
          <p:nvPr/>
        </p:nvSpPr>
        <p:spPr bwMode="auto">
          <a:xfrm>
            <a:off x="6754813" y="6477000"/>
            <a:ext cx="2312987" cy="304800"/>
          </a:xfrm>
          <a:prstGeom prst="rect">
            <a:avLst/>
          </a:prstGeom>
          <a:noFill/>
          <a:ln w="9525">
            <a:noFill/>
            <a:miter lim="800000"/>
            <a:headEnd/>
            <a:tailEnd/>
          </a:ln>
        </p:spPr>
        <p:txBody>
          <a:bodyPr wrap="none">
            <a:spAutoFit/>
          </a:bodyPr>
          <a:lstStyle/>
          <a:p>
            <a:pPr eaLnBrk="0" hangingPunct="0"/>
            <a:r>
              <a:rPr lang="en-US" sz="1400">
                <a:solidFill>
                  <a:srgbClr val="000000"/>
                </a:solidFill>
                <a:cs typeface="Arial" charset="0"/>
              </a:rPr>
              <a:t>Slide credit: Andrew Moore</a:t>
            </a:r>
          </a:p>
        </p:txBody>
      </p:sp>
    </p:spTree>
    <p:extLst>
      <p:ext uri="{BB962C8B-B14F-4D97-AF65-F5344CB8AC3E}">
        <p14:creationId xmlns:p14="http://schemas.microsoft.com/office/powerpoint/2010/main" val="279549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55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507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5507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50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55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5075" grpId="0" build="allAtOnce"/>
      <p:bldP spid="1155076" grpId="0"/>
      <p:bldP spid="115507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84" name="Rectangle 59"/>
          <p:cNvSpPr>
            <a:spLocks noGrp="1" noChangeArrowheads="1"/>
          </p:cNvSpPr>
          <p:nvPr>
            <p:ph type="title"/>
          </p:nvPr>
        </p:nvSpPr>
        <p:spPr/>
        <p:txBody>
          <a:bodyPr/>
          <a:lstStyle/>
          <a:p>
            <a:r>
              <a:rPr lang="en-US" dirty="0"/>
              <a:t>The kernel trick</a:t>
            </a:r>
          </a:p>
        </p:txBody>
      </p:sp>
      <p:sp>
        <p:nvSpPr>
          <p:cNvPr id="22585" name="Rectangle 60"/>
          <p:cNvSpPr>
            <a:spLocks noGrp="1" noChangeArrowheads="1"/>
          </p:cNvSpPr>
          <p:nvPr>
            <p:ph type="body" idx="1"/>
          </p:nvPr>
        </p:nvSpPr>
        <p:spPr>
          <a:xfrm>
            <a:off x="228600" y="914400"/>
            <a:ext cx="8229600" cy="5257800"/>
          </a:xfrm>
        </p:spPr>
        <p:txBody>
          <a:bodyPr>
            <a:normAutofit fontScale="92500"/>
          </a:bodyPr>
          <a:lstStyle/>
          <a:p>
            <a:pPr>
              <a:buFontTx/>
              <a:buChar char="•"/>
            </a:pPr>
            <a:r>
              <a:rPr lang="en-US" altLang="zh-CN" b="1" dirty="0">
                <a:ea typeface="宋体" pitchFamily="2" charset="-122"/>
              </a:rPr>
              <a:t>General idea: </a:t>
            </a:r>
            <a:r>
              <a:rPr lang="en-US" altLang="zh-CN" dirty="0">
                <a:ea typeface="宋体" pitchFamily="2" charset="-122"/>
              </a:rPr>
              <a:t>the original input space can always be mapped to some higher-dimensional feature space where the training set is separable</a:t>
            </a:r>
          </a:p>
          <a:p>
            <a:pPr>
              <a:buFontTx/>
              <a:buChar char="•"/>
            </a:pPr>
            <a:endParaRPr lang="en-US" altLang="zh-CN" dirty="0">
              <a:ea typeface="宋体" pitchFamily="2" charset="-122"/>
            </a:endParaRPr>
          </a:p>
          <a:p>
            <a:pPr>
              <a:buFontTx/>
              <a:buChar char="•"/>
            </a:pPr>
            <a:r>
              <a:rPr lang="en-US" b="1" dirty="0"/>
              <a:t>The kernel trick:</a:t>
            </a:r>
            <a:r>
              <a:rPr lang="en-US" dirty="0"/>
              <a:t> instead of explicitly computing the lifting transformation </a:t>
            </a:r>
            <a:r>
              <a:rPr lang="el-GR" b="1" i="1" dirty="0">
                <a:latin typeface="Times New Roman" pitchFamily="18" charset="0"/>
                <a:cs typeface="Times New Roman" pitchFamily="18" charset="0"/>
              </a:rPr>
              <a:t>φ</a:t>
            </a:r>
            <a:r>
              <a:rPr lang="en-US" dirty="0">
                <a:latin typeface="Times New Roman" pitchFamily="18" charset="0"/>
              </a:rPr>
              <a:t>(</a:t>
            </a:r>
            <a:r>
              <a:rPr lang="en-US" b="1" dirty="0">
                <a:latin typeface="Times New Roman" pitchFamily="18" charset="0"/>
              </a:rPr>
              <a:t>x</a:t>
            </a:r>
            <a:r>
              <a:rPr lang="en-US" dirty="0">
                <a:latin typeface="Times New Roman" pitchFamily="18" charset="0"/>
              </a:rPr>
              <a:t>), </a:t>
            </a:r>
            <a:r>
              <a:rPr lang="en-US" dirty="0"/>
              <a:t>define a kernel function K such that</a:t>
            </a:r>
            <a:br>
              <a:rPr lang="en-US" dirty="0"/>
            </a:br>
            <a:br>
              <a:rPr lang="en-US" sz="800" dirty="0"/>
            </a:br>
            <a:r>
              <a:rPr lang="en-US" dirty="0"/>
              <a:t>		       </a:t>
            </a:r>
            <a:r>
              <a:rPr lang="en-US" i="1" dirty="0">
                <a:latin typeface="Times New Roman" pitchFamily="18" charset="0"/>
              </a:rPr>
              <a:t>K</a:t>
            </a:r>
            <a:r>
              <a:rPr lang="en-US" dirty="0">
                <a:latin typeface="Times New Roman" pitchFamily="18" charset="0"/>
              </a:rPr>
              <a:t>(</a:t>
            </a:r>
            <a:r>
              <a:rPr lang="en-US" b="1" dirty="0">
                <a:latin typeface="Times New Roman" pitchFamily="18" charset="0"/>
              </a:rPr>
              <a:t>x</a:t>
            </a:r>
            <a:r>
              <a:rPr lang="en-US" sz="800" i="1" baseline="-25000" dirty="0">
                <a:latin typeface="Times New Roman" pitchFamily="18" charset="0"/>
              </a:rPr>
              <a:t> </a:t>
            </a:r>
            <a:r>
              <a:rPr lang="en-US" i="1" dirty="0">
                <a:latin typeface="Times New Roman" pitchFamily="18" charset="0"/>
                <a:cs typeface="Arial" charset="0"/>
              </a:rPr>
              <a:t>,</a:t>
            </a:r>
            <a:r>
              <a:rPr lang="en-US" sz="800" i="1" dirty="0">
                <a:latin typeface="Times New Roman" pitchFamily="18" charset="0"/>
                <a:cs typeface="Arial" charset="0"/>
              </a:rPr>
              <a:t> </a:t>
            </a:r>
            <a:r>
              <a:rPr lang="en-US" b="1" dirty="0">
                <a:latin typeface="Times New Roman" pitchFamily="18" charset="0"/>
              </a:rPr>
              <a:t>y</a:t>
            </a:r>
            <a:r>
              <a:rPr lang="en-US" dirty="0">
                <a:latin typeface="Times New Roman" pitchFamily="18" charset="0"/>
              </a:rPr>
              <a:t>)</a:t>
            </a:r>
            <a:r>
              <a:rPr lang="en-US" b="1" i="1" dirty="0">
                <a:latin typeface="Times New Roman" pitchFamily="18" charset="0"/>
              </a:rPr>
              <a:t> = </a:t>
            </a:r>
            <a:r>
              <a:rPr lang="el-GR" b="1" i="1" dirty="0">
                <a:latin typeface="Times New Roman" pitchFamily="18" charset="0"/>
                <a:cs typeface="Times New Roman" pitchFamily="18" charset="0"/>
              </a:rPr>
              <a:t>φ</a:t>
            </a:r>
            <a:r>
              <a:rPr lang="en-US" dirty="0">
                <a:latin typeface="Times New Roman" pitchFamily="18" charset="0"/>
              </a:rPr>
              <a:t>(</a:t>
            </a:r>
            <a:r>
              <a:rPr lang="en-US" b="1" dirty="0">
                <a:latin typeface="Times New Roman" pitchFamily="18" charset="0"/>
              </a:rPr>
              <a:t>x</a:t>
            </a:r>
            <a:r>
              <a:rPr lang="en-US" dirty="0">
                <a:latin typeface="Times New Roman" pitchFamily="18" charset="0"/>
              </a:rPr>
              <a:t>)</a:t>
            </a:r>
            <a:r>
              <a:rPr lang="en-US" i="1" baseline="-25000" dirty="0">
                <a:latin typeface="Times New Roman" pitchFamily="18" charset="0"/>
              </a:rPr>
              <a:t> </a:t>
            </a:r>
            <a:r>
              <a:rPr lang="en-US" i="1" dirty="0">
                <a:latin typeface="Times New Roman" pitchFamily="18" charset="0"/>
                <a:cs typeface="Arial" charset="0"/>
              </a:rPr>
              <a:t>· </a:t>
            </a:r>
            <a:r>
              <a:rPr lang="el-GR" b="1" i="1" dirty="0">
                <a:latin typeface="Times New Roman" pitchFamily="18" charset="0"/>
                <a:cs typeface="Times New Roman" pitchFamily="18" charset="0"/>
              </a:rPr>
              <a:t>φ</a:t>
            </a:r>
            <a:r>
              <a:rPr lang="en-US" dirty="0">
                <a:latin typeface="Times New Roman" pitchFamily="18" charset="0"/>
              </a:rPr>
              <a:t>(</a:t>
            </a:r>
            <a:r>
              <a:rPr lang="en-US" b="1" dirty="0">
                <a:latin typeface="Times New Roman" pitchFamily="18" charset="0"/>
              </a:rPr>
              <a:t>y</a:t>
            </a:r>
            <a:r>
              <a:rPr lang="en-US" dirty="0">
                <a:latin typeface="Times New Roman" pitchFamily="18" charset="0"/>
              </a:rPr>
              <a:t>)</a:t>
            </a:r>
          </a:p>
          <a:p>
            <a:pPr>
              <a:buFontTx/>
              <a:buChar char="•"/>
            </a:pPr>
            <a:endParaRPr lang="en-US" sz="900" dirty="0"/>
          </a:p>
          <a:p>
            <a:r>
              <a:rPr lang="en-US" dirty="0"/>
              <a:t>	(to be valid, the kernel function must satisfy </a:t>
            </a:r>
            <a:r>
              <a:rPr lang="en-US" i="1" dirty="0"/>
              <a:t>Mercer’s condition</a:t>
            </a:r>
            <a:r>
              <a:rPr lang="en-US" dirty="0"/>
              <a:t>)</a:t>
            </a:r>
          </a:p>
          <a:p>
            <a:pPr>
              <a:buFontTx/>
              <a:buChar char="•"/>
            </a:pPr>
            <a:endParaRPr lang="en-US" dirty="0"/>
          </a:p>
        </p:txBody>
      </p:sp>
    </p:spTree>
    <p:extLst>
      <p:ext uri="{BB962C8B-B14F-4D97-AF65-F5344CB8AC3E}">
        <p14:creationId xmlns:p14="http://schemas.microsoft.com/office/powerpoint/2010/main" val="671553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n-US" altLang="en-US" sz="3600" dirty="0">
                <a:ea typeface="ＭＳ Ｐゴシック" panose="020B0600070205080204" pitchFamily="34" charset="-128"/>
              </a:rPr>
              <a:t>Recognition as 3D Matching</a:t>
            </a:r>
          </a:p>
        </p:txBody>
      </p:sp>
      <p:sp>
        <p:nvSpPr>
          <p:cNvPr id="4" name="Rectangle 3">
            <a:extLst>
              <a:ext uri="{FF2B5EF4-FFF2-40B4-BE49-F238E27FC236}">
                <a16:creationId xmlns:a16="http://schemas.microsoft.com/office/drawing/2014/main" id="{ED67E7DE-6EFF-2744-838F-DBF2CF13E9BB}"/>
              </a:ext>
            </a:extLst>
          </p:cNvPr>
          <p:cNvSpPr/>
          <p:nvPr/>
        </p:nvSpPr>
        <p:spPr>
          <a:xfrm>
            <a:off x="0" y="6253067"/>
            <a:ext cx="9144000" cy="353943"/>
          </a:xfrm>
          <a:prstGeom prst="rect">
            <a:avLst/>
          </a:prstGeom>
        </p:spPr>
        <p:txBody>
          <a:bodyPr wrap="square">
            <a:spAutoFit/>
          </a:bodyPr>
          <a:lstStyle/>
          <a:p>
            <a:pPr algn="ctr"/>
            <a:r>
              <a:rPr lang="en-US" sz="1700" dirty="0">
                <a:solidFill>
                  <a:srgbClr val="000000"/>
                </a:solidFill>
                <a:latin typeface="Helvetica" pitchFamily="2" charset="0"/>
                <a:hlinkClick r:id="rId3"/>
              </a:rPr>
              <a:t>Recognizing solid objects by alignment with an image</a:t>
            </a:r>
            <a:r>
              <a:rPr lang="en-US" sz="1700" dirty="0">
                <a:solidFill>
                  <a:srgbClr val="000000"/>
                </a:solidFill>
                <a:latin typeface="Helvetica" pitchFamily="2" charset="0"/>
              </a:rPr>
              <a:t>. </a:t>
            </a:r>
            <a:r>
              <a:rPr lang="en-US" sz="1700" dirty="0" err="1">
                <a:solidFill>
                  <a:srgbClr val="000000"/>
                </a:solidFill>
                <a:latin typeface="Helvetica" pitchFamily="2" charset="0"/>
              </a:rPr>
              <a:t>Huttenlocher</a:t>
            </a:r>
            <a:r>
              <a:rPr lang="en-US" sz="1700" dirty="0">
                <a:solidFill>
                  <a:srgbClr val="000000"/>
                </a:solidFill>
                <a:latin typeface="Helvetica" pitchFamily="2" charset="0"/>
              </a:rPr>
              <a:t> and Ullman IJCV 1990.</a:t>
            </a:r>
            <a:endParaRPr lang="en-US" sz="1700" dirty="0">
              <a:solidFill>
                <a:srgbClr val="000000"/>
              </a:solidFill>
              <a:effectLst/>
              <a:latin typeface="Helvetica" pitchFamily="2" charset="0"/>
            </a:endParaRPr>
          </a:p>
        </p:txBody>
      </p:sp>
      <p:pic>
        <p:nvPicPr>
          <p:cNvPr id="2" name="Picture 1">
            <a:extLst>
              <a:ext uri="{FF2B5EF4-FFF2-40B4-BE49-F238E27FC236}">
                <a16:creationId xmlns:a16="http://schemas.microsoft.com/office/drawing/2014/main" id="{28E9FAD2-761D-AD41-B17E-1968DDDF7834}"/>
              </a:ext>
            </a:extLst>
          </p:cNvPr>
          <p:cNvPicPr>
            <a:picLocks noChangeAspect="1"/>
          </p:cNvPicPr>
          <p:nvPr/>
        </p:nvPicPr>
        <p:blipFill>
          <a:blip r:embed="rId4"/>
          <a:stretch>
            <a:fillRect/>
          </a:stretch>
        </p:blipFill>
        <p:spPr>
          <a:xfrm>
            <a:off x="838200" y="1087152"/>
            <a:ext cx="7924800" cy="5007911"/>
          </a:xfrm>
          <a:prstGeom prst="rect">
            <a:avLst/>
          </a:prstGeom>
        </p:spPr>
      </p:pic>
    </p:spTree>
    <p:extLst>
      <p:ext uri="{BB962C8B-B14F-4D97-AF65-F5344CB8AC3E}">
        <p14:creationId xmlns:p14="http://schemas.microsoft.com/office/powerpoint/2010/main" val="27725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dirty="0"/>
              <a:t>The kernel trick</a:t>
            </a:r>
          </a:p>
        </p:txBody>
      </p:sp>
      <p:sp>
        <p:nvSpPr>
          <p:cNvPr id="1088515" name="Rectangle 3"/>
          <p:cNvSpPr>
            <a:spLocks noGrp="1" noChangeArrowheads="1"/>
          </p:cNvSpPr>
          <p:nvPr>
            <p:ph type="body" idx="1"/>
          </p:nvPr>
        </p:nvSpPr>
        <p:spPr>
          <a:xfrm>
            <a:off x="457200" y="914400"/>
            <a:ext cx="8229600" cy="5257800"/>
          </a:xfrm>
        </p:spPr>
        <p:txBody>
          <a:bodyPr/>
          <a:lstStyle/>
          <a:p>
            <a:pPr>
              <a:buFontTx/>
              <a:buChar char="•"/>
            </a:pPr>
            <a:r>
              <a:rPr lang="en-US" dirty="0"/>
              <a:t>Linear SVM decision function:</a:t>
            </a:r>
          </a:p>
          <a:p>
            <a:pPr>
              <a:buFontTx/>
              <a:buChar char="•"/>
            </a:pPr>
            <a:endParaRPr lang="en-US" dirty="0"/>
          </a:p>
          <a:p>
            <a:pPr>
              <a:buFontTx/>
              <a:buChar char="•"/>
            </a:pPr>
            <a:endParaRPr lang="en-US" dirty="0"/>
          </a:p>
          <a:p>
            <a:pPr>
              <a:buFontTx/>
              <a:buChar char="•"/>
            </a:pPr>
            <a:endParaRPr lang="en-US" dirty="0"/>
          </a:p>
          <a:p>
            <a:pPr>
              <a:buFontTx/>
              <a:buChar char="•"/>
            </a:pPr>
            <a:endParaRPr lang="en-US" dirty="0"/>
          </a:p>
        </p:txBody>
      </p:sp>
      <p:sp>
        <p:nvSpPr>
          <p:cNvPr id="9221" name="Text Box 7"/>
          <p:cNvSpPr txBox="1">
            <a:spLocks noChangeArrowheads="1"/>
          </p:cNvSpPr>
          <p:nvPr/>
        </p:nvSpPr>
        <p:spPr bwMode="auto">
          <a:xfrm>
            <a:off x="0" y="6208713"/>
            <a:ext cx="9144000" cy="641350"/>
          </a:xfrm>
          <a:prstGeom prst="rect">
            <a:avLst/>
          </a:prstGeom>
          <a:noFill/>
          <a:ln w="9525">
            <a:noFill/>
            <a:miter lim="800000"/>
            <a:headEnd/>
            <a:tailEnd/>
          </a:ln>
        </p:spPr>
        <p:txBody>
          <a:bodyPr>
            <a:spAutoFit/>
          </a:bodyPr>
          <a:lstStyle/>
          <a:p>
            <a:pPr eaLnBrk="0" hangingPunct="0"/>
            <a:r>
              <a:rPr lang="en-US">
                <a:solidFill>
                  <a:srgbClr val="000000"/>
                </a:solidFill>
                <a:cs typeface="Arial" charset="0"/>
              </a:rPr>
              <a:t>C. Burges, </a:t>
            </a:r>
            <a:r>
              <a:rPr lang="en-US">
                <a:solidFill>
                  <a:srgbClr val="000000"/>
                </a:solidFill>
                <a:cs typeface="Arial" charset="0"/>
                <a:hlinkClick r:id="rId4"/>
              </a:rPr>
              <a:t>A Tutorial on Support Vector Machines for Pattern Recognition</a:t>
            </a:r>
            <a:r>
              <a:rPr lang="en-US">
                <a:solidFill>
                  <a:srgbClr val="000000"/>
                </a:solidFill>
                <a:cs typeface="Arial" charset="0"/>
              </a:rPr>
              <a:t>,  Data Mining and Knowledge Discovery, 1998 </a:t>
            </a:r>
          </a:p>
        </p:txBody>
      </p:sp>
      <p:graphicFrame>
        <p:nvGraphicFramePr>
          <p:cNvPr id="6" name="Object 6"/>
          <p:cNvGraphicFramePr>
            <a:graphicFrameLocks noChangeAspect="1"/>
          </p:cNvGraphicFramePr>
          <p:nvPr/>
        </p:nvGraphicFramePr>
        <p:xfrm>
          <a:off x="2133600" y="1828800"/>
          <a:ext cx="4572000" cy="727075"/>
        </p:xfrm>
        <a:graphic>
          <a:graphicData uri="http://schemas.openxmlformats.org/presentationml/2006/ole">
            <mc:AlternateContent xmlns:mc="http://schemas.openxmlformats.org/markup-compatibility/2006">
              <mc:Choice xmlns:v="urn:schemas-microsoft-com:vml" Requires="v">
                <p:oleObj spid="_x0000_s5127" name="Equation" r:id="rId5" imgW="1676160" imgH="266400" progId="Equation.3">
                  <p:embed/>
                </p:oleObj>
              </mc:Choice>
              <mc:Fallback>
                <p:oleObj name="Equation" r:id="rId5" imgW="1676160" imgH="266400" progId="Equation.3">
                  <p:embed/>
                  <p:pic>
                    <p:nvPicPr>
                      <p:cNvPr id="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1828800"/>
                        <a:ext cx="4572000" cy="7270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Line 12"/>
          <p:cNvSpPr>
            <a:spLocks noChangeShapeType="1"/>
          </p:cNvSpPr>
          <p:nvPr/>
        </p:nvSpPr>
        <p:spPr bwMode="auto">
          <a:xfrm flipV="1">
            <a:off x="3448050" y="2520950"/>
            <a:ext cx="1143000" cy="838200"/>
          </a:xfrm>
          <a:prstGeom prst="line">
            <a:avLst/>
          </a:prstGeom>
          <a:noFill/>
          <a:ln w="9525">
            <a:solidFill>
              <a:srgbClr val="FF0000"/>
            </a:solidFill>
            <a:round/>
            <a:headEnd/>
            <a:tailEnd type="triangle" w="med" len="med"/>
          </a:ln>
        </p:spPr>
        <p:txBody>
          <a:bodyPr/>
          <a:lstStyle/>
          <a:p>
            <a:pPr eaLnBrk="0" hangingPunct="0"/>
            <a:endParaRPr lang="en-US" sz="2400">
              <a:solidFill>
                <a:srgbClr val="000000"/>
              </a:solidFill>
              <a:cs typeface="Arial" charset="0"/>
            </a:endParaRPr>
          </a:p>
        </p:txBody>
      </p:sp>
      <p:sp>
        <p:nvSpPr>
          <p:cNvPr id="8" name="Line 13"/>
          <p:cNvSpPr>
            <a:spLocks noChangeShapeType="1"/>
          </p:cNvSpPr>
          <p:nvPr/>
        </p:nvSpPr>
        <p:spPr bwMode="auto">
          <a:xfrm flipV="1">
            <a:off x="4819650" y="2520950"/>
            <a:ext cx="381000" cy="838200"/>
          </a:xfrm>
          <a:prstGeom prst="line">
            <a:avLst/>
          </a:prstGeom>
          <a:noFill/>
          <a:ln w="9525">
            <a:solidFill>
              <a:srgbClr val="FF0000"/>
            </a:solidFill>
            <a:round/>
            <a:headEnd/>
            <a:tailEnd type="triangle" w="med" len="med"/>
          </a:ln>
        </p:spPr>
        <p:txBody>
          <a:bodyPr/>
          <a:lstStyle/>
          <a:p>
            <a:pPr eaLnBrk="0" hangingPunct="0"/>
            <a:endParaRPr lang="en-US" sz="2400">
              <a:solidFill>
                <a:srgbClr val="000000"/>
              </a:solidFill>
              <a:cs typeface="Arial" charset="0"/>
            </a:endParaRPr>
          </a:p>
        </p:txBody>
      </p:sp>
      <p:sp>
        <p:nvSpPr>
          <p:cNvPr id="9" name="Text Box 14"/>
          <p:cNvSpPr txBox="1">
            <a:spLocks noChangeArrowheads="1"/>
          </p:cNvSpPr>
          <p:nvPr/>
        </p:nvSpPr>
        <p:spPr bwMode="auto">
          <a:xfrm>
            <a:off x="4281488" y="3359150"/>
            <a:ext cx="1346200" cy="831850"/>
          </a:xfrm>
          <a:prstGeom prst="rect">
            <a:avLst/>
          </a:prstGeom>
          <a:noFill/>
          <a:ln w="9525">
            <a:solidFill>
              <a:srgbClr val="FF0000"/>
            </a:solidFill>
            <a:miter lim="800000"/>
            <a:headEnd/>
            <a:tailEnd/>
          </a:ln>
        </p:spPr>
        <p:txBody>
          <a:bodyPr wrap="none">
            <a:spAutoFit/>
          </a:bodyPr>
          <a:lstStyle/>
          <a:p>
            <a:pPr algn="ctr" eaLnBrk="0" hangingPunct="0"/>
            <a:r>
              <a:rPr lang="en-US" sz="2400">
                <a:solidFill>
                  <a:srgbClr val="000000"/>
                </a:solidFill>
                <a:cs typeface="Arial" charset="0"/>
              </a:rPr>
              <a:t>Support </a:t>
            </a:r>
            <a:br>
              <a:rPr lang="en-US" sz="2400">
                <a:solidFill>
                  <a:srgbClr val="000000"/>
                </a:solidFill>
                <a:cs typeface="Arial" charset="0"/>
              </a:rPr>
            </a:br>
            <a:r>
              <a:rPr lang="en-US" sz="2400">
                <a:solidFill>
                  <a:srgbClr val="000000"/>
                </a:solidFill>
                <a:cs typeface="Arial" charset="0"/>
              </a:rPr>
              <a:t>vector</a:t>
            </a:r>
          </a:p>
        </p:txBody>
      </p:sp>
      <p:sp>
        <p:nvSpPr>
          <p:cNvPr id="10" name="Text Box 15"/>
          <p:cNvSpPr txBox="1">
            <a:spLocks noChangeArrowheads="1"/>
          </p:cNvSpPr>
          <p:nvPr/>
        </p:nvSpPr>
        <p:spPr bwMode="auto">
          <a:xfrm>
            <a:off x="2667000" y="3359150"/>
            <a:ext cx="1212850" cy="831850"/>
          </a:xfrm>
          <a:prstGeom prst="rect">
            <a:avLst/>
          </a:prstGeom>
          <a:noFill/>
          <a:ln w="9525">
            <a:solidFill>
              <a:srgbClr val="FF0000"/>
            </a:solidFill>
            <a:miter lim="800000"/>
            <a:headEnd/>
            <a:tailEnd/>
          </a:ln>
        </p:spPr>
        <p:txBody>
          <a:bodyPr wrap="none">
            <a:spAutoFit/>
          </a:bodyPr>
          <a:lstStyle/>
          <a:p>
            <a:pPr algn="ctr" eaLnBrk="0" hangingPunct="0"/>
            <a:r>
              <a:rPr lang="en-US" sz="2400">
                <a:solidFill>
                  <a:srgbClr val="000000"/>
                </a:solidFill>
                <a:cs typeface="Arial" charset="0"/>
              </a:rPr>
              <a:t>learned</a:t>
            </a:r>
            <a:br>
              <a:rPr lang="en-US" sz="2400">
                <a:solidFill>
                  <a:srgbClr val="000000"/>
                </a:solidFill>
                <a:cs typeface="Arial" charset="0"/>
              </a:rPr>
            </a:br>
            <a:r>
              <a:rPr lang="en-US" sz="2400">
                <a:solidFill>
                  <a:srgbClr val="000000"/>
                </a:solidFill>
                <a:cs typeface="Arial" charset="0"/>
              </a:rPr>
              <a:t>weight</a:t>
            </a:r>
          </a:p>
        </p:txBody>
      </p:sp>
    </p:spTree>
    <p:extLst>
      <p:ext uri="{BB962C8B-B14F-4D97-AF65-F5344CB8AC3E}">
        <p14:creationId xmlns:p14="http://schemas.microsoft.com/office/powerpoint/2010/main" val="273968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885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8515" grpId="0" build="p"/>
      <p:bldP spid="7" grpId="0" animBg="1"/>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dirty="0"/>
              <a:t>The kernel trick</a:t>
            </a:r>
          </a:p>
        </p:txBody>
      </p:sp>
      <p:sp>
        <p:nvSpPr>
          <p:cNvPr id="1088515" name="Rectangle 3"/>
          <p:cNvSpPr>
            <a:spLocks noGrp="1" noChangeArrowheads="1"/>
          </p:cNvSpPr>
          <p:nvPr>
            <p:ph type="body" idx="1"/>
          </p:nvPr>
        </p:nvSpPr>
        <p:spPr>
          <a:xfrm>
            <a:off x="457200" y="914400"/>
            <a:ext cx="8229600" cy="5257800"/>
          </a:xfrm>
        </p:spPr>
        <p:txBody>
          <a:bodyPr>
            <a:normAutofit fontScale="92500" lnSpcReduction="10000"/>
          </a:bodyPr>
          <a:lstStyle/>
          <a:p>
            <a:pPr>
              <a:buFontTx/>
              <a:buChar char="•"/>
            </a:pPr>
            <a:r>
              <a:rPr lang="en-US" dirty="0"/>
              <a:t>Linear SVM decision function:</a:t>
            </a:r>
          </a:p>
          <a:p>
            <a:pPr>
              <a:buFontTx/>
              <a:buChar char="•"/>
            </a:pPr>
            <a:endParaRPr lang="en-US" dirty="0"/>
          </a:p>
          <a:p>
            <a:pPr>
              <a:buFontTx/>
              <a:buChar char="•"/>
            </a:pPr>
            <a:endParaRPr lang="en-US" dirty="0"/>
          </a:p>
          <a:p>
            <a:pPr marL="0" indent="0"/>
            <a:endParaRPr lang="en-US" dirty="0"/>
          </a:p>
          <a:p>
            <a:pPr>
              <a:buFontTx/>
              <a:buChar char="•"/>
            </a:pPr>
            <a:r>
              <a:rPr lang="en-US" dirty="0"/>
              <a:t>Kernel SVM decision function:</a:t>
            </a:r>
          </a:p>
          <a:p>
            <a:pPr>
              <a:buFontTx/>
              <a:buChar char="•"/>
            </a:pPr>
            <a:endParaRPr lang="en-US" dirty="0"/>
          </a:p>
          <a:p>
            <a:pPr>
              <a:buFontTx/>
              <a:buChar char="•"/>
            </a:pPr>
            <a:endParaRPr lang="en-US" dirty="0"/>
          </a:p>
          <a:p>
            <a:pPr>
              <a:buFontTx/>
              <a:buChar char="•"/>
            </a:pPr>
            <a:endParaRPr lang="en-US" dirty="0"/>
          </a:p>
          <a:p>
            <a:pPr>
              <a:buFontTx/>
              <a:buChar char="•"/>
            </a:pPr>
            <a:r>
              <a:rPr lang="en-US" dirty="0"/>
              <a:t>This gives a nonlinear decision boundary in the original feature space</a:t>
            </a:r>
            <a:endParaRPr lang="el-GR" dirty="0"/>
          </a:p>
        </p:txBody>
      </p:sp>
      <p:graphicFrame>
        <p:nvGraphicFramePr>
          <p:cNvPr id="1088518" name="Object 6"/>
          <p:cNvGraphicFramePr>
            <a:graphicFrameLocks noGrp="1" noChangeAspect="1"/>
          </p:cNvGraphicFramePr>
          <p:nvPr>
            <p:ph sz="half" idx="4294967295"/>
          </p:nvPr>
        </p:nvGraphicFramePr>
        <p:xfrm>
          <a:off x="1358900" y="3814763"/>
          <a:ext cx="6605588" cy="833437"/>
        </p:xfrm>
        <a:graphic>
          <a:graphicData uri="http://schemas.openxmlformats.org/presentationml/2006/ole">
            <mc:AlternateContent xmlns:mc="http://schemas.openxmlformats.org/markup-compatibility/2006">
              <mc:Choice xmlns:v="urn:schemas-microsoft-com:vml" Requires="v">
                <p:oleObj spid="_x0000_s6157" name="Equation" r:id="rId4" imgW="2717640" imgH="342720" progId="Equation.3">
                  <p:embed/>
                </p:oleObj>
              </mc:Choice>
              <mc:Fallback>
                <p:oleObj name="Equation" r:id="rId4" imgW="2717640" imgH="342720" progId="Equation.3">
                  <p:embed/>
                  <p:pic>
                    <p:nvPicPr>
                      <p:cNvPr id="1088518" name="Object 6"/>
                      <p:cNvPicPr>
                        <a:picLocks noChangeAspect="1" noChangeArrowheads="1"/>
                      </p:cNvPicPr>
                      <p:nvPr/>
                    </p:nvPicPr>
                    <p:blipFill>
                      <a:blip r:embed="rId5"/>
                      <a:srcRect/>
                      <a:stretch>
                        <a:fillRect/>
                      </a:stretch>
                    </p:blipFill>
                    <p:spPr bwMode="auto">
                      <a:xfrm>
                        <a:off x="1358900" y="3814763"/>
                        <a:ext cx="6605588" cy="83343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221" name="Text Box 7"/>
          <p:cNvSpPr txBox="1">
            <a:spLocks noChangeArrowheads="1"/>
          </p:cNvSpPr>
          <p:nvPr/>
        </p:nvSpPr>
        <p:spPr bwMode="auto">
          <a:xfrm>
            <a:off x="0" y="6208713"/>
            <a:ext cx="9144000" cy="641350"/>
          </a:xfrm>
          <a:prstGeom prst="rect">
            <a:avLst/>
          </a:prstGeom>
          <a:noFill/>
          <a:ln w="9525">
            <a:noFill/>
            <a:miter lim="800000"/>
            <a:headEnd/>
            <a:tailEnd/>
          </a:ln>
        </p:spPr>
        <p:txBody>
          <a:bodyPr>
            <a:spAutoFit/>
          </a:bodyPr>
          <a:lstStyle/>
          <a:p>
            <a:pPr eaLnBrk="0" hangingPunct="0"/>
            <a:r>
              <a:rPr lang="en-US">
                <a:solidFill>
                  <a:srgbClr val="000000"/>
                </a:solidFill>
                <a:cs typeface="Arial" charset="0"/>
              </a:rPr>
              <a:t>C. Burges, </a:t>
            </a:r>
            <a:r>
              <a:rPr lang="en-US">
                <a:solidFill>
                  <a:srgbClr val="000000"/>
                </a:solidFill>
                <a:cs typeface="Arial" charset="0"/>
                <a:hlinkClick r:id="rId6"/>
              </a:rPr>
              <a:t>A Tutorial on Support Vector Machines for Pattern Recognition</a:t>
            </a:r>
            <a:r>
              <a:rPr lang="en-US">
                <a:solidFill>
                  <a:srgbClr val="000000"/>
                </a:solidFill>
                <a:cs typeface="Arial" charset="0"/>
              </a:rPr>
              <a:t>,  Data Mining and Knowledge Discovery, 1998 </a:t>
            </a:r>
          </a:p>
        </p:txBody>
      </p:sp>
      <p:graphicFrame>
        <p:nvGraphicFramePr>
          <p:cNvPr id="6" name="Object 6"/>
          <p:cNvGraphicFramePr>
            <a:graphicFrameLocks noChangeAspect="1"/>
          </p:cNvGraphicFramePr>
          <p:nvPr/>
        </p:nvGraphicFramePr>
        <p:xfrm>
          <a:off x="2133600" y="1828800"/>
          <a:ext cx="4572000" cy="727075"/>
        </p:xfrm>
        <a:graphic>
          <a:graphicData uri="http://schemas.openxmlformats.org/presentationml/2006/ole">
            <mc:AlternateContent xmlns:mc="http://schemas.openxmlformats.org/markup-compatibility/2006">
              <mc:Choice xmlns:v="urn:schemas-microsoft-com:vml" Requires="v">
                <p:oleObj spid="_x0000_s6158" name="Equation" r:id="rId7" imgW="1676160" imgH="266400" progId="Equation.3">
                  <p:embed/>
                </p:oleObj>
              </mc:Choice>
              <mc:Fallback>
                <p:oleObj name="Equation" r:id="rId7" imgW="1676160" imgH="266400" progId="Equation.3">
                  <p:embed/>
                  <p:pic>
                    <p:nvPicPr>
                      <p:cNvPr id="6"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1828800"/>
                        <a:ext cx="4572000" cy="7270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8968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85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851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kernel:</a:t>
            </a:r>
          </a:p>
        </p:txBody>
      </p:sp>
      <p:sp>
        <p:nvSpPr>
          <p:cNvPr id="3" name="Content Placeholder 2"/>
          <p:cNvSpPr>
            <a:spLocks noGrp="1"/>
          </p:cNvSpPr>
          <p:nvPr>
            <p:ph idx="1"/>
          </p:nvPr>
        </p:nvSpPr>
        <p:spPr/>
        <p:txBody>
          <a:bodyPr/>
          <a:lstStyle/>
          <a:p>
            <a:endParaRPr lang="en-US"/>
          </a:p>
        </p:txBody>
      </p:sp>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19201"/>
            <a:ext cx="5676899" cy="26751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57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299" y="3886200"/>
            <a:ext cx="5638800" cy="26207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4" name="Object 3"/>
          <p:cNvGraphicFramePr>
            <a:graphicFrameLocks noChangeAspect="1"/>
          </p:cNvGraphicFramePr>
          <p:nvPr/>
        </p:nvGraphicFramePr>
        <p:xfrm>
          <a:off x="4419600" y="152400"/>
          <a:ext cx="3774099" cy="685800"/>
        </p:xfrm>
        <a:graphic>
          <a:graphicData uri="http://schemas.openxmlformats.org/presentationml/2006/ole">
            <mc:AlternateContent xmlns:mc="http://schemas.openxmlformats.org/markup-compatibility/2006">
              <mc:Choice xmlns:v="urn:schemas-microsoft-com:vml" Requires="v">
                <p:oleObj spid="_x0000_s7175" name="Equation" r:id="rId5" imgW="1257120" imgH="228600" progId="Equation.3">
                  <p:embed/>
                </p:oleObj>
              </mc:Choice>
              <mc:Fallback>
                <p:oleObj name="Equation" r:id="rId5" imgW="1257120" imgH="228600" progId="Equation.3">
                  <p:embed/>
                  <p:pic>
                    <p:nvPicPr>
                      <p:cNvPr id="4" name="Object 3"/>
                      <p:cNvPicPr>
                        <a:picLocks noChangeAspect="1" noChangeArrowheads="1"/>
                      </p:cNvPicPr>
                      <p:nvPr/>
                    </p:nvPicPr>
                    <p:blipFill>
                      <a:blip r:embed="rId6"/>
                      <a:srcRect/>
                      <a:stretch>
                        <a:fillRect/>
                      </a:stretch>
                    </p:blipFill>
                    <p:spPr bwMode="auto">
                      <a:xfrm>
                        <a:off x="4419600" y="152400"/>
                        <a:ext cx="3774099" cy="6858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8689329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Gaussian kernel</a:t>
            </a:r>
          </a:p>
        </p:txBody>
      </p:sp>
      <p:sp>
        <p:nvSpPr>
          <p:cNvPr id="3" name="Content Placeholder 2"/>
          <p:cNvSpPr>
            <a:spLocks noGrp="1"/>
          </p:cNvSpPr>
          <p:nvPr>
            <p:ph idx="1"/>
          </p:nvPr>
        </p:nvSpPr>
        <p:spPr>
          <a:xfrm>
            <a:off x="609600" y="914400"/>
            <a:ext cx="8001000" cy="5257800"/>
          </a:xfrm>
        </p:spPr>
        <p:txBody>
          <a:bodyPr/>
          <a:lstStyle/>
          <a:p>
            <a:pPr marL="457200" indent="-457200">
              <a:buFont typeface="Arial" pitchFamily="34" charset="0"/>
              <a:buChar char="•"/>
            </a:pPr>
            <a:r>
              <a:rPr lang="en-US" dirty="0"/>
              <a:t>Also known as the radial basis function (RBF) kernel:</a:t>
            </a:r>
          </a:p>
          <a:p>
            <a:pPr marL="457200" indent="-457200">
              <a:buFont typeface="Arial" pitchFamily="34" charset="0"/>
              <a:buChar char="•"/>
            </a:pPr>
            <a:endParaRPr lang="en-US" dirty="0"/>
          </a:p>
          <a:p>
            <a:pPr marL="457200" indent="-457200">
              <a:buFont typeface="Arial" pitchFamily="34" charset="0"/>
              <a:buChar char="•"/>
            </a:pPr>
            <a:endParaRPr lang="en-US" dirty="0"/>
          </a:p>
        </p:txBody>
      </p:sp>
      <p:graphicFrame>
        <p:nvGraphicFramePr>
          <p:cNvPr id="4" name="Object 3"/>
          <p:cNvGraphicFramePr>
            <a:graphicFrameLocks noChangeAspect="1"/>
          </p:cNvGraphicFramePr>
          <p:nvPr/>
        </p:nvGraphicFramePr>
        <p:xfrm>
          <a:off x="1828800" y="1676400"/>
          <a:ext cx="5335588" cy="1295400"/>
        </p:xfrm>
        <a:graphic>
          <a:graphicData uri="http://schemas.openxmlformats.org/presentationml/2006/ole">
            <mc:AlternateContent xmlns:mc="http://schemas.openxmlformats.org/markup-compatibility/2006">
              <mc:Choice xmlns:v="urn:schemas-microsoft-com:vml" Requires="v">
                <p:oleObj spid="_x0000_s8199" name="Equation" r:id="rId3" imgW="1777680" imgH="431640" progId="Equation.3">
                  <p:embed/>
                </p:oleObj>
              </mc:Choice>
              <mc:Fallback>
                <p:oleObj name="Equation" r:id="rId3" imgW="1777680" imgH="431640" progId="Equation.3">
                  <p:embed/>
                  <p:pic>
                    <p:nvPicPr>
                      <p:cNvPr id="4" name="Object 3"/>
                      <p:cNvPicPr>
                        <a:picLocks noChangeAspect="1" noChangeArrowheads="1"/>
                      </p:cNvPicPr>
                      <p:nvPr/>
                    </p:nvPicPr>
                    <p:blipFill>
                      <a:blip r:embed="rId4"/>
                      <a:srcRect/>
                      <a:stretch>
                        <a:fillRect/>
                      </a:stretch>
                    </p:blipFill>
                    <p:spPr bwMode="auto">
                      <a:xfrm>
                        <a:off x="1828800" y="1676400"/>
                        <a:ext cx="533558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5" name="Picture 4"/>
          <p:cNvPicPr>
            <a:picLocks noChangeAspect="1"/>
          </p:cNvPicPr>
          <p:nvPr/>
        </p:nvPicPr>
        <p:blipFill rotWithShape="1">
          <a:blip r:embed="rId5"/>
          <a:srcRect l="48769" t="-1" r="4930" b="15796"/>
          <a:stretch/>
        </p:blipFill>
        <p:spPr>
          <a:xfrm>
            <a:off x="3810000" y="3079623"/>
            <a:ext cx="2667000" cy="2980944"/>
          </a:xfrm>
          <a:prstGeom prst="rect">
            <a:avLst/>
          </a:prstGeom>
        </p:spPr>
      </p:pic>
      <p:sp>
        <p:nvSpPr>
          <p:cNvPr id="6" name="TextBox 5"/>
          <p:cNvSpPr txBox="1"/>
          <p:nvPr/>
        </p:nvSpPr>
        <p:spPr>
          <a:xfrm>
            <a:off x="4267200" y="6248400"/>
            <a:ext cx="937914" cy="369332"/>
          </a:xfrm>
          <a:prstGeom prst="rect">
            <a:avLst/>
          </a:prstGeom>
          <a:noFill/>
        </p:spPr>
        <p:txBody>
          <a:bodyPr wrap="none" rtlCol="0">
            <a:spAutoFit/>
          </a:bodyPr>
          <a:lstStyle/>
          <a:p>
            <a:r>
              <a:rPr lang="en-US" dirty="0">
                <a:solidFill>
                  <a:srgbClr val="000000"/>
                </a:solidFill>
              </a:rPr>
              <a:t>||</a:t>
            </a:r>
            <a:r>
              <a:rPr lang="en-US" b="1" dirty="0">
                <a:solidFill>
                  <a:srgbClr val="000000"/>
                </a:solidFill>
              </a:rPr>
              <a:t>x</a:t>
            </a:r>
            <a:r>
              <a:rPr lang="en-US" dirty="0">
                <a:solidFill>
                  <a:srgbClr val="000000"/>
                </a:solidFill>
              </a:rPr>
              <a:t> – </a:t>
            </a:r>
            <a:r>
              <a:rPr lang="en-US" b="1" dirty="0">
                <a:solidFill>
                  <a:srgbClr val="000000"/>
                </a:solidFill>
              </a:rPr>
              <a:t>y</a:t>
            </a:r>
            <a:r>
              <a:rPr lang="en-US" dirty="0">
                <a:solidFill>
                  <a:srgbClr val="000000"/>
                </a:solidFill>
              </a:rPr>
              <a:t>||</a:t>
            </a:r>
          </a:p>
        </p:txBody>
      </p:sp>
      <p:sp>
        <p:nvSpPr>
          <p:cNvPr id="7" name="TextBox 6"/>
          <p:cNvSpPr txBox="1"/>
          <p:nvPr/>
        </p:nvSpPr>
        <p:spPr>
          <a:xfrm>
            <a:off x="2895600" y="4572000"/>
            <a:ext cx="877389" cy="369332"/>
          </a:xfrm>
          <a:prstGeom prst="rect">
            <a:avLst/>
          </a:prstGeom>
          <a:noFill/>
        </p:spPr>
        <p:txBody>
          <a:bodyPr wrap="none" rtlCol="0">
            <a:spAutoFit/>
          </a:bodyPr>
          <a:lstStyle/>
          <a:p>
            <a:r>
              <a:rPr lang="en-US" dirty="0">
                <a:solidFill>
                  <a:srgbClr val="000000"/>
                </a:solidFill>
              </a:rPr>
              <a:t>K(</a:t>
            </a:r>
            <a:r>
              <a:rPr lang="en-US" b="1" dirty="0">
                <a:solidFill>
                  <a:srgbClr val="000000"/>
                </a:solidFill>
              </a:rPr>
              <a:t>x</a:t>
            </a:r>
            <a:r>
              <a:rPr lang="en-US" dirty="0">
                <a:solidFill>
                  <a:srgbClr val="000000"/>
                </a:solidFill>
              </a:rPr>
              <a:t>, </a:t>
            </a:r>
            <a:r>
              <a:rPr lang="en-US" b="1" dirty="0">
                <a:solidFill>
                  <a:srgbClr val="000000"/>
                </a:solidFill>
              </a:rPr>
              <a:t>y</a:t>
            </a:r>
            <a:r>
              <a:rPr lang="en-US" dirty="0">
                <a:solidFill>
                  <a:srgbClr val="000000"/>
                </a:solidFill>
              </a:rPr>
              <a:t>)</a:t>
            </a:r>
          </a:p>
        </p:txBody>
      </p:sp>
    </p:spTree>
    <p:extLst>
      <p:ext uri="{BB962C8B-B14F-4D97-AF65-F5344CB8AC3E}">
        <p14:creationId xmlns:p14="http://schemas.microsoft.com/office/powerpoint/2010/main" val="1986536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Gaussian kernel</a:t>
            </a:r>
          </a:p>
        </p:txBody>
      </p:sp>
      <p:pic>
        <p:nvPicPr>
          <p:cNvPr id="778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329" y="1096108"/>
            <a:ext cx="6662737" cy="53603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Arrow Connector 4"/>
          <p:cNvCxnSpPr/>
          <p:nvPr/>
        </p:nvCxnSpPr>
        <p:spPr bwMode="auto">
          <a:xfrm>
            <a:off x="2667000" y="2057400"/>
            <a:ext cx="1066800"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a:off x="2667000" y="2057400"/>
            <a:ext cx="16764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a:off x="1828800" y="1752600"/>
            <a:ext cx="812274" cy="461665"/>
          </a:xfrm>
          <a:prstGeom prst="rect">
            <a:avLst/>
          </a:prstGeom>
          <a:noFill/>
        </p:spPr>
        <p:txBody>
          <a:bodyPr wrap="none" rtlCol="0">
            <a:spAutoFit/>
          </a:bodyPr>
          <a:lstStyle/>
          <a:p>
            <a:pPr eaLnBrk="0" hangingPunct="0"/>
            <a:r>
              <a:rPr lang="en-US" sz="2400" dirty="0">
                <a:solidFill>
                  <a:srgbClr val="000000"/>
                </a:solidFill>
                <a:cs typeface="Arial" charset="0"/>
              </a:rPr>
              <a:t>SV’s</a:t>
            </a:r>
          </a:p>
        </p:txBody>
      </p:sp>
    </p:spTree>
    <p:extLst>
      <p:ext uri="{BB962C8B-B14F-4D97-AF65-F5344CB8AC3E}">
        <p14:creationId xmlns:p14="http://schemas.microsoft.com/office/powerpoint/2010/main" val="151747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p:txBody>
          <a:bodyPr/>
          <a:lstStyle/>
          <a:p>
            <a:r>
              <a:rPr lang="en-US" dirty="0"/>
              <a:t>Bag of features</a:t>
            </a:r>
          </a:p>
        </p:txBody>
      </p:sp>
      <p:sp>
        <p:nvSpPr>
          <p:cNvPr id="18434" name="Rectangle 3"/>
          <p:cNvSpPr>
            <a:spLocks noGrp="1" noChangeArrowheads="1"/>
          </p:cNvSpPr>
          <p:nvPr>
            <p:ph idx="1"/>
          </p:nvPr>
        </p:nvSpPr>
        <p:spPr/>
        <p:txBody>
          <a:bodyPr/>
          <a:lstStyle/>
          <a:p>
            <a:pPr marL="533400" indent="-533400">
              <a:buFontTx/>
              <a:buAutoNum type="arabicPeriod"/>
            </a:pPr>
            <a:r>
              <a:rPr lang="en-US" sz="2400" dirty="0"/>
              <a:t>Extract local features</a:t>
            </a:r>
          </a:p>
          <a:p>
            <a:pPr marL="533400" indent="-533400">
              <a:buFontTx/>
              <a:buAutoNum type="arabicPeriod"/>
            </a:pPr>
            <a:r>
              <a:rPr lang="en-US" sz="2400" dirty="0"/>
              <a:t>Learn “visual vocabulary”</a:t>
            </a:r>
          </a:p>
          <a:p>
            <a:pPr marL="533400" indent="-533400">
              <a:buFontTx/>
              <a:buAutoNum type="arabicPeriod"/>
            </a:pPr>
            <a:r>
              <a:rPr lang="en-US" sz="2400" dirty="0"/>
              <a:t>Quantize local features using visual vocabulary </a:t>
            </a:r>
          </a:p>
          <a:p>
            <a:pPr marL="533400" indent="-533400">
              <a:buFontTx/>
              <a:buAutoNum type="arabicPeriod"/>
            </a:pPr>
            <a:r>
              <a:rPr lang="en-US" sz="2400" dirty="0"/>
              <a:t>Represent images by frequencies of “visual words” </a:t>
            </a:r>
          </a:p>
        </p:txBody>
      </p:sp>
      <p:grpSp>
        <p:nvGrpSpPr>
          <p:cNvPr id="18435" name="Group 4"/>
          <p:cNvGrpSpPr>
            <a:grpSpLocks/>
          </p:cNvGrpSpPr>
          <p:nvPr/>
        </p:nvGrpSpPr>
        <p:grpSpPr bwMode="auto">
          <a:xfrm>
            <a:off x="1066800" y="4899329"/>
            <a:ext cx="7162800" cy="1806271"/>
            <a:chOff x="144" y="1776"/>
            <a:chExt cx="5520" cy="1392"/>
          </a:xfrm>
        </p:grpSpPr>
        <p:sp>
          <p:nvSpPr>
            <p:cNvPr id="18437" name="Rectangle 5"/>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18438" name="Rectangle 6"/>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18439" name="Rectangle 7"/>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18440" name="Rectangle 8"/>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18441" name="Rectangle 9"/>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8442" name="Rectangle 10"/>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8443" name="Rectangle 11"/>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8444" name="Rectangle 12"/>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8445" name="Rectangle 13"/>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18446" name="Rectangle 14"/>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18447" name="Rectangle 15"/>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18448" name="Rectangle 16"/>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18449" name="Line 17"/>
            <p:cNvSpPr>
              <a:spLocks noChangeShapeType="1"/>
            </p:cNvSpPr>
            <p:nvPr/>
          </p:nvSpPr>
          <p:spPr bwMode="auto">
            <a:xfrm>
              <a:off x="144" y="2905"/>
              <a:ext cx="1584" cy="0"/>
            </a:xfrm>
            <a:prstGeom prst="line">
              <a:avLst/>
            </a:prstGeom>
            <a:noFill/>
            <a:ln w="38100">
              <a:solidFill>
                <a:schemeClr val="tx1"/>
              </a:solidFill>
              <a:round/>
              <a:headEnd/>
              <a:tailEnd type="triangle" w="lg" len="med"/>
            </a:ln>
          </p:spPr>
          <p:txBody>
            <a:bodyPr/>
            <a:lstStyle/>
            <a:p>
              <a:endParaRPr lang="en-US"/>
            </a:p>
          </p:txBody>
        </p:sp>
        <p:sp>
          <p:nvSpPr>
            <p:cNvPr id="18450" name="Line 18"/>
            <p:cNvSpPr>
              <a:spLocks noChangeShapeType="1"/>
            </p:cNvSpPr>
            <p:nvPr/>
          </p:nvSpPr>
          <p:spPr bwMode="auto">
            <a:xfrm flipV="1">
              <a:off x="144" y="1801"/>
              <a:ext cx="0" cy="1104"/>
            </a:xfrm>
            <a:prstGeom prst="line">
              <a:avLst/>
            </a:prstGeom>
            <a:noFill/>
            <a:ln w="38100">
              <a:solidFill>
                <a:schemeClr val="tx1"/>
              </a:solidFill>
              <a:round/>
              <a:headEnd/>
              <a:tailEnd type="triangle" w="lg" len="med"/>
            </a:ln>
          </p:spPr>
          <p:txBody>
            <a:bodyPr/>
            <a:lstStyle/>
            <a:p>
              <a:endParaRPr lang="en-US"/>
            </a:p>
          </p:txBody>
        </p:sp>
        <p:pic>
          <p:nvPicPr>
            <p:cNvPr id="18451" name="Picture 19" descr="ermine"/>
            <p:cNvPicPr>
              <a:picLocks noChangeAspect="1" noChangeArrowheads="1"/>
            </p:cNvPicPr>
            <p:nvPr/>
          </p:nvPicPr>
          <p:blipFill>
            <a:blip r:embed="rId3" cstate="print"/>
            <a:srcRect l="50569" t="17148" r="37727" b="76851"/>
            <a:stretch>
              <a:fillRect/>
            </a:stretch>
          </p:blipFill>
          <p:spPr bwMode="auto">
            <a:xfrm>
              <a:off x="1296" y="2963"/>
              <a:ext cx="240" cy="168"/>
            </a:xfrm>
            <a:prstGeom prst="rect">
              <a:avLst/>
            </a:prstGeom>
            <a:noFill/>
            <a:ln w="9525">
              <a:noFill/>
              <a:miter lim="800000"/>
              <a:headEnd/>
              <a:tailEnd/>
            </a:ln>
          </p:spPr>
        </p:pic>
        <p:pic>
          <p:nvPicPr>
            <p:cNvPr id="18452" name="Picture 20" descr="bicycle"/>
            <p:cNvPicPr>
              <a:picLocks noChangeAspect="1" noChangeArrowheads="1"/>
            </p:cNvPicPr>
            <p:nvPr/>
          </p:nvPicPr>
          <p:blipFill>
            <a:blip r:embed="rId4" cstate="print"/>
            <a:srcRect l="20000" r="55000" b="54236"/>
            <a:stretch>
              <a:fillRect/>
            </a:stretch>
          </p:blipFill>
          <p:spPr bwMode="auto">
            <a:xfrm>
              <a:off x="288" y="2953"/>
              <a:ext cx="197" cy="215"/>
            </a:xfrm>
            <a:prstGeom prst="rect">
              <a:avLst/>
            </a:prstGeom>
            <a:noFill/>
            <a:ln w="9525">
              <a:noFill/>
              <a:miter lim="800000"/>
              <a:headEnd/>
              <a:tailEnd/>
            </a:ln>
          </p:spPr>
        </p:pic>
        <p:pic>
          <p:nvPicPr>
            <p:cNvPr id="18453" name="Picture 21" descr="ermine"/>
            <p:cNvPicPr>
              <a:picLocks noChangeAspect="1" noChangeArrowheads="1"/>
            </p:cNvPicPr>
            <p:nvPr/>
          </p:nvPicPr>
          <p:blipFill>
            <a:blip r:embed="rId3" cstate="print"/>
            <a:srcRect l="49399" t="22293" r="38898" b="71706"/>
            <a:stretch>
              <a:fillRect/>
            </a:stretch>
          </p:blipFill>
          <p:spPr bwMode="auto">
            <a:xfrm>
              <a:off x="576" y="2953"/>
              <a:ext cx="240" cy="168"/>
            </a:xfrm>
            <a:prstGeom prst="rect">
              <a:avLst/>
            </a:prstGeom>
            <a:noFill/>
            <a:ln w="9525">
              <a:noFill/>
              <a:miter lim="800000"/>
              <a:headEnd/>
              <a:tailEnd/>
            </a:ln>
          </p:spPr>
        </p:pic>
        <p:sp>
          <p:nvSpPr>
            <p:cNvPr id="18454" name="Line 22"/>
            <p:cNvSpPr>
              <a:spLocks noChangeShapeType="1"/>
            </p:cNvSpPr>
            <p:nvPr/>
          </p:nvSpPr>
          <p:spPr bwMode="auto">
            <a:xfrm>
              <a:off x="4080" y="2905"/>
              <a:ext cx="1584" cy="0"/>
            </a:xfrm>
            <a:prstGeom prst="line">
              <a:avLst/>
            </a:prstGeom>
            <a:noFill/>
            <a:ln w="38100">
              <a:solidFill>
                <a:schemeClr val="tx1"/>
              </a:solidFill>
              <a:round/>
              <a:headEnd/>
              <a:tailEnd type="triangle" w="lg" len="med"/>
            </a:ln>
          </p:spPr>
          <p:txBody>
            <a:bodyPr/>
            <a:lstStyle/>
            <a:p>
              <a:endParaRPr lang="en-US"/>
            </a:p>
          </p:txBody>
        </p:sp>
        <p:sp>
          <p:nvSpPr>
            <p:cNvPr id="18455" name="Line 23"/>
            <p:cNvSpPr>
              <a:spLocks noChangeShapeType="1"/>
            </p:cNvSpPr>
            <p:nvPr/>
          </p:nvSpPr>
          <p:spPr bwMode="auto">
            <a:xfrm flipV="1">
              <a:off x="4080" y="1801"/>
              <a:ext cx="0" cy="1104"/>
            </a:xfrm>
            <a:prstGeom prst="line">
              <a:avLst/>
            </a:prstGeom>
            <a:noFill/>
            <a:ln w="38100">
              <a:solidFill>
                <a:schemeClr val="tx1"/>
              </a:solidFill>
              <a:round/>
              <a:headEnd/>
              <a:tailEnd type="triangle" w="lg" len="med"/>
            </a:ln>
          </p:spPr>
          <p:txBody>
            <a:bodyPr/>
            <a:lstStyle/>
            <a:p>
              <a:endParaRPr lang="en-US"/>
            </a:p>
          </p:txBody>
        </p:sp>
        <p:sp>
          <p:nvSpPr>
            <p:cNvPr id="18456" name="Line 24"/>
            <p:cNvSpPr>
              <a:spLocks noChangeShapeType="1"/>
            </p:cNvSpPr>
            <p:nvPr/>
          </p:nvSpPr>
          <p:spPr bwMode="auto">
            <a:xfrm>
              <a:off x="2160" y="2928"/>
              <a:ext cx="1584" cy="0"/>
            </a:xfrm>
            <a:prstGeom prst="line">
              <a:avLst/>
            </a:prstGeom>
            <a:noFill/>
            <a:ln w="38100">
              <a:solidFill>
                <a:schemeClr val="tx1"/>
              </a:solidFill>
              <a:round/>
              <a:headEnd/>
              <a:tailEnd type="triangle" w="lg" len="med"/>
            </a:ln>
          </p:spPr>
          <p:txBody>
            <a:bodyPr/>
            <a:lstStyle/>
            <a:p>
              <a:endParaRPr lang="en-US"/>
            </a:p>
          </p:txBody>
        </p:sp>
        <p:sp>
          <p:nvSpPr>
            <p:cNvPr id="18457" name="Line 25"/>
            <p:cNvSpPr>
              <a:spLocks noChangeShapeType="1"/>
            </p:cNvSpPr>
            <p:nvPr/>
          </p:nvSpPr>
          <p:spPr bwMode="auto">
            <a:xfrm flipV="1">
              <a:off x="2160" y="1824"/>
              <a:ext cx="0" cy="1104"/>
            </a:xfrm>
            <a:prstGeom prst="line">
              <a:avLst/>
            </a:prstGeom>
            <a:noFill/>
            <a:ln w="38100">
              <a:solidFill>
                <a:schemeClr val="tx1"/>
              </a:solidFill>
              <a:round/>
              <a:headEnd/>
              <a:tailEnd type="triangle" w="lg" len="med"/>
            </a:ln>
          </p:spPr>
          <p:txBody>
            <a:bodyPr/>
            <a:lstStyle/>
            <a:p>
              <a:endParaRPr lang="en-US"/>
            </a:p>
          </p:txBody>
        </p:sp>
        <p:pic>
          <p:nvPicPr>
            <p:cNvPr id="18458" name="Picture 26" descr="violin"/>
            <p:cNvPicPr>
              <a:picLocks noChangeAspect="1" noChangeArrowheads="1"/>
            </p:cNvPicPr>
            <p:nvPr/>
          </p:nvPicPr>
          <p:blipFill>
            <a:blip r:embed="rId5" cstate="print"/>
            <a:srcRect t="76233"/>
            <a:stretch>
              <a:fillRect/>
            </a:stretch>
          </p:blipFill>
          <p:spPr bwMode="auto">
            <a:xfrm>
              <a:off x="864" y="2976"/>
              <a:ext cx="336" cy="174"/>
            </a:xfrm>
            <a:prstGeom prst="rect">
              <a:avLst/>
            </a:prstGeom>
            <a:noFill/>
            <a:ln w="9525">
              <a:noFill/>
              <a:miter lim="800000"/>
              <a:headEnd/>
              <a:tailEnd/>
            </a:ln>
          </p:spPr>
        </p:pic>
        <p:pic>
          <p:nvPicPr>
            <p:cNvPr id="18459" name="Picture 27" descr="ermine"/>
            <p:cNvPicPr>
              <a:picLocks noChangeAspect="1" noChangeArrowheads="1"/>
            </p:cNvPicPr>
            <p:nvPr/>
          </p:nvPicPr>
          <p:blipFill>
            <a:blip r:embed="rId3" cstate="print"/>
            <a:srcRect l="50569" t="17148" r="37727" b="76851"/>
            <a:stretch>
              <a:fillRect/>
            </a:stretch>
          </p:blipFill>
          <p:spPr bwMode="auto">
            <a:xfrm>
              <a:off x="3360" y="2963"/>
              <a:ext cx="240" cy="168"/>
            </a:xfrm>
            <a:prstGeom prst="rect">
              <a:avLst/>
            </a:prstGeom>
            <a:noFill/>
            <a:ln w="9525">
              <a:noFill/>
              <a:miter lim="800000"/>
              <a:headEnd/>
              <a:tailEnd/>
            </a:ln>
          </p:spPr>
        </p:pic>
        <p:pic>
          <p:nvPicPr>
            <p:cNvPr id="18460" name="Picture 28" descr="bicycle"/>
            <p:cNvPicPr>
              <a:picLocks noChangeAspect="1" noChangeArrowheads="1"/>
            </p:cNvPicPr>
            <p:nvPr/>
          </p:nvPicPr>
          <p:blipFill>
            <a:blip r:embed="rId4" cstate="print"/>
            <a:srcRect l="20000" r="55000" b="54236"/>
            <a:stretch>
              <a:fillRect/>
            </a:stretch>
          </p:blipFill>
          <p:spPr bwMode="auto">
            <a:xfrm>
              <a:off x="2304" y="2953"/>
              <a:ext cx="197" cy="215"/>
            </a:xfrm>
            <a:prstGeom prst="rect">
              <a:avLst/>
            </a:prstGeom>
            <a:noFill/>
            <a:ln w="9525">
              <a:noFill/>
              <a:miter lim="800000"/>
              <a:headEnd/>
              <a:tailEnd/>
            </a:ln>
          </p:spPr>
        </p:pic>
        <p:pic>
          <p:nvPicPr>
            <p:cNvPr id="18461" name="Picture 29" descr="ermine"/>
            <p:cNvPicPr>
              <a:picLocks noChangeAspect="1" noChangeArrowheads="1"/>
            </p:cNvPicPr>
            <p:nvPr/>
          </p:nvPicPr>
          <p:blipFill>
            <a:blip r:embed="rId3" cstate="print"/>
            <a:srcRect l="49399" t="22293" r="38898" b="71706"/>
            <a:stretch>
              <a:fillRect/>
            </a:stretch>
          </p:blipFill>
          <p:spPr bwMode="auto">
            <a:xfrm>
              <a:off x="2592" y="2976"/>
              <a:ext cx="240" cy="168"/>
            </a:xfrm>
            <a:prstGeom prst="rect">
              <a:avLst/>
            </a:prstGeom>
            <a:noFill/>
            <a:ln w="9525">
              <a:noFill/>
              <a:miter lim="800000"/>
              <a:headEnd/>
              <a:tailEnd/>
            </a:ln>
          </p:spPr>
        </p:pic>
        <p:pic>
          <p:nvPicPr>
            <p:cNvPr id="18462" name="Picture 30" descr="violin"/>
            <p:cNvPicPr>
              <a:picLocks noChangeAspect="1" noChangeArrowheads="1"/>
            </p:cNvPicPr>
            <p:nvPr/>
          </p:nvPicPr>
          <p:blipFill>
            <a:blip r:embed="rId5" cstate="print"/>
            <a:srcRect t="76233"/>
            <a:stretch>
              <a:fillRect/>
            </a:stretch>
          </p:blipFill>
          <p:spPr bwMode="auto">
            <a:xfrm>
              <a:off x="2832" y="2976"/>
              <a:ext cx="336" cy="174"/>
            </a:xfrm>
            <a:prstGeom prst="rect">
              <a:avLst/>
            </a:prstGeom>
            <a:noFill/>
            <a:ln w="9525">
              <a:noFill/>
              <a:miter lim="800000"/>
              <a:headEnd/>
              <a:tailEnd/>
            </a:ln>
          </p:spPr>
        </p:pic>
        <p:pic>
          <p:nvPicPr>
            <p:cNvPr id="18463" name="Picture 31" descr="ermine"/>
            <p:cNvPicPr>
              <a:picLocks noChangeAspect="1" noChangeArrowheads="1"/>
            </p:cNvPicPr>
            <p:nvPr/>
          </p:nvPicPr>
          <p:blipFill>
            <a:blip r:embed="rId3" cstate="print"/>
            <a:srcRect l="50569" t="17148" r="37727" b="76851"/>
            <a:stretch>
              <a:fillRect/>
            </a:stretch>
          </p:blipFill>
          <p:spPr bwMode="auto">
            <a:xfrm>
              <a:off x="5280" y="2963"/>
              <a:ext cx="240" cy="168"/>
            </a:xfrm>
            <a:prstGeom prst="rect">
              <a:avLst/>
            </a:prstGeom>
            <a:noFill/>
            <a:ln w="9525">
              <a:noFill/>
              <a:miter lim="800000"/>
              <a:headEnd/>
              <a:tailEnd/>
            </a:ln>
          </p:spPr>
        </p:pic>
        <p:pic>
          <p:nvPicPr>
            <p:cNvPr id="18464" name="Picture 32" descr="bicycle"/>
            <p:cNvPicPr>
              <a:picLocks noChangeAspect="1" noChangeArrowheads="1"/>
            </p:cNvPicPr>
            <p:nvPr/>
          </p:nvPicPr>
          <p:blipFill>
            <a:blip r:embed="rId4" cstate="print"/>
            <a:srcRect l="20000" r="55000" b="54236"/>
            <a:stretch>
              <a:fillRect/>
            </a:stretch>
          </p:blipFill>
          <p:spPr bwMode="auto">
            <a:xfrm>
              <a:off x="4224" y="2953"/>
              <a:ext cx="197" cy="215"/>
            </a:xfrm>
            <a:prstGeom prst="rect">
              <a:avLst/>
            </a:prstGeom>
            <a:noFill/>
            <a:ln w="9525">
              <a:noFill/>
              <a:miter lim="800000"/>
              <a:headEnd/>
              <a:tailEnd/>
            </a:ln>
          </p:spPr>
        </p:pic>
        <p:pic>
          <p:nvPicPr>
            <p:cNvPr id="18465" name="Picture 33" descr="ermine"/>
            <p:cNvPicPr>
              <a:picLocks noChangeAspect="1" noChangeArrowheads="1"/>
            </p:cNvPicPr>
            <p:nvPr/>
          </p:nvPicPr>
          <p:blipFill>
            <a:blip r:embed="rId3" cstate="print"/>
            <a:srcRect l="49399" t="22293" r="38898" b="71706"/>
            <a:stretch>
              <a:fillRect/>
            </a:stretch>
          </p:blipFill>
          <p:spPr bwMode="auto">
            <a:xfrm>
              <a:off x="4560" y="2953"/>
              <a:ext cx="240" cy="168"/>
            </a:xfrm>
            <a:prstGeom prst="rect">
              <a:avLst/>
            </a:prstGeom>
            <a:noFill/>
            <a:ln w="9525">
              <a:noFill/>
              <a:miter lim="800000"/>
              <a:headEnd/>
              <a:tailEnd/>
            </a:ln>
          </p:spPr>
        </p:pic>
        <p:pic>
          <p:nvPicPr>
            <p:cNvPr id="18466" name="Picture 34" descr="violin"/>
            <p:cNvPicPr>
              <a:picLocks noChangeAspect="1" noChangeArrowheads="1"/>
            </p:cNvPicPr>
            <p:nvPr/>
          </p:nvPicPr>
          <p:blipFill>
            <a:blip r:embed="rId5" cstate="print"/>
            <a:srcRect t="76233"/>
            <a:stretch>
              <a:fillRect/>
            </a:stretch>
          </p:blipFill>
          <p:spPr bwMode="auto">
            <a:xfrm>
              <a:off x="4848" y="2976"/>
              <a:ext cx="336" cy="174"/>
            </a:xfrm>
            <a:prstGeom prst="rect">
              <a:avLst/>
            </a:prstGeom>
            <a:noFill/>
            <a:ln w="9525">
              <a:noFill/>
              <a:miter lim="800000"/>
              <a:headEnd/>
              <a:tailEnd/>
            </a:ln>
          </p:spPr>
        </p:pic>
      </p:grpSp>
      <p:grpSp>
        <p:nvGrpSpPr>
          <p:cNvPr id="35" name="Group 34"/>
          <p:cNvGrpSpPr/>
          <p:nvPr/>
        </p:nvGrpSpPr>
        <p:grpSpPr>
          <a:xfrm>
            <a:off x="1219200" y="2805112"/>
            <a:ext cx="6934200" cy="1919287"/>
            <a:chOff x="304800" y="2362200"/>
            <a:chExt cx="8534400" cy="2362200"/>
          </a:xfrm>
        </p:grpSpPr>
        <p:grpSp>
          <p:nvGrpSpPr>
            <p:cNvPr id="36" name="Group 54"/>
            <p:cNvGrpSpPr>
              <a:grpSpLocks/>
            </p:cNvGrpSpPr>
            <p:nvPr/>
          </p:nvGrpSpPr>
          <p:grpSpPr bwMode="auto">
            <a:xfrm>
              <a:off x="609602" y="2514592"/>
              <a:ext cx="1547814" cy="2000247"/>
              <a:chOff x="288" y="2928"/>
              <a:chExt cx="864" cy="1116"/>
            </a:xfrm>
          </p:grpSpPr>
          <p:pic>
            <p:nvPicPr>
              <p:cNvPr id="52" name="Picture 55" descr="ermine"/>
              <p:cNvPicPr>
                <a:picLocks noChangeAspect="1" noChangeArrowheads="1"/>
              </p:cNvPicPr>
              <p:nvPr/>
            </p:nvPicPr>
            <p:blipFill>
              <a:blip r:embed="rId3" cstate="print"/>
              <a:srcRect l="49399" t="22293" r="38898" b="71706"/>
              <a:stretch>
                <a:fillRect/>
              </a:stretch>
            </p:blipFill>
            <p:spPr bwMode="auto">
              <a:xfrm>
                <a:off x="720" y="3216"/>
                <a:ext cx="288" cy="202"/>
              </a:xfrm>
              <a:prstGeom prst="rect">
                <a:avLst/>
              </a:prstGeom>
              <a:noFill/>
              <a:ln w="9525">
                <a:noFill/>
                <a:miter lim="800000"/>
                <a:headEnd/>
                <a:tailEnd/>
              </a:ln>
            </p:spPr>
          </p:pic>
          <p:pic>
            <p:nvPicPr>
              <p:cNvPr id="53" name="Picture 56" descr="ermine"/>
              <p:cNvPicPr>
                <a:picLocks noChangeAspect="1" noChangeArrowheads="1"/>
              </p:cNvPicPr>
              <p:nvPr/>
            </p:nvPicPr>
            <p:blipFill>
              <a:blip r:embed="rId3" cstate="print"/>
              <a:srcRect l="57591" t="4288" r="29535" b="88853"/>
              <a:stretch>
                <a:fillRect/>
              </a:stretch>
            </p:blipFill>
            <p:spPr bwMode="auto">
              <a:xfrm>
                <a:off x="864" y="3504"/>
                <a:ext cx="288" cy="209"/>
              </a:xfrm>
              <a:prstGeom prst="rect">
                <a:avLst/>
              </a:prstGeom>
              <a:noFill/>
              <a:ln w="9525">
                <a:noFill/>
                <a:miter lim="800000"/>
                <a:headEnd/>
                <a:tailEnd/>
              </a:ln>
            </p:spPr>
          </p:pic>
          <p:pic>
            <p:nvPicPr>
              <p:cNvPr id="54" name="Picture 57" descr="ermine"/>
              <p:cNvPicPr>
                <a:picLocks noChangeAspect="1" noChangeArrowheads="1"/>
              </p:cNvPicPr>
              <p:nvPr/>
            </p:nvPicPr>
            <p:blipFill>
              <a:blip r:embed="rId3" cstate="print"/>
              <a:srcRect l="58762" t="14577" r="31876" b="79422"/>
              <a:stretch>
                <a:fillRect/>
              </a:stretch>
            </p:blipFill>
            <p:spPr bwMode="auto">
              <a:xfrm>
                <a:off x="384" y="3504"/>
                <a:ext cx="288" cy="252"/>
              </a:xfrm>
              <a:prstGeom prst="rect">
                <a:avLst/>
              </a:prstGeom>
              <a:noFill/>
              <a:ln w="9525">
                <a:noFill/>
                <a:miter lim="800000"/>
                <a:headEnd/>
                <a:tailEnd/>
              </a:ln>
            </p:spPr>
          </p:pic>
          <p:pic>
            <p:nvPicPr>
              <p:cNvPr id="55" name="Picture 58" descr="ermine"/>
              <p:cNvPicPr>
                <a:picLocks noChangeAspect="1" noChangeArrowheads="1"/>
              </p:cNvPicPr>
              <p:nvPr/>
            </p:nvPicPr>
            <p:blipFill>
              <a:blip r:embed="rId3" cstate="print"/>
              <a:srcRect l="58762" t="27437" r="31876" b="67418"/>
              <a:stretch>
                <a:fillRect/>
              </a:stretch>
            </p:blipFill>
            <p:spPr bwMode="auto">
              <a:xfrm>
                <a:off x="288" y="3216"/>
                <a:ext cx="288" cy="216"/>
              </a:xfrm>
              <a:prstGeom prst="rect">
                <a:avLst/>
              </a:prstGeom>
              <a:noFill/>
              <a:ln w="9525">
                <a:noFill/>
                <a:miter lim="800000"/>
                <a:headEnd/>
                <a:tailEnd/>
              </a:ln>
            </p:spPr>
          </p:pic>
          <p:pic>
            <p:nvPicPr>
              <p:cNvPr id="56" name="Picture 59" descr="ermine"/>
              <p:cNvPicPr>
                <a:picLocks noChangeAspect="1" noChangeArrowheads="1"/>
              </p:cNvPicPr>
              <p:nvPr/>
            </p:nvPicPr>
            <p:blipFill>
              <a:blip r:embed="rId3" cstate="print"/>
              <a:srcRect l="59932" t="23151" r="31876" b="71706"/>
              <a:stretch>
                <a:fillRect/>
              </a:stretch>
            </p:blipFill>
            <p:spPr bwMode="auto">
              <a:xfrm>
                <a:off x="624" y="2928"/>
                <a:ext cx="288" cy="247"/>
              </a:xfrm>
              <a:prstGeom prst="rect">
                <a:avLst/>
              </a:prstGeom>
              <a:noFill/>
              <a:ln w="9525">
                <a:noFill/>
                <a:miter lim="800000"/>
                <a:headEnd/>
                <a:tailEnd/>
              </a:ln>
            </p:spPr>
          </p:pic>
          <p:pic>
            <p:nvPicPr>
              <p:cNvPr id="57" name="Picture 60" descr="ermine"/>
              <p:cNvPicPr>
                <a:picLocks noChangeAspect="1" noChangeArrowheads="1"/>
              </p:cNvPicPr>
              <p:nvPr/>
            </p:nvPicPr>
            <p:blipFill>
              <a:blip r:embed="rId3" cstate="print"/>
              <a:srcRect l="50569" t="17148" r="37727" b="76851"/>
              <a:stretch>
                <a:fillRect/>
              </a:stretch>
            </p:blipFill>
            <p:spPr bwMode="auto">
              <a:xfrm>
                <a:off x="768" y="3792"/>
                <a:ext cx="360" cy="252"/>
              </a:xfrm>
              <a:prstGeom prst="rect">
                <a:avLst/>
              </a:prstGeom>
              <a:noFill/>
              <a:ln w="9525">
                <a:noFill/>
                <a:miter lim="800000"/>
                <a:headEnd/>
                <a:tailEnd/>
              </a:ln>
            </p:spPr>
          </p:pic>
        </p:grpSp>
        <p:pic>
          <p:nvPicPr>
            <p:cNvPr id="37" name="Picture 62" descr="bicycle"/>
            <p:cNvPicPr>
              <a:picLocks noChangeAspect="1" noChangeArrowheads="1"/>
            </p:cNvPicPr>
            <p:nvPr/>
          </p:nvPicPr>
          <p:blipFill>
            <a:blip r:embed="rId4" cstate="print">
              <a:clrChange>
                <a:clrFrom>
                  <a:srgbClr val="FFFFFF"/>
                </a:clrFrom>
                <a:clrTo>
                  <a:srgbClr val="FFFFFF">
                    <a:alpha val="0"/>
                  </a:srgbClr>
                </a:clrTo>
              </a:clrChange>
            </a:blip>
            <a:srcRect l="67500" t="75458"/>
            <a:stretch>
              <a:fillRect/>
            </a:stretch>
          </p:blipFill>
          <p:spPr bwMode="auto">
            <a:xfrm>
              <a:off x="3352800" y="3511550"/>
              <a:ext cx="782638" cy="354013"/>
            </a:xfrm>
            <a:prstGeom prst="rect">
              <a:avLst/>
            </a:prstGeom>
            <a:noFill/>
            <a:ln w="9525">
              <a:noFill/>
              <a:miter lim="800000"/>
              <a:headEnd/>
              <a:tailEnd/>
            </a:ln>
          </p:spPr>
        </p:pic>
        <p:pic>
          <p:nvPicPr>
            <p:cNvPr id="38" name="Picture 63" descr="bicycle"/>
            <p:cNvPicPr>
              <a:picLocks noChangeAspect="1" noChangeArrowheads="1"/>
            </p:cNvPicPr>
            <p:nvPr/>
          </p:nvPicPr>
          <p:blipFill>
            <a:blip r:embed="rId4" cstate="print">
              <a:clrChange>
                <a:clrFrom>
                  <a:srgbClr val="FFFFFF"/>
                </a:clrFrom>
                <a:clrTo>
                  <a:srgbClr val="FFFFFF">
                    <a:alpha val="0"/>
                  </a:srgbClr>
                </a:clrTo>
              </a:clrChange>
            </a:blip>
            <a:srcRect l="35001" t="49956" r="42499" b="16507"/>
            <a:stretch>
              <a:fillRect/>
            </a:stretch>
          </p:blipFill>
          <p:spPr bwMode="auto">
            <a:xfrm>
              <a:off x="4862513" y="3670300"/>
              <a:ext cx="568325" cy="504825"/>
            </a:xfrm>
            <a:prstGeom prst="rect">
              <a:avLst/>
            </a:prstGeom>
            <a:noFill/>
            <a:ln w="9525">
              <a:noFill/>
              <a:miter lim="800000"/>
              <a:headEnd/>
              <a:tailEnd/>
            </a:ln>
          </p:spPr>
        </p:pic>
        <p:pic>
          <p:nvPicPr>
            <p:cNvPr id="39" name="Picture 64" descr="bicycle"/>
            <p:cNvPicPr>
              <a:picLocks noChangeAspect="1" noChangeArrowheads="1"/>
            </p:cNvPicPr>
            <p:nvPr/>
          </p:nvPicPr>
          <p:blipFill>
            <a:blip r:embed="rId4" cstate="print">
              <a:clrChange>
                <a:clrFrom>
                  <a:srgbClr val="FFFFFF"/>
                </a:clrFrom>
                <a:clrTo>
                  <a:srgbClr val="FFFFFF">
                    <a:alpha val="0"/>
                  </a:srgbClr>
                </a:clrTo>
              </a:clrChange>
            </a:blip>
            <a:srcRect t="33188" r="60001"/>
            <a:stretch>
              <a:fillRect/>
            </a:stretch>
          </p:blipFill>
          <p:spPr bwMode="auto">
            <a:xfrm>
              <a:off x="3744913" y="2667000"/>
              <a:ext cx="695325" cy="692150"/>
            </a:xfrm>
            <a:prstGeom prst="rect">
              <a:avLst/>
            </a:prstGeom>
            <a:noFill/>
            <a:ln w="9525">
              <a:noFill/>
              <a:miter lim="800000"/>
              <a:headEnd/>
              <a:tailEnd/>
            </a:ln>
          </p:spPr>
        </p:pic>
        <p:pic>
          <p:nvPicPr>
            <p:cNvPr id="40" name="Picture 65" descr="bicycle"/>
            <p:cNvPicPr>
              <a:picLocks noChangeAspect="1" noChangeArrowheads="1"/>
            </p:cNvPicPr>
            <p:nvPr/>
          </p:nvPicPr>
          <p:blipFill>
            <a:blip r:embed="rId4" cstate="print">
              <a:clrChange>
                <a:clrFrom>
                  <a:srgbClr val="FFFFFF"/>
                </a:clrFrom>
                <a:clrTo>
                  <a:srgbClr val="FFFFFF">
                    <a:alpha val="0"/>
                  </a:srgbClr>
                </a:clrTo>
              </a:clrChange>
            </a:blip>
            <a:srcRect l="32500" t="20612" r="22501" b="37468"/>
            <a:stretch>
              <a:fillRect/>
            </a:stretch>
          </p:blipFill>
          <p:spPr bwMode="auto">
            <a:xfrm>
              <a:off x="4600575" y="2974975"/>
              <a:ext cx="782638" cy="434975"/>
            </a:xfrm>
            <a:prstGeom prst="rect">
              <a:avLst/>
            </a:prstGeom>
            <a:noFill/>
            <a:ln w="9525">
              <a:noFill/>
              <a:miter lim="800000"/>
              <a:headEnd/>
              <a:tailEnd/>
            </a:ln>
          </p:spPr>
        </p:pic>
        <p:pic>
          <p:nvPicPr>
            <p:cNvPr id="41" name="Picture 66" descr="bicycle"/>
            <p:cNvPicPr>
              <a:picLocks noChangeAspect="1" noChangeArrowheads="1"/>
            </p:cNvPicPr>
            <p:nvPr/>
          </p:nvPicPr>
          <p:blipFill>
            <a:blip r:embed="rId4" cstate="print">
              <a:clrChange>
                <a:clrFrom>
                  <a:srgbClr val="FFFFFF"/>
                </a:clrFrom>
                <a:clrTo>
                  <a:srgbClr val="FFFFFF">
                    <a:alpha val="0"/>
                  </a:srgbClr>
                </a:clrTo>
              </a:clrChange>
            </a:blip>
            <a:srcRect l="20000" r="55000" b="54236"/>
            <a:stretch>
              <a:fillRect/>
            </a:stretch>
          </p:blipFill>
          <p:spPr bwMode="auto">
            <a:xfrm>
              <a:off x="4167188" y="3670300"/>
              <a:ext cx="515937" cy="563563"/>
            </a:xfrm>
            <a:prstGeom prst="rect">
              <a:avLst/>
            </a:prstGeom>
            <a:noFill/>
            <a:ln w="9525">
              <a:noFill/>
              <a:miter lim="800000"/>
              <a:headEnd/>
              <a:tailEnd/>
            </a:ln>
          </p:spPr>
        </p:pic>
        <p:pic>
          <p:nvPicPr>
            <p:cNvPr id="42" name="Picture 67" descr="violin"/>
            <p:cNvPicPr>
              <a:picLocks noChangeAspect="1" noChangeArrowheads="1"/>
            </p:cNvPicPr>
            <p:nvPr/>
          </p:nvPicPr>
          <p:blipFill>
            <a:blip r:embed="rId5" cstate="print"/>
            <a:srcRect l="35715" t="2991" r="21428" b="71085"/>
            <a:stretch>
              <a:fillRect/>
            </a:stretch>
          </p:blipFill>
          <p:spPr bwMode="auto">
            <a:xfrm>
              <a:off x="7086600" y="3962400"/>
              <a:ext cx="401638" cy="581025"/>
            </a:xfrm>
            <a:prstGeom prst="rect">
              <a:avLst/>
            </a:prstGeom>
            <a:noFill/>
            <a:ln w="9525">
              <a:noFill/>
              <a:miter lim="800000"/>
              <a:headEnd/>
              <a:tailEnd/>
            </a:ln>
          </p:spPr>
        </p:pic>
        <p:grpSp>
          <p:nvGrpSpPr>
            <p:cNvPr id="43" name="Group 68"/>
            <p:cNvGrpSpPr>
              <a:grpSpLocks/>
            </p:cNvGrpSpPr>
            <p:nvPr/>
          </p:nvGrpSpPr>
          <p:grpSpPr bwMode="auto">
            <a:xfrm>
              <a:off x="6738936" y="2651125"/>
              <a:ext cx="2024062" cy="1704975"/>
              <a:chOff x="4416" y="3072"/>
              <a:chExt cx="1035" cy="872"/>
            </a:xfrm>
          </p:grpSpPr>
          <p:pic>
            <p:nvPicPr>
              <p:cNvPr id="47" name="Picture 69" descr="violin"/>
              <p:cNvPicPr>
                <a:picLocks noChangeAspect="1" noChangeArrowheads="1"/>
              </p:cNvPicPr>
              <p:nvPr/>
            </p:nvPicPr>
            <p:blipFill>
              <a:blip r:embed="rId5" cstate="print"/>
              <a:srcRect t="26286" b="52684"/>
              <a:stretch>
                <a:fillRect/>
              </a:stretch>
            </p:blipFill>
            <p:spPr bwMode="auto">
              <a:xfrm>
                <a:off x="4752" y="3600"/>
                <a:ext cx="377" cy="344"/>
              </a:xfrm>
              <a:prstGeom prst="rect">
                <a:avLst/>
              </a:prstGeom>
              <a:noFill/>
              <a:ln w="9525">
                <a:noFill/>
                <a:miter lim="800000"/>
                <a:headEnd/>
                <a:tailEnd/>
              </a:ln>
            </p:spPr>
          </p:pic>
          <p:pic>
            <p:nvPicPr>
              <p:cNvPr id="48" name="Picture 70" descr="violin"/>
              <p:cNvPicPr>
                <a:picLocks noChangeAspect="1" noChangeArrowheads="1"/>
              </p:cNvPicPr>
              <p:nvPr/>
            </p:nvPicPr>
            <p:blipFill>
              <a:blip r:embed="rId5" cstate="print"/>
              <a:srcRect t="50055" b="26286"/>
              <a:stretch>
                <a:fillRect/>
              </a:stretch>
            </p:blipFill>
            <p:spPr bwMode="auto">
              <a:xfrm>
                <a:off x="5040" y="3360"/>
                <a:ext cx="411" cy="233"/>
              </a:xfrm>
              <a:prstGeom prst="rect">
                <a:avLst/>
              </a:prstGeom>
              <a:noFill/>
              <a:ln w="9525">
                <a:noFill/>
                <a:miter lim="800000"/>
                <a:headEnd/>
                <a:tailEnd/>
              </a:ln>
            </p:spPr>
          </p:pic>
          <p:pic>
            <p:nvPicPr>
              <p:cNvPr id="49" name="Picture 71" descr="violin"/>
              <p:cNvPicPr>
                <a:picLocks noChangeAspect="1" noChangeArrowheads="1"/>
              </p:cNvPicPr>
              <p:nvPr/>
            </p:nvPicPr>
            <p:blipFill>
              <a:blip r:embed="rId5" cstate="print"/>
              <a:srcRect t="76233"/>
              <a:stretch>
                <a:fillRect/>
              </a:stretch>
            </p:blipFill>
            <p:spPr bwMode="auto">
              <a:xfrm>
                <a:off x="4560" y="3408"/>
                <a:ext cx="446" cy="195"/>
              </a:xfrm>
              <a:prstGeom prst="rect">
                <a:avLst/>
              </a:prstGeom>
              <a:noFill/>
              <a:ln w="9525">
                <a:noFill/>
                <a:miter lim="800000"/>
                <a:headEnd/>
                <a:tailEnd/>
              </a:ln>
            </p:spPr>
          </p:pic>
          <p:pic>
            <p:nvPicPr>
              <p:cNvPr id="50" name="Picture 72" descr="violin"/>
              <p:cNvPicPr>
                <a:picLocks noChangeAspect="1" noChangeArrowheads="1"/>
              </p:cNvPicPr>
              <p:nvPr/>
            </p:nvPicPr>
            <p:blipFill>
              <a:blip r:embed="rId5" cstate="print"/>
              <a:srcRect l="56544" t="49945" r="-523" b="18510"/>
              <a:stretch>
                <a:fillRect/>
              </a:stretch>
            </p:blipFill>
            <p:spPr bwMode="auto">
              <a:xfrm>
                <a:off x="4416" y="3456"/>
                <a:ext cx="211" cy="361"/>
              </a:xfrm>
              <a:prstGeom prst="rect">
                <a:avLst/>
              </a:prstGeom>
              <a:noFill/>
              <a:ln w="9525">
                <a:noFill/>
                <a:miter lim="800000"/>
                <a:headEnd/>
                <a:tailEnd/>
              </a:ln>
            </p:spPr>
          </p:pic>
          <p:pic>
            <p:nvPicPr>
              <p:cNvPr id="51" name="Picture 73" descr="violin"/>
              <p:cNvPicPr>
                <a:picLocks noChangeAspect="1" noChangeArrowheads="1"/>
              </p:cNvPicPr>
              <p:nvPr/>
            </p:nvPicPr>
            <p:blipFill>
              <a:blip r:embed="rId5" cstate="print"/>
              <a:srcRect t="31544" b="47426"/>
              <a:stretch>
                <a:fillRect/>
              </a:stretch>
            </p:blipFill>
            <p:spPr bwMode="auto">
              <a:xfrm>
                <a:off x="4608" y="3072"/>
                <a:ext cx="480" cy="241"/>
              </a:xfrm>
              <a:prstGeom prst="rect">
                <a:avLst/>
              </a:prstGeom>
              <a:noFill/>
              <a:ln w="9525">
                <a:noFill/>
                <a:miter lim="800000"/>
                <a:headEnd/>
                <a:tailEnd/>
              </a:ln>
            </p:spPr>
          </p:pic>
        </p:grpSp>
        <p:sp>
          <p:nvSpPr>
            <p:cNvPr id="44" name="Rectangle 74"/>
            <p:cNvSpPr>
              <a:spLocks noChangeArrowheads="1"/>
            </p:cNvSpPr>
            <p:nvPr/>
          </p:nvSpPr>
          <p:spPr bwMode="auto">
            <a:xfrm>
              <a:off x="304800" y="2362200"/>
              <a:ext cx="2133600" cy="2362200"/>
            </a:xfrm>
            <a:prstGeom prst="rect">
              <a:avLst/>
            </a:prstGeom>
            <a:noFill/>
            <a:ln w="38100">
              <a:solidFill>
                <a:srgbClr val="864300"/>
              </a:solidFill>
              <a:miter lim="800000"/>
              <a:headEnd/>
              <a:tailEnd/>
            </a:ln>
          </p:spPr>
          <p:txBody>
            <a:bodyPr wrap="none" anchor="ctr"/>
            <a:lstStyle/>
            <a:p>
              <a:endParaRPr lang="en-US"/>
            </a:p>
          </p:txBody>
        </p:sp>
        <p:sp>
          <p:nvSpPr>
            <p:cNvPr id="45" name="Rectangle 75"/>
            <p:cNvSpPr>
              <a:spLocks noChangeArrowheads="1"/>
            </p:cNvSpPr>
            <p:nvPr/>
          </p:nvSpPr>
          <p:spPr bwMode="auto">
            <a:xfrm>
              <a:off x="3200400" y="2362200"/>
              <a:ext cx="2438400" cy="2362200"/>
            </a:xfrm>
            <a:prstGeom prst="rect">
              <a:avLst/>
            </a:prstGeom>
            <a:noFill/>
            <a:ln w="38100">
              <a:solidFill>
                <a:srgbClr val="864300"/>
              </a:solidFill>
              <a:miter lim="800000"/>
              <a:headEnd/>
              <a:tailEnd/>
            </a:ln>
          </p:spPr>
          <p:txBody>
            <a:bodyPr wrap="none" anchor="ctr"/>
            <a:lstStyle/>
            <a:p>
              <a:endParaRPr lang="en-US"/>
            </a:p>
          </p:txBody>
        </p:sp>
        <p:sp>
          <p:nvSpPr>
            <p:cNvPr id="46" name="Rectangle 76"/>
            <p:cNvSpPr>
              <a:spLocks noChangeArrowheads="1"/>
            </p:cNvSpPr>
            <p:nvPr/>
          </p:nvSpPr>
          <p:spPr bwMode="auto">
            <a:xfrm>
              <a:off x="6400800" y="2362200"/>
              <a:ext cx="2438400" cy="2362200"/>
            </a:xfrm>
            <a:prstGeom prst="rect">
              <a:avLst/>
            </a:prstGeom>
            <a:noFill/>
            <a:ln w="38100">
              <a:solidFill>
                <a:srgbClr val="8643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18647676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52400"/>
            <a:ext cx="8229600" cy="914400"/>
          </a:xfrm>
        </p:spPr>
        <p:txBody>
          <a:bodyPr>
            <a:normAutofit/>
          </a:bodyPr>
          <a:lstStyle/>
          <a:p>
            <a:r>
              <a:rPr lang="en-US" altLang="en-US" sz="3600" dirty="0">
                <a:ea typeface="ＭＳ Ｐゴシック" panose="020B0600070205080204" pitchFamily="34" charset="-128"/>
              </a:rPr>
              <a:t>Outline</a:t>
            </a:r>
          </a:p>
        </p:txBody>
      </p:sp>
      <p:sp>
        <p:nvSpPr>
          <p:cNvPr id="7171" name="Content Placeholder 2"/>
          <p:cNvSpPr>
            <a:spLocks noGrp="1"/>
          </p:cNvSpPr>
          <p:nvPr>
            <p:ph idx="1"/>
          </p:nvPr>
        </p:nvSpPr>
        <p:spPr>
          <a:xfrm>
            <a:off x="457200" y="990600"/>
            <a:ext cx="8229600" cy="5638800"/>
          </a:xfrm>
        </p:spPr>
        <p:txBody>
          <a:bodyPr>
            <a:normAutofit/>
          </a:bodyPr>
          <a:lstStyle/>
          <a:p>
            <a:pPr>
              <a:buFont typeface="Arial" charset="0"/>
              <a:buChar char="•"/>
              <a:defRPr/>
            </a:pPr>
            <a:endParaRPr lang="en-US" dirty="0">
              <a:cs typeface="+mn-cs"/>
            </a:endParaRPr>
          </a:p>
          <a:p>
            <a:pPr>
              <a:buFont typeface="Arial" charset="0"/>
              <a:buChar char="•"/>
              <a:defRPr/>
            </a:pPr>
            <a:r>
              <a:rPr lang="en-US" dirty="0">
                <a:cs typeface="+mn-cs"/>
              </a:rPr>
              <a:t>Overview</a:t>
            </a:r>
          </a:p>
          <a:p>
            <a:pPr lvl="1">
              <a:buFont typeface="Arial" charset="0"/>
              <a:buChar char="–"/>
              <a:defRPr/>
            </a:pPr>
            <a:r>
              <a:rPr lang="en-US" dirty="0"/>
              <a:t>Task descriptions</a:t>
            </a:r>
          </a:p>
          <a:p>
            <a:pPr lvl="1">
              <a:buFont typeface="Arial" charset="0"/>
              <a:buChar char="–"/>
              <a:defRPr/>
            </a:pPr>
            <a:r>
              <a:rPr lang="en-US" dirty="0"/>
              <a:t>Basic approach</a:t>
            </a:r>
            <a:endParaRPr lang="en-US" dirty="0">
              <a:cs typeface="+mn-cs"/>
            </a:endParaRPr>
          </a:p>
          <a:p>
            <a:pPr>
              <a:buFont typeface="Arial" charset="0"/>
              <a:buChar char="•"/>
              <a:defRPr/>
            </a:pPr>
            <a:r>
              <a:rPr lang="en-US" dirty="0">
                <a:cs typeface="+mn-cs"/>
              </a:rPr>
              <a:t>Classifiers</a:t>
            </a:r>
          </a:p>
          <a:p>
            <a:pPr>
              <a:buFont typeface="Arial" charset="0"/>
              <a:buChar char="•"/>
              <a:defRPr/>
            </a:pPr>
            <a:r>
              <a:rPr lang="en-US" dirty="0">
                <a:cs typeface="+mn-cs"/>
              </a:rPr>
              <a:t>Features</a:t>
            </a:r>
          </a:p>
          <a:p>
            <a:pPr>
              <a:buFont typeface="Arial" charset="0"/>
              <a:buChar char="•"/>
              <a:defRPr/>
            </a:pPr>
            <a:r>
              <a:rPr lang="en-US" dirty="0">
                <a:cs typeface="+mn-cs"/>
              </a:rPr>
              <a:t>Basic Machine Learning Concepts</a:t>
            </a:r>
            <a:endParaRPr lang="en-US" dirty="0"/>
          </a:p>
          <a:p>
            <a:pPr>
              <a:buFont typeface="Arial" charset="0"/>
              <a:buChar char="•"/>
              <a:defRPr/>
            </a:pPr>
            <a:r>
              <a:rPr lang="en-US" dirty="0">
                <a:cs typeface="+mn-cs"/>
              </a:rPr>
              <a:t>Convolutional neural networks (CNNs)</a:t>
            </a:r>
          </a:p>
          <a:p>
            <a:pPr lvl="1">
              <a:buFont typeface="Arial" charset="0"/>
              <a:buChar char="–"/>
              <a:defRPr/>
            </a:pPr>
            <a:endParaRPr lang="en-US" dirty="0"/>
          </a:p>
          <a:p>
            <a:pPr>
              <a:buFont typeface="Arial" charset="0"/>
              <a:buChar char="•"/>
              <a:defRPr/>
            </a:pPr>
            <a:endParaRPr lang="en-US" dirty="0">
              <a:cs typeface="+mn-cs"/>
            </a:endParaRPr>
          </a:p>
        </p:txBody>
      </p:sp>
    </p:spTree>
    <p:extLst>
      <p:ext uri="{BB962C8B-B14F-4D97-AF65-F5344CB8AC3E}">
        <p14:creationId xmlns:p14="http://schemas.microsoft.com/office/powerpoint/2010/main" val="19156854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457200" y="167481"/>
            <a:ext cx="8229600" cy="914400"/>
          </a:xfrm>
        </p:spPr>
        <p:txBody>
          <a:bodyPr/>
          <a:lstStyle/>
          <a:p>
            <a:r>
              <a:rPr lang="en-US" altLang="en-US" dirty="0">
                <a:ea typeface="ＭＳ Ｐゴシック" panose="020B0600070205080204" pitchFamily="34" charset="-128"/>
              </a:rPr>
              <a:t>Digit Classification Case Study</a:t>
            </a:r>
          </a:p>
        </p:txBody>
      </p:sp>
    </p:spTree>
    <p:extLst>
      <p:ext uri="{BB962C8B-B14F-4D97-AF65-F5344CB8AC3E}">
        <p14:creationId xmlns:p14="http://schemas.microsoft.com/office/powerpoint/2010/main" val="4593612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52400"/>
            <a:ext cx="8305800" cy="1401762"/>
          </a:xfrm>
        </p:spPr>
        <p:txBody>
          <a:bodyPr>
            <a:normAutofit/>
          </a:bodyPr>
          <a:lstStyle/>
          <a:p>
            <a:r>
              <a:rPr lang="en-US" sz="3600" dirty="0"/>
              <a:t>The MNIST DATABASE of handwritten digits</a:t>
            </a:r>
            <a:br>
              <a:rPr lang="en-US" sz="3200" dirty="0">
                <a:solidFill>
                  <a:srgbClr val="FF0000"/>
                </a:solidFill>
              </a:rPr>
            </a:br>
            <a:r>
              <a:rPr lang="en-US" sz="3200" dirty="0"/>
              <a:t>Yann </a:t>
            </a:r>
            <a:r>
              <a:rPr lang="en-US" sz="3200" dirty="0" err="1"/>
              <a:t>LeCun</a:t>
            </a:r>
            <a:r>
              <a:rPr lang="en-US" sz="3200" dirty="0"/>
              <a:t> &amp; Corinna Cortes</a:t>
            </a:r>
            <a:endParaRPr lang="en-US" sz="3600" dirty="0"/>
          </a:p>
        </p:txBody>
      </p:sp>
      <p:sp>
        <p:nvSpPr>
          <p:cNvPr id="3" name="Content Placeholder 2"/>
          <p:cNvSpPr>
            <a:spLocks noGrp="1"/>
          </p:cNvSpPr>
          <p:nvPr>
            <p:ph idx="1"/>
          </p:nvPr>
        </p:nvSpPr>
        <p:spPr>
          <a:xfrm>
            <a:off x="172065" y="1707732"/>
            <a:ext cx="4419600" cy="4257368"/>
          </a:xfrm>
        </p:spPr>
        <p:txBody>
          <a:bodyPr>
            <a:normAutofit/>
          </a:bodyPr>
          <a:lstStyle/>
          <a:p>
            <a:r>
              <a:rPr lang="en-US" sz="2400" dirty="0"/>
              <a:t>Has a training set of 60 K examples (6K examples for each digit), and a test set of 10K examples.</a:t>
            </a:r>
          </a:p>
          <a:p>
            <a:r>
              <a:rPr lang="en-US" sz="2400" dirty="0"/>
              <a:t>Each digit is a 28 x 28 pixel grey level image. The digit itself occupies the central 20 x 20 pixels, and the center of mass lies at the center of the box.</a:t>
            </a:r>
          </a:p>
        </p:txBody>
      </p:sp>
      <p:pic>
        <p:nvPicPr>
          <p:cNvPr id="7" name="Picture 6">
            <a:extLst>
              <a:ext uri="{FF2B5EF4-FFF2-40B4-BE49-F238E27FC236}">
                <a16:creationId xmlns:a16="http://schemas.microsoft.com/office/drawing/2014/main" id="{6994FB04-2C2B-014A-AD6F-56325CE66389}"/>
              </a:ext>
            </a:extLst>
          </p:cNvPr>
          <p:cNvPicPr>
            <a:picLocks noChangeAspect="1"/>
          </p:cNvPicPr>
          <p:nvPr/>
        </p:nvPicPr>
        <p:blipFill>
          <a:blip r:embed="rId2"/>
          <a:stretch>
            <a:fillRect/>
          </a:stretch>
        </p:blipFill>
        <p:spPr>
          <a:xfrm>
            <a:off x="4785697" y="1752600"/>
            <a:ext cx="4186238" cy="4167632"/>
          </a:xfrm>
          <a:prstGeom prst="rect">
            <a:avLst/>
          </a:prstGeom>
        </p:spPr>
      </p:pic>
    </p:spTree>
    <p:extLst>
      <p:ext uri="{BB962C8B-B14F-4D97-AF65-F5344CB8AC3E}">
        <p14:creationId xmlns:p14="http://schemas.microsoft.com/office/powerpoint/2010/main" val="4695695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457200" y="167481"/>
            <a:ext cx="8229600" cy="914400"/>
          </a:xfrm>
        </p:spPr>
        <p:txBody>
          <a:bodyPr/>
          <a:lstStyle/>
          <a:p>
            <a:r>
              <a:rPr lang="en-US" altLang="en-US" dirty="0">
                <a:ea typeface="ＭＳ Ｐゴシック" panose="020B0600070205080204" pitchFamily="34" charset="-128"/>
              </a:rPr>
              <a:t>Bias-Variance Trade-off</a:t>
            </a:r>
          </a:p>
        </p:txBody>
      </p:sp>
      <p:pic>
        <p:nvPicPr>
          <p:cNvPr id="2" name="Picture 1">
            <a:extLst>
              <a:ext uri="{FF2B5EF4-FFF2-40B4-BE49-F238E27FC236}">
                <a16:creationId xmlns:a16="http://schemas.microsoft.com/office/drawing/2014/main" id="{588961B7-4F66-1649-880D-C7C10D47BFA8}"/>
              </a:ext>
            </a:extLst>
          </p:cNvPr>
          <p:cNvPicPr>
            <a:picLocks noChangeAspect="1"/>
          </p:cNvPicPr>
          <p:nvPr/>
        </p:nvPicPr>
        <p:blipFill>
          <a:blip r:embed="rId3"/>
          <a:stretch>
            <a:fillRect/>
          </a:stretch>
        </p:blipFill>
        <p:spPr>
          <a:xfrm>
            <a:off x="1905000" y="1371600"/>
            <a:ext cx="5549900" cy="4861712"/>
          </a:xfrm>
          <a:prstGeom prst="rect">
            <a:avLst/>
          </a:prstGeom>
        </p:spPr>
      </p:pic>
    </p:spTree>
    <p:extLst>
      <p:ext uri="{BB962C8B-B14F-4D97-AF65-F5344CB8AC3E}">
        <p14:creationId xmlns:p14="http://schemas.microsoft.com/office/powerpoint/2010/main" val="305799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n-US" altLang="en-US" sz="3600" dirty="0">
                <a:ea typeface="ＭＳ Ｐゴシック" panose="020B0600070205080204" pitchFamily="34" charset="-128"/>
              </a:rPr>
              <a:t>Recognition as 3D Matching</a:t>
            </a:r>
          </a:p>
        </p:txBody>
      </p:sp>
      <p:pic>
        <p:nvPicPr>
          <p:cNvPr id="3" name="Picture 2">
            <a:extLst>
              <a:ext uri="{FF2B5EF4-FFF2-40B4-BE49-F238E27FC236}">
                <a16:creationId xmlns:a16="http://schemas.microsoft.com/office/drawing/2014/main" id="{F170B060-A4BE-0440-AB68-C4547B04D526}"/>
              </a:ext>
            </a:extLst>
          </p:cNvPr>
          <p:cNvPicPr>
            <a:picLocks noChangeAspect="1"/>
          </p:cNvPicPr>
          <p:nvPr/>
        </p:nvPicPr>
        <p:blipFill rotWithShape="1">
          <a:blip r:embed="rId3"/>
          <a:srcRect l="1729" t="1035" r="727" b="51343"/>
          <a:stretch/>
        </p:blipFill>
        <p:spPr>
          <a:xfrm>
            <a:off x="190500" y="1676399"/>
            <a:ext cx="8763000" cy="3505201"/>
          </a:xfrm>
          <a:prstGeom prst="rect">
            <a:avLst/>
          </a:prstGeom>
        </p:spPr>
      </p:pic>
      <p:sp>
        <p:nvSpPr>
          <p:cNvPr id="6" name="Rectangle 5">
            <a:extLst>
              <a:ext uri="{FF2B5EF4-FFF2-40B4-BE49-F238E27FC236}">
                <a16:creationId xmlns:a16="http://schemas.microsoft.com/office/drawing/2014/main" id="{E65345D1-85F6-0B47-ADCF-2EEC166BC8EC}"/>
              </a:ext>
            </a:extLst>
          </p:cNvPr>
          <p:cNvSpPr/>
          <p:nvPr/>
        </p:nvSpPr>
        <p:spPr>
          <a:xfrm>
            <a:off x="0" y="6253067"/>
            <a:ext cx="9144000" cy="353943"/>
          </a:xfrm>
          <a:prstGeom prst="rect">
            <a:avLst/>
          </a:prstGeom>
        </p:spPr>
        <p:txBody>
          <a:bodyPr wrap="square">
            <a:spAutoFit/>
          </a:bodyPr>
          <a:lstStyle/>
          <a:p>
            <a:pPr algn="ctr"/>
            <a:r>
              <a:rPr lang="en-US" sz="1700" dirty="0">
                <a:solidFill>
                  <a:srgbClr val="000000"/>
                </a:solidFill>
                <a:latin typeface="Helvetica" pitchFamily="2" charset="0"/>
                <a:hlinkClick r:id="rId4"/>
              </a:rPr>
              <a:t>Distinctive Image Features from Scale-Invariant Keypoints</a:t>
            </a:r>
            <a:r>
              <a:rPr lang="en-US" sz="1700" dirty="0">
                <a:solidFill>
                  <a:srgbClr val="000000"/>
                </a:solidFill>
                <a:latin typeface="Helvetica" pitchFamily="2" charset="0"/>
              </a:rPr>
              <a:t>. Lowe IJCV 2004.</a:t>
            </a:r>
            <a:endParaRPr lang="en-US" sz="1700" dirty="0">
              <a:solidFill>
                <a:srgbClr val="000000"/>
              </a:solidFill>
              <a:effectLst/>
              <a:latin typeface="Helvetica" pitchFamily="2" charset="0"/>
            </a:endParaRPr>
          </a:p>
        </p:txBody>
      </p:sp>
      <p:pic>
        <p:nvPicPr>
          <p:cNvPr id="4" name="Picture 3">
            <a:extLst>
              <a:ext uri="{FF2B5EF4-FFF2-40B4-BE49-F238E27FC236}">
                <a16:creationId xmlns:a16="http://schemas.microsoft.com/office/drawing/2014/main" id="{129465E1-0725-3548-B113-BE41DD6E2FE9}"/>
              </a:ext>
            </a:extLst>
          </p:cNvPr>
          <p:cNvPicPr>
            <a:picLocks noChangeAspect="1"/>
          </p:cNvPicPr>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1802621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t>Bias and Variance</a:t>
            </a:r>
          </a:p>
        </p:txBody>
      </p:sp>
    </p:spTree>
    <p:extLst>
      <p:ext uri="{BB962C8B-B14F-4D97-AF65-F5344CB8AC3E}">
        <p14:creationId xmlns:p14="http://schemas.microsoft.com/office/powerpoint/2010/main" val="23339152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Bias-Variance Trade-off</a:t>
            </a:r>
          </a:p>
        </p:txBody>
      </p:sp>
      <p:sp>
        <p:nvSpPr>
          <p:cNvPr id="11" name="TextBox 17">
            <a:extLst>
              <a:ext uri="{FF2B5EF4-FFF2-40B4-BE49-F238E27FC236}">
                <a16:creationId xmlns:a16="http://schemas.microsoft.com/office/drawing/2014/main" id="{490A8203-2F41-564F-B41B-7D8E95623524}"/>
              </a:ext>
            </a:extLst>
          </p:cNvPr>
          <p:cNvSpPr txBox="1">
            <a:spLocks noChangeArrowheads="1"/>
          </p:cNvSpPr>
          <p:nvPr/>
        </p:nvSpPr>
        <p:spPr bwMode="auto">
          <a:xfrm>
            <a:off x="609600" y="838200"/>
            <a:ext cx="7772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dirty="0"/>
              <a:t>Performance as a function of model complexity (SVM)</a:t>
            </a:r>
          </a:p>
        </p:txBody>
      </p:sp>
    </p:spTree>
    <p:extLst>
      <p:ext uri="{BB962C8B-B14F-4D97-AF65-F5344CB8AC3E}">
        <p14:creationId xmlns:p14="http://schemas.microsoft.com/office/powerpoint/2010/main" val="1839539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a:t>Model Selection</a:t>
            </a:r>
          </a:p>
        </p:txBody>
      </p:sp>
    </p:spTree>
    <p:extLst>
      <p:ext uri="{BB962C8B-B14F-4D97-AF65-F5344CB8AC3E}">
        <p14:creationId xmlns:p14="http://schemas.microsoft.com/office/powerpoint/2010/main" val="25196566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Bias-Variance Trade-off</a:t>
            </a:r>
          </a:p>
        </p:txBody>
      </p:sp>
      <p:sp>
        <p:nvSpPr>
          <p:cNvPr id="11" name="TextBox 17">
            <a:extLst>
              <a:ext uri="{FF2B5EF4-FFF2-40B4-BE49-F238E27FC236}">
                <a16:creationId xmlns:a16="http://schemas.microsoft.com/office/drawing/2014/main" id="{490A8203-2F41-564F-B41B-7D8E95623524}"/>
              </a:ext>
            </a:extLst>
          </p:cNvPr>
          <p:cNvSpPr txBox="1">
            <a:spLocks noChangeArrowheads="1"/>
          </p:cNvSpPr>
          <p:nvPr/>
        </p:nvSpPr>
        <p:spPr bwMode="auto">
          <a:xfrm>
            <a:off x="609600" y="838200"/>
            <a:ext cx="7772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dirty="0"/>
              <a:t>As a function of dataset size</a:t>
            </a:r>
          </a:p>
        </p:txBody>
      </p:sp>
    </p:spTree>
    <p:extLst>
      <p:ext uri="{BB962C8B-B14F-4D97-AF65-F5344CB8AC3E}">
        <p14:creationId xmlns:p14="http://schemas.microsoft.com/office/powerpoint/2010/main" val="22365787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Generalization Error</a:t>
            </a:r>
          </a:p>
        </p:txBody>
      </p:sp>
      <p:sp>
        <p:nvSpPr>
          <p:cNvPr id="10" name="Freeform 9"/>
          <p:cNvSpPr/>
          <p:nvPr/>
        </p:nvSpPr>
        <p:spPr>
          <a:xfrm>
            <a:off x="1928813" y="3644900"/>
            <a:ext cx="4384675" cy="1349375"/>
          </a:xfrm>
          <a:custGeom>
            <a:avLst/>
            <a:gdLst>
              <a:gd name="connsiteX0" fmla="*/ 0 w 4384110"/>
              <a:gd name="connsiteY0" fmla="*/ 0 h 1349049"/>
              <a:gd name="connsiteX1" fmla="*/ 25052 w 4384110"/>
              <a:gd name="connsiteY1" fmla="*/ 112734 h 1349049"/>
              <a:gd name="connsiteX2" fmla="*/ 75156 w 4384110"/>
              <a:gd name="connsiteY2" fmla="*/ 187890 h 1349049"/>
              <a:gd name="connsiteX3" fmla="*/ 112734 w 4384110"/>
              <a:gd name="connsiteY3" fmla="*/ 212942 h 1349049"/>
              <a:gd name="connsiteX4" fmla="*/ 137787 w 4384110"/>
              <a:gd name="connsiteY4" fmla="*/ 237994 h 1349049"/>
              <a:gd name="connsiteX5" fmla="*/ 212943 w 4384110"/>
              <a:gd name="connsiteY5" fmla="*/ 263047 h 1349049"/>
              <a:gd name="connsiteX6" fmla="*/ 250521 w 4384110"/>
              <a:gd name="connsiteY6" fmla="*/ 275573 h 1349049"/>
              <a:gd name="connsiteX7" fmla="*/ 275573 w 4384110"/>
              <a:gd name="connsiteY7" fmla="*/ 313151 h 1349049"/>
              <a:gd name="connsiteX8" fmla="*/ 313151 w 4384110"/>
              <a:gd name="connsiteY8" fmla="*/ 325677 h 1349049"/>
              <a:gd name="connsiteX9" fmla="*/ 350729 w 4384110"/>
              <a:gd name="connsiteY9" fmla="*/ 350729 h 1349049"/>
              <a:gd name="connsiteX10" fmla="*/ 425885 w 4384110"/>
              <a:gd name="connsiteY10" fmla="*/ 375781 h 1349049"/>
              <a:gd name="connsiteX11" fmla="*/ 463463 w 4384110"/>
              <a:gd name="connsiteY11" fmla="*/ 388307 h 1349049"/>
              <a:gd name="connsiteX12" fmla="*/ 513567 w 4384110"/>
              <a:gd name="connsiteY12" fmla="*/ 400833 h 1349049"/>
              <a:gd name="connsiteX13" fmla="*/ 563671 w 4384110"/>
              <a:gd name="connsiteY13" fmla="*/ 425885 h 1349049"/>
              <a:gd name="connsiteX14" fmla="*/ 651354 w 4384110"/>
              <a:gd name="connsiteY14" fmla="*/ 450937 h 1349049"/>
              <a:gd name="connsiteX15" fmla="*/ 688932 w 4384110"/>
              <a:gd name="connsiteY15" fmla="*/ 475989 h 1349049"/>
              <a:gd name="connsiteX16" fmla="*/ 776614 w 4384110"/>
              <a:gd name="connsiteY16" fmla="*/ 501041 h 1349049"/>
              <a:gd name="connsiteX17" fmla="*/ 814192 w 4384110"/>
              <a:gd name="connsiteY17" fmla="*/ 526093 h 1349049"/>
              <a:gd name="connsiteX18" fmla="*/ 939452 w 4384110"/>
              <a:gd name="connsiteY18" fmla="*/ 563671 h 1349049"/>
              <a:gd name="connsiteX19" fmla="*/ 977030 w 4384110"/>
              <a:gd name="connsiteY19" fmla="*/ 588723 h 1349049"/>
              <a:gd name="connsiteX20" fmla="*/ 1064713 w 4384110"/>
              <a:gd name="connsiteY20" fmla="*/ 613775 h 1349049"/>
              <a:gd name="connsiteX21" fmla="*/ 1139869 w 4384110"/>
              <a:gd name="connsiteY21" fmla="*/ 638827 h 1349049"/>
              <a:gd name="connsiteX22" fmla="*/ 1177447 w 4384110"/>
              <a:gd name="connsiteY22" fmla="*/ 651353 h 1349049"/>
              <a:gd name="connsiteX23" fmla="*/ 1215025 w 4384110"/>
              <a:gd name="connsiteY23" fmla="*/ 676405 h 1349049"/>
              <a:gd name="connsiteX24" fmla="*/ 1277655 w 4384110"/>
              <a:gd name="connsiteY24" fmla="*/ 688931 h 1349049"/>
              <a:gd name="connsiteX25" fmla="*/ 1315233 w 4384110"/>
              <a:gd name="connsiteY25" fmla="*/ 713984 h 1349049"/>
              <a:gd name="connsiteX26" fmla="*/ 1402915 w 4384110"/>
              <a:gd name="connsiteY26" fmla="*/ 739036 h 1349049"/>
              <a:gd name="connsiteX27" fmla="*/ 1478071 w 4384110"/>
              <a:gd name="connsiteY27" fmla="*/ 789140 h 1349049"/>
              <a:gd name="connsiteX28" fmla="*/ 1515650 w 4384110"/>
              <a:gd name="connsiteY28" fmla="*/ 814192 h 1349049"/>
              <a:gd name="connsiteX29" fmla="*/ 1665962 w 4384110"/>
              <a:gd name="connsiteY29" fmla="*/ 864296 h 1349049"/>
              <a:gd name="connsiteX30" fmla="*/ 1703540 w 4384110"/>
              <a:gd name="connsiteY30" fmla="*/ 876822 h 1349049"/>
              <a:gd name="connsiteX31" fmla="*/ 1741118 w 4384110"/>
              <a:gd name="connsiteY31" fmla="*/ 889348 h 1349049"/>
              <a:gd name="connsiteX32" fmla="*/ 1853852 w 4384110"/>
              <a:gd name="connsiteY32" fmla="*/ 951978 h 1349049"/>
              <a:gd name="connsiteX33" fmla="*/ 1891430 w 4384110"/>
              <a:gd name="connsiteY33" fmla="*/ 977030 h 1349049"/>
              <a:gd name="connsiteX34" fmla="*/ 1929008 w 4384110"/>
              <a:gd name="connsiteY34" fmla="*/ 1014608 h 1349049"/>
              <a:gd name="connsiteX35" fmla="*/ 2004165 w 4384110"/>
              <a:gd name="connsiteY35" fmla="*/ 1039660 h 1349049"/>
              <a:gd name="connsiteX36" fmla="*/ 2041743 w 4384110"/>
              <a:gd name="connsiteY36" fmla="*/ 1052186 h 1349049"/>
              <a:gd name="connsiteX37" fmla="*/ 2718148 w 4384110"/>
              <a:gd name="connsiteY37" fmla="*/ 1077238 h 1349049"/>
              <a:gd name="connsiteX38" fmla="*/ 2956143 w 4384110"/>
              <a:gd name="connsiteY38" fmla="*/ 1102290 h 1349049"/>
              <a:gd name="connsiteX39" fmla="*/ 3018773 w 4384110"/>
              <a:gd name="connsiteY39" fmla="*/ 1114816 h 1349049"/>
              <a:gd name="connsiteX40" fmla="*/ 3081403 w 4384110"/>
              <a:gd name="connsiteY40" fmla="*/ 1152394 h 1349049"/>
              <a:gd name="connsiteX41" fmla="*/ 3331924 w 4384110"/>
              <a:gd name="connsiteY41" fmla="*/ 1189973 h 1349049"/>
              <a:gd name="connsiteX42" fmla="*/ 3457184 w 4384110"/>
              <a:gd name="connsiteY42" fmla="*/ 1215025 h 1349049"/>
              <a:gd name="connsiteX43" fmla="*/ 3507288 w 4384110"/>
              <a:gd name="connsiteY43" fmla="*/ 1227551 h 1349049"/>
              <a:gd name="connsiteX44" fmla="*/ 3620022 w 4384110"/>
              <a:gd name="connsiteY44" fmla="*/ 1240077 h 1349049"/>
              <a:gd name="connsiteX45" fmla="*/ 3657600 w 4384110"/>
              <a:gd name="connsiteY45" fmla="*/ 1252603 h 1349049"/>
              <a:gd name="connsiteX46" fmla="*/ 4296428 w 4384110"/>
              <a:gd name="connsiteY46" fmla="*/ 1277655 h 1349049"/>
              <a:gd name="connsiteX47" fmla="*/ 4384110 w 4384110"/>
              <a:gd name="connsiteY47" fmla="*/ 1315233 h 134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4110" h="1349049">
                <a:moveTo>
                  <a:pt x="0" y="0"/>
                </a:moveTo>
                <a:cubicBezTo>
                  <a:pt x="3399" y="20392"/>
                  <a:pt x="10368" y="86303"/>
                  <a:pt x="25052" y="112734"/>
                </a:cubicBezTo>
                <a:cubicBezTo>
                  <a:pt x="39674" y="139054"/>
                  <a:pt x="50104" y="171189"/>
                  <a:pt x="75156" y="187890"/>
                </a:cubicBezTo>
                <a:cubicBezTo>
                  <a:pt x="87682" y="196241"/>
                  <a:pt x="100978" y="203538"/>
                  <a:pt x="112734" y="212942"/>
                </a:cubicBezTo>
                <a:cubicBezTo>
                  <a:pt x="121956" y="220319"/>
                  <a:pt x="127224" y="232712"/>
                  <a:pt x="137787" y="237994"/>
                </a:cubicBezTo>
                <a:cubicBezTo>
                  <a:pt x="161406" y="249804"/>
                  <a:pt x="187891" y="254696"/>
                  <a:pt x="212943" y="263047"/>
                </a:cubicBezTo>
                <a:lnTo>
                  <a:pt x="250521" y="275573"/>
                </a:lnTo>
                <a:cubicBezTo>
                  <a:pt x="258872" y="288099"/>
                  <a:pt x="263818" y="303747"/>
                  <a:pt x="275573" y="313151"/>
                </a:cubicBezTo>
                <a:cubicBezTo>
                  <a:pt x="285883" y="321399"/>
                  <a:pt x="301341" y="319772"/>
                  <a:pt x="313151" y="325677"/>
                </a:cubicBezTo>
                <a:cubicBezTo>
                  <a:pt x="326616" y="332410"/>
                  <a:pt x="336972" y="344615"/>
                  <a:pt x="350729" y="350729"/>
                </a:cubicBezTo>
                <a:cubicBezTo>
                  <a:pt x="374860" y="361454"/>
                  <a:pt x="400833" y="367430"/>
                  <a:pt x="425885" y="375781"/>
                </a:cubicBezTo>
                <a:cubicBezTo>
                  <a:pt x="438411" y="379956"/>
                  <a:pt x="450654" y="385105"/>
                  <a:pt x="463463" y="388307"/>
                </a:cubicBezTo>
                <a:cubicBezTo>
                  <a:pt x="480164" y="392482"/>
                  <a:pt x="497448" y="394788"/>
                  <a:pt x="513567" y="400833"/>
                </a:cubicBezTo>
                <a:cubicBezTo>
                  <a:pt x="531051" y="407389"/>
                  <a:pt x="546508" y="418530"/>
                  <a:pt x="563671" y="425885"/>
                </a:cubicBezTo>
                <a:cubicBezTo>
                  <a:pt x="588827" y="436666"/>
                  <a:pt x="625931" y="444581"/>
                  <a:pt x="651354" y="450937"/>
                </a:cubicBezTo>
                <a:cubicBezTo>
                  <a:pt x="663880" y="459288"/>
                  <a:pt x="675467" y="469256"/>
                  <a:pt x="688932" y="475989"/>
                </a:cubicBezTo>
                <a:cubicBezTo>
                  <a:pt x="706902" y="484974"/>
                  <a:pt x="760561" y="497028"/>
                  <a:pt x="776614" y="501041"/>
                </a:cubicBezTo>
                <a:cubicBezTo>
                  <a:pt x="789140" y="509392"/>
                  <a:pt x="800355" y="520163"/>
                  <a:pt x="814192" y="526093"/>
                </a:cubicBezTo>
                <a:cubicBezTo>
                  <a:pt x="863207" y="547099"/>
                  <a:pt x="888932" y="529991"/>
                  <a:pt x="939452" y="563671"/>
                </a:cubicBezTo>
                <a:cubicBezTo>
                  <a:pt x="951978" y="572022"/>
                  <a:pt x="963565" y="581990"/>
                  <a:pt x="977030" y="588723"/>
                </a:cubicBezTo>
                <a:cubicBezTo>
                  <a:pt x="998079" y="599248"/>
                  <a:pt x="1044645" y="607755"/>
                  <a:pt x="1064713" y="613775"/>
                </a:cubicBezTo>
                <a:cubicBezTo>
                  <a:pt x="1090006" y="621363"/>
                  <a:pt x="1114817" y="630476"/>
                  <a:pt x="1139869" y="638827"/>
                </a:cubicBezTo>
                <a:cubicBezTo>
                  <a:pt x="1152395" y="643002"/>
                  <a:pt x="1166461" y="644029"/>
                  <a:pt x="1177447" y="651353"/>
                </a:cubicBezTo>
                <a:cubicBezTo>
                  <a:pt x="1189973" y="659704"/>
                  <a:pt x="1200929" y="671119"/>
                  <a:pt x="1215025" y="676405"/>
                </a:cubicBezTo>
                <a:cubicBezTo>
                  <a:pt x="1234960" y="683880"/>
                  <a:pt x="1256778" y="684756"/>
                  <a:pt x="1277655" y="688931"/>
                </a:cubicBezTo>
                <a:cubicBezTo>
                  <a:pt x="1290181" y="697282"/>
                  <a:pt x="1301396" y="708054"/>
                  <a:pt x="1315233" y="713984"/>
                </a:cubicBezTo>
                <a:cubicBezTo>
                  <a:pt x="1343613" y="726147"/>
                  <a:pt x="1375491" y="723800"/>
                  <a:pt x="1402915" y="739036"/>
                </a:cubicBezTo>
                <a:cubicBezTo>
                  <a:pt x="1429235" y="753658"/>
                  <a:pt x="1453019" y="772439"/>
                  <a:pt x="1478071" y="789140"/>
                </a:cubicBezTo>
                <a:cubicBezTo>
                  <a:pt x="1490597" y="797491"/>
                  <a:pt x="1501368" y="809431"/>
                  <a:pt x="1515650" y="814192"/>
                </a:cubicBezTo>
                <a:lnTo>
                  <a:pt x="1665962" y="864296"/>
                </a:lnTo>
                <a:lnTo>
                  <a:pt x="1703540" y="876822"/>
                </a:lnTo>
                <a:cubicBezTo>
                  <a:pt x="1716066" y="880997"/>
                  <a:pt x="1730132" y="882024"/>
                  <a:pt x="1741118" y="889348"/>
                </a:cubicBezTo>
                <a:cubicBezTo>
                  <a:pt x="1825817" y="945814"/>
                  <a:pt x="1720920" y="878127"/>
                  <a:pt x="1853852" y="951978"/>
                </a:cubicBezTo>
                <a:cubicBezTo>
                  <a:pt x="1867012" y="959289"/>
                  <a:pt x="1879865" y="967392"/>
                  <a:pt x="1891430" y="977030"/>
                </a:cubicBezTo>
                <a:cubicBezTo>
                  <a:pt x="1905039" y="988371"/>
                  <a:pt x="1913523" y="1006005"/>
                  <a:pt x="1929008" y="1014608"/>
                </a:cubicBezTo>
                <a:cubicBezTo>
                  <a:pt x="1952092" y="1027433"/>
                  <a:pt x="1979113" y="1031309"/>
                  <a:pt x="2004165" y="1039660"/>
                </a:cubicBezTo>
                <a:cubicBezTo>
                  <a:pt x="2016691" y="1043835"/>
                  <a:pt x="2028545" y="1051809"/>
                  <a:pt x="2041743" y="1052186"/>
                </a:cubicBezTo>
                <a:cubicBezTo>
                  <a:pt x="2559563" y="1066981"/>
                  <a:pt x="2334159" y="1057028"/>
                  <a:pt x="2718148" y="1077238"/>
                </a:cubicBezTo>
                <a:cubicBezTo>
                  <a:pt x="2825020" y="1112862"/>
                  <a:pt x="2713179" y="1079151"/>
                  <a:pt x="2956143" y="1102290"/>
                </a:cubicBezTo>
                <a:cubicBezTo>
                  <a:pt x="2977337" y="1104308"/>
                  <a:pt x="2997896" y="1110641"/>
                  <a:pt x="3018773" y="1114816"/>
                </a:cubicBezTo>
                <a:cubicBezTo>
                  <a:pt x="3039650" y="1127342"/>
                  <a:pt x="3059239" y="1142319"/>
                  <a:pt x="3081403" y="1152394"/>
                </a:cubicBezTo>
                <a:cubicBezTo>
                  <a:pt x="3170790" y="1193025"/>
                  <a:pt x="3222018" y="1182123"/>
                  <a:pt x="3331924" y="1189973"/>
                </a:cubicBezTo>
                <a:cubicBezTo>
                  <a:pt x="3373677" y="1198324"/>
                  <a:pt x="3415875" y="1204698"/>
                  <a:pt x="3457184" y="1215025"/>
                </a:cubicBezTo>
                <a:cubicBezTo>
                  <a:pt x="3473885" y="1219200"/>
                  <a:pt x="3490273" y="1224933"/>
                  <a:pt x="3507288" y="1227551"/>
                </a:cubicBezTo>
                <a:cubicBezTo>
                  <a:pt x="3544658" y="1233300"/>
                  <a:pt x="3582444" y="1235902"/>
                  <a:pt x="3620022" y="1240077"/>
                </a:cubicBezTo>
                <a:cubicBezTo>
                  <a:pt x="3632548" y="1244252"/>
                  <a:pt x="3644417" y="1251871"/>
                  <a:pt x="3657600" y="1252603"/>
                </a:cubicBezTo>
                <a:cubicBezTo>
                  <a:pt x="3870378" y="1264424"/>
                  <a:pt x="4296428" y="1277655"/>
                  <a:pt x="4296428" y="1277655"/>
                </a:cubicBezTo>
                <a:cubicBezTo>
                  <a:pt x="4376497" y="1331034"/>
                  <a:pt x="4350294" y="1349049"/>
                  <a:pt x="4384110" y="1315233"/>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Freeform 10"/>
          <p:cNvSpPr/>
          <p:nvPr/>
        </p:nvSpPr>
        <p:spPr>
          <a:xfrm>
            <a:off x="1916113" y="5308600"/>
            <a:ext cx="4371975" cy="541338"/>
          </a:xfrm>
          <a:custGeom>
            <a:avLst/>
            <a:gdLst>
              <a:gd name="connsiteX0" fmla="*/ 0 w 4371584"/>
              <a:gd name="connsiteY0" fmla="*/ 541208 h 541208"/>
              <a:gd name="connsiteX1" fmla="*/ 450937 w 4371584"/>
              <a:gd name="connsiteY1" fmla="*/ 528682 h 541208"/>
              <a:gd name="connsiteX2" fmla="*/ 563671 w 4371584"/>
              <a:gd name="connsiteY2" fmla="*/ 491104 h 541208"/>
              <a:gd name="connsiteX3" fmla="*/ 626302 w 4371584"/>
              <a:gd name="connsiteY3" fmla="*/ 478578 h 541208"/>
              <a:gd name="connsiteX4" fmla="*/ 776614 w 4371584"/>
              <a:gd name="connsiteY4" fmla="*/ 453526 h 541208"/>
              <a:gd name="connsiteX5" fmla="*/ 851770 w 4371584"/>
              <a:gd name="connsiteY5" fmla="*/ 415948 h 541208"/>
              <a:gd name="connsiteX6" fmla="*/ 889348 w 4371584"/>
              <a:gd name="connsiteY6" fmla="*/ 403421 h 541208"/>
              <a:gd name="connsiteX7" fmla="*/ 914400 w 4371584"/>
              <a:gd name="connsiteY7" fmla="*/ 365843 h 541208"/>
              <a:gd name="connsiteX8" fmla="*/ 951978 w 4371584"/>
              <a:gd name="connsiteY8" fmla="*/ 353317 h 541208"/>
              <a:gd name="connsiteX9" fmla="*/ 1052186 w 4371584"/>
              <a:gd name="connsiteY9" fmla="*/ 328265 h 541208"/>
              <a:gd name="connsiteX10" fmla="*/ 1177447 w 4371584"/>
              <a:gd name="connsiteY10" fmla="*/ 303213 h 541208"/>
              <a:gd name="connsiteX11" fmla="*/ 1778696 w 4371584"/>
              <a:gd name="connsiteY11" fmla="*/ 278161 h 541208"/>
              <a:gd name="connsiteX12" fmla="*/ 2167003 w 4371584"/>
              <a:gd name="connsiteY12" fmla="*/ 253109 h 541208"/>
              <a:gd name="connsiteX13" fmla="*/ 2217107 w 4371584"/>
              <a:gd name="connsiteY13" fmla="*/ 240583 h 541208"/>
              <a:gd name="connsiteX14" fmla="*/ 2342367 w 4371584"/>
              <a:gd name="connsiteY14" fmla="*/ 215531 h 541208"/>
              <a:gd name="connsiteX15" fmla="*/ 2392471 w 4371584"/>
              <a:gd name="connsiteY15" fmla="*/ 203005 h 541208"/>
              <a:gd name="connsiteX16" fmla="*/ 2592888 w 4371584"/>
              <a:gd name="connsiteY16" fmla="*/ 190479 h 541208"/>
              <a:gd name="connsiteX17" fmla="*/ 2680570 w 4371584"/>
              <a:gd name="connsiteY17" fmla="*/ 165427 h 541208"/>
              <a:gd name="connsiteX18" fmla="*/ 2743200 w 4371584"/>
              <a:gd name="connsiteY18" fmla="*/ 152901 h 541208"/>
              <a:gd name="connsiteX19" fmla="*/ 2793304 w 4371584"/>
              <a:gd name="connsiteY19" fmla="*/ 140375 h 541208"/>
              <a:gd name="connsiteX20" fmla="*/ 3068877 w 4371584"/>
              <a:gd name="connsiteY20" fmla="*/ 127849 h 541208"/>
              <a:gd name="connsiteX21" fmla="*/ 3519814 w 4371584"/>
              <a:gd name="connsiteY21" fmla="*/ 102797 h 541208"/>
              <a:gd name="connsiteX22" fmla="*/ 3807913 w 4371584"/>
              <a:gd name="connsiteY22" fmla="*/ 90271 h 541208"/>
              <a:gd name="connsiteX23" fmla="*/ 3945699 w 4371584"/>
              <a:gd name="connsiteY23" fmla="*/ 52693 h 541208"/>
              <a:gd name="connsiteX24" fmla="*/ 3983277 w 4371584"/>
              <a:gd name="connsiteY24" fmla="*/ 40167 h 541208"/>
              <a:gd name="connsiteX25" fmla="*/ 4221271 w 4371584"/>
              <a:gd name="connsiteY25" fmla="*/ 27641 h 541208"/>
              <a:gd name="connsiteX26" fmla="*/ 4271376 w 4371584"/>
              <a:gd name="connsiteY26" fmla="*/ 15115 h 541208"/>
              <a:gd name="connsiteX27" fmla="*/ 4308954 w 4371584"/>
              <a:gd name="connsiteY27" fmla="*/ 2589 h 541208"/>
              <a:gd name="connsiteX28" fmla="*/ 4371584 w 4371584"/>
              <a:gd name="connsiteY28" fmla="*/ 2589 h 54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71584" h="541208">
                <a:moveTo>
                  <a:pt x="0" y="541208"/>
                </a:moveTo>
                <a:cubicBezTo>
                  <a:pt x="150312" y="537033"/>
                  <a:pt x="300949" y="539395"/>
                  <a:pt x="450937" y="528682"/>
                </a:cubicBezTo>
                <a:cubicBezTo>
                  <a:pt x="489909" y="525898"/>
                  <a:pt x="525396" y="498759"/>
                  <a:pt x="563671" y="491104"/>
                </a:cubicBezTo>
                <a:cubicBezTo>
                  <a:pt x="584548" y="486929"/>
                  <a:pt x="605301" y="482078"/>
                  <a:pt x="626302" y="478578"/>
                </a:cubicBezTo>
                <a:cubicBezTo>
                  <a:pt x="689933" y="467973"/>
                  <a:pt x="717575" y="468286"/>
                  <a:pt x="776614" y="453526"/>
                </a:cubicBezTo>
                <a:cubicBezTo>
                  <a:pt x="839580" y="437784"/>
                  <a:pt x="790543" y="446562"/>
                  <a:pt x="851770" y="415948"/>
                </a:cubicBezTo>
                <a:cubicBezTo>
                  <a:pt x="863580" y="410043"/>
                  <a:pt x="876822" y="407597"/>
                  <a:pt x="889348" y="403421"/>
                </a:cubicBezTo>
                <a:cubicBezTo>
                  <a:pt x="897699" y="390895"/>
                  <a:pt x="902645" y="375247"/>
                  <a:pt x="914400" y="365843"/>
                </a:cubicBezTo>
                <a:cubicBezTo>
                  <a:pt x="924710" y="357595"/>
                  <a:pt x="939240" y="356791"/>
                  <a:pt x="951978" y="353317"/>
                </a:cubicBezTo>
                <a:cubicBezTo>
                  <a:pt x="985195" y="344258"/>
                  <a:pt x="1018424" y="335017"/>
                  <a:pt x="1052186" y="328265"/>
                </a:cubicBezTo>
                <a:lnTo>
                  <a:pt x="1177447" y="303213"/>
                </a:lnTo>
                <a:cubicBezTo>
                  <a:pt x="1416179" y="255467"/>
                  <a:pt x="1218781" y="291182"/>
                  <a:pt x="1778696" y="278161"/>
                </a:cubicBezTo>
                <a:cubicBezTo>
                  <a:pt x="1931317" y="227287"/>
                  <a:pt x="1767086" y="278104"/>
                  <a:pt x="2167003" y="253109"/>
                </a:cubicBezTo>
                <a:cubicBezTo>
                  <a:pt x="2184185" y="252035"/>
                  <a:pt x="2200274" y="244190"/>
                  <a:pt x="2217107" y="240583"/>
                </a:cubicBezTo>
                <a:cubicBezTo>
                  <a:pt x="2258742" y="231661"/>
                  <a:pt x="2301058" y="225858"/>
                  <a:pt x="2342367" y="215531"/>
                </a:cubicBezTo>
                <a:cubicBezTo>
                  <a:pt x="2359068" y="211356"/>
                  <a:pt x="2375341" y="204718"/>
                  <a:pt x="2392471" y="203005"/>
                </a:cubicBezTo>
                <a:cubicBezTo>
                  <a:pt x="2459075" y="196345"/>
                  <a:pt x="2526082" y="194654"/>
                  <a:pt x="2592888" y="190479"/>
                </a:cubicBezTo>
                <a:cubicBezTo>
                  <a:pt x="2634735" y="176530"/>
                  <a:pt x="2633385" y="175913"/>
                  <a:pt x="2680570" y="165427"/>
                </a:cubicBezTo>
                <a:cubicBezTo>
                  <a:pt x="2701353" y="160809"/>
                  <a:pt x="2722417" y="157519"/>
                  <a:pt x="2743200" y="152901"/>
                </a:cubicBezTo>
                <a:cubicBezTo>
                  <a:pt x="2760005" y="149166"/>
                  <a:pt x="2776139" y="141695"/>
                  <a:pt x="2793304" y="140375"/>
                </a:cubicBezTo>
                <a:cubicBezTo>
                  <a:pt x="2884986" y="133323"/>
                  <a:pt x="2977019" y="132024"/>
                  <a:pt x="3068877" y="127849"/>
                </a:cubicBezTo>
                <a:cubicBezTo>
                  <a:pt x="3237973" y="71484"/>
                  <a:pt x="3085502" y="118308"/>
                  <a:pt x="3519814" y="102797"/>
                </a:cubicBezTo>
                <a:lnTo>
                  <a:pt x="3807913" y="90271"/>
                </a:lnTo>
                <a:cubicBezTo>
                  <a:pt x="3896437" y="72566"/>
                  <a:pt x="3850345" y="84478"/>
                  <a:pt x="3945699" y="52693"/>
                </a:cubicBezTo>
                <a:cubicBezTo>
                  <a:pt x="3958225" y="48518"/>
                  <a:pt x="3970092" y="40861"/>
                  <a:pt x="3983277" y="40167"/>
                </a:cubicBezTo>
                <a:lnTo>
                  <a:pt x="4221271" y="27641"/>
                </a:lnTo>
                <a:cubicBezTo>
                  <a:pt x="4237973" y="23466"/>
                  <a:pt x="4254823" y="19844"/>
                  <a:pt x="4271376" y="15115"/>
                </a:cubicBezTo>
                <a:cubicBezTo>
                  <a:pt x="4284072" y="11488"/>
                  <a:pt x="4295852" y="4227"/>
                  <a:pt x="4308954" y="2589"/>
                </a:cubicBezTo>
                <a:cubicBezTo>
                  <a:pt x="4329669" y="0"/>
                  <a:pt x="4350707" y="2589"/>
                  <a:pt x="4371584" y="2589"/>
                </a:cubicBezTo>
              </a:path>
            </a:pathLst>
          </a:cu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TextBox 11"/>
          <p:cNvSpPr txBox="1">
            <a:spLocks noChangeArrowheads="1"/>
          </p:cNvSpPr>
          <p:nvPr/>
        </p:nvSpPr>
        <p:spPr bwMode="auto">
          <a:xfrm>
            <a:off x="5257800" y="4354513"/>
            <a:ext cx="915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0000"/>
                </a:solidFill>
              </a:rPr>
              <a:t>Testing</a:t>
            </a:r>
          </a:p>
        </p:txBody>
      </p:sp>
      <p:sp>
        <p:nvSpPr>
          <p:cNvPr id="13" name="TextBox 12"/>
          <p:cNvSpPr txBox="1">
            <a:spLocks noChangeArrowheads="1"/>
          </p:cNvSpPr>
          <p:nvPr/>
        </p:nvSpPr>
        <p:spPr bwMode="auto">
          <a:xfrm>
            <a:off x="5105400" y="5497513"/>
            <a:ext cx="108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accent1"/>
                </a:solidFill>
              </a:rPr>
              <a:t>Training</a:t>
            </a:r>
          </a:p>
        </p:txBody>
      </p:sp>
      <p:sp>
        <p:nvSpPr>
          <p:cNvPr id="15" name="Rectangle 14"/>
          <p:cNvSpPr/>
          <p:nvPr/>
        </p:nvSpPr>
        <p:spPr>
          <a:xfrm>
            <a:off x="1917700" y="5257800"/>
            <a:ext cx="6235700" cy="63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4824" name="Group 3"/>
          <p:cNvGrpSpPr>
            <a:grpSpLocks/>
          </p:cNvGrpSpPr>
          <p:nvPr/>
        </p:nvGrpSpPr>
        <p:grpSpPr bwMode="auto">
          <a:xfrm>
            <a:off x="1535113" y="2668588"/>
            <a:ext cx="4789487" cy="3568700"/>
            <a:chOff x="1535668" y="2667794"/>
            <a:chExt cx="4788932" cy="3568938"/>
          </a:xfrm>
        </p:grpSpPr>
        <p:cxnSp>
          <p:nvCxnSpPr>
            <p:cNvPr id="6" name="Straight Arrow Connector 5"/>
            <p:cNvCxnSpPr/>
            <p:nvPr/>
          </p:nvCxnSpPr>
          <p:spPr>
            <a:xfrm flipV="1">
              <a:off x="1905512" y="5866819"/>
              <a:ext cx="441908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830" name="TextBox 6"/>
            <p:cNvSpPr txBox="1">
              <a:spLocks noChangeArrowheads="1"/>
            </p:cNvSpPr>
            <p:nvPr/>
          </p:nvSpPr>
          <p:spPr bwMode="auto">
            <a:xfrm>
              <a:off x="2743200" y="5867400"/>
              <a:ext cx="3224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Number of Training Examples</a:t>
              </a:r>
            </a:p>
          </p:txBody>
        </p:sp>
        <p:sp>
          <p:nvSpPr>
            <p:cNvPr id="34831" name="TextBox 9"/>
            <p:cNvSpPr txBox="1">
              <a:spLocks noChangeArrowheads="1"/>
            </p:cNvSpPr>
            <p:nvPr/>
          </p:nvSpPr>
          <p:spPr bwMode="auto">
            <a:xfrm rot="-5400000">
              <a:off x="1371520" y="4141636"/>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Error</a:t>
              </a:r>
            </a:p>
          </p:txBody>
        </p:sp>
        <p:cxnSp>
          <p:nvCxnSpPr>
            <p:cNvPr id="5" name="Straight Arrow Connector 4"/>
            <p:cNvCxnSpPr/>
            <p:nvPr/>
          </p:nvCxnSpPr>
          <p:spPr>
            <a:xfrm rot="5400000" flipH="1" flipV="1">
              <a:off x="304413" y="4267307"/>
              <a:ext cx="3200613"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1919288" y="3009900"/>
            <a:ext cx="62357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9" name="Straight Arrow Connector 18"/>
          <p:cNvCxnSpPr/>
          <p:nvPr/>
        </p:nvCxnSpPr>
        <p:spPr>
          <a:xfrm rot="5400000" flipH="1" flipV="1">
            <a:off x="2020094" y="4990306"/>
            <a:ext cx="1295400" cy="1588"/>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2743200" y="4800600"/>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Generalization Error</a:t>
            </a:r>
          </a:p>
        </p:txBody>
      </p:sp>
      <p:sp>
        <p:nvSpPr>
          <p:cNvPr id="34828" name="TextBox 15"/>
          <p:cNvSpPr txBox="1">
            <a:spLocks noChangeArrowheads="1"/>
          </p:cNvSpPr>
          <p:nvPr/>
        </p:nvSpPr>
        <p:spPr bwMode="auto">
          <a:xfrm>
            <a:off x="3429000" y="1447800"/>
            <a:ext cx="171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Fixed classifier</a:t>
            </a:r>
          </a:p>
        </p:txBody>
      </p:sp>
    </p:spTree>
    <p:extLst>
      <p:ext uri="{BB962C8B-B14F-4D97-AF65-F5344CB8AC3E}">
        <p14:creationId xmlns:p14="http://schemas.microsoft.com/office/powerpoint/2010/main" val="188572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17"/>
                                        </p:tgtEl>
                                        <p:attrNameLst>
                                          <p:attrName>ppt_x</p:attrName>
                                        </p:attrNameLst>
                                      </p:cBhvr>
                                      <p:tavLst>
                                        <p:tav tm="0">
                                          <p:val>
                                            <p:strVal val="ppt_x"/>
                                          </p:val>
                                        </p:tav>
                                        <p:tav tm="100000">
                                          <p:val>
                                            <p:strVal val="1+ppt_w/2"/>
                                          </p:val>
                                        </p:tav>
                                      </p:tavLst>
                                    </p:anim>
                                    <p:anim calcmode="lin" valueType="num">
                                      <p:cBhvr additive="base">
                                        <p:cTn id="9" dur="1000"/>
                                        <p:tgtEl>
                                          <p:spTgt spid="17"/>
                                        </p:tgtEl>
                                        <p:attrNameLst>
                                          <p:attrName>ppt_y</p:attrName>
                                        </p:attrNameLst>
                                      </p:cBhvr>
                                      <p:tavLst>
                                        <p:tav tm="0">
                                          <p:val>
                                            <p:strVal val="ppt_y"/>
                                          </p:val>
                                        </p:tav>
                                        <p:tav tm="100000">
                                          <p:val>
                                            <p:strVal val="ppt_y"/>
                                          </p:val>
                                        </p:tav>
                                      </p:tavLst>
                                    </p:anim>
                                    <p:set>
                                      <p:cBhvr>
                                        <p:cTn id="10" dur="1" fill="hold">
                                          <p:stCondLst>
                                            <p:cond delay="999"/>
                                          </p:stCondLst>
                                        </p:cTn>
                                        <p:tgtEl>
                                          <p:spTgt spid="17"/>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15"/>
                                        </p:tgtEl>
                                        <p:attrNameLst>
                                          <p:attrName>ppt_x</p:attrName>
                                        </p:attrNameLst>
                                      </p:cBhvr>
                                      <p:tavLst>
                                        <p:tav tm="0">
                                          <p:val>
                                            <p:strVal val="ppt_x"/>
                                          </p:val>
                                        </p:tav>
                                        <p:tav tm="100000">
                                          <p:val>
                                            <p:strVal val="1+ppt_w/2"/>
                                          </p:val>
                                        </p:tav>
                                      </p:tavLst>
                                    </p:anim>
                                    <p:anim calcmode="lin" valueType="num">
                                      <p:cBhvr additive="base">
                                        <p:cTn id="20" dur="1000"/>
                                        <p:tgtEl>
                                          <p:spTgt spid="15"/>
                                        </p:tgtEl>
                                        <p:attrNameLst>
                                          <p:attrName>ppt_y</p:attrName>
                                        </p:attrNameLst>
                                      </p:cBhvr>
                                      <p:tavLst>
                                        <p:tav tm="0">
                                          <p:val>
                                            <p:strVal val="ppt_y"/>
                                          </p:val>
                                        </p:tav>
                                        <p:tav tm="100000">
                                          <p:val>
                                            <p:strVal val="ppt_y"/>
                                          </p:val>
                                        </p:tav>
                                      </p:tavLst>
                                    </p:anim>
                                    <p:set>
                                      <p:cBhvr>
                                        <p:cTn id="21" dur="1" fill="hold">
                                          <p:stCondLst>
                                            <p:cond delay="999"/>
                                          </p:stCondLst>
                                        </p:cTn>
                                        <p:tgtEl>
                                          <p:spTgt spid="15"/>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P spid="17" grpId="0" animBg="1"/>
      <p:bldP spid="21"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Generalization Error</a:t>
            </a:r>
          </a:p>
        </p:txBody>
      </p:sp>
      <p:sp>
        <p:nvSpPr>
          <p:cNvPr id="10" name="Freeform 9"/>
          <p:cNvSpPr/>
          <p:nvPr/>
        </p:nvSpPr>
        <p:spPr>
          <a:xfrm>
            <a:off x="1928813" y="3644900"/>
            <a:ext cx="4384675" cy="1349375"/>
          </a:xfrm>
          <a:custGeom>
            <a:avLst/>
            <a:gdLst>
              <a:gd name="connsiteX0" fmla="*/ 0 w 4384110"/>
              <a:gd name="connsiteY0" fmla="*/ 0 h 1349049"/>
              <a:gd name="connsiteX1" fmla="*/ 25052 w 4384110"/>
              <a:gd name="connsiteY1" fmla="*/ 112734 h 1349049"/>
              <a:gd name="connsiteX2" fmla="*/ 75156 w 4384110"/>
              <a:gd name="connsiteY2" fmla="*/ 187890 h 1349049"/>
              <a:gd name="connsiteX3" fmla="*/ 112734 w 4384110"/>
              <a:gd name="connsiteY3" fmla="*/ 212942 h 1349049"/>
              <a:gd name="connsiteX4" fmla="*/ 137787 w 4384110"/>
              <a:gd name="connsiteY4" fmla="*/ 237994 h 1349049"/>
              <a:gd name="connsiteX5" fmla="*/ 212943 w 4384110"/>
              <a:gd name="connsiteY5" fmla="*/ 263047 h 1349049"/>
              <a:gd name="connsiteX6" fmla="*/ 250521 w 4384110"/>
              <a:gd name="connsiteY6" fmla="*/ 275573 h 1349049"/>
              <a:gd name="connsiteX7" fmla="*/ 275573 w 4384110"/>
              <a:gd name="connsiteY7" fmla="*/ 313151 h 1349049"/>
              <a:gd name="connsiteX8" fmla="*/ 313151 w 4384110"/>
              <a:gd name="connsiteY8" fmla="*/ 325677 h 1349049"/>
              <a:gd name="connsiteX9" fmla="*/ 350729 w 4384110"/>
              <a:gd name="connsiteY9" fmla="*/ 350729 h 1349049"/>
              <a:gd name="connsiteX10" fmla="*/ 425885 w 4384110"/>
              <a:gd name="connsiteY10" fmla="*/ 375781 h 1349049"/>
              <a:gd name="connsiteX11" fmla="*/ 463463 w 4384110"/>
              <a:gd name="connsiteY11" fmla="*/ 388307 h 1349049"/>
              <a:gd name="connsiteX12" fmla="*/ 513567 w 4384110"/>
              <a:gd name="connsiteY12" fmla="*/ 400833 h 1349049"/>
              <a:gd name="connsiteX13" fmla="*/ 563671 w 4384110"/>
              <a:gd name="connsiteY13" fmla="*/ 425885 h 1349049"/>
              <a:gd name="connsiteX14" fmla="*/ 651354 w 4384110"/>
              <a:gd name="connsiteY14" fmla="*/ 450937 h 1349049"/>
              <a:gd name="connsiteX15" fmla="*/ 688932 w 4384110"/>
              <a:gd name="connsiteY15" fmla="*/ 475989 h 1349049"/>
              <a:gd name="connsiteX16" fmla="*/ 776614 w 4384110"/>
              <a:gd name="connsiteY16" fmla="*/ 501041 h 1349049"/>
              <a:gd name="connsiteX17" fmla="*/ 814192 w 4384110"/>
              <a:gd name="connsiteY17" fmla="*/ 526093 h 1349049"/>
              <a:gd name="connsiteX18" fmla="*/ 939452 w 4384110"/>
              <a:gd name="connsiteY18" fmla="*/ 563671 h 1349049"/>
              <a:gd name="connsiteX19" fmla="*/ 977030 w 4384110"/>
              <a:gd name="connsiteY19" fmla="*/ 588723 h 1349049"/>
              <a:gd name="connsiteX20" fmla="*/ 1064713 w 4384110"/>
              <a:gd name="connsiteY20" fmla="*/ 613775 h 1349049"/>
              <a:gd name="connsiteX21" fmla="*/ 1139869 w 4384110"/>
              <a:gd name="connsiteY21" fmla="*/ 638827 h 1349049"/>
              <a:gd name="connsiteX22" fmla="*/ 1177447 w 4384110"/>
              <a:gd name="connsiteY22" fmla="*/ 651353 h 1349049"/>
              <a:gd name="connsiteX23" fmla="*/ 1215025 w 4384110"/>
              <a:gd name="connsiteY23" fmla="*/ 676405 h 1349049"/>
              <a:gd name="connsiteX24" fmla="*/ 1277655 w 4384110"/>
              <a:gd name="connsiteY24" fmla="*/ 688931 h 1349049"/>
              <a:gd name="connsiteX25" fmla="*/ 1315233 w 4384110"/>
              <a:gd name="connsiteY25" fmla="*/ 713984 h 1349049"/>
              <a:gd name="connsiteX26" fmla="*/ 1402915 w 4384110"/>
              <a:gd name="connsiteY26" fmla="*/ 739036 h 1349049"/>
              <a:gd name="connsiteX27" fmla="*/ 1478071 w 4384110"/>
              <a:gd name="connsiteY27" fmla="*/ 789140 h 1349049"/>
              <a:gd name="connsiteX28" fmla="*/ 1515650 w 4384110"/>
              <a:gd name="connsiteY28" fmla="*/ 814192 h 1349049"/>
              <a:gd name="connsiteX29" fmla="*/ 1665962 w 4384110"/>
              <a:gd name="connsiteY29" fmla="*/ 864296 h 1349049"/>
              <a:gd name="connsiteX30" fmla="*/ 1703540 w 4384110"/>
              <a:gd name="connsiteY30" fmla="*/ 876822 h 1349049"/>
              <a:gd name="connsiteX31" fmla="*/ 1741118 w 4384110"/>
              <a:gd name="connsiteY31" fmla="*/ 889348 h 1349049"/>
              <a:gd name="connsiteX32" fmla="*/ 1853852 w 4384110"/>
              <a:gd name="connsiteY32" fmla="*/ 951978 h 1349049"/>
              <a:gd name="connsiteX33" fmla="*/ 1891430 w 4384110"/>
              <a:gd name="connsiteY33" fmla="*/ 977030 h 1349049"/>
              <a:gd name="connsiteX34" fmla="*/ 1929008 w 4384110"/>
              <a:gd name="connsiteY34" fmla="*/ 1014608 h 1349049"/>
              <a:gd name="connsiteX35" fmla="*/ 2004165 w 4384110"/>
              <a:gd name="connsiteY35" fmla="*/ 1039660 h 1349049"/>
              <a:gd name="connsiteX36" fmla="*/ 2041743 w 4384110"/>
              <a:gd name="connsiteY36" fmla="*/ 1052186 h 1349049"/>
              <a:gd name="connsiteX37" fmla="*/ 2718148 w 4384110"/>
              <a:gd name="connsiteY37" fmla="*/ 1077238 h 1349049"/>
              <a:gd name="connsiteX38" fmla="*/ 2956143 w 4384110"/>
              <a:gd name="connsiteY38" fmla="*/ 1102290 h 1349049"/>
              <a:gd name="connsiteX39" fmla="*/ 3018773 w 4384110"/>
              <a:gd name="connsiteY39" fmla="*/ 1114816 h 1349049"/>
              <a:gd name="connsiteX40" fmla="*/ 3081403 w 4384110"/>
              <a:gd name="connsiteY40" fmla="*/ 1152394 h 1349049"/>
              <a:gd name="connsiteX41" fmla="*/ 3331924 w 4384110"/>
              <a:gd name="connsiteY41" fmla="*/ 1189973 h 1349049"/>
              <a:gd name="connsiteX42" fmla="*/ 3457184 w 4384110"/>
              <a:gd name="connsiteY42" fmla="*/ 1215025 h 1349049"/>
              <a:gd name="connsiteX43" fmla="*/ 3507288 w 4384110"/>
              <a:gd name="connsiteY43" fmla="*/ 1227551 h 1349049"/>
              <a:gd name="connsiteX44" fmla="*/ 3620022 w 4384110"/>
              <a:gd name="connsiteY44" fmla="*/ 1240077 h 1349049"/>
              <a:gd name="connsiteX45" fmla="*/ 3657600 w 4384110"/>
              <a:gd name="connsiteY45" fmla="*/ 1252603 h 1349049"/>
              <a:gd name="connsiteX46" fmla="*/ 4296428 w 4384110"/>
              <a:gd name="connsiteY46" fmla="*/ 1277655 h 1349049"/>
              <a:gd name="connsiteX47" fmla="*/ 4384110 w 4384110"/>
              <a:gd name="connsiteY47" fmla="*/ 1315233 h 134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4110" h="1349049">
                <a:moveTo>
                  <a:pt x="0" y="0"/>
                </a:moveTo>
                <a:cubicBezTo>
                  <a:pt x="3399" y="20392"/>
                  <a:pt x="10368" y="86303"/>
                  <a:pt x="25052" y="112734"/>
                </a:cubicBezTo>
                <a:cubicBezTo>
                  <a:pt x="39674" y="139054"/>
                  <a:pt x="50104" y="171189"/>
                  <a:pt x="75156" y="187890"/>
                </a:cubicBezTo>
                <a:cubicBezTo>
                  <a:pt x="87682" y="196241"/>
                  <a:pt x="100978" y="203538"/>
                  <a:pt x="112734" y="212942"/>
                </a:cubicBezTo>
                <a:cubicBezTo>
                  <a:pt x="121956" y="220319"/>
                  <a:pt x="127224" y="232712"/>
                  <a:pt x="137787" y="237994"/>
                </a:cubicBezTo>
                <a:cubicBezTo>
                  <a:pt x="161406" y="249804"/>
                  <a:pt x="187891" y="254696"/>
                  <a:pt x="212943" y="263047"/>
                </a:cubicBezTo>
                <a:lnTo>
                  <a:pt x="250521" y="275573"/>
                </a:lnTo>
                <a:cubicBezTo>
                  <a:pt x="258872" y="288099"/>
                  <a:pt x="263818" y="303747"/>
                  <a:pt x="275573" y="313151"/>
                </a:cubicBezTo>
                <a:cubicBezTo>
                  <a:pt x="285883" y="321399"/>
                  <a:pt x="301341" y="319772"/>
                  <a:pt x="313151" y="325677"/>
                </a:cubicBezTo>
                <a:cubicBezTo>
                  <a:pt x="326616" y="332410"/>
                  <a:pt x="336972" y="344615"/>
                  <a:pt x="350729" y="350729"/>
                </a:cubicBezTo>
                <a:cubicBezTo>
                  <a:pt x="374860" y="361454"/>
                  <a:pt x="400833" y="367430"/>
                  <a:pt x="425885" y="375781"/>
                </a:cubicBezTo>
                <a:cubicBezTo>
                  <a:pt x="438411" y="379956"/>
                  <a:pt x="450654" y="385105"/>
                  <a:pt x="463463" y="388307"/>
                </a:cubicBezTo>
                <a:cubicBezTo>
                  <a:pt x="480164" y="392482"/>
                  <a:pt x="497448" y="394788"/>
                  <a:pt x="513567" y="400833"/>
                </a:cubicBezTo>
                <a:cubicBezTo>
                  <a:pt x="531051" y="407389"/>
                  <a:pt x="546508" y="418530"/>
                  <a:pt x="563671" y="425885"/>
                </a:cubicBezTo>
                <a:cubicBezTo>
                  <a:pt x="588827" y="436666"/>
                  <a:pt x="625931" y="444581"/>
                  <a:pt x="651354" y="450937"/>
                </a:cubicBezTo>
                <a:cubicBezTo>
                  <a:pt x="663880" y="459288"/>
                  <a:pt x="675467" y="469256"/>
                  <a:pt x="688932" y="475989"/>
                </a:cubicBezTo>
                <a:cubicBezTo>
                  <a:pt x="706902" y="484974"/>
                  <a:pt x="760561" y="497028"/>
                  <a:pt x="776614" y="501041"/>
                </a:cubicBezTo>
                <a:cubicBezTo>
                  <a:pt x="789140" y="509392"/>
                  <a:pt x="800355" y="520163"/>
                  <a:pt x="814192" y="526093"/>
                </a:cubicBezTo>
                <a:cubicBezTo>
                  <a:pt x="863207" y="547099"/>
                  <a:pt x="888932" y="529991"/>
                  <a:pt x="939452" y="563671"/>
                </a:cubicBezTo>
                <a:cubicBezTo>
                  <a:pt x="951978" y="572022"/>
                  <a:pt x="963565" y="581990"/>
                  <a:pt x="977030" y="588723"/>
                </a:cubicBezTo>
                <a:cubicBezTo>
                  <a:pt x="998079" y="599248"/>
                  <a:pt x="1044645" y="607755"/>
                  <a:pt x="1064713" y="613775"/>
                </a:cubicBezTo>
                <a:cubicBezTo>
                  <a:pt x="1090006" y="621363"/>
                  <a:pt x="1114817" y="630476"/>
                  <a:pt x="1139869" y="638827"/>
                </a:cubicBezTo>
                <a:cubicBezTo>
                  <a:pt x="1152395" y="643002"/>
                  <a:pt x="1166461" y="644029"/>
                  <a:pt x="1177447" y="651353"/>
                </a:cubicBezTo>
                <a:cubicBezTo>
                  <a:pt x="1189973" y="659704"/>
                  <a:pt x="1200929" y="671119"/>
                  <a:pt x="1215025" y="676405"/>
                </a:cubicBezTo>
                <a:cubicBezTo>
                  <a:pt x="1234960" y="683880"/>
                  <a:pt x="1256778" y="684756"/>
                  <a:pt x="1277655" y="688931"/>
                </a:cubicBezTo>
                <a:cubicBezTo>
                  <a:pt x="1290181" y="697282"/>
                  <a:pt x="1301396" y="708054"/>
                  <a:pt x="1315233" y="713984"/>
                </a:cubicBezTo>
                <a:cubicBezTo>
                  <a:pt x="1343613" y="726147"/>
                  <a:pt x="1375491" y="723800"/>
                  <a:pt x="1402915" y="739036"/>
                </a:cubicBezTo>
                <a:cubicBezTo>
                  <a:pt x="1429235" y="753658"/>
                  <a:pt x="1453019" y="772439"/>
                  <a:pt x="1478071" y="789140"/>
                </a:cubicBezTo>
                <a:cubicBezTo>
                  <a:pt x="1490597" y="797491"/>
                  <a:pt x="1501368" y="809431"/>
                  <a:pt x="1515650" y="814192"/>
                </a:cubicBezTo>
                <a:lnTo>
                  <a:pt x="1665962" y="864296"/>
                </a:lnTo>
                <a:lnTo>
                  <a:pt x="1703540" y="876822"/>
                </a:lnTo>
                <a:cubicBezTo>
                  <a:pt x="1716066" y="880997"/>
                  <a:pt x="1730132" y="882024"/>
                  <a:pt x="1741118" y="889348"/>
                </a:cubicBezTo>
                <a:cubicBezTo>
                  <a:pt x="1825817" y="945814"/>
                  <a:pt x="1720920" y="878127"/>
                  <a:pt x="1853852" y="951978"/>
                </a:cubicBezTo>
                <a:cubicBezTo>
                  <a:pt x="1867012" y="959289"/>
                  <a:pt x="1879865" y="967392"/>
                  <a:pt x="1891430" y="977030"/>
                </a:cubicBezTo>
                <a:cubicBezTo>
                  <a:pt x="1905039" y="988371"/>
                  <a:pt x="1913523" y="1006005"/>
                  <a:pt x="1929008" y="1014608"/>
                </a:cubicBezTo>
                <a:cubicBezTo>
                  <a:pt x="1952092" y="1027433"/>
                  <a:pt x="1979113" y="1031309"/>
                  <a:pt x="2004165" y="1039660"/>
                </a:cubicBezTo>
                <a:cubicBezTo>
                  <a:pt x="2016691" y="1043835"/>
                  <a:pt x="2028545" y="1051809"/>
                  <a:pt x="2041743" y="1052186"/>
                </a:cubicBezTo>
                <a:cubicBezTo>
                  <a:pt x="2559563" y="1066981"/>
                  <a:pt x="2334159" y="1057028"/>
                  <a:pt x="2718148" y="1077238"/>
                </a:cubicBezTo>
                <a:cubicBezTo>
                  <a:pt x="2825020" y="1112862"/>
                  <a:pt x="2713179" y="1079151"/>
                  <a:pt x="2956143" y="1102290"/>
                </a:cubicBezTo>
                <a:cubicBezTo>
                  <a:pt x="2977337" y="1104308"/>
                  <a:pt x="2997896" y="1110641"/>
                  <a:pt x="3018773" y="1114816"/>
                </a:cubicBezTo>
                <a:cubicBezTo>
                  <a:pt x="3039650" y="1127342"/>
                  <a:pt x="3059239" y="1142319"/>
                  <a:pt x="3081403" y="1152394"/>
                </a:cubicBezTo>
                <a:cubicBezTo>
                  <a:pt x="3170790" y="1193025"/>
                  <a:pt x="3222018" y="1182123"/>
                  <a:pt x="3331924" y="1189973"/>
                </a:cubicBezTo>
                <a:cubicBezTo>
                  <a:pt x="3373677" y="1198324"/>
                  <a:pt x="3415875" y="1204698"/>
                  <a:pt x="3457184" y="1215025"/>
                </a:cubicBezTo>
                <a:cubicBezTo>
                  <a:pt x="3473885" y="1219200"/>
                  <a:pt x="3490273" y="1224933"/>
                  <a:pt x="3507288" y="1227551"/>
                </a:cubicBezTo>
                <a:cubicBezTo>
                  <a:pt x="3544658" y="1233300"/>
                  <a:pt x="3582444" y="1235902"/>
                  <a:pt x="3620022" y="1240077"/>
                </a:cubicBezTo>
                <a:cubicBezTo>
                  <a:pt x="3632548" y="1244252"/>
                  <a:pt x="3644417" y="1251871"/>
                  <a:pt x="3657600" y="1252603"/>
                </a:cubicBezTo>
                <a:cubicBezTo>
                  <a:pt x="3870378" y="1264424"/>
                  <a:pt x="4296428" y="1277655"/>
                  <a:pt x="4296428" y="1277655"/>
                </a:cubicBezTo>
                <a:cubicBezTo>
                  <a:pt x="4376497" y="1331034"/>
                  <a:pt x="4350294" y="1349049"/>
                  <a:pt x="4384110" y="1315233"/>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Freeform 10"/>
          <p:cNvSpPr/>
          <p:nvPr/>
        </p:nvSpPr>
        <p:spPr>
          <a:xfrm>
            <a:off x="1916113" y="5308600"/>
            <a:ext cx="4371975" cy="541338"/>
          </a:xfrm>
          <a:custGeom>
            <a:avLst/>
            <a:gdLst>
              <a:gd name="connsiteX0" fmla="*/ 0 w 4371584"/>
              <a:gd name="connsiteY0" fmla="*/ 541208 h 541208"/>
              <a:gd name="connsiteX1" fmla="*/ 450937 w 4371584"/>
              <a:gd name="connsiteY1" fmla="*/ 528682 h 541208"/>
              <a:gd name="connsiteX2" fmla="*/ 563671 w 4371584"/>
              <a:gd name="connsiteY2" fmla="*/ 491104 h 541208"/>
              <a:gd name="connsiteX3" fmla="*/ 626302 w 4371584"/>
              <a:gd name="connsiteY3" fmla="*/ 478578 h 541208"/>
              <a:gd name="connsiteX4" fmla="*/ 776614 w 4371584"/>
              <a:gd name="connsiteY4" fmla="*/ 453526 h 541208"/>
              <a:gd name="connsiteX5" fmla="*/ 851770 w 4371584"/>
              <a:gd name="connsiteY5" fmla="*/ 415948 h 541208"/>
              <a:gd name="connsiteX6" fmla="*/ 889348 w 4371584"/>
              <a:gd name="connsiteY6" fmla="*/ 403421 h 541208"/>
              <a:gd name="connsiteX7" fmla="*/ 914400 w 4371584"/>
              <a:gd name="connsiteY7" fmla="*/ 365843 h 541208"/>
              <a:gd name="connsiteX8" fmla="*/ 951978 w 4371584"/>
              <a:gd name="connsiteY8" fmla="*/ 353317 h 541208"/>
              <a:gd name="connsiteX9" fmla="*/ 1052186 w 4371584"/>
              <a:gd name="connsiteY9" fmla="*/ 328265 h 541208"/>
              <a:gd name="connsiteX10" fmla="*/ 1177447 w 4371584"/>
              <a:gd name="connsiteY10" fmla="*/ 303213 h 541208"/>
              <a:gd name="connsiteX11" fmla="*/ 1778696 w 4371584"/>
              <a:gd name="connsiteY11" fmla="*/ 278161 h 541208"/>
              <a:gd name="connsiteX12" fmla="*/ 2167003 w 4371584"/>
              <a:gd name="connsiteY12" fmla="*/ 253109 h 541208"/>
              <a:gd name="connsiteX13" fmla="*/ 2217107 w 4371584"/>
              <a:gd name="connsiteY13" fmla="*/ 240583 h 541208"/>
              <a:gd name="connsiteX14" fmla="*/ 2342367 w 4371584"/>
              <a:gd name="connsiteY14" fmla="*/ 215531 h 541208"/>
              <a:gd name="connsiteX15" fmla="*/ 2392471 w 4371584"/>
              <a:gd name="connsiteY15" fmla="*/ 203005 h 541208"/>
              <a:gd name="connsiteX16" fmla="*/ 2592888 w 4371584"/>
              <a:gd name="connsiteY16" fmla="*/ 190479 h 541208"/>
              <a:gd name="connsiteX17" fmla="*/ 2680570 w 4371584"/>
              <a:gd name="connsiteY17" fmla="*/ 165427 h 541208"/>
              <a:gd name="connsiteX18" fmla="*/ 2743200 w 4371584"/>
              <a:gd name="connsiteY18" fmla="*/ 152901 h 541208"/>
              <a:gd name="connsiteX19" fmla="*/ 2793304 w 4371584"/>
              <a:gd name="connsiteY19" fmla="*/ 140375 h 541208"/>
              <a:gd name="connsiteX20" fmla="*/ 3068877 w 4371584"/>
              <a:gd name="connsiteY20" fmla="*/ 127849 h 541208"/>
              <a:gd name="connsiteX21" fmla="*/ 3519814 w 4371584"/>
              <a:gd name="connsiteY21" fmla="*/ 102797 h 541208"/>
              <a:gd name="connsiteX22" fmla="*/ 3807913 w 4371584"/>
              <a:gd name="connsiteY22" fmla="*/ 90271 h 541208"/>
              <a:gd name="connsiteX23" fmla="*/ 3945699 w 4371584"/>
              <a:gd name="connsiteY23" fmla="*/ 52693 h 541208"/>
              <a:gd name="connsiteX24" fmla="*/ 3983277 w 4371584"/>
              <a:gd name="connsiteY24" fmla="*/ 40167 h 541208"/>
              <a:gd name="connsiteX25" fmla="*/ 4221271 w 4371584"/>
              <a:gd name="connsiteY25" fmla="*/ 27641 h 541208"/>
              <a:gd name="connsiteX26" fmla="*/ 4271376 w 4371584"/>
              <a:gd name="connsiteY26" fmla="*/ 15115 h 541208"/>
              <a:gd name="connsiteX27" fmla="*/ 4308954 w 4371584"/>
              <a:gd name="connsiteY27" fmla="*/ 2589 h 541208"/>
              <a:gd name="connsiteX28" fmla="*/ 4371584 w 4371584"/>
              <a:gd name="connsiteY28" fmla="*/ 2589 h 54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71584" h="541208">
                <a:moveTo>
                  <a:pt x="0" y="541208"/>
                </a:moveTo>
                <a:cubicBezTo>
                  <a:pt x="150312" y="537033"/>
                  <a:pt x="300949" y="539395"/>
                  <a:pt x="450937" y="528682"/>
                </a:cubicBezTo>
                <a:cubicBezTo>
                  <a:pt x="489909" y="525898"/>
                  <a:pt x="525396" y="498759"/>
                  <a:pt x="563671" y="491104"/>
                </a:cubicBezTo>
                <a:cubicBezTo>
                  <a:pt x="584548" y="486929"/>
                  <a:pt x="605301" y="482078"/>
                  <a:pt x="626302" y="478578"/>
                </a:cubicBezTo>
                <a:cubicBezTo>
                  <a:pt x="689933" y="467973"/>
                  <a:pt x="717575" y="468286"/>
                  <a:pt x="776614" y="453526"/>
                </a:cubicBezTo>
                <a:cubicBezTo>
                  <a:pt x="839580" y="437784"/>
                  <a:pt x="790543" y="446562"/>
                  <a:pt x="851770" y="415948"/>
                </a:cubicBezTo>
                <a:cubicBezTo>
                  <a:pt x="863580" y="410043"/>
                  <a:pt x="876822" y="407597"/>
                  <a:pt x="889348" y="403421"/>
                </a:cubicBezTo>
                <a:cubicBezTo>
                  <a:pt x="897699" y="390895"/>
                  <a:pt x="902645" y="375247"/>
                  <a:pt x="914400" y="365843"/>
                </a:cubicBezTo>
                <a:cubicBezTo>
                  <a:pt x="924710" y="357595"/>
                  <a:pt x="939240" y="356791"/>
                  <a:pt x="951978" y="353317"/>
                </a:cubicBezTo>
                <a:cubicBezTo>
                  <a:pt x="985195" y="344258"/>
                  <a:pt x="1018424" y="335017"/>
                  <a:pt x="1052186" y="328265"/>
                </a:cubicBezTo>
                <a:lnTo>
                  <a:pt x="1177447" y="303213"/>
                </a:lnTo>
                <a:cubicBezTo>
                  <a:pt x="1416179" y="255467"/>
                  <a:pt x="1218781" y="291182"/>
                  <a:pt x="1778696" y="278161"/>
                </a:cubicBezTo>
                <a:cubicBezTo>
                  <a:pt x="1931317" y="227287"/>
                  <a:pt x="1767086" y="278104"/>
                  <a:pt x="2167003" y="253109"/>
                </a:cubicBezTo>
                <a:cubicBezTo>
                  <a:pt x="2184185" y="252035"/>
                  <a:pt x="2200274" y="244190"/>
                  <a:pt x="2217107" y="240583"/>
                </a:cubicBezTo>
                <a:cubicBezTo>
                  <a:pt x="2258742" y="231661"/>
                  <a:pt x="2301058" y="225858"/>
                  <a:pt x="2342367" y="215531"/>
                </a:cubicBezTo>
                <a:cubicBezTo>
                  <a:pt x="2359068" y="211356"/>
                  <a:pt x="2375341" y="204718"/>
                  <a:pt x="2392471" y="203005"/>
                </a:cubicBezTo>
                <a:cubicBezTo>
                  <a:pt x="2459075" y="196345"/>
                  <a:pt x="2526082" y="194654"/>
                  <a:pt x="2592888" y="190479"/>
                </a:cubicBezTo>
                <a:cubicBezTo>
                  <a:pt x="2634735" y="176530"/>
                  <a:pt x="2633385" y="175913"/>
                  <a:pt x="2680570" y="165427"/>
                </a:cubicBezTo>
                <a:cubicBezTo>
                  <a:pt x="2701353" y="160809"/>
                  <a:pt x="2722417" y="157519"/>
                  <a:pt x="2743200" y="152901"/>
                </a:cubicBezTo>
                <a:cubicBezTo>
                  <a:pt x="2760005" y="149166"/>
                  <a:pt x="2776139" y="141695"/>
                  <a:pt x="2793304" y="140375"/>
                </a:cubicBezTo>
                <a:cubicBezTo>
                  <a:pt x="2884986" y="133323"/>
                  <a:pt x="2977019" y="132024"/>
                  <a:pt x="3068877" y="127849"/>
                </a:cubicBezTo>
                <a:cubicBezTo>
                  <a:pt x="3237973" y="71484"/>
                  <a:pt x="3085502" y="118308"/>
                  <a:pt x="3519814" y="102797"/>
                </a:cubicBezTo>
                <a:lnTo>
                  <a:pt x="3807913" y="90271"/>
                </a:lnTo>
                <a:cubicBezTo>
                  <a:pt x="3896437" y="72566"/>
                  <a:pt x="3850345" y="84478"/>
                  <a:pt x="3945699" y="52693"/>
                </a:cubicBezTo>
                <a:cubicBezTo>
                  <a:pt x="3958225" y="48518"/>
                  <a:pt x="3970092" y="40861"/>
                  <a:pt x="3983277" y="40167"/>
                </a:cubicBezTo>
                <a:lnTo>
                  <a:pt x="4221271" y="27641"/>
                </a:lnTo>
                <a:cubicBezTo>
                  <a:pt x="4237973" y="23466"/>
                  <a:pt x="4254823" y="19844"/>
                  <a:pt x="4271376" y="15115"/>
                </a:cubicBezTo>
                <a:cubicBezTo>
                  <a:pt x="4284072" y="11488"/>
                  <a:pt x="4295852" y="4227"/>
                  <a:pt x="4308954" y="2589"/>
                </a:cubicBezTo>
                <a:cubicBezTo>
                  <a:pt x="4329669" y="0"/>
                  <a:pt x="4350707" y="2589"/>
                  <a:pt x="4371584" y="2589"/>
                </a:cubicBezTo>
              </a:path>
            </a:pathLst>
          </a:cu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TextBox 11"/>
          <p:cNvSpPr txBox="1">
            <a:spLocks noChangeArrowheads="1"/>
          </p:cNvSpPr>
          <p:nvPr/>
        </p:nvSpPr>
        <p:spPr bwMode="auto">
          <a:xfrm>
            <a:off x="5257800" y="4354513"/>
            <a:ext cx="915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0000"/>
                </a:solidFill>
              </a:rPr>
              <a:t>Testing</a:t>
            </a:r>
          </a:p>
        </p:txBody>
      </p:sp>
      <p:sp>
        <p:nvSpPr>
          <p:cNvPr id="13" name="TextBox 12"/>
          <p:cNvSpPr txBox="1">
            <a:spLocks noChangeArrowheads="1"/>
          </p:cNvSpPr>
          <p:nvPr/>
        </p:nvSpPr>
        <p:spPr bwMode="auto">
          <a:xfrm>
            <a:off x="5105400" y="5497513"/>
            <a:ext cx="108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accent1"/>
                </a:solidFill>
              </a:rPr>
              <a:t>Training</a:t>
            </a:r>
          </a:p>
        </p:txBody>
      </p:sp>
      <p:sp>
        <p:nvSpPr>
          <p:cNvPr id="15" name="Rectangle 14"/>
          <p:cNvSpPr/>
          <p:nvPr/>
        </p:nvSpPr>
        <p:spPr>
          <a:xfrm>
            <a:off x="1917700" y="5257800"/>
            <a:ext cx="6235700" cy="63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4824" name="Group 3"/>
          <p:cNvGrpSpPr>
            <a:grpSpLocks/>
          </p:cNvGrpSpPr>
          <p:nvPr/>
        </p:nvGrpSpPr>
        <p:grpSpPr bwMode="auto">
          <a:xfrm>
            <a:off x="1535113" y="2668588"/>
            <a:ext cx="4789487" cy="3568700"/>
            <a:chOff x="1535668" y="2667794"/>
            <a:chExt cx="4788932" cy="3568938"/>
          </a:xfrm>
        </p:grpSpPr>
        <p:cxnSp>
          <p:nvCxnSpPr>
            <p:cNvPr id="6" name="Straight Arrow Connector 5"/>
            <p:cNvCxnSpPr/>
            <p:nvPr/>
          </p:nvCxnSpPr>
          <p:spPr>
            <a:xfrm flipV="1">
              <a:off x="1905512" y="5866819"/>
              <a:ext cx="441908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830" name="TextBox 6"/>
            <p:cNvSpPr txBox="1">
              <a:spLocks noChangeArrowheads="1"/>
            </p:cNvSpPr>
            <p:nvPr/>
          </p:nvSpPr>
          <p:spPr bwMode="auto">
            <a:xfrm>
              <a:off x="2743200" y="5867400"/>
              <a:ext cx="3224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Number of Training Examples</a:t>
              </a:r>
            </a:p>
          </p:txBody>
        </p:sp>
        <p:sp>
          <p:nvSpPr>
            <p:cNvPr id="34831" name="TextBox 9"/>
            <p:cNvSpPr txBox="1">
              <a:spLocks noChangeArrowheads="1"/>
            </p:cNvSpPr>
            <p:nvPr/>
          </p:nvSpPr>
          <p:spPr bwMode="auto">
            <a:xfrm rot="-5400000">
              <a:off x="1371520" y="4141636"/>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Error</a:t>
              </a:r>
            </a:p>
          </p:txBody>
        </p:sp>
        <p:cxnSp>
          <p:nvCxnSpPr>
            <p:cNvPr id="5" name="Straight Arrow Connector 4"/>
            <p:cNvCxnSpPr/>
            <p:nvPr/>
          </p:nvCxnSpPr>
          <p:spPr>
            <a:xfrm rot="5400000" flipH="1" flipV="1">
              <a:off x="304413" y="4267307"/>
              <a:ext cx="3200613"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1919288" y="3009900"/>
            <a:ext cx="62357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9" name="Straight Arrow Connector 18"/>
          <p:cNvCxnSpPr/>
          <p:nvPr/>
        </p:nvCxnSpPr>
        <p:spPr>
          <a:xfrm rot="5400000" flipH="1" flipV="1">
            <a:off x="2020094" y="4990306"/>
            <a:ext cx="1295400" cy="1588"/>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2743200" y="4800600"/>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Generalization Error</a:t>
            </a:r>
          </a:p>
        </p:txBody>
      </p:sp>
      <p:sp>
        <p:nvSpPr>
          <p:cNvPr id="34828" name="TextBox 15"/>
          <p:cNvSpPr txBox="1">
            <a:spLocks noChangeArrowheads="1"/>
          </p:cNvSpPr>
          <p:nvPr/>
        </p:nvSpPr>
        <p:spPr bwMode="auto">
          <a:xfrm>
            <a:off x="3429000" y="1447800"/>
            <a:ext cx="171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Fixed classifier</a:t>
            </a:r>
          </a:p>
        </p:txBody>
      </p:sp>
    </p:spTree>
    <p:extLst>
      <p:ext uri="{BB962C8B-B14F-4D97-AF65-F5344CB8AC3E}">
        <p14:creationId xmlns:p14="http://schemas.microsoft.com/office/powerpoint/2010/main" val="1328285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17"/>
                                        </p:tgtEl>
                                        <p:attrNameLst>
                                          <p:attrName>ppt_x</p:attrName>
                                        </p:attrNameLst>
                                      </p:cBhvr>
                                      <p:tavLst>
                                        <p:tav tm="0">
                                          <p:val>
                                            <p:strVal val="ppt_x"/>
                                          </p:val>
                                        </p:tav>
                                        <p:tav tm="100000">
                                          <p:val>
                                            <p:strVal val="1+ppt_w/2"/>
                                          </p:val>
                                        </p:tav>
                                      </p:tavLst>
                                    </p:anim>
                                    <p:anim calcmode="lin" valueType="num">
                                      <p:cBhvr additive="base">
                                        <p:cTn id="9" dur="1000"/>
                                        <p:tgtEl>
                                          <p:spTgt spid="17"/>
                                        </p:tgtEl>
                                        <p:attrNameLst>
                                          <p:attrName>ppt_y</p:attrName>
                                        </p:attrNameLst>
                                      </p:cBhvr>
                                      <p:tavLst>
                                        <p:tav tm="0">
                                          <p:val>
                                            <p:strVal val="ppt_y"/>
                                          </p:val>
                                        </p:tav>
                                        <p:tav tm="100000">
                                          <p:val>
                                            <p:strVal val="ppt_y"/>
                                          </p:val>
                                        </p:tav>
                                      </p:tavLst>
                                    </p:anim>
                                    <p:set>
                                      <p:cBhvr>
                                        <p:cTn id="10" dur="1" fill="hold">
                                          <p:stCondLst>
                                            <p:cond delay="999"/>
                                          </p:stCondLst>
                                        </p:cTn>
                                        <p:tgtEl>
                                          <p:spTgt spid="17"/>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15"/>
                                        </p:tgtEl>
                                        <p:attrNameLst>
                                          <p:attrName>ppt_x</p:attrName>
                                        </p:attrNameLst>
                                      </p:cBhvr>
                                      <p:tavLst>
                                        <p:tav tm="0">
                                          <p:val>
                                            <p:strVal val="ppt_x"/>
                                          </p:val>
                                        </p:tav>
                                        <p:tav tm="100000">
                                          <p:val>
                                            <p:strVal val="1+ppt_w/2"/>
                                          </p:val>
                                        </p:tav>
                                      </p:tavLst>
                                    </p:anim>
                                    <p:anim calcmode="lin" valueType="num">
                                      <p:cBhvr additive="base">
                                        <p:cTn id="20" dur="1000"/>
                                        <p:tgtEl>
                                          <p:spTgt spid="15"/>
                                        </p:tgtEl>
                                        <p:attrNameLst>
                                          <p:attrName>ppt_y</p:attrName>
                                        </p:attrNameLst>
                                      </p:cBhvr>
                                      <p:tavLst>
                                        <p:tav tm="0">
                                          <p:val>
                                            <p:strVal val="ppt_y"/>
                                          </p:val>
                                        </p:tav>
                                        <p:tav tm="100000">
                                          <p:val>
                                            <p:strVal val="ppt_y"/>
                                          </p:val>
                                        </p:tav>
                                      </p:tavLst>
                                    </p:anim>
                                    <p:set>
                                      <p:cBhvr>
                                        <p:cTn id="21" dur="1" fill="hold">
                                          <p:stCondLst>
                                            <p:cond delay="999"/>
                                          </p:stCondLst>
                                        </p:cTn>
                                        <p:tgtEl>
                                          <p:spTgt spid="15"/>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P spid="17" grpId="0" animBg="1"/>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Bias-Variance Trade-off</a:t>
            </a:r>
          </a:p>
        </p:txBody>
      </p:sp>
      <p:sp>
        <p:nvSpPr>
          <p:cNvPr id="31747" name="TextBox 17"/>
          <p:cNvSpPr txBox="1">
            <a:spLocks noChangeArrowheads="1"/>
          </p:cNvSpPr>
          <p:nvPr/>
        </p:nvSpPr>
        <p:spPr bwMode="auto">
          <a:xfrm>
            <a:off x="1600200" y="1600200"/>
            <a:ext cx="510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dirty="0"/>
              <a:t>E(MSE) = noise</a:t>
            </a:r>
            <a:r>
              <a:rPr lang="en-US" sz="2400" baseline="30000" dirty="0"/>
              <a:t>2  </a:t>
            </a:r>
            <a:r>
              <a:rPr lang="en-US" sz="2400" dirty="0"/>
              <a:t>+ bias</a:t>
            </a:r>
            <a:r>
              <a:rPr lang="en-US" sz="2400" baseline="30000" dirty="0"/>
              <a:t>2</a:t>
            </a:r>
            <a:r>
              <a:rPr lang="en-US" sz="2400" dirty="0"/>
              <a:t> + variance</a:t>
            </a:r>
          </a:p>
        </p:txBody>
      </p:sp>
      <p:sp>
        <p:nvSpPr>
          <p:cNvPr id="31748" name="TextBox 4"/>
          <p:cNvSpPr txBox="1">
            <a:spLocks noChangeArrowheads="1"/>
          </p:cNvSpPr>
          <p:nvPr/>
        </p:nvSpPr>
        <p:spPr bwMode="auto">
          <a:xfrm>
            <a:off x="304800" y="3733800"/>
            <a:ext cx="8534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t>See the following for explanation of bias-variance (also Bishop’s “Neural Networks” book): </a:t>
            </a:r>
          </a:p>
          <a:p>
            <a:pPr eaLnBrk="1" hangingPunct="1">
              <a:buFont typeface="Arial" pitchFamily="34" charset="0"/>
              <a:buChar char="•"/>
            </a:pPr>
            <a:r>
              <a:rPr lang="en-US" dirty="0"/>
              <a:t> </a:t>
            </a:r>
            <a:r>
              <a:rPr lang="en-US" dirty="0">
                <a:hlinkClick r:id="rId2"/>
              </a:rPr>
              <a:t>http://www.inf.ed.ac.uk/teaching/courses/mlsc/Notes/Lecture4/BiasVariance.pdf</a:t>
            </a:r>
            <a:endParaRPr lang="en-US" dirty="0"/>
          </a:p>
        </p:txBody>
      </p:sp>
      <p:sp>
        <p:nvSpPr>
          <p:cNvPr id="31749" name="TextBox 5"/>
          <p:cNvSpPr txBox="1">
            <a:spLocks noChangeArrowheads="1"/>
          </p:cNvSpPr>
          <p:nvPr/>
        </p:nvSpPr>
        <p:spPr bwMode="auto">
          <a:xfrm>
            <a:off x="1981200" y="2590800"/>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t>Unavoidable error</a:t>
            </a:r>
          </a:p>
        </p:txBody>
      </p:sp>
      <p:cxnSp>
        <p:nvCxnSpPr>
          <p:cNvPr id="8" name="Straight Arrow Connector 7"/>
          <p:cNvCxnSpPr/>
          <p:nvPr/>
        </p:nvCxnSpPr>
        <p:spPr>
          <a:xfrm flipV="1">
            <a:off x="2895600" y="2057400"/>
            <a:ext cx="533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751" name="TextBox 8"/>
          <p:cNvSpPr txBox="1">
            <a:spLocks noChangeArrowheads="1"/>
          </p:cNvSpPr>
          <p:nvPr/>
        </p:nvSpPr>
        <p:spPr bwMode="auto">
          <a:xfrm>
            <a:off x="4267200" y="2590800"/>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t>Error due to incorrect assumptions</a:t>
            </a:r>
          </a:p>
        </p:txBody>
      </p:sp>
      <p:cxnSp>
        <p:nvCxnSpPr>
          <p:cNvPr id="10" name="Straight Arrow Connector 9"/>
          <p:cNvCxnSpPr/>
          <p:nvPr/>
        </p:nvCxnSpPr>
        <p:spPr>
          <a:xfrm rot="10800000">
            <a:off x="4610100" y="2062163"/>
            <a:ext cx="571500" cy="528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753" name="TextBox 11"/>
          <p:cNvSpPr txBox="1">
            <a:spLocks noChangeArrowheads="1"/>
          </p:cNvSpPr>
          <p:nvPr/>
        </p:nvSpPr>
        <p:spPr bwMode="auto">
          <a:xfrm>
            <a:off x="6172200" y="2362200"/>
            <a:ext cx="2667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dirty="0"/>
              <a:t>Error due to variance parameter estimates from training samples</a:t>
            </a:r>
          </a:p>
        </p:txBody>
      </p:sp>
      <p:cxnSp>
        <p:nvCxnSpPr>
          <p:cNvPr id="13" name="Straight Arrow Connector 12"/>
          <p:cNvCxnSpPr/>
          <p:nvPr/>
        </p:nvCxnSpPr>
        <p:spPr>
          <a:xfrm flipH="1" flipV="1">
            <a:off x="6019800" y="2057400"/>
            <a:ext cx="5715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957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t>Bias and Variance</a:t>
            </a:r>
          </a:p>
        </p:txBody>
      </p:sp>
      <p:sp>
        <p:nvSpPr>
          <p:cNvPr id="10" name="Freeform 9"/>
          <p:cNvSpPr/>
          <p:nvPr/>
        </p:nvSpPr>
        <p:spPr>
          <a:xfrm>
            <a:off x="1941513" y="3957638"/>
            <a:ext cx="4359275" cy="1827212"/>
          </a:xfrm>
          <a:custGeom>
            <a:avLst/>
            <a:gdLst>
              <a:gd name="connsiteX0" fmla="*/ 0 w 4359058"/>
              <a:gd name="connsiteY0" fmla="*/ 0 h 1826490"/>
              <a:gd name="connsiteX1" fmla="*/ 413359 w 4359058"/>
              <a:gd name="connsiteY1" fmla="*/ 12526 h 1826490"/>
              <a:gd name="connsiteX2" fmla="*/ 450937 w 4359058"/>
              <a:gd name="connsiteY2" fmla="*/ 25052 h 1826490"/>
              <a:gd name="connsiteX3" fmla="*/ 488515 w 4359058"/>
              <a:gd name="connsiteY3" fmla="*/ 50104 h 1826490"/>
              <a:gd name="connsiteX4" fmla="*/ 551145 w 4359058"/>
              <a:gd name="connsiteY4" fmla="*/ 62630 h 1826490"/>
              <a:gd name="connsiteX5" fmla="*/ 601250 w 4359058"/>
              <a:gd name="connsiteY5" fmla="*/ 75156 h 1826490"/>
              <a:gd name="connsiteX6" fmla="*/ 676406 w 4359058"/>
              <a:gd name="connsiteY6" fmla="*/ 100208 h 1826490"/>
              <a:gd name="connsiteX7" fmla="*/ 713984 w 4359058"/>
              <a:gd name="connsiteY7" fmla="*/ 137786 h 1826490"/>
              <a:gd name="connsiteX8" fmla="*/ 764088 w 4359058"/>
              <a:gd name="connsiteY8" fmla="*/ 150312 h 1826490"/>
              <a:gd name="connsiteX9" fmla="*/ 876822 w 4359058"/>
              <a:gd name="connsiteY9" fmla="*/ 187890 h 1826490"/>
              <a:gd name="connsiteX10" fmla="*/ 914400 w 4359058"/>
              <a:gd name="connsiteY10" fmla="*/ 200416 h 1826490"/>
              <a:gd name="connsiteX11" fmla="*/ 977030 w 4359058"/>
              <a:gd name="connsiteY11" fmla="*/ 212942 h 1826490"/>
              <a:gd name="connsiteX12" fmla="*/ 1052187 w 4359058"/>
              <a:gd name="connsiteY12" fmla="*/ 237994 h 1826490"/>
              <a:gd name="connsiteX13" fmla="*/ 1089765 w 4359058"/>
              <a:gd name="connsiteY13" fmla="*/ 250520 h 1826490"/>
              <a:gd name="connsiteX14" fmla="*/ 1127343 w 4359058"/>
              <a:gd name="connsiteY14" fmla="*/ 288098 h 1826490"/>
              <a:gd name="connsiteX15" fmla="*/ 1164921 w 4359058"/>
              <a:gd name="connsiteY15" fmla="*/ 300624 h 1826490"/>
              <a:gd name="connsiteX16" fmla="*/ 1202499 w 4359058"/>
              <a:gd name="connsiteY16" fmla="*/ 325676 h 1826490"/>
              <a:gd name="connsiteX17" fmla="*/ 1215025 w 4359058"/>
              <a:gd name="connsiteY17" fmla="*/ 363254 h 1826490"/>
              <a:gd name="connsiteX18" fmla="*/ 1240077 w 4359058"/>
              <a:gd name="connsiteY18" fmla="*/ 388307 h 1826490"/>
              <a:gd name="connsiteX19" fmla="*/ 1277655 w 4359058"/>
              <a:gd name="connsiteY19" fmla="*/ 413359 h 1826490"/>
              <a:gd name="connsiteX20" fmla="*/ 1390389 w 4359058"/>
              <a:gd name="connsiteY20" fmla="*/ 438411 h 1826490"/>
              <a:gd name="connsiteX21" fmla="*/ 1465545 w 4359058"/>
              <a:gd name="connsiteY21" fmla="*/ 463463 h 1826490"/>
              <a:gd name="connsiteX22" fmla="*/ 1503124 w 4359058"/>
              <a:gd name="connsiteY22" fmla="*/ 475989 h 1826490"/>
              <a:gd name="connsiteX23" fmla="*/ 1590806 w 4359058"/>
              <a:gd name="connsiteY23" fmla="*/ 576197 h 1826490"/>
              <a:gd name="connsiteX24" fmla="*/ 1665962 w 4359058"/>
              <a:gd name="connsiteY24" fmla="*/ 663879 h 1826490"/>
              <a:gd name="connsiteX25" fmla="*/ 1703540 w 4359058"/>
              <a:gd name="connsiteY25" fmla="*/ 739035 h 1826490"/>
              <a:gd name="connsiteX26" fmla="*/ 1816274 w 4359058"/>
              <a:gd name="connsiteY26" fmla="*/ 801665 h 1826490"/>
              <a:gd name="connsiteX27" fmla="*/ 1891430 w 4359058"/>
              <a:gd name="connsiteY27" fmla="*/ 839243 h 1826490"/>
              <a:gd name="connsiteX28" fmla="*/ 1916482 w 4359058"/>
              <a:gd name="connsiteY28" fmla="*/ 864296 h 1826490"/>
              <a:gd name="connsiteX29" fmla="*/ 1954061 w 4359058"/>
              <a:gd name="connsiteY29" fmla="*/ 889348 h 1826490"/>
              <a:gd name="connsiteX30" fmla="*/ 1979113 w 4359058"/>
              <a:gd name="connsiteY30" fmla="*/ 926926 h 1826490"/>
              <a:gd name="connsiteX31" fmla="*/ 2016691 w 4359058"/>
              <a:gd name="connsiteY31" fmla="*/ 964504 h 1826490"/>
              <a:gd name="connsiteX32" fmla="*/ 2041743 w 4359058"/>
              <a:gd name="connsiteY32" fmla="*/ 1002082 h 1826490"/>
              <a:gd name="connsiteX33" fmla="*/ 2079321 w 4359058"/>
              <a:gd name="connsiteY33" fmla="*/ 1027134 h 1826490"/>
              <a:gd name="connsiteX34" fmla="*/ 2141951 w 4359058"/>
              <a:gd name="connsiteY34" fmla="*/ 1089764 h 1826490"/>
              <a:gd name="connsiteX35" fmla="*/ 2204581 w 4359058"/>
              <a:gd name="connsiteY35" fmla="*/ 1202498 h 1826490"/>
              <a:gd name="connsiteX36" fmla="*/ 2229633 w 4359058"/>
              <a:gd name="connsiteY36" fmla="*/ 1240076 h 1826490"/>
              <a:gd name="connsiteX37" fmla="*/ 2329841 w 4359058"/>
              <a:gd name="connsiteY37" fmla="*/ 1327759 h 1826490"/>
              <a:gd name="connsiteX38" fmla="*/ 2404998 w 4359058"/>
              <a:gd name="connsiteY38" fmla="*/ 1352811 h 1826490"/>
              <a:gd name="connsiteX39" fmla="*/ 2442576 w 4359058"/>
              <a:gd name="connsiteY39" fmla="*/ 1365337 h 1826490"/>
              <a:gd name="connsiteX40" fmla="*/ 2467628 w 4359058"/>
              <a:gd name="connsiteY40" fmla="*/ 1402915 h 1826490"/>
              <a:gd name="connsiteX41" fmla="*/ 2592888 w 4359058"/>
              <a:gd name="connsiteY41" fmla="*/ 1440493 h 1826490"/>
              <a:gd name="connsiteX42" fmla="*/ 2668044 w 4359058"/>
              <a:gd name="connsiteY42" fmla="*/ 1465545 h 1826490"/>
              <a:gd name="connsiteX43" fmla="*/ 2743200 w 4359058"/>
              <a:gd name="connsiteY43" fmla="*/ 1503123 h 1826490"/>
              <a:gd name="connsiteX44" fmla="*/ 2931091 w 4359058"/>
              <a:gd name="connsiteY44" fmla="*/ 1515649 h 1826490"/>
              <a:gd name="connsiteX45" fmla="*/ 3118981 w 4359058"/>
              <a:gd name="connsiteY45" fmla="*/ 1553227 h 1826490"/>
              <a:gd name="connsiteX46" fmla="*/ 3206663 w 4359058"/>
              <a:gd name="connsiteY46" fmla="*/ 1615857 h 1826490"/>
              <a:gd name="connsiteX47" fmla="*/ 3306871 w 4359058"/>
              <a:gd name="connsiteY47" fmla="*/ 1640909 h 1826490"/>
              <a:gd name="connsiteX48" fmla="*/ 3369502 w 4359058"/>
              <a:gd name="connsiteY48" fmla="*/ 1665961 h 1826490"/>
              <a:gd name="connsiteX49" fmla="*/ 3933173 w 4359058"/>
              <a:gd name="connsiteY49" fmla="*/ 1691013 h 1826490"/>
              <a:gd name="connsiteX50" fmla="*/ 4008329 w 4359058"/>
              <a:gd name="connsiteY50" fmla="*/ 1653435 h 1826490"/>
              <a:gd name="connsiteX51" fmla="*/ 4083485 w 4359058"/>
              <a:gd name="connsiteY51" fmla="*/ 1628383 h 1826490"/>
              <a:gd name="connsiteX52" fmla="*/ 4121063 w 4359058"/>
              <a:gd name="connsiteY52" fmla="*/ 1603331 h 1826490"/>
              <a:gd name="connsiteX53" fmla="*/ 4196219 w 4359058"/>
              <a:gd name="connsiteY53" fmla="*/ 1578279 h 1826490"/>
              <a:gd name="connsiteX54" fmla="*/ 4271376 w 4359058"/>
              <a:gd name="connsiteY54" fmla="*/ 1540701 h 1826490"/>
              <a:gd name="connsiteX55" fmla="*/ 4308954 w 4359058"/>
              <a:gd name="connsiteY55" fmla="*/ 1515649 h 1826490"/>
              <a:gd name="connsiteX56" fmla="*/ 4359058 w 4359058"/>
              <a:gd name="connsiteY56" fmla="*/ 1465545 h 182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359058" h="1826490">
                <a:moveTo>
                  <a:pt x="0" y="0"/>
                </a:moveTo>
                <a:cubicBezTo>
                  <a:pt x="137786" y="4175"/>
                  <a:pt x="275722" y="4879"/>
                  <a:pt x="413359" y="12526"/>
                </a:cubicBezTo>
                <a:cubicBezTo>
                  <a:pt x="426542" y="13258"/>
                  <a:pt x="439127" y="19147"/>
                  <a:pt x="450937" y="25052"/>
                </a:cubicBezTo>
                <a:cubicBezTo>
                  <a:pt x="464402" y="31785"/>
                  <a:pt x="474419" y="44818"/>
                  <a:pt x="488515" y="50104"/>
                </a:cubicBezTo>
                <a:cubicBezTo>
                  <a:pt x="508450" y="57579"/>
                  <a:pt x="530362" y="58012"/>
                  <a:pt x="551145" y="62630"/>
                </a:cubicBezTo>
                <a:cubicBezTo>
                  <a:pt x="567951" y="66365"/>
                  <a:pt x="584760" y="70209"/>
                  <a:pt x="601250" y="75156"/>
                </a:cubicBezTo>
                <a:cubicBezTo>
                  <a:pt x="626543" y="82744"/>
                  <a:pt x="676406" y="100208"/>
                  <a:pt x="676406" y="100208"/>
                </a:cubicBezTo>
                <a:cubicBezTo>
                  <a:pt x="688932" y="112734"/>
                  <a:pt x="698604" y="128997"/>
                  <a:pt x="713984" y="137786"/>
                </a:cubicBezTo>
                <a:cubicBezTo>
                  <a:pt x="728931" y="146327"/>
                  <a:pt x="747599" y="145365"/>
                  <a:pt x="764088" y="150312"/>
                </a:cubicBezTo>
                <a:lnTo>
                  <a:pt x="876822" y="187890"/>
                </a:lnTo>
                <a:cubicBezTo>
                  <a:pt x="889348" y="192065"/>
                  <a:pt x="901453" y="197827"/>
                  <a:pt x="914400" y="200416"/>
                </a:cubicBezTo>
                <a:cubicBezTo>
                  <a:pt x="935277" y="204591"/>
                  <a:pt x="956490" y="207340"/>
                  <a:pt x="977030" y="212942"/>
                </a:cubicBezTo>
                <a:cubicBezTo>
                  <a:pt x="1002507" y="219890"/>
                  <a:pt x="1027135" y="229643"/>
                  <a:pt x="1052187" y="237994"/>
                </a:cubicBezTo>
                <a:lnTo>
                  <a:pt x="1089765" y="250520"/>
                </a:lnTo>
                <a:cubicBezTo>
                  <a:pt x="1102291" y="263046"/>
                  <a:pt x="1112604" y="278272"/>
                  <a:pt x="1127343" y="288098"/>
                </a:cubicBezTo>
                <a:cubicBezTo>
                  <a:pt x="1138329" y="295422"/>
                  <a:pt x="1153111" y="294719"/>
                  <a:pt x="1164921" y="300624"/>
                </a:cubicBezTo>
                <a:cubicBezTo>
                  <a:pt x="1178386" y="307357"/>
                  <a:pt x="1189973" y="317325"/>
                  <a:pt x="1202499" y="325676"/>
                </a:cubicBezTo>
                <a:cubicBezTo>
                  <a:pt x="1206674" y="338202"/>
                  <a:pt x="1208232" y="351932"/>
                  <a:pt x="1215025" y="363254"/>
                </a:cubicBezTo>
                <a:cubicBezTo>
                  <a:pt x="1221101" y="373381"/>
                  <a:pt x="1230855" y="380929"/>
                  <a:pt x="1240077" y="388307"/>
                </a:cubicBezTo>
                <a:cubicBezTo>
                  <a:pt x="1251832" y="397712"/>
                  <a:pt x="1264190" y="406626"/>
                  <a:pt x="1277655" y="413359"/>
                </a:cubicBezTo>
                <a:cubicBezTo>
                  <a:pt x="1313493" y="431278"/>
                  <a:pt x="1351902" y="428789"/>
                  <a:pt x="1390389" y="438411"/>
                </a:cubicBezTo>
                <a:cubicBezTo>
                  <a:pt x="1416008" y="444816"/>
                  <a:pt x="1440493" y="455112"/>
                  <a:pt x="1465545" y="463463"/>
                </a:cubicBezTo>
                <a:lnTo>
                  <a:pt x="1503124" y="475989"/>
                </a:lnTo>
                <a:cubicBezTo>
                  <a:pt x="1609595" y="546970"/>
                  <a:pt x="1444669" y="430060"/>
                  <a:pt x="1590806" y="576197"/>
                </a:cubicBezTo>
                <a:cubicBezTo>
                  <a:pt x="1643146" y="628537"/>
                  <a:pt x="1617755" y="599603"/>
                  <a:pt x="1665962" y="663879"/>
                </a:cubicBezTo>
                <a:cubicBezTo>
                  <a:pt x="1674897" y="690684"/>
                  <a:pt x="1680686" y="719038"/>
                  <a:pt x="1703540" y="739035"/>
                </a:cubicBezTo>
                <a:cubicBezTo>
                  <a:pt x="1808859" y="831189"/>
                  <a:pt x="1741723" y="764389"/>
                  <a:pt x="1816274" y="801665"/>
                </a:cubicBezTo>
                <a:cubicBezTo>
                  <a:pt x="1913402" y="850229"/>
                  <a:pt x="1796977" y="807759"/>
                  <a:pt x="1891430" y="839243"/>
                </a:cubicBezTo>
                <a:cubicBezTo>
                  <a:pt x="1899781" y="847594"/>
                  <a:pt x="1907260" y="856918"/>
                  <a:pt x="1916482" y="864296"/>
                </a:cubicBezTo>
                <a:cubicBezTo>
                  <a:pt x="1928238" y="873701"/>
                  <a:pt x="1943416" y="878703"/>
                  <a:pt x="1954061" y="889348"/>
                </a:cubicBezTo>
                <a:cubicBezTo>
                  <a:pt x="1964706" y="899993"/>
                  <a:pt x="1969475" y="915361"/>
                  <a:pt x="1979113" y="926926"/>
                </a:cubicBezTo>
                <a:cubicBezTo>
                  <a:pt x="1990454" y="940535"/>
                  <a:pt x="2005350" y="950895"/>
                  <a:pt x="2016691" y="964504"/>
                </a:cubicBezTo>
                <a:cubicBezTo>
                  <a:pt x="2026329" y="976069"/>
                  <a:pt x="2031098" y="991437"/>
                  <a:pt x="2041743" y="1002082"/>
                </a:cubicBezTo>
                <a:cubicBezTo>
                  <a:pt x="2052388" y="1012727"/>
                  <a:pt x="2067991" y="1017221"/>
                  <a:pt x="2079321" y="1027134"/>
                </a:cubicBezTo>
                <a:cubicBezTo>
                  <a:pt x="2101540" y="1046576"/>
                  <a:pt x="2121074" y="1068887"/>
                  <a:pt x="2141951" y="1089764"/>
                </a:cubicBezTo>
                <a:cubicBezTo>
                  <a:pt x="2163998" y="1155906"/>
                  <a:pt x="2147153" y="1116356"/>
                  <a:pt x="2204581" y="1202498"/>
                </a:cubicBezTo>
                <a:lnTo>
                  <a:pt x="2229633" y="1240076"/>
                </a:lnTo>
                <a:cubicBezTo>
                  <a:pt x="2258860" y="1283916"/>
                  <a:pt x="2267212" y="1306883"/>
                  <a:pt x="2329841" y="1327759"/>
                </a:cubicBezTo>
                <a:lnTo>
                  <a:pt x="2404998" y="1352811"/>
                </a:lnTo>
                <a:lnTo>
                  <a:pt x="2442576" y="1365337"/>
                </a:lnTo>
                <a:cubicBezTo>
                  <a:pt x="2450927" y="1377863"/>
                  <a:pt x="2454862" y="1394936"/>
                  <a:pt x="2467628" y="1402915"/>
                </a:cubicBezTo>
                <a:cubicBezTo>
                  <a:pt x="2494881" y="1419948"/>
                  <a:pt x="2559041" y="1430339"/>
                  <a:pt x="2592888" y="1440493"/>
                </a:cubicBezTo>
                <a:cubicBezTo>
                  <a:pt x="2618181" y="1448081"/>
                  <a:pt x="2646072" y="1450897"/>
                  <a:pt x="2668044" y="1465545"/>
                </a:cubicBezTo>
                <a:cubicBezTo>
                  <a:pt x="2692956" y="1482153"/>
                  <a:pt x="2712084" y="1499666"/>
                  <a:pt x="2743200" y="1503123"/>
                </a:cubicBezTo>
                <a:cubicBezTo>
                  <a:pt x="2805585" y="1510055"/>
                  <a:pt x="2868461" y="1511474"/>
                  <a:pt x="2931091" y="1515649"/>
                </a:cubicBezTo>
                <a:cubicBezTo>
                  <a:pt x="3042116" y="1552657"/>
                  <a:pt x="2980001" y="1537785"/>
                  <a:pt x="3118981" y="1553227"/>
                </a:cubicBezTo>
                <a:cubicBezTo>
                  <a:pt x="3291986" y="1639730"/>
                  <a:pt x="3054318" y="1514294"/>
                  <a:pt x="3206663" y="1615857"/>
                </a:cubicBezTo>
                <a:cubicBezTo>
                  <a:pt x="3224698" y="1627881"/>
                  <a:pt x="3295373" y="1637460"/>
                  <a:pt x="3306871" y="1640909"/>
                </a:cubicBezTo>
                <a:cubicBezTo>
                  <a:pt x="3328408" y="1647370"/>
                  <a:pt x="3348625" y="1657610"/>
                  <a:pt x="3369502" y="1665961"/>
                </a:cubicBezTo>
                <a:cubicBezTo>
                  <a:pt x="3530031" y="1826490"/>
                  <a:pt x="3400114" y="1714704"/>
                  <a:pt x="3933173" y="1691013"/>
                </a:cubicBezTo>
                <a:cubicBezTo>
                  <a:pt x="3971242" y="1689321"/>
                  <a:pt x="3975489" y="1668030"/>
                  <a:pt x="4008329" y="1653435"/>
                </a:cubicBezTo>
                <a:cubicBezTo>
                  <a:pt x="4032460" y="1642710"/>
                  <a:pt x="4061513" y="1643031"/>
                  <a:pt x="4083485" y="1628383"/>
                </a:cubicBezTo>
                <a:cubicBezTo>
                  <a:pt x="4096011" y="1620032"/>
                  <a:pt x="4107306" y="1609445"/>
                  <a:pt x="4121063" y="1603331"/>
                </a:cubicBezTo>
                <a:cubicBezTo>
                  <a:pt x="4145194" y="1592606"/>
                  <a:pt x="4174247" y="1592927"/>
                  <a:pt x="4196219" y="1578279"/>
                </a:cubicBezTo>
                <a:cubicBezTo>
                  <a:pt x="4303921" y="1506480"/>
                  <a:pt x="4167650" y="1592564"/>
                  <a:pt x="4271376" y="1540701"/>
                </a:cubicBezTo>
                <a:cubicBezTo>
                  <a:pt x="4284841" y="1533968"/>
                  <a:pt x="4296428" y="1524000"/>
                  <a:pt x="4308954" y="1515649"/>
                </a:cubicBezTo>
                <a:cubicBezTo>
                  <a:pt x="4339185" y="1470303"/>
                  <a:pt x="4320541" y="1484804"/>
                  <a:pt x="4359058" y="1465545"/>
                </a:cubicBezTo>
              </a:path>
            </a:pathLst>
          </a:cu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Freeform 11"/>
          <p:cNvSpPr/>
          <p:nvPr/>
        </p:nvSpPr>
        <p:spPr>
          <a:xfrm>
            <a:off x="1954213" y="2379663"/>
            <a:ext cx="4359275" cy="1257300"/>
          </a:xfrm>
          <a:custGeom>
            <a:avLst/>
            <a:gdLst>
              <a:gd name="connsiteX0" fmla="*/ 0 w 4359058"/>
              <a:gd name="connsiteY0" fmla="*/ 989556 h 1257062"/>
              <a:gd name="connsiteX1" fmla="*/ 100208 w 4359058"/>
              <a:gd name="connsiteY1" fmla="*/ 1039660 h 1257062"/>
              <a:gd name="connsiteX2" fmla="*/ 137787 w 4359058"/>
              <a:gd name="connsiteY2" fmla="*/ 1052187 h 1257062"/>
              <a:gd name="connsiteX3" fmla="*/ 338203 w 4359058"/>
              <a:gd name="connsiteY3" fmla="*/ 1077239 h 1257062"/>
              <a:gd name="connsiteX4" fmla="*/ 413359 w 4359058"/>
              <a:gd name="connsiteY4" fmla="*/ 1102291 h 1257062"/>
              <a:gd name="connsiteX5" fmla="*/ 450937 w 4359058"/>
              <a:gd name="connsiteY5" fmla="*/ 1114817 h 1257062"/>
              <a:gd name="connsiteX6" fmla="*/ 526093 w 4359058"/>
              <a:gd name="connsiteY6" fmla="*/ 1164921 h 1257062"/>
              <a:gd name="connsiteX7" fmla="*/ 739036 w 4359058"/>
              <a:gd name="connsiteY7" fmla="*/ 1215025 h 1257062"/>
              <a:gd name="connsiteX8" fmla="*/ 776614 w 4359058"/>
              <a:gd name="connsiteY8" fmla="*/ 1227551 h 1257062"/>
              <a:gd name="connsiteX9" fmla="*/ 876822 w 4359058"/>
              <a:gd name="connsiteY9" fmla="*/ 1252603 h 1257062"/>
              <a:gd name="connsiteX10" fmla="*/ 1252603 w 4359058"/>
              <a:gd name="connsiteY10" fmla="*/ 1240077 h 1257062"/>
              <a:gd name="connsiteX11" fmla="*/ 1327759 w 4359058"/>
              <a:gd name="connsiteY11" fmla="*/ 1177447 h 1257062"/>
              <a:gd name="connsiteX12" fmla="*/ 1402915 w 4359058"/>
              <a:gd name="connsiteY12" fmla="*/ 1152395 h 1257062"/>
              <a:gd name="connsiteX13" fmla="*/ 1453019 w 4359058"/>
              <a:gd name="connsiteY13" fmla="*/ 1139869 h 1257062"/>
              <a:gd name="connsiteX14" fmla="*/ 1565754 w 4359058"/>
              <a:gd name="connsiteY14" fmla="*/ 1127343 h 1257062"/>
              <a:gd name="connsiteX15" fmla="*/ 1653436 w 4359058"/>
              <a:gd name="connsiteY15" fmla="*/ 1114817 h 1257062"/>
              <a:gd name="connsiteX16" fmla="*/ 1766170 w 4359058"/>
              <a:gd name="connsiteY16" fmla="*/ 1077239 h 1257062"/>
              <a:gd name="connsiteX17" fmla="*/ 1803748 w 4359058"/>
              <a:gd name="connsiteY17" fmla="*/ 1064713 h 1257062"/>
              <a:gd name="connsiteX18" fmla="*/ 1891430 w 4359058"/>
              <a:gd name="connsiteY18" fmla="*/ 1052187 h 1257062"/>
              <a:gd name="connsiteX19" fmla="*/ 1916482 w 4359058"/>
              <a:gd name="connsiteY19" fmla="*/ 1027134 h 1257062"/>
              <a:gd name="connsiteX20" fmla="*/ 1979113 w 4359058"/>
              <a:gd name="connsiteY20" fmla="*/ 1014608 h 1257062"/>
              <a:gd name="connsiteX21" fmla="*/ 2091847 w 4359058"/>
              <a:gd name="connsiteY21" fmla="*/ 989556 h 1257062"/>
              <a:gd name="connsiteX22" fmla="*/ 2167003 w 4359058"/>
              <a:gd name="connsiteY22" fmla="*/ 939452 h 1257062"/>
              <a:gd name="connsiteX23" fmla="*/ 2204581 w 4359058"/>
              <a:gd name="connsiteY23" fmla="*/ 914400 h 1257062"/>
              <a:gd name="connsiteX24" fmla="*/ 2279737 w 4359058"/>
              <a:gd name="connsiteY24" fmla="*/ 889348 h 1257062"/>
              <a:gd name="connsiteX25" fmla="*/ 2317315 w 4359058"/>
              <a:gd name="connsiteY25" fmla="*/ 876822 h 1257062"/>
              <a:gd name="connsiteX26" fmla="*/ 2354893 w 4359058"/>
              <a:gd name="connsiteY26" fmla="*/ 851770 h 1257062"/>
              <a:gd name="connsiteX27" fmla="*/ 2480154 w 4359058"/>
              <a:gd name="connsiteY27" fmla="*/ 814192 h 1257062"/>
              <a:gd name="connsiteX28" fmla="*/ 2592888 w 4359058"/>
              <a:gd name="connsiteY28" fmla="*/ 789140 h 1257062"/>
              <a:gd name="connsiteX29" fmla="*/ 2668044 w 4359058"/>
              <a:gd name="connsiteY29" fmla="*/ 751562 h 1257062"/>
              <a:gd name="connsiteX30" fmla="*/ 2718148 w 4359058"/>
              <a:gd name="connsiteY30" fmla="*/ 739036 h 1257062"/>
              <a:gd name="connsiteX31" fmla="*/ 2768252 w 4359058"/>
              <a:gd name="connsiteY31" fmla="*/ 713984 h 1257062"/>
              <a:gd name="connsiteX32" fmla="*/ 2918565 w 4359058"/>
              <a:gd name="connsiteY32" fmla="*/ 688932 h 1257062"/>
              <a:gd name="connsiteX33" fmla="*/ 3043825 w 4359058"/>
              <a:gd name="connsiteY33" fmla="*/ 663880 h 1257062"/>
              <a:gd name="connsiteX34" fmla="*/ 3093929 w 4359058"/>
              <a:gd name="connsiteY34" fmla="*/ 651354 h 1257062"/>
              <a:gd name="connsiteX35" fmla="*/ 3169085 w 4359058"/>
              <a:gd name="connsiteY35" fmla="*/ 626302 h 1257062"/>
              <a:gd name="connsiteX36" fmla="*/ 3206663 w 4359058"/>
              <a:gd name="connsiteY36" fmla="*/ 613776 h 1257062"/>
              <a:gd name="connsiteX37" fmla="*/ 3256767 w 4359058"/>
              <a:gd name="connsiteY37" fmla="*/ 601250 h 1257062"/>
              <a:gd name="connsiteX38" fmla="*/ 3331924 w 4359058"/>
              <a:gd name="connsiteY38" fmla="*/ 576197 h 1257062"/>
              <a:gd name="connsiteX39" fmla="*/ 3369502 w 4359058"/>
              <a:gd name="connsiteY39" fmla="*/ 563671 h 1257062"/>
              <a:gd name="connsiteX40" fmla="*/ 3432132 w 4359058"/>
              <a:gd name="connsiteY40" fmla="*/ 551145 h 1257062"/>
              <a:gd name="connsiteX41" fmla="*/ 3507288 w 4359058"/>
              <a:gd name="connsiteY41" fmla="*/ 526093 h 1257062"/>
              <a:gd name="connsiteX42" fmla="*/ 3594970 w 4359058"/>
              <a:gd name="connsiteY42" fmla="*/ 501041 h 1257062"/>
              <a:gd name="connsiteX43" fmla="*/ 3645074 w 4359058"/>
              <a:gd name="connsiteY43" fmla="*/ 475989 h 1257062"/>
              <a:gd name="connsiteX44" fmla="*/ 3682652 w 4359058"/>
              <a:gd name="connsiteY44" fmla="*/ 463463 h 1257062"/>
              <a:gd name="connsiteX45" fmla="*/ 3770335 w 4359058"/>
              <a:gd name="connsiteY45" fmla="*/ 413359 h 1257062"/>
              <a:gd name="connsiteX46" fmla="*/ 3807913 w 4359058"/>
              <a:gd name="connsiteY46" fmla="*/ 400833 h 1257062"/>
              <a:gd name="connsiteX47" fmla="*/ 3983277 w 4359058"/>
              <a:gd name="connsiteY47" fmla="*/ 300625 h 1257062"/>
              <a:gd name="connsiteX48" fmla="*/ 4020855 w 4359058"/>
              <a:gd name="connsiteY48" fmla="*/ 275573 h 1257062"/>
              <a:gd name="connsiteX49" fmla="*/ 4058433 w 4359058"/>
              <a:gd name="connsiteY49" fmla="*/ 250521 h 1257062"/>
              <a:gd name="connsiteX50" fmla="*/ 4096011 w 4359058"/>
              <a:gd name="connsiteY50" fmla="*/ 237995 h 1257062"/>
              <a:gd name="connsiteX51" fmla="*/ 4133589 w 4359058"/>
              <a:gd name="connsiteY51" fmla="*/ 212943 h 1257062"/>
              <a:gd name="connsiteX52" fmla="*/ 4208745 w 4359058"/>
              <a:gd name="connsiteY52" fmla="*/ 187891 h 1257062"/>
              <a:gd name="connsiteX53" fmla="*/ 4233798 w 4359058"/>
              <a:gd name="connsiteY53" fmla="*/ 162839 h 1257062"/>
              <a:gd name="connsiteX54" fmla="*/ 4283902 w 4359058"/>
              <a:gd name="connsiteY54" fmla="*/ 87682 h 1257062"/>
              <a:gd name="connsiteX55" fmla="*/ 4321480 w 4359058"/>
              <a:gd name="connsiteY55" fmla="*/ 62630 h 1257062"/>
              <a:gd name="connsiteX56" fmla="*/ 4359058 w 4359058"/>
              <a:gd name="connsiteY56" fmla="*/ 0 h 125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359058" h="1257062">
                <a:moveTo>
                  <a:pt x="0" y="989556"/>
                </a:moveTo>
                <a:cubicBezTo>
                  <a:pt x="162987" y="1016720"/>
                  <a:pt x="17808" y="973740"/>
                  <a:pt x="100208" y="1039660"/>
                </a:cubicBezTo>
                <a:cubicBezTo>
                  <a:pt x="110519" y="1047908"/>
                  <a:pt x="124977" y="1048984"/>
                  <a:pt x="137787" y="1052187"/>
                </a:cubicBezTo>
                <a:cubicBezTo>
                  <a:pt x="211740" y="1070676"/>
                  <a:pt x="252648" y="1069461"/>
                  <a:pt x="338203" y="1077239"/>
                </a:cubicBezTo>
                <a:lnTo>
                  <a:pt x="413359" y="1102291"/>
                </a:lnTo>
                <a:cubicBezTo>
                  <a:pt x="425885" y="1106466"/>
                  <a:pt x="439951" y="1107493"/>
                  <a:pt x="450937" y="1114817"/>
                </a:cubicBezTo>
                <a:lnTo>
                  <a:pt x="526093" y="1164921"/>
                </a:lnTo>
                <a:cubicBezTo>
                  <a:pt x="587520" y="1257062"/>
                  <a:pt x="529631" y="1191758"/>
                  <a:pt x="739036" y="1215025"/>
                </a:cubicBezTo>
                <a:cubicBezTo>
                  <a:pt x="752159" y="1216483"/>
                  <a:pt x="763805" y="1224349"/>
                  <a:pt x="776614" y="1227551"/>
                </a:cubicBezTo>
                <a:lnTo>
                  <a:pt x="876822" y="1252603"/>
                </a:lnTo>
                <a:cubicBezTo>
                  <a:pt x="1002082" y="1248428"/>
                  <a:pt x="1127788" y="1251424"/>
                  <a:pt x="1252603" y="1240077"/>
                </a:cubicBezTo>
                <a:cubicBezTo>
                  <a:pt x="1279292" y="1237651"/>
                  <a:pt x="1309692" y="1187484"/>
                  <a:pt x="1327759" y="1177447"/>
                </a:cubicBezTo>
                <a:cubicBezTo>
                  <a:pt x="1350843" y="1164623"/>
                  <a:pt x="1377296" y="1158800"/>
                  <a:pt x="1402915" y="1152395"/>
                </a:cubicBezTo>
                <a:cubicBezTo>
                  <a:pt x="1419616" y="1148220"/>
                  <a:pt x="1436004" y="1142487"/>
                  <a:pt x="1453019" y="1139869"/>
                </a:cubicBezTo>
                <a:cubicBezTo>
                  <a:pt x="1490389" y="1134120"/>
                  <a:pt x="1528236" y="1132033"/>
                  <a:pt x="1565754" y="1127343"/>
                </a:cubicBezTo>
                <a:cubicBezTo>
                  <a:pt x="1595050" y="1123681"/>
                  <a:pt x="1624209" y="1118992"/>
                  <a:pt x="1653436" y="1114817"/>
                </a:cubicBezTo>
                <a:lnTo>
                  <a:pt x="1766170" y="1077239"/>
                </a:lnTo>
                <a:cubicBezTo>
                  <a:pt x="1778696" y="1073064"/>
                  <a:pt x="1790677" y="1066580"/>
                  <a:pt x="1803748" y="1064713"/>
                </a:cubicBezTo>
                <a:lnTo>
                  <a:pt x="1891430" y="1052187"/>
                </a:lnTo>
                <a:cubicBezTo>
                  <a:pt x="1899781" y="1043836"/>
                  <a:pt x="1905627" y="1031786"/>
                  <a:pt x="1916482" y="1027134"/>
                </a:cubicBezTo>
                <a:cubicBezTo>
                  <a:pt x="1936051" y="1018747"/>
                  <a:pt x="1958166" y="1018417"/>
                  <a:pt x="1979113" y="1014608"/>
                </a:cubicBezTo>
                <a:cubicBezTo>
                  <a:pt x="2000332" y="1010750"/>
                  <a:pt x="2064986" y="1004479"/>
                  <a:pt x="2091847" y="989556"/>
                </a:cubicBezTo>
                <a:cubicBezTo>
                  <a:pt x="2118167" y="974934"/>
                  <a:pt x="2141951" y="956153"/>
                  <a:pt x="2167003" y="939452"/>
                </a:cubicBezTo>
                <a:cubicBezTo>
                  <a:pt x="2179529" y="931101"/>
                  <a:pt x="2190299" y="919161"/>
                  <a:pt x="2204581" y="914400"/>
                </a:cubicBezTo>
                <a:lnTo>
                  <a:pt x="2279737" y="889348"/>
                </a:lnTo>
                <a:cubicBezTo>
                  <a:pt x="2292263" y="885173"/>
                  <a:pt x="2306329" y="884146"/>
                  <a:pt x="2317315" y="876822"/>
                </a:cubicBezTo>
                <a:cubicBezTo>
                  <a:pt x="2329841" y="868471"/>
                  <a:pt x="2341136" y="857884"/>
                  <a:pt x="2354893" y="851770"/>
                </a:cubicBezTo>
                <a:cubicBezTo>
                  <a:pt x="2386117" y="837893"/>
                  <a:pt x="2443719" y="822289"/>
                  <a:pt x="2480154" y="814192"/>
                </a:cubicBezTo>
                <a:cubicBezTo>
                  <a:pt x="2538271" y="801277"/>
                  <a:pt x="2539429" y="804414"/>
                  <a:pt x="2592888" y="789140"/>
                </a:cubicBezTo>
                <a:cubicBezTo>
                  <a:pt x="2698450" y="758979"/>
                  <a:pt x="2558250" y="798617"/>
                  <a:pt x="2668044" y="751562"/>
                </a:cubicBezTo>
                <a:cubicBezTo>
                  <a:pt x="2683867" y="744781"/>
                  <a:pt x="2702029" y="745081"/>
                  <a:pt x="2718148" y="739036"/>
                </a:cubicBezTo>
                <a:cubicBezTo>
                  <a:pt x="2735632" y="732480"/>
                  <a:pt x="2750768" y="720540"/>
                  <a:pt x="2768252" y="713984"/>
                </a:cubicBezTo>
                <a:cubicBezTo>
                  <a:pt x="2813354" y="697071"/>
                  <a:pt x="2874914" y="696207"/>
                  <a:pt x="2918565" y="688932"/>
                </a:cubicBezTo>
                <a:cubicBezTo>
                  <a:pt x="2960566" y="681932"/>
                  <a:pt x="3002516" y="674207"/>
                  <a:pt x="3043825" y="663880"/>
                </a:cubicBezTo>
                <a:cubicBezTo>
                  <a:pt x="3060526" y="659705"/>
                  <a:pt x="3077440" y="656301"/>
                  <a:pt x="3093929" y="651354"/>
                </a:cubicBezTo>
                <a:cubicBezTo>
                  <a:pt x="3119222" y="643766"/>
                  <a:pt x="3144033" y="634653"/>
                  <a:pt x="3169085" y="626302"/>
                </a:cubicBezTo>
                <a:cubicBezTo>
                  <a:pt x="3181611" y="622127"/>
                  <a:pt x="3193854" y="616978"/>
                  <a:pt x="3206663" y="613776"/>
                </a:cubicBezTo>
                <a:cubicBezTo>
                  <a:pt x="3223364" y="609601"/>
                  <a:pt x="3240278" y="606197"/>
                  <a:pt x="3256767" y="601250"/>
                </a:cubicBezTo>
                <a:cubicBezTo>
                  <a:pt x="3282061" y="593662"/>
                  <a:pt x="3306872" y="584548"/>
                  <a:pt x="3331924" y="576197"/>
                </a:cubicBezTo>
                <a:cubicBezTo>
                  <a:pt x="3344450" y="572022"/>
                  <a:pt x="3356555" y="566260"/>
                  <a:pt x="3369502" y="563671"/>
                </a:cubicBezTo>
                <a:cubicBezTo>
                  <a:pt x="3390379" y="559496"/>
                  <a:pt x="3411592" y="556747"/>
                  <a:pt x="3432132" y="551145"/>
                </a:cubicBezTo>
                <a:cubicBezTo>
                  <a:pt x="3457609" y="544197"/>
                  <a:pt x="3481669" y="532498"/>
                  <a:pt x="3507288" y="526093"/>
                </a:cubicBezTo>
                <a:cubicBezTo>
                  <a:pt x="3532713" y="519737"/>
                  <a:pt x="3569812" y="511823"/>
                  <a:pt x="3594970" y="501041"/>
                </a:cubicBezTo>
                <a:cubicBezTo>
                  <a:pt x="3612133" y="493685"/>
                  <a:pt x="3627911" y="483345"/>
                  <a:pt x="3645074" y="475989"/>
                </a:cubicBezTo>
                <a:cubicBezTo>
                  <a:pt x="3657210" y="470788"/>
                  <a:pt x="3670842" y="469368"/>
                  <a:pt x="3682652" y="463463"/>
                </a:cubicBezTo>
                <a:cubicBezTo>
                  <a:pt x="3808449" y="400564"/>
                  <a:pt x="3616612" y="479239"/>
                  <a:pt x="3770335" y="413359"/>
                </a:cubicBezTo>
                <a:cubicBezTo>
                  <a:pt x="3782471" y="408158"/>
                  <a:pt x="3795893" y="406297"/>
                  <a:pt x="3807913" y="400833"/>
                </a:cubicBezTo>
                <a:cubicBezTo>
                  <a:pt x="3907807" y="355427"/>
                  <a:pt x="3899013" y="356801"/>
                  <a:pt x="3983277" y="300625"/>
                </a:cubicBezTo>
                <a:lnTo>
                  <a:pt x="4020855" y="275573"/>
                </a:lnTo>
                <a:cubicBezTo>
                  <a:pt x="4033381" y="267222"/>
                  <a:pt x="4044151" y="255282"/>
                  <a:pt x="4058433" y="250521"/>
                </a:cubicBezTo>
                <a:cubicBezTo>
                  <a:pt x="4070959" y="246346"/>
                  <a:pt x="4084201" y="243900"/>
                  <a:pt x="4096011" y="237995"/>
                </a:cubicBezTo>
                <a:cubicBezTo>
                  <a:pt x="4109476" y="231262"/>
                  <a:pt x="4119832" y="219057"/>
                  <a:pt x="4133589" y="212943"/>
                </a:cubicBezTo>
                <a:cubicBezTo>
                  <a:pt x="4157720" y="202218"/>
                  <a:pt x="4208745" y="187891"/>
                  <a:pt x="4208745" y="187891"/>
                </a:cubicBezTo>
                <a:cubicBezTo>
                  <a:pt x="4217096" y="179540"/>
                  <a:pt x="4226712" y="172287"/>
                  <a:pt x="4233798" y="162839"/>
                </a:cubicBezTo>
                <a:cubicBezTo>
                  <a:pt x="4251863" y="138752"/>
                  <a:pt x="4258850" y="104383"/>
                  <a:pt x="4283902" y="87682"/>
                </a:cubicBezTo>
                <a:lnTo>
                  <a:pt x="4321480" y="62630"/>
                </a:lnTo>
                <a:cubicBezTo>
                  <a:pt x="4351711" y="17284"/>
                  <a:pt x="4339799" y="38517"/>
                  <a:pt x="4359058" y="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 name="TextBox 12"/>
          <p:cNvSpPr txBox="1">
            <a:spLocks noChangeArrowheads="1"/>
          </p:cNvSpPr>
          <p:nvPr/>
        </p:nvSpPr>
        <p:spPr bwMode="auto">
          <a:xfrm>
            <a:off x="3886200" y="4495800"/>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accent1"/>
                </a:solidFill>
              </a:rPr>
              <a:t>Many training examples</a:t>
            </a:r>
          </a:p>
        </p:txBody>
      </p:sp>
      <p:sp>
        <p:nvSpPr>
          <p:cNvPr id="14" name="TextBox 13"/>
          <p:cNvSpPr txBox="1">
            <a:spLocks noChangeArrowheads="1"/>
          </p:cNvSpPr>
          <p:nvPr/>
        </p:nvSpPr>
        <p:spPr bwMode="auto">
          <a:xfrm>
            <a:off x="5029200" y="3048000"/>
            <a:ext cx="2659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Few training examples</a:t>
            </a:r>
          </a:p>
        </p:txBody>
      </p:sp>
      <p:sp>
        <p:nvSpPr>
          <p:cNvPr id="15" name="Rectangle 14"/>
          <p:cNvSpPr/>
          <p:nvPr/>
        </p:nvSpPr>
        <p:spPr>
          <a:xfrm>
            <a:off x="1943100" y="3810000"/>
            <a:ext cx="47625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1943100" y="1905000"/>
            <a:ext cx="57531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2777" name="Group 12"/>
          <p:cNvGrpSpPr>
            <a:grpSpLocks/>
          </p:cNvGrpSpPr>
          <p:nvPr/>
        </p:nvGrpSpPr>
        <p:grpSpPr bwMode="auto">
          <a:xfrm>
            <a:off x="1535113" y="2668588"/>
            <a:ext cx="5329237" cy="3629025"/>
            <a:chOff x="1535703" y="2667794"/>
            <a:chExt cx="5328227" cy="3630493"/>
          </a:xfrm>
        </p:grpSpPr>
        <p:cxnSp>
          <p:nvCxnSpPr>
            <p:cNvPr id="5" name="Straight Arrow Connector 4"/>
            <p:cNvCxnSpPr/>
            <p:nvPr/>
          </p:nvCxnSpPr>
          <p:spPr>
            <a:xfrm rot="5400000" flipH="1" flipV="1">
              <a:off x="304674" y="4267053"/>
              <a:ext cx="320010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905520" y="5867900"/>
              <a:ext cx="44187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781" name="TextBox 7"/>
            <p:cNvSpPr txBox="1">
              <a:spLocks noChangeArrowheads="1"/>
            </p:cNvSpPr>
            <p:nvPr/>
          </p:nvSpPr>
          <p:spPr bwMode="auto">
            <a:xfrm>
              <a:off x="3550796" y="5867400"/>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Complexity</a:t>
              </a:r>
            </a:p>
          </p:txBody>
        </p:sp>
        <p:sp>
          <p:nvSpPr>
            <p:cNvPr id="32782" name="TextBox 8"/>
            <p:cNvSpPr txBox="1">
              <a:spLocks noChangeArrowheads="1"/>
            </p:cNvSpPr>
            <p:nvPr/>
          </p:nvSpPr>
          <p:spPr bwMode="auto">
            <a:xfrm>
              <a:off x="5791200" y="5867400"/>
              <a:ext cx="107273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100"/>
                <a:t>Low Bias</a:t>
              </a:r>
            </a:p>
            <a:p>
              <a:pPr eaLnBrk="1" hangingPunct="1"/>
              <a:r>
                <a:rPr lang="en-US" sz="1100"/>
                <a:t>High Variance</a:t>
              </a:r>
            </a:p>
          </p:txBody>
        </p:sp>
        <p:sp>
          <p:nvSpPr>
            <p:cNvPr id="32783" name="TextBox 9"/>
            <p:cNvSpPr txBox="1">
              <a:spLocks noChangeArrowheads="1"/>
            </p:cNvSpPr>
            <p:nvPr/>
          </p:nvSpPr>
          <p:spPr bwMode="auto">
            <a:xfrm>
              <a:off x="1676400" y="5867400"/>
              <a:ext cx="104067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100"/>
                <a:t>High Bias</a:t>
              </a:r>
            </a:p>
            <a:p>
              <a:pPr eaLnBrk="1" hangingPunct="1"/>
              <a:r>
                <a:rPr lang="en-US" sz="1100"/>
                <a:t>Low Variance</a:t>
              </a:r>
            </a:p>
          </p:txBody>
        </p:sp>
        <p:sp>
          <p:nvSpPr>
            <p:cNvPr id="32784" name="TextBox 10"/>
            <p:cNvSpPr txBox="1">
              <a:spLocks noChangeArrowheads="1"/>
            </p:cNvSpPr>
            <p:nvPr/>
          </p:nvSpPr>
          <p:spPr bwMode="auto">
            <a:xfrm rot="-5400000">
              <a:off x="1127593" y="4141670"/>
              <a:ext cx="1185483" cy="3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Test Error</a:t>
              </a:r>
            </a:p>
          </p:txBody>
        </p:sp>
      </p:grpSp>
      <p:sp>
        <p:nvSpPr>
          <p:cNvPr id="32778" name="TextBox 17"/>
          <p:cNvSpPr txBox="1">
            <a:spLocks noChangeArrowheads="1"/>
          </p:cNvSpPr>
          <p:nvPr/>
        </p:nvSpPr>
        <p:spPr bwMode="auto">
          <a:xfrm>
            <a:off x="1981200" y="10668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Error = noise</a:t>
            </a:r>
            <a:r>
              <a:rPr lang="en-US" sz="2400" baseline="30000"/>
              <a:t>2</a:t>
            </a:r>
            <a:r>
              <a:rPr lang="en-US" sz="2400"/>
              <a:t> + bias</a:t>
            </a:r>
            <a:r>
              <a:rPr lang="en-US" sz="2400" baseline="30000"/>
              <a:t>2</a:t>
            </a:r>
            <a:r>
              <a:rPr lang="en-US" sz="2400"/>
              <a:t> + variance</a:t>
            </a:r>
          </a:p>
        </p:txBody>
      </p:sp>
    </p:spTree>
    <p:extLst>
      <p:ext uri="{BB962C8B-B14F-4D97-AF65-F5344CB8AC3E}">
        <p14:creationId xmlns:p14="http://schemas.microsoft.com/office/powerpoint/2010/main" val="3209600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15"/>
                                        </p:tgtEl>
                                        <p:attrNameLst>
                                          <p:attrName>ppt_x</p:attrName>
                                        </p:attrNameLst>
                                      </p:cBhvr>
                                      <p:tavLst>
                                        <p:tav tm="0">
                                          <p:val>
                                            <p:strVal val="ppt_x"/>
                                          </p:val>
                                        </p:tav>
                                        <p:tav tm="100000">
                                          <p:val>
                                            <p:strVal val="1+ppt_w/2"/>
                                          </p:val>
                                        </p:tav>
                                      </p:tavLst>
                                    </p:anim>
                                    <p:anim calcmode="lin" valueType="num">
                                      <p:cBhvr additive="base">
                                        <p:cTn id="9" dur="1000"/>
                                        <p:tgtEl>
                                          <p:spTgt spid="15"/>
                                        </p:tgtEl>
                                        <p:attrNameLst>
                                          <p:attrName>ppt_y</p:attrName>
                                        </p:attrNameLst>
                                      </p:cBhvr>
                                      <p:tavLst>
                                        <p:tav tm="0">
                                          <p:val>
                                            <p:strVal val="ppt_y"/>
                                          </p:val>
                                        </p:tav>
                                        <p:tav tm="100000">
                                          <p:val>
                                            <p:strVal val="ppt_y"/>
                                          </p:val>
                                        </p:tav>
                                      </p:tavLst>
                                    </p:anim>
                                    <p:set>
                                      <p:cBhvr>
                                        <p:cTn id="10" dur="1" fill="hold">
                                          <p:stCondLst>
                                            <p:cond delay="999"/>
                                          </p:stCondLst>
                                        </p:cTn>
                                        <p:tgtEl>
                                          <p:spTgt spid="15"/>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16"/>
                                        </p:tgtEl>
                                        <p:attrNameLst>
                                          <p:attrName>ppt_x</p:attrName>
                                        </p:attrNameLst>
                                      </p:cBhvr>
                                      <p:tavLst>
                                        <p:tav tm="0">
                                          <p:val>
                                            <p:strVal val="ppt_x"/>
                                          </p:val>
                                        </p:tav>
                                        <p:tav tm="100000">
                                          <p:val>
                                            <p:strVal val="1+ppt_w/2"/>
                                          </p:val>
                                        </p:tav>
                                      </p:tavLst>
                                    </p:anim>
                                    <p:anim calcmode="lin" valueType="num">
                                      <p:cBhvr additive="base">
                                        <p:cTn id="20" dur="1000"/>
                                        <p:tgtEl>
                                          <p:spTgt spid="16"/>
                                        </p:tgtEl>
                                        <p:attrNameLst>
                                          <p:attrName>ppt_y</p:attrName>
                                        </p:attrNameLst>
                                      </p:cBhvr>
                                      <p:tavLst>
                                        <p:tav tm="0">
                                          <p:val>
                                            <p:strVal val="ppt_y"/>
                                          </p:val>
                                        </p:tav>
                                        <p:tav tm="100000">
                                          <p:val>
                                            <p:strVal val="ppt_y"/>
                                          </p:val>
                                        </p:tav>
                                      </p:tavLst>
                                    </p:anim>
                                    <p:set>
                                      <p:cBhvr>
                                        <p:cTn id="21" dur="1" fill="hold">
                                          <p:stCondLst>
                                            <p:cond delay="999"/>
                                          </p:stCondLst>
                                        </p:cTn>
                                        <p:tgtEl>
                                          <p:spTgt spid="16"/>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a:t>Model Selection</a:t>
            </a:r>
          </a:p>
        </p:txBody>
      </p:sp>
      <p:sp>
        <p:nvSpPr>
          <p:cNvPr id="10" name="Freeform 9"/>
          <p:cNvSpPr/>
          <p:nvPr/>
        </p:nvSpPr>
        <p:spPr>
          <a:xfrm>
            <a:off x="1941513" y="3957638"/>
            <a:ext cx="4359275" cy="1827212"/>
          </a:xfrm>
          <a:custGeom>
            <a:avLst/>
            <a:gdLst>
              <a:gd name="connsiteX0" fmla="*/ 0 w 4359058"/>
              <a:gd name="connsiteY0" fmla="*/ 0 h 1826490"/>
              <a:gd name="connsiteX1" fmla="*/ 413359 w 4359058"/>
              <a:gd name="connsiteY1" fmla="*/ 12526 h 1826490"/>
              <a:gd name="connsiteX2" fmla="*/ 450937 w 4359058"/>
              <a:gd name="connsiteY2" fmla="*/ 25052 h 1826490"/>
              <a:gd name="connsiteX3" fmla="*/ 488515 w 4359058"/>
              <a:gd name="connsiteY3" fmla="*/ 50104 h 1826490"/>
              <a:gd name="connsiteX4" fmla="*/ 551145 w 4359058"/>
              <a:gd name="connsiteY4" fmla="*/ 62630 h 1826490"/>
              <a:gd name="connsiteX5" fmla="*/ 601250 w 4359058"/>
              <a:gd name="connsiteY5" fmla="*/ 75156 h 1826490"/>
              <a:gd name="connsiteX6" fmla="*/ 676406 w 4359058"/>
              <a:gd name="connsiteY6" fmla="*/ 100208 h 1826490"/>
              <a:gd name="connsiteX7" fmla="*/ 713984 w 4359058"/>
              <a:gd name="connsiteY7" fmla="*/ 137786 h 1826490"/>
              <a:gd name="connsiteX8" fmla="*/ 764088 w 4359058"/>
              <a:gd name="connsiteY8" fmla="*/ 150312 h 1826490"/>
              <a:gd name="connsiteX9" fmla="*/ 876822 w 4359058"/>
              <a:gd name="connsiteY9" fmla="*/ 187890 h 1826490"/>
              <a:gd name="connsiteX10" fmla="*/ 914400 w 4359058"/>
              <a:gd name="connsiteY10" fmla="*/ 200416 h 1826490"/>
              <a:gd name="connsiteX11" fmla="*/ 977030 w 4359058"/>
              <a:gd name="connsiteY11" fmla="*/ 212942 h 1826490"/>
              <a:gd name="connsiteX12" fmla="*/ 1052187 w 4359058"/>
              <a:gd name="connsiteY12" fmla="*/ 237994 h 1826490"/>
              <a:gd name="connsiteX13" fmla="*/ 1089765 w 4359058"/>
              <a:gd name="connsiteY13" fmla="*/ 250520 h 1826490"/>
              <a:gd name="connsiteX14" fmla="*/ 1127343 w 4359058"/>
              <a:gd name="connsiteY14" fmla="*/ 288098 h 1826490"/>
              <a:gd name="connsiteX15" fmla="*/ 1164921 w 4359058"/>
              <a:gd name="connsiteY15" fmla="*/ 300624 h 1826490"/>
              <a:gd name="connsiteX16" fmla="*/ 1202499 w 4359058"/>
              <a:gd name="connsiteY16" fmla="*/ 325676 h 1826490"/>
              <a:gd name="connsiteX17" fmla="*/ 1215025 w 4359058"/>
              <a:gd name="connsiteY17" fmla="*/ 363254 h 1826490"/>
              <a:gd name="connsiteX18" fmla="*/ 1240077 w 4359058"/>
              <a:gd name="connsiteY18" fmla="*/ 388307 h 1826490"/>
              <a:gd name="connsiteX19" fmla="*/ 1277655 w 4359058"/>
              <a:gd name="connsiteY19" fmla="*/ 413359 h 1826490"/>
              <a:gd name="connsiteX20" fmla="*/ 1390389 w 4359058"/>
              <a:gd name="connsiteY20" fmla="*/ 438411 h 1826490"/>
              <a:gd name="connsiteX21" fmla="*/ 1465545 w 4359058"/>
              <a:gd name="connsiteY21" fmla="*/ 463463 h 1826490"/>
              <a:gd name="connsiteX22" fmla="*/ 1503124 w 4359058"/>
              <a:gd name="connsiteY22" fmla="*/ 475989 h 1826490"/>
              <a:gd name="connsiteX23" fmla="*/ 1590806 w 4359058"/>
              <a:gd name="connsiteY23" fmla="*/ 576197 h 1826490"/>
              <a:gd name="connsiteX24" fmla="*/ 1665962 w 4359058"/>
              <a:gd name="connsiteY24" fmla="*/ 663879 h 1826490"/>
              <a:gd name="connsiteX25" fmla="*/ 1703540 w 4359058"/>
              <a:gd name="connsiteY25" fmla="*/ 739035 h 1826490"/>
              <a:gd name="connsiteX26" fmla="*/ 1816274 w 4359058"/>
              <a:gd name="connsiteY26" fmla="*/ 801665 h 1826490"/>
              <a:gd name="connsiteX27" fmla="*/ 1891430 w 4359058"/>
              <a:gd name="connsiteY27" fmla="*/ 839243 h 1826490"/>
              <a:gd name="connsiteX28" fmla="*/ 1916482 w 4359058"/>
              <a:gd name="connsiteY28" fmla="*/ 864296 h 1826490"/>
              <a:gd name="connsiteX29" fmla="*/ 1954061 w 4359058"/>
              <a:gd name="connsiteY29" fmla="*/ 889348 h 1826490"/>
              <a:gd name="connsiteX30" fmla="*/ 1979113 w 4359058"/>
              <a:gd name="connsiteY30" fmla="*/ 926926 h 1826490"/>
              <a:gd name="connsiteX31" fmla="*/ 2016691 w 4359058"/>
              <a:gd name="connsiteY31" fmla="*/ 964504 h 1826490"/>
              <a:gd name="connsiteX32" fmla="*/ 2041743 w 4359058"/>
              <a:gd name="connsiteY32" fmla="*/ 1002082 h 1826490"/>
              <a:gd name="connsiteX33" fmla="*/ 2079321 w 4359058"/>
              <a:gd name="connsiteY33" fmla="*/ 1027134 h 1826490"/>
              <a:gd name="connsiteX34" fmla="*/ 2141951 w 4359058"/>
              <a:gd name="connsiteY34" fmla="*/ 1089764 h 1826490"/>
              <a:gd name="connsiteX35" fmla="*/ 2204581 w 4359058"/>
              <a:gd name="connsiteY35" fmla="*/ 1202498 h 1826490"/>
              <a:gd name="connsiteX36" fmla="*/ 2229633 w 4359058"/>
              <a:gd name="connsiteY36" fmla="*/ 1240076 h 1826490"/>
              <a:gd name="connsiteX37" fmla="*/ 2329841 w 4359058"/>
              <a:gd name="connsiteY37" fmla="*/ 1327759 h 1826490"/>
              <a:gd name="connsiteX38" fmla="*/ 2404998 w 4359058"/>
              <a:gd name="connsiteY38" fmla="*/ 1352811 h 1826490"/>
              <a:gd name="connsiteX39" fmla="*/ 2442576 w 4359058"/>
              <a:gd name="connsiteY39" fmla="*/ 1365337 h 1826490"/>
              <a:gd name="connsiteX40" fmla="*/ 2467628 w 4359058"/>
              <a:gd name="connsiteY40" fmla="*/ 1402915 h 1826490"/>
              <a:gd name="connsiteX41" fmla="*/ 2592888 w 4359058"/>
              <a:gd name="connsiteY41" fmla="*/ 1440493 h 1826490"/>
              <a:gd name="connsiteX42" fmla="*/ 2668044 w 4359058"/>
              <a:gd name="connsiteY42" fmla="*/ 1465545 h 1826490"/>
              <a:gd name="connsiteX43" fmla="*/ 2743200 w 4359058"/>
              <a:gd name="connsiteY43" fmla="*/ 1503123 h 1826490"/>
              <a:gd name="connsiteX44" fmla="*/ 2931091 w 4359058"/>
              <a:gd name="connsiteY44" fmla="*/ 1515649 h 1826490"/>
              <a:gd name="connsiteX45" fmla="*/ 3118981 w 4359058"/>
              <a:gd name="connsiteY45" fmla="*/ 1553227 h 1826490"/>
              <a:gd name="connsiteX46" fmla="*/ 3206663 w 4359058"/>
              <a:gd name="connsiteY46" fmla="*/ 1615857 h 1826490"/>
              <a:gd name="connsiteX47" fmla="*/ 3306871 w 4359058"/>
              <a:gd name="connsiteY47" fmla="*/ 1640909 h 1826490"/>
              <a:gd name="connsiteX48" fmla="*/ 3369502 w 4359058"/>
              <a:gd name="connsiteY48" fmla="*/ 1665961 h 1826490"/>
              <a:gd name="connsiteX49" fmla="*/ 3933173 w 4359058"/>
              <a:gd name="connsiteY49" fmla="*/ 1691013 h 1826490"/>
              <a:gd name="connsiteX50" fmla="*/ 4008329 w 4359058"/>
              <a:gd name="connsiteY50" fmla="*/ 1653435 h 1826490"/>
              <a:gd name="connsiteX51" fmla="*/ 4083485 w 4359058"/>
              <a:gd name="connsiteY51" fmla="*/ 1628383 h 1826490"/>
              <a:gd name="connsiteX52" fmla="*/ 4121063 w 4359058"/>
              <a:gd name="connsiteY52" fmla="*/ 1603331 h 1826490"/>
              <a:gd name="connsiteX53" fmla="*/ 4196219 w 4359058"/>
              <a:gd name="connsiteY53" fmla="*/ 1578279 h 1826490"/>
              <a:gd name="connsiteX54" fmla="*/ 4271376 w 4359058"/>
              <a:gd name="connsiteY54" fmla="*/ 1540701 h 1826490"/>
              <a:gd name="connsiteX55" fmla="*/ 4308954 w 4359058"/>
              <a:gd name="connsiteY55" fmla="*/ 1515649 h 1826490"/>
              <a:gd name="connsiteX56" fmla="*/ 4359058 w 4359058"/>
              <a:gd name="connsiteY56" fmla="*/ 1465545 h 182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359058" h="1826490">
                <a:moveTo>
                  <a:pt x="0" y="0"/>
                </a:moveTo>
                <a:cubicBezTo>
                  <a:pt x="137786" y="4175"/>
                  <a:pt x="275722" y="4879"/>
                  <a:pt x="413359" y="12526"/>
                </a:cubicBezTo>
                <a:cubicBezTo>
                  <a:pt x="426542" y="13258"/>
                  <a:pt x="439127" y="19147"/>
                  <a:pt x="450937" y="25052"/>
                </a:cubicBezTo>
                <a:cubicBezTo>
                  <a:pt x="464402" y="31785"/>
                  <a:pt x="474419" y="44818"/>
                  <a:pt x="488515" y="50104"/>
                </a:cubicBezTo>
                <a:cubicBezTo>
                  <a:pt x="508450" y="57579"/>
                  <a:pt x="530362" y="58012"/>
                  <a:pt x="551145" y="62630"/>
                </a:cubicBezTo>
                <a:cubicBezTo>
                  <a:pt x="567951" y="66365"/>
                  <a:pt x="584760" y="70209"/>
                  <a:pt x="601250" y="75156"/>
                </a:cubicBezTo>
                <a:cubicBezTo>
                  <a:pt x="626543" y="82744"/>
                  <a:pt x="676406" y="100208"/>
                  <a:pt x="676406" y="100208"/>
                </a:cubicBezTo>
                <a:cubicBezTo>
                  <a:pt x="688932" y="112734"/>
                  <a:pt x="698604" y="128997"/>
                  <a:pt x="713984" y="137786"/>
                </a:cubicBezTo>
                <a:cubicBezTo>
                  <a:pt x="728931" y="146327"/>
                  <a:pt x="747599" y="145365"/>
                  <a:pt x="764088" y="150312"/>
                </a:cubicBezTo>
                <a:lnTo>
                  <a:pt x="876822" y="187890"/>
                </a:lnTo>
                <a:cubicBezTo>
                  <a:pt x="889348" y="192065"/>
                  <a:pt x="901453" y="197827"/>
                  <a:pt x="914400" y="200416"/>
                </a:cubicBezTo>
                <a:cubicBezTo>
                  <a:pt x="935277" y="204591"/>
                  <a:pt x="956490" y="207340"/>
                  <a:pt x="977030" y="212942"/>
                </a:cubicBezTo>
                <a:cubicBezTo>
                  <a:pt x="1002507" y="219890"/>
                  <a:pt x="1027135" y="229643"/>
                  <a:pt x="1052187" y="237994"/>
                </a:cubicBezTo>
                <a:lnTo>
                  <a:pt x="1089765" y="250520"/>
                </a:lnTo>
                <a:cubicBezTo>
                  <a:pt x="1102291" y="263046"/>
                  <a:pt x="1112604" y="278272"/>
                  <a:pt x="1127343" y="288098"/>
                </a:cubicBezTo>
                <a:cubicBezTo>
                  <a:pt x="1138329" y="295422"/>
                  <a:pt x="1153111" y="294719"/>
                  <a:pt x="1164921" y="300624"/>
                </a:cubicBezTo>
                <a:cubicBezTo>
                  <a:pt x="1178386" y="307357"/>
                  <a:pt x="1189973" y="317325"/>
                  <a:pt x="1202499" y="325676"/>
                </a:cubicBezTo>
                <a:cubicBezTo>
                  <a:pt x="1206674" y="338202"/>
                  <a:pt x="1208232" y="351932"/>
                  <a:pt x="1215025" y="363254"/>
                </a:cubicBezTo>
                <a:cubicBezTo>
                  <a:pt x="1221101" y="373381"/>
                  <a:pt x="1230855" y="380929"/>
                  <a:pt x="1240077" y="388307"/>
                </a:cubicBezTo>
                <a:cubicBezTo>
                  <a:pt x="1251832" y="397712"/>
                  <a:pt x="1264190" y="406626"/>
                  <a:pt x="1277655" y="413359"/>
                </a:cubicBezTo>
                <a:cubicBezTo>
                  <a:pt x="1313493" y="431278"/>
                  <a:pt x="1351902" y="428789"/>
                  <a:pt x="1390389" y="438411"/>
                </a:cubicBezTo>
                <a:cubicBezTo>
                  <a:pt x="1416008" y="444816"/>
                  <a:pt x="1440493" y="455112"/>
                  <a:pt x="1465545" y="463463"/>
                </a:cubicBezTo>
                <a:lnTo>
                  <a:pt x="1503124" y="475989"/>
                </a:lnTo>
                <a:cubicBezTo>
                  <a:pt x="1609595" y="546970"/>
                  <a:pt x="1444669" y="430060"/>
                  <a:pt x="1590806" y="576197"/>
                </a:cubicBezTo>
                <a:cubicBezTo>
                  <a:pt x="1643146" y="628537"/>
                  <a:pt x="1617755" y="599603"/>
                  <a:pt x="1665962" y="663879"/>
                </a:cubicBezTo>
                <a:cubicBezTo>
                  <a:pt x="1674897" y="690684"/>
                  <a:pt x="1680686" y="719038"/>
                  <a:pt x="1703540" y="739035"/>
                </a:cubicBezTo>
                <a:cubicBezTo>
                  <a:pt x="1808859" y="831189"/>
                  <a:pt x="1741723" y="764389"/>
                  <a:pt x="1816274" y="801665"/>
                </a:cubicBezTo>
                <a:cubicBezTo>
                  <a:pt x="1913402" y="850229"/>
                  <a:pt x="1796977" y="807759"/>
                  <a:pt x="1891430" y="839243"/>
                </a:cubicBezTo>
                <a:cubicBezTo>
                  <a:pt x="1899781" y="847594"/>
                  <a:pt x="1907260" y="856918"/>
                  <a:pt x="1916482" y="864296"/>
                </a:cubicBezTo>
                <a:cubicBezTo>
                  <a:pt x="1928238" y="873701"/>
                  <a:pt x="1943416" y="878703"/>
                  <a:pt x="1954061" y="889348"/>
                </a:cubicBezTo>
                <a:cubicBezTo>
                  <a:pt x="1964706" y="899993"/>
                  <a:pt x="1969475" y="915361"/>
                  <a:pt x="1979113" y="926926"/>
                </a:cubicBezTo>
                <a:cubicBezTo>
                  <a:pt x="1990454" y="940535"/>
                  <a:pt x="2005350" y="950895"/>
                  <a:pt x="2016691" y="964504"/>
                </a:cubicBezTo>
                <a:cubicBezTo>
                  <a:pt x="2026329" y="976069"/>
                  <a:pt x="2031098" y="991437"/>
                  <a:pt x="2041743" y="1002082"/>
                </a:cubicBezTo>
                <a:cubicBezTo>
                  <a:pt x="2052388" y="1012727"/>
                  <a:pt x="2067991" y="1017221"/>
                  <a:pt x="2079321" y="1027134"/>
                </a:cubicBezTo>
                <a:cubicBezTo>
                  <a:pt x="2101540" y="1046576"/>
                  <a:pt x="2121074" y="1068887"/>
                  <a:pt x="2141951" y="1089764"/>
                </a:cubicBezTo>
                <a:cubicBezTo>
                  <a:pt x="2163998" y="1155906"/>
                  <a:pt x="2147153" y="1116356"/>
                  <a:pt x="2204581" y="1202498"/>
                </a:cubicBezTo>
                <a:lnTo>
                  <a:pt x="2229633" y="1240076"/>
                </a:lnTo>
                <a:cubicBezTo>
                  <a:pt x="2258860" y="1283916"/>
                  <a:pt x="2267212" y="1306883"/>
                  <a:pt x="2329841" y="1327759"/>
                </a:cubicBezTo>
                <a:lnTo>
                  <a:pt x="2404998" y="1352811"/>
                </a:lnTo>
                <a:lnTo>
                  <a:pt x="2442576" y="1365337"/>
                </a:lnTo>
                <a:cubicBezTo>
                  <a:pt x="2450927" y="1377863"/>
                  <a:pt x="2454862" y="1394936"/>
                  <a:pt x="2467628" y="1402915"/>
                </a:cubicBezTo>
                <a:cubicBezTo>
                  <a:pt x="2494881" y="1419948"/>
                  <a:pt x="2559041" y="1430339"/>
                  <a:pt x="2592888" y="1440493"/>
                </a:cubicBezTo>
                <a:cubicBezTo>
                  <a:pt x="2618181" y="1448081"/>
                  <a:pt x="2646072" y="1450897"/>
                  <a:pt x="2668044" y="1465545"/>
                </a:cubicBezTo>
                <a:cubicBezTo>
                  <a:pt x="2692956" y="1482153"/>
                  <a:pt x="2712084" y="1499666"/>
                  <a:pt x="2743200" y="1503123"/>
                </a:cubicBezTo>
                <a:cubicBezTo>
                  <a:pt x="2805585" y="1510055"/>
                  <a:pt x="2868461" y="1511474"/>
                  <a:pt x="2931091" y="1515649"/>
                </a:cubicBezTo>
                <a:cubicBezTo>
                  <a:pt x="3042116" y="1552657"/>
                  <a:pt x="2980001" y="1537785"/>
                  <a:pt x="3118981" y="1553227"/>
                </a:cubicBezTo>
                <a:cubicBezTo>
                  <a:pt x="3291986" y="1639730"/>
                  <a:pt x="3054318" y="1514294"/>
                  <a:pt x="3206663" y="1615857"/>
                </a:cubicBezTo>
                <a:cubicBezTo>
                  <a:pt x="3224698" y="1627881"/>
                  <a:pt x="3295373" y="1637460"/>
                  <a:pt x="3306871" y="1640909"/>
                </a:cubicBezTo>
                <a:cubicBezTo>
                  <a:pt x="3328408" y="1647370"/>
                  <a:pt x="3348625" y="1657610"/>
                  <a:pt x="3369502" y="1665961"/>
                </a:cubicBezTo>
                <a:cubicBezTo>
                  <a:pt x="3530031" y="1826490"/>
                  <a:pt x="3400114" y="1714704"/>
                  <a:pt x="3933173" y="1691013"/>
                </a:cubicBezTo>
                <a:cubicBezTo>
                  <a:pt x="3971242" y="1689321"/>
                  <a:pt x="3975489" y="1668030"/>
                  <a:pt x="4008329" y="1653435"/>
                </a:cubicBezTo>
                <a:cubicBezTo>
                  <a:pt x="4032460" y="1642710"/>
                  <a:pt x="4061513" y="1643031"/>
                  <a:pt x="4083485" y="1628383"/>
                </a:cubicBezTo>
                <a:cubicBezTo>
                  <a:pt x="4096011" y="1620032"/>
                  <a:pt x="4107306" y="1609445"/>
                  <a:pt x="4121063" y="1603331"/>
                </a:cubicBezTo>
                <a:cubicBezTo>
                  <a:pt x="4145194" y="1592606"/>
                  <a:pt x="4174247" y="1592927"/>
                  <a:pt x="4196219" y="1578279"/>
                </a:cubicBezTo>
                <a:cubicBezTo>
                  <a:pt x="4303921" y="1506480"/>
                  <a:pt x="4167650" y="1592564"/>
                  <a:pt x="4271376" y="1540701"/>
                </a:cubicBezTo>
                <a:cubicBezTo>
                  <a:pt x="4284841" y="1533968"/>
                  <a:pt x="4296428" y="1524000"/>
                  <a:pt x="4308954" y="1515649"/>
                </a:cubicBezTo>
                <a:cubicBezTo>
                  <a:pt x="4339185" y="1470303"/>
                  <a:pt x="4320541" y="1484804"/>
                  <a:pt x="4359058" y="1465545"/>
                </a:cubicBezTo>
              </a:path>
            </a:pathLst>
          </a:cu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Freeform 11"/>
          <p:cNvSpPr/>
          <p:nvPr/>
        </p:nvSpPr>
        <p:spPr>
          <a:xfrm>
            <a:off x="1954213" y="2379663"/>
            <a:ext cx="4359275" cy="1257300"/>
          </a:xfrm>
          <a:custGeom>
            <a:avLst/>
            <a:gdLst>
              <a:gd name="connsiteX0" fmla="*/ 0 w 4359058"/>
              <a:gd name="connsiteY0" fmla="*/ 989556 h 1257062"/>
              <a:gd name="connsiteX1" fmla="*/ 100208 w 4359058"/>
              <a:gd name="connsiteY1" fmla="*/ 1039660 h 1257062"/>
              <a:gd name="connsiteX2" fmla="*/ 137787 w 4359058"/>
              <a:gd name="connsiteY2" fmla="*/ 1052187 h 1257062"/>
              <a:gd name="connsiteX3" fmla="*/ 338203 w 4359058"/>
              <a:gd name="connsiteY3" fmla="*/ 1077239 h 1257062"/>
              <a:gd name="connsiteX4" fmla="*/ 413359 w 4359058"/>
              <a:gd name="connsiteY4" fmla="*/ 1102291 h 1257062"/>
              <a:gd name="connsiteX5" fmla="*/ 450937 w 4359058"/>
              <a:gd name="connsiteY5" fmla="*/ 1114817 h 1257062"/>
              <a:gd name="connsiteX6" fmla="*/ 526093 w 4359058"/>
              <a:gd name="connsiteY6" fmla="*/ 1164921 h 1257062"/>
              <a:gd name="connsiteX7" fmla="*/ 739036 w 4359058"/>
              <a:gd name="connsiteY7" fmla="*/ 1215025 h 1257062"/>
              <a:gd name="connsiteX8" fmla="*/ 776614 w 4359058"/>
              <a:gd name="connsiteY8" fmla="*/ 1227551 h 1257062"/>
              <a:gd name="connsiteX9" fmla="*/ 876822 w 4359058"/>
              <a:gd name="connsiteY9" fmla="*/ 1252603 h 1257062"/>
              <a:gd name="connsiteX10" fmla="*/ 1252603 w 4359058"/>
              <a:gd name="connsiteY10" fmla="*/ 1240077 h 1257062"/>
              <a:gd name="connsiteX11" fmla="*/ 1327759 w 4359058"/>
              <a:gd name="connsiteY11" fmla="*/ 1177447 h 1257062"/>
              <a:gd name="connsiteX12" fmla="*/ 1402915 w 4359058"/>
              <a:gd name="connsiteY12" fmla="*/ 1152395 h 1257062"/>
              <a:gd name="connsiteX13" fmla="*/ 1453019 w 4359058"/>
              <a:gd name="connsiteY13" fmla="*/ 1139869 h 1257062"/>
              <a:gd name="connsiteX14" fmla="*/ 1565754 w 4359058"/>
              <a:gd name="connsiteY14" fmla="*/ 1127343 h 1257062"/>
              <a:gd name="connsiteX15" fmla="*/ 1653436 w 4359058"/>
              <a:gd name="connsiteY15" fmla="*/ 1114817 h 1257062"/>
              <a:gd name="connsiteX16" fmla="*/ 1766170 w 4359058"/>
              <a:gd name="connsiteY16" fmla="*/ 1077239 h 1257062"/>
              <a:gd name="connsiteX17" fmla="*/ 1803748 w 4359058"/>
              <a:gd name="connsiteY17" fmla="*/ 1064713 h 1257062"/>
              <a:gd name="connsiteX18" fmla="*/ 1891430 w 4359058"/>
              <a:gd name="connsiteY18" fmla="*/ 1052187 h 1257062"/>
              <a:gd name="connsiteX19" fmla="*/ 1916482 w 4359058"/>
              <a:gd name="connsiteY19" fmla="*/ 1027134 h 1257062"/>
              <a:gd name="connsiteX20" fmla="*/ 1979113 w 4359058"/>
              <a:gd name="connsiteY20" fmla="*/ 1014608 h 1257062"/>
              <a:gd name="connsiteX21" fmla="*/ 2091847 w 4359058"/>
              <a:gd name="connsiteY21" fmla="*/ 989556 h 1257062"/>
              <a:gd name="connsiteX22" fmla="*/ 2167003 w 4359058"/>
              <a:gd name="connsiteY22" fmla="*/ 939452 h 1257062"/>
              <a:gd name="connsiteX23" fmla="*/ 2204581 w 4359058"/>
              <a:gd name="connsiteY23" fmla="*/ 914400 h 1257062"/>
              <a:gd name="connsiteX24" fmla="*/ 2279737 w 4359058"/>
              <a:gd name="connsiteY24" fmla="*/ 889348 h 1257062"/>
              <a:gd name="connsiteX25" fmla="*/ 2317315 w 4359058"/>
              <a:gd name="connsiteY25" fmla="*/ 876822 h 1257062"/>
              <a:gd name="connsiteX26" fmla="*/ 2354893 w 4359058"/>
              <a:gd name="connsiteY26" fmla="*/ 851770 h 1257062"/>
              <a:gd name="connsiteX27" fmla="*/ 2480154 w 4359058"/>
              <a:gd name="connsiteY27" fmla="*/ 814192 h 1257062"/>
              <a:gd name="connsiteX28" fmla="*/ 2592888 w 4359058"/>
              <a:gd name="connsiteY28" fmla="*/ 789140 h 1257062"/>
              <a:gd name="connsiteX29" fmla="*/ 2668044 w 4359058"/>
              <a:gd name="connsiteY29" fmla="*/ 751562 h 1257062"/>
              <a:gd name="connsiteX30" fmla="*/ 2718148 w 4359058"/>
              <a:gd name="connsiteY30" fmla="*/ 739036 h 1257062"/>
              <a:gd name="connsiteX31" fmla="*/ 2768252 w 4359058"/>
              <a:gd name="connsiteY31" fmla="*/ 713984 h 1257062"/>
              <a:gd name="connsiteX32" fmla="*/ 2918565 w 4359058"/>
              <a:gd name="connsiteY32" fmla="*/ 688932 h 1257062"/>
              <a:gd name="connsiteX33" fmla="*/ 3043825 w 4359058"/>
              <a:gd name="connsiteY33" fmla="*/ 663880 h 1257062"/>
              <a:gd name="connsiteX34" fmla="*/ 3093929 w 4359058"/>
              <a:gd name="connsiteY34" fmla="*/ 651354 h 1257062"/>
              <a:gd name="connsiteX35" fmla="*/ 3169085 w 4359058"/>
              <a:gd name="connsiteY35" fmla="*/ 626302 h 1257062"/>
              <a:gd name="connsiteX36" fmla="*/ 3206663 w 4359058"/>
              <a:gd name="connsiteY36" fmla="*/ 613776 h 1257062"/>
              <a:gd name="connsiteX37" fmla="*/ 3256767 w 4359058"/>
              <a:gd name="connsiteY37" fmla="*/ 601250 h 1257062"/>
              <a:gd name="connsiteX38" fmla="*/ 3331924 w 4359058"/>
              <a:gd name="connsiteY38" fmla="*/ 576197 h 1257062"/>
              <a:gd name="connsiteX39" fmla="*/ 3369502 w 4359058"/>
              <a:gd name="connsiteY39" fmla="*/ 563671 h 1257062"/>
              <a:gd name="connsiteX40" fmla="*/ 3432132 w 4359058"/>
              <a:gd name="connsiteY40" fmla="*/ 551145 h 1257062"/>
              <a:gd name="connsiteX41" fmla="*/ 3507288 w 4359058"/>
              <a:gd name="connsiteY41" fmla="*/ 526093 h 1257062"/>
              <a:gd name="connsiteX42" fmla="*/ 3594970 w 4359058"/>
              <a:gd name="connsiteY42" fmla="*/ 501041 h 1257062"/>
              <a:gd name="connsiteX43" fmla="*/ 3645074 w 4359058"/>
              <a:gd name="connsiteY43" fmla="*/ 475989 h 1257062"/>
              <a:gd name="connsiteX44" fmla="*/ 3682652 w 4359058"/>
              <a:gd name="connsiteY44" fmla="*/ 463463 h 1257062"/>
              <a:gd name="connsiteX45" fmla="*/ 3770335 w 4359058"/>
              <a:gd name="connsiteY45" fmla="*/ 413359 h 1257062"/>
              <a:gd name="connsiteX46" fmla="*/ 3807913 w 4359058"/>
              <a:gd name="connsiteY46" fmla="*/ 400833 h 1257062"/>
              <a:gd name="connsiteX47" fmla="*/ 3983277 w 4359058"/>
              <a:gd name="connsiteY47" fmla="*/ 300625 h 1257062"/>
              <a:gd name="connsiteX48" fmla="*/ 4020855 w 4359058"/>
              <a:gd name="connsiteY48" fmla="*/ 275573 h 1257062"/>
              <a:gd name="connsiteX49" fmla="*/ 4058433 w 4359058"/>
              <a:gd name="connsiteY49" fmla="*/ 250521 h 1257062"/>
              <a:gd name="connsiteX50" fmla="*/ 4096011 w 4359058"/>
              <a:gd name="connsiteY50" fmla="*/ 237995 h 1257062"/>
              <a:gd name="connsiteX51" fmla="*/ 4133589 w 4359058"/>
              <a:gd name="connsiteY51" fmla="*/ 212943 h 1257062"/>
              <a:gd name="connsiteX52" fmla="*/ 4208745 w 4359058"/>
              <a:gd name="connsiteY52" fmla="*/ 187891 h 1257062"/>
              <a:gd name="connsiteX53" fmla="*/ 4233798 w 4359058"/>
              <a:gd name="connsiteY53" fmla="*/ 162839 h 1257062"/>
              <a:gd name="connsiteX54" fmla="*/ 4283902 w 4359058"/>
              <a:gd name="connsiteY54" fmla="*/ 87682 h 1257062"/>
              <a:gd name="connsiteX55" fmla="*/ 4321480 w 4359058"/>
              <a:gd name="connsiteY55" fmla="*/ 62630 h 1257062"/>
              <a:gd name="connsiteX56" fmla="*/ 4359058 w 4359058"/>
              <a:gd name="connsiteY56" fmla="*/ 0 h 125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359058" h="1257062">
                <a:moveTo>
                  <a:pt x="0" y="989556"/>
                </a:moveTo>
                <a:cubicBezTo>
                  <a:pt x="162987" y="1016720"/>
                  <a:pt x="17808" y="973740"/>
                  <a:pt x="100208" y="1039660"/>
                </a:cubicBezTo>
                <a:cubicBezTo>
                  <a:pt x="110519" y="1047908"/>
                  <a:pt x="124977" y="1048984"/>
                  <a:pt x="137787" y="1052187"/>
                </a:cubicBezTo>
                <a:cubicBezTo>
                  <a:pt x="211740" y="1070676"/>
                  <a:pt x="252648" y="1069461"/>
                  <a:pt x="338203" y="1077239"/>
                </a:cubicBezTo>
                <a:lnTo>
                  <a:pt x="413359" y="1102291"/>
                </a:lnTo>
                <a:cubicBezTo>
                  <a:pt x="425885" y="1106466"/>
                  <a:pt x="439951" y="1107493"/>
                  <a:pt x="450937" y="1114817"/>
                </a:cubicBezTo>
                <a:lnTo>
                  <a:pt x="526093" y="1164921"/>
                </a:lnTo>
                <a:cubicBezTo>
                  <a:pt x="587520" y="1257062"/>
                  <a:pt x="529631" y="1191758"/>
                  <a:pt x="739036" y="1215025"/>
                </a:cubicBezTo>
                <a:cubicBezTo>
                  <a:pt x="752159" y="1216483"/>
                  <a:pt x="763805" y="1224349"/>
                  <a:pt x="776614" y="1227551"/>
                </a:cubicBezTo>
                <a:lnTo>
                  <a:pt x="876822" y="1252603"/>
                </a:lnTo>
                <a:cubicBezTo>
                  <a:pt x="1002082" y="1248428"/>
                  <a:pt x="1127788" y="1251424"/>
                  <a:pt x="1252603" y="1240077"/>
                </a:cubicBezTo>
                <a:cubicBezTo>
                  <a:pt x="1279292" y="1237651"/>
                  <a:pt x="1309692" y="1187484"/>
                  <a:pt x="1327759" y="1177447"/>
                </a:cubicBezTo>
                <a:cubicBezTo>
                  <a:pt x="1350843" y="1164623"/>
                  <a:pt x="1377296" y="1158800"/>
                  <a:pt x="1402915" y="1152395"/>
                </a:cubicBezTo>
                <a:cubicBezTo>
                  <a:pt x="1419616" y="1148220"/>
                  <a:pt x="1436004" y="1142487"/>
                  <a:pt x="1453019" y="1139869"/>
                </a:cubicBezTo>
                <a:cubicBezTo>
                  <a:pt x="1490389" y="1134120"/>
                  <a:pt x="1528236" y="1132033"/>
                  <a:pt x="1565754" y="1127343"/>
                </a:cubicBezTo>
                <a:cubicBezTo>
                  <a:pt x="1595050" y="1123681"/>
                  <a:pt x="1624209" y="1118992"/>
                  <a:pt x="1653436" y="1114817"/>
                </a:cubicBezTo>
                <a:lnTo>
                  <a:pt x="1766170" y="1077239"/>
                </a:lnTo>
                <a:cubicBezTo>
                  <a:pt x="1778696" y="1073064"/>
                  <a:pt x="1790677" y="1066580"/>
                  <a:pt x="1803748" y="1064713"/>
                </a:cubicBezTo>
                <a:lnTo>
                  <a:pt x="1891430" y="1052187"/>
                </a:lnTo>
                <a:cubicBezTo>
                  <a:pt x="1899781" y="1043836"/>
                  <a:pt x="1905627" y="1031786"/>
                  <a:pt x="1916482" y="1027134"/>
                </a:cubicBezTo>
                <a:cubicBezTo>
                  <a:pt x="1936051" y="1018747"/>
                  <a:pt x="1958166" y="1018417"/>
                  <a:pt x="1979113" y="1014608"/>
                </a:cubicBezTo>
                <a:cubicBezTo>
                  <a:pt x="2000332" y="1010750"/>
                  <a:pt x="2064986" y="1004479"/>
                  <a:pt x="2091847" y="989556"/>
                </a:cubicBezTo>
                <a:cubicBezTo>
                  <a:pt x="2118167" y="974934"/>
                  <a:pt x="2141951" y="956153"/>
                  <a:pt x="2167003" y="939452"/>
                </a:cubicBezTo>
                <a:cubicBezTo>
                  <a:pt x="2179529" y="931101"/>
                  <a:pt x="2190299" y="919161"/>
                  <a:pt x="2204581" y="914400"/>
                </a:cubicBezTo>
                <a:lnTo>
                  <a:pt x="2279737" y="889348"/>
                </a:lnTo>
                <a:cubicBezTo>
                  <a:pt x="2292263" y="885173"/>
                  <a:pt x="2306329" y="884146"/>
                  <a:pt x="2317315" y="876822"/>
                </a:cubicBezTo>
                <a:cubicBezTo>
                  <a:pt x="2329841" y="868471"/>
                  <a:pt x="2341136" y="857884"/>
                  <a:pt x="2354893" y="851770"/>
                </a:cubicBezTo>
                <a:cubicBezTo>
                  <a:pt x="2386117" y="837893"/>
                  <a:pt x="2443719" y="822289"/>
                  <a:pt x="2480154" y="814192"/>
                </a:cubicBezTo>
                <a:cubicBezTo>
                  <a:pt x="2538271" y="801277"/>
                  <a:pt x="2539429" y="804414"/>
                  <a:pt x="2592888" y="789140"/>
                </a:cubicBezTo>
                <a:cubicBezTo>
                  <a:pt x="2698450" y="758979"/>
                  <a:pt x="2558250" y="798617"/>
                  <a:pt x="2668044" y="751562"/>
                </a:cubicBezTo>
                <a:cubicBezTo>
                  <a:pt x="2683867" y="744781"/>
                  <a:pt x="2702029" y="745081"/>
                  <a:pt x="2718148" y="739036"/>
                </a:cubicBezTo>
                <a:cubicBezTo>
                  <a:pt x="2735632" y="732480"/>
                  <a:pt x="2750768" y="720540"/>
                  <a:pt x="2768252" y="713984"/>
                </a:cubicBezTo>
                <a:cubicBezTo>
                  <a:pt x="2813354" y="697071"/>
                  <a:pt x="2874914" y="696207"/>
                  <a:pt x="2918565" y="688932"/>
                </a:cubicBezTo>
                <a:cubicBezTo>
                  <a:pt x="2960566" y="681932"/>
                  <a:pt x="3002516" y="674207"/>
                  <a:pt x="3043825" y="663880"/>
                </a:cubicBezTo>
                <a:cubicBezTo>
                  <a:pt x="3060526" y="659705"/>
                  <a:pt x="3077440" y="656301"/>
                  <a:pt x="3093929" y="651354"/>
                </a:cubicBezTo>
                <a:cubicBezTo>
                  <a:pt x="3119222" y="643766"/>
                  <a:pt x="3144033" y="634653"/>
                  <a:pt x="3169085" y="626302"/>
                </a:cubicBezTo>
                <a:cubicBezTo>
                  <a:pt x="3181611" y="622127"/>
                  <a:pt x="3193854" y="616978"/>
                  <a:pt x="3206663" y="613776"/>
                </a:cubicBezTo>
                <a:cubicBezTo>
                  <a:pt x="3223364" y="609601"/>
                  <a:pt x="3240278" y="606197"/>
                  <a:pt x="3256767" y="601250"/>
                </a:cubicBezTo>
                <a:cubicBezTo>
                  <a:pt x="3282061" y="593662"/>
                  <a:pt x="3306872" y="584548"/>
                  <a:pt x="3331924" y="576197"/>
                </a:cubicBezTo>
                <a:cubicBezTo>
                  <a:pt x="3344450" y="572022"/>
                  <a:pt x="3356555" y="566260"/>
                  <a:pt x="3369502" y="563671"/>
                </a:cubicBezTo>
                <a:cubicBezTo>
                  <a:pt x="3390379" y="559496"/>
                  <a:pt x="3411592" y="556747"/>
                  <a:pt x="3432132" y="551145"/>
                </a:cubicBezTo>
                <a:cubicBezTo>
                  <a:pt x="3457609" y="544197"/>
                  <a:pt x="3481669" y="532498"/>
                  <a:pt x="3507288" y="526093"/>
                </a:cubicBezTo>
                <a:cubicBezTo>
                  <a:pt x="3532713" y="519737"/>
                  <a:pt x="3569812" y="511823"/>
                  <a:pt x="3594970" y="501041"/>
                </a:cubicBezTo>
                <a:cubicBezTo>
                  <a:pt x="3612133" y="493685"/>
                  <a:pt x="3627911" y="483345"/>
                  <a:pt x="3645074" y="475989"/>
                </a:cubicBezTo>
                <a:cubicBezTo>
                  <a:pt x="3657210" y="470788"/>
                  <a:pt x="3670842" y="469368"/>
                  <a:pt x="3682652" y="463463"/>
                </a:cubicBezTo>
                <a:cubicBezTo>
                  <a:pt x="3808449" y="400564"/>
                  <a:pt x="3616612" y="479239"/>
                  <a:pt x="3770335" y="413359"/>
                </a:cubicBezTo>
                <a:cubicBezTo>
                  <a:pt x="3782471" y="408158"/>
                  <a:pt x="3795893" y="406297"/>
                  <a:pt x="3807913" y="400833"/>
                </a:cubicBezTo>
                <a:cubicBezTo>
                  <a:pt x="3907807" y="355427"/>
                  <a:pt x="3899013" y="356801"/>
                  <a:pt x="3983277" y="300625"/>
                </a:cubicBezTo>
                <a:lnTo>
                  <a:pt x="4020855" y="275573"/>
                </a:lnTo>
                <a:cubicBezTo>
                  <a:pt x="4033381" y="267222"/>
                  <a:pt x="4044151" y="255282"/>
                  <a:pt x="4058433" y="250521"/>
                </a:cubicBezTo>
                <a:cubicBezTo>
                  <a:pt x="4070959" y="246346"/>
                  <a:pt x="4084201" y="243900"/>
                  <a:pt x="4096011" y="237995"/>
                </a:cubicBezTo>
                <a:cubicBezTo>
                  <a:pt x="4109476" y="231262"/>
                  <a:pt x="4119832" y="219057"/>
                  <a:pt x="4133589" y="212943"/>
                </a:cubicBezTo>
                <a:cubicBezTo>
                  <a:pt x="4157720" y="202218"/>
                  <a:pt x="4208745" y="187891"/>
                  <a:pt x="4208745" y="187891"/>
                </a:cubicBezTo>
                <a:cubicBezTo>
                  <a:pt x="4217096" y="179540"/>
                  <a:pt x="4226712" y="172287"/>
                  <a:pt x="4233798" y="162839"/>
                </a:cubicBezTo>
                <a:cubicBezTo>
                  <a:pt x="4251863" y="138752"/>
                  <a:pt x="4258850" y="104383"/>
                  <a:pt x="4283902" y="87682"/>
                </a:cubicBezTo>
                <a:lnTo>
                  <a:pt x="4321480" y="62630"/>
                </a:lnTo>
                <a:cubicBezTo>
                  <a:pt x="4351711" y="17284"/>
                  <a:pt x="4339799" y="38517"/>
                  <a:pt x="4359058" y="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 name="TextBox 12"/>
          <p:cNvSpPr txBox="1">
            <a:spLocks noChangeArrowheads="1"/>
          </p:cNvSpPr>
          <p:nvPr/>
        </p:nvSpPr>
        <p:spPr bwMode="auto">
          <a:xfrm>
            <a:off x="3886200" y="4495800"/>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accent1"/>
                </a:solidFill>
              </a:rPr>
              <a:t>Many training examples</a:t>
            </a:r>
          </a:p>
        </p:txBody>
      </p:sp>
      <p:sp>
        <p:nvSpPr>
          <p:cNvPr id="14" name="TextBox 13"/>
          <p:cNvSpPr txBox="1">
            <a:spLocks noChangeArrowheads="1"/>
          </p:cNvSpPr>
          <p:nvPr/>
        </p:nvSpPr>
        <p:spPr bwMode="auto">
          <a:xfrm>
            <a:off x="5029200" y="3048000"/>
            <a:ext cx="2659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Few training examples</a:t>
            </a:r>
          </a:p>
        </p:txBody>
      </p:sp>
      <p:sp>
        <p:nvSpPr>
          <p:cNvPr id="15" name="Rectangle 14"/>
          <p:cNvSpPr/>
          <p:nvPr/>
        </p:nvSpPr>
        <p:spPr>
          <a:xfrm>
            <a:off x="1943100" y="3810000"/>
            <a:ext cx="47625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1943100" y="1905000"/>
            <a:ext cx="57531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2777" name="Group 12"/>
          <p:cNvGrpSpPr>
            <a:grpSpLocks/>
          </p:cNvGrpSpPr>
          <p:nvPr/>
        </p:nvGrpSpPr>
        <p:grpSpPr bwMode="auto">
          <a:xfrm>
            <a:off x="1535113" y="2668588"/>
            <a:ext cx="5329237" cy="3629025"/>
            <a:chOff x="1535703" y="2667794"/>
            <a:chExt cx="5328227" cy="3630493"/>
          </a:xfrm>
        </p:grpSpPr>
        <p:cxnSp>
          <p:nvCxnSpPr>
            <p:cNvPr id="5" name="Straight Arrow Connector 4"/>
            <p:cNvCxnSpPr/>
            <p:nvPr/>
          </p:nvCxnSpPr>
          <p:spPr>
            <a:xfrm rot="5400000" flipH="1" flipV="1">
              <a:off x="304674" y="4267053"/>
              <a:ext cx="320010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905520" y="5867900"/>
              <a:ext cx="44187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781" name="TextBox 7"/>
            <p:cNvSpPr txBox="1">
              <a:spLocks noChangeArrowheads="1"/>
            </p:cNvSpPr>
            <p:nvPr/>
          </p:nvSpPr>
          <p:spPr bwMode="auto">
            <a:xfrm>
              <a:off x="3550796" y="5867400"/>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Complexity</a:t>
              </a:r>
            </a:p>
          </p:txBody>
        </p:sp>
        <p:sp>
          <p:nvSpPr>
            <p:cNvPr id="32782" name="TextBox 8"/>
            <p:cNvSpPr txBox="1">
              <a:spLocks noChangeArrowheads="1"/>
            </p:cNvSpPr>
            <p:nvPr/>
          </p:nvSpPr>
          <p:spPr bwMode="auto">
            <a:xfrm>
              <a:off x="5791200" y="5867400"/>
              <a:ext cx="107273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100"/>
                <a:t>Low Bias</a:t>
              </a:r>
            </a:p>
            <a:p>
              <a:pPr eaLnBrk="1" hangingPunct="1"/>
              <a:r>
                <a:rPr lang="en-US" sz="1100"/>
                <a:t>High Variance</a:t>
              </a:r>
            </a:p>
          </p:txBody>
        </p:sp>
        <p:sp>
          <p:nvSpPr>
            <p:cNvPr id="32783" name="TextBox 9"/>
            <p:cNvSpPr txBox="1">
              <a:spLocks noChangeArrowheads="1"/>
            </p:cNvSpPr>
            <p:nvPr/>
          </p:nvSpPr>
          <p:spPr bwMode="auto">
            <a:xfrm>
              <a:off x="1676400" y="5867400"/>
              <a:ext cx="104067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100"/>
                <a:t>High Bias</a:t>
              </a:r>
            </a:p>
            <a:p>
              <a:pPr eaLnBrk="1" hangingPunct="1"/>
              <a:r>
                <a:rPr lang="en-US" sz="1100"/>
                <a:t>Low Variance</a:t>
              </a:r>
            </a:p>
          </p:txBody>
        </p:sp>
        <p:sp>
          <p:nvSpPr>
            <p:cNvPr id="32784" name="TextBox 10"/>
            <p:cNvSpPr txBox="1">
              <a:spLocks noChangeArrowheads="1"/>
            </p:cNvSpPr>
            <p:nvPr/>
          </p:nvSpPr>
          <p:spPr bwMode="auto">
            <a:xfrm rot="-5400000">
              <a:off x="1127593" y="4141670"/>
              <a:ext cx="1185483" cy="3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Test Error</a:t>
              </a:r>
            </a:p>
          </p:txBody>
        </p:sp>
      </p:grpSp>
      <p:sp>
        <p:nvSpPr>
          <p:cNvPr id="32778" name="TextBox 17"/>
          <p:cNvSpPr txBox="1">
            <a:spLocks noChangeArrowheads="1"/>
          </p:cNvSpPr>
          <p:nvPr/>
        </p:nvSpPr>
        <p:spPr bwMode="auto">
          <a:xfrm>
            <a:off x="1981200" y="10668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Error = noise</a:t>
            </a:r>
            <a:r>
              <a:rPr lang="en-US" sz="2400" baseline="30000"/>
              <a:t>2</a:t>
            </a:r>
            <a:r>
              <a:rPr lang="en-US" sz="2400"/>
              <a:t> + bias</a:t>
            </a:r>
            <a:r>
              <a:rPr lang="en-US" sz="2400" baseline="30000"/>
              <a:t>2</a:t>
            </a:r>
            <a:r>
              <a:rPr lang="en-US" sz="2400"/>
              <a:t> + variance</a:t>
            </a:r>
          </a:p>
        </p:txBody>
      </p:sp>
    </p:spTree>
    <p:extLst>
      <p:ext uri="{BB962C8B-B14F-4D97-AF65-F5344CB8AC3E}">
        <p14:creationId xmlns:p14="http://schemas.microsoft.com/office/powerpoint/2010/main" val="3679565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15"/>
                                        </p:tgtEl>
                                        <p:attrNameLst>
                                          <p:attrName>ppt_x</p:attrName>
                                        </p:attrNameLst>
                                      </p:cBhvr>
                                      <p:tavLst>
                                        <p:tav tm="0">
                                          <p:val>
                                            <p:strVal val="ppt_x"/>
                                          </p:val>
                                        </p:tav>
                                        <p:tav tm="100000">
                                          <p:val>
                                            <p:strVal val="1+ppt_w/2"/>
                                          </p:val>
                                        </p:tav>
                                      </p:tavLst>
                                    </p:anim>
                                    <p:anim calcmode="lin" valueType="num">
                                      <p:cBhvr additive="base">
                                        <p:cTn id="9" dur="1000"/>
                                        <p:tgtEl>
                                          <p:spTgt spid="15"/>
                                        </p:tgtEl>
                                        <p:attrNameLst>
                                          <p:attrName>ppt_y</p:attrName>
                                        </p:attrNameLst>
                                      </p:cBhvr>
                                      <p:tavLst>
                                        <p:tav tm="0">
                                          <p:val>
                                            <p:strVal val="ppt_y"/>
                                          </p:val>
                                        </p:tav>
                                        <p:tav tm="100000">
                                          <p:val>
                                            <p:strVal val="ppt_y"/>
                                          </p:val>
                                        </p:tav>
                                      </p:tavLst>
                                    </p:anim>
                                    <p:set>
                                      <p:cBhvr>
                                        <p:cTn id="10" dur="1" fill="hold">
                                          <p:stCondLst>
                                            <p:cond delay="999"/>
                                          </p:stCondLst>
                                        </p:cTn>
                                        <p:tgtEl>
                                          <p:spTgt spid="15"/>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16"/>
                                        </p:tgtEl>
                                        <p:attrNameLst>
                                          <p:attrName>ppt_x</p:attrName>
                                        </p:attrNameLst>
                                      </p:cBhvr>
                                      <p:tavLst>
                                        <p:tav tm="0">
                                          <p:val>
                                            <p:strVal val="ppt_x"/>
                                          </p:val>
                                        </p:tav>
                                        <p:tav tm="100000">
                                          <p:val>
                                            <p:strVal val="1+ppt_w/2"/>
                                          </p:val>
                                        </p:tav>
                                      </p:tavLst>
                                    </p:anim>
                                    <p:anim calcmode="lin" valueType="num">
                                      <p:cBhvr additive="base">
                                        <p:cTn id="20" dur="1000"/>
                                        <p:tgtEl>
                                          <p:spTgt spid="16"/>
                                        </p:tgtEl>
                                        <p:attrNameLst>
                                          <p:attrName>ppt_y</p:attrName>
                                        </p:attrNameLst>
                                      </p:cBhvr>
                                      <p:tavLst>
                                        <p:tav tm="0">
                                          <p:val>
                                            <p:strVal val="ppt_y"/>
                                          </p:val>
                                        </p:tav>
                                        <p:tav tm="100000">
                                          <p:val>
                                            <p:strVal val="ppt_y"/>
                                          </p:val>
                                        </p:tav>
                                      </p:tavLst>
                                    </p:anim>
                                    <p:set>
                                      <p:cBhvr>
                                        <p:cTn id="21" dur="1" fill="hold">
                                          <p:stCondLst>
                                            <p:cond delay="999"/>
                                          </p:stCondLst>
                                        </p:cTn>
                                        <p:tgtEl>
                                          <p:spTgt spid="16"/>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457200" y="167481"/>
            <a:ext cx="8229600" cy="914400"/>
          </a:xfrm>
        </p:spPr>
        <p:txBody>
          <a:bodyPr/>
          <a:lstStyle/>
          <a:p>
            <a:r>
              <a:rPr lang="en-US" altLang="en-US" dirty="0">
                <a:ea typeface="ＭＳ Ｐゴシック" panose="020B0600070205080204" pitchFamily="34" charset="-128"/>
              </a:rPr>
              <a:t>Features vs Classifiers</a:t>
            </a:r>
          </a:p>
        </p:txBody>
      </p:sp>
      <p:pic>
        <p:nvPicPr>
          <p:cNvPr id="2" name="Picture 1">
            <a:extLst>
              <a:ext uri="{FF2B5EF4-FFF2-40B4-BE49-F238E27FC236}">
                <a16:creationId xmlns:a16="http://schemas.microsoft.com/office/drawing/2014/main" id="{588961B7-4F66-1649-880D-C7C10D47BFA8}"/>
              </a:ext>
            </a:extLst>
          </p:cNvPr>
          <p:cNvPicPr>
            <a:picLocks noChangeAspect="1"/>
          </p:cNvPicPr>
          <p:nvPr/>
        </p:nvPicPr>
        <p:blipFill>
          <a:blip r:embed="rId3"/>
          <a:stretch>
            <a:fillRect/>
          </a:stretch>
        </p:blipFill>
        <p:spPr>
          <a:xfrm>
            <a:off x="1905000" y="1371600"/>
            <a:ext cx="5549900" cy="4861712"/>
          </a:xfrm>
          <a:prstGeom prst="rect">
            <a:avLst/>
          </a:prstGeom>
        </p:spPr>
      </p:pic>
    </p:spTree>
    <p:extLst>
      <p:ext uri="{BB962C8B-B14F-4D97-AF65-F5344CB8AC3E}">
        <p14:creationId xmlns:p14="http://schemas.microsoft.com/office/powerpoint/2010/main" val="3204027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n-US" altLang="en-US" sz="3600" dirty="0">
                <a:ea typeface="ＭＳ Ｐゴシック" panose="020B0600070205080204" pitchFamily="34" charset="-128"/>
              </a:rPr>
              <a:t>Recognition as 3D Matching</a:t>
            </a:r>
          </a:p>
        </p:txBody>
      </p:sp>
      <p:pic>
        <p:nvPicPr>
          <p:cNvPr id="3" name="Picture 2">
            <a:extLst>
              <a:ext uri="{FF2B5EF4-FFF2-40B4-BE49-F238E27FC236}">
                <a16:creationId xmlns:a16="http://schemas.microsoft.com/office/drawing/2014/main" id="{F170B060-A4BE-0440-AB68-C4547B04D526}"/>
              </a:ext>
            </a:extLst>
          </p:cNvPr>
          <p:cNvPicPr>
            <a:picLocks noChangeAspect="1"/>
          </p:cNvPicPr>
          <p:nvPr/>
        </p:nvPicPr>
        <p:blipFill rotWithShape="1">
          <a:blip r:embed="rId3"/>
          <a:srcRect l="11060" t="51763" r="10906" b="615"/>
          <a:stretch/>
        </p:blipFill>
        <p:spPr>
          <a:xfrm>
            <a:off x="1066800" y="1295400"/>
            <a:ext cx="7010400" cy="3505200"/>
          </a:xfrm>
          <a:prstGeom prst="rect">
            <a:avLst/>
          </a:prstGeom>
        </p:spPr>
      </p:pic>
      <p:sp>
        <p:nvSpPr>
          <p:cNvPr id="5" name="Title 1">
            <a:extLst>
              <a:ext uri="{FF2B5EF4-FFF2-40B4-BE49-F238E27FC236}">
                <a16:creationId xmlns:a16="http://schemas.microsoft.com/office/drawing/2014/main" id="{4D2F3111-9E55-A947-A2DC-04A8CA4E32D5}"/>
              </a:ext>
            </a:extLst>
          </p:cNvPr>
          <p:cNvSpPr txBox="1">
            <a:spLocks/>
          </p:cNvSpPr>
          <p:nvPr/>
        </p:nvSpPr>
        <p:spPr bwMode="auto">
          <a:xfrm>
            <a:off x="2038350" y="5181600"/>
            <a:ext cx="5067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algn="ctr">
              <a:defRPr/>
            </a:pPr>
            <a:r>
              <a:rPr lang="en-US" sz="2800" dirty="0">
                <a:latin typeface="+mn-lt"/>
                <a:cs typeface="Arial" panose="020B0604020202020204" pitchFamily="34" charset="0"/>
              </a:rPr>
              <a:t>“Instance” Recognition</a:t>
            </a:r>
          </a:p>
        </p:txBody>
      </p:sp>
      <p:sp>
        <p:nvSpPr>
          <p:cNvPr id="6" name="Title 1">
            <a:extLst>
              <a:ext uri="{FF2B5EF4-FFF2-40B4-BE49-F238E27FC236}">
                <a16:creationId xmlns:a16="http://schemas.microsoft.com/office/drawing/2014/main" id="{EA08C26B-4CB1-4F4A-BE20-1D1499B64A07}"/>
              </a:ext>
            </a:extLst>
          </p:cNvPr>
          <p:cNvSpPr txBox="1">
            <a:spLocks/>
          </p:cNvSpPr>
          <p:nvPr/>
        </p:nvSpPr>
        <p:spPr bwMode="auto">
          <a:xfrm>
            <a:off x="2038350" y="5943600"/>
            <a:ext cx="5067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algn="ctr">
              <a:defRPr/>
            </a:pPr>
            <a:r>
              <a:rPr lang="en-US" sz="2800" dirty="0">
                <a:latin typeface="+mn-lt"/>
                <a:cs typeface="Arial" panose="020B0604020202020204" pitchFamily="34" charset="0"/>
              </a:rPr>
              <a:t>“Category-level” Recognition</a:t>
            </a:r>
          </a:p>
        </p:txBody>
      </p:sp>
    </p:spTree>
    <p:extLst>
      <p:ext uri="{BB962C8B-B14F-4D97-AF65-F5344CB8AC3E}">
        <p14:creationId xmlns:p14="http://schemas.microsoft.com/office/powerpoint/2010/main" val="2515487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a:ea typeface="+mj-ea"/>
                <a:cs typeface="+mj-cs"/>
              </a:rPr>
              <a:t>What are the right features?</a:t>
            </a:r>
          </a:p>
        </p:txBody>
      </p:sp>
      <p:sp>
        <p:nvSpPr>
          <p:cNvPr id="3" name="Content Placeholder 2"/>
          <p:cNvSpPr>
            <a:spLocks noGrp="1"/>
          </p:cNvSpPr>
          <p:nvPr>
            <p:ph idx="1"/>
          </p:nvPr>
        </p:nvSpPr>
        <p:spPr/>
        <p:txBody>
          <a:bodyPr/>
          <a:lstStyle/>
          <a:p>
            <a:pPr marL="0" indent="0" eaLnBrk="1" hangingPunct="1">
              <a:lnSpc>
                <a:spcPct val="90000"/>
              </a:lnSpc>
              <a:buFont typeface="Arial" panose="020B0604020202020204" pitchFamily="34" charset="0"/>
              <a:buNone/>
            </a:pPr>
            <a:r>
              <a:rPr lang="en-US" altLang="en-US" sz="2800"/>
              <a:t>Depend on what you want to know!</a:t>
            </a:r>
          </a:p>
          <a:p>
            <a:pPr marL="0" indent="0" eaLnBrk="1" hangingPunct="1">
              <a:lnSpc>
                <a:spcPct val="90000"/>
              </a:lnSpc>
              <a:buFont typeface="Arial" panose="020B0604020202020204" pitchFamily="34" charset="0"/>
              <a:buNone/>
            </a:pPr>
            <a:endParaRPr lang="en-US" altLang="en-US"/>
          </a:p>
          <a:p>
            <a:pPr marL="0" indent="0" eaLnBrk="1" hangingPunct="1">
              <a:lnSpc>
                <a:spcPct val="90000"/>
              </a:lnSpc>
            </a:pPr>
            <a:r>
              <a:rPr lang="en-US" altLang="en-US" sz="2800"/>
              <a:t>Object: shape</a:t>
            </a:r>
          </a:p>
          <a:p>
            <a:pPr lvl="1" eaLnBrk="1" hangingPunct="1">
              <a:lnSpc>
                <a:spcPct val="90000"/>
              </a:lnSpc>
            </a:pPr>
            <a:r>
              <a:rPr lang="en-US" altLang="en-US"/>
              <a:t>Local shape info, shading, shadows, texture</a:t>
            </a:r>
          </a:p>
          <a:p>
            <a:pPr marL="0" indent="0" eaLnBrk="1" hangingPunct="1">
              <a:lnSpc>
                <a:spcPct val="90000"/>
              </a:lnSpc>
            </a:pPr>
            <a:r>
              <a:rPr lang="en-US" altLang="en-US" sz="2800"/>
              <a:t>Scene : geometric layout</a:t>
            </a:r>
          </a:p>
          <a:p>
            <a:pPr lvl="1" eaLnBrk="1" hangingPunct="1">
              <a:lnSpc>
                <a:spcPct val="90000"/>
              </a:lnSpc>
            </a:pPr>
            <a:r>
              <a:rPr lang="en-US" altLang="en-US"/>
              <a:t> linear perspective, gradients, line segments</a:t>
            </a:r>
          </a:p>
          <a:p>
            <a:pPr marL="0" indent="0" eaLnBrk="1" hangingPunct="1">
              <a:lnSpc>
                <a:spcPct val="90000"/>
              </a:lnSpc>
            </a:pPr>
            <a:r>
              <a:rPr lang="en-US" altLang="en-US" sz="2800"/>
              <a:t>Material properties: albedo, feel, hardness</a:t>
            </a:r>
          </a:p>
          <a:p>
            <a:pPr lvl="1" eaLnBrk="1" hangingPunct="1">
              <a:lnSpc>
                <a:spcPct val="90000"/>
              </a:lnSpc>
            </a:pPr>
            <a:r>
              <a:rPr lang="en-US" altLang="en-US"/>
              <a:t>Color, texture</a:t>
            </a:r>
          </a:p>
          <a:p>
            <a:pPr marL="0" indent="0" eaLnBrk="1" hangingPunct="1">
              <a:lnSpc>
                <a:spcPct val="90000"/>
              </a:lnSpc>
            </a:pPr>
            <a:r>
              <a:rPr lang="en-US" altLang="en-US" sz="2800"/>
              <a:t>Action: motion</a:t>
            </a:r>
            <a:endParaRPr lang="en-US" altLang="en-US"/>
          </a:p>
          <a:p>
            <a:pPr lvl="1" eaLnBrk="1" hangingPunct="1">
              <a:lnSpc>
                <a:spcPct val="90000"/>
              </a:lnSpc>
            </a:pPr>
            <a:r>
              <a:rPr lang="en-US" altLang="en-US"/>
              <a:t>Optical flow, tracked points</a:t>
            </a:r>
          </a:p>
        </p:txBody>
      </p:sp>
    </p:spTree>
    <p:extLst>
      <p:ext uri="{BB962C8B-B14F-4D97-AF65-F5344CB8AC3E}">
        <p14:creationId xmlns:p14="http://schemas.microsoft.com/office/powerpoint/2010/main" val="1377912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47675" y="152400"/>
            <a:ext cx="8229600" cy="914400"/>
          </a:xfrm>
        </p:spPr>
        <p:txBody>
          <a:bodyPr/>
          <a:lstStyle/>
          <a:p>
            <a:r>
              <a:rPr lang="en-US" altLang="en-US" dirty="0"/>
              <a:t>Stuff vs Objects</a:t>
            </a:r>
          </a:p>
        </p:txBody>
      </p:sp>
      <p:sp>
        <p:nvSpPr>
          <p:cNvPr id="3" name="Content Placeholder 2"/>
          <p:cNvSpPr>
            <a:spLocks noGrp="1"/>
          </p:cNvSpPr>
          <p:nvPr>
            <p:ph idx="1"/>
          </p:nvPr>
        </p:nvSpPr>
        <p:spPr/>
        <p:txBody>
          <a:bodyPr/>
          <a:lstStyle/>
          <a:p>
            <a:r>
              <a:rPr lang="en-US" altLang="en-US" dirty="0"/>
              <a:t>recognizing cloth fabric vs recognizing cups</a:t>
            </a:r>
          </a:p>
          <a:p>
            <a:pPr>
              <a:buFont typeface="Arial" panose="020B0604020202020204" pitchFamily="34" charset="0"/>
              <a:buNone/>
            </a:pPr>
            <a:endParaRPr lang="en-US" altLang="en-US" dirty="0"/>
          </a:p>
        </p:txBody>
      </p:sp>
      <p:pic>
        <p:nvPicPr>
          <p:cNvPr id="40964" name="Picture 2" descr="http://people.csail.mit.edu/celiu/CVPR2010/FMD/fabric/small/fabric_moderate_042_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3"/>
            <a:ext cx="2011680" cy="154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descr="http://people.csail.mit.edu/celiu/CVPR2010/FMD/fabric/small/fabric_object_048_n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917" y="1752603"/>
            <a:ext cx="2011680" cy="154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http://people.csail.mit.edu/celiu/CVPR2010/FMD/fabric/small/fabric_moderate_003_n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1917" y="3276958"/>
            <a:ext cx="2011680" cy="154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8" descr="http://people.csail.mit.edu/celiu/CVPR2010/FMD/fabric/small/fabric_object_039_ne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76352"/>
            <a:ext cx="2011680" cy="154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0" descr="http://people.csail.mit.edu/celiu/CVPR2010/FMD/fabric/small/fabric_moderate_045_ne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821555"/>
            <a:ext cx="2011680" cy="154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2" descr="http://people.csail.mit.edu/celiu/CVPR2010/FMD/fabric/small/fabric_moderate_037_ne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1917" y="4822768"/>
            <a:ext cx="2011680" cy="154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Image result for mug">
            <a:extLst>
              <a:ext uri="{FF2B5EF4-FFF2-40B4-BE49-F238E27FC236}">
                <a16:creationId xmlns:a16="http://schemas.microsoft.com/office/drawing/2014/main" id="{A763A74E-CF4D-944D-A10E-263E74908C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1951" y="1786587"/>
            <a:ext cx="1791970"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Image result for mug">
            <a:extLst>
              <a:ext uri="{FF2B5EF4-FFF2-40B4-BE49-F238E27FC236}">
                <a16:creationId xmlns:a16="http://schemas.microsoft.com/office/drawing/2014/main" id="{B0577166-C217-354E-BFC6-9EB1FE6B5D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5527" r="18332"/>
          <a:stretch>
            <a:fillRect/>
          </a:stretch>
        </p:blipFill>
        <p:spPr bwMode="auto">
          <a:xfrm>
            <a:off x="7297700" y="4930650"/>
            <a:ext cx="1563116"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Image result for mug">
            <a:extLst>
              <a:ext uri="{FF2B5EF4-FFF2-40B4-BE49-F238E27FC236}">
                <a16:creationId xmlns:a16="http://schemas.microsoft.com/office/drawing/2014/main" id="{777D9FAE-C27B-E945-BEAA-6C77B8920C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9003" y="3360701"/>
            <a:ext cx="1506982"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Image result for mug">
            <a:extLst>
              <a:ext uri="{FF2B5EF4-FFF2-40B4-BE49-F238E27FC236}">
                <a16:creationId xmlns:a16="http://schemas.microsoft.com/office/drawing/2014/main" id="{008B1D93-CA58-844D-9877-ADD0F4CFDF7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85826" y="1743326"/>
            <a:ext cx="1574990"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Image result for mug">
            <a:extLst>
              <a:ext uri="{FF2B5EF4-FFF2-40B4-BE49-F238E27FC236}">
                <a16:creationId xmlns:a16="http://schemas.microsoft.com/office/drawing/2014/main" id="{A691528F-CD7C-0945-9418-6BF19D6A76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78068" y="4930650"/>
            <a:ext cx="1825434"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Image result for mug">
            <a:extLst>
              <a:ext uri="{FF2B5EF4-FFF2-40B4-BE49-F238E27FC236}">
                <a16:creationId xmlns:a16="http://schemas.microsoft.com/office/drawing/2014/main" id="{C447BA4F-7324-5C4E-87B5-9FF7A10444A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96813" y="3360936"/>
            <a:ext cx="1554480"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72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a:bodyPr>
          <a:lstStyle/>
          <a:p>
            <a:r>
              <a:rPr lang="en-US" dirty="0"/>
              <a:t>Feature Design Process</a:t>
            </a:r>
          </a:p>
        </p:txBody>
      </p:sp>
      <p:sp>
        <p:nvSpPr>
          <p:cNvPr id="3" name="Content Placeholder 2"/>
          <p:cNvSpPr>
            <a:spLocks noGrp="1"/>
          </p:cNvSpPr>
          <p:nvPr>
            <p:ph idx="1"/>
          </p:nvPr>
        </p:nvSpPr>
        <p:spPr/>
        <p:txBody>
          <a:bodyPr>
            <a:normAutofit lnSpcReduction="10000"/>
          </a:bodyPr>
          <a:lstStyle/>
          <a:p>
            <a:pPr marL="514350" indent="-514350">
              <a:buAutoNum type="arabicPeriod"/>
            </a:pPr>
            <a:r>
              <a:rPr lang="en-US" dirty="0"/>
              <a:t>Start with a model</a:t>
            </a:r>
          </a:p>
          <a:p>
            <a:pPr marL="514350" indent="-514350">
              <a:buAutoNum type="arabicPeriod"/>
            </a:pPr>
            <a:r>
              <a:rPr lang="en-US" dirty="0"/>
              <a:t>Look at errors on development set</a:t>
            </a:r>
          </a:p>
          <a:p>
            <a:pPr marL="514350" indent="-514350">
              <a:buAutoNum type="arabicPeriod"/>
            </a:pPr>
            <a:r>
              <a:rPr lang="en-US" dirty="0"/>
              <a:t>Think of features that can improve performance</a:t>
            </a:r>
          </a:p>
          <a:p>
            <a:pPr marL="514350" indent="-514350">
              <a:buAutoNum type="arabicPeriod"/>
            </a:pPr>
            <a:r>
              <a:rPr lang="en-US" dirty="0"/>
              <a:t>Develop new model, test whether new features help.</a:t>
            </a:r>
          </a:p>
          <a:p>
            <a:pPr marL="514350" indent="-514350">
              <a:buAutoNum type="arabicPeriod"/>
            </a:pPr>
            <a:r>
              <a:rPr lang="en-US" dirty="0"/>
              <a:t>If not happy, go to step 1.</a:t>
            </a:r>
          </a:p>
          <a:p>
            <a:pPr marL="514350" indent="-514350">
              <a:buAutoNum type="arabicPeriod"/>
            </a:pPr>
            <a:r>
              <a:rPr lang="en-US" dirty="0"/>
              <a:t>“Ablations”: Simplify system, prune out features that don’t help anymore in presence of other features.</a:t>
            </a:r>
          </a:p>
        </p:txBody>
      </p:sp>
    </p:spTree>
    <p:extLst>
      <p:ext uri="{BB962C8B-B14F-4D97-AF65-F5344CB8AC3E}">
        <p14:creationId xmlns:p14="http://schemas.microsoft.com/office/powerpoint/2010/main" val="20625440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457200" y="167481"/>
            <a:ext cx="8229600" cy="914400"/>
          </a:xfrm>
        </p:spPr>
        <p:txBody>
          <a:bodyPr/>
          <a:lstStyle/>
          <a:p>
            <a:r>
              <a:rPr lang="en-US" altLang="en-US" dirty="0">
                <a:ea typeface="ＭＳ Ｐゴシック" panose="020B0600070205080204" pitchFamily="34" charset="-128"/>
              </a:rPr>
              <a:t>Features vs Classifiers</a:t>
            </a:r>
          </a:p>
        </p:txBody>
      </p:sp>
      <p:pic>
        <p:nvPicPr>
          <p:cNvPr id="2" name="Picture 1">
            <a:extLst>
              <a:ext uri="{FF2B5EF4-FFF2-40B4-BE49-F238E27FC236}">
                <a16:creationId xmlns:a16="http://schemas.microsoft.com/office/drawing/2014/main" id="{588961B7-4F66-1649-880D-C7C10D47BFA8}"/>
              </a:ext>
            </a:extLst>
          </p:cNvPr>
          <p:cNvPicPr>
            <a:picLocks noChangeAspect="1"/>
          </p:cNvPicPr>
          <p:nvPr/>
        </p:nvPicPr>
        <p:blipFill>
          <a:blip r:embed="rId3"/>
          <a:stretch>
            <a:fillRect/>
          </a:stretch>
        </p:blipFill>
        <p:spPr>
          <a:xfrm>
            <a:off x="1905000" y="1371600"/>
            <a:ext cx="5549900" cy="4861712"/>
          </a:xfrm>
          <a:prstGeom prst="rect">
            <a:avLst/>
          </a:prstGeom>
        </p:spPr>
      </p:pic>
    </p:spTree>
    <p:extLst>
      <p:ext uri="{BB962C8B-B14F-4D97-AF65-F5344CB8AC3E}">
        <p14:creationId xmlns:p14="http://schemas.microsoft.com/office/powerpoint/2010/main" val="483917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pPr eaLnBrk="1" hangingPunct="1"/>
            <a:r>
              <a:rPr lang="en-US" dirty="0">
                <a:latin typeface="+mn-lt"/>
              </a:rPr>
              <a:t>“Classic” recognition pipeline</a:t>
            </a:r>
          </a:p>
        </p:txBody>
      </p:sp>
      <p:sp>
        <p:nvSpPr>
          <p:cNvPr id="2" name="Rounded Rectangle 1"/>
          <p:cNvSpPr>
            <a:spLocks noChangeArrowheads="1"/>
          </p:cNvSpPr>
          <p:nvPr/>
        </p:nvSpPr>
        <p:spPr bwMode="auto">
          <a:xfrm>
            <a:off x="1749425" y="2057400"/>
            <a:ext cx="2593975" cy="1600200"/>
          </a:xfrm>
          <a:prstGeom prst="roundRect">
            <a:avLst>
              <a:gd name="adj" fmla="val 16667"/>
            </a:avLst>
          </a:prstGeom>
          <a:solidFill>
            <a:schemeClr val="accent2">
              <a:lumMod val="60000"/>
              <a:lumOff val="40000"/>
            </a:schemeClr>
          </a:solidFill>
          <a:ln w="9525">
            <a:no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b="0" dirty="0">
                <a:solidFill>
                  <a:srgbClr val="000000"/>
                </a:solidFill>
                <a:latin typeface="Arial"/>
                <a:cs typeface="Adobe Caslon Pro"/>
              </a:rPr>
              <a:t>Feature representation</a:t>
            </a:r>
          </a:p>
        </p:txBody>
      </p:sp>
      <p:sp>
        <p:nvSpPr>
          <p:cNvPr id="12" name="Rounded Rectangle 11"/>
          <p:cNvSpPr>
            <a:spLocks noChangeArrowheads="1"/>
          </p:cNvSpPr>
          <p:nvPr/>
        </p:nvSpPr>
        <p:spPr bwMode="auto">
          <a:xfrm>
            <a:off x="4876310" y="2057400"/>
            <a:ext cx="2593975" cy="1600200"/>
          </a:xfrm>
          <a:prstGeom prst="roundRect">
            <a:avLst>
              <a:gd name="adj" fmla="val 16667"/>
            </a:avLst>
          </a:prstGeom>
          <a:solidFill>
            <a:srgbClr val="00B0F0"/>
          </a:solidFill>
          <a:ln w="9525">
            <a:no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b="0" dirty="0">
                <a:solidFill>
                  <a:srgbClr val="000000"/>
                </a:solidFill>
                <a:latin typeface="Arial"/>
                <a:cs typeface="Adobe Caslon Pro"/>
              </a:rPr>
              <a:t>Trainable</a:t>
            </a:r>
            <a:br>
              <a:rPr lang="en-US" sz="2400" b="0" dirty="0">
                <a:solidFill>
                  <a:srgbClr val="000000"/>
                </a:solidFill>
                <a:latin typeface="Arial"/>
                <a:cs typeface="Adobe Caslon Pro"/>
              </a:rPr>
            </a:br>
            <a:r>
              <a:rPr lang="en-US" sz="2400" b="0" dirty="0">
                <a:solidFill>
                  <a:srgbClr val="000000"/>
                </a:solidFill>
                <a:latin typeface="Arial"/>
                <a:cs typeface="Adobe Caslon Pro"/>
              </a:rPr>
              <a:t>classifier</a:t>
            </a:r>
          </a:p>
        </p:txBody>
      </p:sp>
      <p:sp>
        <p:nvSpPr>
          <p:cNvPr id="16" name="Right Arrow 15"/>
          <p:cNvSpPr>
            <a:spLocks noChangeArrowheads="1"/>
          </p:cNvSpPr>
          <p:nvPr/>
        </p:nvSpPr>
        <p:spPr bwMode="auto">
          <a:xfrm>
            <a:off x="1371600" y="2743200"/>
            <a:ext cx="3048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b="0">
              <a:solidFill>
                <a:srgbClr val="000000"/>
              </a:solidFill>
              <a:latin typeface="Arial"/>
              <a:cs typeface="Arial" charset="0"/>
            </a:endParaRPr>
          </a:p>
        </p:txBody>
      </p:sp>
      <p:sp>
        <p:nvSpPr>
          <p:cNvPr id="18" name="Right Arrow 17"/>
          <p:cNvSpPr>
            <a:spLocks noChangeArrowheads="1"/>
          </p:cNvSpPr>
          <p:nvPr/>
        </p:nvSpPr>
        <p:spPr bwMode="auto">
          <a:xfrm>
            <a:off x="7543309"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b="0">
              <a:solidFill>
                <a:srgbClr val="000000"/>
              </a:solidFill>
              <a:latin typeface="Arial"/>
              <a:cs typeface="Arial" charset="0"/>
            </a:endParaRPr>
          </a:p>
        </p:txBody>
      </p:sp>
      <p:sp>
        <p:nvSpPr>
          <p:cNvPr id="10253" name="TextBox 20"/>
          <p:cNvSpPr txBox="1">
            <a:spLocks noChangeArrowheads="1"/>
          </p:cNvSpPr>
          <p:nvPr/>
        </p:nvSpPr>
        <p:spPr bwMode="auto">
          <a:xfrm>
            <a:off x="247276" y="2362200"/>
            <a:ext cx="1810124" cy="83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0"/>
              </a:spcBef>
            </a:pPr>
            <a:r>
              <a:rPr lang="en-US" sz="2400" b="0" dirty="0">
                <a:solidFill>
                  <a:srgbClr val="000000"/>
                </a:solidFill>
                <a:latin typeface="Arial"/>
              </a:rPr>
              <a:t>Image</a:t>
            </a:r>
          </a:p>
          <a:p>
            <a:pPr eaLnBrk="1" hangingPunct="1">
              <a:spcBef>
                <a:spcPct val="0"/>
              </a:spcBef>
            </a:pPr>
            <a:r>
              <a:rPr lang="en-US" sz="2400" b="0" dirty="0">
                <a:solidFill>
                  <a:srgbClr val="000000"/>
                </a:solidFill>
                <a:latin typeface="Arial"/>
              </a:rPr>
              <a:t>Pixels</a:t>
            </a:r>
          </a:p>
        </p:txBody>
      </p:sp>
      <p:sp>
        <p:nvSpPr>
          <p:cNvPr id="20" name="TextBox 20"/>
          <p:cNvSpPr txBox="1">
            <a:spLocks noChangeArrowheads="1"/>
          </p:cNvSpPr>
          <p:nvPr/>
        </p:nvSpPr>
        <p:spPr bwMode="auto">
          <a:xfrm>
            <a:off x="7917287" y="2438400"/>
            <a:ext cx="1226713" cy="83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0"/>
              </a:spcBef>
            </a:pPr>
            <a:r>
              <a:rPr lang="en-US" sz="2400" b="0" dirty="0">
                <a:solidFill>
                  <a:srgbClr val="000000"/>
                </a:solidFill>
                <a:latin typeface="Arial"/>
              </a:rPr>
              <a:t>Class label</a:t>
            </a:r>
          </a:p>
        </p:txBody>
      </p:sp>
      <p:sp>
        <p:nvSpPr>
          <p:cNvPr id="13" name="Right Arrow 12"/>
          <p:cNvSpPr>
            <a:spLocks noChangeArrowheads="1"/>
          </p:cNvSpPr>
          <p:nvPr/>
        </p:nvSpPr>
        <p:spPr bwMode="auto">
          <a:xfrm>
            <a:off x="4419600"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b="0">
              <a:solidFill>
                <a:srgbClr val="000000"/>
              </a:solidFill>
              <a:latin typeface="Arial"/>
              <a:cs typeface="Arial" charset="0"/>
            </a:endParaRPr>
          </a:p>
        </p:txBody>
      </p:sp>
    </p:spTree>
    <p:extLst>
      <p:ext uri="{BB962C8B-B14F-4D97-AF65-F5344CB8AC3E}">
        <p14:creationId xmlns:p14="http://schemas.microsoft.com/office/powerpoint/2010/main" val="33325275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a:bodyPr>
          <a:lstStyle/>
          <a:p>
            <a:r>
              <a:rPr lang="en-US" altLang="en-US" sz="3200" dirty="0"/>
              <a:t>Categorization involves </a:t>
            </a:r>
            <a:r>
              <a:rPr lang="en-US" altLang="en-US" sz="3200" b="1" dirty="0"/>
              <a:t>features</a:t>
            </a:r>
            <a:r>
              <a:rPr lang="en-US" altLang="en-US" sz="3200" dirty="0"/>
              <a:t> and a classifier</a:t>
            </a:r>
          </a:p>
        </p:txBody>
      </p:sp>
      <p:sp>
        <p:nvSpPr>
          <p:cNvPr id="10" name="Rounded Rectangle 9"/>
          <p:cNvSpPr/>
          <p:nvPr/>
        </p:nvSpPr>
        <p:spPr>
          <a:xfrm>
            <a:off x="5272088" y="1452563"/>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Training Labels</a:t>
            </a:r>
          </a:p>
        </p:txBody>
      </p:sp>
      <p:grpSp>
        <p:nvGrpSpPr>
          <p:cNvPr id="35844" name="Group 12"/>
          <p:cNvGrpSpPr>
            <a:grpSpLocks/>
          </p:cNvGrpSpPr>
          <p:nvPr/>
        </p:nvGrpSpPr>
        <p:grpSpPr bwMode="auto">
          <a:xfrm>
            <a:off x="76200" y="1452563"/>
            <a:ext cx="2200275" cy="2849562"/>
            <a:chOff x="228600" y="1417320"/>
            <a:chExt cx="2438400" cy="2849880"/>
          </a:xfrm>
        </p:grpSpPr>
        <p:pic>
          <p:nvPicPr>
            <p:cNvPr id="3586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8"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latin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400"/>
            </a:p>
          </p:txBody>
        </p:sp>
      </p:grpSp>
      <p:sp>
        <p:nvSpPr>
          <p:cNvPr id="12" name="Rounded Rectangle 11"/>
          <p:cNvSpPr/>
          <p:nvPr/>
        </p:nvSpPr>
        <p:spPr>
          <a:xfrm>
            <a:off x="5272088" y="2773363"/>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Classifier Training</a:t>
            </a:r>
          </a:p>
        </p:txBody>
      </p:sp>
      <p:sp>
        <p:nvSpPr>
          <p:cNvPr id="35846" name="TextBox 13"/>
          <p:cNvSpPr txBox="1">
            <a:spLocks noChangeArrowheads="1"/>
          </p:cNvSpPr>
          <p:nvPr/>
        </p:nvSpPr>
        <p:spPr bwMode="auto">
          <a:xfrm>
            <a:off x="2986088" y="1550988"/>
            <a:ext cx="16494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200">
                <a:latin typeface="Arial" panose="020B0604020202020204" pitchFamily="34" charset="0"/>
              </a:rPr>
              <a:t>Training</a:t>
            </a:r>
            <a:endParaRPr lang="en-US" altLang="en-US">
              <a:latin typeface="Arial" panose="020B0604020202020204" pitchFamily="34" charset="0"/>
            </a:endParaRPr>
          </a:p>
        </p:txBody>
      </p:sp>
      <p:sp>
        <p:nvSpPr>
          <p:cNvPr id="15" name="Rounded Rectangle 14"/>
          <p:cNvSpPr/>
          <p:nvPr/>
        </p:nvSpPr>
        <p:spPr>
          <a:xfrm>
            <a:off x="2933700" y="2773363"/>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Image Features</a:t>
            </a:r>
          </a:p>
        </p:txBody>
      </p:sp>
      <p:sp>
        <p:nvSpPr>
          <p:cNvPr id="16" name="Right Arrow 15"/>
          <p:cNvSpPr/>
          <p:nvPr/>
        </p:nvSpPr>
        <p:spPr>
          <a:xfrm>
            <a:off x="2346325"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sp>
        <p:nvSpPr>
          <p:cNvPr id="17" name="Right Arrow 16"/>
          <p:cNvSpPr/>
          <p:nvPr/>
        </p:nvSpPr>
        <p:spPr>
          <a:xfrm>
            <a:off x="4713288"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sp>
        <p:nvSpPr>
          <p:cNvPr id="18" name="Right Arrow 17"/>
          <p:cNvSpPr/>
          <p:nvPr/>
        </p:nvSpPr>
        <p:spPr>
          <a:xfrm rot="5400000">
            <a:off x="5843588" y="2366963"/>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pic>
        <p:nvPicPr>
          <p:cNvPr id="3585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 y="5060950"/>
            <a:ext cx="1779588"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29337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Image Features</a:t>
            </a:r>
          </a:p>
        </p:txBody>
      </p:sp>
      <p:sp>
        <p:nvSpPr>
          <p:cNvPr id="20" name="Right Arrow 19"/>
          <p:cNvSpPr/>
          <p:nvPr/>
        </p:nvSpPr>
        <p:spPr>
          <a:xfrm>
            <a:off x="2339975" y="5684838"/>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sp>
        <p:nvSpPr>
          <p:cNvPr id="35854" name="TextBox 20"/>
          <p:cNvSpPr txBox="1">
            <a:spLocks noChangeArrowheads="1"/>
          </p:cNvSpPr>
          <p:nvPr/>
        </p:nvSpPr>
        <p:spPr bwMode="auto">
          <a:xfrm>
            <a:off x="3068638" y="4659313"/>
            <a:ext cx="1482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200">
                <a:latin typeface="Arial" panose="020B0604020202020204" pitchFamily="34" charset="0"/>
              </a:rPr>
              <a:t>Testing</a:t>
            </a:r>
            <a:endParaRPr lang="en-US" altLang="en-US">
              <a:latin typeface="Arial" panose="020B0604020202020204" pitchFamily="34" charset="0"/>
            </a:endParaRPr>
          </a:p>
        </p:txBody>
      </p:sp>
      <p:sp>
        <p:nvSpPr>
          <p:cNvPr id="35855" name="TextBox 21"/>
          <p:cNvSpPr txBox="1">
            <a:spLocks noChangeArrowheads="1"/>
          </p:cNvSpPr>
          <p:nvPr/>
        </p:nvSpPr>
        <p:spPr bwMode="auto">
          <a:xfrm>
            <a:off x="331788" y="6375400"/>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Test Image</a:t>
            </a:r>
          </a:p>
        </p:txBody>
      </p:sp>
      <p:sp>
        <p:nvSpPr>
          <p:cNvPr id="23" name="Right Arrow 22"/>
          <p:cNvSpPr/>
          <p:nvPr/>
        </p:nvSpPr>
        <p:spPr>
          <a:xfrm>
            <a:off x="6899275" y="307975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sp>
        <p:nvSpPr>
          <p:cNvPr id="24" name="Rounded Rectangle 23"/>
          <p:cNvSpPr/>
          <p:nvPr/>
        </p:nvSpPr>
        <p:spPr>
          <a:xfrm>
            <a:off x="7459663" y="2773363"/>
            <a:ext cx="15621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Trained Classifier</a:t>
            </a:r>
          </a:p>
        </p:txBody>
      </p:sp>
      <p:sp>
        <p:nvSpPr>
          <p:cNvPr id="26" name="Right Arrow 25"/>
          <p:cNvSpPr/>
          <p:nvPr/>
        </p:nvSpPr>
        <p:spPr>
          <a:xfrm>
            <a:off x="4692650" y="5726113"/>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sp>
        <p:nvSpPr>
          <p:cNvPr id="35859" name="TextBox 27"/>
          <p:cNvSpPr txBox="1">
            <a:spLocks noChangeArrowheads="1"/>
          </p:cNvSpPr>
          <p:nvPr/>
        </p:nvSpPr>
        <p:spPr bwMode="auto">
          <a:xfrm>
            <a:off x="7443788" y="5913438"/>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b="1">
                <a:solidFill>
                  <a:srgbClr val="FF0000"/>
                </a:solidFill>
                <a:latin typeface="Arial" panose="020B0604020202020204" pitchFamily="34" charset="0"/>
              </a:rPr>
              <a:t>Outdoor</a:t>
            </a:r>
          </a:p>
        </p:txBody>
      </p:sp>
      <p:sp>
        <p:nvSpPr>
          <p:cNvPr id="35860" name="TextBox 28"/>
          <p:cNvSpPr txBox="1">
            <a:spLocks noChangeArrowheads="1"/>
          </p:cNvSpPr>
          <p:nvPr/>
        </p:nvSpPr>
        <p:spPr bwMode="auto">
          <a:xfrm>
            <a:off x="7407275" y="5389563"/>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Prediction</a:t>
            </a:r>
          </a:p>
        </p:txBody>
      </p:sp>
      <p:sp>
        <p:nvSpPr>
          <p:cNvPr id="30" name="Rounded Rectangle 29"/>
          <p:cNvSpPr/>
          <p:nvPr/>
        </p:nvSpPr>
        <p:spPr>
          <a:xfrm>
            <a:off x="7459663" y="5243513"/>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400"/>
          </a:p>
        </p:txBody>
      </p:sp>
      <p:sp>
        <p:nvSpPr>
          <p:cNvPr id="31" name="Rounded Rectangle 30"/>
          <p:cNvSpPr/>
          <p:nvPr/>
        </p:nvSpPr>
        <p:spPr>
          <a:xfrm>
            <a:off x="5243513" y="5380038"/>
            <a:ext cx="15621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Trained Classifier</a:t>
            </a:r>
          </a:p>
        </p:txBody>
      </p:sp>
      <p:sp>
        <p:nvSpPr>
          <p:cNvPr id="32" name="Right Arrow 31"/>
          <p:cNvSpPr/>
          <p:nvPr/>
        </p:nvSpPr>
        <p:spPr>
          <a:xfrm>
            <a:off x="6856413"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spTree>
    <p:extLst>
      <p:ext uri="{BB962C8B-B14F-4D97-AF65-F5344CB8AC3E}">
        <p14:creationId xmlns:p14="http://schemas.microsoft.com/office/powerpoint/2010/main" val="40833450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93113" y="187080"/>
            <a:ext cx="8229600" cy="914400"/>
          </a:xfrm>
        </p:spPr>
        <p:txBody>
          <a:bodyPr>
            <a:normAutofit fontScale="90000"/>
          </a:bodyPr>
          <a:lstStyle/>
          <a:p>
            <a:r>
              <a:rPr lang="en-US" dirty="0"/>
              <a:t>New training setup with moderate sized datasets</a:t>
            </a:r>
          </a:p>
        </p:txBody>
      </p:sp>
      <p:sp>
        <p:nvSpPr>
          <p:cNvPr id="10" name="Rounded Rectangle 9"/>
          <p:cNvSpPr/>
          <p:nvPr/>
        </p:nvSpPr>
        <p:spPr>
          <a:xfrm>
            <a:off x="5493357" y="1073974"/>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Training Labels</a:t>
            </a:r>
          </a:p>
        </p:txBody>
      </p:sp>
      <p:grpSp>
        <p:nvGrpSpPr>
          <p:cNvPr id="9220" name="Group 12"/>
          <p:cNvGrpSpPr>
            <a:grpSpLocks/>
          </p:cNvGrpSpPr>
          <p:nvPr/>
        </p:nvGrpSpPr>
        <p:grpSpPr bwMode="auto">
          <a:xfrm>
            <a:off x="264513" y="1827897"/>
            <a:ext cx="2438400" cy="2849562"/>
            <a:chOff x="228600" y="1417320"/>
            <a:chExt cx="2438400" cy="2849880"/>
          </a:xfrm>
        </p:grpSpPr>
        <p:pic>
          <p:nvPicPr>
            <p:cNvPr id="92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grpSp>
      <p:sp>
        <p:nvSpPr>
          <p:cNvPr id="12" name="Rounded Rectangle 11"/>
          <p:cNvSpPr/>
          <p:nvPr/>
        </p:nvSpPr>
        <p:spPr>
          <a:xfrm>
            <a:off x="3408314" y="2560765"/>
            <a:ext cx="3461188" cy="12049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Tune CNN features and</a:t>
            </a:r>
          </a:p>
          <a:p>
            <a:pPr algn="ctr">
              <a:defRPr/>
            </a:pPr>
            <a:r>
              <a:rPr lang="en-US" sz="2400" dirty="0">
                <a:solidFill>
                  <a:schemeClr val="tx1"/>
                </a:solidFill>
              </a:rPr>
              <a:t>Neural Network classifier</a:t>
            </a:r>
          </a:p>
        </p:txBody>
      </p:sp>
      <p:sp>
        <p:nvSpPr>
          <p:cNvPr id="16" name="Right Arrow 15"/>
          <p:cNvSpPr/>
          <p:nvPr/>
        </p:nvSpPr>
        <p:spPr>
          <a:xfrm>
            <a:off x="2779113" y="3001059"/>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ight Arrow 17"/>
          <p:cNvSpPr/>
          <p:nvPr/>
        </p:nvSpPr>
        <p:spPr>
          <a:xfrm rot="5400000">
            <a:off x="6064857" y="2064885"/>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ight Arrow 22"/>
          <p:cNvSpPr/>
          <p:nvPr/>
        </p:nvSpPr>
        <p:spPr>
          <a:xfrm>
            <a:off x="6939951" y="3001059"/>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ounded Rectangle 23"/>
          <p:cNvSpPr/>
          <p:nvPr/>
        </p:nvSpPr>
        <p:spPr>
          <a:xfrm>
            <a:off x="7543800" y="2758301"/>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Trained Classifier</a:t>
            </a:r>
          </a:p>
        </p:txBody>
      </p:sp>
      <p:sp>
        <p:nvSpPr>
          <p:cNvPr id="19" name="Rounded Rectangle 18"/>
          <p:cNvSpPr/>
          <p:nvPr/>
        </p:nvSpPr>
        <p:spPr>
          <a:xfrm>
            <a:off x="2331057" y="5334000"/>
            <a:ext cx="3810000" cy="1143000"/>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Dataset similar to task with millions of labeled examples</a:t>
            </a:r>
          </a:p>
        </p:txBody>
      </p:sp>
      <p:sp>
        <p:nvSpPr>
          <p:cNvPr id="21" name="Right Arrow 20"/>
          <p:cNvSpPr/>
          <p:nvPr/>
        </p:nvSpPr>
        <p:spPr>
          <a:xfrm rot="16200000">
            <a:off x="3744165" y="4376067"/>
            <a:ext cx="1285352" cy="384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p:cNvSpPr/>
          <p:nvPr/>
        </p:nvSpPr>
        <p:spPr>
          <a:xfrm>
            <a:off x="4492851" y="4132021"/>
            <a:ext cx="1424799" cy="923330"/>
          </a:xfrm>
          <a:prstGeom prst="rect">
            <a:avLst/>
          </a:prstGeom>
        </p:spPr>
        <p:txBody>
          <a:bodyPr wrap="square">
            <a:spAutoFit/>
          </a:bodyPr>
          <a:lstStyle/>
          <a:p>
            <a:pPr algn="ctr">
              <a:defRPr/>
            </a:pPr>
            <a:r>
              <a:rPr lang="en-US" dirty="0"/>
              <a:t>Initialize CNN Features</a:t>
            </a:r>
          </a:p>
        </p:txBody>
      </p:sp>
    </p:spTree>
    <p:extLst>
      <p:ext uri="{BB962C8B-B14F-4D97-AF65-F5344CB8AC3E}">
        <p14:creationId xmlns:p14="http://schemas.microsoft.com/office/powerpoint/2010/main" val="34468907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do we build in transformational invariance?</a:t>
            </a:r>
          </a:p>
        </p:txBody>
      </p:sp>
      <p:sp>
        <p:nvSpPr>
          <p:cNvPr id="3" name="Content Placeholder 2"/>
          <p:cNvSpPr>
            <a:spLocks noGrp="1"/>
          </p:cNvSpPr>
          <p:nvPr>
            <p:ph idx="1"/>
          </p:nvPr>
        </p:nvSpPr>
        <p:spPr/>
        <p:txBody>
          <a:bodyPr>
            <a:normAutofit fontScale="92500"/>
          </a:bodyPr>
          <a:lstStyle/>
          <a:p>
            <a:r>
              <a:rPr lang="en-US" dirty="0"/>
              <a:t>Augment the dataset</a:t>
            </a:r>
          </a:p>
          <a:p>
            <a:pPr lvl="1"/>
            <a:r>
              <a:rPr lang="en-US" dirty="0"/>
              <a:t>Include in it various transformed copies of the digit, and hope that the classifier will figure out a decision boundary that works</a:t>
            </a:r>
          </a:p>
          <a:p>
            <a:r>
              <a:rPr lang="en-US" dirty="0"/>
              <a:t>Build in invariance into the feature vector</a:t>
            </a:r>
          </a:p>
          <a:p>
            <a:pPr lvl="1"/>
            <a:r>
              <a:rPr lang="en-US" dirty="0"/>
              <a:t>Orientation histograms do this for several common transformations and this is why they are so popular for building feature vectors in computer vision</a:t>
            </a:r>
          </a:p>
          <a:p>
            <a:r>
              <a:rPr lang="en-US" dirty="0"/>
              <a:t>Build in invariance into the classification strategy</a:t>
            </a:r>
          </a:p>
          <a:p>
            <a:pPr lvl="1"/>
            <a:r>
              <a:rPr lang="en-US" dirty="0"/>
              <a:t>Multi-scale scanning deals with scaling and translation</a:t>
            </a:r>
          </a:p>
        </p:txBody>
      </p:sp>
    </p:spTree>
    <p:extLst>
      <p:ext uri="{BB962C8B-B14F-4D97-AF65-F5344CB8AC3E}">
        <p14:creationId xmlns:p14="http://schemas.microsoft.com/office/powerpoint/2010/main" val="342495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Orientation histograms</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400" y="4253552"/>
            <a:ext cx="4038600" cy="1678824"/>
          </a:xfrm>
        </p:spPr>
      </p:pic>
      <p:sp>
        <p:nvSpPr>
          <p:cNvPr id="5" name="Content Placeholder 4"/>
          <p:cNvSpPr>
            <a:spLocks noGrp="1"/>
          </p:cNvSpPr>
          <p:nvPr>
            <p:ph sz="half" idx="2"/>
          </p:nvPr>
        </p:nvSpPr>
        <p:spPr/>
        <p:txBody>
          <a:bodyPr>
            <a:normAutofit fontScale="77500" lnSpcReduction="20000"/>
          </a:bodyPr>
          <a:lstStyle/>
          <a:p>
            <a:r>
              <a:rPr lang="en-US" dirty="0"/>
              <a:t>Orientation histograms can be computed on blocks of pixels, so we can obtain tolerance to small shifts of a part of the object.</a:t>
            </a:r>
          </a:p>
          <a:p>
            <a:r>
              <a:rPr lang="en-US" dirty="0"/>
              <a:t>For gray-scale images of 3d objects, the process of computing orientations, gives partial invariance to illumination changes.</a:t>
            </a:r>
          </a:p>
          <a:p>
            <a:r>
              <a:rPr lang="en-US" dirty="0"/>
              <a:t>Small deformations when the orientation of a part changes only by a little causes no change in the histogram, because we bin orientations </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68575"/>
          <a:stretch/>
        </p:blipFill>
        <p:spPr>
          <a:xfrm>
            <a:off x="304800" y="1434152"/>
            <a:ext cx="1223749" cy="2819400"/>
          </a:xfrm>
          <a:prstGeom prst="rect">
            <a:avLst/>
          </a:prstGeom>
        </p:spPr>
      </p:pic>
    </p:spTree>
    <p:extLst>
      <p:ext uri="{BB962C8B-B14F-4D97-AF65-F5344CB8AC3E}">
        <p14:creationId xmlns:p14="http://schemas.microsoft.com/office/powerpoint/2010/main" val="311860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more intuition</a:t>
            </a:r>
          </a:p>
        </p:txBody>
      </p:sp>
      <p:sp>
        <p:nvSpPr>
          <p:cNvPr id="3" name="Content Placeholder 2"/>
          <p:cNvSpPr>
            <a:spLocks noGrp="1"/>
          </p:cNvSpPr>
          <p:nvPr>
            <p:ph idx="1"/>
          </p:nvPr>
        </p:nvSpPr>
        <p:spPr/>
        <p:txBody>
          <a:bodyPr>
            <a:normAutofit fontScale="77500" lnSpcReduction="20000"/>
          </a:bodyPr>
          <a:lstStyle/>
          <a:p>
            <a:r>
              <a:rPr lang="en-US" dirty="0"/>
              <a:t>The information retrieval community had invented the “bag of words” model for text documents where we ignore the order of words and just consider their counts.  It turns out that this is quite an effective feature vector – medical documents  will use quite different words from real estate documents.</a:t>
            </a:r>
          </a:p>
          <a:p>
            <a:r>
              <a:rPr lang="en-US" dirty="0"/>
              <a:t>An example with letters: How many different words can you think of that contain a, b, e, l, t?</a:t>
            </a:r>
          </a:p>
          <a:p>
            <a:r>
              <a:rPr lang="en-US" dirty="0"/>
              <a:t>Throwing away the spatial arrangement in the process of constructing an orientation histogram loses some information, but not that much.</a:t>
            </a:r>
          </a:p>
          <a:p>
            <a:r>
              <a:rPr lang="en-US" dirty="0"/>
              <a:t>In addition, we can construct orientation histograms at different scales- the whole object, the object divided into quadrants, the object divided into even smaller blocks.</a:t>
            </a:r>
          </a:p>
          <a:p>
            <a:pPr marL="0" indent="0">
              <a:buNone/>
            </a:pPr>
            <a:endParaRPr lang="en-US" dirty="0"/>
          </a:p>
        </p:txBody>
      </p:sp>
    </p:spTree>
    <p:extLst>
      <p:ext uri="{BB962C8B-B14F-4D97-AF65-F5344CB8AC3E}">
        <p14:creationId xmlns:p14="http://schemas.microsoft.com/office/powerpoint/2010/main" val="161346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n-US" altLang="en-US" sz="3600" dirty="0">
                <a:ea typeface="ＭＳ Ｐゴシック" panose="020B0600070205080204" pitchFamily="34" charset="-128"/>
              </a:rPr>
              <a:t>Recognition as 3D Matching</a:t>
            </a:r>
          </a:p>
        </p:txBody>
      </p:sp>
      <p:pic>
        <p:nvPicPr>
          <p:cNvPr id="2" name="Picture 1">
            <a:extLst>
              <a:ext uri="{FF2B5EF4-FFF2-40B4-BE49-F238E27FC236}">
                <a16:creationId xmlns:a16="http://schemas.microsoft.com/office/drawing/2014/main" id="{FEE1DAD0-BD72-FD47-839D-753D259CE978}"/>
              </a:ext>
            </a:extLst>
          </p:cNvPr>
          <p:cNvPicPr>
            <a:picLocks noChangeAspect="1"/>
          </p:cNvPicPr>
          <p:nvPr/>
        </p:nvPicPr>
        <p:blipFill>
          <a:blip r:embed="rId3"/>
          <a:stretch>
            <a:fillRect/>
          </a:stretch>
        </p:blipFill>
        <p:spPr>
          <a:xfrm>
            <a:off x="30111" y="767080"/>
            <a:ext cx="6559652" cy="5485987"/>
          </a:xfrm>
          <a:prstGeom prst="rect">
            <a:avLst/>
          </a:prstGeom>
        </p:spPr>
      </p:pic>
      <p:sp>
        <p:nvSpPr>
          <p:cNvPr id="4" name="Rectangle 3">
            <a:extLst>
              <a:ext uri="{FF2B5EF4-FFF2-40B4-BE49-F238E27FC236}">
                <a16:creationId xmlns:a16="http://schemas.microsoft.com/office/drawing/2014/main" id="{ED67E7DE-6EFF-2744-838F-DBF2CF13E9BB}"/>
              </a:ext>
            </a:extLst>
          </p:cNvPr>
          <p:cNvSpPr/>
          <p:nvPr/>
        </p:nvSpPr>
        <p:spPr>
          <a:xfrm>
            <a:off x="0" y="6253067"/>
            <a:ext cx="9144000" cy="353943"/>
          </a:xfrm>
          <a:prstGeom prst="rect">
            <a:avLst/>
          </a:prstGeom>
        </p:spPr>
        <p:txBody>
          <a:bodyPr wrap="square">
            <a:spAutoFit/>
          </a:bodyPr>
          <a:lstStyle/>
          <a:p>
            <a:pPr algn="ctr"/>
            <a:r>
              <a:rPr lang="en-US" sz="1700" dirty="0">
                <a:solidFill>
                  <a:srgbClr val="000000"/>
                </a:solidFill>
                <a:latin typeface="Helvetica" pitchFamily="2" charset="0"/>
                <a:hlinkClick r:id="rId4"/>
              </a:rPr>
              <a:t>Recognizing solid objects by alignment with an image</a:t>
            </a:r>
            <a:r>
              <a:rPr lang="en-US" sz="1700" dirty="0">
                <a:solidFill>
                  <a:srgbClr val="000000"/>
                </a:solidFill>
                <a:latin typeface="Helvetica" pitchFamily="2" charset="0"/>
              </a:rPr>
              <a:t>. </a:t>
            </a:r>
            <a:r>
              <a:rPr lang="en-US" sz="1700" dirty="0" err="1">
                <a:solidFill>
                  <a:srgbClr val="000000"/>
                </a:solidFill>
                <a:latin typeface="Helvetica" pitchFamily="2" charset="0"/>
              </a:rPr>
              <a:t>Huttenlocher</a:t>
            </a:r>
            <a:r>
              <a:rPr lang="en-US" sz="1700" dirty="0">
                <a:solidFill>
                  <a:srgbClr val="000000"/>
                </a:solidFill>
                <a:latin typeface="Helvetica" pitchFamily="2" charset="0"/>
              </a:rPr>
              <a:t> and Ullman IJCV 1990.</a:t>
            </a:r>
            <a:endParaRPr lang="en-US" sz="1700" dirty="0">
              <a:solidFill>
                <a:srgbClr val="000000"/>
              </a:solidFill>
              <a:effectLst/>
              <a:latin typeface="Helvetica" pitchFamily="2" charset="0"/>
            </a:endParaRPr>
          </a:p>
        </p:txBody>
      </p:sp>
      <p:sp>
        <p:nvSpPr>
          <p:cNvPr id="7" name="Title 1">
            <a:extLst>
              <a:ext uri="{FF2B5EF4-FFF2-40B4-BE49-F238E27FC236}">
                <a16:creationId xmlns:a16="http://schemas.microsoft.com/office/drawing/2014/main" id="{645097AF-136B-9245-B82E-1F643F00BDCA}"/>
              </a:ext>
            </a:extLst>
          </p:cNvPr>
          <p:cNvSpPr txBox="1">
            <a:spLocks/>
          </p:cNvSpPr>
          <p:nvPr/>
        </p:nvSpPr>
        <p:spPr bwMode="auto">
          <a:xfrm>
            <a:off x="6795166" y="3276600"/>
            <a:ext cx="2133600" cy="144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algn="ctr">
              <a:defRPr/>
            </a:pPr>
            <a:r>
              <a:rPr lang="en-US" sz="2800" dirty="0">
                <a:latin typeface="+mn-lt"/>
                <a:cs typeface="Arial" panose="020B0604020202020204" pitchFamily="34" charset="0"/>
              </a:rPr>
              <a:t>“Instance” Recognition</a:t>
            </a:r>
          </a:p>
        </p:txBody>
      </p:sp>
      <p:sp>
        <p:nvSpPr>
          <p:cNvPr id="8" name="Title 1">
            <a:extLst>
              <a:ext uri="{FF2B5EF4-FFF2-40B4-BE49-F238E27FC236}">
                <a16:creationId xmlns:a16="http://schemas.microsoft.com/office/drawing/2014/main" id="{6B77DCED-76FB-4040-A2D0-2AD3FE9B021D}"/>
              </a:ext>
            </a:extLst>
          </p:cNvPr>
          <p:cNvSpPr txBox="1">
            <a:spLocks/>
          </p:cNvSpPr>
          <p:nvPr/>
        </p:nvSpPr>
        <p:spPr bwMode="auto">
          <a:xfrm>
            <a:off x="6509416" y="4298416"/>
            <a:ext cx="2705100" cy="160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algn="ctr">
              <a:defRPr/>
            </a:pPr>
            <a:r>
              <a:rPr lang="en-US" sz="2800" dirty="0">
                <a:latin typeface="+mn-lt"/>
                <a:cs typeface="Arial" panose="020B0604020202020204" pitchFamily="34" charset="0"/>
              </a:rPr>
              <a:t>“Category-level” Recognition</a:t>
            </a:r>
          </a:p>
        </p:txBody>
      </p:sp>
    </p:spTree>
    <p:extLst>
      <p:ext uri="{BB962C8B-B14F-4D97-AF65-F5344CB8AC3E}">
        <p14:creationId xmlns:p14="http://schemas.microsoft.com/office/powerpoint/2010/main" val="27015541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normAutofit fontScale="90000"/>
          </a:bodyPr>
          <a:lstStyle/>
          <a:p>
            <a:r>
              <a:rPr lang="en-US" dirty="0"/>
              <a:t>We compare histograms using the Intersection Kernel</a:t>
            </a:r>
          </a:p>
        </p:txBody>
      </p:sp>
      <p:sp>
        <p:nvSpPr>
          <p:cNvPr id="134147" name="Text Box 3"/>
          <p:cNvSpPr txBox="1">
            <a:spLocks noChangeArrowheads="1"/>
          </p:cNvSpPr>
          <p:nvPr/>
        </p:nvSpPr>
        <p:spPr bwMode="auto">
          <a:xfrm>
            <a:off x="609600" y="1600200"/>
            <a:ext cx="76962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US"/>
              <a:t>Histogram Intersection kernel  between histograms </a:t>
            </a:r>
            <a:r>
              <a:rPr lang="en-US" i="1"/>
              <a:t>a</a:t>
            </a:r>
            <a:r>
              <a:rPr lang="en-US"/>
              <a:t>, </a:t>
            </a:r>
            <a:r>
              <a:rPr lang="en-US" i="1"/>
              <a:t>b</a:t>
            </a:r>
            <a:endParaRPr lang="en-US"/>
          </a:p>
        </p:txBody>
      </p:sp>
      <p:pic>
        <p:nvPicPr>
          <p:cNvPr id="134148" name="Picture 4" descr="latex-imag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33600"/>
            <a:ext cx="4676775" cy="1319213"/>
          </a:xfrm>
          <a:prstGeom prst="rect">
            <a:avLst/>
          </a:prstGeom>
          <a:noFill/>
          <a:extLst>
            <a:ext uri="{909E8E84-426E-40dd-AFC4-6F175D3DCCD1}">
              <a14:hiddenFill xmlns="" xmlns:a14="http://schemas.microsoft.com/office/drawing/2010/main">
                <a:solidFill>
                  <a:srgbClr val="FFFFFF"/>
                </a:solidFill>
              </a14:hiddenFill>
            </a:ext>
          </a:extLst>
        </p:spPr>
      </p:pic>
      <p:pic>
        <p:nvPicPr>
          <p:cNvPr id="134149" name="Picture 5" descr="latex-imag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1263" y="2209800"/>
            <a:ext cx="1176337" cy="385763"/>
          </a:xfrm>
          <a:prstGeom prst="rect">
            <a:avLst/>
          </a:prstGeom>
          <a:noFill/>
          <a:extLst>
            <a:ext uri="{909E8E84-426E-40dd-AFC4-6F175D3DCCD1}">
              <a14:hiddenFill xmlns="" xmlns:a14="http://schemas.microsoft.com/office/drawing/2010/main">
                <a:solidFill>
                  <a:srgbClr val="FFFFFF"/>
                </a:solidFill>
              </a14:hiddenFill>
            </a:ext>
          </a:extLst>
        </p:spPr>
      </p:pic>
      <p:pic>
        <p:nvPicPr>
          <p:cNvPr id="134150" name="Picture 6" descr="latex-image-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5" y="2667000"/>
            <a:ext cx="1133475" cy="404813"/>
          </a:xfrm>
          <a:prstGeom prst="rect">
            <a:avLst/>
          </a:prstGeom>
          <a:noFill/>
          <a:extLst>
            <a:ext uri="{909E8E84-426E-40dd-AFC4-6F175D3DCCD1}">
              <a14:hiddenFill xmlns="" xmlns:a14="http://schemas.microsoft.com/office/drawing/2010/main">
                <a:solidFill>
                  <a:srgbClr val="FFFFFF"/>
                </a:solidFill>
              </a14:hiddenFill>
            </a:ext>
          </a:extLst>
        </p:spPr>
      </p:pic>
      <p:sp>
        <p:nvSpPr>
          <p:cNvPr id="134151" name="Text Box 7"/>
          <p:cNvSpPr txBox="1">
            <a:spLocks noChangeArrowheads="1"/>
          </p:cNvSpPr>
          <p:nvPr/>
        </p:nvSpPr>
        <p:spPr bwMode="auto">
          <a:xfrm>
            <a:off x="3124200" y="3810000"/>
            <a:ext cx="4038600"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US" i="1"/>
              <a:t>K</a:t>
            </a:r>
            <a:r>
              <a:rPr lang="en-US"/>
              <a:t> small -&gt; </a:t>
            </a:r>
            <a:r>
              <a:rPr lang="en-US" i="1"/>
              <a:t>a</a:t>
            </a:r>
            <a:r>
              <a:rPr lang="en-US"/>
              <a:t>, </a:t>
            </a:r>
            <a:r>
              <a:rPr lang="en-US" i="1"/>
              <a:t>b</a:t>
            </a:r>
            <a:r>
              <a:rPr lang="en-US"/>
              <a:t> are different</a:t>
            </a:r>
          </a:p>
          <a:p>
            <a:r>
              <a:rPr lang="en-US" i="1"/>
              <a:t>K</a:t>
            </a:r>
            <a:r>
              <a:rPr lang="en-US"/>
              <a:t> large -&gt; </a:t>
            </a:r>
            <a:r>
              <a:rPr lang="en-US" i="1"/>
              <a:t>a</a:t>
            </a:r>
            <a:r>
              <a:rPr lang="en-US"/>
              <a:t>, </a:t>
            </a:r>
            <a:r>
              <a:rPr lang="en-US" i="1"/>
              <a:t>b</a:t>
            </a:r>
            <a:r>
              <a:rPr lang="en-US"/>
              <a:t> are similar</a:t>
            </a:r>
          </a:p>
        </p:txBody>
      </p:sp>
      <p:sp>
        <p:nvSpPr>
          <p:cNvPr id="134152" name="Text Box 8"/>
          <p:cNvSpPr txBox="1">
            <a:spLocks noChangeArrowheads="1"/>
          </p:cNvSpPr>
          <p:nvPr/>
        </p:nvSpPr>
        <p:spPr bwMode="auto">
          <a:xfrm>
            <a:off x="496888" y="4953000"/>
            <a:ext cx="6002349" cy="12003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dirty="0"/>
              <a:t>Intro. by Swain and Ballard 1991 to compare color histograms.</a:t>
            </a:r>
          </a:p>
          <a:p>
            <a:r>
              <a:rPr lang="en-US" dirty="0" err="1"/>
              <a:t>Odone</a:t>
            </a:r>
            <a:r>
              <a:rPr lang="en-US" dirty="0"/>
              <a:t> et al 2005 proved positive definiteness.</a:t>
            </a:r>
          </a:p>
          <a:p>
            <a:r>
              <a:rPr lang="en-US" dirty="0"/>
              <a:t>Can be used directly as a kernel for an SVM.</a:t>
            </a:r>
          </a:p>
          <a:p>
            <a:endParaRPr lang="en-US" dirty="0"/>
          </a:p>
        </p:txBody>
      </p:sp>
    </p:spTree>
    <p:extLst>
      <p:ext uri="{BB962C8B-B14F-4D97-AF65-F5344CB8AC3E}">
        <p14:creationId xmlns:p14="http://schemas.microsoft.com/office/powerpoint/2010/main" val="29309118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Orientation histograms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35" y="1561839"/>
            <a:ext cx="8983329" cy="3734321"/>
          </a:xfrm>
          <a:prstGeom prst="rect">
            <a:avLst/>
          </a:prstGeom>
        </p:spPr>
      </p:pic>
    </p:spTree>
    <p:extLst>
      <p:ext uri="{BB962C8B-B14F-4D97-AF65-F5344CB8AC3E}">
        <p14:creationId xmlns:p14="http://schemas.microsoft.com/office/powerpoint/2010/main" val="2944810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a:bodyPr>
          <a:lstStyle/>
          <a:p>
            <a:r>
              <a:rPr lang="en-US" altLang="en-US" sz="3200" dirty="0"/>
              <a:t>Categorization involves </a:t>
            </a:r>
            <a:r>
              <a:rPr lang="en-US" altLang="en-US" sz="3200" b="1" dirty="0"/>
              <a:t>features</a:t>
            </a:r>
            <a:r>
              <a:rPr lang="en-US" altLang="en-US" sz="3200" dirty="0"/>
              <a:t> and a classifier</a:t>
            </a:r>
          </a:p>
        </p:txBody>
      </p:sp>
      <p:sp>
        <p:nvSpPr>
          <p:cNvPr id="10" name="Rounded Rectangle 9"/>
          <p:cNvSpPr/>
          <p:nvPr/>
        </p:nvSpPr>
        <p:spPr>
          <a:xfrm>
            <a:off x="5272088" y="1452563"/>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Training Labels</a:t>
            </a:r>
          </a:p>
        </p:txBody>
      </p:sp>
      <p:grpSp>
        <p:nvGrpSpPr>
          <p:cNvPr id="35844" name="Group 12"/>
          <p:cNvGrpSpPr>
            <a:grpSpLocks/>
          </p:cNvGrpSpPr>
          <p:nvPr/>
        </p:nvGrpSpPr>
        <p:grpSpPr bwMode="auto">
          <a:xfrm>
            <a:off x="76200" y="1452563"/>
            <a:ext cx="2200275" cy="2849562"/>
            <a:chOff x="228600" y="1417320"/>
            <a:chExt cx="2438400" cy="2849880"/>
          </a:xfrm>
        </p:grpSpPr>
        <p:pic>
          <p:nvPicPr>
            <p:cNvPr id="3586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8"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latin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400"/>
            </a:p>
          </p:txBody>
        </p:sp>
      </p:grpSp>
      <p:sp>
        <p:nvSpPr>
          <p:cNvPr id="12" name="Rounded Rectangle 11"/>
          <p:cNvSpPr/>
          <p:nvPr/>
        </p:nvSpPr>
        <p:spPr>
          <a:xfrm>
            <a:off x="5272088" y="2773363"/>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Classifier Training</a:t>
            </a:r>
          </a:p>
        </p:txBody>
      </p:sp>
      <p:sp>
        <p:nvSpPr>
          <p:cNvPr id="35846" name="TextBox 13"/>
          <p:cNvSpPr txBox="1">
            <a:spLocks noChangeArrowheads="1"/>
          </p:cNvSpPr>
          <p:nvPr/>
        </p:nvSpPr>
        <p:spPr bwMode="auto">
          <a:xfrm>
            <a:off x="2986088" y="1550988"/>
            <a:ext cx="16494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200">
                <a:latin typeface="Arial" panose="020B0604020202020204" pitchFamily="34" charset="0"/>
              </a:rPr>
              <a:t>Training</a:t>
            </a:r>
            <a:endParaRPr lang="en-US" altLang="en-US">
              <a:latin typeface="Arial" panose="020B0604020202020204" pitchFamily="34" charset="0"/>
            </a:endParaRPr>
          </a:p>
        </p:txBody>
      </p:sp>
      <p:sp>
        <p:nvSpPr>
          <p:cNvPr id="15" name="Rounded Rectangle 14"/>
          <p:cNvSpPr/>
          <p:nvPr/>
        </p:nvSpPr>
        <p:spPr>
          <a:xfrm>
            <a:off x="2933700" y="2773363"/>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Image Features</a:t>
            </a:r>
          </a:p>
        </p:txBody>
      </p:sp>
      <p:sp>
        <p:nvSpPr>
          <p:cNvPr id="16" name="Right Arrow 15"/>
          <p:cNvSpPr/>
          <p:nvPr/>
        </p:nvSpPr>
        <p:spPr>
          <a:xfrm>
            <a:off x="2346325"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sp>
        <p:nvSpPr>
          <p:cNvPr id="17" name="Right Arrow 16"/>
          <p:cNvSpPr/>
          <p:nvPr/>
        </p:nvSpPr>
        <p:spPr>
          <a:xfrm>
            <a:off x="4713288"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sp>
        <p:nvSpPr>
          <p:cNvPr id="18" name="Right Arrow 17"/>
          <p:cNvSpPr/>
          <p:nvPr/>
        </p:nvSpPr>
        <p:spPr>
          <a:xfrm rot="5400000">
            <a:off x="5843588" y="2366963"/>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pic>
        <p:nvPicPr>
          <p:cNvPr id="3585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 y="5060950"/>
            <a:ext cx="1779588"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29337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Image Features</a:t>
            </a:r>
          </a:p>
        </p:txBody>
      </p:sp>
      <p:sp>
        <p:nvSpPr>
          <p:cNvPr id="20" name="Right Arrow 19"/>
          <p:cNvSpPr/>
          <p:nvPr/>
        </p:nvSpPr>
        <p:spPr>
          <a:xfrm>
            <a:off x="2339975" y="5684838"/>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sp>
        <p:nvSpPr>
          <p:cNvPr id="35854" name="TextBox 20"/>
          <p:cNvSpPr txBox="1">
            <a:spLocks noChangeArrowheads="1"/>
          </p:cNvSpPr>
          <p:nvPr/>
        </p:nvSpPr>
        <p:spPr bwMode="auto">
          <a:xfrm>
            <a:off x="3068638" y="4659313"/>
            <a:ext cx="1482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200">
                <a:latin typeface="Arial" panose="020B0604020202020204" pitchFamily="34" charset="0"/>
              </a:rPr>
              <a:t>Testing</a:t>
            </a:r>
            <a:endParaRPr lang="en-US" altLang="en-US">
              <a:latin typeface="Arial" panose="020B0604020202020204" pitchFamily="34" charset="0"/>
            </a:endParaRPr>
          </a:p>
        </p:txBody>
      </p:sp>
      <p:sp>
        <p:nvSpPr>
          <p:cNvPr id="35855" name="TextBox 21"/>
          <p:cNvSpPr txBox="1">
            <a:spLocks noChangeArrowheads="1"/>
          </p:cNvSpPr>
          <p:nvPr/>
        </p:nvSpPr>
        <p:spPr bwMode="auto">
          <a:xfrm>
            <a:off x="331788" y="6375400"/>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Test Image</a:t>
            </a:r>
          </a:p>
        </p:txBody>
      </p:sp>
      <p:sp>
        <p:nvSpPr>
          <p:cNvPr id="23" name="Right Arrow 22"/>
          <p:cNvSpPr/>
          <p:nvPr/>
        </p:nvSpPr>
        <p:spPr>
          <a:xfrm>
            <a:off x="6899275" y="307975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sp>
        <p:nvSpPr>
          <p:cNvPr id="24" name="Rounded Rectangle 23"/>
          <p:cNvSpPr/>
          <p:nvPr/>
        </p:nvSpPr>
        <p:spPr>
          <a:xfrm>
            <a:off x="7459663" y="2773363"/>
            <a:ext cx="15621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Trained Classifier</a:t>
            </a:r>
          </a:p>
        </p:txBody>
      </p:sp>
      <p:sp>
        <p:nvSpPr>
          <p:cNvPr id="26" name="Right Arrow 25"/>
          <p:cNvSpPr/>
          <p:nvPr/>
        </p:nvSpPr>
        <p:spPr>
          <a:xfrm>
            <a:off x="4692650" y="5726113"/>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sp>
        <p:nvSpPr>
          <p:cNvPr id="35859" name="TextBox 27"/>
          <p:cNvSpPr txBox="1">
            <a:spLocks noChangeArrowheads="1"/>
          </p:cNvSpPr>
          <p:nvPr/>
        </p:nvSpPr>
        <p:spPr bwMode="auto">
          <a:xfrm>
            <a:off x="7443788" y="5913438"/>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b="1">
                <a:solidFill>
                  <a:srgbClr val="FF0000"/>
                </a:solidFill>
                <a:latin typeface="Arial" panose="020B0604020202020204" pitchFamily="34" charset="0"/>
              </a:rPr>
              <a:t>Outdoor</a:t>
            </a:r>
          </a:p>
        </p:txBody>
      </p:sp>
      <p:sp>
        <p:nvSpPr>
          <p:cNvPr id="35860" name="TextBox 28"/>
          <p:cNvSpPr txBox="1">
            <a:spLocks noChangeArrowheads="1"/>
          </p:cNvSpPr>
          <p:nvPr/>
        </p:nvSpPr>
        <p:spPr bwMode="auto">
          <a:xfrm>
            <a:off x="7407275" y="5389563"/>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Prediction</a:t>
            </a:r>
          </a:p>
        </p:txBody>
      </p:sp>
      <p:sp>
        <p:nvSpPr>
          <p:cNvPr id="30" name="Rounded Rectangle 29"/>
          <p:cNvSpPr/>
          <p:nvPr/>
        </p:nvSpPr>
        <p:spPr>
          <a:xfrm>
            <a:off x="7459663" y="5243513"/>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400"/>
          </a:p>
        </p:txBody>
      </p:sp>
      <p:sp>
        <p:nvSpPr>
          <p:cNvPr id="31" name="Rounded Rectangle 30"/>
          <p:cNvSpPr/>
          <p:nvPr/>
        </p:nvSpPr>
        <p:spPr>
          <a:xfrm>
            <a:off x="5243513" y="5380038"/>
            <a:ext cx="15621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Trained Classifier</a:t>
            </a:r>
          </a:p>
        </p:txBody>
      </p:sp>
      <p:sp>
        <p:nvSpPr>
          <p:cNvPr id="32" name="Right Arrow 31"/>
          <p:cNvSpPr/>
          <p:nvPr/>
        </p:nvSpPr>
        <p:spPr>
          <a:xfrm>
            <a:off x="6856413"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spTree>
    <p:extLst>
      <p:ext uri="{BB962C8B-B14F-4D97-AF65-F5344CB8AC3E}">
        <p14:creationId xmlns:p14="http://schemas.microsoft.com/office/powerpoint/2010/main" val="6712951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93113" y="187080"/>
            <a:ext cx="8229600" cy="914400"/>
          </a:xfrm>
        </p:spPr>
        <p:txBody>
          <a:bodyPr>
            <a:normAutofit fontScale="90000"/>
          </a:bodyPr>
          <a:lstStyle/>
          <a:p>
            <a:r>
              <a:rPr lang="en-US" dirty="0"/>
              <a:t>New training setup with moderate sized datasets</a:t>
            </a:r>
          </a:p>
        </p:txBody>
      </p:sp>
      <p:sp>
        <p:nvSpPr>
          <p:cNvPr id="10" name="Rounded Rectangle 9"/>
          <p:cNvSpPr/>
          <p:nvPr/>
        </p:nvSpPr>
        <p:spPr>
          <a:xfrm>
            <a:off x="5493357" y="1073974"/>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Training Labels</a:t>
            </a:r>
          </a:p>
        </p:txBody>
      </p:sp>
      <p:grpSp>
        <p:nvGrpSpPr>
          <p:cNvPr id="9220" name="Group 12"/>
          <p:cNvGrpSpPr>
            <a:grpSpLocks/>
          </p:cNvGrpSpPr>
          <p:nvPr/>
        </p:nvGrpSpPr>
        <p:grpSpPr bwMode="auto">
          <a:xfrm>
            <a:off x="264513" y="1827897"/>
            <a:ext cx="2438400" cy="2849562"/>
            <a:chOff x="228600" y="1417320"/>
            <a:chExt cx="2438400" cy="2849880"/>
          </a:xfrm>
        </p:grpSpPr>
        <p:pic>
          <p:nvPicPr>
            <p:cNvPr id="92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grpSp>
      <p:sp>
        <p:nvSpPr>
          <p:cNvPr id="12" name="Rounded Rectangle 11"/>
          <p:cNvSpPr/>
          <p:nvPr/>
        </p:nvSpPr>
        <p:spPr>
          <a:xfrm>
            <a:off x="3408314" y="2560765"/>
            <a:ext cx="3461188" cy="12049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Tune CNN features and</a:t>
            </a:r>
          </a:p>
          <a:p>
            <a:pPr algn="ctr">
              <a:defRPr/>
            </a:pPr>
            <a:r>
              <a:rPr lang="en-US" sz="2400" dirty="0">
                <a:solidFill>
                  <a:schemeClr val="tx1"/>
                </a:solidFill>
              </a:rPr>
              <a:t>Neural Network classifier</a:t>
            </a:r>
          </a:p>
        </p:txBody>
      </p:sp>
      <p:sp>
        <p:nvSpPr>
          <p:cNvPr id="16" name="Right Arrow 15"/>
          <p:cNvSpPr/>
          <p:nvPr/>
        </p:nvSpPr>
        <p:spPr>
          <a:xfrm>
            <a:off x="2779113" y="3001059"/>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ight Arrow 17"/>
          <p:cNvSpPr/>
          <p:nvPr/>
        </p:nvSpPr>
        <p:spPr>
          <a:xfrm rot="5400000">
            <a:off x="6064857" y="2064885"/>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ight Arrow 22"/>
          <p:cNvSpPr/>
          <p:nvPr/>
        </p:nvSpPr>
        <p:spPr>
          <a:xfrm>
            <a:off x="6939951" y="3001059"/>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ounded Rectangle 23"/>
          <p:cNvSpPr/>
          <p:nvPr/>
        </p:nvSpPr>
        <p:spPr>
          <a:xfrm>
            <a:off x="7543800" y="2758301"/>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Trained Classifier</a:t>
            </a:r>
          </a:p>
        </p:txBody>
      </p:sp>
      <p:sp>
        <p:nvSpPr>
          <p:cNvPr id="19" name="Rounded Rectangle 18"/>
          <p:cNvSpPr/>
          <p:nvPr/>
        </p:nvSpPr>
        <p:spPr>
          <a:xfrm>
            <a:off x="2331057" y="5334000"/>
            <a:ext cx="3810000" cy="1143000"/>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Dataset similar to task with millions of labeled examples</a:t>
            </a:r>
          </a:p>
        </p:txBody>
      </p:sp>
      <p:sp>
        <p:nvSpPr>
          <p:cNvPr id="21" name="Right Arrow 20"/>
          <p:cNvSpPr/>
          <p:nvPr/>
        </p:nvSpPr>
        <p:spPr>
          <a:xfrm rot="16200000">
            <a:off x="3744165" y="4376067"/>
            <a:ext cx="1285352" cy="384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p:cNvSpPr/>
          <p:nvPr/>
        </p:nvSpPr>
        <p:spPr>
          <a:xfrm>
            <a:off x="4492851" y="4132021"/>
            <a:ext cx="1424799" cy="923330"/>
          </a:xfrm>
          <a:prstGeom prst="rect">
            <a:avLst/>
          </a:prstGeom>
        </p:spPr>
        <p:txBody>
          <a:bodyPr wrap="square">
            <a:spAutoFit/>
          </a:bodyPr>
          <a:lstStyle/>
          <a:p>
            <a:pPr algn="ctr">
              <a:defRPr/>
            </a:pPr>
            <a:r>
              <a:rPr lang="en-US" dirty="0"/>
              <a:t>Initialize CNN Features</a:t>
            </a:r>
          </a:p>
        </p:txBody>
      </p:sp>
    </p:spTree>
    <p:extLst>
      <p:ext uri="{BB962C8B-B14F-4D97-AF65-F5344CB8AC3E}">
        <p14:creationId xmlns:p14="http://schemas.microsoft.com/office/powerpoint/2010/main" val="819749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0243" name="Text Box 2"/>
          <p:cNvSpPr txBox="1">
            <a:spLocks noChangeArrowheads="1"/>
          </p:cNvSpPr>
          <p:nvPr/>
        </p:nvSpPr>
        <p:spPr bwMode="auto">
          <a:xfrm>
            <a:off x="76200" y="0"/>
            <a:ext cx="8464550" cy="641350"/>
          </a:xfrm>
          <a:prstGeom prst="rect">
            <a:avLst/>
          </a:prstGeom>
          <a:noFill/>
          <a:ln w="9525">
            <a:noFill/>
            <a:miter lim="800000"/>
            <a:headEnd/>
            <a:tailEnd/>
          </a:ln>
        </p:spPr>
        <p:txBody>
          <a:bodyPr>
            <a:spAutoFit/>
          </a:bodyPr>
          <a:lstStyle/>
          <a:p>
            <a:r>
              <a:rPr lang="en-US" sz="3600" dirty="0"/>
              <a:t>Common recognition tasks</a:t>
            </a:r>
          </a:p>
        </p:txBody>
      </p:sp>
      <p:sp>
        <p:nvSpPr>
          <p:cNvPr id="2" name="TextBox 1"/>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Tree>
    <p:extLst>
      <p:ext uri="{BB962C8B-B14F-4D97-AF65-F5344CB8AC3E}">
        <p14:creationId xmlns:p14="http://schemas.microsoft.com/office/powerpoint/2010/main" val="2370752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IMG_3534"/>
          <p:cNvPicPr>
            <a:picLocks noChangeAspect="1" noChangeArrowheads="1"/>
          </p:cNvPicPr>
          <p:nvPr/>
        </p:nvPicPr>
        <p:blipFill>
          <a:blip r:embed="rId3" cstate="print"/>
          <a:srcRect t="8163" b="17346"/>
          <a:stretch>
            <a:fillRect/>
          </a:stretch>
        </p:blipFill>
        <p:spPr bwMode="auto">
          <a:xfrm>
            <a:off x="1752600" y="685800"/>
            <a:ext cx="5772150" cy="6172200"/>
          </a:xfrm>
          <a:prstGeom prst="rect">
            <a:avLst/>
          </a:prstGeom>
          <a:noFill/>
          <a:ln w="9525">
            <a:noFill/>
            <a:miter lim="800000"/>
            <a:headEnd/>
            <a:tailEnd/>
          </a:ln>
        </p:spPr>
      </p:pic>
      <p:sp>
        <p:nvSpPr>
          <p:cNvPr id="12291" name="Text Box 3"/>
          <p:cNvSpPr txBox="1">
            <a:spLocks noChangeArrowheads="1"/>
          </p:cNvSpPr>
          <p:nvPr/>
        </p:nvSpPr>
        <p:spPr bwMode="auto">
          <a:xfrm>
            <a:off x="152400" y="0"/>
            <a:ext cx="6754598" cy="646331"/>
          </a:xfrm>
          <a:prstGeom prst="rect">
            <a:avLst/>
          </a:prstGeom>
          <a:noFill/>
          <a:ln w="9525">
            <a:noFill/>
            <a:miter lim="800000"/>
            <a:headEnd/>
            <a:tailEnd/>
          </a:ln>
        </p:spPr>
        <p:txBody>
          <a:bodyPr wrap="none">
            <a:spAutoFit/>
          </a:bodyPr>
          <a:lstStyle/>
          <a:p>
            <a:r>
              <a:rPr lang="en-US" sz="3600" dirty="0"/>
              <a:t>Image classification and tagging</a:t>
            </a:r>
          </a:p>
        </p:txBody>
      </p:sp>
      <p:sp>
        <p:nvSpPr>
          <p:cNvPr id="12292" name="Text Box 4"/>
          <p:cNvSpPr txBox="1">
            <a:spLocks noChangeArrowheads="1"/>
          </p:cNvSpPr>
          <p:nvPr/>
        </p:nvSpPr>
        <p:spPr bwMode="auto">
          <a:xfrm>
            <a:off x="5029200" y="990600"/>
            <a:ext cx="2362200" cy="3252172"/>
          </a:xfrm>
          <a:prstGeom prst="rect">
            <a:avLst/>
          </a:prstGeom>
          <a:solidFill>
            <a:srgbClr val="D60093"/>
          </a:solidFill>
          <a:ln w="9525">
            <a:noFill/>
            <a:miter lim="800000"/>
            <a:headEnd/>
            <a:tailEnd/>
          </a:ln>
        </p:spPr>
        <p:txBody>
          <a:bodyPr wrap="square">
            <a:spAutoFit/>
          </a:bodyPr>
          <a:lstStyle/>
          <a:p>
            <a:pPr>
              <a:lnSpc>
                <a:spcPct val="80000"/>
              </a:lnSpc>
              <a:spcBef>
                <a:spcPct val="50000"/>
              </a:spcBef>
              <a:buFontTx/>
              <a:buChar char="•"/>
            </a:pPr>
            <a:r>
              <a:rPr lang="en-US" sz="2800" b="1" dirty="0">
                <a:solidFill>
                  <a:srgbClr val="FFFF00"/>
                </a:solidFill>
              </a:rPr>
              <a:t> outdoor</a:t>
            </a:r>
          </a:p>
          <a:p>
            <a:pPr>
              <a:lnSpc>
                <a:spcPct val="80000"/>
              </a:lnSpc>
              <a:spcBef>
                <a:spcPct val="50000"/>
              </a:spcBef>
              <a:buFontTx/>
              <a:buChar char="•"/>
            </a:pPr>
            <a:r>
              <a:rPr lang="en-US" sz="2800" b="1" dirty="0">
                <a:solidFill>
                  <a:srgbClr val="FFFF00"/>
                </a:solidFill>
              </a:rPr>
              <a:t> mountains</a:t>
            </a:r>
          </a:p>
          <a:p>
            <a:pPr>
              <a:lnSpc>
                <a:spcPct val="80000"/>
              </a:lnSpc>
              <a:spcBef>
                <a:spcPct val="50000"/>
              </a:spcBef>
              <a:buFontTx/>
              <a:buChar char="•"/>
            </a:pPr>
            <a:r>
              <a:rPr lang="en-US" sz="2800" b="1" dirty="0">
                <a:solidFill>
                  <a:srgbClr val="FFFF00"/>
                </a:solidFill>
              </a:rPr>
              <a:t> city</a:t>
            </a:r>
          </a:p>
          <a:p>
            <a:pPr>
              <a:lnSpc>
                <a:spcPct val="80000"/>
              </a:lnSpc>
              <a:spcBef>
                <a:spcPct val="50000"/>
              </a:spcBef>
              <a:buFontTx/>
              <a:buChar char="•"/>
            </a:pPr>
            <a:r>
              <a:rPr lang="en-US" sz="2800" b="1" dirty="0">
                <a:solidFill>
                  <a:srgbClr val="FFFF00"/>
                </a:solidFill>
              </a:rPr>
              <a:t> Asia</a:t>
            </a:r>
          </a:p>
          <a:p>
            <a:pPr>
              <a:lnSpc>
                <a:spcPct val="80000"/>
              </a:lnSpc>
              <a:spcBef>
                <a:spcPct val="50000"/>
              </a:spcBef>
              <a:buFontTx/>
              <a:buChar char="•"/>
            </a:pPr>
            <a:r>
              <a:rPr lang="en-US" sz="2800" b="1" dirty="0">
                <a:solidFill>
                  <a:srgbClr val="FFFF00"/>
                </a:solidFill>
              </a:rPr>
              <a:t> Lhasa</a:t>
            </a:r>
          </a:p>
          <a:p>
            <a:pPr>
              <a:lnSpc>
                <a:spcPct val="80000"/>
              </a:lnSpc>
              <a:spcBef>
                <a:spcPct val="50000"/>
              </a:spcBef>
              <a:buFontTx/>
              <a:buChar char="•"/>
            </a:pPr>
            <a:r>
              <a:rPr lang="en-US" sz="2800" b="1" dirty="0">
                <a:solidFill>
                  <a:srgbClr val="FFFF00"/>
                </a:solidFill>
              </a:rPr>
              <a:t> </a:t>
            </a:r>
            <a:r>
              <a:rPr lang="mr-IN" sz="2800" b="1" dirty="0">
                <a:solidFill>
                  <a:srgbClr val="FFFF00"/>
                </a:solidFill>
              </a:rPr>
              <a:t>…</a:t>
            </a:r>
            <a:endParaRPr lang="en-US" sz="2800" b="1" dirty="0">
              <a:solidFill>
                <a:srgbClr val="FFFF00"/>
              </a:solidFill>
            </a:endParaRPr>
          </a:p>
        </p:txBody>
      </p:sp>
      <p:sp>
        <p:nvSpPr>
          <p:cNvPr id="6" name="TextBox 5"/>
          <p:cNvSpPr txBox="1"/>
          <p:nvPr/>
        </p:nvSpPr>
        <p:spPr>
          <a:xfrm>
            <a:off x="7848600" y="6334780"/>
            <a:ext cx="1295400" cy="523220"/>
          </a:xfrm>
          <a:prstGeom prst="rect">
            <a:avLst/>
          </a:prstGeom>
          <a:noFill/>
        </p:spPr>
        <p:txBody>
          <a:bodyPr wrap="square" rtlCol="0">
            <a:spAutoFit/>
          </a:bodyPr>
          <a:lstStyle/>
          <a:p>
            <a:r>
              <a:rPr lang="en-US" sz="1400" dirty="0"/>
              <a:t>Adapted from </a:t>
            </a:r>
            <a:r>
              <a:rPr lang="en-US" sz="1400" dirty="0" err="1"/>
              <a:t>Fei-Fei</a:t>
            </a:r>
            <a:r>
              <a:rPr lang="en-US" sz="1400" dirty="0"/>
              <a:t> Li</a:t>
            </a:r>
          </a:p>
        </p:txBody>
      </p:sp>
    </p:spTree>
    <p:extLst>
      <p:ext uri="{BB962C8B-B14F-4D97-AF65-F5344CB8AC3E}">
        <p14:creationId xmlns:p14="http://schemas.microsoft.com/office/powerpoint/2010/main" val="50680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9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29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animBg="1"/>
    </p:bldLst>
  </p:timing>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45173</TotalTime>
  <Words>2435</Words>
  <Application>Microsoft Macintosh PowerPoint</Application>
  <PresentationFormat>On-screen Show (4:3)</PresentationFormat>
  <Paragraphs>473</Paragraphs>
  <Slides>73</Slides>
  <Notes>41</Notes>
  <HiddenSlides>22</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0" baseType="lpstr">
      <vt:lpstr>Arial</vt:lpstr>
      <vt:lpstr>Calibri</vt:lpstr>
      <vt:lpstr>Helvetica</vt:lpstr>
      <vt:lpstr>Helvetica Light</vt:lpstr>
      <vt:lpstr>Times New Roman</vt:lpstr>
      <vt:lpstr>Office Theme</vt:lpstr>
      <vt:lpstr>Equation</vt:lpstr>
      <vt:lpstr>Introduction to Recognition</vt:lpstr>
      <vt:lpstr>Outline</vt:lpstr>
      <vt:lpstr>Recognition as 3D Matching</vt:lpstr>
      <vt:lpstr>Recognition as 3D Matching</vt:lpstr>
      <vt:lpstr>Recognition as 3D Matching</vt:lpstr>
      <vt:lpstr>Recognition as 3D Matching</vt:lpstr>
      <vt:lpstr>Recognition as 3D Matching</vt:lpstr>
      <vt:lpstr>PowerPoint Presentation</vt:lpstr>
      <vt:lpstr>PowerPoint Presentation</vt:lpstr>
      <vt:lpstr>PowerPoint Presentation</vt:lpstr>
      <vt:lpstr>PowerPoint Presentation</vt:lpstr>
      <vt:lpstr>PowerPoint Presentation</vt:lpstr>
      <vt:lpstr>PowerPoint Presentation</vt:lpstr>
      <vt:lpstr>Detection, semantic segmentation, instance segmentation</vt:lpstr>
      <vt:lpstr>PowerPoint Presentation</vt:lpstr>
      <vt:lpstr>Many vision problems involve categorization</vt:lpstr>
      <vt:lpstr>Image categorization</vt:lpstr>
      <vt:lpstr>Image categorization</vt:lpstr>
      <vt:lpstr>Image categorization</vt:lpstr>
      <vt:lpstr>Image categorization</vt:lpstr>
      <vt:lpstr>Image categorization</vt:lpstr>
      <vt:lpstr>Region categorization</vt:lpstr>
      <vt:lpstr>Region categorization</vt:lpstr>
      <vt:lpstr>Region categorization</vt:lpstr>
      <vt:lpstr>Detection, semantic segmentation, instance segmentation</vt:lpstr>
      <vt:lpstr>“Classic” recognition pipeline</vt:lpstr>
      <vt:lpstr>Basic Approach: Supervised Learning</vt:lpstr>
      <vt:lpstr>PowerPoint Presentation</vt:lpstr>
      <vt:lpstr>Classifiers: Nearest neighbor</vt:lpstr>
      <vt:lpstr>K-nearest neighbor classifier</vt:lpstr>
      <vt:lpstr>Linear classifiers</vt:lpstr>
      <vt:lpstr>Linear classifiers</vt:lpstr>
      <vt:lpstr>Support vector machines</vt:lpstr>
      <vt:lpstr>Finding the maximum margin hyperplane</vt:lpstr>
      <vt:lpstr>SVM parameter learning</vt:lpstr>
      <vt:lpstr>SVM parameter learning</vt:lpstr>
      <vt:lpstr>Nonlinear SVMs</vt:lpstr>
      <vt:lpstr>Nonlinear SVMs</vt:lpstr>
      <vt:lpstr>The kernel trick</vt:lpstr>
      <vt:lpstr>The kernel trick</vt:lpstr>
      <vt:lpstr>The kernel trick</vt:lpstr>
      <vt:lpstr>Polynomial kernel:</vt:lpstr>
      <vt:lpstr>Gaussian kernel</vt:lpstr>
      <vt:lpstr>Gaussian kernel</vt:lpstr>
      <vt:lpstr>Bag of features</vt:lpstr>
      <vt:lpstr>Outline</vt:lpstr>
      <vt:lpstr>Digit Classification Case Study</vt:lpstr>
      <vt:lpstr>The MNIST DATABASE of handwritten digits Yann LeCun &amp; Corinna Cortes</vt:lpstr>
      <vt:lpstr>Bias-Variance Trade-off</vt:lpstr>
      <vt:lpstr>Bias and Variance</vt:lpstr>
      <vt:lpstr>Bias-Variance Trade-off</vt:lpstr>
      <vt:lpstr>Model Selection</vt:lpstr>
      <vt:lpstr>Bias-Variance Trade-off</vt:lpstr>
      <vt:lpstr>Generalization Error</vt:lpstr>
      <vt:lpstr>Generalization Error</vt:lpstr>
      <vt:lpstr>Bias-Variance Trade-off</vt:lpstr>
      <vt:lpstr>Bias and Variance</vt:lpstr>
      <vt:lpstr>Model Selection</vt:lpstr>
      <vt:lpstr>Features vs Classifiers</vt:lpstr>
      <vt:lpstr>What are the right features?</vt:lpstr>
      <vt:lpstr>Stuff vs Objects</vt:lpstr>
      <vt:lpstr>Feature Design Process</vt:lpstr>
      <vt:lpstr>Features vs Classifiers</vt:lpstr>
      <vt:lpstr>“Classic” recognition pipeline</vt:lpstr>
      <vt:lpstr>Categorization involves features and a classifier</vt:lpstr>
      <vt:lpstr>New training setup with moderate sized datasets</vt:lpstr>
      <vt:lpstr>How do we build in transformational invariance?</vt:lpstr>
      <vt:lpstr>Orientation histograms</vt:lpstr>
      <vt:lpstr>Some more intuition</vt:lpstr>
      <vt:lpstr>We compare histograms using the Intersection Kernel</vt:lpstr>
      <vt:lpstr>Orientation histograms</vt:lpstr>
      <vt:lpstr>Categorization involves features and a classifier</vt:lpstr>
      <vt:lpstr>New training setup with moderate sized datasets</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Gupta, Saurabh</cp:lastModifiedBy>
  <cp:revision>353</cp:revision>
  <dcterms:created xsi:type="dcterms:W3CDTF">2009-12-16T02:55:56Z</dcterms:created>
  <dcterms:modified xsi:type="dcterms:W3CDTF">2021-04-07T15:51:50Z</dcterms:modified>
</cp:coreProperties>
</file>