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6"/>
  </p:notesMasterIdLst>
  <p:handoutMasterIdLst>
    <p:handoutMasterId r:id="rId57"/>
  </p:handoutMasterIdLst>
  <p:sldIdLst>
    <p:sldId id="815" r:id="rId3"/>
    <p:sldId id="997" r:id="rId4"/>
    <p:sldId id="970" r:id="rId5"/>
    <p:sldId id="948" r:id="rId6"/>
    <p:sldId id="983" r:id="rId7"/>
    <p:sldId id="925" r:id="rId8"/>
    <p:sldId id="926" r:id="rId9"/>
    <p:sldId id="927" r:id="rId10"/>
    <p:sldId id="1002" r:id="rId11"/>
    <p:sldId id="1003" r:id="rId12"/>
    <p:sldId id="1004" r:id="rId13"/>
    <p:sldId id="1006" r:id="rId14"/>
    <p:sldId id="1007" r:id="rId15"/>
    <p:sldId id="1008" r:id="rId16"/>
    <p:sldId id="1014" r:id="rId17"/>
    <p:sldId id="1015" r:id="rId18"/>
    <p:sldId id="1016" r:id="rId19"/>
    <p:sldId id="1017" r:id="rId20"/>
    <p:sldId id="1018" r:id="rId21"/>
    <p:sldId id="1019" r:id="rId22"/>
    <p:sldId id="1020" r:id="rId23"/>
    <p:sldId id="1021" r:id="rId24"/>
    <p:sldId id="1022" r:id="rId25"/>
    <p:sldId id="1023" r:id="rId26"/>
    <p:sldId id="1024" r:id="rId27"/>
    <p:sldId id="1025" r:id="rId28"/>
    <p:sldId id="1026" r:id="rId29"/>
    <p:sldId id="1027" r:id="rId30"/>
    <p:sldId id="1028" r:id="rId31"/>
    <p:sldId id="1029" r:id="rId32"/>
    <p:sldId id="1030" r:id="rId33"/>
    <p:sldId id="1031" r:id="rId34"/>
    <p:sldId id="1032" r:id="rId35"/>
    <p:sldId id="1033" r:id="rId36"/>
    <p:sldId id="1034" r:id="rId37"/>
    <p:sldId id="1035" r:id="rId38"/>
    <p:sldId id="1036" r:id="rId39"/>
    <p:sldId id="1037" r:id="rId40"/>
    <p:sldId id="1038" r:id="rId41"/>
    <p:sldId id="1039" r:id="rId42"/>
    <p:sldId id="285" r:id="rId43"/>
    <p:sldId id="999" r:id="rId44"/>
    <p:sldId id="1000" r:id="rId45"/>
    <p:sldId id="995" r:id="rId46"/>
    <p:sldId id="966" r:id="rId47"/>
    <p:sldId id="470" r:id="rId48"/>
    <p:sldId id="946" r:id="rId49"/>
    <p:sldId id="654" r:id="rId50"/>
    <p:sldId id="655" r:id="rId51"/>
    <p:sldId id="656" r:id="rId52"/>
    <p:sldId id="1010" r:id="rId53"/>
    <p:sldId id="1011" r:id="rId54"/>
    <p:sldId id="1012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FF9900"/>
    <a:srgbClr val="CC66FF"/>
    <a:srgbClr val="FF0000"/>
    <a:srgbClr val="33CC33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8503" autoAdjust="0"/>
  </p:normalViewPr>
  <p:slideViewPr>
    <p:cSldViewPr>
      <p:cViewPr varScale="1">
        <p:scale>
          <a:sx n="99" d="100"/>
          <a:sy n="99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clear that classic methods, e.g.</a:t>
            </a:r>
            <a:r>
              <a:rPr lang="en-US" baseline="0" dirty="0"/>
              <a:t> </a:t>
            </a:r>
            <a:r>
              <a:rPr lang="en-US" baseline="0" dirty="0" err="1"/>
              <a:t>convnets</a:t>
            </a:r>
            <a:r>
              <a:rPr lang="en-US" baseline="0" dirty="0"/>
              <a:t> are purely supervised.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majority of synapses, signals are sent from the axon of one neuron to a dendrite of another... All neurons are electrically excitable, maintaining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 across their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membranes…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the voltage changes by a large enough amount, an all-or-none electrochemical pulse called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potential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6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2E88-196E-E14F-AE60-954E43AFC24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github.io/neural-networks-1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neural-networks-1/" TargetMode="Externa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challenges/LSVRC/announcement-June-2-2015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228600"/>
            <a:ext cx="8569516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Title 1"/>
          <p:cNvSpPr txBox="1">
            <a:spLocks/>
          </p:cNvSpPr>
          <p:nvPr/>
        </p:nvSpPr>
        <p:spPr bwMode="auto">
          <a:xfrm>
            <a:off x="228600" y="762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0" dirty="0">
                <a:latin typeface="+mn-lt"/>
              </a:rPr>
              <a:t>Introduction to Neural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E4A8D-1B8F-2949-A712-E83CB237BD4A}"/>
              </a:ext>
            </a:extLst>
          </p:cNvPr>
          <p:cNvSpPr txBox="1"/>
          <p:nvPr/>
        </p:nvSpPr>
        <p:spPr>
          <a:xfrm>
            <a:off x="0" y="6550223"/>
            <a:ext cx="41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Many Slides from L. </a:t>
            </a:r>
            <a:r>
              <a:rPr lang="en-US" sz="1400" dirty="0" err="1"/>
              <a:t>Lazebnik</a:t>
            </a:r>
            <a:r>
              <a:rPr lang="en-US" sz="1400" dirty="0"/>
              <a:t>, B. Hariharan</a:t>
            </a:r>
          </a:p>
        </p:txBody>
      </p:sp>
    </p:spTree>
    <p:extLst>
      <p:ext uri="{BB962C8B-B14F-4D97-AF65-F5344CB8AC3E}">
        <p14:creationId xmlns:p14="http://schemas.microsoft.com/office/powerpoint/2010/main" val="375640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To make nonlinear classifiers out of </a:t>
            </a:r>
            <a:r>
              <a:rPr lang="en-US" dirty="0" err="1"/>
              <a:t>perceptrons</a:t>
            </a:r>
            <a:r>
              <a:rPr lang="en-US" dirty="0"/>
              <a:t>, build a multi-layer neural network!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This requires each perceptron to have a nonlinearity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To be trainable, the nonlinearity should be </a:t>
            </a:r>
            <a:r>
              <a:rPr lang="en-US" sz="2400" i="1" dirty="0"/>
              <a:t>differentiable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8510" y="3810000"/>
            <a:ext cx="2209800" cy="1658946"/>
            <a:chOff x="2362200" y="2759333"/>
            <a:chExt cx="4038600" cy="3031867"/>
          </a:xfrm>
        </p:grpSpPr>
        <p:sp>
          <p:nvSpPr>
            <p:cNvPr id="6" name="Oval 5"/>
            <p:cNvSpPr/>
            <p:nvPr/>
          </p:nvSpPr>
          <p:spPr bwMode="auto">
            <a:xfrm>
              <a:off x="3810000" y="3673733"/>
              <a:ext cx="1143000" cy="1143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2362200" y="2759333"/>
              <a:ext cx="1524000" cy="1219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3622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2362200" y="4557012"/>
              <a:ext cx="1538989" cy="12341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9530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066800" y="5486400"/>
            <a:ext cx="1062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Sigmoid:</a:t>
            </a:r>
            <a:endParaRPr lang="en-US" sz="1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39582"/>
              </p:ext>
            </p:extLst>
          </p:nvPr>
        </p:nvGraphicFramePr>
        <p:xfrm>
          <a:off x="2164035" y="5334000"/>
          <a:ext cx="1225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Equation" r:id="rId3" imgW="787400" imgH="393700" progId="Equation.3">
                  <p:embed/>
                </p:oleObj>
              </mc:Choice>
              <mc:Fallback>
                <p:oleObj name="Equation" r:id="rId3" imgW="78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35" y="5334000"/>
                        <a:ext cx="1225550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19910" y="3810000"/>
            <a:ext cx="2209800" cy="1658946"/>
            <a:chOff x="2362200" y="2759333"/>
            <a:chExt cx="4038600" cy="3031867"/>
          </a:xfrm>
        </p:grpSpPr>
        <p:sp>
          <p:nvSpPr>
            <p:cNvPr id="14" name="Oval 13"/>
            <p:cNvSpPr/>
            <p:nvPr/>
          </p:nvSpPr>
          <p:spPr bwMode="auto">
            <a:xfrm>
              <a:off x="3810000" y="3673733"/>
              <a:ext cx="1143000" cy="1143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2362200" y="2759333"/>
              <a:ext cx="1524000" cy="1219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3622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2362200" y="4557012"/>
              <a:ext cx="1538989" cy="12341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9530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9" name="Curved Connector 18"/>
          <p:cNvCxnSpPr/>
          <p:nvPr/>
        </p:nvCxnSpPr>
        <p:spPr bwMode="auto">
          <a:xfrm rot="10800000" flipV="1">
            <a:off x="2052911" y="4474029"/>
            <a:ext cx="380999" cy="32657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5603830" y="4495800"/>
            <a:ext cx="457200" cy="228600"/>
            <a:chOff x="6019800" y="5257800"/>
            <a:chExt cx="457200" cy="2286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198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6248400" y="52578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4491310" y="5486400"/>
            <a:ext cx="415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Rectified linear unit (</a:t>
            </a:r>
            <a:r>
              <a:rPr lang="en-US" sz="1600" b="1" dirty="0" err="1">
                <a:solidFill>
                  <a:srgbClr val="0000FF"/>
                </a:solidFill>
              </a:rPr>
              <a:t>ReLU</a:t>
            </a:r>
            <a:r>
              <a:rPr lang="en-US" sz="1600" b="1" dirty="0">
                <a:solidFill>
                  <a:srgbClr val="0000FF"/>
                </a:solidFill>
              </a:rPr>
              <a:t>): </a:t>
            </a:r>
            <a:r>
              <a:rPr lang="en-US" sz="1600" b="0" i="1" dirty="0">
                <a:latin typeface="Times New Roman"/>
                <a:cs typeface="Times New Roman"/>
              </a:rPr>
              <a:t>g</a:t>
            </a:r>
            <a:r>
              <a:rPr lang="en-US" sz="1600" b="0" dirty="0">
                <a:latin typeface="Times New Roman"/>
                <a:cs typeface="Times New Roman"/>
              </a:rPr>
              <a:t>(</a:t>
            </a:r>
            <a:r>
              <a:rPr lang="en-US" sz="1600" b="0" i="1" dirty="0">
                <a:latin typeface="Times New Roman"/>
                <a:cs typeface="Times New Roman"/>
              </a:rPr>
              <a:t>t</a:t>
            </a:r>
            <a:r>
              <a:rPr lang="en-US" sz="1600" b="0" dirty="0">
                <a:latin typeface="Times New Roman"/>
                <a:cs typeface="Times New Roman"/>
              </a:rPr>
              <a:t>) = max(0,</a:t>
            </a:r>
            <a:r>
              <a:rPr lang="en-US" sz="1600" b="0" i="1" dirty="0">
                <a:latin typeface="Times New Roman"/>
                <a:cs typeface="Times New Roman"/>
              </a:rPr>
              <a:t>t</a:t>
            </a:r>
            <a:r>
              <a:rPr lang="en-US" sz="1600" b="0" dirty="0">
                <a:latin typeface="Times New Roman"/>
                <a:cs typeface="Times New Roman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117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</p:spPr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Find network weights to minimize the prediction loss between true and estimated labels of training examples: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Possible losses (for binary problems):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Quadratic loss: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57250" lvl="1" indent="-457200">
                  <a:buFont typeface="Arial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Log likelihood loss: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857250" lvl="1" indent="-457200">
                  <a:buFont typeface="Arial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Hinge loss: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⁡(0,1−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  <a:blipFill>
                <a:blip r:embed="rId2"/>
                <a:stretch>
                  <a:fillRect l="-1051" t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Training of multi-layer networks</a:t>
            </a:r>
          </a:p>
        </p:txBody>
      </p:sp>
    </p:spTree>
    <p:extLst>
      <p:ext uri="{BB962C8B-B14F-4D97-AF65-F5344CB8AC3E}">
        <p14:creationId xmlns:p14="http://schemas.microsoft.com/office/powerpoint/2010/main" val="33413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</p:spPr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Find network weights to minimize the prediction loss between true and estimated labels of training examples: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Update weights by </a:t>
                </a:r>
                <a:r>
                  <a:rPr lang="en-US" sz="2400" b="1" dirty="0"/>
                  <a:t>gradient descent: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  <a:blipFill>
                <a:blip r:embed="rId3"/>
                <a:stretch>
                  <a:fillRect l="-1051" t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Training of multi-layer networks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80FCC7-51B4-1A4A-AE54-6E1984845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56230"/>
              </p:ext>
            </p:extLst>
          </p:nvPr>
        </p:nvGraphicFramePr>
        <p:xfrm>
          <a:off x="6019800" y="26670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E0C4B6F-C4D9-BC48-AD33-86609E664C06}"/>
              </a:ext>
            </a:extLst>
          </p:cNvPr>
          <p:cNvGrpSpPr/>
          <p:nvPr/>
        </p:nvGrpSpPr>
        <p:grpSpPr>
          <a:xfrm>
            <a:off x="1904999" y="3554844"/>
            <a:ext cx="6490949" cy="3379356"/>
            <a:chOff x="1904999" y="3478644"/>
            <a:chExt cx="6490949" cy="3379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A6B0EA-D01F-3449-A240-6A6388B50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795" r="-10769"/>
            <a:stretch/>
          </p:blipFill>
          <p:spPr>
            <a:xfrm>
              <a:off x="1904999" y="3478644"/>
              <a:ext cx="6490949" cy="33793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E993F6-2DE5-DA45-BA35-91ABAAEA182B}"/>
                </a:ext>
              </a:extLst>
            </p:cNvPr>
            <p:cNvSpPr txBox="1"/>
            <p:nvPr/>
          </p:nvSpPr>
          <p:spPr>
            <a:xfrm>
              <a:off x="2971800" y="63246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w</a:t>
              </a:r>
              <a:r>
                <a:rPr lang="en-US" b="0" baseline="-25000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60D532-A6FB-D34D-AB99-FA223039E3E7}"/>
                </a:ext>
              </a:extLst>
            </p:cNvPr>
            <p:cNvSpPr txBox="1"/>
            <p:nvPr/>
          </p:nvSpPr>
          <p:spPr>
            <a:xfrm>
              <a:off x="6332025" y="60960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w</a:t>
              </a:r>
              <a:r>
                <a:rPr lang="en-US" b="0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</p:spPr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Find network weights to minimize the prediction loss between true and estimated labels of training examples: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Update weights by </a:t>
                </a:r>
                <a:r>
                  <a:rPr lang="en-US" sz="2400" b="1" dirty="0"/>
                  <a:t>gradient descent: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b="1" dirty="0"/>
                  <a:t>Back-propagation: </a:t>
                </a:r>
                <a:r>
                  <a:rPr lang="en-US" sz="2400" dirty="0"/>
                  <a:t>gradients are computed in the direction from output to input layers and combined using chain rule</a:t>
                </a:r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b="1" dirty="0"/>
                  <a:t>Stochastic gradient descent: </a:t>
                </a:r>
                <a:r>
                  <a:rPr lang="en-US" sz="2400" dirty="0"/>
                  <a:t>compute the weight update </a:t>
                </a:r>
                <a:r>
                  <a:rPr lang="en-US" sz="2400" dirty="0" err="1"/>
                  <a:t>w.r.t</a:t>
                </a:r>
                <a:r>
                  <a:rPr lang="en-US" sz="2400" dirty="0"/>
                  <a:t>. one training example (or a small batch of examples) at a time, cycle through training examples in random order in multiple epochs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  <a:blipFill>
                <a:blip r:embed="rId3"/>
                <a:stretch>
                  <a:fillRect l="-1051" t="-603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Training of multi-layer networks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80FCC7-51B4-1A4A-AE54-6E1984845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6670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80FCC7-51B4-1A4A-AE54-6E1984845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52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228656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902201" y="4540251"/>
            <a:ext cx="2532742" cy="901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318000" y="2330451"/>
            <a:ext cx="952500" cy="1536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68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0700" y="386715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Convolutional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4F419-5473-504A-8AFE-F6470153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41" y="2198914"/>
            <a:ext cx="2941903" cy="80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F8DC6-C752-0D4E-93EE-A7A8A228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03" y="4567621"/>
            <a:ext cx="5144194" cy="879928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85826CD9-C826-4F4B-8372-AEFF933D2BDE}"/>
              </a:ext>
            </a:extLst>
          </p:cNvPr>
          <p:cNvSpPr/>
          <p:nvPr/>
        </p:nvSpPr>
        <p:spPr>
          <a:xfrm rot="16200000">
            <a:off x="4474515" y="2808402"/>
            <a:ext cx="478971" cy="5812004"/>
          </a:xfrm>
          <a:prstGeom prst="leftBrace">
            <a:avLst>
              <a:gd name="adj1" fmla="val 1696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248FB-A833-9A44-AEF0-A90EC416C42B}"/>
              </a:ext>
            </a:extLst>
          </p:cNvPr>
          <p:cNvSpPr txBox="1"/>
          <p:nvPr/>
        </p:nvSpPr>
        <p:spPr>
          <a:xfrm>
            <a:off x="1999903" y="5953890"/>
            <a:ext cx="56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Gradient descent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6D0E6-A667-F341-8550-5342F401A8D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8868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64238" y="3721100"/>
            <a:ext cx="508000" cy="1295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 of the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B9B7E-E5BF-1644-B9AA-9C866196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6" y="2254930"/>
            <a:ext cx="2165715" cy="35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D1B28-177E-2E42-B5AC-2F4952B7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506" y="2893558"/>
            <a:ext cx="1939929" cy="41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F5B05-0BA8-A54A-B7B4-8538D946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734" y="4036785"/>
            <a:ext cx="3337625" cy="6640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D16FCF-4F3A-CD46-AAC5-D6A3036B5F20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3804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990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990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66900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subsample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9900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subsample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985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7870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7985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78701" y="4054276"/>
            <a:ext cx="1015999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14474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51213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45075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96912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6200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17830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767715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3DBB5F-1DFB-2F41-8851-7F5D388978B0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26121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B33BA-7FBE-A341-9F4D-96E341825445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46105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54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97" y="4786313"/>
            <a:ext cx="2790825" cy="7905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67147" y="4603750"/>
            <a:ext cx="2225671" cy="127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7E8E77-A2C9-F24B-AA7B-4EFED3E6D74C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3369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/>
              <a:t>Perceptrons</a:t>
            </a:r>
            <a:endParaRPr lang="en-US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Perceptron update rule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Multi-layer neural networks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Training method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Best practices for training classifiers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After that: convolutional neural networks</a:t>
            </a:r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4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16149" y="4806950"/>
            <a:ext cx="2355851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42364" y="4832354"/>
            <a:ext cx="3171836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65148F-0CE0-A54B-BCBD-810DE0F9771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68440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20948" y="4806950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10021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D9FB48-C2A9-0049-ABBB-116E80D90508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78494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160067" y="4836416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10021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8BCD54-B8B1-3048-A2F8-49361AAF430F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16084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2520948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196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50" y="293717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8AC405-5633-804C-88E1-5368F088211E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4351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105147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891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44C84-184B-4443-9855-131C96DB8FA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90066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CDCB9640-06BA-6C4E-BFBF-9CBA06F6A3E0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B88063DF-4416-3341-BE7A-3EC7B235A21B}"/>
              </a:ext>
            </a:extLst>
          </p:cNvPr>
          <p:cNvSpPr/>
          <p:nvPr/>
        </p:nvSpPr>
        <p:spPr>
          <a:xfrm rot="17623496" flipH="1">
            <a:off x="5381864" y="312546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F88544-0FE3-724E-B727-7ED2A631C741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6381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930645" y="4565650"/>
            <a:ext cx="1708147" cy="1168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65B713-6F8B-944D-B38A-416CEE3B6F6E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90781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308472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057F14-E865-4B45-B2D4-FB6709F22B3A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05533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991097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556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5619D6-2DAB-E346-8E87-E41AB1601A08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4071874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471981" y="4932320"/>
            <a:ext cx="457199" cy="1024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8" y="5052221"/>
            <a:ext cx="2333625" cy="77152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2813050" y="3931931"/>
            <a:ext cx="2755898" cy="113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68" y="4111034"/>
            <a:ext cx="2171700" cy="771525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flipH="1">
            <a:off x="5683246" y="1898366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ircular Arrow 35"/>
          <p:cNvSpPr/>
          <p:nvPr/>
        </p:nvSpPr>
        <p:spPr>
          <a:xfrm flipH="1">
            <a:off x="4576753" y="191733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613335-4B1B-F14B-B59E-FE8DBC7225E5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41624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Recall: “Shallow” recognition pipeline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749425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Feature representation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876310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Trainable</a:t>
            </a:r>
            <a:b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1371600" y="2743200"/>
            <a:ext cx="304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7543309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247276" y="2362200"/>
            <a:ext cx="1810124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Image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Pixels</a:t>
            </a:r>
          </a:p>
        </p:txBody>
      </p:sp>
      <p:sp>
        <p:nvSpPr>
          <p:cNvPr id="10254" name="Content Placeholder 2"/>
          <p:cNvSpPr txBox="1">
            <a:spLocks/>
          </p:cNvSpPr>
          <p:nvPr/>
        </p:nvSpPr>
        <p:spPr bwMode="auto">
          <a:xfrm>
            <a:off x="685800" y="43434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 charset="0"/>
              </a:rPr>
              <a:t>Hand-crafted feature representation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 charset="0"/>
              </a:rPr>
              <a:t>Off-the-shelf trainable classifier 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7917287" y="2438400"/>
            <a:ext cx="1226713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Class label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419600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03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302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8" y="5052221"/>
            <a:ext cx="2333625" cy="771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68" y="4111034"/>
            <a:ext cx="2171700" cy="771525"/>
          </a:xfrm>
          <a:prstGeom prst="rect">
            <a:avLst/>
          </a:prstGeom>
        </p:spPr>
      </p:pic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A4068D54-C5FC-2C4D-B686-6A1D244D5115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266FA50A-82BD-054C-857F-786B81F8B457}"/>
              </a:ext>
            </a:extLst>
          </p:cNvPr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ircular Arrow 34">
            <a:extLst>
              <a:ext uri="{FF2B5EF4-FFF2-40B4-BE49-F238E27FC236}">
                <a16:creationId xmlns:a16="http://schemas.microsoft.com/office/drawing/2014/main" id="{1B3CE8A9-72B4-9F4C-8206-C6F6211C0160}"/>
              </a:ext>
            </a:extLst>
          </p:cNvPr>
          <p:cNvSpPr/>
          <p:nvPr/>
        </p:nvSpPr>
        <p:spPr>
          <a:xfrm rot="17623496" flipH="1">
            <a:off x="4356973" y="3115589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97352D-506E-F94E-858B-290AA5E7A04C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2366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69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794" y="4209982"/>
            <a:ext cx="2171700" cy="771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94" y="5120795"/>
            <a:ext cx="2333625" cy="771525"/>
          </a:xfrm>
          <a:prstGeom prst="rect">
            <a:avLst/>
          </a:prstGeom>
        </p:spPr>
      </p:pic>
      <p:sp>
        <p:nvSpPr>
          <p:cNvPr id="33" name="Left Arrow Callout 32"/>
          <p:cNvSpPr/>
          <p:nvPr/>
        </p:nvSpPr>
        <p:spPr>
          <a:xfrm>
            <a:off x="5683246" y="4140337"/>
            <a:ext cx="2460629" cy="91081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Recurrence going backward!!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35FB136A-8E43-5449-8913-04A9F85B377A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ircular Arrow 36">
            <a:extLst>
              <a:ext uri="{FF2B5EF4-FFF2-40B4-BE49-F238E27FC236}">
                <a16:creationId xmlns:a16="http://schemas.microsoft.com/office/drawing/2014/main" id="{E9959914-6394-3346-A88A-B695412FED5B}"/>
              </a:ext>
            </a:extLst>
          </p:cNvPr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ircular Arrow 37">
            <a:extLst>
              <a:ext uri="{FF2B5EF4-FFF2-40B4-BE49-F238E27FC236}">
                <a16:creationId xmlns:a16="http://schemas.microsoft.com/office/drawing/2014/main" id="{5426B92B-A5D3-8E48-90DB-710835F74776}"/>
              </a:ext>
            </a:extLst>
          </p:cNvPr>
          <p:cNvSpPr/>
          <p:nvPr/>
        </p:nvSpPr>
        <p:spPr>
          <a:xfrm flipH="1">
            <a:off x="3540127" y="1883770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1E58046A-FEFC-D041-9320-A9E222CFC7DE}"/>
              </a:ext>
            </a:extLst>
          </p:cNvPr>
          <p:cNvSpPr/>
          <p:nvPr/>
        </p:nvSpPr>
        <p:spPr>
          <a:xfrm rot="17623496" flipH="1">
            <a:off x="3346441" y="3120573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46F205-F1B2-7D4E-8C4D-A8B5D15B630F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4904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ircular Arrow 31"/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3540127" y="1883770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2444743" y="1912226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5381864" y="312546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4356973" y="3115589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3346441" y="3120573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2265427" y="3166135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6526381" y="310464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E57992-39EB-434C-A775-9CC9C8D18122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34E16-16D9-CF48-82A0-554B4EA86DFA}"/>
              </a:ext>
            </a:extLst>
          </p:cNvPr>
          <p:cNvSpPr txBox="1"/>
          <p:nvPr/>
        </p:nvSpPr>
        <p:spPr>
          <a:xfrm>
            <a:off x="2444743" y="4900406"/>
            <a:ext cx="426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25217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“function” has a “forward” and “backward” module</a:t>
            </a:r>
          </a:p>
          <a:p>
            <a:r>
              <a:rPr lang="en-US" dirty="0"/>
              <a:t>Forward module for f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takes z</a:t>
            </a:r>
            <a:r>
              <a:rPr lang="en-US" baseline="-25000" dirty="0"/>
              <a:t>i-1</a:t>
            </a:r>
            <a:r>
              <a:rPr lang="en-US" dirty="0"/>
              <a:t> and weight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as input</a:t>
            </a:r>
          </a:p>
          <a:p>
            <a:pPr lvl="1"/>
            <a:r>
              <a:rPr lang="en-US" dirty="0"/>
              <a:t>produces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as output</a:t>
            </a:r>
          </a:p>
          <a:p>
            <a:r>
              <a:rPr lang="en-US" dirty="0"/>
              <a:t>Backward module for f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takes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) as input</a:t>
            </a:r>
          </a:p>
          <a:p>
            <a:pPr lvl="1"/>
            <a:r>
              <a:rPr lang="en-US" dirty="0"/>
              <a:t>produces g(z</a:t>
            </a:r>
            <a:r>
              <a:rPr lang="en-US" baseline="-25000" dirty="0"/>
              <a:t>i-1</a:t>
            </a:r>
            <a:r>
              <a:rPr lang="en-US" dirty="0"/>
              <a:t> ) and 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as output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81" y="5373092"/>
            <a:ext cx="1825019" cy="54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61" y="5391150"/>
            <a:ext cx="2058191" cy="511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16F42-BCB3-C145-8677-CA776F20262A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822686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983" y="2393950"/>
            <a:ext cx="63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97A83-5083-6940-A997-24C893A653F5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78765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809" y="2393950"/>
            <a:ext cx="93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g(z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2268342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9454884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8488" y="4108218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FF5F9-190F-204C-A2A5-94A6A36471F4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801114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FD3-F339-9746-84A0-6C0C964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-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80FA-CF02-F640-A891-F6DA3ACF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implements two functions</a:t>
            </a:r>
          </a:p>
          <a:p>
            <a:pPr lvl="1"/>
            <a:r>
              <a:rPr lang="en-US" dirty="0"/>
              <a:t>A “forward”</a:t>
            </a:r>
          </a:p>
          <a:p>
            <a:pPr lvl="2"/>
            <a:r>
              <a:rPr lang="en-US" dirty="0"/>
              <a:t>Computes output given input</a:t>
            </a:r>
          </a:p>
          <a:p>
            <a:pPr lvl="1"/>
            <a:r>
              <a:rPr lang="en-US" dirty="0"/>
              <a:t>A “backward”</a:t>
            </a:r>
          </a:p>
          <a:p>
            <a:pPr lvl="2"/>
            <a:r>
              <a:rPr lang="en-US" dirty="0"/>
              <a:t>Computes derivative of z </a:t>
            </a:r>
            <a:r>
              <a:rPr lang="en-US" dirty="0" err="1"/>
              <a:t>w.r.t</a:t>
            </a:r>
            <a:r>
              <a:rPr lang="en-US" dirty="0"/>
              <a:t> input, given derivative of z </a:t>
            </a:r>
            <a:r>
              <a:rPr lang="en-US" dirty="0" err="1"/>
              <a:t>w.r.t</a:t>
            </a:r>
            <a:r>
              <a:rPr lang="en-US" dirty="0"/>
              <a:t> output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023E7-BE06-2C45-9985-2051D8035DF0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69940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186" y="25631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536" y="32984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83735" y="3298429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120A5-1C07-CF47-B8C2-1C5BE3334D5F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4242345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2401307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9406387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639101">
            <a:off x="2183735" y="3325591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3275989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07847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03" y="4118631"/>
            <a:ext cx="331178" cy="6375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433F4F-797A-5C4A-92DA-5210E0F9AC3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555888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186" y="25631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536" y="32984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83735" y="3298429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 rot="19188042">
            <a:off x="7169813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 rot="1577851">
            <a:off x="7222386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79B55-C196-0C4D-9052-3D6B66330F6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21312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</a:rPr>
              <a:t>“Deep” recognition pipeline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772400" cy="2895600"/>
          </a:xfrm>
        </p:spPr>
        <p:txBody>
          <a:bodyPr/>
          <a:lstStyle/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Learn a </a:t>
            </a:r>
            <a:r>
              <a:rPr lang="en-US" sz="2800" i="1" dirty="0"/>
              <a:t>feature hierarchy</a:t>
            </a:r>
            <a:r>
              <a:rPr lang="en-US" sz="2800" dirty="0"/>
              <a:t> from pixels </a:t>
            </a:r>
            <a:r>
              <a:rPr lang="en-US" sz="2800" dirty="0">
                <a:sym typeface="Wingdings" charset="0"/>
              </a:rPr>
              <a:t>to classifier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Each layer extracts features from the output of previous layer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Train all layers jointly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676400" y="16002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33800" y="16002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2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791200" y="16002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3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7315200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0252" name="TextBox 19"/>
          <p:cNvSpPr txBox="1">
            <a:spLocks noChangeArrowheads="1"/>
          </p:cNvSpPr>
          <p:nvPr/>
        </p:nvSpPr>
        <p:spPr bwMode="auto">
          <a:xfrm>
            <a:off x="7912300" y="1625253"/>
            <a:ext cx="1241025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Simple </a:t>
            </a:r>
            <a:br>
              <a:rPr lang="en-US" sz="2000" b="0" dirty="0">
                <a:latin typeface="+mn-lt"/>
              </a:rPr>
            </a:br>
            <a:r>
              <a:rPr lang="en-US" sz="2000" b="0" dirty="0">
                <a:latin typeface="+mn-lt"/>
              </a:rPr>
              <a:t>Classifier</a:t>
            </a: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-54454" y="1625253"/>
            <a:ext cx="1353029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Image pixels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5260975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203575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1146175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65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2401307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9406387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639101">
            <a:off x="2183735" y="3325591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84" y="3249353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07847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03" y="4118631"/>
            <a:ext cx="331178" cy="63751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8646816">
            <a:off x="8008010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12636625">
            <a:off x="8060583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r 4"/>
          <p:cNvSpPr/>
          <p:nvPr/>
        </p:nvSpPr>
        <p:spPr>
          <a:xfrm>
            <a:off x="7727003" y="3420603"/>
            <a:ext cx="364791" cy="371962"/>
          </a:xfrm>
          <a:prstGeom prst="flowChar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7014308" y="3373011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E1490-82C4-0C4A-A467-AF629B1AF164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30467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2571750"/>
            <a:ext cx="18478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1713"/>
            <a:ext cx="17811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4095750"/>
            <a:ext cx="24384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4157663"/>
            <a:ext cx="1171575" cy="44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0FC56E-6081-D14F-9056-8F61CEC66D66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305788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with a single hidden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Neural networks with at least one hidden layer are </a:t>
            </a:r>
            <a:r>
              <a:rPr lang="en-US" i="1" dirty="0">
                <a:hlinkClick r:id="rId3"/>
              </a:rPr>
              <a:t>universal function </a:t>
            </a:r>
            <a:r>
              <a:rPr lang="en-US" i="1" dirty="0" err="1">
                <a:hlinkClick r:id="rId3"/>
              </a:rPr>
              <a:t>approximators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324100"/>
            <a:ext cx="635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with a single hidden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Hidden layer size and </a:t>
            </a:r>
            <a:r>
              <a:rPr lang="en-US" i="1" dirty="0"/>
              <a:t>network capacity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3246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5802" y="6324600"/>
            <a:ext cx="698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Source: </a:t>
            </a:r>
            <a:r>
              <a:rPr lang="en-US" b="0" dirty="0">
                <a:hlinkClick r:id="rId4"/>
              </a:rPr>
              <a:t>http://cs231n.github.io/neural-networks-1/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43725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/>
                  <a:buChar char="•"/>
                </a:pPr>
                <a:r>
                  <a:rPr lang="en-US" sz="2400" dirty="0"/>
                  <a:t>It is common to add a penalty (e.g., quadratic) on weight magnitudes to the objective function:</a:t>
                </a:r>
                <a:br>
                  <a:rPr lang="en-US" sz="2400" dirty="0"/>
                </a:br>
                <a:endParaRPr lang="en-US" sz="12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000" dirty="0"/>
                  <a:t>Quadratic penalty encourages network to use all of its inputs “a little” rather than a few inputs “a lot”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7488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733800"/>
            <a:ext cx="7010400" cy="2564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2737" y="6477000"/>
            <a:ext cx="4132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5"/>
              </a:rPr>
              <a:t>http://cs231n.github.io/neural-networks-1/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8947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Network Demo</a:t>
            </a:r>
          </a:p>
        </p:txBody>
      </p:sp>
      <p:pic>
        <p:nvPicPr>
          <p:cNvPr id="6" name="Picture 5" descr="Screen Shot 2016-04-13 at 12.5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855"/>
            <a:ext cx="9144000" cy="4593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60153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http://playground.tensorflow.org/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04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multiple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we need to classify inputs into C different classes, we put C units in the last layer to produce C </a:t>
                </a:r>
                <a:r>
                  <a:rPr lang="en-US" i="1" dirty="0"/>
                  <a:t>one-vs.-others</a:t>
                </a:r>
                <a:r>
                  <a:rPr lang="en-US" dirty="0"/>
                  <a:t>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Apply </a:t>
                </a:r>
                <a:r>
                  <a:rPr lang="en-US" i="1" dirty="0" err="1"/>
                  <a:t>softmax</a:t>
                </a:r>
                <a:r>
                  <a:rPr lang="en-US" dirty="0"/>
                  <a:t> function to convert these scores to probabilities:</a:t>
                </a:r>
                <a:br>
                  <a:rPr lang="en-US" dirty="0"/>
                </a:br>
                <a:endParaRPr lang="en-US" sz="800" dirty="0">
                  <a:solidFill>
                    <a:srgbClr val="C0000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one of the inputs is much larger than the others, then the corresponding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value will be close to 1 and others will be close to 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Use log likelihood (</a:t>
                </a:r>
                <a:r>
                  <a:rPr lang="en-US" i="1" dirty="0"/>
                  <a:t>cross-entropy</a:t>
                </a:r>
                <a:r>
                  <a:rPr lang="en-US" dirty="0"/>
                  <a:t>) loss: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449" r="-1958" b="-7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6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Pros</a:t>
            </a:r>
          </a:p>
          <a:p>
            <a:pPr lvl="1"/>
            <a:r>
              <a:rPr lang="en-US" sz="2400" dirty="0"/>
              <a:t>Flexible and general function approximation framework</a:t>
            </a:r>
          </a:p>
          <a:p>
            <a:pPr lvl="1"/>
            <a:r>
              <a:rPr lang="en-US" sz="2400" dirty="0"/>
              <a:t>Can build extremely powerful models by adding more layers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Cons</a:t>
            </a:r>
          </a:p>
          <a:p>
            <a:pPr lvl="1"/>
            <a:r>
              <a:rPr lang="en-US" sz="2400" dirty="0"/>
              <a:t>Hard to analyze theoretically (e.g., training is prone to local optima)</a:t>
            </a:r>
          </a:p>
          <a:p>
            <a:pPr lvl="1"/>
            <a:r>
              <a:rPr lang="en-US" sz="2400" dirty="0"/>
              <a:t>Huge amount of training data, computing power may be required to get good performance</a:t>
            </a:r>
          </a:p>
          <a:p>
            <a:pPr lvl="1"/>
            <a:r>
              <a:rPr lang="en-US" sz="2400" dirty="0"/>
              <a:t>The space of implementation choices is huge (network architectures, parameters)</a:t>
            </a:r>
          </a:p>
        </p:txBody>
      </p:sp>
    </p:spTree>
    <p:extLst>
      <p:ext uri="{BB962C8B-B14F-4D97-AF65-F5344CB8AC3E}">
        <p14:creationId xmlns:p14="http://schemas.microsoft.com/office/powerpoint/2010/main" val="94563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training classifiers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066800"/>
            <a:ext cx="6096000" cy="5257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/>
              <a:t>Goal: obtain a classifier with </a:t>
            </a:r>
            <a:r>
              <a:rPr lang="en-US" sz="2400" b="1" dirty="0"/>
              <a:t>good generalization </a:t>
            </a:r>
            <a:r>
              <a:rPr lang="en-US" sz="2400" dirty="0"/>
              <a:t>or performance on never before seen data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 </a:t>
            </a:r>
            <a:r>
              <a:rPr lang="en-US" sz="2400" i="1" dirty="0"/>
              <a:t>parameters</a:t>
            </a:r>
            <a:r>
              <a:rPr lang="en-US" sz="2400" dirty="0"/>
              <a:t> on the </a:t>
            </a:r>
            <a:r>
              <a:rPr lang="en-US" sz="2400" b="1" i="1" dirty="0">
                <a:solidFill>
                  <a:srgbClr val="3366FF"/>
                </a:solidFill>
              </a:rPr>
              <a:t>training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Tune </a:t>
            </a:r>
            <a:r>
              <a:rPr lang="en-US" sz="2400" i="1" dirty="0" err="1"/>
              <a:t>hyperparameters</a:t>
            </a:r>
            <a:r>
              <a:rPr lang="en-US" sz="2400" dirty="0"/>
              <a:t> (implementation choices) on the </a:t>
            </a:r>
            <a:r>
              <a:rPr lang="en-US" sz="2400" i="1" dirty="0"/>
              <a:t>held out </a:t>
            </a:r>
            <a:r>
              <a:rPr lang="en-US" sz="2400" b="1" i="1" dirty="0">
                <a:solidFill>
                  <a:srgbClr val="008000"/>
                </a:solidFill>
              </a:rPr>
              <a:t>validation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Evaluate performance on the </a:t>
            </a:r>
            <a:r>
              <a:rPr lang="en-US" sz="2400" b="1" i="1" dirty="0">
                <a:solidFill>
                  <a:srgbClr val="D60093"/>
                </a:solidFill>
              </a:rPr>
              <a:t>test set</a:t>
            </a:r>
          </a:p>
          <a:p>
            <a:pPr lvl="1"/>
            <a:r>
              <a:rPr lang="en-US" sz="2400" dirty="0"/>
              <a:t>Crucial: do not peek at the test set when iterating steps 1 and 2!</a:t>
            </a:r>
          </a:p>
        </p:txBody>
      </p:sp>
      <p:pic>
        <p:nvPicPr>
          <p:cNvPr id="8" name="Picture 7" descr="Screen Shot 2015-11-17 at 11.1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71600"/>
            <a:ext cx="1809577" cy="48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pic>
        <p:nvPicPr>
          <p:cNvPr id="4" name="Picture 3" descr="Screen Shot 2015-11-17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107769"/>
          </a:xfrm>
          <a:prstGeom prst="rect">
            <a:avLst/>
          </a:prstGeom>
        </p:spPr>
      </p:pic>
      <p:pic>
        <p:nvPicPr>
          <p:cNvPr id="5" name="Picture 4" descr="Screen Shot 2015-11-17 at 11.47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143000"/>
            <a:ext cx="1398494" cy="914400"/>
          </a:xfrm>
          <a:prstGeom prst="rect">
            <a:avLst/>
          </a:prstGeom>
        </p:spPr>
      </p:pic>
      <p:pic>
        <p:nvPicPr>
          <p:cNvPr id="6" name="Picture 5" descr="Screen Shot 2015-11-17 at 11.48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946"/>
            <a:ext cx="9144000" cy="1665054"/>
          </a:xfrm>
          <a:prstGeom prst="rect">
            <a:avLst/>
          </a:prstGeom>
        </p:spPr>
      </p:pic>
      <p:pic>
        <p:nvPicPr>
          <p:cNvPr id="7" name="Picture 6" descr="Screen Shot 2015-11-17 at 11.49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87946"/>
            <a:ext cx="2501900" cy="444500"/>
          </a:xfrm>
          <a:prstGeom prst="rect">
            <a:avLst/>
          </a:prstGeom>
        </p:spPr>
      </p:pic>
      <p:pic>
        <p:nvPicPr>
          <p:cNvPr id="8" name="Picture 7" descr="Screen Shot 2015-11-17 at 11.50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5181600" cy="1197790"/>
          </a:xfrm>
          <a:prstGeom prst="rect">
            <a:avLst/>
          </a:prstGeom>
        </p:spPr>
      </p:pic>
      <p:pic>
        <p:nvPicPr>
          <p:cNvPr id="9" name="Picture 8" descr="Screen Shot 2015-11-17 at 11.51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62500"/>
            <a:ext cx="1600200" cy="419100"/>
          </a:xfrm>
          <a:prstGeom prst="rect">
            <a:avLst/>
          </a:prstGeom>
        </p:spPr>
      </p:pic>
      <p:pic>
        <p:nvPicPr>
          <p:cNvPr id="10" name="Picture 9" descr="Screen Shot 2015-11-17 at 11.51.4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4400"/>
            <a:ext cx="2590800" cy="1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228600"/>
            <a:ext cx="8569516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Screen Shot 2015-12-02 at 12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313"/>
            <a:ext cx="9144000" cy="4922887"/>
          </a:xfrm>
          <a:prstGeom prst="rect">
            <a:avLst/>
          </a:prstGeom>
        </p:spPr>
      </p:pic>
      <p:pic>
        <p:nvPicPr>
          <p:cNvPr id="6" name="Picture 5" descr="Screen Shot 2015-12-02 at 12.0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283028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371600"/>
          </a:xfrm>
        </p:spPr>
        <p:txBody>
          <a:bodyPr/>
          <a:lstStyle/>
          <a:p>
            <a:pPr algn="ctr"/>
            <a:r>
              <a:rPr lang="en-US" dirty="0"/>
              <a:t>Neural networks vs. SVMs </a:t>
            </a:r>
            <a:br>
              <a:rPr lang="en-US" dirty="0"/>
            </a:br>
            <a:r>
              <a:rPr lang="en-US" dirty="0"/>
              <a:t>(a.k.a. “deep” vs. “shallow” learning)</a:t>
            </a:r>
          </a:p>
        </p:txBody>
      </p:sp>
    </p:spTree>
    <p:extLst>
      <p:ext uri="{BB962C8B-B14F-4D97-AF65-F5344CB8AC3E}">
        <p14:creationId xmlns:p14="http://schemas.microsoft.com/office/powerpoint/2010/main" val="1447036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0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5-11-17 at 11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"/>
            <a:ext cx="7366000" cy="6307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64008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www.image-net.org</a:t>
            </a:r>
            <a:r>
              <a:rPr lang="en-US" sz="1400" dirty="0">
                <a:hlinkClick r:id="rId3"/>
              </a:rPr>
              <a:t>/challenges/LSVRC/announcement-June-2-2015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8891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296-BF40-3543-B724-277FAA4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4375-1C36-2143-BB29-5FACF38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Inductive Bias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Data</a:t>
            </a:r>
          </a:p>
          <a:p>
            <a:pPr marL="514350" indent="-514350">
              <a:buAutoNum type="arabicPeriod"/>
            </a:pPr>
            <a:r>
              <a:rPr lang="en-US" dirty="0"/>
              <a:t>Supervision</a:t>
            </a:r>
          </a:p>
          <a:p>
            <a:pPr marL="514350" indent="-514350">
              <a:buAutoNum type="arabicPeriod"/>
            </a:pPr>
            <a:r>
              <a:rPr lang="en-US" dirty="0"/>
              <a:t>Loss functions</a:t>
            </a:r>
          </a:p>
          <a:p>
            <a:pPr marL="514350" indent="-514350">
              <a:buAutoNum type="arabicPeriod"/>
            </a:pPr>
            <a:r>
              <a:rPr lang="en-US" dirty="0"/>
              <a:t>Optimization /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521130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296-BF40-3543-B724-277FAA4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4375-1C36-2143-BB29-5FACF38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Collect lots of labeled data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Setup network architecture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Setup loss function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Sanity checks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Is your data correct?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Can you overfit to a small set?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Hyperparameters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Learning hyperparameters: batch size, learning rates, how much to train, regularization, optimizer.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Architectural hyper-parameters: Non-linearities, #layers, #neurons, loss functions.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Hacking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Reducing iteration time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Maximizing GPU utilization</a:t>
            </a:r>
          </a:p>
          <a:p>
            <a:pPr marL="914400" lvl="1" indent="-514350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2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296-BF40-3543-B724-277FAA4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4375-1C36-2143-BB29-5FACF38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Stochastic gradient descent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Stochastic gradient descent with momentum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Adam</a:t>
            </a:r>
          </a:p>
        </p:txBody>
      </p:sp>
    </p:spTree>
    <p:extLst>
      <p:ext uri="{BB962C8B-B14F-4D97-AF65-F5344CB8AC3E}">
        <p14:creationId xmlns:p14="http://schemas.microsoft.com/office/powerpoint/2010/main" val="91887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revisited: Perceptron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0" y="3673733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2759333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2200" y="3597533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362200" y="4359533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2362200" y="4649345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4283333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237833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3632" y="32120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57266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0432" y="26831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0432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4278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0502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55025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5401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8428" y="214526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451193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4038600" y="3962400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3733800"/>
            <a:ext cx="309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Output:</a:t>
            </a:r>
            <a:r>
              <a:rPr lang="en-US" dirty="0"/>
              <a:t> </a:t>
            </a:r>
            <a:r>
              <a:rPr lang="en-US" b="0" dirty="0" err="1">
                <a:sym typeface="Symbol"/>
              </a:rPr>
              <a:t>sgn</a:t>
            </a:r>
            <a:r>
              <a:rPr lang="en-US" b="0" dirty="0"/>
              <a:t>(</a:t>
            </a:r>
            <a:r>
              <a:rPr lang="en-US" dirty="0" err="1"/>
              <a:t>w</a:t>
            </a:r>
            <a:r>
              <a:rPr lang="en-US" dirty="0" err="1">
                <a:sym typeface="Symbol"/>
              </a:rPr>
              <a:t>x</a:t>
            </a:r>
            <a:r>
              <a:rPr lang="en-US" b="0" dirty="0">
                <a:sym typeface="Symbol"/>
              </a:rPr>
              <a:t> + b)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380672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Can incorporate bias as component of the weight vector by always including a feature with value set to 1</a:t>
            </a:r>
          </a:p>
        </p:txBody>
      </p:sp>
      <p:cxnSp>
        <p:nvCxnSpPr>
          <p:cNvPr id="19" name="Straight Arrow Connector 18"/>
          <p:cNvCxnSpPr>
            <a:stCxn id="3" idx="0"/>
          </p:cNvCxnSpPr>
          <p:nvPr/>
        </p:nvCxnSpPr>
        <p:spPr>
          <a:xfrm flipH="1" flipV="1">
            <a:off x="7239000" y="4103132"/>
            <a:ext cx="266700" cy="1277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inspiration: Human neurons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0848"/>
            <a:ext cx="8077200" cy="4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4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134038_10155406252950585_563745030676729494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8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To make nonlinear classifiers out of </a:t>
            </a:r>
            <a:r>
              <a:rPr lang="en-US" dirty="0" err="1"/>
              <a:t>perceptrons</a:t>
            </a:r>
            <a:r>
              <a:rPr lang="en-US" dirty="0"/>
              <a:t>, build a multi-layer neural network!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This requires each perceptron to have a nonlinearity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7620000" cy="37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60370</TotalTime>
  <Words>1598</Words>
  <Application>Microsoft Macintosh PowerPoint</Application>
  <PresentationFormat>On-screen Show (4:3)</PresentationFormat>
  <Paragraphs>486</Paragraphs>
  <Slides>53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Times New Roman</vt:lpstr>
      <vt:lpstr>Blank Presentation</vt:lpstr>
      <vt:lpstr>Office Theme</vt:lpstr>
      <vt:lpstr>Equation</vt:lpstr>
      <vt:lpstr>PowerPoint Presentation</vt:lpstr>
      <vt:lpstr>Outline</vt:lpstr>
      <vt:lpstr>Recall: “Shallow” recognition pipeline</vt:lpstr>
      <vt:lpstr>“Deep” recognition pipeline</vt:lpstr>
      <vt:lpstr>Neural networks vs. SVMs  (a.k.a. “deep” vs. “shallow” learning)</vt:lpstr>
      <vt:lpstr>Linear classifiers revisited: Perceptron</vt:lpstr>
      <vt:lpstr>Loose inspiration: Human neurons</vt:lpstr>
      <vt:lpstr>PowerPoint Presentation</vt:lpstr>
      <vt:lpstr>Multi-layer perceptrons</vt:lpstr>
      <vt:lpstr>Multi-layer perceptrons</vt:lpstr>
      <vt:lpstr>Training of multi-layer networks</vt:lpstr>
      <vt:lpstr>Training of multi-layer networks</vt:lpstr>
      <vt:lpstr>Training of multi-layer networks</vt:lpstr>
      <vt:lpstr>Back-propagation</vt:lpstr>
      <vt:lpstr>Back-propagation</vt:lpstr>
      <vt:lpstr>Computing the gradient of the loss</vt:lpstr>
      <vt:lpstr>Convolutional networks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Backpropagation for a sequence of functions</vt:lpstr>
      <vt:lpstr>Backpropagation for a sequence of functions</vt:lpstr>
      <vt:lpstr>Backpropagation for a sequence of functions</vt:lpstr>
      <vt:lpstr>Computation graph - Functions</vt:lpstr>
      <vt:lpstr>Computation graphs</vt:lpstr>
      <vt:lpstr>Computation graphs</vt:lpstr>
      <vt:lpstr>Computation graphs</vt:lpstr>
      <vt:lpstr>Computation graphs</vt:lpstr>
      <vt:lpstr>Neural network frameworks</vt:lpstr>
      <vt:lpstr>Network with a single hidden layer</vt:lpstr>
      <vt:lpstr>Network with a single hidden layer</vt:lpstr>
      <vt:lpstr>Regularization</vt:lpstr>
      <vt:lpstr>Multi-Layer Network Demo</vt:lpstr>
      <vt:lpstr>Dealing with multiple classes</vt:lpstr>
      <vt:lpstr>Neural networks: Pros and cons</vt:lpstr>
      <vt:lpstr>Best practices for training classifiers</vt:lpstr>
      <vt:lpstr>What’s the big deal?</vt:lpstr>
      <vt:lpstr>PowerPoint Presentation</vt:lpstr>
      <vt:lpstr>Important Considerations</vt:lpstr>
      <vt:lpstr>Development Process</vt:lpstr>
      <vt:lpstr>Optimizers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1570</cp:revision>
  <cp:lastPrinted>2019-04-01T18:09:30Z</cp:lastPrinted>
  <dcterms:created xsi:type="dcterms:W3CDTF">2004-08-29T23:15:23Z</dcterms:created>
  <dcterms:modified xsi:type="dcterms:W3CDTF">2021-04-09T03:33:15Z</dcterms:modified>
</cp:coreProperties>
</file>