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4"/>
  </p:notesMasterIdLst>
  <p:handoutMasterIdLst>
    <p:handoutMasterId r:id="rId75"/>
  </p:handoutMasterIdLst>
  <p:sldIdLst>
    <p:sldId id="815" r:id="rId2"/>
    <p:sldId id="997" r:id="rId3"/>
    <p:sldId id="1094" r:id="rId4"/>
    <p:sldId id="1095" r:id="rId5"/>
    <p:sldId id="984" r:id="rId6"/>
    <p:sldId id="985" r:id="rId7"/>
    <p:sldId id="986" r:id="rId8"/>
    <p:sldId id="1041" r:id="rId9"/>
    <p:sldId id="988" r:id="rId10"/>
    <p:sldId id="987" r:id="rId11"/>
    <p:sldId id="990" r:id="rId12"/>
    <p:sldId id="1096" r:id="rId13"/>
    <p:sldId id="1097" r:id="rId14"/>
    <p:sldId id="1042" r:id="rId15"/>
    <p:sldId id="1098" r:id="rId16"/>
    <p:sldId id="992" r:id="rId17"/>
    <p:sldId id="993" r:id="rId18"/>
    <p:sldId id="1043" r:id="rId19"/>
    <p:sldId id="1099" r:id="rId20"/>
    <p:sldId id="962" r:id="rId21"/>
    <p:sldId id="1044" r:id="rId22"/>
    <p:sldId id="994" r:id="rId23"/>
    <p:sldId id="996" r:id="rId24"/>
    <p:sldId id="1079" r:id="rId25"/>
    <p:sldId id="1076" r:id="rId26"/>
    <p:sldId id="1104" r:id="rId27"/>
    <p:sldId id="1102" r:id="rId28"/>
    <p:sldId id="1103" r:id="rId29"/>
    <p:sldId id="1100" r:id="rId30"/>
    <p:sldId id="1101" r:id="rId31"/>
    <p:sldId id="890" r:id="rId32"/>
    <p:sldId id="846" r:id="rId33"/>
    <p:sldId id="1080" r:id="rId34"/>
    <p:sldId id="1030" r:id="rId35"/>
    <p:sldId id="1114" r:id="rId36"/>
    <p:sldId id="1115" r:id="rId37"/>
    <p:sldId id="1006" r:id="rId38"/>
    <p:sldId id="1008" r:id="rId39"/>
    <p:sldId id="1009" r:id="rId40"/>
    <p:sldId id="1010" r:id="rId41"/>
    <p:sldId id="1007" r:id="rId42"/>
    <p:sldId id="1078" r:id="rId43"/>
    <p:sldId id="1049" r:id="rId44"/>
    <p:sldId id="1081" r:id="rId45"/>
    <p:sldId id="1083" r:id="rId46"/>
    <p:sldId id="1084" r:id="rId47"/>
    <p:sldId id="1082" r:id="rId48"/>
    <p:sldId id="1036" r:id="rId49"/>
    <p:sldId id="1019" r:id="rId50"/>
    <p:sldId id="1020" r:id="rId51"/>
    <p:sldId id="1085" r:id="rId52"/>
    <p:sldId id="1086" r:id="rId53"/>
    <p:sldId id="1087" r:id="rId54"/>
    <p:sldId id="1088" r:id="rId55"/>
    <p:sldId id="1089" r:id="rId56"/>
    <p:sldId id="1090" r:id="rId57"/>
    <p:sldId id="1092" r:id="rId58"/>
    <p:sldId id="1022" r:id="rId59"/>
    <p:sldId id="1023" r:id="rId60"/>
    <p:sldId id="1091" r:id="rId61"/>
    <p:sldId id="1021" r:id="rId62"/>
    <p:sldId id="1025" r:id="rId63"/>
    <p:sldId id="1028" r:id="rId64"/>
    <p:sldId id="1105" r:id="rId65"/>
    <p:sldId id="1107" r:id="rId66"/>
    <p:sldId id="1109" r:id="rId67"/>
    <p:sldId id="1108" r:id="rId68"/>
    <p:sldId id="1106" r:id="rId69"/>
    <p:sldId id="1110" r:id="rId70"/>
    <p:sldId id="1111" r:id="rId71"/>
    <p:sldId id="1112" r:id="rId72"/>
    <p:sldId id="1113" r:id="rId7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AD8"/>
    <a:srgbClr val="FFC3D6"/>
    <a:srgbClr val="9900CC"/>
    <a:srgbClr val="0000FF"/>
    <a:srgbClr val="FF9900"/>
    <a:srgbClr val="CC66FF"/>
    <a:srgbClr val="FF0000"/>
    <a:srgbClr val="33CC33"/>
    <a:srgbClr val="FF33CC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70" autoAdjust="0"/>
    <p:restoredTop sz="97970" autoAdjust="0"/>
  </p:normalViewPr>
  <p:slideViewPr>
    <p:cSldViewPr>
      <p:cViewPr varScale="1">
        <p:scale>
          <a:sx n="128" d="100"/>
          <a:sy n="128" d="100"/>
        </p:scale>
        <p:origin x="165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AlexNet!$L$19</c:f>
              <c:strCache>
                <c:ptCount val="1"/>
                <c:pt idx="0">
                  <c:v>Params (K)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AlexNet!$B$20:$B$27</c:f>
              <c:strCache>
                <c:ptCount val="8"/>
                <c:pt idx="0">
                  <c:v>conv1</c:v>
                </c:pt>
                <c:pt idx="1">
                  <c:v>conv2</c:v>
                </c:pt>
                <c:pt idx="2">
                  <c:v>conv3</c:v>
                </c:pt>
                <c:pt idx="3">
                  <c:v>conv4</c:v>
                </c:pt>
                <c:pt idx="4">
                  <c:v>conv5</c:v>
                </c:pt>
                <c:pt idx="5">
                  <c:v>fc6</c:v>
                </c:pt>
                <c:pt idx="6">
                  <c:v>fc7</c:v>
                </c:pt>
                <c:pt idx="7">
                  <c:v>fc8</c:v>
                </c:pt>
              </c:strCache>
            </c:strRef>
          </c:cat>
          <c:val>
            <c:numRef>
              <c:f>AlexNet!$L$20:$L$27</c:f>
              <c:numCache>
                <c:formatCode>General</c:formatCode>
                <c:ptCount val="8"/>
                <c:pt idx="0">
                  <c:v>23.295999999999999</c:v>
                </c:pt>
                <c:pt idx="1">
                  <c:v>307.392</c:v>
                </c:pt>
                <c:pt idx="2">
                  <c:v>663.93599999999947</c:v>
                </c:pt>
                <c:pt idx="3">
                  <c:v>884.99199999999996</c:v>
                </c:pt>
                <c:pt idx="4">
                  <c:v>590.08000000000004</c:v>
                </c:pt>
                <c:pt idx="5">
                  <c:v>37752.832000000002</c:v>
                </c:pt>
                <c:pt idx="6">
                  <c:v>16781.312000000002</c:v>
                </c:pt>
                <c:pt idx="7">
                  <c:v>4097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71-804E-B611-DAB7FF81A0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330591648"/>
        <c:axId val="1330593968"/>
      </c:barChart>
      <c:catAx>
        <c:axId val="133059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0593968"/>
        <c:crosses val="autoZero"/>
        <c:auto val="1"/>
        <c:lblAlgn val="ctr"/>
        <c:lblOffset val="100"/>
        <c:noMultiLvlLbl val="0"/>
      </c:catAx>
      <c:valAx>
        <c:axId val="1330593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059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AlexNet!$M$19</c:f>
              <c:strCache>
                <c:ptCount val="1"/>
                <c:pt idx="0">
                  <c:v>MFLOP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AlexNet!$B$20:$B$27</c:f>
              <c:strCache>
                <c:ptCount val="8"/>
                <c:pt idx="0">
                  <c:v>conv1</c:v>
                </c:pt>
                <c:pt idx="1">
                  <c:v>conv2</c:v>
                </c:pt>
                <c:pt idx="2">
                  <c:v>conv3</c:v>
                </c:pt>
                <c:pt idx="3">
                  <c:v>conv4</c:v>
                </c:pt>
                <c:pt idx="4">
                  <c:v>conv5</c:v>
                </c:pt>
                <c:pt idx="5">
                  <c:v>fc6</c:v>
                </c:pt>
                <c:pt idx="6">
                  <c:v>fc7</c:v>
                </c:pt>
                <c:pt idx="7">
                  <c:v>fc8</c:v>
                </c:pt>
              </c:strCache>
            </c:strRef>
          </c:cat>
          <c:val>
            <c:numRef>
              <c:f>AlexNet!$M$20:$M$27</c:f>
              <c:numCache>
                <c:formatCode>General</c:formatCode>
                <c:ptCount val="8"/>
                <c:pt idx="0">
                  <c:v>72.855551999999946</c:v>
                </c:pt>
                <c:pt idx="1">
                  <c:v>223.94880000000001</c:v>
                </c:pt>
                <c:pt idx="2">
                  <c:v>112.140288</c:v>
                </c:pt>
                <c:pt idx="3">
                  <c:v>149.52038400000001</c:v>
                </c:pt>
                <c:pt idx="4">
                  <c:v>99.680256</c:v>
                </c:pt>
                <c:pt idx="5">
                  <c:v>37.748736000000001</c:v>
                </c:pt>
                <c:pt idx="6">
                  <c:v>16.777215999999999</c:v>
                </c:pt>
                <c:pt idx="7">
                  <c:v>4.0960000000000001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3E-8A41-AB0F-51FF609F0E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524948688"/>
        <c:axId val="524951008"/>
      </c:barChart>
      <c:catAx>
        <c:axId val="524948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951008"/>
        <c:crosses val="autoZero"/>
        <c:auto val="1"/>
        <c:lblAlgn val="ctr"/>
        <c:lblOffset val="100"/>
        <c:noMultiLvlLbl val="0"/>
      </c:catAx>
      <c:valAx>
        <c:axId val="52495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948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Memory (KB)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AlexNet!$B$20:$B$27</c:f>
              <c:strCache>
                <c:ptCount val="8"/>
                <c:pt idx="0">
                  <c:v>conv1</c:v>
                </c:pt>
                <c:pt idx="1">
                  <c:v>conv2</c:v>
                </c:pt>
                <c:pt idx="2">
                  <c:v>conv3</c:v>
                </c:pt>
                <c:pt idx="3">
                  <c:v>conv4</c:v>
                </c:pt>
                <c:pt idx="4">
                  <c:v>conv5</c:v>
                </c:pt>
                <c:pt idx="5">
                  <c:v>fc6</c:v>
                </c:pt>
                <c:pt idx="6">
                  <c:v>fc7</c:v>
                </c:pt>
                <c:pt idx="7">
                  <c:v>fc8</c:v>
                </c:pt>
              </c:strCache>
            </c:strRef>
          </c:cat>
          <c:val>
            <c:numRef>
              <c:f>AlexNet!$K$20:$K$27</c:f>
              <c:numCache>
                <c:formatCode>General</c:formatCode>
                <c:ptCount val="8"/>
                <c:pt idx="0">
                  <c:v>784</c:v>
                </c:pt>
                <c:pt idx="1">
                  <c:v>546.75</c:v>
                </c:pt>
                <c:pt idx="2">
                  <c:v>253.5</c:v>
                </c:pt>
                <c:pt idx="3">
                  <c:v>169</c:v>
                </c:pt>
                <c:pt idx="4">
                  <c:v>169</c:v>
                </c:pt>
                <c:pt idx="5">
                  <c:v>16</c:v>
                </c:pt>
                <c:pt idx="6">
                  <c:v>16</c:v>
                </c:pt>
                <c:pt idx="7">
                  <c:v>3.90625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E8-A14D-85B5-1C7E916834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830117968"/>
        <c:axId val="830120288"/>
      </c:barChart>
      <c:catAx>
        <c:axId val="830117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0120288"/>
        <c:crosses val="autoZero"/>
        <c:auto val="1"/>
        <c:lblAlgn val="ctr"/>
        <c:lblOffset val="100"/>
        <c:noMultiLvlLbl val="0"/>
      </c:catAx>
      <c:valAx>
        <c:axId val="830120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011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fld id="{E63CBE3B-9004-44CA-A825-B41E392F6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540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fld id="{E297EAD1-C33D-48A2-8CAB-582B6385EB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188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Two-GPU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49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Two-GPU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0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LRN – local response normalization (doesn’t improve performance)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84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LRN – local response normalization (doesn’t improve performance)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83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LRN – local response normalization (doesn’t improve performance)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66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LRN – local response normalization (doesn’t improve performance)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834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LRN – local response normalization (doesn’t improve performance)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16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LRN – local response normalization (doesn’t improve performance)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75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LRN – local response normalization (doesn’t improve performance)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89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62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45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3" name="Shape 693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379844"/>
          </a:xfrm>
          <a:prstGeom prst="rect">
            <a:avLst/>
          </a:prstGeom>
        </p:spPr>
        <p:txBody>
          <a:bodyPr lIns="96645" tIns="96645" rIns="96645" bIns="96645" anchor="t" anchorCtr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Best non-</a:t>
            </a:r>
            <a:r>
              <a:rPr lang="en-US" dirty="0" err="1"/>
              <a:t>convnet</a:t>
            </a:r>
            <a:r>
              <a:rPr lang="en-US" dirty="0"/>
              <a:t> in 2012: 26.2%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31244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452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63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3" name="Shape 693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379844"/>
          </a:xfrm>
          <a:prstGeom prst="rect">
            <a:avLst/>
          </a:prstGeom>
        </p:spPr>
        <p:txBody>
          <a:bodyPr lIns="96645" tIns="96645" rIns="96645" bIns="96645" anchor="t" anchorCtr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Best non-</a:t>
            </a:r>
            <a:r>
              <a:rPr lang="en-US" dirty="0" err="1"/>
              <a:t>convnet</a:t>
            </a:r>
            <a:r>
              <a:rPr lang="en-US" dirty="0"/>
              <a:t> in 2012: 26.2%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6017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3" name="Shape 693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379844"/>
          </a:xfrm>
          <a:prstGeom prst="rect">
            <a:avLst/>
          </a:prstGeom>
        </p:spPr>
        <p:txBody>
          <a:bodyPr lIns="96645" tIns="96645" rIns="96645" bIns="96645" anchor="t" anchorCtr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Best non-</a:t>
            </a:r>
            <a:r>
              <a:rPr lang="en-US" dirty="0" err="1"/>
              <a:t>convnet</a:t>
            </a:r>
            <a:r>
              <a:rPr lang="en-US" dirty="0"/>
              <a:t> in 2012: 26.2%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2273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3" name="Shape 693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379844"/>
          </a:xfrm>
          <a:prstGeom prst="rect">
            <a:avLst/>
          </a:prstGeom>
        </p:spPr>
        <p:txBody>
          <a:bodyPr lIns="96645" tIns="96645" rIns="96645" bIns="96645" anchor="t" anchorCtr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Best non-</a:t>
            </a:r>
            <a:r>
              <a:rPr lang="en-US" dirty="0" err="1"/>
              <a:t>convnet</a:t>
            </a:r>
            <a:r>
              <a:rPr lang="en-US" dirty="0"/>
              <a:t> in 2012: 26.2%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1731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3" name="Shape 693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379844"/>
          </a:xfrm>
          <a:prstGeom prst="rect">
            <a:avLst/>
          </a:prstGeom>
        </p:spPr>
        <p:txBody>
          <a:bodyPr lIns="96645" tIns="96645" rIns="96645" bIns="96645" anchor="t" anchorCtr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Best non-</a:t>
            </a:r>
            <a:r>
              <a:rPr lang="en-US" dirty="0" err="1"/>
              <a:t>convnet</a:t>
            </a:r>
            <a:r>
              <a:rPr lang="en-US" dirty="0"/>
              <a:t> in 2012: 26.2%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1812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3" name="Shape 693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379844"/>
          </a:xfrm>
          <a:prstGeom prst="rect">
            <a:avLst/>
          </a:prstGeom>
        </p:spPr>
        <p:txBody>
          <a:bodyPr lIns="96645" tIns="96645" rIns="96645" bIns="96645" anchor="t" anchorCtr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Best non-</a:t>
            </a:r>
            <a:r>
              <a:rPr lang="en-US" dirty="0" err="1"/>
              <a:t>convnet</a:t>
            </a:r>
            <a:r>
              <a:rPr lang="en-US" dirty="0"/>
              <a:t> in 2012: 26.2%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8999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receptive</a:t>
            </a:r>
            <a:r>
              <a:rPr lang="en-US" baseline="0" dirty="0"/>
              <a:t> field sizes: 7, 27, 75, 107, 139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353E7-3A92-C646-93EB-8F39569F796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97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Two-GPU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43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1800"/>
            </a:lvl2pPr>
            <a:lvl3pPr>
              <a:spcBef>
                <a:spcPts val="0"/>
              </a:spcBef>
              <a:buSzPct val="100000"/>
              <a:defRPr sz="14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100"/>
            </a:lvl5pPr>
            <a:lvl6pPr>
              <a:spcBef>
                <a:spcPts val="0"/>
              </a:spcBef>
              <a:buSzPct val="100000"/>
              <a:defRPr sz="1000"/>
            </a:lvl6pPr>
            <a:lvl7pPr>
              <a:spcBef>
                <a:spcPts val="0"/>
              </a:spcBef>
              <a:buSzPct val="100000"/>
              <a:defRPr sz="900"/>
            </a:lvl7pPr>
            <a:lvl8pPr>
              <a:spcBef>
                <a:spcPts val="0"/>
              </a:spcBef>
              <a:buSzPct val="100000"/>
              <a:defRPr sz="800"/>
            </a:lvl8pPr>
            <a:lvl9pPr>
              <a:spcBef>
                <a:spcPts val="0"/>
              </a:spcBef>
              <a:buSzPct val="100000"/>
              <a:defRPr sz="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4800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fld id="{9D615FC6-65EA-469E-A2AC-6B14F4DC4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#conv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s231n.stanford.edu/slides/2018/cs231n_2018_lecture06.pdf" TargetMode="Externa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eocognitron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yann.lecun.com/exdb/publis/pdf/lecun-01a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mage-net.org/challenges/LSVRC/" TargetMode="Externa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toronto.edu/~fritz/absps/imagenet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karpathy.github.io/2014/09/02/what-i-learned-from-competing-against-a-convnet-on-imagene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istill.pub/2019/computing-receptive-field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311.2901v3.pdf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toronto.edu/~fritz/absps/imagenet.pdf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toronto.edu/~hinton/absps/JMLRdropout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312.4400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409.1556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s231n.stanford.edu/slides/2018/cs231n_2018_lecture09.pdf" TargetMode="Externa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hyperlink" Target="https://arxiv.org/abs/1409.1556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502.03167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502.03167.pdf" TargetMode="External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502.03167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05.11604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1502.03167.pdf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512.03385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512.03385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erence.vc/deep-learning-is-easy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512.03385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512.03385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arxiv.org/abs/1512.03385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karpathy.github.io/2014/09/02/what-i-learned-from-competing-against-a-convnet-on-imagenet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10.11929.pdf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6.03762" TargetMode="External"/><Relationship Id="rId2" Type="http://schemas.openxmlformats.org/officeDocument/2006/relationships/hyperlink" Target="http://peterbloem.nl/blog/transformer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6.03762" TargetMode="External"/><Relationship Id="rId2" Type="http://schemas.openxmlformats.org/officeDocument/2006/relationships/hyperlink" Target="http://peterbloem.nl/blog/transformer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706.03762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arxiv.org/pdf/2010.11929.pdf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310.1531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hyperlink" Target="https://arxiv.org/abs/1310.1531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228600" y="228600"/>
            <a:ext cx="8569516" cy="13176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50" name="Title 1"/>
          <p:cNvSpPr txBox="1">
            <a:spLocks/>
          </p:cNvSpPr>
          <p:nvPr/>
        </p:nvSpPr>
        <p:spPr bwMode="auto">
          <a:xfrm>
            <a:off x="228600" y="76200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0" dirty="0">
                <a:latin typeface="+mn-lt"/>
              </a:rPr>
              <a:t>Convolutional neural networks</a:t>
            </a:r>
          </a:p>
        </p:txBody>
      </p:sp>
      <p:sp>
        <p:nvSpPr>
          <p:cNvPr id="2" name="Rectangle 1"/>
          <p:cNvSpPr/>
          <p:nvPr/>
        </p:nvSpPr>
        <p:spPr>
          <a:xfrm>
            <a:off x="-26894" y="6488678"/>
            <a:ext cx="5686216" cy="369322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1800" b="0" dirty="0">
                <a:latin typeface="+mn-lt"/>
              </a:rPr>
              <a:t>Slides from L. </a:t>
            </a:r>
            <a:r>
              <a:rPr lang="en-US" sz="1800" b="0" dirty="0" err="1">
                <a:latin typeface="+mn-lt"/>
              </a:rPr>
              <a:t>Lazebnik</a:t>
            </a:r>
            <a:r>
              <a:rPr lang="en-US" sz="1800" b="0" dirty="0">
                <a:latin typeface="+mn-lt"/>
              </a:rPr>
              <a:t>, Rob Fergus, Andrej </a:t>
            </a:r>
            <a:r>
              <a:rPr lang="en-US" sz="1800" b="0" dirty="0" err="1">
                <a:latin typeface="+mn-lt"/>
              </a:rPr>
              <a:t>Karpathy</a:t>
            </a:r>
            <a:endParaRPr lang="en-US" sz="1800" b="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144000" cy="437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08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be 19"/>
          <p:cNvSpPr/>
          <p:nvPr/>
        </p:nvSpPr>
        <p:spPr bwMode="auto">
          <a:xfrm>
            <a:off x="3506907" y="2357735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Cube 3"/>
          <p:cNvSpPr/>
          <p:nvPr/>
        </p:nvSpPr>
        <p:spPr bwMode="auto">
          <a:xfrm>
            <a:off x="13733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Cube 5"/>
          <p:cNvSpPr/>
          <p:nvPr/>
        </p:nvSpPr>
        <p:spPr bwMode="auto">
          <a:xfrm>
            <a:off x="1981200" y="3581400"/>
            <a:ext cx="533400" cy="1143000"/>
          </a:xfrm>
          <a:prstGeom prst="cube">
            <a:avLst>
              <a:gd name="adj" fmla="val 50665"/>
            </a:avLst>
          </a:prstGeom>
          <a:solidFill>
            <a:schemeClr val="bg1"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91000" y="18243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K feature maps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600" y="281493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K filters </a:t>
            </a:r>
          </a:p>
        </p:txBody>
      </p:sp>
      <p:cxnSp>
        <p:nvCxnSpPr>
          <p:cNvPr id="19" name="Curved Connector 18"/>
          <p:cNvCxnSpPr>
            <a:stCxn id="17" idx="2"/>
          </p:cNvCxnSpPr>
          <p:nvPr/>
        </p:nvCxnSpPr>
        <p:spPr bwMode="auto">
          <a:xfrm rot="16200000" flipH="1">
            <a:off x="876300" y="3314700"/>
            <a:ext cx="1143000" cy="1066800"/>
          </a:xfrm>
          <a:prstGeom prst="curvedConnector3">
            <a:avLst>
              <a:gd name="adj1" fmla="val 9957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94206" y="5943600"/>
            <a:ext cx="2802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convolutional layer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DD628E-4A4F-594F-83BB-FFBBF9EEEF24}"/>
              </a:ext>
            </a:extLst>
          </p:cNvPr>
          <p:cNvSpPr txBox="1"/>
          <p:nvPr/>
        </p:nvSpPr>
        <p:spPr>
          <a:xfrm>
            <a:off x="990600" y="5939135"/>
            <a:ext cx="102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518507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be 25">
            <a:extLst>
              <a:ext uri="{FF2B5EF4-FFF2-40B4-BE49-F238E27FC236}">
                <a16:creationId xmlns:a16="http://schemas.microsoft.com/office/drawing/2014/main" id="{155AFE26-0879-C142-90D8-637FCAD64870}"/>
              </a:ext>
            </a:extLst>
          </p:cNvPr>
          <p:cNvSpPr/>
          <p:nvPr/>
        </p:nvSpPr>
        <p:spPr bwMode="auto">
          <a:xfrm>
            <a:off x="7239000" y="2357735"/>
            <a:ext cx="3735507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Cube 3"/>
          <p:cNvSpPr/>
          <p:nvPr/>
        </p:nvSpPr>
        <p:spPr bwMode="auto">
          <a:xfrm>
            <a:off x="1371600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Cube 4"/>
          <p:cNvSpPr/>
          <p:nvPr/>
        </p:nvSpPr>
        <p:spPr bwMode="auto">
          <a:xfrm>
            <a:off x="3505200" y="2357735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Cube 7"/>
          <p:cNvSpPr/>
          <p:nvPr/>
        </p:nvSpPr>
        <p:spPr bwMode="auto">
          <a:xfrm>
            <a:off x="3808293" y="3810000"/>
            <a:ext cx="2133600" cy="1143000"/>
          </a:xfrm>
          <a:prstGeom prst="cube">
            <a:avLst>
              <a:gd name="adj" fmla="val 23793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0600" y="5939135"/>
            <a:ext cx="102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941893" y="3810000"/>
            <a:ext cx="25146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5655381" y="4087368"/>
            <a:ext cx="2648712" cy="3322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5657917" y="4643735"/>
            <a:ext cx="2667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endCxn id="23" idx="2"/>
          </p:cNvCxnSpPr>
          <p:nvPr/>
        </p:nvCxnSpPr>
        <p:spPr bwMode="auto">
          <a:xfrm flipV="1">
            <a:off x="5941893" y="4528002"/>
            <a:ext cx="2362200" cy="1201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Cube 22"/>
          <p:cNvSpPr/>
          <p:nvPr/>
        </p:nvSpPr>
        <p:spPr bwMode="auto">
          <a:xfrm>
            <a:off x="8304093" y="4267200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9000" y="10668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dirty="0"/>
              <a:t>L feature maps in the next layer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94206" y="5943600"/>
            <a:ext cx="2738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convolutional layer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4E13B6-C609-BC4C-B6AC-1C4343E22C95}"/>
              </a:ext>
            </a:extLst>
          </p:cNvPr>
          <p:cNvSpPr txBox="1"/>
          <p:nvPr/>
        </p:nvSpPr>
        <p:spPr>
          <a:xfrm>
            <a:off x="3733800" y="4114800"/>
            <a:ext cx="1695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F x F x K filter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9FA85A-7CC6-1B47-A449-70F72DD6CADC}"/>
              </a:ext>
            </a:extLst>
          </p:cNvPr>
          <p:cNvSpPr txBox="1"/>
          <p:nvPr/>
        </p:nvSpPr>
        <p:spPr>
          <a:xfrm>
            <a:off x="3774340" y="4925237"/>
            <a:ext cx="1695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L filters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AEB4CB-C954-5F43-A143-CBEDDBED732C}"/>
              </a:ext>
            </a:extLst>
          </p:cNvPr>
          <p:cNvSpPr txBox="1"/>
          <p:nvPr/>
        </p:nvSpPr>
        <p:spPr>
          <a:xfrm>
            <a:off x="4191000" y="18243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K feature maps</a:t>
            </a:r>
          </a:p>
        </p:txBody>
      </p:sp>
    </p:spTree>
    <p:extLst>
      <p:ext uri="{BB962C8B-B14F-4D97-AF65-F5344CB8AC3E}">
        <p14:creationId xmlns:p14="http://schemas.microsoft.com/office/powerpoint/2010/main" val="249182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8" grpId="0" animBg="1"/>
      <p:bldP spid="23" grpId="0" animBg="1"/>
      <p:bldP spid="14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550A9E9-2BA0-714F-9625-CEF4B399C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Input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Convolutional Hyper-Parameters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Kernel Size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Number of Filters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Padding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Stride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Parameters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Weights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Biases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Output Size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F867C3C-1883-3B4B-8997-831A0B970E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599651"/>
              </p:ext>
            </p:extLst>
          </p:nvPr>
        </p:nvGraphicFramePr>
        <p:xfrm>
          <a:off x="4038600" y="3276600"/>
          <a:ext cx="3048003" cy="31140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429">
                  <a:extLst>
                    <a:ext uri="{9D8B030D-6E8A-4147-A177-3AD203B41FA5}">
                      <a16:colId xmlns:a16="http://schemas.microsoft.com/office/drawing/2014/main" val="566126535"/>
                    </a:ext>
                  </a:extLst>
                </a:gridCol>
                <a:gridCol w="435429">
                  <a:extLst>
                    <a:ext uri="{9D8B030D-6E8A-4147-A177-3AD203B41FA5}">
                      <a16:colId xmlns:a16="http://schemas.microsoft.com/office/drawing/2014/main" val="1561903870"/>
                    </a:ext>
                  </a:extLst>
                </a:gridCol>
                <a:gridCol w="435429">
                  <a:extLst>
                    <a:ext uri="{9D8B030D-6E8A-4147-A177-3AD203B41FA5}">
                      <a16:colId xmlns:a16="http://schemas.microsoft.com/office/drawing/2014/main" val="2990299221"/>
                    </a:ext>
                  </a:extLst>
                </a:gridCol>
                <a:gridCol w="435429">
                  <a:extLst>
                    <a:ext uri="{9D8B030D-6E8A-4147-A177-3AD203B41FA5}">
                      <a16:colId xmlns:a16="http://schemas.microsoft.com/office/drawing/2014/main" val="1078543959"/>
                    </a:ext>
                  </a:extLst>
                </a:gridCol>
                <a:gridCol w="435429">
                  <a:extLst>
                    <a:ext uri="{9D8B030D-6E8A-4147-A177-3AD203B41FA5}">
                      <a16:colId xmlns:a16="http://schemas.microsoft.com/office/drawing/2014/main" val="836227519"/>
                    </a:ext>
                  </a:extLst>
                </a:gridCol>
                <a:gridCol w="435429">
                  <a:extLst>
                    <a:ext uri="{9D8B030D-6E8A-4147-A177-3AD203B41FA5}">
                      <a16:colId xmlns:a16="http://schemas.microsoft.com/office/drawing/2014/main" val="4096185634"/>
                    </a:ext>
                  </a:extLst>
                </a:gridCol>
                <a:gridCol w="435429">
                  <a:extLst>
                    <a:ext uri="{9D8B030D-6E8A-4147-A177-3AD203B41FA5}">
                      <a16:colId xmlns:a16="http://schemas.microsoft.com/office/drawing/2014/main" val="3466829120"/>
                    </a:ext>
                  </a:extLst>
                </a:gridCol>
              </a:tblGrid>
              <a:tr h="44485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9744946"/>
                  </a:ext>
                </a:extLst>
              </a:tr>
              <a:tr h="44485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704485"/>
                  </a:ext>
                </a:extLst>
              </a:tr>
              <a:tr h="44485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5979719"/>
                  </a:ext>
                </a:extLst>
              </a:tr>
              <a:tr h="44485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4499926"/>
                  </a:ext>
                </a:extLst>
              </a:tr>
              <a:tr h="44485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3809876"/>
                  </a:ext>
                </a:extLst>
              </a:tr>
              <a:tr h="44485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1601785"/>
                  </a:ext>
                </a:extLst>
              </a:tr>
              <a:tr h="44485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2467" marR="72467" marT="36234" marB="362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9280791"/>
                  </a:ext>
                </a:extLst>
              </a:tr>
            </a:tbl>
          </a:graphicData>
        </a:graphic>
      </p:graphicFrame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79518A6C-B111-9441-9BFE-692163C056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711522"/>
              </p:ext>
            </p:extLst>
          </p:nvPr>
        </p:nvGraphicFramePr>
        <p:xfrm>
          <a:off x="7238999" y="2094426"/>
          <a:ext cx="914892" cy="8011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964">
                  <a:extLst>
                    <a:ext uri="{9D8B030D-6E8A-4147-A177-3AD203B41FA5}">
                      <a16:colId xmlns:a16="http://schemas.microsoft.com/office/drawing/2014/main" val="566126535"/>
                    </a:ext>
                  </a:extLst>
                </a:gridCol>
                <a:gridCol w="304964">
                  <a:extLst>
                    <a:ext uri="{9D8B030D-6E8A-4147-A177-3AD203B41FA5}">
                      <a16:colId xmlns:a16="http://schemas.microsoft.com/office/drawing/2014/main" val="1561903870"/>
                    </a:ext>
                  </a:extLst>
                </a:gridCol>
                <a:gridCol w="304964">
                  <a:extLst>
                    <a:ext uri="{9D8B030D-6E8A-4147-A177-3AD203B41FA5}">
                      <a16:colId xmlns:a16="http://schemas.microsoft.com/office/drawing/2014/main" val="2990299221"/>
                    </a:ext>
                  </a:extLst>
                </a:gridCol>
              </a:tblGrid>
              <a:tr h="26705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41381" marR="41381" marT="20691" marB="206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41381" marR="41381" marT="20691" marB="206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41381" marR="41381" marT="20691" marB="206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9744946"/>
                  </a:ext>
                </a:extLst>
              </a:tr>
              <a:tr h="26705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41381" marR="41381" marT="20691" marB="206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41381" marR="41381" marT="20691" marB="206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41381" marR="41381" marT="20691" marB="206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704485"/>
                  </a:ext>
                </a:extLst>
              </a:tr>
              <a:tr h="26705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41381" marR="41381" marT="20691" marB="206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41381" marR="41381" marT="20691" marB="206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1381" marR="41381" marT="20691" marB="206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5979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0706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be 19"/>
          <p:cNvSpPr/>
          <p:nvPr/>
        </p:nvSpPr>
        <p:spPr bwMode="auto">
          <a:xfrm>
            <a:off x="3506907" y="2357735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Cube 3"/>
          <p:cNvSpPr/>
          <p:nvPr/>
        </p:nvSpPr>
        <p:spPr bwMode="auto">
          <a:xfrm>
            <a:off x="13733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Cube 5"/>
          <p:cNvSpPr/>
          <p:nvPr/>
        </p:nvSpPr>
        <p:spPr bwMode="auto">
          <a:xfrm>
            <a:off x="1981200" y="3581400"/>
            <a:ext cx="533400" cy="1143000"/>
          </a:xfrm>
          <a:prstGeom prst="cube">
            <a:avLst>
              <a:gd name="adj" fmla="val 50665"/>
            </a:avLst>
          </a:prstGeom>
          <a:solidFill>
            <a:schemeClr val="bg1"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91000" y="18243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K feature maps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600" y="281493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K filters </a:t>
            </a:r>
          </a:p>
        </p:txBody>
      </p:sp>
      <p:cxnSp>
        <p:nvCxnSpPr>
          <p:cNvPr id="19" name="Curved Connector 18"/>
          <p:cNvCxnSpPr>
            <a:stCxn id="17" idx="2"/>
          </p:cNvCxnSpPr>
          <p:nvPr/>
        </p:nvCxnSpPr>
        <p:spPr bwMode="auto">
          <a:xfrm rot="16200000" flipH="1">
            <a:off x="876300" y="3314700"/>
            <a:ext cx="1143000" cy="1066800"/>
          </a:xfrm>
          <a:prstGeom prst="curvedConnector3">
            <a:avLst>
              <a:gd name="adj1" fmla="val 9957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94206" y="5943600"/>
            <a:ext cx="2802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convolutional layer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DD628E-4A4F-594F-83BB-FFBBF9EEEF24}"/>
              </a:ext>
            </a:extLst>
          </p:cNvPr>
          <p:cNvSpPr txBox="1"/>
          <p:nvPr/>
        </p:nvSpPr>
        <p:spPr>
          <a:xfrm>
            <a:off x="990600" y="5939135"/>
            <a:ext cx="102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4CB39F-B3CB-7C4D-9849-2C22A3352052}"/>
              </a:ext>
            </a:extLst>
          </p:cNvPr>
          <p:cNvSpPr txBox="1"/>
          <p:nvPr/>
        </p:nvSpPr>
        <p:spPr>
          <a:xfrm>
            <a:off x="6708381" y="2637472"/>
            <a:ext cx="22832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/>
              <a:t>Spatial resolution: (roughly) the same if </a:t>
            </a:r>
            <a:r>
              <a:rPr lang="en-US" sz="1800" b="0" i="1" dirty="0"/>
              <a:t>stride</a:t>
            </a:r>
            <a:r>
              <a:rPr lang="en-US" sz="1800" b="0" dirty="0"/>
              <a:t> of 1 is used, reduced by 1/S if stride of S is used</a:t>
            </a:r>
          </a:p>
        </p:txBody>
      </p:sp>
    </p:spTree>
    <p:extLst>
      <p:ext uri="{BB962C8B-B14F-4D97-AF65-F5344CB8AC3E}">
        <p14:creationId xmlns:p14="http://schemas.microsoft.com/office/powerpoint/2010/main" val="320104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0463A-BB08-634D-8917-D49473907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 demo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814461-568B-E34F-A4E5-CE723A777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6473141" cy="58317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74F8F2-BF24-5E44-A70D-25D2B2FC4064}"/>
              </a:ext>
            </a:extLst>
          </p:cNvPr>
          <p:cNvSpPr/>
          <p:nvPr/>
        </p:nvSpPr>
        <p:spPr bwMode="auto">
          <a:xfrm>
            <a:off x="5410200" y="4648200"/>
            <a:ext cx="16002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88E5E1-3BB5-D142-8D9D-5BFE51B75983}"/>
              </a:ext>
            </a:extLst>
          </p:cNvPr>
          <p:cNvSpPr/>
          <p:nvPr/>
        </p:nvSpPr>
        <p:spPr>
          <a:xfrm>
            <a:off x="3124200" y="6324600"/>
            <a:ext cx="57531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hlinkClick r:id="rId3"/>
              </a:rPr>
              <a:t>http://cs231n.github.io/convolutional-networks/#conv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558698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6200"/>
            <a:ext cx="8153400" cy="838200"/>
          </a:xfrm>
        </p:spPr>
        <p:txBody>
          <a:bodyPr/>
          <a:lstStyle/>
          <a:p>
            <a:r>
              <a:rPr lang="en-US" dirty="0"/>
              <a:t>Components of a CNN architecture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9EED83-383B-024B-ADB3-439706E1C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Convolutional Layers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Non-linearities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Pooling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Fully-connected Layers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Normalization Layers</a:t>
            </a:r>
          </a:p>
        </p:txBody>
      </p:sp>
    </p:spTree>
    <p:extLst>
      <p:ext uri="{BB962C8B-B14F-4D97-AF65-F5344CB8AC3E}">
        <p14:creationId xmlns:p14="http://schemas.microsoft.com/office/powerpoint/2010/main" val="1630298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686800" cy="838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Non-Linearities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190" y="6477000"/>
            <a:ext cx="2463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R. Fergus, Y. </a:t>
            </a:r>
            <a:r>
              <a:rPr lang="en-US" sz="1400" b="0" dirty="0" err="1"/>
              <a:t>LeCun</a:t>
            </a:r>
            <a:endParaRPr lang="en-US" sz="1400" b="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638C734-633B-4043-A2A6-4B9F5A03E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57958"/>
            <a:ext cx="4109653" cy="13995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A7D4BF-E2A4-C24D-8FEE-821D5F541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409" y="2752622"/>
            <a:ext cx="4099946" cy="15145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895A96-A630-5642-A3D3-19427B4C53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117" y="4267200"/>
            <a:ext cx="4203136" cy="1600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BCEAB73-DE5E-B046-ABF5-875138EF05BA}"/>
              </a:ext>
            </a:extLst>
          </p:cNvPr>
          <p:cNvSpPr txBox="1"/>
          <p:nvPr/>
        </p:nvSpPr>
        <p:spPr>
          <a:xfrm>
            <a:off x="7117589" y="6477000"/>
            <a:ext cx="1975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5"/>
              </a:rPr>
              <a:t>Stanford 231n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8961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nor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14581" r="48195" b="51794"/>
          <a:stretch/>
        </p:blipFill>
        <p:spPr>
          <a:xfrm>
            <a:off x="3429000" y="2323448"/>
            <a:ext cx="3581400" cy="233479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505199" y="23996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86199" y="23996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505199" y="27806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86199" y="27806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858000" y="2017703"/>
            <a:ext cx="2057400" cy="954097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lvl="1" algn="ctr" eaLnBrk="0" hangingPunct="0">
              <a:spcBef>
                <a:spcPct val="20000"/>
              </a:spcBef>
            </a:pPr>
            <a:r>
              <a:rPr lang="en-US" sz="2800" dirty="0">
                <a:latin typeface="+mn-lt"/>
                <a:cs typeface="+mn-cs"/>
              </a:rPr>
              <a:t>Max</a:t>
            </a:r>
            <a:br>
              <a:rPr lang="en-US" sz="2800" dirty="0">
                <a:latin typeface="+mn-lt"/>
                <a:cs typeface="+mn-cs"/>
              </a:rPr>
            </a:br>
            <a:r>
              <a:rPr lang="en-US" sz="2800" dirty="0">
                <a:latin typeface="+mn-lt"/>
                <a:cs typeface="+mn-cs"/>
              </a:rPr>
              <a:t>(or </a:t>
            </a:r>
            <a:r>
              <a:rPr lang="en-US" sz="2800" dirty="0" err="1">
                <a:latin typeface="+mn-lt"/>
                <a:cs typeface="+mn-cs"/>
              </a:rPr>
              <a:t>Avg</a:t>
            </a:r>
            <a:r>
              <a:rPr lang="en-US" sz="2800" dirty="0">
                <a:latin typeface="+mn-lt"/>
                <a:cs typeface="+mn-cs"/>
              </a:rPr>
              <a:t>)</a:t>
            </a:r>
          </a:p>
        </p:txBody>
      </p:sp>
      <p:pic>
        <p:nvPicPr>
          <p:cNvPr id="35" name="Picture 34" descr="max_poo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2" t="14319" r="9186" b="17450"/>
          <a:stretch/>
        </p:blipFill>
        <p:spPr>
          <a:xfrm>
            <a:off x="7162800" y="3000373"/>
            <a:ext cx="1910468" cy="126054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640616" y="73223"/>
            <a:ext cx="7862767" cy="838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Pooling Layers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190" y="6477000"/>
            <a:ext cx="2463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R. Fergus, Y. </a:t>
            </a:r>
            <a:r>
              <a:rPr lang="en-US" sz="1400" b="0" dirty="0" err="1"/>
              <a:t>LeCun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72987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be 37">
            <a:extLst>
              <a:ext uri="{FF2B5EF4-FFF2-40B4-BE49-F238E27FC236}">
                <a16:creationId xmlns:a16="http://schemas.microsoft.com/office/drawing/2014/main" id="{83FD95F0-9256-B941-B35D-1EE5112055A4}"/>
              </a:ext>
            </a:extLst>
          </p:cNvPr>
          <p:cNvSpPr/>
          <p:nvPr/>
        </p:nvSpPr>
        <p:spPr bwMode="auto">
          <a:xfrm>
            <a:off x="4724400" y="1905000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" name="Cube 38">
            <a:extLst>
              <a:ext uri="{FF2B5EF4-FFF2-40B4-BE49-F238E27FC236}">
                <a16:creationId xmlns:a16="http://schemas.microsoft.com/office/drawing/2014/main" id="{D054DE5C-F801-DE44-99E8-5D7E15FEB1FF}"/>
              </a:ext>
            </a:extLst>
          </p:cNvPr>
          <p:cNvSpPr/>
          <p:nvPr/>
        </p:nvSpPr>
        <p:spPr bwMode="auto">
          <a:xfrm>
            <a:off x="5410200" y="1909465"/>
            <a:ext cx="1600200" cy="3342969"/>
          </a:xfrm>
          <a:prstGeom prst="cube">
            <a:avLst>
              <a:gd name="adj" fmla="val 83745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Cube 4"/>
          <p:cNvSpPr/>
          <p:nvPr/>
        </p:nvSpPr>
        <p:spPr bwMode="auto">
          <a:xfrm>
            <a:off x="1066800" y="1893332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Cube 22"/>
          <p:cNvSpPr/>
          <p:nvPr/>
        </p:nvSpPr>
        <p:spPr bwMode="auto">
          <a:xfrm>
            <a:off x="5865693" y="3802797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7400" y="9906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K feature maps, resolution 1/S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Pooling Layers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4E13B6-C609-BC4C-B6AC-1C4343E22C95}"/>
              </a:ext>
            </a:extLst>
          </p:cNvPr>
          <p:cNvSpPr txBox="1"/>
          <p:nvPr/>
        </p:nvSpPr>
        <p:spPr>
          <a:xfrm>
            <a:off x="990600" y="5417403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F x F pooling filter, stride 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AEB4CB-C954-5F43-A143-CBEDDBED732C}"/>
              </a:ext>
            </a:extLst>
          </p:cNvPr>
          <p:cNvSpPr txBox="1"/>
          <p:nvPr/>
        </p:nvSpPr>
        <p:spPr>
          <a:xfrm>
            <a:off x="1752600" y="1359932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K feature maps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2035FF-5D5B-1C4C-A5AF-9324A4799BDB}"/>
              </a:ext>
            </a:extLst>
          </p:cNvPr>
          <p:cNvSpPr txBox="1"/>
          <p:nvPr/>
        </p:nvSpPr>
        <p:spPr>
          <a:xfrm>
            <a:off x="5619683" y="3276600"/>
            <a:ext cx="933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/>
              <a:t>max value</a:t>
            </a: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FBAB7B7B-8861-0B44-8629-211DE4391B84}"/>
              </a:ext>
            </a:extLst>
          </p:cNvPr>
          <p:cNvSpPr/>
          <p:nvPr/>
        </p:nvSpPr>
        <p:spPr bwMode="auto">
          <a:xfrm>
            <a:off x="1752600" y="1897797"/>
            <a:ext cx="1600200" cy="3342969"/>
          </a:xfrm>
          <a:prstGeom prst="cube">
            <a:avLst>
              <a:gd name="adj" fmla="val 83745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A6C2186D-144F-6749-BEA2-C2A7D2B79420}"/>
              </a:ext>
            </a:extLst>
          </p:cNvPr>
          <p:cNvSpPr/>
          <p:nvPr/>
        </p:nvSpPr>
        <p:spPr bwMode="auto">
          <a:xfrm>
            <a:off x="2209800" y="3421797"/>
            <a:ext cx="533400" cy="1143000"/>
          </a:xfrm>
          <a:prstGeom prst="cube">
            <a:avLst>
              <a:gd name="adj" fmla="val 50665"/>
            </a:avLst>
          </a:prstGeom>
          <a:solidFill>
            <a:schemeClr val="bg1"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 bwMode="auto">
          <a:xfrm>
            <a:off x="2743200" y="3416431"/>
            <a:ext cx="3274893" cy="3863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cxnSpLocks/>
            <a:stCxn id="29" idx="1"/>
          </p:cNvCxnSpPr>
          <p:nvPr/>
        </p:nvCxnSpPr>
        <p:spPr bwMode="auto">
          <a:xfrm>
            <a:off x="2341376" y="3692044"/>
            <a:ext cx="3524317" cy="2631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cxnSpLocks/>
          </p:cNvCxnSpPr>
          <p:nvPr/>
        </p:nvCxnSpPr>
        <p:spPr bwMode="auto">
          <a:xfrm flipV="1">
            <a:off x="2438400" y="4179333"/>
            <a:ext cx="3448117" cy="3854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cxnSpLocks/>
            <a:endCxn id="23" idx="2"/>
          </p:cNvCxnSpPr>
          <p:nvPr/>
        </p:nvCxnSpPr>
        <p:spPr bwMode="auto">
          <a:xfrm flipV="1">
            <a:off x="2743200" y="4063599"/>
            <a:ext cx="3122493" cy="21377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86C8FBF-9E8C-8A44-9C73-36F12C97F6DE}"/>
              </a:ext>
            </a:extLst>
          </p:cNvPr>
          <p:cNvSpPr txBox="1"/>
          <p:nvPr/>
        </p:nvSpPr>
        <p:spPr>
          <a:xfrm>
            <a:off x="-304800" y="6172200"/>
            <a:ext cx="5240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Usually: F=2 or 3, S=2</a:t>
            </a:r>
          </a:p>
        </p:txBody>
      </p:sp>
    </p:spTree>
    <p:extLst>
      <p:ext uri="{BB962C8B-B14F-4D97-AF65-F5344CB8AC3E}">
        <p14:creationId xmlns:p14="http://schemas.microsoft.com/office/powerpoint/2010/main" val="393688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3" grpId="0" animBg="1"/>
      <p:bldP spid="14" grpId="0"/>
      <p:bldP spid="24" grpId="0"/>
      <p:bldP spid="22" grpId="0"/>
      <p:bldP spid="28" grpId="0" animBg="1"/>
      <p:bldP spid="29" grpId="0" animBg="1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6200"/>
            <a:ext cx="8153400" cy="838200"/>
          </a:xfrm>
        </p:spPr>
        <p:txBody>
          <a:bodyPr/>
          <a:lstStyle/>
          <a:p>
            <a:r>
              <a:rPr lang="en-US" dirty="0"/>
              <a:t>Components of a CNN architecture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9EED83-383B-024B-ADB3-439706E1C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Convolutional Layers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Non-linearities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Pooling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Fully-connected Layers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Normalization Layers (in just a bit)</a:t>
            </a:r>
          </a:p>
        </p:txBody>
      </p:sp>
    </p:spTree>
    <p:extLst>
      <p:ext uri="{BB962C8B-B14F-4D97-AF65-F5344CB8AC3E}">
        <p14:creationId xmlns:p14="http://schemas.microsoft.com/office/powerpoint/2010/main" val="4142998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Building blocks for CNNs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Motivation and history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err="1"/>
              <a:t>Alexnet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Since </a:t>
            </a:r>
            <a:r>
              <a:rPr lang="en-US" sz="3200" dirty="0" err="1"/>
              <a:t>Alexnet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3345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657600" y="2450592"/>
            <a:ext cx="44196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0" cy="2488483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7841639"/>
              </p:ext>
            </p:extLst>
          </p:nvPr>
        </p:nvGraphicFramePr>
        <p:xfrm>
          <a:off x="5697071" y="5010150"/>
          <a:ext cx="2989729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87" name="Equation" r:id="rId4" imgW="1473200" imgH="647700" progId="Equation.3">
                  <p:embed/>
                </p:oleObj>
              </mc:Choice>
              <mc:Fallback>
                <p:oleObj name="Equation" r:id="rId4" imgW="14732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97071" y="5010150"/>
                        <a:ext cx="2989729" cy="1314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943600" y="4400550"/>
            <a:ext cx="2151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err="1"/>
              <a:t>Softmax</a:t>
            </a:r>
            <a:r>
              <a:rPr lang="en-US" sz="2400" b="0" dirty="0"/>
              <a:t> layer:</a:t>
            </a:r>
          </a:p>
        </p:txBody>
      </p:sp>
      <p:cxnSp>
        <p:nvCxnSpPr>
          <p:cNvPr id="10" name="Curved Connector 9"/>
          <p:cNvCxnSpPr>
            <a:stCxn id="8" idx="3"/>
          </p:cNvCxnSpPr>
          <p:nvPr/>
        </p:nvCxnSpPr>
        <p:spPr bwMode="auto">
          <a:xfrm flipH="1" flipV="1">
            <a:off x="7924800" y="3276600"/>
            <a:ext cx="170501" cy="1354783"/>
          </a:xfrm>
          <a:prstGeom prst="curvedConnector4">
            <a:avLst>
              <a:gd name="adj1" fmla="val -134075"/>
              <a:gd name="adj2" fmla="val 5851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9343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8B26-E616-EB4B-8DB7-D21A88981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History: </a:t>
            </a:r>
            <a:r>
              <a:rPr lang="en-US" dirty="0" err="1"/>
              <a:t>Neocognitron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A007ED-96AD-A941-A618-F8A4A5156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006" y="1219200"/>
            <a:ext cx="6154994" cy="4267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E6FD99-E25A-5045-91A0-01529E8E78D8}"/>
              </a:ext>
            </a:extLst>
          </p:cNvPr>
          <p:cNvSpPr/>
          <p:nvPr/>
        </p:nvSpPr>
        <p:spPr>
          <a:xfrm>
            <a:off x="1524000" y="6243935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hlinkClick r:id="rId3"/>
              </a:rPr>
              <a:t>https://</a:t>
            </a:r>
            <a:r>
              <a:rPr lang="en-US" b="0" dirty="0" err="1">
                <a:hlinkClick r:id="rId3"/>
              </a:rPr>
              <a:t>en.wikipedia.org</a:t>
            </a:r>
            <a:r>
              <a:rPr lang="en-US" b="0" dirty="0">
                <a:hlinkClick r:id="rId3"/>
              </a:rPr>
              <a:t>/wiki/</a:t>
            </a:r>
            <a:r>
              <a:rPr lang="en-US" b="0" dirty="0" err="1">
                <a:hlinkClick r:id="rId3"/>
              </a:rPr>
              <a:t>Neocognitron</a:t>
            </a:r>
            <a:endParaRPr lang="en-US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63BCA5-134D-FB47-BA9A-23AA1525DFCE}"/>
              </a:ext>
            </a:extLst>
          </p:cNvPr>
          <p:cNvSpPr txBox="1"/>
          <p:nvPr/>
        </p:nvSpPr>
        <p:spPr>
          <a:xfrm>
            <a:off x="3124200" y="5715000"/>
            <a:ext cx="3076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K. Fukushima, 1980s</a:t>
            </a:r>
          </a:p>
        </p:txBody>
      </p:sp>
    </p:spTree>
    <p:extLst>
      <p:ext uri="{BB962C8B-B14F-4D97-AF65-F5344CB8AC3E}">
        <p14:creationId xmlns:p14="http://schemas.microsoft.com/office/powerpoint/2010/main" val="620060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History: LeNet-5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867834"/>
            <a:ext cx="4953000" cy="19812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000" dirty="0"/>
              <a:t>Average pooling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Sigmoid or </a:t>
            </a:r>
            <a:r>
              <a:rPr lang="en-US" sz="2000" dirty="0" err="1"/>
              <a:t>tanh</a:t>
            </a:r>
            <a:r>
              <a:rPr lang="en-US" sz="2000" dirty="0"/>
              <a:t> nonlinearity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Fully connected layers at the end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Trained on MNIST digit dataset with 60K training examples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" y="6211669"/>
            <a:ext cx="8991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Y. </a:t>
            </a:r>
            <a:r>
              <a:rPr lang="en-US" sz="1600" b="0" dirty="0" err="1"/>
              <a:t>LeCun</a:t>
            </a:r>
            <a:r>
              <a:rPr lang="en-US" sz="1600" b="0" dirty="0"/>
              <a:t>, L. </a:t>
            </a:r>
            <a:r>
              <a:rPr lang="en-US" sz="1600" b="0" dirty="0" err="1"/>
              <a:t>Bottou</a:t>
            </a:r>
            <a:r>
              <a:rPr lang="en-US" sz="1600" b="0" dirty="0"/>
              <a:t>, Y. </a:t>
            </a:r>
            <a:r>
              <a:rPr lang="en-US" sz="1600" b="0" dirty="0" err="1"/>
              <a:t>Bengio</a:t>
            </a:r>
            <a:r>
              <a:rPr lang="en-US" sz="1600" b="0" dirty="0"/>
              <a:t>, and P. </a:t>
            </a:r>
            <a:r>
              <a:rPr lang="en-US" sz="1600" b="0" dirty="0" err="1"/>
              <a:t>Haffner</a:t>
            </a:r>
            <a:r>
              <a:rPr lang="en-US" sz="1600" b="0" dirty="0"/>
              <a:t>, </a:t>
            </a:r>
            <a:r>
              <a:rPr lang="en-US" sz="1600" b="0" dirty="0">
                <a:hlinkClick r:id="rId2"/>
              </a:rPr>
              <a:t>Gradient-based learning applied to document recognition</a:t>
            </a:r>
            <a:r>
              <a:rPr lang="en-US" sz="1600" b="0" dirty="0"/>
              <a:t>, Proc. IEEE 86(11): 2278–2324, 1998.</a:t>
            </a:r>
          </a:p>
        </p:txBody>
      </p:sp>
      <p:pic>
        <p:nvPicPr>
          <p:cNvPr id="13" name="Content Placeholder 3" descr="lenet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93439"/>
            <a:ext cx="9267062" cy="26641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667403-ED34-D144-B1DA-7951973ABA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"/>
          <a:stretch/>
        </p:blipFill>
        <p:spPr>
          <a:xfrm>
            <a:off x="5820177" y="3759065"/>
            <a:ext cx="2714223" cy="218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88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ImageNet Challenge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74" y="1581102"/>
            <a:ext cx="3493272" cy="481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74" y="3028902"/>
            <a:ext cx="3429426" cy="825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74" y="2190702"/>
            <a:ext cx="3429000" cy="8280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74" y="3867102"/>
            <a:ext cx="3429000" cy="7822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886200" y="1828800"/>
            <a:ext cx="5333999" cy="2862312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5" indent="-342865">
              <a:buFont typeface="Arial"/>
              <a:buChar char="•"/>
            </a:pPr>
            <a:r>
              <a:rPr lang="en-US" sz="2000" b="0" dirty="0">
                <a:latin typeface="+mn-lt"/>
              </a:rPr>
              <a:t>~14 million labeled images, 20k classes</a:t>
            </a:r>
          </a:p>
          <a:p>
            <a:pPr marL="342865" indent="-342865">
              <a:buFont typeface="Arial"/>
              <a:buChar char="•"/>
            </a:pPr>
            <a:endParaRPr lang="en-US" sz="2000" b="0" dirty="0">
              <a:latin typeface="+mn-lt"/>
            </a:endParaRPr>
          </a:p>
          <a:p>
            <a:pPr marL="342865" indent="-342865">
              <a:buFont typeface="Arial"/>
              <a:buChar char="•"/>
            </a:pPr>
            <a:r>
              <a:rPr lang="en-US" sz="2000" b="0" dirty="0">
                <a:latin typeface="+mn-lt"/>
              </a:rPr>
              <a:t>Images gathered from Internet</a:t>
            </a:r>
          </a:p>
          <a:p>
            <a:pPr marL="342865" indent="-342865">
              <a:buFont typeface="Arial"/>
              <a:buChar char="•"/>
            </a:pPr>
            <a:endParaRPr lang="en-US" sz="2000" b="0" dirty="0">
              <a:latin typeface="+mn-lt"/>
            </a:endParaRPr>
          </a:p>
          <a:p>
            <a:pPr marL="342865" indent="-342865">
              <a:buFont typeface="Arial"/>
              <a:buChar char="•"/>
            </a:pPr>
            <a:r>
              <a:rPr lang="en-US" sz="2000" b="0" dirty="0">
                <a:latin typeface="+mn-lt"/>
              </a:rPr>
              <a:t>Human labels via Amazon </a:t>
            </a:r>
            <a:r>
              <a:rPr lang="en-US" sz="2000" b="0" dirty="0" err="1">
                <a:latin typeface="+mn-lt"/>
              </a:rPr>
              <a:t>MTurk</a:t>
            </a:r>
            <a:r>
              <a:rPr lang="en-US" sz="2000" b="0" dirty="0">
                <a:latin typeface="+mn-lt"/>
              </a:rPr>
              <a:t> </a:t>
            </a:r>
          </a:p>
          <a:p>
            <a:pPr marL="342865" indent="-342865">
              <a:buFont typeface="Arial"/>
              <a:buChar char="•"/>
            </a:pPr>
            <a:endParaRPr lang="en-US" sz="2000" b="0" dirty="0">
              <a:latin typeface="+mn-lt"/>
            </a:endParaRPr>
          </a:p>
          <a:p>
            <a:pPr marL="342865" indent="-342865">
              <a:buFont typeface="Arial"/>
              <a:buChar char="•"/>
            </a:pPr>
            <a:r>
              <a:rPr lang="en-US" sz="2000" b="0" dirty="0" err="1"/>
              <a:t>ImageNet</a:t>
            </a:r>
            <a:r>
              <a:rPr lang="en-US" sz="2000" b="0" dirty="0"/>
              <a:t> Large-Scale Visual Recognition Challenge (ILSVRC): </a:t>
            </a:r>
            <a:br>
              <a:rPr lang="en-US" sz="2000" b="0" dirty="0"/>
            </a:br>
            <a:r>
              <a:rPr lang="en-US" sz="2000" b="0" dirty="0"/>
              <a:t>1.2 million training images, 1000 classes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447800" y="5943600"/>
            <a:ext cx="5943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hlinkClick r:id="rId6"/>
              </a:rPr>
              <a:t>www.image-net.org/challenges/LSVRC/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727522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AlexNet</a:t>
            </a:r>
            <a:r>
              <a:rPr lang="en-US" dirty="0">
                <a:solidFill>
                  <a:schemeClr val="tx1"/>
                </a:solidFill>
              </a:rPr>
              <a:t>: ILSVRC 2012 winner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061" b="34445"/>
          <a:stretch/>
        </p:blipFill>
        <p:spPr>
          <a:xfrm>
            <a:off x="12700" y="1066800"/>
            <a:ext cx="9144000" cy="26714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943062"/>
            <a:ext cx="9144000" cy="200053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5" indent="-342865">
              <a:buFont typeface="Arial"/>
              <a:buChar char="•"/>
            </a:pPr>
            <a:r>
              <a:rPr lang="fr-FR" sz="2400" b="0" dirty="0" err="1">
                <a:latin typeface="+mn-lt"/>
                <a:cs typeface="Adobe Caslon Pro"/>
              </a:rPr>
              <a:t>Similar</a:t>
            </a:r>
            <a:r>
              <a:rPr lang="fr-FR" sz="2400" b="0" dirty="0">
                <a:latin typeface="+mn-lt"/>
                <a:cs typeface="Adobe Caslon Pro"/>
              </a:rPr>
              <a:t> </a:t>
            </a:r>
            <a:r>
              <a:rPr lang="fr-FR" b="0" dirty="0" err="1">
                <a:latin typeface="+mn-lt"/>
                <a:cs typeface="Adobe Caslon Pro"/>
              </a:rPr>
              <a:t>framework</a:t>
            </a:r>
            <a:r>
              <a:rPr lang="fr-FR" sz="2400" b="0" dirty="0">
                <a:latin typeface="+mn-lt"/>
                <a:cs typeface="Adobe Caslon Pro"/>
              </a:rPr>
              <a:t> to </a:t>
            </a:r>
            <a:r>
              <a:rPr lang="fr-FR" b="0" dirty="0" err="1">
                <a:latin typeface="+mn-lt"/>
                <a:cs typeface="Adobe Caslon Pro"/>
              </a:rPr>
              <a:t>LeNet</a:t>
            </a:r>
            <a:r>
              <a:rPr lang="fr-FR" b="0" dirty="0">
                <a:latin typeface="+mn-lt"/>
                <a:cs typeface="Adobe Caslon Pro"/>
              </a:rPr>
              <a:t> </a:t>
            </a:r>
            <a:r>
              <a:rPr lang="fr-FR" sz="2400" b="0" dirty="0">
                <a:latin typeface="+mn-lt"/>
                <a:cs typeface="Adobe Caslon Pro"/>
              </a:rPr>
              <a:t>but:</a:t>
            </a:r>
            <a:endParaRPr lang="fr-FR" b="0" dirty="0">
              <a:latin typeface="+mn-lt"/>
              <a:cs typeface="Adobe Caslon Pro"/>
            </a:endParaRPr>
          </a:p>
          <a:p>
            <a:pPr marL="800065" lvl="1" indent="-342865">
              <a:buFont typeface="Arial"/>
              <a:buChar char="•"/>
            </a:pPr>
            <a:r>
              <a:rPr lang="fr-FR" sz="2000" b="0" dirty="0">
                <a:latin typeface="+mn-lt"/>
                <a:cs typeface="Adobe Caslon Pro"/>
              </a:rPr>
              <a:t>Max </a:t>
            </a:r>
            <a:r>
              <a:rPr lang="fr-FR" sz="2000" b="0" dirty="0" err="1">
                <a:latin typeface="+mn-lt"/>
                <a:cs typeface="Adobe Caslon Pro"/>
              </a:rPr>
              <a:t>pooling</a:t>
            </a:r>
            <a:r>
              <a:rPr lang="fr-FR" sz="2000" b="0" dirty="0">
                <a:latin typeface="+mn-lt"/>
                <a:cs typeface="Adobe Caslon Pro"/>
              </a:rPr>
              <a:t>, </a:t>
            </a:r>
            <a:r>
              <a:rPr lang="fr-FR" sz="2000" b="0" dirty="0" err="1">
                <a:latin typeface="+mn-lt"/>
                <a:cs typeface="Adobe Caslon Pro"/>
              </a:rPr>
              <a:t>ReLU</a:t>
            </a:r>
            <a:r>
              <a:rPr lang="fr-FR" sz="2000" b="0" dirty="0">
                <a:latin typeface="+mn-lt"/>
                <a:cs typeface="Adobe Caslon Pro"/>
              </a:rPr>
              <a:t> </a:t>
            </a:r>
            <a:r>
              <a:rPr lang="fr-FR" sz="2000" b="0" dirty="0" err="1">
                <a:latin typeface="+mn-lt"/>
                <a:cs typeface="Adobe Caslon Pro"/>
              </a:rPr>
              <a:t>nonlinearity</a:t>
            </a:r>
            <a:endParaRPr lang="fr-FR" sz="2000" b="0" dirty="0">
              <a:latin typeface="+mn-lt"/>
              <a:cs typeface="Adobe Caslon Pro"/>
            </a:endParaRPr>
          </a:p>
          <a:p>
            <a:pPr marL="800065" lvl="1" indent="-342865">
              <a:buFont typeface="Arial"/>
              <a:buChar char="•"/>
            </a:pPr>
            <a:r>
              <a:rPr lang="fr-FR" sz="2000" b="0" dirty="0">
                <a:latin typeface="+mn-lt"/>
                <a:cs typeface="Adobe Caslon Pro"/>
              </a:rPr>
              <a:t>More data and </a:t>
            </a:r>
            <a:r>
              <a:rPr lang="fr-FR" sz="2000" b="0" dirty="0" err="1">
                <a:latin typeface="+mn-lt"/>
                <a:cs typeface="Adobe Caslon Pro"/>
              </a:rPr>
              <a:t>bigger</a:t>
            </a:r>
            <a:r>
              <a:rPr lang="fr-FR" sz="2000" b="0" dirty="0">
                <a:latin typeface="+mn-lt"/>
                <a:cs typeface="Adobe Caslon Pro"/>
              </a:rPr>
              <a:t> model (7 </a:t>
            </a:r>
            <a:r>
              <a:rPr lang="fr-FR" sz="2000" b="0" dirty="0" err="1">
                <a:latin typeface="+mn-lt"/>
                <a:cs typeface="Adobe Caslon Pro"/>
              </a:rPr>
              <a:t>hidden</a:t>
            </a:r>
            <a:r>
              <a:rPr lang="fr-FR" sz="2000" b="0" dirty="0">
                <a:latin typeface="+mn-lt"/>
                <a:cs typeface="Adobe Caslon Pro"/>
              </a:rPr>
              <a:t> </a:t>
            </a:r>
            <a:r>
              <a:rPr lang="fr-FR" sz="2000" b="0" dirty="0" err="1">
                <a:latin typeface="+mn-lt"/>
                <a:cs typeface="Adobe Caslon Pro"/>
              </a:rPr>
              <a:t>layers</a:t>
            </a:r>
            <a:r>
              <a:rPr lang="fr-FR" sz="2000" b="0" dirty="0">
                <a:latin typeface="+mn-lt"/>
                <a:cs typeface="Adobe Caslon Pro"/>
              </a:rPr>
              <a:t>, </a:t>
            </a:r>
            <a:r>
              <a:rPr lang="fr-FR" sz="2000" b="0" dirty="0">
                <a:cs typeface="Adobe Caslon Pro"/>
              </a:rPr>
              <a:t>650K </a:t>
            </a:r>
            <a:r>
              <a:rPr lang="fr-FR" sz="2000" b="0" dirty="0" err="1">
                <a:cs typeface="Adobe Caslon Pro"/>
              </a:rPr>
              <a:t>units</a:t>
            </a:r>
            <a:r>
              <a:rPr lang="fr-FR" sz="2000" b="0" dirty="0">
                <a:cs typeface="Adobe Caslon Pro"/>
              </a:rPr>
              <a:t>, </a:t>
            </a:r>
            <a:r>
              <a:rPr lang="pt-BR" sz="2000" b="0" dirty="0">
                <a:cs typeface="Adobe Caslon Pro"/>
              </a:rPr>
              <a:t>60M params</a:t>
            </a:r>
            <a:r>
              <a:rPr lang="fr-FR" sz="2000" b="0" dirty="0">
                <a:latin typeface="+mn-lt"/>
                <a:cs typeface="Adobe Caslon Pro"/>
              </a:rPr>
              <a:t>)</a:t>
            </a:r>
          </a:p>
          <a:p>
            <a:pPr marL="800065" lvl="1" indent="-342865">
              <a:buFont typeface="Arial"/>
              <a:buChar char="•"/>
            </a:pPr>
            <a:r>
              <a:rPr lang="fr-FR" sz="2000" b="0" dirty="0">
                <a:latin typeface="+mn-lt"/>
                <a:cs typeface="Adobe Caslon Pro"/>
              </a:rPr>
              <a:t>GPU </a:t>
            </a:r>
            <a:r>
              <a:rPr lang="fr-FR" sz="2000" b="0" dirty="0" err="1">
                <a:latin typeface="+mn-lt"/>
                <a:cs typeface="Adobe Caslon Pro"/>
              </a:rPr>
              <a:t>implementation</a:t>
            </a:r>
            <a:r>
              <a:rPr lang="fr-FR" sz="2000" b="0" dirty="0">
                <a:latin typeface="+mn-lt"/>
                <a:cs typeface="Adobe Caslon Pro"/>
              </a:rPr>
              <a:t> (50x </a:t>
            </a:r>
            <a:r>
              <a:rPr lang="fr-FR" sz="2000" b="0" dirty="0" err="1">
                <a:latin typeface="+mn-lt"/>
                <a:cs typeface="Adobe Caslon Pro"/>
              </a:rPr>
              <a:t>speedup</a:t>
            </a:r>
            <a:r>
              <a:rPr lang="fr-FR" sz="2000" b="0" dirty="0">
                <a:latin typeface="+mn-lt"/>
                <a:cs typeface="Adobe Caslon Pro"/>
              </a:rPr>
              <a:t> over CPU)</a:t>
            </a:r>
          </a:p>
          <a:p>
            <a:pPr marL="1257265" lvl="2" indent="-342865">
              <a:buFont typeface="Arial"/>
              <a:buChar char="•"/>
            </a:pPr>
            <a:r>
              <a:rPr lang="fr-FR" sz="2000" b="0" dirty="0" err="1">
                <a:latin typeface="+mn-lt"/>
                <a:cs typeface="Adobe Caslon Pro"/>
              </a:rPr>
              <a:t>Trained</a:t>
            </a:r>
            <a:r>
              <a:rPr lang="fr-FR" sz="2000" b="0" dirty="0">
                <a:latin typeface="+mn-lt"/>
                <a:cs typeface="Adobe Caslon Pro"/>
              </a:rPr>
              <a:t> on </a:t>
            </a:r>
            <a:r>
              <a:rPr lang="fr-FR" sz="2000" b="0" dirty="0" err="1">
                <a:latin typeface="+mn-lt"/>
                <a:cs typeface="Adobe Caslon Pro"/>
              </a:rPr>
              <a:t>two</a:t>
            </a:r>
            <a:r>
              <a:rPr lang="fr-FR" sz="2000" b="0" dirty="0">
                <a:latin typeface="+mn-lt"/>
                <a:cs typeface="Adobe Caslon Pro"/>
              </a:rPr>
              <a:t> </a:t>
            </a:r>
            <a:r>
              <a:rPr lang="fr-FR" sz="2000" b="0" dirty="0" err="1">
                <a:latin typeface="+mn-lt"/>
                <a:cs typeface="Adobe Caslon Pro"/>
              </a:rPr>
              <a:t>GPUs</a:t>
            </a:r>
            <a:r>
              <a:rPr lang="fr-FR" sz="2000" b="0" dirty="0">
                <a:latin typeface="+mn-lt"/>
                <a:cs typeface="Adobe Caslon Pro"/>
              </a:rPr>
              <a:t> for a </a:t>
            </a:r>
            <a:r>
              <a:rPr lang="fr-FR" sz="2000" b="0" dirty="0" err="1">
                <a:latin typeface="+mn-lt"/>
                <a:cs typeface="Adobe Caslon Pro"/>
              </a:rPr>
              <a:t>week</a:t>
            </a:r>
            <a:endParaRPr lang="fr-FR" sz="2000" b="0" dirty="0">
              <a:latin typeface="+mn-lt"/>
              <a:cs typeface="Adobe Caslon Pro"/>
            </a:endParaRPr>
          </a:p>
          <a:p>
            <a:pPr marL="800065" lvl="1" indent="-342865">
              <a:buFont typeface="Arial"/>
              <a:buChar char="•"/>
            </a:pPr>
            <a:r>
              <a:rPr lang="fr-FR" sz="2000" b="0" dirty="0">
                <a:latin typeface="+mn-lt"/>
                <a:cs typeface="Adobe Caslon Pro"/>
              </a:rPr>
              <a:t>Dropout </a:t>
            </a:r>
            <a:r>
              <a:rPr lang="fr-FR" sz="2000" b="0" dirty="0" err="1">
                <a:latin typeface="+mn-lt"/>
                <a:cs typeface="Adobe Caslon Pro"/>
              </a:rPr>
              <a:t>regularization</a:t>
            </a:r>
            <a:endParaRPr lang="fr-FR" sz="2000" b="0" dirty="0">
              <a:latin typeface="+mn-lt"/>
              <a:cs typeface="Adobe Caslo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2399" y="6059269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A. </a:t>
            </a:r>
            <a:r>
              <a:rPr lang="en-US" sz="1800" b="0" dirty="0" err="1"/>
              <a:t>Krizhevsky</a:t>
            </a:r>
            <a:r>
              <a:rPr lang="en-US" sz="1800" b="0" dirty="0"/>
              <a:t>, I. </a:t>
            </a:r>
            <a:r>
              <a:rPr lang="en-US" sz="1800" b="0" dirty="0" err="1"/>
              <a:t>Sutskever</a:t>
            </a:r>
            <a:r>
              <a:rPr lang="en-US" sz="1800" b="0" dirty="0"/>
              <a:t>, and G. Hinton, </a:t>
            </a:r>
            <a:r>
              <a:rPr lang="en-US" sz="1800" b="0" dirty="0">
                <a:hlinkClick r:id="rId4"/>
              </a:rPr>
              <a:t>ImageNet Classification with Deep Convolutional Neural Networks</a:t>
            </a:r>
            <a:r>
              <a:rPr lang="en-US" sz="1800" b="0" dirty="0"/>
              <a:t>, NIPS 2012</a:t>
            </a:r>
          </a:p>
        </p:txBody>
      </p:sp>
    </p:spTree>
    <p:extLst>
      <p:ext uri="{BB962C8B-B14F-4D97-AF65-F5344CB8AC3E}">
        <p14:creationId xmlns:p14="http://schemas.microsoft.com/office/powerpoint/2010/main" val="1885940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 txBox="1"/>
          <p:nvPr/>
        </p:nvSpPr>
        <p:spPr>
          <a:xfrm>
            <a:off x="609599" y="185701"/>
            <a:ext cx="7857725" cy="6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 b="0" dirty="0" err="1"/>
              <a:t>ImageNet</a:t>
            </a:r>
            <a:r>
              <a:rPr lang="en-US" sz="3000" b="0" dirty="0"/>
              <a:t> Challenge 2012-2014</a:t>
            </a:r>
            <a:endParaRPr lang="en" sz="3000" b="0" dirty="0"/>
          </a:p>
        </p:txBody>
      </p:sp>
      <p:graphicFrame>
        <p:nvGraphicFramePr>
          <p:cNvPr id="690" name="Shape 690"/>
          <p:cNvGraphicFramePr/>
          <p:nvPr>
            <p:extLst>
              <p:ext uri="{D42A27DB-BD31-4B8C-83A1-F6EECF244321}">
                <p14:modId xmlns:p14="http://schemas.microsoft.com/office/powerpoint/2010/main" val="698860202"/>
              </p:ext>
            </p:extLst>
          </p:nvPr>
        </p:nvGraphicFramePr>
        <p:xfrm>
          <a:off x="472125" y="1143000"/>
          <a:ext cx="8199750" cy="244377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28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8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273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800" b="1" dirty="0"/>
                        <a:t>Team</a:t>
                      </a:r>
                    </a:p>
                  </a:txBody>
                  <a:tcPr marL="63500" marR="63500" marT="84667" marB="84667"/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Year</a:t>
                      </a:r>
                    </a:p>
                  </a:txBody>
                  <a:tcPr marL="63500" marR="63500" marT="84667" marB="84667"/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800" b="1" dirty="0"/>
                        <a:t>Place</a:t>
                      </a:r>
                    </a:p>
                  </a:txBody>
                  <a:tcPr marL="63500" marR="63500" marT="84667" marB="84667"/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Error (top-5)</a:t>
                      </a:r>
                    </a:p>
                  </a:txBody>
                  <a:tcPr marL="63500" marR="63500" marT="84667" marB="84667"/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-US" sz="1800" b="1" dirty="0"/>
                        <a:t>E</a:t>
                      </a:r>
                      <a:r>
                        <a:rPr lang="en" sz="1800" b="1" dirty="0"/>
                        <a:t>xternal data</a:t>
                      </a:r>
                    </a:p>
                  </a:txBody>
                  <a:tcPr marL="63500" marR="63500" marT="84667" marB="8466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750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800" dirty="0"/>
                        <a:t>XRCE</a:t>
                      </a:r>
                    </a:p>
                  </a:txBody>
                  <a:tcPr marL="63500" marR="63500" marT="84667" marB="84667">
                    <a:solidFill>
                      <a:srgbClr val="FFC3D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800" dirty="0"/>
                        <a:t>2011</a:t>
                      </a:r>
                    </a:p>
                  </a:txBody>
                  <a:tcPr marL="63500" marR="63500" marT="84667" marB="84667">
                    <a:solidFill>
                      <a:srgbClr val="FFC3D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endParaRPr lang="en" sz="1800" dirty="0"/>
                    </a:p>
                  </a:txBody>
                  <a:tcPr marL="63500" marR="63500" marT="84667" marB="84667">
                    <a:solidFill>
                      <a:srgbClr val="FFC3D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800" dirty="0"/>
                        <a:t>25.8%</a:t>
                      </a:r>
                    </a:p>
                  </a:txBody>
                  <a:tcPr marL="63500" marR="63500" marT="84667" marB="84667">
                    <a:solidFill>
                      <a:srgbClr val="FFC3D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800" dirty="0"/>
                        <a:t>no</a:t>
                      </a:r>
                    </a:p>
                  </a:txBody>
                  <a:tcPr marL="63500" marR="63500" marT="84667" marB="84667">
                    <a:solidFill>
                      <a:srgbClr val="FFC3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137354"/>
                  </a:ext>
                </a:extLst>
              </a:tr>
              <a:tr h="668750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800" dirty="0"/>
                        <a:t>SuperVision</a:t>
                      </a:r>
                      <a:r>
                        <a:rPr lang="en-US" sz="1800" dirty="0"/>
                        <a:t> –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Toronto</a:t>
                      </a:r>
                    </a:p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-US" sz="1800" dirty="0"/>
                        <a:t>(7</a:t>
                      </a:r>
                      <a:r>
                        <a:rPr lang="en-US" sz="1800" baseline="0" dirty="0"/>
                        <a:t> layers)</a:t>
                      </a:r>
                      <a:endParaRPr lang="en" sz="1800" dirty="0"/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800" dirty="0"/>
                        <a:t>2012 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800" dirty="0"/>
                        <a:t>-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800" dirty="0"/>
                        <a:t>16.4%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800" dirty="0"/>
                        <a:t>no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780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800" dirty="0"/>
                        <a:t>SuperVision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2012 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1st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800" dirty="0"/>
                        <a:t>15.3%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800" dirty="0"/>
                        <a:t>ImageNet 22k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6200" y="6397823"/>
            <a:ext cx="906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>
                <a:hlinkClick r:id="rId3"/>
              </a:rPr>
              <a:t>http://karpathy.github.io/2014/09/02/what-i-learned-from-competing-against-a-convnet-on-imagenet/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78722872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 txBox="1"/>
          <p:nvPr/>
        </p:nvSpPr>
        <p:spPr>
          <a:xfrm>
            <a:off x="609599" y="185701"/>
            <a:ext cx="7857725" cy="6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 b="0" dirty="0" err="1"/>
              <a:t>AlexNet</a:t>
            </a:r>
            <a:endParaRPr lang="en" sz="3000" b="0" dirty="0"/>
          </a:p>
        </p:txBody>
      </p:sp>
      <p:sp>
        <p:nvSpPr>
          <p:cNvPr id="2" name="Rectangle 1"/>
          <p:cNvSpPr/>
          <p:nvPr/>
        </p:nvSpPr>
        <p:spPr>
          <a:xfrm>
            <a:off x="-76200" y="6550223"/>
            <a:ext cx="906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/>
              <a:t>Source: Justin Johnson, David </a:t>
            </a:r>
            <a:r>
              <a:rPr lang="en-US" sz="1400" b="0" dirty="0" err="1"/>
              <a:t>Fouhey</a:t>
            </a:r>
            <a:r>
              <a:rPr lang="en-US" sz="1400" b="0" dirty="0"/>
              <a:t>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F43D277-02A3-6246-ACFC-C3E72C69B3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77036"/>
              </p:ext>
            </p:extLst>
          </p:nvPr>
        </p:nvGraphicFramePr>
        <p:xfrm>
          <a:off x="421136" y="2087633"/>
          <a:ext cx="5464292" cy="40227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2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7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5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2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76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83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78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737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b="1" u="none" strike="noStrike" dirty="0">
                          <a:effectLst/>
                        </a:rPr>
                        <a:t>Input size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b="1" u="none" strike="noStrike" dirty="0">
                          <a:effectLst/>
                        </a:rPr>
                        <a:t>Layer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b="1" u="none" strike="noStrike" dirty="0">
                          <a:effectLst/>
                        </a:rPr>
                        <a:t>Output size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b="1" u="none" strike="noStrike" dirty="0">
                          <a:effectLst/>
                        </a:rPr>
                        <a:t>Layer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C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mr-IN" sz="1500" u="none" strike="noStrike" dirty="0" err="1">
                          <a:effectLst/>
                        </a:rPr>
                        <a:t>H</a:t>
                      </a:r>
                      <a:r>
                        <a:rPr lang="mr-IN" sz="1500" u="none" strike="noStrike" dirty="0">
                          <a:effectLst/>
                        </a:rPr>
                        <a:t> / </a:t>
                      </a:r>
                      <a:r>
                        <a:rPr lang="mr-IN" sz="1500" u="none" strike="noStrike" dirty="0" err="1">
                          <a:effectLst/>
                        </a:rPr>
                        <a:t>W</a:t>
                      </a:r>
                      <a:endParaRPr lang="mr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filters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kernel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stride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pad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C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mr-IN" sz="1500" u="none" strike="noStrike" dirty="0" err="1">
                          <a:effectLst/>
                        </a:rPr>
                        <a:t>H</a:t>
                      </a:r>
                      <a:r>
                        <a:rPr lang="mr-IN" sz="1500" u="none" strike="noStrike" dirty="0">
                          <a:effectLst/>
                        </a:rPr>
                        <a:t> / </a:t>
                      </a:r>
                      <a:r>
                        <a:rPr lang="mr-IN" sz="1500" u="none" strike="noStrike" dirty="0" err="1">
                          <a:effectLst/>
                        </a:rPr>
                        <a:t>W</a:t>
                      </a:r>
                      <a:endParaRPr lang="mr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conv1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227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64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cs-CZ" sz="1500" u="none" strike="noStrike" dirty="0">
                          <a:effectLst/>
                        </a:rPr>
                        <a:t>11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2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64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56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pool1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64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56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2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64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27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conv2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64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27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192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2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192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27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pool2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192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27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2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192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13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conv3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192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13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384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384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13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conv4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384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13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256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256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13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conv5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256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13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256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256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13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pool5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256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13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2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256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flatten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256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cs-CZ" sz="1500" u="none" strike="noStrike">
                          <a:effectLst/>
                        </a:rPr>
                        <a:t>9216</a:t>
                      </a:r>
                      <a:endParaRPr lang="cs-CZ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fc6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cs-CZ" sz="1500" u="none" strike="noStrike">
                          <a:effectLst/>
                        </a:rPr>
                        <a:t>9216</a:t>
                      </a:r>
                      <a:endParaRPr lang="cs-CZ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4096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4096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fc7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4096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4096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4096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fc8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4096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1000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1000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6" name="Google Shape;489;p35">
            <a:extLst>
              <a:ext uri="{FF2B5EF4-FFF2-40B4-BE49-F238E27FC236}">
                <a16:creationId xmlns:a16="http://schemas.microsoft.com/office/drawing/2014/main" id="{5468FEC2-AB2F-B040-92C1-AB91D49049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321"/>
          <a:stretch/>
        </p:blipFill>
        <p:spPr>
          <a:xfrm>
            <a:off x="3222526" y="194983"/>
            <a:ext cx="5601831" cy="1699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5989959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 txBox="1"/>
          <p:nvPr/>
        </p:nvSpPr>
        <p:spPr>
          <a:xfrm>
            <a:off x="609599" y="185701"/>
            <a:ext cx="7857725" cy="6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 b="0" dirty="0"/>
              <a:t>Receptive Field</a:t>
            </a:r>
            <a:endParaRPr lang="en" sz="3000" b="0" dirty="0"/>
          </a:p>
        </p:txBody>
      </p:sp>
      <p:sp>
        <p:nvSpPr>
          <p:cNvPr id="2" name="Rectangle 1"/>
          <p:cNvSpPr/>
          <p:nvPr/>
        </p:nvSpPr>
        <p:spPr>
          <a:xfrm>
            <a:off x="-17761" y="6550223"/>
            <a:ext cx="906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3"/>
              </a:rPr>
              <a:t>https://distill.pub/2019/computing-receptive-fields/</a:t>
            </a:r>
            <a:r>
              <a:rPr lang="en-US" sz="1400" b="0" dirty="0"/>
              <a:t>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25456F85-4FC2-7C4E-94E4-1F64DEB9C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1447800"/>
            <a:ext cx="5715000" cy="491427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6B52BE9-8924-984F-BB70-488376D71ABF}"/>
              </a:ext>
            </a:extLst>
          </p:cNvPr>
          <p:cNvSpPr txBox="1">
            <a:spLocks/>
          </p:cNvSpPr>
          <p:nvPr/>
        </p:nvSpPr>
        <p:spPr bwMode="auto">
          <a:xfrm>
            <a:off x="685800" y="914400"/>
            <a:ext cx="777239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buChar char="»"/>
              <a:defRPr sz="12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buChar char="»"/>
              <a:defRPr sz="1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buChar char="»"/>
              <a:defRPr sz="1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buChar char="»"/>
              <a:defRPr sz="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buChar char="»"/>
              <a:defRPr sz="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US" sz="2000" b="0" kern="0" dirty="0"/>
              <a:t>Deep Nets with striding have large receptive fields</a:t>
            </a:r>
          </a:p>
        </p:txBody>
      </p:sp>
    </p:spTree>
    <p:extLst>
      <p:ext uri="{BB962C8B-B14F-4D97-AF65-F5344CB8AC3E}">
        <p14:creationId xmlns:p14="http://schemas.microsoft.com/office/powerpoint/2010/main" val="1263288173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 txBox="1"/>
          <p:nvPr/>
        </p:nvSpPr>
        <p:spPr>
          <a:xfrm>
            <a:off x="381000" y="185701"/>
            <a:ext cx="7857725" cy="6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 b="0" dirty="0"/>
              <a:t>Receptive Field</a:t>
            </a:r>
            <a:endParaRPr lang="en" sz="3000" b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F43D277-02A3-6246-ACFC-C3E72C69B3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612279"/>
              </p:ext>
            </p:extLst>
          </p:nvPr>
        </p:nvGraphicFramePr>
        <p:xfrm>
          <a:off x="421136" y="2179320"/>
          <a:ext cx="8189464" cy="39247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2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7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5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2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76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83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78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737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63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39796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Input size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Layer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Output size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Receptive Field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Effective Stride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Effective Padding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Layer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mr-IN" sz="1400" u="none" strike="noStrike" dirty="0" err="1"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mr-IN" sz="1400" u="none" strike="noStrike" dirty="0">
                          <a:effectLst/>
                          <a:latin typeface="Calibri" panose="020F0502020204030204" pitchFamily="34" charset="0"/>
                        </a:rPr>
                        <a:t> / </a:t>
                      </a:r>
                      <a:r>
                        <a:rPr lang="mr-IN" sz="1400" u="none" strike="noStrike" dirty="0" err="1">
                          <a:effectLst/>
                          <a:latin typeface="Calibri" panose="020F0502020204030204" pitchFamily="34" charset="0"/>
                        </a:rPr>
                        <a:t>W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filters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kernel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stride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mr-IN" sz="1400" u="none" strike="noStrike" dirty="0" err="1"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mr-IN" sz="1400" u="none" strike="noStrike" dirty="0">
                          <a:effectLst/>
                          <a:latin typeface="Calibri" panose="020F0502020204030204" pitchFamily="34" charset="0"/>
                        </a:rPr>
                        <a:t> / </a:t>
                      </a:r>
                      <a:r>
                        <a:rPr lang="mr-IN" sz="1400" u="none" strike="noStrike" dirty="0" err="1">
                          <a:effectLst/>
                          <a:latin typeface="Calibri" panose="020F0502020204030204" pitchFamily="34" charset="0"/>
                        </a:rPr>
                        <a:t>W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conv1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227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cs-CZ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pool1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hr-H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conv2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hr-H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</a:t>
                      </a:r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hr-H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pool2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conv3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hr-H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</a:t>
                      </a:r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conv4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256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256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131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hr-H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cs-CZ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conv5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256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256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256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163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hr-H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pool5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256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256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195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flatten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256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cs-CZ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9216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259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fc6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cs-CZ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9216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4096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4096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259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fi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fc7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4096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4096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4096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259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fc8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4096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259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6" name="Google Shape;489;p35">
            <a:extLst>
              <a:ext uri="{FF2B5EF4-FFF2-40B4-BE49-F238E27FC236}">
                <a16:creationId xmlns:a16="http://schemas.microsoft.com/office/drawing/2014/main" id="{5468FEC2-AB2F-B040-92C1-AB91D49049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321"/>
          <a:stretch/>
        </p:blipFill>
        <p:spPr>
          <a:xfrm>
            <a:off x="3222526" y="194983"/>
            <a:ext cx="5601831" cy="1699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868379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 txBox="1"/>
          <p:nvPr/>
        </p:nvSpPr>
        <p:spPr>
          <a:xfrm>
            <a:off x="609599" y="185701"/>
            <a:ext cx="7857725" cy="6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 b="0" dirty="0"/>
              <a:t>Other Stats</a:t>
            </a:r>
            <a:endParaRPr lang="en" sz="3000" b="0" dirty="0"/>
          </a:p>
        </p:txBody>
      </p:sp>
      <p:sp>
        <p:nvSpPr>
          <p:cNvPr id="2" name="Rectangle 1"/>
          <p:cNvSpPr/>
          <p:nvPr/>
        </p:nvSpPr>
        <p:spPr>
          <a:xfrm>
            <a:off x="-76200" y="6550223"/>
            <a:ext cx="906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/>
              <a:t>Source: Justin Johnson, David </a:t>
            </a:r>
            <a:r>
              <a:rPr lang="en-US" sz="1400" b="0" dirty="0" err="1"/>
              <a:t>Fouhey</a:t>
            </a:r>
            <a:r>
              <a:rPr lang="en-US" sz="1400" b="0" dirty="0"/>
              <a:t>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F43D277-02A3-6246-ACFC-C3E72C69B3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170205"/>
              </p:ext>
            </p:extLst>
          </p:nvPr>
        </p:nvGraphicFramePr>
        <p:xfrm>
          <a:off x="421136" y="2087633"/>
          <a:ext cx="8403221" cy="40227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2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7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5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2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76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83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78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737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15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7632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4718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b="1" u="none" strike="noStrike" dirty="0">
                          <a:effectLst/>
                        </a:rPr>
                        <a:t>Input size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b="1" u="none" strike="noStrike" dirty="0">
                          <a:effectLst/>
                        </a:rPr>
                        <a:t>Layer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b="1" u="none" strike="noStrike" dirty="0">
                          <a:effectLst/>
                        </a:rPr>
                        <a:t>Output size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b="1" u="none" strike="noStrike" dirty="0">
                          <a:effectLst/>
                        </a:rPr>
                        <a:t>Layer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C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mr-IN" sz="1500" u="none" strike="noStrike" dirty="0" err="1">
                          <a:effectLst/>
                        </a:rPr>
                        <a:t>H</a:t>
                      </a:r>
                      <a:r>
                        <a:rPr lang="mr-IN" sz="1500" u="none" strike="noStrike" dirty="0">
                          <a:effectLst/>
                        </a:rPr>
                        <a:t> / </a:t>
                      </a:r>
                      <a:r>
                        <a:rPr lang="mr-IN" sz="1500" u="none" strike="noStrike" dirty="0" err="1">
                          <a:effectLst/>
                        </a:rPr>
                        <a:t>W</a:t>
                      </a:r>
                      <a:endParaRPr lang="mr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filters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kernel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stride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pad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C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mr-IN" sz="1500" u="none" strike="noStrike" dirty="0" err="1">
                          <a:effectLst/>
                        </a:rPr>
                        <a:t>H</a:t>
                      </a:r>
                      <a:r>
                        <a:rPr lang="mr-IN" sz="1500" u="none" strike="noStrike" dirty="0">
                          <a:effectLst/>
                        </a:rPr>
                        <a:t> / </a:t>
                      </a:r>
                      <a:r>
                        <a:rPr lang="mr-IN" sz="1500" u="none" strike="noStrike" dirty="0" err="1">
                          <a:effectLst/>
                        </a:rPr>
                        <a:t>W</a:t>
                      </a:r>
                      <a:endParaRPr lang="mr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memory (KB)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params (k)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flop (M)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conv1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227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64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cs-CZ" sz="1500" u="none" strike="noStrike" dirty="0">
                          <a:effectLst/>
                        </a:rPr>
                        <a:t>11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2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64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56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784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23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hr-HR" sz="1500" u="none" strike="noStrike" dirty="0">
                          <a:effectLst/>
                        </a:rPr>
                        <a:t>73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pool1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64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56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2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64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27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hr-HR" sz="1500" u="none" strike="noStrike" dirty="0">
                          <a:effectLst/>
                        </a:rPr>
                        <a:t>182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conv2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64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27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192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2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192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27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hr-HR" sz="1500" u="none" strike="noStrike" dirty="0">
                          <a:effectLst/>
                        </a:rPr>
                        <a:t>547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hr-HR" sz="1500" u="none" strike="noStrike" dirty="0">
                          <a:effectLst/>
                        </a:rPr>
                        <a:t>307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224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pool2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192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27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2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192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13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r-TR" sz="1500" u="none" strike="noStrike" dirty="0">
                          <a:effectLst/>
                        </a:rPr>
                        <a:t>127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conv3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192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13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384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384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13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hr-HR" sz="1500" u="none" strike="noStrike" dirty="0">
                          <a:effectLst/>
                        </a:rPr>
                        <a:t>254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hr-HR" sz="1500" u="none" strike="noStrike" dirty="0">
                          <a:effectLst/>
                        </a:rPr>
                        <a:t>664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112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conv4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384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13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256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256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13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169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hr-HR" sz="1500" u="none" strike="noStrike" dirty="0">
                          <a:effectLst/>
                        </a:rPr>
                        <a:t>885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cs-CZ" sz="1500" u="none" strike="noStrike" dirty="0">
                          <a:effectLst/>
                        </a:rPr>
                        <a:t>145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conv5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256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13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256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256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13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169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hr-HR" sz="1500" u="none" strike="noStrike" dirty="0">
                          <a:effectLst/>
                        </a:rPr>
                        <a:t>590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100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pool5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256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13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2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256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cs-CZ" sz="1500" u="none" strike="noStrike" dirty="0">
                          <a:effectLst/>
                        </a:rPr>
                        <a:t>36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flatten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256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cs-CZ" sz="1500" u="none" strike="noStrike">
                          <a:effectLst/>
                        </a:rPr>
                        <a:t>9216</a:t>
                      </a:r>
                      <a:endParaRPr lang="cs-CZ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cs-CZ" sz="1500" u="none" strike="noStrike" dirty="0">
                          <a:effectLst/>
                        </a:rPr>
                        <a:t>36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fc6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cs-CZ" sz="1500" u="none" strike="noStrike">
                          <a:effectLst/>
                        </a:rPr>
                        <a:t>9216</a:t>
                      </a:r>
                      <a:endParaRPr lang="cs-CZ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4096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4096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16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hr-HR" sz="1500" u="none" strike="noStrike" dirty="0">
                          <a:effectLst/>
                        </a:rPr>
                        <a:t>37,749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fi-FI" sz="1500" u="none" strike="noStrike" dirty="0">
                          <a:effectLst/>
                        </a:rPr>
                        <a:t>38</a:t>
                      </a:r>
                      <a:endParaRPr lang="fi-FI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fc7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4096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4096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4096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 dirty="0">
                          <a:effectLst/>
                        </a:rPr>
                        <a:t>16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nb-NO" sz="1500" u="none" strike="noStrike" dirty="0">
                          <a:effectLst/>
                        </a:rPr>
                        <a:t>16,777</a:t>
                      </a:r>
                      <a:endParaRPr lang="nb-NO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hr-HR" sz="1500" u="none" strike="noStrike" dirty="0">
                          <a:effectLst/>
                        </a:rPr>
                        <a:t>17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500" u="none" strike="noStrike">
                          <a:effectLst/>
                        </a:rPr>
                        <a:t>fc8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4096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1000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>
                          <a:effectLst/>
                        </a:rPr>
                        <a:t>1000</a:t>
                      </a:r>
                      <a:endParaRPr lang="is-IS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4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is-IS" sz="1500" u="none" strike="noStrike" dirty="0">
                          <a:effectLst/>
                        </a:rPr>
                        <a:t>4,096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hr-HR" sz="1500" u="none" strike="noStrike" dirty="0">
                          <a:effectLst/>
                        </a:rPr>
                        <a:t>4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6" name="Google Shape;489;p35">
            <a:extLst>
              <a:ext uri="{FF2B5EF4-FFF2-40B4-BE49-F238E27FC236}">
                <a16:creationId xmlns:a16="http://schemas.microsoft.com/office/drawing/2014/main" id="{5468FEC2-AB2F-B040-92C1-AB91D49049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321"/>
          <a:stretch/>
        </p:blipFill>
        <p:spPr>
          <a:xfrm>
            <a:off x="3222526" y="194983"/>
            <a:ext cx="5601831" cy="1699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048022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6200"/>
            <a:ext cx="8153400" cy="838200"/>
          </a:xfrm>
        </p:spPr>
        <p:txBody>
          <a:bodyPr/>
          <a:lstStyle/>
          <a:p>
            <a:r>
              <a:rPr lang="en-US" dirty="0"/>
              <a:t>Compare: Digit Classification using SVMs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67E5520-A4A8-2F47-A8DC-F27E37C8FB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2710" r="2525"/>
          <a:stretch/>
        </p:blipFill>
        <p:spPr>
          <a:xfrm>
            <a:off x="990600" y="1219200"/>
            <a:ext cx="7162800" cy="547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54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 txBox="1"/>
          <p:nvPr/>
        </p:nvSpPr>
        <p:spPr>
          <a:xfrm>
            <a:off x="609599" y="185701"/>
            <a:ext cx="7857725" cy="6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 b="0" dirty="0" err="1"/>
              <a:t>AlexNet</a:t>
            </a:r>
            <a:endParaRPr lang="en" sz="3000" b="0" dirty="0"/>
          </a:p>
        </p:txBody>
      </p:sp>
      <p:sp>
        <p:nvSpPr>
          <p:cNvPr id="2" name="Rectangle 1"/>
          <p:cNvSpPr/>
          <p:nvPr/>
        </p:nvSpPr>
        <p:spPr>
          <a:xfrm>
            <a:off x="-76200" y="6550223"/>
            <a:ext cx="906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/>
              <a:t>Source: Justin Johnson, David </a:t>
            </a:r>
            <a:r>
              <a:rPr lang="en-US" sz="1400" b="0" dirty="0" err="1"/>
              <a:t>Fouhey</a:t>
            </a:r>
            <a:r>
              <a:rPr lang="en-US" sz="1400" b="0" dirty="0"/>
              <a:t>.</a:t>
            </a:r>
          </a:p>
        </p:txBody>
      </p:sp>
      <p:pic>
        <p:nvPicPr>
          <p:cNvPr id="6" name="Google Shape;489;p35">
            <a:extLst>
              <a:ext uri="{FF2B5EF4-FFF2-40B4-BE49-F238E27FC236}">
                <a16:creationId xmlns:a16="http://schemas.microsoft.com/office/drawing/2014/main" id="{5468FEC2-AB2F-B040-92C1-AB91D49049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321"/>
          <a:stretch/>
        </p:blipFill>
        <p:spPr>
          <a:xfrm>
            <a:off x="3222526" y="194983"/>
            <a:ext cx="5601831" cy="169908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135CB7F-915A-2043-BD98-8F6D646210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2738247"/>
              </p:ext>
            </p:extLst>
          </p:nvPr>
        </p:nvGraphicFramePr>
        <p:xfrm>
          <a:off x="3063240" y="3280044"/>
          <a:ext cx="301752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C99F6DC1-08AA-564D-90DF-3C99E7AEFF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7860531"/>
              </p:ext>
            </p:extLst>
          </p:nvPr>
        </p:nvGraphicFramePr>
        <p:xfrm>
          <a:off x="6080760" y="3280044"/>
          <a:ext cx="301752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97234E6D-B627-6C43-82A0-59F96F4D3D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6111394"/>
              </p:ext>
            </p:extLst>
          </p:nvPr>
        </p:nvGraphicFramePr>
        <p:xfrm>
          <a:off x="45720" y="3280044"/>
          <a:ext cx="301752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9694D04C-3D57-C742-94C4-9C1BE4A3B183}"/>
              </a:ext>
            </a:extLst>
          </p:cNvPr>
          <p:cNvSpPr txBox="1"/>
          <p:nvPr/>
        </p:nvSpPr>
        <p:spPr>
          <a:xfrm>
            <a:off x="427757" y="2379798"/>
            <a:ext cx="2253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black"/>
                </a:solidFill>
                <a:latin typeface="Calibri" panose="020F0502020204030204"/>
                <a:cs typeface="+mn-cs"/>
              </a:rPr>
              <a:t>Most of the </a:t>
            </a:r>
            <a:r>
              <a:rPr lang="en-US" sz="1800">
                <a:solidFill>
                  <a:prstClr val="black"/>
                </a:solidFill>
                <a:latin typeface="Calibri" panose="020F0502020204030204"/>
                <a:cs typeface="+mn-cs"/>
              </a:rPr>
              <a:t>memory usage</a:t>
            </a:r>
            <a:r>
              <a:rPr lang="en-US" sz="1800" b="0">
                <a:solidFill>
                  <a:prstClr val="black"/>
                </a:solidFill>
                <a:latin typeface="Calibri" panose="020F0502020204030204"/>
                <a:cs typeface="+mn-cs"/>
              </a:rPr>
              <a:t> is in the early convolution layers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089FC9-2229-4B4E-9ADD-D2E0C563E64E}"/>
              </a:ext>
            </a:extLst>
          </p:cNvPr>
          <p:cNvSpPr txBox="1"/>
          <p:nvPr/>
        </p:nvSpPr>
        <p:spPr>
          <a:xfrm>
            <a:off x="3205247" y="2518297"/>
            <a:ext cx="287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Nearly all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parameters</a:t>
            </a:r>
            <a:r>
              <a:rPr lang="en-US" sz="1800" b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 are in the fully-connected layers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0BE00C-A587-294B-AA20-A137A51ADCAE}"/>
              </a:ext>
            </a:extLst>
          </p:cNvPr>
          <p:cNvSpPr txBox="1"/>
          <p:nvPr/>
        </p:nvSpPr>
        <p:spPr>
          <a:xfrm>
            <a:off x="6564807" y="2379798"/>
            <a:ext cx="2151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Most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floating-point ops</a:t>
            </a:r>
            <a:r>
              <a:rPr lang="en-US" sz="1800" b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 occur in the convolution layers</a:t>
            </a:r>
          </a:p>
        </p:txBody>
      </p:sp>
    </p:spTree>
    <p:extLst>
      <p:ext uri="{BB962C8B-B14F-4D97-AF65-F5344CB8AC3E}">
        <p14:creationId xmlns:p14="http://schemas.microsoft.com/office/powerpoint/2010/main" val="79372883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1 Filters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-1" r="-1"/>
          <a:stretch/>
        </p:blipFill>
        <p:spPr>
          <a:xfrm>
            <a:off x="1843296" y="1071232"/>
            <a:ext cx="5689805" cy="46437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6059269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M. </a:t>
            </a:r>
            <a:r>
              <a:rPr lang="en-US" sz="1800" b="0" dirty="0" err="1"/>
              <a:t>Zeiler</a:t>
            </a:r>
            <a:r>
              <a:rPr lang="en-US" sz="1800" b="0" dirty="0"/>
              <a:t> and R. Fergus, </a:t>
            </a:r>
            <a:r>
              <a:rPr lang="en-US" sz="1800" b="0" dirty="0">
                <a:hlinkClick r:id="rId3"/>
              </a:rPr>
              <a:t>Visualizing and Understanding Convolutional Networks</a:t>
            </a:r>
            <a:r>
              <a:rPr lang="en-US" sz="1800" b="0" dirty="0"/>
              <a:t>, </a:t>
            </a:r>
            <a:br>
              <a:rPr lang="en-US" sz="1800" b="0" dirty="0"/>
            </a:br>
            <a:r>
              <a:rPr lang="en-US" sz="1800" b="0" dirty="0"/>
              <a:t>ECCV 2014 (Best Paper Award winner)</a:t>
            </a:r>
          </a:p>
        </p:txBody>
      </p:sp>
    </p:spTree>
    <p:extLst>
      <p:ext uri="{BB962C8B-B14F-4D97-AF65-F5344CB8AC3E}">
        <p14:creationId xmlns:p14="http://schemas.microsoft.com/office/powerpoint/2010/main" val="35215895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1: Top-9 Patches</a:t>
            </a:r>
          </a:p>
        </p:txBody>
      </p:sp>
      <p:pic>
        <p:nvPicPr>
          <p:cNvPr id="3" name="Picture 2" descr="norm_vs_not_withnorm_images_7x7_pixF1_top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80" y="1193801"/>
            <a:ext cx="6794500" cy="553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-1" r="-1"/>
          <a:stretch/>
        </p:blipFill>
        <p:spPr>
          <a:xfrm>
            <a:off x="6600590" y="4910667"/>
            <a:ext cx="2137010" cy="174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662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ReLU</a:t>
            </a:r>
            <a:r>
              <a:rPr lang="en-US" dirty="0">
                <a:solidFill>
                  <a:schemeClr val="tx1"/>
                </a:solidFill>
              </a:rPr>
              <a:t> vs tanh</a:t>
            </a:r>
            <a:endParaRPr lang="en-US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505C9-9A6B-B04E-82AD-9AAED7E50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49" y="1143000"/>
            <a:ext cx="5905501" cy="48167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D9E638-CD18-D54F-8EF9-142D44585459}"/>
              </a:ext>
            </a:extLst>
          </p:cNvPr>
          <p:cNvSpPr txBox="1"/>
          <p:nvPr/>
        </p:nvSpPr>
        <p:spPr>
          <a:xfrm>
            <a:off x="-152399" y="6059269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A. </a:t>
            </a:r>
            <a:r>
              <a:rPr lang="en-US" sz="1800" b="0" dirty="0" err="1"/>
              <a:t>Krizhevsky</a:t>
            </a:r>
            <a:r>
              <a:rPr lang="en-US" sz="1800" b="0" dirty="0"/>
              <a:t>, I. </a:t>
            </a:r>
            <a:r>
              <a:rPr lang="en-US" sz="1800" b="0" dirty="0" err="1"/>
              <a:t>Sutskever</a:t>
            </a:r>
            <a:r>
              <a:rPr lang="en-US" sz="1800" b="0" dirty="0"/>
              <a:t>, and G. Hinton, </a:t>
            </a:r>
            <a:r>
              <a:rPr lang="en-US" sz="1800" b="0" dirty="0">
                <a:hlinkClick r:id="rId4"/>
              </a:rPr>
              <a:t>ImageNet Classification with Deep Convolutional Neural Networks</a:t>
            </a:r>
            <a:r>
              <a:rPr lang="en-US" sz="1800" b="0" dirty="0"/>
              <a:t>, NIPS 2012</a:t>
            </a:r>
          </a:p>
        </p:txBody>
      </p:sp>
    </p:spTree>
    <p:extLst>
      <p:ext uri="{BB962C8B-B14F-4D97-AF65-F5344CB8AC3E}">
        <p14:creationId xmlns:p14="http://schemas.microsoft.com/office/powerpoint/2010/main" val="1630708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Dropout</a:t>
            </a:r>
            <a:endParaRPr lang="en-US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299" y="6153061"/>
            <a:ext cx="891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N. Srivastava, G. Hinton et al., </a:t>
            </a:r>
            <a:r>
              <a:rPr lang="en-US" sz="1800" b="0" dirty="0">
                <a:hlinkClick r:id="rId3"/>
              </a:rPr>
              <a:t>Dropout: A Simple Way to Prevent Neural Networks from Overfitting</a:t>
            </a:r>
            <a:r>
              <a:rPr lang="en-US" sz="1800" b="0" dirty="0"/>
              <a:t>, JMLR 2014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905FEF-D235-2441-8EA4-5C4C1A313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" y="1143000"/>
            <a:ext cx="4759504" cy="259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D2D4EC-B0D9-344A-BAC9-39A1D03F6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321" y="4114800"/>
            <a:ext cx="4699000" cy="1422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0C6983-51EB-E84B-8EAD-33EA49DBCB73}"/>
              </a:ext>
            </a:extLst>
          </p:cNvPr>
          <p:cNvSpPr/>
          <p:nvPr/>
        </p:nvSpPr>
        <p:spPr>
          <a:xfrm>
            <a:off x="4838699" y="874121"/>
            <a:ext cx="4158127" cy="1938982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5" indent="-342865">
              <a:buFont typeface="Arial"/>
              <a:buChar char="•"/>
            </a:pPr>
            <a:r>
              <a:rPr lang="en-US" sz="2000" b="0" dirty="0">
                <a:latin typeface="+mn-lt"/>
              </a:rPr>
              <a:t>Randomly drop units in training</a:t>
            </a:r>
          </a:p>
          <a:p>
            <a:pPr marL="342865" indent="-342865">
              <a:buFont typeface="Arial"/>
              <a:buChar char="•"/>
            </a:pPr>
            <a:r>
              <a:rPr lang="en-US" sz="2000" b="0" dirty="0">
                <a:latin typeface="+mn-lt"/>
              </a:rPr>
              <a:t>Prevents co-adaptation</a:t>
            </a:r>
          </a:p>
          <a:p>
            <a:pPr marL="342865" indent="-342865">
              <a:buFont typeface="Arial"/>
              <a:buChar char="•"/>
            </a:pPr>
            <a:r>
              <a:rPr lang="en-US" sz="2000" b="0" dirty="0">
                <a:latin typeface="+mn-lt"/>
              </a:rPr>
              <a:t>Thought to sample from an exponential number of thinned networks</a:t>
            </a:r>
          </a:p>
          <a:p>
            <a:pPr marL="342865" indent="-342865">
              <a:buFont typeface="Arial"/>
              <a:buChar char="•"/>
            </a:pPr>
            <a:r>
              <a:rPr lang="en-US" sz="2000" b="0" dirty="0">
                <a:latin typeface="+mn-lt"/>
              </a:rPr>
              <a:t>Acts as a </a:t>
            </a:r>
            <a:r>
              <a:rPr lang="en-US" sz="2000" b="0" dirty="0" err="1">
                <a:latin typeface="+mn-lt"/>
              </a:rPr>
              <a:t>regularizer</a:t>
            </a:r>
            <a:endParaRPr lang="en-US" sz="2000" b="0" dirty="0"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04E72C-40B3-7741-9E89-A4685A038C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6492" y="2743200"/>
            <a:ext cx="3913679" cy="35066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066B71-5932-5C49-A301-9D6A623855FB}"/>
              </a:ext>
            </a:extLst>
          </p:cNvPr>
          <p:cNvSpPr txBox="1"/>
          <p:nvPr/>
        </p:nvSpPr>
        <p:spPr>
          <a:xfrm>
            <a:off x="5791200" y="2966814"/>
            <a:ext cx="12191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/>
              <a:t>Fully Connected MNIST</a:t>
            </a:r>
          </a:p>
        </p:txBody>
      </p:sp>
    </p:spTree>
    <p:extLst>
      <p:ext uri="{BB962C8B-B14F-4D97-AF65-F5344CB8AC3E}">
        <p14:creationId xmlns:p14="http://schemas.microsoft.com/office/powerpoint/2010/main" val="4225143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Building blocks for CNNs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Motivation and history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err="1"/>
              <a:t>Alexnet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Since </a:t>
            </a:r>
            <a:r>
              <a:rPr lang="en-US" sz="3200" dirty="0" err="1"/>
              <a:t>Alexnet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59967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6200"/>
            <a:ext cx="8153400" cy="838200"/>
          </a:xfrm>
        </p:spPr>
        <p:txBody>
          <a:bodyPr/>
          <a:lstStyle/>
          <a:p>
            <a:r>
              <a:rPr lang="en-US" dirty="0"/>
              <a:t>Components of a CNN architecture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9EED83-383B-024B-ADB3-439706E1C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Convolutional Layers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Non-linearities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Pooling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Fully-connected Layers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Normalization Layers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BBDCAE-8312-134E-96B9-4E3024F8FF5A}"/>
              </a:ext>
            </a:extLst>
          </p:cNvPr>
          <p:cNvSpPr txBox="1"/>
          <p:nvPr/>
        </p:nvSpPr>
        <p:spPr>
          <a:xfrm>
            <a:off x="6819900" y="5960788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Rationale?</a:t>
            </a:r>
          </a:p>
        </p:txBody>
      </p:sp>
    </p:spTree>
    <p:extLst>
      <p:ext uri="{BB962C8B-B14F-4D97-AF65-F5344CB8AC3E}">
        <p14:creationId xmlns:p14="http://schemas.microsoft.com/office/powerpoint/2010/main" val="365793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Since </a:t>
            </a:r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4452CE-37EF-9A4B-8EF3-44BF5E61B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589" y="914400"/>
            <a:ext cx="77724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More efficient use of parameters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No FC layers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Smaller kernels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Normalization layers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LRN layers don’t improve performance as much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Batch Normalization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Deeper networks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7 layers -&gt; 19 layers -&gt; 150 layers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Residual connections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Batch normalization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Self-attention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8EBB4-0A30-5342-B53C-881D4108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887508"/>
            <a:ext cx="4416875" cy="108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93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ube 55"/>
          <p:cNvSpPr/>
          <p:nvPr/>
        </p:nvSpPr>
        <p:spPr bwMode="auto">
          <a:xfrm>
            <a:off x="6096000" y="2362200"/>
            <a:ext cx="2590800" cy="3352800"/>
          </a:xfrm>
          <a:prstGeom prst="cube">
            <a:avLst>
              <a:gd name="adj" fmla="val 51891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1x1 convolutions</a:t>
            </a:r>
          </a:p>
        </p:txBody>
      </p:sp>
      <p:sp>
        <p:nvSpPr>
          <p:cNvPr id="5" name="Cube 4"/>
          <p:cNvSpPr/>
          <p:nvPr/>
        </p:nvSpPr>
        <p:spPr bwMode="auto">
          <a:xfrm>
            <a:off x="2514600" y="2357735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67000" y="5939135"/>
            <a:ext cx="1587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conv</a:t>
            </a:r>
            <a:r>
              <a:rPr lang="en-US" b="0" dirty="0"/>
              <a:t> layer</a:t>
            </a:r>
          </a:p>
        </p:txBody>
      </p:sp>
      <p:sp>
        <p:nvSpPr>
          <p:cNvPr id="27" name="Cube 26"/>
          <p:cNvSpPr/>
          <p:nvPr/>
        </p:nvSpPr>
        <p:spPr bwMode="auto">
          <a:xfrm>
            <a:off x="6324600" y="2357735"/>
            <a:ext cx="1600200" cy="3352800"/>
          </a:xfrm>
          <a:prstGeom prst="cube">
            <a:avLst>
              <a:gd name="adj" fmla="val 84406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" name="Cube 25"/>
          <p:cNvSpPr/>
          <p:nvPr/>
        </p:nvSpPr>
        <p:spPr bwMode="auto">
          <a:xfrm>
            <a:off x="6705600" y="4262735"/>
            <a:ext cx="381000" cy="381000"/>
          </a:xfrm>
          <a:prstGeom prst="cube">
            <a:avLst>
              <a:gd name="adj" fmla="val 35792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4953000" y="3810000"/>
            <a:ext cx="19050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4648200" y="4114800"/>
            <a:ext cx="20574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4648200" y="4648200"/>
            <a:ext cx="20574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4953000" y="4495800"/>
            <a:ext cx="175260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Cube 45"/>
          <p:cNvSpPr/>
          <p:nvPr/>
        </p:nvSpPr>
        <p:spPr bwMode="auto">
          <a:xfrm>
            <a:off x="2819400" y="3810000"/>
            <a:ext cx="2133600" cy="1143000"/>
          </a:xfrm>
          <a:prstGeom prst="cube">
            <a:avLst>
              <a:gd name="adj" fmla="val 23793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703595-1E81-3941-8CC6-A7067E9B91AA}"/>
              </a:ext>
            </a:extLst>
          </p:cNvPr>
          <p:cNvSpPr txBox="1"/>
          <p:nvPr/>
        </p:nvSpPr>
        <p:spPr>
          <a:xfrm>
            <a:off x="2743200" y="4114800"/>
            <a:ext cx="1639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F x F x K filter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5B7CB2-3AC7-C54D-A42C-1E9A0C9CF44D}"/>
              </a:ext>
            </a:extLst>
          </p:cNvPr>
          <p:cNvSpPr txBox="1"/>
          <p:nvPr/>
        </p:nvSpPr>
        <p:spPr>
          <a:xfrm>
            <a:off x="3657600" y="1781770"/>
            <a:ext cx="2271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K feature maps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1E2FD7-7C8A-864E-BDAA-DE30308A1ED1}"/>
              </a:ext>
            </a:extLst>
          </p:cNvPr>
          <p:cNvSpPr txBox="1"/>
          <p:nvPr/>
        </p:nvSpPr>
        <p:spPr>
          <a:xfrm>
            <a:off x="3048000" y="4925096"/>
            <a:ext cx="1165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L filters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F7BEDA-3D30-8847-9A5B-96227DE2CD2F}"/>
              </a:ext>
            </a:extLst>
          </p:cNvPr>
          <p:cNvSpPr txBox="1"/>
          <p:nvPr/>
        </p:nvSpPr>
        <p:spPr>
          <a:xfrm>
            <a:off x="6796024" y="1752600"/>
            <a:ext cx="222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L feature maps</a:t>
            </a:r>
          </a:p>
        </p:txBody>
      </p:sp>
    </p:spTree>
    <p:extLst>
      <p:ext uri="{BB962C8B-B14F-4D97-AF65-F5344CB8AC3E}">
        <p14:creationId xmlns:p14="http://schemas.microsoft.com/office/powerpoint/2010/main" val="6762624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1x1 convolutions</a:t>
            </a:r>
          </a:p>
        </p:txBody>
      </p:sp>
      <p:sp>
        <p:nvSpPr>
          <p:cNvPr id="5" name="Cube 4"/>
          <p:cNvSpPr/>
          <p:nvPr/>
        </p:nvSpPr>
        <p:spPr bwMode="auto">
          <a:xfrm>
            <a:off x="2514600" y="2357735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Cube 20"/>
          <p:cNvSpPr/>
          <p:nvPr/>
        </p:nvSpPr>
        <p:spPr bwMode="auto">
          <a:xfrm>
            <a:off x="2971800" y="4262734"/>
            <a:ext cx="1905000" cy="385465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86000" y="5943600"/>
            <a:ext cx="2340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1 x 1 conv layer</a:t>
            </a:r>
          </a:p>
        </p:txBody>
      </p:sp>
      <p:sp>
        <p:nvSpPr>
          <p:cNvPr id="25" name="Cube 24"/>
          <p:cNvSpPr/>
          <p:nvPr/>
        </p:nvSpPr>
        <p:spPr bwMode="auto">
          <a:xfrm>
            <a:off x="6096000" y="2362200"/>
            <a:ext cx="2590800" cy="3352800"/>
          </a:xfrm>
          <a:prstGeom prst="cube">
            <a:avLst>
              <a:gd name="adj" fmla="val 51891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" name="Cube 26"/>
          <p:cNvSpPr/>
          <p:nvPr/>
        </p:nvSpPr>
        <p:spPr bwMode="auto">
          <a:xfrm>
            <a:off x="6324600" y="2357735"/>
            <a:ext cx="1600200" cy="3352800"/>
          </a:xfrm>
          <a:prstGeom prst="cube">
            <a:avLst>
              <a:gd name="adj" fmla="val 84406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" name="Cube 25"/>
          <p:cNvSpPr/>
          <p:nvPr/>
        </p:nvSpPr>
        <p:spPr bwMode="auto">
          <a:xfrm>
            <a:off x="6705600" y="4262735"/>
            <a:ext cx="381000" cy="381000"/>
          </a:xfrm>
          <a:prstGeom prst="cube">
            <a:avLst>
              <a:gd name="adj" fmla="val 35792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4876800" y="4267200"/>
            <a:ext cx="1981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4724400" y="4419600"/>
            <a:ext cx="1981200" cy="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4724400" y="4648200"/>
            <a:ext cx="1981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4876800" y="4495800"/>
            <a:ext cx="1828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7D71054-452D-864D-A1F1-AEAFEFB61978}"/>
              </a:ext>
            </a:extLst>
          </p:cNvPr>
          <p:cNvSpPr txBox="1"/>
          <p:nvPr/>
        </p:nvSpPr>
        <p:spPr>
          <a:xfrm>
            <a:off x="2895600" y="4637296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1 x 1 x K filter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3378EF-29D9-5E41-B101-F2A141A32880}"/>
              </a:ext>
            </a:extLst>
          </p:cNvPr>
          <p:cNvSpPr txBox="1"/>
          <p:nvPr/>
        </p:nvSpPr>
        <p:spPr>
          <a:xfrm>
            <a:off x="6796024" y="1752600"/>
            <a:ext cx="222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L feature maps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23F0E5-81C5-894E-8264-B04206D13803}"/>
              </a:ext>
            </a:extLst>
          </p:cNvPr>
          <p:cNvSpPr txBox="1"/>
          <p:nvPr/>
        </p:nvSpPr>
        <p:spPr>
          <a:xfrm>
            <a:off x="3048000" y="5029200"/>
            <a:ext cx="1165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L filters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81A0C4-47BD-7F4C-938D-B1B45FEAA2D5}"/>
              </a:ext>
            </a:extLst>
          </p:cNvPr>
          <p:cNvSpPr txBox="1"/>
          <p:nvPr/>
        </p:nvSpPr>
        <p:spPr>
          <a:xfrm>
            <a:off x="3657600" y="1781770"/>
            <a:ext cx="2271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K feature maps</a:t>
            </a:r>
          </a:p>
        </p:txBody>
      </p:sp>
    </p:spTree>
    <p:extLst>
      <p:ext uri="{BB962C8B-B14F-4D97-AF65-F5344CB8AC3E}">
        <p14:creationId xmlns:p14="http://schemas.microsoft.com/office/powerpoint/2010/main" val="795789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6200"/>
            <a:ext cx="8153400" cy="838200"/>
          </a:xfrm>
        </p:spPr>
        <p:txBody>
          <a:bodyPr/>
          <a:lstStyle/>
          <a:p>
            <a:r>
              <a:rPr lang="en-US" dirty="0"/>
              <a:t>Components of a CNN architecture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9EED83-383B-024B-ADB3-439706E1C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Convolutional Layers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Non-linearities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Pooling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Fully-connected Layers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Normalization Layers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BBDCAE-8312-134E-96B9-4E3024F8FF5A}"/>
              </a:ext>
            </a:extLst>
          </p:cNvPr>
          <p:cNvSpPr txBox="1"/>
          <p:nvPr/>
        </p:nvSpPr>
        <p:spPr>
          <a:xfrm>
            <a:off x="6819900" y="5960788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Rationale?</a:t>
            </a:r>
          </a:p>
        </p:txBody>
      </p:sp>
    </p:spTree>
    <p:extLst>
      <p:ext uri="{BB962C8B-B14F-4D97-AF65-F5344CB8AC3E}">
        <p14:creationId xmlns:p14="http://schemas.microsoft.com/office/powerpoint/2010/main" val="178661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1x1 convolutions</a:t>
            </a:r>
          </a:p>
        </p:txBody>
      </p:sp>
      <p:sp>
        <p:nvSpPr>
          <p:cNvPr id="4" name="Cube 3"/>
          <p:cNvSpPr/>
          <p:nvPr/>
        </p:nvSpPr>
        <p:spPr bwMode="auto">
          <a:xfrm>
            <a:off x="381000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Cube 4"/>
          <p:cNvSpPr/>
          <p:nvPr/>
        </p:nvSpPr>
        <p:spPr bwMode="auto">
          <a:xfrm>
            <a:off x="2514600" y="2357735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Cube 5"/>
          <p:cNvSpPr/>
          <p:nvPr/>
        </p:nvSpPr>
        <p:spPr bwMode="auto">
          <a:xfrm>
            <a:off x="838200" y="3805535"/>
            <a:ext cx="533400" cy="1143000"/>
          </a:xfrm>
          <a:prstGeom prst="cube">
            <a:avLst>
              <a:gd name="adj" fmla="val 50665"/>
            </a:avLst>
          </a:prstGeom>
          <a:solidFill>
            <a:schemeClr val="bg1"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Cube 20"/>
          <p:cNvSpPr/>
          <p:nvPr/>
        </p:nvSpPr>
        <p:spPr bwMode="auto">
          <a:xfrm>
            <a:off x="2971800" y="4262734"/>
            <a:ext cx="1905000" cy="385465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" name="Cube 24"/>
          <p:cNvSpPr/>
          <p:nvPr/>
        </p:nvSpPr>
        <p:spPr bwMode="auto">
          <a:xfrm>
            <a:off x="6096000" y="2362200"/>
            <a:ext cx="2590800" cy="3352800"/>
          </a:xfrm>
          <a:prstGeom prst="cube">
            <a:avLst>
              <a:gd name="adj" fmla="val 51891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" name="Cube 26"/>
          <p:cNvSpPr/>
          <p:nvPr/>
        </p:nvSpPr>
        <p:spPr bwMode="auto">
          <a:xfrm>
            <a:off x="6324600" y="2357735"/>
            <a:ext cx="1600200" cy="3352800"/>
          </a:xfrm>
          <a:prstGeom prst="cube">
            <a:avLst>
              <a:gd name="adj" fmla="val 84406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" name="Cube 25"/>
          <p:cNvSpPr/>
          <p:nvPr/>
        </p:nvSpPr>
        <p:spPr bwMode="auto">
          <a:xfrm>
            <a:off x="6705600" y="4262735"/>
            <a:ext cx="381000" cy="381000"/>
          </a:xfrm>
          <a:prstGeom prst="cube">
            <a:avLst>
              <a:gd name="adj" fmla="val 35792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4876800" y="4267200"/>
            <a:ext cx="1981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4724400" y="4419600"/>
            <a:ext cx="1981200" cy="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4724400" y="4648200"/>
            <a:ext cx="1981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4876800" y="4495800"/>
            <a:ext cx="1828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45" name="Picture 44" descr="Screen Shot 2017-01-13 at 2.59.0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" b="16486"/>
          <a:stretch/>
        </p:blipFill>
        <p:spPr>
          <a:xfrm>
            <a:off x="4114800" y="1066800"/>
            <a:ext cx="1375967" cy="99060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 bwMode="auto">
          <a:xfrm>
            <a:off x="1371600" y="3805535"/>
            <a:ext cx="25146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969776" y="4075782"/>
            <a:ext cx="2886340" cy="3233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1066800" y="4643735"/>
            <a:ext cx="2667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1371600" y="4521419"/>
            <a:ext cx="2362200" cy="12231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Cube 19"/>
          <p:cNvSpPr/>
          <p:nvPr/>
        </p:nvSpPr>
        <p:spPr bwMode="auto">
          <a:xfrm>
            <a:off x="3733800" y="4262735"/>
            <a:ext cx="381000" cy="381000"/>
          </a:xfrm>
          <a:prstGeom prst="cube">
            <a:avLst>
              <a:gd name="adj" fmla="val 35792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66490C-71F3-6442-9AEB-6E9D6BF303D8}"/>
              </a:ext>
            </a:extLst>
          </p:cNvPr>
          <p:cNvSpPr txBox="1"/>
          <p:nvPr/>
        </p:nvSpPr>
        <p:spPr>
          <a:xfrm>
            <a:off x="5786907" y="1290935"/>
            <a:ext cx="2964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“network in network”</a:t>
            </a:r>
          </a:p>
        </p:txBody>
      </p:sp>
    </p:spTree>
    <p:extLst>
      <p:ext uri="{BB962C8B-B14F-4D97-AF65-F5344CB8AC3E}">
        <p14:creationId xmlns:p14="http://schemas.microsoft.com/office/powerpoint/2010/main" val="9141583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in network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0341"/>
            <a:ext cx="9144000" cy="26756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6336268"/>
            <a:ext cx="784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solidFill>
                  <a:srgbClr val="000000"/>
                </a:solidFill>
              </a:rPr>
              <a:t> M. Lin, Q. Chen, and S. Yan, </a:t>
            </a:r>
            <a:r>
              <a:rPr lang="en-US" sz="1800" b="0" dirty="0">
                <a:solidFill>
                  <a:srgbClr val="000000"/>
                </a:solidFill>
                <a:hlinkClick r:id="rId3"/>
              </a:rPr>
              <a:t>Network in network</a:t>
            </a:r>
            <a:r>
              <a:rPr lang="en-US" sz="1800" b="0" dirty="0">
                <a:solidFill>
                  <a:srgbClr val="000000"/>
                </a:solidFill>
              </a:rPr>
              <a:t>, ICLR 2014</a:t>
            </a:r>
          </a:p>
        </p:txBody>
      </p:sp>
      <p:pic>
        <p:nvPicPr>
          <p:cNvPr id="6" name="Picture 5" descr="Screen Shot 2017-01-13 at 2.59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14400"/>
            <a:ext cx="2371087" cy="2514600"/>
          </a:xfrm>
          <a:prstGeom prst="rect">
            <a:avLst/>
          </a:prstGeom>
        </p:spPr>
      </p:pic>
      <p:pic>
        <p:nvPicPr>
          <p:cNvPr id="7" name="Picture 6" descr="Screen Shot 2017-01-13 at 2.59.0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914400"/>
            <a:ext cx="2914934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831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VGGNet</a:t>
            </a:r>
            <a:r>
              <a:rPr lang="en-US" dirty="0"/>
              <a:t>: ILSVRC 2014 2</a:t>
            </a:r>
            <a:r>
              <a:rPr lang="en-US" baseline="30000" dirty="0"/>
              <a:t>nd</a:t>
            </a:r>
            <a:r>
              <a:rPr lang="en-US" dirty="0"/>
              <a:t> place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6248400"/>
            <a:ext cx="7848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solidFill>
                  <a:srgbClr val="000000"/>
                </a:solidFill>
              </a:rPr>
              <a:t>K. </a:t>
            </a:r>
            <a:r>
              <a:rPr lang="en-US" sz="1600" b="0" dirty="0" err="1">
                <a:solidFill>
                  <a:srgbClr val="000000"/>
                </a:solidFill>
              </a:rPr>
              <a:t>Simonyan</a:t>
            </a:r>
            <a:r>
              <a:rPr lang="en-US" sz="1600" b="0" dirty="0">
                <a:solidFill>
                  <a:srgbClr val="000000"/>
                </a:solidFill>
              </a:rPr>
              <a:t> and A. </a:t>
            </a:r>
            <a:r>
              <a:rPr lang="en-US" sz="1600" b="0" dirty="0" err="1">
                <a:solidFill>
                  <a:srgbClr val="000000"/>
                </a:solidFill>
              </a:rPr>
              <a:t>Zisserman</a:t>
            </a:r>
            <a:r>
              <a:rPr lang="en-US" sz="1600" b="0" dirty="0">
                <a:solidFill>
                  <a:srgbClr val="000000"/>
                </a:solidFill>
              </a:rPr>
              <a:t>, </a:t>
            </a:r>
            <a:r>
              <a:rPr lang="en-US" sz="1600" b="0" dirty="0">
                <a:solidFill>
                  <a:srgbClr val="000000"/>
                </a:solidFill>
                <a:hlinkClick r:id="rId3"/>
              </a:rPr>
              <a:t>Very Deep Convolutional Networks for Large-Scale Image Recognition</a:t>
            </a:r>
            <a:r>
              <a:rPr lang="en-US" sz="1600" b="0" dirty="0">
                <a:solidFill>
                  <a:srgbClr val="000000"/>
                </a:solidFill>
              </a:rPr>
              <a:t>, ICLR 2015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6437EC-3D17-B548-B741-899903123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68" y="914400"/>
            <a:ext cx="4586432" cy="533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0591D1-53AD-BB42-9CBD-D1FF562B04BA}"/>
              </a:ext>
            </a:extLst>
          </p:cNvPr>
          <p:cNvSpPr txBox="1"/>
          <p:nvPr/>
        </p:nvSpPr>
        <p:spPr>
          <a:xfrm>
            <a:off x="7620000" y="556260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hlinkClick r:id="rId5"/>
              </a:rPr>
              <a:t>Image source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9697710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VGGNet</a:t>
            </a:r>
            <a:r>
              <a:rPr lang="en-US" dirty="0"/>
              <a:t>: ILSVRC 2014 2</a:t>
            </a:r>
            <a:r>
              <a:rPr lang="en-US" baseline="30000" dirty="0"/>
              <a:t>nd</a:t>
            </a:r>
            <a:r>
              <a:rPr lang="en-US" dirty="0"/>
              <a:t> place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914400"/>
            <a:ext cx="4191000" cy="52578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000" dirty="0"/>
              <a:t>Sequence of deeper networks trained progressively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Large receptive fields replaced by successive layers of 3x3 convolutions (with </a:t>
            </a:r>
            <a:r>
              <a:rPr lang="en-US" sz="2000" dirty="0" err="1"/>
              <a:t>ReLU</a:t>
            </a:r>
            <a:r>
              <a:rPr lang="en-US" sz="2000" dirty="0"/>
              <a:t> in between)</a:t>
            </a:r>
          </a:p>
          <a:p>
            <a:pPr marL="457200" indent="-457200">
              <a:buFont typeface="Arial"/>
              <a:buChar char="•"/>
            </a:pPr>
            <a:endParaRPr lang="en-US" sz="2000" dirty="0"/>
          </a:p>
          <a:p>
            <a:pPr marL="457200" indent="-457200">
              <a:buFont typeface="Arial"/>
              <a:buChar char="•"/>
            </a:pPr>
            <a:endParaRPr lang="en-US" sz="2000" dirty="0"/>
          </a:p>
          <a:p>
            <a:pPr marL="0" indent="0"/>
            <a:endParaRPr lang="en-US" sz="2000" dirty="0"/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One 7x7 conv layer with K feature maps needs 49K</a:t>
            </a:r>
            <a:r>
              <a:rPr lang="en-US" sz="2000" baseline="30000" dirty="0"/>
              <a:t>2</a:t>
            </a:r>
            <a:r>
              <a:rPr lang="en-US" sz="2000" dirty="0"/>
              <a:t> weights, three 3x3 conv layers need only 27K</a:t>
            </a:r>
            <a:r>
              <a:rPr lang="en-US" sz="2000" baseline="30000" dirty="0"/>
              <a:t>2</a:t>
            </a:r>
            <a:r>
              <a:rPr lang="en-US" sz="2000" dirty="0"/>
              <a:t> weights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Experimented with 1x1 convolutions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14400"/>
            <a:ext cx="4572000" cy="52785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6248400"/>
            <a:ext cx="7848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solidFill>
                  <a:srgbClr val="000000"/>
                </a:solidFill>
              </a:rPr>
              <a:t>K. </a:t>
            </a:r>
            <a:r>
              <a:rPr lang="en-US" sz="1600" b="0" dirty="0" err="1">
                <a:solidFill>
                  <a:srgbClr val="000000"/>
                </a:solidFill>
              </a:rPr>
              <a:t>Simonyan</a:t>
            </a:r>
            <a:r>
              <a:rPr lang="en-US" sz="1600" b="0" dirty="0">
                <a:solidFill>
                  <a:srgbClr val="000000"/>
                </a:solidFill>
              </a:rPr>
              <a:t> and A. </a:t>
            </a:r>
            <a:r>
              <a:rPr lang="en-US" sz="1600" b="0" dirty="0" err="1">
                <a:solidFill>
                  <a:srgbClr val="000000"/>
                </a:solidFill>
              </a:rPr>
              <a:t>Zisserman</a:t>
            </a:r>
            <a:r>
              <a:rPr lang="en-US" sz="1600" b="0" dirty="0">
                <a:solidFill>
                  <a:srgbClr val="000000"/>
                </a:solidFill>
              </a:rPr>
              <a:t>, </a:t>
            </a:r>
            <a:r>
              <a:rPr lang="en-US" sz="1600" b="0" dirty="0">
                <a:solidFill>
                  <a:srgbClr val="000000"/>
                </a:solidFill>
                <a:hlinkClick r:id="rId4"/>
              </a:rPr>
              <a:t>Very Deep Convolutional Networks for Large-Scale Image Recognition</a:t>
            </a:r>
            <a:r>
              <a:rPr lang="en-US" sz="1600" b="0" dirty="0">
                <a:solidFill>
                  <a:srgbClr val="000000"/>
                </a:solidFill>
              </a:rPr>
              <a:t>, ICLR 2015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2809768"/>
            <a:ext cx="1319396" cy="115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8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Normalization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4452CE-37EF-9A4B-8EF3-44BF5E61B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241" y="990600"/>
            <a:ext cx="77724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Multi-layer training can suffer from “covariate shift”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Distribution of hidden layer 2 input’s changes over time.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EA6A8A-E0E9-D049-8540-1BEF3BBBCDE5}"/>
              </a:ext>
            </a:extLst>
          </p:cNvPr>
          <p:cNvSpPr txBox="1"/>
          <p:nvPr/>
        </p:nvSpPr>
        <p:spPr>
          <a:xfrm>
            <a:off x="114299" y="6153061"/>
            <a:ext cx="891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S. </a:t>
            </a:r>
            <a:r>
              <a:rPr lang="en-US" sz="1800" b="0" dirty="0" err="1"/>
              <a:t>Iofffe</a:t>
            </a:r>
            <a:r>
              <a:rPr lang="en-US" sz="1800" b="0" dirty="0"/>
              <a:t> and C. </a:t>
            </a:r>
            <a:r>
              <a:rPr lang="en-US" sz="1800" b="0" dirty="0" err="1"/>
              <a:t>Szegedy</a:t>
            </a:r>
            <a:r>
              <a:rPr lang="en-US" sz="1800" b="0" dirty="0"/>
              <a:t>, </a:t>
            </a:r>
            <a:r>
              <a:rPr lang="en-US" sz="1800" b="0" dirty="0">
                <a:hlinkClick r:id="rId3"/>
              </a:rPr>
              <a:t>Batch Normalization: Accelerating Deep Network Training by Reducing Internal Covariate Shift</a:t>
            </a:r>
            <a:r>
              <a:rPr lang="en-US" sz="1800" b="0" dirty="0"/>
              <a:t>, </a:t>
            </a:r>
            <a:r>
              <a:rPr lang="en-US" sz="1800" b="0" dirty="0" err="1"/>
              <a:t>arXiv</a:t>
            </a:r>
            <a:r>
              <a:rPr lang="en-US" sz="1800" b="0" dirty="0"/>
              <a:t> 2015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792A0E-37E9-F643-B974-37B7CD91D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520" y="2959114"/>
            <a:ext cx="6257841" cy="311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725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Normalization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EA6A8A-E0E9-D049-8540-1BEF3BBBCDE5}"/>
              </a:ext>
            </a:extLst>
          </p:cNvPr>
          <p:cNvSpPr txBox="1"/>
          <p:nvPr/>
        </p:nvSpPr>
        <p:spPr>
          <a:xfrm>
            <a:off x="114299" y="6153061"/>
            <a:ext cx="891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S. </a:t>
            </a:r>
            <a:r>
              <a:rPr lang="en-US" sz="1800" b="0" dirty="0" err="1"/>
              <a:t>Iofffe</a:t>
            </a:r>
            <a:r>
              <a:rPr lang="en-US" sz="1800" b="0" dirty="0"/>
              <a:t> and C. </a:t>
            </a:r>
            <a:r>
              <a:rPr lang="en-US" sz="1800" b="0" dirty="0" err="1"/>
              <a:t>Szegedy</a:t>
            </a:r>
            <a:r>
              <a:rPr lang="en-US" sz="1800" b="0" dirty="0"/>
              <a:t>, </a:t>
            </a:r>
            <a:r>
              <a:rPr lang="en-US" sz="1800" b="0" dirty="0">
                <a:hlinkClick r:id="rId3"/>
              </a:rPr>
              <a:t>Batch Normalization: Accelerating Deep Network Training by Reducing Internal Covariate Shift</a:t>
            </a:r>
            <a:r>
              <a:rPr lang="en-US" sz="1800" b="0" dirty="0"/>
              <a:t>, </a:t>
            </a:r>
            <a:r>
              <a:rPr lang="en-US" sz="1800" b="0" dirty="0" err="1"/>
              <a:t>arXiv</a:t>
            </a:r>
            <a:r>
              <a:rPr lang="en-US" sz="1800" b="0" dirty="0"/>
              <a:t> 2015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C8285E-5A54-F54A-8A29-EDFDBE48D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914400"/>
            <a:ext cx="3940566" cy="3185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288EC6-33C3-8745-8E41-9363B4443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832" y="4382063"/>
            <a:ext cx="3059064" cy="849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883459-FA3D-8140-9680-AC16A16A2D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4281928"/>
            <a:ext cx="3627302" cy="105000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160E421-F5FE-CE49-969A-5E8052085609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 bwMode="auto">
          <a:xfrm>
            <a:off x="4109896" y="4806933"/>
            <a:ext cx="91930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37BD28-4F5B-C747-BA86-E4086EF380C5}"/>
                  </a:ext>
                </a:extLst>
              </p:cNvPr>
              <p:cNvSpPr txBox="1"/>
              <p:nvPr/>
            </p:nvSpPr>
            <p:spPr>
              <a:xfrm>
                <a:off x="4308898" y="1309011"/>
                <a:ext cx="473159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0" dirty="0"/>
                  <a:t>At test time:</a:t>
                </a:r>
              </a:p>
              <a:p>
                <a:pPr lvl="1"/>
                <a:r>
                  <a:rPr lang="en-US" sz="2000" b="0" dirty="0"/>
                  <a:t>Use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b="0" dirty="0"/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b="0" dirty="0"/>
                  <a:t> obtained from training set (typically done via running average).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37BD28-4F5B-C747-BA86-E4086EF38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8898" y="1309011"/>
                <a:ext cx="4731591" cy="1323439"/>
              </a:xfrm>
              <a:prstGeom prst="rect">
                <a:avLst/>
              </a:prstGeom>
              <a:blipFill>
                <a:blip r:embed="rId7"/>
                <a:stretch>
                  <a:fillRect l="-1070" t="-1905" b="-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A70DF9C-2625-3F45-9C9C-DA168C28F627}"/>
              </a:ext>
            </a:extLst>
          </p:cNvPr>
          <p:cNvSpPr txBox="1"/>
          <p:nvPr/>
        </p:nvSpPr>
        <p:spPr>
          <a:xfrm>
            <a:off x="5669709" y="5331937"/>
            <a:ext cx="3474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/>
              <a:t>Single biggest source of bugs in my code!!</a:t>
            </a:r>
          </a:p>
        </p:txBody>
      </p:sp>
    </p:spTree>
    <p:extLst>
      <p:ext uri="{BB962C8B-B14F-4D97-AF65-F5344CB8AC3E}">
        <p14:creationId xmlns:p14="http://schemas.microsoft.com/office/powerpoint/2010/main" val="7649811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Normalization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4452CE-37EF-9A4B-8EF3-44BF5E61B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241" y="990600"/>
            <a:ext cx="77724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Multi-layer training can suffer from “covariate shift”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EA6A8A-E0E9-D049-8540-1BEF3BBBCDE5}"/>
              </a:ext>
            </a:extLst>
          </p:cNvPr>
          <p:cNvSpPr txBox="1"/>
          <p:nvPr/>
        </p:nvSpPr>
        <p:spPr>
          <a:xfrm>
            <a:off x="114299" y="6153061"/>
            <a:ext cx="891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S. </a:t>
            </a:r>
            <a:r>
              <a:rPr lang="en-US" sz="1800" b="0" dirty="0" err="1"/>
              <a:t>Iofffe</a:t>
            </a:r>
            <a:r>
              <a:rPr lang="en-US" sz="1800" b="0" dirty="0"/>
              <a:t> and C. </a:t>
            </a:r>
            <a:r>
              <a:rPr lang="en-US" sz="1800" b="0" dirty="0" err="1"/>
              <a:t>Szegedy</a:t>
            </a:r>
            <a:r>
              <a:rPr lang="en-US" sz="1800" b="0" dirty="0"/>
              <a:t>, </a:t>
            </a:r>
            <a:r>
              <a:rPr lang="en-US" sz="1800" b="0" dirty="0">
                <a:hlinkClick r:id="rId3"/>
              </a:rPr>
              <a:t>Batch Normalization: Accelerating Deep Network Training by Reducing Internal Covariate Shift</a:t>
            </a:r>
            <a:r>
              <a:rPr lang="en-US" sz="1800" b="0" dirty="0"/>
              <a:t>, </a:t>
            </a:r>
            <a:r>
              <a:rPr lang="en-US" sz="1800" b="0" dirty="0" err="1"/>
              <a:t>arXiv</a:t>
            </a:r>
            <a:r>
              <a:rPr lang="en-US" sz="1800" b="0" dirty="0"/>
              <a:t> 2015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E2AF16-4D30-2E4D-B23D-6C65A915C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304" y="2451017"/>
            <a:ext cx="6488818" cy="3663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288EC6-33C3-8745-8E41-9363B4443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086" y="1910328"/>
            <a:ext cx="1507255" cy="4186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883459-FA3D-8140-9680-AC16A16A2D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1855588"/>
            <a:ext cx="1787236" cy="51735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160E421-F5FE-CE49-969A-5E8052085609}"/>
              </a:ext>
            </a:extLst>
          </p:cNvPr>
          <p:cNvCxnSpPr>
            <a:cxnSpLocks/>
            <a:endCxn id="9" idx="1"/>
          </p:cNvCxnSpPr>
          <p:nvPr/>
        </p:nvCxnSpPr>
        <p:spPr bwMode="auto">
          <a:xfrm>
            <a:off x="5305341" y="2114267"/>
            <a:ext cx="56205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805947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Normalization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4452CE-37EF-9A4B-8EF3-44BF5E61B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241" y="990600"/>
            <a:ext cx="77724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Multi-layer training can suffer from “covariate shift”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Accelerates 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Regularizes the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Less sensitive to initialization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See also: </a:t>
            </a:r>
            <a:r>
              <a:rPr lang="en-US" dirty="0">
                <a:hlinkClick r:id="rId3"/>
              </a:rPr>
              <a:t>How Does Batch Normalization Help Optimization?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EA6A8A-E0E9-D049-8540-1BEF3BBBCDE5}"/>
              </a:ext>
            </a:extLst>
          </p:cNvPr>
          <p:cNvSpPr txBox="1"/>
          <p:nvPr/>
        </p:nvSpPr>
        <p:spPr>
          <a:xfrm>
            <a:off x="114299" y="6153061"/>
            <a:ext cx="891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S. </a:t>
            </a:r>
            <a:r>
              <a:rPr lang="en-US" sz="1800" b="0" dirty="0" err="1"/>
              <a:t>Iofffe</a:t>
            </a:r>
            <a:r>
              <a:rPr lang="en-US" sz="1800" b="0" dirty="0"/>
              <a:t> and C. </a:t>
            </a:r>
            <a:r>
              <a:rPr lang="en-US" sz="1800" b="0" dirty="0" err="1"/>
              <a:t>Szegedy</a:t>
            </a:r>
            <a:r>
              <a:rPr lang="en-US" sz="1800" b="0" dirty="0"/>
              <a:t>, </a:t>
            </a:r>
            <a:r>
              <a:rPr lang="en-US" sz="1800" b="0" dirty="0">
                <a:hlinkClick r:id="rId4"/>
              </a:rPr>
              <a:t>Batch Normalization: Accelerating Deep Network Training by Reducing Internal Covariate Shift</a:t>
            </a:r>
            <a:r>
              <a:rPr lang="en-US" sz="1800" b="0" dirty="0"/>
              <a:t>, </a:t>
            </a:r>
            <a:r>
              <a:rPr lang="en-US" sz="1800" b="0" dirty="0" err="1"/>
              <a:t>arXiv</a:t>
            </a:r>
            <a:r>
              <a:rPr lang="en-US" sz="1800" b="0" dirty="0"/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5289203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r>
              <a:rPr lang="en-US" dirty="0"/>
              <a:t>: ILSVRC 2015 winner</a:t>
            </a:r>
          </a:p>
        </p:txBody>
      </p:sp>
      <p:pic>
        <p:nvPicPr>
          <p:cNvPr id="5" name="Picture 4" descr="Screen Shot 2016-03-06 at 2.38.3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30864"/>
          <a:stretch/>
        </p:blipFill>
        <p:spPr>
          <a:xfrm>
            <a:off x="533400" y="902649"/>
            <a:ext cx="5742432" cy="54219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81000" y="5943600"/>
            <a:ext cx="990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3A211E-4F3B-C941-807E-C501758D865E}"/>
              </a:ext>
            </a:extLst>
          </p:cNvPr>
          <p:cNvSpPr/>
          <p:nvPr/>
        </p:nvSpPr>
        <p:spPr bwMode="auto">
          <a:xfrm>
            <a:off x="838200" y="1371600"/>
            <a:ext cx="4343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7F787A-4FA5-534D-91FB-709676E654A1}"/>
              </a:ext>
            </a:extLst>
          </p:cNvPr>
          <p:cNvSpPr/>
          <p:nvPr/>
        </p:nvSpPr>
        <p:spPr>
          <a:xfrm>
            <a:off x="609600" y="6211669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solidFill>
                  <a:srgbClr val="000000"/>
                </a:solidFill>
              </a:rPr>
              <a:t>K. He, X. Zhang, S. Ren, and J. Sun, </a:t>
            </a:r>
            <a:r>
              <a:rPr lang="en-US" sz="1800" b="0" dirty="0">
                <a:solidFill>
                  <a:srgbClr val="000000"/>
                </a:solidFill>
                <a:hlinkClick r:id="rId3"/>
              </a:rPr>
              <a:t>Deep Residual Learning for Image Recognition</a:t>
            </a:r>
            <a:r>
              <a:rPr lang="en-US" sz="1800" b="0" dirty="0">
                <a:solidFill>
                  <a:srgbClr val="000000"/>
                </a:solidFill>
              </a:rPr>
              <a:t>, CVPR 2016 (Best Paper)</a:t>
            </a:r>
          </a:p>
        </p:txBody>
      </p:sp>
    </p:spTree>
    <p:extLst>
      <p:ext uri="{BB962C8B-B14F-4D97-AF65-F5344CB8AC3E}">
        <p14:creationId xmlns:p14="http://schemas.microsoft.com/office/powerpoint/2010/main" val="2411245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r>
              <a:rPr lang="en-US" dirty="0"/>
              <a:t>: ILSVRC 2015 winner</a:t>
            </a:r>
          </a:p>
        </p:txBody>
      </p:sp>
      <p:pic>
        <p:nvPicPr>
          <p:cNvPr id="5" name="Picture 4" descr="Screen Shot 2016-03-06 at 2.38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02649"/>
            <a:ext cx="8305800" cy="54219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81000" y="5943600"/>
            <a:ext cx="990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9C1910-3892-3449-A4CE-39BFEBAC50AF}"/>
              </a:ext>
            </a:extLst>
          </p:cNvPr>
          <p:cNvSpPr/>
          <p:nvPr/>
        </p:nvSpPr>
        <p:spPr bwMode="auto">
          <a:xfrm>
            <a:off x="838200" y="1371600"/>
            <a:ext cx="4343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7DB37D-215B-7A4F-BCA0-EAB8E2673E9B}"/>
              </a:ext>
            </a:extLst>
          </p:cNvPr>
          <p:cNvSpPr/>
          <p:nvPr/>
        </p:nvSpPr>
        <p:spPr>
          <a:xfrm>
            <a:off x="609600" y="6211669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solidFill>
                  <a:srgbClr val="000000"/>
                </a:solidFill>
              </a:rPr>
              <a:t>K. He, X. Zhang, S. Ren, and J. Sun, </a:t>
            </a:r>
            <a:r>
              <a:rPr lang="en-US" sz="1800" b="0" dirty="0">
                <a:solidFill>
                  <a:srgbClr val="000000"/>
                </a:solidFill>
                <a:hlinkClick r:id="rId3"/>
              </a:rPr>
              <a:t>Deep Residual Learning for Image Recognition</a:t>
            </a:r>
            <a:r>
              <a:rPr lang="en-US" sz="1800" b="0" dirty="0">
                <a:solidFill>
                  <a:srgbClr val="000000"/>
                </a:solidFill>
              </a:rPr>
              <a:t>, CVPR 2016 (Best Paper)</a:t>
            </a:r>
          </a:p>
        </p:txBody>
      </p:sp>
    </p:spTree>
    <p:extLst>
      <p:ext uri="{BB962C8B-B14F-4D97-AF65-F5344CB8AC3E}">
        <p14:creationId xmlns:p14="http://schemas.microsoft.com/office/powerpoint/2010/main" val="1297178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for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ube 3"/>
          <p:cNvSpPr/>
          <p:nvPr/>
        </p:nvSpPr>
        <p:spPr bwMode="auto">
          <a:xfrm>
            <a:off x="13733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971800" y="2362200"/>
            <a:ext cx="1906707" cy="19005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1676400" y="3733800"/>
            <a:ext cx="304800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1600200" y="4643735"/>
            <a:ext cx="3125907" cy="10712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endCxn id="21" idx="2"/>
          </p:cNvCxnSpPr>
          <p:nvPr/>
        </p:nvCxnSpPr>
        <p:spPr bwMode="auto">
          <a:xfrm>
            <a:off x="2971800" y="4343400"/>
            <a:ext cx="1754307" cy="1801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Cube 20"/>
          <p:cNvSpPr/>
          <p:nvPr/>
        </p:nvSpPr>
        <p:spPr bwMode="auto">
          <a:xfrm>
            <a:off x="4726107" y="4262735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2307" y="5939135"/>
            <a:ext cx="102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94206" y="5943600"/>
            <a:ext cx="3095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Fully connected layer</a:t>
            </a:r>
          </a:p>
        </p:txBody>
      </p:sp>
      <p:sp>
        <p:nvSpPr>
          <p:cNvPr id="24" name="Cube 23"/>
          <p:cNvSpPr/>
          <p:nvPr/>
        </p:nvSpPr>
        <p:spPr bwMode="auto">
          <a:xfrm>
            <a:off x="4724400" y="3429000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2971800" y="2362200"/>
            <a:ext cx="1906707" cy="1062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1676400" y="3581400"/>
            <a:ext cx="304800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1676400" y="3805536"/>
            <a:ext cx="3049707" cy="19094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2971800" y="3685337"/>
            <a:ext cx="1754307" cy="658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143000"/>
            <a:ext cx="3530325" cy="175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6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33" grpId="0"/>
      <p:bldP spid="34" grpId="0"/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533400" y="609600"/>
            <a:ext cx="82296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3029152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96000" y="6519446"/>
            <a:ext cx="114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>
                <a:hlinkClick r:id="rId3"/>
              </a:rPr>
              <a:t>Source (?)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806367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533400" y="609600"/>
            <a:ext cx="82296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CC950B-7459-614F-B556-971990290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0616"/>
            <a:ext cx="9144000" cy="38967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778730-3E6D-2948-AD04-CC648876B8CA}"/>
              </a:ext>
            </a:extLst>
          </p:cNvPr>
          <p:cNvSpPr txBox="1"/>
          <p:nvPr/>
        </p:nvSpPr>
        <p:spPr>
          <a:xfrm>
            <a:off x="0" y="6519446"/>
            <a:ext cx="2281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Slide from </a:t>
            </a:r>
            <a:r>
              <a:rPr lang="en-US" sz="1600" b="0" dirty="0" err="1"/>
              <a:t>Kaiming</a:t>
            </a:r>
            <a:r>
              <a:rPr lang="en-US" sz="1600" b="0" dirty="0"/>
              <a:t> He.</a:t>
            </a:r>
          </a:p>
        </p:txBody>
      </p:sp>
    </p:spTree>
    <p:extLst>
      <p:ext uri="{BB962C8B-B14F-4D97-AF65-F5344CB8AC3E}">
        <p14:creationId xmlns:p14="http://schemas.microsoft.com/office/powerpoint/2010/main" val="25648859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533400" y="609600"/>
            <a:ext cx="82296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7EDCC8-2DBA-EA43-B576-6A3138112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1283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3D9EE7-56B8-A543-8168-4AC94ADA10F2}"/>
              </a:ext>
            </a:extLst>
          </p:cNvPr>
          <p:cNvSpPr txBox="1"/>
          <p:nvPr/>
        </p:nvSpPr>
        <p:spPr>
          <a:xfrm>
            <a:off x="0" y="6519446"/>
            <a:ext cx="2281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Slide from </a:t>
            </a:r>
            <a:r>
              <a:rPr lang="en-US" sz="1600" b="0" dirty="0" err="1"/>
              <a:t>Kaiming</a:t>
            </a:r>
            <a:r>
              <a:rPr lang="en-US" sz="1600" b="0" dirty="0"/>
              <a:t> He.</a:t>
            </a:r>
          </a:p>
        </p:txBody>
      </p:sp>
    </p:spTree>
    <p:extLst>
      <p:ext uri="{BB962C8B-B14F-4D97-AF65-F5344CB8AC3E}">
        <p14:creationId xmlns:p14="http://schemas.microsoft.com/office/powerpoint/2010/main" val="17916337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533400" y="609600"/>
            <a:ext cx="82296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D2CB6A-13C9-974C-9A52-D587CCC0A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809"/>
            <a:ext cx="9144000" cy="51283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83DA06-F3EF-EB42-B9F4-B40832AC3043}"/>
              </a:ext>
            </a:extLst>
          </p:cNvPr>
          <p:cNvSpPr txBox="1"/>
          <p:nvPr/>
        </p:nvSpPr>
        <p:spPr>
          <a:xfrm>
            <a:off x="0" y="6519446"/>
            <a:ext cx="2281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Slide from </a:t>
            </a:r>
            <a:r>
              <a:rPr lang="en-US" sz="1600" b="0" dirty="0" err="1"/>
              <a:t>Kaiming</a:t>
            </a:r>
            <a:r>
              <a:rPr lang="en-US" sz="1600" b="0" dirty="0"/>
              <a:t> He.</a:t>
            </a:r>
          </a:p>
        </p:txBody>
      </p:sp>
    </p:spTree>
    <p:extLst>
      <p:ext uri="{BB962C8B-B14F-4D97-AF65-F5344CB8AC3E}">
        <p14:creationId xmlns:p14="http://schemas.microsoft.com/office/powerpoint/2010/main" val="38047311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533400" y="609600"/>
            <a:ext cx="82296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5C4A10-493E-504A-8428-A39F557D9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809"/>
            <a:ext cx="9144000" cy="51283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EBB705-BCD1-8C4D-B9BC-81323B7852AE}"/>
              </a:ext>
            </a:extLst>
          </p:cNvPr>
          <p:cNvSpPr txBox="1"/>
          <p:nvPr/>
        </p:nvSpPr>
        <p:spPr>
          <a:xfrm>
            <a:off x="0" y="6519446"/>
            <a:ext cx="2281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Slide from </a:t>
            </a:r>
            <a:r>
              <a:rPr lang="en-US" sz="1600" b="0" dirty="0" err="1"/>
              <a:t>Kaiming</a:t>
            </a:r>
            <a:r>
              <a:rPr lang="en-US" sz="1600" b="0" dirty="0"/>
              <a:t> He.</a:t>
            </a:r>
          </a:p>
        </p:txBody>
      </p:sp>
    </p:spTree>
    <p:extLst>
      <p:ext uri="{BB962C8B-B14F-4D97-AF65-F5344CB8AC3E}">
        <p14:creationId xmlns:p14="http://schemas.microsoft.com/office/powerpoint/2010/main" val="3372937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533400" y="609600"/>
            <a:ext cx="82296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E8AFE4-712B-2A41-B916-64C18D11C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809"/>
            <a:ext cx="9144000" cy="51283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872FA2-75D0-944A-BBB8-F780DA513D9F}"/>
              </a:ext>
            </a:extLst>
          </p:cNvPr>
          <p:cNvSpPr txBox="1"/>
          <p:nvPr/>
        </p:nvSpPr>
        <p:spPr>
          <a:xfrm>
            <a:off x="0" y="6519446"/>
            <a:ext cx="2281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Slide from </a:t>
            </a:r>
            <a:r>
              <a:rPr lang="en-US" sz="1600" b="0" dirty="0" err="1"/>
              <a:t>Kaiming</a:t>
            </a:r>
            <a:r>
              <a:rPr lang="en-US" sz="1600" b="0" dirty="0"/>
              <a:t> He.</a:t>
            </a:r>
          </a:p>
        </p:txBody>
      </p:sp>
    </p:spTree>
    <p:extLst>
      <p:ext uri="{BB962C8B-B14F-4D97-AF65-F5344CB8AC3E}">
        <p14:creationId xmlns:p14="http://schemas.microsoft.com/office/powerpoint/2010/main" val="41506178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533400" y="609600"/>
            <a:ext cx="82296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EFAA0B-7749-C144-9F6A-EF0F342B9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809"/>
            <a:ext cx="9144000" cy="51283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164AB8-1F43-5F45-AF58-1554686E0A56}"/>
              </a:ext>
            </a:extLst>
          </p:cNvPr>
          <p:cNvSpPr txBox="1"/>
          <p:nvPr/>
        </p:nvSpPr>
        <p:spPr>
          <a:xfrm>
            <a:off x="0" y="6519446"/>
            <a:ext cx="2281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Slide from </a:t>
            </a:r>
            <a:r>
              <a:rPr lang="en-US" sz="1600" b="0" dirty="0" err="1"/>
              <a:t>Kaiming</a:t>
            </a:r>
            <a:r>
              <a:rPr lang="en-US" sz="1600" b="0" dirty="0"/>
              <a:t> He.</a:t>
            </a:r>
          </a:p>
        </p:txBody>
      </p:sp>
    </p:spTree>
    <p:extLst>
      <p:ext uri="{BB962C8B-B14F-4D97-AF65-F5344CB8AC3E}">
        <p14:creationId xmlns:p14="http://schemas.microsoft.com/office/powerpoint/2010/main" val="23551776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533400" y="609600"/>
            <a:ext cx="82296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EA75E3-E950-834F-AE1A-995180CCA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809"/>
            <a:ext cx="9144000" cy="51283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8E6D97-96FC-9544-9225-D611B090E8D2}"/>
              </a:ext>
            </a:extLst>
          </p:cNvPr>
          <p:cNvSpPr txBox="1"/>
          <p:nvPr/>
        </p:nvSpPr>
        <p:spPr>
          <a:xfrm>
            <a:off x="0" y="6519446"/>
            <a:ext cx="2281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Slide from </a:t>
            </a:r>
            <a:r>
              <a:rPr lang="en-US" sz="1600" b="0" dirty="0" err="1"/>
              <a:t>Kaiming</a:t>
            </a:r>
            <a:r>
              <a:rPr lang="en-US" sz="1600" b="0" dirty="0"/>
              <a:t> He.</a:t>
            </a:r>
          </a:p>
        </p:txBody>
      </p:sp>
    </p:spTree>
    <p:extLst>
      <p:ext uri="{BB962C8B-B14F-4D97-AF65-F5344CB8AC3E}">
        <p14:creationId xmlns:p14="http://schemas.microsoft.com/office/powerpoint/2010/main" val="785474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48" y="2090057"/>
            <a:ext cx="3861352" cy="3624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38600" y="1447800"/>
            <a:ext cx="4953000" cy="4572000"/>
          </a:xfrm>
        </p:spPr>
        <p:txBody>
          <a:bodyPr/>
          <a:lstStyle/>
          <a:p>
            <a:pPr marL="857250" lvl="1" indent="-457200">
              <a:buFont typeface="Arial"/>
              <a:buChar char="•"/>
            </a:pPr>
            <a:r>
              <a:rPr lang="en-US" dirty="0"/>
              <a:t>Directly performing 3x3 convolutions with 256 feature maps at input and output: </a:t>
            </a:r>
            <a:br>
              <a:rPr lang="en-US" dirty="0"/>
            </a:br>
            <a:r>
              <a:rPr lang="en-US" dirty="0">
                <a:solidFill>
                  <a:srgbClr val="9900CC"/>
                </a:solidFill>
              </a:rPr>
              <a:t>256 x 256 x 3 x 3 ~ 600K </a:t>
            </a:r>
            <a:r>
              <a:rPr lang="en-US" dirty="0"/>
              <a:t>operations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Using 1x1 convolutions to reduce 256 to 64 feature maps, followed by 3x3 convolutions, followed by 1x1 convolutions to expand back to 256 maps:</a:t>
            </a:r>
            <a:br>
              <a:rPr lang="en-US" dirty="0"/>
            </a:br>
            <a:r>
              <a:rPr lang="en-US" dirty="0">
                <a:solidFill>
                  <a:srgbClr val="9900CC"/>
                </a:solidFill>
              </a:rPr>
              <a:t>256 x 64 x 1 x 1 ~ 16K</a:t>
            </a:r>
            <a:br>
              <a:rPr lang="en-US" dirty="0">
                <a:solidFill>
                  <a:srgbClr val="9900CC"/>
                </a:solidFill>
              </a:rPr>
            </a:br>
            <a:r>
              <a:rPr lang="en-US" dirty="0">
                <a:solidFill>
                  <a:srgbClr val="9900CC"/>
                </a:solidFill>
              </a:rPr>
              <a:t>64 x 64 x 3 x 3 ~ 36K</a:t>
            </a:r>
            <a:br>
              <a:rPr lang="en-US" dirty="0">
                <a:solidFill>
                  <a:srgbClr val="9900CC"/>
                </a:solidFill>
              </a:rPr>
            </a:br>
            <a:r>
              <a:rPr lang="en-US" dirty="0">
                <a:solidFill>
                  <a:srgbClr val="9900CC"/>
                </a:solidFill>
              </a:rPr>
              <a:t>64 x 256 x 1 x 1 ~ 16K</a:t>
            </a:r>
            <a:br>
              <a:rPr lang="en-US" dirty="0">
                <a:solidFill>
                  <a:srgbClr val="9900CC"/>
                </a:solidFill>
              </a:rPr>
            </a:br>
            <a:r>
              <a:rPr lang="en-US" dirty="0">
                <a:solidFill>
                  <a:srgbClr val="9900CC"/>
                </a:solidFill>
              </a:rPr>
              <a:t>Total: ~70K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381000" y="5943600"/>
            <a:ext cx="990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1066800"/>
            <a:ext cx="396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/>
              <a:t>Deeper residual module (bottleneck)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4CAD2F-5B42-7843-838A-BDD66047431A}"/>
              </a:ext>
            </a:extLst>
          </p:cNvPr>
          <p:cNvSpPr/>
          <p:nvPr/>
        </p:nvSpPr>
        <p:spPr>
          <a:xfrm>
            <a:off x="609600" y="6211669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solidFill>
                  <a:srgbClr val="000000"/>
                </a:solidFill>
              </a:rPr>
              <a:t>K. He, X. Zhang, S. Ren, and J. Sun, </a:t>
            </a:r>
            <a:r>
              <a:rPr lang="en-US" sz="1800" b="0" dirty="0">
                <a:solidFill>
                  <a:srgbClr val="000000"/>
                </a:solidFill>
                <a:hlinkClick r:id="rId3"/>
              </a:rPr>
              <a:t>Deep Residual Learning for Image Recognition</a:t>
            </a:r>
            <a:r>
              <a:rPr lang="en-US" sz="1800" b="0" dirty="0">
                <a:solidFill>
                  <a:srgbClr val="000000"/>
                </a:solidFill>
              </a:rPr>
              <a:t>, CVPR 2016 (Best Paper)</a:t>
            </a:r>
          </a:p>
        </p:txBody>
      </p:sp>
    </p:spTree>
    <p:extLst>
      <p:ext uri="{BB962C8B-B14F-4D97-AF65-F5344CB8AC3E}">
        <p14:creationId xmlns:p14="http://schemas.microsoft.com/office/powerpoint/2010/main" val="292182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381000" y="5943600"/>
            <a:ext cx="990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Architectures for </a:t>
            </a:r>
            <a:r>
              <a:rPr lang="en-US" dirty="0" err="1"/>
              <a:t>ImageNet</a:t>
            </a:r>
            <a:r>
              <a:rPr lang="en-US" dirty="0"/>
              <a:t>:</a:t>
            </a:r>
          </a:p>
        </p:txBody>
      </p:sp>
      <p:pic>
        <p:nvPicPr>
          <p:cNvPr id="9" name="Picture 8" descr="Screen Shot 2017-01-18 at 4.39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0403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C848A9-34BD-2A46-A09C-42B2E85EFB29}"/>
              </a:ext>
            </a:extLst>
          </p:cNvPr>
          <p:cNvSpPr/>
          <p:nvPr/>
        </p:nvSpPr>
        <p:spPr>
          <a:xfrm>
            <a:off x="609600" y="6211669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solidFill>
                  <a:srgbClr val="000000"/>
                </a:solidFill>
              </a:rPr>
              <a:t>K. He, X. Zhang, S. Ren, and J. Sun, </a:t>
            </a:r>
            <a:r>
              <a:rPr lang="en-US" sz="1800" b="0" dirty="0">
                <a:solidFill>
                  <a:srgbClr val="000000"/>
                </a:solidFill>
                <a:hlinkClick r:id="rId3"/>
              </a:rPr>
              <a:t>Deep Residual Learning for Image Recognition</a:t>
            </a:r>
            <a:r>
              <a:rPr lang="en-US" sz="1800" b="0" dirty="0">
                <a:solidFill>
                  <a:srgbClr val="000000"/>
                </a:solidFill>
              </a:rPr>
              <a:t>, CVPR 2016 (Best Paper)</a:t>
            </a:r>
          </a:p>
        </p:txBody>
      </p:sp>
    </p:spTree>
    <p:extLst>
      <p:ext uri="{BB962C8B-B14F-4D97-AF65-F5344CB8AC3E}">
        <p14:creationId xmlns:p14="http://schemas.microsoft.com/office/powerpoint/2010/main" val="2516434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 bwMode="auto">
          <a:xfrm>
            <a:off x="13733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Cube 5"/>
          <p:cNvSpPr/>
          <p:nvPr/>
        </p:nvSpPr>
        <p:spPr bwMode="auto">
          <a:xfrm>
            <a:off x="1830507" y="3805535"/>
            <a:ext cx="533400" cy="1143000"/>
          </a:xfrm>
          <a:prstGeom prst="cube">
            <a:avLst>
              <a:gd name="adj" fmla="val 50665"/>
            </a:avLst>
          </a:prstGeom>
          <a:solidFill>
            <a:schemeClr val="bg1"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363907" y="3805535"/>
            <a:ext cx="25146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6" idx="1"/>
            <a:endCxn id="21" idx="1"/>
          </p:cNvCxnSpPr>
          <p:nvPr/>
        </p:nvCxnSpPr>
        <p:spPr bwMode="auto">
          <a:xfrm>
            <a:off x="1962083" y="4075782"/>
            <a:ext cx="2884222" cy="3275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2059107" y="4643735"/>
            <a:ext cx="2667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endCxn id="21" idx="2"/>
          </p:cNvCxnSpPr>
          <p:nvPr/>
        </p:nvCxnSpPr>
        <p:spPr bwMode="auto">
          <a:xfrm flipV="1">
            <a:off x="2363907" y="4523537"/>
            <a:ext cx="2362200" cy="1201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Cube 20"/>
          <p:cNvSpPr/>
          <p:nvPr/>
        </p:nvSpPr>
        <p:spPr bwMode="auto">
          <a:xfrm>
            <a:off x="4726107" y="4262735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2307" y="5939135"/>
            <a:ext cx="102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for images</a:t>
            </a:r>
          </a:p>
        </p:txBody>
      </p:sp>
    </p:spTree>
    <p:extLst>
      <p:ext uri="{BB962C8B-B14F-4D97-AF65-F5344CB8AC3E}">
        <p14:creationId xmlns:p14="http://schemas.microsoft.com/office/powerpoint/2010/main" val="305643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533400" y="609600"/>
            <a:ext cx="82296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EDF116-D3E9-C745-BDA4-6517BB64E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809"/>
            <a:ext cx="9144000" cy="51283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C25303-30A4-EF4C-855F-64FE95B0FE18}"/>
              </a:ext>
            </a:extLst>
          </p:cNvPr>
          <p:cNvSpPr txBox="1"/>
          <p:nvPr/>
        </p:nvSpPr>
        <p:spPr>
          <a:xfrm>
            <a:off x="0" y="6519446"/>
            <a:ext cx="2281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Slide from </a:t>
            </a:r>
            <a:r>
              <a:rPr lang="en-US" sz="1600" b="0" dirty="0" err="1"/>
              <a:t>Kaiming</a:t>
            </a:r>
            <a:r>
              <a:rPr lang="en-US" sz="1600" b="0" dirty="0"/>
              <a:t> He.</a:t>
            </a:r>
          </a:p>
        </p:txBody>
      </p:sp>
    </p:spTree>
    <p:extLst>
      <p:ext uri="{BB962C8B-B14F-4D97-AF65-F5344CB8AC3E}">
        <p14:creationId xmlns:p14="http://schemas.microsoft.com/office/powerpoint/2010/main" val="11231164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990600"/>
            <a:ext cx="8458200" cy="52578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The residual module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Introduce </a:t>
            </a:r>
            <a:r>
              <a:rPr lang="en-US" sz="2400" i="1" dirty="0"/>
              <a:t>skip</a:t>
            </a:r>
            <a:r>
              <a:rPr lang="en-US" sz="2400" dirty="0"/>
              <a:t> or </a:t>
            </a:r>
            <a:r>
              <a:rPr lang="en-US" sz="2400" i="1" dirty="0"/>
              <a:t>shortcut</a:t>
            </a:r>
            <a:r>
              <a:rPr lang="en-US" sz="2400" dirty="0"/>
              <a:t> connections (existing before in various forms in literature)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Make it easy for network layers to represent the identity mapping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81000" y="5943600"/>
            <a:ext cx="990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6211669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solidFill>
                  <a:srgbClr val="000000"/>
                </a:solidFill>
              </a:rPr>
              <a:t>K. He, X. Zhang, S. Ren, and J. Sun, </a:t>
            </a:r>
            <a:r>
              <a:rPr lang="en-US" sz="1800" b="0" dirty="0">
                <a:solidFill>
                  <a:srgbClr val="000000"/>
                </a:solidFill>
                <a:hlinkClick r:id="rId2"/>
              </a:rPr>
              <a:t>Deep Residual Learning for Image Recognition</a:t>
            </a:r>
            <a:r>
              <a:rPr lang="en-US" sz="1800" b="0" dirty="0">
                <a:solidFill>
                  <a:srgbClr val="000000"/>
                </a:solidFill>
              </a:rPr>
              <a:t>, CVPR 2016 (Best Paper)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200400"/>
            <a:ext cx="4648200" cy="263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013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ILSVRC 2012-2015</a:t>
            </a:r>
          </a:p>
        </p:txBody>
      </p:sp>
      <p:graphicFrame>
        <p:nvGraphicFramePr>
          <p:cNvPr id="5" name="Shape 690"/>
          <p:cNvGraphicFramePr/>
          <p:nvPr>
            <p:extLst>
              <p:ext uri="{D42A27DB-BD31-4B8C-83A1-F6EECF244321}">
                <p14:modId xmlns:p14="http://schemas.microsoft.com/office/powerpoint/2010/main" val="3541116560"/>
              </p:ext>
            </p:extLst>
          </p:nvPr>
        </p:nvGraphicFramePr>
        <p:xfrm>
          <a:off x="472125" y="990600"/>
          <a:ext cx="8199750" cy="535067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28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8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273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b="1" dirty="0"/>
                        <a:t>Team</a:t>
                      </a:r>
                    </a:p>
                  </a:txBody>
                  <a:tcPr marL="63500" marR="63500" marT="84667" marB="84667"/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b="1"/>
                        <a:t>Year</a:t>
                      </a:r>
                    </a:p>
                  </a:txBody>
                  <a:tcPr marL="63500" marR="63500" marT="84667" marB="84667"/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b="1" dirty="0"/>
                        <a:t>Place</a:t>
                      </a:r>
                    </a:p>
                  </a:txBody>
                  <a:tcPr marL="63500" marR="63500" marT="84667" marB="84667"/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b="1"/>
                        <a:t>Error (top-5)</a:t>
                      </a:r>
                    </a:p>
                  </a:txBody>
                  <a:tcPr marL="63500" marR="63500" marT="84667" marB="84667"/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/>
                        <a:t>E</a:t>
                      </a:r>
                      <a:r>
                        <a:rPr lang="en" sz="1600" b="1" dirty="0"/>
                        <a:t>xternal data</a:t>
                      </a:r>
                    </a:p>
                  </a:txBody>
                  <a:tcPr marL="63500" marR="63500" marT="84667" marB="8466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750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SuperVision</a:t>
                      </a:r>
                      <a:r>
                        <a:rPr lang="en-US" sz="1600" dirty="0"/>
                        <a:t> –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Toronto</a:t>
                      </a:r>
                      <a:br>
                        <a:rPr lang="en-US" sz="1600" baseline="0" dirty="0"/>
                      </a:br>
                      <a:r>
                        <a:rPr lang="en-US" sz="1600" dirty="0"/>
                        <a:t>(</a:t>
                      </a:r>
                      <a:r>
                        <a:rPr lang="en-US" sz="1600" dirty="0" err="1"/>
                        <a:t>AlexNet</a:t>
                      </a:r>
                      <a:r>
                        <a:rPr lang="en-US" sz="1600" dirty="0"/>
                        <a:t>, 7</a:t>
                      </a:r>
                      <a:r>
                        <a:rPr lang="en-US" sz="1600" baseline="0" dirty="0"/>
                        <a:t> layers)</a:t>
                      </a:r>
                      <a:endParaRPr lang="en" sz="1600" dirty="0"/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2012 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-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16.4%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no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780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SuperVision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2012 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1st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15.3%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ImageNet 22k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750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Clarifai</a:t>
                      </a:r>
                      <a:r>
                        <a:rPr lang="en-US" sz="1600" dirty="0"/>
                        <a:t> – NYU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(7 layers)</a:t>
                      </a:r>
                      <a:endParaRPr lang="en" sz="1600" dirty="0"/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2013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-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11.7%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no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066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Clarifai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2013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1st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11.2%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ImageNet 22k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8750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VGG</a:t>
                      </a:r>
                      <a:r>
                        <a:rPr lang="en-US" sz="1600" dirty="0"/>
                        <a:t> –</a:t>
                      </a:r>
                      <a:r>
                        <a:rPr lang="en-US" sz="1600" baseline="0" dirty="0"/>
                        <a:t> Oxford </a:t>
                      </a:r>
                      <a:r>
                        <a:rPr lang="en-US" sz="1600" dirty="0"/>
                        <a:t>(16</a:t>
                      </a:r>
                      <a:r>
                        <a:rPr lang="en-US" sz="1600" baseline="0" dirty="0"/>
                        <a:t> layers)</a:t>
                      </a:r>
                      <a:endParaRPr lang="en" sz="1600" dirty="0"/>
                    </a:p>
                  </a:txBody>
                  <a:tcPr marL="63500" marR="63500" marT="84667" marB="84667"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2014</a:t>
                      </a:r>
                    </a:p>
                  </a:txBody>
                  <a:tcPr marL="63500" marR="63500" marT="84667" marB="84667"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2nd</a:t>
                      </a:r>
                    </a:p>
                  </a:txBody>
                  <a:tcPr marL="63500" marR="63500" marT="84667" marB="84667"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7.32%</a:t>
                      </a:r>
                    </a:p>
                  </a:txBody>
                  <a:tcPr marL="63500" marR="63500" marT="84667" marB="84667"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no</a:t>
                      </a:r>
                    </a:p>
                  </a:txBody>
                  <a:tcPr marL="63500" marR="63500" marT="84667" marB="84667"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8750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GoogLeNet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(19 layers)</a:t>
                      </a:r>
                      <a:endParaRPr lang="en" sz="1600" dirty="0"/>
                    </a:p>
                  </a:txBody>
                  <a:tcPr marL="63500" marR="63500" marT="84667" marB="84667"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2014</a:t>
                      </a:r>
                    </a:p>
                  </a:txBody>
                  <a:tcPr marL="63500" marR="63500" marT="84667" marB="84667"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1st</a:t>
                      </a:r>
                    </a:p>
                  </a:txBody>
                  <a:tcPr marL="63500" marR="63500" marT="84667" marB="84667"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6.67%</a:t>
                      </a:r>
                    </a:p>
                  </a:txBody>
                  <a:tcPr marL="63500" marR="63500" marT="84667" marB="84667"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no</a:t>
                      </a:r>
                    </a:p>
                  </a:txBody>
                  <a:tcPr marL="63500" marR="63500" marT="84667" marB="84667"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3780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-US" sz="1600" dirty="0"/>
                        <a:t>ResNet (152</a:t>
                      </a:r>
                      <a:r>
                        <a:rPr lang="en-US" sz="1600" baseline="0" dirty="0"/>
                        <a:t> layers)</a:t>
                      </a:r>
                      <a:endParaRPr lang="en" sz="1600" dirty="0"/>
                    </a:p>
                  </a:txBody>
                  <a:tcPr marL="63500" marR="63500" marT="84667" marB="84667"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-US" sz="1600" dirty="0"/>
                        <a:t>2015</a:t>
                      </a:r>
                      <a:endParaRPr lang="en" sz="1600" dirty="0"/>
                    </a:p>
                  </a:txBody>
                  <a:tcPr marL="63500" marR="63500" marT="84667" marB="84667"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-US" sz="1600" dirty="0"/>
                        <a:t>1st</a:t>
                      </a:r>
                      <a:endParaRPr lang="en" sz="1600" dirty="0"/>
                    </a:p>
                  </a:txBody>
                  <a:tcPr marL="63500" marR="63500" marT="84667" marB="84667"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-US" sz="1600" dirty="0"/>
                        <a:t>3.57%</a:t>
                      </a:r>
                      <a:endParaRPr lang="en" sz="1600" dirty="0"/>
                    </a:p>
                  </a:txBody>
                  <a:tcPr marL="63500" marR="63500" marT="84667" marB="84667"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endParaRPr lang="en" sz="1600" dirty="0"/>
                    </a:p>
                  </a:txBody>
                  <a:tcPr marL="63500" marR="63500" marT="84667" marB="84667">
                    <a:solidFill>
                      <a:srgbClr val="FF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3780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-US" sz="1600" dirty="0"/>
                        <a:t>Human expert*</a:t>
                      </a:r>
                      <a:endParaRPr lang="en" sz="1600" dirty="0"/>
                    </a:p>
                  </a:txBody>
                  <a:tcPr marL="63500" marR="63500" marT="84667" marB="84667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endParaRPr lang="en" sz="1600" dirty="0"/>
                    </a:p>
                  </a:txBody>
                  <a:tcPr marL="63500" marR="63500" marT="84667" marB="84667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endParaRPr lang="en" sz="1600" dirty="0"/>
                    </a:p>
                  </a:txBody>
                  <a:tcPr marL="63500" marR="63500" marT="84667" marB="84667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-US" sz="1600" dirty="0"/>
                        <a:t>5.1%</a:t>
                      </a:r>
                      <a:endParaRPr lang="en" sz="1600" dirty="0"/>
                    </a:p>
                  </a:txBody>
                  <a:tcPr marL="63500" marR="63500" marT="84667" marB="84667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endParaRPr lang="en" sz="1600" dirty="0"/>
                    </a:p>
                  </a:txBody>
                  <a:tcPr marL="63500" marR="63500" marT="84667" marB="84667">
                    <a:solidFill>
                      <a:srgbClr val="FF8A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6200" y="6397823"/>
            <a:ext cx="906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>
                <a:hlinkClick r:id="rId2"/>
              </a:rPr>
              <a:t>http://karpathy.github.io/2014/09/02/what-i-learned-from-competing-against-a-convnet-on-imagenet/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8201853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Things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305800" cy="52578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Training data augmentation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Averaging classifier outputs over multiple crops/flips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Ensembles of networks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/>
              <a:t>Officially, starting with 2015, image classification is not part of ILSVRC challenge, but people continue to benchmark on the data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9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 (Vision Transformers)</a:t>
            </a:r>
          </a:p>
        </p:txBody>
      </p:sp>
      <p:pic>
        <p:nvPicPr>
          <p:cNvPr id="7" name="Content Placeholder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CB08147-41D4-174C-8268-08D796A81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7772400" cy="4098964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43AF96-B33D-0047-9288-4BE87130177E}"/>
              </a:ext>
            </a:extLst>
          </p:cNvPr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solidFill>
                  <a:srgbClr val="000000"/>
                </a:solidFill>
              </a:rPr>
              <a:t>A. </a:t>
            </a:r>
            <a:r>
              <a:rPr lang="en-US" sz="1800" b="0" dirty="0" err="1">
                <a:solidFill>
                  <a:srgbClr val="000000"/>
                </a:solidFill>
              </a:rPr>
              <a:t>Dosovitskiy</a:t>
            </a:r>
            <a:r>
              <a:rPr lang="en-US" sz="1800" b="0" dirty="0">
                <a:solidFill>
                  <a:srgbClr val="000000"/>
                </a:solidFill>
              </a:rPr>
              <a:t> et al., </a:t>
            </a:r>
            <a:r>
              <a:rPr lang="en-US" sz="1800" b="0" dirty="0">
                <a:solidFill>
                  <a:srgbClr val="000000"/>
                </a:solidFill>
                <a:hlinkClick r:id="rId3"/>
              </a:rPr>
              <a:t>An Image is Worth 16x16 Words: Transformers for Image Recognition at Scale</a:t>
            </a:r>
            <a:r>
              <a:rPr lang="en-US" sz="1800" b="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85478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43AF96-B33D-0047-9288-4BE87130177E}"/>
              </a:ext>
            </a:extLst>
          </p:cNvPr>
          <p:cNvSpPr/>
          <p:nvPr/>
        </p:nvSpPr>
        <p:spPr>
          <a:xfrm>
            <a:off x="-21600" y="6211669"/>
            <a:ext cx="487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</a:rPr>
              <a:t>Source: </a:t>
            </a:r>
            <a:r>
              <a:rPr lang="en-US" sz="1800" b="0" dirty="0">
                <a:solidFill>
                  <a:srgbClr val="000000"/>
                </a:solidFill>
                <a:hlinkClick r:id="rId2"/>
              </a:rPr>
              <a:t>http://peterbloem.nl/blog/transformers</a:t>
            </a:r>
            <a:r>
              <a:rPr lang="en-US" sz="1800" b="0" dirty="0">
                <a:solidFill>
                  <a:srgbClr val="000000"/>
                </a:solidFill>
              </a:rPr>
              <a:t> </a:t>
            </a:r>
          </a:p>
          <a:p>
            <a:r>
              <a:rPr lang="en-US" sz="1800" b="0" dirty="0">
                <a:solidFill>
                  <a:srgbClr val="000000"/>
                </a:solidFill>
              </a:rPr>
              <a:t>See also: </a:t>
            </a:r>
            <a:r>
              <a:rPr lang="en-US" sz="1800" b="0" dirty="0">
                <a:solidFill>
                  <a:srgbClr val="000000"/>
                </a:solidFill>
                <a:hlinkClick r:id="rId3"/>
              </a:rPr>
              <a:t>Attention is all you need</a:t>
            </a:r>
            <a:endParaRPr lang="en-US" sz="1800" b="0" dirty="0">
              <a:solidFill>
                <a:srgbClr val="000000"/>
              </a:solidFill>
            </a:endParaRPr>
          </a:p>
        </p:txBody>
      </p:sp>
      <p:pic>
        <p:nvPicPr>
          <p:cNvPr id="11" name="Picture 10" descr="Chart, waterfall chart&#10;&#10;Description automatically generated">
            <a:extLst>
              <a:ext uri="{FF2B5EF4-FFF2-40B4-BE49-F238E27FC236}">
                <a16:creationId xmlns:a16="http://schemas.microsoft.com/office/drawing/2014/main" id="{A22A1CA8-1D8C-F343-820A-FDE3451ADA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136874"/>
            <a:ext cx="7543800" cy="507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702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 (with key, query and value)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43AF96-B33D-0047-9288-4BE87130177E}"/>
              </a:ext>
            </a:extLst>
          </p:cNvPr>
          <p:cNvSpPr/>
          <p:nvPr/>
        </p:nvSpPr>
        <p:spPr>
          <a:xfrm>
            <a:off x="-21600" y="6211669"/>
            <a:ext cx="487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</a:rPr>
              <a:t>Source: </a:t>
            </a:r>
            <a:r>
              <a:rPr lang="en-US" sz="1800" b="0" dirty="0">
                <a:solidFill>
                  <a:srgbClr val="000000"/>
                </a:solidFill>
                <a:hlinkClick r:id="rId2"/>
              </a:rPr>
              <a:t>http://peterbloem.nl/blog/transformers</a:t>
            </a:r>
            <a:r>
              <a:rPr lang="en-US" sz="1800" b="0" dirty="0">
                <a:solidFill>
                  <a:srgbClr val="000000"/>
                </a:solidFill>
              </a:rPr>
              <a:t> </a:t>
            </a:r>
          </a:p>
          <a:p>
            <a:r>
              <a:rPr lang="en-US" sz="1800" b="0" dirty="0">
                <a:solidFill>
                  <a:srgbClr val="000000"/>
                </a:solidFill>
              </a:rPr>
              <a:t>See also: </a:t>
            </a:r>
            <a:r>
              <a:rPr lang="en-US" sz="1800" b="0" dirty="0">
                <a:solidFill>
                  <a:srgbClr val="000000"/>
                </a:solidFill>
                <a:hlinkClick r:id="rId3"/>
              </a:rPr>
              <a:t>Attention is all you need</a:t>
            </a:r>
            <a:endParaRPr lang="en-US" sz="1800" b="0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6B9996-EA9C-9149-9690-CE417F671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58" y="1159758"/>
            <a:ext cx="6035883" cy="508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247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Positions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43AF96-B33D-0047-9288-4BE87130177E}"/>
              </a:ext>
            </a:extLst>
          </p:cNvPr>
          <p:cNvSpPr/>
          <p:nvPr/>
        </p:nvSpPr>
        <p:spPr>
          <a:xfrm>
            <a:off x="0" y="6488668"/>
            <a:ext cx="487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</a:rPr>
              <a:t>See also: </a:t>
            </a:r>
            <a:r>
              <a:rPr lang="en-US" sz="1800" b="0" dirty="0">
                <a:solidFill>
                  <a:srgbClr val="000000"/>
                </a:solidFill>
                <a:hlinkClick r:id="rId2"/>
              </a:rPr>
              <a:t>Attention is all you need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9BF819F-FA45-E94B-95F7-A0A66A1F3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14400"/>
            <a:ext cx="8305800" cy="52578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Positional Embeddings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Learn embeddings for different positions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Positional Encodings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Explicitly encode positions using sin, cos terms</a:t>
            </a:r>
          </a:p>
        </p:txBody>
      </p:sp>
    </p:spTree>
    <p:extLst>
      <p:ext uri="{BB962C8B-B14F-4D97-AF65-F5344CB8AC3E}">
        <p14:creationId xmlns:p14="http://schemas.microsoft.com/office/powerpoint/2010/main" val="4821437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 (Vision Transformers)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43AF96-B33D-0047-9288-4BE87130177E}"/>
              </a:ext>
            </a:extLst>
          </p:cNvPr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solidFill>
                  <a:srgbClr val="000000"/>
                </a:solidFill>
              </a:rPr>
              <a:t>A. </a:t>
            </a:r>
            <a:r>
              <a:rPr lang="en-US" sz="1800" b="0" dirty="0" err="1">
                <a:solidFill>
                  <a:srgbClr val="000000"/>
                </a:solidFill>
              </a:rPr>
              <a:t>Dosovitskiy</a:t>
            </a:r>
            <a:r>
              <a:rPr lang="en-US" sz="1800" b="0" dirty="0">
                <a:solidFill>
                  <a:srgbClr val="000000"/>
                </a:solidFill>
              </a:rPr>
              <a:t> et al., </a:t>
            </a:r>
            <a:r>
              <a:rPr lang="en-US" sz="1800" b="0" dirty="0">
                <a:solidFill>
                  <a:srgbClr val="000000"/>
                </a:solidFill>
                <a:hlinkClick r:id="rId2"/>
              </a:rPr>
              <a:t>An Image is Worth 16x16 Words: Transformers for Image Recognition at Scale</a:t>
            </a:r>
            <a:r>
              <a:rPr lang="en-US" sz="1800" b="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A175E654-290E-7447-8A24-AF7CE61E9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0"/>
            <a:ext cx="9144000" cy="448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349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9067800" cy="838200"/>
          </a:xfrm>
        </p:spPr>
        <p:txBody>
          <a:bodyPr/>
          <a:lstStyle/>
          <a:p>
            <a:r>
              <a:rPr lang="en-US" sz="3200" dirty="0"/>
              <a:t>Learned Representations are Useful in General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657600" y="2145792"/>
            <a:ext cx="44196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9144000" cy="248848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9E56D-3479-364E-ACA9-D1F39A49B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3623388"/>
            <a:ext cx="7772400" cy="248848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Features extracted from CNNs trained on ImageNet were effective for many CV tasks.</a:t>
            </a:r>
          </a:p>
          <a:p>
            <a:pPr marL="514350" indent="-514350">
              <a:buAutoNum type="arabicPeriod"/>
            </a:pPr>
            <a:r>
              <a:rPr lang="en-US" dirty="0"/>
              <a:t>Furthermore, learned network weights serve as an excellent starting point for other tasks.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509F39-F7CF-DE42-889D-AB3F3B80156B}"/>
              </a:ext>
            </a:extLst>
          </p:cNvPr>
          <p:cNvSpPr txBox="1"/>
          <p:nvPr/>
        </p:nvSpPr>
        <p:spPr>
          <a:xfrm>
            <a:off x="228601" y="6111871"/>
            <a:ext cx="8698502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 defTabSz="584200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sym typeface="Helvetica Neue Light"/>
              </a:rPr>
              <a:t>J. Donahue, Y. Jia et al. </a:t>
            </a:r>
            <a:r>
              <a:rPr lang="en-US" sz="1800" b="0" dirty="0">
                <a:solidFill>
                  <a:srgbClr val="000000"/>
                </a:solidFill>
                <a:sym typeface="Helvetica Neue Light"/>
                <a:hlinkClick r:id="rId4"/>
              </a:rPr>
              <a:t>DeCAF: A Deep Convolutional Activation Feature for Generic Visual Recognition</a:t>
            </a:r>
            <a:r>
              <a:rPr lang="en-US" sz="1800" b="0" dirty="0">
                <a:solidFill>
                  <a:srgbClr val="000000"/>
                </a:solidFill>
                <a:sym typeface="Helvetica Neue Light"/>
              </a:rPr>
              <a:t>.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 ICML 2014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927122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 bwMode="auto">
          <a:xfrm>
            <a:off x="13733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Cube 5"/>
          <p:cNvSpPr/>
          <p:nvPr/>
        </p:nvSpPr>
        <p:spPr bwMode="auto">
          <a:xfrm>
            <a:off x="1981200" y="3581400"/>
            <a:ext cx="533400" cy="1143000"/>
          </a:xfrm>
          <a:prstGeom prst="cube">
            <a:avLst>
              <a:gd name="adj" fmla="val 50665"/>
            </a:avLst>
          </a:prstGeom>
          <a:solidFill>
            <a:schemeClr val="bg1"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Cube 7"/>
          <p:cNvSpPr/>
          <p:nvPr/>
        </p:nvSpPr>
        <p:spPr bwMode="auto">
          <a:xfrm>
            <a:off x="42689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514600" y="3581400"/>
            <a:ext cx="25146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6" idx="1"/>
            <a:endCxn id="21" idx="1"/>
          </p:cNvCxnSpPr>
          <p:nvPr/>
        </p:nvCxnSpPr>
        <p:spPr bwMode="auto">
          <a:xfrm>
            <a:off x="2112776" y="3851647"/>
            <a:ext cx="2884222" cy="3275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2209800" y="4419600"/>
            <a:ext cx="2667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endCxn id="21" idx="2"/>
          </p:cNvCxnSpPr>
          <p:nvPr/>
        </p:nvCxnSpPr>
        <p:spPr bwMode="auto">
          <a:xfrm flipV="1">
            <a:off x="2514600" y="4299402"/>
            <a:ext cx="2362200" cy="1201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Cube 20"/>
          <p:cNvSpPr/>
          <p:nvPr/>
        </p:nvSpPr>
        <p:spPr bwMode="auto">
          <a:xfrm>
            <a:off x="4876800" y="4038600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2307" y="5939135"/>
            <a:ext cx="102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40507" y="990600"/>
            <a:ext cx="1827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feature map</a:t>
            </a:r>
          </a:p>
        </p:txBody>
      </p:sp>
      <p:cxnSp>
        <p:nvCxnSpPr>
          <p:cNvPr id="37" name="Curved Connector 36"/>
          <p:cNvCxnSpPr>
            <a:stCxn id="35" idx="2"/>
          </p:cNvCxnSpPr>
          <p:nvPr/>
        </p:nvCxnSpPr>
        <p:spPr bwMode="auto">
          <a:xfrm rot="5400000">
            <a:off x="5714736" y="1518417"/>
            <a:ext cx="905470" cy="773167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28600" y="2814935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learned weights</a:t>
            </a:r>
          </a:p>
        </p:txBody>
      </p:sp>
      <p:cxnSp>
        <p:nvCxnSpPr>
          <p:cNvPr id="19" name="Curved Connector 18"/>
          <p:cNvCxnSpPr>
            <a:stCxn id="17" idx="2"/>
          </p:cNvCxnSpPr>
          <p:nvPr/>
        </p:nvCxnSpPr>
        <p:spPr bwMode="auto">
          <a:xfrm rot="16200000" flipH="1">
            <a:off x="1060966" y="3499366"/>
            <a:ext cx="773668" cy="1066800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for images</a:t>
            </a:r>
          </a:p>
        </p:txBody>
      </p:sp>
    </p:spTree>
    <p:extLst>
      <p:ext uri="{BB962C8B-B14F-4D97-AF65-F5344CB8AC3E}">
        <p14:creationId xmlns:p14="http://schemas.microsoft.com/office/powerpoint/2010/main" val="392212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5" grpId="0"/>
      <p:bldP spid="1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9067800" cy="838200"/>
          </a:xfrm>
        </p:spPr>
        <p:txBody>
          <a:bodyPr/>
          <a:lstStyle/>
          <a:p>
            <a:r>
              <a:rPr lang="en-US" dirty="0"/>
              <a:t>How to use a trained network for a new task?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657600" y="2145792"/>
            <a:ext cx="44196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521199-CDA0-B44C-AC1F-5F99612CFB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97"/>
          <a:stretch/>
        </p:blipFill>
        <p:spPr>
          <a:xfrm>
            <a:off x="5638800" y="914400"/>
            <a:ext cx="2959133" cy="19436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A60E90-4B13-C54C-8BC7-26FD4AAD9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288" y="3048000"/>
            <a:ext cx="3409950" cy="27252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A04F3C-B788-C048-B965-95A2925F0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5787" y="3201708"/>
            <a:ext cx="2616200" cy="1155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802EFC-2A20-5B4F-A625-F9BB9AE673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1487" y="4777308"/>
            <a:ext cx="2730500" cy="965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E5889-FE2E-114E-95E4-DFC72AE33729}"/>
              </a:ext>
            </a:extLst>
          </p:cNvPr>
          <p:cNvSpPr txBox="1"/>
          <p:nvPr/>
        </p:nvSpPr>
        <p:spPr>
          <a:xfrm>
            <a:off x="1831842" y="2667000"/>
            <a:ext cx="1896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Caltech 101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E5C2B42-374F-3D4A-9C99-16057417EA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010"/>
          <a:stretch/>
        </p:blipFill>
        <p:spPr>
          <a:xfrm>
            <a:off x="270062" y="921004"/>
            <a:ext cx="5020235" cy="19436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FB33D74-04FF-2740-8731-2303EA2DFEC6}"/>
              </a:ext>
            </a:extLst>
          </p:cNvPr>
          <p:cNvSpPr txBox="1"/>
          <p:nvPr/>
        </p:nvSpPr>
        <p:spPr>
          <a:xfrm>
            <a:off x="6394877" y="2830884"/>
            <a:ext cx="1896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Caltech 101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1EE632-3D43-FA4C-9993-58C8B9A8E022}"/>
              </a:ext>
            </a:extLst>
          </p:cNvPr>
          <p:cNvSpPr txBox="1"/>
          <p:nvPr/>
        </p:nvSpPr>
        <p:spPr>
          <a:xfrm>
            <a:off x="1203313" y="5715000"/>
            <a:ext cx="301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Domain Adaptation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E94C08-042B-4B45-8385-AA906D1CA64E}"/>
              </a:ext>
            </a:extLst>
          </p:cNvPr>
          <p:cNvSpPr txBox="1"/>
          <p:nvPr/>
        </p:nvSpPr>
        <p:spPr>
          <a:xfrm>
            <a:off x="4876174" y="4290876"/>
            <a:ext cx="4115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Fine-grained Classification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F90B93-A7B8-2D42-B4CB-96B79F20D9F9}"/>
              </a:ext>
            </a:extLst>
          </p:cNvPr>
          <p:cNvSpPr txBox="1"/>
          <p:nvPr/>
        </p:nvSpPr>
        <p:spPr>
          <a:xfrm>
            <a:off x="4819024" y="5726668"/>
            <a:ext cx="4115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Scene Classification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F7CB17-45DD-7744-B183-3A538D26DF62}"/>
              </a:ext>
            </a:extLst>
          </p:cNvPr>
          <p:cNvSpPr txBox="1"/>
          <p:nvPr/>
        </p:nvSpPr>
        <p:spPr>
          <a:xfrm>
            <a:off x="228601" y="6111871"/>
            <a:ext cx="8698502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 defTabSz="584200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sym typeface="Helvetica Neue Light"/>
              </a:rPr>
              <a:t>J. Donahue, Y. Jia et al. </a:t>
            </a:r>
            <a:r>
              <a:rPr lang="en-US" sz="1800" b="0" dirty="0">
                <a:solidFill>
                  <a:srgbClr val="000000"/>
                </a:solidFill>
                <a:sym typeface="Helvetica Neue Light"/>
                <a:hlinkClick r:id="rId7"/>
              </a:rPr>
              <a:t>DeCAF: A Deep Convolutional Activation Feature for Generic Visual Recognition</a:t>
            </a:r>
            <a:r>
              <a:rPr lang="en-US" sz="1800" b="0" dirty="0">
                <a:solidFill>
                  <a:srgbClr val="000000"/>
                </a:solidFill>
                <a:sym typeface="Helvetica Neue Light"/>
              </a:rPr>
              <a:t>.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 ICML 2014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534620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A27FDE7-371E-CD4A-9771-5E72578C3602}"/>
              </a:ext>
            </a:extLst>
          </p:cNvPr>
          <p:cNvGrpSpPr/>
          <p:nvPr/>
        </p:nvGrpSpPr>
        <p:grpSpPr>
          <a:xfrm>
            <a:off x="0" y="940517"/>
            <a:ext cx="9143999" cy="2488483"/>
            <a:chOff x="-8966" y="4109841"/>
            <a:chExt cx="9143999" cy="248848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B49D29E-21E1-674C-9957-D01E3EC81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-8966" y="4109841"/>
              <a:ext cx="9143999" cy="24884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7BC858-9A63-AD46-91DA-5B5E1D99A600}"/>
                </a:ext>
              </a:extLst>
            </p:cNvPr>
            <p:cNvSpPr txBox="1"/>
            <p:nvPr/>
          </p:nvSpPr>
          <p:spPr>
            <a:xfrm rot="19126283">
              <a:off x="7994028" y="4745430"/>
              <a:ext cx="910827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0" dirty="0"/>
                <a:t>Kitchen</a:t>
              </a:r>
            </a:p>
            <a:p>
              <a:r>
                <a:rPr lang="en-US" sz="1400" b="0" dirty="0"/>
                <a:t>Bedroom</a:t>
              </a:r>
            </a:p>
            <a:p>
              <a:r>
                <a:rPr lang="en-US" sz="1400" b="0" dirty="0"/>
                <a:t>Patio</a:t>
              </a:r>
            </a:p>
            <a:p>
              <a:endParaRPr lang="en-US" sz="1800" b="0" dirty="0"/>
            </a:p>
            <a:p>
              <a:endParaRPr lang="en-US" sz="1800" b="0" dirty="0"/>
            </a:p>
            <a:p>
              <a:endParaRPr lang="en-US" sz="1800" b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265AE57-FDD3-5347-980E-FEA1BCB4FDED}"/>
                </a:ext>
              </a:extLst>
            </p:cNvPr>
            <p:cNvSpPr/>
            <p:nvPr/>
          </p:nvSpPr>
          <p:spPr bwMode="auto">
            <a:xfrm>
              <a:off x="7802827" y="5600699"/>
              <a:ext cx="181535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9067800" cy="838200"/>
          </a:xfrm>
        </p:spPr>
        <p:txBody>
          <a:bodyPr/>
          <a:lstStyle/>
          <a:p>
            <a:r>
              <a:rPr lang="en-US" dirty="0"/>
              <a:t>How to use a trained network for a new task?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1905"/>
            <a:ext cx="9144000" cy="24884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/>
          <p:cNvSpPr txBox="1"/>
          <p:nvPr/>
        </p:nvSpPr>
        <p:spPr>
          <a:xfrm>
            <a:off x="7842661" y="3374236"/>
            <a:ext cx="1447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/>
              <a:t>Classifier layer</a:t>
            </a:r>
          </a:p>
        </p:txBody>
      </p:sp>
      <p:cxnSp>
        <p:nvCxnSpPr>
          <p:cNvPr id="12" name="Curved Connector 11"/>
          <p:cNvCxnSpPr/>
          <p:nvPr/>
        </p:nvCxnSpPr>
        <p:spPr bwMode="auto">
          <a:xfrm rot="16200000" flipV="1">
            <a:off x="7783589" y="2724622"/>
            <a:ext cx="685799" cy="609599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D96BF4F-F37D-0540-9956-07ACD5A774A0}"/>
              </a:ext>
            </a:extLst>
          </p:cNvPr>
          <p:cNvSpPr txBox="1"/>
          <p:nvPr/>
        </p:nvSpPr>
        <p:spPr>
          <a:xfrm>
            <a:off x="6462715" y="6096000"/>
            <a:ext cx="2103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Trained on ImageNet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0CA8930C-7053-174F-BACB-8B654D77E35F}"/>
              </a:ext>
            </a:extLst>
          </p:cNvPr>
          <p:cNvSpPr/>
          <p:nvPr/>
        </p:nvSpPr>
        <p:spPr bwMode="auto">
          <a:xfrm rot="16200000">
            <a:off x="4419599" y="1548471"/>
            <a:ext cx="304800" cy="4943976"/>
          </a:xfrm>
          <a:prstGeom prst="rightBrace">
            <a:avLst>
              <a:gd name="adj1" fmla="val 125216"/>
              <a:gd name="adj2" fmla="val 50000"/>
            </a:avLst>
          </a:prstGeom>
          <a:solidFill>
            <a:schemeClr val="bg1">
              <a:alpha val="0"/>
            </a:schemeClr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4E71AC3-9133-F147-89BE-DEBA7EDB4219}"/>
              </a:ext>
            </a:extLst>
          </p:cNvPr>
          <p:cNvCxnSpPr>
            <a:stCxn id="22" idx="1"/>
          </p:cNvCxnSpPr>
          <p:nvPr/>
        </p:nvCxnSpPr>
        <p:spPr bwMode="auto">
          <a:xfrm flipV="1">
            <a:off x="4571999" y="3124200"/>
            <a:ext cx="0" cy="743859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2E2D31E-378D-214D-9AAE-066522DA7257}"/>
              </a:ext>
            </a:extLst>
          </p:cNvPr>
          <p:cNvSpPr txBox="1"/>
          <p:nvPr/>
        </p:nvSpPr>
        <p:spPr>
          <a:xfrm>
            <a:off x="4419600" y="337423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/>
              <a:t>Copy over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BE460617-F8B2-354B-A0C4-CAAF4CAD1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76"/>
          <a:stretch/>
        </p:blipFill>
        <p:spPr bwMode="auto">
          <a:xfrm>
            <a:off x="446730" y="1710154"/>
            <a:ext cx="1305870" cy="131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49630E0-EFEF-C145-B705-00409BCD2C11}"/>
              </a:ext>
            </a:extLst>
          </p:cNvPr>
          <p:cNvCxnSpPr>
            <a:cxnSpLocks/>
          </p:cNvCxnSpPr>
          <p:nvPr/>
        </p:nvCxnSpPr>
        <p:spPr bwMode="auto">
          <a:xfrm flipH="1">
            <a:off x="1828800" y="3076699"/>
            <a:ext cx="6324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1A8478D9-B585-5648-8C04-787F3A9371E8}"/>
              </a:ext>
            </a:extLst>
          </p:cNvPr>
          <p:cNvSpPr/>
          <p:nvPr/>
        </p:nvSpPr>
        <p:spPr bwMode="auto">
          <a:xfrm>
            <a:off x="7993328" y="3233248"/>
            <a:ext cx="1070201" cy="830562"/>
          </a:xfrm>
          <a:custGeom>
            <a:avLst/>
            <a:gdLst>
              <a:gd name="connsiteX0" fmla="*/ 0 w 1070201"/>
              <a:gd name="connsiteY0" fmla="*/ 415281 h 830562"/>
              <a:gd name="connsiteX1" fmla="*/ 535101 w 1070201"/>
              <a:gd name="connsiteY1" fmla="*/ 0 h 830562"/>
              <a:gd name="connsiteX2" fmla="*/ 1070202 w 1070201"/>
              <a:gd name="connsiteY2" fmla="*/ 415281 h 830562"/>
              <a:gd name="connsiteX3" fmla="*/ 535101 w 1070201"/>
              <a:gd name="connsiteY3" fmla="*/ 830562 h 830562"/>
              <a:gd name="connsiteX4" fmla="*/ 0 w 1070201"/>
              <a:gd name="connsiteY4" fmla="*/ 415281 h 83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201" h="830562" extrusionOk="0">
                <a:moveTo>
                  <a:pt x="0" y="415281"/>
                </a:moveTo>
                <a:cubicBezTo>
                  <a:pt x="-55037" y="151980"/>
                  <a:pt x="232916" y="2499"/>
                  <a:pt x="535101" y="0"/>
                </a:cubicBezTo>
                <a:cubicBezTo>
                  <a:pt x="854521" y="5030"/>
                  <a:pt x="1052754" y="186483"/>
                  <a:pt x="1070202" y="415281"/>
                </a:cubicBezTo>
                <a:cubicBezTo>
                  <a:pt x="1026817" y="687002"/>
                  <a:pt x="828853" y="840376"/>
                  <a:pt x="535101" y="830562"/>
                </a:cubicBezTo>
                <a:cubicBezTo>
                  <a:pt x="201913" y="809957"/>
                  <a:pt x="7646" y="648287"/>
                  <a:pt x="0" y="415281"/>
                </a:cubicBezTo>
                <a:close/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74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2" grpId="0" animBg="1"/>
      <p:bldP spid="25" grpId="0"/>
      <p:bldP spid="2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9067800" cy="838200"/>
          </a:xfrm>
        </p:spPr>
        <p:txBody>
          <a:bodyPr/>
          <a:lstStyle/>
          <a:p>
            <a:r>
              <a:rPr lang="en-US" dirty="0"/>
              <a:t>How to use a trained network for a new task?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2400" y="3962400"/>
            <a:ext cx="6172200" cy="22098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Take the vector of activations from one of the fully connected (FC) layers and treat it as an off-the-shelf feature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Train a new classifier layer on top of the FC layer</a:t>
            </a:r>
          </a:p>
          <a:p>
            <a:pPr marL="457200" indent="-457200">
              <a:buFont typeface="Arial"/>
              <a:buChar char="•"/>
            </a:pPr>
            <a:r>
              <a:rPr lang="en-US" sz="2400" i="1" dirty="0"/>
              <a:t>Fine-tune </a:t>
            </a:r>
            <a:r>
              <a:rPr lang="en-US" sz="2400" dirty="0"/>
              <a:t>the whole network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657600" y="2145792"/>
            <a:ext cx="44196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0517"/>
            <a:ext cx="9144000" cy="24884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67600" y="3809999"/>
            <a:ext cx="99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/>
              <a:t>FC vector</a:t>
            </a:r>
          </a:p>
        </p:txBody>
      </p:sp>
      <p:cxnSp>
        <p:nvCxnSpPr>
          <p:cNvPr id="10" name="Curved Connector 9"/>
          <p:cNvCxnSpPr/>
          <p:nvPr/>
        </p:nvCxnSpPr>
        <p:spPr bwMode="auto">
          <a:xfrm rot="16200000" flipV="1">
            <a:off x="7247967" y="3133165"/>
            <a:ext cx="990598" cy="363069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848600" y="3200399"/>
            <a:ext cx="1447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/>
              <a:t>Classifier layer</a:t>
            </a:r>
          </a:p>
        </p:txBody>
      </p:sp>
      <p:cxnSp>
        <p:nvCxnSpPr>
          <p:cNvPr id="12" name="Curved Connector 11"/>
          <p:cNvCxnSpPr/>
          <p:nvPr/>
        </p:nvCxnSpPr>
        <p:spPr bwMode="auto">
          <a:xfrm rot="16200000" flipV="1">
            <a:off x="7886702" y="2628900"/>
            <a:ext cx="685799" cy="609599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48535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 bwMode="auto">
          <a:xfrm>
            <a:off x="13733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Cube 5"/>
          <p:cNvSpPr/>
          <p:nvPr/>
        </p:nvSpPr>
        <p:spPr bwMode="auto">
          <a:xfrm>
            <a:off x="1981200" y="3581400"/>
            <a:ext cx="533400" cy="1143000"/>
          </a:xfrm>
          <a:prstGeom prst="cube">
            <a:avLst>
              <a:gd name="adj" fmla="val 50665"/>
            </a:avLst>
          </a:prstGeom>
          <a:solidFill>
            <a:schemeClr val="accent2"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Cube 7"/>
          <p:cNvSpPr/>
          <p:nvPr/>
        </p:nvSpPr>
        <p:spPr bwMode="auto">
          <a:xfrm>
            <a:off x="42689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2307" y="5939135"/>
            <a:ext cx="102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40507" y="990600"/>
            <a:ext cx="2957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another feature map</a:t>
            </a:r>
          </a:p>
        </p:txBody>
      </p:sp>
      <p:cxnSp>
        <p:nvCxnSpPr>
          <p:cNvPr id="37" name="Curved Connector 36"/>
          <p:cNvCxnSpPr>
            <a:cxnSpLocks/>
          </p:cNvCxnSpPr>
          <p:nvPr/>
        </p:nvCxnSpPr>
        <p:spPr bwMode="auto">
          <a:xfrm rot="5400000">
            <a:off x="5942481" y="1518417"/>
            <a:ext cx="905470" cy="773167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52400" y="2514600"/>
            <a:ext cx="137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another set of learned weights</a:t>
            </a:r>
          </a:p>
        </p:txBody>
      </p:sp>
      <p:cxnSp>
        <p:nvCxnSpPr>
          <p:cNvPr id="19" name="Curved Connector 18"/>
          <p:cNvCxnSpPr>
            <a:cxnSpLocks/>
            <a:stCxn id="17" idx="2"/>
          </p:cNvCxnSpPr>
          <p:nvPr/>
        </p:nvCxnSpPr>
        <p:spPr bwMode="auto">
          <a:xfrm rot="16200000" flipH="1">
            <a:off x="1280130" y="3642330"/>
            <a:ext cx="259140" cy="1143000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for images</a:t>
            </a:r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09D29972-1A5E-7044-9ECF-3F84E9320787}"/>
              </a:ext>
            </a:extLst>
          </p:cNvPr>
          <p:cNvSpPr/>
          <p:nvPr/>
        </p:nvSpPr>
        <p:spPr bwMode="auto">
          <a:xfrm>
            <a:off x="4528856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accent2">
              <a:alpha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90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/>
      <p:bldP spid="17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lter_z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1" t="7861" r="9666" b="12045"/>
          <a:stretch>
            <a:fillRect/>
          </a:stretch>
        </p:blipFill>
        <p:spPr bwMode="auto">
          <a:xfrm>
            <a:off x="4953000" y="1524001"/>
            <a:ext cx="4094163" cy="27289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Convolution as feature extraction</a:t>
            </a:r>
          </a:p>
        </p:txBody>
      </p:sp>
      <p:pic>
        <p:nvPicPr>
          <p:cNvPr id="17415" name="Picture 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3581400"/>
            <a:ext cx="4114800" cy="274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7" t="4254" r="50287" b="52721"/>
          <a:stretch>
            <a:fillRect/>
          </a:stretch>
        </p:blipFill>
        <p:spPr bwMode="auto">
          <a:xfrm>
            <a:off x="60326" y="3581401"/>
            <a:ext cx="777875" cy="773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lter_z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8075" r="9827" b="11832"/>
          <a:stretch>
            <a:fillRect/>
          </a:stretch>
        </p:blipFill>
        <p:spPr bwMode="auto">
          <a:xfrm>
            <a:off x="4802189" y="3581400"/>
            <a:ext cx="4113212" cy="27765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8" name="Rectangle 6"/>
          <p:cNvSpPr>
            <a:spLocks noChangeArrowheads="1"/>
          </p:cNvSpPr>
          <p:nvPr/>
        </p:nvSpPr>
        <p:spPr bwMode="auto">
          <a:xfrm>
            <a:off x="1676400" y="6334125"/>
            <a:ext cx="1024619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b="0" dirty="0">
                <a:latin typeface="+mn-lt"/>
              </a:rPr>
              <a:t>image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918284" y="6324600"/>
            <a:ext cx="1827724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b="0" dirty="0">
                <a:latin typeface="+mn-lt"/>
              </a:rPr>
              <a:t>feature map</a:t>
            </a: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4268788" y="4800600"/>
            <a:ext cx="457200" cy="3048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7" t="4254" r="28177" b="52721"/>
          <a:stretch>
            <a:fillRect/>
          </a:stretch>
        </p:blipFill>
        <p:spPr bwMode="auto">
          <a:xfrm>
            <a:off x="60326" y="3581401"/>
            <a:ext cx="777875" cy="773113"/>
          </a:xfrm>
          <a:prstGeom prst="rect">
            <a:avLst/>
          </a:prstGeom>
          <a:noFill/>
          <a:ln w="25400">
            <a:solidFill>
              <a:srgbClr val="12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>
            <a:spLocks noChangeArrowheads="1"/>
          </p:cNvSpPr>
          <p:nvPr/>
        </p:nvSpPr>
        <p:spPr bwMode="auto">
          <a:xfrm rot="-1977863">
            <a:off x="4317928" y="3618382"/>
            <a:ext cx="457200" cy="32173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19601" y="3733801"/>
            <a:ext cx="204788" cy="1200318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en-US" dirty="0"/>
              <a:t>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1F8276-088F-814C-A0D3-FE9D9AF239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26" y="1632779"/>
            <a:ext cx="4183455" cy="14152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AE0AECF-46F1-2F41-91F7-61E3EBA9B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132648"/>
            <a:ext cx="2305419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b="0" dirty="0">
                <a:latin typeface="+mn-lt"/>
              </a:rPr>
              <a:t>bank of K filters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27D243-B65A-7340-8B9D-1B0D34D21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7371" y="1031593"/>
            <a:ext cx="2271756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b="0" dirty="0">
                <a:latin typeface="+mn-lt"/>
              </a:rPr>
              <a:t>K feature maps</a:t>
            </a:r>
          </a:p>
        </p:txBody>
      </p:sp>
    </p:spTree>
    <p:extLst>
      <p:ext uri="{BB962C8B-B14F-4D97-AF65-F5344CB8AC3E}">
        <p14:creationId xmlns:p14="http://schemas.microsoft.com/office/powerpoint/2010/main" val="65109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5" grpId="0" animBg="1"/>
      <p:bldP spid="14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66430</TotalTime>
  <Words>2467</Words>
  <Application>Microsoft Macintosh PowerPoint</Application>
  <PresentationFormat>On-screen Show (4:3)</PresentationFormat>
  <Paragraphs>755</Paragraphs>
  <Slides>72</Slides>
  <Notes>21</Notes>
  <HiddenSlides>10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Arial</vt:lpstr>
      <vt:lpstr>Calibri</vt:lpstr>
      <vt:lpstr>Cambria Math</vt:lpstr>
      <vt:lpstr>Times New Roman</vt:lpstr>
      <vt:lpstr>Blank Presentation</vt:lpstr>
      <vt:lpstr>Equation</vt:lpstr>
      <vt:lpstr>PowerPoint Presentation</vt:lpstr>
      <vt:lpstr>Outline</vt:lpstr>
      <vt:lpstr>Compare: Digit Classification using SVMs</vt:lpstr>
      <vt:lpstr>Components of a CNN architecture</vt:lpstr>
      <vt:lpstr>Neural networks for images</vt:lpstr>
      <vt:lpstr>Neural networks for images</vt:lpstr>
      <vt:lpstr>Neural networks for images</vt:lpstr>
      <vt:lpstr>Neural networks for images</vt:lpstr>
      <vt:lpstr>Convolution as feature extraction</vt:lpstr>
      <vt:lpstr>Convolutional layer</vt:lpstr>
      <vt:lpstr>Convolutional layer</vt:lpstr>
      <vt:lpstr>Convolutional layer</vt:lpstr>
      <vt:lpstr>Convolutional layer</vt:lpstr>
      <vt:lpstr>Convolutional layer demo</vt:lpstr>
      <vt:lpstr>Components of a CNN architecture</vt:lpstr>
      <vt:lpstr>Non-Linearities</vt:lpstr>
      <vt:lpstr>Pooling Layers</vt:lpstr>
      <vt:lpstr>Pooling Layers</vt:lpstr>
      <vt:lpstr>Components of a CNN architecture</vt:lpstr>
      <vt:lpstr>Putting it together</vt:lpstr>
      <vt:lpstr>History: Neocognitron</vt:lpstr>
      <vt:lpstr>History: LeNet-5</vt:lpstr>
      <vt:lpstr>ImageNet Challenge</vt:lpstr>
      <vt:lpstr>AlexNet: ILSVRC 2012 winner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Layer 1 Filters</vt:lpstr>
      <vt:lpstr>Layer 1: Top-9 Patches</vt:lpstr>
      <vt:lpstr>ReLU vs tanh</vt:lpstr>
      <vt:lpstr>Dropout</vt:lpstr>
      <vt:lpstr>Outline</vt:lpstr>
      <vt:lpstr>Components of a CNN architecture</vt:lpstr>
      <vt:lpstr>Since Alexnet</vt:lpstr>
      <vt:lpstr>1x1 convolutions</vt:lpstr>
      <vt:lpstr>1x1 convolutions</vt:lpstr>
      <vt:lpstr>1x1 convolutions</vt:lpstr>
      <vt:lpstr>Network in network</vt:lpstr>
      <vt:lpstr>VGGNet: ILSVRC 2014 2nd place</vt:lpstr>
      <vt:lpstr>VGGNet: ILSVRC 2014 2nd place</vt:lpstr>
      <vt:lpstr>Batch Normalization</vt:lpstr>
      <vt:lpstr>Batch Normalization</vt:lpstr>
      <vt:lpstr>Batch Normalization</vt:lpstr>
      <vt:lpstr>Batch Normalization</vt:lpstr>
      <vt:lpstr>ResNet: ILSVRC 2015 winner</vt:lpstr>
      <vt:lpstr>ResNet: ILSVRC 2015 winner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ResNet</vt:lpstr>
      <vt:lpstr>ResNet</vt:lpstr>
      <vt:lpstr>PowerPoint Presentation</vt:lpstr>
      <vt:lpstr>ResNet</vt:lpstr>
      <vt:lpstr>Summary: ILSVRC 2012-2015</vt:lpstr>
      <vt:lpstr>Other Things</vt:lpstr>
      <vt:lpstr>Attention (Vision Transformers)</vt:lpstr>
      <vt:lpstr>Attention</vt:lpstr>
      <vt:lpstr>Attention (with key, query and value)</vt:lpstr>
      <vt:lpstr>Representing Positions</vt:lpstr>
      <vt:lpstr>Attention (Vision Transformers)</vt:lpstr>
      <vt:lpstr>Learned Representations are Useful in General</vt:lpstr>
      <vt:lpstr>How to use a trained network for a new task?</vt:lpstr>
      <vt:lpstr>How to use a trained network for a new task?</vt:lpstr>
      <vt:lpstr>How to use a trained network for a new task?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Gupta, Saurabh</cp:lastModifiedBy>
  <cp:revision>1723</cp:revision>
  <cp:lastPrinted>2019-04-09T14:12:44Z</cp:lastPrinted>
  <dcterms:created xsi:type="dcterms:W3CDTF">2004-08-29T23:15:23Z</dcterms:created>
  <dcterms:modified xsi:type="dcterms:W3CDTF">2021-04-22T04:22:59Z</dcterms:modified>
</cp:coreProperties>
</file>