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1217" r:id="rId2"/>
    <p:sldId id="934" r:id="rId3"/>
    <p:sldId id="1223" r:id="rId4"/>
    <p:sldId id="1224" r:id="rId5"/>
    <p:sldId id="976" r:id="rId6"/>
    <p:sldId id="980" r:id="rId7"/>
    <p:sldId id="1222" r:id="rId8"/>
    <p:sldId id="1221" r:id="rId9"/>
    <p:sldId id="1225" r:id="rId10"/>
    <p:sldId id="1227" r:id="rId11"/>
    <p:sldId id="1228" r:id="rId12"/>
    <p:sldId id="1229" r:id="rId13"/>
    <p:sldId id="1230" r:id="rId14"/>
    <p:sldId id="1104" r:id="rId15"/>
    <p:sldId id="1111" r:id="rId16"/>
    <p:sldId id="941" r:id="rId17"/>
    <p:sldId id="1105" r:id="rId18"/>
    <p:sldId id="1107" r:id="rId19"/>
    <p:sldId id="1108" r:id="rId20"/>
    <p:sldId id="1231" r:id="rId21"/>
    <p:sldId id="1236" r:id="rId22"/>
    <p:sldId id="1233" r:id="rId23"/>
    <p:sldId id="931" r:id="rId24"/>
    <p:sldId id="1237" r:id="rId25"/>
    <p:sldId id="1110" r:id="rId26"/>
    <p:sldId id="1238" r:id="rId27"/>
    <p:sldId id="1239" r:id="rId28"/>
    <p:sldId id="1113" r:id="rId29"/>
    <p:sldId id="1093" r:id="rId30"/>
    <p:sldId id="1092" r:id="rId31"/>
    <p:sldId id="1094" r:id="rId32"/>
    <p:sldId id="1095" r:id="rId33"/>
    <p:sldId id="1087" r:id="rId34"/>
    <p:sldId id="967" r:id="rId35"/>
    <p:sldId id="1240" r:id="rId36"/>
    <p:sldId id="1241" r:id="rId37"/>
    <p:sldId id="1242" r:id="rId38"/>
    <p:sldId id="1243" r:id="rId39"/>
    <p:sldId id="1112" r:id="rId40"/>
    <p:sldId id="953" r:id="rId41"/>
    <p:sldId id="954" r:id="rId42"/>
    <p:sldId id="956" r:id="rId4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pta, Saurabh" initials="GS" lastIdx="2" clrIdx="0">
    <p:extLst>
      <p:ext uri="{19B8F6BF-5375-455C-9EA6-DF929625EA0E}">
        <p15:presenceInfo xmlns:p15="http://schemas.microsoft.com/office/powerpoint/2012/main" userId="S::saurabhg@illinois.edu::bbceac96-6f46-4cc6-a656-9b991b3fb3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BCFF45"/>
    <a:srgbClr val="9900CC"/>
    <a:srgbClr val="0000FF"/>
    <a:srgbClr val="FFAEE2"/>
    <a:srgbClr val="CC66FF"/>
    <a:srgbClr val="FF0000"/>
    <a:srgbClr val="FF9900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 autoAdjust="0"/>
    <p:restoredTop sz="86122" autoAdjust="0"/>
  </p:normalViewPr>
  <p:slideViewPr>
    <p:cSldViewPr>
      <p:cViewPr varScale="1">
        <p:scale>
          <a:sx n="109" d="100"/>
          <a:sy n="109" d="100"/>
        </p:scale>
        <p:origin x="24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3A11B4B-8A36-43D9-9712-F5A62105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05D6DEBC-62EF-4F01-BED0-DB54B376E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F1 is produced from F0 by a 1-dilated convolution; each element in F1 has a receptive field of 3×3. (b) F2 is produced from F1 by a 2-dilated convolution; each element in F2 has a receptive field of 7×7. (c) F3 is produced from F2 by a 4-dilated convolution; each element in F3 has a receptive field of 15×15. The number of parameters associated with each layer is identical. The receptive field grows exponentially while the number of parameters grows linearly.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7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6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F1 is produced from F0 by a 1-dilated convolution; each element in F1 has a receptive field of 3×3. (b) F2 is produced from F1 by a 2-dilated convolution; each element in F2 has a receptive field of 7×7. (c) F3 is produced from F2 by a 4-dilated convolution; each element in F3 has a receptive field of 15×15. The number of parameters associated with each layer is identical. The receptive field grows exponentially while the number of parameters grows linearly.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F1 is produced from F0 by a 1-dilated convolution; each element in F1 has a receptive field of 3×3. (b) F2 is produced from F1 by a 2-dilated convolution; each element in F2 has a receptive field of 7×7. (c) F3 is produced from F2 by a 4-dilated convolution; each element in F3 has a receptive field of 15×15. The number of parameters associated with each layer is identical. The receptive field grows exponentially while the number of parameters grows linearly.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3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qph.fs.quoracdn.net/main-qimg-d9025e88d7d792e26f4040b767b25819.webp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606.00915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511.07122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3.07285.pdf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rxiv.org/pdf/1606.00915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11.07122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pdf/1411.4038.pdf" TargetMode="External"/><Relationship Id="rId4" Type="http://schemas.openxmlformats.org/officeDocument/2006/relationships/hyperlink" Target="http://arxiv.org/pdf/1411.5752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1.4038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1.5752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5.04597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istill.pub/2016/deconv-checkerboard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istill.pub/2016/deconv-checkerboard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32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0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32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0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32.png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0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32.png"/><Relationship Id="rId9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0.png"/><Relationship Id="rId3" Type="http://schemas.openxmlformats.org/officeDocument/2006/relationships/hyperlink" Target="https://distill.pub/2016/deconv-checkerboard/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32.pn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3.07285.pdf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802.02611v3.pdf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richzhang.github.io/colorizatio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istill.pub/2019/computing-receptive-field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D2F0-874A-FA43-81A2-AA63F009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Prediction Tasks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164765-06A2-484F-A98D-AA2DFC31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7171"/>
            <a:ext cx="3975100" cy="2222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93088-C960-2E4E-A139-7422F51FFD20}"/>
              </a:ext>
            </a:extLst>
          </p:cNvPr>
          <p:cNvSpPr txBox="1"/>
          <p:nvPr/>
        </p:nvSpPr>
        <p:spPr>
          <a:xfrm>
            <a:off x="918359" y="321955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Semantic segmentation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71B8A-AD57-1E4F-B5D8-6462BCFE8148}"/>
              </a:ext>
            </a:extLst>
          </p:cNvPr>
          <p:cNvSpPr txBox="1"/>
          <p:nvPr/>
        </p:nvSpPr>
        <p:spPr>
          <a:xfrm>
            <a:off x="0" y="6557777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+mn-lt"/>
              </a:rPr>
              <a:t>Many Slides from L. </a:t>
            </a:r>
            <a:r>
              <a:rPr lang="en-US" sz="1400" b="0" dirty="0" err="1">
                <a:latin typeface="+mn-lt"/>
              </a:rPr>
              <a:t>Lazebnik</a:t>
            </a:r>
            <a:r>
              <a:rPr lang="en-US" sz="1400" b="0" dirty="0">
                <a:latin typeface="+mn-lt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86C100-0909-214A-BF09-027E781DA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" r="35106" b="43029"/>
          <a:stretch/>
        </p:blipFill>
        <p:spPr>
          <a:xfrm>
            <a:off x="199281" y="3586485"/>
            <a:ext cx="4648200" cy="2804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8E682C-2264-AF4B-AEBD-EE0DD73034AA}"/>
              </a:ext>
            </a:extLst>
          </p:cNvPr>
          <p:cNvSpPr txBox="1"/>
          <p:nvPr/>
        </p:nvSpPr>
        <p:spPr>
          <a:xfrm>
            <a:off x="3513941" y="64124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Colorization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CBEB4C-9CC8-FD48-9AD1-80400BD99ACA}"/>
              </a:ext>
            </a:extLst>
          </p:cNvPr>
          <p:cNvGrpSpPr/>
          <p:nvPr/>
        </p:nvGrpSpPr>
        <p:grpSpPr>
          <a:xfrm>
            <a:off x="5156766" y="720022"/>
            <a:ext cx="3731969" cy="2858589"/>
            <a:chOff x="5715000" y="1766138"/>
            <a:chExt cx="2918445" cy="2235451"/>
          </a:xfrm>
        </p:grpSpPr>
        <p:pic>
          <p:nvPicPr>
            <p:cNvPr id="8" name="Picture 7" descr="Screen Shot 2018-04-25 at 11.00.49 AM.png">
              <a:extLst>
                <a:ext uri="{FF2B5EF4-FFF2-40B4-BE49-F238E27FC236}">
                  <a16:creationId xmlns:a16="http://schemas.microsoft.com/office/drawing/2014/main" id="{ECF44ACE-3CCF-8647-81E1-31ACAE4A6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75364" b="50360"/>
            <a:stretch/>
          </p:blipFill>
          <p:spPr>
            <a:xfrm>
              <a:off x="5715000" y="1779201"/>
              <a:ext cx="1435608" cy="2222388"/>
            </a:xfrm>
            <a:prstGeom prst="rect">
              <a:avLst/>
            </a:prstGeom>
          </p:spPr>
        </p:pic>
        <p:pic>
          <p:nvPicPr>
            <p:cNvPr id="13" name="Picture 12" descr="Screen Shot 2018-04-25 at 11.00.49 AM.png">
              <a:extLst>
                <a:ext uri="{FF2B5EF4-FFF2-40B4-BE49-F238E27FC236}">
                  <a16:creationId xmlns:a16="http://schemas.microsoft.com/office/drawing/2014/main" id="{EC401E54-E8BB-4D4A-9802-193C884D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5" t="-1" r="24996" b="50361"/>
            <a:stretch/>
          </p:blipFill>
          <p:spPr>
            <a:xfrm>
              <a:off x="7185645" y="1766138"/>
              <a:ext cx="1447800" cy="222238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86919-6318-2849-BD1B-C282FFFF3AFD}"/>
              </a:ext>
            </a:extLst>
          </p:cNvPr>
          <p:cNvGrpSpPr/>
          <p:nvPr/>
        </p:nvGrpSpPr>
        <p:grpSpPr>
          <a:xfrm>
            <a:off x="5164017" y="3587967"/>
            <a:ext cx="3724718" cy="2804158"/>
            <a:chOff x="5768355" y="3726613"/>
            <a:chExt cx="2918445" cy="2197154"/>
          </a:xfrm>
        </p:grpSpPr>
        <p:pic>
          <p:nvPicPr>
            <p:cNvPr id="16" name="Picture 15" descr="Screen Shot 2018-04-25 at 11.06.44 AM.png">
              <a:extLst>
                <a:ext uri="{FF2B5EF4-FFF2-40B4-BE49-F238E27FC236}">
                  <a16:creationId xmlns:a16="http://schemas.microsoft.com/office/drawing/2014/main" id="{E72217EA-D03A-6642-AB7C-F23ACE57F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" t="566" r="83076" b="50186"/>
            <a:stretch/>
          </p:blipFill>
          <p:spPr>
            <a:xfrm>
              <a:off x="5768355" y="3726613"/>
              <a:ext cx="1447800" cy="2197154"/>
            </a:xfrm>
            <a:prstGeom prst="rect">
              <a:avLst/>
            </a:prstGeom>
          </p:spPr>
        </p:pic>
        <p:pic>
          <p:nvPicPr>
            <p:cNvPr id="17" name="Picture 16" descr="Screen Shot 2018-04-25 at 11.06.44 AM.png">
              <a:extLst>
                <a:ext uri="{FF2B5EF4-FFF2-40B4-BE49-F238E27FC236}">
                  <a16:creationId xmlns:a16="http://schemas.microsoft.com/office/drawing/2014/main" id="{6AB5A912-D920-6A47-BEA2-49CE23CE9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21" t="566" r="17137" b="50186"/>
            <a:stretch/>
          </p:blipFill>
          <p:spPr>
            <a:xfrm>
              <a:off x="7239000" y="3726613"/>
              <a:ext cx="1447800" cy="219715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F7FE5E-F97A-D741-AE83-97BB323FD1BB}"/>
              </a:ext>
            </a:extLst>
          </p:cNvPr>
          <p:cNvSpPr txBox="1"/>
          <p:nvPr/>
        </p:nvSpPr>
        <p:spPr>
          <a:xfrm>
            <a:off x="5143338" y="64124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Depth / Surface Normal Estimation</a:t>
            </a:r>
          </a:p>
        </p:txBody>
      </p:sp>
    </p:spTree>
    <p:extLst>
      <p:ext uri="{BB962C8B-B14F-4D97-AF65-F5344CB8AC3E}">
        <p14:creationId xmlns:p14="http://schemas.microsoft.com/office/powerpoint/2010/main" val="21084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Shift and Stitch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39B972-FBC9-1A40-AC60-D6ECFDEC1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74" t="554" r="50197" b="-554"/>
          <a:stretch/>
        </p:blipFill>
        <p:spPr>
          <a:xfrm>
            <a:off x="3077818" y="1888065"/>
            <a:ext cx="2971800" cy="4454824"/>
          </a:xfrm>
          <a:prstGeom prst="rect">
            <a:avLst/>
          </a:prstGeom>
        </p:spPr>
      </p:pic>
      <p:pic>
        <p:nvPicPr>
          <p:cNvPr id="27" name="Picture 26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B45A8B0F-E335-FE45-B2D1-D2A42083A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885363"/>
            <a:ext cx="2975822" cy="445482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F54F706-941E-A048-A11E-812B432CA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18" y="1885363"/>
            <a:ext cx="2976755" cy="4465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16ED49-B146-AF4B-B77B-8ED7EF537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74" t="554" r="50197" b="-554"/>
          <a:stretch/>
        </p:blipFill>
        <p:spPr>
          <a:xfrm>
            <a:off x="6137399" y="1905000"/>
            <a:ext cx="2971800" cy="445482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E21BB34-E536-D84B-8075-209138F784B3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7772400" cy="9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Shift the image, and re-run CNN to get denser output.</a:t>
            </a:r>
          </a:p>
        </p:txBody>
      </p:sp>
    </p:spTree>
    <p:extLst>
      <p:ext uri="{BB962C8B-B14F-4D97-AF65-F5344CB8AC3E}">
        <p14:creationId xmlns:p14="http://schemas.microsoft.com/office/powerpoint/2010/main" val="76501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E21BB34-E536-D84B-8075-209138F784B3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7772400" cy="9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Shift the image, and re-run CNN to get denser output.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8747FF-A943-B643-A52C-7A0CCEE04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316708"/>
              </p:ext>
            </p:extLst>
          </p:nvPr>
        </p:nvGraphicFramePr>
        <p:xfrm>
          <a:off x="228600" y="2895600"/>
          <a:ext cx="2518830" cy="25908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987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514536687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1840215631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4247430650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285792207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706647239"/>
                    </a:ext>
                  </a:extLst>
                </a:gridCol>
              </a:tblGrid>
              <a:tr h="28786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09088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68275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852086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943043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23146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4765513-00EC-F743-873C-17BC835EE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082153"/>
              </p:ext>
            </p:extLst>
          </p:nvPr>
        </p:nvGraphicFramePr>
        <p:xfrm>
          <a:off x="3124200" y="4406348"/>
          <a:ext cx="1066800" cy="1044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9645926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</a:tblGrid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816988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30A97E6-4B3E-1646-B21F-8244CBD74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977079"/>
              </p:ext>
            </p:extLst>
          </p:nvPr>
        </p:nvGraphicFramePr>
        <p:xfrm>
          <a:off x="3124200" y="3240758"/>
          <a:ext cx="1066800" cy="1044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9645926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</a:tblGrid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816988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9B746B-B1C6-5242-8223-B75FAC729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631570"/>
              </p:ext>
            </p:extLst>
          </p:nvPr>
        </p:nvGraphicFramePr>
        <p:xfrm>
          <a:off x="3124200" y="2075168"/>
          <a:ext cx="1066800" cy="1044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9645926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</a:tblGrid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816988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E46D449-6231-B34D-BCBE-E52545BFE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697206"/>
              </p:ext>
            </p:extLst>
          </p:nvPr>
        </p:nvGraphicFramePr>
        <p:xfrm>
          <a:off x="3124200" y="5585190"/>
          <a:ext cx="1066800" cy="1044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9645926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</a:tblGrid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816988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F595AB1-85AA-524B-8361-4FE5B3E43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664342"/>
              </p:ext>
            </p:extLst>
          </p:nvPr>
        </p:nvGraphicFramePr>
        <p:xfrm>
          <a:off x="4343400" y="4406348"/>
          <a:ext cx="1066800" cy="1044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9645926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</a:tblGrid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816988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C22BDA0-2AF2-BF4F-B16A-DCFA36863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1918"/>
              </p:ext>
            </p:extLst>
          </p:nvPr>
        </p:nvGraphicFramePr>
        <p:xfrm>
          <a:off x="4343400" y="3240758"/>
          <a:ext cx="1066800" cy="1044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9645926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</a:tblGrid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816988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65504AB-19AF-F04D-97B7-B039117C4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894501"/>
              </p:ext>
            </p:extLst>
          </p:nvPr>
        </p:nvGraphicFramePr>
        <p:xfrm>
          <a:off x="4343400" y="2075168"/>
          <a:ext cx="1066800" cy="1044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9645926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</a:tblGrid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816988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50E25A3-B1E7-D649-A51C-AD6D7EBF3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17262"/>
              </p:ext>
            </p:extLst>
          </p:nvPr>
        </p:nvGraphicFramePr>
        <p:xfrm>
          <a:off x="4343400" y="5585190"/>
          <a:ext cx="1066800" cy="1044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36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2096459260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</a:tblGrid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816988"/>
                  </a:ext>
                </a:extLst>
              </a:tr>
              <a:tr h="20884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8195" marR="48195" marT="24097" marB="240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6BBC421-609F-A34D-BCAD-8AF16DFD2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298714"/>
              </p:ext>
            </p:extLst>
          </p:nvPr>
        </p:nvGraphicFramePr>
        <p:xfrm>
          <a:off x="6015570" y="2895600"/>
          <a:ext cx="2518830" cy="25908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9870">
                  <a:extLst>
                    <a:ext uri="{9D8B030D-6E8A-4147-A177-3AD203B41FA5}">
                      <a16:colId xmlns:a16="http://schemas.microsoft.com/office/drawing/2014/main" val="2419566233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4091539348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2066574061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1196061299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514536687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1840215631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4247430650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285792207"/>
                    </a:ext>
                  </a:extLst>
                </a:gridCol>
                <a:gridCol w="279870">
                  <a:extLst>
                    <a:ext uri="{9D8B030D-6E8A-4147-A177-3AD203B41FA5}">
                      <a16:colId xmlns:a16="http://schemas.microsoft.com/office/drawing/2014/main" val="706647239"/>
                    </a:ext>
                  </a:extLst>
                </a:gridCol>
              </a:tblGrid>
              <a:tr h="28786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165777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4974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6240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5255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09088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68275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852086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943043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967" marR="71967" marT="35983" marB="359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231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430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2AD7D-5B1F-0540-8C21-B5B67B3CB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72" y="2590800"/>
            <a:ext cx="2518830" cy="251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690779-A9C7-024E-AD5B-7AFE98099F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345868"/>
            <a:ext cx="1371600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DD05DD-3463-6348-9845-757F14EBBB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45972"/>
            <a:ext cx="1371600" cy="1371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D67563-CBA7-4C48-808C-C49DEFB785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46076"/>
            <a:ext cx="1371600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30C2CA-1341-C34F-B5DF-029A932627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76" y="1143000"/>
            <a:ext cx="1371600" cy="1371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9A097A-644A-2A4A-9E0B-97779F1EF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45868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F15B44-9EF7-874D-B1B2-408DAC3B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45972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8D41A1-4E2F-AB4A-A0F5-61182FA42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46076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21CA6C-CAD8-584F-8628-14254B89E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76" y="1143000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AAC2F5-8A5B-DA47-81BA-DD060397D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668"/>
            <a:ext cx="3204602" cy="3124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3C08F9-3C26-3A42-9FBB-E97FEF6CEE6B}"/>
              </a:ext>
            </a:extLst>
          </p:cNvPr>
          <p:cNvSpPr txBox="1"/>
          <p:nvPr/>
        </p:nvSpPr>
        <p:spPr>
          <a:xfrm>
            <a:off x="1631102" y="1388033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/>
              <a:t>A. 3x3 conv</a:t>
            </a:r>
          </a:p>
          <a:p>
            <a:pPr algn="ctr"/>
            <a:r>
              <a:rPr lang="en-US" sz="2000" b="0" dirty="0"/>
              <a:t>stride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83059-3B55-0F46-9D2F-069A828F9456}"/>
              </a:ext>
            </a:extLst>
          </p:cNvPr>
          <p:cNvSpPr txBox="1"/>
          <p:nvPr/>
        </p:nvSpPr>
        <p:spPr>
          <a:xfrm>
            <a:off x="3557016" y="822960"/>
            <a:ext cx="243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B. 3x3 conv, stride1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07555E-261C-9041-8600-FAADFFF087D0}"/>
              </a:ext>
            </a:extLst>
          </p:cNvPr>
          <p:cNvSpPr/>
          <p:nvPr/>
        </p:nvSpPr>
        <p:spPr bwMode="auto">
          <a:xfrm>
            <a:off x="-124109" y="2089566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A9F217-7951-1F43-BE94-D9523729EAF4}"/>
              </a:ext>
            </a:extLst>
          </p:cNvPr>
          <p:cNvSpPr/>
          <p:nvPr/>
        </p:nvSpPr>
        <p:spPr bwMode="auto">
          <a:xfrm>
            <a:off x="449097" y="2095919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2D8340-B067-F34C-A3CE-B1B28A999C2F}"/>
              </a:ext>
            </a:extLst>
          </p:cNvPr>
          <p:cNvSpPr/>
          <p:nvPr/>
        </p:nvSpPr>
        <p:spPr bwMode="auto">
          <a:xfrm>
            <a:off x="449097" y="2655826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FAD4D5-3B32-414C-A78E-1C352BE72631}"/>
              </a:ext>
            </a:extLst>
          </p:cNvPr>
          <p:cNvSpPr/>
          <p:nvPr/>
        </p:nvSpPr>
        <p:spPr bwMode="auto">
          <a:xfrm>
            <a:off x="-124109" y="2660531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184D23-3FA0-794D-A299-244FB8A99A7E}"/>
              </a:ext>
            </a:extLst>
          </p:cNvPr>
          <p:cNvSpPr/>
          <p:nvPr/>
        </p:nvSpPr>
        <p:spPr bwMode="auto">
          <a:xfrm>
            <a:off x="3557016" y="1420892"/>
            <a:ext cx="838200" cy="800776"/>
          </a:xfrm>
          <a:prstGeom prst="rect">
            <a:avLst/>
          </a:prstGeom>
          <a:noFill/>
          <a:ln w="19050" cap="flat" cmpd="sng" algn="ctr">
            <a:solidFill>
              <a:srgbClr val="BCFF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71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2AD7D-5B1F-0540-8C21-B5B67B3CB9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15" y="3300332"/>
            <a:ext cx="2812607" cy="2812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30C2CA-1341-C34F-B5DF-029A932627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45" y="1676400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AAC2F5-8A5B-DA47-81BA-DD060397D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668"/>
            <a:ext cx="3204602" cy="3124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3C08F9-3C26-3A42-9FBB-E97FEF6CEE6B}"/>
              </a:ext>
            </a:extLst>
          </p:cNvPr>
          <p:cNvSpPr txBox="1"/>
          <p:nvPr/>
        </p:nvSpPr>
        <p:spPr>
          <a:xfrm>
            <a:off x="1631102" y="1388033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/>
              <a:t>A. 3x3 conv</a:t>
            </a:r>
          </a:p>
          <a:p>
            <a:pPr algn="ctr"/>
            <a:r>
              <a:rPr lang="en-US" sz="2000" b="0" dirty="0"/>
              <a:t>stride </a:t>
            </a:r>
            <a:r>
              <a:rPr lang="en-US" sz="20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83059-3B55-0F46-9D2F-069A828F9456}"/>
              </a:ext>
            </a:extLst>
          </p:cNvPr>
          <p:cNvSpPr txBox="1"/>
          <p:nvPr/>
        </p:nvSpPr>
        <p:spPr>
          <a:xfrm>
            <a:off x="3557016" y="822960"/>
            <a:ext cx="231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B. 3x3 conv, stride1, dilation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07555E-261C-9041-8600-FAADFFF087D0}"/>
              </a:ext>
            </a:extLst>
          </p:cNvPr>
          <p:cNvSpPr/>
          <p:nvPr/>
        </p:nvSpPr>
        <p:spPr bwMode="auto">
          <a:xfrm>
            <a:off x="-124109" y="2089566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A9F217-7951-1F43-BE94-D9523729EAF4}"/>
              </a:ext>
            </a:extLst>
          </p:cNvPr>
          <p:cNvSpPr/>
          <p:nvPr/>
        </p:nvSpPr>
        <p:spPr bwMode="auto">
          <a:xfrm>
            <a:off x="449097" y="2095919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2D8340-B067-F34C-A3CE-B1B28A999C2F}"/>
              </a:ext>
            </a:extLst>
          </p:cNvPr>
          <p:cNvSpPr/>
          <p:nvPr/>
        </p:nvSpPr>
        <p:spPr bwMode="auto">
          <a:xfrm>
            <a:off x="449097" y="2655826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FAD4D5-3B32-414C-A78E-1C352BE72631}"/>
              </a:ext>
            </a:extLst>
          </p:cNvPr>
          <p:cNvSpPr/>
          <p:nvPr/>
        </p:nvSpPr>
        <p:spPr bwMode="auto">
          <a:xfrm>
            <a:off x="-124109" y="2660531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184D23-3FA0-794D-A299-244FB8A99A7E}"/>
              </a:ext>
            </a:extLst>
          </p:cNvPr>
          <p:cNvSpPr/>
          <p:nvPr/>
        </p:nvSpPr>
        <p:spPr bwMode="auto">
          <a:xfrm>
            <a:off x="4398185" y="1954292"/>
            <a:ext cx="838200" cy="800776"/>
          </a:xfrm>
          <a:prstGeom prst="rect">
            <a:avLst/>
          </a:prstGeom>
          <a:noFill/>
          <a:ln w="19050" cap="flat" cmpd="sng" algn="ctr">
            <a:solidFill>
              <a:srgbClr val="BCFF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2D53316-F516-404E-B097-19812B7B7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23" y="3867912"/>
            <a:ext cx="1402577" cy="1402577"/>
          </a:xfrm>
          <a:prstGeom prst="rect">
            <a:avLst/>
          </a:prstGeom>
          <a:ln w="47625">
            <a:solidFill>
              <a:srgbClr val="BCFF45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459037-466C-0E45-BD8B-8AE82961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72" y="2590800"/>
            <a:ext cx="2518830" cy="25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1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59557-B623-9240-B733-E51553134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8" b="-698"/>
          <a:stretch/>
        </p:blipFill>
        <p:spPr>
          <a:xfrm>
            <a:off x="0" y="3017520"/>
            <a:ext cx="9144000" cy="2651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B42A1-A257-3E4B-A675-C8859C364E83}"/>
              </a:ext>
            </a:extLst>
          </p:cNvPr>
          <p:cNvSpPr txBox="1"/>
          <p:nvPr/>
        </p:nvSpPr>
        <p:spPr>
          <a:xfrm>
            <a:off x="7824052" y="651839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D080C-36D4-1241-87D5-ED95ED348E57}"/>
              </a:ext>
            </a:extLst>
          </p:cNvPr>
          <p:cNvSpPr txBox="1"/>
          <p:nvPr/>
        </p:nvSpPr>
        <p:spPr>
          <a:xfrm>
            <a:off x="609600" y="2671327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/>
              <a:t>Dilation factor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FB596C-BAC7-9F4F-B26C-00978F2325F9}"/>
              </a:ext>
            </a:extLst>
          </p:cNvPr>
          <p:cNvSpPr txBox="1"/>
          <p:nvPr/>
        </p:nvSpPr>
        <p:spPr>
          <a:xfrm>
            <a:off x="3698731" y="2667000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/>
              <a:t>Dilation factor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01C5D-6FA7-2D48-83FC-04D9A121C2C8}"/>
              </a:ext>
            </a:extLst>
          </p:cNvPr>
          <p:cNvSpPr txBox="1"/>
          <p:nvPr/>
        </p:nvSpPr>
        <p:spPr>
          <a:xfrm>
            <a:off x="6746731" y="2667000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/>
              <a:t>Dilation factor 3</a:t>
            </a:r>
          </a:p>
        </p:txBody>
      </p:sp>
    </p:spTree>
    <p:extLst>
      <p:ext uri="{BB962C8B-B14F-4D97-AF65-F5344CB8AC3E}">
        <p14:creationId xmlns:p14="http://schemas.microsoft.com/office/powerpoint/2010/main" val="147367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077200" cy="5257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Use in FCN to remove </a:t>
            </a:r>
            <a:r>
              <a:rPr lang="en-US" dirty="0" err="1"/>
              <a:t>downsampling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change stride of max pooling layer from 2 to 1, dilate subsequent convolutions by factor of 2 (possibly without re-training any parameters)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Instead of reducing spatial resolution of feature maps, use a large sparse filter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B3C9B-7683-0344-AF84-2B08CDD3AF35}"/>
              </a:ext>
            </a:extLst>
          </p:cNvPr>
          <p:cNvSpPr/>
          <p:nvPr/>
        </p:nvSpPr>
        <p:spPr>
          <a:xfrm>
            <a:off x="304800" y="62484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L. Chen, G. Papandreou, I. Kokkinos, K. Murphy, A. Yuille, </a:t>
            </a:r>
            <a:r>
              <a:rPr lang="en-US" sz="1400" b="0" dirty="0">
                <a:hlinkClick r:id="rId2"/>
              </a:rPr>
              <a:t>DeepLab: Semantic Image Segmentation with Deep Convolutional Nets, Atrous Convolution, and Fully Connected CRFs</a:t>
            </a:r>
            <a:r>
              <a:rPr lang="en-US" sz="1400" b="0" dirty="0"/>
              <a:t>, PAMI 2017</a:t>
            </a:r>
          </a:p>
        </p:txBody>
      </p:sp>
    </p:spTree>
    <p:extLst>
      <p:ext uri="{BB962C8B-B14F-4D97-AF65-F5344CB8AC3E}">
        <p14:creationId xmlns:p14="http://schemas.microsoft.com/office/powerpoint/2010/main" val="2787676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Can increase receptive field size exponentially with a linear growth in the number of parameters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46" y="2821771"/>
            <a:ext cx="8351654" cy="2704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1354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F. Yu and V. </a:t>
            </a:r>
            <a:r>
              <a:rPr lang="en-US" sz="1800" b="0" dirty="0" err="1"/>
              <a:t>Koltun</a:t>
            </a:r>
            <a:r>
              <a:rPr lang="en-US" sz="1800" b="0" dirty="0"/>
              <a:t>, </a:t>
            </a:r>
            <a:r>
              <a:rPr lang="en-US" sz="1800" b="0" dirty="0">
                <a:hlinkClick r:id="rId4"/>
              </a:rPr>
              <a:t>Multi-scale context aggregation by dilated convolutions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ICLR 2016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7F5C8-F6C3-0848-A938-9362BE9FC2C3}"/>
              </a:ext>
            </a:extLst>
          </p:cNvPr>
          <p:cNvSpPr txBox="1"/>
          <p:nvPr/>
        </p:nvSpPr>
        <p:spPr>
          <a:xfrm>
            <a:off x="671945" y="2048470"/>
            <a:ext cx="237605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Feature map 1 (F1) produced from F0 by 1-dilated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49A2F-7A30-9E4D-991D-3CFBE2B1D159}"/>
              </a:ext>
            </a:extLst>
          </p:cNvPr>
          <p:cNvSpPr txBox="1"/>
          <p:nvPr/>
        </p:nvSpPr>
        <p:spPr>
          <a:xfrm>
            <a:off x="3453244" y="2055306"/>
            <a:ext cx="21855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F2 produced from F1 by 2-dilated convolution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F6DA3-931A-9C44-9637-836E83B5F434}"/>
              </a:ext>
            </a:extLst>
          </p:cNvPr>
          <p:cNvSpPr txBox="1"/>
          <p:nvPr/>
        </p:nvSpPr>
        <p:spPr>
          <a:xfrm>
            <a:off x="6172200" y="2057400"/>
            <a:ext cx="21855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F3 produced from F2 by 4-dilated convolution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5D03B-AA2D-844D-9341-440B1AB3C6F6}"/>
              </a:ext>
            </a:extLst>
          </p:cNvPr>
          <p:cNvSpPr txBox="1"/>
          <p:nvPr/>
        </p:nvSpPr>
        <p:spPr>
          <a:xfrm>
            <a:off x="685800" y="5525868"/>
            <a:ext cx="2376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Receptive field: 3x3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98D9C-6C25-F242-AAEF-C4DA35CE1C34}"/>
              </a:ext>
            </a:extLst>
          </p:cNvPr>
          <p:cNvSpPr txBox="1"/>
          <p:nvPr/>
        </p:nvSpPr>
        <p:spPr>
          <a:xfrm>
            <a:off x="3352800" y="5525868"/>
            <a:ext cx="2376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Receptive field: 7x7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A1F82-06FA-2940-876E-8DA3FFA49551}"/>
              </a:ext>
            </a:extLst>
          </p:cNvPr>
          <p:cNvSpPr txBox="1"/>
          <p:nvPr/>
        </p:nvSpPr>
        <p:spPr>
          <a:xfrm>
            <a:off x="6019800" y="5486400"/>
            <a:ext cx="24522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Receptive field: 15x15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AE3D5E-1C23-FC42-A344-67B02B974C05}"/>
              </a:ext>
            </a:extLst>
          </p:cNvPr>
          <p:cNvSpPr/>
          <p:nvPr/>
        </p:nvSpPr>
        <p:spPr bwMode="auto">
          <a:xfrm>
            <a:off x="3245428" y="2034202"/>
            <a:ext cx="2621972" cy="349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9EBFED-832F-5A40-B789-6E4301A756B1}"/>
              </a:ext>
            </a:extLst>
          </p:cNvPr>
          <p:cNvSpPr/>
          <p:nvPr/>
        </p:nvSpPr>
        <p:spPr bwMode="auto">
          <a:xfrm>
            <a:off x="5960917" y="2034202"/>
            <a:ext cx="2621972" cy="349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Instead of reducing spatial resolution of feature maps, use a large sparse filter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4EC0D5A4-0754-1B4C-BF96-254E87FC0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870" y="2252433"/>
            <a:ext cx="3352800" cy="323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5B3C9B-7683-0344-AF84-2B08CDD3AF35}"/>
              </a:ext>
            </a:extLst>
          </p:cNvPr>
          <p:cNvSpPr/>
          <p:nvPr/>
        </p:nvSpPr>
        <p:spPr>
          <a:xfrm>
            <a:off x="304800" y="6211669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V. </a:t>
            </a:r>
            <a:r>
              <a:rPr lang="en-US" sz="1800" b="0" dirty="0" err="1"/>
              <a:t>Dumoulin</a:t>
            </a:r>
            <a:r>
              <a:rPr lang="en-US" sz="1800" b="0" dirty="0"/>
              <a:t> and F. </a:t>
            </a:r>
            <a:r>
              <a:rPr lang="en-US" sz="1800" b="0" dirty="0" err="1"/>
              <a:t>Visin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A guide to convolution arithmetic for deep learning</a:t>
            </a:r>
            <a:r>
              <a:rPr lang="en-US" sz="1800" b="0" dirty="0"/>
              <a:t>, </a:t>
            </a:r>
            <a:r>
              <a:rPr lang="en-US" sz="1800" b="0" dirty="0" err="1"/>
              <a:t>arXiv</a:t>
            </a:r>
            <a:r>
              <a:rPr lang="en-US" sz="1800" b="0" dirty="0"/>
              <a:t>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F5B99-128B-A746-93C0-9862D28C5CD2}"/>
              </a:ext>
            </a:extLst>
          </p:cNvPr>
          <p:cNvSpPr txBox="1"/>
          <p:nvPr/>
        </p:nvSpPr>
        <p:spPr>
          <a:xfrm>
            <a:off x="1574070" y="470250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494B3-B50B-954D-A729-9FBDEF79F62B}"/>
              </a:ext>
            </a:extLst>
          </p:cNvPr>
          <p:cNvSpPr txBox="1"/>
          <p:nvPr/>
        </p:nvSpPr>
        <p:spPr>
          <a:xfrm>
            <a:off x="1524000" y="256890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output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B2AA7-F624-4D48-992A-9A8655EE439B}"/>
              </a:ext>
            </a:extLst>
          </p:cNvPr>
          <p:cNvSpPr txBox="1"/>
          <p:nvPr/>
        </p:nvSpPr>
        <p:spPr>
          <a:xfrm>
            <a:off x="5645671" y="3168134"/>
            <a:ext cx="3117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Like 2x </a:t>
            </a:r>
            <a:r>
              <a:rPr lang="en-US" sz="2000" b="0" dirty="0" err="1"/>
              <a:t>downsampling</a:t>
            </a:r>
            <a:r>
              <a:rPr lang="en-US" sz="2000" b="0" dirty="0"/>
              <a:t> followed by 3x3 convolution followed by 2x </a:t>
            </a:r>
            <a:r>
              <a:rPr lang="en-US" sz="2000" b="0" dirty="0" err="1"/>
              <a:t>upsampling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2139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Dilated convolutions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B3C9B-7683-0344-AF84-2B08CDD3AF35}"/>
              </a:ext>
            </a:extLst>
          </p:cNvPr>
          <p:cNvSpPr/>
          <p:nvPr/>
        </p:nvSpPr>
        <p:spPr>
          <a:xfrm>
            <a:off x="304800" y="62484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L. Chen, G. Papandreou, I. Kokkinos, K. Murphy, A. Yuille, </a:t>
            </a:r>
            <a:r>
              <a:rPr lang="en-US" sz="1400" b="0" dirty="0">
                <a:hlinkClick r:id="rId2"/>
              </a:rPr>
              <a:t>DeepLab: Semantic Image Segmentation with Deep Convolutional Nets, Atrous Convolution, and Fully Connected CRFs</a:t>
            </a:r>
            <a:r>
              <a:rPr lang="en-US" sz="1400" b="0" dirty="0"/>
              <a:t>, PAMI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72315-7CED-8043-81BE-74C7F5055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959724" cy="44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3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924800" cy="5257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Context module with dilation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Returns same number of feature maps at the same resolution as the input, so can be plugged in to replace components of existing dense prediction architectures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Requires identity initialization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1354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F. Yu and V. </a:t>
            </a:r>
            <a:r>
              <a:rPr lang="en-US" sz="1800" b="0" dirty="0" err="1"/>
              <a:t>Koltun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Multi-scale context aggregation by dilated convolutions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ICLR 2016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BE93A0-DFD3-244D-8152-C2030AD76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0"/>
            <a:ext cx="9144000" cy="241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Semantic segmentation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Metrics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Architectures</a:t>
            </a:r>
          </a:p>
          <a:p>
            <a:pPr marL="1257300" lvl="2" indent="-457200">
              <a:buFont typeface="Arial"/>
              <a:buChar char="•"/>
            </a:pPr>
            <a:r>
              <a:rPr lang="en-US" sz="2200" dirty="0"/>
              <a:t>“</a:t>
            </a:r>
            <a:r>
              <a:rPr lang="en-US" sz="2200" dirty="0" err="1"/>
              <a:t>Convolutionalization</a:t>
            </a:r>
            <a:r>
              <a:rPr lang="en-US" sz="2200" dirty="0"/>
              <a:t>”</a:t>
            </a:r>
          </a:p>
          <a:p>
            <a:pPr marL="1257300" lvl="2" indent="-457200">
              <a:buFont typeface="Arial"/>
              <a:buChar char="•"/>
            </a:pPr>
            <a:r>
              <a:rPr lang="en-US" sz="2200" dirty="0"/>
              <a:t>Dilated convolutions</a:t>
            </a:r>
          </a:p>
          <a:p>
            <a:pPr marL="1257300" lvl="2" indent="-457200">
              <a:buFont typeface="Arial"/>
              <a:buChar char="•"/>
            </a:pPr>
            <a:r>
              <a:rPr lang="en-US" sz="2200" dirty="0"/>
              <a:t>Hyper-columns / skip-connections</a:t>
            </a:r>
          </a:p>
          <a:p>
            <a:pPr marL="1257300" lvl="2" indent="-457200">
              <a:buFont typeface="Arial"/>
              <a:buChar char="•"/>
            </a:pPr>
            <a:r>
              <a:rPr lang="en-US" sz="2200" dirty="0"/>
              <a:t>Learned up-sampling architectures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Other dense prediction problems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9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2: Hyper-columns/Skip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Even though with dilation we can predict each pixel, fine-grained information needs to be propagated through the network.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Idea: Additionally use features from within the network.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5" name="Picture 14" descr="Screen Shot 2016-04-27 at 12.26.48 PM.png">
            <a:extLst>
              <a:ext uri="{FF2B5EF4-FFF2-40B4-BE49-F238E27FC236}">
                <a16:creationId xmlns:a16="http://schemas.microsoft.com/office/drawing/2014/main" id="{761B6B69-15E2-CD4A-9983-6F58E437A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24200"/>
            <a:ext cx="5488501" cy="3584832"/>
          </a:xfrm>
          <a:prstGeom prst="rect">
            <a:avLst/>
          </a:prstGeom>
        </p:spPr>
      </p:pic>
      <p:pic>
        <p:nvPicPr>
          <p:cNvPr id="16" name="Picture 15" descr="Screen Shot 2016-04-27 at 12.26.48 PM.png">
            <a:extLst>
              <a:ext uri="{FF2B5EF4-FFF2-40B4-BE49-F238E27FC236}">
                <a16:creationId xmlns:a16="http://schemas.microsoft.com/office/drawing/2014/main" id="{0ACC26B1-4780-C54D-93F6-B07FAE39E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7" y="3124200"/>
            <a:ext cx="5488501" cy="35848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33860E-A0ED-EA4D-B139-6577D73E1763}"/>
              </a:ext>
            </a:extLst>
          </p:cNvPr>
          <p:cNvSpPr/>
          <p:nvPr/>
        </p:nvSpPr>
        <p:spPr bwMode="auto">
          <a:xfrm>
            <a:off x="1828800" y="4495802"/>
            <a:ext cx="2743200" cy="12953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5B1675-588E-BF40-8E78-A622C1552808}"/>
              </a:ext>
            </a:extLst>
          </p:cNvPr>
          <p:cNvSpPr/>
          <p:nvPr/>
        </p:nvSpPr>
        <p:spPr bwMode="auto">
          <a:xfrm>
            <a:off x="3694715" y="3848100"/>
            <a:ext cx="1867885" cy="121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BFC204-69EF-014F-8712-DE6F2C4FF440}"/>
              </a:ext>
            </a:extLst>
          </p:cNvPr>
          <p:cNvCxnSpPr/>
          <p:nvPr/>
        </p:nvCxnSpPr>
        <p:spPr bwMode="auto">
          <a:xfrm flipV="1">
            <a:off x="3026664" y="3733800"/>
            <a:ext cx="0" cy="24384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2DB7CA-B471-244F-8C00-8E9303A7D096}"/>
              </a:ext>
            </a:extLst>
          </p:cNvPr>
          <p:cNvCxnSpPr>
            <a:cxnSpLocks/>
          </p:cNvCxnSpPr>
          <p:nvPr/>
        </p:nvCxnSpPr>
        <p:spPr bwMode="auto">
          <a:xfrm rot="-1020000" flipH="1" flipV="1">
            <a:off x="3054521" y="3581401"/>
            <a:ext cx="822960" cy="4572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484B8-D0C7-2E4A-AA36-ACD9BA8A2CAA}"/>
              </a:ext>
            </a:extLst>
          </p:cNvPr>
          <p:cNvSpPr/>
          <p:nvPr/>
        </p:nvSpPr>
        <p:spPr>
          <a:xfrm>
            <a:off x="4655040" y="5387370"/>
            <a:ext cx="457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</a:t>
            </a:r>
            <a:r>
              <a:rPr lang="en-US" sz="1600" b="0" dirty="0" err="1"/>
              <a:t>Hariharan</a:t>
            </a:r>
            <a:r>
              <a:rPr lang="en-US" sz="1600" b="0" dirty="0"/>
              <a:t>, P. </a:t>
            </a:r>
            <a:r>
              <a:rPr lang="en-US" sz="1600" b="0" dirty="0" err="1"/>
              <a:t>Arbelaez</a:t>
            </a:r>
            <a:r>
              <a:rPr lang="en-US" sz="1600" b="0" dirty="0"/>
              <a:t>, R. </a:t>
            </a:r>
            <a:r>
              <a:rPr lang="en-US" sz="1600" b="0" dirty="0" err="1"/>
              <a:t>Girshick</a:t>
            </a:r>
            <a:r>
              <a:rPr lang="en-US" sz="1600" b="0" dirty="0"/>
              <a:t>, and J. Malik, </a:t>
            </a:r>
            <a:r>
              <a:rPr lang="en-US" sz="1600" b="0" dirty="0">
                <a:hlinkClick r:id="rId4"/>
              </a:rPr>
              <a:t>Hypercolumns for Object Segmentation and Fine-grained Localization</a:t>
            </a:r>
            <a:r>
              <a:rPr lang="en-US" sz="1600" b="0" dirty="0"/>
              <a:t>, CVPR 2015</a:t>
            </a:r>
          </a:p>
          <a:p>
            <a:pPr algn="ctr"/>
            <a:r>
              <a:rPr lang="en-US" sz="1600" b="0" dirty="0"/>
              <a:t>J. Long, et al., </a:t>
            </a:r>
            <a:r>
              <a:rPr lang="en-US" sz="1600" b="0" dirty="0">
                <a:hlinkClick r:id="rId5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  <a:p>
            <a:pPr algn="ctr"/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762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2: Hyper-columns/Skip Connections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6197024"/>
            <a:ext cx="8915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E. </a:t>
            </a:r>
            <a:r>
              <a:rPr lang="en-US" sz="1600" b="0" dirty="0" err="1"/>
              <a:t>Shelhamer</a:t>
            </a:r>
            <a:r>
              <a:rPr lang="en-US" sz="1600" b="0" dirty="0"/>
              <a:t>, and T. Darrell,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FDDCC-58A6-2342-B411-0CEABA8B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301"/>
            <a:ext cx="9144000" cy="3944724"/>
          </a:xfrm>
          <a:prstGeom prst="rect">
            <a:avLst/>
          </a:prstGeom>
        </p:spPr>
      </p:pic>
      <p:pic>
        <p:nvPicPr>
          <p:cNvPr id="9" name="Picture 8" descr="Screen Shot 2018-04-23 at 12.20.48 PM.png">
            <a:extLst>
              <a:ext uri="{FF2B5EF4-FFF2-40B4-BE49-F238E27FC236}">
                <a16:creationId xmlns:a16="http://schemas.microsoft.com/office/drawing/2014/main" id="{1F2C4713-1EC2-8D42-897F-F5C51AC6E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48"/>
          <a:stretch/>
        </p:blipFill>
        <p:spPr>
          <a:xfrm>
            <a:off x="381000" y="4302904"/>
            <a:ext cx="3925320" cy="16406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FCFC22-D9FA-AC44-943A-1F031AF50D84}"/>
              </a:ext>
            </a:extLst>
          </p:cNvPr>
          <p:cNvSpPr/>
          <p:nvPr/>
        </p:nvSpPr>
        <p:spPr bwMode="auto">
          <a:xfrm>
            <a:off x="7543800" y="914400"/>
            <a:ext cx="1600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D05C68-9409-8A43-9928-93D2BA6826B6}"/>
              </a:ext>
            </a:extLst>
          </p:cNvPr>
          <p:cNvSpPr/>
          <p:nvPr/>
        </p:nvSpPr>
        <p:spPr bwMode="auto">
          <a:xfrm>
            <a:off x="4686300" y="2133600"/>
            <a:ext cx="44577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C3000D-BD6A-C247-822B-76DB2C40709B}"/>
              </a:ext>
            </a:extLst>
          </p:cNvPr>
          <p:cNvSpPr/>
          <p:nvPr/>
        </p:nvSpPr>
        <p:spPr bwMode="auto">
          <a:xfrm>
            <a:off x="4672445" y="3429000"/>
            <a:ext cx="4457700" cy="1460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D97A12-072C-8F4C-9F99-96572C1827F9}"/>
              </a:ext>
            </a:extLst>
          </p:cNvPr>
          <p:cNvSpPr/>
          <p:nvPr/>
        </p:nvSpPr>
        <p:spPr bwMode="auto">
          <a:xfrm>
            <a:off x="3086100" y="2133600"/>
            <a:ext cx="1790700" cy="2057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FF3DE-5014-4A42-8DE7-F2FC631DDDEF}"/>
              </a:ext>
            </a:extLst>
          </p:cNvPr>
          <p:cNvSpPr txBox="1"/>
          <p:nvPr/>
        </p:nvSpPr>
        <p:spPr>
          <a:xfrm>
            <a:off x="152400" y="24778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Predictions by 1x1 conv layers, bilinear </a:t>
            </a:r>
            <a:r>
              <a:rPr lang="en-US" sz="1800" b="0" dirty="0" err="1"/>
              <a:t>upsampling</a:t>
            </a:r>
            <a:endParaRPr lang="en-US" sz="18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20ABD-932C-AC4E-B313-FF6942BE061E}"/>
              </a:ext>
            </a:extLst>
          </p:cNvPr>
          <p:cNvSpPr/>
          <p:nvPr/>
        </p:nvSpPr>
        <p:spPr>
          <a:xfrm>
            <a:off x="214745" y="3342222"/>
            <a:ext cx="3747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Predictions by 1x1 conv layers, learned 2x </a:t>
            </a:r>
            <a:r>
              <a:rPr lang="en-US" sz="1800" b="0" dirty="0" err="1"/>
              <a:t>upsampling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fusion by summing</a:t>
            </a:r>
          </a:p>
        </p:txBody>
      </p:sp>
    </p:spTree>
    <p:extLst>
      <p:ext uri="{BB962C8B-B14F-4D97-AF65-F5344CB8AC3E}">
        <p14:creationId xmlns:p14="http://schemas.microsoft.com/office/powerpoint/2010/main" val="206729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2: Hyper-columns/Skip Connections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7FB780-C3D4-0146-8142-75BDC58BC9D3}"/>
              </a:ext>
            </a:extLst>
          </p:cNvPr>
          <p:cNvSpPr/>
          <p:nvPr/>
        </p:nvSpPr>
        <p:spPr>
          <a:xfrm>
            <a:off x="21336" y="6027003"/>
            <a:ext cx="457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et al., </a:t>
            </a:r>
            <a:r>
              <a:rPr lang="en-US" sz="1600" b="0" dirty="0">
                <a:hlinkClick r:id="rId3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  <a:p>
            <a:pPr algn="ctr"/>
            <a:endParaRPr lang="en-US" sz="16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0B374-C7FF-4342-9CA7-6A23F50BC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9" y="1600200"/>
            <a:ext cx="87299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24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Hypercolumns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Idea: to obtain a feature representation for an individual pixel, </a:t>
            </a:r>
            <a:r>
              <a:rPr lang="en-US" dirty="0" err="1"/>
              <a:t>upsample</a:t>
            </a:r>
            <a:r>
              <a:rPr lang="en-US" dirty="0"/>
              <a:t> all feature maps to original image resolution and concatenate values from feature maps “above” that pixel</a:t>
            </a:r>
          </a:p>
        </p:txBody>
      </p:sp>
      <p:pic>
        <p:nvPicPr>
          <p:cNvPr id="7" name="Picture 6" descr="Screen Shot 2016-04-27 at 12.2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4568"/>
            <a:ext cx="4438518" cy="2899032"/>
          </a:xfrm>
          <a:prstGeom prst="rect">
            <a:avLst/>
          </a:prstGeom>
        </p:spPr>
      </p:pic>
      <p:pic>
        <p:nvPicPr>
          <p:cNvPr id="8" name="Picture 7" descr="Screen Shot 2016-04-27 at 12.27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80967"/>
            <a:ext cx="4419600" cy="28388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6172200"/>
            <a:ext cx="8839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</a:t>
            </a:r>
            <a:r>
              <a:rPr lang="en-US" sz="1600" b="0" dirty="0" err="1"/>
              <a:t>Hariharan</a:t>
            </a:r>
            <a:r>
              <a:rPr lang="en-US" sz="1600" b="0" dirty="0"/>
              <a:t>, P. </a:t>
            </a:r>
            <a:r>
              <a:rPr lang="en-US" sz="1600" b="0" dirty="0" err="1"/>
              <a:t>Arbelaez</a:t>
            </a:r>
            <a:r>
              <a:rPr lang="en-US" sz="1600" b="0" dirty="0"/>
              <a:t>, R. </a:t>
            </a:r>
            <a:r>
              <a:rPr lang="en-US" sz="1600" b="0" dirty="0" err="1"/>
              <a:t>Girshick</a:t>
            </a:r>
            <a:r>
              <a:rPr lang="en-US" sz="1600" b="0" dirty="0"/>
              <a:t>, and J. Malik, </a:t>
            </a:r>
            <a:r>
              <a:rPr lang="en-US" sz="1600" b="0" dirty="0">
                <a:hlinkClick r:id="rId4"/>
              </a:rPr>
              <a:t>Hypercolumns for Object Segmentation and Fine-grained Localization</a:t>
            </a:r>
            <a:r>
              <a:rPr lang="en-US" sz="1600" b="0" dirty="0"/>
              <a:t>, CVPR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4D6C1-6B0B-754F-A4A1-E0AD6899AC8C}"/>
              </a:ext>
            </a:extLst>
          </p:cNvPr>
          <p:cNvSpPr txBox="1"/>
          <p:nvPr/>
        </p:nvSpPr>
        <p:spPr>
          <a:xfrm>
            <a:off x="4743318" y="2766213"/>
            <a:ext cx="4476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Representation as an end-to-end network:</a:t>
            </a:r>
          </a:p>
        </p:txBody>
      </p:sp>
    </p:spTree>
    <p:extLst>
      <p:ext uri="{BB962C8B-B14F-4D97-AF65-F5344CB8AC3E}">
        <p14:creationId xmlns:p14="http://schemas.microsoft.com/office/powerpoint/2010/main" val="171163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2b: Learned </a:t>
            </a:r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197024"/>
            <a:ext cx="8915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E. </a:t>
            </a:r>
            <a:r>
              <a:rPr lang="en-US" sz="1600" b="0" dirty="0" err="1"/>
              <a:t>Shelhamer</a:t>
            </a:r>
            <a:r>
              <a:rPr lang="en-US" sz="1600" b="0" dirty="0"/>
              <a:t>, and T. Darrell,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FDDCC-58A6-2342-B411-0CEABA8B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301"/>
            <a:ext cx="9144000" cy="3944724"/>
          </a:xfrm>
          <a:prstGeom prst="rect">
            <a:avLst/>
          </a:prstGeom>
        </p:spPr>
      </p:pic>
      <p:pic>
        <p:nvPicPr>
          <p:cNvPr id="9" name="Picture 8" descr="Screen Shot 2018-04-23 at 12.20.48 PM.png">
            <a:extLst>
              <a:ext uri="{FF2B5EF4-FFF2-40B4-BE49-F238E27FC236}">
                <a16:creationId xmlns:a16="http://schemas.microsoft.com/office/drawing/2014/main" id="{1F2C4713-1EC2-8D42-897F-F5C51AC6E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48"/>
          <a:stretch/>
        </p:blipFill>
        <p:spPr>
          <a:xfrm>
            <a:off x="381000" y="4302904"/>
            <a:ext cx="3925320" cy="16406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FCFC22-D9FA-AC44-943A-1F031AF50D84}"/>
              </a:ext>
            </a:extLst>
          </p:cNvPr>
          <p:cNvSpPr/>
          <p:nvPr/>
        </p:nvSpPr>
        <p:spPr bwMode="auto">
          <a:xfrm>
            <a:off x="7543800" y="914400"/>
            <a:ext cx="1600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FF3DE-5014-4A42-8DE7-F2FC631DDDEF}"/>
              </a:ext>
            </a:extLst>
          </p:cNvPr>
          <p:cNvSpPr txBox="1"/>
          <p:nvPr/>
        </p:nvSpPr>
        <p:spPr>
          <a:xfrm>
            <a:off x="152400" y="24778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Predictions by 1x1 conv layers, bilinear </a:t>
            </a:r>
            <a:r>
              <a:rPr lang="en-US" sz="1800" b="0" dirty="0" err="1"/>
              <a:t>upsampling</a:t>
            </a:r>
            <a:endParaRPr lang="en-US" sz="18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20ABD-932C-AC4E-B313-FF6942BE061E}"/>
              </a:ext>
            </a:extLst>
          </p:cNvPr>
          <p:cNvSpPr/>
          <p:nvPr/>
        </p:nvSpPr>
        <p:spPr>
          <a:xfrm>
            <a:off x="214745" y="3342222"/>
            <a:ext cx="3747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Predictions by 1x1 conv layers, learned 2x </a:t>
            </a:r>
            <a:r>
              <a:rPr lang="en-US" sz="1800" b="0" dirty="0" err="1"/>
              <a:t>upsampling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fusion by summing</a:t>
            </a:r>
          </a:p>
        </p:txBody>
      </p:sp>
    </p:spTree>
    <p:extLst>
      <p:ext uri="{BB962C8B-B14F-4D97-AF65-F5344CB8AC3E}">
        <p14:creationId xmlns:p14="http://schemas.microsoft.com/office/powerpoint/2010/main" val="2421236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953C06-9828-C44F-A98A-BBE3DBE0D4A9}"/>
              </a:ext>
            </a:extLst>
          </p:cNvPr>
          <p:cNvSpPr txBox="1">
            <a:spLocks/>
          </p:cNvSpPr>
          <p:nvPr/>
        </p:nvSpPr>
        <p:spPr bwMode="auto">
          <a:xfrm>
            <a:off x="228600" y="9144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Like FCN, fuse </a:t>
            </a:r>
            <a:r>
              <a:rPr lang="en-US" sz="2400" b="0" kern="0" dirty="0" err="1"/>
              <a:t>upsampled</a:t>
            </a:r>
            <a:r>
              <a:rPr lang="en-US" sz="2400" b="0" kern="0" dirty="0"/>
              <a:t> higher-level feature maps with higher-res, lower-level feature maps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Unlike FCN, fuse by concatenation, predict at the 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D76-E396-AC4D-9488-3F625119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62768-B23B-5A4D-B9AC-C019EC613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38399"/>
            <a:ext cx="5410200" cy="35817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2E92D-8ACC-6A42-AF24-F5C58B2BF505}"/>
              </a:ext>
            </a:extLst>
          </p:cNvPr>
          <p:cNvSpPr txBox="1"/>
          <p:nvPr/>
        </p:nvSpPr>
        <p:spPr>
          <a:xfrm>
            <a:off x="228600" y="6135469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O. </a:t>
            </a:r>
            <a:r>
              <a:rPr lang="en-US" sz="1800" b="0" dirty="0" err="1"/>
              <a:t>Ronneberger</a:t>
            </a:r>
            <a:r>
              <a:rPr lang="en-US" sz="1800" b="0" dirty="0"/>
              <a:t>, P. Fischer, T. </a:t>
            </a:r>
            <a:r>
              <a:rPr lang="en-US" sz="1800" b="0" dirty="0" err="1"/>
              <a:t>Brox</a:t>
            </a:r>
            <a:r>
              <a:rPr lang="en-US" sz="1800" b="0" dirty="0"/>
              <a:t> </a:t>
            </a:r>
            <a:r>
              <a:rPr lang="en-US" sz="1800" b="0" dirty="0">
                <a:hlinkClick r:id="rId3"/>
              </a:rPr>
              <a:t>U-Net: Convolutional Networks for Biomedical Image Segmentation</a:t>
            </a:r>
            <a:r>
              <a:rPr lang="en-US" sz="1800" b="0" dirty="0"/>
              <a:t>, MICCAI 2015</a:t>
            </a:r>
          </a:p>
        </p:txBody>
      </p:sp>
    </p:spTree>
    <p:extLst>
      <p:ext uri="{BB962C8B-B14F-4D97-AF65-F5344CB8AC3E}">
        <p14:creationId xmlns:p14="http://schemas.microsoft.com/office/powerpoint/2010/main" val="1890773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Up-convolution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685800" y="6172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Animation: </a:t>
            </a:r>
            <a:r>
              <a:rPr lang="en-US" b="0" dirty="0">
                <a:hlinkClick r:id="rId2"/>
              </a:rPr>
              <a:t>https://distill.pub/2016/</a:t>
            </a:r>
            <a:r>
              <a:rPr lang="en-US" b="0" dirty="0" err="1">
                <a:hlinkClick r:id="rId2"/>
              </a:rPr>
              <a:t>deconv</a:t>
            </a:r>
            <a:r>
              <a:rPr lang="en-US" b="0" dirty="0">
                <a:hlinkClick r:id="rId2"/>
              </a:rPr>
              <a:t>-checkerboard/</a:t>
            </a: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2DC2F-6F30-BD40-9472-FEAB421F2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8458200" cy="30463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7976-C202-C346-A460-CC716E8A0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077200" cy="1981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“Paint” in the output feature map with the learned filter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Multiply input value by filter, place result in the output, sum overlapping values</a:t>
            </a:r>
          </a:p>
        </p:txBody>
      </p:sp>
    </p:spTree>
    <p:extLst>
      <p:ext uri="{BB962C8B-B14F-4D97-AF65-F5344CB8AC3E}">
        <p14:creationId xmlns:p14="http://schemas.microsoft.com/office/powerpoint/2010/main" val="209909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deep network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685800" y="6172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Animation: </a:t>
            </a:r>
            <a:r>
              <a:rPr lang="en-US" b="0" dirty="0">
                <a:hlinkClick r:id="rId2"/>
              </a:rPr>
              <a:t>https://</a:t>
            </a:r>
            <a:r>
              <a:rPr lang="en-US" b="0" dirty="0" err="1">
                <a:hlinkClick r:id="rId2"/>
              </a:rPr>
              <a:t>distill.pub</a:t>
            </a:r>
            <a:r>
              <a:rPr lang="en-US" b="0" dirty="0">
                <a:hlinkClick r:id="rId2"/>
              </a:rPr>
              <a:t>/2016/</a:t>
            </a:r>
            <a:r>
              <a:rPr lang="en-US" b="0" dirty="0" err="1">
                <a:hlinkClick r:id="rId2"/>
              </a:rPr>
              <a:t>deconv</a:t>
            </a:r>
            <a:r>
              <a:rPr lang="en-US" b="0" dirty="0">
                <a:hlinkClick r:id="rId2"/>
              </a:rPr>
              <a:t>-checkerboard/</a:t>
            </a: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2DC2F-6F30-BD40-9472-FEAB421F2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8458200" cy="30463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7976-C202-C346-A460-CC716E8A0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077200" cy="1981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Transposed</a:t>
            </a:r>
            <a:r>
              <a:rPr lang="en-US" dirty="0"/>
              <a:t> or </a:t>
            </a:r>
            <a:r>
              <a:rPr lang="en-US" i="1" dirty="0"/>
              <a:t>backwards-</a:t>
            </a:r>
            <a:r>
              <a:rPr lang="en-US" i="1" dirty="0" err="1"/>
              <a:t>strided</a:t>
            </a:r>
            <a:r>
              <a:rPr lang="en-US" i="1" dirty="0"/>
              <a:t> </a:t>
            </a:r>
            <a:r>
              <a:rPr lang="en-US" dirty="0"/>
              <a:t>convolution: “paint” in the output feature map with the learned filter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Multiply input value by filter, place result in the output, sum overlapping values</a:t>
            </a:r>
          </a:p>
        </p:txBody>
      </p:sp>
    </p:spTree>
    <p:extLst>
      <p:ext uri="{BB962C8B-B14F-4D97-AF65-F5344CB8AC3E}">
        <p14:creationId xmlns:p14="http://schemas.microsoft.com/office/powerpoint/2010/main" val="2101763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  <a:blipFill>
                <a:blip r:embed="rId2"/>
                <a:stretch>
                  <a:fillRect l="-1305" t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685800" y="6172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Animation: </a:t>
            </a:r>
            <a:r>
              <a:rPr lang="en-US" b="0" dirty="0">
                <a:hlinkClick r:id="rId3"/>
              </a:rPr>
              <a:t>https://</a:t>
            </a:r>
            <a:r>
              <a:rPr lang="en-US" b="0" dirty="0" err="1">
                <a:hlinkClick r:id="rId3"/>
              </a:rPr>
              <a:t>distill.pub</a:t>
            </a:r>
            <a:r>
              <a:rPr lang="en-US" b="0" dirty="0">
                <a:hlinkClick r:id="rId3"/>
              </a:rPr>
              <a:t>/2016/</a:t>
            </a:r>
            <a:r>
              <a:rPr lang="en-US" b="0" dirty="0" err="1">
                <a:hlinkClick r:id="rId3"/>
              </a:rPr>
              <a:t>deconv</a:t>
            </a:r>
            <a:r>
              <a:rPr lang="en-US" b="0" dirty="0">
                <a:hlinkClick r:id="rId3"/>
              </a:rPr>
              <a:t>-checkerboard/</a:t>
            </a:r>
            <a:endParaRPr lang="en-US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" y="2844800"/>
            <a:ext cx="7493000" cy="1879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967255" y="332293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55729" y="2873169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0" y="409236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910280" y="4719935"/>
                <a:ext cx="9185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80" y="4719935"/>
                <a:ext cx="91852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1337116" y="4571594"/>
            <a:ext cx="0" cy="27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7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  <a:blipFill>
                <a:blip r:embed="rId2"/>
                <a:stretch>
                  <a:fillRect l="-1305" t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685800" y="6172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Animation: </a:t>
            </a:r>
            <a:r>
              <a:rPr lang="en-US" b="0" dirty="0">
                <a:hlinkClick r:id="rId3"/>
              </a:rPr>
              <a:t>https://</a:t>
            </a:r>
            <a:r>
              <a:rPr lang="en-US" b="0" dirty="0" err="1">
                <a:hlinkClick r:id="rId3"/>
              </a:rPr>
              <a:t>distill.pub</a:t>
            </a:r>
            <a:r>
              <a:rPr lang="en-US" b="0" dirty="0">
                <a:hlinkClick r:id="rId3"/>
              </a:rPr>
              <a:t>/2016/</a:t>
            </a:r>
            <a:r>
              <a:rPr lang="en-US" b="0" dirty="0" err="1">
                <a:hlinkClick r:id="rId3"/>
              </a:rPr>
              <a:t>deconv</a:t>
            </a:r>
            <a:r>
              <a:rPr lang="en-US" b="0" dirty="0">
                <a:hlinkClick r:id="rId3"/>
              </a:rPr>
              <a:t>-checkerboard/</a:t>
            </a:r>
            <a:endParaRPr lang="en-US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" y="2844800"/>
            <a:ext cx="7493000" cy="1879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967255" y="332293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55729" y="2873169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0" y="409236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1291280" y="4719935"/>
                <a:ext cx="9256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280" y="4719935"/>
                <a:ext cx="92563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1718116" y="4571594"/>
            <a:ext cx="0" cy="27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7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D2F0-874A-FA43-81A2-AA63F009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Segmentation: Metrics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A0586-780C-8C4D-B289-20E1DB00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2" y="1066800"/>
            <a:ext cx="7125195" cy="3048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E6BE4E-BAB8-C44A-9703-6D548B0CCF53}"/>
              </a:ext>
            </a:extLst>
          </p:cNvPr>
          <p:cNvSpPr txBox="1"/>
          <p:nvPr/>
        </p:nvSpPr>
        <p:spPr>
          <a:xfrm>
            <a:off x="1600200" y="4104996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7FA50-BC69-2F4E-8AC2-79C8F6266F65}"/>
              </a:ext>
            </a:extLst>
          </p:cNvPr>
          <p:cNvSpPr txBox="1"/>
          <p:nvPr/>
        </p:nvSpPr>
        <p:spPr>
          <a:xfrm>
            <a:off x="3428999" y="4104996"/>
            <a:ext cx="228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Ground Truth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12271-AA65-AE43-BD26-E0484D704945}"/>
              </a:ext>
            </a:extLst>
          </p:cNvPr>
          <p:cNvSpPr txBox="1"/>
          <p:nvPr/>
        </p:nvSpPr>
        <p:spPr>
          <a:xfrm>
            <a:off x="5781798" y="4104996"/>
            <a:ext cx="228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Prediction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9652BA-2F03-F54D-9807-59F1D40EA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Pixel Classification Accuracy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Intersection over Union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Average Precision</a:t>
            </a:r>
          </a:p>
        </p:txBody>
      </p:sp>
    </p:spTree>
    <p:extLst>
      <p:ext uri="{BB962C8B-B14F-4D97-AF65-F5344CB8AC3E}">
        <p14:creationId xmlns:p14="http://schemas.microsoft.com/office/powerpoint/2010/main" val="32169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  <a:blipFill>
                <a:blip r:embed="rId2"/>
                <a:stretch>
                  <a:fillRect l="-1305" t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685800" y="6172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Animation: </a:t>
            </a:r>
            <a:r>
              <a:rPr lang="en-US" b="0" dirty="0">
                <a:hlinkClick r:id="rId3"/>
              </a:rPr>
              <a:t>https://</a:t>
            </a:r>
            <a:r>
              <a:rPr lang="en-US" b="0" dirty="0" err="1">
                <a:hlinkClick r:id="rId3"/>
              </a:rPr>
              <a:t>distill.pub</a:t>
            </a:r>
            <a:r>
              <a:rPr lang="en-US" b="0" dirty="0">
                <a:hlinkClick r:id="rId3"/>
              </a:rPr>
              <a:t>/2016/</a:t>
            </a:r>
            <a:r>
              <a:rPr lang="en-US" b="0" dirty="0" err="1">
                <a:hlinkClick r:id="rId3"/>
              </a:rPr>
              <a:t>deconv</a:t>
            </a:r>
            <a:r>
              <a:rPr lang="en-US" b="0" dirty="0">
                <a:hlinkClick r:id="rId3"/>
              </a:rPr>
              <a:t>-checkerboard/</a:t>
            </a:r>
            <a:endParaRPr lang="en-US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" y="2844800"/>
            <a:ext cx="7493000" cy="1879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967255" y="332293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55729" y="2873169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0" y="409236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1219200" y="4719935"/>
                <a:ext cx="19477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719935"/>
                <a:ext cx="19477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2175316" y="4571594"/>
            <a:ext cx="0" cy="27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4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  <a:blipFill>
                <a:blip r:embed="rId2"/>
                <a:stretch>
                  <a:fillRect l="-1305" t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685800" y="6172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Animation: </a:t>
            </a:r>
            <a:r>
              <a:rPr lang="en-US" b="0" dirty="0">
                <a:hlinkClick r:id="rId3"/>
              </a:rPr>
              <a:t>https://</a:t>
            </a:r>
            <a:r>
              <a:rPr lang="en-US" b="0" dirty="0" err="1">
                <a:hlinkClick r:id="rId3"/>
              </a:rPr>
              <a:t>distill.pub</a:t>
            </a:r>
            <a:r>
              <a:rPr lang="en-US" b="0" dirty="0">
                <a:hlinkClick r:id="rId3"/>
              </a:rPr>
              <a:t>/2016/</a:t>
            </a:r>
            <a:r>
              <a:rPr lang="en-US" b="0" dirty="0" err="1">
                <a:hlinkClick r:id="rId3"/>
              </a:rPr>
              <a:t>deconv</a:t>
            </a:r>
            <a:r>
              <a:rPr lang="en-US" b="0" dirty="0">
                <a:hlinkClick r:id="rId3"/>
              </a:rPr>
              <a:t>-checkerboard/</a:t>
            </a:r>
            <a:endParaRPr lang="en-US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" y="2844800"/>
            <a:ext cx="7493000" cy="1879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967255" y="332293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55729" y="2873169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0" y="409236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2057400" y="4719935"/>
                <a:ext cx="9327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719935"/>
                <a:ext cx="9327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2556316" y="4571594"/>
            <a:ext cx="0" cy="27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41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</a:t>
            </a:r>
            <a:r>
              <a:rPr lang="en-US"/>
              <a:t>deep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Filter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i="1" dirty="0"/>
                  <a:t>, output stride</a:t>
                </a:r>
                <a:r>
                  <a:rPr lang="en-US" dirty="0"/>
                  <a:t> = 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C67976-C202-C346-A460-CC716E8A09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7772400" cy="914400"/>
              </a:xfrm>
              <a:blipFill>
                <a:blip r:embed="rId2"/>
                <a:stretch>
                  <a:fillRect l="-1305" t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685800" y="6172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Animation: </a:t>
            </a:r>
            <a:r>
              <a:rPr lang="en-US" b="0" dirty="0">
                <a:hlinkClick r:id="rId3"/>
              </a:rPr>
              <a:t>https://</a:t>
            </a:r>
            <a:r>
              <a:rPr lang="en-US" b="0" dirty="0" err="1">
                <a:hlinkClick r:id="rId3"/>
              </a:rPr>
              <a:t>distill.pub</a:t>
            </a:r>
            <a:r>
              <a:rPr lang="en-US" b="0" dirty="0">
                <a:hlinkClick r:id="rId3"/>
              </a:rPr>
              <a:t>/2016/</a:t>
            </a:r>
            <a:r>
              <a:rPr lang="en-US" b="0" dirty="0" err="1">
                <a:hlinkClick r:id="rId3"/>
              </a:rPr>
              <a:t>deconv</a:t>
            </a:r>
            <a:r>
              <a:rPr lang="en-US" b="0" dirty="0">
                <a:hlinkClick r:id="rId3"/>
              </a:rPr>
              <a:t>-checkerboard/</a:t>
            </a:r>
            <a:endParaRPr lang="en-US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7C4EB-9619-674A-9EE9-B8D61096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" y="2844800"/>
            <a:ext cx="7493000" cy="1879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7A1914-894D-2640-971A-1CA3914CFDC2}"/>
              </a:ext>
            </a:extLst>
          </p:cNvPr>
          <p:cNvSpPr txBox="1"/>
          <p:nvPr/>
        </p:nvSpPr>
        <p:spPr>
          <a:xfrm>
            <a:off x="7967255" y="332293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F79ABF-7CC8-6D4C-B75C-64B154E6AB5D}"/>
              </a:ext>
            </a:extLst>
          </p:cNvPr>
          <p:cNvSpPr txBox="1"/>
          <p:nvPr/>
        </p:nvSpPr>
        <p:spPr>
          <a:xfrm>
            <a:off x="55729" y="2873169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16497-245E-BF43-AB04-9D358D82648F}"/>
              </a:ext>
            </a:extLst>
          </p:cNvPr>
          <p:cNvSpPr txBox="1"/>
          <p:nvPr/>
        </p:nvSpPr>
        <p:spPr>
          <a:xfrm>
            <a:off x="0" y="409236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/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89BC8A-B112-1145-B0ED-32E08C998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679" y="2586335"/>
                <a:ext cx="56560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/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8798668-D5D6-424D-97E9-33131856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879" y="2586335"/>
                <a:ext cx="57272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/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78E6F-A78B-AD49-8519-1CB355FBC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758" y="2581870"/>
                <a:ext cx="57272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/>
              <p:nvPr/>
            </p:nvSpPr>
            <p:spPr>
              <a:xfrm>
                <a:off x="2496245" y="4719935"/>
                <a:ext cx="19548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CE5D853-1003-B143-A46A-1D32837A0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245" y="4719935"/>
                <a:ext cx="195483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31A969-74C8-E74D-A277-A7819665E060}"/>
              </a:ext>
            </a:extLst>
          </p:cNvPr>
          <p:cNvCxnSpPr/>
          <p:nvPr/>
        </p:nvCxnSpPr>
        <p:spPr bwMode="auto">
          <a:xfrm flipV="1">
            <a:off x="2995161" y="4571594"/>
            <a:ext cx="0" cy="27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/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D0538EB-4510-FA47-8758-70A7D4847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079" y="2586335"/>
                <a:ext cx="57272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/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B6AC91-67C0-9A4A-9F47-004E75C47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158" y="2586335"/>
                <a:ext cx="57272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/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5BFFC5-B71D-7942-8DAE-FA4EF35F3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586335"/>
                <a:ext cx="57272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/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A34708F-4D4C-9D48-B6AE-B90B3F3F9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586335"/>
                <a:ext cx="57272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/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A3D94C-98C2-E342-B775-EA6214419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2586335"/>
                <a:ext cx="57272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0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Up-convolution: Alternate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7976-C202-C346-A460-CC716E8A0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3124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2D case: for stride 2, dilate the input by inserting rows and columns of zeros between adjacent entries, convolve with flipped filter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Sometimes called convolution with </a:t>
            </a:r>
            <a:r>
              <a:rPr lang="en-US" sz="2400" i="1" dirty="0"/>
              <a:t>fractional input stride </a:t>
            </a:r>
            <a:r>
              <a:rPr lang="en-US" sz="2400" dirty="0"/>
              <a:t>1/2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9ACCA3-5D0B-D848-B8BF-A7FFA1EEB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48" y="3070225"/>
            <a:ext cx="2547354" cy="2895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B202DD4-058A-D648-81BC-53C962C9F7BB}"/>
              </a:ext>
            </a:extLst>
          </p:cNvPr>
          <p:cNvSpPr/>
          <p:nvPr/>
        </p:nvSpPr>
        <p:spPr>
          <a:xfrm>
            <a:off x="304800" y="6059269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V. </a:t>
            </a:r>
            <a:r>
              <a:rPr lang="en-US" sz="1800" b="0" dirty="0" err="1"/>
              <a:t>Dumoulin</a:t>
            </a:r>
            <a:r>
              <a:rPr lang="en-US" sz="1800" b="0" dirty="0"/>
              <a:t> and F. </a:t>
            </a:r>
            <a:r>
              <a:rPr lang="en-US" sz="1800" b="0" dirty="0" err="1"/>
              <a:t>Visin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A guide to convolution arithmetic for deep learning</a:t>
            </a:r>
            <a:r>
              <a:rPr lang="en-US" sz="1800" b="0" dirty="0"/>
              <a:t>, </a:t>
            </a:r>
            <a:r>
              <a:rPr lang="en-US" sz="1800" b="0" dirty="0" err="1"/>
              <a:t>arXiv</a:t>
            </a:r>
            <a:r>
              <a:rPr lang="en-US" sz="1800" b="0" dirty="0"/>
              <a:t>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69B881-CC89-1A43-8E3D-345A9E9530B6}"/>
              </a:ext>
            </a:extLst>
          </p:cNvPr>
          <p:cNvSpPr txBox="1"/>
          <p:nvPr/>
        </p:nvSpPr>
        <p:spPr>
          <a:xfrm>
            <a:off x="407392" y="491198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6EE-5D79-DB4F-A113-48AB2FEA4E6E}"/>
              </a:ext>
            </a:extLst>
          </p:cNvPr>
          <p:cNvSpPr txBox="1"/>
          <p:nvPr/>
        </p:nvSpPr>
        <p:spPr>
          <a:xfrm>
            <a:off x="304800" y="3352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70704C-201F-6D49-ADCB-A9410E0E4614}"/>
              </a:ext>
            </a:extLst>
          </p:cNvPr>
          <p:cNvSpPr txBox="1"/>
          <p:nvPr/>
        </p:nvSpPr>
        <p:spPr>
          <a:xfrm>
            <a:off x="5666509" y="3186943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Q: What 3x3 filter would correspond to bilinear </a:t>
            </a:r>
            <a:r>
              <a:rPr lang="en-US" sz="1800" b="0" dirty="0" err="1"/>
              <a:t>upsampling</a:t>
            </a:r>
            <a:r>
              <a:rPr lang="en-US" sz="1800" b="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14409003-0489-C648-99C2-A70BC7AD18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1788960"/>
                  </p:ext>
                </p:extLst>
              </p:nvPr>
            </p:nvGraphicFramePr>
            <p:xfrm>
              <a:off x="6324600" y="4348077"/>
              <a:ext cx="1326261" cy="129072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354180460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450866693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7155891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001196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5066168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8056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14409003-0489-C648-99C2-A70BC7AD18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1788960"/>
                  </p:ext>
                </p:extLst>
              </p:nvPr>
            </p:nvGraphicFramePr>
            <p:xfrm>
              <a:off x="6324600" y="4348077"/>
              <a:ext cx="1326261" cy="129072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354180460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450866693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71558913"/>
                        </a:ext>
                      </a:extLst>
                    </a:gridCol>
                  </a:tblGrid>
                  <a:tr h="4302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57" t="-2941" r="-200000" b="-2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2857" t="-2941" r="-100000" b="-2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2857" t="-2941" b="-20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001196"/>
                      </a:ext>
                    </a:extLst>
                  </a:tr>
                  <a:tr h="4302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57" t="-102941" r="-200000" b="-1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2857" t="-102941" r="-100000" b="-1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2857" t="-102941" b="-10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5066168"/>
                      </a:ext>
                    </a:extLst>
                  </a:tr>
                  <a:tr h="4302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857" t="-202941" r="-200000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02857" t="-202941" r="-100000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02857" t="-202941" b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8056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7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upsampling</a:t>
            </a:r>
            <a:r>
              <a:rPr lang="en-US" dirty="0"/>
              <a:t> architectures</a:t>
            </a:r>
          </a:p>
        </p:txBody>
      </p:sp>
      <p:pic>
        <p:nvPicPr>
          <p:cNvPr id="4" name="Picture 3" descr="Screen Shot 2018-04-25 at 2.0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66900"/>
            <a:ext cx="8590090" cy="293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6284" y="6367046"/>
            <a:ext cx="1439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hlinkClick r:id="rId3"/>
              </a:rPr>
              <a:t>Figure source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035685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1976"/>
            <a:ext cx="8153400" cy="838200"/>
          </a:xfrm>
        </p:spPr>
        <p:txBody>
          <a:bodyPr/>
          <a:lstStyle/>
          <a:p>
            <a:r>
              <a:rPr lang="en-US" dirty="0"/>
              <a:t>Fix 3: Use local edge information (CRFs)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7955EB-8081-9D45-B10C-21286E915139}"/>
              </a:ext>
            </a:extLst>
          </p:cNvPr>
          <p:cNvGrpSpPr/>
          <p:nvPr/>
        </p:nvGrpSpPr>
        <p:grpSpPr>
          <a:xfrm>
            <a:off x="242887" y="2245995"/>
            <a:ext cx="4206240" cy="1645920"/>
            <a:chOff x="2171700" y="2274570"/>
            <a:chExt cx="4206240" cy="164592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94D23E0-4DEB-5D4A-9FAD-206BE09EB9CC}"/>
                </a:ext>
              </a:extLst>
            </p:cNvPr>
            <p:cNvCxnSpPr>
              <a:cxnSpLocks/>
              <a:stCxn id="15" idx="5"/>
              <a:endCxn id="18" idx="1"/>
            </p:cNvCxnSpPr>
            <p:nvPr/>
          </p:nvCxnSpPr>
          <p:spPr>
            <a:xfrm>
              <a:off x="2522920" y="2625790"/>
              <a:ext cx="966340" cy="943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B27150F-B095-C24B-8D9C-A9582067DE16}"/>
                </a:ext>
              </a:extLst>
            </p:cNvPr>
            <p:cNvCxnSpPr>
              <a:cxnSpLocks/>
              <a:stCxn id="19" idx="5"/>
              <a:endCxn id="22" idx="1"/>
            </p:cNvCxnSpPr>
            <p:nvPr/>
          </p:nvCxnSpPr>
          <p:spPr>
            <a:xfrm>
              <a:off x="3345880" y="2625790"/>
              <a:ext cx="966340" cy="943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454091D-F4AA-7D40-8F75-E037C448C1BB}"/>
                </a:ext>
              </a:extLst>
            </p:cNvPr>
            <p:cNvCxnSpPr>
              <a:cxnSpLocks/>
              <a:stCxn id="23" idx="5"/>
              <a:endCxn id="26" idx="1"/>
            </p:cNvCxnSpPr>
            <p:nvPr/>
          </p:nvCxnSpPr>
          <p:spPr>
            <a:xfrm>
              <a:off x="4214560" y="2625790"/>
              <a:ext cx="966340" cy="943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B18FDED-615E-F741-ACA9-78C5713ABABB}"/>
                </a:ext>
              </a:extLst>
            </p:cNvPr>
            <p:cNvCxnSpPr>
              <a:cxnSpLocks/>
              <a:stCxn id="27" idx="5"/>
              <a:endCxn id="30" idx="1"/>
            </p:cNvCxnSpPr>
            <p:nvPr/>
          </p:nvCxnSpPr>
          <p:spPr>
            <a:xfrm>
              <a:off x="5060380" y="2625790"/>
              <a:ext cx="966340" cy="943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81E2F7-DF8F-7747-82F4-3C0665E60EB7}"/>
                </a:ext>
              </a:extLst>
            </p:cNvPr>
            <p:cNvCxnSpPr>
              <a:cxnSpLocks/>
              <a:stCxn id="18" idx="6"/>
              <a:endCxn id="30" idx="2"/>
            </p:cNvCxnSpPr>
            <p:nvPr/>
          </p:nvCxnSpPr>
          <p:spPr>
            <a:xfrm>
              <a:off x="3840480" y="3714750"/>
              <a:ext cx="21259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937701-AE27-BB4D-B648-5B04EAAD4DA1}"/>
                </a:ext>
              </a:extLst>
            </p:cNvPr>
            <p:cNvCxnSpPr>
              <a:cxnSpLocks/>
              <a:stCxn id="17" idx="6"/>
              <a:endCxn id="29" idx="2"/>
            </p:cNvCxnSpPr>
            <p:nvPr/>
          </p:nvCxnSpPr>
          <p:spPr>
            <a:xfrm>
              <a:off x="3429000" y="3303270"/>
              <a:ext cx="21259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D6AAB7-6A8C-E744-AB77-B92B453F1A2F}"/>
                </a:ext>
              </a:extLst>
            </p:cNvPr>
            <p:cNvCxnSpPr>
              <a:cxnSpLocks/>
              <a:stCxn id="16" idx="6"/>
              <a:endCxn id="28" idx="2"/>
            </p:cNvCxnSpPr>
            <p:nvPr/>
          </p:nvCxnSpPr>
          <p:spPr>
            <a:xfrm>
              <a:off x="2994660" y="2891790"/>
              <a:ext cx="21259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40CA23-142B-684A-B705-AD1884ABF959}"/>
                </a:ext>
              </a:extLst>
            </p:cNvPr>
            <p:cNvCxnSpPr>
              <a:stCxn id="15" idx="6"/>
              <a:endCxn id="27" idx="2"/>
            </p:cNvCxnSpPr>
            <p:nvPr/>
          </p:nvCxnSpPr>
          <p:spPr>
            <a:xfrm>
              <a:off x="2583180" y="2480310"/>
              <a:ext cx="21259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3832A2-3988-F94E-80C5-A63A0D2AC15C}"/>
                </a:ext>
              </a:extLst>
            </p:cNvPr>
            <p:cNvSpPr/>
            <p:nvPr/>
          </p:nvSpPr>
          <p:spPr>
            <a:xfrm>
              <a:off x="2171700" y="227457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FF27715-8B13-3443-8D73-AA841FC71487}"/>
                </a:ext>
              </a:extLst>
            </p:cNvPr>
            <p:cNvSpPr/>
            <p:nvPr/>
          </p:nvSpPr>
          <p:spPr>
            <a:xfrm>
              <a:off x="2583180" y="268605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DA8DBF-D96D-754D-9E01-35649934AB1B}"/>
                </a:ext>
              </a:extLst>
            </p:cNvPr>
            <p:cNvSpPr/>
            <p:nvPr/>
          </p:nvSpPr>
          <p:spPr>
            <a:xfrm>
              <a:off x="3017520" y="309753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8C5A4F-3F79-1E45-B698-E66A6C6B70C9}"/>
                </a:ext>
              </a:extLst>
            </p:cNvPr>
            <p:cNvSpPr/>
            <p:nvPr/>
          </p:nvSpPr>
          <p:spPr>
            <a:xfrm>
              <a:off x="3429000" y="350901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14835A-6964-6C4A-9F9D-46AEF272DD41}"/>
                </a:ext>
              </a:extLst>
            </p:cNvPr>
            <p:cNvSpPr/>
            <p:nvPr/>
          </p:nvSpPr>
          <p:spPr>
            <a:xfrm>
              <a:off x="2994660" y="227457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C3CC70F-5FDC-734D-B43D-3E0B090C3BC8}"/>
                </a:ext>
              </a:extLst>
            </p:cNvPr>
            <p:cNvSpPr/>
            <p:nvPr/>
          </p:nvSpPr>
          <p:spPr>
            <a:xfrm>
              <a:off x="3406140" y="268605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589B17-5E6A-964E-99EB-72E7519FD7D6}"/>
                </a:ext>
              </a:extLst>
            </p:cNvPr>
            <p:cNvSpPr/>
            <p:nvPr/>
          </p:nvSpPr>
          <p:spPr>
            <a:xfrm>
              <a:off x="3840480" y="309753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9CD781A-B230-3F41-9D59-B3094553B774}"/>
                </a:ext>
              </a:extLst>
            </p:cNvPr>
            <p:cNvSpPr/>
            <p:nvPr/>
          </p:nvSpPr>
          <p:spPr>
            <a:xfrm>
              <a:off x="4251960" y="350901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E9944DE-3476-0D48-A1CF-33C448C28B7A}"/>
                </a:ext>
              </a:extLst>
            </p:cNvPr>
            <p:cNvSpPr/>
            <p:nvPr/>
          </p:nvSpPr>
          <p:spPr>
            <a:xfrm>
              <a:off x="3863340" y="227457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ACBECE0-1796-D94F-A922-2EAAC5C48329}"/>
                </a:ext>
              </a:extLst>
            </p:cNvPr>
            <p:cNvSpPr/>
            <p:nvPr/>
          </p:nvSpPr>
          <p:spPr>
            <a:xfrm>
              <a:off x="4274820" y="268605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8DFFA8A-C2A1-D74B-9496-E309EED090AB}"/>
                </a:ext>
              </a:extLst>
            </p:cNvPr>
            <p:cNvSpPr/>
            <p:nvPr/>
          </p:nvSpPr>
          <p:spPr>
            <a:xfrm>
              <a:off x="4709160" y="309753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19A7351-1463-5248-A496-0746611916B8}"/>
                </a:ext>
              </a:extLst>
            </p:cNvPr>
            <p:cNvSpPr/>
            <p:nvPr/>
          </p:nvSpPr>
          <p:spPr>
            <a:xfrm>
              <a:off x="5120640" y="350901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E4B5DC3-4B54-D04A-81D7-7FBEF39A890D}"/>
                </a:ext>
              </a:extLst>
            </p:cNvPr>
            <p:cNvSpPr/>
            <p:nvPr/>
          </p:nvSpPr>
          <p:spPr>
            <a:xfrm>
              <a:off x="4709160" y="227457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ADADEF6-37F6-E348-AA32-ED72FD4347BF}"/>
                </a:ext>
              </a:extLst>
            </p:cNvPr>
            <p:cNvSpPr/>
            <p:nvPr/>
          </p:nvSpPr>
          <p:spPr>
            <a:xfrm>
              <a:off x="5120640" y="268605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A05C05-4B55-4843-890A-F127E534815E}"/>
                </a:ext>
              </a:extLst>
            </p:cNvPr>
            <p:cNvSpPr/>
            <p:nvPr/>
          </p:nvSpPr>
          <p:spPr>
            <a:xfrm>
              <a:off x="5554980" y="309753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E78B50B-3164-854D-9C9A-35BABAAD5446}"/>
                </a:ext>
              </a:extLst>
            </p:cNvPr>
            <p:cNvSpPr/>
            <p:nvPr/>
          </p:nvSpPr>
          <p:spPr>
            <a:xfrm>
              <a:off x="5966460" y="350901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9D02D19-F373-5F4A-B613-2FB2B0B6F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2" y="2011045"/>
            <a:ext cx="3662028" cy="8521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19175A-02A9-C04D-801C-71B3B994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2" y="3049394"/>
            <a:ext cx="3346115" cy="13301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4F849C-DF86-6F47-B432-08566B8AE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2" y="4859213"/>
            <a:ext cx="9135648" cy="9434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21127A2-3531-1B4B-BAED-BACBE644DB65}"/>
              </a:ext>
            </a:extLst>
          </p:cNvPr>
          <p:cNvSpPr txBox="1"/>
          <p:nvPr/>
        </p:nvSpPr>
        <p:spPr>
          <a:xfrm>
            <a:off x="-68192" y="6550223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B. Hariharan</a:t>
            </a:r>
          </a:p>
        </p:txBody>
      </p:sp>
    </p:spTree>
    <p:extLst>
      <p:ext uri="{BB962C8B-B14F-4D97-AF65-F5344CB8AC3E}">
        <p14:creationId xmlns:p14="http://schemas.microsoft.com/office/powerpoint/2010/main" val="32037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Fix 3: Use local edge information (CRFs)</a:t>
            </a:r>
          </a:p>
        </p:txBody>
      </p:sp>
      <p:sp>
        <p:nvSpPr>
          <p:cNvPr id="34" name="Down Arrow Callout 33">
            <a:extLst>
              <a:ext uri="{FF2B5EF4-FFF2-40B4-BE49-F238E27FC236}">
                <a16:creationId xmlns:a16="http://schemas.microsoft.com/office/drawing/2014/main" id="{99E898ED-9EA2-7248-A776-E6FC008C8C04}"/>
              </a:ext>
            </a:extLst>
          </p:cNvPr>
          <p:cNvSpPr/>
          <p:nvPr/>
        </p:nvSpPr>
        <p:spPr>
          <a:xfrm>
            <a:off x="6462370" y="3878262"/>
            <a:ext cx="1671638" cy="992187"/>
          </a:xfrm>
          <a:prstGeom prst="down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Callout 34">
            <a:extLst>
              <a:ext uri="{FF2B5EF4-FFF2-40B4-BE49-F238E27FC236}">
                <a16:creationId xmlns:a16="http://schemas.microsoft.com/office/drawing/2014/main" id="{775286F7-B469-2C43-A8E5-3E800558FE7D}"/>
              </a:ext>
            </a:extLst>
          </p:cNvPr>
          <p:cNvSpPr/>
          <p:nvPr/>
        </p:nvSpPr>
        <p:spPr>
          <a:xfrm>
            <a:off x="4790732" y="3887295"/>
            <a:ext cx="1671638" cy="992187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2CE572F-8837-D848-9797-CE3AAF6C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009928"/>
            <a:ext cx="7696200" cy="1472746"/>
          </a:xfrm>
        </p:spPr>
        <p:txBody>
          <a:bodyPr/>
          <a:lstStyle/>
          <a:p>
            <a:r>
              <a:rPr lang="en-US" dirty="0"/>
              <a:t>Idea: take convolutional network prediction and sharpen using classic techniques</a:t>
            </a:r>
          </a:p>
          <a:p>
            <a:r>
              <a:rPr lang="en-US" i="1" dirty="0"/>
              <a:t>Conditional Random Field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F6425D0-27B7-4249-BCC6-3D354ADF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9" y="2770387"/>
            <a:ext cx="8381658" cy="82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85F824-CC3A-BB44-A255-CA0BAFECC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87295"/>
            <a:ext cx="6895757" cy="4870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807D565-C602-964C-AAA9-A92B51FEC5F2}"/>
              </a:ext>
            </a:extLst>
          </p:cNvPr>
          <p:cNvSpPr txBox="1"/>
          <p:nvPr/>
        </p:nvSpPr>
        <p:spPr>
          <a:xfrm>
            <a:off x="4561960" y="4853668"/>
            <a:ext cx="2129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Label compatibility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9BD232-6EAC-E448-A5D0-989B577E5A6E}"/>
              </a:ext>
            </a:extLst>
          </p:cNvPr>
          <p:cNvSpPr txBox="1"/>
          <p:nvPr/>
        </p:nvSpPr>
        <p:spPr>
          <a:xfrm>
            <a:off x="6576756" y="4876690"/>
            <a:ext cx="167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Pixel similarity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AB757A-4080-8D4D-8115-B638392F1A74}"/>
              </a:ext>
            </a:extLst>
          </p:cNvPr>
          <p:cNvSpPr txBox="1"/>
          <p:nvPr/>
        </p:nvSpPr>
        <p:spPr>
          <a:xfrm>
            <a:off x="-68192" y="6550223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B. Hariharan</a:t>
            </a:r>
          </a:p>
        </p:txBody>
      </p:sp>
    </p:spTree>
    <p:extLst>
      <p:ext uri="{BB962C8B-B14F-4D97-AF65-F5344CB8AC3E}">
        <p14:creationId xmlns:p14="http://schemas.microsoft.com/office/powerpoint/2010/main" val="409946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Fix 3: Use local edge information (CRFs)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3FB6FC-36E8-FB4F-A317-41969CAB51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76" y="1600200"/>
            <a:ext cx="9164152" cy="29587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D575C2-66A7-FE41-8B06-03B69FE4CADC}"/>
              </a:ext>
            </a:extLst>
          </p:cNvPr>
          <p:cNvSpPr txBox="1"/>
          <p:nvPr/>
        </p:nvSpPr>
        <p:spPr>
          <a:xfrm>
            <a:off x="-68192" y="6550223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B. Hariharan</a:t>
            </a:r>
          </a:p>
        </p:txBody>
      </p:sp>
    </p:spTree>
    <p:extLst>
      <p:ext uri="{BB962C8B-B14F-4D97-AF65-F5344CB8AC3E}">
        <p14:creationId xmlns:p14="http://schemas.microsoft.com/office/powerpoint/2010/main" val="883608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Semantic Segmentation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4C94D-4E6A-0040-838A-39BFE47E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0" y="957398"/>
            <a:ext cx="8373880" cy="3124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8D03C-C9AA-EE46-BD63-FE1198BF8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19600"/>
            <a:ext cx="2209800" cy="2305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F3A5B-EE0E-5046-964A-5A73CC8344F2}"/>
              </a:ext>
            </a:extLst>
          </p:cNvPr>
          <p:cNvSpPr txBox="1"/>
          <p:nvPr/>
        </p:nvSpPr>
        <p:spPr>
          <a:xfrm>
            <a:off x="2529840" y="5802148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Liang-</a:t>
            </a:r>
            <a:r>
              <a:rPr lang="en-US" sz="1800" b="0" dirty="0" err="1"/>
              <a:t>Chieh</a:t>
            </a:r>
            <a:r>
              <a:rPr lang="en-US" sz="1800" b="0" dirty="0"/>
              <a:t> Chen, </a:t>
            </a:r>
            <a:r>
              <a:rPr lang="en-US" sz="1800" b="0" dirty="0" err="1"/>
              <a:t>Yukun</a:t>
            </a:r>
            <a:r>
              <a:rPr lang="en-US" sz="1800" b="0" dirty="0"/>
              <a:t> Zhu, George Papandreou, Florian </a:t>
            </a:r>
            <a:r>
              <a:rPr lang="en-US" sz="1800" b="0" dirty="0" err="1"/>
              <a:t>Schroff</a:t>
            </a:r>
            <a:r>
              <a:rPr lang="en-US" sz="1800" b="0" dirty="0"/>
              <a:t>, Hartwig Adam, </a:t>
            </a:r>
            <a:r>
              <a:rPr lang="en-US" sz="1800" b="0" dirty="0">
                <a:hlinkClick r:id="rId4"/>
              </a:rPr>
              <a:t>DeepLabv3+: Encoder-Decoder with Atrous Separable Convolution</a:t>
            </a:r>
            <a:r>
              <a:rPr lang="en-US" sz="1800" b="0" dirty="0"/>
              <a:t>, ECCV 2018</a:t>
            </a:r>
          </a:p>
        </p:txBody>
      </p:sp>
    </p:spTree>
    <p:extLst>
      <p:ext uri="{BB962C8B-B14F-4D97-AF65-F5344CB8AC3E}">
        <p14:creationId xmlns:p14="http://schemas.microsoft.com/office/powerpoint/2010/main" val="1304064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8020-5578-8548-93F2-A80B0F62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dense prediction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F04-0E6F-194A-9BB0-6A3CEC841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Depth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Surface normal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Colorization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7378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D2F0-874A-FA43-81A2-AA63F009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Segmentation: Metrics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86A63-1FD1-5143-BEF8-761EA9D21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400800" cy="55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2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/>
          <a:lstStyle/>
          <a:p>
            <a:r>
              <a:rPr lang="en-US" dirty="0"/>
              <a:t>Depth and normal estimation</a:t>
            </a:r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" y="1295400"/>
            <a:ext cx="4175718" cy="4648200"/>
          </a:xfrm>
          <a:prstGeom prst="rect">
            <a:avLst/>
          </a:prstGeom>
        </p:spPr>
      </p:pic>
      <p:pic>
        <p:nvPicPr>
          <p:cNvPr id="5" name="Picture 4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364"/>
          <a:stretch/>
        </p:blipFill>
        <p:spPr>
          <a:xfrm>
            <a:off x="4343400" y="1390344"/>
            <a:ext cx="1435608" cy="4477056"/>
          </a:xfrm>
          <a:prstGeom prst="rect">
            <a:avLst/>
          </a:prstGeom>
        </p:spPr>
      </p:pic>
      <p:pic>
        <p:nvPicPr>
          <p:cNvPr id="6" name="Picture 5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 r="96"/>
          <a:stretch/>
        </p:blipFill>
        <p:spPr>
          <a:xfrm>
            <a:off x="5867400" y="1390344"/>
            <a:ext cx="2898648" cy="44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0330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Predicted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1033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0870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D. Eigen and R. Fergus, </a:t>
            </a:r>
            <a:r>
              <a:rPr lang="en-US" sz="1800" b="0" dirty="0">
                <a:hlinkClick r:id="rId4"/>
              </a:rPr>
              <a:t>Predicting Depth, Surface Normals and Semantic Labels with a Common Multi-Scale Convolutional Architecture</a:t>
            </a:r>
            <a:r>
              <a:rPr lang="en-US" sz="1800" b="0" dirty="0"/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1698077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/>
          <a:lstStyle/>
          <a:p>
            <a:r>
              <a:rPr lang="en-US" dirty="0"/>
              <a:t>Depth and normal estimation</a:t>
            </a:r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" y="1295400"/>
            <a:ext cx="4175718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10330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Predicted </a:t>
            </a:r>
            <a:r>
              <a:rPr lang="en-US" sz="1600" b="0" dirty="0" err="1"/>
              <a:t>normals</a:t>
            </a:r>
            <a:endParaRPr lang="en-US" sz="16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1033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Ground truth</a:t>
            </a:r>
          </a:p>
        </p:txBody>
      </p:sp>
      <p:pic>
        <p:nvPicPr>
          <p:cNvPr id="3" name="Picture 2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76"/>
          <a:stretch/>
        </p:blipFill>
        <p:spPr>
          <a:xfrm>
            <a:off x="4267200" y="1371600"/>
            <a:ext cx="1508760" cy="4461399"/>
          </a:xfrm>
          <a:prstGeom prst="rect">
            <a:avLst/>
          </a:prstGeom>
        </p:spPr>
      </p:pic>
      <p:pic>
        <p:nvPicPr>
          <p:cNvPr id="10" name="Picture 9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r="1066"/>
          <a:stretch/>
        </p:blipFill>
        <p:spPr>
          <a:xfrm>
            <a:off x="5867400" y="1371600"/>
            <a:ext cx="2880360" cy="4461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257EB7-D2F0-6747-A7B5-D9C169F4E7E6}"/>
              </a:ext>
            </a:extLst>
          </p:cNvPr>
          <p:cNvSpPr txBox="1"/>
          <p:nvPr/>
        </p:nvSpPr>
        <p:spPr>
          <a:xfrm>
            <a:off x="228600" y="60870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D. Eigen and R. Fergus, </a:t>
            </a:r>
            <a:r>
              <a:rPr lang="en-US" sz="1800" b="0" dirty="0">
                <a:hlinkClick r:id="rId4"/>
              </a:rPr>
              <a:t>Predicting Depth, Surface Normals and Semantic Labels with a Common Multi-Scale Convolutional Architecture</a:t>
            </a:r>
            <a:r>
              <a:rPr lang="en-US" sz="1800" b="0" dirty="0"/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871206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" b="44353"/>
          <a:stretch/>
        </p:blipFill>
        <p:spPr>
          <a:xfrm>
            <a:off x="1142999" y="3509412"/>
            <a:ext cx="7162801" cy="2738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400800"/>
            <a:ext cx="6761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R. Zhang, P. </a:t>
            </a:r>
            <a:r>
              <a:rPr lang="en-US" sz="1600" b="0" dirty="0" err="1"/>
              <a:t>Isola</a:t>
            </a:r>
            <a:r>
              <a:rPr lang="en-US" sz="1600" b="0" dirty="0"/>
              <a:t>, and A. </a:t>
            </a:r>
            <a:r>
              <a:rPr lang="en-US" sz="1600" b="0" dirty="0" err="1"/>
              <a:t>Efros</a:t>
            </a:r>
            <a:r>
              <a:rPr lang="en-US" sz="1600" b="0" dirty="0"/>
              <a:t>, </a:t>
            </a:r>
            <a:r>
              <a:rPr lang="en-US" sz="1600" b="0" dirty="0">
                <a:hlinkClick r:id="rId3"/>
              </a:rPr>
              <a:t>Colorful Image Colorization</a:t>
            </a:r>
            <a:r>
              <a:rPr lang="en-US" sz="1600" b="0" dirty="0"/>
              <a:t>, ECCV 2016</a:t>
            </a:r>
          </a:p>
        </p:txBody>
      </p:sp>
      <p:pic>
        <p:nvPicPr>
          <p:cNvPr id="6" name="Picture 5" descr="Screen Shot 2018-04-25 at 11.22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25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8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1927-38DA-9D49-896C-D5B37477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5892-BF6B-3742-8C35-3E98EC281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dense prediction as a post-process on top of an image classification CNN</a:t>
            </a:r>
          </a:p>
        </p:txBody>
      </p:sp>
      <p:pic>
        <p:nvPicPr>
          <p:cNvPr id="4" name="Picture 3" descr="Screen Shot 2018-04-23 at 12.26.06 PM.png">
            <a:extLst>
              <a:ext uri="{FF2B5EF4-FFF2-40B4-BE49-F238E27FC236}">
                <a16:creationId xmlns:a16="http://schemas.microsoft.com/office/drawing/2014/main" id="{2E56AD80-FDD0-4044-83FA-871605468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3" y="2286000"/>
            <a:ext cx="8177274" cy="42672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4216D71-A305-8544-879B-5BF394B804E4}"/>
              </a:ext>
            </a:extLst>
          </p:cNvPr>
          <p:cNvSpPr/>
          <p:nvPr/>
        </p:nvSpPr>
        <p:spPr bwMode="auto">
          <a:xfrm>
            <a:off x="3048000" y="2057400"/>
            <a:ext cx="3124200" cy="1371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Have: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feature maps from image classification network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Want:</a:t>
            </a:r>
            <a:r>
              <a:rPr lang="en-US" sz="1600" b="0" dirty="0"/>
              <a:t> pixel-wise predictions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6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Convolutionalization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42ADE-60BE-8743-BABE-0026E55CF5D6}"/>
              </a:ext>
            </a:extLst>
          </p:cNvPr>
          <p:cNvSpPr/>
          <p:nvPr/>
        </p:nvSpPr>
        <p:spPr>
          <a:xfrm>
            <a:off x="228600" y="6197024"/>
            <a:ext cx="8915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E. </a:t>
            </a:r>
            <a:r>
              <a:rPr lang="en-US" sz="1600" b="0" dirty="0" err="1"/>
              <a:t>Shelhamer</a:t>
            </a:r>
            <a:r>
              <a:rPr lang="en-US" sz="1600" b="0" dirty="0"/>
              <a:t>, and T. Darrell,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1819B-4B18-F342-AD28-9564852CA8A7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Design a network with only convolutional layers, make predictions for all pixels at once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5C6D5-311C-EE43-9821-4EAF5BFE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13" y="2209800"/>
            <a:ext cx="625598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Sparse, Low-resolution Output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42ADE-60BE-8743-BABE-0026E55CF5D6}"/>
              </a:ext>
            </a:extLst>
          </p:cNvPr>
          <p:cNvSpPr/>
          <p:nvPr/>
        </p:nvSpPr>
        <p:spPr>
          <a:xfrm>
            <a:off x="228600" y="6197024"/>
            <a:ext cx="8915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E. </a:t>
            </a:r>
            <a:r>
              <a:rPr lang="en-US" sz="1600" b="0" dirty="0" err="1"/>
              <a:t>Shelhamer</a:t>
            </a:r>
            <a:r>
              <a:rPr lang="en-US" sz="1600" b="0" dirty="0"/>
              <a:t>, and T. Darrell,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5C6D5-311C-EE43-9821-4EAF5BFE1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52175" r="67384" b="6521"/>
          <a:stretch/>
        </p:blipFill>
        <p:spPr>
          <a:xfrm>
            <a:off x="1181100" y="962112"/>
            <a:ext cx="7010400" cy="518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DA31CD-B3FD-2F4D-B852-90CED7EF2BF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3" t="54348" r="3654" b="13043"/>
          <a:stretch/>
        </p:blipFill>
        <p:spPr>
          <a:xfrm>
            <a:off x="1181100" y="962111"/>
            <a:ext cx="7010400" cy="5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7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Receptive Field, Stride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1819B-4B18-F342-AD28-9564852CA8A7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Receptive Field: Pixels in the image that are “connected” to a given unit.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Stride: Shift in receptive field between consecutive units in a convolutional feature map.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See: </a:t>
            </a:r>
            <a:r>
              <a:rPr lang="en-US" b="0" dirty="0">
                <a:hlinkClick r:id="rId2"/>
              </a:rPr>
              <a:t>https://distill.pub/2019/computing-receptive-fields/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32800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Sparse, Low-resolution Output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42ADE-60BE-8743-BABE-0026E55CF5D6}"/>
              </a:ext>
            </a:extLst>
          </p:cNvPr>
          <p:cNvSpPr/>
          <p:nvPr/>
        </p:nvSpPr>
        <p:spPr>
          <a:xfrm>
            <a:off x="152400" y="6443246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et al.,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2B1F1E-166C-6E45-94AB-97892776C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" r="75409"/>
          <a:stretch/>
        </p:blipFill>
        <p:spPr>
          <a:xfrm>
            <a:off x="6096000" y="1204901"/>
            <a:ext cx="2971800" cy="44548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39B972-FBC9-1A40-AC60-D6ECFDEC1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" r="75409"/>
          <a:stretch/>
        </p:blipFill>
        <p:spPr>
          <a:xfrm>
            <a:off x="3081131" y="1207604"/>
            <a:ext cx="2971800" cy="4454824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A8650493-A2AA-3444-9ED9-9636E60EF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9" y="1207604"/>
            <a:ext cx="2961861" cy="4442792"/>
          </a:xfrm>
          <a:prstGeom prst="rect">
            <a:avLst/>
          </a:prstGeom>
        </p:spPr>
      </p:pic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D14CE56F-96AB-DF4C-BD7B-DDF90ACD245B}"/>
              </a:ext>
            </a:extLst>
          </p:cNvPr>
          <p:cNvCxnSpPr>
            <a:cxnSpLocks/>
            <a:stCxn id="20" idx="2"/>
            <a:endCxn id="11" idx="2"/>
          </p:cNvCxnSpPr>
          <p:nvPr/>
        </p:nvCxnSpPr>
        <p:spPr bwMode="auto">
          <a:xfrm rot="16200000" flipH="1">
            <a:off x="6072286" y="4150110"/>
            <a:ext cx="9329" cy="3009900"/>
          </a:xfrm>
          <a:prstGeom prst="curvedConnector3">
            <a:avLst>
              <a:gd name="adj1" fmla="val 255042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64A0DCC-8172-8541-BCEB-8F501872E3ED}"/>
              </a:ext>
            </a:extLst>
          </p:cNvPr>
          <p:cNvSpPr txBox="1"/>
          <p:nvPr/>
        </p:nvSpPr>
        <p:spPr>
          <a:xfrm>
            <a:off x="4345885" y="5938194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Bilinear Up sampling: Differentiable, train through up-sampling.</a:t>
            </a:r>
          </a:p>
        </p:txBody>
      </p:sp>
      <p:pic>
        <p:nvPicPr>
          <p:cNvPr id="27" name="Picture 26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B45A8B0F-E335-FE45-B2D1-D2A42083A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1204902"/>
            <a:ext cx="2975822" cy="44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62002</TotalTime>
  <Words>1818</Words>
  <Application>Microsoft Macintosh PowerPoint</Application>
  <PresentationFormat>On-screen Show (4:3)</PresentationFormat>
  <Paragraphs>239</Paragraphs>
  <Slides>42</Slides>
  <Notes>4</Notes>
  <HiddenSlides>11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Cambria Math</vt:lpstr>
      <vt:lpstr>Times New Roman</vt:lpstr>
      <vt:lpstr>Blank Presentation</vt:lpstr>
      <vt:lpstr>Pixel Prediction Tasks</vt:lpstr>
      <vt:lpstr>Outline</vt:lpstr>
      <vt:lpstr>Semantic Segmentation: Metrics</vt:lpstr>
      <vt:lpstr>Semantic Segmentation: Metrics</vt:lpstr>
      <vt:lpstr>Semantic Segmentation</vt:lpstr>
      <vt:lpstr>Convolutionalization</vt:lpstr>
      <vt:lpstr>Sparse, Low-resolution Output</vt:lpstr>
      <vt:lpstr>Aside: Receptive Field, Stride</vt:lpstr>
      <vt:lpstr>Sparse, Low-resolution Output</vt:lpstr>
      <vt:lpstr>Fix 1: Shift and Stitch</vt:lpstr>
      <vt:lpstr>Fix 1: A trous Conv., Dilated Conv.</vt:lpstr>
      <vt:lpstr>Fix 1: A trous Conv., Dilated Conv.</vt:lpstr>
      <vt:lpstr>Fix 1: A trous Conv., Dilated Conv.</vt:lpstr>
      <vt:lpstr>Fix 1: A trous Conv., Dilated Conv.</vt:lpstr>
      <vt:lpstr>Fix 1: A trous Conv., Dilated Conv.</vt:lpstr>
      <vt:lpstr>Fix 1: A trous Conv., Dilated Conv.</vt:lpstr>
      <vt:lpstr>Dilated convolutions</vt:lpstr>
      <vt:lpstr>Dilated convolutions</vt:lpstr>
      <vt:lpstr>Dilated convolutions</vt:lpstr>
      <vt:lpstr>Fix 2: Hyper-columns/Skip Connections</vt:lpstr>
      <vt:lpstr>Fix 2: Hyper-columns/Skip Connections</vt:lpstr>
      <vt:lpstr>Fix 2: Hyper-columns/Skip Connections</vt:lpstr>
      <vt:lpstr>Hypercolumns</vt:lpstr>
      <vt:lpstr>Fix 2b: Learned Upsampling</vt:lpstr>
      <vt:lpstr>U-Net</vt:lpstr>
      <vt:lpstr>Up-convolution</vt:lpstr>
      <vt:lpstr>Upsampling in a deep network</vt:lpstr>
      <vt:lpstr>Upsampling in a deep network</vt:lpstr>
      <vt:lpstr>Upsampling in a deep network</vt:lpstr>
      <vt:lpstr>Upsampling in a deep network</vt:lpstr>
      <vt:lpstr>Upsampling in a deep network</vt:lpstr>
      <vt:lpstr>Upsampling in a deep network</vt:lpstr>
      <vt:lpstr>Up-convolution: Alternate view</vt:lpstr>
      <vt:lpstr>Summary of upsampling architectures</vt:lpstr>
      <vt:lpstr>Fix 3: Use local edge information (CRFs)</vt:lpstr>
      <vt:lpstr>Fix 3: Use local edge information (CRFs)</vt:lpstr>
      <vt:lpstr>Fix 3: Use local edge information (CRFs)</vt:lpstr>
      <vt:lpstr>Semantic Segmentation Results</vt:lpstr>
      <vt:lpstr>Other dense prediction tasks</vt:lpstr>
      <vt:lpstr>Depth and normal estimation</vt:lpstr>
      <vt:lpstr>Depth and normal estimation</vt:lpstr>
      <vt:lpstr>Colorization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1766</cp:revision>
  <cp:lastPrinted>2018-10-23T20:22:34Z</cp:lastPrinted>
  <dcterms:created xsi:type="dcterms:W3CDTF">2004-08-29T23:15:23Z</dcterms:created>
  <dcterms:modified xsi:type="dcterms:W3CDTF">2021-04-23T06:06:25Z</dcterms:modified>
</cp:coreProperties>
</file>