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1"/>
  </p:notesMasterIdLst>
  <p:handoutMasterIdLst>
    <p:handoutMasterId r:id="rId82"/>
  </p:handoutMasterIdLst>
  <p:sldIdLst>
    <p:sldId id="887" r:id="rId2"/>
    <p:sldId id="733" r:id="rId3"/>
    <p:sldId id="886" r:id="rId4"/>
    <p:sldId id="889" r:id="rId5"/>
    <p:sldId id="891" r:id="rId6"/>
    <p:sldId id="808" r:id="rId7"/>
    <p:sldId id="857" r:id="rId8"/>
    <p:sldId id="892" r:id="rId9"/>
    <p:sldId id="893" r:id="rId10"/>
    <p:sldId id="794" r:id="rId11"/>
    <p:sldId id="899" r:id="rId12"/>
    <p:sldId id="795" r:id="rId13"/>
    <p:sldId id="796" r:id="rId14"/>
    <p:sldId id="797" r:id="rId15"/>
    <p:sldId id="799" r:id="rId16"/>
    <p:sldId id="800" r:id="rId17"/>
    <p:sldId id="801" r:id="rId18"/>
    <p:sldId id="802" r:id="rId19"/>
    <p:sldId id="919" r:id="rId20"/>
    <p:sldId id="842" r:id="rId21"/>
    <p:sldId id="853" r:id="rId22"/>
    <p:sldId id="862" r:id="rId23"/>
    <p:sldId id="925" r:id="rId24"/>
    <p:sldId id="927" r:id="rId25"/>
    <p:sldId id="854" r:id="rId26"/>
    <p:sldId id="863" r:id="rId27"/>
    <p:sldId id="837" r:id="rId28"/>
    <p:sldId id="865" r:id="rId29"/>
    <p:sldId id="841" r:id="rId30"/>
    <p:sldId id="846" r:id="rId31"/>
    <p:sldId id="878" r:id="rId32"/>
    <p:sldId id="894" r:id="rId33"/>
    <p:sldId id="898" r:id="rId34"/>
    <p:sldId id="850" r:id="rId35"/>
    <p:sldId id="897" r:id="rId36"/>
    <p:sldId id="918" r:id="rId37"/>
    <p:sldId id="851" r:id="rId38"/>
    <p:sldId id="867" r:id="rId39"/>
    <p:sldId id="869" r:id="rId40"/>
    <p:sldId id="913" r:id="rId41"/>
    <p:sldId id="868" r:id="rId42"/>
    <p:sldId id="860" r:id="rId43"/>
    <p:sldId id="914" r:id="rId44"/>
    <p:sldId id="879" r:id="rId45"/>
    <p:sldId id="904" r:id="rId46"/>
    <p:sldId id="901" r:id="rId47"/>
    <p:sldId id="903" r:id="rId48"/>
    <p:sldId id="920" r:id="rId49"/>
    <p:sldId id="928" r:id="rId50"/>
    <p:sldId id="905" r:id="rId51"/>
    <p:sldId id="907" r:id="rId52"/>
    <p:sldId id="917" r:id="rId53"/>
    <p:sldId id="882" r:id="rId54"/>
    <p:sldId id="916" r:id="rId55"/>
    <p:sldId id="872" r:id="rId56"/>
    <p:sldId id="883" r:id="rId57"/>
    <p:sldId id="909" r:id="rId58"/>
    <p:sldId id="908" r:id="rId59"/>
    <p:sldId id="910" r:id="rId60"/>
    <p:sldId id="906" r:id="rId61"/>
    <p:sldId id="911" r:id="rId62"/>
    <p:sldId id="874" r:id="rId63"/>
    <p:sldId id="875" r:id="rId64"/>
    <p:sldId id="876" r:id="rId65"/>
    <p:sldId id="921" r:id="rId66"/>
    <p:sldId id="923" r:id="rId67"/>
    <p:sldId id="924" r:id="rId68"/>
    <p:sldId id="884" r:id="rId69"/>
    <p:sldId id="943" r:id="rId70"/>
    <p:sldId id="942" r:id="rId71"/>
    <p:sldId id="944" r:id="rId72"/>
    <p:sldId id="972" r:id="rId73"/>
    <p:sldId id="946" r:id="rId74"/>
    <p:sldId id="945" r:id="rId75"/>
    <p:sldId id="947" r:id="rId76"/>
    <p:sldId id="948" r:id="rId77"/>
    <p:sldId id="949" r:id="rId78"/>
    <p:sldId id="1244" r:id="rId79"/>
    <p:sldId id="951" r:id="rId80"/>
  </p:sldIdLst>
  <p:sldSz cx="9144000" cy="6858000" type="screen4x3"/>
  <p:notesSz cx="7315200" cy="9601200"/>
  <p:defaultTex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8EFA00"/>
    <a:srgbClr val="005493"/>
    <a:srgbClr val="00FDFF"/>
    <a:srgbClr val="0000FF"/>
    <a:srgbClr val="FF9900"/>
    <a:srgbClr val="CC66FF"/>
    <a:srgbClr val="FF0000"/>
    <a:srgbClr val="33CC33"/>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26" autoAdjust="0"/>
    <p:restoredTop sz="79386" autoAdjust="0"/>
  </p:normalViewPr>
  <p:slideViewPr>
    <p:cSldViewPr>
      <p:cViewPr varScale="1">
        <p:scale>
          <a:sx n="162" d="100"/>
          <a:sy n="162" d="100"/>
        </p:scale>
        <p:origin x="640"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63CBE3B-9004-44CA-A825-B41E392F642F}" type="slidenum">
              <a:rPr lang="en-US"/>
              <a:pPr>
                <a:defRPr/>
              </a:pPr>
              <a:t>‹#›</a:t>
            </a:fld>
            <a:endParaRPr lang="en-US"/>
          </a:p>
        </p:txBody>
      </p:sp>
    </p:spTree>
    <p:extLst>
      <p:ext uri="{BB962C8B-B14F-4D97-AF65-F5344CB8AC3E}">
        <p14:creationId xmlns:p14="http://schemas.microsoft.com/office/powerpoint/2010/main" val="986954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4198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297EAD1-C33D-48A2-8CAB-582B6385EBDB}" type="slidenum">
              <a:rPr lang="en-US"/>
              <a:pPr>
                <a:defRPr/>
              </a:pPr>
              <a:t>‹#›</a:t>
            </a:fld>
            <a:endParaRPr lang="en-US"/>
          </a:p>
        </p:txBody>
      </p:sp>
    </p:spTree>
    <p:extLst>
      <p:ext uri="{BB962C8B-B14F-4D97-AF65-F5344CB8AC3E}">
        <p14:creationId xmlns:p14="http://schemas.microsoft.com/office/powerpoint/2010/main" val="34538188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a:t>
            </a:fld>
            <a:endParaRPr lang="en-US"/>
          </a:p>
        </p:txBody>
      </p:sp>
    </p:spTree>
    <p:extLst>
      <p:ext uri="{BB962C8B-B14F-4D97-AF65-F5344CB8AC3E}">
        <p14:creationId xmlns:p14="http://schemas.microsoft.com/office/powerpoint/2010/main" val="3227693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17</a:t>
            </a:fld>
            <a:endParaRPr lang="en-US"/>
          </a:p>
        </p:txBody>
      </p:sp>
    </p:spTree>
    <p:extLst>
      <p:ext uri="{BB962C8B-B14F-4D97-AF65-F5344CB8AC3E}">
        <p14:creationId xmlns:p14="http://schemas.microsoft.com/office/powerpoint/2010/main" val="4134310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18</a:t>
            </a:fld>
            <a:endParaRPr lang="en-US"/>
          </a:p>
        </p:txBody>
      </p:sp>
    </p:spTree>
    <p:extLst>
      <p:ext uri="{BB962C8B-B14F-4D97-AF65-F5344CB8AC3E}">
        <p14:creationId xmlns:p14="http://schemas.microsoft.com/office/powerpoint/2010/main" val="4245453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546238C-4816-3C47-9788-AE916EBBC2C6}" type="slidenum">
              <a:rPr lang="en-US" smtClean="0"/>
              <a:t>19</a:t>
            </a:fld>
            <a:endParaRPr lang="en-US"/>
          </a:p>
        </p:txBody>
      </p:sp>
    </p:spTree>
    <p:extLst>
      <p:ext uri="{BB962C8B-B14F-4D97-AF65-F5344CB8AC3E}">
        <p14:creationId xmlns:p14="http://schemas.microsoft.com/office/powerpoint/2010/main" val="3821054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CD48017-A63F-4066-B29F-EED7C58C97D2}" type="slidenum">
              <a:rPr lang="en-US" smtClean="0"/>
              <a:t>26</a:t>
            </a:fld>
            <a:endParaRPr lang="en-US"/>
          </a:p>
        </p:txBody>
      </p:sp>
    </p:spTree>
    <p:extLst>
      <p:ext uri="{BB962C8B-B14F-4D97-AF65-F5344CB8AC3E}">
        <p14:creationId xmlns:p14="http://schemas.microsoft.com/office/powerpoint/2010/main" val="2844716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features</a:t>
            </a:r>
            <a:r>
              <a:rPr lang="en-US" baseline="0" dirty="0"/>
              <a:t> are also sent to a linear </a:t>
            </a:r>
            <a:r>
              <a:rPr lang="en-US" baseline="0" dirty="0" err="1"/>
              <a:t>regressor</a:t>
            </a:r>
            <a:r>
              <a:rPr lang="en-US" baseline="0" dirty="0"/>
              <a:t> that improves object localization.</a:t>
            </a:r>
          </a:p>
          <a:p>
            <a:r>
              <a:rPr lang="en-US" baseline="0" dirty="0"/>
              <a:t>The components outlined in purple are “post hoc” in the sense that they are learned after the </a:t>
            </a:r>
            <a:r>
              <a:rPr lang="en-US" baseline="0" dirty="0" err="1"/>
              <a:t>convnet</a:t>
            </a:r>
            <a:r>
              <a:rPr lang="en-US" baseline="0" dirty="0"/>
              <a:t> weights are trained and forever frozen.</a:t>
            </a:r>
            <a:endParaRPr lang="en-US" dirty="0"/>
          </a:p>
        </p:txBody>
      </p:sp>
      <p:sp>
        <p:nvSpPr>
          <p:cNvPr id="4" name="Slide Number Placeholder 3"/>
          <p:cNvSpPr>
            <a:spLocks noGrp="1"/>
          </p:cNvSpPr>
          <p:nvPr>
            <p:ph type="sldNum" sz="quarter" idx="10"/>
          </p:nvPr>
        </p:nvSpPr>
        <p:spPr/>
        <p:txBody>
          <a:bodyPr/>
          <a:lstStyle/>
          <a:p>
            <a:fld id="{4546238C-4816-3C47-9788-AE916EBBC2C6}" type="slidenum">
              <a:rPr lang="en-US" smtClean="0"/>
              <a:t>27</a:t>
            </a:fld>
            <a:endParaRPr lang="en-US"/>
          </a:p>
        </p:txBody>
      </p:sp>
    </p:spTree>
    <p:extLst>
      <p:ext uri="{BB962C8B-B14F-4D97-AF65-F5344CB8AC3E}">
        <p14:creationId xmlns:p14="http://schemas.microsoft.com/office/powerpoint/2010/main" val="1439301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t>Object detection system overview.</a:t>
            </a:r>
            <a:r>
              <a:rPr lang="en-US" sz="1200" dirty="0"/>
              <a:t> Our system (1) takes an input image, (2) extracts around 2000 bottom-up region proposals, (3) computes features for each proposal using a large convolutional neural network (CNN), and then (4) classifies each region using class-specific linear SVMs. </a:t>
            </a:r>
            <a:r>
              <a:rPr lang="en-US" sz="1200" b="1" dirty="0"/>
              <a:t>R-CNN achieves a mean average precision (</a:t>
            </a:r>
            <a:r>
              <a:rPr lang="en-US" sz="1200" b="1" dirty="0" err="1"/>
              <a:t>mAP</a:t>
            </a:r>
            <a:r>
              <a:rPr lang="en-US" sz="1200" b="1" dirty="0"/>
              <a:t>) of 53.7% on PASCAL VOC 2010</a:t>
            </a:r>
            <a:r>
              <a:rPr lang="en-US" sz="1200" dirty="0"/>
              <a:t>. For comparison, </a:t>
            </a:r>
            <a:r>
              <a:rPr lang="en-US" sz="1200" dirty="0" err="1"/>
              <a:t>Uijlings</a:t>
            </a:r>
            <a:r>
              <a:rPr lang="en-US" sz="1200" dirty="0"/>
              <a:t> et al. (2013) report 35.1% </a:t>
            </a:r>
            <a:r>
              <a:rPr lang="en-US" sz="1200" dirty="0" err="1"/>
              <a:t>mAP</a:t>
            </a:r>
            <a:r>
              <a:rPr lang="en-US" sz="1200" dirty="0"/>
              <a:t> using the same region proposals, but with a spatial pyramid and bag-of-visual-words approach. </a:t>
            </a:r>
            <a:r>
              <a:rPr lang="en-US" sz="1200" b="1" dirty="0"/>
              <a:t>The popular deformable part models perform at 33.4%.</a:t>
            </a:r>
          </a:p>
          <a:p>
            <a:endParaRPr lang="en-US" dirty="0"/>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28</a:t>
            </a:fld>
            <a:endParaRPr lang="en-US"/>
          </a:p>
        </p:txBody>
      </p:sp>
    </p:spTree>
    <p:extLst>
      <p:ext uri="{BB962C8B-B14F-4D97-AF65-F5344CB8AC3E}">
        <p14:creationId xmlns:p14="http://schemas.microsoft.com/office/powerpoint/2010/main" val="4261725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46238C-4816-3C47-9788-AE916EBBC2C6}" type="slidenum">
              <a:rPr lang="en-US" smtClean="0"/>
              <a:t>29</a:t>
            </a:fld>
            <a:endParaRPr lang="en-US"/>
          </a:p>
        </p:txBody>
      </p:sp>
    </p:spTree>
    <p:extLst>
      <p:ext uri="{BB962C8B-B14F-4D97-AF65-F5344CB8AC3E}">
        <p14:creationId xmlns:p14="http://schemas.microsoft.com/office/powerpoint/2010/main" val="1505017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Rather than using post-hoc bounding-box </a:t>
            </a:r>
            <a:r>
              <a:rPr lang="en-US" baseline="0" dirty="0" err="1"/>
              <a:t>regressors</a:t>
            </a:r>
            <a:r>
              <a:rPr lang="en-US" baseline="0" dirty="0"/>
              <a:t>, bounding-box regression is implemented as an additional linear layer in the network</a:t>
            </a:r>
          </a:p>
        </p:txBody>
      </p:sp>
      <p:sp>
        <p:nvSpPr>
          <p:cNvPr id="4" name="Slide Number Placeholder 3"/>
          <p:cNvSpPr>
            <a:spLocks noGrp="1"/>
          </p:cNvSpPr>
          <p:nvPr>
            <p:ph type="sldNum" sz="quarter" idx="10"/>
          </p:nvPr>
        </p:nvSpPr>
        <p:spPr/>
        <p:txBody>
          <a:bodyPr/>
          <a:lstStyle/>
          <a:p>
            <a:fld id="{4546238C-4816-3C47-9788-AE916EBBC2C6}" type="slidenum">
              <a:rPr lang="en-US" smtClean="0"/>
              <a:t>30</a:t>
            </a:fld>
            <a:endParaRPr lang="en-US"/>
          </a:p>
        </p:txBody>
      </p:sp>
    </p:spTree>
    <p:extLst>
      <p:ext uri="{BB962C8B-B14F-4D97-AF65-F5344CB8AC3E}">
        <p14:creationId xmlns:p14="http://schemas.microsoft.com/office/powerpoint/2010/main" val="1791075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Rather than using post-hoc bounding-box </a:t>
            </a:r>
            <a:r>
              <a:rPr lang="en-US" baseline="0" dirty="0" err="1"/>
              <a:t>regressors</a:t>
            </a:r>
            <a:r>
              <a:rPr lang="en-US" baseline="0" dirty="0"/>
              <a:t>, bounding-box regression is implemented as an additional linear layer in the network</a:t>
            </a:r>
          </a:p>
        </p:txBody>
      </p:sp>
      <p:sp>
        <p:nvSpPr>
          <p:cNvPr id="4" name="Slide Number Placeholder 3"/>
          <p:cNvSpPr>
            <a:spLocks noGrp="1"/>
          </p:cNvSpPr>
          <p:nvPr>
            <p:ph type="sldNum" sz="quarter" idx="10"/>
          </p:nvPr>
        </p:nvSpPr>
        <p:spPr/>
        <p:txBody>
          <a:bodyPr/>
          <a:lstStyle/>
          <a:p>
            <a:fld id="{4546238C-4816-3C47-9788-AE916EBBC2C6}" type="slidenum">
              <a:rPr lang="en-US" smtClean="0"/>
              <a:t>34</a:t>
            </a:fld>
            <a:endParaRPr lang="en-US"/>
          </a:p>
        </p:txBody>
      </p:sp>
    </p:spTree>
    <p:extLst>
      <p:ext uri="{BB962C8B-B14F-4D97-AF65-F5344CB8AC3E}">
        <p14:creationId xmlns:p14="http://schemas.microsoft.com/office/powerpoint/2010/main" val="1791075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r>
              <a:rPr lang="en-US" dirty="0"/>
              <a:t>T</a:t>
            </a:r>
            <a:r>
              <a:rPr lang="en-US" baseline="0" dirty="0"/>
              <a:t>hese speed improvements do not sacrifice object detection accuracy. In fact, mean average precision is better than the baseline methods due to our improved training.</a:t>
            </a:r>
            <a:endParaRPr lang="en-US" dirty="0"/>
          </a:p>
        </p:txBody>
      </p:sp>
      <p:sp>
        <p:nvSpPr>
          <p:cNvPr id="4" name="Slide Number Placeholder 3"/>
          <p:cNvSpPr>
            <a:spLocks noGrp="1"/>
          </p:cNvSpPr>
          <p:nvPr>
            <p:ph type="sldNum" sz="quarter" idx="10"/>
          </p:nvPr>
        </p:nvSpPr>
        <p:spPr/>
        <p:txBody>
          <a:bodyPr/>
          <a:lstStyle/>
          <a:p>
            <a:fld id="{4546238C-4816-3C47-9788-AE916EBBC2C6}" type="slidenum">
              <a:rPr lang="en-US" smtClean="0"/>
              <a:t>37</a:t>
            </a:fld>
            <a:endParaRPr lang="en-US"/>
          </a:p>
        </p:txBody>
      </p:sp>
    </p:spTree>
    <p:extLst>
      <p:ext uri="{BB962C8B-B14F-4D97-AF65-F5344CB8AC3E}">
        <p14:creationId xmlns:p14="http://schemas.microsoft.com/office/powerpoint/2010/main" val="2135442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37615E34-67BE-43B6-AA45-D342F232CCA0}" type="slidenum">
              <a:rPr lang="en-US" smtClean="0"/>
              <a:pPr/>
              <a:t>2</a:t>
            </a:fld>
            <a:endParaRPr lang="en-US"/>
          </a:p>
        </p:txBody>
      </p:sp>
      <p:sp>
        <p:nvSpPr>
          <p:cNvPr id="50179" name="Rectangle 2"/>
          <p:cNvSpPr>
            <a:spLocks noGrp="1" noRot="1" noChangeAspect="1" noChangeArrowheads="1" noTextEdit="1"/>
          </p:cNvSpPr>
          <p:nvPr>
            <p:ph type="sldImg"/>
          </p:nvPr>
        </p:nvSpPr>
        <p:spPr>
          <a:xfrm>
            <a:off x="1265238" y="725488"/>
            <a:ext cx="4784725" cy="3587750"/>
          </a:xfrm>
          <a:ln/>
        </p:spPr>
      </p:sp>
      <p:sp>
        <p:nvSpPr>
          <p:cNvPr id="50180"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1486911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each sliding-window location, we simultaneously predict multiple region proposals, where the number of maximum possible proposals for each location is denoted as k. So the </a:t>
            </a:r>
            <a:r>
              <a:rPr lang="en-US" dirty="0" err="1"/>
              <a:t>reg</a:t>
            </a:r>
            <a:r>
              <a:rPr lang="en-US" dirty="0"/>
              <a:t> layer has 4k outputs encoding the coordinates of k boxes, and the </a:t>
            </a:r>
            <a:r>
              <a:rPr lang="en-US" dirty="0" err="1"/>
              <a:t>cls</a:t>
            </a:r>
            <a:r>
              <a:rPr lang="en-US" dirty="0"/>
              <a:t> layer outputs 2k scores that estimate probability of object or not object for each proposal</a:t>
            </a:r>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39</a:t>
            </a:fld>
            <a:endParaRPr lang="en-US"/>
          </a:p>
        </p:txBody>
      </p:sp>
    </p:spTree>
    <p:extLst>
      <p:ext uri="{BB962C8B-B14F-4D97-AF65-F5344CB8AC3E}">
        <p14:creationId xmlns:p14="http://schemas.microsoft.com/office/powerpoint/2010/main" val="3643665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546238C-4816-3C47-9788-AE916EBBC2C6}" type="slidenum">
              <a:rPr lang="en-US" smtClean="0"/>
              <a:t>42</a:t>
            </a:fld>
            <a:endParaRPr lang="en-US"/>
          </a:p>
        </p:txBody>
      </p:sp>
    </p:spTree>
    <p:extLst>
      <p:ext uri="{BB962C8B-B14F-4D97-AF65-F5344CB8AC3E}">
        <p14:creationId xmlns:p14="http://schemas.microsoft.com/office/powerpoint/2010/main" val="1232957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training time we only want one bounding box predictor to be responsible for each object. We assign one predictor to be “responsible” for predicting an object based on which prediction has the highest current IOU with the ground truth.</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46</a:t>
            </a:fld>
            <a:endParaRPr lang="en-US"/>
          </a:p>
        </p:txBody>
      </p:sp>
    </p:spTree>
    <p:extLst>
      <p:ext uri="{BB962C8B-B14F-4D97-AF65-F5344CB8AC3E}">
        <p14:creationId xmlns:p14="http://schemas.microsoft.com/office/powerpoint/2010/main" val="1841515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training time we only want one bounding box predictor to be responsible for each object. We assign one predictor to be “responsible” for predicting an object based on which prediction has the highest current IOU with the ground truth.</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47</a:t>
            </a:fld>
            <a:endParaRPr lang="en-US"/>
          </a:p>
        </p:txBody>
      </p:sp>
    </p:spTree>
    <p:extLst>
      <p:ext uri="{BB962C8B-B14F-4D97-AF65-F5344CB8AC3E}">
        <p14:creationId xmlns:p14="http://schemas.microsoft.com/office/powerpoint/2010/main" val="1879887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convolutional fashion, we evaluate a small set (e.g. 4) of default boxes of different aspect ratios at each location in several feature maps with different scales (e.g. 8 × 8 and 4 × 4 in (b) and (c)). For each default box, we predict both the shape offsets and the confidences for all object categories ((c1, c2, · · · , </a:t>
            </a:r>
            <a:r>
              <a:rPr lang="en-US" dirty="0" err="1"/>
              <a:t>cp</a:t>
            </a:r>
            <a:r>
              <a:rPr lang="en-US" dirty="0"/>
              <a:t>)). At training time, we first match these default boxes to the ground truth boxes. For example, we have matched two default boxes with the cat and one with the dog, which are treated as positives and the rest as negatives. The model loss is a weighted sum between localization loss (e.g. Smooth L1 [6]) and confidence loss (e.g. </a:t>
            </a:r>
            <a:r>
              <a:rPr lang="en-US" dirty="0" err="1"/>
              <a:t>Softmax</a:t>
            </a:r>
            <a:r>
              <a:rPr lang="en-US" dirty="0"/>
              <a:t>).</a:t>
            </a:r>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49</a:t>
            </a:fld>
            <a:endParaRPr lang="en-US"/>
          </a:p>
        </p:txBody>
      </p:sp>
    </p:spTree>
    <p:extLst>
      <p:ext uri="{BB962C8B-B14F-4D97-AF65-F5344CB8AC3E}">
        <p14:creationId xmlns:p14="http://schemas.microsoft.com/office/powerpoint/2010/main" val="1658586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convolutional fashion, we evaluate a small set (e.g. 4) of default boxes of different aspect ratios at each location in several feature maps with different scales (e.g. 8 × 8 and 4 × 4 in (b) and (c)). For each default box, we predict both the shape offsets and the confidences for all object categories ((c1, c2, · · · , </a:t>
            </a:r>
            <a:r>
              <a:rPr lang="en-US" dirty="0" err="1"/>
              <a:t>cp</a:t>
            </a:r>
            <a:r>
              <a:rPr lang="en-US" dirty="0"/>
              <a:t>)). At training time, we first match these default boxes to the ground truth boxes. For example, we have matched two default boxes with the cat and one with the dog, which are treated as positives and the rest as negatives. The model loss is a weighted sum between localization loss (e.g. Smooth L1 [6]) and confidence loss (e.g. </a:t>
            </a:r>
            <a:r>
              <a:rPr lang="en-US" dirty="0" err="1"/>
              <a:t>Softmax</a:t>
            </a:r>
            <a:r>
              <a:rPr lang="en-US" dirty="0"/>
              <a:t>).</a:t>
            </a:r>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50</a:t>
            </a:fld>
            <a:endParaRPr lang="en-US"/>
          </a:p>
        </p:txBody>
      </p:sp>
    </p:spTree>
    <p:extLst>
      <p:ext uri="{BB962C8B-B14F-4D97-AF65-F5344CB8AC3E}">
        <p14:creationId xmlns:p14="http://schemas.microsoft.com/office/powerpoint/2010/main" val="1337572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convolutional fashion, we evaluate a small set (e.g. 4) of default boxes of different aspect ratios at each location in several feature maps with different scales (e.g. 8 × 8 and 4 × 4 in (b) and (c)). For each default box, we predict both the shape offsets and the confidences for all object categories ((c1, c2, · · · , </a:t>
            </a:r>
            <a:r>
              <a:rPr lang="en-US" dirty="0" err="1"/>
              <a:t>cp</a:t>
            </a:r>
            <a:r>
              <a:rPr lang="en-US" dirty="0"/>
              <a:t>)). At training time, we first match these default boxes to the ground truth boxes. For example, we have matched two default boxes with the cat and one with the dog, which are treated as positives and the rest as negatives. The model loss is a weighted sum between localization loss (e.g. Smooth L1 [6]) and confidence loss (e.g. </a:t>
            </a:r>
            <a:r>
              <a:rPr lang="en-US" dirty="0" err="1"/>
              <a:t>Softmax</a:t>
            </a:r>
            <a:r>
              <a:rPr lang="en-US" dirty="0"/>
              <a:t>).</a:t>
            </a:r>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55</a:t>
            </a:fld>
            <a:endParaRPr lang="en-US"/>
          </a:p>
        </p:txBody>
      </p:sp>
    </p:spTree>
    <p:extLst>
      <p:ext uri="{BB962C8B-B14F-4D97-AF65-F5344CB8AC3E}">
        <p14:creationId xmlns:p14="http://schemas.microsoft.com/office/powerpoint/2010/main" val="1291888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57</a:t>
            </a:fld>
            <a:endParaRPr lang="en-US"/>
          </a:p>
        </p:txBody>
      </p:sp>
    </p:spTree>
    <p:extLst>
      <p:ext uri="{BB962C8B-B14F-4D97-AF65-F5344CB8AC3E}">
        <p14:creationId xmlns:p14="http://schemas.microsoft.com/office/powerpoint/2010/main" val="1388223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paper: (1) When an example is misclassified and </a:t>
            </a:r>
            <a:r>
              <a:rPr lang="en-US" dirty="0" err="1"/>
              <a:t>pt</a:t>
            </a:r>
            <a:r>
              <a:rPr lang="en-US" dirty="0"/>
              <a:t> is small, the modulating factor is near 1 and the loss is unaffected. As </a:t>
            </a:r>
            <a:r>
              <a:rPr lang="en-US" dirty="0" err="1"/>
              <a:t>pt</a:t>
            </a:r>
            <a:r>
              <a:rPr lang="en-US" dirty="0"/>
              <a:t> → 1, the factor goes to 0 and the loss for well-classified examples is down-weighted. (2) The focusing parameter </a:t>
            </a:r>
            <a:r>
              <a:rPr lang="el-GR" dirty="0"/>
              <a:t>γ </a:t>
            </a:r>
            <a:r>
              <a:rPr lang="en-US" dirty="0"/>
              <a:t>smoothly adjusts the rate at which easy examples are </a:t>
            </a:r>
            <a:r>
              <a:rPr lang="en-US" dirty="0" err="1"/>
              <a:t>downweighted</a:t>
            </a:r>
            <a:r>
              <a:rPr lang="en-US" dirty="0"/>
              <a:t>. When </a:t>
            </a:r>
            <a:r>
              <a:rPr lang="el-GR" dirty="0"/>
              <a:t>γ = 0, </a:t>
            </a:r>
            <a:r>
              <a:rPr lang="en-US" dirty="0"/>
              <a:t>FL is equivalent to CE, and as </a:t>
            </a:r>
            <a:r>
              <a:rPr lang="el-GR" dirty="0"/>
              <a:t>γ </a:t>
            </a:r>
            <a:r>
              <a:rPr lang="en-US" dirty="0"/>
              <a:t>is increased the effect of the modulating factor is likewise increased (we found </a:t>
            </a:r>
            <a:r>
              <a:rPr lang="el-GR" dirty="0"/>
              <a:t>γ = 2 </a:t>
            </a:r>
            <a:r>
              <a:rPr lang="en-US" dirty="0"/>
              <a:t>to work best in our experiments)</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58</a:t>
            </a:fld>
            <a:endParaRPr lang="en-US"/>
          </a:p>
        </p:txBody>
      </p:sp>
    </p:spTree>
    <p:extLst>
      <p:ext uri="{BB962C8B-B14F-4D97-AF65-F5344CB8AC3E}">
        <p14:creationId xmlns:p14="http://schemas.microsoft.com/office/powerpoint/2010/main" val="18160898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paper: Speed (</a:t>
            </a:r>
            <a:r>
              <a:rPr lang="en-US" dirty="0" err="1"/>
              <a:t>ms</a:t>
            </a:r>
            <a:r>
              <a:rPr lang="en-US" dirty="0"/>
              <a:t>) versus accuracy (AP) on COCO test-dev. Enabled by the focal loss, our simple one-stage </a:t>
            </a:r>
            <a:r>
              <a:rPr lang="en-US" dirty="0" err="1"/>
              <a:t>RetinaNet</a:t>
            </a:r>
            <a:r>
              <a:rPr lang="en-US" dirty="0"/>
              <a:t> detector outperforms all previous one-stage and two-stage detectors, including the best reported Faster R-CNN [28] system from [20]. We show variants of </a:t>
            </a:r>
            <a:r>
              <a:rPr lang="en-US" dirty="0" err="1"/>
              <a:t>RetinaNet</a:t>
            </a:r>
            <a:r>
              <a:rPr lang="en-US" dirty="0"/>
              <a:t> with ResNet-50-FPN (blue circles) and ResNet-101-FPN (orange diamonds) at five scales (400-800 pixels). </a:t>
            </a:r>
            <a:r>
              <a:rPr lang="en-US"/>
              <a:t>Ignoring the low-accuracy regime (AP)</a:t>
            </a:r>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59</a:t>
            </a:fld>
            <a:endParaRPr lang="en-US"/>
          </a:p>
        </p:txBody>
      </p:sp>
    </p:spTree>
    <p:extLst>
      <p:ext uri="{BB962C8B-B14F-4D97-AF65-F5344CB8AC3E}">
        <p14:creationId xmlns:p14="http://schemas.microsoft.com/office/powerpoint/2010/main" val="4065423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C2ECB67-951F-4244-8472-7AB712305D66}" type="slidenum">
              <a:rPr lang="en-US" smtClean="0">
                <a:solidFill>
                  <a:prstClr val="black"/>
                </a:solidFill>
              </a:rPr>
              <a:pPr/>
              <a:t>6</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896189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features</a:t>
            </a:r>
            <a:r>
              <a:rPr lang="en-US" baseline="0" dirty="0"/>
              <a:t> are also sent to a linear </a:t>
            </a:r>
            <a:r>
              <a:rPr lang="en-US" baseline="0" dirty="0" err="1"/>
              <a:t>regressor</a:t>
            </a:r>
            <a:r>
              <a:rPr lang="en-US" baseline="0" dirty="0"/>
              <a:t> that improves object localization.</a:t>
            </a:r>
          </a:p>
          <a:p>
            <a:r>
              <a:rPr lang="en-US" baseline="0" dirty="0"/>
              <a:t>The components outlined in purple are “post hoc” in the sense that they are learned after the </a:t>
            </a:r>
            <a:r>
              <a:rPr lang="en-US" baseline="0" dirty="0" err="1"/>
              <a:t>convnet</a:t>
            </a:r>
            <a:r>
              <a:rPr lang="en-US" baseline="0" dirty="0"/>
              <a:t> weights are trained and forever frozen.</a:t>
            </a:r>
            <a:endParaRPr lang="en-US" dirty="0"/>
          </a:p>
        </p:txBody>
      </p:sp>
      <p:sp>
        <p:nvSpPr>
          <p:cNvPr id="4" name="Slide Number Placeholder 3"/>
          <p:cNvSpPr>
            <a:spLocks noGrp="1"/>
          </p:cNvSpPr>
          <p:nvPr>
            <p:ph type="sldNum" sz="quarter" idx="10"/>
          </p:nvPr>
        </p:nvSpPr>
        <p:spPr/>
        <p:txBody>
          <a:bodyPr/>
          <a:lstStyle/>
          <a:p>
            <a:fld id="{4546238C-4816-3C47-9788-AE916EBBC2C6}" type="slidenum">
              <a:rPr lang="en-US" smtClean="0"/>
              <a:t>62</a:t>
            </a:fld>
            <a:endParaRPr lang="en-US"/>
          </a:p>
        </p:txBody>
      </p:sp>
    </p:spTree>
    <p:extLst>
      <p:ext uri="{BB962C8B-B14F-4D97-AF65-F5344CB8AC3E}">
        <p14:creationId xmlns:p14="http://schemas.microsoft.com/office/powerpoint/2010/main" val="1439301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Rather than using post-hoc bounding-box </a:t>
            </a:r>
            <a:r>
              <a:rPr lang="en-US" baseline="0" dirty="0" err="1"/>
              <a:t>regressors</a:t>
            </a:r>
            <a:r>
              <a:rPr lang="en-US" baseline="0" dirty="0"/>
              <a:t>, bounding-box regression is implemented as an additional linear layer in the network</a:t>
            </a:r>
          </a:p>
        </p:txBody>
      </p:sp>
      <p:sp>
        <p:nvSpPr>
          <p:cNvPr id="4" name="Slide Number Placeholder 3"/>
          <p:cNvSpPr>
            <a:spLocks noGrp="1"/>
          </p:cNvSpPr>
          <p:nvPr>
            <p:ph type="sldNum" sz="quarter" idx="10"/>
          </p:nvPr>
        </p:nvSpPr>
        <p:spPr/>
        <p:txBody>
          <a:bodyPr/>
          <a:lstStyle/>
          <a:p>
            <a:fld id="{4546238C-4816-3C47-9788-AE916EBBC2C6}" type="slidenum">
              <a:rPr lang="en-US" smtClean="0"/>
              <a:t>63</a:t>
            </a:fld>
            <a:endParaRPr lang="en-US"/>
          </a:p>
        </p:txBody>
      </p:sp>
    </p:spTree>
    <p:extLst>
      <p:ext uri="{BB962C8B-B14F-4D97-AF65-F5344CB8AC3E}">
        <p14:creationId xmlns:p14="http://schemas.microsoft.com/office/powerpoint/2010/main" val="1791075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each sliding-window location, we simultaneously predict multiple region proposals, where the number of maximum possible proposals for each location is denoted as k. So the </a:t>
            </a:r>
            <a:r>
              <a:rPr lang="en-US" dirty="0" err="1"/>
              <a:t>reg</a:t>
            </a:r>
            <a:r>
              <a:rPr lang="en-US" dirty="0"/>
              <a:t> layer has 4k outputs encoding the coordinates of k boxes, and the </a:t>
            </a:r>
            <a:r>
              <a:rPr lang="en-US" dirty="0" err="1"/>
              <a:t>cls</a:t>
            </a:r>
            <a:r>
              <a:rPr lang="en-US" dirty="0"/>
              <a:t> layer outputs 2k scores that estimate probability of object or not object for each proposal</a:t>
            </a:r>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65</a:t>
            </a:fld>
            <a:endParaRPr lang="en-US"/>
          </a:p>
        </p:txBody>
      </p:sp>
    </p:spTree>
    <p:extLst>
      <p:ext uri="{BB962C8B-B14F-4D97-AF65-F5344CB8AC3E}">
        <p14:creationId xmlns:p14="http://schemas.microsoft.com/office/powerpoint/2010/main" val="51500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convolutional fashion, we evaluate a small set (e.g. 4) of default boxes of different aspect ratios at each location in several feature maps with different scales (e.g. 8 × 8 and 4 × 4 in (b) and (c)). For each default box, we predict both the shape offsets and the confidences for all object categories ((c1, c2, · · · , </a:t>
            </a:r>
            <a:r>
              <a:rPr lang="en-US" dirty="0" err="1"/>
              <a:t>cp</a:t>
            </a:r>
            <a:r>
              <a:rPr lang="en-US" dirty="0"/>
              <a:t>)). At training time, we first match these default boxes to the ground truth boxes. For example, we have matched two default boxes with the cat and one with the dog, which are treated as positives and the rest as negatives. The model loss is a weighted sum between localization loss (e.g. Smooth L1 [6]) and confidence loss (e.g. </a:t>
            </a:r>
            <a:r>
              <a:rPr lang="en-US" dirty="0" err="1"/>
              <a:t>Softmax</a:t>
            </a:r>
            <a:r>
              <a:rPr lang="en-US" dirty="0"/>
              <a:t>).</a:t>
            </a:r>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67</a:t>
            </a:fld>
            <a:endParaRPr lang="en-US"/>
          </a:p>
        </p:txBody>
      </p:sp>
    </p:spTree>
    <p:extLst>
      <p:ext uri="{BB962C8B-B14F-4D97-AF65-F5344CB8AC3E}">
        <p14:creationId xmlns:p14="http://schemas.microsoft.com/office/powerpoint/2010/main" val="185517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546238C-4816-3C47-9788-AE916EBBC2C6}" type="slidenum">
              <a:rPr lang="en-US" smtClean="0"/>
              <a:t>7</a:t>
            </a:fld>
            <a:endParaRPr lang="en-US"/>
          </a:p>
        </p:txBody>
      </p:sp>
    </p:spTree>
    <p:extLst>
      <p:ext uri="{BB962C8B-B14F-4D97-AF65-F5344CB8AC3E}">
        <p14:creationId xmlns:p14="http://schemas.microsoft.com/office/powerpoint/2010/main" val="1513812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10</a:t>
            </a:fld>
            <a:endParaRPr lang="en-US"/>
          </a:p>
        </p:txBody>
      </p:sp>
    </p:spTree>
    <p:extLst>
      <p:ext uri="{BB962C8B-B14F-4D97-AF65-F5344CB8AC3E}">
        <p14:creationId xmlns:p14="http://schemas.microsoft.com/office/powerpoint/2010/main" val="1603179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12</a:t>
            </a:fld>
            <a:endParaRPr lang="en-US"/>
          </a:p>
        </p:txBody>
      </p:sp>
    </p:spTree>
    <p:extLst>
      <p:ext uri="{BB962C8B-B14F-4D97-AF65-F5344CB8AC3E}">
        <p14:creationId xmlns:p14="http://schemas.microsoft.com/office/powerpoint/2010/main" val="3618604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13</a:t>
            </a:fld>
            <a:endParaRPr lang="en-US"/>
          </a:p>
        </p:txBody>
      </p:sp>
    </p:spTree>
    <p:extLst>
      <p:ext uri="{BB962C8B-B14F-4D97-AF65-F5344CB8AC3E}">
        <p14:creationId xmlns:p14="http://schemas.microsoft.com/office/powerpoint/2010/main" val="995965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14</a:t>
            </a:fld>
            <a:endParaRPr lang="en-US"/>
          </a:p>
        </p:txBody>
      </p:sp>
    </p:spTree>
    <p:extLst>
      <p:ext uri="{BB962C8B-B14F-4D97-AF65-F5344CB8AC3E}">
        <p14:creationId xmlns:p14="http://schemas.microsoft.com/office/powerpoint/2010/main" val="4257954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16</a:t>
            </a:fld>
            <a:endParaRPr lang="en-US"/>
          </a:p>
        </p:txBody>
      </p:sp>
    </p:spTree>
    <p:extLst>
      <p:ext uri="{BB962C8B-B14F-4D97-AF65-F5344CB8AC3E}">
        <p14:creationId xmlns:p14="http://schemas.microsoft.com/office/powerpoint/2010/main" val="430116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BB9BE1-CC02-4630-A187-1FA3D78B1A2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DD7741-022D-4361-BD74-799334698C2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C337E-79AB-43D3-B7D5-9A8EDE49DF7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C1639-4E2F-4550-BAEE-C5BDC1CB80D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B1FF34-FEDA-430E-8462-E7A209AF306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19BF50-AC92-44AF-92A4-620F182E35C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E26E91-021D-4B32-926D-DC16A89D51C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756749-8CA8-49DA-A68F-85171B0F527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36D7BB-2806-4694-9201-C1DF6EA7CF1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AD4D2A-A0A1-4AB1-BF3F-4E3C9BF5598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8DC858-3513-47BE-8939-E01A91F098A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a:defRPr/>
            </a:pPr>
            <a:fld id="{9D615FC6-65EA-469E-A2AC-6B14F4DC4664}" type="slidenum">
              <a:rPr lang="en-US"/>
              <a:pPr>
                <a:defRPr/>
              </a:pPr>
              <a:t>‹#›</a:t>
            </a:fld>
            <a:endParaRPr lang="en-US"/>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medium.com/ilenze-com/object-detection-using-deep-learning-for-advanced-users-part-1-183bbbb08b19"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lear.inrialpes.fr/pubs/2005/DT05"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lear.inrialpes.fr/pubs/2005/DT05" TargetMode="External"/><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lear.inrialpes.fr/pubs/2005/DT05"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people.cs.uchicago.edu/~pff/papers/lsvm-pami.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people.cs.uchicago.edu/~pff/papers/lsvm-pami.pdf" TargetMode="Externa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people.cs.uchicago.edu/~pff/papers/lsvm-pami.pdf"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medium.com/@jonathan_hui/real-time-object-detection-with-yolo-yolov2-28b1b93e2088"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koen.me/research/selectivesearch/"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koen.me/research/selectivesearch/"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hyperlink" Target="https://www2.eecs.berkeley.edu/Research/Projects/CS/vision/grouping/mcg/resources/MCG_CVPR2014.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2.eecs.berkeley.edu/Research/Projects/CS/vision/grouping/mcg/resources/MCG_CVPR2014.pdf" TargetMode="External"/><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koen.me/research/selectivesearch/"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research.microsoft.com/pubs/220569/ZitnickDollarECCV14edgeBoxes.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cs.berkeley.edu/~rbg/papers/r-cnn-cvpr.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arxiv.org/pdf/1504.08083.pdf"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deepsense.ai/region-of-interest-pooling-explained/" TargetMode="External"/><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arxiv.org/pdf/1504.08083.pdf"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arxiv.org/pdf/1504.08083.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260.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hyperlink" Target="http://arxiv.org/pdf/1506.01497.pdf" TargetMode="Externa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pjreddie.com/media/files/papers/yolo_1.pdf" TargetMode="External"/><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pjreddie.com/media/files/papers/yolo_1.pdf" TargetMode="External"/><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60.png"/></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arxiv.org/pdf/1512.02325.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arxiv.org/pdf/1512.02325.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pjreddie.com/media/files/papers/YOLO9000.pdf" TargetMode="External"/><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hyperlink" Target="https://www.youtube.com/watch?v=VOC3huqHrss&amp;feature=youtu.be"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openaccess.thecvf.com/content_cvpr_2017/papers/Huang_SpeedAccuracy_Trade-Offs_for_CVPR_2017_paper.pdf"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arxiv.org/pdf/1612.03144.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56.xml.rels><?xml version="1.0" encoding="UTF-8" standalone="yes"?>
<Relationships xmlns="http://schemas.openxmlformats.org/package/2006/relationships"><Relationship Id="rId3" Type="http://schemas.openxmlformats.org/officeDocument/2006/relationships/hyperlink" Target="http://openaccess.thecvf.com/content_cvpr_2017/papers/Lin_Feature_Pyramid_Networks_CVPR_2017_paper.pdf"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arxiv.org/pdf/1708.02002.pdf"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hyperlink" Target="https://arxiv.org/pdf/1708.02002.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hyperlink" Target="https://arxiv.org/pdf/1708.02002.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hyperlink" Target="http://host.robots.ox.ac.uk/pascal/VOC/"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hyperlink" Target="https://arxiv.org/pdf/1701.06659.pdf"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pjreddie.com/media/files/papers/YOLOv3.pdf"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www.cs.berkeley.edu/~rbg/papers/r-cnn-cvpr.pdf"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arxiv.org/pdf/1504.08083.pdf"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hyperlink" Target="http://arxiv.org/pdf/1506.01497.pdf" TargetMode="External"/><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pjreddie.com/media/files/papers/yolo_1.pdf" TargetMode="External"/><Relationship Id="rId2" Type="http://schemas.openxmlformats.org/officeDocument/2006/relationships/image" Target="../media/image61.emf"/><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67.xml.rels><?xml version="1.0" encoding="UTF-8" standalone="yes"?>
<Relationships xmlns="http://schemas.openxmlformats.org/package/2006/relationships"><Relationship Id="rId3" Type="http://schemas.openxmlformats.org/officeDocument/2006/relationships/hyperlink" Target="http://arxiv.org/pdf/1512.02325.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hyperlink" Target="http://home.bharathh.info/pubs/pdfs/BharathECCV2014.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research.fb.com/wp-content/uploads/2017/08/maskrcnn.pdf" TargetMode="External"/><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research.fb.com/wp-content/uploads/2017/08/maskrcnn.pdf"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research.fb.com/wp-content/uploads/2017/08/maskrcnn.pdf"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research.fb.com/wp-content/uploads/2017/08/maskrcnn.pdf"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research.fb.com/wp-content/uploads/2017/08/maskrcnn.pdf"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research.fb.com/wp-content/uploads/2017/08/maskrcnn.pdf" TargetMode="Externa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hyperlink" Target="https://arxiv.org/pdf/1801.00868.pdf"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cocodataset.org/#home" TargetMode="Externa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cocodataset.org/#detection-leaderboard"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D480-916E-9D4C-BDBD-089B0C8F38DE}"/>
              </a:ext>
            </a:extLst>
          </p:cNvPr>
          <p:cNvSpPr>
            <a:spLocks noGrp="1"/>
          </p:cNvSpPr>
          <p:nvPr>
            <p:ph type="title"/>
          </p:nvPr>
        </p:nvSpPr>
        <p:spPr>
          <a:xfrm>
            <a:off x="228600" y="0"/>
            <a:ext cx="8915400" cy="838200"/>
          </a:xfrm>
        </p:spPr>
        <p:txBody>
          <a:bodyPr/>
          <a:lstStyle/>
          <a:p>
            <a:r>
              <a:rPr lang="en-US" dirty="0"/>
              <a:t>From image classification to object detection</a:t>
            </a:r>
          </a:p>
        </p:txBody>
      </p:sp>
      <p:pic>
        <p:nvPicPr>
          <p:cNvPr id="4" name="Picture 3">
            <a:extLst>
              <a:ext uri="{FF2B5EF4-FFF2-40B4-BE49-F238E27FC236}">
                <a16:creationId xmlns:a16="http://schemas.microsoft.com/office/drawing/2014/main" id="{E792F2C7-FC80-3041-866F-7CC7D6D7C2A2}"/>
              </a:ext>
            </a:extLst>
          </p:cNvPr>
          <p:cNvPicPr>
            <a:picLocks noChangeAspect="1"/>
          </p:cNvPicPr>
          <p:nvPr/>
        </p:nvPicPr>
        <p:blipFill>
          <a:blip r:embed="rId3"/>
          <a:stretch>
            <a:fillRect/>
          </a:stretch>
        </p:blipFill>
        <p:spPr>
          <a:xfrm>
            <a:off x="0" y="1092917"/>
            <a:ext cx="9144000" cy="2488483"/>
          </a:xfrm>
          <a:prstGeom prst="rect">
            <a:avLst/>
          </a:prstGeom>
        </p:spPr>
      </p:pic>
      <p:sp>
        <p:nvSpPr>
          <p:cNvPr id="5" name="TextBox 4">
            <a:extLst>
              <a:ext uri="{FF2B5EF4-FFF2-40B4-BE49-F238E27FC236}">
                <a16:creationId xmlns:a16="http://schemas.microsoft.com/office/drawing/2014/main" id="{2ED59F5E-6B51-9641-966A-0ED418D28569}"/>
              </a:ext>
            </a:extLst>
          </p:cNvPr>
          <p:cNvSpPr txBox="1"/>
          <p:nvPr/>
        </p:nvSpPr>
        <p:spPr>
          <a:xfrm>
            <a:off x="3429000" y="3200400"/>
            <a:ext cx="2696572" cy="461665"/>
          </a:xfrm>
          <a:prstGeom prst="rect">
            <a:avLst/>
          </a:prstGeom>
          <a:noFill/>
        </p:spPr>
        <p:txBody>
          <a:bodyPr wrap="none" rtlCol="0">
            <a:spAutoFit/>
          </a:bodyPr>
          <a:lstStyle/>
          <a:p>
            <a:r>
              <a:rPr lang="en-US" dirty="0"/>
              <a:t>Object detection</a:t>
            </a:r>
          </a:p>
        </p:txBody>
      </p:sp>
      <p:pic>
        <p:nvPicPr>
          <p:cNvPr id="6" name="Picture 5">
            <a:extLst>
              <a:ext uri="{FF2B5EF4-FFF2-40B4-BE49-F238E27FC236}">
                <a16:creationId xmlns:a16="http://schemas.microsoft.com/office/drawing/2014/main" id="{4EC758CC-2F99-B547-A068-B9A33ABE6C82}"/>
              </a:ext>
            </a:extLst>
          </p:cNvPr>
          <p:cNvPicPr>
            <a:picLocks noChangeAspect="1"/>
          </p:cNvPicPr>
          <p:nvPr/>
        </p:nvPicPr>
        <p:blipFill>
          <a:blip r:embed="rId4"/>
          <a:stretch>
            <a:fillRect/>
          </a:stretch>
        </p:blipFill>
        <p:spPr>
          <a:xfrm>
            <a:off x="1092200" y="3762150"/>
            <a:ext cx="6959600" cy="2614821"/>
          </a:xfrm>
          <a:prstGeom prst="rect">
            <a:avLst/>
          </a:prstGeom>
        </p:spPr>
      </p:pic>
      <p:sp>
        <p:nvSpPr>
          <p:cNvPr id="7" name="TextBox 6">
            <a:extLst>
              <a:ext uri="{FF2B5EF4-FFF2-40B4-BE49-F238E27FC236}">
                <a16:creationId xmlns:a16="http://schemas.microsoft.com/office/drawing/2014/main" id="{9452A2E7-C8B0-434B-AE3B-3B80BBC7B632}"/>
              </a:ext>
            </a:extLst>
          </p:cNvPr>
          <p:cNvSpPr txBox="1"/>
          <p:nvPr/>
        </p:nvSpPr>
        <p:spPr>
          <a:xfrm>
            <a:off x="6808904" y="6550223"/>
            <a:ext cx="1268296" cy="307777"/>
          </a:xfrm>
          <a:prstGeom prst="rect">
            <a:avLst/>
          </a:prstGeom>
          <a:noFill/>
        </p:spPr>
        <p:txBody>
          <a:bodyPr wrap="none" rtlCol="0">
            <a:spAutoFit/>
          </a:bodyPr>
          <a:lstStyle/>
          <a:p>
            <a:r>
              <a:rPr lang="en-US" sz="1400" b="0" dirty="0">
                <a:hlinkClick r:id="rId5"/>
              </a:rPr>
              <a:t>Image source</a:t>
            </a:r>
            <a:endParaRPr lang="en-US" sz="1400" b="0" dirty="0"/>
          </a:p>
        </p:txBody>
      </p:sp>
      <p:sp>
        <p:nvSpPr>
          <p:cNvPr id="8" name="TextBox 7">
            <a:extLst>
              <a:ext uri="{FF2B5EF4-FFF2-40B4-BE49-F238E27FC236}">
                <a16:creationId xmlns:a16="http://schemas.microsoft.com/office/drawing/2014/main" id="{8ABDBF01-4C87-BF40-8C31-266FAA456F6C}"/>
              </a:ext>
            </a:extLst>
          </p:cNvPr>
          <p:cNvSpPr txBox="1"/>
          <p:nvPr/>
        </p:nvSpPr>
        <p:spPr>
          <a:xfrm>
            <a:off x="3048000" y="914400"/>
            <a:ext cx="3108543" cy="461665"/>
          </a:xfrm>
          <a:prstGeom prst="rect">
            <a:avLst/>
          </a:prstGeom>
          <a:noFill/>
        </p:spPr>
        <p:txBody>
          <a:bodyPr wrap="none" rtlCol="0">
            <a:spAutoFit/>
          </a:bodyPr>
          <a:lstStyle/>
          <a:p>
            <a:r>
              <a:rPr lang="en-US" dirty="0"/>
              <a:t>Image classification</a:t>
            </a:r>
          </a:p>
        </p:txBody>
      </p:sp>
      <p:sp>
        <p:nvSpPr>
          <p:cNvPr id="9" name="TextBox 8">
            <a:extLst>
              <a:ext uri="{FF2B5EF4-FFF2-40B4-BE49-F238E27FC236}">
                <a16:creationId xmlns:a16="http://schemas.microsoft.com/office/drawing/2014/main" id="{6FE67F7F-AA17-444C-A5F8-5CB7EE2B4827}"/>
              </a:ext>
            </a:extLst>
          </p:cNvPr>
          <p:cNvSpPr txBox="1"/>
          <p:nvPr/>
        </p:nvSpPr>
        <p:spPr>
          <a:xfrm>
            <a:off x="0" y="6557777"/>
            <a:ext cx="2045753" cy="307777"/>
          </a:xfrm>
          <a:prstGeom prst="rect">
            <a:avLst/>
          </a:prstGeom>
          <a:noFill/>
        </p:spPr>
        <p:txBody>
          <a:bodyPr wrap="none" rtlCol="0">
            <a:spAutoFit/>
          </a:bodyPr>
          <a:lstStyle/>
          <a:p>
            <a:r>
              <a:rPr lang="en-US" sz="1400" b="0" dirty="0">
                <a:latin typeface="+mn-lt"/>
              </a:rPr>
              <a:t>Slides from L. </a:t>
            </a:r>
            <a:r>
              <a:rPr lang="en-US" sz="1400" b="0" dirty="0" err="1">
                <a:latin typeface="+mn-lt"/>
              </a:rPr>
              <a:t>Lazebnik</a:t>
            </a:r>
            <a:endParaRPr lang="en-US" sz="1400" b="0" dirty="0">
              <a:latin typeface="+mn-lt"/>
            </a:endParaRPr>
          </a:p>
        </p:txBody>
      </p:sp>
    </p:spTree>
    <p:extLst>
      <p:ext uri="{BB962C8B-B14F-4D97-AF65-F5344CB8AC3E}">
        <p14:creationId xmlns:p14="http://schemas.microsoft.com/office/powerpoint/2010/main" val="86312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Detection before deep learning</a:t>
            </a:r>
          </a:p>
        </p:txBody>
      </p:sp>
      <p:sp>
        <p:nvSpPr>
          <p:cNvPr id="3" name="Content Placeholder 2"/>
          <p:cNvSpPr>
            <a:spLocks noGrp="1"/>
          </p:cNvSpPr>
          <p:nvPr>
            <p:ph idx="1"/>
          </p:nvPr>
        </p:nvSpPr>
        <p:spPr/>
        <p:txBody>
          <a:bodyPr/>
          <a:lstStyle/>
          <a:p>
            <a:endParaRPr lang="en-US"/>
          </a:p>
        </p:txBody>
      </p:sp>
      <p:pic>
        <p:nvPicPr>
          <p:cNvPr id="73730" name="Picture 2"/>
          <p:cNvPicPr>
            <a:picLocks noChangeAspect="1" noChangeArrowheads="1"/>
          </p:cNvPicPr>
          <p:nvPr/>
        </p:nvPicPr>
        <p:blipFill>
          <a:blip r:embed="rId3" cstate="print"/>
          <a:srcRect/>
          <a:stretch>
            <a:fillRect/>
          </a:stretch>
        </p:blipFill>
        <p:spPr bwMode="auto">
          <a:xfrm>
            <a:off x="457200" y="914400"/>
            <a:ext cx="8008962" cy="5867400"/>
          </a:xfrm>
          <a:prstGeom prst="rect">
            <a:avLst/>
          </a:prstGeom>
          <a:noFill/>
          <a:ln w="9525">
            <a:noFill/>
            <a:miter lim="800000"/>
            <a:headEnd/>
            <a:tailEnd/>
          </a:ln>
        </p:spPr>
      </p:pic>
    </p:spTree>
    <p:extLst>
      <p:ext uri="{BB962C8B-B14F-4D97-AF65-F5344CB8AC3E}">
        <p14:creationId xmlns:p14="http://schemas.microsoft.com/office/powerpoint/2010/main" val="976473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B42E-0BFE-6342-B467-F626C9773F4D}"/>
              </a:ext>
            </a:extLst>
          </p:cNvPr>
          <p:cNvSpPr>
            <a:spLocks noGrp="1"/>
          </p:cNvSpPr>
          <p:nvPr>
            <p:ph type="title"/>
          </p:nvPr>
        </p:nvSpPr>
        <p:spPr>
          <a:xfrm>
            <a:off x="152400" y="76200"/>
            <a:ext cx="9220200" cy="838200"/>
          </a:xfrm>
        </p:spPr>
        <p:txBody>
          <a:bodyPr/>
          <a:lstStyle/>
          <a:p>
            <a:r>
              <a:rPr lang="en-US" sz="3200" dirty="0"/>
              <a:t>Conceptual approach: Sliding window detection</a:t>
            </a:r>
          </a:p>
        </p:txBody>
      </p:sp>
      <p:sp>
        <p:nvSpPr>
          <p:cNvPr id="4" name="Content Placeholder 9">
            <a:extLst>
              <a:ext uri="{FF2B5EF4-FFF2-40B4-BE49-F238E27FC236}">
                <a16:creationId xmlns:a16="http://schemas.microsoft.com/office/drawing/2014/main" id="{F24CC8C0-9BBC-7C48-8F55-67A7E88C943D}"/>
              </a:ext>
            </a:extLst>
          </p:cNvPr>
          <p:cNvSpPr>
            <a:spLocks noGrp="1"/>
          </p:cNvSpPr>
          <p:nvPr>
            <p:ph idx="1"/>
          </p:nvPr>
        </p:nvSpPr>
        <p:spPr>
          <a:xfrm>
            <a:off x="228600" y="4419600"/>
            <a:ext cx="8686800" cy="2057400"/>
          </a:xfrm>
        </p:spPr>
        <p:txBody>
          <a:bodyPr/>
          <a:lstStyle/>
          <a:p>
            <a:pPr marL="457200" indent="-457200">
              <a:buFont typeface="Arial"/>
              <a:buChar char="•"/>
            </a:pPr>
            <a:r>
              <a:rPr lang="en-US" dirty="0"/>
              <a:t>Slide a window across the image and evaluate a detection model at each location</a:t>
            </a:r>
            <a:endParaRPr lang="en-US" i="1" dirty="0"/>
          </a:p>
          <a:p>
            <a:pPr marL="857250" lvl="1" indent="-457200">
              <a:buFont typeface="Arial"/>
              <a:buChar char="•"/>
            </a:pPr>
            <a:r>
              <a:rPr lang="en-US" dirty="0"/>
              <a:t>Thousands of windows to evaluate: efficiency and low false positive rates are essential</a:t>
            </a:r>
          </a:p>
          <a:p>
            <a:pPr marL="857250" lvl="1" indent="-457200">
              <a:buFont typeface="Arial"/>
              <a:buChar char="•"/>
            </a:pPr>
            <a:r>
              <a:rPr lang="en-US" dirty="0"/>
              <a:t>Difficult to extend to a large range of scales, aspect ratios</a:t>
            </a:r>
          </a:p>
          <a:p>
            <a:endParaRPr lang="en-US" dirty="0"/>
          </a:p>
        </p:txBody>
      </p:sp>
      <p:pic>
        <p:nvPicPr>
          <p:cNvPr id="5" name="Picture 4">
            <a:extLst>
              <a:ext uri="{FF2B5EF4-FFF2-40B4-BE49-F238E27FC236}">
                <a16:creationId xmlns:a16="http://schemas.microsoft.com/office/drawing/2014/main" id="{ACB20B01-DCDC-3144-A4AA-D442EC5EC9D5}"/>
              </a:ext>
            </a:extLst>
          </p:cNvPr>
          <p:cNvPicPr>
            <a:picLocks noChangeAspect="1" noChangeArrowheads="1"/>
          </p:cNvPicPr>
          <p:nvPr/>
        </p:nvPicPr>
        <p:blipFill>
          <a:blip r:embed="rId3" cstate="print"/>
          <a:srcRect/>
          <a:stretch>
            <a:fillRect/>
          </a:stretch>
        </p:blipFill>
        <p:spPr bwMode="auto">
          <a:xfrm>
            <a:off x="1443037" y="1219200"/>
            <a:ext cx="3944938" cy="3124200"/>
          </a:xfrm>
          <a:prstGeom prst="rect">
            <a:avLst/>
          </a:prstGeom>
          <a:noFill/>
          <a:ln w="9525">
            <a:noFill/>
            <a:miter lim="800000"/>
            <a:headEnd/>
            <a:tailEnd/>
          </a:ln>
        </p:spPr>
      </p:pic>
      <p:sp>
        <p:nvSpPr>
          <p:cNvPr id="6" name="AutoShape 5">
            <a:extLst>
              <a:ext uri="{FF2B5EF4-FFF2-40B4-BE49-F238E27FC236}">
                <a16:creationId xmlns:a16="http://schemas.microsoft.com/office/drawing/2014/main" id="{21AF2649-C514-C746-A972-75858F04AD41}"/>
              </a:ext>
            </a:extLst>
          </p:cNvPr>
          <p:cNvSpPr>
            <a:spLocks noChangeArrowheads="1"/>
          </p:cNvSpPr>
          <p:nvPr/>
        </p:nvSpPr>
        <p:spPr bwMode="auto">
          <a:xfrm>
            <a:off x="1519237" y="1295400"/>
            <a:ext cx="623888" cy="685800"/>
          </a:xfrm>
          <a:prstGeom prst="roundRect">
            <a:avLst>
              <a:gd name="adj" fmla="val 16667"/>
            </a:avLst>
          </a:prstGeom>
          <a:noFill/>
          <a:ln w="25400">
            <a:solidFill>
              <a:srgbClr val="FF0000"/>
            </a:solidFill>
            <a:round/>
            <a:headEnd/>
            <a:tailEnd/>
          </a:ln>
        </p:spPr>
        <p:txBody>
          <a:bodyPr wrap="none" anchor="ctr"/>
          <a:lstStyle/>
          <a:p>
            <a:endParaRPr lang="en-US"/>
          </a:p>
        </p:txBody>
      </p:sp>
      <p:sp>
        <p:nvSpPr>
          <p:cNvPr id="7" name="AutoShape 5">
            <a:extLst>
              <a:ext uri="{FF2B5EF4-FFF2-40B4-BE49-F238E27FC236}">
                <a16:creationId xmlns:a16="http://schemas.microsoft.com/office/drawing/2014/main" id="{3DBDDE22-AF40-3E42-B8F4-B6960FCC109E}"/>
              </a:ext>
            </a:extLst>
          </p:cNvPr>
          <p:cNvSpPr>
            <a:spLocks noChangeArrowheads="1"/>
          </p:cNvSpPr>
          <p:nvPr/>
        </p:nvSpPr>
        <p:spPr bwMode="auto">
          <a:xfrm>
            <a:off x="5041900" y="2133600"/>
            <a:ext cx="1295400" cy="838200"/>
          </a:xfrm>
          <a:prstGeom prst="rightArrow">
            <a:avLst>
              <a:gd name="adj1" fmla="val 50000"/>
              <a:gd name="adj2" fmla="val 38636"/>
            </a:avLst>
          </a:prstGeom>
          <a:solidFill>
            <a:srgbClr val="FF9900"/>
          </a:solidFill>
          <a:ln w="9525">
            <a:solidFill>
              <a:srgbClr val="FF0000"/>
            </a:solidFill>
            <a:miter lim="800000"/>
            <a:headEnd/>
            <a:tailEnd/>
          </a:ln>
        </p:spPr>
        <p:txBody>
          <a:bodyPr wrap="none" anchor="ctr"/>
          <a:lstStyle/>
          <a:p>
            <a:pPr algn="ctr"/>
            <a:r>
              <a:rPr lang="en-US" sz="1800" b="0" dirty="0"/>
              <a:t>Detection</a:t>
            </a:r>
          </a:p>
        </p:txBody>
      </p:sp>
      <p:graphicFrame>
        <p:nvGraphicFramePr>
          <p:cNvPr id="8" name="Object 7">
            <a:extLst>
              <a:ext uri="{FF2B5EF4-FFF2-40B4-BE49-F238E27FC236}">
                <a16:creationId xmlns:a16="http://schemas.microsoft.com/office/drawing/2014/main" id="{58F38BFB-AD13-4040-AEC6-4EB6E9B611F1}"/>
              </a:ext>
            </a:extLst>
          </p:cNvPr>
          <p:cNvGraphicFramePr>
            <a:graphicFrameLocks noChangeAspect="1"/>
          </p:cNvGraphicFramePr>
          <p:nvPr/>
        </p:nvGraphicFramePr>
        <p:xfrm>
          <a:off x="6413500" y="2057400"/>
          <a:ext cx="977900" cy="1003300"/>
        </p:xfrm>
        <a:graphic>
          <a:graphicData uri="http://schemas.openxmlformats.org/presentationml/2006/ole">
            <mc:AlternateContent xmlns:mc="http://schemas.openxmlformats.org/markup-compatibility/2006">
              <mc:Choice xmlns:v="urn:schemas-microsoft-com:vml" Requires="v">
                <p:oleObj spid="_x0000_s2096" name="Image" r:id="rId4" imgW="977778" imgH="1002821" progId="Photoshop.Image.10">
                  <p:embed/>
                </p:oleObj>
              </mc:Choice>
              <mc:Fallback>
                <p:oleObj name="Image" r:id="rId4" imgW="977778" imgH="1002821" progId="Photoshop.Image.10">
                  <p:embed/>
                  <p:pic>
                    <p:nvPicPr>
                      <p:cNvPr id="8" name="Object 7">
                        <a:extLst>
                          <a:ext uri="{FF2B5EF4-FFF2-40B4-BE49-F238E27FC236}">
                            <a16:creationId xmlns:a16="http://schemas.microsoft.com/office/drawing/2014/main" id="{58F38BFB-AD13-4040-AEC6-4EB6E9B611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3500" y="2057400"/>
                        <a:ext cx="977900" cy="1003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2550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par>
                          <p:cTn id="9" fill="hold">
                            <p:stCondLst>
                              <p:cond delay="0"/>
                            </p:stCondLst>
                            <p:childTnLst>
                              <p:par>
                                <p:cTn id="10" presetID="0" presetClass="path" presetSubtype="0" accel="50000" decel="50000" fill="hold" grpId="1" nodeType="afterEffect">
                                  <p:stCondLst>
                                    <p:cond delay="0"/>
                                  </p:stCondLst>
                                  <p:childTnLst>
                                    <p:animMotion origin="layout" path="M -0.01007 -0.01204 L 0.36424 -0.01204 L 0.36337 0.03958 L -0.00503 0.03958 L -0.00503 0.0956 L 0.18073 0.09537 " pathEditMode="relative" rAng="0" ptsTypes="AAAAAA">
                                      <p:cBhvr>
                                        <p:cTn id="11" dur="2000" fill="hold"/>
                                        <p:tgtEl>
                                          <p:spTgt spid="6"/>
                                        </p:tgtEl>
                                        <p:attrNameLst>
                                          <p:attrName>ppt_x</p:attrName>
                                          <p:attrName>ppt_y</p:attrName>
                                        </p:attrNameLst>
                                      </p:cBhvr>
                                      <p:rCtr x="18715" y="5370"/>
                                    </p:animMotion>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animBg="1"/>
      <p:bldP spid="6" grpId="1"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001000" cy="838200"/>
          </a:xfrm>
        </p:spPr>
        <p:txBody>
          <a:bodyPr/>
          <a:lstStyle/>
          <a:p>
            <a:r>
              <a:rPr lang="en-US" dirty="0"/>
              <a:t>Histograms of oriented gradients (HOG)</a:t>
            </a:r>
          </a:p>
        </p:txBody>
      </p:sp>
      <p:sp>
        <p:nvSpPr>
          <p:cNvPr id="3" name="Content Placeholder 2"/>
          <p:cNvSpPr>
            <a:spLocks noGrp="1"/>
          </p:cNvSpPr>
          <p:nvPr>
            <p:ph idx="1"/>
          </p:nvPr>
        </p:nvSpPr>
        <p:spPr/>
        <p:txBody>
          <a:bodyPr/>
          <a:lstStyle/>
          <a:p>
            <a:pPr>
              <a:buFont typeface="Arial" pitchFamily="34" charset="0"/>
              <a:buChar char="•"/>
            </a:pPr>
            <a:r>
              <a:rPr lang="en-US" sz="2400" dirty="0"/>
              <a:t>Partition image into blocks and compute histogram of gradient orientations in each block</a:t>
            </a: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650" y="3087688"/>
            <a:ext cx="3536950" cy="223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213" y="3086100"/>
            <a:ext cx="3424237" cy="2273300"/>
          </a:xfrm>
          <a:prstGeom prst="rect">
            <a:avLst/>
          </a:prstGeom>
          <a:noFill/>
          <a:ln w="9525">
            <a:noFill/>
            <a:miter lim="800000"/>
            <a:headEnd/>
            <a:tailEnd/>
          </a:ln>
        </p:spPr>
      </p:pic>
      <p:pic>
        <p:nvPicPr>
          <p:cNvPr id="2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 r="36695"/>
          <a:stretch/>
        </p:blipFill>
        <p:spPr bwMode="auto">
          <a:xfrm>
            <a:off x="1612392" y="1981200"/>
            <a:ext cx="5788152"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6477000" y="5257800"/>
            <a:ext cx="1861056" cy="276999"/>
          </a:xfrm>
          <a:prstGeom prst="rect">
            <a:avLst/>
          </a:prstGeom>
          <a:noFill/>
        </p:spPr>
        <p:txBody>
          <a:bodyPr wrap="none" rtlCol="0">
            <a:spAutoFit/>
          </a:bodyPr>
          <a:lstStyle/>
          <a:p>
            <a:r>
              <a:rPr lang="en-US" sz="1200" b="0" dirty="0"/>
              <a:t>Image credit: N. </a:t>
            </a:r>
            <a:r>
              <a:rPr lang="en-US" sz="1200" b="0" dirty="0" err="1"/>
              <a:t>Snavely</a:t>
            </a:r>
            <a:endParaRPr lang="en-US" sz="1200" b="0" dirty="0"/>
          </a:p>
        </p:txBody>
      </p:sp>
      <p:sp>
        <p:nvSpPr>
          <p:cNvPr id="10" name="Rectangle 9"/>
          <p:cNvSpPr/>
          <p:nvPr/>
        </p:nvSpPr>
        <p:spPr>
          <a:xfrm>
            <a:off x="381000" y="6096000"/>
            <a:ext cx="8382000" cy="646331"/>
          </a:xfrm>
          <a:prstGeom prst="rect">
            <a:avLst/>
          </a:prstGeom>
        </p:spPr>
        <p:txBody>
          <a:bodyPr wrap="square">
            <a:spAutoFit/>
          </a:bodyPr>
          <a:lstStyle/>
          <a:p>
            <a:pPr algn="ctr"/>
            <a:r>
              <a:rPr lang="en-US" sz="1800" b="0" dirty="0"/>
              <a:t>N. </a:t>
            </a:r>
            <a:r>
              <a:rPr lang="en-US" sz="1800" b="0" dirty="0" err="1"/>
              <a:t>Dalal</a:t>
            </a:r>
            <a:r>
              <a:rPr lang="en-US" sz="1800" b="0" dirty="0"/>
              <a:t> and B. </a:t>
            </a:r>
            <a:r>
              <a:rPr lang="en-US" sz="1800" b="0" dirty="0" err="1"/>
              <a:t>Triggs</a:t>
            </a:r>
            <a:r>
              <a:rPr lang="en-US" sz="1800" b="0" dirty="0"/>
              <a:t>, </a:t>
            </a:r>
            <a:r>
              <a:rPr lang="en-US" sz="1800" b="0" dirty="0">
                <a:hlinkClick r:id="rId6"/>
              </a:rPr>
              <a:t>Histograms of Oriented Gradients for Human Detection</a:t>
            </a:r>
            <a:r>
              <a:rPr lang="en-US" sz="1800" b="0" dirty="0"/>
              <a:t>, CVPR 2005</a:t>
            </a:r>
          </a:p>
        </p:txBody>
      </p:sp>
    </p:spTree>
    <p:extLst>
      <p:ext uri="{BB962C8B-B14F-4D97-AF65-F5344CB8AC3E}">
        <p14:creationId xmlns:p14="http://schemas.microsoft.com/office/powerpoint/2010/main" val="1316246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001000" cy="838200"/>
          </a:xfrm>
        </p:spPr>
        <p:txBody>
          <a:bodyPr/>
          <a:lstStyle/>
          <a:p>
            <a:r>
              <a:rPr lang="en-US" dirty="0"/>
              <a:t>Pedestrian detection with HOG</a:t>
            </a:r>
          </a:p>
        </p:txBody>
      </p:sp>
      <p:sp>
        <p:nvSpPr>
          <p:cNvPr id="3" name="Content Placeholder 2"/>
          <p:cNvSpPr>
            <a:spLocks noGrp="1"/>
          </p:cNvSpPr>
          <p:nvPr>
            <p:ph idx="1"/>
          </p:nvPr>
        </p:nvSpPr>
        <p:spPr>
          <a:xfrm>
            <a:off x="457200" y="914400"/>
            <a:ext cx="8305800" cy="5257800"/>
          </a:xfrm>
        </p:spPr>
        <p:txBody>
          <a:bodyPr/>
          <a:lstStyle/>
          <a:p>
            <a:pPr>
              <a:buFont typeface="Arial" pitchFamily="34" charset="0"/>
              <a:buChar char="•"/>
            </a:pPr>
            <a:r>
              <a:rPr lang="en-US" sz="2400" dirty="0"/>
              <a:t>Train a pedestrian template using a linear support vector machine</a:t>
            </a:r>
          </a:p>
        </p:txBody>
      </p:sp>
      <p:sp>
        <p:nvSpPr>
          <p:cNvPr id="8" name="Rectangle 7"/>
          <p:cNvSpPr/>
          <p:nvPr/>
        </p:nvSpPr>
        <p:spPr>
          <a:xfrm>
            <a:off x="381000" y="6096000"/>
            <a:ext cx="8382000" cy="646331"/>
          </a:xfrm>
          <a:prstGeom prst="rect">
            <a:avLst/>
          </a:prstGeom>
        </p:spPr>
        <p:txBody>
          <a:bodyPr wrap="square">
            <a:spAutoFit/>
          </a:bodyPr>
          <a:lstStyle/>
          <a:p>
            <a:pPr algn="ctr"/>
            <a:r>
              <a:rPr lang="en-US" sz="1800" b="0" dirty="0"/>
              <a:t>N. </a:t>
            </a:r>
            <a:r>
              <a:rPr lang="en-US" sz="1800" b="0" dirty="0" err="1"/>
              <a:t>Dalal</a:t>
            </a:r>
            <a:r>
              <a:rPr lang="en-US" sz="1800" b="0" dirty="0"/>
              <a:t> and B. </a:t>
            </a:r>
            <a:r>
              <a:rPr lang="en-US" sz="1800" b="0" dirty="0" err="1"/>
              <a:t>Triggs</a:t>
            </a:r>
            <a:r>
              <a:rPr lang="en-US" sz="1800" b="0" dirty="0"/>
              <a:t>, </a:t>
            </a:r>
            <a:r>
              <a:rPr lang="en-US" sz="1800" b="0" dirty="0">
                <a:hlinkClick r:id="rId3"/>
              </a:rPr>
              <a:t>Histograms of Oriented Gradients for Human Detection</a:t>
            </a:r>
            <a:r>
              <a:rPr lang="en-US" sz="1800" b="0" dirty="0"/>
              <a:t>, CVPR 2005</a:t>
            </a: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62" y="2286001"/>
            <a:ext cx="7957838" cy="1583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0"/>
          <p:cNvGrpSpPr>
            <a:grpSpLocks/>
          </p:cNvGrpSpPr>
          <p:nvPr/>
        </p:nvGrpSpPr>
        <p:grpSpPr bwMode="auto">
          <a:xfrm>
            <a:off x="2604701" y="4440634"/>
            <a:ext cx="3948499" cy="1525252"/>
            <a:chOff x="0" y="4038600"/>
            <a:chExt cx="6484993" cy="2505075"/>
          </a:xfrm>
        </p:grpSpPr>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14800"/>
              <a:ext cx="1905000" cy="242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3756" y="4038600"/>
              <a:ext cx="188595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512" y="4038600"/>
              <a:ext cx="1385050" cy="242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1267" y="4038600"/>
              <a:ext cx="1857375" cy="242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8869" y="4038600"/>
              <a:ext cx="1306124" cy="242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9" name="TextBox 11"/>
          <p:cNvSpPr txBox="1">
            <a:spLocks noChangeArrowheads="1"/>
          </p:cNvSpPr>
          <p:nvPr/>
        </p:nvSpPr>
        <p:spPr bwMode="auto">
          <a:xfrm>
            <a:off x="3017287" y="1889203"/>
            <a:ext cx="315491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000" dirty="0"/>
              <a:t>positive training examples</a:t>
            </a:r>
          </a:p>
        </p:txBody>
      </p:sp>
      <p:sp>
        <p:nvSpPr>
          <p:cNvPr id="20" name="TextBox 12"/>
          <p:cNvSpPr txBox="1">
            <a:spLocks noChangeArrowheads="1"/>
          </p:cNvSpPr>
          <p:nvPr/>
        </p:nvSpPr>
        <p:spPr bwMode="auto">
          <a:xfrm>
            <a:off x="3013978" y="4038600"/>
            <a:ext cx="323442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000" dirty="0"/>
              <a:t>negative training examples</a:t>
            </a:r>
          </a:p>
        </p:txBody>
      </p:sp>
    </p:spTree>
    <p:extLst>
      <p:ext uri="{BB962C8B-B14F-4D97-AF65-F5344CB8AC3E}">
        <p14:creationId xmlns:p14="http://schemas.microsoft.com/office/powerpoint/2010/main" val="801990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001000" cy="838200"/>
          </a:xfrm>
        </p:spPr>
        <p:txBody>
          <a:bodyPr/>
          <a:lstStyle/>
          <a:p>
            <a:r>
              <a:rPr lang="en-US" dirty="0"/>
              <a:t>Pedestrian detection with HOG</a:t>
            </a:r>
          </a:p>
        </p:txBody>
      </p:sp>
      <p:sp>
        <p:nvSpPr>
          <p:cNvPr id="3" name="Content Placeholder 2"/>
          <p:cNvSpPr>
            <a:spLocks noGrp="1"/>
          </p:cNvSpPr>
          <p:nvPr>
            <p:ph idx="1"/>
          </p:nvPr>
        </p:nvSpPr>
        <p:spPr>
          <a:xfrm>
            <a:off x="457200" y="914400"/>
            <a:ext cx="8305800" cy="5257800"/>
          </a:xfrm>
        </p:spPr>
        <p:txBody>
          <a:bodyPr/>
          <a:lstStyle/>
          <a:p>
            <a:pPr>
              <a:buFont typeface="Arial" pitchFamily="34" charset="0"/>
              <a:buChar char="•"/>
            </a:pPr>
            <a:r>
              <a:rPr lang="en-US" sz="2400" dirty="0"/>
              <a:t>Train a pedestrian template using a linear support vector machine</a:t>
            </a:r>
          </a:p>
          <a:p>
            <a:pPr>
              <a:buFont typeface="Arial" pitchFamily="34" charset="0"/>
              <a:buChar char="•"/>
            </a:pPr>
            <a:r>
              <a:rPr lang="en-US" sz="2400" dirty="0"/>
              <a:t>At test time, convolve feature map with template</a:t>
            </a:r>
          </a:p>
          <a:p>
            <a:pPr>
              <a:buFont typeface="Arial" pitchFamily="34" charset="0"/>
              <a:buChar char="•"/>
            </a:pPr>
            <a:r>
              <a:rPr lang="en-US" sz="2400" dirty="0"/>
              <a:t>Find local maxima of response</a:t>
            </a:r>
          </a:p>
          <a:p>
            <a:pPr>
              <a:buFont typeface="Arial" pitchFamily="34" charset="0"/>
              <a:buChar char="•"/>
            </a:pPr>
            <a:r>
              <a:rPr lang="en-US" sz="2400" dirty="0"/>
              <a:t>For multi-scale detection, repeat over multiple levels of a HOG </a:t>
            </a:r>
            <a:r>
              <a:rPr lang="en-US" sz="2400" i="1" dirty="0"/>
              <a:t>pyramid</a:t>
            </a:r>
          </a:p>
        </p:txBody>
      </p:sp>
      <p:pic>
        <p:nvPicPr>
          <p:cNvPr id="55298" name="Picture 2"/>
          <p:cNvPicPr>
            <a:picLocks noChangeAspect="1" noChangeArrowheads="1"/>
          </p:cNvPicPr>
          <p:nvPr/>
        </p:nvPicPr>
        <p:blipFill>
          <a:blip r:embed="rId3" cstate="print"/>
          <a:srcRect/>
          <a:stretch>
            <a:fillRect/>
          </a:stretch>
        </p:blipFill>
        <p:spPr bwMode="auto">
          <a:xfrm>
            <a:off x="304801" y="3991977"/>
            <a:ext cx="3590192" cy="1723023"/>
          </a:xfrm>
          <a:prstGeom prst="rect">
            <a:avLst/>
          </a:prstGeom>
          <a:noFill/>
          <a:ln w="9525">
            <a:noFill/>
            <a:miter lim="800000"/>
            <a:headEnd/>
            <a:tailEnd/>
          </a:ln>
        </p:spPr>
      </p:pic>
      <p:pic>
        <p:nvPicPr>
          <p:cNvPr id="55299" name="Picture 3"/>
          <p:cNvPicPr>
            <a:picLocks noChangeAspect="1" noChangeArrowheads="1"/>
          </p:cNvPicPr>
          <p:nvPr/>
        </p:nvPicPr>
        <p:blipFill>
          <a:blip r:embed="rId4" cstate="print"/>
          <a:srcRect/>
          <a:stretch>
            <a:fillRect/>
          </a:stretch>
        </p:blipFill>
        <p:spPr bwMode="auto">
          <a:xfrm>
            <a:off x="304801" y="3981804"/>
            <a:ext cx="3590192" cy="1733196"/>
          </a:xfrm>
          <a:prstGeom prst="rect">
            <a:avLst/>
          </a:prstGeom>
          <a:noFill/>
          <a:ln w="9525">
            <a:noFill/>
            <a:miter lim="800000"/>
            <a:headEnd/>
            <a:tailEnd/>
          </a:ln>
        </p:spPr>
      </p:pic>
      <p:pic>
        <p:nvPicPr>
          <p:cNvPr id="55300" name="Picture 4"/>
          <p:cNvPicPr>
            <a:picLocks noChangeAspect="1" noChangeArrowheads="1"/>
          </p:cNvPicPr>
          <p:nvPr/>
        </p:nvPicPr>
        <p:blipFill>
          <a:blip r:embed="rId5" cstate="print"/>
          <a:srcRect/>
          <a:stretch>
            <a:fillRect/>
          </a:stretch>
        </p:blipFill>
        <p:spPr bwMode="auto">
          <a:xfrm>
            <a:off x="4572000" y="3981804"/>
            <a:ext cx="609600" cy="1672743"/>
          </a:xfrm>
          <a:prstGeom prst="rect">
            <a:avLst/>
          </a:prstGeom>
          <a:noFill/>
          <a:ln w="9525">
            <a:noFill/>
            <a:miter lim="800000"/>
            <a:headEnd/>
            <a:tailEnd/>
          </a:ln>
        </p:spPr>
      </p:pic>
      <p:pic>
        <p:nvPicPr>
          <p:cNvPr id="55301" name="Picture 5"/>
          <p:cNvPicPr>
            <a:picLocks noChangeAspect="1" noChangeArrowheads="1"/>
          </p:cNvPicPr>
          <p:nvPr/>
        </p:nvPicPr>
        <p:blipFill>
          <a:blip r:embed="rId6" cstate="print"/>
          <a:srcRect/>
          <a:stretch>
            <a:fillRect/>
          </a:stretch>
        </p:blipFill>
        <p:spPr bwMode="auto">
          <a:xfrm>
            <a:off x="5867401" y="3981804"/>
            <a:ext cx="3048000" cy="1716690"/>
          </a:xfrm>
          <a:prstGeom prst="rect">
            <a:avLst/>
          </a:prstGeom>
          <a:noFill/>
          <a:ln w="9525">
            <a:noFill/>
            <a:miter lim="800000"/>
            <a:headEnd/>
            <a:tailEnd/>
          </a:ln>
        </p:spPr>
      </p:pic>
      <p:sp>
        <p:nvSpPr>
          <p:cNvPr id="8" name="Rectangle 7"/>
          <p:cNvSpPr/>
          <p:nvPr/>
        </p:nvSpPr>
        <p:spPr>
          <a:xfrm>
            <a:off x="381000" y="6096000"/>
            <a:ext cx="8382000" cy="646331"/>
          </a:xfrm>
          <a:prstGeom prst="rect">
            <a:avLst/>
          </a:prstGeom>
        </p:spPr>
        <p:txBody>
          <a:bodyPr wrap="square">
            <a:spAutoFit/>
          </a:bodyPr>
          <a:lstStyle/>
          <a:p>
            <a:pPr algn="ctr"/>
            <a:r>
              <a:rPr lang="en-US" sz="1800" b="0" dirty="0"/>
              <a:t>N. </a:t>
            </a:r>
            <a:r>
              <a:rPr lang="en-US" sz="1800" b="0" dirty="0" err="1"/>
              <a:t>Dalal</a:t>
            </a:r>
            <a:r>
              <a:rPr lang="en-US" sz="1800" b="0" dirty="0"/>
              <a:t> and B. </a:t>
            </a:r>
            <a:r>
              <a:rPr lang="en-US" sz="1800" b="0" dirty="0" err="1"/>
              <a:t>Triggs</a:t>
            </a:r>
            <a:r>
              <a:rPr lang="en-US" sz="1800" b="0" dirty="0"/>
              <a:t>, </a:t>
            </a:r>
            <a:r>
              <a:rPr lang="en-US" sz="1800" b="0" dirty="0">
                <a:hlinkClick r:id="rId7"/>
              </a:rPr>
              <a:t>Histograms of Oriented Gradients for Human Detection</a:t>
            </a:r>
            <a:r>
              <a:rPr lang="en-US" sz="1800" b="0" dirty="0"/>
              <a:t>, CVPR 2005</a:t>
            </a:r>
          </a:p>
        </p:txBody>
      </p:sp>
      <p:sp>
        <p:nvSpPr>
          <p:cNvPr id="9" name="Rectangle 8"/>
          <p:cNvSpPr/>
          <p:nvPr/>
        </p:nvSpPr>
        <p:spPr>
          <a:xfrm>
            <a:off x="4286404" y="3516868"/>
            <a:ext cx="1120884" cy="369332"/>
          </a:xfrm>
          <a:prstGeom prst="rect">
            <a:avLst/>
          </a:prstGeom>
        </p:spPr>
        <p:txBody>
          <a:bodyPr wrap="none">
            <a:spAutoFit/>
          </a:bodyPr>
          <a:lstStyle/>
          <a:p>
            <a:pPr algn="ctr"/>
            <a:r>
              <a:rPr lang="en-US" sz="1800" b="0" dirty="0"/>
              <a:t>Template</a:t>
            </a:r>
          </a:p>
        </p:txBody>
      </p:sp>
      <p:sp>
        <p:nvSpPr>
          <p:cNvPr id="10" name="Rectangle 9"/>
          <p:cNvSpPr/>
          <p:nvPr/>
        </p:nvSpPr>
        <p:spPr>
          <a:xfrm>
            <a:off x="1066800" y="3505200"/>
            <a:ext cx="2005677" cy="369332"/>
          </a:xfrm>
          <a:prstGeom prst="rect">
            <a:avLst/>
          </a:prstGeom>
        </p:spPr>
        <p:txBody>
          <a:bodyPr wrap="none">
            <a:spAutoFit/>
          </a:bodyPr>
          <a:lstStyle/>
          <a:p>
            <a:r>
              <a:rPr lang="en-US" sz="1800" b="0" dirty="0"/>
              <a:t>HOG feature map</a:t>
            </a:r>
          </a:p>
        </p:txBody>
      </p:sp>
      <p:sp>
        <p:nvSpPr>
          <p:cNvPr id="11" name="Rectangle 10"/>
          <p:cNvSpPr/>
          <p:nvPr/>
        </p:nvSpPr>
        <p:spPr>
          <a:xfrm>
            <a:off x="6019800" y="3505200"/>
            <a:ext cx="2582759" cy="369332"/>
          </a:xfrm>
          <a:prstGeom prst="rect">
            <a:avLst/>
          </a:prstGeom>
        </p:spPr>
        <p:txBody>
          <a:bodyPr wrap="none">
            <a:spAutoFit/>
          </a:bodyPr>
          <a:lstStyle/>
          <a:p>
            <a:pPr algn="ctr"/>
            <a:r>
              <a:rPr lang="en-US" sz="1800" b="0" dirty="0"/>
              <a:t>Detector response map</a:t>
            </a:r>
          </a:p>
        </p:txBody>
      </p:sp>
    </p:spTree>
    <p:extLst>
      <p:ext uri="{BB962C8B-B14F-4D97-AF65-F5344CB8AC3E}">
        <p14:creationId xmlns:p14="http://schemas.microsoft.com/office/powerpoint/2010/main" val="194818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3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2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29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30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a:t>Discriminative part-based models</a:t>
            </a:r>
          </a:p>
        </p:txBody>
      </p:sp>
      <p:sp>
        <p:nvSpPr>
          <p:cNvPr id="3" name="Content Placeholder 2"/>
          <p:cNvSpPr>
            <a:spLocks noGrp="1"/>
          </p:cNvSpPr>
          <p:nvPr>
            <p:ph idx="1"/>
          </p:nvPr>
        </p:nvSpPr>
        <p:spPr/>
        <p:txBody>
          <a:bodyPr/>
          <a:lstStyle/>
          <a:p>
            <a:pPr marL="457200" indent="-457200">
              <a:buFont typeface="Arial" pitchFamily="34" charset="0"/>
              <a:buChar char="•"/>
            </a:pPr>
            <a:r>
              <a:rPr lang="en-US" sz="2800" dirty="0"/>
              <a:t>Single rigid template usually not enough to represent a category</a:t>
            </a:r>
          </a:p>
          <a:p>
            <a:pPr lvl="1"/>
            <a:r>
              <a:rPr lang="en-US" sz="2400" dirty="0"/>
              <a:t>Many objects (e.g. humans) are articulated, or have parts that can vary in configuration </a:t>
            </a:r>
            <a:br>
              <a:rPr lang="en-US" sz="2400" dirty="0"/>
            </a:br>
            <a:endParaRPr lang="en-US" sz="2400" dirty="0"/>
          </a:p>
          <a:p>
            <a:pPr lvl="1"/>
            <a:endParaRPr lang="en-US" sz="2400" dirty="0"/>
          </a:p>
          <a:p>
            <a:pPr lvl="1"/>
            <a:endParaRPr lang="en-US" sz="800" dirty="0"/>
          </a:p>
          <a:p>
            <a:pPr lvl="1"/>
            <a:endParaRPr lang="en-US" sz="800" dirty="0"/>
          </a:p>
          <a:p>
            <a:pPr marL="457200" lvl="1" indent="0">
              <a:buNone/>
            </a:pPr>
            <a:endParaRPr lang="en-US" sz="800" dirty="0"/>
          </a:p>
          <a:p>
            <a:pPr marL="457200" lvl="1" indent="0">
              <a:buNone/>
            </a:pPr>
            <a:endParaRPr lang="en-US" sz="800" dirty="0"/>
          </a:p>
          <a:p>
            <a:pPr marL="457200" lvl="1" indent="0">
              <a:buNone/>
            </a:pPr>
            <a:endParaRPr lang="en-US" sz="800" dirty="0"/>
          </a:p>
          <a:p>
            <a:pPr lvl="1"/>
            <a:r>
              <a:rPr lang="en-US" sz="2400" dirty="0"/>
              <a:t>Many object categories look very different from different viewpoints, or from instance to instance</a:t>
            </a:r>
          </a:p>
          <a:p>
            <a:pPr lvl="1"/>
            <a:endParaRPr lang="en-US" dirty="0"/>
          </a:p>
        </p:txBody>
      </p:sp>
      <p:grpSp>
        <p:nvGrpSpPr>
          <p:cNvPr id="4" name="Group 3"/>
          <p:cNvGrpSpPr>
            <a:grpSpLocks/>
          </p:cNvGrpSpPr>
          <p:nvPr/>
        </p:nvGrpSpPr>
        <p:grpSpPr bwMode="auto">
          <a:xfrm>
            <a:off x="5181600" y="5105400"/>
            <a:ext cx="2600325" cy="1524000"/>
            <a:chOff x="304800" y="1600200"/>
            <a:chExt cx="4876800" cy="2857500"/>
          </a:xfrm>
        </p:grpSpPr>
        <p:pic>
          <p:nvPicPr>
            <p:cNvPr id="5" name="Picture 4"/>
            <p:cNvPicPr>
              <a:picLocks noChangeAspect="1" noChangeArrowheads="1"/>
            </p:cNvPicPr>
            <p:nvPr/>
          </p:nvPicPr>
          <p:blipFill>
            <a:blip r:embed="rId2"/>
            <a:srcRect/>
            <a:stretch>
              <a:fillRect/>
            </a:stretch>
          </p:blipFill>
          <p:spPr bwMode="auto">
            <a:xfrm>
              <a:off x="304800" y="1677591"/>
              <a:ext cx="2286558" cy="146446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 name="Picture 5"/>
            <p:cNvPicPr>
              <a:picLocks noChangeAspect="1" noChangeArrowheads="1"/>
            </p:cNvPicPr>
            <p:nvPr/>
          </p:nvPicPr>
          <p:blipFill>
            <a:blip r:embed="rId3"/>
            <a:srcRect/>
            <a:stretch>
              <a:fillRect/>
            </a:stretch>
          </p:blipFill>
          <p:spPr bwMode="auto">
            <a:xfrm>
              <a:off x="1677331" y="2743200"/>
              <a:ext cx="2286558" cy="17145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 name="Picture 6"/>
            <p:cNvPicPr>
              <a:picLocks noChangeAspect="1" noChangeArrowheads="1"/>
            </p:cNvPicPr>
            <p:nvPr/>
          </p:nvPicPr>
          <p:blipFill>
            <a:blip r:embed="rId4"/>
            <a:srcRect/>
            <a:stretch>
              <a:fillRect/>
            </a:stretch>
          </p:blipFill>
          <p:spPr bwMode="auto">
            <a:xfrm>
              <a:off x="2895042" y="1600200"/>
              <a:ext cx="2286558" cy="1714500"/>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1" name="Group 10"/>
          <p:cNvGrpSpPr>
            <a:grpSpLocks/>
          </p:cNvGrpSpPr>
          <p:nvPr/>
        </p:nvGrpSpPr>
        <p:grpSpPr bwMode="auto">
          <a:xfrm>
            <a:off x="1752600" y="5127625"/>
            <a:ext cx="2743200" cy="1560513"/>
            <a:chOff x="533400" y="1447800"/>
            <a:chExt cx="4152900" cy="2362200"/>
          </a:xfrm>
        </p:grpSpPr>
        <p:pic>
          <p:nvPicPr>
            <p:cNvPr id="8" name="Picture 4"/>
            <p:cNvPicPr>
              <a:picLocks noChangeAspect="1" noChangeArrowheads="1"/>
            </p:cNvPicPr>
            <p:nvPr/>
          </p:nvPicPr>
          <p:blipFill>
            <a:blip r:embed="rId5"/>
            <a:srcRect/>
            <a:stretch>
              <a:fillRect/>
            </a:stretch>
          </p:blipFill>
          <p:spPr bwMode="auto">
            <a:xfrm>
              <a:off x="2742032" y="1524698"/>
              <a:ext cx="1944268" cy="129524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 name="Picture 3"/>
            <p:cNvPicPr>
              <a:picLocks noChangeAspect="1" noChangeArrowheads="1"/>
            </p:cNvPicPr>
            <p:nvPr/>
          </p:nvPicPr>
          <p:blipFill>
            <a:blip r:embed="rId6"/>
            <a:srcRect/>
            <a:stretch>
              <a:fillRect/>
            </a:stretch>
          </p:blipFill>
          <p:spPr bwMode="auto">
            <a:xfrm>
              <a:off x="1372152" y="2286466"/>
              <a:ext cx="2285536" cy="152353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 name="Picture 2"/>
            <p:cNvPicPr>
              <a:picLocks noChangeAspect="1" noChangeArrowheads="1"/>
            </p:cNvPicPr>
            <p:nvPr/>
          </p:nvPicPr>
          <p:blipFill>
            <a:blip r:embed="rId7"/>
            <a:srcRect/>
            <a:stretch>
              <a:fillRect/>
            </a:stretch>
          </p:blipFill>
          <p:spPr bwMode="auto">
            <a:xfrm>
              <a:off x="533400" y="1447800"/>
              <a:ext cx="2042804" cy="1446637"/>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2704862"/>
            <a:ext cx="7086600" cy="140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7391400" y="6550223"/>
            <a:ext cx="1739579" cy="307777"/>
          </a:xfrm>
          <a:prstGeom prst="rect">
            <a:avLst/>
          </a:prstGeom>
          <a:noFill/>
        </p:spPr>
        <p:txBody>
          <a:bodyPr wrap="none" rtlCol="0">
            <a:spAutoFit/>
          </a:bodyPr>
          <a:lstStyle/>
          <a:p>
            <a:r>
              <a:rPr lang="en-US" sz="1400" b="0" dirty="0"/>
              <a:t>Slide by N. </a:t>
            </a:r>
            <a:r>
              <a:rPr lang="en-US" sz="1400" b="0" dirty="0" err="1"/>
              <a:t>Snavely</a:t>
            </a:r>
            <a:endParaRPr lang="en-US" sz="1400" b="0" dirty="0"/>
          </a:p>
        </p:txBody>
      </p:sp>
    </p:spTree>
    <p:extLst>
      <p:ext uri="{BB962C8B-B14F-4D97-AF65-F5344CB8AC3E}">
        <p14:creationId xmlns:p14="http://schemas.microsoft.com/office/powerpoint/2010/main" val="11626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Discriminative part-based models</a:t>
            </a:r>
          </a:p>
        </p:txBody>
      </p:sp>
      <p:pic>
        <p:nvPicPr>
          <p:cNvPr id="54279" name="Picture 7"/>
          <p:cNvPicPr>
            <a:picLocks noChangeAspect="1" noChangeArrowheads="1"/>
          </p:cNvPicPr>
          <p:nvPr/>
        </p:nvPicPr>
        <p:blipFill>
          <a:blip r:embed="rId3" cstate="print"/>
          <a:srcRect/>
          <a:stretch>
            <a:fillRect/>
          </a:stretch>
        </p:blipFill>
        <p:spPr bwMode="auto">
          <a:xfrm>
            <a:off x="4800600" y="2404398"/>
            <a:ext cx="4201856" cy="2777201"/>
          </a:xfrm>
          <a:prstGeom prst="rect">
            <a:avLst/>
          </a:prstGeom>
          <a:noFill/>
          <a:ln w="9525">
            <a:noFill/>
            <a:miter lim="800000"/>
            <a:headEnd/>
            <a:tailEnd/>
          </a:ln>
        </p:spPr>
      </p:pic>
      <p:sp>
        <p:nvSpPr>
          <p:cNvPr id="12" name="Rectangle 11"/>
          <p:cNvSpPr/>
          <p:nvPr/>
        </p:nvSpPr>
        <p:spPr>
          <a:xfrm>
            <a:off x="0" y="6019800"/>
            <a:ext cx="9144000" cy="646331"/>
          </a:xfrm>
          <a:prstGeom prst="rect">
            <a:avLst/>
          </a:prstGeom>
        </p:spPr>
        <p:txBody>
          <a:bodyPr wrap="square">
            <a:spAutoFit/>
          </a:bodyPr>
          <a:lstStyle/>
          <a:p>
            <a:pPr algn="ctr"/>
            <a:r>
              <a:rPr lang="en-US" sz="1800" b="0" dirty="0"/>
              <a:t>P. </a:t>
            </a:r>
            <a:r>
              <a:rPr lang="en-US" sz="1800" b="0" dirty="0" err="1"/>
              <a:t>Felzenszwalb</a:t>
            </a:r>
            <a:r>
              <a:rPr lang="en-US" sz="1800" b="0" dirty="0"/>
              <a:t>, R. </a:t>
            </a:r>
            <a:r>
              <a:rPr lang="en-US" sz="1800" b="0" dirty="0" err="1"/>
              <a:t>Girshick</a:t>
            </a:r>
            <a:r>
              <a:rPr lang="en-US" sz="1800" b="0" dirty="0"/>
              <a:t>, D. </a:t>
            </a:r>
            <a:r>
              <a:rPr lang="en-US" sz="1800" b="0" dirty="0" err="1"/>
              <a:t>McAllester</a:t>
            </a:r>
            <a:r>
              <a:rPr lang="en-US" sz="1800" b="0" dirty="0"/>
              <a:t>, D. </a:t>
            </a:r>
            <a:r>
              <a:rPr lang="en-US" sz="1800" b="0" dirty="0" err="1"/>
              <a:t>Ramanan</a:t>
            </a:r>
            <a:r>
              <a:rPr lang="en-US" sz="1800" b="0" dirty="0"/>
              <a:t>, </a:t>
            </a:r>
            <a:r>
              <a:rPr lang="en-US" sz="1800" b="0" dirty="0">
                <a:hlinkClick r:id="rId4"/>
              </a:rPr>
              <a:t>Object Detection with Discriminatively Trained Part Based Models</a:t>
            </a:r>
            <a:r>
              <a:rPr lang="en-US" sz="1800" b="0" dirty="0"/>
              <a:t>, PAMI 32(9), 2010</a:t>
            </a:r>
          </a:p>
        </p:txBody>
      </p:sp>
      <p:grpSp>
        <p:nvGrpSpPr>
          <p:cNvPr id="4" name="Group 3"/>
          <p:cNvGrpSpPr/>
          <p:nvPr/>
        </p:nvGrpSpPr>
        <p:grpSpPr>
          <a:xfrm>
            <a:off x="228600" y="1524000"/>
            <a:ext cx="4056792" cy="3657600"/>
            <a:chOff x="5334000" y="811919"/>
            <a:chExt cx="2902712" cy="2617081"/>
          </a:xfrm>
        </p:grpSpPr>
        <p:pic>
          <p:nvPicPr>
            <p:cNvPr id="54275" name="Picture 3"/>
            <p:cNvPicPr>
              <a:picLocks noChangeAspect="1" noChangeArrowheads="1"/>
            </p:cNvPicPr>
            <p:nvPr/>
          </p:nvPicPr>
          <p:blipFill>
            <a:blip r:embed="rId5" cstate="print"/>
            <a:srcRect/>
            <a:stretch>
              <a:fillRect/>
            </a:stretch>
          </p:blipFill>
          <p:spPr bwMode="auto">
            <a:xfrm>
              <a:off x="5334000" y="1423101"/>
              <a:ext cx="2693106" cy="2005899"/>
            </a:xfrm>
            <a:prstGeom prst="rect">
              <a:avLst/>
            </a:prstGeom>
            <a:noFill/>
            <a:ln w="9525">
              <a:noFill/>
              <a:miter lim="800000"/>
              <a:headEnd/>
              <a:tailEnd/>
            </a:ln>
          </p:spPr>
        </p:pic>
        <p:sp>
          <p:nvSpPr>
            <p:cNvPr id="13" name="Rectangle 12"/>
            <p:cNvSpPr/>
            <p:nvPr/>
          </p:nvSpPr>
          <p:spPr>
            <a:xfrm>
              <a:off x="5401538" y="811919"/>
              <a:ext cx="634440" cy="506506"/>
            </a:xfrm>
            <a:prstGeom prst="rect">
              <a:avLst/>
            </a:prstGeom>
          </p:spPr>
          <p:txBody>
            <a:bodyPr wrap="square">
              <a:spAutoFit/>
            </a:bodyPr>
            <a:lstStyle/>
            <a:p>
              <a:pPr algn="ctr"/>
              <a:r>
                <a:rPr lang="en-US" sz="2000" b="0" dirty="0"/>
                <a:t>Root filter</a:t>
              </a:r>
            </a:p>
          </p:txBody>
        </p:sp>
        <p:sp>
          <p:nvSpPr>
            <p:cNvPr id="14" name="Rectangle 13"/>
            <p:cNvSpPr/>
            <p:nvPr/>
          </p:nvSpPr>
          <p:spPr>
            <a:xfrm>
              <a:off x="6219378" y="819858"/>
              <a:ext cx="863813" cy="506506"/>
            </a:xfrm>
            <a:prstGeom prst="rect">
              <a:avLst/>
            </a:prstGeom>
          </p:spPr>
          <p:txBody>
            <a:bodyPr wrap="square">
              <a:spAutoFit/>
            </a:bodyPr>
            <a:lstStyle/>
            <a:p>
              <a:pPr algn="ctr"/>
              <a:r>
                <a:rPr lang="en-US" sz="2000" b="0" dirty="0"/>
                <a:t>Part filters</a:t>
              </a:r>
            </a:p>
          </p:txBody>
        </p:sp>
        <p:sp>
          <p:nvSpPr>
            <p:cNvPr id="15" name="Rectangle 14"/>
            <p:cNvSpPr/>
            <p:nvPr/>
          </p:nvSpPr>
          <p:spPr>
            <a:xfrm>
              <a:off x="7064476" y="840161"/>
              <a:ext cx="1172236" cy="506506"/>
            </a:xfrm>
            <a:prstGeom prst="rect">
              <a:avLst/>
            </a:prstGeom>
          </p:spPr>
          <p:txBody>
            <a:bodyPr wrap="square">
              <a:spAutoFit/>
            </a:bodyPr>
            <a:lstStyle/>
            <a:p>
              <a:pPr algn="ctr"/>
              <a:r>
                <a:rPr lang="en-US" sz="2000" b="0" dirty="0"/>
                <a:t>Deformation weights</a:t>
              </a:r>
            </a:p>
          </p:txBody>
        </p:sp>
      </p:grpSp>
    </p:spTree>
    <p:extLst>
      <p:ext uri="{BB962C8B-B14F-4D97-AF65-F5344CB8AC3E}">
        <p14:creationId xmlns:p14="http://schemas.microsoft.com/office/powerpoint/2010/main" val="2937490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Discriminative part-based models</a:t>
            </a:r>
          </a:p>
        </p:txBody>
      </p:sp>
      <p:pic>
        <p:nvPicPr>
          <p:cNvPr id="54275" name="Picture 3"/>
          <p:cNvPicPr>
            <a:picLocks noChangeAspect="1" noChangeArrowheads="1"/>
          </p:cNvPicPr>
          <p:nvPr/>
        </p:nvPicPr>
        <p:blipFill>
          <a:blip r:embed="rId3" cstate="print"/>
          <a:srcRect/>
          <a:stretch>
            <a:fillRect/>
          </a:stretch>
        </p:blipFill>
        <p:spPr bwMode="auto">
          <a:xfrm>
            <a:off x="228600" y="2378181"/>
            <a:ext cx="3763849" cy="2803419"/>
          </a:xfrm>
          <a:prstGeom prst="rect">
            <a:avLst/>
          </a:prstGeom>
          <a:noFill/>
          <a:ln w="9525">
            <a:noFill/>
            <a:miter lim="800000"/>
            <a:headEnd/>
            <a:tailEnd/>
          </a:ln>
        </p:spPr>
      </p:pic>
      <p:sp>
        <p:nvSpPr>
          <p:cNvPr id="15" name="Rectangle 14"/>
          <p:cNvSpPr/>
          <p:nvPr/>
        </p:nvSpPr>
        <p:spPr>
          <a:xfrm>
            <a:off x="2696747" y="1312969"/>
            <a:ext cx="3924302" cy="584775"/>
          </a:xfrm>
          <a:prstGeom prst="rect">
            <a:avLst/>
          </a:prstGeom>
        </p:spPr>
        <p:txBody>
          <a:bodyPr wrap="square">
            <a:spAutoFit/>
          </a:bodyPr>
          <a:lstStyle/>
          <a:p>
            <a:pPr algn="ctr"/>
            <a:r>
              <a:rPr lang="en-US" sz="3200" b="0" dirty="0"/>
              <a:t>Multiple components</a:t>
            </a:r>
          </a:p>
        </p:txBody>
      </p:sp>
      <p:pic>
        <p:nvPicPr>
          <p:cNvPr id="10" name="Picture 3"/>
          <p:cNvPicPr>
            <a:picLocks noChangeAspect="1" noChangeArrowheads="1"/>
          </p:cNvPicPr>
          <p:nvPr/>
        </p:nvPicPr>
        <p:blipFill>
          <a:blip r:embed="rId4" cstate="print"/>
          <a:srcRect/>
          <a:stretch>
            <a:fillRect/>
          </a:stretch>
        </p:blipFill>
        <p:spPr bwMode="auto">
          <a:xfrm>
            <a:off x="4355085" y="3055990"/>
            <a:ext cx="4712715" cy="1668410"/>
          </a:xfrm>
          <a:prstGeom prst="rect">
            <a:avLst/>
          </a:prstGeom>
          <a:noFill/>
          <a:ln w="9525">
            <a:noFill/>
            <a:miter lim="800000"/>
            <a:headEnd/>
            <a:tailEnd/>
          </a:ln>
        </p:spPr>
      </p:pic>
      <p:sp>
        <p:nvSpPr>
          <p:cNvPr id="7" name="Rectangle 6"/>
          <p:cNvSpPr/>
          <p:nvPr/>
        </p:nvSpPr>
        <p:spPr>
          <a:xfrm>
            <a:off x="0" y="6019800"/>
            <a:ext cx="9144000" cy="646331"/>
          </a:xfrm>
          <a:prstGeom prst="rect">
            <a:avLst/>
          </a:prstGeom>
        </p:spPr>
        <p:txBody>
          <a:bodyPr wrap="square">
            <a:spAutoFit/>
          </a:bodyPr>
          <a:lstStyle/>
          <a:p>
            <a:pPr algn="ctr"/>
            <a:r>
              <a:rPr lang="en-US" sz="1800" b="0" dirty="0"/>
              <a:t>P. </a:t>
            </a:r>
            <a:r>
              <a:rPr lang="en-US" sz="1800" b="0" dirty="0" err="1"/>
              <a:t>Felzenszwalb</a:t>
            </a:r>
            <a:r>
              <a:rPr lang="en-US" sz="1800" b="0" dirty="0"/>
              <a:t>, R. </a:t>
            </a:r>
            <a:r>
              <a:rPr lang="en-US" sz="1800" b="0" dirty="0" err="1"/>
              <a:t>Girshick</a:t>
            </a:r>
            <a:r>
              <a:rPr lang="en-US" sz="1800" b="0" dirty="0"/>
              <a:t>, D. </a:t>
            </a:r>
            <a:r>
              <a:rPr lang="en-US" sz="1800" b="0" dirty="0" err="1"/>
              <a:t>McAllester</a:t>
            </a:r>
            <a:r>
              <a:rPr lang="en-US" sz="1800" b="0" dirty="0"/>
              <a:t>, D. </a:t>
            </a:r>
            <a:r>
              <a:rPr lang="en-US" sz="1800" b="0" dirty="0" err="1"/>
              <a:t>Ramanan</a:t>
            </a:r>
            <a:r>
              <a:rPr lang="en-US" sz="1800" b="0" dirty="0"/>
              <a:t>, </a:t>
            </a:r>
            <a:r>
              <a:rPr lang="en-US" sz="1800" b="0" dirty="0">
                <a:hlinkClick r:id="rId5"/>
              </a:rPr>
              <a:t>Object Detection with Discriminatively Trained Part Based Models</a:t>
            </a:r>
            <a:r>
              <a:rPr lang="en-US" sz="1800" b="0" dirty="0"/>
              <a:t>, PAMI 32(9), 2010</a:t>
            </a:r>
          </a:p>
        </p:txBody>
      </p:sp>
    </p:spTree>
    <p:extLst>
      <p:ext uri="{BB962C8B-B14F-4D97-AF65-F5344CB8AC3E}">
        <p14:creationId xmlns:p14="http://schemas.microsoft.com/office/powerpoint/2010/main" val="2121865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Discriminative part-based models</a:t>
            </a:r>
          </a:p>
        </p:txBody>
      </p:sp>
      <p:pic>
        <p:nvPicPr>
          <p:cNvPr id="54280" name="Picture 8"/>
          <p:cNvPicPr>
            <a:picLocks noChangeAspect="1" noChangeArrowheads="1"/>
          </p:cNvPicPr>
          <p:nvPr/>
        </p:nvPicPr>
        <p:blipFill rotWithShape="1">
          <a:blip r:embed="rId3" cstate="print"/>
          <a:srcRect r="16949"/>
          <a:stretch/>
        </p:blipFill>
        <p:spPr bwMode="auto">
          <a:xfrm>
            <a:off x="5870957" y="2462856"/>
            <a:ext cx="3044443" cy="2392062"/>
          </a:xfrm>
          <a:prstGeom prst="rect">
            <a:avLst/>
          </a:prstGeom>
          <a:noFill/>
          <a:ln w="9525">
            <a:noFill/>
            <a:miter lim="800000"/>
            <a:headEnd/>
            <a:tailEnd/>
          </a:ln>
        </p:spPr>
      </p:pic>
      <p:pic>
        <p:nvPicPr>
          <p:cNvPr id="54281" name="Picture 9"/>
          <p:cNvPicPr>
            <a:picLocks noChangeAspect="1" noChangeArrowheads="1"/>
          </p:cNvPicPr>
          <p:nvPr/>
        </p:nvPicPr>
        <p:blipFill>
          <a:blip r:embed="rId4" cstate="print"/>
          <a:srcRect/>
          <a:stretch>
            <a:fillRect/>
          </a:stretch>
        </p:blipFill>
        <p:spPr bwMode="auto">
          <a:xfrm>
            <a:off x="212796" y="2133600"/>
            <a:ext cx="5349804" cy="1035446"/>
          </a:xfrm>
          <a:prstGeom prst="rect">
            <a:avLst/>
          </a:prstGeom>
          <a:noFill/>
          <a:ln w="9525">
            <a:noFill/>
            <a:miter lim="800000"/>
            <a:headEnd/>
            <a:tailEnd/>
          </a:ln>
        </p:spPr>
      </p:pic>
      <p:pic>
        <p:nvPicPr>
          <p:cNvPr id="768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196" y="3552825"/>
            <a:ext cx="4143375" cy="1628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6"/>
          <p:cNvSpPr/>
          <p:nvPr/>
        </p:nvSpPr>
        <p:spPr>
          <a:xfrm>
            <a:off x="0" y="6019800"/>
            <a:ext cx="9144000" cy="646331"/>
          </a:xfrm>
          <a:prstGeom prst="rect">
            <a:avLst/>
          </a:prstGeom>
        </p:spPr>
        <p:txBody>
          <a:bodyPr wrap="square">
            <a:spAutoFit/>
          </a:bodyPr>
          <a:lstStyle/>
          <a:p>
            <a:pPr algn="ctr"/>
            <a:r>
              <a:rPr lang="en-US" sz="1800" b="0" dirty="0"/>
              <a:t>P. </a:t>
            </a:r>
            <a:r>
              <a:rPr lang="en-US" sz="1800" b="0" dirty="0" err="1"/>
              <a:t>Felzenszwalb</a:t>
            </a:r>
            <a:r>
              <a:rPr lang="en-US" sz="1800" b="0" dirty="0"/>
              <a:t>, R. </a:t>
            </a:r>
            <a:r>
              <a:rPr lang="en-US" sz="1800" b="0" dirty="0" err="1"/>
              <a:t>Girshick</a:t>
            </a:r>
            <a:r>
              <a:rPr lang="en-US" sz="1800" b="0" dirty="0"/>
              <a:t>, D. </a:t>
            </a:r>
            <a:r>
              <a:rPr lang="en-US" sz="1800" b="0" dirty="0" err="1"/>
              <a:t>McAllester</a:t>
            </a:r>
            <a:r>
              <a:rPr lang="en-US" sz="1800" b="0" dirty="0"/>
              <a:t>, D. </a:t>
            </a:r>
            <a:r>
              <a:rPr lang="en-US" sz="1800" b="0" dirty="0" err="1"/>
              <a:t>Ramanan</a:t>
            </a:r>
            <a:r>
              <a:rPr lang="en-US" sz="1800" b="0" dirty="0"/>
              <a:t>, </a:t>
            </a:r>
            <a:r>
              <a:rPr lang="en-US" sz="1800" b="0" dirty="0">
                <a:hlinkClick r:id="rId6"/>
              </a:rPr>
              <a:t>Object Detection with Discriminatively Trained Part Based Models</a:t>
            </a:r>
            <a:r>
              <a:rPr lang="en-US" sz="1800" b="0" dirty="0"/>
              <a:t>, PAMI 32(9), 2010</a:t>
            </a:r>
          </a:p>
        </p:txBody>
      </p:sp>
    </p:spTree>
    <p:extLst>
      <p:ext uri="{BB962C8B-B14F-4D97-AF65-F5344CB8AC3E}">
        <p14:creationId xmlns:p14="http://schemas.microsoft.com/office/powerpoint/2010/main" val="2003551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077200" cy="838200"/>
          </a:xfrm>
        </p:spPr>
        <p:txBody>
          <a:bodyPr/>
          <a:lstStyle/>
          <a:p>
            <a:r>
              <a:rPr lang="en-US" dirty="0"/>
              <a:t>Progress on PASCAL detection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09" y="1693337"/>
            <a:ext cx="8952381" cy="5032324"/>
          </a:xfrm>
          <a:prstGeom prst="rect">
            <a:avLst/>
          </a:prstGeom>
        </p:spPr>
      </p:pic>
      <p:sp>
        <p:nvSpPr>
          <p:cNvPr id="7" name="Left Brace 6"/>
          <p:cNvSpPr/>
          <p:nvPr/>
        </p:nvSpPr>
        <p:spPr>
          <a:xfrm rot="5400000">
            <a:off x="3522617" y="1489166"/>
            <a:ext cx="548640" cy="3744685"/>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3027587" y="2715208"/>
            <a:ext cx="1544413" cy="369332"/>
          </a:xfrm>
          <a:prstGeom prst="rect">
            <a:avLst/>
          </a:prstGeom>
          <a:noFill/>
        </p:spPr>
        <p:txBody>
          <a:bodyPr wrap="none" rtlCol="0">
            <a:spAutoFit/>
          </a:bodyPr>
          <a:lstStyle/>
          <a:p>
            <a:r>
              <a:rPr lang="en-US" sz="1800" b="0" dirty="0"/>
              <a:t>Before CNNs</a:t>
            </a:r>
          </a:p>
        </p:txBody>
      </p:sp>
      <p:sp>
        <p:nvSpPr>
          <p:cNvPr id="9" name="Left Brace 8"/>
          <p:cNvSpPr/>
          <p:nvPr/>
        </p:nvSpPr>
        <p:spPr>
          <a:xfrm rot="16200000">
            <a:off x="6910255" y="2878184"/>
            <a:ext cx="548640" cy="1515291"/>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6477000" y="3840167"/>
            <a:ext cx="1364614" cy="369332"/>
          </a:xfrm>
          <a:prstGeom prst="rect">
            <a:avLst/>
          </a:prstGeom>
          <a:noFill/>
        </p:spPr>
        <p:txBody>
          <a:bodyPr wrap="none" rtlCol="0">
            <a:spAutoFit/>
          </a:bodyPr>
          <a:lstStyle/>
          <a:p>
            <a:r>
              <a:rPr lang="en-US" sz="1800" b="0" dirty="0"/>
              <a:t>After CNNs</a:t>
            </a:r>
          </a:p>
        </p:txBody>
      </p:sp>
      <p:sp>
        <p:nvSpPr>
          <p:cNvPr id="3" name="TextBox 2"/>
          <p:cNvSpPr txBox="1"/>
          <p:nvPr/>
        </p:nvSpPr>
        <p:spPr>
          <a:xfrm>
            <a:off x="3670086" y="1219200"/>
            <a:ext cx="1676736" cy="369332"/>
          </a:xfrm>
          <a:prstGeom prst="rect">
            <a:avLst/>
          </a:prstGeom>
          <a:noFill/>
        </p:spPr>
        <p:txBody>
          <a:bodyPr wrap="none" rtlCol="0">
            <a:spAutoFit/>
          </a:bodyPr>
          <a:lstStyle/>
          <a:p>
            <a:r>
              <a:rPr lang="en-US" sz="1800" b="0" dirty="0"/>
              <a:t>PASCAL VOC</a:t>
            </a:r>
          </a:p>
        </p:txBody>
      </p:sp>
      <p:sp>
        <p:nvSpPr>
          <p:cNvPr id="5" name="Rectangle 4">
            <a:extLst>
              <a:ext uri="{FF2B5EF4-FFF2-40B4-BE49-F238E27FC236}">
                <a16:creationId xmlns:a16="http://schemas.microsoft.com/office/drawing/2014/main" id="{B7CB34D8-30D7-4F40-A141-90DA31FFF067}"/>
              </a:ext>
            </a:extLst>
          </p:cNvPr>
          <p:cNvSpPr/>
          <p:nvPr/>
        </p:nvSpPr>
        <p:spPr bwMode="auto">
          <a:xfrm>
            <a:off x="5943600" y="1371600"/>
            <a:ext cx="3200400" cy="5486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1780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8600" y="76200"/>
            <a:ext cx="8839200" cy="838200"/>
          </a:xfrm>
        </p:spPr>
        <p:txBody>
          <a:bodyPr/>
          <a:lstStyle/>
          <a:p>
            <a:r>
              <a:rPr lang="en-US" dirty="0"/>
              <a:t>What are the challenges of object detection?</a:t>
            </a:r>
          </a:p>
        </p:txBody>
      </p:sp>
      <p:sp>
        <p:nvSpPr>
          <p:cNvPr id="1288195" name="Rectangle 3"/>
          <p:cNvSpPr>
            <a:spLocks noGrp="1" noChangeArrowheads="1"/>
          </p:cNvSpPr>
          <p:nvPr>
            <p:ph type="body" idx="1"/>
          </p:nvPr>
        </p:nvSpPr>
        <p:spPr>
          <a:xfrm>
            <a:off x="457200" y="914400"/>
            <a:ext cx="8305800" cy="5257800"/>
          </a:xfrm>
        </p:spPr>
        <p:txBody>
          <a:bodyPr/>
          <a:lstStyle/>
          <a:p>
            <a:pPr>
              <a:buFontTx/>
              <a:buChar char="•"/>
            </a:pPr>
            <a:r>
              <a:rPr lang="en-US" dirty="0"/>
              <a:t>Images may contain more than one class, multiple instances from the same class</a:t>
            </a:r>
          </a:p>
          <a:p>
            <a:pPr>
              <a:buFontTx/>
              <a:buChar char="•"/>
            </a:pPr>
            <a:r>
              <a:rPr lang="en-US" dirty="0"/>
              <a:t>Bounding box localization</a:t>
            </a:r>
          </a:p>
          <a:p>
            <a:pPr>
              <a:buFontTx/>
              <a:buChar char="•"/>
            </a:pPr>
            <a:r>
              <a:rPr lang="en-US" dirty="0"/>
              <a:t>Evaluation</a:t>
            </a:r>
          </a:p>
        </p:txBody>
      </p:sp>
      <p:pic>
        <p:nvPicPr>
          <p:cNvPr id="2" name="Picture 1">
            <a:extLst>
              <a:ext uri="{FF2B5EF4-FFF2-40B4-BE49-F238E27FC236}">
                <a16:creationId xmlns:a16="http://schemas.microsoft.com/office/drawing/2014/main" id="{F8A3BED6-5D5F-B842-BFAD-784C6BB6C726}"/>
              </a:ext>
            </a:extLst>
          </p:cNvPr>
          <p:cNvPicPr>
            <a:picLocks noChangeAspect="1"/>
          </p:cNvPicPr>
          <p:nvPr/>
        </p:nvPicPr>
        <p:blipFill>
          <a:blip r:embed="rId3"/>
          <a:stretch>
            <a:fillRect/>
          </a:stretch>
        </p:blipFill>
        <p:spPr>
          <a:xfrm>
            <a:off x="2057400" y="3048000"/>
            <a:ext cx="5105400" cy="3430923"/>
          </a:xfrm>
          <a:prstGeom prst="rect">
            <a:avLst/>
          </a:prstGeom>
        </p:spPr>
      </p:pic>
      <p:sp>
        <p:nvSpPr>
          <p:cNvPr id="3" name="TextBox 2">
            <a:extLst>
              <a:ext uri="{FF2B5EF4-FFF2-40B4-BE49-F238E27FC236}">
                <a16:creationId xmlns:a16="http://schemas.microsoft.com/office/drawing/2014/main" id="{DCF55AEB-CC95-7446-B1E4-F4F2A0473C31}"/>
              </a:ext>
            </a:extLst>
          </p:cNvPr>
          <p:cNvSpPr txBox="1"/>
          <p:nvPr/>
        </p:nvSpPr>
        <p:spPr>
          <a:xfrm>
            <a:off x="7799504" y="6477000"/>
            <a:ext cx="1268296" cy="307777"/>
          </a:xfrm>
          <a:prstGeom prst="rect">
            <a:avLst/>
          </a:prstGeom>
          <a:noFill/>
        </p:spPr>
        <p:txBody>
          <a:bodyPr wrap="none" rtlCol="0">
            <a:spAutoFit/>
          </a:bodyPr>
          <a:lstStyle/>
          <a:p>
            <a:r>
              <a:rPr lang="en-US" sz="1400" b="0" dirty="0">
                <a:hlinkClick r:id="rId4"/>
              </a:rPr>
              <a:t>Image source</a:t>
            </a:r>
            <a:endParaRPr lang="en-US" sz="1400" b="0" dirty="0"/>
          </a:p>
        </p:txBody>
      </p:sp>
    </p:spTree>
    <p:extLst>
      <p:ext uri="{BB962C8B-B14F-4D97-AF65-F5344CB8AC3E}">
        <p14:creationId xmlns:p14="http://schemas.microsoft.com/office/powerpoint/2010/main" val="189370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8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881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195" grpId="0" uiExpand="1"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9448800" cy="838200"/>
          </a:xfrm>
        </p:spPr>
        <p:txBody>
          <a:bodyPr/>
          <a:lstStyle/>
          <a:p>
            <a:r>
              <a:rPr lang="en-US" sz="3200" dirty="0"/>
              <a:t>Conceptual approach: Proposal-driven detection</a:t>
            </a:r>
          </a:p>
        </p:txBody>
      </p:sp>
      <p:sp>
        <p:nvSpPr>
          <p:cNvPr id="10" name="Content Placeholder 9"/>
          <p:cNvSpPr>
            <a:spLocks noGrp="1"/>
          </p:cNvSpPr>
          <p:nvPr>
            <p:ph idx="1"/>
          </p:nvPr>
        </p:nvSpPr>
        <p:spPr>
          <a:xfrm>
            <a:off x="304800" y="4038600"/>
            <a:ext cx="8686800" cy="2895600"/>
          </a:xfrm>
        </p:spPr>
        <p:txBody>
          <a:bodyPr/>
          <a:lstStyle/>
          <a:p>
            <a:pPr marL="457200" indent="-457200">
              <a:buFont typeface="Arial"/>
              <a:buChar char="•"/>
            </a:pPr>
            <a:r>
              <a:rPr lang="en-US" dirty="0"/>
              <a:t>Generate and evaluate a few hundred </a:t>
            </a:r>
            <a:r>
              <a:rPr lang="en-US" i="1" dirty="0"/>
              <a:t>region proposals</a:t>
            </a:r>
          </a:p>
          <a:p>
            <a:pPr marL="857250" lvl="1" indent="-457200">
              <a:buFont typeface="Arial"/>
              <a:buChar char="•"/>
            </a:pPr>
            <a:r>
              <a:rPr lang="en-US" dirty="0"/>
              <a:t>Proposal mechanism can take advantage of low-level </a:t>
            </a:r>
            <a:r>
              <a:rPr lang="en-US" i="1" dirty="0"/>
              <a:t>perceptual organization</a:t>
            </a:r>
            <a:r>
              <a:rPr lang="en-US" dirty="0"/>
              <a:t> cues</a:t>
            </a:r>
          </a:p>
          <a:p>
            <a:pPr marL="857250" lvl="1" indent="-457200">
              <a:buFont typeface="Arial"/>
              <a:buChar char="•"/>
            </a:pPr>
            <a:r>
              <a:rPr lang="en-US" dirty="0"/>
              <a:t>Proposal mechanism can be category-specific or category-independent, hand-crafted or trained</a:t>
            </a:r>
          </a:p>
          <a:p>
            <a:pPr marL="857250" lvl="1" indent="-457200">
              <a:buFont typeface="Arial"/>
              <a:buChar char="•"/>
            </a:pPr>
            <a:r>
              <a:rPr lang="en-US" dirty="0"/>
              <a:t>Classifier can be slower but more powerful</a:t>
            </a:r>
          </a:p>
          <a:p>
            <a:pPr marL="857250" lvl="1" indent="-457200">
              <a:buFont typeface="Arial"/>
              <a:buChar char="•"/>
            </a:pPr>
            <a:endParaRPr lang="en-US" dirty="0"/>
          </a:p>
          <a:p>
            <a:endParaRPr lang="en-US" dirty="0"/>
          </a:p>
        </p:txBody>
      </p:sp>
      <p:pic>
        <p:nvPicPr>
          <p:cNvPr id="7" name="Picture 6" descr="Screen Shot 2016-04-20 at 1.57.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2571750"/>
          </a:xfrm>
          <a:prstGeom prst="rect">
            <a:avLst/>
          </a:prstGeom>
        </p:spPr>
      </p:pic>
      <p:sp>
        <p:nvSpPr>
          <p:cNvPr id="3" name="Rectangle 2"/>
          <p:cNvSpPr/>
          <p:nvPr/>
        </p:nvSpPr>
        <p:spPr bwMode="auto">
          <a:xfrm>
            <a:off x="2438400" y="2590800"/>
            <a:ext cx="6858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37288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Selective search for detection</a:t>
            </a:r>
          </a:p>
        </p:txBody>
      </p:sp>
      <p:sp>
        <p:nvSpPr>
          <p:cNvPr id="6" name="Content Placeholder 5"/>
          <p:cNvSpPr>
            <a:spLocks noGrp="1"/>
          </p:cNvSpPr>
          <p:nvPr>
            <p:ph idx="1"/>
          </p:nvPr>
        </p:nvSpPr>
        <p:spPr/>
        <p:txBody>
          <a:bodyPr/>
          <a:lstStyle/>
          <a:p>
            <a:pPr marL="457200" indent="-457200">
              <a:buFont typeface="Arial"/>
              <a:buChar char="•"/>
            </a:pPr>
            <a:r>
              <a:rPr lang="en-US" sz="2400" dirty="0"/>
              <a:t>Use hierarchical segmentation: start with small </a:t>
            </a:r>
            <a:r>
              <a:rPr lang="en-US" sz="2400" i="1" dirty="0" err="1"/>
              <a:t>superpixels</a:t>
            </a:r>
            <a:r>
              <a:rPr lang="en-US" sz="2400" dirty="0"/>
              <a:t> and merge based on diverse cues</a:t>
            </a:r>
          </a:p>
        </p:txBody>
      </p:sp>
      <p:pic>
        <p:nvPicPr>
          <p:cNvPr id="4" name="Picture 3" descr="Screen Shot 2016-04-21 at 12.50.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981200"/>
            <a:ext cx="8305800" cy="3931215"/>
          </a:xfrm>
          <a:prstGeom prst="rect">
            <a:avLst/>
          </a:prstGeom>
        </p:spPr>
      </p:pic>
      <p:sp>
        <p:nvSpPr>
          <p:cNvPr id="5" name="Rectangle 4"/>
          <p:cNvSpPr/>
          <p:nvPr/>
        </p:nvSpPr>
        <p:spPr>
          <a:xfrm>
            <a:off x="152400" y="6096000"/>
            <a:ext cx="8839200" cy="646331"/>
          </a:xfrm>
          <a:prstGeom prst="rect">
            <a:avLst/>
          </a:prstGeom>
        </p:spPr>
        <p:txBody>
          <a:bodyPr wrap="square">
            <a:spAutoFit/>
          </a:bodyPr>
          <a:lstStyle/>
          <a:p>
            <a:pPr algn="ctr"/>
            <a:r>
              <a:rPr lang="en-US" sz="1800" b="0" dirty="0"/>
              <a:t>J. </a:t>
            </a:r>
            <a:r>
              <a:rPr lang="en-US" sz="1800" b="0" dirty="0" err="1"/>
              <a:t>Uijlings</a:t>
            </a:r>
            <a:r>
              <a:rPr lang="en-US" sz="1800" b="0" dirty="0"/>
              <a:t>, K. van de </a:t>
            </a:r>
            <a:r>
              <a:rPr lang="en-US" sz="1800" b="0" dirty="0" err="1"/>
              <a:t>Sande</a:t>
            </a:r>
            <a:r>
              <a:rPr lang="en-US" sz="1800" b="0" dirty="0"/>
              <a:t>, T. </a:t>
            </a:r>
            <a:r>
              <a:rPr lang="en-US" sz="1800" b="0" dirty="0" err="1"/>
              <a:t>Gevers</a:t>
            </a:r>
            <a:r>
              <a:rPr lang="en-US" sz="1800" b="0" dirty="0"/>
              <a:t>, and A. </a:t>
            </a:r>
            <a:r>
              <a:rPr lang="en-US" sz="1800" b="0" dirty="0" err="1"/>
              <a:t>Smeulders</a:t>
            </a:r>
            <a:r>
              <a:rPr lang="en-US" sz="1800" b="0" dirty="0"/>
              <a:t>, </a:t>
            </a:r>
            <a:r>
              <a:rPr lang="en-US" sz="1800" b="0" dirty="0">
                <a:hlinkClick r:id="rId3"/>
              </a:rPr>
              <a:t>Selective Search for Object Recognition</a:t>
            </a:r>
            <a:r>
              <a:rPr lang="en-US" sz="1800" b="0" dirty="0"/>
              <a:t>, IJCV 2013</a:t>
            </a:r>
          </a:p>
        </p:txBody>
      </p:sp>
    </p:spTree>
    <p:extLst>
      <p:ext uri="{BB962C8B-B14F-4D97-AF65-F5344CB8AC3E}">
        <p14:creationId xmlns:p14="http://schemas.microsoft.com/office/powerpoint/2010/main" val="1986619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Selective search for detection</a:t>
            </a:r>
          </a:p>
        </p:txBody>
      </p:sp>
      <p:sp>
        <p:nvSpPr>
          <p:cNvPr id="5" name="Rectangle 4"/>
          <p:cNvSpPr/>
          <p:nvPr/>
        </p:nvSpPr>
        <p:spPr>
          <a:xfrm>
            <a:off x="152400" y="6096000"/>
            <a:ext cx="8839200" cy="646331"/>
          </a:xfrm>
          <a:prstGeom prst="rect">
            <a:avLst/>
          </a:prstGeom>
        </p:spPr>
        <p:txBody>
          <a:bodyPr wrap="square">
            <a:spAutoFit/>
          </a:bodyPr>
          <a:lstStyle/>
          <a:p>
            <a:pPr algn="ctr"/>
            <a:r>
              <a:rPr lang="en-US" sz="1800" b="0" dirty="0"/>
              <a:t>J. </a:t>
            </a:r>
            <a:r>
              <a:rPr lang="en-US" sz="1800" b="0" dirty="0" err="1"/>
              <a:t>Uijlings</a:t>
            </a:r>
            <a:r>
              <a:rPr lang="en-US" sz="1800" b="0" dirty="0"/>
              <a:t>, K. van de </a:t>
            </a:r>
            <a:r>
              <a:rPr lang="en-US" sz="1800" b="0" dirty="0" err="1"/>
              <a:t>Sande</a:t>
            </a:r>
            <a:r>
              <a:rPr lang="en-US" sz="1800" b="0" dirty="0"/>
              <a:t>, T. </a:t>
            </a:r>
            <a:r>
              <a:rPr lang="en-US" sz="1800" b="0" dirty="0" err="1"/>
              <a:t>Gevers</a:t>
            </a:r>
            <a:r>
              <a:rPr lang="en-US" sz="1800" b="0" dirty="0"/>
              <a:t>, and A. </a:t>
            </a:r>
            <a:r>
              <a:rPr lang="en-US" sz="1800" b="0" dirty="0" err="1"/>
              <a:t>Smeulders</a:t>
            </a:r>
            <a:r>
              <a:rPr lang="en-US" sz="1800" b="0" dirty="0"/>
              <a:t>, </a:t>
            </a:r>
            <a:r>
              <a:rPr lang="en-US" sz="1800" b="0" dirty="0">
                <a:hlinkClick r:id="rId2"/>
              </a:rPr>
              <a:t>Selective Search for Object Recognition</a:t>
            </a:r>
            <a:r>
              <a:rPr lang="en-US" sz="1800" b="0" dirty="0"/>
              <a:t>, IJCV 2013</a:t>
            </a:r>
          </a:p>
        </p:txBody>
      </p:sp>
      <p:pic>
        <p:nvPicPr>
          <p:cNvPr id="6" name="Picture 5" descr="Screen Shot 2016-04-21 at 1.37.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43100"/>
            <a:ext cx="9144000" cy="2968919"/>
          </a:xfrm>
          <a:prstGeom prst="rect">
            <a:avLst/>
          </a:prstGeom>
        </p:spPr>
      </p:pic>
      <p:sp>
        <p:nvSpPr>
          <p:cNvPr id="3" name="TextBox 2">
            <a:extLst>
              <a:ext uri="{FF2B5EF4-FFF2-40B4-BE49-F238E27FC236}">
                <a16:creationId xmlns:a16="http://schemas.microsoft.com/office/drawing/2014/main" id="{220CA6C3-EDE0-E745-A015-AEEE05CDCFAF}"/>
              </a:ext>
            </a:extLst>
          </p:cNvPr>
          <p:cNvSpPr txBox="1"/>
          <p:nvPr/>
        </p:nvSpPr>
        <p:spPr>
          <a:xfrm>
            <a:off x="2240286" y="1295400"/>
            <a:ext cx="4693914" cy="461665"/>
          </a:xfrm>
          <a:prstGeom prst="rect">
            <a:avLst/>
          </a:prstGeom>
          <a:noFill/>
        </p:spPr>
        <p:txBody>
          <a:bodyPr wrap="none" rtlCol="0">
            <a:spAutoFit/>
          </a:bodyPr>
          <a:lstStyle/>
          <a:p>
            <a:r>
              <a:rPr lang="en-US" dirty="0"/>
              <a:t>Evaluation of region proposals</a:t>
            </a:r>
          </a:p>
        </p:txBody>
      </p:sp>
    </p:spTree>
    <p:extLst>
      <p:ext uri="{BB962C8B-B14F-4D97-AF65-F5344CB8AC3E}">
        <p14:creationId xmlns:p14="http://schemas.microsoft.com/office/powerpoint/2010/main" val="4149093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Multiscale Combinatorial Grouping</a:t>
            </a:r>
          </a:p>
        </p:txBody>
      </p:sp>
      <p:sp>
        <p:nvSpPr>
          <p:cNvPr id="6" name="Content Placeholder 5"/>
          <p:cNvSpPr>
            <a:spLocks noGrp="1"/>
          </p:cNvSpPr>
          <p:nvPr>
            <p:ph idx="1"/>
          </p:nvPr>
        </p:nvSpPr>
        <p:spPr/>
        <p:txBody>
          <a:bodyPr/>
          <a:lstStyle/>
          <a:p>
            <a:pPr marL="457200" indent="-457200">
              <a:buFont typeface="Arial"/>
              <a:buChar char="•"/>
            </a:pPr>
            <a:r>
              <a:rPr lang="en-US" sz="2400" dirty="0"/>
              <a:t>Use hierarchical segmentation: start with small </a:t>
            </a:r>
            <a:r>
              <a:rPr lang="en-US" sz="2400" i="1" dirty="0" err="1"/>
              <a:t>superpixels</a:t>
            </a:r>
            <a:r>
              <a:rPr lang="en-US" sz="2400" dirty="0"/>
              <a:t> and merge based on diverse cues</a:t>
            </a:r>
          </a:p>
        </p:txBody>
      </p:sp>
      <p:sp>
        <p:nvSpPr>
          <p:cNvPr id="5" name="Rectangle 4"/>
          <p:cNvSpPr/>
          <p:nvPr/>
        </p:nvSpPr>
        <p:spPr>
          <a:xfrm>
            <a:off x="152400" y="6386899"/>
            <a:ext cx="8839200" cy="369332"/>
          </a:xfrm>
          <a:prstGeom prst="rect">
            <a:avLst/>
          </a:prstGeom>
        </p:spPr>
        <p:txBody>
          <a:bodyPr wrap="square">
            <a:spAutoFit/>
          </a:bodyPr>
          <a:lstStyle/>
          <a:p>
            <a:pPr algn="ctr"/>
            <a:r>
              <a:rPr lang="en-US" sz="1800" b="0" dirty="0"/>
              <a:t>P. Arbelaez. et al., </a:t>
            </a:r>
            <a:r>
              <a:rPr lang="en-US" sz="1800" b="0" dirty="0">
                <a:hlinkClick r:id="rId2"/>
              </a:rPr>
              <a:t>Multiscale Combinatorial Grouping</a:t>
            </a:r>
            <a:r>
              <a:rPr lang="en-US" sz="1800" b="0" dirty="0"/>
              <a:t>, CVPR 2014</a:t>
            </a:r>
          </a:p>
        </p:txBody>
      </p:sp>
      <p:pic>
        <p:nvPicPr>
          <p:cNvPr id="3" name="Picture 2">
            <a:extLst>
              <a:ext uri="{FF2B5EF4-FFF2-40B4-BE49-F238E27FC236}">
                <a16:creationId xmlns:a16="http://schemas.microsoft.com/office/drawing/2014/main" id="{56424DDC-DAD4-064D-9958-7DE5981737E4}"/>
              </a:ext>
            </a:extLst>
          </p:cNvPr>
          <p:cNvPicPr>
            <a:picLocks noChangeAspect="1"/>
          </p:cNvPicPr>
          <p:nvPr/>
        </p:nvPicPr>
        <p:blipFill>
          <a:blip r:embed="rId3"/>
          <a:stretch>
            <a:fillRect/>
          </a:stretch>
        </p:blipFill>
        <p:spPr>
          <a:xfrm>
            <a:off x="177800" y="2030777"/>
            <a:ext cx="8839200" cy="3495092"/>
          </a:xfrm>
          <a:prstGeom prst="rect">
            <a:avLst/>
          </a:prstGeom>
        </p:spPr>
      </p:pic>
    </p:spTree>
    <p:extLst>
      <p:ext uri="{BB962C8B-B14F-4D97-AF65-F5344CB8AC3E}">
        <p14:creationId xmlns:p14="http://schemas.microsoft.com/office/powerpoint/2010/main" val="3115403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Region Proposals for Detection (Eval)</a:t>
            </a:r>
          </a:p>
        </p:txBody>
      </p:sp>
      <p:pic>
        <p:nvPicPr>
          <p:cNvPr id="7" name="Picture 6">
            <a:extLst>
              <a:ext uri="{FF2B5EF4-FFF2-40B4-BE49-F238E27FC236}">
                <a16:creationId xmlns:a16="http://schemas.microsoft.com/office/drawing/2014/main" id="{2ED3A811-3214-954B-B907-953D4C9EA6E6}"/>
              </a:ext>
            </a:extLst>
          </p:cNvPr>
          <p:cNvPicPr>
            <a:picLocks noChangeAspect="1"/>
          </p:cNvPicPr>
          <p:nvPr/>
        </p:nvPicPr>
        <p:blipFill rotWithShape="1">
          <a:blip r:embed="rId2"/>
          <a:srcRect r="71000"/>
          <a:stretch/>
        </p:blipFill>
        <p:spPr>
          <a:xfrm>
            <a:off x="1295400" y="920870"/>
            <a:ext cx="3886200" cy="5765164"/>
          </a:xfrm>
          <a:prstGeom prst="rect">
            <a:avLst/>
          </a:prstGeom>
        </p:spPr>
      </p:pic>
      <p:pic>
        <p:nvPicPr>
          <p:cNvPr id="8" name="Picture 7">
            <a:extLst>
              <a:ext uri="{FF2B5EF4-FFF2-40B4-BE49-F238E27FC236}">
                <a16:creationId xmlns:a16="http://schemas.microsoft.com/office/drawing/2014/main" id="{94DBFD3D-DFDE-7446-BF81-4E3F04473591}"/>
              </a:ext>
            </a:extLst>
          </p:cNvPr>
          <p:cNvPicPr>
            <a:picLocks noChangeAspect="1"/>
          </p:cNvPicPr>
          <p:nvPr/>
        </p:nvPicPr>
        <p:blipFill rotWithShape="1">
          <a:blip r:embed="rId2"/>
          <a:srcRect l="89167" t="3512" b="42252"/>
          <a:stretch/>
        </p:blipFill>
        <p:spPr>
          <a:xfrm>
            <a:off x="5410200" y="1600200"/>
            <a:ext cx="1828800" cy="3938954"/>
          </a:xfrm>
          <a:prstGeom prst="rect">
            <a:avLst/>
          </a:prstGeom>
        </p:spPr>
      </p:pic>
      <p:sp>
        <p:nvSpPr>
          <p:cNvPr id="9" name="Rectangle 8">
            <a:extLst>
              <a:ext uri="{FF2B5EF4-FFF2-40B4-BE49-F238E27FC236}">
                <a16:creationId xmlns:a16="http://schemas.microsoft.com/office/drawing/2014/main" id="{74500536-6ED9-3445-89CC-A81DFDC66B14}"/>
              </a:ext>
            </a:extLst>
          </p:cNvPr>
          <p:cNvSpPr/>
          <p:nvPr/>
        </p:nvSpPr>
        <p:spPr>
          <a:xfrm>
            <a:off x="152400" y="6501368"/>
            <a:ext cx="8839200" cy="369332"/>
          </a:xfrm>
          <a:prstGeom prst="rect">
            <a:avLst/>
          </a:prstGeom>
        </p:spPr>
        <p:txBody>
          <a:bodyPr wrap="square">
            <a:spAutoFit/>
          </a:bodyPr>
          <a:lstStyle/>
          <a:p>
            <a:pPr algn="ctr"/>
            <a:r>
              <a:rPr lang="en-US" sz="1800" b="0" dirty="0"/>
              <a:t>P. Arbelaez. et al., </a:t>
            </a:r>
            <a:r>
              <a:rPr lang="en-US" sz="1800" b="0" dirty="0">
                <a:hlinkClick r:id="rId3"/>
              </a:rPr>
              <a:t>Multiscale Combinatorial Grouping</a:t>
            </a:r>
            <a:r>
              <a:rPr lang="en-US" sz="1800" b="0" dirty="0"/>
              <a:t>, CVPR 2014</a:t>
            </a:r>
          </a:p>
        </p:txBody>
      </p:sp>
    </p:spTree>
    <p:extLst>
      <p:ext uri="{BB962C8B-B14F-4D97-AF65-F5344CB8AC3E}">
        <p14:creationId xmlns:p14="http://schemas.microsoft.com/office/powerpoint/2010/main" val="3423741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Region Proposals for Detection</a:t>
            </a:r>
          </a:p>
        </p:txBody>
      </p:sp>
      <p:sp>
        <p:nvSpPr>
          <p:cNvPr id="8" name="Content Placeholder 7"/>
          <p:cNvSpPr>
            <a:spLocks noGrp="1"/>
          </p:cNvSpPr>
          <p:nvPr>
            <p:ph idx="1"/>
          </p:nvPr>
        </p:nvSpPr>
        <p:spPr>
          <a:xfrm>
            <a:off x="685800" y="4191000"/>
            <a:ext cx="7772400" cy="1981200"/>
          </a:xfrm>
        </p:spPr>
        <p:txBody>
          <a:bodyPr/>
          <a:lstStyle/>
          <a:p>
            <a:pPr marL="457200" indent="-457200">
              <a:buFont typeface="Arial"/>
              <a:buChar char="•"/>
            </a:pPr>
            <a:r>
              <a:rPr lang="en-US" dirty="0"/>
              <a:t>Feature extraction: color SIFT, codebook of size 4K, spatial pyramid with four levels = 360K dimensions</a:t>
            </a:r>
          </a:p>
        </p:txBody>
      </p:sp>
      <p:sp>
        <p:nvSpPr>
          <p:cNvPr id="6" name="Rectangle 5"/>
          <p:cNvSpPr/>
          <p:nvPr/>
        </p:nvSpPr>
        <p:spPr>
          <a:xfrm>
            <a:off x="152400" y="6096000"/>
            <a:ext cx="8839200" cy="646331"/>
          </a:xfrm>
          <a:prstGeom prst="rect">
            <a:avLst/>
          </a:prstGeom>
        </p:spPr>
        <p:txBody>
          <a:bodyPr wrap="square">
            <a:spAutoFit/>
          </a:bodyPr>
          <a:lstStyle/>
          <a:p>
            <a:pPr algn="ctr"/>
            <a:r>
              <a:rPr lang="en-US" sz="1800" b="0" dirty="0"/>
              <a:t>J. </a:t>
            </a:r>
            <a:r>
              <a:rPr lang="en-US" sz="1800" b="0" dirty="0" err="1"/>
              <a:t>Uijlings</a:t>
            </a:r>
            <a:r>
              <a:rPr lang="en-US" sz="1800" b="0" dirty="0"/>
              <a:t>, K. van de </a:t>
            </a:r>
            <a:r>
              <a:rPr lang="en-US" sz="1800" b="0" dirty="0" err="1"/>
              <a:t>Sande</a:t>
            </a:r>
            <a:r>
              <a:rPr lang="en-US" sz="1800" b="0" dirty="0"/>
              <a:t>, T. </a:t>
            </a:r>
            <a:r>
              <a:rPr lang="en-US" sz="1800" b="0" dirty="0" err="1"/>
              <a:t>Gevers</a:t>
            </a:r>
            <a:r>
              <a:rPr lang="en-US" sz="1800" b="0" dirty="0"/>
              <a:t>, and A. </a:t>
            </a:r>
            <a:r>
              <a:rPr lang="en-US" sz="1800" b="0" dirty="0" err="1"/>
              <a:t>Smeulders</a:t>
            </a:r>
            <a:r>
              <a:rPr lang="en-US" sz="1800" b="0" dirty="0"/>
              <a:t>, </a:t>
            </a:r>
            <a:r>
              <a:rPr lang="en-US" sz="1800" b="0" dirty="0">
                <a:hlinkClick r:id="rId2"/>
              </a:rPr>
              <a:t>Selective Search for Object Recognition</a:t>
            </a:r>
            <a:r>
              <a:rPr lang="en-US" sz="1800" b="0" dirty="0"/>
              <a:t>, IJCV 2013</a:t>
            </a:r>
          </a:p>
        </p:txBody>
      </p:sp>
      <p:pic>
        <p:nvPicPr>
          <p:cNvPr id="7" name="Picture 6" descr="Screen Shot 2016-04-21 at 1.27.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0"/>
            <a:ext cx="9144000" cy="2042672"/>
          </a:xfrm>
          <a:prstGeom prst="rect">
            <a:avLst/>
          </a:prstGeom>
        </p:spPr>
      </p:pic>
    </p:spTree>
    <p:extLst>
      <p:ext uri="{BB962C8B-B14F-4D97-AF65-F5344CB8AC3E}">
        <p14:creationId xmlns:p14="http://schemas.microsoft.com/office/powerpoint/2010/main" val="2456193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proposal method: </a:t>
            </a:r>
            <a:r>
              <a:rPr lang="en-US" dirty="0" err="1"/>
              <a:t>EdgeBoxes</a:t>
            </a:r>
            <a:endParaRPr lang="en-US" dirty="0"/>
          </a:p>
        </p:txBody>
      </p:sp>
      <p:pic>
        <p:nvPicPr>
          <p:cNvPr id="4" name="Picture 3"/>
          <p:cNvPicPr>
            <a:picLocks noChangeAspect="1"/>
          </p:cNvPicPr>
          <p:nvPr/>
        </p:nvPicPr>
        <p:blipFill rotWithShape="1">
          <a:blip r:embed="rId3"/>
          <a:srcRect t="2329"/>
          <a:stretch/>
        </p:blipFill>
        <p:spPr>
          <a:xfrm>
            <a:off x="5013735" y="1045675"/>
            <a:ext cx="3749265" cy="4897925"/>
          </a:xfrm>
          <a:prstGeom prst="rect">
            <a:avLst/>
          </a:prstGeom>
        </p:spPr>
      </p:pic>
      <p:sp>
        <p:nvSpPr>
          <p:cNvPr id="5" name="Content Placeholder 4"/>
          <p:cNvSpPr>
            <a:spLocks noGrp="1"/>
          </p:cNvSpPr>
          <p:nvPr>
            <p:ph idx="1"/>
          </p:nvPr>
        </p:nvSpPr>
        <p:spPr>
          <a:xfrm>
            <a:off x="304800" y="1066800"/>
            <a:ext cx="4724400" cy="5257800"/>
          </a:xfrm>
        </p:spPr>
        <p:txBody>
          <a:bodyPr/>
          <a:lstStyle/>
          <a:p>
            <a:pPr marL="457200" indent="-457200">
              <a:buFont typeface="Arial"/>
              <a:buChar char="•"/>
            </a:pPr>
            <a:r>
              <a:rPr lang="en-US" sz="2400" dirty="0"/>
              <a:t>Box score: number of edges in the box minus number of edges that overlap the box boundary</a:t>
            </a:r>
          </a:p>
          <a:p>
            <a:pPr marL="457200" indent="-457200">
              <a:buFont typeface="Arial"/>
              <a:buChar char="•"/>
            </a:pPr>
            <a:r>
              <a:rPr lang="en-US" sz="2400" dirty="0"/>
              <a:t>Uses a trained edge detector</a:t>
            </a:r>
          </a:p>
          <a:p>
            <a:pPr marL="457200" indent="-457200">
              <a:buFont typeface="Arial"/>
              <a:buChar char="•"/>
            </a:pPr>
            <a:r>
              <a:rPr lang="en-US" sz="2400" dirty="0"/>
              <a:t>Uses efficient data structures (incl. integral images) for fast evaluation</a:t>
            </a:r>
          </a:p>
          <a:p>
            <a:pPr marL="457200" indent="-457200">
              <a:buFont typeface="Arial"/>
              <a:buChar char="•"/>
            </a:pPr>
            <a:r>
              <a:rPr lang="en-US" sz="2400" dirty="0"/>
              <a:t>Gets 75% recall with 800 boxes (vs. 1400 for Selective Search), is 40 times faster</a:t>
            </a:r>
          </a:p>
        </p:txBody>
      </p:sp>
      <p:sp>
        <p:nvSpPr>
          <p:cNvPr id="7" name="Rectangle 6"/>
          <p:cNvSpPr/>
          <p:nvPr/>
        </p:nvSpPr>
        <p:spPr>
          <a:xfrm>
            <a:off x="381000" y="6211669"/>
            <a:ext cx="8382000" cy="646331"/>
          </a:xfrm>
          <a:prstGeom prst="rect">
            <a:avLst/>
          </a:prstGeom>
        </p:spPr>
        <p:txBody>
          <a:bodyPr wrap="square">
            <a:spAutoFit/>
          </a:bodyPr>
          <a:lstStyle/>
          <a:p>
            <a:pPr algn="ctr"/>
            <a:r>
              <a:rPr lang="en-US" sz="1800" b="0" dirty="0"/>
              <a:t>C. </a:t>
            </a:r>
            <a:r>
              <a:rPr lang="en-US" sz="1800" b="0" dirty="0" err="1"/>
              <a:t>Zitnick</a:t>
            </a:r>
            <a:r>
              <a:rPr lang="en-US" sz="1800" b="0" dirty="0"/>
              <a:t> and P. Dollar, </a:t>
            </a:r>
            <a:r>
              <a:rPr lang="en-US" sz="1800" b="0" dirty="0">
                <a:hlinkClick r:id="rId4"/>
              </a:rPr>
              <a:t>Edge Boxes: Locating Object Proposals from Edges</a:t>
            </a:r>
            <a:r>
              <a:rPr lang="en-US" sz="1800" b="0" dirty="0"/>
              <a:t>, ECCV 2014 </a:t>
            </a:r>
          </a:p>
        </p:txBody>
      </p:sp>
    </p:spTree>
    <p:extLst>
      <p:ext uri="{BB962C8B-B14F-4D97-AF65-F5344CB8AC3E}">
        <p14:creationId xmlns:p14="http://schemas.microsoft.com/office/powerpoint/2010/main" val="777114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rallelogram 22"/>
          <p:cNvSpPr/>
          <p:nvPr/>
        </p:nvSpPr>
        <p:spPr>
          <a:xfrm>
            <a:off x="2933245" y="3862905"/>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2" name="Title 1"/>
          <p:cNvSpPr>
            <a:spLocks noGrp="1"/>
          </p:cNvSpPr>
          <p:nvPr>
            <p:ph type="title"/>
          </p:nvPr>
        </p:nvSpPr>
        <p:spPr>
          <a:xfrm>
            <a:off x="457200" y="0"/>
            <a:ext cx="8382000" cy="838200"/>
          </a:xfrm>
        </p:spPr>
        <p:txBody>
          <a:bodyPr/>
          <a:lstStyle/>
          <a:p>
            <a:r>
              <a:rPr lang="en-US" dirty="0"/>
              <a:t>R-CNN: Region proposals + CNN features</a:t>
            </a:r>
          </a:p>
        </p:txBody>
      </p:sp>
      <p:sp>
        <p:nvSpPr>
          <p:cNvPr id="12" name="Parallelogram 11"/>
          <p:cNvSpPr/>
          <p:nvPr/>
        </p:nvSpPr>
        <p:spPr>
          <a:xfrm>
            <a:off x="1190982" y="4484153"/>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3" name="TextBox 12"/>
          <p:cNvSpPr txBox="1"/>
          <p:nvPr/>
        </p:nvSpPr>
        <p:spPr>
          <a:xfrm>
            <a:off x="5105400" y="5382595"/>
            <a:ext cx="1256874" cy="338554"/>
          </a:xfrm>
          <a:prstGeom prst="rect">
            <a:avLst/>
          </a:prstGeom>
          <a:noFill/>
        </p:spPr>
        <p:txBody>
          <a:bodyPr wrap="none" rtlCol="0">
            <a:spAutoFit/>
          </a:bodyPr>
          <a:lstStyle/>
          <a:p>
            <a:r>
              <a:rPr lang="en-US" sz="1600" b="0" dirty="0">
                <a:latin typeface="+mn-lt"/>
              </a:rPr>
              <a:t>Input image</a:t>
            </a:r>
          </a:p>
        </p:txBody>
      </p:sp>
      <p:sp>
        <p:nvSpPr>
          <p:cNvPr id="14" name="Parallelogram 13"/>
          <p:cNvSpPr/>
          <p:nvPr/>
        </p:nvSpPr>
        <p:spPr>
          <a:xfrm>
            <a:off x="2086772" y="4568147"/>
            <a:ext cx="2400385" cy="1006284"/>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16" name="Parallelogram 15"/>
          <p:cNvSpPr/>
          <p:nvPr/>
        </p:nvSpPr>
        <p:spPr>
          <a:xfrm>
            <a:off x="4487157" y="4586645"/>
            <a:ext cx="1150568" cy="41513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17" name="Parallelogram 16"/>
          <p:cNvSpPr/>
          <p:nvPr/>
        </p:nvSpPr>
        <p:spPr>
          <a:xfrm>
            <a:off x="1258807" y="5388278"/>
            <a:ext cx="1116747" cy="64601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18" name="Cube 17"/>
          <p:cNvSpPr/>
          <p:nvPr/>
        </p:nvSpPr>
        <p:spPr>
          <a:xfrm>
            <a:off x="2868837" y="2033880"/>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19" name="Cube 18"/>
          <p:cNvSpPr/>
          <p:nvPr/>
        </p:nvSpPr>
        <p:spPr>
          <a:xfrm>
            <a:off x="4505956" y="1664046"/>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20" name="Cube 19"/>
          <p:cNvSpPr/>
          <p:nvPr/>
        </p:nvSpPr>
        <p:spPr>
          <a:xfrm>
            <a:off x="1357258" y="2547529"/>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22" name="Parallelogram 21"/>
          <p:cNvSpPr/>
          <p:nvPr/>
        </p:nvSpPr>
        <p:spPr>
          <a:xfrm>
            <a:off x="4713383" y="3550517"/>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25" name="Parallelogram 24"/>
          <p:cNvSpPr/>
          <p:nvPr/>
        </p:nvSpPr>
        <p:spPr>
          <a:xfrm>
            <a:off x="1586696" y="4451267"/>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26" name="TextBox 25"/>
          <p:cNvSpPr txBox="1"/>
          <p:nvPr/>
        </p:nvSpPr>
        <p:spPr>
          <a:xfrm>
            <a:off x="1643048" y="2033880"/>
            <a:ext cx="731891" cy="338554"/>
          </a:xfrm>
          <a:prstGeom prst="rect">
            <a:avLst/>
          </a:prstGeom>
          <a:noFill/>
          <a:ln w="19050">
            <a:solidFill>
              <a:schemeClr val="accent4"/>
            </a:solidFill>
          </a:ln>
        </p:spPr>
        <p:txBody>
          <a:bodyPr wrap="none" rtlCol="0">
            <a:spAutoFit/>
          </a:bodyPr>
          <a:lstStyle/>
          <a:p>
            <a:r>
              <a:rPr lang="en-US" sz="1600" b="0">
                <a:latin typeface="+mn-lt"/>
              </a:rPr>
              <a:t>SVMs</a:t>
            </a:r>
            <a:endParaRPr lang="en-US" sz="1600" b="0" dirty="0">
              <a:latin typeface="+mn-lt"/>
            </a:endParaRPr>
          </a:p>
        </p:txBody>
      </p:sp>
      <p:sp>
        <p:nvSpPr>
          <p:cNvPr id="27" name="Up Arrow 26"/>
          <p:cNvSpPr/>
          <p:nvPr/>
        </p:nvSpPr>
        <p:spPr>
          <a:xfrm>
            <a:off x="1875609" y="243170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28" name="TextBox 27"/>
          <p:cNvSpPr txBox="1"/>
          <p:nvPr/>
        </p:nvSpPr>
        <p:spPr>
          <a:xfrm>
            <a:off x="3147800" y="1544619"/>
            <a:ext cx="731891" cy="338554"/>
          </a:xfrm>
          <a:prstGeom prst="rect">
            <a:avLst/>
          </a:prstGeom>
          <a:noFill/>
          <a:ln w="19050">
            <a:solidFill>
              <a:schemeClr val="accent4"/>
            </a:solidFill>
          </a:ln>
        </p:spPr>
        <p:txBody>
          <a:bodyPr wrap="none" rtlCol="0">
            <a:spAutoFit/>
          </a:bodyPr>
          <a:lstStyle/>
          <a:p>
            <a:r>
              <a:rPr lang="en-US" sz="1600" b="0">
                <a:latin typeface="+mn-lt"/>
              </a:rPr>
              <a:t>SVMs</a:t>
            </a:r>
            <a:endParaRPr lang="en-US" sz="1600" b="0" dirty="0">
              <a:latin typeface="+mn-lt"/>
            </a:endParaRPr>
          </a:p>
        </p:txBody>
      </p:sp>
      <p:sp>
        <p:nvSpPr>
          <p:cNvPr id="29" name="Up Arrow 28"/>
          <p:cNvSpPr/>
          <p:nvPr/>
        </p:nvSpPr>
        <p:spPr>
          <a:xfrm>
            <a:off x="3380361" y="1942448"/>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0" name="TextBox 29"/>
          <p:cNvSpPr txBox="1"/>
          <p:nvPr/>
        </p:nvSpPr>
        <p:spPr>
          <a:xfrm>
            <a:off x="4961336" y="1174785"/>
            <a:ext cx="731891" cy="338554"/>
          </a:xfrm>
          <a:prstGeom prst="rect">
            <a:avLst/>
          </a:prstGeom>
          <a:noFill/>
          <a:ln w="19050">
            <a:solidFill>
              <a:schemeClr val="accent4"/>
            </a:solidFill>
          </a:ln>
        </p:spPr>
        <p:txBody>
          <a:bodyPr wrap="none" rtlCol="0">
            <a:spAutoFit/>
          </a:bodyPr>
          <a:lstStyle/>
          <a:p>
            <a:r>
              <a:rPr lang="en-US" sz="1600" b="0">
                <a:latin typeface="+mn-lt"/>
              </a:rPr>
              <a:t>SVMs</a:t>
            </a:r>
            <a:endParaRPr lang="en-US" sz="1600" b="0" dirty="0">
              <a:latin typeface="+mn-lt"/>
            </a:endParaRPr>
          </a:p>
        </p:txBody>
      </p:sp>
      <p:sp>
        <p:nvSpPr>
          <p:cNvPr id="31" name="Up Arrow 30"/>
          <p:cNvSpPr/>
          <p:nvPr/>
        </p:nvSpPr>
        <p:spPr>
          <a:xfrm>
            <a:off x="5193897" y="1572614"/>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2" name="Up Arrow 31"/>
          <p:cNvSpPr/>
          <p:nvPr/>
        </p:nvSpPr>
        <p:spPr>
          <a:xfrm>
            <a:off x="1784450" y="4730209"/>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3" name="Up Arrow 32"/>
          <p:cNvSpPr/>
          <p:nvPr/>
        </p:nvSpPr>
        <p:spPr>
          <a:xfrm>
            <a:off x="1785023" y="4231203"/>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4" name="Up Arrow 33"/>
          <p:cNvSpPr/>
          <p:nvPr/>
        </p:nvSpPr>
        <p:spPr>
          <a:xfrm>
            <a:off x="3201804" y="4177924"/>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5" name="Up Arrow 34"/>
          <p:cNvSpPr/>
          <p:nvPr/>
        </p:nvSpPr>
        <p:spPr>
          <a:xfrm>
            <a:off x="3201804" y="371447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6" name="Up Arrow 35"/>
          <p:cNvSpPr/>
          <p:nvPr/>
        </p:nvSpPr>
        <p:spPr>
          <a:xfrm>
            <a:off x="4945457" y="3833796"/>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7" name="Up Arrow 36"/>
          <p:cNvSpPr/>
          <p:nvPr/>
        </p:nvSpPr>
        <p:spPr>
          <a:xfrm>
            <a:off x="4945457" y="3357742"/>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cxnSp>
        <p:nvCxnSpPr>
          <p:cNvPr id="38" name="Straight Arrow Connector 37"/>
          <p:cNvCxnSpPr/>
          <p:nvPr/>
        </p:nvCxnSpPr>
        <p:spPr>
          <a:xfrm flipH="1">
            <a:off x="5220227" y="4730209"/>
            <a:ext cx="910663"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484103" y="3526204"/>
            <a:ext cx="2754924" cy="338554"/>
          </a:xfrm>
          <a:prstGeom prst="rect">
            <a:avLst/>
          </a:prstGeom>
          <a:noFill/>
        </p:spPr>
        <p:txBody>
          <a:bodyPr wrap="square" rtlCol="0">
            <a:spAutoFit/>
          </a:bodyPr>
          <a:lstStyle/>
          <a:p>
            <a:r>
              <a:rPr lang="en-US" sz="1600" b="0">
                <a:latin typeface="+mn-lt"/>
              </a:rPr>
              <a:t>Warped image regions</a:t>
            </a:r>
            <a:endParaRPr lang="en-US" sz="1600" b="0" dirty="0">
              <a:latin typeface="+mn-lt"/>
            </a:endParaRPr>
          </a:p>
        </p:txBody>
      </p:sp>
      <p:sp>
        <p:nvSpPr>
          <p:cNvPr id="42" name="TextBox 41"/>
          <p:cNvSpPr txBox="1"/>
          <p:nvPr/>
        </p:nvSpPr>
        <p:spPr>
          <a:xfrm>
            <a:off x="5888444" y="2133965"/>
            <a:ext cx="2237461" cy="584776"/>
          </a:xfrm>
          <a:prstGeom prst="rect">
            <a:avLst/>
          </a:prstGeom>
          <a:noFill/>
        </p:spPr>
        <p:txBody>
          <a:bodyPr wrap="square" rtlCol="0">
            <a:spAutoFit/>
          </a:bodyPr>
          <a:lstStyle/>
          <a:p>
            <a:r>
              <a:rPr lang="en-US" sz="1600" b="0" dirty="0">
                <a:latin typeface="+mn-lt"/>
              </a:rPr>
              <a:t>Forward each region through </a:t>
            </a:r>
            <a:r>
              <a:rPr lang="en-US" sz="1600" b="0" dirty="0" err="1">
                <a:latin typeface="+mn-lt"/>
              </a:rPr>
              <a:t>ConvNet</a:t>
            </a:r>
            <a:endParaRPr lang="en-US" sz="1600" b="0" dirty="0">
              <a:latin typeface="+mn-lt"/>
            </a:endParaRPr>
          </a:p>
        </p:txBody>
      </p:sp>
      <p:sp>
        <p:nvSpPr>
          <p:cNvPr id="49" name="TextBox 48"/>
          <p:cNvSpPr txBox="1"/>
          <p:nvPr/>
        </p:nvSpPr>
        <p:spPr>
          <a:xfrm>
            <a:off x="5936718" y="1143000"/>
            <a:ext cx="2716079" cy="338554"/>
          </a:xfrm>
          <a:prstGeom prst="rect">
            <a:avLst/>
          </a:prstGeom>
          <a:noFill/>
        </p:spPr>
        <p:txBody>
          <a:bodyPr wrap="square" rtlCol="0">
            <a:spAutoFit/>
          </a:bodyPr>
          <a:lstStyle/>
          <a:p>
            <a:r>
              <a:rPr lang="en-US" sz="1600" b="0">
                <a:latin typeface="+mn-lt"/>
              </a:rPr>
              <a:t>Classify regions with </a:t>
            </a:r>
            <a:r>
              <a:rPr lang="en-US" sz="1600" b="0" dirty="0">
                <a:latin typeface="+mn-lt"/>
              </a:rPr>
              <a:t>SVMs</a:t>
            </a:r>
          </a:p>
        </p:txBody>
      </p:sp>
      <p:cxnSp>
        <p:nvCxnSpPr>
          <p:cNvPr id="52" name="Straight Arrow Connector 51"/>
          <p:cNvCxnSpPr/>
          <p:nvPr/>
        </p:nvCxnSpPr>
        <p:spPr>
          <a:xfrm flipH="1">
            <a:off x="3478491" y="4730209"/>
            <a:ext cx="2652401" cy="394119"/>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1857080" y="4737988"/>
            <a:ext cx="4239572" cy="1068053"/>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130890" y="4570518"/>
            <a:ext cx="2541770" cy="338554"/>
          </a:xfrm>
          <a:prstGeom prst="rect">
            <a:avLst/>
          </a:prstGeom>
          <a:noFill/>
        </p:spPr>
        <p:txBody>
          <a:bodyPr wrap="square" rtlCol="0">
            <a:spAutoFit/>
          </a:bodyPr>
          <a:lstStyle/>
          <a:p>
            <a:r>
              <a:rPr lang="en-US" sz="1600" b="0" dirty="0">
                <a:latin typeface="+mn-lt"/>
              </a:rPr>
              <a:t>Region proposals</a:t>
            </a:r>
          </a:p>
        </p:txBody>
      </p:sp>
      <p:sp>
        <p:nvSpPr>
          <p:cNvPr id="43" name="TextBox 42"/>
          <p:cNvSpPr txBox="1"/>
          <p:nvPr/>
        </p:nvSpPr>
        <p:spPr>
          <a:xfrm>
            <a:off x="0" y="6258580"/>
            <a:ext cx="9144000" cy="523220"/>
          </a:xfrm>
          <a:prstGeom prst="rect">
            <a:avLst/>
          </a:prstGeom>
          <a:noFill/>
        </p:spPr>
        <p:txBody>
          <a:bodyPr wrap="square" rtlCol="0">
            <a:spAutoFit/>
          </a:bodyPr>
          <a:lstStyle/>
          <a:p>
            <a:pPr algn="ctr"/>
            <a:r>
              <a:rPr lang="en-US" sz="1400" b="0" dirty="0"/>
              <a:t>R. </a:t>
            </a:r>
            <a:r>
              <a:rPr lang="en-US" sz="1400" b="0" dirty="0" err="1"/>
              <a:t>Girshick</a:t>
            </a:r>
            <a:r>
              <a:rPr lang="en-US" sz="1400" b="0" dirty="0"/>
              <a:t>, J. Donahue, T. Darrell, and J. Malik, </a:t>
            </a:r>
            <a:r>
              <a:rPr lang="en-US" sz="1400" dirty="0">
                <a:hlinkClick r:id="rId4"/>
              </a:rPr>
              <a:t>Rich Feature Hierarchies for Accurate Object Detection and Semantic Segmentation</a:t>
            </a:r>
            <a:r>
              <a:rPr lang="en-US" sz="1400" b="0" dirty="0"/>
              <a:t>, CVPR 2014. </a:t>
            </a:r>
          </a:p>
        </p:txBody>
      </p:sp>
      <p:sp>
        <p:nvSpPr>
          <p:cNvPr id="50" name="TextBox 49"/>
          <p:cNvSpPr txBox="1"/>
          <p:nvPr/>
        </p:nvSpPr>
        <p:spPr>
          <a:xfrm>
            <a:off x="613003" y="880646"/>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Tree>
    <p:extLst>
      <p:ext uri="{BB962C8B-B14F-4D97-AF65-F5344CB8AC3E}">
        <p14:creationId xmlns:p14="http://schemas.microsoft.com/office/powerpoint/2010/main" val="52441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4" grpId="0" animBg="1"/>
      <p:bldP spid="16" grpId="0" animBg="1"/>
      <p:bldP spid="17" grpId="0" animBg="1"/>
      <p:bldP spid="18" grpId="0" animBg="1"/>
      <p:bldP spid="19" grpId="0" animBg="1"/>
      <p:bldP spid="20" grpId="0" animBg="1"/>
      <p:bldP spid="22"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1" grpId="0"/>
      <p:bldP spid="42" grpId="0"/>
      <p:bldP spid="49" grpId="0"/>
      <p:bldP spid="5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R-CNN details</a:t>
            </a:r>
          </a:p>
        </p:txBody>
      </p:sp>
      <p:sp>
        <p:nvSpPr>
          <p:cNvPr id="5" name="Content Placeholder 4"/>
          <p:cNvSpPr>
            <a:spLocks noGrp="1"/>
          </p:cNvSpPr>
          <p:nvPr>
            <p:ph idx="1"/>
          </p:nvPr>
        </p:nvSpPr>
        <p:spPr>
          <a:xfrm>
            <a:off x="228600" y="2819400"/>
            <a:ext cx="8610600" cy="3200400"/>
          </a:xfrm>
        </p:spPr>
        <p:txBody>
          <a:bodyPr/>
          <a:lstStyle/>
          <a:p>
            <a:pPr marL="457200" indent="-457200">
              <a:buFont typeface="Arial"/>
              <a:buChar char="•"/>
            </a:pPr>
            <a:r>
              <a:rPr lang="en-US" sz="2400" b="1" dirty="0"/>
              <a:t>Regions</a:t>
            </a:r>
            <a:r>
              <a:rPr lang="en-US" sz="2400" dirty="0"/>
              <a:t>: ~2000 Selective Search proposals</a:t>
            </a:r>
          </a:p>
          <a:p>
            <a:pPr marL="457200" indent="-457200">
              <a:buFont typeface="Arial"/>
              <a:buChar char="•"/>
            </a:pPr>
            <a:r>
              <a:rPr lang="en-US" sz="2400" b="1" dirty="0"/>
              <a:t>Network</a:t>
            </a:r>
            <a:r>
              <a:rPr lang="en-US" sz="2400" dirty="0"/>
              <a:t>: </a:t>
            </a:r>
            <a:r>
              <a:rPr lang="en-US" sz="2400" dirty="0" err="1"/>
              <a:t>AlexNet</a:t>
            </a:r>
            <a:r>
              <a:rPr lang="en-US" sz="2400" dirty="0"/>
              <a:t> </a:t>
            </a:r>
            <a:r>
              <a:rPr lang="en-US" sz="2400" i="1" dirty="0"/>
              <a:t>pre-trained</a:t>
            </a:r>
            <a:r>
              <a:rPr lang="en-US" sz="2400" dirty="0"/>
              <a:t> on </a:t>
            </a:r>
            <a:r>
              <a:rPr lang="en-US" sz="2400" dirty="0" err="1"/>
              <a:t>ImageNet</a:t>
            </a:r>
            <a:r>
              <a:rPr lang="en-US" sz="2400" dirty="0"/>
              <a:t> (1000 classes), </a:t>
            </a:r>
            <a:r>
              <a:rPr lang="en-US" sz="2400" i="1" dirty="0"/>
              <a:t>fine-tuned</a:t>
            </a:r>
            <a:r>
              <a:rPr lang="en-US" sz="2400" dirty="0"/>
              <a:t> on PASCAL (21 classes)</a:t>
            </a:r>
          </a:p>
          <a:p>
            <a:pPr marL="457200" indent="-457200">
              <a:buFont typeface="Arial"/>
              <a:buChar char="•"/>
            </a:pPr>
            <a:r>
              <a:rPr lang="en-US" sz="2400" b="1" dirty="0"/>
              <a:t>Final detector</a:t>
            </a:r>
            <a:r>
              <a:rPr lang="en-US" sz="2400" dirty="0"/>
              <a:t>: warp proposal regions, extract fc7 network activations (4096 dimensions), classify with linear SVM</a:t>
            </a:r>
          </a:p>
          <a:p>
            <a:pPr marL="457200" indent="-457200">
              <a:buFont typeface="Arial"/>
              <a:buChar char="•"/>
            </a:pPr>
            <a:r>
              <a:rPr lang="en-US" sz="2400" b="1" dirty="0"/>
              <a:t>Bounding box regression</a:t>
            </a:r>
            <a:r>
              <a:rPr lang="en-US" sz="2400" i="1" dirty="0"/>
              <a:t> </a:t>
            </a:r>
            <a:r>
              <a:rPr lang="en-US" sz="2400" dirty="0"/>
              <a:t>to refine box locations</a:t>
            </a:r>
          </a:p>
          <a:p>
            <a:pPr marL="457200" indent="-457200">
              <a:buFont typeface="Arial"/>
              <a:buChar char="•"/>
            </a:pPr>
            <a:r>
              <a:rPr lang="en-US" sz="2400" b="1" dirty="0"/>
              <a:t>Performance:</a:t>
            </a:r>
            <a:r>
              <a:rPr lang="en-US" sz="2400" dirty="0"/>
              <a:t> </a:t>
            </a:r>
            <a:r>
              <a:rPr lang="en-US" sz="2400" dirty="0" err="1"/>
              <a:t>mAP</a:t>
            </a:r>
            <a:r>
              <a:rPr lang="en-US" sz="2400" dirty="0"/>
              <a:t> of </a:t>
            </a:r>
            <a:r>
              <a:rPr lang="en-US" sz="2400" b="1" dirty="0"/>
              <a:t>53.7%</a:t>
            </a:r>
            <a:r>
              <a:rPr lang="en-US" sz="2400" dirty="0"/>
              <a:t> on PASCAL 2010 </a:t>
            </a:r>
            <a:br>
              <a:rPr lang="en-US" sz="2400" dirty="0"/>
            </a:br>
            <a:r>
              <a:rPr lang="en-US" sz="2400" dirty="0"/>
              <a:t>(vs. </a:t>
            </a:r>
            <a:r>
              <a:rPr lang="en-US" sz="2400" b="1" dirty="0"/>
              <a:t>35.1%</a:t>
            </a:r>
            <a:r>
              <a:rPr lang="en-US" sz="2400" dirty="0"/>
              <a:t> for Selective Search and </a:t>
            </a:r>
            <a:r>
              <a:rPr lang="en-US" sz="2400" b="1" dirty="0"/>
              <a:t>33.4%</a:t>
            </a:r>
            <a:r>
              <a:rPr lang="en-US" sz="2400" dirty="0"/>
              <a:t> for Deformable Part Models)</a:t>
            </a:r>
          </a:p>
        </p:txBody>
      </p:sp>
      <p:pic>
        <p:nvPicPr>
          <p:cNvPr id="768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038" b="27433"/>
          <a:stretch/>
        </p:blipFill>
        <p:spPr bwMode="auto">
          <a:xfrm>
            <a:off x="304800" y="914400"/>
            <a:ext cx="8534400" cy="17373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47248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R-CNN pros and cons</a:t>
            </a:r>
          </a:p>
        </p:txBody>
      </p:sp>
      <p:sp>
        <p:nvSpPr>
          <p:cNvPr id="3" name="Content Placeholder 2"/>
          <p:cNvSpPr>
            <a:spLocks noGrp="1"/>
          </p:cNvSpPr>
          <p:nvPr>
            <p:ph idx="1"/>
          </p:nvPr>
        </p:nvSpPr>
        <p:spPr/>
        <p:txBody>
          <a:bodyPr/>
          <a:lstStyle/>
          <a:p>
            <a:pPr marL="457200" indent="-457200">
              <a:buFont typeface="Arial"/>
              <a:buChar char="•"/>
            </a:pPr>
            <a:r>
              <a:rPr lang="en-US" dirty="0">
                <a:solidFill>
                  <a:srgbClr val="0000FF"/>
                </a:solidFill>
              </a:rPr>
              <a:t>Pros</a:t>
            </a:r>
          </a:p>
          <a:p>
            <a:pPr marL="857250" lvl="1" indent="-457200">
              <a:buFont typeface="Arial"/>
              <a:buChar char="•"/>
            </a:pPr>
            <a:r>
              <a:rPr lang="en-US" dirty="0">
                <a:solidFill>
                  <a:srgbClr val="000000"/>
                </a:solidFill>
              </a:rPr>
              <a:t>Accurate!</a:t>
            </a:r>
          </a:p>
          <a:p>
            <a:pPr marL="857250" lvl="1" indent="-457200">
              <a:buFont typeface="Arial"/>
              <a:buChar char="•"/>
            </a:pPr>
            <a:r>
              <a:rPr lang="en-US" dirty="0">
                <a:solidFill>
                  <a:srgbClr val="000000"/>
                </a:solidFill>
              </a:rPr>
              <a:t>Any deep architecture can immediately be “plugged in”</a:t>
            </a:r>
          </a:p>
          <a:p>
            <a:pPr marL="457200" indent="-457200">
              <a:buFont typeface="Arial"/>
              <a:buChar char="•"/>
            </a:pPr>
            <a:r>
              <a:rPr lang="en-US" dirty="0">
                <a:solidFill>
                  <a:srgbClr val="FF0000"/>
                </a:solidFill>
              </a:rPr>
              <a:t>Cons</a:t>
            </a:r>
          </a:p>
          <a:p>
            <a:pPr marL="857250" lvl="1" indent="-457200">
              <a:buFont typeface="Arial"/>
              <a:buChar char="•"/>
            </a:pPr>
            <a:r>
              <a:rPr lang="en-US" dirty="0">
                <a:solidFill>
                  <a:srgbClr val="000000"/>
                </a:solidFill>
              </a:rPr>
              <a:t>Not a single end-to-end system</a:t>
            </a:r>
          </a:p>
          <a:p>
            <a:pPr marL="1257300" lvl="2" indent="-457200">
              <a:buFont typeface="Arial"/>
              <a:buChar char="•"/>
            </a:pPr>
            <a:r>
              <a:rPr lang="en-US" dirty="0">
                <a:solidFill>
                  <a:srgbClr val="000000"/>
                </a:solidFill>
              </a:rPr>
              <a:t>Fine-tune network with </a:t>
            </a:r>
            <a:r>
              <a:rPr lang="en-US" dirty="0" err="1">
                <a:solidFill>
                  <a:srgbClr val="000000"/>
                </a:solidFill>
              </a:rPr>
              <a:t>softmax</a:t>
            </a:r>
            <a:r>
              <a:rPr lang="en-US" dirty="0">
                <a:solidFill>
                  <a:srgbClr val="000000"/>
                </a:solidFill>
              </a:rPr>
              <a:t> classifier (log loss)</a:t>
            </a:r>
          </a:p>
          <a:p>
            <a:pPr marL="1257300" lvl="2" indent="-457200">
              <a:buFont typeface="Arial"/>
              <a:buChar char="•"/>
            </a:pPr>
            <a:r>
              <a:rPr lang="en-US" dirty="0">
                <a:solidFill>
                  <a:srgbClr val="000000"/>
                </a:solidFill>
              </a:rPr>
              <a:t>Train post-hoc linear SVMs (hinge loss)</a:t>
            </a:r>
          </a:p>
          <a:p>
            <a:pPr marL="1257300" lvl="2" indent="-457200">
              <a:buFont typeface="Arial"/>
              <a:buChar char="•"/>
            </a:pPr>
            <a:r>
              <a:rPr lang="en-US" dirty="0">
                <a:solidFill>
                  <a:srgbClr val="000000"/>
                </a:solidFill>
              </a:rPr>
              <a:t>Train post-hoc bounding-box regressions (least squares)</a:t>
            </a:r>
          </a:p>
          <a:p>
            <a:pPr marL="857250" lvl="1" indent="-457200">
              <a:buFont typeface="Arial"/>
              <a:buChar char="•"/>
            </a:pPr>
            <a:r>
              <a:rPr lang="en-US" dirty="0">
                <a:solidFill>
                  <a:srgbClr val="000000"/>
                </a:solidFill>
              </a:rPr>
              <a:t>Training is slow (84h), takes a lot of disk space</a:t>
            </a:r>
          </a:p>
          <a:p>
            <a:pPr marL="1257300" lvl="2" indent="-457200">
              <a:buFont typeface="Arial"/>
              <a:buChar char="•"/>
            </a:pPr>
            <a:r>
              <a:rPr lang="en-US" dirty="0">
                <a:solidFill>
                  <a:srgbClr val="000000"/>
                </a:solidFill>
              </a:rPr>
              <a:t>2000 CNN passes per image</a:t>
            </a:r>
          </a:p>
          <a:p>
            <a:pPr marL="857250" lvl="1" indent="-457200">
              <a:buFont typeface="Arial"/>
              <a:buChar char="•"/>
            </a:pPr>
            <a:r>
              <a:rPr lang="en-US" dirty="0">
                <a:solidFill>
                  <a:srgbClr val="000000"/>
                </a:solidFill>
              </a:rPr>
              <a:t>Inference (detection) is slow (47s / image with VGG16)</a:t>
            </a:r>
          </a:p>
        </p:txBody>
      </p:sp>
    </p:spTree>
    <p:extLst>
      <p:ext uri="{BB962C8B-B14F-4D97-AF65-F5344CB8AC3E}">
        <p14:creationId xmlns:p14="http://schemas.microsoft.com/office/powerpoint/2010/main" val="159483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6D029-8D3B-4044-BD2E-B38FFABAC9B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D0AAF1D-D009-2540-93EA-1ECD79943D09}"/>
              </a:ext>
            </a:extLst>
          </p:cNvPr>
          <p:cNvSpPr>
            <a:spLocks noGrp="1"/>
          </p:cNvSpPr>
          <p:nvPr>
            <p:ph idx="1"/>
          </p:nvPr>
        </p:nvSpPr>
        <p:spPr>
          <a:xfrm>
            <a:off x="685800" y="914400"/>
            <a:ext cx="8001000" cy="5257800"/>
          </a:xfrm>
        </p:spPr>
        <p:txBody>
          <a:bodyPr/>
          <a:lstStyle/>
          <a:p>
            <a:pPr marL="457200" indent="-457200">
              <a:buFont typeface="Arial" panose="020B0604020202020204" pitchFamily="34" charset="0"/>
              <a:buChar char="•"/>
            </a:pPr>
            <a:r>
              <a:rPr lang="en-US" dirty="0"/>
              <a:t>Task definition and evaluation</a:t>
            </a:r>
          </a:p>
          <a:p>
            <a:pPr marL="457200" indent="-457200">
              <a:buFont typeface="Arial" panose="020B0604020202020204" pitchFamily="34" charset="0"/>
              <a:buChar char="•"/>
            </a:pPr>
            <a:r>
              <a:rPr lang="en-US" dirty="0"/>
              <a:t>Generic object detection before deep learning</a:t>
            </a:r>
          </a:p>
          <a:p>
            <a:pPr marL="857250" lvl="1" indent="-457200">
              <a:buFont typeface="Arial" panose="020B0604020202020204" pitchFamily="34" charset="0"/>
              <a:buChar char="•"/>
            </a:pPr>
            <a:r>
              <a:rPr lang="en-US" dirty="0"/>
              <a:t>Sliding windows</a:t>
            </a:r>
          </a:p>
          <a:p>
            <a:pPr marL="857250" lvl="1" indent="-457200">
              <a:buFont typeface="Arial" panose="020B0604020202020204" pitchFamily="34" charset="0"/>
              <a:buChar char="•"/>
            </a:pPr>
            <a:r>
              <a:rPr lang="en-US" dirty="0" err="1"/>
              <a:t>HoG</a:t>
            </a:r>
            <a:r>
              <a:rPr lang="en-US" dirty="0"/>
              <a:t>, DPMs (Components, Parts)</a:t>
            </a:r>
          </a:p>
          <a:p>
            <a:pPr marL="857250" lvl="1" indent="-457200">
              <a:buFont typeface="Arial" panose="020B0604020202020204" pitchFamily="34" charset="0"/>
              <a:buChar char="•"/>
            </a:pPr>
            <a:r>
              <a:rPr lang="en-US" dirty="0"/>
              <a:t>Region Classification Methods</a:t>
            </a:r>
          </a:p>
          <a:p>
            <a:pPr marL="857250" lvl="1"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Deep detection approaches</a:t>
            </a:r>
          </a:p>
          <a:p>
            <a:pPr marL="857250" lvl="1" indent="-457200">
              <a:buFont typeface="Arial" panose="020B0604020202020204" pitchFamily="34" charset="0"/>
              <a:buChar char="•"/>
            </a:pPr>
            <a:r>
              <a:rPr lang="en-US" sz="2400" dirty="0"/>
              <a:t>R-CNN</a:t>
            </a:r>
          </a:p>
          <a:p>
            <a:pPr marL="857250" lvl="1" indent="-457200">
              <a:buFont typeface="Arial" panose="020B0604020202020204" pitchFamily="34" charset="0"/>
              <a:buChar char="•"/>
            </a:pPr>
            <a:r>
              <a:rPr lang="en-US" sz="2400" dirty="0"/>
              <a:t>Fast R-CNN</a:t>
            </a:r>
          </a:p>
          <a:p>
            <a:pPr marL="857250" lvl="1" indent="-457200">
              <a:buFont typeface="Arial" panose="020B0604020202020204" pitchFamily="34" charset="0"/>
              <a:buChar char="•"/>
            </a:pPr>
            <a:r>
              <a:rPr lang="en-US" sz="2400" dirty="0"/>
              <a:t>Faster R-CNN</a:t>
            </a:r>
          </a:p>
          <a:p>
            <a:pPr marL="857250" lvl="1" indent="-457200">
              <a:buFont typeface="Arial" panose="020B0604020202020204" pitchFamily="34" charset="0"/>
              <a:buChar char="•"/>
            </a:pPr>
            <a:r>
              <a:rPr lang="en-US" sz="2400" dirty="0"/>
              <a:t>SSD</a:t>
            </a:r>
          </a:p>
        </p:txBody>
      </p:sp>
    </p:spTree>
    <p:extLst>
      <p:ext uri="{BB962C8B-B14F-4D97-AF65-F5344CB8AC3E}">
        <p14:creationId xmlns:p14="http://schemas.microsoft.com/office/powerpoint/2010/main" val="500926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a:t>
            </a:r>
          </a:p>
        </p:txBody>
      </p:sp>
      <p:sp>
        <p:nvSpPr>
          <p:cNvPr id="4" name="Parallelogram 3"/>
          <p:cNvSpPr/>
          <p:nvPr/>
        </p:nvSpPr>
        <p:spPr>
          <a:xfrm>
            <a:off x="1051560" y="5001767"/>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p:cNvSpPr/>
          <p:nvPr/>
        </p:nvSpPr>
        <p:spPr>
          <a:xfrm>
            <a:off x="2116836" y="4215384"/>
            <a:ext cx="2761488" cy="1897379"/>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6" name="Parallelogram 5"/>
          <p:cNvSpPr/>
          <p:nvPr/>
        </p:nvSpPr>
        <p:spPr>
          <a:xfrm>
            <a:off x="2116836" y="3666745"/>
            <a:ext cx="2761488" cy="46634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7" name="Up Arrow 6"/>
          <p:cNvSpPr/>
          <p:nvPr/>
        </p:nvSpPr>
        <p:spPr>
          <a:xfrm>
            <a:off x="3314700" y="415594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8" name="Parallelogram 7"/>
          <p:cNvSpPr/>
          <p:nvPr/>
        </p:nvSpPr>
        <p:spPr>
          <a:xfrm>
            <a:off x="2369820" y="3776472"/>
            <a:ext cx="766572" cy="297182"/>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9" name="Parallelogram 8"/>
          <p:cNvSpPr/>
          <p:nvPr/>
        </p:nvSpPr>
        <p:spPr>
          <a:xfrm>
            <a:off x="3114294" y="3904488"/>
            <a:ext cx="872490" cy="121158"/>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0" name="Parallelogram 9"/>
          <p:cNvSpPr/>
          <p:nvPr/>
        </p:nvSpPr>
        <p:spPr>
          <a:xfrm>
            <a:off x="3986784" y="3725040"/>
            <a:ext cx="683133" cy="34861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1" name="Up Arrow 10"/>
          <p:cNvSpPr/>
          <p:nvPr/>
        </p:nvSpPr>
        <p:spPr>
          <a:xfrm>
            <a:off x="2688336" y="356616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2" name="Up Arrow 11"/>
          <p:cNvSpPr/>
          <p:nvPr/>
        </p:nvSpPr>
        <p:spPr>
          <a:xfrm>
            <a:off x="3442716" y="3677608"/>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3" name="Up Arrow 12"/>
          <p:cNvSpPr/>
          <p:nvPr/>
        </p:nvSpPr>
        <p:spPr>
          <a:xfrm>
            <a:off x="4197096" y="361760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4" name="Parallelogram 13"/>
          <p:cNvSpPr/>
          <p:nvPr/>
        </p:nvSpPr>
        <p:spPr>
          <a:xfrm>
            <a:off x="2532888" y="3346719"/>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7" name="Parallelogram 16"/>
          <p:cNvSpPr/>
          <p:nvPr/>
        </p:nvSpPr>
        <p:spPr>
          <a:xfrm>
            <a:off x="3329940" y="3401275"/>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0" name="Parallelogram 19"/>
          <p:cNvSpPr/>
          <p:nvPr/>
        </p:nvSpPr>
        <p:spPr>
          <a:xfrm>
            <a:off x="4104513" y="3389535"/>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4" name="TextBox 23"/>
          <p:cNvSpPr txBox="1"/>
          <p:nvPr/>
        </p:nvSpPr>
        <p:spPr>
          <a:xfrm>
            <a:off x="4878324" y="4489502"/>
            <a:ext cx="3754353" cy="338554"/>
          </a:xfrm>
          <a:prstGeom prst="rect">
            <a:avLst/>
          </a:prstGeom>
          <a:noFill/>
        </p:spPr>
        <p:txBody>
          <a:bodyPr wrap="none" rtlCol="0">
            <a:spAutoFit/>
          </a:bodyPr>
          <a:lstStyle/>
          <a:p>
            <a:r>
              <a:rPr lang="en-US" sz="1600" b="0" dirty="0">
                <a:latin typeface="+mn-lt"/>
              </a:rPr>
              <a:t>Forward whole image through </a:t>
            </a:r>
            <a:r>
              <a:rPr lang="en-US" sz="1600" b="0" dirty="0" err="1">
                <a:latin typeface="+mn-lt"/>
              </a:rPr>
              <a:t>ConvNet</a:t>
            </a:r>
            <a:endParaRPr lang="en-US" sz="1600" b="0" dirty="0">
              <a:latin typeface="+mn-lt"/>
            </a:endParaRPr>
          </a:p>
        </p:txBody>
      </p:sp>
      <p:sp>
        <p:nvSpPr>
          <p:cNvPr id="25" name="TextBox 24"/>
          <p:cNvSpPr txBox="1"/>
          <p:nvPr/>
        </p:nvSpPr>
        <p:spPr>
          <a:xfrm>
            <a:off x="4831413" y="3747255"/>
            <a:ext cx="2775119" cy="338554"/>
          </a:xfrm>
          <a:prstGeom prst="rect">
            <a:avLst/>
          </a:prstGeom>
          <a:noFill/>
        </p:spPr>
        <p:txBody>
          <a:bodyPr wrap="none" rtlCol="0">
            <a:spAutoFit/>
          </a:bodyPr>
          <a:lstStyle/>
          <a:p>
            <a:r>
              <a:rPr lang="en-US" sz="1600" b="0" dirty="0">
                <a:latin typeface="+mn-lt"/>
              </a:rPr>
              <a:t>Conv5 feature map of image</a:t>
            </a:r>
          </a:p>
        </p:txBody>
      </p:sp>
      <p:cxnSp>
        <p:nvCxnSpPr>
          <p:cNvPr id="26" name="Straight Arrow Connector 25"/>
          <p:cNvCxnSpPr/>
          <p:nvPr/>
        </p:nvCxnSpPr>
        <p:spPr>
          <a:xfrm>
            <a:off x="1325880" y="3965067"/>
            <a:ext cx="1344168"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27419" y="3251492"/>
            <a:ext cx="1813317" cy="338554"/>
          </a:xfrm>
          <a:prstGeom prst="rect">
            <a:avLst/>
          </a:prstGeom>
          <a:noFill/>
        </p:spPr>
        <p:txBody>
          <a:bodyPr wrap="none" rtlCol="0">
            <a:spAutoFit/>
          </a:bodyPr>
          <a:lstStyle/>
          <a:p>
            <a:r>
              <a:rPr lang="en-US" sz="1600" b="0" dirty="0" err="1">
                <a:solidFill>
                  <a:srgbClr val="000000"/>
                </a:solidFill>
                <a:latin typeface="+mn-lt"/>
              </a:rPr>
              <a:t>RoI</a:t>
            </a:r>
            <a:r>
              <a:rPr lang="en-US" sz="1600" b="0" dirty="0">
                <a:solidFill>
                  <a:srgbClr val="000000"/>
                </a:solidFill>
                <a:latin typeface="+mn-lt"/>
              </a:rPr>
              <a:t> Pooling layer</a:t>
            </a:r>
          </a:p>
        </p:txBody>
      </p:sp>
      <p:sp>
        <p:nvSpPr>
          <p:cNvPr id="28" name="TextBox 27"/>
          <p:cNvSpPr txBox="1"/>
          <p:nvPr/>
        </p:nvSpPr>
        <p:spPr>
          <a:xfrm>
            <a:off x="2354308" y="1680378"/>
            <a:ext cx="931866" cy="584776"/>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 +</a:t>
            </a:r>
          </a:p>
          <a:p>
            <a:r>
              <a:rPr lang="en-US" sz="1600" b="0" dirty="0" err="1">
                <a:solidFill>
                  <a:schemeClr val="accent5"/>
                </a:solidFill>
                <a:latin typeface="+mn-lt"/>
              </a:rPr>
              <a:t>softmax</a:t>
            </a:r>
            <a:endParaRPr lang="en-US" sz="1600" b="0" dirty="0">
              <a:solidFill>
                <a:schemeClr val="accent5"/>
              </a:solidFill>
              <a:latin typeface="+mn-lt"/>
            </a:endParaRPr>
          </a:p>
        </p:txBody>
      </p:sp>
      <p:sp>
        <p:nvSpPr>
          <p:cNvPr id="29" name="Up Arrow 28"/>
          <p:cNvSpPr/>
          <p:nvPr/>
        </p:nvSpPr>
        <p:spPr>
          <a:xfrm rot="2878159">
            <a:off x="2905009" y="297084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0" name="Up Arrow 29"/>
          <p:cNvSpPr/>
          <p:nvPr/>
        </p:nvSpPr>
        <p:spPr>
          <a:xfrm rot="18900000">
            <a:off x="4152164" y="297788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1" name="Up Arrow 30"/>
          <p:cNvSpPr/>
          <p:nvPr/>
        </p:nvSpPr>
        <p:spPr>
          <a:xfrm>
            <a:off x="3474679" y="302603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2" name="TextBox 31"/>
          <p:cNvSpPr txBox="1"/>
          <p:nvPr/>
        </p:nvSpPr>
        <p:spPr>
          <a:xfrm>
            <a:off x="3037767" y="2623470"/>
            <a:ext cx="1144309" cy="338554"/>
          </a:xfrm>
          <a:prstGeom prst="rect">
            <a:avLst/>
          </a:prstGeom>
          <a:noFill/>
          <a:ln w="19050">
            <a:solidFill>
              <a:schemeClr val="accent1"/>
            </a:solidFill>
          </a:ln>
        </p:spPr>
        <p:txBody>
          <a:bodyPr wrap="square" rtlCol="0">
            <a:spAutoFit/>
          </a:bodyPr>
          <a:lstStyle/>
          <a:p>
            <a:pPr algn="ctr"/>
            <a:r>
              <a:rPr lang="en-US" sz="1600" b="0" dirty="0">
                <a:latin typeface="+mn-lt"/>
              </a:rPr>
              <a:t>FCs</a:t>
            </a:r>
          </a:p>
        </p:txBody>
      </p:sp>
      <p:sp>
        <p:nvSpPr>
          <p:cNvPr id="33" name="Up Arrow 32"/>
          <p:cNvSpPr/>
          <p:nvPr/>
        </p:nvSpPr>
        <p:spPr>
          <a:xfrm rot="18900000">
            <a:off x="3068999" y="231926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4" name="TextBox 33"/>
          <p:cNvSpPr txBox="1"/>
          <p:nvPr/>
        </p:nvSpPr>
        <p:spPr>
          <a:xfrm>
            <a:off x="4876800" y="2597482"/>
            <a:ext cx="2237411" cy="338554"/>
          </a:xfrm>
          <a:prstGeom prst="rect">
            <a:avLst/>
          </a:prstGeom>
          <a:noFill/>
        </p:spPr>
        <p:txBody>
          <a:bodyPr wrap="none" rtlCol="0">
            <a:spAutoFit/>
          </a:bodyPr>
          <a:lstStyle/>
          <a:p>
            <a:r>
              <a:rPr lang="en-US" sz="1600" b="0" dirty="0">
                <a:latin typeface="+mn-lt"/>
              </a:rPr>
              <a:t>Fully-connected layers</a:t>
            </a:r>
          </a:p>
        </p:txBody>
      </p:sp>
      <p:sp>
        <p:nvSpPr>
          <p:cNvPr id="35" name="TextBox 34"/>
          <p:cNvSpPr txBox="1"/>
          <p:nvPr/>
        </p:nvSpPr>
        <p:spPr>
          <a:xfrm>
            <a:off x="440090" y="1772984"/>
            <a:ext cx="1792378" cy="338554"/>
          </a:xfrm>
          <a:prstGeom prst="rect">
            <a:avLst/>
          </a:prstGeom>
          <a:noFill/>
        </p:spPr>
        <p:txBody>
          <a:bodyPr wrap="none" rtlCol="0">
            <a:spAutoFit/>
          </a:bodyPr>
          <a:lstStyle/>
          <a:p>
            <a:r>
              <a:rPr lang="en-US" sz="1600" b="0" dirty="0" err="1">
                <a:solidFill>
                  <a:srgbClr val="000000"/>
                </a:solidFill>
                <a:latin typeface="+mn-lt"/>
              </a:rPr>
              <a:t>Softmax</a:t>
            </a:r>
            <a:r>
              <a:rPr lang="en-US" sz="1600" b="0" dirty="0">
                <a:solidFill>
                  <a:srgbClr val="000000"/>
                </a:solidFill>
                <a:latin typeface="+mn-lt"/>
              </a:rPr>
              <a:t> classifier</a:t>
            </a:r>
          </a:p>
        </p:txBody>
      </p:sp>
      <p:sp>
        <p:nvSpPr>
          <p:cNvPr id="36" name="TextBox 35"/>
          <p:cNvSpPr txBox="1"/>
          <p:nvPr/>
        </p:nvSpPr>
        <p:spPr>
          <a:xfrm>
            <a:off x="419240" y="3747255"/>
            <a:ext cx="1180960" cy="584776"/>
          </a:xfrm>
          <a:prstGeom prst="rect">
            <a:avLst/>
          </a:prstGeom>
          <a:noFill/>
        </p:spPr>
        <p:txBody>
          <a:bodyPr wrap="square" rtlCol="0">
            <a:spAutoFit/>
          </a:bodyPr>
          <a:lstStyle/>
          <a:p>
            <a:r>
              <a:rPr lang="en-US" sz="1600" b="0" dirty="0">
                <a:latin typeface="+mn-lt"/>
              </a:rPr>
              <a:t>Region proposals</a:t>
            </a:r>
          </a:p>
        </p:txBody>
      </p:sp>
      <p:sp>
        <p:nvSpPr>
          <p:cNvPr id="37" name="Up Arrow 36"/>
          <p:cNvSpPr/>
          <p:nvPr/>
        </p:nvSpPr>
        <p:spPr>
          <a:xfrm rot="2700000">
            <a:off x="3858901" y="2316625"/>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8" name="TextBox 37"/>
          <p:cNvSpPr txBox="1"/>
          <p:nvPr/>
        </p:nvSpPr>
        <p:spPr>
          <a:xfrm>
            <a:off x="3949856" y="1915441"/>
            <a:ext cx="755034" cy="338554"/>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a:t>
            </a:r>
          </a:p>
        </p:txBody>
      </p:sp>
      <p:sp>
        <p:nvSpPr>
          <p:cNvPr id="39" name="TextBox 38"/>
          <p:cNvSpPr txBox="1"/>
          <p:nvPr/>
        </p:nvSpPr>
        <p:spPr>
          <a:xfrm>
            <a:off x="4914239" y="1896346"/>
            <a:ext cx="2477161" cy="338554"/>
          </a:xfrm>
          <a:prstGeom prst="rect">
            <a:avLst/>
          </a:prstGeom>
          <a:noFill/>
        </p:spPr>
        <p:txBody>
          <a:bodyPr wrap="none" rtlCol="0">
            <a:spAutoFit/>
          </a:bodyPr>
          <a:lstStyle/>
          <a:p>
            <a:r>
              <a:rPr lang="en-US" sz="1600" b="0" dirty="0">
                <a:solidFill>
                  <a:srgbClr val="000000"/>
                </a:solidFill>
                <a:latin typeface="+mn-lt"/>
              </a:rPr>
              <a:t>Bounding-box </a:t>
            </a:r>
            <a:r>
              <a:rPr lang="en-US" sz="1600" b="0" dirty="0" err="1">
                <a:solidFill>
                  <a:srgbClr val="000000"/>
                </a:solidFill>
                <a:latin typeface="+mn-lt"/>
              </a:rPr>
              <a:t>regressors</a:t>
            </a:r>
            <a:endParaRPr lang="en-US" sz="1600" b="0" dirty="0">
              <a:solidFill>
                <a:srgbClr val="000000"/>
              </a:solidFill>
              <a:latin typeface="+mn-lt"/>
            </a:endParaRPr>
          </a:p>
        </p:txBody>
      </p:sp>
      <p:sp>
        <p:nvSpPr>
          <p:cNvPr id="40" name="TextBox 39"/>
          <p:cNvSpPr txBox="1"/>
          <p:nvPr/>
        </p:nvSpPr>
        <p:spPr>
          <a:xfrm>
            <a:off x="5531155" y="6519446"/>
            <a:ext cx="3536645" cy="338554"/>
          </a:xfrm>
          <a:prstGeom prst="rect">
            <a:avLst/>
          </a:prstGeom>
          <a:noFill/>
        </p:spPr>
        <p:txBody>
          <a:bodyPr wrap="none" rtlCol="0">
            <a:spAutoFit/>
          </a:bodyPr>
          <a:lstStyle/>
          <a:p>
            <a:r>
              <a:rPr lang="en-US" sz="1600" b="0" dirty="0">
                <a:latin typeface="+mn-lt"/>
              </a:rPr>
              <a:t>R. </a:t>
            </a:r>
            <a:r>
              <a:rPr lang="en-US" sz="1600" b="0" dirty="0" err="1">
                <a:latin typeface="+mn-lt"/>
              </a:rPr>
              <a:t>Girshick</a:t>
            </a:r>
            <a:r>
              <a:rPr lang="en-US" sz="1600" b="0" dirty="0">
                <a:latin typeface="+mn-lt"/>
              </a:rPr>
              <a:t>, </a:t>
            </a:r>
            <a:r>
              <a:rPr lang="en-US" sz="1600" b="0" dirty="0">
                <a:latin typeface="+mn-lt"/>
                <a:hlinkClick r:id="rId4"/>
              </a:rPr>
              <a:t>Fast R-CNN</a:t>
            </a:r>
            <a:r>
              <a:rPr lang="en-US" sz="1600" b="0" dirty="0">
                <a:latin typeface="+mn-lt"/>
              </a:rPr>
              <a:t>, ICCV 2015</a:t>
            </a:r>
          </a:p>
        </p:txBody>
      </p:sp>
      <p:sp>
        <p:nvSpPr>
          <p:cNvPr id="41" name="TextBox 40"/>
          <p:cNvSpPr txBox="1"/>
          <p:nvPr/>
        </p:nvSpPr>
        <p:spPr>
          <a:xfrm>
            <a:off x="-12700" y="6550223"/>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Tree>
    <p:extLst>
      <p:ext uri="{BB962C8B-B14F-4D97-AF65-F5344CB8AC3E}">
        <p14:creationId xmlns:p14="http://schemas.microsoft.com/office/powerpoint/2010/main" val="132279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7" grpId="0" animBg="1"/>
      <p:bldP spid="20" grpId="0" animBg="1"/>
      <p:bldP spid="24" grpId="0"/>
      <p:bldP spid="25" grpId="0"/>
      <p:bldP spid="27" grpId="0"/>
      <p:bldP spid="28" grpId="0" animBg="1"/>
      <p:bldP spid="29" grpId="0" animBg="1"/>
      <p:bldP spid="30" grpId="0" animBg="1"/>
      <p:bldP spid="31" grpId="0" animBg="1"/>
      <p:bldP spid="32" grpId="0" animBg="1"/>
      <p:bldP spid="33" grpId="0" animBg="1"/>
      <p:bldP spid="34" grpId="0"/>
      <p:bldP spid="35" grpId="0"/>
      <p:bldP spid="36" grpId="0"/>
      <p:bldP spid="37" grpId="0" animBg="1"/>
      <p:bldP spid="38" grpId="0" animBg="1"/>
      <p:bldP spid="3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RoI</a:t>
            </a:r>
            <a:r>
              <a:rPr lang="en-US" dirty="0"/>
              <a:t> pooling</a:t>
            </a:r>
          </a:p>
        </p:txBody>
      </p:sp>
      <p:sp>
        <p:nvSpPr>
          <p:cNvPr id="3" name="Content Placeholder 2">
            <a:extLst>
              <a:ext uri="{FF2B5EF4-FFF2-40B4-BE49-F238E27FC236}">
                <a16:creationId xmlns:a16="http://schemas.microsoft.com/office/drawing/2014/main" id="{03FBC06C-9297-1948-B4CB-8873F3DE4671}"/>
              </a:ext>
            </a:extLst>
          </p:cNvPr>
          <p:cNvSpPr>
            <a:spLocks noGrp="1"/>
          </p:cNvSpPr>
          <p:nvPr>
            <p:ph idx="1"/>
          </p:nvPr>
        </p:nvSpPr>
        <p:spPr>
          <a:xfrm>
            <a:off x="381000" y="914400"/>
            <a:ext cx="8153400" cy="5257800"/>
          </a:xfrm>
        </p:spPr>
        <p:txBody>
          <a:bodyPr/>
          <a:lstStyle/>
          <a:p>
            <a:pPr marL="457200" indent="-457200">
              <a:buFont typeface="Arial" panose="020B0604020202020204" pitchFamily="34" charset="0"/>
              <a:buChar char="•"/>
            </a:pPr>
            <a:r>
              <a:rPr lang="en-US" dirty="0"/>
              <a:t>“Crop and resample” a fixed-size feature representing a region of interest out of the outputs of the last conv layer</a:t>
            </a:r>
          </a:p>
          <a:p>
            <a:pPr marL="857250" lvl="1" indent="-457200">
              <a:buFont typeface="Arial" panose="020B0604020202020204" pitchFamily="34" charset="0"/>
              <a:buChar char="•"/>
            </a:pPr>
            <a:r>
              <a:rPr lang="en-US" dirty="0"/>
              <a:t>Use nearest-neighbor interpolation of coordinates, max pooling</a:t>
            </a:r>
          </a:p>
        </p:txBody>
      </p:sp>
      <p:graphicFrame>
        <p:nvGraphicFramePr>
          <p:cNvPr id="8" name="Table 7">
            <a:extLst>
              <a:ext uri="{FF2B5EF4-FFF2-40B4-BE49-F238E27FC236}">
                <a16:creationId xmlns:a16="http://schemas.microsoft.com/office/drawing/2014/main" id="{21DA310C-8B60-C541-9D98-622ABE927AEA}"/>
              </a:ext>
            </a:extLst>
          </p:cNvPr>
          <p:cNvGraphicFramePr>
            <a:graphicFrameLocks noGrp="1"/>
          </p:cNvGraphicFramePr>
          <p:nvPr>
            <p:extLst>
              <p:ext uri="{D42A27DB-BD31-4B8C-83A1-F6EECF244321}">
                <p14:modId xmlns:p14="http://schemas.microsoft.com/office/powerpoint/2010/main" val="2199638655"/>
              </p:ext>
            </p:extLst>
          </p:nvPr>
        </p:nvGraphicFramePr>
        <p:xfrm>
          <a:off x="5030241" y="3962400"/>
          <a:ext cx="1675359" cy="1630678"/>
        </p:xfrm>
        <a:graphic>
          <a:graphicData uri="http://schemas.openxmlformats.org/drawingml/2006/table">
            <a:tbl>
              <a:tblPr firstRow="1" bandRow="1">
                <a:tableStyleId>{5940675A-B579-460E-94D1-54222C63F5DA}</a:tableStyleId>
              </a:tblPr>
              <a:tblGrid>
                <a:gridCol w="239337">
                  <a:extLst>
                    <a:ext uri="{9D8B030D-6E8A-4147-A177-3AD203B41FA5}">
                      <a16:colId xmlns:a16="http://schemas.microsoft.com/office/drawing/2014/main" val="2452890054"/>
                    </a:ext>
                  </a:extLst>
                </a:gridCol>
                <a:gridCol w="239337">
                  <a:extLst>
                    <a:ext uri="{9D8B030D-6E8A-4147-A177-3AD203B41FA5}">
                      <a16:colId xmlns:a16="http://schemas.microsoft.com/office/drawing/2014/main" val="2787045271"/>
                    </a:ext>
                  </a:extLst>
                </a:gridCol>
                <a:gridCol w="239337">
                  <a:extLst>
                    <a:ext uri="{9D8B030D-6E8A-4147-A177-3AD203B41FA5}">
                      <a16:colId xmlns:a16="http://schemas.microsoft.com/office/drawing/2014/main" val="82755122"/>
                    </a:ext>
                  </a:extLst>
                </a:gridCol>
                <a:gridCol w="239337">
                  <a:extLst>
                    <a:ext uri="{9D8B030D-6E8A-4147-A177-3AD203B41FA5}">
                      <a16:colId xmlns:a16="http://schemas.microsoft.com/office/drawing/2014/main" val="1889375053"/>
                    </a:ext>
                  </a:extLst>
                </a:gridCol>
                <a:gridCol w="239337">
                  <a:extLst>
                    <a:ext uri="{9D8B030D-6E8A-4147-A177-3AD203B41FA5}">
                      <a16:colId xmlns:a16="http://schemas.microsoft.com/office/drawing/2014/main" val="337389738"/>
                    </a:ext>
                  </a:extLst>
                </a:gridCol>
                <a:gridCol w="239337">
                  <a:extLst>
                    <a:ext uri="{9D8B030D-6E8A-4147-A177-3AD203B41FA5}">
                      <a16:colId xmlns:a16="http://schemas.microsoft.com/office/drawing/2014/main" val="3628426021"/>
                    </a:ext>
                  </a:extLst>
                </a:gridCol>
                <a:gridCol w="239337">
                  <a:extLst>
                    <a:ext uri="{9D8B030D-6E8A-4147-A177-3AD203B41FA5}">
                      <a16:colId xmlns:a16="http://schemas.microsoft.com/office/drawing/2014/main" val="1492983593"/>
                    </a:ext>
                  </a:extLst>
                </a:gridCol>
              </a:tblGrid>
              <a:tr h="232954">
                <a:tc>
                  <a:txBody>
                    <a:bodyPr/>
                    <a:lstStyle/>
                    <a:p>
                      <a:endParaRPr lang="en-US" sz="1100" dirty="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extLst>
                  <a:ext uri="{0D108BD9-81ED-4DB2-BD59-A6C34878D82A}">
                    <a16:rowId xmlns:a16="http://schemas.microsoft.com/office/drawing/2014/main" val="1843805860"/>
                  </a:ext>
                </a:extLst>
              </a:tr>
              <a:tr h="232954">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extLst>
                  <a:ext uri="{0D108BD9-81ED-4DB2-BD59-A6C34878D82A}">
                    <a16:rowId xmlns:a16="http://schemas.microsoft.com/office/drawing/2014/main" val="646710392"/>
                  </a:ext>
                </a:extLst>
              </a:tr>
              <a:tr h="232954">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extLst>
                  <a:ext uri="{0D108BD9-81ED-4DB2-BD59-A6C34878D82A}">
                    <a16:rowId xmlns:a16="http://schemas.microsoft.com/office/drawing/2014/main" val="605968765"/>
                  </a:ext>
                </a:extLst>
              </a:tr>
              <a:tr h="232954">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dirty="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extLst>
                  <a:ext uri="{0D108BD9-81ED-4DB2-BD59-A6C34878D82A}">
                    <a16:rowId xmlns:a16="http://schemas.microsoft.com/office/drawing/2014/main" val="2183754179"/>
                  </a:ext>
                </a:extLst>
              </a:tr>
              <a:tr h="232954">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extLst>
                  <a:ext uri="{0D108BD9-81ED-4DB2-BD59-A6C34878D82A}">
                    <a16:rowId xmlns:a16="http://schemas.microsoft.com/office/drawing/2014/main" val="3571235789"/>
                  </a:ext>
                </a:extLst>
              </a:tr>
              <a:tr h="232954">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extLst>
                  <a:ext uri="{0D108BD9-81ED-4DB2-BD59-A6C34878D82A}">
                    <a16:rowId xmlns:a16="http://schemas.microsoft.com/office/drawing/2014/main" val="1991328665"/>
                  </a:ext>
                </a:extLst>
              </a:tr>
              <a:tr h="232954">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a:p>
                  </a:txBody>
                  <a:tcPr marL="57441" marR="57441" marT="28720" marB="28720"/>
                </a:tc>
                <a:tc>
                  <a:txBody>
                    <a:bodyPr/>
                    <a:lstStyle/>
                    <a:p>
                      <a:endParaRPr lang="en-US" sz="1100" dirty="0"/>
                    </a:p>
                  </a:txBody>
                  <a:tcPr marL="57441" marR="57441" marT="28720" marB="28720"/>
                </a:tc>
                <a:extLst>
                  <a:ext uri="{0D108BD9-81ED-4DB2-BD59-A6C34878D82A}">
                    <a16:rowId xmlns:a16="http://schemas.microsoft.com/office/drawing/2014/main" val="67948977"/>
                  </a:ext>
                </a:extLst>
              </a:tr>
            </a:tbl>
          </a:graphicData>
        </a:graphic>
      </p:graphicFrame>
      <p:pic>
        <p:nvPicPr>
          <p:cNvPr id="9" name="Picture 8">
            <a:extLst>
              <a:ext uri="{FF2B5EF4-FFF2-40B4-BE49-F238E27FC236}">
                <a16:creationId xmlns:a16="http://schemas.microsoft.com/office/drawing/2014/main" id="{71AAE1A9-ED15-E841-B414-904091CCEA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65" y="3236390"/>
            <a:ext cx="3486664" cy="2321745"/>
          </a:xfrm>
          <a:prstGeom prst="rect">
            <a:avLst/>
          </a:prstGeom>
        </p:spPr>
      </p:pic>
      <p:sp>
        <p:nvSpPr>
          <p:cNvPr id="10" name="Right Arrow 9">
            <a:extLst>
              <a:ext uri="{FF2B5EF4-FFF2-40B4-BE49-F238E27FC236}">
                <a16:creationId xmlns:a16="http://schemas.microsoft.com/office/drawing/2014/main" id="{D86FD823-0AFD-C146-9EB4-68BE11CDF142}"/>
              </a:ext>
            </a:extLst>
          </p:cNvPr>
          <p:cNvSpPr/>
          <p:nvPr/>
        </p:nvSpPr>
        <p:spPr>
          <a:xfrm>
            <a:off x="4114800" y="4561074"/>
            <a:ext cx="533400" cy="49738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988BA22D-9E9B-1F41-864A-15FEED74D773}"/>
              </a:ext>
            </a:extLst>
          </p:cNvPr>
          <p:cNvSpPr/>
          <p:nvPr/>
        </p:nvSpPr>
        <p:spPr>
          <a:xfrm>
            <a:off x="6934200" y="4531813"/>
            <a:ext cx="533400" cy="49738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4367748-DB43-454E-8229-38CF69F1DE4A}"/>
              </a:ext>
            </a:extLst>
          </p:cNvPr>
          <p:cNvSpPr txBox="1"/>
          <p:nvPr/>
        </p:nvSpPr>
        <p:spPr>
          <a:xfrm>
            <a:off x="3657600" y="3253362"/>
            <a:ext cx="1486046" cy="1200329"/>
          </a:xfrm>
          <a:prstGeom prst="rect">
            <a:avLst/>
          </a:prstGeom>
          <a:noFill/>
        </p:spPr>
        <p:txBody>
          <a:bodyPr wrap="square" rtlCol="0">
            <a:spAutoFit/>
          </a:bodyPr>
          <a:lstStyle/>
          <a:p>
            <a:pPr algn="ctr"/>
            <a:r>
              <a:rPr lang="en-US" sz="2400" dirty="0" err="1">
                <a:solidFill>
                  <a:srgbClr val="FF0000"/>
                </a:solidFill>
                <a:latin typeface="+mj-lt"/>
              </a:rPr>
              <a:t>RoI</a:t>
            </a:r>
            <a:r>
              <a:rPr lang="en-US" sz="2400" dirty="0">
                <a:solidFill>
                  <a:srgbClr val="FF0000"/>
                </a:solidFill>
                <a:latin typeface="+mj-lt"/>
              </a:rPr>
              <a:t> pooling layer</a:t>
            </a:r>
          </a:p>
        </p:txBody>
      </p:sp>
      <p:sp>
        <p:nvSpPr>
          <p:cNvPr id="13" name="TextBox 12">
            <a:extLst>
              <a:ext uri="{FF2B5EF4-FFF2-40B4-BE49-F238E27FC236}">
                <a16:creationId xmlns:a16="http://schemas.microsoft.com/office/drawing/2014/main" id="{D36550A5-2E63-F34E-81EF-F2CF0B3CED30}"/>
              </a:ext>
            </a:extLst>
          </p:cNvPr>
          <p:cNvSpPr txBox="1"/>
          <p:nvPr/>
        </p:nvSpPr>
        <p:spPr>
          <a:xfrm>
            <a:off x="152400" y="3191593"/>
            <a:ext cx="2377189" cy="461665"/>
          </a:xfrm>
          <a:prstGeom prst="rect">
            <a:avLst/>
          </a:prstGeom>
          <a:noFill/>
        </p:spPr>
        <p:txBody>
          <a:bodyPr wrap="none" rtlCol="0">
            <a:spAutoFit/>
          </a:bodyPr>
          <a:lstStyle/>
          <a:p>
            <a:r>
              <a:rPr lang="en-US" sz="2400">
                <a:solidFill>
                  <a:schemeClr val="bg1"/>
                </a:solidFill>
                <a:latin typeface="+mj-lt"/>
              </a:rPr>
              <a:t>Conv</a:t>
            </a:r>
            <a:r>
              <a:rPr lang="en-US" sz="2400" dirty="0">
                <a:solidFill>
                  <a:schemeClr val="bg1"/>
                </a:solidFill>
                <a:latin typeface="+mj-lt"/>
              </a:rPr>
              <a:t> feature map</a:t>
            </a:r>
          </a:p>
        </p:txBody>
      </p:sp>
      <p:sp>
        <p:nvSpPr>
          <p:cNvPr id="14" name="TextBox 13">
            <a:extLst>
              <a:ext uri="{FF2B5EF4-FFF2-40B4-BE49-F238E27FC236}">
                <a16:creationId xmlns:a16="http://schemas.microsoft.com/office/drawing/2014/main" id="{E6AF34ED-C90A-A945-838A-DCDDBF916B0D}"/>
              </a:ext>
            </a:extLst>
          </p:cNvPr>
          <p:cNvSpPr txBox="1"/>
          <p:nvPr/>
        </p:nvSpPr>
        <p:spPr>
          <a:xfrm>
            <a:off x="7371182" y="4542103"/>
            <a:ext cx="1772818" cy="830997"/>
          </a:xfrm>
          <a:prstGeom prst="rect">
            <a:avLst/>
          </a:prstGeom>
          <a:noFill/>
        </p:spPr>
        <p:txBody>
          <a:bodyPr wrap="square" rtlCol="0">
            <a:spAutoFit/>
          </a:bodyPr>
          <a:lstStyle/>
          <a:p>
            <a:pPr algn="ctr"/>
            <a:r>
              <a:rPr lang="en-US" dirty="0">
                <a:solidFill>
                  <a:schemeClr val="tx1">
                    <a:lumMod val="50000"/>
                    <a:lumOff val="50000"/>
                  </a:schemeClr>
                </a:solidFill>
                <a:latin typeface="+mj-lt"/>
              </a:rPr>
              <a:t>FC</a:t>
            </a:r>
            <a:r>
              <a:rPr lang="en-US" sz="2400" dirty="0">
                <a:solidFill>
                  <a:schemeClr val="tx1">
                    <a:lumMod val="50000"/>
                    <a:lumOff val="50000"/>
                  </a:schemeClr>
                </a:solidFill>
                <a:latin typeface="+mj-lt"/>
              </a:rPr>
              <a:t> layers …</a:t>
            </a:r>
          </a:p>
        </p:txBody>
      </p:sp>
      <p:sp>
        <p:nvSpPr>
          <p:cNvPr id="15" name="TextBox 14">
            <a:extLst>
              <a:ext uri="{FF2B5EF4-FFF2-40B4-BE49-F238E27FC236}">
                <a16:creationId xmlns:a16="http://schemas.microsoft.com/office/drawing/2014/main" id="{52715758-EE4E-BC43-9F5E-4800602F45C8}"/>
              </a:ext>
            </a:extLst>
          </p:cNvPr>
          <p:cNvSpPr txBox="1"/>
          <p:nvPr/>
        </p:nvSpPr>
        <p:spPr>
          <a:xfrm>
            <a:off x="685800" y="5558135"/>
            <a:ext cx="3244498" cy="830997"/>
          </a:xfrm>
          <a:prstGeom prst="rect">
            <a:avLst/>
          </a:prstGeom>
          <a:noFill/>
        </p:spPr>
        <p:txBody>
          <a:bodyPr wrap="square" rtlCol="0">
            <a:spAutoFit/>
          </a:bodyPr>
          <a:lstStyle/>
          <a:p>
            <a:pPr algn="ctr"/>
            <a:r>
              <a:rPr lang="en-US" sz="2400" dirty="0">
                <a:solidFill>
                  <a:srgbClr val="00B0F0"/>
                </a:solidFill>
                <a:latin typeface="+mj-lt"/>
              </a:rPr>
              <a:t>Region of Interest (</a:t>
            </a:r>
            <a:r>
              <a:rPr lang="en-US" sz="2400" dirty="0" err="1">
                <a:solidFill>
                  <a:srgbClr val="00B0F0"/>
                </a:solidFill>
                <a:latin typeface="+mj-lt"/>
              </a:rPr>
              <a:t>RoI</a:t>
            </a:r>
            <a:r>
              <a:rPr lang="en-US" sz="2400" dirty="0">
                <a:solidFill>
                  <a:srgbClr val="00B0F0"/>
                </a:solidFill>
                <a:latin typeface="+mj-lt"/>
              </a:rPr>
              <a:t>)</a:t>
            </a:r>
          </a:p>
        </p:txBody>
      </p:sp>
      <p:graphicFrame>
        <p:nvGraphicFramePr>
          <p:cNvPr id="16" name="Table 15">
            <a:extLst>
              <a:ext uri="{FF2B5EF4-FFF2-40B4-BE49-F238E27FC236}">
                <a16:creationId xmlns:a16="http://schemas.microsoft.com/office/drawing/2014/main" id="{07F261B1-B7D6-8F45-B47E-C9F5B8661632}"/>
              </a:ext>
            </a:extLst>
          </p:cNvPr>
          <p:cNvGraphicFramePr>
            <a:graphicFrameLocks noGrp="1"/>
          </p:cNvGraphicFramePr>
          <p:nvPr>
            <p:extLst>
              <p:ext uri="{D42A27DB-BD31-4B8C-83A1-F6EECF244321}">
                <p14:modId xmlns:p14="http://schemas.microsoft.com/office/powerpoint/2010/main" val="249995137"/>
              </p:ext>
            </p:extLst>
          </p:nvPr>
        </p:nvGraphicFramePr>
        <p:xfrm>
          <a:off x="1289545" y="4362428"/>
          <a:ext cx="2030014" cy="1042160"/>
        </p:xfrm>
        <a:graphic>
          <a:graphicData uri="http://schemas.openxmlformats.org/drawingml/2006/table">
            <a:tbl>
              <a:tblPr firstRow="1" bandRow="1">
                <a:tableStyleId>{2D5ABB26-0587-4C30-8999-92F81FD0307C}</a:tableStyleId>
              </a:tblPr>
              <a:tblGrid>
                <a:gridCol w="290002">
                  <a:extLst>
                    <a:ext uri="{9D8B030D-6E8A-4147-A177-3AD203B41FA5}">
                      <a16:colId xmlns:a16="http://schemas.microsoft.com/office/drawing/2014/main" val="2452890054"/>
                    </a:ext>
                  </a:extLst>
                </a:gridCol>
                <a:gridCol w="290002">
                  <a:extLst>
                    <a:ext uri="{9D8B030D-6E8A-4147-A177-3AD203B41FA5}">
                      <a16:colId xmlns:a16="http://schemas.microsoft.com/office/drawing/2014/main" val="2787045271"/>
                    </a:ext>
                  </a:extLst>
                </a:gridCol>
                <a:gridCol w="290002">
                  <a:extLst>
                    <a:ext uri="{9D8B030D-6E8A-4147-A177-3AD203B41FA5}">
                      <a16:colId xmlns:a16="http://schemas.microsoft.com/office/drawing/2014/main" val="82755122"/>
                    </a:ext>
                  </a:extLst>
                </a:gridCol>
                <a:gridCol w="290002">
                  <a:extLst>
                    <a:ext uri="{9D8B030D-6E8A-4147-A177-3AD203B41FA5}">
                      <a16:colId xmlns:a16="http://schemas.microsoft.com/office/drawing/2014/main" val="1889375053"/>
                    </a:ext>
                  </a:extLst>
                </a:gridCol>
                <a:gridCol w="290002">
                  <a:extLst>
                    <a:ext uri="{9D8B030D-6E8A-4147-A177-3AD203B41FA5}">
                      <a16:colId xmlns:a16="http://schemas.microsoft.com/office/drawing/2014/main" val="337389738"/>
                    </a:ext>
                  </a:extLst>
                </a:gridCol>
                <a:gridCol w="290002">
                  <a:extLst>
                    <a:ext uri="{9D8B030D-6E8A-4147-A177-3AD203B41FA5}">
                      <a16:colId xmlns:a16="http://schemas.microsoft.com/office/drawing/2014/main" val="3628426021"/>
                    </a:ext>
                  </a:extLst>
                </a:gridCol>
                <a:gridCol w="290002">
                  <a:extLst>
                    <a:ext uri="{9D8B030D-6E8A-4147-A177-3AD203B41FA5}">
                      <a16:colId xmlns:a16="http://schemas.microsoft.com/office/drawing/2014/main" val="1492983593"/>
                    </a:ext>
                  </a:extLst>
                </a:gridCol>
              </a:tblGrid>
              <a:tr h="92472">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43805860"/>
                  </a:ext>
                </a:extLst>
              </a:tr>
              <a:tr h="92472">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46710392"/>
                  </a:ext>
                </a:extLst>
              </a:tr>
              <a:tr h="92472">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05968765"/>
                  </a:ext>
                </a:extLst>
              </a:tr>
              <a:tr h="92472">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83754179"/>
                  </a:ext>
                </a:extLst>
              </a:tr>
              <a:tr h="92472">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71235789"/>
                  </a:ext>
                </a:extLst>
              </a:tr>
              <a:tr h="92472">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91328665"/>
                  </a:ext>
                </a:extLst>
              </a:tr>
              <a:tr h="92472">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600" dirty="0">
                        <a:ln>
                          <a:solidFill>
                            <a:schemeClr val="bg1"/>
                          </a:solidFill>
                        </a:ln>
                        <a:solidFill>
                          <a:schemeClr val="bg1"/>
                        </a:solidFill>
                      </a:endParaRPr>
                    </a:p>
                  </a:txBody>
                  <a:tcPr marL="57441" marR="57441" marT="28720" marB="28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948977"/>
                  </a:ext>
                </a:extLst>
              </a:tr>
            </a:tbl>
          </a:graphicData>
        </a:graphic>
      </p:graphicFrame>
      <p:sp>
        <p:nvSpPr>
          <p:cNvPr id="17" name="TextBox 16">
            <a:extLst>
              <a:ext uri="{FF2B5EF4-FFF2-40B4-BE49-F238E27FC236}">
                <a16:creationId xmlns:a16="http://schemas.microsoft.com/office/drawing/2014/main" id="{5B9219C2-F81D-9C40-97AC-AEC078133956}"/>
              </a:ext>
            </a:extLst>
          </p:cNvPr>
          <p:cNvSpPr txBox="1"/>
          <p:nvPr/>
        </p:nvSpPr>
        <p:spPr>
          <a:xfrm>
            <a:off x="5124897" y="5593078"/>
            <a:ext cx="1486046" cy="830997"/>
          </a:xfrm>
          <a:prstGeom prst="rect">
            <a:avLst/>
          </a:prstGeom>
          <a:noFill/>
        </p:spPr>
        <p:txBody>
          <a:bodyPr wrap="square" rtlCol="0">
            <a:spAutoFit/>
          </a:bodyPr>
          <a:lstStyle/>
          <a:p>
            <a:pPr algn="ctr"/>
            <a:r>
              <a:rPr lang="en-US" sz="2400" dirty="0" err="1">
                <a:solidFill>
                  <a:srgbClr val="00B0F0"/>
                </a:solidFill>
                <a:latin typeface="+mj-lt"/>
              </a:rPr>
              <a:t>RoI</a:t>
            </a:r>
            <a:r>
              <a:rPr lang="en-US" sz="2400" dirty="0">
                <a:solidFill>
                  <a:srgbClr val="00B0F0"/>
                </a:solidFill>
                <a:latin typeface="+mj-lt"/>
              </a:rPr>
              <a:t> feature</a:t>
            </a:r>
          </a:p>
        </p:txBody>
      </p:sp>
      <p:sp>
        <p:nvSpPr>
          <p:cNvPr id="18" name="TextBox 17">
            <a:extLst>
              <a:ext uri="{FF2B5EF4-FFF2-40B4-BE49-F238E27FC236}">
                <a16:creationId xmlns:a16="http://schemas.microsoft.com/office/drawing/2014/main" id="{CFBDD3AE-C638-9748-A3C5-1656019F2F53}"/>
              </a:ext>
            </a:extLst>
          </p:cNvPr>
          <p:cNvSpPr txBox="1"/>
          <p:nvPr/>
        </p:nvSpPr>
        <p:spPr>
          <a:xfrm>
            <a:off x="6867415" y="6550223"/>
            <a:ext cx="2276585"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r>
              <a:rPr lang="en-US" sz="1400" b="0" dirty="0">
                <a:latin typeface="+mn-lt"/>
              </a:rPr>
              <a:t>, K. He</a:t>
            </a:r>
          </a:p>
        </p:txBody>
      </p:sp>
    </p:spTree>
    <p:extLst>
      <p:ext uri="{BB962C8B-B14F-4D97-AF65-F5344CB8AC3E}">
        <p14:creationId xmlns:p14="http://schemas.microsoft.com/office/powerpoint/2010/main" val="197381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EBAD5-E30B-8345-825A-A3005C9023D2}"/>
              </a:ext>
            </a:extLst>
          </p:cNvPr>
          <p:cNvSpPr>
            <a:spLocks noGrp="1"/>
          </p:cNvSpPr>
          <p:nvPr>
            <p:ph type="title"/>
          </p:nvPr>
        </p:nvSpPr>
        <p:spPr/>
        <p:txBody>
          <a:bodyPr/>
          <a:lstStyle/>
          <a:p>
            <a:r>
              <a:rPr lang="en-US" dirty="0" err="1"/>
              <a:t>RoI</a:t>
            </a:r>
            <a:r>
              <a:rPr lang="en-US" dirty="0"/>
              <a:t> pooling illustration</a:t>
            </a:r>
          </a:p>
        </p:txBody>
      </p:sp>
      <p:pic>
        <p:nvPicPr>
          <p:cNvPr id="6" name="Picture 5">
            <a:extLst>
              <a:ext uri="{FF2B5EF4-FFF2-40B4-BE49-F238E27FC236}">
                <a16:creationId xmlns:a16="http://schemas.microsoft.com/office/drawing/2014/main" id="{439EFDE8-9F07-6548-8950-073AC2A956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0" y="1219200"/>
            <a:ext cx="6604000" cy="4953000"/>
          </a:xfrm>
          <a:prstGeom prst="rect">
            <a:avLst/>
          </a:prstGeom>
        </p:spPr>
      </p:pic>
      <p:sp>
        <p:nvSpPr>
          <p:cNvPr id="7" name="TextBox 6">
            <a:extLst>
              <a:ext uri="{FF2B5EF4-FFF2-40B4-BE49-F238E27FC236}">
                <a16:creationId xmlns:a16="http://schemas.microsoft.com/office/drawing/2014/main" id="{0CD10456-F4BC-B343-B9D4-2B3CE096EE65}"/>
              </a:ext>
            </a:extLst>
          </p:cNvPr>
          <p:cNvSpPr txBox="1"/>
          <p:nvPr/>
        </p:nvSpPr>
        <p:spPr>
          <a:xfrm>
            <a:off x="7799504" y="6474023"/>
            <a:ext cx="1268296" cy="307777"/>
          </a:xfrm>
          <a:prstGeom prst="rect">
            <a:avLst/>
          </a:prstGeom>
          <a:noFill/>
        </p:spPr>
        <p:txBody>
          <a:bodyPr wrap="none" rtlCol="0">
            <a:spAutoFit/>
          </a:bodyPr>
          <a:lstStyle/>
          <a:p>
            <a:r>
              <a:rPr lang="en-US" sz="1400" b="0" dirty="0">
                <a:hlinkClick r:id="rId3"/>
              </a:rPr>
              <a:t>Image source</a:t>
            </a:r>
            <a:endParaRPr lang="en-US" sz="1400" b="0" dirty="0"/>
          </a:p>
        </p:txBody>
      </p:sp>
    </p:spTree>
    <p:extLst>
      <p:ext uri="{BB962C8B-B14F-4D97-AF65-F5344CB8AC3E}">
        <p14:creationId xmlns:p14="http://schemas.microsoft.com/office/powerpoint/2010/main" val="1925807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AA660-92FC-B84F-B51C-4856FBE0B04D}"/>
              </a:ext>
            </a:extLst>
          </p:cNvPr>
          <p:cNvSpPr>
            <a:spLocks noGrp="1"/>
          </p:cNvSpPr>
          <p:nvPr>
            <p:ph type="title"/>
          </p:nvPr>
        </p:nvSpPr>
        <p:spPr/>
        <p:txBody>
          <a:bodyPr/>
          <a:lstStyle/>
          <a:p>
            <a:r>
              <a:rPr lang="en-US" dirty="0"/>
              <a:t>Prediction</a:t>
            </a:r>
          </a:p>
        </p:txBody>
      </p:sp>
      <p:sp>
        <p:nvSpPr>
          <p:cNvPr id="3" name="Content Placeholder 2">
            <a:extLst>
              <a:ext uri="{FF2B5EF4-FFF2-40B4-BE49-F238E27FC236}">
                <a16:creationId xmlns:a16="http://schemas.microsoft.com/office/drawing/2014/main" id="{65369E41-35B1-9348-9A6F-EB51A8729F79}"/>
              </a:ext>
            </a:extLst>
          </p:cNvPr>
          <p:cNvSpPr>
            <a:spLocks noGrp="1"/>
          </p:cNvSpPr>
          <p:nvPr>
            <p:ph idx="1"/>
          </p:nvPr>
        </p:nvSpPr>
        <p:spPr/>
        <p:txBody>
          <a:bodyPr/>
          <a:lstStyle/>
          <a:p>
            <a:pPr marL="457200" indent="-457200">
              <a:buFont typeface="Arial" panose="020B0604020202020204" pitchFamily="34" charset="0"/>
              <a:buChar char="•"/>
            </a:pPr>
            <a:r>
              <a:rPr lang="en-US" dirty="0"/>
              <a:t>For each </a:t>
            </a:r>
            <a:r>
              <a:rPr lang="en-US" dirty="0" err="1"/>
              <a:t>RoI</a:t>
            </a:r>
            <a:r>
              <a:rPr lang="en-US" dirty="0"/>
              <a:t>, network predicts probabilities for C+1 classes (class 0 is background) and four bounding box offsets for C classes</a:t>
            </a:r>
          </a:p>
        </p:txBody>
      </p:sp>
      <p:sp>
        <p:nvSpPr>
          <p:cNvPr id="7" name="TextBox 6">
            <a:extLst>
              <a:ext uri="{FF2B5EF4-FFF2-40B4-BE49-F238E27FC236}">
                <a16:creationId xmlns:a16="http://schemas.microsoft.com/office/drawing/2014/main" id="{EEA3C336-ACA9-184A-A6E2-8D1EE41000F6}"/>
              </a:ext>
            </a:extLst>
          </p:cNvPr>
          <p:cNvSpPr txBox="1"/>
          <p:nvPr/>
        </p:nvSpPr>
        <p:spPr>
          <a:xfrm>
            <a:off x="5531155" y="6519446"/>
            <a:ext cx="3536645" cy="338554"/>
          </a:xfrm>
          <a:prstGeom prst="rect">
            <a:avLst/>
          </a:prstGeom>
          <a:noFill/>
        </p:spPr>
        <p:txBody>
          <a:bodyPr wrap="none" rtlCol="0">
            <a:spAutoFit/>
          </a:bodyPr>
          <a:lstStyle/>
          <a:p>
            <a:r>
              <a:rPr lang="en-US" sz="1600" b="0" dirty="0">
                <a:latin typeface="+mn-lt"/>
              </a:rPr>
              <a:t>R. </a:t>
            </a:r>
            <a:r>
              <a:rPr lang="en-US" sz="1600" b="0" dirty="0" err="1">
                <a:latin typeface="+mn-lt"/>
              </a:rPr>
              <a:t>Girshick</a:t>
            </a:r>
            <a:r>
              <a:rPr lang="en-US" sz="1600" b="0" dirty="0">
                <a:latin typeface="+mn-lt"/>
              </a:rPr>
              <a:t>, </a:t>
            </a:r>
            <a:r>
              <a:rPr lang="en-US" sz="1600" b="0" dirty="0">
                <a:latin typeface="+mn-lt"/>
                <a:hlinkClick r:id="rId2"/>
              </a:rPr>
              <a:t>Fast R-CNN</a:t>
            </a:r>
            <a:r>
              <a:rPr lang="en-US" sz="1600" b="0" dirty="0">
                <a:latin typeface="+mn-lt"/>
              </a:rPr>
              <a:t>, ICCV 2015</a:t>
            </a:r>
          </a:p>
        </p:txBody>
      </p:sp>
      <p:pic>
        <p:nvPicPr>
          <p:cNvPr id="8" name="Picture 7" descr="Screen Shot 2018-04-18 at 1.51.43 PM.png">
            <a:extLst>
              <a:ext uri="{FF2B5EF4-FFF2-40B4-BE49-F238E27FC236}">
                <a16:creationId xmlns:a16="http://schemas.microsoft.com/office/drawing/2014/main" id="{C5530EA9-D40A-C44B-A99B-DEA9D8F5F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99524"/>
            <a:ext cx="9144000" cy="3572676"/>
          </a:xfrm>
          <a:prstGeom prst="rect">
            <a:avLst/>
          </a:prstGeom>
        </p:spPr>
      </p:pic>
    </p:spTree>
    <p:extLst>
      <p:ext uri="{BB962C8B-B14F-4D97-AF65-F5344CB8AC3E}">
        <p14:creationId xmlns:p14="http://schemas.microsoft.com/office/powerpoint/2010/main" val="3540352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 training</a:t>
            </a:r>
          </a:p>
        </p:txBody>
      </p:sp>
      <p:sp>
        <p:nvSpPr>
          <p:cNvPr id="4" name="Parallelogram 3"/>
          <p:cNvSpPr/>
          <p:nvPr/>
        </p:nvSpPr>
        <p:spPr>
          <a:xfrm>
            <a:off x="1051560" y="5001767"/>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p:cNvSpPr/>
          <p:nvPr/>
        </p:nvSpPr>
        <p:spPr>
          <a:xfrm>
            <a:off x="2116836" y="4215384"/>
            <a:ext cx="2761488" cy="1897379"/>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6" name="Parallelogram 5"/>
          <p:cNvSpPr/>
          <p:nvPr/>
        </p:nvSpPr>
        <p:spPr>
          <a:xfrm>
            <a:off x="2116836" y="3666745"/>
            <a:ext cx="2761488" cy="46634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7" name="Up Arrow 6"/>
          <p:cNvSpPr/>
          <p:nvPr/>
        </p:nvSpPr>
        <p:spPr>
          <a:xfrm>
            <a:off x="3314700" y="415594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8" name="Parallelogram 7"/>
          <p:cNvSpPr/>
          <p:nvPr/>
        </p:nvSpPr>
        <p:spPr>
          <a:xfrm>
            <a:off x="2369820" y="3776472"/>
            <a:ext cx="766572" cy="297182"/>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9" name="Parallelogram 8"/>
          <p:cNvSpPr/>
          <p:nvPr/>
        </p:nvSpPr>
        <p:spPr>
          <a:xfrm>
            <a:off x="3114294" y="3904488"/>
            <a:ext cx="872490" cy="121158"/>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0" name="Parallelogram 9"/>
          <p:cNvSpPr/>
          <p:nvPr/>
        </p:nvSpPr>
        <p:spPr>
          <a:xfrm>
            <a:off x="3986784" y="3725040"/>
            <a:ext cx="683133" cy="34861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1" name="Up Arrow 10"/>
          <p:cNvSpPr/>
          <p:nvPr/>
        </p:nvSpPr>
        <p:spPr>
          <a:xfrm>
            <a:off x="2688336" y="356616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2" name="Up Arrow 11"/>
          <p:cNvSpPr/>
          <p:nvPr/>
        </p:nvSpPr>
        <p:spPr>
          <a:xfrm>
            <a:off x="3442716" y="3677608"/>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3" name="Up Arrow 12"/>
          <p:cNvSpPr/>
          <p:nvPr/>
        </p:nvSpPr>
        <p:spPr>
          <a:xfrm>
            <a:off x="4197096" y="361760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4" name="Parallelogram 13"/>
          <p:cNvSpPr/>
          <p:nvPr/>
        </p:nvSpPr>
        <p:spPr>
          <a:xfrm>
            <a:off x="2532888" y="3346719"/>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7" name="Parallelogram 16"/>
          <p:cNvSpPr/>
          <p:nvPr/>
        </p:nvSpPr>
        <p:spPr>
          <a:xfrm>
            <a:off x="3329940" y="3401275"/>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0" name="Parallelogram 19"/>
          <p:cNvSpPr/>
          <p:nvPr/>
        </p:nvSpPr>
        <p:spPr>
          <a:xfrm>
            <a:off x="4104513" y="3389535"/>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8" name="TextBox 27"/>
          <p:cNvSpPr txBox="1"/>
          <p:nvPr/>
        </p:nvSpPr>
        <p:spPr>
          <a:xfrm>
            <a:off x="2354308" y="1680378"/>
            <a:ext cx="931866" cy="584776"/>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 +</a:t>
            </a:r>
          </a:p>
          <a:p>
            <a:r>
              <a:rPr lang="en-US" sz="1600" b="0" dirty="0" err="1">
                <a:solidFill>
                  <a:schemeClr val="accent5"/>
                </a:solidFill>
                <a:latin typeface="+mn-lt"/>
              </a:rPr>
              <a:t>softmax</a:t>
            </a:r>
            <a:endParaRPr lang="en-US" sz="1600" b="0" dirty="0">
              <a:solidFill>
                <a:schemeClr val="accent5"/>
              </a:solidFill>
              <a:latin typeface="+mn-lt"/>
            </a:endParaRPr>
          </a:p>
        </p:txBody>
      </p:sp>
      <p:sp>
        <p:nvSpPr>
          <p:cNvPr id="29" name="Up Arrow 28"/>
          <p:cNvSpPr/>
          <p:nvPr/>
        </p:nvSpPr>
        <p:spPr>
          <a:xfrm rot="2878159">
            <a:off x="2905009" y="297084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0" name="Up Arrow 29"/>
          <p:cNvSpPr/>
          <p:nvPr/>
        </p:nvSpPr>
        <p:spPr>
          <a:xfrm rot="18900000">
            <a:off x="4152164" y="297788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1" name="Up Arrow 30"/>
          <p:cNvSpPr/>
          <p:nvPr/>
        </p:nvSpPr>
        <p:spPr>
          <a:xfrm>
            <a:off x="3474679" y="302603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2" name="TextBox 31"/>
          <p:cNvSpPr txBox="1"/>
          <p:nvPr/>
        </p:nvSpPr>
        <p:spPr>
          <a:xfrm>
            <a:off x="3037767" y="2623470"/>
            <a:ext cx="1144309" cy="338554"/>
          </a:xfrm>
          <a:prstGeom prst="rect">
            <a:avLst/>
          </a:prstGeom>
          <a:noFill/>
          <a:ln w="19050">
            <a:solidFill>
              <a:schemeClr val="accent1"/>
            </a:solidFill>
          </a:ln>
        </p:spPr>
        <p:txBody>
          <a:bodyPr wrap="square" rtlCol="0">
            <a:spAutoFit/>
          </a:bodyPr>
          <a:lstStyle/>
          <a:p>
            <a:pPr algn="ctr"/>
            <a:r>
              <a:rPr lang="en-US" sz="1600" b="0" dirty="0">
                <a:latin typeface="+mn-lt"/>
              </a:rPr>
              <a:t>FCs</a:t>
            </a:r>
          </a:p>
        </p:txBody>
      </p:sp>
      <p:sp>
        <p:nvSpPr>
          <p:cNvPr id="33" name="Up Arrow 32"/>
          <p:cNvSpPr/>
          <p:nvPr/>
        </p:nvSpPr>
        <p:spPr>
          <a:xfrm rot="18900000">
            <a:off x="3068999" y="231926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7" name="Up Arrow 36"/>
          <p:cNvSpPr/>
          <p:nvPr/>
        </p:nvSpPr>
        <p:spPr>
          <a:xfrm rot="2700000">
            <a:off x="3858901" y="2316625"/>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8" name="TextBox 37"/>
          <p:cNvSpPr txBox="1"/>
          <p:nvPr/>
        </p:nvSpPr>
        <p:spPr>
          <a:xfrm>
            <a:off x="3949856" y="1915441"/>
            <a:ext cx="755034" cy="338554"/>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a:t>
            </a:r>
          </a:p>
        </p:txBody>
      </p:sp>
      <p:sp>
        <p:nvSpPr>
          <p:cNvPr id="40" name="TextBox 39"/>
          <p:cNvSpPr txBox="1"/>
          <p:nvPr/>
        </p:nvSpPr>
        <p:spPr>
          <a:xfrm>
            <a:off x="3219354" y="972349"/>
            <a:ext cx="2562721" cy="338554"/>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Log loss + smooth L1 loss</a:t>
            </a:r>
          </a:p>
        </p:txBody>
      </p:sp>
      <p:sp>
        <p:nvSpPr>
          <p:cNvPr id="41" name="Up Arrow 40"/>
          <p:cNvSpPr/>
          <p:nvPr/>
        </p:nvSpPr>
        <p:spPr>
          <a:xfrm rot="2700000">
            <a:off x="3307795" y="1351027"/>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42" name="Up Arrow 41"/>
          <p:cNvSpPr/>
          <p:nvPr/>
        </p:nvSpPr>
        <p:spPr>
          <a:xfrm>
            <a:off x="4207192" y="1437414"/>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43" name="Left Brace 42"/>
          <p:cNvSpPr/>
          <p:nvPr/>
        </p:nvSpPr>
        <p:spPr>
          <a:xfrm flipH="1">
            <a:off x="5751702" y="1693451"/>
            <a:ext cx="475150" cy="4422074"/>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0"/>
          </a:p>
        </p:txBody>
      </p:sp>
      <p:sp>
        <p:nvSpPr>
          <p:cNvPr id="44" name="TextBox 43"/>
          <p:cNvSpPr txBox="1"/>
          <p:nvPr/>
        </p:nvSpPr>
        <p:spPr>
          <a:xfrm>
            <a:off x="6191185" y="3714681"/>
            <a:ext cx="1032454" cy="338554"/>
          </a:xfrm>
          <a:prstGeom prst="rect">
            <a:avLst/>
          </a:prstGeom>
          <a:noFill/>
        </p:spPr>
        <p:txBody>
          <a:bodyPr wrap="none" rtlCol="0">
            <a:spAutoFit/>
          </a:bodyPr>
          <a:lstStyle/>
          <a:p>
            <a:r>
              <a:rPr lang="en-US" sz="1600" b="0" dirty="0">
                <a:latin typeface="+mn-lt"/>
              </a:rPr>
              <a:t>Trainable</a:t>
            </a:r>
          </a:p>
        </p:txBody>
      </p:sp>
      <p:sp>
        <p:nvSpPr>
          <p:cNvPr id="45" name="TextBox 44"/>
          <p:cNvSpPr txBox="1"/>
          <p:nvPr/>
        </p:nvSpPr>
        <p:spPr>
          <a:xfrm>
            <a:off x="6226852" y="972349"/>
            <a:ext cx="1484401" cy="338554"/>
          </a:xfrm>
          <a:prstGeom prst="rect">
            <a:avLst/>
          </a:prstGeom>
          <a:noFill/>
        </p:spPr>
        <p:txBody>
          <a:bodyPr wrap="none" rtlCol="0">
            <a:spAutoFit/>
          </a:bodyPr>
          <a:lstStyle/>
          <a:p>
            <a:r>
              <a:rPr lang="en-US" sz="1600" b="0" i="1" dirty="0">
                <a:latin typeface="+mn-lt"/>
              </a:rPr>
              <a:t>Multi-task </a:t>
            </a:r>
            <a:r>
              <a:rPr lang="en-US" sz="1600" b="0" dirty="0">
                <a:latin typeface="+mn-lt"/>
              </a:rPr>
              <a:t>loss</a:t>
            </a:r>
          </a:p>
        </p:txBody>
      </p:sp>
      <p:cxnSp>
        <p:nvCxnSpPr>
          <p:cNvPr id="46" name="Straight Arrow Connector 45"/>
          <p:cNvCxnSpPr/>
          <p:nvPr/>
        </p:nvCxnSpPr>
        <p:spPr>
          <a:xfrm flipH="1">
            <a:off x="3426514" y="1483445"/>
            <a:ext cx="275558" cy="27432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551469" y="1437414"/>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4154738" y="2311769"/>
            <a:ext cx="275558" cy="27432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2809494" y="2345347"/>
            <a:ext cx="251244" cy="259484"/>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3072435" y="3049845"/>
            <a:ext cx="275558" cy="27432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967110" y="3083628"/>
            <a:ext cx="251244" cy="259484"/>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787702" y="3038392"/>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4508028" y="3640348"/>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3723127" y="3663535"/>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2997800" y="3571264"/>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3595837" y="4155949"/>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531155" y="6519446"/>
            <a:ext cx="3536645" cy="338554"/>
          </a:xfrm>
          <a:prstGeom prst="rect">
            <a:avLst/>
          </a:prstGeom>
          <a:noFill/>
        </p:spPr>
        <p:txBody>
          <a:bodyPr wrap="none" rtlCol="0">
            <a:spAutoFit/>
          </a:bodyPr>
          <a:lstStyle/>
          <a:p>
            <a:r>
              <a:rPr lang="en-US" sz="1600" b="0" dirty="0">
                <a:latin typeface="+mn-lt"/>
              </a:rPr>
              <a:t>R. </a:t>
            </a:r>
            <a:r>
              <a:rPr lang="en-US" sz="1600" b="0" dirty="0" err="1">
                <a:latin typeface="+mn-lt"/>
              </a:rPr>
              <a:t>Girshick</a:t>
            </a:r>
            <a:r>
              <a:rPr lang="en-US" sz="1600" b="0" dirty="0">
                <a:latin typeface="+mn-lt"/>
              </a:rPr>
              <a:t>, </a:t>
            </a:r>
            <a:r>
              <a:rPr lang="en-US" sz="1600" b="0" dirty="0">
                <a:latin typeface="+mn-lt"/>
                <a:hlinkClick r:id="rId4"/>
              </a:rPr>
              <a:t>Fast R-CNN</a:t>
            </a:r>
            <a:r>
              <a:rPr lang="en-US" sz="1600" b="0" dirty="0">
                <a:latin typeface="+mn-lt"/>
              </a:rPr>
              <a:t>, ICCV 2015</a:t>
            </a:r>
          </a:p>
        </p:txBody>
      </p:sp>
      <p:sp>
        <p:nvSpPr>
          <p:cNvPr id="58" name="TextBox 57"/>
          <p:cNvSpPr txBox="1"/>
          <p:nvPr/>
        </p:nvSpPr>
        <p:spPr>
          <a:xfrm>
            <a:off x="-12700" y="6550223"/>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Tree>
    <p:extLst>
      <p:ext uri="{BB962C8B-B14F-4D97-AF65-F5344CB8AC3E}">
        <p14:creationId xmlns:p14="http://schemas.microsoft.com/office/powerpoint/2010/main" val="59951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p:bldP spid="4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AA660-92FC-B84F-B51C-4856FBE0B04D}"/>
              </a:ext>
            </a:extLst>
          </p:cNvPr>
          <p:cNvSpPr>
            <a:spLocks noGrp="1"/>
          </p:cNvSpPr>
          <p:nvPr>
            <p:ph type="title"/>
          </p:nvPr>
        </p:nvSpPr>
        <p:spPr/>
        <p:txBody>
          <a:bodyPr/>
          <a:lstStyle/>
          <a:p>
            <a:r>
              <a:rPr lang="en-US" dirty="0"/>
              <a:t>Multi-task loss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369E41-35B1-9348-9A6F-EB51A8729F79}"/>
                  </a:ext>
                </a:extLst>
              </p:cNvPr>
              <p:cNvSpPr>
                <a:spLocks noGrp="1"/>
              </p:cNvSpPr>
              <p:nvPr>
                <p:ph idx="1"/>
              </p:nvPr>
            </p:nvSpPr>
            <p:spPr>
              <a:xfrm>
                <a:off x="304800" y="914400"/>
                <a:ext cx="8686800" cy="5257800"/>
              </a:xfrm>
            </p:spPr>
            <p:txBody>
              <a:bodyPr/>
              <a:lstStyle/>
              <a:p>
                <a:pPr marL="457200" indent="-457200">
                  <a:buFont typeface="Arial" panose="020B0604020202020204" pitchFamily="34" charset="0"/>
                  <a:buChar char="•"/>
                </a:pPr>
                <a:r>
                  <a:rPr lang="en-US" sz="2400" dirty="0"/>
                  <a:t>Loss for ground truth class </a:t>
                </a:r>
                <a14:m>
                  <m:oMath xmlns:m="http://schemas.openxmlformats.org/officeDocument/2006/math">
                    <m:r>
                      <a:rPr lang="en-US" sz="2400" i="1" dirty="0" smtClean="0">
                        <a:latin typeface="Cambria Math" panose="02040503050406030204" pitchFamily="18" charset="0"/>
                      </a:rPr>
                      <m:t>𝑦</m:t>
                    </m:r>
                  </m:oMath>
                </a14:m>
                <a:r>
                  <a:rPr lang="en-US" sz="2400" dirty="0"/>
                  <a:t>, predicted class probabilities </a:t>
                </a:r>
                <a14:m>
                  <m:oMath xmlns:m="http://schemas.openxmlformats.org/officeDocument/2006/math">
                    <m:r>
                      <a:rPr lang="en-US" sz="2400" i="1" dirty="0" smtClean="0">
                        <a:latin typeface="Cambria Math" panose="02040503050406030204" pitchFamily="18" charset="0"/>
                      </a:rPr>
                      <m:t>𝑃</m:t>
                    </m:r>
                    <m:r>
                      <a:rPr lang="en-US" sz="2400" i="1" dirty="0" smtClean="0">
                        <a:latin typeface="Cambria Math" panose="02040503050406030204" pitchFamily="18" charset="0"/>
                      </a:rPr>
                      <m:t>(</m:t>
                    </m:r>
                    <m:r>
                      <a:rPr lang="en-US" sz="2400" i="1" dirty="0" smtClean="0">
                        <a:latin typeface="Cambria Math" panose="02040503050406030204" pitchFamily="18" charset="0"/>
                      </a:rPr>
                      <m:t>𝑦</m:t>
                    </m:r>
                    <m:r>
                      <a:rPr lang="en-US" sz="2400" i="1" dirty="0" smtClean="0">
                        <a:latin typeface="Cambria Math" panose="02040503050406030204" pitchFamily="18" charset="0"/>
                      </a:rPr>
                      <m:t>)</m:t>
                    </m:r>
                  </m:oMath>
                </a14:m>
                <a:r>
                  <a:rPr lang="en-US" sz="2400" dirty="0"/>
                  <a:t>, ground truth box </a:t>
                </a:r>
                <a14:m>
                  <m:oMath xmlns:m="http://schemas.openxmlformats.org/officeDocument/2006/math">
                    <m:r>
                      <a:rPr lang="en-US" sz="2400" i="1" dirty="0" smtClean="0">
                        <a:latin typeface="Cambria Math" panose="02040503050406030204" pitchFamily="18" charset="0"/>
                      </a:rPr>
                      <m:t>𝑏</m:t>
                    </m:r>
                  </m:oMath>
                </a14:m>
                <a:r>
                  <a:rPr lang="en-US" sz="2400" dirty="0"/>
                  <a:t>, and predicted box </a:t>
                </a:r>
                <a14:m>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𝑏</m:t>
                        </m:r>
                      </m:e>
                    </m:acc>
                  </m:oMath>
                </a14:m>
                <a:r>
                  <a:rPr lang="en-US" sz="2400" dirty="0"/>
                  <a:t>:</a:t>
                </a:r>
              </a:p>
              <a:p>
                <a:pPr marL="457200" indent="-457200">
                  <a:buFont typeface="Arial" panose="020B0604020202020204" pitchFamily="34" charset="0"/>
                  <a:buChar char="•"/>
                </a:pPr>
                <a:endParaRPr lang="en-US" sz="800" dirty="0"/>
              </a:p>
              <a:p>
                <a:pPr marL="0" indent="0"/>
                <a14:m>
                  <m:oMathPara xmlns:m="http://schemas.openxmlformats.org/officeDocument/2006/math">
                    <m:oMathParaPr>
                      <m:jc m:val="centerGroup"/>
                    </m:oMathParaPr>
                    <m:oMath xmlns:m="http://schemas.openxmlformats.org/officeDocument/2006/math">
                      <m:r>
                        <a:rPr lang="en-US" b="0" i="1" smtClean="0">
                          <a:solidFill>
                            <a:srgbClr val="9900CC"/>
                          </a:solidFill>
                          <a:latin typeface="Cambria Math" panose="02040503050406030204" pitchFamily="18" charset="0"/>
                        </a:rPr>
                        <m:t>𝐿</m:t>
                      </m:r>
                      <m:d>
                        <m:dPr>
                          <m:ctrlPr>
                            <a:rPr lang="en-US" b="0" i="1" smtClean="0">
                              <a:solidFill>
                                <a:srgbClr val="9900CC"/>
                              </a:solidFill>
                              <a:latin typeface="Cambria Math" panose="02040503050406030204" pitchFamily="18" charset="0"/>
                            </a:rPr>
                          </m:ctrlPr>
                        </m:dPr>
                        <m:e>
                          <m:r>
                            <a:rPr lang="en-US" b="0" i="1" smtClean="0">
                              <a:solidFill>
                                <a:srgbClr val="9900CC"/>
                              </a:solidFill>
                              <a:latin typeface="Cambria Math" panose="02040503050406030204" pitchFamily="18" charset="0"/>
                            </a:rPr>
                            <m:t>𝑦</m:t>
                          </m:r>
                          <m:r>
                            <a:rPr lang="en-US" b="0" i="0" smtClean="0">
                              <a:solidFill>
                                <a:srgbClr val="9900CC"/>
                              </a:solidFill>
                              <a:latin typeface="Cambria Math" panose="02040503050406030204" pitchFamily="18" charset="0"/>
                            </a:rPr>
                            <m:t>, </m:t>
                          </m:r>
                          <m:r>
                            <a:rPr lang="en-US" b="0" i="1" smtClean="0">
                              <a:solidFill>
                                <a:srgbClr val="9900CC"/>
                              </a:solidFill>
                              <a:latin typeface="Cambria Math" panose="02040503050406030204" pitchFamily="18" charset="0"/>
                            </a:rPr>
                            <m:t>𝑃</m:t>
                          </m:r>
                          <m:r>
                            <a:rPr lang="en-US" b="0" i="0" smtClean="0">
                              <a:solidFill>
                                <a:srgbClr val="9900CC"/>
                              </a:solidFill>
                              <a:latin typeface="Cambria Math" panose="02040503050406030204" pitchFamily="18" charset="0"/>
                            </a:rPr>
                            <m:t>, </m:t>
                          </m:r>
                          <m:r>
                            <a:rPr lang="en-US" b="0" i="1" smtClean="0">
                              <a:solidFill>
                                <a:srgbClr val="9900CC"/>
                              </a:solidFill>
                              <a:latin typeface="Cambria Math" panose="02040503050406030204" pitchFamily="18" charset="0"/>
                            </a:rPr>
                            <m:t>𝑏</m:t>
                          </m:r>
                          <m:r>
                            <a:rPr lang="en-US" b="0" i="0" smtClean="0">
                              <a:solidFill>
                                <a:srgbClr val="9900CC"/>
                              </a:solidFill>
                              <a:latin typeface="Cambria Math" panose="02040503050406030204" pitchFamily="18" charset="0"/>
                            </a:rPr>
                            <m:t>,</m:t>
                          </m:r>
                          <m:acc>
                            <m:accPr>
                              <m:chr m:val="̂"/>
                              <m:ctrlPr>
                                <a:rPr lang="en-US" i="1">
                                  <a:solidFill>
                                    <a:srgbClr val="9900CC"/>
                                  </a:solidFill>
                                  <a:latin typeface="Cambria Math" panose="02040503050406030204" pitchFamily="18" charset="0"/>
                                </a:rPr>
                              </m:ctrlPr>
                            </m:accPr>
                            <m:e>
                              <m:r>
                                <a:rPr lang="en-US" i="1">
                                  <a:solidFill>
                                    <a:srgbClr val="9900CC"/>
                                  </a:solidFill>
                                  <a:latin typeface="Cambria Math" panose="02040503050406030204" pitchFamily="18" charset="0"/>
                                </a:rPr>
                                <m:t>𝑏</m:t>
                              </m:r>
                            </m:e>
                          </m:acc>
                        </m:e>
                      </m:d>
                      <m:r>
                        <a:rPr lang="en-US" b="0" i="1" smtClean="0">
                          <a:solidFill>
                            <a:srgbClr val="9900CC"/>
                          </a:solidFill>
                          <a:latin typeface="Cambria Math" panose="02040503050406030204" pitchFamily="18" charset="0"/>
                        </a:rPr>
                        <m:t>=−</m:t>
                      </m:r>
                      <m:r>
                        <m:rPr>
                          <m:sty m:val="p"/>
                        </m:rPr>
                        <a:rPr lang="en-US" b="0" i="0" smtClean="0">
                          <a:solidFill>
                            <a:srgbClr val="9900CC"/>
                          </a:solidFill>
                          <a:latin typeface="Cambria Math" panose="02040503050406030204" pitchFamily="18" charset="0"/>
                        </a:rPr>
                        <m:t>log</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𝑃</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𝑦</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𝜆</m:t>
                      </m:r>
                      <m:r>
                        <a:rPr lang="en-US" b="0" i="1" smtClean="0">
                          <a:solidFill>
                            <a:srgbClr val="9900CC"/>
                          </a:solidFill>
                          <a:latin typeface="Cambria Math" panose="02040503050406030204" pitchFamily="18" charset="0"/>
                          <a:ea typeface="Cambria Math" panose="02040503050406030204" pitchFamily="18" charset="0"/>
                        </a:rPr>
                        <m:t>𝕀</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𝑦</m:t>
                      </m:r>
                      <m:r>
                        <a:rPr lang="en-US" b="0" i="1" smtClean="0">
                          <a:solidFill>
                            <a:srgbClr val="9900CC"/>
                          </a:solidFill>
                          <a:latin typeface="Cambria Math" panose="02040503050406030204" pitchFamily="18" charset="0"/>
                          <a:ea typeface="Cambria Math" panose="02040503050406030204" pitchFamily="18" charset="0"/>
                        </a:rPr>
                        <m:t>≥1]</m:t>
                      </m:r>
                      <m:sSub>
                        <m:sSubPr>
                          <m:ctrlPr>
                            <a:rPr lang="en-US" b="0" i="1" smtClean="0">
                              <a:solidFill>
                                <a:srgbClr val="9900CC"/>
                              </a:solidFill>
                              <a:latin typeface="Cambria Math" panose="02040503050406030204" pitchFamily="18" charset="0"/>
                              <a:ea typeface="Cambria Math" panose="02040503050406030204" pitchFamily="18" charset="0"/>
                            </a:rPr>
                          </m:ctrlPr>
                        </m:sSubPr>
                        <m:e>
                          <m:r>
                            <a:rPr lang="en-US" b="0" i="1" smtClean="0">
                              <a:solidFill>
                                <a:srgbClr val="9900CC"/>
                              </a:solidFill>
                              <a:latin typeface="Cambria Math" panose="02040503050406030204" pitchFamily="18" charset="0"/>
                              <a:ea typeface="Cambria Math" panose="02040503050406030204" pitchFamily="18" charset="0"/>
                            </a:rPr>
                            <m:t>𝐿</m:t>
                          </m:r>
                        </m:e>
                        <m:sub>
                          <m:r>
                            <m:rPr>
                              <m:sty m:val="p"/>
                            </m:rPr>
                            <a:rPr lang="en-US" b="0" i="0" smtClean="0">
                              <a:solidFill>
                                <a:srgbClr val="9900CC"/>
                              </a:solidFill>
                              <a:latin typeface="Cambria Math" panose="02040503050406030204" pitchFamily="18" charset="0"/>
                              <a:ea typeface="Cambria Math" panose="02040503050406030204" pitchFamily="18" charset="0"/>
                            </a:rPr>
                            <m:t>reg</m:t>
                          </m:r>
                        </m:sub>
                      </m:sSub>
                      <m:r>
                        <a:rPr lang="en-US" b="0" i="1" smtClean="0">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rPr>
                        <m:t>𝑏</m:t>
                      </m:r>
                      <m:r>
                        <a:rPr lang="en-US">
                          <a:solidFill>
                            <a:srgbClr val="9900CC"/>
                          </a:solidFill>
                          <a:latin typeface="Cambria Math" panose="02040503050406030204" pitchFamily="18" charset="0"/>
                        </a:rPr>
                        <m:t>,</m:t>
                      </m:r>
                      <m:acc>
                        <m:accPr>
                          <m:chr m:val="̂"/>
                          <m:ctrlPr>
                            <a:rPr lang="en-US" i="1">
                              <a:solidFill>
                                <a:srgbClr val="9900CC"/>
                              </a:solidFill>
                              <a:latin typeface="Cambria Math" panose="02040503050406030204" pitchFamily="18" charset="0"/>
                            </a:rPr>
                          </m:ctrlPr>
                        </m:accPr>
                        <m:e>
                          <m:r>
                            <a:rPr lang="en-US" i="1">
                              <a:solidFill>
                                <a:srgbClr val="9900CC"/>
                              </a:solidFill>
                              <a:latin typeface="Cambria Math" panose="02040503050406030204" pitchFamily="18" charset="0"/>
                            </a:rPr>
                            <m:t>𝑏</m:t>
                          </m:r>
                        </m:e>
                      </m:acc>
                      <m:r>
                        <a:rPr lang="en-US" i="1">
                          <a:solidFill>
                            <a:srgbClr val="9900CC"/>
                          </a:solidFill>
                          <a:latin typeface="Cambria Math" panose="02040503050406030204" pitchFamily="18" charset="0"/>
                        </a:rPr>
                        <m:t>)</m:t>
                      </m:r>
                    </m:oMath>
                  </m:oMathPara>
                </a14:m>
                <a:endParaRPr lang="en-US" dirty="0">
                  <a:solidFill>
                    <a:srgbClr val="9900CC"/>
                  </a:solidFill>
                </a:endParaRPr>
              </a:p>
              <a:p>
                <a:pPr marL="0" indent="0"/>
                <a:endParaRPr lang="en-US" dirty="0">
                  <a:solidFill>
                    <a:srgbClr val="9900CC"/>
                  </a:solidFill>
                </a:endParaRPr>
              </a:p>
              <a:p>
                <a:pPr marL="0" indent="0"/>
                <a:endParaRPr lang="en-US" sz="800" dirty="0">
                  <a:solidFill>
                    <a:srgbClr val="9900CC"/>
                  </a:solidFill>
                </a:endParaRPr>
              </a:p>
              <a:p>
                <a:pPr marL="0" indent="0"/>
                <a:endParaRPr lang="en-US" sz="800" dirty="0">
                  <a:solidFill>
                    <a:srgbClr val="9900CC"/>
                  </a:solidFill>
                </a:endParaRPr>
              </a:p>
              <a:p>
                <a:pPr marL="457200" indent="-457200">
                  <a:buFont typeface="Arial" panose="020B0604020202020204" pitchFamily="34" charset="0"/>
                  <a:buChar char="•"/>
                </a:pPr>
                <a:r>
                  <a:rPr lang="en-US" sz="2400" dirty="0"/>
                  <a:t>Regression loss: </a:t>
                </a:r>
                <a:r>
                  <a:rPr lang="en-US" sz="2400" i="1" dirty="0"/>
                  <a:t>smooth L1 loss </a:t>
                </a:r>
                <a:r>
                  <a:rPr lang="en-US" sz="2400" dirty="0"/>
                  <a:t>on top of log space offsets relative to proposal </a:t>
                </a:r>
              </a:p>
              <a:p>
                <a:pPr marL="0" indent="0"/>
                <a14:m>
                  <m:oMathPara xmlns:m="http://schemas.openxmlformats.org/officeDocument/2006/math">
                    <m:oMathParaPr>
                      <m:jc m:val="centerGroup"/>
                    </m:oMathParaPr>
                    <m:oMath xmlns:m="http://schemas.openxmlformats.org/officeDocument/2006/math">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𝐿</m:t>
                          </m:r>
                        </m:e>
                        <m:sub>
                          <m:r>
                            <m:rPr>
                              <m:sty m:val="p"/>
                            </m:rPr>
                            <a:rPr lang="en-US">
                              <a:solidFill>
                                <a:srgbClr val="9900CC"/>
                              </a:solidFill>
                              <a:latin typeface="Cambria Math" panose="02040503050406030204" pitchFamily="18" charset="0"/>
                              <a:ea typeface="Cambria Math" panose="02040503050406030204" pitchFamily="18" charset="0"/>
                            </a:rPr>
                            <m:t>reg</m:t>
                          </m:r>
                        </m:sub>
                      </m:sSub>
                      <m:d>
                        <m:dPr>
                          <m:ctrlPr>
                            <a:rPr lang="en-US" i="1">
                              <a:solidFill>
                                <a:srgbClr val="9900CC"/>
                              </a:solidFill>
                              <a:latin typeface="Cambria Math" panose="02040503050406030204" pitchFamily="18" charset="0"/>
                              <a:ea typeface="Cambria Math" panose="02040503050406030204" pitchFamily="18" charset="0"/>
                            </a:rPr>
                          </m:ctrlPr>
                        </m:dPr>
                        <m:e>
                          <m:r>
                            <a:rPr lang="en-US" i="1">
                              <a:solidFill>
                                <a:srgbClr val="9900CC"/>
                              </a:solidFill>
                              <a:latin typeface="Cambria Math" panose="02040503050406030204" pitchFamily="18" charset="0"/>
                            </a:rPr>
                            <m:t>𝑏</m:t>
                          </m:r>
                          <m:r>
                            <a:rPr lang="en-US">
                              <a:solidFill>
                                <a:srgbClr val="9900CC"/>
                              </a:solidFill>
                              <a:latin typeface="Cambria Math" panose="02040503050406030204" pitchFamily="18" charset="0"/>
                            </a:rPr>
                            <m:t>,</m:t>
                          </m:r>
                          <m:acc>
                            <m:accPr>
                              <m:chr m:val="̂"/>
                              <m:ctrlPr>
                                <a:rPr lang="en-US" i="1">
                                  <a:solidFill>
                                    <a:srgbClr val="9900CC"/>
                                  </a:solidFill>
                                  <a:latin typeface="Cambria Math" panose="02040503050406030204" pitchFamily="18" charset="0"/>
                                </a:rPr>
                              </m:ctrlPr>
                            </m:accPr>
                            <m:e>
                              <m:r>
                                <a:rPr lang="en-US" i="1">
                                  <a:solidFill>
                                    <a:srgbClr val="9900CC"/>
                                  </a:solidFill>
                                  <a:latin typeface="Cambria Math" panose="02040503050406030204" pitchFamily="18" charset="0"/>
                                </a:rPr>
                                <m:t>𝑏</m:t>
                              </m:r>
                            </m:e>
                          </m:acc>
                        </m:e>
                      </m:d>
                      <m:r>
                        <a:rPr lang="en-US" b="0" i="1" smtClean="0">
                          <a:solidFill>
                            <a:srgbClr val="9900CC"/>
                          </a:solidFill>
                          <a:latin typeface="Cambria Math" panose="02040503050406030204" pitchFamily="18" charset="0"/>
                        </a:rPr>
                        <m:t>=</m:t>
                      </m:r>
                      <m:nary>
                        <m:naryPr>
                          <m:chr m:val="∑"/>
                          <m:supHide m:val="on"/>
                          <m:ctrlPr>
                            <a:rPr lang="en-US" b="0" i="1" smtClean="0">
                              <a:solidFill>
                                <a:srgbClr val="9900CC"/>
                              </a:solidFill>
                              <a:latin typeface="Cambria Math" panose="02040503050406030204" pitchFamily="18" charset="0"/>
                            </a:rPr>
                          </m:ctrlPr>
                        </m:naryPr>
                        <m:sub>
                          <m:r>
                            <m:rPr>
                              <m:brk m:alnAt="7"/>
                            </m:rPr>
                            <a:rPr lang="en-US" b="0" i="1" smtClean="0">
                              <a:solidFill>
                                <a:srgbClr val="9900CC"/>
                              </a:solidFill>
                              <a:latin typeface="Cambria Math" panose="02040503050406030204" pitchFamily="18" charset="0"/>
                            </a:rPr>
                            <m:t>𝑖</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𝑥</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𝑦</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𝑤</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h</m:t>
                          </m:r>
                          <m:r>
                            <a:rPr lang="en-US" b="0" i="1" smtClean="0">
                              <a:solidFill>
                                <a:srgbClr val="9900CC"/>
                              </a:solidFill>
                              <a:latin typeface="Cambria Math" panose="02040503050406030204" pitchFamily="18" charset="0"/>
                            </a:rPr>
                            <m:t>}</m:t>
                          </m:r>
                        </m:sub>
                        <m:sup/>
                        <m:e>
                          <m:sSub>
                            <m:sSubPr>
                              <m:ctrlPr>
                                <a:rPr lang="en-US" b="0" i="1" smtClean="0">
                                  <a:solidFill>
                                    <a:srgbClr val="9900CC"/>
                                  </a:solidFill>
                                  <a:latin typeface="Cambria Math" panose="02040503050406030204" pitchFamily="18" charset="0"/>
                                </a:rPr>
                              </m:ctrlPr>
                            </m:sSubPr>
                            <m:e>
                              <m:r>
                                <m:rPr>
                                  <m:sty m:val="p"/>
                                </m:rPr>
                                <a:rPr lang="en-US" b="0" i="0" smtClean="0">
                                  <a:solidFill>
                                    <a:srgbClr val="9900CC"/>
                                  </a:solidFill>
                                  <a:latin typeface="Cambria Math" panose="02040503050406030204" pitchFamily="18" charset="0"/>
                                </a:rPr>
                                <m:t>smooth</m:t>
                              </m:r>
                            </m:e>
                            <m:sub>
                              <m:sSub>
                                <m:sSubPr>
                                  <m:ctrlPr>
                                    <a:rPr lang="en-US" b="0" i="1" smtClean="0">
                                      <a:solidFill>
                                        <a:srgbClr val="9900CC"/>
                                      </a:solidFill>
                                      <a:latin typeface="Cambria Math" panose="02040503050406030204" pitchFamily="18" charset="0"/>
                                    </a:rPr>
                                  </m:ctrlPr>
                                </m:sSubPr>
                                <m:e>
                                  <m:r>
                                    <a:rPr lang="en-US" b="0" i="1" smtClean="0">
                                      <a:solidFill>
                                        <a:srgbClr val="9900CC"/>
                                      </a:solidFill>
                                      <a:latin typeface="Cambria Math" panose="02040503050406030204" pitchFamily="18" charset="0"/>
                                    </a:rPr>
                                    <m:t>𝐿</m:t>
                                  </m:r>
                                </m:e>
                                <m:sub>
                                  <m:r>
                                    <a:rPr lang="en-US" b="0" i="1" smtClean="0">
                                      <a:solidFill>
                                        <a:srgbClr val="9900CC"/>
                                      </a:solidFill>
                                      <a:latin typeface="Cambria Math" panose="02040503050406030204" pitchFamily="18" charset="0"/>
                                    </a:rPr>
                                    <m:t>1</m:t>
                                  </m:r>
                                </m:sub>
                              </m:sSub>
                            </m:sub>
                          </m:sSub>
                          <m:r>
                            <a:rPr lang="en-US" b="0" i="1" smtClean="0">
                              <a:solidFill>
                                <a:srgbClr val="9900CC"/>
                              </a:solidFill>
                              <a:latin typeface="Cambria Math" panose="02040503050406030204" pitchFamily="18" charset="0"/>
                            </a:rPr>
                            <m:t>(</m:t>
                          </m:r>
                          <m:sSub>
                            <m:sSubPr>
                              <m:ctrlPr>
                                <a:rPr lang="en-US" b="0" i="1" smtClean="0">
                                  <a:solidFill>
                                    <a:srgbClr val="9900CC"/>
                                  </a:solidFill>
                                  <a:latin typeface="Cambria Math" panose="02040503050406030204" pitchFamily="18" charset="0"/>
                                </a:rPr>
                              </m:ctrlPr>
                            </m:sSubPr>
                            <m:e>
                              <m:r>
                                <a:rPr lang="en-US" b="0" i="1" smtClean="0">
                                  <a:solidFill>
                                    <a:srgbClr val="9900CC"/>
                                  </a:solidFill>
                                  <a:latin typeface="Cambria Math" panose="02040503050406030204" pitchFamily="18" charset="0"/>
                                </a:rPr>
                                <m:t>𝑏</m:t>
                              </m:r>
                            </m:e>
                            <m:sub>
                              <m:r>
                                <a:rPr lang="en-US" b="0" i="1" smtClean="0">
                                  <a:solidFill>
                                    <a:srgbClr val="9900CC"/>
                                  </a:solidFill>
                                  <a:latin typeface="Cambria Math" panose="02040503050406030204" pitchFamily="18" charset="0"/>
                                </a:rPr>
                                <m:t>𝑖</m:t>
                              </m:r>
                            </m:sub>
                          </m:sSub>
                          <m:r>
                            <a:rPr lang="en-US" b="0" i="1" smtClean="0">
                              <a:solidFill>
                                <a:srgbClr val="9900CC"/>
                              </a:solidFill>
                              <a:latin typeface="Cambria Math" panose="02040503050406030204" pitchFamily="18" charset="0"/>
                            </a:rPr>
                            <m:t>−</m:t>
                          </m:r>
                          <m:sSub>
                            <m:sSubPr>
                              <m:ctrlPr>
                                <a:rPr lang="en-US" b="0" i="1" smtClean="0">
                                  <a:solidFill>
                                    <a:srgbClr val="9900CC"/>
                                  </a:solidFill>
                                  <a:latin typeface="Cambria Math" panose="02040503050406030204" pitchFamily="18" charset="0"/>
                                </a:rPr>
                              </m:ctrlPr>
                            </m:sSubPr>
                            <m:e>
                              <m:acc>
                                <m:accPr>
                                  <m:chr m:val="̂"/>
                                  <m:ctrlPr>
                                    <a:rPr lang="en-US" b="0" i="1" smtClean="0">
                                      <a:solidFill>
                                        <a:srgbClr val="9900CC"/>
                                      </a:solidFill>
                                      <a:latin typeface="Cambria Math" panose="02040503050406030204" pitchFamily="18" charset="0"/>
                                      <a:ea typeface="Cambria Math" panose="02040503050406030204" pitchFamily="18" charset="0"/>
                                    </a:rPr>
                                  </m:ctrlPr>
                                </m:accPr>
                                <m:e>
                                  <m:r>
                                    <a:rPr lang="en-US" b="0" i="1" smtClean="0">
                                      <a:solidFill>
                                        <a:srgbClr val="9900CC"/>
                                      </a:solidFill>
                                      <a:latin typeface="Cambria Math" panose="02040503050406030204" pitchFamily="18" charset="0"/>
                                      <a:ea typeface="Cambria Math" panose="02040503050406030204" pitchFamily="18" charset="0"/>
                                    </a:rPr>
                                    <m:t>𝑏</m:t>
                                  </m:r>
                                </m:e>
                              </m:acc>
                            </m:e>
                            <m:sub>
                              <m:r>
                                <a:rPr lang="en-US" b="0" i="1" smtClean="0">
                                  <a:solidFill>
                                    <a:srgbClr val="9900CC"/>
                                  </a:solidFill>
                                  <a:latin typeface="Cambria Math" panose="02040503050406030204" pitchFamily="18" charset="0"/>
                                </a:rPr>
                                <m:t>𝑖</m:t>
                              </m:r>
                            </m:sub>
                          </m:sSub>
                        </m:e>
                      </m:nary>
                      <m:r>
                        <a:rPr lang="en-US" b="0" i="1" smtClean="0">
                          <a:solidFill>
                            <a:srgbClr val="9900CC"/>
                          </a:solidFill>
                          <a:latin typeface="Cambria Math" panose="02040503050406030204" pitchFamily="18" charset="0"/>
                        </a:rPr>
                        <m:t>)</m:t>
                      </m:r>
                    </m:oMath>
                  </m:oMathPara>
                </a14:m>
                <a:endParaRPr lang="en-US" dirty="0"/>
              </a:p>
            </p:txBody>
          </p:sp>
        </mc:Choice>
        <mc:Fallback xmlns="">
          <p:sp>
            <p:nvSpPr>
              <p:cNvPr id="3" name="Content Placeholder 2">
                <a:extLst>
                  <a:ext uri="{FF2B5EF4-FFF2-40B4-BE49-F238E27FC236}">
                    <a16:creationId xmlns:a16="http://schemas.microsoft.com/office/drawing/2014/main" id="{65369E41-35B1-9348-9A6F-EB51A8729F79}"/>
                  </a:ext>
                </a:extLst>
              </p:cNvPr>
              <p:cNvSpPr>
                <a:spLocks noGrp="1" noRot="1" noChangeAspect="1" noMove="1" noResize="1" noEditPoints="1" noAdjustHandles="1" noChangeArrowheads="1" noChangeShapeType="1" noTextEdit="1"/>
              </p:cNvSpPr>
              <p:nvPr>
                <p:ph idx="1"/>
              </p:nvPr>
            </p:nvSpPr>
            <p:spPr>
              <a:xfrm>
                <a:off x="304800" y="914400"/>
                <a:ext cx="8686800" cy="5257800"/>
              </a:xfrm>
              <a:blipFill>
                <a:blip r:embed="rId2"/>
                <a:stretch>
                  <a:fillRect l="-1023" t="-966" r="-1754" b="-1811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B95C2D98-BEB4-D84C-870E-E7330B49B94A}"/>
              </a:ext>
            </a:extLst>
          </p:cNvPr>
          <p:cNvPicPr>
            <a:picLocks noChangeAspect="1"/>
          </p:cNvPicPr>
          <p:nvPr/>
        </p:nvPicPr>
        <p:blipFill>
          <a:blip r:embed="rId3"/>
          <a:stretch>
            <a:fillRect/>
          </a:stretch>
        </p:blipFill>
        <p:spPr>
          <a:xfrm>
            <a:off x="915848" y="5358237"/>
            <a:ext cx="2513152" cy="1423563"/>
          </a:xfrm>
          <a:prstGeom prst="rect">
            <a:avLst/>
          </a:prstGeom>
        </p:spPr>
      </p:pic>
      <p:pic>
        <p:nvPicPr>
          <p:cNvPr id="6" name="Picture 5">
            <a:extLst>
              <a:ext uri="{FF2B5EF4-FFF2-40B4-BE49-F238E27FC236}">
                <a16:creationId xmlns:a16="http://schemas.microsoft.com/office/drawing/2014/main" id="{44947A07-B60D-AE49-A85F-260E3AB473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1840" y="5486400"/>
            <a:ext cx="4910621" cy="1105045"/>
          </a:xfrm>
          <a:prstGeom prst="rect">
            <a:avLst/>
          </a:prstGeom>
        </p:spPr>
      </p:pic>
      <p:sp>
        <p:nvSpPr>
          <p:cNvPr id="7" name="Right Brace 6">
            <a:extLst>
              <a:ext uri="{FF2B5EF4-FFF2-40B4-BE49-F238E27FC236}">
                <a16:creationId xmlns:a16="http://schemas.microsoft.com/office/drawing/2014/main" id="{FE175240-E451-5A4F-88DB-01DD3038E7FA}"/>
              </a:ext>
            </a:extLst>
          </p:cNvPr>
          <p:cNvSpPr/>
          <p:nvPr/>
        </p:nvSpPr>
        <p:spPr bwMode="auto">
          <a:xfrm rot="5400000">
            <a:off x="3923640" y="1868880"/>
            <a:ext cx="307440" cy="144648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8" name="TextBox 7">
            <a:extLst>
              <a:ext uri="{FF2B5EF4-FFF2-40B4-BE49-F238E27FC236}">
                <a16:creationId xmlns:a16="http://schemas.microsoft.com/office/drawing/2014/main" id="{6882CBF2-9FD7-5D4A-A24B-C965657CAB33}"/>
              </a:ext>
            </a:extLst>
          </p:cNvPr>
          <p:cNvSpPr txBox="1"/>
          <p:nvPr/>
        </p:nvSpPr>
        <p:spPr>
          <a:xfrm>
            <a:off x="3333532" y="2678668"/>
            <a:ext cx="1467068" cy="369332"/>
          </a:xfrm>
          <a:prstGeom prst="rect">
            <a:avLst/>
          </a:prstGeom>
          <a:noFill/>
        </p:spPr>
        <p:txBody>
          <a:bodyPr wrap="none" rtlCol="0">
            <a:spAutoFit/>
          </a:bodyPr>
          <a:lstStyle/>
          <a:p>
            <a:r>
              <a:rPr lang="en-US" sz="1800" b="0" dirty="0" err="1"/>
              <a:t>softmax</a:t>
            </a:r>
            <a:r>
              <a:rPr lang="en-US" sz="1800" b="0" dirty="0"/>
              <a:t> loss</a:t>
            </a:r>
          </a:p>
        </p:txBody>
      </p:sp>
      <p:sp>
        <p:nvSpPr>
          <p:cNvPr id="9" name="Right Brace 8">
            <a:extLst>
              <a:ext uri="{FF2B5EF4-FFF2-40B4-BE49-F238E27FC236}">
                <a16:creationId xmlns:a16="http://schemas.microsoft.com/office/drawing/2014/main" id="{CD9B11DF-C0F3-B843-AA95-67C3D6072EB0}"/>
              </a:ext>
            </a:extLst>
          </p:cNvPr>
          <p:cNvSpPr/>
          <p:nvPr/>
        </p:nvSpPr>
        <p:spPr bwMode="auto">
          <a:xfrm rot="5400000">
            <a:off x="7219508" y="1868880"/>
            <a:ext cx="307440" cy="144648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0" name="TextBox 9">
            <a:extLst>
              <a:ext uri="{FF2B5EF4-FFF2-40B4-BE49-F238E27FC236}">
                <a16:creationId xmlns:a16="http://schemas.microsoft.com/office/drawing/2014/main" id="{DC196F63-D8CF-CC47-A776-DE367F8160E5}"/>
              </a:ext>
            </a:extLst>
          </p:cNvPr>
          <p:cNvSpPr txBox="1"/>
          <p:nvPr/>
        </p:nvSpPr>
        <p:spPr>
          <a:xfrm>
            <a:off x="6493227" y="2678668"/>
            <a:ext cx="1736373" cy="369332"/>
          </a:xfrm>
          <a:prstGeom prst="rect">
            <a:avLst/>
          </a:prstGeom>
          <a:noFill/>
        </p:spPr>
        <p:txBody>
          <a:bodyPr wrap="none" rtlCol="0">
            <a:spAutoFit/>
          </a:bodyPr>
          <a:lstStyle/>
          <a:p>
            <a:r>
              <a:rPr lang="en-US" sz="1800" b="0" dirty="0"/>
              <a:t>regression loss</a:t>
            </a:r>
          </a:p>
        </p:txBody>
      </p:sp>
    </p:spTree>
    <p:extLst>
      <p:ext uri="{BB962C8B-B14F-4D97-AF65-F5344CB8AC3E}">
        <p14:creationId xmlns:p14="http://schemas.microsoft.com/office/powerpoint/2010/main" val="246288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p:bldP spid="9"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A9E78-08DD-BF46-90AF-FD2994FF3F32}"/>
              </a:ext>
            </a:extLst>
          </p:cNvPr>
          <p:cNvSpPr>
            <a:spLocks noGrp="1"/>
          </p:cNvSpPr>
          <p:nvPr>
            <p:ph type="title"/>
          </p:nvPr>
        </p:nvSpPr>
        <p:spPr/>
        <p:txBody>
          <a:bodyPr/>
          <a:lstStyle/>
          <a:p>
            <a:r>
              <a:rPr lang="en-US" dirty="0"/>
              <a:t>Bounding box regression</a:t>
            </a:r>
          </a:p>
        </p:txBody>
      </p:sp>
      <p:sp>
        <p:nvSpPr>
          <p:cNvPr id="4" name="Rectangle 3">
            <a:extLst>
              <a:ext uri="{FF2B5EF4-FFF2-40B4-BE49-F238E27FC236}">
                <a16:creationId xmlns:a16="http://schemas.microsoft.com/office/drawing/2014/main" id="{830714F4-080B-F349-8444-FAC2AD7AE13C}"/>
              </a:ext>
            </a:extLst>
          </p:cNvPr>
          <p:cNvSpPr/>
          <p:nvPr/>
        </p:nvSpPr>
        <p:spPr bwMode="auto">
          <a:xfrm>
            <a:off x="3429000" y="2057400"/>
            <a:ext cx="2971800" cy="3733800"/>
          </a:xfrm>
          <a:prstGeom prst="rect">
            <a:avLst/>
          </a:prstGeom>
          <a:noFill/>
          <a:ln w="25400" cap="flat" cmpd="sng" algn="ctr">
            <a:solidFill>
              <a:srgbClr val="9900CC"/>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5" name="Rectangle 4">
            <a:extLst>
              <a:ext uri="{FF2B5EF4-FFF2-40B4-BE49-F238E27FC236}">
                <a16:creationId xmlns:a16="http://schemas.microsoft.com/office/drawing/2014/main" id="{62DBC2C1-4515-E44D-973A-EC1FD671A3D6}"/>
              </a:ext>
            </a:extLst>
          </p:cNvPr>
          <p:cNvSpPr/>
          <p:nvPr/>
        </p:nvSpPr>
        <p:spPr bwMode="auto">
          <a:xfrm>
            <a:off x="1943100" y="1283732"/>
            <a:ext cx="2971800" cy="3733800"/>
          </a:xfrm>
          <a:prstGeom prst="rect">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6" name="Rectangle 5">
            <a:extLst>
              <a:ext uri="{FF2B5EF4-FFF2-40B4-BE49-F238E27FC236}">
                <a16:creationId xmlns:a16="http://schemas.microsoft.com/office/drawing/2014/main" id="{5B28A12D-0F50-4D48-BC01-5A430CAC6320}"/>
              </a:ext>
            </a:extLst>
          </p:cNvPr>
          <p:cNvSpPr/>
          <p:nvPr/>
        </p:nvSpPr>
        <p:spPr bwMode="auto">
          <a:xfrm>
            <a:off x="3886200" y="3048000"/>
            <a:ext cx="2971800" cy="37338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cxnSp>
        <p:nvCxnSpPr>
          <p:cNvPr id="8" name="Straight Arrow Connector 7">
            <a:extLst>
              <a:ext uri="{FF2B5EF4-FFF2-40B4-BE49-F238E27FC236}">
                <a16:creationId xmlns:a16="http://schemas.microsoft.com/office/drawing/2014/main" id="{9ABF55E8-41CC-5446-81C0-5E888B0AC653}"/>
              </a:ext>
            </a:extLst>
          </p:cNvPr>
          <p:cNvCxnSpPr>
            <a:cxnSpLocks/>
          </p:cNvCxnSpPr>
          <p:nvPr/>
        </p:nvCxnSpPr>
        <p:spPr bwMode="auto">
          <a:xfrm>
            <a:off x="3429000" y="2057400"/>
            <a:ext cx="476089" cy="97738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6CE531D6-C0E5-E947-AE50-5DBA81F572BF}"/>
              </a:ext>
            </a:extLst>
          </p:cNvPr>
          <p:cNvCxnSpPr>
            <a:cxnSpLocks/>
          </p:cNvCxnSpPr>
          <p:nvPr/>
        </p:nvCxnSpPr>
        <p:spPr bwMode="auto">
          <a:xfrm flipH="1" flipV="1">
            <a:off x="1943100" y="1276350"/>
            <a:ext cx="1485900" cy="78105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TextBox 10">
            <a:extLst>
              <a:ext uri="{FF2B5EF4-FFF2-40B4-BE49-F238E27FC236}">
                <a16:creationId xmlns:a16="http://schemas.microsoft.com/office/drawing/2014/main" id="{3CD623DC-C7C6-FA47-82BB-285585FD48C4}"/>
              </a:ext>
            </a:extLst>
          </p:cNvPr>
          <p:cNvSpPr txBox="1"/>
          <p:nvPr/>
        </p:nvSpPr>
        <p:spPr>
          <a:xfrm>
            <a:off x="6476122" y="1828800"/>
            <a:ext cx="2362200" cy="1200329"/>
          </a:xfrm>
          <a:prstGeom prst="rect">
            <a:avLst/>
          </a:prstGeom>
          <a:noFill/>
        </p:spPr>
        <p:txBody>
          <a:bodyPr wrap="square" rtlCol="0">
            <a:spAutoFit/>
          </a:bodyPr>
          <a:lstStyle/>
          <a:p>
            <a:r>
              <a:rPr lang="en-US" sz="1800" b="0" dirty="0"/>
              <a:t>Region proposal</a:t>
            </a:r>
          </a:p>
          <a:p>
            <a:r>
              <a:rPr lang="en-US" sz="1800" b="0" dirty="0"/>
              <a:t>(</a:t>
            </a:r>
            <a:r>
              <a:rPr lang="en-US" sz="1800" b="0" dirty="0" err="1"/>
              <a:t>a.k.a</a:t>
            </a:r>
            <a:r>
              <a:rPr lang="en-US" sz="1800" b="0" dirty="0"/>
              <a:t> default box, prior, reference, anchor)</a:t>
            </a:r>
          </a:p>
        </p:txBody>
      </p:sp>
      <p:sp>
        <p:nvSpPr>
          <p:cNvPr id="12" name="TextBox 11">
            <a:extLst>
              <a:ext uri="{FF2B5EF4-FFF2-40B4-BE49-F238E27FC236}">
                <a16:creationId xmlns:a16="http://schemas.microsoft.com/office/drawing/2014/main" id="{F89DF0E4-EE37-9A4C-8697-A3985637CC36}"/>
              </a:ext>
            </a:extLst>
          </p:cNvPr>
          <p:cNvSpPr txBox="1"/>
          <p:nvPr/>
        </p:nvSpPr>
        <p:spPr>
          <a:xfrm>
            <a:off x="2654300" y="911304"/>
            <a:ext cx="1915909" cy="369332"/>
          </a:xfrm>
          <a:prstGeom prst="rect">
            <a:avLst/>
          </a:prstGeom>
          <a:noFill/>
        </p:spPr>
        <p:txBody>
          <a:bodyPr wrap="none" rtlCol="0">
            <a:spAutoFit/>
          </a:bodyPr>
          <a:lstStyle/>
          <a:p>
            <a:r>
              <a:rPr lang="en-US" sz="1800" b="0" dirty="0"/>
              <a:t>Ground truth box</a:t>
            </a:r>
          </a:p>
        </p:txBody>
      </p:sp>
      <p:sp>
        <p:nvSpPr>
          <p:cNvPr id="13" name="TextBox 12">
            <a:extLst>
              <a:ext uri="{FF2B5EF4-FFF2-40B4-BE49-F238E27FC236}">
                <a16:creationId xmlns:a16="http://schemas.microsoft.com/office/drawing/2014/main" id="{EE54C3F4-0DE4-F646-8BF1-66359863E12D}"/>
              </a:ext>
            </a:extLst>
          </p:cNvPr>
          <p:cNvSpPr txBox="1"/>
          <p:nvPr/>
        </p:nvSpPr>
        <p:spPr>
          <a:xfrm flipH="1">
            <a:off x="6919109" y="3413373"/>
            <a:ext cx="1539091" cy="646331"/>
          </a:xfrm>
          <a:prstGeom prst="rect">
            <a:avLst/>
          </a:prstGeom>
          <a:noFill/>
        </p:spPr>
        <p:txBody>
          <a:bodyPr wrap="square" rtlCol="0">
            <a:spAutoFit/>
          </a:bodyPr>
          <a:lstStyle/>
          <a:p>
            <a:r>
              <a:rPr lang="en-US" sz="1800" b="0" dirty="0"/>
              <a:t>Predicted box</a:t>
            </a:r>
          </a:p>
        </p:txBody>
      </p:sp>
      <p:sp>
        <p:nvSpPr>
          <p:cNvPr id="14" name="TextBox 13">
            <a:extLst>
              <a:ext uri="{FF2B5EF4-FFF2-40B4-BE49-F238E27FC236}">
                <a16:creationId xmlns:a16="http://schemas.microsoft.com/office/drawing/2014/main" id="{DFF7F867-FEF4-2A46-BDA2-F2C69BDF8F26}"/>
              </a:ext>
            </a:extLst>
          </p:cNvPr>
          <p:cNvSpPr txBox="1"/>
          <p:nvPr/>
        </p:nvSpPr>
        <p:spPr>
          <a:xfrm>
            <a:off x="3028296" y="1295400"/>
            <a:ext cx="1619904" cy="646331"/>
          </a:xfrm>
          <a:prstGeom prst="rect">
            <a:avLst/>
          </a:prstGeom>
          <a:noFill/>
        </p:spPr>
        <p:txBody>
          <a:bodyPr wrap="square" rtlCol="0">
            <a:spAutoFit/>
          </a:bodyPr>
          <a:lstStyle/>
          <a:p>
            <a:r>
              <a:rPr lang="en-US" sz="1800" b="0" dirty="0"/>
              <a:t>Target offset to predict*</a:t>
            </a:r>
          </a:p>
        </p:txBody>
      </p:sp>
      <p:sp>
        <p:nvSpPr>
          <p:cNvPr id="17" name="TextBox 16">
            <a:extLst>
              <a:ext uri="{FF2B5EF4-FFF2-40B4-BE49-F238E27FC236}">
                <a16:creationId xmlns:a16="http://schemas.microsoft.com/office/drawing/2014/main" id="{8BF31B46-7A87-8D48-8556-8AAAE92B8EA1}"/>
              </a:ext>
            </a:extLst>
          </p:cNvPr>
          <p:cNvSpPr txBox="1"/>
          <p:nvPr/>
        </p:nvSpPr>
        <p:spPr>
          <a:xfrm>
            <a:off x="3733800" y="2173069"/>
            <a:ext cx="1215402" cy="646331"/>
          </a:xfrm>
          <a:prstGeom prst="rect">
            <a:avLst/>
          </a:prstGeom>
          <a:noFill/>
        </p:spPr>
        <p:txBody>
          <a:bodyPr wrap="square" rtlCol="0">
            <a:spAutoFit/>
          </a:bodyPr>
          <a:lstStyle/>
          <a:p>
            <a:r>
              <a:rPr lang="en-US" sz="1800" b="0" dirty="0"/>
              <a:t>Predicted offset</a:t>
            </a:r>
          </a:p>
        </p:txBody>
      </p:sp>
      <p:cxnSp>
        <p:nvCxnSpPr>
          <p:cNvPr id="18" name="Straight Arrow Connector 17">
            <a:extLst>
              <a:ext uri="{FF2B5EF4-FFF2-40B4-BE49-F238E27FC236}">
                <a16:creationId xmlns:a16="http://schemas.microsoft.com/office/drawing/2014/main" id="{B8A80AC4-0383-8040-AF13-8FC1DBEF24ED}"/>
              </a:ext>
            </a:extLst>
          </p:cNvPr>
          <p:cNvCxnSpPr>
            <a:cxnSpLocks/>
          </p:cNvCxnSpPr>
          <p:nvPr/>
        </p:nvCxnSpPr>
        <p:spPr bwMode="auto">
          <a:xfrm>
            <a:off x="1994988" y="1360607"/>
            <a:ext cx="1891212" cy="1674177"/>
          </a:xfrm>
          <a:prstGeom prst="straightConnector1">
            <a:avLst/>
          </a:prstGeom>
          <a:solidFill>
            <a:schemeClr val="accent1"/>
          </a:solidFill>
          <a:ln w="25400" cap="flat" cmpd="sng" algn="ctr">
            <a:solidFill>
              <a:srgbClr val="FF0000"/>
            </a:solidFill>
            <a:prstDash val="dash"/>
            <a:round/>
            <a:headEnd type="none" w="med" len="med"/>
            <a:tailEnd type="none"/>
          </a:ln>
          <a:effectLst/>
        </p:spPr>
      </p:cxnSp>
      <p:sp>
        <p:nvSpPr>
          <p:cNvPr id="22" name="TextBox 21">
            <a:extLst>
              <a:ext uri="{FF2B5EF4-FFF2-40B4-BE49-F238E27FC236}">
                <a16:creationId xmlns:a16="http://schemas.microsoft.com/office/drawing/2014/main" id="{5D936FE9-3175-914B-8FC1-E374AD4697EB}"/>
              </a:ext>
            </a:extLst>
          </p:cNvPr>
          <p:cNvSpPr txBox="1"/>
          <p:nvPr/>
        </p:nvSpPr>
        <p:spPr>
          <a:xfrm>
            <a:off x="2299821" y="2235368"/>
            <a:ext cx="671979" cy="369332"/>
          </a:xfrm>
          <a:prstGeom prst="rect">
            <a:avLst/>
          </a:prstGeom>
          <a:noFill/>
        </p:spPr>
        <p:txBody>
          <a:bodyPr wrap="none" rtlCol="0">
            <a:spAutoFit/>
          </a:bodyPr>
          <a:lstStyle/>
          <a:p>
            <a:r>
              <a:rPr lang="en-US" sz="1800" b="0" dirty="0"/>
              <a:t>Loss</a:t>
            </a:r>
          </a:p>
        </p:txBody>
      </p:sp>
      <p:sp>
        <p:nvSpPr>
          <p:cNvPr id="31" name="TextBox 30">
            <a:extLst>
              <a:ext uri="{FF2B5EF4-FFF2-40B4-BE49-F238E27FC236}">
                <a16:creationId xmlns:a16="http://schemas.microsoft.com/office/drawing/2014/main" id="{00ED52CC-7CD2-5543-8F73-1150A22FB490}"/>
              </a:ext>
            </a:extLst>
          </p:cNvPr>
          <p:cNvSpPr txBox="1"/>
          <p:nvPr/>
        </p:nvSpPr>
        <p:spPr>
          <a:xfrm>
            <a:off x="609600" y="5029200"/>
            <a:ext cx="2819400" cy="646331"/>
          </a:xfrm>
          <a:prstGeom prst="rect">
            <a:avLst/>
          </a:prstGeom>
          <a:noFill/>
        </p:spPr>
        <p:txBody>
          <a:bodyPr wrap="square" rtlCol="0">
            <a:spAutoFit/>
          </a:bodyPr>
          <a:lstStyle/>
          <a:p>
            <a:r>
              <a:rPr lang="en-US" sz="1800" b="0" dirty="0"/>
              <a:t>*Typically in transformed, normalized coordinates</a:t>
            </a:r>
          </a:p>
        </p:txBody>
      </p:sp>
    </p:spTree>
    <p:extLst>
      <p:ext uri="{BB962C8B-B14F-4D97-AF65-F5344CB8AC3E}">
        <p14:creationId xmlns:p14="http://schemas.microsoft.com/office/powerpoint/2010/main" val="245935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p:bldP spid="13" grpId="0"/>
      <p:bldP spid="14" grpId="0"/>
      <p:bldP spid="17" grpId="0"/>
      <p:bldP spid="22" grpId="0"/>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 results</a:t>
            </a:r>
          </a:p>
        </p:txBody>
      </p:sp>
      <p:graphicFrame>
        <p:nvGraphicFramePr>
          <p:cNvPr id="5" name="Table 4"/>
          <p:cNvGraphicFramePr>
            <a:graphicFrameLocks noGrp="1"/>
          </p:cNvGraphicFramePr>
          <p:nvPr>
            <p:extLst>
              <p:ext uri="{D42A27DB-BD31-4B8C-83A1-F6EECF244321}">
                <p14:modId xmlns:p14="http://schemas.microsoft.com/office/powerpoint/2010/main" val="1100186044"/>
              </p:ext>
            </p:extLst>
          </p:nvPr>
        </p:nvGraphicFramePr>
        <p:xfrm>
          <a:off x="2057400" y="1690689"/>
          <a:ext cx="4861433" cy="2494280"/>
        </p:xfrm>
        <a:graphic>
          <a:graphicData uri="http://schemas.openxmlformats.org/drawingml/2006/table">
            <a:tbl>
              <a:tblPr firstRow="1" bandRow="1">
                <a:tableStyleId>{5C22544A-7EE6-4342-B048-85BDC9FD1C3A}</a:tableStyleId>
              </a:tblPr>
              <a:tblGrid>
                <a:gridCol w="1813433">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370840">
                <a:tc>
                  <a:txBody>
                    <a:bodyPr/>
                    <a:lstStyle/>
                    <a:p>
                      <a:endParaRPr lang="en-US" dirty="0">
                        <a:solidFill>
                          <a:srgbClr val="000000"/>
                        </a:solidFill>
                      </a:endParaRPr>
                    </a:p>
                  </a:txBody>
                  <a:tcPr/>
                </a:tc>
                <a:tc>
                  <a:txBody>
                    <a:bodyPr/>
                    <a:lstStyle/>
                    <a:p>
                      <a:r>
                        <a:rPr lang="en-US" dirty="0">
                          <a:solidFill>
                            <a:srgbClr val="000000"/>
                          </a:solidFill>
                        </a:rPr>
                        <a:t>Fast R-CNN</a:t>
                      </a:r>
                    </a:p>
                  </a:txBody>
                  <a:tcPr/>
                </a:tc>
                <a:tc>
                  <a:txBody>
                    <a:bodyPr/>
                    <a:lstStyle/>
                    <a:p>
                      <a:r>
                        <a:rPr lang="en-US" dirty="0">
                          <a:solidFill>
                            <a:srgbClr val="000000"/>
                          </a:solidFill>
                        </a:rPr>
                        <a:t>R-CNN </a:t>
                      </a:r>
                    </a:p>
                  </a:txBody>
                  <a:tcPr/>
                </a:tc>
                <a:extLst>
                  <a:ext uri="{0D108BD9-81ED-4DB2-BD59-A6C34878D82A}">
                    <a16:rowId xmlns:a16="http://schemas.microsoft.com/office/drawing/2014/main" val="10000"/>
                  </a:ext>
                </a:extLst>
              </a:tr>
              <a:tr h="370840">
                <a:tc>
                  <a:txBody>
                    <a:bodyPr/>
                    <a:lstStyle/>
                    <a:p>
                      <a:r>
                        <a:rPr lang="en-US" dirty="0">
                          <a:solidFill>
                            <a:srgbClr val="000000"/>
                          </a:solidFill>
                        </a:rPr>
                        <a:t>Train time (h)</a:t>
                      </a:r>
                    </a:p>
                  </a:txBody>
                  <a:tcPr/>
                </a:tc>
                <a:tc>
                  <a:txBody>
                    <a:bodyPr/>
                    <a:lstStyle/>
                    <a:p>
                      <a:r>
                        <a:rPr lang="en-US" b="1" dirty="0">
                          <a:solidFill>
                            <a:srgbClr val="000000"/>
                          </a:solidFill>
                        </a:rPr>
                        <a:t>9.5</a:t>
                      </a:r>
                    </a:p>
                  </a:txBody>
                  <a:tcPr/>
                </a:tc>
                <a:tc>
                  <a:txBody>
                    <a:bodyPr/>
                    <a:lstStyle/>
                    <a:p>
                      <a:r>
                        <a:rPr lang="en-US" dirty="0">
                          <a:solidFill>
                            <a:srgbClr val="000000"/>
                          </a:solidFill>
                        </a:rPr>
                        <a:t>84</a:t>
                      </a:r>
                    </a:p>
                  </a:txBody>
                  <a:tcPr/>
                </a:tc>
                <a:extLst>
                  <a:ext uri="{0D108BD9-81ED-4DB2-BD59-A6C34878D82A}">
                    <a16:rowId xmlns:a16="http://schemas.microsoft.com/office/drawing/2014/main" val="10001"/>
                  </a:ext>
                </a:extLst>
              </a:tr>
              <a:tr h="370840">
                <a:tc>
                  <a:txBody>
                    <a:bodyPr/>
                    <a:lstStyle/>
                    <a:p>
                      <a:r>
                        <a:rPr lang="en-US" dirty="0">
                          <a:solidFill>
                            <a:srgbClr val="000000"/>
                          </a:solidFill>
                        </a:rPr>
                        <a:t>-</a:t>
                      </a:r>
                      <a:r>
                        <a:rPr lang="en-US" baseline="0" dirty="0">
                          <a:solidFill>
                            <a:srgbClr val="000000"/>
                          </a:solidFill>
                        </a:rPr>
                        <a:t> </a:t>
                      </a:r>
                      <a:r>
                        <a:rPr lang="en-US" dirty="0">
                          <a:solidFill>
                            <a:srgbClr val="000000"/>
                          </a:solidFill>
                        </a:rPr>
                        <a:t>Speedup</a:t>
                      </a:r>
                    </a:p>
                  </a:txBody>
                  <a:tcPr/>
                </a:tc>
                <a:tc>
                  <a:txBody>
                    <a:bodyPr/>
                    <a:lstStyle/>
                    <a:p>
                      <a:r>
                        <a:rPr lang="en-US" b="1" dirty="0">
                          <a:solidFill>
                            <a:srgbClr val="000000"/>
                          </a:solidFill>
                        </a:rPr>
                        <a:t>8.8x</a:t>
                      </a:r>
                    </a:p>
                  </a:txBody>
                  <a:tcPr/>
                </a:tc>
                <a:tc>
                  <a:txBody>
                    <a:bodyPr/>
                    <a:lstStyle/>
                    <a:p>
                      <a:r>
                        <a:rPr lang="en-US" dirty="0">
                          <a:solidFill>
                            <a:srgbClr val="000000"/>
                          </a:solidFill>
                        </a:rPr>
                        <a:t>1x</a:t>
                      </a:r>
                    </a:p>
                  </a:txBody>
                  <a:tcPr/>
                </a:tc>
                <a:extLst>
                  <a:ext uri="{0D108BD9-81ED-4DB2-BD59-A6C34878D82A}">
                    <a16:rowId xmlns:a16="http://schemas.microsoft.com/office/drawing/2014/main" val="10002"/>
                  </a:ext>
                </a:extLst>
              </a:tr>
              <a:tr h="370840">
                <a:tc>
                  <a:txBody>
                    <a:bodyPr/>
                    <a:lstStyle/>
                    <a:p>
                      <a:r>
                        <a:rPr lang="en-US" dirty="0">
                          <a:solidFill>
                            <a:srgbClr val="000000"/>
                          </a:solidFill>
                        </a:rPr>
                        <a:t>Test time / image</a:t>
                      </a:r>
                    </a:p>
                  </a:txBody>
                  <a:tcPr/>
                </a:tc>
                <a:tc>
                  <a:txBody>
                    <a:bodyPr/>
                    <a:lstStyle/>
                    <a:p>
                      <a:r>
                        <a:rPr lang="en-US" b="1" dirty="0">
                          <a:solidFill>
                            <a:srgbClr val="000000"/>
                          </a:solidFill>
                        </a:rPr>
                        <a:t>0.32s</a:t>
                      </a:r>
                    </a:p>
                  </a:txBody>
                  <a:tcPr/>
                </a:tc>
                <a:tc>
                  <a:txBody>
                    <a:bodyPr/>
                    <a:lstStyle/>
                    <a:p>
                      <a:r>
                        <a:rPr lang="en-US" dirty="0">
                          <a:solidFill>
                            <a:srgbClr val="000000"/>
                          </a:solidFill>
                        </a:rPr>
                        <a:t>47.0s</a:t>
                      </a:r>
                    </a:p>
                  </a:txBody>
                  <a:tcPr/>
                </a:tc>
                <a:extLst>
                  <a:ext uri="{0D108BD9-81ED-4DB2-BD59-A6C34878D82A}">
                    <a16:rowId xmlns:a16="http://schemas.microsoft.com/office/drawing/2014/main" val="10003"/>
                  </a:ext>
                </a:extLst>
              </a:tr>
              <a:tr h="370840">
                <a:tc>
                  <a:txBody>
                    <a:bodyPr/>
                    <a:lstStyle/>
                    <a:p>
                      <a:r>
                        <a:rPr lang="en-US" dirty="0">
                          <a:solidFill>
                            <a:srgbClr val="000000"/>
                          </a:solidFill>
                        </a:rPr>
                        <a:t>Test speedup</a:t>
                      </a:r>
                    </a:p>
                  </a:txBody>
                  <a:tcPr/>
                </a:tc>
                <a:tc>
                  <a:txBody>
                    <a:bodyPr/>
                    <a:lstStyle/>
                    <a:p>
                      <a:r>
                        <a:rPr lang="en-US" b="1" dirty="0">
                          <a:solidFill>
                            <a:srgbClr val="000000"/>
                          </a:solidFill>
                        </a:rPr>
                        <a:t>146x</a:t>
                      </a:r>
                    </a:p>
                  </a:txBody>
                  <a:tcPr/>
                </a:tc>
                <a:tc>
                  <a:txBody>
                    <a:bodyPr/>
                    <a:lstStyle/>
                    <a:p>
                      <a:r>
                        <a:rPr lang="en-US" dirty="0">
                          <a:solidFill>
                            <a:srgbClr val="000000"/>
                          </a:solidFill>
                        </a:rPr>
                        <a:t>1x</a:t>
                      </a:r>
                    </a:p>
                  </a:txBody>
                  <a:tcPr/>
                </a:tc>
                <a:extLst>
                  <a:ext uri="{0D108BD9-81ED-4DB2-BD59-A6C34878D82A}">
                    <a16:rowId xmlns:a16="http://schemas.microsoft.com/office/drawing/2014/main" val="10004"/>
                  </a:ext>
                </a:extLst>
              </a:tr>
              <a:tr h="370840">
                <a:tc>
                  <a:txBody>
                    <a:bodyPr/>
                    <a:lstStyle/>
                    <a:p>
                      <a:r>
                        <a:rPr lang="en-US" dirty="0" err="1">
                          <a:solidFill>
                            <a:srgbClr val="000000"/>
                          </a:solidFill>
                        </a:rPr>
                        <a:t>mAP</a:t>
                      </a:r>
                      <a:endParaRPr lang="en-US" dirty="0">
                        <a:solidFill>
                          <a:srgbClr val="000000"/>
                        </a:solidFill>
                      </a:endParaRPr>
                    </a:p>
                  </a:txBody>
                  <a:tcPr/>
                </a:tc>
                <a:tc>
                  <a:txBody>
                    <a:bodyPr/>
                    <a:lstStyle/>
                    <a:p>
                      <a:r>
                        <a:rPr lang="en-US" b="1" dirty="0">
                          <a:solidFill>
                            <a:srgbClr val="000000"/>
                          </a:solidFill>
                        </a:rPr>
                        <a:t>66.9%</a:t>
                      </a:r>
                    </a:p>
                  </a:txBody>
                  <a:tcPr/>
                </a:tc>
                <a:tc>
                  <a:txBody>
                    <a:bodyPr/>
                    <a:lstStyle/>
                    <a:p>
                      <a:r>
                        <a:rPr lang="en-US" dirty="0">
                          <a:solidFill>
                            <a:srgbClr val="000000"/>
                          </a:solidFill>
                        </a:rPr>
                        <a:t>66.0%</a:t>
                      </a:r>
                    </a:p>
                  </a:txBody>
                  <a:tcPr/>
                </a:tc>
                <a:extLst>
                  <a:ext uri="{0D108BD9-81ED-4DB2-BD59-A6C34878D82A}">
                    <a16:rowId xmlns:a16="http://schemas.microsoft.com/office/drawing/2014/main" val="10005"/>
                  </a:ext>
                </a:extLst>
              </a:tr>
            </a:tbl>
          </a:graphicData>
        </a:graphic>
      </p:graphicFrame>
      <p:sp>
        <p:nvSpPr>
          <p:cNvPr id="7" name="TextBox 6"/>
          <p:cNvSpPr txBox="1"/>
          <p:nvPr/>
        </p:nvSpPr>
        <p:spPr>
          <a:xfrm>
            <a:off x="1379283" y="5028249"/>
            <a:ext cx="6415338" cy="584776"/>
          </a:xfrm>
          <a:prstGeom prst="rect">
            <a:avLst/>
          </a:prstGeom>
          <a:noFill/>
        </p:spPr>
        <p:txBody>
          <a:bodyPr wrap="none" rtlCol="0">
            <a:spAutoFit/>
          </a:bodyPr>
          <a:lstStyle/>
          <a:p>
            <a:r>
              <a:rPr lang="en-US" sz="1600" b="0" dirty="0"/>
              <a:t>Timings exclude object proposal time, which is equal for all methods.</a:t>
            </a:r>
          </a:p>
          <a:p>
            <a:r>
              <a:rPr lang="en-US" sz="1600" b="0" dirty="0"/>
              <a:t>All methods use VGG16 from </a:t>
            </a:r>
            <a:r>
              <a:rPr lang="en-US" sz="1600" b="0" dirty="0" err="1"/>
              <a:t>Simonyan</a:t>
            </a:r>
            <a:r>
              <a:rPr lang="en-US" sz="1600" b="0" dirty="0"/>
              <a:t> and </a:t>
            </a:r>
            <a:r>
              <a:rPr lang="en-US" sz="1600" b="0" dirty="0" err="1"/>
              <a:t>Zisserman</a:t>
            </a:r>
            <a:r>
              <a:rPr lang="en-US" sz="1600" b="0" dirty="0"/>
              <a:t>.</a:t>
            </a:r>
          </a:p>
        </p:txBody>
      </p:sp>
      <p:sp>
        <p:nvSpPr>
          <p:cNvPr id="6" name="TextBox 5"/>
          <p:cNvSpPr txBox="1"/>
          <p:nvPr/>
        </p:nvSpPr>
        <p:spPr>
          <a:xfrm>
            <a:off x="-12700" y="6550223"/>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
        <p:nvSpPr>
          <p:cNvPr id="3" name="Rectangle 2">
            <a:extLst>
              <a:ext uri="{FF2B5EF4-FFF2-40B4-BE49-F238E27FC236}">
                <a16:creationId xmlns:a16="http://schemas.microsoft.com/office/drawing/2014/main" id="{C5E22E5F-6535-324E-A71D-E23440A772CD}"/>
              </a:ext>
            </a:extLst>
          </p:cNvPr>
          <p:cNvSpPr/>
          <p:nvPr/>
        </p:nvSpPr>
        <p:spPr>
          <a:xfrm>
            <a:off x="6662524" y="3810000"/>
            <a:ext cx="2024276" cy="646331"/>
          </a:xfrm>
          <a:prstGeom prst="rect">
            <a:avLst/>
          </a:prstGeom>
        </p:spPr>
        <p:txBody>
          <a:bodyPr wrap="square">
            <a:spAutoFit/>
          </a:bodyPr>
          <a:lstStyle/>
          <a:p>
            <a:pPr algn="ctr"/>
            <a:r>
              <a:rPr lang="en-US" sz="1800" b="0" dirty="0">
                <a:solidFill>
                  <a:srgbClr val="000000"/>
                </a:solidFill>
              </a:rPr>
              <a:t>(vs. 53.7% for </a:t>
            </a:r>
            <a:r>
              <a:rPr lang="en-US" sz="1800" b="0" dirty="0" err="1">
                <a:solidFill>
                  <a:srgbClr val="000000"/>
                </a:solidFill>
              </a:rPr>
              <a:t>AlexNet</a:t>
            </a:r>
            <a:r>
              <a:rPr lang="en-US" sz="1800" b="0" dirty="0">
                <a:solidFill>
                  <a:srgbClr val="000000"/>
                </a:solidFill>
              </a:rPr>
              <a:t>)</a:t>
            </a:r>
          </a:p>
        </p:txBody>
      </p:sp>
    </p:spTree>
    <p:extLst>
      <p:ext uri="{BB962C8B-B14F-4D97-AF65-F5344CB8AC3E}">
        <p14:creationId xmlns:p14="http://schemas.microsoft.com/office/powerpoint/2010/main" val="620072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Picture 139"/>
          <p:cNvPicPr>
            <a:picLocks noChangeAspect="1"/>
          </p:cNvPicPr>
          <p:nvPr/>
        </p:nvPicPr>
        <p:blipFill>
          <a:blip r:embed="rId2"/>
          <a:stretch>
            <a:fillRect/>
          </a:stretch>
        </p:blipFill>
        <p:spPr>
          <a:xfrm>
            <a:off x="5450267" y="3352801"/>
            <a:ext cx="2362200" cy="790922"/>
          </a:xfrm>
          <a:prstGeom prst="rect">
            <a:avLst/>
          </a:prstGeom>
        </p:spPr>
      </p:pic>
      <p:pic>
        <p:nvPicPr>
          <p:cNvPr id="139" name="Picture 138"/>
          <p:cNvPicPr>
            <a:picLocks noChangeAspect="1"/>
          </p:cNvPicPr>
          <p:nvPr/>
        </p:nvPicPr>
        <p:blipFill>
          <a:blip r:embed="rId2"/>
          <a:stretch>
            <a:fillRect/>
          </a:stretch>
        </p:blipFill>
        <p:spPr>
          <a:xfrm>
            <a:off x="1524000" y="3352800"/>
            <a:ext cx="2286000" cy="761999"/>
          </a:xfrm>
          <a:prstGeom prst="rect">
            <a:avLst/>
          </a:prstGeom>
        </p:spPr>
      </p:pic>
      <p:sp>
        <p:nvSpPr>
          <p:cNvPr id="2" name="Title 1"/>
          <p:cNvSpPr>
            <a:spLocks noGrp="1"/>
          </p:cNvSpPr>
          <p:nvPr>
            <p:ph type="title"/>
          </p:nvPr>
        </p:nvSpPr>
        <p:spPr/>
        <p:txBody>
          <a:bodyPr/>
          <a:lstStyle/>
          <a:p>
            <a:r>
              <a:rPr lang="en-US" dirty="0"/>
              <a:t>Faster R-CNN</a:t>
            </a:r>
          </a:p>
        </p:txBody>
      </p:sp>
      <p:pic>
        <p:nvPicPr>
          <p:cNvPr id="5" name="Picture 9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7454" y="5102291"/>
            <a:ext cx="3215946" cy="1008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ube 6"/>
          <p:cNvSpPr/>
          <p:nvPr/>
        </p:nvSpPr>
        <p:spPr bwMode="auto">
          <a:xfrm>
            <a:off x="5416827" y="4293130"/>
            <a:ext cx="2192096" cy="1466778"/>
          </a:xfrm>
          <a:prstGeom prst="cube">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1600" b="0" dirty="0"/>
              <a:t>CNN</a:t>
            </a:r>
          </a:p>
        </p:txBody>
      </p:sp>
      <p:sp>
        <p:nvSpPr>
          <p:cNvPr id="8" name="Up Arrow 7"/>
          <p:cNvSpPr/>
          <p:nvPr/>
        </p:nvSpPr>
        <p:spPr bwMode="auto">
          <a:xfrm>
            <a:off x="6416701" y="4215203"/>
            <a:ext cx="258255" cy="280597"/>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sp>
        <p:nvSpPr>
          <p:cNvPr id="10" name="TextBox 9"/>
          <p:cNvSpPr txBox="1"/>
          <p:nvPr/>
        </p:nvSpPr>
        <p:spPr>
          <a:xfrm>
            <a:off x="7380774" y="3663038"/>
            <a:ext cx="1534626" cy="338554"/>
          </a:xfrm>
          <a:prstGeom prst="rect">
            <a:avLst/>
          </a:prstGeom>
          <a:noFill/>
        </p:spPr>
        <p:txBody>
          <a:bodyPr wrap="square" rtlCol="0">
            <a:spAutoFit/>
          </a:bodyPr>
          <a:lstStyle/>
          <a:p>
            <a:pPr algn="ctr"/>
            <a:r>
              <a:rPr lang="en-US" sz="1600" b="0" dirty="0">
                <a:solidFill>
                  <a:srgbClr val="C00000"/>
                </a:solidFill>
              </a:rPr>
              <a:t>feature map</a:t>
            </a:r>
          </a:p>
        </p:txBody>
      </p:sp>
      <p:grpSp>
        <p:nvGrpSpPr>
          <p:cNvPr id="11" name="Group 10"/>
          <p:cNvGrpSpPr/>
          <p:nvPr/>
        </p:nvGrpSpPr>
        <p:grpSpPr>
          <a:xfrm>
            <a:off x="3505200" y="2567283"/>
            <a:ext cx="2260125" cy="709317"/>
            <a:chOff x="4083425" y="2560680"/>
            <a:chExt cx="2539986" cy="797149"/>
          </a:xfrm>
        </p:grpSpPr>
        <p:grpSp>
          <p:nvGrpSpPr>
            <p:cNvPr id="42" name="Group 4"/>
            <p:cNvGrpSpPr>
              <a:grpSpLocks noChangeAspect="1"/>
            </p:cNvGrpSpPr>
            <p:nvPr/>
          </p:nvGrpSpPr>
          <p:grpSpPr bwMode="auto">
            <a:xfrm flipV="1">
              <a:off x="4083425" y="2560680"/>
              <a:ext cx="2539986" cy="797149"/>
              <a:chOff x="1907" y="1601"/>
              <a:chExt cx="1539" cy="483"/>
            </a:xfrm>
          </p:grpSpPr>
          <p:sp>
            <p:nvSpPr>
              <p:cNvPr id="61" name="AutoShape 3"/>
              <p:cNvSpPr>
                <a:spLocks noChangeAspect="1" noChangeArrowheads="1" noTextEdit="1"/>
              </p:cNvSpPr>
              <p:nvPr/>
            </p:nvSpPr>
            <p:spPr bwMode="auto">
              <a:xfrm>
                <a:off x="1907" y="1601"/>
                <a:ext cx="1539" cy="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62" name="Freeform 6"/>
              <p:cNvSpPr>
                <a:spLocks noEditPoints="1"/>
              </p:cNvSpPr>
              <p:nvPr/>
            </p:nvSpPr>
            <p:spPr bwMode="auto">
              <a:xfrm flipV="1">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close/>
                    <a:moveTo>
                      <a:pt x="1535" y="0"/>
                    </a:moveTo>
                    <a:lnTo>
                      <a:pt x="421" y="0"/>
                    </a:lnTo>
                    <a:lnTo>
                      <a:pt x="0" y="483"/>
                    </a:lnTo>
                    <a:lnTo>
                      <a:pt x="1116" y="483"/>
                    </a:lnTo>
                    <a:lnTo>
                      <a:pt x="1535" y="0"/>
                    </a:lnTo>
                    <a:close/>
                  </a:path>
                </a:pathLst>
              </a:custGeom>
              <a:solidFill>
                <a:srgbClr val="BE1E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63" name="Freeform 7"/>
              <p:cNvSpPr>
                <a:spLocks noEditPoints="1"/>
              </p:cNvSpPr>
              <p:nvPr/>
            </p:nvSpPr>
            <p:spPr bwMode="auto">
              <a:xfrm>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moveTo>
                      <a:pt x="1535" y="0"/>
                    </a:moveTo>
                    <a:lnTo>
                      <a:pt x="421" y="0"/>
                    </a:lnTo>
                    <a:lnTo>
                      <a:pt x="0" y="483"/>
                    </a:lnTo>
                    <a:lnTo>
                      <a:pt x="1116" y="483"/>
                    </a:lnTo>
                    <a:lnTo>
                      <a:pt x="153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nvGrpSpPr>
            <p:cNvPr id="43" name="Group 10"/>
            <p:cNvGrpSpPr>
              <a:grpSpLocks noChangeAspect="1"/>
            </p:cNvGrpSpPr>
            <p:nvPr/>
          </p:nvGrpSpPr>
          <p:grpSpPr bwMode="auto">
            <a:xfrm>
              <a:off x="4268272" y="2973284"/>
              <a:ext cx="981996" cy="310278"/>
              <a:chOff x="2019" y="1849"/>
              <a:chExt cx="595" cy="188"/>
            </a:xfrm>
          </p:grpSpPr>
          <p:sp>
            <p:nvSpPr>
              <p:cNvPr id="56" name="AutoShape 9"/>
              <p:cNvSpPr>
                <a:spLocks noChangeAspect="1" noChangeArrowheads="1" noTextEdit="1"/>
              </p:cNvSpPr>
              <p:nvPr/>
            </p:nvSpPr>
            <p:spPr bwMode="auto">
              <a:xfrm>
                <a:off x="2019" y="1849"/>
                <a:ext cx="595" cy="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7" name="Freeform 11"/>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8" name="Freeform 12"/>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9" name="Freeform 13"/>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60" name="Freeform 14"/>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nvGrpSpPr>
            <p:cNvPr id="44" name="Group 17"/>
            <p:cNvGrpSpPr>
              <a:grpSpLocks noChangeAspect="1"/>
            </p:cNvGrpSpPr>
            <p:nvPr/>
          </p:nvGrpSpPr>
          <p:grpSpPr bwMode="auto">
            <a:xfrm>
              <a:off x="5114934" y="2654753"/>
              <a:ext cx="547937" cy="173294"/>
              <a:chOff x="2532" y="1656"/>
              <a:chExt cx="332" cy="105"/>
            </a:xfrm>
          </p:grpSpPr>
          <p:sp>
            <p:nvSpPr>
              <p:cNvPr id="51" name="AutoShape 16"/>
              <p:cNvSpPr>
                <a:spLocks noChangeAspect="1" noChangeArrowheads="1" noTextEdit="1"/>
              </p:cNvSpPr>
              <p:nvPr/>
            </p:nvSpPr>
            <p:spPr bwMode="auto">
              <a:xfrm>
                <a:off x="2532" y="1656"/>
                <a:ext cx="332" cy="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2" name="Freeform 18"/>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3" name="Freeform 19"/>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4" name="Freeform 20"/>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5" name="Freeform 21"/>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nvGrpSpPr>
            <p:cNvPr id="45" name="Group 24"/>
            <p:cNvGrpSpPr>
              <a:grpSpLocks noChangeAspect="1"/>
            </p:cNvGrpSpPr>
            <p:nvPr/>
          </p:nvGrpSpPr>
          <p:grpSpPr bwMode="auto">
            <a:xfrm>
              <a:off x="5334439" y="2837950"/>
              <a:ext cx="889573" cy="282220"/>
              <a:chOff x="2665" y="1767"/>
              <a:chExt cx="539" cy="171"/>
            </a:xfrm>
          </p:grpSpPr>
          <p:sp>
            <p:nvSpPr>
              <p:cNvPr id="46" name="AutoShape 23"/>
              <p:cNvSpPr>
                <a:spLocks noChangeAspect="1" noChangeArrowheads="1" noTextEdit="1"/>
              </p:cNvSpPr>
              <p:nvPr/>
            </p:nvSpPr>
            <p:spPr bwMode="auto">
              <a:xfrm>
                <a:off x="2665" y="1767"/>
                <a:ext cx="539" cy="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47" name="Freeform 25"/>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48" name="Freeform 26"/>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49" name="Freeform 27"/>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0" name="Freeform 28"/>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sp>
        <p:nvSpPr>
          <p:cNvPr id="12" name="TextBox 11"/>
          <p:cNvSpPr txBox="1"/>
          <p:nvPr/>
        </p:nvSpPr>
        <p:spPr>
          <a:xfrm>
            <a:off x="2514600" y="2057400"/>
            <a:ext cx="1447800" cy="584776"/>
          </a:xfrm>
          <a:prstGeom prst="rect">
            <a:avLst/>
          </a:prstGeom>
          <a:noFill/>
        </p:spPr>
        <p:txBody>
          <a:bodyPr wrap="square" rtlCol="0">
            <a:spAutoFit/>
          </a:bodyPr>
          <a:lstStyle/>
          <a:p>
            <a:pPr algn="ctr"/>
            <a:r>
              <a:rPr lang="en-US" sz="1600" b="0" dirty="0"/>
              <a:t>Region proposals</a:t>
            </a:r>
          </a:p>
        </p:txBody>
      </p:sp>
      <p:sp>
        <p:nvSpPr>
          <p:cNvPr id="14" name="Up Arrow 13"/>
          <p:cNvSpPr/>
          <p:nvPr/>
        </p:nvSpPr>
        <p:spPr bwMode="auto">
          <a:xfrm>
            <a:off x="7008110" y="2209799"/>
            <a:ext cx="307089" cy="1224991"/>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sp>
        <p:nvSpPr>
          <p:cNvPr id="15" name="Up Arrow 14"/>
          <p:cNvSpPr/>
          <p:nvPr/>
        </p:nvSpPr>
        <p:spPr bwMode="auto">
          <a:xfrm rot="2568920" flipH="1">
            <a:off x="5841243" y="2105336"/>
            <a:ext cx="338783" cy="504323"/>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pic>
        <p:nvPicPr>
          <p:cNvPr id="82" name="Picture 9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6914" y="5102291"/>
            <a:ext cx="3215946" cy="1008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 name="Cube 83"/>
          <p:cNvSpPr/>
          <p:nvPr/>
        </p:nvSpPr>
        <p:spPr bwMode="auto">
          <a:xfrm>
            <a:off x="1516287" y="4293130"/>
            <a:ext cx="2192096" cy="1466778"/>
          </a:xfrm>
          <a:prstGeom prst="cube">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1600" b="0" dirty="0"/>
              <a:t>CNN</a:t>
            </a:r>
          </a:p>
        </p:txBody>
      </p:sp>
      <p:sp>
        <p:nvSpPr>
          <p:cNvPr id="85" name="Up Arrow 84"/>
          <p:cNvSpPr/>
          <p:nvPr/>
        </p:nvSpPr>
        <p:spPr bwMode="auto">
          <a:xfrm>
            <a:off x="2516161" y="4213956"/>
            <a:ext cx="258255" cy="280597"/>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sp>
        <p:nvSpPr>
          <p:cNvPr id="87" name="TextBox 86"/>
          <p:cNvSpPr txBox="1"/>
          <p:nvPr/>
        </p:nvSpPr>
        <p:spPr>
          <a:xfrm>
            <a:off x="3352800" y="3733800"/>
            <a:ext cx="1534626" cy="338554"/>
          </a:xfrm>
          <a:prstGeom prst="rect">
            <a:avLst/>
          </a:prstGeom>
          <a:noFill/>
        </p:spPr>
        <p:txBody>
          <a:bodyPr wrap="square" rtlCol="0">
            <a:spAutoFit/>
          </a:bodyPr>
          <a:lstStyle/>
          <a:p>
            <a:pPr algn="ctr"/>
            <a:r>
              <a:rPr lang="en-US" sz="1600" b="0" dirty="0">
                <a:solidFill>
                  <a:srgbClr val="C00000"/>
                </a:solidFill>
              </a:rPr>
              <a:t>feature map</a:t>
            </a:r>
          </a:p>
        </p:txBody>
      </p:sp>
      <p:sp>
        <p:nvSpPr>
          <p:cNvPr id="89" name="TextBox 88"/>
          <p:cNvSpPr txBox="1"/>
          <p:nvPr/>
        </p:nvSpPr>
        <p:spPr>
          <a:xfrm>
            <a:off x="-145183" y="3377624"/>
            <a:ext cx="2391215" cy="584776"/>
          </a:xfrm>
          <a:prstGeom prst="rect">
            <a:avLst/>
          </a:prstGeom>
          <a:noFill/>
        </p:spPr>
        <p:txBody>
          <a:bodyPr wrap="square" rtlCol="0">
            <a:spAutoFit/>
          </a:bodyPr>
          <a:lstStyle/>
          <a:p>
            <a:pPr algn="ctr"/>
            <a:r>
              <a:rPr lang="en-US" sz="1600" b="0" dirty="0"/>
              <a:t>Region Proposal Network</a:t>
            </a:r>
          </a:p>
        </p:txBody>
      </p:sp>
      <p:cxnSp>
        <p:nvCxnSpPr>
          <p:cNvPr id="133" name="Straight Connector 132"/>
          <p:cNvCxnSpPr/>
          <p:nvPr/>
        </p:nvCxnSpPr>
        <p:spPr>
          <a:xfrm>
            <a:off x="3429000" y="4953000"/>
            <a:ext cx="1916111" cy="0"/>
          </a:xfrm>
          <a:prstGeom prst="line">
            <a:avLst/>
          </a:prstGeom>
          <a:ln w="76200">
            <a:solidFill>
              <a:srgbClr val="FF66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2" name="Picture 141" descr="Screen Shot 2016-04-25 at 12.06.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7315" y="914400"/>
            <a:ext cx="2327486" cy="1219200"/>
          </a:xfrm>
          <a:prstGeom prst="rect">
            <a:avLst/>
          </a:prstGeom>
        </p:spPr>
      </p:pic>
      <p:sp>
        <p:nvSpPr>
          <p:cNvPr id="145" name="Bent Arrow 144"/>
          <p:cNvSpPr/>
          <p:nvPr/>
        </p:nvSpPr>
        <p:spPr bwMode="auto">
          <a:xfrm>
            <a:off x="2590800" y="2642176"/>
            <a:ext cx="1066800" cy="838200"/>
          </a:xfrm>
          <a:prstGeom prst="bentArrow">
            <a:avLst>
              <a:gd name="adj1" fmla="val 18940"/>
              <a:gd name="adj2" fmla="val 25000"/>
              <a:gd name="adj3" fmla="val 25000"/>
              <a:gd name="adj4" fmla="val 43750"/>
            </a:avLst>
          </a:prstGeom>
          <a:solidFill>
            <a:srgbClr val="FF99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46" name="Rectangle 145"/>
          <p:cNvSpPr/>
          <p:nvPr/>
        </p:nvSpPr>
        <p:spPr bwMode="auto">
          <a:xfrm>
            <a:off x="7620000" y="1676400"/>
            <a:ext cx="381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47" name="Rectangle 146"/>
          <p:cNvSpPr/>
          <p:nvPr/>
        </p:nvSpPr>
        <p:spPr>
          <a:xfrm>
            <a:off x="0" y="6273224"/>
            <a:ext cx="9144000" cy="584776"/>
          </a:xfrm>
          <a:prstGeom prst="rect">
            <a:avLst/>
          </a:prstGeom>
        </p:spPr>
        <p:txBody>
          <a:bodyPr wrap="square">
            <a:spAutoFit/>
          </a:bodyPr>
          <a:lstStyle/>
          <a:p>
            <a:pPr algn="ctr"/>
            <a:r>
              <a:rPr lang="en-US" sz="1600" b="0" dirty="0"/>
              <a:t>S. </a:t>
            </a:r>
            <a:r>
              <a:rPr lang="en-US" sz="1600" b="0" dirty="0" err="1"/>
              <a:t>Ren</a:t>
            </a:r>
            <a:r>
              <a:rPr lang="en-US" sz="1600" b="0" dirty="0"/>
              <a:t>, K. He, R. </a:t>
            </a:r>
            <a:r>
              <a:rPr lang="en-US" sz="1600" b="0" dirty="0" err="1"/>
              <a:t>Girshick</a:t>
            </a:r>
            <a:r>
              <a:rPr lang="en-US" sz="1600" b="0" dirty="0"/>
              <a:t>, and J. Sun, </a:t>
            </a:r>
            <a:r>
              <a:rPr lang="en-US" sz="1600" b="0" dirty="0">
                <a:hlinkClick r:id="rId5"/>
              </a:rPr>
              <a:t>Faster R-CNN: Towards Real-Time Object Detection with Region Proposal Networks</a:t>
            </a:r>
            <a:r>
              <a:rPr lang="en-US" sz="1600" b="0" dirty="0"/>
              <a:t>, NIPS 2015</a:t>
            </a:r>
          </a:p>
        </p:txBody>
      </p:sp>
      <p:sp>
        <p:nvSpPr>
          <p:cNvPr id="148" name="TextBox 147"/>
          <p:cNvSpPr txBox="1"/>
          <p:nvPr/>
        </p:nvSpPr>
        <p:spPr>
          <a:xfrm>
            <a:off x="3646974" y="4538246"/>
            <a:ext cx="1534626" cy="338554"/>
          </a:xfrm>
          <a:prstGeom prst="rect">
            <a:avLst/>
          </a:prstGeom>
          <a:noFill/>
        </p:spPr>
        <p:txBody>
          <a:bodyPr wrap="square" rtlCol="0">
            <a:spAutoFit/>
          </a:bodyPr>
          <a:lstStyle/>
          <a:p>
            <a:pPr algn="ctr"/>
            <a:r>
              <a:rPr lang="en-US" sz="1600" b="0" dirty="0">
                <a:solidFill>
                  <a:srgbClr val="C00000"/>
                </a:solidFill>
              </a:rPr>
              <a:t>share features</a:t>
            </a:r>
          </a:p>
        </p:txBody>
      </p:sp>
    </p:spTree>
    <p:extLst>
      <p:ext uri="{BB962C8B-B14F-4D97-AF65-F5344CB8AC3E}">
        <p14:creationId xmlns:p14="http://schemas.microsoft.com/office/powerpoint/2010/main" val="210525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7" grpId="0"/>
      <p:bldP spid="89" grpId="0"/>
      <p:bldP spid="145" grpId="0" animBg="1"/>
      <p:bldP spid="14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Region proposal network (RPN)</a:t>
            </a:r>
          </a:p>
        </p:txBody>
      </p:sp>
      <p:sp>
        <p:nvSpPr>
          <p:cNvPr id="3" name="Content Placeholder 2"/>
          <p:cNvSpPr>
            <a:spLocks noGrp="1"/>
          </p:cNvSpPr>
          <p:nvPr>
            <p:ph idx="1"/>
          </p:nvPr>
        </p:nvSpPr>
        <p:spPr>
          <a:xfrm>
            <a:off x="76200" y="990600"/>
            <a:ext cx="9144000" cy="5257800"/>
          </a:xfrm>
        </p:spPr>
        <p:txBody>
          <a:bodyPr/>
          <a:lstStyle/>
          <a:p>
            <a:pPr marL="457200" indent="-457200">
              <a:buFont typeface="Arial"/>
              <a:buChar char="•"/>
            </a:pPr>
            <a:r>
              <a:rPr lang="en-US" dirty="0"/>
              <a:t>Slide a small window (3x3) over the conv5 layer </a:t>
            </a:r>
          </a:p>
          <a:p>
            <a:pPr marL="857250" lvl="1" indent="-457200">
              <a:buFont typeface="Arial"/>
              <a:buChar char="•"/>
            </a:pPr>
            <a:r>
              <a:rPr lang="en-US" dirty="0"/>
              <a:t>Predict object/no object</a:t>
            </a:r>
          </a:p>
          <a:p>
            <a:pPr marL="857250" lvl="1" indent="-457200">
              <a:buFont typeface="Arial"/>
              <a:buChar char="•"/>
            </a:pPr>
            <a:r>
              <a:rPr lang="en-US" dirty="0"/>
              <a:t>Regress bounding box coordinates with reference to </a:t>
            </a:r>
            <a:r>
              <a:rPr lang="en-US" i="1" dirty="0"/>
              <a:t>anchors </a:t>
            </a:r>
            <a:br>
              <a:rPr lang="en-US" i="1" dirty="0"/>
            </a:br>
            <a:r>
              <a:rPr lang="en-US" dirty="0"/>
              <a:t>(3 scales x 3 aspect ratios)</a:t>
            </a:r>
          </a:p>
        </p:txBody>
      </p:sp>
      <p:pic>
        <p:nvPicPr>
          <p:cNvPr id="5" name="Picture 4" descr="Screen Shot 2016-04-25 at 12.20.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739118"/>
            <a:ext cx="6705600" cy="3966482"/>
          </a:xfrm>
          <a:prstGeom prst="rect">
            <a:avLst/>
          </a:prstGeom>
        </p:spPr>
      </p:pic>
    </p:spTree>
    <p:extLst>
      <p:ext uri="{BB962C8B-B14F-4D97-AF65-F5344CB8AC3E}">
        <p14:creationId xmlns:p14="http://schemas.microsoft.com/office/powerpoint/2010/main" val="962712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C27EA-EFB9-5441-861C-FB4CB642A572}"/>
              </a:ext>
            </a:extLst>
          </p:cNvPr>
          <p:cNvSpPr>
            <a:spLocks noGrp="1"/>
          </p:cNvSpPr>
          <p:nvPr>
            <p:ph type="title"/>
          </p:nvPr>
        </p:nvSpPr>
        <p:spPr/>
        <p:txBody>
          <a:bodyPr/>
          <a:lstStyle/>
          <a:p>
            <a:r>
              <a:rPr lang="en-US" dirty="0"/>
              <a:t>Object detection evaluation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EEDE5EB-ECEF-5540-9BB9-561F65274E93}"/>
                  </a:ext>
                </a:extLst>
              </p:cNvPr>
              <p:cNvSpPr>
                <a:spLocks noGrp="1"/>
              </p:cNvSpPr>
              <p:nvPr>
                <p:ph idx="1"/>
              </p:nvPr>
            </p:nvSpPr>
            <p:spPr>
              <a:xfrm>
                <a:off x="76200" y="914400"/>
                <a:ext cx="8957212" cy="5257800"/>
              </a:xfrm>
            </p:spPr>
            <p:txBody>
              <a:bodyPr/>
              <a:lstStyle/>
              <a:p>
                <a:pPr marL="457200" indent="-457200">
                  <a:buFont typeface="Arial" panose="020B0604020202020204" pitchFamily="34" charset="0"/>
                  <a:buChar char="•"/>
                </a:pPr>
                <a:r>
                  <a:rPr lang="en-US" dirty="0"/>
                  <a:t>At test time, predict bounding boxes, class labels, and confidence scores</a:t>
                </a:r>
              </a:p>
              <a:p>
                <a:pPr marL="457200" indent="-457200">
                  <a:buFont typeface="Arial" panose="020B0604020202020204" pitchFamily="34" charset="0"/>
                  <a:buChar char="•"/>
                </a:pPr>
                <a:r>
                  <a:rPr lang="en-US" dirty="0"/>
                  <a:t>For each detection, determine whether it is a true or false positive</a:t>
                </a:r>
              </a:p>
              <a:p>
                <a:pPr marL="857250" lvl="1" indent="-457200">
                  <a:buFont typeface="Arial" panose="020B0604020202020204" pitchFamily="34" charset="0"/>
                  <a:buChar char="•"/>
                </a:pPr>
                <a:r>
                  <a:rPr lang="en-US" sz="2400" dirty="0"/>
                  <a:t>PASCAL criterion: </a:t>
                </a:r>
                <a:r>
                  <a:rPr lang="en-US" sz="2400" dirty="0">
                    <a:solidFill>
                      <a:srgbClr val="7030A0"/>
                    </a:solidFill>
                  </a:rPr>
                  <a:t>Area(GT </a:t>
                </a:r>
                <a14:m>
                  <m:oMath xmlns:m="http://schemas.openxmlformats.org/officeDocument/2006/math">
                    <m:r>
                      <a:rPr lang="en-US" sz="2400" i="1" smtClean="0">
                        <a:solidFill>
                          <a:srgbClr val="7030A0"/>
                        </a:solidFill>
                        <a:latin typeface="Cambria Math" panose="02040503050406030204" pitchFamily="18" charset="0"/>
                        <a:ea typeface="Cambria Math" panose="02040503050406030204" pitchFamily="18" charset="0"/>
                      </a:rPr>
                      <m:t>∩</m:t>
                    </m:r>
                  </m:oMath>
                </a14:m>
                <a:r>
                  <a:rPr lang="en-US" sz="2400" dirty="0">
                    <a:solidFill>
                      <a:srgbClr val="7030A0"/>
                    </a:solidFill>
                  </a:rPr>
                  <a:t> Det) / Area(GT </a:t>
                </a:r>
                <a14:m>
                  <m:oMath xmlns:m="http://schemas.openxmlformats.org/officeDocument/2006/math">
                    <m:r>
                      <a:rPr lang="en-US" sz="2400" i="1" smtClean="0">
                        <a:solidFill>
                          <a:srgbClr val="7030A0"/>
                        </a:solidFill>
                        <a:latin typeface="Cambria Math" panose="02040503050406030204" pitchFamily="18" charset="0"/>
                        <a:ea typeface="Cambria Math" panose="02040503050406030204" pitchFamily="18" charset="0"/>
                      </a:rPr>
                      <m:t>∪</m:t>
                    </m:r>
                  </m:oMath>
                </a14:m>
                <a:r>
                  <a:rPr lang="en-US" sz="2400" dirty="0">
                    <a:solidFill>
                      <a:srgbClr val="7030A0"/>
                    </a:solidFill>
                  </a:rPr>
                  <a:t> </a:t>
                </a:r>
                <a:r>
                  <a:rPr lang="en-US" sz="2400" dirty="0" err="1">
                    <a:solidFill>
                      <a:srgbClr val="7030A0"/>
                    </a:solidFill>
                  </a:rPr>
                  <a:t>Det</a:t>
                </a:r>
                <a:r>
                  <a:rPr lang="en-US" sz="2400" dirty="0">
                    <a:solidFill>
                      <a:srgbClr val="7030A0"/>
                    </a:solidFill>
                  </a:rPr>
                  <a:t>) &gt; 0.5</a:t>
                </a:r>
                <a:endParaRPr lang="en-US" sz="2400" dirty="0"/>
              </a:p>
              <a:p>
                <a:pPr marL="857250" lvl="1" indent="-457200">
                  <a:buFont typeface="Arial" panose="020B0604020202020204" pitchFamily="34" charset="0"/>
                  <a:buChar char="•"/>
                </a:pPr>
                <a:r>
                  <a:rPr lang="en-US" sz="2400" dirty="0"/>
                  <a:t>For multiple detections of the same ground truth </a:t>
                </a:r>
                <a:br>
                  <a:rPr lang="en-US" sz="2400" dirty="0"/>
                </a:br>
                <a:r>
                  <a:rPr lang="en-US" sz="2400" dirty="0"/>
                  <a:t>box, only one considered a true positive</a:t>
                </a:r>
              </a:p>
            </p:txBody>
          </p:sp>
        </mc:Choice>
        <mc:Fallback xmlns="">
          <p:sp>
            <p:nvSpPr>
              <p:cNvPr id="3" name="Content Placeholder 2">
                <a:extLst>
                  <a:ext uri="{FF2B5EF4-FFF2-40B4-BE49-F238E27FC236}">
                    <a16:creationId xmlns:a16="http://schemas.microsoft.com/office/drawing/2014/main" id="{5EEDE5EB-ECEF-5540-9BB9-561F65274E93}"/>
                  </a:ext>
                </a:extLst>
              </p:cNvPr>
              <p:cNvSpPr>
                <a:spLocks noGrp="1" noRot="1" noChangeAspect="1" noMove="1" noResize="1" noEditPoints="1" noAdjustHandles="1" noChangeArrowheads="1" noChangeShapeType="1" noTextEdit="1"/>
              </p:cNvSpPr>
              <p:nvPr>
                <p:ph idx="1"/>
              </p:nvPr>
            </p:nvSpPr>
            <p:spPr>
              <a:xfrm>
                <a:off x="76200" y="914400"/>
                <a:ext cx="8957212" cy="5257800"/>
              </a:xfrm>
              <a:blipFill>
                <a:blip r:embed="rId2"/>
                <a:stretch>
                  <a:fillRect l="-992" t="-1449" r="-70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B472C847-343C-2B49-AC99-2433BABAE782}"/>
              </a:ext>
            </a:extLst>
          </p:cNvPr>
          <p:cNvPicPr>
            <a:picLocks noChangeAspect="1"/>
          </p:cNvPicPr>
          <p:nvPr/>
        </p:nvPicPr>
        <p:blipFill rotWithShape="1">
          <a:blip r:embed="rId3"/>
          <a:srcRect l="21428" t="24576" b="1"/>
          <a:stretch/>
        </p:blipFill>
        <p:spPr>
          <a:xfrm>
            <a:off x="2057400" y="4038600"/>
            <a:ext cx="4972050" cy="2681894"/>
          </a:xfrm>
          <a:prstGeom prst="rect">
            <a:avLst/>
          </a:prstGeom>
        </p:spPr>
      </p:pic>
      <p:sp>
        <p:nvSpPr>
          <p:cNvPr id="6" name="Rectangle 5">
            <a:extLst>
              <a:ext uri="{FF2B5EF4-FFF2-40B4-BE49-F238E27FC236}">
                <a16:creationId xmlns:a16="http://schemas.microsoft.com/office/drawing/2014/main" id="{6C61C8B4-02B2-7F4C-966E-DAB8672A5719}"/>
              </a:ext>
            </a:extLst>
          </p:cNvPr>
          <p:cNvSpPr/>
          <p:nvPr/>
        </p:nvSpPr>
        <p:spPr bwMode="auto">
          <a:xfrm>
            <a:off x="2438400" y="4267200"/>
            <a:ext cx="2438400" cy="2133600"/>
          </a:xfrm>
          <a:prstGeom prst="rect">
            <a:avLst/>
          </a:prstGeom>
          <a:noFill/>
          <a:ln w="25400" cap="flat" cmpd="sng" algn="ctr">
            <a:solidFill>
              <a:srgbClr val="00FD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7" name="Rectangle 6">
            <a:extLst>
              <a:ext uri="{FF2B5EF4-FFF2-40B4-BE49-F238E27FC236}">
                <a16:creationId xmlns:a16="http://schemas.microsoft.com/office/drawing/2014/main" id="{83712993-B3B0-3E44-950E-691FBACC7747}"/>
              </a:ext>
            </a:extLst>
          </p:cNvPr>
          <p:cNvSpPr/>
          <p:nvPr/>
        </p:nvSpPr>
        <p:spPr bwMode="auto">
          <a:xfrm>
            <a:off x="2743200" y="5334000"/>
            <a:ext cx="3733800" cy="990600"/>
          </a:xfrm>
          <a:prstGeom prst="rect">
            <a:avLst/>
          </a:prstGeom>
          <a:noFill/>
          <a:ln w="25400" cap="flat" cmpd="sng" algn="ctr">
            <a:solidFill>
              <a:srgbClr val="00FD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8" name="Rectangle 7">
            <a:extLst>
              <a:ext uri="{FF2B5EF4-FFF2-40B4-BE49-F238E27FC236}">
                <a16:creationId xmlns:a16="http://schemas.microsoft.com/office/drawing/2014/main" id="{BE644C9F-FF98-9442-87AE-4F834B08EA0B}"/>
              </a:ext>
            </a:extLst>
          </p:cNvPr>
          <p:cNvSpPr/>
          <p:nvPr/>
        </p:nvSpPr>
        <p:spPr bwMode="auto">
          <a:xfrm>
            <a:off x="2286000" y="4038600"/>
            <a:ext cx="2667000" cy="2514600"/>
          </a:xfrm>
          <a:prstGeom prst="rect">
            <a:avLst/>
          </a:prstGeom>
          <a:noFill/>
          <a:ln w="50800" cap="flat" cmpd="sng" algn="ctr">
            <a:solidFill>
              <a:srgbClr val="8EFA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 name="Rectangle 8">
            <a:extLst>
              <a:ext uri="{FF2B5EF4-FFF2-40B4-BE49-F238E27FC236}">
                <a16:creationId xmlns:a16="http://schemas.microsoft.com/office/drawing/2014/main" id="{CE8C959D-5539-2343-B968-8E884226D33F}"/>
              </a:ext>
            </a:extLst>
          </p:cNvPr>
          <p:cNvSpPr/>
          <p:nvPr/>
        </p:nvSpPr>
        <p:spPr bwMode="auto">
          <a:xfrm>
            <a:off x="2743200" y="5334000"/>
            <a:ext cx="1371600" cy="914400"/>
          </a:xfrm>
          <a:prstGeom prst="rect">
            <a:avLst/>
          </a:prstGeom>
          <a:noFill/>
          <a:ln w="50800" cap="flat" cmpd="sng" algn="ctr">
            <a:solidFill>
              <a:srgbClr val="8EFA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1" name="TextBox 10">
            <a:extLst>
              <a:ext uri="{FF2B5EF4-FFF2-40B4-BE49-F238E27FC236}">
                <a16:creationId xmlns:a16="http://schemas.microsoft.com/office/drawing/2014/main" id="{384D9379-39FD-CE4E-9698-AE5969D892FF}"/>
              </a:ext>
            </a:extLst>
          </p:cNvPr>
          <p:cNvSpPr txBox="1"/>
          <p:nvPr/>
        </p:nvSpPr>
        <p:spPr>
          <a:xfrm>
            <a:off x="6061502" y="5337313"/>
            <a:ext cx="415498" cy="246221"/>
          </a:xfrm>
          <a:prstGeom prst="rect">
            <a:avLst/>
          </a:prstGeom>
          <a:noFill/>
        </p:spPr>
        <p:txBody>
          <a:bodyPr wrap="none" rtlCol="0">
            <a:spAutoFit/>
          </a:bodyPr>
          <a:lstStyle/>
          <a:p>
            <a:r>
              <a:rPr lang="en-US" sz="1000" dirty="0">
                <a:solidFill>
                  <a:schemeClr val="bg1"/>
                </a:solidFill>
                <a:latin typeface="Courier New" panose="02070309020205020404" pitchFamily="49" charset="0"/>
                <a:cs typeface="Courier New" panose="02070309020205020404" pitchFamily="49" charset="0"/>
              </a:rPr>
              <a:t>cat</a:t>
            </a:r>
          </a:p>
        </p:txBody>
      </p:sp>
      <p:sp>
        <p:nvSpPr>
          <p:cNvPr id="12" name="TextBox 11">
            <a:extLst>
              <a:ext uri="{FF2B5EF4-FFF2-40B4-BE49-F238E27FC236}">
                <a16:creationId xmlns:a16="http://schemas.microsoft.com/office/drawing/2014/main" id="{9949C006-4697-EB47-9BC2-FB89ECE86CD9}"/>
              </a:ext>
            </a:extLst>
          </p:cNvPr>
          <p:cNvSpPr txBox="1"/>
          <p:nvPr/>
        </p:nvSpPr>
        <p:spPr>
          <a:xfrm>
            <a:off x="2403902" y="4249579"/>
            <a:ext cx="415498" cy="246221"/>
          </a:xfrm>
          <a:prstGeom prst="rect">
            <a:avLst/>
          </a:prstGeom>
          <a:noFill/>
        </p:spPr>
        <p:txBody>
          <a:bodyPr wrap="none" rtlCol="0">
            <a:spAutoFit/>
          </a:bodyPr>
          <a:lstStyle/>
          <a:p>
            <a:r>
              <a:rPr lang="en-US" sz="1000" dirty="0">
                <a:solidFill>
                  <a:schemeClr val="bg1"/>
                </a:solidFill>
                <a:latin typeface="Courier New" panose="02070309020205020404" pitchFamily="49" charset="0"/>
                <a:cs typeface="Courier New" panose="02070309020205020404" pitchFamily="49" charset="0"/>
              </a:rPr>
              <a:t>dog</a:t>
            </a:r>
          </a:p>
        </p:txBody>
      </p:sp>
      <p:sp>
        <p:nvSpPr>
          <p:cNvPr id="13" name="TextBox 12">
            <a:extLst>
              <a:ext uri="{FF2B5EF4-FFF2-40B4-BE49-F238E27FC236}">
                <a16:creationId xmlns:a16="http://schemas.microsoft.com/office/drawing/2014/main" id="{F08BF01D-3C8F-4247-A00B-25EE6D99B4AF}"/>
              </a:ext>
            </a:extLst>
          </p:cNvPr>
          <p:cNvSpPr txBox="1"/>
          <p:nvPr/>
        </p:nvSpPr>
        <p:spPr>
          <a:xfrm>
            <a:off x="2743200" y="5339262"/>
            <a:ext cx="800219" cy="246221"/>
          </a:xfrm>
          <a:prstGeom prst="rect">
            <a:avLst/>
          </a:prstGeom>
          <a:noFill/>
        </p:spPr>
        <p:txBody>
          <a:bodyPr wrap="none" rtlCol="0">
            <a:spAutoFit/>
          </a:bodyPr>
          <a:lstStyle/>
          <a:p>
            <a:r>
              <a:rPr lang="en-US" sz="1000" dirty="0">
                <a:solidFill>
                  <a:schemeClr val="bg1"/>
                </a:solidFill>
                <a:latin typeface="Courier New" panose="02070309020205020404" pitchFamily="49" charset="0"/>
                <a:cs typeface="Courier New" panose="02070309020205020404" pitchFamily="49" charset="0"/>
              </a:rPr>
              <a:t>cat: 0.8</a:t>
            </a:r>
          </a:p>
        </p:txBody>
      </p:sp>
      <p:sp>
        <p:nvSpPr>
          <p:cNvPr id="14" name="TextBox 13">
            <a:extLst>
              <a:ext uri="{FF2B5EF4-FFF2-40B4-BE49-F238E27FC236}">
                <a16:creationId xmlns:a16="http://schemas.microsoft.com/office/drawing/2014/main" id="{A6B543C8-7B66-9B40-B176-5749CEDC8805}"/>
              </a:ext>
            </a:extLst>
          </p:cNvPr>
          <p:cNvSpPr txBox="1"/>
          <p:nvPr/>
        </p:nvSpPr>
        <p:spPr>
          <a:xfrm>
            <a:off x="4191000" y="4020979"/>
            <a:ext cx="800219" cy="246221"/>
          </a:xfrm>
          <a:prstGeom prst="rect">
            <a:avLst/>
          </a:prstGeom>
          <a:noFill/>
        </p:spPr>
        <p:txBody>
          <a:bodyPr wrap="none" rtlCol="0">
            <a:spAutoFit/>
          </a:bodyPr>
          <a:lstStyle/>
          <a:p>
            <a:r>
              <a:rPr lang="en-US" sz="1000" dirty="0">
                <a:solidFill>
                  <a:schemeClr val="bg1"/>
                </a:solidFill>
                <a:latin typeface="Courier New" panose="02070309020205020404" pitchFamily="49" charset="0"/>
                <a:cs typeface="Courier New" panose="02070309020205020404" pitchFamily="49" charset="0"/>
              </a:rPr>
              <a:t>dog: 0.6</a:t>
            </a:r>
          </a:p>
        </p:txBody>
      </p:sp>
      <p:sp>
        <p:nvSpPr>
          <p:cNvPr id="15" name="TextBox 14">
            <a:extLst>
              <a:ext uri="{FF2B5EF4-FFF2-40B4-BE49-F238E27FC236}">
                <a16:creationId xmlns:a16="http://schemas.microsoft.com/office/drawing/2014/main" id="{ADC6E70A-1035-9848-9E19-20C02247A000}"/>
              </a:ext>
            </a:extLst>
          </p:cNvPr>
          <p:cNvSpPr txBox="1"/>
          <p:nvPr/>
        </p:nvSpPr>
        <p:spPr>
          <a:xfrm>
            <a:off x="3999637" y="4343400"/>
            <a:ext cx="877163" cy="246221"/>
          </a:xfrm>
          <a:prstGeom prst="rect">
            <a:avLst/>
          </a:prstGeom>
          <a:noFill/>
        </p:spPr>
        <p:txBody>
          <a:bodyPr wrap="none" rtlCol="0">
            <a:spAutoFit/>
          </a:bodyPr>
          <a:lstStyle/>
          <a:p>
            <a:r>
              <a:rPr lang="en-US" sz="1000" dirty="0">
                <a:solidFill>
                  <a:schemeClr val="bg1"/>
                </a:solidFill>
                <a:latin typeface="Courier New" panose="02070309020205020404" pitchFamily="49" charset="0"/>
                <a:cs typeface="Courier New" panose="02070309020205020404" pitchFamily="49" charset="0"/>
              </a:rPr>
              <a:t>dog: 0.55</a:t>
            </a:r>
          </a:p>
        </p:txBody>
      </p:sp>
      <p:sp>
        <p:nvSpPr>
          <p:cNvPr id="10" name="Rectangle 9">
            <a:extLst>
              <a:ext uri="{FF2B5EF4-FFF2-40B4-BE49-F238E27FC236}">
                <a16:creationId xmlns:a16="http://schemas.microsoft.com/office/drawing/2014/main" id="{691772C8-6698-F340-9B50-D31442541400}"/>
              </a:ext>
            </a:extLst>
          </p:cNvPr>
          <p:cNvSpPr/>
          <p:nvPr/>
        </p:nvSpPr>
        <p:spPr bwMode="auto">
          <a:xfrm>
            <a:off x="2590800" y="4343400"/>
            <a:ext cx="2667000" cy="1981200"/>
          </a:xfrm>
          <a:prstGeom prst="rect">
            <a:avLst/>
          </a:prstGeom>
          <a:noFill/>
          <a:ln w="50800" cap="flat" cmpd="sng" algn="ctr">
            <a:solidFill>
              <a:srgbClr val="8EFA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7" name="TextBox 16">
            <a:extLst>
              <a:ext uri="{FF2B5EF4-FFF2-40B4-BE49-F238E27FC236}">
                <a16:creationId xmlns:a16="http://schemas.microsoft.com/office/drawing/2014/main" id="{5D79103E-7DD9-4D4E-83BE-53608A15F4E3}"/>
              </a:ext>
            </a:extLst>
          </p:cNvPr>
          <p:cNvSpPr txBox="1"/>
          <p:nvPr/>
        </p:nvSpPr>
        <p:spPr>
          <a:xfrm>
            <a:off x="7612086" y="5791200"/>
            <a:ext cx="1497526" cy="276999"/>
          </a:xfrm>
          <a:prstGeom prst="rect">
            <a:avLst/>
          </a:prstGeom>
          <a:noFill/>
        </p:spPr>
        <p:txBody>
          <a:bodyPr wrap="none" rtlCol="0">
            <a:spAutoFit/>
          </a:bodyPr>
          <a:lstStyle/>
          <a:p>
            <a:r>
              <a:rPr lang="en-US" sz="1200" dirty="0">
                <a:latin typeface="+mn-lt"/>
                <a:cs typeface="Courier New" panose="02070309020205020404" pitchFamily="49" charset="0"/>
              </a:rPr>
              <a:t>Ground truth (GT)</a:t>
            </a:r>
          </a:p>
        </p:txBody>
      </p:sp>
      <p:cxnSp>
        <p:nvCxnSpPr>
          <p:cNvPr id="21" name="Straight Arrow Connector 20">
            <a:extLst>
              <a:ext uri="{FF2B5EF4-FFF2-40B4-BE49-F238E27FC236}">
                <a16:creationId xmlns:a16="http://schemas.microsoft.com/office/drawing/2014/main" id="{68F40506-41E5-A947-8C61-E1BC730817E8}"/>
              </a:ext>
            </a:extLst>
          </p:cNvPr>
          <p:cNvCxnSpPr>
            <a:cxnSpLocks/>
            <a:stCxn id="17" idx="1"/>
          </p:cNvCxnSpPr>
          <p:nvPr/>
        </p:nvCxnSpPr>
        <p:spPr bwMode="auto">
          <a:xfrm flipH="1" flipV="1">
            <a:off x="6477000" y="5825698"/>
            <a:ext cx="1135086" cy="10400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52528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9" grpId="0" animBg="1"/>
      <p:bldP spid="13" grpId="0"/>
      <p:bldP spid="14" grpId="0"/>
      <p:bldP spid="15" grpId="0"/>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13BD7-713D-2B42-8590-2BB28473D0D0}"/>
              </a:ext>
            </a:extLst>
          </p:cNvPr>
          <p:cNvSpPr>
            <a:spLocks noGrp="1"/>
          </p:cNvSpPr>
          <p:nvPr>
            <p:ph type="title"/>
          </p:nvPr>
        </p:nvSpPr>
        <p:spPr/>
        <p:txBody>
          <a:bodyPr/>
          <a:lstStyle/>
          <a:p>
            <a:r>
              <a:rPr lang="en-US" dirty="0"/>
              <a:t>One network, four losses</a:t>
            </a:r>
          </a:p>
        </p:txBody>
      </p:sp>
      <p:grpSp>
        <p:nvGrpSpPr>
          <p:cNvPr id="91" name="Group 90">
            <a:extLst>
              <a:ext uri="{FF2B5EF4-FFF2-40B4-BE49-F238E27FC236}">
                <a16:creationId xmlns:a16="http://schemas.microsoft.com/office/drawing/2014/main" id="{C32EA57D-FD88-114D-AD64-D4D298F1C1AC}"/>
              </a:ext>
            </a:extLst>
          </p:cNvPr>
          <p:cNvGrpSpPr/>
          <p:nvPr/>
        </p:nvGrpSpPr>
        <p:grpSpPr>
          <a:xfrm>
            <a:off x="1069249" y="930994"/>
            <a:ext cx="7263561" cy="5836938"/>
            <a:chOff x="1091864" y="78549"/>
            <a:chExt cx="8324357" cy="6689383"/>
          </a:xfrm>
        </p:grpSpPr>
        <p:pic>
          <p:nvPicPr>
            <p:cNvPr id="5" name="Picture 95">
              <a:extLst>
                <a:ext uri="{FF2B5EF4-FFF2-40B4-BE49-F238E27FC236}">
                  <a16:creationId xmlns:a16="http://schemas.microsoft.com/office/drawing/2014/main" id="{3D8388CE-FEC6-1043-9E81-5E02E470D7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8491" y="5599983"/>
              <a:ext cx="3724964" cy="116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C479A29-4F5B-E345-A498-425C1A4A598D}"/>
                </a:ext>
              </a:extLst>
            </p:cNvPr>
            <p:cNvSpPr txBox="1"/>
            <p:nvPr/>
          </p:nvSpPr>
          <p:spPr bwMode="auto">
            <a:xfrm>
              <a:off x="5247446" y="6410024"/>
              <a:ext cx="1718304" cy="329784"/>
            </a:xfrm>
            <a:prstGeom prst="rect">
              <a:avLst/>
            </a:prstGeom>
            <a:noFill/>
          </p:spPr>
          <p:txBody>
            <a:bodyPr>
              <a:spAutoFit/>
            </a:bodyPr>
            <a:lstStyle/>
            <a:p>
              <a:pPr algn="ctr" eaLnBrk="1" hangingPunct="1">
                <a:defRPr/>
              </a:pPr>
              <a:r>
                <a:rPr lang="en-US" sz="1400" b="1" dirty="0">
                  <a:solidFill>
                    <a:schemeClr val="bg1"/>
                  </a:solidFill>
                </a:rPr>
                <a:t>image</a:t>
              </a:r>
            </a:p>
          </p:txBody>
        </p:sp>
        <p:sp>
          <p:nvSpPr>
            <p:cNvPr id="7" name="Cube 6">
              <a:extLst>
                <a:ext uri="{FF2B5EF4-FFF2-40B4-BE49-F238E27FC236}">
                  <a16:creationId xmlns:a16="http://schemas.microsoft.com/office/drawing/2014/main" id="{93F311E2-86A1-3541-8CA4-6F5AF2EE499C}"/>
                </a:ext>
              </a:extLst>
            </p:cNvPr>
            <p:cNvSpPr/>
            <p:nvPr/>
          </p:nvSpPr>
          <p:spPr bwMode="auto">
            <a:xfrm>
              <a:off x="5113738" y="4662748"/>
              <a:ext cx="2539060" cy="1698939"/>
            </a:xfrm>
            <a:prstGeom prst="cube">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1600" b="0" dirty="0"/>
                <a:t>CNN</a:t>
              </a:r>
            </a:p>
          </p:txBody>
        </p:sp>
        <p:sp>
          <p:nvSpPr>
            <p:cNvPr id="8" name="Up Arrow 7">
              <a:extLst>
                <a:ext uri="{FF2B5EF4-FFF2-40B4-BE49-F238E27FC236}">
                  <a16:creationId xmlns:a16="http://schemas.microsoft.com/office/drawing/2014/main" id="{C6A15DF1-60C5-CF44-8CA7-AF9D96257F2A}"/>
                </a:ext>
              </a:extLst>
            </p:cNvPr>
            <p:cNvSpPr/>
            <p:nvPr/>
          </p:nvSpPr>
          <p:spPr bwMode="auto">
            <a:xfrm>
              <a:off x="6271871" y="4571043"/>
              <a:ext cx="299132" cy="325009"/>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grpSp>
          <p:nvGrpSpPr>
            <p:cNvPr id="9" name="Group 8">
              <a:extLst>
                <a:ext uri="{FF2B5EF4-FFF2-40B4-BE49-F238E27FC236}">
                  <a16:creationId xmlns:a16="http://schemas.microsoft.com/office/drawing/2014/main" id="{A5750260-262B-0247-AA48-D8444C0C926B}"/>
                </a:ext>
              </a:extLst>
            </p:cNvPr>
            <p:cNvGrpSpPr/>
            <p:nvPr/>
          </p:nvGrpSpPr>
          <p:grpSpPr>
            <a:xfrm>
              <a:off x="5247112" y="3763949"/>
              <a:ext cx="2617856" cy="821588"/>
              <a:chOff x="4083425" y="2560680"/>
              <a:chExt cx="2539986" cy="797149"/>
            </a:xfrm>
          </p:grpSpPr>
          <p:grpSp>
            <p:nvGrpSpPr>
              <p:cNvPr id="65" name="Group 4">
                <a:extLst>
                  <a:ext uri="{FF2B5EF4-FFF2-40B4-BE49-F238E27FC236}">
                    <a16:creationId xmlns:a16="http://schemas.microsoft.com/office/drawing/2014/main" id="{3BC71968-4C90-494D-BE2A-F830A1820E8A}"/>
                  </a:ext>
                </a:extLst>
              </p:cNvPr>
              <p:cNvGrpSpPr>
                <a:grpSpLocks noChangeAspect="1"/>
              </p:cNvGrpSpPr>
              <p:nvPr/>
            </p:nvGrpSpPr>
            <p:grpSpPr bwMode="auto">
              <a:xfrm flipV="1">
                <a:off x="4083425" y="2560680"/>
                <a:ext cx="2539986" cy="797149"/>
                <a:chOff x="1907" y="1601"/>
                <a:chExt cx="1539" cy="483"/>
              </a:xfrm>
            </p:grpSpPr>
            <p:sp>
              <p:nvSpPr>
                <p:cNvPr id="78" name="AutoShape 3">
                  <a:extLst>
                    <a:ext uri="{FF2B5EF4-FFF2-40B4-BE49-F238E27FC236}">
                      <a16:creationId xmlns:a16="http://schemas.microsoft.com/office/drawing/2014/main" id="{A6B3D077-23B1-6D40-8373-6B595234C4B6}"/>
                    </a:ext>
                  </a:extLst>
                </p:cNvPr>
                <p:cNvSpPr>
                  <a:spLocks noChangeAspect="1" noChangeArrowheads="1" noTextEdit="1"/>
                </p:cNvSpPr>
                <p:nvPr/>
              </p:nvSpPr>
              <p:spPr bwMode="auto">
                <a:xfrm>
                  <a:off x="1907" y="1601"/>
                  <a:ext cx="1539"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79" name="Picture 5">
                  <a:extLst>
                    <a:ext uri="{FF2B5EF4-FFF2-40B4-BE49-F238E27FC236}">
                      <a16:creationId xmlns:a16="http://schemas.microsoft.com/office/drawing/2014/main" id="{0777A0E3-E0D0-E045-8478-B173FEAB8143}"/>
                    </a:ext>
                  </a:extLst>
                </p:cNvPr>
                <p:cNvPicPr>
                  <a:picLocks noChangeAspect="1" noChangeArrowheads="1"/>
                </p:cNvPicPr>
                <p:nvPr/>
              </p:nvPicPr>
              <p:blipFill>
                <a:blip r:embed="rId3" cstate="print">
                  <a:clrChange>
                    <a:clrFrom>
                      <a:srgbClr val="B12029"/>
                    </a:clrFrom>
                    <a:clrTo>
                      <a:srgbClr val="B12029">
                        <a:alpha val="0"/>
                      </a:srgbClr>
                    </a:clrTo>
                  </a:clrChange>
                  <a:extLst>
                    <a:ext uri="{28A0092B-C50C-407E-A947-70E740481C1C}">
                      <a14:useLocalDpi xmlns:a14="http://schemas.microsoft.com/office/drawing/2010/main" val="0"/>
                    </a:ext>
                  </a:extLst>
                </a:blip>
                <a:srcRect/>
                <a:stretch>
                  <a:fillRect/>
                </a:stretch>
              </p:blipFill>
              <p:spPr bwMode="auto">
                <a:xfrm>
                  <a:off x="1918" y="1604"/>
                  <a:ext cx="1519"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Freeform 6">
                  <a:extLst>
                    <a:ext uri="{FF2B5EF4-FFF2-40B4-BE49-F238E27FC236}">
                      <a16:creationId xmlns:a16="http://schemas.microsoft.com/office/drawing/2014/main" id="{523D418D-3A9F-1047-81B7-EF4EDC0AF6EC}"/>
                    </a:ext>
                  </a:extLst>
                </p:cNvPr>
                <p:cNvSpPr>
                  <a:spLocks noEditPoints="1"/>
                </p:cNvSpPr>
                <p:nvPr/>
              </p:nvSpPr>
              <p:spPr bwMode="auto">
                <a:xfrm flipV="1">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close/>
                      <a:moveTo>
                        <a:pt x="1535" y="0"/>
                      </a:moveTo>
                      <a:lnTo>
                        <a:pt x="421" y="0"/>
                      </a:lnTo>
                      <a:lnTo>
                        <a:pt x="0" y="483"/>
                      </a:lnTo>
                      <a:lnTo>
                        <a:pt x="1116" y="483"/>
                      </a:lnTo>
                      <a:lnTo>
                        <a:pt x="1535"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7">
                  <a:extLst>
                    <a:ext uri="{FF2B5EF4-FFF2-40B4-BE49-F238E27FC236}">
                      <a16:creationId xmlns:a16="http://schemas.microsoft.com/office/drawing/2014/main" id="{20884F7F-E4E5-3844-BDC2-9703688F1092}"/>
                    </a:ext>
                  </a:extLst>
                </p:cNvPr>
                <p:cNvSpPr>
                  <a:spLocks noEditPoints="1"/>
                </p:cNvSpPr>
                <p:nvPr/>
              </p:nvSpPr>
              <p:spPr bwMode="auto">
                <a:xfrm>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moveTo>
                        <a:pt x="1535" y="0"/>
                      </a:moveTo>
                      <a:lnTo>
                        <a:pt x="421" y="0"/>
                      </a:lnTo>
                      <a:lnTo>
                        <a:pt x="0" y="483"/>
                      </a:lnTo>
                      <a:lnTo>
                        <a:pt x="1116" y="483"/>
                      </a:lnTo>
                      <a:lnTo>
                        <a:pt x="15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6" name="Group 10">
                <a:extLst>
                  <a:ext uri="{FF2B5EF4-FFF2-40B4-BE49-F238E27FC236}">
                    <a16:creationId xmlns:a16="http://schemas.microsoft.com/office/drawing/2014/main" id="{7844B8A2-ABFC-2243-8048-E5C9A0F5C71F}"/>
                  </a:ext>
                </a:extLst>
              </p:cNvPr>
              <p:cNvGrpSpPr>
                <a:grpSpLocks noChangeAspect="1"/>
              </p:cNvGrpSpPr>
              <p:nvPr/>
            </p:nvGrpSpPr>
            <p:grpSpPr bwMode="auto">
              <a:xfrm>
                <a:off x="4266622" y="2973284"/>
                <a:ext cx="985297" cy="310278"/>
                <a:chOff x="2018" y="1849"/>
                <a:chExt cx="597" cy="188"/>
              </a:xfrm>
            </p:grpSpPr>
            <p:sp>
              <p:nvSpPr>
                <p:cNvPr id="75" name="AutoShape 9">
                  <a:extLst>
                    <a:ext uri="{FF2B5EF4-FFF2-40B4-BE49-F238E27FC236}">
                      <a16:creationId xmlns:a16="http://schemas.microsoft.com/office/drawing/2014/main" id="{81962062-EC9A-F24F-9558-981F5BA81EE5}"/>
                    </a:ext>
                  </a:extLst>
                </p:cNvPr>
                <p:cNvSpPr>
                  <a:spLocks noChangeAspect="1" noChangeArrowheads="1" noTextEdit="1"/>
                </p:cNvSpPr>
                <p:nvPr/>
              </p:nvSpPr>
              <p:spPr bwMode="auto">
                <a:xfrm>
                  <a:off x="2019" y="1849"/>
                  <a:ext cx="59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2">
                  <a:extLst>
                    <a:ext uri="{FF2B5EF4-FFF2-40B4-BE49-F238E27FC236}">
                      <a16:creationId xmlns:a16="http://schemas.microsoft.com/office/drawing/2014/main" id="{381600BE-56F5-8C41-ABB0-E74474F146BA}"/>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4">
                  <a:extLst>
                    <a:ext uri="{FF2B5EF4-FFF2-40B4-BE49-F238E27FC236}">
                      <a16:creationId xmlns:a16="http://schemas.microsoft.com/office/drawing/2014/main" id="{44307949-D3A9-2049-AE69-9D00A2593E78}"/>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7" name="Group 17">
                <a:extLst>
                  <a:ext uri="{FF2B5EF4-FFF2-40B4-BE49-F238E27FC236}">
                    <a16:creationId xmlns:a16="http://schemas.microsoft.com/office/drawing/2014/main" id="{94406826-F5FC-014C-9E81-72DF17ABB3A6}"/>
                  </a:ext>
                </a:extLst>
              </p:cNvPr>
              <p:cNvGrpSpPr>
                <a:grpSpLocks noChangeAspect="1"/>
              </p:cNvGrpSpPr>
              <p:nvPr/>
            </p:nvGrpSpPr>
            <p:grpSpPr bwMode="auto">
              <a:xfrm>
                <a:off x="5114934" y="2654753"/>
                <a:ext cx="547937" cy="173294"/>
                <a:chOff x="2532" y="1656"/>
                <a:chExt cx="332" cy="105"/>
              </a:xfrm>
            </p:grpSpPr>
            <p:sp>
              <p:nvSpPr>
                <p:cNvPr id="72" name="AutoShape 16">
                  <a:extLst>
                    <a:ext uri="{FF2B5EF4-FFF2-40B4-BE49-F238E27FC236}">
                      <a16:creationId xmlns:a16="http://schemas.microsoft.com/office/drawing/2014/main" id="{85544BAD-0C19-074A-BEA9-84EB986F0227}"/>
                    </a:ext>
                  </a:extLst>
                </p:cNvPr>
                <p:cNvSpPr>
                  <a:spLocks noChangeAspect="1" noChangeArrowheads="1" noTextEdit="1"/>
                </p:cNvSpPr>
                <p:nvPr/>
              </p:nvSpPr>
              <p:spPr bwMode="auto">
                <a:xfrm>
                  <a:off x="2532" y="1656"/>
                  <a:ext cx="33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9">
                  <a:extLst>
                    <a:ext uri="{FF2B5EF4-FFF2-40B4-BE49-F238E27FC236}">
                      <a16:creationId xmlns:a16="http://schemas.microsoft.com/office/drawing/2014/main" id="{F16AC6AA-C44C-284C-9965-C1DF761F597D}"/>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21">
                  <a:extLst>
                    <a:ext uri="{FF2B5EF4-FFF2-40B4-BE49-F238E27FC236}">
                      <a16:creationId xmlns:a16="http://schemas.microsoft.com/office/drawing/2014/main" id="{CC573E36-3B81-2E41-9EF1-367BD6988198}"/>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8" name="Group 24">
                <a:extLst>
                  <a:ext uri="{FF2B5EF4-FFF2-40B4-BE49-F238E27FC236}">
                    <a16:creationId xmlns:a16="http://schemas.microsoft.com/office/drawing/2014/main" id="{331DF3DD-0004-2440-90DB-71A689444E1F}"/>
                  </a:ext>
                </a:extLst>
              </p:cNvPr>
              <p:cNvGrpSpPr>
                <a:grpSpLocks noChangeAspect="1"/>
              </p:cNvGrpSpPr>
              <p:nvPr/>
            </p:nvGrpSpPr>
            <p:grpSpPr bwMode="auto">
              <a:xfrm>
                <a:off x="5332789" y="2837950"/>
                <a:ext cx="892874" cy="282220"/>
                <a:chOff x="2664" y="1767"/>
                <a:chExt cx="541" cy="171"/>
              </a:xfrm>
            </p:grpSpPr>
            <p:sp>
              <p:nvSpPr>
                <p:cNvPr id="69" name="AutoShape 23">
                  <a:extLst>
                    <a:ext uri="{FF2B5EF4-FFF2-40B4-BE49-F238E27FC236}">
                      <a16:creationId xmlns:a16="http://schemas.microsoft.com/office/drawing/2014/main" id="{BE568EF1-07ED-C848-B765-B4DEE9A293AF}"/>
                    </a:ext>
                  </a:extLst>
                </p:cNvPr>
                <p:cNvSpPr>
                  <a:spLocks noChangeAspect="1" noChangeArrowheads="1" noTextEdit="1"/>
                </p:cNvSpPr>
                <p:nvPr/>
              </p:nvSpPr>
              <p:spPr bwMode="auto">
                <a:xfrm>
                  <a:off x="2665" y="1767"/>
                  <a:ext cx="53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26">
                  <a:extLst>
                    <a:ext uri="{FF2B5EF4-FFF2-40B4-BE49-F238E27FC236}">
                      <a16:creationId xmlns:a16="http://schemas.microsoft.com/office/drawing/2014/main" id="{F169E7F7-4600-8542-A6FF-9C8E3C4994BA}"/>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8">
                  <a:extLst>
                    <a:ext uri="{FF2B5EF4-FFF2-40B4-BE49-F238E27FC236}">
                      <a16:creationId xmlns:a16="http://schemas.microsoft.com/office/drawing/2014/main" id="{214DFEFA-CB91-4F4A-A3EA-5D2A9DE2AB9F}"/>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0" name="TextBox 9">
              <a:extLst>
                <a:ext uri="{FF2B5EF4-FFF2-40B4-BE49-F238E27FC236}">
                  <a16:creationId xmlns:a16="http://schemas.microsoft.com/office/drawing/2014/main" id="{2609898E-3A05-BA42-97A6-54B95B469D5D}"/>
                </a:ext>
              </a:extLst>
            </p:cNvPr>
            <p:cNvSpPr txBox="1"/>
            <p:nvPr/>
          </p:nvSpPr>
          <p:spPr>
            <a:xfrm>
              <a:off x="7638696" y="3938518"/>
              <a:ext cx="1777525" cy="400110"/>
            </a:xfrm>
            <a:prstGeom prst="rect">
              <a:avLst/>
            </a:prstGeom>
            <a:noFill/>
          </p:spPr>
          <p:txBody>
            <a:bodyPr wrap="square" rtlCol="0">
              <a:spAutoFit/>
            </a:bodyPr>
            <a:lstStyle/>
            <a:p>
              <a:pPr algn="ctr"/>
              <a:r>
                <a:rPr lang="en-US" sz="1600" b="0" dirty="0">
                  <a:solidFill>
                    <a:srgbClr val="C00000"/>
                  </a:solidFill>
                  <a:latin typeface="+mj-lt"/>
                </a:rPr>
                <a:t>feature map</a:t>
              </a:r>
            </a:p>
          </p:txBody>
        </p:sp>
        <p:sp>
          <p:nvSpPr>
            <p:cNvPr id="11" name="Up Arrow 10">
              <a:extLst>
                <a:ext uri="{FF2B5EF4-FFF2-40B4-BE49-F238E27FC236}">
                  <a16:creationId xmlns:a16="http://schemas.microsoft.com/office/drawing/2014/main" id="{021E6CDD-30F9-3F4E-9F2B-5A9C3DB26472}"/>
                </a:ext>
              </a:extLst>
            </p:cNvPr>
            <p:cNvSpPr/>
            <p:nvPr/>
          </p:nvSpPr>
          <p:spPr bwMode="auto">
            <a:xfrm rot="19031080">
              <a:off x="5923174" y="3470174"/>
              <a:ext cx="299132" cy="584147"/>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sp>
          <p:nvSpPr>
            <p:cNvPr id="12" name="TextBox 11">
              <a:extLst>
                <a:ext uri="{FF2B5EF4-FFF2-40B4-BE49-F238E27FC236}">
                  <a16:creationId xmlns:a16="http://schemas.microsoft.com/office/drawing/2014/main" id="{4D7DD806-0C82-6A4C-8212-1EADCF654321}"/>
                </a:ext>
              </a:extLst>
            </p:cNvPr>
            <p:cNvSpPr txBox="1"/>
            <p:nvPr/>
          </p:nvSpPr>
          <p:spPr>
            <a:xfrm>
              <a:off x="3446927" y="3510161"/>
              <a:ext cx="2769695" cy="670177"/>
            </a:xfrm>
            <a:prstGeom prst="rect">
              <a:avLst/>
            </a:prstGeom>
            <a:noFill/>
          </p:spPr>
          <p:txBody>
            <a:bodyPr wrap="square" rtlCol="0">
              <a:spAutoFit/>
            </a:bodyPr>
            <a:lstStyle/>
            <a:p>
              <a:pPr algn="ctr"/>
              <a:r>
                <a:rPr lang="en-US" sz="1600" b="0" dirty="0">
                  <a:latin typeface="+mj-lt"/>
                </a:rPr>
                <a:t>Region Proposal Network</a:t>
              </a:r>
            </a:p>
          </p:txBody>
        </p:sp>
        <p:grpSp>
          <p:nvGrpSpPr>
            <p:cNvPr id="13" name="Group 12">
              <a:extLst>
                <a:ext uri="{FF2B5EF4-FFF2-40B4-BE49-F238E27FC236}">
                  <a16:creationId xmlns:a16="http://schemas.microsoft.com/office/drawing/2014/main" id="{5DF2C24F-063C-BA42-8992-ED8501ED9DB4}"/>
                </a:ext>
              </a:extLst>
            </p:cNvPr>
            <p:cNvGrpSpPr/>
            <p:nvPr/>
          </p:nvGrpSpPr>
          <p:grpSpPr>
            <a:xfrm>
              <a:off x="3974756" y="2618805"/>
              <a:ext cx="2617856" cy="821588"/>
              <a:chOff x="4083425" y="2560680"/>
              <a:chExt cx="2539986" cy="797149"/>
            </a:xfrm>
          </p:grpSpPr>
          <p:grpSp>
            <p:nvGrpSpPr>
              <p:cNvPr id="43" name="Group 4">
                <a:extLst>
                  <a:ext uri="{FF2B5EF4-FFF2-40B4-BE49-F238E27FC236}">
                    <a16:creationId xmlns:a16="http://schemas.microsoft.com/office/drawing/2014/main" id="{83CA0A1E-60FD-B34C-9A0E-E913BD2E383C}"/>
                  </a:ext>
                </a:extLst>
              </p:cNvPr>
              <p:cNvGrpSpPr>
                <a:grpSpLocks noChangeAspect="1"/>
              </p:cNvGrpSpPr>
              <p:nvPr/>
            </p:nvGrpSpPr>
            <p:grpSpPr bwMode="auto">
              <a:xfrm flipV="1">
                <a:off x="4083425" y="2560680"/>
                <a:ext cx="2539986" cy="797149"/>
                <a:chOff x="1907" y="1601"/>
                <a:chExt cx="1539" cy="483"/>
              </a:xfrm>
            </p:grpSpPr>
            <p:sp>
              <p:nvSpPr>
                <p:cNvPr id="62" name="AutoShape 3">
                  <a:extLst>
                    <a:ext uri="{FF2B5EF4-FFF2-40B4-BE49-F238E27FC236}">
                      <a16:creationId xmlns:a16="http://schemas.microsoft.com/office/drawing/2014/main" id="{CB23FEC7-032B-E749-98FF-19D4AA795E09}"/>
                    </a:ext>
                  </a:extLst>
                </p:cNvPr>
                <p:cNvSpPr>
                  <a:spLocks noChangeAspect="1" noChangeArrowheads="1" noTextEdit="1"/>
                </p:cNvSpPr>
                <p:nvPr/>
              </p:nvSpPr>
              <p:spPr bwMode="auto">
                <a:xfrm>
                  <a:off x="1907" y="1601"/>
                  <a:ext cx="1539"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
                  <a:extLst>
                    <a:ext uri="{FF2B5EF4-FFF2-40B4-BE49-F238E27FC236}">
                      <a16:creationId xmlns:a16="http://schemas.microsoft.com/office/drawing/2014/main" id="{9677BD1F-7BE9-9143-8FEB-721A5C72EA2B}"/>
                    </a:ext>
                  </a:extLst>
                </p:cNvPr>
                <p:cNvSpPr>
                  <a:spLocks noEditPoints="1"/>
                </p:cNvSpPr>
                <p:nvPr/>
              </p:nvSpPr>
              <p:spPr bwMode="auto">
                <a:xfrm flipV="1">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close/>
                      <a:moveTo>
                        <a:pt x="1535" y="0"/>
                      </a:moveTo>
                      <a:lnTo>
                        <a:pt x="421" y="0"/>
                      </a:lnTo>
                      <a:lnTo>
                        <a:pt x="0" y="483"/>
                      </a:lnTo>
                      <a:lnTo>
                        <a:pt x="1116" y="483"/>
                      </a:lnTo>
                      <a:lnTo>
                        <a:pt x="1535"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7">
                  <a:extLst>
                    <a:ext uri="{FF2B5EF4-FFF2-40B4-BE49-F238E27FC236}">
                      <a16:creationId xmlns:a16="http://schemas.microsoft.com/office/drawing/2014/main" id="{3F1EE846-DF4E-5D4E-A225-F6DC95BC4B14}"/>
                    </a:ext>
                  </a:extLst>
                </p:cNvPr>
                <p:cNvSpPr>
                  <a:spLocks noEditPoints="1"/>
                </p:cNvSpPr>
                <p:nvPr/>
              </p:nvSpPr>
              <p:spPr bwMode="auto">
                <a:xfrm>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moveTo>
                        <a:pt x="1535" y="0"/>
                      </a:moveTo>
                      <a:lnTo>
                        <a:pt x="421" y="0"/>
                      </a:lnTo>
                      <a:lnTo>
                        <a:pt x="0" y="483"/>
                      </a:lnTo>
                      <a:lnTo>
                        <a:pt x="1116" y="483"/>
                      </a:lnTo>
                      <a:lnTo>
                        <a:pt x="15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4" name="Group 10">
                <a:extLst>
                  <a:ext uri="{FF2B5EF4-FFF2-40B4-BE49-F238E27FC236}">
                    <a16:creationId xmlns:a16="http://schemas.microsoft.com/office/drawing/2014/main" id="{D0D99C48-2EEE-9B4A-B229-4E9D1DC779CF}"/>
                  </a:ext>
                </a:extLst>
              </p:cNvPr>
              <p:cNvGrpSpPr>
                <a:grpSpLocks noChangeAspect="1"/>
              </p:cNvGrpSpPr>
              <p:nvPr/>
            </p:nvGrpSpPr>
            <p:grpSpPr bwMode="auto">
              <a:xfrm>
                <a:off x="4268272" y="2973284"/>
                <a:ext cx="981996" cy="310278"/>
                <a:chOff x="2019" y="1849"/>
                <a:chExt cx="595" cy="188"/>
              </a:xfrm>
            </p:grpSpPr>
            <p:sp>
              <p:nvSpPr>
                <p:cNvPr id="57" name="AutoShape 9">
                  <a:extLst>
                    <a:ext uri="{FF2B5EF4-FFF2-40B4-BE49-F238E27FC236}">
                      <a16:creationId xmlns:a16="http://schemas.microsoft.com/office/drawing/2014/main" id="{26A6DB45-4609-D247-A0DC-F8B78CA72D71}"/>
                    </a:ext>
                  </a:extLst>
                </p:cNvPr>
                <p:cNvSpPr>
                  <a:spLocks noChangeAspect="1" noChangeArrowheads="1" noTextEdit="1"/>
                </p:cNvSpPr>
                <p:nvPr/>
              </p:nvSpPr>
              <p:spPr bwMode="auto">
                <a:xfrm>
                  <a:off x="2019" y="1849"/>
                  <a:ext cx="59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1">
                  <a:extLst>
                    <a:ext uri="{FF2B5EF4-FFF2-40B4-BE49-F238E27FC236}">
                      <a16:creationId xmlns:a16="http://schemas.microsoft.com/office/drawing/2014/main" id="{AA01714A-28BC-8A42-A7D1-4D2E0D463A8B}"/>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2">
                  <a:extLst>
                    <a:ext uri="{FF2B5EF4-FFF2-40B4-BE49-F238E27FC236}">
                      <a16:creationId xmlns:a16="http://schemas.microsoft.com/office/drawing/2014/main" id="{D9DAACF4-EF75-4F46-8888-52F3FB2A0659}"/>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3">
                  <a:extLst>
                    <a:ext uri="{FF2B5EF4-FFF2-40B4-BE49-F238E27FC236}">
                      <a16:creationId xmlns:a16="http://schemas.microsoft.com/office/drawing/2014/main" id="{2E77938A-DE5E-0C45-94E2-980C9779107D}"/>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4">
                  <a:extLst>
                    <a:ext uri="{FF2B5EF4-FFF2-40B4-BE49-F238E27FC236}">
                      <a16:creationId xmlns:a16="http://schemas.microsoft.com/office/drawing/2014/main" id="{AE88CFED-A0F5-DE44-8FB0-80BD96E5745D}"/>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5" name="Group 17">
                <a:extLst>
                  <a:ext uri="{FF2B5EF4-FFF2-40B4-BE49-F238E27FC236}">
                    <a16:creationId xmlns:a16="http://schemas.microsoft.com/office/drawing/2014/main" id="{4FD4C0D0-FE64-6048-A04D-DFF810325933}"/>
                  </a:ext>
                </a:extLst>
              </p:cNvPr>
              <p:cNvGrpSpPr>
                <a:grpSpLocks noChangeAspect="1"/>
              </p:cNvGrpSpPr>
              <p:nvPr/>
            </p:nvGrpSpPr>
            <p:grpSpPr bwMode="auto">
              <a:xfrm>
                <a:off x="5114934" y="2654753"/>
                <a:ext cx="547937" cy="173294"/>
                <a:chOff x="2532" y="1656"/>
                <a:chExt cx="332" cy="105"/>
              </a:xfrm>
            </p:grpSpPr>
            <p:sp>
              <p:nvSpPr>
                <p:cNvPr id="52" name="AutoShape 16">
                  <a:extLst>
                    <a:ext uri="{FF2B5EF4-FFF2-40B4-BE49-F238E27FC236}">
                      <a16:creationId xmlns:a16="http://schemas.microsoft.com/office/drawing/2014/main" id="{C5D0CA04-B933-4445-8DEC-2B8F1DC85B56}"/>
                    </a:ext>
                  </a:extLst>
                </p:cNvPr>
                <p:cNvSpPr>
                  <a:spLocks noChangeAspect="1" noChangeArrowheads="1" noTextEdit="1"/>
                </p:cNvSpPr>
                <p:nvPr/>
              </p:nvSpPr>
              <p:spPr bwMode="auto">
                <a:xfrm>
                  <a:off x="2532" y="1656"/>
                  <a:ext cx="33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8">
                  <a:extLst>
                    <a:ext uri="{FF2B5EF4-FFF2-40B4-BE49-F238E27FC236}">
                      <a16:creationId xmlns:a16="http://schemas.microsoft.com/office/drawing/2014/main" id="{677AF703-637D-4B49-8E03-447311811ED4}"/>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9">
                  <a:extLst>
                    <a:ext uri="{FF2B5EF4-FFF2-40B4-BE49-F238E27FC236}">
                      <a16:creationId xmlns:a16="http://schemas.microsoft.com/office/drawing/2014/main" id="{BC841C5F-8E3D-0B41-9518-96F777959F4D}"/>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0">
                  <a:extLst>
                    <a:ext uri="{FF2B5EF4-FFF2-40B4-BE49-F238E27FC236}">
                      <a16:creationId xmlns:a16="http://schemas.microsoft.com/office/drawing/2014/main" id="{AC78CFC1-64EA-9C4C-95ED-B01C9FECDCBA}"/>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1">
                  <a:extLst>
                    <a:ext uri="{FF2B5EF4-FFF2-40B4-BE49-F238E27FC236}">
                      <a16:creationId xmlns:a16="http://schemas.microsoft.com/office/drawing/2014/main" id="{B417A69F-F089-2847-9E9F-AA3E1A1973F4}"/>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 name="Group 24">
                <a:extLst>
                  <a:ext uri="{FF2B5EF4-FFF2-40B4-BE49-F238E27FC236}">
                    <a16:creationId xmlns:a16="http://schemas.microsoft.com/office/drawing/2014/main" id="{CE0D5328-CC28-8342-BAAD-EEE246173467}"/>
                  </a:ext>
                </a:extLst>
              </p:cNvPr>
              <p:cNvGrpSpPr>
                <a:grpSpLocks noChangeAspect="1"/>
              </p:cNvGrpSpPr>
              <p:nvPr/>
            </p:nvGrpSpPr>
            <p:grpSpPr bwMode="auto">
              <a:xfrm>
                <a:off x="5334439" y="2837950"/>
                <a:ext cx="889573" cy="282220"/>
                <a:chOff x="2665" y="1767"/>
                <a:chExt cx="539" cy="171"/>
              </a:xfrm>
            </p:grpSpPr>
            <p:sp>
              <p:nvSpPr>
                <p:cNvPr id="47" name="AutoShape 23">
                  <a:extLst>
                    <a:ext uri="{FF2B5EF4-FFF2-40B4-BE49-F238E27FC236}">
                      <a16:creationId xmlns:a16="http://schemas.microsoft.com/office/drawing/2014/main" id="{08CDE2F7-E810-484E-BD8F-FF2D3422C743}"/>
                    </a:ext>
                  </a:extLst>
                </p:cNvPr>
                <p:cNvSpPr>
                  <a:spLocks noChangeAspect="1" noChangeArrowheads="1" noTextEdit="1"/>
                </p:cNvSpPr>
                <p:nvPr/>
              </p:nvSpPr>
              <p:spPr bwMode="auto">
                <a:xfrm>
                  <a:off x="2665" y="1767"/>
                  <a:ext cx="53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5">
                  <a:extLst>
                    <a:ext uri="{FF2B5EF4-FFF2-40B4-BE49-F238E27FC236}">
                      <a16:creationId xmlns:a16="http://schemas.microsoft.com/office/drawing/2014/main" id="{BE651E07-1CC8-2B42-89B2-6456B4A76C1C}"/>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6">
                  <a:extLst>
                    <a:ext uri="{FF2B5EF4-FFF2-40B4-BE49-F238E27FC236}">
                      <a16:creationId xmlns:a16="http://schemas.microsoft.com/office/drawing/2014/main" id="{49256F46-5E95-A848-B266-BF4AD5BA906B}"/>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7">
                  <a:extLst>
                    <a:ext uri="{FF2B5EF4-FFF2-40B4-BE49-F238E27FC236}">
                      <a16:creationId xmlns:a16="http://schemas.microsoft.com/office/drawing/2014/main" id="{FCF321A7-E871-D24C-9A01-11F10B539A28}"/>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8">
                  <a:extLst>
                    <a:ext uri="{FF2B5EF4-FFF2-40B4-BE49-F238E27FC236}">
                      <a16:creationId xmlns:a16="http://schemas.microsoft.com/office/drawing/2014/main" id="{98FD0206-4E26-B94F-AB53-D64898F52597}"/>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4" name="TextBox 13">
              <a:extLst>
                <a:ext uri="{FF2B5EF4-FFF2-40B4-BE49-F238E27FC236}">
                  <a16:creationId xmlns:a16="http://schemas.microsoft.com/office/drawing/2014/main" id="{66AF07C1-DA9D-D64B-B518-EDAC6F527B12}"/>
                </a:ext>
              </a:extLst>
            </p:cNvPr>
            <p:cNvSpPr txBox="1"/>
            <p:nvPr/>
          </p:nvSpPr>
          <p:spPr>
            <a:xfrm>
              <a:off x="2841913" y="2689151"/>
              <a:ext cx="1777525" cy="387998"/>
            </a:xfrm>
            <a:prstGeom prst="rect">
              <a:avLst/>
            </a:prstGeom>
            <a:noFill/>
          </p:spPr>
          <p:txBody>
            <a:bodyPr wrap="square" rtlCol="0">
              <a:spAutoFit/>
            </a:bodyPr>
            <a:lstStyle/>
            <a:p>
              <a:pPr algn="ctr"/>
              <a:r>
                <a:rPr lang="en-US" sz="1600" b="0" dirty="0">
                  <a:latin typeface="+mj-lt"/>
                </a:rPr>
                <a:t>proposals</a:t>
              </a:r>
            </a:p>
          </p:txBody>
        </p:sp>
        <p:grpSp>
          <p:nvGrpSpPr>
            <p:cNvPr id="15" name="Group 14">
              <a:extLst>
                <a:ext uri="{FF2B5EF4-FFF2-40B4-BE49-F238E27FC236}">
                  <a16:creationId xmlns:a16="http://schemas.microsoft.com/office/drawing/2014/main" id="{95FEC58A-14EF-224A-B243-5BA286CA1C3C}"/>
                </a:ext>
              </a:extLst>
            </p:cNvPr>
            <p:cNvGrpSpPr/>
            <p:nvPr/>
          </p:nvGrpSpPr>
          <p:grpSpPr>
            <a:xfrm>
              <a:off x="5262423" y="1357210"/>
              <a:ext cx="2617856" cy="821588"/>
              <a:chOff x="4083425" y="2560680"/>
              <a:chExt cx="2539986" cy="797149"/>
            </a:xfrm>
          </p:grpSpPr>
          <p:grpSp>
            <p:nvGrpSpPr>
              <p:cNvPr id="20" name="Group 4">
                <a:extLst>
                  <a:ext uri="{FF2B5EF4-FFF2-40B4-BE49-F238E27FC236}">
                    <a16:creationId xmlns:a16="http://schemas.microsoft.com/office/drawing/2014/main" id="{ED6524F5-B60D-C348-A743-99C63703DAD8}"/>
                  </a:ext>
                </a:extLst>
              </p:cNvPr>
              <p:cNvGrpSpPr>
                <a:grpSpLocks noChangeAspect="1"/>
              </p:cNvGrpSpPr>
              <p:nvPr/>
            </p:nvGrpSpPr>
            <p:grpSpPr bwMode="auto">
              <a:xfrm flipV="1">
                <a:off x="4083425" y="2560680"/>
                <a:ext cx="2539986" cy="797149"/>
                <a:chOff x="1907" y="1601"/>
                <a:chExt cx="1539" cy="483"/>
              </a:xfrm>
            </p:grpSpPr>
            <p:sp>
              <p:nvSpPr>
                <p:cNvPr id="39" name="AutoShape 3">
                  <a:extLst>
                    <a:ext uri="{FF2B5EF4-FFF2-40B4-BE49-F238E27FC236}">
                      <a16:creationId xmlns:a16="http://schemas.microsoft.com/office/drawing/2014/main" id="{4D4E5A6C-1E50-844F-946B-0DC05324CD54}"/>
                    </a:ext>
                  </a:extLst>
                </p:cNvPr>
                <p:cNvSpPr>
                  <a:spLocks noChangeAspect="1" noChangeArrowheads="1" noTextEdit="1"/>
                </p:cNvSpPr>
                <p:nvPr/>
              </p:nvSpPr>
              <p:spPr bwMode="auto">
                <a:xfrm>
                  <a:off x="1907" y="1601"/>
                  <a:ext cx="1539"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0" name="Picture 5">
                  <a:extLst>
                    <a:ext uri="{FF2B5EF4-FFF2-40B4-BE49-F238E27FC236}">
                      <a16:creationId xmlns:a16="http://schemas.microsoft.com/office/drawing/2014/main" id="{EB7B1FEE-E81C-0548-957E-BC465651EB23}"/>
                    </a:ext>
                  </a:extLst>
                </p:cNvPr>
                <p:cNvPicPr>
                  <a:picLocks noChangeAspect="1" noChangeArrowheads="1"/>
                </p:cNvPicPr>
                <p:nvPr/>
              </p:nvPicPr>
              <p:blipFill>
                <a:blip r:embed="rId3" cstate="print">
                  <a:clrChange>
                    <a:clrFrom>
                      <a:srgbClr val="B12029"/>
                    </a:clrFrom>
                    <a:clrTo>
                      <a:srgbClr val="B12029">
                        <a:alpha val="0"/>
                      </a:srgbClr>
                    </a:clrTo>
                  </a:clrChange>
                  <a:extLst>
                    <a:ext uri="{28A0092B-C50C-407E-A947-70E740481C1C}">
                      <a14:useLocalDpi xmlns:a14="http://schemas.microsoft.com/office/drawing/2010/main" val="0"/>
                    </a:ext>
                  </a:extLst>
                </a:blip>
                <a:srcRect/>
                <a:stretch>
                  <a:fillRect/>
                </a:stretch>
              </p:blipFill>
              <p:spPr bwMode="auto">
                <a:xfrm>
                  <a:off x="1918" y="1604"/>
                  <a:ext cx="1519"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Freeform 6">
                  <a:extLst>
                    <a:ext uri="{FF2B5EF4-FFF2-40B4-BE49-F238E27FC236}">
                      <a16:creationId xmlns:a16="http://schemas.microsoft.com/office/drawing/2014/main" id="{82FE5A74-F02E-514F-BDB4-D8E898EEEF09}"/>
                    </a:ext>
                  </a:extLst>
                </p:cNvPr>
                <p:cNvSpPr>
                  <a:spLocks noEditPoints="1"/>
                </p:cNvSpPr>
                <p:nvPr/>
              </p:nvSpPr>
              <p:spPr bwMode="auto">
                <a:xfrm flipV="1">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close/>
                      <a:moveTo>
                        <a:pt x="1535" y="0"/>
                      </a:moveTo>
                      <a:lnTo>
                        <a:pt x="421" y="0"/>
                      </a:lnTo>
                      <a:lnTo>
                        <a:pt x="0" y="483"/>
                      </a:lnTo>
                      <a:lnTo>
                        <a:pt x="1116" y="483"/>
                      </a:lnTo>
                      <a:lnTo>
                        <a:pt x="1535"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7">
                  <a:extLst>
                    <a:ext uri="{FF2B5EF4-FFF2-40B4-BE49-F238E27FC236}">
                      <a16:creationId xmlns:a16="http://schemas.microsoft.com/office/drawing/2014/main" id="{FDF87F44-11EA-D045-93E2-7DBB00B82541}"/>
                    </a:ext>
                  </a:extLst>
                </p:cNvPr>
                <p:cNvSpPr>
                  <a:spLocks noEditPoints="1"/>
                </p:cNvSpPr>
                <p:nvPr/>
              </p:nvSpPr>
              <p:spPr bwMode="auto">
                <a:xfrm>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moveTo>
                        <a:pt x="1535" y="0"/>
                      </a:moveTo>
                      <a:lnTo>
                        <a:pt x="421" y="0"/>
                      </a:lnTo>
                      <a:lnTo>
                        <a:pt x="0" y="483"/>
                      </a:lnTo>
                      <a:lnTo>
                        <a:pt x="1116" y="483"/>
                      </a:lnTo>
                      <a:lnTo>
                        <a:pt x="15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10">
                <a:extLst>
                  <a:ext uri="{FF2B5EF4-FFF2-40B4-BE49-F238E27FC236}">
                    <a16:creationId xmlns:a16="http://schemas.microsoft.com/office/drawing/2014/main" id="{6CEDE937-4AE7-C844-A55F-2CB0F39282F2}"/>
                  </a:ext>
                </a:extLst>
              </p:cNvPr>
              <p:cNvGrpSpPr>
                <a:grpSpLocks noChangeAspect="1"/>
              </p:cNvGrpSpPr>
              <p:nvPr/>
            </p:nvGrpSpPr>
            <p:grpSpPr bwMode="auto">
              <a:xfrm>
                <a:off x="4268272" y="2973284"/>
                <a:ext cx="981996" cy="310278"/>
                <a:chOff x="2019" y="1849"/>
                <a:chExt cx="595" cy="188"/>
              </a:xfrm>
            </p:grpSpPr>
            <p:sp>
              <p:nvSpPr>
                <p:cNvPr id="34" name="AutoShape 9">
                  <a:extLst>
                    <a:ext uri="{FF2B5EF4-FFF2-40B4-BE49-F238E27FC236}">
                      <a16:creationId xmlns:a16="http://schemas.microsoft.com/office/drawing/2014/main" id="{9E43B66E-2231-F44E-A9D8-BE206CB63604}"/>
                    </a:ext>
                  </a:extLst>
                </p:cNvPr>
                <p:cNvSpPr>
                  <a:spLocks noChangeAspect="1" noChangeArrowheads="1" noTextEdit="1"/>
                </p:cNvSpPr>
                <p:nvPr/>
              </p:nvSpPr>
              <p:spPr bwMode="auto">
                <a:xfrm>
                  <a:off x="2019" y="1849"/>
                  <a:ext cx="59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1">
                  <a:extLst>
                    <a:ext uri="{FF2B5EF4-FFF2-40B4-BE49-F238E27FC236}">
                      <a16:creationId xmlns:a16="http://schemas.microsoft.com/office/drawing/2014/main" id="{5BFACD8F-0203-9D49-B5AD-C2A16A018C1C}"/>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2">
                  <a:extLst>
                    <a:ext uri="{FF2B5EF4-FFF2-40B4-BE49-F238E27FC236}">
                      <a16:creationId xmlns:a16="http://schemas.microsoft.com/office/drawing/2014/main" id="{A2227336-8394-964D-A8C8-E8CEBC1722F3}"/>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3">
                  <a:extLst>
                    <a:ext uri="{FF2B5EF4-FFF2-40B4-BE49-F238E27FC236}">
                      <a16:creationId xmlns:a16="http://schemas.microsoft.com/office/drawing/2014/main" id="{A62023EB-02CF-C345-A6F7-B88080901270}"/>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4">
                  <a:extLst>
                    <a:ext uri="{FF2B5EF4-FFF2-40B4-BE49-F238E27FC236}">
                      <a16:creationId xmlns:a16="http://schemas.microsoft.com/office/drawing/2014/main" id="{DF5656F5-C02B-6F45-9861-C282CEF766BD}"/>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 name="Group 17">
                <a:extLst>
                  <a:ext uri="{FF2B5EF4-FFF2-40B4-BE49-F238E27FC236}">
                    <a16:creationId xmlns:a16="http://schemas.microsoft.com/office/drawing/2014/main" id="{4336C943-10F6-E648-97DE-330211DBEB9B}"/>
                  </a:ext>
                </a:extLst>
              </p:cNvPr>
              <p:cNvGrpSpPr>
                <a:grpSpLocks noChangeAspect="1"/>
              </p:cNvGrpSpPr>
              <p:nvPr/>
            </p:nvGrpSpPr>
            <p:grpSpPr bwMode="auto">
              <a:xfrm>
                <a:off x="5114934" y="2654753"/>
                <a:ext cx="547937" cy="173294"/>
                <a:chOff x="2532" y="1656"/>
                <a:chExt cx="332" cy="105"/>
              </a:xfrm>
            </p:grpSpPr>
            <p:sp>
              <p:nvSpPr>
                <p:cNvPr id="29" name="AutoShape 16">
                  <a:extLst>
                    <a:ext uri="{FF2B5EF4-FFF2-40B4-BE49-F238E27FC236}">
                      <a16:creationId xmlns:a16="http://schemas.microsoft.com/office/drawing/2014/main" id="{905A636E-4F79-264D-9BAC-0E630B3CB1D3}"/>
                    </a:ext>
                  </a:extLst>
                </p:cNvPr>
                <p:cNvSpPr>
                  <a:spLocks noChangeAspect="1" noChangeArrowheads="1" noTextEdit="1"/>
                </p:cNvSpPr>
                <p:nvPr/>
              </p:nvSpPr>
              <p:spPr bwMode="auto">
                <a:xfrm>
                  <a:off x="2532" y="1656"/>
                  <a:ext cx="33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a:extLst>
                    <a:ext uri="{FF2B5EF4-FFF2-40B4-BE49-F238E27FC236}">
                      <a16:creationId xmlns:a16="http://schemas.microsoft.com/office/drawing/2014/main" id="{0F4C8300-89A3-6347-8FBD-0DF594B51393}"/>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9">
                  <a:extLst>
                    <a:ext uri="{FF2B5EF4-FFF2-40B4-BE49-F238E27FC236}">
                      <a16:creationId xmlns:a16="http://schemas.microsoft.com/office/drawing/2014/main" id="{6159FAB6-0623-6648-AC96-A7F20F137DB3}"/>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0">
                  <a:extLst>
                    <a:ext uri="{FF2B5EF4-FFF2-40B4-BE49-F238E27FC236}">
                      <a16:creationId xmlns:a16="http://schemas.microsoft.com/office/drawing/2014/main" id="{E6C3DA84-FB33-5947-AD85-8B199B1B98C9}"/>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1">
                  <a:extLst>
                    <a:ext uri="{FF2B5EF4-FFF2-40B4-BE49-F238E27FC236}">
                      <a16:creationId xmlns:a16="http://schemas.microsoft.com/office/drawing/2014/main" id="{76033CAC-40B9-B14D-A7F4-2840F5CE0E53}"/>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2">
                <a:extLst>
                  <a:ext uri="{FF2B5EF4-FFF2-40B4-BE49-F238E27FC236}">
                    <a16:creationId xmlns:a16="http://schemas.microsoft.com/office/drawing/2014/main" id="{488692EB-813F-5C42-95ED-5C9C773F7256}"/>
                  </a:ext>
                </a:extLst>
              </p:cNvPr>
              <p:cNvGrpSpPr>
                <a:grpSpLocks noChangeAspect="1"/>
              </p:cNvGrpSpPr>
              <p:nvPr/>
            </p:nvGrpSpPr>
            <p:grpSpPr bwMode="auto">
              <a:xfrm>
                <a:off x="5334439" y="2837950"/>
                <a:ext cx="889573" cy="282220"/>
                <a:chOff x="2665" y="1767"/>
                <a:chExt cx="539" cy="171"/>
              </a:xfrm>
            </p:grpSpPr>
            <p:sp>
              <p:nvSpPr>
                <p:cNvPr id="24" name="AutoShape 23">
                  <a:extLst>
                    <a:ext uri="{FF2B5EF4-FFF2-40B4-BE49-F238E27FC236}">
                      <a16:creationId xmlns:a16="http://schemas.microsoft.com/office/drawing/2014/main" id="{4EE7DDE3-6CE6-D244-8550-634BCC05A7AF}"/>
                    </a:ext>
                  </a:extLst>
                </p:cNvPr>
                <p:cNvSpPr>
                  <a:spLocks noChangeAspect="1" noChangeArrowheads="1" noTextEdit="1"/>
                </p:cNvSpPr>
                <p:nvPr/>
              </p:nvSpPr>
              <p:spPr bwMode="auto">
                <a:xfrm>
                  <a:off x="2665" y="1767"/>
                  <a:ext cx="53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a:extLst>
                    <a:ext uri="{FF2B5EF4-FFF2-40B4-BE49-F238E27FC236}">
                      <a16:creationId xmlns:a16="http://schemas.microsoft.com/office/drawing/2014/main" id="{6FADD52E-3208-A14C-BF65-F372582A776F}"/>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a:extLst>
                    <a:ext uri="{FF2B5EF4-FFF2-40B4-BE49-F238E27FC236}">
                      <a16:creationId xmlns:a16="http://schemas.microsoft.com/office/drawing/2014/main" id="{3E9984D4-8938-C94B-8066-24F188E14F7A}"/>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a:extLst>
                    <a:ext uri="{FF2B5EF4-FFF2-40B4-BE49-F238E27FC236}">
                      <a16:creationId xmlns:a16="http://schemas.microsoft.com/office/drawing/2014/main" id="{75EBB2C6-3FA1-6A4B-B426-5DDD8FA301B7}"/>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a:extLst>
                    <a:ext uri="{FF2B5EF4-FFF2-40B4-BE49-F238E27FC236}">
                      <a16:creationId xmlns:a16="http://schemas.microsoft.com/office/drawing/2014/main" id="{3E6DB2E0-DD33-8B44-87F4-AFC338B45968}"/>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6" name="Up Arrow 15">
              <a:extLst>
                <a:ext uri="{FF2B5EF4-FFF2-40B4-BE49-F238E27FC236}">
                  <a16:creationId xmlns:a16="http://schemas.microsoft.com/office/drawing/2014/main" id="{4EA9D792-C82D-6E4A-8050-87ED7A9372C2}"/>
                </a:ext>
              </a:extLst>
            </p:cNvPr>
            <p:cNvSpPr/>
            <p:nvPr/>
          </p:nvSpPr>
          <p:spPr bwMode="auto">
            <a:xfrm>
              <a:off x="6765411" y="2368128"/>
              <a:ext cx="299132" cy="1653468"/>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sp>
          <p:nvSpPr>
            <p:cNvPr id="17" name="Up Arrow 16">
              <a:extLst>
                <a:ext uri="{FF2B5EF4-FFF2-40B4-BE49-F238E27FC236}">
                  <a16:creationId xmlns:a16="http://schemas.microsoft.com/office/drawing/2014/main" id="{BB1D9F12-839A-3242-9212-179817FE7EF8}"/>
                </a:ext>
              </a:extLst>
            </p:cNvPr>
            <p:cNvSpPr/>
            <p:nvPr/>
          </p:nvSpPr>
          <p:spPr bwMode="auto">
            <a:xfrm rot="2568920" flipH="1">
              <a:off x="5923174" y="2264676"/>
              <a:ext cx="299132" cy="584147"/>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sp>
          <p:nvSpPr>
            <p:cNvPr id="18" name="Up Arrow 17">
              <a:extLst>
                <a:ext uri="{FF2B5EF4-FFF2-40B4-BE49-F238E27FC236}">
                  <a16:creationId xmlns:a16="http://schemas.microsoft.com/office/drawing/2014/main" id="{FDA77708-41B2-CA4A-81E9-E1F2E908D766}"/>
                </a:ext>
              </a:extLst>
            </p:cNvPr>
            <p:cNvSpPr/>
            <p:nvPr/>
          </p:nvSpPr>
          <p:spPr bwMode="auto">
            <a:xfrm>
              <a:off x="6271871" y="1130431"/>
              <a:ext cx="299132" cy="512549"/>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sp>
          <p:nvSpPr>
            <p:cNvPr id="19" name="TextBox 18">
              <a:extLst>
                <a:ext uri="{FF2B5EF4-FFF2-40B4-BE49-F238E27FC236}">
                  <a16:creationId xmlns:a16="http://schemas.microsoft.com/office/drawing/2014/main" id="{1F7FEEF0-D095-CD41-A1F3-78B3F054BCD6}"/>
                </a:ext>
              </a:extLst>
            </p:cNvPr>
            <p:cNvSpPr txBox="1"/>
            <p:nvPr/>
          </p:nvSpPr>
          <p:spPr>
            <a:xfrm>
              <a:off x="7146140" y="1764451"/>
              <a:ext cx="1889810" cy="387998"/>
            </a:xfrm>
            <a:prstGeom prst="rect">
              <a:avLst/>
            </a:prstGeom>
            <a:noFill/>
          </p:spPr>
          <p:txBody>
            <a:bodyPr wrap="square" rtlCol="0">
              <a:spAutoFit/>
            </a:bodyPr>
            <a:lstStyle/>
            <a:p>
              <a:pPr algn="ctr"/>
              <a:r>
                <a:rPr lang="en-US" sz="1600" b="0" dirty="0" err="1">
                  <a:latin typeface="+mj-lt"/>
                </a:rPr>
                <a:t>RoI</a:t>
              </a:r>
              <a:r>
                <a:rPr lang="en-US" sz="1600" b="0" dirty="0">
                  <a:latin typeface="+mj-lt"/>
                </a:rPr>
                <a:t> pooling</a:t>
              </a:r>
            </a:p>
          </p:txBody>
        </p:sp>
        <p:sp>
          <p:nvSpPr>
            <p:cNvPr id="82" name="TextBox 81">
              <a:extLst>
                <a:ext uri="{FF2B5EF4-FFF2-40B4-BE49-F238E27FC236}">
                  <a16:creationId xmlns:a16="http://schemas.microsoft.com/office/drawing/2014/main" id="{CD054C8B-6531-B44A-8E88-2444AE958B99}"/>
                </a:ext>
              </a:extLst>
            </p:cNvPr>
            <p:cNvSpPr txBox="1"/>
            <p:nvPr/>
          </p:nvSpPr>
          <p:spPr>
            <a:xfrm>
              <a:off x="3796241" y="78549"/>
              <a:ext cx="1889810" cy="670177"/>
            </a:xfrm>
            <a:prstGeom prst="rect">
              <a:avLst/>
            </a:prstGeom>
            <a:noFill/>
            <a:ln>
              <a:solidFill>
                <a:schemeClr val="accent2"/>
              </a:solidFill>
            </a:ln>
          </p:spPr>
          <p:txBody>
            <a:bodyPr wrap="square" rtlCol="0">
              <a:spAutoFit/>
            </a:bodyPr>
            <a:lstStyle/>
            <a:p>
              <a:pPr algn="ctr"/>
              <a:r>
                <a:rPr lang="en-US" sz="1600" b="0" dirty="0">
                  <a:solidFill>
                    <a:schemeClr val="accent2"/>
                  </a:solidFill>
                </a:rPr>
                <a:t>Classification  loss</a:t>
              </a:r>
            </a:p>
          </p:txBody>
        </p:sp>
        <p:sp>
          <p:nvSpPr>
            <p:cNvPr id="83" name="TextBox 82">
              <a:extLst>
                <a:ext uri="{FF2B5EF4-FFF2-40B4-BE49-F238E27FC236}">
                  <a16:creationId xmlns:a16="http://schemas.microsoft.com/office/drawing/2014/main" id="{09CFA2E2-DCA1-2C44-AB1F-44D3C5881DB8}"/>
                </a:ext>
              </a:extLst>
            </p:cNvPr>
            <p:cNvSpPr txBox="1"/>
            <p:nvPr/>
          </p:nvSpPr>
          <p:spPr>
            <a:xfrm>
              <a:off x="7106456" y="81921"/>
              <a:ext cx="1889810" cy="670177"/>
            </a:xfrm>
            <a:prstGeom prst="rect">
              <a:avLst/>
            </a:prstGeom>
            <a:noFill/>
            <a:ln>
              <a:solidFill>
                <a:schemeClr val="accent2"/>
              </a:solidFill>
            </a:ln>
          </p:spPr>
          <p:txBody>
            <a:bodyPr wrap="square" rtlCol="0">
              <a:spAutoFit/>
            </a:bodyPr>
            <a:lstStyle/>
            <a:p>
              <a:pPr algn="ctr"/>
              <a:r>
                <a:rPr lang="en-US" sz="1600" b="0" dirty="0">
                  <a:solidFill>
                    <a:schemeClr val="accent2"/>
                  </a:solidFill>
                </a:rPr>
                <a:t>Bounding-box regression loss</a:t>
              </a:r>
            </a:p>
          </p:txBody>
        </p:sp>
        <p:sp>
          <p:nvSpPr>
            <p:cNvPr id="84" name="Up Arrow 83">
              <a:extLst>
                <a:ext uri="{FF2B5EF4-FFF2-40B4-BE49-F238E27FC236}">
                  <a16:creationId xmlns:a16="http://schemas.microsoft.com/office/drawing/2014/main" id="{B6165A12-7E81-234A-A823-9FE945799251}"/>
                </a:ext>
              </a:extLst>
            </p:cNvPr>
            <p:cNvSpPr/>
            <p:nvPr/>
          </p:nvSpPr>
          <p:spPr bwMode="auto">
            <a:xfrm rot="18900000">
              <a:off x="5854876" y="564225"/>
              <a:ext cx="299132" cy="512549"/>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sp>
          <p:nvSpPr>
            <p:cNvPr id="85" name="Up Arrow 84">
              <a:extLst>
                <a:ext uri="{FF2B5EF4-FFF2-40B4-BE49-F238E27FC236}">
                  <a16:creationId xmlns:a16="http://schemas.microsoft.com/office/drawing/2014/main" id="{50D1DBFA-13A7-EF41-8C23-E6EC4E52171B}"/>
                </a:ext>
              </a:extLst>
            </p:cNvPr>
            <p:cNvSpPr/>
            <p:nvPr/>
          </p:nvSpPr>
          <p:spPr bwMode="auto">
            <a:xfrm rot="2700000">
              <a:off x="6640832" y="564226"/>
              <a:ext cx="299132" cy="512548"/>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sp>
          <p:nvSpPr>
            <p:cNvPr id="86" name="TextBox 85">
              <a:extLst>
                <a:ext uri="{FF2B5EF4-FFF2-40B4-BE49-F238E27FC236}">
                  <a16:creationId xmlns:a16="http://schemas.microsoft.com/office/drawing/2014/main" id="{FC27A0F8-3B32-C440-9E4D-B89009DCD6AA}"/>
                </a:ext>
              </a:extLst>
            </p:cNvPr>
            <p:cNvSpPr txBox="1"/>
            <p:nvPr/>
          </p:nvSpPr>
          <p:spPr>
            <a:xfrm>
              <a:off x="6231297" y="806804"/>
              <a:ext cx="446785" cy="387998"/>
            </a:xfrm>
            <a:prstGeom prst="rect">
              <a:avLst/>
            </a:prstGeom>
            <a:noFill/>
          </p:spPr>
          <p:txBody>
            <a:bodyPr wrap="none" rtlCol="0">
              <a:spAutoFit/>
            </a:bodyPr>
            <a:lstStyle/>
            <a:p>
              <a:r>
                <a:rPr lang="en-US" sz="1600" dirty="0"/>
                <a:t>…</a:t>
              </a:r>
            </a:p>
          </p:txBody>
        </p:sp>
        <p:sp>
          <p:nvSpPr>
            <p:cNvPr id="87" name="TextBox 86">
              <a:extLst>
                <a:ext uri="{FF2B5EF4-FFF2-40B4-BE49-F238E27FC236}">
                  <a16:creationId xmlns:a16="http://schemas.microsoft.com/office/drawing/2014/main" id="{330509D3-BB8F-DA4E-B82B-AEDFAD57FEBB}"/>
                </a:ext>
              </a:extLst>
            </p:cNvPr>
            <p:cNvSpPr txBox="1"/>
            <p:nvPr/>
          </p:nvSpPr>
          <p:spPr>
            <a:xfrm>
              <a:off x="1091864" y="1369459"/>
              <a:ext cx="1889810" cy="670177"/>
            </a:xfrm>
            <a:prstGeom prst="rect">
              <a:avLst/>
            </a:prstGeom>
            <a:noFill/>
            <a:ln>
              <a:solidFill>
                <a:schemeClr val="accent2"/>
              </a:solidFill>
            </a:ln>
          </p:spPr>
          <p:txBody>
            <a:bodyPr wrap="square" rtlCol="0">
              <a:spAutoFit/>
            </a:bodyPr>
            <a:lstStyle/>
            <a:p>
              <a:pPr algn="ctr"/>
              <a:r>
                <a:rPr lang="en-US" sz="1600" b="0" dirty="0">
                  <a:solidFill>
                    <a:schemeClr val="accent2"/>
                  </a:solidFill>
                </a:rPr>
                <a:t>Classification  loss</a:t>
              </a:r>
            </a:p>
          </p:txBody>
        </p:sp>
        <p:sp>
          <p:nvSpPr>
            <p:cNvPr id="88" name="TextBox 87">
              <a:extLst>
                <a:ext uri="{FF2B5EF4-FFF2-40B4-BE49-F238E27FC236}">
                  <a16:creationId xmlns:a16="http://schemas.microsoft.com/office/drawing/2014/main" id="{7A033195-09E6-F841-9F29-89A60F0DAB5E}"/>
                </a:ext>
              </a:extLst>
            </p:cNvPr>
            <p:cNvSpPr txBox="1"/>
            <p:nvPr/>
          </p:nvSpPr>
          <p:spPr>
            <a:xfrm>
              <a:off x="3216359" y="1369459"/>
              <a:ext cx="1889810" cy="670177"/>
            </a:xfrm>
            <a:prstGeom prst="rect">
              <a:avLst/>
            </a:prstGeom>
            <a:noFill/>
            <a:ln>
              <a:solidFill>
                <a:schemeClr val="accent2"/>
              </a:solidFill>
            </a:ln>
          </p:spPr>
          <p:txBody>
            <a:bodyPr wrap="square" rtlCol="0">
              <a:spAutoFit/>
            </a:bodyPr>
            <a:lstStyle/>
            <a:p>
              <a:pPr algn="ctr"/>
              <a:r>
                <a:rPr lang="en-US" sz="1600" b="0" dirty="0">
                  <a:solidFill>
                    <a:schemeClr val="accent2"/>
                  </a:solidFill>
                </a:rPr>
                <a:t>Bounding-box regression loss</a:t>
              </a:r>
            </a:p>
          </p:txBody>
        </p:sp>
        <p:sp>
          <p:nvSpPr>
            <p:cNvPr id="89" name="Up Arrow 88">
              <a:extLst>
                <a:ext uri="{FF2B5EF4-FFF2-40B4-BE49-F238E27FC236}">
                  <a16:creationId xmlns:a16="http://schemas.microsoft.com/office/drawing/2014/main" id="{9917B107-20F9-194F-B5DA-BE114F47CD24}"/>
                </a:ext>
              </a:extLst>
            </p:cNvPr>
            <p:cNvSpPr/>
            <p:nvPr/>
          </p:nvSpPr>
          <p:spPr bwMode="auto">
            <a:xfrm rot="18900000">
              <a:off x="2994886" y="2146213"/>
              <a:ext cx="299132" cy="512549"/>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sp>
          <p:nvSpPr>
            <p:cNvPr id="90" name="Up Arrow 89">
              <a:extLst>
                <a:ext uri="{FF2B5EF4-FFF2-40B4-BE49-F238E27FC236}">
                  <a16:creationId xmlns:a16="http://schemas.microsoft.com/office/drawing/2014/main" id="{F9EFA8BC-9000-4A40-89FE-8A199462533A}"/>
                </a:ext>
              </a:extLst>
            </p:cNvPr>
            <p:cNvSpPr/>
            <p:nvPr/>
          </p:nvSpPr>
          <p:spPr bwMode="auto">
            <a:xfrm>
              <a:off x="3926566" y="2099386"/>
              <a:ext cx="299132" cy="512549"/>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grpSp>
      <p:sp>
        <p:nvSpPr>
          <p:cNvPr id="92" name="TextBox 91">
            <a:extLst>
              <a:ext uri="{FF2B5EF4-FFF2-40B4-BE49-F238E27FC236}">
                <a16:creationId xmlns:a16="http://schemas.microsoft.com/office/drawing/2014/main" id="{1B3FE7A7-190F-D24A-A47D-4F86FBFFD99D}"/>
              </a:ext>
            </a:extLst>
          </p:cNvPr>
          <p:cNvSpPr txBox="1"/>
          <p:nvPr/>
        </p:nvSpPr>
        <p:spPr>
          <a:xfrm>
            <a:off x="-12700" y="6550223"/>
            <a:ext cx="2276585"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r>
              <a:rPr lang="en-US" sz="1400" b="0" dirty="0">
                <a:latin typeface="+mn-lt"/>
              </a:rPr>
              <a:t>, K. He</a:t>
            </a:r>
          </a:p>
        </p:txBody>
      </p:sp>
    </p:spTree>
    <p:extLst>
      <p:ext uri="{BB962C8B-B14F-4D97-AF65-F5344CB8AC3E}">
        <p14:creationId xmlns:p14="http://schemas.microsoft.com/office/powerpoint/2010/main" val="34964450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R-CNN results</a:t>
            </a:r>
          </a:p>
        </p:txBody>
      </p:sp>
      <p:pic>
        <p:nvPicPr>
          <p:cNvPr id="5" name="Picture 4" descr="Screen Shot 2016-04-25 at 12.44.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0400"/>
            <a:ext cx="9144000" cy="2990944"/>
          </a:xfrm>
          <a:prstGeom prst="rect">
            <a:avLst/>
          </a:prstGeom>
        </p:spPr>
      </p:pic>
    </p:spTree>
    <p:extLst>
      <p:ext uri="{BB962C8B-B14F-4D97-AF65-F5344CB8AC3E}">
        <p14:creationId xmlns:p14="http://schemas.microsoft.com/office/powerpoint/2010/main" val="3703540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 detection progress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09" y="1693337"/>
            <a:ext cx="8952381" cy="5032324"/>
          </a:xfrm>
          <a:prstGeom prst="rect">
            <a:avLst/>
          </a:prstGeom>
        </p:spPr>
      </p:pic>
      <p:sp>
        <p:nvSpPr>
          <p:cNvPr id="12" name="TextBox 11"/>
          <p:cNvSpPr txBox="1"/>
          <p:nvPr/>
        </p:nvSpPr>
        <p:spPr>
          <a:xfrm>
            <a:off x="5913795" y="2713342"/>
            <a:ext cx="1185090" cy="369332"/>
          </a:xfrm>
          <a:prstGeom prst="rect">
            <a:avLst/>
          </a:prstGeom>
          <a:noFill/>
        </p:spPr>
        <p:txBody>
          <a:bodyPr wrap="none" rtlCol="0">
            <a:spAutoFit/>
          </a:bodyPr>
          <a:lstStyle/>
          <a:p>
            <a:r>
              <a:rPr lang="en-US" sz="1800" b="0" dirty="0">
                <a:solidFill>
                  <a:srgbClr val="000000"/>
                </a:solidFill>
              </a:rPr>
              <a:t>R-CNNv1</a:t>
            </a:r>
          </a:p>
        </p:txBody>
      </p:sp>
      <p:sp>
        <p:nvSpPr>
          <p:cNvPr id="14" name="TextBox 13"/>
          <p:cNvSpPr txBox="1"/>
          <p:nvPr/>
        </p:nvSpPr>
        <p:spPr>
          <a:xfrm>
            <a:off x="5943600" y="2005343"/>
            <a:ext cx="1532710" cy="369332"/>
          </a:xfrm>
          <a:prstGeom prst="rect">
            <a:avLst/>
          </a:prstGeom>
          <a:noFill/>
        </p:spPr>
        <p:txBody>
          <a:bodyPr wrap="square" rtlCol="0">
            <a:spAutoFit/>
          </a:bodyPr>
          <a:lstStyle/>
          <a:p>
            <a:pPr algn="ctr"/>
            <a:r>
              <a:rPr lang="en-US" sz="1800" b="0" dirty="0">
                <a:solidFill>
                  <a:srgbClr val="000000"/>
                </a:solidFill>
              </a:rPr>
              <a:t>Fast R-CNN</a:t>
            </a:r>
          </a:p>
        </p:txBody>
      </p:sp>
      <p:sp>
        <p:nvSpPr>
          <p:cNvPr id="11" name="Oval 10"/>
          <p:cNvSpPr/>
          <p:nvPr/>
        </p:nvSpPr>
        <p:spPr>
          <a:xfrm>
            <a:off x="6263983" y="3044908"/>
            <a:ext cx="322662" cy="322662"/>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397397" y="2329426"/>
            <a:ext cx="322662" cy="322662"/>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Brace 15"/>
          <p:cNvSpPr/>
          <p:nvPr/>
        </p:nvSpPr>
        <p:spPr>
          <a:xfrm rot="5400000">
            <a:off x="3522617" y="1489166"/>
            <a:ext cx="548640" cy="3744685"/>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3027988" y="2715208"/>
            <a:ext cx="1544012" cy="369332"/>
          </a:xfrm>
          <a:prstGeom prst="rect">
            <a:avLst/>
          </a:prstGeom>
          <a:noFill/>
        </p:spPr>
        <p:txBody>
          <a:bodyPr wrap="none" rtlCol="0">
            <a:spAutoFit/>
          </a:bodyPr>
          <a:lstStyle/>
          <a:p>
            <a:r>
              <a:rPr lang="en-US" sz="1800" b="0" dirty="0"/>
              <a:t>Before CNNs</a:t>
            </a:r>
          </a:p>
        </p:txBody>
      </p:sp>
      <p:sp>
        <p:nvSpPr>
          <p:cNvPr id="18" name="Left Brace 17"/>
          <p:cNvSpPr/>
          <p:nvPr/>
        </p:nvSpPr>
        <p:spPr>
          <a:xfrm rot="16200000">
            <a:off x="6910255" y="2878184"/>
            <a:ext cx="548640" cy="1515291"/>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6496948" y="3840167"/>
            <a:ext cx="1351652" cy="369332"/>
          </a:xfrm>
          <a:prstGeom prst="rect">
            <a:avLst/>
          </a:prstGeom>
          <a:noFill/>
        </p:spPr>
        <p:txBody>
          <a:bodyPr wrap="none" rtlCol="0">
            <a:spAutoFit/>
          </a:bodyPr>
          <a:lstStyle/>
          <a:p>
            <a:r>
              <a:rPr lang="en-US" sz="1800" b="0" dirty="0"/>
              <a:t>After CNNs</a:t>
            </a:r>
          </a:p>
        </p:txBody>
      </p:sp>
      <p:sp>
        <p:nvSpPr>
          <p:cNvPr id="20" name="TextBox 19"/>
          <p:cNvSpPr txBox="1"/>
          <p:nvPr/>
        </p:nvSpPr>
        <p:spPr>
          <a:xfrm>
            <a:off x="6324600" y="1639255"/>
            <a:ext cx="1828800" cy="369332"/>
          </a:xfrm>
          <a:prstGeom prst="rect">
            <a:avLst/>
          </a:prstGeom>
          <a:noFill/>
        </p:spPr>
        <p:txBody>
          <a:bodyPr wrap="square" rtlCol="0">
            <a:spAutoFit/>
          </a:bodyPr>
          <a:lstStyle/>
          <a:p>
            <a:pPr algn="ctr"/>
            <a:r>
              <a:rPr lang="en-US" sz="1800" b="0" dirty="0">
                <a:solidFill>
                  <a:srgbClr val="000000"/>
                </a:solidFill>
              </a:rPr>
              <a:t>Faster R-CNN</a:t>
            </a:r>
          </a:p>
        </p:txBody>
      </p:sp>
      <p:sp>
        <p:nvSpPr>
          <p:cNvPr id="21" name="Oval 20"/>
          <p:cNvSpPr/>
          <p:nvPr/>
        </p:nvSpPr>
        <p:spPr>
          <a:xfrm>
            <a:off x="7778397" y="1963338"/>
            <a:ext cx="322662" cy="322662"/>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274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1" grpId="0" animBg="1"/>
      <p:bldP spid="13" grpId="0" animBg="1"/>
      <p:bldP spid="20" grpId="0"/>
      <p:bldP spid="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CC775-5EC6-CF44-A0F2-C70CB8B90456}"/>
              </a:ext>
            </a:extLst>
          </p:cNvPr>
          <p:cNvSpPr>
            <a:spLocks noGrp="1"/>
          </p:cNvSpPr>
          <p:nvPr>
            <p:ph type="title"/>
          </p:nvPr>
        </p:nvSpPr>
        <p:spPr/>
        <p:txBody>
          <a:bodyPr/>
          <a:lstStyle/>
          <a:p>
            <a:r>
              <a:rPr lang="en-US" dirty="0"/>
              <a:t>Streamlined detection architectures</a:t>
            </a:r>
          </a:p>
        </p:txBody>
      </p:sp>
      <p:sp>
        <p:nvSpPr>
          <p:cNvPr id="3" name="Content Placeholder 2">
            <a:extLst>
              <a:ext uri="{FF2B5EF4-FFF2-40B4-BE49-F238E27FC236}">
                <a16:creationId xmlns:a16="http://schemas.microsoft.com/office/drawing/2014/main" id="{088FB8C0-B510-E640-908A-3222F491E27F}"/>
              </a:ext>
            </a:extLst>
          </p:cNvPr>
          <p:cNvSpPr>
            <a:spLocks noGrp="1"/>
          </p:cNvSpPr>
          <p:nvPr>
            <p:ph idx="1"/>
          </p:nvPr>
        </p:nvSpPr>
        <p:spPr>
          <a:xfrm>
            <a:off x="685800" y="914400"/>
            <a:ext cx="7924800" cy="5257800"/>
          </a:xfrm>
        </p:spPr>
        <p:txBody>
          <a:bodyPr/>
          <a:lstStyle/>
          <a:p>
            <a:pPr marL="457200" indent="-457200">
              <a:buFont typeface="Arial" panose="020B0604020202020204" pitchFamily="34" charset="0"/>
              <a:buChar char="•"/>
            </a:pPr>
            <a:r>
              <a:rPr lang="en-US" dirty="0"/>
              <a:t>The Faster R-CNN pipeline separates proposal generation and region classification:</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Is it possible do detection in one shot?</a:t>
            </a:r>
          </a:p>
        </p:txBody>
      </p:sp>
      <p:sp>
        <p:nvSpPr>
          <p:cNvPr id="4" name="Rectangle 3">
            <a:extLst>
              <a:ext uri="{FF2B5EF4-FFF2-40B4-BE49-F238E27FC236}">
                <a16:creationId xmlns:a16="http://schemas.microsoft.com/office/drawing/2014/main" id="{F4AFBB67-BF84-B64D-8BD5-AAAF1866B5C8}"/>
              </a:ext>
            </a:extLst>
          </p:cNvPr>
          <p:cNvSpPr/>
          <p:nvPr/>
        </p:nvSpPr>
        <p:spPr bwMode="auto">
          <a:xfrm>
            <a:off x="76200" y="2961409"/>
            <a:ext cx="1752600" cy="1066800"/>
          </a:xfrm>
          <a:prstGeom prst="rect">
            <a:avLst/>
          </a:prstGeom>
          <a:solidFill>
            <a:srgbClr val="FFDBC8"/>
          </a:solid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Conv feature map of the entire image</a:t>
            </a:r>
          </a:p>
        </p:txBody>
      </p:sp>
      <p:sp>
        <p:nvSpPr>
          <p:cNvPr id="5" name="Right Arrow 4">
            <a:extLst>
              <a:ext uri="{FF2B5EF4-FFF2-40B4-BE49-F238E27FC236}">
                <a16:creationId xmlns:a16="http://schemas.microsoft.com/office/drawing/2014/main" id="{A37C5861-7D72-254C-9E71-232D6001CE40}"/>
              </a:ext>
            </a:extLst>
          </p:cNvPr>
          <p:cNvSpPr/>
          <p:nvPr/>
        </p:nvSpPr>
        <p:spPr bwMode="auto">
          <a:xfrm rot="19050680">
            <a:off x="1921641" y="2569008"/>
            <a:ext cx="534654" cy="380494"/>
          </a:xfrm>
          <a:prstGeom prst="rightArrow">
            <a:avLst/>
          </a:prstGeom>
          <a:solidFill>
            <a:srgbClr val="FF99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6" name="Rectangle 5">
            <a:extLst>
              <a:ext uri="{FF2B5EF4-FFF2-40B4-BE49-F238E27FC236}">
                <a16:creationId xmlns:a16="http://schemas.microsoft.com/office/drawing/2014/main" id="{2E1D8D77-9AE6-F040-B7BD-83672F88BA21}"/>
              </a:ext>
            </a:extLst>
          </p:cNvPr>
          <p:cNvSpPr/>
          <p:nvPr/>
        </p:nvSpPr>
        <p:spPr bwMode="auto">
          <a:xfrm>
            <a:off x="2563465" y="2001321"/>
            <a:ext cx="1371600" cy="1066800"/>
          </a:xfrm>
          <a:prstGeom prst="rect">
            <a:avLst/>
          </a:prstGeom>
          <a:solidFill>
            <a:srgbClr val="FFDBC8"/>
          </a:solid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Region Proposals</a:t>
            </a:r>
          </a:p>
        </p:txBody>
      </p:sp>
      <p:sp>
        <p:nvSpPr>
          <p:cNvPr id="7" name="Right Arrow 6">
            <a:extLst>
              <a:ext uri="{FF2B5EF4-FFF2-40B4-BE49-F238E27FC236}">
                <a16:creationId xmlns:a16="http://schemas.microsoft.com/office/drawing/2014/main" id="{0F149390-A818-3349-B6F0-E210E2A340F9}"/>
              </a:ext>
            </a:extLst>
          </p:cNvPr>
          <p:cNvSpPr/>
          <p:nvPr/>
        </p:nvSpPr>
        <p:spPr bwMode="auto">
          <a:xfrm rot="2542867">
            <a:off x="4045975" y="2578275"/>
            <a:ext cx="507464" cy="431241"/>
          </a:xfrm>
          <a:prstGeom prst="rightArrow">
            <a:avLst/>
          </a:prstGeom>
          <a:solidFill>
            <a:srgbClr val="FF99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8" name="Rectangle 7">
            <a:extLst>
              <a:ext uri="{FF2B5EF4-FFF2-40B4-BE49-F238E27FC236}">
                <a16:creationId xmlns:a16="http://schemas.microsoft.com/office/drawing/2014/main" id="{C463B61F-99E4-E942-BEE5-358BAF6FE458}"/>
              </a:ext>
            </a:extLst>
          </p:cNvPr>
          <p:cNvSpPr/>
          <p:nvPr/>
        </p:nvSpPr>
        <p:spPr bwMode="auto">
          <a:xfrm>
            <a:off x="5398499" y="2930236"/>
            <a:ext cx="1243853" cy="1066800"/>
          </a:xfrm>
          <a:prstGeom prst="rect">
            <a:avLst/>
          </a:prstGeom>
          <a:solidFill>
            <a:srgbClr val="FFDBC8"/>
          </a:solid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charset="0"/>
                <a:cs typeface="Arial" charset="0"/>
              </a:rPr>
              <a:t>RoI</a:t>
            </a:r>
            <a:r>
              <a:rPr kumimoji="0" lang="en-US" sz="1800" b="0" i="0" u="none" strike="noStrike" cap="none" normalizeH="0" baseline="0" dirty="0">
                <a:ln>
                  <a:noFill/>
                </a:ln>
                <a:solidFill>
                  <a:schemeClr val="tx1"/>
                </a:solidFill>
                <a:effectLst/>
                <a:latin typeface="Arial" charset="0"/>
                <a:cs typeface="Arial" charset="0"/>
              </a:rPr>
              <a:t> features</a:t>
            </a:r>
          </a:p>
        </p:txBody>
      </p:sp>
      <p:sp>
        <p:nvSpPr>
          <p:cNvPr id="9" name="Right Arrow 8">
            <a:extLst>
              <a:ext uri="{FF2B5EF4-FFF2-40B4-BE49-F238E27FC236}">
                <a16:creationId xmlns:a16="http://schemas.microsoft.com/office/drawing/2014/main" id="{261C2345-79CE-544F-9A7B-327A0CBB2258}"/>
              </a:ext>
            </a:extLst>
          </p:cNvPr>
          <p:cNvSpPr/>
          <p:nvPr/>
        </p:nvSpPr>
        <p:spPr bwMode="auto">
          <a:xfrm>
            <a:off x="1981201" y="3657600"/>
            <a:ext cx="2514600" cy="457200"/>
          </a:xfrm>
          <a:prstGeom prst="rightArrow">
            <a:avLst/>
          </a:prstGeom>
          <a:solidFill>
            <a:srgbClr val="FF99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0" name="TextBox 9">
            <a:extLst>
              <a:ext uri="{FF2B5EF4-FFF2-40B4-BE49-F238E27FC236}">
                <a16:creationId xmlns:a16="http://schemas.microsoft.com/office/drawing/2014/main" id="{594E7465-B266-3A46-A5E1-DB835558271E}"/>
              </a:ext>
            </a:extLst>
          </p:cNvPr>
          <p:cNvSpPr txBox="1"/>
          <p:nvPr/>
        </p:nvSpPr>
        <p:spPr>
          <a:xfrm>
            <a:off x="1371600" y="2165389"/>
            <a:ext cx="671979" cy="369332"/>
          </a:xfrm>
          <a:prstGeom prst="rect">
            <a:avLst/>
          </a:prstGeom>
          <a:noFill/>
        </p:spPr>
        <p:txBody>
          <a:bodyPr wrap="none" rtlCol="0">
            <a:spAutoFit/>
          </a:bodyPr>
          <a:lstStyle/>
          <a:p>
            <a:r>
              <a:rPr lang="en-US" sz="1800" dirty="0"/>
              <a:t>RPN</a:t>
            </a:r>
          </a:p>
        </p:txBody>
      </p:sp>
      <p:sp>
        <p:nvSpPr>
          <p:cNvPr id="11" name="TextBox 10">
            <a:extLst>
              <a:ext uri="{FF2B5EF4-FFF2-40B4-BE49-F238E27FC236}">
                <a16:creationId xmlns:a16="http://schemas.microsoft.com/office/drawing/2014/main" id="{CC2C5731-3998-0546-B018-AF6C11C9201D}"/>
              </a:ext>
            </a:extLst>
          </p:cNvPr>
          <p:cNvSpPr txBox="1"/>
          <p:nvPr/>
        </p:nvSpPr>
        <p:spPr>
          <a:xfrm>
            <a:off x="4343400" y="3087469"/>
            <a:ext cx="1008941" cy="646331"/>
          </a:xfrm>
          <a:prstGeom prst="rect">
            <a:avLst/>
          </a:prstGeom>
          <a:noFill/>
        </p:spPr>
        <p:txBody>
          <a:bodyPr wrap="square" rtlCol="0">
            <a:spAutoFit/>
          </a:bodyPr>
          <a:lstStyle/>
          <a:p>
            <a:pPr algn="ctr"/>
            <a:r>
              <a:rPr lang="en-US" sz="1800" dirty="0" err="1"/>
              <a:t>RoI</a:t>
            </a:r>
            <a:r>
              <a:rPr lang="en-US" sz="1800" dirty="0"/>
              <a:t> pooling</a:t>
            </a:r>
          </a:p>
        </p:txBody>
      </p:sp>
      <p:sp>
        <p:nvSpPr>
          <p:cNvPr id="12" name="Right Arrow 11">
            <a:extLst>
              <a:ext uri="{FF2B5EF4-FFF2-40B4-BE49-F238E27FC236}">
                <a16:creationId xmlns:a16="http://schemas.microsoft.com/office/drawing/2014/main" id="{7C0BDDD1-3F9A-0442-B41C-1019018A0E9E}"/>
              </a:ext>
            </a:extLst>
          </p:cNvPr>
          <p:cNvSpPr/>
          <p:nvPr/>
        </p:nvSpPr>
        <p:spPr bwMode="auto">
          <a:xfrm>
            <a:off x="6788440" y="3235036"/>
            <a:ext cx="862853" cy="457200"/>
          </a:xfrm>
          <a:prstGeom prst="rightArrow">
            <a:avLst/>
          </a:prstGeom>
          <a:solidFill>
            <a:srgbClr val="FF99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 name="TextBox 12">
            <a:extLst>
              <a:ext uri="{FF2B5EF4-FFF2-40B4-BE49-F238E27FC236}">
                <a16:creationId xmlns:a16="http://schemas.microsoft.com/office/drawing/2014/main" id="{222D5AB9-59B7-D74E-95AF-C7EAB5E8E33D}"/>
              </a:ext>
            </a:extLst>
          </p:cNvPr>
          <p:cNvSpPr txBox="1"/>
          <p:nvPr/>
        </p:nvSpPr>
        <p:spPr>
          <a:xfrm>
            <a:off x="6248400" y="2249269"/>
            <a:ext cx="1944518" cy="646331"/>
          </a:xfrm>
          <a:prstGeom prst="rect">
            <a:avLst/>
          </a:prstGeom>
          <a:noFill/>
        </p:spPr>
        <p:txBody>
          <a:bodyPr wrap="square" rtlCol="0">
            <a:spAutoFit/>
          </a:bodyPr>
          <a:lstStyle/>
          <a:p>
            <a:pPr algn="ctr"/>
            <a:r>
              <a:rPr lang="en-US" sz="1800" dirty="0"/>
              <a:t>Classification + Regression</a:t>
            </a:r>
          </a:p>
        </p:txBody>
      </p:sp>
      <p:sp>
        <p:nvSpPr>
          <p:cNvPr id="14" name="Rectangle 13">
            <a:extLst>
              <a:ext uri="{FF2B5EF4-FFF2-40B4-BE49-F238E27FC236}">
                <a16:creationId xmlns:a16="http://schemas.microsoft.com/office/drawing/2014/main" id="{7CCCCB81-FFF0-7F4E-9E3A-C682FEECBB3A}"/>
              </a:ext>
            </a:extLst>
          </p:cNvPr>
          <p:cNvSpPr/>
          <p:nvPr/>
        </p:nvSpPr>
        <p:spPr bwMode="auto">
          <a:xfrm>
            <a:off x="7779664" y="2930236"/>
            <a:ext cx="1306477" cy="1066800"/>
          </a:xfrm>
          <a:prstGeom prst="rect">
            <a:avLst/>
          </a:prstGeom>
          <a:solidFill>
            <a:srgbClr val="FFDBC8"/>
          </a:solid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Detections</a:t>
            </a:r>
          </a:p>
        </p:txBody>
      </p:sp>
      <p:sp>
        <p:nvSpPr>
          <p:cNvPr id="15" name="Rectangle 14">
            <a:extLst>
              <a:ext uri="{FF2B5EF4-FFF2-40B4-BE49-F238E27FC236}">
                <a16:creationId xmlns:a16="http://schemas.microsoft.com/office/drawing/2014/main" id="{060BAACF-E9DF-614E-97AE-58938BFAD108}"/>
              </a:ext>
            </a:extLst>
          </p:cNvPr>
          <p:cNvSpPr/>
          <p:nvPr/>
        </p:nvSpPr>
        <p:spPr bwMode="auto">
          <a:xfrm>
            <a:off x="1460377" y="5322027"/>
            <a:ext cx="1752600" cy="1066800"/>
          </a:xfrm>
          <a:prstGeom prst="rect">
            <a:avLst/>
          </a:prstGeom>
          <a:solidFill>
            <a:srgbClr val="FFDBC8"/>
          </a:solid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Conv feature map of the entire image</a:t>
            </a:r>
          </a:p>
        </p:txBody>
      </p:sp>
      <p:sp>
        <p:nvSpPr>
          <p:cNvPr id="16" name="Right Arrow 15">
            <a:extLst>
              <a:ext uri="{FF2B5EF4-FFF2-40B4-BE49-F238E27FC236}">
                <a16:creationId xmlns:a16="http://schemas.microsoft.com/office/drawing/2014/main" id="{E9127AB1-E895-EE4F-A8EB-26194BA9B57D}"/>
              </a:ext>
            </a:extLst>
          </p:cNvPr>
          <p:cNvSpPr/>
          <p:nvPr/>
        </p:nvSpPr>
        <p:spPr bwMode="auto">
          <a:xfrm>
            <a:off x="3464568" y="5645728"/>
            <a:ext cx="2648659" cy="457200"/>
          </a:xfrm>
          <a:prstGeom prst="rightArrow">
            <a:avLst/>
          </a:prstGeom>
          <a:solidFill>
            <a:srgbClr val="FF99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7" name="Rectangle 16">
            <a:extLst>
              <a:ext uri="{FF2B5EF4-FFF2-40B4-BE49-F238E27FC236}">
                <a16:creationId xmlns:a16="http://schemas.microsoft.com/office/drawing/2014/main" id="{FD623DA8-75E2-2949-9E23-03E1FC392018}"/>
              </a:ext>
            </a:extLst>
          </p:cNvPr>
          <p:cNvSpPr/>
          <p:nvPr/>
        </p:nvSpPr>
        <p:spPr bwMode="auto">
          <a:xfrm>
            <a:off x="6313523" y="5334000"/>
            <a:ext cx="1306477" cy="1066800"/>
          </a:xfrm>
          <a:prstGeom prst="rect">
            <a:avLst/>
          </a:prstGeom>
          <a:solidFill>
            <a:srgbClr val="FFDBC8"/>
          </a:solid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Detections</a:t>
            </a:r>
          </a:p>
        </p:txBody>
      </p:sp>
      <p:sp>
        <p:nvSpPr>
          <p:cNvPr id="18" name="TextBox 17">
            <a:extLst>
              <a:ext uri="{FF2B5EF4-FFF2-40B4-BE49-F238E27FC236}">
                <a16:creationId xmlns:a16="http://schemas.microsoft.com/office/drawing/2014/main" id="{130FE4D4-D6B7-464B-A641-E53FF20459A0}"/>
              </a:ext>
            </a:extLst>
          </p:cNvPr>
          <p:cNvSpPr txBox="1"/>
          <p:nvPr/>
        </p:nvSpPr>
        <p:spPr>
          <a:xfrm>
            <a:off x="3493498" y="5075597"/>
            <a:ext cx="2518625" cy="646331"/>
          </a:xfrm>
          <a:prstGeom prst="rect">
            <a:avLst/>
          </a:prstGeom>
          <a:noFill/>
        </p:spPr>
        <p:txBody>
          <a:bodyPr wrap="square" rtlCol="0">
            <a:spAutoFit/>
          </a:bodyPr>
          <a:lstStyle/>
          <a:p>
            <a:pPr algn="ctr"/>
            <a:r>
              <a:rPr lang="en-US" sz="1800" dirty="0"/>
              <a:t>Classification + Regression</a:t>
            </a:r>
          </a:p>
        </p:txBody>
      </p:sp>
    </p:spTree>
    <p:extLst>
      <p:ext uri="{BB962C8B-B14F-4D97-AF65-F5344CB8AC3E}">
        <p14:creationId xmlns:p14="http://schemas.microsoft.com/office/powerpoint/2010/main" val="107015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P spid="7" grpId="0" animBg="1"/>
      <p:bldP spid="8" grpId="0" animBg="1"/>
      <p:bldP spid="9" grpId="0" animBg="1"/>
      <p:bldP spid="10" grpId="0"/>
      <p:bldP spid="11" grpId="0"/>
      <p:bldP spid="12" grpId="0" animBg="1"/>
      <p:bldP spid="13" grpId="0"/>
      <p:bldP spid="14" grpId="0" animBg="1"/>
      <p:bldP spid="15" grpId="0" animBg="1"/>
      <p:bldP spid="16" grpId="0" animBg="1"/>
      <p:bldP spid="17" grpId="0" animBg="1"/>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YOLO</a:t>
            </a:r>
          </a:p>
        </p:txBody>
      </p:sp>
      <p:sp>
        <p:nvSpPr>
          <p:cNvPr id="3" name="Content Placeholder 2"/>
          <p:cNvSpPr>
            <a:spLocks noGrp="1"/>
          </p:cNvSpPr>
          <p:nvPr>
            <p:ph idx="1"/>
          </p:nvPr>
        </p:nvSpPr>
        <p:spPr/>
        <p:txBody>
          <a:bodyPr>
            <a:normAutofit/>
          </a:bodyPr>
          <a:lstStyle/>
          <a:p>
            <a:pPr marL="514350" indent="-514350">
              <a:lnSpc>
                <a:spcPct val="120000"/>
              </a:lnSpc>
              <a:buFont typeface="Arial" panose="020B0604020202020204" pitchFamily="34" charset="0"/>
              <a:buChar char="•"/>
            </a:pPr>
            <a:r>
              <a:rPr lang="en-US" dirty="0"/>
              <a:t>Divide the image into a coarse grid and directly predict class label and a few candidate boxes for each grid cell</a:t>
            </a:r>
          </a:p>
        </p:txBody>
      </p:sp>
      <p:pic>
        <p:nvPicPr>
          <p:cNvPr id="5" name="Picture 4"/>
          <p:cNvPicPr>
            <a:picLocks noChangeAspect="1"/>
          </p:cNvPicPr>
          <p:nvPr/>
        </p:nvPicPr>
        <p:blipFill rotWithShape="1">
          <a:blip r:embed="rId2"/>
          <a:srcRect t="5545" b="-181"/>
          <a:stretch/>
        </p:blipFill>
        <p:spPr>
          <a:xfrm>
            <a:off x="1905000" y="2667000"/>
            <a:ext cx="5703554" cy="3505200"/>
          </a:xfrm>
          <a:prstGeom prst="rect">
            <a:avLst/>
          </a:prstGeom>
        </p:spPr>
      </p:pic>
      <p:sp>
        <p:nvSpPr>
          <p:cNvPr id="7" name="Rectangle 6"/>
          <p:cNvSpPr/>
          <p:nvPr/>
        </p:nvSpPr>
        <p:spPr>
          <a:xfrm>
            <a:off x="228600" y="6248400"/>
            <a:ext cx="8686800" cy="584776"/>
          </a:xfrm>
          <a:prstGeom prst="rect">
            <a:avLst/>
          </a:prstGeom>
        </p:spPr>
        <p:txBody>
          <a:bodyPr wrap="square">
            <a:spAutoFit/>
          </a:bodyPr>
          <a:lstStyle/>
          <a:p>
            <a:pPr algn="ctr"/>
            <a:r>
              <a:rPr lang="en-US" sz="1600" b="0" dirty="0"/>
              <a:t>J. </a:t>
            </a:r>
            <a:r>
              <a:rPr lang="en-US" sz="1600" b="0" dirty="0" err="1"/>
              <a:t>Redmon</a:t>
            </a:r>
            <a:r>
              <a:rPr lang="en-US" sz="1600" b="0" dirty="0"/>
              <a:t>, S. </a:t>
            </a:r>
            <a:r>
              <a:rPr lang="en-US" sz="1600" b="0" dirty="0" err="1"/>
              <a:t>Divvala</a:t>
            </a:r>
            <a:r>
              <a:rPr lang="en-US" sz="1600" b="0" dirty="0"/>
              <a:t>, R. </a:t>
            </a:r>
            <a:r>
              <a:rPr lang="en-US" sz="1600" b="0" dirty="0" err="1"/>
              <a:t>Girshick</a:t>
            </a:r>
            <a:r>
              <a:rPr lang="en-US" sz="1600" b="0" dirty="0"/>
              <a:t>, and A. </a:t>
            </a:r>
            <a:r>
              <a:rPr lang="en-US" sz="1600" b="0" dirty="0" err="1"/>
              <a:t>Farhadi</a:t>
            </a:r>
            <a:r>
              <a:rPr lang="en-US" sz="1600" b="0" dirty="0"/>
              <a:t>, </a:t>
            </a:r>
            <a:r>
              <a:rPr lang="en-US" sz="1600" b="0" dirty="0">
                <a:hlinkClick r:id="rId3"/>
              </a:rPr>
              <a:t>You Only Look Once: Unified, Real-Time Object Detection</a:t>
            </a:r>
            <a:r>
              <a:rPr lang="en-US" sz="1600" b="0" dirty="0"/>
              <a:t>, CVPR 2016</a:t>
            </a:r>
          </a:p>
        </p:txBody>
      </p:sp>
    </p:spTree>
    <p:extLst>
      <p:ext uri="{BB962C8B-B14F-4D97-AF65-F5344CB8AC3E}">
        <p14:creationId xmlns:p14="http://schemas.microsoft.com/office/powerpoint/2010/main" val="23311515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62000" y="2819400"/>
            <a:ext cx="7696200" cy="3201194"/>
          </a:xfrm>
          <a:prstGeom prst="rect">
            <a:avLst/>
          </a:prstGeom>
        </p:spPr>
      </p:pic>
      <p:sp>
        <p:nvSpPr>
          <p:cNvPr id="2" name="Title 1"/>
          <p:cNvSpPr>
            <a:spLocks noGrp="1"/>
          </p:cNvSpPr>
          <p:nvPr>
            <p:ph type="title"/>
          </p:nvPr>
        </p:nvSpPr>
        <p:spPr/>
        <p:txBody>
          <a:bodyPr/>
          <a:lstStyle/>
          <a:p>
            <a:r>
              <a:rPr lang="en-US" dirty="0"/>
              <a:t>YOLO</a:t>
            </a:r>
          </a:p>
        </p:txBody>
      </p:sp>
      <p:sp>
        <p:nvSpPr>
          <p:cNvPr id="3" name="Content Placeholder 2"/>
          <p:cNvSpPr>
            <a:spLocks noGrp="1"/>
          </p:cNvSpPr>
          <p:nvPr>
            <p:ph idx="1"/>
          </p:nvPr>
        </p:nvSpPr>
        <p:spPr>
          <a:xfrm>
            <a:off x="685800" y="914400"/>
            <a:ext cx="7772400" cy="1981200"/>
          </a:xfrm>
        </p:spPr>
        <p:txBody>
          <a:bodyPr>
            <a:normAutofit/>
          </a:bodyPr>
          <a:lstStyle/>
          <a:p>
            <a:pPr marL="457200" indent="-457200">
              <a:lnSpc>
                <a:spcPct val="120000"/>
              </a:lnSpc>
              <a:buFont typeface="+mj-lt"/>
              <a:buAutoNum type="arabicPeriod"/>
            </a:pPr>
            <a:r>
              <a:rPr lang="en-US" sz="2400" dirty="0"/>
              <a:t>Take conv feature maps at 7x7 resolution</a:t>
            </a:r>
          </a:p>
          <a:p>
            <a:pPr marL="514350" indent="-514350">
              <a:lnSpc>
                <a:spcPct val="120000"/>
              </a:lnSpc>
              <a:buFont typeface="+mj-lt"/>
              <a:buAutoNum type="arabicPeriod"/>
            </a:pPr>
            <a:r>
              <a:rPr lang="en-US" sz="2400" dirty="0"/>
              <a:t>Add two FC layers to  predict, at each location, </a:t>
            </a:r>
            <a:br>
              <a:rPr lang="en-US" sz="2400" dirty="0"/>
            </a:br>
            <a:r>
              <a:rPr lang="en-US" sz="2400" dirty="0"/>
              <a:t>a score for each class and 2 </a:t>
            </a:r>
            <a:r>
              <a:rPr lang="en-US" sz="2400" dirty="0" err="1"/>
              <a:t>bboxes</a:t>
            </a:r>
            <a:r>
              <a:rPr lang="en-US" sz="2400" dirty="0"/>
              <a:t> w/ confidences</a:t>
            </a:r>
          </a:p>
          <a:p>
            <a:pPr marL="914400" lvl="1" indent="-514350">
              <a:lnSpc>
                <a:spcPct val="120000"/>
              </a:lnSpc>
            </a:pPr>
            <a:r>
              <a:rPr lang="en-US" dirty="0"/>
              <a:t>For PASCAL, output is 7x7x30 (30 = 20 + 2*(4+1))</a:t>
            </a:r>
          </a:p>
          <a:p>
            <a:pPr marL="514350" indent="-514350">
              <a:lnSpc>
                <a:spcPct val="120000"/>
              </a:lnSpc>
              <a:buFont typeface="+mj-lt"/>
              <a:buAutoNum type="arabicPeriod"/>
            </a:pPr>
            <a:endParaRPr lang="en-US" dirty="0"/>
          </a:p>
        </p:txBody>
      </p:sp>
      <p:sp>
        <p:nvSpPr>
          <p:cNvPr id="7" name="Rectangle 6"/>
          <p:cNvSpPr/>
          <p:nvPr/>
        </p:nvSpPr>
        <p:spPr>
          <a:xfrm>
            <a:off x="228600" y="6248400"/>
            <a:ext cx="8686800" cy="584776"/>
          </a:xfrm>
          <a:prstGeom prst="rect">
            <a:avLst/>
          </a:prstGeom>
        </p:spPr>
        <p:txBody>
          <a:bodyPr wrap="square">
            <a:spAutoFit/>
          </a:bodyPr>
          <a:lstStyle/>
          <a:p>
            <a:pPr algn="ctr"/>
            <a:r>
              <a:rPr lang="en-US" sz="1600" b="0" dirty="0"/>
              <a:t>J. </a:t>
            </a:r>
            <a:r>
              <a:rPr lang="en-US" sz="1600" b="0" dirty="0" err="1"/>
              <a:t>Redmon</a:t>
            </a:r>
            <a:r>
              <a:rPr lang="en-US" sz="1600" b="0" dirty="0"/>
              <a:t>, S. </a:t>
            </a:r>
            <a:r>
              <a:rPr lang="en-US" sz="1600" b="0" dirty="0" err="1"/>
              <a:t>Divvala</a:t>
            </a:r>
            <a:r>
              <a:rPr lang="en-US" sz="1600" b="0" dirty="0"/>
              <a:t>, R. </a:t>
            </a:r>
            <a:r>
              <a:rPr lang="en-US" sz="1600" b="0" dirty="0" err="1"/>
              <a:t>Girshick</a:t>
            </a:r>
            <a:r>
              <a:rPr lang="en-US" sz="1600" b="0" dirty="0"/>
              <a:t>, and A. </a:t>
            </a:r>
            <a:r>
              <a:rPr lang="en-US" sz="1600" b="0" dirty="0" err="1"/>
              <a:t>Farhadi</a:t>
            </a:r>
            <a:r>
              <a:rPr lang="en-US" sz="1600" b="0" dirty="0"/>
              <a:t>, </a:t>
            </a:r>
            <a:r>
              <a:rPr lang="en-US" sz="1600" b="0" dirty="0">
                <a:hlinkClick r:id="rId3"/>
              </a:rPr>
              <a:t>You Only Look Once: Unified, Real-Time Object Detection</a:t>
            </a:r>
            <a:r>
              <a:rPr lang="en-US" sz="1600" b="0" dirty="0"/>
              <a:t>, CVPR 2016</a:t>
            </a:r>
          </a:p>
        </p:txBody>
      </p:sp>
    </p:spTree>
    <p:extLst>
      <p:ext uri="{BB962C8B-B14F-4D97-AF65-F5344CB8AC3E}">
        <p14:creationId xmlns:p14="http://schemas.microsoft.com/office/powerpoint/2010/main" val="14861254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YOLO</a:t>
            </a:r>
          </a:p>
        </p:txBody>
      </p:sp>
      <p:sp>
        <p:nvSpPr>
          <p:cNvPr id="3" name="Content Placeholder 2"/>
          <p:cNvSpPr>
            <a:spLocks noGrp="1"/>
          </p:cNvSpPr>
          <p:nvPr>
            <p:ph idx="1"/>
          </p:nvPr>
        </p:nvSpPr>
        <p:spPr>
          <a:xfrm>
            <a:off x="685800" y="914400"/>
            <a:ext cx="7772400" cy="533400"/>
          </a:xfrm>
        </p:spPr>
        <p:txBody>
          <a:bodyPr>
            <a:normAutofit/>
          </a:bodyPr>
          <a:lstStyle/>
          <a:p>
            <a:pPr marL="514350" indent="-514350">
              <a:buFont typeface="Arial" panose="020B0604020202020204" pitchFamily="34" charset="0"/>
              <a:buChar char="•"/>
            </a:pPr>
            <a:r>
              <a:rPr lang="en-US" dirty="0"/>
              <a:t>Objective function:</a:t>
            </a:r>
          </a:p>
        </p:txBody>
      </p:sp>
      <p:pic>
        <p:nvPicPr>
          <p:cNvPr id="8" name="Picture 7">
            <a:extLst>
              <a:ext uri="{FF2B5EF4-FFF2-40B4-BE49-F238E27FC236}">
                <a16:creationId xmlns:a16="http://schemas.microsoft.com/office/drawing/2014/main" id="{DE5C24BD-5576-A443-A9EA-45722314F2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905000"/>
            <a:ext cx="6629400" cy="4501047"/>
          </a:xfrm>
          <a:prstGeom prst="rect">
            <a:avLst/>
          </a:prstGeom>
        </p:spPr>
      </p:pic>
      <p:sp>
        <p:nvSpPr>
          <p:cNvPr id="12" name="TextBox 11">
            <a:extLst>
              <a:ext uri="{FF2B5EF4-FFF2-40B4-BE49-F238E27FC236}">
                <a16:creationId xmlns:a16="http://schemas.microsoft.com/office/drawing/2014/main" id="{5FC1EF0C-450D-504B-8C27-3CA83C8517E8}"/>
              </a:ext>
            </a:extLst>
          </p:cNvPr>
          <p:cNvSpPr txBox="1"/>
          <p:nvPr/>
        </p:nvSpPr>
        <p:spPr>
          <a:xfrm>
            <a:off x="6997700" y="2514600"/>
            <a:ext cx="2146300" cy="369332"/>
          </a:xfrm>
          <a:prstGeom prst="rect">
            <a:avLst/>
          </a:prstGeom>
          <a:noFill/>
        </p:spPr>
        <p:txBody>
          <a:bodyPr wrap="square" rtlCol="0">
            <a:spAutoFit/>
          </a:bodyPr>
          <a:lstStyle/>
          <a:p>
            <a:pPr algn="ctr"/>
            <a:r>
              <a:rPr lang="en-US" sz="1800" b="0" dirty="0">
                <a:solidFill>
                  <a:srgbClr val="7030A0"/>
                </a:solidFill>
              </a:rPr>
              <a:t>Regression</a:t>
            </a:r>
          </a:p>
        </p:txBody>
      </p:sp>
      <p:sp>
        <p:nvSpPr>
          <p:cNvPr id="13" name="TextBox 12">
            <a:extLst>
              <a:ext uri="{FF2B5EF4-FFF2-40B4-BE49-F238E27FC236}">
                <a16:creationId xmlns:a16="http://schemas.microsoft.com/office/drawing/2014/main" id="{874B8155-380D-E149-B235-2EC7535E225E}"/>
              </a:ext>
            </a:extLst>
          </p:cNvPr>
          <p:cNvSpPr txBox="1"/>
          <p:nvPr/>
        </p:nvSpPr>
        <p:spPr>
          <a:xfrm>
            <a:off x="7150100" y="4154269"/>
            <a:ext cx="2146300" cy="646331"/>
          </a:xfrm>
          <a:prstGeom prst="rect">
            <a:avLst/>
          </a:prstGeom>
          <a:noFill/>
        </p:spPr>
        <p:txBody>
          <a:bodyPr wrap="square" rtlCol="0">
            <a:spAutoFit/>
          </a:bodyPr>
          <a:lstStyle/>
          <a:p>
            <a:pPr algn="ctr"/>
            <a:r>
              <a:rPr lang="en-US" sz="1800" b="0" dirty="0">
                <a:solidFill>
                  <a:srgbClr val="7030A0"/>
                </a:solidFill>
              </a:rPr>
              <a:t>Object/no object confidence</a:t>
            </a:r>
          </a:p>
        </p:txBody>
      </p:sp>
      <p:sp>
        <p:nvSpPr>
          <p:cNvPr id="23" name="TextBox 22">
            <a:extLst>
              <a:ext uri="{FF2B5EF4-FFF2-40B4-BE49-F238E27FC236}">
                <a16:creationId xmlns:a16="http://schemas.microsoft.com/office/drawing/2014/main" id="{65F54761-91F2-584D-8B61-A27DD755921E}"/>
              </a:ext>
            </a:extLst>
          </p:cNvPr>
          <p:cNvSpPr txBox="1"/>
          <p:nvPr/>
        </p:nvSpPr>
        <p:spPr>
          <a:xfrm>
            <a:off x="7086600" y="5802868"/>
            <a:ext cx="2146300" cy="369332"/>
          </a:xfrm>
          <a:prstGeom prst="rect">
            <a:avLst/>
          </a:prstGeom>
          <a:noFill/>
        </p:spPr>
        <p:txBody>
          <a:bodyPr wrap="square" rtlCol="0">
            <a:spAutoFit/>
          </a:bodyPr>
          <a:lstStyle/>
          <a:p>
            <a:pPr algn="ctr"/>
            <a:r>
              <a:rPr lang="en-US" sz="1800" b="0" dirty="0">
                <a:solidFill>
                  <a:srgbClr val="7030A0"/>
                </a:solidFill>
              </a:rPr>
              <a:t>Class prediction</a:t>
            </a:r>
          </a:p>
        </p:txBody>
      </p:sp>
      <p:sp>
        <p:nvSpPr>
          <p:cNvPr id="24" name="Right Brace 23">
            <a:extLst>
              <a:ext uri="{FF2B5EF4-FFF2-40B4-BE49-F238E27FC236}">
                <a16:creationId xmlns:a16="http://schemas.microsoft.com/office/drawing/2014/main" id="{41334EA7-E647-0A44-934F-29563F9C0D74}"/>
              </a:ext>
            </a:extLst>
          </p:cNvPr>
          <p:cNvSpPr/>
          <p:nvPr/>
        </p:nvSpPr>
        <p:spPr bwMode="auto">
          <a:xfrm>
            <a:off x="7162800" y="1981200"/>
            <a:ext cx="152400" cy="1515543"/>
          </a:xfrm>
          <a:prstGeom prst="rightBrace">
            <a:avLst/>
          </a:prstGeom>
          <a:no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7030A0"/>
              </a:solidFill>
              <a:effectLst/>
              <a:latin typeface="Arial" charset="0"/>
              <a:cs typeface="Arial" charset="0"/>
            </a:endParaRPr>
          </a:p>
        </p:txBody>
      </p:sp>
      <p:sp>
        <p:nvSpPr>
          <p:cNvPr id="25" name="Right Brace 24">
            <a:extLst>
              <a:ext uri="{FF2B5EF4-FFF2-40B4-BE49-F238E27FC236}">
                <a16:creationId xmlns:a16="http://schemas.microsoft.com/office/drawing/2014/main" id="{D40BA3B6-41E9-FC4D-AF1F-EAA552CB39B2}"/>
              </a:ext>
            </a:extLst>
          </p:cNvPr>
          <p:cNvSpPr/>
          <p:nvPr/>
        </p:nvSpPr>
        <p:spPr bwMode="auto">
          <a:xfrm>
            <a:off x="7162800" y="3805771"/>
            <a:ext cx="152400" cy="1515543"/>
          </a:xfrm>
          <a:prstGeom prst="rightBrace">
            <a:avLst/>
          </a:prstGeom>
          <a:no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7030A0"/>
              </a:solidFill>
              <a:effectLst/>
              <a:latin typeface="Arial" charset="0"/>
              <a:cs typeface="Arial" charset="0"/>
            </a:endParaRPr>
          </a:p>
        </p:txBody>
      </p:sp>
    </p:spTree>
    <p:extLst>
      <p:ext uri="{BB962C8B-B14F-4D97-AF65-F5344CB8AC3E}">
        <p14:creationId xmlns:p14="http://schemas.microsoft.com/office/powerpoint/2010/main" val="33042880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YOLO</a:t>
            </a:r>
          </a:p>
        </p:txBody>
      </p:sp>
      <p:sp>
        <p:nvSpPr>
          <p:cNvPr id="3" name="Content Placeholder 2"/>
          <p:cNvSpPr>
            <a:spLocks noGrp="1"/>
          </p:cNvSpPr>
          <p:nvPr>
            <p:ph idx="1"/>
          </p:nvPr>
        </p:nvSpPr>
        <p:spPr>
          <a:xfrm>
            <a:off x="685800" y="914400"/>
            <a:ext cx="7772400" cy="533400"/>
          </a:xfrm>
        </p:spPr>
        <p:txBody>
          <a:bodyPr>
            <a:normAutofit/>
          </a:bodyPr>
          <a:lstStyle/>
          <a:p>
            <a:pPr marL="514350" indent="-514350">
              <a:buFont typeface="Arial" panose="020B0604020202020204" pitchFamily="34" charset="0"/>
              <a:buChar char="•"/>
            </a:pPr>
            <a:r>
              <a:rPr lang="en-US" dirty="0"/>
              <a:t>Objective function:</a:t>
            </a:r>
          </a:p>
        </p:txBody>
      </p:sp>
      <p:pic>
        <p:nvPicPr>
          <p:cNvPr id="8" name="Picture 7">
            <a:extLst>
              <a:ext uri="{FF2B5EF4-FFF2-40B4-BE49-F238E27FC236}">
                <a16:creationId xmlns:a16="http://schemas.microsoft.com/office/drawing/2014/main" id="{DE5C24BD-5576-A443-A9EA-45722314F2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905000"/>
            <a:ext cx="6629400" cy="4501047"/>
          </a:xfrm>
          <a:prstGeom prst="rect">
            <a:avLst/>
          </a:prstGeom>
        </p:spPr>
      </p:pic>
      <p:cxnSp>
        <p:nvCxnSpPr>
          <p:cNvPr id="10" name="Straight Arrow Connector 9">
            <a:extLst>
              <a:ext uri="{FF2B5EF4-FFF2-40B4-BE49-F238E27FC236}">
                <a16:creationId xmlns:a16="http://schemas.microsoft.com/office/drawing/2014/main" id="{56A3D52F-1110-2342-8E94-9E4D45133FB4}"/>
              </a:ext>
            </a:extLst>
          </p:cNvPr>
          <p:cNvCxnSpPr>
            <a:cxnSpLocks/>
          </p:cNvCxnSpPr>
          <p:nvPr/>
        </p:nvCxnSpPr>
        <p:spPr bwMode="auto">
          <a:xfrm flipH="1">
            <a:off x="1981200" y="1524000"/>
            <a:ext cx="533400" cy="60960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sp>
        <p:nvSpPr>
          <p:cNvPr id="11" name="TextBox 10">
            <a:extLst>
              <a:ext uri="{FF2B5EF4-FFF2-40B4-BE49-F238E27FC236}">
                <a16:creationId xmlns:a16="http://schemas.microsoft.com/office/drawing/2014/main" id="{EE3CA2A2-43AB-A649-8203-D18178A79096}"/>
              </a:ext>
            </a:extLst>
          </p:cNvPr>
          <p:cNvSpPr txBox="1"/>
          <p:nvPr/>
        </p:nvSpPr>
        <p:spPr>
          <a:xfrm>
            <a:off x="2362200" y="1371600"/>
            <a:ext cx="2057400" cy="738664"/>
          </a:xfrm>
          <a:prstGeom prst="rect">
            <a:avLst/>
          </a:prstGeom>
          <a:noFill/>
        </p:spPr>
        <p:txBody>
          <a:bodyPr wrap="square" rtlCol="0">
            <a:spAutoFit/>
          </a:bodyPr>
          <a:lstStyle/>
          <a:p>
            <a:pPr algn="ctr"/>
            <a:r>
              <a:rPr lang="en-US" sz="1400" b="0" dirty="0">
                <a:solidFill>
                  <a:srgbClr val="7030A0"/>
                </a:solidFill>
              </a:rPr>
              <a:t>Cell </a:t>
            </a:r>
            <a:r>
              <a:rPr lang="en-US" sz="1400" b="0" dirty="0" err="1">
                <a:solidFill>
                  <a:srgbClr val="7030A0"/>
                </a:solidFill>
              </a:rPr>
              <a:t>i</a:t>
            </a:r>
            <a:r>
              <a:rPr lang="en-US" sz="1400" b="0" dirty="0">
                <a:solidFill>
                  <a:srgbClr val="7030A0"/>
                </a:solidFill>
              </a:rPr>
              <a:t> contains object, predictor j is responsible for it</a:t>
            </a:r>
          </a:p>
        </p:txBody>
      </p:sp>
      <p:sp>
        <p:nvSpPr>
          <p:cNvPr id="12" name="TextBox 11">
            <a:extLst>
              <a:ext uri="{FF2B5EF4-FFF2-40B4-BE49-F238E27FC236}">
                <a16:creationId xmlns:a16="http://schemas.microsoft.com/office/drawing/2014/main" id="{5FC1EF0C-450D-504B-8C27-3CA83C8517E8}"/>
              </a:ext>
            </a:extLst>
          </p:cNvPr>
          <p:cNvSpPr txBox="1"/>
          <p:nvPr/>
        </p:nvSpPr>
        <p:spPr>
          <a:xfrm>
            <a:off x="6921500" y="2842736"/>
            <a:ext cx="2146300" cy="738664"/>
          </a:xfrm>
          <a:prstGeom prst="rect">
            <a:avLst/>
          </a:prstGeom>
          <a:noFill/>
        </p:spPr>
        <p:txBody>
          <a:bodyPr wrap="square" rtlCol="0">
            <a:spAutoFit/>
          </a:bodyPr>
          <a:lstStyle/>
          <a:p>
            <a:pPr algn="ctr"/>
            <a:r>
              <a:rPr lang="en-US" sz="1400" b="0" dirty="0">
                <a:solidFill>
                  <a:srgbClr val="7030A0"/>
                </a:solidFill>
              </a:rPr>
              <a:t>Small deviations matter less for larger boxes than for smaller boxes</a:t>
            </a:r>
          </a:p>
        </p:txBody>
      </p:sp>
      <p:sp>
        <p:nvSpPr>
          <p:cNvPr id="13" name="TextBox 12">
            <a:extLst>
              <a:ext uri="{FF2B5EF4-FFF2-40B4-BE49-F238E27FC236}">
                <a16:creationId xmlns:a16="http://schemas.microsoft.com/office/drawing/2014/main" id="{874B8155-380D-E149-B235-2EC7535E225E}"/>
              </a:ext>
            </a:extLst>
          </p:cNvPr>
          <p:cNvSpPr txBox="1"/>
          <p:nvPr/>
        </p:nvSpPr>
        <p:spPr>
          <a:xfrm>
            <a:off x="5854700" y="3962400"/>
            <a:ext cx="2146300" cy="307777"/>
          </a:xfrm>
          <a:prstGeom prst="rect">
            <a:avLst/>
          </a:prstGeom>
          <a:noFill/>
        </p:spPr>
        <p:txBody>
          <a:bodyPr wrap="square" rtlCol="0">
            <a:spAutoFit/>
          </a:bodyPr>
          <a:lstStyle/>
          <a:p>
            <a:pPr algn="ctr"/>
            <a:r>
              <a:rPr lang="en-US" sz="1400" b="0" dirty="0">
                <a:solidFill>
                  <a:srgbClr val="7030A0"/>
                </a:solidFill>
              </a:rPr>
              <a:t>Confidence for object</a:t>
            </a:r>
          </a:p>
        </p:txBody>
      </p:sp>
      <p:sp>
        <p:nvSpPr>
          <p:cNvPr id="14" name="TextBox 13">
            <a:extLst>
              <a:ext uri="{FF2B5EF4-FFF2-40B4-BE49-F238E27FC236}">
                <a16:creationId xmlns:a16="http://schemas.microsoft.com/office/drawing/2014/main" id="{D2C66EAE-D770-A746-B4BB-96A6DCA68E13}"/>
              </a:ext>
            </a:extLst>
          </p:cNvPr>
          <p:cNvSpPr txBox="1"/>
          <p:nvPr/>
        </p:nvSpPr>
        <p:spPr>
          <a:xfrm>
            <a:off x="5854700" y="4873823"/>
            <a:ext cx="2146300" cy="307777"/>
          </a:xfrm>
          <a:prstGeom prst="rect">
            <a:avLst/>
          </a:prstGeom>
          <a:noFill/>
        </p:spPr>
        <p:txBody>
          <a:bodyPr wrap="square" rtlCol="0">
            <a:spAutoFit/>
          </a:bodyPr>
          <a:lstStyle/>
          <a:p>
            <a:pPr algn="ctr"/>
            <a:r>
              <a:rPr lang="en-US" sz="1400" b="0" dirty="0">
                <a:solidFill>
                  <a:srgbClr val="7030A0"/>
                </a:solidFill>
              </a:rPr>
              <a:t>Confidence for no object</a:t>
            </a:r>
          </a:p>
        </p:txBody>
      </p:sp>
      <p:sp>
        <p:nvSpPr>
          <p:cNvPr id="15" name="TextBox 14">
            <a:extLst>
              <a:ext uri="{FF2B5EF4-FFF2-40B4-BE49-F238E27FC236}">
                <a16:creationId xmlns:a16="http://schemas.microsoft.com/office/drawing/2014/main" id="{FB2A1A3A-BB1C-F941-95BC-41CA88C5D876}"/>
              </a:ext>
            </a:extLst>
          </p:cNvPr>
          <p:cNvSpPr txBox="1"/>
          <p:nvPr/>
        </p:nvSpPr>
        <p:spPr>
          <a:xfrm>
            <a:off x="7150100" y="5864423"/>
            <a:ext cx="1841500" cy="307777"/>
          </a:xfrm>
          <a:prstGeom prst="rect">
            <a:avLst/>
          </a:prstGeom>
          <a:noFill/>
        </p:spPr>
        <p:txBody>
          <a:bodyPr wrap="square" rtlCol="0">
            <a:spAutoFit/>
          </a:bodyPr>
          <a:lstStyle/>
          <a:p>
            <a:pPr algn="ctr"/>
            <a:r>
              <a:rPr lang="en-US" sz="1400" b="0" dirty="0">
                <a:solidFill>
                  <a:srgbClr val="7030A0"/>
                </a:solidFill>
              </a:rPr>
              <a:t>Class probability</a:t>
            </a:r>
          </a:p>
        </p:txBody>
      </p:sp>
      <p:cxnSp>
        <p:nvCxnSpPr>
          <p:cNvPr id="17" name="Straight Arrow Connector 16">
            <a:extLst>
              <a:ext uri="{FF2B5EF4-FFF2-40B4-BE49-F238E27FC236}">
                <a16:creationId xmlns:a16="http://schemas.microsoft.com/office/drawing/2014/main" id="{8271208C-E64D-7845-B978-BC05419553DF}"/>
              </a:ext>
            </a:extLst>
          </p:cNvPr>
          <p:cNvCxnSpPr>
            <a:cxnSpLocks/>
          </p:cNvCxnSpPr>
          <p:nvPr/>
        </p:nvCxnSpPr>
        <p:spPr bwMode="auto">
          <a:xfrm flipV="1">
            <a:off x="1981200" y="5181601"/>
            <a:ext cx="457200" cy="682822"/>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7AF373B-CDE8-DB45-9591-06EFDDB140D3}"/>
                  </a:ext>
                </a:extLst>
              </p:cNvPr>
              <p:cNvSpPr txBox="1"/>
              <p:nvPr/>
            </p:nvSpPr>
            <p:spPr>
              <a:xfrm>
                <a:off x="990600" y="5864423"/>
                <a:ext cx="2057400" cy="755976"/>
              </a:xfrm>
              <a:prstGeom prst="rect">
                <a:avLst/>
              </a:prstGeom>
              <a:noFill/>
            </p:spPr>
            <p:txBody>
              <a:bodyPr wrap="square" rtlCol="0">
                <a:spAutoFit/>
              </a:bodyPr>
              <a:lstStyle/>
              <a:p>
                <a:pPr algn="ctr"/>
                <a:r>
                  <a:rPr lang="en-US" sz="1400" b="0" dirty="0">
                    <a:solidFill>
                      <a:srgbClr val="7030A0"/>
                    </a:solidFill>
                  </a:rPr>
                  <a:t>Down-weight loss from boxes that don’t contain objects (</a:t>
                </a:r>
                <a14:m>
                  <m:oMath xmlns:m="http://schemas.openxmlformats.org/officeDocument/2006/math">
                    <m:sSub>
                      <m:sSubPr>
                        <m:ctrlPr>
                          <a:rPr lang="en-US" sz="1400" b="0" i="1" smtClean="0">
                            <a:solidFill>
                              <a:srgbClr val="7030A0"/>
                            </a:solidFill>
                            <a:latin typeface="Cambria Math" panose="02040503050406030204" pitchFamily="18" charset="0"/>
                          </a:rPr>
                        </m:ctrlPr>
                      </m:sSubPr>
                      <m:e>
                        <m:r>
                          <a:rPr lang="en-US" sz="1400" b="0" i="1" smtClean="0">
                            <a:solidFill>
                              <a:srgbClr val="7030A0"/>
                            </a:solidFill>
                            <a:latin typeface="Cambria Math" panose="02040503050406030204" pitchFamily="18" charset="0"/>
                            <a:ea typeface="Cambria Math" panose="02040503050406030204" pitchFamily="18" charset="0"/>
                          </a:rPr>
                          <m:t>𝜆</m:t>
                        </m:r>
                      </m:e>
                      <m:sub>
                        <m:r>
                          <m:rPr>
                            <m:sty m:val="p"/>
                          </m:rPr>
                          <a:rPr lang="en-US" sz="1400" b="0" i="0" smtClean="0">
                            <a:solidFill>
                              <a:srgbClr val="7030A0"/>
                            </a:solidFill>
                            <a:latin typeface="Cambria Math" panose="02040503050406030204" pitchFamily="18" charset="0"/>
                          </a:rPr>
                          <m:t>noobj</m:t>
                        </m:r>
                      </m:sub>
                    </m:sSub>
                    <m:r>
                      <a:rPr lang="en-US" sz="1400" b="0" i="1" smtClean="0">
                        <a:solidFill>
                          <a:srgbClr val="7030A0"/>
                        </a:solidFill>
                        <a:latin typeface="Cambria Math" panose="02040503050406030204" pitchFamily="18" charset="0"/>
                      </a:rPr>
                      <m:t>=0.5)</m:t>
                    </m:r>
                  </m:oMath>
                </a14:m>
                <a:endParaRPr lang="en-US" sz="1400" b="0" dirty="0">
                  <a:solidFill>
                    <a:srgbClr val="7030A0"/>
                  </a:solidFill>
                </a:endParaRPr>
              </a:p>
            </p:txBody>
          </p:sp>
        </mc:Choice>
        <mc:Fallback xmlns="">
          <p:sp>
            <p:nvSpPr>
              <p:cNvPr id="18" name="TextBox 17">
                <a:extLst>
                  <a:ext uri="{FF2B5EF4-FFF2-40B4-BE49-F238E27FC236}">
                    <a16:creationId xmlns:a16="http://schemas.microsoft.com/office/drawing/2014/main" id="{57AF373B-CDE8-DB45-9591-06EFDDB140D3}"/>
                  </a:ext>
                </a:extLst>
              </p:cNvPr>
              <p:cNvSpPr txBox="1">
                <a:spLocks noRot="1" noChangeAspect="1" noMove="1" noResize="1" noEditPoints="1" noAdjustHandles="1" noChangeArrowheads="1" noChangeShapeType="1" noTextEdit="1"/>
              </p:cNvSpPr>
              <p:nvPr/>
            </p:nvSpPr>
            <p:spPr>
              <a:xfrm>
                <a:off x="990600" y="5864423"/>
                <a:ext cx="2057400" cy="755976"/>
              </a:xfrm>
              <a:prstGeom prst="rect">
                <a:avLst/>
              </a:prstGeom>
              <a:blipFill>
                <a:blip r:embed="rId4"/>
                <a:stretch>
                  <a:fillRect l="-613" t="-1667" r="-3067" b="-5000"/>
                </a:stretch>
              </a:blipFill>
            </p:spPr>
            <p:txBody>
              <a:bodyPr/>
              <a:lstStyle/>
              <a:p>
                <a:r>
                  <a:rPr lang="en-US">
                    <a:noFill/>
                  </a:rPr>
                  <a:t> </a:t>
                </a:r>
              </a:p>
            </p:txBody>
          </p:sp>
        </mc:Fallback>
      </mc:AlternateContent>
    </p:spTree>
    <p:extLst>
      <p:ext uri="{BB962C8B-B14F-4D97-AF65-F5344CB8AC3E}">
        <p14:creationId xmlns:p14="http://schemas.microsoft.com/office/powerpoint/2010/main" val="23761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980E7-A92B-0749-AC48-4408A0BBBB68}"/>
              </a:ext>
            </a:extLst>
          </p:cNvPr>
          <p:cNvSpPr>
            <a:spLocks noGrp="1"/>
          </p:cNvSpPr>
          <p:nvPr>
            <p:ph type="title"/>
          </p:nvPr>
        </p:nvSpPr>
        <p:spPr/>
        <p:txBody>
          <a:bodyPr/>
          <a:lstStyle/>
          <a:p>
            <a:r>
              <a:rPr lang="en-US" dirty="0"/>
              <a:t>YOLO: Results</a:t>
            </a:r>
          </a:p>
        </p:txBody>
      </p:sp>
      <p:sp>
        <p:nvSpPr>
          <p:cNvPr id="3" name="Content Placeholder 2">
            <a:extLst>
              <a:ext uri="{FF2B5EF4-FFF2-40B4-BE49-F238E27FC236}">
                <a16:creationId xmlns:a16="http://schemas.microsoft.com/office/drawing/2014/main" id="{01B5A283-5FAA-DC48-BB08-D787D3854A1D}"/>
              </a:ext>
            </a:extLst>
          </p:cNvPr>
          <p:cNvSpPr>
            <a:spLocks noGrp="1"/>
          </p:cNvSpPr>
          <p:nvPr>
            <p:ph idx="1"/>
          </p:nvPr>
        </p:nvSpPr>
        <p:spPr>
          <a:xfrm>
            <a:off x="76200" y="914400"/>
            <a:ext cx="8991600" cy="3352800"/>
          </a:xfrm>
        </p:spPr>
        <p:txBody>
          <a:bodyPr/>
          <a:lstStyle/>
          <a:p>
            <a:pPr marL="457200" indent="-457200">
              <a:lnSpc>
                <a:spcPct val="120000"/>
              </a:lnSpc>
              <a:buFont typeface="Arial"/>
              <a:buChar char="•"/>
            </a:pPr>
            <a:r>
              <a:rPr lang="en-US" sz="2400" dirty="0"/>
              <a:t>Each grid cell predicts only two boxes and can only have one class – this limits the number of nearby objects that can be predicted</a:t>
            </a:r>
          </a:p>
          <a:p>
            <a:pPr marL="457200" indent="-457200">
              <a:lnSpc>
                <a:spcPct val="120000"/>
              </a:lnSpc>
              <a:buFont typeface="Arial"/>
              <a:buChar char="•"/>
            </a:pPr>
            <a:r>
              <a:rPr lang="en-US" sz="2400" dirty="0"/>
              <a:t>Localization accuracy suffers compared to Fast(</a:t>
            </a:r>
            <a:r>
              <a:rPr lang="en-US" sz="2400" dirty="0" err="1"/>
              <a:t>er</a:t>
            </a:r>
            <a:r>
              <a:rPr lang="en-US" sz="2400" dirty="0"/>
              <a:t>) R-CNN due to coarser features, errors on small boxes</a:t>
            </a:r>
          </a:p>
          <a:p>
            <a:pPr marL="457200" indent="-457200">
              <a:lnSpc>
                <a:spcPct val="120000"/>
              </a:lnSpc>
              <a:buFont typeface="Arial"/>
              <a:buChar char="•"/>
            </a:pPr>
            <a:r>
              <a:rPr lang="en-US" sz="2400" dirty="0"/>
              <a:t>7x speedup over Faster R-CNN (45-155 FPS vs. 7-18 FPS)</a:t>
            </a:r>
          </a:p>
          <a:p>
            <a:endParaRPr lang="en-US" dirty="0"/>
          </a:p>
        </p:txBody>
      </p:sp>
      <p:pic>
        <p:nvPicPr>
          <p:cNvPr id="5" name="Picture 4">
            <a:extLst>
              <a:ext uri="{FF2B5EF4-FFF2-40B4-BE49-F238E27FC236}">
                <a16:creationId xmlns:a16="http://schemas.microsoft.com/office/drawing/2014/main" id="{CF179920-2DFD-6B48-B6D5-2FD46A467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1073" y="3872797"/>
            <a:ext cx="4703127" cy="2528003"/>
          </a:xfrm>
          <a:prstGeom prst="rect">
            <a:avLst/>
          </a:prstGeom>
        </p:spPr>
      </p:pic>
      <p:sp>
        <p:nvSpPr>
          <p:cNvPr id="6" name="TextBox 5">
            <a:extLst>
              <a:ext uri="{FF2B5EF4-FFF2-40B4-BE49-F238E27FC236}">
                <a16:creationId xmlns:a16="http://schemas.microsoft.com/office/drawing/2014/main" id="{3E952464-155B-4341-8118-32332A7740E7}"/>
              </a:ext>
            </a:extLst>
          </p:cNvPr>
          <p:cNvSpPr txBox="1"/>
          <p:nvPr/>
        </p:nvSpPr>
        <p:spPr>
          <a:xfrm>
            <a:off x="2895600" y="6400800"/>
            <a:ext cx="3883179" cy="400110"/>
          </a:xfrm>
          <a:prstGeom prst="rect">
            <a:avLst/>
          </a:prstGeom>
          <a:noFill/>
        </p:spPr>
        <p:txBody>
          <a:bodyPr wrap="none" rtlCol="0">
            <a:spAutoFit/>
          </a:bodyPr>
          <a:lstStyle/>
          <a:p>
            <a:r>
              <a:rPr lang="en-US" sz="2000" dirty="0"/>
              <a:t>Performance on PASCAL 2007</a:t>
            </a:r>
          </a:p>
        </p:txBody>
      </p:sp>
    </p:spTree>
    <p:extLst>
      <p:ext uri="{BB962C8B-B14F-4D97-AF65-F5344CB8AC3E}">
        <p14:creationId xmlns:p14="http://schemas.microsoft.com/office/powerpoint/2010/main" val="392192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SSD</a:t>
            </a:r>
          </a:p>
        </p:txBody>
      </p:sp>
      <p:sp>
        <p:nvSpPr>
          <p:cNvPr id="4" name="Rectangle 3"/>
          <p:cNvSpPr/>
          <p:nvPr/>
        </p:nvSpPr>
        <p:spPr>
          <a:xfrm>
            <a:off x="228600" y="6248400"/>
            <a:ext cx="8686800" cy="584776"/>
          </a:xfrm>
          <a:prstGeom prst="rect">
            <a:avLst/>
          </a:prstGeom>
        </p:spPr>
        <p:txBody>
          <a:bodyPr wrap="square">
            <a:spAutoFit/>
          </a:bodyPr>
          <a:lstStyle/>
          <a:p>
            <a:pPr algn="ctr"/>
            <a:r>
              <a:rPr lang="en-US" sz="1600" b="0" dirty="0"/>
              <a:t>W. Liu, D. </a:t>
            </a:r>
            <a:r>
              <a:rPr lang="en-US" sz="1600" b="0" dirty="0" err="1"/>
              <a:t>Anguelov</a:t>
            </a:r>
            <a:r>
              <a:rPr lang="en-US" sz="1600" b="0" dirty="0"/>
              <a:t>, D. </a:t>
            </a:r>
            <a:r>
              <a:rPr lang="en-US" sz="1600" b="0" dirty="0" err="1"/>
              <a:t>Erhan</a:t>
            </a:r>
            <a:r>
              <a:rPr lang="en-US" sz="1600" b="0" dirty="0"/>
              <a:t>, C. </a:t>
            </a:r>
            <a:r>
              <a:rPr lang="en-US" sz="1600" b="0" dirty="0" err="1"/>
              <a:t>Szegedy</a:t>
            </a:r>
            <a:r>
              <a:rPr lang="en-US" sz="1600" b="0" dirty="0"/>
              <a:t>, S. Reed, C.-Y. Fu, and A. Berg, </a:t>
            </a:r>
            <a:r>
              <a:rPr lang="en-US" sz="1600" b="0" dirty="0">
                <a:hlinkClick r:id="rId3"/>
              </a:rPr>
              <a:t>SSD: Single Shot MultiBox Detector</a:t>
            </a:r>
            <a:r>
              <a:rPr lang="en-US" sz="1600" b="0" dirty="0"/>
              <a:t>, ECCV 2016.</a:t>
            </a:r>
          </a:p>
        </p:txBody>
      </p:sp>
      <p:pic>
        <p:nvPicPr>
          <p:cNvPr id="6" name="Picture 5" descr="Screen Shot 2016-04-25 at 1.23.1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1066800"/>
            <a:ext cx="6173308" cy="2362200"/>
          </a:xfrm>
          <a:prstGeom prst="rect">
            <a:avLst/>
          </a:prstGeom>
        </p:spPr>
      </p:pic>
      <p:sp>
        <p:nvSpPr>
          <p:cNvPr id="8" name="Content Placeholder 2">
            <a:extLst>
              <a:ext uri="{FF2B5EF4-FFF2-40B4-BE49-F238E27FC236}">
                <a16:creationId xmlns:a16="http://schemas.microsoft.com/office/drawing/2014/main" id="{AC06F7C1-6B91-0441-9754-2363EE91C57B}"/>
              </a:ext>
            </a:extLst>
          </p:cNvPr>
          <p:cNvSpPr>
            <a:spLocks noGrp="1"/>
          </p:cNvSpPr>
          <p:nvPr>
            <p:ph idx="1"/>
          </p:nvPr>
        </p:nvSpPr>
        <p:spPr>
          <a:xfrm>
            <a:off x="685800" y="3581400"/>
            <a:ext cx="7772400" cy="2438400"/>
          </a:xfrm>
        </p:spPr>
        <p:txBody>
          <a:bodyPr/>
          <a:lstStyle/>
          <a:p>
            <a:pPr marL="457200" indent="-457200">
              <a:buFont typeface="Arial" panose="020B0604020202020204" pitchFamily="34" charset="0"/>
              <a:buChar char="•"/>
            </a:pPr>
            <a:r>
              <a:rPr lang="en-US" sz="2400" dirty="0"/>
              <a:t>Similarly to RPN, use anchors and directly predict class-specific bounding boxes.</a:t>
            </a:r>
          </a:p>
        </p:txBody>
      </p:sp>
    </p:spTree>
    <p:extLst>
      <p:ext uri="{BB962C8B-B14F-4D97-AF65-F5344CB8AC3E}">
        <p14:creationId xmlns:p14="http://schemas.microsoft.com/office/powerpoint/2010/main" val="74155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C27EA-EFB9-5441-861C-FB4CB642A572}"/>
              </a:ext>
            </a:extLst>
          </p:cNvPr>
          <p:cNvSpPr>
            <a:spLocks noGrp="1"/>
          </p:cNvSpPr>
          <p:nvPr>
            <p:ph type="title"/>
          </p:nvPr>
        </p:nvSpPr>
        <p:spPr/>
        <p:txBody>
          <a:bodyPr/>
          <a:lstStyle/>
          <a:p>
            <a:r>
              <a:rPr lang="en-US" dirty="0"/>
              <a:t>Object detection evaluation</a:t>
            </a:r>
          </a:p>
        </p:txBody>
      </p:sp>
      <p:sp>
        <p:nvSpPr>
          <p:cNvPr id="3" name="Content Placeholder 2">
            <a:extLst>
              <a:ext uri="{FF2B5EF4-FFF2-40B4-BE49-F238E27FC236}">
                <a16:creationId xmlns:a16="http://schemas.microsoft.com/office/drawing/2014/main" id="{5EEDE5EB-ECEF-5540-9BB9-561F65274E93}"/>
              </a:ext>
            </a:extLst>
          </p:cNvPr>
          <p:cNvSpPr>
            <a:spLocks noGrp="1"/>
          </p:cNvSpPr>
          <p:nvPr>
            <p:ph idx="1"/>
          </p:nvPr>
        </p:nvSpPr>
        <p:spPr>
          <a:xfrm>
            <a:off x="76200" y="914400"/>
            <a:ext cx="8915400" cy="2895600"/>
          </a:xfrm>
        </p:spPr>
        <p:txBody>
          <a:bodyPr/>
          <a:lstStyle/>
          <a:p>
            <a:pPr marL="457200" indent="-457200">
              <a:buFont typeface="Arial" panose="020B0604020202020204" pitchFamily="34" charset="0"/>
              <a:buChar char="•"/>
            </a:pPr>
            <a:r>
              <a:rPr lang="en-US" dirty="0"/>
              <a:t>At test time, predict bounding boxes, class labels, and confidence scores</a:t>
            </a:r>
          </a:p>
          <a:p>
            <a:pPr marL="457200" indent="-457200">
              <a:buFont typeface="Arial" panose="020B0604020202020204" pitchFamily="34" charset="0"/>
              <a:buChar char="•"/>
            </a:pPr>
            <a:r>
              <a:rPr lang="en-US" dirty="0"/>
              <a:t>For each detection, determine whether it is a true or false positive</a:t>
            </a:r>
          </a:p>
          <a:p>
            <a:pPr marL="457200" indent="-457200">
              <a:buFont typeface="Arial" panose="020B0604020202020204" pitchFamily="34" charset="0"/>
              <a:buChar char="•"/>
            </a:pPr>
            <a:r>
              <a:rPr lang="en-US" dirty="0"/>
              <a:t>For each class, plot </a:t>
            </a:r>
            <a:r>
              <a:rPr lang="en-US" dirty="0">
                <a:solidFill>
                  <a:srgbClr val="7030A0"/>
                </a:solidFill>
              </a:rPr>
              <a:t>Recall-Precision curve </a:t>
            </a:r>
            <a:r>
              <a:rPr lang="en-US" dirty="0"/>
              <a:t>and compute </a:t>
            </a:r>
            <a:r>
              <a:rPr lang="en-US" dirty="0">
                <a:solidFill>
                  <a:srgbClr val="7030A0"/>
                </a:solidFill>
              </a:rPr>
              <a:t>Average Precision </a:t>
            </a:r>
            <a:r>
              <a:rPr lang="en-US" dirty="0"/>
              <a:t>(area under the curve)</a:t>
            </a:r>
          </a:p>
          <a:p>
            <a:pPr marL="457200" indent="-457200">
              <a:buFont typeface="Arial" panose="020B0604020202020204" pitchFamily="34" charset="0"/>
              <a:buChar char="•"/>
            </a:pPr>
            <a:r>
              <a:rPr lang="en-US" dirty="0"/>
              <a:t>Take mean of  AP over classes to get </a:t>
            </a:r>
            <a:r>
              <a:rPr lang="en-US" dirty="0" err="1">
                <a:solidFill>
                  <a:srgbClr val="7030A0"/>
                </a:solidFill>
              </a:rPr>
              <a:t>mAP</a:t>
            </a:r>
            <a:endParaRPr lang="en-US" dirty="0">
              <a:solidFill>
                <a:srgbClr val="7030A0"/>
              </a:solidFill>
            </a:endParaRPr>
          </a:p>
        </p:txBody>
      </p:sp>
      <p:pic>
        <p:nvPicPr>
          <p:cNvPr id="4" name="Picture 3">
            <a:extLst>
              <a:ext uri="{FF2B5EF4-FFF2-40B4-BE49-F238E27FC236}">
                <a16:creationId xmlns:a16="http://schemas.microsoft.com/office/drawing/2014/main" id="{93683E3B-489A-934E-9C2C-ED8460FDA75D}"/>
              </a:ext>
            </a:extLst>
          </p:cNvPr>
          <p:cNvPicPr>
            <a:picLocks noChangeAspect="1"/>
          </p:cNvPicPr>
          <p:nvPr/>
        </p:nvPicPr>
        <p:blipFill rotWithShape="1">
          <a:blip r:embed="rId2"/>
          <a:srcRect t="11250"/>
          <a:stretch/>
        </p:blipFill>
        <p:spPr>
          <a:xfrm>
            <a:off x="680076" y="4343400"/>
            <a:ext cx="3663324" cy="2438400"/>
          </a:xfrm>
          <a:prstGeom prst="rect">
            <a:avLst/>
          </a:prstGeom>
        </p:spPr>
      </p:pic>
      <p:sp>
        <p:nvSpPr>
          <p:cNvPr id="16" name="Rectangle 15">
            <a:extLst>
              <a:ext uri="{FF2B5EF4-FFF2-40B4-BE49-F238E27FC236}">
                <a16:creationId xmlns:a16="http://schemas.microsoft.com/office/drawing/2014/main" id="{B897B0FE-FDDB-D44D-891D-143F3E52EDA1}"/>
              </a:ext>
            </a:extLst>
          </p:cNvPr>
          <p:cNvSpPr/>
          <p:nvPr/>
        </p:nvSpPr>
        <p:spPr>
          <a:xfrm>
            <a:off x="3810000" y="4321076"/>
            <a:ext cx="5334000" cy="2308324"/>
          </a:xfrm>
          <a:prstGeom prst="rect">
            <a:avLst/>
          </a:prstGeom>
        </p:spPr>
        <p:txBody>
          <a:bodyPr wrap="square">
            <a:spAutoFit/>
          </a:bodyPr>
          <a:lstStyle/>
          <a:p>
            <a:pPr marL="400050" lvl="1"/>
            <a:r>
              <a:rPr lang="en-US" dirty="0"/>
              <a:t>Precision: </a:t>
            </a:r>
          </a:p>
          <a:p>
            <a:pPr marL="400050" lvl="1"/>
            <a:r>
              <a:rPr lang="en-US" b="0" dirty="0"/>
              <a:t>true positive detections / </a:t>
            </a:r>
            <a:br>
              <a:rPr lang="en-US" b="0" dirty="0"/>
            </a:br>
            <a:r>
              <a:rPr lang="en-US" b="0" dirty="0"/>
              <a:t>total detections</a:t>
            </a:r>
          </a:p>
          <a:p>
            <a:pPr marL="400050" lvl="1"/>
            <a:r>
              <a:rPr lang="en-US" dirty="0"/>
              <a:t>Recall:</a:t>
            </a:r>
          </a:p>
          <a:p>
            <a:pPr marL="400050" lvl="1"/>
            <a:r>
              <a:rPr lang="en-US" b="0" dirty="0"/>
              <a:t>true positive detections / </a:t>
            </a:r>
            <a:br>
              <a:rPr lang="en-US" b="0" dirty="0"/>
            </a:br>
            <a:r>
              <a:rPr lang="en-US" b="0" dirty="0"/>
              <a:t>total positive test instances</a:t>
            </a:r>
          </a:p>
        </p:txBody>
      </p:sp>
    </p:spTree>
    <p:extLst>
      <p:ext uri="{BB962C8B-B14F-4D97-AF65-F5344CB8AC3E}">
        <p14:creationId xmlns:p14="http://schemas.microsoft.com/office/powerpoint/2010/main" val="64985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6"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SSD</a:t>
            </a:r>
          </a:p>
        </p:txBody>
      </p:sp>
      <p:sp>
        <p:nvSpPr>
          <p:cNvPr id="4" name="Rectangle 3"/>
          <p:cNvSpPr/>
          <p:nvPr/>
        </p:nvSpPr>
        <p:spPr>
          <a:xfrm>
            <a:off x="228600" y="6248400"/>
            <a:ext cx="8686800" cy="584776"/>
          </a:xfrm>
          <a:prstGeom prst="rect">
            <a:avLst/>
          </a:prstGeom>
        </p:spPr>
        <p:txBody>
          <a:bodyPr wrap="square">
            <a:spAutoFit/>
          </a:bodyPr>
          <a:lstStyle/>
          <a:p>
            <a:pPr algn="ctr"/>
            <a:r>
              <a:rPr lang="en-US" sz="1600" b="0" dirty="0"/>
              <a:t>W. Liu, D. </a:t>
            </a:r>
            <a:r>
              <a:rPr lang="en-US" sz="1600" b="0" dirty="0" err="1"/>
              <a:t>Anguelov</a:t>
            </a:r>
            <a:r>
              <a:rPr lang="en-US" sz="1600" b="0" dirty="0"/>
              <a:t>, D. </a:t>
            </a:r>
            <a:r>
              <a:rPr lang="en-US" sz="1600" b="0" dirty="0" err="1"/>
              <a:t>Erhan</a:t>
            </a:r>
            <a:r>
              <a:rPr lang="en-US" sz="1600" b="0" dirty="0"/>
              <a:t>, C. </a:t>
            </a:r>
            <a:r>
              <a:rPr lang="en-US" sz="1600" b="0" dirty="0" err="1"/>
              <a:t>Szegedy</a:t>
            </a:r>
            <a:r>
              <a:rPr lang="en-US" sz="1600" b="0" dirty="0"/>
              <a:t>, S. Reed, C.-Y. Fu, and A. Berg, </a:t>
            </a:r>
            <a:r>
              <a:rPr lang="en-US" sz="1600" b="0" dirty="0">
                <a:hlinkClick r:id="rId3"/>
              </a:rPr>
              <a:t>SSD: Single Shot MultiBox Detector</a:t>
            </a:r>
            <a:r>
              <a:rPr lang="en-US" sz="1600" b="0" dirty="0"/>
              <a:t>, ECCV 2016.</a:t>
            </a:r>
          </a:p>
        </p:txBody>
      </p:sp>
      <p:pic>
        <p:nvPicPr>
          <p:cNvPr id="5" name="Picture 4" descr="Screen Shot 2016-04-25 at 1.20.3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81400"/>
            <a:ext cx="9144000" cy="2540365"/>
          </a:xfrm>
          <a:prstGeom prst="rect">
            <a:avLst/>
          </a:prstGeom>
        </p:spPr>
      </p:pic>
      <p:pic>
        <p:nvPicPr>
          <p:cNvPr id="6" name="Picture 5" descr="Screen Shot 2016-04-25 at 1.23.1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7800" y="1066800"/>
            <a:ext cx="6173308" cy="2362200"/>
          </a:xfrm>
          <a:prstGeom prst="rect">
            <a:avLst/>
          </a:prstGeom>
        </p:spPr>
      </p:pic>
    </p:spTree>
    <p:extLst>
      <p:ext uri="{BB962C8B-B14F-4D97-AF65-F5344CB8AC3E}">
        <p14:creationId xmlns:p14="http://schemas.microsoft.com/office/powerpoint/2010/main" val="11174716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25911-71C3-434D-AE98-F4DB7EA2CE19}"/>
              </a:ext>
            </a:extLst>
          </p:cNvPr>
          <p:cNvSpPr>
            <a:spLocks noGrp="1"/>
          </p:cNvSpPr>
          <p:nvPr>
            <p:ph type="title"/>
          </p:nvPr>
        </p:nvSpPr>
        <p:spPr/>
        <p:txBody>
          <a:bodyPr/>
          <a:lstStyle/>
          <a:p>
            <a:r>
              <a:rPr lang="en-US" dirty="0"/>
              <a:t>SSD: Results (PASCAL 2007)</a:t>
            </a:r>
          </a:p>
        </p:txBody>
      </p:sp>
      <p:sp>
        <p:nvSpPr>
          <p:cNvPr id="3" name="Content Placeholder 2">
            <a:extLst>
              <a:ext uri="{FF2B5EF4-FFF2-40B4-BE49-F238E27FC236}">
                <a16:creationId xmlns:a16="http://schemas.microsoft.com/office/drawing/2014/main" id="{A97AF1DD-C722-3948-A7C8-D79F399B53B5}"/>
              </a:ext>
            </a:extLst>
          </p:cNvPr>
          <p:cNvSpPr>
            <a:spLocks noGrp="1"/>
          </p:cNvSpPr>
          <p:nvPr>
            <p:ph idx="1"/>
          </p:nvPr>
        </p:nvSpPr>
        <p:spPr/>
        <p:txBody>
          <a:bodyPr/>
          <a:lstStyle/>
          <a:p>
            <a:pPr marL="457200" indent="-457200">
              <a:buFont typeface="Arial" panose="020B0604020202020204" pitchFamily="34" charset="0"/>
              <a:buChar char="•"/>
            </a:pPr>
            <a:r>
              <a:rPr lang="en-US" dirty="0"/>
              <a:t>More accurate </a:t>
            </a:r>
            <a:r>
              <a:rPr lang="en-US" i="1" dirty="0"/>
              <a:t>and</a:t>
            </a:r>
            <a:r>
              <a:rPr lang="en-US" dirty="0"/>
              <a:t> faster than YOLO and Faster R-CNN</a:t>
            </a:r>
          </a:p>
        </p:txBody>
      </p:sp>
      <p:pic>
        <p:nvPicPr>
          <p:cNvPr id="5" name="Picture 4">
            <a:extLst>
              <a:ext uri="{FF2B5EF4-FFF2-40B4-BE49-F238E27FC236}">
                <a16:creationId xmlns:a16="http://schemas.microsoft.com/office/drawing/2014/main" id="{35714EB4-6B0C-0047-86D4-34D91385B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08624"/>
            <a:ext cx="9144000" cy="2749176"/>
          </a:xfrm>
          <a:prstGeom prst="rect">
            <a:avLst/>
          </a:prstGeom>
        </p:spPr>
      </p:pic>
    </p:spTree>
    <p:extLst>
      <p:ext uri="{BB962C8B-B14F-4D97-AF65-F5344CB8AC3E}">
        <p14:creationId xmlns:p14="http://schemas.microsoft.com/office/powerpoint/2010/main" val="556264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YOLO v2</a:t>
            </a:r>
          </a:p>
        </p:txBody>
      </p:sp>
      <p:pic>
        <p:nvPicPr>
          <p:cNvPr id="8" name="Picture 7" descr="Screen Shot 2018-04-18 at 2.52.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5105" y="1524000"/>
            <a:ext cx="5268895" cy="3733800"/>
          </a:xfrm>
          <a:prstGeom prst="rect">
            <a:avLst/>
          </a:prstGeom>
        </p:spPr>
      </p:pic>
      <p:sp>
        <p:nvSpPr>
          <p:cNvPr id="9" name="Rectangle 8"/>
          <p:cNvSpPr/>
          <p:nvPr/>
        </p:nvSpPr>
        <p:spPr>
          <a:xfrm>
            <a:off x="228600" y="6443246"/>
            <a:ext cx="8686800" cy="338554"/>
          </a:xfrm>
          <a:prstGeom prst="rect">
            <a:avLst/>
          </a:prstGeom>
        </p:spPr>
        <p:txBody>
          <a:bodyPr wrap="square">
            <a:spAutoFit/>
          </a:bodyPr>
          <a:lstStyle/>
          <a:p>
            <a:pPr algn="ctr"/>
            <a:r>
              <a:rPr lang="en-US" sz="1600" b="0" dirty="0"/>
              <a:t>J. </a:t>
            </a:r>
            <a:r>
              <a:rPr lang="en-US" sz="1600" b="0" dirty="0" err="1"/>
              <a:t>Redmon</a:t>
            </a:r>
            <a:r>
              <a:rPr lang="en-US" sz="1600" b="0" dirty="0"/>
              <a:t> and A. </a:t>
            </a:r>
            <a:r>
              <a:rPr lang="en-US" sz="1600" b="0" dirty="0" err="1"/>
              <a:t>Farhadi</a:t>
            </a:r>
            <a:r>
              <a:rPr lang="en-US" sz="1600" b="0" dirty="0"/>
              <a:t>, </a:t>
            </a:r>
            <a:r>
              <a:rPr lang="en-US" sz="1600" b="0" dirty="0">
                <a:hlinkClick r:id="rId3"/>
              </a:rPr>
              <a:t>YOLO9000: Better, Faster, Stronger</a:t>
            </a:r>
            <a:r>
              <a:rPr lang="en-US" sz="1600" b="0" dirty="0"/>
              <a:t>, CVPR 2017</a:t>
            </a:r>
          </a:p>
        </p:txBody>
      </p:sp>
      <p:sp>
        <p:nvSpPr>
          <p:cNvPr id="10" name="Content Placeholder 2"/>
          <p:cNvSpPr>
            <a:spLocks noGrp="1"/>
          </p:cNvSpPr>
          <p:nvPr>
            <p:ph idx="1"/>
          </p:nvPr>
        </p:nvSpPr>
        <p:spPr>
          <a:xfrm>
            <a:off x="304800" y="990600"/>
            <a:ext cx="3417905" cy="5135563"/>
          </a:xfrm>
        </p:spPr>
        <p:txBody>
          <a:bodyPr>
            <a:normAutofit fontScale="85000" lnSpcReduction="10000"/>
          </a:bodyPr>
          <a:lstStyle/>
          <a:p>
            <a:pPr marL="457200" indent="-457200">
              <a:lnSpc>
                <a:spcPct val="120000"/>
              </a:lnSpc>
              <a:buFont typeface="Arial"/>
              <a:buChar char="•"/>
            </a:pPr>
            <a:r>
              <a:rPr lang="en-US" dirty="0"/>
              <a:t>Remove FC layer, do convolutional prediction with anchor boxes instead</a:t>
            </a:r>
          </a:p>
          <a:p>
            <a:pPr marL="457200" indent="-457200">
              <a:lnSpc>
                <a:spcPct val="120000"/>
              </a:lnSpc>
              <a:buFont typeface="Arial"/>
              <a:buChar char="•"/>
            </a:pPr>
            <a:r>
              <a:rPr lang="en-US" dirty="0"/>
              <a:t>Increase resolution of input images and conv feature maps</a:t>
            </a:r>
          </a:p>
          <a:p>
            <a:pPr marL="457200" indent="-457200">
              <a:lnSpc>
                <a:spcPct val="120000"/>
              </a:lnSpc>
              <a:buFont typeface="Arial"/>
              <a:buChar char="•"/>
            </a:pPr>
            <a:r>
              <a:rPr lang="en-US" dirty="0"/>
              <a:t>Improve accuracy using batch normalization and other tricks</a:t>
            </a:r>
          </a:p>
        </p:txBody>
      </p:sp>
      <p:sp>
        <p:nvSpPr>
          <p:cNvPr id="3" name="TextBox 2">
            <a:extLst>
              <a:ext uri="{FF2B5EF4-FFF2-40B4-BE49-F238E27FC236}">
                <a16:creationId xmlns:a16="http://schemas.microsoft.com/office/drawing/2014/main" id="{139C2D91-1F6E-074C-97A5-D3001BD4ECB5}"/>
              </a:ext>
            </a:extLst>
          </p:cNvPr>
          <p:cNvSpPr txBox="1"/>
          <p:nvPr/>
        </p:nvSpPr>
        <p:spPr>
          <a:xfrm>
            <a:off x="5562600" y="5634335"/>
            <a:ext cx="2359172" cy="461665"/>
          </a:xfrm>
          <a:prstGeom prst="rect">
            <a:avLst/>
          </a:prstGeom>
          <a:noFill/>
        </p:spPr>
        <p:txBody>
          <a:bodyPr wrap="none" rtlCol="0">
            <a:spAutoFit/>
          </a:bodyPr>
          <a:lstStyle/>
          <a:p>
            <a:r>
              <a:rPr lang="en-US" dirty="0">
                <a:hlinkClick r:id="rId4"/>
              </a:rPr>
              <a:t>YouTube demo</a:t>
            </a:r>
            <a:endParaRPr lang="en-US" dirty="0"/>
          </a:p>
        </p:txBody>
      </p:sp>
      <p:sp>
        <p:nvSpPr>
          <p:cNvPr id="4" name="TextBox 3">
            <a:extLst>
              <a:ext uri="{FF2B5EF4-FFF2-40B4-BE49-F238E27FC236}">
                <a16:creationId xmlns:a16="http://schemas.microsoft.com/office/drawing/2014/main" id="{5F9AD04A-CBFD-084A-9034-70B4D4857759}"/>
              </a:ext>
            </a:extLst>
          </p:cNvPr>
          <p:cNvSpPr txBox="1"/>
          <p:nvPr/>
        </p:nvSpPr>
        <p:spPr>
          <a:xfrm>
            <a:off x="5459680" y="914400"/>
            <a:ext cx="2717411" cy="461665"/>
          </a:xfrm>
          <a:prstGeom prst="rect">
            <a:avLst/>
          </a:prstGeom>
          <a:noFill/>
        </p:spPr>
        <p:txBody>
          <a:bodyPr wrap="none" rtlCol="0">
            <a:spAutoFit/>
          </a:bodyPr>
          <a:lstStyle/>
          <a:p>
            <a:r>
              <a:rPr lang="en-US" dirty="0"/>
              <a:t>VOC 2007 results</a:t>
            </a:r>
          </a:p>
        </p:txBody>
      </p:sp>
    </p:spTree>
    <p:extLst>
      <p:ext uri="{BB962C8B-B14F-4D97-AF65-F5344CB8AC3E}">
        <p14:creationId xmlns:p14="http://schemas.microsoft.com/office/powerpoint/2010/main" val="9484178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Newer benchmark: COCO</a:t>
            </a:r>
          </a:p>
        </p:txBody>
      </p:sp>
      <p:sp>
        <p:nvSpPr>
          <p:cNvPr id="6" name="Rectangle 5"/>
          <p:cNvSpPr/>
          <p:nvPr/>
        </p:nvSpPr>
        <p:spPr>
          <a:xfrm>
            <a:off x="609600" y="6096000"/>
            <a:ext cx="7772400" cy="1015663"/>
          </a:xfrm>
          <a:prstGeom prst="rect">
            <a:avLst/>
          </a:prstGeom>
        </p:spPr>
        <p:txBody>
          <a:bodyPr wrap="square">
            <a:spAutoFit/>
          </a:bodyPr>
          <a:lstStyle/>
          <a:p>
            <a:pPr algn="ctr"/>
            <a:r>
              <a:rPr lang="en-US" sz="2000" b="0" dirty="0"/>
              <a:t>J. Huang et al., </a:t>
            </a:r>
            <a:r>
              <a:rPr lang="en-US" sz="2000" b="0" dirty="0">
                <a:hlinkClick r:id="rId2"/>
              </a:rPr>
              <a:t>Speed/accuracy trade-offs for modern convolutional object detectors</a:t>
            </a:r>
            <a:r>
              <a:rPr lang="en-US" sz="2000" b="0" dirty="0"/>
              <a:t>, CVPR 2017</a:t>
            </a:r>
          </a:p>
        </p:txBody>
      </p:sp>
      <p:pic>
        <p:nvPicPr>
          <p:cNvPr id="11" name="Picture 10" descr="Screen Shot 2018-04-18 at 3.19.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66800"/>
            <a:ext cx="8128645" cy="4852577"/>
          </a:xfrm>
          <a:prstGeom prst="rect">
            <a:avLst/>
          </a:prstGeom>
        </p:spPr>
      </p:pic>
    </p:spTree>
    <p:extLst>
      <p:ext uri="{BB962C8B-B14F-4D97-AF65-F5344CB8AC3E}">
        <p14:creationId xmlns:p14="http://schemas.microsoft.com/office/powerpoint/2010/main" val="72585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7EA93-C19F-D946-A31E-B17519C5A38D}"/>
              </a:ext>
            </a:extLst>
          </p:cNvPr>
          <p:cNvSpPr>
            <a:spLocks noGrp="1"/>
          </p:cNvSpPr>
          <p:nvPr>
            <p:ph type="title"/>
          </p:nvPr>
        </p:nvSpPr>
        <p:spPr/>
        <p:txBody>
          <a:bodyPr/>
          <a:lstStyle/>
          <a:p>
            <a:r>
              <a:rPr lang="en-US" dirty="0"/>
              <a:t>Multi-resolution prediction</a:t>
            </a:r>
          </a:p>
        </p:txBody>
      </p:sp>
      <p:sp>
        <p:nvSpPr>
          <p:cNvPr id="3" name="Content Placeholder 2">
            <a:extLst>
              <a:ext uri="{FF2B5EF4-FFF2-40B4-BE49-F238E27FC236}">
                <a16:creationId xmlns:a16="http://schemas.microsoft.com/office/drawing/2014/main" id="{C5CD2256-3EB8-A44C-B6EA-835714A172C8}"/>
              </a:ext>
            </a:extLst>
          </p:cNvPr>
          <p:cNvSpPr>
            <a:spLocks noGrp="1"/>
          </p:cNvSpPr>
          <p:nvPr>
            <p:ph idx="1"/>
          </p:nvPr>
        </p:nvSpPr>
        <p:spPr>
          <a:xfrm>
            <a:off x="381000" y="914400"/>
            <a:ext cx="8610600" cy="5257800"/>
          </a:xfrm>
        </p:spPr>
        <p:txBody>
          <a:bodyPr/>
          <a:lstStyle/>
          <a:p>
            <a:pPr marL="457200" indent="-457200">
              <a:buFont typeface="Arial" panose="020B0604020202020204" pitchFamily="34" charset="0"/>
              <a:buChar char="•"/>
            </a:pPr>
            <a:r>
              <a:rPr lang="en-US" dirty="0"/>
              <a:t>SSD predicts boxes of different size from different conv maps, but each level of resolution has its own predictors and higher-level context does not get propagated back to lower-level feature maps</a:t>
            </a:r>
          </a:p>
          <a:p>
            <a:pPr marL="457200" indent="-457200">
              <a:buFont typeface="Arial" panose="020B0604020202020204" pitchFamily="34" charset="0"/>
              <a:buChar char="•"/>
            </a:pPr>
            <a:r>
              <a:rPr lang="en-US" dirty="0"/>
              <a:t>Can we have a more elegant multi-resolution prediction architecture?</a:t>
            </a:r>
          </a:p>
        </p:txBody>
      </p:sp>
      <p:pic>
        <p:nvPicPr>
          <p:cNvPr id="4" name="Picture 3" descr="Screen Shot 2016-04-25 at 1.20.30 PM.png">
            <a:extLst>
              <a:ext uri="{FF2B5EF4-FFF2-40B4-BE49-F238E27FC236}">
                <a16:creationId xmlns:a16="http://schemas.microsoft.com/office/drawing/2014/main" id="{C1ABADD2-A34A-2C4F-A876-777BB503D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14800"/>
            <a:ext cx="9144000" cy="2540365"/>
          </a:xfrm>
          <a:prstGeom prst="rect">
            <a:avLst/>
          </a:prstGeom>
        </p:spPr>
      </p:pic>
    </p:spTree>
    <p:extLst>
      <p:ext uri="{BB962C8B-B14F-4D97-AF65-F5344CB8AC3E}">
        <p14:creationId xmlns:p14="http://schemas.microsoft.com/office/powerpoint/2010/main" val="26842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Pyramid Networks</a:t>
            </a:r>
          </a:p>
        </p:txBody>
      </p:sp>
      <p:sp>
        <p:nvSpPr>
          <p:cNvPr id="4" name="Rectangle 3"/>
          <p:cNvSpPr/>
          <p:nvPr/>
        </p:nvSpPr>
        <p:spPr>
          <a:xfrm>
            <a:off x="228600" y="6248400"/>
            <a:ext cx="8686800" cy="584775"/>
          </a:xfrm>
          <a:prstGeom prst="rect">
            <a:avLst/>
          </a:prstGeom>
        </p:spPr>
        <p:txBody>
          <a:bodyPr wrap="square">
            <a:spAutoFit/>
          </a:bodyPr>
          <a:lstStyle/>
          <a:p>
            <a:pPr algn="ctr"/>
            <a:r>
              <a:rPr lang="en-US" sz="1600" b="0" dirty="0"/>
              <a:t>Tsung-Yi Lin, Piotr Dollar, Ross </a:t>
            </a:r>
            <a:r>
              <a:rPr lang="en-US" sz="1600" b="0" dirty="0" err="1"/>
              <a:t>Girshick</a:t>
            </a:r>
            <a:r>
              <a:rPr lang="en-US" sz="1600" b="0" dirty="0"/>
              <a:t>, </a:t>
            </a:r>
            <a:r>
              <a:rPr lang="en-US" sz="1600" b="0" dirty="0" err="1"/>
              <a:t>Kaiming</a:t>
            </a:r>
            <a:r>
              <a:rPr lang="en-US" sz="1600" b="0" dirty="0"/>
              <a:t> He, Bharath Hariharan, and Serge </a:t>
            </a:r>
            <a:r>
              <a:rPr lang="en-US" sz="1600" b="0" dirty="0" err="1"/>
              <a:t>Belongie</a:t>
            </a:r>
            <a:r>
              <a:rPr lang="en-US" sz="1600" b="0" dirty="0"/>
              <a:t>, </a:t>
            </a:r>
            <a:r>
              <a:rPr lang="en-US" sz="1600" b="0" dirty="0">
                <a:hlinkClick r:id="rId3"/>
              </a:rPr>
              <a:t>Feature Pyramid Networks for Object Detection</a:t>
            </a:r>
            <a:r>
              <a:rPr lang="en-US" sz="1600" b="0" dirty="0"/>
              <a:t>, CVPR 2017.</a:t>
            </a:r>
          </a:p>
        </p:txBody>
      </p:sp>
      <p:pic>
        <p:nvPicPr>
          <p:cNvPr id="3" name="Picture 2">
            <a:extLst>
              <a:ext uri="{FF2B5EF4-FFF2-40B4-BE49-F238E27FC236}">
                <a16:creationId xmlns:a16="http://schemas.microsoft.com/office/drawing/2014/main" id="{966E9E3D-D48F-8848-B9E7-A2F267D85EFC}"/>
              </a:ext>
            </a:extLst>
          </p:cNvPr>
          <p:cNvPicPr>
            <a:picLocks noChangeAspect="1"/>
          </p:cNvPicPr>
          <p:nvPr/>
        </p:nvPicPr>
        <p:blipFill>
          <a:blip r:embed="rId4"/>
          <a:stretch>
            <a:fillRect/>
          </a:stretch>
        </p:blipFill>
        <p:spPr>
          <a:xfrm>
            <a:off x="419100" y="990600"/>
            <a:ext cx="8305800" cy="5064512"/>
          </a:xfrm>
          <a:prstGeom prst="rect">
            <a:avLst/>
          </a:prstGeom>
        </p:spPr>
      </p:pic>
    </p:spTree>
    <p:extLst>
      <p:ext uri="{BB962C8B-B14F-4D97-AF65-F5344CB8AC3E}">
        <p14:creationId xmlns:p14="http://schemas.microsoft.com/office/powerpoint/2010/main" val="12937991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pyramid networks</a:t>
            </a:r>
          </a:p>
        </p:txBody>
      </p:sp>
      <p:sp>
        <p:nvSpPr>
          <p:cNvPr id="6" name="Content Placeholder 5"/>
          <p:cNvSpPr>
            <a:spLocks noGrp="1"/>
          </p:cNvSpPr>
          <p:nvPr>
            <p:ph idx="1"/>
          </p:nvPr>
        </p:nvSpPr>
        <p:spPr>
          <a:xfrm>
            <a:off x="228600" y="1066800"/>
            <a:ext cx="4419600" cy="5257800"/>
          </a:xfrm>
        </p:spPr>
        <p:txBody>
          <a:bodyPr/>
          <a:lstStyle/>
          <a:p>
            <a:pPr marL="457200" indent="-457200">
              <a:buFont typeface="Arial"/>
              <a:buChar char="•"/>
            </a:pPr>
            <a:r>
              <a:rPr lang="en-US" sz="2400" dirty="0"/>
              <a:t>Improve predictive power of lower-level feature maps by adding contextual information from higher-level feature maps</a:t>
            </a:r>
          </a:p>
          <a:p>
            <a:pPr marL="457200" indent="-457200">
              <a:buFont typeface="Arial"/>
              <a:buChar char="•"/>
            </a:pPr>
            <a:r>
              <a:rPr lang="en-US" sz="2400" dirty="0"/>
              <a:t>Predict different sizes of bounding boxes from different levels of the pyramid (but share parameters of predictors)</a:t>
            </a:r>
          </a:p>
        </p:txBody>
      </p:sp>
      <p:pic>
        <p:nvPicPr>
          <p:cNvPr id="4" name="Picture 3" descr="Screen Shot 2018-04-19 at 9.26.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0461" y="1066800"/>
            <a:ext cx="4321139" cy="3733800"/>
          </a:xfrm>
          <a:prstGeom prst="rect">
            <a:avLst/>
          </a:prstGeom>
        </p:spPr>
      </p:pic>
      <p:sp>
        <p:nvSpPr>
          <p:cNvPr id="5" name="Rectangle 4"/>
          <p:cNvSpPr/>
          <p:nvPr/>
        </p:nvSpPr>
        <p:spPr>
          <a:xfrm>
            <a:off x="228600" y="6248400"/>
            <a:ext cx="8686800" cy="584776"/>
          </a:xfrm>
          <a:prstGeom prst="rect">
            <a:avLst/>
          </a:prstGeom>
        </p:spPr>
        <p:txBody>
          <a:bodyPr wrap="square">
            <a:spAutoFit/>
          </a:bodyPr>
          <a:lstStyle/>
          <a:p>
            <a:pPr algn="ctr"/>
            <a:r>
              <a:rPr lang="en-US" sz="1600" b="0" dirty="0"/>
              <a:t>T.-Y. Lin, P. Dollar, R. </a:t>
            </a:r>
            <a:r>
              <a:rPr lang="en-US" sz="1600" b="0" dirty="0" err="1"/>
              <a:t>Girshick</a:t>
            </a:r>
            <a:r>
              <a:rPr lang="en-US" sz="1600" b="0" dirty="0"/>
              <a:t>, K. He, B. </a:t>
            </a:r>
            <a:r>
              <a:rPr lang="en-US" sz="1600" b="0" dirty="0" err="1"/>
              <a:t>Hariharan</a:t>
            </a:r>
            <a:r>
              <a:rPr lang="en-US" sz="1600" b="0" dirty="0"/>
              <a:t>, and S. </a:t>
            </a:r>
            <a:r>
              <a:rPr lang="en-US" sz="1600" b="0" dirty="0" err="1"/>
              <a:t>Belongie</a:t>
            </a:r>
            <a:r>
              <a:rPr lang="en-US" sz="1600" b="0" dirty="0"/>
              <a:t>, </a:t>
            </a:r>
            <a:r>
              <a:rPr lang="en-US" sz="1600" b="0" dirty="0">
                <a:hlinkClick r:id="rId3"/>
              </a:rPr>
              <a:t>Feature pyramid networks for object detection</a:t>
            </a:r>
            <a:r>
              <a:rPr lang="en-US" sz="1600" b="0" dirty="0"/>
              <a:t>, CVPR 2017.</a:t>
            </a:r>
          </a:p>
        </p:txBody>
      </p:sp>
    </p:spTree>
    <p:extLst>
      <p:ext uri="{BB962C8B-B14F-4D97-AF65-F5344CB8AC3E}">
        <p14:creationId xmlns:p14="http://schemas.microsoft.com/office/powerpoint/2010/main" val="13548147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RetinaNet</a:t>
            </a:r>
            <a:endParaRPr lang="en-US" dirty="0"/>
          </a:p>
        </p:txBody>
      </p:sp>
      <p:sp>
        <p:nvSpPr>
          <p:cNvPr id="6" name="Content Placeholder 5"/>
          <p:cNvSpPr>
            <a:spLocks noGrp="1"/>
          </p:cNvSpPr>
          <p:nvPr>
            <p:ph idx="1"/>
          </p:nvPr>
        </p:nvSpPr>
        <p:spPr>
          <a:xfrm>
            <a:off x="685800" y="914400"/>
            <a:ext cx="7772400" cy="2514600"/>
          </a:xfrm>
        </p:spPr>
        <p:txBody>
          <a:bodyPr/>
          <a:lstStyle/>
          <a:p>
            <a:pPr marL="457200" indent="-457200">
              <a:buFont typeface="Arial"/>
              <a:buChar char="•"/>
            </a:pPr>
            <a:r>
              <a:rPr lang="en-US" sz="2400" dirty="0"/>
              <a:t>Combine feature pyramid network with</a:t>
            </a:r>
            <a:r>
              <a:rPr lang="en-US" sz="2400" b="1" dirty="0"/>
              <a:t> </a:t>
            </a:r>
            <a:r>
              <a:rPr lang="en-US" sz="2400" i="1" dirty="0"/>
              <a:t>focal loss</a:t>
            </a:r>
            <a:r>
              <a:rPr lang="en-US" sz="2400" dirty="0"/>
              <a:t> to reduce the standard cross-entropy loss for well-classified examples</a:t>
            </a:r>
          </a:p>
        </p:txBody>
      </p:sp>
      <p:sp>
        <p:nvSpPr>
          <p:cNvPr id="5" name="Rectangle 4"/>
          <p:cNvSpPr/>
          <p:nvPr/>
        </p:nvSpPr>
        <p:spPr>
          <a:xfrm>
            <a:off x="228600" y="6248400"/>
            <a:ext cx="8686800" cy="584776"/>
          </a:xfrm>
          <a:prstGeom prst="rect">
            <a:avLst/>
          </a:prstGeom>
        </p:spPr>
        <p:txBody>
          <a:bodyPr wrap="square">
            <a:spAutoFit/>
          </a:bodyPr>
          <a:lstStyle/>
          <a:p>
            <a:pPr algn="ctr"/>
            <a:r>
              <a:rPr lang="en-US" sz="1600" b="0" dirty="0"/>
              <a:t>T.-Y. Lin, P. Goyal, R. </a:t>
            </a:r>
            <a:r>
              <a:rPr lang="en-US" sz="1600" b="0" dirty="0" err="1"/>
              <a:t>Girshick</a:t>
            </a:r>
            <a:r>
              <a:rPr lang="en-US" sz="1600" b="0" dirty="0"/>
              <a:t>, K. He, P. Dollar, </a:t>
            </a:r>
            <a:r>
              <a:rPr lang="en-US" sz="1600" b="0" dirty="0">
                <a:hlinkClick r:id="rId3"/>
              </a:rPr>
              <a:t>Focal loss for dense object detection</a:t>
            </a:r>
            <a:r>
              <a:rPr lang="en-US" sz="1600" b="0" dirty="0"/>
              <a:t>, </a:t>
            </a:r>
          </a:p>
          <a:p>
            <a:pPr algn="ctr"/>
            <a:r>
              <a:rPr lang="en-US" sz="1600" b="0" dirty="0"/>
              <a:t>ICCV 2017.</a:t>
            </a:r>
          </a:p>
        </p:txBody>
      </p:sp>
      <p:pic>
        <p:nvPicPr>
          <p:cNvPr id="4" name="Picture 3">
            <a:extLst>
              <a:ext uri="{FF2B5EF4-FFF2-40B4-BE49-F238E27FC236}">
                <a16:creationId xmlns:a16="http://schemas.microsoft.com/office/drawing/2014/main" id="{82EDEB23-E897-5147-8EAF-0A66C22546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 y="2819400"/>
            <a:ext cx="9144000" cy="2351501"/>
          </a:xfrm>
          <a:prstGeom prst="rect">
            <a:avLst/>
          </a:prstGeom>
        </p:spPr>
      </p:pic>
    </p:spTree>
    <p:extLst>
      <p:ext uri="{BB962C8B-B14F-4D97-AF65-F5344CB8AC3E}">
        <p14:creationId xmlns:p14="http://schemas.microsoft.com/office/powerpoint/2010/main" val="3933052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RetinaNet</a:t>
            </a:r>
            <a:endParaRPr lang="en-US" dirty="0"/>
          </a:p>
        </p:txBody>
      </p:sp>
      <p:sp>
        <p:nvSpPr>
          <p:cNvPr id="6" name="Content Placeholder 5"/>
          <p:cNvSpPr>
            <a:spLocks noGrp="1"/>
          </p:cNvSpPr>
          <p:nvPr>
            <p:ph idx="1"/>
          </p:nvPr>
        </p:nvSpPr>
        <p:spPr>
          <a:xfrm>
            <a:off x="685800" y="914400"/>
            <a:ext cx="7772400" cy="2514600"/>
          </a:xfrm>
        </p:spPr>
        <p:txBody>
          <a:bodyPr/>
          <a:lstStyle/>
          <a:p>
            <a:pPr marL="457200" indent="-457200">
              <a:buFont typeface="Arial"/>
              <a:buChar char="•"/>
            </a:pPr>
            <a:r>
              <a:rPr lang="en-US" sz="2400" dirty="0"/>
              <a:t>Combine feature pyramid network with</a:t>
            </a:r>
            <a:r>
              <a:rPr lang="en-US" sz="2400" b="1" dirty="0"/>
              <a:t> </a:t>
            </a:r>
            <a:r>
              <a:rPr lang="en-US" sz="2400" i="1" dirty="0"/>
              <a:t>focal loss</a:t>
            </a:r>
            <a:r>
              <a:rPr lang="en-US" sz="2400" dirty="0"/>
              <a:t> to reduce the standard cross-entropy loss for well-classified examples</a:t>
            </a:r>
          </a:p>
        </p:txBody>
      </p:sp>
      <p:sp>
        <p:nvSpPr>
          <p:cNvPr id="5" name="Rectangle 4"/>
          <p:cNvSpPr/>
          <p:nvPr/>
        </p:nvSpPr>
        <p:spPr>
          <a:xfrm>
            <a:off x="228600" y="6248400"/>
            <a:ext cx="8686800" cy="584776"/>
          </a:xfrm>
          <a:prstGeom prst="rect">
            <a:avLst/>
          </a:prstGeom>
        </p:spPr>
        <p:txBody>
          <a:bodyPr wrap="square">
            <a:spAutoFit/>
          </a:bodyPr>
          <a:lstStyle/>
          <a:p>
            <a:pPr algn="ctr"/>
            <a:r>
              <a:rPr lang="en-US" sz="1600" b="0" dirty="0"/>
              <a:t>T.-Y. Lin, P. Goyal, R. </a:t>
            </a:r>
            <a:r>
              <a:rPr lang="en-US" sz="1600" b="0" dirty="0" err="1"/>
              <a:t>Girshick</a:t>
            </a:r>
            <a:r>
              <a:rPr lang="en-US" sz="1600" b="0" dirty="0"/>
              <a:t>, K. He, P. Dollar, </a:t>
            </a:r>
            <a:r>
              <a:rPr lang="en-US" sz="1600" b="0" dirty="0">
                <a:hlinkClick r:id="rId3"/>
              </a:rPr>
              <a:t>Focal loss for dense object detection</a:t>
            </a:r>
            <a:r>
              <a:rPr lang="en-US" sz="1600" b="0" dirty="0"/>
              <a:t>, </a:t>
            </a:r>
          </a:p>
          <a:p>
            <a:pPr algn="ctr"/>
            <a:r>
              <a:rPr lang="en-US" sz="1600" b="0" dirty="0"/>
              <a:t>ICCV 2017.</a:t>
            </a:r>
          </a:p>
        </p:txBody>
      </p:sp>
      <p:pic>
        <p:nvPicPr>
          <p:cNvPr id="7" name="Picture 6">
            <a:extLst>
              <a:ext uri="{FF2B5EF4-FFF2-40B4-BE49-F238E27FC236}">
                <a16:creationId xmlns:a16="http://schemas.microsoft.com/office/drawing/2014/main" id="{8B629C80-D3C1-3F45-A6BC-629991036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2253240"/>
            <a:ext cx="6477000" cy="3842760"/>
          </a:xfrm>
          <a:prstGeom prst="rect">
            <a:avLst/>
          </a:prstGeom>
        </p:spPr>
      </p:pic>
    </p:spTree>
    <p:extLst>
      <p:ext uri="{BB962C8B-B14F-4D97-AF65-F5344CB8AC3E}">
        <p14:creationId xmlns:p14="http://schemas.microsoft.com/office/powerpoint/2010/main" val="4550151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RetinaNet</a:t>
            </a:r>
            <a:r>
              <a:rPr lang="en-US" dirty="0"/>
              <a:t>: Results</a:t>
            </a:r>
          </a:p>
        </p:txBody>
      </p:sp>
      <p:sp>
        <p:nvSpPr>
          <p:cNvPr id="5" name="Rectangle 4"/>
          <p:cNvSpPr/>
          <p:nvPr/>
        </p:nvSpPr>
        <p:spPr>
          <a:xfrm>
            <a:off x="228600" y="6248400"/>
            <a:ext cx="8686800" cy="584776"/>
          </a:xfrm>
          <a:prstGeom prst="rect">
            <a:avLst/>
          </a:prstGeom>
        </p:spPr>
        <p:txBody>
          <a:bodyPr wrap="square">
            <a:spAutoFit/>
          </a:bodyPr>
          <a:lstStyle/>
          <a:p>
            <a:pPr algn="ctr"/>
            <a:r>
              <a:rPr lang="en-US" sz="1600" b="0" dirty="0"/>
              <a:t>T.-Y. Lin, P. Goyal, R. </a:t>
            </a:r>
            <a:r>
              <a:rPr lang="en-US" sz="1600" b="0" dirty="0" err="1"/>
              <a:t>Girshick</a:t>
            </a:r>
            <a:r>
              <a:rPr lang="en-US" sz="1600" b="0" dirty="0"/>
              <a:t>, K. He, P. Dollar, </a:t>
            </a:r>
            <a:r>
              <a:rPr lang="en-US" sz="1600" b="0" dirty="0">
                <a:hlinkClick r:id="rId3"/>
              </a:rPr>
              <a:t>Focal loss for dense object detection</a:t>
            </a:r>
            <a:r>
              <a:rPr lang="en-US" sz="1600" b="0" dirty="0"/>
              <a:t>, </a:t>
            </a:r>
          </a:p>
          <a:p>
            <a:pPr algn="ctr"/>
            <a:r>
              <a:rPr lang="en-US" sz="1600" b="0" dirty="0"/>
              <a:t>ICCV 2017.</a:t>
            </a:r>
          </a:p>
        </p:txBody>
      </p:sp>
      <p:pic>
        <p:nvPicPr>
          <p:cNvPr id="9" name="Picture 8">
            <a:extLst>
              <a:ext uri="{FF2B5EF4-FFF2-40B4-BE49-F238E27FC236}">
                <a16:creationId xmlns:a16="http://schemas.microsoft.com/office/drawing/2014/main" id="{C1E23590-C8D9-E649-8440-153A02764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140" y="1332424"/>
            <a:ext cx="7326660" cy="4458776"/>
          </a:xfrm>
          <a:prstGeom prst="rect">
            <a:avLst/>
          </a:prstGeom>
        </p:spPr>
      </p:pic>
    </p:spTree>
    <p:extLst>
      <p:ext uri="{BB962C8B-B14F-4D97-AF65-F5344CB8AC3E}">
        <p14:creationId xmlns:p14="http://schemas.microsoft.com/office/powerpoint/2010/main" val="2263764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0"/>
            <a:ext cx="9144000" cy="762000"/>
          </a:xfrm>
        </p:spPr>
        <p:txBody>
          <a:bodyPr/>
          <a:lstStyle/>
          <a:p>
            <a:pPr algn="ctr" eaLnBrk="1" hangingPunct="1"/>
            <a:r>
              <a:rPr lang="en-US" sz="4000" dirty="0"/>
              <a:t>PASCAL VOC Challenge (2005-2012)</a:t>
            </a:r>
          </a:p>
        </p:txBody>
      </p:sp>
      <p:sp>
        <p:nvSpPr>
          <p:cNvPr id="19459" name="Text Box 4"/>
          <p:cNvSpPr txBox="1">
            <a:spLocks noChangeArrowheads="1"/>
          </p:cNvSpPr>
          <p:nvPr/>
        </p:nvSpPr>
        <p:spPr bwMode="auto">
          <a:xfrm>
            <a:off x="304800" y="2743200"/>
            <a:ext cx="8534400" cy="3200876"/>
          </a:xfrm>
          <a:prstGeom prst="rect">
            <a:avLst/>
          </a:prstGeom>
          <a:noFill/>
          <a:ln w="9525">
            <a:noFill/>
            <a:miter lim="800000"/>
            <a:headEnd/>
            <a:tailEnd/>
          </a:ln>
        </p:spPr>
        <p:txBody>
          <a:bodyPr wrap="square">
            <a:spAutoFit/>
          </a:bodyPr>
          <a:lstStyle/>
          <a:p>
            <a:pPr marL="285750" indent="-285750">
              <a:buFont typeface="Arial" pitchFamily="34" charset="0"/>
              <a:buChar char="•"/>
            </a:pPr>
            <a:r>
              <a:rPr lang="en-US" b="0" dirty="0">
                <a:solidFill>
                  <a:srgbClr val="000000"/>
                </a:solidFill>
              </a:rPr>
              <a:t>20 challenge classes:</a:t>
            </a:r>
            <a:endParaRPr lang="en-US" b="0" i="1" dirty="0">
              <a:solidFill>
                <a:srgbClr val="000000"/>
              </a:solidFill>
            </a:endParaRPr>
          </a:p>
          <a:p>
            <a:pPr marL="742950" lvl="1" indent="-285750">
              <a:buFont typeface="Arial" pitchFamily="34" charset="0"/>
              <a:buChar char="•"/>
            </a:pPr>
            <a:r>
              <a:rPr lang="en-US" sz="2000" b="0" i="1" dirty="0">
                <a:solidFill>
                  <a:srgbClr val="000000"/>
                </a:solidFill>
                <a:cs typeface="Arial" charset="0"/>
              </a:rPr>
              <a:t>Person</a:t>
            </a:r>
            <a:r>
              <a:rPr lang="en-US" sz="2000" b="0" dirty="0">
                <a:solidFill>
                  <a:srgbClr val="000000"/>
                </a:solidFill>
                <a:cs typeface="Arial" charset="0"/>
              </a:rPr>
              <a:t> </a:t>
            </a:r>
            <a:endParaRPr lang="en-US" sz="2000" b="0" dirty="0">
              <a:solidFill>
                <a:srgbClr val="000000"/>
              </a:solidFill>
            </a:endParaRPr>
          </a:p>
          <a:p>
            <a:pPr marL="742950" lvl="1" indent="-285750">
              <a:buFont typeface="Arial" pitchFamily="34" charset="0"/>
              <a:buChar char="•"/>
            </a:pPr>
            <a:r>
              <a:rPr lang="en-US" sz="2000" b="0" i="1" dirty="0">
                <a:solidFill>
                  <a:srgbClr val="000000"/>
                </a:solidFill>
                <a:cs typeface="Arial" charset="0"/>
              </a:rPr>
              <a:t>Animals:</a:t>
            </a:r>
            <a:r>
              <a:rPr lang="en-US" sz="2000" b="0" dirty="0">
                <a:solidFill>
                  <a:srgbClr val="000000"/>
                </a:solidFill>
                <a:cs typeface="Arial" charset="0"/>
              </a:rPr>
              <a:t> bird, cat, cow, dog, horse, sheep </a:t>
            </a:r>
            <a:endParaRPr lang="en-US" sz="2000" b="0" dirty="0">
              <a:solidFill>
                <a:srgbClr val="000000"/>
              </a:solidFill>
            </a:endParaRPr>
          </a:p>
          <a:p>
            <a:pPr marL="742950" lvl="1" indent="-285750">
              <a:buFont typeface="Arial" pitchFamily="34" charset="0"/>
              <a:buChar char="•"/>
            </a:pPr>
            <a:r>
              <a:rPr lang="en-US" sz="2000" b="0" i="1" dirty="0">
                <a:solidFill>
                  <a:srgbClr val="000000"/>
                </a:solidFill>
                <a:cs typeface="Arial" charset="0"/>
              </a:rPr>
              <a:t>Vehicles:</a:t>
            </a:r>
            <a:r>
              <a:rPr lang="en-US" sz="2000" b="0" dirty="0">
                <a:solidFill>
                  <a:srgbClr val="000000"/>
                </a:solidFill>
                <a:cs typeface="Arial" charset="0"/>
              </a:rPr>
              <a:t> </a:t>
            </a:r>
            <a:r>
              <a:rPr lang="en-US" sz="2000" b="0" dirty="0" err="1">
                <a:solidFill>
                  <a:srgbClr val="000000"/>
                </a:solidFill>
                <a:cs typeface="Arial" charset="0"/>
              </a:rPr>
              <a:t>aeroplane</a:t>
            </a:r>
            <a:r>
              <a:rPr lang="en-US" sz="2000" b="0" dirty="0">
                <a:solidFill>
                  <a:srgbClr val="000000"/>
                </a:solidFill>
                <a:cs typeface="Arial" charset="0"/>
              </a:rPr>
              <a:t>, bicycle, boat, bus, car, motorbike, train </a:t>
            </a:r>
            <a:endParaRPr lang="en-US" sz="2000" b="0" dirty="0">
              <a:solidFill>
                <a:srgbClr val="000000"/>
              </a:solidFill>
            </a:endParaRPr>
          </a:p>
          <a:p>
            <a:pPr marL="742950" lvl="1" indent="-285750">
              <a:buFont typeface="Arial" pitchFamily="34" charset="0"/>
              <a:buChar char="•"/>
            </a:pPr>
            <a:r>
              <a:rPr lang="en-US" sz="2000" b="0" i="1" dirty="0">
                <a:solidFill>
                  <a:srgbClr val="000000"/>
                </a:solidFill>
                <a:cs typeface="Arial" charset="0"/>
              </a:rPr>
              <a:t>Indoor:</a:t>
            </a:r>
            <a:r>
              <a:rPr lang="en-US" sz="2000" b="0" dirty="0">
                <a:solidFill>
                  <a:srgbClr val="000000"/>
                </a:solidFill>
                <a:cs typeface="Arial" charset="0"/>
              </a:rPr>
              <a:t> bottle, chair, dining table, potted plant, sofa, </a:t>
            </a:r>
            <a:r>
              <a:rPr lang="en-US" sz="2000" b="0" dirty="0" err="1">
                <a:solidFill>
                  <a:srgbClr val="000000"/>
                </a:solidFill>
                <a:cs typeface="Arial" charset="0"/>
              </a:rPr>
              <a:t>tv</a:t>
            </a:r>
            <a:r>
              <a:rPr lang="en-US" sz="2000" b="0" dirty="0">
                <a:solidFill>
                  <a:srgbClr val="000000"/>
                </a:solidFill>
                <a:cs typeface="Arial" charset="0"/>
              </a:rPr>
              <a:t>/monitor</a:t>
            </a:r>
          </a:p>
          <a:p>
            <a:pPr marL="285750" indent="-285750">
              <a:buFont typeface="Arial" pitchFamily="34" charset="0"/>
              <a:buChar char="•"/>
            </a:pPr>
            <a:endParaRPr lang="en-US" sz="2000" b="0" dirty="0">
              <a:solidFill>
                <a:srgbClr val="000000"/>
              </a:solidFill>
              <a:cs typeface="Arial" charset="0"/>
            </a:endParaRPr>
          </a:p>
          <a:p>
            <a:pPr marL="285750" indent="-285750">
              <a:buFont typeface="Arial" pitchFamily="34" charset="0"/>
              <a:buChar char="•"/>
            </a:pPr>
            <a:r>
              <a:rPr lang="en-US" b="0" dirty="0">
                <a:solidFill>
                  <a:srgbClr val="000000"/>
                </a:solidFill>
                <a:cs typeface="Arial" charset="0"/>
              </a:rPr>
              <a:t>Dataset size (by 2012): 11.5K training/validation images, 27K bounding boxes, 7K segmentations </a:t>
            </a:r>
          </a:p>
          <a:p>
            <a:pPr marL="285750" indent="-285750">
              <a:spcBef>
                <a:spcPct val="50000"/>
              </a:spcBef>
              <a:buFont typeface="Arial" pitchFamily="34" charset="0"/>
              <a:buChar char="•"/>
            </a:pPr>
            <a:endParaRPr lang="en-US" sz="2000" b="0" dirty="0">
              <a:solidFill>
                <a:srgbClr val="000000"/>
              </a:solidFill>
              <a:cs typeface="Arial" charset="0"/>
            </a:endParaRPr>
          </a:p>
        </p:txBody>
      </p:sp>
      <p:sp>
        <p:nvSpPr>
          <p:cNvPr id="19461" name="Rectangle 42"/>
          <p:cNvSpPr>
            <a:spLocks noChangeArrowheads="1"/>
          </p:cNvSpPr>
          <p:nvPr/>
        </p:nvSpPr>
        <p:spPr bwMode="auto">
          <a:xfrm>
            <a:off x="1371600" y="6324600"/>
            <a:ext cx="6477000" cy="400110"/>
          </a:xfrm>
          <a:prstGeom prst="rect">
            <a:avLst/>
          </a:prstGeom>
          <a:noFill/>
          <a:ln w="9525">
            <a:noFill/>
            <a:miter lim="800000"/>
            <a:headEnd/>
            <a:tailEnd/>
          </a:ln>
        </p:spPr>
        <p:txBody>
          <a:bodyPr wrap="square">
            <a:spAutoFit/>
          </a:bodyPr>
          <a:lstStyle/>
          <a:p>
            <a:pPr algn="ctr"/>
            <a:r>
              <a:rPr lang="en-US" sz="2000" b="0" dirty="0">
                <a:solidFill>
                  <a:srgbClr val="000000"/>
                </a:solidFill>
                <a:hlinkClick r:id="rId3"/>
              </a:rPr>
              <a:t>http://host.robots.ox.ac.uk/pascal/VOC/</a:t>
            </a:r>
            <a:endParaRPr lang="en-US" sz="2000" b="0" dirty="0">
              <a:solidFill>
                <a:srgbClr val="000000"/>
              </a:solidFill>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3" y="914400"/>
            <a:ext cx="9157063" cy="15416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0355183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BE71-DD07-9B45-A77E-339FF5FE7A97}"/>
              </a:ext>
            </a:extLst>
          </p:cNvPr>
          <p:cNvSpPr>
            <a:spLocks noGrp="1"/>
          </p:cNvSpPr>
          <p:nvPr>
            <p:ph type="title"/>
          </p:nvPr>
        </p:nvSpPr>
        <p:spPr/>
        <p:txBody>
          <a:bodyPr/>
          <a:lstStyle/>
          <a:p>
            <a:r>
              <a:rPr lang="en-US" dirty="0"/>
              <a:t>Deconvolutional SSD</a:t>
            </a:r>
          </a:p>
        </p:txBody>
      </p:sp>
      <p:pic>
        <p:nvPicPr>
          <p:cNvPr id="7" name="Content Placeholder 6">
            <a:extLst>
              <a:ext uri="{FF2B5EF4-FFF2-40B4-BE49-F238E27FC236}">
                <a16:creationId xmlns:a16="http://schemas.microsoft.com/office/drawing/2014/main" id="{5DAFBBA2-0DAF-AA4C-B945-9E2DC9C507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183" y="2209800"/>
            <a:ext cx="8800417" cy="3581400"/>
          </a:xfrm>
        </p:spPr>
      </p:pic>
      <p:sp>
        <p:nvSpPr>
          <p:cNvPr id="8" name="Content Placeholder 5">
            <a:extLst>
              <a:ext uri="{FF2B5EF4-FFF2-40B4-BE49-F238E27FC236}">
                <a16:creationId xmlns:a16="http://schemas.microsoft.com/office/drawing/2014/main" id="{6DEBF313-F9FA-CF45-98AA-DD5DDFE001A6}"/>
              </a:ext>
            </a:extLst>
          </p:cNvPr>
          <p:cNvSpPr txBox="1">
            <a:spLocks/>
          </p:cNvSpPr>
          <p:nvPr/>
        </p:nvSpPr>
        <p:spPr bwMode="auto">
          <a:xfrm>
            <a:off x="228600" y="1066800"/>
            <a:ext cx="8534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a:buChar char="•"/>
            </a:pPr>
            <a:r>
              <a:rPr lang="en-US" sz="2400" b="0" kern="0" dirty="0"/>
              <a:t>Improve performance of SSD by increasing resolution through learned “deconvolutional” layers</a:t>
            </a:r>
          </a:p>
        </p:txBody>
      </p:sp>
      <p:sp>
        <p:nvSpPr>
          <p:cNvPr id="9" name="Rectangle 8">
            <a:extLst>
              <a:ext uri="{FF2B5EF4-FFF2-40B4-BE49-F238E27FC236}">
                <a16:creationId xmlns:a16="http://schemas.microsoft.com/office/drawing/2014/main" id="{244FD6CA-D9BB-0244-B78D-1CB397CE0E29}"/>
              </a:ext>
            </a:extLst>
          </p:cNvPr>
          <p:cNvSpPr/>
          <p:nvPr/>
        </p:nvSpPr>
        <p:spPr>
          <a:xfrm>
            <a:off x="228600" y="6120825"/>
            <a:ext cx="8686800" cy="584775"/>
          </a:xfrm>
          <a:prstGeom prst="rect">
            <a:avLst/>
          </a:prstGeom>
        </p:spPr>
        <p:txBody>
          <a:bodyPr wrap="square">
            <a:spAutoFit/>
          </a:bodyPr>
          <a:lstStyle/>
          <a:p>
            <a:pPr algn="ctr"/>
            <a:r>
              <a:rPr lang="en-US" sz="1600" b="0" dirty="0"/>
              <a:t>C.-Y. Fu, W. Liu, A. </a:t>
            </a:r>
            <a:r>
              <a:rPr lang="en-US" sz="1600" b="0" dirty="0" err="1"/>
              <a:t>Ranga</a:t>
            </a:r>
            <a:r>
              <a:rPr lang="en-US" sz="1600" b="0" dirty="0"/>
              <a:t>, A. Tyagi, A. Berg, </a:t>
            </a:r>
            <a:r>
              <a:rPr lang="en-US" sz="1600" b="0" dirty="0">
                <a:hlinkClick r:id="rId3"/>
              </a:rPr>
              <a:t>DSSD: Deconvolutional single-shot detector</a:t>
            </a:r>
            <a:r>
              <a:rPr lang="en-US" sz="1600" b="0" dirty="0"/>
              <a:t>, </a:t>
            </a:r>
            <a:r>
              <a:rPr lang="en-US" sz="1600" b="0" dirty="0" err="1"/>
              <a:t>arXiv</a:t>
            </a:r>
            <a:r>
              <a:rPr lang="en-US" sz="1600" b="0" dirty="0"/>
              <a:t> 2017.</a:t>
            </a:r>
          </a:p>
        </p:txBody>
      </p:sp>
    </p:spTree>
    <p:extLst>
      <p:ext uri="{BB962C8B-B14F-4D97-AF65-F5344CB8AC3E}">
        <p14:creationId xmlns:p14="http://schemas.microsoft.com/office/powerpoint/2010/main" val="10440066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B143D-4961-164A-8D80-9667F56A1051}"/>
              </a:ext>
            </a:extLst>
          </p:cNvPr>
          <p:cNvSpPr>
            <a:spLocks noGrp="1"/>
          </p:cNvSpPr>
          <p:nvPr>
            <p:ph type="title"/>
          </p:nvPr>
        </p:nvSpPr>
        <p:spPr/>
        <p:txBody>
          <a:bodyPr/>
          <a:lstStyle/>
          <a:p>
            <a:r>
              <a:rPr lang="en-US" dirty="0"/>
              <a:t>YOLO v3</a:t>
            </a:r>
          </a:p>
        </p:txBody>
      </p:sp>
      <p:pic>
        <p:nvPicPr>
          <p:cNvPr id="5" name="Picture 4">
            <a:extLst>
              <a:ext uri="{FF2B5EF4-FFF2-40B4-BE49-F238E27FC236}">
                <a16:creationId xmlns:a16="http://schemas.microsoft.com/office/drawing/2014/main" id="{E26DA75A-8D7B-FF44-BF3A-1FBA4EABD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5383396"/>
          </a:xfrm>
          <a:prstGeom prst="rect">
            <a:avLst/>
          </a:prstGeom>
        </p:spPr>
      </p:pic>
      <p:sp>
        <p:nvSpPr>
          <p:cNvPr id="6" name="Rectangle 5">
            <a:extLst>
              <a:ext uri="{FF2B5EF4-FFF2-40B4-BE49-F238E27FC236}">
                <a16:creationId xmlns:a16="http://schemas.microsoft.com/office/drawing/2014/main" id="{5D222391-C9BE-A94F-90A1-ADB4F6AD3399}"/>
              </a:ext>
            </a:extLst>
          </p:cNvPr>
          <p:cNvSpPr/>
          <p:nvPr/>
        </p:nvSpPr>
        <p:spPr>
          <a:xfrm>
            <a:off x="1066800" y="6370935"/>
            <a:ext cx="7467600" cy="369332"/>
          </a:xfrm>
          <a:prstGeom prst="rect">
            <a:avLst/>
          </a:prstGeom>
        </p:spPr>
        <p:txBody>
          <a:bodyPr wrap="square">
            <a:spAutoFit/>
          </a:bodyPr>
          <a:lstStyle/>
          <a:p>
            <a:pPr algn="ctr"/>
            <a:r>
              <a:rPr lang="en-US" sz="1800" b="0" dirty="0">
                <a:hlinkClick r:id="rId3"/>
              </a:rPr>
              <a:t>https://</a:t>
            </a:r>
            <a:r>
              <a:rPr lang="en-US" sz="1800" b="0" dirty="0" err="1">
                <a:hlinkClick r:id="rId3"/>
              </a:rPr>
              <a:t>pjreddie.com</a:t>
            </a:r>
            <a:r>
              <a:rPr lang="en-US" sz="1800" b="0" dirty="0">
                <a:hlinkClick r:id="rId3"/>
              </a:rPr>
              <a:t>/media/files/papers/YOLOv3.pdf</a:t>
            </a:r>
            <a:endParaRPr lang="en-US" sz="1800" b="0" dirty="0"/>
          </a:p>
        </p:txBody>
      </p:sp>
    </p:spTree>
    <p:extLst>
      <p:ext uri="{BB962C8B-B14F-4D97-AF65-F5344CB8AC3E}">
        <p14:creationId xmlns:p14="http://schemas.microsoft.com/office/powerpoint/2010/main" val="12066883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rallelogram 22"/>
          <p:cNvSpPr/>
          <p:nvPr/>
        </p:nvSpPr>
        <p:spPr>
          <a:xfrm>
            <a:off x="2933245" y="3862905"/>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2" name="Title 1"/>
          <p:cNvSpPr>
            <a:spLocks noGrp="1"/>
          </p:cNvSpPr>
          <p:nvPr>
            <p:ph type="title"/>
          </p:nvPr>
        </p:nvSpPr>
        <p:spPr>
          <a:xfrm>
            <a:off x="457200" y="0"/>
            <a:ext cx="8382000" cy="838200"/>
          </a:xfrm>
        </p:spPr>
        <p:txBody>
          <a:bodyPr/>
          <a:lstStyle/>
          <a:p>
            <a:r>
              <a:rPr lang="en-US" dirty="0"/>
              <a:t>Review: R-CNN</a:t>
            </a:r>
          </a:p>
        </p:txBody>
      </p:sp>
      <p:sp>
        <p:nvSpPr>
          <p:cNvPr id="12" name="Parallelogram 11"/>
          <p:cNvSpPr/>
          <p:nvPr/>
        </p:nvSpPr>
        <p:spPr>
          <a:xfrm>
            <a:off x="1190982" y="4484153"/>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3" name="TextBox 12"/>
          <p:cNvSpPr txBox="1"/>
          <p:nvPr/>
        </p:nvSpPr>
        <p:spPr>
          <a:xfrm>
            <a:off x="5105400" y="5382595"/>
            <a:ext cx="1256874" cy="338554"/>
          </a:xfrm>
          <a:prstGeom prst="rect">
            <a:avLst/>
          </a:prstGeom>
          <a:noFill/>
        </p:spPr>
        <p:txBody>
          <a:bodyPr wrap="none" rtlCol="0">
            <a:spAutoFit/>
          </a:bodyPr>
          <a:lstStyle/>
          <a:p>
            <a:r>
              <a:rPr lang="en-US" sz="1600" b="0" dirty="0">
                <a:latin typeface="+mn-lt"/>
              </a:rPr>
              <a:t>Input image</a:t>
            </a:r>
          </a:p>
        </p:txBody>
      </p:sp>
      <p:sp>
        <p:nvSpPr>
          <p:cNvPr id="14" name="Parallelogram 13"/>
          <p:cNvSpPr/>
          <p:nvPr/>
        </p:nvSpPr>
        <p:spPr>
          <a:xfrm>
            <a:off x="2086772" y="4568147"/>
            <a:ext cx="2400385" cy="1006284"/>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16" name="Parallelogram 15"/>
          <p:cNvSpPr/>
          <p:nvPr/>
        </p:nvSpPr>
        <p:spPr>
          <a:xfrm>
            <a:off x="4487157" y="4586645"/>
            <a:ext cx="1150568" cy="41513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17" name="Parallelogram 16"/>
          <p:cNvSpPr/>
          <p:nvPr/>
        </p:nvSpPr>
        <p:spPr>
          <a:xfrm>
            <a:off x="1258807" y="5388278"/>
            <a:ext cx="1116747" cy="64601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18" name="Cube 17"/>
          <p:cNvSpPr/>
          <p:nvPr/>
        </p:nvSpPr>
        <p:spPr>
          <a:xfrm>
            <a:off x="2868837" y="2033880"/>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19" name="Cube 18"/>
          <p:cNvSpPr/>
          <p:nvPr/>
        </p:nvSpPr>
        <p:spPr>
          <a:xfrm>
            <a:off x="4505956" y="1664046"/>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20" name="Cube 19"/>
          <p:cNvSpPr/>
          <p:nvPr/>
        </p:nvSpPr>
        <p:spPr>
          <a:xfrm>
            <a:off x="1357258" y="2547529"/>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22" name="Parallelogram 21"/>
          <p:cNvSpPr/>
          <p:nvPr/>
        </p:nvSpPr>
        <p:spPr>
          <a:xfrm>
            <a:off x="4713383" y="3550517"/>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25" name="Parallelogram 24"/>
          <p:cNvSpPr/>
          <p:nvPr/>
        </p:nvSpPr>
        <p:spPr>
          <a:xfrm>
            <a:off x="1586696" y="4451267"/>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26" name="TextBox 25"/>
          <p:cNvSpPr txBox="1"/>
          <p:nvPr/>
        </p:nvSpPr>
        <p:spPr>
          <a:xfrm>
            <a:off x="1643048" y="2033880"/>
            <a:ext cx="731891" cy="338554"/>
          </a:xfrm>
          <a:prstGeom prst="rect">
            <a:avLst/>
          </a:prstGeom>
          <a:noFill/>
          <a:ln w="19050">
            <a:solidFill>
              <a:schemeClr val="accent4"/>
            </a:solidFill>
          </a:ln>
        </p:spPr>
        <p:txBody>
          <a:bodyPr wrap="none" rtlCol="0">
            <a:spAutoFit/>
          </a:bodyPr>
          <a:lstStyle/>
          <a:p>
            <a:r>
              <a:rPr lang="en-US" sz="1600" b="0">
                <a:latin typeface="+mn-lt"/>
              </a:rPr>
              <a:t>SVMs</a:t>
            </a:r>
            <a:endParaRPr lang="en-US" sz="1600" b="0" dirty="0">
              <a:latin typeface="+mn-lt"/>
            </a:endParaRPr>
          </a:p>
        </p:txBody>
      </p:sp>
      <p:sp>
        <p:nvSpPr>
          <p:cNvPr id="27" name="Up Arrow 26"/>
          <p:cNvSpPr/>
          <p:nvPr/>
        </p:nvSpPr>
        <p:spPr>
          <a:xfrm>
            <a:off x="1875609" y="243170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28" name="TextBox 27"/>
          <p:cNvSpPr txBox="1"/>
          <p:nvPr/>
        </p:nvSpPr>
        <p:spPr>
          <a:xfrm>
            <a:off x="3147800" y="1544619"/>
            <a:ext cx="731891" cy="338554"/>
          </a:xfrm>
          <a:prstGeom prst="rect">
            <a:avLst/>
          </a:prstGeom>
          <a:noFill/>
          <a:ln w="19050">
            <a:solidFill>
              <a:schemeClr val="accent4"/>
            </a:solidFill>
          </a:ln>
        </p:spPr>
        <p:txBody>
          <a:bodyPr wrap="none" rtlCol="0">
            <a:spAutoFit/>
          </a:bodyPr>
          <a:lstStyle/>
          <a:p>
            <a:r>
              <a:rPr lang="en-US" sz="1600" b="0">
                <a:latin typeface="+mn-lt"/>
              </a:rPr>
              <a:t>SVMs</a:t>
            </a:r>
            <a:endParaRPr lang="en-US" sz="1600" b="0" dirty="0">
              <a:latin typeface="+mn-lt"/>
            </a:endParaRPr>
          </a:p>
        </p:txBody>
      </p:sp>
      <p:sp>
        <p:nvSpPr>
          <p:cNvPr id="29" name="Up Arrow 28"/>
          <p:cNvSpPr/>
          <p:nvPr/>
        </p:nvSpPr>
        <p:spPr>
          <a:xfrm>
            <a:off x="3380361" y="1942448"/>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0" name="TextBox 29"/>
          <p:cNvSpPr txBox="1"/>
          <p:nvPr/>
        </p:nvSpPr>
        <p:spPr>
          <a:xfrm>
            <a:off x="4961336" y="1174785"/>
            <a:ext cx="731891" cy="338554"/>
          </a:xfrm>
          <a:prstGeom prst="rect">
            <a:avLst/>
          </a:prstGeom>
          <a:noFill/>
          <a:ln w="19050">
            <a:solidFill>
              <a:schemeClr val="accent4"/>
            </a:solidFill>
          </a:ln>
        </p:spPr>
        <p:txBody>
          <a:bodyPr wrap="none" rtlCol="0">
            <a:spAutoFit/>
          </a:bodyPr>
          <a:lstStyle/>
          <a:p>
            <a:r>
              <a:rPr lang="en-US" sz="1600" b="0">
                <a:latin typeface="+mn-lt"/>
              </a:rPr>
              <a:t>SVMs</a:t>
            </a:r>
            <a:endParaRPr lang="en-US" sz="1600" b="0" dirty="0">
              <a:latin typeface="+mn-lt"/>
            </a:endParaRPr>
          </a:p>
        </p:txBody>
      </p:sp>
      <p:sp>
        <p:nvSpPr>
          <p:cNvPr id="31" name="Up Arrow 30"/>
          <p:cNvSpPr/>
          <p:nvPr/>
        </p:nvSpPr>
        <p:spPr>
          <a:xfrm>
            <a:off x="5193897" y="1572614"/>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2" name="Up Arrow 31"/>
          <p:cNvSpPr/>
          <p:nvPr/>
        </p:nvSpPr>
        <p:spPr>
          <a:xfrm>
            <a:off x="1784450" y="4730209"/>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3" name="Up Arrow 32"/>
          <p:cNvSpPr/>
          <p:nvPr/>
        </p:nvSpPr>
        <p:spPr>
          <a:xfrm>
            <a:off x="1785023" y="4231203"/>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4" name="Up Arrow 33"/>
          <p:cNvSpPr/>
          <p:nvPr/>
        </p:nvSpPr>
        <p:spPr>
          <a:xfrm>
            <a:off x="3201804" y="4177924"/>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5" name="Up Arrow 34"/>
          <p:cNvSpPr/>
          <p:nvPr/>
        </p:nvSpPr>
        <p:spPr>
          <a:xfrm>
            <a:off x="3201804" y="371447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6" name="Up Arrow 35"/>
          <p:cNvSpPr/>
          <p:nvPr/>
        </p:nvSpPr>
        <p:spPr>
          <a:xfrm>
            <a:off x="4945457" y="3833796"/>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7" name="Up Arrow 36"/>
          <p:cNvSpPr/>
          <p:nvPr/>
        </p:nvSpPr>
        <p:spPr>
          <a:xfrm>
            <a:off x="4945457" y="3357742"/>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cxnSp>
        <p:nvCxnSpPr>
          <p:cNvPr id="38" name="Straight Arrow Connector 37"/>
          <p:cNvCxnSpPr/>
          <p:nvPr/>
        </p:nvCxnSpPr>
        <p:spPr>
          <a:xfrm flipH="1">
            <a:off x="5220227" y="4730209"/>
            <a:ext cx="910663"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484103" y="3526204"/>
            <a:ext cx="2754924" cy="338554"/>
          </a:xfrm>
          <a:prstGeom prst="rect">
            <a:avLst/>
          </a:prstGeom>
          <a:noFill/>
        </p:spPr>
        <p:txBody>
          <a:bodyPr wrap="square" rtlCol="0">
            <a:spAutoFit/>
          </a:bodyPr>
          <a:lstStyle/>
          <a:p>
            <a:r>
              <a:rPr lang="en-US" sz="1600" b="0">
                <a:latin typeface="+mn-lt"/>
              </a:rPr>
              <a:t>Warped image regions</a:t>
            </a:r>
            <a:endParaRPr lang="en-US" sz="1600" b="0" dirty="0">
              <a:latin typeface="+mn-lt"/>
            </a:endParaRPr>
          </a:p>
        </p:txBody>
      </p:sp>
      <p:sp>
        <p:nvSpPr>
          <p:cNvPr id="42" name="TextBox 41"/>
          <p:cNvSpPr txBox="1"/>
          <p:nvPr/>
        </p:nvSpPr>
        <p:spPr>
          <a:xfrm>
            <a:off x="5888444" y="2133965"/>
            <a:ext cx="2237461" cy="584776"/>
          </a:xfrm>
          <a:prstGeom prst="rect">
            <a:avLst/>
          </a:prstGeom>
          <a:noFill/>
        </p:spPr>
        <p:txBody>
          <a:bodyPr wrap="square" rtlCol="0">
            <a:spAutoFit/>
          </a:bodyPr>
          <a:lstStyle/>
          <a:p>
            <a:r>
              <a:rPr lang="en-US" sz="1600" b="0" dirty="0">
                <a:latin typeface="+mn-lt"/>
              </a:rPr>
              <a:t>Forward each region through </a:t>
            </a:r>
            <a:r>
              <a:rPr lang="en-US" sz="1600" b="0" dirty="0" err="1">
                <a:latin typeface="+mn-lt"/>
              </a:rPr>
              <a:t>ConvNet</a:t>
            </a:r>
            <a:endParaRPr lang="en-US" sz="1600" b="0" dirty="0">
              <a:latin typeface="+mn-lt"/>
            </a:endParaRPr>
          </a:p>
        </p:txBody>
      </p:sp>
      <p:sp>
        <p:nvSpPr>
          <p:cNvPr id="49" name="TextBox 48"/>
          <p:cNvSpPr txBox="1"/>
          <p:nvPr/>
        </p:nvSpPr>
        <p:spPr>
          <a:xfrm>
            <a:off x="5936718" y="1143000"/>
            <a:ext cx="2716079" cy="338554"/>
          </a:xfrm>
          <a:prstGeom prst="rect">
            <a:avLst/>
          </a:prstGeom>
          <a:noFill/>
        </p:spPr>
        <p:txBody>
          <a:bodyPr wrap="square" rtlCol="0">
            <a:spAutoFit/>
          </a:bodyPr>
          <a:lstStyle/>
          <a:p>
            <a:r>
              <a:rPr lang="en-US" sz="1600" b="0">
                <a:latin typeface="+mn-lt"/>
              </a:rPr>
              <a:t>Classify regions with </a:t>
            </a:r>
            <a:r>
              <a:rPr lang="en-US" sz="1600" b="0" dirty="0">
                <a:latin typeface="+mn-lt"/>
              </a:rPr>
              <a:t>SVMs</a:t>
            </a:r>
          </a:p>
        </p:txBody>
      </p:sp>
      <p:cxnSp>
        <p:nvCxnSpPr>
          <p:cNvPr id="52" name="Straight Arrow Connector 51"/>
          <p:cNvCxnSpPr/>
          <p:nvPr/>
        </p:nvCxnSpPr>
        <p:spPr>
          <a:xfrm flipH="1">
            <a:off x="3478491" y="4730209"/>
            <a:ext cx="2652401" cy="394119"/>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1857080" y="4737988"/>
            <a:ext cx="4239572" cy="1068053"/>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130890" y="4570518"/>
            <a:ext cx="2541770" cy="338554"/>
          </a:xfrm>
          <a:prstGeom prst="rect">
            <a:avLst/>
          </a:prstGeom>
          <a:noFill/>
        </p:spPr>
        <p:txBody>
          <a:bodyPr wrap="square" rtlCol="0">
            <a:spAutoFit/>
          </a:bodyPr>
          <a:lstStyle/>
          <a:p>
            <a:r>
              <a:rPr lang="en-US" sz="1600" b="0" dirty="0">
                <a:latin typeface="+mn-lt"/>
              </a:rPr>
              <a:t>Region proposals</a:t>
            </a:r>
          </a:p>
        </p:txBody>
      </p:sp>
      <p:sp>
        <p:nvSpPr>
          <p:cNvPr id="43" name="TextBox 42"/>
          <p:cNvSpPr txBox="1"/>
          <p:nvPr/>
        </p:nvSpPr>
        <p:spPr>
          <a:xfrm>
            <a:off x="0" y="6258580"/>
            <a:ext cx="9144000" cy="523220"/>
          </a:xfrm>
          <a:prstGeom prst="rect">
            <a:avLst/>
          </a:prstGeom>
          <a:noFill/>
        </p:spPr>
        <p:txBody>
          <a:bodyPr wrap="square" rtlCol="0">
            <a:spAutoFit/>
          </a:bodyPr>
          <a:lstStyle/>
          <a:p>
            <a:pPr algn="ctr"/>
            <a:r>
              <a:rPr lang="en-US" sz="1400" b="0" dirty="0"/>
              <a:t>R. </a:t>
            </a:r>
            <a:r>
              <a:rPr lang="en-US" sz="1400" b="0" dirty="0" err="1"/>
              <a:t>Girshick</a:t>
            </a:r>
            <a:r>
              <a:rPr lang="en-US" sz="1400" b="0" dirty="0"/>
              <a:t>, J. Donahue, T. Darrell, and J. Malik, </a:t>
            </a:r>
            <a:r>
              <a:rPr lang="en-US" sz="1400" dirty="0">
                <a:hlinkClick r:id="rId4"/>
              </a:rPr>
              <a:t>Rich Feature Hierarchies for Accurate Object Detection and Semantic Segmentation</a:t>
            </a:r>
            <a:r>
              <a:rPr lang="en-US" sz="1400" b="0" dirty="0"/>
              <a:t>, CVPR 2014. </a:t>
            </a:r>
          </a:p>
        </p:txBody>
      </p:sp>
    </p:spTree>
    <p:extLst>
      <p:ext uri="{BB962C8B-B14F-4D97-AF65-F5344CB8AC3E}">
        <p14:creationId xmlns:p14="http://schemas.microsoft.com/office/powerpoint/2010/main" val="282088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4" grpId="0" animBg="1"/>
      <p:bldP spid="16" grpId="0" animBg="1"/>
      <p:bldP spid="17" grpId="0" animBg="1"/>
      <p:bldP spid="18" grpId="0" animBg="1"/>
      <p:bldP spid="19" grpId="0" animBg="1"/>
      <p:bldP spid="20" grpId="0" animBg="1"/>
      <p:bldP spid="22"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1" grpId="0"/>
      <p:bldP spid="42" grpId="0"/>
      <p:bldP spid="49" grpId="0"/>
      <p:bldP spid="5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Fast R-CNN</a:t>
            </a:r>
          </a:p>
        </p:txBody>
      </p:sp>
      <p:sp>
        <p:nvSpPr>
          <p:cNvPr id="4" name="Parallelogram 3"/>
          <p:cNvSpPr/>
          <p:nvPr/>
        </p:nvSpPr>
        <p:spPr>
          <a:xfrm>
            <a:off x="1051560" y="5001767"/>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p:cNvSpPr/>
          <p:nvPr/>
        </p:nvSpPr>
        <p:spPr>
          <a:xfrm>
            <a:off x="2116836" y="4215384"/>
            <a:ext cx="2761488" cy="1897379"/>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6" name="Parallelogram 5"/>
          <p:cNvSpPr/>
          <p:nvPr/>
        </p:nvSpPr>
        <p:spPr>
          <a:xfrm>
            <a:off x="2116836" y="3666745"/>
            <a:ext cx="2761488" cy="46634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7" name="Up Arrow 6"/>
          <p:cNvSpPr/>
          <p:nvPr/>
        </p:nvSpPr>
        <p:spPr>
          <a:xfrm>
            <a:off x="3314700" y="415594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8" name="Parallelogram 7"/>
          <p:cNvSpPr/>
          <p:nvPr/>
        </p:nvSpPr>
        <p:spPr>
          <a:xfrm>
            <a:off x="2369820" y="3776472"/>
            <a:ext cx="766572" cy="297182"/>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9" name="Parallelogram 8"/>
          <p:cNvSpPr/>
          <p:nvPr/>
        </p:nvSpPr>
        <p:spPr>
          <a:xfrm>
            <a:off x="3114294" y="3904488"/>
            <a:ext cx="872490" cy="121158"/>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0" name="Parallelogram 9"/>
          <p:cNvSpPr/>
          <p:nvPr/>
        </p:nvSpPr>
        <p:spPr>
          <a:xfrm>
            <a:off x="3986784" y="3725040"/>
            <a:ext cx="683133" cy="34861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1" name="Up Arrow 10"/>
          <p:cNvSpPr/>
          <p:nvPr/>
        </p:nvSpPr>
        <p:spPr>
          <a:xfrm>
            <a:off x="2688336" y="356616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2" name="Up Arrow 11"/>
          <p:cNvSpPr/>
          <p:nvPr/>
        </p:nvSpPr>
        <p:spPr>
          <a:xfrm>
            <a:off x="3442716" y="3677608"/>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3" name="Up Arrow 12"/>
          <p:cNvSpPr/>
          <p:nvPr/>
        </p:nvSpPr>
        <p:spPr>
          <a:xfrm>
            <a:off x="4197096" y="361760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4" name="Parallelogram 13"/>
          <p:cNvSpPr/>
          <p:nvPr/>
        </p:nvSpPr>
        <p:spPr>
          <a:xfrm>
            <a:off x="2532888" y="3346719"/>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7" name="Parallelogram 16"/>
          <p:cNvSpPr/>
          <p:nvPr/>
        </p:nvSpPr>
        <p:spPr>
          <a:xfrm>
            <a:off x="3329940" y="3401275"/>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0" name="Parallelogram 19"/>
          <p:cNvSpPr/>
          <p:nvPr/>
        </p:nvSpPr>
        <p:spPr>
          <a:xfrm>
            <a:off x="4104513" y="3389535"/>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4" name="TextBox 23"/>
          <p:cNvSpPr txBox="1"/>
          <p:nvPr/>
        </p:nvSpPr>
        <p:spPr>
          <a:xfrm>
            <a:off x="4878324" y="4489502"/>
            <a:ext cx="3754353" cy="338554"/>
          </a:xfrm>
          <a:prstGeom prst="rect">
            <a:avLst/>
          </a:prstGeom>
          <a:noFill/>
        </p:spPr>
        <p:txBody>
          <a:bodyPr wrap="none" rtlCol="0">
            <a:spAutoFit/>
          </a:bodyPr>
          <a:lstStyle/>
          <a:p>
            <a:r>
              <a:rPr lang="en-US" sz="1600" b="0" dirty="0">
                <a:latin typeface="+mn-lt"/>
              </a:rPr>
              <a:t>Forward whole image through </a:t>
            </a:r>
            <a:r>
              <a:rPr lang="en-US" sz="1600" b="0" dirty="0" err="1">
                <a:latin typeface="+mn-lt"/>
              </a:rPr>
              <a:t>ConvNet</a:t>
            </a:r>
            <a:endParaRPr lang="en-US" sz="1600" b="0" dirty="0">
              <a:latin typeface="+mn-lt"/>
            </a:endParaRPr>
          </a:p>
        </p:txBody>
      </p:sp>
      <p:sp>
        <p:nvSpPr>
          <p:cNvPr id="25" name="TextBox 24"/>
          <p:cNvSpPr txBox="1"/>
          <p:nvPr/>
        </p:nvSpPr>
        <p:spPr>
          <a:xfrm>
            <a:off x="4831413" y="3747255"/>
            <a:ext cx="2864787" cy="338554"/>
          </a:xfrm>
          <a:prstGeom prst="rect">
            <a:avLst/>
          </a:prstGeom>
          <a:noFill/>
        </p:spPr>
        <p:txBody>
          <a:bodyPr wrap="none" rtlCol="0">
            <a:spAutoFit/>
          </a:bodyPr>
          <a:lstStyle/>
          <a:p>
            <a:r>
              <a:rPr lang="en-US" sz="1600" b="0" dirty="0">
                <a:latin typeface="+mn-lt"/>
              </a:rPr>
              <a:t>“conv5” feature map of image</a:t>
            </a:r>
          </a:p>
        </p:txBody>
      </p:sp>
      <p:cxnSp>
        <p:nvCxnSpPr>
          <p:cNvPr id="26" name="Straight Arrow Connector 25"/>
          <p:cNvCxnSpPr/>
          <p:nvPr/>
        </p:nvCxnSpPr>
        <p:spPr>
          <a:xfrm>
            <a:off x="1325880" y="3965067"/>
            <a:ext cx="1344168"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27419" y="3251492"/>
            <a:ext cx="1954381" cy="338554"/>
          </a:xfrm>
          <a:prstGeom prst="rect">
            <a:avLst/>
          </a:prstGeom>
          <a:noFill/>
        </p:spPr>
        <p:txBody>
          <a:bodyPr wrap="none" rtlCol="0">
            <a:spAutoFit/>
          </a:bodyPr>
          <a:lstStyle/>
          <a:p>
            <a:r>
              <a:rPr lang="en-US" sz="1600" b="0" dirty="0">
                <a:solidFill>
                  <a:srgbClr val="000000"/>
                </a:solidFill>
                <a:latin typeface="+mn-lt"/>
              </a:rPr>
              <a:t>“</a:t>
            </a:r>
            <a:r>
              <a:rPr lang="en-US" sz="1600" b="0" dirty="0" err="1">
                <a:solidFill>
                  <a:srgbClr val="000000"/>
                </a:solidFill>
                <a:latin typeface="+mn-lt"/>
              </a:rPr>
              <a:t>RoI</a:t>
            </a:r>
            <a:r>
              <a:rPr lang="en-US" sz="1600" b="0" dirty="0">
                <a:solidFill>
                  <a:srgbClr val="000000"/>
                </a:solidFill>
                <a:latin typeface="+mn-lt"/>
              </a:rPr>
              <a:t> Pooling” layer</a:t>
            </a:r>
          </a:p>
        </p:txBody>
      </p:sp>
      <p:sp>
        <p:nvSpPr>
          <p:cNvPr id="28" name="TextBox 27"/>
          <p:cNvSpPr txBox="1"/>
          <p:nvPr/>
        </p:nvSpPr>
        <p:spPr>
          <a:xfrm>
            <a:off x="2354308" y="1680378"/>
            <a:ext cx="931866" cy="584776"/>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 +</a:t>
            </a:r>
          </a:p>
          <a:p>
            <a:r>
              <a:rPr lang="en-US" sz="1600" b="0" dirty="0" err="1">
                <a:solidFill>
                  <a:schemeClr val="accent5"/>
                </a:solidFill>
                <a:latin typeface="+mn-lt"/>
              </a:rPr>
              <a:t>softmax</a:t>
            </a:r>
            <a:endParaRPr lang="en-US" sz="1600" b="0" dirty="0">
              <a:solidFill>
                <a:schemeClr val="accent5"/>
              </a:solidFill>
              <a:latin typeface="+mn-lt"/>
            </a:endParaRPr>
          </a:p>
        </p:txBody>
      </p:sp>
      <p:sp>
        <p:nvSpPr>
          <p:cNvPr id="29" name="Up Arrow 28"/>
          <p:cNvSpPr/>
          <p:nvPr/>
        </p:nvSpPr>
        <p:spPr>
          <a:xfrm rot="2878159">
            <a:off x="2905009" y="297084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0" name="Up Arrow 29"/>
          <p:cNvSpPr/>
          <p:nvPr/>
        </p:nvSpPr>
        <p:spPr>
          <a:xfrm rot="18900000">
            <a:off x="4152164" y="297788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1" name="Up Arrow 30"/>
          <p:cNvSpPr/>
          <p:nvPr/>
        </p:nvSpPr>
        <p:spPr>
          <a:xfrm>
            <a:off x="3474679" y="302603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2" name="TextBox 31"/>
          <p:cNvSpPr txBox="1"/>
          <p:nvPr/>
        </p:nvSpPr>
        <p:spPr>
          <a:xfrm>
            <a:off x="3037767" y="2623470"/>
            <a:ext cx="1144309" cy="338554"/>
          </a:xfrm>
          <a:prstGeom prst="rect">
            <a:avLst/>
          </a:prstGeom>
          <a:noFill/>
          <a:ln w="19050">
            <a:solidFill>
              <a:schemeClr val="accent1"/>
            </a:solidFill>
          </a:ln>
        </p:spPr>
        <p:txBody>
          <a:bodyPr wrap="square" rtlCol="0">
            <a:spAutoFit/>
          </a:bodyPr>
          <a:lstStyle/>
          <a:p>
            <a:pPr algn="ctr"/>
            <a:r>
              <a:rPr lang="en-US" sz="1600" b="0" dirty="0">
                <a:latin typeface="+mn-lt"/>
              </a:rPr>
              <a:t>FCs</a:t>
            </a:r>
          </a:p>
        </p:txBody>
      </p:sp>
      <p:sp>
        <p:nvSpPr>
          <p:cNvPr id="33" name="Up Arrow 32"/>
          <p:cNvSpPr/>
          <p:nvPr/>
        </p:nvSpPr>
        <p:spPr>
          <a:xfrm rot="18900000">
            <a:off x="3068999" y="231926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4" name="TextBox 33"/>
          <p:cNvSpPr txBox="1"/>
          <p:nvPr/>
        </p:nvSpPr>
        <p:spPr>
          <a:xfrm>
            <a:off x="4876800" y="2597482"/>
            <a:ext cx="2237411" cy="338554"/>
          </a:xfrm>
          <a:prstGeom prst="rect">
            <a:avLst/>
          </a:prstGeom>
          <a:noFill/>
        </p:spPr>
        <p:txBody>
          <a:bodyPr wrap="none" rtlCol="0">
            <a:spAutoFit/>
          </a:bodyPr>
          <a:lstStyle/>
          <a:p>
            <a:r>
              <a:rPr lang="en-US" sz="1600" b="0" dirty="0">
                <a:latin typeface="+mn-lt"/>
              </a:rPr>
              <a:t>Fully-connected layers</a:t>
            </a:r>
          </a:p>
        </p:txBody>
      </p:sp>
      <p:sp>
        <p:nvSpPr>
          <p:cNvPr id="35" name="TextBox 34"/>
          <p:cNvSpPr txBox="1"/>
          <p:nvPr/>
        </p:nvSpPr>
        <p:spPr>
          <a:xfrm>
            <a:off x="440090" y="1772984"/>
            <a:ext cx="1792378" cy="338554"/>
          </a:xfrm>
          <a:prstGeom prst="rect">
            <a:avLst/>
          </a:prstGeom>
          <a:noFill/>
        </p:spPr>
        <p:txBody>
          <a:bodyPr wrap="none" rtlCol="0">
            <a:spAutoFit/>
          </a:bodyPr>
          <a:lstStyle/>
          <a:p>
            <a:r>
              <a:rPr lang="en-US" sz="1600" b="0" dirty="0" err="1">
                <a:solidFill>
                  <a:srgbClr val="000000"/>
                </a:solidFill>
                <a:latin typeface="+mn-lt"/>
              </a:rPr>
              <a:t>Softmax</a:t>
            </a:r>
            <a:r>
              <a:rPr lang="en-US" sz="1600" b="0" dirty="0">
                <a:solidFill>
                  <a:srgbClr val="000000"/>
                </a:solidFill>
                <a:latin typeface="+mn-lt"/>
              </a:rPr>
              <a:t> classifier</a:t>
            </a:r>
          </a:p>
        </p:txBody>
      </p:sp>
      <p:sp>
        <p:nvSpPr>
          <p:cNvPr id="36" name="TextBox 35"/>
          <p:cNvSpPr txBox="1"/>
          <p:nvPr/>
        </p:nvSpPr>
        <p:spPr>
          <a:xfrm>
            <a:off x="419240" y="3747255"/>
            <a:ext cx="1180960" cy="584776"/>
          </a:xfrm>
          <a:prstGeom prst="rect">
            <a:avLst/>
          </a:prstGeom>
          <a:noFill/>
        </p:spPr>
        <p:txBody>
          <a:bodyPr wrap="square" rtlCol="0">
            <a:spAutoFit/>
          </a:bodyPr>
          <a:lstStyle/>
          <a:p>
            <a:r>
              <a:rPr lang="en-US" sz="1600" b="0" dirty="0">
                <a:latin typeface="+mn-lt"/>
              </a:rPr>
              <a:t>Region proposals</a:t>
            </a:r>
          </a:p>
        </p:txBody>
      </p:sp>
      <p:sp>
        <p:nvSpPr>
          <p:cNvPr id="37" name="Up Arrow 36"/>
          <p:cNvSpPr/>
          <p:nvPr/>
        </p:nvSpPr>
        <p:spPr>
          <a:xfrm rot="2700000">
            <a:off x="3858901" y="2316625"/>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8" name="TextBox 37"/>
          <p:cNvSpPr txBox="1"/>
          <p:nvPr/>
        </p:nvSpPr>
        <p:spPr>
          <a:xfrm>
            <a:off x="3949856" y="1915441"/>
            <a:ext cx="755034" cy="338554"/>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a:t>
            </a:r>
          </a:p>
        </p:txBody>
      </p:sp>
      <p:sp>
        <p:nvSpPr>
          <p:cNvPr id="39" name="TextBox 38"/>
          <p:cNvSpPr txBox="1"/>
          <p:nvPr/>
        </p:nvSpPr>
        <p:spPr>
          <a:xfrm>
            <a:off x="4914239" y="1896346"/>
            <a:ext cx="2477161" cy="338554"/>
          </a:xfrm>
          <a:prstGeom prst="rect">
            <a:avLst/>
          </a:prstGeom>
          <a:noFill/>
        </p:spPr>
        <p:txBody>
          <a:bodyPr wrap="none" rtlCol="0">
            <a:spAutoFit/>
          </a:bodyPr>
          <a:lstStyle/>
          <a:p>
            <a:r>
              <a:rPr lang="en-US" sz="1600" b="0" dirty="0">
                <a:solidFill>
                  <a:srgbClr val="000000"/>
                </a:solidFill>
                <a:latin typeface="+mn-lt"/>
              </a:rPr>
              <a:t>Bounding-box </a:t>
            </a:r>
            <a:r>
              <a:rPr lang="en-US" sz="1600" b="0" dirty="0" err="1">
                <a:solidFill>
                  <a:srgbClr val="000000"/>
                </a:solidFill>
                <a:latin typeface="+mn-lt"/>
              </a:rPr>
              <a:t>regressors</a:t>
            </a:r>
            <a:endParaRPr lang="en-US" sz="1600" b="0" dirty="0">
              <a:solidFill>
                <a:srgbClr val="000000"/>
              </a:solidFill>
              <a:latin typeface="+mn-lt"/>
            </a:endParaRPr>
          </a:p>
        </p:txBody>
      </p:sp>
      <p:sp>
        <p:nvSpPr>
          <p:cNvPr id="40" name="TextBox 39"/>
          <p:cNvSpPr txBox="1"/>
          <p:nvPr/>
        </p:nvSpPr>
        <p:spPr>
          <a:xfrm>
            <a:off x="5531155" y="6519446"/>
            <a:ext cx="3536645" cy="338554"/>
          </a:xfrm>
          <a:prstGeom prst="rect">
            <a:avLst/>
          </a:prstGeom>
          <a:noFill/>
        </p:spPr>
        <p:txBody>
          <a:bodyPr wrap="none" rtlCol="0">
            <a:spAutoFit/>
          </a:bodyPr>
          <a:lstStyle/>
          <a:p>
            <a:r>
              <a:rPr lang="en-US" sz="1600" b="0" dirty="0">
                <a:latin typeface="+mn-lt"/>
              </a:rPr>
              <a:t>R. </a:t>
            </a:r>
            <a:r>
              <a:rPr lang="en-US" sz="1600" b="0" dirty="0" err="1">
                <a:latin typeface="+mn-lt"/>
              </a:rPr>
              <a:t>Girshick</a:t>
            </a:r>
            <a:r>
              <a:rPr lang="en-US" sz="1600" b="0" dirty="0">
                <a:latin typeface="+mn-lt"/>
              </a:rPr>
              <a:t>, </a:t>
            </a:r>
            <a:r>
              <a:rPr lang="en-US" sz="1600" b="0" dirty="0">
                <a:latin typeface="+mn-lt"/>
                <a:hlinkClick r:id="rId4"/>
              </a:rPr>
              <a:t>Fast R-CNN</a:t>
            </a:r>
            <a:r>
              <a:rPr lang="en-US" sz="1600" b="0" dirty="0">
                <a:latin typeface="+mn-lt"/>
              </a:rPr>
              <a:t>, ICCV 2015</a:t>
            </a:r>
          </a:p>
        </p:txBody>
      </p:sp>
    </p:spTree>
    <p:extLst>
      <p:ext uri="{BB962C8B-B14F-4D97-AF65-F5344CB8AC3E}">
        <p14:creationId xmlns:p14="http://schemas.microsoft.com/office/powerpoint/2010/main" val="197937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7" grpId="0" animBg="1"/>
      <p:bldP spid="20" grpId="0" animBg="1"/>
      <p:bldP spid="24" grpId="0"/>
      <p:bldP spid="25" grpId="0"/>
      <p:bldP spid="27" grpId="0"/>
      <p:bldP spid="28" grpId="0" animBg="1"/>
      <p:bldP spid="29" grpId="0" animBg="1"/>
      <p:bldP spid="30" grpId="0" animBg="1"/>
      <p:bldP spid="31" grpId="0" animBg="1"/>
      <p:bldP spid="32" grpId="0" animBg="1"/>
      <p:bldP spid="33" grpId="0" animBg="1"/>
      <p:bldP spid="34" grpId="0"/>
      <p:bldP spid="35" grpId="0"/>
      <p:bldP spid="36" grpId="0"/>
      <p:bldP spid="37" grpId="0" animBg="1"/>
      <p:bldP spid="38" grpId="0" animBg="1"/>
      <p:bldP spid="3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Picture 139"/>
          <p:cNvPicPr>
            <a:picLocks noChangeAspect="1"/>
          </p:cNvPicPr>
          <p:nvPr/>
        </p:nvPicPr>
        <p:blipFill>
          <a:blip r:embed="rId2"/>
          <a:stretch>
            <a:fillRect/>
          </a:stretch>
        </p:blipFill>
        <p:spPr>
          <a:xfrm>
            <a:off x="5450267" y="3352801"/>
            <a:ext cx="2362200" cy="790922"/>
          </a:xfrm>
          <a:prstGeom prst="rect">
            <a:avLst/>
          </a:prstGeom>
        </p:spPr>
      </p:pic>
      <p:pic>
        <p:nvPicPr>
          <p:cNvPr id="139" name="Picture 138"/>
          <p:cNvPicPr>
            <a:picLocks noChangeAspect="1"/>
          </p:cNvPicPr>
          <p:nvPr/>
        </p:nvPicPr>
        <p:blipFill>
          <a:blip r:embed="rId2"/>
          <a:stretch>
            <a:fillRect/>
          </a:stretch>
        </p:blipFill>
        <p:spPr>
          <a:xfrm>
            <a:off x="1524000" y="3352800"/>
            <a:ext cx="2286000" cy="761999"/>
          </a:xfrm>
          <a:prstGeom prst="rect">
            <a:avLst/>
          </a:prstGeom>
        </p:spPr>
      </p:pic>
      <p:sp>
        <p:nvSpPr>
          <p:cNvPr id="2" name="Title 1"/>
          <p:cNvSpPr>
            <a:spLocks noGrp="1"/>
          </p:cNvSpPr>
          <p:nvPr>
            <p:ph type="title"/>
          </p:nvPr>
        </p:nvSpPr>
        <p:spPr/>
        <p:txBody>
          <a:bodyPr/>
          <a:lstStyle/>
          <a:p>
            <a:r>
              <a:rPr lang="en-US" dirty="0"/>
              <a:t>Review: Faster R-CNN</a:t>
            </a:r>
          </a:p>
        </p:txBody>
      </p:sp>
      <p:pic>
        <p:nvPicPr>
          <p:cNvPr id="5" name="Picture 9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7454" y="5102291"/>
            <a:ext cx="3215946" cy="1008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ube 6"/>
          <p:cNvSpPr/>
          <p:nvPr/>
        </p:nvSpPr>
        <p:spPr bwMode="auto">
          <a:xfrm>
            <a:off x="5416827" y="4293130"/>
            <a:ext cx="2192096" cy="1466778"/>
          </a:xfrm>
          <a:prstGeom prst="cube">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1600" b="0" dirty="0"/>
              <a:t>CNN</a:t>
            </a:r>
          </a:p>
        </p:txBody>
      </p:sp>
      <p:sp>
        <p:nvSpPr>
          <p:cNvPr id="8" name="Up Arrow 7"/>
          <p:cNvSpPr/>
          <p:nvPr/>
        </p:nvSpPr>
        <p:spPr bwMode="auto">
          <a:xfrm>
            <a:off x="6416701" y="4215203"/>
            <a:ext cx="258255" cy="280597"/>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sp>
        <p:nvSpPr>
          <p:cNvPr id="10" name="TextBox 9"/>
          <p:cNvSpPr txBox="1"/>
          <p:nvPr/>
        </p:nvSpPr>
        <p:spPr>
          <a:xfrm>
            <a:off x="7380774" y="3663038"/>
            <a:ext cx="1534626" cy="338554"/>
          </a:xfrm>
          <a:prstGeom prst="rect">
            <a:avLst/>
          </a:prstGeom>
          <a:noFill/>
        </p:spPr>
        <p:txBody>
          <a:bodyPr wrap="square" rtlCol="0">
            <a:spAutoFit/>
          </a:bodyPr>
          <a:lstStyle/>
          <a:p>
            <a:pPr algn="ctr"/>
            <a:r>
              <a:rPr lang="en-US" sz="1600" b="0" dirty="0">
                <a:solidFill>
                  <a:srgbClr val="C00000"/>
                </a:solidFill>
              </a:rPr>
              <a:t>feature map</a:t>
            </a:r>
          </a:p>
        </p:txBody>
      </p:sp>
      <p:grpSp>
        <p:nvGrpSpPr>
          <p:cNvPr id="11" name="Group 10"/>
          <p:cNvGrpSpPr/>
          <p:nvPr/>
        </p:nvGrpSpPr>
        <p:grpSpPr>
          <a:xfrm>
            <a:off x="3505200" y="2567283"/>
            <a:ext cx="2260125" cy="709317"/>
            <a:chOff x="4083425" y="2560680"/>
            <a:chExt cx="2539986" cy="797149"/>
          </a:xfrm>
        </p:grpSpPr>
        <p:grpSp>
          <p:nvGrpSpPr>
            <p:cNvPr id="42" name="Group 4"/>
            <p:cNvGrpSpPr>
              <a:grpSpLocks noChangeAspect="1"/>
            </p:cNvGrpSpPr>
            <p:nvPr/>
          </p:nvGrpSpPr>
          <p:grpSpPr bwMode="auto">
            <a:xfrm flipV="1">
              <a:off x="4083425" y="2560680"/>
              <a:ext cx="2539986" cy="797149"/>
              <a:chOff x="1907" y="1601"/>
              <a:chExt cx="1539" cy="483"/>
            </a:xfrm>
          </p:grpSpPr>
          <p:sp>
            <p:nvSpPr>
              <p:cNvPr id="61" name="AutoShape 3"/>
              <p:cNvSpPr>
                <a:spLocks noChangeAspect="1" noChangeArrowheads="1" noTextEdit="1"/>
              </p:cNvSpPr>
              <p:nvPr/>
            </p:nvSpPr>
            <p:spPr bwMode="auto">
              <a:xfrm>
                <a:off x="1907" y="1601"/>
                <a:ext cx="1539" cy="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62" name="Freeform 6"/>
              <p:cNvSpPr>
                <a:spLocks noEditPoints="1"/>
              </p:cNvSpPr>
              <p:nvPr/>
            </p:nvSpPr>
            <p:spPr bwMode="auto">
              <a:xfrm flipV="1">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close/>
                    <a:moveTo>
                      <a:pt x="1535" y="0"/>
                    </a:moveTo>
                    <a:lnTo>
                      <a:pt x="421" y="0"/>
                    </a:lnTo>
                    <a:lnTo>
                      <a:pt x="0" y="483"/>
                    </a:lnTo>
                    <a:lnTo>
                      <a:pt x="1116" y="483"/>
                    </a:lnTo>
                    <a:lnTo>
                      <a:pt x="1535" y="0"/>
                    </a:lnTo>
                    <a:close/>
                  </a:path>
                </a:pathLst>
              </a:custGeom>
              <a:solidFill>
                <a:srgbClr val="BE1E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63" name="Freeform 7"/>
              <p:cNvSpPr>
                <a:spLocks noEditPoints="1"/>
              </p:cNvSpPr>
              <p:nvPr/>
            </p:nvSpPr>
            <p:spPr bwMode="auto">
              <a:xfrm>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moveTo>
                      <a:pt x="1535" y="0"/>
                    </a:moveTo>
                    <a:lnTo>
                      <a:pt x="421" y="0"/>
                    </a:lnTo>
                    <a:lnTo>
                      <a:pt x="0" y="483"/>
                    </a:lnTo>
                    <a:lnTo>
                      <a:pt x="1116" y="483"/>
                    </a:lnTo>
                    <a:lnTo>
                      <a:pt x="153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nvGrpSpPr>
            <p:cNvPr id="43" name="Group 10"/>
            <p:cNvGrpSpPr>
              <a:grpSpLocks noChangeAspect="1"/>
            </p:cNvGrpSpPr>
            <p:nvPr/>
          </p:nvGrpSpPr>
          <p:grpSpPr bwMode="auto">
            <a:xfrm>
              <a:off x="4268272" y="2973284"/>
              <a:ext cx="981996" cy="310278"/>
              <a:chOff x="2019" y="1849"/>
              <a:chExt cx="595" cy="188"/>
            </a:xfrm>
          </p:grpSpPr>
          <p:sp>
            <p:nvSpPr>
              <p:cNvPr id="56" name="AutoShape 9"/>
              <p:cNvSpPr>
                <a:spLocks noChangeAspect="1" noChangeArrowheads="1" noTextEdit="1"/>
              </p:cNvSpPr>
              <p:nvPr/>
            </p:nvSpPr>
            <p:spPr bwMode="auto">
              <a:xfrm>
                <a:off x="2019" y="1849"/>
                <a:ext cx="595" cy="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7" name="Freeform 11"/>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8" name="Freeform 12"/>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9" name="Freeform 13"/>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60" name="Freeform 14"/>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nvGrpSpPr>
            <p:cNvPr id="44" name="Group 17"/>
            <p:cNvGrpSpPr>
              <a:grpSpLocks noChangeAspect="1"/>
            </p:cNvGrpSpPr>
            <p:nvPr/>
          </p:nvGrpSpPr>
          <p:grpSpPr bwMode="auto">
            <a:xfrm>
              <a:off x="5114934" y="2654753"/>
              <a:ext cx="547937" cy="173294"/>
              <a:chOff x="2532" y="1656"/>
              <a:chExt cx="332" cy="105"/>
            </a:xfrm>
          </p:grpSpPr>
          <p:sp>
            <p:nvSpPr>
              <p:cNvPr id="51" name="AutoShape 16"/>
              <p:cNvSpPr>
                <a:spLocks noChangeAspect="1" noChangeArrowheads="1" noTextEdit="1"/>
              </p:cNvSpPr>
              <p:nvPr/>
            </p:nvSpPr>
            <p:spPr bwMode="auto">
              <a:xfrm>
                <a:off x="2532" y="1656"/>
                <a:ext cx="332" cy="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2" name="Freeform 18"/>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3" name="Freeform 19"/>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4" name="Freeform 20"/>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5" name="Freeform 21"/>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nvGrpSpPr>
            <p:cNvPr id="45" name="Group 24"/>
            <p:cNvGrpSpPr>
              <a:grpSpLocks noChangeAspect="1"/>
            </p:cNvGrpSpPr>
            <p:nvPr/>
          </p:nvGrpSpPr>
          <p:grpSpPr bwMode="auto">
            <a:xfrm>
              <a:off x="5334439" y="2837950"/>
              <a:ext cx="889573" cy="282220"/>
              <a:chOff x="2665" y="1767"/>
              <a:chExt cx="539" cy="171"/>
            </a:xfrm>
          </p:grpSpPr>
          <p:sp>
            <p:nvSpPr>
              <p:cNvPr id="46" name="AutoShape 23"/>
              <p:cNvSpPr>
                <a:spLocks noChangeAspect="1" noChangeArrowheads="1" noTextEdit="1"/>
              </p:cNvSpPr>
              <p:nvPr/>
            </p:nvSpPr>
            <p:spPr bwMode="auto">
              <a:xfrm>
                <a:off x="2665" y="1767"/>
                <a:ext cx="539" cy="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47" name="Freeform 25"/>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48" name="Freeform 26"/>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49" name="Freeform 27"/>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0" name="Freeform 28"/>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sp>
        <p:nvSpPr>
          <p:cNvPr id="12" name="TextBox 11"/>
          <p:cNvSpPr txBox="1"/>
          <p:nvPr/>
        </p:nvSpPr>
        <p:spPr>
          <a:xfrm>
            <a:off x="2514600" y="2057400"/>
            <a:ext cx="1447800" cy="584776"/>
          </a:xfrm>
          <a:prstGeom prst="rect">
            <a:avLst/>
          </a:prstGeom>
          <a:noFill/>
        </p:spPr>
        <p:txBody>
          <a:bodyPr wrap="square" rtlCol="0">
            <a:spAutoFit/>
          </a:bodyPr>
          <a:lstStyle/>
          <a:p>
            <a:pPr algn="ctr"/>
            <a:r>
              <a:rPr lang="en-US" sz="1600" b="0" dirty="0"/>
              <a:t>Region proposals</a:t>
            </a:r>
          </a:p>
        </p:txBody>
      </p:sp>
      <p:sp>
        <p:nvSpPr>
          <p:cNvPr id="14" name="Up Arrow 13"/>
          <p:cNvSpPr/>
          <p:nvPr/>
        </p:nvSpPr>
        <p:spPr bwMode="auto">
          <a:xfrm>
            <a:off x="7008110" y="2209799"/>
            <a:ext cx="307089" cy="1224991"/>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sp>
        <p:nvSpPr>
          <p:cNvPr id="15" name="Up Arrow 14"/>
          <p:cNvSpPr/>
          <p:nvPr/>
        </p:nvSpPr>
        <p:spPr bwMode="auto">
          <a:xfrm rot="2568920" flipH="1">
            <a:off x="5841243" y="2105336"/>
            <a:ext cx="338783" cy="504323"/>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pic>
        <p:nvPicPr>
          <p:cNvPr id="82" name="Picture 9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6914" y="5102291"/>
            <a:ext cx="3215946" cy="1008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 name="Cube 83"/>
          <p:cNvSpPr/>
          <p:nvPr/>
        </p:nvSpPr>
        <p:spPr bwMode="auto">
          <a:xfrm>
            <a:off x="1516287" y="4293130"/>
            <a:ext cx="2192096" cy="1466778"/>
          </a:xfrm>
          <a:prstGeom prst="cube">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1600" b="0" dirty="0"/>
              <a:t>CNN</a:t>
            </a:r>
          </a:p>
        </p:txBody>
      </p:sp>
      <p:sp>
        <p:nvSpPr>
          <p:cNvPr id="85" name="Up Arrow 84"/>
          <p:cNvSpPr/>
          <p:nvPr/>
        </p:nvSpPr>
        <p:spPr bwMode="auto">
          <a:xfrm>
            <a:off x="2516161" y="4213956"/>
            <a:ext cx="258255" cy="280597"/>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sp>
        <p:nvSpPr>
          <p:cNvPr id="87" name="TextBox 86"/>
          <p:cNvSpPr txBox="1"/>
          <p:nvPr/>
        </p:nvSpPr>
        <p:spPr>
          <a:xfrm>
            <a:off x="3352800" y="3733800"/>
            <a:ext cx="1534626" cy="338554"/>
          </a:xfrm>
          <a:prstGeom prst="rect">
            <a:avLst/>
          </a:prstGeom>
          <a:noFill/>
        </p:spPr>
        <p:txBody>
          <a:bodyPr wrap="square" rtlCol="0">
            <a:spAutoFit/>
          </a:bodyPr>
          <a:lstStyle/>
          <a:p>
            <a:pPr algn="ctr"/>
            <a:r>
              <a:rPr lang="en-US" sz="1600" b="0" dirty="0">
                <a:solidFill>
                  <a:srgbClr val="C00000"/>
                </a:solidFill>
              </a:rPr>
              <a:t>feature map</a:t>
            </a:r>
          </a:p>
        </p:txBody>
      </p:sp>
      <p:sp>
        <p:nvSpPr>
          <p:cNvPr id="89" name="TextBox 88"/>
          <p:cNvSpPr txBox="1"/>
          <p:nvPr/>
        </p:nvSpPr>
        <p:spPr>
          <a:xfrm>
            <a:off x="-145183" y="3377624"/>
            <a:ext cx="2391215" cy="584776"/>
          </a:xfrm>
          <a:prstGeom prst="rect">
            <a:avLst/>
          </a:prstGeom>
          <a:noFill/>
        </p:spPr>
        <p:txBody>
          <a:bodyPr wrap="square" rtlCol="0">
            <a:spAutoFit/>
          </a:bodyPr>
          <a:lstStyle/>
          <a:p>
            <a:pPr algn="ctr"/>
            <a:r>
              <a:rPr lang="en-US" sz="1600" b="0" dirty="0"/>
              <a:t>Region Proposal Network</a:t>
            </a:r>
          </a:p>
        </p:txBody>
      </p:sp>
      <p:cxnSp>
        <p:nvCxnSpPr>
          <p:cNvPr id="133" name="Straight Connector 132"/>
          <p:cNvCxnSpPr/>
          <p:nvPr/>
        </p:nvCxnSpPr>
        <p:spPr>
          <a:xfrm>
            <a:off x="3429000" y="4953000"/>
            <a:ext cx="1916111" cy="0"/>
          </a:xfrm>
          <a:prstGeom prst="line">
            <a:avLst/>
          </a:prstGeom>
          <a:ln w="76200">
            <a:solidFill>
              <a:srgbClr val="FF66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2" name="Picture 141" descr="Screen Shot 2016-04-25 at 12.06.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7315" y="914400"/>
            <a:ext cx="2327486" cy="1219200"/>
          </a:xfrm>
          <a:prstGeom prst="rect">
            <a:avLst/>
          </a:prstGeom>
        </p:spPr>
      </p:pic>
      <p:sp>
        <p:nvSpPr>
          <p:cNvPr id="145" name="Bent Arrow 144"/>
          <p:cNvSpPr/>
          <p:nvPr/>
        </p:nvSpPr>
        <p:spPr bwMode="auto">
          <a:xfrm>
            <a:off x="2590800" y="2642176"/>
            <a:ext cx="1066800" cy="838200"/>
          </a:xfrm>
          <a:prstGeom prst="bentArrow">
            <a:avLst>
              <a:gd name="adj1" fmla="val 18940"/>
              <a:gd name="adj2" fmla="val 25000"/>
              <a:gd name="adj3" fmla="val 25000"/>
              <a:gd name="adj4" fmla="val 43750"/>
            </a:avLst>
          </a:prstGeom>
          <a:solidFill>
            <a:srgbClr val="FF99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46" name="Rectangle 145"/>
          <p:cNvSpPr/>
          <p:nvPr/>
        </p:nvSpPr>
        <p:spPr bwMode="auto">
          <a:xfrm>
            <a:off x="7620000" y="1676400"/>
            <a:ext cx="381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47" name="Rectangle 146"/>
          <p:cNvSpPr/>
          <p:nvPr/>
        </p:nvSpPr>
        <p:spPr>
          <a:xfrm>
            <a:off x="0" y="6273224"/>
            <a:ext cx="9144000" cy="584776"/>
          </a:xfrm>
          <a:prstGeom prst="rect">
            <a:avLst/>
          </a:prstGeom>
        </p:spPr>
        <p:txBody>
          <a:bodyPr wrap="square">
            <a:spAutoFit/>
          </a:bodyPr>
          <a:lstStyle/>
          <a:p>
            <a:pPr algn="ctr"/>
            <a:r>
              <a:rPr lang="en-US" sz="1600" b="0" dirty="0"/>
              <a:t>S. </a:t>
            </a:r>
            <a:r>
              <a:rPr lang="en-US" sz="1600" b="0" dirty="0" err="1"/>
              <a:t>Ren</a:t>
            </a:r>
            <a:r>
              <a:rPr lang="en-US" sz="1600" b="0" dirty="0"/>
              <a:t>, K. He, R. </a:t>
            </a:r>
            <a:r>
              <a:rPr lang="en-US" sz="1600" b="0" dirty="0" err="1"/>
              <a:t>Girshick</a:t>
            </a:r>
            <a:r>
              <a:rPr lang="en-US" sz="1600" b="0" dirty="0"/>
              <a:t>, and J. Sun, </a:t>
            </a:r>
            <a:r>
              <a:rPr lang="en-US" sz="1600" b="0" dirty="0">
                <a:hlinkClick r:id="rId5"/>
              </a:rPr>
              <a:t>Faster R-CNN: Towards Real-Time Object Detection with Region Proposal Networks</a:t>
            </a:r>
            <a:r>
              <a:rPr lang="en-US" sz="1600" b="0" dirty="0"/>
              <a:t>, NIPS 2015</a:t>
            </a:r>
          </a:p>
        </p:txBody>
      </p:sp>
      <p:sp>
        <p:nvSpPr>
          <p:cNvPr id="148" name="TextBox 147"/>
          <p:cNvSpPr txBox="1"/>
          <p:nvPr/>
        </p:nvSpPr>
        <p:spPr>
          <a:xfrm>
            <a:off x="3646974" y="4538246"/>
            <a:ext cx="1534626" cy="338554"/>
          </a:xfrm>
          <a:prstGeom prst="rect">
            <a:avLst/>
          </a:prstGeom>
          <a:noFill/>
        </p:spPr>
        <p:txBody>
          <a:bodyPr wrap="square" rtlCol="0">
            <a:spAutoFit/>
          </a:bodyPr>
          <a:lstStyle/>
          <a:p>
            <a:pPr algn="ctr"/>
            <a:r>
              <a:rPr lang="en-US" sz="1600" b="0" dirty="0">
                <a:solidFill>
                  <a:srgbClr val="C00000"/>
                </a:solidFill>
              </a:rPr>
              <a:t>share features</a:t>
            </a:r>
          </a:p>
        </p:txBody>
      </p:sp>
    </p:spTree>
    <p:extLst>
      <p:ext uri="{BB962C8B-B14F-4D97-AF65-F5344CB8AC3E}">
        <p14:creationId xmlns:p14="http://schemas.microsoft.com/office/powerpoint/2010/main" val="73420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7" grpId="0"/>
      <p:bldP spid="89" grpId="0"/>
      <p:bldP spid="145" grpId="0" animBg="1"/>
      <p:bldP spid="14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RPN</a:t>
            </a:r>
          </a:p>
        </p:txBody>
      </p:sp>
      <p:sp>
        <p:nvSpPr>
          <p:cNvPr id="3" name="Content Placeholder 2"/>
          <p:cNvSpPr>
            <a:spLocks noGrp="1"/>
          </p:cNvSpPr>
          <p:nvPr>
            <p:ph idx="1"/>
          </p:nvPr>
        </p:nvSpPr>
        <p:spPr>
          <a:xfrm>
            <a:off x="76200" y="990600"/>
            <a:ext cx="9144000" cy="5257800"/>
          </a:xfrm>
        </p:spPr>
        <p:txBody>
          <a:bodyPr/>
          <a:lstStyle/>
          <a:p>
            <a:pPr marL="457200" indent="-457200">
              <a:buFont typeface="Arial"/>
              <a:buChar char="•"/>
            </a:pPr>
            <a:r>
              <a:rPr lang="en-US" dirty="0"/>
              <a:t>Slide a small window (3x3) over the conv5 layer </a:t>
            </a:r>
          </a:p>
          <a:p>
            <a:pPr marL="857250" lvl="1" indent="-457200">
              <a:buFont typeface="Arial"/>
              <a:buChar char="•"/>
            </a:pPr>
            <a:r>
              <a:rPr lang="en-US" dirty="0"/>
              <a:t>Predict object/no object</a:t>
            </a:r>
          </a:p>
          <a:p>
            <a:pPr marL="857250" lvl="1" indent="-457200">
              <a:buFont typeface="Arial"/>
              <a:buChar char="•"/>
            </a:pPr>
            <a:r>
              <a:rPr lang="en-US" dirty="0"/>
              <a:t>Regress bounding box coordinates with reference to </a:t>
            </a:r>
            <a:r>
              <a:rPr lang="en-US" i="1" dirty="0"/>
              <a:t>anchors </a:t>
            </a:r>
            <a:br>
              <a:rPr lang="en-US" i="1" dirty="0"/>
            </a:br>
            <a:r>
              <a:rPr lang="en-US" dirty="0"/>
              <a:t>(3 scales x 3 aspect ratios)</a:t>
            </a:r>
          </a:p>
        </p:txBody>
      </p:sp>
      <p:pic>
        <p:nvPicPr>
          <p:cNvPr id="5" name="Picture 4" descr="Screen Shot 2016-04-25 at 12.20.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739118"/>
            <a:ext cx="6705600" cy="3966482"/>
          </a:xfrm>
          <a:prstGeom prst="rect">
            <a:avLst/>
          </a:prstGeom>
        </p:spPr>
      </p:pic>
    </p:spTree>
    <p:extLst>
      <p:ext uri="{BB962C8B-B14F-4D97-AF65-F5344CB8AC3E}">
        <p14:creationId xmlns:p14="http://schemas.microsoft.com/office/powerpoint/2010/main" val="37550978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62000" y="2819400"/>
            <a:ext cx="7696200" cy="3201194"/>
          </a:xfrm>
          <a:prstGeom prst="rect">
            <a:avLst/>
          </a:prstGeom>
        </p:spPr>
      </p:pic>
      <p:sp>
        <p:nvSpPr>
          <p:cNvPr id="2" name="Title 1"/>
          <p:cNvSpPr>
            <a:spLocks noGrp="1"/>
          </p:cNvSpPr>
          <p:nvPr>
            <p:ph type="title"/>
          </p:nvPr>
        </p:nvSpPr>
        <p:spPr/>
        <p:txBody>
          <a:bodyPr/>
          <a:lstStyle/>
          <a:p>
            <a:r>
              <a:rPr lang="en-US" dirty="0"/>
              <a:t>Review: YOLO</a:t>
            </a:r>
          </a:p>
        </p:txBody>
      </p:sp>
      <p:sp>
        <p:nvSpPr>
          <p:cNvPr id="3" name="Content Placeholder 2"/>
          <p:cNvSpPr>
            <a:spLocks noGrp="1"/>
          </p:cNvSpPr>
          <p:nvPr>
            <p:ph idx="1"/>
          </p:nvPr>
        </p:nvSpPr>
        <p:spPr>
          <a:xfrm>
            <a:off x="228600" y="914400"/>
            <a:ext cx="4919402" cy="2286000"/>
          </a:xfrm>
        </p:spPr>
        <p:txBody>
          <a:bodyPr>
            <a:normAutofit fontScale="85000" lnSpcReduction="10000"/>
          </a:bodyPr>
          <a:lstStyle/>
          <a:p>
            <a:pPr marL="457200" indent="-457200">
              <a:lnSpc>
                <a:spcPct val="120000"/>
              </a:lnSpc>
              <a:buFont typeface="+mj-lt"/>
              <a:buAutoNum type="arabicPeriod"/>
            </a:pPr>
            <a:r>
              <a:rPr lang="en-US" sz="2400" dirty="0"/>
              <a:t>Take 7x7 conv feature map</a:t>
            </a:r>
          </a:p>
          <a:p>
            <a:pPr marL="514350" indent="-514350">
              <a:lnSpc>
                <a:spcPct val="120000"/>
              </a:lnSpc>
              <a:buFont typeface="+mj-lt"/>
              <a:buAutoNum type="arabicPeriod"/>
            </a:pPr>
            <a:r>
              <a:rPr lang="en-US" sz="2400" dirty="0"/>
              <a:t>Add two FC layers to  predict, at each location, a score for each class and 2 </a:t>
            </a:r>
            <a:r>
              <a:rPr lang="en-US" sz="2400" dirty="0" err="1"/>
              <a:t>bboxes</a:t>
            </a:r>
            <a:r>
              <a:rPr lang="en-US" sz="2400" dirty="0"/>
              <a:t> w/ confidences</a:t>
            </a:r>
          </a:p>
          <a:p>
            <a:pPr marL="914400" lvl="1" indent="-514350">
              <a:lnSpc>
                <a:spcPct val="120000"/>
              </a:lnSpc>
            </a:pPr>
            <a:r>
              <a:rPr lang="en-US" dirty="0"/>
              <a:t>For PASCAL, output is 7x7x30 </a:t>
            </a:r>
            <a:br>
              <a:rPr lang="en-US" dirty="0"/>
            </a:br>
            <a:r>
              <a:rPr lang="en-US" dirty="0"/>
              <a:t>(30 = 20 + 2*(4+1))</a:t>
            </a:r>
          </a:p>
          <a:p>
            <a:pPr marL="514350" indent="-514350">
              <a:lnSpc>
                <a:spcPct val="120000"/>
              </a:lnSpc>
              <a:buFont typeface="+mj-lt"/>
              <a:buAutoNum type="arabicPeriod"/>
            </a:pPr>
            <a:endParaRPr lang="en-US" dirty="0"/>
          </a:p>
        </p:txBody>
      </p:sp>
      <p:sp>
        <p:nvSpPr>
          <p:cNvPr id="7" name="Rectangle 6"/>
          <p:cNvSpPr/>
          <p:nvPr/>
        </p:nvSpPr>
        <p:spPr>
          <a:xfrm>
            <a:off x="228600" y="6248400"/>
            <a:ext cx="8686800" cy="584776"/>
          </a:xfrm>
          <a:prstGeom prst="rect">
            <a:avLst/>
          </a:prstGeom>
        </p:spPr>
        <p:txBody>
          <a:bodyPr wrap="square">
            <a:spAutoFit/>
          </a:bodyPr>
          <a:lstStyle/>
          <a:p>
            <a:pPr algn="ctr"/>
            <a:r>
              <a:rPr lang="en-US" sz="1600" b="0" dirty="0"/>
              <a:t>J. </a:t>
            </a:r>
            <a:r>
              <a:rPr lang="en-US" sz="1600" b="0" dirty="0" err="1"/>
              <a:t>Redmon</a:t>
            </a:r>
            <a:r>
              <a:rPr lang="en-US" sz="1600" b="0" dirty="0"/>
              <a:t>, S. </a:t>
            </a:r>
            <a:r>
              <a:rPr lang="en-US" sz="1600" b="0" dirty="0" err="1"/>
              <a:t>Divvala</a:t>
            </a:r>
            <a:r>
              <a:rPr lang="en-US" sz="1600" b="0" dirty="0"/>
              <a:t>, R. </a:t>
            </a:r>
            <a:r>
              <a:rPr lang="en-US" sz="1600" b="0" dirty="0" err="1"/>
              <a:t>Girshick</a:t>
            </a:r>
            <a:r>
              <a:rPr lang="en-US" sz="1600" b="0" dirty="0"/>
              <a:t>, and A. </a:t>
            </a:r>
            <a:r>
              <a:rPr lang="en-US" sz="1600" b="0" dirty="0" err="1"/>
              <a:t>Farhadi</a:t>
            </a:r>
            <a:r>
              <a:rPr lang="en-US" sz="1600" b="0" dirty="0"/>
              <a:t>, </a:t>
            </a:r>
            <a:r>
              <a:rPr lang="en-US" sz="1600" b="0" dirty="0">
                <a:hlinkClick r:id="rId3"/>
              </a:rPr>
              <a:t>You Only Look Once: Unified, Real-Time Object Detection</a:t>
            </a:r>
            <a:r>
              <a:rPr lang="en-US" sz="1600" b="0" dirty="0"/>
              <a:t>, CVPR 2016</a:t>
            </a:r>
          </a:p>
        </p:txBody>
      </p:sp>
      <p:pic>
        <p:nvPicPr>
          <p:cNvPr id="8" name="Picture 7">
            <a:extLst>
              <a:ext uri="{FF2B5EF4-FFF2-40B4-BE49-F238E27FC236}">
                <a16:creationId xmlns:a16="http://schemas.microsoft.com/office/drawing/2014/main" id="{89F877EB-AF9D-2B4C-B9AD-8528590880A1}"/>
              </a:ext>
            </a:extLst>
          </p:cNvPr>
          <p:cNvPicPr>
            <a:picLocks noChangeAspect="1"/>
          </p:cNvPicPr>
          <p:nvPr/>
        </p:nvPicPr>
        <p:blipFill rotWithShape="1">
          <a:blip r:embed="rId4"/>
          <a:srcRect t="5545" b="-181"/>
          <a:stretch/>
        </p:blipFill>
        <p:spPr>
          <a:xfrm>
            <a:off x="5148002" y="1142206"/>
            <a:ext cx="3767398" cy="2315308"/>
          </a:xfrm>
          <a:prstGeom prst="rect">
            <a:avLst/>
          </a:prstGeom>
        </p:spPr>
      </p:pic>
    </p:spTree>
    <p:extLst>
      <p:ext uri="{BB962C8B-B14F-4D97-AF65-F5344CB8AC3E}">
        <p14:creationId xmlns:p14="http://schemas.microsoft.com/office/powerpoint/2010/main" val="40984650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SSD</a:t>
            </a:r>
          </a:p>
        </p:txBody>
      </p:sp>
      <p:sp>
        <p:nvSpPr>
          <p:cNvPr id="4" name="Rectangle 3"/>
          <p:cNvSpPr/>
          <p:nvPr/>
        </p:nvSpPr>
        <p:spPr>
          <a:xfrm>
            <a:off x="228600" y="6248400"/>
            <a:ext cx="8686800" cy="584776"/>
          </a:xfrm>
          <a:prstGeom prst="rect">
            <a:avLst/>
          </a:prstGeom>
        </p:spPr>
        <p:txBody>
          <a:bodyPr wrap="square">
            <a:spAutoFit/>
          </a:bodyPr>
          <a:lstStyle/>
          <a:p>
            <a:pPr algn="ctr"/>
            <a:r>
              <a:rPr lang="en-US" sz="1600" b="0" dirty="0"/>
              <a:t>W. Liu, D. </a:t>
            </a:r>
            <a:r>
              <a:rPr lang="en-US" sz="1600" b="0" dirty="0" err="1"/>
              <a:t>Anguelov</a:t>
            </a:r>
            <a:r>
              <a:rPr lang="en-US" sz="1600" b="0" dirty="0"/>
              <a:t>, D. </a:t>
            </a:r>
            <a:r>
              <a:rPr lang="en-US" sz="1600" b="0" dirty="0" err="1"/>
              <a:t>Erhan</a:t>
            </a:r>
            <a:r>
              <a:rPr lang="en-US" sz="1600" b="0" dirty="0"/>
              <a:t>, C. </a:t>
            </a:r>
            <a:r>
              <a:rPr lang="en-US" sz="1600" b="0" dirty="0" err="1"/>
              <a:t>Szegedy</a:t>
            </a:r>
            <a:r>
              <a:rPr lang="en-US" sz="1600" b="0" dirty="0"/>
              <a:t>, S. Reed, C.-Y. Fu, and A. Berg, </a:t>
            </a:r>
            <a:r>
              <a:rPr lang="en-US" sz="1600" b="0" dirty="0">
                <a:hlinkClick r:id="rId3"/>
              </a:rPr>
              <a:t>SSD: Single Shot MultiBox Detector</a:t>
            </a:r>
            <a:r>
              <a:rPr lang="en-US" sz="1600" b="0" dirty="0"/>
              <a:t>, ECCV 2016.</a:t>
            </a:r>
          </a:p>
        </p:txBody>
      </p:sp>
      <p:pic>
        <p:nvPicPr>
          <p:cNvPr id="5" name="Picture 4" descr="Screen Shot 2016-04-25 at 1.20.3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81400"/>
            <a:ext cx="9144000" cy="2540365"/>
          </a:xfrm>
          <a:prstGeom prst="rect">
            <a:avLst/>
          </a:prstGeom>
        </p:spPr>
      </p:pic>
      <p:pic>
        <p:nvPicPr>
          <p:cNvPr id="6" name="Picture 5" descr="Screen Shot 2016-04-25 at 1.23.1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7800" y="1066800"/>
            <a:ext cx="6173308" cy="2362200"/>
          </a:xfrm>
          <a:prstGeom prst="rect">
            <a:avLst/>
          </a:prstGeom>
        </p:spPr>
      </p:pic>
    </p:spTree>
    <p:extLst>
      <p:ext uri="{BB962C8B-B14F-4D97-AF65-F5344CB8AC3E}">
        <p14:creationId xmlns:p14="http://schemas.microsoft.com/office/powerpoint/2010/main" val="42038896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Object detection with CNNs</a:t>
            </a:r>
          </a:p>
        </p:txBody>
      </p:sp>
      <p:sp>
        <p:nvSpPr>
          <p:cNvPr id="3" name="Content Placeholder 2"/>
          <p:cNvSpPr>
            <a:spLocks noGrp="1"/>
          </p:cNvSpPr>
          <p:nvPr>
            <p:ph idx="1"/>
          </p:nvPr>
        </p:nvSpPr>
        <p:spPr/>
        <p:txBody>
          <a:bodyPr/>
          <a:lstStyle/>
          <a:p>
            <a:pPr marL="457200" indent="-457200">
              <a:buFont typeface="Arial"/>
              <a:buChar char="•"/>
            </a:pPr>
            <a:r>
              <a:rPr lang="en-US" dirty="0"/>
              <a:t>R-CNN: region proposals + CNN on cropped, resampled regions</a:t>
            </a:r>
          </a:p>
          <a:p>
            <a:pPr marL="457200" indent="-457200">
              <a:buFont typeface="Arial"/>
              <a:buChar char="•"/>
            </a:pPr>
            <a:r>
              <a:rPr lang="en-US" dirty="0"/>
              <a:t>Fast R-CNN: region proposals + </a:t>
            </a:r>
            <a:r>
              <a:rPr lang="en-US" dirty="0" err="1"/>
              <a:t>RoI</a:t>
            </a:r>
            <a:r>
              <a:rPr lang="en-US" dirty="0"/>
              <a:t> pooling on top of a </a:t>
            </a:r>
            <a:r>
              <a:rPr lang="en-US" dirty="0" err="1"/>
              <a:t>conv</a:t>
            </a:r>
            <a:r>
              <a:rPr lang="en-US" dirty="0"/>
              <a:t> feature map</a:t>
            </a:r>
          </a:p>
          <a:p>
            <a:pPr marL="457200" indent="-457200">
              <a:buFont typeface="Arial"/>
              <a:buChar char="•"/>
            </a:pPr>
            <a:r>
              <a:rPr lang="en-US" dirty="0"/>
              <a:t>Faster R-CNN: RPN + </a:t>
            </a:r>
            <a:r>
              <a:rPr lang="en-US" dirty="0" err="1"/>
              <a:t>RoI</a:t>
            </a:r>
            <a:r>
              <a:rPr lang="en-US" dirty="0"/>
              <a:t> pooling</a:t>
            </a:r>
          </a:p>
          <a:p>
            <a:pPr marL="457200" indent="-457200">
              <a:buFont typeface="Arial"/>
              <a:buChar char="•"/>
            </a:pPr>
            <a:r>
              <a:rPr lang="en-US" dirty="0"/>
              <a:t>Next generation of detectors</a:t>
            </a:r>
          </a:p>
          <a:p>
            <a:pPr marL="857250" lvl="1" indent="-457200">
              <a:buFont typeface="Arial"/>
              <a:buChar char="•"/>
            </a:pPr>
            <a:r>
              <a:rPr lang="en-US" sz="2400" dirty="0"/>
              <a:t>Direct prediction of BB offsets, class scores on top of </a:t>
            </a:r>
            <a:r>
              <a:rPr lang="en-US" sz="2400" dirty="0" err="1"/>
              <a:t>conv</a:t>
            </a:r>
            <a:r>
              <a:rPr lang="en-US" sz="2400" dirty="0"/>
              <a:t> feature maps</a:t>
            </a:r>
          </a:p>
          <a:p>
            <a:pPr marL="857250" lvl="1" indent="-457200">
              <a:buFont typeface="Arial"/>
              <a:buChar char="•"/>
            </a:pPr>
            <a:r>
              <a:rPr lang="en-US" sz="2400" dirty="0"/>
              <a:t>Get better context by combining feature maps at multiple resolutions</a:t>
            </a:r>
          </a:p>
        </p:txBody>
      </p:sp>
    </p:spTree>
    <p:extLst>
      <p:ext uri="{BB962C8B-B14F-4D97-AF65-F5344CB8AC3E}">
        <p14:creationId xmlns:p14="http://schemas.microsoft.com/office/powerpoint/2010/main" val="10613437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Instance segmentation</a:t>
            </a:r>
          </a:p>
        </p:txBody>
      </p:sp>
      <p:pic>
        <p:nvPicPr>
          <p:cNvPr id="4" name="Picture 3" descr="Screen Shot 2018-04-23 at 1.14.05 PM.png"/>
          <p:cNvPicPr>
            <a:picLocks noChangeAspect="1"/>
          </p:cNvPicPr>
          <p:nvPr/>
        </p:nvPicPr>
        <p:blipFill rotWithShape="1">
          <a:blip r:embed="rId2">
            <a:extLst>
              <a:ext uri="{28A0092B-C50C-407E-A947-70E740481C1C}">
                <a14:useLocalDpi xmlns:a14="http://schemas.microsoft.com/office/drawing/2010/main" val="0"/>
              </a:ext>
            </a:extLst>
          </a:blip>
          <a:srcRect b="18663"/>
          <a:stretch/>
        </p:blipFill>
        <p:spPr>
          <a:xfrm>
            <a:off x="0" y="990601"/>
            <a:ext cx="9144000" cy="2438400"/>
          </a:xfrm>
          <a:prstGeom prst="rect">
            <a:avLst/>
          </a:prstGeom>
        </p:spPr>
      </p:pic>
      <p:pic>
        <p:nvPicPr>
          <p:cNvPr id="3" name="Picture 2">
            <a:extLst>
              <a:ext uri="{FF2B5EF4-FFF2-40B4-BE49-F238E27FC236}">
                <a16:creationId xmlns:a16="http://schemas.microsoft.com/office/drawing/2014/main" id="{AFD9A654-EDCB-5049-969A-D3D7BC0A0089}"/>
              </a:ext>
            </a:extLst>
          </p:cNvPr>
          <p:cNvPicPr>
            <a:picLocks noChangeAspect="1"/>
          </p:cNvPicPr>
          <p:nvPr/>
        </p:nvPicPr>
        <p:blipFill>
          <a:blip r:embed="rId3"/>
          <a:stretch>
            <a:fillRect/>
          </a:stretch>
        </p:blipFill>
        <p:spPr>
          <a:xfrm>
            <a:off x="5791200" y="4038600"/>
            <a:ext cx="2895600" cy="1524000"/>
          </a:xfrm>
          <a:prstGeom prst="rect">
            <a:avLst/>
          </a:prstGeom>
        </p:spPr>
      </p:pic>
      <p:sp>
        <p:nvSpPr>
          <p:cNvPr id="6" name="Content Placeholder 2">
            <a:extLst>
              <a:ext uri="{FF2B5EF4-FFF2-40B4-BE49-F238E27FC236}">
                <a16:creationId xmlns:a16="http://schemas.microsoft.com/office/drawing/2014/main" id="{8C81BEB3-74AD-9343-B21A-DCC8F6108AE7}"/>
              </a:ext>
            </a:extLst>
          </p:cNvPr>
          <p:cNvSpPr>
            <a:spLocks noGrp="1"/>
          </p:cNvSpPr>
          <p:nvPr>
            <p:ph idx="1"/>
          </p:nvPr>
        </p:nvSpPr>
        <p:spPr>
          <a:xfrm>
            <a:off x="304800" y="3810000"/>
            <a:ext cx="5105400" cy="2809440"/>
          </a:xfrm>
        </p:spPr>
        <p:txBody>
          <a:bodyPr/>
          <a:lstStyle/>
          <a:p>
            <a:pPr marL="0" indent="0"/>
            <a:r>
              <a:rPr lang="en-US" dirty="0"/>
              <a:t>Evaluation</a:t>
            </a:r>
          </a:p>
          <a:p>
            <a:pPr marL="457200" indent="-457200">
              <a:buFont typeface="Arial"/>
              <a:buChar char="•"/>
            </a:pPr>
            <a:r>
              <a:rPr lang="en-US" dirty="0"/>
              <a:t>Average Precision like detection, except region </a:t>
            </a:r>
            <a:r>
              <a:rPr lang="en-US" dirty="0" err="1"/>
              <a:t>IoU</a:t>
            </a:r>
            <a:r>
              <a:rPr lang="en-US" dirty="0"/>
              <a:t> as opposed to box </a:t>
            </a:r>
            <a:r>
              <a:rPr lang="en-US" dirty="0" err="1"/>
              <a:t>IoU</a:t>
            </a:r>
            <a:r>
              <a:rPr lang="en-US" dirty="0"/>
              <a:t>.</a:t>
            </a:r>
          </a:p>
        </p:txBody>
      </p:sp>
      <p:sp>
        <p:nvSpPr>
          <p:cNvPr id="7" name="TextBox 6">
            <a:extLst>
              <a:ext uri="{FF2B5EF4-FFF2-40B4-BE49-F238E27FC236}">
                <a16:creationId xmlns:a16="http://schemas.microsoft.com/office/drawing/2014/main" id="{CD745988-1600-794A-ABCA-656F2DA917E4}"/>
              </a:ext>
            </a:extLst>
          </p:cNvPr>
          <p:cNvSpPr txBox="1"/>
          <p:nvPr/>
        </p:nvSpPr>
        <p:spPr>
          <a:xfrm>
            <a:off x="1524000" y="6172200"/>
            <a:ext cx="6400800" cy="646331"/>
          </a:xfrm>
          <a:prstGeom prst="rect">
            <a:avLst/>
          </a:prstGeom>
          <a:noFill/>
        </p:spPr>
        <p:txBody>
          <a:bodyPr wrap="square" rtlCol="0">
            <a:spAutoFit/>
          </a:bodyPr>
          <a:lstStyle/>
          <a:p>
            <a:pPr algn="ctr"/>
            <a:r>
              <a:rPr lang="en-US" sz="1800" b="0" dirty="0"/>
              <a:t>B. Hariharan et al., </a:t>
            </a:r>
            <a:r>
              <a:rPr lang="en-US" sz="1800" b="0" dirty="0">
                <a:hlinkClick r:id="rId4"/>
              </a:rPr>
              <a:t>Simultaneous Detection and Segmentation</a:t>
            </a:r>
            <a:r>
              <a:rPr lang="en-US" sz="1800" b="0" dirty="0"/>
              <a:t>, ECCV 2014</a:t>
            </a:r>
          </a:p>
        </p:txBody>
      </p:sp>
    </p:spTree>
    <p:extLst>
      <p:ext uri="{BB962C8B-B14F-4D97-AF65-F5344CB8AC3E}">
        <p14:creationId xmlns:p14="http://schemas.microsoft.com/office/powerpoint/2010/main" val="2982729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077200" cy="838200"/>
          </a:xfrm>
        </p:spPr>
        <p:txBody>
          <a:bodyPr/>
          <a:lstStyle/>
          <a:p>
            <a:r>
              <a:rPr lang="en-US" dirty="0"/>
              <a:t>Progress on PASCAL detection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83" t="2691" r="32977" b="3427"/>
          <a:stretch/>
        </p:blipFill>
        <p:spPr>
          <a:xfrm>
            <a:off x="1600200" y="1828799"/>
            <a:ext cx="5867400" cy="4724401"/>
          </a:xfrm>
          <a:prstGeom prst="rect">
            <a:avLst/>
          </a:prstGeom>
        </p:spPr>
      </p:pic>
      <p:sp>
        <p:nvSpPr>
          <p:cNvPr id="7" name="Left Brace 6"/>
          <p:cNvSpPr/>
          <p:nvPr/>
        </p:nvSpPr>
        <p:spPr>
          <a:xfrm rot="5400000">
            <a:off x="4894217" y="1489166"/>
            <a:ext cx="548640" cy="3744685"/>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4399187" y="2715208"/>
            <a:ext cx="1544413" cy="369332"/>
          </a:xfrm>
          <a:prstGeom prst="rect">
            <a:avLst/>
          </a:prstGeom>
          <a:noFill/>
        </p:spPr>
        <p:txBody>
          <a:bodyPr wrap="none" rtlCol="0">
            <a:spAutoFit/>
          </a:bodyPr>
          <a:lstStyle/>
          <a:p>
            <a:r>
              <a:rPr lang="en-US" sz="1800" b="0" dirty="0"/>
              <a:t>Before CNNs</a:t>
            </a:r>
          </a:p>
        </p:txBody>
      </p:sp>
      <p:sp>
        <p:nvSpPr>
          <p:cNvPr id="3" name="TextBox 2"/>
          <p:cNvSpPr txBox="1"/>
          <p:nvPr/>
        </p:nvSpPr>
        <p:spPr>
          <a:xfrm>
            <a:off x="3974886" y="1219200"/>
            <a:ext cx="1676736" cy="369332"/>
          </a:xfrm>
          <a:prstGeom prst="rect">
            <a:avLst/>
          </a:prstGeom>
          <a:noFill/>
        </p:spPr>
        <p:txBody>
          <a:bodyPr wrap="none" rtlCol="0">
            <a:spAutoFit/>
          </a:bodyPr>
          <a:lstStyle/>
          <a:p>
            <a:r>
              <a:rPr lang="en-US" sz="1800" b="0" dirty="0"/>
              <a:t>PASCAL VOC</a:t>
            </a:r>
          </a:p>
        </p:txBody>
      </p:sp>
    </p:spTree>
    <p:extLst>
      <p:ext uri="{BB962C8B-B14F-4D97-AF65-F5344CB8AC3E}">
        <p14:creationId xmlns:p14="http://schemas.microsoft.com/office/powerpoint/2010/main" val="41454915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Mask R-CNN</a:t>
            </a:r>
          </a:p>
        </p:txBody>
      </p:sp>
      <p:sp>
        <p:nvSpPr>
          <p:cNvPr id="6" name="Content Placeholder 5"/>
          <p:cNvSpPr>
            <a:spLocks noGrp="1"/>
          </p:cNvSpPr>
          <p:nvPr>
            <p:ph idx="1"/>
          </p:nvPr>
        </p:nvSpPr>
        <p:spPr>
          <a:xfrm>
            <a:off x="533400" y="914400"/>
            <a:ext cx="8153400" cy="5257800"/>
          </a:xfrm>
        </p:spPr>
        <p:txBody>
          <a:bodyPr/>
          <a:lstStyle/>
          <a:p>
            <a:pPr marL="457200" indent="-457200">
              <a:buFont typeface="Arial"/>
              <a:buChar char="•"/>
            </a:pPr>
            <a:r>
              <a:rPr lang="en-US" dirty="0"/>
              <a:t>Mask R-CNN = Faster R-CNN + FCN on </a:t>
            </a:r>
            <a:r>
              <a:rPr lang="en-US" dirty="0" err="1"/>
              <a:t>RoIs</a:t>
            </a:r>
            <a:endParaRPr lang="en-US" dirty="0"/>
          </a:p>
        </p:txBody>
      </p:sp>
      <p:pic>
        <p:nvPicPr>
          <p:cNvPr id="4" name="Picture 3" descr="Screen Shot 2018-04-23 at 1.11.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278" y="1828800"/>
            <a:ext cx="7568722" cy="3467368"/>
          </a:xfrm>
          <a:prstGeom prst="rect">
            <a:avLst/>
          </a:prstGeom>
        </p:spPr>
      </p:pic>
      <p:sp>
        <p:nvSpPr>
          <p:cNvPr id="5" name="TextBox 4"/>
          <p:cNvSpPr txBox="1"/>
          <p:nvPr/>
        </p:nvSpPr>
        <p:spPr>
          <a:xfrm>
            <a:off x="228600" y="6135469"/>
            <a:ext cx="8686800" cy="646331"/>
          </a:xfrm>
          <a:prstGeom prst="rect">
            <a:avLst/>
          </a:prstGeom>
          <a:noFill/>
        </p:spPr>
        <p:txBody>
          <a:bodyPr wrap="square" rtlCol="0">
            <a:spAutoFit/>
          </a:bodyPr>
          <a:lstStyle/>
          <a:p>
            <a:pPr algn="ctr"/>
            <a:r>
              <a:rPr lang="en-US" sz="1800" b="0" dirty="0"/>
              <a:t>K. He, G. </a:t>
            </a:r>
            <a:r>
              <a:rPr lang="en-US" sz="1800" b="0" dirty="0" err="1"/>
              <a:t>Gkioxari</a:t>
            </a:r>
            <a:r>
              <a:rPr lang="en-US" sz="1800" b="0" dirty="0"/>
              <a:t>, P. Dollar, and R. </a:t>
            </a:r>
            <a:r>
              <a:rPr lang="en-US" sz="1800" b="0" dirty="0" err="1"/>
              <a:t>Girshick</a:t>
            </a:r>
            <a:r>
              <a:rPr lang="en-US" sz="1800" b="0" dirty="0"/>
              <a:t>, </a:t>
            </a:r>
            <a:r>
              <a:rPr lang="en-US" sz="1800" b="0" dirty="0">
                <a:hlinkClick r:id="rId3"/>
              </a:rPr>
              <a:t>Mask R-CNN</a:t>
            </a:r>
            <a:r>
              <a:rPr lang="en-US" sz="1800" b="0" dirty="0"/>
              <a:t>, </a:t>
            </a:r>
            <a:br>
              <a:rPr lang="en-US" sz="1800" b="0" dirty="0"/>
            </a:br>
            <a:r>
              <a:rPr lang="en-US" sz="1800" b="0" dirty="0"/>
              <a:t>ICCV 2017 (Best Paper Award)</a:t>
            </a:r>
          </a:p>
        </p:txBody>
      </p:sp>
      <p:sp>
        <p:nvSpPr>
          <p:cNvPr id="3" name="TextBox 2">
            <a:extLst>
              <a:ext uri="{FF2B5EF4-FFF2-40B4-BE49-F238E27FC236}">
                <a16:creationId xmlns:a16="http://schemas.microsoft.com/office/drawing/2014/main" id="{34C1A676-7F22-D64C-8317-8D1DC4C26B60}"/>
              </a:ext>
            </a:extLst>
          </p:cNvPr>
          <p:cNvSpPr txBox="1"/>
          <p:nvPr/>
        </p:nvSpPr>
        <p:spPr>
          <a:xfrm>
            <a:off x="4191000" y="5230505"/>
            <a:ext cx="4953000" cy="646331"/>
          </a:xfrm>
          <a:prstGeom prst="rect">
            <a:avLst/>
          </a:prstGeom>
          <a:noFill/>
        </p:spPr>
        <p:txBody>
          <a:bodyPr wrap="square" rtlCol="0">
            <a:spAutoFit/>
          </a:bodyPr>
          <a:lstStyle/>
          <a:p>
            <a:r>
              <a:rPr lang="en-US" sz="1800" b="0" dirty="0"/>
              <a:t>Mask branch: separately predict segmentation for each possible class</a:t>
            </a:r>
          </a:p>
        </p:txBody>
      </p:sp>
      <p:sp>
        <p:nvSpPr>
          <p:cNvPr id="7" name="TextBox 6">
            <a:extLst>
              <a:ext uri="{FF2B5EF4-FFF2-40B4-BE49-F238E27FC236}">
                <a16:creationId xmlns:a16="http://schemas.microsoft.com/office/drawing/2014/main" id="{32F676C2-13FD-A940-A45C-B1777165C594}"/>
              </a:ext>
            </a:extLst>
          </p:cNvPr>
          <p:cNvSpPr txBox="1"/>
          <p:nvPr/>
        </p:nvSpPr>
        <p:spPr>
          <a:xfrm>
            <a:off x="4610100" y="2133600"/>
            <a:ext cx="3390900" cy="646331"/>
          </a:xfrm>
          <a:prstGeom prst="rect">
            <a:avLst/>
          </a:prstGeom>
          <a:noFill/>
        </p:spPr>
        <p:txBody>
          <a:bodyPr wrap="square" rtlCol="0">
            <a:spAutoFit/>
          </a:bodyPr>
          <a:lstStyle/>
          <a:p>
            <a:r>
              <a:rPr lang="en-US" sz="1800" b="0" dirty="0" err="1"/>
              <a:t>Classification+regression</a:t>
            </a:r>
            <a:r>
              <a:rPr lang="en-US" sz="1800" b="0" dirty="0"/>
              <a:t> branch</a:t>
            </a:r>
          </a:p>
        </p:txBody>
      </p:sp>
    </p:spTree>
    <p:extLst>
      <p:ext uri="{BB962C8B-B14F-4D97-AF65-F5344CB8AC3E}">
        <p14:creationId xmlns:p14="http://schemas.microsoft.com/office/powerpoint/2010/main" val="319268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RoIAlign</a:t>
            </a:r>
            <a:r>
              <a:rPr lang="en-US" dirty="0"/>
              <a:t> vs. </a:t>
            </a:r>
            <a:r>
              <a:rPr lang="en-US" dirty="0" err="1"/>
              <a:t>RoIPool</a:t>
            </a:r>
            <a:endParaRPr lang="en-US" dirty="0"/>
          </a:p>
        </p:txBody>
      </p:sp>
      <p:sp>
        <p:nvSpPr>
          <p:cNvPr id="6" name="Content Placeholder 5"/>
          <p:cNvSpPr>
            <a:spLocks noGrp="1"/>
          </p:cNvSpPr>
          <p:nvPr>
            <p:ph idx="1"/>
          </p:nvPr>
        </p:nvSpPr>
        <p:spPr>
          <a:xfrm>
            <a:off x="533400" y="914400"/>
            <a:ext cx="8153400" cy="5257800"/>
          </a:xfrm>
        </p:spPr>
        <p:txBody>
          <a:bodyPr/>
          <a:lstStyle/>
          <a:p>
            <a:pPr marL="457200" indent="-457200">
              <a:buFont typeface="Arial"/>
              <a:buChar char="•"/>
            </a:pPr>
            <a:r>
              <a:rPr lang="en-US" dirty="0" err="1"/>
              <a:t>RoIPool</a:t>
            </a:r>
            <a:r>
              <a:rPr lang="en-US" dirty="0"/>
              <a:t>: nearest neighbor quantization</a:t>
            </a:r>
          </a:p>
        </p:txBody>
      </p:sp>
      <p:sp>
        <p:nvSpPr>
          <p:cNvPr id="5" name="TextBox 4"/>
          <p:cNvSpPr txBox="1"/>
          <p:nvPr/>
        </p:nvSpPr>
        <p:spPr>
          <a:xfrm>
            <a:off x="228600" y="6135469"/>
            <a:ext cx="8686800" cy="646331"/>
          </a:xfrm>
          <a:prstGeom prst="rect">
            <a:avLst/>
          </a:prstGeom>
          <a:noFill/>
        </p:spPr>
        <p:txBody>
          <a:bodyPr wrap="square" rtlCol="0">
            <a:spAutoFit/>
          </a:bodyPr>
          <a:lstStyle/>
          <a:p>
            <a:pPr algn="ctr"/>
            <a:r>
              <a:rPr lang="en-US" sz="1800" b="0" dirty="0"/>
              <a:t>K. He, G. </a:t>
            </a:r>
            <a:r>
              <a:rPr lang="en-US" sz="1800" b="0" dirty="0" err="1"/>
              <a:t>Gkioxari</a:t>
            </a:r>
            <a:r>
              <a:rPr lang="en-US" sz="1800" b="0" dirty="0"/>
              <a:t>, P. Dollar, and R. </a:t>
            </a:r>
            <a:r>
              <a:rPr lang="en-US" sz="1800" b="0" dirty="0" err="1"/>
              <a:t>Girshick</a:t>
            </a:r>
            <a:r>
              <a:rPr lang="en-US" sz="1800" b="0" dirty="0"/>
              <a:t>, </a:t>
            </a:r>
            <a:r>
              <a:rPr lang="en-US" sz="1800" b="0" dirty="0">
                <a:hlinkClick r:id="rId2"/>
              </a:rPr>
              <a:t>Mask R-CNN</a:t>
            </a:r>
            <a:r>
              <a:rPr lang="en-US" sz="1800" b="0" dirty="0"/>
              <a:t>, </a:t>
            </a:r>
            <a:br>
              <a:rPr lang="en-US" sz="1800" b="0" dirty="0"/>
            </a:br>
            <a:r>
              <a:rPr lang="en-US" sz="1800" b="0" dirty="0"/>
              <a:t>ICCV 2017 (Best Paper Award)</a:t>
            </a:r>
          </a:p>
        </p:txBody>
      </p:sp>
      <p:pic>
        <p:nvPicPr>
          <p:cNvPr id="4" name="Picture 3" descr="Screen Shot 2018-04-26 at 9.50.1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9144000" cy="4167889"/>
          </a:xfrm>
          <a:prstGeom prst="rect">
            <a:avLst/>
          </a:prstGeom>
        </p:spPr>
      </p:pic>
      <p:sp>
        <p:nvSpPr>
          <p:cNvPr id="7" name="Rectangle 6"/>
          <p:cNvSpPr/>
          <p:nvPr/>
        </p:nvSpPr>
        <p:spPr bwMode="auto">
          <a:xfrm>
            <a:off x="0" y="1447800"/>
            <a:ext cx="70866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3100529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RoIAlign</a:t>
            </a:r>
            <a:r>
              <a:rPr lang="en-US" dirty="0"/>
              <a:t> vs. </a:t>
            </a:r>
            <a:r>
              <a:rPr lang="en-US" dirty="0" err="1"/>
              <a:t>RoIPool</a:t>
            </a:r>
            <a:endParaRPr lang="en-US" dirty="0"/>
          </a:p>
        </p:txBody>
      </p:sp>
      <p:sp>
        <p:nvSpPr>
          <p:cNvPr id="6" name="Content Placeholder 5"/>
          <p:cNvSpPr>
            <a:spLocks noGrp="1"/>
          </p:cNvSpPr>
          <p:nvPr>
            <p:ph idx="1"/>
          </p:nvPr>
        </p:nvSpPr>
        <p:spPr>
          <a:xfrm>
            <a:off x="533400" y="914400"/>
            <a:ext cx="8153400" cy="5257800"/>
          </a:xfrm>
        </p:spPr>
        <p:txBody>
          <a:bodyPr/>
          <a:lstStyle/>
          <a:p>
            <a:pPr marL="457200" indent="-457200">
              <a:buFont typeface="Arial"/>
              <a:buChar char="•"/>
            </a:pPr>
            <a:r>
              <a:rPr lang="en-US" dirty="0" err="1"/>
              <a:t>RoIPool</a:t>
            </a:r>
            <a:r>
              <a:rPr lang="en-US" dirty="0"/>
              <a:t>: nearest neighbor quantization</a:t>
            </a:r>
          </a:p>
          <a:p>
            <a:pPr marL="457200" indent="-457200">
              <a:buFont typeface="Arial"/>
              <a:buChar char="•"/>
            </a:pPr>
            <a:r>
              <a:rPr lang="en-US" dirty="0" err="1"/>
              <a:t>RoIAlign</a:t>
            </a:r>
            <a:r>
              <a:rPr lang="en-US" dirty="0"/>
              <a:t>: bilinear interpolation</a:t>
            </a:r>
          </a:p>
        </p:txBody>
      </p:sp>
      <p:sp>
        <p:nvSpPr>
          <p:cNvPr id="5" name="TextBox 4"/>
          <p:cNvSpPr txBox="1"/>
          <p:nvPr/>
        </p:nvSpPr>
        <p:spPr>
          <a:xfrm>
            <a:off x="228600" y="6135469"/>
            <a:ext cx="8686800" cy="646331"/>
          </a:xfrm>
          <a:prstGeom prst="rect">
            <a:avLst/>
          </a:prstGeom>
          <a:noFill/>
        </p:spPr>
        <p:txBody>
          <a:bodyPr wrap="square" rtlCol="0">
            <a:spAutoFit/>
          </a:bodyPr>
          <a:lstStyle/>
          <a:p>
            <a:pPr algn="ctr"/>
            <a:r>
              <a:rPr lang="en-US" sz="1800" b="0" dirty="0"/>
              <a:t>K. He, G. </a:t>
            </a:r>
            <a:r>
              <a:rPr lang="en-US" sz="1800" b="0" dirty="0" err="1"/>
              <a:t>Gkioxari</a:t>
            </a:r>
            <a:r>
              <a:rPr lang="en-US" sz="1800" b="0" dirty="0"/>
              <a:t>, P. Dollar, and R. </a:t>
            </a:r>
            <a:r>
              <a:rPr lang="en-US" sz="1800" b="0" dirty="0" err="1"/>
              <a:t>Girshick</a:t>
            </a:r>
            <a:r>
              <a:rPr lang="en-US" sz="1800" b="0" dirty="0"/>
              <a:t>, </a:t>
            </a:r>
            <a:r>
              <a:rPr lang="en-US" sz="1800" b="0" dirty="0">
                <a:hlinkClick r:id="rId2"/>
              </a:rPr>
              <a:t>Mask R-CNN</a:t>
            </a:r>
            <a:r>
              <a:rPr lang="en-US" sz="1800" b="0" dirty="0"/>
              <a:t>, </a:t>
            </a:r>
            <a:br>
              <a:rPr lang="en-US" sz="1800" b="0" dirty="0"/>
            </a:br>
            <a:r>
              <a:rPr lang="en-US" sz="1800" b="0" dirty="0"/>
              <a:t>ICCV 2017 (Best Paper Award)</a:t>
            </a:r>
          </a:p>
        </p:txBody>
      </p:sp>
      <p:pic>
        <p:nvPicPr>
          <p:cNvPr id="3" name="Picture 2" descr="Screen Shot 2018-04-23 at 1.22.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362199"/>
            <a:ext cx="7467600" cy="3013133"/>
          </a:xfrm>
          <a:prstGeom prst="rect">
            <a:avLst/>
          </a:prstGeom>
        </p:spPr>
      </p:pic>
    </p:spTree>
    <p:extLst>
      <p:ext uri="{BB962C8B-B14F-4D97-AF65-F5344CB8AC3E}">
        <p14:creationId xmlns:p14="http://schemas.microsoft.com/office/powerpoint/2010/main" val="21494025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Mask R-CNN</a:t>
            </a:r>
          </a:p>
        </p:txBody>
      </p:sp>
      <p:sp>
        <p:nvSpPr>
          <p:cNvPr id="6" name="Content Placeholder 5"/>
          <p:cNvSpPr>
            <a:spLocks noGrp="1"/>
          </p:cNvSpPr>
          <p:nvPr>
            <p:ph idx="1"/>
          </p:nvPr>
        </p:nvSpPr>
        <p:spPr>
          <a:xfrm>
            <a:off x="533400" y="914400"/>
            <a:ext cx="8153400" cy="5257800"/>
          </a:xfrm>
        </p:spPr>
        <p:txBody>
          <a:bodyPr/>
          <a:lstStyle/>
          <a:p>
            <a:pPr marL="457200" indent="-457200">
              <a:buFont typeface="Arial"/>
              <a:buChar char="•"/>
            </a:pPr>
            <a:r>
              <a:rPr lang="en-US" dirty="0"/>
              <a:t>From </a:t>
            </a:r>
            <a:r>
              <a:rPr lang="en-US" dirty="0" err="1"/>
              <a:t>RoIAlign</a:t>
            </a:r>
            <a:r>
              <a:rPr lang="en-US" dirty="0"/>
              <a:t> features, predict class label, bounding box, and segmentation mask</a:t>
            </a:r>
          </a:p>
        </p:txBody>
      </p:sp>
      <p:sp>
        <p:nvSpPr>
          <p:cNvPr id="5" name="TextBox 4"/>
          <p:cNvSpPr txBox="1"/>
          <p:nvPr/>
        </p:nvSpPr>
        <p:spPr>
          <a:xfrm>
            <a:off x="228600" y="6135469"/>
            <a:ext cx="8686800" cy="646331"/>
          </a:xfrm>
          <a:prstGeom prst="rect">
            <a:avLst/>
          </a:prstGeom>
          <a:noFill/>
        </p:spPr>
        <p:txBody>
          <a:bodyPr wrap="square" rtlCol="0">
            <a:spAutoFit/>
          </a:bodyPr>
          <a:lstStyle/>
          <a:p>
            <a:pPr algn="ctr"/>
            <a:r>
              <a:rPr lang="en-US" sz="1800" b="0" dirty="0"/>
              <a:t>K. He, G. </a:t>
            </a:r>
            <a:r>
              <a:rPr lang="en-US" sz="1800" b="0" dirty="0" err="1"/>
              <a:t>Gkioxari</a:t>
            </a:r>
            <a:r>
              <a:rPr lang="en-US" sz="1800" b="0" dirty="0"/>
              <a:t>, P. Dollar, and R. </a:t>
            </a:r>
            <a:r>
              <a:rPr lang="en-US" sz="1800" b="0" dirty="0" err="1"/>
              <a:t>Girshick</a:t>
            </a:r>
            <a:r>
              <a:rPr lang="en-US" sz="1800" b="0" dirty="0"/>
              <a:t>, </a:t>
            </a:r>
            <a:r>
              <a:rPr lang="en-US" sz="1800" b="0" dirty="0">
                <a:hlinkClick r:id="rId2"/>
              </a:rPr>
              <a:t>Mask R-CNN</a:t>
            </a:r>
            <a:r>
              <a:rPr lang="en-US" sz="1800" b="0" dirty="0"/>
              <a:t>, </a:t>
            </a:r>
            <a:br>
              <a:rPr lang="en-US" sz="1800" b="0" dirty="0"/>
            </a:br>
            <a:r>
              <a:rPr lang="en-US" sz="1800" b="0" dirty="0"/>
              <a:t>ICCV 2017 (Best Paper Award)</a:t>
            </a:r>
          </a:p>
        </p:txBody>
      </p:sp>
      <p:pic>
        <p:nvPicPr>
          <p:cNvPr id="4" name="Picture 3" descr="Screen Shot 2018-04-26 at 9.57.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028" y="1905000"/>
            <a:ext cx="6164972" cy="4126290"/>
          </a:xfrm>
          <a:prstGeom prst="rect">
            <a:avLst/>
          </a:prstGeom>
        </p:spPr>
      </p:pic>
      <p:sp>
        <p:nvSpPr>
          <p:cNvPr id="3" name="TextBox 2">
            <a:extLst>
              <a:ext uri="{FF2B5EF4-FFF2-40B4-BE49-F238E27FC236}">
                <a16:creationId xmlns:a16="http://schemas.microsoft.com/office/drawing/2014/main" id="{4CF0B7BC-4157-B244-9572-B6E78329BF30}"/>
              </a:ext>
            </a:extLst>
          </p:cNvPr>
          <p:cNvSpPr txBox="1"/>
          <p:nvPr/>
        </p:nvSpPr>
        <p:spPr>
          <a:xfrm>
            <a:off x="4572000" y="2057400"/>
            <a:ext cx="2895600" cy="584775"/>
          </a:xfrm>
          <a:prstGeom prst="rect">
            <a:avLst/>
          </a:prstGeom>
          <a:solidFill>
            <a:schemeClr val="bg2">
              <a:lumMod val="20000"/>
              <a:lumOff val="80000"/>
            </a:schemeClr>
          </a:solidFill>
        </p:spPr>
        <p:txBody>
          <a:bodyPr wrap="square" rtlCol="0">
            <a:spAutoFit/>
          </a:bodyPr>
          <a:lstStyle/>
          <a:p>
            <a:r>
              <a:rPr lang="en-US" sz="1600" dirty="0"/>
              <a:t>Feature Pyramid Networks (FPN) architecture</a:t>
            </a:r>
          </a:p>
        </p:txBody>
      </p:sp>
    </p:spTree>
    <p:extLst>
      <p:ext uri="{BB962C8B-B14F-4D97-AF65-F5344CB8AC3E}">
        <p14:creationId xmlns:p14="http://schemas.microsoft.com/office/powerpoint/2010/main" val="11824686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Mask R-CNN</a:t>
            </a:r>
          </a:p>
        </p:txBody>
      </p:sp>
      <p:sp>
        <p:nvSpPr>
          <p:cNvPr id="5" name="TextBox 4"/>
          <p:cNvSpPr txBox="1"/>
          <p:nvPr/>
        </p:nvSpPr>
        <p:spPr>
          <a:xfrm>
            <a:off x="228600" y="6135469"/>
            <a:ext cx="8686800" cy="646331"/>
          </a:xfrm>
          <a:prstGeom prst="rect">
            <a:avLst/>
          </a:prstGeom>
          <a:noFill/>
        </p:spPr>
        <p:txBody>
          <a:bodyPr wrap="square" rtlCol="0">
            <a:spAutoFit/>
          </a:bodyPr>
          <a:lstStyle/>
          <a:p>
            <a:pPr algn="ctr"/>
            <a:r>
              <a:rPr lang="en-US" sz="1800" b="0" dirty="0"/>
              <a:t>K. He, G. </a:t>
            </a:r>
            <a:r>
              <a:rPr lang="en-US" sz="1800" b="0" dirty="0" err="1"/>
              <a:t>Gkioxari</a:t>
            </a:r>
            <a:r>
              <a:rPr lang="en-US" sz="1800" b="0" dirty="0"/>
              <a:t>, P. Dollar, and R. </a:t>
            </a:r>
            <a:r>
              <a:rPr lang="en-US" sz="1800" b="0" dirty="0" err="1"/>
              <a:t>Girshick</a:t>
            </a:r>
            <a:r>
              <a:rPr lang="en-US" sz="1800" b="0" dirty="0"/>
              <a:t>, </a:t>
            </a:r>
            <a:r>
              <a:rPr lang="en-US" sz="1800" b="0" dirty="0">
                <a:hlinkClick r:id="rId2"/>
              </a:rPr>
              <a:t>Mask R-CNN</a:t>
            </a:r>
            <a:r>
              <a:rPr lang="en-US" sz="1800" b="0" dirty="0"/>
              <a:t>, </a:t>
            </a:r>
            <a:br>
              <a:rPr lang="en-US" sz="1800" b="0" dirty="0"/>
            </a:br>
            <a:r>
              <a:rPr lang="en-US" sz="1800" b="0" dirty="0"/>
              <a:t>ICCV 2017 (Best Paper Award)</a:t>
            </a:r>
          </a:p>
        </p:txBody>
      </p:sp>
      <p:pic>
        <p:nvPicPr>
          <p:cNvPr id="7" name="Picture 6" descr="Screen Shot 2018-04-23 at 1.25.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9786"/>
            <a:ext cx="9144000" cy="4823814"/>
          </a:xfrm>
          <a:prstGeom prst="rect">
            <a:avLst/>
          </a:prstGeom>
        </p:spPr>
      </p:pic>
    </p:spTree>
    <p:extLst>
      <p:ext uri="{BB962C8B-B14F-4D97-AF65-F5344CB8AC3E}">
        <p14:creationId xmlns:p14="http://schemas.microsoft.com/office/powerpoint/2010/main" val="6787774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results</a:t>
            </a:r>
          </a:p>
        </p:txBody>
      </p:sp>
      <p:pic>
        <p:nvPicPr>
          <p:cNvPr id="8" name="Picture 7" descr="Screen Shot 2018-04-23 at 1.34.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90600"/>
            <a:ext cx="8229600" cy="5851786"/>
          </a:xfrm>
          <a:prstGeom prst="rect">
            <a:avLst/>
          </a:prstGeom>
        </p:spPr>
      </p:pic>
    </p:spTree>
    <p:extLst>
      <p:ext uri="{BB962C8B-B14F-4D97-AF65-F5344CB8AC3E}">
        <p14:creationId xmlns:p14="http://schemas.microsoft.com/office/powerpoint/2010/main" val="33304374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results</a:t>
            </a:r>
          </a:p>
        </p:txBody>
      </p:sp>
      <p:pic>
        <p:nvPicPr>
          <p:cNvPr id="4" name="Picture 3" descr="Screen Shot 2018-04-23 at 1.35.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14400"/>
            <a:ext cx="8305800" cy="5953489"/>
          </a:xfrm>
          <a:prstGeom prst="rect">
            <a:avLst/>
          </a:prstGeom>
        </p:spPr>
      </p:pic>
    </p:spTree>
    <p:extLst>
      <p:ext uri="{BB962C8B-B14F-4D97-AF65-F5344CB8AC3E}">
        <p14:creationId xmlns:p14="http://schemas.microsoft.com/office/powerpoint/2010/main" val="27419964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153400" cy="838200"/>
          </a:xfrm>
        </p:spPr>
        <p:txBody>
          <a:bodyPr/>
          <a:lstStyle/>
          <a:p>
            <a:r>
              <a:rPr lang="en-US" dirty="0"/>
              <a:t>Instance segmentation results on COCO</a:t>
            </a:r>
          </a:p>
        </p:txBody>
      </p:sp>
      <p:pic>
        <p:nvPicPr>
          <p:cNvPr id="5" name="Picture 4" descr="Screen Shot 2018-04-23 at 1.38.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9500"/>
            <a:ext cx="9144000" cy="2151924"/>
          </a:xfrm>
          <a:prstGeom prst="rect">
            <a:avLst/>
          </a:prstGeom>
        </p:spPr>
      </p:pic>
      <p:sp>
        <p:nvSpPr>
          <p:cNvPr id="6" name="TextBox 5"/>
          <p:cNvSpPr txBox="1"/>
          <p:nvPr/>
        </p:nvSpPr>
        <p:spPr>
          <a:xfrm>
            <a:off x="228600" y="6135469"/>
            <a:ext cx="8686800" cy="646331"/>
          </a:xfrm>
          <a:prstGeom prst="rect">
            <a:avLst/>
          </a:prstGeom>
          <a:noFill/>
        </p:spPr>
        <p:txBody>
          <a:bodyPr wrap="square" rtlCol="0">
            <a:spAutoFit/>
          </a:bodyPr>
          <a:lstStyle/>
          <a:p>
            <a:pPr algn="ctr"/>
            <a:r>
              <a:rPr lang="en-US" sz="1800" b="0" dirty="0"/>
              <a:t>K. He, G. </a:t>
            </a:r>
            <a:r>
              <a:rPr lang="en-US" sz="1800" b="0" dirty="0" err="1"/>
              <a:t>Gkioxari</a:t>
            </a:r>
            <a:r>
              <a:rPr lang="en-US" sz="1800" b="0" dirty="0"/>
              <a:t>, P. Dollar, and R. </a:t>
            </a:r>
            <a:r>
              <a:rPr lang="en-US" sz="1800" b="0" dirty="0" err="1"/>
              <a:t>Girshick</a:t>
            </a:r>
            <a:r>
              <a:rPr lang="en-US" sz="1800" b="0" dirty="0"/>
              <a:t>, </a:t>
            </a:r>
            <a:r>
              <a:rPr lang="en-US" sz="1800" b="0" dirty="0">
                <a:hlinkClick r:id="rId3"/>
              </a:rPr>
              <a:t>Mask R-CNN</a:t>
            </a:r>
            <a:r>
              <a:rPr lang="en-US" sz="1800" b="0" dirty="0"/>
              <a:t>, </a:t>
            </a:r>
            <a:br>
              <a:rPr lang="en-US" sz="1800" b="0" dirty="0"/>
            </a:br>
            <a:r>
              <a:rPr lang="en-US" sz="1800" b="0" dirty="0"/>
              <a:t>ICCV 2017 (Best Paper Award)</a:t>
            </a:r>
          </a:p>
        </p:txBody>
      </p:sp>
      <p:sp>
        <p:nvSpPr>
          <p:cNvPr id="3" name="TextBox 2">
            <a:extLst>
              <a:ext uri="{FF2B5EF4-FFF2-40B4-BE49-F238E27FC236}">
                <a16:creationId xmlns:a16="http://schemas.microsoft.com/office/drawing/2014/main" id="{BF14C0D3-4198-DB4A-8090-54F3135A4824}"/>
              </a:ext>
            </a:extLst>
          </p:cNvPr>
          <p:cNvSpPr txBox="1"/>
          <p:nvPr/>
        </p:nvSpPr>
        <p:spPr>
          <a:xfrm>
            <a:off x="4572000" y="4572000"/>
            <a:ext cx="2057400" cy="646331"/>
          </a:xfrm>
          <a:prstGeom prst="rect">
            <a:avLst/>
          </a:prstGeom>
          <a:noFill/>
        </p:spPr>
        <p:txBody>
          <a:bodyPr wrap="square" rtlCol="0">
            <a:spAutoFit/>
          </a:bodyPr>
          <a:lstStyle/>
          <a:p>
            <a:pPr algn="ctr"/>
            <a:r>
              <a:rPr lang="en-US" sz="1800" b="0" dirty="0"/>
              <a:t>AP at different </a:t>
            </a:r>
            <a:r>
              <a:rPr lang="en-US" sz="1800" b="0" dirty="0" err="1"/>
              <a:t>IoU</a:t>
            </a:r>
            <a:r>
              <a:rPr lang="en-US" sz="1800" b="0" dirty="0"/>
              <a:t> thresholds</a:t>
            </a:r>
          </a:p>
        </p:txBody>
      </p:sp>
      <p:sp>
        <p:nvSpPr>
          <p:cNvPr id="7" name="TextBox 6">
            <a:extLst>
              <a:ext uri="{FF2B5EF4-FFF2-40B4-BE49-F238E27FC236}">
                <a16:creationId xmlns:a16="http://schemas.microsoft.com/office/drawing/2014/main" id="{91FC2186-34B2-414F-ACBA-A8266AFFAF58}"/>
              </a:ext>
            </a:extLst>
          </p:cNvPr>
          <p:cNvSpPr txBox="1"/>
          <p:nvPr/>
        </p:nvSpPr>
        <p:spPr>
          <a:xfrm>
            <a:off x="6934200" y="4572000"/>
            <a:ext cx="2057400" cy="646331"/>
          </a:xfrm>
          <a:prstGeom prst="rect">
            <a:avLst/>
          </a:prstGeom>
          <a:noFill/>
        </p:spPr>
        <p:txBody>
          <a:bodyPr wrap="square" rtlCol="0">
            <a:spAutoFit/>
          </a:bodyPr>
          <a:lstStyle/>
          <a:p>
            <a:pPr algn="ctr"/>
            <a:r>
              <a:rPr lang="en-US" sz="1800" b="0" dirty="0"/>
              <a:t>AP for different size instances</a:t>
            </a:r>
          </a:p>
        </p:txBody>
      </p:sp>
    </p:spTree>
    <p:extLst>
      <p:ext uri="{BB962C8B-B14F-4D97-AF65-F5344CB8AC3E}">
        <p14:creationId xmlns:p14="http://schemas.microsoft.com/office/powerpoint/2010/main" val="19914501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153400" cy="838200"/>
          </a:xfrm>
        </p:spPr>
        <p:txBody>
          <a:bodyPr/>
          <a:lstStyle/>
          <a:p>
            <a:r>
              <a:rPr lang="en-US" dirty="0"/>
              <a:t>Unifying Semantic and Instance </a:t>
            </a:r>
            <a:r>
              <a:rPr lang="en-US" dirty="0" err="1"/>
              <a:t>Segm</a:t>
            </a:r>
            <a:r>
              <a:rPr lang="en-US" dirty="0"/>
              <a:t>.</a:t>
            </a:r>
          </a:p>
        </p:txBody>
      </p:sp>
      <p:sp>
        <p:nvSpPr>
          <p:cNvPr id="6" name="TextBox 5"/>
          <p:cNvSpPr txBox="1"/>
          <p:nvPr/>
        </p:nvSpPr>
        <p:spPr>
          <a:xfrm>
            <a:off x="228600" y="6135469"/>
            <a:ext cx="8686800" cy="646331"/>
          </a:xfrm>
          <a:prstGeom prst="rect">
            <a:avLst/>
          </a:prstGeom>
          <a:noFill/>
        </p:spPr>
        <p:txBody>
          <a:bodyPr wrap="square" rtlCol="0">
            <a:spAutoFit/>
          </a:bodyPr>
          <a:lstStyle/>
          <a:p>
            <a:pPr algn="ctr"/>
            <a:r>
              <a:rPr lang="en-US" sz="1800" b="0" dirty="0"/>
              <a:t>Alexander Kirillov, </a:t>
            </a:r>
            <a:r>
              <a:rPr lang="en-US" sz="1800" b="0" dirty="0" err="1"/>
              <a:t>Kaiming</a:t>
            </a:r>
            <a:r>
              <a:rPr lang="en-US" sz="1800" b="0" dirty="0"/>
              <a:t> He, Ross </a:t>
            </a:r>
            <a:r>
              <a:rPr lang="en-US" sz="1800" b="0" dirty="0" err="1"/>
              <a:t>Girshick</a:t>
            </a:r>
            <a:r>
              <a:rPr lang="en-US" sz="1800" b="0" dirty="0"/>
              <a:t>, Carsten Rother, Piotr </a:t>
            </a:r>
            <a:r>
              <a:rPr lang="en-US" sz="1800" b="0" dirty="0" err="1"/>
              <a:t>Dollár</a:t>
            </a:r>
            <a:r>
              <a:rPr lang="en-US" sz="1800" b="0" dirty="0"/>
              <a:t>, </a:t>
            </a:r>
            <a:r>
              <a:rPr lang="en-US" sz="1800" b="0" dirty="0">
                <a:hlinkClick r:id="rId2"/>
              </a:rPr>
              <a:t>Panoptic Segmentation</a:t>
            </a:r>
            <a:r>
              <a:rPr lang="en-US" sz="1800" b="0" dirty="0"/>
              <a:t>, CVPR 2019.</a:t>
            </a:r>
          </a:p>
        </p:txBody>
      </p:sp>
      <p:pic>
        <p:nvPicPr>
          <p:cNvPr id="4" name="Picture 3">
            <a:extLst>
              <a:ext uri="{FF2B5EF4-FFF2-40B4-BE49-F238E27FC236}">
                <a16:creationId xmlns:a16="http://schemas.microsoft.com/office/drawing/2014/main" id="{5785AD7C-5CC8-FA45-AAD3-11F05189FD9D}"/>
              </a:ext>
            </a:extLst>
          </p:cNvPr>
          <p:cNvPicPr>
            <a:picLocks noChangeAspect="1"/>
          </p:cNvPicPr>
          <p:nvPr/>
        </p:nvPicPr>
        <p:blipFill>
          <a:blip r:embed="rId3"/>
          <a:stretch>
            <a:fillRect/>
          </a:stretch>
        </p:blipFill>
        <p:spPr>
          <a:xfrm>
            <a:off x="990600" y="983376"/>
            <a:ext cx="7162800" cy="5176477"/>
          </a:xfrm>
          <a:prstGeom prst="rect">
            <a:avLst/>
          </a:prstGeom>
        </p:spPr>
      </p:pic>
    </p:spTree>
    <p:extLst>
      <p:ext uri="{BB962C8B-B14F-4D97-AF65-F5344CB8AC3E}">
        <p14:creationId xmlns:p14="http://schemas.microsoft.com/office/powerpoint/2010/main" val="24655718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Keypoint</a:t>
            </a:r>
            <a:r>
              <a:rPr lang="en-US" dirty="0"/>
              <a:t> prediction</a:t>
            </a:r>
          </a:p>
        </p:txBody>
      </p:sp>
      <p:sp>
        <p:nvSpPr>
          <p:cNvPr id="9" name="Content Placeholder 8"/>
          <p:cNvSpPr>
            <a:spLocks noGrp="1"/>
          </p:cNvSpPr>
          <p:nvPr>
            <p:ph idx="1"/>
          </p:nvPr>
        </p:nvSpPr>
        <p:spPr/>
        <p:txBody>
          <a:bodyPr/>
          <a:lstStyle/>
          <a:p>
            <a:pPr marL="457200" indent="-457200">
              <a:buFont typeface="Arial"/>
              <a:buChar char="•"/>
            </a:pPr>
            <a:r>
              <a:rPr lang="en-US" dirty="0"/>
              <a:t>Given K </a:t>
            </a:r>
            <a:r>
              <a:rPr lang="en-US" dirty="0" err="1"/>
              <a:t>keypoints</a:t>
            </a:r>
            <a:r>
              <a:rPr lang="en-US" dirty="0"/>
              <a:t>, train model to predict K </a:t>
            </a:r>
            <a:br>
              <a:rPr lang="en-US" dirty="0"/>
            </a:br>
            <a:r>
              <a:rPr lang="en-US" dirty="0"/>
              <a:t>m x m </a:t>
            </a:r>
            <a:r>
              <a:rPr lang="en-US" i="1" dirty="0"/>
              <a:t>one-hot</a:t>
            </a:r>
            <a:r>
              <a:rPr lang="en-US" dirty="0"/>
              <a:t> maps </a:t>
            </a:r>
          </a:p>
        </p:txBody>
      </p:sp>
      <p:pic>
        <p:nvPicPr>
          <p:cNvPr id="8" name="Picture 7" descr="Screen Shot 2018-04-24 at 12.45.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9800"/>
            <a:ext cx="9144000" cy="4247535"/>
          </a:xfrm>
          <a:prstGeom prst="rect">
            <a:avLst/>
          </a:prstGeom>
        </p:spPr>
      </p:pic>
    </p:spTree>
    <p:extLst>
      <p:ext uri="{BB962C8B-B14F-4D97-AF65-F5344CB8AC3E}">
        <p14:creationId xmlns:p14="http://schemas.microsoft.com/office/powerpoint/2010/main" val="1409123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30ABD-F07B-8646-AF4A-D347B7320FEA}"/>
              </a:ext>
            </a:extLst>
          </p:cNvPr>
          <p:cNvSpPr>
            <a:spLocks noGrp="1"/>
          </p:cNvSpPr>
          <p:nvPr>
            <p:ph type="title"/>
          </p:nvPr>
        </p:nvSpPr>
        <p:spPr/>
        <p:txBody>
          <a:bodyPr/>
          <a:lstStyle/>
          <a:p>
            <a:r>
              <a:rPr lang="en-US" dirty="0"/>
              <a:t>Newer benchmark: COCO</a:t>
            </a:r>
          </a:p>
        </p:txBody>
      </p:sp>
      <p:pic>
        <p:nvPicPr>
          <p:cNvPr id="7" name="Picture 6">
            <a:extLst>
              <a:ext uri="{FF2B5EF4-FFF2-40B4-BE49-F238E27FC236}">
                <a16:creationId xmlns:a16="http://schemas.microsoft.com/office/drawing/2014/main" id="{597A7C21-AD58-7748-ADC5-B8715494A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14400"/>
            <a:ext cx="3746500" cy="5194300"/>
          </a:xfrm>
          <a:prstGeom prst="rect">
            <a:avLst/>
          </a:prstGeom>
        </p:spPr>
      </p:pic>
      <p:pic>
        <p:nvPicPr>
          <p:cNvPr id="8" name="Picture 7">
            <a:extLst>
              <a:ext uri="{FF2B5EF4-FFF2-40B4-BE49-F238E27FC236}">
                <a16:creationId xmlns:a16="http://schemas.microsoft.com/office/drawing/2014/main" id="{2AFE786A-D6FE-C848-ABAC-F07E41918291}"/>
              </a:ext>
            </a:extLst>
          </p:cNvPr>
          <p:cNvPicPr>
            <a:picLocks noChangeAspect="1"/>
          </p:cNvPicPr>
          <p:nvPr/>
        </p:nvPicPr>
        <p:blipFill>
          <a:blip r:embed="rId3"/>
          <a:stretch>
            <a:fillRect/>
          </a:stretch>
        </p:blipFill>
        <p:spPr>
          <a:xfrm>
            <a:off x="4804145" y="1066800"/>
            <a:ext cx="3694815" cy="1143000"/>
          </a:xfrm>
          <a:prstGeom prst="rect">
            <a:avLst/>
          </a:prstGeom>
        </p:spPr>
      </p:pic>
      <p:pic>
        <p:nvPicPr>
          <p:cNvPr id="10" name="Picture 9">
            <a:extLst>
              <a:ext uri="{FF2B5EF4-FFF2-40B4-BE49-F238E27FC236}">
                <a16:creationId xmlns:a16="http://schemas.microsoft.com/office/drawing/2014/main" id="{178C0A90-D555-2340-8534-A74AB0930F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2882003"/>
            <a:ext cx="3671161" cy="2985397"/>
          </a:xfrm>
          <a:prstGeom prst="rect">
            <a:avLst/>
          </a:prstGeom>
        </p:spPr>
      </p:pic>
      <p:sp>
        <p:nvSpPr>
          <p:cNvPr id="12" name="Rectangle 11">
            <a:extLst>
              <a:ext uri="{FF2B5EF4-FFF2-40B4-BE49-F238E27FC236}">
                <a16:creationId xmlns:a16="http://schemas.microsoft.com/office/drawing/2014/main" id="{5C2A9CCD-510F-D14E-816E-46DC5B6D408B}"/>
              </a:ext>
            </a:extLst>
          </p:cNvPr>
          <p:cNvSpPr/>
          <p:nvPr/>
        </p:nvSpPr>
        <p:spPr>
          <a:xfrm>
            <a:off x="2326032" y="6261100"/>
            <a:ext cx="4491935" cy="461665"/>
          </a:xfrm>
          <a:prstGeom prst="rect">
            <a:avLst/>
          </a:prstGeom>
        </p:spPr>
        <p:txBody>
          <a:bodyPr wrap="none">
            <a:spAutoFit/>
          </a:bodyPr>
          <a:lstStyle/>
          <a:p>
            <a:r>
              <a:rPr lang="en-US" dirty="0">
                <a:hlinkClick r:id="rId5"/>
              </a:rPr>
              <a:t>http://</a:t>
            </a:r>
            <a:r>
              <a:rPr lang="en-US" dirty="0" err="1">
                <a:hlinkClick r:id="rId5"/>
              </a:rPr>
              <a:t>cocodataset.org</a:t>
            </a:r>
            <a:r>
              <a:rPr lang="en-US" dirty="0">
                <a:hlinkClick r:id="rId5"/>
              </a:rPr>
              <a:t>/#home</a:t>
            </a:r>
            <a:endParaRPr lang="en-US" dirty="0"/>
          </a:p>
        </p:txBody>
      </p:sp>
    </p:spTree>
    <p:extLst>
      <p:ext uri="{BB962C8B-B14F-4D97-AF65-F5344CB8AC3E}">
        <p14:creationId xmlns:p14="http://schemas.microsoft.com/office/powerpoint/2010/main" val="2518814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99E59-1214-774A-990C-20181E16C5A9}"/>
              </a:ext>
            </a:extLst>
          </p:cNvPr>
          <p:cNvSpPr>
            <a:spLocks noGrp="1"/>
          </p:cNvSpPr>
          <p:nvPr>
            <p:ph type="title"/>
          </p:nvPr>
        </p:nvSpPr>
        <p:spPr/>
        <p:txBody>
          <a:bodyPr/>
          <a:lstStyle/>
          <a:p>
            <a:r>
              <a:rPr lang="en-US" dirty="0"/>
              <a:t>COCO detection metrics</a:t>
            </a:r>
          </a:p>
        </p:txBody>
      </p:sp>
      <p:sp>
        <p:nvSpPr>
          <p:cNvPr id="6" name="Content Placeholder 5">
            <a:extLst>
              <a:ext uri="{FF2B5EF4-FFF2-40B4-BE49-F238E27FC236}">
                <a16:creationId xmlns:a16="http://schemas.microsoft.com/office/drawing/2014/main" id="{C9AA9BCF-F82A-1C42-B1C9-11ED731B3616}"/>
              </a:ext>
            </a:extLst>
          </p:cNvPr>
          <p:cNvSpPr>
            <a:spLocks noGrp="1"/>
          </p:cNvSpPr>
          <p:nvPr>
            <p:ph idx="1"/>
          </p:nvPr>
        </p:nvSpPr>
        <p:spPr>
          <a:xfrm>
            <a:off x="0" y="4876800"/>
            <a:ext cx="9144000" cy="1087998"/>
          </a:xfrm>
        </p:spPr>
        <p:txBody>
          <a:bodyPr/>
          <a:lstStyle/>
          <a:p>
            <a:pPr marL="457200" indent="-457200">
              <a:buFont typeface="Arial" panose="020B0604020202020204" pitchFamily="34" charset="0"/>
              <a:buChar char="•"/>
            </a:pPr>
            <a:r>
              <a:rPr lang="en-US" sz="2000" dirty="0"/>
              <a:t>Leaderboard: </a:t>
            </a:r>
            <a:r>
              <a:rPr lang="en-US" sz="2000" dirty="0">
                <a:hlinkClick r:id="rId2"/>
              </a:rPr>
              <a:t>http://cocodataset.org/#detection-leaderboard</a:t>
            </a:r>
            <a:endParaRPr lang="en-US" sz="2000" dirty="0"/>
          </a:p>
          <a:p>
            <a:pPr marL="857250" lvl="1" indent="-457200">
              <a:buFont typeface="Arial" panose="020B0604020202020204" pitchFamily="34" charset="0"/>
              <a:buChar char="•"/>
            </a:pPr>
            <a:r>
              <a:rPr lang="en-US" dirty="0"/>
              <a:t>Current best </a:t>
            </a:r>
            <a:r>
              <a:rPr lang="en-US" dirty="0" err="1"/>
              <a:t>mAP</a:t>
            </a:r>
            <a:r>
              <a:rPr lang="en-US" dirty="0"/>
              <a:t>: ~52%</a:t>
            </a:r>
          </a:p>
          <a:p>
            <a:pPr marL="457200" indent="-457200">
              <a:buFont typeface="Arial" panose="020B0604020202020204" pitchFamily="34" charset="0"/>
              <a:buChar char="•"/>
            </a:pPr>
            <a:r>
              <a:rPr lang="en-US" sz="2000" dirty="0"/>
              <a:t>Official COCO challenges no longer include detection</a:t>
            </a:r>
          </a:p>
          <a:p>
            <a:pPr marL="857250" lvl="1" indent="-457200">
              <a:buFont typeface="Arial" panose="020B0604020202020204" pitchFamily="34" charset="0"/>
              <a:buChar char="•"/>
            </a:pPr>
            <a:r>
              <a:rPr lang="en-US" dirty="0"/>
              <a:t>More emphasis on instance segmentation and dense segmentation</a:t>
            </a:r>
          </a:p>
        </p:txBody>
      </p:sp>
      <p:pic>
        <p:nvPicPr>
          <p:cNvPr id="5" name="Picture 4">
            <a:extLst>
              <a:ext uri="{FF2B5EF4-FFF2-40B4-BE49-F238E27FC236}">
                <a16:creationId xmlns:a16="http://schemas.microsoft.com/office/drawing/2014/main" id="{8882FBAB-CF42-8948-AB4E-0418F0E78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1798"/>
            <a:ext cx="9144000" cy="3712602"/>
          </a:xfrm>
          <a:prstGeom prst="rect">
            <a:avLst/>
          </a:prstGeom>
        </p:spPr>
      </p:pic>
    </p:spTree>
    <p:extLst>
      <p:ext uri="{BB962C8B-B14F-4D97-AF65-F5344CB8AC3E}">
        <p14:creationId xmlns:p14="http://schemas.microsoft.com/office/powerpoint/2010/main" val="199064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70587</TotalTime>
  <Words>4628</Words>
  <Application>Microsoft Macintosh PowerPoint</Application>
  <PresentationFormat>On-screen Show (4:3)</PresentationFormat>
  <Paragraphs>505</Paragraphs>
  <Slides>79</Slides>
  <Notes>33</Notes>
  <HiddenSlides>14</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6" baseType="lpstr">
      <vt:lpstr>Arial</vt:lpstr>
      <vt:lpstr>Calibri</vt:lpstr>
      <vt:lpstr>Cambria Math</vt:lpstr>
      <vt:lpstr>Courier New</vt:lpstr>
      <vt:lpstr>Times New Roman</vt:lpstr>
      <vt:lpstr>Blank Presentation</vt:lpstr>
      <vt:lpstr>Image</vt:lpstr>
      <vt:lpstr>From image classification to object detection</vt:lpstr>
      <vt:lpstr>What are the challenges of object detection?</vt:lpstr>
      <vt:lpstr>Outline</vt:lpstr>
      <vt:lpstr>Object detection evaluation</vt:lpstr>
      <vt:lpstr>Object detection evaluation</vt:lpstr>
      <vt:lpstr>PASCAL VOC Challenge (2005-2012)</vt:lpstr>
      <vt:lpstr>Progress on PASCAL detection</vt:lpstr>
      <vt:lpstr>Newer benchmark: COCO</vt:lpstr>
      <vt:lpstr>COCO detection metrics</vt:lpstr>
      <vt:lpstr>Detection before deep learning</vt:lpstr>
      <vt:lpstr>Conceptual approach: Sliding window detection</vt:lpstr>
      <vt:lpstr>Histograms of oriented gradients (HOG)</vt:lpstr>
      <vt:lpstr>Pedestrian detection with HOG</vt:lpstr>
      <vt:lpstr>Pedestrian detection with HOG</vt:lpstr>
      <vt:lpstr>Discriminative part-based models</vt:lpstr>
      <vt:lpstr>Discriminative part-based models</vt:lpstr>
      <vt:lpstr>Discriminative part-based models</vt:lpstr>
      <vt:lpstr>Discriminative part-based models</vt:lpstr>
      <vt:lpstr>Progress on PASCAL detection</vt:lpstr>
      <vt:lpstr>Conceptual approach: Proposal-driven detection</vt:lpstr>
      <vt:lpstr>Selective search for detection</vt:lpstr>
      <vt:lpstr>Selective search for detection</vt:lpstr>
      <vt:lpstr>Multiscale Combinatorial Grouping</vt:lpstr>
      <vt:lpstr>Region Proposals for Detection (Eval)</vt:lpstr>
      <vt:lpstr>Region Proposals for Detection</vt:lpstr>
      <vt:lpstr>Another proposal method: EdgeBoxes</vt:lpstr>
      <vt:lpstr>R-CNN: Region proposals + CNN features</vt:lpstr>
      <vt:lpstr>R-CNN details</vt:lpstr>
      <vt:lpstr>R-CNN pros and cons</vt:lpstr>
      <vt:lpstr>Fast R-CNN</vt:lpstr>
      <vt:lpstr>RoI pooling</vt:lpstr>
      <vt:lpstr>RoI pooling illustration</vt:lpstr>
      <vt:lpstr>Prediction</vt:lpstr>
      <vt:lpstr>Fast R-CNN training</vt:lpstr>
      <vt:lpstr>Multi-task loss</vt:lpstr>
      <vt:lpstr>Bounding box regression</vt:lpstr>
      <vt:lpstr>Fast R-CNN results</vt:lpstr>
      <vt:lpstr>Faster R-CNN</vt:lpstr>
      <vt:lpstr>Region proposal network (RPN)</vt:lpstr>
      <vt:lpstr>One network, four losses</vt:lpstr>
      <vt:lpstr>Faster R-CNN results</vt:lpstr>
      <vt:lpstr>Object detection progress</vt:lpstr>
      <vt:lpstr>Streamlined detection architectures</vt:lpstr>
      <vt:lpstr>YOLO</vt:lpstr>
      <vt:lpstr>YOLO</vt:lpstr>
      <vt:lpstr>YOLO</vt:lpstr>
      <vt:lpstr>YOLO</vt:lpstr>
      <vt:lpstr>YOLO: Results</vt:lpstr>
      <vt:lpstr>SSD</vt:lpstr>
      <vt:lpstr>SSD</vt:lpstr>
      <vt:lpstr>SSD: Results (PASCAL 2007)</vt:lpstr>
      <vt:lpstr>YOLO v2</vt:lpstr>
      <vt:lpstr>Newer benchmark: COCO</vt:lpstr>
      <vt:lpstr>Multi-resolution prediction</vt:lpstr>
      <vt:lpstr>Feature Pyramid Networks</vt:lpstr>
      <vt:lpstr>Feature pyramid networks</vt:lpstr>
      <vt:lpstr>RetinaNet</vt:lpstr>
      <vt:lpstr>RetinaNet</vt:lpstr>
      <vt:lpstr>RetinaNet: Results</vt:lpstr>
      <vt:lpstr>Deconvolutional SSD</vt:lpstr>
      <vt:lpstr>YOLO v3</vt:lpstr>
      <vt:lpstr>Review: R-CNN</vt:lpstr>
      <vt:lpstr>Review: Fast R-CNN</vt:lpstr>
      <vt:lpstr>Review: Faster R-CNN</vt:lpstr>
      <vt:lpstr>Review: RPN</vt:lpstr>
      <vt:lpstr>Review: YOLO</vt:lpstr>
      <vt:lpstr>Review: SSD</vt:lpstr>
      <vt:lpstr>Summary: Object detection with CNNs</vt:lpstr>
      <vt:lpstr>Instance segmentation</vt:lpstr>
      <vt:lpstr>Mask R-CNN</vt:lpstr>
      <vt:lpstr>RoIAlign vs. RoIPool</vt:lpstr>
      <vt:lpstr>RoIAlign vs. RoIPool</vt:lpstr>
      <vt:lpstr>Mask R-CNN</vt:lpstr>
      <vt:lpstr>Mask R-CNN</vt:lpstr>
      <vt:lpstr>Example results</vt:lpstr>
      <vt:lpstr>Example results</vt:lpstr>
      <vt:lpstr>Instance segmentation results on COCO</vt:lpstr>
      <vt:lpstr>Unifying Semantic and Instance Segm.</vt:lpstr>
      <vt:lpstr>Keypoint prediction</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Gupta, Saurabh</cp:lastModifiedBy>
  <cp:revision>1539</cp:revision>
  <cp:lastPrinted>2019-04-15T17:10:11Z</cp:lastPrinted>
  <dcterms:created xsi:type="dcterms:W3CDTF">2004-08-29T23:15:23Z</dcterms:created>
  <dcterms:modified xsi:type="dcterms:W3CDTF">2021-04-28T05:40:10Z</dcterms:modified>
</cp:coreProperties>
</file>