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6.xml" ContentType="application/vnd.openxmlformats-officedocument.presentationml.notesSlide+xml"/>
  <Override PartName="/ppt/tags/tag8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3"/>
  </p:notesMasterIdLst>
  <p:handoutMasterIdLst>
    <p:handoutMasterId r:id="rId44"/>
  </p:handoutMasterIdLst>
  <p:sldIdLst>
    <p:sldId id="916" r:id="rId2"/>
    <p:sldId id="464" r:id="rId3"/>
    <p:sldId id="281" r:id="rId4"/>
    <p:sldId id="282" r:id="rId5"/>
    <p:sldId id="283" r:id="rId6"/>
    <p:sldId id="499" r:id="rId7"/>
    <p:sldId id="522" r:id="rId8"/>
    <p:sldId id="541" r:id="rId9"/>
    <p:sldId id="518" r:id="rId10"/>
    <p:sldId id="524" r:id="rId11"/>
    <p:sldId id="533" r:id="rId12"/>
    <p:sldId id="525" r:id="rId13"/>
    <p:sldId id="529" r:id="rId14"/>
    <p:sldId id="530" r:id="rId15"/>
    <p:sldId id="531" r:id="rId16"/>
    <p:sldId id="534" r:id="rId17"/>
    <p:sldId id="536" r:id="rId18"/>
    <p:sldId id="537" r:id="rId19"/>
    <p:sldId id="538" r:id="rId20"/>
    <p:sldId id="268" r:id="rId21"/>
    <p:sldId id="539" r:id="rId22"/>
    <p:sldId id="540" r:id="rId23"/>
    <p:sldId id="514" r:id="rId24"/>
    <p:sldId id="500" r:id="rId25"/>
    <p:sldId id="502" r:id="rId26"/>
    <p:sldId id="506" r:id="rId27"/>
    <p:sldId id="507" r:id="rId28"/>
    <p:sldId id="542" r:id="rId29"/>
    <p:sldId id="543" r:id="rId30"/>
    <p:sldId id="909" r:id="rId31"/>
    <p:sldId id="435" r:id="rId32"/>
    <p:sldId id="528" r:id="rId33"/>
    <p:sldId id="480" r:id="rId34"/>
    <p:sldId id="427" r:id="rId35"/>
    <p:sldId id="428" r:id="rId36"/>
    <p:sldId id="481" r:id="rId37"/>
    <p:sldId id="521" r:id="rId38"/>
    <p:sldId id="430" r:id="rId39"/>
    <p:sldId id="520" r:id="rId40"/>
    <p:sldId id="912" r:id="rId41"/>
    <p:sldId id="919" r:id="rId42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00"/>
    <a:srgbClr val="008C00"/>
    <a:srgbClr val="940F00"/>
    <a:srgbClr val="00FF00"/>
    <a:srgbClr val="00FDFF"/>
    <a:srgbClr val="FF8AFB"/>
    <a:srgbClr val="0000FF"/>
    <a:srgbClr val="66FF33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85986" autoAdjust="0"/>
  </p:normalViewPr>
  <p:slideViewPr>
    <p:cSldViewPr>
      <p:cViewPr varScale="1">
        <p:scale>
          <a:sx n="109" d="100"/>
          <a:sy n="109" d="100"/>
        </p:scale>
        <p:origin x="221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071951E6-2646-4237-9444-8416859A1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29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08FCA09C-389F-4645-898A-760E4CAD6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042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815A9E-C495-4873-AB2B-2B168732F80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82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6788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51619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FB6883-8BE8-4E8B-954F-2D933B38CA4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42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276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28EEA-9933-4371-8E7B-ACB3866D2C3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pPr marL="46988">
              <a:spcBef>
                <a:spcPts val="476"/>
              </a:spcBef>
            </a:pPr>
            <a:r>
              <a:rPr lang="en-US" dirty="0">
                <a:solidFill>
                  <a:srgbClr val="000000"/>
                </a:solidFill>
                <a:cs typeface="Times New Roman" charset="0"/>
                <a:sym typeface="Times New Roman" charset="0"/>
              </a:rPr>
              <a:t>Is this parachutist higher or lower than the person taking this picture?</a:t>
            </a:r>
          </a:p>
          <a:p>
            <a:pPr marL="46988">
              <a:spcBef>
                <a:spcPts val="476"/>
              </a:spcBef>
            </a:pPr>
            <a:r>
              <a:rPr lang="en-US" dirty="0">
                <a:solidFill>
                  <a:srgbClr val="000000"/>
                </a:solidFill>
                <a:cs typeface="Times New Roman" charset="0"/>
                <a:sym typeface="Times New Roman" charset="0"/>
              </a:rPr>
              <a:t>Lower - below the horizon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28EEA-9933-4371-8E7B-ACB3866D2C3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27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28EEA-9933-4371-8E7B-ACB3866D2C3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50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CA8095-73C6-4AF0-B01D-93B19716F11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6E92A8-3A8B-4578-91B3-B7AD218976C9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22C0B9-2B55-4FC8-B503-6BC864CBEB13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3D8187-009A-40AB-9119-757EACE0ADFE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The camera projection scales the apparent height</a:t>
            </a:r>
            <a:r>
              <a:rPr lang="en-US" baseline="0" dirty="0"/>
              <a:t> of objects by the inverse of the depth. This results in the well-known effect that objects farther away from the camera look smaller.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We don’t care that</a:t>
            </a:r>
            <a:r>
              <a:rPr lang="en-US" baseline="0" dirty="0"/>
              <a:t> the image is upside down: we can simply pretend that the image plane is in front of the camera center.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DEDC2D-8094-4F09-87AD-45C7C3E7A4F5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9191D7-70FA-4572-B9FC-CBA6C0066045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8D751-AF0E-4E65-8002-E8C67270D82F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Is this a linear function?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8D751-AF0E-4E65-8002-E8C67270D82F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Is this a linear function?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8D751-AF0E-4E65-8002-E8C67270D82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Is this a linear function?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5A8BCB-F26B-425E-92A7-D4C33379BF2D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0950" y="717550"/>
            <a:ext cx="4779963" cy="3584575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It gets inverted</a:t>
            </a:r>
          </a:p>
        </p:txBody>
      </p:sp>
    </p:spTree>
    <p:extLst>
      <p:ext uri="{BB962C8B-B14F-4D97-AF65-F5344CB8AC3E}">
        <p14:creationId xmlns:p14="http://schemas.microsoft.com/office/powerpoint/2010/main" val="34338426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815A9E-C495-4873-AB2B-2B168732F80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92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68404-5179-45AE-9676-89B7A9EEA7E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5A8BCB-F26B-425E-92A7-D4C33379BF2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0950" y="717550"/>
            <a:ext cx="4779963" cy="3584575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It gets inverted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ED3539-5FDD-4766-BB06-4DC5B717E8E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9891CD-134C-47E8-BBAA-69DA73C4860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9419D6-A8AB-4893-9C2B-D9FCB6A9D56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80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6788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17861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6788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16509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F05B0-711B-4CA6-9A7E-79C1245AD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5B84D-F5A4-45AE-BA2E-FB3DB3D48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D1C0A-0CBD-40D9-A4F7-C0F2C489E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D7C8E-C297-407B-9EA5-4B7F33FFE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B51C4-C3DD-4E0C-93D6-71EAF2B2A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491C2-9129-4CE1-B220-EEA961FCA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E95F0-9367-42F5-B966-4137C1B49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228D4-1F37-4720-8814-98E859546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6F6CA-385E-4399-8043-C500D5017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3BFD8-926D-4699-AFD1-F885CE901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8342D-3E27-4F85-990B-746398AF1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033D4-A2EE-4D73-AAC2-0C56E92C7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C428A8E8-DF0D-4AEE-A8FB-0E49ED5DC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e4qsX4XDtYY?feature=oembed" TargetMode="External"/><Relationship Id="rId5" Type="http://schemas.openxmlformats.org/officeDocument/2006/relationships/hyperlink" Target="https://www.youtube.com/channel/UC-MEng3U5y742EBr6KkQx3Q" TargetMode="Externa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22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4.png"/><Relationship Id="rId4" Type="http://schemas.openxmlformats.org/officeDocument/2006/relationships/image" Target="../media/image45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3.xml"/><Relationship Id="rId7" Type="http://schemas.openxmlformats.org/officeDocument/2006/relationships/image" Target="../media/image4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6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5.png"/><Relationship Id="rId4" Type="http://schemas.openxmlformats.org/officeDocument/2006/relationships/tags" Target="../tags/tag4.xml"/><Relationship Id="rId9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tags" Target="../tags/tag7.xml"/><Relationship Id="rId7" Type="http://schemas.openxmlformats.org/officeDocument/2006/relationships/image" Target="../media/image6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63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66.png"/><Relationship Id="rId11" Type="http://schemas.openxmlformats.org/officeDocument/2006/relationships/image" Target="../media/image70.emf"/><Relationship Id="rId5" Type="http://schemas.openxmlformats.org/officeDocument/2006/relationships/image" Target="../media/image76.png"/><Relationship Id="rId10" Type="http://schemas.openxmlformats.org/officeDocument/2006/relationships/image" Target="../media/image44.png"/><Relationship Id="rId4" Type="http://schemas.openxmlformats.org/officeDocument/2006/relationships/image" Target="../media/image5.jpeg"/><Relationship Id="rId9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e4qsX4XDtYY?feature=oembed" TargetMode="External"/><Relationship Id="rId5" Type="http://schemas.openxmlformats.org/officeDocument/2006/relationships/hyperlink" Target="https://www.youtube.com/channel/UC-MEng3U5y742EBr6KkQx3Q" TargetMode="Externa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physicstogo.org/index.cf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Camera_obscura#/media/File:Camera_Obscura_box18thCentury.jpg" TargetMode="Externa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elardomorell.net/project/camera-obscura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people.csail.mit.edu/torralba/research/accidentalcamera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2920" y="76200"/>
            <a:ext cx="4581277" cy="811212"/>
          </a:xfrm>
        </p:spPr>
        <p:txBody>
          <a:bodyPr/>
          <a:lstStyle/>
          <a:p>
            <a:pPr algn="ctr"/>
            <a:r>
              <a:rPr lang="en-US" dirty="0"/>
              <a:t>Perspective Projection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E86D14D-E51D-F647-8010-62E9374C6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1600" y="5651343"/>
            <a:ext cx="3886200" cy="1143000"/>
          </a:xfrm>
        </p:spPr>
        <p:txBody>
          <a:bodyPr/>
          <a:lstStyle/>
          <a:p>
            <a:r>
              <a:rPr lang="en-US" dirty="0"/>
              <a:t>CS 543 / ECE 549</a:t>
            </a:r>
            <a:endParaRPr lang="en-US" sz="1800" dirty="0"/>
          </a:p>
        </p:txBody>
      </p:sp>
      <p:sp>
        <p:nvSpPr>
          <p:cNvPr id="6" name="Text Box 18">
            <a:extLst>
              <a:ext uri="{FF2B5EF4-FFF2-40B4-BE49-F238E27FC236}">
                <a16:creationId xmlns:a16="http://schemas.microsoft.com/office/drawing/2014/main" id="{17D56F5A-7CEC-B24C-B89B-999C21CAC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277" y="6583363"/>
            <a:ext cx="43765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Many slides adapted from S. Seitz, L. </a:t>
            </a:r>
            <a:r>
              <a:rPr lang="en-US" sz="1200" dirty="0" err="1"/>
              <a:t>Lazebnik</a:t>
            </a:r>
            <a:r>
              <a:rPr lang="en-US" sz="1200" dirty="0"/>
              <a:t>, B. Hariharan.</a:t>
            </a:r>
          </a:p>
        </p:txBody>
      </p:sp>
      <p:pic>
        <p:nvPicPr>
          <p:cNvPr id="5" name="Online Media 4" descr="Ames room">
            <a:hlinkClick r:id="" action="ppaction://media"/>
            <a:extLst>
              <a:ext uri="{FF2B5EF4-FFF2-40B4-BE49-F238E27FC236}">
                <a16:creationId xmlns:a16="http://schemas.microsoft.com/office/drawing/2014/main" id="{1E783AA9-2D9C-5443-B00A-599EF79B37B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08597" y="1143000"/>
            <a:ext cx="5791200" cy="4343400"/>
          </a:xfrm>
          <a:prstGeom prst="rect">
            <a:avLst/>
          </a:prstGeom>
        </p:spPr>
      </p:pic>
      <p:sp>
        <p:nvSpPr>
          <p:cNvPr id="7" name="Text Box 18">
            <a:extLst>
              <a:ext uri="{FF2B5EF4-FFF2-40B4-BE49-F238E27FC236}">
                <a16:creationId xmlns:a16="http://schemas.microsoft.com/office/drawing/2014/main" id="{A80473F4-A8DA-274A-AEE7-F259BC156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278" y="6306364"/>
            <a:ext cx="36865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Video source: </a:t>
            </a:r>
            <a:r>
              <a:rPr lang="en-US" sz="1200" dirty="0">
                <a:hlinkClick r:id="rId5"/>
              </a:rPr>
              <a:t>Camera Obscura &amp; World of Illusions</a:t>
            </a:r>
            <a:endParaRPr lang="en-US" sz="1200" dirty="0"/>
          </a:p>
          <a:p>
            <a:br>
              <a:rPr lang="en-US" sz="1200" dirty="0"/>
            </a:b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2146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projection model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191000"/>
            <a:ext cx="8153400" cy="23622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To compute the projection </a:t>
            </a:r>
            <a:r>
              <a:rPr lang="en-US" sz="2400" i="1" dirty="0">
                <a:solidFill>
                  <a:srgbClr val="0000FF"/>
                </a:solidFill>
              </a:rPr>
              <a:t>p</a:t>
            </a:r>
            <a:r>
              <a:rPr lang="en-US" sz="2400" dirty="0"/>
              <a:t> of a scene point </a:t>
            </a:r>
            <a:r>
              <a:rPr lang="en-US" sz="2400" i="1" dirty="0">
                <a:solidFill>
                  <a:srgbClr val="0000FF"/>
                </a:solidFill>
              </a:rPr>
              <a:t>P</a:t>
            </a:r>
            <a:r>
              <a:rPr lang="en-US" sz="2400" dirty="0"/>
              <a:t>, form the </a:t>
            </a:r>
            <a:r>
              <a:rPr lang="en-US" sz="2400" b="1" dirty="0"/>
              <a:t>visual ray</a:t>
            </a:r>
            <a:r>
              <a:rPr lang="en-US" sz="2400" dirty="0"/>
              <a:t> connecting </a:t>
            </a:r>
            <a:r>
              <a:rPr lang="en-US" sz="2400" i="1" dirty="0">
                <a:solidFill>
                  <a:srgbClr val="0000FF"/>
                </a:solidFill>
              </a:rPr>
              <a:t>P</a:t>
            </a:r>
            <a:r>
              <a:rPr lang="en-US" sz="2400" dirty="0"/>
              <a:t> to the </a:t>
            </a:r>
            <a:r>
              <a:rPr lang="en-US" sz="2400" b="1" dirty="0"/>
              <a:t>camera center</a:t>
            </a:r>
            <a:r>
              <a:rPr lang="en-US" sz="2400" dirty="0"/>
              <a:t> </a:t>
            </a:r>
            <a:r>
              <a:rPr lang="en-US" sz="2400" i="1" dirty="0">
                <a:solidFill>
                  <a:srgbClr val="0000FF"/>
                </a:solidFill>
              </a:rPr>
              <a:t>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/>
              <a:t>and find where it intersects the </a:t>
            </a:r>
            <a:r>
              <a:rPr lang="en-US" sz="2400" b="1" dirty="0"/>
              <a:t>image plane</a:t>
            </a:r>
          </a:p>
        </p:txBody>
      </p:sp>
      <p:sp>
        <p:nvSpPr>
          <p:cNvPr id="92" name="Rectangle 91"/>
          <p:cNvSpPr/>
          <p:nvPr/>
        </p:nvSpPr>
        <p:spPr>
          <a:xfrm>
            <a:off x="609600" y="1295400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 flipH="1">
            <a:off x="6400800" y="87877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P</a:t>
            </a:r>
          </a:p>
        </p:txBody>
      </p:sp>
      <p:cxnSp>
        <p:nvCxnSpPr>
          <p:cNvPr id="86" name="Straight Connector 85"/>
          <p:cNvCxnSpPr>
            <a:cxnSpLocks/>
          </p:cNvCxnSpPr>
          <p:nvPr/>
        </p:nvCxnSpPr>
        <p:spPr>
          <a:xfrm flipH="1">
            <a:off x="2362200" y="1408440"/>
            <a:ext cx="4167930" cy="2172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4267200" y="25146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O</a:t>
            </a:r>
          </a:p>
        </p:txBody>
      </p:sp>
      <p:sp>
        <p:nvSpPr>
          <p:cNvPr id="91" name="Oval 90"/>
          <p:cNvSpPr/>
          <p:nvPr/>
        </p:nvSpPr>
        <p:spPr bwMode="auto">
          <a:xfrm>
            <a:off x="4419600" y="2450592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6492240" y="13716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4" name="Oval 93"/>
          <p:cNvSpPr/>
          <p:nvPr/>
        </p:nvSpPr>
        <p:spPr bwMode="auto">
          <a:xfrm>
            <a:off x="2322576" y="35052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03850" y="3163581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p</a:t>
            </a: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117D720B-2396-544A-BFBD-BFB342C14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16001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L. </a:t>
            </a:r>
            <a:r>
              <a:rPr lang="en-US" sz="1200" dirty="0" err="1"/>
              <a:t>Lazebnik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851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projection model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191000"/>
            <a:ext cx="8153400" cy="23622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The coordinate system</a:t>
            </a:r>
          </a:p>
          <a:p>
            <a:pPr lvl="1"/>
            <a:r>
              <a:rPr lang="en-US" sz="1800" dirty="0"/>
              <a:t>The optical center (</a:t>
            </a:r>
            <a:r>
              <a:rPr lang="en-US" sz="1800" b="1" i="1" dirty="0">
                <a:solidFill>
                  <a:srgbClr val="0000FF"/>
                </a:solidFill>
              </a:rPr>
              <a:t>O</a:t>
            </a:r>
            <a:r>
              <a:rPr lang="en-US" sz="1800" dirty="0"/>
              <a:t>) is at the origin</a:t>
            </a:r>
          </a:p>
          <a:p>
            <a:pPr lvl="1"/>
            <a:r>
              <a:rPr lang="en-US" sz="1800" dirty="0"/>
              <a:t>The image plane is parallel to </a:t>
            </a:r>
            <a:r>
              <a:rPr lang="en-US" sz="1800" dirty="0" err="1"/>
              <a:t>xy</a:t>
            </a:r>
            <a:r>
              <a:rPr lang="en-US" sz="1800" dirty="0"/>
              <a:t>-plane or perpendicular to the z-axis, which is the </a:t>
            </a:r>
            <a:r>
              <a:rPr lang="en-US" sz="1800" i="1" dirty="0"/>
              <a:t>optical axis</a:t>
            </a:r>
            <a:r>
              <a:rPr lang="en-US" sz="1800" dirty="0"/>
              <a:t> 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92" name="Rectangle 91"/>
          <p:cNvSpPr/>
          <p:nvPr/>
        </p:nvSpPr>
        <p:spPr>
          <a:xfrm>
            <a:off x="609600" y="1295400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 flipH="1">
            <a:off x="6400800" y="87877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P</a:t>
            </a:r>
          </a:p>
        </p:txBody>
      </p:sp>
      <p:cxnSp>
        <p:nvCxnSpPr>
          <p:cNvPr id="86" name="Straight Connector 85"/>
          <p:cNvCxnSpPr>
            <a:cxnSpLocks/>
          </p:cNvCxnSpPr>
          <p:nvPr/>
        </p:nvCxnSpPr>
        <p:spPr>
          <a:xfrm flipH="1">
            <a:off x="2362200" y="1408440"/>
            <a:ext cx="4167930" cy="2172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4267200" y="25146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O</a:t>
            </a:r>
          </a:p>
        </p:txBody>
      </p:sp>
      <p:sp>
        <p:nvSpPr>
          <p:cNvPr id="91" name="Oval 90"/>
          <p:cNvSpPr/>
          <p:nvPr/>
        </p:nvSpPr>
        <p:spPr bwMode="auto">
          <a:xfrm>
            <a:off x="4419600" y="2450592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6492240" y="13716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4" name="Oval 93"/>
          <p:cNvSpPr/>
          <p:nvPr/>
        </p:nvSpPr>
        <p:spPr bwMode="auto">
          <a:xfrm>
            <a:off x="2322576" y="35052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77558" y="3180695"/>
            <a:ext cx="417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p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7467600" y="2514600"/>
            <a:ext cx="1143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V="1">
            <a:off x="8610600" y="1371600"/>
            <a:ext cx="0" cy="1143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7620000" y="2514600"/>
            <a:ext cx="9906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7010400" y="22098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z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239000" y="28194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x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229600" y="10623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y</a:t>
            </a: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8005DC16-4A30-8A42-B6DD-2D281C49F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16001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L. </a:t>
            </a:r>
            <a:r>
              <a:rPr lang="en-US" sz="1200" dirty="0" err="1"/>
              <a:t>Lazebnik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8675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projection model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600" y="1295400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2362200" y="2467100"/>
            <a:ext cx="2057400" cy="1187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505200" y="202177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f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6541325" y="1464625"/>
            <a:ext cx="11875" cy="1014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495800" y="2467100"/>
            <a:ext cx="2057400" cy="1187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395597" y="1945575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Z</a:t>
            </a:r>
          </a:p>
        </p:txBody>
      </p:sp>
      <p:sp>
        <p:nvSpPr>
          <p:cNvPr id="40" name="TextBox 39"/>
          <p:cNvSpPr txBox="1"/>
          <p:nvPr/>
        </p:nvSpPr>
        <p:spPr>
          <a:xfrm flipH="1">
            <a:off x="6400800" y="87877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P</a:t>
            </a:r>
          </a:p>
        </p:txBody>
      </p:sp>
      <p:cxnSp>
        <p:nvCxnSpPr>
          <p:cNvPr id="48" name="Straight Connector 47"/>
          <p:cNvCxnSpPr/>
          <p:nvPr/>
        </p:nvCxnSpPr>
        <p:spPr>
          <a:xfrm rot="5400000">
            <a:off x="1828800" y="3000500"/>
            <a:ext cx="1066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387396" y="270757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y</a:t>
            </a:r>
          </a:p>
        </p:txBody>
      </p:sp>
      <p:cxnSp>
        <p:nvCxnSpPr>
          <p:cNvPr id="51" name="Straight Connector 50"/>
          <p:cNvCxnSpPr>
            <a:cxnSpLocks/>
          </p:cNvCxnSpPr>
          <p:nvPr/>
        </p:nvCxnSpPr>
        <p:spPr>
          <a:xfrm flipH="1">
            <a:off x="2362200" y="1408440"/>
            <a:ext cx="4167930" cy="2172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267200" y="25146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O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828800" y="316477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p</a:t>
            </a:r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685800" y="4343400"/>
            <a:ext cx="7848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US" dirty="0"/>
              <a:t>Projection equations</a:t>
            </a:r>
          </a:p>
          <a:p>
            <a:pPr lvl="1"/>
            <a:r>
              <a:rPr lang="en-US" sz="1800" dirty="0"/>
              <a:t>Derived using similar triangles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702243" y="148837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Y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4419600" y="2450592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6492240" y="13716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2322576" y="35052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1000" y="5562600"/>
            <a:ext cx="8305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instead of dealing with an image that is upside down, most of the time we will pretend that the image plane is in front of the camera center.</a:t>
            </a:r>
          </a:p>
        </p:txBody>
      </p:sp>
      <p:sp>
        <p:nvSpPr>
          <p:cNvPr id="23" name="Text Box 18">
            <a:extLst>
              <a:ext uri="{FF2B5EF4-FFF2-40B4-BE49-F238E27FC236}">
                <a16:creationId xmlns:a16="http://schemas.microsoft.com/office/drawing/2014/main" id="{F3DDB842-FB23-D946-A5DE-E83BD9185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16001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L. </a:t>
            </a:r>
            <a:r>
              <a:rPr lang="en-US" sz="1200" dirty="0" err="1"/>
              <a:t>Lazebnik</a:t>
            </a:r>
            <a:r>
              <a:rPr lang="en-US" sz="1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216AA33-0CF7-B84D-8526-96D85816F045}"/>
                  </a:ext>
                </a:extLst>
              </p:cNvPr>
              <p:cNvSpPr txBox="1"/>
              <p:nvPr/>
            </p:nvSpPr>
            <p:spPr>
              <a:xfrm>
                <a:off x="4724400" y="4586964"/>
                <a:ext cx="3810000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𝑓𝑋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𝑓𝑌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</m:e>
                    </m:d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= (x, y)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216AA33-0CF7-B84D-8526-96D85816F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4586964"/>
                <a:ext cx="3810000" cy="645048"/>
              </a:xfrm>
              <a:prstGeom prst="rect">
                <a:avLst/>
              </a:prstGeom>
              <a:blipFill>
                <a:blip r:embed="rId3"/>
                <a:stretch>
                  <a:fillRect r="-667"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329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413" y="1447800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449387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15"/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r>
              <a:rPr lang="en-US" sz="3000" dirty="0"/>
              <a:t>Dimensionality reduction: from 3D to 2D</a:t>
            </a:r>
          </a:p>
        </p:txBody>
      </p:sp>
      <p:sp>
        <p:nvSpPr>
          <p:cNvPr id="16390" name="Text Box 18"/>
          <p:cNvSpPr txBox="1">
            <a:spLocks noChangeArrowheads="1"/>
          </p:cNvSpPr>
          <p:nvPr/>
        </p:nvSpPr>
        <p:spPr bwMode="auto">
          <a:xfrm>
            <a:off x="1676400" y="914400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3D world</a:t>
            </a:r>
          </a:p>
        </p:txBody>
      </p:sp>
      <p:sp>
        <p:nvSpPr>
          <p:cNvPr id="219155" name="Text Box 19"/>
          <p:cNvSpPr txBox="1">
            <a:spLocks noChangeArrowheads="1"/>
          </p:cNvSpPr>
          <p:nvPr/>
        </p:nvSpPr>
        <p:spPr bwMode="auto">
          <a:xfrm>
            <a:off x="6019800" y="914400"/>
            <a:ext cx="170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219158" name="Rectangle 22"/>
          <p:cNvSpPr>
            <a:spLocks noChangeArrowheads="1"/>
          </p:cNvSpPr>
          <p:nvPr/>
        </p:nvSpPr>
        <p:spPr bwMode="auto">
          <a:xfrm>
            <a:off x="457200" y="4038600"/>
            <a:ext cx="8229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What properties of the world are preserved?</a:t>
            </a:r>
          </a:p>
          <a:p>
            <a:pPr marL="914400" lvl="1" indent="-457200">
              <a:spcBef>
                <a:spcPct val="20000"/>
              </a:spcBef>
              <a:buFont typeface="+mj-lt"/>
              <a:buAutoNum type="alphaUcPeriod"/>
            </a:pPr>
            <a:r>
              <a:rPr lang="en-US" sz="2000" dirty="0"/>
              <a:t>Straight Lines</a:t>
            </a:r>
          </a:p>
          <a:p>
            <a:pPr marL="914400" lvl="1" indent="-457200">
              <a:spcBef>
                <a:spcPct val="20000"/>
              </a:spcBef>
              <a:buFont typeface="+mj-lt"/>
              <a:buAutoNum type="alphaUcPeriod"/>
            </a:pPr>
            <a:r>
              <a:rPr lang="en-US" sz="2000" dirty="0"/>
              <a:t>Angles between lines</a:t>
            </a:r>
          </a:p>
          <a:p>
            <a:pPr marL="914400" lvl="1" indent="-457200">
              <a:spcBef>
                <a:spcPct val="20000"/>
              </a:spcBef>
              <a:buFont typeface="+mj-lt"/>
              <a:buAutoNum type="alphaUcPeriod"/>
            </a:pPr>
            <a:r>
              <a:rPr lang="en-US" sz="2000" dirty="0"/>
              <a:t>Incidence</a:t>
            </a:r>
          </a:p>
          <a:p>
            <a:pPr marL="914400" lvl="1" indent="-457200">
              <a:spcBef>
                <a:spcPct val="20000"/>
              </a:spcBef>
              <a:buFont typeface="+mj-lt"/>
              <a:buAutoNum type="alphaUcPeriod"/>
            </a:pPr>
            <a:r>
              <a:rPr lang="en-US" sz="2000" dirty="0"/>
              <a:t>Lengths</a:t>
            </a:r>
          </a:p>
          <a:p>
            <a:pPr marL="914400" lvl="1" indent="-457200">
              <a:spcBef>
                <a:spcPct val="20000"/>
              </a:spcBef>
              <a:buFont typeface="+mj-lt"/>
              <a:buAutoNum type="alphaUcPeriod"/>
            </a:pPr>
            <a:r>
              <a:rPr lang="en-US" sz="2000" dirty="0"/>
              <a:t>Parallel Lines</a:t>
            </a:r>
          </a:p>
          <a:p>
            <a:pPr marL="914400" lvl="1" indent="-457200">
              <a:spcBef>
                <a:spcPct val="20000"/>
              </a:spcBef>
              <a:buFont typeface="+mj-lt"/>
              <a:buAutoNum type="alphaUcPeriod"/>
            </a:pPr>
            <a:r>
              <a:rPr lang="en-US" sz="2000" dirty="0"/>
              <a:t>Ratio of lengths</a:t>
            </a:r>
          </a:p>
        </p:txBody>
      </p:sp>
      <p:sp>
        <p:nvSpPr>
          <p:cNvPr id="16393" name="Rectangle 23"/>
          <p:cNvSpPr>
            <a:spLocks noChangeArrowheads="1"/>
          </p:cNvSpPr>
          <p:nvPr/>
        </p:nvSpPr>
        <p:spPr bwMode="auto">
          <a:xfrm>
            <a:off x="6965950" y="6400800"/>
            <a:ext cx="1117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Slide by A. Efros</a:t>
            </a:r>
          </a:p>
        </p:txBody>
      </p:sp>
    </p:spTree>
    <p:extLst>
      <p:ext uri="{BB962C8B-B14F-4D97-AF65-F5344CB8AC3E}">
        <p14:creationId xmlns:p14="http://schemas.microsoft.com/office/powerpoint/2010/main" val="12726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55" grpId="0"/>
      <p:bldP spid="21915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Properties of projection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17526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4205288" y="4357688"/>
            <a:ext cx="3048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0" y="4724400"/>
            <a:ext cx="12192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4572000" y="4191000"/>
            <a:ext cx="1893617" cy="40011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Calibri" pitchFamily="34" charset="0"/>
              </a:rPr>
              <a:t>Which is closer?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1409701" y="2781300"/>
            <a:ext cx="2057400" cy="31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239294" y="2856706"/>
            <a:ext cx="20574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Box 14"/>
          <p:cNvSpPr txBox="1">
            <a:spLocks noChangeArrowheads="1"/>
          </p:cNvSpPr>
          <p:nvPr/>
        </p:nvSpPr>
        <p:spPr bwMode="auto">
          <a:xfrm>
            <a:off x="2514600" y="2133600"/>
            <a:ext cx="1654545" cy="400110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Who is taller?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7543800" y="6583363"/>
            <a:ext cx="16728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Derek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4827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 animBg="1"/>
      <p:bldP spid="3277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Properties of projection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1755648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Connector 23"/>
          <p:cNvCxnSpPr/>
          <p:nvPr/>
        </p:nvCxnSpPr>
        <p:spPr>
          <a:xfrm rot="10800000">
            <a:off x="3168650" y="3843337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26"/>
          <p:cNvSpPr txBox="1">
            <a:spLocks noChangeArrowheads="1"/>
          </p:cNvSpPr>
          <p:nvPr/>
        </p:nvSpPr>
        <p:spPr bwMode="auto">
          <a:xfrm>
            <a:off x="3276600" y="3979862"/>
            <a:ext cx="1791050" cy="40011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Perpendicular?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5400000" flipH="1" flipV="1">
            <a:off x="2209800" y="1676400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1998662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6" name="TextBox 40"/>
          <p:cNvSpPr txBox="1">
            <a:spLocks noChangeArrowheads="1"/>
          </p:cNvSpPr>
          <p:nvPr/>
        </p:nvSpPr>
        <p:spPr bwMode="auto">
          <a:xfrm>
            <a:off x="4724400" y="2151062"/>
            <a:ext cx="1102510" cy="400110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Parallel?</a:t>
            </a: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866900" y="3941762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7543800" y="6583363"/>
            <a:ext cx="16728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Derek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9033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 animBg="1"/>
      <p:bldP spid="348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1E942-67F3-AF42-BF4E-CF203E238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59A173-728E-8D40-9041-EC4FE3482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0178"/>
            <a:ext cx="9144000" cy="57178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8F67669-9F5F-3A4D-BD30-30FEC518F5DA}"/>
              </a:ext>
            </a:extLst>
          </p:cNvPr>
          <p:cNvCxnSpPr>
            <a:cxnSpLocks/>
          </p:cNvCxnSpPr>
          <p:nvPr/>
        </p:nvCxnSpPr>
        <p:spPr bwMode="auto">
          <a:xfrm>
            <a:off x="5715000" y="5181600"/>
            <a:ext cx="3124200" cy="457200"/>
          </a:xfrm>
          <a:prstGeom prst="line">
            <a:avLst/>
          </a:prstGeom>
          <a:ln w="38100">
            <a:solidFill>
              <a:srgbClr val="00FD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179DB4-AF88-3643-AD8D-E24EBDA01AF3}"/>
              </a:ext>
            </a:extLst>
          </p:cNvPr>
          <p:cNvCxnSpPr>
            <a:cxnSpLocks/>
          </p:cNvCxnSpPr>
          <p:nvPr/>
        </p:nvCxnSpPr>
        <p:spPr bwMode="auto">
          <a:xfrm>
            <a:off x="6096000" y="3784944"/>
            <a:ext cx="2743200" cy="1853856"/>
          </a:xfrm>
          <a:prstGeom prst="line">
            <a:avLst/>
          </a:prstGeom>
          <a:ln w="38100">
            <a:solidFill>
              <a:srgbClr val="00FD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A09F4B2-4E9C-1942-8376-B95A0A5B9A1A}"/>
              </a:ext>
            </a:extLst>
          </p:cNvPr>
          <p:cNvCxnSpPr>
            <a:cxnSpLocks/>
          </p:cNvCxnSpPr>
          <p:nvPr/>
        </p:nvCxnSpPr>
        <p:spPr bwMode="auto">
          <a:xfrm>
            <a:off x="5867400" y="4419600"/>
            <a:ext cx="2971800" cy="1219200"/>
          </a:xfrm>
          <a:prstGeom prst="line">
            <a:avLst/>
          </a:prstGeom>
          <a:ln w="38100">
            <a:solidFill>
              <a:srgbClr val="00FD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148BEE-2169-4645-B9A6-A4C4648E1916}"/>
              </a:ext>
            </a:extLst>
          </p:cNvPr>
          <p:cNvCxnSpPr>
            <a:cxnSpLocks/>
          </p:cNvCxnSpPr>
          <p:nvPr/>
        </p:nvCxnSpPr>
        <p:spPr bwMode="auto">
          <a:xfrm>
            <a:off x="5676900" y="4998720"/>
            <a:ext cx="3162300" cy="640080"/>
          </a:xfrm>
          <a:prstGeom prst="line">
            <a:avLst/>
          </a:prstGeom>
          <a:ln w="38100">
            <a:solidFill>
              <a:srgbClr val="00FD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33E327A-4AA2-AD44-84FF-A2C6503EDC5C}"/>
              </a:ext>
            </a:extLst>
          </p:cNvPr>
          <p:cNvCxnSpPr>
            <a:cxnSpLocks/>
          </p:cNvCxnSpPr>
          <p:nvPr/>
        </p:nvCxnSpPr>
        <p:spPr bwMode="auto">
          <a:xfrm>
            <a:off x="6019800" y="1295400"/>
            <a:ext cx="2819400" cy="4343400"/>
          </a:xfrm>
          <a:prstGeom prst="line">
            <a:avLst/>
          </a:prstGeom>
          <a:ln w="38100">
            <a:solidFill>
              <a:srgbClr val="00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63B14F-FB2A-EE42-8F1A-B690FFAAEEDF}"/>
              </a:ext>
            </a:extLst>
          </p:cNvPr>
          <p:cNvCxnSpPr>
            <a:cxnSpLocks/>
          </p:cNvCxnSpPr>
          <p:nvPr/>
        </p:nvCxnSpPr>
        <p:spPr bwMode="auto">
          <a:xfrm>
            <a:off x="1752600" y="3352800"/>
            <a:ext cx="7086600" cy="2286000"/>
          </a:xfrm>
          <a:prstGeom prst="line">
            <a:avLst/>
          </a:prstGeom>
          <a:ln w="38100">
            <a:solidFill>
              <a:srgbClr val="FF8AFB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FDD175EB-A4B5-9A48-B0A2-7DC4C952C24F}"/>
              </a:ext>
            </a:extLst>
          </p:cNvPr>
          <p:cNvSpPr/>
          <p:nvPr/>
        </p:nvSpPr>
        <p:spPr bwMode="auto">
          <a:xfrm>
            <a:off x="8771283" y="5562600"/>
            <a:ext cx="152400" cy="156148"/>
          </a:xfrm>
          <a:prstGeom prst="ellipse">
            <a:avLst/>
          </a:prstGeom>
          <a:solidFill>
            <a:srgbClr val="00FD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538F6C-6FD6-DA41-9378-017DACBCB051}"/>
              </a:ext>
            </a:extLst>
          </p:cNvPr>
          <p:cNvSpPr txBox="1"/>
          <p:nvPr/>
        </p:nvSpPr>
        <p:spPr>
          <a:xfrm>
            <a:off x="7636565" y="5723265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FDFF"/>
                </a:solidFill>
              </a:rPr>
              <a:t>Vanishing Point</a:t>
            </a:r>
          </a:p>
        </p:txBody>
      </p:sp>
    </p:spTree>
    <p:extLst>
      <p:ext uri="{BB962C8B-B14F-4D97-AF65-F5344CB8AC3E}">
        <p14:creationId xmlns:p14="http://schemas.microsoft.com/office/powerpoint/2010/main" val="280354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874" y="980253"/>
            <a:ext cx="7204251" cy="3820347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259A05CA-FBAA-9844-BFFA-D5B46E764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lines converge at a point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C2292A-DE83-6042-854E-190C7D5412D3}"/>
              </a:ext>
            </a:extLst>
          </p:cNvPr>
          <p:cNvCxnSpPr>
            <a:cxnSpLocks/>
          </p:cNvCxnSpPr>
          <p:nvPr/>
        </p:nvCxnSpPr>
        <p:spPr bwMode="auto">
          <a:xfrm flipV="1">
            <a:off x="969874" y="3142204"/>
            <a:ext cx="3525926" cy="1014614"/>
          </a:xfrm>
          <a:prstGeom prst="line">
            <a:avLst/>
          </a:prstGeom>
          <a:ln w="38100">
            <a:solidFill>
              <a:srgbClr val="00FD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2634D4-851F-2248-B54C-E5D50C28910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495801" y="3142204"/>
            <a:ext cx="3505199" cy="1014614"/>
          </a:xfrm>
          <a:prstGeom prst="line">
            <a:avLst/>
          </a:prstGeom>
          <a:ln w="38100">
            <a:solidFill>
              <a:srgbClr val="FF8AFB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DAABBF1-2135-1648-8940-688A44675168}"/>
                  </a:ext>
                </a:extLst>
              </p:cNvPr>
              <p:cNvSpPr txBox="1"/>
              <p:nvPr/>
            </p:nvSpPr>
            <p:spPr>
              <a:xfrm>
                <a:off x="1524000" y="4017043"/>
                <a:ext cx="23228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00FDFF"/>
                    </a:solidFill>
                  </a:rPr>
                  <a:t>Line L</a:t>
                </a:r>
                <a:r>
                  <a:rPr lang="en-US" b="0" baseline="-25000" dirty="0">
                    <a:solidFill>
                      <a:srgbClr val="00FDFF"/>
                    </a:solidFill>
                  </a:rPr>
                  <a:t>1</a:t>
                </a:r>
                <a:r>
                  <a:rPr lang="en-US" b="0" dirty="0">
                    <a:solidFill>
                      <a:srgbClr val="00FDFF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>
                  <a:solidFill>
                    <a:srgbClr val="00FDFF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DAABBF1-2135-1648-8940-688A44675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017043"/>
                <a:ext cx="2322880" cy="461665"/>
              </a:xfrm>
              <a:prstGeom prst="rect">
                <a:avLst/>
              </a:prstGeom>
              <a:blipFill>
                <a:blip r:embed="rId3"/>
                <a:stretch>
                  <a:fillRect l="-4372" t="-7895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02DE5F-C9FC-1B49-9648-4D68E51C4F44}"/>
                  </a:ext>
                </a:extLst>
              </p:cNvPr>
              <p:cNvSpPr txBox="1"/>
              <p:nvPr/>
            </p:nvSpPr>
            <p:spPr>
              <a:xfrm>
                <a:off x="5509204" y="4056301"/>
                <a:ext cx="22656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8AFB"/>
                    </a:solidFill>
                  </a:rPr>
                  <a:t>Line L</a:t>
                </a:r>
                <a:r>
                  <a:rPr lang="en-US" b="0" baseline="-25000" dirty="0">
                    <a:solidFill>
                      <a:srgbClr val="FF8AFB"/>
                    </a:solidFill>
                  </a:rPr>
                  <a:t>2</a:t>
                </a:r>
                <a:r>
                  <a:rPr lang="en-US" b="0" dirty="0">
                    <a:solidFill>
                      <a:srgbClr val="FF8AFB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8AFB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solidFill>
                          <a:srgbClr val="FF8AFB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FF8AFB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solidFill>
                          <a:srgbClr val="FF8AFB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>
                  <a:solidFill>
                    <a:srgbClr val="FF8AFB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02DE5F-C9FC-1B49-9648-4D68E51C4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9204" y="4056301"/>
                <a:ext cx="2265620" cy="461665"/>
              </a:xfrm>
              <a:prstGeom prst="rect">
                <a:avLst/>
              </a:prstGeom>
              <a:blipFill>
                <a:blip r:embed="rId4"/>
                <a:stretch>
                  <a:fillRect l="-3911" t="-7895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4F19444-0147-A74D-8304-42CF445CF407}"/>
                  </a:ext>
                </a:extLst>
              </p:cNvPr>
              <p:cNvSpPr txBox="1"/>
              <p:nvPr/>
            </p:nvSpPr>
            <p:spPr>
              <a:xfrm>
                <a:off x="2109754" y="2726705"/>
                <a:ext cx="139544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b="0" dirty="0">
                    <a:solidFill>
                      <a:srgbClr val="00FDFF"/>
                    </a:solidFill>
                  </a:rPr>
                  <a:t>Point P</a:t>
                </a:r>
                <a:r>
                  <a:rPr lang="en-US" b="0" baseline="-25000" dirty="0">
                    <a:solidFill>
                      <a:srgbClr val="00FDFF"/>
                    </a:solidFill>
                  </a:rPr>
                  <a:t>i</a:t>
                </a:r>
                <a:r>
                  <a:rPr lang="en-US" b="0" dirty="0">
                    <a:solidFill>
                      <a:srgbClr val="00FDFF"/>
                    </a:solidFill>
                  </a:rPr>
                  <a:t> </a:t>
                </a: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FDFF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solidFill>
                            <a:srgbClr val="00FD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FD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FDFF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FD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FDFF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>
                  <a:solidFill>
                    <a:srgbClr val="00FDFF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4F19444-0147-A74D-8304-42CF445CF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9754" y="2726705"/>
                <a:ext cx="1395446" cy="830997"/>
              </a:xfrm>
              <a:prstGeom prst="rect">
                <a:avLst/>
              </a:prstGeom>
              <a:blipFill>
                <a:blip r:embed="rId5"/>
                <a:stretch>
                  <a:fillRect t="-6061" r="-2703"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766487DB-D8A3-B744-A942-6BA6587BE9A6}"/>
              </a:ext>
            </a:extLst>
          </p:cNvPr>
          <p:cNvSpPr/>
          <p:nvPr/>
        </p:nvSpPr>
        <p:spPr bwMode="auto">
          <a:xfrm>
            <a:off x="3505200" y="3323795"/>
            <a:ext cx="152400" cy="156148"/>
          </a:xfrm>
          <a:prstGeom prst="ellipse">
            <a:avLst/>
          </a:prstGeom>
          <a:solidFill>
            <a:srgbClr val="00FD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7C0FE05-28C0-AF48-B1E4-D91ADF9F537A}"/>
                  </a:ext>
                </a:extLst>
              </p:cNvPr>
              <p:cNvSpPr txBox="1"/>
              <p:nvPr/>
            </p:nvSpPr>
            <p:spPr>
              <a:xfrm>
                <a:off x="533400" y="5216099"/>
                <a:ext cx="261152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7C0FE05-28C0-AF48-B1E4-D91ADF9F5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216099"/>
                <a:ext cx="2611526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6F492B7-2405-7749-B8F8-2CC080F3AD70}"/>
                  </a:ext>
                </a:extLst>
              </p:cNvPr>
              <p:cNvSpPr txBox="1"/>
              <p:nvPr/>
            </p:nvSpPr>
            <p:spPr>
              <a:xfrm>
                <a:off x="3429000" y="4800600"/>
                <a:ext cx="5918779" cy="196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.</a:t>
                </a: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 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6F492B7-2405-7749-B8F8-2CC080F3A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4800600"/>
                <a:ext cx="5918779" cy="1962140"/>
              </a:xfrm>
              <a:prstGeom prst="rect">
                <a:avLst/>
              </a:prstGeom>
              <a:blipFill>
                <a:blip r:embed="rId7"/>
                <a:stretch>
                  <a:fillRect l="-214" b="-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 Box 18">
            <a:extLst>
              <a:ext uri="{FF2B5EF4-FFF2-40B4-BE49-F238E27FC236}">
                <a16:creationId xmlns:a16="http://schemas.microsoft.com/office/drawing/2014/main" id="{33834336-9FBD-894C-803A-604E513CD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20537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Adapted from B. Hariharan.</a:t>
            </a:r>
          </a:p>
        </p:txBody>
      </p:sp>
    </p:spTree>
    <p:extLst>
      <p:ext uri="{BB962C8B-B14F-4D97-AF65-F5344CB8AC3E}">
        <p14:creationId xmlns:p14="http://schemas.microsoft.com/office/powerpoint/2010/main" val="179979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1" grpId="0"/>
      <p:bldP spid="2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59A05CA-FBAA-9844-BFFA-D5B46E764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lines converge at a 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6F492B7-2405-7749-B8F8-2CC080F3AD70}"/>
                  </a:ext>
                </a:extLst>
              </p:cNvPr>
              <p:cNvSpPr txBox="1"/>
              <p:nvPr/>
            </p:nvSpPr>
            <p:spPr>
              <a:xfrm>
                <a:off x="457200" y="1219200"/>
                <a:ext cx="6629400" cy="196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 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6F492B7-2405-7749-B8F8-2CC080F3A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19200"/>
                <a:ext cx="6629400" cy="1962140"/>
              </a:xfrm>
              <a:prstGeom prst="rect">
                <a:avLst/>
              </a:prstGeom>
              <a:blipFill>
                <a:blip r:embed="rId2"/>
                <a:stretch>
                  <a:fillRect l="-383" b="-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0BBA309-9ECD-AC42-B72E-5ABD7F01BBE6}"/>
                  </a:ext>
                </a:extLst>
              </p:cNvPr>
              <p:cNvSpPr txBox="1"/>
              <p:nvPr/>
            </p:nvSpPr>
            <p:spPr>
              <a:xfrm>
                <a:off x="422082" y="3219364"/>
                <a:ext cx="6196889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Study, behavior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dirty="0">
                    <a:latin typeface="+mn-lt"/>
                  </a:rPr>
                  <a:t>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+mn-lt"/>
                  </a:rPr>
                  <a:t>,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which is same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0BBA309-9ECD-AC42-B72E-5ABD7F01B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82" y="3219364"/>
                <a:ext cx="6196889" cy="1131848"/>
              </a:xfrm>
              <a:prstGeom prst="rect">
                <a:avLst/>
              </a:prstGeom>
              <a:blipFill>
                <a:blip r:embed="rId3"/>
                <a:stretch>
                  <a:fillRect l="-1431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3EE6F4-5CA0-5A47-A923-3F962153F65B}"/>
                  </a:ext>
                </a:extLst>
              </p:cNvPr>
              <p:cNvSpPr txBox="1"/>
              <p:nvPr/>
            </p:nvSpPr>
            <p:spPr>
              <a:xfrm>
                <a:off x="941386" y="5421808"/>
                <a:ext cx="3581400" cy="854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3EE6F4-5CA0-5A47-A923-3F962153F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86" y="5421808"/>
                <a:ext cx="3581400" cy="854914"/>
              </a:xfrm>
              <a:prstGeom prst="rect">
                <a:avLst/>
              </a:prstGeom>
              <a:blipFill>
                <a:blip r:embed="rId4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02C204-0154-724F-99EF-833858C15F55}"/>
                  </a:ext>
                </a:extLst>
              </p:cNvPr>
              <p:cNvSpPr txBox="1"/>
              <p:nvPr/>
            </p:nvSpPr>
            <p:spPr>
              <a:xfrm>
                <a:off x="941386" y="4466082"/>
                <a:ext cx="7772400" cy="856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lim</m:t>
                                  </m:r>
                                </m:e>
                                <m:li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→∞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02C204-0154-724F-99EF-833858C15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86" y="4466082"/>
                <a:ext cx="7772400" cy="856709"/>
              </a:xfrm>
              <a:prstGeom prst="rect">
                <a:avLst/>
              </a:prstGeom>
              <a:blipFill>
                <a:blip r:embed="rId5"/>
                <a:stretch>
                  <a:fillRect b="-10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C6DE7A1-6E59-1549-9A18-C6B6EB3F9C9A}"/>
                  </a:ext>
                </a:extLst>
              </p:cNvPr>
              <p:cNvSpPr txBox="1"/>
              <p:nvPr/>
            </p:nvSpPr>
            <p:spPr>
              <a:xfrm>
                <a:off x="4864531" y="5977088"/>
                <a:ext cx="4237763" cy="5778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rgbClr val="940F00"/>
                    </a:solidFill>
                    <a:latin typeface="+mn-lt"/>
                  </a:rPr>
                  <a:t>But, what happens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en-US" b="0" i="1" smtClean="0">
                        <a:solidFill>
                          <a:srgbClr val="940F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rgbClr val="940F00"/>
                    </a:solidFill>
                    <a:latin typeface="+mn-lt"/>
                  </a:rPr>
                  <a:t>?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C6DE7A1-6E59-1549-9A18-C6B6EB3F9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4531" y="5977088"/>
                <a:ext cx="4237763" cy="577850"/>
              </a:xfrm>
              <a:prstGeom prst="rect">
                <a:avLst/>
              </a:prstGeom>
              <a:blipFill>
                <a:blip r:embed="rId6"/>
                <a:stretch>
                  <a:fillRect l="-2090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 Box 18">
            <a:extLst>
              <a:ext uri="{FF2B5EF4-FFF2-40B4-BE49-F238E27FC236}">
                <a16:creationId xmlns:a16="http://schemas.microsoft.com/office/drawing/2014/main" id="{398FDD5E-9D4F-634F-A5CE-8C0E63C41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20537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Adapted from B. Hariharan.</a:t>
            </a:r>
          </a:p>
        </p:txBody>
      </p:sp>
    </p:spTree>
    <p:extLst>
      <p:ext uri="{BB962C8B-B14F-4D97-AF65-F5344CB8AC3E}">
        <p14:creationId xmlns:p14="http://schemas.microsoft.com/office/powerpoint/2010/main" val="299468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874" y="980253"/>
            <a:ext cx="7204251" cy="3820347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259A05CA-FBAA-9844-BFFA-D5B46E764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lines converge at a point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C43350-AC62-F042-87AC-32C724519D8F}"/>
              </a:ext>
            </a:extLst>
          </p:cNvPr>
          <p:cNvCxnSpPr>
            <a:cxnSpLocks/>
          </p:cNvCxnSpPr>
          <p:nvPr/>
        </p:nvCxnSpPr>
        <p:spPr bwMode="auto">
          <a:xfrm flipV="1">
            <a:off x="1524000" y="1371600"/>
            <a:ext cx="0" cy="2785218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41E917-6495-3344-B10A-2864AC5BD7C7}"/>
              </a:ext>
            </a:extLst>
          </p:cNvPr>
          <p:cNvCxnSpPr>
            <a:cxnSpLocks/>
          </p:cNvCxnSpPr>
          <p:nvPr/>
        </p:nvCxnSpPr>
        <p:spPr bwMode="auto">
          <a:xfrm flipV="1">
            <a:off x="7467600" y="1371600"/>
            <a:ext cx="0" cy="2785218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4FACAC-4CFA-E24A-940A-C579B52CB77D}"/>
                  </a:ext>
                </a:extLst>
              </p:cNvPr>
              <p:cNvSpPr txBox="1"/>
              <p:nvPr/>
            </p:nvSpPr>
            <p:spPr>
              <a:xfrm>
                <a:off x="3539897" y="4866453"/>
                <a:ext cx="1998368" cy="5778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en-US" b="0" i="1" smtClean="0">
                        <a:solidFill>
                          <a:srgbClr val="940F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rgbClr val="940F00"/>
                    </a:solidFill>
                    <a:latin typeface="+mn-lt"/>
                  </a:rPr>
                  <a:t> lines?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4FACAC-4CFA-E24A-940A-C579B52CB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897" y="4866453"/>
                <a:ext cx="1998368" cy="577850"/>
              </a:xfrm>
              <a:prstGeom prst="rect">
                <a:avLst/>
              </a:prstGeom>
              <a:blipFill>
                <a:blip r:embed="rId3"/>
                <a:stretch>
                  <a:fillRect l="-633" r="-3797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 Box 18">
            <a:extLst>
              <a:ext uri="{FF2B5EF4-FFF2-40B4-BE49-F238E27FC236}">
                <a16:creationId xmlns:a16="http://schemas.microsoft.com/office/drawing/2014/main" id="{88F3C7A3-0527-C14F-A4F6-6776C5916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20537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Adapted from B. Hariharan.</a:t>
            </a:r>
          </a:p>
        </p:txBody>
      </p:sp>
    </p:spTree>
    <p:extLst>
      <p:ext uri="{BB962C8B-B14F-4D97-AF65-F5344CB8AC3E}">
        <p14:creationId xmlns:p14="http://schemas.microsoft.com/office/powerpoint/2010/main" val="209639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next two lectures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The pinhole projection model</a:t>
            </a:r>
          </a:p>
          <a:p>
            <a:pPr lvl="1"/>
            <a:r>
              <a:rPr lang="en-US" dirty="0"/>
              <a:t>Geometric properties</a:t>
            </a:r>
          </a:p>
          <a:p>
            <a:pPr lvl="1"/>
            <a:r>
              <a:rPr lang="en-US" dirty="0"/>
              <a:t>Perspective projection matrix</a:t>
            </a:r>
          </a:p>
          <a:p>
            <a:pPr>
              <a:buFontTx/>
              <a:buChar char="•"/>
            </a:pPr>
            <a:r>
              <a:rPr lang="en-US" dirty="0"/>
              <a:t>Cameras with lenses</a:t>
            </a:r>
          </a:p>
          <a:p>
            <a:pPr lvl="1"/>
            <a:r>
              <a:rPr lang="en-US" dirty="0"/>
              <a:t>Depth of focus</a:t>
            </a:r>
          </a:p>
          <a:p>
            <a:pPr lvl="1"/>
            <a:r>
              <a:rPr lang="en-US" dirty="0"/>
              <a:t>Field of view</a:t>
            </a:r>
          </a:p>
          <a:p>
            <a:pPr lvl="1"/>
            <a:r>
              <a:rPr lang="en-US" dirty="0"/>
              <a:t>Lens aberrations</a:t>
            </a:r>
          </a:p>
          <a:p>
            <a:pPr>
              <a:buFontTx/>
              <a:buChar char="•"/>
            </a:pPr>
            <a:r>
              <a:rPr lang="en-US" dirty="0"/>
              <a:t>Digital sensors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1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874" y="1114649"/>
            <a:ext cx="7204251" cy="382034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479326" y="4078231"/>
            <a:ext cx="120015" cy="1200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Oval 5"/>
          <p:cNvSpPr/>
          <p:nvPr/>
        </p:nvSpPr>
        <p:spPr>
          <a:xfrm>
            <a:off x="1437709" y="1328908"/>
            <a:ext cx="120015" cy="1200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52600" y="3938808"/>
                <a:ext cx="221687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</a:rPr>
                  <a:t>Foot: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3938808"/>
                <a:ext cx="2216873" cy="461665"/>
              </a:xfrm>
              <a:prstGeom prst="rect">
                <a:avLst/>
              </a:prstGeom>
              <a:blipFill>
                <a:blip r:embed="rId3"/>
                <a:stretch>
                  <a:fillRect l="-3977" t="-8108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33400" y="5195627"/>
                <a:ext cx="4516526" cy="1389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Image of foot: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𝑓𝑋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𝑓𝑌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:r>
                  <a:rPr lang="en-US" sz="2800" dirty="0"/>
                  <a:t>Image of head: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𝑓𝑋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d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195627"/>
                <a:ext cx="4516526" cy="1389804"/>
              </a:xfrm>
              <a:prstGeom prst="rect">
                <a:avLst/>
              </a:prstGeom>
              <a:blipFill>
                <a:blip r:embed="rId4"/>
                <a:stretch>
                  <a:fillRect l="-2521" b="-1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2">
            <a:extLst>
              <a:ext uri="{FF2B5EF4-FFF2-40B4-BE49-F238E27FC236}">
                <a16:creationId xmlns:a16="http://schemas.microsoft.com/office/drawing/2014/main" id="{259A05CA-FBAA-9844-BFFA-D5B46E764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Farther away objects are smaller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45F6A7-1759-2D4F-8625-DE635B24EFC7}"/>
                  </a:ext>
                </a:extLst>
              </p:cNvPr>
              <p:cNvSpPr txBox="1"/>
              <p:nvPr/>
            </p:nvSpPr>
            <p:spPr>
              <a:xfrm>
                <a:off x="1694744" y="1168787"/>
                <a:ext cx="275027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</a:rPr>
                  <a:t>Head: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45F6A7-1759-2D4F-8625-DE635B24E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744" y="1168787"/>
                <a:ext cx="2750273" cy="461665"/>
              </a:xfrm>
              <a:prstGeom prst="rect">
                <a:avLst/>
              </a:prstGeom>
              <a:blipFill>
                <a:blip r:embed="rId5"/>
                <a:stretch>
                  <a:fillRect l="-3211" t="-8108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989A64-F3F2-BA4F-B7A2-14775D23214B}"/>
                  </a:ext>
                </a:extLst>
              </p:cNvPr>
              <p:cNvSpPr txBox="1"/>
              <p:nvPr/>
            </p:nvSpPr>
            <p:spPr>
              <a:xfrm>
                <a:off x="5045950" y="5501287"/>
                <a:ext cx="3962401" cy="731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Height: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d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𝑓𝑌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𝑓h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989A64-F3F2-BA4F-B7A2-14775D232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5950" y="5501287"/>
                <a:ext cx="3962401" cy="731932"/>
              </a:xfrm>
              <a:prstGeom prst="rect">
                <a:avLst/>
              </a:prstGeom>
              <a:blipFill>
                <a:blip r:embed="rId6"/>
                <a:stretch>
                  <a:fillRect l="-2875"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18">
            <a:extLst>
              <a:ext uri="{FF2B5EF4-FFF2-40B4-BE49-F238E27FC236}">
                <a16:creationId xmlns:a16="http://schemas.microsoft.com/office/drawing/2014/main" id="{F72B0C62-64FD-BF48-9169-5CECBF1CC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20537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Adapted from B. Hariharan.</a:t>
            </a:r>
          </a:p>
        </p:txBody>
      </p:sp>
    </p:spTree>
    <p:extLst>
      <p:ext uri="{BB962C8B-B14F-4D97-AF65-F5344CB8AC3E}">
        <p14:creationId xmlns:p14="http://schemas.microsoft.com/office/powerpoint/2010/main" val="80950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10" grpId="0" build="p"/>
      <p:bldP spid="14" grpId="0"/>
      <p:bldP spid="1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874" y="980253"/>
            <a:ext cx="7204251" cy="3820347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259A05CA-FBAA-9844-BFFA-D5B46E764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planes?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B3CB18-F5B3-3645-8E18-2AF9527196CD}"/>
                  </a:ext>
                </a:extLst>
              </p:cNvPr>
              <p:cNvSpPr txBox="1"/>
              <p:nvPr/>
            </p:nvSpPr>
            <p:spPr>
              <a:xfrm>
                <a:off x="76200" y="4876800"/>
                <a:ext cx="3810000" cy="1900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𝑓𝑑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B3CB18-F5B3-3645-8E18-2AF952719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4876800"/>
                <a:ext cx="3810000" cy="1900392"/>
              </a:xfrm>
              <a:prstGeom prst="rect">
                <a:avLst/>
              </a:prstGeom>
              <a:blipFill>
                <a:blip r:embed="rId3"/>
                <a:stretch>
                  <a:fillRect l="-332"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F33A6C-35AD-EC4C-9459-077701C28DE2}"/>
                  </a:ext>
                </a:extLst>
              </p:cNvPr>
              <p:cNvSpPr txBox="1"/>
              <p:nvPr/>
            </p:nvSpPr>
            <p:spPr>
              <a:xfrm>
                <a:off x="4571999" y="4948392"/>
                <a:ext cx="3810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, </a:t>
                </a:r>
              </a:p>
              <a:p>
                <a:r>
                  <a:rPr lang="en-US" b="0" dirty="0"/>
                  <a:t>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F33A6C-35AD-EC4C-9459-077701C28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9" y="4948392"/>
                <a:ext cx="3810000" cy="830997"/>
              </a:xfrm>
              <a:prstGeom prst="rect">
                <a:avLst/>
              </a:prstGeom>
              <a:blipFill>
                <a:blip r:embed="rId4"/>
                <a:stretch>
                  <a:fillRect l="-2667" t="-6061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rapezoid 2">
            <a:extLst>
              <a:ext uri="{FF2B5EF4-FFF2-40B4-BE49-F238E27FC236}">
                <a16:creationId xmlns:a16="http://schemas.microsoft.com/office/drawing/2014/main" id="{42504160-DEE3-584A-A142-007919FA81FB}"/>
              </a:ext>
            </a:extLst>
          </p:cNvPr>
          <p:cNvSpPr/>
          <p:nvPr/>
        </p:nvSpPr>
        <p:spPr bwMode="auto">
          <a:xfrm>
            <a:off x="969873" y="3352800"/>
            <a:ext cx="7204251" cy="886668"/>
          </a:xfrm>
          <a:prstGeom prst="trapezoid">
            <a:avLst>
              <a:gd name="adj" fmla="val 321238"/>
            </a:avLst>
          </a:prstGeom>
          <a:solidFill>
            <a:srgbClr val="008C00">
              <a:alpha val="4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E1731F-18DE-4B45-9A90-9EBAB491DAD7}"/>
              </a:ext>
            </a:extLst>
          </p:cNvPr>
          <p:cNvSpPr txBox="1"/>
          <p:nvPr/>
        </p:nvSpPr>
        <p:spPr>
          <a:xfrm>
            <a:off x="4638194" y="5838376"/>
            <a:ext cx="3677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40F00"/>
                </a:solidFill>
                <a:latin typeface="+mn-lt"/>
              </a:rPr>
              <a:t>Planes vanish into a line.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C1D8BE-5296-6E4D-99F9-31E77E72D326}"/>
              </a:ext>
            </a:extLst>
          </p:cNvPr>
          <p:cNvSpPr txBox="1"/>
          <p:nvPr/>
        </p:nvSpPr>
        <p:spPr>
          <a:xfrm>
            <a:off x="3443516" y="6266696"/>
            <a:ext cx="5852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40F00"/>
                </a:solidFill>
                <a:latin typeface="+mn-lt"/>
              </a:rPr>
              <a:t>Parallel planes vanish into the same line.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FCFB533-02F4-A946-BCED-535C0F98E35F}"/>
                  </a:ext>
                </a:extLst>
              </p:cNvPr>
              <p:cNvSpPr txBox="1"/>
              <p:nvPr/>
            </p:nvSpPr>
            <p:spPr>
              <a:xfrm>
                <a:off x="1066800" y="4207804"/>
                <a:ext cx="4136773" cy="461665"/>
              </a:xfrm>
              <a:prstGeom prst="rect">
                <a:avLst/>
              </a:prstGeom>
              <a:solidFill>
                <a:srgbClr val="FFFFFF">
                  <a:alpha val="51373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008C00"/>
                    </a:solidFill>
                  </a:rPr>
                  <a:t>Plane: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8C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8C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8C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solidFill>
                          <a:srgbClr val="008C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rgbClr val="008C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8C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8C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8C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b="0" i="1" smtClean="0">
                        <a:solidFill>
                          <a:srgbClr val="008C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rgbClr val="008C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8C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8C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8C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en-US" b="0" i="1" smtClean="0">
                        <a:solidFill>
                          <a:srgbClr val="008C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solidFill>
                          <a:srgbClr val="008C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8C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dirty="0">
                  <a:solidFill>
                    <a:srgbClr val="008C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FCFB533-02F4-A946-BCED-535C0F98E3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207804"/>
                <a:ext cx="4136773" cy="461665"/>
              </a:xfrm>
              <a:prstGeom prst="rect">
                <a:avLst/>
              </a:prstGeom>
              <a:blipFill>
                <a:blip r:embed="rId5"/>
                <a:stretch>
                  <a:fillRect l="-2454" t="-7895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rapezoid 17">
            <a:extLst>
              <a:ext uri="{FF2B5EF4-FFF2-40B4-BE49-F238E27FC236}">
                <a16:creationId xmlns:a16="http://schemas.microsoft.com/office/drawing/2014/main" id="{CE3F1BB8-BBD8-5A46-833C-1470CA4625FC}"/>
              </a:ext>
            </a:extLst>
          </p:cNvPr>
          <p:cNvSpPr/>
          <p:nvPr/>
        </p:nvSpPr>
        <p:spPr bwMode="auto">
          <a:xfrm flipV="1">
            <a:off x="887952" y="1551731"/>
            <a:ext cx="7204251" cy="1465183"/>
          </a:xfrm>
          <a:prstGeom prst="trapezoid">
            <a:avLst>
              <a:gd name="adj" fmla="val 212553"/>
            </a:avLst>
          </a:prstGeom>
          <a:solidFill>
            <a:srgbClr val="940F00">
              <a:alpha val="50196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0AD3879-F555-6F49-8155-D6C904D429EB}"/>
                  </a:ext>
                </a:extLst>
              </p:cNvPr>
              <p:cNvSpPr txBox="1"/>
              <p:nvPr/>
            </p:nvSpPr>
            <p:spPr>
              <a:xfrm>
                <a:off x="3810000" y="1151845"/>
                <a:ext cx="4099905" cy="461665"/>
              </a:xfrm>
              <a:prstGeom prst="rect">
                <a:avLst/>
              </a:prstGeom>
              <a:solidFill>
                <a:srgbClr val="FFFFFF">
                  <a:alpha val="51373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940F00"/>
                    </a:solidFill>
                  </a:rPr>
                  <a:t>Plane: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solidFill>
                          <a:srgbClr val="940F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rgbClr val="940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b="0" i="1" smtClean="0">
                        <a:solidFill>
                          <a:srgbClr val="940F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rgbClr val="940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en-US" b="0" i="1" smtClean="0">
                        <a:solidFill>
                          <a:srgbClr val="940F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solidFill>
                          <a:srgbClr val="940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940F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>
                  <a:solidFill>
                    <a:srgbClr val="940F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0AD3879-F555-6F49-8155-D6C904D42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151845"/>
                <a:ext cx="4099905" cy="461665"/>
              </a:xfrm>
              <a:prstGeom prst="rect">
                <a:avLst/>
              </a:prstGeom>
              <a:blipFill>
                <a:blip r:embed="rId6"/>
                <a:stretch>
                  <a:fillRect l="-2477" t="-10811" b="-24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Box 18">
            <a:extLst>
              <a:ext uri="{FF2B5EF4-FFF2-40B4-BE49-F238E27FC236}">
                <a16:creationId xmlns:a16="http://schemas.microsoft.com/office/drawing/2014/main" id="{DB35F41D-0514-C446-A0E6-AAE884142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20537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Adapted from B. Hariharan.</a:t>
            </a:r>
          </a:p>
        </p:txBody>
      </p:sp>
    </p:spTree>
    <p:extLst>
      <p:ext uri="{BB962C8B-B14F-4D97-AF65-F5344CB8AC3E}">
        <p14:creationId xmlns:p14="http://schemas.microsoft.com/office/powerpoint/2010/main" val="371311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build="p"/>
      <p:bldP spid="9" grpId="0" build="p"/>
      <p:bldP spid="3" grpId="0" animBg="1"/>
      <p:bldP spid="12" grpId="0"/>
      <p:bldP spid="15" grpId="0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59A05CA-FBAA-9844-BFFA-D5B46E764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F08380-0A6A-6E46-9C99-590F39259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959"/>
          <a:stretch/>
        </p:blipFill>
        <p:spPr>
          <a:xfrm>
            <a:off x="0" y="1469136"/>
            <a:ext cx="9144000" cy="4184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0F6733-E9B8-584E-8DEE-CCDCA1E263D8}"/>
                  </a:ext>
                </a:extLst>
              </p:cNvPr>
              <p:cNvSpPr txBox="1"/>
              <p:nvPr/>
            </p:nvSpPr>
            <p:spPr>
              <a:xfrm>
                <a:off x="3161902" y="5715000"/>
                <a:ext cx="2820196" cy="5778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solidFill>
                          <a:srgbClr val="940F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rgbClr val="940F00"/>
                    </a:solidFill>
                    <a:latin typeface="+mn-lt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i="1">
                        <a:solidFill>
                          <a:srgbClr val="940F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rgbClr val="940F00"/>
                    </a:solidFill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0F6733-E9B8-584E-8DEE-CCDCA1E26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1902" y="5715000"/>
                <a:ext cx="2820196" cy="577850"/>
              </a:xfrm>
              <a:prstGeom prst="rect">
                <a:avLst/>
              </a:prstGeom>
              <a:blipFill>
                <a:blip r:embed="rId3"/>
                <a:stretch>
                  <a:fillRect r="-2242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891582E-B835-BF4C-8251-4F0F2654F1AF}"/>
              </a:ext>
            </a:extLst>
          </p:cNvPr>
          <p:cNvSpPr txBox="1"/>
          <p:nvPr/>
        </p:nvSpPr>
        <p:spPr>
          <a:xfrm>
            <a:off x="3065818" y="6248400"/>
            <a:ext cx="3097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940F00"/>
                </a:solidFill>
                <a:latin typeface="+mn-lt"/>
              </a:rPr>
              <a:t>Fronto</a:t>
            </a:r>
            <a:r>
              <a:rPr lang="en-US" dirty="0">
                <a:solidFill>
                  <a:srgbClr val="940F00"/>
                </a:solidFill>
                <a:latin typeface="+mn-lt"/>
              </a:rPr>
              <a:t>-parallel plane.</a:t>
            </a:r>
          </a:p>
        </p:txBody>
      </p:sp>
    </p:spTree>
    <p:extLst>
      <p:ext uri="{BB962C8B-B14F-4D97-AF65-F5344CB8AC3E}">
        <p14:creationId xmlns:p14="http://schemas.microsoft.com/office/powerpoint/2010/main" val="340188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6013" y="3352800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13"/>
          <p:cNvPicPr>
            <a:picLocks noChangeAspect="1" noChangeArrowheads="1"/>
          </p:cNvPicPr>
          <p:nvPr/>
        </p:nvPicPr>
        <p:blipFill rotWithShape="1">
          <a:blip r:embed="rId4" cstate="print"/>
          <a:srcRect t="-1" b="11271"/>
          <a:stretch/>
        </p:blipFill>
        <p:spPr bwMode="auto">
          <a:xfrm>
            <a:off x="914400" y="3354387"/>
            <a:ext cx="2971800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err="1"/>
              <a:t>Fronto</a:t>
            </a:r>
            <a:r>
              <a:rPr lang="en-US" sz="3000" dirty="0"/>
              <a:t>-parallel planes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happens to the projection of a pattern on a plane parallel to the image plane?</a:t>
            </a:r>
          </a:p>
          <a:p>
            <a:pPr marL="857250" lvl="1" indent="-457200" algn="just">
              <a:buFont typeface="Arial" panose="020B0604020202020204" pitchFamily="34" charset="0"/>
              <a:buChar char="•"/>
            </a:pPr>
            <a:r>
              <a:rPr lang="en-US" dirty="0"/>
              <a:t>All points on that plane are at a fixed </a:t>
            </a:r>
            <a:r>
              <a:rPr lang="en-US" i="1" dirty="0"/>
              <a:t>depth</a:t>
            </a:r>
            <a:r>
              <a:rPr lang="en-US" dirty="0"/>
              <a:t> </a:t>
            </a:r>
            <a:r>
              <a:rPr lang="en-US" i="1" dirty="0">
                <a:solidFill>
                  <a:srgbClr val="0000FF"/>
                </a:solidFill>
              </a:rPr>
              <a:t>z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The pattern gets scaled by a factor of </a:t>
            </a:r>
            <a:r>
              <a:rPr lang="en-US" i="1" dirty="0">
                <a:solidFill>
                  <a:srgbClr val="0000FF"/>
                </a:solidFill>
              </a:rPr>
              <a:t>f </a:t>
            </a:r>
            <a:r>
              <a:rPr lang="en-US" dirty="0">
                <a:solidFill>
                  <a:srgbClr val="0000FF"/>
                </a:solidFill>
              </a:rPr>
              <a:t>/ </a:t>
            </a:r>
            <a:r>
              <a:rPr lang="en-US" i="1" dirty="0">
                <a:solidFill>
                  <a:srgbClr val="0000FF"/>
                </a:solidFill>
              </a:rPr>
              <a:t>z</a:t>
            </a:r>
            <a:r>
              <a:rPr lang="en-US" dirty="0"/>
              <a:t>, but angles and ratios of lengths/areas are preserved</a:t>
            </a: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AA1ADA47-30E3-0C46-9647-6FC51B1CF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17027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from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D17965-136B-FF45-A8F2-851E30777676}"/>
                  </a:ext>
                </a:extLst>
              </p:cNvPr>
              <p:cNvSpPr txBox="1"/>
              <p:nvPr/>
            </p:nvSpPr>
            <p:spPr>
              <a:xfrm>
                <a:off x="3048000" y="5732734"/>
                <a:ext cx="2743200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𝑓𝑋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𝑓𝑌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</m:e>
                    </m:d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D17965-136B-FF45-A8F2-851E30777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5732734"/>
                <a:ext cx="2743200" cy="645048"/>
              </a:xfrm>
              <a:prstGeom prst="rect">
                <a:avLst/>
              </a:prstGeom>
              <a:blipFill>
                <a:blip r:embed="rId5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160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Horizon: Vanishing line of ground plane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D81D30-3D40-E646-821C-FAAB6C9A524C}"/>
              </a:ext>
            </a:extLst>
          </p:cNvPr>
          <p:cNvCxnSpPr/>
          <p:nvPr/>
        </p:nvCxnSpPr>
        <p:spPr bwMode="auto">
          <a:xfrm>
            <a:off x="1289942" y="3562168"/>
            <a:ext cx="281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B05E22A-4D0D-2549-98B1-FF3D398E6C14}"/>
              </a:ext>
            </a:extLst>
          </p:cNvPr>
          <p:cNvCxnSpPr/>
          <p:nvPr/>
        </p:nvCxnSpPr>
        <p:spPr bwMode="auto">
          <a:xfrm>
            <a:off x="1289942" y="2592738"/>
            <a:ext cx="381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05D5E3BC-2FEC-D146-834B-0CDAFF8B4F26}"/>
              </a:ext>
            </a:extLst>
          </p:cNvPr>
          <p:cNvSpPr/>
          <p:nvPr/>
        </p:nvSpPr>
        <p:spPr bwMode="auto">
          <a:xfrm>
            <a:off x="1174054" y="2478438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208C5D-4D0E-FC4A-8A85-9FEBEF9BDABA}"/>
              </a:ext>
            </a:extLst>
          </p:cNvPr>
          <p:cNvSpPr txBox="1"/>
          <p:nvPr/>
        </p:nvSpPr>
        <p:spPr>
          <a:xfrm>
            <a:off x="796558" y="2073923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97048D7-2105-6842-A72D-AD6092ADE8C1}"/>
              </a:ext>
            </a:extLst>
          </p:cNvPr>
          <p:cNvSpPr txBox="1"/>
          <p:nvPr/>
        </p:nvSpPr>
        <p:spPr>
          <a:xfrm>
            <a:off x="1673559" y="3552097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plane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2EF093-A557-8641-9A1A-6A08A3378361}"/>
              </a:ext>
            </a:extLst>
          </p:cNvPr>
          <p:cNvSpPr/>
          <p:nvPr/>
        </p:nvSpPr>
        <p:spPr bwMode="auto">
          <a:xfrm>
            <a:off x="5371453" y="1676400"/>
            <a:ext cx="2819400" cy="173354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1D0A3F7-9062-734B-9538-9A118F08EEB2}"/>
              </a:ext>
            </a:extLst>
          </p:cNvPr>
          <p:cNvCxnSpPr/>
          <p:nvPr/>
        </p:nvCxnSpPr>
        <p:spPr bwMode="auto">
          <a:xfrm>
            <a:off x="5371453" y="2577096"/>
            <a:ext cx="281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C0FD9599-878D-374A-9AE9-24077303E35C}"/>
                  </a:ext>
                </a:extLst>
              </p:cNvPr>
              <p:cNvSpPr txBox="1"/>
              <p:nvPr/>
            </p:nvSpPr>
            <p:spPr>
              <a:xfrm>
                <a:off x="2990850" y="993930"/>
                <a:ext cx="31623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C0FD9599-878D-374A-9AE9-24077303E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850" y="993930"/>
                <a:ext cx="3162300" cy="461665"/>
              </a:xfrm>
              <a:prstGeom prst="rect">
                <a:avLst/>
              </a:prstGeom>
              <a:blipFill>
                <a:blip r:embed="rId3"/>
                <a:stretch>
                  <a:fillRect l="-400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ACA8826D-47D1-8840-869C-3CAB940700CE}"/>
              </a:ext>
            </a:extLst>
          </p:cNvPr>
          <p:cNvCxnSpPr>
            <a:cxnSpLocks/>
          </p:cNvCxnSpPr>
          <p:nvPr/>
        </p:nvCxnSpPr>
        <p:spPr bwMode="auto">
          <a:xfrm flipH="1">
            <a:off x="1282800" y="2592738"/>
            <a:ext cx="11107" cy="96943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572FBBC-73AA-AA4F-A7BC-148C597E9DD7}"/>
                  </a:ext>
                </a:extLst>
              </p:cNvPr>
              <p:cNvSpPr txBox="1"/>
              <p:nvPr/>
            </p:nvSpPr>
            <p:spPr>
              <a:xfrm>
                <a:off x="975676" y="2860654"/>
                <a:ext cx="396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572FBBC-73AA-AA4F-A7BC-148C597E9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676" y="2860654"/>
                <a:ext cx="396756" cy="461665"/>
              </a:xfrm>
              <a:prstGeom prst="rect">
                <a:avLst/>
              </a:prstGeom>
              <a:blipFill>
                <a:blip r:embed="rId4"/>
                <a:stretch>
                  <a:fillRect l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5ACD408-66B2-6246-A5A8-575CF4C687D1}"/>
                  </a:ext>
                </a:extLst>
              </p:cNvPr>
              <p:cNvSpPr txBox="1"/>
              <p:nvPr/>
            </p:nvSpPr>
            <p:spPr>
              <a:xfrm>
                <a:off x="6289028" y="2094636"/>
                <a:ext cx="9842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8C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008C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i="1" dirty="0">
                  <a:solidFill>
                    <a:srgbClr val="008C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5ACD408-66B2-6246-A5A8-575CF4C68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28" y="2094636"/>
                <a:ext cx="984250" cy="461665"/>
              </a:xfrm>
              <a:prstGeom prst="rect">
                <a:avLst/>
              </a:prstGeom>
              <a:blipFill>
                <a:blip r:embed="rId5"/>
                <a:stretch>
                  <a:fillRect l="-1266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D7B0543-08FB-AE4B-A8C4-C59A998658F3}"/>
              </a:ext>
            </a:extLst>
          </p:cNvPr>
          <p:cNvCxnSpPr>
            <a:cxnSpLocks/>
          </p:cNvCxnSpPr>
          <p:nvPr/>
        </p:nvCxnSpPr>
        <p:spPr bwMode="auto">
          <a:xfrm>
            <a:off x="1676400" y="2592738"/>
            <a:ext cx="243294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8C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17CAF87F-40F1-CF4C-9C87-A803EF799D52}"/>
              </a:ext>
            </a:extLst>
          </p:cNvPr>
          <p:cNvSpPr/>
          <p:nvPr/>
        </p:nvSpPr>
        <p:spPr bwMode="auto">
          <a:xfrm>
            <a:off x="2973738" y="2775321"/>
            <a:ext cx="112362" cy="11236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BA55A42-9CCC-8B4B-A659-937DAE49D543}"/>
                  </a:ext>
                </a:extLst>
              </p:cNvPr>
              <p:cNvSpPr txBox="1"/>
              <p:nvPr/>
            </p:nvSpPr>
            <p:spPr>
              <a:xfrm>
                <a:off x="2633163" y="2749746"/>
                <a:ext cx="396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BA55A42-9CCC-8B4B-A659-937DAE49D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163" y="2749746"/>
                <a:ext cx="396756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Oval 84">
            <a:extLst>
              <a:ext uri="{FF2B5EF4-FFF2-40B4-BE49-F238E27FC236}">
                <a16:creationId xmlns:a16="http://schemas.microsoft.com/office/drawing/2014/main" id="{81AC8DBC-8C05-D741-9BD9-44FA3DA8634C}"/>
              </a:ext>
            </a:extLst>
          </p:cNvPr>
          <p:cNvSpPr/>
          <p:nvPr/>
        </p:nvSpPr>
        <p:spPr bwMode="auto">
          <a:xfrm>
            <a:off x="6618068" y="2740634"/>
            <a:ext cx="112362" cy="11236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FE1BAE0-7146-4E46-8D64-553A7B9E4FEE}"/>
                  </a:ext>
                </a:extLst>
              </p:cNvPr>
              <p:cNvSpPr txBox="1"/>
              <p:nvPr/>
            </p:nvSpPr>
            <p:spPr>
              <a:xfrm>
                <a:off x="6401625" y="2740634"/>
                <a:ext cx="396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FE1BAE0-7146-4E46-8D64-553A7B9E4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625" y="2740634"/>
                <a:ext cx="396756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344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66" grpId="0"/>
      <p:bldP spid="10" grpId="0" animBg="1"/>
      <p:bldP spid="76" grpId="0"/>
      <p:bldP spid="78" grpId="0"/>
      <p:bldP spid="79" grpId="0"/>
      <p:bldP spid="16" grpId="0" animBg="1"/>
      <p:bldP spid="83" grpId="0"/>
      <p:bldP spid="85" grpId="0" animBg="1"/>
      <p:bldP spid="8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Vanishing lines of planes</a:t>
            </a:r>
          </a:p>
        </p:txBody>
      </p:sp>
      <p:pic>
        <p:nvPicPr>
          <p:cNvPr id="28675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61957"/>
            <a:ext cx="6629400" cy="440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391400" y="6583363"/>
            <a:ext cx="1731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Image source: S. Seitz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5569803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39788" lvl="1" indent="-342900" algn="ctr">
              <a:buClr>
                <a:srgbClr val="000000"/>
              </a:buClr>
            </a:pPr>
            <a:r>
              <a:rPr lang="en-US" kern="0" dirty="0">
                <a:cs typeface="Arial Bold" charset="0"/>
                <a:sym typeface="Arial Bold" charset="0"/>
              </a:rPr>
              <a:t>Is the parachutist above or below the camera?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74633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818" name="Line 2"/>
          <p:cNvSpPr>
            <a:spLocks noChangeShapeType="1"/>
          </p:cNvSpPr>
          <p:nvPr/>
        </p:nvSpPr>
        <p:spPr bwMode="auto">
          <a:xfrm>
            <a:off x="30163" y="2693988"/>
            <a:ext cx="9113837" cy="1587"/>
          </a:xfrm>
          <a:prstGeom prst="line">
            <a:avLst/>
          </a:prstGeom>
          <a:noFill/>
          <a:ln w="12700" cap="flat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4832" name="Group 16"/>
          <p:cNvGrpSpPr>
            <a:grpSpLocks/>
          </p:cNvGrpSpPr>
          <p:nvPr/>
        </p:nvGrpSpPr>
        <p:grpSpPr bwMode="auto">
          <a:xfrm>
            <a:off x="0" y="2692400"/>
            <a:ext cx="9139238" cy="4160838"/>
            <a:chOff x="0" y="0"/>
            <a:chExt cx="5757" cy="2620"/>
          </a:xfrm>
        </p:grpSpPr>
        <p:sp>
          <p:nvSpPr>
            <p:cNvPr id="34819" name="Line 3"/>
            <p:cNvSpPr>
              <a:spLocks noChangeShapeType="1"/>
            </p:cNvSpPr>
            <p:nvPr/>
          </p:nvSpPr>
          <p:spPr bwMode="auto">
            <a:xfrm flipH="1">
              <a:off x="8" y="0"/>
              <a:ext cx="5187" cy="213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0" name="Line 4"/>
            <p:cNvSpPr>
              <a:spLocks noChangeShapeType="1"/>
            </p:cNvSpPr>
            <p:nvPr/>
          </p:nvSpPr>
          <p:spPr bwMode="auto">
            <a:xfrm rot="10800000" flipH="1">
              <a:off x="799" y="0"/>
              <a:ext cx="4396" cy="2620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1" name="Line 5"/>
            <p:cNvSpPr>
              <a:spLocks noChangeShapeType="1"/>
            </p:cNvSpPr>
            <p:nvPr/>
          </p:nvSpPr>
          <p:spPr bwMode="auto">
            <a:xfrm rot="10800000" flipH="1">
              <a:off x="2198" y="0"/>
              <a:ext cx="2997" cy="2611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2" name="Line 6"/>
            <p:cNvSpPr>
              <a:spLocks noChangeShapeType="1"/>
            </p:cNvSpPr>
            <p:nvPr/>
          </p:nvSpPr>
          <p:spPr bwMode="auto">
            <a:xfrm rot="10800000" flipH="1">
              <a:off x="3459" y="0"/>
              <a:ext cx="1736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3" name="Line 7"/>
            <p:cNvSpPr>
              <a:spLocks noChangeShapeType="1"/>
            </p:cNvSpPr>
            <p:nvPr/>
          </p:nvSpPr>
          <p:spPr bwMode="auto">
            <a:xfrm rot="10800000" flipH="1">
              <a:off x="4688" y="0"/>
              <a:ext cx="507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4" name="Line 8"/>
            <p:cNvSpPr>
              <a:spLocks noChangeShapeType="1"/>
            </p:cNvSpPr>
            <p:nvPr/>
          </p:nvSpPr>
          <p:spPr bwMode="auto">
            <a:xfrm rot="10800000">
              <a:off x="5195" y="0"/>
              <a:ext cx="547" cy="131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5" name="Line 9"/>
            <p:cNvSpPr>
              <a:spLocks noChangeShapeType="1"/>
            </p:cNvSpPr>
            <p:nvPr/>
          </p:nvSpPr>
          <p:spPr bwMode="auto">
            <a:xfrm rot="10800000">
              <a:off x="5202" y="0"/>
              <a:ext cx="555" cy="574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6" name="Line 10"/>
            <p:cNvSpPr>
              <a:spLocks noChangeShapeType="1"/>
            </p:cNvSpPr>
            <p:nvPr/>
          </p:nvSpPr>
          <p:spPr bwMode="auto">
            <a:xfrm>
              <a:off x="5202" y="0"/>
              <a:ext cx="549" cy="27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7" name="Line 11"/>
            <p:cNvSpPr>
              <a:spLocks noChangeShapeType="1"/>
            </p:cNvSpPr>
            <p:nvPr/>
          </p:nvSpPr>
          <p:spPr bwMode="auto">
            <a:xfrm rot="10800000">
              <a:off x="5202" y="0"/>
              <a:ext cx="532" cy="12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8" name="Line 12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85" cy="141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9" name="Line 13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84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0" name="Line 14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78" cy="48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1" name="Line 15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203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4846" name="Group 30"/>
          <p:cNvGrpSpPr>
            <a:grpSpLocks/>
          </p:cNvGrpSpPr>
          <p:nvPr/>
        </p:nvGrpSpPr>
        <p:grpSpPr bwMode="auto">
          <a:xfrm flipH="1">
            <a:off x="6350" y="2697163"/>
            <a:ext cx="9118600" cy="4160837"/>
            <a:chOff x="0" y="0"/>
            <a:chExt cx="5744" cy="2620"/>
          </a:xfrm>
        </p:grpSpPr>
        <p:sp>
          <p:nvSpPr>
            <p:cNvPr id="34833" name="Line 17"/>
            <p:cNvSpPr>
              <a:spLocks noChangeShapeType="1"/>
            </p:cNvSpPr>
            <p:nvPr/>
          </p:nvSpPr>
          <p:spPr bwMode="auto">
            <a:xfrm flipH="1">
              <a:off x="8" y="0"/>
              <a:ext cx="5175" cy="213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4" name="Line 18"/>
            <p:cNvSpPr>
              <a:spLocks noChangeShapeType="1"/>
            </p:cNvSpPr>
            <p:nvPr/>
          </p:nvSpPr>
          <p:spPr bwMode="auto">
            <a:xfrm rot="10800000" flipH="1">
              <a:off x="797" y="0"/>
              <a:ext cx="4386" cy="2620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5" name="Line 19"/>
            <p:cNvSpPr>
              <a:spLocks noChangeShapeType="1"/>
            </p:cNvSpPr>
            <p:nvPr/>
          </p:nvSpPr>
          <p:spPr bwMode="auto">
            <a:xfrm rot="10800000" flipH="1">
              <a:off x="2193" y="0"/>
              <a:ext cx="2990" cy="2611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6" name="Line 20"/>
            <p:cNvSpPr>
              <a:spLocks noChangeShapeType="1"/>
            </p:cNvSpPr>
            <p:nvPr/>
          </p:nvSpPr>
          <p:spPr bwMode="auto">
            <a:xfrm rot="10800000" flipH="1">
              <a:off x="3452" y="0"/>
              <a:ext cx="1731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7" name="Line 21"/>
            <p:cNvSpPr>
              <a:spLocks noChangeShapeType="1"/>
            </p:cNvSpPr>
            <p:nvPr/>
          </p:nvSpPr>
          <p:spPr bwMode="auto">
            <a:xfrm rot="10800000" flipH="1">
              <a:off x="4677" y="0"/>
              <a:ext cx="506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8" name="Line 22"/>
            <p:cNvSpPr>
              <a:spLocks noChangeShapeType="1"/>
            </p:cNvSpPr>
            <p:nvPr/>
          </p:nvSpPr>
          <p:spPr bwMode="auto">
            <a:xfrm rot="10800000">
              <a:off x="5183" y="0"/>
              <a:ext cx="546" cy="131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9" name="Line 23"/>
            <p:cNvSpPr>
              <a:spLocks noChangeShapeType="1"/>
            </p:cNvSpPr>
            <p:nvPr/>
          </p:nvSpPr>
          <p:spPr bwMode="auto">
            <a:xfrm rot="10800000">
              <a:off x="5190" y="0"/>
              <a:ext cx="554" cy="574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0" name="Line 24"/>
            <p:cNvSpPr>
              <a:spLocks noChangeShapeType="1"/>
            </p:cNvSpPr>
            <p:nvPr/>
          </p:nvSpPr>
          <p:spPr bwMode="auto">
            <a:xfrm>
              <a:off x="5190" y="0"/>
              <a:ext cx="548" cy="27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1" name="Line 25"/>
            <p:cNvSpPr>
              <a:spLocks noChangeShapeType="1"/>
            </p:cNvSpPr>
            <p:nvPr/>
          </p:nvSpPr>
          <p:spPr bwMode="auto">
            <a:xfrm rot="10800000">
              <a:off x="5190" y="0"/>
              <a:ext cx="531" cy="12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2" name="Line 26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73" cy="141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3" name="Line 27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84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4" name="Line 28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66" cy="48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5" name="Line 29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203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4847" name="Rectangle 3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Comparing heights</a:t>
            </a:r>
          </a:p>
        </p:txBody>
      </p:sp>
      <p:sp>
        <p:nvSpPr>
          <p:cNvPr id="34848" name="Line 32"/>
          <p:cNvSpPr>
            <a:spLocks noChangeShapeType="1"/>
          </p:cNvSpPr>
          <p:nvPr/>
        </p:nvSpPr>
        <p:spPr bwMode="auto">
          <a:xfrm flipH="1">
            <a:off x="0" y="2706688"/>
            <a:ext cx="8239125" cy="2708275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849" name="Line 33"/>
          <p:cNvSpPr>
            <a:spLocks noChangeShapeType="1"/>
          </p:cNvSpPr>
          <p:nvPr/>
        </p:nvSpPr>
        <p:spPr bwMode="auto">
          <a:xfrm rot="10800000">
            <a:off x="0" y="1971675"/>
            <a:ext cx="8239125" cy="735013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4852" name="Picture 3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2097088"/>
            <a:ext cx="9080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55" name="Rectangle 39"/>
          <p:cNvSpPr>
            <a:spLocks/>
          </p:cNvSpPr>
          <p:nvPr/>
        </p:nvSpPr>
        <p:spPr bwMode="auto">
          <a:xfrm>
            <a:off x="7158038" y="1595438"/>
            <a:ext cx="123348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old" charset="0"/>
                <a:cs typeface="Arial Bold" charset="0"/>
                <a:sym typeface="Arial Bold" charset="0"/>
              </a:rPr>
              <a:t>Vanishing</a:t>
            </a:r>
          </a:p>
          <a:p>
            <a:pPr marL="39688" algn="ctr"/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old" charset="0"/>
                <a:cs typeface="Arial Bold" charset="0"/>
                <a:sym typeface="Arial Bold" charset="0"/>
              </a:rPr>
              <a:t>Point</a:t>
            </a:r>
          </a:p>
        </p:txBody>
      </p:sp>
      <p:sp>
        <p:nvSpPr>
          <p:cNvPr id="34856" name="Line 40"/>
          <p:cNvSpPr>
            <a:spLocks noChangeShapeType="1"/>
          </p:cNvSpPr>
          <p:nvPr/>
        </p:nvSpPr>
        <p:spPr bwMode="auto">
          <a:xfrm>
            <a:off x="7924800" y="2209800"/>
            <a:ext cx="304800" cy="4572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  <p:pic>
        <p:nvPicPr>
          <p:cNvPr id="43" name="Picture 3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7" y="1069975"/>
            <a:ext cx="9080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05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48" grpId="0" animBg="1"/>
      <p:bldP spid="34849" grpId="0" animBg="1"/>
      <p:bldP spid="34855" grpId="0"/>
      <p:bldP spid="348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2" name="Line 2"/>
          <p:cNvSpPr>
            <a:spLocks noChangeShapeType="1"/>
          </p:cNvSpPr>
          <p:nvPr/>
        </p:nvSpPr>
        <p:spPr bwMode="auto">
          <a:xfrm>
            <a:off x="30163" y="2693988"/>
            <a:ext cx="9113837" cy="1587"/>
          </a:xfrm>
          <a:prstGeom prst="line">
            <a:avLst/>
          </a:prstGeom>
          <a:noFill/>
          <a:ln w="12700" cap="flat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5856" name="Group 16"/>
          <p:cNvGrpSpPr>
            <a:grpSpLocks/>
          </p:cNvGrpSpPr>
          <p:nvPr/>
        </p:nvGrpSpPr>
        <p:grpSpPr bwMode="auto">
          <a:xfrm>
            <a:off x="0" y="2692400"/>
            <a:ext cx="9139238" cy="4160838"/>
            <a:chOff x="0" y="0"/>
            <a:chExt cx="5757" cy="2620"/>
          </a:xfrm>
        </p:grpSpPr>
        <p:sp>
          <p:nvSpPr>
            <p:cNvPr id="35843" name="Line 3"/>
            <p:cNvSpPr>
              <a:spLocks noChangeShapeType="1"/>
            </p:cNvSpPr>
            <p:nvPr/>
          </p:nvSpPr>
          <p:spPr bwMode="auto">
            <a:xfrm flipH="1">
              <a:off x="8" y="0"/>
              <a:ext cx="5187" cy="213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4" name="Line 4"/>
            <p:cNvSpPr>
              <a:spLocks noChangeShapeType="1"/>
            </p:cNvSpPr>
            <p:nvPr/>
          </p:nvSpPr>
          <p:spPr bwMode="auto">
            <a:xfrm rot="10800000" flipH="1">
              <a:off x="799" y="0"/>
              <a:ext cx="4396" cy="2620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5" name="Line 5"/>
            <p:cNvSpPr>
              <a:spLocks noChangeShapeType="1"/>
            </p:cNvSpPr>
            <p:nvPr/>
          </p:nvSpPr>
          <p:spPr bwMode="auto">
            <a:xfrm rot="10800000" flipH="1">
              <a:off x="2198" y="0"/>
              <a:ext cx="2997" cy="2611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6" name="Line 6"/>
            <p:cNvSpPr>
              <a:spLocks noChangeShapeType="1"/>
            </p:cNvSpPr>
            <p:nvPr/>
          </p:nvSpPr>
          <p:spPr bwMode="auto">
            <a:xfrm rot="10800000" flipH="1">
              <a:off x="3459" y="0"/>
              <a:ext cx="1736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7" name="Line 7"/>
            <p:cNvSpPr>
              <a:spLocks noChangeShapeType="1"/>
            </p:cNvSpPr>
            <p:nvPr/>
          </p:nvSpPr>
          <p:spPr bwMode="auto">
            <a:xfrm rot="10800000" flipH="1">
              <a:off x="4688" y="0"/>
              <a:ext cx="507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8" name="Line 8"/>
            <p:cNvSpPr>
              <a:spLocks noChangeShapeType="1"/>
            </p:cNvSpPr>
            <p:nvPr/>
          </p:nvSpPr>
          <p:spPr bwMode="auto">
            <a:xfrm rot="10800000">
              <a:off x="5195" y="0"/>
              <a:ext cx="547" cy="131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9" name="Line 9"/>
            <p:cNvSpPr>
              <a:spLocks noChangeShapeType="1"/>
            </p:cNvSpPr>
            <p:nvPr/>
          </p:nvSpPr>
          <p:spPr bwMode="auto">
            <a:xfrm rot="10800000">
              <a:off x="5202" y="0"/>
              <a:ext cx="555" cy="574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0" name="Line 10"/>
            <p:cNvSpPr>
              <a:spLocks noChangeShapeType="1"/>
            </p:cNvSpPr>
            <p:nvPr/>
          </p:nvSpPr>
          <p:spPr bwMode="auto">
            <a:xfrm>
              <a:off x="5202" y="0"/>
              <a:ext cx="549" cy="27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1" name="Line 11"/>
            <p:cNvSpPr>
              <a:spLocks noChangeShapeType="1"/>
            </p:cNvSpPr>
            <p:nvPr/>
          </p:nvSpPr>
          <p:spPr bwMode="auto">
            <a:xfrm rot="10800000">
              <a:off x="5202" y="0"/>
              <a:ext cx="532" cy="12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2" name="Line 12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85" cy="141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3" name="Line 13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84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4" name="Line 14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78" cy="48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5" name="Line 15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203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5870" name="Group 30"/>
          <p:cNvGrpSpPr>
            <a:grpSpLocks/>
          </p:cNvGrpSpPr>
          <p:nvPr/>
        </p:nvGrpSpPr>
        <p:grpSpPr bwMode="auto">
          <a:xfrm flipH="1">
            <a:off x="6350" y="2697163"/>
            <a:ext cx="9118600" cy="4160837"/>
            <a:chOff x="0" y="0"/>
            <a:chExt cx="5744" cy="2620"/>
          </a:xfrm>
        </p:grpSpPr>
        <p:sp>
          <p:nvSpPr>
            <p:cNvPr id="35857" name="Line 17"/>
            <p:cNvSpPr>
              <a:spLocks noChangeShapeType="1"/>
            </p:cNvSpPr>
            <p:nvPr/>
          </p:nvSpPr>
          <p:spPr bwMode="auto">
            <a:xfrm flipH="1">
              <a:off x="8" y="0"/>
              <a:ext cx="5175" cy="213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8" name="Line 18"/>
            <p:cNvSpPr>
              <a:spLocks noChangeShapeType="1"/>
            </p:cNvSpPr>
            <p:nvPr/>
          </p:nvSpPr>
          <p:spPr bwMode="auto">
            <a:xfrm rot="10800000" flipH="1">
              <a:off x="797" y="0"/>
              <a:ext cx="4386" cy="2620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9" name="Line 19"/>
            <p:cNvSpPr>
              <a:spLocks noChangeShapeType="1"/>
            </p:cNvSpPr>
            <p:nvPr/>
          </p:nvSpPr>
          <p:spPr bwMode="auto">
            <a:xfrm rot="10800000" flipH="1">
              <a:off x="2193" y="0"/>
              <a:ext cx="2990" cy="2611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0" name="Line 20"/>
            <p:cNvSpPr>
              <a:spLocks noChangeShapeType="1"/>
            </p:cNvSpPr>
            <p:nvPr/>
          </p:nvSpPr>
          <p:spPr bwMode="auto">
            <a:xfrm rot="10800000" flipH="1">
              <a:off x="3452" y="0"/>
              <a:ext cx="1731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1" name="Line 21"/>
            <p:cNvSpPr>
              <a:spLocks noChangeShapeType="1"/>
            </p:cNvSpPr>
            <p:nvPr/>
          </p:nvSpPr>
          <p:spPr bwMode="auto">
            <a:xfrm rot="10800000" flipH="1">
              <a:off x="4677" y="0"/>
              <a:ext cx="506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2" name="Line 22"/>
            <p:cNvSpPr>
              <a:spLocks noChangeShapeType="1"/>
            </p:cNvSpPr>
            <p:nvPr/>
          </p:nvSpPr>
          <p:spPr bwMode="auto">
            <a:xfrm rot="10800000">
              <a:off x="5183" y="0"/>
              <a:ext cx="546" cy="131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3" name="Line 23"/>
            <p:cNvSpPr>
              <a:spLocks noChangeShapeType="1"/>
            </p:cNvSpPr>
            <p:nvPr/>
          </p:nvSpPr>
          <p:spPr bwMode="auto">
            <a:xfrm rot="10800000">
              <a:off x="5190" y="0"/>
              <a:ext cx="554" cy="574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4" name="Line 24"/>
            <p:cNvSpPr>
              <a:spLocks noChangeShapeType="1"/>
            </p:cNvSpPr>
            <p:nvPr/>
          </p:nvSpPr>
          <p:spPr bwMode="auto">
            <a:xfrm>
              <a:off x="5190" y="0"/>
              <a:ext cx="548" cy="27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5" name="Line 25"/>
            <p:cNvSpPr>
              <a:spLocks noChangeShapeType="1"/>
            </p:cNvSpPr>
            <p:nvPr/>
          </p:nvSpPr>
          <p:spPr bwMode="auto">
            <a:xfrm rot="10800000">
              <a:off x="5190" y="0"/>
              <a:ext cx="531" cy="12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6" name="Line 26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73" cy="141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7" name="Line 27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84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8" name="Line 28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66" cy="48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9" name="Line 29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203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5871" name="Rectangle 3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Measuring height</a:t>
            </a:r>
          </a:p>
        </p:txBody>
      </p:sp>
      <p:sp>
        <p:nvSpPr>
          <p:cNvPr id="35872" name="Line 32"/>
          <p:cNvSpPr>
            <a:spLocks noChangeShapeType="1"/>
          </p:cNvSpPr>
          <p:nvPr/>
        </p:nvSpPr>
        <p:spPr bwMode="auto">
          <a:xfrm rot="10800000">
            <a:off x="3343275" y="2695575"/>
            <a:ext cx="2524125" cy="2028825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5903" name="Group 63"/>
          <p:cNvGrpSpPr>
            <a:grpSpLocks/>
          </p:cNvGrpSpPr>
          <p:nvPr/>
        </p:nvGrpSpPr>
        <p:grpSpPr bwMode="auto">
          <a:xfrm>
            <a:off x="5867400" y="1219200"/>
            <a:ext cx="698500" cy="3505200"/>
            <a:chOff x="0" y="0"/>
            <a:chExt cx="440" cy="2208"/>
          </a:xfrm>
        </p:grpSpPr>
        <p:sp>
          <p:nvSpPr>
            <p:cNvPr id="35873" name="Rectangle 33"/>
            <p:cNvSpPr>
              <a:spLocks/>
            </p:cNvSpPr>
            <p:nvPr/>
          </p:nvSpPr>
          <p:spPr bwMode="auto">
            <a:xfrm>
              <a:off x="0" y="0"/>
              <a:ext cx="384" cy="2208"/>
            </a:xfrm>
            <a:prstGeom prst="rect">
              <a:avLst/>
            </a:prstGeom>
            <a:solidFill>
              <a:srgbClr val="000000"/>
            </a:solidFill>
            <a:ln w="2857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5879" name="Group 39"/>
            <p:cNvGrpSpPr>
              <a:grpSpLocks/>
            </p:cNvGrpSpPr>
            <p:nvPr/>
          </p:nvGrpSpPr>
          <p:grpSpPr bwMode="auto">
            <a:xfrm>
              <a:off x="192" y="144"/>
              <a:ext cx="248" cy="1808"/>
              <a:chOff x="0" y="0"/>
              <a:chExt cx="248" cy="1808"/>
            </a:xfrm>
          </p:grpSpPr>
          <p:sp>
            <p:nvSpPr>
              <p:cNvPr id="35874" name="Rectangle 34"/>
              <p:cNvSpPr>
                <a:spLocks/>
              </p:cNvSpPr>
              <p:nvPr/>
            </p:nvSpPr>
            <p:spPr bwMode="auto">
              <a:xfrm>
                <a:off x="0" y="1536"/>
                <a:ext cx="248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>
                  <a:spcBef>
                    <a:spcPts val="1350"/>
                  </a:spcBef>
                </a:pPr>
                <a:r>
                  <a:rPr lang="en-US">
                    <a:solidFill>
                      <a:srgbClr val="FFFFFF"/>
                    </a:solidFill>
                    <a:latin typeface="Times New Roman Bold" charset="0"/>
                    <a:cs typeface="Times New Roman Bold" charset="0"/>
                    <a:sym typeface="Times New Roman Bold" charset="0"/>
                  </a:rPr>
                  <a:t>1</a:t>
                </a:r>
              </a:p>
            </p:txBody>
          </p:sp>
          <p:sp>
            <p:nvSpPr>
              <p:cNvPr id="35875" name="Rectangle 35"/>
              <p:cNvSpPr>
                <a:spLocks/>
              </p:cNvSpPr>
              <p:nvPr/>
            </p:nvSpPr>
            <p:spPr bwMode="auto">
              <a:xfrm>
                <a:off x="0" y="1152"/>
                <a:ext cx="248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>
                  <a:spcBef>
                    <a:spcPts val="1350"/>
                  </a:spcBef>
                </a:pPr>
                <a:r>
                  <a:rPr lang="en-US">
                    <a:solidFill>
                      <a:srgbClr val="FFFFFF"/>
                    </a:solidFill>
                    <a:latin typeface="Times New Roman Bold" charset="0"/>
                    <a:cs typeface="Times New Roman Bold" charset="0"/>
                    <a:sym typeface="Times New Roman Bold" charset="0"/>
                  </a:rPr>
                  <a:t>2</a:t>
                </a:r>
              </a:p>
            </p:txBody>
          </p:sp>
          <p:sp>
            <p:nvSpPr>
              <p:cNvPr id="35876" name="Rectangle 36"/>
              <p:cNvSpPr>
                <a:spLocks/>
              </p:cNvSpPr>
              <p:nvPr/>
            </p:nvSpPr>
            <p:spPr bwMode="auto">
              <a:xfrm>
                <a:off x="0" y="768"/>
                <a:ext cx="248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>
                  <a:spcBef>
                    <a:spcPts val="1350"/>
                  </a:spcBef>
                </a:pPr>
                <a:r>
                  <a:rPr lang="en-US">
                    <a:solidFill>
                      <a:srgbClr val="FFFFFF"/>
                    </a:solidFill>
                    <a:latin typeface="Times New Roman Bold" charset="0"/>
                    <a:cs typeface="Times New Roman Bold" charset="0"/>
                    <a:sym typeface="Times New Roman Bold" charset="0"/>
                  </a:rPr>
                  <a:t>3</a:t>
                </a:r>
              </a:p>
            </p:txBody>
          </p:sp>
          <p:sp>
            <p:nvSpPr>
              <p:cNvPr id="35877" name="Rectangle 37"/>
              <p:cNvSpPr>
                <a:spLocks/>
              </p:cNvSpPr>
              <p:nvPr/>
            </p:nvSpPr>
            <p:spPr bwMode="auto">
              <a:xfrm>
                <a:off x="0" y="384"/>
                <a:ext cx="248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>
                  <a:spcBef>
                    <a:spcPts val="1350"/>
                  </a:spcBef>
                </a:pPr>
                <a:r>
                  <a:rPr lang="en-US">
                    <a:solidFill>
                      <a:srgbClr val="FFFFFF"/>
                    </a:solidFill>
                    <a:latin typeface="Times New Roman Bold" charset="0"/>
                    <a:cs typeface="Times New Roman Bold" charset="0"/>
                    <a:sym typeface="Times New Roman Bold" charset="0"/>
                  </a:rPr>
                  <a:t>4</a:t>
                </a:r>
              </a:p>
            </p:txBody>
          </p:sp>
          <p:sp>
            <p:nvSpPr>
              <p:cNvPr id="35878" name="Rectangle 38"/>
              <p:cNvSpPr>
                <a:spLocks/>
              </p:cNvSpPr>
              <p:nvPr/>
            </p:nvSpPr>
            <p:spPr bwMode="auto">
              <a:xfrm>
                <a:off x="0" y="0"/>
                <a:ext cx="248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>
                  <a:spcBef>
                    <a:spcPts val="1350"/>
                  </a:spcBef>
                </a:pPr>
                <a:r>
                  <a:rPr lang="en-US">
                    <a:solidFill>
                      <a:srgbClr val="FFFFFF"/>
                    </a:solidFill>
                    <a:latin typeface="Times New Roman Bold" charset="0"/>
                    <a:cs typeface="Times New Roman Bold" charset="0"/>
                    <a:sym typeface="Times New Roman Bold" charset="0"/>
                  </a:rPr>
                  <a:t>5</a:t>
                </a:r>
              </a:p>
            </p:txBody>
          </p:sp>
        </p:grpSp>
        <p:grpSp>
          <p:nvGrpSpPr>
            <p:cNvPr id="35902" name="Group 62"/>
            <p:cNvGrpSpPr>
              <a:grpSpLocks/>
            </p:cNvGrpSpPr>
            <p:nvPr/>
          </p:nvGrpSpPr>
          <p:grpSpPr bwMode="auto">
            <a:xfrm>
              <a:off x="0" y="96"/>
              <a:ext cx="192" cy="2017"/>
              <a:chOff x="0" y="0"/>
              <a:chExt cx="192" cy="2017"/>
            </a:xfrm>
          </p:grpSpPr>
          <p:sp>
            <p:nvSpPr>
              <p:cNvPr id="35880" name="Line 40"/>
              <p:cNvSpPr>
                <a:spLocks noChangeShapeType="1"/>
              </p:cNvSpPr>
              <p:nvPr/>
            </p:nvSpPr>
            <p:spPr bwMode="auto">
              <a:xfrm>
                <a:off x="0" y="2016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1" name="Line 41"/>
              <p:cNvSpPr>
                <a:spLocks noChangeShapeType="1"/>
              </p:cNvSpPr>
              <p:nvPr/>
            </p:nvSpPr>
            <p:spPr bwMode="auto">
              <a:xfrm>
                <a:off x="0" y="1920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2" name="Line 42"/>
              <p:cNvSpPr>
                <a:spLocks noChangeShapeType="1"/>
              </p:cNvSpPr>
              <p:nvPr/>
            </p:nvSpPr>
            <p:spPr bwMode="auto">
              <a:xfrm>
                <a:off x="0" y="1824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3" name="Line 43"/>
              <p:cNvSpPr>
                <a:spLocks noChangeShapeType="1"/>
              </p:cNvSpPr>
              <p:nvPr/>
            </p:nvSpPr>
            <p:spPr bwMode="auto">
              <a:xfrm>
                <a:off x="0" y="1728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4" name="Line 44"/>
              <p:cNvSpPr>
                <a:spLocks noChangeShapeType="1"/>
              </p:cNvSpPr>
              <p:nvPr/>
            </p:nvSpPr>
            <p:spPr bwMode="auto">
              <a:xfrm>
                <a:off x="0" y="1632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5" name="Line 45"/>
              <p:cNvSpPr>
                <a:spLocks noChangeShapeType="1"/>
              </p:cNvSpPr>
              <p:nvPr/>
            </p:nvSpPr>
            <p:spPr bwMode="auto">
              <a:xfrm>
                <a:off x="0" y="1536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6" name="Line 46"/>
              <p:cNvSpPr>
                <a:spLocks noChangeShapeType="1"/>
              </p:cNvSpPr>
              <p:nvPr/>
            </p:nvSpPr>
            <p:spPr bwMode="auto">
              <a:xfrm>
                <a:off x="0" y="1440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7" name="Line 47"/>
              <p:cNvSpPr>
                <a:spLocks noChangeShapeType="1"/>
              </p:cNvSpPr>
              <p:nvPr/>
            </p:nvSpPr>
            <p:spPr bwMode="auto">
              <a:xfrm>
                <a:off x="0" y="1344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8" name="Line 48"/>
              <p:cNvSpPr>
                <a:spLocks noChangeShapeType="1"/>
              </p:cNvSpPr>
              <p:nvPr/>
            </p:nvSpPr>
            <p:spPr bwMode="auto">
              <a:xfrm>
                <a:off x="0" y="1248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9" name="Line 49"/>
              <p:cNvSpPr>
                <a:spLocks noChangeShapeType="1"/>
              </p:cNvSpPr>
              <p:nvPr/>
            </p:nvSpPr>
            <p:spPr bwMode="auto">
              <a:xfrm>
                <a:off x="0" y="1152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0" name="Line 50"/>
              <p:cNvSpPr>
                <a:spLocks noChangeShapeType="1"/>
              </p:cNvSpPr>
              <p:nvPr/>
            </p:nvSpPr>
            <p:spPr bwMode="auto">
              <a:xfrm>
                <a:off x="0" y="1056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1" name="Line 51"/>
              <p:cNvSpPr>
                <a:spLocks noChangeShapeType="1"/>
              </p:cNvSpPr>
              <p:nvPr/>
            </p:nvSpPr>
            <p:spPr bwMode="auto">
              <a:xfrm>
                <a:off x="0" y="960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2" name="Line 52"/>
              <p:cNvSpPr>
                <a:spLocks noChangeShapeType="1"/>
              </p:cNvSpPr>
              <p:nvPr/>
            </p:nvSpPr>
            <p:spPr bwMode="auto">
              <a:xfrm>
                <a:off x="0" y="864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3" name="Line 53"/>
              <p:cNvSpPr>
                <a:spLocks noChangeShapeType="1"/>
              </p:cNvSpPr>
              <p:nvPr/>
            </p:nvSpPr>
            <p:spPr bwMode="auto">
              <a:xfrm>
                <a:off x="0" y="768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4" name="Line 54"/>
              <p:cNvSpPr>
                <a:spLocks noChangeShapeType="1"/>
              </p:cNvSpPr>
              <p:nvPr/>
            </p:nvSpPr>
            <p:spPr bwMode="auto">
              <a:xfrm>
                <a:off x="0" y="672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5" name="Line 55"/>
              <p:cNvSpPr>
                <a:spLocks noChangeShapeType="1"/>
              </p:cNvSpPr>
              <p:nvPr/>
            </p:nvSpPr>
            <p:spPr bwMode="auto">
              <a:xfrm>
                <a:off x="0" y="576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6" name="Line 56"/>
              <p:cNvSpPr>
                <a:spLocks noChangeShapeType="1"/>
              </p:cNvSpPr>
              <p:nvPr/>
            </p:nvSpPr>
            <p:spPr bwMode="auto">
              <a:xfrm>
                <a:off x="0" y="480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7" name="Line 57"/>
              <p:cNvSpPr>
                <a:spLocks noChangeShapeType="1"/>
              </p:cNvSpPr>
              <p:nvPr/>
            </p:nvSpPr>
            <p:spPr bwMode="auto">
              <a:xfrm>
                <a:off x="0" y="384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8" name="Line 58"/>
              <p:cNvSpPr>
                <a:spLocks noChangeShapeType="1"/>
              </p:cNvSpPr>
              <p:nvPr/>
            </p:nvSpPr>
            <p:spPr bwMode="auto">
              <a:xfrm>
                <a:off x="0" y="288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9" name="Line 59"/>
              <p:cNvSpPr>
                <a:spLocks noChangeShapeType="1"/>
              </p:cNvSpPr>
              <p:nvPr/>
            </p:nvSpPr>
            <p:spPr bwMode="auto">
              <a:xfrm>
                <a:off x="0" y="192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00" name="Line 60"/>
              <p:cNvSpPr>
                <a:spLocks noChangeShapeType="1"/>
              </p:cNvSpPr>
              <p:nvPr/>
            </p:nvSpPr>
            <p:spPr bwMode="auto">
              <a:xfrm>
                <a:off x="0" y="96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01" name="Line 61"/>
              <p:cNvSpPr>
                <a:spLocks noChangeShapeType="1"/>
              </p:cNvSpPr>
              <p:nvPr/>
            </p:nvSpPr>
            <p:spPr bwMode="auto">
              <a:xfrm>
                <a:off x="0" y="0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35904" name="Line 64"/>
          <p:cNvSpPr>
            <a:spLocks noChangeShapeType="1"/>
          </p:cNvSpPr>
          <p:nvPr/>
        </p:nvSpPr>
        <p:spPr bwMode="auto">
          <a:xfrm rot="10800000" flipH="1">
            <a:off x="3343275" y="1428750"/>
            <a:ext cx="2524125" cy="1276350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5907" name="Group 67"/>
          <p:cNvGrpSpPr>
            <a:grpSpLocks/>
          </p:cNvGrpSpPr>
          <p:nvPr/>
        </p:nvGrpSpPr>
        <p:grpSpPr bwMode="auto">
          <a:xfrm>
            <a:off x="5867400" y="1200150"/>
            <a:ext cx="1765300" cy="431800"/>
            <a:chOff x="0" y="0"/>
            <a:chExt cx="1112" cy="272"/>
          </a:xfrm>
        </p:grpSpPr>
        <p:sp>
          <p:nvSpPr>
            <p:cNvPr id="35905" name="Line 65"/>
            <p:cNvSpPr>
              <a:spLocks noChangeShapeType="1"/>
            </p:cNvSpPr>
            <p:nvPr/>
          </p:nvSpPr>
          <p:spPr bwMode="auto">
            <a:xfrm>
              <a:off x="0" y="144"/>
              <a:ext cx="624" cy="1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906" name="Rectangle 66"/>
            <p:cNvSpPr>
              <a:spLocks/>
            </p:cNvSpPr>
            <p:nvPr/>
          </p:nvSpPr>
          <p:spPr bwMode="auto">
            <a:xfrm>
              <a:off x="576" y="0"/>
              <a:ext cx="536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spcBef>
                  <a:spcPts val="1350"/>
                </a:spcBef>
              </a:pPr>
              <a:r>
                <a:rPr lang="en-US">
                  <a:solidFill>
                    <a:srgbClr val="FF0000"/>
                  </a:solidFill>
                  <a:latin typeface="Times New Roman Bold" charset="0"/>
                  <a:cs typeface="Times New Roman Bold" charset="0"/>
                  <a:sym typeface="Times New Roman Bold" charset="0"/>
                </a:rPr>
                <a:t>5.4</a:t>
              </a:r>
            </a:p>
          </p:txBody>
        </p:sp>
      </p:grpSp>
      <p:grpSp>
        <p:nvGrpSpPr>
          <p:cNvPr id="35912" name="Group 72"/>
          <p:cNvGrpSpPr>
            <a:grpSpLocks/>
          </p:cNvGrpSpPr>
          <p:nvPr/>
        </p:nvGrpSpPr>
        <p:grpSpPr bwMode="auto">
          <a:xfrm>
            <a:off x="657225" y="2686050"/>
            <a:ext cx="6975475" cy="2038350"/>
            <a:chOff x="0" y="0"/>
            <a:chExt cx="4394" cy="1284"/>
          </a:xfrm>
        </p:grpSpPr>
        <p:sp>
          <p:nvSpPr>
            <p:cNvPr id="35908" name="Line 68"/>
            <p:cNvSpPr>
              <a:spLocks noChangeShapeType="1"/>
            </p:cNvSpPr>
            <p:nvPr/>
          </p:nvSpPr>
          <p:spPr bwMode="auto">
            <a:xfrm rot="10800000">
              <a:off x="18" y="12"/>
              <a:ext cx="3264" cy="1272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909" name="Line 69"/>
            <p:cNvSpPr>
              <a:spLocks noChangeShapeType="1"/>
            </p:cNvSpPr>
            <p:nvPr/>
          </p:nvSpPr>
          <p:spPr bwMode="auto">
            <a:xfrm>
              <a:off x="0" y="0"/>
              <a:ext cx="3276" cy="192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910" name="Line 70"/>
            <p:cNvSpPr>
              <a:spLocks noChangeShapeType="1"/>
            </p:cNvSpPr>
            <p:nvPr/>
          </p:nvSpPr>
          <p:spPr bwMode="auto">
            <a:xfrm>
              <a:off x="3276" y="192"/>
              <a:ext cx="630" cy="1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911" name="Rectangle 71"/>
            <p:cNvSpPr>
              <a:spLocks/>
            </p:cNvSpPr>
            <p:nvPr/>
          </p:nvSpPr>
          <p:spPr bwMode="auto">
            <a:xfrm>
              <a:off x="3858" y="48"/>
              <a:ext cx="536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spcBef>
                  <a:spcPts val="1350"/>
                </a:spcBef>
              </a:pPr>
              <a:r>
                <a:rPr lang="en-US">
                  <a:solidFill>
                    <a:srgbClr val="FF0000"/>
                  </a:solidFill>
                  <a:latin typeface="Times New Roman Bold" charset="0"/>
                  <a:cs typeface="Times New Roman Bold" charset="0"/>
                  <a:sym typeface="Times New Roman Bold" charset="0"/>
                </a:rPr>
                <a:t>2.8</a:t>
              </a:r>
            </a:p>
          </p:txBody>
        </p:sp>
      </p:grpSp>
      <p:pic>
        <p:nvPicPr>
          <p:cNvPr id="35913" name="Picture 7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84475"/>
            <a:ext cx="13716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14" name="Picture 7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057400"/>
            <a:ext cx="573088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921" name="Group 81"/>
          <p:cNvGrpSpPr>
            <a:grpSpLocks/>
          </p:cNvGrpSpPr>
          <p:nvPr/>
        </p:nvGrpSpPr>
        <p:grpSpPr bwMode="auto">
          <a:xfrm>
            <a:off x="0" y="1901825"/>
            <a:ext cx="9144000" cy="815975"/>
            <a:chOff x="0" y="0"/>
            <a:chExt cx="5760" cy="514"/>
          </a:xfrm>
        </p:grpSpPr>
        <p:grpSp>
          <p:nvGrpSpPr>
            <p:cNvPr id="35917" name="Group 77"/>
            <p:cNvGrpSpPr>
              <a:grpSpLocks/>
            </p:cNvGrpSpPr>
            <p:nvPr/>
          </p:nvGrpSpPr>
          <p:grpSpPr bwMode="auto">
            <a:xfrm>
              <a:off x="0" y="242"/>
              <a:ext cx="5760" cy="272"/>
              <a:chOff x="0" y="0"/>
              <a:chExt cx="5760" cy="272"/>
            </a:xfrm>
          </p:grpSpPr>
          <p:sp>
            <p:nvSpPr>
              <p:cNvPr id="35915" name="Line 75"/>
              <p:cNvSpPr>
                <a:spLocks noChangeShapeType="1"/>
              </p:cNvSpPr>
              <p:nvPr/>
            </p:nvSpPr>
            <p:spPr bwMode="auto">
              <a:xfrm>
                <a:off x="0" y="256"/>
                <a:ext cx="5760" cy="1"/>
              </a:xfrm>
              <a:prstGeom prst="line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16" name="Rectangle 76"/>
              <p:cNvSpPr>
                <a:spLocks/>
              </p:cNvSpPr>
              <p:nvPr/>
            </p:nvSpPr>
            <p:spPr bwMode="auto">
              <a:xfrm>
                <a:off x="4242" y="0"/>
                <a:ext cx="440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 algn="ctr">
                  <a:spcBef>
                    <a:spcPts val="1350"/>
                  </a:spcBef>
                </a:pPr>
                <a:r>
                  <a:rPr lang="en-US">
                    <a:solidFill>
                      <a:srgbClr val="FF0000"/>
                    </a:solidFill>
                    <a:latin typeface="Times New Roman Bold" charset="0"/>
                    <a:cs typeface="Times New Roman Bold" charset="0"/>
                    <a:sym typeface="Times New Roman Bold" charset="0"/>
                  </a:rPr>
                  <a:t>3.3</a:t>
                </a:r>
              </a:p>
            </p:txBody>
          </p:sp>
        </p:grpSp>
        <p:grpSp>
          <p:nvGrpSpPr>
            <p:cNvPr id="35920" name="Group 80"/>
            <p:cNvGrpSpPr>
              <a:grpSpLocks/>
            </p:cNvGrpSpPr>
            <p:nvPr/>
          </p:nvGrpSpPr>
          <p:grpSpPr bwMode="auto">
            <a:xfrm>
              <a:off x="4383" y="0"/>
              <a:ext cx="1042" cy="338"/>
              <a:chOff x="0" y="0"/>
              <a:chExt cx="1042" cy="338"/>
            </a:xfrm>
          </p:grpSpPr>
          <p:sp>
            <p:nvSpPr>
              <p:cNvPr id="35918" name="Rectangle 78"/>
              <p:cNvSpPr>
                <a:spLocks/>
              </p:cNvSpPr>
              <p:nvPr/>
            </p:nvSpPr>
            <p:spPr bwMode="auto">
              <a:xfrm>
                <a:off x="0" y="0"/>
                <a:ext cx="1042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latin typeface="Arial" charset="0"/>
                    <a:cs typeface="Arial" charset="0"/>
                    <a:sym typeface="Arial" charset="0"/>
                  </a:rPr>
                  <a:t>Camera height</a:t>
                </a:r>
              </a:p>
            </p:txBody>
          </p:sp>
          <p:sp>
            <p:nvSpPr>
              <p:cNvPr id="35919" name="Line 79"/>
              <p:cNvSpPr>
                <a:spLocks noChangeShapeType="1"/>
              </p:cNvSpPr>
              <p:nvPr/>
            </p:nvSpPr>
            <p:spPr bwMode="auto">
              <a:xfrm flipH="1">
                <a:off x="225" y="194"/>
                <a:ext cx="288" cy="144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35922" name="Rectangle 82"/>
          <p:cNvSpPr>
            <a:spLocks/>
          </p:cNvSpPr>
          <p:nvPr/>
        </p:nvSpPr>
        <p:spPr bwMode="auto">
          <a:xfrm>
            <a:off x="838200" y="5562600"/>
            <a:ext cx="75565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What is the height of the camera?</a:t>
            </a:r>
          </a:p>
        </p:txBody>
      </p:sp>
      <p:sp>
        <p:nvSpPr>
          <p:cNvPr id="84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78946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2" grpId="0" animBg="1"/>
      <p:bldP spid="35904" grpId="0" animBg="1"/>
      <p:bldP spid="35922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Horizon: Vanishing line of ground plane</a:t>
            </a:r>
          </a:p>
        </p:txBody>
      </p:sp>
      <p:sp>
        <p:nvSpPr>
          <p:cNvPr id="54" name="Text Box 5"/>
          <p:cNvSpPr txBox="1">
            <a:spLocks noChangeArrowheads="1"/>
          </p:cNvSpPr>
          <p:nvPr/>
        </p:nvSpPr>
        <p:spPr bwMode="auto">
          <a:xfrm>
            <a:off x="15903" y="6555249"/>
            <a:ext cx="19704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Adapted from Steve Seitz</a:t>
            </a:r>
          </a:p>
        </p:txBody>
      </p:sp>
      <p:sp>
        <p:nvSpPr>
          <p:cNvPr id="64" name="Rectangle 5"/>
          <p:cNvSpPr txBox="1">
            <a:spLocks noChangeArrowheads="1"/>
          </p:cNvSpPr>
          <p:nvPr/>
        </p:nvSpPr>
        <p:spPr bwMode="auto">
          <a:xfrm>
            <a:off x="228600" y="1091407"/>
            <a:ext cx="8534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13208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839788" lvl="1" indent="-342900">
              <a:buClr>
                <a:srgbClr val="000000"/>
              </a:buClr>
            </a:pPr>
            <a:r>
              <a:rPr lang="en-US" sz="2400" i="1" kern="0" dirty="0">
                <a:cs typeface="Arial Bold" charset="0"/>
                <a:sym typeface="Arial Bold" charset="0"/>
              </a:rPr>
              <a:t>Horizon</a:t>
            </a:r>
            <a:r>
              <a:rPr lang="en-US" sz="2400" kern="0" dirty="0">
                <a:cs typeface="Arial Bold" charset="0"/>
                <a:sym typeface="Arial Bold" charset="0"/>
              </a:rPr>
              <a:t>: vanishing line of the ground plane</a:t>
            </a:r>
            <a:endParaRPr lang="en-US" sz="2400" kern="0" dirty="0"/>
          </a:p>
          <a:p>
            <a:pPr marL="1239838" lvl="2" indent="-342900">
              <a:buClr>
                <a:srgbClr val="000000"/>
              </a:buClr>
            </a:pPr>
            <a:r>
              <a:rPr lang="en-US" sz="2200" kern="0" dirty="0"/>
              <a:t>All points at the same height as </a:t>
            </a:r>
            <a:r>
              <a:rPr lang="en-US" sz="2200" kern="0" dirty="0">
                <a:cs typeface="Arial Bold" charset="0"/>
                <a:sym typeface="Arial Bold" charset="0"/>
              </a:rPr>
              <a:t>the camera</a:t>
            </a:r>
            <a:r>
              <a:rPr lang="en-US" sz="2200" kern="0" dirty="0"/>
              <a:t> project to </a:t>
            </a:r>
            <a:r>
              <a:rPr lang="en-US" sz="2200" kern="0" dirty="0">
                <a:cs typeface="Arial Bold" charset="0"/>
                <a:sym typeface="Arial Bold" charset="0"/>
              </a:rPr>
              <a:t>the horizon</a:t>
            </a:r>
          </a:p>
          <a:p>
            <a:pPr marL="1239838" lvl="2" indent="-342900">
              <a:buClr>
                <a:srgbClr val="000000"/>
              </a:buClr>
            </a:pPr>
            <a:r>
              <a:rPr lang="en-US" sz="2200" kern="0" dirty="0"/>
              <a:t>Points higher (resp. lower) than </a:t>
            </a:r>
            <a:r>
              <a:rPr lang="en-US" sz="2200" kern="0" dirty="0">
                <a:cs typeface="Arial Bold" charset="0"/>
                <a:sym typeface="Arial Bold" charset="0"/>
              </a:rPr>
              <a:t>the camera</a:t>
            </a:r>
            <a:r>
              <a:rPr lang="en-US" sz="2200" kern="0" dirty="0"/>
              <a:t> project above (resp. below) </a:t>
            </a:r>
            <a:r>
              <a:rPr lang="en-US" sz="2200" kern="0" dirty="0">
                <a:cs typeface="Arial Bold" charset="0"/>
                <a:sym typeface="Arial Bold" charset="0"/>
              </a:rPr>
              <a:t>the horizon</a:t>
            </a:r>
          </a:p>
          <a:p>
            <a:pPr marL="1239838" lvl="2" indent="-342900">
              <a:buClr>
                <a:srgbClr val="000000"/>
              </a:buClr>
            </a:pPr>
            <a:r>
              <a:rPr lang="en-US" sz="2200" kern="0" dirty="0"/>
              <a:t>Provides way of comparing height of objects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D539CA5-8E7B-E24F-9E4D-8AA5CF550A9F}"/>
              </a:ext>
            </a:extLst>
          </p:cNvPr>
          <p:cNvCxnSpPr/>
          <p:nvPr/>
        </p:nvCxnSpPr>
        <p:spPr bwMode="auto">
          <a:xfrm>
            <a:off x="1289942" y="6039110"/>
            <a:ext cx="281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C9494EC-A595-1F40-8039-349AF1FFBA9C}"/>
              </a:ext>
            </a:extLst>
          </p:cNvPr>
          <p:cNvCxnSpPr>
            <a:cxnSpLocks/>
          </p:cNvCxnSpPr>
          <p:nvPr/>
        </p:nvCxnSpPr>
        <p:spPr bwMode="auto">
          <a:xfrm>
            <a:off x="1289942" y="5069680"/>
            <a:ext cx="304800" cy="114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B8A71003-BD1B-9F42-A298-53C900285DFB}"/>
              </a:ext>
            </a:extLst>
          </p:cNvPr>
          <p:cNvSpPr/>
          <p:nvPr/>
        </p:nvSpPr>
        <p:spPr bwMode="auto">
          <a:xfrm>
            <a:off x="1174054" y="495538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DC85E37-F36A-2744-BB7B-79C86B1DF11B}"/>
              </a:ext>
            </a:extLst>
          </p:cNvPr>
          <p:cNvSpPr txBox="1"/>
          <p:nvPr/>
        </p:nvSpPr>
        <p:spPr>
          <a:xfrm>
            <a:off x="796558" y="4550865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433664A-BD9E-D741-A645-F7E949319CCE}"/>
              </a:ext>
            </a:extLst>
          </p:cNvPr>
          <p:cNvSpPr txBox="1"/>
          <p:nvPr/>
        </p:nvSpPr>
        <p:spPr>
          <a:xfrm>
            <a:off x="1673559" y="6015335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plane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39AD2FB-A5AA-4349-B3F9-8DF3102E4985}"/>
              </a:ext>
            </a:extLst>
          </p:cNvPr>
          <p:cNvSpPr/>
          <p:nvPr/>
        </p:nvSpPr>
        <p:spPr bwMode="auto">
          <a:xfrm>
            <a:off x="5334000" y="4522704"/>
            <a:ext cx="2819400" cy="173354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B081C1B-1AAD-1A41-9A4A-49D5464EFB71}"/>
              </a:ext>
            </a:extLst>
          </p:cNvPr>
          <p:cNvCxnSpPr/>
          <p:nvPr/>
        </p:nvCxnSpPr>
        <p:spPr bwMode="auto">
          <a:xfrm>
            <a:off x="5334000" y="5096264"/>
            <a:ext cx="281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36F17CE-3CFA-9547-BF82-FB15232C76A9}"/>
              </a:ext>
            </a:extLst>
          </p:cNvPr>
          <p:cNvCxnSpPr>
            <a:cxnSpLocks/>
          </p:cNvCxnSpPr>
          <p:nvPr/>
        </p:nvCxnSpPr>
        <p:spPr bwMode="auto">
          <a:xfrm flipH="1">
            <a:off x="1281968" y="5029200"/>
            <a:ext cx="11107" cy="96943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D562FC9-1068-7D4E-86CB-745B133D7C14}"/>
                  </a:ext>
                </a:extLst>
              </p:cNvPr>
              <p:cNvSpPr txBox="1"/>
              <p:nvPr/>
            </p:nvSpPr>
            <p:spPr>
              <a:xfrm>
                <a:off x="974844" y="5318286"/>
                <a:ext cx="396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D562FC9-1068-7D4E-86CB-745B133D7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44" y="5318286"/>
                <a:ext cx="396756" cy="461665"/>
              </a:xfrm>
              <a:prstGeom prst="rect">
                <a:avLst/>
              </a:prstGeom>
              <a:blipFill>
                <a:blip r:embed="rId3"/>
                <a:stretch>
                  <a:fillRect l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6284F39-1555-2D42-ACF1-E598E9F81FAB}"/>
              </a:ext>
            </a:extLst>
          </p:cNvPr>
          <p:cNvCxnSpPr>
            <a:cxnSpLocks/>
          </p:cNvCxnSpPr>
          <p:nvPr/>
        </p:nvCxnSpPr>
        <p:spPr bwMode="auto">
          <a:xfrm>
            <a:off x="1416692" y="5068274"/>
            <a:ext cx="243294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8C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03072290-9F6C-D24C-B99F-28572BF622F6}"/>
              </a:ext>
            </a:extLst>
          </p:cNvPr>
          <p:cNvSpPr/>
          <p:nvPr/>
        </p:nvSpPr>
        <p:spPr bwMode="auto">
          <a:xfrm>
            <a:off x="2714030" y="5250857"/>
            <a:ext cx="112362" cy="11236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6BEF262-7E02-D14D-BA12-CDEB5873C314}"/>
                  </a:ext>
                </a:extLst>
              </p:cNvPr>
              <p:cNvSpPr txBox="1"/>
              <p:nvPr/>
            </p:nvSpPr>
            <p:spPr>
              <a:xfrm>
                <a:off x="2373455" y="5225282"/>
                <a:ext cx="396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6BEF262-7E02-D14D-BA12-CDEB5873C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455" y="5225282"/>
                <a:ext cx="396756" cy="461665"/>
              </a:xfrm>
              <a:prstGeom prst="rect">
                <a:avLst/>
              </a:prstGeom>
              <a:blipFill>
                <a:blip r:embed="rId4"/>
                <a:stretch>
                  <a:fillRect l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Oval 77">
            <a:extLst>
              <a:ext uri="{FF2B5EF4-FFF2-40B4-BE49-F238E27FC236}">
                <a16:creationId xmlns:a16="http://schemas.microsoft.com/office/drawing/2014/main" id="{A08680C6-37A5-8B4F-893F-6271EBE75983}"/>
              </a:ext>
            </a:extLst>
          </p:cNvPr>
          <p:cNvSpPr/>
          <p:nvPr/>
        </p:nvSpPr>
        <p:spPr bwMode="auto">
          <a:xfrm>
            <a:off x="6742200" y="5250857"/>
            <a:ext cx="112362" cy="11236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479542A-8ADC-644E-97A4-38F7E3CA0946}"/>
                  </a:ext>
                </a:extLst>
              </p:cNvPr>
              <p:cNvSpPr txBox="1"/>
              <p:nvPr/>
            </p:nvSpPr>
            <p:spPr>
              <a:xfrm>
                <a:off x="6401625" y="5225282"/>
                <a:ext cx="396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479542A-8ADC-644E-97A4-38F7E3CA0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625" y="5225282"/>
                <a:ext cx="39675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006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uiExpand="1" build="p"/>
      <p:bldP spid="68" grpId="0" animBg="1"/>
      <p:bldP spid="69" grpId="0"/>
      <p:bldP spid="70" grpId="0"/>
      <p:bldP spid="71" grpId="0" animBg="1"/>
      <p:bldP spid="74" grpId="0"/>
      <p:bldP spid="76" grpId="0" animBg="1"/>
      <p:bldP spid="77" grpId="0"/>
      <p:bldP spid="78" grpId="0" animBg="1"/>
      <p:bldP spid="7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Horizon: Vanishing line of ground plane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D81D30-3D40-E646-821C-FAAB6C9A524C}"/>
              </a:ext>
            </a:extLst>
          </p:cNvPr>
          <p:cNvCxnSpPr/>
          <p:nvPr/>
        </p:nvCxnSpPr>
        <p:spPr bwMode="auto">
          <a:xfrm>
            <a:off x="1289942" y="3562168"/>
            <a:ext cx="281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B05E22A-4D0D-2549-98B1-FF3D398E6C14}"/>
              </a:ext>
            </a:extLst>
          </p:cNvPr>
          <p:cNvCxnSpPr/>
          <p:nvPr/>
        </p:nvCxnSpPr>
        <p:spPr bwMode="auto">
          <a:xfrm>
            <a:off x="1289942" y="2592738"/>
            <a:ext cx="381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05D5E3BC-2FEC-D146-834B-0CDAFF8B4F26}"/>
              </a:ext>
            </a:extLst>
          </p:cNvPr>
          <p:cNvSpPr/>
          <p:nvPr/>
        </p:nvSpPr>
        <p:spPr bwMode="auto">
          <a:xfrm>
            <a:off x="1174054" y="2478438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208C5D-4D0E-FC4A-8A85-9FEBEF9BDABA}"/>
              </a:ext>
            </a:extLst>
          </p:cNvPr>
          <p:cNvSpPr txBox="1"/>
          <p:nvPr/>
        </p:nvSpPr>
        <p:spPr>
          <a:xfrm>
            <a:off x="796558" y="2073923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97048D7-2105-6842-A72D-AD6092ADE8C1}"/>
              </a:ext>
            </a:extLst>
          </p:cNvPr>
          <p:cNvSpPr txBox="1"/>
          <p:nvPr/>
        </p:nvSpPr>
        <p:spPr>
          <a:xfrm>
            <a:off x="1673559" y="3552097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plane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2EF093-A557-8641-9A1A-6A08A3378361}"/>
              </a:ext>
            </a:extLst>
          </p:cNvPr>
          <p:cNvSpPr/>
          <p:nvPr/>
        </p:nvSpPr>
        <p:spPr bwMode="auto">
          <a:xfrm>
            <a:off x="5371453" y="1676400"/>
            <a:ext cx="2819400" cy="173354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1D0A3F7-9062-734B-9538-9A118F08EEB2}"/>
              </a:ext>
            </a:extLst>
          </p:cNvPr>
          <p:cNvCxnSpPr/>
          <p:nvPr/>
        </p:nvCxnSpPr>
        <p:spPr bwMode="auto">
          <a:xfrm>
            <a:off x="5371453" y="2577096"/>
            <a:ext cx="281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DBC7F66-92E1-034E-9D3C-F1E553303786}"/>
              </a:ext>
            </a:extLst>
          </p:cNvPr>
          <p:cNvCxnSpPr/>
          <p:nvPr/>
        </p:nvCxnSpPr>
        <p:spPr bwMode="auto">
          <a:xfrm>
            <a:off x="1289942" y="6039110"/>
            <a:ext cx="281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B4F6146-95CA-D74E-9824-79B3A2EB332B}"/>
              </a:ext>
            </a:extLst>
          </p:cNvPr>
          <p:cNvCxnSpPr>
            <a:cxnSpLocks/>
          </p:cNvCxnSpPr>
          <p:nvPr/>
        </p:nvCxnSpPr>
        <p:spPr bwMode="auto">
          <a:xfrm>
            <a:off x="1289942" y="5069680"/>
            <a:ext cx="304800" cy="114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186CCE8F-541E-6C47-80A2-9D0253BD280B}"/>
              </a:ext>
            </a:extLst>
          </p:cNvPr>
          <p:cNvSpPr/>
          <p:nvPr/>
        </p:nvSpPr>
        <p:spPr bwMode="auto">
          <a:xfrm>
            <a:off x="1174054" y="495538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7191665-3494-E540-86B7-138BF027BC50}"/>
              </a:ext>
            </a:extLst>
          </p:cNvPr>
          <p:cNvSpPr txBox="1"/>
          <p:nvPr/>
        </p:nvSpPr>
        <p:spPr>
          <a:xfrm>
            <a:off x="796558" y="4550865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D45CBC7-3CDD-1944-8EE9-33A64052A7D5}"/>
              </a:ext>
            </a:extLst>
          </p:cNvPr>
          <p:cNvSpPr txBox="1"/>
          <p:nvPr/>
        </p:nvSpPr>
        <p:spPr>
          <a:xfrm>
            <a:off x="1673559" y="6015335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plane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19DBB21-FE9E-B841-9878-4CB4978250A5}"/>
              </a:ext>
            </a:extLst>
          </p:cNvPr>
          <p:cNvSpPr/>
          <p:nvPr/>
        </p:nvSpPr>
        <p:spPr bwMode="auto">
          <a:xfrm>
            <a:off x="5334000" y="4522704"/>
            <a:ext cx="2819400" cy="173354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27EB658-B81B-7D4B-88D2-A7BF9DF9C2E8}"/>
              </a:ext>
            </a:extLst>
          </p:cNvPr>
          <p:cNvCxnSpPr/>
          <p:nvPr/>
        </p:nvCxnSpPr>
        <p:spPr bwMode="auto">
          <a:xfrm>
            <a:off x="5334000" y="5096264"/>
            <a:ext cx="281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C0FD9599-878D-374A-9AE9-24077303E35C}"/>
                  </a:ext>
                </a:extLst>
              </p:cNvPr>
              <p:cNvSpPr txBox="1"/>
              <p:nvPr/>
            </p:nvSpPr>
            <p:spPr>
              <a:xfrm>
                <a:off x="2973738" y="979990"/>
                <a:ext cx="32029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C0FD9599-878D-374A-9AE9-24077303E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3738" y="979990"/>
                <a:ext cx="3202928" cy="461665"/>
              </a:xfrm>
              <a:prstGeom prst="rect">
                <a:avLst/>
              </a:prstGeom>
              <a:blipFill>
                <a:blip r:embed="rId3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ACA8826D-47D1-8840-869C-3CAB940700CE}"/>
              </a:ext>
            </a:extLst>
          </p:cNvPr>
          <p:cNvCxnSpPr>
            <a:cxnSpLocks/>
          </p:cNvCxnSpPr>
          <p:nvPr/>
        </p:nvCxnSpPr>
        <p:spPr bwMode="auto">
          <a:xfrm flipH="1">
            <a:off x="1282800" y="2592738"/>
            <a:ext cx="11107" cy="96943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572FBBC-73AA-AA4F-A7BC-148C597E9DD7}"/>
                  </a:ext>
                </a:extLst>
              </p:cNvPr>
              <p:cNvSpPr txBox="1"/>
              <p:nvPr/>
            </p:nvSpPr>
            <p:spPr>
              <a:xfrm>
                <a:off x="975676" y="2860654"/>
                <a:ext cx="396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572FBBC-73AA-AA4F-A7BC-148C597E9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676" y="2860654"/>
                <a:ext cx="396756" cy="461665"/>
              </a:xfrm>
              <a:prstGeom prst="rect">
                <a:avLst/>
              </a:prstGeom>
              <a:blipFill>
                <a:blip r:embed="rId4"/>
                <a:stretch>
                  <a:fillRect l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5ACD408-66B2-6246-A5A8-575CF4C687D1}"/>
                  </a:ext>
                </a:extLst>
              </p:cNvPr>
              <p:cNvSpPr txBox="1"/>
              <p:nvPr/>
            </p:nvSpPr>
            <p:spPr>
              <a:xfrm>
                <a:off x="6289028" y="2094636"/>
                <a:ext cx="9842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8C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008C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i="1" dirty="0">
                  <a:solidFill>
                    <a:srgbClr val="008C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5ACD408-66B2-6246-A5A8-575CF4C68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28" y="2094636"/>
                <a:ext cx="984250" cy="461665"/>
              </a:xfrm>
              <a:prstGeom prst="rect">
                <a:avLst/>
              </a:prstGeom>
              <a:blipFill>
                <a:blip r:embed="rId5"/>
                <a:stretch>
                  <a:fillRect l="-1266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A001CAD-F19B-3A41-A4F3-7DA888DF60BD}"/>
              </a:ext>
            </a:extLst>
          </p:cNvPr>
          <p:cNvCxnSpPr>
            <a:cxnSpLocks/>
          </p:cNvCxnSpPr>
          <p:nvPr/>
        </p:nvCxnSpPr>
        <p:spPr bwMode="auto">
          <a:xfrm flipH="1">
            <a:off x="1281968" y="5029200"/>
            <a:ext cx="11107" cy="96943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CB9FC73-34E6-C04A-A6A5-21906456BC6B}"/>
                  </a:ext>
                </a:extLst>
              </p:cNvPr>
              <p:cNvSpPr txBox="1"/>
              <p:nvPr/>
            </p:nvSpPr>
            <p:spPr>
              <a:xfrm>
                <a:off x="974844" y="5318286"/>
                <a:ext cx="396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CB9FC73-34E6-C04A-A6A5-21906456B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44" y="5318286"/>
                <a:ext cx="396756" cy="461665"/>
              </a:xfrm>
              <a:prstGeom prst="rect">
                <a:avLst/>
              </a:prstGeom>
              <a:blipFill>
                <a:blip r:embed="rId6"/>
                <a:stretch>
                  <a:fillRect l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D7B0543-08FB-AE4B-A8C4-C59A998658F3}"/>
              </a:ext>
            </a:extLst>
          </p:cNvPr>
          <p:cNvCxnSpPr>
            <a:cxnSpLocks/>
          </p:cNvCxnSpPr>
          <p:nvPr/>
        </p:nvCxnSpPr>
        <p:spPr bwMode="auto">
          <a:xfrm>
            <a:off x="1676400" y="2592738"/>
            <a:ext cx="243294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8C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17CAF87F-40F1-CF4C-9C87-A803EF799D52}"/>
              </a:ext>
            </a:extLst>
          </p:cNvPr>
          <p:cNvSpPr/>
          <p:nvPr/>
        </p:nvSpPr>
        <p:spPr bwMode="auto">
          <a:xfrm>
            <a:off x="2973738" y="2775321"/>
            <a:ext cx="112362" cy="11236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BA55A42-9CCC-8B4B-A659-937DAE49D543}"/>
                  </a:ext>
                </a:extLst>
              </p:cNvPr>
              <p:cNvSpPr txBox="1"/>
              <p:nvPr/>
            </p:nvSpPr>
            <p:spPr>
              <a:xfrm>
                <a:off x="2633163" y="2749746"/>
                <a:ext cx="396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BA55A42-9CCC-8B4B-A659-937DAE49D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163" y="2749746"/>
                <a:ext cx="396756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Oval 84">
            <a:extLst>
              <a:ext uri="{FF2B5EF4-FFF2-40B4-BE49-F238E27FC236}">
                <a16:creationId xmlns:a16="http://schemas.microsoft.com/office/drawing/2014/main" id="{81AC8DBC-8C05-D741-9BD9-44FA3DA8634C}"/>
              </a:ext>
            </a:extLst>
          </p:cNvPr>
          <p:cNvSpPr/>
          <p:nvPr/>
        </p:nvSpPr>
        <p:spPr bwMode="auto">
          <a:xfrm>
            <a:off x="6618068" y="2740634"/>
            <a:ext cx="112362" cy="11236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FE1BAE0-7146-4E46-8D64-553A7B9E4FEE}"/>
                  </a:ext>
                </a:extLst>
              </p:cNvPr>
              <p:cNvSpPr txBox="1"/>
              <p:nvPr/>
            </p:nvSpPr>
            <p:spPr>
              <a:xfrm>
                <a:off x="6401625" y="2740634"/>
                <a:ext cx="396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FE1BAE0-7146-4E46-8D64-553A7B9E4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625" y="2740634"/>
                <a:ext cx="396756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E39C3AC-AFEF-524A-AC4F-AC9B22277ED4}"/>
              </a:ext>
            </a:extLst>
          </p:cNvPr>
          <p:cNvCxnSpPr>
            <a:cxnSpLocks/>
          </p:cNvCxnSpPr>
          <p:nvPr/>
        </p:nvCxnSpPr>
        <p:spPr bwMode="auto">
          <a:xfrm>
            <a:off x="1416692" y="5068274"/>
            <a:ext cx="243294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8C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E307D8FC-A6DD-AA4C-903E-E02CAC8A7E7C}"/>
              </a:ext>
            </a:extLst>
          </p:cNvPr>
          <p:cNvSpPr/>
          <p:nvPr/>
        </p:nvSpPr>
        <p:spPr bwMode="auto">
          <a:xfrm>
            <a:off x="2714030" y="5250857"/>
            <a:ext cx="112362" cy="11236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6DBBAFE-8468-2547-BB51-CE6B51997682}"/>
                  </a:ext>
                </a:extLst>
              </p:cNvPr>
              <p:cNvSpPr txBox="1"/>
              <p:nvPr/>
            </p:nvSpPr>
            <p:spPr>
              <a:xfrm>
                <a:off x="2373455" y="5225282"/>
                <a:ext cx="396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6DBBAFE-8468-2547-BB51-CE6B51997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455" y="5225282"/>
                <a:ext cx="396756" cy="461665"/>
              </a:xfrm>
              <a:prstGeom prst="rect">
                <a:avLst/>
              </a:prstGeom>
              <a:blipFill>
                <a:blip r:embed="rId9"/>
                <a:stretch>
                  <a:fillRect l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>
            <a:extLst>
              <a:ext uri="{FF2B5EF4-FFF2-40B4-BE49-F238E27FC236}">
                <a16:creationId xmlns:a16="http://schemas.microsoft.com/office/drawing/2014/main" id="{D917E201-8482-184E-9CDE-883E4A035DA4}"/>
              </a:ext>
            </a:extLst>
          </p:cNvPr>
          <p:cNvSpPr/>
          <p:nvPr/>
        </p:nvSpPr>
        <p:spPr bwMode="auto">
          <a:xfrm>
            <a:off x="6742200" y="5250857"/>
            <a:ext cx="112362" cy="11236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9DEB0E9-D94C-EC4C-A33C-34F3DE129A1D}"/>
                  </a:ext>
                </a:extLst>
              </p:cNvPr>
              <p:cNvSpPr txBox="1"/>
              <p:nvPr/>
            </p:nvSpPr>
            <p:spPr>
              <a:xfrm>
                <a:off x="6401625" y="5225282"/>
                <a:ext cx="396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9DEB0E9-D94C-EC4C-A33C-34F3DE129A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625" y="5225282"/>
                <a:ext cx="396756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0655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design a camera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295400"/>
          </a:xfrm>
        </p:spPr>
        <p:txBody>
          <a:bodyPr/>
          <a:lstStyle/>
          <a:p>
            <a:r>
              <a:rPr lang="en-US"/>
              <a:t>Idea 1:  put a piece of film in front of an object</a:t>
            </a:r>
          </a:p>
          <a:p>
            <a:r>
              <a:rPr lang="en-US"/>
              <a:t>Do we get a reasonable image?</a:t>
            </a:r>
          </a:p>
        </p:txBody>
      </p:sp>
      <p:pic>
        <p:nvPicPr>
          <p:cNvPr id="13316" name="Picture 4" descr="image-noth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4478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438400" y="1981200"/>
            <a:ext cx="4724400" cy="1524000"/>
            <a:chOff x="1536" y="1248"/>
            <a:chExt cx="2976" cy="960"/>
          </a:xfrm>
        </p:grpSpPr>
        <p:sp>
          <p:nvSpPr>
            <p:cNvPr id="13328" name="Line 6"/>
            <p:cNvSpPr>
              <a:spLocks noChangeShapeType="1"/>
            </p:cNvSpPr>
            <p:nvPr/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9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13" name="Line 9"/>
          <p:cNvSpPr>
            <a:spLocks noChangeShapeType="1"/>
          </p:cNvSpPr>
          <p:nvPr/>
        </p:nvSpPr>
        <p:spPr bwMode="auto">
          <a:xfrm>
            <a:off x="2438400" y="1981200"/>
            <a:ext cx="4724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743200" y="2209800"/>
            <a:ext cx="4419600" cy="1295400"/>
            <a:chOff x="1728" y="1392"/>
            <a:chExt cx="2784" cy="816"/>
          </a:xfrm>
        </p:grpSpPr>
        <p:grpSp>
          <p:nvGrpSpPr>
            <p:cNvPr id="13323" name="Group 11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13325" name="Line 12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6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7" name="Line 14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24" name="Line 15"/>
            <p:cNvSpPr>
              <a:spLocks noChangeShapeType="1"/>
            </p:cNvSpPr>
            <p:nvPr/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0" name="Oval 16"/>
          <p:cNvSpPr>
            <a:spLocks noChangeArrowheads="1"/>
          </p:cNvSpPr>
          <p:nvPr/>
        </p:nvSpPr>
        <p:spPr bwMode="auto">
          <a:xfrm>
            <a:off x="2393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Oval 17"/>
          <p:cNvSpPr>
            <a:spLocks noChangeArrowheads="1"/>
          </p:cNvSpPr>
          <p:nvPr/>
        </p:nvSpPr>
        <p:spPr bwMode="auto">
          <a:xfrm>
            <a:off x="2711450" y="25574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Text Box 18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1A9C0-B664-4414-9527-777643721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 with Projective Geometry</a:t>
            </a:r>
          </a:p>
        </p:txBody>
      </p:sp>
      <p:pic>
        <p:nvPicPr>
          <p:cNvPr id="7172" name="Picture 4" descr="https://michaelbach.de/ot/sze-shepardTerrors/capp/Resources/ShepardTerrorSubterra1-25.png">
            <a:extLst>
              <a:ext uri="{FF2B5EF4-FFF2-40B4-BE49-F238E27FC236}">
                <a16:creationId xmlns:a16="http://schemas.microsoft.com/office/drawing/2014/main" id="{02AC45AB-784E-49EA-9B84-45CB52E89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61" y="1690689"/>
            <a:ext cx="35242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691E724-EE69-4706-96B2-C70560097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85" y="3033337"/>
            <a:ext cx="126682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2F85FB-6E59-45DF-8DFF-8D014AC710FE}"/>
              </a:ext>
            </a:extLst>
          </p:cNvPr>
          <p:cNvSpPr txBox="1"/>
          <p:nvPr/>
        </p:nvSpPr>
        <p:spPr>
          <a:xfrm>
            <a:off x="357403" y="6429539"/>
            <a:ext cx="7444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Illusion Credit: RN Shepard, Mind Sights: Original Visual Illusions, Ambiguities, and other Anomalies </a:t>
            </a:r>
          </a:p>
        </p:txBody>
      </p:sp>
    </p:spTree>
    <p:extLst>
      <p:ext uri="{BB962C8B-B14F-4D97-AF65-F5344CB8AC3E}">
        <p14:creationId xmlns:p14="http://schemas.microsoft.com/office/powerpoint/2010/main" val="222052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L -0.16284 0.193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42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229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What is the shape of the projection of a sphere?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705100" y="1524000"/>
            <a:ext cx="3717925" cy="5273675"/>
            <a:chOff x="1704" y="960"/>
            <a:chExt cx="2342" cy="3322"/>
          </a:xfrm>
        </p:grpSpPr>
        <p:pic>
          <p:nvPicPr>
            <p:cNvPr id="2458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04" y="960"/>
              <a:ext cx="2342" cy="3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2" name="Rectangle 5"/>
            <p:cNvSpPr>
              <a:spLocks noChangeArrowheads="1"/>
            </p:cNvSpPr>
            <p:nvPr/>
          </p:nvSpPr>
          <p:spPr bwMode="auto">
            <a:xfrm>
              <a:off x="3024" y="4128"/>
              <a:ext cx="9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00">
                  <a:latin typeface="EngraversGothic BT Regular" charset="0"/>
                </a:rPr>
                <a:t>Image source: F. Durand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8077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Are the widths of the projected columns equal?</a:t>
            </a:r>
          </a:p>
          <a:p>
            <a:pPr lvl="1"/>
            <a:r>
              <a:rPr lang="en-US" dirty="0"/>
              <a:t>The exterior columns are wider</a:t>
            </a:r>
          </a:p>
          <a:p>
            <a:pPr lvl="1"/>
            <a:r>
              <a:rPr lang="en-US" dirty="0"/>
              <a:t>This is not an optical illusion, and is not due to lens flaws</a:t>
            </a:r>
          </a:p>
          <a:p>
            <a:pPr lvl="1"/>
            <a:r>
              <a:rPr lang="en-US" dirty="0"/>
              <a:t>Phenomenon pointed out by Da Vinci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984500"/>
            <a:ext cx="54102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2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2984500"/>
            <a:ext cx="22971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7848600" y="6613525"/>
            <a:ext cx="12266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 dirty="0">
                <a:latin typeface="EngraversGothic BT Regular" charset="0"/>
              </a:rPr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208045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distortion: People</a:t>
            </a:r>
          </a:p>
        </p:txBody>
      </p:sp>
      <p:graphicFrame>
        <p:nvGraphicFramePr>
          <p:cNvPr id="2050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1441450" y="1485900"/>
          <a:ext cx="62611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6260317" imgH="4114286" progId="Photoshop.Image.10">
                  <p:embed/>
                </p:oleObj>
              </mc:Choice>
              <mc:Fallback>
                <p:oleObj name="Image" r:id="rId3" imgW="6260317" imgH="4114286" progId="Photoshop.Image.10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1450" y="1485900"/>
                        <a:ext cx="62611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18">
            <a:extLst>
              <a:ext uri="{FF2B5EF4-FFF2-40B4-BE49-F238E27FC236}">
                <a16:creationId xmlns:a16="http://schemas.microsoft.com/office/drawing/2014/main" id="{FE5155C4-5D92-BF48-818E-54DB49503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17027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from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Modeling projection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4267200"/>
            <a:ext cx="7848600" cy="2438400"/>
          </a:xfrm>
        </p:spPr>
        <p:txBody>
          <a:bodyPr/>
          <a:lstStyle/>
          <a:p>
            <a:pPr marL="0" indent="0"/>
            <a:r>
              <a:rPr lang="en-US" dirty="0"/>
              <a:t>Projection equation:</a:t>
            </a:r>
          </a:p>
        </p:txBody>
      </p:sp>
      <p:sp>
        <p:nvSpPr>
          <p:cNvPr id="3078" name="Text Box 10"/>
          <p:cNvSpPr txBox="1">
            <a:spLocks noChangeArrowheads="1"/>
          </p:cNvSpPr>
          <p:nvPr/>
        </p:nvSpPr>
        <p:spPr bwMode="auto">
          <a:xfrm>
            <a:off x="7239000" y="6583363"/>
            <a:ext cx="19542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J. Ponce, S. Seitz</a:t>
            </a:r>
          </a:p>
        </p:txBody>
      </p:sp>
      <p:grpSp>
        <p:nvGrpSpPr>
          <p:cNvPr id="3080" name="Group 19"/>
          <p:cNvGrpSpPr>
            <a:grpSpLocks/>
          </p:cNvGrpSpPr>
          <p:nvPr/>
        </p:nvGrpSpPr>
        <p:grpSpPr bwMode="auto">
          <a:xfrm>
            <a:off x="1371600" y="990600"/>
            <a:ext cx="6858000" cy="2906713"/>
            <a:chOff x="1371600" y="990600"/>
            <a:chExt cx="6858000" cy="2906713"/>
          </a:xfrm>
        </p:grpSpPr>
        <p:grpSp>
          <p:nvGrpSpPr>
            <p:cNvPr id="3081" name="Group 22"/>
            <p:cNvGrpSpPr>
              <a:grpSpLocks/>
            </p:cNvGrpSpPr>
            <p:nvPr/>
          </p:nvGrpSpPr>
          <p:grpSpPr bwMode="auto">
            <a:xfrm>
              <a:off x="1371600" y="990600"/>
              <a:ext cx="6858000" cy="2847975"/>
              <a:chOff x="864" y="624"/>
              <a:chExt cx="4320" cy="1794"/>
            </a:xfrm>
          </p:grpSpPr>
          <p:pic>
            <p:nvPicPr>
              <p:cNvPr id="3086" name="Picture 1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64" y="624"/>
                <a:ext cx="4320" cy="1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87" name="Text Box 13"/>
              <p:cNvSpPr txBox="1">
                <a:spLocks noChangeArrowheads="1"/>
              </p:cNvSpPr>
              <p:nvPr/>
            </p:nvSpPr>
            <p:spPr bwMode="auto">
              <a:xfrm>
                <a:off x="2256" y="1920"/>
                <a:ext cx="768" cy="2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b="1"/>
                  <a:t>x</a:t>
                </a:r>
              </a:p>
            </p:txBody>
          </p:sp>
          <p:sp>
            <p:nvSpPr>
              <p:cNvPr id="3088" name="Text Box 14"/>
              <p:cNvSpPr txBox="1">
                <a:spLocks noChangeArrowheads="1"/>
              </p:cNvSpPr>
              <p:nvPr/>
            </p:nvSpPr>
            <p:spPr bwMode="auto">
              <a:xfrm>
                <a:off x="2688" y="662"/>
                <a:ext cx="240" cy="2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b="1"/>
                  <a:t>y</a:t>
                </a:r>
              </a:p>
            </p:txBody>
          </p:sp>
          <p:sp>
            <p:nvSpPr>
              <p:cNvPr id="3089" name="Text Box 15"/>
              <p:cNvSpPr txBox="1">
                <a:spLocks noChangeArrowheads="1"/>
              </p:cNvSpPr>
              <p:nvPr/>
            </p:nvSpPr>
            <p:spPr bwMode="auto">
              <a:xfrm>
                <a:off x="2064" y="1238"/>
                <a:ext cx="288" cy="2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b="1"/>
                  <a:t>z</a:t>
                </a:r>
              </a:p>
            </p:txBody>
          </p:sp>
        </p:grpSp>
        <p:sp>
          <p:nvSpPr>
            <p:cNvPr id="3082" name="Rectangle 4"/>
            <p:cNvSpPr>
              <a:spLocks noChangeArrowheads="1"/>
            </p:cNvSpPr>
            <p:nvPr/>
          </p:nvSpPr>
          <p:spPr bwMode="auto">
            <a:xfrm>
              <a:off x="2844800" y="990600"/>
              <a:ext cx="3479800" cy="290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3" name="Rectangle 26"/>
            <p:cNvSpPr>
              <a:spLocks noChangeArrowheads="1"/>
            </p:cNvSpPr>
            <p:nvPr/>
          </p:nvSpPr>
          <p:spPr bwMode="auto">
            <a:xfrm>
              <a:off x="2057400" y="2514600"/>
              <a:ext cx="381000" cy="228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" name="Freeform 17"/>
            <p:cNvSpPr>
              <a:spLocks/>
            </p:cNvSpPr>
            <p:nvPr/>
          </p:nvSpPr>
          <p:spPr bwMode="auto">
            <a:xfrm>
              <a:off x="2406316" y="1235242"/>
              <a:ext cx="368968" cy="352926"/>
            </a:xfrm>
            <a:custGeom>
              <a:avLst/>
              <a:gdLst>
                <a:gd name="T0" fmla="*/ 0 w 368968"/>
                <a:gd name="T1" fmla="*/ 208547 h 352926"/>
                <a:gd name="T2" fmla="*/ 112295 w 368968"/>
                <a:gd name="T3" fmla="*/ 64169 h 352926"/>
                <a:gd name="T4" fmla="*/ 272716 w 368968"/>
                <a:gd name="T5" fmla="*/ 0 h 352926"/>
                <a:gd name="T6" fmla="*/ 368968 w 368968"/>
                <a:gd name="T7" fmla="*/ 64169 h 352926"/>
                <a:gd name="T8" fmla="*/ 352926 w 368968"/>
                <a:gd name="T9" fmla="*/ 336884 h 352926"/>
                <a:gd name="T10" fmla="*/ 96252 w 368968"/>
                <a:gd name="T11" fmla="*/ 352926 h 352926"/>
                <a:gd name="T12" fmla="*/ 0 w 368968"/>
                <a:gd name="T13" fmla="*/ 208547 h 3529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8968" h="352926">
                  <a:moveTo>
                    <a:pt x="0" y="208547"/>
                  </a:moveTo>
                  <a:lnTo>
                    <a:pt x="112295" y="64169"/>
                  </a:lnTo>
                  <a:lnTo>
                    <a:pt x="272716" y="0"/>
                  </a:lnTo>
                  <a:lnTo>
                    <a:pt x="368968" y="64169"/>
                  </a:lnTo>
                  <a:lnTo>
                    <a:pt x="352926" y="336884"/>
                  </a:lnTo>
                  <a:lnTo>
                    <a:pt x="96252" y="352926"/>
                  </a:lnTo>
                  <a:lnTo>
                    <a:pt x="0" y="208547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TextBox 18"/>
            <p:cNvSpPr txBox="1">
              <a:spLocks noChangeArrowheads="1"/>
            </p:cNvSpPr>
            <p:nvPr/>
          </p:nvSpPr>
          <p:spPr bwMode="auto">
            <a:xfrm>
              <a:off x="3124200" y="1307592"/>
              <a:ext cx="269626" cy="4616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  <a:cs typeface="Times New Roman" pitchFamily="18" charset="0"/>
                </a:rPr>
                <a:t>f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1000" y="5334000"/>
            <a:ext cx="8305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instead of dealing with an image that is upside down, most of the time we will pretend that the image plane is in front of the camera center.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493C49E-FD8D-B843-9DD4-C77E4A8045F8}"/>
                  </a:ext>
                </a:extLst>
              </p:cNvPr>
              <p:cNvSpPr txBox="1"/>
              <p:nvPr/>
            </p:nvSpPr>
            <p:spPr>
              <a:xfrm>
                <a:off x="4406106" y="4211404"/>
                <a:ext cx="3810000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𝑓𝑋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𝑓𝑌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</m:e>
                    </m:d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= (x, y)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493C49E-FD8D-B843-9DD4-C77E4A804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106" y="4211404"/>
                <a:ext cx="3810000" cy="645048"/>
              </a:xfrm>
              <a:prstGeom prst="rect">
                <a:avLst/>
              </a:prstGeom>
              <a:blipFill>
                <a:blip r:embed="rId4"/>
                <a:stretch>
                  <a:fillRect r="-664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Homogeneous coordinates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533400"/>
          </a:xfrm>
        </p:spPr>
        <p:txBody>
          <a:bodyPr/>
          <a:lstStyle/>
          <a:p>
            <a:r>
              <a:rPr lang="en-US" dirty="0"/>
              <a:t>Is this a linear transformation?</a:t>
            </a:r>
          </a:p>
        </p:txBody>
      </p:sp>
      <p:sp>
        <p:nvSpPr>
          <p:cNvPr id="290820" name="Rectangle 4"/>
          <p:cNvSpPr>
            <a:spLocks noChangeArrowheads="1"/>
          </p:cNvSpPr>
          <p:nvPr/>
        </p:nvSpPr>
        <p:spPr bwMode="auto">
          <a:xfrm>
            <a:off x="685800" y="205740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/>
          </a:p>
          <a:p>
            <a:pPr marL="342900" indent="-342900">
              <a:spcBef>
                <a:spcPct val="20000"/>
              </a:spcBef>
            </a:pPr>
            <a:r>
              <a:rPr lang="en-US" sz="2800"/>
              <a:t>Trick:  add one more coordinate:</a:t>
            </a:r>
          </a:p>
        </p:txBody>
      </p:sp>
      <p:sp>
        <p:nvSpPr>
          <p:cNvPr id="290821" name="Text Box 5"/>
          <p:cNvSpPr txBox="1">
            <a:spLocks noChangeArrowheads="1"/>
          </p:cNvSpPr>
          <p:nvPr/>
        </p:nvSpPr>
        <p:spPr bwMode="auto">
          <a:xfrm>
            <a:off x="1793875" y="4125913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image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290822" name="Text Box 6"/>
          <p:cNvSpPr txBox="1">
            <a:spLocks noChangeArrowheads="1"/>
          </p:cNvSpPr>
          <p:nvPr/>
        </p:nvSpPr>
        <p:spPr bwMode="auto">
          <a:xfrm>
            <a:off x="5541963" y="4114800"/>
            <a:ext cx="26114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scene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290823" name="Rectangle 7"/>
          <p:cNvSpPr>
            <a:spLocks noChangeArrowheads="1"/>
          </p:cNvSpPr>
          <p:nvPr/>
        </p:nvSpPr>
        <p:spPr bwMode="auto">
          <a:xfrm>
            <a:off x="685800" y="4953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/>
              <a:t>Converting </a:t>
            </a:r>
            <a:r>
              <a:rPr lang="en-US" sz="2800" i="1"/>
              <a:t>from</a:t>
            </a:r>
            <a:r>
              <a:rPr lang="en-US" sz="2800"/>
              <a:t> homogeneous coordinates</a:t>
            </a:r>
          </a:p>
        </p:txBody>
      </p:sp>
      <p:pic>
        <p:nvPicPr>
          <p:cNvPr id="290824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9088" y="2974975"/>
            <a:ext cx="1843087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25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01738" y="5600700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26" name="Picture 1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43450" y="5456238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0827" name="Rectangle 11"/>
          <p:cNvSpPr>
            <a:spLocks noChangeArrowheads="1"/>
          </p:cNvSpPr>
          <p:nvPr/>
        </p:nvSpPr>
        <p:spPr bwMode="auto">
          <a:xfrm>
            <a:off x="685800" y="20574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no—division by z is nonlinear</a:t>
            </a:r>
          </a:p>
        </p:txBody>
      </p:sp>
      <p:pic>
        <p:nvPicPr>
          <p:cNvPr id="290828" name="Picture 12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22863" y="2871788"/>
            <a:ext cx="2112962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0" name="Text Box 13"/>
          <p:cNvSpPr txBox="1">
            <a:spLocks noChangeArrowheads="1"/>
          </p:cNvSpPr>
          <p:nvPr/>
        </p:nvSpPr>
        <p:spPr bwMode="auto">
          <a:xfrm>
            <a:off x="76073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D46F03-C2A0-3445-AF40-4BC0AFBAF797}"/>
                  </a:ext>
                </a:extLst>
              </p:cNvPr>
              <p:cNvSpPr txBox="1"/>
              <p:nvPr/>
            </p:nvSpPr>
            <p:spPr>
              <a:xfrm>
                <a:off x="762000" y="884324"/>
                <a:ext cx="2971800" cy="802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𝑓𝑋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𝑓𝑌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D46F03-C2A0-3445-AF40-4BC0AFBAF7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884324"/>
                <a:ext cx="2971800" cy="802336"/>
              </a:xfrm>
              <a:prstGeom prst="rect">
                <a:avLst/>
              </a:prstGeom>
              <a:blipFill>
                <a:blip r:embed="rId11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20" grpId="0"/>
      <p:bldP spid="290821" grpId="0"/>
      <p:bldP spid="290822" grpId="0"/>
      <p:bldP spid="290823" grpId="0"/>
      <p:bldP spid="290827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2"/>
          <p:cNvSpPr txBox="1">
            <a:spLocks noChangeArrowheads="1"/>
          </p:cNvSpPr>
          <p:nvPr/>
        </p:nvSpPr>
        <p:spPr bwMode="auto">
          <a:xfrm>
            <a:off x="6377781" y="3419475"/>
            <a:ext cx="2301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/>
              <a:t>divide by the third coordinate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Projection Matrix</a:t>
            </a:r>
          </a:p>
        </p:txBody>
      </p:sp>
      <p:sp>
        <p:nvSpPr>
          <p:cNvPr id="615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3657600"/>
          </a:xfrm>
        </p:spPr>
        <p:txBody>
          <a:bodyPr/>
          <a:lstStyle/>
          <a:p>
            <a:r>
              <a:rPr lang="en-US" sz="2400" dirty="0"/>
              <a:t>Projection is a matrix multiplication using homogeneous coordinates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33400" y="4343400"/>
            <a:ext cx="8367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In practice: lots of coordinate transformations…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47750" y="4876800"/>
            <a:ext cx="6648450" cy="1524000"/>
            <a:chOff x="1047750" y="4876800"/>
            <a:chExt cx="6648450" cy="1524000"/>
          </a:xfrm>
        </p:grpSpPr>
        <p:sp>
          <p:nvSpPr>
            <p:cNvPr id="6152" name="Rectangle 8"/>
            <p:cNvSpPr>
              <a:spLocks noChangeArrowheads="1"/>
            </p:cNvSpPr>
            <p:nvPr/>
          </p:nvSpPr>
          <p:spPr bwMode="auto">
            <a:xfrm>
              <a:off x="5410200" y="4953000"/>
              <a:ext cx="1524000" cy="1447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/>
                <a:t>World to </a:t>
              </a:r>
              <a:br>
                <a:rPr lang="en-US" sz="1400"/>
              </a:br>
              <a:r>
                <a:rPr lang="en-US" sz="1400"/>
                <a:t>camera coord. </a:t>
              </a:r>
              <a:br>
                <a:rPr lang="en-US" sz="1400"/>
              </a:br>
              <a:r>
                <a:rPr lang="en-US" sz="1400"/>
                <a:t>trans. matrix</a:t>
              </a:r>
              <a:br>
                <a:rPr lang="en-US" sz="1400"/>
              </a:br>
              <a:r>
                <a:rPr lang="en-US" sz="1400"/>
                <a:t>(4x4)</a:t>
              </a:r>
            </a:p>
          </p:txBody>
        </p:sp>
        <p:sp>
          <p:nvSpPr>
            <p:cNvPr id="6153" name="Rectangle 9"/>
            <p:cNvSpPr>
              <a:spLocks noChangeArrowheads="1"/>
            </p:cNvSpPr>
            <p:nvPr/>
          </p:nvSpPr>
          <p:spPr bwMode="auto">
            <a:xfrm>
              <a:off x="3714750" y="5029200"/>
              <a:ext cx="1371600" cy="1219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/>
                <a:t>Perspective</a:t>
              </a:r>
              <a:br>
                <a:rPr lang="en-US" sz="1400"/>
              </a:br>
              <a:r>
                <a:rPr lang="en-US" sz="1400"/>
                <a:t>projection matrix</a:t>
              </a:r>
              <a:br>
                <a:rPr lang="en-US" sz="1400"/>
              </a:br>
              <a:r>
                <a:rPr lang="en-US" sz="1400"/>
                <a:t>(3x4)</a:t>
              </a:r>
            </a:p>
          </p:txBody>
        </p:sp>
        <p:sp>
          <p:nvSpPr>
            <p:cNvPr id="6154" name="Rectangle 10"/>
            <p:cNvSpPr>
              <a:spLocks noChangeArrowheads="1"/>
            </p:cNvSpPr>
            <p:nvPr/>
          </p:nvSpPr>
          <p:spPr bwMode="auto">
            <a:xfrm>
              <a:off x="2114550" y="5029200"/>
              <a:ext cx="1295400" cy="1219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/>
                <a:t>Camera to </a:t>
              </a:r>
              <a:br>
                <a:rPr lang="en-US" sz="1400"/>
              </a:br>
              <a:r>
                <a:rPr lang="en-US" sz="1400"/>
                <a:t>pixel coord. </a:t>
              </a:r>
              <a:br>
                <a:rPr lang="en-US" sz="1400"/>
              </a:br>
              <a:r>
                <a:rPr lang="en-US" sz="1400"/>
                <a:t>trans. matrix </a:t>
              </a:r>
              <a:br>
                <a:rPr lang="en-US" sz="1400"/>
              </a:br>
              <a:r>
                <a:rPr lang="en-US" sz="1400"/>
                <a:t>(3x3)</a:t>
              </a:r>
            </a:p>
          </p:txBody>
        </p:sp>
        <p:sp>
          <p:nvSpPr>
            <p:cNvPr id="6155" name="Text Box 11"/>
            <p:cNvSpPr txBox="1">
              <a:spLocks noChangeArrowheads="1"/>
            </p:cNvSpPr>
            <p:nvPr/>
          </p:nvSpPr>
          <p:spPr bwMode="auto">
            <a:xfrm>
              <a:off x="1676400" y="5373688"/>
              <a:ext cx="36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 bwMode="auto">
            <a:xfrm>
              <a:off x="1047750" y="5029200"/>
              <a:ext cx="533400" cy="1219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 dirty="0"/>
                <a:t>2D</a:t>
              </a:r>
            </a:p>
            <a:p>
              <a:pPr algn="ctr"/>
              <a:r>
                <a:rPr lang="en-US" sz="1400" dirty="0"/>
                <a:t>point</a:t>
              </a:r>
              <a:br>
                <a:rPr lang="en-US" sz="1400" dirty="0"/>
              </a:br>
              <a:r>
                <a:rPr lang="en-US" sz="1400" dirty="0"/>
                <a:t>(3x1)</a:t>
              </a:r>
            </a:p>
          </p:txBody>
        </p:sp>
        <p:sp>
          <p:nvSpPr>
            <p:cNvPr id="6157" name="AutoShape 13"/>
            <p:cNvSpPr>
              <a:spLocks noChangeArrowheads="1"/>
            </p:cNvSpPr>
            <p:nvPr/>
          </p:nvSpPr>
          <p:spPr bwMode="auto">
            <a:xfrm>
              <a:off x="5334000" y="4876800"/>
              <a:ext cx="1752600" cy="1524000"/>
            </a:xfrm>
            <a:prstGeom prst="bracketPair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AutoShape 14"/>
            <p:cNvSpPr>
              <a:spLocks noChangeArrowheads="1"/>
            </p:cNvSpPr>
            <p:nvPr/>
          </p:nvSpPr>
          <p:spPr bwMode="auto">
            <a:xfrm>
              <a:off x="3486150" y="5029200"/>
              <a:ext cx="1752600" cy="1219200"/>
            </a:xfrm>
            <a:prstGeom prst="bracketPair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9" name="AutoShape 15"/>
            <p:cNvSpPr>
              <a:spLocks noChangeArrowheads="1"/>
            </p:cNvSpPr>
            <p:nvPr/>
          </p:nvSpPr>
          <p:spPr bwMode="auto">
            <a:xfrm>
              <a:off x="2114550" y="5029200"/>
              <a:ext cx="1295400" cy="1219200"/>
            </a:xfrm>
            <a:prstGeom prst="bracketPair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0" name="Rectangle 16"/>
            <p:cNvSpPr>
              <a:spLocks noChangeArrowheads="1"/>
            </p:cNvSpPr>
            <p:nvPr/>
          </p:nvSpPr>
          <p:spPr bwMode="auto">
            <a:xfrm>
              <a:off x="7162800" y="4876800"/>
              <a:ext cx="457200" cy="1447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/>
                <a:t>3D</a:t>
              </a:r>
              <a:br>
                <a:rPr lang="en-US" sz="1400"/>
              </a:br>
              <a:r>
                <a:rPr lang="en-US" sz="1400"/>
                <a:t>point</a:t>
              </a:r>
              <a:br>
                <a:rPr lang="en-US" sz="1400"/>
              </a:br>
              <a:r>
                <a:rPr lang="en-US" sz="1400"/>
                <a:t>(4x1)</a:t>
              </a:r>
            </a:p>
          </p:txBody>
        </p:sp>
        <p:sp>
          <p:nvSpPr>
            <p:cNvPr id="6161" name="AutoShape 17"/>
            <p:cNvSpPr>
              <a:spLocks noChangeArrowheads="1"/>
            </p:cNvSpPr>
            <p:nvPr/>
          </p:nvSpPr>
          <p:spPr bwMode="auto">
            <a:xfrm>
              <a:off x="7162800" y="4876800"/>
              <a:ext cx="533400" cy="1524000"/>
            </a:xfrm>
            <a:prstGeom prst="bracketPair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AutoShape 18"/>
            <p:cNvSpPr>
              <a:spLocks noChangeArrowheads="1"/>
            </p:cNvSpPr>
            <p:nvPr/>
          </p:nvSpPr>
          <p:spPr bwMode="auto">
            <a:xfrm>
              <a:off x="1047750" y="5029200"/>
              <a:ext cx="533400" cy="1219200"/>
            </a:xfrm>
            <a:prstGeom prst="bracketPair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" name="Text Box 18">
            <a:extLst>
              <a:ext uri="{FF2B5EF4-FFF2-40B4-BE49-F238E27FC236}">
                <a16:creationId xmlns:a16="http://schemas.microsoft.com/office/drawing/2014/main" id="{302F31AA-791D-0145-955D-41BEAFEF0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17027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from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15D8E0-CB00-C243-8A91-EC82646B5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245" y="1781969"/>
            <a:ext cx="736600" cy="2197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D028E7-A19B-ED47-A379-2167C4464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541" y="2095249"/>
            <a:ext cx="1003300" cy="165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45488D-0742-EC43-BA03-8DED88E6F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939" y="2055019"/>
            <a:ext cx="2679700" cy="165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8395A-8956-7B44-AA5A-08F70A967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7903" y="2708275"/>
            <a:ext cx="1879600" cy="571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75B34A-5E1B-1B48-8B3B-020AB73245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2743200"/>
            <a:ext cx="304800" cy="127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9DEDE37-928D-CB41-BBEB-CA7EA00BD1EC}"/>
              </a:ext>
            </a:extLst>
          </p:cNvPr>
          <p:cNvSpPr/>
          <p:nvPr/>
        </p:nvSpPr>
        <p:spPr bwMode="auto">
          <a:xfrm>
            <a:off x="851355" y="2119710"/>
            <a:ext cx="2425245" cy="14712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4EA8C4-CE31-C440-BBEA-8242690B4DE5}"/>
              </a:ext>
            </a:extLst>
          </p:cNvPr>
          <p:cNvSpPr/>
          <p:nvPr/>
        </p:nvSpPr>
        <p:spPr bwMode="auto">
          <a:xfrm>
            <a:off x="5029200" y="2133600"/>
            <a:ext cx="873521" cy="153653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31" grpId="0" animBg="1"/>
      <p:bldP spid="3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Orthographic Projection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 case of perspective projection</a:t>
            </a:r>
          </a:p>
          <a:p>
            <a:pPr lvl="1"/>
            <a:r>
              <a:rPr lang="en-US" dirty="0"/>
              <a:t>Distance from center of projection to image plane is infinite</a:t>
            </a:r>
          </a:p>
          <a:p>
            <a:pPr lvl="1"/>
            <a:r>
              <a:rPr lang="en-US" dirty="0"/>
              <a:t>Also called “parallel projection”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8677" name="Freeform 8"/>
          <p:cNvSpPr>
            <a:spLocks/>
          </p:cNvSpPr>
          <p:nvPr/>
        </p:nvSpPr>
        <p:spPr bwMode="auto">
          <a:xfrm>
            <a:off x="2735263" y="3024187"/>
            <a:ext cx="1638300" cy="1177925"/>
          </a:xfrm>
          <a:custGeom>
            <a:avLst/>
            <a:gdLst>
              <a:gd name="T0" fmla="*/ 0 w 1032"/>
              <a:gd name="T1" fmla="*/ 506413 h 742"/>
              <a:gd name="T2" fmla="*/ 1638300 w 1032"/>
              <a:gd name="T3" fmla="*/ 0 h 742"/>
              <a:gd name="T4" fmla="*/ 636587 w 1032"/>
              <a:gd name="T5" fmla="*/ 1177925 h 742"/>
              <a:gd name="T6" fmla="*/ 0 w 1032"/>
              <a:gd name="T7" fmla="*/ 506413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Freeform 9"/>
          <p:cNvSpPr>
            <a:spLocks/>
          </p:cNvSpPr>
          <p:nvPr/>
        </p:nvSpPr>
        <p:spPr bwMode="auto">
          <a:xfrm>
            <a:off x="2711450" y="3471862"/>
            <a:ext cx="71438" cy="93663"/>
          </a:xfrm>
          <a:custGeom>
            <a:avLst/>
            <a:gdLst>
              <a:gd name="T0" fmla="*/ 34925 w 45"/>
              <a:gd name="T1" fmla="*/ 11113 h 59"/>
              <a:gd name="T2" fmla="*/ 58738 w 45"/>
              <a:gd name="T3" fmla="*/ 0 h 59"/>
              <a:gd name="T4" fmla="*/ 71438 w 45"/>
              <a:gd name="T5" fmla="*/ 11113 h 59"/>
              <a:gd name="T6" fmla="*/ 71438 w 45"/>
              <a:gd name="T7" fmla="*/ 34925 h 59"/>
              <a:gd name="T8" fmla="*/ 71438 w 45"/>
              <a:gd name="T9" fmla="*/ 58738 h 59"/>
              <a:gd name="T10" fmla="*/ 58738 w 45"/>
              <a:gd name="T11" fmla="*/ 82550 h 59"/>
              <a:gd name="T12" fmla="*/ 34925 w 45"/>
              <a:gd name="T13" fmla="*/ 93663 h 59"/>
              <a:gd name="T14" fmla="*/ 11113 w 45"/>
              <a:gd name="T15" fmla="*/ 93663 h 59"/>
              <a:gd name="T16" fmla="*/ 0 w 45"/>
              <a:gd name="T17" fmla="*/ 82550 h 59"/>
              <a:gd name="T18" fmla="*/ 0 w 45"/>
              <a:gd name="T19" fmla="*/ 58738 h 59"/>
              <a:gd name="T20" fmla="*/ 0 w 45"/>
              <a:gd name="T21" fmla="*/ 34925 h 59"/>
              <a:gd name="T22" fmla="*/ 11113 w 45"/>
              <a:gd name="T23" fmla="*/ 11113 h 59"/>
              <a:gd name="T24" fmla="*/ 34925 w 45"/>
              <a:gd name="T25" fmla="*/ 11113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9" name="Freeform 10"/>
          <p:cNvSpPr>
            <a:spLocks/>
          </p:cNvSpPr>
          <p:nvPr/>
        </p:nvSpPr>
        <p:spPr bwMode="auto">
          <a:xfrm>
            <a:off x="4325938" y="2965450"/>
            <a:ext cx="71437" cy="93662"/>
          </a:xfrm>
          <a:custGeom>
            <a:avLst/>
            <a:gdLst>
              <a:gd name="T0" fmla="*/ 36512 w 45"/>
              <a:gd name="T1" fmla="*/ 11112 h 59"/>
              <a:gd name="T2" fmla="*/ 58737 w 45"/>
              <a:gd name="T3" fmla="*/ 0 h 59"/>
              <a:gd name="T4" fmla="*/ 71437 w 45"/>
              <a:gd name="T5" fmla="*/ 11112 h 59"/>
              <a:gd name="T6" fmla="*/ 71437 w 45"/>
              <a:gd name="T7" fmla="*/ 34925 h 59"/>
              <a:gd name="T8" fmla="*/ 71437 w 45"/>
              <a:gd name="T9" fmla="*/ 58737 h 59"/>
              <a:gd name="T10" fmla="*/ 58737 w 45"/>
              <a:gd name="T11" fmla="*/ 82550 h 59"/>
              <a:gd name="T12" fmla="*/ 36512 w 45"/>
              <a:gd name="T13" fmla="*/ 93662 h 59"/>
              <a:gd name="T14" fmla="*/ 12700 w 45"/>
              <a:gd name="T15" fmla="*/ 93662 h 59"/>
              <a:gd name="T16" fmla="*/ 0 w 45"/>
              <a:gd name="T17" fmla="*/ 82550 h 59"/>
              <a:gd name="T18" fmla="*/ 0 w 45"/>
              <a:gd name="T19" fmla="*/ 58737 h 59"/>
              <a:gd name="T20" fmla="*/ 0 w 45"/>
              <a:gd name="T21" fmla="*/ 34925 h 59"/>
              <a:gd name="T22" fmla="*/ 12700 w 45"/>
              <a:gd name="T23" fmla="*/ 11112 h 59"/>
              <a:gd name="T24" fmla="*/ 36512 w 45"/>
              <a:gd name="T25" fmla="*/ 11112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Freeform 11"/>
          <p:cNvSpPr>
            <a:spLocks/>
          </p:cNvSpPr>
          <p:nvPr/>
        </p:nvSpPr>
        <p:spPr bwMode="auto">
          <a:xfrm>
            <a:off x="3336925" y="4154487"/>
            <a:ext cx="69850" cy="93663"/>
          </a:xfrm>
          <a:custGeom>
            <a:avLst/>
            <a:gdLst>
              <a:gd name="T0" fmla="*/ 34925 w 44"/>
              <a:gd name="T1" fmla="*/ 11113 h 59"/>
              <a:gd name="T2" fmla="*/ 58738 w 44"/>
              <a:gd name="T3" fmla="*/ 0 h 59"/>
              <a:gd name="T4" fmla="*/ 69850 w 44"/>
              <a:gd name="T5" fmla="*/ 11113 h 59"/>
              <a:gd name="T6" fmla="*/ 69850 w 44"/>
              <a:gd name="T7" fmla="*/ 34925 h 59"/>
              <a:gd name="T8" fmla="*/ 69850 w 44"/>
              <a:gd name="T9" fmla="*/ 58738 h 59"/>
              <a:gd name="T10" fmla="*/ 58738 w 44"/>
              <a:gd name="T11" fmla="*/ 82550 h 59"/>
              <a:gd name="T12" fmla="*/ 34925 w 44"/>
              <a:gd name="T13" fmla="*/ 93663 h 59"/>
              <a:gd name="T14" fmla="*/ 11112 w 44"/>
              <a:gd name="T15" fmla="*/ 93663 h 59"/>
              <a:gd name="T16" fmla="*/ 0 w 44"/>
              <a:gd name="T17" fmla="*/ 82550 h 59"/>
              <a:gd name="T18" fmla="*/ 0 w 44"/>
              <a:gd name="T19" fmla="*/ 58738 h 59"/>
              <a:gd name="T20" fmla="*/ 0 w 44"/>
              <a:gd name="T21" fmla="*/ 34925 h 59"/>
              <a:gd name="T22" fmla="*/ 11112 w 44"/>
              <a:gd name="T23" fmla="*/ 11113 h 59"/>
              <a:gd name="T24" fmla="*/ 34925 w 44"/>
              <a:gd name="T25" fmla="*/ 11113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1" name="Freeform 12"/>
          <p:cNvSpPr>
            <a:spLocks/>
          </p:cNvSpPr>
          <p:nvPr/>
        </p:nvSpPr>
        <p:spPr bwMode="auto">
          <a:xfrm>
            <a:off x="2254250" y="2286000"/>
            <a:ext cx="2662238" cy="2574925"/>
          </a:xfrm>
          <a:custGeom>
            <a:avLst/>
            <a:gdLst>
              <a:gd name="T0" fmla="*/ 0 w 1842"/>
              <a:gd name="T1" fmla="*/ 920114 h 1847"/>
              <a:gd name="T2" fmla="*/ 2662238 w 1842"/>
              <a:gd name="T3" fmla="*/ 0 h 1847"/>
              <a:gd name="T4" fmla="*/ 2662238 w 1842"/>
              <a:gd name="T5" fmla="*/ 1653417 h 1847"/>
              <a:gd name="T6" fmla="*/ 0 w 1842"/>
              <a:gd name="T7" fmla="*/ 2574925 h 1847"/>
              <a:gd name="T8" fmla="*/ 0 w 1842"/>
              <a:gd name="T9" fmla="*/ 920114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Rectangle 13"/>
          <p:cNvSpPr>
            <a:spLocks noChangeArrowheads="1"/>
          </p:cNvSpPr>
          <p:nvPr/>
        </p:nvSpPr>
        <p:spPr bwMode="auto">
          <a:xfrm>
            <a:off x="4208463" y="2603500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28683" name="Rectangle 14"/>
          <p:cNvSpPr>
            <a:spLocks noChangeArrowheads="1"/>
          </p:cNvSpPr>
          <p:nvPr/>
        </p:nvSpPr>
        <p:spPr bwMode="auto">
          <a:xfrm>
            <a:off x="6424613" y="2622550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8684" name="Group 15"/>
          <p:cNvGrpSpPr>
            <a:grpSpLocks/>
          </p:cNvGrpSpPr>
          <p:nvPr/>
        </p:nvGrpSpPr>
        <p:grpSpPr bwMode="auto">
          <a:xfrm>
            <a:off x="5562600" y="2944812"/>
            <a:ext cx="1685925" cy="1284288"/>
            <a:chOff x="3978" y="2483"/>
            <a:chExt cx="1062" cy="809"/>
          </a:xfrm>
        </p:grpSpPr>
        <p:sp>
          <p:nvSpPr>
            <p:cNvPr id="2868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5" name="Line 20"/>
          <p:cNvSpPr>
            <a:spLocks noChangeShapeType="1"/>
          </p:cNvSpPr>
          <p:nvPr/>
        </p:nvSpPr>
        <p:spPr bwMode="auto">
          <a:xfrm flipV="1">
            <a:off x="3352800" y="4192587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6" name="Line 21"/>
          <p:cNvSpPr>
            <a:spLocks noChangeShapeType="1"/>
          </p:cNvSpPr>
          <p:nvPr/>
        </p:nvSpPr>
        <p:spPr bwMode="auto">
          <a:xfrm flipV="1">
            <a:off x="2727325" y="3489325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Line 22"/>
          <p:cNvSpPr>
            <a:spLocks noChangeShapeType="1"/>
          </p:cNvSpPr>
          <p:nvPr/>
        </p:nvSpPr>
        <p:spPr bwMode="auto">
          <a:xfrm flipV="1">
            <a:off x="4357688" y="2997200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449234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Orthographic Projection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 case of perspective projection</a:t>
            </a:r>
          </a:p>
          <a:p>
            <a:pPr lvl="1"/>
            <a:r>
              <a:rPr lang="en-US" dirty="0"/>
              <a:t>Distance from center of projection to image plane is infinite</a:t>
            </a:r>
          </a:p>
          <a:p>
            <a:pPr lvl="1"/>
            <a:r>
              <a:rPr lang="en-US" dirty="0"/>
              <a:t>Also called “parallel projection”</a:t>
            </a:r>
          </a:p>
        </p:txBody>
      </p:sp>
      <p:pic>
        <p:nvPicPr>
          <p:cNvPr id="10242" name="Picture 2" descr="http://moma.org/interactives/exhibitions/2011/talktome/assets/TTM_211a-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531" y="2286000"/>
            <a:ext cx="6590269" cy="426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8">
            <a:extLst>
              <a:ext uri="{FF2B5EF4-FFF2-40B4-BE49-F238E27FC236}">
                <a16:creationId xmlns:a16="http://schemas.microsoft.com/office/drawing/2014/main" id="{77A454A6-044B-C642-9907-ACEEE8D2C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17027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from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Orthographic Projection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 case of perspective projection</a:t>
            </a:r>
          </a:p>
          <a:p>
            <a:pPr lvl="1"/>
            <a:r>
              <a:rPr lang="en-US" dirty="0"/>
              <a:t>Distance from center of projection to image plane is infinite</a:t>
            </a:r>
          </a:p>
          <a:p>
            <a:pPr lvl="1"/>
            <a:r>
              <a:rPr lang="en-US" dirty="0"/>
              <a:t>Also called “parallel projection”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What’s the projection matrix?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958975" y="5410200"/>
            <a:ext cx="5127625" cy="1319213"/>
            <a:chOff x="1234" y="3441"/>
            <a:chExt cx="3230" cy="831"/>
          </a:xfrm>
        </p:grpSpPr>
        <p:pic>
          <p:nvPicPr>
            <p:cNvPr id="28693" name="Picture 5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34" y="3441"/>
              <a:ext cx="1619" cy="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4" name="Picture 6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17" y="3524"/>
              <a:ext cx="625" cy="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5" name="Picture 7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85" y="3770"/>
              <a:ext cx="679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677" name="Freeform 8"/>
          <p:cNvSpPr>
            <a:spLocks/>
          </p:cNvSpPr>
          <p:nvPr/>
        </p:nvSpPr>
        <p:spPr bwMode="auto">
          <a:xfrm>
            <a:off x="2735263" y="3024187"/>
            <a:ext cx="1638300" cy="1177925"/>
          </a:xfrm>
          <a:custGeom>
            <a:avLst/>
            <a:gdLst>
              <a:gd name="T0" fmla="*/ 0 w 1032"/>
              <a:gd name="T1" fmla="*/ 506413 h 742"/>
              <a:gd name="T2" fmla="*/ 1638300 w 1032"/>
              <a:gd name="T3" fmla="*/ 0 h 742"/>
              <a:gd name="T4" fmla="*/ 636587 w 1032"/>
              <a:gd name="T5" fmla="*/ 1177925 h 742"/>
              <a:gd name="T6" fmla="*/ 0 w 1032"/>
              <a:gd name="T7" fmla="*/ 506413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Freeform 9"/>
          <p:cNvSpPr>
            <a:spLocks/>
          </p:cNvSpPr>
          <p:nvPr/>
        </p:nvSpPr>
        <p:spPr bwMode="auto">
          <a:xfrm>
            <a:off x="2711450" y="3471862"/>
            <a:ext cx="71438" cy="93663"/>
          </a:xfrm>
          <a:custGeom>
            <a:avLst/>
            <a:gdLst>
              <a:gd name="T0" fmla="*/ 34925 w 45"/>
              <a:gd name="T1" fmla="*/ 11113 h 59"/>
              <a:gd name="T2" fmla="*/ 58738 w 45"/>
              <a:gd name="T3" fmla="*/ 0 h 59"/>
              <a:gd name="T4" fmla="*/ 71438 w 45"/>
              <a:gd name="T5" fmla="*/ 11113 h 59"/>
              <a:gd name="T6" fmla="*/ 71438 w 45"/>
              <a:gd name="T7" fmla="*/ 34925 h 59"/>
              <a:gd name="T8" fmla="*/ 71438 w 45"/>
              <a:gd name="T9" fmla="*/ 58738 h 59"/>
              <a:gd name="T10" fmla="*/ 58738 w 45"/>
              <a:gd name="T11" fmla="*/ 82550 h 59"/>
              <a:gd name="T12" fmla="*/ 34925 w 45"/>
              <a:gd name="T13" fmla="*/ 93663 h 59"/>
              <a:gd name="T14" fmla="*/ 11113 w 45"/>
              <a:gd name="T15" fmla="*/ 93663 h 59"/>
              <a:gd name="T16" fmla="*/ 0 w 45"/>
              <a:gd name="T17" fmla="*/ 82550 h 59"/>
              <a:gd name="T18" fmla="*/ 0 w 45"/>
              <a:gd name="T19" fmla="*/ 58738 h 59"/>
              <a:gd name="T20" fmla="*/ 0 w 45"/>
              <a:gd name="T21" fmla="*/ 34925 h 59"/>
              <a:gd name="T22" fmla="*/ 11113 w 45"/>
              <a:gd name="T23" fmla="*/ 11113 h 59"/>
              <a:gd name="T24" fmla="*/ 34925 w 45"/>
              <a:gd name="T25" fmla="*/ 11113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9" name="Freeform 10"/>
          <p:cNvSpPr>
            <a:spLocks/>
          </p:cNvSpPr>
          <p:nvPr/>
        </p:nvSpPr>
        <p:spPr bwMode="auto">
          <a:xfrm>
            <a:off x="4325938" y="2965450"/>
            <a:ext cx="71437" cy="93662"/>
          </a:xfrm>
          <a:custGeom>
            <a:avLst/>
            <a:gdLst>
              <a:gd name="T0" fmla="*/ 36512 w 45"/>
              <a:gd name="T1" fmla="*/ 11112 h 59"/>
              <a:gd name="T2" fmla="*/ 58737 w 45"/>
              <a:gd name="T3" fmla="*/ 0 h 59"/>
              <a:gd name="T4" fmla="*/ 71437 w 45"/>
              <a:gd name="T5" fmla="*/ 11112 h 59"/>
              <a:gd name="T6" fmla="*/ 71437 w 45"/>
              <a:gd name="T7" fmla="*/ 34925 h 59"/>
              <a:gd name="T8" fmla="*/ 71437 w 45"/>
              <a:gd name="T9" fmla="*/ 58737 h 59"/>
              <a:gd name="T10" fmla="*/ 58737 w 45"/>
              <a:gd name="T11" fmla="*/ 82550 h 59"/>
              <a:gd name="T12" fmla="*/ 36512 w 45"/>
              <a:gd name="T13" fmla="*/ 93662 h 59"/>
              <a:gd name="T14" fmla="*/ 12700 w 45"/>
              <a:gd name="T15" fmla="*/ 93662 h 59"/>
              <a:gd name="T16" fmla="*/ 0 w 45"/>
              <a:gd name="T17" fmla="*/ 82550 h 59"/>
              <a:gd name="T18" fmla="*/ 0 w 45"/>
              <a:gd name="T19" fmla="*/ 58737 h 59"/>
              <a:gd name="T20" fmla="*/ 0 w 45"/>
              <a:gd name="T21" fmla="*/ 34925 h 59"/>
              <a:gd name="T22" fmla="*/ 12700 w 45"/>
              <a:gd name="T23" fmla="*/ 11112 h 59"/>
              <a:gd name="T24" fmla="*/ 36512 w 45"/>
              <a:gd name="T25" fmla="*/ 11112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Freeform 11"/>
          <p:cNvSpPr>
            <a:spLocks/>
          </p:cNvSpPr>
          <p:nvPr/>
        </p:nvSpPr>
        <p:spPr bwMode="auto">
          <a:xfrm>
            <a:off x="3336925" y="4154487"/>
            <a:ext cx="69850" cy="93663"/>
          </a:xfrm>
          <a:custGeom>
            <a:avLst/>
            <a:gdLst>
              <a:gd name="T0" fmla="*/ 34925 w 44"/>
              <a:gd name="T1" fmla="*/ 11113 h 59"/>
              <a:gd name="T2" fmla="*/ 58738 w 44"/>
              <a:gd name="T3" fmla="*/ 0 h 59"/>
              <a:gd name="T4" fmla="*/ 69850 w 44"/>
              <a:gd name="T5" fmla="*/ 11113 h 59"/>
              <a:gd name="T6" fmla="*/ 69850 w 44"/>
              <a:gd name="T7" fmla="*/ 34925 h 59"/>
              <a:gd name="T8" fmla="*/ 69850 w 44"/>
              <a:gd name="T9" fmla="*/ 58738 h 59"/>
              <a:gd name="T10" fmla="*/ 58738 w 44"/>
              <a:gd name="T11" fmla="*/ 82550 h 59"/>
              <a:gd name="T12" fmla="*/ 34925 w 44"/>
              <a:gd name="T13" fmla="*/ 93663 h 59"/>
              <a:gd name="T14" fmla="*/ 11112 w 44"/>
              <a:gd name="T15" fmla="*/ 93663 h 59"/>
              <a:gd name="T16" fmla="*/ 0 w 44"/>
              <a:gd name="T17" fmla="*/ 82550 h 59"/>
              <a:gd name="T18" fmla="*/ 0 w 44"/>
              <a:gd name="T19" fmla="*/ 58738 h 59"/>
              <a:gd name="T20" fmla="*/ 0 w 44"/>
              <a:gd name="T21" fmla="*/ 34925 h 59"/>
              <a:gd name="T22" fmla="*/ 11112 w 44"/>
              <a:gd name="T23" fmla="*/ 11113 h 59"/>
              <a:gd name="T24" fmla="*/ 34925 w 44"/>
              <a:gd name="T25" fmla="*/ 11113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1" name="Freeform 12"/>
          <p:cNvSpPr>
            <a:spLocks/>
          </p:cNvSpPr>
          <p:nvPr/>
        </p:nvSpPr>
        <p:spPr bwMode="auto">
          <a:xfrm>
            <a:off x="2254250" y="2286000"/>
            <a:ext cx="2662238" cy="2574925"/>
          </a:xfrm>
          <a:custGeom>
            <a:avLst/>
            <a:gdLst>
              <a:gd name="T0" fmla="*/ 0 w 1842"/>
              <a:gd name="T1" fmla="*/ 920114 h 1847"/>
              <a:gd name="T2" fmla="*/ 2662238 w 1842"/>
              <a:gd name="T3" fmla="*/ 0 h 1847"/>
              <a:gd name="T4" fmla="*/ 2662238 w 1842"/>
              <a:gd name="T5" fmla="*/ 1653417 h 1847"/>
              <a:gd name="T6" fmla="*/ 0 w 1842"/>
              <a:gd name="T7" fmla="*/ 2574925 h 1847"/>
              <a:gd name="T8" fmla="*/ 0 w 1842"/>
              <a:gd name="T9" fmla="*/ 920114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Rectangle 13"/>
          <p:cNvSpPr>
            <a:spLocks noChangeArrowheads="1"/>
          </p:cNvSpPr>
          <p:nvPr/>
        </p:nvSpPr>
        <p:spPr bwMode="auto">
          <a:xfrm>
            <a:off x="4208463" y="2603500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28683" name="Rectangle 14"/>
          <p:cNvSpPr>
            <a:spLocks noChangeArrowheads="1"/>
          </p:cNvSpPr>
          <p:nvPr/>
        </p:nvSpPr>
        <p:spPr bwMode="auto">
          <a:xfrm>
            <a:off x="6424613" y="2622550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8684" name="Group 15"/>
          <p:cNvGrpSpPr>
            <a:grpSpLocks/>
          </p:cNvGrpSpPr>
          <p:nvPr/>
        </p:nvGrpSpPr>
        <p:grpSpPr bwMode="auto">
          <a:xfrm>
            <a:off x="5562600" y="2944812"/>
            <a:ext cx="1685925" cy="1284288"/>
            <a:chOff x="3978" y="2483"/>
            <a:chExt cx="1062" cy="809"/>
          </a:xfrm>
        </p:grpSpPr>
        <p:sp>
          <p:nvSpPr>
            <p:cNvPr id="2868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5" name="Line 20"/>
          <p:cNvSpPr>
            <a:spLocks noChangeShapeType="1"/>
          </p:cNvSpPr>
          <p:nvPr/>
        </p:nvSpPr>
        <p:spPr bwMode="auto">
          <a:xfrm flipV="1">
            <a:off x="3352800" y="4192587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6" name="Line 21"/>
          <p:cNvSpPr>
            <a:spLocks noChangeShapeType="1"/>
          </p:cNvSpPr>
          <p:nvPr/>
        </p:nvSpPr>
        <p:spPr bwMode="auto">
          <a:xfrm flipV="1">
            <a:off x="2727325" y="3489325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Line 22"/>
          <p:cNvSpPr>
            <a:spLocks noChangeShapeType="1"/>
          </p:cNvSpPr>
          <p:nvPr/>
        </p:nvSpPr>
        <p:spPr bwMode="auto">
          <a:xfrm flipV="1">
            <a:off x="4357688" y="2997200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51358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Pinhole camera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1905000"/>
          </a:xfrm>
        </p:spPr>
        <p:txBody>
          <a:bodyPr/>
          <a:lstStyle/>
          <a:p>
            <a:r>
              <a:rPr lang="en-US" dirty="0"/>
              <a:t>Add a barrier to block off most of the rays</a:t>
            </a:r>
          </a:p>
        </p:txBody>
      </p:sp>
      <p:pic>
        <p:nvPicPr>
          <p:cNvPr id="14340" name="Picture 4" descr="image-pinho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14351" name="Line 6"/>
            <p:cNvSpPr>
              <a:spLocks noChangeShapeType="1"/>
            </p:cNvSpPr>
            <p:nvPr/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Line 7"/>
            <p:cNvSpPr>
              <a:spLocks noChangeShapeType="1"/>
            </p:cNvSpPr>
            <p:nvPr/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3" name="Line 8"/>
            <p:cNvSpPr>
              <a:spLocks noChangeShapeType="1"/>
            </p:cNvSpPr>
            <p:nvPr/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Line 9"/>
            <p:cNvSpPr>
              <a:spLocks noChangeShapeType="1"/>
            </p:cNvSpPr>
            <p:nvPr/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14347" name="Line 11"/>
            <p:cNvSpPr>
              <a:spLocks noChangeShapeType="1"/>
            </p:cNvSpPr>
            <p:nvPr/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8" name="Line 12"/>
            <p:cNvSpPr>
              <a:spLocks noChangeShapeType="1"/>
            </p:cNvSpPr>
            <p:nvPr/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Line 13"/>
            <p:cNvSpPr>
              <a:spLocks noChangeShapeType="1"/>
            </p:cNvSpPr>
            <p:nvPr/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0" name="Line 14"/>
            <p:cNvSpPr>
              <a:spLocks noChangeShapeType="1"/>
            </p:cNvSpPr>
            <p:nvPr/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3" name="Oval 15"/>
          <p:cNvSpPr>
            <a:spLocks noChangeArrowheads="1"/>
          </p:cNvSpPr>
          <p:nvPr/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Oval 16"/>
          <p:cNvSpPr>
            <a:spLocks noChangeArrowheads="1"/>
          </p:cNvSpPr>
          <p:nvPr/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6" name="Text Box 18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pic>
        <p:nvPicPr>
          <p:cNvPr id="20" name="Picture 17" descr="obscura_frisius_58">
            <a:extLst>
              <a:ext uri="{FF2B5EF4-FFF2-40B4-BE49-F238E27FC236}">
                <a16:creationId xmlns:a16="http://schemas.microsoft.com/office/drawing/2014/main" id="{6917C04D-318E-9B49-8009-30D745301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24000" contrast="36000"/>
          </a:blip>
          <a:srcRect/>
          <a:stretch>
            <a:fillRect/>
          </a:stretch>
        </p:blipFill>
        <p:spPr bwMode="auto">
          <a:xfrm>
            <a:off x="156339" y="1264920"/>
            <a:ext cx="3032896" cy="2521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E8D1FA8-367A-3D46-AF97-BB8C4892D38A}"/>
                  </a:ext>
                </a:extLst>
              </p:cNvPr>
              <p:cNvSpPr txBox="1"/>
              <p:nvPr/>
            </p:nvSpPr>
            <p:spPr>
              <a:xfrm>
                <a:off x="5841435" y="2803610"/>
                <a:ext cx="2859819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𝑓𝑋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𝑓𝑌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</m:e>
                    </m:d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E8D1FA8-367A-3D46-AF97-BB8C4892D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1435" y="2803610"/>
                <a:ext cx="2859819" cy="6450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26F3DCE7-C44F-A64A-ADBF-D8AC6B064384}"/>
              </a:ext>
            </a:extLst>
          </p:cNvPr>
          <p:cNvGrpSpPr/>
          <p:nvPr/>
        </p:nvGrpSpPr>
        <p:grpSpPr>
          <a:xfrm>
            <a:off x="2668796" y="726375"/>
            <a:ext cx="6482493" cy="2931225"/>
            <a:chOff x="2668796" y="726375"/>
            <a:chExt cx="6482493" cy="293122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9683BD8-FCCB-7B40-80AF-9642C4FEED1D}"/>
                </a:ext>
              </a:extLst>
            </p:cNvPr>
            <p:cNvSpPr/>
            <p:nvPr/>
          </p:nvSpPr>
          <p:spPr>
            <a:xfrm>
              <a:off x="2668796" y="1143000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8E2F0CF-E4B9-A147-A060-9E6DE274AD92}"/>
                </a:ext>
              </a:extLst>
            </p:cNvPr>
            <p:cNvCxnSpPr/>
            <p:nvPr/>
          </p:nvCxnSpPr>
          <p:spPr>
            <a:xfrm flipH="1">
              <a:off x="4421396" y="2314700"/>
              <a:ext cx="2057400" cy="11875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E6CE63-74F5-5344-B50F-C4CED5C01D50}"/>
                </a:ext>
              </a:extLst>
            </p:cNvPr>
            <p:cNvSpPr txBox="1"/>
            <p:nvPr/>
          </p:nvSpPr>
          <p:spPr>
            <a:xfrm>
              <a:off x="5564396" y="1869375"/>
              <a:ext cx="269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f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DD0AC1F-4687-7749-8188-B5B220E167CB}"/>
                </a:ext>
              </a:extLst>
            </p:cNvPr>
            <p:cNvCxnSpPr/>
            <p:nvPr/>
          </p:nvCxnSpPr>
          <p:spPr>
            <a:xfrm>
              <a:off x="8600521" y="1312225"/>
              <a:ext cx="11875" cy="101435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4BFED0A-C7AA-8044-BCE9-1532247B537D}"/>
                </a:ext>
              </a:extLst>
            </p:cNvPr>
            <p:cNvCxnSpPr/>
            <p:nvPr/>
          </p:nvCxnSpPr>
          <p:spPr>
            <a:xfrm>
              <a:off x="6554996" y="2314700"/>
              <a:ext cx="2057400" cy="11875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8AC9E70-DA01-EA46-8C02-A1A84CE58352}"/>
                </a:ext>
              </a:extLst>
            </p:cNvPr>
            <p:cNvSpPr txBox="1"/>
            <p:nvPr/>
          </p:nvSpPr>
          <p:spPr>
            <a:xfrm>
              <a:off x="7454793" y="1793175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Z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75F9262-EB3E-4948-88DE-48E3EBE91D22}"/>
                </a:ext>
              </a:extLst>
            </p:cNvPr>
            <p:cNvSpPr txBox="1"/>
            <p:nvPr/>
          </p:nvSpPr>
          <p:spPr>
            <a:xfrm flipH="1">
              <a:off x="8459996" y="726375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P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FF10809-E673-E14B-A30A-566616C0BC5F}"/>
                </a:ext>
              </a:extLst>
            </p:cNvPr>
            <p:cNvCxnSpPr/>
            <p:nvPr/>
          </p:nvCxnSpPr>
          <p:spPr>
            <a:xfrm rot="5400000">
              <a:off x="3887996" y="28481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5B81FC-A0C4-7244-A72F-D955D20FF31A}"/>
                </a:ext>
              </a:extLst>
            </p:cNvPr>
            <p:cNvSpPr txBox="1"/>
            <p:nvPr/>
          </p:nvSpPr>
          <p:spPr>
            <a:xfrm>
              <a:off x="4446592" y="255517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y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B4B8106-E442-3841-A64D-31AB0CCF4C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1396" y="1256040"/>
              <a:ext cx="4167930" cy="21729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24C711B-9AC1-4F49-B9F3-99A400B91777}"/>
                </a:ext>
              </a:extLst>
            </p:cNvPr>
            <p:cNvSpPr txBox="1"/>
            <p:nvPr/>
          </p:nvSpPr>
          <p:spPr>
            <a:xfrm>
              <a:off x="6326396" y="2362200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O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DC92851-DD31-AA47-8184-119D7A97B6BD}"/>
                </a:ext>
              </a:extLst>
            </p:cNvPr>
            <p:cNvSpPr txBox="1"/>
            <p:nvPr/>
          </p:nvSpPr>
          <p:spPr>
            <a:xfrm>
              <a:off x="3887996" y="301237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p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30E4856-BE29-5A47-940A-D46B501B83F5}"/>
                </a:ext>
              </a:extLst>
            </p:cNvPr>
            <p:cNvSpPr txBox="1"/>
            <p:nvPr/>
          </p:nvSpPr>
          <p:spPr>
            <a:xfrm>
              <a:off x="8761439" y="1335975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Y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85B751B-CA07-DC4C-A31E-968935B4D05C}"/>
                </a:ext>
              </a:extLst>
            </p:cNvPr>
            <p:cNvSpPr/>
            <p:nvPr/>
          </p:nvSpPr>
          <p:spPr bwMode="auto">
            <a:xfrm>
              <a:off x="6478796" y="2298192"/>
              <a:ext cx="91440" cy="9144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DF3A8E-B2D5-814C-8775-A0A1F7A1FE53}"/>
                </a:ext>
              </a:extLst>
            </p:cNvPr>
            <p:cNvSpPr/>
            <p:nvPr/>
          </p:nvSpPr>
          <p:spPr bwMode="auto">
            <a:xfrm>
              <a:off x="8551436" y="1219200"/>
              <a:ext cx="91440" cy="9144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12025E5-CE0C-9A47-926F-891A04C74011}"/>
                </a:ext>
              </a:extLst>
            </p:cNvPr>
            <p:cNvSpPr/>
            <p:nvPr/>
          </p:nvSpPr>
          <p:spPr bwMode="auto">
            <a:xfrm>
              <a:off x="4381772" y="3352800"/>
              <a:ext cx="91440" cy="9144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70F47DC-F124-E041-BD3D-589063A33ED7}"/>
              </a:ext>
            </a:extLst>
          </p:cNvPr>
          <p:cNvGrpSpPr/>
          <p:nvPr/>
        </p:nvGrpSpPr>
        <p:grpSpPr>
          <a:xfrm>
            <a:off x="4751761" y="4270935"/>
            <a:ext cx="3090862" cy="1938337"/>
            <a:chOff x="1481138" y="1819275"/>
            <a:chExt cx="6181725" cy="3876675"/>
          </a:xfrm>
        </p:grpSpPr>
        <p:sp>
          <p:nvSpPr>
            <p:cNvPr id="40" name="Line 3">
              <a:extLst>
                <a:ext uri="{FF2B5EF4-FFF2-40B4-BE49-F238E27FC236}">
                  <a16:creationId xmlns:a16="http://schemas.microsoft.com/office/drawing/2014/main" id="{90F45D50-4D3A-0543-B566-ED81501F979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481138" y="3581400"/>
              <a:ext cx="6172200" cy="175260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" name="Line 4">
              <a:extLst>
                <a:ext uri="{FF2B5EF4-FFF2-40B4-BE49-F238E27FC236}">
                  <a16:creationId xmlns:a16="http://schemas.microsoft.com/office/drawing/2014/main" id="{FEF365D7-38C1-1C4F-A2A1-933D09C9275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481138" y="3486150"/>
              <a:ext cx="6181725" cy="1247775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" name="Line 5">
              <a:extLst>
                <a:ext uri="{FF2B5EF4-FFF2-40B4-BE49-F238E27FC236}">
                  <a16:creationId xmlns:a16="http://schemas.microsoft.com/office/drawing/2014/main" id="{46AE62FF-8451-5F46-8941-751FDA38EBB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481138" y="3362325"/>
              <a:ext cx="6172200" cy="85725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" name="Line 6">
              <a:extLst>
                <a:ext uri="{FF2B5EF4-FFF2-40B4-BE49-F238E27FC236}">
                  <a16:creationId xmlns:a16="http://schemas.microsoft.com/office/drawing/2014/main" id="{87B8CF64-32FC-7E49-8057-B0B5CE388F6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481138" y="3238500"/>
              <a:ext cx="6172200" cy="38100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" name="Line 7">
              <a:extLst>
                <a:ext uri="{FF2B5EF4-FFF2-40B4-BE49-F238E27FC236}">
                  <a16:creationId xmlns:a16="http://schemas.microsoft.com/office/drawing/2014/main" id="{7439018F-B516-624D-B0E5-D759AECC39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1138" y="3095625"/>
              <a:ext cx="6172200" cy="1588"/>
            </a:xfrm>
            <a:prstGeom prst="line">
              <a:avLst/>
            </a:prstGeom>
            <a:noFill/>
            <a:ln w="28575" cap="flat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" name="Line 8">
              <a:extLst>
                <a:ext uri="{FF2B5EF4-FFF2-40B4-BE49-F238E27FC236}">
                  <a16:creationId xmlns:a16="http://schemas.microsoft.com/office/drawing/2014/main" id="{471A6EF1-A938-FD4D-AA5A-635BC12C52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1138" y="2514600"/>
              <a:ext cx="6172200" cy="45720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Line 9">
              <a:extLst>
                <a:ext uri="{FF2B5EF4-FFF2-40B4-BE49-F238E27FC236}">
                  <a16:creationId xmlns:a16="http://schemas.microsoft.com/office/drawing/2014/main" id="{9320A7A1-1D27-0D43-8CE3-C95188C71D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1138" y="1981200"/>
              <a:ext cx="6172200" cy="91440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Line 10">
              <a:extLst>
                <a:ext uri="{FF2B5EF4-FFF2-40B4-BE49-F238E27FC236}">
                  <a16:creationId xmlns:a16="http://schemas.microsoft.com/office/drawing/2014/main" id="{B30FB919-4593-024E-9619-E1958982D6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4113" y="5067300"/>
              <a:ext cx="1223963" cy="604838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Line 11">
              <a:extLst>
                <a:ext uri="{FF2B5EF4-FFF2-40B4-BE49-F238E27FC236}">
                  <a16:creationId xmlns:a16="http://schemas.microsoft.com/office/drawing/2014/main" id="{A360A98E-2D68-2A4E-B2BF-2D4FB4F32E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3288" y="4772025"/>
              <a:ext cx="2762250" cy="923925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9" name="Line 12">
              <a:extLst>
                <a:ext uri="{FF2B5EF4-FFF2-40B4-BE49-F238E27FC236}">
                  <a16:creationId xmlns:a16="http://schemas.microsoft.com/office/drawing/2014/main" id="{7BC2A426-ABA1-034A-8C2C-B4556F0ADA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1963" y="4552950"/>
              <a:ext cx="3371850" cy="87630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Line 13">
              <a:extLst>
                <a:ext uri="{FF2B5EF4-FFF2-40B4-BE49-F238E27FC236}">
                  <a16:creationId xmlns:a16="http://schemas.microsoft.com/office/drawing/2014/main" id="{D15A5AE1-4DBF-684E-9A44-D2126FA7D8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0613" y="4362450"/>
              <a:ext cx="2752725" cy="657225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" name="Line 14">
              <a:extLst>
                <a:ext uri="{FF2B5EF4-FFF2-40B4-BE49-F238E27FC236}">
                  <a16:creationId xmlns:a16="http://schemas.microsoft.com/office/drawing/2014/main" id="{F447CC02-55A5-2F48-9356-356019D69A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6863" y="4248150"/>
              <a:ext cx="2266950" cy="466725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Line 15">
              <a:extLst>
                <a:ext uri="{FF2B5EF4-FFF2-40B4-BE49-F238E27FC236}">
                  <a16:creationId xmlns:a16="http://schemas.microsoft.com/office/drawing/2014/main" id="{2C37AAB0-9790-DD43-BE47-C0B59E6FF1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00713" y="4140200"/>
              <a:ext cx="1943100" cy="32385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Line 16">
              <a:extLst>
                <a:ext uri="{FF2B5EF4-FFF2-40B4-BE49-F238E27FC236}">
                  <a16:creationId xmlns:a16="http://schemas.microsoft.com/office/drawing/2014/main" id="{57020F6B-84FC-B545-BC5C-CCC799ADBE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95988" y="4076700"/>
              <a:ext cx="1647825" cy="219075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Line 17">
              <a:extLst>
                <a:ext uri="{FF2B5EF4-FFF2-40B4-BE49-F238E27FC236}">
                  <a16:creationId xmlns:a16="http://schemas.microsoft.com/office/drawing/2014/main" id="{211B88EE-0F9A-3A42-BC51-1E01B6BC2D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24588" y="3990975"/>
              <a:ext cx="1419225" cy="180975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" name="Line 18">
              <a:extLst>
                <a:ext uri="{FF2B5EF4-FFF2-40B4-BE49-F238E27FC236}">
                  <a16:creationId xmlns:a16="http://schemas.microsoft.com/office/drawing/2014/main" id="{DD13DDBC-139E-0942-84E3-3333ED9433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43663" y="3933825"/>
              <a:ext cx="1209675" cy="13335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Line 19">
              <a:extLst>
                <a:ext uri="{FF2B5EF4-FFF2-40B4-BE49-F238E27FC236}">
                  <a16:creationId xmlns:a16="http://schemas.microsoft.com/office/drawing/2014/main" id="{05D49E7F-D348-D644-8083-6BCFD172CC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72263" y="3867150"/>
              <a:ext cx="971550" cy="104775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Line 20">
              <a:extLst>
                <a:ext uri="{FF2B5EF4-FFF2-40B4-BE49-F238E27FC236}">
                  <a16:creationId xmlns:a16="http://schemas.microsoft.com/office/drawing/2014/main" id="{1DA599FB-D72D-C647-A51B-A6D9547E08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91338" y="3810000"/>
              <a:ext cx="752475" cy="85725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Line 21">
              <a:extLst>
                <a:ext uri="{FF2B5EF4-FFF2-40B4-BE49-F238E27FC236}">
                  <a16:creationId xmlns:a16="http://schemas.microsoft.com/office/drawing/2014/main" id="{18A90489-93E7-8548-AE95-843E22E25B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29463" y="3743325"/>
              <a:ext cx="523875" cy="66675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Line 22">
              <a:extLst>
                <a:ext uri="{FF2B5EF4-FFF2-40B4-BE49-F238E27FC236}">
                  <a16:creationId xmlns:a16="http://schemas.microsoft.com/office/drawing/2014/main" id="{34B4069E-7890-9F48-B138-157719B2E5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81863" y="3705225"/>
              <a:ext cx="371475" cy="3810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Line 23">
              <a:extLst>
                <a:ext uri="{FF2B5EF4-FFF2-40B4-BE49-F238E27FC236}">
                  <a16:creationId xmlns:a16="http://schemas.microsoft.com/office/drawing/2014/main" id="{EA4C366B-57D4-FF47-AFD6-73639D2187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43788" y="3657600"/>
              <a:ext cx="209550" cy="1905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" name="Line 24">
              <a:extLst>
                <a:ext uri="{FF2B5EF4-FFF2-40B4-BE49-F238E27FC236}">
                  <a16:creationId xmlns:a16="http://schemas.microsoft.com/office/drawing/2014/main" id="{8051323A-6E56-C546-9D3E-ED39024881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96188" y="3609975"/>
              <a:ext cx="57150" cy="1588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2" name="Line 25">
              <a:extLst>
                <a:ext uri="{FF2B5EF4-FFF2-40B4-BE49-F238E27FC236}">
                  <a16:creationId xmlns:a16="http://schemas.microsoft.com/office/drawing/2014/main" id="{7DA8E64C-63B7-9C41-9118-19330F8D0D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1863" y="1828800"/>
              <a:ext cx="4181475" cy="93345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3" name="Line 26">
              <a:extLst>
                <a:ext uri="{FF2B5EF4-FFF2-40B4-BE49-F238E27FC236}">
                  <a16:creationId xmlns:a16="http://schemas.microsoft.com/office/drawing/2014/main" id="{8496920E-CBCA-434A-B3F6-4DCDCED31D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0138" y="1819275"/>
              <a:ext cx="2733675" cy="83820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" name="Line 27">
              <a:extLst>
                <a:ext uri="{FF2B5EF4-FFF2-40B4-BE49-F238E27FC236}">
                  <a16:creationId xmlns:a16="http://schemas.microsoft.com/office/drawing/2014/main" id="{4D3CAAA1-EFBF-FF40-84AE-EB9C434087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2138" y="1828800"/>
              <a:ext cx="1990725" cy="733425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" name="Line 28">
              <a:extLst>
                <a:ext uri="{FF2B5EF4-FFF2-40B4-BE49-F238E27FC236}">
                  <a16:creationId xmlns:a16="http://schemas.microsoft.com/office/drawing/2014/main" id="{C330125F-71B5-C548-ACE0-E0BA13AA70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3163" y="1828800"/>
              <a:ext cx="1400175" cy="619125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" name="Line 29">
              <a:extLst>
                <a:ext uri="{FF2B5EF4-FFF2-40B4-BE49-F238E27FC236}">
                  <a16:creationId xmlns:a16="http://schemas.microsoft.com/office/drawing/2014/main" id="{9A9E661C-799A-594C-8014-785C864FBE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4163" y="1828800"/>
              <a:ext cx="1019175" cy="53340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" name="Line 30">
              <a:extLst>
                <a:ext uri="{FF2B5EF4-FFF2-40B4-BE49-F238E27FC236}">
                  <a16:creationId xmlns:a16="http://schemas.microsoft.com/office/drawing/2014/main" id="{486D1202-E1A8-704A-8AE2-6BFDF00F24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7538" y="1828800"/>
              <a:ext cx="676275" cy="409575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8" name="Line 31">
              <a:extLst>
                <a:ext uri="{FF2B5EF4-FFF2-40B4-BE49-F238E27FC236}">
                  <a16:creationId xmlns:a16="http://schemas.microsoft.com/office/drawing/2014/main" id="{4A8A962F-8191-9D46-A2FC-BC277C3B25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24713" y="1828800"/>
              <a:ext cx="428625" cy="30480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9" name="Line 32">
              <a:extLst>
                <a:ext uri="{FF2B5EF4-FFF2-40B4-BE49-F238E27FC236}">
                  <a16:creationId xmlns:a16="http://schemas.microsoft.com/office/drawing/2014/main" id="{3798C024-3225-F049-9770-C726A3F092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05688" y="1828800"/>
              <a:ext cx="247650" cy="19050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0" name="Line 33">
              <a:extLst>
                <a:ext uri="{FF2B5EF4-FFF2-40B4-BE49-F238E27FC236}">
                  <a16:creationId xmlns:a16="http://schemas.microsoft.com/office/drawing/2014/main" id="{49647087-68B9-4744-8ECD-754A5841C2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58088" y="1819275"/>
              <a:ext cx="85725" cy="104775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71" name="Picture 34">
              <a:extLst>
                <a:ext uri="{FF2B5EF4-FFF2-40B4-BE49-F238E27FC236}">
                  <a16:creationId xmlns:a16="http://schemas.microsoft.com/office/drawing/2014/main" id="{130AA8F2-CBCA-9D43-9AEC-548B06A3CF1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801" y="3113088"/>
              <a:ext cx="431800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35">
              <a:extLst>
                <a:ext uri="{FF2B5EF4-FFF2-40B4-BE49-F238E27FC236}">
                  <a16:creationId xmlns:a16="http://schemas.microsoft.com/office/drawing/2014/main" id="{84AA0A87-F344-6D46-B171-341A34A4A04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076" y="3106738"/>
              <a:ext cx="633412" cy="164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36">
              <a:extLst>
                <a:ext uri="{FF2B5EF4-FFF2-40B4-BE49-F238E27FC236}">
                  <a16:creationId xmlns:a16="http://schemas.microsoft.com/office/drawing/2014/main" id="{FB6A08A6-586E-294B-A5E1-858929677EE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6576" y="3135313"/>
              <a:ext cx="9080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37">
              <a:extLst>
                <a:ext uri="{FF2B5EF4-FFF2-40B4-BE49-F238E27FC236}">
                  <a16:creationId xmlns:a16="http://schemas.microsoft.com/office/drawing/2014/main" id="{A77A358E-857B-6148-A9D5-3946BCCB690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0713" y="3100388"/>
              <a:ext cx="306388" cy="79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8" name="Picture 8" descr="Edittex">
            <a:extLst>
              <a:ext uri="{FF2B5EF4-FFF2-40B4-BE49-F238E27FC236}">
                <a16:creationId xmlns:a16="http://schemas.microsoft.com/office/drawing/2014/main" id="{0C9B7504-5AD9-FF4C-A62D-B8977656887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98483" y="5667935"/>
            <a:ext cx="1843087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91E366-78F2-5342-A05B-26D729804F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559" y="4138607"/>
            <a:ext cx="4032250" cy="238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2920" y="76200"/>
            <a:ext cx="4581277" cy="811212"/>
          </a:xfrm>
        </p:spPr>
        <p:txBody>
          <a:bodyPr/>
          <a:lstStyle/>
          <a:p>
            <a:pPr algn="ctr"/>
            <a:r>
              <a:rPr lang="en-US" dirty="0"/>
              <a:t>Perspective Projection</a:t>
            </a:r>
          </a:p>
        </p:txBody>
      </p:sp>
      <p:pic>
        <p:nvPicPr>
          <p:cNvPr id="5" name="Online Media 4" descr="Ames room">
            <a:hlinkClick r:id="" action="ppaction://media"/>
            <a:extLst>
              <a:ext uri="{FF2B5EF4-FFF2-40B4-BE49-F238E27FC236}">
                <a16:creationId xmlns:a16="http://schemas.microsoft.com/office/drawing/2014/main" id="{1E783AA9-2D9C-5443-B00A-599EF79B37B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08597" y="1143000"/>
            <a:ext cx="5791200" cy="4343400"/>
          </a:xfrm>
          <a:prstGeom prst="rect">
            <a:avLst/>
          </a:prstGeom>
        </p:spPr>
      </p:pic>
      <p:sp>
        <p:nvSpPr>
          <p:cNvPr id="7" name="Text Box 18">
            <a:extLst>
              <a:ext uri="{FF2B5EF4-FFF2-40B4-BE49-F238E27FC236}">
                <a16:creationId xmlns:a16="http://schemas.microsoft.com/office/drawing/2014/main" id="{A80473F4-A8DA-274A-AEE7-F259BC156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8634"/>
            <a:ext cx="36865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Video source: </a:t>
            </a:r>
            <a:r>
              <a:rPr lang="en-US" sz="1200" dirty="0">
                <a:hlinkClick r:id="rId5"/>
              </a:rPr>
              <a:t>Camera Obscura &amp; World of Illusions</a:t>
            </a:r>
            <a:endParaRPr lang="en-US" sz="1200" dirty="0"/>
          </a:p>
          <a:p>
            <a:br>
              <a:rPr lang="en-US" sz="1200" dirty="0"/>
            </a:b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2450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camera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8229600" cy="19812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Captures </a:t>
            </a:r>
            <a:r>
              <a:rPr lang="en-US" sz="2400" b="1" dirty="0"/>
              <a:t>pencil of rays</a:t>
            </a:r>
            <a:r>
              <a:rPr lang="en-US" sz="2400" dirty="0"/>
              <a:t> – all rays through a single point: </a:t>
            </a:r>
            <a:r>
              <a:rPr lang="en-US" sz="2400" b="1" dirty="0"/>
              <a:t>aperture,</a:t>
            </a:r>
            <a:r>
              <a:rPr lang="en-US" sz="2400" dirty="0"/>
              <a:t> </a:t>
            </a:r>
            <a:r>
              <a:rPr lang="en-US" sz="2400" b="1" dirty="0"/>
              <a:t>center of projection, optical center, focal point, camera center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The image is formed on the </a:t>
            </a:r>
            <a:r>
              <a:rPr lang="en-US" sz="2400" b="1" dirty="0"/>
              <a:t>image plane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  <p:pic>
        <p:nvPicPr>
          <p:cNvPr id="6" name="Picture 4" descr="image-pinho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2286000" y="2057400"/>
            <a:ext cx="4724400" cy="1524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2590800" y="2667000"/>
            <a:ext cx="4419600" cy="304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Pinhole cameras are everywhere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702300"/>
            <a:ext cx="7772400" cy="1066800"/>
          </a:xfrm>
          <a:ln/>
        </p:spPr>
        <p:txBody>
          <a:bodyPr rIns="132080"/>
          <a:lstStyle/>
          <a:p>
            <a:pPr marL="382588" indent="-342900" algn="ctr"/>
            <a:r>
              <a:rPr lang="en-US" sz="1800"/>
              <a:t>Tree shadow during a solar eclipse</a:t>
            </a:r>
          </a:p>
          <a:p>
            <a:pPr marL="382588" indent="-342900" algn="ctr"/>
            <a:r>
              <a:rPr lang="en-US" sz="1100">
                <a:latin typeface="Verdana" charset="0"/>
                <a:ea typeface="Verdana" charset="0"/>
                <a:cs typeface="Verdana" charset="0"/>
                <a:sym typeface="Verdana" charset="0"/>
              </a:rPr>
              <a:t>photo credit: Nils van der Burg</a:t>
            </a:r>
            <a:br>
              <a:rPr lang="en-US" sz="1800"/>
            </a:br>
            <a:r>
              <a:rPr lang="en-US" sz="1400" u="sng">
                <a:solidFill>
                  <a:srgbClr val="0000FF"/>
                </a:solidFill>
                <a:hlinkClick r:id="rId2"/>
              </a:rPr>
              <a:t>http://www.physicstogo.org/index.cfm</a:t>
            </a:r>
            <a:endParaRPr lang="en-US" sz="1400" u="sng">
              <a:solidFill>
                <a:srgbClr val="0000FF"/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041400"/>
            <a:ext cx="66040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268186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</a:t>
            </a:r>
            <a:r>
              <a:rPr lang="en-US" dirty="0" err="1"/>
              <a:t>obscura</a:t>
            </a:r>
            <a:endParaRPr lang="en-US" dirty="0"/>
          </a:p>
        </p:txBody>
      </p:sp>
      <p:sp>
        <p:nvSpPr>
          <p:cNvPr id="30723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4495800" y="990600"/>
            <a:ext cx="4419600" cy="4267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Basic principle known to </a:t>
            </a:r>
            <a:r>
              <a:rPr lang="en-US" dirty="0" err="1"/>
              <a:t>Mozi</a:t>
            </a:r>
            <a:r>
              <a:rPr lang="en-US" dirty="0"/>
              <a:t> (470-390 BCE), Aristotle (384-322 BCE)</a:t>
            </a:r>
          </a:p>
          <a:p>
            <a:pPr>
              <a:buFontTx/>
              <a:buChar char="•"/>
            </a:pPr>
            <a:r>
              <a:rPr lang="en-US" dirty="0"/>
              <a:t>Drawing aid for artists: described by Leonardo da Vinci (1452-1519) </a:t>
            </a:r>
          </a:p>
        </p:txBody>
      </p:sp>
      <p:pic>
        <p:nvPicPr>
          <p:cNvPr id="30724" name="Picture 17" descr="obscura_frisius_58"/>
          <p:cNvPicPr>
            <a:picLocks noChangeAspect="1" noChangeArrowheads="1"/>
          </p:cNvPicPr>
          <p:nvPr/>
        </p:nvPicPr>
        <p:blipFill>
          <a:blip r:embed="rId3" cstate="print">
            <a:lum bright="-24000" contrast="36000"/>
          </a:blip>
          <a:srcRect/>
          <a:stretch>
            <a:fillRect/>
          </a:stretch>
        </p:blipFill>
        <p:spPr bwMode="auto">
          <a:xfrm>
            <a:off x="152400" y="914400"/>
            <a:ext cx="43434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18"/>
          <p:cNvSpPr txBox="1">
            <a:spLocks noChangeArrowheads="1"/>
          </p:cNvSpPr>
          <p:nvPr/>
        </p:nvSpPr>
        <p:spPr bwMode="auto">
          <a:xfrm>
            <a:off x="1398588" y="4419600"/>
            <a:ext cx="1878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solidFill>
                  <a:srgbClr val="000000"/>
                </a:solidFill>
              </a:rPr>
              <a:t>Gemma Frisius, 1558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82F2FC-B843-1E45-9D1D-C1573D7AF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232" y="3657600"/>
            <a:ext cx="3297768" cy="2895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15F9E4-D88A-9047-8A05-6F02BCAC61A7}"/>
              </a:ext>
            </a:extLst>
          </p:cNvPr>
          <p:cNvSpPr txBox="1"/>
          <p:nvPr/>
        </p:nvSpPr>
        <p:spPr>
          <a:xfrm>
            <a:off x="7189904" y="655022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5"/>
              </a:rPr>
              <a:t>Image source</a:t>
            </a:r>
            <a:endParaRPr lang="en-US" sz="1400" dirty="0"/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10A10EE4-44CE-AC4D-9485-13023B759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16001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L. </a:t>
            </a:r>
            <a:r>
              <a:rPr lang="en-US" sz="1200" dirty="0" err="1"/>
              <a:t>Lazebnik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409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a room into a camera </a:t>
            </a:r>
            <a:r>
              <a:rPr lang="en-US" dirty="0" err="1"/>
              <a:t>obscura</a:t>
            </a:r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134" y="5405396"/>
            <a:ext cx="5452786" cy="68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Camera Obscura: View of Central Park Looking West in Bedroom. Summer, 2018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524000" y="6124492"/>
            <a:ext cx="64043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hlinkClick r:id="rId3"/>
              </a:rPr>
              <a:t>http://www.abelardomorell.net/project/camera-obscura/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5764213" y="4532313"/>
            <a:ext cx="3303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</a:rPr>
              <a:t>From</a:t>
            </a:r>
            <a:r>
              <a:rPr lang="en-US" sz="1000" i="1">
                <a:solidFill>
                  <a:srgbClr val="000000"/>
                </a:solidFill>
              </a:rPr>
              <a:t> Grand Images Through a Tiny Opening</a:t>
            </a:r>
            <a:r>
              <a:rPr lang="en-US" sz="1000">
                <a:solidFill>
                  <a:srgbClr val="000000"/>
                </a:solidFill>
              </a:rPr>
              <a:t>, </a:t>
            </a:r>
            <a:r>
              <a:rPr lang="en-US" sz="1000" b="1">
                <a:solidFill>
                  <a:srgbClr val="000000"/>
                </a:solidFill>
              </a:rPr>
              <a:t>Photo District News,</a:t>
            </a:r>
            <a:r>
              <a:rPr lang="en-US" sz="1000">
                <a:solidFill>
                  <a:srgbClr val="000000"/>
                </a:solidFill>
              </a:rPr>
              <a:t> February 2005 </a:t>
            </a:r>
          </a:p>
        </p:txBody>
      </p:sp>
      <p:pic>
        <p:nvPicPr>
          <p:cNvPr id="31751" name="Picture 8" descr="morell_blu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4213" y="1530350"/>
            <a:ext cx="3200400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1A21FB-D4F3-5343-BC9E-1427136D0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34" y="1282510"/>
            <a:ext cx="5452787" cy="4089590"/>
          </a:xfrm>
          <a:prstGeom prst="rect">
            <a:avLst/>
          </a:prstGeom>
        </p:spPr>
      </p:pic>
      <p:sp>
        <p:nvSpPr>
          <p:cNvPr id="9" name="Text Box 18">
            <a:extLst>
              <a:ext uri="{FF2B5EF4-FFF2-40B4-BE49-F238E27FC236}">
                <a16:creationId xmlns:a16="http://schemas.microsoft.com/office/drawing/2014/main" id="{57F02D56-5E59-C649-BA15-2A02556F5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77" y="6581001"/>
            <a:ext cx="19768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Adapted from L. </a:t>
            </a:r>
            <a:r>
              <a:rPr lang="en-US" sz="1200" dirty="0" err="1"/>
              <a:t>Lazebnik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7049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6B97B7-1DBC-EC43-AC0D-047B64D2A55C}"/>
              </a:ext>
            </a:extLst>
          </p:cNvPr>
          <p:cNvSpPr/>
          <p:nvPr/>
        </p:nvSpPr>
        <p:spPr bwMode="auto">
          <a:xfrm>
            <a:off x="457200" y="990600"/>
            <a:ext cx="8305800" cy="50292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a room into a camera </a:t>
            </a:r>
            <a:r>
              <a:rPr lang="en-US" dirty="0" err="1"/>
              <a:t>obscura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165167"/>
            <a:ext cx="9144000" cy="457200"/>
          </a:xfrm>
        </p:spPr>
        <p:txBody>
          <a:bodyPr/>
          <a:lstStyle/>
          <a:p>
            <a:pPr algn="ctr"/>
            <a:r>
              <a:rPr lang="en-US" sz="1800" dirty="0"/>
              <a:t>A. </a:t>
            </a:r>
            <a:r>
              <a:rPr lang="en-US" sz="1800" dirty="0" err="1"/>
              <a:t>Torralba</a:t>
            </a:r>
            <a:r>
              <a:rPr lang="en-US" sz="1800" dirty="0"/>
              <a:t> and W. Freeman, </a:t>
            </a:r>
            <a:r>
              <a:rPr lang="en-US" sz="1800" dirty="0">
                <a:hlinkClick r:id="rId2"/>
              </a:rPr>
              <a:t>Accidental Pinhole and </a:t>
            </a:r>
            <a:r>
              <a:rPr lang="en-US" sz="1800" dirty="0" err="1">
                <a:hlinkClick r:id="rId2"/>
              </a:rPr>
              <a:t>Pinspeck</a:t>
            </a:r>
            <a:r>
              <a:rPr lang="en-US" sz="1800" dirty="0">
                <a:hlinkClick r:id="rId2"/>
              </a:rPr>
              <a:t> Cameras</a:t>
            </a:r>
            <a:r>
              <a:rPr lang="en-US" sz="1800" dirty="0"/>
              <a:t>, CVPR 2012</a:t>
            </a: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35967"/>
            <a:ext cx="7848600" cy="3555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4914900"/>
            <a:ext cx="799147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8">
            <a:extLst>
              <a:ext uri="{FF2B5EF4-FFF2-40B4-BE49-F238E27FC236}">
                <a16:creationId xmlns:a16="http://schemas.microsoft.com/office/drawing/2014/main" id="{A9D7F245-7771-D347-8847-01C952B69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16001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L. </a:t>
            </a:r>
            <a:r>
              <a:rPr lang="en-US" sz="1200" dirty="0" err="1"/>
              <a:t>Lazebnik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2477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61.8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x, 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84.3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47171</TotalTime>
  <Words>1547</Words>
  <Application>Microsoft Macintosh PowerPoint</Application>
  <PresentationFormat>On-screen Show (4:3)</PresentationFormat>
  <Paragraphs>327</Paragraphs>
  <Slides>41</Slides>
  <Notes>28</Notes>
  <HiddenSlides>1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Arial</vt:lpstr>
      <vt:lpstr>Arial Bold</vt:lpstr>
      <vt:lpstr>Calibri</vt:lpstr>
      <vt:lpstr>Cambria Math</vt:lpstr>
      <vt:lpstr>EngraversGothic BT Regular</vt:lpstr>
      <vt:lpstr>Helvetica</vt:lpstr>
      <vt:lpstr>Times New Roman</vt:lpstr>
      <vt:lpstr>Times New Roman Bold</vt:lpstr>
      <vt:lpstr>Verdana</vt:lpstr>
      <vt:lpstr>Blank Presentation</vt:lpstr>
      <vt:lpstr>Image</vt:lpstr>
      <vt:lpstr>Perspective Projection</vt:lpstr>
      <vt:lpstr>Overview of next two lectures</vt:lpstr>
      <vt:lpstr>Let’s design a camera</vt:lpstr>
      <vt:lpstr>Pinhole camera</vt:lpstr>
      <vt:lpstr>Pinhole camera</vt:lpstr>
      <vt:lpstr>Pinhole cameras are everywhere</vt:lpstr>
      <vt:lpstr>Camera obscura</vt:lpstr>
      <vt:lpstr>Turning a room into a camera obscura</vt:lpstr>
      <vt:lpstr>Turning a room into a camera obscura</vt:lpstr>
      <vt:lpstr>Pinhole projection model</vt:lpstr>
      <vt:lpstr>Pinhole projection model</vt:lpstr>
      <vt:lpstr>Pinhole projection model</vt:lpstr>
      <vt:lpstr>Dimensionality reduction: from 3D to 2D</vt:lpstr>
      <vt:lpstr>Properties of projection</vt:lpstr>
      <vt:lpstr>Properties of projection</vt:lpstr>
      <vt:lpstr>PowerPoint Presentation</vt:lpstr>
      <vt:lpstr>Parallel lines converge at a point</vt:lpstr>
      <vt:lpstr>Parallel lines converge at a point</vt:lpstr>
      <vt:lpstr>Parallel lines converge at a point</vt:lpstr>
      <vt:lpstr>Farther away objects are smaller</vt:lpstr>
      <vt:lpstr>What about planes?</vt:lpstr>
      <vt:lpstr>Except?</vt:lpstr>
      <vt:lpstr>Fronto-parallel planes</vt:lpstr>
      <vt:lpstr>Horizon: Vanishing line of ground plane</vt:lpstr>
      <vt:lpstr>Vanishing lines of planes</vt:lpstr>
      <vt:lpstr>Comparing heights</vt:lpstr>
      <vt:lpstr>Measuring height</vt:lpstr>
      <vt:lpstr>Horizon: Vanishing line of ground plane</vt:lpstr>
      <vt:lpstr>Horizon: Vanishing line of ground plane</vt:lpstr>
      <vt:lpstr>Fun with Projective Geometry</vt:lpstr>
      <vt:lpstr>Perspective distortion</vt:lpstr>
      <vt:lpstr>Perspective distortion</vt:lpstr>
      <vt:lpstr>Perspective distortion: People</vt:lpstr>
      <vt:lpstr>Modeling projection</vt:lpstr>
      <vt:lpstr>Homogeneous coordinates</vt:lpstr>
      <vt:lpstr>Perspective Projection Matrix</vt:lpstr>
      <vt:lpstr>Orthographic Projection</vt:lpstr>
      <vt:lpstr>Orthographic Projection</vt:lpstr>
      <vt:lpstr>Orthographic Projection</vt:lpstr>
      <vt:lpstr>Recap</vt:lpstr>
      <vt:lpstr>Perspective Projection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Gupta, Saurabh</cp:lastModifiedBy>
  <cp:revision>700</cp:revision>
  <cp:lastPrinted>2019-01-16T20:47:53Z</cp:lastPrinted>
  <dcterms:created xsi:type="dcterms:W3CDTF">2004-08-29T23:15:23Z</dcterms:created>
  <dcterms:modified xsi:type="dcterms:W3CDTF">2023-01-18T17:03:37Z</dcterms:modified>
</cp:coreProperties>
</file>