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5"/>
  </p:notesMasterIdLst>
  <p:handoutMasterIdLst>
    <p:handoutMasterId r:id="rId76"/>
  </p:handoutMasterIdLst>
  <p:sldIdLst>
    <p:sldId id="877" r:id="rId2"/>
    <p:sldId id="915" r:id="rId3"/>
    <p:sldId id="876" r:id="rId4"/>
    <p:sldId id="313" r:id="rId5"/>
    <p:sldId id="318" r:id="rId6"/>
    <p:sldId id="319" r:id="rId7"/>
    <p:sldId id="286" r:id="rId8"/>
    <p:sldId id="499" r:id="rId9"/>
    <p:sldId id="455" r:id="rId10"/>
    <p:sldId id="482" r:id="rId11"/>
    <p:sldId id="530" r:id="rId12"/>
    <p:sldId id="483" r:id="rId13"/>
    <p:sldId id="484" r:id="rId14"/>
    <p:sldId id="485" r:id="rId15"/>
    <p:sldId id="487" r:id="rId16"/>
    <p:sldId id="506" r:id="rId17"/>
    <p:sldId id="411" r:id="rId18"/>
    <p:sldId id="406" r:id="rId19"/>
    <p:sldId id="408" r:id="rId20"/>
    <p:sldId id="498" r:id="rId21"/>
    <p:sldId id="412" r:id="rId22"/>
    <p:sldId id="416" r:id="rId23"/>
    <p:sldId id="396" r:id="rId24"/>
    <p:sldId id="440" r:id="rId25"/>
    <p:sldId id="417" r:id="rId26"/>
    <p:sldId id="493" r:id="rId27"/>
    <p:sldId id="494" r:id="rId28"/>
    <p:sldId id="447" r:id="rId29"/>
    <p:sldId id="446" r:id="rId30"/>
    <p:sldId id="424" r:id="rId31"/>
    <p:sldId id="445" r:id="rId32"/>
    <p:sldId id="421" r:id="rId33"/>
    <p:sldId id="870" r:id="rId34"/>
    <p:sldId id="872" r:id="rId35"/>
    <p:sldId id="913" r:id="rId36"/>
    <p:sldId id="637" r:id="rId37"/>
    <p:sldId id="540" r:id="rId38"/>
    <p:sldId id="589" r:id="rId39"/>
    <p:sldId id="279" r:id="rId40"/>
    <p:sldId id="283" r:id="rId41"/>
    <p:sldId id="546" r:id="rId42"/>
    <p:sldId id="610" r:id="rId43"/>
    <p:sldId id="618" r:id="rId44"/>
    <p:sldId id="620" r:id="rId45"/>
    <p:sldId id="875" r:id="rId46"/>
    <p:sldId id="916" r:id="rId47"/>
    <p:sldId id="873" r:id="rId48"/>
    <p:sldId id="920" r:id="rId49"/>
    <p:sldId id="616" r:id="rId50"/>
    <p:sldId id="921" r:id="rId51"/>
    <p:sldId id="611" r:id="rId52"/>
    <p:sldId id="553" r:id="rId53"/>
    <p:sldId id="554" r:id="rId54"/>
    <p:sldId id="560" r:id="rId55"/>
    <p:sldId id="646" r:id="rId56"/>
    <p:sldId id="923" r:id="rId57"/>
    <p:sldId id="633" r:id="rId58"/>
    <p:sldId id="544" r:id="rId59"/>
    <p:sldId id="641" r:id="rId60"/>
    <p:sldId id="642" r:id="rId61"/>
    <p:sldId id="562" r:id="rId62"/>
    <p:sldId id="644" r:id="rId63"/>
    <p:sldId id="563" r:id="rId64"/>
    <p:sldId id="565" r:id="rId65"/>
    <p:sldId id="568" r:id="rId66"/>
    <p:sldId id="569" r:id="rId67"/>
    <p:sldId id="570" r:id="rId68"/>
    <p:sldId id="571" r:id="rId69"/>
    <p:sldId id="640" r:id="rId70"/>
    <p:sldId id="648" r:id="rId71"/>
    <p:sldId id="649" r:id="rId72"/>
    <p:sldId id="625" r:id="rId73"/>
    <p:sldId id="626" r:id="rId7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47" autoAdjust="0"/>
    <p:restoredTop sz="97530" autoAdjust="0"/>
  </p:normalViewPr>
  <p:slideViewPr>
    <p:cSldViewPr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8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relation between the focal length (f), the distance of the object from the camera (D), and the distance at which the object will be in focus (D’)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relation between the focal length (f), the distance of the object from the camera (D), and the distance at which the object will be in focus (D’)</a:t>
            </a:r>
          </a:p>
        </p:txBody>
      </p:sp>
    </p:spTree>
    <p:extLst>
      <p:ext uri="{BB962C8B-B14F-4D97-AF65-F5344CB8AC3E}">
        <p14:creationId xmlns:p14="http://schemas.microsoft.com/office/powerpoint/2010/main" val="3250122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C9377-0D52-4593-88BD-058C6517228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FE0B0-FDC5-4F7F-BA02-200ED9D384C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54F10-7EF1-47C3-86C2-06138964BC2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F0977-8A46-49F3-9FEB-E2119D928C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And the set of all such points forms a plane parallel to the image (plane of focus).</a:t>
            </a:r>
          </a:p>
          <a:p>
            <a:pPr eaLnBrk="1" hangingPunct="1"/>
            <a:r>
              <a:rPr lang="en-US" dirty="0"/>
              <a:t>Uses</a:t>
            </a:r>
            <a:r>
              <a:rPr lang="en-US" baseline="0" dirty="0"/>
              <a:t> of the formula: given focal length and depth in scene that you want to be in focus, it tells you where to put the image plane. Given f and distance of image plane from camera center, it tells you which depth in the scene will be in focus.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B4E41-B27E-466F-A0FC-1DB16FE7B32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F9881-F412-43E6-9B8A-7BE3B7C358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Depth of field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is the distance between the nearest and farthest objects in a scene that appear acceptably sharp in an image (Wikipedia)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49435-8596-432D-9C74-87BB22660D3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F470F-132B-485D-9E0F-663F9F0487D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06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2367-BBBF-4867-8E6C-F5D90DC8B1E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D227C-A073-438F-B5C9-9FE5360CC67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</a:t>
            </a:r>
            <a:r>
              <a:rPr lang="en-US" baseline="0" dirty="0"/>
              <a:t> field of view is the angular extent of the world that is observed by the camera.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538C6-2316-413B-8208-674D7216C85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B4EF4-6601-4D78-B1BA-C9CA51AF1B1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5FBBC-783A-4C75-B83C-DB51AA0586C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97F43-C227-46A7-97C7-9197347EC61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F7D0-A0D3-48CE-9FFE-400C1562011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3122D-72F9-4727-BAB7-AD9B539DB07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B1C16-4B3A-4097-93DB-C3E80EA39E9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F9741-B6B4-48BE-8266-DA238E5A6C5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17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B05EF-1323-4F0F-B1A9-D24AF8C2CF5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0EEEE-B066-4A96-9A31-C76B62A1771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E6E01-E90D-4466-98CA-B0F5986118D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908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Review slide (skip)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57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AEFC17-C8FD-4938-AA72-5C8E91E2F1B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Radiance: energy carried by a ray (light coming from a source)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Measure of the density of photons passing near P and traveling in a small cone of directions towards P’</a:t>
            </a:r>
            <a:r>
              <a:rPr lang="el-GR" dirty="0"/>
              <a:t>.</a:t>
            </a:r>
            <a:endParaRPr lang="en-US" dirty="0"/>
          </a:p>
          <a:p>
            <a:pPr eaLnBrk="1" hangingPunct="1"/>
            <a:r>
              <a:rPr lang="en-US" dirty="0"/>
              <a:t>• Power per unit area perpendicular to the direction of travel, per unit solid angle</a:t>
            </a:r>
          </a:p>
          <a:p>
            <a:pPr eaLnBrk="1" hangingPunct="1"/>
            <a:r>
              <a:rPr lang="en-US" dirty="0"/>
              <a:t>• Units: Watts per square meter per </a:t>
            </a:r>
            <a:r>
              <a:rPr lang="en-US" dirty="0" err="1"/>
              <a:t>steradian</a:t>
            </a:r>
            <a:endParaRPr lang="en-US" dirty="0"/>
          </a:p>
          <a:p>
            <a:pPr eaLnBrk="1" hangingPunct="1"/>
            <a:r>
              <a:rPr lang="en-US" dirty="0"/>
              <a:t>Irradiance: energy arriving at a surface</a:t>
            </a:r>
          </a:p>
          <a:p>
            <a:pPr eaLnBrk="1" hangingPunct="1"/>
            <a:r>
              <a:rPr lang="en-US" dirty="0"/>
              <a:t>• Incident power per unit area (not foreshortened)</a:t>
            </a:r>
          </a:p>
          <a:p>
            <a:pPr eaLnBrk="1" hangingPunct="1"/>
            <a:r>
              <a:rPr lang="en-US" dirty="0"/>
              <a:t>• Units: Watts per square meter</a:t>
            </a:r>
          </a:p>
        </p:txBody>
      </p:sp>
    </p:spTree>
    <p:extLst>
      <p:ext uri="{BB962C8B-B14F-4D97-AF65-F5344CB8AC3E}">
        <p14:creationId xmlns:p14="http://schemas.microsoft.com/office/powerpoint/2010/main" val="32683895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62ABF-EE1A-4E31-B2B6-9C8359075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Difference between the cos^4</a:t>
            </a:r>
            <a:r>
              <a:rPr lang="en-US" baseline="0" dirty="0"/>
              <a:t> alpha effect and mechanical </a:t>
            </a:r>
            <a:r>
              <a:rPr lang="en-US" baseline="0" dirty="0" err="1"/>
              <a:t>vignetting</a:t>
            </a:r>
            <a:r>
              <a:rPr lang="en-US" baseline="0" dirty="0"/>
              <a:t>: the former effect has nothing to do with light getting lost in the lens system but is a basic radiometric property even of a perfect lens; mechanical </a:t>
            </a:r>
            <a:r>
              <a:rPr lang="en-US" baseline="0" dirty="0" err="1"/>
              <a:t>vignetting</a:t>
            </a:r>
            <a:r>
              <a:rPr lang="en-US" baseline="0" dirty="0"/>
              <a:t> is usually much stronger.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50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3F6E4-09A9-4A71-B54A-B2CD7276892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8375" cy="358298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44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326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albedo</a:t>
            </a:r>
            <a:r>
              <a:rPr lang="en-US" baseline="0" dirty="0"/>
              <a:t> is the fraction of light reflected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0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D0049-F9ED-402E-B4E8-CF9EDCDDBBB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3A93A-FFBF-4829-82EB-B04D4716AED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454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84E1C-846E-4889-8689-998BD3C1773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8375" cy="358298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30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F309A-2491-4AF4-916F-8D4C0E8E9599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8375" cy="3582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sz="2400" b="1" dirty="0"/>
              <a:t>BRDF is constant</a:t>
            </a:r>
            <a:endParaRPr lang="en-US" sz="2400" i="1" dirty="0"/>
          </a:p>
          <a:p>
            <a:pPr lvl="1"/>
            <a:r>
              <a:rPr lang="en-US" i="1" dirty="0"/>
              <a:t>Albedo</a:t>
            </a:r>
            <a:r>
              <a:rPr lang="en-US" dirty="0"/>
              <a:t>: fraction of incident irradiance reflected by the surface</a:t>
            </a:r>
          </a:p>
          <a:p>
            <a:pPr lvl="1"/>
            <a:r>
              <a:rPr lang="en-US" i="1" dirty="0" err="1"/>
              <a:t>Radiosity</a:t>
            </a:r>
            <a:r>
              <a:rPr lang="en-US" i="1" dirty="0"/>
              <a:t>:</a:t>
            </a:r>
            <a:r>
              <a:rPr lang="en-US" dirty="0"/>
              <a:t> total power leaving the surface per unit area (regardless of direction)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065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2365A-D41F-4C10-844D-901C0E7F853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892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D0D28-232D-46E6-86F8-0E7602EF91F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226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E928A1-1576-4515-817A-3B72D821655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99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6CA3E-1B8A-410B-86F1-F2817E75B737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5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A49AF-61CE-4184-96D6-8E258A8E634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530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A49AF-61CE-4184-96D6-8E258A8E634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641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B2FD0-681D-44BA-B33E-496B4F660E9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95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0E15A-A193-47EE-864D-7A71E984FD3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6CA3E-1B8A-410B-86F1-F2817E75B737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524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ECE3CC-6BB1-4E33-A918-89826F57584E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22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6C097-F913-47D0-AD28-E12721C317D3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5403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02EEE-FE0D-4A8C-9791-47EFCF79615B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011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93FE4-77C9-4D4F-88BF-11E73FDE849B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006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513A4-4910-48B7-BFA5-8293B5E9BBF1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We assume the object</a:t>
            </a:r>
            <a:r>
              <a:rPr lang="en-US" baseline="0" dirty="0"/>
              <a:t> has uniform albedo, which gets “rolled into” the magnitude of the light source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15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513A4-4910-48B7-BFA5-8293B5E9BBF1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We assume the object</a:t>
            </a:r>
            <a:r>
              <a:rPr lang="en-US" baseline="0" dirty="0"/>
              <a:t> has uniform albedo, which gets “rolled into” the magnitude of the light source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86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513A4-4910-48B7-BFA5-8293B5E9BBF1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We assume the object</a:t>
            </a:r>
            <a:r>
              <a:rPr lang="en-US" baseline="0" dirty="0"/>
              <a:t> has uniform albedo, which gets “rolled into” the magnitude of the light source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237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8E098-D6BC-4A7E-8DE1-29562FEAE3F4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67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4986C-FBD3-4214-AA4D-A45F29D9B402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D9169-2BA4-4FB9-893B-EA06C19BE3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72A4B-B53E-49E1-BFA5-23256454545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cambridgeincolour.com/tutorials/depth-of-field.htm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epth_of_field_illustration.sv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ly_zo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iv41W6iyyGs" TargetMode="External"/><Relationship Id="rId5" Type="http://schemas.openxmlformats.org/officeDocument/2006/relationships/hyperlink" Target="http://www.youtube.com/watch?v=H4Utlw0XiHU" TargetMode="Externa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9.emf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44.emf"/><Relationship Id="rId21" Type="http://schemas.openxmlformats.org/officeDocument/2006/relationships/image" Target="../media/image53.emf"/><Relationship Id="rId7" Type="http://schemas.openxmlformats.org/officeDocument/2006/relationships/image" Target="../media/image46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51.emf"/><Relationship Id="rId25" Type="http://schemas.openxmlformats.org/officeDocument/2006/relationships/image" Target="../media/image55.e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8.emf"/><Relationship Id="rId24" Type="http://schemas.openxmlformats.org/officeDocument/2006/relationships/oleObject" Target="../embeddings/oleObject13.bin"/><Relationship Id="rId5" Type="http://schemas.openxmlformats.org/officeDocument/2006/relationships/image" Target="../media/image45.emf"/><Relationship Id="rId15" Type="http://schemas.openxmlformats.org/officeDocument/2006/relationships/image" Target="../media/image50.emf"/><Relationship Id="rId23" Type="http://schemas.openxmlformats.org/officeDocument/2006/relationships/image" Target="../media/image54.e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5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www.debevec.org/Pinhole/35mm-pinhole-camera.jpg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9.emf"/><Relationship Id="rId18" Type="http://schemas.openxmlformats.org/officeDocument/2006/relationships/oleObject" Target="../embeddings/oleObject22.bin"/><Relationship Id="rId3" Type="http://schemas.openxmlformats.org/officeDocument/2006/relationships/image" Target="../media/image44.emf"/><Relationship Id="rId21" Type="http://schemas.openxmlformats.org/officeDocument/2006/relationships/image" Target="../media/image56.emf"/><Relationship Id="rId7" Type="http://schemas.openxmlformats.org/officeDocument/2006/relationships/image" Target="../media/image46.e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51.emf"/><Relationship Id="rId2" Type="http://schemas.openxmlformats.org/officeDocument/2006/relationships/oleObject" Target="../embeddings/oleObject14.bin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8.emf"/><Relationship Id="rId5" Type="http://schemas.openxmlformats.org/officeDocument/2006/relationships/image" Target="../media/image45.emf"/><Relationship Id="rId15" Type="http://schemas.openxmlformats.org/officeDocument/2006/relationships/image" Target="../media/image50.emf"/><Relationship Id="rId23" Type="http://schemas.openxmlformats.org/officeDocument/2006/relationships/image" Target="../media/image57.emf"/><Relationship Id="rId10" Type="http://schemas.openxmlformats.org/officeDocument/2006/relationships/oleObject" Target="../embeddings/oleObject18.bin"/><Relationship Id="rId19" Type="http://schemas.openxmlformats.org/officeDocument/2006/relationships/oleObject" Target="../embeddings/oleObject23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20.bin"/><Relationship Id="rId22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58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62.wmf"/><Relationship Id="rId5" Type="http://schemas.openxmlformats.org/officeDocument/2006/relationships/hyperlink" Target="http://www.debevec.org/Research/HDR/" TargetMode="External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59.png"/><Relationship Id="rId9" Type="http://schemas.openxmlformats.org/officeDocument/2006/relationships/image" Target="../media/image6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bsurface_scattering#/media/File:Skin_Subsurface_Scattering.jpg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uorescence#/media/File:Fluorescent_minerals_hg.jpg" TargetMode="External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wmf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79.w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80.png"/><Relationship Id="rId4" Type="http://schemas.openxmlformats.org/officeDocument/2006/relationships/oleObject" Target="../embeddings/oleObject3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82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4246313_SDG_Cut_3D_Reconstruction_of_Non-lambertian_Objects_Using_Graph_Cuts_on_Surface_Distance_Grid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12" Type="http://schemas.openxmlformats.org/officeDocument/2006/relationships/image" Target="../media/image109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11" Type="http://schemas.openxmlformats.org/officeDocument/2006/relationships/image" Target="../media/image108.png"/><Relationship Id="rId5" Type="http://schemas.openxmlformats.org/officeDocument/2006/relationships/image" Target="../media/image102.jpg"/><Relationship Id="rId10" Type="http://schemas.openxmlformats.org/officeDocument/2006/relationships/image" Target="../media/image107.png"/><Relationship Id="rId4" Type="http://schemas.openxmlformats.org/officeDocument/2006/relationships/image" Target="../media/image101.jpg"/><Relationship Id="rId9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116.wmf"/><Relationship Id="rId4" Type="http://schemas.openxmlformats.org/officeDocument/2006/relationships/image" Target="../media/image113.wmf"/><Relationship Id="rId9" Type="http://schemas.openxmlformats.org/officeDocument/2006/relationships/oleObject" Target="../embeddings/oleObject44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17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.dartmouth.edu/farid/downloads/publications/acm05.pdf" TargetMode="External"/><Relationship Id="rId4" Type="http://schemas.openxmlformats.org/officeDocument/2006/relationships/image" Target="../media/image1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Light, Camera and Shading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86D14D-E51D-F647-8010-62E9374C6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 543 / ECE 549 – Saurabh Gupta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17D56F5A-7CEC-B24C-B89B-999C21CA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77" y="6583363"/>
            <a:ext cx="49087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Many slides adapted from S. Seitz, L. </a:t>
            </a:r>
            <a:r>
              <a:rPr lang="en-US" sz="1200" dirty="0" err="1"/>
              <a:t>Lazebnik</a:t>
            </a:r>
            <a:r>
              <a:rPr lang="en-US" sz="1200" dirty="0"/>
              <a:t>, D. </a:t>
            </a:r>
            <a:r>
              <a:rPr lang="en-US" sz="1200" dirty="0" err="1"/>
              <a:t>Hoiem</a:t>
            </a:r>
            <a:r>
              <a:rPr lang="en-US" sz="1200" dirty="0"/>
              <a:t>, D. Forsyth</a:t>
            </a:r>
          </a:p>
        </p:txBody>
      </p:sp>
    </p:spTree>
    <p:extLst>
      <p:ext uri="{BB962C8B-B14F-4D97-AF65-F5344CB8AC3E}">
        <p14:creationId xmlns:p14="http://schemas.microsoft.com/office/powerpoint/2010/main" val="647015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Where does the lens focus the rays coming from a given point in the scene?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object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895349" y="4799965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ransition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22" grpId="0" animBg="1"/>
      <p:bldP spid="38923" grpId="0" animBg="1"/>
      <p:bldP spid="38924" grpId="0" animBg="1"/>
      <p:bldP spid="38926" grpId="0"/>
      <p:bldP spid="38931" grpId="0" animBg="1"/>
      <p:bldP spid="23" grpId="0"/>
      <p:bldP spid="389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is the relation between the focal length (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distance of the object from the optical center (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the distance at which the object will be in focus (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object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5" name="Oval 9">
            <a:extLst>
              <a:ext uri="{FF2B5EF4-FFF2-40B4-BE49-F238E27FC236}">
                <a16:creationId xmlns:a16="http://schemas.microsoft.com/office/drawing/2014/main" id="{B85370F9-2B97-4945-9DF9-614FCB57E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49" y="4799965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34711"/>
      </p:ext>
    </p:extLst>
  </p:cSld>
  <p:clrMapOvr>
    <a:masterClrMapping/>
  </p:clrMapOvr>
  <p:transition advTm="285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object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FE1E0578-4F9E-644A-AAF8-B6B788A1D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49" y="4799965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ransition advTm="285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6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0967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0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0972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3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0974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5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976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7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0978" name="Freeform 21"/>
          <p:cNvSpPr>
            <a:spLocks/>
          </p:cNvSpPr>
          <p:nvPr/>
        </p:nvSpPr>
        <p:spPr bwMode="auto">
          <a:xfrm>
            <a:off x="2438400" y="3505200"/>
            <a:ext cx="2667000" cy="914400"/>
          </a:xfrm>
          <a:custGeom>
            <a:avLst/>
            <a:gdLst>
              <a:gd name="T0" fmla="*/ 0 w 1200"/>
              <a:gd name="T1" fmla="*/ 1244237031 h 672"/>
              <a:gd name="T2" fmla="*/ 2147483647 w 1200"/>
              <a:gd name="T3" fmla="*/ 1244237031 h 672"/>
              <a:gd name="T4" fmla="*/ 2147483647 w 1200"/>
              <a:gd name="T5" fmla="*/ 0 h 672"/>
              <a:gd name="T6" fmla="*/ 0 w 1200"/>
              <a:gd name="T7" fmla="*/ 1244237031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9" name="Freeform 22"/>
          <p:cNvSpPr>
            <a:spLocks/>
          </p:cNvSpPr>
          <p:nvPr/>
        </p:nvSpPr>
        <p:spPr bwMode="auto">
          <a:xfrm rot="10800000">
            <a:off x="965200" y="4395788"/>
            <a:ext cx="1397000" cy="481012"/>
          </a:xfrm>
          <a:custGeom>
            <a:avLst/>
            <a:gdLst>
              <a:gd name="T0" fmla="*/ 0 w 1200"/>
              <a:gd name="T1" fmla="*/ 344304346 h 672"/>
              <a:gd name="T2" fmla="*/ 1626340754 w 1200"/>
              <a:gd name="T3" fmla="*/ 344304346 h 672"/>
              <a:gd name="T4" fmla="*/ 1626340754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457200" y="4270375"/>
            <a:ext cx="4908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40981" name="Text Box 24"/>
          <p:cNvSpPr txBox="1">
            <a:spLocks noChangeArrowheads="1"/>
          </p:cNvSpPr>
          <p:nvPr/>
        </p:nvSpPr>
        <p:spPr bwMode="auto">
          <a:xfrm>
            <a:off x="5257800" y="3584575"/>
            <a:ext cx="3898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y</a:t>
            </a:r>
          </a:p>
        </p:txBody>
      </p:sp>
      <p:sp>
        <p:nvSpPr>
          <p:cNvPr id="40982" name="Text Box 25"/>
          <p:cNvSpPr txBox="1">
            <a:spLocks noChangeArrowheads="1"/>
          </p:cNvSpPr>
          <p:nvPr/>
        </p:nvSpPr>
        <p:spPr bwMode="auto">
          <a:xfrm>
            <a:off x="5029200" y="914400"/>
            <a:ext cx="22108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latin typeface="Times New Roman" pitchFamily="18" charset="0"/>
              </a:rPr>
              <a:t>/</a:t>
            </a: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</a:rPr>
              <a:t> = </a:t>
            </a:r>
            <a:r>
              <a:rPr lang="en-US" sz="3600" i="1" dirty="0">
                <a:latin typeface="Times New Roman" pitchFamily="18" charset="0"/>
              </a:rPr>
              <a:t>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latin typeface="Times New Roman" pitchFamily="18" charset="0"/>
              </a:rPr>
              <a:t>/</a:t>
            </a:r>
            <a:r>
              <a:rPr lang="en-US" sz="3600" i="1" dirty="0">
                <a:latin typeface="Times New Roman" pitchFamily="18" charset="0"/>
              </a:rPr>
              <a:t>D</a:t>
            </a:r>
          </a:p>
        </p:txBody>
      </p:sp>
      <p:sp>
        <p:nvSpPr>
          <p:cNvPr id="40985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object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B354E7B9-BA14-1242-97E4-3BB7BD805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49" y="4799965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ransition advTm="285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0" name="Oval 8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1991" name="Line 10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2" name="Line 11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3" name="Line 12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Text Box 16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9" name="Text Box 18"/>
          <p:cNvSpPr txBox="1">
            <a:spLocks noChangeArrowheads="1"/>
          </p:cNvSpPr>
          <p:nvPr/>
        </p:nvSpPr>
        <p:spPr bwMode="auto">
          <a:xfrm>
            <a:off x="1219200" y="2286000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1" name="Text Box 20"/>
          <p:cNvSpPr txBox="1">
            <a:spLocks noChangeArrowheads="1"/>
          </p:cNvSpPr>
          <p:nvPr/>
        </p:nvSpPr>
        <p:spPr bwMode="auto">
          <a:xfrm>
            <a:off x="441325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2002" name="Freeform 21"/>
          <p:cNvSpPr>
            <a:spLocks/>
          </p:cNvSpPr>
          <p:nvPr/>
        </p:nvSpPr>
        <p:spPr bwMode="auto">
          <a:xfrm>
            <a:off x="1462088" y="3481388"/>
            <a:ext cx="900112" cy="914400"/>
          </a:xfrm>
          <a:custGeom>
            <a:avLst/>
            <a:gdLst>
              <a:gd name="T0" fmla="*/ 0 w 1200"/>
              <a:gd name="T1" fmla="*/ 1244237031 h 672"/>
              <a:gd name="T2" fmla="*/ 675167923 w 1200"/>
              <a:gd name="T3" fmla="*/ 1244237031 h 672"/>
              <a:gd name="T4" fmla="*/ 675167923 w 1200"/>
              <a:gd name="T5" fmla="*/ 0 h 672"/>
              <a:gd name="T6" fmla="*/ 0 w 1200"/>
              <a:gd name="T7" fmla="*/ 1244237031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3" name="Freeform 22"/>
          <p:cNvSpPr>
            <a:spLocks/>
          </p:cNvSpPr>
          <p:nvPr/>
        </p:nvSpPr>
        <p:spPr bwMode="auto">
          <a:xfrm rot="10800000">
            <a:off x="965200" y="4395788"/>
            <a:ext cx="482600" cy="481012"/>
          </a:xfrm>
          <a:custGeom>
            <a:avLst/>
            <a:gdLst>
              <a:gd name="T0" fmla="*/ 0 w 1200"/>
              <a:gd name="T1" fmla="*/ 344304346 h 672"/>
              <a:gd name="T2" fmla="*/ 194085605 w 1200"/>
              <a:gd name="T3" fmla="*/ 344304346 h 672"/>
              <a:gd name="T4" fmla="*/ 194085605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4" name="Text Box 23"/>
          <p:cNvSpPr txBox="1">
            <a:spLocks noChangeArrowheads="1"/>
          </p:cNvSpPr>
          <p:nvPr/>
        </p:nvSpPr>
        <p:spPr bwMode="auto">
          <a:xfrm>
            <a:off x="457200" y="4270375"/>
            <a:ext cx="4908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42005" name="Text Box 24"/>
          <p:cNvSpPr txBox="1">
            <a:spLocks noChangeArrowheads="1"/>
          </p:cNvSpPr>
          <p:nvPr/>
        </p:nvSpPr>
        <p:spPr bwMode="auto">
          <a:xfrm>
            <a:off x="5257800" y="3584575"/>
            <a:ext cx="3898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latin typeface="Times New Roman" pitchFamily="18" charset="0"/>
              </a:rPr>
              <a:t>y</a:t>
            </a:r>
          </a:p>
        </p:txBody>
      </p:sp>
      <p:sp>
        <p:nvSpPr>
          <p:cNvPr id="42007" name="Text Box 26"/>
          <p:cNvSpPr txBox="1">
            <a:spLocks noChangeArrowheads="1"/>
          </p:cNvSpPr>
          <p:nvPr/>
        </p:nvSpPr>
        <p:spPr bwMode="auto">
          <a:xfrm>
            <a:off x="5029200" y="1600200"/>
            <a:ext cx="281679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latin typeface="Times New Roman" pitchFamily="18" charset="0"/>
              </a:rPr>
              <a:t>/</a:t>
            </a: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</a:rPr>
              <a:t> = (</a:t>
            </a:r>
            <a:r>
              <a:rPr lang="en-US" sz="3600" i="1" dirty="0">
                <a:latin typeface="Times New Roman" pitchFamily="18" charset="0"/>
              </a:rPr>
              <a:t>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latin typeface="Times New Roman" pitchFamily="18" charset="0"/>
              </a:rPr>
              <a:t>−</a:t>
            </a:r>
            <a:r>
              <a:rPr lang="en-US" sz="3600" i="1" dirty="0">
                <a:latin typeface="Times New Roman" pitchFamily="18" charset="0"/>
              </a:rPr>
              <a:t>f </a:t>
            </a:r>
            <a:r>
              <a:rPr lang="en-US" sz="3600" dirty="0">
                <a:latin typeface="Times New Roman" pitchFamily="18" charset="0"/>
              </a:rPr>
              <a:t>)/</a:t>
            </a:r>
            <a:r>
              <a:rPr lang="en-US" sz="3600" i="1" dirty="0">
                <a:latin typeface="Times New Roman" pitchFamily="18" charset="0"/>
              </a:rPr>
              <a:t>f</a:t>
            </a:r>
          </a:p>
        </p:txBody>
      </p:sp>
      <p:sp>
        <p:nvSpPr>
          <p:cNvPr id="42008" name="Oval 7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object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5029200" y="914400"/>
            <a:ext cx="22108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latin typeface="Times New Roman" pitchFamily="18" charset="0"/>
              </a:rPr>
              <a:t>/</a:t>
            </a:r>
            <a:r>
              <a:rPr lang="en-US" sz="3600" i="1" dirty="0">
                <a:latin typeface="Times New Roman" pitchFamily="18" charset="0"/>
              </a:rPr>
              <a:t>y</a:t>
            </a:r>
            <a:r>
              <a:rPr lang="en-US" sz="3600" dirty="0">
                <a:latin typeface="Times New Roman" pitchFamily="18" charset="0"/>
              </a:rPr>
              <a:t> = </a:t>
            </a:r>
            <a:r>
              <a:rPr lang="en-US" sz="3600" i="1" dirty="0">
                <a:latin typeface="Times New Roman" pitchFamily="18" charset="0"/>
              </a:rPr>
              <a:t>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latin typeface="Times New Roman" pitchFamily="18" charset="0"/>
              </a:rPr>
              <a:t>/</a:t>
            </a:r>
            <a:r>
              <a:rPr lang="en-US" sz="3600" i="1" dirty="0">
                <a:latin typeface="Times New Roman" pitchFamily="18" charset="0"/>
              </a:rPr>
              <a:t>D</a:t>
            </a:r>
          </a:p>
        </p:txBody>
      </p:sp>
      <p:sp>
        <p:nvSpPr>
          <p:cNvPr id="33" name="Oval 9">
            <a:extLst>
              <a:ext uri="{FF2B5EF4-FFF2-40B4-BE49-F238E27FC236}">
                <a16:creationId xmlns:a16="http://schemas.microsoft.com/office/drawing/2014/main" id="{9801F68F-71CA-0743-B872-03203B263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49" y="4799965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ransition advTm="285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965200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965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4" name="Oval 7"/>
          <p:cNvSpPr>
            <a:spLocks noChangeArrowheads="1"/>
          </p:cNvSpPr>
          <p:nvPr/>
        </p:nvSpPr>
        <p:spPr bwMode="auto">
          <a:xfrm>
            <a:off x="2282825" y="3498850"/>
            <a:ext cx="207963" cy="1943100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flipH="1">
            <a:off x="965200" y="3498850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 flipH="1" flipV="1">
            <a:off x="2352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>
            <a:off x="965200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>
            <a:off x="5127625" y="3081338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1524000" y="3048000"/>
            <a:ext cx="336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H="1">
            <a:off x="2514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3352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990600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1219200" y="2286000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762000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1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09600" y="1416050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524000" y="14160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D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1539875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1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2482850" y="923925"/>
            <a:ext cx="41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2514600" y="1416050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</a:rPr>
              <a:t>f</a:t>
            </a:r>
          </a:p>
        </p:txBody>
      </p:sp>
      <p:sp>
        <p:nvSpPr>
          <p:cNvPr id="43030" name="Line 24"/>
          <p:cNvSpPr>
            <a:spLocks noChangeShapeType="1"/>
          </p:cNvSpPr>
          <p:nvPr/>
        </p:nvSpPr>
        <p:spPr bwMode="auto">
          <a:xfrm>
            <a:off x="15875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1" name="Line 25"/>
          <p:cNvSpPr>
            <a:spLocks noChangeShapeType="1"/>
          </p:cNvSpPr>
          <p:nvPr/>
        </p:nvSpPr>
        <p:spPr bwMode="auto">
          <a:xfrm>
            <a:off x="6858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2" name="Line 26"/>
          <p:cNvSpPr>
            <a:spLocks noChangeShapeType="1"/>
          </p:cNvSpPr>
          <p:nvPr/>
        </p:nvSpPr>
        <p:spPr bwMode="auto">
          <a:xfrm>
            <a:off x="2514600" y="148907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3" name="Text Box 27"/>
          <p:cNvSpPr txBox="1">
            <a:spLocks noChangeArrowheads="1"/>
          </p:cNvSpPr>
          <p:nvPr/>
        </p:nvSpPr>
        <p:spPr bwMode="auto">
          <a:xfrm>
            <a:off x="1158875" y="1152525"/>
            <a:ext cx="441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+</a:t>
            </a:r>
          </a:p>
        </p:txBody>
      </p:sp>
      <p:sp>
        <p:nvSpPr>
          <p:cNvPr id="43034" name="Text Box 28"/>
          <p:cNvSpPr txBox="1">
            <a:spLocks noChangeArrowheads="1"/>
          </p:cNvSpPr>
          <p:nvPr/>
        </p:nvSpPr>
        <p:spPr bwMode="auto">
          <a:xfrm>
            <a:off x="2085975" y="1152525"/>
            <a:ext cx="441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=</a:t>
            </a:r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 flipH="1">
            <a:off x="1295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6" name="Rectangle 30"/>
          <p:cNvSpPr>
            <a:spLocks noChangeArrowheads="1"/>
          </p:cNvSpPr>
          <p:nvPr/>
        </p:nvSpPr>
        <p:spPr bwMode="auto">
          <a:xfrm>
            <a:off x="381000" y="914400"/>
            <a:ext cx="2895600" cy="1219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43037" name="Text Box 34"/>
          <p:cNvSpPr txBox="1">
            <a:spLocks noChangeArrowheads="1"/>
          </p:cNvSpPr>
          <p:nvPr/>
        </p:nvSpPr>
        <p:spPr bwMode="auto">
          <a:xfrm>
            <a:off x="3743325" y="987425"/>
            <a:ext cx="5070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Any point satisfying the thin lens equation is in focus.</a:t>
            </a:r>
          </a:p>
        </p:txBody>
      </p:sp>
      <p:sp>
        <p:nvSpPr>
          <p:cNvPr id="43039" name="Oval 6"/>
          <p:cNvSpPr>
            <a:spLocks noChangeArrowheads="1"/>
          </p:cNvSpPr>
          <p:nvPr/>
        </p:nvSpPr>
        <p:spPr bwMode="auto">
          <a:xfrm>
            <a:off x="5057775" y="3429000"/>
            <a:ext cx="138113" cy="13811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7331075" y="6462713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48200" y="601980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object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0529" y="5943600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63206" y="601533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7" name="Oval 9">
            <a:extLst>
              <a:ext uri="{FF2B5EF4-FFF2-40B4-BE49-F238E27FC236}">
                <a16:creationId xmlns:a16="http://schemas.microsoft.com/office/drawing/2014/main" id="{8B03CD9C-0BAC-7542-915D-948C44D5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49" y="4799965"/>
            <a:ext cx="1397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E22A7CC-AD21-8F46-9128-96BAEF5D5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858963"/>
            <a:ext cx="5272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What happens when </a:t>
            </a:r>
            <a:r>
              <a:rPr lang="en-US" i="1" dirty="0">
                <a:latin typeface="Palatino Linotype" pitchFamily="18" charset="0"/>
              </a:rPr>
              <a:t>D</a:t>
            </a:r>
            <a:r>
              <a:rPr lang="en-US" dirty="0">
                <a:latin typeface="Palatino Linotype" pitchFamily="18" charset="0"/>
              </a:rPr>
              <a:t> is very large?</a:t>
            </a:r>
          </a:p>
        </p:txBody>
      </p:sp>
    </p:spTree>
  </p:cSld>
  <p:clrMapOvr>
    <a:masterClrMapping/>
  </p:clrMapOvr>
  <p:transition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r>
              <a:rPr lang="en-US" dirty="0"/>
              <a:t>For a fixed focal length, there is a specific distance at which objects are “in focus”</a:t>
            </a:r>
          </a:p>
          <a:p>
            <a:pPr lvl="1"/>
            <a:r>
              <a:rPr lang="en-US" dirty="0"/>
              <a:t>Other points project to a “circle of confusion” in the image</a:t>
            </a:r>
          </a:p>
        </p:txBody>
      </p:sp>
      <p:pic>
        <p:nvPicPr>
          <p:cNvPr id="37892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316163" y="2303463"/>
            <a:ext cx="2332037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4648200" y="2514600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37915" name="Group 11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7919" name="Line 12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0" name="Line 13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916" name="Group 14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7917" name="Line 15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8" name="Line 16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37907" name="Line 18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908" name="Group 19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37909" name="Line 20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Line 21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1" name="Line 22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2" name="Line 23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3" name="Line 24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4" name="Line 25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00" name="Oval 26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37905" name="Text Box 28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“circle of </a:t>
              </a:r>
            </a:p>
            <a:p>
              <a:pPr algn="ctr"/>
              <a:r>
                <a:rPr lang="en-US" sz="1800"/>
                <a:t>confusion”</a:t>
              </a:r>
            </a:p>
          </p:txBody>
        </p:sp>
        <p:sp>
          <p:nvSpPr>
            <p:cNvPr id="37906" name="Line 29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02" name="Text Box 30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7903" name="Line 31"/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4" name="Line 32"/>
          <p:cNvSpPr>
            <a:spLocks noChangeShapeType="1"/>
          </p:cNvSpPr>
          <p:nvPr/>
        </p:nvSpPr>
        <p:spPr bwMode="auto">
          <a:xfrm>
            <a:off x="4648200" y="2286000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1752600" y="5867400"/>
            <a:ext cx="569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5"/>
              </a:rPr>
              <a:t>http://www.cambridgeincolour.com/tutorials/depth-of-field.htm</a:t>
            </a:r>
            <a:endParaRPr lang="en-US" sz="1600"/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7543800" y="6324600"/>
            <a:ext cx="1309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" y="6519446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http://en.wikipedia.org/wiki/File:Depth_of_field_illustration.svg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371600" y="983057"/>
            <a:ext cx="6248400" cy="3775671"/>
            <a:chOff x="1371600" y="983057"/>
            <a:chExt cx="6248400" cy="3775671"/>
          </a:xfrm>
        </p:grpSpPr>
        <p:pic>
          <p:nvPicPr>
            <p:cNvPr id="9" name="Picture 2" descr="http://upload.wikimedia.org/wikipedia/commons/thumb/0/0c/Depth_of_field_illustration.svg/1000px-Depth_of_field_illustration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1905000"/>
          </a:xfrm>
        </p:spPr>
        <p:txBody>
          <a:bodyPr/>
          <a:lstStyle/>
          <a:p>
            <a:r>
              <a:rPr lang="en-US" dirty="0"/>
              <a:t>Changing the aperture size affects depth of field</a:t>
            </a:r>
          </a:p>
          <a:p>
            <a:pPr lvl="1"/>
            <a:r>
              <a:rPr lang="en-US" dirty="0"/>
              <a:t>A smaller </a:t>
            </a:r>
            <a:r>
              <a:rPr lang="en-US" i="1" dirty="0"/>
              <a:t>aperture</a:t>
            </a:r>
            <a:r>
              <a:rPr lang="en-US" dirty="0"/>
              <a:t> increases the range in which the object is approximately in focus</a:t>
            </a:r>
          </a:p>
          <a:p>
            <a:pPr lvl="1"/>
            <a:r>
              <a:rPr lang="en-US" dirty="0"/>
              <a:t>But small aperture reduces amount of light – need to increase </a:t>
            </a:r>
            <a:r>
              <a:rPr lang="en-US" i="1" dirty="0"/>
              <a:t>exposure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Varying the aperture 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949325" y="5867400"/>
            <a:ext cx="3405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Large aperture  = small DOF</a:t>
            </a: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4683125" y="5867400"/>
            <a:ext cx="3294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Small aperture = large DOF</a:t>
            </a: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 lvl="1"/>
            <a:r>
              <a:rPr lang="en-US" sz="2400" dirty="0"/>
              <a:t>Depth of field</a:t>
            </a:r>
          </a:p>
          <a:p>
            <a:pPr lvl="1"/>
            <a:r>
              <a:rPr lang="en-US" sz="2400" dirty="0"/>
              <a:t>Field of view</a:t>
            </a:r>
          </a:p>
          <a:p>
            <a:pPr lvl="1"/>
            <a:r>
              <a:rPr lang="en-US" sz="2400" dirty="0"/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Brightness of a pixel</a:t>
            </a:r>
          </a:p>
          <a:p>
            <a:pPr lvl="1"/>
            <a:r>
              <a:rPr lang="en-US" sz="2400" dirty="0"/>
              <a:t>Small taste of radiometry</a:t>
            </a:r>
          </a:p>
          <a:p>
            <a:pPr lvl="1"/>
            <a:r>
              <a:rPr lang="en-US" sz="2400" dirty="0"/>
              <a:t>In-camera transformation of light</a:t>
            </a:r>
          </a:p>
          <a:p>
            <a:pPr lvl="1"/>
            <a:r>
              <a:rPr lang="en-US" sz="2400" dirty="0"/>
              <a:t>Reflectance properties of surfaces</a:t>
            </a:r>
          </a:p>
          <a:p>
            <a:pPr lvl="1"/>
            <a:r>
              <a:rPr lang="en-US" sz="2400" dirty="0"/>
              <a:t>Lambertian reflection model</a:t>
            </a:r>
          </a:p>
          <a:p>
            <a:pPr lvl="1"/>
            <a:r>
              <a:rPr lang="en-US" sz="2400" dirty="0"/>
              <a:t>Shape from shading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6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2270125" y="2401888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f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of View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674813" y="6324600"/>
            <a:ext cx="4796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Larger focal length = smaller FOV</a:t>
            </a:r>
          </a:p>
        </p:txBody>
      </p:sp>
      <p:pic>
        <p:nvPicPr>
          <p:cNvPr id="5427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3152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384175" y="4343400"/>
            <a:ext cx="815022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FOV depends on focal length and size of the camera retina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9250E8-2FCF-E84B-89E1-B545B4398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" t="29334" r="90855" b="29108"/>
          <a:stretch/>
        </p:blipFill>
        <p:spPr>
          <a:xfrm>
            <a:off x="5486400" y="2183394"/>
            <a:ext cx="268629" cy="4369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683A4B-5729-154C-98C2-7DADA3512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487" y="2315582"/>
            <a:ext cx="149926" cy="268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D15E2E-35C3-AF4E-BB39-0CB80BAAE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151" y="5029200"/>
            <a:ext cx="31242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of View</a:t>
            </a: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 l="3999"/>
          <a:stretch>
            <a:fillRect/>
          </a:stretch>
        </p:blipFill>
        <p:spPr bwMode="auto">
          <a:xfrm>
            <a:off x="152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667000" y="62484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of View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 cstate="print"/>
          <a:srcRect l="2483"/>
          <a:stretch>
            <a:fillRect/>
          </a:stretch>
        </p:blipFill>
        <p:spPr bwMode="auto">
          <a:xfrm>
            <a:off x="152400" y="1090613"/>
            <a:ext cx="8915400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667000" y="62484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of View / Focal Length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4953000" y="30480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Large FOV, small </a:t>
            </a:r>
            <a:r>
              <a:rPr lang="en-US" sz="1800" i="1" dirty="0"/>
              <a:t>f</a:t>
            </a:r>
          </a:p>
          <a:p>
            <a:r>
              <a:rPr lang="en-US" sz="1800" dirty="0"/>
              <a:t>Camera close to car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4953000" y="5943600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Small FOV, large</a:t>
            </a:r>
            <a:r>
              <a:rPr lang="en-US" sz="1800" i="1" dirty="0"/>
              <a:t> f</a:t>
            </a:r>
          </a:p>
          <a:p>
            <a:r>
              <a:rPr lang="en-US" sz="1800" dirty="0"/>
              <a:t>Camera far from the car</a:t>
            </a:r>
          </a:p>
        </p:txBody>
      </p:sp>
      <p:pic>
        <p:nvPicPr>
          <p:cNvPr id="55303" name="Picture 10" descr="wide_angl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143000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6934200" y="6583363"/>
            <a:ext cx="213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Sources: A. Efros,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/>
      <p:bldP spid="2048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3" name="Picture 5" descr="face_w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face_stand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7" descr="fac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828800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Same effect for faces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76288" y="5449888"/>
            <a:ext cx="7453312" cy="493712"/>
            <a:chOff x="489" y="3433"/>
            <a:chExt cx="4695" cy="311"/>
          </a:xfrm>
        </p:grpSpPr>
        <p:sp>
          <p:nvSpPr>
            <p:cNvPr id="56329" name="Text Box 10"/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56330" name="Text Box 11"/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56331" name="Text Box 12"/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56328" name="Text Box 13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ameraModel"/>
          <p:cNvPicPr>
            <a:picLocks noChangeAspect="1" noChangeArrowheads="1"/>
          </p:cNvPicPr>
          <p:nvPr/>
        </p:nvPicPr>
        <p:blipFill>
          <a:blip r:embed="rId3" cstate="print"/>
          <a:srcRect t="1907" b="1736"/>
          <a:stretch>
            <a:fillRect/>
          </a:stretch>
        </p:blipFill>
        <p:spPr bwMode="auto">
          <a:xfrm>
            <a:off x="914400" y="992188"/>
            <a:ext cx="6934200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105400" y="65214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/>
              <a:t>Source: Hartley &amp; Zisserman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an orthographic camera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dolly zoom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Continuously adjusting the focal length while the camera moves away from (or towards) the subject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1600200" y="6096000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http://en.wikipedia.org/wiki/Dolly_zoom</a:t>
            </a:r>
            <a:endParaRPr lang="en-US"/>
          </a:p>
        </p:txBody>
      </p:sp>
      <p:pic>
        <p:nvPicPr>
          <p:cNvPr id="58373" name="Picture 5" descr="Contra-zoom_aka_dolly_zoom_animatio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86000"/>
            <a:ext cx="4214813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dolly zoom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Continuously adjusting the focal length while the camera moves away from (or towards) the subject</a:t>
            </a:r>
          </a:p>
          <a:p>
            <a:pPr>
              <a:buFontTx/>
              <a:buChar char="•"/>
            </a:pPr>
            <a:r>
              <a:rPr lang="en-US" dirty="0"/>
              <a:t>“The Vertigo shot”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2971800"/>
            <a:ext cx="401796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8838" y="2971800"/>
            <a:ext cx="40179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685800" y="55626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5"/>
              </a:rPr>
              <a:t>Example of dolly zoom from </a:t>
            </a:r>
            <a:r>
              <a:rPr lang="en-US" i="1" dirty="0">
                <a:hlinkClick r:id="rId5"/>
              </a:rPr>
              <a:t>Goodfellas</a:t>
            </a:r>
            <a:r>
              <a:rPr lang="en-US" dirty="0"/>
              <a:t> (YouTube)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5800" y="6015037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6"/>
              </a:rPr>
              <a:t>Example of dolly zoom from </a:t>
            </a:r>
            <a:r>
              <a:rPr lang="en-US" i="1" dirty="0">
                <a:hlinkClick r:id="rId6"/>
              </a:rPr>
              <a:t>La </a:t>
            </a:r>
            <a:r>
              <a:rPr lang="en-US" i="1" dirty="0" err="1">
                <a:hlinkClick r:id="rId6"/>
              </a:rPr>
              <a:t>Haine</a:t>
            </a:r>
            <a:r>
              <a:rPr lang="en-US" i="1" dirty="0"/>
              <a:t> </a:t>
            </a:r>
            <a:r>
              <a:rPr lang="en-US" dirty="0"/>
              <a:t>(YouTube)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lenses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14" y="1676400"/>
            <a:ext cx="442724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flaws: Vignetting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430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733800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11575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Building a Real Camera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5182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hecht-231-a"/>
          <p:cNvPicPr>
            <a:picLocks noChangeAspect="1" noChangeArrowheads="1"/>
          </p:cNvPicPr>
          <p:nvPr/>
        </p:nvPicPr>
        <p:blipFill>
          <a:blip r:embed="rId3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1662113" y="1793875"/>
            <a:ext cx="51958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1828800" y="3851275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No distortion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3657600" y="3851275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Pin cushion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5715000" y="3851275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Barrel</a:t>
            </a:r>
          </a:p>
        </p:txBody>
      </p:sp>
      <p:sp>
        <p:nvSpPr>
          <p:cNvPr id="645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Radial Distortion</a:t>
            </a:r>
          </a:p>
        </p:txBody>
      </p:sp>
      <p:sp>
        <p:nvSpPr>
          <p:cNvPr id="645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1981200"/>
          </a:xfrm>
        </p:spPr>
        <p:txBody>
          <a:bodyPr/>
          <a:lstStyle/>
          <a:p>
            <a:pPr lvl="1"/>
            <a:r>
              <a:rPr lang="en-US"/>
              <a:t>Caused by imperfect lenses</a:t>
            </a:r>
          </a:p>
          <a:p>
            <a:pPr lvl="1"/>
            <a:r>
              <a:rPr lang="en-US"/>
              <a:t>Deviations are most noticeable near the edge of the lens</a:t>
            </a: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219575"/>
            <a:ext cx="381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flaws: Spherical aberration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Spherical lenses don’t focus light perfectly</a:t>
            </a:r>
          </a:p>
          <a:p>
            <a:r>
              <a:rPr lang="en-US"/>
              <a:t>	Rays farther from the optical axis focus closer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971800"/>
            <a:ext cx="48006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Flaws: Chromatic Aberration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r>
              <a:rPr lang="en-US"/>
              <a:t>Lens has different refractive indices for different wavelengths: causes color fringing</a:t>
            </a:r>
          </a:p>
        </p:txBody>
      </p:sp>
      <p:pic>
        <p:nvPicPr>
          <p:cNvPr id="61444" name="Picture 5" descr="chr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1981200"/>
            <a:ext cx="404812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1143000" y="3962400"/>
            <a:ext cx="2592388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Near Lens Center</a:t>
            </a:r>
          </a:p>
        </p:txBody>
      </p:sp>
      <p:pic>
        <p:nvPicPr>
          <p:cNvPr id="61446" name="Picture 7" descr="colorAbber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8" descr="colorAbber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4994275" y="3962400"/>
            <a:ext cx="3235325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Near Lens Outer Edge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B5515-54A0-4CCB-A6C1-C3093440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Aberration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F8828-641F-42C5-9397-AEDB12F3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2"/>
            <a:ext cx="9144000" cy="301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415AA-BC31-47D7-A6B2-C682963E05A0}"/>
              </a:ext>
            </a:extLst>
          </p:cNvPr>
          <p:cNvSpPr txBox="1"/>
          <p:nvPr/>
        </p:nvSpPr>
        <p:spPr>
          <a:xfrm>
            <a:off x="160565" y="1538597"/>
            <a:ext cx="8456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Researchers tried teaching a network about objects by forcing it to assemble jigsaws.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4D698-5638-47A6-900F-D4EFD0D89A5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C. </a:t>
            </a:r>
            <a:r>
              <a:rPr lang="en-US" sz="1200" dirty="0" err="1"/>
              <a:t>Doersch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2576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2C30-C328-456E-B1FB-0AC23BCE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Shutter</a:t>
            </a:r>
          </a:p>
        </p:txBody>
      </p:sp>
      <p:pic>
        <p:nvPicPr>
          <p:cNvPr id="5122" name="Picture 2" descr="https://upload.wikimedia.org/wikipedia/commons/thumb/d/d2/Jamtlands_Flyg_EC120B_Colibri.JPG/1024px-Jamtlands_Flyg_EC120B_Colibri.JPG">
            <a:extLst>
              <a:ext uri="{FF2B5EF4-FFF2-40B4-BE49-F238E27FC236}">
                <a16:creationId xmlns:a16="http://schemas.microsoft.com/office/drawing/2014/main" id="{43319A66-1B0B-47C0-9FB0-D6CF7D6D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85" y="2857737"/>
            <a:ext cx="4265744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7286AD-F410-4B4E-87C2-16FD0EC8D781}"/>
              </a:ext>
            </a:extLst>
          </p:cNvPr>
          <p:cNvGrpSpPr/>
          <p:nvPr/>
        </p:nvGrpSpPr>
        <p:grpSpPr>
          <a:xfrm>
            <a:off x="451972" y="2857737"/>
            <a:ext cx="3200400" cy="3199306"/>
            <a:chOff x="209725" y="2463454"/>
            <a:chExt cx="3200400" cy="319930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22F8B5-E87D-4CF3-A151-14203E36D903}"/>
                </a:ext>
              </a:extLst>
            </p:cNvPr>
            <p:cNvCxnSpPr/>
            <p:nvPr/>
          </p:nvCxnSpPr>
          <p:spPr>
            <a:xfrm>
              <a:off x="209725" y="246345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3898EB-8E9E-4B46-ACB3-C30BA653DD7A}"/>
                </a:ext>
              </a:extLst>
            </p:cNvPr>
            <p:cNvCxnSpPr/>
            <p:nvPr/>
          </p:nvCxnSpPr>
          <p:spPr>
            <a:xfrm>
              <a:off x="209725" y="3377542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321DBF-4B31-4CCD-AD51-E873B42E3DC7}"/>
                </a:ext>
              </a:extLst>
            </p:cNvPr>
            <p:cNvCxnSpPr/>
            <p:nvPr/>
          </p:nvCxnSpPr>
          <p:spPr>
            <a:xfrm>
              <a:off x="209725" y="3834586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997179-2807-4700-91C1-94E934EDD459}"/>
                </a:ext>
              </a:extLst>
            </p:cNvPr>
            <p:cNvCxnSpPr/>
            <p:nvPr/>
          </p:nvCxnSpPr>
          <p:spPr>
            <a:xfrm>
              <a:off x="209725" y="429163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7F6FAC-B781-4074-8D83-9C01D9A7B408}"/>
                </a:ext>
              </a:extLst>
            </p:cNvPr>
            <p:cNvCxnSpPr/>
            <p:nvPr/>
          </p:nvCxnSpPr>
          <p:spPr>
            <a:xfrm>
              <a:off x="209725" y="474867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91AE1A-AF85-4137-BD3A-4C8EB96098F9}"/>
                </a:ext>
              </a:extLst>
            </p:cNvPr>
            <p:cNvCxnSpPr/>
            <p:nvPr/>
          </p:nvCxnSpPr>
          <p:spPr>
            <a:xfrm>
              <a:off x="209725" y="566276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C3659D-0B23-4966-A93F-DF248A8F88D1}"/>
                </a:ext>
              </a:extLst>
            </p:cNvPr>
            <p:cNvCxnSpPr/>
            <p:nvPr/>
          </p:nvCxnSpPr>
          <p:spPr>
            <a:xfrm>
              <a:off x="209725" y="520571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A8D48E-1343-4DAF-A351-C0C1C7ADBE17}"/>
                </a:ext>
              </a:extLst>
            </p:cNvPr>
            <p:cNvCxnSpPr/>
            <p:nvPr/>
          </p:nvCxnSpPr>
          <p:spPr>
            <a:xfrm>
              <a:off x="209725" y="292049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8B2571E-0D2B-4695-8EF2-59D8DDA56359}"/>
              </a:ext>
            </a:extLst>
          </p:cNvPr>
          <p:cNvCxnSpPr/>
          <p:nvPr/>
        </p:nvCxnSpPr>
        <p:spPr>
          <a:xfrm>
            <a:off x="659599" y="3095538"/>
            <a:ext cx="2785145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61C90BEC-00FF-428E-A65F-E76F1C604589}"/>
              </a:ext>
            </a:extLst>
          </p:cNvPr>
          <p:cNvGrpSpPr/>
          <p:nvPr/>
        </p:nvGrpSpPr>
        <p:grpSpPr>
          <a:xfrm>
            <a:off x="667215" y="3186689"/>
            <a:ext cx="2785146" cy="362355"/>
            <a:chOff x="744522" y="2784915"/>
            <a:chExt cx="2785146" cy="36235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4862D43-B717-4469-B6F2-F594F139FFCE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5959C43-285A-43AC-B5F7-101DBF2015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5FE0B-98AA-4652-B237-D4A81E0A9190}"/>
              </a:ext>
            </a:extLst>
          </p:cNvPr>
          <p:cNvGrpSpPr/>
          <p:nvPr/>
        </p:nvGrpSpPr>
        <p:grpSpPr>
          <a:xfrm>
            <a:off x="659598" y="3656514"/>
            <a:ext cx="2785146" cy="362355"/>
            <a:chOff x="744522" y="2784915"/>
            <a:chExt cx="2785146" cy="36235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0E7A7D5-821F-446A-BE3C-2FEE589CC4DD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F3E77C8-BEC9-4243-A72F-A4FCE6F81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F6AA65-1FCB-4F4A-8ABB-F430E66045DA}"/>
              </a:ext>
            </a:extLst>
          </p:cNvPr>
          <p:cNvGrpSpPr/>
          <p:nvPr/>
        </p:nvGrpSpPr>
        <p:grpSpPr>
          <a:xfrm>
            <a:off x="659598" y="4093330"/>
            <a:ext cx="2785146" cy="362355"/>
            <a:chOff x="744522" y="2784915"/>
            <a:chExt cx="2785146" cy="36235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1325C4-A002-41AF-AE50-D71CD5898D67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3415411-C29B-4AB8-B4C2-81E840E5C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60CE252-ED3E-44B0-8552-422D2A2E71D2}"/>
              </a:ext>
            </a:extLst>
          </p:cNvPr>
          <p:cNvGrpSpPr/>
          <p:nvPr/>
        </p:nvGrpSpPr>
        <p:grpSpPr>
          <a:xfrm>
            <a:off x="659598" y="4557595"/>
            <a:ext cx="2785146" cy="362355"/>
            <a:chOff x="744522" y="2784915"/>
            <a:chExt cx="2785146" cy="36235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ED851A-2988-4D04-ADD1-ACAEF801E310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5E27545-CD10-4AB0-B7D5-834729538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7131E-3286-4162-9C88-64A8E56E4841}"/>
              </a:ext>
            </a:extLst>
          </p:cNvPr>
          <p:cNvGrpSpPr/>
          <p:nvPr/>
        </p:nvGrpSpPr>
        <p:grpSpPr>
          <a:xfrm>
            <a:off x="659598" y="5014639"/>
            <a:ext cx="2785146" cy="362355"/>
            <a:chOff x="744522" y="2784915"/>
            <a:chExt cx="2785146" cy="36235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A96463D-318A-4254-A664-17B009341786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8C4E621-1AE1-4CE6-8BA4-D347D6FD1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9EF577-2756-48CC-AE73-60751D2AF8F3}"/>
              </a:ext>
            </a:extLst>
          </p:cNvPr>
          <p:cNvGrpSpPr/>
          <p:nvPr/>
        </p:nvGrpSpPr>
        <p:grpSpPr>
          <a:xfrm>
            <a:off x="659598" y="5478905"/>
            <a:ext cx="2785146" cy="362355"/>
            <a:chOff x="744522" y="2784915"/>
            <a:chExt cx="2785146" cy="36235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2A01BE5-914B-4890-AFA5-3D7B45BB5F0C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7B43-91BE-4345-AF56-717131DB1F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DE67E7-6671-4DCE-BEBE-AA575FB19251}"/>
              </a:ext>
            </a:extLst>
          </p:cNvPr>
          <p:cNvGrpSpPr/>
          <p:nvPr/>
        </p:nvGrpSpPr>
        <p:grpSpPr>
          <a:xfrm>
            <a:off x="76200" y="1124399"/>
            <a:ext cx="8456310" cy="4932644"/>
            <a:chOff x="76200" y="1124399"/>
            <a:chExt cx="8456310" cy="493264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9894D2-EF5F-4512-B7BD-54CDC937D282}"/>
                </a:ext>
              </a:extLst>
            </p:cNvPr>
            <p:cNvGrpSpPr/>
            <p:nvPr/>
          </p:nvGrpSpPr>
          <p:grpSpPr>
            <a:xfrm rot="5400000">
              <a:off x="452519" y="2857190"/>
              <a:ext cx="3200400" cy="3199306"/>
              <a:chOff x="209725" y="2463454"/>
              <a:chExt cx="3200400" cy="319930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E12E0EB-1BB5-4B2C-8D87-E0A62DB50003}"/>
                  </a:ext>
                </a:extLst>
              </p:cNvPr>
              <p:cNvCxnSpPr/>
              <p:nvPr/>
            </p:nvCxnSpPr>
            <p:spPr>
              <a:xfrm>
                <a:off x="209725" y="246345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96C82C-BFED-4C79-B476-626F962CBB72}"/>
                  </a:ext>
                </a:extLst>
              </p:cNvPr>
              <p:cNvCxnSpPr/>
              <p:nvPr/>
            </p:nvCxnSpPr>
            <p:spPr>
              <a:xfrm>
                <a:off x="209725" y="3377542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7162FC-3C84-4C6F-A104-5E41D360E750}"/>
                  </a:ext>
                </a:extLst>
              </p:cNvPr>
              <p:cNvCxnSpPr/>
              <p:nvPr/>
            </p:nvCxnSpPr>
            <p:spPr>
              <a:xfrm>
                <a:off x="209725" y="3834586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EE0990-B071-4A7E-99A0-098607025123}"/>
                  </a:ext>
                </a:extLst>
              </p:cNvPr>
              <p:cNvCxnSpPr/>
              <p:nvPr/>
            </p:nvCxnSpPr>
            <p:spPr>
              <a:xfrm>
                <a:off x="209725" y="429163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A1AB1D1-6934-4932-A829-C884B88A1753}"/>
                  </a:ext>
                </a:extLst>
              </p:cNvPr>
              <p:cNvCxnSpPr/>
              <p:nvPr/>
            </p:nvCxnSpPr>
            <p:spPr>
              <a:xfrm>
                <a:off x="209725" y="474867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7222AF3-55B2-4690-9675-AEED9C10E80B}"/>
                  </a:ext>
                </a:extLst>
              </p:cNvPr>
              <p:cNvCxnSpPr/>
              <p:nvPr/>
            </p:nvCxnSpPr>
            <p:spPr>
              <a:xfrm>
                <a:off x="209725" y="566276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2A16D7F-EF4E-446B-9CD0-856AFB5E08F5}"/>
                  </a:ext>
                </a:extLst>
              </p:cNvPr>
              <p:cNvCxnSpPr/>
              <p:nvPr/>
            </p:nvCxnSpPr>
            <p:spPr>
              <a:xfrm>
                <a:off x="209725" y="520571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E860D1-F0FB-492E-A166-DB8FAD168851}"/>
                  </a:ext>
                </a:extLst>
              </p:cNvPr>
              <p:cNvCxnSpPr/>
              <p:nvPr/>
            </p:nvCxnSpPr>
            <p:spPr>
              <a:xfrm>
                <a:off x="209725" y="292049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65FCD2-87B2-4A71-BD6E-AF5A8B5A38DB}"/>
                </a:ext>
              </a:extLst>
            </p:cNvPr>
            <p:cNvSpPr txBox="1"/>
            <p:nvPr/>
          </p:nvSpPr>
          <p:spPr>
            <a:xfrm>
              <a:off x="76200" y="1124399"/>
              <a:ext cx="845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Rolling Shutter: pixels read in sequence</a:t>
              </a:r>
            </a:p>
            <a:p>
              <a:pPr algn="ctr"/>
              <a:r>
                <a:rPr lang="en-US" sz="3200" dirty="0"/>
                <a:t>Can get global reading, but 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$$$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24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 lvl="1"/>
            <a:r>
              <a:rPr lang="en-US" sz="2400" dirty="0"/>
              <a:t>Depth of field</a:t>
            </a:r>
          </a:p>
          <a:p>
            <a:pPr lvl="1"/>
            <a:r>
              <a:rPr lang="en-US" sz="2400" dirty="0"/>
              <a:t>Field of view</a:t>
            </a:r>
          </a:p>
          <a:p>
            <a:pPr lvl="1"/>
            <a:r>
              <a:rPr lang="en-US" sz="2400" dirty="0"/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Brightness of a pixel</a:t>
            </a:r>
          </a:p>
          <a:p>
            <a:pPr lvl="1"/>
            <a:r>
              <a:rPr lang="en-US" sz="2400" dirty="0"/>
              <a:t>Small taste of radiometry</a:t>
            </a:r>
          </a:p>
          <a:p>
            <a:pPr lvl="1"/>
            <a:r>
              <a:rPr lang="en-US" sz="2400" dirty="0"/>
              <a:t>In-camera transformation of light</a:t>
            </a:r>
          </a:p>
          <a:p>
            <a:pPr lvl="1"/>
            <a:r>
              <a:rPr lang="en-US" sz="2400" dirty="0"/>
              <a:t>Reflectance properties of surfaces</a:t>
            </a:r>
          </a:p>
          <a:p>
            <a:pPr lvl="1"/>
            <a:r>
              <a:rPr lang="en-US" sz="2400" dirty="0"/>
              <a:t>Lambertian reflection model</a:t>
            </a:r>
          </a:p>
          <a:p>
            <a:pPr lvl="1"/>
            <a:r>
              <a:rPr lang="en-US" sz="2400" dirty="0"/>
              <a:t>Shape from shading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51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267700" cy="5257800"/>
          </a:xfrm>
        </p:spPr>
        <p:txBody>
          <a:bodyPr/>
          <a:lstStyle/>
          <a:p>
            <a:r>
              <a:rPr lang="en-US" dirty="0"/>
              <a:t>What determines the brightness of an image pixel?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8650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1981200" y="1524000"/>
            <a:ext cx="35364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Distribution and properties of light sources</a:t>
            </a:r>
          </a:p>
        </p:txBody>
      </p:sp>
      <p:sp>
        <p:nvSpPr>
          <p:cNvPr id="457735" name="Text Box 7"/>
          <p:cNvSpPr txBox="1">
            <a:spLocks noChangeArrowheads="1"/>
          </p:cNvSpPr>
          <p:nvPr/>
        </p:nvSpPr>
        <p:spPr bwMode="auto">
          <a:xfrm>
            <a:off x="6534150" y="5143500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Surface </a:t>
            </a:r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shape and orientation</a:t>
            </a:r>
          </a:p>
        </p:txBody>
      </p:sp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7162800" y="2902803"/>
            <a:ext cx="220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9900CC"/>
                </a:solidFill>
              </a:rPr>
              <a:t>Surface reflectance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properties</a:t>
            </a:r>
          </a:p>
        </p:txBody>
      </p: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4057650" y="60198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Optics</a:t>
            </a:r>
          </a:p>
        </p:txBody>
      </p:sp>
      <p:sp>
        <p:nvSpPr>
          <p:cNvPr id="457738" name="Text Box 10"/>
          <p:cNvSpPr txBox="1">
            <a:spLocks noChangeArrowheads="1"/>
          </p:cNvSpPr>
          <p:nvPr/>
        </p:nvSpPr>
        <p:spPr bwMode="auto">
          <a:xfrm>
            <a:off x="533400" y="3048000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Sensor properties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7543800" y="6583363"/>
            <a:ext cx="1409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L. Fei-Fei</a:t>
            </a:r>
          </a:p>
        </p:txBody>
      </p:sp>
      <p:sp>
        <p:nvSpPr>
          <p:cNvPr id="457740" name="Text Box 12"/>
          <p:cNvSpPr txBox="1">
            <a:spLocks noChangeArrowheads="1"/>
          </p:cNvSpPr>
          <p:nvPr/>
        </p:nvSpPr>
        <p:spPr bwMode="auto">
          <a:xfrm>
            <a:off x="3124200" y="3733800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447921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3" grpId="0"/>
      <p:bldP spid="457735" grpId="0"/>
      <p:bldP spid="457736" grpId="0"/>
      <p:bldP spid="457737" grpId="0"/>
      <p:bldP spid="457738" grpId="0"/>
      <p:bldP spid="4577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radiometric relation</a:t>
            </a: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i="1" dirty="0">
                <a:solidFill>
                  <a:srgbClr val="C00000"/>
                </a:solidFill>
              </a:rPr>
              <a:t>L</a:t>
            </a:r>
            <a:r>
              <a:rPr lang="en-US" sz="2000" dirty="0">
                <a:solidFill>
                  <a:srgbClr val="C00000"/>
                </a:solidFill>
              </a:rPr>
              <a:t>: </a:t>
            </a:r>
            <a:r>
              <a:rPr lang="en-US" sz="2000" i="1" dirty="0">
                <a:solidFill>
                  <a:srgbClr val="C00000"/>
                </a:solidFill>
              </a:rPr>
              <a:t>Radiance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emitted from </a:t>
            </a:r>
            <a:r>
              <a:rPr lang="en-US" sz="2000" i="1" dirty="0"/>
              <a:t>P</a:t>
            </a:r>
            <a:r>
              <a:rPr lang="en-US" sz="2000" dirty="0"/>
              <a:t> toward </a:t>
            </a:r>
            <a:r>
              <a:rPr lang="en-US" sz="2000" i="1" dirty="0"/>
              <a:t>P</a:t>
            </a:r>
            <a:r>
              <a:rPr lang="en-US" sz="2000" dirty="0"/>
              <a:t>’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Energy carried by a ray (Watts per sq. meter per </a:t>
            </a:r>
            <a:r>
              <a:rPr lang="en-US" dirty="0" err="1"/>
              <a:t>steradian</a:t>
            </a:r>
            <a:r>
              <a:rPr lang="en-US" dirty="0"/>
              <a:t>)</a:t>
            </a:r>
          </a:p>
          <a:p>
            <a:r>
              <a:rPr lang="en-US" sz="2000" i="1" dirty="0">
                <a:solidFill>
                  <a:srgbClr val="C00000"/>
                </a:solidFill>
              </a:rPr>
              <a:t>E</a:t>
            </a:r>
            <a:r>
              <a:rPr lang="en-US" sz="2000" dirty="0">
                <a:solidFill>
                  <a:srgbClr val="C00000"/>
                </a:solidFill>
              </a:rPr>
              <a:t>: </a:t>
            </a:r>
            <a:r>
              <a:rPr lang="en-US" sz="2000" i="1" dirty="0">
                <a:solidFill>
                  <a:srgbClr val="C00000"/>
                </a:solidFill>
              </a:rPr>
              <a:t>Irradiance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falling on </a:t>
            </a:r>
            <a:r>
              <a:rPr lang="en-US" sz="2000" i="1" dirty="0"/>
              <a:t>P</a:t>
            </a:r>
            <a:r>
              <a:rPr lang="en-US" sz="2000" dirty="0"/>
              <a:t>’ from the lens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Energy arriving at a surface (Watts per sq. meter)</a:t>
            </a: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685800" y="6241472"/>
            <a:ext cx="6856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What is the relationship between </a:t>
            </a:r>
            <a:r>
              <a:rPr lang="en-US" sz="2800" i="1" dirty="0">
                <a:solidFill>
                  <a:srgbClr val="C00000"/>
                </a:solidFill>
              </a:rPr>
              <a:t>E</a:t>
            </a:r>
            <a:r>
              <a:rPr lang="en-US" sz="2800" dirty="0"/>
              <a:t> and </a:t>
            </a:r>
            <a:r>
              <a:rPr lang="en-US" sz="2800" i="1" dirty="0">
                <a:solidFill>
                  <a:srgbClr val="C00000"/>
                </a:solidFill>
              </a:rPr>
              <a:t>L</a:t>
            </a:r>
            <a:r>
              <a:rPr lang="en-US" sz="2800" dirty="0"/>
              <a:t>?</a:t>
            </a:r>
          </a:p>
        </p:txBody>
      </p:sp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7979040" y="6507163"/>
            <a:ext cx="1088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Szeliski</a:t>
            </a:r>
            <a:r>
              <a:rPr lang="en-US" sz="1200" dirty="0"/>
              <a:t> 2.2.3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59957" y="2590800"/>
            <a:ext cx="5912443" cy="3560185"/>
            <a:chOff x="1295400" y="1699847"/>
            <a:chExt cx="6921106" cy="4167553"/>
          </a:xfrm>
        </p:grpSpPr>
        <p:sp>
          <p:nvSpPr>
            <p:cNvPr id="8" name="Parallelogram 7"/>
            <p:cNvSpPr/>
            <p:nvPr/>
          </p:nvSpPr>
          <p:spPr bwMode="auto">
            <a:xfrm rot="16200000" flipH="1">
              <a:off x="304800" y="2743200"/>
              <a:ext cx="3733800" cy="1752600"/>
            </a:xfrm>
            <a:prstGeom prst="parallelogram">
              <a:avLst>
                <a:gd name="adj" fmla="val 68909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2171700" y="3448049"/>
              <a:ext cx="46101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Freeform 9"/>
            <p:cNvSpPr/>
            <p:nvPr/>
          </p:nvSpPr>
          <p:spPr bwMode="auto">
            <a:xfrm rot="20219546">
              <a:off x="6809101" y="1699847"/>
              <a:ext cx="1407405" cy="1505242"/>
            </a:xfrm>
            <a:custGeom>
              <a:avLst/>
              <a:gdLst>
                <a:gd name="connsiteX0" fmla="*/ 829994 w 1674056"/>
                <a:gd name="connsiteY0" fmla="*/ 42203 h 1477107"/>
                <a:gd name="connsiteX1" fmla="*/ 168812 w 1674056"/>
                <a:gd name="connsiteY1" fmla="*/ 548640 h 1477107"/>
                <a:gd name="connsiteX2" fmla="*/ 0 w 1674056"/>
                <a:gd name="connsiteY2" fmla="*/ 1477107 h 1477107"/>
                <a:gd name="connsiteX3" fmla="*/ 858129 w 1674056"/>
                <a:gd name="connsiteY3" fmla="*/ 942535 h 1477107"/>
                <a:gd name="connsiteX4" fmla="*/ 1674056 w 1674056"/>
                <a:gd name="connsiteY4" fmla="*/ 815926 h 1477107"/>
                <a:gd name="connsiteX5" fmla="*/ 1153551 w 1674056"/>
                <a:gd name="connsiteY5" fmla="*/ 436098 h 1477107"/>
                <a:gd name="connsiteX6" fmla="*/ 942536 w 1674056"/>
                <a:gd name="connsiteY6" fmla="*/ 0 h 1477107"/>
                <a:gd name="connsiteX0" fmla="*/ 942536 w 1674056"/>
                <a:gd name="connsiteY0" fmla="*/ 0 h 1505243"/>
                <a:gd name="connsiteX1" fmla="*/ 168812 w 1674056"/>
                <a:gd name="connsiteY1" fmla="*/ 576776 h 1505243"/>
                <a:gd name="connsiteX2" fmla="*/ 0 w 1674056"/>
                <a:gd name="connsiteY2" fmla="*/ 1505243 h 1505243"/>
                <a:gd name="connsiteX3" fmla="*/ 858129 w 1674056"/>
                <a:gd name="connsiteY3" fmla="*/ 970671 h 1505243"/>
                <a:gd name="connsiteX4" fmla="*/ 1674056 w 1674056"/>
                <a:gd name="connsiteY4" fmla="*/ 844062 h 1505243"/>
                <a:gd name="connsiteX5" fmla="*/ 1153551 w 1674056"/>
                <a:gd name="connsiteY5" fmla="*/ 464234 h 1505243"/>
                <a:gd name="connsiteX6" fmla="*/ 942536 w 1674056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986932 w 1718452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986932 w 1718452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986932 w 1718452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1099473 w 1718452"/>
                <a:gd name="connsiteY6" fmla="*/ 1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1099473 w 1718452"/>
                <a:gd name="connsiteY6" fmla="*/ 1 h 1505243"/>
                <a:gd name="connsiteX7" fmla="*/ 986932 w 1718452"/>
                <a:gd name="connsiteY7" fmla="*/ 0 h 1505243"/>
                <a:gd name="connsiteX0" fmla="*/ 1099473 w 1718452"/>
                <a:gd name="connsiteY0" fmla="*/ 0 h 1505242"/>
                <a:gd name="connsiteX1" fmla="*/ 213208 w 1718452"/>
                <a:gd name="connsiteY1" fmla="*/ 576775 h 1505242"/>
                <a:gd name="connsiteX2" fmla="*/ 44396 w 1718452"/>
                <a:gd name="connsiteY2" fmla="*/ 1505242 h 1505242"/>
                <a:gd name="connsiteX3" fmla="*/ 902525 w 1718452"/>
                <a:gd name="connsiteY3" fmla="*/ 970670 h 1505242"/>
                <a:gd name="connsiteX4" fmla="*/ 1718452 w 1718452"/>
                <a:gd name="connsiteY4" fmla="*/ 844061 h 1505242"/>
                <a:gd name="connsiteX5" fmla="*/ 1197947 w 1718452"/>
                <a:gd name="connsiteY5" fmla="*/ 464233 h 1505242"/>
                <a:gd name="connsiteX6" fmla="*/ 1099473 w 1718452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905664 w 1721591"/>
                <a:gd name="connsiteY3" fmla="*/ 970670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905664 w 1721591"/>
                <a:gd name="connsiteY3" fmla="*/ 970670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736851 w 1721591"/>
                <a:gd name="connsiteY3" fmla="*/ 984737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736851 w 1721591"/>
                <a:gd name="connsiteY3" fmla="*/ 984737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072222 w 1691201"/>
                <a:gd name="connsiteY0" fmla="*/ 0 h 1505242"/>
                <a:gd name="connsiteX1" fmla="*/ 185957 w 1691201"/>
                <a:gd name="connsiteY1" fmla="*/ 576775 h 1505242"/>
                <a:gd name="connsiteX2" fmla="*/ 17145 w 1691201"/>
                <a:gd name="connsiteY2" fmla="*/ 1505242 h 1505242"/>
                <a:gd name="connsiteX3" fmla="*/ 706461 w 1691201"/>
                <a:gd name="connsiteY3" fmla="*/ 984737 h 1505242"/>
                <a:gd name="connsiteX4" fmla="*/ 1691201 w 1691201"/>
                <a:gd name="connsiteY4" fmla="*/ 844061 h 1505242"/>
                <a:gd name="connsiteX5" fmla="*/ 1170696 w 1691201"/>
                <a:gd name="connsiteY5" fmla="*/ 464233 h 1505242"/>
                <a:gd name="connsiteX6" fmla="*/ 1072222 w 1691201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700323 w 1685063"/>
                <a:gd name="connsiteY3" fmla="*/ 984737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686256 w 1685063"/>
                <a:gd name="connsiteY3" fmla="*/ 914398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742526 w 1685063"/>
                <a:gd name="connsiteY3" fmla="*/ 942534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742526 w 1685063"/>
                <a:gd name="connsiteY3" fmla="*/ 942534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459980"/>
                <a:gd name="connsiteY0" fmla="*/ 0 h 1505242"/>
                <a:gd name="connsiteX1" fmla="*/ 236090 w 1459980"/>
                <a:gd name="connsiteY1" fmla="*/ 422030 h 1505242"/>
                <a:gd name="connsiteX2" fmla="*/ 11007 w 1459980"/>
                <a:gd name="connsiteY2" fmla="*/ 1505242 h 1505242"/>
                <a:gd name="connsiteX3" fmla="*/ 742526 w 1459980"/>
                <a:gd name="connsiteY3" fmla="*/ 942534 h 1505242"/>
                <a:gd name="connsiteX4" fmla="*/ 1459980 w 1459980"/>
                <a:gd name="connsiteY4" fmla="*/ 829993 h 1505242"/>
                <a:gd name="connsiteX5" fmla="*/ 1164558 w 1459980"/>
                <a:gd name="connsiteY5" fmla="*/ 464233 h 1505242"/>
                <a:gd name="connsiteX6" fmla="*/ 1066084 w 1459980"/>
                <a:gd name="connsiteY6" fmla="*/ 0 h 1505242"/>
                <a:gd name="connsiteX0" fmla="*/ 1066084 w 1403709"/>
                <a:gd name="connsiteY0" fmla="*/ 0 h 1505242"/>
                <a:gd name="connsiteX1" fmla="*/ 236090 w 1403709"/>
                <a:gd name="connsiteY1" fmla="*/ 422030 h 1505242"/>
                <a:gd name="connsiteX2" fmla="*/ 11007 w 1403709"/>
                <a:gd name="connsiteY2" fmla="*/ 1505242 h 1505242"/>
                <a:gd name="connsiteX3" fmla="*/ 742526 w 1403709"/>
                <a:gd name="connsiteY3" fmla="*/ 942534 h 1505242"/>
                <a:gd name="connsiteX4" fmla="*/ 1403709 w 1403709"/>
                <a:gd name="connsiteY4" fmla="*/ 829993 h 1505242"/>
                <a:gd name="connsiteX5" fmla="*/ 1164558 w 1403709"/>
                <a:gd name="connsiteY5" fmla="*/ 464233 h 1505242"/>
                <a:gd name="connsiteX6" fmla="*/ 1066084 w 1403709"/>
                <a:gd name="connsiteY6" fmla="*/ 0 h 1505242"/>
                <a:gd name="connsiteX0" fmla="*/ 1066084 w 1403709"/>
                <a:gd name="connsiteY0" fmla="*/ 0 h 1505242"/>
                <a:gd name="connsiteX1" fmla="*/ 236090 w 1403709"/>
                <a:gd name="connsiteY1" fmla="*/ 422030 h 1505242"/>
                <a:gd name="connsiteX2" fmla="*/ 11007 w 1403709"/>
                <a:gd name="connsiteY2" fmla="*/ 1505242 h 1505242"/>
                <a:gd name="connsiteX3" fmla="*/ 742526 w 1403709"/>
                <a:gd name="connsiteY3" fmla="*/ 942534 h 1505242"/>
                <a:gd name="connsiteX4" fmla="*/ 1403709 w 1403709"/>
                <a:gd name="connsiteY4" fmla="*/ 829993 h 1505242"/>
                <a:gd name="connsiteX5" fmla="*/ 1164558 w 1403709"/>
                <a:gd name="connsiteY5" fmla="*/ 464233 h 1505242"/>
                <a:gd name="connsiteX6" fmla="*/ 1066084 w 1403709"/>
                <a:gd name="connsiteY6" fmla="*/ 0 h 1505242"/>
                <a:gd name="connsiteX0" fmla="*/ 1069780 w 1407405"/>
                <a:gd name="connsiteY0" fmla="*/ 0 h 1505242"/>
                <a:gd name="connsiteX1" fmla="*/ 239786 w 1407405"/>
                <a:gd name="connsiteY1" fmla="*/ 422030 h 1505242"/>
                <a:gd name="connsiteX2" fmla="*/ 14703 w 1407405"/>
                <a:gd name="connsiteY2" fmla="*/ 1505242 h 1505242"/>
                <a:gd name="connsiteX3" fmla="*/ 746222 w 1407405"/>
                <a:gd name="connsiteY3" fmla="*/ 942534 h 1505242"/>
                <a:gd name="connsiteX4" fmla="*/ 1407405 w 1407405"/>
                <a:gd name="connsiteY4" fmla="*/ 829993 h 1505242"/>
                <a:gd name="connsiteX5" fmla="*/ 1168254 w 1407405"/>
                <a:gd name="connsiteY5" fmla="*/ 464233 h 1505242"/>
                <a:gd name="connsiteX6" fmla="*/ 1069780 w 1407405"/>
                <a:gd name="connsiteY6" fmla="*/ 0 h 1505242"/>
                <a:gd name="connsiteX0" fmla="*/ 1069780 w 1407405"/>
                <a:gd name="connsiteY0" fmla="*/ 0 h 1505242"/>
                <a:gd name="connsiteX1" fmla="*/ 239786 w 1407405"/>
                <a:gd name="connsiteY1" fmla="*/ 422030 h 1505242"/>
                <a:gd name="connsiteX2" fmla="*/ 14703 w 1407405"/>
                <a:gd name="connsiteY2" fmla="*/ 1505242 h 1505242"/>
                <a:gd name="connsiteX3" fmla="*/ 746222 w 1407405"/>
                <a:gd name="connsiteY3" fmla="*/ 942534 h 1505242"/>
                <a:gd name="connsiteX4" fmla="*/ 1407405 w 1407405"/>
                <a:gd name="connsiteY4" fmla="*/ 829993 h 1505242"/>
                <a:gd name="connsiteX5" fmla="*/ 1121880 w 1407405"/>
                <a:gd name="connsiteY5" fmla="*/ 421721 h 1505242"/>
                <a:gd name="connsiteX6" fmla="*/ 1069780 w 1407405"/>
                <a:gd name="connsiteY6" fmla="*/ 0 h 150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7405" h="1505242">
                  <a:moveTo>
                    <a:pt x="1069780" y="0"/>
                  </a:moveTo>
                  <a:cubicBezTo>
                    <a:pt x="905657" y="18757"/>
                    <a:pt x="457835" y="86750"/>
                    <a:pt x="239786" y="422030"/>
                  </a:cubicBezTo>
                  <a:cubicBezTo>
                    <a:pt x="21737" y="757310"/>
                    <a:pt x="-29844" y="1101969"/>
                    <a:pt x="14703" y="1505242"/>
                  </a:cubicBezTo>
                  <a:cubicBezTo>
                    <a:pt x="244475" y="1219198"/>
                    <a:pt x="514105" y="1055075"/>
                    <a:pt x="746222" y="942534"/>
                  </a:cubicBezTo>
                  <a:cubicBezTo>
                    <a:pt x="978339" y="829993"/>
                    <a:pt x="1175288" y="815925"/>
                    <a:pt x="1407405" y="829993"/>
                  </a:cubicBezTo>
                  <a:cubicBezTo>
                    <a:pt x="1233903" y="703384"/>
                    <a:pt x="1178151" y="560053"/>
                    <a:pt x="1121880" y="421721"/>
                  </a:cubicBezTo>
                  <a:cubicBezTo>
                    <a:pt x="1065609" y="283389"/>
                    <a:pt x="1069779" y="173501"/>
                    <a:pt x="1069780" y="0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191000" y="2264898"/>
              <a:ext cx="618980" cy="2475918"/>
            </a:xfrm>
            <a:custGeom>
              <a:avLst/>
              <a:gdLst>
                <a:gd name="connsiteX0" fmla="*/ 464234 w 900333"/>
                <a:gd name="connsiteY0" fmla="*/ 0 h 2475914"/>
                <a:gd name="connsiteX1" fmla="*/ 0 w 900333"/>
                <a:gd name="connsiteY1" fmla="*/ 1209822 h 2475914"/>
                <a:gd name="connsiteX2" fmla="*/ 492370 w 900333"/>
                <a:gd name="connsiteY2" fmla="*/ 2475914 h 2475914"/>
                <a:gd name="connsiteX3" fmla="*/ 900333 w 900333"/>
                <a:gd name="connsiteY3" fmla="*/ 1195754 h 2475914"/>
                <a:gd name="connsiteX4" fmla="*/ 464234 w 900333"/>
                <a:gd name="connsiteY4" fmla="*/ 0 h 2475914"/>
                <a:gd name="connsiteX0" fmla="*/ 464285 w 900384"/>
                <a:gd name="connsiteY0" fmla="*/ 0 h 2475918"/>
                <a:gd name="connsiteX1" fmla="*/ 51 w 900384"/>
                <a:gd name="connsiteY1" fmla="*/ 1209822 h 2475918"/>
                <a:gd name="connsiteX2" fmla="*/ 492421 w 900384"/>
                <a:gd name="connsiteY2" fmla="*/ 2475914 h 2475918"/>
                <a:gd name="connsiteX3" fmla="*/ 900384 w 900384"/>
                <a:gd name="connsiteY3" fmla="*/ 1195754 h 2475918"/>
                <a:gd name="connsiteX4" fmla="*/ 464285 w 900384"/>
                <a:gd name="connsiteY4" fmla="*/ 0 h 2475918"/>
                <a:gd name="connsiteX0" fmla="*/ 464285 w 926991"/>
                <a:gd name="connsiteY0" fmla="*/ 5 h 2475923"/>
                <a:gd name="connsiteX1" fmla="*/ 51 w 926991"/>
                <a:gd name="connsiteY1" fmla="*/ 1209827 h 2475923"/>
                <a:gd name="connsiteX2" fmla="*/ 492421 w 926991"/>
                <a:gd name="connsiteY2" fmla="*/ 2475919 h 2475923"/>
                <a:gd name="connsiteX3" fmla="*/ 900384 w 926991"/>
                <a:gd name="connsiteY3" fmla="*/ 1195759 h 2475923"/>
                <a:gd name="connsiteX4" fmla="*/ 464285 w 926991"/>
                <a:gd name="connsiteY4" fmla="*/ 5 h 2475923"/>
                <a:gd name="connsiteX0" fmla="*/ 464285 w 900442"/>
                <a:gd name="connsiteY0" fmla="*/ 7 h 2475925"/>
                <a:gd name="connsiteX1" fmla="*/ 51 w 900442"/>
                <a:gd name="connsiteY1" fmla="*/ 1209829 h 2475925"/>
                <a:gd name="connsiteX2" fmla="*/ 492421 w 900442"/>
                <a:gd name="connsiteY2" fmla="*/ 2475921 h 2475925"/>
                <a:gd name="connsiteX3" fmla="*/ 900384 w 900442"/>
                <a:gd name="connsiteY3" fmla="*/ 1195761 h 2475925"/>
                <a:gd name="connsiteX4" fmla="*/ 464285 w 900442"/>
                <a:gd name="connsiteY4" fmla="*/ 7 h 2475925"/>
                <a:gd name="connsiteX0" fmla="*/ 464285 w 900437"/>
                <a:gd name="connsiteY0" fmla="*/ 7 h 2476025"/>
                <a:gd name="connsiteX1" fmla="*/ 51 w 900437"/>
                <a:gd name="connsiteY1" fmla="*/ 1209829 h 2476025"/>
                <a:gd name="connsiteX2" fmla="*/ 492421 w 900437"/>
                <a:gd name="connsiteY2" fmla="*/ 2475921 h 2476025"/>
                <a:gd name="connsiteX3" fmla="*/ 900384 w 900437"/>
                <a:gd name="connsiteY3" fmla="*/ 1195761 h 2476025"/>
                <a:gd name="connsiteX4" fmla="*/ 464285 w 900437"/>
                <a:gd name="connsiteY4" fmla="*/ 7 h 2476025"/>
                <a:gd name="connsiteX0" fmla="*/ 464285 w 900431"/>
                <a:gd name="connsiteY0" fmla="*/ 7 h 2475925"/>
                <a:gd name="connsiteX1" fmla="*/ 51 w 900431"/>
                <a:gd name="connsiteY1" fmla="*/ 1209829 h 2475925"/>
                <a:gd name="connsiteX2" fmla="*/ 492421 w 900431"/>
                <a:gd name="connsiteY2" fmla="*/ 2475921 h 2475925"/>
                <a:gd name="connsiteX3" fmla="*/ 900384 w 900431"/>
                <a:gd name="connsiteY3" fmla="*/ 1195761 h 2475925"/>
                <a:gd name="connsiteX4" fmla="*/ 464285 w 900431"/>
                <a:gd name="connsiteY4" fmla="*/ 7 h 2475925"/>
                <a:gd name="connsiteX0" fmla="*/ 365834 w 801980"/>
                <a:gd name="connsiteY0" fmla="*/ 7 h 2475925"/>
                <a:gd name="connsiteX1" fmla="*/ 74 w 801980"/>
                <a:gd name="connsiteY1" fmla="*/ 1209829 h 2475925"/>
                <a:gd name="connsiteX2" fmla="*/ 393970 w 801980"/>
                <a:gd name="connsiteY2" fmla="*/ 2475921 h 2475925"/>
                <a:gd name="connsiteX3" fmla="*/ 801933 w 801980"/>
                <a:gd name="connsiteY3" fmla="*/ 1195761 h 2475925"/>
                <a:gd name="connsiteX4" fmla="*/ 365834 w 801980"/>
                <a:gd name="connsiteY4" fmla="*/ 7 h 2475925"/>
                <a:gd name="connsiteX0" fmla="*/ 365834 w 801980"/>
                <a:gd name="connsiteY0" fmla="*/ 0 h 2475918"/>
                <a:gd name="connsiteX1" fmla="*/ 74 w 801980"/>
                <a:gd name="connsiteY1" fmla="*/ 1209822 h 2475918"/>
                <a:gd name="connsiteX2" fmla="*/ 393970 w 801980"/>
                <a:gd name="connsiteY2" fmla="*/ 2475914 h 2475918"/>
                <a:gd name="connsiteX3" fmla="*/ 801933 w 801980"/>
                <a:gd name="connsiteY3" fmla="*/ 1195754 h 2475918"/>
                <a:gd name="connsiteX4" fmla="*/ 365834 w 801980"/>
                <a:gd name="connsiteY4" fmla="*/ 0 h 2475918"/>
                <a:gd name="connsiteX0" fmla="*/ 365834 w 801980"/>
                <a:gd name="connsiteY0" fmla="*/ 0 h 2475918"/>
                <a:gd name="connsiteX1" fmla="*/ 74 w 801980"/>
                <a:gd name="connsiteY1" fmla="*/ 1209822 h 2475918"/>
                <a:gd name="connsiteX2" fmla="*/ 393970 w 801980"/>
                <a:gd name="connsiteY2" fmla="*/ 2475914 h 2475918"/>
                <a:gd name="connsiteX3" fmla="*/ 801933 w 801980"/>
                <a:gd name="connsiteY3" fmla="*/ 1195754 h 2475918"/>
                <a:gd name="connsiteX4" fmla="*/ 365834 w 801980"/>
                <a:gd name="connsiteY4" fmla="*/ 0 h 2475918"/>
                <a:gd name="connsiteX0" fmla="*/ 365834 w 717589"/>
                <a:gd name="connsiteY0" fmla="*/ 0 h 2475918"/>
                <a:gd name="connsiteX1" fmla="*/ 74 w 717589"/>
                <a:gd name="connsiteY1" fmla="*/ 1209822 h 2475918"/>
                <a:gd name="connsiteX2" fmla="*/ 393970 w 717589"/>
                <a:gd name="connsiteY2" fmla="*/ 2475914 h 2475918"/>
                <a:gd name="connsiteX3" fmla="*/ 717527 w 717589"/>
                <a:gd name="connsiteY3" fmla="*/ 1195754 h 2475918"/>
                <a:gd name="connsiteX4" fmla="*/ 365834 w 717589"/>
                <a:gd name="connsiteY4" fmla="*/ 0 h 2475918"/>
                <a:gd name="connsiteX0" fmla="*/ 365834 w 675397"/>
                <a:gd name="connsiteY0" fmla="*/ 0 h 2475918"/>
                <a:gd name="connsiteX1" fmla="*/ 74 w 675397"/>
                <a:gd name="connsiteY1" fmla="*/ 1209822 h 2475918"/>
                <a:gd name="connsiteX2" fmla="*/ 393970 w 675397"/>
                <a:gd name="connsiteY2" fmla="*/ 2475914 h 2475918"/>
                <a:gd name="connsiteX3" fmla="*/ 675324 w 675397"/>
                <a:gd name="connsiteY3" fmla="*/ 1195754 h 2475918"/>
                <a:gd name="connsiteX4" fmla="*/ 365834 w 675397"/>
                <a:gd name="connsiteY4" fmla="*/ 0 h 2475918"/>
                <a:gd name="connsiteX0" fmla="*/ 366819 w 676382"/>
                <a:gd name="connsiteY0" fmla="*/ 0 h 2475920"/>
                <a:gd name="connsiteX1" fmla="*/ 1059 w 676382"/>
                <a:gd name="connsiteY1" fmla="*/ 1209822 h 2475920"/>
                <a:gd name="connsiteX2" fmla="*/ 394955 w 676382"/>
                <a:gd name="connsiteY2" fmla="*/ 2475914 h 2475920"/>
                <a:gd name="connsiteX3" fmla="*/ 676309 w 676382"/>
                <a:gd name="connsiteY3" fmla="*/ 1195754 h 2475920"/>
                <a:gd name="connsiteX4" fmla="*/ 366819 w 676382"/>
                <a:gd name="connsiteY4" fmla="*/ 0 h 2475920"/>
                <a:gd name="connsiteX0" fmla="*/ 310856 w 620419"/>
                <a:gd name="connsiteY0" fmla="*/ 0 h 2475920"/>
                <a:gd name="connsiteX1" fmla="*/ 1366 w 620419"/>
                <a:gd name="connsiteY1" fmla="*/ 1195754 h 2475920"/>
                <a:gd name="connsiteX2" fmla="*/ 338992 w 620419"/>
                <a:gd name="connsiteY2" fmla="*/ 2475914 h 2475920"/>
                <a:gd name="connsiteX3" fmla="*/ 620346 w 620419"/>
                <a:gd name="connsiteY3" fmla="*/ 1195754 h 2475920"/>
                <a:gd name="connsiteX4" fmla="*/ 310856 w 620419"/>
                <a:gd name="connsiteY4" fmla="*/ 0 h 2475920"/>
                <a:gd name="connsiteX0" fmla="*/ 310856 w 620453"/>
                <a:gd name="connsiteY0" fmla="*/ 0 h 2476541"/>
                <a:gd name="connsiteX1" fmla="*/ 1366 w 620453"/>
                <a:gd name="connsiteY1" fmla="*/ 1195754 h 2476541"/>
                <a:gd name="connsiteX2" fmla="*/ 338992 w 620453"/>
                <a:gd name="connsiteY2" fmla="*/ 2475914 h 2476541"/>
                <a:gd name="connsiteX3" fmla="*/ 620346 w 620453"/>
                <a:gd name="connsiteY3" fmla="*/ 1195754 h 2476541"/>
                <a:gd name="connsiteX4" fmla="*/ 310856 w 620453"/>
                <a:gd name="connsiteY4" fmla="*/ 0 h 2476541"/>
                <a:gd name="connsiteX0" fmla="*/ 309813 w 619410"/>
                <a:gd name="connsiteY0" fmla="*/ 0 h 2476541"/>
                <a:gd name="connsiteX1" fmla="*/ 323 w 619410"/>
                <a:gd name="connsiteY1" fmla="*/ 1195754 h 2476541"/>
                <a:gd name="connsiteX2" fmla="*/ 337949 w 619410"/>
                <a:gd name="connsiteY2" fmla="*/ 2475914 h 2476541"/>
                <a:gd name="connsiteX3" fmla="*/ 619303 w 619410"/>
                <a:gd name="connsiteY3" fmla="*/ 1195754 h 2476541"/>
                <a:gd name="connsiteX4" fmla="*/ 309813 w 619410"/>
                <a:gd name="connsiteY4" fmla="*/ 0 h 2476541"/>
                <a:gd name="connsiteX0" fmla="*/ 309813 w 619410"/>
                <a:gd name="connsiteY0" fmla="*/ 0 h 2476528"/>
                <a:gd name="connsiteX1" fmla="*/ 323 w 619410"/>
                <a:gd name="connsiteY1" fmla="*/ 1195754 h 2476528"/>
                <a:gd name="connsiteX2" fmla="*/ 337949 w 619410"/>
                <a:gd name="connsiteY2" fmla="*/ 2475914 h 2476528"/>
                <a:gd name="connsiteX3" fmla="*/ 619303 w 619410"/>
                <a:gd name="connsiteY3" fmla="*/ 1195754 h 2476528"/>
                <a:gd name="connsiteX4" fmla="*/ 309813 w 619410"/>
                <a:gd name="connsiteY4" fmla="*/ 0 h 2476528"/>
                <a:gd name="connsiteX0" fmla="*/ 309813 w 619420"/>
                <a:gd name="connsiteY0" fmla="*/ 0 h 2475920"/>
                <a:gd name="connsiteX1" fmla="*/ 323 w 619420"/>
                <a:gd name="connsiteY1" fmla="*/ 1195754 h 2475920"/>
                <a:gd name="connsiteX2" fmla="*/ 337949 w 619420"/>
                <a:gd name="connsiteY2" fmla="*/ 2475914 h 2475920"/>
                <a:gd name="connsiteX3" fmla="*/ 619303 w 619420"/>
                <a:gd name="connsiteY3" fmla="*/ 1195754 h 2475920"/>
                <a:gd name="connsiteX4" fmla="*/ 309813 w 619420"/>
                <a:gd name="connsiteY4" fmla="*/ 0 h 2475920"/>
                <a:gd name="connsiteX0" fmla="*/ 309813 w 619401"/>
                <a:gd name="connsiteY0" fmla="*/ 0 h 2475920"/>
                <a:gd name="connsiteX1" fmla="*/ 323 w 619401"/>
                <a:gd name="connsiteY1" fmla="*/ 1195754 h 2475920"/>
                <a:gd name="connsiteX2" fmla="*/ 337949 w 619401"/>
                <a:gd name="connsiteY2" fmla="*/ 2475914 h 2475920"/>
                <a:gd name="connsiteX3" fmla="*/ 619303 w 619401"/>
                <a:gd name="connsiteY3" fmla="*/ 1195754 h 2475920"/>
                <a:gd name="connsiteX4" fmla="*/ 309813 w 619401"/>
                <a:gd name="connsiteY4" fmla="*/ 0 h 2475920"/>
                <a:gd name="connsiteX0" fmla="*/ 309813 w 619410"/>
                <a:gd name="connsiteY0" fmla="*/ 0 h 2475920"/>
                <a:gd name="connsiteX1" fmla="*/ 323 w 619410"/>
                <a:gd name="connsiteY1" fmla="*/ 1195754 h 2475920"/>
                <a:gd name="connsiteX2" fmla="*/ 337949 w 619410"/>
                <a:gd name="connsiteY2" fmla="*/ 2475914 h 2475920"/>
                <a:gd name="connsiteX3" fmla="*/ 619303 w 619410"/>
                <a:gd name="connsiteY3" fmla="*/ 1195754 h 2475920"/>
                <a:gd name="connsiteX4" fmla="*/ 309813 w 619410"/>
                <a:gd name="connsiteY4" fmla="*/ 0 h 2475920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980" h="2475918">
                  <a:moveTo>
                    <a:pt x="309490" y="0"/>
                  </a:moveTo>
                  <a:cubicBezTo>
                    <a:pt x="103164" y="2345"/>
                    <a:pt x="0" y="783102"/>
                    <a:pt x="0" y="1195754"/>
                  </a:cubicBezTo>
                  <a:cubicBezTo>
                    <a:pt x="0" y="1608406"/>
                    <a:pt x="117233" y="2478259"/>
                    <a:pt x="309491" y="2475914"/>
                  </a:cubicBezTo>
                  <a:cubicBezTo>
                    <a:pt x="501750" y="2471224"/>
                    <a:pt x="618980" y="1608406"/>
                    <a:pt x="618980" y="1195754"/>
                  </a:cubicBezTo>
                  <a:cubicBezTo>
                    <a:pt x="618980" y="783102"/>
                    <a:pt x="515816" y="11723"/>
                    <a:pt x="309490" y="0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4495800" y="1904999"/>
              <a:ext cx="0" cy="39624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1905000" y="4495800"/>
              <a:ext cx="0" cy="121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315200" y="2286000"/>
              <a:ext cx="0" cy="3429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905000" y="5486400"/>
              <a:ext cx="25908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495800" y="5486400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7315200" y="198120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98620" y="4034135"/>
              <a:ext cx="4748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P’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4200" y="4959737"/>
              <a:ext cx="269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91200" y="5029200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58612" y="300122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5247250" y="3137096"/>
              <a:ext cx="75326" cy="304506"/>
            </a:xfrm>
            <a:custGeom>
              <a:avLst/>
              <a:gdLst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2" fmla="*/ 56271 w 56271"/>
                <a:gd name="connsiteY2" fmla="*/ 309490 h 323557"/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2" fmla="*/ 56271 w 56271"/>
                <a:gd name="connsiteY2" fmla="*/ 309490 h 323557"/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2" fmla="*/ 56271 w 56271"/>
                <a:gd name="connsiteY2" fmla="*/ 309490 h 323557"/>
                <a:gd name="connsiteX0" fmla="*/ 0 w 61034"/>
                <a:gd name="connsiteY0" fmla="*/ 0 h 323557"/>
                <a:gd name="connsiteX1" fmla="*/ 56271 w 61034"/>
                <a:gd name="connsiteY1" fmla="*/ 323557 h 323557"/>
                <a:gd name="connsiteX2" fmla="*/ 61034 w 61034"/>
                <a:gd name="connsiteY2" fmla="*/ 295202 h 323557"/>
                <a:gd name="connsiteX0" fmla="*/ 0 w 122946"/>
                <a:gd name="connsiteY0" fmla="*/ 0 h 323557"/>
                <a:gd name="connsiteX1" fmla="*/ 56271 w 122946"/>
                <a:gd name="connsiteY1" fmla="*/ 323557 h 323557"/>
                <a:gd name="connsiteX2" fmla="*/ 122946 w 122946"/>
                <a:gd name="connsiteY2" fmla="*/ 195189 h 323557"/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0" fmla="*/ 0 w 51509"/>
                <a:gd name="connsiteY0" fmla="*/ 0 h 309269"/>
                <a:gd name="connsiteX1" fmla="*/ 51509 w 51509"/>
                <a:gd name="connsiteY1" fmla="*/ 309269 h 309269"/>
                <a:gd name="connsiteX0" fmla="*/ 0 w 59310"/>
                <a:gd name="connsiteY0" fmla="*/ 0 h 309269"/>
                <a:gd name="connsiteX1" fmla="*/ 51509 w 59310"/>
                <a:gd name="connsiteY1" fmla="*/ 309269 h 309269"/>
                <a:gd name="connsiteX0" fmla="*/ 0 w 74263"/>
                <a:gd name="connsiteY0" fmla="*/ 0 h 294981"/>
                <a:gd name="connsiteX1" fmla="*/ 70559 w 74263"/>
                <a:gd name="connsiteY1" fmla="*/ 294981 h 294981"/>
                <a:gd name="connsiteX0" fmla="*/ 0 w 70688"/>
                <a:gd name="connsiteY0" fmla="*/ 0 h 294981"/>
                <a:gd name="connsiteX1" fmla="*/ 70559 w 70688"/>
                <a:gd name="connsiteY1" fmla="*/ 294981 h 294981"/>
                <a:gd name="connsiteX0" fmla="*/ 0 w 70565"/>
                <a:gd name="connsiteY0" fmla="*/ 0 h 294981"/>
                <a:gd name="connsiteX1" fmla="*/ 70559 w 70565"/>
                <a:gd name="connsiteY1" fmla="*/ 294981 h 294981"/>
                <a:gd name="connsiteX0" fmla="*/ 0 w 75326"/>
                <a:gd name="connsiteY0" fmla="*/ 0 h 304506"/>
                <a:gd name="connsiteX1" fmla="*/ 75322 w 75326"/>
                <a:gd name="connsiteY1" fmla="*/ 304506 h 30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326" h="304506">
                  <a:moveTo>
                    <a:pt x="0" y="0"/>
                  </a:moveTo>
                  <a:cubicBezTo>
                    <a:pt x="60740" y="121260"/>
                    <a:pt x="75615" y="168079"/>
                    <a:pt x="75322" y="304506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4000" y="2971800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>
                  <a:latin typeface="Times New Roman" pitchFamily="18" charset="0"/>
                  <a:cs typeface="Times New Roman" pitchFamily="18" charset="0"/>
                </a:rPr>
                <a:t>α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>
              <a:stCxn id="11" idx="0"/>
            </p:cNvCxnSpPr>
            <p:nvPr/>
          </p:nvCxnSpPr>
          <p:spPr bwMode="auto">
            <a:xfrm flipH="1">
              <a:off x="3743373" y="2264898"/>
              <a:ext cx="75711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3704358" y="4740816"/>
              <a:ext cx="79613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3927889" y="3619499"/>
              <a:ext cx="0" cy="11213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>
              <a:stCxn id="21" idx="0"/>
            </p:cNvCxnSpPr>
            <p:nvPr/>
          </p:nvCxnSpPr>
          <p:spPr bwMode="auto">
            <a:xfrm flipV="1">
              <a:off x="3927889" y="2281789"/>
              <a:ext cx="16877" cy="7194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1905000" y="2286000"/>
              <a:ext cx="5410200" cy="220980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779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radiometric relation</a:t>
            </a:r>
          </a:p>
        </p:txBody>
      </p:sp>
      <p:sp>
        <p:nvSpPr>
          <p:cNvPr id="603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3581400"/>
            <a:ext cx="8458200" cy="2819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Image irradiance is linearly related to scene radiance</a:t>
            </a:r>
          </a:p>
          <a:p>
            <a:pPr>
              <a:buFontTx/>
              <a:buChar char="•"/>
            </a:pPr>
            <a:r>
              <a:rPr lang="en-US" sz="2400" dirty="0"/>
              <a:t>Irradiance is proportional to the area of the lens and inversely proportional to the squared distance between </a:t>
            </a:r>
            <a:br>
              <a:rPr lang="en-US" sz="2400" dirty="0"/>
            </a:br>
            <a:r>
              <a:rPr lang="en-US" sz="2400" dirty="0"/>
              <a:t>the lens and the image plane</a:t>
            </a:r>
          </a:p>
          <a:p>
            <a:pPr>
              <a:buFontTx/>
              <a:buChar char="•"/>
            </a:pPr>
            <a:r>
              <a:rPr lang="en-US" sz="2400" dirty="0"/>
              <a:t>The irradiance falls off as the angle between the viewing ray and the optical axis increases</a:t>
            </a:r>
          </a:p>
        </p:txBody>
      </p:sp>
      <p:graphicFrame>
        <p:nvGraphicFramePr>
          <p:cNvPr id="409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1539875"/>
          <a:ext cx="3373437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120" imgH="558720" progId="Equation.3">
                  <p:embed/>
                </p:oleObj>
              </mc:Choice>
              <mc:Fallback>
                <p:oleObj name="Equation" r:id="rId3" imgW="1473120" imgH="558720" progId="Equation.3">
                  <p:embed/>
                  <p:pic>
                    <p:nvPicPr>
                      <p:cNvPr id="40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539875"/>
                        <a:ext cx="3373437" cy="12795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979040" y="6507163"/>
            <a:ext cx="1088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Szeliski</a:t>
            </a:r>
            <a:r>
              <a:rPr lang="en-US" sz="1200" dirty="0"/>
              <a:t> 2.2.3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66800" y="1219200"/>
            <a:ext cx="3375918" cy="2032813"/>
            <a:chOff x="1295400" y="1699847"/>
            <a:chExt cx="6921106" cy="4167553"/>
          </a:xfrm>
        </p:grpSpPr>
        <p:sp>
          <p:nvSpPr>
            <p:cNvPr id="10" name="Parallelogram 9"/>
            <p:cNvSpPr/>
            <p:nvPr/>
          </p:nvSpPr>
          <p:spPr bwMode="auto">
            <a:xfrm rot="16200000" flipH="1">
              <a:off x="304800" y="2743200"/>
              <a:ext cx="3733800" cy="1752600"/>
            </a:xfrm>
            <a:prstGeom prst="parallelogram">
              <a:avLst>
                <a:gd name="adj" fmla="val 68909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171700" y="3448049"/>
              <a:ext cx="46101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Freeform 11"/>
            <p:cNvSpPr/>
            <p:nvPr/>
          </p:nvSpPr>
          <p:spPr bwMode="auto">
            <a:xfrm rot="20219546">
              <a:off x="6809101" y="1699847"/>
              <a:ext cx="1407405" cy="1505242"/>
            </a:xfrm>
            <a:custGeom>
              <a:avLst/>
              <a:gdLst>
                <a:gd name="connsiteX0" fmla="*/ 829994 w 1674056"/>
                <a:gd name="connsiteY0" fmla="*/ 42203 h 1477107"/>
                <a:gd name="connsiteX1" fmla="*/ 168812 w 1674056"/>
                <a:gd name="connsiteY1" fmla="*/ 548640 h 1477107"/>
                <a:gd name="connsiteX2" fmla="*/ 0 w 1674056"/>
                <a:gd name="connsiteY2" fmla="*/ 1477107 h 1477107"/>
                <a:gd name="connsiteX3" fmla="*/ 858129 w 1674056"/>
                <a:gd name="connsiteY3" fmla="*/ 942535 h 1477107"/>
                <a:gd name="connsiteX4" fmla="*/ 1674056 w 1674056"/>
                <a:gd name="connsiteY4" fmla="*/ 815926 h 1477107"/>
                <a:gd name="connsiteX5" fmla="*/ 1153551 w 1674056"/>
                <a:gd name="connsiteY5" fmla="*/ 436098 h 1477107"/>
                <a:gd name="connsiteX6" fmla="*/ 942536 w 1674056"/>
                <a:gd name="connsiteY6" fmla="*/ 0 h 1477107"/>
                <a:gd name="connsiteX0" fmla="*/ 942536 w 1674056"/>
                <a:gd name="connsiteY0" fmla="*/ 0 h 1505243"/>
                <a:gd name="connsiteX1" fmla="*/ 168812 w 1674056"/>
                <a:gd name="connsiteY1" fmla="*/ 576776 h 1505243"/>
                <a:gd name="connsiteX2" fmla="*/ 0 w 1674056"/>
                <a:gd name="connsiteY2" fmla="*/ 1505243 h 1505243"/>
                <a:gd name="connsiteX3" fmla="*/ 858129 w 1674056"/>
                <a:gd name="connsiteY3" fmla="*/ 970671 h 1505243"/>
                <a:gd name="connsiteX4" fmla="*/ 1674056 w 1674056"/>
                <a:gd name="connsiteY4" fmla="*/ 844062 h 1505243"/>
                <a:gd name="connsiteX5" fmla="*/ 1153551 w 1674056"/>
                <a:gd name="connsiteY5" fmla="*/ 464234 h 1505243"/>
                <a:gd name="connsiteX6" fmla="*/ 942536 w 1674056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986932 w 1718452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986932 w 1718452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986932 w 1718452"/>
                <a:gd name="connsiteY6" fmla="*/ 28136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1099473 w 1718452"/>
                <a:gd name="connsiteY6" fmla="*/ 1 h 1505243"/>
                <a:gd name="connsiteX0" fmla="*/ 986932 w 1718452"/>
                <a:gd name="connsiteY0" fmla="*/ 0 h 1505243"/>
                <a:gd name="connsiteX1" fmla="*/ 213208 w 1718452"/>
                <a:gd name="connsiteY1" fmla="*/ 576776 h 1505243"/>
                <a:gd name="connsiteX2" fmla="*/ 44396 w 1718452"/>
                <a:gd name="connsiteY2" fmla="*/ 1505243 h 1505243"/>
                <a:gd name="connsiteX3" fmla="*/ 902525 w 1718452"/>
                <a:gd name="connsiteY3" fmla="*/ 970671 h 1505243"/>
                <a:gd name="connsiteX4" fmla="*/ 1718452 w 1718452"/>
                <a:gd name="connsiteY4" fmla="*/ 844062 h 1505243"/>
                <a:gd name="connsiteX5" fmla="*/ 1197947 w 1718452"/>
                <a:gd name="connsiteY5" fmla="*/ 464234 h 1505243"/>
                <a:gd name="connsiteX6" fmla="*/ 1099473 w 1718452"/>
                <a:gd name="connsiteY6" fmla="*/ 1 h 1505243"/>
                <a:gd name="connsiteX7" fmla="*/ 986932 w 1718452"/>
                <a:gd name="connsiteY7" fmla="*/ 0 h 1505243"/>
                <a:gd name="connsiteX0" fmla="*/ 1099473 w 1718452"/>
                <a:gd name="connsiteY0" fmla="*/ 0 h 1505242"/>
                <a:gd name="connsiteX1" fmla="*/ 213208 w 1718452"/>
                <a:gd name="connsiteY1" fmla="*/ 576775 h 1505242"/>
                <a:gd name="connsiteX2" fmla="*/ 44396 w 1718452"/>
                <a:gd name="connsiteY2" fmla="*/ 1505242 h 1505242"/>
                <a:gd name="connsiteX3" fmla="*/ 902525 w 1718452"/>
                <a:gd name="connsiteY3" fmla="*/ 970670 h 1505242"/>
                <a:gd name="connsiteX4" fmla="*/ 1718452 w 1718452"/>
                <a:gd name="connsiteY4" fmla="*/ 844061 h 1505242"/>
                <a:gd name="connsiteX5" fmla="*/ 1197947 w 1718452"/>
                <a:gd name="connsiteY5" fmla="*/ 464233 h 1505242"/>
                <a:gd name="connsiteX6" fmla="*/ 1099473 w 1718452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905664 w 1721591"/>
                <a:gd name="connsiteY3" fmla="*/ 970670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905664 w 1721591"/>
                <a:gd name="connsiteY3" fmla="*/ 970670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736851 w 1721591"/>
                <a:gd name="connsiteY3" fmla="*/ 984737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102612 w 1721591"/>
                <a:gd name="connsiteY0" fmla="*/ 0 h 1505242"/>
                <a:gd name="connsiteX1" fmla="*/ 216347 w 1721591"/>
                <a:gd name="connsiteY1" fmla="*/ 576775 h 1505242"/>
                <a:gd name="connsiteX2" fmla="*/ 47535 w 1721591"/>
                <a:gd name="connsiteY2" fmla="*/ 1505242 h 1505242"/>
                <a:gd name="connsiteX3" fmla="*/ 736851 w 1721591"/>
                <a:gd name="connsiteY3" fmla="*/ 984737 h 1505242"/>
                <a:gd name="connsiteX4" fmla="*/ 1721591 w 1721591"/>
                <a:gd name="connsiteY4" fmla="*/ 844061 h 1505242"/>
                <a:gd name="connsiteX5" fmla="*/ 1201086 w 1721591"/>
                <a:gd name="connsiteY5" fmla="*/ 464233 h 1505242"/>
                <a:gd name="connsiteX6" fmla="*/ 1102612 w 1721591"/>
                <a:gd name="connsiteY6" fmla="*/ 0 h 1505242"/>
                <a:gd name="connsiteX0" fmla="*/ 1072222 w 1691201"/>
                <a:gd name="connsiteY0" fmla="*/ 0 h 1505242"/>
                <a:gd name="connsiteX1" fmla="*/ 185957 w 1691201"/>
                <a:gd name="connsiteY1" fmla="*/ 576775 h 1505242"/>
                <a:gd name="connsiteX2" fmla="*/ 17145 w 1691201"/>
                <a:gd name="connsiteY2" fmla="*/ 1505242 h 1505242"/>
                <a:gd name="connsiteX3" fmla="*/ 706461 w 1691201"/>
                <a:gd name="connsiteY3" fmla="*/ 984737 h 1505242"/>
                <a:gd name="connsiteX4" fmla="*/ 1691201 w 1691201"/>
                <a:gd name="connsiteY4" fmla="*/ 844061 h 1505242"/>
                <a:gd name="connsiteX5" fmla="*/ 1170696 w 1691201"/>
                <a:gd name="connsiteY5" fmla="*/ 464233 h 1505242"/>
                <a:gd name="connsiteX6" fmla="*/ 1072222 w 1691201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700323 w 1685063"/>
                <a:gd name="connsiteY3" fmla="*/ 984737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686256 w 1685063"/>
                <a:gd name="connsiteY3" fmla="*/ 914398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742526 w 1685063"/>
                <a:gd name="connsiteY3" fmla="*/ 942534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685063"/>
                <a:gd name="connsiteY0" fmla="*/ 0 h 1505242"/>
                <a:gd name="connsiteX1" fmla="*/ 236090 w 1685063"/>
                <a:gd name="connsiteY1" fmla="*/ 422030 h 1505242"/>
                <a:gd name="connsiteX2" fmla="*/ 11007 w 1685063"/>
                <a:gd name="connsiteY2" fmla="*/ 1505242 h 1505242"/>
                <a:gd name="connsiteX3" fmla="*/ 742526 w 1685063"/>
                <a:gd name="connsiteY3" fmla="*/ 942534 h 1505242"/>
                <a:gd name="connsiteX4" fmla="*/ 1685063 w 1685063"/>
                <a:gd name="connsiteY4" fmla="*/ 844061 h 1505242"/>
                <a:gd name="connsiteX5" fmla="*/ 1164558 w 1685063"/>
                <a:gd name="connsiteY5" fmla="*/ 464233 h 1505242"/>
                <a:gd name="connsiteX6" fmla="*/ 1066084 w 1685063"/>
                <a:gd name="connsiteY6" fmla="*/ 0 h 1505242"/>
                <a:gd name="connsiteX0" fmla="*/ 1066084 w 1459980"/>
                <a:gd name="connsiteY0" fmla="*/ 0 h 1505242"/>
                <a:gd name="connsiteX1" fmla="*/ 236090 w 1459980"/>
                <a:gd name="connsiteY1" fmla="*/ 422030 h 1505242"/>
                <a:gd name="connsiteX2" fmla="*/ 11007 w 1459980"/>
                <a:gd name="connsiteY2" fmla="*/ 1505242 h 1505242"/>
                <a:gd name="connsiteX3" fmla="*/ 742526 w 1459980"/>
                <a:gd name="connsiteY3" fmla="*/ 942534 h 1505242"/>
                <a:gd name="connsiteX4" fmla="*/ 1459980 w 1459980"/>
                <a:gd name="connsiteY4" fmla="*/ 829993 h 1505242"/>
                <a:gd name="connsiteX5" fmla="*/ 1164558 w 1459980"/>
                <a:gd name="connsiteY5" fmla="*/ 464233 h 1505242"/>
                <a:gd name="connsiteX6" fmla="*/ 1066084 w 1459980"/>
                <a:gd name="connsiteY6" fmla="*/ 0 h 1505242"/>
                <a:gd name="connsiteX0" fmla="*/ 1066084 w 1403709"/>
                <a:gd name="connsiteY0" fmla="*/ 0 h 1505242"/>
                <a:gd name="connsiteX1" fmla="*/ 236090 w 1403709"/>
                <a:gd name="connsiteY1" fmla="*/ 422030 h 1505242"/>
                <a:gd name="connsiteX2" fmla="*/ 11007 w 1403709"/>
                <a:gd name="connsiteY2" fmla="*/ 1505242 h 1505242"/>
                <a:gd name="connsiteX3" fmla="*/ 742526 w 1403709"/>
                <a:gd name="connsiteY3" fmla="*/ 942534 h 1505242"/>
                <a:gd name="connsiteX4" fmla="*/ 1403709 w 1403709"/>
                <a:gd name="connsiteY4" fmla="*/ 829993 h 1505242"/>
                <a:gd name="connsiteX5" fmla="*/ 1164558 w 1403709"/>
                <a:gd name="connsiteY5" fmla="*/ 464233 h 1505242"/>
                <a:gd name="connsiteX6" fmla="*/ 1066084 w 1403709"/>
                <a:gd name="connsiteY6" fmla="*/ 0 h 1505242"/>
                <a:gd name="connsiteX0" fmla="*/ 1066084 w 1403709"/>
                <a:gd name="connsiteY0" fmla="*/ 0 h 1505242"/>
                <a:gd name="connsiteX1" fmla="*/ 236090 w 1403709"/>
                <a:gd name="connsiteY1" fmla="*/ 422030 h 1505242"/>
                <a:gd name="connsiteX2" fmla="*/ 11007 w 1403709"/>
                <a:gd name="connsiteY2" fmla="*/ 1505242 h 1505242"/>
                <a:gd name="connsiteX3" fmla="*/ 742526 w 1403709"/>
                <a:gd name="connsiteY3" fmla="*/ 942534 h 1505242"/>
                <a:gd name="connsiteX4" fmla="*/ 1403709 w 1403709"/>
                <a:gd name="connsiteY4" fmla="*/ 829993 h 1505242"/>
                <a:gd name="connsiteX5" fmla="*/ 1164558 w 1403709"/>
                <a:gd name="connsiteY5" fmla="*/ 464233 h 1505242"/>
                <a:gd name="connsiteX6" fmla="*/ 1066084 w 1403709"/>
                <a:gd name="connsiteY6" fmla="*/ 0 h 1505242"/>
                <a:gd name="connsiteX0" fmla="*/ 1069780 w 1407405"/>
                <a:gd name="connsiteY0" fmla="*/ 0 h 1505242"/>
                <a:gd name="connsiteX1" fmla="*/ 239786 w 1407405"/>
                <a:gd name="connsiteY1" fmla="*/ 422030 h 1505242"/>
                <a:gd name="connsiteX2" fmla="*/ 14703 w 1407405"/>
                <a:gd name="connsiteY2" fmla="*/ 1505242 h 1505242"/>
                <a:gd name="connsiteX3" fmla="*/ 746222 w 1407405"/>
                <a:gd name="connsiteY3" fmla="*/ 942534 h 1505242"/>
                <a:gd name="connsiteX4" fmla="*/ 1407405 w 1407405"/>
                <a:gd name="connsiteY4" fmla="*/ 829993 h 1505242"/>
                <a:gd name="connsiteX5" fmla="*/ 1168254 w 1407405"/>
                <a:gd name="connsiteY5" fmla="*/ 464233 h 1505242"/>
                <a:gd name="connsiteX6" fmla="*/ 1069780 w 1407405"/>
                <a:gd name="connsiteY6" fmla="*/ 0 h 1505242"/>
                <a:gd name="connsiteX0" fmla="*/ 1069780 w 1407405"/>
                <a:gd name="connsiteY0" fmla="*/ 0 h 1505242"/>
                <a:gd name="connsiteX1" fmla="*/ 239786 w 1407405"/>
                <a:gd name="connsiteY1" fmla="*/ 422030 h 1505242"/>
                <a:gd name="connsiteX2" fmla="*/ 14703 w 1407405"/>
                <a:gd name="connsiteY2" fmla="*/ 1505242 h 1505242"/>
                <a:gd name="connsiteX3" fmla="*/ 746222 w 1407405"/>
                <a:gd name="connsiteY3" fmla="*/ 942534 h 1505242"/>
                <a:gd name="connsiteX4" fmla="*/ 1407405 w 1407405"/>
                <a:gd name="connsiteY4" fmla="*/ 829993 h 1505242"/>
                <a:gd name="connsiteX5" fmla="*/ 1121880 w 1407405"/>
                <a:gd name="connsiteY5" fmla="*/ 421721 h 1505242"/>
                <a:gd name="connsiteX6" fmla="*/ 1069780 w 1407405"/>
                <a:gd name="connsiteY6" fmla="*/ 0 h 150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7405" h="1505242">
                  <a:moveTo>
                    <a:pt x="1069780" y="0"/>
                  </a:moveTo>
                  <a:cubicBezTo>
                    <a:pt x="905657" y="18757"/>
                    <a:pt x="457835" y="86750"/>
                    <a:pt x="239786" y="422030"/>
                  </a:cubicBezTo>
                  <a:cubicBezTo>
                    <a:pt x="21737" y="757310"/>
                    <a:pt x="-29844" y="1101969"/>
                    <a:pt x="14703" y="1505242"/>
                  </a:cubicBezTo>
                  <a:cubicBezTo>
                    <a:pt x="244475" y="1219198"/>
                    <a:pt x="514105" y="1055075"/>
                    <a:pt x="746222" y="942534"/>
                  </a:cubicBezTo>
                  <a:cubicBezTo>
                    <a:pt x="978339" y="829993"/>
                    <a:pt x="1175288" y="815925"/>
                    <a:pt x="1407405" y="829993"/>
                  </a:cubicBezTo>
                  <a:cubicBezTo>
                    <a:pt x="1233903" y="703384"/>
                    <a:pt x="1178151" y="560053"/>
                    <a:pt x="1121880" y="421721"/>
                  </a:cubicBezTo>
                  <a:cubicBezTo>
                    <a:pt x="1065609" y="283389"/>
                    <a:pt x="1069779" y="173501"/>
                    <a:pt x="1069780" y="0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191000" y="2264898"/>
              <a:ext cx="618980" cy="2475918"/>
            </a:xfrm>
            <a:custGeom>
              <a:avLst/>
              <a:gdLst>
                <a:gd name="connsiteX0" fmla="*/ 464234 w 900333"/>
                <a:gd name="connsiteY0" fmla="*/ 0 h 2475914"/>
                <a:gd name="connsiteX1" fmla="*/ 0 w 900333"/>
                <a:gd name="connsiteY1" fmla="*/ 1209822 h 2475914"/>
                <a:gd name="connsiteX2" fmla="*/ 492370 w 900333"/>
                <a:gd name="connsiteY2" fmla="*/ 2475914 h 2475914"/>
                <a:gd name="connsiteX3" fmla="*/ 900333 w 900333"/>
                <a:gd name="connsiteY3" fmla="*/ 1195754 h 2475914"/>
                <a:gd name="connsiteX4" fmla="*/ 464234 w 900333"/>
                <a:gd name="connsiteY4" fmla="*/ 0 h 2475914"/>
                <a:gd name="connsiteX0" fmla="*/ 464285 w 900384"/>
                <a:gd name="connsiteY0" fmla="*/ 0 h 2475918"/>
                <a:gd name="connsiteX1" fmla="*/ 51 w 900384"/>
                <a:gd name="connsiteY1" fmla="*/ 1209822 h 2475918"/>
                <a:gd name="connsiteX2" fmla="*/ 492421 w 900384"/>
                <a:gd name="connsiteY2" fmla="*/ 2475914 h 2475918"/>
                <a:gd name="connsiteX3" fmla="*/ 900384 w 900384"/>
                <a:gd name="connsiteY3" fmla="*/ 1195754 h 2475918"/>
                <a:gd name="connsiteX4" fmla="*/ 464285 w 900384"/>
                <a:gd name="connsiteY4" fmla="*/ 0 h 2475918"/>
                <a:gd name="connsiteX0" fmla="*/ 464285 w 926991"/>
                <a:gd name="connsiteY0" fmla="*/ 5 h 2475923"/>
                <a:gd name="connsiteX1" fmla="*/ 51 w 926991"/>
                <a:gd name="connsiteY1" fmla="*/ 1209827 h 2475923"/>
                <a:gd name="connsiteX2" fmla="*/ 492421 w 926991"/>
                <a:gd name="connsiteY2" fmla="*/ 2475919 h 2475923"/>
                <a:gd name="connsiteX3" fmla="*/ 900384 w 926991"/>
                <a:gd name="connsiteY3" fmla="*/ 1195759 h 2475923"/>
                <a:gd name="connsiteX4" fmla="*/ 464285 w 926991"/>
                <a:gd name="connsiteY4" fmla="*/ 5 h 2475923"/>
                <a:gd name="connsiteX0" fmla="*/ 464285 w 900442"/>
                <a:gd name="connsiteY0" fmla="*/ 7 h 2475925"/>
                <a:gd name="connsiteX1" fmla="*/ 51 w 900442"/>
                <a:gd name="connsiteY1" fmla="*/ 1209829 h 2475925"/>
                <a:gd name="connsiteX2" fmla="*/ 492421 w 900442"/>
                <a:gd name="connsiteY2" fmla="*/ 2475921 h 2475925"/>
                <a:gd name="connsiteX3" fmla="*/ 900384 w 900442"/>
                <a:gd name="connsiteY3" fmla="*/ 1195761 h 2475925"/>
                <a:gd name="connsiteX4" fmla="*/ 464285 w 900442"/>
                <a:gd name="connsiteY4" fmla="*/ 7 h 2475925"/>
                <a:gd name="connsiteX0" fmla="*/ 464285 w 900437"/>
                <a:gd name="connsiteY0" fmla="*/ 7 h 2476025"/>
                <a:gd name="connsiteX1" fmla="*/ 51 w 900437"/>
                <a:gd name="connsiteY1" fmla="*/ 1209829 h 2476025"/>
                <a:gd name="connsiteX2" fmla="*/ 492421 w 900437"/>
                <a:gd name="connsiteY2" fmla="*/ 2475921 h 2476025"/>
                <a:gd name="connsiteX3" fmla="*/ 900384 w 900437"/>
                <a:gd name="connsiteY3" fmla="*/ 1195761 h 2476025"/>
                <a:gd name="connsiteX4" fmla="*/ 464285 w 900437"/>
                <a:gd name="connsiteY4" fmla="*/ 7 h 2476025"/>
                <a:gd name="connsiteX0" fmla="*/ 464285 w 900431"/>
                <a:gd name="connsiteY0" fmla="*/ 7 h 2475925"/>
                <a:gd name="connsiteX1" fmla="*/ 51 w 900431"/>
                <a:gd name="connsiteY1" fmla="*/ 1209829 h 2475925"/>
                <a:gd name="connsiteX2" fmla="*/ 492421 w 900431"/>
                <a:gd name="connsiteY2" fmla="*/ 2475921 h 2475925"/>
                <a:gd name="connsiteX3" fmla="*/ 900384 w 900431"/>
                <a:gd name="connsiteY3" fmla="*/ 1195761 h 2475925"/>
                <a:gd name="connsiteX4" fmla="*/ 464285 w 900431"/>
                <a:gd name="connsiteY4" fmla="*/ 7 h 2475925"/>
                <a:gd name="connsiteX0" fmla="*/ 365834 w 801980"/>
                <a:gd name="connsiteY0" fmla="*/ 7 h 2475925"/>
                <a:gd name="connsiteX1" fmla="*/ 74 w 801980"/>
                <a:gd name="connsiteY1" fmla="*/ 1209829 h 2475925"/>
                <a:gd name="connsiteX2" fmla="*/ 393970 w 801980"/>
                <a:gd name="connsiteY2" fmla="*/ 2475921 h 2475925"/>
                <a:gd name="connsiteX3" fmla="*/ 801933 w 801980"/>
                <a:gd name="connsiteY3" fmla="*/ 1195761 h 2475925"/>
                <a:gd name="connsiteX4" fmla="*/ 365834 w 801980"/>
                <a:gd name="connsiteY4" fmla="*/ 7 h 2475925"/>
                <a:gd name="connsiteX0" fmla="*/ 365834 w 801980"/>
                <a:gd name="connsiteY0" fmla="*/ 0 h 2475918"/>
                <a:gd name="connsiteX1" fmla="*/ 74 w 801980"/>
                <a:gd name="connsiteY1" fmla="*/ 1209822 h 2475918"/>
                <a:gd name="connsiteX2" fmla="*/ 393970 w 801980"/>
                <a:gd name="connsiteY2" fmla="*/ 2475914 h 2475918"/>
                <a:gd name="connsiteX3" fmla="*/ 801933 w 801980"/>
                <a:gd name="connsiteY3" fmla="*/ 1195754 h 2475918"/>
                <a:gd name="connsiteX4" fmla="*/ 365834 w 801980"/>
                <a:gd name="connsiteY4" fmla="*/ 0 h 2475918"/>
                <a:gd name="connsiteX0" fmla="*/ 365834 w 801980"/>
                <a:gd name="connsiteY0" fmla="*/ 0 h 2475918"/>
                <a:gd name="connsiteX1" fmla="*/ 74 w 801980"/>
                <a:gd name="connsiteY1" fmla="*/ 1209822 h 2475918"/>
                <a:gd name="connsiteX2" fmla="*/ 393970 w 801980"/>
                <a:gd name="connsiteY2" fmla="*/ 2475914 h 2475918"/>
                <a:gd name="connsiteX3" fmla="*/ 801933 w 801980"/>
                <a:gd name="connsiteY3" fmla="*/ 1195754 h 2475918"/>
                <a:gd name="connsiteX4" fmla="*/ 365834 w 801980"/>
                <a:gd name="connsiteY4" fmla="*/ 0 h 2475918"/>
                <a:gd name="connsiteX0" fmla="*/ 365834 w 717589"/>
                <a:gd name="connsiteY0" fmla="*/ 0 h 2475918"/>
                <a:gd name="connsiteX1" fmla="*/ 74 w 717589"/>
                <a:gd name="connsiteY1" fmla="*/ 1209822 h 2475918"/>
                <a:gd name="connsiteX2" fmla="*/ 393970 w 717589"/>
                <a:gd name="connsiteY2" fmla="*/ 2475914 h 2475918"/>
                <a:gd name="connsiteX3" fmla="*/ 717527 w 717589"/>
                <a:gd name="connsiteY3" fmla="*/ 1195754 h 2475918"/>
                <a:gd name="connsiteX4" fmla="*/ 365834 w 717589"/>
                <a:gd name="connsiteY4" fmla="*/ 0 h 2475918"/>
                <a:gd name="connsiteX0" fmla="*/ 365834 w 675397"/>
                <a:gd name="connsiteY0" fmla="*/ 0 h 2475918"/>
                <a:gd name="connsiteX1" fmla="*/ 74 w 675397"/>
                <a:gd name="connsiteY1" fmla="*/ 1209822 h 2475918"/>
                <a:gd name="connsiteX2" fmla="*/ 393970 w 675397"/>
                <a:gd name="connsiteY2" fmla="*/ 2475914 h 2475918"/>
                <a:gd name="connsiteX3" fmla="*/ 675324 w 675397"/>
                <a:gd name="connsiteY3" fmla="*/ 1195754 h 2475918"/>
                <a:gd name="connsiteX4" fmla="*/ 365834 w 675397"/>
                <a:gd name="connsiteY4" fmla="*/ 0 h 2475918"/>
                <a:gd name="connsiteX0" fmla="*/ 366819 w 676382"/>
                <a:gd name="connsiteY0" fmla="*/ 0 h 2475920"/>
                <a:gd name="connsiteX1" fmla="*/ 1059 w 676382"/>
                <a:gd name="connsiteY1" fmla="*/ 1209822 h 2475920"/>
                <a:gd name="connsiteX2" fmla="*/ 394955 w 676382"/>
                <a:gd name="connsiteY2" fmla="*/ 2475914 h 2475920"/>
                <a:gd name="connsiteX3" fmla="*/ 676309 w 676382"/>
                <a:gd name="connsiteY3" fmla="*/ 1195754 h 2475920"/>
                <a:gd name="connsiteX4" fmla="*/ 366819 w 676382"/>
                <a:gd name="connsiteY4" fmla="*/ 0 h 2475920"/>
                <a:gd name="connsiteX0" fmla="*/ 310856 w 620419"/>
                <a:gd name="connsiteY0" fmla="*/ 0 h 2475920"/>
                <a:gd name="connsiteX1" fmla="*/ 1366 w 620419"/>
                <a:gd name="connsiteY1" fmla="*/ 1195754 h 2475920"/>
                <a:gd name="connsiteX2" fmla="*/ 338992 w 620419"/>
                <a:gd name="connsiteY2" fmla="*/ 2475914 h 2475920"/>
                <a:gd name="connsiteX3" fmla="*/ 620346 w 620419"/>
                <a:gd name="connsiteY3" fmla="*/ 1195754 h 2475920"/>
                <a:gd name="connsiteX4" fmla="*/ 310856 w 620419"/>
                <a:gd name="connsiteY4" fmla="*/ 0 h 2475920"/>
                <a:gd name="connsiteX0" fmla="*/ 310856 w 620453"/>
                <a:gd name="connsiteY0" fmla="*/ 0 h 2476541"/>
                <a:gd name="connsiteX1" fmla="*/ 1366 w 620453"/>
                <a:gd name="connsiteY1" fmla="*/ 1195754 h 2476541"/>
                <a:gd name="connsiteX2" fmla="*/ 338992 w 620453"/>
                <a:gd name="connsiteY2" fmla="*/ 2475914 h 2476541"/>
                <a:gd name="connsiteX3" fmla="*/ 620346 w 620453"/>
                <a:gd name="connsiteY3" fmla="*/ 1195754 h 2476541"/>
                <a:gd name="connsiteX4" fmla="*/ 310856 w 620453"/>
                <a:gd name="connsiteY4" fmla="*/ 0 h 2476541"/>
                <a:gd name="connsiteX0" fmla="*/ 309813 w 619410"/>
                <a:gd name="connsiteY0" fmla="*/ 0 h 2476541"/>
                <a:gd name="connsiteX1" fmla="*/ 323 w 619410"/>
                <a:gd name="connsiteY1" fmla="*/ 1195754 h 2476541"/>
                <a:gd name="connsiteX2" fmla="*/ 337949 w 619410"/>
                <a:gd name="connsiteY2" fmla="*/ 2475914 h 2476541"/>
                <a:gd name="connsiteX3" fmla="*/ 619303 w 619410"/>
                <a:gd name="connsiteY3" fmla="*/ 1195754 h 2476541"/>
                <a:gd name="connsiteX4" fmla="*/ 309813 w 619410"/>
                <a:gd name="connsiteY4" fmla="*/ 0 h 2476541"/>
                <a:gd name="connsiteX0" fmla="*/ 309813 w 619410"/>
                <a:gd name="connsiteY0" fmla="*/ 0 h 2476528"/>
                <a:gd name="connsiteX1" fmla="*/ 323 w 619410"/>
                <a:gd name="connsiteY1" fmla="*/ 1195754 h 2476528"/>
                <a:gd name="connsiteX2" fmla="*/ 337949 w 619410"/>
                <a:gd name="connsiteY2" fmla="*/ 2475914 h 2476528"/>
                <a:gd name="connsiteX3" fmla="*/ 619303 w 619410"/>
                <a:gd name="connsiteY3" fmla="*/ 1195754 h 2476528"/>
                <a:gd name="connsiteX4" fmla="*/ 309813 w 619410"/>
                <a:gd name="connsiteY4" fmla="*/ 0 h 2476528"/>
                <a:gd name="connsiteX0" fmla="*/ 309813 w 619420"/>
                <a:gd name="connsiteY0" fmla="*/ 0 h 2475920"/>
                <a:gd name="connsiteX1" fmla="*/ 323 w 619420"/>
                <a:gd name="connsiteY1" fmla="*/ 1195754 h 2475920"/>
                <a:gd name="connsiteX2" fmla="*/ 337949 w 619420"/>
                <a:gd name="connsiteY2" fmla="*/ 2475914 h 2475920"/>
                <a:gd name="connsiteX3" fmla="*/ 619303 w 619420"/>
                <a:gd name="connsiteY3" fmla="*/ 1195754 h 2475920"/>
                <a:gd name="connsiteX4" fmla="*/ 309813 w 619420"/>
                <a:gd name="connsiteY4" fmla="*/ 0 h 2475920"/>
                <a:gd name="connsiteX0" fmla="*/ 309813 w 619401"/>
                <a:gd name="connsiteY0" fmla="*/ 0 h 2475920"/>
                <a:gd name="connsiteX1" fmla="*/ 323 w 619401"/>
                <a:gd name="connsiteY1" fmla="*/ 1195754 h 2475920"/>
                <a:gd name="connsiteX2" fmla="*/ 337949 w 619401"/>
                <a:gd name="connsiteY2" fmla="*/ 2475914 h 2475920"/>
                <a:gd name="connsiteX3" fmla="*/ 619303 w 619401"/>
                <a:gd name="connsiteY3" fmla="*/ 1195754 h 2475920"/>
                <a:gd name="connsiteX4" fmla="*/ 309813 w 619401"/>
                <a:gd name="connsiteY4" fmla="*/ 0 h 2475920"/>
                <a:gd name="connsiteX0" fmla="*/ 309813 w 619410"/>
                <a:gd name="connsiteY0" fmla="*/ 0 h 2475920"/>
                <a:gd name="connsiteX1" fmla="*/ 323 w 619410"/>
                <a:gd name="connsiteY1" fmla="*/ 1195754 h 2475920"/>
                <a:gd name="connsiteX2" fmla="*/ 337949 w 619410"/>
                <a:gd name="connsiteY2" fmla="*/ 2475914 h 2475920"/>
                <a:gd name="connsiteX3" fmla="*/ 619303 w 619410"/>
                <a:gd name="connsiteY3" fmla="*/ 1195754 h 2475920"/>
                <a:gd name="connsiteX4" fmla="*/ 309813 w 619410"/>
                <a:gd name="connsiteY4" fmla="*/ 0 h 2475920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  <a:gd name="connsiteX0" fmla="*/ 309490 w 618980"/>
                <a:gd name="connsiteY0" fmla="*/ 0 h 2475918"/>
                <a:gd name="connsiteX1" fmla="*/ 0 w 618980"/>
                <a:gd name="connsiteY1" fmla="*/ 1195754 h 2475918"/>
                <a:gd name="connsiteX2" fmla="*/ 309491 w 618980"/>
                <a:gd name="connsiteY2" fmla="*/ 2475914 h 2475918"/>
                <a:gd name="connsiteX3" fmla="*/ 618980 w 618980"/>
                <a:gd name="connsiteY3" fmla="*/ 1195754 h 2475918"/>
                <a:gd name="connsiteX4" fmla="*/ 309490 w 618980"/>
                <a:gd name="connsiteY4" fmla="*/ 0 h 2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980" h="2475918">
                  <a:moveTo>
                    <a:pt x="309490" y="0"/>
                  </a:moveTo>
                  <a:cubicBezTo>
                    <a:pt x="103164" y="2345"/>
                    <a:pt x="0" y="783102"/>
                    <a:pt x="0" y="1195754"/>
                  </a:cubicBezTo>
                  <a:cubicBezTo>
                    <a:pt x="0" y="1608406"/>
                    <a:pt x="117233" y="2478259"/>
                    <a:pt x="309491" y="2475914"/>
                  </a:cubicBezTo>
                  <a:cubicBezTo>
                    <a:pt x="501750" y="2471224"/>
                    <a:pt x="618980" y="1608406"/>
                    <a:pt x="618980" y="1195754"/>
                  </a:cubicBezTo>
                  <a:cubicBezTo>
                    <a:pt x="618980" y="783102"/>
                    <a:pt x="515816" y="11723"/>
                    <a:pt x="309490" y="0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4495800" y="1904999"/>
              <a:ext cx="0" cy="39624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1905000" y="4495800"/>
              <a:ext cx="0" cy="121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7315200" y="2286000"/>
              <a:ext cx="0" cy="3429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1905000" y="5486400"/>
              <a:ext cx="25908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495800" y="5486400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7315201" y="1981200"/>
              <a:ext cx="572489" cy="56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98620" y="3886937"/>
              <a:ext cx="677653" cy="567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latin typeface="Times New Roman" pitchFamily="18" charset="0"/>
                  <a:cs typeface="Times New Roman" pitchFamily="18" charset="0"/>
                </a:rPr>
                <a:t>P’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24199" y="4980482"/>
              <a:ext cx="467325" cy="56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1200" y="5029200"/>
              <a:ext cx="500189" cy="56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38708" y="3001221"/>
              <a:ext cx="536337" cy="56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247250" y="3137096"/>
              <a:ext cx="75326" cy="304506"/>
            </a:xfrm>
            <a:custGeom>
              <a:avLst/>
              <a:gdLst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2" fmla="*/ 56271 w 56271"/>
                <a:gd name="connsiteY2" fmla="*/ 309490 h 323557"/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2" fmla="*/ 56271 w 56271"/>
                <a:gd name="connsiteY2" fmla="*/ 309490 h 323557"/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2" fmla="*/ 56271 w 56271"/>
                <a:gd name="connsiteY2" fmla="*/ 309490 h 323557"/>
                <a:gd name="connsiteX0" fmla="*/ 0 w 61034"/>
                <a:gd name="connsiteY0" fmla="*/ 0 h 323557"/>
                <a:gd name="connsiteX1" fmla="*/ 56271 w 61034"/>
                <a:gd name="connsiteY1" fmla="*/ 323557 h 323557"/>
                <a:gd name="connsiteX2" fmla="*/ 61034 w 61034"/>
                <a:gd name="connsiteY2" fmla="*/ 295202 h 323557"/>
                <a:gd name="connsiteX0" fmla="*/ 0 w 122946"/>
                <a:gd name="connsiteY0" fmla="*/ 0 h 323557"/>
                <a:gd name="connsiteX1" fmla="*/ 56271 w 122946"/>
                <a:gd name="connsiteY1" fmla="*/ 323557 h 323557"/>
                <a:gd name="connsiteX2" fmla="*/ 122946 w 122946"/>
                <a:gd name="connsiteY2" fmla="*/ 195189 h 323557"/>
                <a:gd name="connsiteX0" fmla="*/ 0 w 56271"/>
                <a:gd name="connsiteY0" fmla="*/ 0 h 323557"/>
                <a:gd name="connsiteX1" fmla="*/ 56271 w 56271"/>
                <a:gd name="connsiteY1" fmla="*/ 323557 h 323557"/>
                <a:gd name="connsiteX0" fmla="*/ 0 w 51509"/>
                <a:gd name="connsiteY0" fmla="*/ 0 h 309269"/>
                <a:gd name="connsiteX1" fmla="*/ 51509 w 51509"/>
                <a:gd name="connsiteY1" fmla="*/ 309269 h 309269"/>
                <a:gd name="connsiteX0" fmla="*/ 0 w 59310"/>
                <a:gd name="connsiteY0" fmla="*/ 0 h 309269"/>
                <a:gd name="connsiteX1" fmla="*/ 51509 w 59310"/>
                <a:gd name="connsiteY1" fmla="*/ 309269 h 309269"/>
                <a:gd name="connsiteX0" fmla="*/ 0 w 74263"/>
                <a:gd name="connsiteY0" fmla="*/ 0 h 294981"/>
                <a:gd name="connsiteX1" fmla="*/ 70559 w 74263"/>
                <a:gd name="connsiteY1" fmla="*/ 294981 h 294981"/>
                <a:gd name="connsiteX0" fmla="*/ 0 w 70688"/>
                <a:gd name="connsiteY0" fmla="*/ 0 h 294981"/>
                <a:gd name="connsiteX1" fmla="*/ 70559 w 70688"/>
                <a:gd name="connsiteY1" fmla="*/ 294981 h 294981"/>
                <a:gd name="connsiteX0" fmla="*/ 0 w 70565"/>
                <a:gd name="connsiteY0" fmla="*/ 0 h 294981"/>
                <a:gd name="connsiteX1" fmla="*/ 70559 w 70565"/>
                <a:gd name="connsiteY1" fmla="*/ 294981 h 294981"/>
                <a:gd name="connsiteX0" fmla="*/ 0 w 75326"/>
                <a:gd name="connsiteY0" fmla="*/ 0 h 304506"/>
                <a:gd name="connsiteX1" fmla="*/ 75322 w 75326"/>
                <a:gd name="connsiteY1" fmla="*/ 304506 h 30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326" h="304506">
                  <a:moveTo>
                    <a:pt x="0" y="0"/>
                  </a:moveTo>
                  <a:cubicBezTo>
                    <a:pt x="60740" y="121260"/>
                    <a:pt x="75615" y="168079"/>
                    <a:pt x="75322" y="304506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34000" y="2971799"/>
              <a:ext cx="542910" cy="56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i="1" dirty="0">
                  <a:latin typeface="Times New Roman" pitchFamily="18" charset="0"/>
                  <a:cs typeface="Times New Roman" pitchFamily="18" charset="0"/>
                </a:rPr>
                <a:t>α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>
              <a:stCxn id="13" idx="0"/>
            </p:cNvCxnSpPr>
            <p:nvPr/>
          </p:nvCxnSpPr>
          <p:spPr bwMode="auto">
            <a:xfrm flipH="1">
              <a:off x="3743373" y="2264898"/>
              <a:ext cx="75711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3704358" y="4740816"/>
              <a:ext cx="79613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3927889" y="3619499"/>
              <a:ext cx="0" cy="11213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23" idx="0"/>
            </p:cNvCxnSpPr>
            <p:nvPr/>
          </p:nvCxnSpPr>
          <p:spPr bwMode="auto">
            <a:xfrm flipV="1">
              <a:off x="3906877" y="2286001"/>
              <a:ext cx="0" cy="7152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V="1">
              <a:off x="1905000" y="2286000"/>
              <a:ext cx="5410200" cy="220980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4331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4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1" name="AutoShape 55">
            <a:extLst>
              <a:ext uri="{FF2B5EF4-FFF2-40B4-BE49-F238E27FC236}">
                <a16:creationId xmlns:a16="http://schemas.microsoft.com/office/drawing/2014/main" id="{1BC9D35C-06A6-5347-9466-1C2E36C3A860}"/>
              </a:ext>
            </a:extLst>
          </p:cNvPr>
          <p:cNvSpPr>
            <a:spLocks noChangeArrowheads="1"/>
          </p:cNvSpPr>
          <p:nvPr/>
        </p:nvSpPr>
        <p:spPr bwMode="auto">
          <a:xfrm rot="20810889" flipH="1">
            <a:off x="4424363" y="1608138"/>
            <a:ext cx="2581275" cy="228600"/>
          </a:xfrm>
          <a:prstGeom prst="triangle">
            <a:avLst>
              <a:gd name="adj" fmla="val 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50" name="AutoShape 54">
            <a:extLst>
              <a:ext uri="{FF2B5EF4-FFF2-40B4-BE49-F238E27FC236}">
                <a16:creationId xmlns:a16="http://schemas.microsoft.com/office/drawing/2014/main" id="{5A14A76C-B9BB-5A48-ADC9-6EAFCA420C2B}"/>
              </a:ext>
            </a:extLst>
          </p:cNvPr>
          <p:cNvSpPr>
            <a:spLocks noChangeArrowheads="1"/>
          </p:cNvSpPr>
          <p:nvPr/>
        </p:nvSpPr>
        <p:spPr bwMode="auto">
          <a:xfrm rot="-1061063">
            <a:off x="1741488" y="2349500"/>
            <a:ext cx="2746375" cy="176213"/>
          </a:xfrm>
          <a:prstGeom prst="triangle">
            <a:avLst>
              <a:gd name="adj" fmla="val 201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Oval 35">
            <a:extLst>
              <a:ext uri="{FF2B5EF4-FFF2-40B4-BE49-F238E27FC236}">
                <a16:creationId xmlns:a16="http://schemas.microsoft.com/office/drawing/2014/main" id="{B10430BF-5AD4-BB42-924B-C5916CAA7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27432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Oval 36">
            <a:extLst>
              <a:ext uri="{FF2B5EF4-FFF2-40B4-BE49-F238E27FC236}">
                <a16:creationId xmlns:a16="http://schemas.microsoft.com/office/drawing/2014/main" id="{487FD9F3-0A6A-F140-ADF5-43FC70A7E30D}"/>
              </a:ext>
            </a:extLst>
          </p:cNvPr>
          <p:cNvSpPr>
            <a:spLocks noChangeArrowheads="1"/>
          </p:cNvSpPr>
          <p:nvPr/>
        </p:nvSpPr>
        <p:spPr bwMode="auto">
          <a:xfrm rot="1677578">
            <a:off x="6929438" y="1295400"/>
            <a:ext cx="152400" cy="304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8BC15FF8-A392-CB4D-AA09-F58F186E2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12725"/>
            <a:ext cx="6846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Relation between Image Irradiance E and Scene Radiance L</a:t>
            </a:r>
          </a:p>
        </p:txBody>
      </p:sp>
      <p:grpSp>
        <p:nvGrpSpPr>
          <p:cNvPr id="29699" name="Group 3">
            <a:extLst>
              <a:ext uri="{FF2B5EF4-FFF2-40B4-BE49-F238E27FC236}">
                <a16:creationId xmlns:a16="http://schemas.microsoft.com/office/drawing/2014/main" id="{03D7C485-81A0-0842-A981-2FAB92D889AF}"/>
              </a:ext>
            </a:extLst>
          </p:cNvPr>
          <p:cNvGrpSpPr>
            <a:grpSpLocks/>
          </p:cNvGrpSpPr>
          <p:nvPr/>
        </p:nvGrpSpPr>
        <p:grpSpPr bwMode="auto">
          <a:xfrm>
            <a:off x="4217988" y="1295400"/>
            <a:ext cx="304800" cy="1828800"/>
            <a:chOff x="1968" y="1824"/>
            <a:chExt cx="192" cy="1152"/>
          </a:xfrm>
        </p:grpSpPr>
        <p:sp>
          <p:nvSpPr>
            <p:cNvPr id="29700" name="AutoShape 4">
              <a:extLst>
                <a:ext uri="{FF2B5EF4-FFF2-40B4-BE49-F238E27FC236}">
                  <a16:creationId xmlns:a16="http://schemas.microsoft.com/office/drawing/2014/main" id="{246C9C0F-66C3-6344-A30E-A5A8C3785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824"/>
              <a:ext cx="96" cy="1152"/>
            </a:xfrm>
            <a:prstGeom prst="moon">
              <a:avLst>
                <a:gd name="adj" fmla="val 3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AutoShape 5">
              <a:extLst>
                <a:ext uri="{FF2B5EF4-FFF2-40B4-BE49-F238E27FC236}">
                  <a16:creationId xmlns:a16="http://schemas.microsoft.com/office/drawing/2014/main" id="{AAFD41A4-30BF-8F41-AAF9-29B4FAF952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69" y="1824"/>
              <a:ext cx="91" cy="1152"/>
            </a:xfrm>
            <a:prstGeom prst="moon">
              <a:avLst>
                <a:gd name="adj" fmla="val 329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02" name="Line 6">
            <a:extLst>
              <a:ext uri="{FF2B5EF4-FFF2-40B4-BE49-F238E27FC236}">
                <a16:creationId xmlns:a16="http://schemas.microsoft.com/office/drawing/2014/main" id="{F0AA3BE5-4181-A246-9DE0-3F956866C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38" y="21336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2D983DD6-CAD8-7443-9424-FC24CEAE14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4838" y="1295400"/>
            <a:ext cx="2590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F9F2F143-180D-324C-B2E9-7FDE53BCC7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4838" y="1447800"/>
            <a:ext cx="25908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Line 13">
            <a:extLst>
              <a:ext uri="{FF2B5EF4-FFF2-40B4-BE49-F238E27FC236}">
                <a16:creationId xmlns:a16="http://schemas.microsoft.com/office/drawing/2014/main" id="{9560A94B-2D2D-AB44-803C-36F5F2E370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4038" y="2819400"/>
            <a:ext cx="2590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Line 14">
            <a:extLst>
              <a:ext uri="{FF2B5EF4-FFF2-40B4-BE49-F238E27FC236}">
                <a16:creationId xmlns:a16="http://schemas.microsoft.com/office/drawing/2014/main" id="{69B98E19-8593-064F-9E5A-C00CBAFEFA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4038" y="1295400"/>
            <a:ext cx="2514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Line 15">
            <a:extLst>
              <a:ext uri="{FF2B5EF4-FFF2-40B4-BE49-F238E27FC236}">
                <a16:creationId xmlns:a16="http://schemas.microsoft.com/office/drawing/2014/main" id="{D89E95FA-3F24-4D41-A093-50E1A79EE6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4038" y="1447800"/>
            <a:ext cx="5181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2" name="Line 16">
            <a:extLst>
              <a:ext uri="{FF2B5EF4-FFF2-40B4-BE49-F238E27FC236}">
                <a16:creationId xmlns:a16="http://schemas.microsoft.com/office/drawing/2014/main" id="{9FC37143-2559-F64D-9073-7D21F0B10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5150" y="1058863"/>
            <a:ext cx="0" cy="237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Line 17">
            <a:extLst>
              <a:ext uri="{FF2B5EF4-FFF2-40B4-BE49-F238E27FC236}">
                <a16:creationId xmlns:a16="http://schemas.microsoft.com/office/drawing/2014/main" id="{3C1F8CB0-2352-4543-9159-915B9F7F3E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57838" y="2230438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4" name="Line 18">
            <a:extLst>
              <a:ext uri="{FF2B5EF4-FFF2-40B4-BE49-F238E27FC236}">
                <a16:creationId xmlns:a16="http://schemas.microsoft.com/office/drawing/2014/main" id="{93077606-A164-3A48-8D05-6BA23D60F9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4025" y="1363663"/>
            <a:ext cx="176213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Line 19">
            <a:extLst>
              <a:ext uri="{FF2B5EF4-FFF2-40B4-BE49-F238E27FC236}">
                <a16:creationId xmlns:a16="http://schemas.microsoft.com/office/drawing/2014/main" id="{BB2535AB-1C79-F047-9A2A-26FD7F4830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775" y="2986088"/>
            <a:ext cx="2286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Text Box 20">
            <a:extLst>
              <a:ext uri="{FF2B5EF4-FFF2-40B4-BE49-F238E27FC236}">
                <a16:creationId xmlns:a16="http://schemas.microsoft.com/office/drawing/2014/main" id="{3DFE17CE-783C-7749-B62C-EE684F62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3" y="328453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f</a:t>
            </a:r>
          </a:p>
        </p:txBody>
      </p:sp>
      <p:sp>
        <p:nvSpPr>
          <p:cNvPr id="29717" name="Text Box 21">
            <a:extLst>
              <a:ext uri="{FF2B5EF4-FFF2-40B4-BE49-F238E27FC236}">
                <a16:creationId xmlns:a16="http://schemas.microsoft.com/office/drawing/2014/main" id="{E07844FA-FCB2-B049-9C9D-44F8F8E22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3276600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z</a:t>
            </a:r>
          </a:p>
        </p:txBody>
      </p:sp>
      <p:sp>
        <p:nvSpPr>
          <p:cNvPr id="29718" name="Line 22">
            <a:extLst>
              <a:ext uri="{FF2B5EF4-FFF2-40B4-BE49-F238E27FC236}">
                <a16:creationId xmlns:a16="http://schemas.microsoft.com/office/drawing/2014/main" id="{DAA7EF9F-B8EE-0642-8FCA-06746D40C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9238" y="3276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Line 23">
            <a:extLst>
              <a:ext uri="{FF2B5EF4-FFF2-40B4-BE49-F238E27FC236}">
                <a16:creationId xmlns:a16="http://schemas.microsoft.com/office/drawing/2014/main" id="{4A21D6E9-2240-D649-8282-1A77FAA75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276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Text Box 24">
            <a:extLst>
              <a:ext uri="{FF2B5EF4-FFF2-40B4-BE49-F238E27FC236}">
                <a16:creationId xmlns:a16="http://schemas.microsoft.com/office/drawing/2014/main" id="{A3822389-E8B2-B641-BE45-4553E3A79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042988"/>
            <a:ext cx="1230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surface patch</a:t>
            </a:r>
          </a:p>
        </p:txBody>
      </p:sp>
      <p:sp>
        <p:nvSpPr>
          <p:cNvPr id="29725" name="Line 29">
            <a:extLst>
              <a:ext uri="{FF2B5EF4-FFF2-40B4-BE49-F238E27FC236}">
                <a16:creationId xmlns:a16="http://schemas.microsoft.com/office/drawing/2014/main" id="{E9B05406-0362-4A48-A6E2-A8F67C3AC0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6638" y="1668463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0" name="AutoShape 34">
            <a:extLst>
              <a:ext uri="{FF2B5EF4-FFF2-40B4-BE49-F238E27FC236}">
                <a16:creationId xmlns:a16="http://schemas.microsoft.com/office/drawing/2014/main" id="{4E08C470-444A-C447-BD86-8286E53C6873}"/>
              </a:ext>
            </a:extLst>
          </p:cNvPr>
          <p:cNvSpPr>
            <a:spLocks noChangeArrowheads="1"/>
          </p:cNvSpPr>
          <p:nvPr/>
        </p:nvSpPr>
        <p:spPr bwMode="auto">
          <a:xfrm rot="16194785" flipH="1">
            <a:off x="261144" y="1635919"/>
            <a:ext cx="2589212" cy="1143000"/>
          </a:xfrm>
          <a:prstGeom prst="parallelogram">
            <a:avLst>
              <a:gd name="adj" fmla="val 440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3" name="AutoShape 37">
            <a:extLst>
              <a:ext uri="{FF2B5EF4-FFF2-40B4-BE49-F238E27FC236}">
                <a16:creationId xmlns:a16="http://schemas.microsoft.com/office/drawing/2014/main" id="{C65D1328-1FD6-8B46-B9D1-A96C664097B6}"/>
              </a:ext>
            </a:extLst>
          </p:cNvPr>
          <p:cNvSpPr>
            <a:spLocks noChangeArrowheads="1"/>
          </p:cNvSpPr>
          <p:nvPr/>
        </p:nvSpPr>
        <p:spPr bwMode="auto">
          <a:xfrm rot="-27354430">
            <a:off x="3686969" y="2175669"/>
            <a:ext cx="196850" cy="112712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4" name="AutoShape 38">
            <a:extLst>
              <a:ext uri="{FF2B5EF4-FFF2-40B4-BE49-F238E27FC236}">
                <a16:creationId xmlns:a16="http://schemas.microsoft.com/office/drawing/2014/main" id="{A47878AC-2F06-374E-8C75-A9CA4A4C2FBC}"/>
              </a:ext>
            </a:extLst>
          </p:cNvPr>
          <p:cNvSpPr>
            <a:spLocks noChangeArrowheads="1"/>
          </p:cNvSpPr>
          <p:nvPr/>
        </p:nvSpPr>
        <p:spPr bwMode="auto">
          <a:xfrm rot="-27354430">
            <a:off x="3702844" y="2175669"/>
            <a:ext cx="196850" cy="112712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AutoShape 39">
            <a:extLst>
              <a:ext uri="{FF2B5EF4-FFF2-40B4-BE49-F238E27FC236}">
                <a16:creationId xmlns:a16="http://schemas.microsoft.com/office/drawing/2014/main" id="{90DFB896-332C-A84B-8AFD-DCBE75CDBFE8}"/>
              </a:ext>
            </a:extLst>
          </p:cNvPr>
          <p:cNvSpPr>
            <a:spLocks noChangeArrowheads="1"/>
          </p:cNvSpPr>
          <p:nvPr/>
        </p:nvSpPr>
        <p:spPr bwMode="auto">
          <a:xfrm rot="5754430" flipH="1">
            <a:off x="4882357" y="1999456"/>
            <a:ext cx="196850" cy="112713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AutoShape 40">
            <a:extLst>
              <a:ext uri="{FF2B5EF4-FFF2-40B4-BE49-F238E27FC236}">
                <a16:creationId xmlns:a16="http://schemas.microsoft.com/office/drawing/2014/main" id="{D38388E2-6738-7D49-992C-0D0873E03C91}"/>
              </a:ext>
            </a:extLst>
          </p:cNvPr>
          <p:cNvSpPr>
            <a:spLocks noChangeArrowheads="1"/>
          </p:cNvSpPr>
          <p:nvPr/>
        </p:nvSpPr>
        <p:spPr bwMode="auto">
          <a:xfrm rot="5754430" flipH="1">
            <a:off x="4898232" y="1999456"/>
            <a:ext cx="196850" cy="112713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7" name="Line 41">
            <a:extLst>
              <a:ext uri="{FF2B5EF4-FFF2-40B4-BE49-F238E27FC236}">
                <a16:creationId xmlns:a16="http://schemas.microsoft.com/office/drawing/2014/main" id="{7C4DCC5B-894C-2440-9F95-4DC413D28A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4038" y="2133600"/>
            <a:ext cx="2590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8" name="Line 42">
            <a:extLst>
              <a:ext uri="{FF2B5EF4-FFF2-40B4-BE49-F238E27FC236}">
                <a16:creationId xmlns:a16="http://schemas.microsoft.com/office/drawing/2014/main" id="{3FD1A11E-EFD4-B146-B382-1402917F5B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4038" y="2133600"/>
            <a:ext cx="2590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9" name="Line 43">
            <a:extLst>
              <a:ext uri="{FF2B5EF4-FFF2-40B4-BE49-F238E27FC236}">
                <a16:creationId xmlns:a16="http://schemas.microsoft.com/office/drawing/2014/main" id="{F9749EFD-F1C1-814F-B2AE-0214BA3F2A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1303338"/>
            <a:ext cx="2743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0" name="Line 44">
            <a:extLst>
              <a:ext uri="{FF2B5EF4-FFF2-40B4-BE49-F238E27FC236}">
                <a16:creationId xmlns:a16="http://schemas.microsoft.com/office/drawing/2014/main" id="{F9A616FB-BBD8-B94E-993B-9FD2E0B3A5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1600200"/>
            <a:ext cx="2590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2" name="Rectangle 46">
            <a:extLst>
              <a:ext uri="{FF2B5EF4-FFF2-40B4-BE49-F238E27FC236}">
                <a16:creationId xmlns:a16="http://schemas.microsoft.com/office/drawing/2014/main" id="{0B22F342-86D0-B049-AF8B-0DCF3A66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838200"/>
            <a:ext cx="1147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image plane</a:t>
            </a:r>
          </a:p>
        </p:txBody>
      </p:sp>
      <p:sp>
        <p:nvSpPr>
          <p:cNvPr id="29743" name="Oval 47">
            <a:extLst>
              <a:ext uri="{FF2B5EF4-FFF2-40B4-BE49-F238E27FC236}">
                <a16:creationId xmlns:a16="http://schemas.microsoft.com/office/drawing/2014/main" id="{87B3DE7C-3D8F-3345-BBC1-BD7D0759C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09391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9744" name="Object 48">
            <a:extLst>
              <a:ext uri="{FF2B5EF4-FFF2-40B4-BE49-F238E27FC236}">
                <a16:creationId xmlns:a16="http://schemas.microsoft.com/office/drawing/2014/main" id="{514E4504-BFD8-404D-832F-7242FB62C5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71863" y="2135188"/>
          <a:ext cx="193675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05200" imgH="3213100" progId="Equation.3">
                  <p:embed/>
                </p:oleObj>
              </mc:Choice>
              <mc:Fallback>
                <p:oleObj name="Equation" r:id="rId2" imgW="3505200" imgH="3213100" progId="Equation.3">
                  <p:embed/>
                  <p:pic>
                    <p:nvPicPr>
                      <p:cNvPr id="29744" name="Object 48">
                        <a:extLst>
                          <a:ext uri="{FF2B5EF4-FFF2-40B4-BE49-F238E27FC236}">
                            <a16:creationId xmlns:a16="http://schemas.microsoft.com/office/drawing/2014/main" id="{514E4504-BFD8-404D-832F-7242FB62C5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863" y="2135188"/>
                        <a:ext cx="193675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45" name="Object 49">
            <a:extLst>
              <a:ext uri="{FF2B5EF4-FFF2-40B4-BE49-F238E27FC236}">
                <a16:creationId xmlns:a16="http://schemas.microsoft.com/office/drawing/2014/main" id="{9AE79C21-7D8A-8C41-A76C-E257FAAC1C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4450" y="1947863"/>
          <a:ext cx="193675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05200" imgH="3213100" progId="Equation.3">
                  <p:embed/>
                </p:oleObj>
              </mc:Choice>
              <mc:Fallback>
                <p:oleObj name="Equation" r:id="rId4" imgW="3505200" imgH="3213100" progId="Equation.3">
                  <p:embed/>
                  <p:pic>
                    <p:nvPicPr>
                      <p:cNvPr id="29745" name="Object 49">
                        <a:extLst>
                          <a:ext uri="{FF2B5EF4-FFF2-40B4-BE49-F238E27FC236}">
                            <a16:creationId xmlns:a16="http://schemas.microsoft.com/office/drawing/2014/main" id="{9AE79C21-7D8A-8C41-A76C-E257FAAC1C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1947863"/>
                        <a:ext cx="193675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46" name="Object 50">
            <a:extLst>
              <a:ext uri="{FF2B5EF4-FFF2-40B4-BE49-F238E27FC236}">
                <a16:creationId xmlns:a16="http://schemas.microsoft.com/office/drawing/2014/main" id="{BDA6039E-B923-A044-AE19-04685097E5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4638" y="2149475"/>
          <a:ext cx="3302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54700" imgH="5270500" progId="Equation.3">
                  <p:embed/>
                </p:oleObj>
              </mc:Choice>
              <mc:Fallback>
                <p:oleObj name="Equation" r:id="rId6" imgW="5854700" imgH="5270500" progId="Equation.3">
                  <p:embed/>
                  <p:pic>
                    <p:nvPicPr>
                      <p:cNvPr id="29746" name="Object 50">
                        <a:extLst>
                          <a:ext uri="{FF2B5EF4-FFF2-40B4-BE49-F238E27FC236}">
                            <a16:creationId xmlns:a16="http://schemas.microsoft.com/office/drawing/2014/main" id="{BDA6039E-B923-A044-AE19-04685097E5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8" y="2149475"/>
                        <a:ext cx="3302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47" name="Object 51">
            <a:extLst>
              <a:ext uri="{FF2B5EF4-FFF2-40B4-BE49-F238E27FC236}">
                <a16:creationId xmlns:a16="http://schemas.microsoft.com/office/drawing/2014/main" id="{C2BF1774-FA5A-F345-979C-AD94AC35D6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8600" y="1463675"/>
          <a:ext cx="363538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438900" imgH="5270500" progId="Equation.3">
                  <p:embed/>
                </p:oleObj>
              </mc:Choice>
              <mc:Fallback>
                <p:oleObj name="Equation" r:id="rId8" imgW="6438900" imgH="5270500" progId="Equation.3">
                  <p:embed/>
                  <p:pic>
                    <p:nvPicPr>
                      <p:cNvPr id="29747" name="Object 51">
                        <a:extLst>
                          <a:ext uri="{FF2B5EF4-FFF2-40B4-BE49-F238E27FC236}">
                            <a16:creationId xmlns:a16="http://schemas.microsoft.com/office/drawing/2014/main" id="{C2BF1774-FA5A-F345-979C-AD94AC35D6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1463675"/>
                        <a:ext cx="363538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52" name="Line 56">
            <a:extLst>
              <a:ext uri="{FF2B5EF4-FFF2-40B4-BE49-F238E27FC236}">
                <a16:creationId xmlns:a16="http://schemas.microsoft.com/office/drawing/2014/main" id="{0171A2DC-1128-C843-A247-3F542B7023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6038" y="10668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3" name="AutoShape 57">
            <a:extLst>
              <a:ext uri="{FF2B5EF4-FFF2-40B4-BE49-F238E27FC236}">
                <a16:creationId xmlns:a16="http://schemas.microsoft.com/office/drawing/2014/main" id="{068FA93F-C659-0B44-8279-0D2ADA399EA9}"/>
              </a:ext>
            </a:extLst>
          </p:cNvPr>
          <p:cNvSpPr>
            <a:spLocks noChangeArrowheads="1"/>
          </p:cNvSpPr>
          <p:nvPr/>
        </p:nvSpPr>
        <p:spPr bwMode="auto">
          <a:xfrm rot="17933752" flipH="1">
            <a:off x="6438107" y="1329531"/>
            <a:ext cx="401638" cy="180975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9760" name="Object 64">
            <a:extLst>
              <a:ext uri="{FF2B5EF4-FFF2-40B4-BE49-F238E27FC236}">
                <a16:creationId xmlns:a16="http://schemas.microsoft.com/office/drawing/2014/main" id="{DD85FFC4-81E6-C040-B3E6-F7AB180D3E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1638" y="2667000"/>
          <a:ext cx="381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731000" imgH="4978400" progId="Equation.3">
                  <p:embed/>
                </p:oleObj>
              </mc:Choice>
              <mc:Fallback>
                <p:oleObj name="Equation" r:id="rId10" imgW="6731000" imgH="4978400" progId="Equation.3">
                  <p:embed/>
                  <p:pic>
                    <p:nvPicPr>
                      <p:cNvPr id="29760" name="Object 64">
                        <a:extLst>
                          <a:ext uri="{FF2B5EF4-FFF2-40B4-BE49-F238E27FC236}">
                            <a16:creationId xmlns:a16="http://schemas.microsoft.com/office/drawing/2014/main" id="{DD85FFC4-81E6-C040-B3E6-F7AB180D3E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2667000"/>
                        <a:ext cx="3810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61" name="Freeform 65">
            <a:extLst>
              <a:ext uri="{FF2B5EF4-FFF2-40B4-BE49-F238E27FC236}">
                <a16:creationId xmlns:a16="http://schemas.microsoft.com/office/drawing/2014/main" id="{74083CAA-9413-6E40-9BEF-7FFF1806D861}"/>
              </a:ext>
            </a:extLst>
          </p:cNvPr>
          <p:cNvSpPr>
            <a:spLocks/>
          </p:cNvSpPr>
          <p:nvPr/>
        </p:nvSpPr>
        <p:spPr bwMode="auto">
          <a:xfrm>
            <a:off x="4986338" y="2449513"/>
            <a:ext cx="571500" cy="179387"/>
          </a:xfrm>
          <a:custGeom>
            <a:avLst/>
            <a:gdLst>
              <a:gd name="T0" fmla="*/ 360 w 360"/>
              <a:gd name="T1" fmla="*/ 113 h 113"/>
              <a:gd name="T2" fmla="*/ 0 w 360"/>
              <a:gd name="T3" fmla="*/ 17 h 1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0" h="113">
                <a:moveTo>
                  <a:pt x="360" y="113"/>
                </a:moveTo>
                <a:cubicBezTo>
                  <a:pt x="247" y="0"/>
                  <a:pt x="160" y="17"/>
                  <a:pt x="0" y="1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9764" name="Object 68">
            <a:extLst>
              <a:ext uri="{FF2B5EF4-FFF2-40B4-BE49-F238E27FC236}">
                <a16:creationId xmlns:a16="http://schemas.microsoft.com/office/drawing/2014/main" id="{F7279CD5-B509-E740-8FFF-60C9BB4BDA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3650" y="1200150"/>
          <a:ext cx="161925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21000" imgH="4102100" progId="Equation.3">
                  <p:embed/>
                </p:oleObj>
              </mc:Choice>
              <mc:Fallback>
                <p:oleObj name="Equation" r:id="rId12" imgW="2921000" imgH="4102100" progId="Equation.3">
                  <p:embed/>
                  <p:pic>
                    <p:nvPicPr>
                      <p:cNvPr id="29764" name="Object 68">
                        <a:extLst>
                          <a:ext uri="{FF2B5EF4-FFF2-40B4-BE49-F238E27FC236}">
                            <a16:creationId xmlns:a16="http://schemas.microsoft.com/office/drawing/2014/main" id="{F7279CD5-B509-E740-8FFF-60C9BB4BDA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1200150"/>
                        <a:ext cx="161925" cy="23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65" name="Object 69">
            <a:extLst>
              <a:ext uri="{FF2B5EF4-FFF2-40B4-BE49-F238E27FC236}">
                <a16:creationId xmlns:a16="http://schemas.microsoft.com/office/drawing/2014/main" id="{2B50D508-574E-4249-8B32-679DCC9BFE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2743200"/>
          <a:ext cx="3238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270500" imgH="5270500" progId="Equation.3">
                  <p:embed/>
                </p:oleObj>
              </mc:Choice>
              <mc:Fallback>
                <p:oleObj name="Equation" r:id="rId14" imgW="5270500" imgH="5270500" progId="Equation.3">
                  <p:embed/>
                  <p:pic>
                    <p:nvPicPr>
                      <p:cNvPr id="29765" name="Object 69">
                        <a:extLst>
                          <a:ext uri="{FF2B5EF4-FFF2-40B4-BE49-F238E27FC236}">
                            <a16:creationId xmlns:a16="http://schemas.microsoft.com/office/drawing/2014/main" id="{2B50D508-574E-4249-8B32-679DCC9BFE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743200"/>
                        <a:ext cx="323850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66" name="Object 70">
            <a:extLst>
              <a:ext uri="{FF2B5EF4-FFF2-40B4-BE49-F238E27FC236}">
                <a16:creationId xmlns:a16="http://schemas.microsoft.com/office/drawing/2014/main" id="{CF600880-F364-554B-9444-C71A7EF798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9000" y="1371600"/>
          <a:ext cx="360363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854700" imgH="5270500" progId="Equation.3">
                  <p:embed/>
                </p:oleObj>
              </mc:Choice>
              <mc:Fallback>
                <p:oleObj name="Equation" r:id="rId16" imgW="5854700" imgH="5270500" progId="Equation.3">
                  <p:embed/>
                  <p:pic>
                    <p:nvPicPr>
                      <p:cNvPr id="29766" name="Object 70">
                        <a:extLst>
                          <a:ext uri="{FF2B5EF4-FFF2-40B4-BE49-F238E27FC236}">
                            <a16:creationId xmlns:a16="http://schemas.microsoft.com/office/drawing/2014/main" id="{CF600880-F364-554B-9444-C71A7EF798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371600"/>
                        <a:ext cx="360363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67" name="Text Box 71">
            <a:extLst>
              <a:ext uri="{FF2B5EF4-FFF2-40B4-BE49-F238E27FC236}">
                <a16:creationId xmlns:a16="http://schemas.microsoft.com/office/drawing/2014/main" id="{AD798DA9-814D-9A44-AB32-6E181046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457450"/>
            <a:ext cx="1147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image patch</a:t>
            </a:r>
          </a:p>
        </p:txBody>
      </p:sp>
      <p:grpSp>
        <p:nvGrpSpPr>
          <p:cNvPr id="29773" name="Group 77">
            <a:extLst>
              <a:ext uri="{FF2B5EF4-FFF2-40B4-BE49-F238E27FC236}">
                <a16:creationId xmlns:a16="http://schemas.microsoft.com/office/drawing/2014/main" id="{038CBB65-718A-FC4B-990D-9B639BABCA13}"/>
              </a:ext>
            </a:extLst>
          </p:cNvPr>
          <p:cNvGrpSpPr>
            <a:grpSpLocks/>
          </p:cNvGrpSpPr>
          <p:nvPr/>
        </p:nvGrpSpPr>
        <p:grpSpPr bwMode="auto">
          <a:xfrm>
            <a:off x="277813" y="3854450"/>
            <a:ext cx="8542337" cy="1968500"/>
            <a:chOff x="175" y="2428"/>
            <a:chExt cx="5381" cy="1240"/>
          </a:xfrm>
        </p:grpSpPr>
        <p:graphicFrame>
          <p:nvGraphicFramePr>
            <p:cNvPr id="29754" name="Object 58">
              <a:extLst>
                <a:ext uri="{FF2B5EF4-FFF2-40B4-BE49-F238E27FC236}">
                  <a16:creationId xmlns:a16="http://schemas.microsoft.com/office/drawing/2014/main" id="{85A74322-20F7-1640-80AD-12E1416C85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4" y="2800"/>
            <a:ext cx="702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4922500" imgH="5270500" progId="Equation.3">
                    <p:embed/>
                  </p:oleObj>
                </mc:Choice>
                <mc:Fallback>
                  <p:oleObj name="Equation" r:id="rId18" imgW="14922500" imgH="5270500" progId="Equation.3">
                    <p:embed/>
                    <p:pic>
                      <p:nvPicPr>
                        <p:cNvPr id="29754" name="Object 58">
                          <a:extLst>
                            <a:ext uri="{FF2B5EF4-FFF2-40B4-BE49-F238E27FC236}">
                              <a16:creationId xmlns:a16="http://schemas.microsoft.com/office/drawing/2014/main" id="{85A74322-20F7-1640-80AD-12E1416C85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" y="2800"/>
                          <a:ext cx="702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55" name="Object 59">
              <a:extLst>
                <a:ext uri="{FF2B5EF4-FFF2-40B4-BE49-F238E27FC236}">
                  <a16:creationId xmlns:a16="http://schemas.microsoft.com/office/drawing/2014/main" id="{81481897-4A52-A049-8BEF-0926BF437E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4" y="2704"/>
            <a:ext cx="2016" cy="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42710100" imgH="9944100" progId="Equation.3">
                    <p:embed/>
                  </p:oleObj>
                </mc:Choice>
                <mc:Fallback>
                  <p:oleObj name="Equation" r:id="rId20" imgW="42710100" imgH="9944100" progId="Equation.3">
                    <p:embed/>
                    <p:pic>
                      <p:nvPicPr>
                        <p:cNvPr id="29755" name="Object 59">
                          <a:extLst>
                            <a:ext uri="{FF2B5EF4-FFF2-40B4-BE49-F238E27FC236}">
                              <a16:creationId xmlns:a16="http://schemas.microsoft.com/office/drawing/2014/main" id="{81481897-4A52-A049-8BEF-0926BF437E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704"/>
                          <a:ext cx="2016" cy="4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56" name="Object 60">
              <a:extLst>
                <a:ext uri="{FF2B5EF4-FFF2-40B4-BE49-F238E27FC236}">
                  <a16:creationId xmlns:a16="http://schemas.microsoft.com/office/drawing/2014/main" id="{B331C46F-B05A-734D-9B5A-BA8F18CE49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66" y="2656"/>
            <a:ext cx="1506" cy="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1889700" imgH="11404600" progId="Equation.3">
                    <p:embed/>
                  </p:oleObj>
                </mc:Choice>
                <mc:Fallback>
                  <p:oleObj name="Equation" r:id="rId22" imgW="31889700" imgH="11404600" progId="Equation.3">
                    <p:embed/>
                    <p:pic>
                      <p:nvPicPr>
                        <p:cNvPr id="29756" name="Object 60">
                          <a:extLst>
                            <a:ext uri="{FF2B5EF4-FFF2-40B4-BE49-F238E27FC236}">
                              <a16:creationId xmlns:a16="http://schemas.microsoft.com/office/drawing/2014/main" id="{B331C46F-B05A-734D-9B5A-BA8F18CE49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6" y="2656"/>
                          <a:ext cx="1506" cy="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59" name="Text Box 63">
              <a:extLst>
                <a:ext uri="{FF2B5EF4-FFF2-40B4-BE49-F238E27FC236}">
                  <a16:creationId xmlns:a16="http://schemas.microsoft.com/office/drawing/2014/main" id="{97E7E4E4-0171-CD47-923E-746E9CF830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" y="2428"/>
              <a:ext cx="31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1600"/>
                <a:t>  Solid angles of the double cone (orange and green):</a:t>
              </a:r>
            </a:p>
          </p:txBody>
        </p:sp>
        <p:sp>
          <p:nvSpPr>
            <p:cNvPr id="29762" name="Rectangle 66">
              <a:extLst>
                <a:ext uri="{FF2B5EF4-FFF2-40B4-BE49-F238E27FC236}">
                  <a16:creationId xmlns:a16="http://schemas.microsoft.com/office/drawing/2014/main" id="{7D52F3BD-306B-2642-BB40-D8A97F18D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6" y="2628"/>
              <a:ext cx="1680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8" name="Line 72">
              <a:extLst>
                <a:ext uri="{FF2B5EF4-FFF2-40B4-BE49-F238E27FC236}">
                  <a16:creationId xmlns:a16="http://schemas.microsoft.com/office/drawing/2014/main" id="{724B2D44-69EC-554D-AF2E-96343029C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3216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9" name="Text Box 73">
              <a:extLst>
                <a:ext uri="{FF2B5EF4-FFF2-40B4-BE49-F238E27FC236}">
                  <a16:creationId xmlns:a16="http://schemas.microsoft.com/office/drawing/2014/main" id="{8ED60F98-B3C8-1149-B0AE-ED341F798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0" y="3456"/>
              <a:ext cx="2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(1)</a:t>
              </a:r>
            </a:p>
          </p:txBody>
        </p:sp>
      </p:grpSp>
      <p:grpSp>
        <p:nvGrpSpPr>
          <p:cNvPr id="29774" name="Group 78">
            <a:extLst>
              <a:ext uri="{FF2B5EF4-FFF2-40B4-BE49-F238E27FC236}">
                <a16:creationId xmlns:a16="http://schemas.microsoft.com/office/drawing/2014/main" id="{4954A36B-13D2-6B44-9B13-B859F1FB959D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5149850"/>
            <a:ext cx="6743700" cy="1403350"/>
            <a:chOff x="168" y="3244"/>
            <a:chExt cx="4248" cy="884"/>
          </a:xfrm>
        </p:grpSpPr>
        <p:graphicFrame>
          <p:nvGraphicFramePr>
            <p:cNvPr id="29757" name="Object 61">
              <a:extLst>
                <a:ext uri="{FF2B5EF4-FFF2-40B4-BE49-F238E27FC236}">
                  <a16:creationId xmlns:a16="http://schemas.microsoft.com/office/drawing/2014/main" id="{229C9E08-FFEE-9A40-AE37-3EC1166136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0" y="3600"/>
            <a:ext cx="1601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3934400" imgH="10528300" progId="Equation.3">
                    <p:embed/>
                  </p:oleObj>
                </mc:Choice>
                <mc:Fallback>
                  <p:oleObj name="Equation" r:id="rId24" imgW="33934400" imgH="10528300" progId="Equation.3">
                    <p:embed/>
                    <p:pic>
                      <p:nvPicPr>
                        <p:cNvPr id="29757" name="Object 61">
                          <a:extLst>
                            <a:ext uri="{FF2B5EF4-FFF2-40B4-BE49-F238E27FC236}">
                              <a16:creationId xmlns:a16="http://schemas.microsoft.com/office/drawing/2014/main" id="{229C9E08-FFEE-9A40-AE37-3EC1166136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3600"/>
                          <a:ext cx="1601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58" name="Text Box 62">
              <a:extLst>
                <a:ext uri="{FF2B5EF4-FFF2-40B4-BE49-F238E27FC236}">
                  <a16:creationId xmlns:a16="http://schemas.microsoft.com/office/drawing/2014/main" id="{F6CB6EB2-6F56-5645-8821-4108EC5D6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" y="3244"/>
              <a:ext cx="198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1600"/>
                <a:t>  Solid angle subtended by lens:</a:t>
              </a:r>
            </a:p>
          </p:txBody>
        </p:sp>
        <p:sp>
          <p:nvSpPr>
            <p:cNvPr id="29763" name="Rectangle 67">
              <a:extLst>
                <a:ext uri="{FF2B5EF4-FFF2-40B4-BE49-F238E27FC236}">
                  <a16:creationId xmlns:a16="http://schemas.microsoft.com/office/drawing/2014/main" id="{4E0BD63B-9340-E548-BCDF-CD33ACBD3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3552"/>
              <a:ext cx="1728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71" name="Text Box 75">
              <a:extLst>
                <a:ext uri="{FF2B5EF4-FFF2-40B4-BE49-F238E27FC236}">
                  <a16:creationId xmlns:a16="http://schemas.microsoft.com/office/drawing/2014/main" id="{F1F93C8F-656B-844B-AE28-64440A8E5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3724"/>
              <a:ext cx="2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(2)</a:t>
              </a:r>
            </a:p>
          </p:txBody>
        </p:sp>
        <p:sp>
          <p:nvSpPr>
            <p:cNvPr id="29772" name="Line 76">
              <a:extLst>
                <a:ext uri="{FF2B5EF4-FFF2-40B4-BE49-F238E27FC236}">
                  <a16:creationId xmlns:a16="http://schemas.microsoft.com/office/drawing/2014/main" id="{2485BC1C-A5DA-9B42-BBFB-BE2B831DF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8" y="38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96AB1D86-AF4C-A34B-91D9-C3193C36DF8E}"/>
              </a:ext>
            </a:extLst>
          </p:cNvPr>
          <p:cNvSpPr/>
          <p:nvPr/>
        </p:nvSpPr>
        <p:spPr>
          <a:xfrm>
            <a:off x="30355" y="6457950"/>
            <a:ext cx="2225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from S Narasimhan.</a:t>
            </a:r>
          </a:p>
        </p:txBody>
      </p:sp>
    </p:spTree>
    <p:extLst>
      <p:ext uri="{BB962C8B-B14F-4D97-AF65-F5344CB8AC3E}">
        <p14:creationId xmlns:p14="http://schemas.microsoft.com/office/powerpoint/2010/main" val="1955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3277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0"/>
            <a:ext cx="6096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9906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2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635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>
            <a:extLst>
              <a:ext uri="{FF2B5EF4-FFF2-40B4-BE49-F238E27FC236}">
                <a16:creationId xmlns:a16="http://schemas.microsoft.com/office/drawing/2014/main" id="{8C1BA3EE-945D-E840-9C81-77837328FB1A}"/>
              </a:ext>
            </a:extLst>
          </p:cNvPr>
          <p:cNvSpPr>
            <a:spLocks noChangeArrowheads="1"/>
          </p:cNvSpPr>
          <p:nvPr/>
        </p:nvSpPr>
        <p:spPr bwMode="auto">
          <a:xfrm rot="20810889" flipH="1">
            <a:off x="4424363" y="1608138"/>
            <a:ext cx="2581275" cy="228600"/>
          </a:xfrm>
          <a:prstGeom prst="triangle">
            <a:avLst>
              <a:gd name="adj" fmla="val 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AutoShape 3">
            <a:extLst>
              <a:ext uri="{FF2B5EF4-FFF2-40B4-BE49-F238E27FC236}">
                <a16:creationId xmlns:a16="http://schemas.microsoft.com/office/drawing/2014/main" id="{FE717ACE-3AC3-EF45-B158-6481DDED475F}"/>
              </a:ext>
            </a:extLst>
          </p:cNvPr>
          <p:cNvSpPr>
            <a:spLocks noChangeArrowheads="1"/>
          </p:cNvSpPr>
          <p:nvPr/>
        </p:nvSpPr>
        <p:spPr bwMode="auto">
          <a:xfrm rot="20538937">
            <a:off x="1741488" y="2349500"/>
            <a:ext cx="2746375" cy="176213"/>
          </a:xfrm>
          <a:prstGeom prst="triangle">
            <a:avLst>
              <a:gd name="adj" fmla="val 201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>
            <a:extLst>
              <a:ext uri="{FF2B5EF4-FFF2-40B4-BE49-F238E27FC236}">
                <a16:creationId xmlns:a16="http://schemas.microsoft.com/office/drawing/2014/main" id="{75CB08A0-3F09-5042-91A8-620643A5D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27432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>
            <a:extLst>
              <a:ext uri="{FF2B5EF4-FFF2-40B4-BE49-F238E27FC236}">
                <a16:creationId xmlns:a16="http://schemas.microsoft.com/office/drawing/2014/main" id="{AAFAE738-EB68-1C40-A128-F4321DDB6C88}"/>
              </a:ext>
            </a:extLst>
          </p:cNvPr>
          <p:cNvSpPr>
            <a:spLocks noChangeArrowheads="1"/>
          </p:cNvSpPr>
          <p:nvPr/>
        </p:nvSpPr>
        <p:spPr bwMode="auto">
          <a:xfrm rot="1677578">
            <a:off x="6929438" y="1295400"/>
            <a:ext cx="152400" cy="304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B9CE7635-EBE1-D64D-874D-2B881969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764" y="238919"/>
            <a:ext cx="6846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Relation between Image Irradiance E and Scene Radiance L</a:t>
            </a:r>
          </a:p>
        </p:txBody>
      </p:sp>
      <p:grpSp>
        <p:nvGrpSpPr>
          <p:cNvPr id="34823" name="Group 7">
            <a:extLst>
              <a:ext uri="{FF2B5EF4-FFF2-40B4-BE49-F238E27FC236}">
                <a16:creationId xmlns:a16="http://schemas.microsoft.com/office/drawing/2014/main" id="{727EAE96-E9B7-664A-945E-5B57EAEC26E6}"/>
              </a:ext>
            </a:extLst>
          </p:cNvPr>
          <p:cNvGrpSpPr>
            <a:grpSpLocks/>
          </p:cNvGrpSpPr>
          <p:nvPr/>
        </p:nvGrpSpPr>
        <p:grpSpPr bwMode="auto">
          <a:xfrm>
            <a:off x="4217988" y="1295400"/>
            <a:ext cx="304800" cy="1828800"/>
            <a:chOff x="1968" y="1824"/>
            <a:chExt cx="192" cy="1152"/>
          </a:xfrm>
        </p:grpSpPr>
        <p:sp>
          <p:nvSpPr>
            <p:cNvPr id="34824" name="AutoShape 8">
              <a:extLst>
                <a:ext uri="{FF2B5EF4-FFF2-40B4-BE49-F238E27FC236}">
                  <a16:creationId xmlns:a16="http://schemas.microsoft.com/office/drawing/2014/main" id="{85B1113A-6634-504C-ADD7-B3A74E5AC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824"/>
              <a:ext cx="96" cy="1152"/>
            </a:xfrm>
            <a:prstGeom prst="moon">
              <a:avLst>
                <a:gd name="adj" fmla="val 31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5" name="AutoShape 9">
              <a:extLst>
                <a:ext uri="{FF2B5EF4-FFF2-40B4-BE49-F238E27FC236}">
                  <a16:creationId xmlns:a16="http://schemas.microsoft.com/office/drawing/2014/main" id="{7C453C21-EB0D-A048-9EF6-BDDAD5106E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69" y="1824"/>
              <a:ext cx="91" cy="1152"/>
            </a:xfrm>
            <a:prstGeom prst="moon">
              <a:avLst>
                <a:gd name="adj" fmla="val 329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26" name="Line 10">
            <a:extLst>
              <a:ext uri="{FF2B5EF4-FFF2-40B4-BE49-F238E27FC236}">
                <a16:creationId xmlns:a16="http://schemas.microsoft.com/office/drawing/2014/main" id="{F3ABBA9E-0071-6749-960E-60BAB98D6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38" y="21336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Line 11">
            <a:extLst>
              <a:ext uri="{FF2B5EF4-FFF2-40B4-BE49-F238E27FC236}">
                <a16:creationId xmlns:a16="http://schemas.microsoft.com/office/drawing/2014/main" id="{7E660263-E504-A048-BF07-A635CF83A5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4838" y="1295400"/>
            <a:ext cx="2590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Line 12">
            <a:extLst>
              <a:ext uri="{FF2B5EF4-FFF2-40B4-BE49-F238E27FC236}">
                <a16:creationId xmlns:a16="http://schemas.microsoft.com/office/drawing/2014/main" id="{1C72A3ED-4A7D-0443-A3C3-5B8B348F12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4838" y="1447800"/>
            <a:ext cx="25908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Line 13">
            <a:extLst>
              <a:ext uri="{FF2B5EF4-FFF2-40B4-BE49-F238E27FC236}">
                <a16:creationId xmlns:a16="http://schemas.microsoft.com/office/drawing/2014/main" id="{6EA2523B-BE3E-A246-9FC6-922C992FE0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4038" y="2819400"/>
            <a:ext cx="2590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Line 14">
            <a:extLst>
              <a:ext uri="{FF2B5EF4-FFF2-40B4-BE49-F238E27FC236}">
                <a16:creationId xmlns:a16="http://schemas.microsoft.com/office/drawing/2014/main" id="{2D301203-495F-DF48-AD49-B8C659202C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4038" y="1295400"/>
            <a:ext cx="2514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5">
            <a:extLst>
              <a:ext uri="{FF2B5EF4-FFF2-40B4-BE49-F238E27FC236}">
                <a16:creationId xmlns:a16="http://schemas.microsoft.com/office/drawing/2014/main" id="{EC2693C0-8F79-AD47-9AED-223A373873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4038" y="1447800"/>
            <a:ext cx="5181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6">
            <a:extLst>
              <a:ext uri="{FF2B5EF4-FFF2-40B4-BE49-F238E27FC236}">
                <a16:creationId xmlns:a16="http://schemas.microsoft.com/office/drawing/2014/main" id="{63F98819-0D20-8E44-B4AE-F28CCEAB9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5150" y="1058863"/>
            <a:ext cx="0" cy="237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Line 17">
            <a:extLst>
              <a:ext uri="{FF2B5EF4-FFF2-40B4-BE49-F238E27FC236}">
                <a16:creationId xmlns:a16="http://schemas.microsoft.com/office/drawing/2014/main" id="{2E9ADD85-EEA7-0245-B1A4-55EE7CA3F4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57838" y="2230438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Line 18">
            <a:extLst>
              <a:ext uri="{FF2B5EF4-FFF2-40B4-BE49-F238E27FC236}">
                <a16:creationId xmlns:a16="http://schemas.microsoft.com/office/drawing/2014/main" id="{7B8D6654-4EE4-6547-B1B5-B6B3C02081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4025" y="1363663"/>
            <a:ext cx="176213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5" name="Line 19">
            <a:extLst>
              <a:ext uri="{FF2B5EF4-FFF2-40B4-BE49-F238E27FC236}">
                <a16:creationId xmlns:a16="http://schemas.microsoft.com/office/drawing/2014/main" id="{7A6DA0A6-2FD8-C24B-B61B-EE8052B1D8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775" y="2986088"/>
            <a:ext cx="2286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6" name="Text Box 20">
            <a:extLst>
              <a:ext uri="{FF2B5EF4-FFF2-40B4-BE49-F238E27FC236}">
                <a16:creationId xmlns:a16="http://schemas.microsoft.com/office/drawing/2014/main" id="{6252D3DF-461B-4847-B8B3-91138CD68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3" y="328453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f</a:t>
            </a:r>
          </a:p>
        </p:txBody>
      </p:sp>
      <p:sp>
        <p:nvSpPr>
          <p:cNvPr id="34837" name="Text Box 21">
            <a:extLst>
              <a:ext uri="{FF2B5EF4-FFF2-40B4-BE49-F238E27FC236}">
                <a16:creationId xmlns:a16="http://schemas.microsoft.com/office/drawing/2014/main" id="{28E1D9FF-470A-4948-97EF-1855F8109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3276600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z</a:t>
            </a:r>
          </a:p>
        </p:txBody>
      </p:sp>
      <p:sp>
        <p:nvSpPr>
          <p:cNvPr id="34838" name="Line 22">
            <a:extLst>
              <a:ext uri="{FF2B5EF4-FFF2-40B4-BE49-F238E27FC236}">
                <a16:creationId xmlns:a16="http://schemas.microsoft.com/office/drawing/2014/main" id="{1CCDF722-B677-8C4A-B6D7-CD3CF1FA1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9238" y="3276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Line 23">
            <a:extLst>
              <a:ext uri="{FF2B5EF4-FFF2-40B4-BE49-F238E27FC236}">
                <a16:creationId xmlns:a16="http://schemas.microsoft.com/office/drawing/2014/main" id="{F46BBB5C-40A5-B042-8B60-4B8C29F7B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4838" y="3276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0" name="Text Box 24">
            <a:extLst>
              <a:ext uri="{FF2B5EF4-FFF2-40B4-BE49-F238E27FC236}">
                <a16:creationId xmlns:a16="http://schemas.microsoft.com/office/drawing/2014/main" id="{31A5BFD8-B361-4F41-9817-17D9B996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042988"/>
            <a:ext cx="1230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surface patch</a:t>
            </a:r>
          </a:p>
        </p:txBody>
      </p:sp>
      <p:sp>
        <p:nvSpPr>
          <p:cNvPr id="34841" name="Line 25">
            <a:extLst>
              <a:ext uri="{FF2B5EF4-FFF2-40B4-BE49-F238E27FC236}">
                <a16:creationId xmlns:a16="http://schemas.microsoft.com/office/drawing/2014/main" id="{F690207D-4B69-BB44-BFC1-371B206CDA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6638" y="1668463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2" name="AutoShape 26">
            <a:extLst>
              <a:ext uri="{FF2B5EF4-FFF2-40B4-BE49-F238E27FC236}">
                <a16:creationId xmlns:a16="http://schemas.microsoft.com/office/drawing/2014/main" id="{2F3707F7-EF39-C845-8663-5136B9C176B8}"/>
              </a:ext>
            </a:extLst>
          </p:cNvPr>
          <p:cNvSpPr>
            <a:spLocks noChangeArrowheads="1"/>
          </p:cNvSpPr>
          <p:nvPr/>
        </p:nvSpPr>
        <p:spPr bwMode="auto">
          <a:xfrm rot="16194785" flipH="1">
            <a:off x="261144" y="1635919"/>
            <a:ext cx="2589212" cy="1143000"/>
          </a:xfrm>
          <a:prstGeom prst="parallelogram">
            <a:avLst>
              <a:gd name="adj" fmla="val 440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AutoShape 27">
            <a:extLst>
              <a:ext uri="{FF2B5EF4-FFF2-40B4-BE49-F238E27FC236}">
                <a16:creationId xmlns:a16="http://schemas.microsoft.com/office/drawing/2014/main" id="{35AD3577-FDD2-6A44-9409-95B6A84179AB}"/>
              </a:ext>
            </a:extLst>
          </p:cNvPr>
          <p:cNvSpPr>
            <a:spLocks noChangeArrowheads="1"/>
          </p:cNvSpPr>
          <p:nvPr/>
        </p:nvSpPr>
        <p:spPr bwMode="auto">
          <a:xfrm rot="15845570">
            <a:off x="3686969" y="2175669"/>
            <a:ext cx="196850" cy="112712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AutoShape 28">
            <a:extLst>
              <a:ext uri="{FF2B5EF4-FFF2-40B4-BE49-F238E27FC236}">
                <a16:creationId xmlns:a16="http://schemas.microsoft.com/office/drawing/2014/main" id="{F35E3D7B-D613-CE47-A863-4C3A81E5EDDC}"/>
              </a:ext>
            </a:extLst>
          </p:cNvPr>
          <p:cNvSpPr>
            <a:spLocks noChangeArrowheads="1"/>
          </p:cNvSpPr>
          <p:nvPr/>
        </p:nvSpPr>
        <p:spPr bwMode="auto">
          <a:xfrm rot="15845570">
            <a:off x="3702844" y="2175669"/>
            <a:ext cx="196850" cy="112712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AutoShape 29">
            <a:extLst>
              <a:ext uri="{FF2B5EF4-FFF2-40B4-BE49-F238E27FC236}">
                <a16:creationId xmlns:a16="http://schemas.microsoft.com/office/drawing/2014/main" id="{E3DC2815-09A1-CB4A-A05D-ACA6F409E946}"/>
              </a:ext>
            </a:extLst>
          </p:cNvPr>
          <p:cNvSpPr>
            <a:spLocks noChangeArrowheads="1"/>
          </p:cNvSpPr>
          <p:nvPr/>
        </p:nvSpPr>
        <p:spPr bwMode="auto">
          <a:xfrm rot="5754430" flipH="1">
            <a:off x="4882357" y="1999456"/>
            <a:ext cx="196850" cy="112713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AutoShape 30">
            <a:extLst>
              <a:ext uri="{FF2B5EF4-FFF2-40B4-BE49-F238E27FC236}">
                <a16:creationId xmlns:a16="http://schemas.microsoft.com/office/drawing/2014/main" id="{023802CB-F0EA-464C-8A58-BC8BE995D671}"/>
              </a:ext>
            </a:extLst>
          </p:cNvPr>
          <p:cNvSpPr>
            <a:spLocks noChangeArrowheads="1"/>
          </p:cNvSpPr>
          <p:nvPr/>
        </p:nvSpPr>
        <p:spPr bwMode="auto">
          <a:xfrm rot="5754430" flipH="1">
            <a:off x="4898232" y="1999456"/>
            <a:ext cx="196850" cy="112713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Line 31">
            <a:extLst>
              <a:ext uri="{FF2B5EF4-FFF2-40B4-BE49-F238E27FC236}">
                <a16:creationId xmlns:a16="http://schemas.microsoft.com/office/drawing/2014/main" id="{ACA3D2E7-3776-8A4F-8F19-30C52539E3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4038" y="2133600"/>
            <a:ext cx="2590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8" name="Line 32">
            <a:extLst>
              <a:ext uri="{FF2B5EF4-FFF2-40B4-BE49-F238E27FC236}">
                <a16:creationId xmlns:a16="http://schemas.microsoft.com/office/drawing/2014/main" id="{2D57E67D-04E1-2942-850F-7FF939169E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4038" y="2133600"/>
            <a:ext cx="2590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9" name="Line 33">
            <a:extLst>
              <a:ext uri="{FF2B5EF4-FFF2-40B4-BE49-F238E27FC236}">
                <a16:creationId xmlns:a16="http://schemas.microsoft.com/office/drawing/2014/main" id="{5FF7C654-B51B-E346-A385-37F44648E9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1303338"/>
            <a:ext cx="2743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0" name="Line 34">
            <a:extLst>
              <a:ext uri="{FF2B5EF4-FFF2-40B4-BE49-F238E27FC236}">
                <a16:creationId xmlns:a16="http://schemas.microsoft.com/office/drawing/2014/main" id="{43A37D67-4AED-FB45-9527-B2B1F5A8AB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1600200"/>
            <a:ext cx="2590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1" name="Rectangle 35">
            <a:extLst>
              <a:ext uri="{FF2B5EF4-FFF2-40B4-BE49-F238E27FC236}">
                <a16:creationId xmlns:a16="http://schemas.microsoft.com/office/drawing/2014/main" id="{ABF3FF3F-9747-6A45-A762-5E8614BD0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838200"/>
            <a:ext cx="1147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image plane</a:t>
            </a:r>
          </a:p>
        </p:txBody>
      </p:sp>
      <p:sp>
        <p:nvSpPr>
          <p:cNvPr id="34852" name="Oval 36">
            <a:extLst>
              <a:ext uri="{FF2B5EF4-FFF2-40B4-BE49-F238E27FC236}">
                <a16:creationId xmlns:a16="http://schemas.microsoft.com/office/drawing/2014/main" id="{E0C2F602-F488-3345-AECF-4EC2250F2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09391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4853" name="Object 37">
            <a:extLst>
              <a:ext uri="{FF2B5EF4-FFF2-40B4-BE49-F238E27FC236}">
                <a16:creationId xmlns:a16="http://schemas.microsoft.com/office/drawing/2014/main" id="{4794BCD9-A4C7-F14B-97DA-AF10E5BFFC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055892"/>
              </p:ext>
            </p:extLst>
          </p:nvPr>
        </p:nvGraphicFramePr>
        <p:xfrm>
          <a:off x="3471863" y="2135188"/>
          <a:ext cx="193675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05200" imgH="3213100" progId="Equation.3">
                  <p:embed/>
                </p:oleObj>
              </mc:Choice>
              <mc:Fallback>
                <p:oleObj name="Equation" r:id="rId2" imgW="3505200" imgH="3213100" progId="Equation.3">
                  <p:embed/>
                  <p:pic>
                    <p:nvPicPr>
                      <p:cNvPr id="34853" name="Object 37">
                        <a:extLst>
                          <a:ext uri="{FF2B5EF4-FFF2-40B4-BE49-F238E27FC236}">
                            <a16:creationId xmlns:a16="http://schemas.microsoft.com/office/drawing/2014/main" id="{4794BCD9-A4C7-F14B-97DA-AF10E5BFFC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863" y="2135188"/>
                        <a:ext cx="193675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54" name="Object 38">
            <a:extLst>
              <a:ext uri="{FF2B5EF4-FFF2-40B4-BE49-F238E27FC236}">
                <a16:creationId xmlns:a16="http://schemas.microsoft.com/office/drawing/2014/main" id="{752E345A-3ADE-3F46-9878-354C676A5A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013455"/>
              </p:ext>
            </p:extLst>
          </p:nvPr>
        </p:nvGraphicFramePr>
        <p:xfrm>
          <a:off x="5124450" y="1947863"/>
          <a:ext cx="193675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05200" imgH="3213100" progId="Equation.3">
                  <p:embed/>
                </p:oleObj>
              </mc:Choice>
              <mc:Fallback>
                <p:oleObj name="Equation" r:id="rId4" imgW="3505200" imgH="3213100" progId="Equation.3">
                  <p:embed/>
                  <p:pic>
                    <p:nvPicPr>
                      <p:cNvPr id="34854" name="Object 38">
                        <a:extLst>
                          <a:ext uri="{FF2B5EF4-FFF2-40B4-BE49-F238E27FC236}">
                            <a16:creationId xmlns:a16="http://schemas.microsoft.com/office/drawing/2014/main" id="{752E345A-3ADE-3F46-9878-354C676A5A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1947863"/>
                        <a:ext cx="193675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55" name="Object 39">
            <a:extLst>
              <a:ext uri="{FF2B5EF4-FFF2-40B4-BE49-F238E27FC236}">
                <a16:creationId xmlns:a16="http://schemas.microsoft.com/office/drawing/2014/main" id="{5ABDB004-8CBD-7D49-96D9-C7FB2E061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379113"/>
              </p:ext>
            </p:extLst>
          </p:nvPr>
        </p:nvGraphicFramePr>
        <p:xfrm>
          <a:off x="2814638" y="2149475"/>
          <a:ext cx="3302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54700" imgH="5270500" progId="Equation.3">
                  <p:embed/>
                </p:oleObj>
              </mc:Choice>
              <mc:Fallback>
                <p:oleObj name="Equation" r:id="rId6" imgW="5854700" imgH="5270500" progId="Equation.3">
                  <p:embed/>
                  <p:pic>
                    <p:nvPicPr>
                      <p:cNvPr id="34855" name="Object 39">
                        <a:extLst>
                          <a:ext uri="{FF2B5EF4-FFF2-40B4-BE49-F238E27FC236}">
                            <a16:creationId xmlns:a16="http://schemas.microsoft.com/office/drawing/2014/main" id="{5ABDB004-8CBD-7D49-96D9-C7FB2E0617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8" y="2149475"/>
                        <a:ext cx="3302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56" name="Object 40">
            <a:extLst>
              <a:ext uri="{FF2B5EF4-FFF2-40B4-BE49-F238E27FC236}">
                <a16:creationId xmlns:a16="http://schemas.microsoft.com/office/drawing/2014/main" id="{1C0857A5-223E-2A47-BE74-B22A197853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670945"/>
              </p:ext>
            </p:extLst>
          </p:nvPr>
        </p:nvGraphicFramePr>
        <p:xfrm>
          <a:off x="5308600" y="1463675"/>
          <a:ext cx="363538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438900" imgH="5270500" progId="Equation.3">
                  <p:embed/>
                </p:oleObj>
              </mc:Choice>
              <mc:Fallback>
                <p:oleObj name="Equation" r:id="rId8" imgW="6438900" imgH="5270500" progId="Equation.3">
                  <p:embed/>
                  <p:pic>
                    <p:nvPicPr>
                      <p:cNvPr id="34856" name="Object 40">
                        <a:extLst>
                          <a:ext uri="{FF2B5EF4-FFF2-40B4-BE49-F238E27FC236}">
                            <a16:creationId xmlns:a16="http://schemas.microsoft.com/office/drawing/2014/main" id="{1C0857A5-223E-2A47-BE74-B22A197853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1463675"/>
                        <a:ext cx="363538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57" name="Line 41">
            <a:extLst>
              <a:ext uri="{FF2B5EF4-FFF2-40B4-BE49-F238E27FC236}">
                <a16:creationId xmlns:a16="http://schemas.microsoft.com/office/drawing/2014/main" id="{0AA3E5E2-A67F-F043-AD6E-3F1B5CA215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6038" y="10668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8" name="AutoShape 42">
            <a:extLst>
              <a:ext uri="{FF2B5EF4-FFF2-40B4-BE49-F238E27FC236}">
                <a16:creationId xmlns:a16="http://schemas.microsoft.com/office/drawing/2014/main" id="{D223CEBA-5B60-7D44-A7FE-51BA64A4B93C}"/>
              </a:ext>
            </a:extLst>
          </p:cNvPr>
          <p:cNvSpPr>
            <a:spLocks noChangeArrowheads="1"/>
          </p:cNvSpPr>
          <p:nvPr/>
        </p:nvSpPr>
        <p:spPr bwMode="auto">
          <a:xfrm rot="17933752" flipH="1">
            <a:off x="6438107" y="1329531"/>
            <a:ext cx="401638" cy="180975"/>
          </a:xfrm>
          <a:custGeom>
            <a:avLst/>
            <a:gdLst>
              <a:gd name="G0" fmla="+- 10800 0 0"/>
              <a:gd name="G1" fmla="+- -9894160 0 0"/>
              <a:gd name="G2" fmla="+- 0 0 -9894160"/>
              <a:gd name="T0" fmla="*/ 0 256 1"/>
              <a:gd name="T1" fmla="*/ 180 256 1"/>
              <a:gd name="G3" fmla="+- -9894160 T0 T1"/>
              <a:gd name="T2" fmla="*/ 0 256 1"/>
              <a:gd name="T3" fmla="*/ 90 256 1"/>
              <a:gd name="G4" fmla="+- -9894160 T2 T3"/>
              <a:gd name="G5" fmla="*/ G4 2 1"/>
              <a:gd name="T4" fmla="*/ 90 256 1"/>
              <a:gd name="T5" fmla="*/ 0 256 1"/>
              <a:gd name="G6" fmla="+- -9894160 T4 T5"/>
              <a:gd name="G7" fmla="*/ G6 2 1"/>
              <a:gd name="G8" fmla="abs -98941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9894160"/>
              <a:gd name="G21" fmla="sin G19 -9894160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9894160"/>
              <a:gd name="G29" fmla="sin 10800 -9894160"/>
              <a:gd name="G30" fmla="sin 10800 -9894160"/>
              <a:gd name="G31" fmla="+- G28 10800 0"/>
              <a:gd name="G32" fmla="+- G29 10800 0"/>
              <a:gd name="G33" fmla="+- G30 10800 0"/>
              <a:gd name="G34" fmla="?: G4 0 G31"/>
              <a:gd name="G35" fmla="?: -9894160 G34 0"/>
              <a:gd name="G36" fmla="?: G6 G35 G31"/>
              <a:gd name="G37" fmla="+- 21600 0 G36"/>
              <a:gd name="G38" fmla="?: G4 0 G33"/>
              <a:gd name="G39" fmla="?: -98941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56 w 21600"/>
              <a:gd name="T15" fmla="*/ 5559 h 21600"/>
              <a:gd name="T16" fmla="*/ 10800 w 21600"/>
              <a:gd name="T17" fmla="*/ 0 h 21600"/>
              <a:gd name="T18" fmla="*/ 20244 w 21600"/>
              <a:gd name="T19" fmla="*/ 555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6" y="5559"/>
                </a:moveTo>
                <a:cubicBezTo>
                  <a:pt x="3260" y="2128"/>
                  <a:pt x="6875" y="0"/>
                  <a:pt x="10800" y="0"/>
                </a:cubicBezTo>
                <a:cubicBezTo>
                  <a:pt x="14724" y="0"/>
                  <a:pt x="18339" y="2128"/>
                  <a:pt x="20243" y="5559"/>
                </a:cubicBezTo>
                <a:cubicBezTo>
                  <a:pt x="18339" y="2128"/>
                  <a:pt x="14724" y="0"/>
                  <a:pt x="10799" y="0"/>
                </a:cubicBezTo>
                <a:cubicBezTo>
                  <a:pt x="6875" y="0"/>
                  <a:pt x="3260" y="2128"/>
                  <a:pt x="1356" y="55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4865" name="Object 49">
            <a:extLst>
              <a:ext uri="{FF2B5EF4-FFF2-40B4-BE49-F238E27FC236}">
                <a16:creationId xmlns:a16="http://schemas.microsoft.com/office/drawing/2014/main" id="{25040710-2A92-BE41-A5B5-DD17304A9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969466"/>
              </p:ext>
            </p:extLst>
          </p:nvPr>
        </p:nvGraphicFramePr>
        <p:xfrm>
          <a:off x="5481638" y="2667000"/>
          <a:ext cx="381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731000" imgH="4978400" progId="Equation.3">
                  <p:embed/>
                </p:oleObj>
              </mc:Choice>
              <mc:Fallback>
                <p:oleObj name="Equation" r:id="rId10" imgW="6731000" imgH="4978400" progId="Equation.3">
                  <p:embed/>
                  <p:pic>
                    <p:nvPicPr>
                      <p:cNvPr id="34865" name="Object 49">
                        <a:extLst>
                          <a:ext uri="{FF2B5EF4-FFF2-40B4-BE49-F238E27FC236}">
                            <a16:creationId xmlns:a16="http://schemas.microsoft.com/office/drawing/2014/main" id="{25040710-2A92-BE41-A5B5-DD17304A9F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2667000"/>
                        <a:ext cx="3810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66" name="Freeform 50">
            <a:extLst>
              <a:ext uri="{FF2B5EF4-FFF2-40B4-BE49-F238E27FC236}">
                <a16:creationId xmlns:a16="http://schemas.microsoft.com/office/drawing/2014/main" id="{AEC3F4F6-8EC3-654C-B4AD-90E50EF23A3C}"/>
              </a:ext>
            </a:extLst>
          </p:cNvPr>
          <p:cNvSpPr>
            <a:spLocks/>
          </p:cNvSpPr>
          <p:nvPr/>
        </p:nvSpPr>
        <p:spPr bwMode="auto">
          <a:xfrm>
            <a:off x="4986338" y="2449513"/>
            <a:ext cx="571500" cy="179387"/>
          </a:xfrm>
          <a:custGeom>
            <a:avLst/>
            <a:gdLst>
              <a:gd name="T0" fmla="*/ 360 w 360"/>
              <a:gd name="T1" fmla="*/ 113 h 113"/>
              <a:gd name="T2" fmla="*/ 0 w 360"/>
              <a:gd name="T3" fmla="*/ 17 h 11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0" h="113">
                <a:moveTo>
                  <a:pt x="360" y="113"/>
                </a:moveTo>
                <a:cubicBezTo>
                  <a:pt x="247" y="0"/>
                  <a:pt x="160" y="17"/>
                  <a:pt x="0" y="1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4869" name="Object 53">
            <a:extLst>
              <a:ext uri="{FF2B5EF4-FFF2-40B4-BE49-F238E27FC236}">
                <a16:creationId xmlns:a16="http://schemas.microsoft.com/office/drawing/2014/main" id="{D111F400-1596-A84F-92C1-8A84CA95E4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638734"/>
              </p:ext>
            </p:extLst>
          </p:nvPr>
        </p:nvGraphicFramePr>
        <p:xfrm>
          <a:off x="6343650" y="1200150"/>
          <a:ext cx="161925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21000" imgH="4102100" progId="Equation.3">
                  <p:embed/>
                </p:oleObj>
              </mc:Choice>
              <mc:Fallback>
                <p:oleObj name="Equation" r:id="rId12" imgW="2921000" imgH="4102100" progId="Equation.3">
                  <p:embed/>
                  <p:pic>
                    <p:nvPicPr>
                      <p:cNvPr id="34869" name="Object 53">
                        <a:extLst>
                          <a:ext uri="{FF2B5EF4-FFF2-40B4-BE49-F238E27FC236}">
                            <a16:creationId xmlns:a16="http://schemas.microsoft.com/office/drawing/2014/main" id="{D111F400-1596-A84F-92C1-8A84CA95E4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1200150"/>
                        <a:ext cx="161925" cy="23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70" name="Object 54">
            <a:extLst>
              <a:ext uri="{FF2B5EF4-FFF2-40B4-BE49-F238E27FC236}">
                <a16:creationId xmlns:a16="http://schemas.microsoft.com/office/drawing/2014/main" id="{8FB0F378-1EA6-D647-BC95-B4CB1D552D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784334"/>
              </p:ext>
            </p:extLst>
          </p:nvPr>
        </p:nvGraphicFramePr>
        <p:xfrm>
          <a:off x="1295400" y="2743200"/>
          <a:ext cx="3238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270500" imgH="5270500" progId="Equation.3">
                  <p:embed/>
                </p:oleObj>
              </mc:Choice>
              <mc:Fallback>
                <p:oleObj name="Equation" r:id="rId14" imgW="5270500" imgH="5270500" progId="Equation.3">
                  <p:embed/>
                  <p:pic>
                    <p:nvPicPr>
                      <p:cNvPr id="34870" name="Object 54">
                        <a:extLst>
                          <a:ext uri="{FF2B5EF4-FFF2-40B4-BE49-F238E27FC236}">
                            <a16:creationId xmlns:a16="http://schemas.microsoft.com/office/drawing/2014/main" id="{8FB0F378-1EA6-D647-BC95-B4CB1D552D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743200"/>
                        <a:ext cx="323850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71" name="Object 55">
            <a:extLst>
              <a:ext uri="{FF2B5EF4-FFF2-40B4-BE49-F238E27FC236}">
                <a16:creationId xmlns:a16="http://schemas.microsoft.com/office/drawing/2014/main" id="{B1B0DDFD-324B-3843-83F8-AC92C49528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111488"/>
              </p:ext>
            </p:extLst>
          </p:nvPr>
        </p:nvGraphicFramePr>
        <p:xfrm>
          <a:off x="7239000" y="1371600"/>
          <a:ext cx="360363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854700" imgH="5270500" progId="Equation.3">
                  <p:embed/>
                </p:oleObj>
              </mc:Choice>
              <mc:Fallback>
                <p:oleObj name="Equation" r:id="rId16" imgW="5854700" imgH="5270500" progId="Equation.3">
                  <p:embed/>
                  <p:pic>
                    <p:nvPicPr>
                      <p:cNvPr id="34871" name="Object 55">
                        <a:extLst>
                          <a:ext uri="{FF2B5EF4-FFF2-40B4-BE49-F238E27FC236}">
                            <a16:creationId xmlns:a16="http://schemas.microsoft.com/office/drawing/2014/main" id="{B1B0DDFD-324B-3843-83F8-AC92C49528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371600"/>
                        <a:ext cx="360363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72" name="Text Box 56">
            <a:extLst>
              <a:ext uri="{FF2B5EF4-FFF2-40B4-BE49-F238E27FC236}">
                <a16:creationId xmlns:a16="http://schemas.microsoft.com/office/drawing/2014/main" id="{AAC7FB2F-D733-4540-B09C-39105CA9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457450"/>
            <a:ext cx="1147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image patch</a:t>
            </a:r>
          </a:p>
        </p:txBody>
      </p:sp>
      <p:grpSp>
        <p:nvGrpSpPr>
          <p:cNvPr id="34885" name="Group 69">
            <a:extLst>
              <a:ext uri="{FF2B5EF4-FFF2-40B4-BE49-F238E27FC236}">
                <a16:creationId xmlns:a16="http://schemas.microsoft.com/office/drawing/2014/main" id="{3741C9B3-7A98-7B41-9AAF-58CE68F8786D}"/>
              </a:ext>
            </a:extLst>
          </p:cNvPr>
          <p:cNvGrpSpPr>
            <a:grpSpLocks/>
          </p:cNvGrpSpPr>
          <p:nvPr/>
        </p:nvGrpSpPr>
        <p:grpSpPr bwMode="auto">
          <a:xfrm>
            <a:off x="931863" y="3747366"/>
            <a:ext cx="6410325" cy="1162050"/>
            <a:chOff x="576" y="2304"/>
            <a:chExt cx="4038" cy="732"/>
          </a:xfrm>
        </p:grpSpPr>
        <p:sp>
          <p:nvSpPr>
            <p:cNvPr id="34873" name="Text Box 57">
              <a:extLst>
                <a:ext uri="{FF2B5EF4-FFF2-40B4-BE49-F238E27FC236}">
                  <a16:creationId xmlns:a16="http://schemas.microsoft.com/office/drawing/2014/main" id="{00F75248-09BC-F44F-822C-7ACD781FB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304"/>
              <a:ext cx="403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1600"/>
                <a:t>  Flux received by lens from            =     Flux projected onto image      </a:t>
              </a:r>
            </a:p>
          </p:txBody>
        </p:sp>
        <p:graphicFrame>
          <p:nvGraphicFramePr>
            <p:cNvPr id="34874" name="Object 58">
              <a:extLst>
                <a:ext uri="{FF2B5EF4-FFF2-40B4-BE49-F238E27FC236}">
                  <a16:creationId xmlns:a16="http://schemas.microsoft.com/office/drawing/2014/main" id="{391AC3E8-E8E2-4544-B0F0-597C3622A4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16" y="2316"/>
            <a:ext cx="227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5854700" imgH="5270500" progId="Equation.3">
                    <p:embed/>
                  </p:oleObj>
                </mc:Choice>
                <mc:Fallback>
                  <p:oleObj name="Equation" r:id="rId18" imgW="5854700" imgH="5270500" progId="Equation.3">
                    <p:embed/>
                    <p:pic>
                      <p:nvPicPr>
                        <p:cNvPr id="34874" name="Object 58">
                          <a:extLst>
                            <a:ext uri="{FF2B5EF4-FFF2-40B4-BE49-F238E27FC236}">
                              <a16:creationId xmlns:a16="http://schemas.microsoft.com/office/drawing/2014/main" id="{391AC3E8-E8E2-4544-B0F0-597C3622A4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6" y="2316"/>
                          <a:ext cx="227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875" name="Object 59">
              <a:extLst>
                <a:ext uri="{FF2B5EF4-FFF2-40B4-BE49-F238E27FC236}">
                  <a16:creationId xmlns:a16="http://schemas.microsoft.com/office/drawing/2014/main" id="{CB4E36A4-4D80-264B-AA42-83D06E7855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04" y="2316"/>
            <a:ext cx="204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5270500" imgH="5270500" progId="Equation.3">
                    <p:embed/>
                  </p:oleObj>
                </mc:Choice>
                <mc:Fallback>
                  <p:oleObj name="Equation" r:id="rId19" imgW="5270500" imgH="5270500" progId="Equation.3">
                    <p:embed/>
                    <p:pic>
                      <p:nvPicPr>
                        <p:cNvPr id="34875" name="Object 59">
                          <a:extLst>
                            <a:ext uri="{FF2B5EF4-FFF2-40B4-BE49-F238E27FC236}">
                              <a16:creationId xmlns:a16="http://schemas.microsoft.com/office/drawing/2014/main" id="{CB4E36A4-4D80-264B-AA42-83D06E7855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316"/>
                          <a:ext cx="204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876" name="Object 60">
              <a:extLst>
                <a:ext uri="{FF2B5EF4-FFF2-40B4-BE49-F238E27FC236}">
                  <a16:creationId xmlns:a16="http://schemas.microsoft.com/office/drawing/2014/main" id="{7859BA24-13E1-D54C-AA5C-52B16ADF5F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04" y="2664"/>
            <a:ext cx="1865" cy="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39789100" imgH="5270500" progId="Equation.3">
                    <p:embed/>
                  </p:oleObj>
                </mc:Choice>
                <mc:Fallback>
                  <p:oleObj name="Equation" r:id="rId20" imgW="39789100" imgH="5270500" progId="Equation.3">
                    <p:embed/>
                    <p:pic>
                      <p:nvPicPr>
                        <p:cNvPr id="34876" name="Object 60">
                          <a:extLst>
                            <a:ext uri="{FF2B5EF4-FFF2-40B4-BE49-F238E27FC236}">
                              <a16:creationId xmlns:a16="http://schemas.microsoft.com/office/drawing/2014/main" id="{7859BA24-13E1-D54C-AA5C-52B16ADF5F0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" y="2664"/>
                          <a:ext cx="1865" cy="2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77" name="Text Box 61">
              <a:extLst>
                <a:ext uri="{FF2B5EF4-FFF2-40B4-BE49-F238E27FC236}">
                  <a16:creationId xmlns:a16="http://schemas.microsoft.com/office/drawing/2014/main" id="{8A7C2634-E55A-0D4C-A027-1FF5F28F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664"/>
              <a:ext cx="2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(3)</a:t>
              </a:r>
            </a:p>
          </p:txBody>
        </p:sp>
        <p:sp>
          <p:nvSpPr>
            <p:cNvPr id="34878" name="Line 62">
              <a:extLst>
                <a:ext uri="{FF2B5EF4-FFF2-40B4-BE49-F238E27FC236}">
                  <a16:creationId xmlns:a16="http://schemas.microsoft.com/office/drawing/2014/main" id="{A1385C02-65A5-7F42-A63D-138F65537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8" y="277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79" name="Rectangle 63">
              <a:extLst>
                <a:ext uri="{FF2B5EF4-FFF2-40B4-BE49-F238E27FC236}">
                  <a16:creationId xmlns:a16="http://schemas.microsoft.com/office/drawing/2014/main" id="{0234C60F-2EF5-BC41-AB15-04D1F16A7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" y="2556"/>
              <a:ext cx="192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886" name="Group 70">
            <a:extLst>
              <a:ext uri="{FF2B5EF4-FFF2-40B4-BE49-F238E27FC236}">
                <a16:creationId xmlns:a16="http://schemas.microsoft.com/office/drawing/2014/main" id="{5EA76589-6BE8-D243-A95B-E1A5CC8F80CD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035550"/>
            <a:ext cx="6502400" cy="1828800"/>
            <a:chOff x="576" y="3120"/>
            <a:chExt cx="4096" cy="1152"/>
          </a:xfrm>
        </p:grpSpPr>
        <p:sp>
          <p:nvSpPr>
            <p:cNvPr id="34881" name="Rectangle 65">
              <a:extLst>
                <a:ext uri="{FF2B5EF4-FFF2-40B4-BE49-F238E27FC236}">
                  <a16:creationId xmlns:a16="http://schemas.microsoft.com/office/drawing/2014/main" id="{40EC69F1-A917-D34A-BF30-D307E3E51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312"/>
              <a:ext cx="1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1600"/>
                <a:t>  From (1), (2), and (3):</a:t>
              </a:r>
            </a:p>
          </p:txBody>
        </p:sp>
        <p:graphicFrame>
          <p:nvGraphicFramePr>
            <p:cNvPr id="34882" name="Object 66">
              <a:extLst>
                <a:ext uri="{FF2B5EF4-FFF2-40B4-BE49-F238E27FC236}">
                  <a16:creationId xmlns:a16="http://schemas.microsoft.com/office/drawing/2014/main" id="{CB601983-F1AE-FC4A-B718-635212D519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0" y="3144"/>
            <a:ext cx="1698" cy="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5991800" imgH="11404600" progId="Equation.3">
                    <p:embed/>
                  </p:oleObj>
                </mc:Choice>
                <mc:Fallback>
                  <p:oleObj name="Equation" r:id="rId22" imgW="35991800" imgH="11404600" progId="Equation.3">
                    <p:embed/>
                    <p:pic>
                      <p:nvPicPr>
                        <p:cNvPr id="34882" name="Object 66">
                          <a:extLst>
                            <a:ext uri="{FF2B5EF4-FFF2-40B4-BE49-F238E27FC236}">
                              <a16:creationId xmlns:a16="http://schemas.microsoft.com/office/drawing/2014/main" id="{CB601983-F1AE-FC4A-B718-635212D519F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0" y="3144"/>
                          <a:ext cx="1698" cy="5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83" name="Rectangle 67">
              <a:extLst>
                <a:ext uri="{FF2B5EF4-FFF2-40B4-BE49-F238E27FC236}">
                  <a16:creationId xmlns:a16="http://schemas.microsoft.com/office/drawing/2014/main" id="{6E22FAE1-74A6-FF4A-AFE2-6E931BCC8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1824" cy="57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4" name="Rectangle 68">
              <a:extLst>
                <a:ext uri="{FF2B5EF4-FFF2-40B4-BE49-F238E27FC236}">
                  <a16:creationId xmlns:a16="http://schemas.microsoft.com/office/drawing/2014/main" id="{FD197CC5-A3FF-3B48-9F35-D275277A4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829"/>
              <a:ext cx="3712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en-US" sz="1600" dirty="0"/>
                <a:t> Image irradiance is proportional to Scene Radiance!</a:t>
              </a:r>
            </a:p>
            <a:p>
              <a:pPr>
                <a:buFontTx/>
                <a:buChar char="•"/>
              </a:pPr>
              <a:endParaRPr lang="en-US" altLang="en-US" sz="800" dirty="0"/>
            </a:p>
            <a:p>
              <a:pPr>
                <a:buFontTx/>
                <a:buChar char="•"/>
              </a:pPr>
              <a:r>
                <a:rPr lang="en-US" altLang="en-US" sz="1600" dirty="0"/>
                <a:t> Small field of view </a:t>
              </a:r>
              <a:r>
                <a:rPr lang="en-US" altLang="en-US" sz="1600" dirty="0">
                  <a:sym typeface="Wingdings" pitchFamily="2" charset="2"/>
                </a:rPr>
                <a:t> Effects of 4</a:t>
              </a:r>
              <a:r>
                <a:rPr lang="en-US" altLang="en-US" sz="1600" baseline="30000" dirty="0">
                  <a:sym typeface="Wingdings" pitchFamily="2" charset="2"/>
                </a:rPr>
                <a:t>th</a:t>
              </a:r>
              <a:r>
                <a:rPr lang="en-US" altLang="en-US" sz="1600" dirty="0">
                  <a:sym typeface="Wingdings" pitchFamily="2" charset="2"/>
                </a:rPr>
                <a:t> power of cosine are small.</a:t>
              </a:r>
              <a:r>
                <a:rPr lang="en-US" altLang="en-US" sz="1600" dirty="0"/>
                <a:t> 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5B8EA8C1-56AB-C34E-ACCF-C5CE6368106B}"/>
              </a:ext>
            </a:extLst>
          </p:cNvPr>
          <p:cNvSpPr/>
          <p:nvPr/>
        </p:nvSpPr>
        <p:spPr>
          <a:xfrm>
            <a:off x="62639" y="6320959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from </a:t>
            </a:r>
          </a:p>
          <a:p>
            <a:r>
              <a:rPr lang="en-US" sz="1400" dirty="0"/>
              <a:t>S Narasimhan.</a:t>
            </a:r>
          </a:p>
        </p:txBody>
      </p:sp>
    </p:spTree>
    <p:extLst>
      <p:ext uri="{BB962C8B-B14F-4D97-AF65-F5344CB8AC3E}">
        <p14:creationId xmlns:p14="http://schemas.microsoft.com/office/powerpoint/2010/main" val="13621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4800" y="1815042"/>
            <a:ext cx="8565386" cy="1834846"/>
            <a:chOff x="823115" y="2043642"/>
            <a:chExt cx="8565386" cy="1834846"/>
          </a:xfrm>
        </p:grpSpPr>
        <p:pic>
          <p:nvPicPr>
            <p:cNvPr id="6248" name="Picture 1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15" y="2043642"/>
              <a:ext cx="4211526" cy="1834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50" name="Picture 1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03120"/>
              <a:ext cx="4359301" cy="172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light rays to pixel values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7772400" cy="213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Camera response function: the mapping </a:t>
            </a:r>
            <a:r>
              <a:rPr lang="en-US" sz="2400" i="1" dirty="0">
                <a:latin typeface="Times New Roman" pitchFamily="18" charset="0"/>
              </a:rPr>
              <a:t>f</a:t>
            </a:r>
            <a:r>
              <a:rPr lang="en-US" sz="2400" dirty="0"/>
              <a:t>  from irradiance to pixel values</a:t>
            </a:r>
          </a:p>
          <a:p>
            <a:pPr lvl="1"/>
            <a:r>
              <a:rPr lang="en-US" sz="1800" dirty="0"/>
              <a:t>Useful if we want to estimate material properties</a:t>
            </a:r>
          </a:p>
          <a:p>
            <a:pPr lvl="1"/>
            <a:r>
              <a:rPr lang="en-US" sz="1800" dirty="0"/>
              <a:t>Enables us to create </a:t>
            </a:r>
            <a:r>
              <a:rPr lang="en-US" sz="1800" i="1" dirty="0"/>
              <a:t>high dynamic range (HDR) images</a:t>
            </a:r>
          </a:p>
          <a:p>
            <a:pPr lvl="1"/>
            <a:r>
              <a:rPr lang="en-US" sz="1800" dirty="0"/>
              <a:t>Classic reference: P. E. </a:t>
            </a:r>
            <a:r>
              <a:rPr lang="en-US" sz="1800" dirty="0" err="1"/>
              <a:t>Debevec</a:t>
            </a:r>
            <a:r>
              <a:rPr lang="en-US" sz="1800" dirty="0"/>
              <a:t> and J. Malik, </a:t>
            </a:r>
            <a:r>
              <a:rPr lang="en-US" sz="1800" i="1" dirty="0">
                <a:hlinkClick r:id="rId5"/>
              </a:rPr>
              <a:t>Recovering High Dynamic Range Radiance Maps from Photographs</a:t>
            </a:r>
            <a:r>
              <a:rPr lang="en-US" sz="1800" dirty="0"/>
              <a:t>, </a:t>
            </a:r>
            <a:r>
              <a:rPr lang="en-US" sz="1800" i="1" dirty="0"/>
              <a:t>SIGGRAPH 97</a:t>
            </a:r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124200" y="1143000"/>
            <a:ext cx="1828800" cy="990600"/>
            <a:chOff x="1248" y="749"/>
            <a:chExt cx="1152" cy="624"/>
          </a:xfrm>
        </p:grpSpPr>
        <p:graphicFrame>
          <p:nvGraphicFramePr>
            <p:cNvPr id="6148" name="Object 20"/>
            <p:cNvGraphicFramePr>
              <a:graphicFrameLocks noChangeAspect="1"/>
            </p:cNvGraphicFramePr>
            <p:nvPr/>
          </p:nvGraphicFramePr>
          <p:xfrm>
            <a:off x="1248" y="749"/>
            <a:ext cx="1152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60240" imgH="177480" progId="Equation.3">
                    <p:embed/>
                  </p:oleObj>
                </mc:Choice>
                <mc:Fallback>
                  <p:oleObj name="Equation" r:id="rId6" imgW="660240" imgH="177480" progId="Equation.3">
                    <p:embed/>
                    <p:pic>
                      <p:nvPicPr>
                        <p:cNvPr id="6148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749"/>
                          <a:ext cx="1152" cy="31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7" name="Freeform 24"/>
            <p:cNvSpPr>
              <a:spLocks/>
            </p:cNvSpPr>
            <p:nvPr/>
          </p:nvSpPr>
          <p:spPr bwMode="auto">
            <a:xfrm>
              <a:off x="1824" y="1065"/>
              <a:ext cx="1" cy="308"/>
            </a:xfrm>
            <a:custGeom>
              <a:avLst/>
              <a:gdLst>
                <a:gd name="T0" fmla="*/ 0 w 1"/>
                <a:gd name="T1" fmla="*/ 0 h 308"/>
                <a:gd name="T2" fmla="*/ 1 w 1"/>
                <a:gd name="T3" fmla="*/ 308 h 308"/>
                <a:gd name="T4" fmla="*/ 0 60000 65536"/>
                <a:gd name="T5" fmla="*/ 0 60000 65536"/>
                <a:gd name="T6" fmla="*/ 0 w 1"/>
                <a:gd name="T7" fmla="*/ 0 h 308"/>
                <a:gd name="T8" fmla="*/ 1 w 1"/>
                <a:gd name="T9" fmla="*/ 308 h 3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08">
                  <a:moveTo>
                    <a:pt x="0" y="0"/>
                  </a:moveTo>
                  <a:lnTo>
                    <a:pt x="1" y="30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400802" y="2732089"/>
            <a:ext cx="2109788" cy="1223963"/>
            <a:chOff x="4032" y="1754"/>
            <a:chExt cx="1329" cy="771"/>
          </a:xfrm>
        </p:grpSpPr>
        <p:graphicFrame>
          <p:nvGraphicFramePr>
            <p:cNvPr id="6147" name="Object 19"/>
            <p:cNvGraphicFramePr>
              <a:graphicFrameLocks noChangeAspect="1"/>
            </p:cNvGraphicFramePr>
            <p:nvPr/>
          </p:nvGraphicFramePr>
          <p:xfrm>
            <a:off x="4032" y="2178"/>
            <a:ext cx="1329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825480" imgH="215640" progId="Equation.3">
                    <p:embed/>
                  </p:oleObj>
                </mc:Choice>
                <mc:Fallback>
                  <p:oleObj name="Equation" r:id="rId8" imgW="825480" imgH="215640" progId="Equation.3">
                    <p:embed/>
                    <p:pic>
                      <p:nvPicPr>
                        <p:cNvPr id="6147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178"/>
                          <a:ext cx="1329" cy="347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6" name="Freeform 25"/>
            <p:cNvSpPr>
              <a:spLocks/>
            </p:cNvSpPr>
            <p:nvPr/>
          </p:nvSpPr>
          <p:spPr bwMode="auto">
            <a:xfrm>
              <a:off x="4688" y="1754"/>
              <a:ext cx="592" cy="415"/>
            </a:xfrm>
            <a:custGeom>
              <a:avLst/>
              <a:gdLst>
                <a:gd name="T0" fmla="*/ 0 w 808"/>
                <a:gd name="T1" fmla="*/ 504 h 504"/>
                <a:gd name="T2" fmla="*/ 808 w 808"/>
                <a:gd name="T3" fmla="*/ 0 h 504"/>
                <a:gd name="T4" fmla="*/ 0 60000 65536"/>
                <a:gd name="T5" fmla="*/ 0 60000 65536"/>
                <a:gd name="T6" fmla="*/ 0 w 808"/>
                <a:gd name="T7" fmla="*/ 0 h 504"/>
                <a:gd name="T8" fmla="*/ 808 w 808"/>
                <a:gd name="T9" fmla="*/ 504 h 5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8" h="504">
                  <a:moveTo>
                    <a:pt x="0" y="504"/>
                  </a:moveTo>
                  <a:lnTo>
                    <a:pt x="808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44575" y="2732465"/>
            <a:ext cx="2613025" cy="1382334"/>
            <a:chOff x="1044575" y="2732465"/>
            <a:chExt cx="2613025" cy="1382334"/>
          </a:xfrm>
        </p:grpSpPr>
        <p:graphicFrame>
          <p:nvGraphicFramePr>
            <p:cNvPr id="6149" name="Object 18"/>
            <p:cNvGraphicFramePr>
              <a:graphicFrameLocks noChangeAspect="1"/>
            </p:cNvGraphicFramePr>
            <p:nvPr/>
          </p:nvGraphicFramePr>
          <p:xfrm>
            <a:off x="1044575" y="3125787"/>
            <a:ext cx="2613025" cy="989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473120" imgH="558720" progId="Equation.3">
                    <p:embed/>
                  </p:oleObj>
                </mc:Choice>
                <mc:Fallback>
                  <p:oleObj name="Equation" r:id="rId10" imgW="1473120" imgH="558720" progId="Equation.3">
                    <p:embed/>
                    <p:pic>
                      <p:nvPicPr>
                        <p:cNvPr id="614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4575" y="3125787"/>
                          <a:ext cx="2613025" cy="989012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Straight Arrow Connector 7"/>
            <p:cNvCxnSpPr/>
            <p:nvPr/>
          </p:nvCxnSpPr>
          <p:spPr bwMode="auto">
            <a:xfrm flipV="1">
              <a:off x="2286000" y="2732465"/>
              <a:ext cx="0" cy="39173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379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models of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833506" cy="5135563"/>
          </a:xfrm>
        </p:spPr>
        <p:txBody>
          <a:bodyPr/>
          <a:lstStyle/>
          <a:p>
            <a:r>
              <a:rPr lang="en-US" dirty="0"/>
              <a:t>Specular: light bounces off at the incident angle</a:t>
            </a:r>
          </a:p>
          <a:p>
            <a:pPr lvl="1"/>
            <a:r>
              <a:rPr lang="en-US" dirty="0"/>
              <a:t>E.g., mirror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Diffuse: light scatters in all directions</a:t>
            </a:r>
          </a:p>
          <a:p>
            <a:pPr lvl="1"/>
            <a:r>
              <a:rPr lang="en-US" dirty="0"/>
              <a:t>E.g., brick, cloth, rough wood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77640" y="3352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402778" y="178785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H="1">
            <a:off x="6606390" y="2194363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00826" y="1301129"/>
            <a:ext cx="1440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incoming light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959619" y="2597045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41363" y="2236099"/>
            <a:ext cx="2236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78140" y="293519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140" y="2935193"/>
                <a:ext cx="399468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52888" y="293519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888" y="2935193"/>
                <a:ext cx="39946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4902465" y="6643099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231081" y="4997967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H="1">
            <a:off x="6331218" y="5404472"/>
            <a:ext cx="969608" cy="1164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16022" y="4597850"/>
            <a:ext cx="1763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incoming light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5676371" y="591384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5378715" y="621149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350265" y="6214474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4556" y="547421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diffuse reflection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270CA7-6CF3-7746-9063-7FCE1253FF2E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D. </a:t>
            </a:r>
            <a:r>
              <a:rPr lang="en-US" sz="1400" dirty="0" err="1"/>
              <a:t>Hoiem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6514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possible effects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8322" y="5866713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5822" y="3530113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1988480" y="4115211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46636" y="3013290"/>
            <a:ext cx="185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512228" y="604530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8322" y="315208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transparency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0" y="5860807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886700" y="3524207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rot="5400000">
            <a:off x="6279358" y="4109305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61264" y="3059754"/>
            <a:ext cx="185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660859" y="5970388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6206705" y="582180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33985" y="363112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refraction</a:t>
            </a:r>
          </a:p>
        </p:txBody>
      </p:sp>
      <p:pic>
        <p:nvPicPr>
          <p:cNvPr id="117762" name="Picture 2" descr="http://t0.gstatic.com/images?q=tbn:ANd9GcStfRcWs4Zd9-P14OXg9VBB2geITrlA6vOhh1LHGCrK-nL-FPg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39" y="1066800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95E31F-E551-A049-B150-DFB3D16AEB47}"/>
              </a:ext>
            </a:extLst>
          </p:cNvPr>
          <p:cNvSpPr/>
          <p:nvPr/>
        </p:nvSpPr>
        <p:spPr>
          <a:xfrm>
            <a:off x="52715" y="6477000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D. </a:t>
            </a:r>
            <a:r>
              <a:rPr lang="en-US" sz="1400" dirty="0" err="1"/>
              <a:t>Hoiem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7648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35685" y="6120034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093185" y="3783434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4485843" y="4368532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86182" y="4140622"/>
            <a:ext cx="4688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9435" y="3559894"/>
            <a:ext cx="186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3924404" y="54865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626748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82841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5883" y="4648453"/>
            <a:ext cx="211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subsurface scattering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23710C-0488-F04D-A6B4-8F44D3E3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Other possible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DF36F7-A77F-3348-A804-80CBC5AB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8" y="2614549"/>
            <a:ext cx="2504873" cy="20339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8BA9B6-3ED0-2341-9544-D35E90C5560B}"/>
              </a:ext>
            </a:extLst>
          </p:cNvPr>
          <p:cNvSpPr txBox="1"/>
          <p:nvPr/>
        </p:nvSpPr>
        <p:spPr>
          <a:xfrm>
            <a:off x="99698" y="6473205"/>
            <a:ext cx="776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https://en.wikipedia.org/wiki/Subsurface_scattering#/media/File:Skin_Subsurface_Scattering.jpg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571060-ED4D-2944-8661-7AE56AF77A29}"/>
              </a:ext>
            </a:extLst>
          </p:cNvPr>
          <p:cNvSpPr/>
          <p:nvPr/>
        </p:nvSpPr>
        <p:spPr>
          <a:xfrm>
            <a:off x="87108" y="6194713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D. </a:t>
            </a:r>
            <a:r>
              <a:rPr lang="en-US" sz="1400" dirty="0" err="1"/>
              <a:t>Hoiem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704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72161" y="62990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29661" y="39624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1922319" y="4547498"/>
            <a:ext cx="1855683" cy="149849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658" y="431958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96355" y="3440587"/>
            <a:ext cx="176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446067" y="5569744"/>
            <a:ext cx="714378" cy="5953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1148411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19974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81761" y="5108375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6641" y="1291753"/>
            <a:ext cx="2097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fluorescence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248545" y="63466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106045" y="40100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rot="5400000">
            <a:off x="6498703" y="459512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80066" y="436721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23728" y="3419197"/>
            <a:ext cx="176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5979321" y="56518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5681665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628771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86745" y="52322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t&gt;1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56402" y="1757195"/>
            <a:ext cx="286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phosphorescence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027071-4CD8-FF48-8178-56EA48ED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Other possible effects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9D5BF-7367-7445-B257-2402BE1F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02" b="30803"/>
          <a:stretch/>
        </p:blipFill>
        <p:spPr>
          <a:xfrm>
            <a:off x="556419" y="1769671"/>
            <a:ext cx="1898357" cy="192074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900E7AF-0B9F-7C4C-AE70-133A29AAFBEF}"/>
              </a:ext>
            </a:extLst>
          </p:cNvPr>
          <p:cNvSpPr/>
          <p:nvPr/>
        </p:nvSpPr>
        <p:spPr>
          <a:xfrm>
            <a:off x="0" y="6534430"/>
            <a:ext cx="69793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https://en.wikipedia.org/wiki/Fluorescence#/media/File:Fluorescent_minerals_hg.jpg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DD565-B8BF-CC40-A749-421F4099B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756" y="2243546"/>
            <a:ext cx="2082507" cy="23152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704CF0-E866-1E49-BBA4-DAD755CFAEBF}"/>
              </a:ext>
            </a:extLst>
          </p:cNvPr>
          <p:cNvSpPr/>
          <p:nvPr/>
        </p:nvSpPr>
        <p:spPr>
          <a:xfrm>
            <a:off x="7346519" y="6514873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D. </a:t>
            </a:r>
            <a:r>
              <a:rPr lang="en-US" sz="1400" dirty="0" err="1"/>
              <a:t>Hoiem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0152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 lvl="1"/>
            <a:r>
              <a:rPr lang="en-US" sz="2400" dirty="0"/>
              <a:t>Depth of field</a:t>
            </a:r>
          </a:p>
          <a:p>
            <a:pPr lvl="1"/>
            <a:r>
              <a:rPr lang="en-US" sz="2400" dirty="0"/>
              <a:t>Field of view</a:t>
            </a:r>
          </a:p>
          <a:p>
            <a:pPr lvl="1"/>
            <a:r>
              <a:rPr lang="en-US" sz="2400" dirty="0"/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Brightness of a pixel</a:t>
            </a:r>
          </a:p>
          <a:p>
            <a:pPr lvl="1"/>
            <a:r>
              <a:rPr lang="en-US" sz="2400" dirty="0"/>
              <a:t>Small taste of radiometry</a:t>
            </a:r>
          </a:p>
          <a:p>
            <a:pPr lvl="1"/>
            <a:r>
              <a:rPr lang="en-US" sz="2400" dirty="0"/>
              <a:t>In-camera transformation of light</a:t>
            </a:r>
          </a:p>
          <a:p>
            <a:pPr lvl="1"/>
            <a:r>
              <a:rPr lang="en-US" sz="2400" dirty="0"/>
              <a:t>Reflectance properties of surfaces</a:t>
            </a:r>
          </a:p>
          <a:p>
            <a:pPr lvl="1"/>
            <a:r>
              <a:rPr lang="en-US" sz="2400" dirty="0"/>
              <a:t>Lambertian reflection model</a:t>
            </a:r>
          </a:p>
          <a:p>
            <a:pPr lvl="1"/>
            <a:r>
              <a:rPr lang="en-US" sz="2400" dirty="0"/>
              <a:t>Shape from shading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53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reflectance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990600"/>
                <a:ext cx="7924801" cy="5135563"/>
              </a:xfrm>
            </p:spPr>
            <p:txBody>
              <a:bodyPr>
                <a:normAutofit/>
              </a:bodyPr>
              <a:lstStyle/>
              <a:p>
                <a:endParaRPr lang="en-US" sz="2800" dirty="0"/>
              </a:p>
              <a:p>
                <a:r>
                  <a:rPr lang="en-US" sz="2800" dirty="0"/>
                  <a:t>Some light is absorbed (function of albedo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sz="2800" dirty="0"/>
                  <a:t>)</a:t>
                </a:r>
              </a:p>
              <a:p>
                <a:r>
                  <a:rPr lang="en-US" sz="2800" dirty="0"/>
                  <a:t>Remaining light is scattered (diffuse reflection)</a:t>
                </a:r>
              </a:p>
              <a:p>
                <a:r>
                  <a:rPr lang="en-US" sz="2800" dirty="0"/>
                  <a:t>Examples: soft cloth, concrete, matte paints</a:t>
                </a:r>
              </a:p>
            </p:txBody>
          </p:sp>
        </mc:Choice>
        <mc:Fallback xmlns="">
          <p:sp>
            <p:nvSpPr>
              <p:cNvPr id="38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990600"/>
                <a:ext cx="7924801" cy="5135563"/>
              </a:xfrm>
              <a:blipFill rotWithShape="1">
                <a:blip r:embed="rId3"/>
                <a:stretch>
                  <a:fillRect l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4842833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700333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 rot="5400000">
            <a:off x="6092991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282839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16200000" flipV="1">
            <a:off x="5616739" y="5560549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5319083" y="585820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290633" y="586118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33400" y="628980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3390900" y="395320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rot="5400000">
            <a:off x="1783558" y="453830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973406" y="357518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96473" y="506266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absorption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31461" y="446000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diffuse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096239" y="5497057"/>
                <a:ext cx="977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(1−</m:t>
                      </m:r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39" y="5497057"/>
                <a:ext cx="97776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413881" y="4878003"/>
                <a:ext cx="381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881" y="4878003"/>
                <a:ext cx="38145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71AFA75-F68C-C541-81DE-FDD2D962077A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D. </a:t>
            </a:r>
            <a:r>
              <a:rPr lang="en-US" sz="1400" dirty="0" err="1"/>
              <a:t>Hoiem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3198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990600"/>
            <a:ext cx="5257800" cy="5135563"/>
          </a:xfrm>
        </p:spPr>
        <p:txBody>
          <a:bodyPr>
            <a:normAutofit/>
          </a:bodyPr>
          <a:lstStyle/>
          <a:p>
            <a:r>
              <a:rPr lang="en-US" sz="2400" dirty="0"/>
              <a:t>Reflected direction depends on light orientation and surface normal</a:t>
            </a:r>
          </a:p>
          <a:p>
            <a:pPr lvl="1"/>
            <a:r>
              <a:rPr lang="en-US" sz="2000" dirty="0"/>
              <a:t>E.g., mirrors are fully specular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46144" y="639455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903644" y="405795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2296302" y="464305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6150" y="3679930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28123" y="5638800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9868" y="49922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specular reflection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70" y="1297203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6705600" y="1025827"/>
            <a:ext cx="18256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81" y="3529223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663707" y="5855002"/>
            <a:ext cx="18833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>
                <a:solidFill>
                  <a:schemeClr val="tx1"/>
                </a:solidFill>
                <a:cs typeface="Times" charset="0"/>
              </a:rPr>
              <a:t>Flickr, by piratejohnny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44" y="5976948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392" y="5976948"/>
                <a:ext cx="39946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CE98A04-8AED-B54A-9E58-1C6C1F566CF7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D. </a:t>
            </a:r>
            <a:r>
              <a:rPr lang="en-US" sz="1400" dirty="0" err="1"/>
              <a:t>Hoiem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3418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Autofit/>
          </a:bodyPr>
          <a:lstStyle/>
          <a:p>
            <a:r>
              <a:rPr lang="en-US" sz="2400" dirty="0"/>
              <a:t>Most surfaces have both specular and diffuse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Specularity</a:t>
            </a:r>
            <a:r>
              <a:rPr lang="en-US" sz="2800" dirty="0"/>
              <a:t> = spot where specular reflection dominates (typically reflects light source)</a:t>
            </a:r>
          </a:p>
          <a:p>
            <a:endParaRPr lang="en-US" sz="2800" dirty="0"/>
          </a:p>
        </p:txBody>
      </p:sp>
      <p:sp>
        <p:nvSpPr>
          <p:cNvPr id="4" name="AutoShape 2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1388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/>
          <a:stretch/>
        </p:blipFill>
        <p:spPr bwMode="auto">
          <a:xfrm>
            <a:off x="752235" y="2209799"/>
            <a:ext cx="352452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66467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3866" y="6493276"/>
            <a:ext cx="3357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Photo: northcountryhardwoodfloors.com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4592" y="5816167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Typically, specular component is small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DC8E12-DE0E-2E4D-B206-1D7342226102}"/>
              </a:ext>
            </a:extLst>
          </p:cNvPr>
          <p:cNvSpPr/>
          <p:nvPr/>
        </p:nvSpPr>
        <p:spPr>
          <a:xfrm>
            <a:off x="7300511" y="6489308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D. </a:t>
            </a:r>
            <a:r>
              <a:rPr lang="en-US" sz="1400" dirty="0" err="1"/>
              <a:t>Hoiem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8831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/>
          <a:lstStyle/>
          <a:p>
            <a:r>
              <a:rPr lang="en-US" dirty="0"/>
              <a:t>Why not make the aperture as small as possible?</a:t>
            </a:r>
          </a:p>
          <a:p>
            <a:pPr lvl="1"/>
            <a:r>
              <a:rPr lang="en-US" dirty="0"/>
              <a:t>Less light gets through</a:t>
            </a:r>
          </a:p>
          <a:p>
            <a:pPr lvl="1"/>
            <a:r>
              <a:rPr lang="en-US" dirty="0"/>
              <a:t>Diffraction effects…</a:t>
            </a: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33797" name="Picture 10" descr="pinhole_diff2"/>
          <p:cNvPicPr>
            <a:picLocks noChangeAspect="1" noChangeArrowheads="1"/>
          </p:cNvPicPr>
          <p:nvPr/>
        </p:nvPicPr>
        <p:blipFill>
          <a:blip r:embed="rId3" cstate="print"/>
          <a:srcRect b="32597"/>
          <a:stretch>
            <a:fillRect/>
          </a:stretch>
        </p:blipFill>
        <p:spPr bwMode="auto">
          <a:xfrm>
            <a:off x="2057400" y="990600"/>
            <a:ext cx="51054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BRDF: </a:t>
            </a:r>
            <a:r>
              <a:rPr lang="en-US" sz="2400" dirty="0"/>
              <a:t>Bidirectional Reflectance Distribution Function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950910" y="3428554"/>
            <a:ext cx="5029200" cy="3190875"/>
            <a:chOff x="1223" y="2202"/>
            <a:chExt cx="2883" cy="1920"/>
          </a:xfrm>
        </p:grpSpPr>
        <p:graphicFrame>
          <p:nvGraphicFramePr>
            <p:cNvPr id="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613614"/>
                </p:ext>
              </p:extLst>
            </p:nvPr>
          </p:nvGraphicFramePr>
          <p:xfrm>
            <a:off x="1223" y="2202"/>
            <a:ext cx="2883" cy="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6563641" imgH="4371429" progId="MSPhotoEd.3">
                    <p:embed/>
                  </p:oleObj>
                </mc:Choice>
                <mc:Fallback>
                  <p:oleObj name="Photo Editor Photo" r:id="rId2" imgW="6563641" imgH="4371429" progId="MSPhotoEd.3">
                    <p:embed/>
                    <p:pic>
                      <p:nvPicPr>
                        <p:cNvPr id="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3" y="2202"/>
                          <a:ext cx="2883" cy="1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663" y="2229"/>
              <a:ext cx="701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cs typeface="Arial" charset="0"/>
                </a:rPr>
                <a:t>surface normal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80005" y="6550223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credit: S. Savarese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98050" y="1176068"/>
            <a:ext cx="8686800" cy="15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Model of local reflection that tells how bright a surface appears when viewed from one direction when light falls on it from another</a:t>
            </a:r>
          </a:p>
          <a:p>
            <a:r>
              <a:rPr lang="en-US" sz="2400" dirty="0"/>
              <a:t>Definition: ratio of the radiance in the emitted </a:t>
            </a:r>
            <a:br>
              <a:rPr lang="en-US" sz="2400" dirty="0"/>
            </a:br>
            <a:r>
              <a:rPr lang="en-US" sz="2400" dirty="0"/>
              <a:t>direction  to irradiance in the incident direction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4344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/>
              <a:t>BRDFs can be incredibly complicated…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1133475"/>
            <a:ext cx="21399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75" y="1133475"/>
            <a:ext cx="2628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4714875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shiny_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4410075"/>
            <a:ext cx="2133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glossy_leaves"/>
          <p:cNvPicPr>
            <a:picLocks noChangeAspect="1" noChangeArrowheads="1"/>
          </p:cNvPicPr>
          <p:nvPr/>
        </p:nvPicPr>
        <p:blipFill>
          <a:blip r:embed="rId7" cstate="print"/>
          <a:srcRect b="2527"/>
          <a:stretch>
            <a:fillRect/>
          </a:stretch>
        </p:blipFill>
        <p:spPr bwMode="auto">
          <a:xfrm>
            <a:off x="2971800" y="2987675"/>
            <a:ext cx="2667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8" y="1133475"/>
            <a:ext cx="16271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3038475"/>
            <a:ext cx="1590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10" cstate="print"/>
          <a:srcRect l="41785"/>
          <a:stretch>
            <a:fillRect/>
          </a:stretch>
        </p:blipFill>
        <p:spPr bwMode="auto">
          <a:xfrm>
            <a:off x="1295400" y="4724400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052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reflection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Light is reflected equally in all directions</a:t>
            </a:r>
            <a:endParaRPr lang="en-US" sz="2400" b="1" dirty="0"/>
          </a:p>
          <a:p>
            <a:pPr lvl="1"/>
            <a:r>
              <a:rPr lang="en-US" dirty="0"/>
              <a:t>Dull, matte surfaces like chalk or latex paint</a:t>
            </a:r>
          </a:p>
          <a:p>
            <a:pPr lvl="1"/>
            <a:r>
              <a:rPr lang="en-US" dirty="0" err="1"/>
              <a:t>Microfacets</a:t>
            </a:r>
            <a:r>
              <a:rPr lang="en-US" dirty="0"/>
              <a:t> scatter incoming light randomly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Brightness of the surface depends on </a:t>
            </a:r>
            <a:br>
              <a:rPr lang="en-US" sz="2400" dirty="0"/>
            </a:br>
            <a:r>
              <a:rPr lang="en-US" sz="2400" dirty="0"/>
              <a:t>the incidence of illumination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9221" name="Picture 4" descr="diff_rou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429000"/>
            <a:ext cx="2387600" cy="11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148548" y="1143000"/>
          <a:ext cx="159861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4050794" imgH="4825397" progId="Photoshop.Image.10">
                  <p:embed/>
                </p:oleObj>
              </mc:Choice>
              <mc:Fallback>
                <p:oleObj name="Image" r:id="rId4" imgW="4050794" imgH="4825397" progId="Photoshop.Image.10">
                  <p:embed/>
                  <p:pic>
                    <p:nvPicPr>
                      <p:cNvPr id="92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548" y="1143000"/>
                        <a:ext cx="1598613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 bwMode="auto">
          <a:xfrm flipV="1">
            <a:off x="2806926" y="4191000"/>
            <a:ext cx="0" cy="18297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/>
          <p:cNvGrpSpPr/>
          <p:nvPr/>
        </p:nvGrpSpPr>
        <p:grpSpPr>
          <a:xfrm rot="16200000">
            <a:off x="1492137" y="4394089"/>
            <a:ext cx="1143000" cy="1384074"/>
            <a:chOff x="4267200" y="4724400"/>
            <a:chExt cx="1143000" cy="990600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4267200" y="47244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495800" y="47244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4724400" y="47244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4953000" y="47244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5181600" y="47244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5410200" y="47244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8" name="Straight Connector 27"/>
          <p:cNvCxnSpPr/>
          <p:nvPr/>
        </p:nvCxnSpPr>
        <p:spPr bwMode="auto">
          <a:xfrm flipV="1">
            <a:off x="4876800" y="4772534"/>
            <a:ext cx="1524000" cy="9144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16200000">
            <a:off x="4413363" y="4719090"/>
            <a:ext cx="0" cy="13840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721326" y="5182063"/>
            <a:ext cx="1765074" cy="4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3721326" y="4953927"/>
            <a:ext cx="222227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217" name="TextBox 9216"/>
          <p:cNvSpPr txBox="1"/>
          <p:nvPr/>
        </p:nvSpPr>
        <p:spPr>
          <a:xfrm>
            <a:off x="1558889" y="6096926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brighter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06889" y="60960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darker</a:t>
            </a:r>
          </a:p>
        </p:txBody>
      </p:sp>
      <p:graphicFrame>
        <p:nvGraphicFramePr>
          <p:cNvPr id="9222" name="Object 9221"/>
          <p:cNvGraphicFramePr>
            <a:graphicFrameLocks noGrp="1" noChangeAspect="1"/>
          </p:cNvGraphicFramePr>
          <p:nvPr/>
        </p:nvGraphicFramePr>
        <p:xfrm>
          <a:off x="762000" y="4876800"/>
          <a:ext cx="4349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2539683" imgH="2514286" progId="Photoshop.Image.10">
                  <p:embed/>
                </p:oleObj>
              </mc:Choice>
              <mc:Fallback>
                <p:oleObj name="Image" r:id="rId6" imgW="2539683" imgH="2514286" progId="Photoshop.Image.10">
                  <p:embed/>
                  <p:pic>
                    <p:nvPicPr>
                      <p:cNvPr id="9222" name="Object 92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876800"/>
                        <a:ext cx="4349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222"/>
          <p:cNvGraphicFramePr>
            <a:graphicFrameLocks noGrp="1" noChangeAspect="1"/>
          </p:cNvGraphicFramePr>
          <p:nvPr/>
        </p:nvGraphicFramePr>
        <p:xfrm>
          <a:off x="3222625" y="4876800"/>
          <a:ext cx="4349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2539683" imgH="2514286" progId="Photoshop.Image.10">
                  <p:embed/>
                </p:oleObj>
              </mc:Choice>
              <mc:Fallback>
                <p:oleObj name="Image" r:id="rId8" imgW="2539683" imgH="2514286" progId="Photoshop.Image.10">
                  <p:embed/>
                  <p:pic>
                    <p:nvPicPr>
                      <p:cNvPr id="9223" name="Object 92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25" y="4876800"/>
                        <a:ext cx="4349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08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uiExpand="1" build="p"/>
      <p:bldP spid="9217" grpId="0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reflection: Lambert’s law</a:t>
            </a:r>
          </a:p>
        </p:txBody>
      </p:sp>
      <p:graphicFrame>
        <p:nvGraphicFramePr>
          <p:cNvPr id="10242" name="Object 20"/>
          <p:cNvGraphicFramePr>
            <a:graphicFrameLocks noGrp="1" noChangeAspect="1"/>
          </p:cNvGraphicFramePr>
          <p:nvPr>
            <p:ph idx="1"/>
          </p:nvPr>
        </p:nvGraphicFramePr>
        <p:xfrm>
          <a:off x="4638675" y="1573213"/>
          <a:ext cx="2817813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9000" imgH="469900" progId="Equation.3">
                  <p:embed/>
                </p:oleObj>
              </mc:Choice>
              <mc:Fallback>
                <p:oleObj name="Equation" r:id="rId3" imgW="889000" imgH="469900" progId="Equation.3">
                  <p:embed/>
                  <p:pic>
                    <p:nvPicPr>
                      <p:cNvPr id="1024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1573213"/>
                        <a:ext cx="2817813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Oval 36"/>
          <p:cNvSpPr>
            <a:spLocks noChangeArrowheads="1"/>
          </p:cNvSpPr>
          <p:nvPr/>
        </p:nvSpPr>
        <p:spPr bwMode="auto">
          <a:xfrm>
            <a:off x="1066800" y="2824163"/>
            <a:ext cx="1082675" cy="2794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Freeform 37"/>
          <p:cNvSpPr>
            <a:spLocks/>
          </p:cNvSpPr>
          <p:nvPr/>
        </p:nvSpPr>
        <p:spPr bwMode="auto">
          <a:xfrm>
            <a:off x="1574800" y="2058988"/>
            <a:ext cx="4763" cy="931862"/>
          </a:xfrm>
          <a:custGeom>
            <a:avLst/>
            <a:gdLst>
              <a:gd name="T0" fmla="*/ 7562057 w 3"/>
              <a:gd name="T1" fmla="*/ 1479329913 h 587"/>
              <a:gd name="T2" fmla="*/ 0 w 3"/>
              <a:gd name="T3" fmla="*/ 0 h 587"/>
              <a:gd name="T4" fmla="*/ 0 60000 65536"/>
              <a:gd name="T5" fmla="*/ 0 60000 65536"/>
              <a:gd name="T6" fmla="*/ 0 w 3"/>
              <a:gd name="T7" fmla="*/ 0 h 587"/>
              <a:gd name="T8" fmla="*/ 3 w 3"/>
              <a:gd name="T9" fmla="*/ 587 h 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587">
                <a:moveTo>
                  <a:pt x="3" y="587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Line 39"/>
          <p:cNvSpPr>
            <a:spLocks noChangeShapeType="1"/>
          </p:cNvSpPr>
          <p:nvPr/>
        </p:nvSpPr>
        <p:spPr bwMode="auto">
          <a:xfrm flipV="1">
            <a:off x="1579563" y="1870075"/>
            <a:ext cx="935037" cy="1120775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43" name="Object 4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60625" y="1447800"/>
          <a:ext cx="4349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2539683" imgH="2514286" progId="Photoshop.Image.10">
                  <p:embed/>
                </p:oleObj>
              </mc:Choice>
              <mc:Fallback>
                <p:oleObj name="Image" r:id="rId5" imgW="2539683" imgH="2514286" progId="Photoshop.Image.10">
                  <p:embed/>
                  <p:pic>
                    <p:nvPicPr>
                      <p:cNvPr id="10243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25" y="1447800"/>
                        <a:ext cx="4349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Text Box 44"/>
          <p:cNvSpPr txBox="1">
            <a:spLocks noChangeArrowheads="1"/>
          </p:cNvSpPr>
          <p:nvPr/>
        </p:nvSpPr>
        <p:spPr bwMode="auto">
          <a:xfrm>
            <a:off x="1371600" y="1565275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N</a:t>
            </a:r>
          </a:p>
        </p:txBody>
      </p:sp>
      <p:sp>
        <p:nvSpPr>
          <p:cNvPr id="10251" name="Text Box 47"/>
          <p:cNvSpPr txBox="1">
            <a:spLocks noChangeArrowheads="1"/>
          </p:cNvSpPr>
          <p:nvPr/>
        </p:nvSpPr>
        <p:spPr bwMode="auto">
          <a:xfrm>
            <a:off x="2514600" y="187007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S</a:t>
            </a:r>
          </a:p>
        </p:txBody>
      </p:sp>
      <p:sp>
        <p:nvSpPr>
          <p:cNvPr id="10252" name="Text Box 48"/>
          <p:cNvSpPr txBox="1">
            <a:spLocks noChangeArrowheads="1"/>
          </p:cNvSpPr>
          <p:nvPr/>
        </p:nvSpPr>
        <p:spPr bwMode="auto">
          <a:xfrm>
            <a:off x="3190081" y="3697984"/>
            <a:ext cx="5715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B</a:t>
            </a:r>
            <a:r>
              <a:rPr lang="en-US" dirty="0"/>
              <a:t>: radiosity (total power leaving the    surface per unit area)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cs typeface="Times New Roman" pitchFamily="18" charset="0"/>
              </a:rPr>
              <a:t>albedo (fraction of incident irradiance reflected by the surface)</a:t>
            </a:r>
            <a:endParaRPr lang="el-GR" dirty="0"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N</a:t>
            </a:r>
            <a:r>
              <a:rPr lang="en-US" dirty="0"/>
              <a:t>: unit normal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S</a:t>
            </a:r>
            <a:r>
              <a:rPr lang="en-US" dirty="0"/>
              <a:t>: source vector (magnitude proportional to intensity of the source)</a:t>
            </a:r>
          </a:p>
        </p:txBody>
      </p:sp>
      <p:pic>
        <p:nvPicPr>
          <p:cNvPr id="10253" name="Picture 50"/>
          <p:cNvPicPr>
            <a:picLocks noChangeAspect="1" noChangeArrowheads="1"/>
          </p:cNvPicPr>
          <p:nvPr/>
        </p:nvPicPr>
        <p:blipFill>
          <a:blip r:embed="rId7" cstate="print"/>
          <a:srcRect l="11998" r="11998"/>
          <a:stretch>
            <a:fillRect/>
          </a:stretch>
        </p:blipFill>
        <p:spPr bwMode="auto">
          <a:xfrm>
            <a:off x="923925" y="4045714"/>
            <a:ext cx="16700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1593850" y="2251075"/>
            <a:ext cx="335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i="1" dirty="0">
                <a:latin typeface="Times New Roman" pitchFamily="18" charset="0"/>
              </a:rPr>
              <a:t>θ</a:t>
            </a:r>
            <a:endParaRPr lang="en-US" i="1" dirty="0"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709FD9-5CEA-ED48-B1F7-9DD19E1AD703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270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Specular reflection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5715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Radiation arriving along a source direction leaves along the </a:t>
            </a:r>
            <a:r>
              <a:rPr lang="en-US" sz="2400" b="1" dirty="0"/>
              <a:t>specular direction</a:t>
            </a:r>
            <a:r>
              <a:rPr lang="en-US" sz="2400" dirty="0"/>
              <a:t> (source direction reflected about normal)</a:t>
            </a:r>
          </a:p>
          <a:p>
            <a:pPr>
              <a:buFontTx/>
              <a:buChar char="•"/>
            </a:pPr>
            <a:r>
              <a:rPr lang="en-US" sz="2400" dirty="0"/>
              <a:t>On real surfaces, energy usually goes into a lobe of directions</a:t>
            </a:r>
          </a:p>
          <a:p>
            <a:pPr>
              <a:buFontTx/>
              <a:buChar char="•"/>
            </a:pPr>
            <a:r>
              <a:rPr lang="en-US" sz="2400" b="1" dirty="0" err="1"/>
              <a:t>Phong</a:t>
            </a:r>
            <a:r>
              <a:rPr lang="en-US" sz="2400" b="1" dirty="0"/>
              <a:t> model</a:t>
            </a:r>
            <a:r>
              <a:rPr lang="en-US" sz="2400" dirty="0"/>
              <a:t>: reflected energy falls of with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292" y="5343088"/>
            <a:ext cx="2535708" cy="12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00200" y="3565525"/>
          <a:ext cx="13716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112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565525"/>
                        <a:ext cx="13716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1" name="Group 10"/>
          <p:cNvGrpSpPr>
            <a:grpSpLocks/>
          </p:cNvGrpSpPr>
          <p:nvPr/>
        </p:nvGrpSpPr>
        <p:grpSpPr bwMode="auto">
          <a:xfrm>
            <a:off x="6172200" y="3209488"/>
            <a:ext cx="2202062" cy="1843393"/>
            <a:chOff x="3312" y="2640"/>
            <a:chExt cx="1728" cy="1518"/>
          </a:xfrm>
        </p:grpSpPr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312" y="2640"/>
              <a:ext cx="1728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4080" y="3744"/>
              <a:ext cx="432" cy="144"/>
            </a:xfrm>
            <a:prstGeom prst="rect">
              <a:avLst/>
            </a:prstGeom>
            <a:solidFill>
              <a:srgbClr val="000064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09800" y="4114800"/>
            <a:ext cx="2033124" cy="388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1400" dirty="0"/>
              <a:t>Moving the light source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09800" y="5341337"/>
            <a:ext cx="2033124" cy="388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1400" dirty="0"/>
              <a:t>Changing the exponent</a:t>
            </a:r>
          </a:p>
        </p:txBody>
      </p:sp>
      <p:pic>
        <p:nvPicPr>
          <p:cNvPr id="19" name="Picture 7" descr="spec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426937"/>
            <a:ext cx="3352800" cy="90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spec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5722337"/>
            <a:ext cx="3352800" cy="90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45742"/>
            <a:ext cx="2969225" cy="207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019679A-F65D-F649-9DEA-93575AA6E854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508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pic>
        <p:nvPicPr>
          <p:cNvPr id="4" name="Picture 3" descr="Screen Shot 2018-01-25 at 10.0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76661"/>
            <a:ext cx="7315200" cy="5248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5030" y="6321623"/>
            <a:ext cx="133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Picture source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9AF8D-11BD-EA4F-B398-FE32F4055FD4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68850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Lambertian + Specular Model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72F6570-BCD3-A04B-A4B0-98CFC00B6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458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I(x) = Ambient Term + Diffuse Term + Specular Term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141266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/>
              <a:t>Photometric stereo (shape from shading)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Can we reconstruct the shape of an object based on shading cues?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81200"/>
            <a:ext cx="4191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0" y="6096000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Luca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Robbia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 err="1"/>
              <a:t>Cantoria</a:t>
            </a:r>
            <a:r>
              <a:rPr lang="en-US" sz="1400" dirty="0"/>
              <a:t>, 1438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EB84-15BC-D945-99FA-9F239BBC97CB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1165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stereo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Lambertian</a:t>
            </a:r>
            <a:r>
              <a:rPr lang="en-US" dirty="0"/>
              <a:t> object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local shading model</a:t>
            </a:r>
            <a:r>
              <a:rPr lang="en-US" dirty="0"/>
              <a:t> (each point on a surface receives light only from sources visible at that point)</a:t>
            </a:r>
          </a:p>
          <a:p>
            <a:pPr lvl="1"/>
            <a:r>
              <a:rPr lang="en-US" dirty="0"/>
              <a:t>A set of </a:t>
            </a:r>
            <a:r>
              <a:rPr lang="en-US" i="1" dirty="0"/>
              <a:t>known</a:t>
            </a:r>
            <a:r>
              <a:rPr lang="en-US" dirty="0"/>
              <a:t> light source directions</a:t>
            </a:r>
          </a:p>
          <a:p>
            <a:pPr lvl="1"/>
            <a:r>
              <a:rPr lang="en-US" dirty="0"/>
              <a:t>A set of pictures of an object, obtained in exactly the same camera/object configuration but using different sources</a:t>
            </a:r>
          </a:p>
          <a:p>
            <a:pPr lvl="1"/>
            <a:r>
              <a:rPr lang="en-US" dirty="0"/>
              <a:t>Orthographic projection</a:t>
            </a:r>
          </a:p>
          <a:p>
            <a:r>
              <a:rPr lang="en-US" dirty="0"/>
              <a:t>Goal: reconstruct object shape and albedo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6642100" y="5543550"/>
            <a:ext cx="52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latin typeface="Times New Roman" pitchFamily="18" charset="0"/>
              </a:rPr>
              <a:t>S</a:t>
            </a:r>
            <a:r>
              <a:rPr lang="en-US" baseline="-10000" dirty="0" err="1">
                <a:latin typeface="Times New Roman" pitchFamily="18" charset="0"/>
              </a:rPr>
              <a:t>n</a:t>
            </a:r>
            <a:endParaRPr lang="en-US" baseline="-10000" dirty="0">
              <a:latin typeface="Times New Roman" pitchFamily="18" charset="0"/>
            </a:endParaRPr>
          </a:p>
        </p:txBody>
      </p:sp>
      <p:grpSp>
        <p:nvGrpSpPr>
          <p:cNvPr id="12296" name="Group 27"/>
          <p:cNvGrpSpPr>
            <a:grpSpLocks/>
          </p:cNvGrpSpPr>
          <p:nvPr/>
        </p:nvGrpSpPr>
        <p:grpSpPr bwMode="auto">
          <a:xfrm>
            <a:off x="2209800" y="4419600"/>
            <a:ext cx="4783138" cy="2319338"/>
            <a:chOff x="1392" y="2784"/>
            <a:chExt cx="3013" cy="1461"/>
          </a:xfrm>
        </p:grpSpPr>
        <p:sp>
          <p:nvSpPr>
            <p:cNvPr id="12298" name="AutoShape 14"/>
            <p:cNvSpPr>
              <a:spLocks noChangeArrowheads="1"/>
            </p:cNvSpPr>
            <p:nvPr/>
          </p:nvSpPr>
          <p:spPr bwMode="auto">
            <a:xfrm flipV="1">
              <a:off x="2922" y="3114"/>
              <a:ext cx="280" cy="2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4 w 21600"/>
                <a:gd name="T13" fmla="*/ 4485 h 21600"/>
                <a:gd name="T14" fmla="*/ 17126 w 21600"/>
                <a:gd name="T15" fmla="*/ 1711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Line 6"/>
            <p:cNvSpPr>
              <a:spLocks noChangeShapeType="1"/>
            </p:cNvSpPr>
            <p:nvPr/>
          </p:nvSpPr>
          <p:spPr bwMode="auto">
            <a:xfrm flipH="1">
              <a:off x="3670" y="3491"/>
              <a:ext cx="328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0" name="Object 7"/>
            <p:cNvGraphicFramePr>
              <a:graphicFrameLocks noChangeAspect="1"/>
            </p:cNvGraphicFramePr>
            <p:nvPr/>
          </p:nvGraphicFramePr>
          <p:xfrm>
            <a:off x="3998" y="3114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2539683" imgH="2514286" progId="Photoshop.Image.10">
                    <p:embed/>
                  </p:oleObj>
                </mc:Choice>
                <mc:Fallback>
                  <p:oleObj name="Image" r:id="rId3" imgW="2539683" imgH="2514286" progId="Photoshop.Image.10">
                    <p:embed/>
                    <p:pic>
                      <p:nvPicPr>
                        <p:cNvPr id="1229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8" y="3114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0" name="Freeform 11"/>
            <p:cNvSpPr>
              <a:spLocks/>
            </p:cNvSpPr>
            <p:nvPr/>
          </p:nvSpPr>
          <p:spPr bwMode="auto">
            <a:xfrm>
              <a:off x="1659" y="3656"/>
              <a:ext cx="2479" cy="589"/>
            </a:xfrm>
            <a:custGeom>
              <a:avLst/>
              <a:gdLst>
                <a:gd name="T0" fmla="*/ 0 w 2544"/>
                <a:gd name="T1" fmla="*/ 578 h 600"/>
                <a:gd name="T2" fmla="*/ 579 w 2544"/>
                <a:gd name="T3" fmla="*/ 435 h 600"/>
                <a:gd name="T4" fmla="*/ 957 w 2544"/>
                <a:gd name="T5" fmla="*/ 70 h 600"/>
                <a:gd name="T6" fmla="*/ 1687 w 2544"/>
                <a:gd name="T7" fmla="*/ 70 h 600"/>
                <a:gd name="T8" fmla="*/ 2051 w 2544"/>
                <a:gd name="T9" fmla="*/ 486 h 600"/>
                <a:gd name="T10" fmla="*/ 2416 w 2544"/>
                <a:gd name="T11" fmla="*/ 578 h 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44"/>
                <a:gd name="T19" fmla="*/ 0 h 600"/>
                <a:gd name="T20" fmla="*/ 2544 w 2544"/>
                <a:gd name="T21" fmla="*/ 600 h 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44" h="600">
                  <a:moveTo>
                    <a:pt x="0" y="600"/>
                  </a:moveTo>
                  <a:cubicBezTo>
                    <a:pt x="102" y="575"/>
                    <a:pt x="442" y="539"/>
                    <a:pt x="610" y="451"/>
                  </a:cubicBezTo>
                  <a:cubicBezTo>
                    <a:pt x="778" y="363"/>
                    <a:pt x="814" y="135"/>
                    <a:pt x="1008" y="72"/>
                  </a:cubicBezTo>
                  <a:cubicBezTo>
                    <a:pt x="1202" y="9"/>
                    <a:pt x="1584" y="0"/>
                    <a:pt x="1776" y="72"/>
                  </a:cubicBezTo>
                  <a:cubicBezTo>
                    <a:pt x="1968" y="144"/>
                    <a:pt x="2032" y="416"/>
                    <a:pt x="2160" y="504"/>
                  </a:cubicBezTo>
                  <a:cubicBezTo>
                    <a:pt x="2288" y="592"/>
                    <a:pt x="2480" y="584"/>
                    <a:pt x="2544" y="6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Text Box 12"/>
            <p:cNvSpPr txBox="1">
              <a:spLocks noChangeArrowheads="1"/>
            </p:cNvSpPr>
            <p:nvPr/>
          </p:nvSpPr>
          <p:spPr bwMode="auto">
            <a:xfrm>
              <a:off x="2827" y="3894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???</a:t>
              </a:r>
            </a:p>
          </p:txBody>
        </p:sp>
        <p:sp>
          <p:nvSpPr>
            <p:cNvPr id="12302" name="Rectangle 13"/>
            <p:cNvSpPr>
              <a:spLocks noChangeArrowheads="1"/>
            </p:cNvSpPr>
            <p:nvPr/>
          </p:nvSpPr>
          <p:spPr bwMode="auto">
            <a:xfrm>
              <a:off x="2922" y="2784"/>
              <a:ext cx="280" cy="42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 flipH="1">
              <a:off x="3062" y="2878"/>
              <a:ext cx="0" cy="7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Line 19"/>
            <p:cNvSpPr>
              <a:spLocks noChangeShapeType="1"/>
            </p:cNvSpPr>
            <p:nvPr/>
          </p:nvSpPr>
          <p:spPr bwMode="auto">
            <a:xfrm>
              <a:off x="1799" y="3774"/>
              <a:ext cx="421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1" name="Object 20"/>
            <p:cNvGraphicFramePr>
              <a:graphicFrameLocks noChangeAspect="1"/>
            </p:cNvGraphicFramePr>
            <p:nvPr/>
          </p:nvGraphicFramePr>
          <p:xfrm>
            <a:off x="1392" y="3444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2539683" imgH="2514286" progId="Photoshop.Image.10">
                    <p:embed/>
                  </p:oleObj>
                </mc:Choice>
                <mc:Fallback>
                  <p:oleObj name="Image" r:id="rId5" imgW="2539683" imgH="2514286" progId="Photoshop.Image.10">
                    <p:embed/>
                    <p:pic>
                      <p:nvPicPr>
                        <p:cNvPr id="12291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3444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5" name="Text Box 21"/>
            <p:cNvSpPr txBox="1">
              <a:spLocks noChangeArrowheads="1"/>
            </p:cNvSpPr>
            <p:nvPr/>
          </p:nvSpPr>
          <p:spPr bwMode="auto">
            <a:xfrm>
              <a:off x="1392" y="3821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S</a:t>
              </a:r>
              <a:r>
                <a:rPr lang="en-US" baseline="-10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2306" name="Line 22"/>
            <p:cNvSpPr>
              <a:spLocks noChangeShapeType="1"/>
            </p:cNvSpPr>
            <p:nvPr/>
          </p:nvSpPr>
          <p:spPr bwMode="auto">
            <a:xfrm>
              <a:off x="2361" y="3303"/>
              <a:ext cx="233" cy="3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2" name="Object 23"/>
            <p:cNvGraphicFramePr>
              <a:graphicFrameLocks noChangeAspect="1"/>
            </p:cNvGraphicFramePr>
            <p:nvPr/>
          </p:nvGraphicFramePr>
          <p:xfrm>
            <a:off x="2000" y="2925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6" imgW="2539683" imgH="2514286" progId="Photoshop.Image.10">
                    <p:embed/>
                  </p:oleObj>
                </mc:Choice>
                <mc:Fallback>
                  <p:oleObj name="Image" r:id="rId6" imgW="2539683" imgH="2514286" progId="Photoshop.Image.10">
                    <p:embed/>
                    <p:pic>
                      <p:nvPicPr>
                        <p:cNvPr id="12292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" y="2925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7" name="Text Box 24"/>
            <p:cNvSpPr txBox="1">
              <a:spLocks noChangeArrowheads="1"/>
            </p:cNvSpPr>
            <p:nvPr/>
          </p:nvSpPr>
          <p:spPr bwMode="auto">
            <a:xfrm>
              <a:off x="1965" y="3304"/>
              <a:ext cx="4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S</a:t>
              </a:r>
              <a:r>
                <a:rPr lang="en-US" baseline="-10000" dirty="0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12297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ABC5B-4A11-C546-824C-C164A6674690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444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3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55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955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1</a:t>
            </a: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8862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33079" y="3733801"/>
            <a:ext cx="321052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09564" y="3127157"/>
            <a:ext cx="19678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Recovered albedo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266479" y="3163669"/>
            <a:ext cx="24560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Recovered normal field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7344" y="3765550"/>
            <a:ext cx="3336386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30795" y="3163669"/>
            <a:ext cx="24560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Recovered surface model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237ACE-937A-F241-864D-E23B9F55E37D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68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/>
      <p:bldP spid="2663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34819" name="Picture 3" descr="pinhole_di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EB186657-FFAE-6242-B070-9BD357EC7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36566"/>
            <a:ext cx="1367408" cy="15627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20" y="1738966"/>
            <a:ext cx="1367408" cy="1562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36566"/>
            <a:ext cx="1367408" cy="1562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40" y="1736566"/>
            <a:ext cx="1367408" cy="156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20" y="1736566"/>
            <a:ext cx="1367408" cy="1562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6077" y="2039301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19948"/>
            <a:ext cx="1367408" cy="15627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1277301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97620" y="3711714"/>
            <a:ext cx="2026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Times New Roman" panose="02020603050405020304" pitchFamily="18" charset="0"/>
              </a:rPr>
              <a:t>Recovered albedo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40667" y="4019490"/>
            <a:ext cx="3312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Times New Roman" panose="02020603050405020304" pitchFamily="18" charset="0"/>
              </a:rPr>
              <a:t>Recovered normal field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234131"/>
            <a:ext cx="1981200" cy="224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91110" y="5943600"/>
            <a:ext cx="4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48214" y="5943600"/>
            <a:ext cx="4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1487" y="5943600"/>
            <a:ext cx="4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Times New Roman" panose="02020603050405020304" pitchFamily="18" charset="0"/>
              </a:rPr>
              <a:t>z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0" y="4404708"/>
            <a:ext cx="1380904" cy="156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40" y="4404708"/>
            <a:ext cx="1372585" cy="156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14" y="4404707"/>
            <a:ext cx="1372868" cy="156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305300"/>
            <a:ext cx="4857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10400" y="3635514"/>
            <a:ext cx="1789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Times New Roman" panose="02020603050405020304" pitchFamily="18" charset="0"/>
              </a:rPr>
              <a:t>Recovered surface model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004BD7-CD9F-5B48-AFBD-886B753FFAC5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383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25" grpId="0"/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Image model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610600" cy="3352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b="1" dirty="0"/>
              <a:t>Known:</a:t>
            </a:r>
            <a:r>
              <a:rPr lang="en-GB" dirty="0"/>
              <a:t> source vectors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10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i="1" baseline="-1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/>
              <a:t>and pixel values 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i="1" baseline="-10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en-GB" b="1" dirty="0"/>
              <a:t>Unknown:</a:t>
            </a:r>
            <a:r>
              <a:rPr lang="en-GB" dirty="0"/>
              <a:t> surface normal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dirty="0"/>
              <a:t> and albedo </a:t>
            </a:r>
            <a:r>
              <a:rPr lang="el-GR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590800"/>
            <a:ext cx="6108700" cy="325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645988-F644-404C-83A0-722749A523CD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03586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511" name="Object 7"/>
          <p:cNvGraphicFramePr>
            <a:graphicFrameLocks noChangeAspect="1"/>
          </p:cNvGraphicFramePr>
          <p:nvPr/>
        </p:nvGraphicFramePr>
        <p:xfrm>
          <a:off x="1981200" y="3487737"/>
          <a:ext cx="5334000" cy="260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06280" imgH="965160" progId="Equation.3">
                  <p:embed/>
                </p:oleObj>
              </mc:Choice>
              <mc:Fallback>
                <p:oleObj name="Equation" r:id="rId3" imgW="2006280" imgH="965160" progId="Equation.3">
                  <p:embed/>
                  <p:pic>
                    <p:nvPicPr>
                      <p:cNvPr id="5335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87737"/>
                        <a:ext cx="5334000" cy="260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Image model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610600" cy="3352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b="1" dirty="0"/>
              <a:t>Known:</a:t>
            </a:r>
            <a:r>
              <a:rPr lang="en-GB" dirty="0"/>
              <a:t> source vectors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10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i="1" baseline="-1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/>
              <a:t>and pixel values 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i="1" baseline="-10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en-GB" b="1" dirty="0"/>
              <a:t>Unknown:</a:t>
            </a:r>
            <a:r>
              <a:rPr lang="en-GB" dirty="0"/>
              <a:t> surface normal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dirty="0"/>
              <a:t> and albedo </a:t>
            </a:r>
            <a:r>
              <a:rPr lang="el-GR" i="1" dirty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buFontTx/>
              <a:buChar char="•"/>
            </a:pPr>
            <a:r>
              <a:rPr lang="en-GB" dirty="0"/>
              <a:t>Assume that the response function of the camera is a linear scaling by a factor of </a:t>
            </a:r>
            <a:r>
              <a:rPr lang="en-GB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dirty="0"/>
              <a:t>  </a:t>
            </a:r>
          </a:p>
          <a:p>
            <a:pPr>
              <a:buFontTx/>
              <a:buChar char="•"/>
            </a:pPr>
            <a:r>
              <a:rPr lang="en-US" dirty="0"/>
              <a:t>Lambert’s law:</a:t>
            </a:r>
            <a:endParaRPr lang="en-GB" i="1" baseline="-10000" dirty="0"/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EC443-32D7-C84E-8A5D-4C8A6B959839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75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7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Least squares problem</a:t>
            </a:r>
          </a:p>
        </p:txBody>
      </p:sp>
      <p:sp>
        <p:nvSpPr>
          <p:cNvPr id="14341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81534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Obtain least-squares solution for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cs typeface="Times New Roman" pitchFamily="18" charset="0"/>
              </a:rPr>
              <a:t>(which we defined 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  <a:sym typeface="Symbol"/>
              </a:rPr>
              <a:t> </a:t>
            </a:r>
            <a:r>
              <a:rPr lang="en-GB" sz="800" i="1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dirty="0">
                <a:cs typeface="Times New Roman" pitchFamily="18" charset="0"/>
              </a:rPr>
              <a:t>)</a:t>
            </a:r>
            <a:endParaRPr lang="en-US" sz="2400" dirty="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GB" sz="2400" dirty="0"/>
              <a:t>Since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dirty="0"/>
              <a:t> is the unit normal, 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en-GB" sz="800" i="1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dirty="0"/>
              <a:t> is given by the magnitude of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•"/>
            </a:pPr>
            <a:r>
              <a:rPr lang="en-GB" sz="2400" dirty="0"/>
              <a:t>Finally,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 / 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en-GB" sz="800" i="1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338" name="Object 14"/>
          <p:cNvGraphicFramePr>
            <a:graphicFrameLocks noChangeAspect="1"/>
          </p:cNvGraphicFramePr>
          <p:nvPr/>
        </p:nvGraphicFramePr>
        <p:xfrm>
          <a:off x="2057399" y="1328308"/>
          <a:ext cx="4419601" cy="2495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27200" imgH="1066800" progId="Equation.3">
                  <p:embed/>
                </p:oleObj>
              </mc:Choice>
              <mc:Fallback>
                <p:oleObj name="Equation" r:id="rId3" imgW="1727200" imgH="1066800" progId="Equation.3">
                  <p:embed/>
                  <p:pic>
                    <p:nvPicPr>
                      <p:cNvPr id="1433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399" y="1328308"/>
                        <a:ext cx="4419601" cy="24951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16"/>
          <p:cNvSpPr>
            <a:spLocks noChangeArrowheads="1"/>
          </p:cNvSpPr>
          <p:nvPr/>
        </p:nvSpPr>
        <p:spPr bwMode="auto">
          <a:xfrm>
            <a:off x="2652176" y="3948024"/>
            <a:ext cx="850845" cy="36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(</a:t>
            </a:r>
            <a:r>
              <a:rPr lang="en-GB" sz="1800" i="1"/>
              <a:t>n </a:t>
            </a:r>
            <a:r>
              <a:rPr lang="en-US" sz="1800"/>
              <a:t>× </a:t>
            </a:r>
            <a:r>
              <a:rPr lang="en-GB" sz="1800"/>
              <a:t>1)</a:t>
            </a:r>
            <a:endParaRPr lang="en-US" sz="1800"/>
          </a:p>
        </p:txBody>
      </p:sp>
      <p:sp>
        <p:nvSpPr>
          <p:cNvPr id="14346" name="Text Box 5"/>
          <p:cNvSpPr txBox="1">
            <a:spLocks noChangeArrowheads="1"/>
          </p:cNvSpPr>
          <p:nvPr/>
        </p:nvSpPr>
        <p:spPr bwMode="auto">
          <a:xfrm>
            <a:off x="2532625" y="4193085"/>
            <a:ext cx="1065782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known</a:t>
            </a:r>
          </a:p>
        </p:txBody>
      </p:sp>
      <p:sp>
        <p:nvSpPr>
          <p:cNvPr id="14347" name="Text Box 6"/>
          <p:cNvSpPr txBox="1">
            <a:spLocks noChangeArrowheads="1"/>
          </p:cNvSpPr>
          <p:nvPr/>
        </p:nvSpPr>
        <p:spPr bwMode="auto">
          <a:xfrm>
            <a:off x="4289003" y="4193085"/>
            <a:ext cx="106705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known</a:t>
            </a:r>
          </a:p>
        </p:txBody>
      </p:sp>
      <p:sp>
        <p:nvSpPr>
          <p:cNvPr id="14348" name="Text Box 7"/>
          <p:cNvSpPr txBox="1">
            <a:spLocks noChangeArrowheads="1"/>
          </p:cNvSpPr>
          <p:nvPr/>
        </p:nvSpPr>
        <p:spPr bwMode="auto">
          <a:xfrm>
            <a:off x="5400571" y="4193085"/>
            <a:ext cx="1406629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unknown</a:t>
            </a:r>
          </a:p>
        </p:txBody>
      </p:sp>
      <p:sp>
        <p:nvSpPr>
          <p:cNvPr id="14349" name="Line 9"/>
          <p:cNvSpPr>
            <a:spLocks noChangeShapeType="1"/>
          </p:cNvSpPr>
          <p:nvPr/>
        </p:nvSpPr>
        <p:spPr bwMode="auto">
          <a:xfrm flipV="1">
            <a:off x="2958684" y="3708027"/>
            <a:ext cx="0" cy="19442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11"/>
          <p:cNvSpPr>
            <a:spLocks noChangeShapeType="1"/>
          </p:cNvSpPr>
          <p:nvPr/>
        </p:nvSpPr>
        <p:spPr bwMode="auto">
          <a:xfrm flipV="1">
            <a:off x="5949995" y="2930315"/>
            <a:ext cx="0" cy="9721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4381846" y="3948024"/>
            <a:ext cx="850845" cy="36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(</a:t>
            </a:r>
            <a:r>
              <a:rPr lang="en-GB" sz="1800" i="1"/>
              <a:t>n </a:t>
            </a:r>
            <a:r>
              <a:rPr lang="en-US" sz="1800"/>
              <a:t>× </a:t>
            </a:r>
            <a:r>
              <a:rPr lang="en-GB" sz="1800"/>
              <a:t>3)</a:t>
            </a:r>
            <a:endParaRPr lang="en-US" sz="1800"/>
          </a:p>
        </p:txBody>
      </p:sp>
      <p:sp>
        <p:nvSpPr>
          <p:cNvPr id="14352" name="Rectangle 18"/>
          <p:cNvSpPr>
            <a:spLocks noChangeArrowheads="1"/>
          </p:cNvSpPr>
          <p:nvPr/>
        </p:nvSpPr>
        <p:spPr bwMode="auto">
          <a:xfrm>
            <a:off x="5620595" y="3948024"/>
            <a:ext cx="850845" cy="36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(3</a:t>
            </a:r>
            <a:r>
              <a:rPr lang="en-GB" sz="1800" i="1"/>
              <a:t> </a:t>
            </a:r>
            <a:r>
              <a:rPr lang="en-US" sz="1800"/>
              <a:t>× </a:t>
            </a:r>
            <a:r>
              <a:rPr lang="en-GB" sz="1800"/>
              <a:t>1)</a:t>
            </a:r>
            <a:endParaRPr lang="en-US" sz="1800"/>
          </a:p>
        </p:txBody>
      </p:sp>
      <p:sp>
        <p:nvSpPr>
          <p:cNvPr id="14353" name="Line 19"/>
          <p:cNvSpPr>
            <a:spLocks noChangeShapeType="1"/>
          </p:cNvSpPr>
          <p:nvPr/>
        </p:nvSpPr>
        <p:spPr bwMode="auto">
          <a:xfrm flipV="1">
            <a:off x="4729052" y="3708027"/>
            <a:ext cx="0" cy="19442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24"/>
          <p:cNvSpPr>
            <a:spLocks noChangeArrowheads="1"/>
          </p:cNvSpPr>
          <p:nvPr/>
        </p:nvSpPr>
        <p:spPr bwMode="auto">
          <a:xfrm>
            <a:off x="685800" y="914400"/>
            <a:ext cx="5731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dirty="0"/>
              <a:t>   For each pixel, set up a linear system: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A50E8-47C7-F04E-9437-A74D31A40874}"/>
              </a:ext>
            </a:extLst>
          </p:cNvPr>
          <p:cNvSpPr/>
          <p:nvPr/>
        </p:nvSpPr>
        <p:spPr>
          <a:xfrm>
            <a:off x="7079820" y="6166246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15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55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955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Synthetic example</a:t>
            </a: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3581400"/>
            <a:ext cx="28702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3429000"/>
            <a:ext cx="43434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10"/>
          <p:cNvSpPr>
            <a:spLocks noChangeArrowheads="1"/>
          </p:cNvSpPr>
          <p:nvPr/>
        </p:nvSpPr>
        <p:spPr bwMode="auto">
          <a:xfrm rot="5400000">
            <a:off x="-38100" y="3314700"/>
            <a:ext cx="16764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420740391 h 21600"/>
              <a:gd name="T4" fmla="*/ 0 w 21600"/>
              <a:gd name="T5" fmla="*/ 1051909265 h 21600"/>
              <a:gd name="T6" fmla="*/ 2147483647 w 21600"/>
              <a:gd name="T7" fmla="*/ 1262220398 h 21600"/>
              <a:gd name="T8" fmla="*/ 2147483647 w 21600"/>
              <a:gd name="T9" fmla="*/ 876541745 h 21600"/>
              <a:gd name="T10" fmla="*/ 2147483647 w 21600"/>
              <a:gd name="T11" fmla="*/ 420740391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66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106488" y="3011488"/>
            <a:ext cx="2662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Recovered albedo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800600" y="3048000"/>
            <a:ext cx="332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Recovered normal field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D4B2C3-A52F-4A41-AC6B-76B67C26E36C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86945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GB" sz="2400"/>
              <a:t>Recall the surface is written as</a:t>
            </a:r>
          </a:p>
          <a:p>
            <a:pPr marL="0" indent="0"/>
            <a:endParaRPr lang="en-GB" sz="2400"/>
          </a:p>
          <a:p>
            <a:pPr marL="0" indent="0"/>
            <a:endParaRPr lang="en-GB" sz="2400"/>
          </a:p>
          <a:p>
            <a:pPr marL="0" indent="0"/>
            <a:r>
              <a:rPr lang="en-GB" sz="2400"/>
              <a:t>This means the normal has the form: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Recovering a surface from normals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r>
              <a:rPr lang="en-GB" sz="2400"/>
              <a:t>If we write the estimated vector </a:t>
            </a:r>
            <a:r>
              <a:rPr lang="en-GB" sz="2400" i="1"/>
              <a:t>g</a:t>
            </a:r>
            <a:r>
              <a:rPr lang="en-GB" sz="2400" b="1"/>
              <a:t> </a:t>
            </a:r>
            <a:r>
              <a:rPr lang="en-GB" sz="2400"/>
              <a:t>as</a:t>
            </a:r>
          </a:p>
          <a:p>
            <a:pPr marL="0" indent="0"/>
            <a:endParaRPr lang="en-GB" sz="2400"/>
          </a:p>
          <a:p>
            <a:pPr marL="0" indent="0"/>
            <a:endParaRPr lang="en-GB" sz="2400"/>
          </a:p>
          <a:p>
            <a:pPr marL="0" indent="0"/>
            <a:endParaRPr lang="en-GB" sz="2400"/>
          </a:p>
          <a:p>
            <a:pPr marL="0" indent="0"/>
            <a:endParaRPr lang="en-GB" sz="2400"/>
          </a:p>
          <a:p>
            <a:pPr marL="0" indent="0"/>
            <a:r>
              <a:rPr lang="en-GB" sz="2400"/>
              <a:t>Then we obtain values for the partial derivatives of the surface: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24000" y="1918775"/>
          <a:ext cx="1943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80" imgH="203040" progId="Equation.3">
                  <p:embed/>
                </p:oleObj>
              </mc:Choice>
              <mc:Fallback>
                <p:oleObj name="Equation" r:id="rId3" imgW="863280" imgH="20304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1918775"/>
                        <a:ext cx="1943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50875" y="4017963"/>
          <a:ext cx="3649663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65080" imgH="711000" progId="Equation.3">
                  <p:embed/>
                </p:oleObj>
              </mc:Choice>
              <mc:Fallback>
                <p:oleObj name="Equation" r:id="rId5" imgW="1765080" imgH="7110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4017963"/>
                        <a:ext cx="3649663" cy="147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180013" y="1676400"/>
          <a:ext cx="2516188" cy="145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31560" imgH="711000" progId="Equation.3">
                  <p:embed/>
                </p:oleObj>
              </mc:Choice>
              <mc:Fallback>
                <p:oleObj name="Equation" r:id="rId7" imgW="1231560" imgH="7110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013" y="1676400"/>
                        <a:ext cx="2516188" cy="1452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724400" y="4876800"/>
          <a:ext cx="3886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26920" imgH="457200" progId="Equation.3">
                  <p:embed/>
                </p:oleObj>
              </mc:Choice>
              <mc:Fallback>
                <p:oleObj name="Equation" r:id="rId9" imgW="1726920" imgH="4572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876800"/>
                        <a:ext cx="38862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7ABABC-7EDC-3A4E-949B-C45873C14C72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089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Recovering a surface from normals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76800" y="914400"/>
            <a:ext cx="3810000" cy="1676400"/>
          </a:xfrm>
        </p:spPr>
        <p:txBody>
          <a:bodyPr/>
          <a:lstStyle/>
          <a:p>
            <a:pPr marL="0" indent="0"/>
            <a:r>
              <a:rPr lang="en-GB" sz="2400" i="1" dirty="0" err="1"/>
              <a:t>Integrability</a:t>
            </a:r>
            <a:r>
              <a:rPr lang="en-GB" sz="2400" dirty="0"/>
              <a:t>: for the surface </a:t>
            </a:r>
            <a:r>
              <a:rPr lang="en-GB" sz="2400" i="1" dirty="0">
                <a:latin typeface="Times New Roman" pitchFamily="18" charset="0"/>
              </a:rPr>
              <a:t>f</a:t>
            </a:r>
            <a:r>
              <a:rPr lang="en-GB" sz="2400" dirty="0"/>
              <a:t>  to exist, the mixed second partial derivatives must be equal: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914400"/>
            <a:ext cx="3810000" cy="5257800"/>
          </a:xfrm>
        </p:spPr>
        <p:txBody>
          <a:bodyPr/>
          <a:lstStyle/>
          <a:p>
            <a:pPr marL="0" indent="0"/>
            <a:r>
              <a:rPr lang="en-GB" sz="2400" dirty="0"/>
              <a:t>We can now recover the surface height at any point by integration along some path, e.g.</a:t>
            </a:r>
          </a:p>
          <a:p>
            <a:pPr marL="0" indent="0"/>
            <a:endParaRPr lang="en-GB" sz="2400" dirty="0"/>
          </a:p>
          <a:p>
            <a:pPr marL="0" indent="0"/>
            <a:endParaRPr lang="en-GB" sz="2400" dirty="0"/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609600" y="4772025"/>
            <a:ext cx="35909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dirty="0"/>
              <a:t>(for robustness, should take integrals over many different paths and average the results)</a:t>
            </a:r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4876800" y="4800600"/>
            <a:ext cx="3438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dirty="0"/>
              <a:t>(in practice, they should at least be similar)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972050" y="2743200"/>
          <a:ext cx="334327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85720" imgH="838080" progId="Equation.3">
                  <p:embed/>
                </p:oleObj>
              </mc:Choice>
              <mc:Fallback>
                <p:oleObj name="Equation" r:id="rId3" imgW="1485720" imgH="83808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50" y="2743200"/>
                        <a:ext cx="3343275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30263" y="2706688"/>
          <a:ext cx="311467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73200" imgH="927100" progId="Equation.3">
                  <p:embed/>
                </p:oleObj>
              </mc:Choice>
              <mc:Fallback>
                <p:oleObj name="Equation" r:id="rId5" imgW="1473200" imgH="9271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0263" y="2706688"/>
                        <a:ext cx="3114675" cy="195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5D333-30B8-144B-BA0E-8D09E606FE91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31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8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513" y="1022350"/>
            <a:ext cx="62753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recovered by integration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7079820" y="6474023"/>
            <a:ext cx="19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219DCC-CB07-F54E-ABFB-B9E374B06487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75775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Orthographic camera model</a:t>
            </a:r>
          </a:p>
          <a:p>
            <a:pPr>
              <a:buFontTx/>
              <a:buChar char="•"/>
            </a:pPr>
            <a:r>
              <a:rPr lang="en-US"/>
              <a:t>Simplistic reflectance and lighting model</a:t>
            </a:r>
          </a:p>
          <a:p>
            <a:pPr>
              <a:buFontTx/>
              <a:buChar char="•"/>
            </a:pPr>
            <a:r>
              <a:rPr lang="en-US"/>
              <a:t>No shadows</a:t>
            </a:r>
          </a:p>
          <a:p>
            <a:pPr>
              <a:buFontTx/>
              <a:buChar char="•"/>
            </a:pPr>
            <a:r>
              <a:rPr lang="en-US"/>
              <a:t>No interreflections</a:t>
            </a:r>
          </a:p>
          <a:p>
            <a:pPr>
              <a:buFontTx/>
              <a:buChar char="•"/>
            </a:pPr>
            <a:r>
              <a:rPr lang="en-US"/>
              <a:t>No missing data</a:t>
            </a:r>
          </a:p>
          <a:p>
            <a:pPr>
              <a:buFontTx/>
              <a:buChar char="•"/>
            </a:pPr>
            <a:r>
              <a:rPr lang="en-US"/>
              <a:t>Integration is tricky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0A8E92-D86A-964E-8629-0E11D30B2C2F}"/>
              </a:ext>
            </a:extLst>
          </p:cNvPr>
          <p:cNvSpPr/>
          <p:nvPr/>
        </p:nvSpPr>
        <p:spPr>
          <a:xfrm>
            <a:off x="52715" y="6529682"/>
            <a:ext cx="2223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 from L.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727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3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895600" y="1676400"/>
            <a:ext cx="6248400" cy="18288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the direction of the light source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895600" y="4038600"/>
            <a:ext cx="6248400" cy="1752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3174919" y="990600"/>
            <a:ext cx="2938625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</a:rPr>
              <a:t> ·</a:t>
            </a:r>
            <a:r>
              <a:rPr lang="en-US" b="1" dirty="0">
                <a:latin typeface="Times New Roman" pitchFamily="18" charset="0"/>
              </a:rPr>
              <a:t>S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</a:rPr>
              <a:t> </a:t>
            </a:r>
          </a:p>
        </p:txBody>
      </p:sp>
      <p:sp>
        <p:nvSpPr>
          <p:cNvPr id="720906" name="Text Box 10"/>
          <p:cNvSpPr txBox="1">
            <a:spLocks noChangeArrowheads="1"/>
          </p:cNvSpPr>
          <p:nvPr/>
        </p:nvSpPr>
        <p:spPr bwMode="auto">
          <a:xfrm>
            <a:off x="2895600" y="1676400"/>
            <a:ext cx="1808163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Full 3D case:</a:t>
            </a:r>
          </a:p>
        </p:txBody>
      </p:sp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76200" y="6140450"/>
            <a:ext cx="89916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P. </a:t>
            </a:r>
            <a:r>
              <a:rPr lang="en-US" sz="1800" dirty="0" err="1"/>
              <a:t>Nillius</a:t>
            </a:r>
            <a:r>
              <a:rPr lang="en-US" sz="1800" dirty="0"/>
              <a:t> and J.-O. </a:t>
            </a:r>
            <a:r>
              <a:rPr lang="en-US" sz="1800" dirty="0" err="1"/>
              <a:t>Eklundh</a:t>
            </a:r>
            <a:r>
              <a:rPr lang="en-US" sz="1800" dirty="0"/>
              <a:t>, “Automatic estimation of the projected light source direction,” CVPR 2001</a:t>
            </a:r>
          </a:p>
        </p:txBody>
      </p:sp>
      <p:graphicFrame>
        <p:nvGraphicFramePr>
          <p:cNvPr id="15364" name="Object 14"/>
          <p:cNvGraphicFramePr>
            <a:graphicFrameLocks noGrp="1" noChangeAspect="1"/>
          </p:cNvGraphicFramePr>
          <p:nvPr>
            <p:ph sz="half" idx="1"/>
          </p:nvPr>
        </p:nvGraphicFramePr>
        <p:xfrm>
          <a:off x="304800" y="2514600"/>
          <a:ext cx="1763713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764457" imgH="2209524" progId="Photoshop.Image.10">
                  <p:embed/>
                </p:oleObj>
              </mc:Choice>
              <mc:Fallback>
                <p:oleObj name="Image" r:id="rId3" imgW="1764457" imgH="2209524" progId="Photoshop.Image.10">
                  <p:embed/>
                  <p:pic>
                    <p:nvPicPr>
                      <p:cNvPr id="1536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4600"/>
                        <a:ext cx="1763713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tangle 16"/>
          <p:cNvSpPr>
            <a:spLocks noChangeArrowheads="1"/>
          </p:cNvSpPr>
          <p:nvPr/>
        </p:nvSpPr>
        <p:spPr bwMode="auto">
          <a:xfrm>
            <a:off x="966788" y="22098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5373" name="Rectangle 17"/>
          <p:cNvSpPr>
            <a:spLocks noChangeArrowheads="1"/>
          </p:cNvSpPr>
          <p:nvPr/>
        </p:nvSpPr>
        <p:spPr bwMode="auto">
          <a:xfrm>
            <a:off x="1676400" y="2438400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AA5A2-02E1-F346-83BB-5023BE810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89625"/>
            <a:ext cx="6273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the direction of the light source</a:t>
            </a:r>
          </a:p>
        </p:txBody>
      </p:sp>
      <p:sp>
        <p:nvSpPr>
          <p:cNvPr id="720907" name="Text Box 11"/>
          <p:cNvSpPr txBox="1">
            <a:spLocks noChangeArrowheads="1"/>
          </p:cNvSpPr>
          <p:nvPr/>
        </p:nvSpPr>
        <p:spPr bwMode="auto">
          <a:xfrm>
            <a:off x="574823" y="1055708"/>
            <a:ext cx="5368777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Consider points on the </a:t>
            </a:r>
            <a:r>
              <a:rPr lang="en-US" i="1" dirty="0">
                <a:latin typeface="Times New Roman" pitchFamily="18" charset="0"/>
              </a:rPr>
              <a:t>occluding contour</a:t>
            </a:r>
            <a:r>
              <a:rPr lang="en-US" dirty="0">
                <a:latin typeface="Times New Roman" pitchFamily="18" charset="0"/>
              </a:rPr>
              <a:t>:</a:t>
            </a:r>
          </a:p>
        </p:txBody>
      </p:sp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76200" y="6140450"/>
            <a:ext cx="89916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P. </a:t>
            </a:r>
            <a:r>
              <a:rPr lang="en-US" sz="1800" dirty="0" err="1"/>
              <a:t>Nillius</a:t>
            </a:r>
            <a:r>
              <a:rPr lang="en-US" sz="1800" dirty="0"/>
              <a:t> and J.-O. </a:t>
            </a:r>
            <a:r>
              <a:rPr lang="en-US" sz="1800" dirty="0" err="1"/>
              <a:t>Eklundh</a:t>
            </a:r>
            <a:r>
              <a:rPr lang="en-US" sz="1800" dirty="0"/>
              <a:t>, “Automatic estimation of the projected light source direction,” CVPR 2001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0E6F2-4EED-B44E-89CA-CD52225E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038" y="2748219"/>
            <a:ext cx="2585781" cy="2585781"/>
          </a:xfrm>
          <a:prstGeom prst="rect">
            <a:avLst/>
          </a:prstGeom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350E41AE-358C-1A47-AFB6-0592B8826F06}"/>
              </a:ext>
            </a:extLst>
          </p:cNvPr>
          <p:cNvSpPr>
            <a:spLocks/>
          </p:cNvSpPr>
          <p:nvPr/>
        </p:nvSpPr>
        <p:spPr bwMode="auto">
          <a:xfrm>
            <a:off x="787637" y="2743200"/>
            <a:ext cx="507922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86D1B1B8-A80F-F04A-A434-270790435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13002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 dirty="0">
              <a:latin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03B4BC-4DCF-A84C-98FF-2F34FE5DC183}"/>
              </a:ext>
            </a:extLst>
          </p:cNvPr>
          <p:cNvCxnSpPr/>
          <p:nvPr/>
        </p:nvCxnSpPr>
        <p:spPr bwMode="auto">
          <a:xfrm flipH="1">
            <a:off x="1828800" y="4054475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717610-2954-C247-98FE-AC37D9818FA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39838" y="2606676"/>
            <a:ext cx="834436" cy="720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37115C-7047-C742-99E3-3031192988C6}"/>
              </a:ext>
            </a:extLst>
          </p:cNvPr>
          <p:cNvCxnSpPr>
            <a:cxnSpLocks/>
          </p:cNvCxnSpPr>
          <p:nvPr/>
        </p:nvCxnSpPr>
        <p:spPr bwMode="auto">
          <a:xfrm flipV="1">
            <a:off x="6289928" y="1807113"/>
            <a:ext cx="0" cy="10526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4D8A8B-6110-3E42-91DB-53BBF55C3BED}"/>
              </a:ext>
            </a:extLst>
          </p:cNvPr>
          <p:cNvCxnSpPr>
            <a:cxnSpLocks/>
          </p:cNvCxnSpPr>
          <p:nvPr/>
        </p:nvCxnSpPr>
        <p:spPr bwMode="auto">
          <a:xfrm flipV="1">
            <a:off x="7283038" y="2813002"/>
            <a:ext cx="1022762" cy="641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 13">
            <a:extLst>
              <a:ext uri="{FF2B5EF4-FFF2-40B4-BE49-F238E27FC236}">
                <a16:creationId xmlns:a16="http://schemas.microsoft.com/office/drawing/2014/main" id="{8BF27F61-9948-E54C-A3B5-4209D2AD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021" y="4184262"/>
            <a:ext cx="217206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000000"/>
                </a:solidFill>
                <a:latin typeface="Helvetica" pitchFamily="34" charset="0"/>
              </a:rPr>
              <a:t>Projection direction (</a:t>
            </a:r>
            <a:r>
              <a:rPr lang="en-US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700" dirty="0">
                <a:solidFill>
                  <a:srgbClr val="000000"/>
                </a:solidFill>
                <a:latin typeface="Helvetica" pitchFamily="34" charset="0"/>
              </a:rPr>
              <a:t>)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EDF39A46-D4F8-C342-8112-5A60D1731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284" y="2357120"/>
            <a:ext cx="1022716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700" i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700" dirty="0">
                <a:solidFill>
                  <a:srgbClr val="000000"/>
                </a:solidFill>
                <a:latin typeface="Helvetica" pitchFamily="34" charset="0"/>
              </a:rPr>
              <a:t> positive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FAD3EB40-3C2E-024F-B505-C60EDAC63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9782" y="1566595"/>
            <a:ext cx="543418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700" i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45CF3A1E-596A-854F-BFC3-7CA22A191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238" y="2469775"/>
            <a:ext cx="109004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700" i="1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700" dirty="0">
                <a:solidFill>
                  <a:srgbClr val="000000"/>
                </a:solidFill>
                <a:latin typeface="Helvetica" pitchFamily="34" charset="0"/>
              </a:rPr>
              <a:t> negative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4799FED1-A57E-364D-92C4-ABDE876C485C}"/>
              </a:ext>
            </a:extLst>
          </p:cNvPr>
          <p:cNvSpPr/>
          <p:nvPr/>
        </p:nvSpPr>
        <p:spPr bwMode="auto">
          <a:xfrm>
            <a:off x="6047949" y="2857460"/>
            <a:ext cx="251241" cy="2372810"/>
          </a:xfrm>
          <a:custGeom>
            <a:avLst/>
            <a:gdLst>
              <a:gd name="connsiteX0" fmla="*/ 669647 w 681222"/>
              <a:gd name="connsiteY0" fmla="*/ 0 h 2372810"/>
              <a:gd name="connsiteX1" fmla="*/ 171936 w 681222"/>
              <a:gd name="connsiteY1" fmla="*/ 567159 h 2372810"/>
              <a:gd name="connsiteX2" fmla="*/ 9890 w 681222"/>
              <a:gd name="connsiteY2" fmla="*/ 1250066 h 2372810"/>
              <a:gd name="connsiteX3" fmla="*/ 90913 w 681222"/>
              <a:gd name="connsiteY3" fmla="*/ 1944547 h 2372810"/>
              <a:gd name="connsiteX4" fmla="*/ 681222 w 681222"/>
              <a:gd name="connsiteY4" fmla="*/ 2372810 h 2372810"/>
              <a:gd name="connsiteX0" fmla="*/ 680781 w 692356"/>
              <a:gd name="connsiteY0" fmla="*/ 0 h 2372810"/>
              <a:gd name="connsiteX1" fmla="*/ 333541 w 692356"/>
              <a:gd name="connsiteY1" fmla="*/ 277792 h 2372810"/>
              <a:gd name="connsiteX2" fmla="*/ 21024 w 692356"/>
              <a:gd name="connsiteY2" fmla="*/ 1250066 h 2372810"/>
              <a:gd name="connsiteX3" fmla="*/ 102047 w 692356"/>
              <a:gd name="connsiteY3" fmla="*/ 1944547 h 2372810"/>
              <a:gd name="connsiteX4" fmla="*/ 692356 w 692356"/>
              <a:gd name="connsiteY4" fmla="*/ 2372810 h 2372810"/>
              <a:gd name="connsiteX0" fmla="*/ 680781 w 692356"/>
              <a:gd name="connsiteY0" fmla="*/ 0 h 2372810"/>
              <a:gd name="connsiteX1" fmla="*/ 333541 w 692356"/>
              <a:gd name="connsiteY1" fmla="*/ 277792 h 2372810"/>
              <a:gd name="connsiteX2" fmla="*/ 21024 w 692356"/>
              <a:gd name="connsiteY2" fmla="*/ 1250066 h 2372810"/>
              <a:gd name="connsiteX3" fmla="*/ 102047 w 692356"/>
              <a:gd name="connsiteY3" fmla="*/ 1944547 h 2372810"/>
              <a:gd name="connsiteX4" fmla="*/ 692356 w 692356"/>
              <a:gd name="connsiteY4" fmla="*/ 2372810 h 2372810"/>
              <a:gd name="connsiteX0" fmla="*/ 783636 w 795211"/>
              <a:gd name="connsiteY0" fmla="*/ 0 h 2372810"/>
              <a:gd name="connsiteX1" fmla="*/ 436396 w 795211"/>
              <a:gd name="connsiteY1" fmla="*/ 277792 h 2372810"/>
              <a:gd name="connsiteX2" fmla="*/ 8132 w 795211"/>
              <a:gd name="connsiteY2" fmla="*/ 1180618 h 2372810"/>
              <a:gd name="connsiteX3" fmla="*/ 204902 w 795211"/>
              <a:gd name="connsiteY3" fmla="*/ 1944547 h 2372810"/>
              <a:gd name="connsiteX4" fmla="*/ 795211 w 795211"/>
              <a:gd name="connsiteY4" fmla="*/ 2372810 h 2372810"/>
              <a:gd name="connsiteX0" fmla="*/ 777381 w 788956"/>
              <a:gd name="connsiteY0" fmla="*/ 0 h 2372810"/>
              <a:gd name="connsiteX1" fmla="*/ 430141 w 788956"/>
              <a:gd name="connsiteY1" fmla="*/ 277792 h 2372810"/>
              <a:gd name="connsiteX2" fmla="*/ 1877 w 788956"/>
              <a:gd name="connsiteY2" fmla="*/ 1180618 h 2372810"/>
              <a:gd name="connsiteX3" fmla="*/ 198647 w 788956"/>
              <a:gd name="connsiteY3" fmla="*/ 1944547 h 2372810"/>
              <a:gd name="connsiteX4" fmla="*/ 788956 w 788956"/>
              <a:gd name="connsiteY4" fmla="*/ 2372810 h 2372810"/>
              <a:gd name="connsiteX0" fmla="*/ 641229 w 652804"/>
              <a:gd name="connsiteY0" fmla="*/ 0 h 2372810"/>
              <a:gd name="connsiteX1" fmla="*/ 293989 w 652804"/>
              <a:gd name="connsiteY1" fmla="*/ 277792 h 2372810"/>
              <a:gd name="connsiteX2" fmla="*/ 27770 w 652804"/>
              <a:gd name="connsiteY2" fmla="*/ 1169044 h 2372810"/>
              <a:gd name="connsiteX3" fmla="*/ 62495 w 652804"/>
              <a:gd name="connsiteY3" fmla="*/ 1944547 h 2372810"/>
              <a:gd name="connsiteX4" fmla="*/ 652804 w 652804"/>
              <a:gd name="connsiteY4" fmla="*/ 2372810 h 2372810"/>
              <a:gd name="connsiteX0" fmla="*/ 613525 w 625100"/>
              <a:gd name="connsiteY0" fmla="*/ 0 h 2372810"/>
              <a:gd name="connsiteX1" fmla="*/ 266285 w 625100"/>
              <a:gd name="connsiteY1" fmla="*/ 277792 h 2372810"/>
              <a:gd name="connsiteX2" fmla="*/ 66 w 625100"/>
              <a:gd name="connsiteY2" fmla="*/ 1169044 h 2372810"/>
              <a:gd name="connsiteX3" fmla="*/ 289434 w 625100"/>
              <a:gd name="connsiteY3" fmla="*/ 2199190 h 2372810"/>
              <a:gd name="connsiteX4" fmla="*/ 625100 w 625100"/>
              <a:gd name="connsiteY4" fmla="*/ 2372810 h 2372810"/>
              <a:gd name="connsiteX0" fmla="*/ 613525 w 625100"/>
              <a:gd name="connsiteY0" fmla="*/ 0 h 2372810"/>
              <a:gd name="connsiteX1" fmla="*/ 266285 w 625100"/>
              <a:gd name="connsiteY1" fmla="*/ 277792 h 2372810"/>
              <a:gd name="connsiteX2" fmla="*/ 66 w 625100"/>
              <a:gd name="connsiteY2" fmla="*/ 1169044 h 2372810"/>
              <a:gd name="connsiteX3" fmla="*/ 289434 w 625100"/>
              <a:gd name="connsiteY3" fmla="*/ 2199190 h 2372810"/>
              <a:gd name="connsiteX4" fmla="*/ 625100 w 625100"/>
              <a:gd name="connsiteY4" fmla="*/ 2372810 h 2372810"/>
              <a:gd name="connsiteX0" fmla="*/ 613529 w 625104"/>
              <a:gd name="connsiteY0" fmla="*/ 0 h 2372810"/>
              <a:gd name="connsiteX1" fmla="*/ 266289 w 625104"/>
              <a:gd name="connsiteY1" fmla="*/ 277792 h 2372810"/>
              <a:gd name="connsiteX2" fmla="*/ 70 w 625104"/>
              <a:gd name="connsiteY2" fmla="*/ 1169044 h 2372810"/>
              <a:gd name="connsiteX3" fmla="*/ 289438 w 625104"/>
              <a:gd name="connsiteY3" fmla="*/ 2199190 h 2372810"/>
              <a:gd name="connsiteX4" fmla="*/ 625104 w 625104"/>
              <a:gd name="connsiteY4" fmla="*/ 2372810 h 2372810"/>
              <a:gd name="connsiteX0" fmla="*/ 613529 w 625104"/>
              <a:gd name="connsiteY0" fmla="*/ 0 h 2372810"/>
              <a:gd name="connsiteX1" fmla="*/ 266289 w 625104"/>
              <a:gd name="connsiteY1" fmla="*/ 277792 h 2372810"/>
              <a:gd name="connsiteX2" fmla="*/ 70 w 625104"/>
              <a:gd name="connsiteY2" fmla="*/ 1169044 h 2372810"/>
              <a:gd name="connsiteX3" fmla="*/ 289438 w 625104"/>
              <a:gd name="connsiteY3" fmla="*/ 2199190 h 2372810"/>
              <a:gd name="connsiteX4" fmla="*/ 625104 w 625104"/>
              <a:gd name="connsiteY4" fmla="*/ 2372810 h 2372810"/>
              <a:gd name="connsiteX0" fmla="*/ 613529 w 625104"/>
              <a:gd name="connsiteY0" fmla="*/ 0 h 2372810"/>
              <a:gd name="connsiteX1" fmla="*/ 266289 w 625104"/>
              <a:gd name="connsiteY1" fmla="*/ 277792 h 2372810"/>
              <a:gd name="connsiteX2" fmla="*/ 70 w 625104"/>
              <a:gd name="connsiteY2" fmla="*/ 1169044 h 2372810"/>
              <a:gd name="connsiteX3" fmla="*/ 289438 w 625104"/>
              <a:gd name="connsiteY3" fmla="*/ 2129742 h 2372810"/>
              <a:gd name="connsiteX4" fmla="*/ 625104 w 625104"/>
              <a:gd name="connsiteY4" fmla="*/ 2372810 h 2372810"/>
              <a:gd name="connsiteX0" fmla="*/ 613529 w 625104"/>
              <a:gd name="connsiteY0" fmla="*/ 0 h 2372810"/>
              <a:gd name="connsiteX1" fmla="*/ 266289 w 625104"/>
              <a:gd name="connsiteY1" fmla="*/ 277792 h 2372810"/>
              <a:gd name="connsiteX2" fmla="*/ 70 w 625104"/>
              <a:gd name="connsiteY2" fmla="*/ 1169044 h 2372810"/>
              <a:gd name="connsiteX3" fmla="*/ 289438 w 625104"/>
              <a:gd name="connsiteY3" fmla="*/ 2129742 h 2372810"/>
              <a:gd name="connsiteX4" fmla="*/ 625104 w 625104"/>
              <a:gd name="connsiteY4" fmla="*/ 2372810 h 2372810"/>
              <a:gd name="connsiteX0" fmla="*/ 704279 w 715854"/>
              <a:gd name="connsiteY0" fmla="*/ 0 h 2372810"/>
              <a:gd name="connsiteX1" fmla="*/ 357039 w 715854"/>
              <a:gd name="connsiteY1" fmla="*/ 277792 h 2372810"/>
              <a:gd name="connsiteX2" fmla="*/ 44 w 715854"/>
              <a:gd name="connsiteY2" fmla="*/ 1180619 h 2372810"/>
              <a:gd name="connsiteX3" fmla="*/ 380188 w 715854"/>
              <a:gd name="connsiteY3" fmla="*/ 2129742 h 2372810"/>
              <a:gd name="connsiteX4" fmla="*/ 715854 w 715854"/>
              <a:gd name="connsiteY4" fmla="*/ 2372810 h 2372810"/>
              <a:gd name="connsiteX0" fmla="*/ 704972 w 716547"/>
              <a:gd name="connsiteY0" fmla="*/ 0 h 2372810"/>
              <a:gd name="connsiteX1" fmla="*/ 357732 w 716547"/>
              <a:gd name="connsiteY1" fmla="*/ 277792 h 2372810"/>
              <a:gd name="connsiteX2" fmla="*/ 737 w 716547"/>
              <a:gd name="connsiteY2" fmla="*/ 1180619 h 2372810"/>
              <a:gd name="connsiteX3" fmla="*/ 277589 w 716547"/>
              <a:gd name="connsiteY3" fmla="*/ 2062009 h 2372810"/>
              <a:gd name="connsiteX4" fmla="*/ 716547 w 716547"/>
              <a:gd name="connsiteY4" fmla="*/ 2372810 h 2372810"/>
              <a:gd name="connsiteX0" fmla="*/ 616935 w 628510"/>
              <a:gd name="connsiteY0" fmla="*/ 0 h 2372810"/>
              <a:gd name="connsiteX1" fmla="*/ 269695 w 628510"/>
              <a:gd name="connsiteY1" fmla="*/ 277792 h 2372810"/>
              <a:gd name="connsiteX2" fmla="*/ 1236 w 628510"/>
              <a:gd name="connsiteY2" fmla="*/ 1186264 h 2372810"/>
              <a:gd name="connsiteX3" fmla="*/ 189552 w 628510"/>
              <a:gd name="connsiteY3" fmla="*/ 2062009 h 2372810"/>
              <a:gd name="connsiteX4" fmla="*/ 628510 w 628510"/>
              <a:gd name="connsiteY4" fmla="*/ 2372810 h 2372810"/>
              <a:gd name="connsiteX0" fmla="*/ 622064 w 633639"/>
              <a:gd name="connsiteY0" fmla="*/ 0 h 2372810"/>
              <a:gd name="connsiteX1" fmla="*/ 274824 w 633639"/>
              <a:gd name="connsiteY1" fmla="*/ 277792 h 2372810"/>
              <a:gd name="connsiteX2" fmla="*/ 6365 w 633639"/>
              <a:gd name="connsiteY2" fmla="*/ 1186264 h 2372810"/>
              <a:gd name="connsiteX3" fmla="*/ 194681 w 633639"/>
              <a:gd name="connsiteY3" fmla="*/ 2062009 h 2372810"/>
              <a:gd name="connsiteX4" fmla="*/ 633639 w 633639"/>
              <a:gd name="connsiteY4" fmla="*/ 2372810 h 2372810"/>
              <a:gd name="connsiteX0" fmla="*/ 622064 w 633639"/>
              <a:gd name="connsiteY0" fmla="*/ 0 h 2372810"/>
              <a:gd name="connsiteX1" fmla="*/ 274824 w 633639"/>
              <a:gd name="connsiteY1" fmla="*/ 277792 h 2372810"/>
              <a:gd name="connsiteX2" fmla="*/ 6365 w 633639"/>
              <a:gd name="connsiteY2" fmla="*/ 1186264 h 2372810"/>
              <a:gd name="connsiteX3" fmla="*/ 194681 w 633639"/>
              <a:gd name="connsiteY3" fmla="*/ 2062009 h 2372810"/>
              <a:gd name="connsiteX4" fmla="*/ 633639 w 633639"/>
              <a:gd name="connsiteY4" fmla="*/ 2372810 h 2372810"/>
              <a:gd name="connsiteX0" fmla="*/ 622064 w 633639"/>
              <a:gd name="connsiteY0" fmla="*/ 0 h 2372810"/>
              <a:gd name="connsiteX1" fmla="*/ 274824 w 633639"/>
              <a:gd name="connsiteY1" fmla="*/ 277792 h 2372810"/>
              <a:gd name="connsiteX2" fmla="*/ 6365 w 633639"/>
              <a:gd name="connsiteY2" fmla="*/ 1186264 h 2372810"/>
              <a:gd name="connsiteX3" fmla="*/ 194681 w 633639"/>
              <a:gd name="connsiteY3" fmla="*/ 2062009 h 2372810"/>
              <a:gd name="connsiteX4" fmla="*/ 633639 w 633639"/>
              <a:gd name="connsiteY4" fmla="*/ 2372810 h 2372810"/>
              <a:gd name="connsiteX0" fmla="*/ 622064 w 633639"/>
              <a:gd name="connsiteY0" fmla="*/ 0 h 2372810"/>
              <a:gd name="connsiteX1" fmla="*/ 274824 w 633639"/>
              <a:gd name="connsiteY1" fmla="*/ 277792 h 2372810"/>
              <a:gd name="connsiteX2" fmla="*/ 6365 w 633639"/>
              <a:gd name="connsiteY2" fmla="*/ 1186264 h 2372810"/>
              <a:gd name="connsiteX3" fmla="*/ 194681 w 633639"/>
              <a:gd name="connsiteY3" fmla="*/ 2062009 h 2372810"/>
              <a:gd name="connsiteX4" fmla="*/ 633639 w 633639"/>
              <a:gd name="connsiteY4" fmla="*/ 2372810 h 2372810"/>
              <a:gd name="connsiteX0" fmla="*/ 651001 w 662576"/>
              <a:gd name="connsiteY0" fmla="*/ 0 h 2372810"/>
              <a:gd name="connsiteX1" fmla="*/ 303761 w 662576"/>
              <a:gd name="connsiteY1" fmla="*/ 277792 h 2372810"/>
              <a:gd name="connsiteX2" fmla="*/ 5791 w 662576"/>
              <a:gd name="connsiteY2" fmla="*/ 1197553 h 2372810"/>
              <a:gd name="connsiteX3" fmla="*/ 223618 w 662576"/>
              <a:gd name="connsiteY3" fmla="*/ 2062009 h 2372810"/>
              <a:gd name="connsiteX4" fmla="*/ 662576 w 662576"/>
              <a:gd name="connsiteY4" fmla="*/ 2372810 h 2372810"/>
              <a:gd name="connsiteX0" fmla="*/ 646105 w 657680"/>
              <a:gd name="connsiteY0" fmla="*/ 0 h 2372810"/>
              <a:gd name="connsiteX1" fmla="*/ 298865 w 657680"/>
              <a:gd name="connsiteY1" fmla="*/ 277792 h 2372810"/>
              <a:gd name="connsiteX2" fmla="*/ 895 w 657680"/>
              <a:gd name="connsiteY2" fmla="*/ 1197553 h 2372810"/>
              <a:gd name="connsiteX3" fmla="*/ 218722 w 657680"/>
              <a:gd name="connsiteY3" fmla="*/ 2062009 h 2372810"/>
              <a:gd name="connsiteX4" fmla="*/ 657680 w 657680"/>
              <a:gd name="connsiteY4" fmla="*/ 2372810 h 2372810"/>
              <a:gd name="connsiteX0" fmla="*/ 646539 w 658114"/>
              <a:gd name="connsiteY0" fmla="*/ 0 h 2372810"/>
              <a:gd name="connsiteX1" fmla="*/ 299299 w 658114"/>
              <a:gd name="connsiteY1" fmla="*/ 277792 h 2372810"/>
              <a:gd name="connsiteX2" fmla="*/ 1329 w 658114"/>
              <a:gd name="connsiteY2" fmla="*/ 1197553 h 2372810"/>
              <a:gd name="connsiteX3" fmla="*/ 219156 w 658114"/>
              <a:gd name="connsiteY3" fmla="*/ 2062009 h 2372810"/>
              <a:gd name="connsiteX4" fmla="*/ 658114 w 658114"/>
              <a:gd name="connsiteY4" fmla="*/ 2372810 h 2372810"/>
              <a:gd name="connsiteX0" fmla="*/ 645642 w 657217"/>
              <a:gd name="connsiteY0" fmla="*/ 0 h 2372810"/>
              <a:gd name="connsiteX1" fmla="*/ 268889 w 657217"/>
              <a:gd name="connsiteY1" fmla="*/ 260859 h 2372810"/>
              <a:gd name="connsiteX2" fmla="*/ 432 w 657217"/>
              <a:gd name="connsiteY2" fmla="*/ 1197553 h 2372810"/>
              <a:gd name="connsiteX3" fmla="*/ 218259 w 657217"/>
              <a:gd name="connsiteY3" fmla="*/ 2062009 h 2372810"/>
              <a:gd name="connsiteX4" fmla="*/ 657217 w 657217"/>
              <a:gd name="connsiteY4" fmla="*/ 2372810 h 2372810"/>
              <a:gd name="connsiteX0" fmla="*/ 645642 w 657217"/>
              <a:gd name="connsiteY0" fmla="*/ 0 h 2372810"/>
              <a:gd name="connsiteX1" fmla="*/ 268889 w 657217"/>
              <a:gd name="connsiteY1" fmla="*/ 300370 h 2372810"/>
              <a:gd name="connsiteX2" fmla="*/ 432 w 657217"/>
              <a:gd name="connsiteY2" fmla="*/ 1197553 h 2372810"/>
              <a:gd name="connsiteX3" fmla="*/ 218259 w 657217"/>
              <a:gd name="connsiteY3" fmla="*/ 2062009 h 2372810"/>
              <a:gd name="connsiteX4" fmla="*/ 657217 w 657217"/>
              <a:gd name="connsiteY4" fmla="*/ 2372810 h 2372810"/>
              <a:gd name="connsiteX0" fmla="*/ 645226 w 656801"/>
              <a:gd name="connsiteY0" fmla="*/ 0 h 2372810"/>
              <a:gd name="connsiteX1" fmla="*/ 268473 w 656801"/>
              <a:gd name="connsiteY1" fmla="*/ 300370 h 2372810"/>
              <a:gd name="connsiteX2" fmla="*/ 16 w 656801"/>
              <a:gd name="connsiteY2" fmla="*/ 1197553 h 2372810"/>
              <a:gd name="connsiteX3" fmla="*/ 276867 w 656801"/>
              <a:gd name="connsiteY3" fmla="*/ 2067653 h 2372810"/>
              <a:gd name="connsiteX4" fmla="*/ 656801 w 656801"/>
              <a:gd name="connsiteY4" fmla="*/ 2372810 h 2372810"/>
              <a:gd name="connsiteX0" fmla="*/ 645226 w 656801"/>
              <a:gd name="connsiteY0" fmla="*/ 0 h 2372810"/>
              <a:gd name="connsiteX1" fmla="*/ 268473 w 656801"/>
              <a:gd name="connsiteY1" fmla="*/ 300370 h 2372810"/>
              <a:gd name="connsiteX2" fmla="*/ 16 w 656801"/>
              <a:gd name="connsiteY2" fmla="*/ 1197553 h 2372810"/>
              <a:gd name="connsiteX3" fmla="*/ 276867 w 656801"/>
              <a:gd name="connsiteY3" fmla="*/ 2067653 h 2372810"/>
              <a:gd name="connsiteX4" fmla="*/ 656801 w 656801"/>
              <a:gd name="connsiteY4" fmla="*/ 2372810 h 237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801" h="2372810">
                <a:moveTo>
                  <a:pt x="645226" y="0"/>
                </a:moveTo>
                <a:cubicBezTo>
                  <a:pt x="451350" y="121534"/>
                  <a:pt x="449787" y="95133"/>
                  <a:pt x="268473" y="300370"/>
                </a:cubicBezTo>
                <a:cubicBezTo>
                  <a:pt x="87159" y="505607"/>
                  <a:pt x="-1383" y="903006"/>
                  <a:pt x="16" y="1197553"/>
                </a:cubicBezTo>
                <a:cubicBezTo>
                  <a:pt x="1415" y="1492100"/>
                  <a:pt x="152646" y="1899999"/>
                  <a:pt x="276867" y="2067653"/>
                </a:cubicBezTo>
                <a:cubicBezTo>
                  <a:pt x="401088" y="2235307"/>
                  <a:pt x="417591" y="2252240"/>
                  <a:pt x="656801" y="237281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895600" y="1676400"/>
            <a:ext cx="6248400" cy="18288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the direction of the light source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895600" y="4038600"/>
            <a:ext cx="6248400" cy="1752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3174919" y="990600"/>
            <a:ext cx="2938625" cy="46166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</a:rPr>
              <a:t> ·</a:t>
            </a:r>
            <a:r>
              <a:rPr lang="en-US" b="1" dirty="0">
                <a:latin typeface="Times New Roman" pitchFamily="18" charset="0"/>
              </a:rPr>
              <a:t>S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</a:rPr>
              <a:t> </a:t>
            </a:r>
          </a:p>
        </p:txBody>
      </p:sp>
      <p:sp>
        <p:nvSpPr>
          <p:cNvPr id="720906" name="Text Box 10"/>
          <p:cNvSpPr txBox="1">
            <a:spLocks noChangeArrowheads="1"/>
          </p:cNvSpPr>
          <p:nvPr/>
        </p:nvSpPr>
        <p:spPr bwMode="auto">
          <a:xfrm>
            <a:off x="2895600" y="1676400"/>
            <a:ext cx="1808163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Full 3D case:</a:t>
            </a:r>
          </a:p>
        </p:txBody>
      </p:sp>
      <p:sp>
        <p:nvSpPr>
          <p:cNvPr id="720907" name="Text Box 11"/>
          <p:cNvSpPr txBox="1">
            <a:spLocks noChangeArrowheads="1"/>
          </p:cNvSpPr>
          <p:nvPr/>
        </p:nvSpPr>
        <p:spPr bwMode="auto">
          <a:xfrm>
            <a:off x="2408775" y="3962400"/>
            <a:ext cx="564725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For points on the </a:t>
            </a:r>
            <a:r>
              <a:rPr lang="en-US" i="1" dirty="0">
                <a:latin typeface="Times New Roman" pitchFamily="18" charset="0"/>
              </a:rPr>
              <a:t>occluding contour, </a:t>
            </a:r>
            <a:r>
              <a:rPr lang="en-US" i="1" dirty="0" err="1">
                <a:latin typeface="Times New Roman" pitchFamily="18" charset="0"/>
              </a:rPr>
              <a:t>N</a:t>
            </a:r>
            <a:r>
              <a:rPr lang="en-US" i="1" baseline="-25000" dirty="0" err="1">
                <a:latin typeface="Times New Roman" pitchFamily="18" charset="0"/>
              </a:rPr>
              <a:t>z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dirty="0">
                <a:latin typeface="Times New Roman" pitchFamily="18" charset="0"/>
              </a:rPr>
              <a:t>0:</a:t>
            </a:r>
          </a:p>
        </p:txBody>
      </p:sp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76200" y="6140450"/>
            <a:ext cx="89916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P. </a:t>
            </a:r>
            <a:r>
              <a:rPr lang="en-US" sz="1800" dirty="0" err="1"/>
              <a:t>Nillius</a:t>
            </a:r>
            <a:r>
              <a:rPr lang="en-US" sz="1800" dirty="0"/>
              <a:t> and J.-O. </a:t>
            </a:r>
            <a:r>
              <a:rPr lang="en-US" sz="1800" dirty="0" err="1"/>
              <a:t>Eklundh</a:t>
            </a:r>
            <a:r>
              <a:rPr lang="en-US" sz="1800" dirty="0"/>
              <a:t>, “Automatic estimation of the projected light source direction,” CVPR 2001</a:t>
            </a:r>
          </a:p>
        </p:txBody>
      </p:sp>
      <p:graphicFrame>
        <p:nvGraphicFramePr>
          <p:cNvPr id="15364" name="Object 14"/>
          <p:cNvGraphicFramePr>
            <a:graphicFrameLocks noGrp="1" noChangeAspect="1"/>
          </p:cNvGraphicFramePr>
          <p:nvPr>
            <p:ph sz="half" idx="1"/>
          </p:nvPr>
        </p:nvGraphicFramePr>
        <p:xfrm>
          <a:off x="304800" y="2514600"/>
          <a:ext cx="1763713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764457" imgH="2209524" progId="Photoshop.Image.10">
                  <p:embed/>
                </p:oleObj>
              </mc:Choice>
              <mc:Fallback>
                <p:oleObj name="Image" r:id="rId3" imgW="1764457" imgH="2209524" progId="Photoshop.Image.10">
                  <p:embed/>
                  <p:pic>
                    <p:nvPicPr>
                      <p:cNvPr id="1536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4600"/>
                        <a:ext cx="1763713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tangle 16"/>
          <p:cNvSpPr>
            <a:spLocks noChangeArrowheads="1"/>
          </p:cNvSpPr>
          <p:nvPr/>
        </p:nvSpPr>
        <p:spPr bwMode="auto">
          <a:xfrm>
            <a:off x="966788" y="22098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5373" name="Rectangle 17"/>
          <p:cNvSpPr>
            <a:spLocks noChangeArrowheads="1"/>
          </p:cNvSpPr>
          <p:nvPr/>
        </p:nvSpPr>
        <p:spPr bwMode="auto">
          <a:xfrm>
            <a:off x="1676400" y="2438400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AA5A2-02E1-F346-83BB-5023BE810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89625"/>
            <a:ext cx="62738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20FAE-E542-9544-91F9-0601D3B27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34" y="4495800"/>
            <a:ext cx="44831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the direction of the light source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43000"/>
            <a:ext cx="7086600" cy="4722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76200" y="6140450"/>
            <a:ext cx="89916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P. </a:t>
            </a:r>
            <a:r>
              <a:rPr lang="en-US" sz="1800" dirty="0" err="1"/>
              <a:t>Nillius</a:t>
            </a:r>
            <a:r>
              <a:rPr lang="en-US" sz="1800" dirty="0"/>
              <a:t> and J.-O. </a:t>
            </a:r>
            <a:r>
              <a:rPr lang="en-US" sz="1800" dirty="0" err="1"/>
              <a:t>Eklundh</a:t>
            </a:r>
            <a:r>
              <a:rPr lang="en-US" sz="1800" dirty="0"/>
              <a:t>, “Automatic estimation of the projected light source direction,” CVPR 2001</a:t>
            </a:r>
          </a:p>
        </p:txBody>
      </p:sp>
    </p:spTree>
    <p:extLst>
      <p:ext uri="{BB962C8B-B14F-4D97-AF65-F5344CB8AC3E}">
        <p14:creationId xmlns:p14="http://schemas.microsoft.com/office/powerpoint/2010/main" val="35295480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838200"/>
          </a:xfrm>
        </p:spPr>
        <p:txBody>
          <a:bodyPr/>
          <a:lstStyle/>
          <a:p>
            <a:r>
              <a:rPr lang="en-US"/>
              <a:t>Application: Detecting composite photos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267200" cy="2843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9063" y="1595438"/>
            <a:ext cx="3487737" cy="43481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846263" y="1676400"/>
            <a:ext cx="15462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Fake photo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132513" y="990600"/>
            <a:ext cx="15113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Real photo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1" y="6093767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M. K. Johnson and H. </a:t>
            </a:r>
            <a:r>
              <a:rPr lang="en-US" sz="1600" dirty="0" err="1"/>
              <a:t>Farid</a:t>
            </a:r>
            <a:r>
              <a:rPr lang="en-US" sz="1600" dirty="0"/>
              <a:t>, </a:t>
            </a:r>
            <a:r>
              <a:rPr lang="en-US" sz="1600" dirty="0">
                <a:hlinkClick r:id="rId5"/>
              </a:rPr>
              <a:t>Exposing Digital Forgeries by Detecting Inconsistencies in Lighting</a:t>
            </a:r>
            <a:r>
              <a:rPr lang="en-US" sz="1600" dirty="0"/>
              <a:t>,  ACM Multimedia and Security Workshop, 2005.</a:t>
            </a:r>
          </a:p>
        </p:txBody>
      </p:sp>
    </p:spTree>
    <p:extLst>
      <p:ext uri="{BB962C8B-B14F-4D97-AF65-F5344CB8AC3E}">
        <p14:creationId xmlns:p14="http://schemas.microsoft.com/office/powerpoint/2010/main" val="114396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1524000"/>
          </a:xfrm>
        </p:spPr>
        <p:txBody>
          <a:bodyPr/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Thin lens model:</a:t>
            </a:r>
          </a:p>
          <a:p>
            <a:pPr lvl="2"/>
            <a:r>
              <a:rPr lang="en-US" dirty="0"/>
              <a:t>Rays passing through the center are not deviated</a:t>
            </a:r>
            <a:br>
              <a:rPr lang="en-US" dirty="0"/>
            </a:br>
            <a:r>
              <a:rPr lang="en-US" dirty="0"/>
              <a:t>(pinhole projection model still holds)</a:t>
            </a:r>
          </a:p>
        </p:txBody>
      </p:sp>
      <p:pic>
        <p:nvPicPr>
          <p:cNvPr id="35844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31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271713" y="2271713"/>
            <a:ext cx="4746625" cy="1690687"/>
            <a:chOff x="1431" y="1431"/>
            <a:chExt cx="2990" cy="1065"/>
          </a:xfrm>
        </p:grpSpPr>
        <p:sp>
          <p:nvSpPr>
            <p:cNvPr id="35847" name="Line 5"/>
            <p:cNvSpPr>
              <a:spLocks noChangeShapeType="1"/>
            </p:cNvSpPr>
            <p:nvPr/>
          </p:nvSpPr>
          <p:spPr bwMode="auto">
            <a:xfrm>
              <a:off x="1459" y="1451"/>
              <a:ext cx="2962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Oval 6"/>
            <p:cNvSpPr>
              <a:spLocks noChangeArrowheads="1"/>
            </p:cNvSpPr>
            <p:nvPr/>
          </p:nvSpPr>
          <p:spPr bwMode="auto">
            <a:xfrm>
              <a:off x="1431" y="143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Line 10"/>
            <p:cNvSpPr>
              <a:spLocks noChangeShapeType="1"/>
            </p:cNvSpPr>
            <p:nvPr/>
          </p:nvSpPr>
          <p:spPr bwMode="auto">
            <a:xfrm>
              <a:off x="2928" y="1584"/>
              <a:ext cx="1493" cy="9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Oval 27"/>
            <p:cNvSpPr>
              <a:spLocks noChangeArrowheads="1"/>
            </p:cNvSpPr>
            <p:nvPr/>
          </p:nvSpPr>
          <p:spPr bwMode="auto">
            <a:xfrm>
              <a:off x="2903" y="19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9" cy="13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852" name="Group 11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grpSp>
            <p:nvGrpSpPr>
              <p:cNvPr id="35855" name="Group 12"/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35859" name="Line 13"/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23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0" name="Line 14"/>
                <p:cNvSpPr>
                  <a:spLocks noChangeShapeType="1"/>
                </p:cNvSpPr>
                <p:nvPr/>
              </p:nvSpPr>
              <p:spPr bwMode="auto">
                <a:xfrm>
                  <a:off x="2924" y="1686"/>
                  <a:ext cx="1497" cy="80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856" name="Group 15"/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35857" name="Line 16"/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36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58" name="Line 17"/>
                <p:cNvSpPr>
                  <a:spLocks noChangeShapeType="1"/>
                </p:cNvSpPr>
                <p:nvPr/>
              </p:nvSpPr>
              <p:spPr bwMode="auto">
                <a:xfrm>
                  <a:off x="2924" y="1814"/>
                  <a:ext cx="1497" cy="67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853" name="Line 33"/>
            <p:cNvSpPr>
              <a:spLocks noChangeShapeType="1"/>
            </p:cNvSpPr>
            <p:nvPr/>
          </p:nvSpPr>
          <p:spPr bwMode="auto">
            <a:xfrm flipV="1">
              <a:off x="1440" y="1440"/>
              <a:ext cx="14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Line 34"/>
            <p:cNvSpPr>
              <a:spLocks noChangeShapeType="1"/>
            </p:cNvSpPr>
            <p:nvPr/>
          </p:nvSpPr>
          <p:spPr bwMode="auto">
            <a:xfrm>
              <a:off x="2928" y="1440"/>
              <a:ext cx="1488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65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1524000"/>
          </a:xfrm>
        </p:spPr>
        <p:txBody>
          <a:bodyPr/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Thin lens model:</a:t>
            </a:r>
          </a:p>
          <a:p>
            <a:pPr lvl="2"/>
            <a:r>
              <a:rPr lang="en-US" dirty="0"/>
              <a:t>Rays passing through the center are not deviated</a:t>
            </a:r>
            <a:br>
              <a:rPr lang="en-US" dirty="0"/>
            </a:br>
            <a:r>
              <a:rPr lang="en-US" dirty="0"/>
              <a:t>(pinhole projection model still holds)</a:t>
            </a:r>
          </a:p>
          <a:p>
            <a:pPr lvl="2"/>
            <a:r>
              <a:rPr lang="en-US" dirty="0"/>
              <a:t>All rays parallel to the optical axis pass through the </a:t>
            </a:r>
            <a:r>
              <a:rPr lang="en-US" i="1" dirty="0"/>
              <a:t>focal point</a:t>
            </a:r>
          </a:p>
          <a:p>
            <a:pPr lvl="2"/>
            <a:r>
              <a:rPr lang="en-US" dirty="0"/>
              <a:t>All parallel rays converge to points on the </a:t>
            </a:r>
            <a:r>
              <a:rPr lang="en-US" i="1" dirty="0"/>
              <a:t>focal plane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6870" name="Oval 12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4648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Oval 14"/>
          <p:cNvSpPr>
            <a:spLocks noChangeArrowheads="1"/>
          </p:cNvSpPr>
          <p:nvPr/>
        </p:nvSpPr>
        <p:spPr bwMode="auto">
          <a:xfrm>
            <a:off x="4572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23"/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24"/>
          <p:cNvSpPr>
            <a:spLocks noChangeShapeType="1"/>
          </p:cNvSpPr>
          <p:nvPr/>
        </p:nvSpPr>
        <p:spPr bwMode="auto">
          <a:xfrm>
            <a:off x="4648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25"/>
          <p:cNvSpPr>
            <a:spLocks noChangeShapeType="1"/>
          </p:cNvSpPr>
          <p:nvPr/>
        </p:nvSpPr>
        <p:spPr bwMode="auto">
          <a:xfrm flipV="1">
            <a:off x="2286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26"/>
          <p:cNvSpPr>
            <a:spLocks noChangeShapeType="1"/>
          </p:cNvSpPr>
          <p:nvPr/>
        </p:nvSpPr>
        <p:spPr bwMode="auto">
          <a:xfrm flipV="1">
            <a:off x="2286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27"/>
          <p:cNvSpPr>
            <a:spLocks noChangeShapeType="1"/>
          </p:cNvSpPr>
          <p:nvPr/>
        </p:nvSpPr>
        <p:spPr bwMode="auto">
          <a:xfrm flipV="1">
            <a:off x="2286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28"/>
          <p:cNvSpPr>
            <a:spLocks noChangeShapeType="1"/>
          </p:cNvSpPr>
          <p:nvPr/>
        </p:nvSpPr>
        <p:spPr bwMode="auto">
          <a:xfrm flipV="1">
            <a:off x="2286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29"/>
          <p:cNvSpPr>
            <a:spLocks noChangeShapeType="1"/>
          </p:cNvSpPr>
          <p:nvPr/>
        </p:nvSpPr>
        <p:spPr bwMode="auto">
          <a:xfrm flipV="1">
            <a:off x="2286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30"/>
          <p:cNvSpPr>
            <a:spLocks noChangeShapeType="1"/>
          </p:cNvSpPr>
          <p:nvPr/>
        </p:nvSpPr>
        <p:spPr bwMode="auto">
          <a:xfrm flipV="1">
            <a:off x="2286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31"/>
          <p:cNvSpPr>
            <a:spLocks noChangeShapeType="1"/>
          </p:cNvSpPr>
          <p:nvPr/>
        </p:nvSpPr>
        <p:spPr bwMode="auto">
          <a:xfrm flipV="1">
            <a:off x="2286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32"/>
          <p:cNvSpPr>
            <a:spLocks noChangeShapeType="1"/>
          </p:cNvSpPr>
          <p:nvPr/>
        </p:nvSpPr>
        <p:spPr bwMode="auto">
          <a:xfrm flipV="1">
            <a:off x="2286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33"/>
          <p:cNvSpPr>
            <a:spLocks noChangeShapeType="1"/>
          </p:cNvSpPr>
          <p:nvPr/>
        </p:nvSpPr>
        <p:spPr bwMode="auto">
          <a:xfrm>
            <a:off x="4648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34"/>
          <p:cNvSpPr>
            <a:spLocks noChangeShapeType="1"/>
          </p:cNvSpPr>
          <p:nvPr/>
        </p:nvSpPr>
        <p:spPr bwMode="auto">
          <a:xfrm>
            <a:off x="4648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35"/>
          <p:cNvSpPr>
            <a:spLocks noChangeShapeType="1"/>
          </p:cNvSpPr>
          <p:nvPr/>
        </p:nvSpPr>
        <p:spPr bwMode="auto">
          <a:xfrm flipV="1">
            <a:off x="4648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36"/>
          <p:cNvSpPr>
            <a:spLocks noChangeShapeType="1"/>
          </p:cNvSpPr>
          <p:nvPr/>
        </p:nvSpPr>
        <p:spPr bwMode="auto">
          <a:xfrm flipV="1">
            <a:off x="4648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37"/>
          <p:cNvSpPr>
            <a:spLocks noChangeShapeType="1"/>
          </p:cNvSpPr>
          <p:nvPr/>
        </p:nvSpPr>
        <p:spPr bwMode="auto">
          <a:xfrm flipV="1">
            <a:off x="4648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38"/>
          <p:cNvSpPr>
            <a:spLocks noChangeShapeType="1"/>
          </p:cNvSpPr>
          <p:nvPr/>
        </p:nvSpPr>
        <p:spPr bwMode="auto">
          <a:xfrm flipV="1">
            <a:off x="4648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Oval 39"/>
          <p:cNvSpPr>
            <a:spLocks noChangeArrowheads="1"/>
          </p:cNvSpPr>
          <p:nvPr/>
        </p:nvSpPr>
        <p:spPr bwMode="auto">
          <a:xfrm>
            <a:off x="5867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5622925" y="2498725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focal point</a:t>
            </a:r>
          </a:p>
        </p:txBody>
      </p:sp>
      <p:sp>
        <p:nvSpPr>
          <p:cNvPr id="36891" name="Line 41"/>
          <p:cNvSpPr>
            <a:spLocks noChangeShapeType="1"/>
          </p:cNvSpPr>
          <p:nvPr/>
        </p:nvSpPr>
        <p:spPr bwMode="auto">
          <a:xfrm>
            <a:off x="5943600" y="3124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42"/>
          <p:cNvSpPr>
            <a:spLocks noChangeShapeType="1"/>
          </p:cNvSpPr>
          <p:nvPr/>
        </p:nvSpPr>
        <p:spPr bwMode="auto">
          <a:xfrm flipH="1">
            <a:off x="4648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43"/>
          <p:cNvSpPr>
            <a:spLocks noChangeShapeType="1"/>
          </p:cNvSpPr>
          <p:nvPr/>
        </p:nvSpPr>
        <p:spPr bwMode="auto">
          <a:xfrm>
            <a:off x="5486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44"/>
          <p:cNvSpPr>
            <a:spLocks noChangeShapeType="1"/>
          </p:cNvSpPr>
          <p:nvPr/>
        </p:nvSpPr>
        <p:spPr bwMode="auto">
          <a:xfrm>
            <a:off x="4648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45"/>
          <p:cNvSpPr txBox="1">
            <a:spLocks noChangeArrowheads="1"/>
          </p:cNvSpPr>
          <p:nvPr/>
        </p:nvSpPr>
        <p:spPr bwMode="auto">
          <a:xfrm>
            <a:off x="5200650" y="38100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/>
              <a:t>f</a:t>
            </a:r>
          </a:p>
        </p:txBody>
      </p:sp>
      <p:sp>
        <p:nvSpPr>
          <p:cNvPr id="36896" name="Line 46"/>
          <p:cNvSpPr>
            <a:spLocks noChangeShapeType="1"/>
          </p:cNvSpPr>
          <p:nvPr/>
        </p:nvSpPr>
        <p:spPr bwMode="auto">
          <a:xfrm flipH="1">
            <a:off x="5943600" y="2819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41445</TotalTime>
  <Words>3086</Words>
  <Application>Microsoft Macintosh PowerPoint</Application>
  <PresentationFormat>On-screen Show (4:3)</PresentationFormat>
  <Paragraphs>566</Paragraphs>
  <Slides>73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Arial</vt:lpstr>
      <vt:lpstr>Cambria Math</vt:lpstr>
      <vt:lpstr>Helvetica</vt:lpstr>
      <vt:lpstr>Palatino Linotype</vt:lpstr>
      <vt:lpstr>Times</vt:lpstr>
      <vt:lpstr>Times New Roman</vt:lpstr>
      <vt:lpstr>Blank Presentation</vt:lpstr>
      <vt:lpstr>Equation</vt:lpstr>
      <vt:lpstr>Photo Editor Photo</vt:lpstr>
      <vt:lpstr>Image</vt:lpstr>
      <vt:lpstr>Light, Camera and Shading</vt:lpstr>
      <vt:lpstr>Overview</vt:lpstr>
      <vt:lpstr>Building a Real Camera</vt:lpstr>
      <vt:lpstr>Home-made pinhole camera </vt:lpstr>
      <vt:lpstr>Shrinking the aperture</vt:lpstr>
      <vt:lpstr>Shrinking the aperture</vt:lpstr>
      <vt:lpstr>Adding a lens</vt:lpstr>
      <vt:lpstr>Adding a lens</vt:lpstr>
      <vt:lpstr>Adding a lens</vt:lpstr>
      <vt:lpstr>Thin lens formula</vt:lpstr>
      <vt:lpstr>Thin lens formula</vt:lpstr>
      <vt:lpstr>Thin lens formula</vt:lpstr>
      <vt:lpstr>Thin lens formula</vt:lpstr>
      <vt:lpstr>Thin lens formula</vt:lpstr>
      <vt:lpstr>Thin lens formula</vt:lpstr>
      <vt:lpstr>Depth of Field</vt:lpstr>
      <vt:lpstr>Depth of Field</vt:lpstr>
      <vt:lpstr>Controlling depth of field</vt:lpstr>
      <vt:lpstr>Varying the aperture </vt:lpstr>
      <vt:lpstr>Field of View</vt:lpstr>
      <vt:lpstr>Field of View</vt:lpstr>
      <vt:lpstr>Field of View</vt:lpstr>
      <vt:lpstr>Field of View / Focal Length</vt:lpstr>
      <vt:lpstr>Same effect for faces</vt:lpstr>
      <vt:lpstr>Approximating an orthographic camera</vt:lpstr>
      <vt:lpstr>The dolly zoom</vt:lpstr>
      <vt:lpstr>The dolly zoom</vt:lpstr>
      <vt:lpstr>Real lenses</vt:lpstr>
      <vt:lpstr>Lens flaws: Vignetting</vt:lpstr>
      <vt:lpstr>Radial Distortion</vt:lpstr>
      <vt:lpstr>Lens flaws: Spherical aberration</vt:lpstr>
      <vt:lpstr>Lens Flaws: Chromatic Aberration</vt:lpstr>
      <vt:lpstr>Lens Flaws: Chromatic Aberration</vt:lpstr>
      <vt:lpstr>Rolling Shutter</vt:lpstr>
      <vt:lpstr>Overview</vt:lpstr>
      <vt:lpstr>Image formation</vt:lpstr>
      <vt:lpstr>Fundamental radiometric relation</vt:lpstr>
      <vt:lpstr>Fundamental radiometric relation</vt:lpstr>
      <vt:lpstr>PowerPoint Presentation</vt:lpstr>
      <vt:lpstr>PowerPoint Presentation</vt:lpstr>
      <vt:lpstr>From light rays to pixel values</vt:lpstr>
      <vt:lpstr>Basic models of reflection</vt:lpstr>
      <vt:lpstr>Other possible effects</vt:lpstr>
      <vt:lpstr>Other possible effects</vt:lpstr>
      <vt:lpstr>Other possible effects</vt:lpstr>
      <vt:lpstr>Overview</vt:lpstr>
      <vt:lpstr>Lambertian reflectance model</vt:lpstr>
      <vt:lpstr>Specular Reflection</vt:lpstr>
      <vt:lpstr>Most surfaces have both specular and diffuse components</vt:lpstr>
      <vt:lpstr>BRDF: Bidirectional Reflectance Distribution Function</vt:lpstr>
      <vt:lpstr>BRDFs can be incredibly complicated…</vt:lpstr>
      <vt:lpstr>Diffuse reflection</vt:lpstr>
      <vt:lpstr>Diffuse reflection: Lambert’s law</vt:lpstr>
      <vt:lpstr>Specular reflection</vt:lpstr>
      <vt:lpstr>Specular reflection</vt:lpstr>
      <vt:lpstr>Lambertian + Specular Model</vt:lpstr>
      <vt:lpstr>Photometric stereo (shape from shading)</vt:lpstr>
      <vt:lpstr>Photometric stereo</vt:lpstr>
      <vt:lpstr>Example 1</vt:lpstr>
      <vt:lpstr>Example 2</vt:lpstr>
      <vt:lpstr>Image model</vt:lpstr>
      <vt:lpstr>Image model</vt:lpstr>
      <vt:lpstr>Least squares problem</vt:lpstr>
      <vt:lpstr>Synthetic example</vt:lpstr>
      <vt:lpstr>Recovering a surface from normals</vt:lpstr>
      <vt:lpstr>Recovering a surface from normals</vt:lpstr>
      <vt:lpstr>Surface recovered by integration</vt:lpstr>
      <vt:lpstr>Limitations</vt:lpstr>
      <vt:lpstr>Finding the direction of the light source</vt:lpstr>
      <vt:lpstr>Finding the direction of the light source</vt:lpstr>
      <vt:lpstr>Finding the direction of the light source</vt:lpstr>
      <vt:lpstr>Finding the direction of the light source</vt:lpstr>
      <vt:lpstr>Application: Detecting composite photos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634</cp:revision>
  <cp:lastPrinted>2018-01-22T20:19:33Z</cp:lastPrinted>
  <dcterms:created xsi:type="dcterms:W3CDTF">2004-08-29T23:15:23Z</dcterms:created>
  <dcterms:modified xsi:type="dcterms:W3CDTF">2023-01-25T15:28:23Z</dcterms:modified>
</cp:coreProperties>
</file>