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583" r:id="rId2"/>
    <p:sldId id="704" r:id="rId3"/>
    <p:sldId id="658" r:id="rId4"/>
    <p:sldId id="761" r:id="rId5"/>
    <p:sldId id="769" r:id="rId6"/>
    <p:sldId id="719" r:id="rId7"/>
    <p:sldId id="751" r:id="rId8"/>
    <p:sldId id="747" r:id="rId9"/>
    <p:sldId id="649" r:id="rId10"/>
    <p:sldId id="650" r:id="rId11"/>
    <p:sldId id="651" r:id="rId12"/>
    <p:sldId id="652" r:id="rId13"/>
    <p:sldId id="653" r:id="rId14"/>
    <p:sldId id="654" r:id="rId15"/>
    <p:sldId id="655" r:id="rId16"/>
    <p:sldId id="656" r:id="rId17"/>
    <p:sldId id="657" r:id="rId18"/>
    <p:sldId id="772" r:id="rId19"/>
    <p:sldId id="647" r:id="rId20"/>
    <p:sldId id="720" r:id="rId21"/>
    <p:sldId id="661" r:id="rId22"/>
    <p:sldId id="765" r:id="rId23"/>
    <p:sldId id="721" r:id="rId24"/>
    <p:sldId id="723" r:id="rId25"/>
    <p:sldId id="630" r:id="rId26"/>
    <p:sldId id="709" r:id="rId27"/>
    <p:sldId id="665" r:id="rId28"/>
    <p:sldId id="869" r:id="rId29"/>
    <p:sldId id="756" r:id="rId30"/>
    <p:sldId id="621" r:id="rId31"/>
    <p:sldId id="722" r:id="rId32"/>
    <p:sldId id="663" r:id="rId33"/>
    <p:sldId id="724" r:id="rId34"/>
    <p:sldId id="706" r:id="rId35"/>
    <p:sldId id="767" r:id="rId36"/>
    <p:sldId id="725" r:id="rId37"/>
    <p:sldId id="726" r:id="rId38"/>
    <p:sldId id="707" r:id="rId39"/>
    <p:sldId id="760" r:id="rId40"/>
    <p:sldId id="771" r:id="rId41"/>
    <p:sldId id="741" r:id="rId42"/>
    <p:sldId id="870" r:id="rId43"/>
    <p:sldId id="871" r:id="rId44"/>
    <p:sldId id="754" r:id="rId45"/>
    <p:sldId id="766" r:id="rId46"/>
    <p:sldId id="755" r:id="rId47"/>
    <p:sldId id="770" r:id="rId4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69696"/>
    <a:srgbClr val="4D4D4D"/>
    <a:srgbClr val="B2B2B2"/>
    <a:srgbClr val="808080"/>
    <a:srgbClr val="C0C0C0"/>
    <a:srgbClr val="777777"/>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86122" autoAdjust="0"/>
  </p:normalViewPr>
  <p:slideViewPr>
    <p:cSldViewPr>
      <p:cViewPr varScale="1">
        <p:scale>
          <a:sx n="109" d="100"/>
          <a:sy n="109" d="100"/>
        </p:scale>
        <p:origin x="277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9E3D7F6A-058C-41AB-B4DD-95ECE6254AF6}" type="slidenum">
              <a:rPr lang="en-US"/>
              <a:pPr>
                <a:defRPr/>
              </a:pPr>
              <a:t>‹#›</a:t>
            </a:fld>
            <a:endParaRPr lang="en-US"/>
          </a:p>
        </p:txBody>
      </p:sp>
    </p:spTree>
    <p:extLst>
      <p:ext uri="{BB962C8B-B14F-4D97-AF65-F5344CB8AC3E}">
        <p14:creationId xmlns:p14="http://schemas.microsoft.com/office/powerpoint/2010/main" val="393905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0113FC98-EEA6-4C36-8FF3-5659E87DB63E}" type="slidenum">
              <a:rPr lang="en-US"/>
              <a:pPr>
                <a:defRPr/>
              </a:pPr>
              <a:t>‹#›</a:t>
            </a:fld>
            <a:endParaRPr lang="en-US"/>
          </a:p>
        </p:txBody>
      </p:sp>
    </p:spTree>
    <p:extLst>
      <p:ext uri="{BB962C8B-B14F-4D97-AF65-F5344CB8AC3E}">
        <p14:creationId xmlns:p14="http://schemas.microsoft.com/office/powerpoint/2010/main" val="26609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66A83D8-BAB3-4352-BF03-6D88BA84257E}" type="slidenum">
              <a:rPr lang="en-US" smtClean="0"/>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55C01C-1CB6-4E24-B673-A9B261C69AC1}" type="slidenum">
              <a:rPr lang="en-US" smtClean="0"/>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0EDE197-1E59-4554-B51C-139CC15CC39D}" type="slidenum">
              <a:rPr lang="en-US" smtClean="0"/>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957BAF-40C5-4F6D-B7AD-A84951402FFE}" type="slidenum">
              <a:rPr lang="en-US" smtClean="0"/>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4E89A06-4210-4EF8-B6BA-B8CCBD034FF9}" type="slidenum">
              <a:rPr lang="en-US" smtClean="0"/>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B74A4C-7474-4A24-A25E-032E352C84F2}" type="slidenum">
              <a:rPr lang="en-US" smtClean="0"/>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AFAF6C0-8214-4799-BC67-FCB1267CC746}" type="slidenum">
              <a:rPr lang="en-US" smtClean="0"/>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DED6AA-B385-4CE7-A467-A17DDC25B82E}" type="slidenum">
              <a:rPr lang="en-US" smtClean="0"/>
              <a:pPr/>
              <a:t>16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5AED238-3CCC-4ACB-A79B-BBF0AF1BC9EB}" type="slidenum">
              <a:rPr lang="en-US" smtClean="0"/>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19359BB-EAFC-4D20-8693-005211E66DB8}" type="slidenum">
              <a:rPr lang="en-US" smtClean="0"/>
              <a:pPr/>
              <a:t>18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105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BC6CB7C-0655-4890-806A-F545FE023052}" type="slidenum">
              <a:rPr lang="en-US" smtClean="0"/>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4560888"/>
            <a:ext cx="5365750" cy="4319587"/>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6B6BF5E-AB82-4214-97AE-745DA75A4AED}" type="slidenum">
              <a:rPr lang="en-US" smtClean="0"/>
              <a:pPr/>
              <a:t>2</a:t>
            </a:fld>
            <a:endParaRPr lang="en-US"/>
          </a:p>
        </p:txBody>
      </p:sp>
      <p:sp>
        <p:nvSpPr>
          <p:cNvPr id="50179" name="Rectangle 2"/>
          <p:cNvSpPr>
            <a:spLocks noGrp="1" noRot="1" noChangeAspect="1" noChangeArrowheads="1" noTextEdit="1"/>
          </p:cNvSpPr>
          <p:nvPr>
            <p:ph type="sldImg"/>
          </p:nvPr>
        </p:nvSpPr>
        <p:spPr>
          <a:xfrm>
            <a:off x="-4332288" y="0"/>
            <a:ext cx="12801601" cy="9601200"/>
          </a:xfrm>
          <a:ln/>
        </p:spPr>
      </p:sp>
      <p:sp>
        <p:nvSpPr>
          <p:cNvPr id="50180" name="Rectangle 3"/>
          <p:cNvSpPr>
            <a:spLocks noGrp="1" noChangeArrowheads="1"/>
          </p:cNvSpPr>
          <p:nvPr>
            <p:ph type="body" idx="1"/>
          </p:nvPr>
        </p:nvSpPr>
        <p:spPr>
          <a:xfrm>
            <a:off x="4379913" y="1001713"/>
            <a:ext cx="2703512" cy="7002462"/>
          </a:xfrm>
          <a:noFill/>
          <a:ln/>
        </p:spPr>
        <p:txBody>
          <a:bodyPr/>
          <a:lstStyle/>
          <a:p>
            <a:pPr eaLnBrk="1" hangingPunct="1"/>
            <a:r>
              <a:rPr lang="en-US"/>
              <a:t>Answer:  take lots of images, average them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57A904C-4C98-4DB3-A348-610B09698E06}" type="slidenum">
              <a:rPr lang="en-US" smtClean="0"/>
              <a:pPr/>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74725" y="4560888"/>
            <a:ext cx="5365750" cy="4319587"/>
          </a:xfrm>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4FADAEF-6D15-4354-A7C1-18B65215B95C}" type="slidenum">
              <a:rPr lang="en-US" smtClean="0"/>
              <a:pPr/>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4FADAEF-6D15-4354-A7C1-18B65215B95C}" type="slidenum">
              <a:rPr lang="en-US" smtClean="0"/>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2259F2-89BA-4957-9B10-67BB50C1BA0F}" type="slidenum">
              <a:rPr lang="en-US" smtClean="0"/>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6CF21AB-8AD3-47A4-804B-FCD7120227D0}" type="slidenum">
              <a:rPr lang="en-US" smtClean="0"/>
              <a:pPr/>
              <a:t>24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9C4DD8-8E2E-4C3D-864E-9AE164B8A4B9}" type="slidenum">
              <a:rPr lang="en-US" smtClean="0"/>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82FE83F-C24B-4368-BA21-8688A0944349}" type="slidenum">
              <a:rPr lang="en-US" smtClean="0"/>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Linear vs. quadratic in mask size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E4682C4-6844-4262-9115-EB8A78CAC821}" type="slidenum">
              <a:rPr lang="en-US" smtClean="0"/>
              <a:pPr/>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74725" y="4560888"/>
            <a:ext cx="5365750" cy="4319587"/>
          </a:xfrm>
          <a:noFill/>
          <a:ln/>
        </p:spPr>
        <p:txBody>
          <a:bodyPr/>
          <a:lstStyle/>
          <a:p>
            <a:r>
              <a:rPr lang="en-US" sz="1200" kern="1200" dirty="0">
                <a:solidFill>
                  <a:schemeClr val="tx1"/>
                </a:solidFill>
                <a:effectLst/>
                <a:latin typeface="Arial" charset="0"/>
                <a:ea typeface="+mn-ea"/>
                <a:cs typeface="Arial" charset="0"/>
              </a:rPr>
              <a:t>G_\sigma (</a:t>
            </a:r>
            <a:r>
              <a:rPr lang="en-US" sz="1200" kern="1200" dirty="0" err="1">
                <a:solidFill>
                  <a:schemeClr val="tx1"/>
                </a:solidFill>
                <a:effectLst/>
                <a:latin typeface="Arial" charset="0"/>
                <a:ea typeface="+mn-ea"/>
                <a:cs typeface="Arial" charset="0"/>
              </a:rPr>
              <a:t>x,y</a:t>
            </a:r>
            <a:r>
              <a:rPr lang="en-US" sz="1200" kern="1200" dirty="0">
                <a:solidFill>
                  <a:schemeClr val="tx1"/>
                </a:solidFill>
                <a:effectLst/>
                <a:latin typeface="Arial" charset="0"/>
                <a:ea typeface="+mn-ea"/>
                <a:cs typeface="Arial" charset="0"/>
              </a:rPr>
              <a:t>) &amp;= \frac{1}{2\pi\sigma^2}e^{-\left(\frac{x^2+y^2}{2\sigma^2}\right)} \\</a:t>
            </a:r>
          </a:p>
          <a:p>
            <a:r>
              <a:rPr lang="en-US" sz="1200" kern="1200" dirty="0">
                <a:solidFill>
                  <a:schemeClr val="tx1"/>
                </a:solidFill>
                <a:effectLst/>
                <a:latin typeface="Arial" charset="0"/>
                <a:ea typeface="+mn-ea"/>
                <a:cs typeface="Arial" charset="0"/>
              </a:rPr>
              <a:t>&amp;= \left(\frac{1}{\sqrt{2\pi\sigma^2}}e^{-\frac{x^2}{2\sigma^2}}\right) \left(\frac{1}{\sqrt{2\pi\sigma^2}}e^{-\frac{y^2}{2\sigma^2}}\right)</a:t>
            </a:r>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D40B747-6E68-4454-9823-732EA3E6628A}" type="slidenum">
              <a:rPr lang="en-US" smtClean="0"/>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8CA7195-E222-42DF-A9C0-FD2A9BBB4D2D}" type="slidenum">
              <a:rPr lang="en-US" smtClean="0"/>
              <a:pPr/>
              <a:t>30</a:t>
            </a:fld>
            <a:endParaRPr lang="en-US"/>
          </a:p>
        </p:txBody>
      </p:sp>
      <p:sp>
        <p:nvSpPr>
          <p:cNvPr id="87043" name="Rectangle 2"/>
          <p:cNvSpPr>
            <a:spLocks noGrp="1" noRot="1" noChangeAspect="1" noChangeArrowheads="1" noTextEdit="1"/>
          </p:cNvSpPr>
          <p:nvPr>
            <p:ph type="sldImg"/>
          </p:nvPr>
        </p:nvSpPr>
        <p:spPr>
          <a:xfrm>
            <a:off x="1209675" y="706438"/>
            <a:ext cx="4835525" cy="3627437"/>
          </a:xfrm>
          <a:ln/>
        </p:spPr>
      </p:sp>
      <p:sp>
        <p:nvSpPr>
          <p:cNvPr id="87044" name="Rectangle 3"/>
          <p:cNvSpPr>
            <a:spLocks noGrp="1" noChangeArrowheads="1"/>
          </p:cNvSpPr>
          <p:nvPr>
            <p:ph type="body" idx="1"/>
          </p:nvPr>
        </p:nvSpPr>
        <p:spPr>
          <a:xfrm>
            <a:off x="957263" y="4568825"/>
            <a:ext cx="5421312" cy="4337050"/>
          </a:xfrm>
          <a:noFill/>
          <a:ln/>
        </p:spPr>
        <p:txBody>
          <a:bodyPr lIns="95022" tIns="47511" rIns="95022" bIns="47511"/>
          <a:lstStyle/>
          <a:p>
            <a:pPr eaLnBrk="1" hangingPunct="1"/>
            <a:r>
              <a:rPr lang="en-US"/>
              <a:t>Salt and pepper and impulse noise can be due to transmission errors (e.g., from deep space probe), dead CCD pixels, specks on lens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6456B9E-C641-4936-B037-9F4E38C7272D}" type="slidenum">
              <a:rPr lang="en-US" smtClean="0"/>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111ADF-DDCD-403A-BC49-69FD0027A007}" type="slidenum">
              <a:rPr lang="en-US" smtClean="0"/>
              <a:pPr/>
              <a:t>31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72F482-6013-41B9-9D03-4DB30BF15E99}" type="slidenum">
              <a:rPr lang="en-US" smtClean="0"/>
              <a:pPr/>
              <a:t>32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CEE2C0-ED32-4AFD-9984-CFB7CF91CAF8}" type="slidenum">
              <a:rPr lang="en-US" smtClean="0"/>
              <a:pPr/>
              <a:t>33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204F1E7-967C-4D94-8FA7-279B1D28A75E}" type="slidenum">
              <a:rPr lang="en-US" smtClean="0"/>
              <a:pPr/>
              <a:t>34</a:t>
            </a:fld>
            <a:endParaRPr lang="en-US"/>
          </a:p>
        </p:txBody>
      </p:sp>
      <p:sp>
        <p:nvSpPr>
          <p:cNvPr id="91139" name="Rectangle 2"/>
          <p:cNvSpPr>
            <a:spLocks noGrp="1" noRot="1" noChangeAspect="1" noChangeArrowheads="1" noTextEdit="1"/>
          </p:cNvSpPr>
          <p:nvPr>
            <p:ph type="sldImg"/>
          </p:nvPr>
        </p:nvSpPr>
        <p:spPr>
          <a:xfrm>
            <a:off x="1209675" y="706438"/>
            <a:ext cx="4835525" cy="3627437"/>
          </a:xfrm>
          <a:ln/>
        </p:spPr>
      </p:sp>
      <p:sp>
        <p:nvSpPr>
          <p:cNvPr id="91140" name="Rectangle 3"/>
          <p:cNvSpPr>
            <a:spLocks noGrp="1" noChangeArrowheads="1"/>
          </p:cNvSpPr>
          <p:nvPr>
            <p:ph type="body" idx="1"/>
          </p:nvPr>
        </p:nvSpPr>
        <p:spPr>
          <a:xfrm>
            <a:off x="957263" y="4568825"/>
            <a:ext cx="5421312" cy="4337050"/>
          </a:xfrm>
          <a:noFill/>
          <a:ln/>
        </p:spPr>
        <p:txBody>
          <a:bodyPr lIns="95022" tIns="47511" rIns="95022" bIns="47511"/>
          <a:lstStyle/>
          <a:p>
            <a:pPr eaLnBrk="1" hangingPunct="1"/>
            <a:r>
              <a:rPr lang="en-US"/>
              <a:t>Linearity of median filter: try filter([0 0 0; 0 1 0; 0 0 0] + [1 1 1; 1 1 2; 2 2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8B224D3-57FE-4CDC-BC76-C621BFA66E8E}" type="slidenum">
              <a:rPr lang="en-US" smtClean="0"/>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6190195-4EA6-49AD-BD3C-6725BD0FC723}" type="slidenum">
              <a:rPr lang="en-US" smtClean="0"/>
              <a:pPr/>
              <a:t>37</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1280D9E-41C3-45AF-A831-5CCD746953E1}" type="slidenum">
              <a:rPr lang="en-US" smtClean="0"/>
              <a:pPr/>
              <a:t>38</a:t>
            </a:fld>
            <a:endParaRPr lang="en-US"/>
          </a:p>
        </p:txBody>
      </p:sp>
      <p:sp>
        <p:nvSpPr>
          <p:cNvPr id="94211" name="Rectangle 2"/>
          <p:cNvSpPr>
            <a:spLocks noGrp="1" noRot="1" noChangeAspect="1" noChangeArrowheads="1" noTextEdit="1"/>
          </p:cNvSpPr>
          <p:nvPr>
            <p:ph type="sldImg"/>
          </p:nvPr>
        </p:nvSpPr>
        <p:spPr>
          <a:xfrm>
            <a:off x="-153988" y="401638"/>
            <a:ext cx="7629526" cy="5722937"/>
          </a:xfrm>
          <a:ln/>
        </p:spPr>
      </p:sp>
      <p:sp>
        <p:nvSpPr>
          <p:cNvPr id="94212" name="Rectangle 3"/>
          <p:cNvSpPr>
            <a:spLocks noGrp="1" noChangeArrowheads="1"/>
          </p:cNvSpPr>
          <p:nvPr>
            <p:ph type="body" idx="1"/>
          </p:nvPr>
        </p:nvSpPr>
        <p:spPr>
          <a:xfrm>
            <a:off x="884238" y="6365875"/>
            <a:ext cx="5619750" cy="253682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6A78780-8FA9-4C44-BE6F-1531048117F0}" type="slidenum">
              <a:rPr lang="en-US" smtClean="0"/>
              <a:pPr/>
              <a:t>39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19359BB-EAFC-4D20-8693-005211E66DB8}" type="slidenum">
              <a:rPr lang="en-US" smtClean="0"/>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46177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506766F-4244-4F9C-96A2-7077A692EF7C}" type="slidenum">
              <a:rPr lang="en-US" smtClean="0"/>
              <a:pPr/>
              <a:t>41</a:t>
            </a:fld>
            <a:endParaRPr lang="en-US"/>
          </a:p>
        </p:txBody>
      </p:sp>
      <p:sp>
        <p:nvSpPr>
          <p:cNvPr id="83971" name="Rectangle 2"/>
          <p:cNvSpPr>
            <a:spLocks noGrp="1" noRot="1" noChangeAspect="1" noChangeArrowheads="1" noTextEdit="1"/>
          </p:cNvSpPr>
          <p:nvPr>
            <p:ph type="sldImg"/>
          </p:nvPr>
        </p:nvSpPr>
        <p:spPr>
          <a:xfrm>
            <a:off x="1254125" y="717550"/>
            <a:ext cx="4778375" cy="3584575"/>
          </a:xfrm>
          <a:ln/>
        </p:spPr>
      </p:sp>
      <p:sp>
        <p:nvSpPr>
          <p:cNvPr id="83972" name="Rectangle 3"/>
          <p:cNvSpPr>
            <a:spLocks noGrp="1" noChangeArrowheads="1"/>
          </p:cNvSpPr>
          <p:nvPr>
            <p:ph type="body" idx="1"/>
          </p:nvPr>
        </p:nvSpPr>
        <p:spPr>
          <a:xfrm>
            <a:off x="949325" y="4540250"/>
            <a:ext cx="5384800" cy="4379913"/>
          </a:xfrm>
          <a:noFill/>
          <a:ln/>
        </p:spPr>
        <p:txBody>
          <a:bodyPr/>
          <a:lstStyle/>
          <a:p>
            <a:pPr>
              <a:spcBef>
                <a:spcPct val="0"/>
              </a:spcBef>
            </a:pPr>
            <a:r>
              <a:rPr lang="en-US"/>
              <a:t>f + a(f - f * g) = (1+a)f-af*g = f*((1+a)e-g)</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49289A-B358-4758-89C2-48286B7256B8}" type="slidenum">
              <a:rPr lang="en-US" smtClean="0"/>
              <a:pPr/>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If we want to know the value of the filtered</a:t>
            </a:r>
            <a:r>
              <a:rPr lang="en-US" baseline="0" dirty="0"/>
              <a:t> image at any location, we overlay </a:t>
            </a:r>
            <a:r>
              <a:rPr lang="en-US" baseline="0"/>
              <a:t>the filter </a:t>
            </a:r>
            <a:r>
              <a:rPr lang="en-US" baseline="0" dirty="0"/>
              <a:t>kernel over the image centered at that location, multiply the image values by the corresponding kernel values, and sum the result. To produce the entire filtered output image, we slide the filter kernel over every location and perform this operation.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6190195-4EA6-49AD-BD3C-6725BD0FC723}" type="slidenum">
              <a:rPr lang="en-US" smtClean="0"/>
              <a:pPr/>
              <a:t>42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3058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6190195-4EA6-49AD-BD3C-6725BD0FC723}" type="slidenum">
              <a:rPr lang="en-US" smtClean="0"/>
              <a:pPr/>
              <a:t>43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0545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4F36996C-83D8-4989-B5E8-E300FEEE5DC4}"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13FC98-EEA6-4C36-8FF3-5659E87DB63E}"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a:p>
        </p:txBody>
      </p:sp>
      <p:sp>
        <p:nvSpPr>
          <p:cNvPr id="86020" name="Slide Number Placeholder 3"/>
          <p:cNvSpPr>
            <a:spLocks noGrp="1"/>
          </p:cNvSpPr>
          <p:nvPr>
            <p:ph type="sldNum" sz="quarter" idx="5"/>
          </p:nvPr>
        </p:nvSpPr>
        <p:spPr>
          <a:noFill/>
        </p:spPr>
        <p:txBody>
          <a:bodyPr/>
          <a:lstStyle/>
          <a:p>
            <a:fld id="{ACC75502-50CA-4376-AF2E-4814FD5B453E}"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0A4A56-8C52-4C38-A647-E60A751F4BB2}" type="slidenum">
              <a:rPr lang="en-US" smtClean="0"/>
              <a:pPr/>
              <a:t>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838B59-D1D3-401C-A436-6F294FF8C7C6}"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6B9D2E5-CCFD-4DEF-B78D-91F3B8AB5E71}" type="slidenum">
              <a:rPr lang="en-US" smtClean="0"/>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FC5A4B7-81C5-4B33-BA0C-02DA50257A25}" type="slidenum">
              <a:rPr lang="en-US" smtClean="0"/>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4725" y="4560888"/>
            <a:ext cx="5365750" cy="4319587"/>
          </a:xfrm>
          <a:noFill/>
          <a:ln/>
        </p:spPr>
        <p:txBody>
          <a:bodyPr/>
          <a:lstStyle/>
          <a:p>
            <a:pPr eaLnBrk="1" hangingPunct="1"/>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168283-B53C-4E51-8D87-FBC3E9FBA59B}" type="slidenum">
              <a:rPr lang="en-US" smtClean="0"/>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0C029-826F-4844-801E-9011426C9D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A27D6-9C56-4795-AE38-9C8FA71BD0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74C2D-402D-41AA-AC9D-D2332D7846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able Placeholder 2"/>
          <p:cNvSpPr>
            <a:spLocks noGrp="1"/>
          </p:cNvSpPr>
          <p:nvPr>
            <p:ph type="tbl" idx="1"/>
          </p:nvPr>
        </p:nvSpPr>
        <p:spPr>
          <a:xfrm>
            <a:off x="685800" y="914400"/>
            <a:ext cx="7772400" cy="5257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6DE82-3597-46D7-BFCC-AECC7C7B36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57055-30C0-4054-9F71-7D5643F4D6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E6E58-7D30-46F2-8E2A-2C4C73AB61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D4CF7-EA2F-4F90-99D7-1EE5866BDF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65A22B-DC4F-4B2C-819E-44321E4704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FB298-AE05-4789-B7DC-7A3453F8B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13DB47-FB32-473F-B836-2B92012D60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5D29E-A6DB-4B55-99DA-EFAFCA8130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2BEC1-82D2-40A0-B3C3-CA50C7679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0A55D36-E232-461E-97B3-E089DEB403C3}" type="slidenum">
              <a:rPr lang="en-US"/>
              <a:pPr>
                <a:defRPr/>
              </a:pPr>
              <a:t>‹#›</a:t>
            </a:fld>
            <a:endParaRPr lang="en-US"/>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w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oleObject" Target="../embeddings/oleObject5.bin"/><Relationship Id="rId4" Type="http://schemas.openxmlformats.org/officeDocument/2006/relationships/image" Target="../media/image45.wmf"/></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wmf"/></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1.png"/><Relationship Id="rId11" Type="http://schemas.openxmlformats.org/officeDocument/2006/relationships/image" Target="../media/image65.wmf"/><Relationship Id="rId5" Type="http://schemas.openxmlformats.org/officeDocument/2006/relationships/oleObject" Target="../embeddings/oleObject10.bin"/><Relationship Id="rId10" Type="http://schemas.openxmlformats.org/officeDocument/2006/relationships/oleObject" Target="../embeddings/oleObject11.bin"/><Relationship Id="rId4" Type="http://schemas.openxmlformats.org/officeDocument/2006/relationships/notesSlide" Target="../notesSlides/notesSlide39.xml"/><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cvcl.mit.edu/hybrid/OlivaTorralb_Hybrid_Siggraph06.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vcl.mit.edu/hybrid/OlivaTorralb_Hybrid_Siggraph06.pdf" TargetMode="External"/><Relationship Id="rId7"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oleObject" Target="../embeddings/oleObject12.bin"/><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76200"/>
            <a:ext cx="8153400" cy="838200"/>
          </a:xfrm>
        </p:spPr>
        <p:txBody>
          <a:bodyPr/>
          <a:lstStyle/>
          <a:p>
            <a:r>
              <a:rPr lang="en-US"/>
              <a:t>Linear filtering</a:t>
            </a:r>
          </a:p>
        </p:txBody>
      </p:sp>
      <p:pic>
        <p:nvPicPr>
          <p:cNvPr id="9219" name="Picture 5"/>
          <p:cNvPicPr>
            <a:picLocks noChangeAspect="1" noChangeArrowheads="1"/>
          </p:cNvPicPr>
          <p:nvPr/>
        </p:nvPicPr>
        <p:blipFill>
          <a:blip r:embed="rId3" cstate="print"/>
          <a:srcRect/>
          <a:stretch>
            <a:fillRect/>
          </a:stretch>
        </p:blipFill>
        <p:spPr bwMode="auto">
          <a:xfrm>
            <a:off x="0" y="1828800"/>
            <a:ext cx="4495800" cy="4495800"/>
          </a:xfrm>
          <a:prstGeom prst="rect">
            <a:avLst/>
          </a:prstGeom>
          <a:noFill/>
          <a:ln w="9525">
            <a:noFill/>
            <a:miter lim="800000"/>
            <a:headEnd/>
            <a:tailEnd/>
          </a:ln>
        </p:spPr>
      </p:pic>
      <p:pic>
        <p:nvPicPr>
          <p:cNvPr id="9220" name="Picture 6"/>
          <p:cNvPicPr>
            <a:picLocks noChangeAspect="1" noChangeArrowheads="1"/>
          </p:cNvPicPr>
          <p:nvPr/>
        </p:nvPicPr>
        <p:blipFill>
          <a:blip r:embed="rId4" cstate="print"/>
          <a:srcRect/>
          <a:stretch>
            <a:fillRect/>
          </a:stretch>
        </p:blipFill>
        <p:spPr bwMode="auto">
          <a:xfrm>
            <a:off x="4648200" y="1828800"/>
            <a:ext cx="4495800" cy="4495800"/>
          </a:xfrm>
          <a:prstGeom prst="rect">
            <a:avLst/>
          </a:prstGeom>
          <a:noFill/>
          <a:ln w="9525">
            <a:noFill/>
            <a:miter lim="800000"/>
            <a:headEnd/>
            <a:tailEnd/>
          </a:ln>
        </p:spPr>
      </p:pic>
      <p:pic>
        <p:nvPicPr>
          <p:cNvPr id="9221" name="Picture 7"/>
          <p:cNvPicPr>
            <a:picLocks noChangeAspect="1" noChangeArrowheads="1"/>
          </p:cNvPicPr>
          <p:nvPr/>
        </p:nvPicPr>
        <p:blipFill>
          <a:blip r:embed="rId5" cstate="print"/>
          <a:srcRect/>
          <a:stretch>
            <a:fillRect/>
          </a:stretch>
        </p:blipFill>
        <p:spPr bwMode="auto">
          <a:xfrm>
            <a:off x="4419600" y="1295400"/>
            <a:ext cx="317500" cy="317500"/>
          </a:xfrm>
          <a:prstGeom prst="rect">
            <a:avLst/>
          </a:prstGeom>
          <a:noFill/>
          <a:ln w="9525">
            <a:noFill/>
            <a:miter lim="800000"/>
            <a:headEnd/>
            <a:tailEnd/>
          </a:ln>
        </p:spPr>
      </p:pic>
      <p:sp>
        <p:nvSpPr>
          <p:cNvPr id="6" name="Text Box 29">
            <a:extLst>
              <a:ext uri="{FF2B5EF4-FFF2-40B4-BE49-F238E27FC236}">
                <a16:creationId xmlns:a16="http://schemas.microsoft.com/office/drawing/2014/main" id="{13FFC481-FBF9-3B45-BF32-EEB684FF6DCF}"/>
              </a:ext>
            </a:extLst>
          </p:cNvPr>
          <p:cNvSpPr txBox="1">
            <a:spLocks noChangeArrowheads="1"/>
          </p:cNvSpPr>
          <p:nvPr/>
        </p:nvSpPr>
        <p:spPr bwMode="auto">
          <a:xfrm>
            <a:off x="-46318" y="6540500"/>
            <a:ext cx="2294218" cy="307777"/>
          </a:xfrm>
          <a:prstGeom prst="rect">
            <a:avLst/>
          </a:prstGeom>
          <a:noFill/>
          <a:ln w="9525">
            <a:noFill/>
            <a:miter lim="800000"/>
            <a:headEnd/>
            <a:tailEnd/>
          </a:ln>
        </p:spPr>
        <p:txBody>
          <a:bodyPr wrap="none">
            <a:spAutoFit/>
          </a:bodyPr>
          <a:lstStyle/>
          <a:p>
            <a:r>
              <a:rPr lang="en-US" sz="1400" dirty="0"/>
              <a:t>Slides from Lana </a:t>
            </a:r>
            <a:r>
              <a:rPr lang="en-US" sz="1400" dirty="0" err="1"/>
              <a:t>Lazebnik</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Practice with linear filters</a:t>
            </a:r>
          </a:p>
        </p:txBody>
      </p:sp>
      <p:grpSp>
        <p:nvGrpSpPr>
          <p:cNvPr id="17411" name="Group 3"/>
          <p:cNvGrpSpPr>
            <a:grpSpLocks/>
          </p:cNvGrpSpPr>
          <p:nvPr/>
        </p:nvGrpSpPr>
        <p:grpSpPr bwMode="auto">
          <a:xfrm>
            <a:off x="3886200" y="2971800"/>
            <a:ext cx="1225550" cy="1295400"/>
            <a:chOff x="144" y="144"/>
            <a:chExt cx="1152" cy="1136"/>
          </a:xfrm>
        </p:grpSpPr>
        <p:sp>
          <p:nvSpPr>
            <p:cNvPr id="17417"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18"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19"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0"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1"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7422"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3"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4"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5"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7426"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7427"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7428"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7429"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7430"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7431"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7432"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7433"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7412" name="Picture 22"/>
          <p:cNvPicPr>
            <a:picLocks noChangeAspect="1" noChangeArrowheads="1"/>
          </p:cNvPicPr>
          <p:nvPr/>
        </p:nvPicPr>
        <p:blipFill>
          <a:blip r:embed="rId3" cstate="print"/>
          <a:srcRect/>
          <a:stretch>
            <a:fillRect/>
          </a:stretch>
        </p:blipFill>
        <p:spPr bwMode="auto">
          <a:xfrm>
            <a:off x="6248400" y="2667000"/>
            <a:ext cx="1876425" cy="1857375"/>
          </a:xfrm>
          <a:prstGeom prst="rect">
            <a:avLst/>
          </a:prstGeom>
          <a:noFill/>
          <a:ln w="38100">
            <a:solidFill>
              <a:schemeClr val="tx1"/>
            </a:solidFill>
            <a:miter lim="800000"/>
            <a:headEnd/>
            <a:tailEnd/>
          </a:ln>
        </p:spPr>
      </p:pic>
      <p:sp>
        <p:nvSpPr>
          <p:cNvPr id="17413" name="Text Box 23"/>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7414" name="Text Box 24"/>
          <p:cNvSpPr txBox="1">
            <a:spLocks noChangeArrowheads="1"/>
          </p:cNvSpPr>
          <p:nvPr/>
        </p:nvSpPr>
        <p:spPr bwMode="auto">
          <a:xfrm>
            <a:off x="6324600" y="4724400"/>
            <a:ext cx="2133600" cy="822325"/>
          </a:xfrm>
          <a:prstGeom prst="rect">
            <a:avLst/>
          </a:prstGeom>
          <a:noFill/>
          <a:ln w="9525">
            <a:noFill/>
            <a:miter lim="800000"/>
            <a:headEnd/>
            <a:tailEnd/>
          </a:ln>
        </p:spPr>
        <p:txBody>
          <a:bodyPr>
            <a:spAutoFit/>
          </a:bodyPr>
          <a:lstStyle/>
          <a:p>
            <a:r>
              <a:rPr lang="en-US">
                <a:latin typeface="Times" pitchFamily="18" charset="0"/>
              </a:rPr>
              <a:t>Filtered </a:t>
            </a:r>
          </a:p>
          <a:p>
            <a:r>
              <a:rPr lang="en-US">
                <a:latin typeface="Times" pitchFamily="18" charset="0"/>
              </a:rPr>
              <a:t>(no change)</a:t>
            </a:r>
          </a:p>
        </p:txBody>
      </p:sp>
      <p:pic>
        <p:nvPicPr>
          <p:cNvPr id="17415" name="Picture 25"/>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7416"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Practice with linear filters</a:t>
            </a:r>
          </a:p>
        </p:txBody>
      </p:sp>
      <p:grpSp>
        <p:nvGrpSpPr>
          <p:cNvPr id="18435" name="Group 3"/>
          <p:cNvGrpSpPr>
            <a:grpSpLocks/>
          </p:cNvGrpSpPr>
          <p:nvPr/>
        </p:nvGrpSpPr>
        <p:grpSpPr bwMode="auto">
          <a:xfrm>
            <a:off x="3886200" y="2971800"/>
            <a:ext cx="1225550" cy="1295400"/>
            <a:chOff x="144" y="144"/>
            <a:chExt cx="1152" cy="1136"/>
          </a:xfrm>
        </p:grpSpPr>
        <p:sp>
          <p:nvSpPr>
            <p:cNvPr id="1844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8436" name="Picture 21"/>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8437"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8438" name="Text Box 23"/>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18439" name="Text Box 24"/>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Practice with linear filters</a:t>
            </a:r>
          </a:p>
        </p:txBody>
      </p:sp>
      <p:grpSp>
        <p:nvGrpSpPr>
          <p:cNvPr id="19459" name="Group 3"/>
          <p:cNvGrpSpPr>
            <a:grpSpLocks/>
          </p:cNvGrpSpPr>
          <p:nvPr/>
        </p:nvGrpSpPr>
        <p:grpSpPr bwMode="auto">
          <a:xfrm>
            <a:off x="3886200" y="2971800"/>
            <a:ext cx="1225550" cy="1295400"/>
            <a:chOff x="144" y="144"/>
            <a:chExt cx="1152" cy="1136"/>
          </a:xfrm>
        </p:grpSpPr>
        <p:sp>
          <p:nvSpPr>
            <p:cNvPr id="19466"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7"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8"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69"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9470"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1"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2"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3"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4"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9475"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9476"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9477"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9478"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9479"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9480"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9481"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9482"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9460" name="Picture 21"/>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9461"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pic>
        <p:nvPicPr>
          <p:cNvPr id="19462" name="Picture 23"/>
          <p:cNvPicPr>
            <a:picLocks noChangeAspect="1" noChangeArrowheads="1"/>
          </p:cNvPicPr>
          <p:nvPr/>
        </p:nvPicPr>
        <p:blipFill>
          <a:blip r:embed="rId3" cstate="print"/>
          <a:srcRect l="8000"/>
          <a:stretch>
            <a:fillRect/>
          </a:stretch>
        </p:blipFill>
        <p:spPr bwMode="auto">
          <a:xfrm>
            <a:off x="6477000" y="2667000"/>
            <a:ext cx="1828800" cy="1857375"/>
          </a:xfrm>
          <a:prstGeom prst="rect">
            <a:avLst/>
          </a:prstGeom>
          <a:noFill/>
          <a:ln w="38100">
            <a:noFill/>
            <a:miter lim="800000"/>
            <a:headEnd/>
            <a:tailEnd/>
          </a:ln>
        </p:spPr>
      </p:pic>
      <p:sp>
        <p:nvSpPr>
          <p:cNvPr id="19463" name="Rectangle 24"/>
          <p:cNvSpPr>
            <a:spLocks noChangeArrowheads="1"/>
          </p:cNvSpPr>
          <p:nvPr/>
        </p:nvSpPr>
        <p:spPr bwMode="auto">
          <a:xfrm>
            <a:off x="6477000" y="2667000"/>
            <a:ext cx="1905000" cy="1828800"/>
          </a:xfrm>
          <a:prstGeom prst="rect">
            <a:avLst/>
          </a:prstGeom>
          <a:noFill/>
          <a:ln w="38100">
            <a:solidFill>
              <a:schemeClr val="tx1"/>
            </a:solidFill>
            <a:miter lim="800000"/>
            <a:headEnd/>
            <a:tailEnd/>
          </a:ln>
        </p:spPr>
        <p:txBody>
          <a:bodyPr wrap="none" anchor="ctr"/>
          <a:lstStyle/>
          <a:p>
            <a:endParaRPr lang="en-US"/>
          </a:p>
        </p:txBody>
      </p:sp>
      <p:sp>
        <p:nvSpPr>
          <p:cNvPr id="19464" name="Text Box 25"/>
          <p:cNvSpPr txBox="1">
            <a:spLocks noChangeArrowheads="1"/>
          </p:cNvSpPr>
          <p:nvPr/>
        </p:nvSpPr>
        <p:spPr bwMode="auto">
          <a:xfrm>
            <a:off x="6553200" y="4724400"/>
            <a:ext cx="1540806" cy="830997"/>
          </a:xfrm>
          <a:prstGeom prst="rect">
            <a:avLst/>
          </a:prstGeom>
          <a:noFill/>
          <a:ln w="9525">
            <a:noFill/>
            <a:miter lim="800000"/>
            <a:headEnd/>
            <a:tailEnd/>
          </a:ln>
        </p:spPr>
        <p:txBody>
          <a:bodyPr wrap="none">
            <a:spAutoFit/>
          </a:bodyPr>
          <a:lstStyle/>
          <a:p>
            <a:r>
              <a:rPr lang="en-US" dirty="0">
                <a:latin typeface="Times" pitchFamily="18" charset="0"/>
              </a:rPr>
              <a:t>Shifted </a:t>
            </a:r>
            <a:r>
              <a:rPr lang="en-US" i="1" dirty="0">
                <a:latin typeface="Times" pitchFamily="18" charset="0"/>
              </a:rPr>
              <a:t>left</a:t>
            </a:r>
          </a:p>
          <a:p>
            <a:r>
              <a:rPr lang="en-US" dirty="0">
                <a:latin typeface="Times" pitchFamily="18" charset="0"/>
              </a:rPr>
              <a:t>By 1 pixel</a:t>
            </a:r>
          </a:p>
        </p:txBody>
      </p:sp>
      <p:sp>
        <p:nvSpPr>
          <p:cNvPr id="19465"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Practice with linear filters</a:t>
            </a:r>
          </a:p>
        </p:txBody>
      </p:sp>
      <p:pic>
        <p:nvPicPr>
          <p:cNvPr id="20483" name="Picture 3"/>
          <p:cNvPicPr>
            <a:picLocks noChangeAspect="1" noChangeArrowheads="1"/>
          </p:cNvPicPr>
          <p:nvPr/>
        </p:nvPicPr>
        <p:blipFill>
          <a:blip r:embed="rId4"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20484" name="Text Box 4"/>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20485" name="Text Box 5"/>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grpSp>
        <p:nvGrpSpPr>
          <p:cNvPr id="20486" name="Group 6"/>
          <p:cNvGrpSpPr>
            <a:grpSpLocks/>
          </p:cNvGrpSpPr>
          <p:nvPr/>
        </p:nvGrpSpPr>
        <p:grpSpPr bwMode="auto">
          <a:xfrm>
            <a:off x="3733800" y="3048000"/>
            <a:ext cx="1676400" cy="1295400"/>
            <a:chOff x="3799" y="2064"/>
            <a:chExt cx="1433" cy="1136"/>
          </a:xfrm>
        </p:grpSpPr>
        <p:grpSp>
          <p:nvGrpSpPr>
            <p:cNvPr id="20488" name="Group 7"/>
            <p:cNvGrpSpPr>
              <a:grpSpLocks/>
            </p:cNvGrpSpPr>
            <p:nvPr/>
          </p:nvGrpSpPr>
          <p:grpSpPr bwMode="auto">
            <a:xfrm>
              <a:off x="4080" y="2064"/>
              <a:ext cx="1152" cy="1136"/>
              <a:chOff x="144" y="144"/>
              <a:chExt cx="1152" cy="1136"/>
            </a:xfrm>
          </p:grpSpPr>
          <p:sp>
            <p:nvSpPr>
              <p:cNvPr id="20490" name="Rectangle 8"/>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1" name="Rectangle 9"/>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2" name="Rectangle 10"/>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3" name="Rectangle 11"/>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4" name="Rectangle 12"/>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5" name="Rectangle 13"/>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6" name="Rectangle 14"/>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7" name="Rectangle 15"/>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8" name="Rectangle 16"/>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0499" name="Line 17"/>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8"/>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9"/>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20"/>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21"/>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22"/>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23"/>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4"/>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9" name="Picture 25"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
        <p:nvSpPr>
          <p:cNvPr id="20487" name="Text Box 2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Practice with linear filters</a:t>
            </a:r>
          </a:p>
        </p:txBody>
      </p:sp>
      <p:pic>
        <p:nvPicPr>
          <p:cNvPr id="21507" name="Picture 3"/>
          <p:cNvPicPr>
            <a:picLocks noChangeAspect="1" noChangeArrowheads="1"/>
          </p:cNvPicPr>
          <p:nvPr/>
        </p:nvPicPr>
        <p:blipFill>
          <a:blip r:embed="rId4"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21508" name="Text Box 4"/>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grpSp>
        <p:nvGrpSpPr>
          <p:cNvPr id="21509" name="Group 5"/>
          <p:cNvGrpSpPr>
            <a:grpSpLocks/>
          </p:cNvGrpSpPr>
          <p:nvPr/>
        </p:nvGrpSpPr>
        <p:grpSpPr bwMode="auto">
          <a:xfrm>
            <a:off x="3733800" y="3048000"/>
            <a:ext cx="1676400" cy="1295400"/>
            <a:chOff x="3799" y="2064"/>
            <a:chExt cx="1433" cy="1136"/>
          </a:xfrm>
        </p:grpSpPr>
        <p:grpSp>
          <p:nvGrpSpPr>
            <p:cNvPr id="21513" name="Group 6"/>
            <p:cNvGrpSpPr>
              <a:grpSpLocks/>
            </p:cNvGrpSpPr>
            <p:nvPr/>
          </p:nvGrpSpPr>
          <p:grpSpPr bwMode="auto">
            <a:xfrm>
              <a:off x="4080" y="2064"/>
              <a:ext cx="1152" cy="1136"/>
              <a:chOff x="144" y="144"/>
              <a:chExt cx="1152" cy="1136"/>
            </a:xfrm>
          </p:grpSpPr>
          <p:sp>
            <p:nvSpPr>
              <p:cNvPr id="21515"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6"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7"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8"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19"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0"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1"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2"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3"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1524"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525"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1526"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1527"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528"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1529"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1530"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1531"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1514"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pic>
        <p:nvPicPr>
          <p:cNvPr id="21510" name="Picture 25"/>
          <p:cNvPicPr>
            <a:picLocks noChangeAspect="1" noChangeArrowheads="1"/>
          </p:cNvPicPr>
          <p:nvPr/>
        </p:nvPicPr>
        <p:blipFill>
          <a:blip r:embed="rId6" cstate="print"/>
          <a:srcRect/>
          <a:stretch>
            <a:fillRect/>
          </a:stretch>
        </p:blipFill>
        <p:spPr bwMode="auto">
          <a:xfrm>
            <a:off x="6477000" y="2667000"/>
            <a:ext cx="1857375" cy="1866900"/>
          </a:xfrm>
          <a:prstGeom prst="rect">
            <a:avLst/>
          </a:prstGeom>
          <a:noFill/>
          <a:ln w="38100">
            <a:solidFill>
              <a:schemeClr val="tx1"/>
            </a:solidFill>
            <a:miter lim="800000"/>
            <a:headEnd/>
            <a:tailEnd/>
          </a:ln>
        </p:spPr>
      </p:pic>
      <p:sp>
        <p:nvSpPr>
          <p:cNvPr id="21511" name="Text Box 26"/>
          <p:cNvSpPr txBox="1">
            <a:spLocks noChangeArrowheads="1"/>
          </p:cNvSpPr>
          <p:nvPr/>
        </p:nvSpPr>
        <p:spPr bwMode="auto">
          <a:xfrm>
            <a:off x="6477000" y="4800600"/>
            <a:ext cx="1655763" cy="822325"/>
          </a:xfrm>
          <a:prstGeom prst="rect">
            <a:avLst/>
          </a:prstGeom>
          <a:noFill/>
          <a:ln w="9525">
            <a:noFill/>
            <a:miter lim="800000"/>
            <a:headEnd/>
            <a:tailEnd/>
          </a:ln>
        </p:spPr>
        <p:txBody>
          <a:bodyPr wrap="none">
            <a:spAutoFit/>
          </a:bodyPr>
          <a:lstStyle/>
          <a:p>
            <a:r>
              <a:rPr lang="en-US">
                <a:latin typeface="Times" pitchFamily="18" charset="0"/>
              </a:rPr>
              <a:t>Blur (with a</a:t>
            </a:r>
          </a:p>
          <a:p>
            <a:r>
              <a:rPr lang="en-US">
                <a:latin typeface="Times" pitchFamily="18" charset="0"/>
              </a:rPr>
              <a:t>box filter)</a:t>
            </a:r>
          </a:p>
        </p:txBody>
      </p:sp>
      <p:sp>
        <p:nvSpPr>
          <p:cNvPr id="21512" name="Text Box 27"/>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Practice with linear filters</a:t>
            </a:r>
          </a:p>
        </p:txBody>
      </p:sp>
      <p:pic>
        <p:nvPicPr>
          <p:cNvPr id="22531" name="Picture 3"/>
          <p:cNvPicPr>
            <a:picLocks noChangeAspect="1" noChangeArrowheads="1"/>
          </p:cNvPicPr>
          <p:nvPr/>
        </p:nvPicPr>
        <p:blipFill>
          <a:blip r:embed="rId4" cstate="print"/>
          <a:srcRect/>
          <a:stretch>
            <a:fillRect/>
          </a:stretch>
        </p:blipFill>
        <p:spPr bwMode="auto">
          <a:xfrm>
            <a:off x="457200" y="2590800"/>
            <a:ext cx="1876425" cy="1857375"/>
          </a:xfrm>
          <a:prstGeom prst="rect">
            <a:avLst/>
          </a:prstGeom>
          <a:noFill/>
          <a:ln w="38100">
            <a:solidFill>
              <a:schemeClr val="tx1"/>
            </a:solidFill>
            <a:miter lim="800000"/>
            <a:headEnd/>
            <a:tailEnd/>
          </a:ln>
        </p:spPr>
      </p:pic>
      <p:sp>
        <p:nvSpPr>
          <p:cNvPr id="22532" name="Text Box 4"/>
          <p:cNvSpPr txBox="1">
            <a:spLocks noChangeArrowheads="1"/>
          </p:cNvSpPr>
          <p:nvPr/>
        </p:nvSpPr>
        <p:spPr bwMode="auto">
          <a:xfrm>
            <a:off x="669925" y="46132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grpSp>
        <p:nvGrpSpPr>
          <p:cNvPr id="22533" name="Group 5"/>
          <p:cNvGrpSpPr>
            <a:grpSpLocks/>
          </p:cNvGrpSpPr>
          <p:nvPr/>
        </p:nvGrpSpPr>
        <p:grpSpPr bwMode="auto">
          <a:xfrm>
            <a:off x="4953000" y="2895600"/>
            <a:ext cx="1371600" cy="1066800"/>
            <a:chOff x="3799" y="2064"/>
            <a:chExt cx="1433" cy="1136"/>
          </a:xfrm>
        </p:grpSpPr>
        <p:grpSp>
          <p:nvGrpSpPr>
            <p:cNvPr id="22556" name="Group 6"/>
            <p:cNvGrpSpPr>
              <a:grpSpLocks/>
            </p:cNvGrpSpPr>
            <p:nvPr/>
          </p:nvGrpSpPr>
          <p:grpSpPr bwMode="auto">
            <a:xfrm>
              <a:off x="4080" y="2064"/>
              <a:ext cx="1152" cy="1136"/>
              <a:chOff x="144" y="144"/>
              <a:chExt cx="1152" cy="1136"/>
            </a:xfrm>
          </p:grpSpPr>
          <p:sp>
            <p:nvSpPr>
              <p:cNvPr id="22558"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59"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0"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1"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2"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3"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4"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5"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6"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67"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68"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69"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70"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71"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72"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73"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74"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2557"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22534" name="Group 25"/>
          <p:cNvGrpSpPr>
            <a:grpSpLocks/>
          </p:cNvGrpSpPr>
          <p:nvPr/>
        </p:nvGrpSpPr>
        <p:grpSpPr bwMode="auto">
          <a:xfrm>
            <a:off x="2971800" y="2895600"/>
            <a:ext cx="1149350" cy="1066800"/>
            <a:chOff x="144" y="144"/>
            <a:chExt cx="1152" cy="1136"/>
          </a:xfrm>
        </p:grpSpPr>
        <p:sp>
          <p:nvSpPr>
            <p:cNvPr id="22539"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0"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1"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2"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3"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2544"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5"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6"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7"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2548"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49"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0"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1"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52"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53"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4"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5"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2535" name="Text Box 43"/>
          <p:cNvSpPr txBox="1">
            <a:spLocks noChangeArrowheads="1"/>
          </p:cNvSpPr>
          <p:nvPr/>
        </p:nvSpPr>
        <p:spPr bwMode="auto">
          <a:xfrm>
            <a:off x="43434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2536" name="Text Box 44"/>
          <p:cNvSpPr txBox="1">
            <a:spLocks noChangeArrowheads="1"/>
          </p:cNvSpPr>
          <p:nvPr/>
        </p:nvSpPr>
        <p:spPr bwMode="auto">
          <a:xfrm>
            <a:off x="7467600" y="28956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2537" name="Text Box 45"/>
          <p:cNvSpPr txBox="1">
            <a:spLocks noChangeArrowheads="1"/>
          </p:cNvSpPr>
          <p:nvPr/>
        </p:nvSpPr>
        <p:spPr bwMode="auto">
          <a:xfrm>
            <a:off x="2895600" y="4343400"/>
            <a:ext cx="3657600" cy="457200"/>
          </a:xfrm>
          <a:prstGeom prst="rect">
            <a:avLst/>
          </a:prstGeom>
          <a:noFill/>
          <a:ln w="9525">
            <a:noFill/>
            <a:miter lim="800000"/>
            <a:headEnd/>
            <a:tailEnd/>
          </a:ln>
        </p:spPr>
        <p:txBody>
          <a:bodyPr>
            <a:spAutoFit/>
          </a:bodyPr>
          <a:lstStyle/>
          <a:p>
            <a:r>
              <a:rPr lang="en-US">
                <a:latin typeface="Times" pitchFamily="18" charset="0"/>
              </a:rPr>
              <a:t>(Note that filter sums to 1)</a:t>
            </a:r>
          </a:p>
        </p:txBody>
      </p:sp>
      <p:sp>
        <p:nvSpPr>
          <p:cNvPr id="22538" name="Text Box 4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Practice with linear filters</a:t>
            </a:r>
          </a:p>
        </p:txBody>
      </p:sp>
      <p:pic>
        <p:nvPicPr>
          <p:cNvPr id="23555" name="Picture 3"/>
          <p:cNvPicPr>
            <a:picLocks noChangeAspect="1" noChangeArrowheads="1"/>
          </p:cNvPicPr>
          <p:nvPr/>
        </p:nvPicPr>
        <p:blipFill>
          <a:blip r:embed="rId4" cstate="print"/>
          <a:srcRect/>
          <a:stretch>
            <a:fillRect/>
          </a:stretch>
        </p:blipFill>
        <p:spPr bwMode="auto">
          <a:xfrm>
            <a:off x="457200" y="2590800"/>
            <a:ext cx="1876425" cy="1857375"/>
          </a:xfrm>
          <a:prstGeom prst="rect">
            <a:avLst/>
          </a:prstGeom>
          <a:noFill/>
          <a:ln w="38100">
            <a:solidFill>
              <a:schemeClr val="tx1"/>
            </a:solidFill>
            <a:miter lim="800000"/>
            <a:headEnd/>
            <a:tailEnd/>
          </a:ln>
        </p:spPr>
      </p:pic>
      <p:sp>
        <p:nvSpPr>
          <p:cNvPr id="23556" name="Text Box 4"/>
          <p:cNvSpPr txBox="1">
            <a:spLocks noChangeArrowheads="1"/>
          </p:cNvSpPr>
          <p:nvPr/>
        </p:nvSpPr>
        <p:spPr bwMode="auto">
          <a:xfrm>
            <a:off x="669925" y="4613275"/>
            <a:ext cx="1198563" cy="457200"/>
          </a:xfrm>
          <a:prstGeom prst="rect">
            <a:avLst/>
          </a:prstGeom>
          <a:noFill/>
          <a:ln w="9525">
            <a:noFill/>
            <a:miter lim="800000"/>
            <a:headEnd/>
            <a:tailEnd/>
          </a:ln>
        </p:spPr>
        <p:txBody>
          <a:bodyPr wrap="none">
            <a:spAutoFit/>
          </a:bodyPr>
          <a:lstStyle/>
          <a:p>
            <a:r>
              <a:rPr lang="en-US" dirty="0">
                <a:latin typeface="Times" pitchFamily="18" charset="0"/>
              </a:rPr>
              <a:t>Original</a:t>
            </a:r>
          </a:p>
        </p:txBody>
      </p:sp>
      <p:grpSp>
        <p:nvGrpSpPr>
          <p:cNvPr id="23557" name="Group 5"/>
          <p:cNvGrpSpPr>
            <a:grpSpLocks/>
          </p:cNvGrpSpPr>
          <p:nvPr/>
        </p:nvGrpSpPr>
        <p:grpSpPr bwMode="auto">
          <a:xfrm>
            <a:off x="4953000" y="2895600"/>
            <a:ext cx="1371600" cy="1066800"/>
            <a:chOff x="3799" y="2064"/>
            <a:chExt cx="1433" cy="1136"/>
          </a:xfrm>
        </p:grpSpPr>
        <p:grpSp>
          <p:nvGrpSpPr>
            <p:cNvPr id="23580" name="Group 6"/>
            <p:cNvGrpSpPr>
              <a:grpSpLocks/>
            </p:cNvGrpSpPr>
            <p:nvPr/>
          </p:nvGrpSpPr>
          <p:grpSpPr bwMode="auto">
            <a:xfrm>
              <a:off x="4080" y="2064"/>
              <a:ext cx="1152" cy="1136"/>
              <a:chOff x="144" y="144"/>
              <a:chExt cx="1152" cy="1136"/>
            </a:xfrm>
          </p:grpSpPr>
          <p:sp>
            <p:nvSpPr>
              <p:cNvPr id="23582"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3"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4"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5"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6"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7"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8"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89"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90"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3591"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92"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93"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94"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95"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3596"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97"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98"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3581"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23558" name="Group 25"/>
          <p:cNvGrpSpPr>
            <a:grpSpLocks/>
          </p:cNvGrpSpPr>
          <p:nvPr/>
        </p:nvGrpSpPr>
        <p:grpSpPr bwMode="auto">
          <a:xfrm>
            <a:off x="2971800" y="2895600"/>
            <a:ext cx="1149350" cy="1066800"/>
            <a:chOff x="144" y="144"/>
            <a:chExt cx="1152" cy="1136"/>
          </a:xfrm>
        </p:grpSpPr>
        <p:sp>
          <p:nvSpPr>
            <p:cNvPr id="23563"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4"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5"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6"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7"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3568"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69"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0"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1"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3572"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73"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74"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575"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3576"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3577"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78"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3579"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3559" name="Text Box 43"/>
          <p:cNvSpPr txBox="1">
            <a:spLocks noChangeArrowheads="1"/>
          </p:cNvSpPr>
          <p:nvPr/>
        </p:nvSpPr>
        <p:spPr bwMode="auto">
          <a:xfrm>
            <a:off x="43434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sp>
        <p:nvSpPr>
          <p:cNvPr id="23560" name="Text Box 44"/>
          <p:cNvSpPr txBox="1">
            <a:spLocks noChangeArrowheads="1"/>
          </p:cNvSpPr>
          <p:nvPr/>
        </p:nvSpPr>
        <p:spPr bwMode="auto">
          <a:xfrm>
            <a:off x="4419600" y="4724400"/>
            <a:ext cx="4419600" cy="1200329"/>
          </a:xfrm>
          <a:prstGeom prst="rect">
            <a:avLst/>
          </a:prstGeom>
          <a:noFill/>
          <a:ln w="9525">
            <a:noFill/>
            <a:miter lim="800000"/>
            <a:headEnd/>
            <a:tailEnd/>
          </a:ln>
        </p:spPr>
        <p:txBody>
          <a:bodyPr>
            <a:spAutoFit/>
          </a:bodyPr>
          <a:lstStyle/>
          <a:p>
            <a:r>
              <a:rPr lang="en-US" b="1">
                <a:latin typeface="Times New Roman" panose="02020603050405020304" pitchFamily="18" charset="0"/>
                <a:cs typeface="Times New Roman" panose="02020603050405020304" pitchFamily="18" charset="0"/>
              </a:rPr>
              <a:t>Sharpening filter</a:t>
            </a:r>
          </a:p>
          <a:p>
            <a:pPr lvl="1">
              <a:buFontTx/>
              <a:buChar char="-"/>
            </a:pPr>
            <a:r>
              <a:rPr lang="en-US">
                <a:latin typeface="Times New Roman" panose="02020603050405020304" pitchFamily="18" charset="0"/>
                <a:cs typeface="Times New Roman" panose="02020603050405020304" pitchFamily="18" charset="0"/>
              </a:rPr>
              <a:t> Accentuates differences with local average</a:t>
            </a:r>
          </a:p>
        </p:txBody>
      </p:sp>
      <p:pic>
        <p:nvPicPr>
          <p:cNvPr id="23561" name="Picture 45"/>
          <p:cNvPicPr>
            <a:picLocks noChangeAspect="1" noChangeArrowheads="1"/>
          </p:cNvPicPr>
          <p:nvPr/>
        </p:nvPicPr>
        <p:blipFill>
          <a:blip r:embed="rId6" cstate="print"/>
          <a:srcRect/>
          <a:stretch>
            <a:fillRect/>
          </a:stretch>
        </p:blipFill>
        <p:spPr bwMode="auto">
          <a:xfrm>
            <a:off x="6781800" y="2514600"/>
            <a:ext cx="1876425" cy="1876425"/>
          </a:xfrm>
          <a:prstGeom prst="rect">
            <a:avLst/>
          </a:prstGeom>
          <a:noFill/>
          <a:ln w="9525">
            <a:noFill/>
            <a:miter lim="800000"/>
            <a:headEnd/>
            <a:tailEnd/>
          </a:ln>
        </p:spPr>
      </p:pic>
      <p:sp>
        <p:nvSpPr>
          <p:cNvPr id="23562" name="Text Box 46"/>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18013"/>
          <a:stretch>
            <a:fillRect/>
          </a:stretch>
        </p:blipFill>
        <p:spPr bwMode="auto">
          <a:xfrm>
            <a:off x="762000" y="1676400"/>
            <a:ext cx="7586663" cy="4356100"/>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r>
              <a:rPr lang="en-US"/>
              <a:t>Sharpening</a:t>
            </a:r>
          </a:p>
        </p:txBody>
      </p:sp>
      <p:sp>
        <p:nvSpPr>
          <p:cNvPr id="24580"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Sharpening</a:t>
            </a:r>
          </a:p>
        </p:txBody>
      </p:sp>
      <p:sp>
        <p:nvSpPr>
          <p:cNvPr id="39939" name="Rectangle 3"/>
          <p:cNvSpPr>
            <a:spLocks noGrp="1" noChangeArrowheads="1"/>
          </p:cNvSpPr>
          <p:nvPr>
            <p:ph type="body" idx="1"/>
          </p:nvPr>
        </p:nvSpPr>
        <p:spPr>
          <a:xfrm>
            <a:off x="87549" y="888336"/>
            <a:ext cx="7772400" cy="383217"/>
          </a:xfrm>
        </p:spPr>
        <p:txBody>
          <a:bodyPr/>
          <a:lstStyle/>
          <a:p>
            <a:r>
              <a:rPr lang="en-US" sz="1800" dirty="0"/>
              <a:t>What does blurring take away?</a:t>
            </a:r>
          </a:p>
        </p:txBody>
      </p:sp>
      <p:pic>
        <p:nvPicPr>
          <p:cNvPr id="14" name="Picture 13" descr="A person wearing a mask&#10;&#10;Description automatically generated with medium confidence">
            <a:extLst>
              <a:ext uri="{FF2B5EF4-FFF2-40B4-BE49-F238E27FC236}">
                <a16:creationId xmlns:a16="http://schemas.microsoft.com/office/drawing/2014/main" id="{261EA122-1F44-8043-988A-F2DF7F151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2651760" cy="2483296"/>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75DAB554-3D2D-7A46-8A48-BAA6CCA87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5" y="1295400"/>
            <a:ext cx="2651760" cy="2483296"/>
          </a:xfrm>
          <a:prstGeom prst="rect">
            <a:avLst/>
          </a:prstGeom>
        </p:spPr>
      </p:pic>
      <p:pic>
        <p:nvPicPr>
          <p:cNvPr id="20" name="Picture 19" descr="Background pattern&#10;&#10;Description automatically generated">
            <a:extLst>
              <a:ext uri="{FF2B5EF4-FFF2-40B4-BE49-F238E27FC236}">
                <a16:creationId xmlns:a16="http://schemas.microsoft.com/office/drawing/2014/main" id="{84126450-3417-9E41-B9E9-42554459F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550" y="1295400"/>
            <a:ext cx="2651760" cy="2483296"/>
          </a:xfrm>
          <a:prstGeom prst="rect">
            <a:avLst/>
          </a:prstGeom>
        </p:spPr>
      </p:pic>
      <p:pic>
        <p:nvPicPr>
          <p:cNvPr id="47" name="Picture 46" descr="A person wearing a mask&#10;&#10;Description automatically generated with medium confidence">
            <a:extLst>
              <a:ext uri="{FF2B5EF4-FFF2-40B4-BE49-F238E27FC236}">
                <a16:creationId xmlns:a16="http://schemas.microsoft.com/office/drawing/2014/main" id="{964A0AA5-4CCF-304E-B35C-D5193996A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65535"/>
            <a:ext cx="2651760" cy="2483296"/>
          </a:xfrm>
          <a:prstGeom prst="rect">
            <a:avLst/>
          </a:prstGeom>
        </p:spPr>
      </p:pic>
      <p:pic>
        <p:nvPicPr>
          <p:cNvPr id="48" name="Picture 47" descr="Background pattern&#10;&#10;Description automatically generated">
            <a:extLst>
              <a:ext uri="{FF2B5EF4-FFF2-40B4-BE49-F238E27FC236}">
                <a16:creationId xmlns:a16="http://schemas.microsoft.com/office/drawing/2014/main" id="{D4C34C15-8EC6-654E-A228-8FB5D363D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975" y="4165535"/>
            <a:ext cx="2651760" cy="2483296"/>
          </a:xfrm>
          <a:prstGeom prst="rect">
            <a:avLst/>
          </a:prstGeom>
        </p:spPr>
      </p:pic>
      <p:pic>
        <p:nvPicPr>
          <p:cNvPr id="22" name="Picture 21" descr="A person wearing a mask&#10;&#10;Description automatically generated with medium confidence">
            <a:extLst>
              <a:ext uri="{FF2B5EF4-FFF2-40B4-BE49-F238E27FC236}">
                <a16:creationId xmlns:a16="http://schemas.microsoft.com/office/drawing/2014/main" id="{1867622D-CC23-EA49-8822-A4E21CF6B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1201" y="4165536"/>
            <a:ext cx="2651760" cy="2483295"/>
          </a:xfrm>
          <a:prstGeom prst="rect">
            <a:avLst/>
          </a:prstGeom>
        </p:spPr>
      </p:pic>
      <p:sp>
        <p:nvSpPr>
          <p:cNvPr id="51" name="Text Box 17">
            <a:extLst>
              <a:ext uri="{FF2B5EF4-FFF2-40B4-BE49-F238E27FC236}">
                <a16:creationId xmlns:a16="http://schemas.microsoft.com/office/drawing/2014/main" id="{F3FEA6E4-F6D0-674D-BD6D-B4EC908DDD3E}"/>
              </a:ext>
            </a:extLst>
          </p:cNvPr>
          <p:cNvSpPr txBox="1">
            <a:spLocks noChangeArrowheads="1"/>
          </p:cNvSpPr>
          <p:nvPr/>
        </p:nvSpPr>
        <p:spPr bwMode="auto">
          <a:xfrm>
            <a:off x="2839561" y="2308448"/>
            <a:ext cx="354013" cy="457200"/>
          </a:xfrm>
          <a:prstGeom prst="rect">
            <a:avLst/>
          </a:prstGeom>
          <a:noFill/>
          <a:ln w="9525">
            <a:noFill/>
            <a:miter lim="800000"/>
            <a:headEnd/>
            <a:tailEnd/>
          </a:ln>
        </p:spPr>
        <p:txBody>
          <a:bodyPr wrap="none">
            <a:spAutoFit/>
          </a:bodyPr>
          <a:lstStyle/>
          <a:p>
            <a:r>
              <a:rPr lang="en-US" dirty="0"/>
              <a:t>–</a:t>
            </a:r>
          </a:p>
        </p:txBody>
      </p:sp>
      <p:sp>
        <p:nvSpPr>
          <p:cNvPr id="52" name="Text Box 13">
            <a:extLst>
              <a:ext uri="{FF2B5EF4-FFF2-40B4-BE49-F238E27FC236}">
                <a16:creationId xmlns:a16="http://schemas.microsoft.com/office/drawing/2014/main" id="{DCF17737-FBFE-EB46-858D-C8BF8002E0EA}"/>
              </a:ext>
            </a:extLst>
          </p:cNvPr>
          <p:cNvSpPr txBox="1">
            <a:spLocks noChangeArrowheads="1"/>
          </p:cNvSpPr>
          <p:nvPr/>
        </p:nvSpPr>
        <p:spPr bwMode="auto">
          <a:xfrm>
            <a:off x="1592104" y="1289937"/>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3" name="Text Box 13">
            <a:extLst>
              <a:ext uri="{FF2B5EF4-FFF2-40B4-BE49-F238E27FC236}">
                <a16:creationId xmlns:a16="http://schemas.microsoft.com/office/drawing/2014/main" id="{99B23903-7B64-D04B-BDC8-6AA8D5FA87B2}"/>
              </a:ext>
            </a:extLst>
          </p:cNvPr>
          <p:cNvSpPr txBox="1">
            <a:spLocks noChangeArrowheads="1"/>
          </p:cNvSpPr>
          <p:nvPr/>
        </p:nvSpPr>
        <p:spPr bwMode="auto">
          <a:xfrm>
            <a:off x="4343400" y="1289938"/>
            <a:ext cx="1588897" cy="461665"/>
          </a:xfrm>
          <a:prstGeom prst="rect">
            <a:avLst/>
          </a:prstGeom>
          <a:noFill/>
          <a:ln w="9525">
            <a:noFill/>
            <a:miter lim="800000"/>
            <a:headEnd/>
            <a:tailEnd/>
          </a:ln>
        </p:spPr>
        <p:txBody>
          <a:bodyPr wrap="none">
            <a:spAutoFit/>
          </a:bodyPr>
          <a:lstStyle/>
          <a:p>
            <a:r>
              <a:rPr lang="en-US" dirty="0">
                <a:solidFill>
                  <a:srgbClr val="7030A0"/>
                </a:solidFill>
              </a:rPr>
              <a:t>Smoothed</a:t>
            </a:r>
          </a:p>
        </p:txBody>
      </p:sp>
      <p:sp>
        <p:nvSpPr>
          <p:cNvPr id="54" name="Text Box 13">
            <a:extLst>
              <a:ext uri="{FF2B5EF4-FFF2-40B4-BE49-F238E27FC236}">
                <a16:creationId xmlns:a16="http://schemas.microsoft.com/office/drawing/2014/main" id="{DAF70D18-6ACD-8548-A1B8-75BDA64BBC07}"/>
              </a:ext>
            </a:extLst>
          </p:cNvPr>
          <p:cNvSpPr txBox="1">
            <a:spLocks noChangeArrowheads="1"/>
          </p:cNvSpPr>
          <p:nvPr/>
        </p:nvSpPr>
        <p:spPr bwMode="auto">
          <a:xfrm>
            <a:off x="8033937" y="1289939"/>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5" name="Text Box 13">
            <a:extLst>
              <a:ext uri="{FF2B5EF4-FFF2-40B4-BE49-F238E27FC236}">
                <a16:creationId xmlns:a16="http://schemas.microsoft.com/office/drawing/2014/main" id="{A62131EB-6F9E-944E-8D31-FB23353C0B81}"/>
              </a:ext>
            </a:extLst>
          </p:cNvPr>
          <p:cNvSpPr txBox="1">
            <a:spLocks noChangeArrowheads="1"/>
          </p:cNvSpPr>
          <p:nvPr/>
        </p:nvSpPr>
        <p:spPr bwMode="auto">
          <a:xfrm>
            <a:off x="1600200" y="4110333"/>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6" name="Text Box 13">
            <a:extLst>
              <a:ext uri="{FF2B5EF4-FFF2-40B4-BE49-F238E27FC236}">
                <a16:creationId xmlns:a16="http://schemas.microsoft.com/office/drawing/2014/main" id="{20FF3498-D57D-5A46-83F1-4769A3E96A6A}"/>
              </a:ext>
            </a:extLst>
          </p:cNvPr>
          <p:cNvSpPr txBox="1">
            <a:spLocks noChangeArrowheads="1"/>
          </p:cNvSpPr>
          <p:nvPr/>
        </p:nvSpPr>
        <p:spPr bwMode="auto">
          <a:xfrm>
            <a:off x="4958173" y="4110332"/>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7" name="Text Box 13">
            <a:extLst>
              <a:ext uri="{FF2B5EF4-FFF2-40B4-BE49-F238E27FC236}">
                <a16:creationId xmlns:a16="http://schemas.microsoft.com/office/drawing/2014/main" id="{647FA18A-AE4C-0640-8332-75720417B4E9}"/>
              </a:ext>
            </a:extLst>
          </p:cNvPr>
          <p:cNvSpPr txBox="1">
            <a:spLocks noChangeArrowheads="1"/>
          </p:cNvSpPr>
          <p:nvPr/>
        </p:nvSpPr>
        <p:spPr bwMode="auto">
          <a:xfrm>
            <a:off x="7315200" y="4114800"/>
            <a:ext cx="1693092" cy="461665"/>
          </a:xfrm>
          <a:prstGeom prst="rect">
            <a:avLst/>
          </a:prstGeom>
          <a:noFill/>
          <a:ln w="9525">
            <a:noFill/>
            <a:miter lim="800000"/>
            <a:headEnd/>
            <a:tailEnd/>
          </a:ln>
        </p:spPr>
        <p:txBody>
          <a:bodyPr wrap="none">
            <a:spAutoFit/>
          </a:bodyPr>
          <a:lstStyle/>
          <a:p>
            <a:r>
              <a:rPr lang="en-US" dirty="0">
                <a:solidFill>
                  <a:srgbClr val="7030A0"/>
                </a:solidFill>
              </a:rPr>
              <a:t>Sharpened</a:t>
            </a:r>
          </a:p>
        </p:txBody>
      </p:sp>
      <p:sp>
        <p:nvSpPr>
          <p:cNvPr id="58" name="Text Box 17">
            <a:extLst>
              <a:ext uri="{FF2B5EF4-FFF2-40B4-BE49-F238E27FC236}">
                <a16:creationId xmlns:a16="http://schemas.microsoft.com/office/drawing/2014/main" id="{5540A86F-A368-8D45-BF91-F3507F9AAABF}"/>
              </a:ext>
            </a:extLst>
          </p:cNvPr>
          <p:cNvSpPr txBox="1">
            <a:spLocks noChangeArrowheads="1"/>
          </p:cNvSpPr>
          <p:nvPr/>
        </p:nvSpPr>
        <p:spPr bwMode="auto">
          <a:xfrm>
            <a:off x="5916136" y="2268290"/>
            <a:ext cx="364202" cy="461665"/>
          </a:xfrm>
          <a:prstGeom prst="rect">
            <a:avLst/>
          </a:prstGeom>
          <a:noFill/>
          <a:ln w="9525">
            <a:noFill/>
            <a:miter lim="800000"/>
            <a:headEnd/>
            <a:tailEnd/>
          </a:ln>
        </p:spPr>
        <p:txBody>
          <a:bodyPr wrap="none">
            <a:spAutoFit/>
          </a:bodyPr>
          <a:lstStyle/>
          <a:p>
            <a:r>
              <a:rPr lang="en-US" dirty="0"/>
              <a:t>=</a:t>
            </a:r>
          </a:p>
        </p:txBody>
      </p:sp>
      <p:sp>
        <p:nvSpPr>
          <p:cNvPr id="59" name="Text Box 17">
            <a:extLst>
              <a:ext uri="{FF2B5EF4-FFF2-40B4-BE49-F238E27FC236}">
                <a16:creationId xmlns:a16="http://schemas.microsoft.com/office/drawing/2014/main" id="{DB56A60C-1483-F647-9037-B0284D7D1C53}"/>
              </a:ext>
            </a:extLst>
          </p:cNvPr>
          <p:cNvSpPr txBox="1">
            <a:spLocks noChangeArrowheads="1"/>
          </p:cNvSpPr>
          <p:nvPr/>
        </p:nvSpPr>
        <p:spPr bwMode="auto">
          <a:xfrm>
            <a:off x="5934979" y="5176350"/>
            <a:ext cx="364202" cy="461665"/>
          </a:xfrm>
          <a:prstGeom prst="rect">
            <a:avLst/>
          </a:prstGeom>
          <a:noFill/>
          <a:ln w="9525">
            <a:noFill/>
            <a:miter lim="800000"/>
            <a:headEnd/>
            <a:tailEnd/>
          </a:ln>
        </p:spPr>
        <p:txBody>
          <a:bodyPr wrap="none">
            <a:spAutoFit/>
          </a:bodyPr>
          <a:lstStyle/>
          <a:p>
            <a:r>
              <a:rPr lang="en-US" dirty="0"/>
              <a:t>=</a:t>
            </a:r>
          </a:p>
        </p:txBody>
      </p:sp>
      <mc:AlternateContent xmlns:mc="http://schemas.openxmlformats.org/markup-compatibility/2006" xmlns:a14="http://schemas.microsoft.com/office/drawing/2010/main">
        <mc:Choice Requires="a14">
          <p:sp>
            <p:nvSpPr>
              <p:cNvPr id="60" name="Text Box 17">
                <a:extLst>
                  <a:ext uri="{FF2B5EF4-FFF2-40B4-BE49-F238E27FC236}">
                    <a16:creationId xmlns:a16="http://schemas.microsoft.com/office/drawing/2014/main" id="{A18ACDB6-ABDE-5E49-8D30-C1D3B3EAA723}"/>
                  </a:ext>
                </a:extLst>
              </p:cNvPr>
              <p:cNvSpPr txBox="1">
                <a:spLocks noChangeArrowheads="1"/>
              </p:cNvSpPr>
              <p:nvPr/>
            </p:nvSpPr>
            <p:spPr bwMode="auto">
              <a:xfrm>
                <a:off x="2726034" y="5177585"/>
                <a:ext cx="642805" cy="461665"/>
              </a:xfrm>
              <a:prstGeom prst="rect">
                <a:avLst/>
              </a:prstGeom>
              <a:noFill/>
              <a:ln w="9525">
                <a:noFill/>
                <a:miter lim="800000"/>
                <a:headEnd/>
                <a:tailEnd/>
              </a:ln>
            </p:spPr>
            <p:txBody>
              <a:bodyPr wrap="square">
                <a:spAutoFit/>
              </a:bodyPr>
              <a:lstStyle/>
              <a:p>
                <a:r>
                  <a:rPr lang="en-US" dirty="0"/>
                  <a:t>+</a:t>
                </a:r>
                <a14:m>
                  <m:oMath xmlns:m="http://schemas.openxmlformats.org/officeDocument/2006/math">
                    <m:r>
                      <a:rPr lang="en-US" b="0" i="1" smtClean="0">
                        <a:latin typeface="Cambria Math" panose="02040503050406030204" pitchFamily="18" charset="0"/>
                      </a:rPr>
                      <m:t>𝛼</m:t>
                    </m:r>
                  </m:oMath>
                </a14:m>
                <a:endParaRPr lang="en-US" dirty="0"/>
              </a:p>
            </p:txBody>
          </p:sp>
        </mc:Choice>
        <mc:Fallback xmlns="">
          <p:sp>
            <p:nvSpPr>
              <p:cNvPr id="60" name="Text Box 17">
                <a:extLst>
                  <a:ext uri="{FF2B5EF4-FFF2-40B4-BE49-F238E27FC236}">
                    <a16:creationId xmlns:a16="http://schemas.microsoft.com/office/drawing/2014/main" id="{A18ACDB6-ABDE-5E49-8D30-C1D3B3EAA723}"/>
                  </a:ext>
                </a:extLst>
              </p:cNvPr>
              <p:cNvSpPr txBox="1">
                <a:spLocks noRot="1" noChangeAspect="1" noMove="1" noResize="1" noEditPoints="1" noAdjustHandles="1" noChangeArrowheads="1" noChangeShapeType="1" noTextEdit="1"/>
              </p:cNvSpPr>
              <p:nvPr/>
            </p:nvSpPr>
            <p:spPr bwMode="auto">
              <a:xfrm>
                <a:off x="2726034" y="5177585"/>
                <a:ext cx="642805" cy="461665"/>
              </a:xfrm>
              <a:prstGeom prst="rect">
                <a:avLst/>
              </a:prstGeom>
              <a:blipFill>
                <a:blip r:embed="rId7"/>
                <a:stretch>
                  <a:fillRect l="-15385" t="-10526" b="-26316"/>
                </a:stretch>
              </a:blipFill>
              <a:ln w="9525">
                <a:noFill/>
                <a:miter lim="800000"/>
                <a:headEnd/>
                <a:tailEnd/>
              </a:ln>
            </p:spPr>
            <p:txBody>
              <a:bodyPr/>
              <a:lstStyle/>
              <a:p>
                <a:r>
                  <a:rPr lang="en-US">
                    <a:noFill/>
                  </a:rPr>
                  <a:t> </a:t>
                </a:r>
              </a:p>
            </p:txBody>
          </p:sp>
        </mc:Fallback>
      </mc:AlternateContent>
      <p:sp>
        <p:nvSpPr>
          <p:cNvPr id="61" name="Rectangle 3">
            <a:extLst>
              <a:ext uri="{FF2B5EF4-FFF2-40B4-BE49-F238E27FC236}">
                <a16:creationId xmlns:a16="http://schemas.microsoft.com/office/drawing/2014/main" id="{B5475D86-5005-C749-B322-140BEDA1DF75}"/>
              </a:ext>
            </a:extLst>
          </p:cNvPr>
          <p:cNvSpPr txBox="1">
            <a:spLocks noChangeArrowheads="1"/>
          </p:cNvSpPr>
          <p:nvPr/>
        </p:nvSpPr>
        <p:spPr bwMode="auto">
          <a:xfrm>
            <a:off x="76200" y="3814380"/>
            <a:ext cx="7772400" cy="383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1800" kern="0" dirty="0"/>
              <a:t>Let’s add it back in.</a:t>
            </a:r>
          </a:p>
        </p:txBody>
      </p:sp>
    </p:spTree>
    <p:extLst>
      <p:ext uri="{BB962C8B-B14F-4D97-AF65-F5344CB8AC3E}">
        <p14:creationId xmlns:p14="http://schemas.microsoft.com/office/powerpoint/2010/main" val="1553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Smoothing with box filter revisited</a:t>
            </a:r>
          </a:p>
        </p:txBody>
      </p:sp>
      <p:sp>
        <p:nvSpPr>
          <p:cNvPr id="25603" name="Rectangle 6"/>
          <p:cNvSpPr>
            <a:spLocks noGrp="1" noChangeArrowheads="1"/>
          </p:cNvSpPr>
          <p:nvPr>
            <p:ph type="body" idx="1"/>
          </p:nvPr>
        </p:nvSpPr>
        <p:spPr>
          <a:xfrm>
            <a:off x="609600" y="914400"/>
            <a:ext cx="7848600" cy="2362200"/>
          </a:xfrm>
        </p:spPr>
        <p:txBody>
          <a:bodyPr/>
          <a:lstStyle/>
          <a:p>
            <a:pPr>
              <a:buFontTx/>
              <a:buChar char="•"/>
            </a:pPr>
            <a:r>
              <a:rPr lang="en-US" dirty="0"/>
              <a:t>What’s wrong with this picture?</a:t>
            </a:r>
          </a:p>
          <a:p>
            <a:pPr>
              <a:buFontTx/>
              <a:buChar char="•"/>
            </a:pPr>
            <a:r>
              <a:rPr lang="en-US" dirty="0"/>
              <a:t>What’s the solution?</a:t>
            </a:r>
          </a:p>
        </p:txBody>
      </p:sp>
      <p:pic>
        <p:nvPicPr>
          <p:cNvPr id="25604" name="Picture 7"/>
          <p:cNvPicPr>
            <a:picLocks noChangeAspect="1" noChangeArrowheads="1"/>
          </p:cNvPicPr>
          <p:nvPr/>
        </p:nvPicPr>
        <p:blipFill>
          <a:blip r:embed="rId3" cstate="print"/>
          <a:srcRect/>
          <a:stretch>
            <a:fillRect/>
          </a:stretch>
        </p:blipFill>
        <p:spPr bwMode="auto">
          <a:xfrm>
            <a:off x="762000" y="2971800"/>
            <a:ext cx="3352800" cy="3352800"/>
          </a:xfrm>
          <a:prstGeom prst="rect">
            <a:avLst/>
          </a:prstGeom>
          <a:noFill/>
          <a:ln w="9525">
            <a:noFill/>
            <a:miter lim="800000"/>
            <a:headEnd/>
            <a:tailEnd/>
          </a:ln>
        </p:spPr>
      </p:pic>
      <p:pic>
        <p:nvPicPr>
          <p:cNvPr id="25605" name="Picture 8"/>
          <p:cNvPicPr>
            <a:picLocks noChangeAspect="1" noChangeArrowheads="1"/>
          </p:cNvPicPr>
          <p:nvPr/>
        </p:nvPicPr>
        <p:blipFill>
          <a:blip r:embed="rId4" cstate="print"/>
          <a:srcRect/>
          <a:stretch>
            <a:fillRect/>
          </a:stretch>
        </p:blipFill>
        <p:spPr bwMode="auto">
          <a:xfrm>
            <a:off x="5029200" y="2971800"/>
            <a:ext cx="3352800" cy="3352800"/>
          </a:xfrm>
          <a:prstGeom prst="rect">
            <a:avLst/>
          </a:prstGeom>
          <a:noFill/>
          <a:ln w="9525">
            <a:noFill/>
            <a:miter lim="800000"/>
            <a:headEnd/>
            <a:tailEnd/>
          </a:ln>
        </p:spPr>
      </p:pic>
      <p:pic>
        <p:nvPicPr>
          <p:cNvPr id="25606" name="Picture 9"/>
          <p:cNvPicPr>
            <a:picLocks noChangeAspect="1" noChangeArrowheads="1"/>
          </p:cNvPicPr>
          <p:nvPr/>
        </p:nvPicPr>
        <p:blipFill>
          <a:blip r:embed="rId5" cstate="print"/>
          <a:srcRect/>
          <a:stretch>
            <a:fillRect/>
          </a:stretch>
        </p:blipFill>
        <p:spPr bwMode="auto">
          <a:xfrm>
            <a:off x="4267200" y="4267200"/>
            <a:ext cx="628650" cy="628650"/>
          </a:xfrm>
          <a:prstGeom prst="rect">
            <a:avLst/>
          </a:prstGeom>
          <a:noFill/>
          <a:ln w="9525">
            <a:noFill/>
            <a:miter lim="800000"/>
            <a:headEnd/>
            <a:tailEnd/>
          </a:ln>
        </p:spPr>
      </p:pic>
      <p:sp>
        <p:nvSpPr>
          <p:cNvPr id="25607" name="Text Box 10"/>
          <p:cNvSpPr txBox="1">
            <a:spLocks noChangeArrowheads="1"/>
          </p:cNvSpPr>
          <p:nvPr/>
        </p:nvSpPr>
        <p:spPr bwMode="auto">
          <a:xfrm>
            <a:off x="7467600" y="6553200"/>
            <a:ext cx="1662113" cy="304800"/>
          </a:xfrm>
          <a:prstGeom prst="rect">
            <a:avLst/>
          </a:prstGeom>
          <a:noFill/>
          <a:ln w="9525">
            <a:noFill/>
            <a:miter lim="800000"/>
            <a:headEnd/>
            <a:tailEnd/>
          </a:ln>
        </p:spPr>
        <p:txBody>
          <a:bodyPr wrap="none">
            <a:spAutoFit/>
          </a:bodyPr>
          <a:lstStyle/>
          <a:p>
            <a:r>
              <a:rPr lang="en-US" sz="1400"/>
              <a:t>Source: D. Forsyth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1"/>
            </p:custDataLst>
          </p:nvPr>
        </p:nvSpPr>
        <p:spPr/>
        <p:txBody>
          <a:bodyPr/>
          <a:lstStyle/>
          <a:p>
            <a:r>
              <a:rPr lang="en-US" dirty="0"/>
              <a:t>Motivation: Image </a:t>
            </a:r>
            <a:r>
              <a:rPr lang="en-US" dirty="0" err="1"/>
              <a:t>denoising</a:t>
            </a:r>
            <a:endParaRPr lang="en-US" dirty="0"/>
          </a:p>
        </p:txBody>
      </p:sp>
      <p:graphicFrame>
        <p:nvGraphicFramePr>
          <p:cNvPr id="1026" name="Object 3"/>
          <p:cNvGraphicFramePr>
            <a:graphicFrameLocks noChangeAspect="1"/>
          </p:cNvGraphicFramePr>
          <p:nvPr>
            <p:custDataLst>
              <p:tags r:id="rId2"/>
            </p:custDataLst>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name="Equation" r:id="rId6" imgW="914400" imgH="198720" progId="">
                  <p:embed/>
                </p:oleObj>
              </mc:Choice>
              <mc:Fallback>
                <p:oleObj name="Equation" r:id="rId6" imgW="914400" imgH="1987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020933" name="Picture 5" descr="image4"/>
          <p:cNvPicPr>
            <a:picLocks noChangeAspect="1" noChangeArrowheads="1"/>
          </p:cNvPicPr>
          <p:nvPr>
            <p:custDataLst>
              <p:tags r:id="rId3"/>
            </p:custDataLst>
          </p:nvPr>
        </p:nvPicPr>
        <p:blipFill>
          <a:blip r:embed="rId8" cstate="print">
            <a:lum bright="24000" contrast="30000"/>
          </a:blip>
          <a:srcRect/>
          <a:stretch>
            <a:fillRect/>
          </a:stretch>
        </p:blipFill>
        <p:spPr bwMode="auto">
          <a:xfrm>
            <a:off x="2509003" y="1600200"/>
            <a:ext cx="3891797" cy="4876800"/>
          </a:xfrm>
          <a:prstGeom prst="rect">
            <a:avLst/>
          </a:prstGeom>
          <a:noFill/>
          <a:ln w="9525">
            <a:noFill/>
            <a:miter lim="800000"/>
            <a:headEnd/>
            <a:tailEnd/>
          </a:ln>
        </p:spPr>
      </p:pic>
      <p:sp>
        <p:nvSpPr>
          <p:cNvPr id="1031" name="Rectangle 7"/>
          <p:cNvSpPr>
            <a:spLocks noGrp="1" noChangeArrowheads="1"/>
          </p:cNvSpPr>
          <p:nvPr>
            <p:ph type="body" idx="1"/>
          </p:nvPr>
        </p:nvSpPr>
        <p:spPr>
          <a:xfrm>
            <a:off x="711200" y="933450"/>
            <a:ext cx="7772400" cy="1504950"/>
          </a:xfrm>
          <a:noFill/>
        </p:spPr>
        <p:txBody>
          <a:bodyPr/>
          <a:lstStyle/>
          <a:p>
            <a:pPr>
              <a:lnSpc>
                <a:spcPct val="90000"/>
              </a:lnSpc>
              <a:buFont typeface="Arial" pitchFamily="34" charset="0"/>
              <a:buChar char="•"/>
            </a:pPr>
            <a:r>
              <a:rPr lang="en-US" dirty="0"/>
              <a:t>How can we reduce noise in a photograph?</a:t>
            </a:r>
          </a:p>
        </p:txBody>
      </p:sp>
      <p:sp>
        <p:nvSpPr>
          <p:cNvPr id="6" name="Text Box 29">
            <a:extLst>
              <a:ext uri="{FF2B5EF4-FFF2-40B4-BE49-F238E27FC236}">
                <a16:creationId xmlns:a16="http://schemas.microsoft.com/office/drawing/2014/main" id="{ECB64410-FB31-7C4D-8349-5E708178D623}"/>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Smoothing with box filter revisited</a:t>
            </a:r>
          </a:p>
        </p:txBody>
      </p:sp>
      <p:sp>
        <p:nvSpPr>
          <p:cNvPr id="26627" name="Rectangle 3"/>
          <p:cNvSpPr>
            <a:spLocks noGrp="1" noChangeArrowheads="1"/>
          </p:cNvSpPr>
          <p:nvPr>
            <p:ph type="body" idx="1"/>
          </p:nvPr>
        </p:nvSpPr>
        <p:spPr>
          <a:xfrm>
            <a:off x="609600" y="914400"/>
            <a:ext cx="7848600" cy="3505200"/>
          </a:xfrm>
        </p:spPr>
        <p:txBody>
          <a:bodyPr/>
          <a:lstStyle/>
          <a:p>
            <a:pPr>
              <a:buFontTx/>
              <a:buChar char="•"/>
            </a:pPr>
            <a:r>
              <a:rPr lang="en-US" dirty="0"/>
              <a:t>What’s wrong with this picture?</a:t>
            </a:r>
          </a:p>
          <a:p>
            <a:pPr>
              <a:buFontTx/>
              <a:buChar char="•"/>
            </a:pPr>
            <a:r>
              <a:rPr lang="en-US" dirty="0"/>
              <a:t>What’s the solution?</a:t>
            </a:r>
          </a:p>
          <a:p>
            <a:pPr lvl="1"/>
            <a:r>
              <a:rPr lang="en-US" sz="2400" dirty="0"/>
              <a:t>To eliminate edge effects, weight contribution of neighborhood pixels according to their closeness to the center</a:t>
            </a:r>
          </a:p>
        </p:txBody>
      </p:sp>
      <p:pic>
        <p:nvPicPr>
          <p:cNvPr id="26628" name="Picture 7"/>
          <p:cNvPicPr>
            <a:picLocks noChangeAspect="1" noChangeArrowheads="1"/>
          </p:cNvPicPr>
          <p:nvPr/>
        </p:nvPicPr>
        <p:blipFill>
          <a:blip r:embed="rId3" cstate="print"/>
          <a:srcRect/>
          <a:stretch>
            <a:fillRect/>
          </a:stretch>
        </p:blipFill>
        <p:spPr bwMode="auto">
          <a:xfrm>
            <a:off x="3352800" y="4191000"/>
            <a:ext cx="1828800" cy="1828800"/>
          </a:xfrm>
          <a:prstGeom prst="rect">
            <a:avLst/>
          </a:prstGeom>
          <a:noFill/>
          <a:ln w="9525">
            <a:noFill/>
            <a:miter lim="800000"/>
            <a:headEnd/>
            <a:tailEnd/>
          </a:ln>
        </p:spPr>
      </p:pic>
      <p:sp>
        <p:nvSpPr>
          <p:cNvPr id="26629" name="Text Box 8"/>
          <p:cNvSpPr txBox="1">
            <a:spLocks noChangeArrowheads="1"/>
          </p:cNvSpPr>
          <p:nvPr/>
        </p:nvSpPr>
        <p:spPr bwMode="auto">
          <a:xfrm>
            <a:off x="3336925" y="6211888"/>
            <a:ext cx="1760538" cy="457200"/>
          </a:xfrm>
          <a:prstGeom prst="rect">
            <a:avLst/>
          </a:prstGeom>
          <a:noFill/>
          <a:ln w="9525">
            <a:noFill/>
            <a:miter lim="800000"/>
            <a:headEnd/>
            <a:tailEnd/>
          </a:ln>
        </p:spPr>
        <p:txBody>
          <a:bodyPr wrap="none">
            <a:spAutoFit/>
          </a:bodyPr>
          <a:lstStyle/>
          <a:p>
            <a:r>
              <a:rPr lang="en-US"/>
              <a:t>“fuzzy blob”</a:t>
            </a:r>
          </a:p>
        </p:txBody>
      </p:sp>
      <p:sp>
        <p:nvSpPr>
          <p:cNvPr id="6" name="Text Box 29">
            <a:extLst>
              <a:ext uri="{FF2B5EF4-FFF2-40B4-BE49-F238E27FC236}">
                <a16:creationId xmlns:a16="http://schemas.microsoft.com/office/drawing/2014/main" id="{0CADC905-2A91-6A4F-82D2-A4666FF18E5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09600"/>
          </a:xfrm>
        </p:spPr>
        <p:txBody>
          <a:bodyPr/>
          <a:lstStyle/>
          <a:p>
            <a:r>
              <a:rPr lang="en-US"/>
              <a:t>Gaussian Kernel</a:t>
            </a:r>
          </a:p>
        </p:txBody>
      </p:sp>
      <p:sp>
        <p:nvSpPr>
          <p:cNvPr id="27651" name="Rectangle 3"/>
          <p:cNvSpPr>
            <a:spLocks noGrp="1" noChangeArrowheads="1"/>
          </p:cNvSpPr>
          <p:nvPr>
            <p:ph type="body" idx="1"/>
          </p:nvPr>
        </p:nvSpPr>
        <p:spPr>
          <a:xfrm>
            <a:off x="152400" y="5410200"/>
            <a:ext cx="8839200" cy="1219200"/>
          </a:xfrm>
        </p:spPr>
        <p:txBody>
          <a:bodyPr/>
          <a:lstStyle/>
          <a:p>
            <a:pPr>
              <a:buFontTx/>
              <a:buChar char="•"/>
            </a:pPr>
            <a:r>
              <a:rPr lang="en-US" sz="2400" dirty="0"/>
              <a:t>Constant factor at front makes volume sum to 1 (can be ignored when computing the filter values, as we should renormalize weights to sum to 1 in any case)</a:t>
            </a:r>
            <a:endParaRPr lang="en-US" sz="2400" dirty="0">
              <a:latin typeface="Courier New" pitchFamily="49" charset="0"/>
            </a:endParaRPr>
          </a:p>
        </p:txBody>
      </p:sp>
      <p:pic>
        <p:nvPicPr>
          <p:cNvPr id="27652" name="Picture 4" descr="realgaussian"/>
          <p:cNvPicPr>
            <a:picLocks noChangeAspect="1" noChangeArrowheads="1"/>
          </p:cNvPicPr>
          <p:nvPr/>
        </p:nvPicPr>
        <p:blipFill>
          <a:blip r:embed="rId3" cstate="print"/>
          <a:srcRect l="3360" t="15573" b="4480"/>
          <a:stretch>
            <a:fillRect/>
          </a:stretch>
        </p:blipFill>
        <p:spPr bwMode="auto">
          <a:xfrm>
            <a:off x="228600" y="2973388"/>
            <a:ext cx="2943225" cy="1827212"/>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3352800" y="2819400"/>
            <a:ext cx="1828800" cy="1828800"/>
          </a:xfrm>
          <a:prstGeom prst="rect">
            <a:avLst/>
          </a:prstGeom>
          <a:noFill/>
          <a:ln w="9525">
            <a:noFill/>
            <a:miter lim="800000"/>
            <a:headEnd/>
            <a:tailEnd/>
          </a:ln>
        </p:spPr>
      </p:pic>
      <p:sp>
        <p:nvSpPr>
          <p:cNvPr id="27655" name="Text Box 7"/>
          <p:cNvSpPr txBox="1">
            <a:spLocks noChangeArrowheads="1"/>
          </p:cNvSpPr>
          <p:nvPr/>
        </p:nvSpPr>
        <p:spPr bwMode="auto">
          <a:xfrm>
            <a:off x="5437188" y="3105150"/>
            <a:ext cx="3478212" cy="1314450"/>
          </a:xfrm>
          <a:prstGeom prst="rect">
            <a:avLst/>
          </a:prstGeom>
          <a:noFill/>
          <a:ln w="9525">
            <a:noFill/>
            <a:miter lim="800000"/>
            <a:headEnd/>
            <a:tailEnd/>
          </a:ln>
        </p:spPr>
        <p:txBody>
          <a:bodyPr wrap="none">
            <a:spAutoFit/>
          </a:bodyPr>
          <a:lstStyle/>
          <a:p>
            <a:pPr eaLnBrk="1" hangingPunct="1"/>
            <a:r>
              <a:rPr lang="en-US" sz="1600">
                <a:latin typeface="Tahoma" pitchFamily="34" charset="0"/>
              </a:rPr>
              <a:t>0.003   0.013   0.022   0.013   0.003</a:t>
            </a:r>
          </a:p>
          <a:p>
            <a:pPr eaLnBrk="1" hangingPunct="1"/>
            <a:r>
              <a:rPr lang="en-US" sz="1600">
                <a:latin typeface="Tahoma" pitchFamily="34" charset="0"/>
              </a:rPr>
              <a:t>0.013   0.059   0.097   0.059   0.013</a:t>
            </a:r>
          </a:p>
          <a:p>
            <a:pPr eaLnBrk="1" hangingPunct="1"/>
            <a:r>
              <a:rPr lang="en-US" sz="1600">
                <a:latin typeface="Tahoma" pitchFamily="34" charset="0"/>
              </a:rPr>
              <a:t>0.022   0.097   0.159   0.097   0.022</a:t>
            </a:r>
          </a:p>
          <a:p>
            <a:pPr eaLnBrk="1" hangingPunct="1"/>
            <a:r>
              <a:rPr lang="en-US" sz="1600">
                <a:latin typeface="Tahoma" pitchFamily="34" charset="0"/>
              </a:rPr>
              <a:t>0.013   0.059   0.097   0.059   0.013</a:t>
            </a:r>
          </a:p>
          <a:p>
            <a:pPr eaLnBrk="1" hangingPunct="1"/>
            <a:r>
              <a:rPr lang="en-US" sz="1600">
                <a:latin typeface="Tahoma" pitchFamily="34" charset="0"/>
              </a:rPr>
              <a:t>0.003   0.013   0.022   0.013   0.003</a:t>
            </a:r>
          </a:p>
        </p:txBody>
      </p:sp>
      <p:sp>
        <p:nvSpPr>
          <p:cNvPr id="27656" name="Text Box 8"/>
          <p:cNvSpPr txBox="1">
            <a:spLocks noChangeArrowheads="1"/>
          </p:cNvSpPr>
          <p:nvPr/>
        </p:nvSpPr>
        <p:spPr bwMode="auto">
          <a:xfrm>
            <a:off x="6591300" y="4662488"/>
            <a:ext cx="1404938" cy="366712"/>
          </a:xfrm>
          <a:prstGeom prst="rect">
            <a:avLst/>
          </a:prstGeom>
          <a:noFill/>
          <a:ln w="9525">
            <a:noFill/>
            <a:miter lim="800000"/>
            <a:headEnd/>
            <a:tailEnd/>
          </a:ln>
        </p:spPr>
        <p:txBody>
          <a:bodyPr wrap="none">
            <a:spAutoFit/>
          </a:bodyPr>
          <a:lstStyle/>
          <a:p>
            <a:pPr eaLnBrk="1" hangingPunct="1"/>
            <a:r>
              <a:rPr lang="en-US" sz="1800">
                <a:latin typeface="Tahoma" pitchFamily="34" charset="0"/>
                <a:sym typeface="Symbol" pitchFamily="18" charset="2"/>
              </a:rPr>
              <a:t>5 x 5,  = 1</a:t>
            </a:r>
            <a:endParaRPr lang="en-US" sz="1800">
              <a:latin typeface="Tahoma" pitchFamily="34" charset="0"/>
            </a:endParaRPr>
          </a:p>
        </p:txBody>
      </p:sp>
      <p:sp>
        <p:nvSpPr>
          <p:cNvPr id="27657" name="Rectangle 9"/>
          <p:cNvSpPr>
            <a:spLocks noChangeArrowheads="1"/>
          </p:cNvSpPr>
          <p:nvPr/>
        </p:nvSpPr>
        <p:spPr bwMode="auto">
          <a:xfrm>
            <a:off x="5410200" y="2819400"/>
            <a:ext cx="3505200" cy="1828800"/>
          </a:xfrm>
          <a:prstGeom prst="rect">
            <a:avLst/>
          </a:prstGeom>
          <a:noFill/>
          <a:ln w="9525">
            <a:solidFill>
              <a:schemeClr val="tx1"/>
            </a:solidFill>
            <a:miter lim="800000"/>
            <a:headEnd/>
            <a:tailEnd/>
          </a:ln>
        </p:spPr>
        <p:txBody>
          <a:bodyPr wrap="none" anchor="ctr"/>
          <a:lstStyle/>
          <a:p>
            <a:endParaRPr lang="en-US"/>
          </a:p>
        </p:txBody>
      </p:sp>
      <p:sp>
        <p:nvSpPr>
          <p:cNvPr id="27658" name="Text Box 10"/>
          <p:cNvSpPr txBox="1">
            <a:spLocks noChangeArrowheads="1"/>
          </p:cNvSpPr>
          <p:nvPr/>
        </p:nvSpPr>
        <p:spPr bwMode="auto">
          <a:xfrm>
            <a:off x="7010400" y="6397625"/>
            <a:ext cx="2092325" cy="457200"/>
          </a:xfrm>
          <a:prstGeom prst="rect">
            <a:avLst/>
          </a:prstGeom>
          <a:noFill/>
          <a:ln w="9525">
            <a:noFill/>
            <a:miter lim="800000"/>
            <a:headEnd/>
            <a:tailEnd/>
          </a:ln>
        </p:spPr>
        <p:txBody>
          <a:bodyPr wrap="none">
            <a:spAutoFit/>
          </a:bodyPr>
          <a:lstStyle/>
          <a:p>
            <a:r>
              <a:rPr lang="en-US" sz="1400"/>
              <a:t>Source: C. Rasmussen</a:t>
            </a:r>
            <a:r>
              <a:rPr lang="en-US"/>
              <a:t> </a:t>
            </a:r>
          </a:p>
        </p:txBody>
      </p:sp>
      <p:pic>
        <p:nvPicPr>
          <p:cNvPr id="11" name="Picture 10">
            <a:extLst>
              <a:ext uri="{FF2B5EF4-FFF2-40B4-BE49-F238E27FC236}">
                <a16:creationId xmlns:a16="http://schemas.microsoft.com/office/drawing/2014/main" id="{33855AC5-3894-664B-9654-D320CC6814D6}"/>
              </a:ext>
            </a:extLst>
          </p:cNvPr>
          <p:cNvPicPr>
            <a:picLocks noChangeAspect="1"/>
          </p:cNvPicPr>
          <p:nvPr/>
        </p:nvPicPr>
        <p:blipFill>
          <a:blip r:embed="rId5"/>
          <a:stretch>
            <a:fillRect/>
          </a:stretch>
        </p:blipFill>
        <p:spPr>
          <a:xfrm>
            <a:off x="2463800" y="1231900"/>
            <a:ext cx="4216400" cy="9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09600"/>
          </a:xfrm>
        </p:spPr>
        <p:txBody>
          <a:bodyPr/>
          <a:lstStyle/>
          <a:p>
            <a:r>
              <a:rPr lang="en-US"/>
              <a:t>Gaussian Kernel</a:t>
            </a:r>
          </a:p>
        </p:txBody>
      </p:sp>
      <p:sp>
        <p:nvSpPr>
          <p:cNvPr id="27651" name="Rectangle 3"/>
          <p:cNvSpPr>
            <a:spLocks noGrp="1" noChangeArrowheads="1"/>
          </p:cNvSpPr>
          <p:nvPr>
            <p:ph type="body" idx="1"/>
          </p:nvPr>
        </p:nvSpPr>
        <p:spPr>
          <a:xfrm>
            <a:off x="152400" y="5715000"/>
            <a:ext cx="8839200" cy="914400"/>
          </a:xfrm>
        </p:spPr>
        <p:txBody>
          <a:bodyPr/>
          <a:lstStyle/>
          <a:p>
            <a:pPr>
              <a:buFontTx/>
              <a:buChar char="•"/>
            </a:pPr>
            <a:r>
              <a:rPr lang="en-US" sz="2400" dirty="0"/>
              <a:t>Standard deviation </a:t>
            </a:r>
            <a:r>
              <a:rPr lang="en-US" sz="2400" dirty="0">
                <a:sym typeface="Symbol"/>
              </a:rPr>
              <a:t>: determines extent of smoothing</a:t>
            </a:r>
            <a:endParaRPr lang="en-US" sz="2400" dirty="0">
              <a:latin typeface="Courier New" pitchFamily="49" charset="0"/>
            </a:endParaRPr>
          </a:p>
        </p:txBody>
      </p:sp>
      <p:sp>
        <p:nvSpPr>
          <p:cNvPr id="27658" name="Text Box 10"/>
          <p:cNvSpPr txBox="1">
            <a:spLocks noChangeArrowheads="1"/>
          </p:cNvSpPr>
          <p:nvPr/>
        </p:nvSpPr>
        <p:spPr bwMode="auto">
          <a:xfrm>
            <a:off x="7251277" y="6477000"/>
            <a:ext cx="1816523" cy="307777"/>
          </a:xfrm>
          <a:prstGeom prst="rect">
            <a:avLst/>
          </a:prstGeom>
          <a:noFill/>
          <a:ln w="9525">
            <a:noFill/>
            <a:miter lim="800000"/>
            <a:headEnd/>
            <a:tailEnd/>
          </a:ln>
        </p:spPr>
        <p:txBody>
          <a:bodyPr wrap="none">
            <a:spAutoFit/>
          </a:bodyPr>
          <a:lstStyle/>
          <a:p>
            <a:r>
              <a:rPr lang="en-US" sz="1400" dirty="0"/>
              <a:t>Source: K. </a:t>
            </a:r>
            <a:r>
              <a:rPr lang="en-US" sz="1400" dirty="0" err="1"/>
              <a:t>Grauman</a:t>
            </a:r>
            <a:endParaRPr lang="en-US" dirty="0"/>
          </a:p>
        </p:txBody>
      </p:sp>
      <p:pic>
        <p:nvPicPr>
          <p:cNvPr id="11" name="Picture 11" descr="gauss_sigma2_hsize30.jpg"/>
          <p:cNvPicPr>
            <a:picLocks noChangeAspect="1"/>
          </p:cNvPicPr>
          <p:nvPr/>
        </p:nvPicPr>
        <p:blipFill>
          <a:blip r:embed="rId3" cstate="print"/>
          <a:srcRect/>
          <a:stretch>
            <a:fillRect/>
          </a:stretch>
        </p:blipFill>
        <p:spPr bwMode="auto">
          <a:xfrm>
            <a:off x="884238" y="2522537"/>
            <a:ext cx="3843337" cy="2376488"/>
          </a:xfrm>
          <a:prstGeom prst="rect">
            <a:avLst/>
          </a:prstGeom>
          <a:noFill/>
          <a:ln w="9525">
            <a:noFill/>
            <a:miter lim="800000"/>
            <a:headEnd/>
            <a:tailEnd/>
          </a:ln>
        </p:spPr>
      </p:pic>
      <p:sp>
        <p:nvSpPr>
          <p:cNvPr id="12" name="Text Box 3349"/>
          <p:cNvSpPr txBox="1">
            <a:spLocks noChangeArrowheads="1"/>
          </p:cNvSpPr>
          <p:nvPr/>
        </p:nvSpPr>
        <p:spPr bwMode="auto">
          <a:xfrm>
            <a:off x="2095500" y="4867275"/>
            <a:ext cx="3425825" cy="479425"/>
          </a:xfrm>
          <a:prstGeom prst="rect">
            <a:avLst/>
          </a:prstGeom>
          <a:noFill/>
          <a:ln w="9525">
            <a:noFill/>
            <a:miter lim="800000"/>
            <a:headEnd/>
            <a:tailEnd/>
          </a:ln>
        </p:spPr>
        <p:txBody>
          <a:bodyPr>
            <a:spAutoFit/>
          </a:bodyPr>
          <a:lstStyle/>
          <a:p>
            <a:pPr algn="ctr" eaLnBrk="0" hangingPunct="0">
              <a:lnSpc>
                <a:spcPct val="90000"/>
              </a:lnSpc>
              <a:spcBef>
                <a:spcPct val="20000"/>
              </a:spcBef>
              <a:buClr>
                <a:srgbClr val="333399"/>
              </a:buClr>
              <a:buSzPct val="75000"/>
              <a:buFont typeface="Monotype Sorts"/>
              <a:buNone/>
            </a:pPr>
            <a:endParaRPr lang="en-US" sz="2800">
              <a:solidFill>
                <a:srgbClr val="000000"/>
              </a:solidFill>
              <a:latin typeface="Tahoma" pitchFamily="34" charset="0"/>
            </a:endParaRPr>
          </a:p>
        </p:txBody>
      </p:sp>
      <p:sp>
        <p:nvSpPr>
          <p:cNvPr id="13" name="TextBox 12"/>
          <p:cNvSpPr txBox="1">
            <a:spLocks noChangeArrowheads="1"/>
          </p:cNvSpPr>
          <p:nvPr/>
        </p:nvSpPr>
        <p:spPr bwMode="auto">
          <a:xfrm>
            <a:off x="1870075" y="4752975"/>
            <a:ext cx="2154238" cy="584775"/>
          </a:xfrm>
          <a:prstGeom prst="rect">
            <a:avLst/>
          </a:prstGeom>
          <a:noFill/>
          <a:ln w="9525">
            <a:noFill/>
            <a:miter lim="800000"/>
            <a:headEnd/>
            <a:tailEnd/>
          </a:ln>
        </p:spPr>
        <p:txBody>
          <a:bodyPr>
            <a:spAutoFit/>
          </a:bodyPr>
          <a:lstStyle/>
          <a:p>
            <a:pPr algn="ctr"/>
            <a:r>
              <a:rPr lang="el-GR" sz="1600" b="0" dirty="0"/>
              <a:t>σ</a:t>
            </a:r>
            <a:r>
              <a:rPr lang="en-US" sz="1600" b="0" dirty="0"/>
              <a:t> = 2 with 30 x 30 kernel</a:t>
            </a:r>
          </a:p>
        </p:txBody>
      </p:sp>
      <p:pic>
        <p:nvPicPr>
          <p:cNvPr id="14" name="Picture 14" descr="gauss_sigma5_hsize30.jpg"/>
          <p:cNvPicPr>
            <a:picLocks noChangeAspect="1"/>
          </p:cNvPicPr>
          <p:nvPr/>
        </p:nvPicPr>
        <p:blipFill>
          <a:blip r:embed="rId4" cstate="print"/>
          <a:srcRect/>
          <a:stretch>
            <a:fillRect/>
          </a:stretch>
        </p:blipFill>
        <p:spPr bwMode="auto">
          <a:xfrm>
            <a:off x="4498975" y="2559050"/>
            <a:ext cx="3843338" cy="2376487"/>
          </a:xfrm>
          <a:prstGeom prst="rect">
            <a:avLst/>
          </a:prstGeom>
          <a:noFill/>
          <a:ln w="9525">
            <a:noFill/>
            <a:miter lim="800000"/>
            <a:headEnd/>
            <a:tailEnd/>
          </a:ln>
        </p:spPr>
      </p:pic>
      <p:pic>
        <p:nvPicPr>
          <p:cNvPr id="15" name="Picture 15" descr="gauss_sigma5_hsize30_2d.jpg"/>
          <p:cNvPicPr>
            <a:picLocks noChangeAspect="1"/>
          </p:cNvPicPr>
          <p:nvPr/>
        </p:nvPicPr>
        <p:blipFill>
          <a:blip r:embed="rId5" cstate="print"/>
          <a:srcRect l="26300" t="5916" r="22746" b="10709"/>
          <a:stretch>
            <a:fillRect/>
          </a:stretch>
        </p:blipFill>
        <p:spPr bwMode="auto">
          <a:xfrm>
            <a:off x="7237413" y="2514600"/>
            <a:ext cx="912812" cy="923925"/>
          </a:xfrm>
          <a:prstGeom prst="rect">
            <a:avLst/>
          </a:prstGeom>
          <a:noFill/>
          <a:ln w="9525">
            <a:noFill/>
            <a:miter lim="800000"/>
            <a:headEnd/>
            <a:tailEnd/>
          </a:ln>
        </p:spPr>
      </p:pic>
      <p:pic>
        <p:nvPicPr>
          <p:cNvPr id="16" name="Picture 16" descr="gauss_sigma2_hsize30_2d.jpg"/>
          <p:cNvPicPr>
            <a:picLocks noChangeAspect="1"/>
          </p:cNvPicPr>
          <p:nvPr/>
        </p:nvPicPr>
        <p:blipFill>
          <a:blip r:embed="rId6" cstate="print"/>
          <a:srcRect l="26237" t="6770" r="22217" b="9853"/>
          <a:stretch>
            <a:fillRect/>
          </a:stretch>
        </p:blipFill>
        <p:spPr bwMode="auto">
          <a:xfrm>
            <a:off x="811213" y="2525712"/>
            <a:ext cx="912812" cy="912813"/>
          </a:xfrm>
          <a:prstGeom prst="rect">
            <a:avLst/>
          </a:prstGeom>
          <a:noFill/>
          <a:ln w="9525">
            <a:noFill/>
            <a:miter lim="800000"/>
            <a:headEnd/>
            <a:tailEnd/>
          </a:ln>
        </p:spPr>
      </p:pic>
      <p:sp>
        <p:nvSpPr>
          <p:cNvPr id="17" name="TextBox 16"/>
          <p:cNvSpPr txBox="1">
            <a:spLocks noChangeArrowheads="1"/>
          </p:cNvSpPr>
          <p:nvPr/>
        </p:nvSpPr>
        <p:spPr bwMode="auto">
          <a:xfrm>
            <a:off x="5338763" y="4756150"/>
            <a:ext cx="2117725" cy="584775"/>
          </a:xfrm>
          <a:prstGeom prst="rect">
            <a:avLst/>
          </a:prstGeom>
          <a:noFill/>
          <a:ln w="9525">
            <a:noFill/>
            <a:miter lim="800000"/>
            <a:headEnd/>
            <a:tailEnd/>
          </a:ln>
        </p:spPr>
        <p:txBody>
          <a:bodyPr>
            <a:spAutoFit/>
          </a:bodyPr>
          <a:lstStyle/>
          <a:p>
            <a:pPr algn="ctr"/>
            <a:r>
              <a:rPr lang="el-GR" sz="1600" b="0"/>
              <a:t>σ</a:t>
            </a:r>
            <a:r>
              <a:rPr lang="en-US" sz="1600" b="0"/>
              <a:t> = 5 with 30 x 30 kernel</a:t>
            </a:r>
          </a:p>
        </p:txBody>
      </p:sp>
      <p:pic>
        <p:nvPicPr>
          <p:cNvPr id="3" name="Picture 2">
            <a:extLst>
              <a:ext uri="{FF2B5EF4-FFF2-40B4-BE49-F238E27FC236}">
                <a16:creationId xmlns:a16="http://schemas.microsoft.com/office/drawing/2014/main" id="{64A0CF79-0A6A-A44E-AC0C-29E3E49054F7}"/>
              </a:ext>
            </a:extLst>
          </p:cNvPr>
          <p:cNvPicPr>
            <a:picLocks noChangeAspect="1"/>
          </p:cNvPicPr>
          <p:nvPr/>
        </p:nvPicPr>
        <p:blipFill>
          <a:blip r:embed="rId7"/>
          <a:stretch>
            <a:fillRect/>
          </a:stretch>
        </p:blipFill>
        <p:spPr>
          <a:xfrm>
            <a:off x="2463800" y="1217612"/>
            <a:ext cx="4216400" cy="977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Choosing kernel width</a:t>
            </a:r>
          </a:p>
        </p:txBody>
      </p:sp>
      <p:sp>
        <p:nvSpPr>
          <p:cNvPr id="28675" name="Rectangle 3"/>
          <p:cNvSpPr>
            <a:spLocks noGrp="1" noChangeArrowheads="1"/>
          </p:cNvSpPr>
          <p:nvPr>
            <p:ph type="body" idx="1"/>
          </p:nvPr>
        </p:nvSpPr>
        <p:spPr/>
        <p:txBody>
          <a:bodyPr/>
          <a:lstStyle/>
          <a:p>
            <a:pPr>
              <a:buFontTx/>
              <a:buChar char="•"/>
            </a:pPr>
            <a:r>
              <a:rPr lang="en-US" dirty="0"/>
              <a:t>The Gaussian function has infinite support, but discrete filters use finite kernels</a:t>
            </a:r>
          </a:p>
        </p:txBody>
      </p:sp>
      <p:pic>
        <p:nvPicPr>
          <p:cNvPr id="28676" name="Picture 4"/>
          <p:cNvPicPr>
            <a:picLocks noChangeAspect="1" noChangeArrowheads="1"/>
          </p:cNvPicPr>
          <p:nvPr/>
        </p:nvPicPr>
        <p:blipFill>
          <a:blip r:embed="rId3" cstate="print"/>
          <a:srcRect/>
          <a:stretch>
            <a:fillRect/>
          </a:stretch>
        </p:blipFill>
        <p:spPr bwMode="auto">
          <a:xfrm>
            <a:off x="609600" y="2590800"/>
            <a:ext cx="7896225" cy="3367088"/>
          </a:xfrm>
          <a:prstGeom prst="rect">
            <a:avLst/>
          </a:prstGeom>
          <a:noFill/>
          <a:ln w="9525">
            <a:noFill/>
            <a:miter lim="800000"/>
            <a:headEnd/>
            <a:tailEnd/>
          </a:ln>
        </p:spPr>
      </p:pic>
      <p:sp>
        <p:nvSpPr>
          <p:cNvPr id="28677" name="Text Box 7"/>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r>
              <a:rPr lang="en-US" sz="1400"/>
              <a:t>Source: K. Grauman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Choosing kernel width</a:t>
            </a:r>
          </a:p>
        </p:txBody>
      </p:sp>
      <p:sp>
        <p:nvSpPr>
          <p:cNvPr id="29699" name="Rectangle 3"/>
          <p:cNvSpPr>
            <a:spLocks noGrp="1" noChangeArrowheads="1"/>
          </p:cNvSpPr>
          <p:nvPr>
            <p:ph type="body" idx="1"/>
          </p:nvPr>
        </p:nvSpPr>
        <p:spPr>
          <a:xfrm>
            <a:off x="609600" y="914400"/>
            <a:ext cx="8077200" cy="5257800"/>
          </a:xfrm>
        </p:spPr>
        <p:txBody>
          <a:bodyPr/>
          <a:lstStyle/>
          <a:p>
            <a:pPr>
              <a:buFontTx/>
              <a:buChar char="•"/>
            </a:pPr>
            <a:r>
              <a:rPr lang="en-US" dirty="0"/>
              <a:t>Rule of thumb: set filter half-width to about </a:t>
            </a:r>
            <a:r>
              <a:rPr lang="en-US" dirty="0">
                <a:solidFill>
                  <a:srgbClr val="0000FF"/>
                </a:solidFill>
              </a:rPr>
              <a:t>3</a:t>
            </a:r>
            <a:r>
              <a:rPr lang="en-US" i="1" dirty="0">
                <a:solidFill>
                  <a:srgbClr val="0000FF"/>
                </a:solidFill>
              </a:rPr>
              <a:t>σ</a:t>
            </a:r>
            <a:endParaRPr lang="en-US" dirty="0">
              <a:solidFill>
                <a:srgbClr val="0000FF"/>
              </a:solidFill>
            </a:endParaRPr>
          </a:p>
          <a:p>
            <a:endParaRPr lang="en-US" dirty="0"/>
          </a:p>
        </p:txBody>
      </p:sp>
      <p:pic>
        <p:nvPicPr>
          <p:cNvPr id="7" name="Picture 6">
            <a:extLst>
              <a:ext uri="{FF2B5EF4-FFF2-40B4-BE49-F238E27FC236}">
                <a16:creationId xmlns:a16="http://schemas.microsoft.com/office/drawing/2014/main" id="{80DD61C1-B5C2-5C49-9A44-D633ACFDBF62}"/>
              </a:ext>
            </a:extLst>
          </p:cNvPr>
          <p:cNvPicPr>
            <a:picLocks noChangeAspect="1"/>
          </p:cNvPicPr>
          <p:nvPr/>
        </p:nvPicPr>
        <p:blipFill>
          <a:blip r:embed="rId3"/>
          <a:stretch>
            <a:fillRect/>
          </a:stretch>
        </p:blipFill>
        <p:spPr>
          <a:xfrm>
            <a:off x="2088481" y="1676400"/>
            <a:ext cx="4967037" cy="48396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Gaussian vs. box filtering</a:t>
            </a:r>
          </a:p>
        </p:txBody>
      </p:sp>
      <p:graphicFrame>
        <p:nvGraphicFramePr>
          <p:cNvPr id="3074" name="Object 3"/>
          <p:cNvGraphicFramePr>
            <a:graphicFrameLocks noChangeAspect="1"/>
          </p:cNvGraphicFramePr>
          <p:nvPr/>
        </p:nvGraphicFramePr>
        <p:xfrm>
          <a:off x="1295400" y="914400"/>
          <a:ext cx="6324600" cy="5867400"/>
        </p:xfrm>
        <a:graphic>
          <a:graphicData uri="http://schemas.openxmlformats.org/presentationml/2006/ole">
            <mc:AlternateContent xmlns:mc="http://schemas.openxmlformats.org/markup-compatibility/2006">
              <mc:Choice xmlns:v="urn:schemas-microsoft-com:vml" Requires="v">
                <p:oleObj name="Photo Editor Photo" r:id="rId3" imgW="3828571" imgH="3572374" progId="">
                  <p:embed/>
                </p:oleObj>
              </mc:Choice>
              <mc:Fallback>
                <p:oleObj name="Photo Editor Photo" r:id="rId3" imgW="3828571" imgH="357237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63246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 name="Text Box 29">
            <a:extLst>
              <a:ext uri="{FF2B5EF4-FFF2-40B4-BE49-F238E27FC236}">
                <a16:creationId xmlns:a16="http://schemas.microsoft.com/office/drawing/2014/main" id="{71BA8044-EA93-E54F-B183-C8761D6E4B72}"/>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Gaussian filters</a:t>
            </a:r>
          </a:p>
        </p:txBody>
      </p:sp>
      <p:sp>
        <p:nvSpPr>
          <p:cNvPr id="1035267" name="Rectangle 3"/>
          <p:cNvSpPr>
            <a:spLocks noGrp="1" noChangeArrowheads="1"/>
          </p:cNvSpPr>
          <p:nvPr>
            <p:ph type="body" idx="1"/>
          </p:nvPr>
        </p:nvSpPr>
        <p:spPr/>
        <p:txBody>
          <a:bodyPr/>
          <a:lstStyle/>
          <a:p>
            <a:pPr>
              <a:buFontTx/>
              <a:buChar char="•"/>
            </a:pPr>
            <a:r>
              <a:rPr lang="en-US" dirty="0"/>
              <a:t>Remove high-frequency components from the image (</a:t>
            </a:r>
            <a:r>
              <a:rPr lang="en-US" i="1" dirty="0"/>
              <a:t>low-pass filter</a:t>
            </a:r>
            <a:r>
              <a:rPr lang="en-US" dirty="0"/>
              <a:t>)</a:t>
            </a:r>
          </a:p>
          <a:p>
            <a:pPr>
              <a:buFontTx/>
              <a:buChar char="•"/>
            </a:pPr>
            <a:r>
              <a:rPr lang="en-US" dirty="0"/>
              <a:t>Convolution with self is another Gaussian</a:t>
            </a:r>
          </a:p>
          <a:p>
            <a:pPr lvl="1"/>
            <a:r>
              <a:rPr lang="en-US" dirty="0"/>
              <a:t>So can smooth with small-</a:t>
            </a:r>
            <a:r>
              <a:rPr lang="en-US" dirty="0">
                <a:sym typeface="Symbol"/>
              </a:rPr>
              <a:t></a:t>
            </a:r>
            <a:r>
              <a:rPr lang="en-US" dirty="0"/>
              <a:t> kernel, repeat, and get same result as larger</a:t>
            </a:r>
            <a:r>
              <a:rPr lang="en-US" dirty="0">
                <a:sym typeface="Symbol"/>
              </a:rPr>
              <a:t>-</a:t>
            </a:r>
            <a:r>
              <a:rPr lang="en-US" dirty="0"/>
              <a:t> kernel would have</a:t>
            </a:r>
          </a:p>
          <a:p>
            <a:pPr lvl="1"/>
            <a:r>
              <a:rPr lang="en-US" dirty="0"/>
              <a:t>Convolving two times with Gaussian kernel with std. dev. </a:t>
            </a:r>
            <a:r>
              <a:rPr lang="en-US" i="1" dirty="0"/>
              <a:t>σ</a:t>
            </a:r>
            <a:r>
              <a:rPr lang="en-US" dirty="0"/>
              <a:t> </a:t>
            </a:r>
            <a:br>
              <a:rPr lang="en-US" dirty="0"/>
            </a:br>
            <a:r>
              <a:rPr lang="en-US" dirty="0"/>
              <a:t>is same as convolving once with kernel with std. dev. </a:t>
            </a:r>
            <a:endParaRPr lang="en-US" i="1" dirty="0"/>
          </a:p>
          <a:p>
            <a:pPr>
              <a:buFontTx/>
              <a:buChar char="•"/>
            </a:pPr>
            <a:r>
              <a:rPr lang="en-US" i="1" dirty="0"/>
              <a:t>Separable </a:t>
            </a:r>
            <a:r>
              <a:rPr lang="en-US" dirty="0"/>
              <a:t>kernel</a:t>
            </a:r>
          </a:p>
          <a:p>
            <a:pPr lvl="1"/>
            <a:r>
              <a:rPr lang="en-US" dirty="0"/>
              <a:t>Factors into product of two 1D Gaussians</a:t>
            </a:r>
          </a:p>
          <a:p>
            <a:pPr lvl="1"/>
            <a:r>
              <a:rPr lang="en-US" dirty="0"/>
              <a:t>Discrete example:</a:t>
            </a:r>
          </a:p>
        </p:txBody>
      </p:sp>
      <p:sp>
        <p:nvSpPr>
          <p:cNvPr id="31748" name="Text Box 5"/>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r>
              <a:rPr lang="en-US" sz="1400"/>
              <a:t>Source: K. Grauman</a:t>
            </a:r>
          </a:p>
        </p:txBody>
      </p:sp>
      <p:graphicFrame>
        <p:nvGraphicFramePr>
          <p:cNvPr id="5" name="Object 4"/>
          <p:cNvGraphicFramePr>
            <a:graphicFrameLocks noChangeAspect="1"/>
          </p:cNvGraphicFramePr>
          <p:nvPr/>
        </p:nvGraphicFramePr>
        <p:xfrm>
          <a:off x="7472082" y="3276600"/>
          <a:ext cx="605118" cy="381000"/>
        </p:xfrm>
        <a:graphic>
          <a:graphicData uri="http://schemas.openxmlformats.org/presentationml/2006/ole">
            <mc:AlternateContent xmlns:mc="http://schemas.openxmlformats.org/markup-compatibility/2006">
              <mc:Choice xmlns:v="urn:schemas-microsoft-com:vml" Requires="v">
                <p:oleObj name="Equation" r:id="rId3" imgW="342720" imgH="215640" progId="Equation.3">
                  <p:embed/>
                </p:oleObj>
              </mc:Choice>
              <mc:Fallback>
                <p:oleObj name="Equation" r:id="rId3" imgW="342720" imgH="215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082" y="3276600"/>
                        <a:ext cx="60511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36363735"/>
              </p:ext>
            </p:extLst>
          </p:nvPr>
        </p:nvGraphicFramePr>
        <p:xfrm>
          <a:off x="2805793" y="5181600"/>
          <a:ext cx="3061607" cy="1371600"/>
        </p:xfrm>
        <a:graphic>
          <a:graphicData uri="http://schemas.openxmlformats.org/presentationml/2006/ole">
            <mc:AlternateContent xmlns:mc="http://schemas.openxmlformats.org/markup-compatibility/2006">
              <mc:Choice xmlns:v="urn:schemas-microsoft-com:vml" Requires="v">
                <p:oleObj name="Equation" r:id="rId5" imgW="1587240" imgH="711000" progId="Equation.3">
                  <p:embed/>
                </p:oleObj>
              </mc:Choice>
              <mc:Fallback>
                <p:oleObj name="Equation" r:id="rId5" imgW="1587240" imgH="711000" progId="Equation.3">
                  <p:embed/>
                  <p:pic>
                    <p:nvPicPr>
                      <p:cNvPr id="0" name=""/>
                      <p:cNvPicPr/>
                      <p:nvPr/>
                    </p:nvPicPr>
                    <p:blipFill>
                      <a:blip r:embed="rId6"/>
                      <a:stretch>
                        <a:fillRect/>
                      </a:stretch>
                    </p:blipFill>
                    <p:spPr>
                      <a:xfrm>
                        <a:off x="2805793" y="5181600"/>
                        <a:ext cx="3061607" cy="1371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5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5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5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52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52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526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762000"/>
          </a:xfrm>
        </p:spPr>
        <p:txBody>
          <a:bodyPr/>
          <a:lstStyle/>
          <a:p>
            <a:r>
              <a:rPr lang="en-US"/>
              <a:t>Separability of the Gaussian filter</a:t>
            </a:r>
          </a:p>
        </p:txBody>
      </p:sp>
      <p:sp>
        <p:nvSpPr>
          <p:cNvPr id="32771" name="Rectangle 3"/>
          <p:cNvSpPr>
            <a:spLocks noGrp="1" noChangeArrowheads="1"/>
          </p:cNvSpPr>
          <p:nvPr>
            <p:ph type="body" idx="1"/>
          </p:nvPr>
        </p:nvSpPr>
        <p:spPr>
          <a:xfrm>
            <a:off x="685800" y="3657600"/>
            <a:ext cx="7772400" cy="2819400"/>
          </a:xfrm>
        </p:spPr>
        <p:txBody>
          <a:bodyPr/>
          <a:lstStyle/>
          <a:p>
            <a:r>
              <a:rPr lang="en-US" dirty="0"/>
              <a:t>The 2D Gaussian can be expressed as the product of two functions, one a function of x and the other a function of y.</a:t>
            </a:r>
          </a:p>
          <a:p>
            <a:endParaRPr lang="en-US" dirty="0"/>
          </a:p>
          <a:p>
            <a:r>
              <a:rPr lang="en-US" dirty="0"/>
              <a:t>In this case the two functions are the (identical) 1D Gaussian.</a:t>
            </a:r>
          </a:p>
        </p:txBody>
      </p:sp>
      <p:sp>
        <p:nvSpPr>
          <p:cNvPr id="32773"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pic>
        <p:nvPicPr>
          <p:cNvPr id="2" name="Picture 1">
            <a:extLst>
              <a:ext uri="{FF2B5EF4-FFF2-40B4-BE49-F238E27FC236}">
                <a16:creationId xmlns:a16="http://schemas.microsoft.com/office/drawing/2014/main" id="{D471EC49-5BB3-E843-8895-168AAEBEC945}"/>
              </a:ext>
            </a:extLst>
          </p:cNvPr>
          <p:cNvPicPr>
            <a:picLocks noChangeAspect="1"/>
          </p:cNvPicPr>
          <p:nvPr/>
        </p:nvPicPr>
        <p:blipFill>
          <a:blip r:embed="rId3"/>
          <a:stretch>
            <a:fillRect/>
          </a:stretch>
        </p:blipFill>
        <p:spPr>
          <a:xfrm>
            <a:off x="228600" y="1181100"/>
            <a:ext cx="8826500" cy="2247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91AE-013D-4D11-94A8-A7979C82126A}"/>
              </a:ext>
            </a:extLst>
          </p:cNvPr>
          <p:cNvSpPr>
            <a:spLocks noGrp="1"/>
          </p:cNvSpPr>
          <p:nvPr>
            <p:ph type="title"/>
          </p:nvPr>
        </p:nvSpPr>
        <p:spPr/>
        <p:txBody>
          <a:bodyPr/>
          <a:lstStyle/>
          <a:p>
            <a:r>
              <a:rPr lang="en-US" dirty="0"/>
              <a:t>Separability</a:t>
            </a:r>
          </a:p>
        </p:txBody>
      </p:sp>
      <p:grpSp>
        <p:nvGrpSpPr>
          <p:cNvPr id="5" name="Group 4">
            <a:extLst>
              <a:ext uri="{FF2B5EF4-FFF2-40B4-BE49-F238E27FC236}">
                <a16:creationId xmlns:a16="http://schemas.microsoft.com/office/drawing/2014/main" id="{57961900-41E0-494A-BDDF-8396F60680F1}"/>
              </a:ext>
            </a:extLst>
          </p:cNvPr>
          <p:cNvGrpSpPr/>
          <p:nvPr/>
        </p:nvGrpSpPr>
        <p:grpSpPr>
          <a:xfrm>
            <a:off x="628650" y="3327221"/>
            <a:ext cx="4725538" cy="3429000"/>
            <a:chOff x="628650" y="3327221"/>
            <a:chExt cx="4725538" cy="3429000"/>
          </a:xfrm>
        </p:grpSpPr>
        <p:pic>
          <p:nvPicPr>
            <p:cNvPr id="12" name="Content Placeholder 10">
              <a:extLst>
                <a:ext uri="{FF2B5EF4-FFF2-40B4-BE49-F238E27FC236}">
                  <a16:creationId xmlns:a16="http://schemas.microsoft.com/office/drawing/2014/main" id="{335AEB25-5F53-4F02-9288-F78A4894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327221"/>
              <a:ext cx="263769" cy="3429000"/>
            </a:xfrm>
            <a:prstGeom prst="rect">
              <a:avLst/>
            </a:prstGeom>
          </p:spPr>
        </p:pic>
        <p:pic>
          <p:nvPicPr>
            <p:cNvPr id="16" name="Picture 15">
              <a:extLst>
                <a:ext uri="{FF2B5EF4-FFF2-40B4-BE49-F238E27FC236}">
                  <a16:creationId xmlns:a16="http://schemas.microsoft.com/office/drawing/2014/main" id="{A9981936-5538-44A9-9D57-CAC586BC8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73" y="4909837"/>
              <a:ext cx="3429000" cy="263769"/>
            </a:xfrm>
            <a:prstGeom prst="rect">
              <a:avLst/>
            </a:prstGeom>
          </p:spPr>
        </p:pic>
        <p:sp>
          <p:nvSpPr>
            <p:cNvPr id="19" name="TextBox 18">
              <a:extLst>
                <a:ext uri="{FF2B5EF4-FFF2-40B4-BE49-F238E27FC236}">
                  <a16:creationId xmlns:a16="http://schemas.microsoft.com/office/drawing/2014/main" id="{93A41DFF-1076-4848-9390-671494191562}"/>
                </a:ext>
              </a:extLst>
            </p:cNvPr>
            <p:cNvSpPr txBox="1"/>
            <p:nvPr/>
          </p:nvSpPr>
          <p:spPr>
            <a:xfrm>
              <a:off x="838681" y="4587109"/>
              <a:ext cx="578915" cy="926808"/>
            </a:xfrm>
            <a:prstGeom prst="rect">
              <a:avLst/>
            </a:prstGeom>
            <a:noFill/>
          </p:spPr>
          <p:txBody>
            <a:bodyPr wrap="square" rtlCol="0">
              <a:spAutoFit/>
            </a:bodyPr>
            <a:lstStyle/>
            <a:p>
              <a:pPr algn="ctr"/>
              <a:r>
                <a:rPr lang="en-US" sz="4200" dirty="0">
                  <a:latin typeface="+mj-lt"/>
                  <a:cs typeface="Times New Roman" panose="02020603050405020304" pitchFamily="18" charset="0"/>
                </a:rPr>
                <a:t>⁎</a:t>
              </a:r>
              <a:endParaRPr lang="en-US" sz="4200" dirty="0">
                <a:latin typeface="+mj-lt"/>
              </a:endParaRPr>
            </a:p>
          </p:txBody>
        </p:sp>
        <p:sp>
          <p:nvSpPr>
            <p:cNvPr id="15" name="TextBox 14">
              <a:extLst>
                <a:ext uri="{FF2B5EF4-FFF2-40B4-BE49-F238E27FC236}">
                  <a16:creationId xmlns:a16="http://schemas.microsoft.com/office/drawing/2014/main" id="{B8C837C3-F24C-49BE-A9C0-4FFFDC62C820}"/>
                </a:ext>
              </a:extLst>
            </p:cNvPr>
            <p:cNvSpPr txBox="1"/>
            <p:nvPr/>
          </p:nvSpPr>
          <p:spPr>
            <a:xfrm>
              <a:off x="4775273" y="4672389"/>
              <a:ext cx="578915" cy="738664"/>
            </a:xfrm>
            <a:prstGeom prst="rect">
              <a:avLst/>
            </a:prstGeom>
            <a:noFill/>
          </p:spPr>
          <p:txBody>
            <a:bodyPr wrap="square" rtlCol="0">
              <a:spAutoFit/>
            </a:bodyPr>
            <a:lstStyle/>
            <a:p>
              <a:pPr algn="ctr"/>
              <a:r>
                <a:rPr lang="en-US" sz="4200" dirty="0">
                  <a:latin typeface="+mj-lt"/>
                  <a:cs typeface="Times New Roman" panose="02020603050405020304" pitchFamily="18" charset="0"/>
                </a:rPr>
                <a:t>=</a:t>
              </a:r>
              <a:endParaRPr lang="en-US" sz="4200" dirty="0">
                <a:latin typeface="+mj-lt"/>
              </a:endParaRPr>
            </a:p>
          </p:txBody>
        </p:sp>
      </p:grpSp>
      <p:pic>
        <p:nvPicPr>
          <p:cNvPr id="17" name="Picture 16">
            <a:extLst>
              <a:ext uri="{FF2B5EF4-FFF2-40B4-BE49-F238E27FC236}">
                <a16:creationId xmlns:a16="http://schemas.microsoft.com/office/drawing/2014/main" id="{92810FBF-F393-4D4E-A832-9C841F6B4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273" y="3327221"/>
            <a:ext cx="3429000" cy="3429000"/>
          </a:xfrm>
          <a:prstGeom prst="rect">
            <a:avLst/>
          </a:prstGeom>
        </p:spPr>
      </p:pic>
      <p:sp>
        <p:nvSpPr>
          <p:cNvPr id="18" name="TextBox 17">
            <a:extLst>
              <a:ext uri="{FF2B5EF4-FFF2-40B4-BE49-F238E27FC236}">
                <a16:creationId xmlns:a16="http://schemas.microsoft.com/office/drawing/2014/main" id="{3FFE00CB-6024-4C77-9F6A-66E831F9862F}"/>
              </a:ext>
            </a:extLst>
          </p:cNvPr>
          <p:cNvSpPr txBox="1"/>
          <p:nvPr/>
        </p:nvSpPr>
        <p:spPr>
          <a:xfrm>
            <a:off x="441994" y="1547803"/>
            <a:ext cx="8260011" cy="523220"/>
          </a:xfrm>
          <a:prstGeom prst="rect">
            <a:avLst/>
          </a:prstGeom>
          <a:noFill/>
        </p:spPr>
        <p:txBody>
          <a:bodyPr wrap="square" rtlCol="0">
            <a:spAutoFit/>
          </a:bodyPr>
          <a:lstStyle/>
          <a:p>
            <a:pPr algn="ctr"/>
            <a:r>
              <a:rPr lang="en-US" sz="2800" dirty="0"/>
              <a:t>1D Gaussian </a:t>
            </a:r>
            <a:r>
              <a:rPr lang="en-US" sz="2800" dirty="0">
                <a:cs typeface="Times New Roman" panose="02020603050405020304" pitchFamily="18" charset="0"/>
              </a:rPr>
              <a:t>⁎ 1D Gaussian = 2D Gaussian</a:t>
            </a:r>
          </a:p>
        </p:txBody>
      </p:sp>
      <p:sp>
        <p:nvSpPr>
          <p:cNvPr id="20" name="TextBox 19">
            <a:extLst>
              <a:ext uri="{FF2B5EF4-FFF2-40B4-BE49-F238E27FC236}">
                <a16:creationId xmlns:a16="http://schemas.microsoft.com/office/drawing/2014/main" id="{1E2583BF-0A57-4447-B239-F164C8E3764C}"/>
              </a:ext>
            </a:extLst>
          </p:cNvPr>
          <p:cNvSpPr txBox="1"/>
          <p:nvPr/>
        </p:nvSpPr>
        <p:spPr>
          <a:xfrm>
            <a:off x="28992" y="2117680"/>
            <a:ext cx="9086012" cy="954107"/>
          </a:xfrm>
          <a:prstGeom prst="rect">
            <a:avLst/>
          </a:prstGeom>
          <a:noFill/>
        </p:spPr>
        <p:txBody>
          <a:bodyPr wrap="square" rtlCol="0">
            <a:spAutoFit/>
          </a:bodyPr>
          <a:lstStyle/>
          <a:p>
            <a:pPr algn="ctr"/>
            <a:r>
              <a:rPr lang="en-US" sz="2800" dirty="0">
                <a:cs typeface="Times New Roman" panose="02020603050405020304" pitchFamily="18" charset="0"/>
              </a:rPr>
              <a:t>Image ⁎ 2D Gauss = Image ⁎ (1D Gauss ⁎ 1D Gauss )</a:t>
            </a:r>
          </a:p>
          <a:p>
            <a:pPr algn="ctr"/>
            <a:r>
              <a:rPr lang="en-US" sz="2800" dirty="0">
                <a:cs typeface="Times New Roman" panose="02020603050405020304" pitchFamily="18" charset="0"/>
              </a:rPr>
              <a:t>= (Image ⁎ 1D Gauss) ⁎ 1D Gauss</a:t>
            </a:r>
            <a:endParaRPr lang="en-US" sz="2800" dirty="0"/>
          </a:p>
        </p:txBody>
      </p:sp>
    </p:spTree>
    <p:extLst>
      <p:ext uri="{BB962C8B-B14F-4D97-AF65-F5344CB8AC3E}">
        <p14:creationId xmlns:p14="http://schemas.microsoft.com/office/powerpoint/2010/main" val="5056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Why is </a:t>
            </a:r>
            <a:r>
              <a:rPr lang="en-US" dirty="0" err="1"/>
              <a:t>separability</a:t>
            </a:r>
            <a:r>
              <a:rPr lang="en-US" dirty="0"/>
              <a:t> useful?</a:t>
            </a:r>
          </a:p>
        </p:txBody>
      </p:sp>
      <p:sp>
        <p:nvSpPr>
          <p:cNvPr id="34819" name="Content Placeholder 17"/>
          <p:cNvSpPr>
            <a:spLocks noGrp="1"/>
          </p:cNvSpPr>
          <p:nvPr>
            <p:ph idx="1"/>
          </p:nvPr>
        </p:nvSpPr>
        <p:spPr/>
        <p:txBody>
          <a:bodyPr/>
          <a:lstStyle/>
          <a:p>
            <a:pPr>
              <a:buFontTx/>
              <a:buChar char="•"/>
            </a:pPr>
            <a:r>
              <a:rPr lang="en-US" dirty="0" err="1"/>
              <a:t>Separability</a:t>
            </a:r>
            <a:r>
              <a:rPr lang="en-US" dirty="0"/>
              <a:t> means that a 2D convolution can be reduced to two 1D convolutions (one along rows and one along columns)</a:t>
            </a:r>
          </a:p>
          <a:p>
            <a:pPr>
              <a:buFontTx/>
              <a:buChar char="•"/>
            </a:pPr>
            <a:r>
              <a:rPr lang="en-US" dirty="0"/>
              <a:t>What is the complexity of filtering an </a:t>
            </a:r>
            <a:r>
              <a:rPr lang="en-US" dirty="0" err="1">
                <a:solidFill>
                  <a:srgbClr val="0000FF"/>
                </a:solidFill>
              </a:rPr>
              <a:t>n</a:t>
            </a:r>
            <a:r>
              <a:rPr lang="en-US" dirty="0" err="1">
                <a:solidFill>
                  <a:srgbClr val="0000FF"/>
                </a:solidFill>
                <a:latin typeface="Times New Roman"/>
                <a:cs typeface="Times New Roman"/>
              </a:rPr>
              <a:t>×</a:t>
            </a:r>
            <a:r>
              <a:rPr lang="en-US" dirty="0" err="1">
                <a:solidFill>
                  <a:srgbClr val="0000FF"/>
                </a:solidFill>
              </a:rPr>
              <a:t>n</a:t>
            </a:r>
            <a:r>
              <a:rPr lang="en-US" dirty="0"/>
              <a:t> image with an </a:t>
            </a:r>
            <a:r>
              <a:rPr lang="en-US" dirty="0" err="1">
                <a:solidFill>
                  <a:srgbClr val="0000FF"/>
                </a:solidFill>
              </a:rPr>
              <a:t>m</a:t>
            </a:r>
            <a:r>
              <a:rPr lang="en-US" dirty="0" err="1">
                <a:solidFill>
                  <a:srgbClr val="0000FF"/>
                </a:solidFill>
                <a:latin typeface="Times New Roman"/>
                <a:cs typeface="Times New Roman"/>
              </a:rPr>
              <a:t>×</a:t>
            </a:r>
            <a:r>
              <a:rPr lang="en-US" dirty="0" err="1">
                <a:solidFill>
                  <a:srgbClr val="0000FF"/>
                </a:solidFill>
              </a:rPr>
              <a:t>m</a:t>
            </a:r>
            <a:r>
              <a:rPr lang="en-US" dirty="0">
                <a:solidFill>
                  <a:srgbClr val="0000FF"/>
                </a:solidFill>
              </a:rPr>
              <a:t> </a:t>
            </a:r>
            <a:r>
              <a:rPr lang="en-US" dirty="0"/>
              <a:t>kernel? </a:t>
            </a:r>
          </a:p>
          <a:p>
            <a:pPr lvl="1"/>
            <a:r>
              <a:rPr lang="en-US" sz="2800" dirty="0">
                <a:solidFill>
                  <a:srgbClr val="0000FF"/>
                </a:solidFill>
              </a:rPr>
              <a:t>O(n</a:t>
            </a:r>
            <a:r>
              <a:rPr lang="en-US" sz="2800" baseline="30000" dirty="0">
                <a:solidFill>
                  <a:srgbClr val="0000FF"/>
                </a:solidFill>
              </a:rPr>
              <a:t>2 </a:t>
            </a:r>
            <a:r>
              <a:rPr lang="en-US" sz="2800" dirty="0">
                <a:solidFill>
                  <a:srgbClr val="0000FF"/>
                </a:solidFill>
              </a:rPr>
              <a:t>m</a:t>
            </a:r>
            <a:r>
              <a:rPr lang="en-US" sz="2800" baseline="30000" dirty="0">
                <a:solidFill>
                  <a:srgbClr val="0000FF"/>
                </a:solidFill>
              </a:rPr>
              <a:t>2</a:t>
            </a:r>
            <a:r>
              <a:rPr lang="en-US" sz="2800" dirty="0">
                <a:solidFill>
                  <a:srgbClr val="0000FF"/>
                </a:solidFill>
              </a:rPr>
              <a:t>)</a:t>
            </a:r>
          </a:p>
          <a:p>
            <a:pPr>
              <a:buFontTx/>
              <a:buChar char="•"/>
            </a:pPr>
            <a:r>
              <a:rPr lang="en-US" dirty="0"/>
              <a:t>What if the kernel is separable?</a:t>
            </a:r>
          </a:p>
          <a:p>
            <a:pPr lvl="1"/>
            <a:r>
              <a:rPr lang="en-US" sz="2800" dirty="0">
                <a:solidFill>
                  <a:srgbClr val="0000FF"/>
                </a:solidFill>
              </a:rPr>
              <a:t>O(n</a:t>
            </a:r>
            <a:r>
              <a:rPr lang="en-US" sz="2800" baseline="30000" dirty="0">
                <a:solidFill>
                  <a:srgbClr val="0000FF"/>
                </a:solidFill>
              </a:rPr>
              <a:t>2 </a:t>
            </a:r>
            <a:r>
              <a:rPr lang="en-US" sz="2800" dirty="0">
                <a:solidFill>
                  <a:srgbClr val="0000FF"/>
                </a:solidFill>
              </a:rPr>
              <a:t>m)</a:t>
            </a:r>
          </a:p>
          <a:p>
            <a:pPr lvl="1"/>
            <a:endParaRPr lang="en-US" sz="2800" dirty="0"/>
          </a:p>
        </p:txBody>
      </p:sp>
      <p:sp>
        <p:nvSpPr>
          <p:cNvPr id="4" name="Text Box 29">
            <a:extLst>
              <a:ext uri="{FF2B5EF4-FFF2-40B4-BE49-F238E27FC236}">
                <a16:creationId xmlns:a16="http://schemas.microsoft.com/office/drawing/2014/main" id="{36D57E8F-D989-5B44-945A-145CF07B91E5}"/>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6"/>
          <p:cNvSpPr>
            <a:spLocks noGrp="1" noChangeArrowheads="1"/>
          </p:cNvSpPr>
          <p:nvPr>
            <p:ph type="body" idx="1"/>
          </p:nvPr>
        </p:nvSpPr>
        <p:spPr/>
        <p:txBody>
          <a:bodyPr/>
          <a:lstStyle/>
          <a:p>
            <a:pPr>
              <a:buFontTx/>
              <a:buChar char="•"/>
            </a:pPr>
            <a:r>
              <a:rPr lang="en-US" dirty="0"/>
              <a:t>Let’s replace each pixel with a </a:t>
            </a:r>
            <a:r>
              <a:rPr lang="en-US" i="1" dirty="0"/>
              <a:t>weighted</a:t>
            </a:r>
            <a:r>
              <a:rPr lang="en-US" dirty="0"/>
              <a:t> </a:t>
            </a:r>
            <a:r>
              <a:rPr lang="en-US" i="1" dirty="0"/>
              <a:t>average</a:t>
            </a:r>
            <a:r>
              <a:rPr lang="en-US" dirty="0"/>
              <a:t> of its neighborhood</a:t>
            </a:r>
          </a:p>
          <a:p>
            <a:pPr>
              <a:buFontTx/>
              <a:buChar char="•"/>
            </a:pPr>
            <a:r>
              <a:rPr lang="en-US" dirty="0"/>
              <a:t>The weights are called the </a:t>
            </a:r>
            <a:r>
              <a:rPr lang="en-US" i="1" dirty="0"/>
              <a:t>filter kernel</a:t>
            </a:r>
          </a:p>
          <a:p>
            <a:pPr>
              <a:buFontTx/>
              <a:buChar char="•"/>
            </a:pPr>
            <a:r>
              <a:rPr lang="en-US" dirty="0"/>
              <a:t>What are the weights for the average of a </a:t>
            </a:r>
            <a:br>
              <a:rPr lang="en-US" dirty="0"/>
            </a:br>
            <a:r>
              <a:rPr lang="en-US" dirty="0"/>
              <a:t>3x3 neighborhood?</a:t>
            </a:r>
          </a:p>
        </p:txBody>
      </p:sp>
      <p:sp>
        <p:nvSpPr>
          <p:cNvPr id="10243" name="Rectangle 24"/>
          <p:cNvSpPr>
            <a:spLocks noGrp="1" noChangeArrowheads="1"/>
          </p:cNvSpPr>
          <p:nvPr>
            <p:ph type="title"/>
          </p:nvPr>
        </p:nvSpPr>
        <p:spPr/>
        <p:txBody>
          <a:bodyPr/>
          <a:lstStyle/>
          <a:p>
            <a:r>
              <a:rPr lang="en-US"/>
              <a:t>Moving average</a:t>
            </a:r>
          </a:p>
        </p:txBody>
      </p:sp>
      <p:grpSp>
        <p:nvGrpSpPr>
          <p:cNvPr id="2" name="Group 28"/>
          <p:cNvGrpSpPr>
            <a:grpSpLocks/>
          </p:cNvGrpSpPr>
          <p:nvPr/>
        </p:nvGrpSpPr>
        <p:grpSpPr bwMode="auto">
          <a:xfrm>
            <a:off x="3135313" y="3911600"/>
            <a:ext cx="2274887" cy="2413000"/>
            <a:chOff x="1975" y="2464"/>
            <a:chExt cx="1433" cy="1520"/>
          </a:xfrm>
        </p:grpSpPr>
        <p:grpSp>
          <p:nvGrpSpPr>
            <p:cNvPr id="10246" name="Group 4"/>
            <p:cNvGrpSpPr>
              <a:grpSpLocks/>
            </p:cNvGrpSpPr>
            <p:nvPr/>
          </p:nvGrpSpPr>
          <p:grpSpPr bwMode="auto">
            <a:xfrm>
              <a:off x="1975" y="2464"/>
              <a:ext cx="1433" cy="1136"/>
              <a:chOff x="3799" y="2064"/>
              <a:chExt cx="1433" cy="1136"/>
            </a:xfrm>
          </p:grpSpPr>
          <p:grpSp>
            <p:nvGrpSpPr>
              <p:cNvPr id="10248" name="Group 5"/>
              <p:cNvGrpSpPr>
                <a:grpSpLocks/>
              </p:cNvGrpSpPr>
              <p:nvPr/>
            </p:nvGrpSpPr>
            <p:grpSpPr bwMode="auto">
              <a:xfrm>
                <a:off x="4080" y="2064"/>
                <a:ext cx="1152" cy="1136"/>
                <a:chOff x="144" y="144"/>
                <a:chExt cx="1152" cy="1136"/>
              </a:xfrm>
            </p:grpSpPr>
            <p:sp>
              <p:nvSpPr>
                <p:cNvPr id="10250" name="Rectangle 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1" name="Rectangle 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2" name="Rectangle 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3" name="Rectangle 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4" name="Rectangle 1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5" name="Rectangle 1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6" name="Rectangle 1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7" name="Rectangle 1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8" name="Rectangle 1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0259" name="Line 1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0260" name="Line 1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0261" name="Line 1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0262" name="Line 1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0263" name="Line 1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0264" name="Line 2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0265" name="Line 2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0266" name="Line 2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0249" name="Picture 23"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
          <p:nvSpPr>
            <p:cNvPr id="10247" name="Text Box 27"/>
            <p:cNvSpPr txBox="1">
              <a:spLocks noChangeArrowheads="1"/>
            </p:cNvSpPr>
            <p:nvPr/>
          </p:nvSpPr>
          <p:spPr bwMode="auto">
            <a:xfrm>
              <a:off x="2352" y="3696"/>
              <a:ext cx="970" cy="288"/>
            </a:xfrm>
            <a:prstGeom prst="rect">
              <a:avLst/>
            </a:prstGeom>
            <a:noFill/>
            <a:ln w="9525">
              <a:noFill/>
              <a:miter lim="800000"/>
              <a:headEnd/>
              <a:tailEnd/>
            </a:ln>
          </p:spPr>
          <p:txBody>
            <a:bodyPr wrap="none">
              <a:spAutoFit/>
            </a:bodyPr>
            <a:lstStyle/>
            <a:p>
              <a:r>
                <a:rPr lang="en-US"/>
                <a:t>“box filter”</a:t>
              </a:r>
            </a:p>
          </p:txBody>
        </p:sp>
      </p:grpSp>
      <p:sp>
        <p:nvSpPr>
          <p:cNvPr id="10245" name="Text Box 29"/>
          <p:cNvSpPr txBox="1">
            <a:spLocks noChangeArrowheads="1"/>
          </p:cNvSpPr>
          <p:nvPr/>
        </p:nvSpPr>
        <p:spPr bwMode="auto">
          <a:xfrm>
            <a:off x="7610475" y="6553200"/>
            <a:ext cx="1495425" cy="304800"/>
          </a:xfrm>
          <a:prstGeom prst="rect">
            <a:avLst/>
          </a:prstGeom>
          <a:noFill/>
          <a:ln w="9525">
            <a:noFill/>
            <a:miter lim="800000"/>
            <a:headEnd/>
            <a:tailEnd/>
          </a:ln>
        </p:spPr>
        <p:txBody>
          <a:bodyPr wrap="none">
            <a:spAutoFit/>
          </a:bodyPr>
          <a:lstStyle/>
          <a:p>
            <a:r>
              <a:rPr lang="en-US" sz="1400" dirty="0"/>
              <a:t>Source: D. Lowe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t>Noise</a:t>
            </a:r>
          </a:p>
        </p:txBody>
      </p:sp>
      <p:sp>
        <p:nvSpPr>
          <p:cNvPr id="5124" name="Rectangle 11"/>
          <p:cNvSpPr>
            <a:spLocks noGrp="1" noChangeArrowheads="1"/>
          </p:cNvSpPr>
          <p:nvPr>
            <p:ph type="body" idx="1"/>
          </p:nvPr>
        </p:nvSpPr>
        <p:spPr>
          <a:xfrm>
            <a:off x="4800600" y="1143000"/>
            <a:ext cx="3810000" cy="5257800"/>
          </a:xfrm>
        </p:spPr>
        <p:txBody>
          <a:bodyPr/>
          <a:lstStyle/>
          <a:p>
            <a:pPr>
              <a:lnSpc>
                <a:spcPct val="80000"/>
              </a:lnSpc>
              <a:buFontTx/>
              <a:buChar char="•"/>
            </a:pPr>
            <a:r>
              <a:rPr lang="en-US" b="1"/>
              <a:t>Salt and pepper noise</a:t>
            </a:r>
            <a:r>
              <a:rPr lang="en-US"/>
              <a:t>: contains random occurrences of black and white pixels</a:t>
            </a:r>
          </a:p>
          <a:p>
            <a:pPr>
              <a:lnSpc>
                <a:spcPct val="80000"/>
              </a:lnSpc>
              <a:buFontTx/>
              <a:buChar char="•"/>
            </a:pPr>
            <a:r>
              <a:rPr lang="en-US" b="1"/>
              <a:t>Impulse noise: </a:t>
            </a:r>
            <a:r>
              <a:rPr lang="en-US"/>
              <a:t>contains random occurrences of white pixels</a:t>
            </a:r>
          </a:p>
          <a:p>
            <a:pPr>
              <a:lnSpc>
                <a:spcPct val="80000"/>
              </a:lnSpc>
              <a:buFontTx/>
              <a:buChar char="•"/>
            </a:pPr>
            <a:r>
              <a:rPr lang="en-US" b="1"/>
              <a:t>Gaussian noise</a:t>
            </a:r>
            <a:r>
              <a:rPr lang="en-US"/>
              <a:t>: variations in intensity drawn from a Gaussian normal distribution</a:t>
            </a:r>
            <a:endParaRPr lang="en-US" sz="2000"/>
          </a:p>
        </p:txBody>
      </p:sp>
      <p:graphicFrame>
        <p:nvGraphicFramePr>
          <p:cNvPr id="5122" name="Object 4"/>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name="Equation" r:id="rId3" imgW="914400" imgH="198720" progId="">
                  <p:embed/>
                </p:oleObj>
              </mc:Choice>
              <mc:Fallback>
                <p:oleObj name="Equation" r:id="rId3" imgW="914400" imgH="1987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125" name="Picture 5" descr="noise"/>
          <p:cNvPicPr>
            <a:picLocks noChangeAspect="1" noChangeArrowheads="1"/>
          </p:cNvPicPr>
          <p:nvPr/>
        </p:nvPicPr>
        <p:blipFill>
          <a:blip r:embed="rId5" cstate="print"/>
          <a:srcRect/>
          <a:stretch>
            <a:fillRect/>
          </a:stretch>
        </p:blipFill>
        <p:spPr bwMode="auto">
          <a:xfrm>
            <a:off x="592138" y="1066800"/>
            <a:ext cx="4056062" cy="5410200"/>
          </a:xfrm>
          <a:prstGeom prst="rect">
            <a:avLst/>
          </a:prstGeom>
          <a:noFill/>
          <a:ln w="9525">
            <a:noFill/>
            <a:miter lim="800000"/>
            <a:headEnd/>
            <a:tailEnd/>
          </a:ln>
        </p:spPr>
      </p:pic>
      <p:sp>
        <p:nvSpPr>
          <p:cNvPr id="5126" name="Text Box 13"/>
          <p:cNvSpPr txBox="1">
            <a:spLocks noChangeArrowheads="1"/>
          </p:cNvSpPr>
          <p:nvPr/>
        </p:nvSpPr>
        <p:spPr bwMode="auto">
          <a:xfrm>
            <a:off x="7534275" y="6553200"/>
            <a:ext cx="1457325" cy="304800"/>
          </a:xfrm>
          <a:prstGeom prst="rect">
            <a:avLst/>
          </a:prstGeom>
          <a:noFill/>
          <a:ln w="9525">
            <a:noFill/>
            <a:miter lim="800000"/>
            <a:headEnd/>
            <a:tailEnd/>
          </a:ln>
        </p:spPr>
        <p:txBody>
          <a:bodyPr wrap="none">
            <a:spAutoFit/>
          </a:bodyPr>
          <a:lstStyle/>
          <a:p>
            <a:r>
              <a:rPr lang="en-US" sz="1400"/>
              <a:t>Source: S. Seitz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Gaussian noise</a:t>
            </a:r>
          </a:p>
        </p:txBody>
      </p:sp>
      <p:sp>
        <p:nvSpPr>
          <p:cNvPr id="43011" name="Rectangle 3"/>
          <p:cNvSpPr>
            <a:spLocks noGrp="1" noChangeArrowheads="1"/>
          </p:cNvSpPr>
          <p:nvPr>
            <p:ph type="body" idx="1"/>
          </p:nvPr>
        </p:nvSpPr>
        <p:spPr/>
        <p:txBody>
          <a:bodyPr/>
          <a:lstStyle/>
          <a:p>
            <a:pPr>
              <a:buFontTx/>
              <a:buChar char="•"/>
            </a:pPr>
            <a:r>
              <a:rPr lang="en-US"/>
              <a:t>Mathematical model: sum of many independent factors</a:t>
            </a:r>
          </a:p>
          <a:p>
            <a:pPr>
              <a:buFontTx/>
              <a:buChar char="•"/>
            </a:pPr>
            <a:r>
              <a:rPr lang="en-US"/>
              <a:t>Good for small standard deviations</a:t>
            </a:r>
          </a:p>
          <a:p>
            <a:pPr>
              <a:buFontTx/>
              <a:buChar char="•"/>
            </a:pPr>
            <a:r>
              <a:rPr lang="en-US"/>
              <a:t>Assumption: independent, zero-mean noise</a:t>
            </a:r>
          </a:p>
        </p:txBody>
      </p:sp>
      <p:pic>
        <p:nvPicPr>
          <p:cNvPr id="43012" name="Picture 4"/>
          <p:cNvPicPr>
            <a:picLocks noChangeAspect="1" noChangeArrowheads="1"/>
          </p:cNvPicPr>
          <p:nvPr/>
        </p:nvPicPr>
        <p:blipFill>
          <a:blip r:embed="rId3" cstate="print"/>
          <a:srcRect/>
          <a:stretch>
            <a:fillRect/>
          </a:stretch>
        </p:blipFill>
        <p:spPr bwMode="auto">
          <a:xfrm>
            <a:off x="2133600" y="2819400"/>
            <a:ext cx="5029200" cy="3857625"/>
          </a:xfrm>
          <a:prstGeom prst="rect">
            <a:avLst/>
          </a:prstGeom>
          <a:noFill/>
          <a:ln w="9525">
            <a:noFill/>
            <a:miter lim="800000"/>
            <a:headEnd/>
            <a:tailEnd/>
          </a:ln>
        </p:spPr>
      </p:pic>
      <p:sp>
        <p:nvSpPr>
          <p:cNvPr id="43013" name="Text Box 5"/>
          <p:cNvSpPr txBox="1">
            <a:spLocks noChangeArrowheads="1"/>
          </p:cNvSpPr>
          <p:nvPr/>
        </p:nvSpPr>
        <p:spPr bwMode="auto">
          <a:xfrm>
            <a:off x="7239000" y="6553200"/>
            <a:ext cx="1636713" cy="307975"/>
          </a:xfrm>
          <a:prstGeom prst="rect">
            <a:avLst/>
          </a:prstGeom>
          <a:noFill/>
          <a:ln w="9525">
            <a:noFill/>
            <a:miter lim="800000"/>
            <a:headEnd/>
            <a:tailEnd/>
          </a:ln>
        </p:spPr>
        <p:txBody>
          <a:bodyPr wrap="none">
            <a:spAutoFit/>
          </a:bodyPr>
          <a:lstStyle/>
          <a:p>
            <a:r>
              <a:rPr lang="en-US" sz="1400"/>
              <a:t>Source: M. Hebert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685800" y="914400"/>
            <a:ext cx="5499100" cy="4932363"/>
          </a:xfrm>
          <a:prstGeom prst="rect">
            <a:avLst/>
          </a:prstGeom>
          <a:noFill/>
          <a:ln w="9525">
            <a:noFill/>
            <a:miter lim="800000"/>
            <a:headEnd/>
            <a:tailEnd/>
          </a:ln>
        </p:spPr>
      </p:pic>
      <p:sp>
        <p:nvSpPr>
          <p:cNvPr id="44035" name="Text Box 3"/>
          <p:cNvSpPr txBox="1">
            <a:spLocks noChangeArrowheads="1"/>
          </p:cNvSpPr>
          <p:nvPr/>
        </p:nvSpPr>
        <p:spPr bwMode="auto">
          <a:xfrm>
            <a:off x="381000" y="5867400"/>
            <a:ext cx="8458200" cy="822325"/>
          </a:xfrm>
          <a:prstGeom prst="rect">
            <a:avLst/>
          </a:prstGeom>
          <a:noFill/>
          <a:ln w="9525">
            <a:noFill/>
            <a:miter lim="800000"/>
            <a:headEnd/>
            <a:tailEnd/>
          </a:ln>
        </p:spPr>
        <p:txBody>
          <a:bodyPr>
            <a:spAutoFit/>
          </a:bodyPr>
          <a:lstStyle/>
          <a:p>
            <a:r>
              <a:rPr lang="en-US"/>
              <a:t>Smoothing with larger standard deviations suppresses noise, but also blurs the image</a:t>
            </a:r>
          </a:p>
        </p:txBody>
      </p:sp>
      <p:sp>
        <p:nvSpPr>
          <p:cNvPr id="44036" name="Rectangle 4"/>
          <p:cNvSpPr>
            <a:spLocks noGrp="1" noChangeArrowheads="1"/>
          </p:cNvSpPr>
          <p:nvPr>
            <p:ph type="title"/>
          </p:nvPr>
        </p:nvSpPr>
        <p:spPr/>
        <p:txBody>
          <a:bodyPr/>
          <a:lstStyle/>
          <a:p>
            <a:r>
              <a:rPr lang="en-US"/>
              <a:t>Reducing Gaussian noise</a:t>
            </a:r>
          </a:p>
        </p:txBody>
      </p:sp>
      <p:pic>
        <p:nvPicPr>
          <p:cNvPr id="44037" name="Picture 6"/>
          <p:cNvPicPr>
            <a:picLocks noChangeArrowheads="1"/>
          </p:cNvPicPr>
          <p:nvPr/>
        </p:nvPicPr>
        <p:blipFill>
          <a:blip r:embed="rId4" cstate="print"/>
          <a:srcRect l="38554" t="3210" r="28915"/>
          <a:stretch>
            <a:fillRect/>
          </a:stretch>
        </p:blipFill>
        <p:spPr bwMode="auto">
          <a:xfrm>
            <a:off x="6477000" y="990600"/>
            <a:ext cx="1524000" cy="4800600"/>
          </a:xfrm>
          <a:prstGeom prst="rect">
            <a:avLst/>
          </a:prstGeom>
          <a:noFill/>
          <a:ln w="9525">
            <a:noFill/>
            <a:miter lim="800000"/>
            <a:headEnd/>
            <a:tailEnd/>
          </a:ln>
        </p:spPr>
      </p:pic>
      <p:sp>
        <p:nvSpPr>
          <p:cNvPr id="6" name="Text Box 29">
            <a:extLst>
              <a:ext uri="{FF2B5EF4-FFF2-40B4-BE49-F238E27FC236}">
                <a16:creationId xmlns:a16="http://schemas.microsoft.com/office/drawing/2014/main" id="{C2E9B69D-4F53-C04D-BBCA-A6772B227E2C}"/>
              </a:ext>
            </a:extLst>
          </p:cNvPr>
          <p:cNvSpPr txBox="1">
            <a:spLocks noChangeArrowheads="1"/>
          </p:cNvSpPr>
          <p:nvPr/>
        </p:nvSpPr>
        <p:spPr bwMode="auto">
          <a:xfrm>
            <a:off x="6945412" y="655647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Reducing salt-and-pepper noise</a:t>
            </a:r>
          </a:p>
        </p:txBody>
      </p:sp>
      <p:sp>
        <p:nvSpPr>
          <p:cNvPr id="1075203" name="Rectangle 3"/>
          <p:cNvSpPr>
            <a:spLocks noGrp="1" noChangeArrowheads="1"/>
          </p:cNvSpPr>
          <p:nvPr>
            <p:ph type="body" idx="1"/>
          </p:nvPr>
        </p:nvSpPr>
        <p:spPr>
          <a:xfrm>
            <a:off x="685800" y="4876800"/>
            <a:ext cx="7772400" cy="1295400"/>
          </a:xfrm>
        </p:spPr>
        <p:txBody>
          <a:bodyPr/>
          <a:lstStyle/>
          <a:p>
            <a:r>
              <a:rPr lang="en-US"/>
              <a:t>What’s wrong with the results?</a:t>
            </a:r>
          </a:p>
        </p:txBody>
      </p:sp>
      <p:pic>
        <p:nvPicPr>
          <p:cNvPr id="45060" name="Picture 4" descr="salt_and_pepper"/>
          <p:cNvPicPr>
            <a:picLocks noChangeAspect="1" noChangeArrowheads="1"/>
          </p:cNvPicPr>
          <p:nvPr/>
        </p:nvPicPr>
        <p:blipFill>
          <a:blip r:embed="rId3" cstate="print"/>
          <a:srcRect/>
          <a:stretch>
            <a:fillRect/>
          </a:stretch>
        </p:blipFill>
        <p:spPr bwMode="auto">
          <a:xfrm>
            <a:off x="533400" y="1454150"/>
            <a:ext cx="7924800" cy="3346450"/>
          </a:xfrm>
          <a:prstGeom prst="rect">
            <a:avLst/>
          </a:prstGeom>
          <a:noFill/>
          <a:ln w="9525">
            <a:noFill/>
            <a:miter lim="800000"/>
            <a:headEnd/>
            <a:tailEnd/>
          </a:ln>
        </p:spPr>
      </p:pic>
      <p:sp>
        <p:nvSpPr>
          <p:cNvPr id="45061" name="Text Box 5"/>
          <p:cNvSpPr txBox="1">
            <a:spLocks noChangeArrowheads="1"/>
          </p:cNvSpPr>
          <p:nvPr/>
        </p:nvSpPr>
        <p:spPr bwMode="auto">
          <a:xfrm>
            <a:off x="1609725" y="1143000"/>
            <a:ext cx="676275" cy="457200"/>
          </a:xfrm>
          <a:prstGeom prst="rect">
            <a:avLst/>
          </a:prstGeom>
          <a:noFill/>
          <a:ln w="9525">
            <a:noFill/>
            <a:miter lim="800000"/>
            <a:headEnd/>
            <a:tailEnd/>
          </a:ln>
        </p:spPr>
        <p:txBody>
          <a:bodyPr wrap="none">
            <a:spAutoFit/>
          </a:bodyPr>
          <a:lstStyle/>
          <a:p>
            <a:r>
              <a:rPr lang="en-US"/>
              <a:t>3x3</a:t>
            </a:r>
          </a:p>
        </p:txBody>
      </p:sp>
      <p:sp>
        <p:nvSpPr>
          <p:cNvPr id="45062" name="Text Box 6"/>
          <p:cNvSpPr txBox="1">
            <a:spLocks noChangeArrowheads="1"/>
          </p:cNvSpPr>
          <p:nvPr/>
        </p:nvSpPr>
        <p:spPr bwMode="auto">
          <a:xfrm>
            <a:off x="4200525" y="1143000"/>
            <a:ext cx="676275" cy="457200"/>
          </a:xfrm>
          <a:prstGeom prst="rect">
            <a:avLst/>
          </a:prstGeom>
          <a:noFill/>
          <a:ln w="9525">
            <a:noFill/>
            <a:miter lim="800000"/>
            <a:headEnd/>
            <a:tailEnd/>
          </a:ln>
        </p:spPr>
        <p:txBody>
          <a:bodyPr wrap="none">
            <a:spAutoFit/>
          </a:bodyPr>
          <a:lstStyle/>
          <a:p>
            <a:r>
              <a:rPr lang="en-US"/>
              <a:t>5x5</a:t>
            </a:r>
          </a:p>
        </p:txBody>
      </p:sp>
      <p:sp>
        <p:nvSpPr>
          <p:cNvPr id="45063" name="Text Box 7"/>
          <p:cNvSpPr txBox="1">
            <a:spLocks noChangeArrowheads="1"/>
          </p:cNvSpPr>
          <p:nvPr/>
        </p:nvSpPr>
        <p:spPr bwMode="auto">
          <a:xfrm>
            <a:off x="6791325" y="1143000"/>
            <a:ext cx="676275" cy="457200"/>
          </a:xfrm>
          <a:prstGeom prst="rect">
            <a:avLst/>
          </a:prstGeom>
          <a:noFill/>
          <a:ln w="9525">
            <a:noFill/>
            <a:miter lim="800000"/>
            <a:headEnd/>
            <a:tailEnd/>
          </a:ln>
        </p:spPr>
        <p:txBody>
          <a:bodyPr wrap="none">
            <a:spAutoFit/>
          </a:bodyPr>
          <a:lstStyle/>
          <a:p>
            <a:r>
              <a:rPr lang="en-US"/>
              <a:t>7x7</a:t>
            </a:r>
          </a:p>
        </p:txBody>
      </p:sp>
      <p:sp>
        <p:nvSpPr>
          <p:cNvPr id="8" name="Text Box 29">
            <a:extLst>
              <a:ext uri="{FF2B5EF4-FFF2-40B4-BE49-F238E27FC236}">
                <a16:creationId xmlns:a16="http://schemas.microsoft.com/office/drawing/2014/main" id="{E6B69959-6CD8-3645-9226-CD1A4396EDE1}"/>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t>Alternative idea: Median filtering</a:t>
            </a:r>
          </a:p>
        </p:txBody>
      </p:sp>
      <p:graphicFrame>
        <p:nvGraphicFramePr>
          <p:cNvPr id="6146" name="Object 3"/>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name="Equation" r:id="rId3" imgW="914400" imgH="198720" progId="">
                  <p:embed/>
                </p:oleObj>
              </mc:Choice>
              <mc:Fallback>
                <p:oleObj name="Equation" r:id="rId3" imgW="914400" imgH="1987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148" name="Rectangle 4"/>
          <p:cNvSpPr>
            <a:spLocks noGrp="1" noChangeArrowheads="1"/>
          </p:cNvSpPr>
          <p:nvPr>
            <p:ph type="body" idx="1"/>
          </p:nvPr>
        </p:nvSpPr>
        <p:spPr>
          <a:xfrm>
            <a:off x="685800" y="1022350"/>
            <a:ext cx="7772400" cy="5454650"/>
          </a:xfrm>
          <a:noFill/>
        </p:spPr>
        <p:txBody>
          <a:bodyPr/>
          <a:lstStyle/>
          <a:p>
            <a:pPr>
              <a:buFontTx/>
              <a:buChar char="•"/>
            </a:pPr>
            <a:r>
              <a:rPr lang="en-US"/>
              <a:t>A </a:t>
            </a:r>
            <a:r>
              <a:rPr lang="en-US" b="1"/>
              <a:t>median filter</a:t>
            </a:r>
            <a:r>
              <a:rPr lang="en-US"/>
              <a:t> operates over a window by selecting the median intensity in the window</a:t>
            </a:r>
            <a:br>
              <a:rPr lang="en-US"/>
            </a:br>
            <a:br>
              <a:rPr lang="en-US"/>
            </a:br>
            <a:br>
              <a:rPr lang="en-US"/>
            </a:br>
            <a:br>
              <a:rPr lang="en-US"/>
            </a:br>
            <a:br>
              <a:rPr lang="en-US"/>
            </a:br>
            <a:br>
              <a:rPr lang="en-US"/>
            </a:br>
            <a:br>
              <a:rPr lang="en-US"/>
            </a:br>
            <a:endParaRPr lang="en-US"/>
          </a:p>
        </p:txBody>
      </p:sp>
      <p:grpSp>
        <p:nvGrpSpPr>
          <p:cNvPr id="6149" name="Group 7"/>
          <p:cNvGrpSpPr>
            <a:grpSpLocks/>
          </p:cNvGrpSpPr>
          <p:nvPr/>
        </p:nvGrpSpPr>
        <p:grpSpPr bwMode="auto">
          <a:xfrm>
            <a:off x="1295400" y="2057400"/>
            <a:ext cx="6019800" cy="3657600"/>
            <a:chOff x="1344" y="1344"/>
            <a:chExt cx="2784" cy="1680"/>
          </a:xfrm>
        </p:grpSpPr>
        <p:pic>
          <p:nvPicPr>
            <p:cNvPr id="6152" name="Picture 5"/>
            <p:cNvPicPr>
              <a:picLocks noChangeAspect="1" noChangeArrowheads="1"/>
            </p:cNvPicPr>
            <p:nvPr/>
          </p:nvPicPr>
          <p:blipFill>
            <a:blip r:embed="rId5" cstate="print"/>
            <a:srcRect/>
            <a:stretch>
              <a:fillRect/>
            </a:stretch>
          </p:blipFill>
          <p:spPr bwMode="auto">
            <a:xfrm>
              <a:off x="1462" y="1349"/>
              <a:ext cx="2666" cy="1675"/>
            </a:xfrm>
            <a:prstGeom prst="rect">
              <a:avLst/>
            </a:prstGeom>
            <a:noFill/>
            <a:ln w="9525">
              <a:noFill/>
              <a:miter lim="800000"/>
              <a:headEnd/>
              <a:tailEnd/>
            </a:ln>
          </p:spPr>
        </p:pic>
        <p:sp>
          <p:nvSpPr>
            <p:cNvPr id="6153" name="Rectangle 6"/>
            <p:cNvSpPr>
              <a:spLocks noChangeArrowheads="1"/>
            </p:cNvSpPr>
            <p:nvPr/>
          </p:nvSpPr>
          <p:spPr bwMode="auto">
            <a:xfrm>
              <a:off x="1344" y="1344"/>
              <a:ext cx="960" cy="288"/>
            </a:xfrm>
            <a:prstGeom prst="rect">
              <a:avLst/>
            </a:prstGeom>
            <a:solidFill>
              <a:schemeClr val="bg1"/>
            </a:solidFill>
            <a:ln w="9525">
              <a:noFill/>
              <a:miter lim="800000"/>
              <a:headEnd/>
              <a:tailEnd/>
            </a:ln>
          </p:spPr>
          <p:txBody>
            <a:bodyPr wrap="none" anchor="ctr"/>
            <a:lstStyle/>
            <a:p>
              <a:endParaRPr lang="en-US"/>
            </a:p>
          </p:txBody>
        </p:sp>
      </p:grpSp>
      <p:sp>
        <p:nvSpPr>
          <p:cNvPr id="1029128" name="Text Box 8"/>
          <p:cNvSpPr txBox="1">
            <a:spLocks noChangeArrowheads="1"/>
          </p:cNvSpPr>
          <p:nvPr/>
        </p:nvSpPr>
        <p:spPr bwMode="auto">
          <a:xfrm>
            <a:off x="822325" y="6019800"/>
            <a:ext cx="7178675" cy="519113"/>
          </a:xfrm>
          <a:prstGeom prst="rect">
            <a:avLst/>
          </a:prstGeom>
          <a:noFill/>
          <a:ln w="9525">
            <a:noFill/>
            <a:miter lim="800000"/>
            <a:headEnd/>
            <a:tailEnd/>
          </a:ln>
        </p:spPr>
        <p:txBody>
          <a:bodyPr>
            <a:spAutoFit/>
          </a:bodyPr>
          <a:lstStyle/>
          <a:p>
            <a:pPr>
              <a:buFontTx/>
              <a:buChar char="•"/>
            </a:pPr>
            <a:r>
              <a:rPr lang="en-US" sz="2800"/>
              <a:t>   Is median filtering linear?</a:t>
            </a:r>
          </a:p>
        </p:txBody>
      </p:sp>
      <p:sp>
        <p:nvSpPr>
          <p:cNvPr id="6151" name="Text Box 9"/>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pPr algn="ctr"/>
            <a:r>
              <a:rPr lang="en-US" sz="1400"/>
              <a:t>Source: K. Grauman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filter</a:t>
            </a:r>
          </a:p>
        </p:txBody>
      </p:sp>
      <p:sp>
        <p:nvSpPr>
          <p:cNvPr id="3" name="Content Placeholder 2"/>
          <p:cNvSpPr>
            <a:spLocks noGrp="1"/>
          </p:cNvSpPr>
          <p:nvPr>
            <p:ph idx="1"/>
          </p:nvPr>
        </p:nvSpPr>
        <p:spPr/>
        <p:txBody>
          <a:bodyPr/>
          <a:lstStyle/>
          <a:p>
            <a:pPr marL="457200" indent="-457200">
              <a:buFont typeface="Arial"/>
              <a:buChar char="•"/>
            </a:pPr>
            <a:r>
              <a:rPr lang="en-US" dirty="0"/>
              <a:t>Is median filtering linear?</a:t>
            </a:r>
          </a:p>
          <a:p>
            <a:pPr marL="457200" indent="-457200">
              <a:buFont typeface="Arial"/>
              <a:buChar char="•"/>
            </a:pPr>
            <a:r>
              <a:rPr lang="en-US" dirty="0"/>
              <a:t>Let’s try filtering</a:t>
            </a:r>
          </a:p>
        </p:txBody>
      </p:sp>
      <p:graphicFrame>
        <p:nvGraphicFramePr>
          <p:cNvPr id="4" name="Object 3"/>
          <p:cNvGraphicFramePr>
            <a:graphicFrameLocks noChangeAspect="1"/>
          </p:cNvGraphicFramePr>
          <p:nvPr>
            <p:extLst>
              <p:ext uri="{D42A27DB-BD31-4B8C-83A1-F6EECF244321}">
                <p14:modId xmlns:p14="http://schemas.microsoft.com/office/powerpoint/2010/main" val="921900598"/>
              </p:ext>
            </p:extLst>
          </p:nvPr>
        </p:nvGraphicFramePr>
        <p:xfrm>
          <a:off x="2180678" y="2514600"/>
          <a:ext cx="4829722" cy="2044700"/>
        </p:xfrm>
        <a:graphic>
          <a:graphicData uri="http://schemas.openxmlformats.org/presentationml/2006/ole">
            <mc:AlternateContent xmlns:mc="http://schemas.openxmlformats.org/markup-compatibility/2006">
              <mc:Choice xmlns:v="urn:schemas-microsoft-com:vml" Requires="v">
                <p:oleObj name="Equation" r:id="rId2" imgW="1739900" imgH="736600" progId="Equation.3">
                  <p:embed/>
                </p:oleObj>
              </mc:Choice>
              <mc:Fallback>
                <p:oleObj name="Equation" r:id="rId2" imgW="1739900" imgH="736600" progId="Equation.3">
                  <p:embed/>
                  <p:pic>
                    <p:nvPicPr>
                      <p:cNvPr id="0" name=""/>
                      <p:cNvPicPr/>
                      <p:nvPr/>
                    </p:nvPicPr>
                    <p:blipFill>
                      <a:blip r:embed="rId3"/>
                      <a:stretch>
                        <a:fillRect/>
                      </a:stretch>
                    </p:blipFill>
                    <p:spPr>
                      <a:xfrm>
                        <a:off x="2180678" y="2514600"/>
                        <a:ext cx="4829722" cy="2044700"/>
                      </a:xfrm>
                      <a:prstGeom prst="rect">
                        <a:avLst/>
                      </a:prstGeom>
                    </p:spPr>
                  </p:pic>
                </p:oleObj>
              </mc:Fallback>
            </mc:AlternateContent>
          </a:graphicData>
        </a:graphic>
      </p:graphicFrame>
      <p:sp>
        <p:nvSpPr>
          <p:cNvPr id="5" name="Text Box 29">
            <a:extLst>
              <a:ext uri="{FF2B5EF4-FFF2-40B4-BE49-F238E27FC236}">
                <a16:creationId xmlns:a16="http://schemas.microsoft.com/office/drawing/2014/main" id="{E767DAA0-19D5-1E42-880E-D86E3E1D5286}"/>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extLst>
      <p:ext uri="{BB962C8B-B14F-4D97-AF65-F5344CB8AC3E}">
        <p14:creationId xmlns:p14="http://schemas.microsoft.com/office/powerpoint/2010/main" val="33294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Median filter</a:t>
            </a:r>
          </a:p>
        </p:txBody>
      </p:sp>
      <p:sp>
        <p:nvSpPr>
          <p:cNvPr id="1077251" name="Rectangle 3"/>
          <p:cNvSpPr>
            <a:spLocks noGrp="1" noChangeArrowheads="1"/>
          </p:cNvSpPr>
          <p:nvPr>
            <p:ph type="body" idx="1"/>
          </p:nvPr>
        </p:nvSpPr>
        <p:spPr>
          <a:xfrm>
            <a:off x="685800" y="914400"/>
            <a:ext cx="7772400" cy="1447800"/>
          </a:xfrm>
        </p:spPr>
        <p:txBody>
          <a:bodyPr/>
          <a:lstStyle/>
          <a:p>
            <a:pPr>
              <a:buFontTx/>
              <a:buChar char="•"/>
            </a:pPr>
            <a:r>
              <a:rPr lang="en-US"/>
              <a:t>What advantage does median filtering have over Gaussian filtering?</a:t>
            </a:r>
          </a:p>
          <a:p>
            <a:pPr lvl="1"/>
            <a:r>
              <a:rPr lang="en-US"/>
              <a:t>Robustness to outliers</a:t>
            </a:r>
          </a:p>
        </p:txBody>
      </p:sp>
      <p:pic>
        <p:nvPicPr>
          <p:cNvPr id="1077252" name="Picture 4"/>
          <p:cNvPicPr>
            <a:picLocks noChangeAspect="1" noChangeArrowheads="1"/>
          </p:cNvPicPr>
          <p:nvPr/>
        </p:nvPicPr>
        <p:blipFill>
          <a:blip r:embed="rId3" cstate="print"/>
          <a:srcRect/>
          <a:stretch>
            <a:fillRect/>
          </a:stretch>
        </p:blipFill>
        <p:spPr bwMode="auto">
          <a:xfrm>
            <a:off x="2362200" y="2579688"/>
            <a:ext cx="4648200" cy="4125912"/>
          </a:xfrm>
          <a:prstGeom prst="rect">
            <a:avLst/>
          </a:prstGeom>
          <a:noFill/>
          <a:ln w="9525">
            <a:noFill/>
            <a:miter lim="800000"/>
            <a:headEnd/>
            <a:tailEnd/>
          </a:ln>
        </p:spPr>
      </p:pic>
      <p:sp>
        <p:nvSpPr>
          <p:cNvPr id="46085" name="Text Box 5"/>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pPr algn="ctr"/>
            <a:r>
              <a:rPr lang="en-US" sz="1400"/>
              <a:t>Source: K. Grauman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7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7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Median filter</a:t>
            </a:r>
          </a:p>
        </p:txBody>
      </p:sp>
      <p:pic>
        <p:nvPicPr>
          <p:cNvPr id="47107" name="Picture 4"/>
          <p:cNvPicPr>
            <a:picLocks noChangeAspect="1" noChangeArrowheads="1"/>
          </p:cNvPicPr>
          <p:nvPr/>
        </p:nvPicPr>
        <p:blipFill>
          <a:blip r:embed="rId3" cstate="print"/>
          <a:srcRect/>
          <a:stretch>
            <a:fillRect/>
          </a:stretch>
        </p:blipFill>
        <p:spPr bwMode="auto">
          <a:xfrm>
            <a:off x="1066800" y="1265238"/>
            <a:ext cx="6705600" cy="4748212"/>
          </a:xfrm>
          <a:prstGeom prst="rect">
            <a:avLst/>
          </a:prstGeom>
          <a:noFill/>
          <a:ln w="9525">
            <a:noFill/>
            <a:miter lim="800000"/>
            <a:headEnd/>
            <a:tailEnd/>
          </a:ln>
        </p:spPr>
      </p:pic>
      <p:sp>
        <p:nvSpPr>
          <p:cNvPr id="47108" name="Text Box 5"/>
          <p:cNvSpPr txBox="1">
            <a:spLocks noChangeArrowheads="1"/>
          </p:cNvSpPr>
          <p:nvPr/>
        </p:nvSpPr>
        <p:spPr bwMode="auto">
          <a:xfrm>
            <a:off x="1873250" y="928688"/>
            <a:ext cx="2790825" cy="366712"/>
          </a:xfrm>
          <a:prstGeom prst="rect">
            <a:avLst/>
          </a:prstGeom>
          <a:noFill/>
          <a:ln w="9525">
            <a:noFill/>
            <a:miter lim="800000"/>
            <a:headEnd/>
            <a:tailEnd/>
          </a:ln>
        </p:spPr>
        <p:txBody>
          <a:bodyPr>
            <a:spAutoFit/>
          </a:bodyPr>
          <a:lstStyle/>
          <a:p>
            <a:pPr algn="ctr"/>
            <a:r>
              <a:rPr lang="en-US" sz="1800"/>
              <a:t>Salt-and-pepper noise</a:t>
            </a:r>
          </a:p>
        </p:txBody>
      </p:sp>
      <p:sp>
        <p:nvSpPr>
          <p:cNvPr id="47109" name="Text Box 7"/>
          <p:cNvSpPr txBox="1">
            <a:spLocks noChangeArrowheads="1"/>
          </p:cNvSpPr>
          <p:nvPr/>
        </p:nvSpPr>
        <p:spPr bwMode="auto">
          <a:xfrm>
            <a:off x="4419600" y="914400"/>
            <a:ext cx="2790825" cy="366713"/>
          </a:xfrm>
          <a:prstGeom prst="rect">
            <a:avLst/>
          </a:prstGeom>
          <a:noFill/>
          <a:ln w="9525">
            <a:noFill/>
            <a:miter lim="800000"/>
            <a:headEnd/>
            <a:tailEnd/>
          </a:ln>
        </p:spPr>
        <p:txBody>
          <a:bodyPr>
            <a:spAutoFit/>
          </a:bodyPr>
          <a:lstStyle/>
          <a:p>
            <a:pPr algn="ctr"/>
            <a:r>
              <a:rPr lang="en-US" sz="1800"/>
              <a:t>Median filtered</a:t>
            </a:r>
          </a:p>
        </p:txBody>
      </p:sp>
      <p:sp>
        <p:nvSpPr>
          <p:cNvPr id="47110" name="Text Box 8"/>
          <p:cNvSpPr txBox="1">
            <a:spLocks noChangeArrowheads="1"/>
          </p:cNvSpPr>
          <p:nvPr/>
        </p:nvSpPr>
        <p:spPr bwMode="auto">
          <a:xfrm>
            <a:off x="7315200" y="6553200"/>
            <a:ext cx="1636713" cy="307975"/>
          </a:xfrm>
          <a:prstGeom prst="rect">
            <a:avLst/>
          </a:prstGeom>
          <a:noFill/>
          <a:ln w="9525">
            <a:noFill/>
            <a:miter lim="800000"/>
            <a:headEnd/>
            <a:tailEnd/>
          </a:ln>
        </p:spPr>
        <p:txBody>
          <a:bodyPr wrap="none">
            <a:spAutoFit/>
          </a:bodyPr>
          <a:lstStyle/>
          <a:p>
            <a:pPr algn="ctr"/>
            <a:r>
              <a:rPr lang="en-US" sz="1400"/>
              <a:t>Source: M. Hebert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171450"/>
            <a:ext cx="8458200" cy="571500"/>
          </a:xfrm>
        </p:spPr>
        <p:txBody>
          <a:bodyPr/>
          <a:lstStyle/>
          <a:p>
            <a:r>
              <a:rPr lang="en-US" dirty="0"/>
              <a:t>Gaussian vs. median filtering</a:t>
            </a:r>
          </a:p>
        </p:txBody>
      </p:sp>
      <p:graphicFrame>
        <p:nvGraphicFramePr>
          <p:cNvPr id="7170" name="Object 3"/>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name="Equation" r:id="rId3" imgW="914400" imgH="198720" progId="">
                  <p:embed/>
                </p:oleObj>
              </mc:Choice>
              <mc:Fallback>
                <p:oleObj name="Equation" r:id="rId3" imgW="914400" imgH="1987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172" name="AutoShape 4"/>
          <p:cNvSpPr>
            <a:spLocks noChangeAspect="1" noChangeArrowheads="1" noTextEdit="1"/>
          </p:cNvSpPr>
          <p:nvPr/>
        </p:nvSpPr>
        <p:spPr bwMode="auto">
          <a:xfrm>
            <a:off x="1600200" y="971550"/>
            <a:ext cx="7239000" cy="4900613"/>
          </a:xfrm>
          <a:prstGeom prst="rect">
            <a:avLst/>
          </a:prstGeom>
          <a:noFill/>
          <a:ln w="9525">
            <a:noFill/>
            <a:miter lim="800000"/>
            <a:headEnd/>
            <a:tailEnd/>
          </a:ln>
        </p:spPr>
        <p:txBody>
          <a:bodyPr/>
          <a:lstStyle/>
          <a:p>
            <a:endParaRPr lang="en-US"/>
          </a:p>
        </p:txBody>
      </p:sp>
      <p:sp>
        <p:nvSpPr>
          <p:cNvPr id="7173" name="Rectangle 5"/>
          <p:cNvSpPr>
            <a:spLocks noChangeArrowheads="1"/>
          </p:cNvSpPr>
          <p:nvPr/>
        </p:nvSpPr>
        <p:spPr bwMode="auto">
          <a:xfrm>
            <a:off x="1600200" y="971550"/>
            <a:ext cx="7239000" cy="4900613"/>
          </a:xfrm>
          <a:prstGeom prst="rect">
            <a:avLst/>
          </a:prstGeom>
          <a:noFill/>
          <a:ln w="9525">
            <a:noFill/>
            <a:miter lim="800000"/>
            <a:headEnd/>
            <a:tailEnd/>
          </a:ln>
        </p:spPr>
        <p:txBody>
          <a:bodyPr/>
          <a:lstStyle/>
          <a:p>
            <a:endParaRPr lang="en-US"/>
          </a:p>
        </p:txBody>
      </p:sp>
      <p:pic>
        <p:nvPicPr>
          <p:cNvPr id="7174" name="Picture 9" descr="salt_and_pepper2"/>
          <p:cNvPicPr>
            <a:picLocks noChangeAspect="1" noChangeArrowheads="1"/>
          </p:cNvPicPr>
          <p:nvPr/>
        </p:nvPicPr>
        <p:blipFill>
          <a:blip r:embed="rId5" cstate="print"/>
          <a:srcRect/>
          <a:stretch>
            <a:fillRect/>
          </a:stretch>
        </p:blipFill>
        <p:spPr bwMode="auto">
          <a:xfrm>
            <a:off x="2438400" y="1250950"/>
            <a:ext cx="6400800" cy="5503863"/>
          </a:xfrm>
          <a:prstGeom prst="rect">
            <a:avLst/>
          </a:prstGeom>
          <a:noFill/>
          <a:ln w="9525">
            <a:noFill/>
            <a:miter lim="800000"/>
            <a:headEnd/>
            <a:tailEnd/>
          </a:ln>
        </p:spPr>
      </p:pic>
      <p:sp>
        <p:nvSpPr>
          <p:cNvPr id="7175" name="Text Box 10"/>
          <p:cNvSpPr txBox="1">
            <a:spLocks noChangeArrowheads="1"/>
          </p:cNvSpPr>
          <p:nvPr/>
        </p:nvSpPr>
        <p:spPr bwMode="auto">
          <a:xfrm>
            <a:off x="3143250" y="838200"/>
            <a:ext cx="676275" cy="457200"/>
          </a:xfrm>
          <a:prstGeom prst="rect">
            <a:avLst/>
          </a:prstGeom>
          <a:noFill/>
          <a:ln w="9525">
            <a:noFill/>
            <a:miter lim="800000"/>
            <a:headEnd/>
            <a:tailEnd/>
          </a:ln>
        </p:spPr>
        <p:txBody>
          <a:bodyPr wrap="none">
            <a:spAutoFit/>
          </a:bodyPr>
          <a:lstStyle/>
          <a:p>
            <a:r>
              <a:rPr lang="en-US"/>
              <a:t>3x3</a:t>
            </a:r>
          </a:p>
        </p:txBody>
      </p:sp>
      <p:sp>
        <p:nvSpPr>
          <p:cNvPr id="7176" name="Text Box 11"/>
          <p:cNvSpPr txBox="1">
            <a:spLocks noChangeArrowheads="1"/>
          </p:cNvSpPr>
          <p:nvPr/>
        </p:nvSpPr>
        <p:spPr bwMode="auto">
          <a:xfrm>
            <a:off x="5343525" y="838200"/>
            <a:ext cx="676275" cy="457200"/>
          </a:xfrm>
          <a:prstGeom prst="rect">
            <a:avLst/>
          </a:prstGeom>
          <a:noFill/>
          <a:ln w="9525">
            <a:noFill/>
            <a:miter lim="800000"/>
            <a:headEnd/>
            <a:tailEnd/>
          </a:ln>
        </p:spPr>
        <p:txBody>
          <a:bodyPr wrap="none">
            <a:spAutoFit/>
          </a:bodyPr>
          <a:lstStyle/>
          <a:p>
            <a:r>
              <a:rPr lang="en-US"/>
              <a:t>5x5</a:t>
            </a:r>
          </a:p>
        </p:txBody>
      </p:sp>
      <p:sp>
        <p:nvSpPr>
          <p:cNvPr id="7177" name="Text Box 12"/>
          <p:cNvSpPr txBox="1">
            <a:spLocks noChangeArrowheads="1"/>
          </p:cNvSpPr>
          <p:nvPr/>
        </p:nvSpPr>
        <p:spPr bwMode="auto">
          <a:xfrm>
            <a:off x="7477125" y="838200"/>
            <a:ext cx="676275" cy="457200"/>
          </a:xfrm>
          <a:prstGeom prst="rect">
            <a:avLst/>
          </a:prstGeom>
          <a:noFill/>
          <a:ln w="9525">
            <a:noFill/>
            <a:miter lim="800000"/>
            <a:headEnd/>
            <a:tailEnd/>
          </a:ln>
        </p:spPr>
        <p:txBody>
          <a:bodyPr wrap="none">
            <a:spAutoFit/>
          </a:bodyPr>
          <a:lstStyle/>
          <a:p>
            <a:r>
              <a:rPr lang="en-US"/>
              <a:t>7x7</a:t>
            </a:r>
          </a:p>
        </p:txBody>
      </p:sp>
      <p:sp>
        <p:nvSpPr>
          <p:cNvPr id="7178" name="Text Box 13"/>
          <p:cNvSpPr txBox="1">
            <a:spLocks noChangeArrowheads="1"/>
          </p:cNvSpPr>
          <p:nvPr/>
        </p:nvSpPr>
        <p:spPr bwMode="auto">
          <a:xfrm>
            <a:off x="990600" y="2173288"/>
            <a:ext cx="1473200" cy="457200"/>
          </a:xfrm>
          <a:prstGeom prst="rect">
            <a:avLst/>
          </a:prstGeom>
          <a:noFill/>
          <a:ln w="9525">
            <a:noFill/>
            <a:miter lim="800000"/>
            <a:headEnd/>
            <a:tailEnd/>
          </a:ln>
        </p:spPr>
        <p:txBody>
          <a:bodyPr wrap="none">
            <a:spAutoFit/>
          </a:bodyPr>
          <a:lstStyle/>
          <a:p>
            <a:r>
              <a:rPr lang="en-US"/>
              <a:t>Gaussian</a:t>
            </a:r>
          </a:p>
        </p:txBody>
      </p:sp>
      <p:sp>
        <p:nvSpPr>
          <p:cNvPr id="7179" name="Text Box 14"/>
          <p:cNvSpPr txBox="1">
            <a:spLocks noChangeArrowheads="1"/>
          </p:cNvSpPr>
          <p:nvPr/>
        </p:nvSpPr>
        <p:spPr bwMode="auto">
          <a:xfrm>
            <a:off x="1252538" y="5105400"/>
            <a:ext cx="1185862" cy="457200"/>
          </a:xfrm>
          <a:prstGeom prst="rect">
            <a:avLst/>
          </a:prstGeom>
          <a:noFill/>
          <a:ln w="9525">
            <a:noFill/>
            <a:miter lim="800000"/>
            <a:headEnd/>
            <a:tailEnd/>
          </a:ln>
        </p:spPr>
        <p:txBody>
          <a:bodyPr wrap="none">
            <a:spAutoFit/>
          </a:bodyPr>
          <a:lstStyle/>
          <a:p>
            <a:r>
              <a:rPr lang="en-US"/>
              <a:t>Median</a:t>
            </a:r>
          </a:p>
        </p:txBody>
      </p:sp>
      <p:sp>
        <p:nvSpPr>
          <p:cNvPr id="12" name="Text Box 29">
            <a:extLst>
              <a:ext uri="{FF2B5EF4-FFF2-40B4-BE49-F238E27FC236}">
                <a16:creationId xmlns:a16="http://schemas.microsoft.com/office/drawing/2014/main" id="{5A6FC977-A31A-A54C-B870-13FD3E582CAE}"/>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t="18013"/>
          <a:stretch>
            <a:fillRect/>
          </a:stretch>
        </p:blipFill>
        <p:spPr bwMode="auto">
          <a:xfrm>
            <a:off x="762000" y="1676400"/>
            <a:ext cx="7586663" cy="4356100"/>
          </a:xfrm>
          <a:prstGeom prst="rect">
            <a:avLst/>
          </a:prstGeom>
          <a:noFill/>
          <a:ln w="9525">
            <a:noFill/>
            <a:miter lim="800000"/>
            <a:headEnd/>
            <a:tailEnd/>
          </a:ln>
        </p:spPr>
      </p:pic>
      <p:sp>
        <p:nvSpPr>
          <p:cNvPr id="38915" name="Rectangle 3"/>
          <p:cNvSpPr>
            <a:spLocks noGrp="1" noChangeArrowheads="1"/>
          </p:cNvSpPr>
          <p:nvPr>
            <p:ph type="title"/>
          </p:nvPr>
        </p:nvSpPr>
        <p:spPr/>
        <p:txBody>
          <a:bodyPr/>
          <a:lstStyle/>
          <a:p>
            <a:r>
              <a:rPr lang="en-US" dirty="0"/>
              <a:t>Sharpening revisited</a:t>
            </a:r>
          </a:p>
        </p:txBody>
      </p:sp>
      <p:sp>
        <p:nvSpPr>
          <p:cNvPr id="38916" name="Text Box 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t>Defining convolution</a:t>
            </a:r>
          </a:p>
        </p:txBody>
      </p:sp>
      <p:graphicFrame>
        <p:nvGraphicFramePr>
          <p:cNvPr id="1016835" name="Object 3"/>
          <p:cNvGraphicFramePr>
            <a:graphicFrameLocks noChangeAspect="1"/>
          </p:cNvGraphicFramePr>
          <p:nvPr/>
        </p:nvGraphicFramePr>
        <p:xfrm>
          <a:off x="1066800" y="1981200"/>
          <a:ext cx="7086600" cy="1066800"/>
        </p:xfrm>
        <a:graphic>
          <a:graphicData uri="http://schemas.openxmlformats.org/presentationml/2006/ole">
            <mc:AlternateContent xmlns:mc="http://schemas.openxmlformats.org/markup-compatibility/2006">
              <mc:Choice xmlns:v="urn:schemas-microsoft-com:vml" Requires="v">
                <p:oleObj name="Equation" r:id="rId3" imgW="2361960" imgH="355320" progId="Equation.3">
                  <p:embed/>
                </p:oleObj>
              </mc:Choice>
              <mc:Fallback>
                <p:oleObj name="Equation" r:id="rId3" imgW="2361960" imgH="3553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200"/>
                        <a:ext cx="7086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3276600" y="3276600"/>
            <a:ext cx="2362200" cy="2362200"/>
            <a:chOff x="576" y="2496"/>
            <a:chExt cx="1488" cy="1488"/>
          </a:xfrm>
        </p:grpSpPr>
        <p:sp>
          <p:nvSpPr>
            <p:cNvPr id="2062" name="Rectangle 5"/>
            <p:cNvSpPr>
              <a:spLocks noChangeArrowheads="1"/>
            </p:cNvSpPr>
            <p:nvPr/>
          </p:nvSpPr>
          <p:spPr bwMode="auto">
            <a:xfrm>
              <a:off x="576" y="2496"/>
              <a:ext cx="1488" cy="1488"/>
            </a:xfrm>
            <a:prstGeom prst="rect">
              <a:avLst/>
            </a:prstGeom>
            <a:noFill/>
            <a:ln w="9525">
              <a:solidFill>
                <a:schemeClr val="tx1"/>
              </a:solidFill>
              <a:miter lim="800000"/>
              <a:headEnd/>
              <a:tailEnd/>
            </a:ln>
          </p:spPr>
          <p:txBody>
            <a:bodyPr wrap="none" anchor="ctr"/>
            <a:lstStyle/>
            <a:p>
              <a:pPr algn="ctr" eaLnBrk="1" hangingPunct="1"/>
              <a:endParaRPr lang="en-US" sz="1800"/>
            </a:p>
          </p:txBody>
        </p:sp>
        <p:sp>
          <p:nvSpPr>
            <p:cNvPr id="2063" name="Text Box 6"/>
            <p:cNvSpPr txBox="1">
              <a:spLocks noChangeArrowheads="1"/>
            </p:cNvSpPr>
            <p:nvPr/>
          </p:nvSpPr>
          <p:spPr bwMode="auto">
            <a:xfrm>
              <a:off x="1255" y="2976"/>
              <a:ext cx="214" cy="480"/>
            </a:xfrm>
            <a:prstGeom prst="rect">
              <a:avLst/>
            </a:prstGeom>
            <a:noFill/>
            <a:ln w="9525">
              <a:noFill/>
              <a:miter lim="800000"/>
              <a:headEnd/>
              <a:tailEnd/>
            </a:ln>
          </p:spPr>
          <p:txBody>
            <a:bodyPr wrap="none">
              <a:spAutoFit/>
            </a:bodyPr>
            <a:lstStyle/>
            <a:p>
              <a:pPr eaLnBrk="1" hangingPunct="1"/>
              <a:r>
                <a:rPr lang="en-US" sz="4400" i="1">
                  <a:latin typeface="Times New Roman" pitchFamily="18" charset="0"/>
                  <a:cs typeface="Times New Roman" pitchFamily="18" charset="0"/>
                </a:rPr>
                <a:t>f</a:t>
              </a:r>
            </a:p>
          </p:txBody>
        </p:sp>
      </p:grpSp>
      <p:pic>
        <p:nvPicPr>
          <p:cNvPr id="1016839" name="Picture 7" descr="tmp"/>
          <p:cNvPicPr>
            <a:picLocks noChangeAspect="1" noChangeArrowheads="1"/>
          </p:cNvPicPr>
          <p:nvPr/>
        </p:nvPicPr>
        <p:blipFill>
          <a:blip r:embed="rId5" cstate="print"/>
          <a:srcRect/>
          <a:stretch>
            <a:fillRect/>
          </a:stretch>
        </p:blipFill>
        <p:spPr bwMode="auto">
          <a:xfrm>
            <a:off x="1066800" y="3367088"/>
            <a:ext cx="762000" cy="747712"/>
          </a:xfrm>
          <a:prstGeom prst="rect">
            <a:avLst/>
          </a:prstGeom>
          <a:noFill/>
          <a:ln w="9525">
            <a:noFill/>
            <a:miter lim="800000"/>
            <a:headEnd/>
            <a:tailEnd/>
          </a:ln>
        </p:spPr>
      </p:pic>
      <p:pic>
        <p:nvPicPr>
          <p:cNvPr id="1016840" name="Picture 8" descr="tmp"/>
          <p:cNvPicPr>
            <a:picLocks noChangeAspect="1" noChangeArrowheads="1"/>
          </p:cNvPicPr>
          <p:nvPr/>
        </p:nvPicPr>
        <p:blipFill>
          <a:blip r:embed="rId6" cstate="print"/>
          <a:srcRect/>
          <a:stretch>
            <a:fillRect/>
          </a:stretch>
        </p:blipFill>
        <p:spPr bwMode="auto">
          <a:xfrm>
            <a:off x="1066800" y="3352800"/>
            <a:ext cx="762000" cy="747713"/>
          </a:xfrm>
          <a:prstGeom prst="rect">
            <a:avLst/>
          </a:prstGeom>
          <a:noFill/>
          <a:ln w="9525">
            <a:noFill/>
            <a:miter lim="800000"/>
            <a:headEnd/>
            <a:tailEnd/>
          </a:ln>
        </p:spPr>
      </p:pic>
      <p:grpSp>
        <p:nvGrpSpPr>
          <p:cNvPr id="3" name="Group 9"/>
          <p:cNvGrpSpPr>
            <a:grpSpLocks/>
          </p:cNvGrpSpPr>
          <p:nvPr/>
        </p:nvGrpSpPr>
        <p:grpSpPr bwMode="auto">
          <a:xfrm>
            <a:off x="685800" y="2895600"/>
            <a:ext cx="3352800" cy="1219200"/>
            <a:chOff x="576" y="2400"/>
            <a:chExt cx="2112" cy="768"/>
          </a:xfrm>
        </p:grpSpPr>
        <p:pic>
          <p:nvPicPr>
            <p:cNvPr id="2060" name="Picture 10" descr="tmp"/>
            <p:cNvPicPr>
              <a:picLocks noChangeAspect="1" noChangeArrowheads="1"/>
            </p:cNvPicPr>
            <p:nvPr/>
          </p:nvPicPr>
          <p:blipFill>
            <a:blip r:embed="rId6" cstate="print"/>
            <a:srcRect/>
            <a:stretch>
              <a:fillRect/>
            </a:stretch>
          </p:blipFill>
          <p:spPr bwMode="auto">
            <a:xfrm>
              <a:off x="2208" y="2640"/>
              <a:ext cx="480" cy="471"/>
            </a:xfrm>
            <a:prstGeom prst="rect">
              <a:avLst/>
            </a:prstGeom>
            <a:noFill/>
            <a:ln w="9525">
              <a:noFill/>
              <a:miter lim="800000"/>
              <a:headEnd/>
              <a:tailEnd/>
            </a:ln>
          </p:spPr>
        </p:pic>
        <p:sp>
          <p:nvSpPr>
            <p:cNvPr id="2061" name="Rectangle 11"/>
            <p:cNvSpPr>
              <a:spLocks noChangeArrowheads="1"/>
            </p:cNvSpPr>
            <p:nvPr/>
          </p:nvSpPr>
          <p:spPr bwMode="auto">
            <a:xfrm>
              <a:off x="576" y="2400"/>
              <a:ext cx="720" cy="768"/>
            </a:xfrm>
            <a:prstGeom prst="rect">
              <a:avLst/>
            </a:prstGeom>
            <a:solidFill>
              <a:schemeClr val="bg1"/>
            </a:solidFill>
            <a:ln w="9525">
              <a:noFill/>
              <a:miter lim="800000"/>
              <a:headEnd/>
              <a:tailEnd/>
            </a:ln>
          </p:spPr>
          <p:txBody>
            <a:bodyPr wrap="none" anchor="ctr"/>
            <a:lstStyle/>
            <a:p>
              <a:endParaRPr lang="en-US"/>
            </a:p>
          </p:txBody>
        </p:sp>
      </p:grpSp>
      <p:pic>
        <p:nvPicPr>
          <p:cNvPr id="1016844" name="Picture 12" descr="tmp"/>
          <p:cNvPicPr>
            <a:picLocks noChangeAspect="1" noChangeArrowheads="1"/>
          </p:cNvPicPr>
          <p:nvPr/>
        </p:nvPicPr>
        <p:blipFill>
          <a:blip r:embed="rId6" cstate="print"/>
          <a:srcRect/>
          <a:stretch>
            <a:fillRect/>
          </a:stretch>
        </p:blipFill>
        <p:spPr bwMode="auto">
          <a:xfrm>
            <a:off x="3276600" y="3276600"/>
            <a:ext cx="762000" cy="747713"/>
          </a:xfrm>
          <a:prstGeom prst="rect">
            <a:avLst/>
          </a:prstGeom>
          <a:noFill/>
          <a:ln w="9525">
            <a:noFill/>
            <a:miter lim="800000"/>
            <a:headEnd/>
            <a:tailEnd/>
          </a:ln>
        </p:spPr>
      </p:pic>
      <p:sp>
        <p:nvSpPr>
          <p:cNvPr id="2057" name="Rectangle 13"/>
          <p:cNvSpPr>
            <a:spLocks noGrp="1" noChangeArrowheads="1"/>
          </p:cNvSpPr>
          <p:nvPr>
            <p:ph type="body" idx="1"/>
          </p:nvPr>
        </p:nvSpPr>
        <p:spPr/>
        <p:txBody>
          <a:bodyPr/>
          <a:lstStyle/>
          <a:p>
            <a:pPr>
              <a:buFontTx/>
              <a:buChar char="•"/>
            </a:pPr>
            <a:r>
              <a:rPr lang="en-US" dirty="0"/>
              <a:t>Let </a:t>
            </a:r>
            <a:r>
              <a:rPr lang="en-US" i="1" dirty="0">
                <a:solidFill>
                  <a:srgbClr val="0000FF"/>
                </a:solidFill>
              </a:rPr>
              <a:t>f</a:t>
            </a:r>
            <a:r>
              <a:rPr lang="en-US" i="1" dirty="0"/>
              <a:t> </a:t>
            </a:r>
            <a:r>
              <a:rPr lang="en-US" dirty="0"/>
              <a:t>be the image and</a:t>
            </a:r>
            <a:r>
              <a:rPr lang="en-US" i="1" dirty="0"/>
              <a:t> </a:t>
            </a:r>
            <a:r>
              <a:rPr lang="en-US" i="1" dirty="0">
                <a:solidFill>
                  <a:srgbClr val="0000FF"/>
                </a:solidFill>
              </a:rPr>
              <a:t>g</a:t>
            </a:r>
            <a:r>
              <a:rPr lang="en-US" i="1" dirty="0"/>
              <a:t> </a:t>
            </a:r>
            <a:r>
              <a:rPr lang="en-US" dirty="0"/>
              <a:t>be the kernel. The output of convolving </a:t>
            </a:r>
            <a:r>
              <a:rPr lang="en-US" i="1" dirty="0">
                <a:solidFill>
                  <a:srgbClr val="0000FF"/>
                </a:solidFill>
              </a:rPr>
              <a:t>f</a:t>
            </a:r>
            <a:r>
              <a:rPr lang="en-US" dirty="0"/>
              <a:t> with </a:t>
            </a:r>
            <a:r>
              <a:rPr lang="en-US" i="1" dirty="0">
                <a:solidFill>
                  <a:srgbClr val="0000FF"/>
                </a:solidFill>
              </a:rPr>
              <a:t>g</a:t>
            </a:r>
            <a:r>
              <a:rPr lang="en-US" dirty="0"/>
              <a:t> is denoted </a:t>
            </a:r>
            <a:r>
              <a:rPr lang="en-US" i="1" dirty="0">
                <a:solidFill>
                  <a:srgbClr val="0000FF"/>
                </a:solidFill>
              </a:rPr>
              <a:t>f</a:t>
            </a:r>
            <a:r>
              <a:rPr lang="en-US" dirty="0">
                <a:solidFill>
                  <a:srgbClr val="0000FF"/>
                </a:solidFill>
              </a:rPr>
              <a:t> * </a:t>
            </a:r>
            <a:r>
              <a:rPr lang="en-US" i="1" dirty="0">
                <a:solidFill>
                  <a:srgbClr val="0000FF"/>
                </a:solidFill>
              </a:rPr>
              <a:t>g</a:t>
            </a:r>
            <a:r>
              <a:rPr lang="en-US" dirty="0"/>
              <a:t>.</a:t>
            </a:r>
          </a:p>
        </p:txBody>
      </p:sp>
      <p:sp>
        <p:nvSpPr>
          <p:cNvPr id="2058" name="Text Box 14"/>
          <p:cNvSpPr txBox="1">
            <a:spLocks noChangeArrowheads="1"/>
          </p:cNvSpPr>
          <p:nvPr/>
        </p:nvSpPr>
        <p:spPr bwMode="auto">
          <a:xfrm>
            <a:off x="7467600" y="6553200"/>
            <a:ext cx="1631950" cy="304800"/>
          </a:xfrm>
          <a:prstGeom prst="rect">
            <a:avLst/>
          </a:prstGeom>
          <a:noFill/>
          <a:ln w="9525">
            <a:noFill/>
            <a:miter lim="800000"/>
            <a:headEnd/>
            <a:tailEnd/>
          </a:ln>
        </p:spPr>
        <p:txBody>
          <a:bodyPr wrap="none">
            <a:spAutoFit/>
          </a:bodyPr>
          <a:lstStyle/>
          <a:p>
            <a:r>
              <a:rPr lang="en-US" sz="1400"/>
              <a:t>Source: F. Durand</a:t>
            </a:r>
          </a:p>
        </p:txBody>
      </p:sp>
      <p:sp>
        <p:nvSpPr>
          <p:cNvPr id="16" name="Text Box 15"/>
          <p:cNvSpPr txBox="1">
            <a:spLocks noChangeArrowheads="1"/>
          </p:cNvSpPr>
          <p:nvPr/>
        </p:nvSpPr>
        <p:spPr bwMode="auto">
          <a:xfrm>
            <a:off x="228600" y="4274403"/>
            <a:ext cx="2819400" cy="830997"/>
          </a:xfrm>
          <a:prstGeom prst="rect">
            <a:avLst/>
          </a:prstGeom>
          <a:noFill/>
          <a:ln w="9525">
            <a:noFill/>
            <a:miter lim="800000"/>
            <a:headEnd/>
            <a:tailEnd/>
          </a:ln>
        </p:spPr>
        <p:txBody>
          <a:bodyPr wrap="square">
            <a:spAutoFit/>
          </a:bodyPr>
          <a:lstStyle/>
          <a:p>
            <a:pPr algn="ctr"/>
            <a:r>
              <a:rPr lang="en-US" dirty="0"/>
              <a:t>Convention: </a:t>
            </a:r>
            <a:br>
              <a:rPr lang="en-US" dirty="0"/>
            </a:br>
            <a:r>
              <a:rPr lang="en-US" dirty="0"/>
              <a:t>kernel is “flipped”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68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68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68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3.61111E-6 5.78035E-8 C 0.06945 -0.00579 0.10608 -0.0037 0.19306 -0.00232 C 0.20105 0.01387 0.19861 0.00647 0.20174 0.01872 C 0.20052 0.03583 0.2007 0.05317 0.19827 0.07005 C 0.19584 0.08739 0.17796 0.08924 0.16841 0.09341 C 0.13785 0.09179 0.11563 0.08855 0.08594 0.08647 C 0.06146 0.08716 0.0099 0.06982 -0.01927 0.09572 C -0.02239 0.10843 -0.02517 0.11676 -0.01927 0.13317 C -0.01927 0.13317 -0.00607 0.13895 -0.00347 0.14011 C -0.00173 0.14104 0.00174 0.14265 0.00174 0.14265 C 0.04983 0.20369 0.16754 0.15005 0.19827 0.14959 C 0.20348 0.15028 0.21025 0.14682 0.21407 0.1519 C 0.2191 0.15861 0.21528 0.17086 0.21754 0.17988 C 0.21598 0.18843 0.2165 0.19861 0.21233 0.20554 C 0.20452 0.21895 0.18525 0.23352 0.17205 0.23375 C 0.11129 0.23514 0.05035 0.23537 -0.01041 0.23606 C -0.01371 0.24023 -0.02274 0.2608 -0.01215 0.26173 C 0.01875 0.26473 0.04983 0.26335 0.08073 0.26404 C 0.13855 0.27028 0.0948 0.26635 0.21233 0.26635 " pathEditMode="relative" ptsTypes="ffffffffffffffffffA">
                                      <p:cBhvr>
                                        <p:cTn id="28" dur="2000" fill="hold"/>
                                        <p:tgtEl>
                                          <p:spTgt spid="10168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Sharpening</a:t>
            </a:r>
          </a:p>
        </p:txBody>
      </p:sp>
      <p:sp>
        <p:nvSpPr>
          <p:cNvPr id="39939" name="Rectangle 3"/>
          <p:cNvSpPr>
            <a:spLocks noGrp="1" noChangeArrowheads="1"/>
          </p:cNvSpPr>
          <p:nvPr>
            <p:ph type="body" idx="1"/>
          </p:nvPr>
        </p:nvSpPr>
        <p:spPr>
          <a:xfrm>
            <a:off x="87549" y="888336"/>
            <a:ext cx="7772400" cy="383217"/>
          </a:xfrm>
        </p:spPr>
        <p:txBody>
          <a:bodyPr/>
          <a:lstStyle/>
          <a:p>
            <a:r>
              <a:rPr lang="en-US" sz="1800" dirty="0"/>
              <a:t>What does blurring take away?</a:t>
            </a:r>
          </a:p>
        </p:txBody>
      </p:sp>
      <p:pic>
        <p:nvPicPr>
          <p:cNvPr id="14" name="Picture 13" descr="A person wearing a mask&#10;&#10;Description automatically generated with medium confidence">
            <a:extLst>
              <a:ext uri="{FF2B5EF4-FFF2-40B4-BE49-F238E27FC236}">
                <a16:creationId xmlns:a16="http://schemas.microsoft.com/office/drawing/2014/main" id="{261EA122-1F44-8043-988A-F2DF7F151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2651760" cy="2483296"/>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75DAB554-3D2D-7A46-8A48-BAA6CCA87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5" y="1295400"/>
            <a:ext cx="2651760" cy="2483296"/>
          </a:xfrm>
          <a:prstGeom prst="rect">
            <a:avLst/>
          </a:prstGeom>
        </p:spPr>
      </p:pic>
      <p:pic>
        <p:nvPicPr>
          <p:cNvPr id="20" name="Picture 19" descr="Background pattern&#10;&#10;Description automatically generated">
            <a:extLst>
              <a:ext uri="{FF2B5EF4-FFF2-40B4-BE49-F238E27FC236}">
                <a16:creationId xmlns:a16="http://schemas.microsoft.com/office/drawing/2014/main" id="{84126450-3417-9E41-B9E9-42554459F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550" y="1295400"/>
            <a:ext cx="2651760" cy="2483296"/>
          </a:xfrm>
          <a:prstGeom prst="rect">
            <a:avLst/>
          </a:prstGeom>
        </p:spPr>
      </p:pic>
      <p:pic>
        <p:nvPicPr>
          <p:cNvPr id="47" name="Picture 46" descr="A person wearing a mask&#10;&#10;Description automatically generated with medium confidence">
            <a:extLst>
              <a:ext uri="{FF2B5EF4-FFF2-40B4-BE49-F238E27FC236}">
                <a16:creationId xmlns:a16="http://schemas.microsoft.com/office/drawing/2014/main" id="{964A0AA5-4CCF-304E-B35C-D5193996A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65535"/>
            <a:ext cx="2651760" cy="2483296"/>
          </a:xfrm>
          <a:prstGeom prst="rect">
            <a:avLst/>
          </a:prstGeom>
        </p:spPr>
      </p:pic>
      <p:pic>
        <p:nvPicPr>
          <p:cNvPr id="48" name="Picture 47" descr="Background pattern&#10;&#10;Description automatically generated">
            <a:extLst>
              <a:ext uri="{FF2B5EF4-FFF2-40B4-BE49-F238E27FC236}">
                <a16:creationId xmlns:a16="http://schemas.microsoft.com/office/drawing/2014/main" id="{D4C34C15-8EC6-654E-A228-8FB5D363D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975" y="4165535"/>
            <a:ext cx="2651760" cy="2483296"/>
          </a:xfrm>
          <a:prstGeom prst="rect">
            <a:avLst/>
          </a:prstGeom>
        </p:spPr>
      </p:pic>
      <p:pic>
        <p:nvPicPr>
          <p:cNvPr id="22" name="Picture 21" descr="A person wearing a mask&#10;&#10;Description automatically generated with medium confidence">
            <a:extLst>
              <a:ext uri="{FF2B5EF4-FFF2-40B4-BE49-F238E27FC236}">
                <a16:creationId xmlns:a16="http://schemas.microsoft.com/office/drawing/2014/main" id="{1867622D-CC23-EA49-8822-A4E21CF6B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1201" y="4165536"/>
            <a:ext cx="2651760" cy="2483295"/>
          </a:xfrm>
          <a:prstGeom prst="rect">
            <a:avLst/>
          </a:prstGeom>
        </p:spPr>
      </p:pic>
      <p:sp>
        <p:nvSpPr>
          <p:cNvPr id="51" name="Text Box 17">
            <a:extLst>
              <a:ext uri="{FF2B5EF4-FFF2-40B4-BE49-F238E27FC236}">
                <a16:creationId xmlns:a16="http://schemas.microsoft.com/office/drawing/2014/main" id="{F3FEA6E4-F6D0-674D-BD6D-B4EC908DDD3E}"/>
              </a:ext>
            </a:extLst>
          </p:cNvPr>
          <p:cNvSpPr txBox="1">
            <a:spLocks noChangeArrowheads="1"/>
          </p:cNvSpPr>
          <p:nvPr/>
        </p:nvSpPr>
        <p:spPr bwMode="auto">
          <a:xfrm>
            <a:off x="2839561" y="2308448"/>
            <a:ext cx="354013" cy="457200"/>
          </a:xfrm>
          <a:prstGeom prst="rect">
            <a:avLst/>
          </a:prstGeom>
          <a:noFill/>
          <a:ln w="9525">
            <a:noFill/>
            <a:miter lim="800000"/>
            <a:headEnd/>
            <a:tailEnd/>
          </a:ln>
        </p:spPr>
        <p:txBody>
          <a:bodyPr wrap="none">
            <a:spAutoFit/>
          </a:bodyPr>
          <a:lstStyle/>
          <a:p>
            <a:r>
              <a:rPr lang="en-US" dirty="0"/>
              <a:t>–</a:t>
            </a:r>
          </a:p>
        </p:txBody>
      </p:sp>
      <p:sp>
        <p:nvSpPr>
          <p:cNvPr id="52" name="Text Box 13">
            <a:extLst>
              <a:ext uri="{FF2B5EF4-FFF2-40B4-BE49-F238E27FC236}">
                <a16:creationId xmlns:a16="http://schemas.microsoft.com/office/drawing/2014/main" id="{DCF17737-FBFE-EB46-858D-C8BF8002E0EA}"/>
              </a:ext>
            </a:extLst>
          </p:cNvPr>
          <p:cNvSpPr txBox="1">
            <a:spLocks noChangeArrowheads="1"/>
          </p:cNvSpPr>
          <p:nvPr/>
        </p:nvSpPr>
        <p:spPr bwMode="auto">
          <a:xfrm>
            <a:off x="1592104" y="1289937"/>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3" name="Text Box 13">
            <a:extLst>
              <a:ext uri="{FF2B5EF4-FFF2-40B4-BE49-F238E27FC236}">
                <a16:creationId xmlns:a16="http://schemas.microsoft.com/office/drawing/2014/main" id="{99B23903-7B64-D04B-BDC8-6AA8D5FA87B2}"/>
              </a:ext>
            </a:extLst>
          </p:cNvPr>
          <p:cNvSpPr txBox="1">
            <a:spLocks noChangeArrowheads="1"/>
          </p:cNvSpPr>
          <p:nvPr/>
        </p:nvSpPr>
        <p:spPr bwMode="auto">
          <a:xfrm>
            <a:off x="4343400" y="1289938"/>
            <a:ext cx="1588897" cy="461665"/>
          </a:xfrm>
          <a:prstGeom prst="rect">
            <a:avLst/>
          </a:prstGeom>
          <a:noFill/>
          <a:ln w="9525">
            <a:noFill/>
            <a:miter lim="800000"/>
            <a:headEnd/>
            <a:tailEnd/>
          </a:ln>
        </p:spPr>
        <p:txBody>
          <a:bodyPr wrap="none">
            <a:spAutoFit/>
          </a:bodyPr>
          <a:lstStyle/>
          <a:p>
            <a:r>
              <a:rPr lang="en-US" dirty="0">
                <a:solidFill>
                  <a:srgbClr val="7030A0"/>
                </a:solidFill>
              </a:rPr>
              <a:t>Smoothed</a:t>
            </a:r>
          </a:p>
        </p:txBody>
      </p:sp>
      <p:sp>
        <p:nvSpPr>
          <p:cNvPr id="54" name="Text Box 13">
            <a:extLst>
              <a:ext uri="{FF2B5EF4-FFF2-40B4-BE49-F238E27FC236}">
                <a16:creationId xmlns:a16="http://schemas.microsoft.com/office/drawing/2014/main" id="{DAF70D18-6ACD-8548-A1B8-75BDA64BBC07}"/>
              </a:ext>
            </a:extLst>
          </p:cNvPr>
          <p:cNvSpPr txBox="1">
            <a:spLocks noChangeArrowheads="1"/>
          </p:cNvSpPr>
          <p:nvPr/>
        </p:nvSpPr>
        <p:spPr bwMode="auto">
          <a:xfrm>
            <a:off x="8033937" y="1289939"/>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5" name="Text Box 13">
            <a:extLst>
              <a:ext uri="{FF2B5EF4-FFF2-40B4-BE49-F238E27FC236}">
                <a16:creationId xmlns:a16="http://schemas.microsoft.com/office/drawing/2014/main" id="{A62131EB-6F9E-944E-8D31-FB23353C0B81}"/>
              </a:ext>
            </a:extLst>
          </p:cNvPr>
          <p:cNvSpPr txBox="1">
            <a:spLocks noChangeArrowheads="1"/>
          </p:cNvSpPr>
          <p:nvPr/>
        </p:nvSpPr>
        <p:spPr bwMode="auto">
          <a:xfrm>
            <a:off x="1600200" y="4110333"/>
            <a:ext cx="1247457" cy="461665"/>
          </a:xfrm>
          <a:prstGeom prst="rect">
            <a:avLst/>
          </a:prstGeom>
          <a:noFill/>
          <a:ln w="9525">
            <a:noFill/>
            <a:miter lim="800000"/>
            <a:headEnd/>
            <a:tailEnd/>
          </a:ln>
        </p:spPr>
        <p:txBody>
          <a:bodyPr wrap="none">
            <a:spAutoFit/>
          </a:bodyPr>
          <a:lstStyle/>
          <a:p>
            <a:r>
              <a:rPr lang="en-US" dirty="0">
                <a:solidFill>
                  <a:srgbClr val="7030A0"/>
                </a:solidFill>
              </a:rPr>
              <a:t>Original</a:t>
            </a:r>
          </a:p>
        </p:txBody>
      </p:sp>
      <p:sp>
        <p:nvSpPr>
          <p:cNvPr id="56" name="Text Box 13">
            <a:extLst>
              <a:ext uri="{FF2B5EF4-FFF2-40B4-BE49-F238E27FC236}">
                <a16:creationId xmlns:a16="http://schemas.microsoft.com/office/drawing/2014/main" id="{20FF3498-D57D-5A46-83F1-4769A3E96A6A}"/>
              </a:ext>
            </a:extLst>
          </p:cNvPr>
          <p:cNvSpPr txBox="1">
            <a:spLocks noChangeArrowheads="1"/>
          </p:cNvSpPr>
          <p:nvPr/>
        </p:nvSpPr>
        <p:spPr bwMode="auto">
          <a:xfrm>
            <a:off x="4958173" y="4110332"/>
            <a:ext cx="973343" cy="461665"/>
          </a:xfrm>
          <a:prstGeom prst="rect">
            <a:avLst/>
          </a:prstGeom>
          <a:noFill/>
          <a:ln w="9525">
            <a:noFill/>
            <a:miter lim="800000"/>
            <a:headEnd/>
            <a:tailEnd/>
          </a:ln>
        </p:spPr>
        <p:txBody>
          <a:bodyPr wrap="none">
            <a:spAutoFit/>
          </a:bodyPr>
          <a:lstStyle/>
          <a:p>
            <a:r>
              <a:rPr lang="en-US" dirty="0">
                <a:solidFill>
                  <a:srgbClr val="7030A0"/>
                </a:solidFill>
              </a:rPr>
              <a:t>Detail</a:t>
            </a:r>
          </a:p>
        </p:txBody>
      </p:sp>
      <p:sp>
        <p:nvSpPr>
          <p:cNvPr id="57" name="Text Box 13">
            <a:extLst>
              <a:ext uri="{FF2B5EF4-FFF2-40B4-BE49-F238E27FC236}">
                <a16:creationId xmlns:a16="http://schemas.microsoft.com/office/drawing/2014/main" id="{647FA18A-AE4C-0640-8332-75720417B4E9}"/>
              </a:ext>
            </a:extLst>
          </p:cNvPr>
          <p:cNvSpPr txBox="1">
            <a:spLocks noChangeArrowheads="1"/>
          </p:cNvSpPr>
          <p:nvPr/>
        </p:nvSpPr>
        <p:spPr bwMode="auto">
          <a:xfrm>
            <a:off x="7315200" y="4114800"/>
            <a:ext cx="1693092" cy="461665"/>
          </a:xfrm>
          <a:prstGeom prst="rect">
            <a:avLst/>
          </a:prstGeom>
          <a:noFill/>
          <a:ln w="9525">
            <a:noFill/>
            <a:miter lim="800000"/>
            <a:headEnd/>
            <a:tailEnd/>
          </a:ln>
        </p:spPr>
        <p:txBody>
          <a:bodyPr wrap="none">
            <a:spAutoFit/>
          </a:bodyPr>
          <a:lstStyle/>
          <a:p>
            <a:r>
              <a:rPr lang="en-US" dirty="0">
                <a:solidFill>
                  <a:srgbClr val="7030A0"/>
                </a:solidFill>
              </a:rPr>
              <a:t>Sharpened</a:t>
            </a:r>
          </a:p>
        </p:txBody>
      </p:sp>
      <p:sp>
        <p:nvSpPr>
          <p:cNvPr id="58" name="Text Box 17">
            <a:extLst>
              <a:ext uri="{FF2B5EF4-FFF2-40B4-BE49-F238E27FC236}">
                <a16:creationId xmlns:a16="http://schemas.microsoft.com/office/drawing/2014/main" id="{5540A86F-A368-8D45-BF91-F3507F9AAABF}"/>
              </a:ext>
            </a:extLst>
          </p:cNvPr>
          <p:cNvSpPr txBox="1">
            <a:spLocks noChangeArrowheads="1"/>
          </p:cNvSpPr>
          <p:nvPr/>
        </p:nvSpPr>
        <p:spPr bwMode="auto">
          <a:xfrm>
            <a:off x="5916136" y="2268290"/>
            <a:ext cx="364202" cy="461665"/>
          </a:xfrm>
          <a:prstGeom prst="rect">
            <a:avLst/>
          </a:prstGeom>
          <a:noFill/>
          <a:ln w="9525">
            <a:noFill/>
            <a:miter lim="800000"/>
            <a:headEnd/>
            <a:tailEnd/>
          </a:ln>
        </p:spPr>
        <p:txBody>
          <a:bodyPr wrap="none">
            <a:spAutoFit/>
          </a:bodyPr>
          <a:lstStyle/>
          <a:p>
            <a:r>
              <a:rPr lang="en-US" dirty="0"/>
              <a:t>=</a:t>
            </a:r>
          </a:p>
        </p:txBody>
      </p:sp>
      <p:sp>
        <p:nvSpPr>
          <p:cNvPr id="59" name="Text Box 17">
            <a:extLst>
              <a:ext uri="{FF2B5EF4-FFF2-40B4-BE49-F238E27FC236}">
                <a16:creationId xmlns:a16="http://schemas.microsoft.com/office/drawing/2014/main" id="{DB56A60C-1483-F647-9037-B0284D7D1C53}"/>
              </a:ext>
            </a:extLst>
          </p:cNvPr>
          <p:cNvSpPr txBox="1">
            <a:spLocks noChangeArrowheads="1"/>
          </p:cNvSpPr>
          <p:nvPr/>
        </p:nvSpPr>
        <p:spPr bwMode="auto">
          <a:xfrm>
            <a:off x="5934979" y="5176350"/>
            <a:ext cx="364202" cy="461665"/>
          </a:xfrm>
          <a:prstGeom prst="rect">
            <a:avLst/>
          </a:prstGeom>
          <a:noFill/>
          <a:ln w="9525">
            <a:noFill/>
            <a:miter lim="800000"/>
            <a:headEnd/>
            <a:tailEnd/>
          </a:ln>
        </p:spPr>
        <p:txBody>
          <a:bodyPr wrap="none">
            <a:spAutoFit/>
          </a:bodyPr>
          <a:lstStyle/>
          <a:p>
            <a:r>
              <a:rPr lang="en-US" dirty="0"/>
              <a:t>=</a:t>
            </a:r>
          </a:p>
        </p:txBody>
      </p:sp>
      <mc:AlternateContent xmlns:mc="http://schemas.openxmlformats.org/markup-compatibility/2006" xmlns:a14="http://schemas.microsoft.com/office/drawing/2010/main">
        <mc:Choice Requires="a14">
          <p:sp>
            <p:nvSpPr>
              <p:cNvPr id="60" name="Text Box 17">
                <a:extLst>
                  <a:ext uri="{FF2B5EF4-FFF2-40B4-BE49-F238E27FC236}">
                    <a16:creationId xmlns:a16="http://schemas.microsoft.com/office/drawing/2014/main" id="{A18ACDB6-ABDE-5E49-8D30-C1D3B3EAA723}"/>
                  </a:ext>
                </a:extLst>
              </p:cNvPr>
              <p:cNvSpPr txBox="1">
                <a:spLocks noChangeArrowheads="1"/>
              </p:cNvSpPr>
              <p:nvPr/>
            </p:nvSpPr>
            <p:spPr bwMode="auto">
              <a:xfrm>
                <a:off x="2726034" y="5177585"/>
                <a:ext cx="642805" cy="461665"/>
              </a:xfrm>
              <a:prstGeom prst="rect">
                <a:avLst/>
              </a:prstGeom>
              <a:noFill/>
              <a:ln w="9525">
                <a:noFill/>
                <a:miter lim="800000"/>
                <a:headEnd/>
                <a:tailEnd/>
              </a:ln>
            </p:spPr>
            <p:txBody>
              <a:bodyPr wrap="square">
                <a:spAutoFit/>
              </a:bodyPr>
              <a:lstStyle/>
              <a:p>
                <a:r>
                  <a:rPr lang="en-US" dirty="0"/>
                  <a:t>+</a:t>
                </a:r>
                <a14:m>
                  <m:oMath xmlns:m="http://schemas.openxmlformats.org/officeDocument/2006/math">
                    <m:r>
                      <a:rPr lang="en-US" b="0" i="1" smtClean="0">
                        <a:latin typeface="Cambria Math" panose="02040503050406030204" pitchFamily="18" charset="0"/>
                      </a:rPr>
                      <m:t>𝛼</m:t>
                    </m:r>
                  </m:oMath>
                </a14:m>
                <a:endParaRPr lang="en-US" dirty="0"/>
              </a:p>
            </p:txBody>
          </p:sp>
        </mc:Choice>
        <mc:Fallback xmlns="">
          <p:sp>
            <p:nvSpPr>
              <p:cNvPr id="60" name="Text Box 17">
                <a:extLst>
                  <a:ext uri="{FF2B5EF4-FFF2-40B4-BE49-F238E27FC236}">
                    <a16:creationId xmlns:a16="http://schemas.microsoft.com/office/drawing/2014/main" id="{A18ACDB6-ABDE-5E49-8D30-C1D3B3EAA723}"/>
                  </a:ext>
                </a:extLst>
              </p:cNvPr>
              <p:cNvSpPr txBox="1">
                <a:spLocks noRot="1" noChangeAspect="1" noMove="1" noResize="1" noEditPoints="1" noAdjustHandles="1" noChangeArrowheads="1" noChangeShapeType="1" noTextEdit="1"/>
              </p:cNvSpPr>
              <p:nvPr/>
            </p:nvSpPr>
            <p:spPr bwMode="auto">
              <a:xfrm>
                <a:off x="2726034" y="5177585"/>
                <a:ext cx="642805" cy="461665"/>
              </a:xfrm>
              <a:prstGeom prst="rect">
                <a:avLst/>
              </a:prstGeom>
              <a:blipFill>
                <a:blip r:embed="rId7"/>
                <a:stretch>
                  <a:fillRect l="-15385" t="-10526" b="-26316"/>
                </a:stretch>
              </a:blipFill>
              <a:ln w="9525">
                <a:noFill/>
                <a:miter lim="800000"/>
                <a:headEnd/>
                <a:tailEnd/>
              </a:ln>
            </p:spPr>
            <p:txBody>
              <a:bodyPr/>
              <a:lstStyle/>
              <a:p>
                <a:r>
                  <a:rPr lang="en-US">
                    <a:noFill/>
                  </a:rPr>
                  <a:t> </a:t>
                </a:r>
              </a:p>
            </p:txBody>
          </p:sp>
        </mc:Fallback>
      </mc:AlternateContent>
      <p:sp>
        <p:nvSpPr>
          <p:cNvPr id="61" name="Rectangle 3">
            <a:extLst>
              <a:ext uri="{FF2B5EF4-FFF2-40B4-BE49-F238E27FC236}">
                <a16:creationId xmlns:a16="http://schemas.microsoft.com/office/drawing/2014/main" id="{B5475D86-5005-C749-B322-140BEDA1DF75}"/>
              </a:ext>
            </a:extLst>
          </p:cNvPr>
          <p:cNvSpPr txBox="1">
            <a:spLocks noChangeArrowheads="1"/>
          </p:cNvSpPr>
          <p:nvPr/>
        </p:nvSpPr>
        <p:spPr bwMode="auto">
          <a:xfrm>
            <a:off x="76200" y="3814380"/>
            <a:ext cx="7772400" cy="3832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1800" kern="0" dirty="0"/>
              <a:t>Let’s add it back in.</a:t>
            </a:r>
          </a:p>
        </p:txBody>
      </p:sp>
    </p:spTree>
    <p:extLst>
      <p:ext uri="{BB962C8B-B14F-4D97-AF65-F5344CB8AC3E}">
        <p14:creationId xmlns:p14="http://schemas.microsoft.com/office/powerpoint/2010/main" val="5585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t>Unsharp mask filter</a:t>
            </a:r>
          </a:p>
        </p:txBody>
      </p:sp>
      <p:grpSp>
        <p:nvGrpSpPr>
          <p:cNvPr id="2" name="Group 30"/>
          <p:cNvGrpSpPr>
            <a:grpSpLocks/>
          </p:cNvGrpSpPr>
          <p:nvPr/>
        </p:nvGrpSpPr>
        <p:grpSpPr bwMode="auto">
          <a:xfrm>
            <a:off x="228600" y="1233488"/>
            <a:ext cx="8839200" cy="4481512"/>
            <a:chOff x="144" y="1161"/>
            <a:chExt cx="5568" cy="2823"/>
          </a:xfrm>
        </p:grpSpPr>
        <p:graphicFrame>
          <p:nvGraphicFramePr>
            <p:cNvPr id="4099" name="Object 3"/>
            <p:cNvGraphicFramePr>
              <a:graphicFrameLocks noChangeAspect="1"/>
            </p:cNvGraphicFramePr>
            <p:nvPr>
              <p:extLst>
                <p:ext uri="{D42A27DB-BD31-4B8C-83A1-F6EECF244321}">
                  <p14:modId xmlns:p14="http://schemas.microsoft.com/office/powerpoint/2010/main" val="1489290923"/>
                </p:ext>
              </p:extLst>
            </p:nvPr>
          </p:nvGraphicFramePr>
          <p:xfrm>
            <a:off x="2166" y="2447"/>
            <a:ext cx="1722" cy="1210"/>
          </p:xfrm>
          <a:graphic>
            <a:graphicData uri="http://schemas.openxmlformats.org/presentationml/2006/ole">
              <mc:AlternateContent xmlns:mc="http://schemas.openxmlformats.org/markup-compatibility/2006">
                <mc:Choice xmlns:v="urn:schemas-microsoft-com:vml" Requires="v">
                  <p:oleObj name="Photo Editor Photo" r:id="rId5" imgW="4133333" imgH="2905531" progId="">
                    <p:embed/>
                  </p:oleObj>
                </mc:Choice>
                <mc:Fallback>
                  <p:oleObj name="Photo Editor Photo" r:id="rId5" imgW="4133333" imgH="2905531"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 y="2447"/>
                          <a:ext cx="1722" cy="1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108" name="Text Box 6"/>
            <p:cNvSpPr txBox="1">
              <a:spLocks noChangeArrowheads="1"/>
            </p:cNvSpPr>
            <p:nvPr/>
          </p:nvSpPr>
          <p:spPr bwMode="auto">
            <a:xfrm>
              <a:off x="2646" y="3714"/>
              <a:ext cx="724" cy="231"/>
            </a:xfrm>
            <a:prstGeom prst="rect">
              <a:avLst/>
            </a:prstGeom>
            <a:noFill/>
            <a:ln w="9525">
              <a:noFill/>
              <a:miter lim="800000"/>
              <a:headEnd/>
              <a:tailEnd/>
            </a:ln>
          </p:spPr>
          <p:txBody>
            <a:bodyPr wrap="none">
              <a:spAutoFit/>
            </a:bodyPr>
            <a:lstStyle/>
            <a:p>
              <a:pPr algn="ctr"/>
              <a:r>
                <a:rPr lang="en-US" sz="1800"/>
                <a:t>Gaussian</a:t>
              </a:r>
            </a:p>
          </p:txBody>
        </p:sp>
        <p:grpSp>
          <p:nvGrpSpPr>
            <p:cNvPr id="4109" name="Group 17"/>
            <p:cNvGrpSpPr>
              <a:grpSpLocks/>
            </p:cNvGrpSpPr>
            <p:nvPr/>
          </p:nvGrpSpPr>
          <p:grpSpPr bwMode="auto">
            <a:xfrm>
              <a:off x="144" y="1161"/>
              <a:ext cx="1824" cy="2679"/>
              <a:chOff x="2064" y="576"/>
              <a:chExt cx="1824" cy="2679"/>
            </a:xfrm>
          </p:grpSpPr>
          <p:sp>
            <p:nvSpPr>
              <p:cNvPr id="4114" name="Freeform 7"/>
              <p:cNvSpPr>
                <a:spLocks/>
              </p:cNvSpPr>
              <p:nvPr/>
            </p:nvSpPr>
            <p:spPr bwMode="auto">
              <a:xfrm>
                <a:off x="2064" y="2304"/>
                <a:ext cx="1824" cy="672"/>
              </a:xfrm>
              <a:custGeom>
                <a:avLst/>
                <a:gdLst>
                  <a:gd name="T0" fmla="*/ 0 w 1824"/>
                  <a:gd name="T1" fmla="*/ 288 h 672"/>
                  <a:gd name="T2" fmla="*/ 816 w 1824"/>
                  <a:gd name="T3" fmla="*/ 672 h 672"/>
                  <a:gd name="T4" fmla="*/ 1824 w 1824"/>
                  <a:gd name="T5" fmla="*/ 384 h 672"/>
                  <a:gd name="T6" fmla="*/ 1008 w 1824"/>
                  <a:gd name="T7" fmla="*/ 0 h 672"/>
                  <a:gd name="T8" fmla="*/ 0 w 1824"/>
                  <a:gd name="T9" fmla="*/ 288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4115" name="Freeform 8"/>
              <p:cNvSpPr>
                <a:spLocks/>
              </p:cNvSpPr>
              <p:nvPr/>
            </p:nvSpPr>
            <p:spPr bwMode="auto">
              <a:xfrm>
                <a:off x="2880" y="576"/>
                <a:ext cx="144" cy="53"/>
              </a:xfrm>
              <a:custGeom>
                <a:avLst/>
                <a:gdLst>
                  <a:gd name="T0" fmla="*/ 0 w 1824"/>
                  <a:gd name="T1" fmla="*/ 0 h 672"/>
                  <a:gd name="T2" fmla="*/ 0 w 1824"/>
                  <a:gd name="T3" fmla="*/ 0 h 672"/>
                  <a:gd name="T4" fmla="*/ 0 w 1824"/>
                  <a:gd name="T5" fmla="*/ 0 h 672"/>
                  <a:gd name="T6" fmla="*/ 0 w 1824"/>
                  <a:gd name="T7" fmla="*/ 0 h 672"/>
                  <a:gd name="T8" fmla="*/ 0 w 1824"/>
                  <a:gd name="T9" fmla="*/ 0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4116" name="Line 9"/>
              <p:cNvSpPr>
                <a:spLocks noChangeShapeType="1"/>
              </p:cNvSpPr>
              <p:nvPr/>
            </p:nvSpPr>
            <p:spPr bwMode="auto">
              <a:xfrm>
                <a:off x="2880" y="606"/>
                <a:ext cx="0" cy="2025"/>
              </a:xfrm>
              <a:prstGeom prst="line">
                <a:avLst/>
              </a:prstGeom>
              <a:noFill/>
              <a:ln w="9525">
                <a:solidFill>
                  <a:schemeClr val="tx1"/>
                </a:solidFill>
                <a:round/>
                <a:headEnd/>
                <a:tailEnd/>
              </a:ln>
            </p:spPr>
            <p:txBody>
              <a:bodyPr/>
              <a:lstStyle/>
              <a:p>
                <a:endParaRPr lang="en-US"/>
              </a:p>
            </p:txBody>
          </p:sp>
          <p:sp>
            <p:nvSpPr>
              <p:cNvPr id="4117" name="Line 10"/>
              <p:cNvSpPr>
                <a:spLocks noChangeShapeType="1"/>
              </p:cNvSpPr>
              <p:nvPr/>
            </p:nvSpPr>
            <p:spPr bwMode="auto">
              <a:xfrm>
                <a:off x="3024" y="609"/>
                <a:ext cx="0" cy="2025"/>
              </a:xfrm>
              <a:prstGeom prst="line">
                <a:avLst/>
              </a:prstGeom>
              <a:noFill/>
              <a:ln w="9525">
                <a:solidFill>
                  <a:schemeClr val="tx1"/>
                </a:solidFill>
                <a:round/>
                <a:headEnd/>
                <a:tailEnd/>
              </a:ln>
            </p:spPr>
            <p:txBody>
              <a:bodyPr/>
              <a:lstStyle/>
              <a:p>
                <a:endParaRPr lang="en-US"/>
              </a:p>
            </p:txBody>
          </p:sp>
          <p:sp>
            <p:nvSpPr>
              <p:cNvPr id="4118" name="Line 11"/>
              <p:cNvSpPr>
                <a:spLocks noChangeShapeType="1"/>
              </p:cNvSpPr>
              <p:nvPr/>
            </p:nvSpPr>
            <p:spPr bwMode="auto">
              <a:xfrm>
                <a:off x="2952" y="630"/>
                <a:ext cx="0" cy="2025"/>
              </a:xfrm>
              <a:prstGeom prst="line">
                <a:avLst/>
              </a:prstGeom>
              <a:noFill/>
              <a:ln w="9525">
                <a:solidFill>
                  <a:schemeClr val="tx1"/>
                </a:solidFill>
                <a:round/>
                <a:headEnd/>
                <a:tailEnd/>
              </a:ln>
            </p:spPr>
            <p:txBody>
              <a:bodyPr/>
              <a:lstStyle/>
              <a:p>
                <a:endParaRPr lang="en-US"/>
              </a:p>
            </p:txBody>
          </p:sp>
          <p:sp>
            <p:nvSpPr>
              <p:cNvPr id="4119" name="Freeform 12"/>
              <p:cNvSpPr>
                <a:spLocks/>
              </p:cNvSpPr>
              <p:nvPr/>
            </p:nvSpPr>
            <p:spPr bwMode="auto">
              <a:xfrm>
                <a:off x="2880" y="596"/>
                <a:ext cx="72" cy="2060"/>
              </a:xfrm>
              <a:custGeom>
                <a:avLst/>
                <a:gdLst>
                  <a:gd name="T0" fmla="*/ 0 w 72"/>
                  <a:gd name="T1" fmla="*/ 2036 h 2060"/>
                  <a:gd name="T2" fmla="*/ 0 w 72"/>
                  <a:gd name="T3" fmla="*/ 0 h 2060"/>
                  <a:gd name="T4" fmla="*/ 72 w 72"/>
                  <a:gd name="T5" fmla="*/ 36 h 2060"/>
                  <a:gd name="T6" fmla="*/ 72 w 72"/>
                  <a:gd name="T7" fmla="*/ 2060 h 2060"/>
                  <a:gd name="T8" fmla="*/ 0 w 72"/>
                  <a:gd name="T9" fmla="*/ 2036 h 2060"/>
                  <a:gd name="T10" fmla="*/ 0 60000 65536"/>
                  <a:gd name="T11" fmla="*/ 0 60000 65536"/>
                  <a:gd name="T12" fmla="*/ 0 60000 65536"/>
                  <a:gd name="T13" fmla="*/ 0 60000 65536"/>
                  <a:gd name="T14" fmla="*/ 0 60000 65536"/>
                  <a:gd name="T15" fmla="*/ 0 w 72"/>
                  <a:gd name="T16" fmla="*/ 0 h 2060"/>
                  <a:gd name="T17" fmla="*/ 72 w 72"/>
                  <a:gd name="T18" fmla="*/ 2060 h 2060"/>
                </a:gdLst>
                <a:ahLst/>
                <a:cxnLst>
                  <a:cxn ang="T10">
                    <a:pos x="T0" y="T1"/>
                  </a:cxn>
                  <a:cxn ang="T11">
                    <a:pos x="T2" y="T3"/>
                  </a:cxn>
                  <a:cxn ang="T12">
                    <a:pos x="T4" y="T5"/>
                  </a:cxn>
                  <a:cxn ang="T13">
                    <a:pos x="T6" y="T7"/>
                  </a:cxn>
                  <a:cxn ang="T14">
                    <a:pos x="T8" y="T9"/>
                  </a:cxn>
                </a:cxnLst>
                <a:rect l="T15" t="T16" r="T17" b="T18"/>
                <a:pathLst>
                  <a:path w="72" h="2060">
                    <a:moveTo>
                      <a:pt x="0" y="2036"/>
                    </a:moveTo>
                    <a:lnTo>
                      <a:pt x="0" y="0"/>
                    </a:lnTo>
                    <a:lnTo>
                      <a:pt x="72" y="36"/>
                    </a:lnTo>
                    <a:lnTo>
                      <a:pt x="72" y="2060"/>
                    </a:lnTo>
                    <a:lnTo>
                      <a:pt x="0" y="2036"/>
                    </a:lnTo>
                    <a:close/>
                  </a:path>
                </a:pathLst>
              </a:custGeom>
              <a:solidFill>
                <a:srgbClr val="EAEAEA"/>
              </a:solidFill>
              <a:ln w="9525">
                <a:solidFill>
                  <a:schemeClr val="tx1"/>
                </a:solidFill>
                <a:round/>
                <a:headEnd/>
                <a:tailEnd/>
              </a:ln>
            </p:spPr>
            <p:txBody>
              <a:bodyPr/>
              <a:lstStyle/>
              <a:p>
                <a:endParaRPr lang="en-US"/>
              </a:p>
            </p:txBody>
          </p:sp>
          <p:sp>
            <p:nvSpPr>
              <p:cNvPr id="4120" name="Freeform 13"/>
              <p:cNvSpPr>
                <a:spLocks/>
              </p:cNvSpPr>
              <p:nvPr/>
            </p:nvSpPr>
            <p:spPr bwMode="auto">
              <a:xfrm>
                <a:off x="2952" y="608"/>
                <a:ext cx="72" cy="2044"/>
              </a:xfrm>
              <a:custGeom>
                <a:avLst/>
                <a:gdLst>
                  <a:gd name="T0" fmla="*/ 0 w 72"/>
                  <a:gd name="T1" fmla="*/ 16 h 2044"/>
                  <a:gd name="T2" fmla="*/ 0 w 72"/>
                  <a:gd name="T3" fmla="*/ 2044 h 2044"/>
                  <a:gd name="T4" fmla="*/ 72 w 72"/>
                  <a:gd name="T5" fmla="*/ 2016 h 2044"/>
                  <a:gd name="T6" fmla="*/ 72 w 72"/>
                  <a:gd name="T7" fmla="*/ 0 h 2044"/>
                  <a:gd name="T8" fmla="*/ 0 w 72"/>
                  <a:gd name="T9" fmla="*/ 16 h 2044"/>
                  <a:gd name="T10" fmla="*/ 0 60000 65536"/>
                  <a:gd name="T11" fmla="*/ 0 60000 65536"/>
                  <a:gd name="T12" fmla="*/ 0 60000 65536"/>
                  <a:gd name="T13" fmla="*/ 0 60000 65536"/>
                  <a:gd name="T14" fmla="*/ 0 60000 65536"/>
                  <a:gd name="T15" fmla="*/ 0 w 72"/>
                  <a:gd name="T16" fmla="*/ 0 h 2044"/>
                  <a:gd name="T17" fmla="*/ 72 w 72"/>
                  <a:gd name="T18" fmla="*/ 2044 h 2044"/>
                </a:gdLst>
                <a:ahLst/>
                <a:cxnLst>
                  <a:cxn ang="T10">
                    <a:pos x="T0" y="T1"/>
                  </a:cxn>
                  <a:cxn ang="T11">
                    <a:pos x="T2" y="T3"/>
                  </a:cxn>
                  <a:cxn ang="T12">
                    <a:pos x="T4" y="T5"/>
                  </a:cxn>
                  <a:cxn ang="T13">
                    <a:pos x="T6" y="T7"/>
                  </a:cxn>
                  <a:cxn ang="T14">
                    <a:pos x="T8" y="T9"/>
                  </a:cxn>
                </a:cxnLst>
                <a:rect l="T15" t="T16" r="T17" b="T18"/>
                <a:pathLst>
                  <a:path w="72" h="2044">
                    <a:moveTo>
                      <a:pt x="0" y="16"/>
                    </a:moveTo>
                    <a:lnTo>
                      <a:pt x="0" y="2044"/>
                    </a:lnTo>
                    <a:lnTo>
                      <a:pt x="72" y="2016"/>
                    </a:lnTo>
                    <a:lnTo>
                      <a:pt x="72" y="0"/>
                    </a:lnTo>
                    <a:lnTo>
                      <a:pt x="0" y="16"/>
                    </a:lnTo>
                    <a:close/>
                  </a:path>
                </a:pathLst>
              </a:custGeom>
              <a:solidFill>
                <a:srgbClr val="EAEAEA"/>
              </a:solidFill>
              <a:ln w="9525">
                <a:solidFill>
                  <a:schemeClr val="tx1"/>
                </a:solidFill>
                <a:round/>
                <a:headEnd/>
                <a:tailEnd/>
              </a:ln>
            </p:spPr>
            <p:txBody>
              <a:bodyPr/>
              <a:lstStyle/>
              <a:p>
                <a:endParaRPr lang="en-US"/>
              </a:p>
            </p:txBody>
          </p:sp>
          <p:sp>
            <p:nvSpPr>
              <p:cNvPr id="4121" name="Text Box 14"/>
              <p:cNvSpPr txBox="1">
                <a:spLocks noChangeArrowheads="1"/>
              </p:cNvSpPr>
              <p:nvPr/>
            </p:nvSpPr>
            <p:spPr bwMode="auto">
              <a:xfrm>
                <a:off x="2508" y="3024"/>
                <a:ext cx="884" cy="231"/>
              </a:xfrm>
              <a:prstGeom prst="rect">
                <a:avLst/>
              </a:prstGeom>
              <a:noFill/>
              <a:ln w="9525">
                <a:noFill/>
                <a:miter lim="800000"/>
                <a:headEnd/>
                <a:tailEnd/>
              </a:ln>
            </p:spPr>
            <p:txBody>
              <a:bodyPr wrap="none">
                <a:spAutoFit/>
              </a:bodyPr>
              <a:lstStyle/>
              <a:p>
                <a:pPr algn="ctr"/>
                <a:r>
                  <a:rPr lang="en-US" sz="1800"/>
                  <a:t>unit impulse</a:t>
                </a:r>
              </a:p>
            </p:txBody>
          </p:sp>
        </p:grpSp>
        <p:pic>
          <p:nvPicPr>
            <p:cNvPr id="4110" name="Picture 15" descr="Edittex"/>
            <p:cNvPicPr>
              <a:picLocks noChangeAspect="1" noChangeArrowheads="1"/>
            </p:cNvPicPr>
            <p:nvPr>
              <p:custDataLst>
                <p:tags r:id="rId1"/>
              </p:custDataLst>
            </p:nvPr>
          </p:nvPicPr>
          <p:blipFill>
            <a:blip r:embed="rId7" cstate="print"/>
            <a:srcRect/>
            <a:stretch>
              <a:fillRect/>
            </a:stretch>
          </p:blipFill>
          <p:spPr bwMode="auto">
            <a:xfrm>
              <a:off x="1968" y="2807"/>
              <a:ext cx="288" cy="43"/>
            </a:xfrm>
            <a:prstGeom prst="rect">
              <a:avLst/>
            </a:prstGeom>
            <a:noFill/>
            <a:ln w="9525">
              <a:noFill/>
              <a:miter lim="800000"/>
              <a:headEnd/>
              <a:tailEnd/>
            </a:ln>
          </p:spPr>
        </p:pic>
        <p:pic>
          <p:nvPicPr>
            <p:cNvPr id="4111" name="Picture 20" descr="log"/>
            <p:cNvPicPr>
              <a:picLocks noChangeAspect="1" noChangeArrowheads="1"/>
            </p:cNvPicPr>
            <p:nvPr/>
          </p:nvPicPr>
          <p:blipFill>
            <a:blip r:embed="rId8" cstate="print">
              <a:lum contrast="20000"/>
            </a:blip>
            <a:srcRect/>
            <a:stretch>
              <a:fillRect/>
            </a:stretch>
          </p:blipFill>
          <p:spPr bwMode="auto">
            <a:xfrm>
              <a:off x="4032" y="2361"/>
              <a:ext cx="1680" cy="1606"/>
            </a:xfrm>
            <a:prstGeom prst="rect">
              <a:avLst/>
            </a:prstGeom>
            <a:noFill/>
            <a:ln w="9525">
              <a:noFill/>
              <a:miter lim="800000"/>
              <a:headEnd/>
              <a:tailEnd/>
            </a:ln>
          </p:spPr>
        </p:pic>
        <p:pic>
          <p:nvPicPr>
            <p:cNvPr id="4112" name="Picture 16" descr="Edittex"/>
            <p:cNvPicPr>
              <a:picLocks noChangeAspect="1" noChangeArrowheads="1"/>
            </p:cNvPicPr>
            <p:nvPr>
              <p:custDataLst>
                <p:tags r:id="rId2"/>
              </p:custDataLst>
            </p:nvPr>
          </p:nvPicPr>
          <p:blipFill>
            <a:blip r:embed="rId9" cstate="print"/>
            <a:srcRect/>
            <a:stretch>
              <a:fillRect/>
            </a:stretch>
          </p:blipFill>
          <p:spPr bwMode="auto">
            <a:xfrm>
              <a:off x="3823" y="2731"/>
              <a:ext cx="338" cy="246"/>
            </a:xfrm>
            <a:prstGeom prst="rect">
              <a:avLst/>
            </a:prstGeom>
            <a:noFill/>
            <a:ln w="9525">
              <a:noFill/>
              <a:miter lim="800000"/>
              <a:headEnd/>
              <a:tailEnd/>
            </a:ln>
          </p:spPr>
        </p:pic>
        <p:sp>
          <p:nvSpPr>
            <p:cNvPr id="4113" name="Text Box 5"/>
            <p:cNvSpPr txBox="1">
              <a:spLocks noChangeArrowheads="1"/>
            </p:cNvSpPr>
            <p:nvPr/>
          </p:nvSpPr>
          <p:spPr bwMode="auto">
            <a:xfrm>
              <a:off x="4076" y="3753"/>
              <a:ext cx="1540" cy="231"/>
            </a:xfrm>
            <a:prstGeom prst="rect">
              <a:avLst/>
            </a:prstGeom>
            <a:noFill/>
            <a:ln w="9525">
              <a:noFill/>
              <a:miter lim="800000"/>
              <a:headEnd/>
              <a:tailEnd/>
            </a:ln>
          </p:spPr>
          <p:txBody>
            <a:bodyPr wrap="none">
              <a:spAutoFit/>
            </a:bodyPr>
            <a:lstStyle/>
            <a:p>
              <a:pPr algn="ctr"/>
              <a:r>
                <a:rPr lang="en-US" sz="1800"/>
                <a:t>Laplacian of Gaussian</a:t>
              </a:r>
            </a:p>
          </p:txBody>
        </p:sp>
      </p:grpSp>
      <p:graphicFrame>
        <p:nvGraphicFramePr>
          <p:cNvPr id="4098" name="Object 22"/>
          <p:cNvGraphicFramePr>
            <a:graphicFrameLocks noGrp="1" noChangeAspect="1"/>
          </p:cNvGraphicFramePr>
          <p:nvPr>
            <p:ph idx="1"/>
          </p:nvPr>
        </p:nvGraphicFramePr>
        <p:xfrm>
          <a:off x="2406650" y="1219200"/>
          <a:ext cx="6096000" cy="360363"/>
        </p:xfrm>
        <a:graphic>
          <a:graphicData uri="http://schemas.openxmlformats.org/presentationml/2006/ole">
            <mc:AlternateContent xmlns:mc="http://schemas.openxmlformats.org/markup-compatibility/2006">
              <mc:Choice xmlns:v="urn:schemas-microsoft-com:vml" Requires="v">
                <p:oleObj name="Equation" r:id="rId10" imgW="3441600" imgH="203040" progId="Equation.3">
                  <p:embed/>
                </p:oleObj>
              </mc:Choice>
              <mc:Fallback>
                <p:oleObj name="Equation" r:id="rId10" imgW="3441600" imgH="203040"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6650" y="1219200"/>
                        <a:ext cx="6096000"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02" name="Text Box 24"/>
          <p:cNvSpPr txBox="1">
            <a:spLocks noChangeArrowheads="1"/>
          </p:cNvSpPr>
          <p:nvPr/>
        </p:nvSpPr>
        <p:spPr bwMode="auto">
          <a:xfrm>
            <a:off x="2101850" y="2017713"/>
            <a:ext cx="806450" cy="366712"/>
          </a:xfrm>
          <a:prstGeom prst="rect">
            <a:avLst/>
          </a:prstGeom>
          <a:noFill/>
          <a:ln w="9525">
            <a:noFill/>
            <a:miter lim="800000"/>
            <a:headEnd/>
            <a:tailEnd/>
          </a:ln>
        </p:spPr>
        <p:txBody>
          <a:bodyPr wrap="none">
            <a:spAutoFit/>
          </a:bodyPr>
          <a:lstStyle/>
          <a:p>
            <a:r>
              <a:rPr lang="en-US" sz="1800"/>
              <a:t>image</a:t>
            </a:r>
          </a:p>
        </p:txBody>
      </p:sp>
      <p:sp>
        <p:nvSpPr>
          <p:cNvPr id="4103" name="Text Box 25"/>
          <p:cNvSpPr txBox="1">
            <a:spLocks noChangeArrowheads="1"/>
          </p:cNvSpPr>
          <p:nvPr/>
        </p:nvSpPr>
        <p:spPr bwMode="auto">
          <a:xfrm>
            <a:off x="3416300" y="2025650"/>
            <a:ext cx="895350" cy="641350"/>
          </a:xfrm>
          <a:prstGeom prst="rect">
            <a:avLst/>
          </a:prstGeom>
          <a:noFill/>
          <a:ln w="9525">
            <a:noFill/>
            <a:miter lim="800000"/>
            <a:headEnd/>
            <a:tailEnd/>
          </a:ln>
        </p:spPr>
        <p:txBody>
          <a:bodyPr wrap="none">
            <a:spAutoFit/>
          </a:bodyPr>
          <a:lstStyle/>
          <a:p>
            <a:pPr algn="ctr"/>
            <a:r>
              <a:rPr lang="en-US" sz="1800"/>
              <a:t>blurred</a:t>
            </a:r>
            <a:br>
              <a:rPr lang="en-US" sz="1800"/>
            </a:br>
            <a:r>
              <a:rPr lang="en-US" sz="1800"/>
              <a:t>image</a:t>
            </a:r>
          </a:p>
        </p:txBody>
      </p:sp>
      <p:sp>
        <p:nvSpPr>
          <p:cNvPr id="4104" name="Line 26"/>
          <p:cNvSpPr>
            <a:spLocks noChangeShapeType="1"/>
          </p:cNvSpPr>
          <p:nvPr/>
        </p:nvSpPr>
        <p:spPr bwMode="auto">
          <a:xfrm flipV="1">
            <a:off x="2482850" y="1600200"/>
            <a:ext cx="0" cy="457200"/>
          </a:xfrm>
          <a:prstGeom prst="line">
            <a:avLst/>
          </a:prstGeom>
          <a:noFill/>
          <a:ln w="9525">
            <a:solidFill>
              <a:schemeClr val="tx1"/>
            </a:solidFill>
            <a:round/>
            <a:headEnd/>
            <a:tailEnd type="triangle" w="med" len="med"/>
          </a:ln>
        </p:spPr>
        <p:txBody>
          <a:bodyPr/>
          <a:lstStyle/>
          <a:p>
            <a:endParaRPr lang="en-US"/>
          </a:p>
        </p:txBody>
      </p:sp>
      <p:sp>
        <p:nvSpPr>
          <p:cNvPr id="4105" name="Line 27"/>
          <p:cNvSpPr>
            <a:spLocks noChangeShapeType="1"/>
          </p:cNvSpPr>
          <p:nvPr/>
        </p:nvSpPr>
        <p:spPr bwMode="auto">
          <a:xfrm flipV="1">
            <a:off x="3854450" y="1600200"/>
            <a:ext cx="0" cy="457200"/>
          </a:xfrm>
          <a:prstGeom prst="line">
            <a:avLst/>
          </a:prstGeom>
          <a:noFill/>
          <a:ln w="9525">
            <a:solidFill>
              <a:schemeClr val="tx1"/>
            </a:solidFill>
            <a:round/>
            <a:headEnd/>
            <a:tailEnd type="triangle" w="med" len="med"/>
          </a:ln>
        </p:spPr>
        <p:txBody>
          <a:bodyPr/>
          <a:lstStyle/>
          <a:p>
            <a:endParaRPr lang="en-US"/>
          </a:p>
        </p:txBody>
      </p:sp>
      <p:sp>
        <p:nvSpPr>
          <p:cNvPr id="4106" name="Text Box 28"/>
          <p:cNvSpPr txBox="1">
            <a:spLocks noChangeArrowheads="1"/>
          </p:cNvSpPr>
          <p:nvPr/>
        </p:nvSpPr>
        <p:spPr bwMode="auto">
          <a:xfrm>
            <a:off x="7207250" y="2017713"/>
            <a:ext cx="1403350" cy="641350"/>
          </a:xfrm>
          <a:prstGeom prst="rect">
            <a:avLst/>
          </a:prstGeom>
          <a:noFill/>
          <a:ln w="9525">
            <a:noFill/>
            <a:miter lim="800000"/>
            <a:headEnd/>
            <a:tailEnd/>
          </a:ln>
        </p:spPr>
        <p:txBody>
          <a:bodyPr wrap="none">
            <a:spAutoFit/>
          </a:bodyPr>
          <a:lstStyle/>
          <a:p>
            <a:pPr algn="ctr"/>
            <a:r>
              <a:rPr lang="en-US" sz="1800"/>
              <a:t>unit impulse</a:t>
            </a:r>
            <a:br>
              <a:rPr lang="en-US" sz="1800"/>
            </a:br>
            <a:r>
              <a:rPr lang="en-US" sz="1800"/>
              <a:t>(identity)</a:t>
            </a:r>
          </a:p>
        </p:txBody>
      </p:sp>
      <p:sp>
        <p:nvSpPr>
          <p:cNvPr id="4107" name="Line 29"/>
          <p:cNvSpPr>
            <a:spLocks noChangeShapeType="1"/>
          </p:cNvSpPr>
          <p:nvPr/>
        </p:nvSpPr>
        <p:spPr bwMode="auto">
          <a:xfrm flipV="1">
            <a:off x="7893050" y="1600200"/>
            <a:ext cx="0" cy="457200"/>
          </a:xfrm>
          <a:prstGeom prst="line">
            <a:avLst/>
          </a:prstGeom>
          <a:noFill/>
          <a:ln w="9525">
            <a:solidFill>
              <a:schemeClr val="tx1"/>
            </a:solidFill>
            <a:round/>
            <a:headEnd/>
            <a:tailEnd type="triangle" w="med" len="med"/>
          </a:ln>
        </p:spPr>
        <p:txBody>
          <a:bodyPr/>
          <a:lstStyle/>
          <a:p>
            <a:endParaRPr lang="en-US"/>
          </a:p>
        </p:txBody>
      </p:sp>
      <p:sp>
        <p:nvSpPr>
          <p:cNvPr id="26" name="Text Box 29">
            <a:extLst>
              <a:ext uri="{FF2B5EF4-FFF2-40B4-BE49-F238E27FC236}">
                <a16:creationId xmlns:a16="http://schemas.microsoft.com/office/drawing/2014/main" id="{1312FF6F-92B9-224D-8E6D-CCA252F4B6D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
        <p:nvSpPr>
          <p:cNvPr id="27" name="Text Box 29">
            <a:extLst>
              <a:ext uri="{FF2B5EF4-FFF2-40B4-BE49-F238E27FC236}">
                <a16:creationId xmlns:a16="http://schemas.microsoft.com/office/drawing/2014/main" id="{BB6A24E5-E36A-914E-B9B0-153586DAF087}"/>
              </a:ext>
            </a:extLst>
          </p:cNvPr>
          <p:cNvSpPr txBox="1">
            <a:spLocks noChangeArrowheads="1"/>
          </p:cNvSpPr>
          <p:nvPr/>
        </p:nvSpPr>
        <p:spPr bwMode="auto">
          <a:xfrm>
            <a:off x="4343400" y="6274159"/>
            <a:ext cx="4724400" cy="400110"/>
          </a:xfrm>
          <a:prstGeom prst="rect">
            <a:avLst/>
          </a:prstGeom>
          <a:noFill/>
          <a:ln w="9525">
            <a:noFill/>
            <a:miter lim="800000"/>
            <a:headEnd/>
            <a:tailEnd/>
          </a:ln>
        </p:spPr>
        <p:txBody>
          <a:bodyPr wrap="square">
            <a:spAutoFit/>
          </a:bodyPr>
          <a:lstStyle/>
          <a:p>
            <a:r>
              <a:rPr lang="en-US" sz="2000" dirty="0"/>
              <a:t>Next Class: Frequency view of filtering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Guess the filter</a:t>
            </a:r>
          </a:p>
        </p:txBody>
      </p:sp>
      <p:pic>
        <p:nvPicPr>
          <p:cNvPr id="3" name="Picture 2" descr="A person wearing a mask&#10;&#10;Description automatically generated with medium confidence">
            <a:extLst>
              <a:ext uri="{FF2B5EF4-FFF2-40B4-BE49-F238E27FC236}">
                <a16:creationId xmlns:a16="http://schemas.microsoft.com/office/drawing/2014/main" id="{5AB08A3B-C91C-3540-B9C7-D32B0CA73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6" y="1524000"/>
            <a:ext cx="4475314" cy="4191000"/>
          </a:xfrm>
          <a:prstGeom prst="rect">
            <a:avLst/>
          </a:prstGeom>
        </p:spPr>
      </p:pic>
      <p:pic>
        <p:nvPicPr>
          <p:cNvPr id="5" name="Picture 4" descr="A picture containing text, white, dark, night&#10;&#10;Description automatically generated">
            <a:extLst>
              <a:ext uri="{FF2B5EF4-FFF2-40B4-BE49-F238E27FC236}">
                <a16:creationId xmlns:a16="http://schemas.microsoft.com/office/drawing/2014/main" id="{D1205C4B-331D-BE4C-85EA-CEE86207E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714" y="1524000"/>
            <a:ext cx="4475314" cy="4191000"/>
          </a:xfrm>
          <a:prstGeom prst="rect">
            <a:avLst/>
          </a:prstGeom>
        </p:spPr>
      </p:pic>
    </p:spTree>
    <p:extLst>
      <p:ext uri="{BB962C8B-B14F-4D97-AF65-F5344CB8AC3E}">
        <p14:creationId xmlns:p14="http://schemas.microsoft.com/office/powerpoint/2010/main" val="2877226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Guess the filter</a:t>
            </a:r>
          </a:p>
        </p:txBody>
      </p:sp>
      <p:pic>
        <p:nvPicPr>
          <p:cNvPr id="3" name="Picture 2" descr="A person wearing a mask&#10;&#10;Description automatically generated with medium confidence">
            <a:extLst>
              <a:ext uri="{FF2B5EF4-FFF2-40B4-BE49-F238E27FC236}">
                <a16:creationId xmlns:a16="http://schemas.microsoft.com/office/drawing/2014/main" id="{5AB08A3B-C91C-3540-B9C7-D32B0CA73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6" y="1524000"/>
            <a:ext cx="4475314" cy="4191000"/>
          </a:xfrm>
          <a:prstGeom prst="rect">
            <a:avLst/>
          </a:prstGeom>
        </p:spPr>
      </p:pic>
      <p:pic>
        <p:nvPicPr>
          <p:cNvPr id="5" name="Picture 4" descr="A picture containing text, white, dark, night&#10;&#10;Description automatically generated">
            <a:extLst>
              <a:ext uri="{FF2B5EF4-FFF2-40B4-BE49-F238E27FC236}">
                <a16:creationId xmlns:a16="http://schemas.microsoft.com/office/drawing/2014/main" id="{D1205C4B-331D-BE4C-85EA-CEE86207E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714" y="1524000"/>
            <a:ext cx="4475314" cy="4191000"/>
          </a:xfrm>
          <a:prstGeom prst="rect">
            <a:avLst/>
          </a:prstGeom>
        </p:spPr>
      </p:pic>
      <p:pic>
        <p:nvPicPr>
          <p:cNvPr id="4" name="Picture 3" descr="Background pattern&#10;&#10;Description automatically generated with medium confidence">
            <a:extLst>
              <a:ext uri="{FF2B5EF4-FFF2-40B4-BE49-F238E27FC236}">
                <a16:creationId xmlns:a16="http://schemas.microsoft.com/office/drawing/2014/main" id="{9AB9E5AF-4830-4E4F-A554-326E7756E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714" y="1524000"/>
            <a:ext cx="4475314" cy="4191000"/>
          </a:xfrm>
          <a:prstGeom prst="rect">
            <a:avLst/>
          </a:prstGeom>
        </p:spPr>
      </p:pic>
    </p:spTree>
    <p:extLst>
      <p:ext uri="{BB962C8B-B14F-4D97-AF65-F5344CB8AC3E}">
        <p14:creationId xmlns:p14="http://schemas.microsoft.com/office/powerpoint/2010/main" val="727837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Application: Hybrid Images</a:t>
            </a:r>
          </a:p>
        </p:txBody>
      </p:sp>
      <p:pic>
        <p:nvPicPr>
          <p:cNvPr id="40964" name="Picture 2"/>
          <p:cNvPicPr>
            <a:picLocks noChangeAspect="1" noChangeArrowheads="1"/>
          </p:cNvPicPr>
          <p:nvPr/>
        </p:nvPicPr>
        <p:blipFill>
          <a:blip r:embed="rId3" cstate="print"/>
          <a:srcRect/>
          <a:stretch>
            <a:fillRect/>
          </a:stretch>
        </p:blipFill>
        <p:spPr bwMode="auto">
          <a:xfrm>
            <a:off x="304800" y="2286000"/>
            <a:ext cx="8480425" cy="2133600"/>
          </a:xfrm>
          <a:prstGeom prst="rect">
            <a:avLst/>
          </a:prstGeom>
          <a:noFill/>
          <a:ln w="9525">
            <a:noFill/>
            <a:miter lim="800000"/>
            <a:headEnd/>
            <a:tailEnd/>
          </a:ln>
        </p:spPr>
      </p:pic>
      <p:sp>
        <p:nvSpPr>
          <p:cNvPr id="6" name="Content Placeholder 2"/>
          <p:cNvSpPr txBox="1">
            <a:spLocks/>
          </p:cNvSpPr>
          <p:nvPr/>
        </p:nvSpPr>
        <p:spPr bwMode="auto">
          <a:xfrm>
            <a:off x="658812" y="54864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algn="ctr"/>
            <a:r>
              <a:rPr lang="en-US" dirty="0"/>
              <a:t>A. Oliva, A. Torralba, P.G. </a:t>
            </a:r>
            <a:r>
              <a:rPr lang="en-US" dirty="0" err="1"/>
              <a:t>Schyns</a:t>
            </a:r>
            <a:r>
              <a:rPr lang="en-US" dirty="0"/>
              <a:t>, </a:t>
            </a:r>
            <a:br>
              <a:rPr lang="en-US" dirty="0"/>
            </a:br>
            <a:r>
              <a:rPr lang="en-US" i="1" dirty="0">
                <a:hlinkClick r:id="rId4"/>
              </a:rPr>
              <a:t>Hybrid Images</a:t>
            </a:r>
            <a:r>
              <a:rPr lang="en-US" dirty="0"/>
              <a:t>, SIGGRAPH 2006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l="17436" t="16850" r="16409" b="5316"/>
          <a:stretch>
            <a:fillRect/>
          </a:stretch>
        </p:blipFill>
        <p:spPr bwMode="auto">
          <a:xfrm>
            <a:off x="304800" y="228600"/>
            <a:ext cx="8534400" cy="64166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Application: Hybrid Images</a:t>
            </a:r>
          </a:p>
        </p:txBody>
      </p:sp>
      <p:sp>
        <p:nvSpPr>
          <p:cNvPr id="41987" name="Content Placeholder 2"/>
          <p:cNvSpPr>
            <a:spLocks noGrp="1"/>
          </p:cNvSpPr>
          <p:nvPr>
            <p:ph idx="1"/>
          </p:nvPr>
        </p:nvSpPr>
        <p:spPr>
          <a:xfrm>
            <a:off x="533400" y="5791200"/>
            <a:ext cx="7772400" cy="914400"/>
          </a:xfrm>
        </p:spPr>
        <p:txBody>
          <a:bodyPr/>
          <a:lstStyle/>
          <a:p>
            <a:pPr algn="ctr"/>
            <a:r>
              <a:rPr lang="en-US" dirty="0"/>
              <a:t>A. </a:t>
            </a:r>
            <a:r>
              <a:rPr lang="en-US" dirty="0" err="1"/>
              <a:t>Oliva</a:t>
            </a:r>
            <a:r>
              <a:rPr lang="en-US" dirty="0"/>
              <a:t>, A. </a:t>
            </a:r>
            <a:r>
              <a:rPr lang="en-US" dirty="0" err="1"/>
              <a:t>Torralba</a:t>
            </a:r>
            <a:r>
              <a:rPr lang="en-US" dirty="0"/>
              <a:t>, P.G. </a:t>
            </a:r>
            <a:r>
              <a:rPr lang="en-US" dirty="0" err="1"/>
              <a:t>Schyns</a:t>
            </a:r>
            <a:r>
              <a:rPr lang="en-US" dirty="0"/>
              <a:t>, </a:t>
            </a:r>
            <a:br>
              <a:rPr lang="en-US" dirty="0"/>
            </a:br>
            <a:r>
              <a:rPr lang="en-US" i="1" dirty="0">
                <a:hlinkClick r:id="rId3"/>
              </a:rPr>
              <a:t>Hybrid Images</a:t>
            </a:r>
            <a:r>
              <a:rPr lang="en-US" dirty="0"/>
              <a:t>, SIGGRAPH 2006</a:t>
            </a:r>
          </a:p>
        </p:txBody>
      </p:sp>
      <p:pic>
        <p:nvPicPr>
          <p:cNvPr id="41988" name="Picture 2"/>
          <p:cNvPicPr>
            <a:picLocks noChangeAspect="1" noChangeArrowheads="1"/>
          </p:cNvPicPr>
          <p:nvPr/>
        </p:nvPicPr>
        <p:blipFill>
          <a:blip r:embed="rId4" cstate="print"/>
          <a:srcRect/>
          <a:stretch>
            <a:fillRect/>
          </a:stretch>
        </p:blipFill>
        <p:spPr bwMode="auto">
          <a:xfrm>
            <a:off x="76200" y="1957388"/>
            <a:ext cx="8991600" cy="2943225"/>
          </a:xfrm>
          <a:prstGeom prst="rect">
            <a:avLst/>
          </a:prstGeom>
          <a:noFill/>
          <a:ln w="9525">
            <a:noFill/>
            <a:miter lim="800000"/>
            <a:headEnd/>
            <a:tailEnd/>
          </a:ln>
        </p:spPr>
      </p:pic>
      <p:sp>
        <p:nvSpPr>
          <p:cNvPr id="11" name="TextBox 6"/>
          <p:cNvSpPr txBox="1">
            <a:spLocks noChangeArrowheads="1"/>
          </p:cNvSpPr>
          <p:nvPr/>
        </p:nvSpPr>
        <p:spPr bwMode="auto">
          <a:xfrm>
            <a:off x="1295400" y="1581150"/>
            <a:ext cx="1979613" cy="400050"/>
          </a:xfrm>
          <a:prstGeom prst="rect">
            <a:avLst/>
          </a:prstGeom>
          <a:noFill/>
          <a:ln w="9525">
            <a:noFill/>
            <a:miter lim="800000"/>
            <a:headEnd/>
            <a:tailEnd/>
          </a:ln>
        </p:spPr>
        <p:txBody>
          <a:bodyPr wrap="none">
            <a:spAutoFit/>
          </a:bodyPr>
          <a:lstStyle/>
          <a:p>
            <a:r>
              <a:rPr lang="en-US" sz="2000" b="0" dirty="0">
                <a:solidFill>
                  <a:srgbClr val="000000"/>
                </a:solidFill>
              </a:rPr>
              <a:t>Gaussian Filter</a:t>
            </a:r>
          </a:p>
        </p:txBody>
      </p:sp>
      <p:sp>
        <p:nvSpPr>
          <p:cNvPr id="14" name="TextBox 11"/>
          <p:cNvSpPr txBox="1">
            <a:spLocks noChangeArrowheads="1"/>
          </p:cNvSpPr>
          <p:nvPr/>
        </p:nvSpPr>
        <p:spPr bwMode="auto">
          <a:xfrm>
            <a:off x="1295400" y="4876800"/>
            <a:ext cx="1995488" cy="400050"/>
          </a:xfrm>
          <a:prstGeom prst="rect">
            <a:avLst/>
          </a:prstGeom>
          <a:noFill/>
          <a:ln w="9525">
            <a:noFill/>
            <a:miter lim="800000"/>
            <a:headEnd/>
            <a:tailEnd/>
          </a:ln>
        </p:spPr>
        <p:txBody>
          <a:bodyPr wrap="none">
            <a:spAutoFit/>
          </a:bodyPr>
          <a:lstStyle/>
          <a:p>
            <a:r>
              <a:rPr lang="en-US" sz="2000" b="0">
                <a:solidFill>
                  <a:srgbClr val="000000"/>
                </a:solidFill>
              </a:rPr>
              <a:t>Laplacian Filter</a:t>
            </a:r>
          </a:p>
        </p:txBody>
      </p:sp>
      <p:sp>
        <p:nvSpPr>
          <p:cNvPr id="15" name="Rectangle 14"/>
          <p:cNvSpPr/>
          <p:nvPr/>
        </p:nvSpPr>
        <p:spPr>
          <a:xfrm>
            <a:off x="1828800" y="2133600"/>
            <a:ext cx="914400" cy="251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Object 3"/>
          <p:cNvGraphicFramePr>
            <a:graphicFrameLocks noChangeAspect="1"/>
          </p:cNvGraphicFramePr>
          <p:nvPr/>
        </p:nvGraphicFramePr>
        <p:xfrm>
          <a:off x="1908175" y="2133600"/>
          <a:ext cx="833438" cy="395287"/>
        </p:xfrm>
        <a:graphic>
          <a:graphicData uri="http://schemas.openxmlformats.org/presentationml/2006/ole">
            <mc:AlternateContent xmlns:mc="http://schemas.openxmlformats.org/markup-compatibility/2006">
              <mc:Choice xmlns:v="urn:schemas-microsoft-com:vml" Requires="v">
                <p:oleObj name="Photo Editor Photo" r:id="rId5" imgW="4133333" imgH="2905531" progId="">
                  <p:embed/>
                </p:oleObj>
              </mc:Choice>
              <mc:Fallback>
                <p:oleObj name="Photo Editor Photo" r:id="rId5" imgW="4133333" imgH="2905531"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133600"/>
                        <a:ext cx="833438"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17" name="Picture 20" descr="log"/>
          <p:cNvPicPr>
            <a:picLocks noChangeAspect="1" noChangeArrowheads="1"/>
          </p:cNvPicPr>
          <p:nvPr/>
        </p:nvPicPr>
        <p:blipFill>
          <a:blip r:embed="rId7" cstate="print">
            <a:lum contrast="20000"/>
          </a:blip>
          <a:srcRect/>
          <a:stretch>
            <a:fillRect/>
          </a:stretch>
        </p:blipFill>
        <p:spPr bwMode="auto">
          <a:xfrm>
            <a:off x="1871663" y="4184650"/>
            <a:ext cx="836612" cy="539750"/>
          </a:xfrm>
          <a:prstGeom prst="rect">
            <a:avLst/>
          </a:prstGeom>
          <a:noFill/>
          <a:ln w="9525">
            <a:noFill/>
            <a:miter lim="800000"/>
            <a:headEnd/>
            <a:tailEnd/>
          </a:ln>
        </p:spPr>
      </p:pic>
      <p:cxnSp>
        <p:nvCxnSpPr>
          <p:cNvPr id="18" name="Straight Arrow Connector 17"/>
          <p:cNvCxnSpPr/>
          <p:nvPr/>
        </p:nvCxnSpPr>
        <p:spPr>
          <a:xfrm flipV="1">
            <a:off x="1828800" y="2667000"/>
            <a:ext cx="9144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828800" y="4190998"/>
            <a:ext cx="9144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Image filtering</a:t>
            </a:r>
          </a:p>
        </p:txBody>
      </p:sp>
      <p:sp>
        <p:nvSpPr>
          <p:cNvPr id="3" name="Content Placeholder 2"/>
          <p:cNvSpPr>
            <a:spLocks noGrp="1"/>
          </p:cNvSpPr>
          <p:nvPr>
            <p:ph idx="1"/>
          </p:nvPr>
        </p:nvSpPr>
        <p:spPr/>
        <p:txBody>
          <a:bodyPr/>
          <a:lstStyle/>
          <a:p>
            <a:pPr marL="457200" indent="-457200">
              <a:buFont typeface="Arial"/>
              <a:buChar char="•"/>
            </a:pPr>
            <a:r>
              <a:rPr lang="en-US" dirty="0"/>
              <a:t>Convolution</a:t>
            </a:r>
          </a:p>
          <a:p>
            <a:pPr marL="457200" indent="-457200">
              <a:buFont typeface="Arial"/>
              <a:buChar char="•"/>
            </a:pPr>
            <a:r>
              <a:rPr lang="en-US" dirty="0"/>
              <a:t>Box vs. Gaussian filter</a:t>
            </a:r>
          </a:p>
          <a:p>
            <a:pPr marL="457200" indent="-457200">
              <a:buFont typeface="Arial"/>
              <a:buChar char="•"/>
            </a:pPr>
            <a:r>
              <a:rPr lang="en-US" dirty="0" err="1"/>
              <a:t>Separability</a:t>
            </a:r>
            <a:endParaRPr lang="en-US" dirty="0"/>
          </a:p>
          <a:p>
            <a:pPr marL="457200" indent="-457200">
              <a:buFont typeface="Arial"/>
              <a:buChar char="•"/>
            </a:pPr>
            <a:r>
              <a:rPr lang="en-US" dirty="0"/>
              <a:t>Median filter</a:t>
            </a:r>
          </a:p>
        </p:txBody>
      </p:sp>
    </p:spTree>
    <p:extLst>
      <p:ext uri="{BB962C8B-B14F-4D97-AF65-F5344CB8AC3E}">
        <p14:creationId xmlns:p14="http://schemas.microsoft.com/office/powerpoint/2010/main" val="33857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Key properties</a:t>
            </a:r>
          </a:p>
        </p:txBody>
      </p:sp>
      <p:sp>
        <p:nvSpPr>
          <p:cNvPr id="834563" name="Rectangle 3"/>
          <p:cNvSpPr>
            <a:spLocks noGrp="1" noChangeArrowheads="1"/>
          </p:cNvSpPr>
          <p:nvPr>
            <p:ph type="body" idx="1"/>
          </p:nvPr>
        </p:nvSpPr>
        <p:spPr>
          <a:xfrm>
            <a:off x="228600" y="990600"/>
            <a:ext cx="8686800" cy="5105400"/>
          </a:xfrm>
        </p:spPr>
        <p:txBody>
          <a:bodyPr/>
          <a:lstStyle/>
          <a:p>
            <a:pPr>
              <a:buFontTx/>
              <a:buChar char="•"/>
            </a:pPr>
            <a:r>
              <a:rPr lang="en-US" b="1" dirty="0"/>
              <a:t>Shift invariance:</a:t>
            </a:r>
            <a:r>
              <a:rPr lang="en-US" dirty="0"/>
              <a:t> same </a:t>
            </a:r>
            <a:br>
              <a:rPr lang="en-US" dirty="0"/>
            </a:br>
            <a:r>
              <a:rPr lang="en-US" dirty="0"/>
              <a:t>behavior regardless of </a:t>
            </a:r>
            <a:br>
              <a:rPr lang="en-US" dirty="0"/>
            </a:br>
            <a:r>
              <a:rPr lang="en-US" dirty="0"/>
              <a:t>pixel location:</a:t>
            </a:r>
            <a:br>
              <a:rPr lang="en-US" dirty="0"/>
            </a:br>
            <a:r>
              <a:rPr lang="en-US" dirty="0">
                <a:solidFill>
                  <a:srgbClr val="0000FF"/>
                </a:solidFill>
              </a:rPr>
              <a:t>filter(shift(</a:t>
            </a:r>
            <a:r>
              <a:rPr lang="en-US" i="1" dirty="0">
                <a:solidFill>
                  <a:srgbClr val="0000FF"/>
                </a:solidFill>
              </a:rPr>
              <a:t>f</a:t>
            </a:r>
            <a:r>
              <a:rPr lang="en-US" dirty="0">
                <a:solidFill>
                  <a:srgbClr val="0000FF"/>
                </a:solidFill>
              </a:rPr>
              <a:t>)) = shift(filter(</a:t>
            </a:r>
            <a:r>
              <a:rPr lang="en-US" i="1" dirty="0">
                <a:solidFill>
                  <a:srgbClr val="0000FF"/>
                </a:solidFill>
              </a:rPr>
              <a:t>f</a:t>
            </a:r>
            <a:r>
              <a:rPr lang="en-US" dirty="0">
                <a:solidFill>
                  <a:srgbClr val="0000FF"/>
                </a:solidFill>
              </a:rPr>
              <a:t>))</a:t>
            </a:r>
          </a:p>
          <a:p>
            <a:pPr>
              <a:buFontTx/>
              <a:buChar char="•"/>
            </a:pPr>
            <a:endParaRPr lang="en-US" dirty="0">
              <a:solidFill>
                <a:srgbClr val="0000FF"/>
              </a:solidFill>
            </a:endParaRPr>
          </a:p>
          <a:p>
            <a:pPr>
              <a:buFontTx/>
              <a:buChar char="•"/>
            </a:pPr>
            <a:endParaRPr lang="en-US" dirty="0">
              <a:solidFill>
                <a:srgbClr val="0000FF"/>
              </a:solidFill>
            </a:endParaRPr>
          </a:p>
          <a:p>
            <a:pPr>
              <a:buFontTx/>
              <a:buChar char="•"/>
            </a:pPr>
            <a:r>
              <a:rPr lang="en-US" b="1" dirty="0"/>
              <a:t>Linearity:</a:t>
            </a:r>
            <a:r>
              <a:rPr lang="en-US" dirty="0"/>
              <a:t> </a:t>
            </a:r>
            <a:br>
              <a:rPr lang="en-US" dirty="0"/>
            </a:br>
            <a:r>
              <a:rPr lang="en-US" dirty="0">
                <a:solidFill>
                  <a:srgbClr val="0000FF"/>
                </a:solidFill>
              </a:rPr>
              <a:t>filter(</a:t>
            </a:r>
            <a:r>
              <a:rPr lang="en-US" i="1" dirty="0">
                <a:solidFill>
                  <a:srgbClr val="0000FF"/>
                </a:solidFill>
              </a:rPr>
              <a:t>f</a:t>
            </a:r>
            <a:r>
              <a:rPr lang="en-US" baseline="-25000" dirty="0">
                <a:solidFill>
                  <a:srgbClr val="0000FF"/>
                </a:solidFill>
              </a:rPr>
              <a:t>1</a:t>
            </a:r>
            <a:r>
              <a:rPr lang="en-US" dirty="0">
                <a:solidFill>
                  <a:srgbClr val="0000FF"/>
                </a:solidFill>
              </a:rPr>
              <a:t> + </a:t>
            </a:r>
            <a:r>
              <a:rPr lang="en-US" i="1" dirty="0">
                <a:solidFill>
                  <a:srgbClr val="0000FF"/>
                </a:solidFill>
              </a:rPr>
              <a:t>f</a:t>
            </a:r>
            <a:r>
              <a:rPr lang="en-US" baseline="-25000" dirty="0">
                <a:solidFill>
                  <a:srgbClr val="0000FF"/>
                </a:solidFill>
              </a:rPr>
              <a:t>2</a:t>
            </a:r>
            <a:r>
              <a:rPr lang="en-US" dirty="0">
                <a:solidFill>
                  <a:srgbClr val="0000FF"/>
                </a:solidFill>
              </a:rPr>
              <a:t>) = </a:t>
            </a:r>
            <a:br>
              <a:rPr lang="en-US" dirty="0">
                <a:solidFill>
                  <a:srgbClr val="0000FF"/>
                </a:solidFill>
              </a:rPr>
            </a:br>
            <a:r>
              <a:rPr lang="en-US" dirty="0">
                <a:solidFill>
                  <a:srgbClr val="0000FF"/>
                </a:solidFill>
              </a:rPr>
              <a:t>filter(</a:t>
            </a:r>
            <a:r>
              <a:rPr lang="en-US" i="1" dirty="0">
                <a:solidFill>
                  <a:srgbClr val="0000FF"/>
                </a:solidFill>
              </a:rPr>
              <a:t>f</a:t>
            </a:r>
            <a:r>
              <a:rPr lang="en-US" baseline="-25000" dirty="0">
                <a:solidFill>
                  <a:srgbClr val="0000FF"/>
                </a:solidFill>
              </a:rPr>
              <a:t>1</a:t>
            </a:r>
            <a:r>
              <a:rPr lang="en-US" dirty="0">
                <a:solidFill>
                  <a:srgbClr val="0000FF"/>
                </a:solidFill>
              </a:rPr>
              <a:t>) + filter(</a:t>
            </a:r>
            <a:r>
              <a:rPr lang="en-US" i="1" dirty="0">
                <a:solidFill>
                  <a:srgbClr val="0000FF"/>
                </a:solidFill>
              </a:rPr>
              <a:t>f</a:t>
            </a:r>
            <a:r>
              <a:rPr lang="en-US" baseline="-25000" dirty="0">
                <a:solidFill>
                  <a:srgbClr val="0000FF"/>
                </a:solidFill>
              </a:rPr>
              <a:t>2</a:t>
            </a:r>
            <a:r>
              <a:rPr lang="en-US" dirty="0">
                <a:solidFill>
                  <a:srgbClr val="0000FF"/>
                </a:solidFill>
              </a:rPr>
              <a:t>)</a:t>
            </a:r>
          </a:p>
          <a:p>
            <a:pPr marL="0" indent="0"/>
            <a:endParaRPr lang="en-US" dirty="0">
              <a:solidFill>
                <a:srgbClr val="0000FF"/>
              </a:solidFill>
            </a:endParaRPr>
          </a:p>
          <a:p>
            <a:pPr>
              <a:buFontTx/>
              <a:buChar char="•"/>
            </a:pPr>
            <a:r>
              <a:rPr lang="en-US" dirty="0"/>
              <a:t>Theoretical result: any linear shift-invariant operator can be represented as a convolution</a:t>
            </a:r>
          </a:p>
          <a:p>
            <a:pPr>
              <a:buFontTx/>
              <a:buChar char="•"/>
            </a:pPr>
            <a:endParaRPr lang="en-US" dirty="0"/>
          </a:p>
        </p:txBody>
      </p:sp>
      <p:pic>
        <p:nvPicPr>
          <p:cNvPr id="2" name="Picture 1" descr="Screen Shot 2018-01-31 at 10.32.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1" y="1143000"/>
            <a:ext cx="3685309" cy="4038600"/>
          </a:xfrm>
          <a:prstGeom prst="rect">
            <a:avLst/>
          </a:prstGeom>
        </p:spPr>
      </p:pic>
      <p:sp>
        <p:nvSpPr>
          <p:cNvPr id="3" name="Rectangle 2"/>
          <p:cNvSpPr/>
          <p:nvPr/>
        </p:nvSpPr>
        <p:spPr bwMode="auto">
          <a:xfrm>
            <a:off x="4876800" y="3810000"/>
            <a:ext cx="41148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Text Box 29">
            <a:extLst>
              <a:ext uri="{FF2B5EF4-FFF2-40B4-BE49-F238E27FC236}">
                <a16:creationId xmlns:a16="http://schemas.microsoft.com/office/drawing/2014/main" id="{A46BF9DF-CB77-1D4C-A942-BBD8604C99AE}"/>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extLst>
      <p:ext uri="{BB962C8B-B14F-4D97-AF65-F5344CB8AC3E}">
        <p14:creationId xmlns:p14="http://schemas.microsoft.com/office/powerpoint/2010/main" val="3440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45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4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uiExpand="1"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Properties in more detail</a:t>
            </a:r>
          </a:p>
        </p:txBody>
      </p:sp>
      <p:sp>
        <p:nvSpPr>
          <p:cNvPr id="1057795" name="Rectangle 3"/>
          <p:cNvSpPr>
            <a:spLocks noGrp="1" noChangeArrowheads="1"/>
          </p:cNvSpPr>
          <p:nvPr>
            <p:ph type="body" idx="1"/>
          </p:nvPr>
        </p:nvSpPr>
        <p:spPr>
          <a:xfrm>
            <a:off x="228600" y="914400"/>
            <a:ext cx="8915400" cy="5943600"/>
          </a:xfrm>
        </p:spPr>
        <p:txBody>
          <a:bodyPr/>
          <a:lstStyle/>
          <a:p>
            <a:pPr>
              <a:buFontTx/>
              <a:buChar char="•"/>
            </a:pPr>
            <a:r>
              <a:rPr lang="en-US" dirty="0"/>
              <a:t>Commutative: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a</a:t>
            </a:r>
          </a:p>
          <a:p>
            <a:pPr lvl="1"/>
            <a:r>
              <a:rPr lang="en-US" dirty="0"/>
              <a:t>Conceptually no difference between filter and signal</a:t>
            </a:r>
          </a:p>
          <a:p>
            <a:pPr>
              <a:buFontTx/>
              <a:buChar char="•"/>
            </a:pPr>
            <a:r>
              <a:rPr lang="en-US" dirty="0"/>
              <a:t>Associative: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p>
          <a:p>
            <a:pPr lvl="1"/>
            <a:r>
              <a:rPr lang="en-US" dirty="0"/>
              <a:t>Often apply several filters one after another: </a:t>
            </a:r>
            <a:r>
              <a:rPr lang="en-US" dirty="0">
                <a:solidFill>
                  <a:srgbClr val="0000FF"/>
                </a:solidFill>
              </a:rPr>
              <a:t>(((</a:t>
            </a:r>
            <a:r>
              <a:rPr lang="en-US" i="1" dirty="0">
                <a:solidFill>
                  <a:srgbClr val="0000FF"/>
                </a:solidFill>
              </a:rPr>
              <a:t>a</a:t>
            </a:r>
            <a:r>
              <a:rPr lang="en-US" dirty="0">
                <a:solidFill>
                  <a:srgbClr val="0000FF"/>
                </a:solidFill>
              </a:rPr>
              <a:t> * </a:t>
            </a:r>
            <a:r>
              <a:rPr lang="en-US" i="1" dirty="0">
                <a:solidFill>
                  <a:srgbClr val="0000FF"/>
                </a:solidFill>
              </a:rPr>
              <a:t>b</a:t>
            </a:r>
            <a:r>
              <a:rPr lang="en-US" baseline="-25000" dirty="0">
                <a:solidFill>
                  <a:srgbClr val="0000FF"/>
                </a:solidFill>
              </a:rPr>
              <a:t>1</a:t>
            </a:r>
            <a:r>
              <a:rPr lang="en-US" dirty="0">
                <a:solidFill>
                  <a:srgbClr val="0000FF"/>
                </a:solidFill>
              </a:rPr>
              <a:t>) * </a:t>
            </a:r>
            <a:r>
              <a:rPr lang="en-US" i="1" dirty="0">
                <a:solidFill>
                  <a:srgbClr val="0000FF"/>
                </a:solidFill>
              </a:rPr>
              <a:t>b</a:t>
            </a:r>
            <a:r>
              <a:rPr lang="en-US" baseline="-25000" dirty="0">
                <a:solidFill>
                  <a:srgbClr val="0000FF"/>
                </a:solidFill>
              </a:rPr>
              <a:t>2</a:t>
            </a:r>
            <a:r>
              <a:rPr lang="en-US" dirty="0">
                <a:solidFill>
                  <a:srgbClr val="0000FF"/>
                </a:solidFill>
              </a:rPr>
              <a:t>) * </a:t>
            </a:r>
            <a:r>
              <a:rPr lang="en-US" i="1" dirty="0">
                <a:solidFill>
                  <a:srgbClr val="0000FF"/>
                </a:solidFill>
              </a:rPr>
              <a:t>b</a:t>
            </a:r>
            <a:r>
              <a:rPr lang="en-US" baseline="-25000" dirty="0">
                <a:solidFill>
                  <a:srgbClr val="0000FF"/>
                </a:solidFill>
              </a:rPr>
              <a:t>3</a:t>
            </a:r>
            <a:r>
              <a:rPr lang="en-US" dirty="0">
                <a:solidFill>
                  <a:srgbClr val="0000FF"/>
                </a:solidFill>
              </a:rPr>
              <a:t>)</a:t>
            </a:r>
          </a:p>
          <a:p>
            <a:pPr lvl="1"/>
            <a:r>
              <a:rPr lang="en-US" dirty="0"/>
              <a:t>This is equivalent to applying one filter: </a:t>
            </a:r>
            <a:r>
              <a:rPr lang="en-US" dirty="0">
                <a:solidFill>
                  <a:srgbClr val="0000FF"/>
                </a:solidFill>
              </a:rPr>
              <a:t>a * (</a:t>
            </a:r>
            <a:r>
              <a:rPr lang="en-US" i="1" dirty="0">
                <a:solidFill>
                  <a:srgbClr val="0000FF"/>
                </a:solidFill>
              </a:rPr>
              <a:t>b</a:t>
            </a:r>
            <a:r>
              <a:rPr lang="en-US" baseline="-25000" dirty="0">
                <a:solidFill>
                  <a:srgbClr val="0000FF"/>
                </a:solidFill>
              </a:rPr>
              <a:t>1</a:t>
            </a:r>
            <a:r>
              <a:rPr lang="en-US" dirty="0">
                <a:solidFill>
                  <a:srgbClr val="0000FF"/>
                </a:solidFill>
              </a:rPr>
              <a:t> * </a:t>
            </a:r>
            <a:r>
              <a:rPr lang="en-US" i="1" dirty="0">
                <a:solidFill>
                  <a:srgbClr val="0000FF"/>
                </a:solidFill>
              </a:rPr>
              <a:t>b</a:t>
            </a:r>
            <a:r>
              <a:rPr lang="en-US" baseline="-25000" dirty="0">
                <a:solidFill>
                  <a:srgbClr val="0000FF"/>
                </a:solidFill>
              </a:rPr>
              <a:t>2</a:t>
            </a:r>
            <a:r>
              <a:rPr lang="en-US" dirty="0">
                <a:solidFill>
                  <a:srgbClr val="0000FF"/>
                </a:solidFill>
              </a:rPr>
              <a:t> * </a:t>
            </a:r>
            <a:r>
              <a:rPr lang="en-US" i="1" dirty="0">
                <a:solidFill>
                  <a:srgbClr val="0000FF"/>
                </a:solidFill>
              </a:rPr>
              <a:t>b</a:t>
            </a:r>
            <a:r>
              <a:rPr lang="en-US" baseline="-25000" dirty="0">
                <a:solidFill>
                  <a:srgbClr val="0000FF"/>
                </a:solidFill>
              </a:rPr>
              <a:t>3</a:t>
            </a:r>
            <a:r>
              <a:rPr lang="en-US" dirty="0">
                <a:solidFill>
                  <a:srgbClr val="0000FF"/>
                </a:solidFill>
              </a:rPr>
              <a:t>)</a:t>
            </a:r>
          </a:p>
          <a:p>
            <a:pPr>
              <a:buFontTx/>
              <a:buChar char="•"/>
            </a:pPr>
            <a:r>
              <a:rPr lang="en-US" dirty="0"/>
              <a:t>Distributes over addition: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c</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 + (</a:t>
            </a:r>
            <a:r>
              <a:rPr lang="en-US" i="1" dirty="0">
                <a:solidFill>
                  <a:srgbClr val="0000FF"/>
                </a:solidFill>
              </a:rPr>
              <a:t>a</a:t>
            </a:r>
            <a:r>
              <a:rPr lang="en-US" dirty="0">
                <a:solidFill>
                  <a:srgbClr val="0000FF"/>
                </a:solidFill>
              </a:rPr>
              <a:t> * </a:t>
            </a:r>
            <a:r>
              <a:rPr lang="en-US" i="1" dirty="0">
                <a:solidFill>
                  <a:srgbClr val="0000FF"/>
                </a:solidFill>
              </a:rPr>
              <a:t>c</a:t>
            </a:r>
            <a:r>
              <a:rPr lang="en-US" dirty="0">
                <a:solidFill>
                  <a:srgbClr val="0000FF"/>
                </a:solidFill>
              </a:rPr>
              <a:t>)</a:t>
            </a:r>
          </a:p>
          <a:p>
            <a:pPr>
              <a:buFontTx/>
              <a:buChar char="•"/>
            </a:pPr>
            <a:r>
              <a:rPr lang="en-US" dirty="0"/>
              <a:t>Scalars factor out: </a:t>
            </a:r>
            <a:r>
              <a:rPr lang="en-US" i="1" dirty="0">
                <a:solidFill>
                  <a:srgbClr val="0000FF"/>
                </a:solidFill>
              </a:rPr>
              <a:t>ka * b = a * kb = k </a:t>
            </a:r>
            <a:r>
              <a:rPr lang="en-US" dirty="0">
                <a:solidFill>
                  <a:srgbClr val="0000FF"/>
                </a:solidFill>
              </a:rPr>
              <a:t>(</a:t>
            </a:r>
            <a:r>
              <a:rPr lang="en-US" i="1" dirty="0">
                <a:solidFill>
                  <a:srgbClr val="0000FF"/>
                </a:solidFill>
              </a:rPr>
              <a:t>a</a:t>
            </a:r>
            <a:r>
              <a:rPr lang="en-US" dirty="0">
                <a:solidFill>
                  <a:srgbClr val="0000FF"/>
                </a:solidFill>
              </a:rPr>
              <a:t> * </a:t>
            </a:r>
            <a:r>
              <a:rPr lang="en-US" i="1" dirty="0">
                <a:solidFill>
                  <a:srgbClr val="0000FF"/>
                </a:solidFill>
              </a:rPr>
              <a:t>b</a:t>
            </a:r>
            <a:r>
              <a:rPr lang="en-US" dirty="0">
                <a:solidFill>
                  <a:srgbClr val="0000FF"/>
                </a:solidFill>
              </a:rPr>
              <a:t>)</a:t>
            </a:r>
          </a:p>
          <a:p>
            <a:pPr>
              <a:buFontTx/>
              <a:buChar char="•"/>
            </a:pPr>
            <a:r>
              <a:rPr lang="en-US" dirty="0"/>
              <a:t>Identity: unit impulse </a:t>
            </a:r>
            <a:r>
              <a:rPr lang="en-US" i="1" dirty="0">
                <a:solidFill>
                  <a:srgbClr val="0000FF"/>
                </a:solidFill>
              </a:rPr>
              <a:t>e</a:t>
            </a:r>
            <a:r>
              <a:rPr lang="en-US" dirty="0">
                <a:solidFill>
                  <a:srgbClr val="0000FF"/>
                </a:solidFill>
              </a:rPr>
              <a:t> = […, 0, 0, 1, 0, 0, …]</a:t>
            </a:r>
            <a:r>
              <a:rPr lang="en-US" dirty="0"/>
              <a:t>,</a:t>
            </a:r>
            <a:br>
              <a:rPr lang="en-US" dirty="0"/>
            </a:br>
            <a:r>
              <a:rPr lang="en-US" i="1" dirty="0">
                <a:solidFill>
                  <a:srgbClr val="0000FF"/>
                </a:solidFill>
              </a:rPr>
              <a:t>a</a:t>
            </a:r>
            <a:r>
              <a:rPr lang="en-US" dirty="0">
                <a:solidFill>
                  <a:srgbClr val="0000FF"/>
                </a:solidFill>
              </a:rPr>
              <a:t> * </a:t>
            </a:r>
            <a:r>
              <a:rPr lang="en-US" i="1" dirty="0">
                <a:solidFill>
                  <a:srgbClr val="0000FF"/>
                </a:solidFill>
              </a:rPr>
              <a:t>e</a:t>
            </a:r>
            <a:r>
              <a:rPr lang="en-US" dirty="0">
                <a:solidFill>
                  <a:srgbClr val="0000FF"/>
                </a:solidFill>
              </a:rPr>
              <a:t> = </a:t>
            </a:r>
            <a:r>
              <a:rPr lang="en-US" i="1" dirty="0">
                <a:solidFill>
                  <a:srgbClr val="0000FF"/>
                </a:solidFill>
              </a:rPr>
              <a:t>a</a:t>
            </a:r>
          </a:p>
          <a:p>
            <a:pPr lvl="1">
              <a:buFontTx/>
              <a:buNone/>
            </a:pPr>
            <a:endParaRPr lang="en-US" dirty="0"/>
          </a:p>
        </p:txBody>
      </p:sp>
      <p:sp>
        <p:nvSpPr>
          <p:cNvPr id="4" name="Text Box 29">
            <a:extLst>
              <a:ext uri="{FF2B5EF4-FFF2-40B4-BE49-F238E27FC236}">
                <a16:creationId xmlns:a16="http://schemas.microsoft.com/office/drawing/2014/main" id="{5B885FEB-CDDA-FE40-93CD-0D6CA8D9F079}"/>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7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77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779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7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6324600" y="3505200"/>
            <a:ext cx="2514600" cy="24384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13315" name="Rectangle 2"/>
          <p:cNvSpPr>
            <a:spLocks noGrp="1" noChangeArrowheads="1"/>
          </p:cNvSpPr>
          <p:nvPr>
            <p:ph type="title"/>
          </p:nvPr>
        </p:nvSpPr>
        <p:spPr/>
        <p:txBody>
          <a:bodyPr/>
          <a:lstStyle/>
          <a:p>
            <a:r>
              <a:rPr lang="en-US" dirty="0"/>
              <a:t>Dealing with edges</a:t>
            </a:r>
          </a:p>
        </p:txBody>
      </p:sp>
      <p:sp>
        <p:nvSpPr>
          <p:cNvPr id="13316"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dirty="0"/>
              <a:t>If we convolve image </a:t>
            </a:r>
            <a:r>
              <a:rPr lang="en-US" i="1" dirty="0">
                <a:solidFill>
                  <a:srgbClr val="0000FF"/>
                </a:solidFill>
              </a:rPr>
              <a:t>f</a:t>
            </a:r>
            <a:r>
              <a:rPr lang="en-US" dirty="0"/>
              <a:t> with filter </a:t>
            </a:r>
            <a:r>
              <a:rPr lang="en-US" i="1" dirty="0">
                <a:solidFill>
                  <a:srgbClr val="0000FF"/>
                </a:solidFill>
              </a:rPr>
              <a:t>g</a:t>
            </a:r>
            <a:r>
              <a:rPr lang="en-US" dirty="0"/>
              <a:t>, what is the size of the output?</a:t>
            </a:r>
          </a:p>
        </p:txBody>
      </p:sp>
      <p:sp>
        <p:nvSpPr>
          <p:cNvPr id="13317" name="Rectangle 4"/>
          <p:cNvSpPr>
            <a:spLocks noChangeArrowheads="1"/>
          </p:cNvSpPr>
          <p:nvPr/>
        </p:nvSpPr>
        <p:spPr bwMode="auto">
          <a:xfrm>
            <a:off x="6553200"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18" name="Rectangle 5"/>
          <p:cNvSpPr>
            <a:spLocks noChangeArrowheads="1"/>
          </p:cNvSpPr>
          <p:nvPr/>
        </p:nvSpPr>
        <p:spPr bwMode="auto">
          <a:xfrm>
            <a:off x="8534400" y="3352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19" name="Rectangle 8"/>
          <p:cNvSpPr>
            <a:spLocks noChangeArrowheads="1"/>
          </p:cNvSpPr>
          <p:nvPr/>
        </p:nvSpPr>
        <p:spPr bwMode="auto">
          <a:xfrm>
            <a:off x="6172200" y="3352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0" name="Rectangle 9"/>
          <p:cNvSpPr>
            <a:spLocks noChangeArrowheads="1"/>
          </p:cNvSpPr>
          <p:nvPr/>
        </p:nvSpPr>
        <p:spPr bwMode="auto">
          <a:xfrm>
            <a:off x="8534400" y="5638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1" name="Rectangle 10"/>
          <p:cNvSpPr>
            <a:spLocks noChangeArrowheads="1"/>
          </p:cNvSpPr>
          <p:nvPr/>
        </p:nvSpPr>
        <p:spPr bwMode="auto">
          <a:xfrm>
            <a:off x="6172200" y="5638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2" name="Rectangle 13"/>
          <p:cNvSpPr>
            <a:spLocks noChangeArrowheads="1"/>
          </p:cNvSpPr>
          <p:nvPr/>
        </p:nvSpPr>
        <p:spPr bwMode="auto">
          <a:xfrm>
            <a:off x="3318076"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23" name="Rectangle 14"/>
          <p:cNvSpPr>
            <a:spLocks noChangeArrowheads="1"/>
          </p:cNvSpPr>
          <p:nvPr/>
        </p:nvSpPr>
        <p:spPr bwMode="auto">
          <a:xfrm>
            <a:off x="5146876" y="3505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4" name="Rectangle 15"/>
          <p:cNvSpPr>
            <a:spLocks noChangeArrowheads="1"/>
          </p:cNvSpPr>
          <p:nvPr/>
        </p:nvSpPr>
        <p:spPr bwMode="auto">
          <a:xfrm>
            <a:off x="3089476" y="3505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5" name="Rectangle 16"/>
          <p:cNvSpPr>
            <a:spLocks noChangeArrowheads="1"/>
          </p:cNvSpPr>
          <p:nvPr/>
        </p:nvSpPr>
        <p:spPr bwMode="auto">
          <a:xfrm>
            <a:off x="5146876" y="54864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6" name="Rectangle 17"/>
          <p:cNvSpPr>
            <a:spLocks noChangeArrowheads="1"/>
          </p:cNvSpPr>
          <p:nvPr/>
        </p:nvSpPr>
        <p:spPr bwMode="auto">
          <a:xfrm>
            <a:off x="3089476" y="54102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27" name="Rectangle 19"/>
          <p:cNvSpPr>
            <a:spLocks noChangeArrowheads="1"/>
          </p:cNvSpPr>
          <p:nvPr/>
        </p:nvSpPr>
        <p:spPr bwMode="auto">
          <a:xfrm>
            <a:off x="381000" y="3733800"/>
            <a:ext cx="2057400" cy="1981200"/>
          </a:xfrm>
          <a:prstGeom prst="rect">
            <a:avLst/>
          </a:prstGeom>
          <a:solidFill>
            <a:srgbClr val="FFCC99"/>
          </a:solidFill>
          <a:ln w="9525">
            <a:solidFill>
              <a:schemeClr val="tx1"/>
            </a:solidFill>
            <a:miter lim="800000"/>
            <a:headEnd/>
            <a:tailEnd/>
          </a:ln>
        </p:spPr>
        <p:txBody>
          <a:bodyPr wrap="none" anchor="ctr"/>
          <a:lstStyle/>
          <a:p>
            <a:pPr algn="ctr"/>
            <a:r>
              <a:rPr lang="en-US" i="1"/>
              <a:t>f</a:t>
            </a:r>
          </a:p>
        </p:txBody>
      </p:sp>
      <p:sp>
        <p:nvSpPr>
          <p:cNvPr id="13328" name="Rectangle 18"/>
          <p:cNvSpPr>
            <a:spLocks noChangeArrowheads="1"/>
          </p:cNvSpPr>
          <p:nvPr/>
        </p:nvSpPr>
        <p:spPr bwMode="auto">
          <a:xfrm>
            <a:off x="609600" y="3886200"/>
            <a:ext cx="1600200" cy="1600200"/>
          </a:xfrm>
          <a:prstGeom prst="rect">
            <a:avLst/>
          </a:prstGeom>
          <a:noFill/>
          <a:ln w="9525">
            <a:solidFill>
              <a:schemeClr val="tx1"/>
            </a:solidFill>
            <a:prstDash val="dash"/>
            <a:miter lim="800000"/>
            <a:headEnd/>
            <a:tailEnd/>
          </a:ln>
        </p:spPr>
        <p:txBody>
          <a:bodyPr wrap="none" anchor="ctr"/>
          <a:lstStyle/>
          <a:p>
            <a:endParaRPr lang="en-US"/>
          </a:p>
        </p:txBody>
      </p:sp>
      <p:sp>
        <p:nvSpPr>
          <p:cNvPr id="13329" name="Rectangle 20"/>
          <p:cNvSpPr>
            <a:spLocks noChangeArrowheads="1"/>
          </p:cNvSpPr>
          <p:nvPr/>
        </p:nvSpPr>
        <p:spPr bwMode="auto">
          <a:xfrm>
            <a:off x="1981200" y="3733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0" name="Rectangle 21"/>
          <p:cNvSpPr>
            <a:spLocks noChangeArrowheads="1"/>
          </p:cNvSpPr>
          <p:nvPr/>
        </p:nvSpPr>
        <p:spPr bwMode="auto">
          <a:xfrm>
            <a:off x="381000" y="3733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dirty="0"/>
              <a:t>g</a:t>
            </a:r>
          </a:p>
        </p:txBody>
      </p:sp>
      <p:sp>
        <p:nvSpPr>
          <p:cNvPr id="13331" name="Rectangle 22"/>
          <p:cNvSpPr>
            <a:spLocks noChangeArrowheads="1"/>
          </p:cNvSpPr>
          <p:nvPr/>
        </p:nvSpPr>
        <p:spPr bwMode="auto">
          <a:xfrm>
            <a:off x="1981200" y="5257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2" name="Rectangle 23"/>
          <p:cNvSpPr>
            <a:spLocks noChangeArrowheads="1"/>
          </p:cNvSpPr>
          <p:nvPr/>
        </p:nvSpPr>
        <p:spPr bwMode="auto">
          <a:xfrm>
            <a:off x="381000" y="5257800"/>
            <a:ext cx="457200" cy="457200"/>
          </a:xfrm>
          <a:prstGeom prst="rect">
            <a:avLst/>
          </a:prstGeom>
          <a:solidFill>
            <a:srgbClr val="99CCFF"/>
          </a:solidFill>
          <a:ln w="9525">
            <a:solidFill>
              <a:schemeClr val="tx1"/>
            </a:solidFill>
            <a:miter lim="800000"/>
            <a:headEnd/>
            <a:tailEnd/>
          </a:ln>
        </p:spPr>
        <p:txBody>
          <a:bodyPr wrap="none" anchor="ctr"/>
          <a:lstStyle/>
          <a:p>
            <a:pPr algn="ctr"/>
            <a:r>
              <a:rPr lang="en-US" i="1"/>
              <a:t>g</a:t>
            </a:r>
          </a:p>
        </p:txBody>
      </p:sp>
      <p:sp>
        <p:nvSpPr>
          <p:cNvPr id="13335" name="Text Box 26"/>
          <p:cNvSpPr txBox="1">
            <a:spLocks noChangeArrowheads="1"/>
          </p:cNvSpPr>
          <p:nvPr/>
        </p:nvSpPr>
        <p:spPr bwMode="auto">
          <a:xfrm>
            <a:off x="498676" y="2755611"/>
            <a:ext cx="1905000" cy="584775"/>
          </a:xfrm>
          <a:prstGeom prst="rect">
            <a:avLst/>
          </a:prstGeom>
          <a:noFill/>
          <a:ln w="9525">
            <a:noFill/>
            <a:miter lim="800000"/>
            <a:headEnd/>
            <a:tailEnd/>
          </a:ln>
        </p:spPr>
        <p:txBody>
          <a:bodyPr wrap="square">
            <a:spAutoFit/>
          </a:bodyPr>
          <a:lstStyle/>
          <a:p>
            <a:pPr algn="ctr"/>
            <a:r>
              <a:rPr lang="en-US" sz="1600" dirty="0"/>
              <a:t>Output is smaller than input</a:t>
            </a:r>
          </a:p>
        </p:txBody>
      </p:sp>
      <p:sp>
        <p:nvSpPr>
          <p:cNvPr id="24" name="Text Box 26">
            <a:extLst>
              <a:ext uri="{FF2B5EF4-FFF2-40B4-BE49-F238E27FC236}">
                <a16:creationId xmlns:a16="http://schemas.microsoft.com/office/drawing/2014/main" id="{0C7C3EEE-C679-5A48-8A0E-E2809CC8A785}"/>
              </a:ext>
            </a:extLst>
          </p:cNvPr>
          <p:cNvSpPr txBox="1">
            <a:spLocks noChangeArrowheads="1"/>
          </p:cNvSpPr>
          <p:nvPr/>
        </p:nvSpPr>
        <p:spPr bwMode="auto">
          <a:xfrm>
            <a:off x="3394276" y="2755612"/>
            <a:ext cx="1905000" cy="584775"/>
          </a:xfrm>
          <a:prstGeom prst="rect">
            <a:avLst/>
          </a:prstGeom>
          <a:noFill/>
          <a:ln w="9525">
            <a:noFill/>
            <a:miter lim="800000"/>
            <a:headEnd/>
            <a:tailEnd/>
          </a:ln>
        </p:spPr>
        <p:txBody>
          <a:bodyPr wrap="square">
            <a:spAutoFit/>
          </a:bodyPr>
          <a:lstStyle/>
          <a:p>
            <a:pPr algn="ctr"/>
            <a:r>
              <a:rPr lang="en-US" sz="1600" dirty="0"/>
              <a:t>Output is same size as input</a:t>
            </a:r>
          </a:p>
        </p:txBody>
      </p:sp>
      <p:sp>
        <p:nvSpPr>
          <p:cNvPr id="25" name="Text Box 26">
            <a:extLst>
              <a:ext uri="{FF2B5EF4-FFF2-40B4-BE49-F238E27FC236}">
                <a16:creationId xmlns:a16="http://schemas.microsoft.com/office/drawing/2014/main" id="{7B81B4D9-8CA3-644B-8CDF-137F4D87480C}"/>
              </a:ext>
            </a:extLst>
          </p:cNvPr>
          <p:cNvSpPr txBox="1">
            <a:spLocks noChangeArrowheads="1"/>
          </p:cNvSpPr>
          <p:nvPr/>
        </p:nvSpPr>
        <p:spPr bwMode="auto">
          <a:xfrm>
            <a:off x="6670876" y="2755612"/>
            <a:ext cx="1905000" cy="584775"/>
          </a:xfrm>
          <a:prstGeom prst="rect">
            <a:avLst/>
          </a:prstGeom>
          <a:noFill/>
          <a:ln w="9525">
            <a:noFill/>
            <a:miter lim="800000"/>
            <a:headEnd/>
            <a:tailEnd/>
          </a:ln>
        </p:spPr>
        <p:txBody>
          <a:bodyPr wrap="square">
            <a:spAutoFit/>
          </a:bodyPr>
          <a:lstStyle/>
          <a:p>
            <a:pPr algn="ctr"/>
            <a:r>
              <a:rPr lang="en-US" sz="1600" dirty="0"/>
              <a:t>Output is larger than input</a:t>
            </a:r>
          </a:p>
        </p:txBody>
      </p:sp>
      <p:sp>
        <p:nvSpPr>
          <p:cNvPr id="26" name="Text Box 29">
            <a:extLst>
              <a:ext uri="{FF2B5EF4-FFF2-40B4-BE49-F238E27FC236}">
                <a16:creationId xmlns:a16="http://schemas.microsoft.com/office/drawing/2014/main" id="{3EBE1BAD-755B-DA4E-9288-2E2F742A036A}"/>
              </a:ext>
            </a:extLst>
          </p:cNvPr>
          <p:cNvSpPr txBox="1">
            <a:spLocks noChangeArrowheads="1"/>
          </p:cNvSpPr>
          <p:nvPr/>
        </p:nvSpPr>
        <p:spPr bwMode="auto">
          <a:xfrm>
            <a:off x="0" y="6550223"/>
            <a:ext cx="2204450" cy="307777"/>
          </a:xfrm>
          <a:prstGeom prst="rect">
            <a:avLst/>
          </a:prstGeom>
          <a:noFill/>
          <a:ln w="9525">
            <a:noFill/>
            <a:miter lim="800000"/>
            <a:headEnd/>
            <a:tailEnd/>
          </a:ln>
        </p:spPr>
        <p:txBody>
          <a:bodyPr wrap="none">
            <a:spAutoFit/>
          </a:bodyPr>
          <a:lstStyle/>
          <a:p>
            <a:r>
              <a:rPr lang="en-US" sz="1400" dirty="0"/>
              <a:t>Slide from Lana </a:t>
            </a:r>
            <a:r>
              <a:rPr lang="en-US" sz="1400" dirty="0" err="1"/>
              <a:t>Lazebnik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5"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Dealing with edges</a:t>
            </a:r>
          </a:p>
        </p:txBody>
      </p:sp>
      <p:sp>
        <p:nvSpPr>
          <p:cNvPr id="1433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dirty="0"/>
              <a:t>If the filter window falls off the edge of the image, we need to pad the image</a:t>
            </a:r>
          </a:p>
          <a:p>
            <a:pPr lvl="1"/>
            <a:r>
              <a:rPr lang="en-US" sz="2200" dirty="0"/>
              <a:t>Zero pad (or clip filter) </a:t>
            </a:r>
          </a:p>
          <a:p>
            <a:pPr lvl="1"/>
            <a:r>
              <a:rPr lang="en-US" sz="2200" dirty="0"/>
              <a:t>Wrap around</a:t>
            </a:r>
          </a:p>
          <a:p>
            <a:pPr lvl="1"/>
            <a:r>
              <a:rPr lang="en-US" sz="2200" dirty="0"/>
              <a:t>Copy edge</a:t>
            </a:r>
          </a:p>
          <a:p>
            <a:pPr lvl="1"/>
            <a:r>
              <a:rPr lang="en-US" sz="2200" dirty="0"/>
              <a:t>Reflect across edge</a:t>
            </a:r>
          </a:p>
        </p:txBody>
      </p:sp>
      <p:pic>
        <p:nvPicPr>
          <p:cNvPr id="14340" name="Picture 4"/>
          <p:cNvPicPr>
            <a:picLocks noChangeAspect="1" noChangeArrowheads="1"/>
          </p:cNvPicPr>
          <p:nvPr/>
        </p:nvPicPr>
        <p:blipFill>
          <a:blip r:embed="rId3" cstate="print"/>
          <a:srcRect/>
          <a:stretch>
            <a:fillRect/>
          </a:stretch>
        </p:blipFill>
        <p:spPr bwMode="auto">
          <a:xfrm>
            <a:off x="4495800" y="2362200"/>
            <a:ext cx="4033838" cy="4033838"/>
          </a:xfrm>
          <a:prstGeom prst="rect">
            <a:avLst/>
          </a:prstGeom>
          <a:noFill/>
          <a:ln w="9525">
            <a:noFill/>
            <a:miter lim="800000"/>
            <a:headEnd/>
            <a:tailEnd/>
          </a:ln>
        </p:spPr>
      </p:pic>
      <p:pic>
        <p:nvPicPr>
          <p:cNvPr id="1140741" name="Picture 5"/>
          <p:cNvPicPr>
            <a:picLocks noChangeAspect="1" noChangeArrowheads="1"/>
          </p:cNvPicPr>
          <p:nvPr/>
        </p:nvPicPr>
        <p:blipFill>
          <a:blip r:embed="rId4" cstate="print"/>
          <a:srcRect/>
          <a:stretch>
            <a:fillRect/>
          </a:stretch>
        </p:blipFill>
        <p:spPr bwMode="auto">
          <a:xfrm>
            <a:off x="4495800" y="2362200"/>
            <a:ext cx="4033838" cy="4033838"/>
          </a:xfrm>
          <a:prstGeom prst="rect">
            <a:avLst/>
          </a:prstGeom>
          <a:noFill/>
          <a:ln w="9525">
            <a:noFill/>
            <a:miter lim="800000"/>
            <a:headEnd/>
            <a:tailEnd/>
          </a:ln>
        </p:spPr>
      </p:pic>
      <p:pic>
        <p:nvPicPr>
          <p:cNvPr id="1140742" name="Picture 6"/>
          <p:cNvPicPr>
            <a:picLocks noChangeAspect="1" noChangeArrowheads="1"/>
          </p:cNvPicPr>
          <p:nvPr/>
        </p:nvPicPr>
        <p:blipFill>
          <a:blip r:embed="rId5" cstate="print"/>
          <a:srcRect/>
          <a:stretch>
            <a:fillRect/>
          </a:stretch>
        </p:blipFill>
        <p:spPr bwMode="auto">
          <a:xfrm>
            <a:off x="4495800" y="2362200"/>
            <a:ext cx="4033838" cy="4033838"/>
          </a:xfrm>
          <a:prstGeom prst="rect">
            <a:avLst/>
          </a:prstGeom>
          <a:noFill/>
          <a:ln w="9525">
            <a:noFill/>
            <a:miter lim="800000"/>
            <a:headEnd/>
            <a:tailEnd/>
          </a:ln>
        </p:spPr>
      </p:pic>
      <p:pic>
        <p:nvPicPr>
          <p:cNvPr id="1140743" name="Picture 7"/>
          <p:cNvPicPr>
            <a:picLocks noChangeAspect="1" noChangeArrowheads="1"/>
          </p:cNvPicPr>
          <p:nvPr/>
        </p:nvPicPr>
        <p:blipFill>
          <a:blip r:embed="rId6" cstate="print"/>
          <a:srcRect/>
          <a:stretch>
            <a:fillRect/>
          </a:stretch>
        </p:blipFill>
        <p:spPr bwMode="auto">
          <a:xfrm>
            <a:off x="4495800" y="2362200"/>
            <a:ext cx="4033838" cy="4033838"/>
          </a:xfrm>
          <a:prstGeom prst="rect">
            <a:avLst/>
          </a:prstGeom>
          <a:noFill/>
          <a:ln w="9525">
            <a:noFill/>
            <a:miter lim="800000"/>
            <a:headEnd/>
            <a:tailEnd/>
          </a:ln>
        </p:spPr>
      </p:pic>
      <p:pic>
        <p:nvPicPr>
          <p:cNvPr id="1140744" name="Picture 8"/>
          <p:cNvPicPr>
            <a:picLocks noChangeAspect="1" noChangeArrowheads="1"/>
          </p:cNvPicPr>
          <p:nvPr/>
        </p:nvPicPr>
        <p:blipFill>
          <a:blip r:embed="rId7" cstate="print"/>
          <a:srcRect/>
          <a:stretch>
            <a:fillRect/>
          </a:stretch>
        </p:blipFill>
        <p:spPr bwMode="auto">
          <a:xfrm>
            <a:off x="4495800" y="2362200"/>
            <a:ext cx="4033838" cy="4033838"/>
          </a:xfrm>
          <a:prstGeom prst="rect">
            <a:avLst/>
          </a:prstGeom>
          <a:noFill/>
          <a:ln w="9525">
            <a:noFill/>
            <a:miter lim="800000"/>
            <a:headEnd/>
            <a:tailEnd/>
          </a:ln>
        </p:spPr>
      </p:pic>
      <p:pic>
        <p:nvPicPr>
          <p:cNvPr id="1140745" name="Picture 9"/>
          <p:cNvPicPr>
            <a:picLocks noChangeAspect="1" noChangeArrowheads="1"/>
          </p:cNvPicPr>
          <p:nvPr/>
        </p:nvPicPr>
        <p:blipFill>
          <a:blip r:embed="rId8" cstate="print"/>
          <a:srcRect/>
          <a:stretch>
            <a:fillRect/>
          </a:stretch>
        </p:blipFill>
        <p:spPr bwMode="auto">
          <a:xfrm>
            <a:off x="4495800" y="2362200"/>
            <a:ext cx="4033838" cy="4033838"/>
          </a:xfrm>
          <a:prstGeom prst="rect">
            <a:avLst/>
          </a:prstGeom>
          <a:noFill/>
          <a:ln w="9525">
            <a:noFill/>
            <a:miter lim="800000"/>
            <a:headEnd/>
            <a:tailEnd/>
          </a:ln>
        </p:spPr>
      </p:pic>
      <p:pic>
        <p:nvPicPr>
          <p:cNvPr id="1140746" name="Picture 10"/>
          <p:cNvPicPr>
            <a:picLocks noChangeAspect="1" noChangeArrowheads="1"/>
          </p:cNvPicPr>
          <p:nvPr/>
        </p:nvPicPr>
        <p:blipFill>
          <a:blip r:embed="rId9" cstate="print"/>
          <a:srcRect/>
          <a:stretch>
            <a:fillRect/>
          </a:stretch>
        </p:blipFill>
        <p:spPr bwMode="auto">
          <a:xfrm>
            <a:off x="4495800" y="2362200"/>
            <a:ext cx="4033838" cy="4033838"/>
          </a:xfrm>
          <a:prstGeom prst="rect">
            <a:avLst/>
          </a:prstGeom>
          <a:noFill/>
          <a:ln w="9525">
            <a:noFill/>
            <a:miter lim="800000"/>
            <a:headEnd/>
            <a:tailEnd/>
          </a:ln>
        </p:spPr>
      </p:pic>
      <p:pic>
        <p:nvPicPr>
          <p:cNvPr id="1140747" name="Picture 11"/>
          <p:cNvPicPr>
            <a:picLocks noChangeAspect="1" noChangeArrowheads="1"/>
          </p:cNvPicPr>
          <p:nvPr/>
        </p:nvPicPr>
        <p:blipFill>
          <a:blip r:embed="rId10" cstate="print"/>
          <a:srcRect/>
          <a:stretch>
            <a:fillRect/>
          </a:stretch>
        </p:blipFill>
        <p:spPr bwMode="auto">
          <a:xfrm>
            <a:off x="4495800" y="2362200"/>
            <a:ext cx="4033838" cy="4033838"/>
          </a:xfrm>
          <a:prstGeom prst="rect">
            <a:avLst/>
          </a:prstGeom>
          <a:noFill/>
          <a:ln w="9525">
            <a:noFill/>
            <a:miter lim="800000"/>
            <a:headEnd/>
            <a:tailEnd/>
          </a:ln>
        </p:spPr>
      </p:pic>
      <p:pic>
        <p:nvPicPr>
          <p:cNvPr id="1140748" name="Picture 12"/>
          <p:cNvPicPr>
            <a:picLocks noChangeAspect="1" noChangeArrowheads="1"/>
          </p:cNvPicPr>
          <p:nvPr/>
        </p:nvPicPr>
        <p:blipFill>
          <a:blip r:embed="rId11" cstate="print"/>
          <a:srcRect/>
          <a:stretch>
            <a:fillRect/>
          </a:stretch>
        </p:blipFill>
        <p:spPr bwMode="auto">
          <a:xfrm>
            <a:off x="4495800" y="2362200"/>
            <a:ext cx="4033838" cy="4033838"/>
          </a:xfrm>
          <a:prstGeom prst="rect">
            <a:avLst/>
          </a:prstGeom>
          <a:noFill/>
          <a:ln w="9525">
            <a:noFill/>
            <a:miter lim="800000"/>
            <a:headEnd/>
            <a:tailEnd/>
          </a:ln>
        </p:spPr>
      </p:pic>
      <p:pic>
        <p:nvPicPr>
          <p:cNvPr id="1140749" name="Picture 13"/>
          <p:cNvPicPr>
            <a:picLocks noChangeAspect="1" noChangeArrowheads="1"/>
          </p:cNvPicPr>
          <p:nvPr/>
        </p:nvPicPr>
        <p:blipFill>
          <a:blip r:embed="rId12" cstate="print"/>
          <a:srcRect/>
          <a:stretch>
            <a:fillRect/>
          </a:stretch>
        </p:blipFill>
        <p:spPr bwMode="auto">
          <a:xfrm>
            <a:off x="4495800" y="2362200"/>
            <a:ext cx="4033838" cy="4033838"/>
          </a:xfrm>
          <a:prstGeom prst="rect">
            <a:avLst/>
          </a:prstGeom>
          <a:noFill/>
          <a:ln w="9525">
            <a:noFill/>
            <a:miter lim="800000"/>
            <a:headEnd/>
            <a:tailEnd/>
          </a:ln>
        </p:spPr>
      </p:pic>
      <p:pic>
        <p:nvPicPr>
          <p:cNvPr id="1140750" name="Picture 14"/>
          <p:cNvPicPr>
            <a:picLocks noChangeAspect="1" noChangeArrowheads="1"/>
          </p:cNvPicPr>
          <p:nvPr/>
        </p:nvPicPr>
        <p:blipFill>
          <a:blip r:embed="rId13" cstate="print"/>
          <a:srcRect/>
          <a:stretch>
            <a:fillRect/>
          </a:stretch>
        </p:blipFill>
        <p:spPr bwMode="auto">
          <a:xfrm>
            <a:off x="4495800" y="2362200"/>
            <a:ext cx="4033838" cy="4033838"/>
          </a:xfrm>
          <a:prstGeom prst="rect">
            <a:avLst/>
          </a:prstGeom>
          <a:noFill/>
          <a:ln w="9525">
            <a:noFill/>
            <a:miter lim="800000"/>
            <a:headEnd/>
            <a:tailEnd/>
          </a:ln>
        </p:spPr>
      </p:pic>
      <p:pic>
        <p:nvPicPr>
          <p:cNvPr id="1140751" name="Picture 15"/>
          <p:cNvPicPr>
            <a:picLocks noChangeAspect="1" noChangeArrowheads="1"/>
          </p:cNvPicPr>
          <p:nvPr/>
        </p:nvPicPr>
        <p:blipFill>
          <a:blip r:embed="rId14" cstate="print"/>
          <a:srcRect/>
          <a:stretch>
            <a:fillRect/>
          </a:stretch>
        </p:blipFill>
        <p:spPr bwMode="auto">
          <a:xfrm>
            <a:off x="4495800" y="2362200"/>
            <a:ext cx="4033838" cy="4033838"/>
          </a:xfrm>
          <a:prstGeom prst="rect">
            <a:avLst/>
          </a:prstGeom>
          <a:noFill/>
          <a:ln w="9525">
            <a:noFill/>
            <a:miter lim="800000"/>
            <a:headEnd/>
            <a:tailEnd/>
          </a:ln>
        </p:spPr>
      </p:pic>
      <p:pic>
        <p:nvPicPr>
          <p:cNvPr id="1140752" name="Picture 16"/>
          <p:cNvPicPr>
            <a:picLocks noChangeAspect="1" noChangeArrowheads="1"/>
          </p:cNvPicPr>
          <p:nvPr/>
        </p:nvPicPr>
        <p:blipFill>
          <a:blip r:embed="rId15" cstate="print"/>
          <a:srcRect/>
          <a:stretch>
            <a:fillRect/>
          </a:stretch>
        </p:blipFill>
        <p:spPr bwMode="auto">
          <a:xfrm>
            <a:off x="4495800" y="2362200"/>
            <a:ext cx="4033838" cy="4033838"/>
          </a:xfrm>
          <a:prstGeom prst="rect">
            <a:avLst/>
          </a:prstGeom>
          <a:noFill/>
          <a:ln w="9525">
            <a:noFill/>
            <a:miter lim="800000"/>
            <a:headEnd/>
            <a:tailEnd/>
          </a:ln>
        </p:spPr>
      </p:pic>
      <p:sp>
        <p:nvSpPr>
          <p:cNvPr id="14353" name="Text Box 17"/>
          <p:cNvSpPr txBox="1">
            <a:spLocks noChangeArrowheads="1"/>
          </p:cNvSpPr>
          <p:nvPr/>
        </p:nvSpPr>
        <p:spPr bwMode="auto">
          <a:xfrm>
            <a:off x="7162800" y="6553200"/>
            <a:ext cx="1898650" cy="304800"/>
          </a:xfrm>
          <a:prstGeom prst="rect">
            <a:avLst/>
          </a:prstGeom>
          <a:noFill/>
          <a:ln w="9525">
            <a:noFill/>
            <a:miter lim="800000"/>
            <a:headEnd/>
            <a:tailEnd/>
          </a:ln>
        </p:spPr>
        <p:txBody>
          <a:bodyPr wrap="none">
            <a:spAutoFit/>
          </a:bodyPr>
          <a:lstStyle/>
          <a:p>
            <a:r>
              <a:rPr lang="en-US" sz="1400"/>
              <a:t>Source: S. Marschner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1407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407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1407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1407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407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1407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1407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1407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1407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339">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11407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1407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140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Practice with linear filters</a:t>
            </a:r>
          </a:p>
        </p:txBody>
      </p:sp>
      <p:grpSp>
        <p:nvGrpSpPr>
          <p:cNvPr id="16387" name="Group 3"/>
          <p:cNvGrpSpPr>
            <a:grpSpLocks/>
          </p:cNvGrpSpPr>
          <p:nvPr/>
        </p:nvGrpSpPr>
        <p:grpSpPr bwMode="auto">
          <a:xfrm>
            <a:off x="3886200" y="2971800"/>
            <a:ext cx="1225550" cy="1295400"/>
            <a:chOff x="144" y="144"/>
            <a:chExt cx="1152" cy="1136"/>
          </a:xfrm>
        </p:grpSpPr>
        <p:sp>
          <p:nvSpPr>
            <p:cNvPr id="16392"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3"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4"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5"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6"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6397"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8"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399"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400"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6401"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6402"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6403"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6404"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6405"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6406"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6407"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6408"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16388" name="Text Box 22"/>
          <p:cNvSpPr txBox="1">
            <a:spLocks noChangeArrowheads="1"/>
          </p:cNvSpPr>
          <p:nvPr/>
        </p:nvSpPr>
        <p:spPr bwMode="auto">
          <a:xfrm>
            <a:off x="1127125" y="4689475"/>
            <a:ext cx="1198563" cy="457200"/>
          </a:xfrm>
          <a:prstGeom prst="rect">
            <a:avLst/>
          </a:prstGeom>
          <a:noFill/>
          <a:ln w="9525">
            <a:noFill/>
            <a:miter lim="800000"/>
            <a:headEnd/>
            <a:tailEnd/>
          </a:ln>
        </p:spPr>
        <p:txBody>
          <a:bodyPr wrap="none">
            <a:spAutoFit/>
          </a:bodyPr>
          <a:lstStyle/>
          <a:p>
            <a:r>
              <a:rPr lang="en-US">
                <a:latin typeface="Times" pitchFamily="18" charset="0"/>
              </a:rPr>
              <a:t>Original</a:t>
            </a:r>
          </a:p>
        </p:txBody>
      </p:sp>
      <p:sp>
        <p:nvSpPr>
          <p:cNvPr id="16389" name="Text Box 23"/>
          <p:cNvSpPr txBox="1">
            <a:spLocks noChangeArrowheads="1"/>
          </p:cNvSpPr>
          <p:nvPr/>
        </p:nvSpPr>
        <p:spPr bwMode="auto">
          <a:xfrm>
            <a:off x="6858000" y="2971800"/>
            <a:ext cx="565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pic>
        <p:nvPicPr>
          <p:cNvPr id="16390" name="Picture 24"/>
          <p:cNvPicPr>
            <a:picLocks noChangeAspect="1" noChangeArrowheads="1"/>
          </p:cNvPicPr>
          <p:nvPr/>
        </p:nvPicPr>
        <p:blipFill>
          <a:blip r:embed="rId3" cstate="print"/>
          <a:srcRect/>
          <a:stretch>
            <a:fillRect/>
          </a:stretch>
        </p:blipFill>
        <p:spPr bwMode="auto">
          <a:xfrm>
            <a:off x="914400" y="2667000"/>
            <a:ext cx="1876425" cy="1857375"/>
          </a:xfrm>
          <a:prstGeom prst="rect">
            <a:avLst/>
          </a:prstGeom>
          <a:noFill/>
          <a:ln w="38100">
            <a:solidFill>
              <a:schemeClr val="tx1"/>
            </a:solidFill>
            <a:miter lim="800000"/>
            <a:headEnd/>
            <a:tailEnd/>
          </a:ln>
        </p:spPr>
      </p:pic>
      <p:sp>
        <p:nvSpPr>
          <p:cNvPr id="16391" name="Text Box 25"/>
          <p:cNvSpPr txBox="1">
            <a:spLocks noChangeArrowheads="1"/>
          </p:cNvSpPr>
          <p:nvPr/>
        </p:nvSpPr>
        <p:spPr bwMode="auto">
          <a:xfrm>
            <a:off x="7467600" y="6553200"/>
            <a:ext cx="1495425" cy="304800"/>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pprox$&#10;\end{document}&#10;"/>
  <p:tag name="EXTERNALNAME" val="Edittex"/>
  <p:tag name="BLEND" val="False"/>
  <p:tag name="TRANSPARENT" val="False"/>
  <p:tag name="BITMAPFORMAT" val="bmpmono"/>
  <p:tag name="DEBUGINTERACTIVE" val="True"/>
  <p:tag name="ORIGWIDTH" val="55.75"/>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nd{document}&#10;"/>
  <p:tag name="EXTERNALNAME" val="Edittex"/>
  <p:tag name="BLEND" val="False"/>
  <p:tag name="TRANSPARENT" val="False"/>
  <p:tag name="BITMAPFORMAT" val="bmpmono"/>
  <p:tag name="DEBUGINTERACTIVE" val="True"/>
  <p:tag name="ORIGWIDTH" val="48.625"/>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Template>
  <TotalTime>25268</TotalTime>
  <Words>1749</Words>
  <Application>Microsoft Macintosh PowerPoint</Application>
  <PresentationFormat>On-screen Show (4:3)</PresentationFormat>
  <Paragraphs>404</Paragraphs>
  <Slides>47</Slides>
  <Notes>44</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Cambria Math</vt:lpstr>
      <vt:lpstr>Courier New</vt:lpstr>
      <vt:lpstr>Monotype Sorts</vt:lpstr>
      <vt:lpstr>Tahoma</vt:lpstr>
      <vt:lpstr>Times</vt:lpstr>
      <vt:lpstr>Times New Roman</vt:lpstr>
      <vt:lpstr>Blank Presentation</vt:lpstr>
      <vt:lpstr>Equation</vt:lpstr>
      <vt:lpstr>Photo Editor Photo</vt:lpstr>
      <vt:lpstr>Linear filtering</vt:lpstr>
      <vt:lpstr>Motivation: Image denoising</vt:lpstr>
      <vt:lpstr>Moving average</vt:lpstr>
      <vt:lpstr>Defining convolution</vt:lpstr>
      <vt:lpstr>Key properties</vt:lpstr>
      <vt:lpstr>Properties in more detail</vt:lpstr>
      <vt:lpstr>Dealing with edges</vt:lpstr>
      <vt:lpstr>Dealing with edges</vt:lpstr>
      <vt:lpstr>Practice with linear filters</vt:lpstr>
      <vt:lpstr>Practice with linear filters</vt:lpstr>
      <vt:lpstr>Practice with linear filters</vt:lpstr>
      <vt:lpstr>Practice with linear filters</vt:lpstr>
      <vt:lpstr>Practice with linear filters</vt:lpstr>
      <vt:lpstr>Practice with linear filters</vt:lpstr>
      <vt:lpstr>Practice with linear filters</vt:lpstr>
      <vt:lpstr>Practice with linear filters</vt:lpstr>
      <vt:lpstr>Sharpening</vt:lpstr>
      <vt:lpstr>Sharpening</vt:lpstr>
      <vt:lpstr>Smoothing with box filter revisited</vt:lpstr>
      <vt:lpstr>Smoothing with box filter revisited</vt:lpstr>
      <vt:lpstr>Gaussian Kernel</vt:lpstr>
      <vt:lpstr>Gaussian Kernel</vt:lpstr>
      <vt:lpstr>Choosing kernel width</vt:lpstr>
      <vt:lpstr>Choosing kernel width</vt:lpstr>
      <vt:lpstr>Gaussian vs. box filtering</vt:lpstr>
      <vt:lpstr>Gaussian filters</vt:lpstr>
      <vt:lpstr>Separability of the Gaussian filter</vt:lpstr>
      <vt:lpstr>Separability</vt:lpstr>
      <vt:lpstr>Why is separability useful?</vt:lpstr>
      <vt:lpstr>Noise</vt:lpstr>
      <vt:lpstr>Gaussian noise</vt:lpstr>
      <vt:lpstr>Reducing Gaussian noise</vt:lpstr>
      <vt:lpstr>Reducing salt-and-pepper noise</vt:lpstr>
      <vt:lpstr>Alternative idea: Median filtering</vt:lpstr>
      <vt:lpstr>Median filter</vt:lpstr>
      <vt:lpstr>Median filter</vt:lpstr>
      <vt:lpstr>Median filter</vt:lpstr>
      <vt:lpstr>Gaussian vs. median filtering</vt:lpstr>
      <vt:lpstr>Sharpening revisited</vt:lpstr>
      <vt:lpstr>Sharpening</vt:lpstr>
      <vt:lpstr>Unsharp mask filter</vt:lpstr>
      <vt:lpstr>Guess the filter</vt:lpstr>
      <vt:lpstr>Guess the filter</vt:lpstr>
      <vt:lpstr>Application: Hybrid Images</vt:lpstr>
      <vt:lpstr>PowerPoint Presentation</vt:lpstr>
      <vt:lpstr>Application: Hybrid Images</vt:lpstr>
      <vt:lpstr>Review: Image filtering</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1098</cp:revision>
  <cp:lastPrinted>2019-01-30T20:01:49Z</cp:lastPrinted>
  <dcterms:created xsi:type="dcterms:W3CDTF">2004-08-29T23:15:23Z</dcterms:created>
  <dcterms:modified xsi:type="dcterms:W3CDTF">2023-01-31T18:07:42Z</dcterms:modified>
</cp:coreProperties>
</file>