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2"/>
  </p:notesMasterIdLst>
  <p:handoutMasterIdLst>
    <p:handoutMasterId r:id="rId63"/>
  </p:handoutMasterIdLst>
  <p:sldIdLst>
    <p:sldId id="256" r:id="rId2"/>
    <p:sldId id="809" r:id="rId3"/>
    <p:sldId id="808" r:id="rId4"/>
    <p:sldId id="680" r:id="rId5"/>
    <p:sldId id="749" r:id="rId6"/>
    <p:sldId id="756" r:id="rId7"/>
    <p:sldId id="760" r:id="rId8"/>
    <p:sldId id="761" r:id="rId9"/>
    <p:sldId id="711" r:id="rId10"/>
    <p:sldId id="682" r:id="rId11"/>
    <p:sldId id="783" r:id="rId12"/>
    <p:sldId id="686" r:id="rId13"/>
    <p:sldId id="687" r:id="rId14"/>
    <p:sldId id="730" r:id="rId15"/>
    <p:sldId id="773" r:id="rId16"/>
    <p:sldId id="782" r:id="rId17"/>
    <p:sldId id="665" r:id="rId18"/>
    <p:sldId id="690" r:id="rId19"/>
    <p:sldId id="777" r:id="rId20"/>
    <p:sldId id="785" r:id="rId21"/>
    <p:sldId id="786" r:id="rId22"/>
    <p:sldId id="792" r:id="rId23"/>
    <p:sldId id="787" r:id="rId24"/>
    <p:sldId id="788" r:id="rId25"/>
    <p:sldId id="550" r:id="rId26"/>
    <p:sldId id="551" r:id="rId27"/>
    <p:sldId id="789" r:id="rId28"/>
    <p:sldId id="790" r:id="rId29"/>
    <p:sldId id="807" r:id="rId30"/>
    <p:sldId id="769" r:id="rId31"/>
    <p:sldId id="453" r:id="rId32"/>
    <p:sldId id="780" r:id="rId33"/>
    <p:sldId id="454" r:id="rId34"/>
    <p:sldId id="802" r:id="rId35"/>
    <p:sldId id="803" r:id="rId36"/>
    <p:sldId id="502" r:id="rId37"/>
    <p:sldId id="505" r:id="rId38"/>
    <p:sldId id="793" r:id="rId39"/>
    <p:sldId id="794" r:id="rId40"/>
    <p:sldId id="796" r:id="rId41"/>
    <p:sldId id="543" r:id="rId42"/>
    <p:sldId id="544" r:id="rId43"/>
    <p:sldId id="545" r:id="rId44"/>
    <p:sldId id="546" r:id="rId45"/>
    <p:sldId id="799" r:id="rId46"/>
    <p:sldId id="800" r:id="rId47"/>
    <p:sldId id="801" r:id="rId48"/>
    <p:sldId id="504" r:id="rId49"/>
    <p:sldId id="503" r:id="rId50"/>
    <p:sldId id="552" r:id="rId51"/>
    <p:sldId id="553" r:id="rId52"/>
    <p:sldId id="554" r:id="rId53"/>
    <p:sldId id="555" r:id="rId54"/>
    <p:sldId id="559" r:id="rId55"/>
    <p:sldId id="556" r:id="rId56"/>
    <p:sldId id="557" r:id="rId57"/>
    <p:sldId id="547" r:id="rId58"/>
    <p:sldId id="798" r:id="rId59"/>
    <p:sldId id="804" r:id="rId60"/>
    <p:sldId id="806" r:id="rId61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69696"/>
    <a:srgbClr val="4D4D4D"/>
    <a:srgbClr val="B2B2B2"/>
    <a:srgbClr val="808080"/>
    <a:srgbClr val="C0C0C0"/>
    <a:srgbClr val="777777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495" autoAdjust="0"/>
    <p:restoredTop sz="86122" autoAdjust="0"/>
  </p:normalViewPr>
  <p:slideViewPr>
    <p:cSldViewPr>
      <p:cViewPr varScale="1">
        <p:scale>
          <a:sx n="109" d="100"/>
          <a:sy n="109" d="100"/>
        </p:scale>
        <p:origin x="208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E3BA852F-F7CF-461F-ADF4-AD268D85E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06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C088CC75-E96A-4038-84CC-E95DF3078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67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57B0D4-FEFF-43FD-B28C-BB709077ADA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FCB27-56C4-4ABB-B164-5BD5120C853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403AC2-54A7-4814-9CE1-C18EF990930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403AC2-54A7-4814-9CE1-C18EF990930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4682C4-6844-4262-9115-EB8A78CAC82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G_\sigma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x,y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) &amp;= \frac{1}{2\pi\sigma^2}e^{-\left(\frac{x^2+y^2}{2\sigma^2}\right)}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&amp;= \left(\frac{1}{\sqrt{2\pi\sigma^2}}e^{-\frac{x^2}{2\sigma^2}}\right) \left(\frac{1}{\sqrt{2\pi\sigma^2}}e^{-\frac{y^2}{2\sigma^2}}\right)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05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F85441-32F0-4118-AF2D-BB6775E55C9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18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E30D1-DE0E-4B96-BE8A-0A6751CFC75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5813" y="716757"/>
            <a:ext cx="4856480" cy="3585449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9427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4E97F2F-689D-420C-A40E-6ED93DA6768D}" type="slidenum">
              <a:rPr lang="en-US" sz="1300" b="1">
                <a:solidFill>
                  <a:srgbClr val="000000"/>
                </a:solidFill>
                <a:latin typeface="Arial" pitchFamily="34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300" b="1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252BF-62B1-4B02-81A2-38BE3C88164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67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498E7C-4901-4C72-AC48-420ED8192FD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Vision vs Signal Processing</a:t>
            </a:r>
          </a:p>
        </p:txBody>
      </p:sp>
    </p:spTree>
    <p:extLst>
      <p:ext uri="{BB962C8B-B14F-4D97-AF65-F5344CB8AC3E}">
        <p14:creationId xmlns:p14="http://schemas.microsoft.com/office/powerpoint/2010/main" val="269216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498E7C-4901-4C72-AC48-420ED8192FD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Vision vs Signal Processing</a:t>
            </a:r>
          </a:p>
        </p:txBody>
      </p:sp>
    </p:spTree>
    <p:extLst>
      <p:ext uri="{BB962C8B-B14F-4D97-AF65-F5344CB8AC3E}">
        <p14:creationId xmlns:p14="http://schemas.microsoft.com/office/powerpoint/2010/main" val="3969045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498E7C-4901-4C72-AC48-420ED8192FD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Vision vs Signal Processing</a:t>
            </a:r>
          </a:p>
        </p:txBody>
      </p:sp>
    </p:spTree>
    <p:extLst>
      <p:ext uri="{BB962C8B-B14F-4D97-AF65-F5344CB8AC3E}">
        <p14:creationId xmlns:p14="http://schemas.microsoft.com/office/powerpoint/2010/main" val="669300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83167-4383-4310-BF5B-2CD12449002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b="1">
                <a:solidFill>
                  <a:srgbClr val="000000"/>
                </a:solidFill>
                <a:latin typeface="Arial" pitchFamily="34" charset="0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23B18F-9E7A-4FFE-8830-0172DB2928C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DB6B19-4D4F-4E17-93AB-B29761E5795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10FE9A-465F-4FD5-BC83-EC94320180D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How to fix?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31D75F-0E3E-4E5E-8582-32BD10D2596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ED516-33F9-4DD9-AFFA-667B71F1A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36092-DC51-4361-B538-712D77CC8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57BD4-B2C1-4DBC-A144-7E882829A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FF23F-C6D1-4433-9D9F-083897F81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74387-295F-439B-A3D0-0866E5125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AE853-6969-4601-B59E-3B05C9403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E765E-37BD-4944-8A52-DC9B8034C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1AF85-3975-4929-AB73-015B79339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6091F-1D79-4D8F-AA52-BBC1BB2C2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55402-2DDA-4778-9587-9A59E0E54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696B7-9575-44DB-B743-B1C1DF8FC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222A5A35-F03F-4389-BCAF-00317C26B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3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1.png"/><Relationship Id="rId5" Type="http://schemas.openxmlformats.org/officeDocument/2006/relationships/tags" Target="../tags/tag5.xml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7.xml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virginia.edu/~connelly/class/2014/comp_photo/proj2/poisson.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en.wikipedia.org/wiki/Bilinear_interpola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Bicubic_interpolation" TargetMode="Externa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wmf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ieeexplore.ieee.org/document/4767851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hyperlink" Target="http://www.eecs.berkeley.edu/Research/Projects/CS/vision/grouping/segbench/" TargetMode="External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2.eecs.berkeley.edu/Research/Projects/CS/vision/grouping/papers/mftm-iccv01.pd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eecs.berkeley.edu/Research/Projects/CS/vision/grouping/papers/mftm-iccv01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cs.berkeley.edu/Research/Projects/CS/vision/grouping/papers/mfm-pami-boundary.pdf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eecs.berkeley.edu/Research/Projects/CS/vision/grouping/papers/amfm_pami2010.pdf" TargetMode="External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2.eecs.berkeley.edu/Research/Projects/CS/vision/grouping/papers/amfm_pami2010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2.eecs.berkeley.edu/Research/Projects/CS/vision/grouping/papers/amfm_pami2010.pdf" TargetMode="External"/><Relationship Id="rId3" Type="http://schemas.openxmlformats.org/officeDocument/2006/relationships/image" Target="../media/image89.emf"/><Relationship Id="rId7" Type="http://schemas.openxmlformats.org/officeDocument/2006/relationships/hyperlink" Target="https://www.cs.cmu.edu/~efros/courses/LBMV07/Papers/martin-nips02.pdf" TargetMode="External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ecs.berkeley.edu/Research/Projects/CS/vision/bsds/bench/html/108082-color.html" TargetMode="External"/><Relationship Id="rId4" Type="http://schemas.openxmlformats.org/officeDocument/2006/relationships/image" Target="../media/image10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hyperlink" Target="https://www2.eecs.berkeley.edu/Research/Projects/CS/vision/grouping/papers/amfm_pami2010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hyperlink" Target="https://www2.eecs.berkeley.edu/Research/Projects/CS/vision/grouping/papers/amfm_pami2010.pdf" TargetMode="Externa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koen.me/research/selectivesearch/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hyperlink" Target="http://research.microsoft.com/pubs/202540/DollarICCV13edge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504.06375.pdf" TargetMode="External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hyperlink" Target="http://web.mit.edu/phillipi/www/publications/crisp_boundarie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emf"/><Relationship Id="rId4" Type="http://schemas.openxmlformats.org/officeDocument/2006/relationships/image" Target="../media/image122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emf"/><Relationship Id="rId4" Type="http://schemas.openxmlformats.org/officeDocument/2006/relationships/image" Target="../media/image13.png"/><Relationship Id="rId9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dirty="0"/>
              <a:t>Edge Detection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511E3-C5D6-0440-8C35-130C6894CBEB}"/>
              </a:ext>
            </a:extLst>
          </p:cNvPr>
          <p:cNvSpPr txBox="1"/>
          <p:nvPr/>
        </p:nvSpPr>
        <p:spPr>
          <a:xfrm>
            <a:off x="-17585" y="6519446"/>
            <a:ext cx="551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Many slides from S.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E479B532-3376-E245-92BD-B179DAF9B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787776"/>
            <a:ext cx="6400800" cy="1752600"/>
          </a:xfrm>
        </p:spPr>
        <p:txBody>
          <a:bodyPr/>
          <a:lstStyle/>
          <a:p>
            <a:r>
              <a:rPr lang="en-US" dirty="0"/>
              <a:t>CS 543 / ECE 549 – Saurabh Gupta</a:t>
            </a:r>
          </a:p>
        </p:txBody>
      </p:sp>
    </p:spTree>
    <p:extLst>
      <p:ext uri="{BB962C8B-B14F-4D97-AF65-F5344CB8AC3E}">
        <p14:creationId xmlns:p14="http://schemas.microsoft.com/office/powerpoint/2010/main" val="213438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9"/>
          <p:cNvSpPr>
            <a:spLocks noChangeArrowheads="1"/>
          </p:cNvSpPr>
          <p:nvPr/>
        </p:nvSpPr>
        <p:spPr bwMode="auto">
          <a:xfrm>
            <a:off x="685800" y="34290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/>
              <a:t>The gradient points in the direction of most rapid increase in intensity</a:t>
            </a: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grpSp>
        <p:nvGrpSpPr>
          <p:cNvPr id="9219" name="Group 2"/>
          <p:cNvGrpSpPr>
            <a:grpSpLocks/>
          </p:cNvGrpSpPr>
          <p:nvPr/>
        </p:nvGrpSpPr>
        <p:grpSpPr bwMode="auto">
          <a:xfrm>
            <a:off x="6096000" y="2057400"/>
            <a:ext cx="2590800" cy="990600"/>
            <a:chOff x="3840" y="1776"/>
            <a:chExt cx="1632" cy="624"/>
          </a:xfrm>
        </p:grpSpPr>
        <p:grpSp>
          <p:nvGrpSpPr>
            <p:cNvPr id="9243" name="Group 3"/>
            <p:cNvGrpSpPr>
              <a:grpSpLocks/>
            </p:cNvGrpSpPr>
            <p:nvPr/>
          </p:nvGrpSpPr>
          <p:grpSpPr bwMode="auto">
            <a:xfrm>
              <a:off x="3840" y="1776"/>
              <a:ext cx="1632" cy="624"/>
              <a:chOff x="3840" y="1776"/>
              <a:chExt cx="1632" cy="624"/>
            </a:xfrm>
          </p:grpSpPr>
          <p:grpSp>
            <p:nvGrpSpPr>
              <p:cNvPr id="9245" name="Group 4"/>
              <p:cNvGrpSpPr>
                <a:grpSpLocks/>
              </p:cNvGrpSpPr>
              <p:nvPr/>
            </p:nvGrpSpPr>
            <p:grpSpPr bwMode="auto">
              <a:xfrm>
                <a:off x="3840" y="1776"/>
                <a:ext cx="624" cy="624"/>
                <a:chOff x="3840" y="1776"/>
                <a:chExt cx="624" cy="624"/>
              </a:xfrm>
            </p:grpSpPr>
            <p:sp>
              <p:nvSpPr>
                <p:cNvPr id="974853" name="Rectangle 5"/>
                <p:cNvSpPr>
                  <a:spLocks noChangeArrowheads="1"/>
                </p:cNvSpPr>
                <p:nvPr/>
              </p:nvSpPr>
              <p:spPr bwMode="auto">
                <a:xfrm>
                  <a:off x="3840" y="1776"/>
                  <a:ext cx="624" cy="62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tint val="0"/>
                        <a:invGamma/>
                      </a:schemeClr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48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4161" y="1872"/>
                  <a:ext cx="207" cy="20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9246" name="Picture 7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505" y="1824"/>
                <a:ext cx="967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244" name="Oval 8"/>
            <p:cNvSpPr>
              <a:spLocks noChangeArrowheads="1"/>
            </p:cNvSpPr>
            <p:nvPr/>
          </p:nvSpPr>
          <p:spPr bwMode="auto">
            <a:xfrm>
              <a:off x="4128" y="20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2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gradient</a:t>
            </a:r>
          </a:p>
        </p:txBody>
      </p:sp>
      <p:sp>
        <p:nvSpPr>
          <p:cNvPr id="9221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077200" cy="1295400"/>
          </a:xfrm>
        </p:spPr>
        <p:txBody>
          <a:bodyPr/>
          <a:lstStyle/>
          <a:p>
            <a:r>
              <a:rPr lang="en-US" sz="2400"/>
              <a:t>The gradient of an image: </a:t>
            </a:r>
          </a:p>
          <a:p>
            <a:endParaRPr lang="en-US" sz="2400"/>
          </a:p>
          <a:p>
            <a:endParaRPr lang="en-US"/>
          </a:p>
          <a:p>
            <a:r>
              <a:rPr lang="en-US" sz="2400"/>
              <a:t> </a:t>
            </a:r>
          </a:p>
        </p:txBody>
      </p:sp>
      <p:pic>
        <p:nvPicPr>
          <p:cNvPr id="9222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1143000"/>
            <a:ext cx="246856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4860" name="Rectangle 12"/>
          <p:cNvSpPr>
            <a:spLocks noChangeArrowheads="1"/>
          </p:cNvSpPr>
          <p:nvPr/>
        </p:nvSpPr>
        <p:spPr bwMode="auto">
          <a:xfrm>
            <a:off x="1066800" y="2057400"/>
            <a:ext cx="304800" cy="9906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24" name="Line 13"/>
          <p:cNvSpPr>
            <a:spLocks noChangeShapeType="1"/>
          </p:cNvSpPr>
          <p:nvPr/>
        </p:nvSpPr>
        <p:spPr bwMode="auto">
          <a:xfrm>
            <a:off x="1219200" y="25908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5" name="Oval 14"/>
          <p:cNvSpPr>
            <a:spLocks noChangeArrowheads="1"/>
          </p:cNvSpPr>
          <p:nvPr/>
        </p:nvSpPr>
        <p:spPr bwMode="auto">
          <a:xfrm>
            <a:off x="1162050" y="25527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26" name="Picture 1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2132013"/>
            <a:ext cx="1408113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9" name="Picture 17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67201" y="2819400"/>
            <a:ext cx="1417638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4866" name="Rectangle 18"/>
          <p:cNvSpPr>
            <a:spLocks noChangeArrowheads="1"/>
          </p:cNvSpPr>
          <p:nvPr/>
        </p:nvSpPr>
        <p:spPr bwMode="auto">
          <a:xfrm rot="5400000">
            <a:off x="4187825" y="1671638"/>
            <a:ext cx="304800" cy="1074738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41" name="Line 19"/>
          <p:cNvSpPr>
            <a:spLocks noChangeShapeType="1"/>
          </p:cNvSpPr>
          <p:nvPr/>
        </p:nvSpPr>
        <p:spPr bwMode="auto">
          <a:xfrm rot="5400000">
            <a:off x="4076700" y="24765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42" name="Oval 20"/>
          <p:cNvSpPr>
            <a:spLocks noChangeArrowheads="1"/>
          </p:cNvSpPr>
          <p:nvPr/>
        </p:nvSpPr>
        <p:spPr bwMode="auto">
          <a:xfrm>
            <a:off x="4305301" y="21717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8" name="Group 21"/>
          <p:cNvGrpSpPr>
            <a:grpSpLocks/>
          </p:cNvGrpSpPr>
          <p:nvPr/>
        </p:nvGrpSpPr>
        <p:grpSpPr bwMode="auto">
          <a:xfrm>
            <a:off x="6581775" y="2068513"/>
            <a:ext cx="485775" cy="509587"/>
            <a:chOff x="4152" y="1776"/>
            <a:chExt cx="306" cy="321"/>
          </a:xfrm>
        </p:grpSpPr>
        <p:sp>
          <p:nvSpPr>
            <p:cNvPr id="9235" name="Line 22"/>
            <p:cNvSpPr>
              <a:spLocks noChangeShapeType="1"/>
            </p:cNvSpPr>
            <p:nvPr/>
          </p:nvSpPr>
          <p:spPr bwMode="auto">
            <a:xfrm>
              <a:off x="4155" y="2088"/>
              <a:ext cx="3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Line 23"/>
            <p:cNvSpPr>
              <a:spLocks noChangeShapeType="1"/>
            </p:cNvSpPr>
            <p:nvPr/>
          </p:nvSpPr>
          <p:spPr bwMode="auto">
            <a:xfrm flipV="1">
              <a:off x="4152" y="1776"/>
              <a:ext cx="0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7" name="Freeform 24"/>
            <p:cNvSpPr>
              <a:spLocks/>
            </p:cNvSpPr>
            <p:nvPr/>
          </p:nvSpPr>
          <p:spPr bwMode="auto">
            <a:xfrm flipV="1">
              <a:off x="4216" y="2032"/>
              <a:ext cx="27" cy="51"/>
            </a:xfrm>
            <a:custGeom>
              <a:avLst/>
              <a:gdLst>
                <a:gd name="T0" fmla="*/ 18 w 27"/>
                <a:gd name="T1" fmla="*/ 0 h 51"/>
                <a:gd name="T2" fmla="*/ 24 w 27"/>
                <a:gd name="T3" fmla="*/ 33 h 51"/>
                <a:gd name="T4" fmla="*/ 0 w 27"/>
                <a:gd name="T5" fmla="*/ 51 h 51"/>
                <a:gd name="T6" fmla="*/ 0 60000 65536"/>
                <a:gd name="T7" fmla="*/ 0 60000 65536"/>
                <a:gd name="T8" fmla="*/ 0 60000 65536"/>
                <a:gd name="T9" fmla="*/ 0 w 27"/>
                <a:gd name="T10" fmla="*/ 0 h 51"/>
                <a:gd name="T11" fmla="*/ 27 w 27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1">
                  <a:moveTo>
                    <a:pt x="18" y="0"/>
                  </a:moveTo>
                  <a:cubicBezTo>
                    <a:pt x="22" y="12"/>
                    <a:pt x="27" y="25"/>
                    <a:pt x="24" y="33"/>
                  </a:cubicBezTo>
                  <a:cubicBezTo>
                    <a:pt x="21" y="41"/>
                    <a:pt x="10" y="46"/>
                    <a:pt x="0" y="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238" name="Picture 25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99" y="1968"/>
              <a:ext cx="69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9" name="Rectangle 26"/>
          <p:cNvSpPr>
            <a:spLocks noChangeArrowheads="1"/>
          </p:cNvSpPr>
          <p:nvPr/>
        </p:nvSpPr>
        <p:spPr bwMode="auto">
          <a:xfrm>
            <a:off x="685800" y="4724400"/>
            <a:ext cx="807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/>
              <a:t>The gradient direction is given by</a:t>
            </a:r>
          </a:p>
        </p:txBody>
      </p:sp>
      <p:pic>
        <p:nvPicPr>
          <p:cNvPr id="9230" name="Picture 2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62600" y="4735513"/>
            <a:ext cx="27971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2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06600" y="6037263"/>
            <a:ext cx="370840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2" name="Text Box 31"/>
          <p:cNvSpPr txBox="1">
            <a:spLocks noChangeArrowheads="1"/>
          </p:cNvSpPr>
          <p:nvPr/>
        </p:nvSpPr>
        <p:spPr bwMode="auto">
          <a:xfrm>
            <a:off x="0" y="6568281"/>
            <a:ext cx="17653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Source: Steve Seitz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685800" y="5427663"/>
            <a:ext cx="8077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The edge strength is given by the gradient magnitude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990600" y="4202113"/>
            <a:ext cx="777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800"/>
              <a:t>How does this direction relate to the direction of the edge?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74860" grpId="0" animBg="1"/>
      <p:bldP spid="9224" grpId="0" animBg="1"/>
      <p:bldP spid="9225" grpId="0" animBg="1"/>
      <p:bldP spid="974866" grpId="0" animBg="1"/>
      <p:bldP spid="9241" grpId="0" animBg="1"/>
      <p:bldP spid="9242" grpId="0" animBg="1"/>
      <p:bldP spid="9229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007" y="0"/>
            <a:ext cx="8525993" cy="838200"/>
          </a:xfrm>
        </p:spPr>
        <p:txBody>
          <a:bodyPr/>
          <a:lstStyle/>
          <a:p>
            <a:r>
              <a:rPr lang="en-US" sz="3200" dirty="0"/>
              <a:t>Application: Gradient-domain image editing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9148"/>
            <a:ext cx="83058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Goal: solve for pixel values in the target region to match gradients of the source region while keeping background pixels the same 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11" y="2288528"/>
            <a:ext cx="8098289" cy="395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497" y="6324600"/>
            <a:ext cx="9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P. Perez, M. </a:t>
            </a:r>
            <a:r>
              <a:rPr lang="en-US" sz="1800" dirty="0" err="1"/>
              <a:t>Gangnet</a:t>
            </a:r>
            <a:r>
              <a:rPr lang="en-US" sz="1800" dirty="0"/>
              <a:t>, A. Blake, </a:t>
            </a:r>
            <a:r>
              <a:rPr lang="en-US" sz="1800" dirty="0">
                <a:hlinkClick r:id="rId3"/>
              </a:rPr>
              <a:t>Poisson Image Editing</a:t>
            </a:r>
            <a:r>
              <a:rPr lang="en-US" sz="1800" dirty="0"/>
              <a:t>, SIGGRAPH 2003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F2116E4E-61E2-864E-8445-B086A44F4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1765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3582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Effects of noise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914400"/>
          </a:xfrm>
        </p:spPr>
        <p:txBody>
          <a:bodyPr/>
          <a:lstStyle/>
          <a:p>
            <a:r>
              <a:rPr lang="en-US" dirty="0"/>
              <a:t>Consider a single row or column of the image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1839913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5885714" imgH="2219635" progId="">
                  <p:embed/>
                </p:oleObj>
              </mc:Choice>
              <mc:Fallback>
                <p:oleObj name="Photo Editor Photo" r:id="rId5" imgW="5885714" imgH="221963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1725" y="2520950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5800" y="4038600"/>
            <a:ext cx="7772400" cy="2743200"/>
            <a:chOff x="432" y="2544"/>
            <a:chExt cx="4896" cy="1728"/>
          </a:xfrm>
        </p:grpSpPr>
        <p:graphicFrame>
          <p:nvGraphicFramePr>
            <p:cNvPr id="3075" name="Object 7"/>
            <p:cNvGraphicFramePr>
              <a:graphicFrameLocks noChangeAspect="1"/>
            </p:cNvGraphicFramePr>
            <p:nvPr/>
          </p:nvGraphicFramePr>
          <p:xfrm>
            <a:off x="1099" y="2544"/>
            <a:ext cx="3173" cy="1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8" imgW="5915851" imgH="2029108" progId="">
                    <p:embed/>
                  </p:oleObj>
                </mc:Choice>
                <mc:Fallback>
                  <p:oleObj name="Photo Editor Photo" r:id="rId8" imgW="5915851" imgH="2029108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9" y="2544"/>
                          <a:ext cx="3173" cy="10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081" name="Picture 8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80" y="2888"/>
              <a:ext cx="622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2" name="Rectangle 9"/>
            <p:cNvSpPr>
              <a:spLocks noChangeArrowheads="1"/>
            </p:cNvSpPr>
            <p:nvPr/>
          </p:nvSpPr>
          <p:spPr bwMode="auto">
            <a:xfrm>
              <a:off x="432" y="3840"/>
              <a:ext cx="489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800"/>
                <a:t>Where is the edge?</a:t>
              </a:r>
              <a:endParaRPr lang="en-US" sz="2800" i="1"/>
            </a:p>
          </p:txBody>
        </p:sp>
      </p:grp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-42863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Solution: smooth first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04800" y="5943600"/>
            <a:ext cx="7772400" cy="771525"/>
            <a:chOff x="192" y="3744"/>
            <a:chExt cx="4896" cy="486"/>
          </a:xfrm>
        </p:grpSpPr>
        <p:sp>
          <p:nvSpPr>
            <p:cNvPr id="4113" name="Rectangle 2"/>
            <p:cNvSpPr>
              <a:spLocks noChangeArrowheads="1"/>
            </p:cNvSpPr>
            <p:nvPr/>
          </p:nvSpPr>
          <p:spPr bwMode="auto">
            <a:xfrm>
              <a:off x="192" y="3798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en-US" sz="2800"/>
                <a:t>To find edges, look for peaks in</a:t>
              </a:r>
              <a:endParaRPr lang="en-US" sz="2800" i="1"/>
            </a:p>
          </p:txBody>
        </p:sp>
        <p:graphicFrame>
          <p:nvGraphicFramePr>
            <p:cNvPr id="4099" name="Object 21"/>
            <p:cNvGraphicFramePr>
              <a:graphicFrameLocks noChangeAspect="1"/>
            </p:cNvGraphicFramePr>
            <p:nvPr/>
          </p:nvGraphicFramePr>
          <p:xfrm>
            <a:off x="3696" y="3744"/>
            <a:ext cx="816" cy="4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660240" imgH="393480" progId="Equation.3">
                    <p:embed/>
                  </p:oleObj>
                </mc:Choice>
                <mc:Fallback>
                  <p:oleObj name="Equation" r:id="rId3" imgW="660240" imgH="393480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744"/>
                          <a:ext cx="816" cy="4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10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5638" y="990600"/>
            <a:ext cx="5313362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 Box 17"/>
          <p:cNvSpPr txBox="1">
            <a:spLocks noChangeArrowheads="1"/>
          </p:cNvSpPr>
          <p:nvPr/>
        </p:nvSpPr>
        <p:spPr bwMode="auto">
          <a:xfrm>
            <a:off x="1638300" y="151765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f</a:t>
            </a: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638300" y="2392363"/>
            <a:ext cx="5600700" cy="1120775"/>
            <a:chOff x="1032" y="1507"/>
            <a:chExt cx="3528" cy="706"/>
          </a:xfrm>
        </p:grpSpPr>
        <p:pic>
          <p:nvPicPr>
            <p:cNvPr id="4111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2" name="Text Box 18"/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g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292225" y="3530600"/>
            <a:ext cx="5946775" cy="1104900"/>
            <a:chOff x="814" y="2224"/>
            <a:chExt cx="3746" cy="696"/>
          </a:xfrm>
        </p:grpSpPr>
        <p:pic>
          <p:nvPicPr>
            <p:cNvPr id="4109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Text Box 19"/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 * g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914400" y="4635500"/>
            <a:ext cx="6324600" cy="1155700"/>
            <a:chOff x="576" y="2920"/>
            <a:chExt cx="3984" cy="728"/>
          </a:xfrm>
        </p:grpSpPr>
        <p:pic>
          <p:nvPicPr>
            <p:cNvPr id="4108" name="Picture 1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4098" name="Object 23"/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660240" imgH="393480" progId="Equation.3">
                    <p:embed/>
                  </p:oleObj>
                </mc:Choice>
                <mc:Fallback>
                  <p:oleObj name="Equation" r:id="rId9" imgW="660240" imgH="39348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07" name="Text Box 26"/>
          <p:cNvSpPr txBox="1">
            <a:spLocks noChangeArrowheads="1"/>
          </p:cNvSpPr>
          <p:nvPr/>
        </p:nvSpPr>
        <p:spPr bwMode="auto">
          <a:xfrm>
            <a:off x="-42863" y="6524503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Differentiation is convolution, and convolution is associative:</a:t>
            </a:r>
            <a:br>
              <a:rPr lang="en-US"/>
            </a:br>
            <a:endParaRPr lang="en-US"/>
          </a:p>
          <a:p>
            <a:pPr>
              <a:buFontTx/>
              <a:buChar char="•"/>
            </a:pPr>
            <a:r>
              <a:rPr lang="en-US"/>
              <a:t>This saves us one operation:</a:t>
            </a:r>
            <a:endParaRPr lang="en-US" i="1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3581400" y="1295400"/>
          <a:ext cx="2667000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20480" imgH="393480" progId="Equation.3">
                  <p:embed/>
                </p:oleObj>
              </mc:Choice>
              <mc:Fallback>
                <p:oleObj name="Equation" r:id="rId3" imgW="1320480" imgH="3934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295400"/>
                        <a:ext cx="2667000" cy="944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Derivative theorem of convolution</a:t>
            </a:r>
          </a:p>
        </p:txBody>
      </p:sp>
      <p:grpSp>
        <p:nvGrpSpPr>
          <p:cNvPr id="5128" name="Group 7"/>
          <p:cNvGrpSpPr>
            <a:grpSpLocks/>
          </p:cNvGrpSpPr>
          <p:nvPr/>
        </p:nvGrpSpPr>
        <p:grpSpPr bwMode="auto">
          <a:xfrm>
            <a:off x="1295400" y="2895600"/>
            <a:ext cx="6096000" cy="3810000"/>
            <a:chOff x="720" y="1317"/>
            <a:chExt cx="4474" cy="2907"/>
          </a:xfrm>
        </p:grpSpPr>
        <p:graphicFrame>
          <p:nvGraphicFramePr>
            <p:cNvPr id="5123" name="Object 8"/>
            <p:cNvGraphicFramePr>
              <a:graphicFrameLocks noChangeAspect="1"/>
            </p:cNvGraphicFramePr>
            <p:nvPr/>
          </p:nvGraphicFramePr>
          <p:xfrm>
            <a:off x="1595" y="1317"/>
            <a:ext cx="3599" cy="29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6001588" imgH="4847619" progId="">
                    <p:embed/>
                  </p:oleObj>
                </mc:Choice>
                <mc:Fallback>
                  <p:oleObj name="Photo Editor Photo" r:id="rId5" imgW="6001588" imgH="4847619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5" y="1317"/>
                          <a:ext cx="3599" cy="29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24" name="Object 9"/>
            <p:cNvGraphicFramePr>
              <a:graphicFrameLocks noChangeAspect="1"/>
            </p:cNvGraphicFramePr>
            <p:nvPr/>
          </p:nvGraphicFramePr>
          <p:xfrm>
            <a:off x="720" y="3408"/>
            <a:ext cx="720" cy="5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558720" imgH="393480" progId="Equation.3">
                    <p:embed/>
                  </p:oleObj>
                </mc:Choice>
                <mc:Fallback>
                  <p:oleObj name="Equation" r:id="rId7" imgW="558720" imgH="39348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3408"/>
                          <a:ext cx="720" cy="5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0" name="Text Box 10"/>
            <p:cNvSpPr txBox="1">
              <a:spLocks noChangeArrowheads="1"/>
            </p:cNvSpPr>
            <p:nvPr/>
          </p:nvSpPr>
          <p:spPr bwMode="auto">
            <a:xfrm>
              <a:off x="1079" y="1680"/>
              <a:ext cx="197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</a:t>
              </a:r>
            </a:p>
          </p:txBody>
        </p:sp>
        <p:graphicFrame>
          <p:nvGraphicFramePr>
            <p:cNvPr id="5125" name="Object 11"/>
            <p:cNvGraphicFramePr>
              <a:graphicFrameLocks noChangeAspect="1"/>
            </p:cNvGraphicFramePr>
            <p:nvPr/>
          </p:nvGraphicFramePr>
          <p:xfrm>
            <a:off x="997" y="2496"/>
            <a:ext cx="443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330120" imgH="393480" progId="Equation.3">
                    <p:embed/>
                  </p:oleObj>
                </mc:Choice>
                <mc:Fallback>
                  <p:oleObj name="Equation" r:id="rId9" imgW="330120" imgH="39348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7" y="2496"/>
                          <a:ext cx="443" cy="5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29" name="Text Box 12"/>
          <p:cNvSpPr txBox="1">
            <a:spLocks noChangeArrowheads="1"/>
          </p:cNvSpPr>
          <p:nvPr/>
        </p:nvSpPr>
        <p:spPr bwMode="auto">
          <a:xfrm>
            <a:off x="-42863" y="6547338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of Gaussian filters</a:t>
            </a:r>
          </a:p>
        </p:txBody>
      </p:sp>
      <p:sp>
        <p:nvSpPr>
          <p:cNvPr id="108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019800"/>
            <a:ext cx="7772400" cy="838200"/>
          </a:xfrm>
        </p:spPr>
        <p:txBody>
          <a:bodyPr/>
          <a:lstStyle/>
          <a:p>
            <a:pPr algn="ctr"/>
            <a:r>
              <a:rPr lang="en-US" dirty="0"/>
              <a:t>Which one finds horizontal/vertical edges?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006475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990600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2117725" y="3544888"/>
            <a:ext cx="159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/>
              <a:t>x</a:t>
            </a:r>
            <a:r>
              <a:rPr lang="en-US" dirty="0"/>
              <a:t>-direction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5570538" y="3505200"/>
            <a:ext cx="159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y</a:t>
            </a:r>
            <a:r>
              <a:rPr lang="en-US"/>
              <a:t>-direction</a:t>
            </a: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47CA97DA-73F8-4F42-BBE6-B9A9D8E59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1765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3395" grpId="0" build="p"/>
      <p:bldP spid="14344" grpId="0"/>
      <p:bldP spid="143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of Gaussian filters</a:t>
            </a:r>
          </a:p>
        </p:txBody>
      </p:sp>
      <p:sp>
        <p:nvSpPr>
          <p:cNvPr id="108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019800"/>
            <a:ext cx="7772400" cy="838200"/>
          </a:xfrm>
        </p:spPr>
        <p:txBody>
          <a:bodyPr/>
          <a:lstStyle/>
          <a:p>
            <a:pPr algn="ctr"/>
            <a:r>
              <a:rPr lang="en-US" dirty="0"/>
              <a:t>Are these </a:t>
            </a:r>
            <a:r>
              <a:rPr lang="en-US"/>
              <a:t>filters separable?</a:t>
            </a:r>
            <a:endParaRPr lang="en-US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006475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990600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2117725" y="3544888"/>
            <a:ext cx="159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x</a:t>
            </a:r>
            <a:r>
              <a:rPr lang="en-US"/>
              <a:t>-direction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5570538" y="3505200"/>
            <a:ext cx="159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y</a:t>
            </a:r>
            <a:r>
              <a:rPr lang="en-US"/>
              <a:t>-direction</a:t>
            </a:r>
          </a:p>
        </p:txBody>
      </p:sp>
    </p:spTree>
    <p:extLst>
      <p:ext uri="{BB962C8B-B14F-4D97-AF65-F5344CB8AC3E}">
        <p14:creationId xmlns:p14="http://schemas.microsoft.com/office/powerpoint/2010/main" val="394943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339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 dirty="0"/>
              <a:t>Recall: Separability of the Gaussian filter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657600"/>
            <a:ext cx="7772400" cy="2819400"/>
          </a:xfrm>
        </p:spPr>
        <p:txBody>
          <a:bodyPr/>
          <a:lstStyle/>
          <a:p>
            <a:r>
              <a:rPr lang="en-US" dirty="0"/>
              <a:t>The 2D Gaussian can be expressed as the product of two functions, one a function of x and the other a function of y.</a:t>
            </a:r>
          </a:p>
          <a:p>
            <a:endParaRPr lang="en-US" dirty="0"/>
          </a:p>
          <a:p>
            <a:r>
              <a:rPr lang="en-US" dirty="0"/>
              <a:t>In this case the two functions are the (identical) 1D Gaussian.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71EC49-5BB3-E843-8895-168AAEBEC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81100"/>
            <a:ext cx="88265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66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371600"/>
          </a:xfrm>
        </p:spPr>
        <p:txBody>
          <a:bodyPr/>
          <a:lstStyle/>
          <a:p>
            <a:r>
              <a:rPr lang="en-US" dirty="0"/>
              <a:t>Smoothed derivative removes noise, but blurs edge. Also finds edges at different “scales”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88" y="990600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5788" y="990600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7588" y="990600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114425" y="434022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 pixel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119563" y="4340225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 pixels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7091363" y="4340225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7 pixels</a:t>
            </a:r>
          </a:p>
        </p:txBody>
      </p:sp>
      <p:sp>
        <p:nvSpPr>
          <p:cNvPr id="1536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Scale of Gaussian derivative filter</a:t>
            </a:r>
          </a:p>
        </p:txBody>
      </p:sp>
      <p:sp>
        <p:nvSpPr>
          <p:cNvPr id="15370" name="Text Box 11"/>
          <p:cNvSpPr txBox="1">
            <a:spLocks noChangeArrowheads="1"/>
          </p:cNvSpPr>
          <p:nvPr/>
        </p:nvSpPr>
        <p:spPr bwMode="auto">
          <a:xfrm>
            <a:off x="0" y="65532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Source: D. Forsyth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609599" y="0"/>
            <a:ext cx="8029575" cy="1143000"/>
          </a:xfrm>
        </p:spPr>
        <p:txBody>
          <a:bodyPr/>
          <a:lstStyle/>
          <a:p>
            <a:pPr eaLnBrk="1" hangingPunct="1"/>
            <a:r>
              <a:rPr lang="en-US" dirty="0"/>
              <a:t>Review: Smoothing vs. derivative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Smoothing filters</a:t>
            </a:r>
          </a:p>
          <a:p>
            <a:pPr lvl="1" eaLnBrk="1" hangingPunct="1"/>
            <a:r>
              <a:rPr lang="en-US" sz="2000" dirty="0"/>
              <a:t>Gaussian: remove “high-frequency” components; </a:t>
            </a:r>
            <a:br>
              <a:rPr lang="en-US" sz="2000" dirty="0"/>
            </a:br>
            <a:r>
              <a:rPr lang="en-US" sz="2000" dirty="0"/>
              <a:t>“low-pass” filter</a:t>
            </a:r>
          </a:p>
          <a:p>
            <a:pPr lvl="1" eaLnBrk="1" hangingPunct="1"/>
            <a:r>
              <a:rPr lang="en-US" sz="2000" dirty="0"/>
              <a:t>Can the values of a smoothing filter be negative?</a:t>
            </a:r>
          </a:p>
          <a:p>
            <a:pPr lvl="1" eaLnBrk="1" hangingPunct="1"/>
            <a:r>
              <a:rPr lang="en-US" dirty="0"/>
              <a:t>What should the values sum to?</a:t>
            </a:r>
            <a:endParaRPr lang="en-US" sz="2000" dirty="0"/>
          </a:p>
          <a:p>
            <a:pPr lvl="2" eaLnBrk="1" hangingPunct="1"/>
            <a:r>
              <a:rPr lang="en-US" b="1" dirty="0"/>
              <a:t>One:</a:t>
            </a:r>
            <a:r>
              <a:rPr lang="en-US" dirty="0"/>
              <a:t> constant regions are not affected by the filter</a:t>
            </a:r>
            <a:endParaRPr lang="en-US" sz="2000" dirty="0"/>
          </a:p>
          <a:p>
            <a:pPr lvl="1" eaLnBrk="1" hangingPunct="1">
              <a:buNone/>
            </a:pPr>
            <a:endParaRPr lang="en-US" sz="2000" dirty="0"/>
          </a:p>
          <a:p>
            <a:pPr eaLnBrk="1" hangingPunct="1">
              <a:buFontTx/>
              <a:buNone/>
            </a:pPr>
            <a:br>
              <a:rPr lang="en-US" sz="800" dirty="0"/>
            </a:br>
            <a:endParaRPr lang="en-US" sz="800" dirty="0"/>
          </a:p>
          <a:p>
            <a:pPr eaLnBrk="1" hangingPunct="1"/>
            <a:r>
              <a:rPr lang="en-US" sz="2800" dirty="0"/>
              <a:t>Derivative filters</a:t>
            </a:r>
          </a:p>
          <a:p>
            <a:pPr lvl="1" eaLnBrk="1" hangingPunct="1"/>
            <a:r>
              <a:rPr lang="en-US" dirty="0"/>
              <a:t>Derivatives of Gaussian</a:t>
            </a:r>
          </a:p>
          <a:p>
            <a:pPr lvl="1" eaLnBrk="1" hangingPunct="1"/>
            <a:r>
              <a:rPr lang="en-US" dirty="0"/>
              <a:t>Can the values of a derivative filter be negative?</a:t>
            </a:r>
          </a:p>
          <a:p>
            <a:pPr lvl="1" eaLnBrk="1" hangingPunct="1"/>
            <a:r>
              <a:rPr lang="en-US" dirty="0"/>
              <a:t>What should the values sum to?</a:t>
            </a:r>
            <a:r>
              <a:rPr lang="en-US" sz="2000" dirty="0"/>
              <a:t> </a:t>
            </a:r>
            <a:endParaRPr lang="en-US" dirty="0">
              <a:sym typeface="Wingdings" pitchFamily="2" charset="2"/>
            </a:endParaRPr>
          </a:p>
          <a:p>
            <a:pPr lvl="2" eaLnBrk="1" hangingPunct="1"/>
            <a:r>
              <a:rPr lang="en-US" sz="1800" b="1" dirty="0">
                <a:sym typeface="Wingdings" pitchFamily="2" charset="2"/>
              </a:rPr>
              <a:t>Zero:</a:t>
            </a:r>
            <a:r>
              <a:rPr lang="en-US" sz="1800" dirty="0">
                <a:sym typeface="Wingdings" pitchFamily="2" charset="2"/>
              </a:rPr>
              <a:t> n</a:t>
            </a:r>
            <a:r>
              <a:rPr lang="en-US" sz="1800" dirty="0"/>
              <a:t>o response in constant regions</a:t>
            </a:r>
          </a:p>
          <a:p>
            <a:pPr lvl="1" eaLnBrk="1" hangingPunct="1">
              <a:buFontTx/>
              <a:buNone/>
            </a:pPr>
            <a:endParaRPr lang="en-US" dirty="0"/>
          </a:p>
          <a:p>
            <a:pPr lvl="1" eaLnBrk="1" hangingPunct="1"/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0668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6576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36576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5">
            <a:extLst>
              <a:ext uri="{FF2B5EF4-FFF2-40B4-BE49-F238E27FC236}">
                <a16:creationId xmlns:a16="http://schemas.microsoft.com/office/drawing/2014/main" id="{2EF47DA0-2551-0D4C-B55E-B947D0273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1765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-304800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Edge Detection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511E3-C5D6-0440-8C35-130C6894CBEB}"/>
              </a:ext>
            </a:extLst>
          </p:cNvPr>
          <p:cNvSpPr txBox="1"/>
          <p:nvPr/>
        </p:nvSpPr>
        <p:spPr>
          <a:xfrm>
            <a:off x="-17585" y="6519446"/>
            <a:ext cx="551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Many slides from S.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E479B532-3376-E245-92BD-B179DAF9B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9704" y="5628182"/>
            <a:ext cx="6400800" cy="1752600"/>
          </a:xfrm>
        </p:spPr>
        <p:txBody>
          <a:bodyPr/>
          <a:lstStyle/>
          <a:p>
            <a:r>
              <a:rPr lang="en-US" sz="2400" dirty="0"/>
              <a:t>CS 543 / ECE 549 – Saurabh Gupta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D4777C-5E1A-7D4B-ABC8-AA2B65989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0600"/>
            <a:ext cx="5715000" cy="4637582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D6D5260-400A-CD4D-90BD-5F0E41270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104" y="2286000"/>
            <a:ext cx="3048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While we wait, what do you see in this image?</a:t>
            </a:r>
          </a:p>
        </p:txBody>
      </p:sp>
    </p:spTree>
    <p:extLst>
      <p:ext uri="{BB962C8B-B14F-4D97-AF65-F5344CB8AC3E}">
        <p14:creationId xmlns:p14="http://schemas.microsoft.com/office/powerpoint/2010/main" val="1140493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Building an edge detector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5794188"/>
            <a:ext cx="3641888" cy="476388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400" dirty="0"/>
              <a:t>original image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431731" y="5794188"/>
            <a:ext cx="3641888" cy="4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+mn-cs"/>
              </a:rPr>
              <a:t>final output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tree, outdoor, building, white&#10;&#10;Description automatically generated">
            <a:extLst>
              <a:ext uri="{FF2B5EF4-FFF2-40B4-BE49-F238E27FC236}">
                <a16:creationId xmlns:a16="http://schemas.microsoft.com/office/drawing/2014/main" id="{18789376-2CFC-F646-AE20-DAEAD953D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84013"/>
            <a:ext cx="3641888" cy="4710175"/>
          </a:xfrm>
          <a:prstGeom prst="rect">
            <a:avLst/>
          </a:prstGeom>
        </p:spPr>
      </p:pic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E39098E2-793C-D340-AA0B-626BB8005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90" y="1084013"/>
            <a:ext cx="3641888" cy="47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6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Building an edge detector</a:t>
            </a:r>
          </a:p>
        </p:txBody>
      </p:sp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685800" y="6128653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norm of the gradient</a:t>
            </a:r>
          </a:p>
        </p:txBody>
      </p:sp>
      <p:pic>
        <p:nvPicPr>
          <p:cNvPr id="3" name="Picture 2" descr="A picture containing text, outdoor, building, black&#10;&#10;Description automatically generated">
            <a:extLst>
              <a:ext uri="{FF2B5EF4-FFF2-40B4-BE49-F238E27FC236}">
                <a16:creationId xmlns:a16="http://schemas.microsoft.com/office/drawing/2014/main" id="{DBBBDE00-AE7B-5E42-B1FB-CD9D64192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56" y="1122822"/>
            <a:ext cx="3870488" cy="500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5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Building an edge detector</a:t>
            </a:r>
          </a:p>
        </p:txBody>
      </p:sp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4680706" y="6352099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orientation of the gradient</a:t>
            </a:r>
          </a:p>
        </p:txBody>
      </p:sp>
      <p:pic>
        <p:nvPicPr>
          <p:cNvPr id="10" name="Picture 9" descr="A picture containing text, crowd&#10;&#10;Description automatically generated">
            <a:extLst>
              <a:ext uri="{FF2B5EF4-FFF2-40B4-BE49-F238E27FC236}">
                <a16:creationId xmlns:a16="http://schemas.microsoft.com/office/drawing/2014/main" id="{83C58C09-ACBC-1349-9949-FC8682773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14" y="1499650"/>
            <a:ext cx="3832786" cy="4933819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E698207B-95BB-2842-9C90-19554A4C8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675" y="1676400"/>
            <a:ext cx="990600" cy="990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1408C3-BF89-5247-BC92-70229947D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75" y="1065609"/>
            <a:ext cx="3943557" cy="330994"/>
          </a:xfrm>
          <a:prstGeom prst="rect">
            <a:avLst/>
          </a:prstGeom>
        </p:spPr>
      </p:pic>
      <p:pic>
        <p:nvPicPr>
          <p:cNvPr id="16" name="Picture 15" descr="A picture containing tree, outdoor, building, white&#10;&#10;Description automatically generated">
            <a:extLst>
              <a:ext uri="{FF2B5EF4-FFF2-40B4-BE49-F238E27FC236}">
                <a16:creationId xmlns:a16="http://schemas.microsoft.com/office/drawing/2014/main" id="{D277EC4F-7AF8-AE42-B7B8-06940ACE0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5" y="1547812"/>
            <a:ext cx="3734908" cy="483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88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building, black&#10;&#10;Description automatically generated">
            <a:extLst>
              <a:ext uri="{FF2B5EF4-FFF2-40B4-BE49-F238E27FC236}">
                <a16:creationId xmlns:a16="http://schemas.microsoft.com/office/drawing/2014/main" id="{474B2E78-D088-1845-B4D6-51EB46C95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556" y="979932"/>
            <a:ext cx="4022888" cy="5202935"/>
          </a:xfrm>
          <a:prstGeom prst="rect">
            <a:avLst/>
          </a:prstGeom>
        </p:spPr>
      </p:pic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Building an edge detector</a:t>
            </a:r>
          </a:p>
        </p:txBody>
      </p:sp>
      <p:sp>
        <p:nvSpPr>
          <p:cNvPr id="129028" name="Rectangle 7"/>
          <p:cNvSpPr>
            <a:spLocks noChangeArrowheads="1"/>
          </p:cNvSpPr>
          <p:nvPr/>
        </p:nvSpPr>
        <p:spPr bwMode="auto">
          <a:xfrm>
            <a:off x="685800" y="6248399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Norm of the gradient &gt; threshold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8368A23-9596-B54B-AA77-227B9381F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038" y="979932"/>
            <a:ext cx="4022888" cy="52029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5600" y="2508342"/>
            <a:ext cx="949325" cy="13874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9031" name="TextBox 6"/>
          <p:cNvSpPr txBox="1">
            <a:spLocks noChangeArrowheads="1"/>
          </p:cNvSpPr>
          <p:nvPr/>
        </p:nvSpPr>
        <p:spPr bwMode="auto">
          <a:xfrm>
            <a:off x="7239000" y="1646238"/>
            <a:ext cx="18256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How to turn these thick regions of the gradient into curves?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3844925" y="2552701"/>
            <a:ext cx="3355977" cy="64938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25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90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Non-maximum suppression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105400"/>
            <a:ext cx="9067800" cy="11430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For each location q above threshold, check that the gradient magnitude is higher than at neighbors p and r along the direction of the gradient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May need to interpolate to get the magnitudes at p and r</a:t>
            </a:r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295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3716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http://www.owlnet.rice.edu/~elec539/Projects97/morphjrks/fi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895600"/>
            <a:ext cx="3505200" cy="203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5">
            <a:extLst>
              <a:ext uri="{FF2B5EF4-FFF2-40B4-BE49-F238E27FC236}">
                <a16:creationId xmlns:a16="http://schemas.microsoft.com/office/drawing/2014/main" id="{FF1E786D-4CD8-F04A-9449-40460B49A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1765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3021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363901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http://en.wikipedia.org/wiki/Bilinear_interpolation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515611-5260-A84F-9EAC-C5BE390D9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010" y="2244437"/>
            <a:ext cx="3711519" cy="3725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DF6526-0E9D-DC4B-A97C-EFDE286C699E}"/>
                  </a:ext>
                </a:extLst>
              </p:cNvPr>
              <p:cNvSpPr txBox="1"/>
              <p:nvPr/>
            </p:nvSpPr>
            <p:spPr>
              <a:xfrm>
                <a:off x="1517670" y="1171872"/>
                <a:ext cx="6108660" cy="7133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(0,0)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(0,1)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(1,0)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(1,1)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DF6526-0E9D-DC4B-A97C-EFDE286C6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670" y="1171872"/>
                <a:ext cx="6108660" cy="713337"/>
              </a:xfrm>
              <a:prstGeom prst="rect">
                <a:avLst/>
              </a:prstGeom>
              <a:blipFill>
                <a:blip r:embed="rId4"/>
                <a:stretch>
                  <a:fillRect l="-1458" t="-3509" b="-17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39A2510-F7BD-3642-9AB6-C58311AD5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2142280"/>
            <a:ext cx="2612686" cy="36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09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Sidebar: Interpolation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172200" cy="5486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imx2 = </a:t>
            </a:r>
            <a:r>
              <a:rPr lang="en-US" dirty="0" err="1"/>
              <a:t>imresize</a:t>
            </a:r>
            <a:r>
              <a:rPr lang="en-US" dirty="0"/>
              <a:t>(</a:t>
            </a:r>
            <a:r>
              <a:rPr lang="en-US" dirty="0" err="1"/>
              <a:t>im</a:t>
            </a:r>
            <a:r>
              <a:rPr lang="en-US" dirty="0"/>
              <a:t>, 2, </a:t>
            </a:r>
            <a:r>
              <a:rPr lang="en-US" dirty="0" err="1"/>
              <a:t>interpolation_type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‘nearest’ </a:t>
            </a:r>
          </a:p>
          <a:p>
            <a:pPr lvl="1"/>
            <a:r>
              <a:rPr lang="en-US" dirty="0"/>
              <a:t>Copy value from nearest known</a:t>
            </a:r>
          </a:p>
          <a:p>
            <a:pPr lvl="1"/>
            <a:r>
              <a:rPr lang="en-US" dirty="0"/>
              <a:t>Very fast but creates blocky edges</a:t>
            </a:r>
          </a:p>
          <a:p>
            <a:endParaRPr lang="en-US" dirty="0"/>
          </a:p>
          <a:p>
            <a:r>
              <a:rPr lang="en-US" dirty="0"/>
              <a:t>‘bilinear’</a:t>
            </a:r>
          </a:p>
          <a:p>
            <a:pPr lvl="1"/>
            <a:r>
              <a:rPr lang="en-US" dirty="0"/>
              <a:t>Weighted average from four nearest known pixels</a:t>
            </a:r>
          </a:p>
          <a:p>
            <a:pPr lvl="1"/>
            <a:r>
              <a:rPr lang="en-US" dirty="0"/>
              <a:t>Fast and reasonable results</a:t>
            </a:r>
          </a:p>
          <a:p>
            <a:pPr lvl="1"/>
            <a:endParaRPr lang="en-US" dirty="0"/>
          </a:p>
          <a:p>
            <a:r>
              <a:rPr lang="en-US" dirty="0"/>
              <a:t>‘</a:t>
            </a:r>
            <a:r>
              <a:rPr lang="en-US" dirty="0" err="1"/>
              <a:t>bicubic</a:t>
            </a:r>
            <a:r>
              <a:rPr lang="en-US" dirty="0"/>
              <a:t>’ (default)</a:t>
            </a:r>
          </a:p>
          <a:p>
            <a:pPr lvl="1"/>
            <a:r>
              <a:rPr lang="en-US" dirty="0"/>
              <a:t>Non-linear smoothing over larger area</a:t>
            </a:r>
          </a:p>
          <a:p>
            <a:pPr lvl="1"/>
            <a:r>
              <a:rPr lang="en-US" dirty="0"/>
              <a:t>Slower, visually appealing, may create negative pixel values</a:t>
            </a:r>
          </a:p>
        </p:txBody>
      </p:sp>
      <p:pic>
        <p:nvPicPr>
          <p:cNvPr id="98306" name="Picture 2" descr="http://upload.wikimedia.org/wikipedia/commons/thumb/c/c1/Nearest2DInterpolExample.png/220px-Nearest2DInterpolExam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83" y="1524000"/>
            <a:ext cx="209550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http://upload.wikimedia.org/wikipedia/commons/thumb/d/d5/BicubicInterpolationExample.png/220px-BicubicInterpolationExamp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83" y="5105400"/>
            <a:ext cx="20955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http://upload.wikimedia.org/wikipedia/commons/thumb/1/16/BilinearInterpolExample.png/220px-BilinearInterpolExamp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773" y="3333751"/>
            <a:ext cx="20955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80287"/>
            <a:ext cx="5221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Examples from </a:t>
            </a:r>
            <a:r>
              <a:rPr lang="en-US" sz="1400" dirty="0">
                <a:hlinkClick r:id="rId5"/>
              </a:rPr>
              <a:t>http://en.wikipedia.org/wiki/Bicubic_interpolation</a:t>
            </a:r>
            <a:endParaRPr lang="en-US" sz="1400" dirty="0"/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2EE3E55F-8C96-A142-888B-F4FE6247C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3" y="6338500"/>
            <a:ext cx="1765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D. </a:t>
            </a:r>
            <a:r>
              <a:rPr lang="en-US" sz="1200" dirty="0" err="1"/>
              <a:t>Hoeim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9223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Non-maximum suppression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34000" y="5550695"/>
            <a:ext cx="40005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Another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+mn-cs"/>
              </a:rPr>
              <a:t>p</a:t>
            </a: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roblem: pixels along this edge didn’t survive the </a:t>
            </a:r>
            <a:r>
              <a:rPr lang="en-US" sz="24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text, outdoor, building, black&#10;&#10;Description automatically generated">
            <a:extLst>
              <a:ext uri="{FF2B5EF4-FFF2-40B4-BE49-F238E27FC236}">
                <a16:creationId xmlns:a16="http://schemas.microsoft.com/office/drawing/2014/main" id="{3B763EA2-EB8C-4240-8AA9-B5371036A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" y="1057277"/>
            <a:ext cx="3004794" cy="3886200"/>
          </a:xfrm>
          <a:prstGeom prst="rect">
            <a:avLst/>
          </a:prstGeom>
        </p:spPr>
      </p:pic>
      <p:pic>
        <p:nvPicPr>
          <p:cNvPr id="9" name="Picture 8" descr="A picture containing text, building, black, white&#10;&#10;Description automatically generated">
            <a:extLst>
              <a:ext uri="{FF2B5EF4-FFF2-40B4-BE49-F238E27FC236}">
                <a16:creationId xmlns:a16="http://schemas.microsoft.com/office/drawing/2014/main" id="{565E5916-570E-4249-A8C1-CA0A618EA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03" y="1066800"/>
            <a:ext cx="3004794" cy="3886201"/>
          </a:xfrm>
          <a:prstGeom prst="rect">
            <a:avLst/>
          </a:prstGeom>
        </p:spPr>
      </p:pic>
      <p:pic>
        <p:nvPicPr>
          <p:cNvPr id="11" name="Picture 10" descr="A picture containing nature&#10;&#10;Description automatically generated">
            <a:extLst>
              <a:ext uri="{FF2B5EF4-FFF2-40B4-BE49-F238E27FC236}">
                <a16:creationId xmlns:a16="http://schemas.microsoft.com/office/drawing/2014/main" id="{50A51BCE-E315-DB49-AD18-25F4102B3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03" y="1057277"/>
            <a:ext cx="3004795" cy="388620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746081" y="2362200"/>
            <a:ext cx="188119" cy="92948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2B94926E-7027-EC43-8D2F-63C1C5458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953001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NMS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22B2EE4B-BD96-1C45-A2E4-7C7DC20CC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300" y="4953001"/>
            <a:ext cx="2819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NMS &gt; threshold</a:t>
            </a:r>
          </a:p>
        </p:txBody>
      </p:sp>
    </p:spTree>
    <p:extLst>
      <p:ext uri="{BB962C8B-B14F-4D97-AF65-F5344CB8AC3E}">
        <p14:creationId xmlns:p14="http://schemas.microsoft.com/office/powerpoint/2010/main" val="316859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772400" cy="1143000"/>
          </a:xfrm>
        </p:spPr>
        <p:txBody>
          <a:bodyPr/>
          <a:lstStyle/>
          <a:p>
            <a:r>
              <a:rPr lang="en-US"/>
              <a:t>Hysteresis thresholding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701675" y="1600200"/>
            <a:ext cx="7772400" cy="4114800"/>
          </a:xfrm>
        </p:spPr>
        <p:txBody>
          <a:bodyPr/>
          <a:lstStyle/>
          <a:p>
            <a:r>
              <a:rPr lang="en-US" sz="2800" dirty="0"/>
              <a:t>Use a high threshold to start edge curves, and a low threshold to continue them.</a:t>
            </a:r>
            <a:endParaRPr lang="en-US" sz="2800" b="1" dirty="0"/>
          </a:p>
        </p:txBody>
      </p:sp>
      <p:sp>
        <p:nvSpPr>
          <p:cNvPr id="132100" name="Freeform 4"/>
          <p:cNvSpPr>
            <a:spLocks/>
          </p:cNvSpPr>
          <p:nvPr/>
        </p:nvSpPr>
        <p:spPr bwMode="auto">
          <a:xfrm>
            <a:off x="311150" y="3960813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2978150" y="3998913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5467350" y="4697413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3" name="Freeform 7"/>
          <p:cNvSpPr>
            <a:spLocks/>
          </p:cNvSpPr>
          <p:nvPr/>
        </p:nvSpPr>
        <p:spPr bwMode="auto">
          <a:xfrm>
            <a:off x="6178550" y="4545013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7308850" y="6553200"/>
            <a:ext cx="2825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2007993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Hysteresis</a:t>
            </a:r>
          </a:p>
        </p:txBody>
      </p:sp>
      <p:pic>
        <p:nvPicPr>
          <p:cNvPr id="11" name="Picture 10" descr="A picture containing nature&#10;&#10;Description automatically generated">
            <a:extLst>
              <a:ext uri="{FF2B5EF4-FFF2-40B4-BE49-F238E27FC236}">
                <a16:creationId xmlns:a16="http://schemas.microsoft.com/office/drawing/2014/main" id="{50A51BCE-E315-DB49-AD18-25F4102B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9" y="1066800"/>
            <a:ext cx="3004795" cy="3886201"/>
          </a:xfrm>
          <a:prstGeom prst="rect">
            <a:avLst/>
          </a:prstGeom>
        </p:spPr>
      </p:pic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2D5D579F-FF95-EB47-B78D-69424A0EE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02" y="1062669"/>
            <a:ext cx="3004795" cy="3886202"/>
          </a:xfrm>
          <a:prstGeom prst="rect">
            <a:avLst/>
          </a:prstGeom>
        </p:spPr>
      </p:pic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E873F280-BBA4-C842-AC41-B16586DC3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65" y="1062669"/>
            <a:ext cx="3004795" cy="388620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746081" y="2362200"/>
            <a:ext cx="188119" cy="92948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D7DB197A-FACC-0847-BF21-05B116E9A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48" y="5077619"/>
            <a:ext cx="1819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high threshold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(strong edges)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B4F6B5D5-E10D-F34D-9BBE-60A2E4F09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924" y="5077618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low threshold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(weak edges)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C360A05D-B14E-2A4D-A22F-D26180F72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0774" y="5230017"/>
            <a:ext cx="2441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hysteresis threshold</a:t>
            </a:r>
          </a:p>
        </p:txBody>
      </p:sp>
    </p:spTree>
    <p:extLst>
      <p:ext uri="{BB962C8B-B14F-4D97-AF65-F5344CB8AC3E}">
        <p14:creationId xmlns:p14="http://schemas.microsoft.com/office/powerpoint/2010/main" val="227686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56D2F8-9F18-0549-98A4-74E332013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490" y="914400"/>
            <a:ext cx="6761019" cy="5486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AAE245-42BA-FC4F-B46B-737A400B5FA5}"/>
              </a:ext>
            </a:extLst>
          </p:cNvPr>
          <p:cNvSpPr/>
          <p:nvPr/>
        </p:nvSpPr>
        <p:spPr>
          <a:xfrm>
            <a:off x="-29308" y="6550223"/>
            <a:ext cx="8458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Gregory, R. L. (1970). The Intelligent Eye. New York, NY: McGraw-Hill Paperbacks.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1ED0589-B2F9-0B4D-81ED-816D38655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33133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Are Edges an Input or an Output?</a:t>
            </a:r>
          </a:p>
        </p:txBody>
      </p:sp>
    </p:spTree>
    <p:extLst>
      <p:ext uri="{BB962C8B-B14F-4D97-AF65-F5344CB8AC3E}">
        <p14:creationId xmlns:p14="http://schemas.microsoft.com/office/powerpoint/2010/main" val="525971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/>
              <a:t>Hysteresis thresholding</a:t>
            </a: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67100" y="647700"/>
            <a:ext cx="2209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3795713" y="3200400"/>
            <a:ext cx="176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original image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3829050"/>
            <a:ext cx="2592388" cy="2740025"/>
            <a:chOff x="144" y="2412"/>
            <a:chExt cx="1633" cy="1726"/>
          </a:xfrm>
        </p:grpSpPr>
        <p:pic>
          <p:nvPicPr>
            <p:cNvPr id="13313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343" y="2213"/>
              <a:ext cx="1236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4" name="Text Box 7"/>
            <p:cNvSpPr txBox="1">
              <a:spLocks noChangeArrowheads="1"/>
            </p:cNvSpPr>
            <p:nvPr/>
          </p:nvSpPr>
          <p:spPr bwMode="auto">
            <a:xfrm>
              <a:off x="438" y="3696"/>
              <a:ext cx="114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high threshold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(strong edges)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276600" y="3829050"/>
            <a:ext cx="2592388" cy="2740025"/>
            <a:chOff x="2064" y="2412"/>
            <a:chExt cx="1633" cy="1726"/>
          </a:xfrm>
        </p:grpSpPr>
        <p:pic>
          <p:nvPicPr>
            <p:cNvPr id="13313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2273" y="2203"/>
              <a:ext cx="1215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2" name="Text Box 10"/>
            <p:cNvSpPr txBox="1">
              <a:spLocks noChangeArrowheads="1"/>
            </p:cNvSpPr>
            <p:nvPr/>
          </p:nvSpPr>
          <p:spPr bwMode="auto">
            <a:xfrm>
              <a:off x="2345" y="3696"/>
              <a:ext cx="107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low threshold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(weak edges)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324600" y="3829050"/>
            <a:ext cx="2590800" cy="2435225"/>
            <a:chOff x="3984" y="2412"/>
            <a:chExt cx="1632" cy="1534"/>
          </a:xfrm>
        </p:grpSpPr>
        <p:pic>
          <p:nvPicPr>
            <p:cNvPr id="133129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4198" y="2198"/>
              <a:ext cx="1203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0" name="Text Box 13"/>
            <p:cNvSpPr txBox="1">
              <a:spLocks noChangeArrowheads="1"/>
            </p:cNvSpPr>
            <p:nvPr/>
          </p:nvSpPr>
          <p:spPr bwMode="auto">
            <a:xfrm>
              <a:off x="4043" y="3696"/>
              <a:ext cx="15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hysteresis threshold</a:t>
              </a:r>
            </a:p>
          </p:txBody>
        </p:sp>
      </p:grpSp>
      <p:sp>
        <p:nvSpPr>
          <p:cNvPr id="133128" name="Text Box 14"/>
          <p:cNvSpPr txBox="1">
            <a:spLocks noChangeArrowheads="1"/>
          </p:cNvSpPr>
          <p:nvPr/>
        </p:nvSpPr>
        <p:spPr bwMode="auto">
          <a:xfrm>
            <a:off x="7475538" y="6553200"/>
            <a:ext cx="159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Source: L. </a:t>
            </a:r>
            <a:r>
              <a:rPr lang="en-US" sz="14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Fei-Fei</a:t>
            </a:r>
            <a:endParaRPr lang="en-US" sz="1400" kern="12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r>
              <a:rPr lang="en-US"/>
              <a:t>Effect of </a:t>
            </a:r>
            <a:r>
              <a:rPr lang="en-US">
                <a:sym typeface="Symbol" pitchFamily="18" charset="2"/>
              </a:rPr>
              <a:t> (</a:t>
            </a:r>
            <a:r>
              <a:rPr lang="en-US"/>
              <a:t>Gaussian kernel spread/size)</a:t>
            </a:r>
          </a:p>
        </p:txBody>
      </p:sp>
      <p:pic>
        <p:nvPicPr>
          <p:cNvPr id="39939" name="Picture 4" descr="cln1can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385888"/>
            <a:ext cx="2925763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5" descr="cln1can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9913" y="13716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cln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385888"/>
            <a:ext cx="2925763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3429000" y="4368800"/>
            <a:ext cx="151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Canny with </a:t>
            </a:r>
          </a:p>
        </p:txBody>
      </p:sp>
      <p:pic>
        <p:nvPicPr>
          <p:cNvPr id="39943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6013" y="4433888"/>
            <a:ext cx="8651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9"/>
          <p:cNvSpPr txBox="1">
            <a:spLocks noChangeArrowheads="1"/>
          </p:cNvSpPr>
          <p:nvPr/>
        </p:nvSpPr>
        <p:spPr bwMode="auto">
          <a:xfrm>
            <a:off x="6400800" y="4357688"/>
            <a:ext cx="151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Canny with </a:t>
            </a:r>
          </a:p>
        </p:txBody>
      </p:sp>
      <p:pic>
        <p:nvPicPr>
          <p:cNvPr id="39945" name="Picture 1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89875" y="4418013"/>
            <a:ext cx="88106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838200" y="4357688"/>
            <a:ext cx="1074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original </a:t>
            </a:r>
          </a:p>
        </p:txBody>
      </p:sp>
      <p:sp>
        <p:nvSpPr>
          <p:cNvPr id="39947" name="Rectangle 12"/>
          <p:cNvSpPr>
            <a:spLocks noChangeArrowheads="1"/>
          </p:cNvSpPr>
          <p:nvPr/>
        </p:nvSpPr>
        <p:spPr bwMode="auto">
          <a:xfrm>
            <a:off x="685800" y="5257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/>
              <a:t>The choice of </a:t>
            </a:r>
            <a:r>
              <a:rPr lang="en-US" sz="2800">
                <a:sym typeface="Symbol" pitchFamily="18" charset="2"/>
              </a:rPr>
              <a:t></a:t>
            </a:r>
            <a:r>
              <a:rPr lang="en-US" sz="2800"/>
              <a:t> depends on desired behavior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large </a:t>
            </a:r>
            <a:r>
              <a:rPr lang="en-US" sz="2000">
                <a:sym typeface="Symbol" pitchFamily="18" charset="2"/>
              </a:rPr>
              <a:t></a:t>
            </a:r>
            <a:r>
              <a:rPr lang="en-US" sz="2000"/>
              <a:t> detects large scale edges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small </a:t>
            </a:r>
            <a:r>
              <a:rPr lang="en-US" sz="2000">
                <a:sym typeface="Symbol" pitchFamily="18" charset="2"/>
              </a:rPr>
              <a:t></a:t>
            </a:r>
            <a:r>
              <a:rPr lang="en-US" sz="2000"/>
              <a:t> detects fine features</a:t>
            </a:r>
          </a:p>
        </p:txBody>
      </p:sp>
      <p:sp>
        <p:nvSpPr>
          <p:cNvPr id="39948" name="Text Box 16"/>
          <p:cNvSpPr txBox="1">
            <a:spLocks noChangeArrowheads="1"/>
          </p:cNvSpPr>
          <p:nvPr/>
        </p:nvSpPr>
        <p:spPr bwMode="auto">
          <a:xfrm>
            <a:off x="75469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2825033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Compute x and y gradient images </a:t>
            </a:r>
          </a:p>
          <a:p>
            <a:pPr marL="533400" indent="-533400"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Find magnitude and orientation of gradient</a:t>
            </a:r>
          </a:p>
          <a:p>
            <a:pPr marL="533400" indent="-533400">
              <a:spcBef>
                <a:spcPts val="600"/>
              </a:spcBef>
              <a:buFont typeface="+mj-lt"/>
              <a:buAutoNum type="arabicPeriod"/>
            </a:pPr>
            <a:r>
              <a:rPr lang="en-US" sz="2400" b="1" dirty="0"/>
              <a:t>Non-maximum suppression</a:t>
            </a:r>
            <a:r>
              <a:rPr lang="en-US" sz="2400" dirty="0"/>
              <a:t>:</a:t>
            </a:r>
          </a:p>
          <a:p>
            <a:pPr marL="914400" lvl="1" indent="-457200">
              <a:spcBef>
                <a:spcPts val="600"/>
              </a:spcBef>
            </a:pPr>
            <a:r>
              <a:rPr lang="en-US" sz="2400" dirty="0"/>
              <a:t>Thin wide “ridges” down to single pixel width</a:t>
            </a:r>
          </a:p>
          <a:p>
            <a:pPr marL="533400" indent="-533400">
              <a:spcBef>
                <a:spcPts val="600"/>
              </a:spcBef>
              <a:buFont typeface="+mj-lt"/>
              <a:buAutoNum type="arabicPeriod"/>
            </a:pPr>
            <a:r>
              <a:rPr lang="en-US" sz="2400" b="1" dirty="0"/>
              <a:t>Linking and </a:t>
            </a:r>
            <a:r>
              <a:rPr lang="en-US" sz="2400" b="1" dirty="0" err="1"/>
              <a:t>thresholding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b="1" dirty="0"/>
              <a:t>hysteresis</a:t>
            </a:r>
            <a:r>
              <a:rPr lang="en-US" sz="2400" dirty="0"/>
              <a:t>):</a:t>
            </a:r>
          </a:p>
          <a:p>
            <a:pPr marL="914400" lvl="1" indent="-457200">
              <a:spcBef>
                <a:spcPts val="600"/>
              </a:spcBef>
            </a:pPr>
            <a:r>
              <a:rPr lang="en-US" sz="2400" dirty="0"/>
              <a:t>Define two thresholds: low and high</a:t>
            </a:r>
          </a:p>
          <a:p>
            <a:pPr marL="914400" lvl="1" indent="-457200">
              <a:spcBef>
                <a:spcPts val="600"/>
              </a:spcBef>
            </a:pPr>
            <a:r>
              <a:rPr lang="en-US" sz="2400" dirty="0"/>
              <a:t>Use the high threshold to start edge curves and the low threshold to continue them</a:t>
            </a:r>
            <a:br>
              <a:rPr lang="en-US" sz="2400"/>
            </a:br>
            <a:endParaRPr lang="en-US" sz="8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5943600"/>
            <a:ext cx="822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000" dirty="0"/>
              <a:t>J. Canny, </a:t>
            </a:r>
            <a:r>
              <a:rPr lang="en-US" sz="2000" dirty="0">
                <a:hlinkClick r:id="rId3"/>
              </a:rPr>
              <a:t>A Computational Approach To Edge Detection</a:t>
            </a:r>
            <a:r>
              <a:rPr lang="en-US" sz="2000" dirty="0"/>
              <a:t>, IEEE Trans. Pattern Analysis and Machine Intelligence, 8:679-714, 1986. 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B756D6BF-C27D-0043-A8E8-CC063A50A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1765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5242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2046"/>
            <a:ext cx="8077200" cy="838200"/>
          </a:xfrm>
        </p:spPr>
        <p:txBody>
          <a:bodyPr/>
          <a:lstStyle/>
          <a:p>
            <a:r>
              <a:rPr lang="en-US" dirty="0"/>
              <a:t>Image gradients vs. meaningful contours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41975"/>
            <a:ext cx="7772400" cy="838200"/>
          </a:xfrm>
        </p:spPr>
        <p:txBody>
          <a:bodyPr/>
          <a:lstStyle/>
          <a:p>
            <a:r>
              <a:rPr lang="en-US" sz="2400" dirty="0"/>
              <a:t>Berkeley segmentation database:</a:t>
            </a:r>
            <a:br>
              <a:rPr lang="en-US" sz="2400" dirty="0"/>
            </a:br>
            <a:r>
              <a:rPr lang="en-US" sz="1600" dirty="0">
                <a:hlinkClick r:id="rId3"/>
              </a:rPr>
              <a:t>http://www.eecs.berkeley.edu/Research/Projects/CS/vision/grouping/segbench/</a:t>
            </a:r>
            <a:endParaRPr lang="en-US" sz="1600" dirty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603375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603375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buffa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9650" y="1603375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7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10" descr="boy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9650" y="3557588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70" name="Text Box 11"/>
          <p:cNvSpPr txBox="1">
            <a:spLocks noChangeArrowheads="1"/>
          </p:cNvSpPr>
          <p:nvPr/>
        </p:nvSpPr>
        <p:spPr bwMode="auto">
          <a:xfrm>
            <a:off x="1206500" y="1110109"/>
            <a:ext cx="116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image</a:t>
            </a:r>
          </a:p>
        </p:txBody>
      </p:sp>
      <p:sp>
        <p:nvSpPr>
          <p:cNvPr id="40971" name="Text Box 12"/>
          <p:cNvSpPr txBox="1">
            <a:spLocks noChangeArrowheads="1"/>
          </p:cNvSpPr>
          <p:nvPr/>
        </p:nvSpPr>
        <p:spPr bwMode="auto">
          <a:xfrm>
            <a:off x="2951162" y="1141710"/>
            <a:ext cx="32416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human segmentation</a:t>
            </a:r>
          </a:p>
        </p:txBody>
      </p:sp>
      <p:sp>
        <p:nvSpPr>
          <p:cNvPr id="40972" name="Text Box 13"/>
          <p:cNvSpPr txBox="1">
            <a:spLocks noChangeArrowheads="1"/>
          </p:cNvSpPr>
          <p:nvPr/>
        </p:nvSpPr>
        <p:spPr bwMode="auto">
          <a:xfrm>
            <a:off x="5895975" y="1110109"/>
            <a:ext cx="3054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gradient magnitude</a:t>
            </a: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A996D1CF-653C-CA4E-8B0B-E8706E797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1765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918219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2046"/>
            <a:ext cx="8077200" cy="838200"/>
          </a:xfrm>
        </p:spPr>
        <p:txBody>
          <a:bodyPr/>
          <a:lstStyle/>
          <a:p>
            <a:r>
              <a:rPr lang="en-US" sz="3200" dirty="0"/>
              <a:t>Do humans consistently segment images?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845E3E-8F44-F44D-B8BD-5D6B30395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50"/>
          <a:stretch/>
        </p:blipFill>
        <p:spPr>
          <a:xfrm>
            <a:off x="762000" y="2246827"/>
            <a:ext cx="7620000" cy="3818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66F9C1-4C50-7742-96DB-2DFDD7CD6907}"/>
              </a:ext>
            </a:extLst>
          </p:cNvPr>
          <p:cNvSpPr/>
          <p:nvPr/>
        </p:nvSpPr>
        <p:spPr>
          <a:xfrm>
            <a:off x="310662" y="6060651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+mj-lt"/>
                <a:hlinkClick r:id="rId4"/>
              </a:rPr>
              <a:t>A Database of Human Segmented Natural Images and its Application to Evaluating Segmentation Algorithms and Measuring Ecological Statistics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A182B2-197B-3541-8AA8-70F3FBAA15C3}"/>
              </a:ext>
            </a:extLst>
          </p:cNvPr>
          <p:cNvSpPr/>
          <p:nvPr/>
        </p:nvSpPr>
        <p:spPr>
          <a:xfrm>
            <a:off x="281354" y="928523"/>
            <a:ext cx="88626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Divide each image into pieces, where each piece represents a distinguished thing in the image. It is important that all of the pieces have approximately equal importance. The number of things in each image is up to you. Something between 2 and 20 should be reasonable for any of our images.</a:t>
            </a:r>
          </a:p>
        </p:txBody>
      </p:sp>
    </p:spTree>
    <p:extLst>
      <p:ext uri="{BB962C8B-B14F-4D97-AF65-F5344CB8AC3E}">
        <p14:creationId xmlns:p14="http://schemas.microsoft.com/office/powerpoint/2010/main" val="141602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Aside: Datasets, Metrics and Benchmarks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2AF84-6419-0045-A983-E20BE5CE1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Standard image sets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Standard metrics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Possible to </a:t>
            </a:r>
            <a:r>
              <a:rPr lang="en-US" i="1" dirty="0"/>
              <a:t>quantitatively</a:t>
            </a:r>
            <a:r>
              <a:rPr lang="en-US" dirty="0"/>
              <a:t> compare different methods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66F9C1-4C50-7742-96DB-2DFDD7CD6907}"/>
              </a:ext>
            </a:extLst>
          </p:cNvPr>
          <p:cNvSpPr/>
          <p:nvPr/>
        </p:nvSpPr>
        <p:spPr>
          <a:xfrm>
            <a:off x="310662" y="6060651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+mj-lt"/>
                <a:hlinkClick r:id="rId3"/>
              </a:rPr>
              <a:t>A Database of Human Segmented Natural Images and its Application to Evaluating Segmentation Algorithms and Measuring Ecological Statistics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0558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pB</a:t>
            </a:r>
            <a:r>
              <a:rPr lang="en-US" dirty="0"/>
              <a:t> boundary detector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610475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09181" y="3162300"/>
            <a:ext cx="5562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90071" y="612011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</a:t>
            </a:r>
            <a:r>
              <a:rPr lang="en-US" dirty="0" err="1"/>
              <a:t>Fowlkes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00800" y="2667000"/>
            <a:ext cx="16002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19090" y="3362235"/>
            <a:ext cx="5342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Martin, </a:t>
            </a:r>
            <a:r>
              <a:rPr lang="en-US" dirty="0" err="1"/>
              <a:t>Fowlkes</a:t>
            </a:r>
            <a:r>
              <a:rPr lang="en-US" dirty="0"/>
              <a:t>, Malik 2004: Learning to Detection Natural Boundaries…</a:t>
            </a:r>
          </a:p>
          <a:p>
            <a:r>
              <a:rPr lang="en-US" dirty="0">
                <a:hlinkClick r:id="rId3"/>
              </a:rPr>
              <a:t>http://www.eecs.berkeley.edu/Research/Projects/CS/vision/grouping/papers/mfm-pami-boundary.pdf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4657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pB</a:t>
            </a:r>
            <a:r>
              <a:rPr lang="en-US" dirty="0"/>
              <a:t> Boundary Detector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215" y="1096108"/>
            <a:ext cx="7659569" cy="519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412468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</a:t>
            </a:r>
            <a:r>
              <a:rPr lang="en-US" dirty="0" err="1"/>
              <a:t>Fowlkes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4729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E74A70-C37B-A146-A165-47216E6E5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0"/>
            <a:ext cx="3018264" cy="441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pB</a:t>
            </a:r>
            <a:r>
              <a:rPr lang="en-US" dirty="0"/>
              <a:t> Boundary Detector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124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3"/>
              </a:rPr>
              <a:t>Contour Detection and Hierarchical Image Segmentation</a:t>
            </a:r>
            <a:r>
              <a:rPr lang="en-US" sz="1800" dirty="0"/>
              <a:t> P. Arbeláez. PAMI 2010.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820A67-09A0-7943-B7D3-41E8EAD07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69" y="1447800"/>
            <a:ext cx="861646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9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6D7346-E46F-2547-AB1B-5F6F440CC5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787"/>
          <a:stretch/>
        </p:blipFill>
        <p:spPr>
          <a:xfrm>
            <a:off x="304800" y="93785"/>
            <a:ext cx="5219700" cy="6140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801983-0CC1-2845-93EB-0ECEF923E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335"/>
          <a:stretch/>
        </p:blipFill>
        <p:spPr>
          <a:xfrm>
            <a:off x="5960483" y="1384171"/>
            <a:ext cx="3078009" cy="22331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DBA3AB-C15C-294C-AE70-4142675383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65"/>
          <a:stretch/>
        </p:blipFill>
        <p:spPr>
          <a:xfrm>
            <a:off x="6000888" y="3617350"/>
            <a:ext cx="2997197" cy="2233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FDD216-592D-EF40-87E2-B858CEC3CFA5}"/>
              </a:ext>
            </a:extLst>
          </p:cNvPr>
          <p:cNvSpPr txBox="1"/>
          <p:nvPr/>
        </p:nvSpPr>
        <p:spPr>
          <a:xfrm>
            <a:off x="0" y="64124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4"/>
              </a:rPr>
              <a:t>Contour Detection and Hierarchical Image Segmentation</a:t>
            </a:r>
            <a:r>
              <a:rPr lang="en-US" sz="1800" dirty="0"/>
              <a:t> P. Arbeláez. PAMI 2010.</a:t>
            </a:r>
          </a:p>
        </p:txBody>
      </p:sp>
    </p:spTree>
    <p:extLst>
      <p:ext uri="{BB962C8B-B14F-4D97-AF65-F5344CB8AC3E}">
        <p14:creationId xmlns:p14="http://schemas.microsoft.com/office/powerpoint/2010/main" val="271294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b="1" dirty="0"/>
              <a:t>Goal:  </a:t>
            </a:r>
            <a:r>
              <a:rPr lang="en-US" dirty="0"/>
              <a:t>Identify sudden changes (discontinuities) in an image</a:t>
            </a:r>
          </a:p>
          <a:p>
            <a:pPr>
              <a:buFontTx/>
              <a:buChar char="•"/>
            </a:pPr>
            <a:r>
              <a:rPr lang="en-US" dirty="0"/>
              <a:t>Intuitively, edges carry most of the semantic and shape information from the image</a:t>
            </a: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588" y="92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419470"/>
              </p:ext>
            </p:extLst>
          </p:nvPr>
        </p:nvGraphicFramePr>
        <p:xfrm>
          <a:off x="1793875" y="3429000"/>
          <a:ext cx="2990850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991268" imgH="2857899" progId="">
                  <p:embed/>
                </p:oleObj>
              </mc:Choice>
              <mc:Fallback>
                <p:oleObj name="Photo Editor Photo" r:id="rId3" imgW="2991268" imgH="2857899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75" y="3429000"/>
                        <a:ext cx="2990850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765675" y="4311650"/>
            <a:ext cx="1865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depth discontinuity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4765675" y="4953000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surface color discontinuity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4765675" y="5607050"/>
            <a:ext cx="2370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illumination discontinuity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4765675" y="3657600"/>
            <a:ext cx="2701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surface normal discontinuity</a:t>
            </a:r>
          </a:p>
        </p:txBody>
      </p:sp>
      <p:sp>
        <p:nvSpPr>
          <p:cNvPr id="2058" name="Text Box 12"/>
          <p:cNvSpPr txBox="1">
            <a:spLocks noChangeArrowheads="1"/>
          </p:cNvSpPr>
          <p:nvPr/>
        </p:nvSpPr>
        <p:spPr bwMode="auto">
          <a:xfrm>
            <a:off x="6553200" y="6548735"/>
            <a:ext cx="25273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Sources: D. Lowe and S. Seitz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D0EF173-7474-1C45-A590-BF7779EFA826}"/>
              </a:ext>
            </a:extLst>
          </p:cNvPr>
          <p:cNvGrpSpPr/>
          <p:nvPr/>
        </p:nvGrpSpPr>
        <p:grpSpPr>
          <a:xfrm>
            <a:off x="3213665" y="3245109"/>
            <a:ext cx="5763772" cy="2561855"/>
            <a:chOff x="2532978" y="2902439"/>
            <a:chExt cx="5763772" cy="256185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9FE9CFF-7251-6547-838A-2A1CA2B766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0006"/>
            <a:stretch/>
          </p:blipFill>
          <p:spPr>
            <a:xfrm>
              <a:off x="4381222" y="2903974"/>
              <a:ext cx="2572696" cy="256032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DFBA96F-B4C8-C141-88DB-FD86DE7E10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9985" r="19"/>
            <a:stretch/>
          </p:blipFill>
          <p:spPr>
            <a:xfrm>
              <a:off x="7010402" y="2903974"/>
              <a:ext cx="1286348" cy="256032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B812A62-813A-874C-8F5B-31FA4182E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2978" y="2902439"/>
              <a:ext cx="1720656" cy="256032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85B5ADE-308D-3B4B-B5A3-EDEBB9B725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806"/>
          <a:stretch/>
        </p:blipFill>
        <p:spPr>
          <a:xfrm>
            <a:off x="4511775" y="1088415"/>
            <a:ext cx="18288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2EF3BA-00F8-A043-A0F8-87A5CF94B1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280" t="-1683" r="526" b="1683"/>
          <a:stretch/>
        </p:blipFill>
        <p:spPr>
          <a:xfrm>
            <a:off x="6365245" y="1066800"/>
            <a:ext cx="1828800" cy="1828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BB5DB9-E4CC-3A40-8A4C-A1C3290C2444}"/>
              </a:ext>
            </a:extLst>
          </p:cNvPr>
          <p:cNvSpPr txBox="1"/>
          <p:nvPr/>
        </p:nvSpPr>
        <p:spPr>
          <a:xfrm>
            <a:off x="4271354" y="2903269"/>
            <a:ext cx="4138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“Bird Edge” Problem with Texture Gradients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CCA244-A41D-3E4E-B59A-802AFCE0E7F4}"/>
              </a:ext>
            </a:extLst>
          </p:cNvPr>
          <p:cNvSpPr txBox="1"/>
          <p:nvPr/>
        </p:nvSpPr>
        <p:spPr>
          <a:xfrm>
            <a:off x="4312854" y="5808715"/>
            <a:ext cx="3881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Information Leakage across Orientations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5FAC45-3E6B-A646-AD26-A94EAB090A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076" y="2131027"/>
            <a:ext cx="2470150" cy="36685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9859B3-EA98-7E42-99C7-E14A27BAE7EE}"/>
              </a:ext>
            </a:extLst>
          </p:cNvPr>
          <p:cNvSpPr txBox="1"/>
          <p:nvPr/>
        </p:nvSpPr>
        <p:spPr>
          <a:xfrm>
            <a:off x="1044925" y="5805429"/>
            <a:ext cx="1391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Sky Breaking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5DE529A-D73B-7A41-A9A4-B4DE4EBB5F7D}"/>
              </a:ext>
            </a:extLst>
          </p:cNvPr>
          <p:cNvSpPr txBox="1">
            <a:spLocks/>
          </p:cNvSpPr>
          <p:nvPr/>
        </p:nvSpPr>
        <p:spPr>
          <a:xfrm>
            <a:off x="685800" y="76200"/>
            <a:ext cx="7772400" cy="746572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Lots of Tricks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9CC76F-9368-094F-AF7B-89D7AC86E00F}"/>
              </a:ext>
            </a:extLst>
          </p:cNvPr>
          <p:cNvSpPr/>
          <p:nvPr/>
        </p:nvSpPr>
        <p:spPr>
          <a:xfrm>
            <a:off x="1407638" y="6258580"/>
            <a:ext cx="6691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7"/>
              </a:rPr>
              <a:t>Learning to Detect Natural Image Boundaries Using Brightness and Texture</a:t>
            </a:r>
            <a:endParaRPr lang="en-US" sz="1400" dirty="0"/>
          </a:p>
          <a:p>
            <a:pPr algn="ctr"/>
            <a:r>
              <a:rPr lang="en-US" sz="1400" dirty="0">
                <a:hlinkClick r:id="rId8"/>
              </a:rPr>
              <a:t>Contour Detection and Hierarchical Image Segmentation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5828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Results</a:t>
            </a:r>
          </a:p>
        </p:txBody>
      </p:sp>
      <p:pic>
        <p:nvPicPr>
          <p:cNvPr id="93186" name="Picture 2" descr="http://www.cs.berkeley.edu/projects/vision/grouping/segbench/BSDS300/html/images/plain/normal/color/167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5334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 descr="http://www.eecs.berkeley.edu/Research/Projects/CS/vision/bsds/bench/color/human/16706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3800474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83" y="393612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Human (0.95)</a:t>
            </a:r>
          </a:p>
        </p:txBody>
      </p:sp>
      <p:pic>
        <p:nvPicPr>
          <p:cNvPr id="93190" name="Picture 6" descr="http://www.eecs.berkeley.edu/Research/Projects/CS/vision/bsds/bench/color/bgtg/16706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711" y="2456377"/>
            <a:ext cx="4304814" cy="28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61849" y="246457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Pb</a:t>
            </a:r>
            <a:r>
              <a:rPr lang="en-US" dirty="0">
                <a:solidFill>
                  <a:schemeClr val="bg1"/>
                </a:solidFill>
              </a:rPr>
              <a:t> (0.88)</a:t>
            </a:r>
          </a:p>
        </p:txBody>
      </p:sp>
    </p:spTree>
    <p:extLst>
      <p:ext uri="{BB962C8B-B14F-4D97-AF65-F5344CB8AC3E}">
        <p14:creationId xmlns:p14="http://schemas.microsoft.com/office/powerpoint/2010/main" val="4252239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Results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83" y="393612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Human</a:t>
            </a:r>
          </a:p>
        </p:txBody>
      </p:sp>
      <p:pic>
        <p:nvPicPr>
          <p:cNvPr id="94210" name="Picture 2" descr="http://www.cs.berkeley.edu/projects/vision/grouping/segbench/BSDS300/html/images/plain/normal/color/42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2" name="Picture 4" descr="http://www.eecs.berkeley.edu/Research/Projects/CS/vision/bsds/bench/color/human/42049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74198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90800" y="382998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Human (0.96)</a:t>
            </a:r>
          </a:p>
        </p:txBody>
      </p:sp>
      <p:pic>
        <p:nvPicPr>
          <p:cNvPr id="94216" name="Picture 8" descr="http://www.eecs.berkeley.edu/Research/Projects/CS/vision/bsds/bench/color/bgtg/42049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259" y="2264983"/>
            <a:ext cx="4391791" cy="293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799567" y="231905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Pb</a:t>
            </a:r>
            <a:r>
              <a:rPr lang="en-US" dirty="0">
                <a:solidFill>
                  <a:schemeClr val="bg1"/>
                </a:solidFill>
              </a:rPr>
              <a:t> (0.88)</a:t>
            </a:r>
          </a:p>
        </p:txBody>
      </p:sp>
    </p:spTree>
    <p:extLst>
      <p:ext uri="{BB962C8B-B14F-4D97-AF65-F5344CB8AC3E}">
        <p14:creationId xmlns:p14="http://schemas.microsoft.com/office/powerpoint/2010/main" val="5280814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 descr="http://www.cs.berkeley.edu/projects/vision/grouping/segbench/BSDS300/html/images/plain/normal/color/253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 descr="http://www.eecs.berkeley.edu/Research/Projects/CS/vision/bsds/bench/color/human/253055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3619829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6" descr="http://www.eecs.berkeley.edu/Research/Projects/CS/vision/bsds/bench/color/cgtg/253055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2521115"/>
            <a:ext cx="4343400" cy="28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3684656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Human (0.95)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6200" y="25387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Pb</a:t>
            </a:r>
            <a:r>
              <a:rPr lang="en-US" dirty="0">
                <a:solidFill>
                  <a:schemeClr val="bg1"/>
                </a:solidFill>
              </a:rPr>
              <a:t> (0.63)</a:t>
            </a:r>
          </a:p>
        </p:txBody>
      </p:sp>
    </p:spTree>
    <p:extLst>
      <p:ext uri="{BB962C8B-B14F-4D97-AF65-F5344CB8AC3E}">
        <p14:creationId xmlns:p14="http://schemas.microsoft.com/office/powerpoint/2010/main" val="29027102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 descr="http://www.eecs.berkeley.edu/Research/Projects/CS/vision/bsds/bench/color/bgtg/10808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13062"/>
            <a:ext cx="4419600" cy="294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0" name="Picture 4" descr="http://www.cs.berkeley.edu/projects/vision/grouping/segbench/BSDS300/html/images/plain/normal/color/108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http://www.eecs.berkeley.edu/Research/Projects/CS/vision/bsds/bench/color/human/10808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98" y="378274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3771017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Human (0.90)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6200" y="203650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Pb</a:t>
            </a:r>
            <a:r>
              <a:rPr lang="en-US" dirty="0">
                <a:solidFill>
                  <a:schemeClr val="bg1"/>
                </a:solidFill>
              </a:rPr>
              <a:t> (0.35)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600926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For more: </a:t>
            </a:r>
            <a:r>
              <a:rPr lang="en-US" sz="1600" dirty="0">
                <a:hlinkClick r:id="rId5"/>
              </a:rPr>
              <a:t>http://www.eecs.berkeley.edu/Research/Projects/CS/vision/bsds/bench/html/108082-color.html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226528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4124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hlinkClick r:id="rId2"/>
              </a:rPr>
              <a:t>Contour Detection and Hierarchical Image Segmentation</a:t>
            </a:r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0395A4-296F-F34A-BA0B-8EAA01299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Research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8F3281-F637-AC46-A4D6-D46A10049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187" y="1066800"/>
            <a:ext cx="4168813" cy="39430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342CDA-C06E-7C41-BD99-CC2D330F63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225"/>
          <a:stretch/>
        </p:blipFill>
        <p:spPr>
          <a:xfrm>
            <a:off x="101454" y="1447800"/>
            <a:ext cx="487373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002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4124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2"/>
              </a:rPr>
              <a:t>Contour Detection and Hierarchical Image Segmentation. P. Arbeláez et al. PAMI 2010</a:t>
            </a:r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0395A4-296F-F34A-BA0B-8EAA01299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Interactive Segmentation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70121B-B13A-8B4E-B9D7-BAACAFF64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778" y="1905000"/>
            <a:ext cx="6914444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117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0395A4-296F-F34A-BA0B-8EAA0129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pPr algn="ctr"/>
            <a:r>
              <a:rPr lang="en-US" sz="3200" dirty="0"/>
              <a:t>Applications: Pre-processing for Object Detection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A3E286-99D7-D64D-9794-2429B6A1D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5" y="3192147"/>
            <a:ext cx="9144000" cy="2268141"/>
          </a:xfrm>
          <a:prstGeom prst="rect">
            <a:avLst/>
          </a:prstGeom>
        </p:spPr>
      </p:pic>
      <p:pic>
        <p:nvPicPr>
          <p:cNvPr id="6" name="Picture 5" descr="Screen Shot 2016-04-21 at 12.50.08 PM.png">
            <a:extLst>
              <a:ext uri="{FF2B5EF4-FFF2-40B4-BE49-F238E27FC236}">
                <a16:creationId xmlns:a16="http://schemas.microsoft.com/office/drawing/2014/main" id="{72835317-D64E-2C47-8CA7-1E3B69A0C3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b="50472"/>
          <a:stretch/>
        </p:blipFill>
        <p:spPr>
          <a:xfrm>
            <a:off x="609600" y="1207524"/>
            <a:ext cx="5306459" cy="16914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B40CB5-1351-8941-90C4-309F356DFB39}"/>
              </a:ext>
            </a:extLst>
          </p:cNvPr>
          <p:cNvSpPr/>
          <p:nvPr/>
        </p:nvSpPr>
        <p:spPr>
          <a:xfrm>
            <a:off x="297804" y="6112023"/>
            <a:ext cx="8583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J. </a:t>
            </a:r>
            <a:r>
              <a:rPr lang="en-US" sz="1800" b="0" dirty="0" err="1"/>
              <a:t>Uijlings</a:t>
            </a:r>
            <a:r>
              <a:rPr lang="en-US" sz="1800" b="0" dirty="0"/>
              <a:t>, K. van de </a:t>
            </a:r>
            <a:r>
              <a:rPr lang="en-US" sz="1800" b="0" dirty="0" err="1"/>
              <a:t>Sande</a:t>
            </a:r>
            <a:r>
              <a:rPr lang="en-US" sz="1800" b="0" dirty="0"/>
              <a:t>, T. </a:t>
            </a:r>
            <a:r>
              <a:rPr lang="en-US" sz="1800" b="0" dirty="0" err="1"/>
              <a:t>Gevers</a:t>
            </a:r>
            <a:r>
              <a:rPr lang="en-US" sz="1800" b="0" dirty="0"/>
              <a:t>, and A. </a:t>
            </a:r>
            <a:r>
              <a:rPr lang="en-US" sz="1800" b="0" dirty="0" err="1"/>
              <a:t>Smeulders</a:t>
            </a:r>
            <a:r>
              <a:rPr lang="en-US" sz="1800" b="0" dirty="0"/>
              <a:t>, </a:t>
            </a:r>
          </a:p>
          <a:p>
            <a:pPr algn="ctr"/>
            <a:r>
              <a:rPr lang="en-US" sz="1800" b="0" dirty="0">
                <a:hlinkClick r:id="rId4"/>
              </a:rPr>
              <a:t>Selective Search for Object Recognition</a:t>
            </a:r>
            <a:r>
              <a:rPr lang="en-US" sz="1800" b="0" dirty="0"/>
              <a:t>, IJCV 2013</a:t>
            </a:r>
          </a:p>
        </p:txBody>
      </p:sp>
    </p:spTree>
    <p:extLst>
      <p:ext uri="{BB962C8B-B14F-4D97-AF65-F5344CB8AC3E}">
        <p14:creationId xmlns:p14="http://schemas.microsoft.com/office/powerpoint/2010/main" val="3626048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253"/>
          <a:stretch/>
        </p:blipFill>
        <p:spPr bwMode="auto">
          <a:xfrm>
            <a:off x="1320336" y="0"/>
            <a:ext cx="78236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76200" y="1676400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Brightness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1719" y="2667000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Color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248" y="3733800"/>
            <a:ext cx="1025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Texture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4522" y="4724400"/>
            <a:ext cx="1354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Combined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8521" y="5791200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Human</a:t>
            </a:r>
          </a:p>
        </p:txBody>
      </p:sp>
    </p:spTree>
    <p:extLst>
      <p:ext uri="{BB962C8B-B14F-4D97-AF65-F5344CB8AC3E}">
        <p14:creationId xmlns:p14="http://schemas.microsoft.com/office/powerpoint/2010/main" val="18972979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</a:t>
            </a:r>
            <a:r>
              <a:rPr lang="en-US" dirty="0" err="1"/>
              <a:t>pB</a:t>
            </a:r>
            <a:r>
              <a:rPr lang="en-US" dirty="0"/>
              <a:t> boundary detector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410450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366301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</a:t>
            </a:r>
            <a:r>
              <a:rPr lang="en-US" dirty="0" err="1"/>
              <a:t>Fowlkes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82896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Edge detection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6B52BD84-3988-564E-BB63-532AAB087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6858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www.clipartkey.com</a:t>
            </a:r>
            <a:r>
              <a:rPr lang="en-US" sz="1200" dirty="0"/>
              <a:t>/view/</a:t>
            </a:r>
            <a:r>
              <a:rPr lang="en-US" sz="1200" dirty="0" err="1"/>
              <a:t>wRJixi_drawing</a:t>
            </a:r>
            <a:r>
              <a:rPr lang="en-US" sz="1200" dirty="0"/>
              <a:t>-of-</a:t>
            </a:r>
            <a:r>
              <a:rPr lang="en-US" sz="1200" dirty="0" err="1"/>
              <a:t>altgeld</a:t>
            </a:r>
            <a:r>
              <a:rPr lang="en-US" sz="1200" dirty="0"/>
              <a:t>-hall-chapel/</a:t>
            </a:r>
          </a:p>
        </p:txBody>
      </p:sp>
      <p:pic>
        <p:nvPicPr>
          <p:cNvPr id="3" name="Picture 2" descr="A picture containing tree, outdoor, building, white&#10;&#10;Description automatically generated">
            <a:extLst>
              <a:ext uri="{FF2B5EF4-FFF2-40B4-BE49-F238E27FC236}">
                <a16:creationId xmlns:a16="http://schemas.microsoft.com/office/drawing/2014/main" id="{C1F01C7C-F33F-1B46-922F-CD0554618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4" y="1780401"/>
            <a:ext cx="2658358" cy="3438143"/>
          </a:xfrm>
          <a:prstGeom prst="rect">
            <a:avLst/>
          </a:prstGeom>
        </p:spPr>
      </p:pic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69DF996-A275-2740-9511-8E04F3035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29" y="1799825"/>
            <a:ext cx="2658358" cy="3438144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038F73A-350E-DC40-921D-CB062C9F0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99825"/>
            <a:ext cx="3160461" cy="3438143"/>
          </a:xfrm>
          <a:prstGeom prst="rect">
            <a:avLst/>
          </a:prstGeom>
        </p:spPr>
      </p:pic>
      <p:sp>
        <p:nvSpPr>
          <p:cNvPr id="15" name="Text Box 24">
            <a:extLst>
              <a:ext uri="{FF2B5EF4-FFF2-40B4-BE49-F238E27FC236}">
                <a16:creationId xmlns:a16="http://schemas.microsoft.com/office/drawing/2014/main" id="{81D6A949-FF8B-704A-84D9-406B7D449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524" y="5421868"/>
            <a:ext cx="27709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/>
              <a:t>Ideal</a:t>
            </a:r>
            <a:r>
              <a:rPr lang="en-US" sz="1800" dirty="0"/>
              <a:t>: artist’s line drawing</a:t>
            </a:r>
          </a:p>
        </p:txBody>
      </p:sp>
      <p:sp>
        <p:nvSpPr>
          <p:cNvPr id="18" name="Text Box 24">
            <a:extLst>
              <a:ext uri="{FF2B5EF4-FFF2-40B4-BE49-F238E27FC236}">
                <a16:creationId xmlns:a16="http://schemas.microsoft.com/office/drawing/2014/main" id="{20896B68-543A-5942-B342-49B827FBA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286" y="5421868"/>
            <a:ext cx="81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/>
              <a:t>Reality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Edge Detection with Structured Random Forests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5791200" cy="4830762"/>
          </a:xfrm>
        </p:spPr>
        <p:txBody>
          <a:bodyPr>
            <a:noAutofit/>
          </a:bodyPr>
          <a:lstStyle/>
          <a:p>
            <a:r>
              <a:rPr lang="en-US" sz="2000" dirty="0"/>
              <a:t>Goal: quickly predict whether each pixel is an edge</a:t>
            </a:r>
          </a:p>
          <a:p>
            <a:r>
              <a:rPr lang="en-US" sz="2000" dirty="0"/>
              <a:t>Insights</a:t>
            </a:r>
          </a:p>
          <a:p>
            <a:pPr lvl="1"/>
            <a:r>
              <a:rPr lang="en-US" dirty="0"/>
              <a:t>Predictions can be learned from training data</a:t>
            </a:r>
          </a:p>
          <a:p>
            <a:pPr lvl="1"/>
            <a:r>
              <a:rPr lang="en-US" dirty="0"/>
              <a:t>Predictions for nearby pixels should not be independent</a:t>
            </a:r>
            <a:endParaRPr lang="en-US" sz="2000" dirty="0"/>
          </a:p>
          <a:p>
            <a:r>
              <a:rPr lang="en-US" sz="2000" dirty="0"/>
              <a:t>Solution</a:t>
            </a:r>
          </a:p>
          <a:p>
            <a:pPr lvl="1"/>
            <a:r>
              <a:rPr lang="en-US" dirty="0"/>
              <a:t>Train structured random forests to split data into patches with similar boundaries based on features</a:t>
            </a:r>
          </a:p>
          <a:p>
            <a:pPr lvl="1"/>
            <a:r>
              <a:rPr lang="en-US" dirty="0"/>
              <a:t>Predict boundaries at patch level, rather than pixel level, and aggregate (average votes)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7585" y="645714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2"/>
              </a:rPr>
              <a:t>http://research.microsoft.com/pubs/202540/DollarICCV13edges.pdf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810" y="1410203"/>
            <a:ext cx="1973400" cy="13104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7746635" y="2798642"/>
            <a:ext cx="228600" cy="2127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810" y="3122843"/>
            <a:ext cx="2152800" cy="140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23023" y="5070753"/>
            <a:ext cx="1000388" cy="9105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632395" y="5079921"/>
            <a:ext cx="579864" cy="646771"/>
          </a:xfrm>
          <a:custGeom>
            <a:avLst/>
            <a:gdLst>
              <a:gd name="connsiteX0" fmla="*/ 579864 w 579864"/>
              <a:gd name="connsiteY0" fmla="*/ 646771 h 646771"/>
              <a:gd name="connsiteX1" fmla="*/ 524108 w 579864"/>
              <a:gd name="connsiteY1" fmla="*/ 624468 h 646771"/>
              <a:gd name="connsiteX2" fmla="*/ 512956 w 579864"/>
              <a:gd name="connsiteY2" fmla="*/ 591015 h 646771"/>
              <a:gd name="connsiteX3" fmla="*/ 457200 w 579864"/>
              <a:gd name="connsiteY3" fmla="*/ 535259 h 646771"/>
              <a:gd name="connsiteX4" fmla="*/ 434898 w 579864"/>
              <a:gd name="connsiteY4" fmla="*/ 501805 h 646771"/>
              <a:gd name="connsiteX5" fmla="*/ 390293 w 579864"/>
              <a:gd name="connsiteY5" fmla="*/ 446049 h 646771"/>
              <a:gd name="connsiteX6" fmla="*/ 367991 w 579864"/>
              <a:gd name="connsiteY6" fmla="*/ 379141 h 646771"/>
              <a:gd name="connsiteX7" fmla="*/ 345688 w 579864"/>
              <a:gd name="connsiteY7" fmla="*/ 356839 h 646771"/>
              <a:gd name="connsiteX8" fmla="*/ 301083 w 579864"/>
              <a:gd name="connsiteY8" fmla="*/ 301083 h 646771"/>
              <a:gd name="connsiteX9" fmla="*/ 289932 w 579864"/>
              <a:gd name="connsiteY9" fmla="*/ 267629 h 646771"/>
              <a:gd name="connsiteX10" fmla="*/ 256478 w 579864"/>
              <a:gd name="connsiteY10" fmla="*/ 245327 h 646771"/>
              <a:gd name="connsiteX11" fmla="*/ 200722 w 579864"/>
              <a:gd name="connsiteY11" fmla="*/ 200722 h 646771"/>
              <a:gd name="connsiteX12" fmla="*/ 133815 w 579864"/>
              <a:gd name="connsiteY12" fmla="*/ 122663 h 646771"/>
              <a:gd name="connsiteX13" fmla="*/ 100361 w 579864"/>
              <a:gd name="connsiteY13" fmla="*/ 111512 h 646771"/>
              <a:gd name="connsiteX14" fmla="*/ 66908 w 579864"/>
              <a:gd name="connsiteY14" fmla="*/ 89210 h 646771"/>
              <a:gd name="connsiteX15" fmla="*/ 55756 w 579864"/>
              <a:gd name="connsiteY15" fmla="*/ 55756 h 646771"/>
              <a:gd name="connsiteX16" fmla="*/ 33454 w 579864"/>
              <a:gd name="connsiteY16" fmla="*/ 22302 h 646771"/>
              <a:gd name="connsiteX17" fmla="*/ 0 w 579864"/>
              <a:gd name="connsiteY17" fmla="*/ 0 h 6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79864" h="646771">
                <a:moveTo>
                  <a:pt x="579864" y="646771"/>
                </a:moveTo>
                <a:cubicBezTo>
                  <a:pt x="561279" y="639337"/>
                  <a:pt x="539486" y="637283"/>
                  <a:pt x="524108" y="624468"/>
                </a:cubicBezTo>
                <a:cubicBezTo>
                  <a:pt x="515078" y="616943"/>
                  <a:pt x="520009" y="600418"/>
                  <a:pt x="512956" y="591015"/>
                </a:cubicBezTo>
                <a:cubicBezTo>
                  <a:pt x="497186" y="569988"/>
                  <a:pt x="471779" y="557129"/>
                  <a:pt x="457200" y="535259"/>
                </a:cubicBezTo>
                <a:cubicBezTo>
                  <a:pt x="449766" y="524108"/>
                  <a:pt x="443270" y="512270"/>
                  <a:pt x="434898" y="501805"/>
                </a:cubicBezTo>
                <a:cubicBezTo>
                  <a:pt x="371335" y="422350"/>
                  <a:pt x="458942" y="549022"/>
                  <a:pt x="390293" y="446049"/>
                </a:cubicBezTo>
                <a:cubicBezTo>
                  <a:pt x="382859" y="423746"/>
                  <a:pt x="384615" y="395764"/>
                  <a:pt x="367991" y="379141"/>
                </a:cubicBezTo>
                <a:cubicBezTo>
                  <a:pt x="360557" y="371707"/>
                  <a:pt x="352256" y="365049"/>
                  <a:pt x="345688" y="356839"/>
                </a:cubicBezTo>
                <a:cubicBezTo>
                  <a:pt x="289419" y="286503"/>
                  <a:pt x="354934" y="354931"/>
                  <a:pt x="301083" y="301083"/>
                </a:cubicBezTo>
                <a:cubicBezTo>
                  <a:pt x="297366" y="289932"/>
                  <a:pt x="297275" y="276808"/>
                  <a:pt x="289932" y="267629"/>
                </a:cubicBezTo>
                <a:cubicBezTo>
                  <a:pt x="281560" y="257164"/>
                  <a:pt x="266943" y="253699"/>
                  <a:pt x="256478" y="245327"/>
                </a:cubicBezTo>
                <a:cubicBezTo>
                  <a:pt x="177030" y="181769"/>
                  <a:pt x="303690" y="269365"/>
                  <a:pt x="200722" y="200722"/>
                </a:cubicBezTo>
                <a:cubicBezTo>
                  <a:pt x="186453" y="179318"/>
                  <a:pt x="156994" y="130389"/>
                  <a:pt x="133815" y="122663"/>
                </a:cubicBezTo>
                <a:lnTo>
                  <a:pt x="100361" y="111512"/>
                </a:lnTo>
                <a:cubicBezTo>
                  <a:pt x="89210" y="104078"/>
                  <a:pt x="75280" y="99675"/>
                  <a:pt x="66908" y="89210"/>
                </a:cubicBezTo>
                <a:cubicBezTo>
                  <a:pt x="59565" y="80031"/>
                  <a:pt x="61013" y="66270"/>
                  <a:pt x="55756" y="55756"/>
                </a:cubicBezTo>
                <a:cubicBezTo>
                  <a:pt x="49762" y="43769"/>
                  <a:pt x="42931" y="31779"/>
                  <a:pt x="33454" y="22302"/>
                </a:cubicBezTo>
                <a:cubicBezTo>
                  <a:pt x="23977" y="12825"/>
                  <a:pt x="0" y="0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219800" y="5135677"/>
            <a:ext cx="814039" cy="847493"/>
          </a:xfrm>
          <a:custGeom>
            <a:avLst/>
            <a:gdLst>
              <a:gd name="connsiteX0" fmla="*/ 814039 w 814039"/>
              <a:gd name="connsiteY0" fmla="*/ 847493 h 847493"/>
              <a:gd name="connsiteX1" fmla="*/ 735980 w 814039"/>
              <a:gd name="connsiteY1" fmla="*/ 791737 h 847493"/>
              <a:gd name="connsiteX2" fmla="*/ 713678 w 814039"/>
              <a:gd name="connsiteY2" fmla="*/ 724829 h 847493"/>
              <a:gd name="connsiteX3" fmla="*/ 702526 w 814039"/>
              <a:gd name="connsiteY3" fmla="*/ 691376 h 847493"/>
              <a:gd name="connsiteX4" fmla="*/ 669073 w 814039"/>
              <a:gd name="connsiteY4" fmla="*/ 579863 h 847493"/>
              <a:gd name="connsiteX5" fmla="*/ 635619 w 814039"/>
              <a:gd name="connsiteY5" fmla="*/ 568712 h 847493"/>
              <a:gd name="connsiteX6" fmla="*/ 568712 w 814039"/>
              <a:gd name="connsiteY6" fmla="*/ 535259 h 847493"/>
              <a:gd name="connsiteX7" fmla="*/ 512956 w 814039"/>
              <a:gd name="connsiteY7" fmla="*/ 479503 h 847493"/>
              <a:gd name="connsiteX8" fmla="*/ 490653 w 814039"/>
              <a:gd name="connsiteY8" fmla="*/ 457200 h 847493"/>
              <a:gd name="connsiteX9" fmla="*/ 401443 w 814039"/>
              <a:gd name="connsiteY9" fmla="*/ 379142 h 847493"/>
              <a:gd name="connsiteX10" fmla="*/ 379141 w 814039"/>
              <a:gd name="connsiteY10" fmla="*/ 356839 h 847493"/>
              <a:gd name="connsiteX11" fmla="*/ 312234 w 814039"/>
              <a:gd name="connsiteY11" fmla="*/ 312234 h 847493"/>
              <a:gd name="connsiteX12" fmla="*/ 289931 w 814039"/>
              <a:gd name="connsiteY12" fmla="*/ 245327 h 847493"/>
              <a:gd name="connsiteX13" fmla="*/ 278780 w 814039"/>
              <a:gd name="connsiteY13" fmla="*/ 211873 h 847493"/>
              <a:gd name="connsiteX14" fmla="*/ 245326 w 814039"/>
              <a:gd name="connsiteY14" fmla="*/ 200722 h 847493"/>
              <a:gd name="connsiteX15" fmla="*/ 189570 w 814039"/>
              <a:gd name="connsiteY15" fmla="*/ 156117 h 847493"/>
              <a:gd name="connsiteX16" fmla="*/ 144965 w 814039"/>
              <a:gd name="connsiteY16" fmla="*/ 89210 h 847493"/>
              <a:gd name="connsiteX17" fmla="*/ 78058 w 814039"/>
              <a:gd name="connsiteY17" fmla="*/ 66907 h 847493"/>
              <a:gd name="connsiteX18" fmla="*/ 33453 w 814039"/>
              <a:gd name="connsiteY18" fmla="*/ 33454 h 847493"/>
              <a:gd name="connsiteX19" fmla="*/ 11151 w 814039"/>
              <a:gd name="connsiteY19" fmla="*/ 11151 h 847493"/>
              <a:gd name="connsiteX20" fmla="*/ 0 w 814039"/>
              <a:gd name="connsiteY20" fmla="*/ 0 h 84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14039" h="847493">
                <a:moveTo>
                  <a:pt x="814039" y="847493"/>
                </a:moveTo>
                <a:cubicBezTo>
                  <a:pt x="804681" y="841878"/>
                  <a:pt x="746730" y="813237"/>
                  <a:pt x="735980" y="791737"/>
                </a:cubicBezTo>
                <a:cubicBezTo>
                  <a:pt x="725466" y="770710"/>
                  <a:pt x="721112" y="747132"/>
                  <a:pt x="713678" y="724829"/>
                </a:cubicBezTo>
                <a:cubicBezTo>
                  <a:pt x="709961" y="713678"/>
                  <a:pt x="705377" y="702779"/>
                  <a:pt x="702526" y="691376"/>
                </a:cubicBezTo>
                <a:cubicBezTo>
                  <a:pt x="698545" y="675452"/>
                  <a:pt x="676477" y="582331"/>
                  <a:pt x="669073" y="579863"/>
                </a:cubicBezTo>
                <a:cubicBezTo>
                  <a:pt x="657922" y="576146"/>
                  <a:pt x="646133" y="573969"/>
                  <a:pt x="635619" y="568712"/>
                </a:cubicBezTo>
                <a:cubicBezTo>
                  <a:pt x="549148" y="525478"/>
                  <a:pt x="652800" y="563288"/>
                  <a:pt x="568712" y="535259"/>
                </a:cubicBezTo>
                <a:lnTo>
                  <a:pt x="512956" y="479503"/>
                </a:lnTo>
                <a:cubicBezTo>
                  <a:pt x="505522" y="472069"/>
                  <a:pt x="499401" y="463032"/>
                  <a:pt x="490653" y="457200"/>
                </a:cubicBezTo>
                <a:cubicBezTo>
                  <a:pt x="435332" y="420320"/>
                  <a:pt x="466673" y="444372"/>
                  <a:pt x="401443" y="379142"/>
                </a:cubicBezTo>
                <a:cubicBezTo>
                  <a:pt x="394009" y="371708"/>
                  <a:pt x="387889" y="362671"/>
                  <a:pt x="379141" y="356839"/>
                </a:cubicBezTo>
                <a:lnTo>
                  <a:pt x="312234" y="312234"/>
                </a:lnTo>
                <a:lnTo>
                  <a:pt x="289931" y="245327"/>
                </a:lnTo>
                <a:cubicBezTo>
                  <a:pt x="286214" y="234176"/>
                  <a:pt x="289931" y="215590"/>
                  <a:pt x="278780" y="211873"/>
                </a:cubicBezTo>
                <a:lnTo>
                  <a:pt x="245326" y="200722"/>
                </a:lnTo>
                <a:cubicBezTo>
                  <a:pt x="223379" y="186091"/>
                  <a:pt x="205460" y="177304"/>
                  <a:pt x="189570" y="156117"/>
                </a:cubicBezTo>
                <a:cubicBezTo>
                  <a:pt x="173487" y="134674"/>
                  <a:pt x="170394" y="97686"/>
                  <a:pt x="144965" y="89210"/>
                </a:cubicBezTo>
                <a:lnTo>
                  <a:pt x="78058" y="66907"/>
                </a:lnTo>
                <a:cubicBezTo>
                  <a:pt x="63190" y="55756"/>
                  <a:pt x="47731" y="45352"/>
                  <a:pt x="33453" y="33454"/>
                </a:cubicBezTo>
                <a:cubicBezTo>
                  <a:pt x="25376" y="26723"/>
                  <a:pt x="18585" y="18585"/>
                  <a:pt x="11151" y="11151"/>
                </a:cubicBez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32370" y="5947858"/>
            <a:ext cx="112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Boundaries in patch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150" y="3384200"/>
            <a:ext cx="89700" cy="8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550" y="3536600"/>
            <a:ext cx="89700" cy="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529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5"/>
            <a:ext cx="9144000" cy="838200"/>
          </a:xfrm>
        </p:spPr>
        <p:txBody>
          <a:bodyPr>
            <a:noAutofit/>
          </a:bodyPr>
          <a:lstStyle/>
          <a:p>
            <a:r>
              <a:rPr lang="en-US" sz="3200" dirty="0"/>
              <a:t>Edge Detection with Structured Random Forests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0600"/>
                <a:ext cx="5791200" cy="51355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3500" dirty="0"/>
                  <a:t>Algorithm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600" dirty="0"/>
                  <a:t>Extract overlapping 32x32 patches at three scales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600" dirty="0"/>
                  <a:t>Features are pixel values and pairwise differences in feature maps (LUV color, gradient magnitude, oriented gradient)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600" dirty="0"/>
                  <a:t>Predict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600" dirty="0"/>
                  <a:t> boundary maps in the central 16x16 region using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600" dirty="0"/>
                  <a:t> trained decision trees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600" dirty="0"/>
                  <a:t>Average predictions for each pixel across all patches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0600"/>
                <a:ext cx="5791200" cy="5135563"/>
              </a:xfrm>
              <a:blipFill>
                <a:blip r:embed="rId2"/>
                <a:stretch>
                  <a:fillRect l="-3070" t="-2716" r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991492"/>
            <a:ext cx="1973400" cy="131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2978" t="52326" r="42864" b="25903"/>
          <a:stretch/>
        </p:blipFill>
        <p:spPr>
          <a:xfrm>
            <a:off x="8306828" y="2872197"/>
            <a:ext cx="517138" cy="5171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40331" t="46933" r="36501" b="18177"/>
          <a:stretch/>
        </p:blipFill>
        <p:spPr>
          <a:xfrm>
            <a:off x="6858000" y="2723060"/>
            <a:ext cx="761216" cy="7612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05369" y="1580654"/>
            <a:ext cx="423993" cy="410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endCxn id="16" idx="0"/>
          </p:cNvCxnSpPr>
          <p:nvPr/>
        </p:nvCxnSpPr>
        <p:spPr>
          <a:xfrm flipH="1">
            <a:off x="7238608" y="1991362"/>
            <a:ext cx="466761" cy="7316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Arrow 17"/>
          <p:cNvSpPr/>
          <p:nvPr/>
        </p:nvSpPr>
        <p:spPr>
          <a:xfrm>
            <a:off x="7800057" y="3103667"/>
            <a:ext cx="41839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4652452"/>
            <a:ext cx="2152800" cy="1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750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7912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Results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71" y="2058182"/>
            <a:ext cx="4465429" cy="417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8342" y="1688850"/>
            <a:ext cx="1675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BSDS 500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66585" y="168885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NYU Depth dataset edges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65942"/>
            <a:ext cx="4419600" cy="3960221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106571" y="5638800"/>
            <a:ext cx="19822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4572000" y="5708496"/>
            <a:ext cx="19822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1E5A645-04DD-5B42-92C0-461E3F8787AB}"/>
              </a:ext>
            </a:extLst>
          </p:cNvPr>
          <p:cNvSpPr txBox="1">
            <a:spLocks/>
          </p:cNvSpPr>
          <p:nvPr/>
        </p:nvSpPr>
        <p:spPr bwMode="auto">
          <a:xfrm>
            <a:off x="0" y="1195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/>
              <a:t>Edge Detection with Structured Random Forests</a:t>
            </a:r>
          </a:p>
        </p:txBody>
      </p:sp>
    </p:spTree>
    <p:extLst>
      <p:ext uri="{BB962C8B-B14F-4D97-AF65-F5344CB8AC3E}">
        <p14:creationId xmlns:p14="http://schemas.microsoft.com/office/powerpoint/2010/main" val="7770305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99" y="838200"/>
            <a:ext cx="8073001" cy="369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99" y="4534200"/>
            <a:ext cx="8117851" cy="1825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9216" y="270850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Ground truth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9216" y="4542063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Results (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multiscale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F57D13D-5887-1A4C-BDBE-E915B68F7082}"/>
              </a:ext>
            </a:extLst>
          </p:cNvPr>
          <p:cNvSpPr txBox="1">
            <a:spLocks/>
          </p:cNvSpPr>
          <p:nvPr/>
        </p:nvSpPr>
        <p:spPr bwMode="auto">
          <a:xfrm>
            <a:off x="0" y="1195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/>
              <a:t>Edge Detection with Structured Random Forests</a:t>
            </a:r>
          </a:p>
        </p:txBody>
      </p:sp>
    </p:spTree>
    <p:extLst>
      <p:ext uri="{BB962C8B-B14F-4D97-AF65-F5344CB8AC3E}">
        <p14:creationId xmlns:p14="http://schemas.microsoft.com/office/powerpoint/2010/main" val="3775116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Holistically nested edge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935892"/>
            <a:ext cx="5908908" cy="44267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12468"/>
            <a:ext cx="510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https://arxiv.org/pdf/1504.06375.pdf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4338D-F9F7-F641-9BA9-306670551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1" y="3397738"/>
            <a:ext cx="3810000" cy="341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580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Crisp Boundary Detection using Pointwise Mutual Information (Isola et al. ECCV 2014)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20135"/>
            <a:ext cx="8993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http://web.mit.edu/phillipi/www/publications/crisp_boundaries.pdf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28860"/>
            <a:ext cx="5905200" cy="197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877" y="3149388"/>
            <a:ext cx="636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Pixel combinations that are unlikely to be together are edges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868718"/>
            <a:ext cx="2582321" cy="592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36" y="4015783"/>
            <a:ext cx="8525358" cy="20122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6877" y="383111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Algorithm: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39247" y="3832461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Spectral clustering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7000" y="3861894"/>
            <a:ext cx="2185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Kernel density estimation</a:t>
            </a:r>
          </a:p>
        </p:txBody>
      </p:sp>
    </p:spTree>
    <p:extLst>
      <p:ext uri="{BB962C8B-B14F-4D97-AF65-F5344CB8AC3E}">
        <p14:creationId xmlns:p14="http://schemas.microsoft.com/office/powerpoint/2010/main" val="14692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3133"/>
            <a:ext cx="8686800" cy="838200"/>
          </a:xfrm>
        </p:spPr>
        <p:txBody>
          <a:bodyPr>
            <a:noAutofit/>
          </a:bodyPr>
          <a:lstStyle/>
          <a:p>
            <a:r>
              <a:rPr lang="en-US" sz="2400" dirty="0"/>
              <a:t>Crisp Boundary Detection using </a:t>
            </a:r>
            <a:r>
              <a:rPr lang="en-US" sz="2400" dirty="0" err="1"/>
              <a:t>Pointwise</a:t>
            </a:r>
            <a:r>
              <a:rPr lang="en-US" sz="2400" dirty="0"/>
              <a:t> Mutual Information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85527"/>
            <a:ext cx="3152400" cy="25508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000" y="1219200"/>
            <a:ext cx="5661000" cy="5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368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edge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Local edge detection is mostly solved</a:t>
            </a:r>
          </a:p>
          <a:p>
            <a:pPr lvl="1"/>
            <a:r>
              <a:rPr lang="en-US" dirty="0"/>
              <a:t>Intensity gradient, color, texture </a:t>
            </a:r>
          </a:p>
          <a:p>
            <a:pPr lvl="1"/>
            <a:r>
              <a:rPr lang="en-US" dirty="0"/>
              <a:t>HED on BSDS 500 is near human performance</a:t>
            </a:r>
          </a:p>
          <a:p>
            <a:endParaRPr lang="en-US" dirty="0"/>
          </a:p>
          <a:p>
            <a:r>
              <a:rPr lang="en-US" dirty="0"/>
              <a:t>Some room for improvement by taking advantage of higher-level knowledge (e.g., objects)</a:t>
            </a:r>
          </a:p>
          <a:p>
            <a:endParaRPr lang="en-US" dirty="0"/>
          </a:p>
          <a:p>
            <a:r>
              <a:rPr lang="en-US" dirty="0"/>
              <a:t>Still hard to produce all objects within a small number of regions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3986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56D2F8-9F18-0549-98A4-74E332013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490" y="914400"/>
            <a:ext cx="6761019" cy="5486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AAE245-42BA-FC4F-B46B-737A400B5FA5}"/>
              </a:ext>
            </a:extLst>
          </p:cNvPr>
          <p:cNvSpPr/>
          <p:nvPr/>
        </p:nvSpPr>
        <p:spPr>
          <a:xfrm>
            <a:off x="-29308" y="6550223"/>
            <a:ext cx="8458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Gregory, R. L. (1970). The Intelligent Eye. New York, NY: McGraw-Hill Paperbacks.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1ED0589-B2F9-0B4D-81ED-816D38655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33133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Are Edges an Input or an Output?</a:t>
            </a:r>
          </a:p>
        </p:txBody>
      </p:sp>
    </p:spTree>
    <p:extLst>
      <p:ext uri="{BB962C8B-B14F-4D97-AF65-F5344CB8AC3E}">
        <p14:creationId xmlns:p14="http://schemas.microsoft.com/office/powerpoint/2010/main" val="36624249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1ED0589-B2F9-0B4D-81ED-816D38655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54" y="152400"/>
            <a:ext cx="8200292" cy="838200"/>
          </a:xfrm>
        </p:spPr>
        <p:txBody>
          <a:bodyPr>
            <a:noAutofit/>
          </a:bodyPr>
          <a:lstStyle/>
          <a:p>
            <a:r>
              <a:rPr lang="en-US" sz="3200" dirty="0"/>
              <a:t>Recap</a:t>
            </a:r>
          </a:p>
        </p:txBody>
      </p:sp>
      <p:graphicFrame>
        <p:nvGraphicFramePr>
          <p:cNvPr id="9" name="Object 5">
            <a:extLst>
              <a:ext uri="{FF2B5EF4-FFF2-40B4-BE49-F238E27FC236}">
                <a16:creationId xmlns:a16="http://schemas.microsoft.com/office/drawing/2014/main" id="{941BC095-D8B2-BB45-84B8-F8E8D32F4C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396786"/>
              </p:ext>
            </p:extLst>
          </p:nvPr>
        </p:nvGraphicFramePr>
        <p:xfrm>
          <a:off x="304800" y="1019908"/>
          <a:ext cx="2057400" cy="1965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2991268" imgH="2857899" progId="">
                  <p:embed/>
                </p:oleObj>
              </mc:Choice>
              <mc:Fallback>
                <p:oleObj name="Photo Editor Photo" r:id="rId2" imgW="2991268" imgH="2857899" progId="">
                  <p:embed/>
                  <p:pic>
                    <p:nvPicPr>
                      <p:cNvPr id="9" name="Object 5">
                        <a:extLst>
                          <a:ext uri="{FF2B5EF4-FFF2-40B4-BE49-F238E27FC236}">
                            <a16:creationId xmlns:a16="http://schemas.microsoft.com/office/drawing/2014/main" id="{941BC095-D8B2-BB45-84B8-F8E8D32F4C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019908"/>
                        <a:ext cx="2057400" cy="19656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9">
            <a:extLst>
              <a:ext uri="{FF2B5EF4-FFF2-40B4-BE49-F238E27FC236}">
                <a16:creationId xmlns:a16="http://schemas.microsoft.com/office/drawing/2014/main" id="{D09B208B-6E53-A347-8129-50DEABE72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940246"/>
            <a:ext cx="3657600" cy="95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50E70CF2-C7F4-B847-A39E-684B9537D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1917923"/>
            <a:ext cx="3657600" cy="77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21F3776E-EF46-E54D-B0F0-8CC0A7A83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2708730"/>
            <a:ext cx="3657600" cy="7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45938FE2-63E4-794C-94B9-EB60391E9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3492688"/>
            <a:ext cx="3657600" cy="79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457B5C03-22B2-3446-8007-3CAF267FB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4200" y="1211434"/>
            <a:ext cx="1582615" cy="158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87D4143A-3C40-EE4E-B31E-1B5DEFE4F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16615" y="2962131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Freeform 4">
            <a:extLst>
              <a:ext uri="{FF2B5EF4-FFF2-40B4-BE49-F238E27FC236}">
                <a16:creationId xmlns:a16="http://schemas.microsoft.com/office/drawing/2014/main" id="{E7CD9AEE-6C90-974C-B744-F8A055E6C3DD}"/>
              </a:ext>
            </a:extLst>
          </p:cNvPr>
          <p:cNvSpPr>
            <a:spLocks/>
          </p:cNvSpPr>
          <p:nvPr/>
        </p:nvSpPr>
        <p:spPr bwMode="auto">
          <a:xfrm>
            <a:off x="363415" y="4378230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0477246B-9DDD-364F-AAC1-6216D19018AE}"/>
              </a:ext>
            </a:extLst>
          </p:cNvPr>
          <p:cNvSpPr>
            <a:spLocks/>
          </p:cNvSpPr>
          <p:nvPr/>
        </p:nvSpPr>
        <p:spPr bwMode="auto">
          <a:xfrm>
            <a:off x="3030415" y="4416330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3B163239-A483-EE48-B9B9-4814433AA36A}"/>
              </a:ext>
            </a:extLst>
          </p:cNvPr>
          <p:cNvSpPr>
            <a:spLocks/>
          </p:cNvSpPr>
          <p:nvPr/>
        </p:nvSpPr>
        <p:spPr bwMode="auto">
          <a:xfrm>
            <a:off x="5519615" y="5114830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22C598F5-A4DA-B142-870A-E05CAF24985E}"/>
              </a:ext>
            </a:extLst>
          </p:cNvPr>
          <p:cNvSpPr>
            <a:spLocks/>
          </p:cNvSpPr>
          <p:nvPr/>
        </p:nvSpPr>
        <p:spPr bwMode="auto">
          <a:xfrm>
            <a:off x="6230815" y="4962430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52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</a:t>
            </a:r>
          </a:p>
        </p:txBody>
      </p:sp>
      <p:sp>
        <p:nvSpPr>
          <p:cNvPr id="8195" name="Rectangle 2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An edge is a place of rapid change in the image intensity function</a:t>
            </a:r>
          </a:p>
        </p:txBody>
      </p:sp>
      <p:pic>
        <p:nvPicPr>
          <p:cNvPr id="8196" name="Picture 10" descr="step_e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95600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7" name="Line 21"/>
          <p:cNvSpPr>
            <a:spLocks noChangeShapeType="1"/>
          </p:cNvSpPr>
          <p:nvPr/>
        </p:nvSpPr>
        <p:spPr bwMode="auto">
          <a:xfrm>
            <a:off x="228600" y="3962400"/>
            <a:ext cx="274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8" name="Text Box 22"/>
          <p:cNvSpPr txBox="1">
            <a:spLocks noChangeArrowheads="1"/>
          </p:cNvSpPr>
          <p:nvPr/>
        </p:nvSpPr>
        <p:spPr bwMode="auto">
          <a:xfrm>
            <a:off x="1174750" y="25146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image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124200" y="2254250"/>
            <a:ext cx="2851150" cy="2725738"/>
            <a:chOff x="1968" y="1420"/>
            <a:chExt cx="1796" cy="1717"/>
          </a:xfrm>
        </p:grpSpPr>
        <p:sp>
          <p:nvSpPr>
            <p:cNvPr id="8210" name="Rectangle 11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1" name="Freeform 12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Freeform 15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Text Box 24"/>
            <p:cNvSpPr txBox="1">
              <a:spLocks noChangeArrowheads="1"/>
            </p:cNvSpPr>
            <p:nvPr/>
          </p:nvSpPr>
          <p:spPr bwMode="auto">
            <a:xfrm>
              <a:off x="1968" y="1420"/>
              <a:ext cx="1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/>
                <a:t>intensity function</a:t>
              </a:r>
              <a:br>
                <a:rPr lang="en-US" sz="1800" dirty="0"/>
              </a:br>
              <a:r>
                <a:rPr lang="en-US" sz="1800" dirty="0"/>
                <a:t>(along horizontal scanline)</a:t>
              </a: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172200" y="2528888"/>
            <a:ext cx="2743200" cy="2451100"/>
            <a:chOff x="3888" y="1593"/>
            <a:chExt cx="1728" cy="1544"/>
          </a:xfrm>
        </p:grpSpPr>
        <p:sp>
          <p:nvSpPr>
            <p:cNvPr id="8205" name="Rectangle 16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206" name="Group 19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8208" name="Freeform 17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1 h 630"/>
                  <a:gd name="T6" fmla="*/ 399 w 909"/>
                  <a:gd name="T7" fmla="*/ 417 h 630"/>
                  <a:gd name="T8" fmla="*/ 459 w 909"/>
                  <a:gd name="T9" fmla="*/ 612 h 630"/>
                  <a:gd name="T10" fmla="*/ 528 w 909"/>
                  <a:gd name="T11" fmla="*/ 420 h 630"/>
                  <a:gd name="T12" fmla="*/ 564 w 909"/>
                  <a:gd name="T13" fmla="*/ 93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9" name="Freeform 18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1 h 630"/>
                  <a:gd name="T6" fmla="*/ 399 w 909"/>
                  <a:gd name="T7" fmla="*/ 417 h 630"/>
                  <a:gd name="T8" fmla="*/ 459 w 909"/>
                  <a:gd name="T9" fmla="*/ 612 h 630"/>
                  <a:gd name="T10" fmla="*/ 528 w 909"/>
                  <a:gd name="T11" fmla="*/ 420 h 630"/>
                  <a:gd name="T12" fmla="*/ 564 w 909"/>
                  <a:gd name="T13" fmla="*/ 93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7" name="Text Box 25"/>
            <p:cNvSpPr txBox="1">
              <a:spLocks noChangeArrowheads="1"/>
            </p:cNvSpPr>
            <p:nvPr/>
          </p:nvSpPr>
          <p:spPr bwMode="auto">
            <a:xfrm>
              <a:off x="4216" y="1593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first derivative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6489700" y="3276600"/>
            <a:ext cx="2305050" cy="3200400"/>
            <a:chOff x="4088" y="2064"/>
            <a:chExt cx="1452" cy="2016"/>
          </a:xfrm>
        </p:grpSpPr>
        <p:sp>
          <p:nvSpPr>
            <p:cNvPr id="8202" name="Line 28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Line 29"/>
            <p:cNvSpPr>
              <a:spLocks noChangeShapeType="1"/>
            </p:cNvSpPr>
            <p:nvPr/>
          </p:nvSpPr>
          <p:spPr bwMode="auto">
            <a:xfrm flipV="1">
              <a:off x="5040" y="2064"/>
              <a:ext cx="14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Text Box 30"/>
            <p:cNvSpPr txBox="1">
              <a:spLocks noChangeArrowheads="1"/>
            </p:cNvSpPr>
            <p:nvPr/>
          </p:nvSpPr>
          <p:spPr bwMode="auto">
            <a:xfrm>
              <a:off x="4088" y="3676"/>
              <a:ext cx="14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edges correspond to</a:t>
              </a:r>
              <a:br>
                <a:rPr lang="en-US" sz="1800"/>
              </a:br>
              <a:r>
                <a:rPr lang="en-US" sz="1800"/>
                <a:t>extrema of derivative</a:t>
              </a:r>
            </a:p>
          </p:txBody>
        </p:sp>
      </p:grpSp>
      <p:sp>
        <p:nvSpPr>
          <p:cNvPr id="22" name="Text Box 15">
            <a:extLst>
              <a:ext uri="{FF2B5EF4-FFF2-40B4-BE49-F238E27FC236}">
                <a16:creationId xmlns:a16="http://schemas.microsoft.com/office/drawing/2014/main" id="{C3C49804-2443-1548-9473-86B7243E8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17653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1ED0589-B2F9-0B4D-81ED-816D38655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54" y="152400"/>
            <a:ext cx="8200292" cy="838200"/>
          </a:xfrm>
        </p:spPr>
        <p:txBody>
          <a:bodyPr>
            <a:noAutofit/>
          </a:bodyPr>
          <a:lstStyle/>
          <a:p>
            <a:r>
              <a:rPr lang="en-US" sz="3200" dirty="0"/>
              <a:t>Recap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666711A-9BCF-5149-9687-26362E852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50" b="49791"/>
          <a:stretch/>
        </p:blipFill>
        <p:spPr>
          <a:xfrm>
            <a:off x="609600" y="990600"/>
            <a:ext cx="7620000" cy="1295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0A66AC-2870-C049-A8F7-2422D538E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23" y="3124200"/>
            <a:ext cx="3141991" cy="2971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D8CAAF-C991-1B47-9D9F-BF31018E12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225"/>
          <a:stretch/>
        </p:blipFill>
        <p:spPr>
          <a:xfrm>
            <a:off x="3786760" y="2667000"/>
            <a:ext cx="487373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4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sz="4000" dirty="0"/>
              <a:t>Derivatives with convolution</a:t>
            </a:r>
          </a:p>
        </p:txBody>
      </p:sp>
      <p:sp>
        <p:nvSpPr>
          <p:cNvPr id="666627" name="Rectangle 3"/>
          <p:cNvSpPr>
            <a:spLocks noGrp="1" noChangeArrowheads="1"/>
          </p:cNvSpPr>
          <p:nvPr>
            <p:ph idx="1"/>
          </p:nvPr>
        </p:nvSpPr>
        <p:spPr>
          <a:xfrm>
            <a:off x="446088" y="1238250"/>
            <a:ext cx="8142287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400" dirty="0"/>
              <a:t>For 2D function </a:t>
            </a:r>
            <a:r>
              <a:rPr lang="en-US" sz="2400" dirty="0">
                <a:solidFill>
                  <a:srgbClr val="0000FF"/>
                </a:solidFill>
              </a:rPr>
              <a:t>f(</a:t>
            </a:r>
            <a:r>
              <a:rPr lang="en-US" sz="2400" dirty="0" err="1">
                <a:solidFill>
                  <a:srgbClr val="0000FF"/>
                </a:solidFill>
              </a:rPr>
              <a:t>x,y</a:t>
            </a:r>
            <a:r>
              <a:rPr lang="en-US" sz="2400" dirty="0">
                <a:solidFill>
                  <a:srgbClr val="0000FF"/>
                </a:solidFill>
              </a:rPr>
              <a:t>)</a:t>
            </a:r>
            <a:r>
              <a:rPr lang="en-US" sz="2400" dirty="0"/>
              <a:t>, the partial derivative is:</a:t>
            </a:r>
          </a:p>
          <a:p>
            <a:pPr marL="0" indent="0">
              <a:buFontTx/>
              <a:buNone/>
            </a:pPr>
            <a:endParaRPr lang="en-US" sz="2400" dirty="0"/>
          </a:p>
          <a:p>
            <a:pPr marL="0" indent="0">
              <a:buFontTx/>
              <a:buNone/>
            </a:pPr>
            <a:endParaRPr lang="en-US" sz="2400" dirty="0"/>
          </a:p>
          <a:p>
            <a:pPr marL="0" indent="0">
              <a:buFontTx/>
              <a:buNone/>
            </a:pPr>
            <a:endParaRPr lang="en-US" sz="2400" dirty="0"/>
          </a:p>
          <a:p>
            <a:pPr marL="0" indent="0">
              <a:buFontTx/>
              <a:buNone/>
            </a:pPr>
            <a:endParaRPr lang="en-US" sz="1000" dirty="0"/>
          </a:p>
          <a:p>
            <a:pPr marL="0" indent="0">
              <a:buFontTx/>
              <a:buNone/>
            </a:pPr>
            <a:r>
              <a:rPr lang="en-US" sz="2400" dirty="0"/>
              <a:t>For discrete data, we can approximate using finite differences:</a:t>
            </a:r>
          </a:p>
          <a:p>
            <a:pPr marL="0" indent="0"/>
            <a:endParaRPr lang="en-US" sz="2400" dirty="0"/>
          </a:p>
          <a:p>
            <a:pPr marL="0" indent="0"/>
            <a:endParaRPr lang="en-US" sz="2400" dirty="0"/>
          </a:p>
          <a:p>
            <a:pPr marL="0" indent="0"/>
            <a:endParaRPr lang="en-US" sz="2400" dirty="0"/>
          </a:p>
          <a:p>
            <a:pPr marL="0" indent="0">
              <a:buFontTx/>
              <a:buNone/>
            </a:pPr>
            <a:r>
              <a:rPr lang="en-US" sz="2400" dirty="0"/>
              <a:t>To implement the above as convolution, what would be </a:t>
            </a:r>
            <a:br>
              <a:rPr lang="en-US" sz="2400" dirty="0"/>
            </a:br>
            <a:r>
              <a:rPr lang="en-US" sz="2400" dirty="0"/>
              <a:t>the associated filter?</a:t>
            </a:r>
          </a:p>
        </p:txBody>
      </p:sp>
      <p:graphicFrame>
        <p:nvGraphicFramePr>
          <p:cNvPr id="5122" name="Object 16"/>
          <p:cNvGraphicFramePr>
            <a:graphicFrameLocks noChangeAspect="1"/>
          </p:cNvGraphicFramePr>
          <p:nvPr/>
        </p:nvGraphicFramePr>
        <p:xfrm>
          <a:off x="1176338" y="1749425"/>
          <a:ext cx="5694362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71520" imgH="393480" progId="Equation.3">
                  <p:embed/>
                </p:oleObj>
              </mc:Choice>
              <mc:Fallback>
                <p:oleObj name="Equation" r:id="rId3" imgW="2171520" imgH="39348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1749425"/>
                        <a:ext cx="5694362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6641" name="Object 17"/>
          <p:cNvGraphicFramePr>
            <a:graphicFrameLocks noChangeAspect="1"/>
          </p:cNvGraphicFramePr>
          <p:nvPr/>
        </p:nvGraphicFramePr>
        <p:xfrm>
          <a:off x="1176338" y="3967163"/>
          <a:ext cx="5027612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17360" imgH="393480" progId="Equation.3">
                  <p:embed/>
                </p:oleObj>
              </mc:Choice>
              <mc:Fallback>
                <p:oleObj name="Equation" r:id="rId5" imgW="1917360" imgH="39348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3967163"/>
                        <a:ext cx="5027612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0" y="6581001"/>
            <a:ext cx="17653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K. </a:t>
            </a:r>
            <a:r>
              <a:rPr lang="en-US" sz="1200" dirty="0" err="1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 cstate="print"/>
          <a:srcRect t="49619"/>
          <a:stretch>
            <a:fillRect/>
          </a:stretch>
        </p:blipFill>
        <p:spPr bwMode="auto">
          <a:xfrm>
            <a:off x="1816100" y="3429000"/>
            <a:ext cx="5614988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Partial derivatives of an image</a:t>
            </a:r>
          </a:p>
        </p:txBody>
      </p:sp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3" cstate="print"/>
          <a:srcRect l="48772" t="2193" r="5710" b="50317"/>
          <a:stretch>
            <a:fillRect/>
          </a:stretch>
        </p:blipFill>
        <p:spPr bwMode="auto">
          <a:xfrm>
            <a:off x="9318625" y="1384300"/>
            <a:ext cx="2555875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Box 4"/>
          <p:cNvSpPr txBox="1">
            <a:spLocks noChangeArrowheads="1"/>
          </p:cNvSpPr>
          <p:nvPr/>
        </p:nvSpPr>
        <p:spPr bwMode="auto">
          <a:xfrm>
            <a:off x="1476375" y="5939135"/>
            <a:ext cx="629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Which shows changes with respect to x?</a:t>
            </a:r>
          </a:p>
        </p:txBody>
      </p:sp>
      <p:pic>
        <p:nvPicPr>
          <p:cNvPr id="6152" name="Picture 2"/>
          <p:cNvPicPr>
            <a:picLocks noChangeAspect="1" noChangeArrowheads="1"/>
          </p:cNvPicPr>
          <p:nvPr/>
        </p:nvPicPr>
        <p:blipFill>
          <a:blip r:embed="rId3" cstate="print"/>
          <a:srcRect t="2129" r="51144" b="50381"/>
          <a:stretch>
            <a:fillRect/>
          </a:stretch>
        </p:blipFill>
        <p:spPr bwMode="auto">
          <a:xfrm>
            <a:off x="3276600" y="982663"/>
            <a:ext cx="274320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7256463" y="4676775"/>
            <a:ext cx="547687" cy="1016000"/>
            <a:chOff x="4097330" y="1789047"/>
            <a:chExt cx="547696" cy="1015663"/>
          </a:xfrm>
        </p:grpSpPr>
        <p:sp>
          <p:nvSpPr>
            <p:cNvPr id="6163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-1     1</a:t>
              </a:r>
            </a:p>
          </p:txBody>
        </p:sp>
        <p:cxnSp>
          <p:nvCxnSpPr>
            <p:cNvPr id="6164" name="Straight Connector 27"/>
            <p:cNvCxnSpPr>
              <a:cxnSpLocks noChangeShapeType="1"/>
              <a:stCxn id="6163" idx="1"/>
              <a:endCxn id="6163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8405813" y="4676775"/>
            <a:ext cx="547687" cy="1016000"/>
            <a:chOff x="4097330" y="1789047"/>
            <a:chExt cx="547696" cy="1015663"/>
          </a:xfrm>
        </p:grpSpPr>
        <p:sp>
          <p:nvSpPr>
            <p:cNvPr id="6161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     -1</a:t>
              </a:r>
            </a:p>
          </p:txBody>
        </p:sp>
        <p:cxnSp>
          <p:nvCxnSpPr>
            <p:cNvPr id="6162" name="Straight Connector 27"/>
            <p:cNvCxnSpPr>
              <a:cxnSpLocks noChangeShapeType="1"/>
              <a:stCxn id="6161" idx="1"/>
              <a:endCxn id="6161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821613" y="5005388"/>
            <a:ext cx="87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36550" y="4999038"/>
            <a:ext cx="1168400" cy="554037"/>
            <a:chOff x="336492" y="4999059"/>
            <a:chExt cx="1168400" cy="554038"/>
          </a:xfrm>
        </p:grpSpPr>
        <p:sp>
          <p:nvSpPr>
            <p:cNvPr id="6159" name="TextBox 14"/>
            <p:cNvSpPr txBox="1">
              <a:spLocks noChangeArrowheads="1"/>
            </p:cNvSpPr>
            <p:nvPr/>
          </p:nvSpPr>
          <p:spPr bwMode="auto">
            <a:xfrm>
              <a:off x="336492" y="4999059"/>
              <a:ext cx="1168400" cy="55403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-1    1</a:t>
              </a:r>
            </a:p>
          </p:txBody>
        </p:sp>
        <p:cxnSp>
          <p:nvCxnSpPr>
            <p:cNvPr id="6160" name="Straight Connector 15"/>
            <p:cNvCxnSpPr>
              <a:cxnSpLocks noChangeShapeType="1"/>
              <a:stCxn id="6159" idx="0"/>
              <a:endCxn id="6159" idx="2"/>
            </p:cNvCxnSpPr>
            <p:nvPr/>
          </p:nvCxnSpPr>
          <p:spPr bwMode="auto">
            <a:xfrm rot="16200000" flipH="1">
              <a:off x="644467" y="5275284"/>
              <a:ext cx="554038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aphicFrame>
        <p:nvGraphicFramePr>
          <p:cNvPr id="107542" name="Object 22"/>
          <p:cNvGraphicFramePr>
            <a:graphicFrameLocks noChangeAspect="1"/>
          </p:cNvGraphicFramePr>
          <p:nvPr/>
        </p:nvGraphicFramePr>
        <p:xfrm>
          <a:off x="300038" y="2798763"/>
          <a:ext cx="14319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5760" imgH="393480" progId="Equation.3">
                  <p:embed/>
                </p:oleObj>
              </mc:Choice>
              <mc:Fallback>
                <p:oleObj name="Equation" r:id="rId4" imgW="545760" imgH="39348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2798763"/>
                        <a:ext cx="1431925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6" name="Object 10"/>
          <p:cNvGraphicFramePr>
            <a:graphicFrameLocks noChangeAspect="1"/>
          </p:cNvGraphicFramePr>
          <p:nvPr/>
        </p:nvGraphicFramePr>
        <p:xfrm>
          <a:off x="7346950" y="2808288"/>
          <a:ext cx="143192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45760" imgH="419040" progId="Equation.3">
                  <p:embed/>
                </p:oleObj>
              </mc:Choice>
              <mc:Fallback>
                <p:oleObj name="Equation" r:id="rId6" imgW="545760" imgH="4190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6950" y="2808288"/>
                        <a:ext cx="1431925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15">
            <a:extLst>
              <a:ext uri="{FF2B5EF4-FFF2-40B4-BE49-F238E27FC236}">
                <a16:creationId xmlns:a16="http://schemas.microsoft.com/office/drawing/2014/main" id="{38608D08-A2ED-3147-BAF1-6179BA600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17653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Finite difference filters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approximations of derivative filters exist: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Prewitt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Sobel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Roberts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0" y="6547338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Source: K.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pic>
        <p:nvPicPr>
          <p:cNvPr id="3" name="Picture 2" descr="A picture containing text, crossword puzzle, shoji, clipart&#10;&#10;Description automatically generated">
            <a:extLst>
              <a:ext uri="{FF2B5EF4-FFF2-40B4-BE49-F238E27FC236}">
                <a16:creationId xmlns:a16="http://schemas.microsoft.com/office/drawing/2014/main" id="{0B4B76B2-71FC-F241-A2F2-5C90118CA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588966"/>
            <a:ext cx="2311400" cy="1676400"/>
          </a:xfrm>
          <a:prstGeom prst="rect">
            <a:avLst/>
          </a:prstGeom>
        </p:spPr>
      </p:pic>
      <p:pic>
        <p:nvPicPr>
          <p:cNvPr id="5" name="Picture 4" descr="A picture containing text, crossword puzzle, shoji, clock&#10;&#10;Description automatically generated">
            <a:extLst>
              <a:ext uri="{FF2B5EF4-FFF2-40B4-BE49-F238E27FC236}">
                <a16:creationId xmlns:a16="http://schemas.microsoft.com/office/drawing/2014/main" id="{C39842BE-52DB-0047-B971-C5896CF2F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00" y="1563566"/>
            <a:ext cx="2298700" cy="1701800"/>
          </a:xfrm>
          <a:prstGeom prst="rect">
            <a:avLst/>
          </a:prstGeom>
        </p:spPr>
      </p:pic>
      <p:pic>
        <p:nvPicPr>
          <p:cNvPr id="7" name="Picture 6" descr="A picture containing text, crossword puzzle, clock&#10;&#10;Description automatically generated">
            <a:extLst>
              <a:ext uri="{FF2B5EF4-FFF2-40B4-BE49-F238E27FC236}">
                <a16:creationId xmlns:a16="http://schemas.microsoft.com/office/drawing/2014/main" id="{34D73446-C529-0E48-BAAD-187996183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0" y="3505687"/>
            <a:ext cx="2298700" cy="1701800"/>
          </a:xfrm>
          <a:prstGeom prst="rect">
            <a:avLst/>
          </a:prstGeom>
        </p:spPr>
      </p:pic>
      <p:pic>
        <p:nvPicPr>
          <p:cNvPr id="9" name="Picture 8" descr="A picture containing text, crossword puzzle, clock&#10;&#10;Description automatically generated">
            <a:extLst>
              <a:ext uri="{FF2B5EF4-FFF2-40B4-BE49-F238E27FC236}">
                <a16:creationId xmlns:a16="http://schemas.microsoft.com/office/drawing/2014/main" id="{C70906AF-813A-5E4F-BFAE-28064D253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450" y="3524250"/>
            <a:ext cx="2286000" cy="1701800"/>
          </a:xfrm>
          <a:prstGeom prst="rect">
            <a:avLst/>
          </a:prstGeom>
        </p:spPr>
      </p:pic>
      <p:pic>
        <p:nvPicPr>
          <p:cNvPr id="11" name="Picture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FDD7D6A-833B-7149-A328-4765AADE7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50" y="5384800"/>
            <a:ext cx="1536700" cy="1168400"/>
          </a:xfrm>
          <a:prstGeom prst="rect">
            <a:avLst/>
          </a:prstGeom>
        </p:spPr>
      </p:pic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FBB70B7-2382-5F45-B61C-D49AF3B131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0" y="5384800"/>
            <a:ext cx="1562100" cy="1155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6E6A8C-1B5F-8A49-9275-6BFDFFAC1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7925" y="2260600"/>
            <a:ext cx="622300" cy="393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E9B5D7-5964-5A41-A13A-DC16599B20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9125" y="2228850"/>
            <a:ext cx="6223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9C9D9B-133A-EA4B-9707-F7DD900B01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400" y="4179552"/>
            <a:ext cx="622300" cy="393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E9A12C-1F88-4949-BDD2-147380A7FC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9125" y="4117518"/>
            <a:ext cx="622300" cy="457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6C64FD-3305-7D41-B8F0-893C106F2E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6870" y="5746536"/>
            <a:ext cx="622300" cy="393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EEA5FCC-E768-C246-BC06-CD864F32C3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9125" y="5676900"/>
            <a:ext cx="622300" cy="4572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 = 1$&#10;\end{document}&#10;"/>
  <p:tag name="EXTERNALNAME" val="Edittex"/>
  <p:tag name="BLEND" val="False"/>
  <p:tag name="TRANSPARENT" val="False"/>
  <p:tag name="BITMAPFORMAT" val="bmpmono"/>
  <p:tag name="DEBUGINTERACTIVE" val="True"/>
  <p:tag name="ORIGWIDTH" val="20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 = 2$&#10;\end{document}&#10;"/>
  <p:tag name="EXTERNALNAME" val="Edittex"/>
  <p:tag name="BLEND" val="False"/>
  <p:tag name="TRANSPARENT" val="False"/>
  <p:tag name="BITMAPFORMAT" val="bmpmono"/>
  <p:tag name="DEBUGINTERACTIVE" val="True"/>
  <p:tag name="ORIGWIDTH" val="206.1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33947</TotalTime>
  <Words>1933</Words>
  <Application>Microsoft Macintosh PowerPoint</Application>
  <PresentationFormat>On-screen Show (4:3)</PresentationFormat>
  <Paragraphs>319</Paragraphs>
  <Slides>60</Slides>
  <Notes>29</Notes>
  <HiddenSlides>8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Cambria Math</vt:lpstr>
      <vt:lpstr>Times New Roman</vt:lpstr>
      <vt:lpstr>Blank Presentation</vt:lpstr>
      <vt:lpstr>Photo Editor Photo</vt:lpstr>
      <vt:lpstr>Equation</vt:lpstr>
      <vt:lpstr>Edge Detection</vt:lpstr>
      <vt:lpstr>Edge Detection</vt:lpstr>
      <vt:lpstr>Are Edges an Input or an Output?</vt:lpstr>
      <vt:lpstr>Edge detection</vt:lpstr>
      <vt:lpstr>Edge detection</vt:lpstr>
      <vt:lpstr>Edge detection</vt:lpstr>
      <vt:lpstr>Derivatives with convolution</vt:lpstr>
      <vt:lpstr>Partial derivatives of an image</vt:lpstr>
      <vt:lpstr>Finite difference filters</vt:lpstr>
      <vt:lpstr>Image gradient</vt:lpstr>
      <vt:lpstr>Application: Gradient-domain image editing</vt:lpstr>
      <vt:lpstr>Effects of noise</vt:lpstr>
      <vt:lpstr>Solution: smooth first</vt:lpstr>
      <vt:lpstr>Derivative theorem of convolution</vt:lpstr>
      <vt:lpstr>Derivative of Gaussian filters</vt:lpstr>
      <vt:lpstr>Derivative of Gaussian filters</vt:lpstr>
      <vt:lpstr>Recall: Separability of the Gaussian filter</vt:lpstr>
      <vt:lpstr>Scale of Gaussian derivative filter</vt:lpstr>
      <vt:lpstr>Review: Smoothing vs. derivative filters</vt:lpstr>
      <vt:lpstr>Building an edge detector</vt:lpstr>
      <vt:lpstr>Building an edge detector</vt:lpstr>
      <vt:lpstr>Building an edge detector</vt:lpstr>
      <vt:lpstr>Building an edge detector</vt:lpstr>
      <vt:lpstr>Non-maximum suppression</vt:lpstr>
      <vt:lpstr>Bilinear Interpolation</vt:lpstr>
      <vt:lpstr>Sidebar: Interpolation options</vt:lpstr>
      <vt:lpstr>Non-maximum suppression</vt:lpstr>
      <vt:lpstr>Hysteresis thresholding</vt:lpstr>
      <vt:lpstr>Hysteresis</vt:lpstr>
      <vt:lpstr>Hysteresis thresholding</vt:lpstr>
      <vt:lpstr>Effect of  (Gaussian kernel spread/size)</vt:lpstr>
      <vt:lpstr>Recap: Canny edge detector</vt:lpstr>
      <vt:lpstr>Image gradients vs. meaningful contours</vt:lpstr>
      <vt:lpstr>Do humans consistently segment images?</vt:lpstr>
      <vt:lpstr>Aside: Datasets, Metrics and Benchmarks</vt:lpstr>
      <vt:lpstr>pB boundary detector</vt:lpstr>
      <vt:lpstr>pB Boundary Detector</vt:lpstr>
      <vt:lpstr>pB Boundary Detector</vt:lpstr>
      <vt:lpstr>PowerPoint Presentation</vt:lpstr>
      <vt:lpstr>PowerPoint Presentation</vt:lpstr>
      <vt:lpstr>Results</vt:lpstr>
      <vt:lpstr>Results</vt:lpstr>
      <vt:lpstr>PowerPoint Presentation</vt:lpstr>
      <vt:lpstr>PowerPoint Presentation</vt:lpstr>
      <vt:lpstr>Empirical Research</vt:lpstr>
      <vt:lpstr>Applications: Interactive Segmentation</vt:lpstr>
      <vt:lpstr>Applications: Pre-processing for Object Detection</vt:lpstr>
      <vt:lpstr>PowerPoint Presentation</vt:lpstr>
      <vt:lpstr>Global pB boundary detector</vt:lpstr>
      <vt:lpstr>Edge Detection with Structured Random Forests </vt:lpstr>
      <vt:lpstr>Edge Detection with Structured Random Forests</vt:lpstr>
      <vt:lpstr>PowerPoint Presentation</vt:lpstr>
      <vt:lpstr>PowerPoint Presentation</vt:lpstr>
      <vt:lpstr>Holistically nested edge detection</vt:lpstr>
      <vt:lpstr>Crisp Boundary Detection using Pointwise Mutual Information (Isola et al. ECCV 2014)</vt:lpstr>
      <vt:lpstr>Crisp Boundary Detection using Pointwise Mutual Information</vt:lpstr>
      <vt:lpstr>State of edge detection</vt:lpstr>
      <vt:lpstr>Are Edges an Input or an Output?</vt:lpstr>
      <vt:lpstr>Recap</vt:lpstr>
      <vt:lpstr>Recap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Gupta, Saurabh</cp:lastModifiedBy>
  <cp:revision>1252</cp:revision>
  <cp:lastPrinted>2018-02-05T18:32:33Z</cp:lastPrinted>
  <dcterms:created xsi:type="dcterms:W3CDTF">2004-08-29T23:15:23Z</dcterms:created>
  <dcterms:modified xsi:type="dcterms:W3CDTF">2023-02-09T18:02:36Z</dcterms:modified>
</cp:coreProperties>
</file>