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7"/>
  </p:notesMasterIdLst>
  <p:handoutMasterIdLst>
    <p:handoutMasterId r:id="rId38"/>
  </p:handoutMasterIdLst>
  <p:sldIdLst>
    <p:sldId id="256" r:id="rId2"/>
    <p:sldId id="830" r:id="rId3"/>
    <p:sldId id="831" r:id="rId4"/>
    <p:sldId id="832" r:id="rId5"/>
    <p:sldId id="833" r:id="rId6"/>
    <p:sldId id="834" r:id="rId7"/>
    <p:sldId id="875" r:id="rId8"/>
    <p:sldId id="836" r:id="rId9"/>
    <p:sldId id="843" r:id="rId10"/>
    <p:sldId id="859" r:id="rId11"/>
    <p:sldId id="849" r:id="rId12"/>
    <p:sldId id="866" r:id="rId13"/>
    <p:sldId id="839" r:id="rId14"/>
    <p:sldId id="874" r:id="rId15"/>
    <p:sldId id="842" r:id="rId16"/>
    <p:sldId id="870" r:id="rId17"/>
    <p:sldId id="872" r:id="rId18"/>
    <p:sldId id="851" r:id="rId19"/>
    <p:sldId id="821" r:id="rId20"/>
    <p:sldId id="822" r:id="rId21"/>
    <p:sldId id="765" r:id="rId22"/>
    <p:sldId id="823" r:id="rId23"/>
    <p:sldId id="755" r:id="rId24"/>
    <p:sldId id="869" r:id="rId25"/>
    <p:sldId id="768" r:id="rId26"/>
    <p:sldId id="769" r:id="rId27"/>
    <p:sldId id="868" r:id="rId28"/>
    <p:sldId id="770" r:id="rId29"/>
    <p:sldId id="771" r:id="rId30"/>
    <p:sldId id="772" r:id="rId31"/>
    <p:sldId id="803" r:id="rId32"/>
    <p:sldId id="774" r:id="rId33"/>
    <p:sldId id="825" r:id="rId34"/>
    <p:sldId id="863" r:id="rId35"/>
    <p:sldId id="775" r:id="rId3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969696"/>
    <a:srgbClr val="4D4D4D"/>
    <a:srgbClr val="B2B2B2"/>
    <a:srgbClr val="808080"/>
    <a:srgbClr val="C0C0C0"/>
    <a:srgbClr val="29292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43" autoAdjust="0"/>
    <p:restoredTop sz="86122" autoAdjust="0"/>
  </p:normalViewPr>
  <p:slideViewPr>
    <p:cSldViewPr>
      <p:cViewPr varScale="1">
        <p:scale>
          <a:sx n="109" d="100"/>
          <a:sy n="109" d="100"/>
        </p:scale>
        <p:origin x="263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8666A63B-5894-462D-9BB2-25D1A12C6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49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13E03037-2603-4A69-8D69-F51144710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57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E03037-2603-4A69-8D69-F5114471061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59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45488A-3EFF-400C-8427-8AE04859B31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r>
              <a:rPr lang="en-US" dirty="0"/>
              <a:t>Specifically,</a:t>
            </a:r>
            <a:r>
              <a:rPr lang="en-US" baseline="0" dirty="0"/>
              <a:t> E has to have a unique minimum at (0,0)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04C3C9-53F0-44EF-9EDB-F5327F70BA7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04C3C9-53F0-44EF-9EDB-F5327F70BA7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59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892FDA-CBFA-427A-9C00-083111ABB72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E67BFD-9DF7-4354-94AC-954D8D18677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E67BFD-9DF7-4354-94AC-954D8D18677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E32992-AC2A-49A4-932C-4343DA93EAE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D41675-5D24-41B5-8066-CAFF7158EC9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EC9A90-482E-4287-96BA-EF8FBDD08A9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5F4009-2D6F-4FC9-9146-E1D9B37D025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FF6D1F-9DD8-4BEE-A203-51C583EB7C9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50DD9B-995A-43D8-B577-D19504D9C5D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50CF13-224B-4301-8707-758A74F2FEA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50CF13-224B-4301-8707-758A74F2FEA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CE49AD-CBA7-451E-A0FB-046C3F8B36D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017827-A65F-4974-9517-192DBA03D0A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50CF13-224B-4301-8707-758A74F2FEA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0D9164-AFA8-437F-8197-2DEE4225045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634C2-BDE7-430E-97AE-5D372B93FC0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E7AE44-973C-4BA8-A5F4-3C8558A66CD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9ABAE7-56ED-4255-9120-9709941717B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195369-6C52-4E07-9B80-0D0289295BF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42FD7-B686-4494-9F56-192B0E9BC4AA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D131D-0458-46D3-8891-8ED3D1A2D20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D131D-0458-46D3-8891-8ED3D1A2D20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8C8883-7D78-49B7-A580-81B4C8DF3692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443332-4897-4EAB-8F26-60E57053DC6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9BCCCC-9D11-44FE-B2C4-0D49E7EC55E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CB8E37-7C59-4C51-B72A-493F76F18F7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36C558-F578-4149-B0B7-306B66A9D99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586128-BC39-4AEC-9659-E316DEAD75E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586128-BC39-4AEC-9659-E316DEAD75E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0A414-3CEA-40E2-97A8-4EEFE4EFC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B816D-2242-4CEE-96CC-E0DB910C6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B188B-E1B7-4ADA-BCA1-4D67A01F4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8D1D6-2162-400A-89FD-865EAD3E0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A0538-4285-485A-A334-8F3AE9390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695C0-2CFE-436C-B571-7291FA0F7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72C60-F00C-47A6-A537-20C3C26DB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3B81F-EC77-4CFF-9A3D-C9C2DBFD3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16576-1991-4868-8BF1-B3F46EC28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2F417-01D2-40F3-843C-F7D5ABC10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23136-F41E-408D-B0E9-423E53313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BEF7C-D6FD-4214-BB7D-D2117E694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BC9A4009-A7C3-49D8-A61B-48D5AC67A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mva.org/bmvc/1988/avc-88-023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mva.org/bmvc/1988/avc-88-023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mva.org/bmvc/1988/avc-88-023.pd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47B2D-A454-4C1D-93DB-B240A41295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/>
              <a:t>Corner Detection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511E3-C5D6-0440-8C35-130C6894CBEB}"/>
              </a:ext>
            </a:extLst>
          </p:cNvPr>
          <p:cNvSpPr txBox="1"/>
          <p:nvPr/>
        </p:nvSpPr>
        <p:spPr>
          <a:xfrm>
            <a:off x="-17585" y="6519446"/>
            <a:ext cx="5516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Slides from S. </a:t>
            </a:r>
            <a:r>
              <a:rPr lang="en-US" sz="1600" dirty="0" err="1"/>
              <a:t>Lazebnik</a:t>
            </a:r>
            <a:r>
              <a:rPr lang="en-US" sz="1600" dirty="0"/>
              <a:t>.</a:t>
            </a:r>
          </a:p>
        </p:txBody>
      </p:sp>
      <p:sp>
        <p:nvSpPr>
          <p:cNvPr id="8" name="Subtitle 3">
            <a:extLst>
              <a:ext uri="{FF2B5EF4-FFF2-40B4-BE49-F238E27FC236}">
                <a16:creationId xmlns:a16="http://schemas.microsoft.com/office/drawing/2014/main" id="{E479B532-3376-E245-92BD-B179DAF9B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787776"/>
            <a:ext cx="6400800" cy="1752600"/>
          </a:xfrm>
        </p:spPr>
        <p:txBody>
          <a:bodyPr/>
          <a:lstStyle/>
          <a:p>
            <a:r>
              <a:rPr lang="en-US" dirty="0"/>
              <a:t>CS 543 / ECE 549 – Saurabh Gupta</a:t>
            </a:r>
          </a:p>
        </p:txBody>
      </p:sp>
    </p:spTree>
    <p:extLst>
      <p:ext uri="{BB962C8B-B14F-4D97-AF65-F5344CB8AC3E}">
        <p14:creationId xmlns:p14="http://schemas.microsoft.com/office/powerpoint/2010/main" val="1064014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Detection: Derivation</a:t>
            </a:r>
            <a:endParaRPr lang="ru-RU" dirty="0"/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810000"/>
            <a:ext cx="27813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191000"/>
            <a:ext cx="1971675" cy="1981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2265363" y="4452938"/>
            <a:ext cx="1462087" cy="1463675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TextBox 11"/>
          <p:cNvSpPr txBox="1">
            <a:spLocks noChangeArrowheads="1"/>
          </p:cNvSpPr>
          <p:nvPr/>
        </p:nvSpPr>
        <p:spPr bwMode="auto">
          <a:xfrm>
            <a:off x="2514600" y="3276600"/>
            <a:ext cx="1042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6196013" y="3590925"/>
            <a:ext cx="1163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629400" y="5084763"/>
            <a:ext cx="173038" cy="173037"/>
          </a:xfrm>
          <a:prstGeom prst="rect">
            <a:avLst/>
          </a:prstGeom>
          <a:noFill/>
          <a:ln w="25400" algn="ctr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324600" y="5224463"/>
            <a:ext cx="7159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(0,0)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04800" y="1153180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dirty="0">
                <a:cs typeface="Times New Roman" pitchFamily="18" charset="0"/>
              </a:rPr>
              <a:t>Change in appearance of window </a:t>
            </a:r>
            <a:r>
              <a:rPr lang="en-US" i="1" dirty="0">
                <a:cs typeface="Times New Roman" pitchFamily="18" charset="0"/>
              </a:rPr>
              <a:t>W</a:t>
            </a:r>
            <a:r>
              <a:rPr lang="en-US" dirty="0">
                <a:cs typeface="Times New Roman" pitchFamily="18" charset="0"/>
              </a:rPr>
              <a:t> for the shift [</a:t>
            </a:r>
            <a:r>
              <a:rPr lang="en-US" i="1" dirty="0" err="1">
                <a:cs typeface="Times New Roman" pitchFamily="18" charset="0"/>
              </a:rPr>
              <a:t>u,v</a:t>
            </a:r>
            <a:r>
              <a:rPr lang="en-US" dirty="0">
                <a:cs typeface="Times New Roman" pitchFamily="18" charset="0"/>
              </a:rPr>
              <a:t>]:</a:t>
            </a:r>
            <a:endParaRPr lang="ru-RU" dirty="0">
              <a:cs typeface="Times New Roman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308816"/>
              </p:ext>
            </p:extLst>
          </p:nvPr>
        </p:nvGraphicFramePr>
        <p:xfrm>
          <a:off x="933450" y="1847850"/>
          <a:ext cx="71628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87600" imgH="393700" progId="Equation.3">
                  <p:embed/>
                </p:oleObj>
              </mc:Choice>
              <mc:Fallback>
                <p:oleObj name="Equation" r:id="rId5" imgW="2387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3450" y="1847850"/>
                        <a:ext cx="71628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5">
            <a:extLst>
              <a:ext uri="{FF2B5EF4-FFF2-40B4-BE49-F238E27FC236}">
                <a16:creationId xmlns:a16="http://schemas.microsoft.com/office/drawing/2014/main" id="{8C4083E7-6523-FD4E-8E4E-DEEBD144A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Detection: Derivation</a:t>
            </a:r>
            <a:endParaRPr lang="ru-RU" dirty="0"/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327025" y="3133725"/>
            <a:ext cx="82835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dirty="0">
                <a:cs typeface="Times New Roman" pitchFamily="18" charset="0"/>
              </a:rPr>
              <a:t>We want to find out how this function behaves for small shifts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495800"/>
            <a:ext cx="1971675" cy="1981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4291013" y="3895725"/>
            <a:ext cx="1163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4800" y="1153180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dirty="0">
                <a:cs typeface="Times New Roman" pitchFamily="18" charset="0"/>
              </a:rPr>
              <a:t>Change in appearance of window </a:t>
            </a:r>
            <a:r>
              <a:rPr lang="en-US" i="1" dirty="0">
                <a:cs typeface="Times New Roman" pitchFamily="18" charset="0"/>
              </a:rPr>
              <a:t>W</a:t>
            </a:r>
            <a:r>
              <a:rPr lang="en-US" dirty="0">
                <a:cs typeface="Times New Roman" pitchFamily="18" charset="0"/>
              </a:rPr>
              <a:t> for the shift [</a:t>
            </a:r>
            <a:r>
              <a:rPr lang="en-US" i="1" dirty="0" err="1">
                <a:cs typeface="Times New Roman" pitchFamily="18" charset="0"/>
              </a:rPr>
              <a:t>u,v</a:t>
            </a:r>
            <a:r>
              <a:rPr lang="en-US" dirty="0">
                <a:cs typeface="Times New Roman" pitchFamily="18" charset="0"/>
              </a:rPr>
              <a:t>]:</a:t>
            </a:r>
            <a:endParaRPr lang="ru-RU" dirty="0"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992754"/>
              </p:ext>
            </p:extLst>
          </p:nvPr>
        </p:nvGraphicFramePr>
        <p:xfrm>
          <a:off x="933450" y="1847850"/>
          <a:ext cx="71628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87600" imgH="393700" progId="Equation.3">
                  <p:embed/>
                </p:oleObj>
              </mc:Choice>
              <mc:Fallback>
                <p:oleObj name="Equation" r:id="rId4" imgW="2387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3450" y="1847850"/>
                        <a:ext cx="71628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5">
            <a:extLst>
              <a:ext uri="{FF2B5EF4-FFF2-40B4-BE49-F238E27FC236}">
                <a16:creationId xmlns:a16="http://schemas.microsoft.com/office/drawing/2014/main" id="{36DF291F-239F-0742-921A-24A12AC81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Detection: Derivation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First-order Taylor approximation for small motions [</a:t>
            </a:r>
            <a:r>
              <a:rPr lang="en-US" i="1" dirty="0"/>
              <a:t>u</a:t>
            </a:r>
            <a:r>
              <a:rPr lang="en-US" dirty="0"/>
              <a:t>, </a:t>
            </a:r>
            <a:r>
              <a:rPr lang="en-US" i="1" dirty="0"/>
              <a:t>v</a:t>
            </a:r>
            <a:r>
              <a:rPr lang="en-US" dirty="0"/>
              <a:t>]: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Let’s plug this into </a:t>
            </a:r>
            <a:r>
              <a:rPr lang="en-US" i="1" dirty="0"/>
              <a:t>E</a:t>
            </a:r>
            <a:r>
              <a:rPr lang="en-US" dirty="0"/>
              <a:t>(</a:t>
            </a:r>
            <a:r>
              <a:rPr lang="en-US" i="1" dirty="0" err="1"/>
              <a:t>u</a:t>
            </a:r>
            <a:r>
              <a:rPr lang="en-US" dirty="0" err="1"/>
              <a:t>,</a:t>
            </a:r>
            <a:r>
              <a:rPr lang="en-US" i="1" dirty="0" err="1"/>
              <a:t>v</a:t>
            </a:r>
            <a:r>
              <a:rPr lang="en-US" dirty="0"/>
              <a:t>):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449053"/>
              </p:ext>
            </p:extLst>
          </p:nvPr>
        </p:nvGraphicFramePr>
        <p:xfrm>
          <a:off x="1213268" y="1981200"/>
          <a:ext cx="655913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82600" imgH="241200" progId="Equation.3">
                  <p:embed/>
                </p:oleObj>
              </mc:Choice>
              <mc:Fallback>
                <p:oleObj name="Equation" r:id="rId2" imgW="20826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3268" y="1981200"/>
                        <a:ext cx="6559132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996373"/>
              </p:ext>
            </p:extLst>
          </p:nvPr>
        </p:nvGraphicFramePr>
        <p:xfrm>
          <a:off x="333375" y="3652838"/>
          <a:ext cx="8505825" cy="303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14700" imgH="1181100" progId="Equation.3">
                  <p:embed/>
                </p:oleObj>
              </mc:Choice>
              <mc:Fallback>
                <p:oleObj name="Equation" r:id="rId4" imgW="3314700" imgH="1181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3652838"/>
                        <a:ext cx="8505825" cy="303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1295400" y="4648200"/>
            <a:ext cx="5638800" cy="99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371600" y="5638800"/>
            <a:ext cx="2971800" cy="99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419600" y="5715000"/>
            <a:ext cx="4419600" cy="99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83E5311D-A0C0-734C-B87A-20D36A600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5033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Detection: Derivation</a:t>
            </a:r>
            <a:endParaRPr lang="ru-RU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708141"/>
              </p:ext>
            </p:extLst>
          </p:nvPr>
        </p:nvGraphicFramePr>
        <p:xfrm>
          <a:off x="1371600" y="2052637"/>
          <a:ext cx="7162800" cy="343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55900" imgH="1320800" progId="Equation.3">
                  <p:embed/>
                </p:oleObj>
              </mc:Choice>
              <mc:Fallback>
                <p:oleObj name="Equation" r:id="rId3" imgW="2755900" imgH="1320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052637"/>
                        <a:ext cx="7162800" cy="343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1084CFD-BA16-4B46-BEEE-029597420733}"/>
              </a:ext>
            </a:extLst>
          </p:cNvPr>
          <p:cNvSpPr/>
          <p:nvPr/>
        </p:nvSpPr>
        <p:spPr bwMode="auto">
          <a:xfrm>
            <a:off x="685800" y="3124200"/>
            <a:ext cx="8305800" cy="3200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6EF63-5866-004A-BAFD-267388E94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i="1" dirty="0"/>
              <a:t>E</a:t>
            </a:r>
            <a:r>
              <a:rPr lang="en-US" dirty="0"/>
              <a:t>(</a:t>
            </a:r>
            <a:r>
              <a:rPr lang="en-US" i="1" dirty="0" err="1"/>
              <a:t>u</a:t>
            </a:r>
            <a:r>
              <a:rPr lang="en-US" dirty="0" err="1"/>
              <a:t>,</a:t>
            </a:r>
            <a:r>
              <a:rPr lang="en-US" i="1" dirty="0" err="1"/>
              <a:t>v</a:t>
            </a:r>
            <a:r>
              <a:rPr lang="en-US" dirty="0"/>
              <a:t>) can be locally approximated by a quadratic surface: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cs typeface="Times New Roman" pitchFamily="18" charset="0"/>
            </a:endParaRPr>
          </a:p>
          <a:p>
            <a:pPr marL="0" indent="0"/>
            <a:endParaRPr lang="en-US" dirty="0">
              <a:cs typeface="Times New Roman" pitchFamily="18" charset="0"/>
            </a:endParaRPr>
          </a:p>
          <a:p>
            <a:pPr marL="0" indent="0"/>
            <a:endParaRPr lang="en-US" sz="1200" dirty="0">
              <a:cs typeface="Times New Roman" pitchFamily="18" charset="0"/>
            </a:endParaRPr>
          </a:p>
          <a:p>
            <a:pPr marL="0" indent="0"/>
            <a:r>
              <a:rPr lang="en-US" dirty="0">
                <a:cs typeface="Times New Roman" pitchFamily="18" charset="0"/>
              </a:rPr>
              <a:t>In which directions does this surface have the fastest/slowest change?</a:t>
            </a:r>
            <a:endParaRPr lang="ru-RU" dirty="0"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16">
            <a:extLst>
              <a:ext uri="{FF2B5EF4-FFF2-40B4-BE49-F238E27FC236}">
                <a16:creationId xmlns:a16="http://schemas.microsoft.com/office/drawing/2014/main" id="{EAE50EA9-4E78-2F45-8D9D-723640291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8720" y="3124200"/>
            <a:ext cx="279146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3C5165DC-CE64-EE4B-B307-D9C6A90B9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3195614"/>
            <a:ext cx="2277284" cy="228828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D6EFA60C-3AF0-4E4A-A04B-8A7B87A1F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655" y="3222622"/>
            <a:ext cx="8130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803F12F5-7EE8-BF4F-B0FE-A56B1E28E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Detection: Derivation</a:t>
            </a:r>
            <a:endParaRPr lang="ru-RU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71600" y="2052637"/>
          <a:ext cx="7162800" cy="343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55900" imgH="1320800" progId="Equation.3">
                  <p:embed/>
                </p:oleObj>
              </mc:Choice>
              <mc:Fallback>
                <p:oleObj name="Equation" r:id="rId3" imgW="2755900" imgH="13208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052637"/>
                        <a:ext cx="7162800" cy="343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6EF63-5866-004A-BAFD-267388E94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i="1" dirty="0"/>
              <a:t>E</a:t>
            </a:r>
            <a:r>
              <a:rPr lang="en-US" dirty="0"/>
              <a:t>(</a:t>
            </a:r>
            <a:r>
              <a:rPr lang="en-US" i="1" dirty="0" err="1"/>
              <a:t>u</a:t>
            </a:r>
            <a:r>
              <a:rPr lang="en-US" dirty="0" err="1"/>
              <a:t>,</a:t>
            </a:r>
            <a:r>
              <a:rPr lang="en-US" i="1" dirty="0" err="1"/>
              <a:t>v</a:t>
            </a:r>
            <a:r>
              <a:rPr lang="en-US" dirty="0"/>
              <a:t>) can be locally approximated by a quadratic surface: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cs typeface="Times New Roman" pitchFamily="18" charset="0"/>
            </a:endParaRPr>
          </a:p>
          <a:p>
            <a:pPr marL="0" indent="0"/>
            <a:endParaRPr lang="en-US" dirty="0">
              <a:cs typeface="Times New Roman" pitchFamily="18" charset="0"/>
            </a:endParaRPr>
          </a:p>
          <a:p>
            <a:pPr marL="0" indent="0"/>
            <a:endParaRPr lang="en-US" sz="1200" dirty="0"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1A719368-9E88-2841-A4D0-5C771EA94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558135"/>
            <a:ext cx="373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i="1" dirty="0">
                <a:solidFill>
                  <a:srgbClr val="0000FF"/>
                </a:solidFill>
                <a:cs typeface="Times New Roman" pitchFamily="18" charset="0"/>
              </a:rPr>
              <a:t>Second moment matrix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M</a:t>
            </a:r>
            <a:endParaRPr lang="ru-RU" sz="2400" i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id="{1A57031A-FBA7-2E44-B338-B121DB56D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1199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20"/>
          <p:cNvSpPr txBox="1">
            <a:spLocks noChangeArrowheads="1"/>
          </p:cNvSpPr>
          <p:nvPr/>
        </p:nvSpPr>
        <p:spPr bwMode="auto">
          <a:xfrm>
            <a:off x="706437" y="990600"/>
            <a:ext cx="76755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A horizontal “slice” of </a:t>
            </a:r>
            <a:r>
              <a:rPr lang="en-US" i="1" dirty="0"/>
              <a:t>E</a:t>
            </a:r>
            <a:r>
              <a:rPr lang="en-US" dirty="0"/>
              <a:t>(</a:t>
            </a:r>
            <a:r>
              <a:rPr lang="en-US" i="1" dirty="0"/>
              <a:t>u</a:t>
            </a:r>
            <a:r>
              <a:rPr lang="en-US" dirty="0"/>
              <a:t>, </a:t>
            </a:r>
            <a:r>
              <a:rPr lang="en-US" i="1" dirty="0"/>
              <a:t>v</a:t>
            </a:r>
            <a:r>
              <a:rPr lang="en-US" dirty="0"/>
              <a:t>) is given by the equation of an ellipse: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Interpreting the second moment matrix</a:t>
            </a:r>
          </a:p>
        </p:txBody>
      </p:sp>
      <p:pic>
        <p:nvPicPr>
          <p:cNvPr id="11270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370496"/>
            <a:ext cx="6096000" cy="325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66" name="Object 1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559877"/>
              </p:ext>
            </p:extLst>
          </p:nvPr>
        </p:nvGraphicFramePr>
        <p:xfrm>
          <a:off x="2664774" y="1981200"/>
          <a:ext cx="3736026" cy="1256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58640" imgH="457200" progId="Equation.3">
                  <p:embed/>
                </p:oleObj>
              </mc:Choice>
              <mc:Fallback>
                <p:oleObj name="Equation" r:id="rId4" imgW="1358640" imgH="457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4774" y="1981200"/>
                        <a:ext cx="3736026" cy="12561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5">
            <a:extLst>
              <a:ext uri="{FF2B5EF4-FFF2-40B4-BE49-F238E27FC236}">
                <a16:creationId xmlns:a16="http://schemas.microsoft.com/office/drawing/2014/main" id="{BFD6ECBE-9462-B343-B75D-A03B52763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85800" y="950912"/>
            <a:ext cx="7696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/>
              <a:t>Consider the axis-aligned case (gradients are either horizontal or vertical):</a:t>
            </a:r>
          </a:p>
        </p:txBody>
      </p:sp>
      <p:sp>
        <p:nvSpPr>
          <p:cNvPr id="1024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Interpreting the second moment matrix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847128"/>
              </p:ext>
            </p:extLst>
          </p:nvPr>
        </p:nvGraphicFramePr>
        <p:xfrm>
          <a:off x="1201596" y="1905000"/>
          <a:ext cx="4589604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60600" imgH="914400" progId="Equation.3">
                  <p:embed/>
                </p:oleObj>
              </mc:Choice>
              <mc:Fallback>
                <p:oleObj name="Equation" r:id="rId3" imgW="22606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596" y="1905000"/>
                        <a:ext cx="4589604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279115"/>
              </p:ext>
            </p:extLst>
          </p:nvPr>
        </p:nvGraphicFramePr>
        <p:xfrm>
          <a:off x="952500" y="3886200"/>
          <a:ext cx="3546475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87500" imgH="1193800" progId="Equation.3">
                  <p:embed/>
                </p:oleObj>
              </mc:Choice>
              <mc:Fallback>
                <p:oleObj name="Equation" r:id="rId5" imgW="1587500" imgH="119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3886200"/>
                        <a:ext cx="3546475" cy="2667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4798167" y="4184533"/>
            <a:ext cx="3886200" cy="2292467"/>
            <a:chOff x="4798167" y="3581401"/>
            <a:chExt cx="3886200" cy="2292467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 rot="21582948">
              <a:off x="4798167" y="3941881"/>
              <a:ext cx="3886200" cy="1931987"/>
            </a:xfrm>
            <a:prstGeom prst="ellipse">
              <a:avLst/>
            </a:prstGeom>
            <a:solidFill>
              <a:srgbClr val="7CF6D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rot="2370124" flipH="1" flipV="1">
              <a:off x="6133202" y="4160877"/>
              <a:ext cx="1266825" cy="149225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AutoShape 14"/>
            <p:cNvSpPr>
              <a:spLocks/>
            </p:cNvSpPr>
            <p:nvPr/>
          </p:nvSpPr>
          <p:spPr bwMode="auto">
            <a:xfrm rot="16193341">
              <a:off x="7617482" y="4229421"/>
              <a:ext cx="184150" cy="1738313"/>
            </a:xfrm>
            <a:prstGeom prst="leftBrace">
              <a:avLst>
                <a:gd name="adj1" fmla="val 78664"/>
                <a:gd name="adj2" fmla="val 49065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15"/>
            <p:cNvSpPr>
              <a:spLocks/>
            </p:cNvSpPr>
            <p:nvPr/>
          </p:nvSpPr>
          <p:spPr bwMode="auto">
            <a:xfrm rot="21511153">
              <a:off x="6462671" y="4013011"/>
              <a:ext cx="222250" cy="814387"/>
            </a:xfrm>
            <a:prstGeom prst="leftBrace">
              <a:avLst>
                <a:gd name="adj1" fmla="val 30536"/>
                <a:gd name="adj2" fmla="val 49065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5486400" y="4191000"/>
              <a:ext cx="1295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400" i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a</a:t>
              </a:r>
              <a:r>
                <a:rPr lang="en-US" sz="2400" baseline="300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-1/2</a:t>
              </a:r>
              <a:endParaRPr lang="ru-RU" sz="2400" baseline="30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6858000" y="5105400"/>
              <a:ext cx="175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400" i="1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b</a:t>
              </a:r>
              <a:r>
                <a:rPr lang="en-US" sz="2400" baseline="30000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-1/2</a:t>
              </a:r>
              <a:endParaRPr lang="ru-RU" sz="2400" baseline="30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7010400" y="4569023"/>
              <a:ext cx="14478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1400" dirty="0">
                  <a:solidFill>
                    <a:srgbClr val="FF3300"/>
                  </a:solidFill>
                  <a:cs typeface="Times New Roman" pitchFamily="18" charset="0"/>
                </a:rPr>
                <a:t>Major axis</a:t>
              </a:r>
              <a:endParaRPr lang="ru-RU" sz="1400" dirty="0">
                <a:solidFill>
                  <a:srgbClr val="FF3300"/>
                </a:solidFill>
                <a:cs typeface="Times New Roman" pitchFamily="18" charset="0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 rot="16200000">
              <a:off x="6094511" y="4265712"/>
              <a:ext cx="1676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 dirty="0">
                  <a:solidFill>
                    <a:srgbClr val="0033CC"/>
                  </a:solidFill>
                  <a:cs typeface="Times New Roman" pitchFamily="18" charset="0"/>
                </a:rPr>
                <a:t>Minor axis</a:t>
              </a:r>
              <a:endParaRPr lang="ru-RU" sz="1400" dirty="0">
                <a:solidFill>
                  <a:srgbClr val="0033CC"/>
                </a:solidFill>
                <a:cs typeface="Times New Roman" pitchFamily="18" charset="0"/>
              </a:endParaRPr>
            </a:p>
          </p:txBody>
        </p:sp>
      </p:grpSp>
      <p:sp>
        <p:nvSpPr>
          <p:cNvPr id="6" name="Rectangle 5"/>
          <p:cNvSpPr/>
          <p:nvPr/>
        </p:nvSpPr>
        <p:spPr bwMode="auto">
          <a:xfrm>
            <a:off x="4343400" y="2209800"/>
            <a:ext cx="1524000" cy="1219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600200" y="4953000"/>
            <a:ext cx="23622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295400" y="5638800"/>
            <a:ext cx="2895600" cy="99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rot="2370124" flipV="1">
            <a:off x="5274116" y="4261104"/>
            <a:ext cx="2976563" cy="2489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BD1DE261-6E72-1547-BB3E-B95E113B3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6962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85800" y="950912"/>
            <a:ext cx="7696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/>
              <a:t>Consider the axis-aligned case (gradients are either horizontal or vertical):</a:t>
            </a:r>
          </a:p>
        </p:txBody>
      </p:sp>
      <p:sp>
        <p:nvSpPr>
          <p:cNvPr id="1024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Interpreting the second moment matrix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560144"/>
              </p:ext>
            </p:extLst>
          </p:nvPr>
        </p:nvGraphicFramePr>
        <p:xfrm>
          <a:off x="1201596" y="1905000"/>
          <a:ext cx="4589604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60600" imgH="914400" progId="Equation.3">
                  <p:embed/>
                </p:oleObj>
              </mc:Choice>
              <mc:Fallback>
                <p:oleObj name="Equation" r:id="rId3" imgW="22606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596" y="1905000"/>
                        <a:ext cx="4589604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57200" y="3962400"/>
            <a:ext cx="8534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ct val="50000"/>
              </a:spcBef>
            </a:pPr>
            <a:r>
              <a:rPr lang="en-US" dirty="0"/>
              <a:t>If either </a:t>
            </a:r>
            <a:r>
              <a:rPr lang="en-US" i="1" dirty="0"/>
              <a:t>a</a:t>
            </a:r>
            <a:r>
              <a:rPr lang="en-US" dirty="0"/>
              <a:t> or </a:t>
            </a:r>
            <a:r>
              <a:rPr lang="en-US" i="1" dirty="0"/>
              <a:t>b</a:t>
            </a:r>
            <a:r>
              <a:rPr lang="en-US" dirty="0"/>
              <a:t> is close to 0, then this is </a:t>
            </a:r>
            <a:r>
              <a:rPr lang="en-US" b="1" dirty="0"/>
              <a:t>not</a:t>
            </a:r>
            <a:r>
              <a:rPr lang="en-US" dirty="0"/>
              <a:t> a corner, so we want locations where both are large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id="{CF07A6E0-9A59-DC48-B936-2096FA7C3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6234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Interpreting the second moment matrix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729627"/>
              </p:ext>
            </p:extLst>
          </p:nvPr>
        </p:nvGraphicFramePr>
        <p:xfrm>
          <a:off x="2743200" y="1557337"/>
          <a:ext cx="25146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06360" imgH="482400" progId="Equation.3">
                  <p:embed/>
                </p:oleObj>
              </mc:Choice>
              <mc:Fallback>
                <p:oleObj name="Equation" r:id="rId3" imgW="120636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557337"/>
                        <a:ext cx="2514600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609600" y="2902803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/>
              <a:t>The axis lengths of the ellipse are determined by the eigenvalues and the orientation is determined by </a:t>
            </a:r>
            <a:r>
              <a:rPr lang="en-US" sz="2400" i="1" dirty="0"/>
              <a:t>R</a:t>
            </a:r>
            <a:r>
              <a:rPr lang="en-US" sz="2400" dirty="0"/>
              <a:t>:</a:t>
            </a:r>
          </a:p>
        </p:txBody>
      </p:sp>
      <p:grpSp>
        <p:nvGrpSpPr>
          <p:cNvPr id="12296" name="Group 21"/>
          <p:cNvGrpSpPr>
            <a:grpSpLocks/>
          </p:cNvGrpSpPr>
          <p:nvPr/>
        </p:nvGrpSpPr>
        <p:grpSpPr bwMode="auto">
          <a:xfrm>
            <a:off x="2362200" y="3827463"/>
            <a:ext cx="5413375" cy="2878137"/>
            <a:chOff x="2254" y="2352"/>
            <a:chExt cx="3410" cy="1813"/>
          </a:xfrm>
        </p:grpSpPr>
        <p:sp>
          <p:nvSpPr>
            <p:cNvPr id="12298" name="Text Box 8"/>
            <p:cNvSpPr txBox="1">
              <a:spLocks noChangeArrowheads="1"/>
            </p:cNvSpPr>
            <p:nvPr/>
          </p:nvSpPr>
          <p:spPr bwMode="auto">
            <a:xfrm>
              <a:off x="4656" y="2736"/>
              <a:ext cx="100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600">
                  <a:solidFill>
                    <a:srgbClr val="FF3300"/>
                  </a:solidFill>
                  <a:cs typeface="Times New Roman" pitchFamily="18" charset="0"/>
                </a:rPr>
                <a:t>direction of the slowest change</a:t>
              </a:r>
              <a:endParaRPr lang="ru-RU" sz="1600">
                <a:solidFill>
                  <a:srgbClr val="FF3300"/>
                </a:solidFill>
                <a:cs typeface="Times New Roman" pitchFamily="18" charset="0"/>
              </a:endParaRPr>
            </a:p>
          </p:txBody>
        </p:sp>
        <p:sp>
          <p:nvSpPr>
            <p:cNvPr id="12299" name="Text Box 9"/>
            <p:cNvSpPr txBox="1">
              <a:spLocks noChangeArrowheads="1"/>
            </p:cNvSpPr>
            <p:nvPr/>
          </p:nvSpPr>
          <p:spPr bwMode="auto">
            <a:xfrm>
              <a:off x="2640" y="2352"/>
              <a:ext cx="105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600">
                  <a:solidFill>
                    <a:srgbClr val="0033CC"/>
                  </a:solidFill>
                  <a:cs typeface="Times New Roman" pitchFamily="18" charset="0"/>
                </a:rPr>
                <a:t>direction of the fastest change</a:t>
              </a:r>
              <a:endParaRPr lang="ru-RU" sz="1600">
                <a:solidFill>
                  <a:srgbClr val="0033CC"/>
                </a:solidFill>
                <a:cs typeface="Times New Roman" pitchFamily="18" charset="0"/>
              </a:endParaRPr>
            </a:p>
          </p:txBody>
        </p:sp>
        <p:sp>
          <p:nvSpPr>
            <p:cNvPr id="12300" name="Oval 11"/>
            <p:cNvSpPr>
              <a:spLocks noChangeArrowheads="1"/>
            </p:cNvSpPr>
            <p:nvPr/>
          </p:nvSpPr>
          <p:spPr bwMode="auto">
            <a:xfrm rot="-1106879">
              <a:off x="2254" y="2771"/>
              <a:ext cx="2448" cy="1217"/>
            </a:xfrm>
            <a:prstGeom prst="ellipse">
              <a:avLst/>
            </a:prstGeom>
            <a:solidFill>
              <a:srgbClr val="7CF6D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Line 12"/>
            <p:cNvSpPr>
              <a:spLocks noChangeShapeType="1"/>
            </p:cNvSpPr>
            <p:nvPr/>
          </p:nvSpPr>
          <p:spPr bwMode="auto">
            <a:xfrm rot="1280297" flipV="1">
              <a:off x="2555" y="2597"/>
              <a:ext cx="1875" cy="156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Line 13"/>
            <p:cNvSpPr>
              <a:spLocks noChangeShapeType="1"/>
            </p:cNvSpPr>
            <p:nvPr/>
          </p:nvSpPr>
          <p:spPr bwMode="auto">
            <a:xfrm rot="1280297" flipH="1" flipV="1">
              <a:off x="3094" y="2904"/>
              <a:ext cx="798" cy="94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AutoShape 14"/>
            <p:cNvSpPr>
              <a:spLocks/>
            </p:cNvSpPr>
            <p:nvPr/>
          </p:nvSpPr>
          <p:spPr bwMode="auto">
            <a:xfrm rot="-6496486">
              <a:off x="4037" y="2756"/>
              <a:ext cx="116" cy="1095"/>
            </a:xfrm>
            <a:prstGeom prst="leftBrace">
              <a:avLst>
                <a:gd name="adj1" fmla="val 78664"/>
                <a:gd name="adj2" fmla="val 49065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AutoShape 15"/>
            <p:cNvSpPr>
              <a:spLocks/>
            </p:cNvSpPr>
            <p:nvPr/>
          </p:nvSpPr>
          <p:spPr bwMode="auto">
            <a:xfrm rot="-1178674">
              <a:off x="3212" y="2864"/>
              <a:ext cx="140" cy="513"/>
            </a:xfrm>
            <a:prstGeom prst="leftBrace">
              <a:avLst>
                <a:gd name="adj1" fmla="val 30536"/>
                <a:gd name="adj2" fmla="val 49065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Rectangle 16"/>
            <p:cNvSpPr>
              <a:spLocks noChangeArrowheads="1"/>
            </p:cNvSpPr>
            <p:nvPr/>
          </p:nvSpPr>
          <p:spPr bwMode="auto">
            <a:xfrm>
              <a:off x="2400" y="3168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</a:t>
              </a:r>
              <a:r>
                <a:rPr lang="ru-RU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</a:t>
              </a:r>
              <a:r>
                <a:rPr lang="en-US" sz="2400" baseline="-250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max</a:t>
              </a:r>
              <a:r>
                <a:rPr lang="en-US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r>
                <a:rPr lang="en-US" sz="2400" baseline="300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-1/2</a:t>
              </a:r>
              <a:endParaRPr lang="ru-RU" sz="2400" baseline="30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306" name="Rectangle 17"/>
            <p:cNvSpPr>
              <a:spLocks noChangeArrowheads="1"/>
            </p:cNvSpPr>
            <p:nvPr/>
          </p:nvSpPr>
          <p:spPr bwMode="auto">
            <a:xfrm>
              <a:off x="3552" y="3360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4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</a:t>
              </a:r>
              <a:r>
                <a:rPr lang="ru-RU" sz="24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</a:t>
              </a:r>
              <a:r>
                <a:rPr lang="en-US" sz="2400" baseline="-250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min</a:t>
              </a:r>
              <a:r>
                <a:rPr lang="en-US" sz="24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r>
                <a:rPr lang="en-US" sz="2400" baseline="300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-1/2</a:t>
              </a:r>
              <a:endParaRPr lang="ru-RU" sz="2400" baseline="30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12297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739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/>
              <a:t>In the general case, need to </a:t>
            </a:r>
            <a:r>
              <a:rPr lang="en-US" sz="2400" i="1" dirty="0" err="1"/>
              <a:t>diagonalize</a:t>
            </a:r>
            <a:r>
              <a:rPr lang="en-US" sz="2400" dirty="0"/>
              <a:t> M: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8F9C4D47-D14F-3A40-AE97-F5D09837D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838200"/>
          </a:xfrm>
        </p:spPr>
        <p:txBody>
          <a:bodyPr/>
          <a:lstStyle/>
          <a:p>
            <a:r>
              <a:rPr lang="en-US"/>
              <a:t>Visualization of second moment matrices</a:t>
            </a:r>
          </a:p>
        </p:txBody>
      </p:sp>
      <p:graphicFrame>
        <p:nvGraphicFramePr>
          <p:cNvPr id="13314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758950" y="1143000"/>
          <a:ext cx="5624513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5650794" imgH="5282540" progId="Photoshop.Image.10">
                  <p:embed/>
                </p:oleObj>
              </mc:Choice>
              <mc:Fallback>
                <p:oleObj name="Image" r:id="rId3" imgW="5650794" imgH="5282540" progId="Photoshop.Image.1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1143000"/>
                        <a:ext cx="5624513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15">
            <a:extLst>
              <a:ext uri="{FF2B5EF4-FFF2-40B4-BE49-F238E27FC236}">
                <a16:creationId xmlns:a16="http://schemas.microsoft.com/office/drawing/2014/main" id="{834C64F5-108A-364C-B3EC-D47390519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extract </a:t>
            </a:r>
            <a:r>
              <a:rPr lang="en-US" dirty="0" err="1"/>
              <a:t>keypoints</a:t>
            </a:r>
            <a:r>
              <a:rPr lang="en-US" dirty="0"/>
              <a:t>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Motivation: panorama stitching</a:t>
            </a:r>
          </a:p>
          <a:p>
            <a:pPr lvl="1"/>
            <a:r>
              <a:rPr lang="en-US"/>
              <a:t>We have two images – how do we combine them?</a:t>
            </a:r>
          </a:p>
        </p:txBody>
      </p:sp>
      <p:pic>
        <p:nvPicPr>
          <p:cNvPr id="27652" name="Picture 4" descr="ima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133600"/>
            <a:ext cx="36766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imag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133600"/>
            <a:ext cx="36766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5">
            <a:extLst>
              <a:ext uri="{FF2B5EF4-FFF2-40B4-BE49-F238E27FC236}">
                <a16:creationId xmlns:a16="http://schemas.microsoft.com/office/drawing/2014/main" id="{92F6D884-517D-284D-B532-A1C67805A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153400" cy="838200"/>
          </a:xfrm>
        </p:spPr>
        <p:txBody>
          <a:bodyPr/>
          <a:lstStyle/>
          <a:p>
            <a:r>
              <a:rPr lang="en-US"/>
              <a:t>Visualization of second moment matrices</a:t>
            </a:r>
          </a:p>
        </p:txBody>
      </p:sp>
      <p:graphicFrame>
        <p:nvGraphicFramePr>
          <p:cNvPr id="1433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758950" y="1143000"/>
          <a:ext cx="5624513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5650794" imgH="5282540" progId="Photoshop.Image.10">
                  <p:embed/>
                </p:oleObj>
              </mc:Choice>
              <mc:Fallback>
                <p:oleObj name="Image" r:id="rId3" imgW="5650794" imgH="5282540" progId="Photoshop.Image.1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1143000"/>
                        <a:ext cx="5624513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0" name="Picture 4" descr="second_moment_v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139825"/>
            <a:ext cx="5638800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5">
            <a:extLst>
              <a:ext uri="{FF2B5EF4-FFF2-40B4-BE49-F238E27FC236}">
                <a16:creationId xmlns:a16="http://schemas.microsoft.com/office/drawing/2014/main" id="{2089C734-770A-5148-AD55-62FE3A8EB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838200" y="4800600"/>
            <a:ext cx="3124200" cy="1219200"/>
          </a:xfrm>
          <a:prstGeom prst="rightArrowCallout">
            <a:avLst>
              <a:gd name="adj1" fmla="val 25000"/>
              <a:gd name="adj2" fmla="val 24093"/>
              <a:gd name="adj3" fmla="val 41581"/>
              <a:gd name="adj4" fmla="val 75662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Interpreting the eigenvalues</a:t>
            </a:r>
            <a:endParaRPr lang="ru-RU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038600" y="1752600"/>
            <a:ext cx="4343400" cy="4343400"/>
          </a:xfrm>
          <a:prstGeom prst="rect">
            <a:avLst/>
          </a:prstGeom>
          <a:solidFill>
            <a:srgbClr val="F38F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7772400" y="609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endParaRPr lang="ru-RU" sz="2400" baseline="-25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124200" y="1828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ru-RU" sz="2400" baseline="-25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799" name="Freeform 7"/>
          <p:cNvSpPr>
            <a:spLocks/>
          </p:cNvSpPr>
          <p:nvPr/>
        </p:nvSpPr>
        <p:spPr bwMode="auto">
          <a:xfrm>
            <a:off x="4495800" y="1752600"/>
            <a:ext cx="3886200" cy="3937000"/>
          </a:xfrm>
          <a:custGeom>
            <a:avLst/>
            <a:gdLst>
              <a:gd name="T0" fmla="*/ 0 w 2448"/>
              <a:gd name="T1" fmla="*/ 2147483647 h 2480"/>
              <a:gd name="T2" fmla="*/ 2147483647 w 2448"/>
              <a:gd name="T3" fmla="*/ 0 h 2480"/>
              <a:gd name="T4" fmla="*/ 2147483647 w 2448"/>
              <a:gd name="T5" fmla="*/ 0 h 2480"/>
              <a:gd name="T6" fmla="*/ 2147483647 w 2448"/>
              <a:gd name="T7" fmla="*/ 2147483647 h 2480"/>
              <a:gd name="T8" fmla="*/ 2147483647 w 2448"/>
              <a:gd name="T9" fmla="*/ 2147483647 h 2480"/>
              <a:gd name="T10" fmla="*/ 0 w 2448"/>
              <a:gd name="T11" fmla="*/ 2147483647 h 2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48"/>
              <a:gd name="T19" fmla="*/ 0 h 2480"/>
              <a:gd name="T20" fmla="*/ 2448 w 2448"/>
              <a:gd name="T21" fmla="*/ 2480 h 2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48" h="2480">
                <a:moveTo>
                  <a:pt x="0" y="1920"/>
                </a:moveTo>
                <a:lnTo>
                  <a:pt x="672" y="0"/>
                </a:lnTo>
                <a:lnTo>
                  <a:pt x="2448" y="0"/>
                </a:lnTo>
                <a:lnTo>
                  <a:pt x="2448" y="1872"/>
                </a:lnTo>
                <a:lnTo>
                  <a:pt x="555" y="2480"/>
                </a:lnTo>
                <a:lnTo>
                  <a:pt x="0" y="19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4038600" y="4343400"/>
            <a:ext cx="1749425" cy="1752600"/>
          </a:xfrm>
          <a:prstGeom prst="rtTriangle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5562600" y="2362200"/>
            <a:ext cx="2667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“Corner”</a:t>
            </a:r>
            <a:b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and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are large,</a:t>
            </a:r>
            <a:b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 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~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;</a:t>
            </a:r>
            <a:b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increases in all directions</a:t>
            </a:r>
            <a:endParaRPr lang="ru-RU" sz="2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914400" y="4800600"/>
            <a:ext cx="23622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and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are small;</a:t>
            </a:r>
            <a:b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is almost constant in all directions</a:t>
            </a:r>
            <a:endParaRPr lang="ru-RU" sz="2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7162800" y="5105400"/>
            <a:ext cx="129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“Edge” </a:t>
            </a:r>
            <a:b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&gt;&gt;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ru-RU" sz="2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4114800" y="1905000"/>
            <a:ext cx="129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“Edge” </a:t>
            </a:r>
            <a:b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&gt;&gt;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endParaRPr lang="ru-RU" sz="2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3962400" y="5181600"/>
            <a:ext cx="121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“Flat” region</a:t>
            </a:r>
            <a:endParaRPr lang="ru-RU" sz="2400">
              <a:solidFill>
                <a:srgbClr val="0033CC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533400" y="990600"/>
            <a:ext cx="8001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Classification of image points using eigenvalues of </a:t>
            </a:r>
            <a:r>
              <a:rPr lang="en-US" i="1">
                <a:cs typeface="Times New Roman" pitchFamily="18" charset="0"/>
              </a:rPr>
              <a:t>M</a:t>
            </a:r>
            <a:r>
              <a:rPr lang="en-US">
                <a:cs typeface="Times New Roman" pitchFamily="18" charset="0"/>
              </a:rPr>
              <a:t>:</a:t>
            </a:r>
            <a:endParaRPr lang="ru-RU">
              <a:cs typeface="Times New Roman" pitchFamily="18" charset="0"/>
            </a:endParaRPr>
          </a:p>
        </p:txBody>
      </p:sp>
      <p:sp>
        <p:nvSpPr>
          <p:cNvPr id="33807" name="Oval 15"/>
          <p:cNvSpPr>
            <a:spLocks noChangeArrowheads="1"/>
          </p:cNvSpPr>
          <p:nvPr/>
        </p:nvSpPr>
        <p:spPr bwMode="auto">
          <a:xfrm>
            <a:off x="6934200" y="2133600"/>
            <a:ext cx="609600" cy="63817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Oval 16"/>
          <p:cNvSpPr>
            <a:spLocks noChangeArrowheads="1"/>
          </p:cNvSpPr>
          <p:nvPr/>
        </p:nvSpPr>
        <p:spPr bwMode="auto">
          <a:xfrm>
            <a:off x="4184650" y="1828800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Oval 17"/>
          <p:cNvSpPr>
            <a:spLocks noChangeArrowheads="1"/>
          </p:cNvSpPr>
          <p:nvPr/>
        </p:nvSpPr>
        <p:spPr bwMode="auto">
          <a:xfrm>
            <a:off x="4267200" y="49530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Oval 18"/>
          <p:cNvSpPr>
            <a:spLocks noChangeArrowheads="1"/>
          </p:cNvSpPr>
          <p:nvPr/>
        </p:nvSpPr>
        <p:spPr bwMode="auto">
          <a:xfrm rot="5542000">
            <a:off x="6650832" y="5557043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F6D3DC6B-BE41-0E40-BA86-8ED9E4A5E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Corner response function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038600" y="1752600"/>
            <a:ext cx="4343400" cy="4343400"/>
          </a:xfrm>
          <a:prstGeom prst="rect">
            <a:avLst/>
          </a:prstGeom>
          <a:solidFill>
            <a:srgbClr val="F38F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Freeform 5"/>
          <p:cNvSpPr>
            <a:spLocks/>
          </p:cNvSpPr>
          <p:nvPr/>
        </p:nvSpPr>
        <p:spPr bwMode="auto">
          <a:xfrm>
            <a:off x="4495800" y="1752600"/>
            <a:ext cx="3886200" cy="3937000"/>
          </a:xfrm>
          <a:custGeom>
            <a:avLst/>
            <a:gdLst>
              <a:gd name="T0" fmla="*/ 0 w 2448"/>
              <a:gd name="T1" fmla="*/ 2147483647 h 2480"/>
              <a:gd name="T2" fmla="*/ 2147483647 w 2448"/>
              <a:gd name="T3" fmla="*/ 0 h 2480"/>
              <a:gd name="T4" fmla="*/ 2147483647 w 2448"/>
              <a:gd name="T5" fmla="*/ 0 h 2480"/>
              <a:gd name="T6" fmla="*/ 2147483647 w 2448"/>
              <a:gd name="T7" fmla="*/ 2147483647 h 2480"/>
              <a:gd name="T8" fmla="*/ 2147483647 w 2448"/>
              <a:gd name="T9" fmla="*/ 2147483647 h 2480"/>
              <a:gd name="T10" fmla="*/ 0 w 2448"/>
              <a:gd name="T11" fmla="*/ 2147483647 h 2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48"/>
              <a:gd name="T19" fmla="*/ 0 h 2480"/>
              <a:gd name="T20" fmla="*/ 2448 w 2448"/>
              <a:gd name="T21" fmla="*/ 2480 h 2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48" h="2480">
                <a:moveTo>
                  <a:pt x="0" y="1920"/>
                </a:moveTo>
                <a:lnTo>
                  <a:pt x="672" y="0"/>
                </a:lnTo>
                <a:lnTo>
                  <a:pt x="2448" y="0"/>
                </a:lnTo>
                <a:lnTo>
                  <a:pt x="2448" y="1872"/>
                </a:lnTo>
                <a:lnTo>
                  <a:pt x="555" y="2480"/>
                </a:lnTo>
                <a:lnTo>
                  <a:pt x="0" y="19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4038600" y="4343400"/>
            <a:ext cx="1749425" cy="1752600"/>
          </a:xfrm>
          <a:prstGeom prst="rtTriangle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562600" y="2362200"/>
            <a:ext cx="266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“Corner”</a:t>
            </a:r>
            <a:b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 &gt; 0</a:t>
            </a:r>
            <a:endParaRPr lang="ru-RU" sz="2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7162800" y="5105400"/>
            <a:ext cx="129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“Edge” </a:t>
            </a:r>
            <a:b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 &lt; 0</a:t>
            </a:r>
            <a:endParaRPr lang="ru-RU" sz="2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4114800" y="1905000"/>
            <a:ext cx="129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“Edge” </a:t>
            </a:r>
            <a:b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&lt; 0</a:t>
            </a:r>
            <a:endParaRPr lang="ru-RU" sz="2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3962400" y="5181600"/>
            <a:ext cx="121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“Flat” region</a:t>
            </a:r>
            <a:endParaRPr lang="ru-RU" sz="2400">
              <a:solidFill>
                <a:srgbClr val="0033CC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371" name="Oval 11"/>
          <p:cNvSpPr>
            <a:spLocks noChangeArrowheads="1"/>
          </p:cNvSpPr>
          <p:nvPr/>
        </p:nvSpPr>
        <p:spPr bwMode="auto">
          <a:xfrm>
            <a:off x="6934200" y="2133600"/>
            <a:ext cx="609600" cy="63817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Oval 12"/>
          <p:cNvSpPr>
            <a:spLocks noChangeArrowheads="1"/>
          </p:cNvSpPr>
          <p:nvPr/>
        </p:nvSpPr>
        <p:spPr bwMode="auto">
          <a:xfrm>
            <a:off x="4184650" y="1828800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Oval 13"/>
          <p:cNvSpPr>
            <a:spLocks noChangeArrowheads="1"/>
          </p:cNvSpPr>
          <p:nvPr/>
        </p:nvSpPr>
        <p:spPr bwMode="auto">
          <a:xfrm>
            <a:off x="4267200" y="49530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Oval 14"/>
          <p:cNvSpPr>
            <a:spLocks noChangeArrowheads="1"/>
          </p:cNvSpPr>
          <p:nvPr/>
        </p:nvSpPr>
        <p:spPr bwMode="auto">
          <a:xfrm rot="5542000">
            <a:off x="6650832" y="5557043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4899025" y="4714875"/>
            <a:ext cx="1274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  <a:sym typeface="Symbol" pitchFamily="18" charset="2"/>
              </a:rPr>
              <a:t>|R| 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small</a:t>
            </a:r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 flipH="1">
            <a:off x="5029200" y="5181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5362" name="Object 17"/>
          <p:cNvGraphicFramePr>
            <a:graphicFrameLocks noChangeAspect="1"/>
          </p:cNvGraphicFramePr>
          <p:nvPr/>
        </p:nvGraphicFramePr>
        <p:xfrm>
          <a:off x="990600" y="990600"/>
          <a:ext cx="71231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44720" imgH="228600" progId="Equation.3">
                  <p:embed/>
                </p:oleObj>
              </mc:Choice>
              <mc:Fallback>
                <p:oleObj name="Equation" r:id="rId3" imgW="2844720" imgH="2286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90600"/>
                        <a:ext cx="7123113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7" name="Text Box 18"/>
          <p:cNvSpPr txBox="1">
            <a:spLocks noChangeArrowheads="1"/>
          </p:cNvSpPr>
          <p:nvPr/>
        </p:nvSpPr>
        <p:spPr bwMode="auto">
          <a:xfrm>
            <a:off x="1006475" y="1828800"/>
            <a:ext cx="2727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i="1">
                <a:latin typeface="Times New Roman" pitchFamily="18" charset="0"/>
              </a:rPr>
              <a:t>α</a:t>
            </a:r>
            <a:r>
              <a:rPr lang="en-US" sz="1800"/>
              <a:t>: constant (0.04 to 0.06)</a:t>
            </a:r>
            <a:endParaRPr lang="el-GR" sz="1800"/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A08D005E-D1E1-B54E-A6BE-190CEF04B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Harris </a:t>
            </a:r>
            <a:r>
              <a:rPr lang="en-US"/>
              <a:t>corner detector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518160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dirty="0"/>
              <a:t>Compute partial derivatives at each pixel</a:t>
            </a:r>
          </a:p>
          <a:p>
            <a:pPr marL="533400" indent="-533400">
              <a:buFontTx/>
              <a:buAutoNum type="arabicPeriod"/>
            </a:pPr>
            <a:r>
              <a:rPr lang="en-US" dirty="0"/>
              <a:t>Compute second moment matrix </a:t>
            </a:r>
            <a:r>
              <a:rPr lang="en-US" i="1" dirty="0"/>
              <a:t>M</a:t>
            </a:r>
            <a:r>
              <a:rPr lang="en-US" dirty="0"/>
              <a:t> in a Gaussian window around each pixel: </a:t>
            </a:r>
          </a:p>
        </p:txBody>
      </p:sp>
      <p:sp>
        <p:nvSpPr>
          <p:cNvPr id="34820" name="Rectangle 14"/>
          <p:cNvSpPr>
            <a:spLocks noChangeArrowheads="1"/>
          </p:cNvSpPr>
          <p:nvPr/>
        </p:nvSpPr>
        <p:spPr bwMode="auto">
          <a:xfrm>
            <a:off x="381000" y="6096000"/>
            <a:ext cx="8458200" cy="65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000" dirty="0" err="1"/>
              <a:t>C.Harris</a:t>
            </a:r>
            <a:r>
              <a:rPr lang="en-US" sz="2000" dirty="0"/>
              <a:t> and </a:t>
            </a:r>
            <a:r>
              <a:rPr lang="en-US" sz="2000" dirty="0" err="1"/>
              <a:t>M.Stephens</a:t>
            </a:r>
            <a:r>
              <a:rPr lang="en-US" sz="2000" dirty="0"/>
              <a:t>, </a:t>
            </a:r>
            <a:r>
              <a:rPr lang="en-US" sz="2000" dirty="0">
                <a:hlinkClick r:id="rId3"/>
              </a:rPr>
              <a:t>A Combined Corner and Edge Detector</a:t>
            </a:r>
            <a:r>
              <a:rPr lang="en-US" sz="2000" dirty="0"/>
              <a:t>, </a:t>
            </a:r>
            <a:r>
              <a:rPr lang="en-US" sz="2000" i="1" dirty="0"/>
              <a:t>Proceedings of the 4th </a:t>
            </a:r>
            <a:r>
              <a:rPr lang="en-US" sz="2000" i="1" dirty="0" err="1"/>
              <a:t>Alvey</a:t>
            </a:r>
            <a:r>
              <a:rPr lang="en-US" sz="2000" i="1" dirty="0"/>
              <a:t> Vision Conference</a:t>
            </a:r>
            <a:r>
              <a:rPr lang="en-US" sz="2000" dirty="0"/>
              <a:t>: pages 147—151, 1988. 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357833"/>
              </p:ext>
            </p:extLst>
          </p:nvPr>
        </p:nvGraphicFramePr>
        <p:xfrm>
          <a:off x="1195387" y="3048000"/>
          <a:ext cx="6500813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25680" imgH="711000" progId="Equation.3">
                  <p:embed/>
                </p:oleObj>
              </mc:Choice>
              <mc:Fallback>
                <p:oleObj name="Equation" r:id="rId4" imgW="2425680" imgH="711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7" y="3048000"/>
                        <a:ext cx="6500813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5">
            <a:extLst>
              <a:ext uri="{FF2B5EF4-FFF2-40B4-BE49-F238E27FC236}">
                <a16:creationId xmlns:a16="http://schemas.microsoft.com/office/drawing/2014/main" id="{596198C8-1F3F-BE4A-97DB-7896BC69C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Harris </a:t>
            </a:r>
            <a:r>
              <a:rPr lang="en-US"/>
              <a:t>corner detector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518160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dirty="0"/>
              <a:t>Compute partial derivatives at each pixel</a:t>
            </a:r>
          </a:p>
          <a:p>
            <a:pPr marL="533400" indent="-533400">
              <a:buFontTx/>
              <a:buAutoNum type="arabicPeriod"/>
            </a:pPr>
            <a:r>
              <a:rPr lang="en-US" dirty="0"/>
              <a:t>Compute second moment matrix </a:t>
            </a:r>
            <a:r>
              <a:rPr lang="en-US" i="1" dirty="0"/>
              <a:t>M</a:t>
            </a:r>
            <a:r>
              <a:rPr lang="en-US" dirty="0"/>
              <a:t> in a Gaussian window around each pixel </a:t>
            </a:r>
          </a:p>
          <a:p>
            <a:pPr marL="533400" indent="-533400">
              <a:buFontTx/>
              <a:buAutoNum type="arabicPeriod"/>
            </a:pPr>
            <a:r>
              <a:rPr lang="en-US" dirty="0"/>
              <a:t>Compute corner response function </a:t>
            </a:r>
            <a:r>
              <a:rPr lang="en-US" i="1" dirty="0"/>
              <a:t>R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81000" y="6096000"/>
            <a:ext cx="8458200" cy="65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000" dirty="0" err="1"/>
              <a:t>C.Harris</a:t>
            </a:r>
            <a:r>
              <a:rPr lang="en-US" sz="2000" dirty="0"/>
              <a:t> and </a:t>
            </a:r>
            <a:r>
              <a:rPr lang="en-US" sz="2000" dirty="0" err="1"/>
              <a:t>M.Stephens</a:t>
            </a:r>
            <a:r>
              <a:rPr lang="en-US" sz="2000" dirty="0"/>
              <a:t>, </a:t>
            </a:r>
            <a:r>
              <a:rPr lang="en-US" sz="2000" dirty="0">
                <a:hlinkClick r:id="rId3"/>
              </a:rPr>
              <a:t>A Combined Corner and Edge Detector</a:t>
            </a:r>
            <a:r>
              <a:rPr lang="en-US" sz="2000" dirty="0"/>
              <a:t>, </a:t>
            </a:r>
            <a:r>
              <a:rPr lang="en-US" sz="2000" i="1" dirty="0"/>
              <a:t>Proceedings of the 4th </a:t>
            </a:r>
            <a:r>
              <a:rPr lang="en-US" sz="2000" i="1" dirty="0" err="1"/>
              <a:t>Alvey</a:t>
            </a:r>
            <a:r>
              <a:rPr lang="en-US" sz="2000" i="1" dirty="0"/>
              <a:t> Vision Conference</a:t>
            </a:r>
            <a:r>
              <a:rPr lang="en-US" sz="2000" dirty="0"/>
              <a:t>: pages 147—151, 1988.  </a:t>
            </a:r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id="{51B682DB-15B8-5C48-884B-881083EDC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04112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Harris Detector: Steps</a:t>
            </a:r>
            <a:endParaRPr lang="ru-RU" sz="3200"/>
          </a:p>
        </p:txBody>
      </p:sp>
      <p:pic>
        <p:nvPicPr>
          <p:cNvPr id="35843" name="Picture 3" descr="cows_step0"/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</a:blip>
          <a:srcRect/>
          <a:stretch>
            <a:fillRect/>
          </a:stretch>
        </p:blipFill>
        <p:spPr bwMode="auto">
          <a:xfrm>
            <a:off x="533400" y="1295400"/>
            <a:ext cx="8153400" cy="527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5">
            <a:extLst>
              <a:ext uri="{FF2B5EF4-FFF2-40B4-BE49-F238E27FC236}">
                <a16:creationId xmlns:a16="http://schemas.microsoft.com/office/drawing/2014/main" id="{2FFACA70-9F5F-974C-86D3-D50448446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Harris Detector: Steps</a:t>
            </a:r>
            <a:endParaRPr lang="ru-RU" sz="3200"/>
          </a:p>
        </p:txBody>
      </p:sp>
      <p:pic>
        <p:nvPicPr>
          <p:cNvPr id="36867" name="Picture 3" descr="cows_step1_corner_respon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815340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828675" y="774700"/>
            <a:ext cx="4052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cs typeface="Times New Roman" pitchFamily="18" charset="0"/>
              </a:rPr>
              <a:t>Compute corner response </a:t>
            </a:r>
            <a:r>
              <a:rPr lang="en-US" i="1">
                <a:cs typeface="Times New Roman" pitchFamily="18" charset="0"/>
              </a:rPr>
              <a:t>R</a:t>
            </a:r>
            <a:endParaRPr lang="ru-RU" i="1">
              <a:cs typeface="Times New Roman" pitchFamily="18" charset="0"/>
            </a:endParaRPr>
          </a:p>
        </p:txBody>
      </p:sp>
      <p:sp>
        <p:nvSpPr>
          <p:cNvPr id="5" name="Text Box 15">
            <a:extLst>
              <a:ext uri="{FF2B5EF4-FFF2-40B4-BE49-F238E27FC236}">
                <a16:creationId xmlns:a16="http://schemas.microsoft.com/office/drawing/2014/main" id="{1B977D8F-EF08-4D4C-A2B6-4DDB93762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Harris </a:t>
            </a:r>
            <a:r>
              <a:rPr lang="en-US"/>
              <a:t>corner detector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518160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dirty="0"/>
              <a:t>Compute partial derivatives at each pixel</a:t>
            </a:r>
          </a:p>
          <a:p>
            <a:pPr marL="533400" indent="-533400">
              <a:buFontTx/>
              <a:buAutoNum type="arabicPeriod"/>
            </a:pPr>
            <a:r>
              <a:rPr lang="en-US" dirty="0"/>
              <a:t>Compute second moment matrix </a:t>
            </a:r>
            <a:r>
              <a:rPr lang="en-US" i="1" dirty="0"/>
              <a:t>M</a:t>
            </a:r>
            <a:r>
              <a:rPr lang="en-US" dirty="0"/>
              <a:t> in a Gaussian window around each pixel </a:t>
            </a:r>
          </a:p>
          <a:p>
            <a:pPr marL="533400" indent="-533400">
              <a:buFontTx/>
              <a:buAutoNum type="arabicPeriod"/>
            </a:pPr>
            <a:r>
              <a:rPr lang="en-US" dirty="0"/>
              <a:t>Compute corner response function </a:t>
            </a:r>
            <a:r>
              <a:rPr lang="en-US" i="1" dirty="0"/>
              <a:t>R</a:t>
            </a:r>
          </a:p>
          <a:p>
            <a:pPr marL="533400" indent="-533400">
              <a:buFontTx/>
              <a:buAutoNum type="arabicPeriod"/>
            </a:pPr>
            <a:r>
              <a:rPr lang="en-US" dirty="0"/>
              <a:t>Threshold </a:t>
            </a:r>
            <a:r>
              <a:rPr lang="en-US" i="1" dirty="0"/>
              <a:t>R</a:t>
            </a:r>
            <a:endParaRPr lang="en-US" i="1" dirty="0">
              <a:latin typeface="Symbol" pitchFamily="18" charset="2"/>
            </a:endParaRPr>
          </a:p>
          <a:p>
            <a:pPr marL="533400" indent="-533400">
              <a:buFontTx/>
              <a:buAutoNum type="arabicPeriod"/>
            </a:pPr>
            <a:r>
              <a:rPr lang="en-US" dirty="0"/>
              <a:t>Find local maxima of response function (</a:t>
            </a:r>
            <a:r>
              <a:rPr lang="en-US" dirty="0" err="1"/>
              <a:t>nonmaximum</a:t>
            </a:r>
            <a:r>
              <a:rPr lang="en-US" dirty="0"/>
              <a:t> suppression)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81000" y="6096000"/>
            <a:ext cx="8458200" cy="65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000" dirty="0" err="1"/>
              <a:t>C.Harris</a:t>
            </a:r>
            <a:r>
              <a:rPr lang="en-US" sz="2000" dirty="0"/>
              <a:t> and </a:t>
            </a:r>
            <a:r>
              <a:rPr lang="en-US" sz="2000" dirty="0" err="1"/>
              <a:t>M.Stephens</a:t>
            </a:r>
            <a:r>
              <a:rPr lang="en-US" sz="2000" dirty="0"/>
              <a:t>, </a:t>
            </a:r>
            <a:r>
              <a:rPr lang="en-US" sz="2000" dirty="0">
                <a:hlinkClick r:id="rId3"/>
              </a:rPr>
              <a:t>A Combined Corner and Edge Detector</a:t>
            </a:r>
            <a:r>
              <a:rPr lang="en-US" sz="2000" dirty="0"/>
              <a:t>, </a:t>
            </a:r>
            <a:r>
              <a:rPr lang="en-US" sz="2000" i="1" dirty="0"/>
              <a:t>Proceedings of the 4th </a:t>
            </a:r>
            <a:r>
              <a:rPr lang="en-US" sz="2000" i="1" dirty="0" err="1"/>
              <a:t>Alvey</a:t>
            </a:r>
            <a:r>
              <a:rPr lang="en-US" sz="2000" i="1" dirty="0"/>
              <a:t> Vision Conference</a:t>
            </a:r>
            <a:r>
              <a:rPr lang="en-US" sz="2000" dirty="0"/>
              <a:t>: pages 147—151, 1988.  </a:t>
            </a:r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id="{27CFB018-3175-734C-8B3F-D9EFE548A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054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Harris Detector: Steps</a:t>
            </a:r>
            <a:endParaRPr lang="ru-RU" sz="3200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838200" y="774700"/>
            <a:ext cx="77267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cs typeface="Times New Roman" pitchFamily="18" charset="0"/>
              </a:rPr>
              <a:t>Find points with large corner response: </a:t>
            </a:r>
            <a:r>
              <a:rPr lang="en-US" i="1" dirty="0">
                <a:cs typeface="Times New Roman" pitchFamily="18" charset="0"/>
              </a:rPr>
              <a:t>R &gt; </a:t>
            </a:r>
            <a:r>
              <a:rPr lang="en-US" dirty="0">
                <a:cs typeface="Times New Roman" pitchFamily="18" charset="0"/>
              </a:rPr>
              <a:t>threshold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37892" name="Picture 4" descr="cows_step2_thre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815340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5">
            <a:extLst>
              <a:ext uri="{FF2B5EF4-FFF2-40B4-BE49-F238E27FC236}">
                <a16:creationId xmlns:a16="http://schemas.microsoft.com/office/drawing/2014/main" id="{9CB6A34E-6041-6641-9719-82F6B899A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Harris Detector: Steps</a:t>
            </a:r>
            <a:endParaRPr lang="ru-RU" sz="3200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838200" y="774700"/>
            <a:ext cx="5795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cs typeface="Times New Roman" pitchFamily="18" charset="0"/>
              </a:rPr>
              <a:t>Take only the points of local maxima of </a:t>
            </a:r>
            <a:r>
              <a:rPr lang="en-US" i="1">
                <a:cs typeface="Times New Roman" pitchFamily="18" charset="0"/>
              </a:rPr>
              <a:t>R</a:t>
            </a:r>
            <a:endParaRPr lang="ru-RU" i="1">
              <a:cs typeface="Times New Roman" pitchFamily="18" charset="0"/>
            </a:endParaRPr>
          </a:p>
        </p:txBody>
      </p:sp>
      <p:pic>
        <p:nvPicPr>
          <p:cNvPr id="38916" name="Picture 4" descr="cows_step3_thresh&amp;max"/>
          <p:cNvPicPr>
            <a:picLocks noChangeAspect="1" noChangeArrowheads="1"/>
          </p:cNvPicPr>
          <p:nvPr/>
        </p:nvPicPr>
        <p:blipFill>
          <a:blip r:embed="rId3" cstate="print">
            <a:lum bright="24000" contrast="72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533400" y="1295400"/>
            <a:ext cx="815340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5">
            <a:extLst>
              <a:ext uri="{FF2B5EF4-FFF2-40B4-BE49-F238E27FC236}">
                <a16:creationId xmlns:a16="http://schemas.microsoft.com/office/drawing/2014/main" id="{00604666-ACED-484D-ADB2-CD1176FB2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SIFT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33600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7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133600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extract </a:t>
            </a:r>
            <a:r>
              <a:rPr lang="en-US" dirty="0" err="1"/>
              <a:t>keypoints</a:t>
            </a:r>
            <a:r>
              <a:rPr lang="en-US" dirty="0"/>
              <a:t>?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Motivation: panorama stitching</a:t>
            </a:r>
          </a:p>
          <a:p>
            <a:pPr lvl="1"/>
            <a:r>
              <a:rPr lang="en-US"/>
              <a:t>We have two images – how do we combine them?</a:t>
            </a:r>
          </a:p>
        </p:txBody>
      </p:sp>
      <p:sp>
        <p:nvSpPr>
          <p:cNvPr id="28678" name="Text Box 14"/>
          <p:cNvSpPr txBox="1">
            <a:spLocks noChangeArrowheads="1"/>
          </p:cNvSpPr>
          <p:nvPr/>
        </p:nvSpPr>
        <p:spPr bwMode="auto">
          <a:xfrm>
            <a:off x="1203325" y="5094288"/>
            <a:ext cx="41165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Step 1: extract </a:t>
            </a:r>
            <a:r>
              <a:rPr lang="en-US" dirty="0" err="1"/>
              <a:t>keypoints</a:t>
            </a:r>
            <a:endParaRPr lang="en-US" dirty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219200" y="3054351"/>
            <a:ext cx="5233988" cy="3032126"/>
            <a:chOff x="768" y="1924"/>
            <a:chExt cx="3297" cy="1910"/>
          </a:xfrm>
        </p:grpSpPr>
        <p:sp>
          <p:nvSpPr>
            <p:cNvPr id="28680" name="Text Box 15"/>
            <p:cNvSpPr txBox="1">
              <a:spLocks noChangeArrowheads="1"/>
            </p:cNvSpPr>
            <p:nvPr/>
          </p:nvSpPr>
          <p:spPr bwMode="auto">
            <a:xfrm>
              <a:off x="768" y="3504"/>
              <a:ext cx="329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Step 2: match </a:t>
              </a:r>
              <a:r>
                <a:rPr lang="en-US" dirty="0" err="1"/>
                <a:t>keypoint</a:t>
              </a:r>
              <a:r>
                <a:rPr lang="en-US" dirty="0"/>
                <a:t> features</a:t>
              </a:r>
            </a:p>
          </p:txBody>
        </p:sp>
        <p:grpSp>
          <p:nvGrpSpPr>
            <p:cNvPr id="28681" name="Group 18"/>
            <p:cNvGrpSpPr>
              <a:grpSpLocks/>
            </p:cNvGrpSpPr>
            <p:nvPr/>
          </p:nvGrpSpPr>
          <p:grpSpPr bwMode="auto">
            <a:xfrm>
              <a:off x="2072" y="1924"/>
              <a:ext cx="1738" cy="954"/>
              <a:chOff x="2072" y="1924"/>
              <a:chExt cx="1738" cy="954"/>
            </a:xfrm>
          </p:grpSpPr>
          <p:sp>
            <p:nvSpPr>
              <p:cNvPr id="28682" name="Line 8"/>
              <p:cNvSpPr>
                <a:spLocks noChangeShapeType="1"/>
              </p:cNvSpPr>
              <p:nvPr/>
            </p:nvSpPr>
            <p:spPr bwMode="auto">
              <a:xfrm flipV="1">
                <a:off x="2072" y="1924"/>
                <a:ext cx="1200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3" name="Line 9"/>
              <p:cNvSpPr>
                <a:spLocks noChangeShapeType="1"/>
              </p:cNvSpPr>
              <p:nvPr/>
            </p:nvSpPr>
            <p:spPr bwMode="auto">
              <a:xfrm>
                <a:off x="2666" y="2094"/>
                <a:ext cx="1144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4" name="Line 10"/>
              <p:cNvSpPr>
                <a:spLocks noChangeShapeType="1"/>
              </p:cNvSpPr>
              <p:nvPr/>
            </p:nvSpPr>
            <p:spPr bwMode="auto">
              <a:xfrm flipV="1">
                <a:off x="2346" y="2788"/>
                <a:ext cx="1070" cy="9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5" name="Freeform 11"/>
              <p:cNvSpPr>
                <a:spLocks/>
              </p:cNvSpPr>
              <p:nvPr/>
            </p:nvSpPr>
            <p:spPr bwMode="auto">
              <a:xfrm>
                <a:off x="2617" y="2415"/>
                <a:ext cx="1092" cy="30"/>
              </a:xfrm>
              <a:custGeom>
                <a:avLst/>
                <a:gdLst>
                  <a:gd name="T0" fmla="*/ 0 w 1092"/>
                  <a:gd name="T1" fmla="*/ 30 h 30"/>
                  <a:gd name="T2" fmla="*/ 1092 w 1092"/>
                  <a:gd name="T3" fmla="*/ 0 h 30"/>
                  <a:gd name="T4" fmla="*/ 0 60000 65536"/>
                  <a:gd name="T5" fmla="*/ 0 60000 65536"/>
                  <a:gd name="T6" fmla="*/ 0 w 1092"/>
                  <a:gd name="T7" fmla="*/ 0 h 30"/>
                  <a:gd name="T8" fmla="*/ 1092 w 1092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92" h="30">
                    <a:moveTo>
                      <a:pt x="0" y="30"/>
                    </a:moveTo>
                    <a:lnTo>
                      <a:pt x="1092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6" name="Line 12"/>
              <p:cNvSpPr>
                <a:spLocks noChangeShapeType="1"/>
              </p:cNvSpPr>
              <p:nvPr/>
            </p:nvSpPr>
            <p:spPr bwMode="auto">
              <a:xfrm flipV="1">
                <a:off x="2170" y="2236"/>
                <a:ext cx="1150" cy="8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7" name="Freeform 17"/>
              <p:cNvSpPr>
                <a:spLocks/>
              </p:cNvSpPr>
              <p:nvPr/>
            </p:nvSpPr>
            <p:spPr bwMode="auto">
              <a:xfrm>
                <a:off x="2530" y="2617"/>
                <a:ext cx="1017" cy="65"/>
              </a:xfrm>
              <a:custGeom>
                <a:avLst/>
                <a:gdLst>
                  <a:gd name="T0" fmla="*/ 0 w 1017"/>
                  <a:gd name="T1" fmla="*/ 65 h 65"/>
                  <a:gd name="T2" fmla="*/ 1017 w 1017"/>
                  <a:gd name="T3" fmla="*/ 0 h 65"/>
                  <a:gd name="T4" fmla="*/ 0 60000 65536"/>
                  <a:gd name="T5" fmla="*/ 0 60000 65536"/>
                  <a:gd name="T6" fmla="*/ 0 w 1017"/>
                  <a:gd name="T7" fmla="*/ 0 h 65"/>
                  <a:gd name="T8" fmla="*/ 1017 w 1017"/>
                  <a:gd name="T9" fmla="*/ 65 h 6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17" h="65">
                    <a:moveTo>
                      <a:pt x="0" y="65"/>
                    </a:moveTo>
                    <a:lnTo>
                      <a:pt x="1017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" name="Text Box 15">
            <a:extLst>
              <a:ext uri="{FF2B5EF4-FFF2-40B4-BE49-F238E27FC236}">
                <a16:creationId xmlns:a16="http://schemas.microsoft.com/office/drawing/2014/main" id="{0C57C6F9-0431-8248-9F94-9FD47B9CD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Harris Detector: Steps</a:t>
            </a:r>
            <a:endParaRPr lang="ru-RU" sz="3200"/>
          </a:p>
        </p:txBody>
      </p:sp>
      <p:pic>
        <p:nvPicPr>
          <p:cNvPr id="39939" name="Picture 3" descr="cows_step4_harris"/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</a:blip>
          <a:srcRect/>
          <a:stretch>
            <a:fillRect/>
          </a:stretch>
        </p:blipFill>
        <p:spPr bwMode="auto">
          <a:xfrm>
            <a:off x="533400" y="1295400"/>
            <a:ext cx="8153400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5">
            <a:extLst>
              <a:ext uri="{FF2B5EF4-FFF2-40B4-BE49-F238E27FC236}">
                <a16:creationId xmlns:a16="http://schemas.microsoft.com/office/drawing/2014/main" id="{F8B3A36D-AACF-5B44-8954-B8794DD62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Robustness of corner features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915400" cy="54102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dirty="0"/>
              <a:t>What happens to corner features when the image undergoes geometric or photometric transformations?</a:t>
            </a:r>
            <a:endParaRPr lang="en-US" dirty="0"/>
          </a:p>
        </p:txBody>
      </p:sp>
      <p:pic>
        <p:nvPicPr>
          <p:cNvPr id="40964" name="Picture 3" descr="cows_step4_harris"/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</a:blip>
          <a:srcRect/>
          <a:stretch>
            <a:fillRect/>
          </a:stretch>
        </p:blipFill>
        <p:spPr bwMode="auto">
          <a:xfrm>
            <a:off x="1676400" y="2362200"/>
            <a:ext cx="5715000" cy="369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5">
            <a:extLst>
              <a:ext uri="{FF2B5EF4-FFF2-40B4-BE49-F238E27FC236}">
                <a16:creationId xmlns:a16="http://schemas.microsoft.com/office/drawing/2014/main" id="{284F8D5E-9AAA-9D43-BF8F-0B8C2A6E8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Affine intensity change</a:t>
            </a:r>
            <a:endParaRPr lang="ru-RU"/>
          </a:p>
        </p:txBody>
      </p:sp>
      <p:sp>
        <p:nvSpPr>
          <p:cNvPr id="1210372" name="Text Box 4"/>
          <p:cNvSpPr txBox="1">
            <a:spLocks noChangeArrowheads="1"/>
          </p:cNvSpPr>
          <p:nvPr/>
        </p:nvSpPr>
        <p:spPr bwMode="auto">
          <a:xfrm>
            <a:off x="1447800" y="1997075"/>
            <a:ext cx="5562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>
                <a:cs typeface="Times New Roman" pitchFamily="18" charset="0"/>
              </a:rPr>
              <a:t>Only derivatives are used, </a:t>
            </a:r>
            <a:r>
              <a:rPr lang="en-US" sz="2400">
                <a:cs typeface="Times New Roman" pitchFamily="18" charset="0"/>
              </a:rPr>
              <a:t>so invariant </a:t>
            </a:r>
            <a:r>
              <a:rPr lang="en-US" sz="2400" dirty="0">
                <a:cs typeface="Times New Roman" pitchFamily="18" charset="0"/>
              </a:rPr>
              <a:t>to intensity shift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he-IL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he-IL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0675" y="2962572"/>
            <a:ext cx="8289925" cy="2819400"/>
            <a:chOff x="106" y="2378"/>
            <a:chExt cx="5222" cy="1776"/>
          </a:xfrm>
        </p:grpSpPr>
        <p:sp>
          <p:nvSpPr>
            <p:cNvPr id="43014" name="Text Box 6"/>
            <p:cNvSpPr txBox="1">
              <a:spLocks noChangeArrowheads="1"/>
            </p:cNvSpPr>
            <p:nvPr/>
          </p:nvSpPr>
          <p:spPr bwMode="auto">
            <a:xfrm>
              <a:off x="816" y="2378"/>
              <a:ext cx="32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Arial" pitchFamily="34" charset="0"/>
                <a:buChar char="•"/>
              </a:pP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he-IL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>
                  <a:cs typeface="Times New Roman" pitchFamily="18" charset="0"/>
                </a:rPr>
                <a:t>Intensity scaling: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I 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 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a</a:t>
              </a:r>
              <a:r>
                <a:rPr lang="he-IL" sz="24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I</a:t>
              </a:r>
              <a:endParaRPr lang="ru-RU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auto">
            <a:xfrm>
              <a:off x="912" y="2992"/>
              <a:ext cx="1584" cy="752"/>
            </a:xfrm>
            <a:custGeom>
              <a:avLst/>
              <a:gdLst>
                <a:gd name="T0" fmla="*/ 0 w 1584"/>
                <a:gd name="T1" fmla="*/ 752 h 752"/>
                <a:gd name="T2" fmla="*/ 144 w 1584"/>
                <a:gd name="T3" fmla="*/ 224 h 752"/>
                <a:gd name="T4" fmla="*/ 384 w 1584"/>
                <a:gd name="T5" fmla="*/ 416 h 752"/>
                <a:gd name="T6" fmla="*/ 528 w 1584"/>
                <a:gd name="T7" fmla="*/ 32 h 752"/>
                <a:gd name="T8" fmla="*/ 768 w 1584"/>
                <a:gd name="T9" fmla="*/ 608 h 752"/>
                <a:gd name="T10" fmla="*/ 912 w 1584"/>
                <a:gd name="T11" fmla="*/ 464 h 752"/>
                <a:gd name="T12" fmla="*/ 1104 w 1584"/>
                <a:gd name="T13" fmla="*/ 656 h 752"/>
                <a:gd name="T14" fmla="*/ 1248 w 1584"/>
                <a:gd name="T15" fmla="*/ 272 h 752"/>
                <a:gd name="T16" fmla="*/ 1584 w 1584"/>
                <a:gd name="T17" fmla="*/ 656 h 7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752"/>
                <a:gd name="T29" fmla="*/ 1584 w 1584"/>
                <a:gd name="T30" fmla="*/ 752 h 7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752">
                  <a:moveTo>
                    <a:pt x="0" y="752"/>
                  </a:moveTo>
                  <a:cubicBezTo>
                    <a:pt x="40" y="516"/>
                    <a:pt x="80" y="280"/>
                    <a:pt x="144" y="224"/>
                  </a:cubicBezTo>
                  <a:cubicBezTo>
                    <a:pt x="208" y="168"/>
                    <a:pt x="320" y="448"/>
                    <a:pt x="384" y="416"/>
                  </a:cubicBezTo>
                  <a:cubicBezTo>
                    <a:pt x="448" y="384"/>
                    <a:pt x="464" y="0"/>
                    <a:pt x="528" y="32"/>
                  </a:cubicBezTo>
                  <a:cubicBezTo>
                    <a:pt x="592" y="64"/>
                    <a:pt x="704" y="536"/>
                    <a:pt x="768" y="608"/>
                  </a:cubicBezTo>
                  <a:cubicBezTo>
                    <a:pt x="832" y="680"/>
                    <a:pt x="856" y="456"/>
                    <a:pt x="912" y="464"/>
                  </a:cubicBezTo>
                  <a:cubicBezTo>
                    <a:pt x="968" y="472"/>
                    <a:pt x="1048" y="688"/>
                    <a:pt x="1104" y="656"/>
                  </a:cubicBezTo>
                  <a:cubicBezTo>
                    <a:pt x="1160" y="624"/>
                    <a:pt x="1168" y="272"/>
                    <a:pt x="1248" y="272"/>
                  </a:cubicBezTo>
                  <a:cubicBezTo>
                    <a:pt x="1328" y="272"/>
                    <a:pt x="1456" y="464"/>
                    <a:pt x="1584" y="6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auto">
            <a:xfrm>
              <a:off x="3444" y="2496"/>
              <a:ext cx="1584" cy="1232"/>
            </a:xfrm>
            <a:custGeom>
              <a:avLst/>
              <a:gdLst>
                <a:gd name="T0" fmla="*/ 0 w 1584"/>
                <a:gd name="T1" fmla="*/ 14537 h 752"/>
                <a:gd name="T2" fmla="*/ 144 w 1584"/>
                <a:gd name="T3" fmla="*/ 4332 h 752"/>
                <a:gd name="T4" fmla="*/ 384 w 1584"/>
                <a:gd name="T5" fmla="*/ 8047 h 752"/>
                <a:gd name="T6" fmla="*/ 528 w 1584"/>
                <a:gd name="T7" fmla="*/ 613 h 752"/>
                <a:gd name="T8" fmla="*/ 768 w 1584"/>
                <a:gd name="T9" fmla="*/ 11758 h 752"/>
                <a:gd name="T10" fmla="*/ 912 w 1584"/>
                <a:gd name="T11" fmla="*/ 8970 h 752"/>
                <a:gd name="T12" fmla="*/ 1104 w 1584"/>
                <a:gd name="T13" fmla="*/ 12685 h 752"/>
                <a:gd name="T14" fmla="*/ 1248 w 1584"/>
                <a:gd name="T15" fmla="*/ 5269 h 752"/>
                <a:gd name="T16" fmla="*/ 1584 w 1584"/>
                <a:gd name="T17" fmla="*/ 12685 h 7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752"/>
                <a:gd name="T29" fmla="*/ 1584 w 1584"/>
                <a:gd name="T30" fmla="*/ 752 h 7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752">
                  <a:moveTo>
                    <a:pt x="0" y="752"/>
                  </a:moveTo>
                  <a:cubicBezTo>
                    <a:pt x="40" y="516"/>
                    <a:pt x="80" y="280"/>
                    <a:pt x="144" y="224"/>
                  </a:cubicBezTo>
                  <a:cubicBezTo>
                    <a:pt x="208" y="168"/>
                    <a:pt x="320" y="448"/>
                    <a:pt x="384" y="416"/>
                  </a:cubicBezTo>
                  <a:cubicBezTo>
                    <a:pt x="448" y="384"/>
                    <a:pt x="464" y="0"/>
                    <a:pt x="528" y="32"/>
                  </a:cubicBezTo>
                  <a:cubicBezTo>
                    <a:pt x="592" y="64"/>
                    <a:pt x="704" y="536"/>
                    <a:pt x="768" y="608"/>
                  </a:cubicBezTo>
                  <a:cubicBezTo>
                    <a:pt x="832" y="680"/>
                    <a:pt x="856" y="456"/>
                    <a:pt x="912" y="464"/>
                  </a:cubicBezTo>
                  <a:cubicBezTo>
                    <a:pt x="968" y="472"/>
                    <a:pt x="1048" y="688"/>
                    <a:pt x="1104" y="656"/>
                  </a:cubicBezTo>
                  <a:cubicBezTo>
                    <a:pt x="1160" y="624"/>
                    <a:pt x="1168" y="272"/>
                    <a:pt x="1248" y="272"/>
                  </a:cubicBezTo>
                  <a:cubicBezTo>
                    <a:pt x="1328" y="272"/>
                    <a:pt x="1456" y="464"/>
                    <a:pt x="1584" y="6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017" name="Group 9"/>
            <p:cNvGrpSpPr>
              <a:grpSpLocks/>
            </p:cNvGrpSpPr>
            <p:nvPr/>
          </p:nvGrpSpPr>
          <p:grpSpPr bwMode="auto">
            <a:xfrm>
              <a:off x="583" y="2880"/>
              <a:ext cx="2220" cy="1274"/>
              <a:chOff x="583" y="2880"/>
              <a:chExt cx="2220" cy="1274"/>
            </a:xfrm>
          </p:grpSpPr>
          <p:grpSp>
            <p:nvGrpSpPr>
              <p:cNvPr id="43033" name="Group 10"/>
              <p:cNvGrpSpPr>
                <a:grpSpLocks/>
              </p:cNvGrpSpPr>
              <p:nvPr/>
            </p:nvGrpSpPr>
            <p:grpSpPr bwMode="auto">
              <a:xfrm>
                <a:off x="583" y="2880"/>
                <a:ext cx="2220" cy="1274"/>
                <a:chOff x="583" y="2880"/>
                <a:chExt cx="2220" cy="1274"/>
              </a:xfrm>
            </p:grpSpPr>
            <p:sp>
              <p:nvSpPr>
                <p:cNvPr id="43035" name="Line 11"/>
                <p:cNvSpPr>
                  <a:spLocks noChangeShapeType="1"/>
                </p:cNvSpPr>
                <p:nvPr/>
              </p:nvSpPr>
              <p:spPr bwMode="auto">
                <a:xfrm>
                  <a:off x="816" y="3888"/>
                  <a:ext cx="19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36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816" y="2976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3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83" y="2880"/>
                  <a:ext cx="23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US" sz="2400" i="1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ru-RU" sz="24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03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344" y="3866"/>
                  <a:ext cx="145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US" sz="2400" i="1"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sz="240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(image coordinate)</a:t>
                  </a:r>
                  <a:endParaRPr lang="ru-RU" sz="2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3034" name="Rectangle 15"/>
              <p:cNvSpPr>
                <a:spLocks noChangeArrowheads="1"/>
              </p:cNvSpPr>
              <p:nvPr/>
            </p:nvSpPr>
            <p:spPr bwMode="auto">
              <a:xfrm>
                <a:off x="816" y="3312"/>
                <a:ext cx="1824" cy="576"/>
              </a:xfrm>
              <a:prstGeom prst="rect">
                <a:avLst/>
              </a:prstGeom>
              <a:solidFill>
                <a:srgbClr val="C0C0C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018" name="Text Box 16"/>
            <p:cNvSpPr txBox="1">
              <a:spLocks noChangeArrowheads="1"/>
            </p:cNvSpPr>
            <p:nvPr/>
          </p:nvSpPr>
          <p:spPr bwMode="auto">
            <a:xfrm>
              <a:off x="106" y="3206"/>
              <a:ext cx="71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threshold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3019" name="Group 17"/>
            <p:cNvGrpSpPr>
              <a:grpSpLocks/>
            </p:cNvGrpSpPr>
            <p:nvPr/>
          </p:nvGrpSpPr>
          <p:grpSpPr bwMode="auto">
            <a:xfrm>
              <a:off x="3108" y="2880"/>
              <a:ext cx="2220" cy="1274"/>
              <a:chOff x="583" y="2880"/>
              <a:chExt cx="2220" cy="1274"/>
            </a:xfrm>
          </p:grpSpPr>
          <p:grpSp>
            <p:nvGrpSpPr>
              <p:cNvPr id="43027" name="Group 18"/>
              <p:cNvGrpSpPr>
                <a:grpSpLocks/>
              </p:cNvGrpSpPr>
              <p:nvPr/>
            </p:nvGrpSpPr>
            <p:grpSpPr bwMode="auto">
              <a:xfrm>
                <a:off x="583" y="2880"/>
                <a:ext cx="2220" cy="1274"/>
                <a:chOff x="583" y="2880"/>
                <a:chExt cx="2220" cy="1274"/>
              </a:xfrm>
            </p:grpSpPr>
            <p:sp>
              <p:nvSpPr>
                <p:cNvPr id="43029" name="Line 19"/>
                <p:cNvSpPr>
                  <a:spLocks noChangeShapeType="1"/>
                </p:cNvSpPr>
                <p:nvPr/>
              </p:nvSpPr>
              <p:spPr bwMode="auto">
                <a:xfrm>
                  <a:off x="816" y="3888"/>
                  <a:ext cx="19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30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816" y="2976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3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583" y="2880"/>
                  <a:ext cx="23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US" sz="2400" i="1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lang="ru-RU" sz="2400" i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032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344" y="3866"/>
                  <a:ext cx="1459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US" sz="2400" i="1"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sz="240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>
                      <a:latin typeface="Times New Roman" pitchFamily="18" charset="0"/>
                      <a:cs typeface="Times New Roman" pitchFamily="18" charset="0"/>
                    </a:rPr>
                    <a:t>(image coordinate)</a:t>
                  </a:r>
                  <a:endParaRPr lang="ru-RU" sz="2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3028" name="Rectangle 23"/>
              <p:cNvSpPr>
                <a:spLocks noChangeArrowheads="1"/>
              </p:cNvSpPr>
              <p:nvPr/>
            </p:nvSpPr>
            <p:spPr bwMode="auto">
              <a:xfrm>
                <a:off x="816" y="3312"/>
                <a:ext cx="1824" cy="576"/>
              </a:xfrm>
              <a:prstGeom prst="rect">
                <a:avLst/>
              </a:prstGeom>
              <a:solidFill>
                <a:srgbClr val="C0C0C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3020" name="Oval 24"/>
            <p:cNvSpPr>
              <a:spLocks noChangeArrowheads="1"/>
            </p:cNvSpPr>
            <p:nvPr/>
          </p:nvSpPr>
          <p:spPr bwMode="auto">
            <a:xfrm>
              <a:off x="1047" y="3177"/>
              <a:ext cx="57" cy="4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21" name="Oval 25"/>
            <p:cNvSpPr>
              <a:spLocks noChangeArrowheads="1"/>
            </p:cNvSpPr>
            <p:nvPr/>
          </p:nvSpPr>
          <p:spPr bwMode="auto">
            <a:xfrm>
              <a:off x="1401" y="2994"/>
              <a:ext cx="57" cy="4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22" name="Oval 26"/>
            <p:cNvSpPr>
              <a:spLocks noChangeArrowheads="1"/>
            </p:cNvSpPr>
            <p:nvPr/>
          </p:nvSpPr>
          <p:spPr bwMode="auto">
            <a:xfrm>
              <a:off x="2141" y="3241"/>
              <a:ext cx="57" cy="4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23" name="Oval 27"/>
            <p:cNvSpPr>
              <a:spLocks noChangeArrowheads="1"/>
            </p:cNvSpPr>
            <p:nvPr/>
          </p:nvSpPr>
          <p:spPr bwMode="auto">
            <a:xfrm>
              <a:off x="3592" y="2830"/>
              <a:ext cx="57" cy="4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24" name="Oval 28"/>
            <p:cNvSpPr>
              <a:spLocks noChangeArrowheads="1"/>
            </p:cNvSpPr>
            <p:nvPr/>
          </p:nvSpPr>
          <p:spPr bwMode="auto">
            <a:xfrm>
              <a:off x="3939" y="2528"/>
              <a:ext cx="57" cy="4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25" name="Oval 29"/>
            <p:cNvSpPr>
              <a:spLocks noChangeArrowheads="1"/>
            </p:cNvSpPr>
            <p:nvPr/>
          </p:nvSpPr>
          <p:spPr bwMode="auto">
            <a:xfrm>
              <a:off x="4320" y="3216"/>
              <a:ext cx="57" cy="47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26" name="Oval 30"/>
            <p:cNvSpPr>
              <a:spLocks noChangeArrowheads="1"/>
            </p:cNvSpPr>
            <p:nvPr/>
          </p:nvSpPr>
          <p:spPr bwMode="auto">
            <a:xfrm>
              <a:off x="4671" y="2939"/>
              <a:ext cx="57" cy="4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10399" name="Text Box 31"/>
          <p:cNvSpPr txBox="1">
            <a:spLocks noChangeArrowheads="1"/>
          </p:cNvSpPr>
          <p:nvPr/>
        </p:nvSpPr>
        <p:spPr bwMode="auto">
          <a:xfrm>
            <a:off x="1219200" y="6015335"/>
            <a:ext cx="69342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i="1" dirty="0">
                <a:solidFill>
                  <a:srgbClr val="0033CC"/>
                </a:solidFill>
                <a:cs typeface="Times New Roman" pitchFamily="18" charset="0"/>
              </a:rPr>
              <a:t>Partially invariant </a:t>
            </a:r>
            <a:r>
              <a:rPr lang="en-US" sz="2400" dirty="0">
                <a:solidFill>
                  <a:srgbClr val="0033CC"/>
                </a:solidFill>
                <a:cs typeface="Times New Roman" pitchFamily="18" charset="0"/>
              </a:rPr>
              <a:t>to affine intensity change</a:t>
            </a:r>
            <a:endParaRPr lang="ru-RU" sz="2400" dirty="0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29200" y="1143000"/>
            <a:ext cx="1845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lang="he-I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+ 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3733800" y="1219200"/>
            <a:ext cx="457200" cy="381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2362200" y="1219200"/>
            <a:ext cx="457200" cy="381000"/>
          </a:xfrm>
          <a:prstGeom prst="rect">
            <a:avLst/>
          </a:prstGeom>
          <a:solidFill>
            <a:srgbClr val="9FB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AutoShape 15"/>
          <p:cNvSpPr>
            <a:spLocks noChangeArrowheads="1"/>
          </p:cNvSpPr>
          <p:nvPr/>
        </p:nvSpPr>
        <p:spPr bwMode="auto">
          <a:xfrm>
            <a:off x="3048000" y="1295400"/>
            <a:ext cx="381000" cy="2286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30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15">
            <a:extLst>
              <a:ext uri="{FF2B5EF4-FFF2-40B4-BE49-F238E27FC236}">
                <a16:creationId xmlns:a16="http://schemas.microsoft.com/office/drawing/2014/main" id="{01BF2494-6019-E848-8B5D-8D4C78AFD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372" grpId="0" autoUpdateAnimBg="0"/>
      <p:bldP spid="121039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translation</a:t>
            </a:r>
            <a:endParaRPr lang="ru-RU" dirty="0"/>
          </a:p>
        </p:txBody>
      </p:sp>
      <p:sp>
        <p:nvSpPr>
          <p:cNvPr id="1376260" name="Text Box 4"/>
          <p:cNvSpPr txBox="1">
            <a:spLocks noChangeArrowheads="1"/>
          </p:cNvSpPr>
          <p:nvPr/>
        </p:nvSpPr>
        <p:spPr bwMode="auto">
          <a:xfrm>
            <a:off x="838200" y="4267200"/>
            <a:ext cx="769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2400" dirty="0">
                <a:cs typeface="Times New Roman" pitchFamily="18" charset="0"/>
              </a:rPr>
              <a:t>  Derivatives and window function are shift-invariant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44051" name="Rectangle 7"/>
          <p:cNvSpPr>
            <a:spLocks noChangeArrowheads="1"/>
          </p:cNvSpPr>
          <p:nvPr/>
        </p:nvSpPr>
        <p:spPr bwMode="auto">
          <a:xfrm>
            <a:off x="1447800" y="1143000"/>
            <a:ext cx="2184671" cy="22098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2" name="Freeform 8"/>
          <p:cNvSpPr>
            <a:spLocks/>
          </p:cNvSpPr>
          <p:nvPr/>
        </p:nvSpPr>
        <p:spPr bwMode="auto">
          <a:xfrm>
            <a:off x="1756112" y="1526826"/>
            <a:ext cx="787909" cy="725004"/>
          </a:xfrm>
          <a:custGeom>
            <a:avLst/>
            <a:gdLst>
              <a:gd name="T0" fmla="*/ 0 w 720"/>
              <a:gd name="T1" fmla="*/ 7194 h 528"/>
              <a:gd name="T2" fmla="*/ 623 w 720"/>
              <a:gd name="T3" fmla="*/ 0 h 528"/>
              <a:gd name="T4" fmla="*/ 9359 w 720"/>
              <a:gd name="T5" fmla="*/ 4575 h 528"/>
              <a:gd name="T6" fmla="*/ 0 60000 65536"/>
              <a:gd name="T7" fmla="*/ 0 60000 65536"/>
              <a:gd name="T8" fmla="*/ 0 60000 65536"/>
              <a:gd name="T9" fmla="*/ 0 w 720"/>
              <a:gd name="T10" fmla="*/ 0 h 528"/>
              <a:gd name="T11" fmla="*/ 720 w 720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528">
                <a:moveTo>
                  <a:pt x="0" y="528"/>
                </a:moveTo>
                <a:lnTo>
                  <a:pt x="48" y="0"/>
                </a:lnTo>
                <a:lnTo>
                  <a:pt x="720" y="336"/>
                </a:lnTo>
              </a:path>
            </a:pathLst>
          </a:custGeom>
          <a:solidFill>
            <a:schemeClr val="accent1">
              <a:alpha val="50195"/>
            </a:schemeClr>
          </a:solidFill>
          <a:ln w="444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0" name="AutoShape 12"/>
          <p:cNvSpPr>
            <a:spLocks noChangeArrowheads="1"/>
          </p:cNvSpPr>
          <p:nvPr/>
        </p:nvSpPr>
        <p:spPr bwMode="auto">
          <a:xfrm>
            <a:off x="3899439" y="1663566"/>
            <a:ext cx="1218023" cy="1232034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6277" name="Text Box 21"/>
          <p:cNvSpPr txBox="1">
            <a:spLocks noChangeArrowheads="1"/>
          </p:cNvSpPr>
          <p:nvPr/>
        </p:nvSpPr>
        <p:spPr bwMode="auto">
          <a:xfrm>
            <a:off x="1219200" y="5638800"/>
            <a:ext cx="69342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33CC"/>
                </a:solidFill>
                <a:cs typeface="Times New Roman" pitchFamily="18" charset="0"/>
              </a:rPr>
              <a:t>Corner location is </a:t>
            </a:r>
            <a:r>
              <a:rPr lang="en-US" sz="2400" i="1" dirty="0">
                <a:solidFill>
                  <a:srgbClr val="0033CC"/>
                </a:solidFill>
                <a:cs typeface="Times New Roman" pitchFamily="18" charset="0"/>
              </a:rPr>
              <a:t>covariant</a:t>
            </a:r>
            <a:r>
              <a:rPr lang="en-US" sz="2400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cs typeface="Times New Roman" pitchFamily="18" charset="0"/>
              </a:rPr>
              <a:t>w.r.t</a:t>
            </a:r>
            <a:r>
              <a:rPr lang="en-US" sz="2400" dirty="0">
                <a:solidFill>
                  <a:srgbClr val="0033CC"/>
                </a:solidFill>
                <a:cs typeface="Times New Roman" pitchFamily="18" charset="0"/>
              </a:rPr>
              <a:t>. translation</a:t>
            </a:r>
            <a:endParaRPr lang="ru-RU" sz="2400" dirty="0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5435329" y="1143000"/>
            <a:ext cx="2184671" cy="22098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8"/>
          <p:cNvSpPr>
            <a:spLocks/>
          </p:cNvSpPr>
          <p:nvPr/>
        </p:nvSpPr>
        <p:spPr bwMode="auto">
          <a:xfrm>
            <a:off x="6553200" y="2246796"/>
            <a:ext cx="787909" cy="725004"/>
          </a:xfrm>
          <a:custGeom>
            <a:avLst/>
            <a:gdLst>
              <a:gd name="T0" fmla="*/ 0 w 720"/>
              <a:gd name="T1" fmla="*/ 7194 h 528"/>
              <a:gd name="T2" fmla="*/ 623 w 720"/>
              <a:gd name="T3" fmla="*/ 0 h 528"/>
              <a:gd name="T4" fmla="*/ 9359 w 720"/>
              <a:gd name="T5" fmla="*/ 4575 h 528"/>
              <a:gd name="T6" fmla="*/ 0 60000 65536"/>
              <a:gd name="T7" fmla="*/ 0 60000 65536"/>
              <a:gd name="T8" fmla="*/ 0 60000 65536"/>
              <a:gd name="T9" fmla="*/ 0 w 720"/>
              <a:gd name="T10" fmla="*/ 0 h 528"/>
              <a:gd name="T11" fmla="*/ 720 w 720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528">
                <a:moveTo>
                  <a:pt x="0" y="528"/>
                </a:moveTo>
                <a:lnTo>
                  <a:pt x="48" y="0"/>
                </a:lnTo>
                <a:lnTo>
                  <a:pt x="720" y="336"/>
                </a:lnTo>
              </a:path>
            </a:pathLst>
          </a:custGeom>
          <a:solidFill>
            <a:schemeClr val="accent1">
              <a:alpha val="50195"/>
            </a:schemeClr>
          </a:solidFill>
          <a:ln w="444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D67E969E-1EFA-694B-B0A3-179EACCFE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6260" grpId="0"/>
      <p:bldP spid="137627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rotation</a:t>
            </a:r>
            <a:endParaRPr lang="ru-RU"/>
          </a:p>
        </p:txBody>
      </p:sp>
      <p:sp>
        <p:nvSpPr>
          <p:cNvPr id="1376260" name="Text Box 4"/>
          <p:cNvSpPr txBox="1">
            <a:spLocks noChangeArrowheads="1"/>
          </p:cNvSpPr>
          <p:nvPr/>
        </p:nvSpPr>
        <p:spPr bwMode="auto">
          <a:xfrm>
            <a:off x="1219200" y="4572000"/>
            <a:ext cx="670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dirty="0">
                <a:cs typeface="Times New Roman" pitchFamily="18" charset="0"/>
              </a:rPr>
              <a:t>Second moment ellipse rotates but its shape (i.e. </a:t>
            </a:r>
            <a:r>
              <a:rPr lang="en-US" sz="2400" dirty="0" err="1">
                <a:cs typeface="Times New Roman" pitchFamily="18" charset="0"/>
              </a:rPr>
              <a:t>eigenvalues</a:t>
            </a:r>
            <a:r>
              <a:rPr lang="en-US" sz="2400" dirty="0">
                <a:cs typeface="Times New Roman" pitchFamily="18" charset="0"/>
              </a:rPr>
              <a:t>) remains the same</a:t>
            </a:r>
            <a:endParaRPr lang="ru-RU" sz="2400" dirty="0">
              <a:cs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28800" y="1676400"/>
            <a:ext cx="5257800" cy="2438400"/>
            <a:chOff x="1720" y="1344"/>
            <a:chExt cx="2072" cy="95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768" y="1344"/>
              <a:ext cx="432" cy="432"/>
              <a:chOff x="1248" y="1584"/>
              <a:chExt cx="1536" cy="1248"/>
            </a:xfrm>
          </p:grpSpPr>
          <p:sp>
            <p:nvSpPr>
              <p:cNvPr id="44051" name="Rectangle 7"/>
              <p:cNvSpPr>
                <a:spLocks noChangeArrowheads="1"/>
              </p:cNvSpPr>
              <p:nvPr/>
            </p:nvSpPr>
            <p:spPr bwMode="auto">
              <a:xfrm>
                <a:off x="1248" y="1584"/>
                <a:ext cx="1536" cy="1248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52" name="Freeform 8"/>
              <p:cNvSpPr>
                <a:spLocks/>
              </p:cNvSpPr>
              <p:nvPr/>
            </p:nvSpPr>
            <p:spPr bwMode="auto">
              <a:xfrm>
                <a:off x="1680" y="2016"/>
                <a:ext cx="1104" cy="816"/>
              </a:xfrm>
              <a:custGeom>
                <a:avLst/>
                <a:gdLst>
                  <a:gd name="T0" fmla="*/ 0 w 720"/>
                  <a:gd name="T1" fmla="*/ 7194 h 528"/>
                  <a:gd name="T2" fmla="*/ 623 w 720"/>
                  <a:gd name="T3" fmla="*/ 0 h 528"/>
                  <a:gd name="T4" fmla="*/ 9359 w 720"/>
                  <a:gd name="T5" fmla="*/ 4575 h 528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528"/>
                  <a:gd name="T11" fmla="*/ 720 w 720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528">
                    <a:moveTo>
                      <a:pt x="0" y="528"/>
                    </a:moveTo>
                    <a:lnTo>
                      <a:pt x="48" y="0"/>
                    </a:lnTo>
                    <a:lnTo>
                      <a:pt x="720" y="336"/>
                    </a:lnTo>
                  </a:path>
                </a:pathLst>
              </a:custGeom>
              <a:solidFill>
                <a:schemeClr val="accent1">
                  <a:alpha val="50195"/>
                </a:schemeClr>
              </a:solidFill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304" y="1344"/>
              <a:ext cx="432" cy="441"/>
              <a:chOff x="2928" y="1776"/>
              <a:chExt cx="432" cy="441"/>
            </a:xfrm>
          </p:grpSpPr>
          <p:sp>
            <p:nvSpPr>
              <p:cNvPr id="44049" name="Rectangle 10"/>
              <p:cNvSpPr>
                <a:spLocks noChangeArrowheads="1"/>
              </p:cNvSpPr>
              <p:nvPr/>
            </p:nvSpPr>
            <p:spPr bwMode="auto">
              <a:xfrm>
                <a:off x="2928" y="1776"/>
                <a:ext cx="432" cy="432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50" name="Freeform 11"/>
              <p:cNvSpPr>
                <a:spLocks/>
              </p:cNvSpPr>
              <p:nvPr/>
            </p:nvSpPr>
            <p:spPr bwMode="auto">
              <a:xfrm rot="3029958">
                <a:off x="2987" y="1873"/>
                <a:ext cx="364" cy="323"/>
              </a:xfrm>
              <a:custGeom>
                <a:avLst/>
                <a:gdLst>
                  <a:gd name="T0" fmla="*/ 0 w 720"/>
                  <a:gd name="T1" fmla="*/ 28 h 528"/>
                  <a:gd name="T2" fmla="*/ 1 w 720"/>
                  <a:gd name="T3" fmla="*/ 0 h 528"/>
                  <a:gd name="T4" fmla="*/ 12 w 720"/>
                  <a:gd name="T5" fmla="*/ 18 h 528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528"/>
                  <a:gd name="T11" fmla="*/ 720 w 720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528">
                    <a:moveTo>
                      <a:pt x="0" y="528"/>
                    </a:moveTo>
                    <a:lnTo>
                      <a:pt x="48" y="0"/>
                    </a:lnTo>
                    <a:lnTo>
                      <a:pt x="720" y="336"/>
                    </a:lnTo>
                  </a:path>
                </a:pathLst>
              </a:custGeom>
              <a:solidFill>
                <a:schemeClr val="accent1">
                  <a:alpha val="50195"/>
                </a:schemeClr>
              </a:solidFill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040" name="AutoShape 12"/>
            <p:cNvSpPr>
              <a:spLocks noChangeArrowheads="1"/>
            </p:cNvSpPr>
            <p:nvPr/>
          </p:nvSpPr>
          <p:spPr bwMode="auto">
            <a:xfrm>
              <a:off x="2536" y="1488"/>
              <a:ext cx="480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13"/>
            <p:cNvGrpSpPr>
              <a:grpSpLocks/>
            </p:cNvGrpSpPr>
            <p:nvPr/>
          </p:nvGrpSpPr>
          <p:grpSpPr bwMode="auto">
            <a:xfrm rot="-1269191">
              <a:off x="1720" y="2064"/>
              <a:ext cx="584" cy="230"/>
              <a:chOff x="1536" y="2496"/>
              <a:chExt cx="1152" cy="384"/>
            </a:xfrm>
          </p:grpSpPr>
          <p:sp>
            <p:nvSpPr>
              <p:cNvPr id="44046" name="Oval 14"/>
              <p:cNvSpPr>
                <a:spLocks noChangeArrowheads="1"/>
              </p:cNvSpPr>
              <p:nvPr/>
            </p:nvSpPr>
            <p:spPr bwMode="auto">
              <a:xfrm>
                <a:off x="1536" y="2496"/>
                <a:ext cx="1152" cy="384"/>
              </a:xfrm>
              <a:prstGeom prst="ellipse">
                <a:avLst/>
              </a:prstGeom>
              <a:solidFill>
                <a:srgbClr val="7CF6D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47" name="Line 15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8" name="Line 16"/>
              <p:cNvSpPr>
                <a:spLocks noChangeShapeType="1"/>
              </p:cNvSpPr>
              <p:nvPr/>
            </p:nvSpPr>
            <p:spPr bwMode="auto">
              <a:xfrm>
                <a:off x="2112" y="249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 rot="1035916">
              <a:off x="3208" y="2064"/>
              <a:ext cx="584" cy="230"/>
              <a:chOff x="1536" y="2496"/>
              <a:chExt cx="1152" cy="384"/>
            </a:xfrm>
          </p:grpSpPr>
          <p:sp>
            <p:nvSpPr>
              <p:cNvPr id="44043" name="Oval 18"/>
              <p:cNvSpPr>
                <a:spLocks noChangeArrowheads="1"/>
              </p:cNvSpPr>
              <p:nvPr/>
            </p:nvSpPr>
            <p:spPr bwMode="auto">
              <a:xfrm>
                <a:off x="1536" y="2496"/>
                <a:ext cx="1152" cy="384"/>
              </a:xfrm>
              <a:prstGeom prst="ellipse">
                <a:avLst/>
              </a:prstGeom>
              <a:solidFill>
                <a:srgbClr val="7CF6D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44" name="Line 19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5" name="Line 20"/>
              <p:cNvSpPr>
                <a:spLocks noChangeShapeType="1"/>
              </p:cNvSpPr>
              <p:nvPr/>
            </p:nvSpPr>
            <p:spPr bwMode="auto">
              <a:xfrm>
                <a:off x="2112" y="249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76277" name="Text Box 21"/>
          <p:cNvSpPr txBox="1">
            <a:spLocks noChangeArrowheads="1"/>
          </p:cNvSpPr>
          <p:nvPr/>
        </p:nvSpPr>
        <p:spPr bwMode="auto">
          <a:xfrm>
            <a:off x="1219200" y="5638800"/>
            <a:ext cx="69342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33CC"/>
                </a:solidFill>
                <a:cs typeface="Times New Roman" pitchFamily="18" charset="0"/>
              </a:rPr>
              <a:t>Corner location is covariant </a:t>
            </a:r>
            <a:r>
              <a:rPr lang="en-US" sz="2400" dirty="0" err="1">
                <a:solidFill>
                  <a:srgbClr val="0033CC"/>
                </a:solidFill>
                <a:cs typeface="Times New Roman" pitchFamily="18" charset="0"/>
              </a:rPr>
              <a:t>w.r.t</a:t>
            </a:r>
            <a:r>
              <a:rPr lang="en-US" sz="2400" dirty="0">
                <a:solidFill>
                  <a:srgbClr val="0033CC"/>
                </a:solidFill>
                <a:cs typeface="Times New Roman" pitchFamily="18" charset="0"/>
              </a:rPr>
              <a:t>. rotation</a:t>
            </a:r>
            <a:endParaRPr lang="ru-RU" sz="2400" dirty="0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0D13E33E-EFB2-F442-9540-8FEB0AA28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6260" grpId="0"/>
      <p:bldP spid="137627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Scaling</a:t>
            </a:r>
            <a:endParaRPr lang="ru-RU"/>
          </a:p>
        </p:txBody>
      </p:sp>
      <p:sp>
        <p:nvSpPr>
          <p:cNvPr id="1212427" name="Text Box 11"/>
          <p:cNvSpPr txBox="1">
            <a:spLocks noChangeArrowheads="1"/>
          </p:cNvSpPr>
          <p:nvPr/>
        </p:nvSpPr>
        <p:spPr bwMode="auto">
          <a:xfrm>
            <a:off x="5791200" y="4265613"/>
            <a:ext cx="2590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All points will be classified as </a:t>
            </a:r>
            <a:r>
              <a:rPr lang="en-US">
                <a:solidFill>
                  <a:srgbClr val="0033CC"/>
                </a:solidFill>
                <a:cs typeface="Times New Roman" pitchFamily="18" charset="0"/>
              </a:rPr>
              <a:t>edges</a:t>
            </a:r>
            <a:endParaRPr lang="ru-RU">
              <a:solidFill>
                <a:srgbClr val="0033CC"/>
              </a:solidFill>
              <a:cs typeface="Times New Roman" pitchFamily="18" charset="0"/>
            </a:endParaRPr>
          </a:p>
        </p:txBody>
      </p:sp>
      <p:grpSp>
        <p:nvGrpSpPr>
          <p:cNvPr id="45060" name="Group 17"/>
          <p:cNvGrpSpPr>
            <a:grpSpLocks/>
          </p:cNvGrpSpPr>
          <p:nvPr/>
        </p:nvGrpSpPr>
        <p:grpSpPr bwMode="auto">
          <a:xfrm>
            <a:off x="1690688" y="2751138"/>
            <a:ext cx="442912" cy="434975"/>
            <a:chOff x="4329" y="1733"/>
            <a:chExt cx="279" cy="274"/>
          </a:xfrm>
        </p:grpSpPr>
        <p:sp>
          <p:nvSpPr>
            <p:cNvPr id="45070" name="Freeform 4"/>
            <p:cNvSpPr>
              <a:spLocks/>
            </p:cNvSpPr>
            <p:nvPr/>
          </p:nvSpPr>
          <p:spPr bwMode="auto">
            <a:xfrm>
              <a:off x="4368" y="1799"/>
              <a:ext cx="240" cy="208"/>
            </a:xfrm>
            <a:custGeom>
              <a:avLst/>
              <a:gdLst>
                <a:gd name="T0" fmla="*/ 0 w 1728"/>
                <a:gd name="T1" fmla="*/ 0 h 1264"/>
                <a:gd name="T2" fmla="*/ 0 w 1728"/>
                <a:gd name="T3" fmla="*/ 0 h 1264"/>
                <a:gd name="T4" fmla="*/ 0 w 1728"/>
                <a:gd name="T5" fmla="*/ 0 h 1264"/>
                <a:gd name="T6" fmla="*/ 0 w 1728"/>
                <a:gd name="T7" fmla="*/ 0 h 1264"/>
                <a:gd name="T8" fmla="*/ 0 w 1728"/>
                <a:gd name="T9" fmla="*/ 0 h 1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8"/>
                <a:gd name="T16" fmla="*/ 0 h 1264"/>
                <a:gd name="T17" fmla="*/ 1728 w 1728"/>
                <a:gd name="T18" fmla="*/ 1264 h 1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8" h="1264">
                  <a:moveTo>
                    <a:pt x="0" y="1264"/>
                  </a:moveTo>
                  <a:cubicBezTo>
                    <a:pt x="12" y="932"/>
                    <a:pt x="24" y="600"/>
                    <a:pt x="96" y="400"/>
                  </a:cubicBezTo>
                  <a:cubicBezTo>
                    <a:pt x="168" y="200"/>
                    <a:pt x="272" y="128"/>
                    <a:pt x="432" y="64"/>
                  </a:cubicBezTo>
                  <a:cubicBezTo>
                    <a:pt x="592" y="0"/>
                    <a:pt x="840" y="0"/>
                    <a:pt x="1056" y="16"/>
                  </a:cubicBezTo>
                  <a:cubicBezTo>
                    <a:pt x="1272" y="32"/>
                    <a:pt x="1500" y="96"/>
                    <a:pt x="1728" y="16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1" name="Rectangle 5"/>
            <p:cNvSpPr>
              <a:spLocks noChangeArrowheads="1"/>
            </p:cNvSpPr>
            <p:nvPr/>
          </p:nvSpPr>
          <p:spPr bwMode="auto">
            <a:xfrm>
              <a:off x="4329" y="1733"/>
              <a:ext cx="24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61" name="Text Box 12"/>
          <p:cNvSpPr txBox="1">
            <a:spLocks noChangeArrowheads="1"/>
          </p:cNvSpPr>
          <p:nvPr/>
        </p:nvSpPr>
        <p:spPr bwMode="auto">
          <a:xfrm>
            <a:off x="1219200" y="35052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Corner</a:t>
            </a:r>
            <a:endParaRPr lang="ru-RU">
              <a:cs typeface="Times New Roman" pitchFamily="18" charset="0"/>
            </a:endParaRPr>
          </a:p>
        </p:txBody>
      </p:sp>
      <p:sp>
        <p:nvSpPr>
          <p:cNvPr id="1212432" name="Text Box 16"/>
          <p:cNvSpPr txBox="1">
            <a:spLocks noChangeArrowheads="1"/>
          </p:cNvSpPr>
          <p:nvPr/>
        </p:nvSpPr>
        <p:spPr bwMode="auto">
          <a:xfrm>
            <a:off x="1143000" y="6015335"/>
            <a:ext cx="6934200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33CC"/>
                </a:solidFill>
                <a:cs typeface="Times New Roman" pitchFamily="18" charset="0"/>
              </a:rPr>
              <a:t>Corner location is not covariant </a:t>
            </a:r>
            <a:r>
              <a:rPr lang="en-US" sz="2400" dirty="0" err="1">
                <a:solidFill>
                  <a:srgbClr val="0033CC"/>
                </a:solidFill>
                <a:cs typeface="Times New Roman" pitchFamily="18" charset="0"/>
              </a:rPr>
              <a:t>w.r.t</a:t>
            </a:r>
            <a:r>
              <a:rPr lang="en-US" sz="2400" dirty="0">
                <a:solidFill>
                  <a:srgbClr val="0033CC"/>
                </a:solidFill>
                <a:cs typeface="Times New Roman" pitchFamily="18" charset="0"/>
              </a:rPr>
              <a:t>. scaling!</a:t>
            </a:r>
            <a:endParaRPr lang="ru-RU" sz="2400" dirty="0">
              <a:solidFill>
                <a:srgbClr val="0033CC"/>
              </a:solidFill>
              <a:cs typeface="Times New Roman" pitchFamily="18" charset="0"/>
            </a:endParaRP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276600" y="1828800"/>
            <a:ext cx="5029200" cy="2159000"/>
            <a:chOff x="2064" y="1152"/>
            <a:chExt cx="3168" cy="1360"/>
          </a:xfrm>
        </p:grpSpPr>
        <p:grpSp>
          <p:nvGrpSpPr>
            <p:cNvPr id="45064" name="Group 19"/>
            <p:cNvGrpSpPr>
              <a:grpSpLocks/>
            </p:cNvGrpSpPr>
            <p:nvPr/>
          </p:nvGrpSpPr>
          <p:grpSpPr bwMode="auto">
            <a:xfrm>
              <a:off x="2064" y="1248"/>
              <a:ext cx="3168" cy="1264"/>
              <a:chOff x="2064" y="1248"/>
              <a:chExt cx="3168" cy="1264"/>
            </a:xfrm>
          </p:grpSpPr>
          <p:sp>
            <p:nvSpPr>
              <p:cNvPr id="45068" name="Freeform 6"/>
              <p:cNvSpPr>
                <a:spLocks/>
              </p:cNvSpPr>
              <p:nvPr/>
            </p:nvSpPr>
            <p:spPr bwMode="auto">
              <a:xfrm>
                <a:off x="3504" y="1248"/>
                <a:ext cx="1728" cy="1264"/>
              </a:xfrm>
              <a:custGeom>
                <a:avLst/>
                <a:gdLst>
                  <a:gd name="T0" fmla="*/ 0 w 1728"/>
                  <a:gd name="T1" fmla="*/ 1264 h 1264"/>
                  <a:gd name="T2" fmla="*/ 96 w 1728"/>
                  <a:gd name="T3" fmla="*/ 400 h 1264"/>
                  <a:gd name="T4" fmla="*/ 432 w 1728"/>
                  <a:gd name="T5" fmla="*/ 64 h 1264"/>
                  <a:gd name="T6" fmla="*/ 1056 w 1728"/>
                  <a:gd name="T7" fmla="*/ 16 h 1264"/>
                  <a:gd name="T8" fmla="*/ 1728 w 1728"/>
                  <a:gd name="T9" fmla="*/ 160 h 1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8"/>
                  <a:gd name="T16" fmla="*/ 0 h 1264"/>
                  <a:gd name="T17" fmla="*/ 1728 w 1728"/>
                  <a:gd name="T18" fmla="*/ 1264 h 12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8" h="1264">
                    <a:moveTo>
                      <a:pt x="0" y="1264"/>
                    </a:moveTo>
                    <a:cubicBezTo>
                      <a:pt x="12" y="932"/>
                      <a:pt x="24" y="600"/>
                      <a:pt x="96" y="400"/>
                    </a:cubicBezTo>
                    <a:cubicBezTo>
                      <a:pt x="168" y="200"/>
                      <a:pt x="272" y="128"/>
                      <a:pt x="432" y="64"/>
                    </a:cubicBezTo>
                    <a:cubicBezTo>
                      <a:pt x="592" y="0"/>
                      <a:pt x="840" y="0"/>
                      <a:pt x="1056" y="16"/>
                    </a:cubicBezTo>
                    <a:cubicBezTo>
                      <a:pt x="1272" y="32"/>
                      <a:pt x="1500" y="96"/>
                      <a:pt x="1728" y="16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69" name="AutoShape 10"/>
              <p:cNvSpPr>
                <a:spLocks noChangeArrowheads="1"/>
              </p:cNvSpPr>
              <p:nvPr/>
            </p:nvSpPr>
            <p:spPr bwMode="auto">
              <a:xfrm>
                <a:off x="2064" y="1584"/>
                <a:ext cx="1056" cy="5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065" name="Rectangle 22"/>
            <p:cNvSpPr>
              <a:spLocks noChangeArrowheads="1"/>
            </p:cNvSpPr>
            <p:nvPr/>
          </p:nvSpPr>
          <p:spPr bwMode="auto">
            <a:xfrm>
              <a:off x="4224" y="1152"/>
              <a:ext cx="24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6" name="Rectangle 23"/>
            <p:cNvSpPr>
              <a:spLocks noChangeArrowheads="1"/>
            </p:cNvSpPr>
            <p:nvPr/>
          </p:nvSpPr>
          <p:spPr bwMode="auto">
            <a:xfrm>
              <a:off x="3648" y="1296"/>
              <a:ext cx="24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7" name="Rectangle 24"/>
            <p:cNvSpPr>
              <a:spLocks noChangeArrowheads="1"/>
            </p:cNvSpPr>
            <p:nvPr/>
          </p:nvSpPr>
          <p:spPr bwMode="auto">
            <a:xfrm>
              <a:off x="3408" y="1824"/>
              <a:ext cx="24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Text Box 15">
            <a:extLst>
              <a:ext uri="{FF2B5EF4-FFF2-40B4-BE49-F238E27FC236}">
                <a16:creationId xmlns:a16="http://schemas.microsoft.com/office/drawing/2014/main" id="{F526843F-5A66-104A-A18F-14946326E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427" grpId="0" autoUpdateAnimBg="0"/>
      <p:bldP spid="12124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extract </a:t>
            </a:r>
            <a:r>
              <a:rPr lang="en-US" dirty="0" err="1"/>
              <a:t>keypoints</a:t>
            </a:r>
            <a:r>
              <a:rPr lang="en-US" dirty="0"/>
              <a:t>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Motivation: panorama stitching</a:t>
            </a:r>
          </a:p>
          <a:p>
            <a:pPr lvl="1"/>
            <a:r>
              <a:rPr lang="en-US"/>
              <a:t>We have two images – how do we combine them?</a:t>
            </a:r>
          </a:p>
        </p:txBody>
      </p:sp>
      <p:sp>
        <p:nvSpPr>
          <p:cNvPr id="29700" name="Text Box 13"/>
          <p:cNvSpPr txBox="1">
            <a:spLocks noChangeArrowheads="1"/>
          </p:cNvSpPr>
          <p:nvPr/>
        </p:nvSpPr>
        <p:spPr bwMode="auto">
          <a:xfrm>
            <a:off x="1203325" y="5094288"/>
            <a:ext cx="41165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Step 1: extract </a:t>
            </a:r>
            <a:r>
              <a:rPr lang="en-US" dirty="0" err="1"/>
              <a:t>keypoints</a:t>
            </a:r>
            <a:endParaRPr lang="en-US" dirty="0"/>
          </a:p>
        </p:txBody>
      </p:sp>
      <p:sp>
        <p:nvSpPr>
          <p:cNvPr id="29701" name="Text Box 14"/>
          <p:cNvSpPr txBox="1">
            <a:spLocks noChangeArrowheads="1"/>
          </p:cNvSpPr>
          <p:nvPr/>
        </p:nvSpPr>
        <p:spPr bwMode="auto">
          <a:xfrm>
            <a:off x="1219200" y="5562600"/>
            <a:ext cx="52344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Step 2: match </a:t>
            </a:r>
            <a:r>
              <a:rPr lang="en-US" dirty="0" err="1"/>
              <a:t>keypoint</a:t>
            </a:r>
            <a:r>
              <a:rPr lang="en-US" dirty="0"/>
              <a:t> features</a:t>
            </a:r>
          </a:p>
        </p:txBody>
      </p:sp>
      <p:sp>
        <p:nvSpPr>
          <p:cNvPr id="29702" name="Text Box 15"/>
          <p:cNvSpPr txBox="1">
            <a:spLocks noChangeArrowheads="1"/>
          </p:cNvSpPr>
          <p:nvPr/>
        </p:nvSpPr>
        <p:spPr bwMode="auto">
          <a:xfrm>
            <a:off x="1219200" y="6034088"/>
            <a:ext cx="34115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Step 3: align images</a:t>
            </a:r>
          </a:p>
        </p:txBody>
      </p:sp>
      <p:pic>
        <p:nvPicPr>
          <p:cNvPr id="29703" name="Picture 16" descr="homograph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313" y="2133600"/>
            <a:ext cx="5691187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5">
            <a:extLst>
              <a:ext uri="{FF2B5EF4-FFF2-40B4-BE49-F238E27FC236}">
                <a16:creationId xmlns:a16="http://schemas.microsoft.com/office/drawing/2014/main" id="{81BC7390-B524-C448-BA51-5F747FF2E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good </a:t>
            </a:r>
            <a:r>
              <a:rPr lang="en-US" dirty="0" err="1"/>
              <a:t>keypoints</a:t>
            </a:r>
            <a:endParaRPr lang="en-US" dirty="0"/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276600"/>
            <a:ext cx="8001000" cy="3581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400" dirty="0"/>
              <a:t>Compactness and efficiency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Many fewer </a:t>
            </a:r>
            <a:r>
              <a:rPr lang="en-US" sz="1800" dirty="0" err="1"/>
              <a:t>keypoints</a:t>
            </a:r>
            <a:r>
              <a:rPr lang="en-US" sz="1800" dirty="0"/>
              <a:t> than image pixels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dirty="0"/>
              <a:t>Saliency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Each </a:t>
            </a:r>
            <a:r>
              <a:rPr lang="en-US" sz="1800" dirty="0" err="1"/>
              <a:t>keypoint</a:t>
            </a:r>
            <a:r>
              <a:rPr lang="en-US" sz="1800" dirty="0"/>
              <a:t> is distinctive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dirty="0"/>
              <a:t>Locality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 </a:t>
            </a:r>
            <a:r>
              <a:rPr lang="en-US" sz="1800" dirty="0" err="1"/>
              <a:t>keypoint</a:t>
            </a:r>
            <a:r>
              <a:rPr lang="en-US" sz="1800" dirty="0"/>
              <a:t> occupies a relatively small area of the image; robust to clutter and occlusion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dirty="0"/>
              <a:t>Repeatability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The same </a:t>
            </a:r>
            <a:r>
              <a:rPr lang="en-US" sz="1800" dirty="0" err="1"/>
              <a:t>keypoint</a:t>
            </a:r>
            <a:r>
              <a:rPr lang="en-US" sz="1800" dirty="0"/>
              <a:t> can be found in several images despite geometric and photometric transformations </a:t>
            </a:r>
          </a:p>
        </p:txBody>
      </p:sp>
      <p:grpSp>
        <p:nvGrpSpPr>
          <p:cNvPr id="30724" name="Group 11"/>
          <p:cNvGrpSpPr>
            <a:grpSpLocks/>
          </p:cNvGrpSpPr>
          <p:nvPr/>
        </p:nvGrpSpPr>
        <p:grpSpPr bwMode="auto">
          <a:xfrm>
            <a:off x="1600200" y="990600"/>
            <a:ext cx="5791200" cy="2133600"/>
            <a:chOff x="528" y="624"/>
            <a:chExt cx="4715" cy="1678"/>
          </a:xfrm>
        </p:grpSpPr>
        <p:pic>
          <p:nvPicPr>
            <p:cNvPr id="30725" name="Picture 9" descr="SIFT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8" y="624"/>
              <a:ext cx="2315" cy="1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6" name="Picture 10" descr="SIFT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" y="624"/>
              <a:ext cx="2315" cy="1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15">
            <a:extLst>
              <a:ext uri="{FF2B5EF4-FFF2-40B4-BE49-F238E27FC236}">
                <a16:creationId xmlns:a16="http://schemas.microsoft.com/office/drawing/2014/main" id="{F7D8DAC1-6E81-6240-82B4-F1CDECD26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06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  </a:t>
            </a:r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001000" cy="5257800"/>
          </a:xfrm>
        </p:spPr>
        <p:txBody>
          <a:bodyPr/>
          <a:lstStyle/>
          <a:p>
            <a:r>
              <a:rPr lang="en-US" sz="3200" dirty="0" err="1"/>
              <a:t>Keypoints</a:t>
            </a:r>
            <a:r>
              <a:rPr lang="en-US" sz="3200" dirty="0"/>
              <a:t> are used for:</a:t>
            </a:r>
          </a:p>
          <a:p>
            <a:pPr lvl="1"/>
            <a:r>
              <a:rPr lang="en-US" sz="2400" dirty="0"/>
              <a:t>Image alignment </a:t>
            </a:r>
          </a:p>
          <a:p>
            <a:pPr lvl="1"/>
            <a:r>
              <a:rPr lang="en-US" sz="2400" dirty="0"/>
              <a:t>3D reconstruction</a:t>
            </a:r>
          </a:p>
          <a:p>
            <a:pPr lvl="1"/>
            <a:r>
              <a:rPr lang="en-US" sz="2400" dirty="0"/>
              <a:t>Motion tracking</a:t>
            </a:r>
          </a:p>
          <a:p>
            <a:pPr lvl="1"/>
            <a:r>
              <a:rPr lang="en-US" sz="2400" dirty="0"/>
              <a:t>Robot navigation</a:t>
            </a:r>
          </a:p>
          <a:p>
            <a:pPr lvl="1"/>
            <a:r>
              <a:rPr lang="en-US" sz="2400" dirty="0"/>
              <a:t>Database indexing and retrieval</a:t>
            </a:r>
          </a:p>
          <a:p>
            <a:pPr lvl="1"/>
            <a:r>
              <a:rPr lang="en-US" sz="2400" strike="sngStrike" dirty="0"/>
              <a:t>Object recognition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4425" y="1143000"/>
            <a:ext cx="2339975" cy="23926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5" name="Picture 4" descr="Inliers_im1_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8557" y="4267199"/>
            <a:ext cx="3645578" cy="2360887"/>
          </a:xfrm>
          <a:prstGeom prst="rect">
            <a:avLst/>
          </a:prstGeom>
        </p:spPr>
      </p:pic>
      <p:pic>
        <p:nvPicPr>
          <p:cNvPr id="6" name="Picture 5" descr="Inliers_im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4266525"/>
            <a:ext cx="3286996" cy="2362875"/>
          </a:xfrm>
          <a:prstGeom prst="rect">
            <a:avLst/>
          </a:prstGeom>
        </p:spPr>
      </p:pic>
      <p:sp>
        <p:nvSpPr>
          <p:cNvPr id="7" name="Text Box 15">
            <a:extLst>
              <a:ext uri="{FF2B5EF4-FFF2-40B4-BE49-F238E27FC236}">
                <a16:creationId xmlns:a16="http://schemas.microsoft.com/office/drawing/2014/main" id="{5044BB42-941D-1046-97DF-AE4EB0FD1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BC14D-EC43-B64C-A10C-9DEAEE137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detection: Basic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4AEED-075D-7540-9C99-2D234DEC5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9A763E52-DD5F-4849-8F4F-9176BEA60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23847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467600" cy="1828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We should easily recognize the point by looking through a small window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Shifting a window in </a:t>
            </a:r>
            <a:r>
              <a:rPr lang="en-US" i="1" dirty="0"/>
              <a:t>any</a:t>
            </a:r>
            <a:r>
              <a:rPr lang="en-US" dirty="0"/>
              <a:t> </a:t>
            </a:r>
            <a:r>
              <a:rPr lang="en-US" i="1" dirty="0"/>
              <a:t>direction</a:t>
            </a:r>
            <a:r>
              <a:rPr lang="en-US" dirty="0"/>
              <a:t> should give </a:t>
            </a:r>
            <a:r>
              <a:rPr lang="en-US" i="1" dirty="0"/>
              <a:t>a large change</a:t>
            </a:r>
            <a:r>
              <a:rPr lang="en-US" dirty="0"/>
              <a:t> in intensity</a:t>
            </a:r>
            <a:endParaRPr lang="ru-RU" dirty="0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429000" y="2895600"/>
            <a:ext cx="2438400" cy="3870325"/>
            <a:chOff x="2160" y="1824"/>
            <a:chExt cx="1536" cy="2438"/>
          </a:xfrm>
        </p:grpSpPr>
        <p:pic>
          <p:nvPicPr>
            <p:cNvPr id="32790" name="Picture 8" descr="corn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60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2791" name="Text Box 11"/>
            <p:cNvSpPr txBox="1">
              <a:spLocks noChangeArrowheads="1"/>
            </p:cNvSpPr>
            <p:nvPr/>
          </p:nvSpPr>
          <p:spPr bwMode="auto">
            <a:xfrm>
              <a:off x="2160" y="3284"/>
              <a:ext cx="1536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“edge”</a:t>
              </a: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:</a:t>
              </a:r>
              <a:br>
                <a:rPr lang="en-US" sz="2400">
                  <a:latin typeface="Arial Unicode MS" pitchFamily="34" charset="-128"/>
                  <a:cs typeface="Times New Roman" pitchFamily="18" charset="0"/>
                </a:rPr>
              </a:b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no change along the edge direction</a:t>
              </a:r>
              <a:endParaRPr lang="ru-RU" sz="2400"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32792" name="Rectangle 14"/>
            <p:cNvSpPr>
              <a:spLocks noChangeArrowheads="1"/>
            </p:cNvSpPr>
            <p:nvPr/>
          </p:nvSpPr>
          <p:spPr bwMode="auto">
            <a:xfrm>
              <a:off x="2496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3" name="Line 16"/>
            <p:cNvSpPr>
              <a:spLocks noChangeShapeType="1"/>
            </p:cNvSpPr>
            <p:nvPr/>
          </p:nvSpPr>
          <p:spPr bwMode="auto">
            <a:xfrm flipV="1">
              <a:off x="2352" y="254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6019800" y="2895600"/>
            <a:ext cx="2667000" cy="3870325"/>
            <a:chOff x="3792" y="1824"/>
            <a:chExt cx="1680" cy="2438"/>
          </a:xfrm>
        </p:grpSpPr>
        <p:pic>
          <p:nvPicPr>
            <p:cNvPr id="32783" name="Picture 9" descr="corn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92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2784" name="Text Box 12"/>
            <p:cNvSpPr txBox="1">
              <a:spLocks noChangeArrowheads="1"/>
            </p:cNvSpPr>
            <p:nvPr/>
          </p:nvSpPr>
          <p:spPr bwMode="auto">
            <a:xfrm>
              <a:off x="3936" y="3284"/>
              <a:ext cx="1536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“corner”</a:t>
              </a: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:</a:t>
              </a:r>
              <a:br>
                <a:rPr lang="en-US" sz="2400">
                  <a:latin typeface="Arial Unicode MS" pitchFamily="34" charset="-128"/>
                  <a:cs typeface="Times New Roman" pitchFamily="18" charset="0"/>
                </a:rPr>
              </a:b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significant change in all directions</a:t>
              </a:r>
              <a:endParaRPr lang="ru-RU" sz="2400"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32785" name="Rectangle 17"/>
            <p:cNvSpPr>
              <a:spLocks noChangeArrowheads="1"/>
            </p:cNvSpPr>
            <p:nvPr/>
          </p:nvSpPr>
          <p:spPr bwMode="auto">
            <a:xfrm>
              <a:off x="4224" y="201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6" name="Line 18"/>
            <p:cNvSpPr>
              <a:spLocks noChangeShapeType="1"/>
            </p:cNvSpPr>
            <p:nvPr/>
          </p:nvSpPr>
          <p:spPr bwMode="auto">
            <a:xfrm flipH="1">
              <a:off x="4080" y="244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Line 20"/>
            <p:cNvSpPr>
              <a:spLocks noChangeShapeType="1"/>
            </p:cNvSpPr>
            <p:nvPr/>
          </p:nvSpPr>
          <p:spPr bwMode="auto">
            <a:xfrm flipH="1" flipV="1">
              <a:off x="4080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8" name="Line 21"/>
            <p:cNvSpPr>
              <a:spLocks noChangeShapeType="1"/>
            </p:cNvSpPr>
            <p:nvPr/>
          </p:nvSpPr>
          <p:spPr bwMode="auto">
            <a:xfrm>
              <a:off x="4656" y="244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9" name="Line 22"/>
            <p:cNvSpPr>
              <a:spLocks noChangeShapeType="1"/>
            </p:cNvSpPr>
            <p:nvPr/>
          </p:nvSpPr>
          <p:spPr bwMode="auto">
            <a:xfrm flipV="1">
              <a:off x="4656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762000" y="2895600"/>
            <a:ext cx="2362200" cy="3505200"/>
            <a:chOff x="480" y="1824"/>
            <a:chExt cx="1488" cy="2208"/>
          </a:xfrm>
        </p:grpSpPr>
        <p:pic>
          <p:nvPicPr>
            <p:cNvPr id="32776" name="Picture 7" descr="corn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2777" name="Text Box 10"/>
            <p:cNvSpPr txBox="1">
              <a:spLocks noChangeArrowheads="1"/>
            </p:cNvSpPr>
            <p:nvPr/>
          </p:nvSpPr>
          <p:spPr bwMode="auto">
            <a:xfrm>
              <a:off x="480" y="3284"/>
              <a:ext cx="129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“flat”</a:t>
              </a: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 region:</a:t>
              </a:r>
              <a:br>
                <a:rPr lang="en-US" sz="2400">
                  <a:latin typeface="Arial Unicode MS" pitchFamily="34" charset="-128"/>
                  <a:cs typeface="Times New Roman" pitchFamily="18" charset="0"/>
                </a:rPr>
              </a:b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no change in all directions</a:t>
              </a:r>
              <a:endParaRPr lang="ru-RU" sz="2400"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32778" name="Rectangle 13"/>
            <p:cNvSpPr>
              <a:spLocks noChangeArrowheads="1"/>
            </p:cNvSpPr>
            <p:nvPr/>
          </p:nvSpPr>
          <p:spPr bwMode="auto">
            <a:xfrm>
              <a:off x="1344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9" name="Line 23"/>
            <p:cNvSpPr>
              <a:spLocks noChangeShapeType="1"/>
            </p:cNvSpPr>
            <p:nvPr/>
          </p:nvSpPr>
          <p:spPr bwMode="auto">
            <a:xfrm>
              <a:off x="1776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Line 24"/>
            <p:cNvSpPr>
              <a:spLocks noChangeShapeType="1"/>
            </p:cNvSpPr>
            <p:nvPr/>
          </p:nvSpPr>
          <p:spPr bwMode="auto">
            <a:xfrm flipH="1">
              <a:off x="1200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Line 25"/>
            <p:cNvSpPr>
              <a:spLocks noChangeShapeType="1"/>
            </p:cNvSpPr>
            <p:nvPr/>
          </p:nvSpPr>
          <p:spPr bwMode="auto">
            <a:xfrm flipH="1" flipV="1">
              <a:off x="1200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Line 26"/>
            <p:cNvSpPr>
              <a:spLocks noChangeShapeType="1"/>
            </p:cNvSpPr>
            <p:nvPr/>
          </p:nvSpPr>
          <p:spPr bwMode="auto">
            <a:xfrm flipV="1">
              <a:off x="1776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9A60973E-9B72-6242-B7AA-1A31F640E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detection: Basic idea</a:t>
            </a:r>
          </a:p>
        </p:txBody>
      </p:sp>
      <p:sp>
        <p:nvSpPr>
          <p:cNvPr id="25" name="Text Box 15">
            <a:extLst>
              <a:ext uri="{FF2B5EF4-FFF2-40B4-BE49-F238E27FC236}">
                <a16:creationId xmlns:a16="http://schemas.microsoft.com/office/drawing/2014/main" id="{70D9EB0F-F2A6-D14B-A810-AA889E32B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Detection: Derivation</a:t>
            </a:r>
            <a:endParaRPr lang="ru-RU" dirty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04800" y="1153180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dirty="0">
                <a:cs typeface="Times New Roman" pitchFamily="18" charset="0"/>
              </a:rPr>
              <a:t>Change in appearance of window </a:t>
            </a:r>
            <a:r>
              <a:rPr lang="en-US" i="1" dirty="0">
                <a:cs typeface="Times New Roman" pitchFamily="18" charset="0"/>
              </a:rPr>
              <a:t>W</a:t>
            </a:r>
            <a:r>
              <a:rPr lang="en-US" dirty="0">
                <a:cs typeface="Times New Roman" pitchFamily="18" charset="0"/>
              </a:rPr>
              <a:t> for the shift [</a:t>
            </a:r>
            <a:r>
              <a:rPr lang="en-US" i="1" dirty="0" err="1">
                <a:cs typeface="Times New Roman" pitchFamily="18" charset="0"/>
              </a:rPr>
              <a:t>u,v</a:t>
            </a:r>
            <a:r>
              <a:rPr lang="en-US" dirty="0">
                <a:cs typeface="Times New Roman" pitchFamily="18" charset="0"/>
              </a:rPr>
              <a:t>]: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810000"/>
            <a:ext cx="27813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191000"/>
            <a:ext cx="1971675" cy="1981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2265363" y="4452938"/>
            <a:ext cx="1462087" cy="1463675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TextBox 11"/>
          <p:cNvSpPr txBox="1">
            <a:spLocks noChangeArrowheads="1"/>
          </p:cNvSpPr>
          <p:nvPr/>
        </p:nvSpPr>
        <p:spPr bwMode="auto">
          <a:xfrm>
            <a:off x="2514600" y="3276600"/>
            <a:ext cx="1042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6196013" y="3590925"/>
            <a:ext cx="1163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651125" y="4191000"/>
            <a:ext cx="1463675" cy="1463675"/>
          </a:xfrm>
          <a:prstGeom prst="rect">
            <a:avLst/>
          </a:prstGeom>
          <a:noFill/>
          <a:ln w="25400" algn="ctr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159625" y="4745038"/>
            <a:ext cx="174625" cy="174625"/>
          </a:xfrm>
          <a:prstGeom prst="rect">
            <a:avLst/>
          </a:prstGeom>
          <a:noFill/>
          <a:ln w="25400" algn="ctr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858000" y="4876800"/>
            <a:ext cx="7159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(3,2)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927838"/>
              </p:ext>
            </p:extLst>
          </p:nvPr>
        </p:nvGraphicFramePr>
        <p:xfrm>
          <a:off x="933450" y="1847850"/>
          <a:ext cx="71628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87600" imgH="393700" progId="Equation.3">
                  <p:embed/>
                </p:oleObj>
              </mc:Choice>
              <mc:Fallback>
                <p:oleObj name="Equation" r:id="rId5" imgW="2387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3450" y="1847850"/>
                        <a:ext cx="71628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5">
            <a:extLst>
              <a:ext uri="{FF2B5EF4-FFF2-40B4-BE49-F238E27FC236}">
                <a16:creationId xmlns:a16="http://schemas.microsoft.com/office/drawing/2014/main" id="{D6FABF13-F38E-1D4E-ADAB-6B26F5137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001"/>
            <a:ext cx="176530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Source: L. </a:t>
            </a:r>
            <a:r>
              <a:rPr lang="en-US" sz="1200" dirty="0" err="1"/>
              <a:t>Lazebnik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40422</TotalTime>
  <Words>1274</Words>
  <Application>Microsoft Macintosh PowerPoint</Application>
  <PresentationFormat>On-screen Show (4:3)</PresentationFormat>
  <Paragraphs>237</Paragraphs>
  <Slides>35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 Unicode MS</vt:lpstr>
      <vt:lpstr>Arial</vt:lpstr>
      <vt:lpstr>Symbol</vt:lpstr>
      <vt:lpstr>Times New Roman</vt:lpstr>
      <vt:lpstr>Blank Presentation</vt:lpstr>
      <vt:lpstr>Equation</vt:lpstr>
      <vt:lpstr>Image</vt:lpstr>
      <vt:lpstr>Corner Detection</vt:lpstr>
      <vt:lpstr>Why extract keypoints?</vt:lpstr>
      <vt:lpstr>Why extract keypoints?</vt:lpstr>
      <vt:lpstr>Why extract keypoints?</vt:lpstr>
      <vt:lpstr>Characteristics of good keypoints</vt:lpstr>
      <vt:lpstr>Applications  </vt:lpstr>
      <vt:lpstr>Corner detection: Basic idea</vt:lpstr>
      <vt:lpstr>Corner detection: Basic idea</vt:lpstr>
      <vt:lpstr>Corner Detection: Derivation</vt:lpstr>
      <vt:lpstr>Corner Detection: Derivation</vt:lpstr>
      <vt:lpstr>Corner Detection: Derivation</vt:lpstr>
      <vt:lpstr>Corner Detection: Derivation</vt:lpstr>
      <vt:lpstr>Corner Detection: Derivation</vt:lpstr>
      <vt:lpstr>Corner Detection: Derivation</vt:lpstr>
      <vt:lpstr>Interpreting the second moment matrix</vt:lpstr>
      <vt:lpstr>Interpreting the second moment matrix</vt:lpstr>
      <vt:lpstr>Interpreting the second moment matrix</vt:lpstr>
      <vt:lpstr>Interpreting the second moment matrix</vt:lpstr>
      <vt:lpstr>Visualization of second moment matrices</vt:lpstr>
      <vt:lpstr>Visualization of second moment matrices</vt:lpstr>
      <vt:lpstr>Interpreting the eigenvalues</vt:lpstr>
      <vt:lpstr>Corner response function</vt:lpstr>
      <vt:lpstr>The Harris corner detector</vt:lpstr>
      <vt:lpstr>The Harris corner detector</vt:lpstr>
      <vt:lpstr>Harris Detector: Steps</vt:lpstr>
      <vt:lpstr>Harris Detector: Steps</vt:lpstr>
      <vt:lpstr>The Harris corner detector</vt:lpstr>
      <vt:lpstr>Harris Detector: Steps</vt:lpstr>
      <vt:lpstr>Harris Detector: Steps</vt:lpstr>
      <vt:lpstr>Harris Detector: Steps</vt:lpstr>
      <vt:lpstr>Robustness of corner features</vt:lpstr>
      <vt:lpstr>Affine intensity change</vt:lpstr>
      <vt:lpstr>Image translation</vt:lpstr>
      <vt:lpstr>Image rotation</vt:lpstr>
      <vt:lpstr>Scaling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Gupta, Saurabh</cp:lastModifiedBy>
  <cp:revision>1432</cp:revision>
  <cp:lastPrinted>2018-02-05T18:32:47Z</cp:lastPrinted>
  <dcterms:created xsi:type="dcterms:W3CDTF">2004-08-29T23:15:23Z</dcterms:created>
  <dcterms:modified xsi:type="dcterms:W3CDTF">2023-02-15T11:53:45Z</dcterms:modified>
</cp:coreProperties>
</file>