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9"/>
  </p:notesMasterIdLst>
  <p:handoutMasterIdLst>
    <p:handoutMasterId r:id="rId70"/>
  </p:handoutMasterIdLst>
  <p:sldIdLst>
    <p:sldId id="395" r:id="rId2"/>
    <p:sldId id="476" r:id="rId3"/>
    <p:sldId id="503" r:id="rId4"/>
    <p:sldId id="526" r:id="rId5"/>
    <p:sldId id="478" r:id="rId6"/>
    <p:sldId id="516" r:id="rId7"/>
    <p:sldId id="519" r:id="rId8"/>
    <p:sldId id="475" r:id="rId9"/>
    <p:sldId id="429" r:id="rId10"/>
    <p:sldId id="427" r:id="rId11"/>
    <p:sldId id="495" r:id="rId12"/>
    <p:sldId id="496" r:id="rId13"/>
    <p:sldId id="433" r:id="rId14"/>
    <p:sldId id="533" r:id="rId15"/>
    <p:sldId id="432" r:id="rId16"/>
    <p:sldId id="532" r:id="rId17"/>
    <p:sldId id="527" r:id="rId18"/>
    <p:sldId id="528" r:id="rId19"/>
    <p:sldId id="529" r:id="rId20"/>
    <p:sldId id="530" r:id="rId21"/>
    <p:sldId id="531" r:id="rId22"/>
    <p:sldId id="487" r:id="rId23"/>
    <p:sldId id="517" r:id="rId24"/>
    <p:sldId id="501" r:id="rId25"/>
    <p:sldId id="434" r:id="rId26"/>
    <p:sldId id="435" r:id="rId27"/>
    <p:sldId id="507" r:id="rId28"/>
    <p:sldId id="438" r:id="rId29"/>
    <p:sldId id="520" r:id="rId30"/>
    <p:sldId id="578" r:id="rId31"/>
    <p:sldId id="573" r:id="rId32"/>
    <p:sldId id="514" r:id="rId33"/>
    <p:sldId id="508" r:id="rId34"/>
    <p:sldId id="509" r:id="rId35"/>
    <p:sldId id="510" r:id="rId36"/>
    <p:sldId id="518" r:id="rId37"/>
    <p:sldId id="511" r:id="rId38"/>
    <p:sldId id="512" r:id="rId39"/>
    <p:sldId id="534" r:id="rId40"/>
    <p:sldId id="536" r:id="rId41"/>
    <p:sldId id="588" r:id="rId42"/>
    <p:sldId id="537" r:id="rId43"/>
    <p:sldId id="587" r:id="rId44"/>
    <p:sldId id="538" r:id="rId45"/>
    <p:sldId id="513" r:id="rId46"/>
    <p:sldId id="535" r:id="rId47"/>
    <p:sldId id="539" r:id="rId48"/>
    <p:sldId id="540" r:id="rId49"/>
    <p:sldId id="542" r:id="rId50"/>
    <p:sldId id="544" r:id="rId51"/>
    <p:sldId id="545" r:id="rId52"/>
    <p:sldId id="546" r:id="rId53"/>
    <p:sldId id="547" r:id="rId54"/>
    <p:sldId id="579" r:id="rId55"/>
    <p:sldId id="589" r:id="rId56"/>
    <p:sldId id="583" r:id="rId57"/>
    <p:sldId id="580" r:id="rId58"/>
    <p:sldId id="581" r:id="rId59"/>
    <p:sldId id="582" r:id="rId60"/>
    <p:sldId id="584" r:id="rId61"/>
    <p:sldId id="541" r:id="rId62"/>
    <p:sldId id="585" r:id="rId63"/>
    <p:sldId id="586" r:id="rId64"/>
    <p:sldId id="522" r:id="rId65"/>
    <p:sldId id="523" r:id="rId66"/>
    <p:sldId id="524" r:id="rId67"/>
    <p:sldId id="521" r:id="rId6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FF33"/>
    <a:srgbClr val="99FF33"/>
    <a:srgbClr val="CCFF33"/>
    <a:srgbClr val="339966"/>
    <a:srgbClr val="A50021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7" autoAdjust="0"/>
    <p:restoredTop sz="85493" autoAdjust="0"/>
  </p:normalViewPr>
  <p:slideViewPr>
    <p:cSldViewPr>
      <p:cViewPr varScale="1">
        <p:scale>
          <a:sx n="105" d="100"/>
          <a:sy n="105" d="100"/>
        </p:scale>
        <p:origin x="15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FDD73-6027-4985-82F5-B7A604C00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2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340C46-3104-4A0E-BC33-4ED86974D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90E4D-C140-4D62-B396-BBEE244F9C0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52E06-067B-4717-A03C-24068578DF9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200DC-0C07-4F23-866D-B90F4BCFEC4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200DC-0C07-4F23-866D-B90F4BCFEC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51F67-91EF-4D1E-87F9-69603C73E6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To convert from metric image coordinates to pixel coordinates, we have to multiply the x, y coordinates by the x, y pixel magnification factors (pix/m)</a:t>
            </a:r>
          </a:p>
          <a:p>
            <a:pPr eaLnBrk="1" hangingPunct="1"/>
            <a:r>
              <a:rPr lang="en-US"/>
              <a:t>Beta_x, beta_y is the principal point coordinates in pixels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DD2FD-AA44-4FFC-8D4C-0118B76E47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2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95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4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91AAE-A5F0-4FFD-A757-3F5E87A9BA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9C572-0A93-4565-BFC8-EB1396E15EF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70371-3765-4645-BE1C-C47151E8445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448B7-A2D8-4186-8CF2-6F8AA0C505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9A96C-6027-4805-BFE3-08057C77372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8215F-A24B-490F-8618-D3F6B6642A0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29309-A4A1-4EA2-83BC-D2FC1A7BB0B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70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DC8A4-9CF5-4975-9942-9C47938981B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A37DE0-B70C-4DE9-BBC2-7FF6CF8A20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726C2-A351-451C-9B55-5CABCD7933A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AC00A-5B8D-40F6-9463-78877AD0448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E60A-0AE9-46E0-8B91-B89C31E974C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6C8B93-F33A-4A0A-AF29-FE20872DE66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homogeneous</a:t>
            </a:r>
            <a:r>
              <a:rPr lang="en-US" baseline="0" dirty="0"/>
              <a:t> coordinate of an infinite vanishing point is 0. Infinite vanishing points correspond to directions of lines that are parallel to the image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8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homography!</a:t>
            </a:r>
          </a:p>
        </p:txBody>
      </p:sp>
    </p:spTree>
    <p:extLst>
      <p:ext uri="{BB962C8B-B14F-4D97-AF65-F5344CB8AC3E}">
        <p14:creationId xmlns:p14="http://schemas.microsoft.com/office/powerpoint/2010/main" val="2239663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40C46-3104-4A0E-BC33-4ED86974D35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5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 from motion solves the following problem:</a:t>
            </a:r>
          </a:p>
          <a:p>
            <a:endParaRPr lang="en-US"/>
          </a:p>
          <a:p>
            <a:r>
              <a:rPr lang="en-US"/>
              <a:t>Given a set of images of a static scene with 2D points in correspondence, shown here as color-coded points, find…</a:t>
            </a:r>
          </a:p>
          <a:p>
            <a:endParaRPr lang="en-US"/>
          </a:p>
          <a:p>
            <a:r>
              <a:rPr lang="en-US"/>
              <a:t>a set of 3D points P and </a:t>
            </a:r>
          </a:p>
          <a:p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4D3DE-CD7F-4DA0-A64E-ADBBBFE82C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B0F7C-B320-4FF8-8897-5B018FBD3D7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F3BD8-FF6D-4C48-BB8B-0CFA7BD6A58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DBB79-33BC-4141-9017-C9A4DB6F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6BB5-0F3B-4D4A-91A4-059F83F11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D866-B125-458C-89F5-6387086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9DDD-8594-464A-9BB5-4BE54D448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361BE-5972-45C6-AB18-7E7CF5B1D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F40B-1B9B-47CF-A43E-E9389E64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0595-C6F3-41F1-AD16-F8398C42D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BBF9-3409-477C-BD18-505DF2C2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66C60-AF1F-44F9-AEEF-EEF3D579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BA55-352E-4299-BB7D-1AD097F1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22A8D-14EB-4883-A8AB-881AD7C3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E6110-B25C-4A82-814A-4D9F741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97492-F32C-40C5-A79D-80F015F21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7BD7A94-3F25-4303-99D2-FCDE03B8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wmf"/><Relationship Id="rId9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3.wmf"/><Relationship Id="rId9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5.jpeg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5.png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39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5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wmf"/><Relationship Id="rId7" Type="http://schemas.openxmlformats.org/officeDocument/2006/relationships/image" Target="../media/image77.png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wmf"/><Relationship Id="rId7" Type="http://schemas.openxmlformats.org/officeDocument/2006/relationships/image" Target="../media/image77.png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4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dhoiem.cs.illinois.edu/publications/popup.pdf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://dhoiem.cs.illinois.edu/projects/popup/popup_movie_450_250.mp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ngr.illinois.edu/~dhoiem/publications/hoiem_cvpr06.pdf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kevinkarsch.com/publications/sa11-lowres.pdf" TargetMode="External"/><Relationship Id="rId2" Type="http://schemas.openxmlformats.org/officeDocument/2006/relationships/hyperlink" Target="http://vimeo.com/2896254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://www.issueno206.com/kurt-wenner-3d-pavement-art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3dflow.net/elementsCV/S4.xhtm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/>
            <a:r>
              <a:rPr lang="en-US" dirty="0"/>
              <a:t>Geometry of a single camera</a:t>
            </a: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4B313-A16B-8B48-85C7-2057BE6C3B05}"/>
              </a:ext>
            </a:extLst>
          </p:cNvPr>
          <p:cNvSpPr txBox="1"/>
          <p:nvPr/>
        </p:nvSpPr>
        <p:spPr>
          <a:xfrm>
            <a:off x="0" y="6550223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Slides from Derek </a:t>
            </a:r>
            <a:r>
              <a:rPr lang="en-US" sz="1400" b="0" dirty="0" err="1"/>
              <a:t>Hoiem</a:t>
            </a:r>
            <a:r>
              <a:rPr lang="en-US" sz="1400" b="0" dirty="0"/>
              <a:t>, Svetlana </a:t>
            </a:r>
            <a:r>
              <a:rPr lang="en-US" sz="1400" b="0" dirty="0" err="1"/>
              <a:t>Lazebnik</a:t>
            </a:r>
            <a:endParaRPr lang="en-US" sz="1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1182688"/>
            <a:ext cx="745807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2308" name="Object 4"/>
          <p:cNvGraphicFramePr>
            <a:graphicFrameLocks noChangeAspect="1"/>
          </p:cNvGraphicFramePr>
          <p:nvPr/>
        </p:nvGraphicFramePr>
        <p:xfrm>
          <a:off x="2071688" y="3478213"/>
          <a:ext cx="47783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240" imgH="203040" progId="Equation.3">
                  <p:embed/>
                </p:oleObj>
              </mc:Choice>
              <mc:Fallback>
                <p:oleObj name="Equation" r:id="rId4" imgW="18032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478213"/>
                        <a:ext cx="4778375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2309" name="Object 5"/>
          <p:cNvGraphicFramePr>
            <a:graphicFrameLocks noChangeAspect="1"/>
          </p:cNvGraphicFramePr>
          <p:nvPr/>
        </p:nvGraphicFramePr>
        <p:xfrm>
          <a:off x="990600" y="4367213"/>
          <a:ext cx="5035550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73040" imgH="914400" progId="Equation.3">
                  <p:embed/>
                </p:oleObj>
              </mc:Choice>
              <mc:Fallback>
                <p:oleObj name="Equation" r:id="rId6" imgW="2273040" imgH="914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367213"/>
                        <a:ext cx="5035550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Pinhole camera model</a:t>
            </a:r>
          </a:p>
        </p:txBody>
      </p:sp>
      <p:graphicFrame>
        <p:nvGraphicFramePr>
          <p:cNvPr id="482311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6908800" y="4953000"/>
          <a:ext cx="16256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164880" progId="Equation.3">
                  <p:embed/>
                </p:oleObj>
              </mc:Choice>
              <mc:Fallback>
                <p:oleObj name="Equation" r:id="rId8" imgW="482400" imgH="1648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8800" y="4953000"/>
                        <a:ext cx="16256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1959BB-578A-B646-B9EF-E25A152A4015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727E0-B4D9-B14F-B232-D76EA0BE345B}"/>
              </a:ext>
            </a:extLst>
          </p:cNvPr>
          <p:cNvSpPr/>
          <p:nvPr/>
        </p:nvSpPr>
        <p:spPr bwMode="auto">
          <a:xfrm>
            <a:off x="5410200" y="238048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68A7DB-9549-5847-84C5-7E2B481416C7}"/>
              </a:ext>
            </a:extLst>
          </p:cNvPr>
          <p:cNvSpPr/>
          <p:nvPr/>
        </p:nvSpPr>
        <p:spPr bwMode="auto">
          <a:xfrm>
            <a:off x="2651760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791B2-BDE4-9045-9980-A208A35ACB2A}"/>
              </a:ext>
            </a:extLst>
          </p:cNvPr>
          <p:cNvSpPr/>
          <p:nvPr/>
        </p:nvSpPr>
        <p:spPr bwMode="auto">
          <a:xfrm>
            <a:off x="6795409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B1CC7C-AB3B-614D-9E48-625D03C081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53000"/>
            <a:ext cx="455463" cy="68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</a:t>
            </a:r>
          </a:p>
        </p:txBody>
      </p:sp>
      <p:sp>
        <p:nvSpPr>
          <p:cNvPr id="307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52400" y="3733800"/>
            <a:ext cx="8915400" cy="2743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Principal point (p):</a:t>
            </a:r>
            <a:r>
              <a:rPr lang="en-US" sz="2400" dirty="0"/>
              <a:t> point where principal axis intersects the image plane </a:t>
            </a:r>
          </a:p>
          <a:p>
            <a:pPr>
              <a:buFontTx/>
              <a:buChar char="•"/>
            </a:pPr>
            <a:r>
              <a:rPr lang="en-US" sz="2400" dirty="0"/>
              <a:t>Normalized coordinate system: origin of the image is at the principal point</a:t>
            </a:r>
          </a:p>
          <a:p>
            <a:pPr>
              <a:buFontTx/>
              <a:buChar char="•"/>
            </a:pPr>
            <a:r>
              <a:rPr lang="en-US" sz="2400" dirty="0"/>
              <a:t>Image coordinate system: origin is in the corner</a:t>
            </a:r>
          </a:p>
        </p:txBody>
      </p:sp>
      <p:pic>
        <p:nvPicPr>
          <p:cNvPr id="22532" name="Picture 12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620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0" descr="fig5"/>
          <p:cNvPicPr>
            <a:picLocks noChangeAspect="1" noChangeArrowheads="1"/>
          </p:cNvPicPr>
          <p:nvPr/>
        </p:nvPicPr>
        <p:blipFill>
          <a:blip r:embed="rId4" cstate="print"/>
          <a:srcRect r="44240"/>
          <a:stretch>
            <a:fillRect/>
          </a:stretch>
        </p:blipFill>
        <p:spPr bwMode="auto">
          <a:xfrm>
            <a:off x="847725" y="1182688"/>
            <a:ext cx="41592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7BC3C-C9DD-D549-BA09-2D0E2722D35C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F2AC5-FCBC-DA4B-BC47-9C6AB1414CEE}"/>
              </a:ext>
            </a:extLst>
          </p:cNvPr>
          <p:cNvSpPr/>
          <p:nvPr/>
        </p:nvSpPr>
        <p:spPr bwMode="auto">
          <a:xfrm>
            <a:off x="5193792" y="2247900"/>
            <a:ext cx="152400" cy="2179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D3F2AF-263D-2045-886D-07959B637879}"/>
              </a:ext>
            </a:extLst>
          </p:cNvPr>
          <p:cNvSpPr/>
          <p:nvPr/>
        </p:nvSpPr>
        <p:spPr bwMode="auto">
          <a:xfrm>
            <a:off x="6533492" y="3295650"/>
            <a:ext cx="248307" cy="209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798254"/>
              </p:ext>
            </p:extLst>
          </p:nvPr>
        </p:nvGraphicFramePr>
        <p:xfrm>
          <a:off x="1420813" y="3530600"/>
          <a:ext cx="63611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00120" imgH="241200" progId="Equation.3">
                  <p:embed/>
                </p:oleObj>
              </mc:Choice>
              <mc:Fallback>
                <p:oleObj name="Equation" r:id="rId3" imgW="240012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530600"/>
                        <a:ext cx="6361112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69820"/>
              </p:ext>
            </p:extLst>
          </p:nvPr>
        </p:nvGraphicFramePr>
        <p:xfrm>
          <a:off x="1524000" y="4419600"/>
          <a:ext cx="2952750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33440" imgH="914400" progId="Equation.3">
                  <p:embed/>
                </p:oleObj>
              </mc:Choice>
              <mc:Fallback>
                <p:oleObj name="Equation" r:id="rId5" imgW="133344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419600"/>
                        <a:ext cx="2952750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pic>
        <p:nvPicPr>
          <p:cNvPr id="2054" name="Picture 5" descr="fig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495800" y="1542871"/>
            <a:ext cx="3429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We want the principal point to map to (</a:t>
            </a:r>
            <a:r>
              <a:rPr lang="en-US" i="1" dirty="0" err="1"/>
              <a:t>p</a:t>
            </a:r>
            <a:r>
              <a:rPr lang="en-US" i="1" baseline="-25000" dirty="0" err="1"/>
              <a:t>x</a:t>
            </a:r>
            <a:r>
              <a:rPr lang="en-US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y</a:t>
            </a:r>
            <a:r>
              <a:rPr lang="en-US" dirty="0"/>
              <a:t>) instead of (0,0)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389818"/>
              </p:ext>
            </p:extLst>
          </p:nvPr>
        </p:nvGraphicFramePr>
        <p:xfrm>
          <a:off x="4419600" y="44196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60160" imgH="914400" progId="Equation.3">
                  <p:embed/>
                </p:oleObj>
              </mc:Choice>
              <mc:Fallback>
                <p:oleObj name="Equation" r:id="rId8" imgW="146016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4196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3469B-8197-BD45-9A85-C14A7645BD45}"/>
              </a:ext>
            </a:extLst>
          </p:cNvPr>
          <p:cNvSpPr/>
          <p:nvPr/>
        </p:nvSpPr>
        <p:spPr bwMode="auto">
          <a:xfrm>
            <a:off x="4876800" y="3530600"/>
            <a:ext cx="762000" cy="64293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FFC8E2-C4B5-1C4F-8C9E-980727DECDF8}"/>
              </a:ext>
            </a:extLst>
          </p:cNvPr>
          <p:cNvSpPr/>
          <p:nvPr/>
        </p:nvSpPr>
        <p:spPr bwMode="auto">
          <a:xfrm>
            <a:off x="6858000" y="3530600"/>
            <a:ext cx="762000" cy="64293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795BF9C-F028-AF49-9D09-4DEFE644A5F0}"/>
              </a:ext>
            </a:extLst>
          </p:cNvPr>
          <p:cNvSpPr/>
          <p:nvPr/>
        </p:nvSpPr>
        <p:spPr bwMode="auto">
          <a:xfrm>
            <a:off x="3352800" y="4639469"/>
            <a:ext cx="914400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8442492-C254-AD4C-85A4-93560C2E507D}"/>
              </a:ext>
            </a:extLst>
          </p:cNvPr>
          <p:cNvSpPr/>
          <p:nvPr/>
        </p:nvSpPr>
        <p:spPr bwMode="auto">
          <a:xfrm>
            <a:off x="3352800" y="5204102"/>
            <a:ext cx="914400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40DE074-D952-5B41-809C-A89A1A15B16F}"/>
              </a:ext>
            </a:extLst>
          </p:cNvPr>
          <p:cNvSpPr/>
          <p:nvPr/>
        </p:nvSpPr>
        <p:spPr bwMode="auto">
          <a:xfrm>
            <a:off x="5867400" y="4631739"/>
            <a:ext cx="597176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97B72BB-E190-1243-8501-E7FD1D8CABC8}"/>
              </a:ext>
            </a:extLst>
          </p:cNvPr>
          <p:cNvSpPr/>
          <p:nvPr/>
        </p:nvSpPr>
        <p:spPr bwMode="auto">
          <a:xfrm>
            <a:off x="5867400" y="5196372"/>
            <a:ext cx="597176" cy="5108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pic>
        <p:nvPicPr>
          <p:cNvPr id="3080" name="Picture 16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7"/>
          <p:cNvSpPr txBox="1">
            <a:spLocks noChangeArrowheads="1"/>
          </p:cNvSpPr>
          <p:nvPr/>
        </p:nvSpPr>
        <p:spPr bwMode="auto">
          <a:xfrm>
            <a:off x="4495800" y="1871663"/>
            <a:ext cx="2462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principal point:</a:t>
            </a:r>
          </a:p>
        </p:txBody>
      </p:sp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6629400" y="1795463"/>
          <a:ext cx="14128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241200" progId="Equation.3">
                  <p:embed/>
                </p:oleObj>
              </mc:Choice>
              <mc:Fallback>
                <p:oleObj name="Equation" r:id="rId4" imgW="533160" imgH="241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95463"/>
                        <a:ext cx="1412875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C9664E-E843-1343-84D3-70C2999F9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20803"/>
              </p:ext>
            </p:extLst>
          </p:nvPr>
        </p:nvGraphicFramePr>
        <p:xfrm>
          <a:off x="5040726" y="32004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60160" imgH="914400" progId="Equation.3">
                  <p:embed/>
                </p:oleObj>
              </mc:Choice>
              <mc:Fallback>
                <p:oleObj name="Equation" r:id="rId6" imgW="1460160" imgH="914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726" y="32004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7AC6685-6376-2548-8D88-15FF87FCD83F}"/>
              </a:ext>
            </a:extLst>
          </p:cNvPr>
          <p:cNvSpPr/>
          <p:nvPr/>
        </p:nvSpPr>
        <p:spPr bwMode="auto">
          <a:xfrm>
            <a:off x="3051175" y="3581400"/>
            <a:ext cx="2282825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648253"/>
              </p:ext>
            </p:extLst>
          </p:nvPr>
        </p:nvGraphicFramePr>
        <p:xfrm>
          <a:off x="-1298575" y="3200400"/>
          <a:ext cx="6329362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914400" progId="Equation.3">
                  <p:embed/>
                </p:oleObj>
              </mc:Choice>
              <mc:Fallback>
                <p:oleObj name="Equation" r:id="rId3" imgW="2857320" imgH="914400" progId="Equation.3">
                  <p:embed/>
                  <p:pic>
                    <p:nvPicPr>
                      <p:cNvPr id="30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98575" y="3200400"/>
                        <a:ext cx="6329362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point offset</a:t>
            </a:r>
          </a:p>
        </p:txBody>
      </p:sp>
      <p:sp>
        <p:nvSpPr>
          <p:cNvPr id="497673" name="Text Box 9"/>
          <p:cNvSpPr txBox="1">
            <a:spLocks noChangeArrowheads="1"/>
          </p:cNvSpPr>
          <p:nvPr/>
        </p:nvSpPr>
        <p:spPr bwMode="auto">
          <a:xfrm>
            <a:off x="685800" y="5029200"/>
            <a:ext cx="192981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800" dirty="0"/>
              <a:t>calibration matrix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graphicFrame>
        <p:nvGraphicFramePr>
          <p:cNvPr id="497674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819727"/>
              </p:ext>
            </p:extLst>
          </p:nvPr>
        </p:nvGraphicFramePr>
        <p:xfrm>
          <a:off x="1676400" y="6081713"/>
          <a:ext cx="19812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85800" imgH="215640" progId="Equation.3">
                  <p:embed/>
                </p:oleObj>
              </mc:Choice>
              <mc:Fallback>
                <p:oleObj name="Equation" r:id="rId5" imgW="685800" imgH="215640" progId="Equation.3">
                  <p:embed/>
                  <p:pic>
                    <p:nvPicPr>
                      <p:cNvPr id="4976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6081713"/>
                        <a:ext cx="1981200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16" descr="fig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1109663"/>
            <a:ext cx="28194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7"/>
          <p:cNvSpPr txBox="1">
            <a:spLocks noChangeArrowheads="1"/>
          </p:cNvSpPr>
          <p:nvPr/>
        </p:nvSpPr>
        <p:spPr bwMode="auto">
          <a:xfrm>
            <a:off x="4495800" y="1871663"/>
            <a:ext cx="2462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principal point:</a:t>
            </a:r>
          </a:p>
        </p:txBody>
      </p:sp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6629400" y="1795463"/>
          <a:ext cx="14128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41200" progId="Equation.3">
                  <p:embed/>
                </p:oleObj>
              </mc:Choice>
              <mc:Fallback>
                <p:oleObj name="Equation" r:id="rId8" imgW="533160" imgH="241200" progId="Equation.3">
                  <p:embed/>
                  <p:pic>
                    <p:nvPicPr>
                      <p:cNvPr id="3077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95463"/>
                        <a:ext cx="1412875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5612" y="3090446"/>
            <a:ext cx="3561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981200"/>
            <a:ext cx="348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i="1" baseline="-250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en-US" sz="16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AC6685-6376-2548-8D88-15FF87FCD83F}"/>
              </a:ext>
            </a:extLst>
          </p:cNvPr>
          <p:cNvSpPr/>
          <p:nvPr/>
        </p:nvSpPr>
        <p:spPr bwMode="auto">
          <a:xfrm>
            <a:off x="-1600200" y="3429000"/>
            <a:ext cx="2282825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C9664E-E843-1343-84D3-70C2999F9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30050"/>
              </p:ext>
            </p:extLst>
          </p:nvPr>
        </p:nvGraphicFramePr>
        <p:xfrm>
          <a:off x="5040726" y="3200400"/>
          <a:ext cx="3233737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60160" imgH="914400" progId="Equation.3">
                  <p:embed/>
                </p:oleObj>
              </mc:Choice>
              <mc:Fallback>
                <p:oleObj name="Equation" r:id="rId10" imgW="1460160" imgH="9144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3C9664E-E843-1343-84D3-70C2999F9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726" y="3200400"/>
                        <a:ext cx="3233737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>
            <a:extLst>
              <a:ext uri="{FF2B5EF4-FFF2-40B4-BE49-F238E27FC236}">
                <a16:creationId xmlns:a16="http://schemas.microsoft.com/office/drawing/2014/main" id="{6BF4461E-6365-FC4B-A166-4918FBE97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13297"/>
            <a:ext cx="1905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800" dirty="0"/>
              <a:t>projection matrix </a:t>
            </a:r>
            <a:r>
              <a:rPr lang="en-US" dirty="0"/>
              <a:t>[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| 0]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C8206A7-D3E2-2042-8DD2-0D588FD23F15}"/>
              </a:ext>
            </a:extLst>
          </p:cNvPr>
          <p:cNvSpPr/>
          <p:nvPr/>
        </p:nvSpPr>
        <p:spPr bwMode="auto">
          <a:xfrm rot="5400000">
            <a:off x="2512455" y="4745594"/>
            <a:ext cx="232888" cy="2362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73" grpId="0"/>
      <p:bldP spid="1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przekroj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575" y="1427163"/>
            <a:ext cx="21510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ccd-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938" y="1390650"/>
            <a:ext cx="215106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2550" name="Object 6"/>
          <p:cNvGraphicFramePr>
            <a:graphicFrameLocks noChangeAspect="1"/>
          </p:cNvGraphicFramePr>
          <p:nvPr/>
        </p:nvGraphicFramePr>
        <p:xfrm>
          <a:off x="1219200" y="4419600"/>
          <a:ext cx="6670675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09600" imgH="711000" progId="Equation.3">
                  <p:embed/>
                </p:oleObj>
              </mc:Choice>
              <mc:Fallback>
                <p:oleObj name="Equation" r:id="rId5" imgW="3009600" imgH="71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19600"/>
                        <a:ext cx="6670675" cy="158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Pixel coordinates</a:t>
            </a:r>
          </a:p>
        </p:txBody>
      </p:sp>
      <p:sp>
        <p:nvSpPr>
          <p:cNvPr id="410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200400"/>
            <a:ext cx="7772400" cy="1143000"/>
          </a:xfrm>
        </p:spPr>
        <p:txBody>
          <a:bodyPr/>
          <a:lstStyle/>
          <a:p>
            <a:r>
              <a:rPr lang="en-US" i="1"/>
              <a:t>m</a:t>
            </a:r>
            <a:r>
              <a:rPr lang="en-US" i="1" baseline="-25000"/>
              <a:t>x</a:t>
            </a:r>
            <a:r>
              <a:rPr lang="en-US"/>
              <a:t> pixels per meter in horizontal direction, </a:t>
            </a:r>
            <a:br>
              <a:rPr lang="en-US"/>
            </a:br>
            <a:r>
              <a:rPr lang="en-US" i="1"/>
              <a:t>m</a:t>
            </a:r>
            <a:r>
              <a:rPr lang="en-US" i="1" baseline="-25000"/>
              <a:t>y</a:t>
            </a:r>
            <a:r>
              <a:rPr lang="en-US"/>
              <a:t> pixels per meter in vertical direction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22925" y="1965325"/>
            <a:ext cx="164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 size: </a:t>
            </a:r>
          </a:p>
        </p:txBody>
      </p:sp>
      <p:graphicFrame>
        <p:nvGraphicFramePr>
          <p:cNvPr id="4099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7239000" y="1736725"/>
          <a:ext cx="12954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320" imgH="444240" progId="Equation.3">
                  <p:embed/>
                </p:oleObj>
              </mc:Choice>
              <mc:Fallback>
                <p:oleObj name="Equation" r:id="rId7" imgW="571320" imgH="4442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736725"/>
                        <a:ext cx="129540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556" name="Text Box 12"/>
          <p:cNvSpPr txBox="1">
            <a:spLocks noChangeArrowheads="1"/>
          </p:cNvSpPr>
          <p:nvPr/>
        </p:nvSpPr>
        <p:spPr bwMode="auto">
          <a:xfrm>
            <a:off x="2133600" y="5983288"/>
            <a:ext cx="1303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pixels/m</a:t>
            </a:r>
          </a:p>
        </p:txBody>
      </p:sp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4343400" y="59436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</a:t>
            </a:r>
          </a:p>
        </p:txBody>
      </p:sp>
      <p:sp>
        <p:nvSpPr>
          <p:cNvPr id="492558" name="Text Box 14"/>
          <p:cNvSpPr txBox="1">
            <a:spLocks noChangeArrowheads="1"/>
          </p:cNvSpPr>
          <p:nvPr/>
        </p:nvSpPr>
        <p:spPr bwMode="auto">
          <a:xfrm>
            <a:off x="6324600" y="5943600"/>
            <a:ext cx="96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6" grpId="0"/>
      <p:bldP spid="492557" grpId="0"/>
      <p:bldP spid="4925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233738" y="4795838"/>
          <a:ext cx="22542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253800" progId="Equation.3">
                  <p:embed/>
                </p:oleObj>
              </mc:Choice>
              <mc:Fallback>
                <p:oleObj name="Equation" r:id="rId3" imgW="1015920" imgH="25380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4795838"/>
                        <a:ext cx="2254250" cy="566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sp>
        <p:nvSpPr>
          <p:cNvPr id="5125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105400" y="1219200"/>
            <a:ext cx="4038600" cy="2743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the </a:t>
            </a:r>
            <a:r>
              <a:rPr lang="en-US" sz="2400" i="1" dirty="0"/>
              <a:t>camera</a:t>
            </a:r>
            <a:r>
              <a:rPr lang="en-US" sz="2400" dirty="0"/>
              <a:t> coordinate frame will be related to the </a:t>
            </a:r>
            <a:r>
              <a:rPr lang="en-US" sz="2400" i="1" dirty="0"/>
              <a:t>world</a:t>
            </a:r>
            <a:r>
              <a:rPr lang="en-US" sz="2400" dirty="0"/>
              <a:t> coordinate frame by a rotation and a translation</a:t>
            </a:r>
          </a:p>
        </p:txBody>
      </p:sp>
      <p:sp>
        <p:nvSpPr>
          <p:cNvPr id="490511" name="Line 15"/>
          <p:cNvSpPr>
            <a:spLocks noChangeShapeType="1"/>
          </p:cNvSpPr>
          <p:nvPr/>
        </p:nvSpPr>
        <p:spPr bwMode="auto">
          <a:xfrm flipV="1">
            <a:off x="2209800" y="5252819"/>
            <a:ext cx="994485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2" name="Text Box 16"/>
          <p:cNvSpPr txBox="1">
            <a:spLocks noChangeArrowheads="1"/>
          </p:cNvSpPr>
          <p:nvPr/>
        </p:nvSpPr>
        <p:spPr bwMode="auto">
          <a:xfrm>
            <a:off x="755650" y="5557619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coords. of point </a:t>
            </a:r>
            <a:br>
              <a:rPr lang="en-US" sz="1800"/>
            </a:br>
            <a:r>
              <a:rPr lang="en-US" sz="1800"/>
              <a:t>in camera frame</a:t>
            </a:r>
          </a:p>
        </p:txBody>
      </p:sp>
      <p:sp>
        <p:nvSpPr>
          <p:cNvPr id="490513" name="Line 17"/>
          <p:cNvSpPr>
            <a:spLocks noChangeShapeType="1"/>
          </p:cNvSpPr>
          <p:nvPr/>
        </p:nvSpPr>
        <p:spPr bwMode="auto">
          <a:xfrm flipH="1" flipV="1">
            <a:off x="5257800" y="5252819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4" name="Text Box 18"/>
          <p:cNvSpPr txBox="1">
            <a:spLocks noChangeArrowheads="1"/>
          </p:cNvSpPr>
          <p:nvPr/>
        </p:nvSpPr>
        <p:spPr bwMode="auto">
          <a:xfrm>
            <a:off x="5911850" y="5633819"/>
            <a:ext cx="277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coords. of camera center </a:t>
            </a:r>
            <a:br>
              <a:rPr lang="en-US" sz="1800"/>
            </a:br>
            <a:r>
              <a:rPr lang="en-US" sz="1800"/>
              <a:t>in world frame</a:t>
            </a:r>
          </a:p>
        </p:txBody>
      </p:sp>
      <p:sp>
        <p:nvSpPr>
          <p:cNvPr id="490515" name="Line 19"/>
          <p:cNvSpPr>
            <a:spLocks noChangeShapeType="1"/>
          </p:cNvSpPr>
          <p:nvPr/>
        </p:nvSpPr>
        <p:spPr bwMode="auto">
          <a:xfrm flipV="1">
            <a:off x="4419600" y="5252819"/>
            <a:ext cx="355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auto">
          <a:xfrm>
            <a:off x="3343984" y="6135469"/>
            <a:ext cx="19543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 err="1"/>
              <a:t>coords</a:t>
            </a:r>
            <a:r>
              <a:rPr lang="en-US" sz="1800" dirty="0"/>
              <a:t>. of a point</a:t>
            </a:r>
            <a:br>
              <a:rPr lang="en-US" sz="1800" dirty="0"/>
            </a:br>
            <a:r>
              <a:rPr lang="en-US" sz="1800" dirty="0"/>
              <a:t>in world frame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1" y="36576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Conversion from world to camera coordinate system </a:t>
            </a:r>
            <a:br>
              <a:rPr lang="en-US" dirty="0"/>
            </a:br>
            <a:r>
              <a:rPr lang="en-US" dirty="0"/>
              <a:t>(in non-homogeneous coordinates):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F29961-2F3A-2242-8DF6-F69AE1CA51F9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1D43AA-BD9B-F247-97F4-4F67CEA875F2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4" name="Picture 3" descr="fig5">
                <a:extLst>
                  <a:ext uri="{FF2B5EF4-FFF2-40B4-BE49-F238E27FC236}">
                    <a16:creationId xmlns:a16="http://schemas.microsoft.com/office/drawing/2014/main" id="{0AC8C18A-B60A-8B4C-8EBF-C5010E6C83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25616C-5A12-FC45-AAD9-635C6FF92B04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5123" name="Picture 3" descr="fig5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AAE966-6064-7845-A821-0B39DB02F6B8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EB2794-5846-D343-BE53-142CA42FB220}"/>
              </a:ext>
            </a:extLst>
          </p:cNvPr>
          <p:cNvSpPr txBox="1"/>
          <p:nvPr/>
        </p:nvSpPr>
        <p:spPr>
          <a:xfrm>
            <a:off x="453290" y="2843200"/>
            <a:ext cx="16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camera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E0173-0E45-B24A-BF44-EF28A5E0467D}"/>
              </a:ext>
            </a:extLst>
          </p:cNvPr>
          <p:cNvSpPr txBox="1"/>
          <p:nvPr/>
        </p:nvSpPr>
        <p:spPr>
          <a:xfrm>
            <a:off x="3859231" y="3134380"/>
            <a:ext cx="16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world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4236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11" grpId="0" animBg="1"/>
      <p:bldP spid="490512" grpId="0"/>
      <p:bldP spid="490513" grpId="0" animBg="1"/>
      <p:bldP spid="490514" grpId="0"/>
      <p:bldP spid="490515" grpId="0" animBg="1"/>
      <p:bldP spid="49051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31829"/>
              </p:ext>
            </p:extLst>
          </p:nvPr>
        </p:nvGraphicFramePr>
        <p:xfrm>
          <a:off x="990600" y="4157662"/>
          <a:ext cx="225425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253800" progId="Equation.3">
                  <p:embed/>
                </p:oleObj>
              </mc:Choice>
              <mc:Fallback>
                <p:oleObj name="Equation" r:id="rId3" imgW="1015920" imgH="253800" progId="Equation.3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57662"/>
                        <a:ext cx="2254250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5CEAA-4E67-C840-824E-6674D8C834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r="32759"/>
          <a:stretch/>
        </p:blipFill>
        <p:spPr>
          <a:xfrm>
            <a:off x="5410200" y="3886200"/>
            <a:ext cx="2209800" cy="111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36CC64-AAB7-C54F-976C-647AFA7B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r="65517"/>
          <a:stretch/>
        </p:blipFill>
        <p:spPr>
          <a:xfrm>
            <a:off x="4114800" y="3886200"/>
            <a:ext cx="1295400" cy="1117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B04F59-8307-834E-9828-FE473550B891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DEDC09-8384-7445-9CE3-C06D89743E1C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21" name="Picture 3" descr="fig5">
                <a:extLst>
                  <a:ext uri="{FF2B5EF4-FFF2-40B4-BE49-F238E27FC236}">
                    <a16:creationId xmlns:a16="http://schemas.microsoft.com/office/drawing/2014/main" id="{D40ECE5F-E5AF-8A46-878C-D44FC8E26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3388A92-FCB9-FC4F-99D9-D0FDA1BE67C1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9" name="Picture 3" descr="fig5">
              <a:extLst>
                <a:ext uri="{FF2B5EF4-FFF2-40B4-BE49-F238E27FC236}">
                  <a16:creationId xmlns:a16="http://schemas.microsoft.com/office/drawing/2014/main" id="{A412B541-764F-4A40-9C65-A5C42D459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72CE8B-DD57-3540-8CDD-B0A25C3C67B3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3" name="Text Box 20">
            <a:extLst>
              <a:ext uri="{FF2B5EF4-FFF2-40B4-BE49-F238E27FC236}">
                <a16:creationId xmlns:a16="http://schemas.microsoft.com/office/drawing/2014/main" id="{C4CFD6FE-E3C5-1E45-A623-5667F3C5F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</p:spTree>
    <p:extLst>
      <p:ext uri="{BB962C8B-B14F-4D97-AF65-F5344CB8AC3E}">
        <p14:creationId xmlns:p14="http://schemas.microsoft.com/office/powerpoint/2010/main" val="18664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990600" y="4157662"/>
          <a:ext cx="225425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253800" progId="Equation.3">
                  <p:embed/>
                </p:oleObj>
              </mc:Choice>
              <mc:Fallback>
                <p:oleObj name="Equation" r:id="rId3" imgW="1015920" imgH="253800" progId="Equation.3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57662"/>
                        <a:ext cx="2254250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47C29-D913-D041-BDB6-17CEAB8B6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5"/>
          <a:stretch/>
        </p:blipFill>
        <p:spPr>
          <a:xfrm>
            <a:off x="5410200" y="3882231"/>
            <a:ext cx="1920875" cy="111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3D643-DBC8-3D47-AC1D-49F34232CE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8"/>
          <a:stretch/>
        </p:blipFill>
        <p:spPr>
          <a:xfrm>
            <a:off x="4419600" y="3882231"/>
            <a:ext cx="990600" cy="1117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10D9C-8BDD-B341-A802-81FA6E1D2FF2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134A29-E0FB-9849-936B-B3CA05EF261A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6" name="Picture 3" descr="fig5">
                <a:extLst>
                  <a:ext uri="{FF2B5EF4-FFF2-40B4-BE49-F238E27FC236}">
                    <a16:creationId xmlns:a16="http://schemas.microsoft.com/office/drawing/2014/main" id="{F0E5DF9A-5F0A-ED44-B80A-FECBCD96FA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3DC28D6-7846-7947-A295-6548C8911D4F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3" descr="fig5">
              <a:extLst>
                <a:ext uri="{FF2B5EF4-FFF2-40B4-BE49-F238E27FC236}">
                  <a16:creationId xmlns:a16="http://schemas.microsoft.com/office/drawing/2014/main" id="{0B34FD94-C3DA-8641-A157-A33D975C4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B22085-9F5E-D94B-9C5C-53C77D86DF29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8" name="Text Box 20">
            <a:extLst>
              <a:ext uri="{FF2B5EF4-FFF2-40B4-BE49-F238E27FC236}">
                <a16:creationId xmlns:a16="http://schemas.microsoft.com/office/drawing/2014/main" id="{5EB34AD3-0129-4846-9DF1-BF05D5A2B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</p:spTree>
    <p:extLst>
      <p:ext uri="{BB962C8B-B14F-4D97-AF65-F5344CB8AC3E}">
        <p14:creationId xmlns:p14="http://schemas.microsoft.com/office/powerpoint/2010/main" val="592981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47C29-D913-D041-BDB6-17CEAB8B6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5"/>
          <a:stretch/>
        </p:blipFill>
        <p:spPr>
          <a:xfrm>
            <a:off x="5410200" y="3882231"/>
            <a:ext cx="1920875" cy="111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4867" b="-285"/>
          <a:stretch/>
        </p:blipFill>
        <p:spPr>
          <a:xfrm>
            <a:off x="3928872" y="3634097"/>
            <a:ext cx="1481328" cy="10698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68E1F-0D0A-4D45-9DD6-68A764824565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E6C8C2-3411-3F44-9022-625E413DA111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7" name="Picture 3" descr="fig5">
                <a:extLst>
                  <a:ext uri="{FF2B5EF4-FFF2-40B4-BE49-F238E27FC236}">
                    <a16:creationId xmlns:a16="http://schemas.microsoft.com/office/drawing/2014/main" id="{1D1AA057-DBF1-EE4C-8399-5235E3B10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CC619B7-411A-AD40-91F6-2A5A5FE6B9A3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5" name="Picture 3" descr="fig5">
              <a:extLst>
                <a:ext uri="{FF2B5EF4-FFF2-40B4-BE49-F238E27FC236}">
                  <a16:creationId xmlns:a16="http://schemas.microsoft.com/office/drawing/2014/main" id="{1ABC4801-12F4-6048-A275-6FF15EE54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029D0E-8E3C-6B46-9FA4-BB9339DE5CD9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 Box 20">
            <a:extLst>
              <a:ext uri="{FF2B5EF4-FFF2-40B4-BE49-F238E27FC236}">
                <a16:creationId xmlns:a16="http://schemas.microsoft.com/office/drawing/2014/main" id="{E47FA4E3-93B3-BB46-B41A-28ECBDD7E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068669"/>
            <a:ext cx="20751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3D transformation matrix (4 x 4)</a:t>
            </a: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BFFA8F83-4D3E-B443-8954-B21ECFAF0D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3836" y="4703944"/>
            <a:ext cx="141186" cy="7824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9DC7E9C5-04C9-E846-8A70-3C7449AD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530850"/>
            <a:ext cx="18301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perspective projection matrix (3 x 4)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BA19312F-5A49-CB47-AC64-8D39D135EF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0725" y="4642078"/>
            <a:ext cx="1226822" cy="6157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89CE72A-0DB8-1140-8BB7-9ED738A3B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27" y="5161375"/>
            <a:ext cx="18301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2D transformation matrix (3 x 3)</a:t>
            </a:r>
          </a:p>
        </p:txBody>
      </p:sp>
    </p:spTree>
    <p:extLst>
      <p:ext uri="{BB962C8B-B14F-4D97-AF65-F5344CB8AC3E}">
        <p14:creationId xmlns:p14="http://schemas.microsoft.com/office/powerpoint/2010/main" val="5258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9" y="1219200"/>
            <a:ext cx="41705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1255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1466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228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6"/>
              </a:rPr>
              <a:t>Bringing</a:t>
            </a:r>
            <a:r>
              <a:rPr lang="en-US" sz="1400" dirty="0">
                <a:hlinkClick r:id="rId6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6554" b="-285"/>
          <a:stretch/>
        </p:blipFill>
        <p:spPr>
          <a:xfrm>
            <a:off x="4953000" y="3634097"/>
            <a:ext cx="566928" cy="1069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FDA2D-EAD8-F74C-BC03-961DCC911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4"/>
          <a:stretch/>
        </p:blipFill>
        <p:spPr>
          <a:xfrm>
            <a:off x="5460360" y="3637145"/>
            <a:ext cx="1854200" cy="1066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3A8D6A-81A9-A945-889D-232CED361361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97343F-5746-1B47-8446-C3BE7A1015CB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4" name="Picture 3" descr="fig5">
                <a:extLst>
                  <a:ext uri="{FF2B5EF4-FFF2-40B4-BE49-F238E27FC236}">
                    <a16:creationId xmlns:a16="http://schemas.microsoft.com/office/drawing/2014/main" id="{3637EAD0-FA81-394E-B941-AF523B196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B8DCDB0-A749-2F4D-AA4B-CC8F3F160C71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2" name="Picture 3" descr="fig5">
              <a:extLst>
                <a:ext uri="{FF2B5EF4-FFF2-40B4-BE49-F238E27FC236}">
                  <a16:creationId xmlns:a16="http://schemas.microsoft.com/office/drawing/2014/main" id="{1B61F6E7-863B-9F42-8999-60EF1B9B7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CBDA20-D823-5845-8D7F-08BA1271F08A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25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rotation and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979CD-8768-444B-8424-B2F281E6A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6554" b="-285"/>
          <a:stretch/>
        </p:blipFill>
        <p:spPr>
          <a:xfrm>
            <a:off x="4953000" y="3634097"/>
            <a:ext cx="566928" cy="1069848"/>
          </a:xfrm>
          <a:prstGeom prst="rect">
            <a:avLst/>
          </a:prstGeom>
        </p:spPr>
      </p:pic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DD76F66F-3743-8149-92D1-0FCFAC567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63108"/>
              </p:ext>
            </p:extLst>
          </p:nvPr>
        </p:nvGraphicFramePr>
        <p:xfrm>
          <a:off x="7315200" y="4114800"/>
          <a:ext cx="12096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760" imgH="215640" progId="Equation.3">
                  <p:embed/>
                </p:oleObj>
              </mc:Choice>
              <mc:Fallback>
                <p:oleObj name="Equation" r:id="rId4" imgW="545760" imgH="215640" progId="Equation.3">
                  <p:embed/>
                  <p:pic>
                    <p:nvPicPr>
                      <p:cNvPr id="7024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114800"/>
                        <a:ext cx="1209675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9A5C52-6F9C-1D4B-96A1-BBABB1B63F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-861" r="6060" b="-13949"/>
          <a:stretch/>
        </p:blipFill>
        <p:spPr>
          <a:xfrm>
            <a:off x="5513270" y="4181598"/>
            <a:ext cx="1005840" cy="539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EE0BE-D40B-3540-97F1-94A22078DD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2"/>
          <a:stretch/>
        </p:blipFill>
        <p:spPr>
          <a:xfrm>
            <a:off x="6519110" y="3892546"/>
            <a:ext cx="314135" cy="111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6B82A-EAFB-1F4E-AAF9-CF4B2C7D48EC}"/>
              </a:ext>
            </a:extLst>
          </p:cNvPr>
          <p:cNvGrpSpPr/>
          <p:nvPr/>
        </p:nvGrpSpPr>
        <p:grpSpPr>
          <a:xfrm>
            <a:off x="533400" y="1066800"/>
            <a:ext cx="4537786" cy="2516782"/>
            <a:chOff x="533400" y="1066800"/>
            <a:chExt cx="4537786" cy="25167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E99BAE-B102-FD49-80E6-47A249D89FC5}"/>
                </a:ext>
              </a:extLst>
            </p:cNvPr>
            <p:cNvGrpSpPr/>
            <p:nvPr/>
          </p:nvGrpSpPr>
          <p:grpSpPr>
            <a:xfrm rot="20129443">
              <a:off x="2417837" y="1323423"/>
              <a:ext cx="2653349" cy="1843379"/>
              <a:chOff x="5410200" y="1463040"/>
              <a:chExt cx="2895600" cy="2011680"/>
            </a:xfrm>
          </p:grpSpPr>
          <p:pic>
            <p:nvPicPr>
              <p:cNvPr id="15" name="Picture 3" descr="fig5">
                <a:extLst>
                  <a:ext uri="{FF2B5EF4-FFF2-40B4-BE49-F238E27FC236}">
                    <a16:creationId xmlns:a16="http://schemas.microsoft.com/office/drawing/2014/main" id="{059187B6-28A6-9246-AB87-4F2F44D129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/>
              <a:srcRect l="41890" t="19840" r="-713" b="-4322"/>
              <a:stretch/>
            </p:blipFill>
            <p:spPr bwMode="auto">
              <a:xfrm>
                <a:off x="5562600" y="1463040"/>
                <a:ext cx="2743200" cy="201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157549-274D-6042-978D-2DACF673C3DF}"/>
                  </a:ext>
                </a:extLst>
              </p:cNvPr>
              <p:cNvSpPr/>
              <p:nvPr/>
            </p:nvSpPr>
            <p:spPr bwMode="auto">
              <a:xfrm>
                <a:off x="5410200" y="1600200"/>
                <a:ext cx="304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3" name="Picture 3" descr="fig5">
              <a:extLst>
                <a:ext uri="{FF2B5EF4-FFF2-40B4-BE49-F238E27FC236}">
                  <a16:creationId xmlns:a16="http://schemas.microsoft.com/office/drawing/2014/main" id="{6A27A0CC-8BB7-6241-AD9F-2769347A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" r="36195"/>
            <a:stretch/>
          </p:blipFill>
          <p:spPr bwMode="auto">
            <a:xfrm>
              <a:off x="533400" y="1066800"/>
              <a:ext cx="2971799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8F90DA-34EC-5342-BC60-B1F33C59EB68}"/>
                </a:ext>
              </a:extLst>
            </p:cNvPr>
            <p:cNvSpPr/>
            <p:nvPr/>
          </p:nvSpPr>
          <p:spPr bwMode="auto">
            <a:xfrm>
              <a:off x="2933370" y="3081753"/>
              <a:ext cx="686459" cy="501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61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Intrinsic parameters</a:t>
            </a:r>
          </a:p>
          <a:p>
            <a:pPr lvl="1"/>
            <a:r>
              <a:rPr lang="en-US"/>
              <a:t>Principal point coordinates</a:t>
            </a:r>
          </a:p>
          <a:p>
            <a:pPr lvl="1"/>
            <a:r>
              <a:rPr lang="en-US"/>
              <a:t>Focal length</a:t>
            </a:r>
          </a:p>
          <a:p>
            <a:pPr lvl="1"/>
            <a:r>
              <a:rPr lang="en-US"/>
              <a:t>Pixel magnification factors</a:t>
            </a:r>
          </a:p>
          <a:p>
            <a:pPr lvl="1"/>
            <a:r>
              <a:rPr lang="en-US" i="1">
                <a:solidFill>
                  <a:srgbClr val="FF0000"/>
                </a:solidFill>
              </a:rPr>
              <a:t>Skew (non-rectangular pixels)</a:t>
            </a:r>
          </a:p>
          <a:p>
            <a:pPr lvl="1"/>
            <a:r>
              <a:rPr lang="en-US" i="1">
                <a:solidFill>
                  <a:srgbClr val="FF0000"/>
                </a:solidFill>
              </a:rPr>
              <a:t>Radial distortion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43088" y="3586163"/>
            <a:ext cx="5319712" cy="2967037"/>
            <a:chOff x="1161" y="2259"/>
            <a:chExt cx="3351" cy="1869"/>
          </a:xfrm>
        </p:grpSpPr>
        <p:pic>
          <p:nvPicPr>
            <p:cNvPr id="7174" name="Picture 4" descr="fig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83" y="2262"/>
              <a:ext cx="1329" cy="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5" descr="fig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61" y="2259"/>
              <a:ext cx="1338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6" descr="fig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6" y="3366"/>
              <a:ext cx="2964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73800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91055659"/>
              </p:ext>
            </p:extLst>
          </p:nvPr>
        </p:nvGraphicFramePr>
        <p:xfrm>
          <a:off x="4724400" y="1600200"/>
          <a:ext cx="4114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09600" imgH="711000" progId="Equation.3">
                  <p:embed/>
                </p:oleObj>
              </mc:Choice>
              <mc:Fallback>
                <p:oleObj name="Equation" r:id="rId6" imgW="3009600" imgH="711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600200"/>
                        <a:ext cx="4114800" cy="97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042258"/>
              </p:ext>
            </p:extLst>
          </p:nvPr>
        </p:nvGraphicFramePr>
        <p:xfrm>
          <a:off x="5775325" y="76200"/>
          <a:ext cx="275907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50680" imgH="215640" progId="Equation.3">
                  <p:embed/>
                </p:oleObj>
              </mc:Choice>
              <mc:Fallback>
                <p:oleObj name="Equation" r:id="rId8" imgW="85068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5325" y="76200"/>
                        <a:ext cx="275907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Camera parameters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58502"/>
              </p:ext>
            </p:extLst>
          </p:nvPr>
        </p:nvGraphicFramePr>
        <p:xfrm>
          <a:off x="5138737" y="2867619"/>
          <a:ext cx="3622675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440" imgH="482400" progId="Equation.3">
                  <p:embed/>
                </p:oleObj>
              </mc:Choice>
              <mc:Fallback>
                <p:oleObj name="Equation" r:id="rId3" imgW="1117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7" y="2867619"/>
                        <a:ext cx="3622675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Intrinsic parameters</a:t>
            </a:r>
          </a:p>
          <a:p>
            <a:pPr lvl="1"/>
            <a:r>
              <a:rPr lang="en-US" dirty="0"/>
              <a:t>Principal point coordinates</a:t>
            </a:r>
          </a:p>
          <a:p>
            <a:pPr lvl="1"/>
            <a:r>
              <a:rPr lang="en-US" dirty="0"/>
              <a:t>Focal length</a:t>
            </a:r>
          </a:p>
          <a:p>
            <a:pPr lvl="1"/>
            <a:r>
              <a:rPr lang="en-US" dirty="0"/>
              <a:t>Pixel magnification factors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Skew (non-rectangular pixels)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Radial distortion</a:t>
            </a:r>
          </a:p>
          <a:p>
            <a:pPr>
              <a:buFontTx/>
              <a:buChar char="•"/>
            </a:pPr>
            <a:r>
              <a:rPr lang="en-US" dirty="0"/>
              <a:t>Extrinsic parameters</a:t>
            </a:r>
          </a:p>
          <a:p>
            <a:pPr lvl="1"/>
            <a:r>
              <a:rPr lang="en-US" dirty="0"/>
              <a:t>Rotation and translation relative </a:t>
            </a:r>
            <a:br>
              <a:rPr lang="en-US" dirty="0"/>
            </a:br>
            <a:r>
              <a:rPr lang="en-US" dirty="0"/>
              <a:t>to world coordinate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projection of the</a:t>
            </a:r>
            <a:br>
              <a:rPr lang="en-US" dirty="0"/>
            </a:br>
            <a:r>
              <a:rPr lang="en-US" dirty="0"/>
              <a:t>camera center?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8262935" y="4315418"/>
            <a:ext cx="0" cy="3760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392987" y="4691438"/>
            <a:ext cx="1784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coords</a:t>
            </a:r>
            <a:r>
              <a:rPr lang="en-US" sz="1800" dirty="0"/>
              <a:t>. of camera center </a:t>
            </a:r>
            <a:br>
              <a:rPr lang="en-US" sz="1800" dirty="0"/>
            </a:br>
            <a:r>
              <a:rPr lang="en-US" sz="1800" dirty="0"/>
              <a:t>in world frame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152662"/>
              </p:ext>
            </p:extLst>
          </p:nvPr>
        </p:nvGraphicFramePr>
        <p:xfrm>
          <a:off x="1249363" y="5029200"/>
          <a:ext cx="3932237" cy="174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63560" imgH="736560" progId="Equation.3">
                  <p:embed/>
                </p:oleObj>
              </mc:Choice>
              <mc:Fallback>
                <p:oleObj name="Equation" r:id="rId5" imgW="16635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5029200"/>
                        <a:ext cx="3932237" cy="1742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10201" y="5657671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camera center is the </a:t>
            </a:r>
            <a:r>
              <a:rPr lang="en-US" i="1" dirty="0"/>
              <a:t>null space </a:t>
            </a:r>
            <a:r>
              <a:rPr lang="en-US" dirty="0"/>
              <a:t>of the projection matrix!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422352"/>
              </p:ext>
            </p:extLst>
          </p:nvPr>
        </p:nvGraphicFramePr>
        <p:xfrm>
          <a:off x="5775325" y="76200"/>
          <a:ext cx="275907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215640" progId="Equation.3">
                  <p:embed/>
                </p:oleObj>
              </mc:Choice>
              <mc:Fallback>
                <p:oleObj name="Equation" r:id="rId7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5325" y="76200"/>
                        <a:ext cx="275907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6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0259291"/>
              </p:ext>
            </p:extLst>
          </p:nvPr>
        </p:nvGraphicFramePr>
        <p:xfrm>
          <a:off x="1905000" y="3086100"/>
          <a:ext cx="5222875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914400" progId="Equation.3">
                  <p:embed/>
                </p:oleObj>
              </mc:Choice>
              <mc:Fallback>
                <p:oleObj name="Equation" r:id="rId4" imgW="162540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086100"/>
                        <a:ext cx="5222875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92301"/>
              </p:ext>
            </p:extLst>
          </p:nvPr>
        </p:nvGraphicFramePr>
        <p:xfrm>
          <a:off x="2111375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Source: D. </a:t>
            </a:r>
            <a:r>
              <a:rPr lang="en-US" dirty="0" err="1"/>
              <a:t>Hoiem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46F1C-FB6F-C446-8464-0FB706E01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75" y="1828800"/>
            <a:ext cx="569546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calibration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</a:t>
            </a:r>
            <a:r>
              <a:rPr lang="en-US" i="1" dirty="0"/>
              <a:t>n</a:t>
            </a:r>
            <a:r>
              <a:rPr lang="en-US" dirty="0"/>
              <a:t> points with known 3D coordinates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and known image projections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, estimate the camera parameters</a:t>
            </a:r>
          </a:p>
        </p:txBody>
      </p:sp>
      <p:grpSp>
        <p:nvGrpSpPr>
          <p:cNvPr id="8197" name="Group 43"/>
          <p:cNvGrpSpPr>
            <a:grpSpLocks/>
          </p:cNvGrpSpPr>
          <p:nvPr/>
        </p:nvGrpSpPr>
        <p:grpSpPr bwMode="auto">
          <a:xfrm>
            <a:off x="4724400" y="2743200"/>
            <a:ext cx="3810000" cy="3581400"/>
            <a:chOff x="3312" y="1440"/>
            <a:chExt cx="2208" cy="2017"/>
          </a:xfrm>
        </p:grpSpPr>
        <p:graphicFrame>
          <p:nvGraphicFramePr>
            <p:cNvPr id="8194" name="Object 6"/>
            <p:cNvGraphicFramePr>
              <a:graphicFrameLocks noChangeAspect="1"/>
            </p:cNvGraphicFramePr>
            <p:nvPr/>
          </p:nvGraphicFramePr>
          <p:xfrm>
            <a:off x="3312" y="3168"/>
            <a:ext cx="372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28600" imgH="177480" progId="Equation.3">
                    <p:embed/>
                  </p:oleObj>
                </mc:Choice>
                <mc:Fallback>
                  <p:oleObj name="Equation" r:id="rId3" imgW="228600" imgH="177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3168"/>
                          <a:ext cx="372" cy="28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199" name="Group 40"/>
            <p:cNvGrpSpPr>
              <a:grpSpLocks/>
            </p:cNvGrpSpPr>
            <p:nvPr/>
          </p:nvGrpSpPr>
          <p:grpSpPr bwMode="auto">
            <a:xfrm>
              <a:off x="3382" y="1536"/>
              <a:ext cx="2138" cy="1776"/>
              <a:chOff x="3382" y="1764"/>
              <a:chExt cx="1610" cy="1324"/>
            </a:xfrm>
          </p:grpSpPr>
          <p:grpSp>
            <p:nvGrpSpPr>
              <p:cNvPr id="8202" name="Group 16"/>
              <p:cNvGrpSpPr>
                <a:grpSpLocks/>
              </p:cNvGrpSpPr>
              <p:nvPr/>
            </p:nvGrpSpPr>
            <p:grpSpPr bwMode="auto">
              <a:xfrm rot="-1550857">
                <a:off x="3928" y="2090"/>
                <a:ext cx="524" cy="998"/>
                <a:chOff x="2607" y="1605"/>
                <a:chExt cx="524" cy="998"/>
              </a:xfrm>
            </p:grpSpPr>
            <p:sp>
              <p:nvSpPr>
                <p:cNvPr id="8219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2370" y="1842"/>
                  <a:ext cx="998" cy="524"/>
                </a:xfrm>
                <a:prstGeom prst="parallelogram">
                  <a:avLst>
                    <a:gd name="adj" fmla="val 47615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0" name="Oval 18"/>
                <p:cNvSpPr>
                  <a:spLocks noChangeArrowheads="1"/>
                </p:cNvSpPr>
                <p:nvPr/>
              </p:nvSpPr>
              <p:spPr bwMode="auto">
                <a:xfrm>
                  <a:off x="2710" y="182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1" name="Oval 19"/>
                <p:cNvSpPr>
                  <a:spLocks noChangeArrowheads="1"/>
                </p:cNvSpPr>
                <p:nvPr/>
              </p:nvSpPr>
              <p:spPr bwMode="auto">
                <a:xfrm>
                  <a:off x="2876" y="189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" name="Oval 20"/>
                <p:cNvSpPr>
                  <a:spLocks noChangeArrowheads="1"/>
                </p:cNvSpPr>
                <p:nvPr/>
              </p:nvSpPr>
              <p:spPr bwMode="auto">
                <a:xfrm>
                  <a:off x="2986" y="205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" name="Oval 21"/>
                <p:cNvSpPr>
                  <a:spLocks noChangeArrowheads="1"/>
                </p:cNvSpPr>
                <p:nvPr/>
              </p:nvSpPr>
              <p:spPr bwMode="auto">
                <a:xfrm>
                  <a:off x="2828" y="20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4" name="Oval 22"/>
                <p:cNvSpPr>
                  <a:spLocks noChangeArrowheads="1"/>
                </p:cNvSpPr>
                <p:nvPr/>
              </p:nvSpPr>
              <p:spPr bwMode="auto">
                <a:xfrm>
                  <a:off x="2716" y="220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5" name="Oval 23"/>
                <p:cNvSpPr>
                  <a:spLocks noChangeArrowheads="1"/>
                </p:cNvSpPr>
                <p:nvPr/>
              </p:nvSpPr>
              <p:spPr bwMode="auto">
                <a:xfrm>
                  <a:off x="2971" y="230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3" name="Group 24"/>
              <p:cNvGrpSpPr>
                <a:grpSpLocks/>
              </p:cNvGrpSpPr>
              <p:nvPr/>
            </p:nvGrpSpPr>
            <p:grpSpPr bwMode="auto">
              <a:xfrm rot="-1544759">
                <a:off x="4411" y="1764"/>
                <a:ext cx="537" cy="952"/>
                <a:chOff x="2976" y="1610"/>
                <a:chExt cx="537" cy="952"/>
              </a:xfrm>
            </p:grpSpPr>
            <p:sp>
              <p:nvSpPr>
                <p:cNvPr id="8213" name="Oval 25"/>
                <p:cNvSpPr>
                  <a:spLocks noChangeArrowheads="1"/>
                </p:cNvSpPr>
                <p:nvPr/>
              </p:nvSpPr>
              <p:spPr bwMode="auto">
                <a:xfrm>
                  <a:off x="3050" y="161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4" name="Oval 26"/>
                <p:cNvSpPr>
                  <a:spLocks noChangeArrowheads="1"/>
                </p:cNvSpPr>
                <p:nvPr/>
              </p:nvSpPr>
              <p:spPr bwMode="auto">
                <a:xfrm>
                  <a:off x="3145" y="1802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5" name="Oval 27"/>
                <p:cNvSpPr>
                  <a:spLocks noChangeArrowheads="1"/>
                </p:cNvSpPr>
                <p:nvPr/>
              </p:nvSpPr>
              <p:spPr bwMode="auto">
                <a:xfrm>
                  <a:off x="3016" y="205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6" name="Oval 28"/>
                <p:cNvSpPr>
                  <a:spLocks noChangeArrowheads="1"/>
                </p:cNvSpPr>
                <p:nvPr/>
              </p:nvSpPr>
              <p:spPr bwMode="auto">
                <a:xfrm>
                  <a:off x="3362" y="207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7" name="Oval 29"/>
                <p:cNvSpPr>
                  <a:spLocks noChangeArrowheads="1"/>
                </p:cNvSpPr>
                <p:nvPr/>
              </p:nvSpPr>
              <p:spPr bwMode="auto">
                <a:xfrm>
                  <a:off x="2976" y="23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8" name="Oval 30"/>
                <p:cNvSpPr>
                  <a:spLocks noChangeArrowheads="1"/>
                </p:cNvSpPr>
                <p:nvPr/>
              </p:nvSpPr>
              <p:spPr bwMode="auto">
                <a:xfrm>
                  <a:off x="3484" y="253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4" name="Group 31"/>
              <p:cNvGrpSpPr>
                <a:grpSpLocks/>
              </p:cNvGrpSpPr>
              <p:nvPr/>
            </p:nvGrpSpPr>
            <p:grpSpPr bwMode="auto">
              <a:xfrm rot="-1550348">
                <a:off x="3382" y="2020"/>
                <a:ext cx="1610" cy="915"/>
                <a:chOff x="1896" y="1625"/>
                <a:chExt cx="1610" cy="915"/>
              </a:xfrm>
            </p:grpSpPr>
            <p:grpSp>
              <p:nvGrpSpPr>
                <p:cNvPr id="8205" name="Group 32"/>
                <p:cNvGrpSpPr>
                  <a:grpSpLocks/>
                </p:cNvGrpSpPr>
                <p:nvPr/>
              </p:nvGrpSpPr>
              <p:grpSpPr bwMode="auto">
                <a:xfrm>
                  <a:off x="1903" y="1625"/>
                  <a:ext cx="1603" cy="915"/>
                  <a:chOff x="1903" y="1625"/>
                  <a:chExt cx="1603" cy="915"/>
                </a:xfrm>
              </p:grpSpPr>
              <p:sp>
                <p:nvSpPr>
                  <p:cNvPr id="820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8" y="1625"/>
                    <a:ext cx="1147" cy="6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5" y="1822"/>
                    <a:ext cx="1235" cy="41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9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2" y="2091"/>
                    <a:ext cx="1461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0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3" y="2062"/>
                    <a:ext cx="1132" cy="1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905" y="2239"/>
                    <a:ext cx="1085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912" y="2246"/>
                    <a:ext cx="1594" cy="2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206" name="Oval 39"/>
                <p:cNvSpPr>
                  <a:spLocks noChangeArrowheads="1"/>
                </p:cNvSpPr>
                <p:nvPr/>
              </p:nvSpPr>
              <p:spPr bwMode="auto">
                <a:xfrm>
                  <a:off x="1896" y="222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200" name="Text Box 41"/>
            <p:cNvSpPr txBox="1">
              <a:spLocks noChangeArrowheads="1"/>
            </p:cNvSpPr>
            <p:nvPr/>
          </p:nvSpPr>
          <p:spPr bwMode="auto">
            <a:xfrm>
              <a:off x="4528" y="1440"/>
              <a:ext cx="25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i</a:t>
              </a:r>
            </a:p>
          </p:txBody>
        </p:sp>
        <p:sp>
          <p:nvSpPr>
            <p:cNvPr id="8201" name="Text Box 42"/>
            <p:cNvSpPr txBox="1">
              <a:spLocks noChangeArrowheads="1"/>
            </p:cNvSpPr>
            <p:nvPr/>
          </p:nvSpPr>
          <p:spPr bwMode="auto">
            <a:xfrm>
              <a:off x="3888" y="2160"/>
              <a:ext cx="22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i</a:t>
              </a:r>
            </a:p>
          </p:txBody>
        </p:sp>
      </p:grpSp>
      <p:pic>
        <p:nvPicPr>
          <p:cNvPr id="8198" name="Picture 44" descr="CalCu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79725"/>
            <a:ext cx="3810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57889"/>
              </p:ext>
            </p:extLst>
          </p:nvPr>
        </p:nvGraphicFramePr>
        <p:xfrm>
          <a:off x="762000" y="1600200"/>
          <a:ext cx="13081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0240" imgH="228600" progId="Equation.3">
                  <p:embed/>
                </p:oleObj>
              </mc:Choice>
              <mc:Fallback>
                <p:oleObj name="Equation" r:id="rId3" imgW="6602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00200"/>
                        <a:ext cx="1308100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graphicFrame>
        <p:nvGraphicFramePr>
          <p:cNvPr id="509961" name="Object 9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88156462"/>
              </p:ext>
            </p:extLst>
          </p:nvPr>
        </p:nvGraphicFramePr>
        <p:xfrm>
          <a:off x="3276600" y="1524000"/>
          <a:ext cx="1828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228600" progId="Equation.3">
                  <p:embed/>
                </p:oleObj>
              </mc:Choice>
              <mc:Fallback>
                <p:oleObj name="Equation" r:id="rId5" imgW="77436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18288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63" name="Object 11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12701533"/>
              </p:ext>
            </p:extLst>
          </p:nvPr>
        </p:nvGraphicFramePr>
        <p:xfrm>
          <a:off x="5975350" y="1066800"/>
          <a:ext cx="20955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440" imgH="736560" progId="Equation.3">
                  <p:embed/>
                </p:oleObj>
              </mc:Choice>
              <mc:Fallback>
                <p:oleObj name="Equation" r:id="rId7" imgW="1117440" imgH="7365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1066800"/>
                        <a:ext cx="2095500" cy="138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9965" name="Object 1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55102623"/>
              </p:ext>
            </p:extLst>
          </p:nvPr>
        </p:nvGraphicFramePr>
        <p:xfrm>
          <a:off x="2209800" y="2747963"/>
          <a:ext cx="5105400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20760" imgH="736560" progId="Equation.3">
                  <p:embed/>
                </p:oleObj>
              </mc:Choice>
              <mc:Fallback>
                <p:oleObj name="Equation" r:id="rId9" imgW="2120760" imgH="7365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7963"/>
                        <a:ext cx="5105400" cy="177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69" name="Text Box 17"/>
          <p:cNvSpPr txBox="1">
            <a:spLocks noChangeArrowheads="1"/>
          </p:cNvSpPr>
          <p:nvPr/>
        </p:nvSpPr>
        <p:spPr bwMode="auto">
          <a:xfrm>
            <a:off x="1871663" y="4800600"/>
            <a:ext cx="4986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Two linearly independent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4582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P has 11 degrees of freedom</a:t>
            </a:r>
          </a:p>
          <a:p>
            <a:pPr>
              <a:buFontTx/>
              <a:buChar char="•"/>
            </a:pPr>
            <a:r>
              <a:rPr lang="en-US" sz="2400" dirty="0"/>
              <a:t>One 2D/3D correspondence gives us two linearly independent equations</a:t>
            </a:r>
          </a:p>
          <a:p>
            <a:pPr lvl="1"/>
            <a:r>
              <a:rPr lang="en-US" dirty="0"/>
              <a:t>6 correspondences needed for a minimal solution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2400" dirty="0"/>
              <a:t>Homogeneous least squares: find 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p</a:t>
            </a:r>
            <a:r>
              <a:rPr lang="en-US" sz="2400" dirty="0"/>
              <a:t> minimizing 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||</a:t>
            </a:r>
            <a:r>
              <a:rPr lang="en-US" sz="2400" dirty="0" err="1">
                <a:latin typeface="Times New Roman Bold" pitchFamily="18" charset="0"/>
                <a:cs typeface="Times New Roman Bold" pitchFamily="18" charset="0"/>
              </a:rPr>
              <a:t>Ap</a:t>
            </a:r>
            <a:r>
              <a:rPr lang="en-US" sz="2400" dirty="0">
                <a:latin typeface="Times New Roman Bold" pitchFamily="18" charset="0"/>
                <a:cs typeface="Times New Roman Bold" pitchFamily="18" charset="0"/>
              </a:rPr>
              <a:t>||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1"/>
            <a:r>
              <a:rPr lang="en-US" dirty="0"/>
              <a:t>Solution given by eigenvector of </a:t>
            </a:r>
            <a:r>
              <a:rPr lang="en-US" dirty="0">
                <a:latin typeface="Times New Roman Bold" pitchFamily="18" charset="0"/>
                <a:cs typeface="Times New Roman Bold" pitchFamily="18" charset="0"/>
              </a:rPr>
              <a:t>A</a:t>
            </a:r>
            <a:r>
              <a:rPr lang="en-US" baseline="30000" dirty="0">
                <a:latin typeface="Times New Roman Bold" pitchFamily="18" charset="0"/>
                <a:cs typeface="Times New Roman Bold" pitchFamily="18" charset="0"/>
              </a:rPr>
              <a:t>T</a:t>
            </a:r>
            <a:r>
              <a:rPr lang="en-US" dirty="0">
                <a:latin typeface="Times New Roman Bold" pitchFamily="18" charset="0"/>
                <a:cs typeface="Times New Roman Bold" pitchFamily="18" charset="0"/>
              </a:rPr>
              <a:t>A</a:t>
            </a:r>
            <a:r>
              <a:rPr lang="en-US" dirty="0"/>
              <a:t> with smallest eigenvalue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993292"/>
              </p:ext>
            </p:extLst>
          </p:nvPr>
        </p:nvGraphicFramePr>
        <p:xfrm>
          <a:off x="6438900" y="2132013"/>
          <a:ext cx="14478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203040" progId="Equation.3">
                  <p:embed/>
                </p:oleObj>
              </mc:Choice>
              <mc:Fallback>
                <p:oleObj name="Equation" r:id="rId3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2132013"/>
                        <a:ext cx="1447800" cy="61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525258"/>
              </p:ext>
            </p:extLst>
          </p:nvPr>
        </p:nvGraphicFramePr>
        <p:xfrm>
          <a:off x="1358900" y="1057275"/>
          <a:ext cx="43672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03240" imgH="1168200" progId="Equation.3">
                  <p:embed/>
                </p:oleObj>
              </mc:Choice>
              <mc:Fallback>
                <p:oleObj name="Equation" r:id="rId5" imgW="1803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1057275"/>
                        <a:ext cx="4367213" cy="282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0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Note: for coplanar points that satisfy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=0,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we will get degenerate solutions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>
                <a:cs typeface="Times New Roman" pitchFamily="18" charset="0"/>
              </a:rPr>
              <a:t> 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872055"/>
              </p:ext>
            </p:extLst>
          </p:nvPr>
        </p:nvGraphicFramePr>
        <p:xfrm>
          <a:off x="6457950" y="2132013"/>
          <a:ext cx="14097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00" imgH="203040" progId="Equation.3">
                  <p:embed/>
                </p:oleObj>
              </mc:Choice>
              <mc:Fallback>
                <p:oleObj name="Equation" r:id="rId3" imgW="4698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2132013"/>
                        <a:ext cx="1409700" cy="61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71172"/>
              </p:ext>
            </p:extLst>
          </p:nvPr>
        </p:nvGraphicFramePr>
        <p:xfrm>
          <a:off x="1358900" y="1057275"/>
          <a:ext cx="43672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03240" imgH="1168200" progId="Equation.3">
                  <p:embed/>
                </p:oleObj>
              </mc:Choice>
              <mc:Fallback>
                <p:oleObj name="Equation" r:id="rId5" imgW="1803240" imgH="1168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1057275"/>
                        <a:ext cx="4367213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r>
              <a:rPr lang="en-US" dirty="0"/>
              <a:t>Camera calibration: Linear vs. nonlinear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257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Linear calibration is easy to formulate and solve, but it doesn’t directly tell us the camera parameters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In practice, non-linear methods are preferred</a:t>
            </a:r>
          </a:p>
          <a:p>
            <a:pPr lvl="1"/>
            <a:r>
              <a:rPr lang="en-US" dirty="0"/>
              <a:t>Write down objective function in terms of intrinsic and extrinsic parameters</a:t>
            </a:r>
          </a:p>
          <a:p>
            <a:pPr lvl="1"/>
            <a:r>
              <a:rPr lang="en-US" dirty="0"/>
              <a:t>Define error as sum of squared distances between measured 2D points and estimated projections of 3D points</a:t>
            </a:r>
          </a:p>
          <a:p>
            <a:pPr lvl="1"/>
            <a:r>
              <a:rPr lang="en-US" dirty="0"/>
              <a:t>Minimize error using Newton’s method or other non-linear optimization</a:t>
            </a:r>
          </a:p>
          <a:p>
            <a:pPr lvl="1"/>
            <a:r>
              <a:rPr lang="en-US" dirty="0"/>
              <a:t>Can model radial distortion and impose constraints such as known focal length and </a:t>
            </a:r>
            <a:r>
              <a:rPr lang="en-US" dirty="0" err="1"/>
              <a:t>orthogonality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6179576"/>
              </p:ext>
            </p:extLst>
          </p:nvPr>
        </p:nvGraphicFramePr>
        <p:xfrm>
          <a:off x="1219200" y="1930940"/>
          <a:ext cx="2667000" cy="1498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914400" progId="Equation.3">
                  <p:embed/>
                </p:oleObj>
              </mc:Choice>
              <mc:Fallback>
                <p:oleObj name="Equation" r:id="rId4" imgW="16256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30940"/>
                        <a:ext cx="2667000" cy="1498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51030"/>
              </p:ext>
            </p:extLst>
          </p:nvPr>
        </p:nvGraphicFramePr>
        <p:xfrm>
          <a:off x="5105400" y="2362200"/>
          <a:ext cx="2895600" cy="66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392" imgH="215806" progId="Equation.3">
                  <p:embed/>
                </p:oleObj>
              </mc:Choice>
              <mc:Fallback>
                <p:oleObj name="Equation" r:id="rId6" imgW="93939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362200"/>
                        <a:ext cx="2895600" cy="66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43400" y="2510135"/>
            <a:ext cx="590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3537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aren’t always as they appear…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60915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Homography</a:t>
            </a:r>
            <a:r>
              <a:rPr lang="en-US" dirty="0"/>
              <a:t> Example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D258A7-0825-1342-B732-556F9CE9A5A3}"/>
              </a:ext>
            </a:extLst>
          </p:cNvPr>
          <p:cNvSpPr/>
          <p:nvPr/>
        </p:nvSpPr>
        <p:spPr>
          <a:xfrm>
            <a:off x="0" y="6581001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Slide from A.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, S. Seitz, D. 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Hoiem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x = K [R t] X</a:t>
            </a:r>
          </a:p>
          <a:p>
            <a:pPr>
              <a:defRPr/>
            </a:pPr>
            <a:r>
              <a:rPr lang="en-US" dirty="0"/>
              <a:t>x' = K' [R' t'] X</a:t>
            </a:r>
          </a:p>
          <a:p>
            <a:pPr>
              <a:defRPr/>
            </a:pPr>
            <a:r>
              <a:rPr lang="en-US" dirty="0"/>
              <a:t>t=t'=0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x'=</a:t>
            </a:r>
            <a:r>
              <a:rPr lang="en-US" dirty="0" err="1"/>
              <a:t>Hx</a:t>
            </a:r>
            <a:r>
              <a:rPr lang="en-US" dirty="0"/>
              <a:t>    </a:t>
            </a:r>
            <a:r>
              <a:rPr lang="en-US" sz="2400" dirty="0"/>
              <a:t>where</a:t>
            </a:r>
            <a:r>
              <a:rPr lang="en-US" dirty="0"/>
              <a:t> 	  H = K' R' R</a:t>
            </a:r>
            <a:r>
              <a:rPr lang="en-US" baseline="30000" dirty="0"/>
              <a:t>-1</a:t>
            </a:r>
            <a:r>
              <a:rPr lang="en-US" dirty="0"/>
              <a:t> K</a:t>
            </a:r>
            <a:r>
              <a:rPr lang="en-US" baseline="30000" dirty="0"/>
              <a:t>-1</a:t>
            </a:r>
          </a:p>
          <a:p>
            <a:pPr>
              <a:defRPr/>
            </a:pPr>
            <a:r>
              <a:rPr lang="en-US" dirty="0"/>
              <a:t>Typically only R and f will change (4 parameters), but, in general, H has 8 parameters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67238" y="1143000"/>
            <a:ext cx="3509962" cy="3200400"/>
            <a:chOff x="4567238" y="1143000"/>
            <a:chExt cx="3509962" cy="3200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22539" name="TextBox 15"/>
            <p:cNvSpPr txBox="1">
              <a:spLocks noChangeArrowheads="1"/>
            </p:cNvSpPr>
            <p:nvPr/>
          </p:nvSpPr>
          <p:spPr bwMode="auto">
            <a:xfrm>
              <a:off x="6705600" y="1143000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/>
                <a:t>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1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22542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22" name="Straight Arrow Connector 21"/>
            <p:cNvCxnSpPr>
              <a:stCxn id="22542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5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66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r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gar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469" y="2438400"/>
            <a:ext cx="259484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838200"/>
          </a:xfrm>
        </p:spPr>
        <p:txBody>
          <a:bodyPr/>
          <a:lstStyle/>
          <a:p>
            <a:r>
              <a:rPr lang="en-US" dirty="0"/>
              <a:t>A taste of multi-view geometry: Triangulation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projections of a 3D point in two or more images (with known camera matrices), find the coordinates of the point</a:t>
            </a:r>
          </a:p>
        </p:txBody>
      </p:sp>
      <p:pic>
        <p:nvPicPr>
          <p:cNvPr id="20486" name="Picture 5" descr="gar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43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1828800" y="310896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76800" y="312420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48600" y="312420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22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projections of a 3D point in two or more images (with known camera matrices), find the coordinates of the point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1677116" y="3566123"/>
            <a:ext cx="1987926" cy="2053362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463001" y="3504000"/>
            <a:ext cx="1987926" cy="2053362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697760" y="2729123"/>
            <a:ext cx="1732524" cy="14288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1580231" y="4654926"/>
            <a:ext cx="1283351" cy="1304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Freeform 14"/>
          <p:cNvSpPr>
            <a:spLocks/>
          </p:cNvSpPr>
          <p:nvPr/>
        </p:nvSpPr>
        <p:spPr bwMode="auto">
          <a:xfrm>
            <a:off x="3479857" y="3288227"/>
            <a:ext cx="731243" cy="732530"/>
          </a:xfrm>
          <a:custGeom>
            <a:avLst/>
            <a:gdLst>
              <a:gd name="T0" fmla="*/ 0 w 547"/>
              <a:gd name="T1" fmla="*/ 566 h 566"/>
              <a:gd name="T2" fmla="*/ 5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4339435" y="2667000"/>
            <a:ext cx="513340" cy="496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6136127" y="4779172"/>
            <a:ext cx="1347519" cy="11182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2799414" y="4592803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1516063" y="5897380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7419478" y="5835257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6071959" y="4717049"/>
            <a:ext cx="128335" cy="12424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1631030" y="5993152"/>
            <a:ext cx="526709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7162807" y="5959503"/>
            <a:ext cx="526709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786046" y="4688576"/>
            <a:ext cx="441152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200294" y="4530681"/>
            <a:ext cx="441152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4475791" y="2977613"/>
            <a:ext cx="577508" cy="4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X?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Oval 24"/>
          <p:cNvSpPr>
            <a:spLocks noChangeArrowheads="1"/>
          </p:cNvSpPr>
          <p:nvPr/>
        </p:nvSpPr>
        <p:spPr bwMode="auto">
          <a:xfrm>
            <a:off x="4038600" y="2971800"/>
            <a:ext cx="457200" cy="457200"/>
          </a:xfrm>
          <a:prstGeom prst="ellips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  <p:bldP spid="27657" grpId="0" animBg="1"/>
      <p:bldP spid="27658" grpId="0" animBg="1"/>
      <p:bldP spid="27659" grpId="0" animBg="1"/>
      <p:bldP spid="27660" grpId="0" animBg="1"/>
      <p:bldP spid="27662" grpId="0" animBg="1"/>
      <p:bldP spid="27663" grpId="0" animBg="1"/>
      <p:bldP spid="27665" grpId="0"/>
      <p:bldP spid="276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intersect the two visual rays corresponding to 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dirty="0"/>
              <a:t> and</a:t>
            </a:r>
            <a:r>
              <a:rPr lang="en-US" b="1" dirty="0"/>
              <a:t> x</a:t>
            </a:r>
            <a:r>
              <a:rPr lang="en-US" b="1" baseline="-25000" dirty="0"/>
              <a:t>2</a:t>
            </a:r>
            <a:r>
              <a:rPr lang="en-US" dirty="0"/>
              <a:t>, but because of noise and numerical errors, they don’t meet exactly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1516063" y="2667000"/>
            <a:ext cx="6184147" cy="3788190"/>
            <a:chOff x="576" y="1152"/>
            <a:chExt cx="4626" cy="2927"/>
          </a:xfrm>
        </p:grpSpPr>
        <p:sp>
          <p:nvSpPr>
            <p:cNvPr id="28680" name="AutoShape 5"/>
            <p:cNvSpPr>
              <a:spLocks noChangeArrowheads="1"/>
            </p:cNvSpPr>
            <p:nvPr/>
          </p:nvSpPr>
          <p:spPr bwMode="auto">
            <a:xfrm rot="5400000">
              <a:off x="672" y="1872"/>
              <a:ext cx="1536" cy="1536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 rot="16200000" flipH="1">
              <a:off x="3504" y="1824"/>
              <a:ext cx="1536" cy="1536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Line 7"/>
            <p:cNvSpPr>
              <a:spLocks noChangeShapeType="1"/>
            </p:cNvSpPr>
            <p:nvPr/>
          </p:nvSpPr>
          <p:spPr bwMode="auto">
            <a:xfrm>
              <a:off x="2208" y="1200"/>
              <a:ext cx="129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Line 8"/>
            <p:cNvSpPr>
              <a:spLocks noChangeShapeType="1"/>
            </p:cNvSpPr>
            <p:nvPr/>
          </p:nvSpPr>
          <p:spPr bwMode="auto">
            <a:xfrm flipV="1">
              <a:off x="624" y="2688"/>
              <a:ext cx="96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9"/>
            <p:cNvSpPr>
              <a:spLocks/>
            </p:cNvSpPr>
            <p:nvPr/>
          </p:nvSpPr>
          <p:spPr bwMode="auto">
            <a:xfrm>
              <a:off x="2045" y="1632"/>
              <a:ext cx="547" cy="566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Line 10"/>
            <p:cNvSpPr>
              <a:spLocks noChangeShapeType="1"/>
            </p:cNvSpPr>
            <p:nvPr/>
          </p:nvSpPr>
          <p:spPr bwMode="auto">
            <a:xfrm flipV="1">
              <a:off x="2688" y="1152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Line 11"/>
            <p:cNvSpPr>
              <a:spLocks noChangeShapeType="1"/>
            </p:cNvSpPr>
            <p:nvPr/>
          </p:nvSpPr>
          <p:spPr bwMode="auto">
            <a:xfrm>
              <a:off x="4032" y="2784"/>
              <a:ext cx="1008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Oval 12"/>
            <p:cNvSpPr>
              <a:spLocks noChangeArrowheads="1"/>
            </p:cNvSpPr>
            <p:nvPr/>
          </p:nvSpPr>
          <p:spPr bwMode="auto">
            <a:xfrm>
              <a:off x="1536" y="26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Oval 13"/>
            <p:cNvSpPr>
              <a:spLocks noChangeArrowheads="1"/>
            </p:cNvSpPr>
            <p:nvPr/>
          </p:nvSpPr>
          <p:spPr bwMode="auto">
            <a:xfrm>
              <a:off x="576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Oval 14"/>
            <p:cNvSpPr>
              <a:spLocks noChangeArrowheads="1"/>
            </p:cNvSpPr>
            <p:nvPr/>
          </p:nvSpPr>
          <p:spPr bwMode="auto">
            <a:xfrm>
              <a:off x="4992" y="36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Oval 15"/>
            <p:cNvSpPr>
              <a:spLocks noChangeArrowheads="1"/>
            </p:cNvSpPr>
            <p:nvPr/>
          </p:nvSpPr>
          <p:spPr bwMode="auto">
            <a:xfrm>
              <a:off x="3984" y="27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16"/>
            <p:cNvSpPr txBox="1">
              <a:spLocks noChangeArrowheads="1"/>
            </p:cNvSpPr>
            <p:nvPr/>
          </p:nvSpPr>
          <p:spPr bwMode="auto">
            <a:xfrm>
              <a:off x="662" y="3722"/>
              <a:ext cx="40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8692" name="Text Box 17"/>
            <p:cNvSpPr txBox="1">
              <a:spLocks noChangeArrowheads="1"/>
            </p:cNvSpPr>
            <p:nvPr/>
          </p:nvSpPr>
          <p:spPr bwMode="auto">
            <a:xfrm>
              <a:off x="4800" y="3696"/>
              <a:ext cx="40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693" name="Text Box 18"/>
            <p:cNvSpPr txBox="1">
              <a:spLocks noChangeArrowheads="1"/>
            </p:cNvSpPr>
            <p:nvPr/>
          </p:nvSpPr>
          <p:spPr bwMode="auto">
            <a:xfrm>
              <a:off x="1526" y="2714"/>
              <a:ext cx="33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8694" name="Text Box 19"/>
            <p:cNvSpPr txBox="1">
              <a:spLocks noChangeArrowheads="1"/>
            </p:cNvSpPr>
            <p:nvPr/>
          </p:nvSpPr>
          <p:spPr bwMode="auto">
            <a:xfrm>
              <a:off x="4080" y="2592"/>
              <a:ext cx="33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695" name="Text Box 20"/>
            <p:cNvSpPr txBox="1">
              <a:spLocks noChangeArrowheads="1"/>
            </p:cNvSpPr>
            <p:nvPr/>
          </p:nvSpPr>
          <p:spPr bwMode="auto">
            <a:xfrm>
              <a:off x="2790" y="1392"/>
              <a:ext cx="43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X?</a:t>
              </a:r>
              <a:endParaRPr 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677" name="Oval 21"/>
          <p:cNvSpPr>
            <a:spLocks noChangeArrowheads="1"/>
          </p:cNvSpPr>
          <p:nvPr/>
        </p:nvSpPr>
        <p:spPr bwMode="auto">
          <a:xfrm>
            <a:off x="4038600" y="2971800"/>
            <a:ext cx="457200" cy="457200"/>
          </a:xfrm>
          <a:prstGeom prst="ellips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3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Triangulation: Geometric approach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Find shortest segment connecting the two viewing rays and let </a:t>
            </a:r>
            <a:r>
              <a:rPr lang="en-US" b="1" dirty="0"/>
              <a:t>X</a:t>
            </a:r>
            <a:r>
              <a:rPr lang="en-US" dirty="0"/>
              <a:t> be the midpoint of that segment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 rot="5400000">
            <a:off x="1677194" y="3566319"/>
            <a:ext cx="1987550" cy="2052638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 rot="16200000" flipH="1">
            <a:off x="5463382" y="3504406"/>
            <a:ext cx="1987550" cy="2052637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3429000" y="2514600"/>
            <a:ext cx="2001838" cy="164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 flipV="1">
            <a:off x="1579563" y="4654550"/>
            <a:ext cx="1284287" cy="130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Freeform 9"/>
          <p:cNvSpPr>
            <a:spLocks/>
          </p:cNvSpPr>
          <p:nvPr/>
        </p:nvSpPr>
        <p:spPr bwMode="auto">
          <a:xfrm>
            <a:off x="3479800" y="3287713"/>
            <a:ext cx="731838" cy="733425"/>
          </a:xfrm>
          <a:custGeom>
            <a:avLst/>
            <a:gdLst>
              <a:gd name="T0" fmla="*/ 0 w 547"/>
              <a:gd name="T1" fmla="*/ 2147483647 h 566"/>
              <a:gd name="T2" fmla="*/ 21474836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V="1">
            <a:off x="4340225" y="2667000"/>
            <a:ext cx="512763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6135688" y="4779963"/>
            <a:ext cx="1347787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2798763" y="4592638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1516063" y="5897563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7419975" y="583565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6072188" y="4716463"/>
            <a:ext cx="128587" cy="1254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1630363" y="599281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7162800" y="595947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713" name="Text Box 18"/>
          <p:cNvSpPr txBox="1">
            <a:spLocks noChangeArrowheads="1"/>
          </p:cNvSpPr>
          <p:nvPr/>
        </p:nvSpPr>
        <p:spPr bwMode="auto">
          <a:xfrm>
            <a:off x="2786063" y="4687888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6200775" y="4530725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3484563" y="3048000"/>
            <a:ext cx="706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6" name="Freeform 22"/>
          <p:cNvSpPr>
            <a:spLocks/>
          </p:cNvSpPr>
          <p:nvPr/>
        </p:nvSpPr>
        <p:spPr bwMode="auto">
          <a:xfrm>
            <a:off x="3962400" y="2946400"/>
            <a:ext cx="1588" cy="596900"/>
          </a:xfrm>
          <a:custGeom>
            <a:avLst/>
            <a:gdLst>
              <a:gd name="T0" fmla="*/ 0 w 1"/>
              <a:gd name="T1" fmla="*/ 0 h 376"/>
              <a:gd name="T2" fmla="*/ 0 w 1"/>
              <a:gd name="T3" fmla="*/ 2147483647 h 376"/>
              <a:gd name="T4" fmla="*/ 0 60000 65536"/>
              <a:gd name="T5" fmla="*/ 0 60000 65536"/>
              <a:gd name="T6" fmla="*/ 0 w 1"/>
              <a:gd name="T7" fmla="*/ 0 h 376"/>
              <a:gd name="T8" fmla="*/ 1 w 1"/>
              <a:gd name="T9" fmla="*/ 376 h 3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76">
                <a:moveTo>
                  <a:pt x="0" y="0"/>
                </a:moveTo>
                <a:lnTo>
                  <a:pt x="0" y="3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Oval 23"/>
          <p:cNvSpPr>
            <a:spLocks noChangeArrowheads="1"/>
          </p:cNvSpPr>
          <p:nvPr/>
        </p:nvSpPr>
        <p:spPr bwMode="auto">
          <a:xfrm>
            <a:off x="3886200" y="32004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Freeform 24"/>
          <p:cNvSpPr>
            <a:spLocks/>
          </p:cNvSpPr>
          <p:nvPr/>
        </p:nvSpPr>
        <p:spPr bwMode="auto">
          <a:xfrm>
            <a:off x="3886200" y="2895600"/>
            <a:ext cx="76200" cy="228600"/>
          </a:xfrm>
          <a:custGeom>
            <a:avLst/>
            <a:gdLst>
              <a:gd name="T0" fmla="*/ 0 w 48"/>
              <a:gd name="T1" fmla="*/ 0 h 144"/>
              <a:gd name="T2" fmla="*/ 0 w 48"/>
              <a:gd name="T3" fmla="*/ 2147483647 h 144"/>
              <a:gd name="T4" fmla="*/ 2147483647 w 48"/>
              <a:gd name="T5" fmla="*/ 2147483647 h 144"/>
              <a:gd name="T6" fmla="*/ 0 60000 65536"/>
              <a:gd name="T7" fmla="*/ 0 60000 65536"/>
              <a:gd name="T8" fmla="*/ 0 60000 65536"/>
              <a:gd name="T9" fmla="*/ 0 w 48"/>
              <a:gd name="T10" fmla="*/ 0 h 144"/>
              <a:gd name="T11" fmla="*/ 48 w 4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44">
                <a:moveTo>
                  <a:pt x="0" y="0"/>
                </a:moveTo>
                <a:lnTo>
                  <a:pt x="0" y="96"/>
                </a:lnTo>
                <a:lnTo>
                  <a:pt x="48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Freeform 25"/>
          <p:cNvSpPr>
            <a:spLocks/>
          </p:cNvSpPr>
          <p:nvPr/>
        </p:nvSpPr>
        <p:spPr bwMode="auto">
          <a:xfrm>
            <a:off x="3886200" y="3429000"/>
            <a:ext cx="76200" cy="184150"/>
          </a:xfrm>
          <a:custGeom>
            <a:avLst/>
            <a:gdLst>
              <a:gd name="T0" fmla="*/ 2147483647 w 48"/>
              <a:gd name="T1" fmla="*/ 0 h 116"/>
              <a:gd name="T2" fmla="*/ 0 w 48"/>
              <a:gd name="T3" fmla="*/ 2147483647 h 116"/>
              <a:gd name="T4" fmla="*/ 0 w 48"/>
              <a:gd name="T5" fmla="*/ 2147483647 h 116"/>
              <a:gd name="T6" fmla="*/ 0 60000 65536"/>
              <a:gd name="T7" fmla="*/ 0 60000 65536"/>
              <a:gd name="T8" fmla="*/ 0 60000 65536"/>
              <a:gd name="T9" fmla="*/ 0 w 48"/>
              <a:gd name="T10" fmla="*/ 0 h 116"/>
              <a:gd name="T11" fmla="*/ 48 w 48"/>
              <a:gd name="T12" fmla="*/ 116 h 1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16">
                <a:moveTo>
                  <a:pt x="48" y="0"/>
                </a:moveTo>
                <a:lnTo>
                  <a:pt x="0" y="48"/>
                </a:lnTo>
                <a:lnTo>
                  <a:pt x="0" y="1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23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Triangulation: Nonlinear approach</a:t>
            </a:r>
          </a:p>
        </p:txBody>
      </p:sp>
      <p:sp>
        <p:nvSpPr>
          <p:cNvPr id="14340" name="Rectangle 3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X that minimizes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rot="5400000">
            <a:off x="1677194" y="3566319"/>
            <a:ext cx="1987550" cy="2052638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16200000" flipH="1">
            <a:off x="5463382" y="3504406"/>
            <a:ext cx="1987550" cy="2052637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97288" y="2728913"/>
            <a:ext cx="1733550" cy="142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1579563" y="4654550"/>
            <a:ext cx="1284287" cy="130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3479800" y="3287713"/>
            <a:ext cx="731838" cy="733425"/>
          </a:xfrm>
          <a:custGeom>
            <a:avLst/>
            <a:gdLst>
              <a:gd name="T0" fmla="*/ 0 w 547"/>
              <a:gd name="T1" fmla="*/ 2147483647 h 566"/>
              <a:gd name="T2" fmla="*/ 2147483647 w 547"/>
              <a:gd name="T3" fmla="*/ 0 h 566"/>
              <a:gd name="T4" fmla="*/ 0 60000 65536"/>
              <a:gd name="T5" fmla="*/ 0 60000 65536"/>
              <a:gd name="T6" fmla="*/ 0 w 547"/>
              <a:gd name="T7" fmla="*/ 0 h 566"/>
              <a:gd name="T8" fmla="*/ 547 w 547"/>
              <a:gd name="T9" fmla="*/ 566 h 5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7" h="566">
                <a:moveTo>
                  <a:pt x="0" y="566"/>
                </a:moveTo>
                <a:lnTo>
                  <a:pt x="54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4340225" y="2667000"/>
            <a:ext cx="512763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135688" y="4779963"/>
            <a:ext cx="1347787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2798763" y="4592638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1516063" y="5897563"/>
            <a:ext cx="128587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419975" y="583565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6072188" y="4716463"/>
            <a:ext cx="128587" cy="1254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630363" y="599281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O</a:t>
            </a:r>
            <a:r>
              <a:rPr lang="en-US" baseline="-25000"/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7162800" y="595947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O</a:t>
            </a:r>
            <a:r>
              <a:rPr lang="en-US" baseline="-25000"/>
              <a:t>2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786063" y="4687888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6200775" y="4530725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255963" y="2819400"/>
            <a:ext cx="782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7" name="Line 23"/>
          <p:cNvSpPr>
            <a:spLocks noChangeShapeType="1"/>
          </p:cNvSpPr>
          <p:nvPr/>
        </p:nvSpPr>
        <p:spPr bwMode="auto">
          <a:xfrm flipV="1">
            <a:off x="1600200" y="3352800"/>
            <a:ext cx="198120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8" name="Line 24"/>
          <p:cNvSpPr>
            <a:spLocks noChangeShapeType="1"/>
          </p:cNvSpPr>
          <p:nvPr/>
        </p:nvSpPr>
        <p:spPr bwMode="auto">
          <a:xfrm>
            <a:off x="3581400" y="3352800"/>
            <a:ext cx="3886200" cy="2514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Oval 25"/>
          <p:cNvSpPr>
            <a:spLocks noChangeArrowheads="1"/>
          </p:cNvSpPr>
          <p:nvPr/>
        </p:nvSpPr>
        <p:spPr bwMode="auto">
          <a:xfrm>
            <a:off x="2667000" y="44196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Oval 26"/>
          <p:cNvSpPr>
            <a:spLocks noChangeArrowheads="1"/>
          </p:cNvSpPr>
          <p:nvPr/>
        </p:nvSpPr>
        <p:spPr bwMode="auto">
          <a:xfrm>
            <a:off x="5943600" y="48768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Oval 27"/>
          <p:cNvSpPr>
            <a:spLocks noChangeArrowheads="1"/>
          </p:cNvSpPr>
          <p:nvPr/>
        </p:nvSpPr>
        <p:spPr bwMode="auto">
          <a:xfrm>
            <a:off x="3505200" y="3276600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Text Box 28"/>
          <p:cNvSpPr txBox="1">
            <a:spLocks noChangeArrowheads="1"/>
          </p:cNvSpPr>
          <p:nvPr/>
        </p:nvSpPr>
        <p:spPr bwMode="auto">
          <a:xfrm>
            <a:off x="1981200" y="4114800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338" name="Object 3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29170459"/>
              </p:ext>
            </p:extLst>
          </p:nvPr>
        </p:nvGraphicFramePr>
        <p:xfrm>
          <a:off x="2133600" y="1530350"/>
          <a:ext cx="4876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2800" imgH="228600" progId="Equation.3">
                  <p:embed/>
                </p:oleObj>
              </mc:Choice>
              <mc:Fallback>
                <p:oleObj name="Equation" r:id="rId3" imgW="1612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30350"/>
                        <a:ext cx="4876800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486400" y="4948535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74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Triangulation: Linear approach</a:t>
            </a:r>
          </a:p>
        </p:txBody>
      </p:sp>
      <p:graphicFrame>
        <p:nvGraphicFramePr>
          <p:cNvPr id="600068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447800" y="3511550"/>
          <a:ext cx="58674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74560" imgH="736560" progId="Equation.3">
                  <p:embed/>
                </p:oleObj>
              </mc:Choice>
              <mc:Fallback>
                <p:oleObj name="Equation" r:id="rId3" imgW="23745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511550"/>
                        <a:ext cx="5867400" cy="182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66336855"/>
              </p:ext>
            </p:extLst>
          </p:nvPr>
        </p:nvGraphicFramePr>
        <p:xfrm>
          <a:off x="762000" y="1201738"/>
          <a:ext cx="18034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36560" imgH="457200" progId="Equation.3">
                  <p:embed/>
                </p:oleObj>
              </mc:Choice>
              <mc:Fallback>
                <p:oleObj name="Equation" r:id="rId5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01738"/>
                        <a:ext cx="1803400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72" name="Object 8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432673389"/>
              </p:ext>
            </p:extLst>
          </p:nvPr>
        </p:nvGraphicFramePr>
        <p:xfrm>
          <a:off x="3048000" y="1160463"/>
          <a:ext cx="20701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320" imgH="457200" progId="Equation.3">
                  <p:embed/>
                </p:oleObj>
              </mc:Choice>
              <mc:Fallback>
                <p:oleObj name="Equation" r:id="rId7" imgW="787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160463"/>
                        <a:ext cx="2070100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74" name="Object 1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30862494"/>
              </p:ext>
            </p:extLst>
          </p:nvPr>
        </p:nvGraphicFramePr>
        <p:xfrm>
          <a:off x="5576888" y="1143000"/>
          <a:ext cx="203993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99920" imgH="457200" progId="Equation.3">
                  <p:embed/>
                </p:oleObj>
              </mc:Choice>
              <mc:Fallback>
                <p:oleObj name="Equation" r:id="rId9" imgW="799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1143000"/>
                        <a:ext cx="2039937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076" name="Text Box 12"/>
          <p:cNvSpPr txBox="1">
            <a:spLocks noChangeArrowheads="1"/>
          </p:cNvSpPr>
          <p:nvPr/>
        </p:nvSpPr>
        <p:spPr bwMode="auto">
          <a:xfrm>
            <a:off x="974725" y="2935288"/>
            <a:ext cx="533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Cross product as matrix multiplication:</a:t>
            </a:r>
          </a:p>
        </p:txBody>
      </p:sp>
    </p:spTree>
    <p:extLst>
      <p:ext uri="{BB962C8B-B14F-4D97-AF65-F5344CB8AC3E}">
        <p14:creationId xmlns:p14="http://schemas.microsoft.com/office/powerpoint/2010/main" val="41522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Triangulation: Linear approach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40446991"/>
              </p:ext>
            </p:extLst>
          </p:nvPr>
        </p:nvGraphicFramePr>
        <p:xfrm>
          <a:off x="762000" y="1201738"/>
          <a:ext cx="18034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457200" progId="Equation.3">
                  <p:embed/>
                </p:oleObj>
              </mc:Choice>
              <mc:Fallback>
                <p:oleObj name="Equation" r:id="rId3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01738"/>
                        <a:ext cx="1803400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521706681"/>
              </p:ext>
            </p:extLst>
          </p:nvPr>
        </p:nvGraphicFramePr>
        <p:xfrm>
          <a:off x="3048000" y="1160463"/>
          <a:ext cx="20701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320" imgH="457200" progId="Equation.3">
                  <p:embed/>
                </p:oleObj>
              </mc:Choice>
              <mc:Fallback>
                <p:oleObj name="Equation" r:id="rId5" imgW="787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160463"/>
                        <a:ext cx="2070100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6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83138489"/>
              </p:ext>
            </p:extLst>
          </p:nvPr>
        </p:nvGraphicFramePr>
        <p:xfrm>
          <a:off x="5576888" y="1143000"/>
          <a:ext cx="2039937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99920" imgH="457200" progId="Equation.3">
                  <p:embed/>
                </p:oleObj>
              </mc:Choice>
              <mc:Fallback>
                <p:oleObj name="Equation" r:id="rId7" imgW="799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1143000"/>
                        <a:ext cx="2039937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501775" y="3063875"/>
            <a:ext cx="63135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Two independent equations each in terms of </a:t>
            </a:r>
            <a:br>
              <a:rPr lang="en-US" dirty="0"/>
            </a:br>
            <a:r>
              <a:rPr lang="en-US" dirty="0"/>
              <a:t>three unknown entries of </a:t>
            </a:r>
            <a:r>
              <a:rPr lang="en-US" b="1" dirty="0"/>
              <a:t>X</a:t>
            </a:r>
          </a:p>
        </p:txBody>
      </p:sp>
      <p:sp>
        <p:nvSpPr>
          <p:cNvPr id="13319" name="AutoShape 9"/>
          <p:cNvSpPr>
            <a:spLocks noChangeArrowheads="1"/>
          </p:cNvSpPr>
          <p:nvPr/>
        </p:nvSpPr>
        <p:spPr bwMode="auto">
          <a:xfrm>
            <a:off x="6400800" y="2362200"/>
            <a:ext cx="533400" cy="609600"/>
          </a:xfrm>
          <a:prstGeom prst="up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3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085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world coordinates of reference 3D points are not 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use scene features such as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1" y="3416261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 rot="5400000">
            <a:off x="3009900" y="2857500"/>
            <a:ext cx="2895600" cy="2514600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1828800" y="40386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5699125" y="2819400"/>
            <a:ext cx="1920875" cy="715963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43434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4403725" y="40386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x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19800" y="2819400"/>
            <a:ext cx="685800" cy="533400"/>
            <a:chOff x="3744" y="1920"/>
            <a:chExt cx="432" cy="336"/>
          </a:xfrm>
        </p:grpSpPr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3936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Text Box 16"/>
            <p:cNvSpPr txBox="1">
              <a:spLocks noChangeArrowheads="1"/>
            </p:cNvSpPr>
            <p:nvPr/>
          </p:nvSpPr>
          <p:spPr bwMode="auto">
            <a:xfrm>
              <a:off x="3744" y="1920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477000" y="2667000"/>
            <a:ext cx="685800" cy="533400"/>
            <a:chOff x="4032" y="1824"/>
            <a:chExt cx="432" cy="336"/>
          </a:xfrm>
        </p:grpSpPr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417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4032" y="1824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934200" y="2514600"/>
            <a:ext cx="685800" cy="533400"/>
            <a:chOff x="4320" y="1728"/>
            <a:chExt cx="432" cy="336"/>
          </a:xfrm>
        </p:grpSpPr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4320" y="1728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</p:grpSp>
      <p:sp>
        <p:nvSpPr>
          <p:cNvPr id="17420" name="Freeform 19"/>
          <p:cNvSpPr>
            <a:spLocks/>
          </p:cNvSpPr>
          <p:nvPr/>
        </p:nvSpPr>
        <p:spPr bwMode="auto">
          <a:xfrm>
            <a:off x="1295400" y="5022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rc 20"/>
          <p:cNvSpPr>
            <a:spLocks/>
          </p:cNvSpPr>
          <p:nvPr/>
        </p:nvSpPr>
        <p:spPr bwMode="auto">
          <a:xfrm rot="720000">
            <a:off x="1495425" y="5038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21"/>
          <p:cNvSpPr>
            <a:spLocks noChangeShapeType="1"/>
          </p:cNvSpPr>
          <p:nvPr/>
        </p:nvSpPr>
        <p:spPr bwMode="auto">
          <a:xfrm flipH="1">
            <a:off x="1295400" y="4857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 rot="-1860000">
            <a:off x="1573213" y="5043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 flipV="1">
            <a:off x="1295400" y="5264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085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world coordinates of reference 3D points are not 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use scene features such as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02979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1009650"/>
              <a:chOff x="4080" y="1248"/>
              <a:chExt cx="1683" cy="6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5235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Homogenous Coordinates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F7146-632E-5049-B51E-B3851E1EFBD5}"/>
              </a:ext>
            </a:extLst>
          </p:cNvPr>
          <p:cNvSpPr txBox="1"/>
          <p:nvPr/>
        </p:nvSpPr>
        <p:spPr>
          <a:xfrm>
            <a:off x="381000" y="117822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E230B-BF6E-9A49-B714-16DBB34EFFF9}"/>
              </a:ext>
            </a:extLst>
          </p:cNvPr>
          <p:cNvSpPr txBox="1"/>
          <p:nvPr/>
        </p:nvSpPr>
        <p:spPr>
          <a:xfrm>
            <a:off x="381000" y="292387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5B89F9-1AFC-D548-9657-D1BC238A5877}"/>
              </a:ext>
            </a:extLst>
          </p:cNvPr>
          <p:cNvSpPr txBox="1"/>
          <p:nvPr/>
        </p:nvSpPr>
        <p:spPr>
          <a:xfrm>
            <a:off x="381000" y="3796704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 passing through 2 points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76939-779A-6E43-944B-48331861E02A}"/>
              </a:ext>
            </a:extLst>
          </p:cNvPr>
          <p:cNvSpPr txBox="1"/>
          <p:nvPr/>
        </p:nvSpPr>
        <p:spPr>
          <a:xfrm>
            <a:off x="381000" y="4667049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B601EB-E767-2D4D-A429-86DC4E9ADFA2}"/>
              </a:ext>
            </a:extLst>
          </p:cNvPr>
          <p:cNvSpPr txBox="1"/>
          <p:nvPr/>
        </p:nvSpPr>
        <p:spPr>
          <a:xfrm>
            <a:off x="381000" y="205105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 at infinity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4DE6BE-2CBD-A04C-A8FB-8E3503632B2B}"/>
              </a:ext>
            </a:extLst>
          </p:cNvPr>
          <p:cNvSpPr txBox="1"/>
          <p:nvPr/>
        </p:nvSpPr>
        <p:spPr>
          <a:xfrm>
            <a:off x="381000" y="5537394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parallel lines?</a:t>
            </a:r>
          </a:p>
        </p:txBody>
      </p:sp>
    </p:spTree>
    <p:extLst>
      <p:ext uri="{BB962C8B-B14F-4D97-AF65-F5344CB8AC3E}">
        <p14:creationId xmlns:p14="http://schemas.microsoft.com/office/powerpoint/2010/main" val="2972318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Homogenous Coordinates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F7146-632E-5049-B51E-B3851E1EFBD5}"/>
              </a:ext>
            </a:extLst>
          </p:cNvPr>
          <p:cNvSpPr txBox="1"/>
          <p:nvPr/>
        </p:nvSpPr>
        <p:spPr>
          <a:xfrm>
            <a:off x="381000" y="117822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E230B-BF6E-9A49-B714-16DBB34EFFF9}"/>
              </a:ext>
            </a:extLst>
          </p:cNvPr>
          <p:cNvSpPr txBox="1"/>
          <p:nvPr/>
        </p:nvSpPr>
        <p:spPr>
          <a:xfrm>
            <a:off x="381000" y="292387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5B89F9-1AFC-D548-9657-D1BC238A5877}"/>
              </a:ext>
            </a:extLst>
          </p:cNvPr>
          <p:cNvSpPr txBox="1"/>
          <p:nvPr/>
        </p:nvSpPr>
        <p:spPr>
          <a:xfrm>
            <a:off x="381000" y="3796704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 passing through 2 points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76939-779A-6E43-944B-48331861E02A}"/>
              </a:ext>
            </a:extLst>
          </p:cNvPr>
          <p:cNvSpPr txBox="1"/>
          <p:nvPr/>
        </p:nvSpPr>
        <p:spPr>
          <a:xfrm>
            <a:off x="381000" y="4667049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B601EB-E767-2D4D-A429-86DC4E9ADFA2}"/>
              </a:ext>
            </a:extLst>
          </p:cNvPr>
          <p:cNvSpPr txBox="1"/>
          <p:nvPr/>
        </p:nvSpPr>
        <p:spPr>
          <a:xfrm>
            <a:off x="381000" y="205105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 at infinity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4DE6BE-2CBD-A04C-A8FB-8E3503632B2B}"/>
              </a:ext>
            </a:extLst>
          </p:cNvPr>
          <p:cNvSpPr txBox="1"/>
          <p:nvPr/>
        </p:nvSpPr>
        <p:spPr>
          <a:xfrm>
            <a:off x="381000" y="5537394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2 parallel lines?</a:t>
            </a:r>
          </a:p>
        </p:txBody>
      </p:sp>
      <p:graphicFrame>
        <p:nvGraphicFramePr>
          <p:cNvPr id="41" name="Object 4">
            <a:extLst>
              <a:ext uri="{FF2B5EF4-FFF2-40B4-BE49-F238E27FC236}">
                <a16:creationId xmlns:a16="http://schemas.microsoft.com/office/drawing/2014/main" id="{B1A07234-D078-3D4F-91DF-03F14DC379E7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044332"/>
              </p:ext>
            </p:extLst>
          </p:nvPr>
        </p:nvGraphicFramePr>
        <p:xfrm>
          <a:off x="3124200" y="1028104"/>
          <a:ext cx="58674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74560" imgH="736560" progId="Equation.3">
                  <p:embed/>
                </p:oleObj>
              </mc:Choice>
              <mc:Fallback>
                <p:oleObj name="Equation" r:id="rId2" imgW="2374560" imgH="736560" progId="Equation.3">
                  <p:embed/>
                  <p:pic>
                    <p:nvPicPr>
                      <p:cNvPr id="600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028104"/>
                        <a:ext cx="5867400" cy="182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0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Vanishing points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667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1447800" y="1219200"/>
            <a:ext cx="1017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581400" y="3200400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line in the scene</a:t>
            </a: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2209800" y="2133600"/>
            <a:ext cx="1371600" cy="1019175"/>
            <a:chOff x="0" y="0"/>
            <a:chExt cx="864" cy="642"/>
          </a:xfrm>
        </p:grpSpPr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9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0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2209800" y="2133600"/>
            <a:ext cx="2286000" cy="1022350"/>
            <a:chOff x="0" y="0"/>
            <a:chExt cx="1440" cy="644"/>
          </a:xfrm>
        </p:grpSpPr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3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9" name="Group 19"/>
          <p:cNvGrpSpPr>
            <a:grpSpLocks/>
          </p:cNvGrpSpPr>
          <p:nvPr/>
        </p:nvGrpSpPr>
        <p:grpSpPr bwMode="auto">
          <a:xfrm>
            <a:off x="2209800" y="2133600"/>
            <a:ext cx="3810000" cy="1022350"/>
            <a:chOff x="0" y="0"/>
            <a:chExt cx="2400" cy="644"/>
          </a:xfrm>
        </p:grpSpPr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209800" y="1651000"/>
            <a:ext cx="3886200" cy="1473200"/>
            <a:chOff x="0" y="0"/>
            <a:chExt cx="2448" cy="928"/>
          </a:xfrm>
        </p:grpSpPr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504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cs typeface="Times New Roman" charset="0"/>
                </a:rPr>
                <a:t>vanishing point </a:t>
              </a:r>
              <a:r>
                <a:rPr lang="en-US" sz="1400">
                  <a:solidFill>
                    <a:schemeClr val="tx1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v</a:t>
              </a:r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0" name="Oval 30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685800" y="3744913"/>
            <a:ext cx="7785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All lines having the same direction share the same vanishing point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1539932" y="2192338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9548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 build="p" autoUpdateAnimBg="0" advAuto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Computing vanishing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5257800"/>
            <a:ext cx="8458200" cy="1600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 </a:t>
            </a:r>
            <a:r>
              <a:rPr lang="en-US" sz="2400" dirty="0">
                <a:cs typeface="Times New Roman Bold" pitchFamily="18" charset="0"/>
              </a:rPr>
              <a:t>is a </a:t>
            </a:r>
            <a:r>
              <a:rPr lang="en-US" sz="2400" i="1" dirty="0">
                <a:cs typeface="Times New Roman Bold" pitchFamily="18" charset="0"/>
              </a:rPr>
              <a:t>point at infinity,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v</a:t>
            </a:r>
            <a:r>
              <a:rPr lang="en-US" sz="2400" b="1" i="1" dirty="0">
                <a:cs typeface="Times New Roman Bold" pitchFamily="18" charset="0"/>
              </a:rPr>
              <a:t> </a:t>
            </a:r>
            <a:r>
              <a:rPr lang="en-US" sz="2400" dirty="0">
                <a:cs typeface="Times New Roman Bold" pitchFamily="18" charset="0"/>
              </a:rPr>
              <a:t>is its projection: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v = PX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cs typeface="Times New Roman Bold" pitchFamily="18" charset="0"/>
              </a:rPr>
              <a:t>The vanishing point depends only on </a:t>
            </a:r>
            <a:r>
              <a:rPr lang="en-US" sz="2400" i="1" dirty="0">
                <a:cs typeface="Times New Roman Bold" pitchFamily="18" charset="0"/>
              </a:rPr>
              <a:t>line direction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cs typeface="Times New Roman Bold" pitchFamily="18" charset="0"/>
              </a:rPr>
              <a:t>All lines having direction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d</a:t>
            </a:r>
            <a:r>
              <a:rPr lang="en-US" sz="2400" dirty="0">
                <a:cs typeface="Times New Roman Bold" pitchFamily="18" charset="0"/>
              </a:rPr>
              <a:t> intersect at </a:t>
            </a:r>
            <a:r>
              <a:rPr lang="en-US" sz="2400" b="1" dirty="0">
                <a:latin typeface="Times New Roman Bold" pitchFamily="18" charset="0"/>
                <a:cs typeface="Times New Roman Bold" pitchFamily="18" charset="0"/>
              </a:rPr>
              <a:t>X</a:t>
            </a:r>
            <a:r>
              <a:rPr lang="en-US" sz="2400" baseline="-25000" dirty="0">
                <a:latin typeface="Times New Roman Bold" pitchFamily="18" charset="0"/>
                <a:cs typeface="Times New Roman Bold" pitchFamily="18" charset="0"/>
              </a:rPr>
              <a:t>∞</a:t>
            </a:r>
            <a:endParaRPr lang="en-US" sz="2400" dirty="0">
              <a:cs typeface="Times New Roman Bold" pitchFamily="18" charset="0"/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667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rot="10800000" flipH="1">
            <a:off x="2667000" y="2133600"/>
            <a:ext cx="228600" cy="9906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2209800" y="2089150"/>
            <a:ext cx="3886200" cy="76200"/>
            <a:chOff x="0" y="0"/>
            <a:chExt cx="2448" cy="48"/>
          </a:xfrm>
        </p:grpSpPr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0" y="28"/>
              <a:ext cx="244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607" name="Oval 7"/>
            <p:cNvSpPr>
              <a:spLocks/>
            </p:cNvSpPr>
            <p:nvPr/>
          </p:nvSpPr>
          <p:spPr bwMode="auto">
            <a:xfrm>
              <a:off x="411" y="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5609" name="Rectangle 9"/>
          <p:cNvSpPr>
            <a:spLocks/>
          </p:cNvSpPr>
          <p:nvPr/>
        </p:nvSpPr>
        <p:spPr bwMode="auto">
          <a:xfrm>
            <a:off x="3384552" y="1704201"/>
            <a:ext cx="194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v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Oval 14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>
            <a:off x="3035300" y="2895600"/>
            <a:ext cx="381000" cy="152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Rectangle 18"/>
          <p:cNvSpPr>
            <a:spLocks/>
          </p:cNvSpPr>
          <p:nvPr/>
        </p:nvSpPr>
        <p:spPr bwMode="auto">
          <a:xfrm>
            <a:off x="3416300" y="2667000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b="1" dirty="0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cs typeface="Times New Roman" charset="0"/>
              </a:rPr>
              <a:t>0</a:t>
            </a:r>
          </a:p>
        </p:txBody>
      </p:sp>
      <p:sp>
        <p:nvSpPr>
          <p:cNvPr id="25619" name="Oval 19"/>
          <p:cNvSpPr>
            <a:spLocks/>
          </p:cNvSpPr>
          <p:nvPr/>
        </p:nvSpPr>
        <p:spPr bwMode="auto">
          <a:xfrm>
            <a:off x="2835275" y="3086100"/>
            <a:ext cx="76200" cy="76200"/>
          </a:xfrm>
          <a:prstGeom prst="ellipse">
            <a:avLst/>
          </a:prstGeom>
          <a:solidFill>
            <a:srgbClr val="3333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68400" y="3505200"/>
          <a:ext cx="177165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914400" progId="Equation.3">
                  <p:embed/>
                </p:oleObj>
              </mc:Choice>
              <mc:Fallback>
                <p:oleObj name="Equation" r:id="rId2" imgW="965160" imgH="914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3505200"/>
                        <a:ext cx="177165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82938" y="3505200"/>
          <a:ext cx="15843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914400" progId="Equation.3">
                  <p:embed/>
                </p:oleObj>
              </mc:Choice>
              <mc:Fallback>
                <p:oleObj name="Equation" r:id="rId4" imgW="86328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3505200"/>
                        <a:ext cx="15843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54725" y="3505200"/>
          <a:ext cx="12350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914400" progId="Equation.3">
                  <p:embed/>
                </p:oleObj>
              </mc:Choice>
              <mc:Fallback>
                <p:oleObj name="Equation" r:id="rId6" imgW="672840" imgH="914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3505200"/>
                        <a:ext cx="12350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5867400" y="2895600"/>
            <a:ext cx="381000" cy="152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Oval 19"/>
          <p:cNvSpPr>
            <a:spLocks/>
          </p:cNvSpPr>
          <p:nvPr/>
        </p:nvSpPr>
        <p:spPr bwMode="auto">
          <a:xfrm>
            <a:off x="5791200" y="3092450"/>
            <a:ext cx="76200" cy="76200"/>
          </a:xfrm>
          <a:prstGeom prst="ellipse">
            <a:avLst/>
          </a:prstGeom>
          <a:solidFill>
            <a:srgbClr val="3333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Rectangle 18"/>
          <p:cNvSpPr>
            <a:spLocks/>
          </p:cNvSpPr>
          <p:nvPr/>
        </p:nvSpPr>
        <p:spPr bwMode="auto">
          <a:xfrm>
            <a:off x="6311900" y="2667000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b="1" dirty="0" err="1">
                <a:solidFill>
                  <a:schemeClr val="tx1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X</a:t>
            </a:r>
            <a:r>
              <a:rPr lang="en-US" i="1" baseline="-25000" dirty="0" err="1">
                <a:solidFill>
                  <a:schemeClr val="tx1"/>
                </a:solidFill>
                <a:cs typeface="Times New Roman" charset="0"/>
              </a:rPr>
              <a:t>t</a:t>
            </a:r>
            <a:endParaRPr lang="en-US" i="1" baseline="-25000" dirty="0">
              <a:solidFill>
                <a:schemeClr val="tx1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Note: </a:t>
            </a:r>
            <a:r>
              <a:rPr lang="en-US" b="1" dirty="0"/>
              <a:t>v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aseline="-25000" dirty="0"/>
              <a:t>2</a:t>
            </a:r>
            <a:r>
              <a:rPr lang="en-US" dirty="0"/>
              <a:t> are </a:t>
            </a:r>
            <a:r>
              <a:rPr lang="en-US" i="1" dirty="0"/>
              <a:t>finite</a:t>
            </a:r>
            <a:r>
              <a:rPr lang="en-US" dirty="0"/>
              <a:t> vanishing points and </a:t>
            </a:r>
            <a:r>
              <a:rPr lang="en-US" b="1" dirty="0"/>
              <a:t>v</a:t>
            </a:r>
            <a:r>
              <a:rPr lang="en-US" baseline="-25000" dirty="0"/>
              <a:t>3</a:t>
            </a:r>
            <a:r>
              <a:rPr lang="en-US" dirty="0"/>
              <a:t> is an </a:t>
            </a:r>
            <a:r>
              <a:rPr lang="en-US" i="1" dirty="0"/>
              <a:t>infinite</a:t>
            </a:r>
            <a:r>
              <a:rPr lang="en-US" dirty="0"/>
              <a:t> vanishing point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19200" y="1676400"/>
            <a:ext cx="6562345" cy="3840436"/>
            <a:chOff x="152400" y="1868484"/>
            <a:chExt cx="7662938" cy="448452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8"/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277240" y="341864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152400" y="3200400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9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Consider a scene with three orthogonal vanishing directions: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We can align the world coordinate system with these directions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19200" y="1676400"/>
            <a:ext cx="6562345" cy="3840436"/>
            <a:chOff x="152400" y="1868484"/>
            <a:chExt cx="7662938" cy="448452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8"/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277240" y="341864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152400" y="3200400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2"/>
                  </a:solidFill>
                </a:rPr>
                <a:t>.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/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287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(1,0,0,0)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/>
              <a:t> – the vanishing point in the x direction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Similarly,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/>
              <a:t> and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/>
              <a:t> are the vanishing points in the y and z directions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(0,0,0,1)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/>
              <a:t> – projection of the origin of the world coordinate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Problem: we can only know the four columns up to independent scale factors, additional constraints needed to solve for them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57213" y="1143001"/>
          <a:ext cx="7519987" cy="221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720" imgH="711000" progId="Equation.3">
                  <p:embed/>
                </p:oleObj>
              </mc:Choice>
              <mc:Fallback>
                <p:oleObj name="Equation" r:id="rId3" imgW="2412720" imgH="711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1143001"/>
                        <a:ext cx="7519987" cy="2214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/>
          </p:cNvSpPr>
          <p:nvPr/>
        </p:nvSpPr>
        <p:spPr bwMode="auto">
          <a:xfrm>
            <a:off x="16002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22098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28194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429000" y="1219200"/>
            <a:ext cx="533400" cy="19812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8AF7CE-F46B-E74D-A6A6-8657E8C48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2"/>
          <a:stretch/>
        </p:blipFill>
        <p:spPr>
          <a:xfrm>
            <a:off x="5948699" y="2153687"/>
            <a:ext cx="2585701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66600" imgH="711000" progId="Equation.3">
                  <p:embed/>
                </p:oleObj>
              </mc:Choice>
              <mc:Fallback>
                <p:oleObj name="Equation" r:id="rId3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8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Orthogonality constraint: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711000" progId="Equation.3">
                  <p:embed/>
                </p:oleObj>
              </mc:Choice>
              <mc:Fallback>
                <p:oleObj name="Equation" r:id="rId2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E0567F-1678-EC4C-A962-422699AEF5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8563" y="3173411"/>
          <a:ext cx="362743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8000" imgH="253800" progId="Equation.3">
                  <p:embed/>
                </p:oleObj>
              </mc:Choice>
              <mc:Fallback>
                <p:oleObj name="Equation" r:id="rId4" imgW="1638000" imgH="2538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E0567F-1678-EC4C-A962-422699AEF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3173411"/>
                        <a:ext cx="362743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75BFEE-3E00-1743-8AE5-8DF7F30EE738}"/>
              </a:ext>
            </a:extLst>
          </p:cNvPr>
          <p:cNvSpPr/>
          <p:nvPr/>
        </p:nvSpPr>
        <p:spPr bwMode="auto">
          <a:xfrm>
            <a:off x="8375904" y="3118104"/>
            <a:ext cx="1500188" cy="6114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3F206-1B0A-9545-9994-863B04E0F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5948699" y="2153687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A81D0-108C-4A42-AAEB-6C40309A6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6896100" y="2153687"/>
            <a:ext cx="800100" cy="100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B6A7D-276E-654E-81EE-8AF67FAD97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5500" b="-9921"/>
          <a:stretch/>
        </p:blipFill>
        <p:spPr>
          <a:xfrm>
            <a:off x="3276600" y="4800600"/>
            <a:ext cx="2768600" cy="614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EFADFC-318E-3D45-BFA8-A6152E80F2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2" t="1" r="-502" b="-9921"/>
          <a:stretch/>
        </p:blipFill>
        <p:spPr>
          <a:xfrm>
            <a:off x="6121400" y="4803775"/>
            <a:ext cx="304800" cy="614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1FEE70-78EF-AE4E-B441-B1657EAF8A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1" b="1162"/>
          <a:stretch/>
        </p:blipFill>
        <p:spPr>
          <a:xfrm>
            <a:off x="4648200" y="4049590"/>
            <a:ext cx="1295400" cy="539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77DB45-6C66-0D40-B74A-EFA66B5A74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-6662" r="23140" b="1162"/>
          <a:stretch/>
        </p:blipFill>
        <p:spPr>
          <a:xfrm>
            <a:off x="3668605" y="5387913"/>
            <a:ext cx="411480" cy="576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3E82A8-BBEA-0848-9997-AA2FE1D2E6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4" r="14434" b="1209"/>
          <a:stretch/>
        </p:blipFill>
        <p:spPr>
          <a:xfrm>
            <a:off x="5013960" y="5401189"/>
            <a:ext cx="320040" cy="539496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DFE11D59-2397-4842-8B77-462BD313F6C6}"/>
              </a:ext>
            </a:extLst>
          </p:cNvPr>
          <p:cNvSpPr/>
          <p:nvPr/>
        </p:nvSpPr>
        <p:spPr bwMode="auto">
          <a:xfrm rot="5400000">
            <a:off x="3813551" y="4783393"/>
            <a:ext cx="121588" cy="114130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5B2B53A-2C71-784E-B996-45257728FCC6}"/>
              </a:ext>
            </a:extLst>
          </p:cNvPr>
          <p:cNvSpPr/>
          <p:nvPr/>
        </p:nvSpPr>
        <p:spPr bwMode="auto">
          <a:xfrm rot="5400000">
            <a:off x="5024969" y="4737512"/>
            <a:ext cx="133766" cy="124629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1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0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Let us align the world coordinate system with three orthogonal vanishing directions in the scene: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Orthogonality constraint: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Rotation disappears, each pair of vanishing points gives constraint on focal length and principal point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9600" y="1905000"/>
          <a:ext cx="41338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711000" progId="Equation.3">
                  <p:embed/>
                </p:oleObj>
              </mc:Choice>
              <mc:Fallback>
                <p:oleObj name="Equation" r:id="rId2" imgW="1866600" imgH="711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41338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E0567F-1678-EC4C-A962-422699AEF5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8563" y="3173411"/>
          <a:ext cx="362743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8000" imgH="253800" progId="Equation.3">
                  <p:embed/>
                </p:oleObj>
              </mc:Choice>
              <mc:Fallback>
                <p:oleObj name="Equation" r:id="rId4" imgW="1638000" imgH="2538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E0567F-1678-EC4C-A962-422699AEF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3173411"/>
                        <a:ext cx="362743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75BFEE-3E00-1743-8AE5-8DF7F30EE738}"/>
              </a:ext>
            </a:extLst>
          </p:cNvPr>
          <p:cNvSpPr/>
          <p:nvPr/>
        </p:nvSpPr>
        <p:spPr bwMode="auto">
          <a:xfrm>
            <a:off x="8375904" y="3118104"/>
            <a:ext cx="1500188" cy="6114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3F206-1B0A-9545-9994-863B04E0F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5948699" y="2153687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A81D0-108C-4A42-AAEB-6C40309A6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6896100" y="2153687"/>
            <a:ext cx="800100" cy="100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B6A7D-276E-654E-81EE-8AF67FAD97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1" t="1" r="-2002" b="-8601"/>
          <a:stretch/>
        </p:blipFill>
        <p:spPr>
          <a:xfrm>
            <a:off x="3429000" y="4820678"/>
            <a:ext cx="2476500" cy="606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1FEE70-78EF-AE4E-B441-B1657EAF8A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1" b="1162"/>
          <a:stretch/>
        </p:blipFill>
        <p:spPr>
          <a:xfrm>
            <a:off x="4648200" y="4049590"/>
            <a:ext cx="129540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90600"/>
            <a:ext cx="8505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1"/>
            <a:ext cx="2620245" cy="21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199"/>
            <a:ext cx="2686055" cy="21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96648" cy="20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60198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solve for focal length, principal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027003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</p:spTree>
    <p:extLst>
      <p:ext uri="{BB962C8B-B14F-4D97-AF65-F5344CB8AC3E}">
        <p14:creationId xmlns:p14="http://schemas.microsoft.com/office/powerpoint/2010/main" val="3792227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003150"/>
            <a:ext cx="7772400" cy="4953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Constraints on vanishing points: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solving for the calibration matrix: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Notice: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Thus,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 by using the constraint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1.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B27C7-0699-6B43-A4FF-9A519F4F1AE0}"/>
              </a:ext>
            </a:extLst>
          </p:cNvPr>
          <p:cNvGrpSpPr/>
          <p:nvPr/>
        </p:nvGrpSpPr>
        <p:grpSpPr>
          <a:xfrm>
            <a:off x="3575050" y="1860884"/>
            <a:ext cx="1993900" cy="1005840"/>
            <a:chOff x="5626100" y="1148398"/>
            <a:chExt cx="1993900" cy="10058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8D086A-2AF2-894E-A945-4E74CD2F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84" t="-1" r="-421" b="-253"/>
            <a:stretch/>
          </p:blipFill>
          <p:spPr>
            <a:xfrm>
              <a:off x="7086600" y="1148398"/>
              <a:ext cx="533400" cy="10058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81851D-78ED-7E46-909A-2331A46E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015"/>
            <a:stretch/>
          </p:blipFill>
          <p:spPr>
            <a:xfrm>
              <a:off x="5626100" y="1357313"/>
              <a:ext cx="1384300" cy="5207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ED67E-F8E9-C944-A956-391C161DD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/>
          <a:stretch/>
        </p:blipFill>
        <p:spPr>
          <a:xfrm>
            <a:off x="2590800" y="2553919"/>
            <a:ext cx="4144962" cy="161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DEA79-778F-E64A-B702-05967BCC4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8"/>
          <a:stretch/>
        </p:blipFill>
        <p:spPr>
          <a:xfrm>
            <a:off x="6558299" y="762000"/>
            <a:ext cx="909301" cy="100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2B54DE-CB43-2C46-A25C-6B6CE8E08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5"/>
          <a:stretch/>
        </p:blipFill>
        <p:spPr>
          <a:xfrm>
            <a:off x="7505700" y="762000"/>
            <a:ext cx="800100" cy="10033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7BBA3D9-5C4C-DF4F-B299-55B1A7ED0D16}"/>
              </a:ext>
            </a:extLst>
          </p:cNvPr>
          <p:cNvGrpSpPr/>
          <p:nvPr/>
        </p:nvGrpSpPr>
        <p:grpSpPr>
          <a:xfrm>
            <a:off x="2514600" y="4086405"/>
            <a:ext cx="1740154" cy="518155"/>
            <a:chOff x="2514600" y="4086405"/>
            <a:chExt cx="1740154" cy="5181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4B3B39-C7AE-3F45-A1D0-9320660F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69"/>
            <a:stretch/>
          </p:blipFill>
          <p:spPr>
            <a:xfrm>
              <a:off x="3130804" y="4096560"/>
              <a:ext cx="1123950" cy="50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C8BFD1-ED77-6841-B3C6-9651B9930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9" r="21147"/>
            <a:stretch/>
          </p:blipFill>
          <p:spPr>
            <a:xfrm>
              <a:off x="2899621" y="4090469"/>
              <a:ext cx="228600" cy="50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46531A-C847-1B48-A264-6D8FCDC00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8" r="6295" b="-800"/>
            <a:stretch/>
          </p:blipFill>
          <p:spPr>
            <a:xfrm>
              <a:off x="2514600" y="4086405"/>
              <a:ext cx="292608" cy="51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5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r>
              <a:rPr lang="en-US" dirty="0"/>
              <a:t>Calibration from vanishing points: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Solve for K (focal length, principal point) using three orthogonal vanishing points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Get rotation directly from vanishing points once calibration matrix is known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No need for calibration chart, 2D-3D correspondences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Could be completely automatic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Only applies to certain kinds of scenes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Inaccuracies in computation of vanishing points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Problems due to infinite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19513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dirty="0"/>
              <a:t>Application: Single View Reconstruction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9"/>
          <a:stretch/>
        </p:blipFill>
        <p:spPr>
          <a:xfrm>
            <a:off x="154451" y="1219200"/>
            <a:ext cx="4417549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1343" y="4361169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13" name="Picture 12" descr="Screen Shot 2018-03-07 at 10.27.21 AM.png">
            <a:extLst>
              <a:ext uri="{FF2B5EF4-FFF2-40B4-BE49-F238E27FC236}">
                <a16:creationId xmlns:a16="http://schemas.microsoft.com/office/drawing/2014/main" id="{26022BC9-E720-BE49-BE37-D7F8E50DA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4384091" cy="3189266"/>
          </a:xfrm>
          <a:prstGeom prst="rect">
            <a:avLst/>
          </a:prstGeom>
        </p:spPr>
      </p:pic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169DA01-482B-5941-8740-546E3BBC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730500"/>
            <a:ext cx="7772400" cy="14416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Find heights (Hint: estimate horizon)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Find location on 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Find pattern of the ground (Hint: </a:t>
            </a:r>
            <a:r>
              <a:rPr lang="en-US" sz="2000" dirty="0" err="1"/>
              <a:t>homography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4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dirty="0"/>
              <a:t>Application: Single View Reconstruction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Measure heights using Christ as reference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/>
          <a:lstStyle/>
          <a:p>
            <a:r>
              <a:rPr lang="en-US" dirty="0"/>
              <a:t>Application: 3D modeling from a single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2"/>
              </a:rPr>
              <a:t>Bringing</a:t>
            </a:r>
            <a:r>
              <a:rPr lang="en-US" sz="1400" dirty="0">
                <a:hlinkClick r:id="rId2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2" name="Picture 1" descr="Screen Shot 2018-03-07 at 10.2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1"/>
            <a:ext cx="3986129" cy="3886199"/>
          </a:xfrm>
          <a:prstGeom prst="rect">
            <a:avLst/>
          </a:prstGeom>
        </p:spPr>
      </p:pic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529" y="1219200"/>
            <a:ext cx="5093529" cy="4114800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1" y="1905000"/>
            <a:ext cx="47136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2" name="Group 58"/>
          <p:cNvGrpSpPr>
            <a:grpSpLocks/>
          </p:cNvGrpSpPr>
          <p:nvPr/>
        </p:nvGrpSpPr>
        <p:grpSpPr bwMode="auto">
          <a:xfrm>
            <a:off x="3884613" y="990600"/>
            <a:ext cx="3748087" cy="3784600"/>
            <a:chOff x="0" y="0"/>
            <a:chExt cx="2361" cy="2384"/>
          </a:xfrm>
        </p:grpSpPr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6146" name="Rectangle 2"/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67" name="Group 23"/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6147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8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49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5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6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172" name="Group 28"/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6168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69" name="Rectangle 25"/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0" name="Rectangle 26"/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1" name="Rectangle 27"/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201" name="Group 57"/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6174" name="Rectangle 30"/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6179" name="Group 35"/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6175" name="Rectangle 31"/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6176" name="Rectangle 32"/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6177" name="Rectangle 33"/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6178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6200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6180" name="Line 36"/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1" name="Line 37"/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2" name="Line 38"/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3" name="Line 39"/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4" name="Line 40"/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5" name="Line 41"/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6" name="Line 42"/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7" name="Line 43"/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8" name="Line 44"/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89" name="Line 45"/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0" name="Line 46"/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1" name="Line 47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2" name="Line 48"/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3" name="Line 49"/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4" name="Line 50"/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5" name="Line 51"/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6" name="Line 52"/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7" name="Line 53"/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8" name="Line 54"/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99" name="Line 55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05" name="Picture 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1371600" y="3276600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209" name="Group 65"/>
          <p:cNvGrpSpPr>
            <a:grpSpLocks/>
          </p:cNvGrpSpPr>
          <p:nvPr/>
        </p:nvGrpSpPr>
        <p:grpSpPr bwMode="auto">
          <a:xfrm>
            <a:off x="3810000" y="914400"/>
            <a:ext cx="3082925" cy="3124200"/>
            <a:chOff x="0" y="0"/>
            <a:chExt cx="1942" cy="1968"/>
          </a:xfrm>
        </p:grpSpPr>
        <p:pic>
          <p:nvPicPr>
            <p:cNvPr id="6207" name="Picture 6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8" name="Line 64"/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214" name="Rectangle 70"/>
          <p:cNvSpPr>
            <a:spLocks/>
          </p:cNvSpPr>
          <p:nvPr/>
        </p:nvSpPr>
        <p:spPr bwMode="auto">
          <a:xfrm>
            <a:off x="669925" y="5486400"/>
            <a:ext cx="4660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Approach:  unwarp then measure</a:t>
            </a:r>
          </a:p>
        </p:txBody>
      </p:sp>
      <p:sp>
        <p:nvSpPr>
          <p:cNvPr id="6215" name="Rectangle 71"/>
          <p:cNvSpPr>
            <a:spLocks/>
          </p:cNvSpPr>
          <p:nvPr/>
        </p:nvSpPr>
        <p:spPr bwMode="auto">
          <a:xfrm>
            <a:off x="673100" y="5943600"/>
            <a:ext cx="3759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What kind of warp is this?</a:t>
            </a:r>
          </a:p>
        </p:txBody>
      </p:sp>
    </p:spTree>
    <p:extLst>
      <p:ext uri="{BB962C8B-B14F-4D97-AF65-F5344CB8AC3E}">
        <p14:creationId xmlns:p14="http://schemas.microsoft.com/office/powerpoint/2010/main" val="32609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6" grpId="0" animBg="1"/>
      <p:bldP spid="6214" grpId="0" build="p" autoUpdateAnimBg="0"/>
      <p:bldP spid="6215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Image rectification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6"/>
          <p:cNvSpPr>
            <a:spLocks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3" name="Oval 7"/>
          <p:cNvSpPr>
            <a:spLocks/>
          </p:cNvSpPr>
          <p:nvPr/>
        </p:nvSpPr>
        <p:spPr bwMode="auto">
          <a:xfrm>
            <a:off x="2066925" y="3533775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4" name="Oval 8"/>
          <p:cNvSpPr>
            <a:spLocks/>
          </p:cNvSpPr>
          <p:nvPr/>
        </p:nvSpPr>
        <p:spPr bwMode="auto">
          <a:xfrm>
            <a:off x="1228725" y="35623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5" name="Oval 9"/>
          <p:cNvSpPr>
            <a:spLocks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6" name="Oval 10"/>
          <p:cNvSpPr>
            <a:spLocks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7" name="Oval 11"/>
          <p:cNvSpPr>
            <a:spLocks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8" name="Oval 12"/>
          <p:cNvSpPr>
            <a:spLocks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9" name="Oval 13"/>
          <p:cNvSpPr>
            <a:spLocks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30" name="Rectangle 14"/>
          <p:cNvSpPr>
            <a:spLocks/>
          </p:cNvSpPr>
          <p:nvPr/>
        </p:nvSpPr>
        <p:spPr bwMode="auto">
          <a:xfrm>
            <a:off x="685800" y="4114800"/>
            <a:ext cx="7785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To unwarp (rectify) an image</a:t>
            </a:r>
          </a:p>
          <a:p>
            <a:pPr marL="382588" indent="-34290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solve for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homography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given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and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how many points are necessary to solve for </a:t>
            </a:r>
            <a:r>
              <a:rPr lang="en-US" sz="18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sp>
        <p:nvSpPr>
          <p:cNvPr id="9231" name="Rectangle 15"/>
          <p:cNvSpPr>
            <a:spLocks/>
          </p:cNvSpPr>
          <p:nvPr/>
        </p:nvSpPr>
        <p:spPr bwMode="auto">
          <a:xfrm>
            <a:off x="1295400" y="3352800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</a:p>
        </p:txBody>
      </p:sp>
      <p:sp>
        <p:nvSpPr>
          <p:cNvPr id="9232" name="Rectangle 16"/>
          <p:cNvSpPr>
            <a:spLocks/>
          </p:cNvSpPr>
          <p:nvPr/>
        </p:nvSpPr>
        <p:spPr bwMode="auto">
          <a:xfrm>
            <a:off x="4954588" y="3048000"/>
            <a:ext cx="299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</p:txBody>
      </p:sp>
    </p:spTree>
    <p:extLst>
      <p:ext uri="{BB962C8B-B14F-4D97-AF65-F5344CB8AC3E}">
        <p14:creationId xmlns:p14="http://schemas.microsoft.com/office/powerpoint/2010/main" val="2844500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65288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1039" y="5410200"/>
            <a:ext cx="561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r>
              <a:rPr lang="en-US" i="1" dirty="0"/>
              <a:t>, Flagellation, </a:t>
            </a:r>
            <a:r>
              <a:rPr lang="en-US" dirty="0"/>
              <a:t>ca. 1455</a:t>
            </a:r>
          </a:p>
        </p:txBody>
      </p:sp>
    </p:spTree>
    <p:extLst>
      <p:ext uri="{BB962C8B-B14F-4D97-AF65-F5344CB8AC3E}">
        <p14:creationId xmlns:p14="http://schemas.microsoft.com/office/powerpoint/2010/main" val="324197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6248400"/>
            <a:ext cx="531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88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/>
          <a:lstStyle/>
          <a:p>
            <a:r>
              <a:rPr lang="en-US" dirty="0"/>
              <a:t>Application: 3D modeling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3430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969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2004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83520" y="4876800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5"/>
              </a:rPr>
              <a:t>Bringing</a:t>
            </a:r>
            <a:r>
              <a:rPr lang="en-US" sz="1400" dirty="0">
                <a:hlinkClick r:id="rId5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313940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Application: Fully automatic modeling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5955268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3"/>
              </a:rPr>
              <a:t>Automatic Photo Pop-up</a:t>
            </a:r>
            <a:r>
              <a:rPr lang="en-US" sz="1800" dirty="0"/>
              <a:t>, SIGGRAPH 2005.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1" y="6400800"/>
            <a:ext cx="8115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http://dhoiem.cs.illinois.edu/projects/popup/popup_movie_450_250.mp4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2845776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143000"/>
            <a:ext cx="2898297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275" y="3505200"/>
            <a:ext cx="4035125" cy="2347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43000"/>
            <a:ext cx="289686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6485" y="12192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1905000"/>
            <a:ext cx="9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vertical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2754868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2389881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61838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Hoiem</a:t>
            </a:r>
            <a:r>
              <a:rPr lang="en-US" sz="1800" dirty="0"/>
              <a:t>, A.A. </a:t>
            </a:r>
            <a:r>
              <a:rPr lang="en-US" sz="1800" dirty="0" err="1"/>
              <a:t>Efros</a:t>
            </a:r>
            <a:r>
              <a:rPr lang="en-US" sz="1800" dirty="0"/>
              <a:t>, and M. Hebert, </a:t>
            </a:r>
            <a:r>
              <a:rPr lang="en-US" sz="1800" dirty="0">
                <a:hlinkClick r:id="rId3"/>
              </a:rPr>
              <a:t>Putting Objects in Perspective</a:t>
            </a:r>
            <a:r>
              <a:rPr lang="en-US" sz="1800" dirty="0"/>
              <a:t>, CVPR 2006</a:t>
            </a:r>
          </a:p>
        </p:txBody>
      </p:sp>
    </p:spTree>
    <p:extLst>
      <p:ext uri="{BB962C8B-B14F-4D97-AF65-F5344CB8AC3E}">
        <p14:creationId xmlns:p14="http://schemas.microsoft.com/office/powerpoint/2010/main" val="1710030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Inserting synthetic objects into images: </a:t>
            </a:r>
            <a:r>
              <a:rPr lang="en-US" dirty="0">
                <a:hlinkClick r:id="rId2"/>
              </a:rPr>
              <a:t>http://vimeo.com/28962540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37" y="6172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Rendering Synthetic Objects into Legacy Photographs</a:t>
            </a:r>
            <a:r>
              <a:rPr lang="en-US" sz="1600" dirty="0"/>
              <a:t>,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399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2457449"/>
            <a:ext cx="42842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466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159124" y="911225"/>
            <a:ext cx="2362200" cy="2090738"/>
            <a:chOff x="2412" y="2031"/>
            <a:chExt cx="837" cy="741"/>
          </a:xfrm>
        </p:grpSpPr>
        <p:sp>
          <p:nvSpPr>
            <p:cNvPr id="123927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8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9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0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1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2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3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50841" y="911225"/>
            <a:ext cx="99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Figure credit: Noah </a:t>
            </a:r>
            <a:r>
              <a:rPr lang="en-US" sz="1000" dirty="0" err="1"/>
              <a:t>Snavely</a:t>
            </a:r>
            <a:endParaRPr lang="en-US" sz="1000" dirty="0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7150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Given 2D point correspondences between multiple images, compute the camera parameters and the 3D points</a:t>
            </a:r>
          </a:p>
        </p:txBody>
      </p:sp>
    </p:spTree>
    <p:extLst>
      <p:ext uri="{BB962C8B-B14F-4D97-AF65-F5344CB8AC3E}">
        <p14:creationId xmlns:p14="http://schemas.microsoft.com/office/powerpoint/2010/main" val="558580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sp>
        <p:nvSpPr>
          <p:cNvPr id="123928" name="Oval 24"/>
          <p:cNvSpPr>
            <a:spLocks noChangeArrowheads="1"/>
          </p:cNvSpPr>
          <p:nvPr/>
        </p:nvSpPr>
        <p:spPr bwMode="auto">
          <a:xfrm>
            <a:off x="4285191" y="1622245"/>
            <a:ext cx="194733" cy="194684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3159124" y="2434840"/>
            <a:ext cx="194733" cy="194684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Oval 26"/>
          <p:cNvSpPr>
            <a:spLocks noChangeArrowheads="1"/>
          </p:cNvSpPr>
          <p:nvPr/>
        </p:nvSpPr>
        <p:spPr bwMode="auto">
          <a:xfrm>
            <a:off x="4285191" y="2807279"/>
            <a:ext cx="194733" cy="194684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1" name="Oval 27"/>
          <p:cNvSpPr>
            <a:spLocks noChangeArrowheads="1"/>
          </p:cNvSpPr>
          <p:nvPr/>
        </p:nvSpPr>
        <p:spPr bwMode="auto">
          <a:xfrm>
            <a:off x="5326591" y="2502556"/>
            <a:ext cx="194733" cy="1946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5292724" y="1275200"/>
            <a:ext cx="194733" cy="194684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3" name="Oval 29"/>
          <p:cNvSpPr>
            <a:spLocks noChangeArrowheads="1"/>
          </p:cNvSpPr>
          <p:nvPr/>
        </p:nvSpPr>
        <p:spPr bwMode="auto">
          <a:xfrm>
            <a:off x="4242857" y="911225"/>
            <a:ext cx="194733" cy="194684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6388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Structure: </a:t>
            </a:r>
            <a:r>
              <a:rPr lang="en-US" sz="2000" dirty="0"/>
              <a:t>Given </a:t>
            </a:r>
            <a:r>
              <a:rPr lang="en-US" sz="2000" i="1" dirty="0"/>
              <a:t>known cameras</a:t>
            </a:r>
            <a:r>
              <a:rPr lang="en-US" sz="2000" dirty="0"/>
              <a:t> and projections of the same 3D point in two or more images, compute the 3D coordinates of that point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Triangulation!</a:t>
            </a:r>
          </a:p>
        </p:txBody>
      </p:sp>
      <p:sp>
        <p:nvSpPr>
          <p:cNvPr id="62" name="Line 99"/>
          <p:cNvSpPr>
            <a:spLocks noChangeShapeType="1"/>
          </p:cNvSpPr>
          <p:nvPr/>
        </p:nvSpPr>
        <p:spPr bwMode="auto">
          <a:xfrm flipH="1">
            <a:off x="660397" y="1371600"/>
            <a:ext cx="2657477" cy="3408362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100"/>
          <p:cNvSpPr>
            <a:spLocks noChangeShapeType="1"/>
          </p:cNvSpPr>
          <p:nvPr/>
        </p:nvSpPr>
        <p:spPr bwMode="auto">
          <a:xfrm>
            <a:off x="3317875" y="1371600"/>
            <a:ext cx="1406525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01"/>
          <p:cNvSpPr>
            <a:spLocks noChangeShapeType="1"/>
          </p:cNvSpPr>
          <p:nvPr/>
        </p:nvSpPr>
        <p:spPr bwMode="auto">
          <a:xfrm>
            <a:off x="3394075" y="1371600"/>
            <a:ext cx="5064125" cy="33528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27" name="Oval 23"/>
          <p:cNvSpPr>
            <a:spLocks noChangeArrowheads="1"/>
          </p:cNvSpPr>
          <p:nvPr/>
        </p:nvSpPr>
        <p:spPr bwMode="auto">
          <a:xfrm>
            <a:off x="3201457" y="1275200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809806" y="7620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2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Structure from motion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264024" y="1539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1040606" y="2886869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136775" y="3462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499998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223794" y="3078956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7054850" y="3717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736975" y="3521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619625" y="4032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635000" y="2759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635000" y="4206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635000" y="4740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714875" y="3543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724275" y="4991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714875" y="4991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324600" y="4779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8077200" y="4398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8077200" y="2951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6650037" y="49659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572135" y="3297238"/>
            <a:ext cx="995143" cy="860425"/>
            <a:chOff x="852" y="2079"/>
            <a:chExt cx="760" cy="657"/>
          </a:xfrm>
        </p:grpSpPr>
        <p:sp>
          <p:nvSpPr>
            <p:cNvPr id="123959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0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1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2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3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4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5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129088" y="3768725"/>
            <a:ext cx="1042379" cy="950913"/>
            <a:chOff x="2412" y="2031"/>
            <a:chExt cx="813" cy="741"/>
          </a:xfrm>
        </p:grpSpPr>
        <p:sp>
          <p:nvSpPr>
            <p:cNvPr id="12396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683373" y="3369007"/>
            <a:ext cx="972776" cy="1005375"/>
            <a:chOff x="4188" y="1966"/>
            <a:chExt cx="733" cy="757"/>
          </a:xfrm>
        </p:grpSpPr>
        <p:sp>
          <p:nvSpPr>
            <p:cNvPr id="123975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6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7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8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9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0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1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6872287" y="51771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3</a:t>
            </a:r>
          </a:p>
        </p:txBody>
      </p:sp>
      <p:sp>
        <p:nvSpPr>
          <p:cNvPr id="123928" name="Oval 24"/>
          <p:cNvSpPr>
            <a:spLocks noChangeArrowheads="1"/>
          </p:cNvSpPr>
          <p:nvPr/>
        </p:nvSpPr>
        <p:spPr bwMode="auto">
          <a:xfrm>
            <a:off x="4285191" y="1622245"/>
            <a:ext cx="194733" cy="194684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Oval 25"/>
          <p:cNvSpPr>
            <a:spLocks noChangeArrowheads="1"/>
          </p:cNvSpPr>
          <p:nvPr/>
        </p:nvSpPr>
        <p:spPr bwMode="auto">
          <a:xfrm>
            <a:off x="3159124" y="2434840"/>
            <a:ext cx="194733" cy="194684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Oval 26"/>
          <p:cNvSpPr>
            <a:spLocks noChangeArrowheads="1"/>
          </p:cNvSpPr>
          <p:nvPr/>
        </p:nvSpPr>
        <p:spPr bwMode="auto">
          <a:xfrm>
            <a:off x="4285191" y="2807279"/>
            <a:ext cx="194733" cy="194684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1" name="Oval 27"/>
          <p:cNvSpPr>
            <a:spLocks noChangeArrowheads="1"/>
          </p:cNvSpPr>
          <p:nvPr/>
        </p:nvSpPr>
        <p:spPr bwMode="auto">
          <a:xfrm>
            <a:off x="5326591" y="2502556"/>
            <a:ext cx="194733" cy="1946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5292724" y="1275200"/>
            <a:ext cx="194733" cy="194684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3" name="Oval 29"/>
          <p:cNvSpPr>
            <a:spLocks noChangeArrowheads="1"/>
          </p:cNvSpPr>
          <p:nvPr/>
        </p:nvSpPr>
        <p:spPr bwMode="auto">
          <a:xfrm>
            <a:off x="4242857" y="911225"/>
            <a:ext cx="194733" cy="194684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635000" y="3259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724275" y="3524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337300" y="3451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 Box 51"/>
          <p:cNvSpPr txBox="1">
            <a:spLocks noChangeArrowheads="1"/>
          </p:cNvSpPr>
          <p:nvPr/>
        </p:nvSpPr>
        <p:spPr bwMode="auto">
          <a:xfrm>
            <a:off x="868362" y="48897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Camera 1</a:t>
            </a:r>
          </a:p>
        </p:txBody>
      </p:sp>
      <p:sp>
        <p:nvSpPr>
          <p:cNvPr id="78" name="Text Box 52"/>
          <p:cNvSpPr txBox="1">
            <a:spLocks noChangeArrowheads="1"/>
          </p:cNvSpPr>
          <p:nvPr/>
        </p:nvSpPr>
        <p:spPr bwMode="auto">
          <a:xfrm>
            <a:off x="2540000" y="504219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Camera 2</a:t>
            </a:r>
          </a:p>
        </p:txBody>
      </p:sp>
      <p:sp>
        <p:nvSpPr>
          <p:cNvPr id="79" name="Text Box 86"/>
          <p:cNvSpPr txBox="1">
            <a:spLocks noChangeArrowheads="1"/>
          </p:cNvSpPr>
          <p:nvPr/>
        </p:nvSpPr>
        <p:spPr bwMode="auto">
          <a:xfrm>
            <a:off x="965200" y="51009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80" name="Text Box 87"/>
          <p:cNvSpPr txBox="1">
            <a:spLocks noChangeArrowheads="1"/>
          </p:cNvSpPr>
          <p:nvPr/>
        </p:nvSpPr>
        <p:spPr bwMode="auto">
          <a:xfrm>
            <a:off x="2678113" y="5253335"/>
            <a:ext cx="898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R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,t</a:t>
            </a:r>
            <a:r>
              <a:rPr lang="en-US" b="1" baseline="-25000" dirty="0">
                <a:latin typeface="Times New Roman" pitchFamily="18" charset="0"/>
              </a:rPr>
              <a:t>2</a:t>
            </a:r>
          </a:p>
        </p:txBody>
      </p:sp>
      <p:sp>
        <p:nvSpPr>
          <p:cNvPr id="61" name="Content Placeholder 73"/>
          <p:cNvSpPr>
            <a:spLocks noGrp="1"/>
          </p:cNvSpPr>
          <p:nvPr>
            <p:ph idx="1"/>
          </p:nvPr>
        </p:nvSpPr>
        <p:spPr>
          <a:xfrm>
            <a:off x="228600" y="5715000"/>
            <a:ext cx="84582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Motion: </a:t>
            </a:r>
            <a:r>
              <a:rPr lang="en-US" sz="2000" dirty="0"/>
              <a:t>Given a set of </a:t>
            </a:r>
            <a:r>
              <a:rPr lang="en-US" sz="2000" i="1" dirty="0"/>
              <a:t>known</a:t>
            </a:r>
            <a:r>
              <a:rPr lang="en-US" sz="2000" dirty="0"/>
              <a:t> 3D points seen by a camera, compute the camera parameters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Calibration!</a:t>
            </a:r>
          </a:p>
        </p:txBody>
      </p:sp>
      <p:sp>
        <p:nvSpPr>
          <p:cNvPr id="123927" name="Oval 23"/>
          <p:cNvSpPr>
            <a:spLocks noChangeArrowheads="1"/>
          </p:cNvSpPr>
          <p:nvPr/>
        </p:nvSpPr>
        <p:spPr bwMode="auto">
          <a:xfrm>
            <a:off x="3201457" y="1275200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819206" y="48768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505200" y="51054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38806" y="502175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3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</a:t>
            </a:r>
          </a:p>
        </p:txBody>
      </p:sp>
      <p:pic>
        <p:nvPicPr>
          <p:cNvPr id="8" name="Picture 7" descr="Screen Shot 2018-03-07 at 9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0"/>
            <a:ext cx="3981450" cy="58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7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8070" y="64710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2"/>
              </a:rPr>
              <a:t>Image source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771CA-AABA-C749-9386-B1F1102D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42" y="1253728"/>
            <a:ext cx="6978316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34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certain assumptions hold, we can recover structure from a single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we need </a:t>
            </a:r>
            <a:r>
              <a:rPr lang="en-US" sz="2400" i="1" dirty="0"/>
              <a:t>multi-view geometry</a:t>
            </a:r>
          </a:p>
          <a:p>
            <a:endParaRPr lang="en-US" sz="2400" dirty="0"/>
          </a:p>
        </p:txBody>
      </p:sp>
      <p:pic>
        <p:nvPicPr>
          <p:cNvPr id="8" name="Picture 2" descr="http://www.ibiblio.org/wm/paint/auth/vermeer/i/music-le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2209800"/>
            <a:ext cx="30133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752600"/>
            <a:ext cx="2896219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5800" y="5115580"/>
            <a:ext cx="8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381000" y="58674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But first, we need to understand the geometry of a single camera…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" grpId="0" build="p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21507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57200" y="3657600"/>
            <a:ext cx="8305800" cy="2971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Normalized (camera) coordinate system:</a:t>
            </a:r>
            <a:r>
              <a:rPr lang="en-US" sz="2400" dirty="0"/>
              <a:t> camera center is at the origin, the </a:t>
            </a:r>
            <a:r>
              <a:rPr lang="en-US" sz="2400" i="1" dirty="0"/>
              <a:t>principal axis</a:t>
            </a:r>
            <a:r>
              <a:rPr lang="en-US" sz="2400" dirty="0"/>
              <a:t> is the z-axis, </a:t>
            </a:r>
            <a:br>
              <a:rPr lang="en-US" sz="2400" dirty="0"/>
            </a:br>
            <a:r>
              <a:rPr lang="en-US" sz="2400" dirty="0"/>
              <a:t>x and y axes of the image plane are parallel to x and y axes of the world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b="1" dirty="0"/>
              <a:t>Camera calibration: </a:t>
            </a:r>
            <a:r>
              <a:rPr lang="en-US" sz="2400" dirty="0"/>
              <a:t>figuring out transformation from </a:t>
            </a:r>
            <a:r>
              <a:rPr lang="en-US" sz="2400" i="1" dirty="0"/>
              <a:t>world</a:t>
            </a:r>
            <a:r>
              <a:rPr lang="en-US" sz="2400" dirty="0"/>
              <a:t> coordinate system to </a:t>
            </a:r>
            <a:r>
              <a:rPr lang="en-US" sz="2400" i="1" dirty="0"/>
              <a:t>image</a:t>
            </a:r>
            <a:r>
              <a:rPr lang="en-US" sz="2400" dirty="0"/>
              <a:t> coordinate system</a:t>
            </a:r>
          </a:p>
        </p:txBody>
      </p:sp>
      <p:pic>
        <p:nvPicPr>
          <p:cNvPr id="21508" name="Picture 20" descr="fig5"/>
          <p:cNvPicPr>
            <a:picLocks noChangeAspect="1" noChangeArrowheads="1"/>
          </p:cNvPicPr>
          <p:nvPr/>
        </p:nvPicPr>
        <p:blipFill>
          <a:blip r:embed="rId3" cstate="print"/>
          <a:srcRect r="44240"/>
          <a:stretch>
            <a:fillRect/>
          </a:stretch>
        </p:blipFill>
        <p:spPr bwMode="auto">
          <a:xfrm>
            <a:off x="847725" y="1182688"/>
            <a:ext cx="41592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 rot="20129443">
            <a:off x="5410200" y="1463040"/>
            <a:ext cx="2895600" cy="2011680"/>
            <a:chOff x="5410200" y="1463040"/>
            <a:chExt cx="2895600" cy="2011680"/>
          </a:xfrm>
        </p:grpSpPr>
        <p:pic>
          <p:nvPicPr>
            <p:cNvPr id="5" name="Picture 3" descr="fig5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1890" t="19840" r="-713" b="-4322"/>
            <a:stretch/>
          </p:blipFill>
          <p:spPr bwMode="auto">
            <a:xfrm>
              <a:off x="5562600" y="1463040"/>
              <a:ext cx="274320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 bwMode="auto">
            <a:xfrm>
              <a:off x="5410200" y="1600200"/>
              <a:ext cx="304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67400" y="1066800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world coordinate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38B2B-4874-0A47-B98F-B44B37AD0A9A}"/>
              </a:ext>
            </a:extLst>
          </p:cNvPr>
          <p:cNvSpPr/>
          <p:nvPr/>
        </p:nvSpPr>
        <p:spPr bwMode="auto">
          <a:xfrm>
            <a:off x="1389888" y="2313432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45A63-6BD5-EF48-80B5-A1FC1A30E3DF}"/>
              </a:ext>
            </a:extLst>
          </p:cNvPr>
          <p:cNvSpPr/>
          <p:nvPr/>
        </p:nvSpPr>
        <p:spPr bwMode="auto">
          <a:xfrm>
            <a:off x="2651760" y="2487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41432</TotalTime>
  <Words>2742</Words>
  <Application>Microsoft Macintosh PowerPoint</Application>
  <PresentationFormat>On-screen Show (4:3)</PresentationFormat>
  <Paragraphs>444</Paragraphs>
  <Slides>67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Bold</vt:lpstr>
      <vt:lpstr>Arial Italic</vt:lpstr>
      <vt:lpstr>Calibri</vt:lpstr>
      <vt:lpstr>Tahoma</vt:lpstr>
      <vt:lpstr>Times New Roman</vt:lpstr>
      <vt:lpstr>Times New Roman Bold</vt:lpstr>
      <vt:lpstr>Blank Presentation</vt:lpstr>
      <vt:lpstr>Equation</vt:lpstr>
      <vt:lpstr>Geometry of a single camera</vt:lpstr>
      <vt:lpstr>Our goal: Recovery of 3D structure</vt:lpstr>
      <vt:lpstr>Things aren’t always as they appear…</vt:lpstr>
      <vt:lpstr>Single-view ambiguity</vt:lpstr>
      <vt:lpstr>Single-view ambiguity</vt:lpstr>
      <vt:lpstr>Single-view ambiguity</vt:lpstr>
      <vt:lpstr>Anamorphic perspective</vt:lpstr>
      <vt:lpstr>Our goal: Recovery of 3D structure</vt:lpstr>
      <vt:lpstr>Camera calibration</vt:lpstr>
      <vt:lpstr>Review: Pinhole camera model</vt:lpstr>
      <vt:lpstr>Principal point</vt:lpstr>
      <vt:lpstr>Principal point offset</vt:lpstr>
      <vt:lpstr>Principal point offset</vt:lpstr>
      <vt:lpstr>Principal point offset</vt:lpstr>
      <vt:lpstr>Pixel coordinates</vt:lpstr>
      <vt:lpstr>Camera rotation and translation</vt:lpstr>
      <vt:lpstr>Camera rotation and translation</vt:lpstr>
      <vt:lpstr>Camera rotation and translation</vt:lpstr>
      <vt:lpstr>Camera rotation and translation</vt:lpstr>
      <vt:lpstr>Camera rotation and translation</vt:lpstr>
      <vt:lpstr>Camera rotation and translation</vt:lpstr>
      <vt:lpstr>Camera parameters</vt:lpstr>
      <vt:lpstr>Camera parameters</vt:lpstr>
      <vt:lpstr>Camera calibration</vt:lpstr>
      <vt:lpstr>Camera calibration</vt:lpstr>
      <vt:lpstr>Camera calibration: Linear method</vt:lpstr>
      <vt:lpstr>Camera calibration: Linear method</vt:lpstr>
      <vt:lpstr>Camera calibration: Linear method</vt:lpstr>
      <vt:lpstr>Camera calibration: Linear vs. nonlinear</vt:lpstr>
      <vt:lpstr>Homography Example</vt:lpstr>
      <vt:lpstr>Problem set-up</vt:lpstr>
      <vt:lpstr>A taste of multi-view geometry: Triangulation</vt:lpstr>
      <vt:lpstr>Triangulation</vt:lpstr>
      <vt:lpstr>Triangulation</vt:lpstr>
      <vt:lpstr>Triangulation: Geometric approach</vt:lpstr>
      <vt:lpstr>Triangulation: Nonlinear approach</vt:lpstr>
      <vt:lpstr>Triangulation: Linear approach</vt:lpstr>
      <vt:lpstr>Triangulation: Linear approach</vt:lpstr>
      <vt:lpstr>Camera calibration revisited</vt:lpstr>
      <vt:lpstr>Camera calibration revisited</vt:lpstr>
      <vt:lpstr>Recall: Homogenous Coordinates</vt:lpstr>
      <vt:lpstr>Recall: Homogenous Coordinates</vt:lpstr>
      <vt:lpstr>Recall: Vanishing points</vt:lpstr>
      <vt:lpstr>Computing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Calibration from vanishing points</vt:lpstr>
      <vt:lpstr>Rotation from vanishing points</vt:lpstr>
      <vt:lpstr>Calibration from vanishing points: Summary</vt:lpstr>
      <vt:lpstr>Application: Single View Reconstruction</vt:lpstr>
      <vt:lpstr>Application: Single View Reconstruction</vt:lpstr>
      <vt:lpstr>Application: 3D modeling from a single image</vt:lpstr>
      <vt:lpstr>Measurements on planes</vt:lpstr>
      <vt:lpstr>Image rectification</vt:lpstr>
      <vt:lpstr>Image rectification: example</vt:lpstr>
      <vt:lpstr>Application: 3D modeling from a single image</vt:lpstr>
      <vt:lpstr>Application: Fully automatic modeling</vt:lpstr>
      <vt:lpstr>Application: Object detection</vt:lpstr>
      <vt:lpstr>Application: Image editing</vt:lpstr>
      <vt:lpstr>Preview: Structure from motion</vt:lpstr>
      <vt:lpstr>Preview: Structure from motion</vt:lpstr>
      <vt:lpstr>Preview: Structure from motion</vt:lpstr>
      <vt:lpstr>Useful reference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715</cp:revision>
  <cp:lastPrinted>2019-03-06T20:21:59Z</cp:lastPrinted>
  <dcterms:created xsi:type="dcterms:W3CDTF">2004-08-29T23:15:23Z</dcterms:created>
  <dcterms:modified xsi:type="dcterms:W3CDTF">2023-03-01T02:20:01Z</dcterms:modified>
</cp:coreProperties>
</file>