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887" r:id="rId2"/>
    <p:sldId id="733" r:id="rId3"/>
    <p:sldId id="886" r:id="rId4"/>
    <p:sldId id="889" r:id="rId5"/>
    <p:sldId id="891" r:id="rId6"/>
    <p:sldId id="808" r:id="rId7"/>
    <p:sldId id="857" r:id="rId8"/>
    <p:sldId id="892" r:id="rId9"/>
    <p:sldId id="893" r:id="rId10"/>
    <p:sldId id="794" r:id="rId11"/>
    <p:sldId id="1253" r:id="rId12"/>
    <p:sldId id="899" r:id="rId13"/>
    <p:sldId id="795" r:id="rId14"/>
    <p:sldId id="796" r:id="rId15"/>
    <p:sldId id="797" r:id="rId16"/>
    <p:sldId id="799" r:id="rId17"/>
    <p:sldId id="800" r:id="rId18"/>
    <p:sldId id="801" r:id="rId19"/>
    <p:sldId id="802" r:id="rId20"/>
    <p:sldId id="919" r:id="rId21"/>
    <p:sldId id="842" r:id="rId22"/>
    <p:sldId id="1255" r:id="rId23"/>
    <p:sldId id="925" r:id="rId24"/>
    <p:sldId id="854" r:id="rId25"/>
    <p:sldId id="1254" r:id="rId26"/>
    <p:sldId id="837" r:id="rId27"/>
    <p:sldId id="1256" r:id="rId28"/>
    <p:sldId id="865" r:id="rId29"/>
    <p:sldId id="1251" r:id="rId30"/>
    <p:sldId id="1252" r:id="rId31"/>
    <p:sldId id="841" r:id="rId32"/>
    <p:sldId id="846" r:id="rId33"/>
    <p:sldId id="878" r:id="rId34"/>
    <p:sldId id="894" r:id="rId35"/>
    <p:sldId id="898" r:id="rId36"/>
    <p:sldId id="850" r:id="rId37"/>
    <p:sldId id="897" r:id="rId38"/>
    <p:sldId id="918" r:id="rId39"/>
    <p:sldId id="851" r:id="rId40"/>
    <p:sldId id="867" r:id="rId41"/>
    <p:sldId id="869" r:id="rId42"/>
    <p:sldId id="913" r:id="rId43"/>
    <p:sldId id="868" r:id="rId44"/>
    <p:sldId id="860" r:id="rId45"/>
    <p:sldId id="914" r:id="rId46"/>
    <p:sldId id="928" r:id="rId47"/>
    <p:sldId id="905" r:id="rId48"/>
    <p:sldId id="907" r:id="rId49"/>
    <p:sldId id="916" r:id="rId50"/>
    <p:sldId id="872" r:id="rId51"/>
    <p:sldId id="883" r:id="rId52"/>
    <p:sldId id="874" r:id="rId53"/>
    <p:sldId id="875" r:id="rId54"/>
    <p:sldId id="876" r:id="rId55"/>
    <p:sldId id="921" r:id="rId56"/>
    <p:sldId id="924" r:id="rId57"/>
    <p:sldId id="884" r:id="rId58"/>
    <p:sldId id="943" r:id="rId59"/>
    <p:sldId id="942" r:id="rId60"/>
    <p:sldId id="944" r:id="rId61"/>
    <p:sldId id="972" r:id="rId62"/>
    <p:sldId id="946" r:id="rId63"/>
    <p:sldId id="945" r:id="rId64"/>
    <p:sldId id="947" r:id="rId65"/>
    <p:sldId id="948" r:id="rId66"/>
    <p:sldId id="949" r:id="rId67"/>
    <p:sldId id="1245" r:id="rId68"/>
    <p:sldId id="1244" r:id="rId69"/>
    <p:sldId id="951" r:id="rId70"/>
  </p:sldIdLst>
  <p:sldSz cx="9144000" cy="6858000" type="screen4x3"/>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8EFA00"/>
    <a:srgbClr val="005493"/>
    <a:srgbClr val="00FDFF"/>
    <a:srgbClr val="0000FF"/>
    <a:srgbClr val="FF9900"/>
    <a:srgbClr val="CC66FF"/>
    <a:srgbClr val="FF0000"/>
    <a:srgbClr val="33CC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69" autoAdjust="0"/>
    <p:restoredTop sz="79456" autoAdjust="0"/>
  </p:normalViewPr>
  <p:slideViewPr>
    <p:cSldViewPr>
      <p:cViewPr varScale="1">
        <p:scale>
          <a:sx n="100" d="100"/>
          <a:sy n="100" d="100"/>
        </p:scale>
        <p:origin x="259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a:t>
            </a:fld>
            <a:endParaRPr lang="en-US"/>
          </a:p>
        </p:txBody>
      </p:sp>
    </p:spTree>
    <p:extLst>
      <p:ext uri="{BB962C8B-B14F-4D97-AF65-F5344CB8AC3E}">
        <p14:creationId xmlns:p14="http://schemas.microsoft.com/office/powerpoint/2010/main" val="3227693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17</a:t>
            </a:fld>
            <a:endParaRPr lang="en-US"/>
          </a:p>
        </p:txBody>
      </p:sp>
    </p:spTree>
    <p:extLst>
      <p:ext uri="{BB962C8B-B14F-4D97-AF65-F5344CB8AC3E}">
        <p14:creationId xmlns:p14="http://schemas.microsoft.com/office/powerpoint/2010/main" val="43011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18</a:t>
            </a:fld>
            <a:endParaRPr lang="en-US"/>
          </a:p>
        </p:txBody>
      </p:sp>
    </p:spTree>
    <p:extLst>
      <p:ext uri="{BB962C8B-B14F-4D97-AF65-F5344CB8AC3E}">
        <p14:creationId xmlns:p14="http://schemas.microsoft.com/office/powerpoint/2010/main" val="4134310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19</a:t>
            </a:fld>
            <a:endParaRPr lang="en-US"/>
          </a:p>
        </p:txBody>
      </p:sp>
    </p:spTree>
    <p:extLst>
      <p:ext uri="{BB962C8B-B14F-4D97-AF65-F5344CB8AC3E}">
        <p14:creationId xmlns:p14="http://schemas.microsoft.com/office/powerpoint/2010/main" val="4245453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20</a:t>
            </a:fld>
            <a:endParaRPr lang="en-US"/>
          </a:p>
        </p:txBody>
      </p:sp>
    </p:spTree>
    <p:extLst>
      <p:ext uri="{BB962C8B-B14F-4D97-AF65-F5344CB8AC3E}">
        <p14:creationId xmlns:p14="http://schemas.microsoft.com/office/powerpoint/2010/main" val="3821054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25</a:t>
            </a:fld>
            <a:endParaRPr lang="en-US"/>
          </a:p>
        </p:txBody>
      </p:sp>
    </p:spTree>
    <p:extLst>
      <p:ext uri="{BB962C8B-B14F-4D97-AF65-F5344CB8AC3E}">
        <p14:creationId xmlns:p14="http://schemas.microsoft.com/office/powerpoint/2010/main" val="42024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26</a:t>
            </a:fld>
            <a:endParaRPr lang="en-US"/>
          </a:p>
        </p:txBody>
      </p:sp>
    </p:spTree>
    <p:extLst>
      <p:ext uri="{BB962C8B-B14F-4D97-AF65-F5344CB8AC3E}">
        <p14:creationId xmlns:p14="http://schemas.microsoft.com/office/powerpoint/2010/main" val="1439301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Object detection system overview.</a:t>
            </a:r>
            <a:r>
              <a:rPr lang="en-US" sz="1200" dirty="0"/>
              <a:t> Our system (1) takes an input image, (2) extracts around 2000 bottom-up region proposals, (3) computes features for each proposal using a large convolutional neural network (CNN), and then (4) classifies each region using class-specific linear SVMs. </a:t>
            </a:r>
            <a:r>
              <a:rPr lang="en-US" sz="1200" b="1" dirty="0"/>
              <a:t>R-CNN achieves a mean average precision (</a:t>
            </a:r>
            <a:r>
              <a:rPr lang="en-US" sz="1200" b="1" dirty="0" err="1"/>
              <a:t>mAP</a:t>
            </a:r>
            <a:r>
              <a:rPr lang="en-US" sz="1200" b="1" dirty="0"/>
              <a:t>) of 53.7% on PASCAL VOC 2010</a:t>
            </a:r>
            <a:r>
              <a:rPr lang="en-US" sz="1200" dirty="0"/>
              <a:t>. For comparison, </a:t>
            </a:r>
            <a:r>
              <a:rPr lang="en-US" sz="1200" dirty="0" err="1"/>
              <a:t>Uijlings</a:t>
            </a:r>
            <a:r>
              <a:rPr lang="en-US" sz="1200" dirty="0"/>
              <a:t> et al. (2013) report 35.1% </a:t>
            </a:r>
            <a:r>
              <a:rPr lang="en-US" sz="1200" dirty="0" err="1"/>
              <a:t>mAP</a:t>
            </a:r>
            <a:r>
              <a:rPr lang="en-US" sz="1200" dirty="0"/>
              <a:t> using the same region proposals, but with a spatial pyramid and bag-of-visual-words approach. </a:t>
            </a:r>
            <a:r>
              <a:rPr lang="en-US" sz="1200" b="1" dirty="0"/>
              <a:t>The popular deformable part models perform at 33.4%.</a:t>
            </a:r>
          </a:p>
          <a:p>
            <a:endParaRPr lang="en-US" dirty="0"/>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28</a:t>
            </a:fld>
            <a:endParaRPr lang="en-US"/>
          </a:p>
        </p:txBody>
      </p:sp>
    </p:spTree>
    <p:extLst>
      <p:ext uri="{BB962C8B-B14F-4D97-AF65-F5344CB8AC3E}">
        <p14:creationId xmlns:p14="http://schemas.microsoft.com/office/powerpoint/2010/main" val="4261725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29</a:t>
            </a:fld>
            <a:endParaRPr lang="en-US"/>
          </a:p>
        </p:txBody>
      </p:sp>
    </p:spTree>
    <p:extLst>
      <p:ext uri="{BB962C8B-B14F-4D97-AF65-F5344CB8AC3E}">
        <p14:creationId xmlns:p14="http://schemas.microsoft.com/office/powerpoint/2010/main" val="3986326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31</a:t>
            </a:fld>
            <a:endParaRPr lang="en-US"/>
          </a:p>
        </p:txBody>
      </p:sp>
    </p:spTree>
    <p:extLst>
      <p:ext uri="{BB962C8B-B14F-4D97-AF65-F5344CB8AC3E}">
        <p14:creationId xmlns:p14="http://schemas.microsoft.com/office/powerpoint/2010/main" val="1505017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32</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7615E34-67BE-43B6-AA45-D342F232CCA0}" type="slidenum">
              <a:rPr lang="en-US" smtClean="0"/>
              <a:pPr/>
              <a:t>2</a:t>
            </a:fld>
            <a:endParaRPr lang="en-US"/>
          </a:p>
        </p:txBody>
      </p:sp>
      <p:sp>
        <p:nvSpPr>
          <p:cNvPr id="50179" name="Rectangle 2"/>
          <p:cNvSpPr>
            <a:spLocks noGrp="1" noRot="1" noChangeAspect="1" noChangeArrowheads="1" noTextEdit="1"/>
          </p:cNvSpPr>
          <p:nvPr>
            <p:ph type="sldImg"/>
          </p:nvPr>
        </p:nvSpPr>
        <p:spPr>
          <a:xfrm>
            <a:off x="1265238" y="725488"/>
            <a:ext cx="4784725" cy="3587750"/>
          </a:xfrm>
          <a:ln/>
        </p:spPr>
      </p:sp>
      <p:sp>
        <p:nvSpPr>
          <p:cNvPr id="5018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486911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36</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T</a:t>
            </a:r>
            <a:r>
              <a:rPr lang="en-US" baseline="0" dirty="0"/>
              <a:t>hese speed improvements do not sacrifice object detection accuracy. In fact, mean average precision is better than the baseline methods due to our improved training.</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39</a:t>
            </a:fld>
            <a:endParaRPr lang="en-US"/>
          </a:p>
        </p:txBody>
      </p:sp>
    </p:spTree>
    <p:extLst>
      <p:ext uri="{BB962C8B-B14F-4D97-AF65-F5344CB8AC3E}">
        <p14:creationId xmlns:p14="http://schemas.microsoft.com/office/powerpoint/2010/main" val="2135442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sliding-window location, we simultaneously predict multiple region proposals, where the number of maximum possible proposals for each location is denoted as k. So the </a:t>
            </a:r>
            <a:r>
              <a:rPr lang="en-US" dirty="0" err="1"/>
              <a:t>reg</a:t>
            </a:r>
            <a:r>
              <a:rPr lang="en-US" dirty="0"/>
              <a:t> layer has 4k outputs encoding the coordinates of k boxes, and the </a:t>
            </a:r>
            <a:r>
              <a:rPr lang="en-US" dirty="0" err="1"/>
              <a:t>cls</a:t>
            </a:r>
            <a:r>
              <a:rPr lang="en-US" dirty="0"/>
              <a:t> layer outputs 2k scores that estimate probability of object or not object for each proposal</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41</a:t>
            </a:fld>
            <a:endParaRPr lang="en-US"/>
          </a:p>
        </p:txBody>
      </p:sp>
    </p:spTree>
    <p:extLst>
      <p:ext uri="{BB962C8B-B14F-4D97-AF65-F5344CB8AC3E}">
        <p14:creationId xmlns:p14="http://schemas.microsoft.com/office/powerpoint/2010/main" val="3643665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44</a:t>
            </a:fld>
            <a:endParaRPr lang="en-US"/>
          </a:p>
        </p:txBody>
      </p:sp>
    </p:spTree>
    <p:extLst>
      <p:ext uri="{BB962C8B-B14F-4D97-AF65-F5344CB8AC3E}">
        <p14:creationId xmlns:p14="http://schemas.microsoft.com/office/powerpoint/2010/main" val="1232957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46</a:t>
            </a:fld>
            <a:endParaRPr lang="en-US"/>
          </a:p>
        </p:txBody>
      </p:sp>
    </p:spTree>
    <p:extLst>
      <p:ext uri="{BB962C8B-B14F-4D97-AF65-F5344CB8AC3E}">
        <p14:creationId xmlns:p14="http://schemas.microsoft.com/office/powerpoint/2010/main" val="1658586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47</a:t>
            </a:fld>
            <a:endParaRPr lang="en-US"/>
          </a:p>
        </p:txBody>
      </p:sp>
    </p:spTree>
    <p:extLst>
      <p:ext uri="{BB962C8B-B14F-4D97-AF65-F5344CB8AC3E}">
        <p14:creationId xmlns:p14="http://schemas.microsoft.com/office/powerpoint/2010/main" val="133757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50</a:t>
            </a:fld>
            <a:endParaRPr lang="en-US"/>
          </a:p>
        </p:txBody>
      </p:sp>
    </p:spTree>
    <p:extLst>
      <p:ext uri="{BB962C8B-B14F-4D97-AF65-F5344CB8AC3E}">
        <p14:creationId xmlns:p14="http://schemas.microsoft.com/office/powerpoint/2010/main" val="1291888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52</a:t>
            </a:fld>
            <a:endParaRPr lang="en-US"/>
          </a:p>
        </p:txBody>
      </p:sp>
    </p:spTree>
    <p:extLst>
      <p:ext uri="{BB962C8B-B14F-4D97-AF65-F5344CB8AC3E}">
        <p14:creationId xmlns:p14="http://schemas.microsoft.com/office/powerpoint/2010/main" val="1439301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53</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sliding-window location, we simultaneously predict multiple region proposals, where the number of maximum possible proposals for each location is denoted as k. So the </a:t>
            </a:r>
            <a:r>
              <a:rPr lang="en-US" dirty="0" err="1"/>
              <a:t>reg</a:t>
            </a:r>
            <a:r>
              <a:rPr lang="en-US" dirty="0"/>
              <a:t> layer has 4k outputs encoding the coordinates of k boxes, and the </a:t>
            </a:r>
            <a:r>
              <a:rPr lang="en-US" dirty="0" err="1"/>
              <a:t>cls</a:t>
            </a:r>
            <a:r>
              <a:rPr lang="en-US" dirty="0"/>
              <a:t> layer outputs 2k scores that estimate probability of object or not object for each proposal</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55</a:t>
            </a:fld>
            <a:endParaRPr lang="en-US"/>
          </a:p>
        </p:txBody>
      </p:sp>
    </p:spTree>
    <p:extLst>
      <p:ext uri="{BB962C8B-B14F-4D97-AF65-F5344CB8AC3E}">
        <p14:creationId xmlns:p14="http://schemas.microsoft.com/office/powerpoint/2010/main" val="5150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C2ECB67-951F-4244-8472-7AB712305D66}" type="slidenum">
              <a:rPr lang="en-US" smtClean="0">
                <a:solidFill>
                  <a:prstClr val="black"/>
                </a:solidFill>
              </a:rPr>
              <a:pPr/>
              <a:t>6</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96189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56</a:t>
            </a:fld>
            <a:endParaRPr lang="en-US"/>
          </a:p>
        </p:txBody>
      </p:sp>
    </p:spTree>
    <p:extLst>
      <p:ext uri="{BB962C8B-B14F-4D97-AF65-F5344CB8AC3E}">
        <p14:creationId xmlns:p14="http://schemas.microsoft.com/office/powerpoint/2010/main" val="18551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7</a:t>
            </a:fld>
            <a:endParaRPr lang="en-US"/>
          </a:p>
        </p:txBody>
      </p:sp>
    </p:spTree>
    <p:extLst>
      <p:ext uri="{BB962C8B-B14F-4D97-AF65-F5344CB8AC3E}">
        <p14:creationId xmlns:p14="http://schemas.microsoft.com/office/powerpoint/2010/main" val="151381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10</a:t>
            </a:fld>
            <a:endParaRPr lang="en-US"/>
          </a:p>
        </p:txBody>
      </p:sp>
    </p:spTree>
    <p:extLst>
      <p:ext uri="{BB962C8B-B14F-4D97-AF65-F5344CB8AC3E}">
        <p14:creationId xmlns:p14="http://schemas.microsoft.com/office/powerpoint/2010/main" val="1603179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11</a:t>
            </a:fld>
            <a:endParaRPr lang="en-US"/>
          </a:p>
        </p:txBody>
      </p:sp>
    </p:spTree>
    <p:extLst>
      <p:ext uri="{BB962C8B-B14F-4D97-AF65-F5344CB8AC3E}">
        <p14:creationId xmlns:p14="http://schemas.microsoft.com/office/powerpoint/2010/main" val="349660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13</a:t>
            </a:fld>
            <a:endParaRPr lang="en-US"/>
          </a:p>
        </p:txBody>
      </p:sp>
    </p:spTree>
    <p:extLst>
      <p:ext uri="{BB962C8B-B14F-4D97-AF65-F5344CB8AC3E}">
        <p14:creationId xmlns:p14="http://schemas.microsoft.com/office/powerpoint/2010/main" val="361860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14</a:t>
            </a:fld>
            <a:endParaRPr lang="en-US"/>
          </a:p>
        </p:txBody>
      </p:sp>
    </p:spTree>
    <p:extLst>
      <p:ext uri="{BB962C8B-B14F-4D97-AF65-F5344CB8AC3E}">
        <p14:creationId xmlns:p14="http://schemas.microsoft.com/office/powerpoint/2010/main" val="99596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15</a:t>
            </a:fld>
            <a:endParaRPr lang="en-US"/>
          </a:p>
        </p:txBody>
      </p:sp>
    </p:spTree>
    <p:extLst>
      <p:ext uri="{BB962C8B-B14F-4D97-AF65-F5344CB8AC3E}">
        <p14:creationId xmlns:p14="http://schemas.microsoft.com/office/powerpoint/2010/main" val="425795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medium.com/ilenze-com/object-detection-using-deep-learning-for-advanced-users-part-1-183bbbb08b19"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lear.inrialpes.fr/pubs/2005/DT05"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lear.inrialpes.fr/pubs/2005/DT05" TargetMode="External"/><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lear.inrialpes.fr/pubs/2005/DT0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people.cs.uchicago.edu/~pff/papers/lsvm-pami.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people.cs.uchicago.edu/~pff/papers/lsvm-pami.pdf" TargetMode="Externa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people.cs.uchicago.edu/~pff/papers/lsvm-pami.pdf"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medium.com/@jonathan_hui/real-time-object-detection-with-yolo-yolov2-28b1b93e208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2.eecs.berkeley.edu/Research/Projects/CS/vision/grouping/mcg/resources/MCG_CVPR2014.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hyperlink" Target="https://www2.eecs.berkeley.edu/Research/Projects/CS/vision/grouping/mcg/resources/MCG_CVPR2014.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koen.me/research/selectivesearch/"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cs.berkeley.edu/~rbg/papers/r-cnn-cvpr.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2.eecs.berkeley.edu/Research/Projects/CS/vision/grouping/mcg/resources/MCG_CVPR2014.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epsense.ai/region-of-interest-pooling-explained/" TargetMode="External"/><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arxiv.org/pdf/1504.08083.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arxiv.org/pdf/1512.02325.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hyperlink" Target="http://arxiv.org/pdf/1512.02325.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arxiv.org/pdf/1612.03144.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51.xml.rels><?xml version="1.0" encoding="UTF-8" standalone="yes"?>
<Relationships xmlns="http://schemas.openxmlformats.org/package/2006/relationships"><Relationship Id="rId3" Type="http://schemas.openxmlformats.org/officeDocument/2006/relationships/hyperlink" Target="http://openaccess.thecvf.com/content_cvpr_2017/papers/Lin_Feature_Pyramid_Networks_CVPR_2017_paper.pdf"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cs.berkeley.edu/~rbg/papers/r-cnn-cvpr.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arxiv.org/pdf/1512.02325.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home.bharathh.info/pubs/pdfs/BharathECCV2014.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research.fb.com/wp-content/uploads/2017/08/maskrcnn.pdf"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host.robots.ox.ac.uk/pascal/VOC/"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research.fb.com/wp-content/uploads/2017/08/maskrcnn.pdf"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hyperlink" Target="https://arxiv.org/pdf/1801.00868.pd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cocodataset.org/#home"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cocodataset.org/#detection-leaderboar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D480-916E-9D4C-BDBD-089B0C8F38DE}"/>
              </a:ext>
            </a:extLst>
          </p:cNvPr>
          <p:cNvSpPr>
            <a:spLocks noGrp="1"/>
          </p:cNvSpPr>
          <p:nvPr>
            <p:ph type="title"/>
          </p:nvPr>
        </p:nvSpPr>
        <p:spPr>
          <a:xfrm>
            <a:off x="228600" y="0"/>
            <a:ext cx="8915400" cy="838200"/>
          </a:xfrm>
        </p:spPr>
        <p:txBody>
          <a:bodyPr/>
          <a:lstStyle/>
          <a:p>
            <a:r>
              <a:rPr lang="en-US" dirty="0"/>
              <a:t>From image classification to object detection</a:t>
            </a:r>
          </a:p>
        </p:txBody>
      </p:sp>
      <p:pic>
        <p:nvPicPr>
          <p:cNvPr id="4" name="Picture 3">
            <a:extLst>
              <a:ext uri="{FF2B5EF4-FFF2-40B4-BE49-F238E27FC236}">
                <a16:creationId xmlns:a16="http://schemas.microsoft.com/office/drawing/2014/main" id="{E792F2C7-FC80-3041-866F-7CC7D6D7C2A2}"/>
              </a:ext>
            </a:extLst>
          </p:cNvPr>
          <p:cNvPicPr>
            <a:picLocks noChangeAspect="1"/>
          </p:cNvPicPr>
          <p:nvPr/>
        </p:nvPicPr>
        <p:blipFill>
          <a:blip r:embed="rId3"/>
          <a:stretch>
            <a:fillRect/>
          </a:stretch>
        </p:blipFill>
        <p:spPr>
          <a:xfrm>
            <a:off x="0" y="1092917"/>
            <a:ext cx="9144000" cy="2488483"/>
          </a:xfrm>
          <a:prstGeom prst="rect">
            <a:avLst/>
          </a:prstGeom>
        </p:spPr>
      </p:pic>
      <p:sp>
        <p:nvSpPr>
          <p:cNvPr id="5" name="TextBox 4">
            <a:extLst>
              <a:ext uri="{FF2B5EF4-FFF2-40B4-BE49-F238E27FC236}">
                <a16:creationId xmlns:a16="http://schemas.microsoft.com/office/drawing/2014/main" id="{2ED59F5E-6B51-9641-966A-0ED418D28569}"/>
              </a:ext>
            </a:extLst>
          </p:cNvPr>
          <p:cNvSpPr txBox="1"/>
          <p:nvPr/>
        </p:nvSpPr>
        <p:spPr>
          <a:xfrm>
            <a:off x="3429000" y="3200400"/>
            <a:ext cx="2696572" cy="461665"/>
          </a:xfrm>
          <a:prstGeom prst="rect">
            <a:avLst/>
          </a:prstGeom>
          <a:noFill/>
        </p:spPr>
        <p:txBody>
          <a:bodyPr wrap="none" rtlCol="0">
            <a:spAutoFit/>
          </a:bodyPr>
          <a:lstStyle/>
          <a:p>
            <a:r>
              <a:rPr lang="en-US" dirty="0"/>
              <a:t>Object detection</a:t>
            </a:r>
          </a:p>
        </p:txBody>
      </p:sp>
      <p:pic>
        <p:nvPicPr>
          <p:cNvPr id="6" name="Picture 5">
            <a:extLst>
              <a:ext uri="{FF2B5EF4-FFF2-40B4-BE49-F238E27FC236}">
                <a16:creationId xmlns:a16="http://schemas.microsoft.com/office/drawing/2014/main" id="{4EC758CC-2F99-B547-A068-B9A33ABE6C82}"/>
              </a:ext>
            </a:extLst>
          </p:cNvPr>
          <p:cNvPicPr>
            <a:picLocks noChangeAspect="1"/>
          </p:cNvPicPr>
          <p:nvPr/>
        </p:nvPicPr>
        <p:blipFill>
          <a:blip r:embed="rId4"/>
          <a:stretch>
            <a:fillRect/>
          </a:stretch>
        </p:blipFill>
        <p:spPr>
          <a:xfrm>
            <a:off x="1092200" y="3762150"/>
            <a:ext cx="6959600" cy="2614821"/>
          </a:xfrm>
          <a:prstGeom prst="rect">
            <a:avLst/>
          </a:prstGeom>
        </p:spPr>
      </p:pic>
      <p:sp>
        <p:nvSpPr>
          <p:cNvPr id="7" name="TextBox 6">
            <a:extLst>
              <a:ext uri="{FF2B5EF4-FFF2-40B4-BE49-F238E27FC236}">
                <a16:creationId xmlns:a16="http://schemas.microsoft.com/office/drawing/2014/main" id="{9452A2E7-C8B0-434B-AE3B-3B80BBC7B632}"/>
              </a:ext>
            </a:extLst>
          </p:cNvPr>
          <p:cNvSpPr txBox="1"/>
          <p:nvPr/>
        </p:nvSpPr>
        <p:spPr>
          <a:xfrm>
            <a:off x="6808904" y="6550223"/>
            <a:ext cx="1268296" cy="307777"/>
          </a:xfrm>
          <a:prstGeom prst="rect">
            <a:avLst/>
          </a:prstGeom>
          <a:noFill/>
        </p:spPr>
        <p:txBody>
          <a:bodyPr wrap="none" rtlCol="0">
            <a:spAutoFit/>
          </a:bodyPr>
          <a:lstStyle/>
          <a:p>
            <a:r>
              <a:rPr lang="en-US" sz="1400" b="0" dirty="0">
                <a:hlinkClick r:id="rId5"/>
              </a:rPr>
              <a:t>Image source</a:t>
            </a:r>
            <a:endParaRPr lang="en-US" sz="1400" b="0" dirty="0"/>
          </a:p>
        </p:txBody>
      </p:sp>
      <p:sp>
        <p:nvSpPr>
          <p:cNvPr id="8" name="TextBox 7">
            <a:extLst>
              <a:ext uri="{FF2B5EF4-FFF2-40B4-BE49-F238E27FC236}">
                <a16:creationId xmlns:a16="http://schemas.microsoft.com/office/drawing/2014/main" id="{8ABDBF01-4C87-BF40-8C31-266FAA456F6C}"/>
              </a:ext>
            </a:extLst>
          </p:cNvPr>
          <p:cNvSpPr txBox="1"/>
          <p:nvPr/>
        </p:nvSpPr>
        <p:spPr>
          <a:xfrm>
            <a:off x="3048000" y="914400"/>
            <a:ext cx="3108543" cy="461665"/>
          </a:xfrm>
          <a:prstGeom prst="rect">
            <a:avLst/>
          </a:prstGeom>
          <a:noFill/>
        </p:spPr>
        <p:txBody>
          <a:bodyPr wrap="none" rtlCol="0">
            <a:spAutoFit/>
          </a:bodyPr>
          <a:lstStyle/>
          <a:p>
            <a:r>
              <a:rPr lang="en-US" dirty="0"/>
              <a:t>Image classification</a:t>
            </a:r>
          </a:p>
        </p:txBody>
      </p:sp>
      <p:sp>
        <p:nvSpPr>
          <p:cNvPr id="9" name="TextBox 8">
            <a:extLst>
              <a:ext uri="{FF2B5EF4-FFF2-40B4-BE49-F238E27FC236}">
                <a16:creationId xmlns:a16="http://schemas.microsoft.com/office/drawing/2014/main" id="{6FE67F7F-AA17-444C-A5F8-5CB7EE2B4827}"/>
              </a:ext>
            </a:extLst>
          </p:cNvPr>
          <p:cNvSpPr txBox="1"/>
          <p:nvPr/>
        </p:nvSpPr>
        <p:spPr>
          <a:xfrm>
            <a:off x="0" y="6557777"/>
            <a:ext cx="2045753" cy="307777"/>
          </a:xfrm>
          <a:prstGeom prst="rect">
            <a:avLst/>
          </a:prstGeom>
          <a:noFill/>
        </p:spPr>
        <p:txBody>
          <a:bodyPr wrap="none" rtlCol="0">
            <a:spAutoFit/>
          </a:bodyPr>
          <a:lstStyle/>
          <a:p>
            <a:r>
              <a:rPr lang="en-US" sz="1400" b="0" dirty="0">
                <a:latin typeface="+mn-lt"/>
              </a:rPr>
              <a:t>Slides from L. </a:t>
            </a:r>
            <a:r>
              <a:rPr lang="en-US" sz="1400" b="0" dirty="0" err="1">
                <a:latin typeface="+mn-lt"/>
              </a:rPr>
              <a:t>Lazebnik</a:t>
            </a:r>
            <a:endParaRPr lang="en-US" sz="1400" b="0" dirty="0">
              <a:latin typeface="+mn-lt"/>
            </a:endParaRPr>
          </a:p>
        </p:txBody>
      </p:sp>
    </p:spTree>
    <p:extLst>
      <p:ext uri="{BB962C8B-B14F-4D97-AF65-F5344CB8AC3E}">
        <p14:creationId xmlns:p14="http://schemas.microsoft.com/office/powerpoint/2010/main" val="86312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before deep learning</a:t>
            </a:r>
          </a:p>
        </p:txBody>
      </p:sp>
      <p:pic>
        <p:nvPicPr>
          <p:cNvPr id="4" name="Content Placeholder 4" descr="A collage of images of people and cars&#10;&#10;Description automatically generated with low confidence">
            <a:extLst>
              <a:ext uri="{FF2B5EF4-FFF2-40B4-BE49-F238E27FC236}">
                <a16:creationId xmlns:a16="http://schemas.microsoft.com/office/drawing/2014/main" id="{006158E3-1B53-A569-B70A-8F5100B37408}"/>
              </a:ext>
            </a:extLst>
          </p:cNvPr>
          <p:cNvPicPr>
            <a:picLocks noChangeAspect="1"/>
          </p:cNvPicPr>
          <p:nvPr/>
        </p:nvPicPr>
        <p:blipFill rotWithShape="1">
          <a:blip r:embed="rId3">
            <a:extLst>
              <a:ext uri="{28A0092B-C50C-407E-A947-70E740481C1C}">
                <a14:useLocalDpi xmlns:a14="http://schemas.microsoft.com/office/drawing/2010/main" val="0"/>
              </a:ext>
            </a:extLst>
          </a:blip>
          <a:srcRect b="23885"/>
          <a:stretch/>
        </p:blipFill>
        <p:spPr bwMode="auto">
          <a:xfrm>
            <a:off x="93762" y="914400"/>
            <a:ext cx="8956475" cy="5619750"/>
          </a:xfrm>
          <a:prstGeom prst="rect">
            <a:avLst/>
          </a:prstGeom>
          <a:noFill/>
          <a:ln w="9525">
            <a:noFill/>
            <a:miter lim="800000"/>
            <a:headEnd/>
            <a:tailEnd/>
          </a:ln>
        </p:spPr>
      </p:pic>
    </p:spTree>
    <p:extLst>
      <p:ext uri="{BB962C8B-B14F-4D97-AF65-F5344CB8AC3E}">
        <p14:creationId xmlns:p14="http://schemas.microsoft.com/office/powerpoint/2010/main" val="976473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before deep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2 basic approaches</a:t>
            </a:r>
          </a:p>
          <a:p>
            <a:pPr marL="857250" lvl="1" indent="-457200">
              <a:buFont typeface="Arial" panose="020B0604020202020204" pitchFamily="34" charset="0"/>
              <a:buChar char="•"/>
            </a:pPr>
            <a:r>
              <a:rPr lang="en-US" dirty="0"/>
              <a:t>Sliding window detection</a:t>
            </a:r>
          </a:p>
          <a:p>
            <a:pPr marL="857250" lvl="1" indent="-457200">
              <a:buFont typeface="Arial" panose="020B0604020202020204" pitchFamily="34" charset="0"/>
              <a:buChar char="•"/>
            </a:pPr>
            <a:endParaRPr lang="en-US" dirty="0"/>
          </a:p>
          <a:p>
            <a:pPr marL="857250" lvl="1" indent="-457200">
              <a:buFont typeface="Arial" panose="020B0604020202020204" pitchFamily="34" charset="0"/>
              <a:buChar char="•"/>
            </a:pPr>
            <a:endParaRPr lang="en-US" dirty="0"/>
          </a:p>
          <a:p>
            <a:pPr marL="857250" lvl="1" indent="-457200">
              <a:buFont typeface="Arial" panose="020B0604020202020204" pitchFamily="34" charset="0"/>
              <a:buChar char="•"/>
            </a:pPr>
            <a:endParaRPr lang="en-US" dirty="0"/>
          </a:p>
          <a:p>
            <a:pPr marL="857250" lvl="1" indent="-457200">
              <a:buFont typeface="Arial" panose="020B0604020202020204" pitchFamily="34" charset="0"/>
              <a:buChar char="•"/>
            </a:pPr>
            <a:endParaRPr lang="en-US" dirty="0"/>
          </a:p>
          <a:p>
            <a:pPr marL="857250" lvl="1" indent="-457200">
              <a:buFont typeface="Arial" panose="020B0604020202020204" pitchFamily="34" charset="0"/>
              <a:buChar char="•"/>
            </a:pPr>
            <a:endParaRPr lang="en-US" dirty="0"/>
          </a:p>
          <a:p>
            <a:pPr marL="400050" lvl="1" indent="0">
              <a:buNone/>
            </a:pPr>
            <a:endParaRPr lang="en-US" dirty="0"/>
          </a:p>
          <a:p>
            <a:pPr marL="857250" lvl="1" indent="-457200">
              <a:buFont typeface="Arial" panose="020B0604020202020204" pitchFamily="34" charset="0"/>
              <a:buChar char="•"/>
            </a:pPr>
            <a:r>
              <a:rPr lang="en-US" dirty="0"/>
              <a:t>Proposal-driven detection</a:t>
            </a:r>
          </a:p>
        </p:txBody>
      </p:sp>
      <p:pic>
        <p:nvPicPr>
          <p:cNvPr id="6" name="Picture 5">
            <a:extLst>
              <a:ext uri="{FF2B5EF4-FFF2-40B4-BE49-F238E27FC236}">
                <a16:creationId xmlns:a16="http://schemas.microsoft.com/office/drawing/2014/main" id="{82A14CEA-9A89-FE45-C67F-7E8ABF075373}"/>
              </a:ext>
            </a:extLst>
          </p:cNvPr>
          <p:cNvPicPr>
            <a:picLocks noChangeAspect="1" noChangeArrowheads="1"/>
          </p:cNvPicPr>
          <p:nvPr/>
        </p:nvPicPr>
        <p:blipFill rotWithShape="1">
          <a:blip r:embed="rId3" cstate="print"/>
          <a:srcRect b="43089"/>
          <a:stretch/>
        </p:blipFill>
        <p:spPr bwMode="auto">
          <a:xfrm>
            <a:off x="1625600" y="1905000"/>
            <a:ext cx="3944938" cy="1778000"/>
          </a:xfrm>
          <a:prstGeom prst="rect">
            <a:avLst/>
          </a:prstGeom>
          <a:noFill/>
          <a:ln w="9525">
            <a:noFill/>
            <a:miter lim="800000"/>
            <a:headEnd/>
            <a:tailEnd/>
          </a:ln>
        </p:spPr>
      </p:pic>
      <p:sp>
        <p:nvSpPr>
          <p:cNvPr id="7" name="AutoShape 5">
            <a:extLst>
              <a:ext uri="{FF2B5EF4-FFF2-40B4-BE49-F238E27FC236}">
                <a16:creationId xmlns:a16="http://schemas.microsoft.com/office/drawing/2014/main" id="{28B8DAF9-4B96-71A3-85DD-C63BDB6DA3C5}"/>
              </a:ext>
            </a:extLst>
          </p:cNvPr>
          <p:cNvSpPr>
            <a:spLocks noChangeArrowheads="1"/>
          </p:cNvSpPr>
          <p:nvPr/>
        </p:nvSpPr>
        <p:spPr bwMode="auto">
          <a:xfrm>
            <a:off x="1701800" y="1981200"/>
            <a:ext cx="623888" cy="685801"/>
          </a:xfrm>
          <a:prstGeom prst="roundRect">
            <a:avLst>
              <a:gd name="adj" fmla="val 16667"/>
            </a:avLst>
          </a:prstGeom>
          <a:noFill/>
          <a:ln w="25400">
            <a:solidFill>
              <a:srgbClr val="FF0000"/>
            </a:solidFill>
            <a:round/>
            <a:headEnd/>
            <a:tailEnd/>
          </a:ln>
        </p:spPr>
        <p:txBody>
          <a:bodyPr wrap="none" anchor="ctr"/>
          <a:lstStyle/>
          <a:p>
            <a:endParaRPr lang="en-US"/>
          </a:p>
        </p:txBody>
      </p:sp>
      <p:sp>
        <p:nvSpPr>
          <p:cNvPr id="8" name="AutoShape 5">
            <a:extLst>
              <a:ext uri="{FF2B5EF4-FFF2-40B4-BE49-F238E27FC236}">
                <a16:creationId xmlns:a16="http://schemas.microsoft.com/office/drawing/2014/main" id="{CA33A15C-E08F-B110-6A9A-CC1CFB4CD3A2}"/>
              </a:ext>
            </a:extLst>
          </p:cNvPr>
          <p:cNvSpPr>
            <a:spLocks noChangeArrowheads="1"/>
          </p:cNvSpPr>
          <p:nvPr/>
        </p:nvSpPr>
        <p:spPr bwMode="auto">
          <a:xfrm>
            <a:off x="5956300" y="2755900"/>
            <a:ext cx="1295400" cy="838200"/>
          </a:xfrm>
          <a:prstGeom prst="rightArrow">
            <a:avLst>
              <a:gd name="adj1" fmla="val 50000"/>
              <a:gd name="adj2" fmla="val 38636"/>
            </a:avLst>
          </a:prstGeom>
          <a:solidFill>
            <a:srgbClr val="FF9900"/>
          </a:solidFill>
          <a:ln w="9525">
            <a:solidFill>
              <a:srgbClr val="FF0000"/>
            </a:solidFill>
            <a:miter lim="800000"/>
            <a:headEnd/>
            <a:tailEnd/>
          </a:ln>
        </p:spPr>
        <p:txBody>
          <a:bodyPr wrap="none" anchor="ctr"/>
          <a:lstStyle/>
          <a:p>
            <a:pPr algn="ctr"/>
            <a:r>
              <a:rPr lang="en-US" sz="1800" b="0" dirty="0"/>
              <a:t>Detection</a:t>
            </a:r>
          </a:p>
        </p:txBody>
      </p:sp>
      <p:graphicFrame>
        <p:nvGraphicFramePr>
          <p:cNvPr id="9" name="Object 8">
            <a:extLst>
              <a:ext uri="{FF2B5EF4-FFF2-40B4-BE49-F238E27FC236}">
                <a16:creationId xmlns:a16="http://schemas.microsoft.com/office/drawing/2014/main" id="{5E88E73C-09B3-B24B-5A0F-9A735C20C7A1}"/>
              </a:ext>
            </a:extLst>
          </p:cNvPr>
          <p:cNvGraphicFramePr>
            <a:graphicFrameLocks noChangeAspect="1"/>
          </p:cNvGraphicFramePr>
          <p:nvPr>
            <p:extLst>
              <p:ext uri="{D42A27DB-BD31-4B8C-83A1-F6EECF244321}">
                <p14:modId xmlns:p14="http://schemas.microsoft.com/office/powerpoint/2010/main" val="1749306688"/>
              </p:ext>
            </p:extLst>
          </p:nvPr>
        </p:nvGraphicFramePr>
        <p:xfrm>
          <a:off x="7327900" y="2679700"/>
          <a:ext cx="977900" cy="1003300"/>
        </p:xfrm>
        <a:graphic>
          <a:graphicData uri="http://schemas.openxmlformats.org/presentationml/2006/ole">
            <mc:AlternateContent xmlns:mc="http://schemas.openxmlformats.org/markup-compatibility/2006">
              <mc:Choice xmlns:v="urn:schemas-microsoft-com:vml" Requires="v">
                <p:oleObj name="Image" r:id="rId4" imgW="977778" imgH="1002821" progId="Photoshop.Image.10">
                  <p:embed/>
                </p:oleObj>
              </mc:Choice>
              <mc:Fallback>
                <p:oleObj name="Image" r:id="rId4" imgW="977778" imgH="1002821" progId="Photoshop.Image.10">
                  <p:embed/>
                  <p:pic>
                    <p:nvPicPr>
                      <p:cNvPr id="8" name="Object 7">
                        <a:extLst>
                          <a:ext uri="{FF2B5EF4-FFF2-40B4-BE49-F238E27FC236}">
                            <a16:creationId xmlns:a16="http://schemas.microsoft.com/office/drawing/2014/main" id="{58F38BFB-AD13-4040-AEC6-4EB6E9B611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2679700"/>
                        <a:ext cx="977900" cy="1003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descr="Screen Shot 2016-04-20 at 1.57.53 PM.png">
            <a:extLst>
              <a:ext uri="{FF2B5EF4-FFF2-40B4-BE49-F238E27FC236}">
                <a16:creationId xmlns:a16="http://schemas.microsoft.com/office/drawing/2014/main" id="{621F236A-66A2-9E80-747F-65F9B2526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150" y="4457701"/>
            <a:ext cx="6743700" cy="1896666"/>
          </a:xfrm>
          <a:prstGeom prst="rect">
            <a:avLst/>
          </a:prstGeom>
        </p:spPr>
      </p:pic>
      <p:sp>
        <p:nvSpPr>
          <p:cNvPr id="11" name="Rectangle 10">
            <a:extLst>
              <a:ext uri="{FF2B5EF4-FFF2-40B4-BE49-F238E27FC236}">
                <a16:creationId xmlns:a16="http://schemas.microsoft.com/office/drawing/2014/main" id="{F27EAB18-00C7-0C3F-92D6-77DC02EF95DA}"/>
              </a:ext>
            </a:extLst>
          </p:cNvPr>
          <p:cNvSpPr/>
          <p:nvPr/>
        </p:nvSpPr>
        <p:spPr bwMode="auto">
          <a:xfrm>
            <a:off x="2656522" y="6526764"/>
            <a:ext cx="505778" cy="5725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 name="TextBox 11">
            <a:extLst>
              <a:ext uri="{FF2B5EF4-FFF2-40B4-BE49-F238E27FC236}">
                <a16:creationId xmlns:a16="http://schemas.microsoft.com/office/drawing/2014/main" id="{137AEF9A-BB01-6212-CA08-A387B2166079}"/>
              </a:ext>
            </a:extLst>
          </p:cNvPr>
          <p:cNvSpPr txBox="1"/>
          <p:nvPr/>
        </p:nvSpPr>
        <p:spPr>
          <a:xfrm>
            <a:off x="304800" y="26797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380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0" presetClass="path" presetSubtype="0" accel="50000" decel="50000" fill="hold" grpId="1" nodeType="afterEffect">
                                  <p:stCondLst>
                                    <p:cond delay="0"/>
                                  </p:stCondLst>
                                  <p:childTnLst>
                                    <p:animMotion origin="layout" path="M -0.01007 -0.01204 L 0.36424 -0.01204 L 0.36337 0.03958 L -0.00504 0.03958 L -0.00504 0.0956 L 0.18073 0.09537 " pathEditMode="relative" rAng="0" ptsTypes="AAAAAA">
                                      <p:cBhvr>
                                        <p:cTn id="21" dur="2000" fill="hold"/>
                                        <p:tgtEl>
                                          <p:spTgt spid="7"/>
                                        </p:tgtEl>
                                        <p:attrNameLst>
                                          <p:attrName>ppt_x</p:attrName>
                                          <p:attrName>ppt_y</p:attrName>
                                        </p:attrNameLst>
                                      </p:cBhvr>
                                      <p:rCtr x="18715" y="5370"/>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7" grpId="0" animBg="1"/>
      <p:bldP spid="7" grpId="1" animBg="1"/>
      <p:bldP spid="7" grpId="2"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B42E-0BFE-6342-B467-F626C9773F4D}"/>
              </a:ext>
            </a:extLst>
          </p:cNvPr>
          <p:cNvSpPr>
            <a:spLocks noGrp="1"/>
          </p:cNvSpPr>
          <p:nvPr>
            <p:ph type="title"/>
          </p:nvPr>
        </p:nvSpPr>
        <p:spPr>
          <a:xfrm>
            <a:off x="152400" y="76200"/>
            <a:ext cx="9220200" cy="838200"/>
          </a:xfrm>
        </p:spPr>
        <p:txBody>
          <a:bodyPr/>
          <a:lstStyle/>
          <a:p>
            <a:r>
              <a:rPr lang="en-US" sz="3200" dirty="0"/>
              <a:t>Conceptual approach: Sliding window detection</a:t>
            </a:r>
          </a:p>
        </p:txBody>
      </p:sp>
      <p:sp>
        <p:nvSpPr>
          <p:cNvPr id="4" name="Content Placeholder 9">
            <a:extLst>
              <a:ext uri="{FF2B5EF4-FFF2-40B4-BE49-F238E27FC236}">
                <a16:creationId xmlns:a16="http://schemas.microsoft.com/office/drawing/2014/main" id="{F24CC8C0-9BBC-7C48-8F55-67A7E88C943D}"/>
              </a:ext>
            </a:extLst>
          </p:cNvPr>
          <p:cNvSpPr>
            <a:spLocks noGrp="1"/>
          </p:cNvSpPr>
          <p:nvPr>
            <p:ph idx="1"/>
          </p:nvPr>
        </p:nvSpPr>
        <p:spPr>
          <a:xfrm>
            <a:off x="228600" y="4419600"/>
            <a:ext cx="8686800" cy="2057400"/>
          </a:xfrm>
        </p:spPr>
        <p:txBody>
          <a:bodyPr/>
          <a:lstStyle/>
          <a:p>
            <a:pPr marL="457200" indent="-457200">
              <a:buFont typeface="Arial"/>
              <a:buChar char="•"/>
            </a:pPr>
            <a:r>
              <a:rPr lang="en-US" dirty="0"/>
              <a:t>Slide a window across the image and evaluate a detection model at each location</a:t>
            </a:r>
            <a:endParaRPr lang="en-US" i="1" dirty="0"/>
          </a:p>
          <a:p>
            <a:pPr marL="857250" lvl="1" indent="-457200">
              <a:buFont typeface="Arial"/>
              <a:buChar char="•"/>
            </a:pPr>
            <a:r>
              <a:rPr lang="en-US" dirty="0"/>
              <a:t>Thousands of windows to evaluate: efficiency and low false positive rates are essential</a:t>
            </a:r>
          </a:p>
          <a:p>
            <a:pPr marL="857250" lvl="1" indent="-457200">
              <a:buFont typeface="Arial"/>
              <a:buChar char="•"/>
            </a:pPr>
            <a:r>
              <a:rPr lang="en-US" dirty="0"/>
              <a:t>Difficult to extend to a large range of scales, aspect ratios</a:t>
            </a:r>
          </a:p>
          <a:p>
            <a:endParaRPr lang="en-US" dirty="0"/>
          </a:p>
        </p:txBody>
      </p:sp>
      <p:pic>
        <p:nvPicPr>
          <p:cNvPr id="5" name="Picture 4">
            <a:extLst>
              <a:ext uri="{FF2B5EF4-FFF2-40B4-BE49-F238E27FC236}">
                <a16:creationId xmlns:a16="http://schemas.microsoft.com/office/drawing/2014/main" id="{ACB20B01-DCDC-3144-A4AA-D442EC5EC9D5}"/>
              </a:ext>
            </a:extLst>
          </p:cNvPr>
          <p:cNvPicPr>
            <a:picLocks noChangeAspect="1" noChangeArrowheads="1"/>
          </p:cNvPicPr>
          <p:nvPr/>
        </p:nvPicPr>
        <p:blipFill>
          <a:blip r:embed="rId2" cstate="print"/>
          <a:srcRect/>
          <a:stretch>
            <a:fillRect/>
          </a:stretch>
        </p:blipFill>
        <p:spPr bwMode="auto">
          <a:xfrm>
            <a:off x="1443037" y="1219200"/>
            <a:ext cx="3944938" cy="3124200"/>
          </a:xfrm>
          <a:prstGeom prst="rect">
            <a:avLst/>
          </a:prstGeom>
          <a:noFill/>
          <a:ln w="9525">
            <a:noFill/>
            <a:miter lim="800000"/>
            <a:headEnd/>
            <a:tailEnd/>
          </a:ln>
        </p:spPr>
      </p:pic>
      <p:sp>
        <p:nvSpPr>
          <p:cNvPr id="6" name="AutoShape 5">
            <a:extLst>
              <a:ext uri="{FF2B5EF4-FFF2-40B4-BE49-F238E27FC236}">
                <a16:creationId xmlns:a16="http://schemas.microsoft.com/office/drawing/2014/main" id="{21AF2649-C514-C746-A972-75858F04AD41}"/>
              </a:ext>
            </a:extLst>
          </p:cNvPr>
          <p:cNvSpPr>
            <a:spLocks noChangeArrowheads="1"/>
          </p:cNvSpPr>
          <p:nvPr/>
        </p:nvSpPr>
        <p:spPr bwMode="auto">
          <a:xfrm>
            <a:off x="1519237" y="1295400"/>
            <a:ext cx="623888" cy="685800"/>
          </a:xfrm>
          <a:prstGeom prst="roundRect">
            <a:avLst>
              <a:gd name="adj" fmla="val 16667"/>
            </a:avLst>
          </a:prstGeom>
          <a:noFill/>
          <a:ln w="25400">
            <a:solidFill>
              <a:srgbClr val="FF0000"/>
            </a:solidFill>
            <a:round/>
            <a:headEnd/>
            <a:tailEnd/>
          </a:ln>
        </p:spPr>
        <p:txBody>
          <a:bodyPr wrap="none" anchor="ctr"/>
          <a:lstStyle/>
          <a:p>
            <a:endParaRPr lang="en-US"/>
          </a:p>
        </p:txBody>
      </p:sp>
      <p:sp>
        <p:nvSpPr>
          <p:cNvPr id="7" name="AutoShape 5">
            <a:extLst>
              <a:ext uri="{FF2B5EF4-FFF2-40B4-BE49-F238E27FC236}">
                <a16:creationId xmlns:a16="http://schemas.microsoft.com/office/drawing/2014/main" id="{3DBDDE22-AF40-3E42-B8F4-B6960FCC109E}"/>
              </a:ext>
            </a:extLst>
          </p:cNvPr>
          <p:cNvSpPr>
            <a:spLocks noChangeArrowheads="1"/>
          </p:cNvSpPr>
          <p:nvPr/>
        </p:nvSpPr>
        <p:spPr bwMode="auto">
          <a:xfrm>
            <a:off x="5041900" y="2133600"/>
            <a:ext cx="1295400" cy="838200"/>
          </a:xfrm>
          <a:prstGeom prst="rightArrow">
            <a:avLst>
              <a:gd name="adj1" fmla="val 50000"/>
              <a:gd name="adj2" fmla="val 38636"/>
            </a:avLst>
          </a:prstGeom>
          <a:solidFill>
            <a:srgbClr val="FF9900"/>
          </a:solidFill>
          <a:ln w="9525">
            <a:solidFill>
              <a:srgbClr val="FF0000"/>
            </a:solidFill>
            <a:miter lim="800000"/>
            <a:headEnd/>
            <a:tailEnd/>
          </a:ln>
        </p:spPr>
        <p:txBody>
          <a:bodyPr wrap="none" anchor="ctr"/>
          <a:lstStyle/>
          <a:p>
            <a:pPr algn="ctr"/>
            <a:r>
              <a:rPr lang="en-US" sz="1800" b="0" dirty="0"/>
              <a:t>Detection</a:t>
            </a:r>
          </a:p>
        </p:txBody>
      </p:sp>
      <p:graphicFrame>
        <p:nvGraphicFramePr>
          <p:cNvPr id="8" name="Object 7">
            <a:extLst>
              <a:ext uri="{FF2B5EF4-FFF2-40B4-BE49-F238E27FC236}">
                <a16:creationId xmlns:a16="http://schemas.microsoft.com/office/drawing/2014/main" id="{58F38BFB-AD13-4040-AEC6-4EB6E9B611F1}"/>
              </a:ext>
            </a:extLst>
          </p:cNvPr>
          <p:cNvGraphicFramePr>
            <a:graphicFrameLocks noChangeAspect="1"/>
          </p:cNvGraphicFramePr>
          <p:nvPr/>
        </p:nvGraphicFramePr>
        <p:xfrm>
          <a:off x="6413500" y="2057400"/>
          <a:ext cx="977900" cy="1003300"/>
        </p:xfrm>
        <a:graphic>
          <a:graphicData uri="http://schemas.openxmlformats.org/presentationml/2006/ole">
            <mc:AlternateContent xmlns:mc="http://schemas.openxmlformats.org/markup-compatibility/2006">
              <mc:Choice xmlns:v="urn:schemas-microsoft-com:vml" Requires="v">
                <p:oleObj name="Image" r:id="rId3" imgW="977778" imgH="1002821" progId="Photoshop.Image.10">
                  <p:embed/>
                </p:oleObj>
              </mc:Choice>
              <mc:Fallback>
                <p:oleObj name="Image" r:id="rId3" imgW="977778" imgH="1002821" progId="Photoshop.Image.10">
                  <p:embed/>
                  <p:pic>
                    <p:nvPicPr>
                      <p:cNvPr id="8" name="Object 7">
                        <a:extLst>
                          <a:ext uri="{FF2B5EF4-FFF2-40B4-BE49-F238E27FC236}">
                            <a16:creationId xmlns:a16="http://schemas.microsoft.com/office/drawing/2014/main" id="{58F38BFB-AD13-4040-AEC6-4EB6E9B61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2057400"/>
                        <a:ext cx="977900" cy="1003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2550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0" presetClass="path" presetSubtype="0" accel="50000" decel="50000" fill="hold" grpId="1" nodeType="afterEffect">
                                  <p:stCondLst>
                                    <p:cond delay="0"/>
                                  </p:stCondLst>
                                  <p:childTnLst>
                                    <p:animMotion origin="layout" path="M -0.01007 -0.01204 L 0.36424 -0.01204 L 0.36337 0.03958 L -0.00503 0.03958 L -0.00503 0.0956 L 0.18073 0.09537 " pathEditMode="relative" rAng="0" ptsTypes="AAAAAA">
                                      <p:cBhvr>
                                        <p:cTn id="15" dur="2000" fill="hold"/>
                                        <p:tgtEl>
                                          <p:spTgt spid="6"/>
                                        </p:tgtEl>
                                        <p:attrNameLst>
                                          <p:attrName>ppt_x</p:attrName>
                                          <p:attrName>ppt_y</p:attrName>
                                        </p:attrNameLst>
                                      </p:cBhvr>
                                      <p:rCtr x="18715" y="537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6" grpId="1"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Histograms of oriented gradients (HOG)</a:t>
            </a:r>
          </a:p>
        </p:txBody>
      </p:sp>
      <p:sp>
        <p:nvSpPr>
          <p:cNvPr id="3" name="Content Placeholder 2"/>
          <p:cNvSpPr>
            <a:spLocks noGrp="1"/>
          </p:cNvSpPr>
          <p:nvPr>
            <p:ph idx="1"/>
          </p:nvPr>
        </p:nvSpPr>
        <p:spPr/>
        <p:txBody>
          <a:bodyPr/>
          <a:lstStyle/>
          <a:p>
            <a:pPr>
              <a:buFont typeface="Arial" pitchFamily="34" charset="0"/>
              <a:buChar char="•"/>
            </a:pPr>
            <a:r>
              <a:rPr lang="en-US" sz="2400" dirty="0"/>
              <a:t>Partition image into blocks and compute histogram of gradient orientations in each block</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3087688"/>
            <a:ext cx="3536950" cy="223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3" y="3086100"/>
            <a:ext cx="3424237" cy="2273300"/>
          </a:xfrm>
          <a:prstGeom prst="rect">
            <a:avLst/>
          </a:prstGeom>
          <a:noFill/>
          <a:ln w="9525">
            <a:noFill/>
            <a:miter lim="800000"/>
            <a:headEnd/>
            <a:tailEnd/>
          </a:ln>
        </p:spPr>
      </p:pic>
      <p:pic>
        <p:nvPicPr>
          <p:cNvPr id="2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 r="36695"/>
          <a:stretch/>
        </p:blipFill>
        <p:spPr bwMode="auto">
          <a:xfrm>
            <a:off x="1612392" y="1981200"/>
            <a:ext cx="5788152"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6477000" y="5257800"/>
            <a:ext cx="1861056" cy="276999"/>
          </a:xfrm>
          <a:prstGeom prst="rect">
            <a:avLst/>
          </a:prstGeom>
          <a:noFill/>
        </p:spPr>
        <p:txBody>
          <a:bodyPr wrap="none" rtlCol="0">
            <a:spAutoFit/>
          </a:bodyPr>
          <a:lstStyle/>
          <a:p>
            <a:r>
              <a:rPr lang="en-US" sz="1200" b="0" dirty="0"/>
              <a:t>Image credit: N. </a:t>
            </a:r>
            <a:r>
              <a:rPr lang="en-US" sz="1200" b="0" dirty="0" err="1"/>
              <a:t>Snavely</a:t>
            </a:r>
            <a:endParaRPr lang="en-US" sz="1200" b="0" dirty="0"/>
          </a:p>
        </p:txBody>
      </p:sp>
      <p:sp>
        <p:nvSpPr>
          <p:cNvPr id="10" name="Rectangle 9"/>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6"/>
              </a:rPr>
              <a:t>Histograms of Oriented Gradients for Human Detection</a:t>
            </a:r>
            <a:r>
              <a:rPr lang="en-US" sz="1800" b="0" dirty="0"/>
              <a:t>, CVPR 2005</a:t>
            </a:r>
          </a:p>
        </p:txBody>
      </p:sp>
    </p:spTree>
    <p:extLst>
      <p:ext uri="{BB962C8B-B14F-4D97-AF65-F5344CB8AC3E}">
        <p14:creationId xmlns:p14="http://schemas.microsoft.com/office/powerpoint/2010/main" val="1316246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a pedestrian template using a linear support vector machine</a:t>
            </a:r>
          </a:p>
        </p:txBody>
      </p:sp>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62" y="2286001"/>
            <a:ext cx="7957838" cy="1583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604701" y="4440634"/>
            <a:ext cx="3948499" cy="1525252"/>
            <a:chOff x="0" y="4038600"/>
            <a:chExt cx="6484993" cy="2505075"/>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1905000"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3756" y="4038600"/>
              <a:ext cx="18859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512" y="4038600"/>
              <a:ext cx="1385050"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1267" y="4038600"/>
              <a:ext cx="1857375"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869" y="4038600"/>
              <a:ext cx="1306124"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TextBox 11"/>
          <p:cNvSpPr txBox="1">
            <a:spLocks noChangeArrowheads="1"/>
          </p:cNvSpPr>
          <p:nvPr/>
        </p:nvSpPr>
        <p:spPr bwMode="auto">
          <a:xfrm>
            <a:off x="3017287" y="1889203"/>
            <a:ext cx="31549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positive training examples</a:t>
            </a:r>
          </a:p>
        </p:txBody>
      </p:sp>
      <p:sp>
        <p:nvSpPr>
          <p:cNvPr id="20" name="TextBox 12"/>
          <p:cNvSpPr txBox="1">
            <a:spLocks noChangeArrowheads="1"/>
          </p:cNvSpPr>
          <p:nvPr/>
        </p:nvSpPr>
        <p:spPr bwMode="auto">
          <a:xfrm>
            <a:off x="3013978" y="4038600"/>
            <a:ext cx="323442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negative training examples</a:t>
            </a:r>
          </a:p>
        </p:txBody>
      </p:sp>
    </p:spTree>
    <p:extLst>
      <p:ext uri="{BB962C8B-B14F-4D97-AF65-F5344CB8AC3E}">
        <p14:creationId xmlns:p14="http://schemas.microsoft.com/office/powerpoint/2010/main" val="801990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a pedestrian template using a linear support vector machine</a:t>
            </a:r>
          </a:p>
          <a:p>
            <a:pPr>
              <a:buFont typeface="Arial" pitchFamily="34" charset="0"/>
              <a:buChar char="•"/>
            </a:pPr>
            <a:r>
              <a:rPr lang="en-US" sz="2400" dirty="0"/>
              <a:t>At test time, convolve feature map with template</a:t>
            </a:r>
          </a:p>
          <a:p>
            <a:pPr>
              <a:buFont typeface="Arial" pitchFamily="34" charset="0"/>
              <a:buChar char="•"/>
            </a:pPr>
            <a:r>
              <a:rPr lang="en-US" sz="2400" dirty="0"/>
              <a:t>Find local maxima of response</a:t>
            </a:r>
          </a:p>
          <a:p>
            <a:pPr>
              <a:buFont typeface="Arial" pitchFamily="34" charset="0"/>
              <a:buChar char="•"/>
            </a:pPr>
            <a:r>
              <a:rPr lang="en-US" sz="2400" dirty="0"/>
              <a:t>For multi-scale detection, repeat over multiple levels of a HOG </a:t>
            </a:r>
            <a:r>
              <a:rPr lang="en-US" sz="2400" i="1" dirty="0"/>
              <a:t>pyramid</a:t>
            </a:r>
          </a:p>
        </p:txBody>
      </p:sp>
      <p:pic>
        <p:nvPicPr>
          <p:cNvPr id="55298" name="Picture 2"/>
          <p:cNvPicPr>
            <a:picLocks noChangeAspect="1" noChangeArrowheads="1"/>
          </p:cNvPicPr>
          <p:nvPr/>
        </p:nvPicPr>
        <p:blipFill>
          <a:blip r:embed="rId3" cstate="print"/>
          <a:srcRect/>
          <a:stretch>
            <a:fillRect/>
          </a:stretch>
        </p:blipFill>
        <p:spPr bwMode="auto">
          <a:xfrm>
            <a:off x="304801" y="3991977"/>
            <a:ext cx="3590192" cy="1723023"/>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304801" y="3981804"/>
            <a:ext cx="3590192" cy="1733196"/>
          </a:xfrm>
          <a:prstGeom prst="rect">
            <a:avLst/>
          </a:prstGeom>
          <a:noFill/>
          <a:ln w="9525">
            <a:noFill/>
            <a:miter lim="800000"/>
            <a:headEnd/>
            <a:tailEnd/>
          </a:ln>
        </p:spPr>
      </p:pic>
      <p:pic>
        <p:nvPicPr>
          <p:cNvPr id="55300" name="Picture 4"/>
          <p:cNvPicPr>
            <a:picLocks noChangeAspect="1" noChangeArrowheads="1"/>
          </p:cNvPicPr>
          <p:nvPr/>
        </p:nvPicPr>
        <p:blipFill>
          <a:blip r:embed="rId5" cstate="print"/>
          <a:srcRect/>
          <a:stretch>
            <a:fillRect/>
          </a:stretch>
        </p:blipFill>
        <p:spPr bwMode="auto">
          <a:xfrm>
            <a:off x="4572000" y="3981804"/>
            <a:ext cx="609600" cy="1672743"/>
          </a:xfrm>
          <a:prstGeom prst="rect">
            <a:avLst/>
          </a:prstGeom>
          <a:noFill/>
          <a:ln w="9525">
            <a:noFill/>
            <a:miter lim="800000"/>
            <a:headEnd/>
            <a:tailEnd/>
          </a:ln>
        </p:spPr>
      </p:pic>
      <p:pic>
        <p:nvPicPr>
          <p:cNvPr id="55301" name="Picture 5"/>
          <p:cNvPicPr>
            <a:picLocks noChangeAspect="1" noChangeArrowheads="1"/>
          </p:cNvPicPr>
          <p:nvPr/>
        </p:nvPicPr>
        <p:blipFill>
          <a:blip r:embed="rId6" cstate="print"/>
          <a:srcRect/>
          <a:stretch>
            <a:fillRect/>
          </a:stretch>
        </p:blipFill>
        <p:spPr bwMode="auto">
          <a:xfrm>
            <a:off x="5867401" y="3981804"/>
            <a:ext cx="3048000" cy="1716690"/>
          </a:xfrm>
          <a:prstGeom prst="rect">
            <a:avLst/>
          </a:prstGeom>
          <a:noFill/>
          <a:ln w="9525">
            <a:noFill/>
            <a:miter lim="800000"/>
            <a:headEnd/>
            <a:tailEnd/>
          </a:ln>
        </p:spPr>
      </p:pic>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7"/>
              </a:rPr>
              <a:t>Histograms of Oriented Gradients for Human Detection</a:t>
            </a:r>
            <a:r>
              <a:rPr lang="en-US" sz="1800" b="0" dirty="0"/>
              <a:t>, CVPR 2005</a:t>
            </a:r>
          </a:p>
        </p:txBody>
      </p:sp>
      <p:sp>
        <p:nvSpPr>
          <p:cNvPr id="9" name="Rectangle 8"/>
          <p:cNvSpPr/>
          <p:nvPr/>
        </p:nvSpPr>
        <p:spPr>
          <a:xfrm>
            <a:off x="4286404" y="3516868"/>
            <a:ext cx="1120884" cy="369332"/>
          </a:xfrm>
          <a:prstGeom prst="rect">
            <a:avLst/>
          </a:prstGeom>
        </p:spPr>
        <p:txBody>
          <a:bodyPr wrap="none">
            <a:spAutoFit/>
          </a:bodyPr>
          <a:lstStyle/>
          <a:p>
            <a:pPr algn="ctr"/>
            <a:r>
              <a:rPr lang="en-US" sz="1800" b="0" dirty="0"/>
              <a:t>Template</a:t>
            </a:r>
          </a:p>
        </p:txBody>
      </p:sp>
      <p:sp>
        <p:nvSpPr>
          <p:cNvPr id="10" name="Rectangle 9"/>
          <p:cNvSpPr/>
          <p:nvPr/>
        </p:nvSpPr>
        <p:spPr>
          <a:xfrm>
            <a:off x="1066800" y="3505200"/>
            <a:ext cx="2005677" cy="369332"/>
          </a:xfrm>
          <a:prstGeom prst="rect">
            <a:avLst/>
          </a:prstGeom>
        </p:spPr>
        <p:txBody>
          <a:bodyPr wrap="none">
            <a:spAutoFit/>
          </a:bodyPr>
          <a:lstStyle/>
          <a:p>
            <a:r>
              <a:rPr lang="en-US" sz="1800" b="0" dirty="0"/>
              <a:t>HOG feature map</a:t>
            </a:r>
          </a:p>
        </p:txBody>
      </p:sp>
      <p:sp>
        <p:nvSpPr>
          <p:cNvPr id="11" name="Rectangle 10"/>
          <p:cNvSpPr/>
          <p:nvPr/>
        </p:nvSpPr>
        <p:spPr>
          <a:xfrm>
            <a:off x="6019800" y="3505200"/>
            <a:ext cx="2582759" cy="369332"/>
          </a:xfrm>
          <a:prstGeom prst="rect">
            <a:avLst/>
          </a:prstGeom>
        </p:spPr>
        <p:txBody>
          <a:bodyPr wrap="none">
            <a:spAutoFit/>
          </a:bodyPr>
          <a:lstStyle/>
          <a:p>
            <a:pPr algn="ctr"/>
            <a:r>
              <a:rPr lang="en-US" sz="1800" b="0" dirty="0"/>
              <a:t>Detector response map</a:t>
            </a:r>
          </a:p>
        </p:txBody>
      </p:sp>
    </p:spTree>
    <p:extLst>
      <p:ext uri="{BB962C8B-B14F-4D97-AF65-F5344CB8AC3E}">
        <p14:creationId xmlns:p14="http://schemas.microsoft.com/office/powerpoint/2010/main" val="19481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2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3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Discriminative part-based models</a:t>
            </a:r>
          </a:p>
        </p:txBody>
      </p:sp>
      <p:sp>
        <p:nvSpPr>
          <p:cNvPr id="3" name="Content Placeholder 2"/>
          <p:cNvSpPr>
            <a:spLocks noGrp="1"/>
          </p:cNvSpPr>
          <p:nvPr>
            <p:ph idx="1"/>
          </p:nvPr>
        </p:nvSpPr>
        <p:spPr/>
        <p:txBody>
          <a:bodyPr/>
          <a:lstStyle/>
          <a:p>
            <a:pPr marL="457200" indent="-457200">
              <a:buFont typeface="Arial" pitchFamily="34" charset="0"/>
              <a:buChar char="•"/>
            </a:pPr>
            <a:r>
              <a:rPr lang="en-US" sz="2800" dirty="0"/>
              <a:t>Single rigid template usually not enough to represent a category</a:t>
            </a:r>
          </a:p>
          <a:p>
            <a:pPr lvl="1"/>
            <a:r>
              <a:rPr lang="en-US" sz="2400" dirty="0"/>
              <a:t>Many objects (e.g. humans) are articulated, or have parts that can vary in configuration </a:t>
            </a:r>
            <a:br>
              <a:rPr lang="en-US" sz="2400" dirty="0"/>
            </a:br>
            <a:endParaRPr lang="en-US" sz="2400" dirty="0"/>
          </a:p>
          <a:p>
            <a:pPr lvl="1"/>
            <a:endParaRPr lang="en-US" sz="2400" dirty="0"/>
          </a:p>
          <a:p>
            <a:pPr lvl="1"/>
            <a:endParaRPr lang="en-US" sz="800" dirty="0"/>
          </a:p>
          <a:p>
            <a:pPr lvl="1"/>
            <a:endParaRPr lang="en-US" sz="800" dirty="0"/>
          </a:p>
          <a:p>
            <a:pPr marL="457200" lvl="1" indent="0">
              <a:buNone/>
            </a:pPr>
            <a:endParaRPr lang="en-US" sz="800" dirty="0"/>
          </a:p>
          <a:p>
            <a:pPr marL="457200" lvl="1" indent="0">
              <a:buNone/>
            </a:pPr>
            <a:endParaRPr lang="en-US" sz="800" dirty="0"/>
          </a:p>
          <a:p>
            <a:pPr marL="457200" lvl="1" indent="0">
              <a:buNone/>
            </a:pPr>
            <a:endParaRPr lang="en-US" sz="800" dirty="0"/>
          </a:p>
          <a:p>
            <a:pPr lvl="1"/>
            <a:r>
              <a:rPr lang="en-US" sz="2400" dirty="0"/>
              <a:t>Many object categories look very different from different viewpoints, or from instance to instance</a:t>
            </a:r>
          </a:p>
          <a:p>
            <a:pPr lvl="1"/>
            <a:endParaRPr lang="en-US" dirty="0"/>
          </a:p>
        </p:txBody>
      </p:sp>
      <p:grpSp>
        <p:nvGrpSpPr>
          <p:cNvPr id="4" name="Group 3"/>
          <p:cNvGrpSpPr>
            <a:grpSpLocks/>
          </p:cNvGrpSpPr>
          <p:nvPr/>
        </p:nvGrpSpPr>
        <p:grpSpPr bwMode="auto">
          <a:xfrm>
            <a:off x="5181600" y="5105400"/>
            <a:ext cx="2600325" cy="1524000"/>
            <a:chOff x="304800" y="1600200"/>
            <a:chExt cx="4876800" cy="2857500"/>
          </a:xfrm>
        </p:grpSpPr>
        <p:pic>
          <p:nvPicPr>
            <p:cNvPr id="5" name="Picture 4"/>
            <p:cNvPicPr>
              <a:picLocks noChangeAspect="1" noChangeArrowheads="1"/>
            </p:cNvPicPr>
            <p:nvPr/>
          </p:nvPicPr>
          <p:blipFill>
            <a:blip r:embed="rId2"/>
            <a:srcRect/>
            <a:stretch>
              <a:fillRect/>
            </a:stretch>
          </p:blipFill>
          <p:spPr bwMode="auto">
            <a:xfrm>
              <a:off x="304800" y="1677591"/>
              <a:ext cx="2286558" cy="14644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5"/>
            <p:cNvPicPr>
              <a:picLocks noChangeAspect="1" noChangeArrowheads="1"/>
            </p:cNvPicPr>
            <p:nvPr/>
          </p:nvPicPr>
          <p:blipFill>
            <a:blip r:embed="rId3"/>
            <a:srcRect/>
            <a:stretch>
              <a:fillRect/>
            </a:stretch>
          </p:blipFill>
          <p:spPr bwMode="auto">
            <a:xfrm>
              <a:off x="1677331" y="2743200"/>
              <a:ext cx="2286558" cy="17145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6"/>
            <p:cNvPicPr>
              <a:picLocks noChangeAspect="1" noChangeArrowheads="1"/>
            </p:cNvPicPr>
            <p:nvPr/>
          </p:nvPicPr>
          <p:blipFill>
            <a:blip r:embed="rId4"/>
            <a:srcRect/>
            <a:stretch>
              <a:fillRect/>
            </a:stretch>
          </p:blipFill>
          <p:spPr bwMode="auto">
            <a:xfrm>
              <a:off x="2895042" y="1600200"/>
              <a:ext cx="2286558" cy="171450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1" name="Group 10"/>
          <p:cNvGrpSpPr>
            <a:grpSpLocks/>
          </p:cNvGrpSpPr>
          <p:nvPr/>
        </p:nvGrpSpPr>
        <p:grpSpPr bwMode="auto">
          <a:xfrm>
            <a:off x="1752600" y="5127625"/>
            <a:ext cx="2743200" cy="1560513"/>
            <a:chOff x="533400" y="1447800"/>
            <a:chExt cx="4152900" cy="2362200"/>
          </a:xfrm>
        </p:grpSpPr>
        <p:pic>
          <p:nvPicPr>
            <p:cNvPr id="8" name="Picture 4"/>
            <p:cNvPicPr>
              <a:picLocks noChangeAspect="1" noChangeArrowheads="1"/>
            </p:cNvPicPr>
            <p:nvPr/>
          </p:nvPicPr>
          <p:blipFill>
            <a:blip r:embed="rId5"/>
            <a:srcRect/>
            <a:stretch>
              <a:fillRect/>
            </a:stretch>
          </p:blipFill>
          <p:spPr bwMode="auto">
            <a:xfrm>
              <a:off x="2742032" y="1524698"/>
              <a:ext cx="1944268" cy="129524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3"/>
            <p:cNvPicPr>
              <a:picLocks noChangeAspect="1" noChangeArrowheads="1"/>
            </p:cNvPicPr>
            <p:nvPr/>
          </p:nvPicPr>
          <p:blipFill>
            <a:blip r:embed="rId6"/>
            <a:srcRect/>
            <a:stretch>
              <a:fillRect/>
            </a:stretch>
          </p:blipFill>
          <p:spPr bwMode="auto">
            <a:xfrm>
              <a:off x="1372152" y="2286466"/>
              <a:ext cx="2285536" cy="152353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7"/>
            <a:srcRect/>
            <a:stretch>
              <a:fillRect/>
            </a:stretch>
          </p:blipFill>
          <p:spPr bwMode="auto">
            <a:xfrm>
              <a:off x="533400" y="1447800"/>
              <a:ext cx="2042804" cy="1446637"/>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2704862"/>
            <a:ext cx="7086600" cy="140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391400" y="6550223"/>
            <a:ext cx="1739579" cy="307777"/>
          </a:xfrm>
          <a:prstGeom prst="rect">
            <a:avLst/>
          </a:prstGeom>
          <a:noFill/>
        </p:spPr>
        <p:txBody>
          <a:bodyPr wrap="none" rtlCol="0">
            <a:spAutoFit/>
          </a:bodyPr>
          <a:lstStyle/>
          <a:p>
            <a:r>
              <a:rPr lang="en-US" sz="1400" b="0" dirty="0"/>
              <a:t>Slide by N. </a:t>
            </a:r>
            <a:r>
              <a:rPr lang="en-US" sz="1400" b="0" dirty="0" err="1"/>
              <a:t>Snavely</a:t>
            </a:r>
            <a:endParaRPr lang="en-US" sz="1400" b="0" dirty="0"/>
          </a:p>
        </p:txBody>
      </p:sp>
    </p:spTree>
    <p:extLst>
      <p:ext uri="{BB962C8B-B14F-4D97-AF65-F5344CB8AC3E}">
        <p14:creationId xmlns:p14="http://schemas.microsoft.com/office/powerpoint/2010/main" val="1162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Discriminative part-based models</a:t>
            </a:r>
          </a:p>
        </p:txBody>
      </p:sp>
      <p:pic>
        <p:nvPicPr>
          <p:cNvPr id="54279" name="Picture 7"/>
          <p:cNvPicPr>
            <a:picLocks noChangeAspect="1" noChangeArrowheads="1"/>
          </p:cNvPicPr>
          <p:nvPr/>
        </p:nvPicPr>
        <p:blipFill>
          <a:blip r:embed="rId3" cstate="print"/>
          <a:srcRect/>
          <a:stretch>
            <a:fillRect/>
          </a:stretch>
        </p:blipFill>
        <p:spPr bwMode="auto">
          <a:xfrm>
            <a:off x="4800600" y="2404398"/>
            <a:ext cx="4201856" cy="2777201"/>
          </a:xfrm>
          <a:prstGeom prst="rect">
            <a:avLst/>
          </a:prstGeom>
          <a:noFill/>
          <a:ln w="9525">
            <a:noFill/>
            <a:miter lim="800000"/>
            <a:headEnd/>
            <a:tailEnd/>
          </a:ln>
        </p:spPr>
      </p:pic>
      <p:sp>
        <p:nvSpPr>
          <p:cNvPr id="12" name="Rectangle 11"/>
          <p:cNvSpPr/>
          <p:nvPr/>
        </p:nvSpPr>
        <p:spPr>
          <a:xfrm>
            <a:off x="0" y="6019800"/>
            <a:ext cx="9144000" cy="646331"/>
          </a:xfrm>
          <a:prstGeom prst="rect">
            <a:avLst/>
          </a:prstGeom>
        </p:spPr>
        <p:txBody>
          <a:bodyPr wrap="square">
            <a:spAutoFit/>
          </a:bodyPr>
          <a:lstStyle/>
          <a:p>
            <a:pPr algn="ctr"/>
            <a:r>
              <a:rPr lang="en-US" sz="1800" b="0" dirty="0"/>
              <a:t>P. </a:t>
            </a:r>
            <a:r>
              <a:rPr lang="en-US" sz="1800" b="0" dirty="0" err="1"/>
              <a:t>Felzenszwalb</a:t>
            </a:r>
            <a:r>
              <a:rPr lang="en-US" sz="1800" b="0" dirty="0"/>
              <a:t>, R. </a:t>
            </a:r>
            <a:r>
              <a:rPr lang="en-US" sz="1800" b="0" dirty="0" err="1"/>
              <a:t>Girshick</a:t>
            </a:r>
            <a:r>
              <a:rPr lang="en-US" sz="1800" b="0" dirty="0"/>
              <a:t>, D. </a:t>
            </a:r>
            <a:r>
              <a:rPr lang="en-US" sz="1800" b="0" dirty="0" err="1"/>
              <a:t>McAllester</a:t>
            </a:r>
            <a:r>
              <a:rPr lang="en-US" sz="1800" b="0" dirty="0"/>
              <a:t>, D. </a:t>
            </a:r>
            <a:r>
              <a:rPr lang="en-US" sz="1800" b="0" dirty="0" err="1"/>
              <a:t>Ramanan</a:t>
            </a:r>
            <a:r>
              <a:rPr lang="en-US" sz="1800" b="0" dirty="0"/>
              <a:t>, </a:t>
            </a:r>
            <a:r>
              <a:rPr lang="en-US" sz="1800" b="0" dirty="0">
                <a:hlinkClick r:id="rId4"/>
              </a:rPr>
              <a:t>Object Detection with Discriminatively Trained Part Based Models</a:t>
            </a:r>
            <a:r>
              <a:rPr lang="en-US" sz="1800" b="0" dirty="0"/>
              <a:t>, PAMI 32(9), 2010</a:t>
            </a:r>
          </a:p>
        </p:txBody>
      </p:sp>
      <p:grpSp>
        <p:nvGrpSpPr>
          <p:cNvPr id="4" name="Group 3"/>
          <p:cNvGrpSpPr/>
          <p:nvPr/>
        </p:nvGrpSpPr>
        <p:grpSpPr>
          <a:xfrm>
            <a:off x="228600" y="1524000"/>
            <a:ext cx="4056792" cy="3657600"/>
            <a:chOff x="5334000" y="811919"/>
            <a:chExt cx="2902712" cy="2617081"/>
          </a:xfrm>
        </p:grpSpPr>
        <p:pic>
          <p:nvPicPr>
            <p:cNvPr id="54275" name="Picture 3"/>
            <p:cNvPicPr>
              <a:picLocks noChangeAspect="1" noChangeArrowheads="1"/>
            </p:cNvPicPr>
            <p:nvPr/>
          </p:nvPicPr>
          <p:blipFill>
            <a:blip r:embed="rId5" cstate="print"/>
            <a:srcRect/>
            <a:stretch>
              <a:fillRect/>
            </a:stretch>
          </p:blipFill>
          <p:spPr bwMode="auto">
            <a:xfrm>
              <a:off x="5334000" y="1423101"/>
              <a:ext cx="2693106" cy="2005899"/>
            </a:xfrm>
            <a:prstGeom prst="rect">
              <a:avLst/>
            </a:prstGeom>
            <a:noFill/>
            <a:ln w="9525">
              <a:noFill/>
              <a:miter lim="800000"/>
              <a:headEnd/>
              <a:tailEnd/>
            </a:ln>
          </p:spPr>
        </p:pic>
        <p:sp>
          <p:nvSpPr>
            <p:cNvPr id="13" name="Rectangle 12"/>
            <p:cNvSpPr/>
            <p:nvPr/>
          </p:nvSpPr>
          <p:spPr>
            <a:xfrm>
              <a:off x="5401538" y="811919"/>
              <a:ext cx="634440" cy="506506"/>
            </a:xfrm>
            <a:prstGeom prst="rect">
              <a:avLst/>
            </a:prstGeom>
          </p:spPr>
          <p:txBody>
            <a:bodyPr wrap="square">
              <a:spAutoFit/>
            </a:bodyPr>
            <a:lstStyle/>
            <a:p>
              <a:pPr algn="ctr"/>
              <a:r>
                <a:rPr lang="en-US" sz="2000" b="0" dirty="0"/>
                <a:t>Root filter</a:t>
              </a:r>
            </a:p>
          </p:txBody>
        </p:sp>
        <p:sp>
          <p:nvSpPr>
            <p:cNvPr id="14" name="Rectangle 13"/>
            <p:cNvSpPr/>
            <p:nvPr/>
          </p:nvSpPr>
          <p:spPr>
            <a:xfrm>
              <a:off x="6219378" y="819858"/>
              <a:ext cx="863813" cy="506506"/>
            </a:xfrm>
            <a:prstGeom prst="rect">
              <a:avLst/>
            </a:prstGeom>
          </p:spPr>
          <p:txBody>
            <a:bodyPr wrap="square">
              <a:spAutoFit/>
            </a:bodyPr>
            <a:lstStyle/>
            <a:p>
              <a:pPr algn="ctr"/>
              <a:r>
                <a:rPr lang="en-US" sz="2000" b="0" dirty="0"/>
                <a:t>Part filters</a:t>
              </a:r>
            </a:p>
          </p:txBody>
        </p:sp>
        <p:sp>
          <p:nvSpPr>
            <p:cNvPr id="15" name="Rectangle 14"/>
            <p:cNvSpPr/>
            <p:nvPr/>
          </p:nvSpPr>
          <p:spPr>
            <a:xfrm>
              <a:off x="7064476" y="840161"/>
              <a:ext cx="1172236" cy="506506"/>
            </a:xfrm>
            <a:prstGeom prst="rect">
              <a:avLst/>
            </a:prstGeom>
          </p:spPr>
          <p:txBody>
            <a:bodyPr wrap="square">
              <a:spAutoFit/>
            </a:bodyPr>
            <a:lstStyle/>
            <a:p>
              <a:pPr algn="ctr"/>
              <a:r>
                <a:rPr lang="en-US" sz="2000" b="0" dirty="0"/>
                <a:t>Deformation weights</a:t>
              </a:r>
            </a:p>
          </p:txBody>
        </p:sp>
      </p:grpSp>
    </p:spTree>
    <p:extLst>
      <p:ext uri="{BB962C8B-B14F-4D97-AF65-F5344CB8AC3E}">
        <p14:creationId xmlns:p14="http://schemas.microsoft.com/office/powerpoint/2010/main" val="293749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Discriminative part-based models</a:t>
            </a:r>
          </a:p>
        </p:txBody>
      </p:sp>
      <p:pic>
        <p:nvPicPr>
          <p:cNvPr id="54275" name="Picture 3"/>
          <p:cNvPicPr>
            <a:picLocks noChangeAspect="1" noChangeArrowheads="1"/>
          </p:cNvPicPr>
          <p:nvPr/>
        </p:nvPicPr>
        <p:blipFill>
          <a:blip r:embed="rId3" cstate="print"/>
          <a:srcRect/>
          <a:stretch>
            <a:fillRect/>
          </a:stretch>
        </p:blipFill>
        <p:spPr bwMode="auto">
          <a:xfrm>
            <a:off x="228600" y="2378181"/>
            <a:ext cx="3763849" cy="2803419"/>
          </a:xfrm>
          <a:prstGeom prst="rect">
            <a:avLst/>
          </a:prstGeom>
          <a:noFill/>
          <a:ln w="9525">
            <a:noFill/>
            <a:miter lim="800000"/>
            <a:headEnd/>
            <a:tailEnd/>
          </a:ln>
        </p:spPr>
      </p:pic>
      <p:sp>
        <p:nvSpPr>
          <p:cNvPr id="15" name="Rectangle 14"/>
          <p:cNvSpPr/>
          <p:nvPr/>
        </p:nvSpPr>
        <p:spPr>
          <a:xfrm>
            <a:off x="2696747" y="1312969"/>
            <a:ext cx="3924302" cy="584775"/>
          </a:xfrm>
          <a:prstGeom prst="rect">
            <a:avLst/>
          </a:prstGeom>
        </p:spPr>
        <p:txBody>
          <a:bodyPr wrap="square">
            <a:spAutoFit/>
          </a:bodyPr>
          <a:lstStyle/>
          <a:p>
            <a:pPr algn="ctr"/>
            <a:r>
              <a:rPr lang="en-US" sz="3200" b="0" dirty="0"/>
              <a:t>Multiple components</a:t>
            </a:r>
          </a:p>
        </p:txBody>
      </p:sp>
      <p:pic>
        <p:nvPicPr>
          <p:cNvPr id="10" name="Picture 3"/>
          <p:cNvPicPr>
            <a:picLocks noChangeAspect="1" noChangeArrowheads="1"/>
          </p:cNvPicPr>
          <p:nvPr/>
        </p:nvPicPr>
        <p:blipFill>
          <a:blip r:embed="rId4" cstate="print"/>
          <a:srcRect/>
          <a:stretch>
            <a:fillRect/>
          </a:stretch>
        </p:blipFill>
        <p:spPr bwMode="auto">
          <a:xfrm>
            <a:off x="4355085" y="3055990"/>
            <a:ext cx="4712715" cy="1668410"/>
          </a:xfrm>
          <a:prstGeom prst="rect">
            <a:avLst/>
          </a:prstGeom>
          <a:noFill/>
          <a:ln w="9525">
            <a:noFill/>
            <a:miter lim="800000"/>
            <a:headEnd/>
            <a:tailEnd/>
          </a:ln>
        </p:spPr>
      </p:pic>
      <p:sp>
        <p:nvSpPr>
          <p:cNvPr id="7" name="Rectangle 6"/>
          <p:cNvSpPr/>
          <p:nvPr/>
        </p:nvSpPr>
        <p:spPr>
          <a:xfrm>
            <a:off x="0" y="6019800"/>
            <a:ext cx="9144000" cy="646331"/>
          </a:xfrm>
          <a:prstGeom prst="rect">
            <a:avLst/>
          </a:prstGeom>
        </p:spPr>
        <p:txBody>
          <a:bodyPr wrap="square">
            <a:spAutoFit/>
          </a:bodyPr>
          <a:lstStyle/>
          <a:p>
            <a:pPr algn="ctr"/>
            <a:r>
              <a:rPr lang="en-US" sz="1800" b="0" dirty="0"/>
              <a:t>P. </a:t>
            </a:r>
            <a:r>
              <a:rPr lang="en-US" sz="1800" b="0" dirty="0" err="1"/>
              <a:t>Felzenszwalb</a:t>
            </a:r>
            <a:r>
              <a:rPr lang="en-US" sz="1800" b="0" dirty="0"/>
              <a:t>, R. </a:t>
            </a:r>
            <a:r>
              <a:rPr lang="en-US" sz="1800" b="0" dirty="0" err="1"/>
              <a:t>Girshick</a:t>
            </a:r>
            <a:r>
              <a:rPr lang="en-US" sz="1800" b="0" dirty="0"/>
              <a:t>, D. </a:t>
            </a:r>
            <a:r>
              <a:rPr lang="en-US" sz="1800" b="0" dirty="0" err="1"/>
              <a:t>McAllester</a:t>
            </a:r>
            <a:r>
              <a:rPr lang="en-US" sz="1800" b="0" dirty="0"/>
              <a:t>, D. </a:t>
            </a:r>
            <a:r>
              <a:rPr lang="en-US" sz="1800" b="0" dirty="0" err="1"/>
              <a:t>Ramanan</a:t>
            </a:r>
            <a:r>
              <a:rPr lang="en-US" sz="1800" b="0" dirty="0"/>
              <a:t>, </a:t>
            </a:r>
            <a:r>
              <a:rPr lang="en-US" sz="1800" b="0" dirty="0">
                <a:hlinkClick r:id="rId5"/>
              </a:rPr>
              <a:t>Object Detection with Discriminatively Trained Part Based Models</a:t>
            </a:r>
            <a:r>
              <a:rPr lang="en-US" sz="1800" b="0" dirty="0"/>
              <a:t>, PAMI 32(9), 2010</a:t>
            </a:r>
          </a:p>
        </p:txBody>
      </p:sp>
    </p:spTree>
    <p:extLst>
      <p:ext uri="{BB962C8B-B14F-4D97-AF65-F5344CB8AC3E}">
        <p14:creationId xmlns:p14="http://schemas.microsoft.com/office/powerpoint/2010/main" val="212186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Discriminative part-based models</a:t>
            </a:r>
          </a:p>
        </p:txBody>
      </p:sp>
      <p:pic>
        <p:nvPicPr>
          <p:cNvPr id="54280" name="Picture 8"/>
          <p:cNvPicPr>
            <a:picLocks noChangeAspect="1" noChangeArrowheads="1"/>
          </p:cNvPicPr>
          <p:nvPr/>
        </p:nvPicPr>
        <p:blipFill rotWithShape="1">
          <a:blip r:embed="rId3" cstate="print"/>
          <a:srcRect r="16949"/>
          <a:stretch/>
        </p:blipFill>
        <p:spPr bwMode="auto">
          <a:xfrm>
            <a:off x="5870957" y="2462856"/>
            <a:ext cx="3044443" cy="2392062"/>
          </a:xfrm>
          <a:prstGeom prst="rect">
            <a:avLst/>
          </a:prstGeom>
          <a:noFill/>
          <a:ln w="9525">
            <a:noFill/>
            <a:miter lim="800000"/>
            <a:headEnd/>
            <a:tailEnd/>
          </a:ln>
        </p:spPr>
      </p:pic>
      <p:pic>
        <p:nvPicPr>
          <p:cNvPr id="54281" name="Picture 9"/>
          <p:cNvPicPr>
            <a:picLocks noChangeAspect="1" noChangeArrowheads="1"/>
          </p:cNvPicPr>
          <p:nvPr/>
        </p:nvPicPr>
        <p:blipFill>
          <a:blip r:embed="rId4" cstate="print"/>
          <a:srcRect/>
          <a:stretch>
            <a:fillRect/>
          </a:stretch>
        </p:blipFill>
        <p:spPr bwMode="auto">
          <a:xfrm>
            <a:off x="212796" y="2133600"/>
            <a:ext cx="5349804" cy="1035446"/>
          </a:xfrm>
          <a:prstGeom prst="rect">
            <a:avLst/>
          </a:prstGeom>
          <a:noFill/>
          <a:ln w="9525">
            <a:noFill/>
            <a:miter lim="800000"/>
            <a:headEnd/>
            <a:tailEnd/>
          </a:ln>
        </p:spPr>
      </p:pic>
      <p:pic>
        <p:nvPicPr>
          <p:cNvPr id="768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96" y="3552825"/>
            <a:ext cx="4143375" cy="1628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0" y="6019800"/>
            <a:ext cx="9144000" cy="646331"/>
          </a:xfrm>
          <a:prstGeom prst="rect">
            <a:avLst/>
          </a:prstGeom>
        </p:spPr>
        <p:txBody>
          <a:bodyPr wrap="square">
            <a:spAutoFit/>
          </a:bodyPr>
          <a:lstStyle/>
          <a:p>
            <a:pPr algn="ctr"/>
            <a:r>
              <a:rPr lang="en-US" sz="1800" b="0" dirty="0"/>
              <a:t>P. </a:t>
            </a:r>
            <a:r>
              <a:rPr lang="en-US" sz="1800" b="0" dirty="0" err="1"/>
              <a:t>Felzenszwalb</a:t>
            </a:r>
            <a:r>
              <a:rPr lang="en-US" sz="1800" b="0" dirty="0"/>
              <a:t>, R. </a:t>
            </a:r>
            <a:r>
              <a:rPr lang="en-US" sz="1800" b="0" dirty="0" err="1"/>
              <a:t>Girshick</a:t>
            </a:r>
            <a:r>
              <a:rPr lang="en-US" sz="1800" b="0" dirty="0"/>
              <a:t>, D. </a:t>
            </a:r>
            <a:r>
              <a:rPr lang="en-US" sz="1800" b="0" dirty="0" err="1"/>
              <a:t>McAllester</a:t>
            </a:r>
            <a:r>
              <a:rPr lang="en-US" sz="1800" b="0" dirty="0"/>
              <a:t>, D. </a:t>
            </a:r>
            <a:r>
              <a:rPr lang="en-US" sz="1800" b="0" dirty="0" err="1"/>
              <a:t>Ramanan</a:t>
            </a:r>
            <a:r>
              <a:rPr lang="en-US" sz="1800" b="0" dirty="0"/>
              <a:t>, </a:t>
            </a:r>
            <a:r>
              <a:rPr lang="en-US" sz="1800" b="0" dirty="0">
                <a:hlinkClick r:id="rId6"/>
              </a:rPr>
              <a:t>Object Detection with Discriminatively Trained Part Based Models</a:t>
            </a:r>
            <a:r>
              <a:rPr lang="en-US" sz="1800" b="0" dirty="0"/>
              <a:t>, PAMI 32(9), 2010</a:t>
            </a:r>
          </a:p>
        </p:txBody>
      </p:sp>
    </p:spTree>
    <p:extLst>
      <p:ext uri="{BB962C8B-B14F-4D97-AF65-F5344CB8AC3E}">
        <p14:creationId xmlns:p14="http://schemas.microsoft.com/office/powerpoint/2010/main" val="200355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76200"/>
            <a:ext cx="8839200" cy="838200"/>
          </a:xfrm>
        </p:spPr>
        <p:txBody>
          <a:bodyPr/>
          <a:lstStyle/>
          <a:p>
            <a:r>
              <a:rPr lang="en-US" dirty="0"/>
              <a:t>What are the challenges of object detection?</a:t>
            </a:r>
          </a:p>
        </p:txBody>
      </p:sp>
      <p:sp>
        <p:nvSpPr>
          <p:cNvPr id="1288195" name="Rectangle 3"/>
          <p:cNvSpPr>
            <a:spLocks noGrp="1" noChangeArrowheads="1"/>
          </p:cNvSpPr>
          <p:nvPr>
            <p:ph type="body" idx="1"/>
          </p:nvPr>
        </p:nvSpPr>
        <p:spPr>
          <a:xfrm>
            <a:off x="457200" y="914400"/>
            <a:ext cx="8305800" cy="5257800"/>
          </a:xfrm>
        </p:spPr>
        <p:txBody>
          <a:bodyPr/>
          <a:lstStyle/>
          <a:p>
            <a:pPr>
              <a:buFontTx/>
              <a:buChar char="•"/>
            </a:pPr>
            <a:r>
              <a:rPr lang="en-US" dirty="0"/>
              <a:t>Images may contain more than one class, multiple instances from the same class</a:t>
            </a:r>
          </a:p>
          <a:p>
            <a:pPr>
              <a:buFontTx/>
              <a:buChar char="•"/>
            </a:pPr>
            <a:r>
              <a:rPr lang="en-US" dirty="0"/>
              <a:t>Bounding box localization</a:t>
            </a:r>
          </a:p>
          <a:p>
            <a:pPr>
              <a:buFontTx/>
              <a:buChar char="•"/>
            </a:pPr>
            <a:r>
              <a:rPr lang="en-US" dirty="0"/>
              <a:t>Evaluation</a:t>
            </a:r>
          </a:p>
        </p:txBody>
      </p:sp>
      <p:pic>
        <p:nvPicPr>
          <p:cNvPr id="2" name="Picture 1">
            <a:extLst>
              <a:ext uri="{FF2B5EF4-FFF2-40B4-BE49-F238E27FC236}">
                <a16:creationId xmlns:a16="http://schemas.microsoft.com/office/drawing/2014/main" id="{F8A3BED6-5D5F-B842-BFAD-784C6BB6C726}"/>
              </a:ext>
            </a:extLst>
          </p:cNvPr>
          <p:cNvPicPr>
            <a:picLocks noChangeAspect="1"/>
          </p:cNvPicPr>
          <p:nvPr/>
        </p:nvPicPr>
        <p:blipFill>
          <a:blip r:embed="rId3"/>
          <a:stretch>
            <a:fillRect/>
          </a:stretch>
        </p:blipFill>
        <p:spPr>
          <a:xfrm>
            <a:off x="2057400" y="3048000"/>
            <a:ext cx="5105400" cy="3430923"/>
          </a:xfrm>
          <a:prstGeom prst="rect">
            <a:avLst/>
          </a:prstGeom>
        </p:spPr>
      </p:pic>
      <p:sp>
        <p:nvSpPr>
          <p:cNvPr id="3" name="TextBox 2">
            <a:extLst>
              <a:ext uri="{FF2B5EF4-FFF2-40B4-BE49-F238E27FC236}">
                <a16:creationId xmlns:a16="http://schemas.microsoft.com/office/drawing/2014/main" id="{DCF55AEB-CC95-7446-B1E4-F4F2A0473C31}"/>
              </a:ext>
            </a:extLst>
          </p:cNvPr>
          <p:cNvSpPr txBox="1"/>
          <p:nvPr/>
        </p:nvSpPr>
        <p:spPr>
          <a:xfrm>
            <a:off x="7799504" y="6477000"/>
            <a:ext cx="1268296" cy="307777"/>
          </a:xfrm>
          <a:prstGeom prst="rect">
            <a:avLst/>
          </a:prstGeom>
          <a:noFill/>
        </p:spPr>
        <p:txBody>
          <a:bodyPr wrap="none" rtlCol="0">
            <a:spAutoFit/>
          </a:bodyPr>
          <a:lstStyle/>
          <a:p>
            <a:r>
              <a:rPr lang="en-US" sz="1400" b="0" dirty="0">
                <a:hlinkClick r:id="rId4"/>
              </a:rPr>
              <a:t>Image source</a:t>
            </a:r>
            <a:endParaRPr lang="en-US" sz="1400" b="0" dirty="0"/>
          </a:p>
        </p:txBody>
      </p:sp>
    </p:spTree>
    <p:extLst>
      <p:ext uri="{BB962C8B-B14F-4D97-AF65-F5344CB8AC3E}">
        <p14:creationId xmlns:p14="http://schemas.microsoft.com/office/powerpoint/2010/main" val="189370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195"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838200"/>
          </a:xfrm>
        </p:spPr>
        <p:txBody>
          <a:bodyPr/>
          <a:lstStyle/>
          <a:p>
            <a:r>
              <a:rPr lang="en-US" dirty="0"/>
              <a:t>Progress on PASCAL detection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7" name="Left Brace 6"/>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027587" y="2715208"/>
            <a:ext cx="1544413" cy="369332"/>
          </a:xfrm>
          <a:prstGeom prst="rect">
            <a:avLst/>
          </a:prstGeom>
          <a:noFill/>
        </p:spPr>
        <p:txBody>
          <a:bodyPr wrap="none" rtlCol="0">
            <a:spAutoFit/>
          </a:bodyPr>
          <a:lstStyle/>
          <a:p>
            <a:r>
              <a:rPr lang="en-US" sz="1800" b="0" dirty="0"/>
              <a:t>Before CNNs</a:t>
            </a:r>
          </a:p>
        </p:txBody>
      </p:sp>
      <p:sp>
        <p:nvSpPr>
          <p:cNvPr id="9" name="Left Brace 8"/>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477000" y="3840167"/>
            <a:ext cx="1364614" cy="369332"/>
          </a:xfrm>
          <a:prstGeom prst="rect">
            <a:avLst/>
          </a:prstGeom>
          <a:noFill/>
        </p:spPr>
        <p:txBody>
          <a:bodyPr wrap="none" rtlCol="0">
            <a:spAutoFit/>
          </a:bodyPr>
          <a:lstStyle/>
          <a:p>
            <a:r>
              <a:rPr lang="en-US" sz="1800" b="0" dirty="0"/>
              <a:t>After CNNs</a:t>
            </a:r>
          </a:p>
        </p:txBody>
      </p:sp>
      <p:sp>
        <p:nvSpPr>
          <p:cNvPr id="3" name="TextBox 2"/>
          <p:cNvSpPr txBox="1"/>
          <p:nvPr/>
        </p:nvSpPr>
        <p:spPr>
          <a:xfrm>
            <a:off x="3670086" y="1219200"/>
            <a:ext cx="1676736" cy="369332"/>
          </a:xfrm>
          <a:prstGeom prst="rect">
            <a:avLst/>
          </a:prstGeom>
          <a:noFill/>
        </p:spPr>
        <p:txBody>
          <a:bodyPr wrap="none" rtlCol="0">
            <a:spAutoFit/>
          </a:bodyPr>
          <a:lstStyle/>
          <a:p>
            <a:r>
              <a:rPr lang="en-US" sz="1800" b="0" dirty="0"/>
              <a:t>PASCAL VOC</a:t>
            </a:r>
          </a:p>
        </p:txBody>
      </p:sp>
      <p:sp>
        <p:nvSpPr>
          <p:cNvPr id="5" name="Rectangle 4">
            <a:extLst>
              <a:ext uri="{FF2B5EF4-FFF2-40B4-BE49-F238E27FC236}">
                <a16:creationId xmlns:a16="http://schemas.microsoft.com/office/drawing/2014/main" id="{B7CB34D8-30D7-4F40-A141-90DA31FFF067}"/>
              </a:ext>
            </a:extLst>
          </p:cNvPr>
          <p:cNvSpPr/>
          <p:nvPr/>
        </p:nvSpPr>
        <p:spPr bwMode="auto">
          <a:xfrm>
            <a:off x="5943600" y="1371600"/>
            <a:ext cx="3200400" cy="548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780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448800" cy="838200"/>
          </a:xfrm>
        </p:spPr>
        <p:txBody>
          <a:bodyPr/>
          <a:lstStyle/>
          <a:p>
            <a:r>
              <a:rPr lang="en-US" sz="3200" dirty="0"/>
              <a:t>Conceptual approach: Proposal-driven detection</a:t>
            </a:r>
          </a:p>
        </p:txBody>
      </p:sp>
      <p:sp>
        <p:nvSpPr>
          <p:cNvPr id="10" name="Content Placeholder 9"/>
          <p:cNvSpPr>
            <a:spLocks noGrp="1"/>
          </p:cNvSpPr>
          <p:nvPr>
            <p:ph idx="1"/>
          </p:nvPr>
        </p:nvSpPr>
        <p:spPr>
          <a:xfrm>
            <a:off x="304800" y="4038600"/>
            <a:ext cx="8686800" cy="2895600"/>
          </a:xfrm>
        </p:spPr>
        <p:txBody>
          <a:bodyPr/>
          <a:lstStyle/>
          <a:p>
            <a:pPr marL="457200" indent="-457200">
              <a:buFont typeface="Arial"/>
              <a:buChar char="•"/>
            </a:pPr>
            <a:r>
              <a:rPr lang="en-US" dirty="0"/>
              <a:t>Generate and evaluate a few hundred </a:t>
            </a:r>
            <a:r>
              <a:rPr lang="en-US" i="1" dirty="0"/>
              <a:t>region proposals</a:t>
            </a:r>
          </a:p>
          <a:p>
            <a:pPr marL="857250" lvl="1" indent="-457200">
              <a:buFont typeface="Arial"/>
              <a:buChar char="•"/>
            </a:pPr>
            <a:r>
              <a:rPr lang="en-US" dirty="0"/>
              <a:t>Proposal mechanism can take advantage of low-level </a:t>
            </a:r>
            <a:r>
              <a:rPr lang="en-US" i="1" dirty="0"/>
              <a:t>perceptual organization</a:t>
            </a:r>
            <a:r>
              <a:rPr lang="en-US" dirty="0"/>
              <a:t> cues</a:t>
            </a:r>
          </a:p>
          <a:p>
            <a:pPr marL="857250" lvl="1" indent="-457200">
              <a:buFont typeface="Arial"/>
              <a:buChar char="•"/>
            </a:pPr>
            <a:r>
              <a:rPr lang="en-US" dirty="0"/>
              <a:t>Proposal mechanism can be category-specific or category-independent, hand-crafted or trained</a:t>
            </a:r>
          </a:p>
          <a:p>
            <a:pPr marL="857250" lvl="1" indent="-457200">
              <a:buFont typeface="Arial"/>
              <a:buChar char="•"/>
            </a:pPr>
            <a:r>
              <a:rPr lang="en-US" dirty="0"/>
              <a:t>Classifier can be slower but more powerful</a:t>
            </a:r>
          </a:p>
          <a:p>
            <a:pPr marL="857250" lvl="1" indent="-457200">
              <a:buFont typeface="Arial"/>
              <a:buChar char="•"/>
            </a:pPr>
            <a:endParaRPr lang="en-US" dirty="0"/>
          </a:p>
          <a:p>
            <a:endParaRPr lang="en-US" dirty="0"/>
          </a:p>
        </p:txBody>
      </p:sp>
      <p:pic>
        <p:nvPicPr>
          <p:cNvPr id="7" name="Picture 6" descr="Screen Shot 2016-04-20 at 1.57.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2571750"/>
          </a:xfrm>
          <a:prstGeom prst="rect">
            <a:avLst/>
          </a:prstGeom>
        </p:spPr>
      </p:pic>
      <p:sp>
        <p:nvSpPr>
          <p:cNvPr id="3" name="Rectangle 2"/>
          <p:cNvSpPr/>
          <p:nvPr/>
        </p:nvSpPr>
        <p:spPr bwMode="auto">
          <a:xfrm>
            <a:off x="2438400" y="2590800"/>
            <a:ext cx="6858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3728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Multiscale Combinatorial Grouping</a:t>
            </a:r>
          </a:p>
        </p:txBody>
      </p:sp>
      <p:sp>
        <p:nvSpPr>
          <p:cNvPr id="6" name="Content Placeholder 5"/>
          <p:cNvSpPr>
            <a:spLocks noGrp="1"/>
          </p:cNvSpPr>
          <p:nvPr>
            <p:ph idx="1"/>
          </p:nvPr>
        </p:nvSpPr>
        <p:spPr/>
        <p:txBody>
          <a:bodyPr/>
          <a:lstStyle/>
          <a:p>
            <a:pPr marL="457200" indent="-457200">
              <a:buFont typeface="Arial"/>
              <a:buChar char="•"/>
            </a:pPr>
            <a:r>
              <a:rPr lang="en-US" sz="2400" dirty="0"/>
              <a:t>Region Proposals</a:t>
            </a:r>
          </a:p>
        </p:txBody>
      </p:sp>
      <p:sp>
        <p:nvSpPr>
          <p:cNvPr id="5" name="Rectangle 4"/>
          <p:cNvSpPr/>
          <p:nvPr/>
        </p:nvSpPr>
        <p:spPr>
          <a:xfrm>
            <a:off x="152400" y="6386899"/>
            <a:ext cx="8839200" cy="369332"/>
          </a:xfrm>
          <a:prstGeom prst="rect">
            <a:avLst/>
          </a:prstGeom>
        </p:spPr>
        <p:txBody>
          <a:bodyPr wrap="square">
            <a:spAutoFit/>
          </a:bodyPr>
          <a:lstStyle/>
          <a:p>
            <a:pPr algn="ctr"/>
            <a:r>
              <a:rPr lang="en-US" sz="1800" b="0" dirty="0"/>
              <a:t>P. Arbelaez. et al., </a:t>
            </a:r>
            <a:r>
              <a:rPr lang="en-US" sz="1800" b="0" dirty="0">
                <a:hlinkClick r:id="rId2"/>
              </a:rPr>
              <a:t>Multiscale Combinatorial Grouping</a:t>
            </a:r>
            <a:r>
              <a:rPr lang="en-US" sz="1800" b="0" dirty="0"/>
              <a:t>, CVPR 2014</a:t>
            </a:r>
          </a:p>
        </p:txBody>
      </p:sp>
      <p:pic>
        <p:nvPicPr>
          <p:cNvPr id="7" name="Picture 6">
            <a:extLst>
              <a:ext uri="{FF2B5EF4-FFF2-40B4-BE49-F238E27FC236}">
                <a16:creationId xmlns:a16="http://schemas.microsoft.com/office/drawing/2014/main" id="{F24B03DE-FD16-77FB-5735-55BDAD009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47" y="1882174"/>
            <a:ext cx="8517190" cy="4266213"/>
          </a:xfrm>
          <a:prstGeom prst="rect">
            <a:avLst/>
          </a:prstGeom>
        </p:spPr>
      </p:pic>
    </p:spTree>
    <p:extLst>
      <p:ext uri="{BB962C8B-B14F-4D97-AF65-F5344CB8AC3E}">
        <p14:creationId xmlns:p14="http://schemas.microsoft.com/office/powerpoint/2010/main" val="1353475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Multiscale Combinatorial Grouping</a:t>
            </a:r>
          </a:p>
        </p:txBody>
      </p:sp>
      <p:sp>
        <p:nvSpPr>
          <p:cNvPr id="6" name="Content Placeholder 5"/>
          <p:cNvSpPr>
            <a:spLocks noGrp="1"/>
          </p:cNvSpPr>
          <p:nvPr>
            <p:ph idx="1"/>
          </p:nvPr>
        </p:nvSpPr>
        <p:spPr/>
        <p:txBody>
          <a:bodyPr/>
          <a:lstStyle/>
          <a:p>
            <a:pPr marL="457200" indent="-457200">
              <a:buFont typeface="Arial"/>
              <a:buChar char="•"/>
            </a:pPr>
            <a:r>
              <a:rPr lang="en-US" sz="2400" dirty="0"/>
              <a:t>Use hierarchical segmentation: start with small </a:t>
            </a:r>
            <a:r>
              <a:rPr lang="en-US" sz="2400" i="1" dirty="0" err="1"/>
              <a:t>superpixels</a:t>
            </a:r>
            <a:r>
              <a:rPr lang="en-US" sz="2400" dirty="0"/>
              <a:t> and merge based on diverse cues</a:t>
            </a:r>
          </a:p>
        </p:txBody>
      </p:sp>
      <p:sp>
        <p:nvSpPr>
          <p:cNvPr id="5" name="Rectangle 4"/>
          <p:cNvSpPr/>
          <p:nvPr/>
        </p:nvSpPr>
        <p:spPr>
          <a:xfrm>
            <a:off x="152400" y="6386899"/>
            <a:ext cx="8839200" cy="369332"/>
          </a:xfrm>
          <a:prstGeom prst="rect">
            <a:avLst/>
          </a:prstGeom>
        </p:spPr>
        <p:txBody>
          <a:bodyPr wrap="square">
            <a:spAutoFit/>
          </a:bodyPr>
          <a:lstStyle/>
          <a:p>
            <a:pPr algn="ctr"/>
            <a:r>
              <a:rPr lang="en-US" sz="1800" b="0" dirty="0"/>
              <a:t>P. Arbelaez. et al., </a:t>
            </a:r>
            <a:r>
              <a:rPr lang="en-US" sz="1800" b="0" dirty="0">
                <a:hlinkClick r:id="rId2"/>
              </a:rPr>
              <a:t>Multiscale Combinatorial Grouping</a:t>
            </a:r>
            <a:r>
              <a:rPr lang="en-US" sz="1800" b="0" dirty="0"/>
              <a:t>, CVPR 2014</a:t>
            </a:r>
          </a:p>
        </p:txBody>
      </p:sp>
      <p:pic>
        <p:nvPicPr>
          <p:cNvPr id="3" name="Picture 2">
            <a:extLst>
              <a:ext uri="{FF2B5EF4-FFF2-40B4-BE49-F238E27FC236}">
                <a16:creationId xmlns:a16="http://schemas.microsoft.com/office/drawing/2014/main" id="{56424DDC-DAD4-064D-9958-7DE5981737E4}"/>
              </a:ext>
            </a:extLst>
          </p:cNvPr>
          <p:cNvPicPr>
            <a:picLocks noChangeAspect="1"/>
          </p:cNvPicPr>
          <p:nvPr/>
        </p:nvPicPr>
        <p:blipFill>
          <a:blip r:embed="rId3"/>
          <a:stretch>
            <a:fillRect/>
          </a:stretch>
        </p:blipFill>
        <p:spPr>
          <a:xfrm>
            <a:off x="177800" y="2030777"/>
            <a:ext cx="8839200" cy="3495092"/>
          </a:xfrm>
          <a:prstGeom prst="rect">
            <a:avLst/>
          </a:prstGeom>
        </p:spPr>
      </p:pic>
    </p:spTree>
    <p:extLst>
      <p:ext uri="{BB962C8B-B14F-4D97-AF65-F5344CB8AC3E}">
        <p14:creationId xmlns:p14="http://schemas.microsoft.com/office/powerpoint/2010/main" val="3115403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Proposals for Detection</a:t>
            </a:r>
          </a:p>
        </p:txBody>
      </p:sp>
      <p:sp>
        <p:nvSpPr>
          <p:cNvPr id="8" name="Content Placeholder 7"/>
          <p:cNvSpPr>
            <a:spLocks noGrp="1"/>
          </p:cNvSpPr>
          <p:nvPr>
            <p:ph idx="1"/>
          </p:nvPr>
        </p:nvSpPr>
        <p:spPr>
          <a:xfrm>
            <a:off x="685800" y="4191000"/>
            <a:ext cx="7772400" cy="1981200"/>
          </a:xfrm>
        </p:spPr>
        <p:txBody>
          <a:bodyPr/>
          <a:lstStyle/>
          <a:p>
            <a:pPr marL="457200" indent="-457200">
              <a:buFont typeface="Arial"/>
              <a:buChar char="•"/>
            </a:pPr>
            <a:r>
              <a:rPr lang="en-US" dirty="0"/>
              <a:t>Feature extraction: color SIFT, codebook of size 4K, spatial pyramid with four levels = 360K dimensions</a:t>
            </a:r>
          </a:p>
        </p:txBody>
      </p:sp>
      <p:sp>
        <p:nvSpPr>
          <p:cNvPr id="6" name="Rectangle 5"/>
          <p:cNvSpPr/>
          <p:nvPr/>
        </p:nvSpPr>
        <p:spPr>
          <a:xfrm>
            <a:off x="152400" y="6096000"/>
            <a:ext cx="8839200" cy="646331"/>
          </a:xfrm>
          <a:prstGeom prst="rect">
            <a:avLst/>
          </a:prstGeom>
        </p:spPr>
        <p:txBody>
          <a:bodyPr wrap="square">
            <a:spAutoFit/>
          </a:bodyPr>
          <a:lstStyle/>
          <a:p>
            <a:pPr algn="ctr"/>
            <a:r>
              <a:rPr lang="en-US" sz="1800" b="0" dirty="0"/>
              <a:t>J. </a:t>
            </a:r>
            <a:r>
              <a:rPr lang="en-US" sz="1800" b="0" dirty="0" err="1"/>
              <a:t>Uijlings</a:t>
            </a:r>
            <a:r>
              <a:rPr lang="en-US" sz="1800" b="0" dirty="0"/>
              <a:t>, K. van de </a:t>
            </a:r>
            <a:r>
              <a:rPr lang="en-US" sz="1800" b="0" dirty="0" err="1"/>
              <a:t>Sande</a:t>
            </a:r>
            <a:r>
              <a:rPr lang="en-US" sz="1800" b="0" dirty="0"/>
              <a:t>, T. </a:t>
            </a:r>
            <a:r>
              <a:rPr lang="en-US" sz="1800" b="0" dirty="0" err="1"/>
              <a:t>Gevers</a:t>
            </a:r>
            <a:r>
              <a:rPr lang="en-US" sz="1800" b="0" dirty="0"/>
              <a:t>, and A. </a:t>
            </a:r>
            <a:r>
              <a:rPr lang="en-US" sz="1800" b="0" dirty="0" err="1"/>
              <a:t>Smeulders</a:t>
            </a:r>
            <a:r>
              <a:rPr lang="en-US" sz="1800" b="0" dirty="0"/>
              <a:t>, </a:t>
            </a:r>
            <a:r>
              <a:rPr lang="en-US" sz="1800" b="0" dirty="0">
                <a:hlinkClick r:id="rId2"/>
              </a:rPr>
              <a:t>Selective Search for Object Recognition</a:t>
            </a:r>
            <a:r>
              <a:rPr lang="en-US" sz="1800" b="0" dirty="0"/>
              <a:t>, IJCV 2013</a:t>
            </a:r>
          </a:p>
        </p:txBody>
      </p:sp>
      <p:pic>
        <p:nvPicPr>
          <p:cNvPr id="7" name="Picture 6" descr="Screen Shot 2016-04-21 at 1.27.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2042672"/>
          </a:xfrm>
          <a:prstGeom prst="rect">
            <a:avLst/>
          </a:prstGeom>
        </p:spPr>
      </p:pic>
    </p:spTree>
    <p:extLst>
      <p:ext uri="{BB962C8B-B14F-4D97-AF65-F5344CB8AC3E}">
        <p14:creationId xmlns:p14="http://schemas.microsoft.com/office/powerpoint/2010/main" val="2456193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Now</a:t>
            </a:r>
          </a:p>
        </p:txBody>
      </p:sp>
      <p:pic>
        <p:nvPicPr>
          <p:cNvPr id="7" name="Picture 6" descr="A collage of images of different objects&#10;&#10;Description automatically generated with low confidence">
            <a:extLst>
              <a:ext uri="{FF2B5EF4-FFF2-40B4-BE49-F238E27FC236}">
                <a16:creationId xmlns:a16="http://schemas.microsoft.com/office/drawing/2014/main" id="{98068704-3C95-5CAD-A3C6-D8E9D1B2E57A}"/>
              </a:ext>
            </a:extLst>
          </p:cNvPr>
          <p:cNvPicPr>
            <a:picLocks noChangeAspect="1"/>
          </p:cNvPicPr>
          <p:nvPr/>
        </p:nvPicPr>
        <p:blipFill rotWithShape="1">
          <a:blip r:embed="rId3">
            <a:extLst>
              <a:ext uri="{28A0092B-C50C-407E-A947-70E740481C1C}">
                <a14:useLocalDpi xmlns:a14="http://schemas.microsoft.com/office/drawing/2010/main" val="0"/>
              </a:ext>
            </a:extLst>
          </a:blip>
          <a:srcRect b="24038"/>
          <a:stretch/>
        </p:blipFill>
        <p:spPr>
          <a:xfrm>
            <a:off x="0" y="1295400"/>
            <a:ext cx="9156677" cy="4953000"/>
          </a:xfrm>
          <a:prstGeom prst="rect">
            <a:avLst/>
          </a:prstGeom>
        </p:spPr>
      </p:pic>
    </p:spTree>
    <p:extLst>
      <p:ext uri="{BB962C8B-B14F-4D97-AF65-F5344CB8AC3E}">
        <p14:creationId xmlns:p14="http://schemas.microsoft.com/office/powerpoint/2010/main" val="2100604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a:xfrm>
            <a:off x="457200" y="0"/>
            <a:ext cx="8382000" cy="838200"/>
          </a:xfrm>
        </p:spPr>
        <p:txBody>
          <a:bodyPr/>
          <a:lstStyle/>
          <a:p>
            <a:r>
              <a:rPr lang="en-US" dirty="0"/>
              <a:t>R-CNN: Region proposals + CNN features</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5105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4"/>
              </a:rPr>
              <a:t>Rich Feature Hierarchies for Accurate Object Detection and Semantic Segmentation</a:t>
            </a:r>
            <a:r>
              <a:rPr lang="en-US" sz="1400" b="0" dirty="0"/>
              <a:t>, CVPR 2014. </a:t>
            </a:r>
          </a:p>
        </p:txBody>
      </p:sp>
      <p:sp>
        <p:nvSpPr>
          <p:cNvPr id="50" name="TextBox 49"/>
          <p:cNvSpPr txBox="1"/>
          <p:nvPr/>
        </p:nvSpPr>
        <p:spPr>
          <a:xfrm>
            <a:off x="613003" y="880646"/>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244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Multiscale Combinatorial Grouping</a:t>
            </a:r>
          </a:p>
        </p:txBody>
      </p:sp>
      <p:sp>
        <p:nvSpPr>
          <p:cNvPr id="6" name="Content Placeholder 5"/>
          <p:cNvSpPr>
            <a:spLocks noGrp="1"/>
          </p:cNvSpPr>
          <p:nvPr>
            <p:ph idx="1"/>
          </p:nvPr>
        </p:nvSpPr>
        <p:spPr/>
        <p:txBody>
          <a:bodyPr/>
          <a:lstStyle/>
          <a:p>
            <a:pPr marL="457200" indent="-457200">
              <a:buFont typeface="Arial"/>
              <a:buChar char="•"/>
            </a:pPr>
            <a:r>
              <a:rPr lang="en-US" sz="2400" dirty="0"/>
              <a:t>Region Proposals</a:t>
            </a:r>
          </a:p>
        </p:txBody>
      </p:sp>
      <p:sp>
        <p:nvSpPr>
          <p:cNvPr id="5" name="Rectangle 4"/>
          <p:cNvSpPr/>
          <p:nvPr/>
        </p:nvSpPr>
        <p:spPr>
          <a:xfrm>
            <a:off x="152400" y="6386899"/>
            <a:ext cx="8839200" cy="369332"/>
          </a:xfrm>
          <a:prstGeom prst="rect">
            <a:avLst/>
          </a:prstGeom>
        </p:spPr>
        <p:txBody>
          <a:bodyPr wrap="square">
            <a:spAutoFit/>
          </a:bodyPr>
          <a:lstStyle/>
          <a:p>
            <a:pPr algn="ctr"/>
            <a:r>
              <a:rPr lang="en-US" sz="1800" b="0" dirty="0"/>
              <a:t>P. Arbelaez. et al., </a:t>
            </a:r>
            <a:r>
              <a:rPr lang="en-US" sz="1800" b="0" dirty="0">
                <a:hlinkClick r:id="rId2"/>
              </a:rPr>
              <a:t>Multiscale Combinatorial Grouping</a:t>
            </a:r>
            <a:r>
              <a:rPr lang="en-US" sz="1800" b="0" dirty="0"/>
              <a:t>, CVPR 2014</a:t>
            </a:r>
          </a:p>
        </p:txBody>
      </p:sp>
      <p:pic>
        <p:nvPicPr>
          <p:cNvPr id="7" name="Picture 6">
            <a:extLst>
              <a:ext uri="{FF2B5EF4-FFF2-40B4-BE49-F238E27FC236}">
                <a16:creationId xmlns:a16="http://schemas.microsoft.com/office/drawing/2014/main" id="{F24B03DE-FD16-77FB-5735-55BDAD009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47" y="1882174"/>
            <a:ext cx="8517190" cy="4266213"/>
          </a:xfrm>
          <a:prstGeom prst="rect">
            <a:avLst/>
          </a:prstGeom>
        </p:spPr>
      </p:pic>
    </p:spTree>
    <p:extLst>
      <p:ext uri="{BB962C8B-B14F-4D97-AF65-F5344CB8AC3E}">
        <p14:creationId xmlns:p14="http://schemas.microsoft.com/office/powerpoint/2010/main" val="2489497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details</a:t>
            </a:r>
          </a:p>
        </p:txBody>
      </p:sp>
      <p:sp>
        <p:nvSpPr>
          <p:cNvPr id="5" name="Content Placeholder 4"/>
          <p:cNvSpPr>
            <a:spLocks noGrp="1"/>
          </p:cNvSpPr>
          <p:nvPr>
            <p:ph idx="1"/>
          </p:nvPr>
        </p:nvSpPr>
        <p:spPr>
          <a:xfrm>
            <a:off x="228600" y="2743200"/>
            <a:ext cx="8610600" cy="4038600"/>
          </a:xfrm>
        </p:spPr>
        <p:txBody>
          <a:bodyPr/>
          <a:lstStyle/>
          <a:p>
            <a:pPr marL="457200" indent="-457200">
              <a:buFont typeface="Arial"/>
              <a:buChar char="•"/>
            </a:pPr>
            <a:r>
              <a:rPr lang="en-US" sz="2400" b="1" dirty="0"/>
              <a:t>Regions</a:t>
            </a:r>
            <a:r>
              <a:rPr lang="en-US" sz="2400" dirty="0"/>
              <a:t>: ~2000 Selective Search proposals</a:t>
            </a:r>
          </a:p>
          <a:p>
            <a:pPr marL="457200" indent="-457200">
              <a:buFont typeface="Arial"/>
              <a:buChar char="•"/>
            </a:pPr>
            <a:r>
              <a:rPr lang="en-US" sz="2400" b="1" dirty="0"/>
              <a:t>Network</a:t>
            </a:r>
            <a:r>
              <a:rPr lang="en-US" sz="2400" dirty="0"/>
              <a:t>: </a:t>
            </a:r>
            <a:r>
              <a:rPr lang="en-US" sz="2400" dirty="0" err="1"/>
              <a:t>AlexNet</a:t>
            </a:r>
            <a:r>
              <a:rPr lang="en-US" sz="2400" dirty="0"/>
              <a:t> </a:t>
            </a:r>
            <a:r>
              <a:rPr lang="en-US" sz="2400" i="1" dirty="0"/>
              <a:t>pre-trained</a:t>
            </a:r>
            <a:r>
              <a:rPr lang="en-US" sz="2400" dirty="0"/>
              <a:t> on </a:t>
            </a:r>
            <a:r>
              <a:rPr lang="en-US" sz="2400" dirty="0" err="1"/>
              <a:t>ImageNet</a:t>
            </a:r>
            <a:r>
              <a:rPr lang="en-US" sz="2400" dirty="0"/>
              <a:t> (1000 classes), </a:t>
            </a:r>
            <a:r>
              <a:rPr lang="en-US" sz="2400" i="1" dirty="0"/>
              <a:t>fine-tuned</a:t>
            </a:r>
            <a:r>
              <a:rPr lang="en-US" sz="2400" dirty="0"/>
              <a:t> on PASCAL (21 classes)</a:t>
            </a:r>
          </a:p>
          <a:p>
            <a:pPr marL="457200" indent="-457200">
              <a:buFont typeface="Arial"/>
              <a:buChar char="•"/>
            </a:pPr>
            <a:r>
              <a:rPr lang="en-US" sz="2400" b="1" dirty="0"/>
              <a:t>Final detector</a:t>
            </a:r>
            <a:r>
              <a:rPr lang="en-US" sz="2400" dirty="0"/>
              <a:t>: warp proposal regions, extract fc7 network activations (4096 dimensions), classify with linear SVM</a:t>
            </a:r>
          </a:p>
          <a:p>
            <a:pPr marL="457200" indent="-457200">
              <a:buFont typeface="Arial"/>
              <a:buChar char="•"/>
            </a:pPr>
            <a:r>
              <a:rPr lang="en-US" sz="2400" b="1" dirty="0"/>
              <a:t>Bounding box regression</a:t>
            </a:r>
            <a:r>
              <a:rPr lang="en-US" sz="2400" i="1" dirty="0"/>
              <a:t> </a:t>
            </a:r>
            <a:r>
              <a:rPr lang="en-US" sz="2400" dirty="0"/>
              <a:t>to refine box locations</a:t>
            </a:r>
          </a:p>
          <a:p>
            <a:pPr marL="457200" indent="-457200">
              <a:buFont typeface="Arial"/>
              <a:buChar char="•"/>
            </a:pPr>
            <a:r>
              <a:rPr lang="en-US" sz="2400" b="1" dirty="0"/>
              <a:t>Non-maximum Suppression</a:t>
            </a:r>
          </a:p>
          <a:p>
            <a:pPr marL="457200" indent="-457200">
              <a:buFont typeface="Arial"/>
              <a:buChar char="•"/>
            </a:pPr>
            <a:r>
              <a:rPr lang="en-US" sz="2400" b="1" dirty="0"/>
              <a:t>Performance:</a:t>
            </a:r>
            <a:r>
              <a:rPr lang="en-US" sz="2400" dirty="0"/>
              <a:t> </a:t>
            </a:r>
            <a:r>
              <a:rPr lang="en-US" sz="2400" dirty="0" err="1"/>
              <a:t>mAP</a:t>
            </a:r>
            <a:r>
              <a:rPr lang="en-US" sz="2400" dirty="0"/>
              <a:t> of </a:t>
            </a:r>
            <a:r>
              <a:rPr lang="en-US" sz="2400" b="1" dirty="0"/>
              <a:t>53.7%</a:t>
            </a:r>
            <a:r>
              <a:rPr lang="en-US" sz="2400" dirty="0"/>
              <a:t> on PASCAL 2010 </a:t>
            </a:r>
            <a:br>
              <a:rPr lang="en-US" sz="2400" dirty="0"/>
            </a:br>
            <a:r>
              <a:rPr lang="en-US" sz="2400" dirty="0"/>
              <a:t>(vs. </a:t>
            </a:r>
            <a:r>
              <a:rPr lang="en-US" sz="2400" b="1" dirty="0"/>
              <a:t>35.1%</a:t>
            </a:r>
            <a:r>
              <a:rPr lang="en-US" sz="2400" dirty="0"/>
              <a:t> for Selective Search and </a:t>
            </a:r>
            <a:r>
              <a:rPr lang="en-US" sz="2400" b="1" dirty="0"/>
              <a:t>33.4%</a:t>
            </a:r>
            <a:r>
              <a:rPr lang="en-US" sz="2400" dirty="0"/>
              <a:t> for Deformable Part Models)</a:t>
            </a:r>
          </a:p>
        </p:txBody>
      </p:sp>
      <p:pic>
        <p:nvPicPr>
          <p:cNvPr id="768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038" b="27433"/>
          <a:stretch/>
        </p:blipFill>
        <p:spPr bwMode="auto">
          <a:xfrm>
            <a:off x="304800" y="914400"/>
            <a:ext cx="8534400" cy="17373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4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Non-maximum Suppression</a:t>
            </a:r>
          </a:p>
        </p:txBody>
      </p:sp>
      <p:pic>
        <p:nvPicPr>
          <p:cNvPr id="6" name="Picture 5">
            <a:extLst>
              <a:ext uri="{FF2B5EF4-FFF2-40B4-BE49-F238E27FC236}">
                <a16:creationId xmlns:a16="http://schemas.microsoft.com/office/drawing/2014/main" id="{8DFF0A2B-4FE5-0042-919B-D60632A571EF}"/>
              </a:ext>
            </a:extLst>
          </p:cNvPr>
          <p:cNvPicPr>
            <a:picLocks noChangeAspect="1"/>
          </p:cNvPicPr>
          <p:nvPr/>
        </p:nvPicPr>
        <p:blipFill rotWithShape="1">
          <a:blip r:embed="rId3"/>
          <a:srcRect l="21428" t="24576" b="1"/>
          <a:stretch/>
        </p:blipFill>
        <p:spPr>
          <a:xfrm>
            <a:off x="685800" y="1042022"/>
            <a:ext cx="4972050" cy="2681894"/>
          </a:xfrm>
          <a:prstGeom prst="rect">
            <a:avLst/>
          </a:prstGeom>
        </p:spPr>
      </p:pic>
      <p:sp>
        <p:nvSpPr>
          <p:cNvPr id="11" name="Rectangle 10">
            <a:extLst>
              <a:ext uri="{FF2B5EF4-FFF2-40B4-BE49-F238E27FC236}">
                <a16:creationId xmlns:a16="http://schemas.microsoft.com/office/drawing/2014/main" id="{F4873532-0E75-9643-A39B-43ACE032A68D}"/>
              </a:ext>
            </a:extLst>
          </p:cNvPr>
          <p:cNvSpPr/>
          <p:nvPr/>
        </p:nvSpPr>
        <p:spPr bwMode="auto">
          <a:xfrm>
            <a:off x="914400" y="1042022"/>
            <a:ext cx="2667000" cy="25146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6" name="TextBox 15">
            <a:extLst>
              <a:ext uri="{FF2B5EF4-FFF2-40B4-BE49-F238E27FC236}">
                <a16:creationId xmlns:a16="http://schemas.microsoft.com/office/drawing/2014/main" id="{C686E9FE-1768-504A-8DA4-8912B8FC7053}"/>
              </a:ext>
            </a:extLst>
          </p:cNvPr>
          <p:cNvSpPr txBox="1"/>
          <p:nvPr/>
        </p:nvSpPr>
        <p:spPr>
          <a:xfrm>
            <a:off x="2819400" y="1024401"/>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0.6</a:t>
            </a:r>
          </a:p>
        </p:txBody>
      </p:sp>
      <p:sp>
        <p:nvSpPr>
          <p:cNvPr id="17" name="TextBox 16">
            <a:extLst>
              <a:ext uri="{FF2B5EF4-FFF2-40B4-BE49-F238E27FC236}">
                <a16:creationId xmlns:a16="http://schemas.microsoft.com/office/drawing/2014/main" id="{A3D4637A-046D-B044-B6E7-DB9E46E7C9C7}"/>
              </a:ext>
            </a:extLst>
          </p:cNvPr>
          <p:cNvSpPr txBox="1"/>
          <p:nvPr/>
        </p:nvSpPr>
        <p:spPr>
          <a:xfrm>
            <a:off x="2628037" y="1346822"/>
            <a:ext cx="877163"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0.55</a:t>
            </a:r>
          </a:p>
        </p:txBody>
      </p:sp>
      <p:sp>
        <p:nvSpPr>
          <p:cNvPr id="18" name="Rectangle 17">
            <a:extLst>
              <a:ext uri="{FF2B5EF4-FFF2-40B4-BE49-F238E27FC236}">
                <a16:creationId xmlns:a16="http://schemas.microsoft.com/office/drawing/2014/main" id="{FE1FA65C-315E-7D4D-9EB6-20DD913B3902}"/>
              </a:ext>
            </a:extLst>
          </p:cNvPr>
          <p:cNvSpPr/>
          <p:nvPr/>
        </p:nvSpPr>
        <p:spPr bwMode="auto">
          <a:xfrm>
            <a:off x="1219200" y="1346822"/>
            <a:ext cx="2667000" cy="19812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pic>
        <p:nvPicPr>
          <p:cNvPr id="21" name="Picture 20">
            <a:extLst>
              <a:ext uri="{FF2B5EF4-FFF2-40B4-BE49-F238E27FC236}">
                <a16:creationId xmlns:a16="http://schemas.microsoft.com/office/drawing/2014/main" id="{AEF8C60C-CBD3-EF49-B162-24FE79DFF22B}"/>
              </a:ext>
            </a:extLst>
          </p:cNvPr>
          <p:cNvPicPr>
            <a:picLocks noChangeAspect="1"/>
          </p:cNvPicPr>
          <p:nvPr/>
        </p:nvPicPr>
        <p:blipFill rotWithShape="1">
          <a:blip r:embed="rId3"/>
          <a:srcRect l="21428" t="24576" b="1"/>
          <a:stretch/>
        </p:blipFill>
        <p:spPr>
          <a:xfrm>
            <a:off x="685800" y="3934895"/>
            <a:ext cx="4972050" cy="2681894"/>
          </a:xfrm>
          <a:prstGeom prst="rect">
            <a:avLst/>
          </a:prstGeom>
        </p:spPr>
      </p:pic>
      <p:sp>
        <p:nvSpPr>
          <p:cNvPr id="22" name="Rectangle 21">
            <a:extLst>
              <a:ext uri="{FF2B5EF4-FFF2-40B4-BE49-F238E27FC236}">
                <a16:creationId xmlns:a16="http://schemas.microsoft.com/office/drawing/2014/main" id="{998C94FF-6D08-6A4D-B84B-D663D4A1E69B}"/>
              </a:ext>
            </a:extLst>
          </p:cNvPr>
          <p:cNvSpPr/>
          <p:nvPr/>
        </p:nvSpPr>
        <p:spPr bwMode="auto">
          <a:xfrm>
            <a:off x="914400" y="3934895"/>
            <a:ext cx="2667000" cy="25146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5" name="TextBox 24">
            <a:extLst>
              <a:ext uri="{FF2B5EF4-FFF2-40B4-BE49-F238E27FC236}">
                <a16:creationId xmlns:a16="http://schemas.microsoft.com/office/drawing/2014/main" id="{DF67855C-BA67-C94D-951A-15323D52A16E}"/>
              </a:ext>
            </a:extLst>
          </p:cNvPr>
          <p:cNvSpPr txBox="1"/>
          <p:nvPr/>
        </p:nvSpPr>
        <p:spPr>
          <a:xfrm>
            <a:off x="2737060" y="3964944"/>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0.6</a:t>
            </a:r>
          </a:p>
        </p:txBody>
      </p:sp>
    </p:spTree>
    <p:extLst>
      <p:ext uri="{BB962C8B-B14F-4D97-AF65-F5344CB8AC3E}">
        <p14:creationId xmlns:p14="http://schemas.microsoft.com/office/powerpoint/2010/main" val="24077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8" grpId="0" animBg="1"/>
      <p:bldP spid="22"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a:xfrm>
            <a:off x="685800" y="914400"/>
            <a:ext cx="8001000" cy="5257800"/>
          </a:xfrm>
        </p:spPr>
        <p:txBody>
          <a:bodyPr/>
          <a:lstStyle/>
          <a:p>
            <a:pPr marL="457200" indent="-457200">
              <a:buFont typeface="Arial" panose="020B0604020202020204" pitchFamily="34" charset="0"/>
              <a:buChar char="•"/>
            </a:pPr>
            <a:r>
              <a:rPr lang="en-US" dirty="0"/>
              <a:t>Task definition and evaluation</a:t>
            </a:r>
          </a:p>
          <a:p>
            <a:pPr marL="457200" indent="-457200">
              <a:buFont typeface="Arial" panose="020B0604020202020204" pitchFamily="34" charset="0"/>
              <a:buChar char="•"/>
            </a:pPr>
            <a:r>
              <a:rPr lang="en-US" dirty="0"/>
              <a:t>Generic object detection before deep learning</a:t>
            </a:r>
          </a:p>
          <a:p>
            <a:pPr marL="857250" lvl="1" indent="-457200">
              <a:buFont typeface="Arial" panose="020B0604020202020204" pitchFamily="34" charset="0"/>
              <a:buChar char="•"/>
            </a:pPr>
            <a:r>
              <a:rPr lang="en-US" dirty="0"/>
              <a:t>Sliding windows</a:t>
            </a:r>
          </a:p>
          <a:p>
            <a:pPr marL="857250" lvl="1" indent="-457200">
              <a:buFont typeface="Arial" panose="020B0604020202020204" pitchFamily="34" charset="0"/>
              <a:buChar char="•"/>
            </a:pPr>
            <a:r>
              <a:rPr lang="en-US" dirty="0" err="1"/>
              <a:t>HoG</a:t>
            </a:r>
            <a:r>
              <a:rPr lang="en-US" dirty="0"/>
              <a:t>, DPMs (Components, Parts)</a:t>
            </a:r>
          </a:p>
          <a:p>
            <a:pPr marL="857250" lvl="1" indent="-457200">
              <a:buFont typeface="Arial" panose="020B0604020202020204" pitchFamily="34" charset="0"/>
              <a:buChar char="•"/>
            </a:pPr>
            <a:r>
              <a:rPr lang="en-US" dirty="0"/>
              <a:t>Region Classification Methods</a:t>
            </a:r>
          </a:p>
          <a:p>
            <a:pPr marL="857250" lvl="1"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Deep detection approaches</a:t>
            </a:r>
          </a:p>
          <a:p>
            <a:pPr marL="857250" lvl="1" indent="-457200">
              <a:buFont typeface="Arial" panose="020B0604020202020204" pitchFamily="34" charset="0"/>
              <a:buChar char="•"/>
            </a:pPr>
            <a:r>
              <a:rPr lang="en-US" sz="2400" dirty="0"/>
              <a:t>R-CNN</a:t>
            </a:r>
          </a:p>
          <a:p>
            <a:pPr marL="857250" lvl="1" indent="-457200">
              <a:buFont typeface="Arial" panose="020B0604020202020204" pitchFamily="34" charset="0"/>
              <a:buChar char="•"/>
            </a:pPr>
            <a:r>
              <a:rPr lang="en-US" sz="2400" dirty="0"/>
              <a:t>Fast R-CNN</a:t>
            </a:r>
          </a:p>
          <a:p>
            <a:pPr marL="857250" lvl="1" indent="-457200">
              <a:buFont typeface="Arial" panose="020B0604020202020204" pitchFamily="34" charset="0"/>
              <a:buChar char="•"/>
            </a:pPr>
            <a:r>
              <a:rPr lang="en-US" sz="2400" dirty="0"/>
              <a:t>Faster R-CNN</a:t>
            </a:r>
          </a:p>
          <a:p>
            <a:pPr marL="857250" lvl="1" indent="-457200">
              <a:buFont typeface="Arial" panose="020B0604020202020204" pitchFamily="34" charset="0"/>
              <a:buChar char="•"/>
            </a:pPr>
            <a:r>
              <a:rPr lang="en-US" sz="2400" dirty="0"/>
              <a:t>SSD</a:t>
            </a:r>
          </a:p>
        </p:txBody>
      </p:sp>
    </p:spTree>
    <p:extLst>
      <p:ext uri="{BB962C8B-B14F-4D97-AF65-F5344CB8AC3E}">
        <p14:creationId xmlns:p14="http://schemas.microsoft.com/office/powerpoint/2010/main" val="500926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9E78-08DD-BF46-90AF-FD2994FF3F32}"/>
              </a:ext>
            </a:extLst>
          </p:cNvPr>
          <p:cNvSpPr>
            <a:spLocks noGrp="1"/>
          </p:cNvSpPr>
          <p:nvPr>
            <p:ph type="title"/>
          </p:nvPr>
        </p:nvSpPr>
        <p:spPr/>
        <p:txBody>
          <a:bodyPr/>
          <a:lstStyle/>
          <a:p>
            <a:r>
              <a:rPr lang="en-US" dirty="0"/>
              <a:t>Bounding box regression</a:t>
            </a:r>
          </a:p>
        </p:txBody>
      </p:sp>
      <p:sp>
        <p:nvSpPr>
          <p:cNvPr id="4" name="Rectangle 3">
            <a:extLst>
              <a:ext uri="{FF2B5EF4-FFF2-40B4-BE49-F238E27FC236}">
                <a16:creationId xmlns:a16="http://schemas.microsoft.com/office/drawing/2014/main" id="{830714F4-080B-F349-8444-FAC2AD7AE13C}"/>
              </a:ext>
            </a:extLst>
          </p:cNvPr>
          <p:cNvSpPr/>
          <p:nvPr/>
        </p:nvSpPr>
        <p:spPr bwMode="auto">
          <a:xfrm>
            <a:off x="3429000" y="2057400"/>
            <a:ext cx="2971800" cy="3733800"/>
          </a:xfrm>
          <a:prstGeom prst="rect">
            <a:avLst/>
          </a:prstGeom>
          <a:noFill/>
          <a:ln w="25400" cap="flat" cmpd="sng" algn="ctr">
            <a:solidFill>
              <a:srgbClr val="9900CC"/>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62DBC2C1-4515-E44D-973A-EC1FD671A3D6}"/>
              </a:ext>
            </a:extLst>
          </p:cNvPr>
          <p:cNvSpPr/>
          <p:nvPr/>
        </p:nvSpPr>
        <p:spPr bwMode="auto">
          <a:xfrm>
            <a:off x="1943100" y="1283732"/>
            <a:ext cx="2971800" cy="3733800"/>
          </a:xfrm>
          <a:prstGeom prst="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5B28A12D-0F50-4D48-BC01-5A430CAC6320}"/>
              </a:ext>
            </a:extLst>
          </p:cNvPr>
          <p:cNvSpPr/>
          <p:nvPr/>
        </p:nvSpPr>
        <p:spPr bwMode="auto">
          <a:xfrm>
            <a:off x="3886200" y="3048000"/>
            <a:ext cx="2971800" cy="37338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cxnSp>
        <p:nvCxnSpPr>
          <p:cNvPr id="8" name="Straight Arrow Connector 7">
            <a:extLst>
              <a:ext uri="{FF2B5EF4-FFF2-40B4-BE49-F238E27FC236}">
                <a16:creationId xmlns:a16="http://schemas.microsoft.com/office/drawing/2014/main" id="{9ABF55E8-41CC-5446-81C0-5E888B0AC653}"/>
              </a:ext>
            </a:extLst>
          </p:cNvPr>
          <p:cNvCxnSpPr>
            <a:cxnSpLocks/>
          </p:cNvCxnSpPr>
          <p:nvPr/>
        </p:nvCxnSpPr>
        <p:spPr bwMode="auto">
          <a:xfrm>
            <a:off x="3429000" y="2057400"/>
            <a:ext cx="476089" cy="9773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6CE531D6-C0E5-E947-AE50-5DBA81F572BF}"/>
              </a:ext>
            </a:extLst>
          </p:cNvPr>
          <p:cNvCxnSpPr>
            <a:cxnSpLocks/>
          </p:cNvCxnSpPr>
          <p:nvPr/>
        </p:nvCxnSpPr>
        <p:spPr bwMode="auto">
          <a:xfrm flipH="1" flipV="1">
            <a:off x="1943100" y="1276350"/>
            <a:ext cx="1485900" cy="781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3CD623DC-C7C6-FA47-82BB-285585FD48C4}"/>
              </a:ext>
            </a:extLst>
          </p:cNvPr>
          <p:cNvSpPr txBox="1"/>
          <p:nvPr/>
        </p:nvSpPr>
        <p:spPr>
          <a:xfrm>
            <a:off x="6476122" y="1828800"/>
            <a:ext cx="2362200" cy="1200329"/>
          </a:xfrm>
          <a:prstGeom prst="rect">
            <a:avLst/>
          </a:prstGeom>
          <a:noFill/>
        </p:spPr>
        <p:txBody>
          <a:bodyPr wrap="square" rtlCol="0">
            <a:spAutoFit/>
          </a:bodyPr>
          <a:lstStyle/>
          <a:p>
            <a:r>
              <a:rPr lang="en-US" sz="1800" b="0" dirty="0"/>
              <a:t>Region proposal</a:t>
            </a:r>
          </a:p>
          <a:p>
            <a:r>
              <a:rPr lang="en-US" sz="1800" b="0" dirty="0"/>
              <a:t>(</a:t>
            </a:r>
            <a:r>
              <a:rPr lang="en-US" sz="1800" b="0" dirty="0" err="1"/>
              <a:t>a.k.a</a:t>
            </a:r>
            <a:r>
              <a:rPr lang="en-US" sz="1800" b="0" dirty="0"/>
              <a:t> default box, prior, reference, anchor)</a:t>
            </a:r>
          </a:p>
        </p:txBody>
      </p:sp>
      <p:sp>
        <p:nvSpPr>
          <p:cNvPr id="12" name="TextBox 11">
            <a:extLst>
              <a:ext uri="{FF2B5EF4-FFF2-40B4-BE49-F238E27FC236}">
                <a16:creationId xmlns:a16="http://schemas.microsoft.com/office/drawing/2014/main" id="{F89DF0E4-EE37-9A4C-8697-A3985637CC36}"/>
              </a:ext>
            </a:extLst>
          </p:cNvPr>
          <p:cNvSpPr txBox="1"/>
          <p:nvPr/>
        </p:nvSpPr>
        <p:spPr>
          <a:xfrm>
            <a:off x="2654300" y="911304"/>
            <a:ext cx="1915909" cy="369332"/>
          </a:xfrm>
          <a:prstGeom prst="rect">
            <a:avLst/>
          </a:prstGeom>
          <a:noFill/>
        </p:spPr>
        <p:txBody>
          <a:bodyPr wrap="none" rtlCol="0">
            <a:spAutoFit/>
          </a:bodyPr>
          <a:lstStyle/>
          <a:p>
            <a:r>
              <a:rPr lang="en-US" sz="1800" b="0" dirty="0"/>
              <a:t>Ground truth box</a:t>
            </a:r>
          </a:p>
        </p:txBody>
      </p:sp>
      <p:sp>
        <p:nvSpPr>
          <p:cNvPr id="13" name="TextBox 12">
            <a:extLst>
              <a:ext uri="{FF2B5EF4-FFF2-40B4-BE49-F238E27FC236}">
                <a16:creationId xmlns:a16="http://schemas.microsoft.com/office/drawing/2014/main" id="{EE54C3F4-0DE4-F646-8BF1-66359863E12D}"/>
              </a:ext>
            </a:extLst>
          </p:cNvPr>
          <p:cNvSpPr txBox="1"/>
          <p:nvPr/>
        </p:nvSpPr>
        <p:spPr>
          <a:xfrm flipH="1">
            <a:off x="6919109" y="3413373"/>
            <a:ext cx="1539091" cy="646331"/>
          </a:xfrm>
          <a:prstGeom prst="rect">
            <a:avLst/>
          </a:prstGeom>
          <a:noFill/>
        </p:spPr>
        <p:txBody>
          <a:bodyPr wrap="square" rtlCol="0">
            <a:spAutoFit/>
          </a:bodyPr>
          <a:lstStyle/>
          <a:p>
            <a:r>
              <a:rPr lang="en-US" sz="1800" b="0" dirty="0"/>
              <a:t>Predicted box</a:t>
            </a:r>
          </a:p>
        </p:txBody>
      </p:sp>
      <p:sp>
        <p:nvSpPr>
          <p:cNvPr id="14" name="TextBox 13">
            <a:extLst>
              <a:ext uri="{FF2B5EF4-FFF2-40B4-BE49-F238E27FC236}">
                <a16:creationId xmlns:a16="http://schemas.microsoft.com/office/drawing/2014/main" id="{DFF7F867-FEF4-2A46-BDA2-F2C69BDF8F26}"/>
              </a:ext>
            </a:extLst>
          </p:cNvPr>
          <p:cNvSpPr txBox="1"/>
          <p:nvPr/>
        </p:nvSpPr>
        <p:spPr>
          <a:xfrm>
            <a:off x="3028296" y="1295400"/>
            <a:ext cx="1619904" cy="646331"/>
          </a:xfrm>
          <a:prstGeom prst="rect">
            <a:avLst/>
          </a:prstGeom>
          <a:noFill/>
        </p:spPr>
        <p:txBody>
          <a:bodyPr wrap="square" rtlCol="0">
            <a:spAutoFit/>
          </a:bodyPr>
          <a:lstStyle/>
          <a:p>
            <a:r>
              <a:rPr lang="en-US" sz="1800" b="0" dirty="0"/>
              <a:t>Target offset to predict*</a:t>
            </a:r>
          </a:p>
        </p:txBody>
      </p:sp>
      <p:sp>
        <p:nvSpPr>
          <p:cNvPr id="17" name="TextBox 16">
            <a:extLst>
              <a:ext uri="{FF2B5EF4-FFF2-40B4-BE49-F238E27FC236}">
                <a16:creationId xmlns:a16="http://schemas.microsoft.com/office/drawing/2014/main" id="{8BF31B46-7A87-8D48-8556-8AAAE92B8EA1}"/>
              </a:ext>
            </a:extLst>
          </p:cNvPr>
          <p:cNvSpPr txBox="1"/>
          <p:nvPr/>
        </p:nvSpPr>
        <p:spPr>
          <a:xfrm>
            <a:off x="3733800" y="2173069"/>
            <a:ext cx="1215402" cy="646331"/>
          </a:xfrm>
          <a:prstGeom prst="rect">
            <a:avLst/>
          </a:prstGeom>
          <a:noFill/>
        </p:spPr>
        <p:txBody>
          <a:bodyPr wrap="square" rtlCol="0">
            <a:spAutoFit/>
          </a:bodyPr>
          <a:lstStyle/>
          <a:p>
            <a:r>
              <a:rPr lang="en-US" sz="1800" b="0" dirty="0"/>
              <a:t>Predicted offset</a:t>
            </a:r>
          </a:p>
        </p:txBody>
      </p:sp>
      <p:cxnSp>
        <p:nvCxnSpPr>
          <p:cNvPr id="18" name="Straight Arrow Connector 17">
            <a:extLst>
              <a:ext uri="{FF2B5EF4-FFF2-40B4-BE49-F238E27FC236}">
                <a16:creationId xmlns:a16="http://schemas.microsoft.com/office/drawing/2014/main" id="{B8A80AC4-0383-8040-AF13-8FC1DBEF24ED}"/>
              </a:ext>
            </a:extLst>
          </p:cNvPr>
          <p:cNvCxnSpPr>
            <a:cxnSpLocks/>
          </p:cNvCxnSpPr>
          <p:nvPr/>
        </p:nvCxnSpPr>
        <p:spPr bwMode="auto">
          <a:xfrm>
            <a:off x="1994988" y="1360607"/>
            <a:ext cx="1891212" cy="1674177"/>
          </a:xfrm>
          <a:prstGeom prst="straightConnector1">
            <a:avLst/>
          </a:prstGeom>
          <a:solidFill>
            <a:schemeClr val="accent1"/>
          </a:solidFill>
          <a:ln w="25400" cap="flat" cmpd="sng" algn="ctr">
            <a:solidFill>
              <a:srgbClr val="FF0000"/>
            </a:solidFill>
            <a:prstDash val="dash"/>
            <a:round/>
            <a:headEnd type="none" w="med" len="med"/>
            <a:tailEnd type="none"/>
          </a:ln>
          <a:effectLst/>
        </p:spPr>
      </p:cxnSp>
      <p:sp>
        <p:nvSpPr>
          <p:cNvPr id="22" name="TextBox 21">
            <a:extLst>
              <a:ext uri="{FF2B5EF4-FFF2-40B4-BE49-F238E27FC236}">
                <a16:creationId xmlns:a16="http://schemas.microsoft.com/office/drawing/2014/main" id="{5D936FE9-3175-914B-8FC1-E374AD4697EB}"/>
              </a:ext>
            </a:extLst>
          </p:cNvPr>
          <p:cNvSpPr txBox="1"/>
          <p:nvPr/>
        </p:nvSpPr>
        <p:spPr>
          <a:xfrm>
            <a:off x="2299821" y="2235368"/>
            <a:ext cx="671979" cy="369332"/>
          </a:xfrm>
          <a:prstGeom prst="rect">
            <a:avLst/>
          </a:prstGeom>
          <a:noFill/>
        </p:spPr>
        <p:txBody>
          <a:bodyPr wrap="none" rtlCol="0">
            <a:spAutoFit/>
          </a:bodyPr>
          <a:lstStyle/>
          <a:p>
            <a:r>
              <a:rPr lang="en-US" sz="1800" b="0" dirty="0"/>
              <a:t>Loss</a:t>
            </a:r>
          </a:p>
        </p:txBody>
      </p:sp>
      <p:sp>
        <p:nvSpPr>
          <p:cNvPr id="31" name="TextBox 30">
            <a:extLst>
              <a:ext uri="{FF2B5EF4-FFF2-40B4-BE49-F238E27FC236}">
                <a16:creationId xmlns:a16="http://schemas.microsoft.com/office/drawing/2014/main" id="{00ED52CC-7CD2-5543-8F73-1150A22FB490}"/>
              </a:ext>
            </a:extLst>
          </p:cNvPr>
          <p:cNvSpPr txBox="1"/>
          <p:nvPr/>
        </p:nvSpPr>
        <p:spPr>
          <a:xfrm>
            <a:off x="609600" y="5029200"/>
            <a:ext cx="2819400" cy="646331"/>
          </a:xfrm>
          <a:prstGeom prst="rect">
            <a:avLst/>
          </a:prstGeom>
          <a:noFill/>
        </p:spPr>
        <p:txBody>
          <a:bodyPr wrap="square" rtlCol="0">
            <a:spAutoFit/>
          </a:bodyPr>
          <a:lstStyle/>
          <a:p>
            <a:r>
              <a:rPr lang="en-US" sz="1800" b="0" dirty="0"/>
              <a:t>*Typically in transformed, normalized coordinates</a:t>
            </a:r>
          </a:p>
        </p:txBody>
      </p:sp>
    </p:spTree>
    <p:extLst>
      <p:ext uri="{BB962C8B-B14F-4D97-AF65-F5344CB8AC3E}">
        <p14:creationId xmlns:p14="http://schemas.microsoft.com/office/powerpoint/2010/main" val="224565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3" grpId="0"/>
      <p:bldP spid="14" grpId="0"/>
      <p:bldP spid="17" grpId="0"/>
      <p:bldP spid="22"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pros and cons</a:t>
            </a:r>
          </a:p>
        </p:txBody>
      </p:sp>
      <p:sp>
        <p:nvSpPr>
          <p:cNvPr id="3" name="Content Placeholder 2"/>
          <p:cNvSpPr>
            <a:spLocks noGrp="1"/>
          </p:cNvSpPr>
          <p:nvPr>
            <p:ph idx="1"/>
          </p:nvPr>
        </p:nvSpPr>
        <p:spPr/>
        <p:txBody>
          <a:bodyPr/>
          <a:lstStyle/>
          <a:p>
            <a:pPr marL="457200" indent="-457200">
              <a:buFont typeface="Arial"/>
              <a:buChar char="•"/>
            </a:pPr>
            <a:r>
              <a:rPr lang="en-US" dirty="0">
                <a:solidFill>
                  <a:srgbClr val="0000FF"/>
                </a:solidFill>
              </a:rPr>
              <a:t>Pros</a:t>
            </a:r>
          </a:p>
          <a:p>
            <a:pPr marL="857250" lvl="1" indent="-457200">
              <a:buFont typeface="Arial"/>
              <a:buChar char="•"/>
            </a:pPr>
            <a:r>
              <a:rPr lang="en-US" dirty="0">
                <a:solidFill>
                  <a:srgbClr val="000000"/>
                </a:solidFill>
              </a:rPr>
              <a:t>Accurate!</a:t>
            </a:r>
          </a:p>
          <a:p>
            <a:pPr marL="857250" lvl="1" indent="-457200">
              <a:buFont typeface="Arial"/>
              <a:buChar char="•"/>
            </a:pPr>
            <a:r>
              <a:rPr lang="en-US" dirty="0">
                <a:solidFill>
                  <a:srgbClr val="000000"/>
                </a:solidFill>
              </a:rPr>
              <a:t>Any deep architecture can immediately be “plugged in”</a:t>
            </a:r>
          </a:p>
          <a:p>
            <a:pPr marL="457200" indent="-457200">
              <a:buFont typeface="Arial"/>
              <a:buChar char="•"/>
            </a:pPr>
            <a:r>
              <a:rPr lang="en-US" dirty="0">
                <a:solidFill>
                  <a:srgbClr val="FF0000"/>
                </a:solidFill>
              </a:rPr>
              <a:t>Cons</a:t>
            </a:r>
          </a:p>
          <a:p>
            <a:pPr marL="857250" lvl="1" indent="-457200">
              <a:buFont typeface="Arial"/>
              <a:buChar char="•"/>
            </a:pPr>
            <a:r>
              <a:rPr lang="en-US" dirty="0">
                <a:solidFill>
                  <a:srgbClr val="000000"/>
                </a:solidFill>
              </a:rPr>
              <a:t>Not a single end-to-end system</a:t>
            </a:r>
          </a:p>
          <a:p>
            <a:pPr marL="1257300" lvl="2" indent="-457200">
              <a:buFont typeface="Arial"/>
              <a:buChar char="•"/>
            </a:pPr>
            <a:r>
              <a:rPr lang="en-US" dirty="0">
                <a:solidFill>
                  <a:srgbClr val="000000"/>
                </a:solidFill>
              </a:rPr>
              <a:t>Fine-tune network with </a:t>
            </a:r>
            <a:r>
              <a:rPr lang="en-US" dirty="0" err="1">
                <a:solidFill>
                  <a:srgbClr val="000000"/>
                </a:solidFill>
              </a:rPr>
              <a:t>softmax</a:t>
            </a:r>
            <a:r>
              <a:rPr lang="en-US" dirty="0">
                <a:solidFill>
                  <a:srgbClr val="000000"/>
                </a:solidFill>
              </a:rPr>
              <a:t> classifier (log loss)</a:t>
            </a:r>
          </a:p>
          <a:p>
            <a:pPr marL="1257300" lvl="2" indent="-457200">
              <a:buFont typeface="Arial"/>
              <a:buChar char="•"/>
            </a:pPr>
            <a:r>
              <a:rPr lang="en-US" dirty="0">
                <a:solidFill>
                  <a:srgbClr val="000000"/>
                </a:solidFill>
              </a:rPr>
              <a:t>Train post-hoc linear SVMs (hinge loss)</a:t>
            </a:r>
          </a:p>
          <a:p>
            <a:pPr marL="1257300" lvl="2" indent="-457200">
              <a:buFont typeface="Arial"/>
              <a:buChar char="•"/>
            </a:pPr>
            <a:r>
              <a:rPr lang="en-US" dirty="0">
                <a:solidFill>
                  <a:srgbClr val="000000"/>
                </a:solidFill>
              </a:rPr>
              <a:t>Train post-hoc bounding-box regressions (least squares)</a:t>
            </a:r>
          </a:p>
          <a:p>
            <a:pPr marL="857250" lvl="1" indent="-457200">
              <a:buFont typeface="Arial"/>
              <a:buChar char="•"/>
            </a:pPr>
            <a:r>
              <a:rPr lang="en-US" dirty="0">
                <a:solidFill>
                  <a:srgbClr val="000000"/>
                </a:solidFill>
              </a:rPr>
              <a:t>Training is slow (84h), takes a lot of disk space</a:t>
            </a:r>
          </a:p>
          <a:p>
            <a:pPr marL="1257300" lvl="2" indent="-457200">
              <a:buFont typeface="Arial"/>
              <a:buChar char="•"/>
            </a:pPr>
            <a:r>
              <a:rPr lang="en-US" dirty="0">
                <a:solidFill>
                  <a:srgbClr val="000000"/>
                </a:solidFill>
              </a:rPr>
              <a:t>2000 CNN passes per image</a:t>
            </a:r>
          </a:p>
          <a:p>
            <a:pPr marL="857250" lvl="1" indent="-457200">
              <a:buFont typeface="Arial"/>
              <a:buChar char="•"/>
            </a:pPr>
            <a:r>
              <a:rPr lang="en-US" dirty="0">
                <a:solidFill>
                  <a:srgbClr val="000000"/>
                </a:solidFill>
              </a:rPr>
              <a:t>Inference (detection) is slow (47s / image with VGG16)</a:t>
            </a:r>
          </a:p>
        </p:txBody>
      </p:sp>
    </p:spTree>
    <p:extLst>
      <p:ext uri="{BB962C8B-B14F-4D97-AF65-F5344CB8AC3E}">
        <p14:creationId xmlns:p14="http://schemas.microsoft.com/office/powerpoint/2010/main" val="15948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4878324"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4831413" y="3747255"/>
            <a:ext cx="2775119"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1325880" y="3965067"/>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251492"/>
            <a:ext cx="1813317" cy="338554"/>
          </a:xfrm>
          <a:prstGeom prst="rect">
            <a:avLst/>
          </a:prstGeom>
          <a:noFill/>
        </p:spPr>
        <p:txBody>
          <a:bodyPr wrap="none" rtlCol="0">
            <a:spAutoFit/>
          </a:bodyPr>
          <a:lstStyle/>
          <a:p>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4876800" y="2597482"/>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440090" y="1772984"/>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419240" y="3747255"/>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4914239" y="1896346"/>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41" name="TextBox 40"/>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13227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RoI</a:t>
            </a:r>
            <a:r>
              <a:rPr lang="en-US" dirty="0"/>
              <a:t> pooling</a:t>
            </a:r>
          </a:p>
        </p:txBody>
      </p:sp>
      <p:sp>
        <p:nvSpPr>
          <p:cNvPr id="3" name="Content Placeholder 2">
            <a:extLst>
              <a:ext uri="{FF2B5EF4-FFF2-40B4-BE49-F238E27FC236}">
                <a16:creationId xmlns:a16="http://schemas.microsoft.com/office/drawing/2014/main" id="{03FBC06C-9297-1948-B4CB-8873F3DE4671}"/>
              </a:ext>
            </a:extLst>
          </p:cNvPr>
          <p:cNvSpPr>
            <a:spLocks noGrp="1"/>
          </p:cNvSpPr>
          <p:nvPr>
            <p:ph idx="1"/>
          </p:nvPr>
        </p:nvSpPr>
        <p:spPr>
          <a:xfrm>
            <a:off x="381000" y="914400"/>
            <a:ext cx="8153400" cy="5257800"/>
          </a:xfrm>
        </p:spPr>
        <p:txBody>
          <a:bodyPr/>
          <a:lstStyle/>
          <a:p>
            <a:pPr marL="457200" indent="-457200">
              <a:buFont typeface="Arial" panose="020B0604020202020204" pitchFamily="34" charset="0"/>
              <a:buChar char="•"/>
            </a:pPr>
            <a:r>
              <a:rPr lang="en-US" dirty="0"/>
              <a:t>“Crop and resample” a fixed-size feature representing a region of interest out of the outputs of the last conv layer</a:t>
            </a:r>
          </a:p>
          <a:p>
            <a:pPr marL="857250" lvl="1" indent="-457200">
              <a:buFont typeface="Arial" panose="020B0604020202020204" pitchFamily="34" charset="0"/>
              <a:buChar char="•"/>
            </a:pPr>
            <a:r>
              <a:rPr lang="en-US" dirty="0"/>
              <a:t>Use nearest-neighbor interpolation of coordinates, max pooling</a:t>
            </a:r>
          </a:p>
        </p:txBody>
      </p:sp>
      <p:graphicFrame>
        <p:nvGraphicFramePr>
          <p:cNvPr id="8" name="Table 7">
            <a:extLst>
              <a:ext uri="{FF2B5EF4-FFF2-40B4-BE49-F238E27FC236}">
                <a16:creationId xmlns:a16="http://schemas.microsoft.com/office/drawing/2014/main" id="{21DA310C-8B60-C541-9D98-622ABE927AEA}"/>
              </a:ext>
            </a:extLst>
          </p:cNvPr>
          <p:cNvGraphicFramePr>
            <a:graphicFrameLocks noGrp="1"/>
          </p:cNvGraphicFramePr>
          <p:nvPr>
            <p:extLst>
              <p:ext uri="{D42A27DB-BD31-4B8C-83A1-F6EECF244321}">
                <p14:modId xmlns:p14="http://schemas.microsoft.com/office/powerpoint/2010/main" val="2199638655"/>
              </p:ext>
            </p:extLst>
          </p:nvPr>
        </p:nvGraphicFramePr>
        <p:xfrm>
          <a:off x="5030241" y="3962400"/>
          <a:ext cx="1675359" cy="1630678"/>
        </p:xfrm>
        <a:graphic>
          <a:graphicData uri="http://schemas.openxmlformats.org/drawingml/2006/table">
            <a:tbl>
              <a:tblPr firstRow="1" bandRow="1">
                <a:tableStyleId>{5940675A-B579-460E-94D1-54222C63F5DA}</a:tableStyleId>
              </a:tblPr>
              <a:tblGrid>
                <a:gridCol w="239337">
                  <a:extLst>
                    <a:ext uri="{9D8B030D-6E8A-4147-A177-3AD203B41FA5}">
                      <a16:colId xmlns:a16="http://schemas.microsoft.com/office/drawing/2014/main" val="2452890054"/>
                    </a:ext>
                  </a:extLst>
                </a:gridCol>
                <a:gridCol w="239337">
                  <a:extLst>
                    <a:ext uri="{9D8B030D-6E8A-4147-A177-3AD203B41FA5}">
                      <a16:colId xmlns:a16="http://schemas.microsoft.com/office/drawing/2014/main" val="2787045271"/>
                    </a:ext>
                  </a:extLst>
                </a:gridCol>
                <a:gridCol w="239337">
                  <a:extLst>
                    <a:ext uri="{9D8B030D-6E8A-4147-A177-3AD203B41FA5}">
                      <a16:colId xmlns:a16="http://schemas.microsoft.com/office/drawing/2014/main" val="82755122"/>
                    </a:ext>
                  </a:extLst>
                </a:gridCol>
                <a:gridCol w="239337">
                  <a:extLst>
                    <a:ext uri="{9D8B030D-6E8A-4147-A177-3AD203B41FA5}">
                      <a16:colId xmlns:a16="http://schemas.microsoft.com/office/drawing/2014/main" val="1889375053"/>
                    </a:ext>
                  </a:extLst>
                </a:gridCol>
                <a:gridCol w="239337">
                  <a:extLst>
                    <a:ext uri="{9D8B030D-6E8A-4147-A177-3AD203B41FA5}">
                      <a16:colId xmlns:a16="http://schemas.microsoft.com/office/drawing/2014/main" val="337389738"/>
                    </a:ext>
                  </a:extLst>
                </a:gridCol>
                <a:gridCol w="239337">
                  <a:extLst>
                    <a:ext uri="{9D8B030D-6E8A-4147-A177-3AD203B41FA5}">
                      <a16:colId xmlns:a16="http://schemas.microsoft.com/office/drawing/2014/main" val="3628426021"/>
                    </a:ext>
                  </a:extLst>
                </a:gridCol>
                <a:gridCol w="239337">
                  <a:extLst>
                    <a:ext uri="{9D8B030D-6E8A-4147-A177-3AD203B41FA5}">
                      <a16:colId xmlns:a16="http://schemas.microsoft.com/office/drawing/2014/main" val="1492983593"/>
                    </a:ext>
                  </a:extLst>
                </a:gridCol>
              </a:tblGrid>
              <a:tr h="232954">
                <a:tc>
                  <a:txBody>
                    <a:bodyPr/>
                    <a:lstStyle/>
                    <a:p>
                      <a:endParaRPr lang="en-US" sz="1100" dirty="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1843805860"/>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646710392"/>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605968765"/>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dirty="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2183754179"/>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3571235789"/>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1991328665"/>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dirty="0"/>
                    </a:p>
                  </a:txBody>
                  <a:tcPr marL="57441" marR="57441" marT="28720" marB="28720"/>
                </a:tc>
                <a:extLst>
                  <a:ext uri="{0D108BD9-81ED-4DB2-BD59-A6C34878D82A}">
                    <a16:rowId xmlns:a16="http://schemas.microsoft.com/office/drawing/2014/main" val="67948977"/>
                  </a:ext>
                </a:extLst>
              </a:tr>
            </a:tbl>
          </a:graphicData>
        </a:graphic>
      </p:graphicFrame>
      <p:pic>
        <p:nvPicPr>
          <p:cNvPr id="9" name="Picture 8">
            <a:extLst>
              <a:ext uri="{FF2B5EF4-FFF2-40B4-BE49-F238E27FC236}">
                <a16:creationId xmlns:a16="http://schemas.microsoft.com/office/drawing/2014/main" id="{71AAE1A9-ED15-E841-B414-904091CCE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65" y="3236390"/>
            <a:ext cx="3486664" cy="2321745"/>
          </a:xfrm>
          <a:prstGeom prst="rect">
            <a:avLst/>
          </a:prstGeom>
        </p:spPr>
      </p:pic>
      <p:sp>
        <p:nvSpPr>
          <p:cNvPr id="10" name="Right Arrow 9">
            <a:extLst>
              <a:ext uri="{FF2B5EF4-FFF2-40B4-BE49-F238E27FC236}">
                <a16:creationId xmlns:a16="http://schemas.microsoft.com/office/drawing/2014/main" id="{D86FD823-0AFD-C146-9EB4-68BE11CDF142}"/>
              </a:ext>
            </a:extLst>
          </p:cNvPr>
          <p:cNvSpPr/>
          <p:nvPr/>
        </p:nvSpPr>
        <p:spPr>
          <a:xfrm>
            <a:off x="4114800" y="4561074"/>
            <a:ext cx="533400" cy="49738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988BA22D-9E9B-1F41-864A-15FEED74D773}"/>
              </a:ext>
            </a:extLst>
          </p:cNvPr>
          <p:cNvSpPr/>
          <p:nvPr/>
        </p:nvSpPr>
        <p:spPr>
          <a:xfrm>
            <a:off x="6934200" y="4531813"/>
            <a:ext cx="533400" cy="49738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4367748-DB43-454E-8229-38CF69F1DE4A}"/>
              </a:ext>
            </a:extLst>
          </p:cNvPr>
          <p:cNvSpPr txBox="1"/>
          <p:nvPr/>
        </p:nvSpPr>
        <p:spPr>
          <a:xfrm>
            <a:off x="3657600" y="3253362"/>
            <a:ext cx="1486046" cy="1200329"/>
          </a:xfrm>
          <a:prstGeom prst="rect">
            <a:avLst/>
          </a:prstGeom>
          <a:noFill/>
        </p:spPr>
        <p:txBody>
          <a:bodyPr wrap="square" rtlCol="0">
            <a:spAutoFit/>
          </a:bodyPr>
          <a:lstStyle/>
          <a:p>
            <a:pPr algn="ctr"/>
            <a:r>
              <a:rPr lang="en-US" sz="2400" dirty="0" err="1">
                <a:solidFill>
                  <a:srgbClr val="FF0000"/>
                </a:solidFill>
                <a:latin typeface="+mj-lt"/>
              </a:rPr>
              <a:t>RoI</a:t>
            </a:r>
            <a:r>
              <a:rPr lang="en-US" sz="2400" dirty="0">
                <a:solidFill>
                  <a:srgbClr val="FF0000"/>
                </a:solidFill>
                <a:latin typeface="+mj-lt"/>
              </a:rPr>
              <a:t> pooling layer</a:t>
            </a:r>
          </a:p>
        </p:txBody>
      </p:sp>
      <p:sp>
        <p:nvSpPr>
          <p:cNvPr id="13" name="TextBox 12">
            <a:extLst>
              <a:ext uri="{FF2B5EF4-FFF2-40B4-BE49-F238E27FC236}">
                <a16:creationId xmlns:a16="http://schemas.microsoft.com/office/drawing/2014/main" id="{D36550A5-2E63-F34E-81EF-F2CF0B3CED30}"/>
              </a:ext>
            </a:extLst>
          </p:cNvPr>
          <p:cNvSpPr txBox="1"/>
          <p:nvPr/>
        </p:nvSpPr>
        <p:spPr>
          <a:xfrm>
            <a:off x="152400" y="3191593"/>
            <a:ext cx="2377189" cy="461665"/>
          </a:xfrm>
          <a:prstGeom prst="rect">
            <a:avLst/>
          </a:prstGeom>
          <a:noFill/>
        </p:spPr>
        <p:txBody>
          <a:bodyPr wrap="none" rtlCol="0">
            <a:spAutoFit/>
          </a:bodyPr>
          <a:lstStyle/>
          <a:p>
            <a:r>
              <a:rPr lang="en-US" sz="2400" dirty="0">
                <a:solidFill>
                  <a:schemeClr val="bg1"/>
                </a:solidFill>
                <a:latin typeface="+mj-lt"/>
              </a:rPr>
              <a:t>Conv feature map</a:t>
            </a:r>
          </a:p>
        </p:txBody>
      </p:sp>
      <p:sp>
        <p:nvSpPr>
          <p:cNvPr id="14" name="TextBox 13">
            <a:extLst>
              <a:ext uri="{FF2B5EF4-FFF2-40B4-BE49-F238E27FC236}">
                <a16:creationId xmlns:a16="http://schemas.microsoft.com/office/drawing/2014/main" id="{E6AF34ED-C90A-A945-838A-DCDDBF916B0D}"/>
              </a:ext>
            </a:extLst>
          </p:cNvPr>
          <p:cNvSpPr txBox="1"/>
          <p:nvPr/>
        </p:nvSpPr>
        <p:spPr>
          <a:xfrm>
            <a:off x="7371182" y="4542103"/>
            <a:ext cx="1772818" cy="830997"/>
          </a:xfrm>
          <a:prstGeom prst="rect">
            <a:avLst/>
          </a:prstGeom>
          <a:noFill/>
        </p:spPr>
        <p:txBody>
          <a:bodyPr wrap="square" rtlCol="0">
            <a:spAutoFit/>
          </a:bodyPr>
          <a:lstStyle/>
          <a:p>
            <a:pPr algn="ctr"/>
            <a:r>
              <a:rPr lang="en-US" dirty="0">
                <a:solidFill>
                  <a:schemeClr val="tx1">
                    <a:lumMod val="50000"/>
                    <a:lumOff val="50000"/>
                  </a:schemeClr>
                </a:solidFill>
                <a:latin typeface="+mj-lt"/>
              </a:rPr>
              <a:t>FC</a:t>
            </a:r>
            <a:r>
              <a:rPr lang="en-US" sz="2400" dirty="0">
                <a:solidFill>
                  <a:schemeClr val="tx1">
                    <a:lumMod val="50000"/>
                    <a:lumOff val="50000"/>
                  </a:schemeClr>
                </a:solidFill>
                <a:latin typeface="+mj-lt"/>
              </a:rPr>
              <a:t> layers …</a:t>
            </a:r>
          </a:p>
        </p:txBody>
      </p:sp>
      <p:sp>
        <p:nvSpPr>
          <p:cNvPr id="15" name="TextBox 14">
            <a:extLst>
              <a:ext uri="{FF2B5EF4-FFF2-40B4-BE49-F238E27FC236}">
                <a16:creationId xmlns:a16="http://schemas.microsoft.com/office/drawing/2014/main" id="{52715758-EE4E-BC43-9F5E-4800602F45C8}"/>
              </a:ext>
            </a:extLst>
          </p:cNvPr>
          <p:cNvSpPr txBox="1"/>
          <p:nvPr/>
        </p:nvSpPr>
        <p:spPr>
          <a:xfrm>
            <a:off x="685800" y="5558135"/>
            <a:ext cx="3244498" cy="830997"/>
          </a:xfrm>
          <a:prstGeom prst="rect">
            <a:avLst/>
          </a:prstGeom>
          <a:noFill/>
        </p:spPr>
        <p:txBody>
          <a:bodyPr wrap="square" rtlCol="0">
            <a:spAutoFit/>
          </a:bodyPr>
          <a:lstStyle/>
          <a:p>
            <a:pPr algn="ctr"/>
            <a:r>
              <a:rPr lang="en-US" sz="2400" dirty="0">
                <a:solidFill>
                  <a:srgbClr val="00B0F0"/>
                </a:solidFill>
                <a:latin typeface="+mj-lt"/>
              </a:rPr>
              <a:t>Region of Interest (</a:t>
            </a:r>
            <a:r>
              <a:rPr lang="en-US" sz="2400" dirty="0" err="1">
                <a:solidFill>
                  <a:srgbClr val="00B0F0"/>
                </a:solidFill>
                <a:latin typeface="+mj-lt"/>
              </a:rPr>
              <a:t>RoI</a:t>
            </a:r>
            <a:r>
              <a:rPr lang="en-US" sz="2400" dirty="0">
                <a:solidFill>
                  <a:srgbClr val="00B0F0"/>
                </a:solidFill>
                <a:latin typeface="+mj-lt"/>
              </a:rPr>
              <a:t>)</a:t>
            </a:r>
          </a:p>
        </p:txBody>
      </p:sp>
      <p:graphicFrame>
        <p:nvGraphicFramePr>
          <p:cNvPr id="16" name="Table 15">
            <a:extLst>
              <a:ext uri="{FF2B5EF4-FFF2-40B4-BE49-F238E27FC236}">
                <a16:creationId xmlns:a16="http://schemas.microsoft.com/office/drawing/2014/main" id="{07F261B1-B7D6-8F45-B47E-C9F5B8661632}"/>
              </a:ext>
            </a:extLst>
          </p:cNvPr>
          <p:cNvGraphicFramePr>
            <a:graphicFrameLocks noGrp="1"/>
          </p:cNvGraphicFramePr>
          <p:nvPr>
            <p:extLst>
              <p:ext uri="{D42A27DB-BD31-4B8C-83A1-F6EECF244321}">
                <p14:modId xmlns:p14="http://schemas.microsoft.com/office/powerpoint/2010/main" val="3058729891"/>
              </p:ext>
            </p:extLst>
          </p:nvPr>
        </p:nvGraphicFramePr>
        <p:xfrm>
          <a:off x="1280035" y="4360018"/>
          <a:ext cx="2030014" cy="1042160"/>
        </p:xfrm>
        <a:graphic>
          <a:graphicData uri="http://schemas.openxmlformats.org/drawingml/2006/table">
            <a:tbl>
              <a:tblPr firstRow="1" bandRow="1">
                <a:tableStyleId>{2D5ABB26-0587-4C30-8999-92F81FD0307C}</a:tableStyleId>
              </a:tblPr>
              <a:tblGrid>
                <a:gridCol w="290002">
                  <a:extLst>
                    <a:ext uri="{9D8B030D-6E8A-4147-A177-3AD203B41FA5}">
                      <a16:colId xmlns:a16="http://schemas.microsoft.com/office/drawing/2014/main" val="2452890054"/>
                    </a:ext>
                  </a:extLst>
                </a:gridCol>
                <a:gridCol w="290002">
                  <a:extLst>
                    <a:ext uri="{9D8B030D-6E8A-4147-A177-3AD203B41FA5}">
                      <a16:colId xmlns:a16="http://schemas.microsoft.com/office/drawing/2014/main" val="2787045271"/>
                    </a:ext>
                  </a:extLst>
                </a:gridCol>
                <a:gridCol w="290002">
                  <a:extLst>
                    <a:ext uri="{9D8B030D-6E8A-4147-A177-3AD203B41FA5}">
                      <a16:colId xmlns:a16="http://schemas.microsoft.com/office/drawing/2014/main" val="82755122"/>
                    </a:ext>
                  </a:extLst>
                </a:gridCol>
                <a:gridCol w="290002">
                  <a:extLst>
                    <a:ext uri="{9D8B030D-6E8A-4147-A177-3AD203B41FA5}">
                      <a16:colId xmlns:a16="http://schemas.microsoft.com/office/drawing/2014/main" val="1889375053"/>
                    </a:ext>
                  </a:extLst>
                </a:gridCol>
                <a:gridCol w="290002">
                  <a:extLst>
                    <a:ext uri="{9D8B030D-6E8A-4147-A177-3AD203B41FA5}">
                      <a16:colId xmlns:a16="http://schemas.microsoft.com/office/drawing/2014/main" val="337389738"/>
                    </a:ext>
                  </a:extLst>
                </a:gridCol>
                <a:gridCol w="290002">
                  <a:extLst>
                    <a:ext uri="{9D8B030D-6E8A-4147-A177-3AD203B41FA5}">
                      <a16:colId xmlns:a16="http://schemas.microsoft.com/office/drawing/2014/main" val="3628426021"/>
                    </a:ext>
                  </a:extLst>
                </a:gridCol>
                <a:gridCol w="290002">
                  <a:extLst>
                    <a:ext uri="{9D8B030D-6E8A-4147-A177-3AD203B41FA5}">
                      <a16:colId xmlns:a16="http://schemas.microsoft.com/office/drawing/2014/main" val="1492983593"/>
                    </a:ext>
                  </a:extLst>
                </a:gridCol>
              </a:tblGrid>
              <a:tr h="92472">
                <a:tc>
                  <a:txBody>
                    <a:bodyPr/>
                    <a:lstStyle/>
                    <a:p>
                      <a:endParaRPr lang="en-US" sz="600" dirty="0">
                        <a:ln>
                          <a:solidFill>
                            <a:schemeClr val="bg1"/>
                          </a:solidFill>
                        </a:ln>
                        <a:solidFill>
                          <a:schemeClr val="bg1"/>
                        </a:solidFill>
                      </a:endParaRPr>
                    </a:p>
                  </a:txBody>
                  <a:tcPr marL="57441" marR="57441" marT="28720" marB="28720">
                    <a:lnL w="3810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43805860"/>
                  </a:ext>
                </a:extLst>
              </a:tr>
              <a:tr h="92472">
                <a:tc>
                  <a:txBody>
                    <a:bodyPr/>
                    <a:lstStyle/>
                    <a:p>
                      <a:endParaRPr lang="en-US" sz="600" dirty="0">
                        <a:ln>
                          <a:solidFill>
                            <a:schemeClr val="bg1"/>
                          </a:solidFill>
                        </a:ln>
                        <a:solidFill>
                          <a:schemeClr val="bg1"/>
                        </a:solidFill>
                      </a:endParaRPr>
                    </a:p>
                  </a:txBody>
                  <a:tcPr marL="57441" marR="57441" marT="28720" marB="28720">
                    <a:lnL w="3810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6710392"/>
                  </a:ext>
                </a:extLst>
              </a:tr>
              <a:tr h="92472">
                <a:tc>
                  <a:txBody>
                    <a:bodyPr/>
                    <a:lstStyle/>
                    <a:p>
                      <a:endParaRPr lang="en-US" sz="600" dirty="0">
                        <a:ln>
                          <a:solidFill>
                            <a:schemeClr val="bg1"/>
                          </a:solidFill>
                        </a:ln>
                        <a:solidFill>
                          <a:schemeClr val="bg1"/>
                        </a:solidFill>
                      </a:endParaRPr>
                    </a:p>
                  </a:txBody>
                  <a:tcPr marL="57441" marR="57441" marT="28720" marB="28720">
                    <a:lnL w="3810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5968765"/>
                  </a:ext>
                </a:extLst>
              </a:tr>
              <a:tr h="92472">
                <a:tc>
                  <a:txBody>
                    <a:bodyPr/>
                    <a:lstStyle/>
                    <a:p>
                      <a:endParaRPr lang="en-US" sz="600" dirty="0">
                        <a:ln>
                          <a:solidFill>
                            <a:schemeClr val="bg1"/>
                          </a:solidFill>
                        </a:ln>
                        <a:solidFill>
                          <a:schemeClr val="bg1"/>
                        </a:solidFill>
                      </a:endParaRPr>
                    </a:p>
                  </a:txBody>
                  <a:tcPr marL="57441" marR="57441" marT="28720" marB="28720">
                    <a:lnL w="3810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3754179"/>
                  </a:ext>
                </a:extLst>
              </a:tr>
              <a:tr h="92472">
                <a:tc>
                  <a:txBody>
                    <a:bodyPr/>
                    <a:lstStyle/>
                    <a:p>
                      <a:endParaRPr lang="en-US" sz="600" dirty="0">
                        <a:ln>
                          <a:solidFill>
                            <a:schemeClr val="bg1"/>
                          </a:solidFill>
                        </a:ln>
                        <a:solidFill>
                          <a:schemeClr val="bg1"/>
                        </a:solidFill>
                      </a:endParaRPr>
                    </a:p>
                  </a:txBody>
                  <a:tcPr marL="57441" marR="57441" marT="28720" marB="28720">
                    <a:lnL w="3810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1235789"/>
                  </a:ext>
                </a:extLst>
              </a:tr>
              <a:tr h="92472">
                <a:tc>
                  <a:txBody>
                    <a:bodyPr/>
                    <a:lstStyle/>
                    <a:p>
                      <a:endParaRPr lang="en-US" sz="600" dirty="0">
                        <a:ln>
                          <a:solidFill>
                            <a:schemeClr val="bg1"/>
                          </a:solidFill>
                        </a:ln>
                        <a:solidFill>
                          <a:schemeClr val="bg1"/>
                        </a:solidFill>
                      </a:endParaRPr>
                    </a:p>
                  </a:txBody>
                  <a:tcPr marL="57441" marR="57441" marT="28720" marB="28720">
                    <a:lnL w="3810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1328665"/>
                  </a:ext>
                </a:extLst>
              </a:tr>
              <a:tr h="92472">
                <a:tc>
                  <a:txBody>
                    <a:bodyPr/>
                    <a:lstStyle/>
                    <a:p>
                      <a:endParaRPr lang="en-US" sz="600">
                        <a:ln>
                          <a:solidFill>
                            <a:schemeClr val="bg1"/>
                          </a:solidFill>
                        </a:ln>
                        <a:solidFill>
                          <a:schemeClr val="bg1"/>
                        </a:solidFill>
                      </a:endParaRPr>
                    </a:p>
                  </a:txBody>
                  <a:tcPr marL="57441" marR="57441" marT="28720" marB="28720">
                    <a:lnL w="3810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67948977"/>
                  </a:ext>
                </a:extLst>
              </a:tr>
            </a:tbl>
          </a:graphicData>
        </a:graphic>
      </p:graphicFrame>
      <p:sp>
        <p:nvSpPr>
          <p:cNvPr id="17" name="TextBox 16">
            <a:extLst>
              <a:ext uri="{FF2B5EF4-FFF2-40B4-BE49-F238E27FC236}">
                <a16:creationId xmlns:a16="http://schemas.microsoft.com/office/drawing/2014/main" id="{5B9219C2-F81D-9C40-97AC-AEC078133956}"/>
              </a:ext>
            </a:extLst>
          </p:cNvPr>
          <p:cNvSpPr txBox="1"/>
          <p:nvPr/>
        </p:nvSpPr>
        <p:spPr>
          <a:xfrm>
            <a:off x="5124897" y="5593078"/>
            <a:ext cx="1486046" cy="830997"/>
          </a:xfrm>
          <a:prstGeom prst="rect">
            <a:avLst/>
          </a:prstGeom>
          <a:noFill/>
        </p:spPr>
        <p:txBody>
          <a:bodyPr wrap="square" rtlCol="0">
            <a:spAutoFit/>
          </a:bodyPr>
          <a:lstStyle/>
          <a:p>
            <a:pPr algn="ctr"/>
            <a:r>
              <a:rPr lang="en-US" sz="2400" dirty="0" err="1">
                <a:solidFill>
                  <a:srgbClr val="00B0F0"/>
                </a:solidFill>
                <a:latin typeface="+mj-lt"/>
              </a:rPr>
              <a:t>RoI</a:t>
            </a:r>
            <a:r>
              <a:rPr lang="en-US" sz="2400" dirty="0">
                <a:solidFill>
                  <a:srgbClr val="00B0F0"/>
                </a:solidFill>
                <a:latin typeface="+mj-lt"/>
              </a:rPr>
              <a:t> feature</a:t>
            </a:r>
          </a:p>
        </p:txBody>
      </p:sp>
      <p:sp>
        <p:nvSpPr>
          <p:cNvPr id="18" name="TextBox 17">
            <a:extLst>
              <a:ext uri="{FF2B5EF4-FFF2-40B4-BE49-F238E27FC236}">
                <a16:creationId xmlns:a16="http://schemas.microsoft.com/office/drawing/2014/main" id="{CFBDD3AE-C638-9748-A3C5-1656019F2F53}"/>
              </a:ext>
            </a:extLst>
          </p:cNvPr>
          <p:cNvSpPr txBox="1"/>
          <p:nvPr/>
        </p:nvSpPr>
        <p:spPr>
          <a:xfrm>
            <a:off x="6867415" y="6550223"/>
            <a:ext cx="2276585"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r>
              <a:rPr lang="en-US" sz="1400" b="0" dirty="0">
                <a:latin typeface="+mn-lt"/>
              </a:rPr>
              <a:t>, K. He</a:t>
            </a:r>
          </a:p>
        </p:txBody>
      </p:sp>
      <p:sp>
        <p:nvSpPr>
          <p:cNvPr id="4" name="Rectangle 3">
            <a:extLst>
              <a:ext uri="{FF2B5EF4-FFF2-40B4-BE49-F238E27FC236}">
                <a16:creationId xmlns:a16="http://schemas.microsoft.com/office/drawing/2014/main" id="{5EAA3D09-315F-B4FB-6353-62D12786FBBC}"/>
              </a:ext>
            </a:extLst>
          </p:cNvPr>
          <p:cNvSpPr/>
          <p:nvPr/>
        </p:nvSpPr>
        <p:spPr bwMode="auto">
          <a:xfrm>
            <a:off x="1289544" y="4362426"/>
            <a:ext cx="2030015" cy="104216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738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5" grpId="0"/>
      <p:bldP spid="17"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BAD5-E30B-8345-825A-A3005C9023D2}"/>
              </a:ext>
            </a:extLst>
          </p:cNvPr>
          <p:cNvSpPr>
            <a:spLocks noGrp="1"/>
          </p:cNvSpPr>
          <p:nvPr>
            <p:ph type="title"/>
          </p:nvPr>
        </p:nvSpPr>
        <p:spPr/>
        <p:txBody>
          <a:bodyPr/>
          <a:lstStyle/>
          <a:p>
            <a:r>
              <a:rPr lang="en-US" dirty="0" err="1"/>
              <a:t>RoI</a:t>
            </a:r>
            <a:r>
              <a:rPr lang="en-US" dirty="0"/>
              <a:t> pooling illustration</a:t>
            </a:r>
          </a:p>
        </p:txBody>
      </p:sp>
      <p:pic>
        <p:nvPicPr>
          <p:cNvPr id="6" name="Picture 5">
            <a:extLst>
              <a:ext uri="{FF2B5EF4-FFF2-40B4-BE49-F238E27FC236}">
                <a16:creationId xmlns:a16="http://schemas.microsoft.com/office/drawing/2014/main" id="{439EFDE8-9F07-6548-8950-073AC2A95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1219200"/>
            <a:ext cx="6604000" cy="4953000"/>
          </a:xfrm>
          <a:prstGeom prst="rect">
            <a:avLst/>
          </a:prstGeom>
        </p:spPr>
      </p:pic>
      <p:sp>
        <p:nvSpPr>
          <p:cNvPr id="7" name="TextBox 6">
            <a:extLst>
              <a:ext uri="{FF2B5EF4-FFF2-40B4-BE49-F238E27FC236}">
                <a16:creationId xmlns:a16="http://schemas.microsoft.com/office/drawing/2014/main" id="{0CD10456-F4BC-B343-B9D4-2B3CE096EE65}"/>
              </a:ext>
            </a:extLst>
          </p:cNvPr>
          <p:cNvSpPr txBox="1"/>
          <p:nvPr/>
        </p:nvSpPr>
        <p:spPr>
          <a:xfrm>
            <a:off x="7799504" y="6474023"/>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1925807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A660-92FC-B84F-B51C-4856FBE0B04D}"/>
              </a:ext>
            </a:extLst>
          </p:cNvPr>
          <p:cNvSpPr>
            <a:spLocks noGrp="1"/>
          </p:cNvSpPr>
          <p:nvPr>
            <p:ph type="title"/>
          </p:nvPr>
        </p:nvSpPr>
        <p:spPr/>
        <p:txBody>
          <a:bodyPr/>
          <a:lstStyle/>
          <a:p>
            <a:r>
              <a:rPr lang="en-US" dirty="0"/>
              <a:t>Prediction</a:t>
            </a:r>
          </a:p>
        </p:txBody>
      </p:sp>
      <p:sp>
        <p:nvSpPr>
          <p:cNvPr id="3" name="Content Placeholder 2">
            <a:extLst>
              <a:ext uri="{FF2B5EF4-FFF2-40B4-BE49-F238E27FC236}">
                <a16:creationId xmlns:a16="http://schemas.microsoft.com/office/drawing/2014/main" id="{65369E41-35B1-9348-9A6F-EB51A8729F79}"/>
              </a:ext>
            </a:extLst>
          </p:cNvPr>
          <p:cNvSpPr>
            <a:spLocks noGrp="1"/>
          </p:cNvSpPr>
          <p:nvPr>
            <p:ph idx="1"/>
          </p:nvPr>
        </p:nvSpPr>
        <p:spPr/>
        <p:txBody>
          <a:bodyPr/>
          <a:lstStyle/>
          <a:p>
            <a:pPr marL="457200" indent="-457200">
              <a:buFont typeface="Arial" panose="020B0604020202020204" pitchFamily="34" charset="0"/>
              <a:buChar char="•"/>
            </a:pPr>
            <a:r>
              <a:rPr lang="en-US" dirty="0"/>
              <a:t>For each </a:t>
            </a:r>
            <a:r>
              <a:rPr lang="en-US" dirty="0" err="1"/>
              <a:t>RoI</a:t>
            </a:r>
            <a:r>
              <a:rPr lang="en-US" dirty="0"/>
              <a:t>, network predicts probabilities for C+1 classes (class 0 is background) and four bounding box offsets for C classes</a:t>
            </a:r>
          </a:p>
        </p:txBody>
      </p:sp>
      <p:sp>
        <p:nvSpPr>
          <p:cNvPr id="7" name="TextBox 6">
            <a:extLst>
              <a:ext uri="{FF2B5EF4-FFF2-40B4-BE49-F238E27FC236}">
                <a16:creationId xmlns:a16="http://schemas.microsoft.com/office/drawing/2014/main" id="{EEA3C336-ACA9-184A-A6E2-8D1EE41000F6}"/>
              </a:ext>
            </a:extLst>
          </p:cNvPr>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2"/>
              </a:rPr>
              <a:t>Fast R-CNN</a:t>
            </a:r>
            <a:r>
              <a:rPr lang="en-US" sz="1600" b="0" dirty="0">
                <a:latin typeface="+mn-lt"/>
              </a:rPr>
              <a:t>, ICCV 2015</a:t>
            </a:r>
          </a:p>
        </p:txBody>
      </p:sp>
      <p:pic>
        <p:nvPicPr>
          <p:cNvPr id="8" name="Picture 7" descr="Screen Shot 2018-04-18 at 1.51.43 PM.png">
            <a:extLst>
              <a:ext uri="{FF2B5EF4-FFF2-40B4-BE49-F238E27FC236}">
                <a16:creationId xmlns:a16="http://schemas.microsoft.com/office/drawing/2014/main" id="{C5530EA9-D40A-C44B-A99B-DEA9D8F5F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9524"/>
            <a:ext cx="9144000" cy="3572676"/>
          </a:xfrm>
          <a:prstGeom prst="rect">
            <a:avLst/>
          </a:prstGeom>
        </p:spPr>
      </p:pic>
    </p:spTree>
    <p:extLst>
      <p:ext uri="{BB962C8B-B14F-4D97-AF65-F5344CB8AC3E}">
        <p14:creationId xmlns:p14="http://schemas.microsoft.com/office/powerpoint/2010/main" val="3540352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training</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40" name="TextBox 39"/>
          <p:cNvSpPr txBox="1"/>
          <p:nvPr/>
        </p:nvSpPr>
        <p:spPr>
          <a:xfrm>
            <a:off x="3219354" y="972349"/>
            <a:ext cx="2562721"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Log loss + smooth L1 loss</a:t>
            </a:r>
          </a:p>
        </p:txBody>
      </p:sp>
      <p:sp>
        <p:nvSpPr>
          <p:cNvPr id="41" name="Up Arrow 40"/>
          <p:cNvSpPr/>
          <p:nvPr/>
        </p:nvSpPr>
        <p:spPr>
          <a:xfrm rot="2700000">
            <a:off x="3307795" y="1351027"/>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2" name="Up Arrow 41"/>
          <p:cNvSpPr/>
          <p:nvPr/>
        </p:nvSpPr>
        <p:spPr>
          <a:xfrm>
            <a:off x="4207192" y="14374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3" name="Left Brace 42"/>
          <p:cNvSpPr/>
          <p:nvPr/>
        </p:nvSpPr>
        <p:spPr>
          <a:xfrm flipH="1">
            <a:off x="5751702" y="1693451"/>
            <a:ext cx="475150" cy="442207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0"/>
          </a:p>
        </p:txBody>
      </p:sp>
      <p:sp>
        <p:nvSpPr>
          <p:cNvPr id="44" name="TextBox 43"/>
          <p:cNvSpPr txBox="1"/>
          <p:nvPr/>
        </p:nvSpPr>
        <p:spPr>
          <a:xfrm>
            <a:off x="6191185" y="3714681"/>
            <a:ext cx="1032454" cy="338554"/>
          </a:xfrm>
          <a:prstGeom prst="rect">
            <a:avLst/>
          </a:prstGeom>
          <a:noFill/>
        </p:spPr>
        <p:txBody>
          <a:bodyPr wrap="none" rtlCol="0">
            <a:spAutoFit/>
          </a:bodyPr>
          <a:lstStyle/>
          <a:p>
            <a:r>
              <a:rPr lang="en-US" sz="1600" b="0" dirty="0">
                <a:latin typeface="+mn-lt"/>
              </a:rPr>
              <a:t>Trainable</a:t>
            </a:r>
          </a:p>
        </p:txBody>
      </p:sp>
      <p:sp>
        <p:nvSpPr>
          <p:cNvPr id="45" name="TextBox 44"/>
          <p:cNvSpPr txBox="1"/>
          <p:nvPr/>
        </p:nvSpPr>
        <p:spPr>
          <a:xfrm>
            <a:off x="6226852" y="972349"/>
            <a:ext cx="1484401" cy="338554"/>
          </a:xfrm>
          <a:prstGeom prst="rect">
            <a:avLst/>
          </a:prstGeom>
          <a:noFill/>
        </p:spPr>
        <p:txBody>
          <a:bodyPr wrap="none" rtlCol="0">
            <a:spAutoFit/>
          </a:bodyPr>
          <a:lstStyle/>
          <a:p>
            <a:r>
              <a:rPr lang="en-US" sz="1600" b="0" i="1" dirty="0">
                <a:latin typeface="+mn-lt"/>
              </a:rPr>
              <a:t>Multi-task </a:t>
            </a:r>
            <a:r>
              <a:rPr lang="en-US" sz="1600" b="0" dirty="0">
                <a:latin typeface="+mn-lt"/>
              </a:rPr>
              <a:t>loss</a:t>
            </a:r>
          </a:p>
        </p:txBody>
      </p:sp>
      <p:cxnSp>
        <p:nvCxnSpPr>
          <p:cNvPr id="46" name="Straight Arrow Connector 45"/>
          <p:cNvCxnSpPr/>
          <p:nvPr/>
        </p:nvCxnSpPr>
        <p:spPr>
          <a:xfrm flipH="1">
            <a:off x="3426514" y="1483445"/>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51469" y="1437414"/>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154738" y="2311769"/>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809494" y="2345347"/>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072435" y="3049845"/>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967110" y="3083628"/>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787702" y="3038392"/>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08028" y="3640348"/>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723127" y="3663535"/>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997800" y="3571264"/>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595837" y="4155949"/>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58" name="TextBox 57"/>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995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A660-92FC-B84F-B51C-4856FBE0B04D}"/>
              </a:ext>
            </a:extLst>
          </p:cNvPr>
          <p:cNvSpPr>
            <a:spLocks noGrp="1"/>
          </p:cNvSpPr>
          <p:nvPr>
            <p:ph type="title"/>
          </p:nvPr>
        </p:nvSpPr>
        <p:spPr/>
        <p:txBody>
          <a:bodyPr/>
          <a:lstStyle/>
          <a:p>
            <a:r>
              <a:rPr lang="en-US" dirty="0"/>
              <a:t>Multi-task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69E41-35B1-9348-9A6F-EB51A8729F79}"/>
                  </a:ext>
                </a:extLst>
              </p:cNvPr>
              <p:cNvSpPr>
                <a:spLocks noGrp="1"/>
              </p:cNvSpPr>
              <p:nvPr>
                <p:ph idx="1"/>
              </p:nvPr>
            </p:nvSpPr>
            <p:spPr>
              <a:xfrm>
                <a:off x="304800" y="914400"/>
                <a:ext cx="8686800" cy="5257800"/>
              </a:xfrm>
            </p:spPr>
            <p:txBody>
              <a:bodyPr/>
              <a:lstStyle/>
              <a:p>
                <a:pPr marL="457200" indent="-457200">
                  <a:buFont typeface="Arial" panose="020B0604020202020204" pitchFamily="34" charset="0"/>
                  <a:buChar char="•"/>
                </a:pPr>
                <a:r>
                  <a:rPr lang="en-US" sz="2400" dirty="0"/>
                  <a:t>Loss for ground truth class </a:t>
                </a:r>
                <a14:m>
                  <m:oMath xmlns:m="http://schemas.openxmlformats.org/officeDocument/2006/math">
                    <m:r>
                      <a:rPr lang="en-US" sz="2400" i="1" dirty="0" smtClean="0">
                        <a:latin typeface="Cambria Math" panose="02040503050406030204" pitchFamily="18" charset="0"/>
                      </a:rPr>
                      <m:t>𝑦</m:t>
                    </m:r>
                  </m:oMath>
                </a14:m>
                <a:r>
                  <a:rPr lang="en-US" sz="2400" dirty="0"/>
                  <a:t>, predicted class probabilities </a:t>
                </a:r>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m:t>
                    </m:r>
                    <m:r>
                      <a:rPr lang="en-US" sz="2400" i="1" dirty="0" smtClean="0">
                        <a:latin typeface="Cambria Math" panose="02040503050406030204" pitchFamily="18" charset="0"/>
                      </a:rPr>
                      <m:t>𝑦</m:t>
                    </m:r>
                    <m:r>
                      <a:rPr lang="en-US" sz="2400" i="1" dirty="0" smtClean="0">
                        <a:latin typeface="Cambria Math" panose="02040503050406030204" pitchFamily="18" charset="0"/>
                      </a:rPr>
                      <m:t>)</m:t>
                    </m:r>
                  </m:oMath>
                </a14:m>
                <a:r>
                  <a:rPr lang="en-US" sz="2400" dirty="0"/>
                  <a:t>, ground truth box </a:t>
                </a:r>
                <a14:m>
                  <m:oMath xmlns:m="http://schemas.openxmlformats.org/officeDocument/2006/math">
                    <m:r>
                      <a:rPr lang="en-US" sz="2400" i="1" dirty="0" smtClean="0">
                        <a:latin typeface="Cambria Math" panose="02040503050406030204" pitchFamily="18" charset="0"/>
                      </a:rPr>
                      <m:t>𝑏</m:t>
                    </m:r>
                  </m:oMath>
                </a14:m>
                <a:r>
                  <a:rPr lang="en-US" sz="2400" dirty="0"/>
                  <a:t>, and predicted box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𝑏</m:t>
                        </m:r>
                      </m:e>
                    </m:acc>
                  </m:oMath>
                </a14:m>
                <a:r>
                  <a:rPr lang="en-US" sz="2400" dirty="0"/>
                  <a:t>:</a:t>
                </a:r>
              </a:p>
              <a:p>
                <a:pPr marL="457200" indent="-457200">
                  <a:buFont typeface="Arial" panose="020B0604020202020204" pitchFamily="34" charset="0"/>
                  <a:buChar char="•"/>
                </a:pPr>
                <a:endParaRPr lang="en-US" sz="800" dirty="0"/>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𝐿</m:t>
                      </m:r>
                      <m:d>
                        <m:dPr>
                          <m:ctrlPr>
                            <a:rPr lang="en-US" b="0" i="1" smtClean="0">
                              <a:solidFill>
                                <a:srgbClr val="9900CC"/>
                              </a:solidFill>
                              <a:latin typeface="Cambria Math" panose="02040503050406030204" pitchFamily="18" charset="0"/>
                            </a:rPr>
                          </m:ctrlPr>
                        </m:dPr>
                        <m:e>
                          <m:r>
                            <a:rPr lang="en-US" b="0" i="1" smtClean="0">
                              <a:solidFill>
                                <a:srgbClr val="9900CC"/>
                              </a:solidFill>
                              <a:latin typeface="Cambria Math" panose="02040503050406030204" pitchFamily="18" charset="0"/>
                            </a:rPr>
                            <m:t>𝑦</m:t>
                          </m:r>
                          <m:r>
                            <a:rPr lang="en-US" b="0" i="0" smtClean="0">
                              <a:solidFill>
                                <a:srgbClr val="9900CC"/>
                              </a:solidFill>
                              <a:latin typeface="Cambria Math" panose="02040503050406030204" pitchFamily="18" charset="0"/>
                            </a:rPr>
                            <m:t>, </m:t>
                          </m:r>
                          <m:r>
                            <a:rPr lang="en-US" b="0" i="1" smtClean="0">
                              <a:solidFill>
                                <a:srgbClr val="9900CC"/>
                              </a:solidFill>
                              <a:latin typeface="Cambria Math" panose="02040503050406030204" pitchFamily="18" charset="0"/>
                            </a:rPr>
                            <m:t>𝑃</m:t>
                          </m:r>
                          <m:r>
                            <a:rPr lang="en-US" b="0" i="0" smtClean="0">
                              <a:solidFill>
                                <a:srgbClr val="9900CC"/>
                              </a:solidFill>
                              <a:latin typeface="Cambria Math" panose="02040503050406030204" pitchFamily="18" charset="0"/>
                            </a:rPr>
                            <m:t>, </m:t>
                          </m:r>
                          <m:r>
                            <a:rPr lang="en-US" b="0" i="1" smtClean="0">
                              <a:solidFill>
                                <a:srgbClr val="9900CC"/>
                              </a:solidFill>
                              <a:latin typeface="Cambria Math" panose="02040503050406030204" pitchFamily="18" charset="0"/>
                            </a:rPr>
                            <m:t>𝑏</m:t>
                          </m:r>
                          <m:r>
                            <a:rPr lang="en-US" b="0" i="0" smtClean="0">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e>
                      </m:d>
                      <m:r>
                        <a:rPr lang="en-US" b="0" i="1" smtClean="0">
                          <a:solidFill>
                            <a:srgbClr val="9900CC"/>
                          </a:solidFill>
                          <a:latin typeface="Cambria Math" panose="02040503050406030204" pitchFamily="18" charset="0"/>
                        </a:rPr>
                        <m:t>=−</m:t>
                      </m:r>
                      <m:r>
                        <m:rPr>
                          <m:sty m:val="p"/>
                        </m:rPr>
                        <a:rPr lang="en-US" b="0" i="0" smtClean="0">
                          <a:solidFill>
                            <a:srgbClr val="9900CC"/>
                          </a:solidFill>
                          <a:latin typeface="Cambria Math" panose="02040503050406030204" pitchFamily="18" charset="0"/>
                        </a:rPr>
                        <m:t>log</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𝑃</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𝑦</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𝜆</m:t>
                      </m:r>
                      <m:r>
                        <a:rPr lang="en-US" b="0" i="1" smtClean="0">
                          <a:solidFill>
                            <a:srgbClr val="9900CC"/>
                          </a:solidFill>
                          <a:latin typeface="Cambria Math" panose="02040503050406030204" pitchFamily="18" charset="0"/>
                          <a:ea typeface="Cambria Math" panose="02040503050406030204" pitchFamily="18" charset="0"/>
                        </a:rPr>
                        <m:t>𝕀</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r>
                        <a:rPr lang="en-US" b="0" i="1" smtClean="0">
                          <a:solidFill>
                            <a:srgbClr val="9900CC"/>
                          </a:solidFill>
                          <a:latin typeface="Cambria Math" panose="02040503050406030204" pitchFamily="18" charset="0"/>
                          <a:ea typeface="Cambria Math" panose="02040503050406030204" pitchFamily="18" charset="0"/>
                        </a:rPr>
                        <m:t>≥1]</m:t>
                      </m:r>
                      <m:sSub>
                        <m:sSubPr>
                          <m:ctrlPr>
                            <a:rPr lang="en-US" b="0" i="1" smtClean="0">
                              <a:solidFill>
                                <a:srgbClr val="9900CC"/>
                              </a:solidFill>
                              <a:latin typeface="Cambria Math" panose="02040503050406030204" pitchFamily="18" charset="0"/>
                              <a:ea typeface="Cambria Math" panose="02040503050406030204" pitchFamily="18" charset="0"/>
                            </a:rPr>
                          </m:ctrlPr>
                        </m:sSubPr>
                        <m:e>
                          <m:r>
                            <a:rPr lang="en-US" b="0" i="1" smtClean="0">
                              <a:solidFill>
                                <a:srgbClr val="9900CC"/>
                              </a:solidFill>
                              <a:latin typeface="Cambria Math" panose="02040503050406030204" pitchFamily="18" charset="0"/>
                              <a:ea typeface="Cambria Math" panose="02040503050406030204" pitchFamily="18" charset="0"/>
                            </a:rPr>
                            <m:t>𝐿</m:t>
                          </m:r>
                        </m:e>
                        <m:sub>
                          <m:r>
                            <m:rPr>
                              <m:sty m:val="p"/>
                            </m:rPr>
                            <a:rPr lang="en-US" b="0" i="0" smtClean="0">
                              <a:solidFill>
                                <a:srgbClr val="9900CC"/>
                              </a:solidFill>
                              <a:latin typeface="Cambria Math" panose="02040503050406030204" pitchFamily="18" charset="0"/>
                              <a:ea typeface="Cambria Math" panose="02040503050406030204" pitchFamily="18" charset="0"/>
                            </a:rPr>
                            <m:t>reg</m:t>
                          </m:r>
                        </m:sub>
                      </m:sSub>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rPr>
                        <m:t>𝑏</m:t>
                      </m:r>
                      <m:r>
                        <a:rPr lang="en-US">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r>
                        <a:rPr lang="en-US" i="1">
                          <a:solidFill>
                            <a:srgbClr val="9900CC"/>
                          </a:solidFill>
                          <a:latin typeface="Cambria Math" panose="02040503050406030204" pitchFamily="18" charset="0"/>
                        </a:rPr>
                        <m:t>)</m:t>
                      </m:r>
                    </m:oMath>
                  </m:oMathPara>
                </a14:m>
                <a:endParaRPr lang="en-US" dirty="0">
                  <a:solidFill>
                    <a:srgbClr val="9900CC"/>
                  </a:solidFill>
                </a:endParaRPr>
              </a:p>
              <a:p>
                <a:pPr marL="0" indent="0"/>
                <a:endParaRPr lang="en-US" dirty="0">
                  <a:solidFill>
                    <a:srgbClr val="9900CC"/>
                  </a:solidFill>
                </a:endParaRPr>
              </a:p>
              <a:p>
                <a:pPr marL="0" indent="0"/>
                <a:endParaRPr lang="en-US" sz="800" dirty="0">
                  <a:solidFill>
                    <a:srgbClr val="9900CC"/>
                  </a:solidFill>
                </a:endParaRPr>
              </a:p>
              <a:p>
                <a:pPr marL="0" indent="0"/>
                <a:endParaRPr lang="en-US" sz="800" dirty="0">
                  <a:solidFill>
                    <a:srgbClr val="9900CC"/>
                  </a:solidFill>
                </a:endParaRPr>
              </a:p>
              <a:p>
                <a:pPr marL="457200" indent="-457200">
                  <a:buFont typeface="Arial" panose="020B0604020202020204" pitchFamily="34" charset="0"/>
                  <a:buChar char="•"/>
                </a:pPr>
                <a:r>
                  <a:rPr lang="en-US" sz="2400" dirty="0"/>
                  <a:t>Regression loss: </a:t>
                </a:r>
                <a:r>
                  <a:rPr lang="en-US" sz="2400" i="1" dirty="0"/>
                  <a:t>smooth L1 loss </a:t>
                </a:r>
                <a:r>
                  <a:rPr lang="en-US" sz="2400" dirty="0"/>
                  <a:t>on top of log space offsets relative to proposal </a:t>
                </a:r>
              </a:p>
              <a:p>
                <a:pPr marL="0" indent="0"/>
                <a14:m>
                  <m:oMathPara xmlns:m="http://schemas.openxmlformats.org/officeDocument/2006/math">
                    <m:oMathParaPr>
                      <m:jc m:val="centerGroup"/>
                    </m:oMathParaPr>
                    <m:oMath xmlns:m="http://schemas.openxmlformats.org/officeDocument/2006/math">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𝐿</m:t>
                          </m:r>
                        </m:e>
                        <m:sub>
                          <m:r>
                            <m:rPr>
                              <m:sty m:val="p"/>
                            </m:rPr>
                            <a:rPr lang="en-US">
                              <a:solidFill>
                                <a:srgbClr val="9900CC"/>
                              </a:solidFill>
                              <a:latin typeface="Cambria Math" panose="02040503050406030204" pitchFamily="18" charset="0"/>
                              <a:ea typeface="Cambria Math" panose="02040503050406030204" pitchFamily="18" charset="0"/>
                            </a:rPr>
                            <m:t>reg</m:t>
                          </m:r>
                        </m:sub>
                      </m:sSub>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rPr>
                            <m:t>𝑏</m:t>
                          </m:r>
                          <m:r>
                            <a:rPr lang="en-US">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e>
                      </m:d>
                      <m:r>
                        <a:rPr lang="en-US" b="0" i="1" smtClean="0">
                          <a:solidFill>
                            <a:srgbClr val="9900CC"/>
                          </a:solidFill>
                          <a:latin typeface="Cambria Math" panose="02040503050406030204" pitchFamily="18" charset="0"/>
                        </a:rPr>
                        <m:t>=</m:t>
                      </m:r>
                      <m:nary>
                        <m:naryPr>
                          <m:chr m:val="∑"/>
                          <m:supHide m:val="on"/>
                          <m:ctrlPr>
                            <a:rPr lang="en-US" b="0" i="1" smtClean="0">
                              <a:solidFill>
                                <a:srgbClr val="9900CC"/>
                              </a:solidFill>
                              <a:latin typeface="Cambria Math" panose="02040503050406030204" pitchFamily="18" charset="0"/>
                            </a:rPr>
                          </m:ctrlPr>
                        </m:naryPr>
                        <m:sub>
                          <m:r>
                            <m:rPr>
                              <m:brk m:alnAt="7"/>
                            </m:rPr>
                            <a:rPr lang="en-US" b="0" i="1" smtClean="0">
                              <a:solidFill>
                                <a:srgbClr val="9900CC"/>
                              </a:solidFill>
                              <a:latin typeface="Cambria Math" panose="02040503050406030204" pitchFamily="18" charset="0"/>
                            </a:rPr>
                            <m:t>𝑖</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𝑦</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𝑤</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r>
                            <a:rPr lang="en-US" b="0" i="1" smtClean="0">
                              <a:solidFill>
                                <a:srgbClr val="9900CC"/>
                              </a:solidFill>
                              <a:latin typeface="Cambria Math" panose="02040503050406030204" pitchFamily="18" charset="0"/>
                            </a:rPr>
                            <m:t>}</m:t>
                          </m:r>
                        </m:sub>
                        <m:sup/>
                        <m:e>
                          <m:sSub>
                            <m:sSubPr>
                              <m:ctrlPr>
                                <a:rPr lang="en-US" b="0" i="1" smtClean="0">
                                  <a:solidFill>
                                    <a:srgbClr val="9900CC"/>
                                  </a:solidFill>
                                  <a:latin typeface="Cambria Math" panose="02040503050406030204" pitchFamily="18" charset="0"/>
                                </a:rPr>
                              </m:ctrlPr>
                            </m:sSubPr>
                            <m:e>
                              <m:r>
                                <m:rPr>
                                  <m:sty m:val="p"/>
                                </m:rPr>
                                <a:rPr lang="en-US" b="0" i="0" smtClean="0">
                                  <a:solidFill>
                                    <a:srgbClr val="9900CC"/>
                                  </a:solidFill>
                                  <a:latin typeface="Cambria Math" panose="02040503050406030204" pitchFamily="18" charset="0"/>
                                </a:rPr>
                                <m:t>smooth</m:t>
                              </m:r>
                            </m:e>
                            <m:sub>
                              <m:sSub>
                                <m:sSubPr>
                                  <m:ctrlPr>
                                    <a:rPr lang="en-US" b="0"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𝐿</m:t>
                                  </m:r>
                                </m:e>
                                <m:sub>
                                  <m:r>
                                    <a:rPr lang="en-US" b="0" i="1" smtClean="0">
                                      <a:solidFill>
                                        <a:srgbClr val="9900CC"/>
                                      </a:solidFill>
                                      <a:latin typeface="Cambria Math" panose="02040503050406030204" pitchFamily="18" charset="0"/>
                                    </a:rPr>
                                    <m:t>1</m:t>
                                  </m:r>
                                </m:sub>
                              </m:sSub>
                            </m:sub>
                          </m:sSub>
                          <m:r>
                            <a:rPr lang="en-US" b="0" i="1" smtClean="0">
                              <a:solidFill>
                                <a:srgbClr val="9900CC"/>
                              </a:solidFill>
                              <a:latin typeface="Cambria Math" panose="02040503050406030204" pitchFamily="18" charset="0"/>
                            </a:rPr>
                            <m:t>(</m:t>
                          </m:r>
                          <m:sSub>
                            <m:sSubPr>
                              <m:ctrlPr>
                                <a:rPr lang="en-US" b="0"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𝑏</m:t>
                              </m:r>
                            </m:e>
                            <m:sub>
                              <m:r>
                                <a:rPr lang="en-US" b="0" i="1" smtClean="0">
                                  <a:solidFill>
                                    <a:srgbClr val="9900CC"/>
                                  </a:solidFill>
                                  <a:latin typeface="Cambria Math" panose="02040503050406030204" pitchFamily="18" charset="0"/>
                                </a:rPr>
                                <m:t>𝑖</m:t>
                              </m:r>
                            </m:sub>
                          </m:sSub>
                          <m:r>
                            <a:rPr lang="en-US" b="0" i="1" smtClean="0">
                              <a:solidFill>
                                <a:srgbClr val="9900CC"/>
                              </a:solidFill>
                              <a:latin typeface="Cambria Math" panose="02040503050406030204" pitchFamily="18" charset="0"/>
                            </a:rPr>
                            <m:t>−</m:t>
                          </m:r>
                          <m:sSub>
                            <m:sSubPr>
                              <m:ctrlPr>
                                <a:rPr lang="en-US" b="0" i="1" smtClean="0">
                                  <a:solidFill>
                                    <a:srgbClr val="9900CC"/>
                                  </a:solidFill>
                                  <a:latin typeface="Cambria Math" panose="02040503050406030204" pitchFamily="18" charset="0"/>
                                </a:rPr>
                              </m:ctrlPr>
                            </m:sSubPr>
                            <m:e>
                              <m:acc>
                                <m:accPr>
                                  <m:chr m:val="̂"/>
                                  <m:ctrlPr>
                                    <a:rPr lang="en-US" b="0"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𝑏</m:t>
                                  </m:r>
                                </m:e>
                              </m:acc>
                            </m:e>
                            <m:sub>
                              <m:r>
                                <a:rPr lang="en-US" b="0" i="1" smtClean="0">
                                  <a:solidFill>
                                    <a:srgbClr val="9900CC"/>
                                  </a:solidFill>
                                  <a:latin typeface="Cambria Math" panose="02040503050406030204" pitchFamily="18" charset="0"/>
                                </a:rPr>
                                <m:t>𝑖</m:t>
                              </m:r>
                            </m:sub>
                          </m:sSub>
                        </m:e>
                      </m:nary>
                      <m:r>
                        <a:rPr lang="en-US" b="0" i="1" smtClean="0">
                          <a:solidFill>
                            <a:srgbClr val="9900CC"/>
                          </a:solidFill>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65369E41-35B1-9348-9A6F-EB51A8729F79}"/>
                  </a:ext>
                </a:extLst>
              </p:cNvPr>
              <p:cNvSpPr>
                <a:spLocks noGrp="1" noRot="1" noChangeAspect="1" noMove="1" noResize="1" noEditPoints="1" noAdjustHandles="1" noChangeArrowheads="1" noChangeShapeType="1" noTextEdit="1"/>
              </p:cNvSpPr>
              <p:nvPr>
                <p:ph idx="1"/>
              </p:nvPr>
            </p:nvSpPr>
            <p:spPr>
              <a:xfrm>
                <a:off x="304800" y="914400"/>
                <a:ext cx="8686800" cy="5257800"/>
              </a:xfrm>
              <a:blipFill>
                <a:blip r:embed="rId2"/>
                <a:stretch>
                  <a:fillRect l="-1023" t="-966" r="-1754" b="-1811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5C2D98-BEB4-D84C-870E-E7330B49B94A}"/>
              </a:ext>
            </a:extLst>
          </p:cNvPr>
          <p:cNvPicPr>
            <a:picLocks noChangeAspect="1"/>
          </p:cNvPicPr>
          <p:nvPr/>
        </p:nvPicPr>
        <p:blipFill>
          <a:blip r:embed="rId3"/>
          <a:stretch>
            <a:fillRect/>
          </a:stretch>
        </p:blipFill>
        <p:spPr>
          <a:xfrm>
            <a:off x="915848" y="5358237"/>
            <a:ext cx="2513152" cy="1423563"/>
          </a:xfrm>
          <a:prstGeom prst="rect">
            <a:avLst/>
          </a:prstGeom>
        </p:spPr>
      </p:pic>
      <p:pic>
        <p:nvPicPr>
          <p:cNvPr id="6" name="Picture 5">
            <a:extLst>
              <a:ext uri="{FF2B5EF4-FFF2-40B4-BE49-F238E27FC236}">
                <a16:creationId xmlns:a16="http://schemas.microsoft.com/office/drawing/2014/main" id="{44947A07-B60D-AE49-A85F-260E3AB47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840" y="5486400"/>
            <a:ext cx="4910621" cy="1105045"/>
          </a:xfrm>
          <a:prstGeom prst="rect">
            <a:avLst/>
          </a:prstGeom>
        </p:spPr>
      </p:pic>
      <p:sp>
        <p:nvSpPr>
          <p:cNvPr id="7" name="Right Brace 6">
            <a:extLst>
              <a:ext uri="{FF2B5EF4-FFF2-40B4-BE49-F238E27FC236}">
                <a16:creationId xmlns:a16="http://schemas.microsoft.com/office/drawing/2014/main" id="{FE175240-E451-5A4F-88DB-01DD3038E7FA}"/>
              </a:ext>
            </a:extLst>
          </p:cNvPr>
          <p:cNvSpPr/>
          <p:nvPr/>
        </p:nvSpPr>
        <p:spPr bwMode="auto">
          <a:xfrm rot="5400000">
            <a:off x="3923640" y="1868880"/>
            <a:ext cx="307440" cy="144648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8" name="TextBox 7">
            <a:extLst>
              <a:ext uri="{FF2B5EF4-FFF2-40B4-BE49-F238E27FC236}">
                <a16:creationId xmlns:a16="http://schemas.microsoft.com/office/drawing/2014/main" id="{6882CBF2-9FD7-5D4A-A24B-C965657CAB33}"/>
              </a:ext>
            </a:extLst>
          </p:cNvPr>
          <p:cNvSpPr txBox="1"/>
          <p:nvPr/>
        </p:nvSpPr>
        <p:spPr>
          <a:xfrm>
            <a:off x="3333532" y="2678668"/>
            <a:ext cx="1467068" cy="369332"/>
          </a:xfrm>
          <a:prstGeom prst="rect">
            <a:avLst/>
          </a:prstGeom>
          <a:noFill/>
        </p:spPr>
        <p:txBody>
          <a:bodyPr wrap="none" rtlCol="0">
            <a:spAutoFit/>
          </a:bodyPr>
          <a:lstStyle/>
          <a:p>
            <a:r>
              <a:rPr lang="en-US" sz="1800" b="0" dirty="0" err="1"/>
              <a:t>softmax</a:t>
            </a:r>
            <a:r>
              <a:rPr lang="en-US" sz="1800" b="0" dirty="0"/>
              <a:t> loss</a:t>
            </a:r>
          </a:p>
        </p:txBody>
      </p:sp>
      <p:sp>
        <p:nvSpPr>
          <p:cNvPr id="9" name="Right Brace 8">
            <a:extLst>
              <a:ext uri="{FF2B5EF4-FFF2-40B4-BE49-F238E27FC236}">
                <a16:creationId xmlns:a16="http://schemas.microsoft.com/office/drawing/2014/main" id="{CD9B11DF-C0F3-B843-AA95-67C3D6072EB0}"/>
              </a:ext>
            </a:extLst>
          </p:cNvPr>
          <p:cNvSpPr/>
          <p:nvPr/>
        </p:nvSpPr>
        <p:spPr bwMode="auto">
          <a:xfrm rot="5400000">
            <a:off x="7219508" y="1868880"/>
            <a:ext cx="307440" cy="144648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 name="TextBox 9">
            <a:extLst>
              <a:ext uri="{FF2B5EF4-FFF2-40B4-BE49-F238E27FC236}">
                <a16:creationId xmlns:a16="http://schemas.microsoft.com/office/drawing/2014/main" id="{DC196F63-D8CF-CC47-A776-DE367F8160E5}"/>
              </a:ext>
            </a:extLst>
          </p:cNvPr>
          <p:cNvSpPr txBox="1"/>
          <p:nvPr/>
        </p:nvSpPr>
        <p:spPr>
          <a:xfrm>
            <a:off x="6493227" y="2678668"/>
            <a:ext cx="1736373" cy="369332"/>
          </a:xfrm>
          <a:prstGeom prst="rect">
            <a:avLst/>
          </a:prstGeom>
          <a:noFill/>
        </p:spPr>
        <p:txBody>
          <a:bodyPr wrap="none" rtlCol="0">
            <a:spAutoFit/>
          </a:bodyPr>
          <a:lstStyle/>
          <a:p>
            <a:r>
              <a:rPr lang="en-US" sz="1800" b="0" dirty="0"/>
              <a:t>regression loss</a:t>
            </a:r>
          </a:p>
        </p:txBody>
      </p:sp>
    </p:spTree>
    <p:extLst>
      <p:ext uri="{BB962C8B-B14F-4D97-AF65-F5344CB8AC3E}">
        <p14:creationId xmlns:p14="http://schemas.microsoft.com/office/powerpoint/2010/main" val="24628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9E78-08DD-BF46-90AF-FD2994FF3F32}"/>
              </a:ext>
            </a:extLst>
          </p:cNvPr>
          <p:cNvSpPr>
            <a:spLocks noGrp="1"/>
          </p:cNvSpPr>
          <p:nvPr>
            <p:ph type="title"/>
          </p:nvPr>
        </p:nvSpPr>
        <p:spPr/>
        <p:txBody>
          <a:bodyPr/>
          <a:lstStyle/>
          <a:p>
            <a:r>
              <a:rPr lang="en-US" dirty="0"/>
              <a:t>Bounding box regression</a:t>
            </a:r>
          </a:p>
        </p:txBody>
      </p:sp>
      <p:sp>
        <p:nvSpPr>
          <p:cNvPr id="4" name="Rectangle 3">
            <a:extLst>
              <a:ext uri="{FF2B5EF4-FFF2-40B4-BE49-F238E27FC236}">
                <a16:creationId xmlns:a16="http://schemas.microsoft.com/office/drawing/2014/main" id="{830714F4-080B-F349-8444-FAC2AD7AE13C}"/>
              </a:ext>
            </a:extLst>
          </p:cNvPr>
          <p:cNvSpPr/>
          <p:nvPr/>
        </p:nvSpPr>
        <p:spPr bwMode="auto">
          <a:xfrm>
            <a:off x="3429000" y="2057400"/>
            <a:ext cx="2971800" cy="3733800"/>
          </a:xfrm>
          <a:prstGeom prst="rect">
            <a:avLst/>
          </a:prstGeom>
          <a:noFill/>
          <a:ln w="25400" cap="flat" cmpd="sng" algn="ctr">
            <a:solidFill>
              <a:srgbClr val="9900CC"/>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62DBC2C1-4515-E44D-973A-EC1FD671A3D6}"/>
              </a:ext>
            </a:extLst>
          </p:cNvPr>
          <p:cNvSpPr/>
          <p:nvPr/>
        </p:nvSpPr>
        <p:spPr bwMode="auto">
          <a:xfrm>
            <a:off x="1943100" y="1283732"/>
            <a:ext cx="2971800" cy="3733800"/>
          </a:xfrm>
          <a:prstGeom prst="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5B28A12D-0F50-4D48-BC01-5A430CAC6320}"/>
              </a:ext>
            </a:extLst>
          </p:cNvPr>
          <p:cNvSpPr/>
          <p:nvPr/>
        </p:nvSpPr>
        <p:spPr bwMode="auto">
          <a:xfrm>
            <a:off x="3886200" y="3048000"/>
            <a:ext cx="2971800" cy="37338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cxnSp>
        <p:nvCxnSpPr>
          <p:cNvPr id="8" name="Straight Arrow Connector 7">
            <a:extLst>
              <a:ext uri="{FF2B5EF4-FFF2-40B4-BE49-F238E27FC236}">
                <a16:creationId xmlns:a16="http://schemas.microsoft.com/office/drawing/2014/main" id="{9ABF55E8-41CC-5446-81C0-5E888B0AC653}"/>
              </a:ext>
            </a:extLst>
          </p:cNvPr>
          <p:cNvCxnSpPr>
            <a:cxnSpLocks/>
          </p:cNvCxnSpPr>
          <p:nvPr/>
        </p:nvCxnSpPr>
        <p:spPr bwMode="auto">
          <a:xfrm>
            <a:off x="3429000" y="2057400"/>
            <a:ext cx="476089" cy="9773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6CE531D6-C0E5-E947-AE50-5DBA81F572BF}"/>
              </a:ext>
            </a:extLst>
          </p:cNvPr>
          <p:cNvCxnSpPr>
            <a:cxnSpLocks/>
          </p:cNvCxnSpPr>
          <p:nvPr/>
        </p:nvCxnSpPr>
        <p:spPr bwMode="auto">
          <a:xfrm flipH="1" flipV="1">
            <a:off x="1943100" y="1276350"/>
            <a:ext cx="1485900" cy="781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3CD623DC-C7C6-FA47-82BB-285585FD48C4}"/>
              </a:ext>
            </a:extLst>
          </p:cNvPr>
          <p:cNvSpPr txBox="1"/>
          <p:nvPr/>
        </p:nvSpPr>
        <p:spPr>
          <a:xfrm>
            <a:off x="6476122" y="1828800"/>
            <a:ext cx="2362200" cy="1200329"/>
          </a:xfrm>
          <a:prstGeom prst="rect">
            <a:avLst/>
          </a:prstGeom>
          <a:noFill/>
        </p:spPr>
        <p:txBody>
          <a:bodyPr wrap="square" rtlCol="0">
            <a:spAutoFit/>
          </a:bodyPr>
          <a:lstStyle/>
          <a:p>
            <a:r>
              <a:rPr lang="en-US" sz="1800" b="0" dirty="0"/>
              <a:t>Region proposal</a:t>
            </a:r>
          </a:p>
          <a:p>
            <a:r>
              <a:rPr lang="en-US" sz="1800" b="0" dirty="0"/>
              <a:t>(</a:t>
            </a:r>
            <a:r>
              <a:rPr lang="en-US" sz="1800" b="0" dirty="0" err="1"/>
              <a:t>a.k.a</a:t>
            </a:r>
            <a:r>
              <a:rPr lang="en-US" sz="1800" b="0" dirty="0"/>
              <a:t> default box, prior, reference, anchor)</a:t>
            </a:r>
          </a:p>
        </p:txBody>
      </p:sp>
      <p:sp>
        <p:nvSpPr>
          <p:cNvPr id="12" name="TextBox 11">
            <a:extLst>
              <a:ext uri="{FF2B5EF4-FFF2-40B4-BE49-F238E27FC236}">
                <a16:creationId xmlns:a16="http://schemas.microsoft.com/office/drawing/2014/main" id="{F89DF0E4-EE37-9A4C-8697-A3985637CC36}"/>
              </a:ext>
            </a:extLst>
          </p:cNvPr>
          <p:cNvSpPr txBox="1"/>
          <p:nvPr/>
        </p:nvSpPr>
        <p:spPr>
          <a:xfrm>
            <a:off x="2654300" y="911304"/>
            <a:ext cx="1915909" cy="369332"/>
          </a:xfrm>
          <a:prstGeom prst="rect">
            <a:avLst/>
          </a:prstGeom>
          <a:noFill/>
        </p:spPr>
        <p:txBody>
          <a:bodyPr wrap="none" rtlCol="0">
            <a:spAutoFit/>
          </a:bodyPr>
          <a:lstStyle/>
          <a:p>
            <a:r>
              <a:rPr lang="en-US" sz="1800" b="0" dirty="0"/>
              <a:t>Ground truth box</a:t>
            </a:r>
          </a:p>
        </p:txBody>
      </p:sp>
      <p:sp>
        <p:nvSpPr>
          <p:cNvPr id="13" name="TextBox 12">
            <a:extLst>
              <a:ext uri="{FF2B5EF4-FFF2-40B4-BE49-F238E27FC236}">
                <a16:creationId xmlns:a16="http://schemas.microsoft.com/office/drawing/2014/main" id="{EE54C3F4-0DE4-F646-8BF1-66359863E12D}"/>
              </a:ext>
            </a:extLst>
          </p:cNvPr>
          <p:cNvSpPr txBox="1"/>
          <p:nvPr/>
        </p:nvSpPr>
        <p:spPr>
          <a:xfrm flipH="1">
            <a:off x="6919109" y="3413373"/>
            <a:ext cx="1539091" cy="646331"/>
          </a:xfrm>
          <a:prstGeom prst="rect">
            <a:avLst/>
          </a:prstGeom>
          <a:noFill/>
        </p:spPr>
        <p:txBody>
          <a:bodyPr wrap="square" rtlCol="0">
            <a:spAutoFit/>
          </a:bodyPr>
          <a:lstStyle/>
          <a:p>
            <a:r>
              <a:rPr lang="en-US" sz="1800" b="0" dirty="0"/>
              <a:t>Predicted box</a:t>
            </a:r>
          </a:p>
        </p:txBody>
      </p:sp>
      <p:sp>
        <p:nvSpPr>
          <p:cNvPr id="14" name="TextBox 13">
            <a:extLst>
              <a:ext uri="{FF2B5EF4-FFF2-40B4-BE49-F238E27FC236}">
                <a16:creationId xmlns:a16="http://schemas.microsoft.com/office/drawing/2014/main" id="{DFF7F867-FEF4-2A46-BDA2-F2C69BDF8F26}"/>
              </a:ext>
            </a:extLst>
          </p:cNvPr>
          <p:cNvSpPr txBox="1"/>
          <p:nvPr/>
        </p:nvSpPr>
        <p:spPr>
          <a:xfrm>
            <a:off x="3028296" y="1295400"/>
            <a:ext cx="1619904" cy="646331"/>
          </a:xfrm>
          <a:prstGeom prst="rect">
            <a:avLst/>
          </a:prstGeom>
          <a:noFill/>
        </p:spPr>
        <p:txBody>
          <a:bodyPr wrap="square" rtlCol="0">
            <a:spAutoFit/>
          </a:bodyPr>
          <a:lstStyle/>
          <a:p>
            <a:r>
              <a:rPr lang="en-US" sz="1800" b="0" dirty="0"/>
              <a:t>Target offset to predict*</a:t>
            </a:r>
          </a:p>
        </p:txBody>
      </p:sp>
      <p:sp>
        <p:nvSpPr>
          <p:cNvPr id="17" name="TextBox 16">
            <a:extLst>
              <a:ext uri="{FF2B5EF4-FFF2-40B4-BE49-F238E27FC236}">
                <a16:creationId xmlns:a16="http://schemas.microsoft.com/office/drawing/2014/main" id="{8BF31B46-7A87-8D48-8556-8AAAE92B8EA1}"/>
              </a:ext>
            </a:extLst>
          </p:cNvPr>
          <p:cNvSpPr txBox="1"/>
          <p:nvPr/>
        </p:nvSpPr>
        <p:spPr>
          <a:xfrm>
            <a:off x="3733800" y="2173069"/>
            <a:ext cx="1215402" cy="646331"/>
          </a:xfrm>
          <a:prstGeom prst="rect">
            <a:avLst/>
          </a:prstGeom>
          <a:noFill/>
        </p:spPr>
        <p:txBody>
          <a:bodyPr wrap="square" rtlCol="0">
            <a:spAutoFit/>
          </a:bodyPr>
          <a:lstStyle/>
          <a:p>
            <a:r>
              <a:rPr lang="en-US" sz="1800" b="0" dirty="0"/>
              <a:t>Predicted offset</a:t>
            </a:r>
          </a:p>
        </p:txBody>
      </p:sp>
      <p:cxnSp>
        <p:nvCxnSpPr>
          <p:cNvPr id="18" name="Straight Arrow Connector 17">
            <a:extLst>
              <a:ext uri="{FF2B5EF4-FFF2-40B4-BE49-F238E27FC236}">
                <a16:creationId xmlns:a16="http://schemas.microsoft.com/office/drawing/2014/main" id="{B8A80AC4-0383-8040-AF13-8FC1DBEF24ED}"/>
              </a:ext>
            </a:extLst>
          </p:cNvPr>
          <p:cNvCxnSpPr>
            <a:cxnSpLocks/>
          </p:cNvCxnSpPr>
          <p:nvPr/>
        </p:nvCxnSpPr>
        <p:spPr bwMode="auto">
          <a:xfrm>
            <a:off x="1994988" y="1360607"/>
            <a:ext cx="1891212" cy="1674177"/>
          </a:xfrm>
          <a:prstGeom prst="straightConnector1">
            <a:avLst/>
          </a:prstGeom>
          <a:solidFill>
            <a:schemeClr val="accent1"/>
          </a:solidFill>
          <a:ln w="25400" cap="flat" cmpd="sng" algn="ctr">
            <a:solidFill>
              <a:srgbClr val="FF0000"/>
            </a:solidFill>
            <a:prstDash val="dash"/>
            <a:round/>
            <a:headEnd type="none" w="med" len="med"/>
            <a:tailEnd type="none"/>
          </a:ln>
          <a:effectLst/>
        </p:spPr>
      </p:cxnSp>
      <p:sp>
        <p:nvSpPr>
          <p:cNvPr id="22" name="TextBox 21">
            <a:extLst>
              <a:ext uri="{FF2B5EF4-FFF2-40B4-BE49-F238E27FC236}">
                <a16:creationId xmlns:a16="http://schemas.microsoft.com/office/drawing/2014/main" id="{5D936FE9-3175-914B-8FC1-E374AD4697EB}"/>
              </a:ext>
            </a:extLst>
          </p:cNvPr>
          <p:cNvSpPr txBox="1"/>
          <p:nvPr/>
        </p:nvSpPr>
        <p:spPr>
          <a:xfrm>
            <a:off x="2299821" y="2235368"/>
            <a:ext cx="671979" cy="369332"/>
          </a:xfrm>
          <a:prstGeom prst="rect">
            <a:avLst/>
          </a:prstGeom>
          <a:noFill/>
        </p:spPr>
        <p:txBody>
          <a:bodyPr wrap="none" rtlCol="0">
            <a:spAutoFit/>
          </a:bodyPr>
          <a:lstStyle/>
          <a:p>
            <a:r>
              <a:rPr lang="en-US" sz="1800" b="0" dirty="0"/>
              <a:t>Loss</a:t>
            </a:r>
          </a:p>
        </p:txBody>
      </p:sp>
      <p:sp>
        <p:nvSpPr>
          <p:cNvPr id="31" name="TextBox 30">
            <a:extLst>
              <a:ext uri="{FF2B5EF4-FFF2-40B4-BE49-F238E27FC236}">
                <a16:creationId xmlns:a16="http://schemas.microsoft.com/office/drawing/2014/main" id="{00ED52CC-7CD2-5543-8F73-1150A22FB490}"/>
              </a:ext>
            </a:extLst>
          </p:cNvPr>
          <p:cNvSpPr txBox="1"/>
          <p:nvPr/>
        </p:nvSpPr>
        <p:spPr>
          <a:xfrm>
            <a:off x="609600" y="5029200"/>
            <a:ext cx="2819400" cy="646331"/>
          </a:xfrm>
          <a:prstGeom prst="rect">
            <a:avLst/>
          </a:prstGeom>
          <a:noFill/>
        </p:spPr>
        <p:txBody>
          <a:bodyPr wrap="square" rtlCol="0">
            <a:spAutoFit/>
          </a:bodyPr>
          <a:lstStyle/>
          <a:p>
            <a:r>
              <a:rPr lang="en-US" sz="1800" b="0" dirty="0"/>
              <a:t>*Typically in transformed, normalized coordinates</a:t>
            </a:r>
          </a:p>
        </p:txBody>
      </p:sp>
    </p:spTree>
    <p:extLst>
      <p:ext uri="{BB962C8B-B14F-4D97-AF65-F5344CB8AC3E}">
        <p14:creationId xmlns:p14="http://schemas.microsoft.com/office/powerpoint/2010/main" val="24593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3" grpId="0"/>
      <p:bldP spid="14" grpId="0"/>
      <p:bldP spid="17" grpId="0"/>
      <p:bldP spid="22"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results</a:t>
            </a:r>
          </a:p>
        </p:txBody>
      </p:sp>
      <p:graphicFrame>
        <p:nvGraphicFramePr>
          <p:cNvPr id="5" name="Table 4"/>
          <p:cNvGraphicFramePr>
            <a:graphicFrameLocks noGrp="1"/>
          </p:cNvGraphicFramePr>
          <p:nvPr>
            <p:extLst>
              <p:ext uri="{D42A27DB-BD31-4B8C-83A1-F6EECF244321}">
                <p14:modId xmlns:p14="http://schemas.microsoft.com/office/powerpoint/2010/main" val="1100186044"/>
              </p:ext>
            </p:extLst>
          </p:nvPr>
        </p:nvGraphicFramePr>
        <p:xfrm>
          <a:off x="2057400" y="1690689"/>
          <a:ext cx="4861433" cy="2494280"/>
        </p:xfrm>
        <a:graphic>
          <a:graphicData uri="http://schemas.openxmlformats.org/drawingml/2006/table">
            <a:tbl>
              <a:tblPr firstRow="1" bandRow="1">
                <a:tableStyleId>{5C22544A-7EE6-4342-B048-85BDC9FD1C3A}</a:tableStyleId>
              </a:tblPr>
              <a:tblGrid>
                <a:gridCol w="181343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endParaRPr lang="en-US" dirty="0">
                        <a:solidFill>
                          <a:srgbClr val="000000"/>
                        </a:solidFill>
                      </a:endParaRPr>
                    </a:p>
                  </a:txBody>
                  <a:tcPr/>
                </a:tc>
                <a:tc>
                  <a:txBody>
                    <a:bodyPr/>
                    <a:lstStyle/>
                    <a:p>
                      <a:r>
                        <a:rPr lang="en-US" dirty="0">
                          <a:solidFill>
                            <a:srgbClr val="000000"/>
                          </a:solidFill>
                        </a:rPr>
                        <a:t>Fast R-CNN</a:t>
                      </a:r>
                    </a:p>
                  </a:txBody>
                  <a:tcPr/>
                </a:tc>
                <a:tc>
                  <a:txBody>
                    <a:bodyPr/>
                    <a:lstStyle/>
                    <a:p>
                      <a:r>
                        <a:rPr lang="en-US" dirty="0">
                          <a:solidFill>
                            <a:srgbClr val="000000"/>
                          </a:solidFill>
                        </a:rPr>
                        <a:t>R-CNN </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Train time (h)</a:t>
                      </a:r>
                    </a:p>
                  </a:txBody>
                  <a:tcPr/>
                </a:tc>
                <a:tc>
                  <a:txBody>
                    <a:bodyPr/>
                    <a:lstStyle/>
                    <a:p>
                      <a:r>
                        <a:rPr lang="en-US" b="1" dirty="0">
                          <a:solidFill>
                            <a:srgbClr val="000000"/>
                          </a:solidFill>
                        </a:rPr>
                        <a:t>9.5</a:t>
                      </a:r>
                    </a:p>
                  </a:txBody>
                  <a:tcPr/>
                </a:tc>
                <a:tc>
                  <a:txBody>
                    <a:bodyPr/>
                    <a:lstStyle/>
                    <a:p>
                      <a:r>
                        <a:rPr lang="en-US" dirty="0">
                          <a:solidFill>
                            <a:srgbClr val="000000"/>
                          </a:solidFill>
                        </a:rPr>
                        <a:t>84</a:t>
                      </a:r>
                    </a:p>
                  </a:txBody>
                  <a:tcPr/>
                </a:tc>
                <a:extLst>
                  <a:ext uri="{0D108BD9-81ED-4DB2-BD59-A6C34878D82A}">
                    <a16:rowId xmlns:a16="http://schemas.microsoft.com/office/drawing/2014/main" val="10001"/>
                  </a:ext>
                </a:extLst>
              </a:tr>
              <a:tr h="370840">
                <a:tc>
                  <a:txBody>
                    <a:bodyPr/>
                    <a:lstStyle/>
                    <a:p>
                      <a:r>
                        <a:rPr lang="en-US" dirty="0">
                          <a:solidFill>
                            <a:srgbClr val="000000"/>
                          </a:solidFill>
                        </a:rPr>
                        <a:t>-</a:t>
                      </a:r>
                      <a:r>
                        <a:rPr lang="en-US" baseline="0" dirty="0">
                          <a:solidFill>
                            <a:srgbClr val="000000"/>
                          </a:solidFill>
                        </a:rPr>
                        <a:t> </a:t>
                      </a:r>
                      <a:r>
                        <a:rPr lang="en-US" dirty="0">
                          <a:solidFill>
                            <a:srgbClr val="000000"/>
                          </a:solidFill>
                        </a:rPr>
                        <a:t>Speedup</a:t>
                      </a:r>
                    </a:p>
                  </a:txBody>
                  <a:tcPr/>
                </a:tc>
                <a:tc>
                  <a:txBody>
                    <a:bodyPr/>
                    <a:lstStyle/>
                    <a:p>
                      <a:r>
                        <a:rPr lang="en-US" b="1" dirty="0">
                          <a:solidFill>
                            <a:srgbClr val="000000"/>
                          </a:solidFill>
                        </a:rPr>
                        <a:t>8.8x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2"/>
                  </a:ext>
                </a:extLst>
              </a:tr>
              <a:tr h="370840">
                <a:tc>
                  <a:txBody>
                    <a:bodyPr/>
                    <a:lstStyle/>
                    <a:p>
                      <a:r>
                        <a:rPr lang="en-US" dirty="0">
                          <a:solidFill>
                            <a:srgbClr val="000000"/>
                          </a:solidFill>
                        </a:rPr>
                        <a:t>Test time / image</a:t>
                      </a:r>
                    </a:p>
                  </a:txBody>
                  <a:tcPr/>
                </a:tc>
                <a:tc>
                  <a:txBody>
                    <a:bodyPr/>
                    <a:lstStyle/>
                    <a:p>
                      <a:r>
                        <a:rPr lang="en-US" b="1" dirty="0">
                          <a:solidFill>
                            <a:srgbClr val="000000"/>
                          </a:solidFill>
                        </a:rPr>
                        <a:t>0.32s</a:t>
                      </a:r>
                    </a:p>
                  </a:txBody>
                  <a:tcPr/>
                </a:tc>
                <a:tc>
                  <a:txBody>
                    <a:bodyPr/>
                    <a:lstStyle/>
                    <a:p>
                      <a:r>
                        <a:rPr lang="en-US" dirty="0">
                          <a:solidFill>
                            <a:srgbClr val="000000"/>
                          </a:solidFill>
                        </a:rPr>
                        <a:t>47.0s</a:t>
                      </a:r>
                    </a:p>
                  </a:txBody>
                  <a:tcPr/>
                </a:tc>
                <a:extLst>
                  <a:ext uri="{0D108BD9-81ED-4DB2-BD59-A6C34878D82A}">
                    <a16:rowId xmlns:a16="http://schemas.microsoft.com/office/drawing/2014/main" val="10003"/>
                  </a:ext>
                </a:extLst>
              </a:tr>
              <a:tr h="370840">
                <a:tc>
                  <a:txBody>
                    <a:bodyPr/>
                    <a:lstStyle/>
                    <a:p>
                      <a:r>
                        <a:rPr lang="en-US" dirty="0">
                          <a:solidFill>
                            <a:srgbClr val="000000"/>
                          </a:solidFill>
                        </a:rPr>
                        <a:t>Test speedup</a:t>
                      </a:r>
                    </a:p>
                  </a:txBody>
                  <a:tcPr/>
                </a:tc>
                <a:tc>
                  <a:txBody>
                    <a:bodyPr/>
                    <a:lstStyle/>
                    <a:p>
                      <a:r>
                        <a:rPr lang="en-US" b="1" dirty="0">
                          <a:solidFill>
                            <a:srgbClr val="000000"/>
                          </a:solidFill>
                        </a:rPr>
                        <a:t>146x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4"/>
                  </a:ext>
                </a:extLst>
              </a:tr>
              <a:tr h="370840">
                <a:tc>
                  <a:txBody>
                    <a:bodyPr/>
                    <a:lstStyle/>
                    <a:p>
                      <a:r>
                        <a:rPr lang="en-US" dirty="0" err="1">
                          <a:solidFill>
                            <a:srgbClr val="000000"/>
                          </a:solidFill>
                        </a:rPr>
                        <a:t>mAP</a:t>
                      </a:r>
                      <a:endParaRPr lang="en-US" dirty="0">
                        <a:solidFill>
                          <a:srgbClr val="000000"/>
                        </a:solidFill>
                      </a:endParaRPr>
                    </a:p>
                  </a:txBody>
                  <a:tcPr/>
                </a:tc>
                <a:tc>
                  <a:txBody>
                    <a:bodyPr/>
                    <a:lstStyle/>
                    <a:p>
                      <a:r>
                        <a:rPr lang="en-US" b="1" dirty="0">
                          <a:solidFill>
                            <a:srgbClr val="000000"/>
                          </a:solidFill>
                        </a:rPr>
                        <a:t>66.9%</a:t>
                      </a:r>
                    </a:p>
                  </a:txBody>
                  <a:tcPr/>
                </a:tc>
                <a:tc>
                  <a:txBody>
                    <a:bodyPr/>
                    <a:lstStyle/>
                    <a:p>
                      <a:r>
                        <a:rPr lang="en-US" dirty="0">
                          <a:solidFill>
                            <a:srgbClr val="000000"/>
                          </a:solidFill>
                        </a:rPr>
                        <a:t>66.0%</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1379283" y="5028249"/>
            <a:ext cx="6415338" cy="584776"/>
          </a:xfrm>
          <a:prstGeom prst="rect">
            <a:avLst/>
          </a:prstGeom>
          <a:noFill/>
        </p:spPr>
        <p:txBody>
          <a:bodyPr wrap="none" rtlCol="0">
            <a:spAutoFit/>
          </a:bodyPr>
          <a:lstStyle/>
          <a:p>
            <a:r>
              <a:rPr lang="en-US" sz="1600" b="0" dirty="0"/>
              <a:t>Timings exclude object proposal time, which is equal for all methods.</a:t>
            </a:r>
          </a:p>
          <a:p>
            <a:r>
              <a:rPr lang="en-US" sz="1600" b="0" dirty="0"/>
              <a:t>All methods use VGG16 from </a:t>
            </a:r>
            <a:r>
              <a:rPr lang="en-US" sz="1600" b="0" dirty="0" err="1"/>
              <a:t>Simonyan</a:t>
            </a:r>
            <a:r>
              <a:rPr lang="en-US" sz="1600" b="0" dirty="0"/>
              <a:t> and </a:t>
            </a:r>
            <a:r>
              <a:rPr lang="en-US" sz="1600" b="0" dirty="0" err="1"/>
              <a:t>Zisserman</a:t>
            </a:r>
            <a:r>
              <a:rPr lang="en-US" sz="1600" b="0" dirty="0"/>
              <a:t>.</a:t>
            </a:r>
          </a:p>
        </p:txBody>
      </p:sp>
      <p:sp>
        <p:nvSpPr>
          <p:cNvPr id="6" name="TextBox 5"/>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
        <p:nvSpPr>
          <p:cNvPr id="3" name="Rectangle 2">
            <a:extLst>
              <a:ext uri="{FF2B5EF4-FFF2-40B4-BE49-F238E27FC236}">
                <a16:creationId xmlns:a16="http://schemas.microsoft.com/office/drawing/2014/main" id="{C5E22E5F-6535-324E-A71D-E23440A772CD}"/>
              </a:ext>
            </a:extLst>
          </p:cNvPr>
          <p:cNvSpPr/>
          <p:nvPr/>
        </p:nvSpPr>
        <p:spPr>
          <a:xfrm>
            <a:off x="6662524" y="3810000"/>
            <a:ext cx="2024276" cy="646331"/>
          </a:xfrm>
          <a:prstGeom prst="rect">
            <a:avLst/>
          </a:prstGeom>
        </p:spPr>
        <p:txBody>
          <a:bodyPr wrap="square">
            <a:spAutoFit/>
          </a:bodyPr>
          <a:lstStyle/>
          <a:p>
            <a:pPr algn="ctr"/>
            <a:r>
              <a:rPr lang="en-US" sz="1800" b="0" dirty="0">
                <a:solidFill>
                  <a:srgbClr val="000000"/>
                </a:solidFill>
              </a:rPr>
              <a:t>(vs. 53.7% for </a:t>
            </a:r>
            <a:r>
              <a:rPr lang="en-US" sz="1800" b="0" dirty="0" err="1">
                <a:solidFill>
                  <a:srgbClr val="000000"/>
                </a:solidFill>
              </a:rPr>
              <a:t>AlexNet</a:t>
            </a:r>
            <a:r>
              <a:rPr lang="en-US" sz="1800" b="0" dirty="0">
                <a:solidFill>
                  <a:srgbClr val="000000"/>
                </a:solidFill>
              </a:rPr>
              <a:t>)</a:t>
            </a:r>
          </a:p>
        </p:txBody>
      </p:sp>
    </p:spTree>
    <p:extLst>
      <p:ext uri="{BB962C8B-B14F-4D97-AF65-F5344CB8AC3E}">
        <p14:creationId xmlns:p14="http://schemas.microsoft.com/office/powerpoint/2010/main" val="62007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27EA-EFB9-5441-861C-FB4CB642A572}"/>
              </a:ext>
            </a:extLst>
          </p:cNvPr>
          <p:cNvSpPr>
            <a:spLocks noGrp="1"/>
          </p:cNvSpPr>
          <p:nvPr>
            <p:ph type="title"/>
          </p:nvPr>
        </p:nvSpPr>
        <p:spPr/>
        <p:txBody>
          <a:bodyPr/>
          <a:lstStyle/>
          <a:p>
            <a:r>
              <a:rPr lang="en-US" dirty="0"/>
              <a:t>Object detection evaluation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EDE5EB-ECEF-5540-9BB9-561F65274E93}"/>
                  </a:ext>
                </a:extLst>
              </p:cNvPr>
              <p:cNvSpPr>
                <a:spLocks noGrp="1"/>
              </p:cNvSpPr>
              <p:nvPr>
                <p:ph idx="1"/>
              </p:nvPr>
            </p:nvSpPr>
            <p:spPr>
              <a:xfrm>
                <a:off x="76200" y="914400"/>
                <a:ext cx="8957212" cy="5257800"/>
              </a:xfrm>
            </p:spPr>
            <p:txBody>
              <a:bodyPr/>
              <a:lstStyle/>
              <a:p>
                <a:pPr marL="457200" indent="-457200">
                  <a:buFont typeface="Arial" panose="020B0604020202020204" pitchFamily="34" charset="0"/>
                  <a:buChar char="•"/>
                </a:pPr>
                <a:r>
                  <a:rPr lang="en-US" dirty="0"/>
                  <a:t>At test time, predict bounding boxes, class labels, and confidence scores</a:t>
                </a:r>
              </a:p>
              <a:p>
                <a:pPr marL="457200" indent="-457200">
                  <a:buFont typeface="Arial" panose="020B0604020202020204" pitchFamily="34" charset="0"/>
                  <a:buChar char="•"/>
                </a:pPr>
                <a:r>
                  <a:rPr lang="en-US" dirty="0"/>
                  <a:t>For each detection, determine whether it is a true or false positive</a:t>
                </a:r>
              </a:p>
              <a:p>
                <a:pPr marL="857250" lvl="1" indent="-457200">
                  <a:buFont typeface="Arial" panose="020B0604020202020204" pitchFamily="34" charset="0"/>
                  <a:buChar char="•"/>
                </a:pPr>
                <a:r>
                  <a:rPr lang="en-US" sz="2400" dirty="0"/>
                  <a:t>PASCAL criterion: </a:t>
                </a:r>
                <a:r>
                  <a:rPr lang="en-US" sz="2400" dirty="0">
                    <a:solidFill>
                      <a:srgbClr val="7030A0"/>
                    </a:solidFill>
                  </a:rPr>
                  <a:t>Area(GT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oMath>
                </a14:m>
                <a:r>
                  <a:rPr lang="en-US" sz="2400" dirty="0">
                    <a:solidFill>
                      <a:srgbClr val="7030A0"/>
                    </a:solidFill>
                  </a:rPr>
                  <a:t> Det) / Area(GT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oMath>
                </a14:m>
                <a:r>
                  <a:rPr lang="en-US" sz="2400" dirty="0">
                    <a:solidFill>
                      <a:srgbClr val="7030A0"/>
                    </a:solidFill>
                  </a:rPr>
                  <a:t> </a:t>
                </a:r>
                <a:r>
                  <a:rPr lang="en-US" sz="2400" dirty="0" err="1">
                    <a:solidFill>
                      <a:srgbClr val="7030A0"/>
                    </a:solidFill>
                  </a:rPr>
                  <a:t>Det</a:t>
                </a:r>
                <a:r>
                  <a:rPr lang="en-US" sz="2400" dirty="0">
                    <a:solidFill>
                      <a:srgbClr val="7030A0"/>
                    </a:solidFill>
                  </a:rPr>
                  <a:t>) &gt; 0.5</a:t>
                </a:r>
                <a:endParaRPr lang="en-US" sz="2400" dirty="0"/>
              </a:p>
              <a:p>
                <a:pPr marL="857250" lvl="1" indent="-457200">
                  <a:buFont typeface="Arial" panose="020B0604020202020204" pitchFamily="34" charset="0"/>
                  <a:buChar char="•"/>
                </a:pPr>
                <a:r>
                  <a:rPr lang="en-US" sz="2400" dirty="0"/>
                  <a:t>For multiple detections of the same ground truth </a:t>
                </a:r>
                <a:br>
                  <a:rPr lang="en-US" sz="2400" dirty="0"/>
                </a:br>
                <a:r>
                  <a:rPr lang="en-US" sz="2400" dirty="0"/>
                  <a:t>box, only one considered a true positive</a:t>
                </a:r>
              </a:p>
            </p:txBody>
          </p:sp>
        </mc:Choice>
        <mc:Fallback xmlns="">
          <p:sp>
            <p:nvSpPr>
              <p:cNvPr id="3" name="Content Placeholder 2">
                <a:extLst>
                  <a:ext uri="{FF2B5EF4-FFF2-40B4-BE49-F238E27FC236}">
                    <a16:creationId xmlns:a16="http://schemas.microsoft.com/office/drawing/2014/main" id="{5EEDE5EB-ECEF-5540-9BB9-561F65274E93}"/>
                  </a:ext>
                </a:extLst>
              </p:cNvPr>
              <p:cNvSpPr>
                <a:spLocks noGrp="1" noRot="1" noChangeAspect="1" noMove="1" noResize="1" noEditPoints="1" noAdjustHandles="1" noChangeArrowheads="1" noChangeShapeType="1" noTextEdit="1"/>
              </p:cNvSpPr>
              <p:nvPr>
                <p:ph idx="1"/>
              </p:nvPr>
            </p:nvSpPr>
            <p:spPr>
              <a:xfrm>
                <a:off x="76200" y="914400"/>
                <a:ext cx="8957212" cy="5257800"/>
              </a:xfrm>
              <a:blipFill>
                <a:blip r:embed="rId2"/>
                <a:stretch>
                  <a:fillRect l="-992" t="-1449" r="-70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472C847-343C-2B49-AC99-2433BABAE782}"/>
              </a:ext>
            </a:extLst>
          </p:cNvPr>
          <p:cNvPicPr>
            <a:picLocks noChangeAspect="1"/>
          </p:cNvPicPr>
          <p:nvPr/>
        </p:nvPicPr>
        <p:blipFill rotWithShape="1">
          <a:blip r:embed="rId3"/>
          <a:srcRect l="21428" t="24576" b="1"/>
          <a:stretch/>
        </p:blipFill>
        <p:spPr>
          <a:xfrm>
            <a:off x="2057400" y="4038600"/>
            <a:ext cx="4972050" cy="2681894"/>
          </a:xfrm>
          <a:prstGeom prst="rect">
            <a:avLst/>
          </a:prstGeom>
        </p:spPr>
      </p:pic>
      <p:sp>
        <p:nvSpPr>
          <p:cNvPr id="6" name="Rectangle 5">
            <a:extLst>
              <a:ext uri="{FF2B5EF4-FFF2-40B4-BE49-F238E27FC236}">
                <a16:creationId xmlns:a16="http://schemas.microsoft.com/office/drawing/2014/main" id="{6C61C8B4-02B2-7F4C-966E-DAB8672A5719}"/>
              </a:ext>
            </a:extLst>
          </p:cNvPr>
          <p:cNvSpPr/>
          <p:nvPr/>
        </p:nvSpPr>
        <p:spPr bwMode="auto">
          <a:xfrm>
            <a:off x="2438400" y="4267200"/>
            <a:ext cx="2438400" cy="2133600"/>
          </a:xfrm>
          <a:prstGeom prst="rect">
            <a:avLst/>
          </a:prstGeom>
          <a:noFill/>
          <a:ln w="25400" cap="flat" cmpd="sng" algn="ctr">
            <a:solidFill>
              <a:srgbClr val="00FD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83712993-B3B0-3E44-950E-691FBACC7747}"/>
              </a:ext>
            </a:extLst>
          </p:cNvPr>
          <p:cNvSpPr/>
          <p:nvPr/>
        </p:nvSpPr>
        <p:spPr bwMode="auto">
          <a:xfrm>
            <a:off x="2743200" y="5334000"/>
            <a:ext cx="3733800" cy="990600"/>
          </a:xfrm>
          <a:prstGeom prst="rect">
            <a:avLst/>
          </a:prstGeom>
          <a:noFill/>
          <a:ln w="25400" cap="flat" cmpd="sng" algn="ctr">
            <a:solidFill>
              <a:srgbClr val="00FD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8" name="Rectangle 7">
            <a:extLst>
              <a:ext uri="{FF2B5EF4-FFF2-40B4-BE49-F238E27FC236}">
                <a16:creationId xmlns:a16="http://schemas.microsoft.com/office/drawing/2014/main" id="{BE644C9F-FF98-9442-87AE-4F834B08EA0B}"/>
              </a:ext>
            </a:extLst>
          </p:cNvPr>
          <p:cNvSpPr/>
          <p:nvPr/>
        </p:nvSpPr>
        <p:spPr bwMode="auto">
          <a:xfrm>
            <a:off x="2286000" y="4038600"/>
            <a:ext cx="2667000" cy="25146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 name="Rectangle 8">
            <a:extLst>
              <a:ext uri="{FF2B5EF4-FFF2-40B4-BE49-F238E27FC236}">
                <a16:creationId xmlns:a16="http://schemas.microsoft.com/office/drawing/2014/main" id="{CE8C959D-5539-2343-B968-8E884226D33F}"/>
              </a:ext>
            </a:extLst>
          </p:cNvPr>
          <p:cNvSpPr/>
          <p:nvPr/>
        </p:nvSpPr>
        <p:spPr bwMode="auto">
          <a:xfrm>
            <a:off x="2743200" y="5334000"/>
            <a:ext cx="1371600" cy="9144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384D9379-39FD-CE4E-9698-AE5969D892FF}"/>
              </a:ext>
            </a:extLst>
          </p:cNvPr>
          <p:cNvSpPr txBox="1"/>
          <p:nvPr/>
        </p:nvSpPr>
        <p:spPr>
          <a:xfrm>
            <a:off x="6061502" y="5337313"/>
            <a:ext cx="415498"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cat</a:t>
            </a:r>
          </a:p>
        </p:txBody>
      </p:sp>
      <p:sp>
        <p:nvSpPr>
          <p:cNvPr id="12" name="TextBox 11">
            <a:extLst>
              <a:ext uri="{FF2B5EF4-FFF2-40B4-BE49-F238E27FC236}">
                <a16:creationId xmlns:a16="http://schemas.microsoft.com/office/drawing/2014/main" id="{9949C006-4697-EB47-9BC2-FB89ECE86CD9}"/>
              </a:ext>
            </a:extLst>
          </p:cNvPr>
          <p:cNvSpPr txBox="1"/>
          <p:nvPr/>
        </p:nvSpPr>
        <p:spPr>
          <a:xfrm>
            <a:off x="2403902" y="4249579"/>
            <a:ext cx="415498"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a:t>
            </a:r>
          </a:p>
        </p:txBody>
      </p:sp>
      <p:sp>
        <p:nvSpPr>
          <p:cNvPr id="13" name="TextBox 12">
            <a:extLst>
              <a:ext uri="{FF2B5EF4-FFF2-40B4-BE49-F238E27FC236}">
                <a16:creationId xmlns:a16="http://schemas.microsoft.com/office/drawing/2014/main" id="{F08BF01D-3C8F-4247-A00B-25EE6D99B4AF}"/>
              </a:ext>
            </a:extLst>
          </p:cNvPr>
          <p:cNvSpPr txBox="1"/>
          <p:nvPr/>
        </p:nvSpPr>
        <p:spPr>
          <a:xfrm>
            <a:off x="2743200" y="5339262"/>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cat: 0.8</a:t>
            </a:r>
          </a:p>
        </p:txBody>
      </p:sp>
      <p:sp>
        <p:nvSpPr>
          <p:cNvPr id="14" name="TextBox 13">
            <a:extLst>
              <a:ext uri="{FF2B5EF4-FFF2-40B4-BE49-F238E27FC236}">
                <a16:creationId xmlns:a16="http://schemas.microsoft.com/office/drawing/2014/main" id="{A6B543C8-7B66-9B40-B176-5749CEDC8805}"/>
              </a:ext>
            </a:extLst>
          </p:cNvPr>
          <p:cNvSpPr txBox="1"/>
          <p:nvPr/>
        </p:nvSpPr>
        <p:spPr>
          <a:xfrm>
            <a:off x="4191000" y="4020979"/>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0.6</a:t>
            </a:r>
          </a:p>
        </p:txBody>
      </p:sp>
      <p:sp>
        <p:nvSpPr>
          <p:cNvPr id="15" name="TextBox 14">
            <a:extLst>
              <a:ext uri="{FF2B5EF4-FFF2-40B4-BE49-F238E27FC236}">
                <a16:creationId xmlns:a16="http://schemas.microsoft.com/office/drawing/2014/main" id="{ADC6E70A-1035-9848-9E19-20C02247A000}"/>
              </a:ext>
            </a:extLst>
          </p:cNvPr>
          <p:cNvSpPr txBox="1"/>
          <p:nvPr/>
        </p:nvSpPr>
        <p:spPr>
          <a:xfrm>
            <a:off x="3999637" y="4343400"/>
            <a:ext cx="877163"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0.55</a:t>
            </a:r>
          </a:p>
        </p:txBody>
      </p:sp>
      <p:sp>
        <p:nvSpPr>
          <p:cNvPr id="10" name="Rectangle 9">
            <a:extLst>
              <a:ext uri="{FF2B5EF4-FFF2-40B4-BE49-F238E27FC236}">
                <a16:creationId xmlns:a16="http://schemas.microsoft.com/office/drawing/2014/main" id="{691772C8-6698-F340-9B50-D31442541400}"/>
              </a:ext>
            </a:extLst>
          </p:cNvPr>
          <p:cNvSpPr/>
          <p:nvPr/>
        </p:nvSpPr>
        <p:spPr bwMode="auto">
          <a:xfrm>
            <a:off x="2590800" y="4343400"/>
            <a:ext cx="2667000" cy="19812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7" name="TextBox 16">
            <a:extLst>
              <a:ext uri="{FF2B5EF4-FFF2-40B4-BE49-F238E27FC236}">
                <a16:creationId xmlns:a16="http://schemas.microsoft.com/office/drawing/2014/main" id="{5D79103E-7DD9-4D4E-83BE-53608A15F4E3}"/>
              </a:ext>
            </a:extLst>
          </p:cNvPr>
          <p:cNvSpPr txBox="1"/>
          <p:nvPr/>
        </p:nvSpPr>
        <p:spPr>
          <a:xfrm>
            <a:off x="7612086" y="5791200"/>
            <a:ext cx="1497526" cy="276999"/>
          </a:xfrm>
          <a:prstGeom prst="rect">
            <a:avLst/>
          </a:prstGeom>
          <a:noFill/>
        </p:spPr>
        <p:txBody>
          <a:bodyPr wrap="none" rtlCol="0">
            <a:spAutoFit/>
          </a:bodyPr>
          <a:lstStyle/>
          <a:p>
            <a:r>
              <a:rPr lang="en-US" sz="1200" dirty="0">
                <a:latin typeface="+mn-lt"/>
                <a:cs typeface="Courier New" panose="02070309020205020404" pitchFamily="49" charset="0"/>
              </a:rPr>
              <a:t>Ground truth (GT)</a:t>
            </a:r>
          </a:p>
        </p:txBody>
      </p:sp>
      <p:cxnSp>
        <p:nvCxnSpPr>
          <p:cNvPr id="21" name="Straight Arrow Connector 20">
            <a:extLst>
              <a:ext uri="{FF2B5EF4-FFF2-40B4-BE49-F238E27FC236}">
                <a16:creationId xmlns:a16="http://schemas.microsoft.com/office/drawing/2014/main" id="{68F40506-41E5-A947-8C61-E1BC730817E8}"/>
              </a:ext>
            </a:extLst>
          </p:cNvPr>
          <p:cNvCxnSpPr>
            <a:cxnSpLocks/>
            <a:stCxn id="17" idx="1"/>
          </p:cNvCxnSpPr>
          <p:nvPr/>
        </p:nvCxnSpPr>
        <p:spPr bwMode="auto">
          <a:xfrm flipH="1" flipV="1">
            <a:off x="6477000" y="5825698"/>
            <a:ext cx="1135086" cy="10400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5252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3" grpId="0"/>
      <p:bldP spid="14" grpId="0"/>
      <p:bldP spid="15"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5450267" y="3352801"/>
            <a:ext cx="2362200" cy="790922"/>
          </a:xfrm>
          <a:prstGeom prst="rect">
            <a:avLst/>
          </a:prstGeom>
        </p:spPr>
      </p:pic>
      <p:pic>
        <p:nvPicPr>
          <p:cNvPr id="139" name="Picture 138"/>
          <p:cNvPicPr>
            <a:picLocks noChangeAspect="1"/>
          </p:cNvPicPr>
          <p:nvPr/>
        </p:nvPicPr>
        <p:blipFill>
          <a:blip r:embed="rId2"/>
          <a:stretch>
            <a:fillRect/>
          </a:stretch>
        </p:blipFill>
        <p:spPr>
          <a:xfrm>
            <a:off x="1524000" y="3352800"/>
            <a:ext cx="2286000" cy="761999"/>
          </a:xfrm>
          <a:prstGeom prst="rect">
            <a:avLst/>
          </a:prstGeom>
        </p:spPr>
      </p:pic>
      <p:sp>
        <p:nvSpPr>
          <p:cNvPr id="2" name="Title 1"/>
          <p:cNvSpPr>
            <a:spLocks noGrp="1"/>
          </p:cNvSpPr>
          <p:nvPr>
            <p:ph type="title"/>
          </p:nvPr>
        </p:nvSpPr>
        <p:spPr/>
        <p:txBody>
          <a:bodyPr/>
          <a:lstStyle/>
          <a:p>
            <a:r>
              <a:rPr lang="en-US" dirty="0"/>
              <a:t>Faster R-CNN</a:t>
            </a:r>
          </a:p>
        </p:txBody>
      </p:sp>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45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be 6"/>
          <p:cNvSpPr/>
          <p:nvPr/>
        </p:nvSpPr>
        <p:spPr bwMode="auto">
          <a:xfrm>
            <a:off x="5416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6416701" y="4215203"/>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7380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3505200" y="2567283"/>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2" name="TextBox 11"/>
          <p:cNvSpPr txBox="1"/>
          <p:nvPr/>
        </p:nvSpPr>
        <p:spPr>
          <a:xfrm>
            <a:off x="2514600" y="2057400"/>
            <a:ext cx="1447800" cy="584776"/>
          </a:xfrm>
          <a:prstGeom prst="rect">
            <a:avLst/>
          </a:prstGeom>
          <a:noFill/>
        </p:spPr>
        <p:txBody>
          <a:bodyPr wrap="square" rtlCol="0">
            <a:spAutoFit/>
          </a:bodyPr>
          <a:lstStyle/>
          <a:p>
            <a:pPr algn="ctr"/>
            <a:r>
              <a:rPr lang="en-US" sz="1600" b="0" dirty="0"/>
              <a:t>Region proposals</a:t>
            </a:r>
          </a:p>
        </p:txBody>
      </p:sp>
      <p:sp>
        <p:nvSpPr>
          <p:cNvPr id="14" name="Up Arrow 13"/>
          <p:cNvSpPr/>
          <p:nvPr/>
        </p:nvSpPr>
        <p:spPr bwMode="auto">
          <a:xfrm>
            <a:off x="7008110" y="2209799"/>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5841243" y="2105336"/>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82"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1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Cube 83"/>
          <p:cNvSpPr/>
          <p:nvPr/>
        </p:nvSpPr>
        <p:spPr bwMode="auto">
          <a:xfrm>
            <a:off x="151628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5" name="Up Arrow 84"/>
          <p:cNvSpPr/>
          <p:nvPr/>
        </p:nvSpPr>
        <p:spPr bwMode="auto">
          <a:xfrm>
            <a:off x="2516161" y="4213956"/>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87" name="TextBox 86"/>
          <p:cNvSpPr txBox="1"/>
          <p:nvPr/>
        </p:nvSpPr>
        <p:spPr>
          <a:xfrm>
            <a:off x="3352800" y="3733800"/>
            <a:ext cx="1534626" cy="338554"/>
          </a:xfrm>
          <a:prstGeom prst="rect">
            <a:avLst/>
          </a:prstGeom>
          <a:noFill/>
        </p:spPr>
        <p:txBody>
          <a:bodyPr wrap="square" rtlCol="0">
            <a:spAutoFit/>
          </a:bodyPr>
          <a:lstStyle/>
          <a:p>
            <a:pPr algn="ctr"/>
            <a:r>
              <a:rPr lang="en-US" sz="1600" b="0" dirty="0">
                <a:solidFill>
                  <a:srgbClr val="C00000"/>
                </a:solidFill>
              </a:rPr>
              <a:t>feature map</a:t>
            </a:r>
          </a:p>
        </p:txBody>
      </p:sp>
      <p:sp>
        <p:nvSpPr>
          <p:cNvPr id="89" name="TextBox 88"/>
          <p:cNvSpPr txBox="1"/>
          <p:nvPr/>
        </p:nvSpPr>
        <p:spPr>
          <a:xfrm>
            <a:off x="-145183" y="3377624"/>
            <a:ext cx="2391215" cy="584776"/>
          </a:xfrm>
          <a:prstGeom prst="rect">
            <a:avLst/>
          </a:prstGeom>
          <a:noFill/>
        </p:spPr>
        <p:txBody>
          <a:bodyPr wrap="square" rtlCol="0">
            <a:spAutoFit/>
          </a:bodyPr>
          <a:lstStyle/>
          <a:p>
            <a:pPr algn="ctr"/>
            <a:r>
              <a:rPr lang="en-US" sz="1600" b="0" dirty="0"/>
              <a:t>Region Proposal Network</a:t>
            </a:r>
          </a:p>
        </p:txBody>
      </p:sp>
      <p:cxnSp>
        <p:nvCxnSpPr>
          <p:cNvPr id="133" name="Straight Connector 132"/>
          <p:cNvCxnSpPr/>
          <p:nvPr/>
        </p:nvCxnSpPr>
        <p:spPr>
          <a:xfrm>
            <a:off x="3429000" y="4953000"/>
            <a:ext cx="1916111" cy="0"/>
          </a:xfrm>
          <a:prstGeom prst="line">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15" y="914400"/>
            <a:ext cx="2327486" cy="1219200"/>
          </a:xfrm>
          <a:prstGeom prst="rect">
            <a:avLst/>
          </a:prstGeom>
        </p:spPr>
      </p:pic>
      <p:sp>
        <p:nvSpPr>
          <p:cNvPr id="145" name="Bent Arrow 144"/>
          <p:cNvSpPr/>
          <p:nvPr/>
        </p:nvSpPr>
        <p:spPr bwMode="auto">
          <a:xfrm>
            <a:off x="2590800" y="2642176"/>
            <a:ext cx="1066800" cy="838200"/>
          </a:xfrm>
          <a:prstGeom prst="bentArrow">
            <a:avLst>
              <a:gd name="adj1" fmla="val 18940"/>
              <a:gd name="adj2" fmla="val 25000"/>
              <a:gd name="adj3" fmla="val 25000"/>
              <a:gd name="adj4" fmla="val 43750"/>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6" name="Rectangle 145"/>
          <p:cNvSpPr/>
          <p:nvPr/>
        </p:nvSpPr>
        <p:spPr bwMode="auto">
          <a:xfrm>
            <a:off x="7620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7" name="Rectangle 146"/>
          <p:cNvSpPr/>
          <p:nvPr/>
        </p:nvSpPr>
        <p:spPr>
          <a:xfrm>
            <a:off x="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148" name="TextBox 147"/>
          <p:cNvSpPr txBox="1"/>
          <p:nvPr/>
        </p:nvSpPr>
        <p:spPr>
          <a:xfrm>
            <a:off x="3646974" y="4538246"/>
            <a:ext cx="1534626" cy="338554"/>
          </a:xfrm>
          <a:prstGeom prst="rect">
            <a:avLst/>
          </a:prstGeom>
          <a:noFill/>
        </p:spPr>
        <p:txBody>
          <a:bodyPr wrap="square" rtlCol="0">
            <a:spAutoFit/>
          </a:bodyPr>
          <a:lstStyle/>
          <a:p>
            <a:pPr algn="ctr"/>
            <a:r>
              <a:rPr lang="en-US" sz="1600" b="0" dirty="0">
                <a:solidFill>
                  <a:srgbClr val="C00000"/>
                </a:solidFill>
              </a:rPr>
              <a:t>share features</a:t>
            </a:r>
          </a:p>
        </p:txBody>
      </p:sp>
    </p:spTree>
    <p:extLst>
      <p:ext uri="{BB962C8B-B14F-4D97-AF65-F5344CB8AC3E}">
        <p14:creationId xmlns:p14="http://schemas.microsoft.com/office/powerpoint/2010/main" val="21052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7" grpId="0"/>
      <p:bldP spid="89" grpId="0"/>
      <p:bldP spid="145" grpId="0" animBg="1"/>
      <p:bldP spid="14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 network (RPN)</a:t>
            </a:r>
          </a:p>
        </p:txBody>
      </p:sp>
      <p:sp>
        <p:nvSpPr>
          <p:cNvPr id="3" name="Content Placeholder 2"/>
          <p:cNvSpPr>
            <a:spLocks noGrp="1"/>
          </p:cNvSpPr>
          <p:nvPr>
            <p:ph idx="1"/>
          </p:nvPr>
        </p:nvSpPr>
        <p:spPr>
          <a:xfrm>
            <a:off x="76200" y="990600"/>
            <a:ext cx="9144000" cy="5257800"/>
          </a:xfrm>
        </p:spPr>
        <p:txBody>
          <a:bodyPr/>
          <a:lstStyle/>
          <a:p>
            <a:pPr marL="457200" indent="-457200">
              <a:buFont typeface="Arial"/>
              <a:buChar char="•"/>
            </a:pPr>
            <a:r>
              <a:rPr lang="en-US" dirty="0"/>
              <a:t>Slide a small window (3x3) over the conv5 layer </a:t>
            </a:r>
          </a:p>
          <a:p>
            <a:pPr marL="857250" lvl="1" indent="-457200">
              <a:buFont typeface="Arial"/>
              <a:buChar char="•"/>
            </a:pPr>
            <a:r>
              <a:rPr lang="en-US" dirty="0"/>
              <a:t>Predict object/no object</a:t>
            </a:r>
          </a:p>
          <a:p>
            <a:pPr marL="857250" lvl="1" indent="-457200">
              <a:buFont typeface="Arial"/>
              <a:buChar char="•"/>
            </a:pPr>
            <a:r>
              <a:rPr lang="en-US" dirty="0"/>
              <a:t>Regress bounding box coordinates with reference to </a:t>
            </a:r>
            <a:r>
              <a:rPr lang="en-US" i="1" dirty="0"/>
              <a:t>anchors </a:t>
            </a:r>
            <a:br>
              <a:rPr lang="en-US" i="1" dirty="0"/>
            </a:br>
            <a:r>
              <a:rPr lang="en-US" dirty="0"/>
              <a:t>(3 scales x 3 aspect ratios)</a:t>
            </a:r>
          </a:p>
        </p:txBody>
      </p:sp>
      <p:pic>
        <p:nvPicPr>
          <p:cNvPr id="5" name="Picture 4" descr="Screen Shot 2016-04-25 at 12.2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39118"/>
            <a:ext cx="6705600" cy="3966482"/>
          </a:xfrm>
          <a:prstGeom prst="rect">
            <a:avLst/>
          </a:prstGeom>
        </p:spPr>
      </p:pic>
    </p:spTree>
    <p:extLst>
      <p:ext uri="{BB962C8B-B14F-4D97-AF65-F5344CB8AC3E}">
        <p14:creationId xmlns:p14="http://schemas.microsoft.com/office/powerpoint/2010/main" val="962712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3BD7-713D-2B42-8590-2BB28473D0D0}"/>
              </a:ext>
            </a:extLst>
          </p:cNvPr>
          <p:cNvSpPr>
            <a:spLocks noGrp="1"/>
          </p:cNvSpPr>
          <p:nvPr>
            <p:ph type="title"/>
          </p:nvPr>
        </p:nvSpPr>
        <p:spPr/>
        <p:txBody>
          <a:bodyPr/>
          <a:lstStyle/>
          <a:p>
            <a:r>
              <a:rPr lang="en-US" dirty="0"/>
              <a:t>One network, four losses</a:t>
            </a:r>
          </a:p>
        </p:txBody>
      </p:sp>
      <p:grpSp>
        <p:nvGrpSpPr>
          <p:cNvPr id="91" name="Group 90">
            <a:extLst>
              <a:ext uri="{FF2B5EF4-FFF2-40B4-BE49-F238E27FC236}">
                <a16:creationId xmlns:a16="http://schemas.microsoft.com/office/drawing/2014/main" id="{C32EA57D-FD88-114D-AD64-D4D298F1C1AC}"/>
              </a:ext>
            </a:extLst>
          </p:cNvPr>
          <p:cNvGrpSpPr/>
          <p:nvPr/>
        </p:nvGrpSpPr>
        <p:grpSpPr>
          <a:xfrm>
            <a:off x="1069249" y="930994"/>
            <a:ext cx="7263561" cy="5836938"/>
            <a:chOff x="1091864" y="78549"/>
            <a:chExt cx="8324357" cy="6689383"/>
          </a:xfrm>
        </p:grpSpPr>
        <p:pic>
          <p:nvPicPr>
            <p:cNvPr id="5" name="Picture 95">
              <a:extLst>
                <a:ext uri="{FF2B5EF4-FFF2-40B4-BE49-F238E27FC236}">
                  <a16:creationId xmlns:a16="http://schemas.microsoft.com/office/drawing/2014/main" id="{3D8388CE-FEC6-1043-9E81-5E02E470D7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8491" y="5599983"/>
              <a:ext cx="3724964" cy="116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C479A29-4F5B-E345-A498-425C1A4A598D}"/>
                </a:ext>
              </a:extLst>
            </p:cNvPr>
            <p:cNvSpPr txBox="1"/>
            <p:nvPr/>
          </p:nvSpPr>
          <p:spPr bwMode="auto">
            <a:xfrm>
              <a:off x="5247446" y="6410024"/>
              <a:ext cx="1718304" cy="329784"/>
            </a:xfrm>
            <a:prstGeom prst="rect">
              <a:avLst/>
            </a:prstGeom>
            <a:noFill/>
          </p:spPr>
          <p:txBody>
            <a:bodyPr>
              <a:spAutoFit/>
            </a:bodyPr>
            <a:lstStyle/>
            <a:p>
              <a:pPr algn="ctr" eaLnBrk="1" hangingPunct="1">
                <a:defRPr/>
              </a:pPr>
              <a:r>
                <a:rPr lang="en-US" sz="1400" b="1" dirty="0">
                  <a:solidFill>
                    <a:schemeClr val="bg1"/>
                  </a:solidFill>
                </a:rPr>
                <a:t>image</a:t>
              </a:r>
            </a:p>
          </p:txBody>
        </p:sp>
        <p:sp>
          <p:nvSpPr>
            <p:cNvPr id="7" name="Cube 6">
              <a:extLst>
                <a:ext uri="{FF2B5EF4-FFF2-40B4-BE49-F238E27FC236}">
                  <a16:creationId xmlns:a16="http://schemas.microsoft.com/office/drawing/2014/main" id="{93F311E2-86A1-3541-8CA4-6F5AF2EE499C}"/>
                </a:ext>
              </a:extLst>
            </p:cNvPr>
            <p:cNvSpPr/>
            <p:nvPr/>
          </p:nvSpPr>
          <p:spPr bwMode="auto">
            <a:xfrm>
              <a:off x="5113738" y="4662748"/>
              <a:ext cx="2539060" cy="1698939"/>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a:extLst>
                <a:ext uri="{FF2B5EF4-FFF2-40B4-BE49-F238E27FC236}">
                  <a16:creationId xmlns:a16="http://schemas.microsoft.com/office/drawing/2014/main" id="{C6A15DF1-60C5-CF44-8CA7-AF9D96257F2A}"/>
                </a:ext>
              </a:extLst>
            </p:cNvPr>
            <p:cNvSpPr/>
            <p:nvPr/>
          </p:nvSpPr>
          <p:spPr bwMode="auto">
            <a:xfrm>
              <a:off x="6271871" y="4571043"/>
              <a:ext cx="299132" cy="32500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grpSp>
          <p:nvGrpSpPr>
            <p:cNvPr id="9" name="Group 8">
              <a:extLst>
                <a:ext uri="{FF2B5EF4-FFF2-40B4-BE49-F238E27FC236}">
                  <a16:creationId xmlns:a16="http://schemas.microsoft.com/office/drawing/2014/main" id="{A5750260-262B-0247-AA48-D8444C0C926B}"/>
                </a:ext>
              </a:extLst>
            </p:cNvPr>
            <p:cNvGrpSpPr/>
            <p:nvPr/>
          </p:nvGrpSpPr>
          <p:grpSpPr>
            <a:xfrm>
              <a:off x="5247112" y="3763949"/>
              <a:ext cx="2617856" cy="821588"/>
              <a:chOff x="4083425" y="2560680"/>
              <a:chExt cx="2539986" cy="797149"/>
            </a:xfrm>
          </p:grpSpPr>
          <p:grpSp>
            <p:nvGrpSpPr>
              <p:cNvPr id="65" name="Group 4">
                <a:extLst>
                  <a:ext uri="{FF2B5EF4-FFF2-40B4-BE49-F238E27FC236}">
                    <a16:creationId xmlns:a16="http://schemas.microsoft.com/office/drawing/2014/main" id="{3BC71968-4C90-494D-BE2A-F830A1820E8A}"/>
                  </a:ext>
                </a:extLst>
              </p:cNvPr>
              <p:cNvGrpSpPr>
                <a:grpSpLocks noChangeAspect="1"/>
              </p:cNvGrpSpPr>
              <p:nvPr/>
            </p:nvGrpSpPr>
            <p:grpSpPr bwMode="auto">
              <a:xfrm flipV="1">
                <a:off x="4083425" y="2560680"/>
                <a:ext cx="2539986" cy="797149"/>
                <a:chOff x="1907" y="1601"/>
                <a:chExt cx="1539" cy="483"/>
              </a:xfrm>
            </p:grpSpPr>
            <p:sp>
              <p:nvSpPr>
                <p:cNvPr id="78" name="AutoShape 3">
                  <a:extLst>
                    <a:ext uri="{FF2B5EF4-FFF2-40B4-BE49-F238E27FC236}">
                      <a16:creationId xmlns:a16="http://schemas.microsoft.com/office/drawing/2014/main" id="{A6B3D077-23B1-6D40-8373-6B595234C4B6}"/>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9" name="Picture 5">
                  <a:extLst>
                    <a:ext uri="{FF2B5EF4-FFF2-40B4-BE49-F238E27FC236}">
                      <a16:creationId xmlns:a16="http://schemas.microsoft.com/office/drawing/2014/main" id="{0777A0E3-E0D0-E045-8478-B173FEAB8143}"/>
                    </a:ext>
                  </a:extLst>
                </p:cNvPr>
                <p:cNvPicPr>
                  <a:picLocks noChangeAspect="1" noChangeArrowheads="1"/>
                </p:cNvPicPr>
                <p:nvPr/>
              </p:nvPicPr>
              <p:blipFill>
                <a:blip r:embed="rId3" cstate="print">
                  <a:clrChange>
                    <a:clrFrom>
                      <a:srgbClr val="B12029"/>
                    </a:clrFrom>
                    <a:clrTo>
                      <a:srgbClr val="B12029">
                        <a:alpha val="0"/>
                      </a:srgbClr>
                    </a:clrTo>
                  </a:clrChange>
                  <a:extLst>
                    <a:ext uri="{28A0092B-C50C-407E-A947-70E740481C1C}">
                      <a14:useLocalDpi xmlns:a14="http://schemas.microsoft.com/office/drawing/2010/main" val="0"/>
                    </a:ext>
                  </a:extLst>
                </a:blip>
                <a:srcRect/>
                <a:stretch>
                  <a:fillRect/>
                </a:stretch>
              </p:blipFill>
              <p:spPr bwMode="auto">
                <a:xfrm>
                  <a:off x="1918" y="1604"/>
                  <a:ext cx="151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Freeform 6">
                  <a:extLst>
                    <a:ext uri="{FF2B5EF4-FFF2-40B4-BE49-F238E27FC236}">
                      <a16:creationId xmlns:a16="http://schemas.microsoft.com/office/drawing/2014/main" id="{523D418D-3A9F-1047-81B7-EF4EDC0AF6EC}"/>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
                  <a:extLst>
                    <a:ext uri="{FF2B5EF4-FFF2-40B4-BE49-F238E27FC236}">
                      <a16:creationId xmlns:a16="http://schemas.microsoft.com/office/drawing/2014/main" id="{20884F7F-E4E5-3844-BDC2-9703688F1092}"/>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10">
                <a:extLst>
                  <a:ext uri="{FF2B5EF4-FFF2-40B4-BE49-F238E27FC236}">
                    <a16:creationId xmlns:a16="http://schemas.microsoft.com/office/drawing/2014/main" id="{7844B8A2-ABFC-2243-8048-E5C9A0F5C71F}"/>
                  </a:ext>
                </a:extLst>
              </p:cNvPr>
              <p:cNvGrpSpPr>
                <a:grpSpLocks noChangeAspect="1"/>
              </p:cNvGrpSpPr>
              <p:nvPr/>
            </p:nvGrpSpPr>
            <p:grpSpPr bwMode="auto">
              <a:xfrm>
                <a:off x="4266622" y="2973284"/>
                <a:ext cx="985297" cy="310278"/>
                <a:chOff x="2018" y="1849"/>
                <a:chExt cx="597" cy="188"/>
              </a:xfrm>
            </p:grpSpPr>
            <p:sp>
              <p:nvSpPr>
                <p:cNvPr id="75" name="AutoShape 9">
                  <a:extLst>
                    <a:ext uri="{FF2B5EF4-FFF2-40B4-BE49-F238E27FC236}">
                      <a16:creationId xmlns:a16="http://schemas.microsoft.com/office/drawing/2014/main" id="{81962062-EC9A-F24F-9558-981F5BA81EE5}"/>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2">
                  <a:extLst>
                    <a:ext uri="{FF2B5EF4-FFF2-40B4-BE49-F238E27FC236}">
                      <a16:creationId xmlns:a16="http://schemas.microsoft.com/office/drawing/2014/main" id="{381600BE-56F5-8C41-ABB0-E74474F146BA}"/>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44307949-D3A9-2049-AE69-9D00A2593E78}"/>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17">
                <a:extLst>
                  <a:ext uri="{FF2B5EF4-FFF2-40B4-BE49-F238E27FC236}">
                    <a16:creationId xmlns:a16="http://schemas.microsoft.com/office/drawing/2014/main" id="{94406826-F5FC-014C-9E81-72DF17ABB3A6}"/>
                  </a:ext>
                </a:extLst>
              </p:cNvPr>
              <p:cNvGrpSpPr>
                <a:grpSpLocks noChangeAspect="1"/>
              </p:cNvGrpSpPr>
              <p:nvPr/>
            </p:nvGrpSpPr>
            <p:grpSpPr bwMode="auto">
              <a:xfrm>
                <a:off x="5114934" y="2654753"/>
                <a:ext cx="547937" cy="173294"/>
                <a:chOff x="2532" y="1656"/>
                <a:chExt cx="332" cy="105"/>
              </a:xfrm>
            </p:grpSpPr>
            <p:sp>
              <p:nvSpPr>
                <p:cNvPr id="72" name="AutoShape 16">
                  <a:extLst>
                    <a:ext uri="{FF2B5EF4-FFF2-40B4-BE49-F238E27FC236}">
                      <a16:creationId xmlns:a16="http://schemas.microsoft.com/office/drawing/2014/main" id="{85544BAD-0C19-074A-BEA9-84EB986F0227}"/>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9">
                  <a:extLst>
                    <a:ext uri="{FF2B5EF4-FFF2-40B4-BE49-F238E27FC236}">
                      <a16:creationId xmlns:a16="http://schemas.microsoft.com/office/drawing/2014/main" id="{F16AC6AA-C44C-284C-9965-C1DF761F597D}"/>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1">
                  <a:extLst>
                    <a:ext uri="{FF2B5EF4-FFF2-40B4-BE49-F238E27FC236}">
                      <a16:creationId xmlns:a16="http://schemas.microsoft.com/office/drawing/2014/main" id="{CC573E36-3B81-2E41-9EF1-367BD6988198}"/>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24">
                <a:extLst>
                  <a:ext uri="{FF2B5EF4-FFF2-40B4-BE49-F238E27FC236}">
                    <a16:creationId xmlns:a16="http://schemas.microsoft.com/office/drawing/2014/main" id="{331DF3DD-0004-2440-90DB-71A689444E1F}"/>
                  </a:ext>
                </a:extLst>
              </p:cNvPr>
              <p:cNvGrpSpPr>
                <a:grpSpLocks noChangeAspect="1"/>
              </p:cNvGrpSpPr>
              <p:nvPr/>
            </p:nvGrpSpPr>
            <p:grpSpPr bwMode="auto">
              <a:xfrm>
                <a:off x="5332789" y="2837950"/>
                <a:ext cx="892874" cy="282220"/>
                <a:chOff x="2664" y="1767"/>
                <a:chExt cx="541" cy="171"/>
              </a:xfrm>
            </p:grpSpPr>
            <p:sp>
              <p:nvSpPr>
                <p:cNvPr id="69" name="AutoShape 23">
                  <a:extLst>
                    <a:ext uri="{FF2B5EF4-FFF2-40B4-BE49-F238E27FC236}">
                      <a16:creationId xmlns:a16="http://schemas.microsoft.com/office/drawing/2014/main" id="{BE568EF1-07ED-C848-B765-B4DEE9A293AF}"/>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6">
                  <a:extLst>
                    <a:ext uri="{FF2B5EF4-FFF2-40B4-BE49-F238E27FC236}">
                      <a16:creationId xmlns:a16="http://schemas.microsoft.com/office/drawing/2014/main" id="{F169E7F7-4600-8542-A6FF-9C8E3C4994BA}"/>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a:extLst>
                    <a:ext uri="{FF2B5EF4-FFF2-40B4-BE49-F238E27FC236}">
                      <a16:creationId xmlns:a16="http://schemas.microsoft.com/office/drawing/2014/main" id="{214DFEFA-CB91-4F4A-A3EA-5D2A9DE2AB9F}"/>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 name="TextBox 9">
              <a:extLst>
                <a:ext uri="{FF2B5EF4-FFF2-40B4-BE49-F238E27FC236}">
                  <a16:creationId xmlns:a16="http://schemas.microsoft.com/office/drawing/2014/main" id="{2609898E-3A05-BA42-97A6-54B95B469D5D}"/>
                </a:ext>
              </a:extLst>
            </p:cNvPr>
            <p:cNvSpPr txBox="1"/>
            <p:nvPr/>
          </p:nvSpPr>
          <p:spPr>
            <a:xfrm>
              <a:off x="7638696" y="3938518"/>
              <a:ext cx="1777525" cy="400110"/>
            </a:xfrm>
            <a:prstGeom prst="rect">
              <a:avLst/>
            </a:prstGeom>
            <a:noFill/>
          </p:spPr>
          <p:txBody>
            <a:bodyPr wrap="square" rtlCol="0">
              <a:spAutoFit/>
            </a:bodyPr>
            <a:lstStyle/>
            <a:p>
              <a:pPr algn="ctr"/>
              <a:r>
                <a:rPr lang="en-US" sz="1600" b="0" dirty="0">
                  <a:solidFill>
                    <a:srgbClr val="C00000"/>
                  </a:solidFill>
                  <a:latin typeface="+mj-lt"/>
                </a:rPr>
                <a:t>feature map</a:t>
              </a:r>
            </a:p>
          </p:txBody>
        </p:sp>
        <p:sp>
          <p:nvSpPr>
            <p:cNvPr id="11" name="Up Arrow 10">
              <a:extLst>
                <a:ext uri="{FF2B5EF4-FFF2-40B4-BE49-F238E27FC236}">
                  <a16:creationId xmlns:a16="http://schemas.microsoft.com/office/drawing/2014/main" id="{021E6CDD-30F9-3F4E-9F2B-5A9C3DB26472}"/>
                </a:ext>
              </a:extLst>
            </p:cNvPr>
            <p:cNvSpPr/>
            <p:nvPr/>
          </p:nvSpPr>
          <p:spPr bwMode="auto">
            <a:xfrm rot="19031080">
              <a:off x="5923174" y="3470174"/>
              <a:ext cx="299132" cy="584147"/>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2" name="TextBox 11">
              <a:extLst>
                <a:ext uri="{FF2B5EF4-FFF2-40B4-BE49-F238E27FC236}">
                  <a16:creationId xmlns:a16="http://schemas.microsoft.com/office/drawing/2014/main" id="{4D7DD806-0C82-6A4C-8212-1EADCF654321}"/>
                </a:ext>
              </a:extLst>
            </p:cNvPr>
            <p:cNvSpPr txBox="1"/>
            <p:nvPr/>
          </p:nvSpPr>
          <p:spPr>
            <a:xfrm>
              <a:off x="3446927" y="3510161"/>
              <a:ext cx="2769695" cy="670177"/>
            </a:xfrm>
            <a:prstGeom prst="rect">
              <a:avLst/>
            </a:prstGeom>
            <a:noFill/>
          </p:spPr>
          <p:txBody>
            <a:bodyPr wrap="square" rtlCol="0">
              <a:spAutoFit/>
            </a:bodyPr>
            <a:lstStyle/>
            <a:p>
              <a:pPr algn="ctr"/>
              <a:r>
                <a:rPr lang="en-US" sz="1600" b="0" dirty="0">
                  <a:latin typeface="+mj-lt"/>
                </a:rPr>
                <a:t>Region Proposal Network</a:t>
              </a:r>
            </a:p>
          </p:txBody>
        </p:sp>
        <p:grpSp>
          <p:nvGrpSpPr>
            <p:cNvPr id="13" name="Group 12">
              <a:extLst>
                <a:ext uri="{FF2B5EF4-FFF2-40B4-BE49-F238E27FC236}">
                  <a16:creationId xmlns:a16="http://schemas.microsoft.com/office/drawing/2014/main" id="{5DF2C24F-063C-BA42-8992-ED8501ED9DB4}"/>
                </a:ext>
              </a:extLst>
            </p:cNvPr>
            <p:cNvGrpSpPr/>
            <p:nvPr/>
          </p:nvGrpSpPr>
          <p:grpSpPr>
            <a:xfrm>
              <a:off x="3974756" y="2618805"/>
              <a:ext cx="2617856" cy="821588"/>
              <a:chOff x="4083425" y="2560680"/>
              <a:chExt cx="2539986" cy="797149"/>
            </a:xfrm>
          </p:grpSpPr>
          <p:grpSp>
            <p:nvGrpSpPr>
              <p:cNvPr id="43" name="Group 4">
                <a:extLst>
                  <a:ext uri="{FF2B5EF4-FFF2-40B4-BE49-F238E27FC236}">
                    <a16:creationId xmlns:a16="http://schemas.microsoft.com/office/drawing/2014/main" id="{83CA0A1E-60FD-B34C-9A0E-E913BD2E383C}"/>
                  </a:ext>
                </a:extLst>
              </p:cNvPr>
              <p:cNvGrpSpPr>
                <a:grpSpLocks noChangeAspect="1"/>
              </p:cNvGrpSpPr>
              <p:nvPr/>
            </p:nvGrpSpPr>
            <p:grpSpPr bwMode="auto">
              <a:xfrm flipV="1">
                <a:off x="4083425" y="2560680"/>
                <a:ext cx="2539986" cy="797149"/>
                <a:chOff x="1907" y="1601"/>
                <a:chExt cx="1539" cy="483"/>
              </a:xfrm>
            </p:grpSpPr>
            <p:sp>
              <p:nvSpPr>
                <p:cNvPr id="62" name="AutoShape 3">
                  <a:extLst>
                    <a:ext uri="{FF2B5EF4-FFF2-40B4-BE49-F238E27FC236}">
                      <a16:creationId xmlns:a16="http://schemas.microsoft.com/office/drawing/2014/main" id="{CB23FEC7-032B-E749-98FF-19D4AA795E09}"/>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
                  <a:extLst>
                    <a:ext uri="{FF2B5EF4-FFF2-40B4-BE49-F238E27FC236}">
                      <a16:creationId xmlns:a16="http://schemas.microsoft.com/office/drawing/2014/main" id="{9677BD1F-7BE9-9143-8FEB-721A5C72EA2B}"/>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
                  <a:extLst>
                    <a:ext uri="{FF2B5EF4-FFF2-40B4-BE49-F238E27FC236}">
                      <a16:creationId xmlns:a16="http://schemas.microsoft.com/office/drawing/2014/main" id="{3F1EE846-DF4E-5D4E-A225-F6DC95BC4B14}"/>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10">
                <a:extLst>
                  <a:ext uri="{FF2B5EF4-FFF2-40B4-BE49-F238E27FC236}">
                    <a16:creationId xmlns:a16="http://schemas.microsoft.com/office/drawing/2014/main" id="{D0D99C48-2EEE-9B4A-B229-4E9D1DC779CF}"/>
                  </a:ext>
                </a:extLst>
              </p:cNvPr>
              <p:cNvGrpSpPr>
                <a:grpSpLocks noChangeAspect="1"/>
              </p:cNvGrpSpPr>
              <p:nvPr/>
            </p:nvGrpSpPr>
            <p:grpSpPr bwMode="auto">
              <a:xfrm>
                <a:off x="4268272" y="2973284"/>
                <a:ext cx="981996" cy="310278"/>
                <a:chOff x="2019" y="1849"/>
                <a:chExt cx="595" cy="188"/>
              </a:xfrm>
            </p:grpSpPr>
            <p:sp>
              <p:nvSpPr>
                <p:cNvPr id="57" name="AutoShape 9">
                  <a:extLst>
                    <a:ext uri="{FF2B5EF4-FFF2-40B4-BE49-F238E27FC236}">
                      <a16:creationId xmlns:a16="http://schemas.microsoft.com/office/drawing/2014/main" id="{26A6DB45-4609-D247-A0DC-F8B78CA72D71}"/>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1">
                  <a:extLst>
                    <a:ext uri="{FF2B5EF4-FFF2-40B4-BE49-F238E27FC236}">
                      <a16:creationId xmlns:a16="http://schemas.microsoft.com/office/drawing/2014/main" id="{AA01714A-28BC-8A42-A7D1-4D2E0D463A8B}"/>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2">
                  <a:extLst>
                    <a:ext uri="{FF2B5EF4-FFF2-40B4-BE49-F238E27FC236}">
                      <a16:creationId xmlns:a16="http://schemas.microsoft.com/office/drawing/2014/main" id="{D9DAACF4-EF75-4F46-8888-52F3FB2A0659}"/>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
                  <a:extLst>
                    <a:ext uri="{FF2B5EF4-FFF2-40B4-BE49-F238E27FC236}">
                      <a16:creationId xmlns:a16="http://schemas.microsoft.com/office/drawing/2014/main" id="{2E77938A-DE5E-0C45-94E2-980C9779107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4">
                  <a:extLst>
                    <a:ext uri="{FF2B5EF4-FFF2-40B4-BE49-F238E27FC236}">
                      <a16:creationId xmlns:a16="http://schemas.microsoft.com/office/drawing/2014/main" id="{AE88CFED-A0F5-DE44-8FB0-80BD96E5745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17">
                <a:extLst>
                  <a:ext uri="{FF2B5EF4-FFF2-40B4-BE49-F238E27FC236}">
                    <a16:creationId xmlns:a16="http://schemas.microsoft.com/office/drawing/2014/main" id="{4FD4C0D0-FE64-6048-A04D-DFF810325933}"/>
                  </a:ext>
                </a:extLst>
              </p:cNvPr>
              <p:cNvGrpSpPr>
                <a:grpSpLocks noChangeAspect="1"/>
              </p:cNvGrpSpPr>
              <p:nvPr/>
            </p:nvGrpSpPr>
            <p:grpSpPr bwMode="auto">
              <a:xfrm>
                <a:off x="5114934" y="2654753"/>
                <a:ext cx="547937" cy="173294"/>
                <a:chOff x="2532" y="1656"/>
                <a:chExt cx="332" cy="105"/>
              </a:xfrm>
            </p:grpSpPr>
            <p:sp>
              <p:nvSpPr>
                <p:cNvPr id="52" name="AutoShape 16">
                  <a:extLst>
                    <a:ext uri="{FF2B5EF4-FFF2-40B4-BE49-F238E27FC236}">
                      <a16:creationId xmlns:a16="http://schemas.microsoft.com/office/drawing/2014/main" id="{C5D0CA04-B933-4445-8DEC-2B8F1DC85B56}"/>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677AF703-637D-4B49-8E03-447311811ED4}"/>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BC841C5F-8E3D-0B41-9518-96F777959F4D}"/>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AC78CFC1-64EA-9C4C-95ED-B01C9FECDCBA}"/>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B417A69F-F089-2847-9E9F-AA3E1A1973F4}"/>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24">
                <a:extLst>
                  <a:ext uri="{FF2B5EF4-FFF2-40B4-BE49-F238E27FC236}">
                    <a16:creationId xmlns:a16="http://schemas.microsoft.com/office/drawing/2014/main" id="{CE0D5328-CC28-8342-BAAD-EEE246173467}"/>
                  </a:ext>
                </a:extLst>
              </p:cNvPr>
              <p:cNvGrpSpPr>
                <a:grpSpLocks noChangeAspect="1"/>
              </p:cNvGrpSpPr>
              <p:nvPr/>
            </p:nvGrpSpPr>
            <p:grpSpPr bwMode="auto">
              <a:xfrm>
                <a:off x="5334439" y="2837950"/>
                <a:ext cx="889573" cy="282220"/>
                <a:chOff x="2665" y="1767"/>
                <a:chExt cx="539" cy="171"/>
              </a:xfrm>
            </p:grpSpPr>
            <p:sp>
              <p:nvSpPr>
                <p:cNvPr id="47" name="AutoShape 23">
                  <a:extLst>
                    <a:ext uri="{FF2B5EF4-FFF2-40B4-BE49-F238E27FC236}">
                      <a16:creationId xmlns:a16="http://schemas.microsoft.com/office/drawing/2014/main" id="{08CDE2F7-E810-484E-BD8F-FF2D3422C743}"/>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5">
                  <a:extLst>
                    <a:ext uri="{FF2B5EF4-FFF2-40B4-BE49-F238E27FC236}">
                      <a16:creationId xmlns:a16="http://schemas.microsoft.com/office/drawing/2014/main" id="{BE651E07-1CC8-2B42-89B2-6456B4A76C1C}"/>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6">
                  <a:extLst>
                    <a:ext uri="{FF2B5EF4-FFF2-40B4-BE49-F238E27FC236}">
                      <a16:creationId xmlns:a16="http://schemas.microsoft.com/office/drawing/2014/main" id="{49256F46-5E95-A848-B266-BF4AD5BA906B}"/>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7">
                  <a:extLst>
                    <a:ext uri="{FF2B5EF4-FFF2-40B4-BE49-F238E27FC236}">
                      <a16:creationId xmlns:a16="http://schemas.microsoft.com/office/drawing/2014/main" id="{FCF321A7-E871-D24C-9A01-11F10B539A28}"/>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8">
                  <a:extLst>
                    <a:ext uri="{FF2B5EF4-FFF2-40B4-BE49-F238E27FC236}">
                      <a16:creationId xmlns:a16="http://schemas.microsoft.com/office/drawing/2014/main" id="{98FD0206-4E26-B94F-AB53-D64898F52597}"/>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4" name="TextBox 13">
              <a:extLst>
                <a:ext uri="{FF2B5EF4-FFF2-40B4-BE49-F238E27FC236}">
                  <a16:creationId xmlns:a16="http://schemas.microsoft.com/office/drawing/2014/main" id="{66AF07C1-DA9D-D64B-B518-EDAC6F527B12}"/>
                </a:ext>
              </a:extLst>
            </p:cNvPr>
            <p:cNvSpPr txBox="1"/>
            <p:nvPr/>
          </p:nvSpPr>
          <p:spPr>
            <a:xfrm>
              <a:off x="2841913" y="2689151"/>
              <a:ext cx="1777525" cy="387998"/>
            </a:xfrm>
            <a:prstGeom prst="rect">
              <a:avLst/>
            </a:prstGeom>
            <a:noFill/>
          </p:spPr>
          <p:txBody>
            <a:bodyPr wrap="square" rtlCol="0">
              <a:spAutoFit/>
            </a:bodyPr>
            <a:lstStyle/>
            <a:p>
              <a:pPr algn="ctr"/>
              <a:r>
                <a:rPr lang="en-US" sz="1600" b="0" dirty="0">
                  <a:latin typeface="+mj-lt"/>
                </a:rPr>
                <a:t>proposals</a:t>
              </a:r>
            </a:p>
          </p:txBody>
        </p:sp>
        <p:grpSp>
          <p:nvGrpSpPr>
            <p:cNvPr id="15" name="Group 14">
              <a:extLst>
                <a:ext uri="{FF2B5EF4-FFF2-40B4-BE49-F238E27FC236}">
                  <a16:creationId xmlns:a16="http://schemas.microsoft.com/office/drawing/2014/main" id="{95FEC58A-14EF-224A-B243-5BA286CA1C3C}"/>
                </a:ext>
              </a:extLst>
            </p:cNvPr>
            <p:cNvGrpSpPr/>
            <p:nvPr/>
          </p:nvGrpSpPr>
          <p:grpSpPr>
            <a:xfrm>
              <a:off x="5262423" y="1357210"/>
              <a:ext cx="2617856" cy="821588"/>
              <a:chOff x="4083425" y="2560680"/>
              <a:chExt cx="2539986" cy="797149"/>
            </a:xfrm>
          </p:grpSpPr>
          <p:grpSp>
            <p:nvGrpSpPr>
              <p:cNvPr id="20" name="Group 4">
                <a:extLst>
                  <a:ext uri="{FF2B5EF4-FFF2-40B4-BE49-F238E27FC236}">
                    <a16:creationId xmlns:a16="http://schemas.microsoft.com/office/drawing/2014/main" id="{ED6524F5-B60D-C348-A743-99C63703DAD8}"/>
                  </a:ext>
                </a:extLst>
              </p:cNvPr>
              <p:cNvGrpSpPr>
                <a:grpSpLocks noChangeAspect="1"/>
              </p:cNvGrpSpPr>
              <p:nvPr/>
            </p:nvGrpSpPr>
            <p:grpSpPr bwMode="auto">
              <a:xfrm flipV="1">
                <a:off x="4083425" y="2560680"/>
                <a:ext cx="2539986" cy="797149"/>
                <a:chOff x="1907" y="1601"/>
                <a:chExt cx="1539" cy="483"/>
              </a:xfrm>
            </p:grpSpPr>
            <p:sp>
              <p:nvSpPr>
                <p:cNvPr id="39" name="AutoShape 3">
                  <a:extLst>
                    <a:ext uri="{FF2B5EF4-FFF2-40B4-BE49-F238E27FC236}">
                      <a16:creationId xmlns:a16="http://schemas.microsoft.com/office/drawing/2014/main" id="{4D4E5A6C-1E50-844F-946B-0DC05324CD54}"/>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0" name="Picture 5">
                  <a:extLst>
                    <a:ext uri="{FF2B5EF4-FFF2-40B4-BE49-F238E27FC236}">
                      <a16:creationId xmlns:a16="http://schemas.microsoft.com/office/drawing/2014/main" id="{EB7B1FEE-E81C-0548-957E-BC465651EB23}"/>
                    </a:ext>
                  </a:extLst>
                </p:cNvPr>
                <p:cNvPicPr>
                  <a:picLocks noChangeAspect="1" noChangeArrowheads="1"/>
                </p:cNvPicPr>
                <p:nvPr/>
              </p:nvPicPr>
              <p:blipFill>
                <a:blip r:embed="rId3" cstate="print">
                  <a:clrChange>
                    <a:clrFrom>
                      <a:srgbClr val="B12029"/>
                    </a:clrFrom>
                    <a:clrTo>
                      <a:srgbClr val="B12029">
                        <a:alpha val="0"/>
                      </a:srgbClr>
                    </a:clrTo>
                  </a:clrChange>
                  <a:extLst>
                    <a:ext uri="{28A0092B-C50C-407E-A947-70E740481C1C}">
                      <a14:useLocalDpi xmlns:a14="http://schemas.microsoft.com/office/drawing/2010/main" val="0"/>
                    </a:ext>
                  </a:extLst>
                </a:blip>
                <a:srcRect/>
                <a:stretch>
                  <a:fillRect/>
                </a:stretch>
              </p:blipFill>
              <p:spPr bwMode="auto">
                <a:xfrm>
                  <a:off x="1918" y="1604"/>
                  <a:ext cx="151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6">
                  <a:extLst>
                    <a:ext uri="{FF2B5EF4-FFF2-40B4-BE49-F238E27FC236}">
                      <a16:creationId xmlns:a16="http://schemas.microsoft.com/office/drawing/2014/main" id="{82FE5A74-F02E-514F-BDB4-D8E898EEEF09}"/>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FDF87F44-11EA-D045-93E2-7DBB00B82541}"/>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10">
                <a:extLst>
                  <a:ext uri="{FF2B5EF4-FFF2-40B4-BE49-F238E27FC236}">
                    <a16:creationId xmlns:a16="http://schemas.microsoft.com/office/drawing/2014/main" id="{6CEDE937-4AE7-C844-A55F-2CB0F39282F2}"/>
                  </a:ext>
                </a:extLst>
              </p:cNvPr>
              <p:cNvGrpSpPr>
                <a:grpSpLocks noChangeAspect="1"/>
              </p:cNvGrpSpPr>
              <p:nvPr/>
            </p:nvGrpSpPr>
            <p:grpSpPr bwMode="auto">
              <a:xfrm>
                <a:off x="4268272" y="2973284"/>
                <a:ext cx="981996" cy="310278"/>
                <a:chOff x="2019" y="1849"/>
                <a:chExt cx="595" cy="188"/>
              </a:xfrm>
            </p:grpSpPr>
            <p:sp>
              <p:nvSpPr>
                <p:cNvPr id="34" name="AutoShape 9">
                  <a:extLst>
                    <a:ext uri="{FF2B5EF4-FFF2-40B4-BE49-F238E27FC236}">
                      <a16:creationId xmlns:a16="http://schemas.microsoft.com/office/drawing/2014/main" id="{9E43B66E-2231-F44E-A9D8-BE206CB63604}"/>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1">
                  <a:extLst>
                    <a:ext uri="{FF2B5EF4-FFF2-40B4-BE49-F238E27FC236}">
                      <a16:creationId xmlns:a16="http://schemas.microsoft.com/office/drawing/2014/main" id="{5BFACD8F-0203-9D49-B5AD-C2A16A018C1C}"/>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A2227336-8394-964D-A8C8-E8CEBC1722F3}"/>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A62023EB-02CF-C345-A6F7-B88080901270}"/>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
                  <a:extLst>
                    <a:ext uri="{FF2B5EF4-FFF2-40B4-BE49-F238E27FC236}">
                      <a16:creationId xmlns:a16="http://schemas.microsoft.com/office/drawing/2014/main" id="{DF5656F5-C02B-6F45-9861-C282CEF766B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17">
                <a:extLst>
                  <a:ext uri="{FF2B5EF4-FFF2-40B4-BE49-F238E27FC236}">
                    <a16:creationId xmlns:a16="http://schemas.microsoft.com/office/drawing/2014/main" id="{4336C943-10F6-E648-97DE-330211DBEB9B}"/>
                  </a:ext>
                </a:extLst>
              </p:cNvPr>
              <p:cNvGrpSpPr>
                <a:grpSpLocks noChangeAspect="1"/>
              </p:cNvGrpSpPr>
              <p:nvPr/>
            </p:nvGrpSpPr>
            <p:grpSpPr bwMode="auto">
              <a:xfrm>
                <a:off x="5114934" y="2654753"/>
                <a:ext cx="547937" cy="173294"/>
                <a:chOff x="2532" y="1656"/>
                <a:chExt cx="332" cy="105"/>
              </a:xfrm>
            </p:grpSpPr>
            <p:sp>
              <p:nvSpPr>
                <p:cNvPr id="29" name="AutoShape 16">
                  <a:extLst>
                    <a:ext uri="{FF2B5EF4-FFF2-40B4-BE49-F238E27FC236}">
                      <a16:creationId xmlns:a16="http://schemas.microsoft.com/office/drawing/2014/main" id="{905A636E-4F79-264D-9BAC-0E630B3CB1D3}"/>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0F4C8300-89A3-6347-8FBD-0DF594B5139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a:extLst>
                    <a:ext uri="{FF2B5EF4-FFF2-40B4-BE49-F238E27FC236}">
                      <a16:creationId xmlns:a16="http://schemas.microsoft.com/office/drawing/2014/main" id="{6159FAB6-0623-6648-AC96-A7F20F137DB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a:extLst>
                    <a:ext uri="{FF2B5EF4-FFF2-40B4-BE49-F238E27FC236}">
                      <a16:creationId xmlns:a16="http://schemas.microsoft.com/office/drawing/2014/main" id="{E6C3DA84-FB33-5947-AD85-8B199B1B98C9}"/>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a:extLst>
                    <a:ext uri="{FF2B5EF4-FFF2-40B4-BE49-F238E27FC236}">
                      <a16:creationId xmlns:a16="http://schemas.microsoft.com/office/drawing/2014/main" id="{76033CAC-40B9-B14D-A7F4-2840F5CE0E5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488692EB-813F-5C42-95ED-5C9C773F7256}"/>
                  </a:ext>
                </a:extLst>
              </p:cNvPr>
              <p:cNvGrpSpPr>
                <a:grpSpLocks noChangeAspect="1"/>
              </p:cNvGrpSpPr>
              <p:nvPr/>
            </p:nvGrpSpPr>
            <p:grpSpPr bwMode="auto">
              <a:xfrm>
                <a:off x="5334439" y="2837950"/>
                <a:ext cx="889573" cy="282220"/>
                <a:chOff x="2665" y="1767"/>
                <a:chExt cx="539" cy="171"/>
              </a:xfrm>
            </p:grpSpPr>
            <p:sp>
              <p:nvSpPr>
                <p:cNvPr id="24" name="AutoShape 23">
                  <a:extLst>
                    <a:ext uri="{FF2B5EF4-FFF2-40B4-BE49-F238E27FC236}">
                      <a16:creationId xmlns:a16="http://schemas.microsoft.com/office/drawing/2014/main" id="{4EE7DDE3-6CE6-D244-8550-634BCC05A7AF}"/>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6FADD52E-3208-A14C-BF65-F372582A776F}"/>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3E9984D4-8938-C94B-8066-24F188E14F7A}"/>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75EBB2C6-3FA1-6A4B-B426-5DDD8FA301B7}"/>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3E6DB2E0-DD33-8B44-87F4-AFC338B45968}"/>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6" name="Up Arrow 15">
              <a:extLst>
                <a:ext uri="{FF2B5EF4-FFF2-40B4-BE49-F238E27FC236}">
                  <a16:creationId xmlns:a16="http://schemas.microsoft.com/office/drawing/2014/main" id="{4EA9D792-C82D-6E4A-8050-87ED7A9372C2}"/>
                </a:ext>
              </a:extLst>
            </p:cNvPr>
            <p:cNvSpPr/>
            <p:nvPr/>
          </p:nvSpPr>
          <p:spPr bwMode="auto">
            <a:xfrm>
              <a:off x="6765411" y="2368128"/>
              <a:ext cx="299132" cy="1653468"/>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7" name="Up Arrow 16">
              <a:extLst>
                <a:ext uri="{FF2B5EF4-FFF2-40B4-BE49-F238E27FC236}">
                  <a16:creationId xmlns:a16="http://schemas.microsoft.com/office/drawing/2014/main" id="{BB1D9F12-839A-3242-9212-179817FE7EF8}"/>
                </a:ext>
              </a:extLst>
            </p:cNvPr>
            <p:cNvSpPr/>
            <p:nvPr/>
          </p:nvSpPr>
          <p:spPr bwMode="auto">
            <a:xfrm rot="2568920" flipH="1">
              <a:off x="5923174" y="2264676"/>
              <a:ext cx="299132" cy="584147"/>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8" name="Up Arrow 17">
              <a:extLst>
                <a:ext uri="{FF2B5EF4-FFF2-40B4-BE49-F238E27FC236}">
                  <a16:creationId xmlns:a16="http://schemas.microsoft.com/office/drawing/2014/main" id="{FDA77708-41B2-CA4A-81E9-E1F2E908D766}"/>
                </a:ext>
              </a:extLst>
            </p:cNvPr>
            <p:cNvSpPr/>
            <p:nvPr/>
          </p:nvSpPr>
          <p:spPr bwMode="auto">
            <a:xfrm>
              <a:off x="6271871" y="1130431"/>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9" name="TextBox 18">
              <a:extLst>
                <a:ext uri="{FF2B5EF4-FFF2-40B4-BE49-F238E27FC236}">
                  <a16:creationId xmlns:a16="http://schemas.microsoft.com/office/drawing/2014/main" id="{1F7FEEF0-D095-CD41-A1F3-78B3F054BCD6}"/>
                </a:ext>
              </a:extLst>
            </p:cNvPr>
            <p:cNvSpPr txBox="1"/>
            <p:nvPr/>
          </p:nvSpPr>
          <p:spPr>
            <a:xfrm>
              <a:off x="7146140" y="1764451"/>
              <a:ext cx="1889810" cy="387998"/>
            </a:xfrm>
            <a:prstGeom prst="rect">
              <a:avLst/>
            </a:prstGeom>
            <a:noFill/>
          </p:spPr>
          <p:txBody>
            <a:bodyPr wrap="square" rtlCol="0">
              <a:spAutoFit/>
            </a:bodyPr>
            <a:lstStyle/>
            <a:p>
              <a:pPr algn="ctr"/>
              <a:r>
                <a:rPr lang="en-US" sz="1600" b="0" dirty="0" err="1">
                  <a:latin typeface="+mj-lt"/>
                </a:rPr>
                <a:t>RoI</a:t>
              </a:r>
              <a:r>
                <a:rPr lang="en-US" sz="1600" b="0" dirty="0">
                  <a:latin typeface="+mj-lt"/>
                </a:rPr>
                <a:t> pooling</a:t>
              </a:r>
            </a:p>
          </p:txBody>
        </p:sp>
        <p:sp>
          <p:nvSpPr>
            <p:cNvPr id="82" name="TextBox 81">
              <a:extLst>
                <a:ext uri="{FF2B5EF4-FFF2-40B4-BE49-F238E27FC236}">
                  <a16:creationId xmlns:a16="http://schemas.microsoft.com/office/drawing/2014/main" id="{CD054C8B-6531-B44A-8E88-2444AE958B99}"/>
                </a:ext>
              </a:extLst>
            </p:cNvPr>
            <p:cNvSpPr txBox="1"/>
            <p:nvPr/>
          </p:nvSpPr>
          <p:spPr>
            <a:xfrm>
              <a:off x="3796241" y="7854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Classification  loss</a:t>
              </a:r>
            </a:p>
          </p:txBody>
        </p:sp>
        <p:sp>
          <p:nvSpPr>
            <p:cNvPr id="83" name="TextBox 82">
              <a:extLst>
                <a:ext uri="{FF2B5EF4-FFF2-40B4-BE49-F238E27FC236}">
                  <a16:creationId xmlns:a16="http://schemas.microsoft.com/office/drawing/2014/main" id="{09CFA2E2-DCA1-2C44-AB1F-44D3C5881DB8}"/>
                </a:ext>
              </a:extLst>
            </p:cNvPr>
            <p:cNvSpPr txBox="1"/>
            <p:nvPr/>
          </p:nvSpPr>
          <p:spPr>
            <a:xfrm>
              <a:off x="7106456" y="81921"/>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Bounding-box regression loss</a:t>
              </a:r>
            </a:p>
          </p:txBody>
        </p:sp>
        <p:sp>
          <p:nvSpPr>
            <p:cNvPr id="84" name="Up Arrow 83">
              <a:extLst>
                <a:ext uri="{FF2B5EF4-FFF2-40B4-BE49-F238E27FC236}">
                  <a16:creationId xmlns:a16="http://schemas.microsoft.com/office/drawing/2014/main" id="{B6165A12-7E81-234A-A823-9FE945799251}"/>
                </a:ext>
              </a:extLst>
            </p:cNvPr>
            <p:cNvSpPr/>
            <p:nvPr/>
          </p:nvSpPr>
          <p:spPr bwMode="auto">
            <a:xfrm rot="18900000">
              <a:off x="5854876" y="564225"/>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85" name="Up Arrow 84">
              <a:extLst>
                <a:ext uri="{FF2B5EF4-FFF2-40B4-BE49-F238E27FC236}">
                  <a16:creationId xmlns:a16="http://schemas.microsoft.com/office/drawing/2014/main" id="{50D1DBFA-13A7-EF41-8C23-E6EC4E52171B}"/>
                </a:ext>
              </a:extLst>
            </p:cNvPr>
            <p:cNvSpPr/>
            <p:nvPr/>
          </p:nvSpPr>
          <p:spPr bwMode="auto">
            <a:xfrm rot="2700000">
              <a:off x="6640832" y="564226"/>
              <a:ext cx="299132" cy="512548"/>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86" name="TextBox 85">
              <a:extLst>
                <a:ext uri="{FF2B5EF4-FFF2-40B4-BE49-F238E27FC236}">
                  <a16:creationId xmlns:a16="http://schemas.microsoft.com/office/drawing/2014/main" id="{FC27A0F8-3B32-C440-9E4D-B89009DCD6AA}"/>
                </a:ext>
              </a:extLst>
            </p:cNvPr>
            <p:cNvSpPr txBox="1"/>
            <p:nvPr/>
          </p:nvSpPr>
          <p:spPr>
            <a:xfrm>
              <a:off x="6231297" y="806804"/>
              <a:ext cx="446785" cy="387998"/>
            </a:xfrm>
            <a:prstGeom prst="rect">
              <a:avLst/>
            </a:prstGeom>
            <a:noFill/>
          </p:spPr>
          <p:txBody>
            <a:bodyPr wrap="none" rtlCol="0">
              <a:spAutoFit/>
            </a:bodyPr>
            <a:lstStyle/>
            <a:p>
              <a:r>
                <a:rPr lang="en-US" sz="1600" dirty="0"/>
                <a:t>…</a:t>
              </a:r>
            </a:p>
          </p:txBody>
        </p:sp>
        <p:sp>
          <p:nvSpPr>
            <p:cNvPr id="87" name="TextBox 86">
              <a:extLst>
                <a:ext uri="{FF2B5EF4-FFF2-40B4-BE49-F238E27FC236}">
                  <a16:creationId xmlns:a16="http://schemas.microsoft.com/office/drawing/2014/main" id="{330509D3-BB8F-DA4E-B82B-AEDFAD57FEBB}"/>
                </a:ext>
              </a:extLst>
            </p:cNvPr>
            <p:cNvSpPr txBox="1"/>
            <p:nvPr/>
          </p:nvSpPr>
          <p:spPr>
            <a:xfrm>
              <a:off x="1091864" y="136945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Classification  loss</a:t>
              </a:r>
            </a:p>
          </p:txBody>
        </p:sp>
        <p:sp>
          <p:nvSpPr>
            <p:cNvPr id="88" name="TextBox 87">
              <a:extLst>
                <a:ext uri="{FF2B5EF4-FFF2-40B4-BE49-F238E27FC236}">
                  <a16:creationId xmlns:a16="http://schemas.microsoft.com/office/drawing/2014/main" id="{7A033195-09E6-F841-9F29-89A60F0DAB5E}"/>
                </a:ext>
              </a:extLst>
            </p:cNvPr>
            <p:cNvSpPr txBox="1"/>
            <p:nvPr/>
          </p:nvSpPr>
          <p:spPr>
            <a:xfrm>
              <a:off x="3216359" y="136945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Bounding-box regression loss</a:t>
              </a:r>
            </a:p>
          </p:txBody>
        </p:sp>
        <p:sp>
          <p:nvSpPr>
            <p:cNvPr id="89" name="Up Arrow 88">
              <a:extLst>
                <a:ext uri="{FF2B5EF4-FFF2-40B4-BE49-F238E27FC236}">
                  <a16:creationId xmlns:a16="http://schemas.microsoft.com/office/drawing/2014/main" id="{9917B107-20F9-194F-B5DA-BE114F47CD24}"/>
                </a:ext>
              </a:extLst>
            </p:cNvPr>
            <p:cNvSpPr/>
            <p:nvPr/>
          </p:nvSpPr>
          <p:spPr bwMode="auto">
            <a:xfrm rot="18900000">
              <a:off x="2994886" y="2146213"/>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90" name="Up Arrow 89">
              <a:extLst>
                <a:ext uri="{FF2B5EF4-FFF2-40B4-BE49-F238E27FC236}">
                  <a16:creationId xmlns:a16="http://schemas.microsoft.com/office/drawing/2014/main" id="{F9EFA8BC-9000-4A40-89FE-8A199462533A}"/>
                </a:ext>
              </a:extLst>
            </p:cNvPr>
            <p:cNvSpPr/>
            <p:nvPr/>
          </p:nvSpPr>
          <p:spPr bwMode="auto">
            <a:xfrm>
              <a:off x="3926566" y="2099386"/>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grpSp>
      <p:sp>
        <p:nvSpPr>
          <p:cNvPr id="92" name="TextBox 91">
            <a:extLst>
              <a:ext uri="{FF2B5EF4-FFF2-40B4-BE49-F238E27FC236}">
                <a16:creationId xmlns:a16="http://schemas.microsoft.com/office/drawing/2014/main" id="{1B3FE7A7-190F-D24A-A47D-4F86FBFFD99D}"/>
              </a:ext>
            </a:extLst>
          </p:cNvPr>
          <p:cNvSpPr txBox="1"/>
          <p:nvPr/>
        </p:nvSpPr>
        <p:spPr>
          <a:xfrm>
            <a:off x="-12700" y="6550223"/>
            <a:ext cx="2276585"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r>
              <a:rPr lang="en-US" sz="1400" b="0" dirty="0">
                <a:latin typeface="+mn-lt"/>
              </a:rPr>
              <a:t>, K. He</a:t>
            </a:r>
          </a:p>
        </p:txBody>
      </p:sp>
    </p:spTree>
    <p:extLst>
      <p:ext uri="{BB962C8B-B14F-4D97-AF65-F5344CB8AC3E}">
        <p14:creationId xmlns:p14="http://schemas.microsoft.com/office/powerpoint/2010/main" val="3496445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 results</a:t>
            </a:r>
          </a:p>
        </p:txBody>
      </p:sp>
      <p:pic>
        <p:nvPicPr>
          <p:cNvPr id="5" name="Picture 4" descr="Screen Shot 2016-04-25 at 12.4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0400"/>
            <a:ext cx="9144000" cy="2990944"/>
          </a:xfrm>
          <a:prstGeom prst="rect">
            <a:avLst/>
          </a:prstGeom>
        </p:spPr>
      </p:pic>
    </p:spTree>
    <p:extLst>
      <p:ext uri="{BB962C8B-B14F-4D97-AF65-F5344CB8AC3E}">
        <p14:creationId xmlns:p14="http://schemas.microsoft.com/office/powerpoint/2010/main" val="3703540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12" name="TextBox 11"/>
          <p:cNvSpPr txBox="1"/>
          <p:nvPr/>
        </p:nvSpPr>
        <p:spPr>
          <a:xfrm>
            <a:off x="5913795" y="2713342"/>
            <a:ext cx="1185090" cy="369332"/>
          </a:xfrm>
          <a:prstGeom prst="rect">
            <a:avLst/>
          </a:prstGeom>
          <a:noFill/>
        </p:spPr>
        <p:txBody>
          <a:bodyPr wrap="none" rtlCol="0">
            <a:spAutoFit/>
          </a:bodyPr>
          <a:lstStyle/>
          <a:p>
            <a:r>
              <a:rPr lang="en-US" sz="1800" b="0" dirty="0">
                <a:solidFill>
                  <a:srgbClr val="000000"/>
                </a:solidFill>
              </a:rPr>
              <a:t>R-CNNv1</a:t>
            </a:r>
          </a:p>
        </p:txBody>
      </p:sp>
      <p:sp>
        <p:nvSpPr>
          <p:cNvPr id="14" name="TextBox 13"/>
          <p:cNvSpPr txBox="1"/>
          <p:nvPr/>
        </p:nvSpPr>
        <p:spPr>
          <a:xfrm>
            <a:off x="5943600" y="2005343"/>
            <a:ext cx="1532710" cy="369332"/>
          </a:xfrm>
          <a:prstGeom prst="rect">
            <a:avLst/>
          </a:prstGeom>
          <a:noFill/>
        </p:spPr>
        <p:txBody>
          <a:bodyPr wrap="square" rtlCol="0">
            <a:spAutoFit/>
          </a:bodyPr>
          <a:lstStyle/>
          <a:p>
            <a:pPr algn="ctr"/>
            <a:r>
              <a:rPr lang="en-US" sz="1800" b="0" dirty="0">
                <a:solidFill>
                  <a:srgbClr val="000000"/>
                </a:solidFill>
              </a:rPr>
              <a:t>Fast R-CNN</a:t>
            </a:r>
          </a:p>
        </p:txBody>
      </p:sp>
      <p:sp>
        <p:nvSpPr>
          <p:cNvPr id="11" name="Oval 10"/>
          <p:cNvSpPr/>
          <p:nvPr/>
        </p:nvSpPr>
        <p:spPr>
          <a:xfrm>
            <a:off x="6263983" y="304490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97397" y="2329426"/>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027988" y="2715208"/>
            <a:ext cx="1544012" cy="369332"/>
          </a:xfrm>
          <a:prstGeom prst="rect">
            <a:avLst/>
          </a:prstGeom>
          <a:noFill/>
        </p:spPr>
        <p:txBody>
          <a:bodyPr wrap="none" rtlCol="0">
            <a:spAutoFit/>
          </a:bodyPr>
          <a:lstStyle/>
          <a:p>
            <a:r>
              <a:rPr lang="en-US" sz="1800" b="0" dirty="0"/>
              <a:t>Before CNNs</a:t>
            </a:r>
          </a:p>
        </p:txBody>
      </p:sp>
      <p:sp>
        <p:nvSpPr>
          <p:cNvPr id="18" name="Left Brace 17"/>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496948" y="3840167"/>
            <a:ext cx="1351652" cy="369332"/>
          </a:xfrm>
          <a:prstGeom prst="rect">
            <a:avLst/>
          </a:prstGeom>
          <a:noFill/>
        </p:spPr>
        <p:txBody>
          <a:bodyPr wrap="none" rtlCol="0">
            <a:spAutoFit/>
          </a:bodyPr>
          <a:lstStyle/>
          <a:p>
            <a:r>
              <a:rPr lang="en-US" sz="1800" b="0" dirty="0"/>
              <a:t>After CNNs</a:t>
            </a:r>
          </a:p>
        </p:txBody>
      </p:sp>
      <p:sp>
        <p:nvSpPr>
          <p:cNvPr id="20" name="TextBox 19"/>
          <p:cNvSpPr txBox="1"/>
          <p:nvPr/>
        </p:nvSpPr>
        <p:spPr>
          <a:xfrm>
            <a:off x="6324600" y="1639255"/>
            <a:ext cx="1828800" cy="369332"/>
          </a:xfrm>
          <a:prstGeom prst="rect">
            <a:avLst/>
          </a:prstGeom>
          <a:noFill/>
        </p:spPr>
        <p:txBody>
          <a:bodyPr wrap="square" rtlCol="0">
            <a:spAutoFit/>
          </a:bodyPr>
          <a:lstStyle/>
          <a:p>
            <a:pPr algn="ctr"/>
            <a:r>
              <a:rPr lang="en-US" sz="1800" b="0" dirty="0">
                <a:solidFill>
                  <a:srgbClr val="000000"/>
                </a:solidFill>
              </a:rPr>
              <a:t>Faster R-CNN</a:t>
            </a:r>
          </a:p>
        </p:txBody>
      </p:sp>
      <p:sp>
        <p:nvSpPr>
          <p:cNvPr id="21" name="Oval 20"/>
          <p:cNvSpPr/>
          <p:nvPr/>
        </p:nvSpPr>
        <p:spPr>
          <a:xfrm>
            <a:off x="7778397" y="196333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7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animBg="1"/>
      <p:bldP spid="13" grpId="0" animBg="1"/>
      <p:bldP spid="20" grpId="0"/>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C775-5EC6-CF44-A0F2-C70CB8B90456}"/>
              </a:ext>
            </a:extLst>
          </p:cNvPr>
          <p:cNvSpPr>
            <a:spLocks noGrp="1"/>
          </p:cNvSpPr>
          <p:nvPr>
            <p:ph type="title"/>
          </p:nvPr>
        </p:nvSpPr>
        <p:spPr/>
        <p:txBody>
          <a:bodyPr/>
          <a:lstStyle/>
          <a:p>
            <a:r>
              <a:rPr lang="en-US" dirty="0"/>
              <a:t>Streamlined detection architectures</a:t>
            </a:r>
          </a:p>
        </p:txBody>
      </p:sp>
      <p:sp>
        <p:nvSpPr>
          <p:cNvPr id="3" name="Content Placeholder 2">
            <a:extLst>
              <a:ext uri="{FF2B5EF4-FFF2-40B4-BE49-F238E27FC236}">
                <a16:creationId xmlns:a16="http://schemas.microsoft.com/office/drawing/2014/main" id="{088FB8C0-B510-E640-908A-3222F491E27F}"/>
              </a:ext>
            </a:extLst>
          </p:cNvPr>
          <p:cNvSpPr>
            <a:spLocks noGrp="1"/>
          </p:cNvSpPr>
          <p:nvPr>
            <p:ph idx="1"/>
          </p:nvPr>
        </p:nvSpPr>
        <p:spPr>
          <a:xfrm>
            <a:off x="685800" y="914400"/>
            <a:ext cx="7924800" cy="5257800"/>
          </a:xfrm>
        </p:spPr>
        <p:txBody>
          <a:bodyPr/>
          <a:lstStyle/>
          <a:p>
            <a:pPr marL="457200" indent="-457200">
              <a:buFont typeface="Arial" panose="020B0604020202020204" pitchFamily="34" charset="0"/>
              <a:buChar char="•"/>
            </a:pPr>
            <a:r>
              <a:rPr lang="en-US" dirty="0"/>
              <a:t>The Faster R-CNN pipeline separates proposal generation and region classification: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Is it possible do detection in one shot?</a:t>
            </a:r>
          </a:p>
        </p:txBody>
      </p:sp>
      <p:sp>
        <p:nvSpPr>
          <p:cNvPr id="4" name="Rectangle 3">
            <a:extLst>
              <a:ext uri="{FF2B5EF4-FFF2-40B4-BE49-F238E27FC236}">
                <a16:creationId xmlns:a16="http://schemas.microsoft.com/office/drawing/2014/main" id="{F4AFBB67-BF84-B64D-8BD5-AAAF1866B5C8}"/>
              </a:ext>
            </a:extLst>
          </p:cNvPr>
          <p:cNvSpPr/>
          <p:nvPr/>
        </p:nvSpPr>
        <p:spPr bwMode="auto">
          <a:xfrm>
            <a:off x="76200" y="2961409"/>
            <a:ext cx="1752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Conv feature map of the entire image</a:t>
            </a:r>
          </a:p>
        </p:txBody>
      </p:sp>
      <p:sp>
        <p:nvSpPr>
          <p:cNvPr id="5" name="Right Arrow 4">
            <a:extLst>
              <a:ext uri="{FF2B5EF4-FFF2-40B4-BE49-F238E27FC236}">
                <a16:creationId xmlns:a16="http://schemas.microsoft.com/office/drawing/2014/main" id="{A37C5861-7D72-254C-9E71-232D6001CE40}"/>
              </a:ext>
            </a:extLst>
          </p:cNvPr>
          <p:cNvSpPr/>
          <p:nvPr/>
        </p:nvSpPr>
        <p:spPr bwMode="auto">
          <a:xfrm rot="19050680">
            <a:off x="1921641" y="2569008"/>
            <a:ext cx="534654" cy="380494"/>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2E1D8D77-9AE6-F040-B7BD-83672F88BA21}"/>
              </a:ext>
            </a:extLst>
          </p:cNvPr>
          <p:cNvSpPr/>
          <p:nvPr/>
        </p:nvSpPr>
        <p:spPr bwMode="auto">
          <a:xfrm>
            <a:off x="2563465" y="2001321"/>
            <a:ext cx="1371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Region Proposals</a:t>
            </a:r>
          </a:p>
        </p:txBody>
      </p:sp>
      <p:sp>
        <p:nvSpPr>
          <p:cNvPr id="7" name="Right Arrow 6">
            <a:extLst>
              <a:ext uri="{FF2B5EF4-FFF2-40B4-BE49-F238E27FC236}">
                <a16:creationId xmlns:a16="http://schemas.microsoft.com/office/drawing/2014/main" id="{0F149390-A818-3349-B6F0-E210E2A340F9}"/>
              </a:ext>
            </a:extLst>
          </p:cNvPr>
          <p:cNvSpPr/>
          <p:nvPr/>
        </p:nvSpPr>
        <p:spPr bwMode="auto">
          <a:xfrm rot="2542867">
            <a:off x="4045975" y="2578275"/>
            <a:ext cx="507464" cy="431241"/>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8" name="Rectangle 7">
            <a:extLst>
              <a:ext uri="{FF2B5EF4-FFF2-40B4-BE49-F238E27FC236}">
                <a16:creationId xmlns:a16="http://schemas.microsoft.com/office/drawing/2014/main" id="{C463B61F-99E4-E942-BEE5-358BAF6FE458}"/>
              </a:ext>
            </a:extLst>
          </p:cNvPr>
          <p:cNvSpPr/>
          <p:nvPr/>
        </p:nvSpPr>
        <p:spPr bwMode="auto">
          <a:xfrm>
            <a:off x="5398499" y="2930236"/>
            <a:ext cx="1243853"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cs typeface="Arial" charset="0"/>
              </a:rPr>
              <a:t>RoI</a:t>
            </a:r>
            <a:r>
              <a:rPr kumimoji="0" lang="en-US" sz="1800" b="0" i="0" u="none" strike="noStrike" cap="none" normalizeH="0" baseline="0" dirty="0">
                <a:ln>
                  <a:noFill/>
                </a:ln>
                <a:solidFill>
                  <a:schemeClr val="tx1"/>
                </a:solidFill>
                <a:effectLst/>
                <a:latin typeface="Arial" charset="0"/>
                <a:cs typeface="Arial" charset="0"/>
              </a:rPr>
              <a:t> features</a:t>
            </a:r>
          </a:p>
        </p:txBody>
      </p:sp>
      <p:sp>
        <p:nvSpPr>
          <p:cNvPr id="9" name="Right Arrow 8">
            <a:extLst>
              <a:ext uri="{FF2B5EF4-FFF2-40B4-BE49-F238E27FC236}">
                <a16:creationId xmlns:a16="http://schemas.microsoft.com/office/drawing/2014/main" id="{261C2345-79CE-544F-9A7B-327A0CBB2258}"/>
              </a:ext>
            </a:extLst>
          </p:cNvPr>
          <p:cNvSpPr/>
          <p:nvPr/>
        </p:nvSpPr>
        <p:spPr bwMode="auto">
          <a:xfrm>
            <a:off x="1981201" y="3657600"/>
            <a:ext cx="2514600"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 name="TextBox 9">
            <a:extLst>
              <a:ext uri="{FF2B5EF4-FFF2-40B4-BE49-F238E27FC236}">
                <a16:creationId xmlns:a16="http://schemas.microsoft.com/office/drawing/2014/main" id="{594E7465-B266-3A46-A5E1-DB835558271E}"/>
              </a:ext>
            </a:extLst>
          </p:cNvPr>
          <p:cNvSpPr txBox="1"/>
          <p:nvPr/>
        </p:nvSpPr>
        <p:spPr>
          <a:xfrm>
            <a:off x="1371600" y="2165389"/>
            <a:ext cx="671979" cy="369332"/>
          </a:xfrm>
          <a:prstGeom prst="rect">
            <a:avLst/>
          </a:prstGeom>
          <a:noFill/>
        </p:spPr>
        <p:txBody>
          <a:bodyPr wrap="none" rtlCol="0">
            <a:spAutoFit/>
          </a:bodyPr>
          <a:lstStyle/>
          <a:p>
            <a:r>
              <a:rPr lang="en-US" sz="1800" dirty="0"/>
              <a:t>RPN</a:t>
            </a:r>
          </a:p>
        </p:txBody>
      </p:sp>
      <p:sp>
        <p:nvSpPr>
          <p:cNvPr id="11" name="TextBox 10">
            <a:extLst>
              <a:ext uri="{FF2B5EF4-FFF2-40B4-BE49-F238E27FC236}">
                <a16:creationId xmlns:a16="http://schemas.microsoft.com/office/drawing/2014/main" id="{CC2C5731-3998-0546-B018-AF6C11C9201D}"/>
              </a:ext>
            </a:extLst>
          </p:cNvPr>
          <p:cNvSpPr txBox="1"/>
          <p:nvPr/>
        </p:nvSpPr>
        <p:spPr>
          <a:xfrm>
            <a:off x="4343400" y="3087469"/>
            <a:ext cx="1008941" cy="646331"/>
          </a:xfrm>
          <a:prstGeom prst="rect">
            <a:avLst/>
          </a:prstGeom>
          <a:noFill/>
        </p:spPr>
        <p:txBody>
          <a:bodyPr wrap="square" rtlCol="0">
            <a:spAutoFit/>
          </a:bodyPr>
          <a:lstStyle/>
          <a:p>
            <a:pPr algn="ctr"/>
            <a:r>
              <a:rPr lang="en-US" sz="1800" dirty="0" err="1"/>
              <a:t>RoI</a:t>
            </a:r>
            <a:r>
              <a:rPr lang="en-US" sz="1800" dirty="0"/>
              <a:t> pooling</a:t>
            </a:r>
          </a:p>
        </p:txBody>
      </p:sp>
      <p:sp>
        <p:nvSpPr>
          <p:cNvPr id="12" name="Right Arrow 11">
            <a:extLst>
              <a:ext uri="{FF2B5EF4-FFF2-40B4-BE49-F238E27FC236}">
                <a16:creationId xmlns:a16="http://schemas.microsoft.com/office/drawing/2014/main" id="{7C0BDDD1-3F9A-0442-B41C-1019018A0E9E}"/>
              </a:ext>
            </a:extLst>
          </p:cNvPr>
          <p:cNvSpPr/>
          <p:nvPr/>
        </p:nvSpPr>
        <p:spPr bwMode="auto">
          <a:xfrm>
            <a:off x="6788440" y="3235036"/>
            <a:ext cx="862853"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 name="TextBox 12">
            <a:extLst>
              <a:ext uri="{FF2B5EF4-FFF2-40B4-BE49-F238E27FC236}">
                <a16:creationId xmlns:a16="http://schemas.microsoft.com/office/drawing/2014/main" id="{222D5AB9-59B7-D74E-95AF-C7EAB5E8E33D}"/>
              </a:ext>
            </a:extLst>
          </p:cNvPr>
          <p:cNvSpPr txBox="1"/>
          <p:nvPr/>
        </p:nvSpPr>
        <p:spPr>
          <a:xfrm>
            <a:off x="6248400" y="2249269"/>
            <a:ext cx="1944518" cy="646331"/>
          </a:xfrm>
          <a:prstGeom prst="rect">
            <a:avLst/>
          </a:prstGeom>
          <a:noFill/>
        </p:spPr>
        <p:txBody>
          <a:bodyPr wrap="square" rtlCol="0">
            <a:spAutoFit/>
          </a:bodyPr>
          <a:lstStyle/>
          <a:p>
            <a:pPr algn="ctr"/>
            <a:r>
              <a:rPr lang="en-US" sz="1800" dirty="0"/>
              <a:t>Classification + Regression</a:t>
            </a:r>
          </a:p>
        </p:txBody>
      </p:sp>
      <p:sp>
        <p:nvSpPr>
          <p:cNvPr id="14" name="Rectangle 13">
            <a:extLst>
              <a:ext uri="{FF2B5EF4-FFF2-40B4-BE49-F238E27FC236}">
                <a16:creationId xmlns:a16="http://schemas.microsoft.com/office/drawing/2014/main" id="{7CCCCB81-FFF0-7F4E-9E3A-C682FEECBB3A}"/>
              </a:ext>
            </a:extLst>
          </p:cNvPr>
          <p:cNvSpPr/>
          <p:nvPr/>
        </p:nvSpPr>
        <p:spPr bwMode="auto">
          <a:xfrm>
            <a:off x="7779664" y="2930236"/>
            <a:ext cx="1306477"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Detections</a:t>
            </a:r>
          </a:p>
        </p:txBody>
      </p:sp>
      <p:sp>
        <p:nvSpPr>
          <p:cNvPr id="15" name="Rectangle 14">
            <a:extLst>
              <a:ext uri="{FF2B5EF4-FFF2-40B4-BE49-F238E27FC236}">
                <a16:creationId xmlns:a16="http://schemas.microsoft.com/office/drawing/2014/main" id="{060BAACF-E9DF-614E-97AE-58938BFAD108}"/>
              </a:ext>
            </a:extLst>
          </p:cNvPr>
          <p:cNvSpPr/>
          <p:nvPr/>
        </p:nvSpPr>
        <p:spPr bwMode="auto">
          <a:xfrm>
            <a:off x="1460377" y="5322027"/>
            <a:ext cx="1752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Conv feature map of the entire image</a:t>
            </a:r>
          </a:p>
        </p:txBody>
      </p:sp>
      <p:sp>
        <p:nvSpPr>
          <p:cNvPr id="16" name="Right Arrow 15">
            <a:extLst>
              <a:ext uri="{FF2B5EF4-FFF2-40B4-BE49-F238E27FC236}">
                <a16:creationId xmlns:a16="http://schemas.microsoft.com/office/drawing/2014/main" id="{E9127AB1-E895-EE4F-A8EB-26194BA9B57D}"/>
              </a:ext>
            </a:extLst>
          </p:cNvPr>
          <p:cNvSpPr/>
          <p:nvPr/>
        </p:nvSpPr>
        <p:spPr bwMode="auto">
          <a:xfrm>
            <a:off x="3464568" y="5645728"/>
            <a:ext cx="2648659"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FD623DA8-75E2-2949-9E23-03E1FC392018}"/>
              </a:ext>
            </a:extLst>
          </p:cNvPr>
          <p:cNvSpPr/>
          <p:nvPr/>
        </p:nvSpPr>
        <p:spPr bwMode="auto">
          <a:xfrm>
            <a:off x="6313523" y="5334000"/>
            <a:ext cx="1306477"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Detections</a:t>
            </a:r>
          </a:p>
        </p:txBody>
      </p:sp>
      <p:sp>
        <p:nvSpPr>
          <p:cNvPr id="18" name="TextBox 17">
            <a:extLst>
              <a:ext uri="{FF2B5EF4-FFF2-40B4-BE49-F238E27FC236}">
                <a16:creationId xmlns:a16="http://schemas.microsoft.com/office/drawing/2014/main" id="{130FE4D4-D6B7-464B-A641-E53FF20459A0}"/>
              </a:ext>
            </a:extLst>
          </p:cNvPr>
          <p:cNvSpPr txBox="1"/>
          <p:nvPr/>
        </p:nvSpPr>
        <p:spPr>
          <a:xfrm>
            <a:off x="3493498" y="5075597"/>
            <a:ext cx="2518625" cy="646331"/>
          </a:xfrm>
          <a:prstGeom prst="rect">
            <a:avLst/>
          </a:prstGeom>
          <a:noFill/>
        </p:spPr>
        <p:txBody>
          <a:bodyPr wrap="square" rtlCol="0">
            <a:spAutoFit/>
          </a:bodyPr>
          <a:lstStyle/>
          <a:p>
            <a:pPr algn="ctr"/>
            <a:r>
              <a:rPr lang="en-US" sz="1800" dirty="0"/>
              <a:t>Classification + Regression</a:t>
            </a:r>
          </a:p>
        </p:txBody>
      </p:sp>
    </p:spTree>
    <p:extLst>
      <p:ext uri="{BB962C8B-B14F-4D97-AF65-F5344CB8AC3E}">
        <p14:creationId xmlns:p14="http://schemas.microsoft.com/office/powerpoint/2010/main" val="10701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8" grpId="0" animBg="1"/>
      <p:bldP spid="9" grpId="0" animBg="1"/>
      <p:bldP spid="10" grpId="0"/>
      <p:bldP spid="11" grpId="0"/>
      <p:bldP spid="12" grpId="0" animBg="1"/>
      <p:bldP spid="13" grpId="0"/>
      <p:bldP spid="14" grpId="0" animBg="1"/>
      <p:bldP spid="15" grpId="0" animBg="1"/>
      <p:bldP spid="16" grpId="0" animBg="1"/>
      <p:bldP spid="17" grpId="0" animBg="1"/>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a:t>
            </a:r>
          </a:p>
        </p:txBody>
      </p:sp>
      <p:sp>
        <p:nvSpPr>
          <p:cNvPr id="4" name="Rectangle 3"/>
          <p:cNvSpPr/>
          <p:nvPr/>
        </p:nvSpPr>
        <p:spPr>
          <a:xfrm>
            <a:off x="228600" y="6248400"/>
            <a:ext cx="8686800" cy="584776"/>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3"/>
              </a:rPr>
              <a:t>SSD: Single Shot MultiBox Detector</a:t>
            </a:r>
            <a:r>
              <a:rPr lang="en-US" sz="1600" b="0" dirty="0"/>
              <a:t>, ECCV 2016.</a:t>
            </a:r>
          </a:p>
        </p:txBody>
      </p:sp>
      <p:pic>
        <p:nvPicPr>
          <p:cNvPr id="6" name="Picture 5" descr="Screen Shot 2016-04-25 at 1.23.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066800"/>
            <a:ext cx="6173308" cy="2362200"/>
          </a:xfrm>
          <a:prstGeom prst="rect">
            <a:avLst/>
          </a:prstGeom>
        </p:spPr>
      </p:pic>
      <p:sp>
        <p:nvSpPr>
          <p:cNvPr id="8" name="Content Placeholder 2">
            <a:extLst>
              <a:ext uri="{FF2B5EF4-FFF2-40B4-BE49-F238E27FC236}">
                <a16:creationId xmlns:a16="http://schemas.microsoft.com/office/drawing/2014/main" id="{AC06F7C1-6B91-0441-9754-2363EE91C57B}"/>
              </a:ext>
            </a:extLst>
          </p:cNvPr>
          <p:cNvSpPr>
            <a:spLocks noGrp="1"/>
          </p:cNvSpPr>
          <p:nvPr>
            <p:ph idx="1"/>
          </p:nvPr>
        </p:nvSpPr>
        <p:spPr>
          <a:xfrm>
            <a:off x="685800" y="3581400"/>
            <a:ext cx="7772400" cy="2438400"/>
          </a:xfrm>
        </p:spPr>
        <p:txBody>
          <a:bodyPr/>
          <a:lstStyle/>
          <a:p>
            <a:pPr marL="457200" indent="-457200">
              <a:buFont typeface="Arial" panose="020B0604020202020204" pitchFamily="34" charset="0"/>
              <a:buChar char="•"/>
            </a:pPr>
            <a:r>
              <a:rPr lang="en-US" sz="2400" dirty="0"/>
              <a:t>Similarly to RPN, use anchors and directly predict class-specific bounding boxes.</a:t>
            </a:r>
          </a:p>
        </p:txBody>
      </p:sp>
    </p:spTree>
    <p:extLst>
      <p:ext uri="{BB962C8B-B14F-4D97-AF65-F5344CB8AC3E}">
        <p14:creationId xmlns:p14="http://schemas.microsoft.com/office/powerpoint/2010/main" val="7415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a:t>
            </a:r>
          </a:p>
        </p:txBody>
      </p:sp>
      <p:sp>
        <p:nvSpPr>
          <p:cNvPr id="4" name="Rectangle 3"/>
          <p:cNvSpPr/>
          <p:nvPr/>
        </p:nvSpPr>
        <p:spPr>
          <a:xfrm>
            <a:off x="228600" y="6248400"/>
            <a:ext cx="8686800" cy="584776"/>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3"/>
              </a:rPr>
              <a:t>SSD: Single Shot MultiBox Detector</a:t>
            </a:r>
            <a:r>
              <a:rPr lang="en-US" sz="1600" b="0" dirty="0"/>
              <a:t>, ECCV 2016.</a:t>
            </a:r>
          </a:p>
        </p:txBody>
      </p:sp>
      <p:pic>
        <p:nvPicPr>
          <p:cNvPr id="5" name="Picture 4" descr="Screen Shot 2016-04-25 at 1.20.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1400"/>
            <a:ext cx="9144000" cy="2540365"/>
          </a:xfrm>
          <a:prstGeom prst="rect">
            <a:avLst/>
          </a:prstGeom>
        </p:spPr>
      </p:pic>
      <p:pic>
        <p:nvPicPr>
          <p:cNvPr id="6" name="Picture 5" descr="Screen Shot 2016-04-25 at 1.23.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1066800"/>
            <a:ext cx="6173308" cy="2362200"/>
          </a:xfrm>
          <a:prstGeom prst="rect">
            <a:avLst/>
          </a:prstGeom>
        </p:spPr>
      </p:pic>
    </p:spTree>
    <p:extLst>
      <p:ext uri="{BB962C8B-B14F-4D97-AF65-F5344CB8AC3E}">
        <p14:creationId xmlns:p14="http://schemas.microsoft.com/office/powerpoint/2010/main" val="1117471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911-71C3-434D-AE98-F4DB7EA2CE19}"/>
              </a:ext>
            </a:extLst>
          </p:cNvPr>
          <p:cNvSpPr>
            <a:spLocks noGrp="1"/>
          </p:cNvSpPr>
          <p:nvPr>
            <p:ph type="title"/>
          </p:nvPr>
        </p:nvSpPr>
        <p:spPr/>
        <p:txBody>
          <a:bodyPr/>
          <a:lstStyle/>
          <a:p>
            <a:r>
              <a:rPr lang="en-US" dirty="0"/>
              <a:t>SSD: Results (PASCAL 2007)</a:t>
            </a:r>
          </a:p>
        </p:txBody>
      </p:sp>
      <p:sp>
        <p:nvSpPr>
          <p:cNvPr id="3" name="Content Placeholder 2">
            <a:extLst>
              <a:ext uri="{FF2B5EF4-FFF2-40B4-BE49-F238E27FC236}">
                <a16:creationId xmlns:a16="http://schemas.microsoft.com/office/drawing/2014/main" id="{A97AF1DD-C722-3948-A7C8-D79F399B53B5}"/>
              </a:ext>
            </a:extLst>
          </p:cNvPr>
          <p:cNvSpPr>
            <a:spLocks noGrp="1"/>
          </p:cNvSpPr>
          <p:nvPr>
            <p:ph idx="1"/>
          </p:nvPr>
        </p:nvSpPr>
        <p:spPr/>
        <p:txBody>
          <a:bodyPr/>
          <a:lstStyle/>
          <a:p>
            <a:pPr marL="457200" indent="-457200">
              <a:buFont typeface="Arial" panose="020B0604020202020204" pitchFamily="34" charset="0"/>
              <a:buChar char="•"/>
            </a:pPr>
            <a:r>
              <a:rPr lang="en-US" dirty="0"/>
              <a:t>More accurate </a:t>
            </a:r>
            <a:r>
              <a:rPr lang="en-US" i="1" dirty="0"/>
              <a:t>and</a:t>
            </a:r>
            <a:r>
              <a:rPr lang="en-US" dirty="0"/>
              <a:t> faster than YOLO and Faster R-CNN</a:t>
            </a:r>
          </a:p>
        </p:txBody>
      </p:sp>
      <p:pic>
        <p:nvPicPr>
          <p:cNvPr id="5" name="Picture 4">
            <a:extLst>
              <a:ext uri="{FF2B5EF4-FFF2-40B4-BE49-F238E27FC236}">
                <a16:creationId xmlns:a16="http://schemas.microsoft.com/office/drawing/2014/main" id="{35714EB4-6B0C-0047-86D4-34D91385B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8624"/>
            <a:ext cx="9144000" cy="2749176"/>
          </a:xfrm>
          <a:prstGeom prst="rect">
            <a:avLst/>
          </a:prstGeom>
        </p:spPr>
      </p:pic>
    </p:spTree>
    <p:extLst>
      <p:ext uri="{BB962C8B-B14F-4D97-AF65-F5344CB8AC3E}">
        <p14:creationId xmlns:p14="http://schemas.microsoft.com/office/powerpoint/2010/main" val="556264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EA93-C19F-D946-A31E-B17519C5A38D}"/>
              </a:ext>
            </a:extLst>
          </p:cNvPr>
          <p:cNvSpPr>
            <a:spLocks noGrp="1"/>
          </p:cNvSpPr>
          <p:nvPr>
            <p:ph type="title"/>
          </p:nvPr>
        </p:nvSpPr>
        <p:spPr/>
        <p:txBody>
          <a:bodyPr/>
          <a:lstStyle/>
          <a:p>
            <a:r>
              <a:rPr lang="en-US" dirty="0"/>
              <a:t>Multi-resolution prediction</a:t>
            </a:r>
          </a:p>
        </p:txBody>
      </p:sp>
      <p:sp>
        <p:nvSpPr>
          <p:cNvPr id="3" name="Content Placeholder 2">
            <a:extLst>
              <a:ext uri="{FF2B5EF4-FFF2-40B4-BE49-F238E27FC236}">
                <a16:creationId xmlns:a16="http://schemas.microsoft.com/office/drawing/2014/main" id="{C5CD2256-3EB8-A44C-B6EA-835714A172C8}"/>
              </a:ext>
            </a:extLst>
          </p:cNvPr>
          <p:cNvSpPr>
            <a:spLocks noGrp="1"/>
          </p:cNvSpPr>
          <p:nvPr>
            <p:ph idx="1"/>
          </p:nvPr>
        </p:nvSpPr>
        <p:spPr>
          <a:xfrm>
            <a:off x="381000" y="914400"/>
            <a:ext cx="8610600" cy="5257800"/>
          </a:xfrm>
        </p:spPr>
        <p:txBody>
          <a:bodyPr/>
          <a:lstStyle/>
          <a:p>
            <a:pPr marL="457200" indent="-457200">
              <a:buFont typeface="Arial" panose="020B0604020202020204" pitchFamily="34" charset="0"/>
              <a:buChar char="•"/>
            </a:pPr>
            <a:r>
              <a:rPr lang="en-US" dirty="0"/>
              <a:t>SSD predicts boxes of different size from different conv maps, but each level of resolution has its own predictors and higher-level context does not get propagated back to lower-level feature maps</a:t>
            </a:r>
          </a:p>
          <a:p>
            <a:pPr marL="457200" indent="-457200">
              <a:buFont typeface="Arial" panose="020B0604020202020204" pitchFamily="34" charset="0"/>
              <a:buChar char="•"/>
            </a:pPr>
            <a:r>
              <a:rPr lang="en-US" dirty="0"/>
              <a:t>Can we have a more elegant multi-resolution prediction architecture?</a:t>
            </a:r>
          </a:p>
        </p:txBody>
      </p:sp>
      <p:pic>
        <p:nvPicPr>
          <p:cNvPr id="4" name="Picture 3" descr="Screen Shot 2016-04-25 at 1.20.30 PM.png">
            <a:extLst>
              <a:ext uri="{FF2B5EF4-FFF2-40B4-BE49-F238E27FC236}">
                <a16:creationId xmlns:a16="http://schemas.microsoft.com/office/drawing/2014/main" id="{C1ABADD2-A34A-2C4F-A876-777BB503D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4800"/>
            <a:ext cx="9144000" cy="2540365"/>
          </a:xfrm>
          <a:prstGeom prst="rect">
            <a:avLst/>
          </a:prstGeom>
        </p:spPr>
      </p:pic>
    </p:spTree>
    <p:extLst>
      <p:ext uri="{BB962C8B-B14F-4D97-AF65-F5344CB8AC3E}">
        <p14:creationId xmlns:p14="http://schemas.microsoft.com/office/powerpoint/2010/main" val="26842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27EA-EFB9-5441-861C-FB4CB642A572}"/>
              </a:ext>
            </a:extLst>
          </p:cNvPr>
          <p:cNvSpPr>
            <a:spLocks noGrp="1"/>
          </p:cNvSpPr>
          <p:nvPr>
            <p:ph type="title"/>
          </p:nvPr>
        </p:nvSpPr>
        <p:spPr/>
        <p:txBody>
          <a:bodyPr/>
          <a:lstStyle/>
          <a:p>
            <a:r>
              <a:rPr lang="en-US" dirty="0"/>
              <a:t>Object detection evaluation</a:t>
            </a:r>
          </a:p>
        </p:txBody>
      </p:sp>
      <p:sp>
        <p:nvSpPr>
          <p:cNvPr id="3" name="Content Placeholder 2">
            <a:extLst>
              <a:ext uri="{FF2B5EF4-FFF2-40B4-BE49-F238E27FC236}">
                <a16:creationId xmlns:a16="http://schemas.microsoft.com/office/drawing/2014/main" id="{5EEDE5EB-ECEF-5540-9BB9-561F65274E93}"/>
              </a:ext>
            </a:extLst>
          </p:cNvPr>
          <p:cNvSpPr>
            <a:spLocks noGrp="1"/>
          </p:cNvSpPr>
          <p:nvPr>
            <p:ph idx="1"/>
          </p:nvPr>
        </p:nvSpPr>
        <p:spPr>
          <a:xfrm>
            <a:off x="76200" y="914400"/>
            <a:ext cx="8915400" cy="2895600"/>
          </a:xfrm>
        </p:spPr>
        <p:txBody>
          <a:bodyPr/>
          <a:lstStyle/>
          <a:p>
            <a:pPr marL="457200" indent="-457200">
              <a:buFont typeface="Arial" panose="020B0604020202020204" pitchFamily="34" charset="0"/>
              <a:buChar char="•"/>
            </a:pPr>
            <a:r>
              <a:rPr lang="en-US" dirty="0"/>
              <a:t>At test time, predict bounding boxes, class labels, and confidence scores</a:t>
            </a:r>
          </a:p>
          <a:p>
            <a:pPr marL="457200" indent="-457200">
              <a:buFont typeface="Arial" panose="020B0604020202020204" pitchFamily="34" charset="0"/>
              <a:buChar char="•"/>
            </a:pPr>
            <a:r>
              <a:rPr lang="en-US" dirty="0"/>
              <a:t>For each detection, determine whether it is a true or false positive</a:t>
            </a:r>
          </a:p>
          <a:p>
            <a:pPr marL="457200" indent="-457200">
              <a:buFont typeface="Arial" panose="020B0604020202020204" pitchFamily="34" charset="0"/>
              <a:buChar char="•"/>
            </a:pPr>
            <a:r>
              <a:rPr lang="en-US" dirty="0"/>
              <a:t>For each class, plot </a:t>
            </a:r>
            <a:r>
              <a:rPr lang="en-US" dirty="0">
                <a:solidFill>
                  <a:srgbClr val="7030A0"/>
                </a:solidFill>
              </a:rPr>
              <a:t>Recall-Precision curve </a:t>
            </a:r>
            <a:r>
              <a:rPr lang="en-US" dirty="0"/>
              <a:t>and compute </a:t>
            </a:r>
            <a:r>
              <a:rPr lang="en-US" dirty="0">
                <a:solidFill>
                  <a:srgbClr val="7030A0"/>
                </a:solidFill>
              </a:rPr>
              <a:t>Average Precision </a:t>
            </a:r>
            <a:r>
              <a:rPr lang="en-US" dirty="0"/>
              <a:t>(area under the curve)</a:t>
            </a:r>
          </a:p>
          <a:p>
            <a:pPr marL="457200" indent="-457200">
              <a:buFont typeface="Arial" panose="020B0604020202020204" pitchFamily="34" charset="0"/>
              <a:buChar char="•"/>
            </a:pPr>
            <a:r>
              <a:rPr lang="en-US" dirty="0"/>
              <a:t>Take mean of  AP over classes to get </a:t>
            </a:r>
            <a:r>
              <a:rPr lang="en-US" dirty="0" err="1">
                <a:solidFill>
                  <a:srgbClr val="7030A0"/>
                </a:solidFill>
              </a:rPr>
              <a:t>mAP</a:t>
            </a:r>
            <a:endParaRPr lang="en-US" dirty="0">
              <a:solidFill>
                <a:srgbClr val="7030A0"/>
              </a:solidFill>
            </a:endParaRPr>
          </a:p>
        </p:txBody>
      </p:sp>
      <p:pic>
        <p:nvPicPr>
          <p:cNvPr id="4" name="Picture 3">
            <a:extLst>
              <a:ext uri="{FF2B5EF4-FFF2-40B4-BE49-F238E27FC236}">
                <a16:creationId xmlns:a16="http://schemas.microsoft.com/office/drawing/2014/main" id="{93683E3B-489A-934E-9C2C-ED8460FDA75D}"/>
              </a:ext>
            </a:extLst>
          </p:cNvPr>
          <p:cNvPicPr>
            <a:picLocks noChangeAspect="1"/>
          </p:cNvPicPr>
          <p:nvPr/>
        </p:nvPicPr>
        <p:blipFill rotWithShape="1">
          <a:blip r:embed="rId2"/>
          <a:srcRect t="11250"/>
          <a:stretch/>
        </p:blipFill>
        <p:spPr>
          <a:xfrm>
            <a:off x="680076" y="4343400"/>
            <a:ext cx="3663324" cy="2438400"/>
          </a:xfrm>
          <a:prstGeom prst="rect">
            <a:avLst/>
          </a:prstGeom>
        </p:spPr>
      </p:pic>
      <p:sp>
        <p:nvSpPr>
          <p:cNvPr id="16" name="Rectangle 15">
            <a:extLst>
              <a:ext uri="{FF2B5EF4-FFF2-40B4-BE49-F238E27FC236}">
                <a16:creationId xmlns:a16="http://schemas.microsoft.com/office/drawing/2014/main" id="{B897B0FE-FDDB-D44D-891D-143F3E52EDA1}"/>
              </a:ext>
            </a:extLst>
          </p:cNvPr>
          <p:cNvSpPr/>
          <p:nvPr/>
        </p:nvSpPr>
        <p:spPr>
          <a:xfrm>
            <a:off x="3810000" y="4321076"/>
            <a:ext cx="5334000" cy="2308324"/>
          </a:xfrm>
          <a:prstGeom prst="rect">
            <a:avLst/>
          </a:prstGeom>
        </p:spPr>
        <p:txBody>
          <a:bodyPr wrap="square">
            <a:spAutoFit/>
          </a:bodyPr>
          <a:lstStyle/>
          <a:p>
            <a:pPr marL="400050" lvl="1"/>
            <a:r>
              <a:rPr lang="en-US" dirty="0"/>
              <a:t>Precision: </a:t>
            </a:r>
          </a:p>
          <a:p>
            <a:pPr marL="400050" lvl="1"/>
            <a:r>
              <a:rPr lang="en-US" b="0" dirty="0"/>
              <a:t>true positive detections / </a:t>
            </a:r>
            <a:br>
              <a:rPr lang="en-US" b="0" dirty="0"/>
            </a:br>
            <a:r>
              <a:rPr lang="en-US" b="0" dirty="0"/>
              <a:t>total detections</a:t>
            </a:r>
          </a:p>
          <a:p>
            <a:pPr marL="400050" lvl="1"/>
            <a:r>
              <a:rPr lang="en-US" dirty="0"/>
              <a:t>Recall:</a:t>
            </a:r>
          </a:p>
          <a:p>
            <a:pPr marL="400050" lvl="1"/>
            <a:r>
              <a:rPr lang="en-US" b="0" dirty="0"/>
              <a:t>true positive detections / </a:t>
            </a:r>
            <a:br>
              <a:rPr lang="en-US" b="0" dirty="0"/>
            </a:br>
            <a:r>
              <a:rPr lang="en-US" b="0" dirty="0"/>
              <a:t>total positive test instances</a:t>
            </a:r>
          </a:p>
        </p:txBody>
      </p:sp>
    </p:spTree>
    <p:extLst>
      <p:ext uri="{BB962C8B-B14F-4D97-AF65-F5344CB8AC3E}">
        <p14:creationId xmlns:p14="http://schemas.microsoft.com/office/powerpoint/2010/main" val="6498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Pyramid Networks</a:t>
            </a:r>
          </a:p>
        </p:txBody>
      </p:sp>
      <p:sp>
        <p:nvSpPr>
          <p:cNvPr id="4" name="Rectangle 3"/>
          <p:cNvSpPr/>
          <p:nvPr/>
        </p:nvSpPr>
        <p:spPr>
          <a:xfrm>
            <a:off x="228600" y="6248400"/>
            <a:ext cx="8686800" cy="584775"/>
          </a:xfrm>
          <a:prstGeom prst="rect">
            <a:avLst/>
          </a:prstGeom>
        </p:spPr>
        <p:txBody>
          <a:bodyPr wrap="square">
            <a:spAutoFit/>
          </a:bodyPr>
          <a:lstStyle/>
          <a:p>
            <a:pPr algn="ctr"/>
            <a:r>
              <a:rPr lang="en-US" sz="1600" b="0" dirty="0"/>
              <a:t>Tsung-Yi Lin, Piotr Dollar, Ross </a:t>
            </a:r>
            <a:r>
              <a:rPr lang="en-US" sz="1600" b="0" dirty="0" err="1"/>
              <a:t>Girshick</a:t>
            </a:r>
            <a:r>
              <a:rPr lang="en-US" sz="1600" b="0" dirty="0"/>
              <a:t>, </a:t>
            </a:r>
            <a:r>
              <a:rPr lang="en-US" sz="1600" b="0" dirty="0" err="1"/>
              <a:t>Kaiming</a:t>
            </a:r>
            <a:r>
              <a:rPr lang="en-US" sz="1600" b="0" dirty="0"/>
              <a:t> He, Bharath Hariharan, and Serge </a:t>
            </a:r>
            <a:r>
              <a:rPr lang="en-US" sz="1600" b="0" dirty="0" err="1"/>
              <a:t>Belongie</a:t>
            </a:r>
            <a:r>
              <a:rPr lang="en-US" sz="1600" b="0" dirty="0"/>
              <a:t>, </a:t>
            </a:r>
            <a:r>
              <a:rPr lang="en-US" sz="1600" b="0" dirty="0">
                <a:hlinkClick r:id="rId3"/>
              </a:rPr>
              <a:t>Feature Pyramid Networks for Object Detection</a:t>
            </a:r>
            <a:r>
              <a:rPr lang="en-US" sz="1600" b="0" dirty="0"/>
              <a:t>, CVPR 2017.</a:t>
            </a:r>
          </a:p>
        </p:txBody>
      </p:sp>
      <p:pic>
        <p:nvPicPr>
          <p:cNvPr id="3" name="Picture 2">
            <a:extLst>
              <a:ext uri="{FF2B5EF4-FFF2-40B4-BE49-F238E27FC236}">
                <a16:creationId xmlns:a16="http://schemas.microsoft.com/office/drawing/2014/main" id="{966E9E3D-D48F-8848-B9E7-A2F267D85EFC}"/>
              </a:ext>
            </a:extLst>
          </p:cNvPr>
          <p:cNvPicPr>
            <a:picLocks noChangeAspect="1"/>
          </p:cNvPicPr>
          <p:nvPr/>
        </p:nvPicPr>
        <p:blipFill>
          <a:blip r:embed="rId4"/>
          <a:stretch>
            <a:fillRect/>
          </a:stretch>
        </p:blipFill>
        <p:spPr>
          <a:xfrm>
            <a:off x="419100" y="990600"/>
            <a:ext cx="8305800" cy="5064512"/>
          </a:xfrm>
          <a:prstGeom prst="rect">
            <a:avLst/>
          </a:prstGeom>
        </p:spPr>
      </p:pic>
    </p:spTree>
    <p:extLst>
      <p:ext uri="{BB962C8B-B14F-4D97-AF65-F5344CB8AC3E}">
        <p14:creationId xmlns:p14="http://schemas.microsoft.com/office/powerpoint/2010/main" val="1293799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pyramid networks</a:t>
            </a:r>
          </a:p>
        </p:txBody>
      </p:sp>
      <p:sp>
        <p:nvSpPr>
          <p:cNvPr id="6" name="Content Placeholder 5"/>
          <p:cNvSpPr>
            <a:spLocks noGrp="1"/>
          </p:cNvSpPr>
          <p:nvPr>
            <p:ph idx="1"/>
          </p:nvPr>
        </p:nvSpPr>
        <p:spPr>
          <a:xfrm>
            <a:off x="228600" y="1066800"/>
            <a:ext cx="4419600" cy="5257800"/>
          </a:xfrm>
        </p:spPr>
        <p:txBody>
          <a:bodyPr/>
          <a:lstStyle/>
          <a:p>
            <a:pPr marL="457200" indent="-457200">
              <a:buFont typeface="Arial"/>
              <a:buChar char="•"/>
            </a:pPr>
            <a:r>
              <a:rPr lang="en-US" sz="2400" dirty="0"/>
              <a:t>Improve predictive power of lower-level feature maps by adding contextual information from higher-level feature maps</a:t>
            </a:r>
          </a:p>
          <a:p>
            <a:pPr marL="457200" indent="-457200">
              <a:buFont typeface="Arial"/>
              <a:buChar char="•"/>
            </a:pPr>
            <a:r>
              <a:rPr lang="en-US" sz="2400" dirty="0"/>
              <a:t>Predict different sizes of bounding boxes from different levels of the pyramid (but share parameters of predictors)</a:t>
            </a:r>
          </a:p>
        </p:txBody>
      </p:sp>
      <p:pic>
        <p:nvPicPr>
          <p:cNvPr id="4" name="Picture 3" descr="Screen Shot 2018-04-19 at 9.2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461" y="1066800"/>
            <a:ext cx="4321139" cy="3733800"/>
          </a:xfrm>
          <a:prstGeom prst="rect">
            <a:avLst/>
          </a:prstGeom>
        </p:spPr>
      </p:pic>
      <p:sp>
        <p:nvSpPr>
          <p:cNvPr id="5" name="Rectangle 4"/>
          <p:cNvSpPr/>
          <p:nvPr/>
        </p:nvSpPr>
        <p:spPr>
          <a:xfrm>
            <a:off x="228600" y="6248400"/>
            <a:ext cx="8686800" cy="584776"/>
          </a:xfrm>
          <a:prstGeom prst="rect">
            <a:avLst/>
          </a:prstGeom>
        </p:spPr>
        <p:txBody>
          <a:bodyPr wrap="square">
            <a:spAutoFit/>
          </a:bodyPr>
          <a:lstStyle/>
          <a:p>
            <a:pPr algn="ctr"/>
            <a:r>
              <a:rPr lang="en-US" sz="1600" b="0" dirty="0"/>
              <a:t>T.-Y. Lin, P. Dollar, R. </a:t>
            </a:r>
            <a:r>
              <a:rPr lang="en-US" sz="1600" b="0" dirty="0" err="1"/>
              <a:t>Girshick</a:t>
            </a:r>
            <a:r>
              <a:rPr lang="en-US" sz="1600" b="0" dirty="0"/>
              <a:t>, K. He, B. </a:t>
            </a:r>
            <a:r>
              <a:rPr lang="en-US" sz="1600" b="0" dirty="0" err="1"/>
              <a:t>Hariharan</a:t>
            </a:r>
            <a:r>
              <a:rPr lang="en-US" sz="1600" b="0" dirty="0"/>
              <a:t>, and S. </a:t>
            </a:r>
            <a:r>
              <a:rPr lang="en-US" sz="1600" b="0" dirty="0" err="1"/>
              <a:t>Belongie</a:t>
            </a:r>
            <a:r>
              <a:rPr lang="en-US" sz="1600" b="0" dirty="0"/>
              <a:t>, </a:t>
            </a:r>
            <a:r>
              <a:rPr lang="en-US" sz="1600" b="0" dirty="0">
                <a:hlinkClick r:id="rId3"/>
              </a:rPr>
              <a:t>Feature pyramid networks for object detection</a:t>
            </a:r>
            <a:r>
              <a:rPr lang="en-US" sz="1600" b="0" dirty="0"/>
              <a:t>, CVPR 2017.</a:t>
            </a:r>
          </a:p>
        </p:txBody>
      </p:sp>
      <p:pic>
        <p:nvPicPr>
          <p:cNvPr id="3" name="Picture 2">
            <a:extLst>
              <a:ext uri="{FF2B5EF4-FFF2-40B4-BE49-F238E27FC236}">
                <a16:creationId xmlns:a16="http://schemas.microsoft.com/office/drawing/2014/main" id="{2BC00C6E-E3CB-F05C-E94B-F1071ECD4F75}"/>
              </a:ext>
            </a:extLst>
          </p:cNvPr>
          <p:cNvPicPr>
            <a:picLocks noChangeAspect="1"/>
          </p:cNvPicPr>
          <p:nvPr/>
        </p:nvPicPr>
        <p:blipFill rotWithShape="1">
          <a:blip r:embed="rId4"/>
          <a:srcRect r="16989"/>
          <a:stretch/>
        </p:blipFill>
        <p:spPr>
          <a:xfrm>
            <a:off x="184616" y="4851830"/>
            <a:ext cx="8774767" cy="1396570"/>
          </a:xfrm>
          <a:prstGeom prst="rect">
            <a:avLst/>
          </a:prstGeom>
        </p:spPr>
      </p:pic>
    </p:spTree>
    <p:extLst>
      <p:ext uri="{BB962C8B-B14F-4D97-AF65-F5344CB8AC3E}">
        <p14:creationId xmlns:p14="http://schemas.microsoft.com/office/powerpoint/2010/main" val="13548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a:xfrm>
            <a:off x="457200" y="0"/>
            <a:ext cx="8382000" cy="838200"/>
          </a:xfrm>
        </p:spPr>
        <p:txBody>
          <a:bodyPr/>
          <a:lstStyle/>
          <a:p>
            <a:r>
              <a:rPr lang="en-US" dirty="0"/>
              <a:t>Review: R-CNN</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5105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4"/>
              </a:rPr>
              <a:t>Rich Feature Hierarchies for Accurate Object Detection and Semantic Segmentation</a:t>
            </a:r>
            <a:r>
              <a:rPr lang="en-US" sz="1400" b="0" dirty="0"/>
              <a:t>, CVPR 2014. </a:t>
            </a:r>
          </a:p>
        </p:txBody>
      </p:sp>
    </p:spTree>
    <p:extLst>
      <p:ext uri="{BB962C8B-B14F-4D97-AF65-F5344CB8AC3E}">
        <p14:creationId xmlns:p14="http://schemas.microsoft.com/office/powerpoint/2010/main" val="28208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4878324"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4831413" y="3747255"/>
            <a:ext cx="2864787"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1325880" y="3965067"/>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251492"/>
            <a:ext cx="1954381" cy="338554"/>
          </a:xfrm>
          <a:prstGeom prst="rect">
            <a:avLst/>
          </a:prstGeom>
          <a:noFill/>
        </p:spPr>
        <p:txBody>
          <a:bodyPr wrap="none" rtlCol="0">
            <a:spAutoFit/>
          </a:bodyPr>
          <a:lstStyle/>
          <a:p>
            <a:r>
              <a:rPr lang="en-US" sz="1600" b="0" dirty="0">
                <a:solidFill>
                  <a:srgbClr val="000000"/>
                </a:solidFill>
                <a:latin typeface="+mn-lt"/>
              </a:rPr>
              <a:t>“</a:t>
            </a:r>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4876800" y="2597482"/>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440090" y="1772984"/>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419240" y="3747255"/>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4914239" y="1896346"/>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Tree>
    <p:extLst>
      <p:ext uri="{BB962C8B-B14F-4D97-AF65-F5344CB8AC3E}">
        <p14:creationId xmlns:p14="http://schemas.microsoft.com/office/powerpoint/2010/main" val="19793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5450267" y="3352801"/>
            <a:ext cx="2362200" cy="790922"/>
          </a:xfrm>
          <a:prstGeom prst="rect">
            <a:avLst/>
          </a:prstGeom>
        </p:spPr>
      </p:pic>
      <p:pic>
        <p:nvPicPr>
          <p:cNvPr id="139" name="Picture 138"/>
          <p:cNvPicPr>
            <a:picLocks noChangeAspect="1"/>
          </p:cNvPicPr>
          <p:nvPr/>
        </p:nvPicPr>
        <p:blipFill>
          <a:blip r:embed="rId2"/>
          <a:stretch>
            <a:fillRect/>
          </a:stretch>
        </p:blipFill>
        <p:spPr>
          <a:xfrm>
            <a:off x="1524000" y="3352800"/>
            <a:ext cx="2286000" cy="761999"/>
          </a:xfrm>
          <a:prstGeom prst="rect">
            <a:avLst/>
          </a:prstGeom>
        </p:spPr>
      </p:pic>
      <p:sp>
        <p:nvSpPr>
          <p:cNvPr id="2" name="Title 1"/>
          <p:cNvSpPr>
            <a:spLocks noGrp="1"/>
          </p:cNvSpPr>
          <p:nvPr>
            <p:ph type="title"/>
          </p:nvPr>
        </p:nvSpPr>
        <p:spPr/>
        <p:txBody>
          <a:bodyPr/>
          <a:lstStyle/>
          <a:p>
            <a:r>
              <a:rPr lang="en-US" dirty="0"/>
              <a:t>Review: Faster R-CNN</a:t>
            </a:r>
          </a:p>
        </p:txBody>
      </p:sp>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45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be 6"/>
          <p:cNvSpPr/>
          <p:nvPr/>
        </p:nvSpPr>
        <p:spPr bwMode="auto">
          <a:xfrm>
            <a:off x="5416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6416701" y="4215203"/>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7380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3505200" y="2567283"/>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2" name="TextBox 11"/>
          <p:cNvSpPr txBox="1"/>
          <p:nvPr/>
        </p:nvSpPr>
        <p:spPr>
          <a:xfrm>
            <a:off x="2514600" y="2057400"/>
            <a:ext cx="1447800" cy="584776"/>
          </a:xfrm>
          <a:prstGeom prst="rect">
            <a:avLst/>
          </a:prstGeom>
          <a:noFill/>
        </p:spPr>
        <p:txBody>
          <a:bodyPr wrap="square" rtlCol="0">
            <a:spAutoFit/>
          </a:bodyPr>
          <a:lstStyle/>
          <a:p>
            <a:pPr algn="ctr"/>
            <a:r>
              <a:rPr lang="en-US" sz="1600" b="0" dirty="0"/>
              <a:t>Region proposals</a:t>
            </a:r>
          </a:p>
        </p:txBody>
      </p:sp>
      <p:sp>
        <p:nvSpPr>
          <p:cNvPr id="14" name="Up Arrow 13"/>
          <p:cNvSpPr/>
          <p:nvPr/>
        </p:nvSpPr>
        <p:spPr bwMode="auto">
          <a:xfrm>
            <a:off x="7008110" y="2209799"/>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5841243" y="2105336"/>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82"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1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Cube 83"/>
          <p:cNvSpPr/>
          <p:nvPr/>
        </p:nvSpPr>
        <p:spPr bwMode="auto">
          <a:xfrm>
            <a:off x="151628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5" name="Up Arrow 84"/>
          <p:cNvSpPr/>
          <p:nvPr/>
        </p:nvSpPr>
        <p:spPr bwMode="auto">
          <a:xfrm>
            <a:off x="2516161" y="4213956"/>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87" name="TextBox 86"/>
          <p:cNvSpPr txBox="1"/>
          <p:nvPr/>
        </p:nvSpPr>
        <p:spPr>
          <a:xfrm>
            <a:off x="3352800" y="3733800"/>
            <a:ext cx="1534626" cy="338554"/>
          </a:xfrm>
          <a:prstGeom prst="rect">
            <a:avLst/>
          </a:prstGeom>
          <a:noFill/>
        </p:spPr>
        <p:txBody>
          <a:bodyPr wrap="square" rtlCol="0">
            <a:spAutoFit/>
          </a:bodyPr>
          <a:lstStyle/>
          <a:p>
            <a:pPr algn="ctr"/>
            <a:r>
              <a:rPr lang="en-US" sz="1600" b="0" dirty="0">
                <a:solidFill>
                  <a:srgbClr val="C00000"/>
                </a:solidFill>
              </a:rPr>
              <a:t>feature map</a:t>
            </a:r>
          </a:p>
        </p:txBody>
      </p:sp>
      <p:sp>
        <p:nvSpPr>
          <p:cNvPr id="89" name="TextBox 88"/>
          <p:cNvSpPr txBox="1"/>
          <p:nvPr/>
        </p:nvSpPr>
        <p:spPr>
          <a:xfrm>
            <a:off x="-145183" y="3377624"/>
            <a:ext cx="2391215" cy="584776"/>
          </a:xfrm>
          <a:prstGeom prst="rect">
            <a:avLst/>
          </a:prstGeom>
          <a:noFill/>
        </p:spPr>
        <p:txBody>
          <a:bodyPr wrap="square" rtlCol="0">
            <a:spAutoFit/>
          </a:bodyPr>
          <a:lstStyle/>
          <a:p>
            <a:pPr algn="ctr"/>
            <a:r>
              <a:rPr lang="en-US" sz="1600" b="0" dirty="0"/>
              <a:t>Region Proposal Network</a:t>
            </a:r>
          </a:p>
        </p:txBody>
      </p:sp>
      <p:cxnSp>
        <p:nvCxnSpPr>
          <p:cNvPr id="133" name="Straight Connector 132"/>
          <p:cNvCxnSpPr/>
          <p:nvPr/>
        </p:nvCxnSpPr>
        <p:spPr>
          <a:xfrm>
            <a:off x="3429000" y="4953000"/>
            <a:ext cx="1916111" cy="0"/>
          </a:xfrm>
          <a:prstGeom prst="line">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15" y="914400"/>
            <a:ext cx="2327486" cy="1219200"/>
          </a:xfrm>
          <a:prstGeom prst="rect">
            <a:avLst/>
          </a:prstGeom>
        </p:spPr>
      </p:pic>
      <p:sp>
        <p:nvSpPr>
          <p:cNvPr id="145" name="Bent Arrow 144"/>
          <p:cNvSpPr/>
          <p:nvPr/>
        </p:nvSpPr>
        <p:spPr bwMode="auto">
          <a:xfrm>
            <a:off x="2590800" y="2642176"/>
            <a:ext cx="1066800" cy="838200"/>
          </a:xfrm>
          <a:prstGeom prst="bentArrow">
            <a:avLst>
              <a:gd name="adj1" fmla="val 18940"/>
              <a:gd name="adj2" fmla="val 25000"/>
              <a:gd name="adj3" fmla="val 25000"/>
              <a:gd name="adj4" fmla="val 43750"/>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6" name="Rectangle 145"/>
          <p:cNvSpPr/>
          <p:nvPr/>
        </p:nvSpPr>
        <p:spPr bwMode="auto">
          <a:xfrm>
            <a:off x="7620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7" name="Rectangle 146"/>
          <p:cNvSpPr/>
          <p:nvPr/>
        </p:nvSpPr>
        <p:spPr>
          <a:xfrm>
            <a:off x="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148" name="TextBox 147"/>
          <p:cNvSpPr txBox="1"/>
          <p:nvPr/>
        </p:nvSpPr>
        <p:spPr>
          <a:xfrm>
            <a:off x="3646974" y="4538246"/>
            <a:ext cx="1534626" cy="338554"/>
          </a:xfrm>
          <a:prstGeom prst="rect">
            <a:avLst/>
          </a:prstGeom>
          <a:noFill/>
        </p:spPr>
        <p:txBody>
          <a:bodyPr wrap="square" rtlCol="0">
            <a:spAutoFit/>
          </a:bodyPr>
          <a:lstStyle/>
          <a:p>
            <a:pPr algn="ctr"/>
            <a:r>
              <a:rPr lang="en-US" sz="1600" b="0" dirty="0">
                <a:solidFill>
                  <a:srgbClr val="C00000"/>
                </a:solidFill>
              </a:rPr>
              <a:t>share features</a:t>
            </a:r>
          </a:p>
        </p:txBody>
      </p:sp>
    </p:spTree>
    <p:extLst>
      <p:ext uri="{BB962C8B-B14F-4D97-AF65-F5344CB8AC3E}">
        <p14:creationId xmlns:p14="http://schemas.microsoft.com/office/powerpoint/2010/main" val="7342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7" grpId="0"/>
      <p:bldP spid="89" grpId="0"/>
      <p:bldP spid="145" grpId="0" animBg="1"/>
      <p:bldP spid="14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RPN</a:t>
            </a:r>
          </a:p>
        </p:txBody>
      </p:sp>
      <p:sp>
        <p:nvSpPr>
          <p:cNvPr id="3" name="Content Placeholder 2"/>
          <p:cNvSpPr>
            <a:spLocks noGrp="1"/>
          </p:cNvSpPr>
          <p:nvPr>
            <p:ph idx="1"/>
          </p:nvPr>
        </p:nvSpPr>
        <p:spPr>
          <a:xfrm>
            <a:off x="76200" y="990600"/>
            <a:ext cx="9144000" cy="5257800"/>
          </a:xfrm>
        </p:spPr>
        <p:txBody>
          <a:bodyPr/>
          <a:lstStyle/>
          <a:p>
            <a:pPr marL="457200" indent="-457200">
              <a:buFont typeface="Arial"/>
              <a:buChar char="•"/>
            </a:pPr>
            <a:r>
              <a:rPr lang="en-US" dirty="0"/>
              <a:t>Slide a small window (3x3) over the conv5 layer </a:t>
            </a:r>
          </a:p>
          <a:p>
            <a:pPr marL="857250" lvl="1" indent="-457200">
              <a:buFont typeface="Arial"/>
              <a:buChar char="•"/>
            </a:pPr>
            <a:r>
              <a:rPr lang="en-US" dirty="0"/>
              <a:t>Predict object/no object</a:t>
            </a:r>
          </a:p>
          <a:p>
            <a:pPr marL="857250" lvl="1" indent="-457200">
              <a:buFont typeface="Arial"/>
              <a:buChar char="•"/>
            </a:pPr>
            <a:r>
              <a:rPr lang="en-US" dirty="0"/>
              <a:t>Regress bounding box coordinates with reference to </a:t>
            </a:r>
            <a:r>
              <a:rPr lang="en-US" i="1" dirty="0"/>
              <a:t>anchors </a:t>
            </a:r>
            <a:br>
              <a:rPr lang="en-US" i="1" dirty="0"/>
            </a:br>
            <a:r>
              <a:rPr lang="en-US" dirty="0"/>
              <a:t>(3 scales x 3 aspect ratios)</a:t>
            </a:r>
          </a:p>
        </p:txBody>
      </p:sp>
      <p:pic>
        <p:nvPicPr>
          <p:cNvPr id="5" name="Picture 4" descr="Screen Shot 2016-04-25 at 12.2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39118"/>
            <a:ext cx="6705600" cy="3966482"/>
          </a:xfrm>
          <a:prstGeom prst="rect">
            <a:avLst/>
          </a:prstGeom>
        </p:spPr>
      </p:pic>
    </p:spTree>
    <p:extLst>
      <p:ext uri="{BB962C8B-B14F-4D97-AF65-F5344CB8AC3E}">
        <p14:creationId xmlns:p14="http://schemas.microsoft.com/office/powerpoint/2010/main" val="3755097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SSD</a:t>
            </a:r>
          </a:p>
        </p:txBody>
      </p:sp>
      <p:sp>
        <p:nvSpPr>
          <p:cNvPr id="4" name="Rectangle 3"/>
          <p:cNvSpPr/>
          <p:nvPr/>
        </p:nvSpPr>
        <p:spPr>
          <a:xfrm>
            <a:off x="228600" y="6248400"/>
            <a:ext cx="8686800" cy="584776"/>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3"/>
              </a:rPr>
              <a:t>SSD: Single Shot MultiBox Detector</a:t>
            </a:r>
            <a:r>
              <a:rPr lang="en-US" sz="1600" b="0" dirty="0"/>
              <a:t>, ECCV 2016.</a:t>
            </a:r>
          </a:p>
        </p:txBody>
      </p:sp>
      <p:pic>
        <p:nvPicPr>
          <p:cNvPr id="5" name="Picture 4" descr="Screen Shot 2016-04-25 at 1.20.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1400"/>
            <a:ext cx="9144000" cy="2540365"/>
          </a:xfrm>
          <a:prstGeom prst="rect">
            <a:avLst/>
          </a:prstGeom>
        </p:spPr>
      </p:pic>
      <p:pic>
        <p:nvPicPr>
          <p:cNvPr id="6" name="Picture 5" descr="Screen Shot 2016-04-25 at 1.23.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1066800"/>
            <a:ext cx="6173308" cy="2362200"/>
          </a:xfrm>
          <a:prstGeom prst="rect">
            <a:avLst/>
          </a:prstGeom>
        </p:spPr>
      </p:pic>
    </p:spTree>
    <p:extLst>
      <p:ext uri="{BB962C8B-B14F-4D97-AF65-F5344CB8AC3E}">
        <p14:creationId xmlns:p14="http://schemas.microsoft.com/office/powerpoint/2010/main" val="4203889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Object detection with CNNs</a:t>
            </a:r>
          </a:p>
        </p:txBody>
      </p:sp>
      <p:sp>
        <p:nvSpPr>
          <p:cNvPr id="3" name="Content Placeholder 2"/>
          <p:cNvSpPr>
            <a:spLocks noGrp="1"/>
          </p:cNvSpPr>
          <p:nvPr>
            <p:ph idx="1"/>
          </p:nvPr>
        </p:nvSpPr>
        <p:spPr/>
        <p:txBody>
          <a:bodyPr/>
          <a:lstStyle/>
          <a:p>
            <a:pPr marL="457200" indent="-457200">
              <a:buFont typeface="Arial"/>
              <a:buChar char="•"/>
            </a:pPr>
            <a:r>
              <a:rPr lang="en-US" dirty="0"/>
              <a:t>R-CNN: region proposals + CNN on cropped, resampled regions</a:t>
            </a:r>
          </a:p>
          <a:p>
            <a:pPr marL="457200" indent="-457200">
              <a:buFont typeface="Arial"/>
              <a:buChar char="•"/>
            </a:pPr>
            <a:r>
              <a:rPr lang="en-US" dirty="0"/>
              <a:t>Fast R-CNN: region proposals + </a:t>
            </a:r>
            <a:r>
              <a:rPr lang="en-US" dirty="0" err="1"/>
              <a:t>RoI</a:t>
            </a:r>
            <a:r>
              <a:rPr lang="en-US" dirty="0"/>
              <a:t> pooling on top of a </a:t>
            </a:r>
            <a:r>
              <a:rPr lang="en-US" dirty="0" err="1"/>
              <a:t>conv</a:t>
            </a:r>
            <a:r>
              <a:rPr lang="en-US" dirty="0"/>
              <a:t> feature map</a:t>
            </a:r>
          </a:p>
          <a:p>
            <a:pPr marL="457200" indent="-457200">
              <a:buFont typeface="Arial"/>
              <a:buChar char="•"/>
            </a:pPr>
            <a:r>
              <a:rPr lang="en-US" dirty="0"/>
              <a:t>Faster R-CNN: RPN + </a:t>
            </a:r>
            <a:r>
              <a:rPr lang="en-US" dirty="0" err="1"/>
              <a:t>RoI</a:t>
            </a:r>
            <a:r>
              <a:rPr lang="en-US" dirty="0"/>
              <a:t> pooling</a:t>
            </a:r>
          </a:p>
          <a:p>
            <a:pPr marL="457200" indent="-457200">
              <a:buFont typeface="Arial"/>
              <a:buChar char="•"/>
            </a:pPr>
            <a:r>
              <a:rPr lang="en-US" dirty="0"/>
              <a:t>Next generation of detectors</a:t>
            </a:r>
          </a:p>
          <a:p>
            <a:pPr marL="857250" lvl="1" indent="-457200">
              <a:buFont typeface="Arial"/>
              <a:buChar char="•"/>
            </a:pPr>
            <a:r>
              <a:rPr lang="en-US" sz="2400" dirty="0"/>
              <a:t>Direct prediction of BB offsets, class scores on top of </a:t>
            </a:r>
            <a:r>
              <a:rPr lang="en-US" sz="2400" dirty="0" err="1"/>
              <a:t>conv</a:t>
            </a:r>
            <a:r>
              <a:rPr lang="en-US" sz="2400" dirty="0"/>
              <a:t> feature maps</a:t>
            </a:r>
          </a:p>
          <a:p>
            <a:pPr marL="857250" lvl="1" indent="-457200">
              <a:buFont typeface="Arial"/>
              <a:buChar char="•"/>
            </a:pPr>
            <a:r>
              <a:rPr lang="en-US" sz="2400" dirty="0"/>
              <a:t>Get better context by combining feature maps at multiple resolutions</a:t>
            </a:r>
          </a:p>
        </p:txBody>
      </p:sp>
    </p:spTree>
    <p:extLst>
      <p:ext uri="{BB962C8B-B14F-4D97-AF65-F5344CB8AC3E}">
        <p14:creationId xmlns:p14="http://schemas.microsoft.com/office/powerpoint/2010/main" val="1061343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Instance segmentation</a:t>
            </a:r>
          </a:p>
        </p:txBody>
      </p:sp>
      <p:pic>
        <p:nvPicPr>
          <p:cNvPr id="4" name="Picture 3" descr="Screen Shot 2018-04-23 at 1.14.05 PM.png"/>
          <p:cNvPicPr>
            <a:picLocks noChangeAspect="1"/>
          </p:cNvPicPr>
          <p:nvPr/>
        </p:nvPicPr>
        <p:blipFill rotWithShape="1">
          <a:blip r:embed="rId2">
            <a:extLst>
              <a:ext uri="{28A0092B-C50C-407E-A947-70E740481C1C}">
                <a14:useLocalDpi xmlns:a14="http://schemas.microsoft.com/office/drawing/2010/main" val="0"/>
              </a:ext>
            </a:extLst>
          </a:blip>
          <a:srcRect b="18663"/>
          <a:stretch/>
        </p:blipFill>
        <p:spPr>
          <a:xfrm>
            <a:off x="0" y="990601"/>
            <a:ext cx="9144000" cy="2438400"/>
          </a:xfrm>
          <a:prstGeom prst="rect">
            <a:avLst/>
          </a:prstGeom>
        </p:spPr>
      </p:pic>
      <p:pic>
        <p:nvPicPr>
          <p:cNvPr id="3" name="Picture 2">
            <a:extLst>
              <a:ext uri="{FF2B5EF4-FFF2-40B4-BE49-F238E27FC236}">
                <a16:creationId xmlns:a16="http://schemas.microsoft.com/office/drawing/2014/main" id="{AFD9A654-EDCB-5049-969A-D3D7BC0A0089}"/>
              </a:ext>
            </a:extLst>
          </p:cNvPr>
          <p:cNvPicPr>
            <a:picLocks noChangeAspect="1"/>
          </p:cNvPicPr>
          <p:nvPr/>
        </p:nvPicPr>
        <p:blipFill>
          <a:blip r:embed="rId3"/>
          <a:stretch>
            <a:fillRect/>
          </a:stretch>
        </p:blipFill>
        <p:spPr>
          <a:xfrm>
            <a:off x="5791200" y="4038600"/>
            <a:ext cx="2895600" cy="1524000"/>
          </a:xfrm>
          <a:prstGeom prst="rect">
            <a:avLst/>
          </a:prstGeom>
        </p:spPr>
      </p:pic>
      <p:sp>
        <p:nvSpPr>
          <p:cNvPr id="6" name="Content Placeholder 2">
            <a:extLst>
              <a:ext uri="{FF2B5EF4-FFF2-40B4-BE49-F238E27FC236}">
                <a16:creationId xmlns:a16="http://schemas.microsoft.com/office/drawing/2014/main" id="{8C81BEB3-74AD-9343-B21A-DCC8F6108AE7}"/>
              </a:ext>
            </a:extLst>
          </p:cNvPr>
          <p:cNvSpPr>
            <a:spLocks noGrp="1"/>
          </p:cNvSpPr>
          <p:nvPr>
            <p:ph idx="1"/>
          </p:nvPr>
        </p:nvSpPr>
        <p:spPr>
          <a:xfrm>
            <a:off x="304800" y="3810000"/>
            <a:ext cx="5105400" cy="2809440"/>
          </a:xfrm>
        </p:spPr>
        <p:txBody>
          <a:bodyPr/>
          <a:lstStyle/>
          <a:p>
            <a:pPr marL="0" indent="0"/>
            <a:r>
              <a:rPr lang="en-US" dirty="0"/>
              <a:t>Evaluation</a:t>
            </a:r>
          </a:p>
          <a:p>
            <a:pPr marL="457200" indent="-457200">
              <a:buFont typeface="Arial"/>
              <a:buChar char="•"/>
            </a:pPr>
            <a:r>
              <a:rPr lang="en-US" dirty="0"/>
              <a:t>Average Precision like detection, except region </a:t>
            </a:r>
            <a:r>
              <a:rPr lang="en-US" dirty="0" err="1"/>
              <a:t>IoU</a:t>
            </a:r>
            <a:r>
              <a:rPr lang="en-US" dirty="0"/>
              <a:t> as opposed to box </a:t>
            </a:r>
            <a:r>
              <a:rPr lang="en-US" dirty="0" err="1"/>
              <a:t>IoU</a:t>
            </a:r>
            <a:r>
              <a:rPr lang="en-US" dirty="0"/>
              <a:t>.</a:t>
            </a:r>
          </a:p>
        </p:txBody>
      </p:sp>
      <p:sp>
        <p:nvSpPr>
          <p:cNvPr id="7" name="TextBox 6">
            <a:extLst>
              <a:ext uri="{FF2B5EF4-FFF2-40B4-BE49-F238E27FC236}">
                <a16:creationId xmlns:a16="http://schemas.microsoft.com/office/drawing/2014/main" id="{CD745988-1600-794A-ABCA-656F2DA917E4}"/>
              </a:ext>
            </a:extLst>
          </p:cNvPr>
          <p:cNvSpPr txBox="1"/>
          <p:nvPr/>
        </p:nvSpPr>
        <p:spPr>
          <a:xfrm>
            <a:off x="1524000" y="6172200"/>
            <a:ext cx="6400800" cy="646331"/>
          </a:xfrm>
          <a:prstGeom prst="rect">
            <a:avLst/>
          </a:prstGeom>
          <a:noFill/>
        </p:spPr>
        <p:txBody>
          <a:bodyPr wrap="square" rtlCol="0">
            <a:spAutoFit/>
          </a:bodyPr>
          <a:lstStyle/>
          <a:p>
            <a:pPr algn="ctr"/>
            <a:r>
              <a:rPr lang="en-US" sz="1800" b="0" dirty="0"/>
              <a:t>B. Hariharan et al., </a:t>
            </a:r>
            <a:r>
              <a:rPr lang="en-US" sz="1800" b="0" dirty="0">
                <a:hlinkClick r:id="rId4"/>
              </a:rPr>
              <a:t>Simultaneous Detection and Segmentation</a:t>
            </a:r>
            <a:r>
              <a:rPr lang="en-US" sz="1800" b="0" dirty="0"/>
              <a:t>, ECCV 2014</a:t>
            </a:r>
          </a:p>
        </p:txBody>
      </p:sp>
    </p:spTree>
    <p:extLst>
      <p:ext uri="{BB962C8B-B14F-4D97-AF65-F5344CB8AC3E}">
        <p14:creationId xmlns:p14="http://schemas.microsoft.com/office/powerpoint/2010/main" val="2982729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Mask R-CNN</a:t>
            </a:r>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a:t>Mask R-CNN = Faster R-CNN + FCN on </a:t>
            </a:r>
            <a:r>
              <a:rPr lang="en-US" dirty="0" err="1"/>
              <a:t>RoIs</a:t>
            </a:r>
            <a:endParaRPr lang="en-US" dirty="0"/>
          </a:p>
        </p:txBody>
      </p:sp>
      <p:pic>
        <p:nvPicPr>
          <p:cNvPr id="4" name="Picture 3" descr="Screen Shot 2018-04-23 at 1.11.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78" y="1828800"/>
            <a:ext cx="7568722" cy="3467368"/>
          </a:xfrm>
          <a:prstGeom prst="rect">
            <a:avLst/>
          </a:prstGeom>
        </p:spPr>
      </p:pic>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3"/>
              </a:rPr>
              <a:t>Mask R-CNN</a:t>
            </a:r>
            <a:r>
              <a:rPr lang="en-US" sz="1800" b="0" dirty="0"/>
              <a:t>, </a:t>
            </a:r>
            <a:br>
              <a:rPr lang="en-US" sz="1800" b="0" dirty="0"/>
            </a:br>
            <a:r>
              <a:rPr lang="en-US" sz="1800" b="0" dirty="0"/>
              <a:t>ICCV 2017 (Best Paper Award)</a:t>
            </a:r>
          </a:p>
        </p:txBody>
      </p:sp>
      <p:sp>
        <p:nvSpPr>
          <p:cNvPr id="3" name="TextBox 2">
            <a:extLst>
              <a:ext uri="{FF2B5EF4-FFF2-40B4-BE49-F238E27FC236}">
                <a16:creationId xmlns:a16="http://schemas.microsoft.com/office/drawing/2014/main" id="{34C1A676-7F22-D64C-8317-8D1DC4C26B60}"/>
              </a:ext>
            </a:extLst>
          </p:cNvPr>
          <p:cNvSpPr txBox="1"/>
          <p:nvPr/>
        </p:nvSpPr>
        <p:spPr>
          <a:xfrm>
            <a:off x="4191000" y="5230505"/>
            <a:ext cx="4953000" cy="646331"/>
          </a:xfrm>
          <a:prstGeom prst="rect">
            <a:avLst/>
          </a:prstGeom>
          <a:noFill/>
        </p:spPr>
        <p:txBody>
          <a:bodyPr wrap="square" rtlCol="0">
            <a:spAutoFit/>
          </a:bodyPr>
          <a:lstStyle/>
          <a:p>
            <a:r>
              <a:rPr lang="en-US" sz="1800" b="0" dirty="0"/>
              <a:t>Mask branch: separately predict segmentation for each possible class</a:t>
            </a:r>
          </a:p>
        </p:txBody>
      </p:sp>
      <p:sp>
        <p:nvSpPr>
          <p:cNvPr id="7" name="TextBox 6">
            <a:extLst>
              <a:ext uri="{FF2B5EF4-FFF2-40B4-BE49-F238E27FC236}">
                <a16:creationId xmlns:a16="http://schemas.microsoft.com/office/drawing/2014/main" id="{32F676C2-13FD-A940-A45C-B1777165C594}"/>
              </a:ext>
            </a:extLst>
          </p:cNvPr>
          <p:cNvSpPr txBox="1"/>
          <p:nvPr/>
        </p:nvSpPr>
        <p:spPr>
          <a:xfrm>
            <a:off x="4610100" y="2133600"/>
            <a:ext cx="3390900" cy="646331"/>
          </a:xfrm>
          <a:prstGeom prst="rect">
            <a:avLst/>
          </a:prstGeom>
          <a:noFill/>
        </p:spPr>
        <p:txBody>
          <a:bodyPr wrap="square" rtlCol="0">
            <a:spAutoFit/>
          </a:bodyPr>
          <a:lstStyle/>
          <a:p>
            <a:r>
              <a:rPr lang="en-US" sz="1800" b="0" dirty="0" err="1"/>
              <a:t>Classification+regression</a:t>
            </a:r>
            <a:r>
              <a:rPr lang="en-US" sz="1800" b="0" dirty="0"/>
              <a:t> branch</a:t>
            </a:r>
          </a:p>
        </p:txBody>
      </p:sp>
    </p:spTree>
    <p:extLst>
      <p:ext uri="{BB962C8B-B14F-4D97-AF65-F5344CB8AC3E}">
        <p14:creationId xmlns:p14="http://schemas.microsoft.com/office/powerpoint/2010/main" val="319268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762000"/>
          </a:xfrm>
        </p:spPr>
        <p:txBody>
          <a:bodyPr/>
          <a:lstStyle/>
          <a:p>
            <a:pPr algn="ctr" eaLnBrk="1" hangingPunct="1"/>
            <a:r>
              <a:rPr lang="en-US" sz="4000" dirty="0"/>
              <a:t>PASCAL VOC Challenge (2005-2012)</a:t>
            </a:r>
          </a:p>
        </p:txBody>
      </p:sp>
      <p:sp>
        <p:nvSpPr>
          <p:cNvPr id="19459" name="Text Box 4"/>
          <p:cNvSpPr txBox="1">
            <a:spLocks noChangeArrowheads="1"/>
          </p:cNvSpPr>
          <p:nvPr/>
        </p:nvSpPr>
        <p:spPr bwMode="auto">
          <a:xfrm>
            <a:off x="304800" y="2743200"/>
            <a:ext cx="8534400" cy="3200876"/>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b="0" dirty="0">
                <a:solidFill>
                  <a:srgbClr val="000000"/>
                </a:solidFill>
              </a:rPr>
              <a:t>20 challenge classes:</a:t>
            </a:r>
            <a:endParaRPr lang="en-US" b="0" i="1" dirty="0">
              <a:solidFill>
                <a:srgbClr val="000000"/>
              </a:solidFill>
            </a:endParaRPr>
          </a:p>
          <a:p>
            <a:pPr marL="742950" lvl="1" indent="-285750">
              <a:buFont typeface="Arial" pitchFamily="34" charset="0"/>
              <a:buChar char="•"/>
            </a:pPr>
            <a:r>
              <a:rPr lang="en-US" sz="2000" b="0" i="1" dirty="0">
                <a:solidFill>
                  <a:srgbClr val="000000"/>
                </a:solidFill>
                <a:cs typeface="Arial" charset="0"/>
              </a:rPr>
              <a:t>Person</a:t>
            </a:r>
            <a:r>
              <a:rPr lang="en-US" sz="2000" b="0" dirty="0">
                <a:solidFill>
                  <a:srgbClr val="000000"/>
                </a:solidFill>
                <a:cs typeface="Arial" charset="0"/>
              </a:rPr>
              <a:t> </a:t>
            </a:r>
            <a:endParaRPr lang="en-US" sz="2000" b="0" dirty="0">
              <a:solidFill>
                <a:srgbClr val="000000"/>
              </a:solidFill>
            </a:endParaRPr>
          </a:p>
          <a:p>
            <a:pPr marL="742950" lvl="1" indent="-285750">
              <a:buFont typeface="Arial" pitchFamily="34" charset="0"/>
              <a:buChar char="•"/>
            </a:pPr>
            <a:r>
              <a:rPr lang="en-US" sz="2000" b="0" i="1" dirty="0">
                <a:solidFill>
                  <a:srgbClr val="000000"/>
                </a:solidFill>
                <a:cs typeface="Arial" charset="0"/>
              </a:rPr>
              <a:t>Animals:</a:t>
            </a:r>
            <a:r>
              <a:rPr lang="en-US" sz="2000" b="0" dirty="0">
                <a:solidFill>
                  <a:srgbClr val="000000"/>
                </a:solidFill>
                <a:cs typeface="Arial" charset="0"/>
              </a:rPr>
              <a:t> bird, cat, cow, dog, horse, sheep </a:t>
            </a:r>
            <a:endParaRPr lang="en-US" sz="2000" b="0" dirty="0">
              <a:solidFill>
                <a:srgbClr val="000000"/>
              </a:solidFill>
            </a:endParaRPr>
          </a:p>
          <a:p>
            <a:pPr marL="742950" lvl="1" indent="-285750">
              <a:buFont typeface="Arial" pitchFamily="34" charset="0"/>
              <a:buChar char="•"/>
            </a:pPr>
            <a:r>
              <a:rPr lang="en-US" sz="2000" b="0" i="1" dirty="0">
                <a:solidFill>
                  <a:srgbClr val="000000"/>
                </a:solidFill>
                <a:cs typeface="Arial" charset="0"/>
              </a:rPr>
              <a:t>Vehicles:</a:t>
            </a:r>
            <a:r>
              <a:rPr lang="en-US" sz="2000" b="0" dirty="0">
                <a:solidFill>
                  <a:srgbClr val="000000"/>
                </a:solidFill>
                <a:cs typeface="Arial" charset="0"/>
              </a:rPr>
              <a:t> </a:t>
            </a:r>
            <a:r>
              <a:rPr lang="en-US" sz="2000" b="0" dirty="0" err="1">
                <a:solidFill>
                  <a:srgbClr val="000000"/>
                </a:solidFill>
                <a:cs typeface="Arial" charset="0"/>
              </a:rPr>
              <a:t>aeroplane</a:t>
            </a:r>
            <a:r>
              <a:rPr lang="en-US" sz="2000" b="0" dirty="0">
                <a:solidFill>
                  <a:srgbClr val="000000"/>
                </a:solidFill>
                <a:cs typeface="Arial" charset="0"/>
              </a:rPr>
              <a:t>, bicycle, boat, bus, car, motorbike, train </a:t>
            </a:r>
            <a:endParaRPr lang="en-US" sz="2000" b="0" dirty="0">
              <a:solidFill>
                <a:srgbClr val="000000"/>
              </a:solidFill>
            </a:endParaRPr>
          </a:p>
          <a:p>
            <a:pPr marL="742950" lvl="1" indent="-285750">
              <a:buFont typeface="Arial" pitchFamily="34" charset="0"/>
              <a:buChar char="•"/>
            </a:pPr>
            <a:r>
              <a:rPr lang="en-US" sz="2000" b="0" i="1" dirty="0">
                <a:solidFill>
                  <a:srgbClr val="000000"/>
                </a:solidFill>
                <a:cs typeface="Arial" charset="0"/>
              </a:rPr>
              <a:t>Indoor:</a:t>
            </a:r>
            <a:r>
              <a:rPr lang="en-US" sz="2000" b="0" dirty="0">
                <a:solidFill>
                  <a:srgbClr val="000000"/>
                </a:solidFill>
                <a:cs typeface="Arial" charset="0"/>
              </a:rPr>
              <a:t> bottle, chair, dining table, potted plant, sofa, </a:t>
            </a:r>
            <a:r>
              <a:rPr lang="en-US" sz="2000" b="0" dirty="0" err="1">
                <a:solidFill>
                  <a:srgbClr val="000000"/>
                </a:solidFill>
                <a:cs typeface="Arial" charset="0"/>
              </a:rPr>
              <a:t>tv</a:t>
            </a:r>
            <a:r>
              <a:rPr lang="en-US" sz="2000" b="0" dirty="0">
                <a:solidFill>
                  <a:srgbClr val="000000"/>
                </a:solidFill>
                <a:cs typeface="Arial" charset="0"/>
              </a:rPr>
              <a:t>/monitor</a:t>
            </a:r>
          </a:p>
          <a:p>
            <a:pPr marL="285750" indent="-285750">
              <a:buFont typeface="Arial" pitchFamily="34" charset="0"/>
              <a:buChar char="•"/>
            </a:pPr>
            <a:endParaRPr lang="en-US" sz="2000" b="0" dirty="0">
              <a:solidFill>
                <a:srgbClr val="000000"/>
              </a:solidFill>
              <a:cs typeface="Arial" charset="0"/>
            </a:endParaRPr>
          </a:p>
          <a:p>
            <a:pPr marL="285750" indent="-285750">
              <a:buFont typeface="Arial" pitchFamily="34" charset="0"/>
              <a:buChar char="•"/>
            </a:pPr>
            <a:r>
              <a:rPr lang="en-US" b="0" dirty="0">
                <a:solidFill>
                  <a:srgbClr val="000000"/>
                </a:solidFill>
                <a:cs typeface="Arial" charset="0"/>
              </a:rPr>
              <a:t>Dataset size (by 2012): 11.5K training/validation images, 27K bounding boxes, 7K segmentations </a:t>
            </a:r>
          </a:p>
          <a:p>
            <a:pPr marL="285750" indent="-285750">
              <a:spcBef>
                <a:spcPct val="50000"/>
              </a:spcBef>
              <a:buFont typeface="Arial" pitchFamily="34" charset="0"/>
              <a:buChar char="•"/>
            </a:pPr>
            <a:endParaRPr lang="en-US" sz="2000" b="0" dirty="0">
              <a:solidFill>
                <a:srgbClr val="000000"/>
              </a:solidFill>
              <a:cs typeface="Arial" charset="0"/>
            </a:endParaRPr>
          </a:p>
        </p:txBody>
      </p:sp>
      <p:sp>
        <p:nvSpPr>
          <p:cNvPr id="19461" name="Rectangle 42"/>
          <p:cNvSpPr>
            <a:spLocks noChangeArrowheads="1"/>
          </p:cNvSpPr>
          <p:nvPr/>
        </p:nvSpPr>
        <p:spPr bwMode="auto">
          <a:xfrm>
            <a:off x="1371600" y="6324600"/>
            <a:ext cx="6477000" cy="400110"/>
          </a:xfrm>
          <a:prstGeom prst="rect">
            <a:avLst/>
          </a:prstGeom>
          <a:noFill/>
          <a:ln w="9525">
            <a:noFill/>
            <a:miter lim="800000"/>
            <a:headEnd/>
            <a:tailEnd/>
          </a:ln>
        </p:spPr>
        <p:txBody>
          <a:bodyPr wrap="square">
            <a:spAutoFit/>
          </a:bodyPr>
          <a:lstStyle/>
          <a:p>
            <a:pPr algn="ctr"/>
            <a:r>
              <a:rPr lang="en-US" sz="2000" b="0" dirty="0">
                <a:solidFill>
                  <a:srgbClr val="000000"/>
                </a:solidFill>
                <a:hlinkClick r:id="rId3"/>
              </a:rPr>
              <a:t>http://host.robots.ox.ac.uk/pascal/VOC/</a:t>
            </a:r>
            <a:endParaRPr lang="en-US" sz="2000" b="0" dirty="0">
              <a:solidFill>
                <a:srgbClr val="000000"/>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3" y="914400"/>
            <a:ext cx="9157063" cy="15416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5518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RoIAlign</a:t>
            </a:r>
            <a:r>
              <a:rPr lang="en-US" dirty="0"/>
              <a:t> vs. </a:t>
            </a:r>
            <a:r>
              <a:rPr lang="en-US" dirty="0" err="1"/>
              <a:t>RoIPool</a:t>
            </a:r>
            <a:endParaRPr lang="en-US" dirty="0"/>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err="1"/>
              <a:t>RoIPool</a:t>
            </a:r>
            <a:r>
              <a:rPr lang="en-US" dirty="0"/>
              <a:t>: nearest neighbor quantization</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4" name="Picture 3" descr="Screen Shot 2018-04-26 at 9.50.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167889"/>
          </a:xfrm>
          <a:prstGeom prst="rect">
            <a:avLst/>
          </a:prstGeom>
        </p:spPr>
      </p:pic>
      <p:sp>
        <p:nvSpPr>
          <p:cNvPr id="7" name="Rectangle 6"/>
          <p:cNvSpPr/>
          <p:nvPr/>
        </p:nvSpPr>
        <p:spPr bwMode="auto">
          <a:xfrm>
            <a:off x="0" y="1447800"/>
            <a:ext cx="7086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10052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RoIAlign</a:t>
            </a:r>
            <a:r>
              <a:rPr lang="en-US" dirty="0"/>
              <a:t> vs. </a:t>
            </a:r>
            <a:r>
              <a:rPr lang="en-US" dirty="0" err="1"/>
              <a:t>RoIPool</a:t>
            </a:r>
            <a:endParaRPr lang="en-US" dirty="0"/>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err="1"/>
              <a:t>RoIPool</a:t>
            </a:r>
            <a:r>
              <a:rPr lang="en-US" dirty="0"/>
              <a:t>: nearest neighbor quantization</a:t>
            </a:r>
          </a:p>
          <a:p>
            <a:pPr marL="457200" indent="-457200">
              <a:buFont typeface="Arial"/>
              <a:buChar char="•"/>
            </a:pPr>
            <a:r>
              <a:rPr lang="en-US" dirty="0" err="1"/>
              <a:t>RoIAlign</a:t>
            </a:r>
            <a:r>
              <a:rPr lang="en-US" dirty="0"/>
              <a:t>: bilinear interpolation</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3" name="Picture 2" descr="Screen Shot 2018-04-23 at 1.22.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362199"/>
            <a:ext cx="7467600" cy="3013133"/>
          </a:xfrm>
          <a:prstGeom prst="rect">
            <a:avLst/>
          </a:prstGeom>
        </p:spPr>
      </p:pic>
    </p:spTree>
    <p:extLst>
      <p:ext uri="{BB962C8B-B14F-4D97-AF65-F5344CB8AC3E}">
        <p14:creationId xmlns:p14="http://schemas.microsoft.com/office/powerpoint/2010/main" val="2149402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Mask R-CNN</a:t>
            </a:r>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a:t>From </a:t>
            </a:r>
            <a:r>
              <a:rPr lang="en-US" dirty="0" err="1"/>
              <a:t>RoIAlign</a:t>
            </a:r>
            <a:r>
              <a:rPr lang="en-US" dirty="0"/>
              <a:t> features, predict class label, bounding box, and segmentation mask</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4" name="Picture 3" descr="Screen Shot 2018-04-26 at 9.57.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028" y="1905000"/>
            <a:ext cx="6164972" cy="4126290"/>
          </a:xfrm>
          <a:prstGeom prst="rect">
            <a:avLst/>
          </a:prstGeom>
        </p:spPr>
      </p:pic>
      <p:sp>
        <p:nvSpPr>
          <p:cNvPr id="3" name="TextBox 2">
            <a:extLst>
              <a:ext uri="{FF2B5EF4-FFF2-40B4-BE49-F238E27FC236}">
                <a16:creationId xmlns:a16="http://schemas.microsoft.com/office/drawing/2014/main" id="{4CF0B7BC-4157-B244-9572-B6E78329BF30}"/>
              </a:ext>
            </a:extLst>
          </p:cNvPr>
          <p:cNvSpPr txBox="1"/>
          <p:nvPr/>
        </p:nvSpPr>
        <p:spPr>
          <a:xfrm>
            <a:off x="4572000" y="2057400"/>
            <a:ext cx="2895600" cy="584775"/>
          </a:xfrm>
          <a:prstGeom prst="rect">
            <a:avLst/>
          </a:prstGeom>
          <a:solidFill>
            <a:schemeClr val="bg2">
              <a:lumMod val="20000"/>
              <a:lumOff val="80000"/>
            </a:schemeClr>
          </a:solidFill>
        </p:spPr>
        <p:txBody>
          <a:bodyPr wrap="square" rtlCol="0">
            <a:spAutoFit/>
          </a:bodyPr>
          <a:lstStyle/>
          <a:p>
            <a:r>
              <a:rPr lang="en-US" sz="1600" dirty="0"/>
              <a:t>Feature Pyramid Networks (FPN) architecture</a:t>
            </a:r>
          </a:p>
        </p:txBody>
      </p:sp>
    </p:spTree>
    <p:extLst>
      <p:ext uri="{BB962C8B-B14F-4D97-AF65-F5344CB8AC3E}">
        <p14:creationId xmlns:p14="http://schemas.microsoft.com/office/powerpoint/2010/main" val="1182468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Mask R-CNN</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7" name="Picture 6" descr="Screen Shot 2018-04-23 at 1.25.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9786"/>
            <a:ext cx="9144000" cy="4823814"/>
          </a:xfrm>
          <a:prstGeom prst="rect">
            <a:avLst/>
          </a:prstGeom>
        </p:spPr>
      </p:pic>
    </p:spTree>
    <p:extLst>
      <p:ext uri="{BB962C8B-B14F-4D97-AF65-F5344CB8AC3E}">
        <p14:creationId xmlns:p14="http://schemas.microsoft.com/office/powerpoint/2010/main" val="678777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results</a:t>
            </a:r>
          </a:p>
        </p:txBody>
      </p:sp>
      <p:pic>
        <p:nvPicPr>
          <p:cNvPr id="8" name="Picture 7" descr="Screen Shot 2018-04-23 at 1.3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229600" cy="5851786"/>
          </a:xfrm>
          <a:prstGeom prst="rect">
            <a:avLst/>
          </a:prstGeom>
        </p:spPr>
      </p:pic>
    </p:spTree>
    <p:extLst>
      <p:ext uri="{BB962C8B-B14F-4D97-AF65-F5344CB8AC3E}">
        <p14:creationId xmlns:p14="http://schemas.microsoft.com/office/powerpoint/2010/main" val="3330437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results</a:t>
            </a:r>
          </a:p>
        </p:txBody>
      </p:sp>
      <p:pic>
        <p:nvPicPr>
          <p:cNvPr id="4" name="Picture 3" descr="Screen Shot 2018-04-23 at 1.3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14400"/>
            <a:ext cx="8305800" cy="5953489"/>
          </a:xfrm>
          <a:prstGeom prst="rect">
            <a:avLst/>
          </a:prstGeom>
        </p:spPr>
      </p:pic>
    </p:spTree>
    <p:extLst>
      <p:ext uri="{BB962C8B-B14F-4D97-AF65-F5344CB8AC3E}">
        <p14:creationId xmlns:p14="http://schemas.microsoft.com/office/powerpoint/2010/main" val="2741996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153400" cy="838200"/>
          </a:xfrm>
        </p:spPr>
        <p:txBody>
          <a:bodyPr/>
          <a:lstStyle/>
          <a:p>
            <a:r>
              <a:rPr lang="en-US" dirty="0"/>
              <a:t>Instance segmentation results on COCO</a:t>
            </a:r>
          </a:p>
        </p:txBody>
      </p:sp>
      <p:pic>
        <p:nvPicPr>
          <p:cNvPr id="5" name="Picture 4" descr="Screen Shot 2018-04-23 at 1.3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9500"/>
            <a:ext cx="9144000" cy="2151924"/>
          </a:xfrm>
          <a:prstGeom prst="rect">
            <a:avLst/>
          </a:prstGeom>
        </p:spPr>
      </p:pic>
      <p:sp>
        <p:nvSpPr>
          <p:cNvPr id="6" name="TextBox 5"/>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3"/>
              </a:rPr>
              <a:t>Mask R-CNN</a:t>
            </a:r>
            <a:r>
              <a:rPr lang="en-US" sz="1800" b="0" dirty="0"/>
              <a:t>, </a:t>
            </a:r>
            <a:br>
              <a:rPr lang="en-US" sz="1800" b="0" dirty="0"/>
            </a:br>
            <a:r>
              <a:rPr lang="en-US" sz="1800" b="0" dirty="0"/>
              <a:t>ICCV 2017 (Best Paper Award)</a:t>
            </a:r>
          </a:p>
        </p:txBody>
      </p:sp>
      <p:sp>
        <p:nvSpPr>
          <p:cNvPr id="3" name="TextBox 2">
            <a:extLst>
              <a:ext uri="{FF2B5EF4-FFF2-40B4-BE49-F238E27FC236}">
                <a16:creationId xmlns:a16="http://schemas.microsoft.com/office/drawing/2014/main" id="{BF14C0D3-4198-DB4A-8090-54F3135A4824}"/>
              </a:ext>
            </a:extLst>
          </p:cNvPr>
          <p:cNvSpPr txBox="1"/>
          <p:nvPr/>
        </p:nvSpPr>
        <p:spPr>
          <a:xfrm>
            <a:off x="4572000" y="4572000"/>
            <a:ext cx="2057400" cy="646331"/>
          </a:xfrm>
          <a:prstGeom prst="rect">
            <a:avLst/>
          </a:prstGeom>
          <a:noFill/>
        </p:spPr>
        <p:txBody>
          <a:bodyPr wrap="square" rtlCol="0">
            <a:spAutoFit/>
          </a:bodyPr>
          <a:lstStyle/>
          <a:p>
            <a:pPr algn="ctr"/>
            <a:r>
              <a:rPr lang="en-US" sz="1800" b="0" dirty="0"/>
              <a:t>AP at different </a:t>
            </a:r>
            <a:r>
              <a:rPr lang="en-US" sz="1800" b="0" dirty="0" err="1"/>
              <a:t>IoU</a:t>
            </a:r>
            <a:r>
              <a:rPr lang="en-US" sz="1800" b="0" dirty="0"/>
              <a:t> thresholds</a:t>
            </a:r>
          </a:p>
        </p:txBody>
      </p:sp>
      <p:sp>
        <p:nvSpPr>
          <p:cNvPr id="7" name="TextBox 6">
            <a:extLst>
              <a:ext uri="{FF2B5EF4-FFF2-40B4-BE49-F238E27FC236}">
                <a16:creationId xmlns:a16="http://schemas.microsoft.com/office/drawing/2014/main" id="{91FC2186-34B2-414F-ACBA-A8266AFFAF58}"/>
              </a:ext>
            </a:extLst>
          </p:cNvPr>
          <p:cNvSpPr txBox="1"/>
          <p:nvPr/>
        </p:nvSpPr>
        <p:spPr>
          <a:xfrm>
            <a:off x="6934200" y="4572000"/>
            <a:ext cx="2057400" cy="646331"/>
          </a:xfrm>
          <a:prstGeom prst="rect">
            <a:avLst/>
          </a:prstGeom>
          <a:noFill/>
        </p:spPr>
        <p:txBody>
          <a:bodyPr wrap="square" rtlCol="0">
            <a:spAutoFit/>
          </a:bodyPr>
          <a:lstStyle/>
          <a:p>
            <a:pPr algn="ctr"/>
            <a:r>
              <a:rPr lang="en-US" sz="1800" b="0" dirty="0"/>
              <a:t>AP for different size instances</a:t>
            </a:r>
          </a:p>
        </p:txBody>
      </p:sp>
    </p:spTree>
    <p:extLst>
      <p:ext uri="{BB962C8B-B14F-4D97-AF65-F5344CB8AC3E}">
        <p14:creationId xmlns:p14="http://schemas.microsoft.com/office/powerpoint/2010/main" val="1991450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153400" cy="838200"/>
          </a:xfrm>
        </p:spPr>
        <p:txBody>
          <a:bodyPr/>
          <a:lstStyle/>
          <a:p>
            <a:r>
              <a:rPr lang="en-US" dirty="0"/>
              <a:t>Instance segmentation results on COCO</a:t>
            </a:r>
          </a:p>
        </p:txBody>
      </p:sp>
      <p:sp>
        <p:nvSpPr>
          <p:cNvPr id="6" name="TextBox 5"/>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sp>
        <p:nvSpPr>
          <p:cNvPr id="3" name="TextBox 2">
            <a:extLst>
              <a:ext uri="{FF2B5EF4-FFF2-40B4-BE49-F238E27FC236}">
                <a16:creationId xmlns:a16="http://schemas.microsoft.com/office/drawing/2014/main" id="{BF14C0D3-4198-DB4A-8090-54F3135A4824}"/>
              </a:ext>
            </a:extLst>
          </p:cNvPr>
          <p:cNvSpPr txBox="1"/>
          <p:nvPr/>
        </p:nvSpPr>
        <p:spPr>
          <a:xfrm>
            <a:off x="4572000" y="4572000"/>
            <a:ext cx="2057400" cy="646331"/>
          </a:xfrm>
          <a:prstGeom prst="rect">
            <a:avLst/>
          </a:prstGeom>
          <a:noFill/>
        </p:spPr>
        <p:txBody>
          <a:bodyPr wrap="square" rtlCol="0">
            <a:spAutoFit/>
          </a:bodyPr>
          <a:lstStyle/>
          <a:p>
            <a:pPr algn="ctr"/>
            <a:r>
              <a:rPr lang="en-US" sz="1800" b="0" dirty="0"/>
              <a:t>AP at different </a:t>
            </a:r>
            <a:r>
              <a:rPr lang="en-US" sz="1800" b="0" dirty="0" err="1"/>
              <a:t>IoU</a:t>
            </a:r>
            <a:r>
              <a:rPr lang="en-US" sz="1800" b="0" dirty="0"/>
              <a:t> thresholds</a:t>
            </a:r>
          </a:p>
        </p:txBody>
      </p:sp>
      <p:sp>
        <p:nvSpPr>
          <p:cNvPr id="7" name="TextBox 6">
            <a:extLst>
              <a:ext uri="{FF2B5EF4-FFF2-40B4-BE49-F238E27FC236}">
                <a16:creationId xmlns:a16="http://schemas.microsoft.com/office/drawing/2014/main" id="{91FC2186-34B2-414F-ACBA-A8266AFFAF58}"/>
              </a:ext>
            </a:extLst>
          </p:cNvPr>
          <p:cNvSpPr txBox="1"/>
          <p:nvPr/>
        </p:nvSpPr>
        <p:spPr>
          <a:xfrm>
            <a:off x="6934200" y="4572000"/>
            <a:ext cx="2057400" cy="646331"/>
          </a:xfrm>
          <a:prstGeom prst="rect">
            <a:avLst/>
          </a:prstGeom>
          <a:noFill/>
        </p:spPr>
        <p:txBody>
          <a:bodyPr wrap="square" rtlCol="0">
            <a:spAutoFit/>
          </a:bodyPr>
          <a:lstStyle/>
          <a:p>
            <a:pPr algn="ctr"/>
            <a:r>
              <a:rPr lang="en-US" sz="1800" b="0" dirty="0"/>
              <a:t>AP for different size instances</a:t>
            </a:r>
          </a:p>
        </p:txBody>
      </p:sp>
      <p:pic>
        <p:nvPicPr>
          <p:cNvPr id="8" name="Picture 7" descr="Table&#10;&#10;Description automatically generated">
            <a:extLst>
              <a:ext uri="{FF2B5EF4-FFF2-40B4-BE49-F238E27FC236}">
                <a16:creationId xmlns:a16="http://schemas.microsoft.com/office/drawing/2014/main" id="{BEF6229C-25C5-5148-BC4C-BCEDD9312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73" y="1245284"/>
            <a:ext cx="8699500" cy="4559300"/>
          </a:xfrm>
          <a:prstGeom prst="rect">
            <a:avLst/>
          </a:prstGeom>
        </p:spPr>
      </p:pic>
    </p:spTree>
    <p:extLst>
      <p:ext uri="{BB962C8B-B14F-4D97-AF65-F5344CB8AC3E}">
        <p14:creationId xmlns:p14="http://schemas.microsoft.com/office/powerpoint/2010/main" val="780298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153400" cy="838200"/>
          </a:xfrm>
        </p:spPr>
        <p:txBody>
          <a:bodyPr/>
          <a:lstStyle/>
          <a:p>
            <a:r>
              <a:rPr lang="en-US" dirty="0"/>
              <a:t>Unifying Semantic and Instance </a:t>
            </a:r>
            <a:r>
              <a:rPr lang="en-US" dirty="0" err="1"/>
              <a:t>Segm</a:t>
            </a:r>
            <a:r>
              <a:rPr lang="en-US" dirty="0"/>
              <a:t>.</a:t>
            </a:r>
          </a:p>
        </p:txBody>
      </p:sp>
      <p:sp>
        <p:nvSpPr>
          <p:cNvPr id="6" name="TextBox 5"/>
          <p:cNvSpPr txBox="1"/>
          <p:nvPr/>
        </p:nvSpPr>
        <p:spPr>
          <a:xfrm>
            <a:off x="228600" y="6135469"/>
            <a:ext cx="8686800" cy="646331"/>
          </a:xfrm>
          <a:prstGeom prst="rect">
            <a:avLst/>
          </a:prstGeom>
          <a:noFill/>
        </p:spPr>
        <p:txBody>
          <a:bodyPr wrap="square" rtlCol="0">
            <a:spAutoFit/>
          </a:bodyPr>
          <a:lstStyle/>
          <a:p>
            <a:pPr algn="ctr"/>
            <a:r>
              <a:rPr lang="en-US" sz="1800" b="0" dirty="0"/>
              <a:t>Alexander Kirillov, </a:t>
            </a:r>
            <a:r>
              <a:rPr lang="en-US" sz="1800" b="0" dirty="0" err="1"/>
              <a:t>Kaiming</a:t>
            </a:r>
            <a:r>
              <a:rPr lang="en-US" sz="1800" b="0" dirty="0"/>
              <a:t> He, Ross </a:t>
            </a:r>
            <a:r>
              <a:rPr lang="en-US" sz="1800" b="0" dirty="0" err="1"/>
              <a:t>Girshick</a:t>
            </a:r>
            <a:r>
              <a:rPr lang="en-US" sz="1800" b="0" dirty="0"/>
              <a:t>, Carsten Rother, Piotr </a:t>
            </a:r>
            <a:r>
              <a:rPr lang="en-US" sz="1800" b="0" dirty="0" err="1"/>
              <a:t>Dollár</a:t>
            </a:r>
            <a:r>
              <a:rPr lang="en-US" sz="1800" b="0" dirty="0"/>
              <a:t>, </a:t>
            </a:r>
            <a:r>
              <a:rPr lang="en-US" sz="1800" b="0" dirty="0">
                <a:hlinkClick r:id="rId2"/>
              </a:rPr>
              <a:t>Panoptic Segmentation</a:t>
            </a:r>
            <a:r>
              <a:rPr lang="en-US" sz="1800" b="0" dirty="0"/>
              <a:t>, CVPR 2019.</a:t>
            </a:r>
          </a:p>
        </p:txBody>
      </p:sp>
      <p:pic>
        <p:nvPicPr>
          <p:cNvPr id="4" name="Picture 3">
            <a:extLst>
              <a:ext uri="{FF2B5EF4-FFF2-40B4-BE49-F238E27FC236}">
                <a16:creationId xmlns:a16="http://schemas.microsoft.com/office/drawing/2014/main" id="{5785AD7C-5CC8-FA45-AAD3-11F05189FD9D}"/>
              </a:ext>
            </a:extLst>
          </p:cNvPr>
          <p:cNvPicPr>
            <a:picLocks noChangeAspect="1"/>
          </p:cNvPicPr>
          <p:nvPr/>
        </p:nvPicPr>
        <p:blipFill>
          <a:blip r:embed="rId3"/>
          <a:stretch>
            <a:fillRect/>
          </a:stretch>
        </p:blipFill>
        <p:spPr>
          <a:xfrm>
            <a:off x="990600" y="983376"/>
            <a:ext cx="7162800" cy="5176477"/>
          </a:xfrm>
          <a:prstGeom prst="rect">
            <a:avLst/>
          </a:prstGeom>
        </p:spPr>
      </p:pic>
    </p:spTree>
    <p:extLst>
      <p:ext uri="{BB962C8B-B14F-4D97-AF65-F5344CB8AC3E}">
        <p14:creationId xmlns:p14="http://schemas.microsoft.com/office/powerpoint/2010/main" val="2465571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Keypoint</a:t>
            </a:r>
            <a:r>
              <a:rPr lang="en-US" dirty="0"/>
              <a:t> prediction</a:t>
            </a:r>
          </a:p>
        </p:txBody>
      </p:sp>
      <p:sp>
        <p:nvSpPr>
          <p:cNvPr id="9" name="Content Placeholder 8"/>
          <p:cNvSpPr>
            <a:spLocks noGrp="1"/>
          </p:cNvSpPr>
          <p:nvPr>
            <p:ph idx="1"/>
          </p:nvPr>
        </p:nvSpPr>
        <p:spPr/>
        <p:txBody>
          <a:bodyPr/>
          <a:lstStyle/>
          <a:p>
            <a:pPr marL="457200" indent="-457200">
              <a:buFont typeface="Arial"/>
              <a:buChar char="•"/>
            </a:pPr>
            <a:r>
              <a:rPr lang="en-US" dirty="0"/>
              <a:t>Given K </a:t>
            </a:r>
            <a:r>
              <a:rPr lang="en-US" dirty="0" err="1"/>
              <a:t>keypoints</a:t>
            </a:r>
            <a:r>
              <a:rPr lang="en-US" dirty="0"/>
              <a:t>, train model to predict K </a:t>
            </a:r>
            <a:br>
              <a:rPr lang="en-US" dirty="0"/>
            </a:br>
            <a:r>
              <a:rPr lang="en-US" dirty="0"/>
              <a:t>m x m </a:t>
            </a:r>
            <a:r>
              <a:rPr lang="en-US" i="1" dirty="0"/>
              <a:t>one-hot</a:t>
            </a:r>
            <a:r>
              <a:rPr lang="en-US" dirty="0"/>
              <a:t> maps </a:t>
            </a:r>
          </a:p>
        </p:txBody>
      </p:sp>
      <p:pic>
        <p:nvPicPr>
          <p:cNvPr id="8" name="Picture 7" descr="Screen Shot 2018-04-24 at 12.4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9144000" cy="4247535"/>
          </a:xfrm>
          <a:prstGeom prst="rect">
            <a:avLst/>
          </a:prstGeom>
        </p:spPr>
      </p:pic>
    </p:spTree>
    <p:extLst>
      <p:ext uri="{BB962C8B-B14F-4D97-AF65-F5344CB8AC3E}">
        <p14:creationId xmlns:p14="http://schemas.microsoft.com/office/powerpoint/2010/main" val="1409123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838200"/>
          </a:xfrm>
        </p:spPr>
        <p:txBody>
          <a:bodyPr/>
          <a:lstStyle/>
          <a:p>
            <a:r>
              <a:rPr lang="en-US" dirty="0"/>
              <a:t>Progress on PASCAL detection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3" t="2691" r="32977" b="3427"/>
          <a:stretch/>
        </p:blipFill>
        <p:spPr>
          <a:xfrm>
            <a:off x="1600200" y="1828799"/>
            <a:ext cx="5867400" cy="4724401"/>
          </a:xfrm>
          <a:prstGeom prst="rect">
            <a:avLst/>
          </a:prstGeom>
        </p:spPr>
      </p:pic>
      <p:sp>
        <p:nvSpPr>
          <p:cNvPr id="7" name="Left Brace 6"/>
          <p:cNvSpPr/>
          <p:nvPr/>
        </p:nvSpPr>
        <p:spPr>
          <a:xfrm rot="5400000">
            <a:off x="48942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399187" y="2715208"/>
            <a:ext cx="1544413" cy="369332"/>
          </a:xfrm>
          <a:prstGeom prst="rect">
            <a:avLst/>
          </a:prstGeom>
          <a:noFill/>
        </p:spPr>
        <p:txBody>
          <a:bodyPr wrap="none" rtlCol="0">
            <a:spAutoFit/>
          </a:bodyPr>
          <a:lstStyle/>
          <a:p>
            <a:r>
              <a:rPr lang="en-US" sz="1800" b="0" dirty="0"/>
              <a:t>Before CNNs</a:t>
            </a:r>
          </a:p>
        </p:txBody>
      </p:sp>
      <p:sp>
        <p:nvSpPr>
          <p:cNvPr id="3" name="TextBox 2"/>
          <p:cNvSpPr txBox="1"/>
          <p:nvPr/>
        </p:nvSpPr>
        <p:spPr>
          <a:xfrm>
            <a:off x="3974886" y="1219200"/>
            <a:ext cx="1676736" cy="369332"/>
          </a:xfrm>
          <a:prstGeom prst="rect">
            <a:avLst/>
          </a:prstGeom>
          <a:noFill/>
        </p:spPr>
        <p:txBody>
          <a:bodyPr wrap="none" rtlCol="0">
            <a:spAutoFit/>
          </a:bodyPr>
          <a:lstStyle/>
          <a:p>
            <a:r>
              <a:rPr lang="en-US" sz="1800" b="0" dirty="0"/>
              <a:t>PASCAL VOC</a:t>
            </a:r>
          </a:p>
        </p:txBody>
      </p:sp>
    </p:spTree>
    <p:extLst>
      <p:ext uri="{BB962C8B-B14F-4D97-AF65-F5344CB8AC3E}">
        <p14:creationId xmlns:p14="http://schemas.microsoft.com/office/powerpoint/2010/main" val="4145491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0ABD-F07B-8646-AF4A-D347B7320FEA}"/>
              </a:ext>
            </a:extLst>
          </p:cNvPr>
          <p:cNvSpPr>
            <a:spLocks noGrp="1"/>
          </p:cNvSpPr>
          <p:nvPr>
            <p:ph type="title"/>
          </p:nvPr>
        </p:nvSpPr>
        <p:spPr/>
        <p:txBody>
          <a:bodyPr/>
          <a:lstStyle/>
          <a:p>
            <a:r>
              <a:rPr lang="en-US" dirty="0"/>
              <a:t>Newer benchmark: COCO</a:t>
            </a:r>
          </a:p>
        </p:txBody>
      </p:sp>
      <p:pic>
        <p:nvPicPr>
          <p:cNvPr id="7" name="Picture 6">
            <a:extLst>
              <a:ext uri="{FF2B5EF4-FFF2-40B4-BE49-F238E27FC236}">
                <a16:creationId xmlns:a16="http://schemas.microsoft.com/office/drawing/2014/main" id="{597A7C21-AD58-7748-ADC5-B8715494A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14400"/>
            <a:ext cx="3746500" cy="5194300"/>
          </a:xfrm>
          <a:prstGeom prst="rect">
            <a:avLst/>
          </a:prstGeom>
        </p:spPr>
      </p:pic>
      <p:pic>
        <p:nvPicPr>
          <p:cNvPr id="8" name="Picture 7">
            <a:extLst>
              <a:ext uri="{FF2B5EF4-FFF2-40B4-BE49-F238E27FC236}">
                <a16:creationId xmlns:a16="http://schemas.microsoft.com/office/drawing/2014/main" id="{2AFE786A-D6FE-C848-ABAC-F07E41918291}"/>
              </a:ext>
            </a:extLst>
          </p:cNvPr>
          <p:cNvPicPr>
            <a:picLocks noChangeAspect="1"/>
          </p:cNvPicPr>
          <p:nvPr/>
        </p:nvPicPr>
        <p:blipFill>
          <a:blip r:embed="rId3"/>
          <a:stretch>
            <a:fillRect/>
          </a:stretch>
        </p:blipFill>
        <p:spPr>
          <a:xfrm>
            <a:off x="4804145" y="1066800"/>
            <a:ext cx="3694815" cy="1143000"/>
          </a:xfrm>
          <a:prstGeom prst="rect">
            <a:avLst/>
          </a:prstGeom>
        </p:spPr>
      </p:pic>
      <p:pic>
        <p:nvPicPr>
          <p:cNvPr id="10" name="Picture 9">
            <a:extLst>
              <a:ext uri="{FF2B5EF4-FFF2-40B4-BE49-F238E27FC236}">
                <a16:creationId xmlns:a16="http://schemas.microsoft.com/office/drawing/2014/main" id="{178C0A90-D555-2340-8534-A74AB0930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882003"/>
            <a:ext cx="3671161" cy="2985397"/>
          </a:xfrm>
          <a:prstGeom prst="rect">
            <a:avLst/>
          </a:prstGeom>
        </p:spPr>
      </p:pic>
      <p:sp>
        <p:nvSpPr>
          <p:cNvPr id="12" name="Rectangle 11">
            <a:extLst>
              <a:ext uri="{FF2B5EF4-FFF2-40B4-BE49-F238E27FC236}">
                <a16:creationId xmlns:a16="http://schemas.microsoft.com/office/drawing/2014/main" id="{5C2A9CCD-510F-D14E-816E-46DC5B6D408B}"/>
              </a:ext>
            </a:extLst>
          </p:cNvPr>
          <p:cNvSpPr/>
          <p:nvPr/>
        </p:nvSpPr>
        <p:spPr>
          <a:xfrm>
            <a:off x="2326032" y="6261100"/>
            <a:ext cx="4491935" cy="461665"/>
          </a:xfrm>
          <a:prstGeom prst="rect">
            <a:avLst/>
          </a:prstGeom>
        </p:spPr>
        <p:txBody>
          <a:bodyPr wrap="none">
            <a:spAutoFit/>
          </a:bodyPr>
          <a:lstStyle/>
          <a:p>
            <a:r>
              <a:rPr lang="en-US" dirty="0">
                <a:hlinkClick r:id="rId5"/>
              </a:rPr>
              <a:t>http://</a:t>
            </a:r>
            <a:r>
              <a:rPr lang="en-US" dirty="0" err="1">
                <a:hlinkClick r:id="rId5"/>
              </a:rPr>
              <a:t>cocodataset.org</a:t>
            </a:r>
            <a:r>
              <a:rPr lang="en-US" dirty="0">
                <a:hlinkClick r:id="rId5"/>
              </a:rPr>
              <a:t>/#home</a:t>
            </a:r>
            <a:endParaRPr lang="en-US" dirty="0"/>
          </a:p>
        </p:txBody>
      </p:sp>
    </p:spTree>
    <p:extLst>
      <p:ext uri="{BB962C8B-B14F-4D97-AF65-F5344CB8AC3E}">
        <p14:creationId xmlns:p14="http://schemas.microsoft.com/office/powerpoint/2010/main" val="2518814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9E59-1214-774A-990C-20181E16C5A9}"/>
              </a:ext>
            </a:extLst>
          </p:cNvPr>
          <p:cNvSpPr>
            <a:spLocks noGrp="1"/>
          </p:cNvSpPr>
          <p:nvPr>
            <p:ph type="title"/>
          </p:nvPr>
        </p:nvSpPr>
        <p:spPr/>
        <p:txBody>
          <a:bodyPr/>
          <a:lstStyle/>
          <a:p>
            <a:r>
              <a:rPr lang="en-US" dirty="0"/>
              <a:t>COCO detection metrics</a:t>
            </a:r>
          </a:p>
        </p:txBody>
      </p:sp>
      <p:sp>
        <p:nvSpPr>
          <p:cNvPr id="6" name="Content Placeholder 5">
            <a:extLst>
              <a:ext uri="{FF2B5EF4-FFF2-40B4-BE49-F238E27FC236}">
                <a16:creationId xmlns:a16="http://schemas.microsoft.com/office/drawing/2014/main" id="{C9AA9BCF-F82A-1C42-B1C9-11ED731B3616}"/>
              </a:ext>
            </a:extLst>
          </p:cNvPr>
          <p:cNvSpPr>
            <a:spLocks noGrp="1"/>
          </p:cNvSpPr>
          <p:nvPr>
            <p:ph idx="1"/>
          </p:nvPr>
        </p:nvSpPr>
        <p:spPr>
          <a:xfrm>
            <a:off x="0" y="4876800"/>
            <a:ext cx="9144000" cy="1087998"/>
          </a:xfrm>
        </p:spPr>
        <p:txBody>
          <a:bodyPr/>
          <a:lstStyle/>
          <a:p>
            <a:pPr marL="457200" indent="-457200">
              <a:buFont typeface="Arial" panose="020B0604020202020204" pitchFamily="34" charset="0"/>
              <a:buChar char="•"/>
            </a:pPr>
            <a:r>
              <a:rPr lang="en-US" sz="2000" dirty="0"/>
              <a:t>Leaderboard: </a:t>
            </a:r>
            <a:r>
              <a:rPr lang="en-US" sz="2000" dirty="0">
                <a:hlinkClick r:id="rId2"/>
              </a:rPr>
              <a:t>http://cocodataset.org/#detection-leaderboard</a:t>
            </a:r>
            <a:endParaRPr lang="en-US" sz="2000" dirty="0"/>
          </a:p>
          <a:p>
            <a:pPr marL="857250" lvl="1" indent="-457200">
              <a:buFont typeface="Arial" panose="020B0604020202020204" pitchFamily="34" charset="0"/>
              <a:buChar char="•"/>
            </a:pPr>
            <a:r>
              <a:rPr lang="en-US" dirty="0"/>
              <a:t>Current best </a:t>
            </a:r>
            <a:r>
              <a:rPr lang="en-US" dirty="0" err="1"/>
              <a:t>mAP</a:t>
            </a:r>
            <a:r>
              <a:rPr lang="en-US" dirty="0"/>
              <a:t>: ~52%</a:t>
            </a:r>
          </a:p>
          <a:p>
            <a:pPr marL="457200" indent="-457200">
              <a:buFont typeface="Arial" panose="020B0604020202020204" pitchFamily="34" charset="0"/>
              <a:buChar char="•"/>
            </a:pPr>
            <a:r>
              <a:rPr lang="en-US" sz="2000" dirty="0"/>
              <a:t>Official COCO challenges no longer include detection</a:t>
            </a:r>
          </a:p>
          <a:p>
            <a:pPr marL="857250" lvl="1" indent="-457200">
              <a:buFont typeface="Arial" panose="020B0604020202020204" pitchFamily="34" charset="0"/>
              <a:buChar char="•"/>
            </a:pPr>
            <a:r>
              <a:rPr lang="en-US" dirty="0"/>
              <a:t>More emphasis on instance segmentation and dense segmentation</a:t>
            </a:r>
          </a:p>
        </p:txBody>
      </p:sp>
      <p:pic>
        <p:nvPicPr>
          <p:cNvPr id="5" name="Picture 4">
            <a:extLst>
              <a:ext uri="{FF2B5EF4-FFF2-40B4-BE49-F238E27FC236}">
                <a16:creationId xmlns:a16="http://schemas.microsoft.com/office/drawing/2014/main" id="{8882FBAB-CF42-8948-AB4E-0418F0E7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1798"/>
            <a:ext cx="9144000" cy="3712602"/>
          </a:xfrm>
          <a:prstGeom prst="rect">
            <a:avLst/>
          </a:prstGeom>
        </p:spPr>
      </p:pic>
    </p:spTree>
    <p:extLst>
      <p:ext uri="{BB962C8B-B14F-4D97-AF65-F5344CB8AC3E}">
        <p14:creationId xmlns:p14="http://schemas.microsoft.com/office/powerpoint/2010/main" val="19906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70681</TotalTime>
  <Words>3721</Words>
  <Application>Microsoft Macintosh PowerPoint</Application>
  <PresentationFormat>On-screen Show (4:3)</PresentationFormat>
  <Paragraphs>464</Paragraphs>
  <Slides>69</Slides>
  <Notes>30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6" baseType="lpstr">
      <vt:lpstr>Arial</vt:lpstr>
      <vt:lpstr>Calibri</vt:lpstr>
      <vt:lpstr>Cambria Math</vt:lpstr>
      <vt:lpstr>Courier New</vt:lpstr>
      <vt:lpstr>Times New Roman</vt:lpstr>
      <vt:lpstr>Blank Presentation</vt:lpstr>
      <vt:lpstr>Image</vt:lpstr>
      <vt:lpstr>From image classification to object detection</vt:lpstr>
      <vt:lpstr>What are the challenges of object detection?</vt:lpstr>
      <vt:lpstr>Outline</vt:lpstr>
      <vt:lpstr>Object detection evaluation</vt:lpstr>
      <vt:lpstr>Object detection evaluation</vt:lpstr>
      <vt:lpstr>PASCAL VOC Challenge (2005-2012)</vt:lpstr>
      <vt:lpstr>Progress on PASCAL detection</vt:lpstr>
      <vt:lpstr>Newer benchmark: COCO</vt:lpstr>
      <vt:lpstr>COCO detection metrics</vt:lpstr>
      <vt:lpstr>Detection before deep learning</vt:lpstr>
      <vt:lpstr>Detection before deep learning</vt:lpstr>
      <vt:lpstr>Conceptual approach: Sliding window detection</vt:lpstr>
      <vt:lpstr>Histograms of oriented gradients (HOG)</vt:lpstr>
      <vt:lpstr>Pedestrian detection with HOG</vt:lpstr>
      <vt:lpstr>Pedestrian detection with HOG</vt:lpstr>
      <vt:lpstr>Discriminative part-based models</vt:lpstr>
      <vt:lpstr>Discriminative part-based models</vt:lpstr>
      <vt:lpstr>Discriminative part-based models</vt:lpstr>
      <vt:lpstr>Discriminative part-based models</vt:lpstr>
      <vt:lpstr>Progress on PASCAL detection</vt:lpstr>
      <vt:lpstr>Conceptual approach: Proposal-driven detection</vt:lpstr>
      <vt:lpstr>Multiscale Combinatorial Grouping</vt:lpstr>
      <vt:lpstr>Multiscale Combinatorial Grouping</vt:lpstr>
      <vt:lpstr>Region Proposals for Detection</vt:lpstr>
      <vt:lpstr>Detection Now</vt:lpstr>
      <vt:lpstr>R-CNN: Region proposals + CNN features</vt:lpstr>
      <vt:lpstr>Multiscale Combinatorial Grouping</vt:lpstr>
      <vt:lpstr>R-CNN details</vt:lpstr>
      <vt:lpstr>Non-maximum Suppression</vt:lpstr>
      <vt:lpstr>Bounding box regression</vt:lpstr>
      <vt:lpstr>R-CNN pros and cons</vt:lpstr>
      <vt:lpstr>Fast R-CNN</vt:lpstr>
      <vt:lpstr>RoI pooling</vt:lpstr>
      <vt:lpstr>RoI pooling illustration</vt:lpstr>
      <vt:lpstr>Prediction</vt:lpstr>
      <vt:lpstr>Fast R-CNN training</vt:lpstr>
      <vt:lpstr>Multi-task loss</vt:lpstr>
      <vt:lpstr>Bounding box regression</vt:lpstr>
      <vt:lpstr>Fast R-CNN results</vt:lpstr>
      <vt:lpstr>Faster R-CNN</vt:lpstr>
      <vt:lpstr>Region proposal network (RPN)</vt:lpstr>
      <vt:lpstr>One network, four losses</vt:lpstr>
      <vt:lpstr>Faster R-CNN results</vt:lpstr>
      <vt:lpstr>Object detection progress</vt:lpstr>
      <vt:lpstr>Streamlined detection architectures</vt:lpstr>
      <vt:lpstr>SSD</vt:lpstr>
      <vt:lpstr>SSD</vt:lpstr>
      <vt:lpstr>SSD: Results (PASCAL 2007)</vt:lpstr>
      <vt:lpstr>Multi-resolution prediction</vt:lpstr>
      <vt:lpstr>Feature Pyramid Networks</vt:lpstr>
      <vt:lpstr>Feature pyramid networks</vt:lpstr>
      <vt:lpstr>Review: R-CNN</vt:lpstr>
      <vt:lpstr>Review: Fast R-CNN</vt:lpstr>
      <vt:lpstr>Review: Faster R-CNN</vt:lpstr>
      <vt:lpstr>Review: RPN</vt:lpstr>
      <vt:lpstr>Review: SSD</vt:lpstr>
      <vt:lpstr>Summary: Object detection with CNNs</vt:lpstr>
      <vt:lpstr>Instance segmentation</vt:lpstr>
      <vt:lpstr>Mask R-CNN</vt:lpstr>
      <vt:lpstr>RoIAlign vs. RoIPool</vt:lpstr>
      <vt:lpstr>RoIAlign vs. RoIPool</vt:lpstr>
      <vt:lpstr>Mask R-CNN</vt:lpstr>
      <vt:lpstr>Mask R-CNN</vt:lpstr>
      <vt:lpstr>Example results</vt:lpstr>
      <vt:lpstr>Example results</vt:lpstr>
      <vt:lpstr>Instance segmentation results on COCO</vt:lpstr>
      <vt:lpstr>Instance segmentation results on COCO</vt:lpstr>
      <vt:lpstr>Unifying Semantic and Instance Segm.</vt:lpstr>
      <vt:lpstr>Keypoint prediction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Gupta, Saurabh</cp:lastModifiedBy>
  <cp:revision>1575</cp:revision>
  <cp:lastPrinted>2019-04-15T17:10:11Z</cp:lastPrinted>
  <dcterms:created xsi:type="dcterms:W3CDTF">2004-08-29T23:15:23Z</dcterms:created>
  <dcterms:modified xsi:type="dcterms:W3CDTF">2023-04-18T20:44:36Z</dcterms:modified>
</cp:coreProperties>
</file>