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113" r:id="rId3"/>
    <p:sldId id="1107" r:id="rId4"/>
    <p:sldId id="1112" r:id="rId5"/>
    <p:sldId id="278" r:id="rId6"/>
    <p:sldId id="262" r:id="rId7"/>
    <p:sldId id="276" r:id="rId8"/>
    <p:sldId id="1114" r:id="rId9"/>
    <p:sldId id="259" r:id="rId10"/>
    <p:sldId id="260" r:id="rId11"/>
    <p:sldId id="1115" r:id="rId12"/>
    <p:sldId id="261" r:id="rId13"/>
    <p:sldId id="1116" r:id="rId14"/>
    <p:sldId id="264" r:id="rId15"/>
    <p:sldId id="272" r:id="rId16"/>
    <p:sldId id="277" r:id="rId17"/>
    <p:sldId id="1123" r:id="rId18"/>
    <p:sldId id="1118" r:id="rId19"/>
    <p:sldId id="1119" r:id="rId20"/>
    <p:sldId id="1122" r:id="rId21"/>
    <p:sldId id="1120" r:id="rId22"/>
    <p:sldId id="1121" r:id="rId23"/>
    <p:sldId id="265" r:id="rId24"/>
    <p:sldId id="271" r:id="rId25"/>
    <p:sldId id="268" r:id="rId26"/>
    <p:sldId id="269" r:id="rId27"/>
    <p:sldId id="266" r:id="rId28"/>
    <p:sldId id="270" r:id="rId29"/>
    <p:sldId id="273" r:id="rId30"/>
    <p:sldId id="274" r:id="rId31"/>
    <p:sldId id="275" r:id="rId32"/>
    <p:sldId id="1124" r:id="rId33"/>
    <p:sldId id="1125" r:id="rId34"/>
    <p:sldId id="1126" r:id="rId35"/>
    <p:sldId id="1127" r:id="rId36"/>
    <p:sldId id="112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9"/>
    <p:restoredTop sz="94830"/>
  </p:normalViewPr>
  <p:slideViewPr>
    <p:cSldViewPr snapToGrid="0">
      <p:cViewPr varScale="1">
        <p:scale>
          <a:sx n="111" d="100"/>
          <a:sy n="111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F12D-2877-C671-E557-2B09B697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F0505-8C54-874C-9875-F9E99C681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D39C5-B92D-76E5-D9D0-3ED80BAC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2C70-1F6B-B243-9521-1782AB67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BDA13-7618-7D95-BC13-1A624525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5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43A9-8E9D-C4BE-C95E-A913E0BE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A684A-4D40-3A5B-9E15-37ED4263A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A3FA5-65CA-4AAA-D2E1-B52481AD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B1BBA-F09C-CFA0-411A-D95423F7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01428-9ECA-340F-BF7B-7A1250A3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1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360DCD-F762-A1FC-1ED7-DB28D9929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C081-67DC-0EBE-2758-4AFF3A832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D5D35-B869-C978-C9B5-3DAD9531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66011-C8FA-DEBF-38BE-A2D774B5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CB51C-1D7C-E5A2-F9C1-AB06D0C6C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FD40-705A-C941-0363-66A0D03B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ABC45-09B1-3388-FB5A-7592E622E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DF64C-3852-08A3-AE0B-9E846A61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C044A-5EE7-868C-447D-3B17EFED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044D-7D40-8A08-6136-E6CEB826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4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DDBA-E9CE-A387-FB81-EA95B974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63109-078F-00B4-4519-58B5F1B0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1E5DC-DAF8-28E8-F5C5-D74CC662B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898D0-9318-8A5E-E8EA-F2AF8A0D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7AF95-D447-22C5-A240-C5B8C203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4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A432-EF82-2F08-7A68-8BBA1EE43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B0E03-2B63-E8C0-7817-805A0ED95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B9214-7C5D-657B-5440-E000737CE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EAE0C-A59B-BA91-921B-6FA3EFCA7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95760-6902-605F-2ADA-975FF4E9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47EA5-30A9-482F-F419-B2D7FAB9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2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EEE7-9B60-C6BD-0591-EEA11517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026D3-284D-EF11-C01D-92D4AFA25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587DC-85C1-9B52-86DE-B6A42DFCB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D5B3DE-3588-66D6-BC77-B549C319F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BAA31-397D-B10D-C529-80EB53DB6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F32A4-AA5F-99DD-EAA2-6167FC7FF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2F069-747B-3FCE-3857-B4E80A2C9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E8CA4B-0771-80DD-0F70-581C6B6C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1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5F3E-BC9E-93EC-E80D-C9C32D326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92642-E955-36C5-374F-7DA4765D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FF5CC-3F2D-A14A-00F4-D6B2D87B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908A4-5584-67A1-6E7C-B94DAA84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7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082FC-94E3-F0F7-E157-287BB46A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B4938-708E-840A-DC11-3FCB90C6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CA80C-4AE4-ED31-D89D-F3EBD9BB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CAFE-E5D5-163F-C84E-662DA427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ADB73-ACAB-EA0B-F4E3-49EFEF0FE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78149-437A-500A-1A93-696E412C0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41B03-58D6-55BD-B1A5-8D03B0C2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72291-5010-9F42-25E4-4DFD9177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2AA40-5D0F-5F64-2601-54910C8A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5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184D-D296-E3E7-DDF9-80AB542B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D50EB9-6AEC-2130-AB8B-6A4F8E07D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5886C-EC5F-D5E3-D08D-15080780E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EE846-C8EB-88F0-940E-D82ECA9A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14FDB-F7A0-4CA5-A958-6632513B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05F7E-98DE-6805-F507-8F9A5C24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7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CBAE1-2D1D-255F-7D0C-849A6E6E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0CA7D-8549-F376-963A-1850D558B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98D44-DD34-83F9-A906-4DB5AD018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3E1CA-B446-6C44-9094-F05D708E482B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1C798-E423-32AE-AEFE-738D67998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97DFF-AA8E-B5AD-B35B-8EAC4C840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B8633-C04B-E64A-A525-B39FC86C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12119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eterbloem.nl/blog/transformers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arxiv.org/abs/1706.0376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arxiv.org/pdf/2005.12872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rxiv.org/pdf/2005.12872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hyperlink" Target="https://arxiv.org/pdf/2005.1287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eterbloem.nl/blog/transformer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arxiv.org/abs/1706.0376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010.11929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67F0B-8557-0641-DA92-7EAFEE915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Vision Transformers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16DE3-5360-54AE-E3B3-531A39A0E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Saurabh Gupta</a:t>
            </a:r>
          </a:p>
          <a:p>
            <a:r>
              <a:rPr lang="en-US"/>
              <a:t>CS 543 / ECE 549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87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5D44-D131-C83A-78C0-C7595C54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Surprisingly, faster than </a:t>
            </a:r>
            <a:r>
              <a:rPr lang="en-US" dirty="0" err="1"/>
              <a:t>ResNets</a:t>
            </a:r>
            <a:r>
              <a:rPr lang="en-US" dirty="0"/>
              <a:t> to train</a:t>
            </a:r>
          </a:p>
        </p:txBody>
      </p:sp>
      <p:pic>
        <p:nvPicPr>
          <p:cNvPr id="5" name="Picture 4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AE999051-F099-4BD3-C5E5-C066E1A13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59" y="1584216"/>
            <a:ext cx="10622282" cy="4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33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44E491C-C0E8-4A79-70F6-1451AC9A9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16" b="35985"/>
          <a:stretch/>
        </p:blipFill>
        <p:spPr>
          <a:xfrm>
            <a:off x="516173" y="502571"/>
            <a:ext cx="10837627" cy="5439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7C922-DBB5-0CC5-D600-58290E3D8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31E0A-ADA8-1B40-8230-E0192925FF3E}"/>
              </a:ext>
            </a:extLst>
          </p:cNvPr>
          <p:cNvSpPr txBox="1"/>
          <p:nvPr/>
        </p:nvSpPr>
        <p:spPr>
          <a:xfrm>
            <a:off x="10996655" y="2242268"/>
            <a:ext cx="1510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Later layers attend to quite far!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881E7-02FF-F9B5-0E30-3707465300B5}"/>
              </a:ext>
            </a:extLst>
          </p:cNvPr>
          <p:cNvSpPr txBox="1"/>
          <p:nvPr/>
        </p:nvSpPr>
        <p:spPr>
          <a:xfrm>
            <a:off x="6096000" y="502571"/>
            <a:ext cx="2164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early layers attend locally, others attend to quite far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C69F6F-AEB1-193E-6201-8D98A172B339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10662699" y="2242268"/>
            <a:ext cx="333956" cy="4616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062EAC-DB82-6F3D-A2A0-0E35F914AB11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178041" y="1425901"/>
            <a:ext cx="248477" cy="52216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E85BF7-255C-E132-3424-499C9C397BA2}"/>
              </a:ext>
            </a:extLst>
          </p:cNvPr>
          <p:cNvSpPr txBox="1"/>
          <p:nvPr/>
        </p:nvSpPr>
        <p:spPr>
          <a:xfrm>
            <a:off x="70237" y="5799465"/>
            <a:ext cx="2164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Position encoding automatically learn spatial proximity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869BE0-CA22-F6C4-CC71-6F3E0E77D31B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152278" y="4675367"/>
            <a:ext cx="724230" cy="11240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10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C922-DBB5-0CC5-D600-58290E3D8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Embedding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220E98F-E1E9-710A-898C-6F2FA9C1D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1262"/>
            <a:ext cx="10515600" cy="4875701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Bag of word is insufficient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Many encodings work well</a:t>
            </a:r>
          </a:p>
        </p:txBody>
      </p:sp>
      <p:pic>
        <p:nvPicPr>
          <p:cNvPr id="20" name="Picture 19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7FAB7424-D533-80C3-CA28-EAA8B3F39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603" y="3167983"/>
            <a:ext cx="7670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57BE54-6DB5-42DE-5458-725569FDB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" t="72835" r="87255" b="8211"/>
          <a:stretch/>
        </p:blipFill>
        <p:spPr>
          <a:xfrm>
            <a:off x="838200" y="2757921"/>
            <a:ext cx="2680694" cy="26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6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C922-DBB5-0CC5-D600-58290E3D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0" y="295255"/>
            <a:ext cx="8615829" cy="1282533"/>
          </a:xfrm>
        </p:spPr>
        <p:txBody>
          <a:bodyPr>
            <a:normAutofit fontScale="90000"/>
          </a:bodyPr>
          <a:lstStyle/>
          <a:p>
            <a:r>
              <a:rPr lang="en-US" dirty="0"/>
              <a:t>Scaling depth is most effective at current operating point</a:t>
            </a:r>
          </a:p>
        </p:txBody>
      </p:sp>
      <p:pic>
        <p:nvPicPr>
          <p:cNvPr id="7" name="Picture 6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D533CBD2-2163-C0BB-88EA-27B6F8448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00" y="1752600"/>
            <a:ext cx="11429400" cy="39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30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Finetuning at Higher-Resolution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C1E73-3FFE-7239-D683-17A7D33B8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Often beneficial to fine-tune at higher</a:t>
            </a:r>
          </a:p>
          <a:p>
            <a:r>
              <a:rPr lang="en-US" dirty="0">
                <a:solidFill>
                  <a:srgbClr val="000000"/>
                </a:solidFill>
              </a:rPr>
              <a:t>Keep patch-size same, increase number of patches</a:t>
            </a:r>
          </a:p>
          <a:p>
            <a:r>
              <a:rPr lang="en-US" dirty="0" err="1">
                <a:solidFill>
                  <a:srgbClr val="000000"/>
                </a:solidFill>
                <a:effectLst/>
              </a:rPr>
              <a:t>Vi</a:t>
            </a:r>
            <a:r>
              <a:rPr lang="en-US" dirty="0" err="1">
                <a:solidFill>
                  <a:srgbClr val="000000"/>
                </a:solidFill>
              </a:rPr>
              <a:t>T</a:t>
            </a:r>
            <a:r>
              <a:rPr lang="en-US" dirty="0">
                <a:solidFill>
                  <a:srgbClr val="000000"/>
                </a:solidFill>
              </a:rPr>
              <a:t> can in-principle handle longer sequence lengths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Except, positional encodings need to be interpolated.</a:t>
            </a:r>
          </a:p>
        </p:txBody>
      </p:sp>
    </p:spTree>
    <p:extLst>
      <p:ext uri="{BB962C8B-B14F-4D97-AF65-F5344CB8AC3E}">
        <p14:creationId xmlns:p14="http://schemas.microsoft.com/office/powerpoint/2010/main" val="2540753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3" y="302891"/>
            <a:ext cx="11147612" cy="783737"/>
          </a:xfrm>
        </p:spPr>
        <p:txBody>
          <a:bodyPr>
            <a:normAutofit/>
          </a:bodyPr>
          <a:lstStyle/>
          <a:p>
            <a:r>
              <a:rPr lang="en-US" dirty="0"/>
              <a:t>How to finetune Transformer architectures?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963A0-D2FA-FF61-A34A-D36B47FF2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08" y="1620870"/>
            <a:ext cx="11648183" cy="4150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BE532-EC95-8C4D-9276-3AC954DBFD01}"/>
              </a:ext>
            </a:extLst>
          </p:cNvPr>
          <p:cNvSpPr txBox="1"/>
          <p:nvPr/>
        </p:nvSpPr>
        <p:spPr>
          <a:xfrm>
            <a:off x="4021681" y="6370443"/>
            <a:ext cx="414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3"/>
              </a:rPr>
              <a:t>Visual Prompt Tuning</a:t>
            </a:r>
            <a:r>
              <a:rPr lang="en-US" dirty="0"/>
              <a:t>, Jia et al. ECCV 2022</a:t>
            </a:r>
          </a:p>
        </p:txBody>
      </p:sp>
    </p:spTree>
    <p:extLst>
      <p:ext uri="{BB962C8B-B14F-4D97-AF65-F5344CB8AC3E}">
        <p14:creationId xmlns:p14="http://schemas.microsoft.com/office/powerpoint/2010/main" val="290038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6EE1BB-A074-9B3E-7B97-516C7975C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64" y="1737013"/>
            <a:ext cx="11611672" cy="33839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D1A07E-622B-C71E-CE57-5CCAE1155EB4}"/>
              </a:ext>
            </a:extLst>
          </p:cNvPr>
          <p:cNvSpPr txBox="1">
            <a:spLocks/>
          </p:cNvSpPr>
          <p:nvPr/>
        </p:nvSpPr>
        <p:spPr>
          <a:xfrm>
            <a:off x="522193" y="302891"/>
            <a:ext cx="11147612" cy="78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How to finetune Transformer architectures?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92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C1E73-3FFE-7239-D683-17A7D33B8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VTAB Dataset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</a:rPr>
              <a:t>Collection of 19 diverse visual classification tasks from 3 groups: </a:t>
            </a:r>
          </a:p>
          <a:p>
            <a:pPr lvl="2"/>
            <a:r>
              <a:rPr lang="en-US" b="1" dirty="0">
                <a:solidFill>
                  <a:srgbClr val="000000"/>
                </a:solidFill>
                <a:effectLst/>
              </a:rPr>
              <a:t>Natural</a:t>
            </a:r>
            <a:r>
              <a:rPr lang="en-US" b="1" dirty="0">
                <a:solidFill>
                  <a:srgbClr val="000000"/>
                </a:solidFill>
              </a:rPr>
              <a:t>:</a:t>
            </a:r>
            <a:r>
              <a:rPr lang="en-US" dirty="0">
                <a:solidFill>
                  <a:srgbClr val="000000"/>
                </a:solidFill>
                <a:effectLst/>
              </a:rPr>
              <a:t> natural images captured using standard cameras</a:t>
            </a:r>
          </a:p>
          <a:p>
            <a:pPr lvl="2"/>
            <a:r>
              <a:rPr lang="en-US" b="1" dirty="0">
                <a:solidFill>
                  <a:srgbClr val="000000"/>
                </a:solidFill>
                <a:effectLst/>
              </a:rPr>
              <a:t>Specialized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  <a:effectLst/>
              </a:rPr>
              <a:t>such as medical and satellite imagery</a:t>
            </a:r>
          </a:p>
          <a:p>
            <a:pPr lvl="2"/>
            <a:r>
              <a:rPr lang="en-US" b="1" dirty="0">
                <a:solidFill>
                  <a:srgbClr val="000000"/>
                </a:solidFill>
                <a:effectLst/>
              </a:rPr>
              <a:t>Structured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  <a:effectLst/>
              </a:rPr>
              <a:t>geometric comprehension like object counting. 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</a:rPr>
              <a:t>Each task of VTAB contains 1000 training examples.</a:t>
            </a:r>
          </a:p>
          <a:p>
            <a:r>
              <a:rPr lang="en-US" dirty="0">
                <a:solidFill>
                  <a:srgbClr val="000000"/>
                </a:solidFill>
              </a:rPr>
              <a:t>FGVC Dataset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</a:rPr>
              <a:t>5 benchmarked Fine-Grained Visual Classification tasks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CUB-200-2011 (birds), </a:t>
            </a:r>
            <a:r>
              <a:rPr lang="en-US" dirty="0" err="1">
                <a:solidFill>
                  <a:srgbClr val="000000"/>
                </a:solidFill>
                <a:effectLst/>
              </a:rPr>
              <a:t>NABirds</a:t>
            </a:r>
            <a:r>
              <a:rPr lang="en-US" dirty="0">
                <a:solidFill>
                  <a:srgbClr val="000000"/>
                </a:solidFill>
                <a:effectLst/>
              </a:rPr>
              <a:t>, Oxford Flowers, Stanford Dogs, Stanford Cars</a:t>
            </a:r>
          </a:p>
        </p:txBody>
      </p:sp>
    </p:spTree>
    <p:extLst>
      <p:ext uri="{BB962C8B-B14F-4D97-AF65-F5344CB8AC3E}">
        <p14:creationId xmlns:p14="http://schemas.microsoft.com/office/powerpoint/2010/main" val="4031797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D1A07E-622B-C71E-CE57-5CCAE1155EB4}"/>
              </a:ext>
            </a:extLst>
          </p:cNvPr>
          <p:cNvSpPr txBox="1">
            <a:spLocks/>
          </p:cNvSpPr>
          <p:nvPr/>
        </p:nvSpPr>
        <p:spPr>
          <a:xfrm>
            <a:off x="304800" y="302891"/>
            <a:ext cx="11790307" cy="78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Outperforms CNN finetuning methods, deep better than shallow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48377-2DDC-BD56-EB82-D72453271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2" y="1683497"/>
            <a:ext cx="11998215" cy="349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7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D1A07E-622B-C71E-CE57-5CCAE1155EB4}"/>
              </a:ext>
            </a:extLst>
          </p:cNvPr>
          <p:cNvSpPr txBox="1">
            <a:spLocks/>
          </p:cNvSpPr>
          <p:nvPr/>
        </p:nvSpPr>
        <p:spPr>
          <a:xfrm>
            <a:off x="304800" y="302891"/>
            <a:ext cx="11790307" cy="78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Appending tokens is best</a:t>
            </a:r>
          </a:p>
        </p:txBody>
      </p:sp>
      <p:pic>
        <p:nvPicPr>
          <p:cNvPr id="4" name="Picture 3" descr="A picture containing text, web page, website, online advertising&#10;&#10;Description automatically generated">
            <a:extLst>
              <a:ext uri="{FF2B5EF4-FFF2-40B4-BE49-F238E27FC236}">
                <a16:creationId xmlns:a16="http://schemas.microsoft.com/office/drawing/2014/main" id="{382CB2F5-E1B2-89EC-03E8-675EA9F91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55" y="1484406"/>
            <a:ext cx="10710689" cy="46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1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BCAC3D-D895-3EC2-852F-6AA082966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1262"/>
            <a:ext cx="10515600" cy="4875701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Vision Transformers</a:t>
            </a:r>
          </a:p>
          <a:p>
            <a:r>
              <a:rPr lang="en-US" dirty="0">
                <a:solidFill>
                  <a:srgbClr val="000000"/>
                </a:solidFill>
              </a:rPr>
              <a:t>Finetuning Vision Transformers</a:t>
            </a:r>
          </a:p>
          <a:p>
            <a:r>
              <a:rPr lang="en-US" dirty="0">
                <a:solidFill>
                  <a:srgbClr val="000000"/>
                </a:solidFill>
              </a:rPr>
              <a:t>Multiscale Vision Transformers</a:t>
            </a:r>
          </a:p>
          <a:p>
            <a:r>
              <a:rPr lang="en-US" dirty="0">
                <a:solidFill>
                  <a:srgbClr val="000000"/>
                </a:solidFill>
              </a:rPr>
              <a:t>Transformers for Detection</a:t>
            </a:r>
          </a:p>
          <a:p>
            <a:r>
              <a:rPr lang="en-US" dirty="0">
                <a:solidFill>
                  <a:srgbClr val="000000"/>
                </a:solidFill>
              </a:rPr>
              <a:t>Transformers for Segmentation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17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D1A07E-622B-C71E-CE57-5CCAE1155EB4}"/>
              </a:ext>
            </a:extLst>
          </p:cNvPr>
          <p:cNvSpPr txBox="1">
            <a:spLocks/>
          </p:cNvSpPr>
          <p:nvPr/>
        </p:nvSpPr>
        <p:spPr>
          <a:xfrm>
            <a:off x="304800" y="302891"/>
            <a:ext cx="11790307" cy="78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May need to add many tokens</a:t>
            </a:r>
          </a:p>
        </p:txBody>
      </p:sp>
      <p:pic>
        <p:nvPicPr>
          <p:cNvPr id="6" name="Picture 5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2B251400-36CE-95CD-13D7-1F3AC628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1" y="1596465"/>
            <a:ext cx="11788138" cy="36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80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D1A07E-622B-C71E-CE57-5CCAE1155EB4}"/>
              </a:ext>
            </a:extLst>
          </p:cNvPr>
          <p:cNvSpPr txBox="1">
            <a:spLocks/>
          </p:cNvSpPr>
          <p:nvPr/>
        </p:nvSpPr>
        <p:spPr>
          <a:xfrm>
            <a:off x="304800" y="302891"/>
            <a:ext cx="11790307" cy="78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Tokens in early layers is better than later layers</a:t>
            </a:r>
          </a:p>
        </p:txBody>
      </p:sp>
      <p:pic>
        <p:nvPicPr>
          <p:cNvPr id="3" name="Picture 2" descr="A picture containing text, line, font, plot&#10;&#10;Description automatically generated">
            <a:extLst>
              <a:ext uri="{FF2B5EF4-FFF2-40B4-BE49-F238E27FC236}">
                <a16:creationId xmlns:a16="http://schemas.microsoft.com/office/drawing/2014/main" id="{7E6D4B3D-AEF0-3093-55A4-9FD5AA4FF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81" y="1849344"/>
            <a:ext cx="11630438" cy="31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56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AD1A07E-622B-C71E-CE57-5CCAE1155EB4}"/>
              </a:ext>
            </a:extLst>
          </p:cNvPr>
          <p:cNvSpPr txBox="1">
            <a:spLocks/>
          </p:cNvSpPr>
          <p:nvPr/>
        </p:nvSpPr>
        <p:spPr>
          <a:xfrm>
            <a:off x="304800" y="302891"/>
            <a:ext cx="11790307" cy="78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Also applicable to CNNs!</a:t>
            </a:r>
          </a:p>
        </p:txBody>
      </p:sp>
      <p:pic>
        <p:nvPicPr>
          <p:cNvPr id="7" name="Picture 6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3684EC3C-A3EA-E74A-69B1-57B0D7F8B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7" y="1755961"/>
            <a:ext cx="12014425" cy="35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23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representations are at the same scale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4CD27A-9EA3-3BBC-B93C-73E7911F7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433" y="1148862"/>
            <a:ext cx="9551133" cy="55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75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FPNs for CNN Object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9CB39-F61E-8847-B708-88AF88195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32" b="47325"/>
          <a:stretch/>
        </p:blipFill>
        <p:spPr>
          <a:xfrm>
            <a:off x="362234" y="1030498"/>
            <a:ext cx="3522053" cy="2603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AABC1-1B6C-DFDC-E788-9305DFE74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27" y="5020105"/>
            <a:ext cx="11147345" cy="1472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DCF6A-A132-1F15-FF3F-04A9BE91A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53"/>
          <a:stretch/>
        </p:blipFill>
        <p:spPr>
          <a:xfrm>
            <a:off x="3437426" y="1036406"/>
            <a:ext cx="8293344" cy="24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99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SWin</a:t>
            </a:r>
            <a:r>
              <a:rPr lang="en-US" dirty="0"/>
              <a:t> Transformer (Patch Merging)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BCAC3D-D895-3EC2-852F-6AA082966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1262"/>
            <a:ext cx="10515600" cy="4875701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Merge 2x2 neighboring patches</a:t>
            </a:r>
          </a:p>
          <a:p>
            <a:r>
              <a:rPr lang="en-US" dirty="0">
                <a:solidFill>
                  <a:srgbClr val="000000"/>
                </a:solidFill>
              </a:rPr>
              <a:t>Apply linear layer on the 4C-dimensional concatenated features (no pooling?)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Reduces number of tokens by a factor of 4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Output channels is set to 2C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38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SWin</a:t>
            </a:r>
            <a:r>
              <a:rPr lang="en-US" dirty="0"/>
              <a:t> Transformer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EFC50-1DD7-0B5B-1FD5-250052474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17" y="1436565"/>
            <a:ext cx="11655166" cy="398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13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SWin</a:t>
            </a:r>
            <a:r>
              <a:rPr lang="en-US" dirty="0"/>
              <a:t> Transformer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6C3B8C-C9CE-C0AD-241F-303C1B819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004" y="1148862"/>
            <a:ext cx="7069992" cy="54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82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SWin</a:t>
            </a:r>
            <a:r>
              <a:rPr lang="en-US" dirty="0"/>
              <a:t> Transformer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1DF1B-4866-FD28-157A-C7D7918B2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5" y="1913792"/>
            <a:ext cx="6190223" cy="3760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E1FAB2-863E-0E9A-1391-E186AC62B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217" y="1410676"/>
            <a:ext cx="5659722" cy="508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7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Plain </a:t>
            </a:r>
            <a:r>
              <a:rPr lang="en-US" dirty="0" err="1"/>
              <a:t>ViT</a:t>
            </a:r>
            <a:r>
              <a:rPr lang="en-US" dirty="0"/>
              <a:t> Backbones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E9607-9F31-2C2A-FCDE-3CFE7F438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05" y="1285297"/>
            <a:ext cx="11411589" cy="428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6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waterfall chart&#10;&#10;Description automatically generated">
            <a:extLst>
              <a:ext uri="{FF2B5EF4-FFF2-40B4-BE49-F238E27FC236}">
                <a16:creationId xmlns:a16="http://schemas.microsoft.com/office/drawing/2014/main" id="{A22A1CA8-1D8C-F343-820A-FDE3451AD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07382"/>
            <a:ext cx="7896561" cy="5312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461"/>
            <a:ext cx="10515600" cy="783737"/>
          </a:xfrm>
        </p:spPr>
        <p:txBody>
          <a:bodyPr/>
          <a:lstStyle/>
          <a:p>
            <a:r>
              <a:rPr lang="en-US" dirty="0"/>
              <a:t>Attention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43AF96-B33D-0047-9288-4BE87130177E}"/>
              </a:ext>
            </a:extLst>
          </p:cNvPr>
          <p:cNvSpPr/>
          <p:nvPr/>
        </p:nvSpPr>
        <p:spPr>
          <a:xfrm>
            <a:off x="0" y="64886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Source: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http://peterbloem.nl/blog/transformers</a:t>
            </a:r>
            <a:r>
              <a:rPr lang="en-US" dirty="0">
                <a:solidFill>
                  <a:srgbClr val="000000"/>
                </a:solidFill>
              </a:rPr>
              <a:t>  See also: 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Attention is all you need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6A9991-D981-2EF3-9800-D7D04CC780C3}"/>
                  </a:ext>
                </a:extLst>
              </p:cNvPr>
              <p:cNvSpPr txBox="1"/>
              <p:nvPr/>
            </p:nvSpPr>
            <p:spPr>
              <a:xfrm>
                <a:off x="8125161" y="640267"/>
                <a:ext cx="1683089" cy="795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6A9991-D981-2EF3-9800-D7D04CC78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161" y="640267"/>
                <a:ext cx="1683089" cy="795859"/>
              </a:xfrm>
              <a:prstGeom prst="rect">
                <a:avLst/>
              </a:prstGeom>
              <a:blipFill>
                <a:blip r:embed="rId5"/>
                <a:stretch>
                  <a:fillRect l="-13433" t="-115625" b="-15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E22D58-4A8D-B0FF-570E-4195F88D182E}"/>
                  </a:ext>
                </a:extLst>
              </p:cNvPr>
              <p:cNvSpPr txBox="1"/>
              <p:nvPr/>
            </p:nvSpPr>
            <p:spPr>
              <a:xfrm>
                <a:off x="8125161" y="1436126"/>
                <a:ext cx="2480441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𝑠𝑜𝑓𝑡𝑚𝑎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E22D58-4A8D-B0FF-570E-4195F88D1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161" y="1436126"/>
                <a:ext cx="2480441" cy="410497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CA7106-9EE1-4742-C584-AFF453FB1F24}"/>
                  </a:ext>
                </a:extLst>
              </p:cNvPr>
              <p:cNvSpPr txBox="1"/>
              <p:nvPr/>
            </p:nvSpPr>
            <p:spPr>
              <a:xfrm>
                <a:off x="7678896" y="1915807"/>
                <a:ext cx="2575617" cy="961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/>
                                <m:sup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CA7106-9EE1-4742-C584-AFF453FB1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896" y="1915807"/>
                <a:ext cx="2575617" cy="961482"/>
              </a:xfrm>
              <a:prstGeom prst="rect">
                <a:avLst/>
              </a:prstGeom>
              <a:blipFill>
                <a:blip r:embed="rId7"/>
                <a:stretch>
                  <a:fillRect b="-58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670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Plain </a:t>
            </a:r>
            <a:r>
              <a:rPr lang="en-US" dirty="0" err="1"/>
              <a:t>ViT</a:t>
            </a:r>
            <a:r>
              <a:rPr lang="en-US" dirty="0"/>
              <a:t> Backbones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DB308-EAD3-597E-E428-3559C998C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292388" y="1291693"/>
            <a:ext cx="11607223" cy="2137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C9E9C-8464-B59B-C183-82DF321C9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092"/>
          <a:stretch/>
        </p:blipFill>
        <p:spPr>
          <a:xfrm>
            <a:off x="146194" y="3571832"/>
            <a:ext cx="11899612" cy="26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33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Plain </a:t>
            </a:r>
            <a:r>
              <a:rPr lang="en-US" dirty="0" err="1"/>
              <a:t>ViT</a:t>
            </a:r>
            <a:r>
              <a:rPr lang="en-US" dirty="0"/>
              <a:t> Backbones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2E851-6FB9-EEEF-F20A-7372E1396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87" y="1148862"/>
            <a:ext cx="10497113" cy="55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09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C4A3-6FA8-A097-6635-CD29E8DE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End-to-End Object Detection with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3FEA-7931-D120-91C9-6418FB247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we need specialized machinery (i.e. Faster RCNN) for object detection?</a:t>
            </a:r>
          </a:p>
          <a:p>
            <a:r>
              <a:rPr lang="en-US" dirty="0"/>
              <a:t>Cast detection as a set prediction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799C6-3D7E-A848-7A31-1C813FA6C3C1}"/>
              </a:ext>
            </a:extLst>
          </p:cNvPr>
          <p:cNvSpPr txBox="1"/>
          <p:nvPr/>
        </p:nvSpPr>
        <p:spPr>
          <a:xfrm>
            <a:off x="2593502" y="6329363"/>
            <a:ext cx="700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linkClick r:id="rId2"/>
              </a:rPr>
              <a:t>End-to-End Object Detection with Transformers</a:t>
            </a:r>
            <a:r>
              <a:rPr lang="en-US" dirty="0"/>
              <a:t>, </a:t>
            </a:r>
            <a:r>
              <a:rPr lang="en-US" dirty="0" err="1"/>
              <a:t>Carion</a:t>
            </a:r>
            <a:r>
              <a:rPr lang="en-US" dirty="0"/>
              <a:t> et al. ECCV 2020</a:t>
            </a:r>
          </a:p>
        </p:txBody>
      </p:sp>
      <p:pic>
        <p:nvPicPr>
          <p:cNvPr id="7" name="Picture 6" descr="A diagram of a transformer decoder&#10;&#10;Description automatically generated with low confidence">
            <a:extLst>
              <a:ext uri="{FF2B5EF4-FFF2-40B4-BE49-F238E27FC236}">
                <a16:creationId xmlns:a16="http://schemas.microsoft.com/office/drawing/2014/main" id="{1D7A928C-34B7-1F27-2288-6A0651FF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78" y="3429000"/>
            <a:ext cx="11366041" cy="20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36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C4A3-6FA8-A097-6635-CD29E8DE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End-to-End Object Detection with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3FEA-7931-D120-91C9-6418FB247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799C6-3D7E-A848-7A31-1C813FA6C3C1}"/>
              </a:ext>
            </a:extLst>
          </p:cNvPr>
          <p:cNvSpPr txBox="1"/>
          <p:nvPr/>
        </p:nvSpPr>
        <p:spPr>
          <a:xfrm>
            <a:off x="2593502" y="6329363"/>
            <a:ext cx="700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linkClick r:id="rId2"/>
              </a:rPr>
              <a:t>End-to-End Object Detection with Transformers</a:t>
            </a:r>
            <a:r>
              <a:rPr lang="en-US" dirty="0"/>
              <a:t>, </a:t>
            </a:r>
            <a:r>
              <a:rPr lang="en-US" dirty="0" err="1"/>
              <a:t>Carion</a:t>
            </a:r>
            <a:r>
              <a:rPr lang="en-US" dirty="0"/>
              <a:t> et al. ECCV 2020</a:t>
            </a:r>
          </a:p>
        </p:txBody>
      </p:sp>
      <p:pic>
        <p:nvPicPr>
          <p:cNvPr id="6" name="Picture 5" descr="A diagram of a transformer decoder&#10;&#10;Description automatically generated">
            <a:extLst>
              <a:ext uri="{FF2B5EF4-FFF2-40B4-BE49-F238E27FC236}">
                <a16:creationId xmlns:a16="http://schemas.microsoft.com/office/drawing/2014/main" id="{2BB9EED0-3A52-1435-25BD-193C12DE8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04" y="1977861"/>
            <a:ext cx="11625789" cy="29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42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C4A3-6FA8-A097-6635-CD29E8DE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End-to-End Object Detection with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3FEA-7931-D120-91C9-6418FB247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matching loss function</a:t>
            </a:r>
          </a:p>
          <a:p>
            <a:endParaRPr lang="en-US" dirty="0"/>
          </a:p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799C6-3D7E-A848-7A31-1C813FA6C3C1}"/>
              </a:ext>
            </a:extLst>
          </p:cNvPr>
          <p:cNvSpPr txBox="1"/>
          <p:nvPr/>
        </p:nvSpPr>
        <p:spPr>
          <a:xfrm>
            <a:off x="2593502" y="6329363"/>
            <a:ext cx="700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hlinkClick r:id="rId2"/>
              </a:rPr>
              <a:t>End-to-End Object Detection with Transformers</a:t>
            </a:r>
            <a:r>
              <a:rPr lang="en-US" dirty="0"/>
              <a:t>, </a:t>
            </a:r>
            <a:r>
              <a:rPr lang="en-US" dirty="0" err="1"/>
              <a:t>Carion</a:t>
            </a:r>
            <a:r>
              <a:rPr lang="en-US" dirty="0"/>
              <a:t> et al. ECCV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E7D72-2ECC-0B60-5CA5-CCD93C378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28" y="2131401"/>
            <a:ext cx="4946508" cy="1114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B7BBF-149D-A26D-B5A7-0851C9B82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028" y="3695999"/>
            <a:ext cx="10515600" cy="1228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230027-96E2-6B6C-BC61-D0BCE7A59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553" y="3195343"/>
            <a:ext cx="6633982" cy="5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48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C4A3-6FA8-A097-6635-CD29E8DE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Comparison against Faster RCNN</a:t>
            </a:r>
          </a:p>
        </p:txBody>
      </p:sp>
      <p:pic>
        <p:nvPicPr>
          <p:cNvPr id="10" name="Content Placeholder 9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06831C31-21EF-4940-06E9-0FFC47DED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220" y="1148862"/>
            <a:ext cx="8501559" cy="5683796"/>
          </a:xfrm>
        </p:spPr>
      </p:pic>
    </p:spTree>
    <p:extLst>
      <p:ext uri="{BB962C8B-B14F-4D97-AF65-F5344CB8AC3E}">
        <p14:creationId xmlns:p14="http://schemas.microsoft.com/office/powerpoint/2010/main" val="603859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C4A3-6FA8-A097-6635-CD29E8DE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What do object queries learn?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D59145-45DB-1347-0604-5E504CF8E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22" y="1226153"/>
            <a:ext cx="10930356" cy="52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13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C9A2F-B952-7CEB-AEC4-823E3847A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1" y="1148891"/>
            <a:ext cx="6207751" cy="5229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461"/>
            <a:ext cx="10515600" cy="783737"/>
          </a:xfrm>
        </p:spPr>
        <p:txBody>
          <a:bodyPr/>
          <a:lstStyle/>
          <a:p>
            <a:r>
              <a:rPr lang="en-US" dirty="0"/>
              <a:t>Attention (with key, query and value)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43AF96-B33D-0047-9288-4BE87130177E}"/>
              </a:ext>
            </a:extLst>
          </p:cNvPr>
          <p:cNvSpPr/>
          <p:nvPr/>
        </p:nvSpPr>
        <p:spPr>
          <a:xfrm>
            <a:off x="0" y="64886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Source: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http://peterbloem.nl/blog/transformers</a:t>
            </a:r>
            <a:r>
              <a:rPr lang="en-US" dirty="0">
                <a:solidFill>
                  <a:srgbClr val="000000"/>
                </a:solidFill>
              </a:rPr>
              <a:t>  See also: 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Attention is all you need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F707F3-9B42-37C4-EFF4-BAFB913A45DF}"/>
                  </a:ext>
                </a:extLst>
              </p:cNvPr>
              <p:cNvSpPr txBox="1"/>
              <p:nvPr/>
            </p:nvSpPr>
            <p:spPr>
              <a:xfrm>
                <a:off x="7556281" y="1255284"/>
                <a:ext cx="2017732" cy="795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F707F3-9B42-37C4-EFF4-BAFB913A4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281" y="1255284"/>
                <a:ext cx="2017732" cy="795859"/>
              </a:xfrm>
              <a:prstGeom prst="rect">
                <a:avLst/>
              </a:prstGeom>
              <a:blipFill>
                <a:blip r:embed="rId5"/>
                <a:stretch>
                  <a:fillRect l="-11875" t="-115625" b="-15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E719F4-7E0F-123F-71DE-5D4AFF121683}"/>
                  </a:ext>
                </a:extLst>
              </p:cNvPr>
              <p:cNvSpPr txBox="1"/>
              <p:nvPr/>
            </p:nvSpPr>
            <p:spPr>
              <a:xfrm>
                <a:off x="7288722" y="2268229"/>
                <a:ext cx="3940468" cy="475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𝑠𝑜𝑓𝑡𝑚𝑎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E719F4-7E0F-123F-71DE-5D4AFF121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722" y="2268229"/>
                <a:ext cx="3940468" cy="475836"/>
              </a:xfrm>
              <a:prstGeom prst="rect">
                <a:avLst/>
              </a:prstGeom>
              <a:blipFill>
                <a:blip r:embed="rId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66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4FE644-7426-3422-207B-BCDF44592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32"/>
            <a:ext cx="9888414" cy="5243856"/>
          </a:xfrm>
          <a:prstGeom prst="rect">
            <a:avLst/>
          </a:prstGeom>
        </p:spPr>
      </p:pic>
      <p:pic>
        <p:nvPicPr>
          <p:cNvPr id="9" name="Picture 8" descr="A picture containing text, font, receipt, white&#10;&#10;Description automatically generated">
            <a:extLst>
              <a:ext uri="{FF2B5EF4-FFF2-40B4-BE49-F238E27FC236}">
                <a16:creationId xmlns:a16="http://schemas.microsoft.com/office/drawing/2014/main" id="{7DB02DDB-84DF-6123-E7E7-FBD2A97F3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2" y="5340588"/>
            <a:ext cx="7772400" cy="1413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28670-F56C-31E9-92EA-C2F8F63EED43}"/>
              </a:ext>
            </a:extLst>
          </p:cNvPr>
          <p:cNvSpPr txBox="1"/>
          <p:nvPr/>
        </p:nvSpPr>
        <p:spPr>
          <a:xfrm>
            <a:off x="2567482" y="6488668"/>
            <a:ext cx="974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4"/>
              </a:rPr>
              <a:t>An Image is Worth 16x16 Words: Transformers for Image Recognition at Scale</a:t>
            </a:r>
            <a:r>
              <a:rPr lang="en-US" dirty="0"/>
              <a:t>, </a:t>
            </a:r>
            <a:r>
              <a:rPr lang="en-US" dirty="0" err="1"/>
              <a:t>Dosovitskiy</a:t>
            </a:r>
            <a:r>
              <a:rPr lang="en-US" dirty="0"/>
              <a:t> ICLR 2021</a:t>
            </a:r>
          </a:p>
        </p:txBody>
      </p:sp>
    </p:spTree>
    <p:extLst>
      <p:ext uri="{BB962C8B-B14F-4D97-AF65-F5344CB8AC3E}">
        <p14:creationId xmlns:p14="http://schemas.microsoft.com/office/powerpoint/2010/main" val="1295240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BADE1-E9E1-758E-F9CE-8A5CC424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Multihead</a:t>
            </a:r>
            <a:r>
              <a:rPr lang="en-US" dirty="0"/>
              <a:t> Self-Attention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52B31-CFE1-51CB-1302-AA113E15E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25951"/>
            <a:ext cx="10515599" cy="51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3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27" y="203557"/>
            <a:ext cx="10515600" cy="783737"/>
          </a:xfrm>
        </p:spPr>
        <p:txBody>
          <a:bodyPr/>
          <a:lstStyle/>
          <a:p>
            <a:r>
              <a:rPr lang="en-US" dirty="0"/>
              <a:t>Other Details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CEE709-54AF-E75E-A525-C0E925043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91" y="758317"/>
            <a:ext cx="4706322" cy="352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0C1E73-3FFE-7239-D683-17A7D33B80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358" y="1148862"/>
                <a:ext cx="6992533" cy="4875701"/>
              </a:xfrm>
            </p:spPr>
            <p:txBody>
              <a:bodyPr/>
              <a:lstStyle/>
              <a:p>
                <a:r>
                  <a:rPr lang="en-US" b="1" dirty="0">
                    <a:solidFill>
                      <a:srgbClr val="000000"/>
                    </a:solidFill>
                  </a:rPr>
                  <a:t>MLP:</a:t>
                </a:r>
                <a:r>
                  <a:rPr lang="en-US" dirty="0">
                    <a:solidFill>
                      <a:srgbClr val="000000"/>
                    </a:solidFill>
                  </a:rPr>
                  <a:t> 1 hidden layer with </a:t>
                </a:r>
                <a:r>
                  <a:rPr lang="en-US" dirty="0">
                    <a:solidFill>
                      <a:srgbClr val="000000"/>
                    </a:solidFill>
                    <a:effectLst/>
                  </a:rPr>
                  <a:t>GELU</a:t>
                </a:r>
                <a:r>
                  <a:rPr lang="en-US" dirty="0">
                    <a:solidFill>
                      <a:srgbClr val="000000"/>
                    </a:solidFill>
                  </a:rPr>
                  <a:t> non-linearity</a:t>
                </a:r>
                <a:endParaRPr lang="en-US" dirty="0">
                  <a:solidFill>
                    <a:srgbClr val="000000"/>
                  </a:solidFill>
                  <a:effectLst/>
                </a:endParaRPr>
              </a:p>
              <a:p>
                <a:r>
                  <a:rPr lang="en-US" b="1" dirty="0">
                    <a:solidFill>
                      <a:srgbClr val="000000"/>
                    </a:solidFill>
                  </a:rPr>
                  <a:t>Layer Norm:</a:t>
                </a:r>
                <a:r>
                  <a:rPr lang="en-US" dirty="0">
                    <a:solidFill>
                      <a:srgbClr val="000000"/>
                    </a:solidFill>
                  </a:rPr>
                  <a:t> Normalize representation for each token to be normalized to zero mean, unit variance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effectLst/>
                  </a:rPr>
                  <a:t>Learn a </a:t>
                </a:r>
                <a:r>
                  <a:rPr lang="en-US" b="1" dirty="0">
                    <a:solidFill>
                      <a:srgbClr val="000000"/>
                    </a:solidFill>
                    <a:effectLst/>
                  </a:rPr>
                  <a:t>Positional Embedding </a:t>
                </a:r>
                <a:r>
                  <a:rPr lang="en-US" dirty="0">
                    <a:solidFill>
                      <a:srgbClr val="000000"/>
                    </a:solidFill>
                    <a:effectLst/>
                  </a:rPr>
                  <a:t>for patch locations: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𝑝𝑜𝑠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𝑜𝑛𝑒h𝑜𝑡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  <a:effectLst/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Fun, interpolate positional embeddings to run on larger images</a:t>
                </a:r>
                <a:endParaRPr lang="en-US" dirty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0C1E73-3FFE-7239-D683-17A7D33B80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358" y="1148862"/>
                <a:ext cx="6992533" cy="4875701"/>
              </a:xfrm>
              <a:blipFill>
                <a:blip r:embed="rId3"/>
                <a:stretch>
                  <a:fillRect l="-1449" t="-2078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11C05D7-15EE-0410-4E1B-C58376536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27" y="5216216"/>
            <a:ext cx="7645044" cy="161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6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4189-6C01-6F88-39F6-15EE4C60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27" y="365125"/>
            <a:ext cx="10515600" cy="78373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0" name="Picture 9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647031CD-DF4D-0978-292D-366C9000F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51" y="1665561"/>
            <a:ext cx="11480498" cy="35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47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5D44-D131-C83A-78C0-C7595C54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Better with More Data</a:t>
            </a:r>
          </a:p>
        </p:txBody>
      </p:sp>
      <p:pic>
        <p:nvPicPr>
          <p:cNvPr id="5" name="Picture 4" descr="A picture containing line, plot, screenshot, diagram&#10;&#10;Description automatically generated">
            <a:extLst>
              <a:ext uri="{FF2B5EF4-FFF2-40B4-BE49-F238E27FC236}">
                <a16:creationId xmlns:a16="http://schemas.microsoft.com/office/drawing/2014/main" id="{517E7792-7E52-2383-F201-080B40FA3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4" y="1497943"/>
            <a:ext cx="11948992" cy="41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06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</TotalTime>
  <Words>536</Words>
  <Application>Microsoft Macintosh PowerPoint</Application>
  <PresentationFormat>Widescreen</PresentationFormat>
  <Paragraphs>87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Office Theme</vt:lpstr>
      <vt:lpstr>Vision Transformers</vt:lpstr>
      <vt:lpstr>Overview</vt:lpstr>
      <vt:lpstr>Attention</vt:lpstr>
      <vt:lpstr>Attention (with key, query and value)</vt:lpstr>
      <vt:lpstr>PowerPoint Presentation</vt:lpstr>
      <vt:lpstr>Multihead Self-Attention</vt:lpstr>
      <vt:lpstr>Other Details</vt:lpstr>
      <vt:lpstr>Results</vt:lpstr>
      <vt:lpstr>Scale Better with More Data</vt:lpstr>
      <vt:lpstr>Surprisingly, faster than ResNets to train</vt:lpstr>
      <vt:lpstr>Visualization</vt:lpstr>
      <vt:lpstr>Positional Embedding</vt:lpstr>
      <vt:lpstr>Scaling depth is most effective at current operating point</vt:lpstr>
      <vt:lpstr>Finetuning at Higher-Resolution</vt:lpstr>
      <vt:lpstr>How to finetune Transformer architectures?</vt:lpstr>
      <vt:lpstr>PowerPoint Presentation</vt:lpstr>
      <vt:lpstr>Datasets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representations are at the same scale</vt:lpstr>
      <vt:lpstr>FPNs for CNN Object Detectors</vt:lpstr>
      <vt:lpstr>SWin Transformer (Patch Merging)</vt:lpstr>
      <vt:lpstr>SWin Transformer</vt:lpstr>
      <vt:lpstr>SWin Transformer</vt:lpstr>
      <vt:lpstr>SWin Transformer</vt:lpstr>
      <vt:lpstr>Plain ViT Backbones</vt:lpstr>
      <vt:lpstr>Plain ViT Backbones</vt:lpstr>
      <vt:lpstr>Plain ViT Backbones</vt:lpstr>
      <vt:lpstr>End-to-End Object Detection with Transformers</vt:lpstr>
      <vt:lpstr>End-to-End Object Detection with Transformers</vt:lpstr>
      <vt:lpstr>End-to-End Object Detection with Transformers</vt:lpstr>
      <vt:lpstr>Comparison against Faster RCNN</vt:lpstr>
      <vt:lpstr>What do object queries learn?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Gupta, Saurabh</dc:creator>
  <cp:lastModifiedBy>Gupta, Saurabh</cp:lastModifiedBy>
  <cp:revision>116</cp:revision>
  <dcterms:created xsi:type="dcterms:W3CDTF">2023-04-17T16:56:50Z</dcterms:created>
  <dcterms:modified xsi:type="dcterms:W3CDTF">2023-04-25T02:25:04Z</dcterms:modified>
</cp:coreProperties>
</file>