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1107" r:id="rId4"/>
    <p:sldId id="1112" r:id="rId5"/>
    <p:sldId id="1135" r:id="rId6"/>
    <p:sldId id="1136" r:id="rId7"/>
    <p:sldId id="1134" r:id="rId8"/>
    <p:sldId id="1130" r:id="rId9"/>
    <p:sldId id="1129" r:id="rId10"/>
    <p:sldId id="1132" r:id="rId11"/>
    <p:sldId id="113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2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5"/>
    <p:restoredTop sz="94966"/>
  </p:normalViewPr>
  <p:slideViewPr>
    <p:cSldViewPr snapToGrid="0">
      <p:cViewPr varScale="1">
        <p:scale>
          <a:sx n="121" d="100"/>
          <a:sy n="121" d="100"/>
        </p:scale>
        <p:origin x="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F12D-2877-C671-E557-2B09B6973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F0505-8C54-874C-9875-F9E99C681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D39C5-B92D-76E5-D9D0-3ED80BAC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1CA-B446-6C44-9094-F05D708E482B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2C70-1F6B-B243-9521-1782AB67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BDA13-7618-7D95-BC13-1A624525D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633-C04B-E64A-A525-B39FC86C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5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143A9-8E9D-C4BE-C95E-A913E0BE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A684A-4D40-3A5B-9E15-37ED4263A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A3FA5-65CA-4AAA-D2E1-B52481AD9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1CA-B446-6C44-9094-F05D708E482B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B1BBA-F09C-CFA0-411A-D95423F77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01428-9ECA-340F-BF7B-7A1250A32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633-C04B-E64A-A525-B39FC86C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10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360DCD-F762-A1FC-1ED7-DB28D9929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1C081-67DC-0EBE-2758-4AFF3A832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D5D35-B869-C978-C9B5-3DAD95317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1CA-B446-6C44-9094-F05D708E482B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66011-C8FA-DEBF-38BE-A2D774B5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CB51C-1D7C-E5A2-F9C1-AB06D0C6C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633-C04B-E64A-A525-B39FC86C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FD40-705A-C941-0363-66A0D03B9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ABC45-09B1-3388-FB5A-7592E622E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DF64C-3852-08A3-AE0B-9E846A61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1CA-B446-6C44-9094-F05D708E482B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C044A-5EE7-868C-447D-3B17EFEDA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044D-7D40-8A08-6136-E6CEB826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633-C04B-E64A-A525-B39FC86C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4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FDDBA-E9CE-A387-FB81-EA95B974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63109-078F-00B4-4519-58B5F1B05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1E5DC-DAF8-28E8-F5C5-D74CC662B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1CA-B446-6C44-9094-F05D708E482B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898D0-9318-8A5E-E8EA-F2AF8A0DB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7AF95-D447-22C5-A240-C5B8C2038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633-C04B-E64A-A525-B39FC86C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4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6A432-EF82-2F08-7A68-8BBA1EE43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B0E03-2B63-E8C0-7817-805A0ED9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B9214-7C5D-657B-5440-E000737CE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EAE0C-A59B-BA91-921B-6FA3EFCA7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1CA-B446-6C44-9094-F05D708E482B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95760-6902-605F-2ADA-975FF4E96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47EA5-30A9-482F-F419-B2D7FAB9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633-C04B-E64A-A525-B39FC86C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2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4EEE7-9B60-C6BD-0591-EEA11517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026D3-284D-EF11-C01D-92D4AFA25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587DC-85C1-9B52-86DE-B6A42DFCB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5B3DE-3588-66D6-BC77-B549C319F2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0BAA31-397D-B10D-C529-80EB53DB61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F32A4-AA5F-99DD-EAA2-6167FC7FF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1CA-B446-6C44-9094-F05D708E482B}" type="datetimeFigureOut">
              <a:rPr lang="en-US" smtClean="0"/>
              <a:t>4/28/23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C2F069-747B-3FCE-3857-B4E80A2C9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E8CA4B-0771-80DD-0F70-581C6B6C1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633-C04B-E64A-A525-B39FC86C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1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5F3E-BC9E-93EC-E80D-C9C32D326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192642-E955-36C5-374F-7DA4765DF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1CA-B446-6C44-9094-F05D708E482B}" type="datetimeFigureOut">
              <a:rPr lang="en-US" smtClean="0"/>
              <a:t>4/28/23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FF5CC-3F2D-A14A-00F4-D6B2D87B2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6908A4-5584-67A1-6E7C-B94DAA84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633-C04B-E64A-A525-B39FC86C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7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082FC-94E3-F0F7-E157-287BB46AD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1CA-B446-6C44-9094-F05D708E482B}" type="datetimeFigureOut">
              <a:rPr lang="en-US" smtClean="0"/>
              <a:t>4/28/23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B4938-708E-840A-DC11-3FCB90C69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CA80C-4AE4-ED31-D89D-F3EBD9BBF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633-C04B-E64A-A525-B39FC86C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2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CAFE-E5D5-163F-C84E-662DA4277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ADB73-ACAB-EA0B-F4E3-49EFEF0FE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78149-437A-500A-1A93-696E412C0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41B03-58D6-55BD-B1A5-8D03B0C29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1CA-B446-6C44-9094-F05D708E482B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72291-5010-9F42-25E4-4DFD91774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2AA40-5D0F-5F64-2601-54910C8A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633-C04B-E64A-A525-B39FC86C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5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D184D-D296-E3E7-DDF9-80AB542B2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D50EB9-6AEC-2130-AB8B-6A4F8E07D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5886C-EC5F-D5E3-D08D-15080780E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EE846-C8EB-88F0-940E-D82ECA9A6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1CA-B446-6C44-9094-F05D708E482B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14FDB-F7A0-4CA5-A958-6632513B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05F7E-98DE-6805-F507-8F9A5C24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633-C04B-E64A-A525-B39FC86C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7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2CBAE1-2D1D-255F-7D0C-849A6E6E5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0CA7D-8549-F376-963A-1850D558B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1262"/>
            <a:ext cx="10515600" cy="4875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98D44-DD34-83F9-A906-4DB5AD018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3E1CA-B446-6C44-9094-F05D708E482B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1C798-E423-32AE-AEFE-738D67998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97DFF-AA8E-B5AD-B35B-8EAC4C840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B8633-C04B-E64A-A525-B39FC86C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arxiv.org/abs/2111.0637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arxiv.org/abs/2111.063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eecs.berkeley.edu/~efros/gelato_bet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raphics.cs.cmu.edu/projects/contextPrediction/" TargetMode="External"/><Relationship Id="rId4" Type="http://schemas.openxmlformats.org/officeDocument/2006/relationships/hyperlink" Target="https://arxiv.org/abs/1611.0984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911.05722.pdf" TargetMode="External"/><Relationship Id="rId2" Type="http://schemas.openxmlformats.org/officeDocument/2006/relationships/hyperlink" Target="https://arxiv.org/pdf/2002.05709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rxiv.org/pdf/2002.05709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rxiv.org/pdf/2002.05709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11.06377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rxiv.org/abs/2111.063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arxiv.org/abs/2111.0637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67F0B-8557-0641-DA92-7EAFEE9150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Self-Supervision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16DE3-5360-54AE-E3B3-531A39A0EC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Saurabh Gupta</a:t>
            </a:r>
          </a:p>
          <a:p>
            <a:r>
              <a:rPr lang="en-US" dirty="0"/>
              <a:t>CS 543 / ECE 549</a:t>
            </a:r>
          </a:p>
        </p:txBody>
      </p:sp>
    </p:spTree>
    <p:extLst>
      <p:ext uri="{BB962C8B-B14F-4D97-AF65-F5344CB8AC3E}">
        <p14:creationId xmlns:p14="http://schemas.microsoft.com/office/powerpoint/2010/main" val="1285887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461"/>
            <a:ext cx="11762874" cy="783737"/>
          </a:xfrm>
        </p:spPr>
        <p:txBody>
          <a:bodyPr>
            <a:normAutofit/>
          </a:bodyPr>
          <a:lstStyle/>
          <a:p>
            <a:r>
              <a:rPr lang="en-US" dirty="0"/>
              <a:t>Better than past self-supervision approaches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6B37E-0F20-207C-B6C7-1BBD342EE5C9}"/>
              </a:ext>
            </a:extLst>
          </p:cNvPr>
          <p:cNvSpPr txBox="1"/>
          <p:nvPr/>
        </p:nvSpPr>
        <p:spPr>
          <a:xfrm>
            <a:off x="-1" y="6455791"/>
            <a:ext cx="731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NimbusRomNo9L"/>
                <a:hlinkClick r:id="rId2"/>
              </a:rPr>
              <a:t>Masked Autoencoders Are Scalable Vision Learners</a:t>
            </a:r>
            <a:r>
              <a:rPr lang="en-US" b="1" dirty="0">
                <a:latin typeface="NimbusRomNo9L"/>
              </a:rPr>
              <a:t>, </a:t>
            </a:r>
            <a:r>
              <a:rPr lang="en-US" dirty="0">
                <a:latin typeface="NimbusRomNo9L"/>
              </a:rPr>
              <a:t>He et al. CVPR 2022</a:t>
            </a:r>
            <a:endParaRPr lang="en-US" dirty="0"/>
          </a:p>
        </p:txBody>
      </p:sp>
      <p:pic>
        <p:nvPicPr>
          <p:cNvPr id="4" name="Picture 3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DF49D355-CC20-D716-1B13-21A04E17D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348135"/>
            <a:ext cx="7772400" cy="216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461"/>
            <a:ext cx="11762874" cy="783737"/>
          </a:xfrm>
        </p:spPr>
        <p:txBody>
          <a:bodyPr>
            <a:normAutofit/>
          </a:bodyPr>
          <a:lstStyle/>
          <a:p>
            <a:r>
              <a:rPr lang="en-US" dirty="0"/>
              <a:t>Ablations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6B37E-0F20-207C-B6C7-1BBD342EE5C9}"/>
              </a:ext>
            </a:extLst>
          </p:cNvPr>
          <p:cNvSpPr txBox="1"/>
          <p:nvPr/>
        </p:nvSpPr>
        <p:spPr>
          <a:xfrm>
            <a:off x="-1" y="6455791"/>
            <a:ext cx="731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NimbusRomNo9L"/>
                <a:hlinkClick r:id="rId2"/>
              </a:rPr>
              <a:t>Masked Autoencoders Are Scalable Vision Learners</a:t>
            </a:r>
            <a:r>
              <a:rPr lang="en-US" b="1" dirty="0">
                <a:latin typeface="NimbusRomNo9L"/>
              </a:rPr>
              <a:t>, </a:t>
            </a:r>
            <a:r>
              <a:rPr lang="en-US" dirty="0">
                <a:latin typeface="NimbusRomNo9L"/>
              </a:rPr>
              <a:t>He et al. CVPR 2022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DCEAD-054D-0D83-1F43-F6648279D0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3" r="5934" b="22657"/>
          <a:stretch/>
        </p:blipFill>
        <p:spPr>
          <a:xfrm>
            <a:off x="200526" y="1308572"/>
            <a:ext cx="6853993" cy="3989879"/>
          </a:xfrm>
          <a:prstGeom prst="rect">
            <a:avLst/>
          </a:prstGeom>
        </p:spPr>
      </p:pic>
      <p:pic>
        <p:nvPicPr>
          <p:cNvPr id="6" name="Picture 5" descr="A picture containing text, font, number, screenshot&#10;&#10;Description automatically generated">
            <a:extLst>
              <a:ext uri="{FF2B5EF4-FFF2-40B4-BE49-F238E27FC236}">
                <a16:creationId xmlns:a16="http://schemas.microsoft.com/office/drawing/2014/main" id="{B995B0C1-74B7-4BDF-C781-58F090FB0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789" y="796365"/>
            <a:ext cx="4027611" cy="10244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354481-27FB-EBCC-3B2D-5A8035DCABED}"/>
              </a:ext>
            </a:extLst>
          </p:cNvPr>
          <p:cNvSpPr txBox="1"/>
          <p:nvPr/>
        </p:nvSpPr>
        <p:spPr>
          <a:xfrm>
            <a:off x="7765759" y="1889078"/>
            <a:ext cx="443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42092"/>
                </a:solidFill>
              </a:rPr>
              <a:t>Faster and better to not input masked out patches to encoder</a:t>
            </a:r>
          </a:p>
        </p:txBody>
      </p:sp>
      <p:pic>
        <p:nvPicPr>
          <p:cNvPr id="10" name="Picture 9" descr="A picture containing text, font, screenshot, number&#10;&#10;Description automatically generated">
            <a:extLst>
              <a:ext uri="{FF2B5EF4-FFF2-40B4-BE49-F238E27FC236}">
                <a16:creationId xmlns:a16="http://schemas.microsoft.com/office/drawing/2014/main" id="{0DD57F76-3303-053B-B57A-CD0A4A3C0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4124" y="3256829"/>
            <a:ext cx="4197350" cy="14498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CF0ED1-D223-064D-66B4-45227F494A8D}"/>
              </a:ext>
            </a:extLst>
          </p:cNvPr>
          <p:cNvSpPr txBox="1"/>
          <p:nvPr/>
        </p:nvSpPr>
        <p:spPr>
          <a:xfrm>
            <a:off x="1411080" y="5428080"/>
            <a:ext cx="443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42092"/>
                </a:solidFill>
              </a:rPr>
              <a:t>Need high masking ratio for good learning. NLP models use 15-20% masking ratio.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00FEB0-BDD6-388A-507C-D5F735014F7B}"/>
              </a:ext>
            </a:extLst>
          </p:cNvPr>
          <p:cNvSpPr txBox="1"/>
          <p:nvPr/>
        </p:nvSpPr>
        <p:spPr>
          <a:xfrm>
            <a:off x="7733152" y="4781749"/>
            <a:ext cx="443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42092"/>
                </a:solidFill>
              </a:rPr>
              <a:t>Normalized pixels are a better target than discrete tokens / PCA coefficients</a:t>
            </a:r>
          </a:p>
        </p:txBody>
      </p:sp>
    </p:spTree>
    <p:extLst>
      <p:ext uri="{BB962C8B-B14F-4D97-AF65-F5344CB8AC3E}">
        <p14:creationId xmlns:p14="http://schemas.microsoft.com/office/powerpoint/2010/main" val="337434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F4189-6C01-6F88-39F6-15EE4C601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87" y="215809"/>
            <a:ext cx="11622392" cy="1141651"/>
          </a:xfrm>
        </p:spPr>
        <p:txBody>
          <a:bodyPr>
            <a:normAutofit fontScale="90000"/>
          </a:bodyPr>
          <a:lstStyle/>
          <a:p>
            <a:r>
              <a:rPr lang="en-US" dirty="0"/>
              <a:t>Is semantic supervision necessary to learn good representations?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44197E-EF17-88E4-1C43-8A9499804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904" y="2922978"/>
            <a:ext cx="3082886" cy="2313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AB7085-3AD7-2B5F-A5D1-E90ACEADEB63}"/>
              </a:ext>
            </a:extLst>
          </p:cNvPr>
          <p:cNvSpPr txBox="1"/>
          <p:nvPr/>
        </p:nvSpPr>
        <p:spPr>
          <a:xfrm>
            <a:off x="10593036" y="6476944"/>
            <a:ext cx="159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3"/>
              </a:rPr>
              <a:t>The Gelato Bet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C5B7EC-446B-45F0-E756-8A110964F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787" y="1550840"/>
            <a:ext cx="6678381" cy="473272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Manual labeling doesn’t scale, suffers from biases</a:t>
            </a:r>
          </a:p>
          <a:p>
            <a:r>
              <a:rPr lang="en-US" dirty="0"/>
              <a:t>Plenty of unlabeled visual data already, and growing really fast</a:t>
            </a:r>
          </a:p>
          <a:p>
            <a:r>
              <a:rPr lang="en-US" i="1" dirty="0"/>
              <a:t>And subject of the Gelato Bet:</a:t>
            </a:r>
          </a:p>
          <a:p>
            <a:r>
              <a:rPr lang="en-US" b="0" i="1" dirty="0">
                <a:solidFill>
                  <a:srgbClr val="000000"/>
                </a:solidFill>
                <a:effectLst/>
                <a:latin typeface="Times"/>
              </a:rPr>
              <a:t>If, by the first day of autumn (Sept 23) of 2015, a method will exist that can match or beat the performance of R-CNN on Pascal VOC detection, without the use of any extra, human annotations (e.g. ImageNet) as pre-training, Mr. Malik promises to buy Mr. 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Times"/>
              </a:rPr>
              <a:t>Efros</a:t>
            </a:r>
            <a:r>
              <a:rPr lang="en-US" b="0" i="1" dirty="0">
                <a:solidFill>
                  <a:srgbClr val="000000"/>
                </a:solidFill>
                <a:effectLst/>
                <a:latin typeface="Times"/>
              </a:rPr>
              <a:t> one (1) gelato (2 scoops: one chocolate, one vanilla).</a:t>
            </a:r>
            <a:endParaRPr lang="en-US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94BF6D-AC25-5323-1C85-63DE8C0EA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648" y="2922978"/>
            <a:ext cx="1301208" cy="231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095043-A271-1E27-7402-669DD83F4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026" y="4904575"/>
            <a:ext cx="1301208" cy="157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06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461"/>
            <a:ext cx="10515600" cy="783737"/>
          </a:xfrm>
        </p:spPr>
        <p:txBody>
          <a:bodyPr>
            <a:normAutofit fontScale="90000"/>
          </a:bodyPr>
          <a:lstStyle/>
          <a:p>
            <a:r>
              <a:rPr lang="en-US" dirty="0"/>
              <a:t>Pre-train representations on a pre-text task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7444C2-D8A1-4366-1A43-60F5F85FE2CF}"/>
              </a:ext>
            </a:extLst>
          </p:cNvPr>
          <p:cNvSpPr txBox="1"/>
          <p:nvPr/>
        </p:nvSpPr>
        <p:spPr>
          <a:xfrm>
            <a:off x="369239" y="1008576"/>
            <a:ext cx="2537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E.g. Colorization</a:t>
            </a:r>
          </a:p>
        </p:txBody>
      </p:sp>
      <p:pic>
        <p:nvPicPr>
          <p:cNvPr id="14" name="Picture 13" descr="A butterfly on a flower&#10;&#10;Description automatically generated with medium confidence">
            <a:extLst>
              <a:ext uri="{FF2B5EF4-FFF2-40B4-BE49-F238E27FC236}">
                <a16:creationId xmlns:a16="http://schemas.microsoft.com/office/drawing/2014/main" id="{FCD16E70-BEF5-335F-2BA1-FFB0CA39B0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" r="50456"/>
          <a:stretch/>
        </p:blipFill>
        <p:spPr>
          <a:xfrm>
            <a:off x="604299" y="1573311"/>
            <a:ext cx="2537233" cy="1925627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C663199-4961-6101-942F-4A964EFD5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488" y="1256281"/>
            <a:ext cx="8389880" cy="53472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</a:rPr>
              <a:t>Many other possibilities,</a:t>
            </a:r>
          </a:p>
          <a:p>
            <a:r>
              <a:rPr lang="en-US" dirty="0">
                <a:solidFill>
                  <a:srgbClr val="000000"/>
                </a:solidFill>
              </a:rPr>
              <a:t>Spatial relationship between pair of patches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effectLst/>
              </a:rPr>
              <a:t>Predict sound / </a:t>
            </a:r>
            <a:r>
              <a:rPr lang="en-US" dirty="0">
                <a:solidFill>
                  <a:srgbClr val="000000"/>
                </a:solidFill>
              </a:rPr>
              <a:t>frame ordering in </a:t>
            </a:r>
            <a:r>
              <a:rPr lang="en-US" dirty="0">
                <a:solidFill>
                  <a:srgbClr val="000000"/>
                </a:solidFill>
                <a:effectLst/>
              </a:rPr>
              <a:t>a video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Encourage two augmentations of same image to be closer to each other than to another image</a:t>
            </a:r>
          </a:p>
          <a:p>
            <a:r>
              <a:rPr lang="en-US" dirty="0">
                <a:solidFill>
                  <a:srgbClr val="000000"/>
                </a:solidFill>
              </a:rPr>
              <a:t>Predict hidden image patches from context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6" name="Picture 15" descr="A butterfly on a flower&#10;&#10;Description automatically generated with medium confidence">
            <a:extLst>
              <a:ext uri="{FF2B5EF4-FFF2-40B4-BE49-F238E27FC236}">
                <a16:creationId xmlns:a16="http://schemas.microsoft.com/office/drawing/2014/main" id="{6964AFAD-DA55-99C8-109C-1AE5FA30A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30" r="1018"/>
          <a:stretch/>
        </p:blipFill>
        <p:spPr>
          <a:xfrm>
            <a:off x="604298" y="3540453"/>
            <a:ext cx="2537234" cy="1925627"/>
          </a:xfrm>
          <a:prstGeom prst="rect">
            <a:avLst/>
          </a:prstGeom>
        </p:spPr>
      </p:pic>
      <p:pic>
        <p:nvPicPr>
          <p:cNvPr id="1026" name="Picture 2" descr="teaserImage">
            <a:extLst>
              <a:ext uri="{FF2B5EF4-FFF2-40B4-BE49-F238E27FC236}">
                <a16:creationId xmlns:a16="http://schemas.microsoft.com/office/drawing/2014/main" id="{3B7255EF-97DF-BDA8-3D58-F95B69CF06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5"/>
          <a:stretch/>
        </p:blipFill>
        <p:spPr bwMode="auto">
          <a:xfrm>
            <a:off x="3906252" y="2383841"/>
            <a:ext cx="6412832" cy="152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889305-6796-DA50-E031-0522EED9626D}"/>
              </a:ext>
            </a:extLst>
          </p:cNvPr>
          <p:cNvSpPr txBox="1"/>
          <p:nvPr/>
        </p:nvSpPr>
        <p:spPr>
          <a:xfrm>
            <a:off x="265095" y="5507595"/>
            <a:ext cx="3215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After pre-training, use representation for down-stream tasks.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D402DC-7F78-2616-3F9E-94040CF3FD60}"/>
              </a:ext>
            </a:extLst>
          </p:cNvPr>
          <p:cNvSpPr txBox="1"/>
          <p:nvPr/>
        </p:nvSpPr>
        <p:spPr>
          <a:xfrm>
            <a:off x="2276261" y="6166988"/>
            <a:ext cx="9915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hlinkClick r:id="rId4"/>
              </a:rPr>
              <a:t>Split-Brain Autoencoders: Unsupervised Learning by Cross-Channel Prediction</a:t>
            </a:r>
            <a:r>
              <a:rPr lang="en-US" sz="1600" b="1" dirty="0">
                <a:latin typeface="NimbusRomNo9L"/>
              </a:rPr>
              <a:t>, </a:t>
            </a:r>
            <a:r>
              <a:rPr lang="en-US" sz="1600" dirty="0">
                <a:latin typeface="NimbusRomNo9L"/>
              </a:rPr>
              <a:t>Zhang et al. CVPR 2017</a:t>
            </a:r>
          </a:p>
          <a:p>
            <a:pPr algn="r"/>
            <a:r>
              <a:rPr lang="en-US" sz="1600" b="1" dirty="0">
                <a:hlinkClick r:id="rId5"/>
              </a:rPr>
              <a:t>Context as Supervisory Signal: Discovering Objects with Predictable Context</a:t>
            </a:r>
            <a:r>
              <a:rPr lang="en-US" sz="1600" b="1" dirty="0"/>
              <a:t>, </a:t>
            </a:r>
            <a:r>
              <a:rPr lang="en-US" sz="1600" dirty="0" err="1"/>
              <a:t>Doersch</a:t>
            </a:r>
            <a:r>
              <a:rPr lang="en-US" sz="1600" dirty="0"/>
              <a:t> et al. ICCV 2015</a:t>
            </a:r>
          </a:p>
        </p:txBody>
      </p:sp>
    </p:spTree>
    <p:extLst>
      <p:ext uri="{BB962C8B-B14F-4D97-AF65-F5344CB8AC3E}">
        <p14:creationId xmlns:p14="http://schemas.microsoft.com/office/powerpoint/2010/main" val="130667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461"/>
            <a:ext cx="10515600" cy="783737"/>
          </a:xfrm>
        </p:spPr>
        <p:txBody>
          <a:bodyPr/>
          <a:lstStyle/>
          <a:p>
            <a:r>
              <a:rPr lang="en-US" dirty="0"/>
              <a:t>Contrastive Learning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6B37E-0F20-207C-B6C7-1BBD342EE5C9}"/>
              </a:ext>
            </a:extLst>
          </p:cNvPr>
          <p:cNvSpPr txBox="1"/>
          <p:nvPr/>
        </p:nvSpPr>
        <p:spPr>
          <a:xfrm>
            <a:off x="0" y="6101835"/>
            <a:ext cx="1024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2"/>
              </a:rPr>
              <a:t>A Simple Framework for Contrastive Learning of Visual Representations</a:t>
            </a:r>
            <a:r>
              <a:rPr lang="en-US" b="1" dirty="0">
                <a:latin typeface="NimbusRomNo9L"/>
              </a:rPr>
              <a:t>, </a:t>
            </a:r>
            <a:r>
              <a:rPr lang="en-US" dirty="0">
                <a:latin typeface="NimbusRomNo9L"/>
              </a:rPr>
              <a:t>Chen et al. ICML 2020</a:t>
            </a:r>
          </a:p>
          <a:p>
            <a:r>
              <a:rPr lang="en-US" dirty="0">
                <a:latin typeface="NimbusRomNo9L"/>
              </a:rPr>
              <a:t>See also: </a:t>
            </a:r>
            <a:r>
              <a:rPr lang="en-US" b="1" dirty="0">
                <a:latin typeface="NimbusRomNo9L"/>
                <a:hlinkClick r:id="rId3"/>
              </a:rPr>
              <a:t>Momentum Contrast for Unsupervised Visual Representation Learning</a:t>
            </a:r>
            <a:r>
              <a:rPr lang="en-US" b="1" dirty="0">
                <a:latin typeface="NimbusRomNo9L"/>
              </a:rPr>
              <a:t>, </a:t>
            </a:r>
            <a:r>
              <a:rPr lang="en-US" dirty="0">
                <a:latin typeface="NimbusRomNo9L"/>
              </a:rPr>
              <a:t>He et al. CVPR 2020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E0342-D6B2-E74C-292A-C1B8B1D5E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7192"/>
            <a:ext cx="5321968" cy="4875701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Encourage two augmentations of an image to be close.</a:t>
            </a:r>
          </a:p>
          <a:p>
            <a:r>
              <a:rPr lang="en-US" dirty="0">
                <a:solidFill>
                  <a:srgbClr val="000000"/>
                </a:solidFill>
              </a:rPr>
              <a:t>Using </a:t>
            </a:r>
            <a:r>
              <a:rPr lang="en-US" dirty="0" err="1">
                <a:solidFill>
                  <a:srgbClr val="000000"/>
                </a:solidFill>
              </a:rPr>
              <a:t>acontrastive</a:t>
            </a:r>
            <a:r>
              <a:rPr lang="en-US" dirty="0">
                <a:solidFill>
                  <a:srgbClr val="000000"/>
                </a:solidFill>
              </a:rPr>
              <a:t> loss:</a:t>
            </a:r>
          </a:p>
        </p:txBody>
      </p:sp>
      <p:pic>
        <p:nvPicPr>
          <p:cNvPr id="4" name="Picture 3" descr="A picture containing text, diagram, screenshot, line&#10;&#10;Description automatically generated">
            <a:extLst>
              <a:ext uri="{FF2B5EF4-FFF2-40B4-BE49-F238E27FC236}">
                <a16:creationId xmlns:a16="http://schemas.microsoft.com/office/drawing/2014/main" id="{C00928DC-9591-E4BC-9305-C56B83484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38198"/>
            <a:ext cx="5499100" cy="4279900"/>
          </a:xfrm>
          <a:prstGeom prst="rect">
            <a:avLst/>
          </a:prstGeom>
        </p:spPr>
      </p:pic>
      <p:pic>
        <p:nvPicPr>
          <p:cNvPr id="6" name="Picture 5" descr="A picture containing text, font, line, white&#10;&#10;Description automatically generated">
            <a:extLst>
              <a:ext uri="{FF2B5EF4-FFF2-40B4-BE49-F238E27FC236}">
                <a16:creationId xmlns:a16="http://schemas.microsoft.com/office/drawing/2014/main" id="{F8ADE493-D7DD-54EE-9948-71EAFE5C8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900" y="2982842"/>
            <a:ext cx="4896853" cy="89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6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461"/>
            <a:ext cx="10515600" cy="783737"/>
          </a:xfrm>
        </p:spPr>
        <p:txBody>
          <a:bodyPr/>
          <a:lstStyle/>
          <a:p>
            <a:r>
              <a:rPr lang="en-US" dirty="0"/>
              <a:t>Augmentations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6B37E-0F20-207C-B6C7-1BBD342EE5C9}"/>
              </a:ext>
            </a:extLst>
          </p:cNvPr>
          <p:cNvSpPr txBox="1"/>
          <p:nvPr/>
        </p:nvSpPr>
        <p:spPr>
          <a:xfrm>
            <a:off x="-1" y="6455791"/>
            <a:ext cx="948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2"/>
              </a:rPr>
              <a:t>A Simple Framework for Contrastive Learning of Visual Representations</a:t>
            </a:r>
            <a:r>
              <a:rPr lang="en-US" b="1" dirty="0">
                <a:latin typeface="NimbusRomNo9L"/>
              </a:rPr>
              <a:t>, </a:t>
            </a:r>
            <a:r>
              <a:rPr lang="en-US" dirty="0">
                <a:latin typeface="NimbusRomNo9L"/>
              </a:rPr>
              <a:t>Chen et al. ICML 2020</a:t>
            </a:r>
            <a:endParaRPr lang="en-US" dirty="0"/>
          </a:p>
        </p:txBody>
      </p:sp>
      <p:pic>
        <p:nvPicPr>
          <p:cNvPr id="10" name="Picture 9" descr="A collage of a dog&#10;&#10;Description automatically generated with medium confidence">
            <a:extLst>
              <a:ext uri="{FF2B5EF4-FFF2-40B4-BE49-F238E27FC236}">
                <a16:creationId xmlns:a16="http://schemas.microsoft.com/office/drawing/2014/main" id="{8B49A51D-833F-669C-51CC-EEFEC0978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01941"/>
            <a:ext cx="11602453" cy="509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75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461"/>
            <a:ext cx="10515600" cy="783737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6B37E-0F20-207C-B6C7-1BBD342EE5C9}"/>
              </a:ext>
            </a:extLst>
          </p:cNvPr>
          <p:cNvSpPr txBox="1"/>
          <p:nvPr/>
        </p:nvSpPr>
        <p:spPr>
          <a:xfrm>
            <a:off x="-1" y="6455791"/>
            <a:ext cx="948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2"/>
              </a:rPr>
              <a:t>A Simple Framework for Contrastive Learning of Visual Representations</a:t>
            </a:r>
            <a:r>
              <a:rPr lang="en-US" b="1" dirty="0">
                <a:latin typeface="NimbusRomNo9L"/>
              </a:rPr>
              <a:t>, </a:t>
            </a:r>
            <a:r>
              <a:rPr lang="en-US" dirty="0">
                <a:latin typeface="NimbusRomNo9L"/>
              </a:rPr>
              <a:t>Chen et al. ICML 2020</a:t>
            </a:r>
            <a:endParaRPr lang="en-US" dirty="0"/>
          </a:p>
        </p:txBody>
      </p:sp>
      <p:pic>
        <p:nvPicPr>
          <p:cNvPr id="12" name="Picture 11" descr="A picture containing text, font, line, screenshot&#10;&#10;Description automatically generated">
            <a:extLst>
              <a:ext uri="{FF2B5EF4-FFF2-40B4-BE49-F238E27FC236}">
                <a16:creationId xmlns:a16="http://schemas.microsoft.com/office/drawing/2014/main" id="{BC99BEE6-1C81-8E5A-8D1F-7B4ED7825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214" y="646329"/>
            <a:ext cx="7837571" cy="576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13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creenshot, design, mosaic&#10;&#10;Description automatically generated">
            <a:extLst>
              <a:ext uri="{FF2B5EF4-FFF2-40B4-BE49-F238E27FC236}">
                <a16:creationId xmlns:a16="http://schemas.microsoft.com/office/drawing/2014/main" id="{93597701-32E0-F60D-76C9-22FFDAEF6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053" y="1038198"/>
            <a:ext cx="6866745" cy="3877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461"/>
            <a:ext cx="10515600" cy="783737"/>
          </a:xfrm>
        </p:spPr>
        <p:txBody>
          <a:bodyPr/>
          <a:lstStyle/>
          <a:p>
            <a:r>
              <a:rPr lang="en-US" dirty="0"/>
              <a:t>Masked Auto-Encoders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6B37E-0F20-207C-B6C7-1BBD342EE5C9}"/>
              </a:ext>
            </a:extLst>
          </p:cNvPr>
          <p:cNvSpPr txBox="1"/>
          <p:nvPr/>
        </p:nvSpPr>
        <p:spPr>
          <a:xfrm>
            <a:off x="-1" y="6455791"/>
            <a:ext cx="731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NimbusRomNo9L"/>
                <a:hlinkClick r:id="rId3"/>
              </a:rPr>
              <a:t>Masked Autoencoders Are Scalable Vision Learners</a:t>
            </a:r>
            <a:r>
              <a:rPr lang="en-US" b="1" dirty="0">
                <a:latin typeface="NimbusRomNo9L"/>
              </a:rPr>
              <a:t>, </a:t>
            </a:r>
            <a:r>
              <a:rPr lang="en-US" dirty="0">
                <a:latin typeface="NimbusRomNo9L"/>
              </a:rPr>
              <a:t>He et al. CVPR 2022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E0342-D6B2-E74C-292A-C1B8B1D5E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7192"/>
            <a:ext cx="4744453" cy="4875701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Mask out image patches, predict masked patches from visible patches.</a:t>
            </a:r>
          </a:p>
          <a:p>
            <a:r>
              <a:rPr lang="en-US" dirty="0">
                <a:solidFill>
                  <a:srgbClr val="000000"/>
                </a:solidFill>
              </a:rPr>
              <a:t>Pre-train encoder &amp; decoder.</a:t>
            </a:r>
          </a:p>
          <a:p>
            <a:r>
              <a:rPr lang="en-US" dirty="0">
                <a:solidFill>
                  <a:srgbClr val="000000"/>
                </a:solidFill>
              </a:rPr>
              <a:t>Use encoder as an image representation.</a:t>
            </a:r>
          </a:p>
        </p:txBody>
      </p:sp>
    </p:spTree>
    <p:extLst>
      <p:ext uri="{BB962C8B-B14F-4D97-AF65-F5344CB8AC3E}">
        <p14:creationId xmlns:p14="http://schemas.microsoft.com/office/powerpoint/2010/main" val="3809526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461"/>
            <a:ext cx="11682663" cy="783737"/>
          </a:xfrm>
        </p:spPr>
        <p:txBody>
          <a:bodyPr>
            <a:normAutofit fontScale="90000"/>
          </a:bodyPr>
          <a:lstStyle/>
          <a:p>
            <a:r>
              <a:rPr lang="en-US" dirty="0"/>
              <a:t>Better than semantic supervision on ImageNet 1K!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6B37E-0F20-207C-B6C7-1BBD342EE5C9}"/>
              </a:ext>
            </a:extLst>
          </p:cNvPr>
          <p:cNvSpPr txBox="1"/>
          <p:nvPr/>
        </p:nvSpPr>
        <p:spPr>
          <a:xfrm>
            <a:off x="-1" y="6455791"/>
            <a:ext cx="731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NimbusRomNo9L"/>
                <a:hlinkClick r:id="rId2"/>
              </a:rPr>
              <a:t>Masked Autoencoders Are Scalable Vision Learners</a:t>
            </a:r>
            <a:r>
              <a:rPr lang="en-US" b="1" dirty="0">
                <a:latin typeface="NimbusRomNo9L"/>
              </a:rPr>
              <a:t>, </a:t>
            </a:r>
            <a:r>
              <a:rPr lang="en-US" dirty="0">
                <a:latin typeface="NimbusRomNo9L"/>
              </a:rPr>
              <a:t>He et al. CVPR 2022</a:t>
            </a:r>
            <a:endParaRPr lang="en-US" dirty="0"/>
          </a:p>
        </p:txBody>
      </p:sp>
      <p:pic>
        <p:nvPicPr>
          <p:cNvPr id="5" name="Picture 4" descr="A picture containing text, font, screenshot, number&#10;&#10;Description automatically generated">
            <a:extLst>
              <a:ext uri="{FF2B5EF4-FFF2-40B4-BE49-F238E27FC236}">
                <a16:creationId xmlns:a16="http://schemas.microsoft.com/office/drawing/2014/main" id="{5E2DE14F-C499-D988-3BC0-A80882388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31" y="1112016"/>
            <a:ext cx="5867400" cy="2696633"/>
          </a:xfrm>
          <a:prstGeom prst="rect">
            <a:avLst/>
          </a:prstGeom>
        </p:spPr>
      </p:pic>
      <p:pic>
        <p:nvPicPr>
          <p:cNvPr id="7" name="Picture 6" descr="A picture containing text, font, screenshot, white&#10;&#10;Description automatically generated">
            <a:extLst>
              <a:ext uri="{FF2B5EF4-FFF2-40B4-BE49-F238E27FC236}">
                <a16:creationId xmlns:a16="http://schemas.microsoft.com/office/drawing/2014/main" id="{EFE79D22-881E-0EB2-2C65-3F5D44663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35798"/>
            <a:ext cx="5867400" cy="2472851"/>
          </a:xfrm>
          <a:prstGeom prst="rect">
            <a:avLst/>
          </a:prstGeom>
        </p:spPr>
      </p:pic>
      <p:pic>
        <p:nvPicPr>
          <p:cNvPr id="10" name="Picture 9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AA87F3A6-D9DF-784F-59A8-7890FC9FB4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862" y="3832457"/>
            <a:ext cx="5867401" cy="262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461"/>
            <a:ext cx="10515600" cy="783737"/>
          </a:xfrm>
        </p:spPr>
        <p:txBody>
          <a:bodyPr>
            <a:normAutofit/>
          </a:bodyPr>
          <a:lstStyle/>
          <a:p>
            <a:r>
              <a:rPr lang="en-US" dirty="0"/>
              <a:t>Improves performance on ImageNet itself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6B37E-0F20-207C-B6C7-1BBD342EE5C9}"/>
              </a:ext>
            </a:extLst>
          </p:cNvPr>
          <p:cNvSpPr txBox="1"/>
          <p:nvPr/>
        </p:nvSpPr>
        <p:spPr>
          <a:xfrm>
            <a:off x="-1" y="6455791"/>
            <a:ext cx="731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NimbusRomNo9L"/>
                <a:hlinkClick r:id="rId2"/>
              </a:rPr>
              <a:t>Masked Autoencoders Are Scalable Vision Learners</a:t>
            </a:r>
            <a:r>
              <a:rPr lang="en-US" b="1" dirty="0">
                <a:latin typeface="NimbusRomNo9L"/>
              </a:rPr>
              <a:t>, </a:t>
            </a:r>
            <a:r>
              <a:rPr lang="en-US" dirty="0">
                <a:latin typeface="NimbusRomNo9L"/>
              </a:rPr>
              <a:t>He et al. CVPR 2022</a:t>
            </a:r>
            <a:endParaRPr lang="en-US" dirty="0"/>
          </a:p>
        </p:txBody>
      </p:sp>
      <p:pic>
        <p:nvPicPr>
          <p:cNvPr id="10" name="Picture 9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B4F5A585-125F-2BB0-62C7-741B412A6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172760"/>
            <a:ext cx="7772400" cy="51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59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</TotalTime>
  <Words>447</Words>
  <Application>Microsoft Macintosh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NimbusRomNo9L</vt:lpstr>
      <vt:lpstr>Times</vt:lpstr>
      <vt:lpstr>Office Theme</vt:lpstr>
      <vt:lpstr>Self-Supervision</vt:lpstr>
      <vt:lpstr>Is semantic supervision necessary to learn good representations?</vt:lpstr>
      <vt:lpstr>Pre-train representations on a pre-text task</vt:lpstr>
      <vt:lpstr>Contrastive Learning</vt:lpstr>
      <vt:lpstr>Augmentations</vt:lpstr>
      <vt:lpstr>Results</vt:lpstr>
      <vt:lpstr>Masked Auto-Encoders</vt:lpstr>
      <vt:lpstr>Better than semantic supervision on ImageNet 1K!</vt:lpstr>
      <vt:lpstr>Improves performance on ImageNet itself</vt:lpstr>
      <vt:lpstr>Better than past self-supervision approaches</vt:lpstr>
      <vt:lpstr>Ablations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Gupta, Saurabh</dc:creator>
  <cp:lastModifiedBy>Gupta, Saurabh</cp:lastModifiedBy>
  <cp:revision>170</cp:revision>
  <dcterms:created xsi:type="dcterms:W3CDTF">2023-04-17T16:56:50Z</dcterms:created>
  <dcterms:modified xsi:type="dcterms:W3CDTF">2023-04-28T16:05:51Z</dcterms:modified>
</cp:coreProperties>
</file>