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395" r:id="rId2"/>
    <p:sldId id="764" r:id="rId3"/>
    <p:sldId id="765" r:id="rId4"/>
    <p:sldId id="766" r:id="rId5"/>
    <p:sldId id="767" r:id="rId6"/>
    <p:sldId id="768" r:id="rId7"/>
    <p:sldId id="769" r:id="rId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FF"/>
    <a:srgbClr val="FFFF00"/>
    <a:srgbClr val="FF0000"/>
    <a:srgbClr val="111111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5646" autoAdjust="0"/>
  </p:normalViewPr>
  <p:slideViewPr>
    <p:cSldViewPr>
      <p:cViewPr varScale="1">
        <p:scale>
          <a:sx n="122" d="100"/>
          <a:sy n="122" d="100"/>
        </p:scale>
        <p:origin x="1776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914ED-01A8-4CBB-BC82-B02D7E6F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5A9E-C495-4873-AB2B-2B168732F8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D626E-DE1C-490B-B71B-9EDC5D1C0BF7}" type="slidenum">
              <a:rPr lang="en-US"/>
              <a:pPr/>
              <a:t>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DC659-3D08-4607-AEDC-B9DF2D264630}" type="slidenum">
              <a:rPr lang="en-US"/>
              <a:pPr/>
              <a:t>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F42DA-776A-4FBF-8F0E-71F0E74307DB}" type="slidenum">
              <a:rPr lang="en-US"/>
              <a:pPr/>
              <a:t>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E740C-837C-41DB-8C10-899CEE42A25F}" type="slidenum">
              <a:rPr lang="en-US"/>
              <a:pPr/>
              <a:t>5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0FB9D-12E7-4B95-AE69-B62AF90458A7}" type="slidenum">
              <a:rPr lang="en-US"/>
              <a:pPr/>
              <a:t>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0FB9D-12E7-4B95-AE69-B62AF90458A7}" type="slidenum">
              <a:rPr lang="en-US"/>
              <a:pPr/>
              <a:t>7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7547-22CD-4E35-9876-D7E26B3C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EF15-BAEF-4049-AA52-34436532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1C60-870A-4529-A04A-079A72EAA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CF27-4076-4A03-A834-53EBDA21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ECBA-8CB5-4657-BA01-62D436B1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5AE1-B984-42A2-847B-E4BAEBFB8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9D12-23A0-4076-9BF2-0C545691C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C7C1-8522-49A9-A3D3-97AD7F87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69E9-9F3E-44D9-B971-46B1100A4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8194-9078-4E4A-A9C6-019D8E24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9BCB-E47F-46D9-BB6F-86B2A84C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1E499-40C4-436B-94D1-3DBFD108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7260DF-42F4-4880-86CF-F3F59FC9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26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urabhg.web.illinois.edu/teaching/ece549/sp20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aurabhg.web.illinois.edu/teaching/ece598sg/fa2022/" TargetMode="External"/><Relationship Id="rId3" Type="http://schemas.openxmlformats.org/officeDocument/2006/relationships/hyperlink" Target="https://courses.grainger.illinois.edu/ece449/sp2023/_site/" TargetMode="External"/><Relationship Id="rId7" Type="http://schemas.openxmlformats.org/officeDocument/2006/relationships/hyperlink" Target="https://courses.engr.illinois.edu/cs598dwh/fa202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henlong.web.illinois.edu/teaching/cs598fall21/" TargetMode="External"/><Relationship Id="rId11" Type="http://schemas.openxmlformats.org/officeDocument/2006/relationships/hyperlink" Target="https://arindam.cs.illinois.edu/courses/s23cs598/" TargetMode="External"/><Relationship Id="rId5" Type="http://schemas.openxmlformats.org/officeDocument/2006/relationships/hyperlink" Target="https://slazebni.cs.illinois.edu/spring23/" TargetMode="External"/><Relationship Id="rId10" Type="http://schemas.openxmlformats.org/officeDocument/2006/relationships/hyperlink" Target="https://yxw.web.illinois.edu/course/CS598LTL.html" TargetMode="External"/><Relationship Id="rId4" Type="http://schemas.openxmlformats.org/officeDocument/2006/relationships/hyperlink" Target="https://courses.grainger.illinois.edu/CS441/sp2023/" TargetMode="External"/><Relationship Id="rId9" Type="http://schemas.openxmlformats.org/officeDocument/2006/relationships/hyperlink" Target="http://luthuli.cs.uiuc.edu/~daf/courses/MAAV-23/588-2023-ho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400" y="1828800"/>
            <a:ext cx="3764255" cy="2000251"/>
          </a:xfrm>
        </p:spPr>
        <p:txBody>
          <a:bodyPr/>
          <a:lstStyle/>
          <a:p>
            <a:pPr algn="ctr"/>
            <a:r>
              <a:rPr lang="en-US" dirty="0"/>
              <a:t>CS543 / ECE549</a:t>
            </a:r>
            <a:br>
              <a:rPr lang="en-US" dirty="0"/>
            </a:br>
            <a:r>
              <a:rPr lang="en-US" dirty="0"/>
              <a:t>Computer Vision</a:t>
            </a:r>
            <a:br>
              <a:rPr lang="en-US" dirty="0"/>
            </a:br>
            <a:r>
              <a:rPr lang="en-US" dirty="0"/>
              <a:t>Spring 2023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6019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68190-675B-7840-9393-F4BC8D3E48C5}"/>
              </a:ext>
            </a:extLst>
          </p:cNvPr>
          <p:cNvSpPr txBox="1"/>
          <p:nvPr/>
        </p:nvSpPr>
        <p:spPr>
          <a:xfrm>
            <a:off x="228600" y="5562600"/>
            <a:ext cx="7943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solidFill>
                  <a:schemeClr val="tx1"/>
                </a:solidFill>
              </a:rPr>
              <a:t>Course webpage URL:</a:t>
            </a:r>
          </a:p>
          <a:p>
            <a:pPr algn="l"/>
            <a:r>
              <a:rPr lang="en-US" sz="24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http://saurabhg.web.illinois.edu/teaching/ece549/sp2023</a:t>
            </a:r>
            <a:r>
              <a:rPr lang="en-US" sz="24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tasks_2x.png" descr="tasks_2x.png">
            <a:extLst>
              <a:ext uri="{FF2B5EF4-FFF2-40B4-BE49-F238E27FC236}">
                <a16:creationId xmlns:a16="http://schemas.microsoft.com/office/drawing/2014/main" id="{C12B9866-F5F1-CA4E-A6DA-7EC5CC7C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782"/>
          <a:stretch>
            <a:fillRect/>
          </a:stretch>
        </p:blipFill>
        <p:spPr>
          <a:xfrm>
            <a:off x="5105400" y="1072661"/>
            <a:ext cx="3352800" cy="48540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15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overview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romanUcPeriod"/>
            </a:pPr>
            <a:r>
              <a:rPr lang="en-US" dirty="0"/>
              <a:t>Early vision: Image formation and processing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dirty="0"/>
              <a:t>Mid-level vision: Grouping and fitting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dirty="0"/>
              <a:t>Multi-view geometry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dirty="0"/>
              <a:t>Recognition</a:t>
            </a:r>
          </a:p>
          <a:p>
            <a:pPr marL="609600" indent="-609600" eaLnBrk="1" hangingPunct="1">
              <a:buFontTx/>
              <a:buAutoNum type="romanUcPeriod"/>
            </a:pPr>
            <a:r>
              <a:rPr lang="en-US" dirty="0"/>
              <a:t>Additional topics</a:t>
            </a:r>
          </a:p>
        </p:txBody>
      </p:sp>
    </p:spTree>
    <p:extLst>
      <p:ext uri="{BB962C8B-B14F-4D97-AF65-F5344CB8AC3E}">
        <p14:creationId xmlns:p14="http://schemas.microsoft.com/office/powerpoint/2010/main" val="97103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I. Early vision</a:t>
            </a:r>
          </a:p>
        </p:txBody>
      </p:sp>
      <p:sp>
        <p:nvSpPr>
          <p:cNvPr id="57350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 image formation and processing</a:t>
            </a:r>
          </a:p>
        </p:txBody>
      </p:sp>
      <p:pic>
        <p:nvPicPr>
          <p:cNvPr id="57360" name="Picture 4"/>
          <p:cNvPicPr>
            <a:picLocks noChangeAspect="1" noChangeArrowheads="1"/>
          </p:cNvPicPr>
          <p:nvPr/>
        </p:nvPicPr>
        <p:blipFill>
          <a:blip r:embed="rId3" cstate="print"/>
          <a:srcRect b="50224"/>
          <a:stretch>
            <a:fillRect/>
          </a:stretch>
        </p:blipFill>
        <p:spPr bwMode="auto">
          <a:xfrm>
            <a:off x="685800" y="1436077"/>
            <a:ext cx="2667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1" name="Text Box 12"/>
          <p:cNvSpPr txBox="1">
            <a:spLocks noChangeArrowheads="1"/>
          </p:cNvSpPr>
          <p:nvPr/>
        </p:nvSpPr>
        <p:spPr bwMode="auto">
          <a:xfrm>
            <a:off x="809625" y="3348103"/>
            <a:ext cx="24193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Cameras and sensors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Light and color</a:t>
            </a:r>
          </a:p>
        </p:txBody>
      </p:sp>
      <p:grpSp>
        <p:nvGrpSpPr>
          <p:cNvPr id="57348" name="Group 19"/>
          <p:cNvGrpSpPr>
            <a:grpSpLocks/>
          </p:cNvGrpSpPr>
          <p:nvPr/>
        </p:nvGrpSpPr>
        <p:grpSpPr bwMode="auto">
          <a:xfrm>
            <a:off x="4572000" y="1917089"/>
            <a:ext cx="4267200" cy="1673226"/>
            <a:chOff x="2880" y="1234"/>
            <a:chExt cx="2688" cy="1054"/>
          </a:xfrm>
        </p:grpSpPr>
        <p:pic>
          <p:nvPicPr>
            <p:cNvPr id="573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1378"/>
              <a:ext cx="248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1234"/>
              <a:ext cx="892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" y="1234"/>
              <a:ext cx="912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3623" y="1881"/>
              <a:ext cx="1086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Linear filtering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Edge detection</a:t>
              </a:r>
            </a:p>
          </p:txBody>
        </p: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3792" y="1378"/>
              <a:ext cx="216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4342" y="1330"/>
              <a:ext cx="266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</a:rPr>
                <a:t>=</a:t>
              </a:r>
            </a:p>
          </p:txBody>
        </p:sp>
      </p:grpSp>
      <p:pic>
        <p:nvPicPr>
          <p:cNvPr id="57351" name="Picture 9" descr="Sunflowers2_circ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038602"/>
            <a:ext cx="2057400" cy="20574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5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038602"/>
            <a:ext cx="2033588" cy="2079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7353" name="Text Box 16"/>
          <p:cNvSpPr txBox="1">
            <a:spLocks noChangeArrowheads="1"/>
          </p:cNvSpPr>
          <p:nvPr/>
        </p:nvSpPr>
        <p:spPr bwMode="auto">
          <a:xfrm>
            <a:off x="1679575" y="6096002"/>
            <a:ext cx="2044700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Feature extraction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48FBD-2E6F-B948-B73E-CFA530C08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872" y="4045316"/>
            <a:ext cx="2753946" cy="2065459"/>
          </a:xfrm>
          <a:prstGeom prst="rect">
            <a:avLst/>
          </a:prstGeom>
        </p:spPr>
      </p:pic>
      <p:sp>
        <p:nvSpPr>
          <p:cNvPr id="19" name="Text Box 16">
            <a:extLst>
              <a:ext uri="{FF2B5EF4-FFF2-40B4-BE49-F238E27FC236}">
                <a16:creationId xmlns:a16="http://schemas.microsoft.com/office/drawing/2014/main" id="{8A60511A-60C1-3F43-A9EC-684B4A49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195" y="6118227"/>
            <a:ext cx="13773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Optical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E690B-2C72-5E46-B4C7-41F3C61F087B}"/>
              </a:ext>
            </a:extLst>
          </p:cNvPr>
          <p:cNvSpPr txBox="1"/>
          <p:nvPr/>
        </p:nvSpPr>
        <p:spPr>
          <a:xfrm>
            <a:off x="57709" y="6430053"/>
            <a:ext cx="2223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chemeClr val="tx1"/>
                </a:solidFill>
                <a:cs typeface="+mn-cs"/>
              </a:rPr>
              <a:t>Source: </a:t>
            </a:r>
            <a:r>
              <a:rPr lang="en-US" sz="1800" b="0" kern="0" dirty="0">
                <a:solidFill>
                  <a:schemeClr val="tx1"/>
                </a:solidFill>
              </a:rPr>
              <a:t>L. </a:t>
            </a:r>
            <a:r>
              <a:rPr lang="en-US" sz="1800" b="0" kern="0" dirty="0" err="1">
                <a:solidFill>
                  <a:schemeClr val="tx1"/>
                </a:solidFill>
              </a:rPr>
              <a:t>Lazebnik</a:t>
            </a:r>
            <a:endParaRPr lang="en-US" sz="1800" b="0" kern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3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II. “Mid-level vision”</a:t>
            </a:r>
          </a:p>
        </p:txBody>
      </p:sp>
      <p:sp>
        <p:nvSpPr>
          <p:cNvPr id="5837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Fitting and grouping</a:t>
            </a:r>
          </a:p>
        </p:txBody>
      </p:sp>
      <p:grpSp>
        <p:nvGrpSpPr>
          <p:cNvPr id="58371" name="Group 10"/>
          <p:cNvGrpSpPr>
            <a:grpSpLocks/>
          </p:cNvGrpSpPr>
          <p:nvPr/>
        </p:nvGrpSpPr>
        <p:grpSpPr bwMode="auto">
          <a:xfrm>
            <a:off x="457200" y="1524000"/>
            <a:ext cx="3371850" cy="4532313"/>
            <a:chOff x="384" y="960"/>
            <a:chExt cx="2124" cy="2855"/>
          </a:xfrm>
        </p:grpSpPr>
        <p:pic>
          <p:nvPicPr>
            <p:cNvPr id="5837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960"/>
              <a:ext cx="2124" cy="2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58377" name="Text Box 7"/>
            <p:cNvSpPr txBox="1">
              <a:spLocks noChangeArrowheads="1"/>
            </p:cNvSpPr>
            <p:nvPr/>
          </p:nvSpPr>
          <p:spPr bwMode="auto">
            <a:xfrm>
              <a:off x="705" y="3408"/>
              <a:ext cx="1506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Fitting: Least squares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Voting methods</a:t>
              </a:r>
            </a:p>
          </p:txBody>
        </p:sp>
      </p:grp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6019800" y="5424487"/>
            <a:ext cx="1200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Alignment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2" y="1524000"/>
            <a:ext cx="448215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2C1FFF-63D2-9546-882B-17FFA28410F6}"/>
              </a:ext>
            </a:extLst>
          </p:cNvPr>
          <p:cNvSpPr txBox="1"/>
          <p:nvPr/>
        </p:nvSpPr>
        <p:spPr>
          <a:xfrm>
            <a:off x="57709" y="6430053"/>
            <a:ext cx="2223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chemeClr val="tx1"/>
                </a:solidFill>
                <a:cs typeface="+mn-cs"/>
              </a:rPr>
              <a:t>Source: </a:t>
            </a:r>
            <a:r>
              <a:rPr lang="en-US" sz="1800" b="0" kern="0" dirty="0">
                <a:solidFill>
                  <a:schemeClr val="tx1"/>
                </a:solidFill>
              </a:rPr>
              <a:t>L. </a:t>
            </a:r>
            <a:r>
              <a:rPr lang="en-US" sz="1800" b="0" kern="0" dirty="0" err="1">
                <a:solidFill>
                  <a:schemeClr val="tx1"/>
                </a:solidFill>
              </a:rPr>
              <a:t>Lazebnik</a:t>
            </a:r>
            <a:endParaRPr lang="en-US" sz="1800" b="0" kern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III. Multi-view geometry</a:t>
            </a:r>
          </a:p>
        </p:txBody>
      </p:sp>
      <p:grpSp>
        <p:nvGrpSpPr>
          <p:cNvPr id="59395" name="Group 23"/>
          <p:cNvGrpSpPr>
            <a:grpSpLocks/>
          </p:cNvGrpSpPr>
          <p:nvPr/>
        </p:nvGrpSpPr>
        <p:grpSpPr bwMode="auto">
          <a:xfrm>
            <a:off x="603250" y="2678112"/>
            <a:ext cx="3429000" cy="3798888"/>
            <a:chOff x="3216" y="1728"/>
            <a:chExt cx="2160" cy="2393"/>
          </a:xfrm>
        </p:grpSpPr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3555" y="3888"/>
              <a:ext cx="1514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Structure from motion</a:t>
              </a:r>
            </a:p>
          </p:txBody>
        </p:sp>
        <p:pic>
          <p:nvPicPr>
            <p:cNvPr id="594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1728"/>
              <a:ext cx="2160" cy="21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59396" name="Group 19"/>
          <p:cNvGrpSpPr>
            <a:grpSpLocks/>
          </p:cNvGrpSpPr>
          <p:nvPr/>
        </p:nvGrpSpPr>
        <p:grpSpPr bwMode="auto">
          <a:xfrm>
            <a:off x="4838700" y="939801"/>
            <a:ext cx="4038600" cy="1755775"/>
            <a:chOff x="96" y="576"/>
            <a:chExt cx="2544" cy="1106"/>
          </a:xfrm>
        </p:grpSpPr>
        <p:sp>
          <p:nvSpPr>
            <p:cNvPr id="59404" name="Text Box 6"/>
            <p:cNvSpPr txBox="1">
              <a:spLocks noChangeArrowheads="1"/>
            </p:cNvSpPr>
            <p:nvPr/>
          </p:nvSpPr>
          <p:spPr bwMode="auto">
            <a:xfrm>
              <a:off x="841" y="1449"/>
              <a:ext cx="1167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Two-view stereo</a:t>
              </a:r>
            </a:p>
          </p:txBody>
        </p:sp>
        <p:grpSp>
          <p:nvGrpSpPr>
            <p:cNvPr id="59405" name="Group 18"/>
            <p:cNvGrpSpPr>
              <a:grpSpLocks/>
            </p:cNvGrpSpPr>
            <p:nvPr/>
          </p:nvGrpSpPr>
          <p:grpSpPr bwMode="auto">
            <a:xfrm>
              <a:off x="96" y="576"/>
              <a:ext cx="2544" cy="864"/>
              <a:chOff x="96" y="576"/>
              <a:chExt cx="2544" cy="864"/>
            </a:xfrm>
          </p:grpSpPr>
          <p:sp>
            <p:nvSpPr>
              <p:cNvPr id="59406" name="Rectangle 17"/>
              <p:cNvSpPr>
                <a:spLocks noChangeArrowheads="1"/>
              </p:cNvSpPr>
              <p:nvPr/>
            </p:nvSpPr>
            <p:spPr bwMode="auto">
              <a:xfrm>
                <a:off x="96" y="576"/>
                <a:ext cx="2544" cy="86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07" name="Picture 12" descr="pent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" y="624"/>
                <a:ext cx="802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8" name="Picture 13" descr="penta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0" y="624"/>
                <a:ext cx="801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9" name="Picture 14" descr="ipent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24" y="720"/>
                <a:ext cx="768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9398" name="Group 25"/>
          <p:cNvGrpSpPr>
            <a:grpSpLocks/>
          </p:cNvGrpSpPr>
          <p:nvPr/>
        </p:nvGrpSpPr>
        <p:grpSpPr bwMode="auto">
          <a:xfrm>
            <a:off x="693737" y="935038"/>
            <a:ext cx="3352800" cy="1752600"/>
            <a:chOff x="3264" y="480"/>
            <a:chExt cx="2112" cy="1104"/>
          </a:xfrm>
        </p:grpSpPr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3696" y="1353"/>
              <a:ext cx="128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tx1"/>
                  </a:solidFill>
                </a:rPr>
                <a:t>Epipolar geometry</a:t>
              </a:r>
            </a:p>
          </p:txBody>
        </p:sp>
        <p:pic>
          <p:nvPicPr>
            <p:cNvPr id="59400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 t="44594"/>
            <a:stretch>
              <a:fillRect/>
            </a:stretch>
          </p:blipFill>
          <p:spPr bwMode="auto">
            <a:xfrm>
              <a:off x="3264" y="480"/>
              <a:ext cx="2112" cy="8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reconstructed geometry mod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36" y="2822376"/>
            <a:ext cx="2418164" cy="3140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034987" y="6107112"/>
            <a:ext cx="191591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Multi-view stereo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8802D-2E7F-CE4A-A59C-4B6FBF3D5C9A}"/>
              </a:ext>
            </a:extLst>
          </p:cNvPr>
          <p:cNvSpPr txBox="1"/>
          <p:nvPr/>
        </p:nvSpPr>
        <p:spPr>
          <a:xfrm>
            <a:off x="57709" y="6430053"/>
            <a:ext cx="2223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chemeClr val="tx1"/>
                </a:solidFill>
                <a:cs typeface="+mn-cs"/>
              </a:rPr>
              <a:t>Source: </a:t>
            </a:r>
            <a:r>
              <a:rPr lang="en-US" sz="1800" b="0" kern="0" dirty="0">
                <a:solidFill>
                  <a:schemeClr val="tx1"/>
                </a:solidFill>
              </a:rPr>
              <a:t>L. </a:t>
            </a:r>
            <a:r>
              <a:rPr lang="en-US" sz="1800" b="0" kern="0" dirty="0" err="1">
                <a:solidFill>
                  <a:schemeClr val="tx1"/>
                </a:solidFill>
              </a:rPr>
              <a:t>Lazebnik</a:t>
            </a:r>
            <a:endParaRPr lang="en-US" sz="1800" b="0" kern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IV. Recognition</a:t>
            </a: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2143125" y="2706688"/>
            <a:ext cx="18415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423" name="Group 42"/>
          <p:cNvGrpSpPr>
            <a:grpSpLocks/>
          </p:cNvGrpSpPr>
          <p:nvPr/>
        </p:nvGrpSpPr>
        <p:grpSpPr bwMode="auto">
          <a:xfrm>
            <a:off x="1295400" y="1145181"/>
            <a:ext cx="2608516" cy="2503126"/>
            <a:chOff x="3648" y="2256"/>
            <a:chExt cx="1296" cy="1390"/>
          </a:xfrm>
        </p:grpSpPr>
        <p:pic>
          <p:nvPicPr>
            <p:cNvPr id="60425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2256"/>
              <a:ext cx="1296" cy="11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60426" name="Text Box 38"/>
            <p:cNvSpPr txBox="1">
              <a:spLocks noChangeArrowheads="1"/>
            </p:cNvSpPr>
            <p:nvPr/>
          </p:nvSpPr>
          <p:spPr bwMode="auto">
            <a:xfrm>
              <a:off x="3781" y="3441"/>
              <a:ext cx="1054" cy="20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Basic classification</a:t>
              </a:r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673763" y="5879068"/>
            <a:ext cx="185179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Object detection</a:t>
            </a:r>
          </a:p>
        </p:txBody>
      </p:sp>
      <p:sp>
        <p:nvSpPr>
          <p:cNvPr id="2" name="AutoShape 2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http://fastml.com/images/deep-learning-made-easy/deep_learning_lapt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6380" r="6483" b="3383"/>
          <a:stretch/>
        </p:blipFill>
        <p:spPr bwMode="auto">
          <a:xfrm>
            <a:off x="5105400" y="1140122"/>
            <a:ext cx="2916844" cy="2139019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67400" y="3278975"/>
            <a:ext cx="1620958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E4409D9C-2FB2-1949-9497-BD7AC7E4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294" y="6488668"/>
            <a:ext cx="160813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Segmentation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D8D0CF-4DEF-104F-9677-6443AD144C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5"/>
          <a:stretch/>
        </p:blipFill>
        <p:spPr>
          <a:xfrm>
            <a:off x="1034036" y="4061494"/>
            <a:ext cx="3233164" cy="17413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84A167-12F9-594C-A332-3C6F04EE90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5486400" y="3853778"/>
            <a:ext cx="2362200" cy="1265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865E52-5DF1-6749-BC9E-EE4C1699AA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8"/>
          <a:stretch/>
        </p:blipFill>
        <p:spPr>
          <a:xfrm>
            <a:off x="5480538" y="5228244"/>
            <a:ext cx="2362200" cy="12658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37721C-688B-8E43-A581-7EA3AF6F1B0E}"/>
              </a:ext>
            </a:extLst>
          </p:cNvPr>
          <p:cNvSpPr txBox="1"/>
          <p:nvPr/>
        </p:nvSpPr>
        <p:spPr>
          <a:xfrm>
            <a:off x="57709" y="6430053"/>
            <a:ext cx="2223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chemeClr val="tx1"/>
                </a:solidFill>
                <a:cs typeface="+mn-cs"/>
              </a:rPr>
              <a:t>Source: </a:t>
            </a:r>
            <a:r>
              <a:rPr lang="en-US" sz="1800" b="0" kern="0" dirty="0">
                <a:solidFill>
                  <a:schemeClr val="tx1"/>
                </a:solidFill>
              </a:rPr>
              <a:t>L. </a:t>
            </a:r>
            <a:r>
              <a:rPr lang="en-US" sz="1800" b="0" kern="0" dirty="0" err="1">
                <a:solidFill>
                  <a:schemeClr val="tx1"/>
                </a:solidFill>
              </a:rPr>
              <a:t>Lazebnik</a:t>
            </a:r>
            <a:endParaRPr lang="en-US" sz="1800" b="0" kern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What’s next?</a:t>
            </a:r>
          </a:p>
        </p:txBody>
      </p:sp>
      <p:sp>
        <p:nvSpPr>
          <p:cNvPr id="2" name="AutoShape 2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xQWFRUWGBoaGBgYFxobHBwcGhgXGBwYGBwXGyYfHBkkGRwYHy8gIycpLCwsGB4xNTAqNSYrLCkBCQoKDgwOGg8PGiwkHyQsLCwsLCwqLCwsLCwsKSwsLCwqLCwsLCwsLCwsLCwsLCwpLCwsLCwsLCwsLCwsLCwsLP/AABEIAK0BJAMBIgACEQEDEQH/xAAcAAACAwEBAQEAAAAAAAAAAAAFBgMEBwIAAQj/xABMEAABAgQEAwQFCAcECQUBAAABAhEAAwQhBRIxQQZRYRMicYEykaGxwQcUI0JS0eHwFWJygpKTslOi0uIkM0NEY3SzwvEWNFRzoyX/xAAaAQADAQEBAQAAAAAAAAAAAAACAwQBAAUG/8QALREAAgICAgECBQIHAQAAAAAAAAECEQMhEjFBImEEE1GR8DKBBRRCUnGh4fH/2gAMAwEAAhEDEQA/AM8IIU8MnDfClRVBSpYJSlnukG7sO8R9kwvrPSGvDqz/APl1KgAMs2nFm+zOufMwl7EIHT8OUCsBTkWZ3Nj46mKc5cyWrQoUfWAY0b5FEImTJ6lJTmQmWEaOyivMeb2SH6w5/KNQyplBNM1IZGVQO6TmSHS13YkdXjFDVs5Q1ZlOF4FVGUaoGYJISVZgpJcJLKUxU4uCNIBYhiWcjvOPABjprzhn4ewgSxXFEzMk0c1N7MSuUz+A1hNCFI7oDkuBZ3dhYHcwKUXtAuKLkoLN1Aq0HpfnQRHW0sxWVgX0udBzPIdYlo61SVGWtZS1ikh7tpsxeClMqUrMlWcqIBCklwkhTl0kgKcMnUMHN4y2mDTTB+ASgETUKkypsw3SZi1JKWDd0DukeMQSq4J7yUplrB0U6gdXSc1iNPVDFLwA1JCUJWFAA575rJuSdAHJbTW0FcO4QlhQlzllQQHKRfUbgfGM5N7HqDkIVNKzd4qa5fxfT1RzOQoK7pJA6aP538Y16l4NokpATKCwwYlRNn1F2Z9xvFPFuGEEvLSoNoxGt7F+8B+zBWN+SZpQUsyZYbxPXZpLAuCBobW1c6wTxalXIWkLSUJIswBHrtd//EV1oE9kkqJGgbXoHbrvC23dvomaaeynUUg7qs6QFjQc/gekczqhTFALgbvcnz2ieswVWRdsmTQH63URzhFJNbOJdmusgWHiW+MbaqzKs+UdQpOcOe+kpvex1ADxFNwsBIUXUQU90EMQ+hD6bR3UYgDMGUMpKu6rmORJiNcmY5KkqN75bkeOWzGCtmKwpMx0ldLMXJl5JMwkyZaCju7kl9b91zbL1iPHuJlT5c9GdCZS6ntMpBM0hmT3my5EpDM/sgdLpFXUVEJ6g+6BdXNJWQ7h7eqGRk3oOOwrIxBSgrOQp7BSlF2AYB9WAA6Rb7E5XSULbqSr2QBRTnKmz5iyeeraQz4dSISkIIUVAAlLFKty+vnCcmto6USsJayMxQQ17fm8epcTmI78lTC6SzXBFxe5tFv5uqUTMQp0j6zu/IGPSlSzmXlB5JHdHgQBa8CpC6KdRiPakdoFKWqwJ72+0SnB1s4vzS+nsf7oIpkAIDpAzHuLNgWAcBnGYHfW946RNKVnK6hs7BV7MSCQbdbxzddGAA0YJBBYHZwT5X1iquqZTIJLEsWIPSDszC0i6ENrmdTt0bf8IFVEtASpaUlR0OUFgSDbo7Et0goys1BnDOI5c3KitM2aEEZO8LMAMpzGybA9WEP+C8TUglmVKTLkgg98BwCA5WSeQ67RkdBPKCUrQc3JvDWGHCOG6qdPACG+sSooFiHsCWJKSbetoZtPQxNroZkcSzJU9U0VBnMA6cpyqQbBdiwbVtesTTaeqrS8kkoWrvTl2TZJsJaVEtsxSA+94Ny+GRTIKpKRL7oT2ix2hJa4ygEpSS1gbEPAGeV0yMkqkmS1KSFKUkzJlwXExJcgNfV42q7N67PvEPDIpgpc6oQEqSAUJdC1h0g8wq/SBmJzKZBQKVJQEDMqaFGZ6X2izFTsxGhiKonpqVFcyaVTkhLFSXBAPRiCNWbnBPEMFqfmoRImhYmIBKZYZy5UZeXX0S+ggU76R3fQt0uIpUSlWUd4XTa7AE2HRzsS5ht4fxRaGlS1SUrUQnNlOcAk6OWLH4QtYBwvOm5VGWQlZLLyqLZVFBcjTvDeNdwDAk06B3ZYWQMxQlnLByefjGRg7syCdhOSkhIBLkAOefWPR3HoeUH5hSUrBSkkBLuAHDdT4wb4exmXTSpsmbIRPlTVBYeYpBCkJLDu7ByXfeA+KYUmQlxOCipZARlIVlZwsn0TezbRQmSVhL7i6QdSWu/Lr5Qmq6ZMtGwYX8m1TKeplVQk1Cg6UIS8sP8AUWS+ZLMHy6h7xZHBuIVctSa6rSGIyIQhKkHVzMYJfpy1glhXynUc1Pc7Y5WB+hXYtppBCm48pFrydoUqylQC0lLgByUvrDfT0N9PRlVTVHDzOpF06O2MtUpc7Os5kLZSSA7aZQLDTxhUWHVu+0HPlBxqXOxBU1CSpCkoYqBGiWNjyMBziqWZSHJ90KlfgTLvR6kkFLrAJU4UL7jne8PWAcMGekKnJTLQCSWSkZipWbMMp1ZkgmwAtCvw5QJrKhnyJR326ApDP5xolXXZSJaPRe7cktYdLRltdlGHHe2XK1QkSsslISn7L3J2c3PneF6XLSzkFQPMjOndypBBLfaF9C8R1WOAzASQqWU3HIHfqOvkWYGOMQrwU5pXpC4c+k31TvmbQ/i4liRcw3E8pyFWZJcBSmdKmLFWliRlJ3cE3SYJ/OHSS9w4I36P1SXT6oRMUxXNlmp3sqzW8NAfuPkSoeIh3STdwlbciGzeweqCTOaGynqBOlgLA7wIUCAQVJJT7W9o5QFxjB0S0ZkJUtKWJSVOU7NfUMd7hou4dUpUsofS/rcP7PZFxS8pvcE+/XyZ4NxUlQicLFNE+UAHBuGY6A32NzpFWpqFpQWSlNmBIIt0B6xxxHOVRz1BksplJUq5Uki1z0DeRgTRV81SsxcJDOrISGJ0PQxN8t+SJpo8cPWfS7PKrmQL+F4sTpRSlJS4KdcgISQeT6mCMrEELICezCgdSlx5bcorT8PmLL9oktZSljKlI5Ka5UdAkXPtjrbZiTk6QNq1lTlZVlfdgb6ecUKfA59Q5kyZkx90oJFrelp7Y0LC8GkymWRmUBZcwDezgKJAtteLk7E/+LOtcZZikgPyDgeTNFENHoY8EY/rf2BWJ8NVOWlEmhSDIyKUpJQMxSkBl94F3ufCB0zhqtzFa6OaJilFS1oCVOTslIUWYeMMKMdqUF0TjMH2ZwJfWwWkAj2wxYXxZLnkoJCJzF5S7KNv9mWIWDzFwweCpNUxv8tCS9LszmbPEnvTZU1Cy1piVI6Zg4YGO1VMkJyhCM2vdUbn9oe6NZRWgpbQEfXuC4sw0J1gHivC9PO7ypSUKb00Mklm+sm5Ts5BhbwLwxb+DfgzqZW50gFDpSWLgKbkwJuHF/KKNXMCSkpXYDLkULq56dOUME7hZCVLYkHM4ukzEAAH0AQOzLvnbUbRJhVEqUpR7k5JstBQAAbEhjdtDbrCqp0S5cMscuM0CqWXMSmyiRYhLgFtfrWta+8SUUunXP8ApxNlP3VBKwVFQLFVyySz+TtE2NcQzUzTMyISUsEJy5kgAkCznr7IrYThUurKjOnzJcy6iAhC8zhw1wdbMATYDWDgtiYr6E1bj6kZ5KVkyHIax0L6l1M7amGbgfGaaQntJs8OzJltoTqXa9gPKEqs4ZMiVmmZ1LdgAlSEh2yk505nZ+71F4hRTIAWmZmzAOAgM7gM1rEalBA8doN6YW07NnRxtKmrEuTdRUzqsL2sAcxglRYUqUhYTNLquAwZPMJBdn6vGO8OThLP0YS7j6Qg5gC7lsp5qBN9o0DhCvmT1fQznlI9LMkfW2sASrW523MFGew1K+wev5Plib2hSJqivMymCE/azAKuDZiORcR8xOjlylyxJWUTSby0lRSksCrsllgwca26iNHIhY4r4ZTMkjsZQziahZCWSSHAWHbdNrNzgnFM1xLfCVQVSlJUzoWQSCTmJJJLkMS5OloORHT06UBkgJHIaeUSQSDR6PR6PRxp+aqbFpSpSUTgMyphzLyglKGls3dKtQv0SCHi0iqo0zM2cqDt9ckOkOE9xsuZ3UQVcho6oJz8o83KBonGzD8apkTJinCQqbKbMla3QlM4LykS7KJVL1CXYXEEJmM0rALUrMjKSS5WFBQCwGQwLZgfSDaOdUfswQ0eLFIYEEADXcBib84zijUPXz2lUMyilaTmQM+dRcoWx7qR3XKS/pPsIrKVQEEliE5mBzC7TAkKypZKX7JmvdTtssJlBeVCArMSzC72Oj7kx6ppUiXLmAsFBlORdQBOmrOGvpHLqg4yrwO+CyZaFTVSSnslTFdmQL5A7OdX7yS3MQzysOUqUmYFy0uotnmBLswV6XWEzCklFNLsQSpS2YgkK5DwAbyhpqZeaipyA4zTm/iTfa8A0iqD0Ck8PHMsKn0gLkpaplv4KD8opzcAn+imoo7aH51LBbUb7QSTwomaBmDEadPCL1JwChIuH67xyaDpi1L4IqFkvPpbi4FQgh+dovU3ybzQoETZDWf6VPj53hrpuHko2fygtKoEtpGWglFi3hvC82WvMZkh9P8AWpgwrB1FN1yv5ifztFydQIF4qVMhJBuxEcpJGOLBnE/DYUhE5ZCzLOV0qSruqbVJDG7+SjCrULUt0IRLUgWCcxCj4sGLdNIcK6d2dDVK2T2RtyCrt1hGOOtlKQA6gCClmBI7z7eqAyxfK0RZO6LlXw9RyJy5IrpiFpOVQFKpQBGrF2y7vHArKFRyy8Qm5k2CvmkxTH6xT9ULO6mdmbSJflDpQj59PdAUZnZJZ8zqKSSdrIBH7wihwbwekISuaLkOEn2P1gpSS8FGDF56GDD8NpGzGrmrV9pchb/3jF4YPTK/3pX8lb/1RZpMJlJuEj1QYlyEDYQKyMe4AKXw/Tj/AHlX8gv64snhOkmJYzFFWoV2agQehgjNy8oqz6jK5juf1NUWtplukXLymnM8zJgStQKpZSSEEHUWKhZ9yL7R8lzkuyVIAIsAVMpKS6ipvRy2c9esCpIzzQsekJc5jyPYzA/jeKOB4mqdLQqWppgftMoT3F5U95IULBQvuHB00h0Z2W/Drnab3+e3t+MlxmQZ4MyWR85lXQ184ILov6QIGl/rQDXKllJyOxOYZi2Uj0k67HS5LNBGdVlSMrTEzHKCAr0VsyAhrnKp1dQSNzFKThYq6Ylfccgy22bNnSzX76rEnS20LnHkyn+IfDqXw+/6f09fuvdPtEMqemwWws3f5aW5jlEU/siQQApvR+GsGBTS5QCSO1ys6lZSpJGwCRb1RDOxkBsrLBIYJSXZ3JJa1vdALC/qfMLAwApec5ipZG5LlJvsxsfGLMqSyhNlKDjvOptOelz4xeqcWKCFKQAhQO9yWcAItZ2cm/KIkYyAodopKVM2Vw9wAzOAQzi5v4QXy/c35D+p8puKpsuTMlBMplu5yAqYi4DGwbpFrAeOJshAEmTLUWuWVmIA3y8vCBQoEKTZYSt2SAxJDH0m3J6gD2RVp1CStImukAhRYgKILbpPJ9DtHPkhMlKPZp2G/KBMmS1rNMoBBSD3glyp9M7W8HhgoscKwCuWUvyUFi2t07QgUeKyZ9UhCSpSSQ4nLzd67FIU9wNQCxHK735sgIqECZLzJKlBYkghDsMq0nMwcaoPWGqXuMUjQFVKQnMTlB+1aBKuK5QLEK8WgBX4uougFpb2GumjPdukCptQpWgcco1yfg1yHYcUyuvnHoSEgnQb8o9A8mZzZiwUUqZVgfz64n7VITocz2L6COJs3MC+5189o4RcAAX/ADeDBPqZhMdBd/GO1y8rg2P53j5NmOkAJAI3GpjjCalVl7wUQtKnTdmylwY6XNBEwqdRUXBLWzElRtuTFQqv4j27x3RsVpTdlKSDdtVAOI6gktjXSV5VJlEsSlJR3dwlmI/Wa993h5pQTRUo1705z+8mAnEVFTpTJ+by+yShagsB7qBAzE3uQHeD885aSm/am/1JhDkmrXX/AEvUHB8ZdlynmBMEpVeIWpcwxZlKhdjqDZrY5FbFIaax7JHWcXplYCIpVCARYsY+ZOUfZoZMcEivTyVTKSqlgAqUUAdSSpteoEZvisqbKmGTMSQpCgFAhuVxq4IuDvGoUkppE0gs6pRBPRS4zviWcDNBWSZn0YJd7hnB9cMctxVEmfF6XP3r/VnPFlKqoxiZKclCZqlZXLB1AlhtcAloeQUoAGYDzgFU0rYrXTORYfvKJLeQivXVVJ6K5rKNrOb8rQvJuTKcdKCGmXUvpE6atoVMEBCsqFZkm4L2i3jGcBnhVjBklVyDbMkeYi2aMKFiCIz2kTTBX001lcn+POGChxKWn/VTHHi8GnoygtQUmWaBtkmj/wDNUZvR1SqOuSLZVEpBLsHuC40ZVwevJ41KgqAtT/qL/oVGT45LSuoQJgcJurqkX84bHwdjm8c+SHipxREsqmJAUqcEjKQMwUl7FR0Gg/dBvAvEMTC1GUZoScvoodnJtmUL3Y20a1tx2JYjLWhivKAzHQ+GlrbwKlIlurszmKgw37url938oeKy5HkdsN4hWKCs0pmSkIOZwCVFRcj9VOW/VoozMRyHKFgnNcgMNblkkuSqzH4QMpqScoqHpJYjLf2+BEWpmHrYOfE2T7XclydBGsRRDVVMudNykrUq5IKHSbO3pd0t+MSzVolkJzlJb0ZiQq3IEjN74lkUiacqmgXTmuftWDjrc36xImpC2VMIKAQGIDF2AVf7PujKRtnvnQlhGdbFbBIAPeJOUeAJsHMfaekVUJSHzZc6SSgJykE5UpPpE7H9roYkRWnIpCmUgOEahQuGA/eAI8OsWZOIKKgx7xBzde8HI63Ko2l0BJX2VJfDazMXLzMUMUqY3B0L7dYb6GX2KAjNmA3Jv59fCBlBiSu1XKWGOXuzNl2Dnnq8FkS0iz+ZD/GESjxZLKHFnYQNyDfX74983AHPoBEPZBJ1J8dGjoTdxHbBO+zVtpHo+GcY9HWzaMWVLdyNtRyvHCJLpKhYgsOR3YxcQyVHvKAIIUGY394dogpJRUnLbWxPNvuEOs4uYdMKxcpIDjKpILA3JD6F944mUhf6NNtdQSI+/owrbIyVNqfrdI7ks4SEETB6SS4P7ragwD+qBB1TQqlqTm0Vd/NjFmfTmUpJHeykKBZnZlebGJ8ZmJUkZUKRlsxffrFVdSo5Mw0AKdrc+ukEm2kw4vo1SqUFy5ZSO7MHaafa73kxMFMQR/otP4zPemAvBOMS6ilVLJdcm1+S3IUOj5k9GEH8SkPSSQOcz3phHHjZ6c586f55Aa8WAsUP1cCKM/iMJPoqA6X90Bsd4fnKUMs7KjoCPbAKXw9OQVEzio/V7x9rwCVq7Cv2NBocfCw4LxYqcVyh4VsBpZoUnOxfVoZeJcGJlAIOUncQKTCAVVx2EOCoS/G6vHKNPOLeGcWJm+iszOd/hC/K4KQFArC1kb8/GGnBsAlyznErKTudYNpJaZq90NFOnPSzLsM8o+QKoyrEMT7SeVBeYGYSnk2azOOUaViFWUYdVFNiyE+D5g/qjLqSmTmFxqNB1FoYqpMh+Jyf0/ng0mTh4m1teFO3a/f7Io1XBSSMnYd139IgPo8MOFygirrVnRU8t5a+T28oJVOKgBhAS7bK8a9CsHcNcMIkgBKQlKXsHNzc6xer8HSo9YGSeNpSCpLvlN3+MWZPEMqblVKXmJ2EL5IZwYtYjwQFDIqSSkKKgUqOp1Lm8T4Z8nsqWHCVyz+0T+EOlNXhQiOvxBKRBvo5J3oF4dJEpbAv3JnslqMYvxJipVPITyA9v/j1RqCMYC6ggH/ZT/ZImGM54EwwVVUZix3ZYB8VGw++Dh1f54Aa9Vfnk6o8OK5YBHeLv0+PWJpODqSyU5iOli/N9tY0uThSL2ESDDki7CNTf1CcY/QSKfCVpDqUrzJt5aGJZlHlDh1GxDnzhznUYO0Dv0CACBpBGcUImLKmkM1luR4lgb8mAgZNUooUl2PL89IbcX4TKjbzZRA8W0gXU8JzNUgljcOziN5C3j2LdHiayooVr42dteu0GqbEDlue8DmfwSX9fwgTXSlS1lC0FJ2I0D9RbnaJaOn74KlPZTDcnLv4QxUxEk1oYKLFs2Vzch/Wz+3aG6TU5k218OkZrInfRAhgoN7dR69odOG6vtJIVzZ/IQE9IRk6L02Ys3J9XW0fZU47Cws5Ec1KHe7jo4iKXLZRJP5eBtNEpNMlLJdh6zHomQC2sejLNszedSJUezKe8XIUkuCdheB1MhswvqbtoT3fgY0ZWIo0yux5D2QscNSUKqJ2awYlPL0jfxb4xkZOnaCXRZpZyGQlCDncd/RizEm+0XK/BUz0S8ygFh+8k94asxGz7GPtVT5bBWbobewRXkU61rCZaSpVrJckfwwEYu9AAuVhqpnayZk3LOQHY3ExIDgjrC5Jl5ikc+e28auv5LqmpKFgiQpNsyyXa+iU3fxbWD+D/InRyrz1Lnq3BORH8KLnzUYrgh8UYvg2ITZU5JkuZhOUAByoHVOUXUD8I2qolTUUdN2yQiZ3ypKTZLkW1NxyeHDD8FkU6WkSZcofqJAPmWc+cBOI5f0Ev94nxcEn1wGSqH427FlgqxAjkYLK1YRRnVBTvA6qxBa7JLDnEfJI9BK0HxSAFw1oLzl50pfQXhYw2amWAFOFE68+hg6jEU5GMMT0CkQS8QlGwIJjubUhoWcZKEKMwkJc25udgNzFiiqCtO/ugG2NpVYVxAvh1U2ryj/eX8IzikcLTmYhRANw2o1I3h1w3Ee0lVyfqIXTIfq83MfWW8oWZNEROYpsFBtBv+sNH+yXhy1r2POyxuXIfa7EiaqqTZ0ziLciLe6IEVozfSFhEeMVKZeITk2+kWq/6w0B5ln9UR4jhCKhJCn02JB8bQqf6i2DuKsH1lbRKWSVEF+Wvtg7hU6lCXlLRmPkYXMO4dlSwU53/bS59e8TT+F5Uw2WXO6A0dx/wVPGvf7hb9KELIHsiSQVT5qUF8ous9OXnpFSkwaXTJ7uY21UoqPthmoKAyZLqsZpdXQcvVC0rYHLiiGpwyUoqnBSUGXJnBCEpAcGSsOo+BcQmfI9TSxQzpy0qUe1SlgW1T4Qcrq8icE/bl1I8k0s5XvaAvyRKzYVOA2qE/0kxTDcP3JZP1/n1HdGISdpUz+YP8MdDEpJsZS/5n+WKEtk6xKJiFaaxlsbwRc+eSf7Jf8AM/CPn6Rk/wBkv+P/ACxXQgbmJAlEFbM4I8qtp/7Jf8z/ACx0JtOf9kv+Z/litOkja8U1loxyZ3BP/wBJMZwelqZM5HZrSpMpa0qz6FCSQ9tHjEFzSktukN5bxueHDMJ3WRNH92MXx+lMqYX3Hsgoy6EZI9g+hqPpDqxOg8QRGhcJ5hTvqnOoXPX7ozaUgg2309e0aDwxV/6MAWcksRf3Qc+iHJ+kNTcQIOhMQzKlWujHlFeUhT3L+cemzyHcluX51jkkiSy3KxC2u/KPRQM09E9G/GPR1HWXsB4Sr5gtJITrmmMn+rveyGDAPkgVLWZk6eBm1TLS+7tmX/hjTAY6aGKMSlQSAFPwPSJ1l5zzWSfw9kFaamlymRLQlA1ZKQB7IskxUqZagoKF7MeflGvXQVUfZ8z6t8yhbrHUlDD3+MQ5M6wpiCkWfmdW8otgQt7ZqOJkK/ElclCJaCPTXMAPJmhmqKgIDk2H5tCbiVCaiXJUczGbNNtcpWGbkwHvjJrVLsOLp2K9bTuSIWKzCJqVlclZSrXmD0INobFpUoPlUDfY825RGiQTYpU/gYh8noJ0L0uumTEhK2fcEbu1oJU9OsJLrACer+qJ6nBcxfKp+YBjqRgVw6VnyP3QyK2OUotd1+wPlYV2s0TFOcoYcn5iPuOYmJKRLln6VYOX9UbrPw6+EMkylKEEhJcCwYi/qipgfAaTMVPqM06aQDcEIBNwANSkDnDVDk7QnJlKXCOB5KOqlpdZK6cnK5JLrJdru5vFyt4fmS5fahDEEC7OCTsHeNIo0PJsMrhOgbTW0R1eHCbKUhRYKGwuC4IUOoLQ75NkfPZg3yhhacRqi6iO1JAD2ZmI5Ec4PcEcTqnpKZqWWhgVbKfQ9FdIP8Q/JZMqq2dOUVJlrWTlQod4WY39G2usTy+ApkpGSVIYdCn1klTkwnJfhFEHGuzteDSlFyT5GCFHgICcyO8OpEA14FiKbCnKxscyAfPvwboKOulyEASSFEOoOksSTb0oTT/tf2Gpr+5fcCzqjtqhEhF1FVxySm6ieTD3w24sMqLt6NoiwLhZcufMqZg+lnBIIDd0JHPck3PgIJYvg6pibC42fWNjjlxujJ5YuSSejJjWdpiiUPaXTVXrXTzf+0D1xQ4BqsmE1LKyAVMoEj9hXvtBDD+C6+nxGoqJ0oiQJdSe0zIZjTzAmwVm3A0gX8ndL22E1aedTK/6aooUXHHQtzjKevYp13EExBdE8EcjBXBeJlTLHXpAavwmUE5V2IL8i/juI54awB6mWZRU2a/JvGFaa7H1JPrQ41mLqlpcvC7O48npV3UhodeMMDeSMvpARl1ZgpzspQ6xlU9mvfQ2UHGtQrUIA8YLUvFec5ZqB0UIQpfDxf8A1rDly9sE8NwaaDZWYc9o12unYtJ+UaVggBVNbQyJn9MZjx7Q95J0tGm8MS1ZV5tRJmD+7CZxdhqpqpYSkly1usatUwJK7Fjg3BkrnJXOGaUg+jqVnZPhuYfa7H+2lzpRkIldijNLYAEZSLWAAdL2gPhlPNpZqUJ0sFWHeJDve/Tyg1i+GuVqTYzgkKtsAM3rLe2MU25DHCGPDLmrta/yK9RUjQHx8Y+JmlTkkkn3QQ/9OF9Yll8OK+37Ipc4VpnguIMWoPr7Y9BpPDx+17BHoH5kfqdwZtgj6uYALxAqc28D60LLLlq7ydtQXtoYYropL8yassEhn3O3lESaRZSc6iVa/hygfLxtTkEMSQE5rAcyo782ghXqUJasp72X7nMZpmHVATlD319+n55xbECsGnEoD7Ej/uf1WgoFQEWGijVoBmAKDjKWDOHe5tAzGa1UmSBIcZVBgEg21KS/MPfpBfEZZKe6HUCD7Q/sijiaQpB7LLmdiHYMCxBbkdPCDlqzEJSOMarOpJmmzEOlAsXI+ryjtfF9V/an+FH+GAmOTCmclRGVwsMdmVmA9SoozsQAiKUmnVnpQhFxToZv/W9QPSmnxyp/wxNSceTFvlnFWXVkD/DCDNXMnKCJbuosPE2tDrhfDYlS0Sxc6qLNmUdVH87CG4+UvIM+EfAVkcQ1S79oRyGVPiX7sM2GVUxSHUok+A+AgbR4WydOX590FqJGUdIsjGiWTTLEhZJKVF9x4co6Mj2x9mI0I2iYGCFlRco7Ewt4jKIURmV6zveG/LCxjavpyP1U/H4QnMrQzE/UJleFF2Wux+0fvg9gMx6eWCouEsS5exO8Dq1AlhRVdySIG8KY72syZJ/eQdiLBQ8ixiBKmWtWhhXxAsns3y5Rq+t/fFWmx2ctiSW8TBH9Ay0kqa51gbidUiUgtlAAueg1fwjHy7bOco9JGZfKviq1VQAmLA7JIUApQBdSze7G20HvkelPQVX/ADEr/pqjOMer1VE9c0uyj3f2QGSPVD/8ldXkw+r2/wBIk+1Cx/2xctY6ZNd5LHKpwqWr0kgxxhNCEzk5RodoFVuOtYQw4NUIlsRcliS+paJ07Ly1jyCVNtASbgMqc+ZIhhqsQQoMSBC7jmKJklJll+YjW0ZVkaOB5QLt5RfFIEBgGEUqXiYLS4LRKcWCt4y0d0FsFLGb/wDTM90Awq7na8EsBn5lzR/wJv8ATA6Sg5khIBJIFy28c+kIk1yYUkYWlac7OqxBLgAdebRXqK5Ds4OW3tuYL98hlN4DT17xwMOQ3oj1CAeReCTP8Ry9K6BC6pGrCORVp6ecF5mFS/shvCI/0PLNygX6xnzCXmyiiuXsZP8ADHoJJwSX9n2n749Gc0dyGZQLvZ/XFiXTknl10eI11KUpJ1b38oHya9alZvqgs+l+Q52iuU1CS2xvYXn0AWGUw8Nj0eIBgMtyVFS/2lfdEP6TCRz/ADzjj9Op3P58Ix5Ivs7iFZVKlIZIa+0fQptYHysVSfrRYk1wXYi/3bxqkpM6mjutlBaMpJAJFx+dIAzaObJJystJ9IOxs9xm0MH1mIJ5ceEMcbNSMm4wmKzB0Ze8VC4dmCFAtz7p8jC2uaBdZASLXP5cw68eFiBzZy92Gb35vZCUJeaY7BgN79S0R5FUi7FK4UNnyeYcmaVz0l0oORJ/XIDkeCSP4o0WmohnNtPz7vfA7hrCuxpZaAAFEZjZu8rvGw6MPKGKRLb3mL8ceMSWcuTPplRIhP59sdKTHwQwA7AtHxBa0c5mP55R9LK8WjDCSM+xzFsk6co65iL6AJttfbQavD+DGQ49wvUfOFqEwNNnLKO8WSSotmcMLKts0IzJ8dDcLSlsGY1NmziCoBvs357kggHS0MnDPD6pctM1aQlSvRFnSnmSN1a+DRWwrhqpVPQmaQJZOYspCiQNRa4fq0P1VKdLfm0Jx4u3Idly9RiL9VULPdCTCrxthyzSzC5JAch9gQSPU8aN2IaFrjOnelnAamWr+kwlx3ZqlbPz3VSCCWhm4dqzJwqqXyq6Z/DJOBheqagN+SYMUZfBaz/mqb+idFq2qYiT4u0Hqic5lkHuli/52i3WVy5RCpZC0EXCVaHmIXuEsQE2T2SrlFvFJ/LRbky5VOpSZrplqLpUH7pLd0ttEvGnRdGXJcjyq+fPUyStI35ww0eEZZbKzEtqS8B5S6U5z85AG3eY/fFWtxBL5adU2aok/WUAzavyeBXsjOX0v7EkxZlrIdnMEJFSopd9NYD0uCTB35qytZOj2HQQXDJDc4CSp6Ot+Rs4NnOZv/Lzf6Y4ThIqwuR2ipedLBablJBcEXG4G8VuDpjGf0pp39MFOEiygo7u8NjqhT22cYJjc+ROFFiKfpmeVOHoT0jd/tjceuGYLOluu/hpFjHMIRVyOzVZQOaWsaoWNFD3EbgkQnYXxKUAomnJMT3Vp2cFjlf6u48Yd/LrL+nTIcuLjtDOrX8NWjmXOLtozluf4RWo69MxJyrBIILAudYlqUEDW+rgtd312iDLGcHUlROS/OVDQeuPRCkFVwpPq/GPQNNnUTTq0ZrgkCwA+sevSIaibMW2gtZ9AOQAtBGkoEgPMWkHk7tz03iRcySn6wPk8XceS9TKOgUimUdX+88osyqVIvlv1j0zGED0Q5iorGFEsEtArh1f+jdl4htr9H9rR9RUPZyOuuntED1Vh+08RLri7D83hul2cMUmeVJIty11jlNQADsNhy6euAUrEVILnzAjmfij+st4c/XBKSWkEkB+O5/0a/FJ9RH3wj4GFVFQiWgd0KBmK5IBBV69POGXieiXPzJSpk9komzkkEkAchYPEfDFKJUhJllOZfpkh+8CRltsPvhfHlK2PhOo0jUMOqgpag+wblzPvEGJYjOZOKLRqyiD9Qsd7gE38Hh1wnGO0HeGUuwP1VaXT9xitMS4hVoiWoJBJsBEpWGfaFLibGie6iFzycUbjg5OiVfEqlTMqEu5ZIhhAbUcriAXCuAmWO1mDvqFh9kH4n3Qwl47HdWw8rjdR8HStID4hQpmApJDg9H57wZBigrDHndoS4Ld1txZ35R2SLkqQuHG/UV8Ow0Sktqo6npsNdBHVUS2mpHxi5U1qJYJUWAhencTImT0yUH0sx8QA/3Rzaiqs2KcnYRJtAvGabMgjmCIJIMQVqXSYka0OWj81VlAQsoCC6SRzNidhDPhPD01WE1SMhBVUSFd61gmc5EaHS4GFFTISgF3WwBUSS99viYYaPh0CQtDpTmUguo7AH/FFkYukxc2rMIp+HV0yu0dyLHVm3hlmyAtANrjcOD4iNCrODkH0p0nfVTawGp+EUMU/PKQtsJlxyGkLyQ8obhyqLM+mYRLCn7JD+J90EqKWAGACRySG9e5hom/J+CbVtN/H+ETyOBUp9Krpj+/CGpvoqedV/wV555RXWmG2fwkj/5lIPGa3wimvgfNrXUbchN/CAeNk7yJsi4MVmmT+Qppw8XSIKYBNZxuLxLhWBopUzlmqplvImJCUTASSpNmB/N4GUE4S++ogBIdROjdY2noJVuhhreKUSZSlqPojTmdh64ypGKFa1LVqoknxJcxXx7G+3mnKT2YNuvWKKJrR6nw8HBW+yTNNSdIdaKrBbVxoQWI8CLiGakxZYDLT2gIazBfmPRV5EHpGfYTXB7+34QySK4t1OkVShGaqSslY4SK6WsOlQYWIuCCNiNQehj0AexQtitKVFtVAE+FxHohf8Pw+51DeuWnQDzdorTKcfkiI6zEVZlJDAAZtH8ukURWlRPkfWHiVpDEW1pQLlrcjEE6td0oH4RBJJUCTzaLVHKDP1gVC+mbZFIpyLq/PjEMycEEqOg35AfCJ8QmmwFngPVTAXSRZnNzdrtGZJLGqNSs7FUZgzXCSfAnw3A6mOytbMAcxsAO8fUBsL+Uep0OHN39kHeE/wD3CuiNf3toCMfPljE7dAyl4dmzVS0rlzES83eUQRYd578y2u8MMjgqnkKUUZx2hcpUp0vu1rPHPE2MLkzkJToojfxi1NnKmoTdiFA+1vjBKSTpeB8cLSt9MjrsESEHKgH9kB/Ln4Rb4ZQlVOUt6Kj7WO+2sXky8gDkqPq9kV1Yqp2a0ULI12Lcb6KWKVCpUspzvckeGw6+PWB/DmEqnL7SYO4k+s8vDnFSZUmonhKrAqa3J2hnq63sk5JaQkJDCEJqcuUuh8k4riu2EKyoCElzCpiXEZshBLeJPx9kUK/E1qJBMFOGMLTl7U3LsH26jrBubyOkZGKxre2HeHwoSnWXUS7cuQi9UzsqVK5B4qTwEoFnc829I9Ot2gXikszM8lSjlyefef3MIetKifjzlYG4uxVpkuWqYgqUFFKUqYZg3dLHViW8IWuEqkzMQJIumXMJHJ8qdNdzfSC2K4NLnyUuMpACkkO4VzEF+G8NTLpUr1mTC6lNcgZgB4W9ZhE8Tb5MpuMI0gugxzNQVd1Ov5uY+pgjLlBILbB352eOhDkxEpcQVLwxkEJPo+1wSX8fwjiXOVoRrr0G/n8fCCVQkiVMKSxAzAtyv8PbFfMJktMxmKhcDwP/AIixKtCLvYAx0MCdj8PxjDsS4hXIr5xHeS4QpP7IAcdXeN9xyT9H4Kb3fnyj8xYrMzVE0neYv+owDVvZttdDzI47kHUqHQpPwi2Ma7UPLVmHPbz5RmShEsieUl0kpPMFvdCnhXgYsz8mlIBN1Fz7otSpcZ/J4lqEj03/AGkpPtaJF8VVJHpgeCUj4Ql/DyY5Z4IfaisRKTmWoJHXfoBvCfjnFC6juIdEobbq6q+6AM6oWsutRUeZL++JKe/SKcOFRdvsTkzOWkXJZaLkmW8U5SQ8XUzCkWi+JOEZc1KN7wVoa0J76vIc/wAIUxOu8dS6sqLnaD5GUaNIrUkOdY9CxKm5Uga2j0FQ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8B17B8-A471-52BA-8C8A-91385E19389F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875096"/>
            <a:ext cx="84582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3"/>
              </a:rPr>
              <a:t>Machine Learning (CS 446)</a:t>
            </a:r>
            <a:endParaRPr lang="en-US" b="0" kern="0" dirty="0"/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4"/>
              </a:rPr>
              <a:t>Applied Machine Learning (CS 441)</a:t>
            </a:r>
            <a:endParaRPr lang="en-US" b="0" kern="0" dirty="0"/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5"/>
              </a:rPr>
              <a:t>Deep Learning for Computer Vision (CS 444)</a:t>
            </a:r>
            <a:endParaRPr lang="en-US" b="0" kern="0" dirty="0"/>
          </a:p>
          <a:p>
            <a:pPr marL="609600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/>
              <a:t>Advanced Classes: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6"/>
              </a:rPr>
              <a:t>Robot Perception</a:t>
            </a:r>
            <a:r>
              <a:rPr lang="en-US" b="0" kern="0" dirty="0"/>
              <a:t> (Shenlong)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7"/>
              </a:rPr>
              <a:t>3D Vision </a:t>
            </a:r>
            <a:r>
              <a:rPr lang="en-US" b="0" kern="0" dirty="0"/>
              <a:t>(Derek)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8"/>
              </a:rPr>
              <a:t>Robot Learning</a:t>
            </a:r>
            <a:r>
              <a:rPr lang="en-US" b="0" kern="0" dirty="0"/>
              <a:t> (Saurabh, </a:t>
            </a:r>
            <a:r>
              <a:rPr lang="en-US" b="0" kern="0" dirty="0" err="1"/>
              <a:t>Yunzhu</a:t>
            </a:r>
            <a:r>
              <a:rPr lang="en-US" b="0" kern="0" dirty="0"/>
              <a:t>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9"/>
              </a:rPr>
              <a:t>Autonomous Vehicles</a:t>
            </a:r>
            <a:r>
              <a:rPr lang="en-US" b="0" kern="0" dirty="0"/>
              <a:t> (DAF)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10"/>
              </a:rPr>
              <a:t>Learning to Learn</a:t>
            </a:r>
            <a:r>
              <a:rPr lang="en-US" b="0" kern="0" dirty="0"/>
              <a:t> (</a:t>
            </a:r>
            <a:r>
              <a:rPr lang="en-US" b="0" kern="0" dirty="0" err="1"/>
              <a:t>Yuxiong</a:t>
            </a:r>
            <a:r>
              <a:rPr lang="en-US" b="0" kern="0" dirty="0"/>
              <a:t>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/>
              <a:t>Efficient &amp; Predictive Vision (Lynna)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/>
              <a:t>Meta-Vision (Lana)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r>
              <a:rPr lang="en-US" b="0" kern="0" dirty="0">
                <a:hlinkClick r:id="rId11"/>
              </a:rPr>
              <a:t>Deep Generative and Dynamical Models</a:t>
            </a:r>
            <a:r>
              <a:rPr lang="en-US" b="0" kern="0" dirty="0"/>
              <a:t> (Arindam)</a:t>
            </a:r>
          </a:p>
          <a:p>
            <a:pPr marL="1009650" lvl="1" indent="-609600" eaLnBrk="1" hangingPunct="1">
              <a:buFont typeface="Arial" panose="020B0604020202020204" pitchFamily="34" charset="0"/>
              <a:buChar char="•"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3433762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88093</TotalTime>
  <Words>218</Words>
  <Application>Microsoft Macintosh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Blank Presentation</vt:lpstr>
      <vt:lpstr>CS543 / ECE549 Computer Vision Spring 2023</vt:lpstr>
      <vt:lpstr>Course overview</vt:lpstr>
      <vt:lpstr>I. Early vision</vt:lpstr>
      <vt:lpstr>II. “Mid-level vision”</vt:lpstr>
      <vt:lpstr>III. Multi-view geometry</vt:lpstr>
      <vt:lpstr>IV. Recognition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Sparse Texture Representation Using Affine-Invariant Regions</dc:title>
  <dc:creator>Lana</dc:creator>
  <cp:lastModifiedBy>Gupta, Saurabh</cp:lastModifiedBy>
  <cp:revision>2832</cp:revision>
  <cp:lastPrinted>2019-01-15T01:17:08Z</cp:lastPrinted>
  <dcterms:created xsi:type="dcterms:W3CDTF">2003-06-12T19:48:44Z</dcterms:created>
  <dcterms:modified xsi:type="dcterms:W3CDTF">2023-05-02T16:07:59Z</dcterms:modified>
</cp:coreProperties>
</file>