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png" ContentType="image/png"/>
  <Default Extension="rels" ContentType="application/vnd.openxmlformats-package.relationships+xml"/>
  <Default Extension="tif" ContentType="image/ti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86" r:id="rId2"/>
  </p:sldMasterIdLst>
  <p:notesMasterIdLst>
    <p:notesMasterId r:id="rId49"/>
  </p:notesMasterIdLst>
  <p:sldIdLst>
    <p:sldId id="256" r:id="rId3"/>
    <p:sldId id="1239" r:id="rId4"/>
    <p:sldId id="1225" r:id="rId5"/>
    <p:sldId id="1240" r:id="rId6"/>
    <p:sldId id="1226" r:id="rId7"/>
    <p:sldId id="1227" r:id="rId8"/>
    <p:sldId id="1228" r:id="rId9"/>
    <p:sldId id="265" r:id="rId10"/>
    <p:sldId id="1230" r:id="rId11"/>
    <p:sldId id="1231" r:id="rId12"/>
    <p:sldId id="269" r:id="rId13"/>
    <p:sldId id="270" r:id="rId14"/>
    <p:sldId id="271" r:id="rId15"/>
    <p:sldId id="1232" r:id="rId16"/>
    <p:sldId id="1229" r:id="rId17"/>
    <p:sldId id="1241" r:id="rId18"/>
    <p:sldId id="1242" r:id="rId19"/>
    <p:sldId id="1243" r:id="rId20"/>
    <p:sldId id="1244" r:id="rId21"/>
    <p:sldId id="280" r:id="rId22"/>
    <p:sldId id="286" r:id="rId23"/>
    <p:sldId id="287" r:id="rId24"/>
    <p:sldId id="288" r:id="rId25"/>
    <p:sldId id="290" r:id="rId26"/>
    <p:sldId id="520" r:id="rId27"/>
    <p:sldId id="473" r:id="rId28"/>
    <p:sldId id="1236" r:id="rId29"/>
    <p:sldId id="515" r:id="rId30"/>
    <p:sldId id="517" r:id="rId31"/>
    <p:sldId id="518" r:id="rId32"/>
    <p:sldId id="513" r:id="rId33"/>
    <p:sldId id="522" r:id="rId34"/>
    <p:sldId id="523" r:id="rId35"/>
    <p:sldId id="524" r:id="rId36"/>
    <p:sldId id="528" r:id="rId37"/>
    <p:sldId id="521" r:id="rId38"/>
    <p:sldId id="267" r:id="rId39"/>
    <p:sldId id="339" r:id="rId40"/>
    <p:sldId id="476" r:id="rId41"/>
    <p:sldId id="489" r:id="rId42"/>
    <p:sldId id="531" r:id="rId43"/>
    <p:sldId id="1237" r:id="rId44"/>
    <p:sldId id="1238" r:id="rId45"/>
    <p:sldId id="791" r:id="rId46"/>
    <p:sldId id="291" r:id="rId47"/>
    <p:sldId id="1245" r:id="rId48"/>
  </p:sldIdLst>
  <p:sldSz cx="9144000" cy="6858000" type="screen4x3"/>
  <p:notesSz cx="7315200" cy="9601200"/>
  <p:defaultTextStyle>
    <a:defPPr>
      <a:defRPr lang="en-US"/>
    </a:defPPr>
    <a:lvl1pPr algn="ctr" rtl="0" fontAlgn="base">
      <a:spcBef>
        <a:spcPct val="50000"/>
      </a:spcBef>
      <a:spcAft>
        <a:spcPct val="0"/>
      </a:spcAft>
      <a:defRPr sz="1200" b="1" kern="1200">
        <a:solidFill>
          <a:srgbClr val="FFFF00"/>
        </a:solidFill>
        <a:latin typeface="Arial" charset="0"/>
        <a:ea typeface="+mn-ea"/>
        <a:cs typeface="+mn-cs"/>
      </a:defRPr>
    </a:lvl1pPr>
    <a:lvl2pPr marL="457200" algn="ctr" rtl="0" fontAlgn="base">
      <a:spcBef>
        <a:spcPct val="50000"/>
      </a:spcBef>
      <a:spcAft>
        <a:spcPct val="0"/>
      </a:spcAft>
      <a:defRPr sz="1200" b="1" kern="1200">
        <a:solidFill>
          <a:srgbClr val="FFFF00"/>
        </a:solidFill>
        <a:latin typeface="Arial" charset="0"/>
        <a:ea typeface="+mn-ea"/>
        <a:cs typeface="+mn-cs"/>
      </a:defRPr>
    </a:lvl2pPr>
    <a:lvl3pPr marL="914400" algn="ctr" rtl="0" fontAlgn="base">
      <a:spcBef>
        <a:spcPct val="50000"/>
      </a:spcBef>
      <a:spcAft>
        <a:spcPct val="0"/>
      </a:spcAft>
      <a:defRPr sz="1200" b="1" kern="1200">
        <a:solidFill>
          <a:srgbClr val="FFFF00"/>
        </a:solidFill>
        <a:latin typeface="Arial" charset="0"/>
        <a:ea typeface="+mn-ea"/>
        <a:cs typeface="+mn-cs"/>
      </a:defRPr>
    </a:lvl3pPr>
    <a:lvl4pPr marL="1371600" algn="ctr" rtl="0" fontAlgn="base">
      <a:spcBef>
        <a:spcPct val="50000"/>
      </a:spcBef>
      <a:spcAft>
        <a:spcPct val="0"/>
      </a:spcAft>
      <a:defRPr sz="1200" b="1" kern="1200">
        <a:solidFill>
          <a:srgbClr val="FFFF00"/>
        </a:solidFill>
        <a:latin typeface="Arial" charset="0"/>
        <a:ea typeface="+mn-ea"/>
        <a:cs typeface="+mn-cs"/>
      </a:defRPr>
    </a:lvl4pPr>
    <a:lvl5pPr marL="1828800" algn="ctr" rtl="0" fontAlgn="base">
      <a:spcBef>
        <a:spcPct val="50000"/>
      </a:spcBef>
      <a:spcAft>
        <a:spcPct val="0"/>
      </a:spcAft>
      <a:defRPr sz="1200" b="1" kern="1200">
        <a:solidFill>
          <a:srgbClr val="FFFF00"/>
        </a:solidFill>
        <a:latin typeface="Arial" charset="0"/>
        <a:ea typeface="+mn-ea"/>
        <a:cs typeface="+mn-cs"/>
      </a:defRPr>
    </a:lvl5pPr>
    <a:lvl6pPr marL="2286000" algn="l" defTabSz="914400" rtl="0" eaLnBrk="1" latinLnBrk="0" hangingPunct="1">
      <a:defRPr sz="1200" b="1" kern="1200">
        <a:solidFill>
          <a:srgbClr val="FFFF00"/>
        </a:solidFill>
        <a:latin typeface="Arial" charset="0"/>
        <a:ea typeface="+mn-ea"/>
        <a:cs typeface="+mn-cs"/>
      </a:defRPr>
    </a:lvl6pPr>
    <a:lvl7pPr marL="2743200" algn="l" defTabSz="914400" rtl="0" eaLnBrk="1" latinLnBrk="0" hangingPunct="1">
      <a:defRPr sz="1200" b="1" kern="1200">
        <a:solidFill>
          <a:srgbClr val="FFFF00"/>
        </a:solidFill>
        <a:latin typeface="Arial" charset="0"/>
        <a:ea typeface="+mn-ea"/>
        <a:cs typeface="+mn-cs"/>
      </a:defRPr>
    </a:lvl7pPr>
    <a:lvl8pPr marL="3200400" algn="l" defTabSz="914400" rtl="0" eaLnBrk="1" latinLnBrk="0" hangingPunct="1">
      <a:defRPr sz="1200" b="1" kern="1200">
        <a:solidFill>
          <a:srgbClr val="FFFF00"/>
        </a:solidFill>
        <a:latin typeface="Arial" charset="0"/>
        <a:ea typeface="+mn-ea"/>
        <a:cs typeface="+mn-cs"/>
      </a:defRPr>
    </a:lvl8pPr>
    <a:lvl9pPr marL="3657600" algn="l" defTabSz="914400" rtl="0" eaLnBrk="1" latinLnBrk="0" hangingPunct="1">
      <a:defRPr sz="1200" b="1" kern="1200">
        <a:solidFill>
          <a:srgbClr val="FFFF00"/>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111111"/>
    <a:srgbClr val="FF00FF"/>
    <a:srgbClr val="00FFFF"/>
    <a:srgbClr val="FFFF00"/>
    <a:srgbClr val="FF0000"/>
    <a:srgbClr val="0080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88" autoAdjust="0"/>
    <p:restoredTop sz="96190" autoAdjust="0"/>
  </p:normalViewPr>
  <p:slideViewPr>
    <p:cSldViewPr>
      <p:cViewPr varScale="1">
        <p:scale>
          <a:sx n="123" d="100"/>
          <a:sy n="123" d="100"/>
        </p:scale>
        <p:origin x="1568" y="184"/>
      </p:cViewPr>
      <p:guideLst>
        <p:guide orient="horz" pos="2160"/>
        <p:guide pos="2880"/>
      </p:guideLst>
    </p:cSldViewPr>
  </p:slideViewPr>
  <p:outlineViewPr>
    <p:cViewPr>
      <p:scale>
        <a:sx n="25" d="100"/>
        <a:sy n="25" d="100"/>
      </p:scale>
      <p:origin x="0" y="36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4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spcBef>
                <a:spcPct val="0"/>
              </a:spcBef>
              <a:defRPr sz="1300" b="0" smtClean="0">
                <a:solidFill>
                  <a:schemeClr val="bg1"/>
                </a:solidFill>
              </a:defRPr>
            </a:lvl1pPr>
          </a:lstStyle>
          <a:p>
            <a:pPr>
              <a:defRPr/>
            </a:pPr>
            <a:endParaRPr lang="en-US"/>
          </a:p>
        </p:txBody>
      </p:sp>
      <p:sp>
        <p:nvSpPr>
          <p:cNvPr id="26627"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spcBef>
                <a:spcPct val="0"/>
              </a:spcBef>
              <a:defRPr sz="1300" b="0" smtClean="0">
                <a:solidFill>
                  <a:schemeClr val="bg1"/>
                </a:solidFill>
              </a:defRPr>
            </a:lvl1pPr>
          </a:lstStyle>
          <a:p>
            <a:pPr>
              <a:defRPr/>
            </a:pPr>
            <a:endParaRPr lang="en-US"/>
          </a:p>
        </p:txBody>
      </p:sp>
      <p:sp>
        <p:nvSpPr>
          <p:cNvPr id="665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spcBef>
                <a:spcPct val="0"/>
              </a:spcBef>
              <a:defRPr sz="1300" b="0" smtClean="0">
                <a:solidFill>
                  <a:schemeClr val="bg1"/>
                </a:solidFill>
              </a:defRPr>
            </a:lvl1pPr>
          </a:lstStyle>
          <a:p>
            <a:pPr>
              <a:defRPr/>
            </a:pPr>
            <a:endParaRPr lang="en-US"/>
          </a:p>
        </p:txBody>
      </p:sp>
      <p:sp>
        <p:nvSpPr>
          <p:cNvPr id="26631"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spcBef>
                <a:spcPct val="0"/>
              </a:spcBef>
              <a:defRPr sz="1300" b="0" smtClean="0">
                <a:solidFill>
                  <a:schemeClr val="bg1"/>
                </a:solidFill>
              </a:defRPr>
            </a:lvl1pPr>
          </a:lstStyle>
          <a:p>
            <a:pPr>
              <a:defRPr/>
            </a:pPr>
            <a:fld id="{121914ED-01A8-4CBB-BC82-B02D7E6F5F39}" type="slidenum">
              <a:rPr lang="en-US"/>
              <a:pPr>
                <a:defRPr/>
              </a:pPr>
              <a:t>‹#›</a:t>
            </a:fld>
            <a:endParaRPr lang="en-US"/>
          </a:p>
        </p:txBody>
      </p:sp>
    </p:spTree>
    <p:extLst>
      <p:ext uri="{BB962C8B-B14F-4D97-AF65-F5344CB8AC3E}">
        <p14:creationId xmlns:p14="http://schemas.microsoft.com/office/powerpoint/2010/main" val="33620063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2C7CC8C-55EE-43A3-BD02-8378549CCF01}" type="slidenum">
              <a:rPr lang="en-US"/>
              <a:pPr/>
              <a:t>2</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14187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236359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123951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a:ln/>
        </p:spPr>
      </p:sp>
      <p:sp>
        <p:nvSpPr>
          <p:cNvPr id="126979" name="Rectangle 3"/>
          <p:cNvSpPr>
            <a:spLocks noGrp="1" noChangeArrowheads="1"/>
          </p:cNvSpPr>
          <p:nvPr>
            <p:ph type="body" idx="1"/>
          </p:nvPr>
        </p:nvSpPr>
        <p:spPr/>
        <p:txBody>
          <a:bodyPr/>
          <a:lstStyle/>
          <a:p>
            <a:r>
              <a:rPr lang="en-US" dirty="0"/>
              <a:t>Structure from motion solves the following problem:</a:t>
            </a:r>
          </a:p>
          <a:p>
            <a:endParaRPr lang="en-US" dirty="0"/>
          </a:p>
          <a:p>
            <a:r>
              <a:rPr lang="en-US" dirty="0"/>
              <a:t>Given a set of images of a static scene with 2D points in correspondence, shown here as color-coded points, find…</a:t>
            </a:r>
          </a:p>
          <a:p>
            <a:endParaRPr lang="en-US" dirty="0"/>
          </a:p>
          <a:p>
            <a:r>
              <a:rPr lang="en-US" dirty="0"/>
              <a:t>a set of 3D points P and </a:t>
            </a:r>
          </a:p>
          <a:p>
            <a:r>
              <a:rPr lang="en-US" dirty="0"/>
              <a:t>a rotation R and position t of the cameras that explain the observed correspondences.  In other words, when we project a point into any of the cameras, the </a:t>
            </a:r>
            <a:r>
              <a:rPr lang="en-US" dirty="0" err="1"/>
              <a:t>reprojection</a:t>
            </a:r>
            <a:r>
              <a:rPr lang="en-US" dirty="0"/>
              <a:t> error between the projected and observed 2D points is low.</a:t>
            </a:r>
          </a:p>
          <a:p>
            <a:r>
              <a:rPr lang="en-US" dirty="0"/>
              <a:t>This problem can be formulated as an optimization problem where we want to find the rotations R, positions t, and 3D point locations P that minimize sum of squared </a:t>
            </a:r>
            <a:r>
              <a:rPr lang="en-US" dirty="0" err="1"/>
              <a:t>reprojection</a:t>
            </a:r>
            <a:r>
              <a:rPr lang="en-US" dirty="0"/>
              <a:t> errors f.  This is a non-linear least squares problem and can be solved with algorithms such as </a:t>
            </a:r>
            <a:r>
              <a:rPr lang="en-US" dirty="0" err="1"/>
              <a:t>Levenberg-Marquart</a:t>
            </a:r>
            <a:r>
              <a:rPr lang="en-US" dirty="0"/>
              <a: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2405073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a:spLocks noGrp="1" noChangeArrowheads="1"/>
          </p:cNvSpPr>
          <p:nvPr>
            <p:ph type="sldNum" sz="quarter" idx="5"/>
          </p:nvPr>
        </p:nvSpPr>
        <p:spPr>
          <a:noFill/>
        </p:spPr>
        <p:txBody>
          <a:bodyPr/>
          <a:lstStyle/>
          <a:p>
            <a:fld id="{74FB3A22-89C2-42F9-B09E-37FF8B6BD3F8}" type="slidenum">
              <a:rPr lang="en-US" smtClean="0"/>
              <a:pPr/>
              <a:t>26</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10212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a:spLocks noGrp="1" noChangeArrowheads="1"/>
          </p:cNvSpPr>
          <p:nvPr>
            <p:ph type="sldNum" sz="quarter" idx="5"/>
          </p:nvPr>
        </p:nvSpPr>
        <p:spPr>
          <a:noFill/>
        </p:spPr>
        <p:txBody>
          <a:bodyPr/>
          <a:lstStyle/>
          <a:p>
            <a:fld id="{74FB3A22-89C2-42F9-B09E-37FF8B6BD3F8}" type="slidenum">
              <a:rPr lang="en-US" smtClean="0"/>
              <a:pPr/>
              <a:t>27</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24785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031"/>
          <p:cNvSpPr>
            <a:spLocks noGrp="1" noChangeArrowheads="1"/>
          </p:cNvSpPr>
          <p:nvPr>
            <p:ph type="sldNum" sz="quarter" idx="5"/>
          </p:nvPr>
        </p:nvSpPr>
        <p:spPr>
          <a:noFill/>
        </p:spPr>
        <p:txBody>
          <a:bodyPr/>
          <a:lstStyle/>
          <a:p>
            <a:fld id="{944A6A0E-4C36-42BC-8E9A-F2F58C3063AA}" type="slidenum">
              <a:rPr lang="en-US" smtClean="0"/>
              <a:pPr/>
              <a:t>28</a:t>
            </a:fld>
            <a:endParaRPr lang="en-US"/>
          </a:p>
        </p:txBody>
      </p:sp>
      <p:sp>
        <p:nvSpPr>
          <p:cNvPr id="81923" name="Rectangle 2"/>
          <p:cNvSpPr>
            <a:spLocks noGrp="1" noRot="1" noChangeAspect="1" noChangeArrowheads="1" noTextEdit="1"/>
          </p:cNvSpPr>
          <p:nvPr>
            <p:ph type="sldImg"/>
          </p:nvPr>
        </p:nvSpPr>
        <p:spPr>
          <a:xfrm>
            <a:off x="1257300" y="720725"/>
            <a:ext cx="4800600" cy="3600450"/>
          </a:xfrm>
          <a:ln/>
        </p:spPr>
      </p:sp>
      <p:sp>
        <p:nvSpPr>
          <p:cNvPr id="81924" name="Rectangle 3"/>
          <p:cNvSpPr>
            <a:spLocks noGrp="1" noChangeArrowheads="1"/>
          </p:cNvSpPr>
          <p:nvPr>
            <p:ph type="body" idx="1"/>
          </p:nvPr>
        </p:nvSpPr>
        <p:spPr>
          <a:xfrm>
            <a:off x="731838" y="4560888"/>
            <a:ext cx="5851525" cy="4319587"/>
          </a:xfrm>
          <a:noFill/>
          <a:ln/>
        </p:spPr>
        <p:txBody>
          <a:bodyPr/>
          <a:lstStyle/>
          <a:p>
            <a:endParaRPr lang="en-US"/>
          </a:p>
        </p:txBody>
      </p:sp>
    </p:spTree>
    <p:extLst>
      <p:ext uri="{BB962C8B-B14F-4D97-AF65-F5344CB8AC3E}">
        <p14:creationId xmlns:p14="http://schemas.microsoft.com/office/powerpoint/2010/main" val="3269172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36D2B017-F7CA-489E-B359-B204F4166D02}" type="slidenum">
              <a:rPr lang="en-US" smtClean="0"/>
              <a:pPr/>
              <a:t>29</a:t>
            </a:fld>
            <a:endParaRPr lang="en-US"/>
          </a:p>
        </p:txBody>
      </p:sp>
      <p:sp>
        <p:nvSpPr>
          <p:cNvPr id="82947" name="Rectangle 2"/>
          <p:cNvSpPr>
            <a:spLocks noGrp="1" noRot="1" noChangeAspect="1" noChangeArrowheads="1" noTextEdit="1"/>
          </p:cNvSpPr>
          <p:nvPr>
            <p:ph type="sldImg"/>
          </p:nvPr>
        </p:nvSpPr>
        <p:spPr>
          <a:xfrm>
            <a:off x="1257300" y="720725"/>
            <a:ext cx="4800600" cy="3600450"/>
          </a:xfrm>
          <a:ln/>
        </p:spPr>
      </p:sp>
      <p:sp>
        <p:nvSpPr>
          <p:cNvPr id="82948" name="Rectangle 3"/>
          <p:cNvSpPr>
            <a:spLocks noGrp="1" noChangeArrowheads="1"/>
          </p:cNvSpPr>
          <p:nvPr>
            <p:ph type="body" idx="1"/>
          </p:nvPr>
        </p:nvSpPr>
        <p:spPr>
          <a:xfrm>
            <a:off x="731838" y="4560888"/>
            <a:ext cx="5851525" cy="4319587"/>
          </a:xfrm>
          <a:noFill/>
          <a:ln/>
        </p:spPr>
        <p:txBody>
          <a:bodyPr/>
          <a:lstStyle/>
          <a:p>
            <a:endParaRPr lang="en-US"/>
          </a:p>
        </p:txBody>
      </p:sp>
    </p:spTree>
    <p:extLst>
      <p:ext uri="{BB962C8B-B14F-4D97-AF65-F5344CB8AC3E}">
        <p14:creationId xmlns:p14="http://schemas.microsoft.com/office/powerpoint/2010/main" val="2737406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31"/>
          <p:cNvSpPr>
            <a:spLocks noGrp="1" noChangeArrowheads="1"/>
          </p:cNvSpPr>
          <p:nvPr>
            <p:ph type="sldNum" sz="quarter" idx="5"/>
          </p:nvPr>
        </p:nvSpPr>
        <p:spPr>
          <a:noFill/>
        </p:spPr>
        <p:txBody>
          <a:bodyPr/>
          <a:lstStyle/>
          <a:p>
            <a:fld id="{87E8633C-19C8-4502-84FA-9C2D01272195}" type="slidenum">
              <a:rPr lang="en-US" smtClean="0"/>
              <a:pPr/>
              <a:t>30</a:t>
            </a:fld>
            <a:endParaRPr lang="en-US"/>
          </a:p>
        </p:txBody>
      </p:sp>
      <p:sp>
        <p:nvSpPr>
          <p:cNvPr id="83971" name="Rectangle 2"/>
          <p:cNvSpPr>
            <a:spLocks noGrp="1" noRot="1" noChangeAspect="1" noChangeArrowheads="1" noTextEdit="1"/>
          </p:cNvSpPr>
          <p:nvPr>
            <p:ph type="sldImg"/>
          </p:nvPr>
        </p:nvSpPr>
        <p:spPr>
          <a:xfrm>
            <a:off x="1257300" y="720725"/>
            <a:ext cx="4800600" cy="3600450"/>
          </a:xfrm>
          <a:ln/>
        </p:spPr>
      </p:sp>
      <p:sp>
        <p:nvSpPr>
          <p:cNvPr id="83972" name="Rectangle 3"/>
          <p:cNvSpPr>
            <a:spLocks noGrp="1" noChangeArrowheads="1"/>
          </p:cNvSpPr>
          <p:nvPr>
            <p:ph type="body" idx="1"/>
          </p:nvPr>
        </p:nvSpPr>
        <p:spPr>
          <a:xfrm>
            <a:off x="731838" y="4560888"/>
            <a:ext cx="5851525" cy="4319587"/>
          </a:xfrm>
          <a:noFill/>
          <a:ln/>
        </p:spPr>
        <p:txBody>
          <a:bodyPr/>
          <a:lstStyle/>
          <a:p>
            <a:endParaRPr lang="en-US"/>
          </a:p>
        </p:txBody>
      </p:sp>
    </p:spTree>
    <p:extLst>
      <p:ext uri="{BB962C8B-B14F-4D97-AF65-F5344CB8AC3E}">
        <p14:creationId xmlns:p14="http://schemas.microsoft.com/office/powerpoint/2010/main" val="4260144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31"/>
          <p:cNvSpPr>
            <a:spLocks noGrp="1" noChangeArrowheads="1"/>
          </p:cNvSpPr>
          <p:nvPr>
            <p:ph type="sldNum" sz="quarter" idx="5"/>
          </p:nvPr>
        </p:nvSpPr>
        <p:spPr>
          <a:noFill/>
        </p:spPr>
        <p:txBody>
          <a:bodyPr/>
          <a:lstStyle/>
          <a:p>
            <a:fld id="{2836C376-0476-4AC4-AE6E-385F76BD1EE8}" type="slidenum">
              <a:rPr lang="en-US" smtClean="0"/>
              <a:pPr/>
              <a:t>31</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64343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So, we begin by detecting SIFT features in each photo.</a:t>
            </a:r>
          </a:p>
          <a:p>
            <a:pPr>
              <a:spcBef>
                <a:spcPct val="0"/>
              </a:spcBef>
            </a:pPr>
            <a:endParaRPr lang="en-US" altLang="en-US"/>
          </a:p>
          <a:p>
            <a:pPr>
              <a:spcBef>
                <a:spcPct val="0"/>
              </a:spcBef>
            </a:pPr>
            <a:r>
              <a:rPr lang="en-US" altLang="en-US"/>
              <a:t>[We detect SIFT features in each photo, resulting in a set of feature locations and 128-byte feature descriptors…]</a:t>
            </a:r>
          </a:p>
        </p:txBody>
      </p:sp>
    </p:spTree>
    <p:extLst>
      <p:ext uri="{BB962C8B-B14F-4D97-AF65-F5344CB8AC3E}">
        <p14:creationId xmlns:p14="http://schemas.microsoft.com/office/powerpoint/2010/main" val="2778944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2C7CC8C-55EE-43A3-BD02-8378549CCF01}" type="slidenum">
              <a:rPr lang="en-US"/>
              <a:pPr/>
              <a:t>3</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7805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1195972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Next, we match features across each pair of photos using approximate nearest neighbor matching.</a:t>
            </a:r>
          </a:p>
        </p:txBody>
      </p:sp>
    </p:spTree>
    <p:extLst>
      <p:ext uri="{BB962C8B-B14F-4D97-AF65-F5344CB8AC3E}">
        <p14:creationId xmlns:p14="http://schemas.microsoft.com/office/powerpoint/2010/main" val="698308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Here’s how the same set of photos appear in our photo explorer.  Our system takes the set of photos and automatically determines the relative positions and orientations from which each photo was taken.  We can then load the photos into our immersive 3D browser where the user can visualize and explore the photos using spatial relationships.</a:t>
            </a:r>
          </a:p>
          <a:p>
            <a:pPr>
              <a:spcBef>
                <a:spcPct val="0"/>
              </a:spcBef>
            </a:pPr>
            <a:endParaRPr lang="en-US" altLang="en-US"/>
          </a:p>
        </p:txBody>
      </p:sp>
    </p:spTree>
    <p:extLst>
      <p:ext uri="{BB962C8B-B14F-4D97-AF65-F5344CB8AC3E}">
        <p14:creationId xmlns:p14="http://schemas.microsoft.com/office/powerpoint/2010/main" val="1216905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11D72129-4AC0-40C3-B434-403FF1B13D6C}" type="slidenum">
              <a:rPr lang="en-US" smtClean="0"/>
              <a:pPr/>
              <a:t>38</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708933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A1DD5EC-AFED-4940-A9D2-2FCF318DC799}" type="slidenum">
              <a:rPr lang="en-US" smtClean="0"/>
              <a:pPr>
                <a:defRPr/>
              </a:pPr>
              <a:t>39</a:t>
            </a:fld>
            <a:endParaRPr lang="en-US"/>
          </a:p>
        </p:txBody>
      </p:sp>
    </p:spTree>
    <p:extLst>
      <p:ext uri="{BB962C8B-B14F-4D97-AF65-F5344CB8AC3E}">
        <p14:creationId xmlns:p14="http://schemas.microsoft.com/office/powerpoint/2010/main" val="3252384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22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1BE154-D5B7-4527-A112-85598F3AB7B3}" type="slidenum">
              <a:rPr lang="en-US" altLang="en-US">
                <a:latin typeface="Calibri" panose="020F0502020204030204" pitchFamily="34" charset="0"/>
              </a:rPr>
              <a:pPr eaLnBrk="1" hangingPunct="1"/>
              <a:t>44</a:t>
            </a:fld>
            <a:endParaRPr lang="en-US" altLang="en-US">
              <a:latin typeface="Calibri" panose="020F0502020204030204" pitchFamily="34" charset="0"/>
            </a:endParaRPr>
          </a:p>
        </p:txBody>
      </p:sp>
    </p:spTree>
    <p:extLst>
      <p:ext uri="{BB962C8B-B14F-4D97-AF65-F5344CB8AC3E}">
        <p14:creationId xmlns:p14="http://schemas.microsoft.com/office/powerpoint/2010/main" val="2124159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84836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2C7CC8C-55EE-43A3-BD02-8378549CCF01}" type="slidenum">
              <a:rPr lang="en-US"/>
              <a:pPr/>
              <a:t>4</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01257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2C7CC8C-55EE-43A3-BD02-8378549CCF01}" type="slidenum">
              <a:rPr lang="en-US"/>
              <a:pPr/>
              <a:t>5</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75650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2C7CC8C-55EE-43A3-BD02-8378549CCF01}" type="slidenum">
              <a:rPr lang="en-US"/>
              <a:pPr/>
              <a:t>6</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28658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2C7CC8C-55EE-43A3-BD02-8378549CCF01}" type="slidenum">
              <a:rPr lang="en-US"/>
              <a:pPr/>
              <a:t>7</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69416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hape 639"/>
          <p:cNvSpPr>
            <a:spLocks noGrp="1" noRot="1" noChangeAspect="1"/>
          </p:cNvSpPr>
          <p:nvPr>
            <p:ph type="sldImg"/>
          </p:nvPr>
        </p:nvSpPr>
        <p:spPr>
          <a:prstGeom prst="rect">
            <a:avLst/>
          </a:prstGeom>
        </p:spPr>
        <p:txBody>
          <a:bodyPr/>
          <a:lstStyle/>
          <a:p>
            <a:endParaRPr/>
          </a:p>
        </p:txBody>
      </p:sp>
      <p:sp>
        <p:nvSpPr>
          <p:cNvPr id="640" name="Shape 640"/>
          <p:cNvSpPr>
            <a:spLocks noGrp="1"/>
          </p:cNvSpPr>
          <p:nvPr>
            <p:ph type="body" sz="quarter" idx="1"/>
          </p:nvPr>
        </p:nvSpPr>
        <p:spPr>
          <a:prstGeom prst="rect">
            <a:avLst/>
          </a:prstGeom>
        </p:spPr>
        <p:txBody>
          <a:bodyPr/>
          <a:lstStyle/>
          <a:p>
            <a:pPr defTabSz="914400">
              <a:spcBef>
                <a:spcPts val="400"/>
              </a:spcBef>
              <a:defRPr sz="1200">
                <a:latin typeface="Times New Roman"/>
                <a:ea typeface="Times New Roman"/>
                <a:cs typeface="Times New Roman"/>
                <a:sym typeface="Times New Roman"/>
              </a:defRPr>
            </a:pPr>
            <a:endParaRPr dirty="0"/>
          </a:p>
        </p:txBody>
      </p:sp>
    </p:spTree>
    <p:extLst>
      <p:ext uri="{BB962C8B-B14F-4D97-AF65-F5344CB8AC3E}">
        <p14:creationId xmlns:p14="http://schemas.microsoft.com/office/powerpoint/2010/main" val="4010366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hape 639"/>
          <p:cNvSpPr>
            <a:spLocks noGrp="1" noRot="1" noChangeAspect="1"/>
          </p:cNvSpPr>
          <p:nvPr>
            <p:ph type="sldImg"/>
          </p:nvPr>
        </p:nvSpPr>
        <p:spPr>
          <a:prstGeom prst="rect">
            <a:avLst/>
          </a:prstGeom>
        </p:spPr>
        <p:txBody>
          <a:bodyPr/>
          <a:lstStyle/>
          <a:p>
            <a:endParaRPr/>
          </a:p>
        </p:txBody>
      </p:sp>
      <p:sp>
        <p:nvSpPr>
          <p:cNvPr id="640" name="Shape 640"/>
          <p:cNvSpPr>
            <a:spLocks noGrp="1"/>
          </p:cNvSpPr>
          <p:nvPr>
            <p:ph type="body" sz="quarter" idx="1"/>
          </p:nvPr>
        </p:nvSpPr>
        <p:spPr>
          <a:prstGeom prst="rect">
            <a:avLst/>
          </a:prstGeom>
        </p:spPr>
        <p:txBody>
          <a:bodyPr/>
          <a:lstStyle/>
          <a:p>
            <a:pPr defTabSz="914400">
              <a:spcBef>
                <a:spcPts val="400"/>
              </a:spcBef>
              <a:defRPr sz="1200">
                <a:latin typeface="Times New Roman"/>
                <a:ea typeface="Times New Roman"/>
                <a:cs typeface="Times New Roman"/>
                <a:sym typeface="Times New Roman"/>
              </a:defRPr>
            </a:pPr>
            <a:r>
              <a:t>In addition, there is also a lot of variation among instances of the same kind of object.</a:t>
            </a:r>
          </a:p>
          <a:p>
            <a:pPr defTabSz="914400">
              <a:spcBef>
                <a:spcPts val="400"/>
              </a:spcBef>
              <a:defRPr sz="1200">
                <a:latin typeface="Times New Roman"/>
                <a:ea typeface="Times New Roman"/>
                <a:cs typeface="Times New Roman"/>
                <a:sym typeface="Times New Roman"/>
              </a:defRPr>
            </a:pPr>
            <a:r>
              <a:t>This here, for example, is a very weird kind of chair.</a:t>
            </a:r>
          </a:p>
          <a:p>
            <a:pPr defTabSz="914400">
              <a:spcBef>
                <a:spcPts val="400"/>
              </a:spcBef>
              <a:defRPr sz="1200">
                <a:latin typeface="Times New Roman"/>
                <a:ea typeface="Times New Roman"/>
                <a:cs typeface="Times New Roman"/>
                <a:sym typeface="Times New Roman"/>
              </a:defRPr>
            </a:pPr>
            <a:r>
              <a:t>It looks nothing like a chair, but it offers exactly the same functionality as a chair.</a:t>
            </a:r>
          </a:p>
          <a:p>
            <a:pPr defTabSz="914400">
              <a:spcBef>
                <a:spcPts val="400"/>
              </a:spcBef>
              <a:defRPr sz="1200">
                <a:latin typeface="Times New Roman"/>
                <a:ea typeface="Times New Roman"/>
                <a:cs typeface="Times New Roman"/>
                <a:sym typeface="Times New Roman"/>
              </a:defRPr>
            </a:pPr>
            <a:r>
              <a:t>Our vision systems need to ignore, or be invariant to, such vast variations, and recognize things for what they really are.</a:t>
            </a:r>
          </a:p>
        </p:txBody>
      </p:sp>
    </p:spTree>
    <p:extLst>
      <p:ext uri="{BB962C8B-B14F-4D97-AF65-F5344CB8AC3E}">
        <p14:creationId xmlns:p14="http://schemas.microsoft.com/office/powerpoint/2010/main" val="4276145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300283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E57547-22CD-4E35-9876-D7E26B3CF3D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EEF15-BAEF-4049-AA52-34436532F92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CE1C60-870A-4529-A04A-079A72EAA1E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71ACF27-4076-4A03-A834-53EBDA213B6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AE593A-43BC-4DA1-B326-CDF4A6F1003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0630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8B0C98-60A9-47A8-BE1B-C7679D39859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69551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63F2AD8-8FC8-4ED6-9EEE-E241A1EAF21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8462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961AD8C-ADB7-45B9-8EE1-C1CED0C1DE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01829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D2E17FA-9603-4891-9574-A74679BE3EC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3400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BFC7A46-4561-4E02-9439-F152E17F5BB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95541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883333C-6E68-4B4F-B206-1A717BBB9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37174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48ECBA-8CB5-4657-BA01-62D436B1B45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54789E6-1A4A-4A1C-ACF9-7ABF202389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84341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8A4EA2B-5A78-4C0B-A02B-435D50B2801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356926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203028F-A58B-472B-988A-013768B587F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85429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D411C64-6A89-453C-BB58-A7A0A06429B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03510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15AE1-B984-42A2-847B-E4BAEBFB8D3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299D12-23A0-4076-9BF2-0C545691CA9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E2C7C1-8522-49A9-A3D3-97AD7F87A3B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12169E9-9F3E-44D9-B971-46B1100A45D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5778194-9078-4E4A-A9C6-019D8E24040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0A9BCB-E47F-46D9-BB6F-86B2A84CC49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31E499-40C4-436B-94D1-3DBFD10826A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26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b="0" smtClean="0">
                <a:solidFill>
                  <a:schemeClr val="tx1"/>
                </a:solidFill>
                <a:latin typeface="Times New Roman" pitchFamily="18" charset="0"/>
              </a:defRPr>
            </a:lvl1pPr>
          </a:lstStyle>
          <a:p>
            <a:pPr>
              <a:defRPr/>
            </a:pPr>
            <a:endParaRPr lang="en-US"/>
          </a:p>
        </p:txBody>
      </p:sp>
      <p:sp>
        <p:nvSpPr>
          <p:cNvPr id="8826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smtClean="0">
                <a:solidFill>
                  <a:schemeClr val="tx1"/>
                </a:solidFill>
                <a:latin typeface="Times New Roman" pitchFamily="18" charset="0"/>
              </a:defRPr>
            </a:lvl1pPr>
          </a:lstStyle>
          <a:p>
            <a:pPr>
              <a:defRPr/>
            </a:pPr>
            <a:endParaRPr lang="en-US"/>
          </a:p>
        </p:txBody>
      </p:sp>
      <p:sp>
        <p:nvSpPr>
          <p:cNvPr id="8826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b="0" smtClean="0">
                <a:solidFill>
                  <a:schemeClr val="tx1"/>
                </a:solidFill>
                <a:latin typeface="Times New Roman" pitchFamily="18" charset="0"/>
              </a:defRPr>
            </a:lvl1pPr>
          </a:lstStyle>
          <a:p>
            <a:pPr>
              <a:defRPr/>
            </a:pPr>
            <a:fld id="{707260DF-42F4-4880-86CF-F3F59FC95CAD}" type="slidenum">
              <a:rPr lang="en-US"/>
              <a:pPr>
                <a:defRPr/>
              </a:pPr>
              <a:t>‹#›</a:t>
            </a:fld>
            <a:endParaRPr lang="en-US"/>
          </a:p>
        </p:txBody>
      </p:sp>
      <p:sp>
        <p:nvSpPr>
          <p:cNvPr id="882695"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7159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990600"/>
            <a:ext cx="8229600" cy="5211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lnSpc>
                <a:spcPct val="86000"/>
              </a:lnSpc>
              <a:spcBef>
                <a:spcPct val="0"/>
              </a:spcBef>
              <a:buClr>
                <a:srgbClr val="000000"/>
              </a:buClr>
              <a:buSzPct val="100000"/>
              <a:buFont typeface="Times New Roman" pitchFamily="18" charset="0"/>
              <a:buNone/>
            </a:pPr>
            <a:endParaRPr lang="en-GB" b="0">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lnSpc>
                <a:spcPct val="86000"/>
              </a:lnSpc>
              <a:spcBef>
                <a:spcPct val="0"/>
              </a:spcBef>
              <a:buClr>
                <a:srgbClr val="000000"/>
              </a:buClr>
              <a:buSzPct val="100000"/>
              <a:buFont typeface="Times New Roman" pitchFamily="18" charset="0"/>
              <a:buNone/>
            </a:pPr>
            <a:endParaRPr lang="en-GB" b="0">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lnSpc>
                <a:spcPct val="86000"/>
              </a:lnSpc>
              <a:spcBef>
                <a:spcPct val="0"/>
              </a:spcBef>
              <a:buClr>
                <a:srgbClr val="000000"/>
              </a:buClr>
              <a:buSzPct val="100000"/>
              <a:buFont typeface="Times New Roman" pitchFamily="18" charset="0"/>
              <a:buNone/>
            </a:pPr>
            <a:fld id="{3022479B-3BC2-4AEF-B7F8-A57A54186F23}" type="slidenum">
              <a:rPr lang="en-GB" b="0" smtClean="0">
                <a:solidFill>
                  <a:prstClr val="black">
                    <a:tint val="75000"/>
                  </a:prstClr>
                </a:solidFill>
                <a:latin typeface="Times New Roman" pitchFamily="18" charset="0"/>
              </a:rPr>
              <a:pPr defTabSz="457200">
                <a:lnSpc>
                  <a:spcPct val="86000"/>
                </a:lnSpc>
                <a:spcBef>
                  <a:spcPct val="0"/>
                </a:spcBef>
                <a:buClr>
                  <a:srgbClr val="000000"/>
                </a:buClr>
                <a:buSzPct val="100000"/>
                <a:buFont typeface="Times New Roman" pitchFamily="18" charset="0"/>
                <a:buNone/>
              </a:pPr>
              <a:t>‹#›</a:t>
            </a:fld>
            <a:endParaRPr lang="en-GB" b="0">
              <a:solidFill>
                <a:prstClr val="black">
                  <a:tint val="75000"/>
                </a:prstClr>
              </a:solidFill>
              <a:latin typeface="Times New Roman" pitchFamily="18" charset="0"/>
            </a:endParaRPr>
          </a:p>
        </p:txBody>
      </p:sp>
    </p:spTree>
    <p:extLst>
      <p:ext uri="{BB962C8B-B14F-4D97-AF65-F5344CB8AC3E}">
        <p14:creationId xmlns:p14="http://schemas.microsoft.com/office/powerpoint/2010/main" val="426949816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tif"/><Relationship Id="rId5" Type="http://schemas.openxmlformats.org/officeDocument/2006/relationships/image" Target="../media/image23.tif"/><Relationship Id="rId4" Type="http://schemas.openxmlformats.org/officeDocument/2006/relationships/image" Target="../media/image22.tif"/></Relationships>
</file>

<file path=ppt/slides/_rels/slide14.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tif"/></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8.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7.pn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8.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9.png"/><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8.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40.png"/><Relationship Id="rId4" Type="http://schemas.openxmlformats.org/officeDocument/2006/relationships/oleObject" Target="../embeddings/oleObject5.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41.emf"/><Relationship Id="rId4"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18" Type="http://schemas.openxmlformats.org/officeDocument/2006/relationships/image" Target="../media/image57.jpeg"/><Relationship Id="rId3" Type="http://schemas.openxmlformats.org/officeDocument/2006/relationships/image" Target="../media/image42.pn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56.jpeg"/><Relationship Id="rId2" Type="http://schemas.openxmlformats.org/officeDocument/2006/relationships/notesSlide" Target="../notesSlides/notesSlide19.xml"/><Relationship Id="rId16"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1.jpeg"/><Relationship Id="rId18" Type="http://schemas.openxmlformats.org/officeDocument/2006/relationships/image" Target="../media/image64.png"/><Relationship Id="rId3" Type="http://schemas.openxmlformats.org/officeDocument/2006/relationships/image" Target="../media/image58.jpeg"/><Relationship Id="rId7" Type="http://schemas.openxmlformats.org/officeDocument/2006/relationships/image" Target="../media/image59.png"/><Relationship Id="rId12" Type="http://schemas.openxmlformats.org/officeDocument/2006/relationships/image" Target="../media/image60.png"/><Relationship Id="rId17" Type="http://schemas.openxmlformats.org/officeDocument/2006/relationships/image" Target="../media/image63.png"/><Relationship Id="rId2" Type="http://schemas.openxmlformats.org/officeDocument/2006/relationships/notesSlide" Target="../notesSlides/notesSlide20.xml"/><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1.jpeg"/><Relationship Id="rId18" Type="http://schemas.openxmlformats.org/officeDocument/2006/relationships/image" Target="../media/image68.jpeg"/><Relationship Id="rId26" Type="http://schemas.openxmlformats.org/officeDocument/2006/relationships/image" Target="../media/image57.jpeg"/><Relationship Id="rId3" Type="http://schemas.openxmlformats.org/officeDocument/2006/relationships/image" Target="../media/image42.png"/><Relationship Id="rId21" Type="http://schemas.openxmlformats.org/officeDocument/2006/relationships/image" Target="../media/image69.jpe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63.png"/><Relationship Id="rId25" Type="http://schemas.openxmlformats.org/officeDocument/2006/relationships/image" Target="../media/image55.jpeg"/><Relationship Id="rId2" Type="http://schemas.openxmlformats.org/officeDocument/2006/relationships/notesSlide" Target="../notesSlides/notesSlide21.xml"/><Relationship Id="rId16" Type="http://schemas.openxmlformats.org/officeDocument/2006/relationships/image" Target="../media/image62.png"/><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54.png"/><Relationship Id="rId5" Type="http://schemas.openxmlformats.org/officeDocument/2006/relationships/image" Target="../media/image44.png"/><Relationship Id="rId15" Type="http://schemas.openxmlformats.org/officeDocument/2006/relationships/image" Target="../media/image67.jpeg"/><Relationship Id="rId23" Type="http://schemas.openxmlformats.org/officeDocument/2006/relationships/image" Target="../media/image59.png"/><Relationship Id="rId10" Type="http://schemas.openxmlformats.org/officeDocument/2006/relationships/image" Target="../media/image66.png"/><Relationship Id="rId19"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65.jpeg"/><Relationship Id="rId14" Type="http://schemas.openxmlformats.org/officeDocument/2006/relationships/image" Target="../media/image53.png"/><Relationship Id="rId22" Type="http://schemas.openxmlformats.org/officeDocument/2006/relationships/image" Target="../media/image5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phototour.cs.washington.edu/"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hyperlink" Target="http://grail.cs.washington.edu/projects/rome/"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hyperlink" Target="http://grail.cs.washington.edu/projects/moscan/" TargetMode="Externa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oleObject" Target="../embeddings/oleObject8.bin"/></Relationships>
</file>

<file path=ppt/slides/_rels/slide39.xml.rels><?xml version="1.0" encoding="UTF-8" standalone="yes"?>
<Relationships xmlns="http://schemas.openxmlformats.org/package/2006/relationships"><Relationship Id="rId3" Type="http://schemas.openxmlformats.org/officeDocument/2006/relationships/hyperlink" Target="http://bbzippo.wordpress.com/2010/11/28/kinect-in-infrared/"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hyperlink" Target="https://www.cnet.com/news/apple-face-id-truedepth-how-it-work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github.com/mapillary/OpenSfM" TargetMode="External"/><Relationship Id="rId7" Type="http://schemas.openxmlformats.org/officeDocument/2006/relationships/hyperlink" Target="https://en.wikipedia.org/wiki/Structure_from_motion%23Structure_from_motion_software_toolboxes" TargetMode="External"/><Relationship Id="rId2" Type="http://schemas.openxmlformats.org/officeDocument/2006/relationships/hyperlink" Target="http://www.cs.cornell.edu/~snavely/bundler/" TargetMode="External"/><Relationship Id="rId1" Type="http://schemas.openxmlformats.org/officeDocument/2006/relationships/slideLayout" Target="../slideLayouts/slideLayout2.xml"/><Relationship Id="rId6" Type="http://schemas.openxmlformats.org/officeDocument/2006/relationships/hyperlink" Target="https://github.com/colmap/colmap" TargetMode="External"/><Relationship Id="rId5" Type="http://schemas.openxmlformats.org/officeDocument/2006/relationships/hyperlink" Target="http://ccwu.me/vsfm/" TargetMode="External"/><Relationship Id="rId4" Type="http://schemas.openxmlformats.org/officeDocument/2006/relationships/hyperlink" Target="https://github.com/openMVG/openMV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research.microsoft.com/apps/pubs/default.aspx?id=155416"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hyperlink" Target="https://matterport.com/en-gb/media/2486" TargetMode="Externa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Review…"/>
          <p:cNvSpPr txBox="1">
            <a:spLocks noGrp="1"/>
          </p:cNvSpPr>
          <p:nvPr>
            <p:ph type="ctrTitle"/>
          </p:nvPr>
        </p:nvSpPr>
        <p:spPr>
          <a:prstGeom prst="rect">
            <a:avLst/>
          </a:prstGeom>
        </p:spPr>
        <p:txBody>
          <a:bodyPr>
            <a:normAutofit/>
          </a:bodyPr>
          <a:lstStyle/>
          <a:p>
            <a:pPr algn="ctr" defTabSz="238235">
              <a:defRPr sz="4871">
                <a:latin typeface="Gill Sans Light"/>
                <a:ea typeface="Gill Sans Light"/>
                <a:cs typeface="Gill Sans Light"/>
                <a:sym typeface="Gill Sans Light"/>
              </a:defRPr>
            </a:pPr>
            <a:r>
              <a:rPr lang="en-US"/>
              <a:t>Review - Computer Vision</a:t>
            </a:r>
            <a:endParaRPr lang="en-US" dirty="0"/>
          </a:p>
        </p:txBody>
      </p:sp>
      <p:sp>
        <p:nvSpPr>
          <p:cNvPr id="541" name="Saurabh Gupta"/>
          <p:cNvSpPr txBox="1">
            <a:spLocks noGrp="1"/>
          </p:cNvSpPr>
          <p:nvPr>
            <p:ph type="subTitle" idx="1"/>
          </p:nvPr>
        </p:nvSpPr>
        <p:spPr>
          <a:prstGeom prst="rect">
            <a:avLst/>
          </a:prstGeom>
        </p:spPr>
        <p:txBody>
          <a:bodyPr/>
          <a:lstStyle>
            <a:lvl1pPr>
              <a:defRPr sz="5200">
                <a:latin typeface="Gill Sans Light"/>
                <a:ea typeface="Gill Sans Light"/>
                <a:cs typeface="Gill Sans Light"/>
                <a:sym typeface="Gill Sans Light"/>
              </a:defRPr>
            </a:lvl1pPr>
          </a:lstStyle>
          <a:p>
            <a:r>
              <a:rPr lang="en-US"/>
              <a:t>Saurabh Gupta</a:t>
            </a:r>
            <a:endParaRPr lang="en-US" dirty="0"/>
          </a:p>
        </p:txBody>
      </p:sp>
      <p:sp>
        <p:nvSpPr>
          <p:cNvPr id="536" name="Shape 216"/>
          <p:cNvSpPr txBox="1"/>
          <p:nvPr/>
        </p:nvSpPr>
        <p:spPr>
          <a:xfrm>
            <a:off x="0" y="6413741"/>
            <a:ext cx="8007556" cy="444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5" tIns="91425" rIns="91425" bIns="91425" anchor="ctr">
            <a:spAutoFit/>
          </a:bodyPr>
          <a:lstStyle>
            <a:lvl1pPr algn="l" defTabSz="1300480">
              <a:defRPr sz="2400"/>
            </a:lvl1pPr>
          </a:lstStyle>
          <a:p>
            <a:r>
              <a:rPr sz="1687" b="0" dirty="0">
                <a:solidFill>
                  <a:schemeClr val="tx1"/>
                </a:solidFill>
              </a:rPr>
              <a:t>Many slides adapted from B. Hariharan, </a:t>
            </a:r>
            <a:r>
              <a:rPr lang="en-US" sz="1687" b="0" dirty="0">
                <a:solidFill>
                  <a:schemeClr val="tx1"/>
                </a:solidFill>
              </a:rPr>
              <a:t>L</a:t>
            </a:r>
            <a:r>
              <a:rPr sz="1687" b="0" dirty="0">
                <a:solidFill>
                  <a:schemeClr val="tx1"/>
                </a:solidFill>
              </a:rPr>
              <a:t>. </a:t>
            </a:r>
            <a:r>
              <a:rPr sz="1687" b="0" dirty="0" err="1">
                <a:solidFill>
                  <a:schemeClr val="tx1"/>
                </a:solidFill>
              </a:rPr>
              <a:t>Lazebnik</a:t>
            </a:r>
            <a:r>
              <a:rPr sz="1687" b="0" dirty="0">
                <a:solidFill>
                  <a:schemeClr val="tx1"/>
                </a:solidFill>
              </a:rPr>
              <a:t>, N. Snavely, Y. Furukawa.</a:t>
            </a:r>
          </a:p>
        </p:txBody>
      </p:sp>
    </p:spTree>
    <p:extLst>
      <p:ext uri="{BB962C8B-B14F-4D97-AF65-F5344CB8AC3E}">
        <p14:creationId xmlns:p14="http://schemas.microsoft.com/office/powerpoint/2010/main" val="2404324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73BFD6-B4BF-1140-B551-EBE7D6446E71}"/>
              </a:ext>
            </a:extLst>
          </p:cNvPr>
          <p:cNvSpPr txBox="1"/>
          <p:nvPr/>
        </p:nvSpPr>
        <p:spPr>
          <a:xfrm>
            <a:off x="1560589" y="633046"/>
            <a:ext cx="184731" cy="276999"/>
          </a:xfrm>
          <a:prstGeom prst="rect">
            <a:avLst/>
          </a:prstGeom>
          <a:noFill/>
        </p:spPr>
        <p:txBody>
          <a:bodyPr wrap="none" rtlCol="0">
            <a:spAutoFit/>
          </a:bodyPr>
          <a:lstStyle/>
          <a:p>
            <a:endParaRPr lang="en-US" dirty="0"/>
          </a:p>
        </p:txBody>
      </p:sp>
      <p:sp>
        <p:nvSpPr>
          <p:cNvPr id="5" name="Rectangle 2">
            <a:extLst>
              <a:ext uri="{FF2B5EF4-FFF2-40B4-BE49-F238E27FC236}">
                <a16:creationId xmlns:a16="http://schemas.microsoft.com/office/drawing/2014/main" id="{D0E525BC-8905-924B-A6E0-289208A532AD}"/>
              </a:ext>
            </a:extLst>
          </p:cNvPr>
          <p:cNvSpPr txBox="1">
            <a:spLocks noChangeArrowheads="1"/>
          </p:cNvSpPr>
          <p:nvPr/>
        </p:nvSpPr>
        <p:spPr bwMode="auto">
          <a:xfrm>
            <a:off x="685800" y="71845"/>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eaLnBrk="1" hangingPunct="1">
              <a:defRPr/>
            </a:pPr>
            <a:r>
              <a:rPr lang="en-US" b="0" kern="0" dirty="0"/>
              <a:t>Vision is hard: Objects Blend Together</a:t>
            </a:r>
          </a:p>
        </p:txBody>
      </p:sp>
      <p:sp>
        <p:nvSpPr>
          <p:cNvPr id="7" name="TextBox 6">
            <a:extLst>
              <a:ext uri="{FF2B5EF4-FFF2-40B4-BE49-F238E27FC236}">
                <a16:creationId xmlns:a16="http://schemas.microsoft.com/office/drawing/2014/main" id="{298ACABC-7068-F648-8A0F-AA38015032E9}"/>
              </a:ext>
            </a:extLst>
          </p:cNvPr>
          <p:cNvSpPr txBox="1"/>
          <p:nvPr/>
        </p:nvSpPr>
        <p:spPr>
          <a:xfrm>
            <a:off x="0" y="6430053"/>
            <a:ext cx="233910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pic>
        <p:nvPicPr>
          <p:cNvPr id="10" name="Picture 3" descr="Picture 3">
            <a:extLst>
              <a:ext uri="{FF2B5EF4-FFF2-40B4-BE49-F238E27FC236}">
                <a16:creationId xmlns:a16="http://schemas.microsoft.com/office/drawing/2014/main" id="{A88B894C-1E7B-1D43-9F7A-8394960612DC}"/>
              </a:ext>
            </a:extLst>
          </p:cNvPr>
          <p:cNvPicPr>
            <a:picLocks noChangeAspect="1"/>
          </p:cNvPicPr>
          <p:nvPr/>
        </p:nvPicPr>
        <p:blipFill>
          <a:blip r:embed="rId2"/>
          <a:stretch>
            <a:fillRect/>
          </a:stretch>
        </p:blipFill>
        <p:spPr>
          <a:xfrm>
            <a:off x="1619250" y="1782763"/>
            <a:ext cx="5905501" cy="3952876"/>
          </a:xfrm>
          <a:prstGeom prst="rect">
            <a:avLst/>
          </a:prstGeom>
          <a:ln w="12700">
            <a:miter lim="400000"/>
          </a:ln>
        </p:spPr>
      </p:pic>
    </p:spTree>
    <p:extLst>
      <p:ext uri="{BB962C8B-B14F-4D97-AF65-F5344CB8AC3E}">
        <p14:creationId xmlns:p14="http://schemas.microsoft.com/office/powerpoint/2010/main" val="43382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 name="Picture 4" descr="Picture 4"/>
          <p:cNvPicPr>
            <a:picLocks noChangeAspect="1"/>
          </p:cNvPicPr>
          <p:nvPr/>
        </p:nvPicPr>
        <p:blipFill>
          <a:blip r:embed="rId2"/>
          <a:stretch>
            <a:fillRect/>
          </a:stretch>
        </p:blipFill>
        <p:spPr>
          <a:xfrm>
            <a:off x="2743200" y="1237133"/>
            <a:ext cx="1943101" cy="1295401"/>
          </a:xfrm>
          <a:prstGeom prst="rect">
            <a:avLst/>
          </a:prstGeom>
          <a:ln w="12700">
            <a:miter lim="400000"/>
          </a:ln>
          <a:effectLst/>
        </p:spPr>
      </p:pic>
      <p:pic>
        <p:nvPicPr>
          <p:cNvPr id="608" name="Picture 3" descr="Picture 3"/>
          <p:cNvPicPr>
            <a:picLocks noChangeAspect="1"/>
          </p:cNvPicPr>
          <p:nvPr/>
        </p:nvPicPr>
        <p:blipFill>
          <a:blip r:embed="rId3"/>
          <a:stretch>
            <a:fillRect/>
          </a:stretch>
        </p:blipFill>
        <p:spPr>
          <a:xfrm>
            <a:off x="1371600" y="1999133"/>
            <a:ext cx="2286001" cy="1524000"/>
          </a:xfrm>
          <a:prstGeom prst="rect">
            <a:avLst/>
          </a:prstGeom>
          <a:ln w="12700">
            <a:miter lim="400000"/>
          </a:ln>
          <a:effectLst/>
        </p:spPr>
      </p:pic>
      <p:pic>
        <p:nvPicPr>
          <p:cNvPr id="609" name="Picture 2" descr="Picture 2"/>
          <p:cNvPicPr>
            <a:picLocks noChangeAspect="1"/>
          </p:cNvPicPr>
          <p:nvPr/>
        </p:nvPicPr>
        <p:blipFill>
          <a:blip r:embed="rId4"/>
          <a:stretch>
            <a:fillRect/>
          </a:stretch>
        </p:blipFill>
        <p:spPr>
          <a:xfrm>
            <a:off x="533400" y="1160933"/>
            <a:ext cx="2044701" cy="1447800"/>
          </a:xfrm>
          <a:prstGeom prst="rect">
            <a:avLst/>
          </a:prstGeom>
          <a:ln w="12700">
            <a:miter lim="400000"/>
          </a:ln>
          <a:effectLst/>
        </p:spPr>
      </p:pic>
      <p:sp>
        <p:nvSpPr>
          <p:cNvPr id="610" name="TextBox 7"/>
          <p:cNvSpPr txBox="1"/>
          <p:nvPr/>
        </p:nvSpPr>
        <p:spPr>
          <a:xfrm>
            <a:off x="1407020" y="3409892"/>
            <a:ext cx="2242151" cy="400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defTabSz="1300480">
              <a:spcBef>
                <a:spcPts val="1500"/>
              </a:spcBef>
              <a:defRPr sz="2400">
                <a:latin typeface="Calibri"/>
                <a:ea typeface="Calibri"/>
                <a:cs typeface="Calibri"/>
                <a:sym typeface="Calibri"/>
              </a:defRPr>
            </a:lvl1pPr>
          </a:lstStyle>
          <a:p>
            <a:r>
              <a:rPr sz="2000" b="0" dirty="0">
                <a:solidFill>
                  <a:schemeClr val="tx1"/>
                </a:solidFill>
                <a:latin typeface="+mn-lt"/>
              </a:rPr>
              <a:t>Viewpoint variation</a:t>
            </a:r>
          </a:p>
        </p:txBody>
      </p:sp>
      <p:sp>
        <p:nvSpPr>
          <p:cNvPr id="611" name="TextBox 12"/>
          <p:cNvSpPr txBox="1"/>
          <p:nvPr/>
        </p:nvSpPr>
        <p:spPr>
          <a:xfrm>
            <a:off x="1865257" y="5772092"/>
            <a:ext cx="1390763" cy="400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defTabSz="1300480">
              <a:spcBef>
                <a:spcPts val="1500"/>
              </a:spcBef>
              <a:defRPr sz="2400">
                <a:latin typeface="Calibri"/>
                <a:ea typeface="Calibri"/>
                <a:cs typeface="Calibri"/>
                <a:sym typeface="Calibri"/>
              </a:defRPr>
            </a:lvl1pPr>
          </a:lstStyle>
          <a:p>
            <a:r>
              <a:rPr sz="2000" b="0" dirty="0">
                <a:solidFill>
                  <a:schemeClr val="tx1"/>
                </a:solidFill>
                <a:latin typeface="+mn-lt"/>
              </a:rPr>
              <a:t>Illumination</a:t>
            </a:r>
          </a:p>
        </p:txBody>
      </p:sp>
      <p:grpSp>
        <p:nvGrpSpPr>
          <p:cNvPr id="614" name="Group 15"/>
          <p:cNvGrpSpPr/>
          <p:nvPr/>
        </p:nvGrpSpPr>
        <p:grpSpPr>
          <a:xfrm>
            <a:off x="5638800" y="1324445"/>
            <a:ext cx="2649539" cy="4495801"/>
            <a:chOff x="0" y="0"/>
            <a:chExt cx="3768232" cy="6394026"/>
          </a:xfrm>
          <a:effectLst/>
        </p:grpSpPr>
        <p:pic>
          <p:nvPicPr>
            <p:cNvPr id="612" name="Picture 2" descr="Picture 2"/>
            <p:cNvPicPr>
              <a:picLocks noChangeAspect="1"/>
            </p:cNvPicPr>
            <p:nvPr/>
          </p:nvPicPr>
          <p:blipFill>
            <a:blip r:embed="rId5"/>
            <a:stretch>
              <a:fillRect/>
            </a:stretch>
          </p:blipFill>
          <p:spPr>
            <a:xfrm>
              <a:off x="0" y="0"/>
              <a:ext cx="3768233" cy="6394027"/>
            </a:xfrm>
            <a:prstGeom prst="rect">
              <a:avLst/>
            </a:prstGeom>
            <a:ln w="12700" cap="flat">
              <a:noFill/>
              <a:miter lim="400000"/>
            </a:ln>
            <a:effectLst/>
          </p:spPr>
        </p:pic>
        <p:sp>
          <p:nvSpPr>
            <p:cNvPr id="613" name="Rectangle 14"/>
            <p:cNvSpPr/>
            <p:nvPr/>
          </p:nvSpPr>
          <p:spPr>
            <a:xfrm>
              <a:off x="108373" y="-1"/>
              <a:ext cx="1196623" cy="1304996"/>
            </a:xfrm>
            <a:prstGeom prst="rect">
              <a:avLst/>
            </a:prstGeom>
            <a:solidFill>
              <a:srgbClr val="FFFFFF"/>
            </a:solidFill>
            <a:ln w="25400" cap="flat">
              <a:solidFill>
                <a:srgbClr val="FFFFFF"/>
              </a:solidFill>
              <a:prstDash val="solid"/>
              <a:round/>
            </a:ln>
            <a:effectLst/>
          </p:spPr>
          <p:txBody>
            <a:bodyPr wrap="square" lIns="45719" tIns="45719" rIns="45719" bIns="45719" numCol="1" anchor="ctr">
              <a:noAutofit/>
            </a:bodyPr>
            <a:lstStyle/>
            <a:p>
              <a:pPr defTabSz="914367">
                <a:spcBef>
                  <a:spcPts val="703"/>
                </a:spcBef>
                <a:defRPr sz="1600" b="1">
                  <a:solidFill>
                    <a:srgbClr val="FFFFFF"/>
                  </a:solidFill>
                  <a:latin typeface="Calibri"/>
                  <a:ea typeface="Calibri"/>
                  <a:cs typeface="Calibri"/>
                  <a:sym typeface="Calibri"/>
                </a:defRPr>
              </a:pPr>
              <a:endParaRPr sz="1125"/>
            </a:p>
          </p:txBody>
        </p:sp>
      </p:grpSp>
      <p:sp>
        <p:nvSpPr>
          <p:cNvPr id="615" name="TextBox 16"/>
          <p:cNvSpPr txBox="1"/>
          <p:nvPr/>
        </p:nvSpPr>
        <p:spPr>
          <a:xfrm>
            <a:off x="6653152" y="5772092"/>
            <a:ext cx="735136" cy="400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defTabSz="1300480">
              <a:spcBef>
                <a:spcPts val="1500"/>
              </a:spcBef>
              <a:defRPr sz="2400">
                <a:latin typeface="Calibri"/>
                <a:ea typeface="Calibri"/>
                <a:cs typeface="Calibri"/>
                <a:sym typeface="Calibri"/>
              </a:defRPr>
            </a:lvl1pPr>
          </a:lstStyle>
          <a:p>
            <a:r>
              <a:rPr sz="2000" b="0">
                <a:solidFill>
                  <a:schemeClr val="tx1"/>
                </a:solidFill>
                <a:latin typeface="+mn-lt"/>
              </a:rPr>
              <a:t>Scale</a:t>
            </a:r>
          </a:p>
        </p:txBody>
      </p:sp>
      <p:pic>
        <p:nvPicPr>
          <p:cNvPr id="616" name="Picture 1" descr="Picture 1"/>
          <p:cNvPicPr>
            <a:picLocks noChangeAspect="1"/>
          </p:cNvPicPr>
          <p:nvPr/>
        </p:nvPicPr>
        <p:blipFill>
          <a:blip r:embed="rId6"/>
          <a:stretch>
            <a:fillRect/>
          </a:stretch>
        </p:blipFill>
        <p:spPr>
          <a:xfrm>
            <a:off x="457199" y="3991445"/>
            <a:ext cx="1968501" cy="1295401"/>
          </a:xfrm>
          <a:prstGeom prst="rect">
            <a:avLst/>
          </a:prstGeom>
          <a:ln w="12700">
            <a:miter lim="400000"/>
          </a:ln>
          <a:effectLst/>
        </p:spPr>
      </p:pic>
      <p:pic>
        <p:nvPicPr>
          <p:cNvPr id="617" name="Picture 2" descr="Picture 2"/>
          <p:cNvPicPr>
            <a:picLocks noChangeAspect="1"/>
          </p:cNvPicPr>
          <p:nvPr/>
        </p:nvPicPr>
        <p:blipFill>
          <a:blip r:embed="rId7"/>
          <a:stretch>
            <a:fillRect/>
          </a:stretch>
        </p:blipFill>
        <p:spPr>
          <a:xfrm>
            <a:off x="1752600" y="4220046"/>
            <a:ext cx="1981201" cy="1303339"/>
          </a:xfrm>
          <a:prstGeom prst="rect">
            <a:avLst/>
          </a:prstGeom>
          <a:ln w="12700">
            <a:miter lim="400000"/>
          </a:ln>
          <a:effectLst/>
        </p:spPr>
      </p:pic>
      <p:pic>
        <p:nvPicPr>
          <p:cNvPr id="618" name="Picture 4" descr="Picture 4"/>
          <p:cNvPicPr>
            <a:picLocks noChangeAspect="1"/>
          </p:cNvPicPr>
          <p:nvPr/>
        </p:nvPicPr>
        <p:blipFill>
          <a:blip r:embed="rId8"/>
          <a:stretch>
            <a:fillRect/>
          </a:stretch>
        </p:blipFill>
        <p:spPr>
          <a:xfrm>
            <a:off x="2895600" y="4448645"/>
            <a:ext cx="1981201" cy="1303339"/>
          </a:xfrm>
          <a:prstGeom prst="rect">
            <a:avLst/>
          </a:prstGeom>
          <a:ln w="12700">
            <a:miter lim="400000"/>
          </a:ln>
          <a:effectLst/>
        </p:spPr>
      </p:pic>
      <p:sp>
        <p:nvSpPr>
          <p:cNvPr id="3" name="Title 2">
            <a:extLst>
              <a:ext uri="{FF2B5EF4-FFF2-40B4-BE49-F238E27FC236}">
                <a16:creationId xmlns:a16="http://schemas.microsoft.com/office/drawing/2014/main" id="{CF225E64-0227-D34F-BAD2-59E4603C65DF}"/>
              </a:ext>
            </a:extLst>
          </p:cNvPr>
          <p:cNvSpPr>
            <a:spLocks noGrp="1"/>
          </p:cNvSpPr>
          <p:nvPr>
            <p:ph type="title"/>
          </p:nvPr>
        </p:nvSpPr>
        <p:spPr/>
        <p:txBody>
          <a:bodyPr/>
          <a:lstStyle/>
          <a:p>
            <a:r>
              <a:rPr lang="en-US" dirty="0"/>
              <a:t>Vision is hard: Intra-class Variation</a:t>
            </a:r>
          </a:p>
        </p:txBody>
      </p:sp>
      <p:sp>
        <p:nvSpPr>
          <p:cNvPr id="18" name="TextBox 17">
            <a:extLst>
              <a:ext uri="{FF2B5EF4-FFF2-40B4-BE49-F238E27FC236}">
                <a16:creationId xmlns:a16="http://schemas.microsoft.com/office/drawing/2014/main" id="{9D4A4EBC-155F-8545-A924-EFF58919609D}"/>
              </a:ext>
            </a:extLst>
          </p:cNvPr>
          <p:cNvSpPr txBox="1"/>
          <p:nvPr/>
        </p:nvSpPr>
        <p:spPr>
          <a:xfrm>
            <a:off x="0" y="6430053"/>
            <a:ext cx="233910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spTree>
    <p:extLst>
      <p:ext uri="{BB962C8B-B14F-4D97-AF65-F5344CB8AC3E}">
        <p14:creationId xmlns:p14="http://schemas.microsoft.com/office/powerpoint/2010/main" val="4254542966"/>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 grpId="0" animBg="1" advAuto="0"/>
      <p:bldP spid="608" grpId="0" animBg="1" advAuto="0"/>
      <p:bldP spid="609" grpId="0" animBg="1" advAuto="0"/>
      <p:bldP spid="610" grpId="0" animBg="1" advAuto="0"/>
      <p:bldP spid="611" grpId="0" animBg="1" advAuto="0"/>
      <p:bldP spid="614" grpId="0" animBg="1" advAuto="0"/>
      <p:bldP spid="615" grpId="0" animBg="1" advAuto="0"/>
      <p:bldP spid="616" grpId="0" animBg="1" advAuto="0"/>
      <p:bldP spid="617" grpId="0" animBg="1" advAuto="0"/>
      <p:bldP spid="618"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5" name="Group 8"/>
          <p:cNvGrpSpPr/>
          <p:nvPr/>
        </p:nvGrpSpPr>
        <p:grpSpPr>
          <a:xfrm>
            <a:off x="457199" y="1295400"/>
            <a:ext cx="4038601" cy="2366963"/>
            <a:chOff x="0" y="0"/>
            <a:chExt cx="5743786" cy="3366347"/>
          </a:xfrm>
        </p:grpSpPr>
        <p:pic>
          <p:nvPicPr>
            <p:cNvPr id="622" name="Picture 4" descr="Picture 4"/>
            <p:cNvPicPr>
              <a:picLocks noChangeAspect="1"/>
            </p:cNvPicPr>
            <p:nvPr/>
          </p:nvPicPr>
          <p:blipFill>
            <a:blip r:embed="rId2"/>
            <a:stretch>
              <a:fillRect/>
            </a:stretch>
          </p:blipFill>
          <p:spPr>
            <a:xfrm>
              <a:off x="-1" y="90311"/>
              <a:ext cx="2693531" cy="1727202"/>
            </a:xfrm>
            <a:prstGeom prst="rect">
              <a:avLst/>
            </a:prstGeom>
            <a:ln w="12700" cap="flat">
              <a:noFill/>
              <a:miter lim="400000"/>
            </a:ln>
            <a:effectLst/>
          </p:spPr>
        </p:pic>
        <p:pic>
          <p:nvPicPr>
            <p:cNvPr id="623" name="Picture 5" descr="Picture 5"/>
            <p:cNvPicPr>
              <a:picLocks noChangeAspect="1"/>
            </p:cNvPicPr>
            <p:nvPr/>
          </p:nvPicPr>
          <p:blipFill>
            <a:blip r:embed="rId3"/>
            <a:stretch>
              <a:fillRect/>
            </a:stretch>
          </p:blipFill>
          <p:spPr>
            <a:xfrm>
              <a:off x="1616568" y="1345635"/>
              <a:ext cx="2691273" cy="2020713"/>
            </a:xfrm>
            <a:prstGeom prst="rect">
              <a:avLst/>
            </a:prstGeom>
            <a:ln w="12700" cap="flat">
              <a:noFill/>
              <a:miter lim="400000"/>
            </a:ln>
            <a:effectLst/>
          </p:spPr>
        </p:pic>
        <p:pic>
          <p:nvPicPr>
            <p:cNvPr id="624" name="Picture 6" descr="Picture 6"/>
            <p:cNvPicPr>
              <a:picLocks noChangeAspect="1"/>
            </p:cNvPicPr>
            <p:nvPr/>
          </p:nvPicPr>
          <p:blipFill>
            <a:blip r:embed="rId4"/>
            <a:stretch>
              <a:fillRect/>
            </a:stretch>
          </p:blipFill>
          <p:spPr>
            <a:xfrm>
              <a:off x="3052515" y="0"/>
              <a:ext cx="2691272" cy="2020713"/>
            </a:xfrm>
            <a:prstGeom prst="rect">
              <a:avLst/>
            </a:prstGeom>
            <a:ln w="12700" cap="flat">
              <a:noFill/>
              <a:miter lim="400000"/>
            </a:ln>
            <a:effectLst/>
          </p:spPr>
        </p:pic>
      </p:grpSp>
      <p:sp>
        <p:nvSpPr>
          <p:cNvPr id="626" name="TextBox 10"/>
          <p:cNvSpPr txBox="1"/>
          <p:nvPr/>
        </p:nvSpPr>
        <p:spPr>
          <a:xfrm>
            <a:off x="1784744" y="3744913"/>
            <a:ext cx="1494638" cy="351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defTabSz="1300480">
              <a:spcBef>
                <a:spcPts val="1500"/>
              </a:spcBef>
              <a:defRPr sz="2400">
                <a:latin typeface="Calibri"/>
                <a:ea typeface="Calibri"/>
                <a:cs typeface="Calibri"/>
                <a:sym typeface="Calibri"/>
              </a:defRPr>
            </a:lvl1pPr>
          </a:lstStyle>
          <a:p>
            <a:r>
              <a:rPr sz="1687" b="0" dirty="0">
                <a:solidFill>
                  <a:schemeClr val="tx1"/>
                </a:solidFill>
              </a:rPr>
              <a:t>Shape variation</a:t>
            </a:r>
          </a:p>
        </p:txBody>
      </p:sp>
      <p:pic>
        <p:nvPicPr>
          <p:cNvPr id="627" name="Picture 7" descr="Picture 7"/>
          <p:cNvPicPr>
            <a:picLocks noChangeAspect="1"/>
          </p:cNvPicPr>
          <p:nvPr/>
        </p:nvPicPr>
        <p:blipFill>
          <a:blip r:embed="rId5"/>
          <a:stretch>
            <a:fillRect/>
          </a:stretch>
        </p:blipFill>
        <p:spPr>
          <a:xfrm>
            <a:off x="1066800" y="4191000"/>
            <a:ext cx="2781301" cy="2225675"/>
          </a:xfrm>
          <a:prstGeom prst="rect">
            <a:avLst/>
          </a:prstGeom>
          <a:ln w="12700">
            <a:miter lim="400000"/>
          </a:ln>
          <a:effectLst/>
        </p:spPr>
      </p:pic>
      <p:sp>
        <p:nvSpPr>
          <p:cNvPr id="628" name="TextBox 12"/>
          <p:cNvSpPr txBox="1"/>
          <p:nvPr/>
        </p:nvSpPr>
        <p:spPr>
          <a:xfrm>
            <a:off x="1549675" y="6424613"/>
            <a:ext cx="1794913" cy="351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defTabSz="1300480">
              <a:spcBef>
                <a:spcPts val="1500"/>
              </a:spcBef>
              <a:defRPr sz="2400">
                <a:latin typeface="Calibri"/>
                <a:ea typeface="Calibri"/>
                <a:cs typeface="Calibri"/>
                <a:sym typeface="Calibri"/>
              </a:defRPr>
            </a:lvl1pPr>
          </a:lstStyle>
          <a:p>
            <a:r>
              <a:rPr sz="1687" b="0">
                <a:solidFill>
                  <a:schemeClr val="tx1"/>
                </a:solidFill>
              </a:rPr>
              <a:t>Background clutter</a:t>
            </a:r>
          </a:p>
        </p:txBody>
      </p:sp>
      <p:pic>
        <p:nvPicPr>
          <p:cNvPr id="629" name="Picture 1" descr="Picture 1"/>
          <p:cNvPicPr>
            <a:picLocks noChangeAspect="1"/>
          </p:cNvPicPr>
          <p:nvPr/>
        </p:nvPicPr>
        <p:blipFill>
          <a:blip r:embed="rId6"/>
          <a:stretch>
            <a:fillRect/>
          </a:stretch>
        </p:blipFill>
        <p:spPr>
          <a:xfrm>
            <a:off x="5472906" y="2555327"/>
            <a:ext cx="2895601" cy="2171701"/>
          </a:xfrm>
          <a:prstGeom prst="rect">
            <a:avLst/>
          </a:prstGeom>
          <a:ln w="12700">
            <a:miter lim="400000"/>
          </a:ln>
          <a:effectLst/>
        </p:spPr>
      </p:pic>
      <p:sp>
        <p:nvSpPr>
          <p:cNvPr id="630" name="TextBox 15"/>
          <p:cNvSpPr txBox="1"/>
          <p:nvPr/>
        </p:nvSpPr>
        <p:spPr>
          <a:xfrm>
            <a:off x="6441729" y="4727027"/>
            <a:ext cx="957953" cy="351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defTabSz="1300480">
              <a:spcBef>
                <a:spcPts val="1500"/>
              </a:spcBef>
              <a:defRPr sz="2400">
                <a:latin typeface="Calibri"/>
                <a:ea typeface="Calibri"/>
                <a:cs typeface="Calibri"/>
                <a:sym typeface="Calibri"/>
              </a:defRPr>
            </a:lvl1pPr>
          </a:lstStyle>
          <a:p>
            <a:r>
              <a:rPr sz="1687" b="0">
                <a:solidFill>
                  <a:schemeClr val="tx1"/>
                </a:solidFill>
              </a:rPr>
              <a:t>Occlusion</a:t>
            </a:r>
          </a:p>
        </p:txBody>
      </p:sp>
      <p:sp>
        <p:nvSpPr>
          <p:cNvPr id="3" name="Title 2">
            <a:extLst>
              <a:ext uri="{FF2B5EF4-FFF2-40B4-BE49-F238E27FC236}">
                <a16:creationId xmlns:a16="http://schemas.microsoft.com/office/drawing/2014/main" id="{84F90FDE-B7CA-D643-84ED-AB7D6A37D103}"/>
              </a:ext>
            </a:extLst>
          </p:cNvPr>
          <p:cNvSpPr>
            <a:spLocks noGrp="1"/>
          </p:cNvSpPr>
          <p:nvPr>
            <p:ph type="title"/>
          </p:nvPr>
        </p:nvSpPr>
        <p:spPr/>
        <p:txBody>
          <a:bodyPr/>
          <a:lstStyle/>
          <a:p>
            <a:r>
              <a:rPr lang="en-US" dirty="0"/>
              <a:t>Vision is hard: Intra-class Variation</a:t>
            </a:r>
          </a:p>
        </p:txBody>
      </p:sp>
      <p:sp>
        <p:nvSpPr>
          <p:cNvPr id="15" name="TextBox 14">
            <a:extLst>
              <a:ext uri="{FF2B5EF4-FFF2-40B4-BE49-F238E27FC236}">
                <a16:creationId xmlns:a16="http://schemas.microsoft.com/office/drawing/2014/main" id="{FAD3D184-75E7-8B40-B29F-E5502FDCDB50}"/>
              </a:ext>
            </a:extLst>
          </p:cNvPr>
          <p:cNvSpPr txBox="1"/>
          <p:nvPr/>
        </p:nvSpPr>
        <p:spPr>
          <a:xfrm>
            <a:off x="6804898" y="6367955"/>
            <a:ext cx="233910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spTree>
    <p:extLst>
      <p:ext uri="{BB962C8B-B14F-4D97-AF65-F5344CB8AC3E}">
        <p14:creationId xmlns:p14="http://schemas.microsoft.com/office/powerpoint/2010/main" val="3006824366"/>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 grpId="0" animBg="1" advAuto="0"/>
      <p:bldP spid="628" grpId="0" animBg="1" advAuto="0"/>
      <p:bldP spid="629" grpId="0" animBg="1" advAuto="0"/>
      <p:bldP spid="630"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 name="Picture 3" descr="Picture 3"/>
          <p:cNvPicPr>
            <a:picLocks noChangeAspect="1"/>
          </p:cNvPicPr>
          <p:nvPr/>
        </p:nvPicPr>
        <p:blipFill>
          <a:blip r:embed="rId3"/>
          <a:stretch>
            <a:fillRect/>
          </a:stretch>
        </p:blipFill>
        <p:spPr>
          <a:xfrm>
            <a:off x="4876403" y="2352800"/>
            <a:ext cx="2077106" cy="2759023"/>
          </a:xfrm>
          <a:prstGeom prst="rect">
            <a:avLst/>
          </a:prstGeom>
          <a:ln w="12700">
            <a:miter lim="400000"/>
          </a:ln>
        </p:spPr>
      </p:pic>
      <p:pic>
        <p:nvPicPr>
          <p:cNvPr id="635" name="Picture 2" descr="Picture 2"/>
          <p:cNvPicPr>
            <a:picLocks noChangeAspect="1"/>
          </p:cNvPicPr>
          <p:nvPr/>
        </p:nvPicPr>
        <p:blipFill>
          <a:blip r:embed="rId4"/>
          <a:stretch>
            <a:fillRect/>
          </a:stretch>
        </p:blipFill>
        <p:spPr>
          <a:xfrm>
            <a:off x="1241003" y="1935906"/>
            <a:ext cx="1840043" cy="2243955"/>
          </a:xfrm>
          <a:prstGeom prst="rect">
            <a:avLst/>
          </a:prstGeom>
          <a:ln w="12700">
            <a:miter lim="400000"/>
          </a:ln>
        </p:spPr>
      </p:pic>
      <p:pic>
        <p:nvPicPr>
          <p:cNvPr id="636" name="Picture 4" descr="Picture 4"/>
          <p:cNvPicPr>
            <a:picLocks noChangeAspect="1"/>
          </p:cNvPicPr>
          <p:nvPr/>
        </p:nvPicPr>
        <p:blipFill>
          <a:blip r:embed="rId5"/>
          <a:stretch>
            <a:fillRect/>
          </a:stretch>
        </p:blipFill>
        <p:spPr>
          <a:xfrm>
            <a:off x="3318702" y="1825438"/>
            <a:ext cx="1337630" cy="1949825"/>
          </a:xfrm>
          <a:prstGeom prst="rect">
            <a:avLst/>
          </a:prstGeom>
          <a:ln w="12700">
            <a:miter lim="400000"/>
          </a:ln>
        </p:spPr>
      </p:pic>
      <p:pic>
        <p:nvPicPr>
          <p:cNvPr id="637" name="Picture 5" descr="Picture 5"/>
          <p:cNvPicPr>
            <a:picLocks noChangeAspect="1"/>
          </p:cNvPicPr>
          <p:nvPr/>
        </p:nvPicPr>
        <p:blipFill>
          <a:blip r:embed="rId6"/>
          <a:stretch>
            <a:fillRect/>
          </a:stretch>
        </p:blipFill>
        <p:spPr>
          <a:xfrm>
            <a:off x="2895600" y="3573556"/>
            <a:ext cx="1418749" cy="2225490"/>
          </a:xfrm>
          <a:prstGeom prst="rect">
            <a:avLst/>
          </a:prstGeom>
          <a:ln w="12700">
            <a:miter lim="400000"/>
          </a:ln>
        </p:spPr>
      </p:pic>
      <p:sp>
        <p:nvSpPr>
          <p:cNvPr id="11" name="Title 2">
            <a:extLst>
              <a:ext uri="{FF2B5EF4-FFF2-40B4-BE49-F238E27FC236}">
                <a16:creationId xmlns:a16="http://schemas.microsoft.com/office/drawing/2014/main" id="{64537241-F99F-DF4D-A582-CB91FC1E2C97}"/>
              </a:ext>
            </a:extLst>
          </p:cNvPr>
          <p:cNvSpPr>
            <a:spLocks noGrp="1"/>
          </p:cNvSpPr>
          <p:nvPr>
            <p:ph type="title"/>
          </p:nvPr>
        </p:nvSpPr>
        <p:spPr>
          <a:xfrm>
            <a:off x="685800" y="76200"/>
            <a:ext cx="7772400" cy="838200"/>
          </a:xfrm>
        </p:spPr>
        <p:txBody>
          <a:bodyPr/>
          <a:lstStyle/>
          <a:p>
            <a:r>
              <a:rPr lang="en-US" dirty="0"/>
              <a:t>Vision is hard: Intra-class Variation</a:t>
            </a:r>
          </a:p>
        </p:txBody>
      </p:sp>
      <p:sp>
        <p:nvSpPr>
          <p:cNvPr id="12" name="TextBox 11">
            <a:extLst>
              <a:ext uri="{FF2B5EF4-FFF2-40B4-BE49-F238E27FC236}">
                <a16:creationId xmlns:a16="http://schemas.microsoft.com/office/drawing/2014/main" id="{1B9DAB79-19A2-BE42-A0E3-829714B3483E}"/>
              </a:ext>
            </a:extLst>
          </p:cNvPr>
          <p:cNvSpPr txBox="1"/>
          <p:nvPr/>
        </p:nvSpPr>
        <p:spPr>
          <a:xfrm>
            <a:off x="0" y="6412468"/>
            <a:ext cx="233910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spTree>
    <p:extLst>
      <p:ext uri="{BB962C8B-B14F-4D97-AF65-F5344CB8AC3E}">
        <p14:creationId xmlns:p14="http://schemas.microsoft.com/office/powerpoint/2010/main" val="1114667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64537241-F99F-DF4D-A582-CB91FC1E2C97}"/>
              </a:ext>
            </a:extLst>
          </p:cNvPr>
          <p:cNvSpPr>
            <a:spLocks noGrp="1"/>
          </p:cNvSpPr>
          <p:nvPr>
            <p:ph type="title"/>
          </p:nvPr>
        </p:nvSpPr>
        <p:spPr>
          <a:xfrm>
            <a:off x="685800" y="76200"/>
            <a:ext cx="7772400" cy="838200"/>
          </a:xfrm>
        </p:spPr>
        <p:txBody>
          <a:bodyPr/>
          <a:lstStyle/>
          <a:p>
            <a:r>
              <a:rPr lang="en-US" dirty="0"/>
              <a:t>Vision is hard: Concepts are subtle</a:t>
            </a:r>
          </a:p>
        </p:txBody>
      </p:sp>
      <p:sp>
        <p:nvSpPr>
          <p:cNvPr id="12" name="TextBox 11">
            <a:extLst>
              <a:ext uri="{FF2B5EF4-FFF2-40B4-BE49-F238E27FC236}">
                <a16:creationId xmlns:a16="http://schemas.microsoft.com/office/drawing/2014/main" id="{1B9DAB79-19A2-BE42-A0E3-829714B3483E}"/>
              </a:ext>
            </a:extLst>
          </p:cNvPr>
          <p:cNvSpPr txBox="1"/>
          <p:nvPr/>
        </p:nvSpPr>
        <p:spPr>
          <a:xfrm>
            <a:off x="0" y="6412468"/>
            <a:ext cx="233910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pic>
        <p:nvPicPr>
          <p:cNvPr id="8" name="Picture 3" descr="Picture 3">
            <a:extLst>
              <a:ext uri="{FF2B5EF4-FFF2-40B4-BE49-F238E27FC236}">
                <a16:creationId xmlns:a16="http://schemas.microsoft.com/office/drawing/2014/main" id="{8CC2A231-8323-984E-80D8-30077F9FDB2E}"/>
              </a:ext>
            </a:extLst>
          </p:cNvPr>
          <p:cNvPicPr>
            <a:picLocks noChangeAspect="1"/>
          </p:cNvPicPr>
          <p:nvPr/>
        </p:nvPicPr>
        <p:blipFill>
          <a:blip r:embed="rId3"/>
          <a:stretch>
            <a:fillRect/>
          </a:stretch>
        </p:blipFill>
        <p:spPr>
          <a:xfrm>
            <a:off x="650631" y="1497525"/>
            <a:ext cx="3638550" cy="2646217"/>
          </a:xfrm>
          <a:prstGeom prst="rect">
            <a:avLst/>
          </a:prstGeom>
          <a:ln w="12700">
            <a:miter lim="400000"/>
          </a:ln>
        </p:spPr>
      </p:pic>
      <p:pic>
        <p:nvPicPr>
          <p:cNvPr id="9" name="Picture 4" descr="Picture 4">
            <a:extLst>
              <a:ext uri="{FF2B5EF4-FFF2-40B4-BE49-F238E27FC236}">
                <a16:creationId xmlns:a16="http://schemas.microsoft.com/office/drawing/2014/main" id="{EF055A05-F5F2-AC48-81C2-C5441C8B6710}"/>
              </a:ext>
            </a:extLst>
          </p:cNvPr>
          <p:cNvPicPr>
            <a:picLocks noChangeAspect="1"/>
          </p:cNvPicPr>
          <p:nvPr/>
        </p:nvPicPr>
        <p:blipFill>
          <a:blip r:embed="rId4"/>
          <a:stretch>
            <a:fillRect/>
          </a:stretch>
        </p:blipFill>
        <p:spPr>
          <a:xfrm>
            <a:off x="4849239" y="1503387"/>
            <a:ext cx="3638548" cy="2646217"/>
          </a:xfrm>
          <a:prstGeom prst="rect">
            <a:avLst/>
          </a:prstGeom>
          <a:ln w="12700">
            <a:miter lim="400000"/>
          </a:ln>
        </p:spPr>
      </p:pic>
      <p:sp>
        <p:nvSpPr>
          <p:cNvPr id="10" name="TextBox 5">
            <a:extLst>
              <a:ext uri="{FF2B5EF4-FFF2-40B4-BE49-F238E27FC236}">
                <a16:creationId xmlns:a16="http://schemas.microsoft.com/office/drawing/2014/main" id="{C82C2079-D7C5-A046-ADD8-1E4F4BF39ED5}"/>
              </a:ext>
            </a:extLst>
          </p:cNvPr>
          <p:cNvSpPr txBox="1"/>
          <p:nvPr/>
        </p:nvSpPr>
        <p:spPr>
          <a:xfrm>
            <a:off x="1295400" y="4143742"/>
            <a:ext cx="2619376" cy="395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defTabSz="1300480">
              <a:defRPr sz="2800" b="1">
                <a:latin typeface="Arial"/>
                <a:ea typeface="Arial"/>
                <a:cs typeface="Arial"/>
                <a:sym typeface="Arial"/>
              </a:defRPr>
            </a:lvl1pPr>
          </a:lstStyle>
          <a:p>
            <a:r>
              <a:rPr sz="1969" b="0" dirty="0">
                <a:solidFill>
                  <a:schemeClr val="tx1"/>
                </a:solidFill>
              </a:rPr>
              <a:t>Ten</a:t>
            </a:r>
            <a:r>
              <a:rPr lang="en-US" sz="1969" b="0" dirty="0">
                <a:solidFill>
                  <a:schemeClr val="tx1"/>
                </a:solidFill>
              </a:rPr>
              <a:t>n</a:t>
            </a:r>
            <a:r>
              <a:rPr sz="1969" b="0" dirty="0">
                <a:solidFill>
                  <a:schemeClr val="tx1"/>
                </a:solidFill>
              </a:rPr>
              <a:t>essee Warbler</a:t>
            </a:r>
          </a:p>
        </p:txBody>
      </p:sp>
      <p:sp>
        <p:nvSpPr>
          <p:cNvPr id="13" name="TextBox 6">
            <a:extLst>
              <a:ext uri="{FF2B5EF4-FFF2-40B4-BE49-F238E27FC236}">
                <a16:creationId xmlns:a16="http://schemas.microsoft.com/office/drawing/2014/main" id="{63BA9F4F-345B-0748-B29C-783C9190D311}"/>
              </a:ext>
            </a:extLst>
          </p:cNvPr>
          <p:cNvSpPr txBox="1"/>
          <p:nvPr/>
        </p:nvSpPr>
        <p:spPr>
          <a:xfrm>
            <a:off x="5105400" y="4143742"/>
            <a:ext cx="3190367" cy="395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lvl1pPr defTabSz="1300480">
              <a:defRPr sz="2800" b="1">
                <a:latin typeface="Arial"/>
                <a:ea typeface="Arial"/>
                <a:cs typeface="Arial"/>
                <a:sym typeface="Arial"/>
              </a:defRPr>
            </a:lvl1pPr>
          </a:lstStyle>
          <a:p>
            <a:r>
              <a:rPr sz="1969" b="0" dirty="0">
                <a:solidFill>
                  <a:schemeClr val="tx1"/>
                </a:solidFill>
              </a:rPr>
              <a:t>Orange Crowned Warbler</a:t>
            </a:r>
          </a:p>
        </p:txBody>
      </p:sp>
      <p:sp>
        <p:nvSpPr>
          <p:cNvPr id="14" name="Rectangle 7">
            <a:extLst>
              <a:ext uri="{FF2B5EF4-FFF2-40B4-BE49-F238E27FC236}">
                <a16:creationId xmlns:a16="http://schemas.microsoft.com/office/drawing/2014/main" id="{81C4589A-F7F5-0F44-878E-63E7F961CFBF}"/>
              </a:ext>
            </a:extLst>
          </p:cNvPr>
          <p:cNvSpPr txBox="1"/>
          <p:nvPr/>
        </p:nvSpPr>
        <p:spPr>
          <a:xfrm>
            <a:off x="6037321" y="6400690"/>
            <a:ext cx="3041856" cy="369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algn="l" defTabSz="1300480">
              <a:defRPr sz="1200" b="1">
                <a:latin typeface="Arial"/>
                <a:ea typeface="Arial"/>
                <a:cs typeface="Arial"/>
                <a:sym typeface="Arial"/>
              </a:defRPr>
            </a:lvl1pPr>
          </a:lstStyle>
          <a:p>
            <a:r>
              <a:rPr sz="1800" b="0" dirty="0">
                <a:solidFill>
                  <a:schemeClr val="tx1"/>
                </a:solidFill>
              </a:rPr>
              <a:t>https://</a:t>
            </a:r>
            <a:r>
              <a:rPr sz="1800" b="0" dirty="0" err="1">
                <a:solidFill>
                  <a:schemeClr val="tx1"/>
                </a:solidFill>
              </a:rPr>
              <a:t>www.allaboutbirds.org</a:t>
            </a:r>
            <a:endParaRPr sz="1800" b="0" dirty="0">
              <a:solidFill>
                <a:schemeClr val="tx1"/>
              </a:solidFill>
            </a:endParaRPr>
          </a:p>
        </p:txBody>
      </p:sp>
    </p:spTree>
    <p:extLst>
      <p:ext uri="{BB962C8B-B14F-4D97-AF65-F5344CB8AC3E}">
        <p14:creationId xmlns:p14="http://schemas.microsoft.com/office/powerpoint/2010/main" val="3789669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73BFD6-B4BF-1140-B551-EBE7D6446E71}"/>
              </a:ext>
            </a:extLst>
          </p:cNvPr>
          <p:cNvSpPr txBox="1"/>
          <p:nvPr/>
        </p:nvSpPr>
        <p:spPr>
          <a:xfrm>
            <a:off x="1560589" y="633046"/>
            <a:ext cx="184731" cy="276999"/>
          </a:xfrm>
          <a:prstGeom prst="rect">
            <a:avLst/>
          </a:prstGeom>
          <a:noFill/>
        </p:spPr>
        <p:txBody>
          <a:bodyPr wrap="none" rtlCol="0">
            <a:spAutoFit/>
          </a:bodyPr>
          <a:lstStyle/>
          <a:p>
            <a:endParaRPr lang="en-US" dirty="0"/>
          </a:p>
        </p:txBody>
      </p:sp>
      <p:sp>
        <p:nvSpPr>
          <p:cNvPr id="5" name="Rectangle 2">
            <a:extLst>
              <a:ext uri="{FF2B5EF4-FFF2-40B4-BE49-F238E27FC236}">
                <a16:creationId xmlns:a16="http://schemas.microsoft.com/office/drawing/2014/main" id="{D0E525BC-8905-924B-A6E0-289208A532AD}"/>
              </a:ext>
            </a:extLst>
          </p:cNvPr>
          <p:cNvSpPr txBox="1">
            <a:spLocks noChangeArrowheads="1"/>
          </p:cNvSpPr>
          <p:nvPr/>
        </p:nvSpPr>
        <p:spPr bwMode="auto">
          <a:xfrm>
            <a:off x="685800" y="71845"/>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eaLnBrk="1" hangingPunct="1">
              <a:defRPr/>
            </a:pPr>
            <a:r>
              <a:rPr lang="en-US" b="0" kern="0" dirty="0">
                <a:solidFill>
                  <a:schemeClr val="tx1"/>
                </a:solidFill>
              </a:rPr>
              <a:t>Vision is hard: Images are ambiguous</a:t>
            </a:r>
          </a:p>
        </p:txBody>
      </p:sp>
      <p:pic>
        <p:nvPicPr>
          <p:cNvPr id="6" name="Picture 2" descr="Picture 2">
            <a:extLst>
              <a:ext uri="{FF2B5EF4-FFF2-40B4-BE49-F238E27FC236}">
                <a16:creationId xmlns:a16="http://schemas.microsoft.com/office/drawing/2014/main" id="{2B303872-147B-344E-815B-874EA16882EC}"/>
              </a:ext>
            </a:extLst>
          </p:cNvPr>
          <p:cNvPicPr>
            <a:picLocks noChangeAspect="1"/>
          </p:cNvPicPr>
          <p:nvPr/>
        </p:nvPicPr>
        <p:blipFill>
          <a:blip r:embed="rId2"/>
          <a:stretch>
            <a:fillRect/>
          </a:stretch>
        </p:blipFill>
        <p:spPr>
          <a:xfrm>
            <a:off x="1257300" y="1560602"/>
            <a:ext cx="6629400" cy="4371260"/>
          </a:xfrm>
          <a:prstGeom prst="rect">
            <a:avLst/>
          </a:prstGeom>
          <a:ln w="12700">
            <a:miter lim="400000"/>
          </a:ln>
          <a:effectLst/>
        </p:spPr>
      </p:pic>
      <p:sp>
        <p:nvSpPr>
          <p:cNvPr id="7" name="TextBox 6">
            <a:extLst>
              <a:ext uri="{FF2B5EF4-FFF2-40B4-BE49-F238E27FC236}">
                <a16:creationId xmlns:a16="http://schemas.microsoft.com/office/drawing/2014/main" id="{298ACABC-7068-F648-8A0F-AA38015032E9}"/>
              </a:ext>
            </a:extLst>
          </p:cNvPr>
          <p:cNvSpPr txBox="1"/>
          <p:nvPr/>
        </p:nvSpPr>
        <p:spPr>
          <a:xfrm>
            <a:off x="0" y="6430053"/>
            <a:ext cx="233910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spTree>
    <p:extLst>
      <p:ext uri="{BB962C8B-B14F-4D97-AF65-F5344CB8AC3E}">
        <p14:creationId xmlns:p14="http://schemas.microsoft.com/office/powerpoint/2010/main" val="1926814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What kind of information can be extracted from an image?</a:t>
            </a:r>
          </a:p>
        </p:txBody>
      </p:sp>
      <p:pic>
        <p:nvPicPr>
          <p:cNvPr id="13" name="Picture 3"/>
          <p:cNvPicPr>
            <a:picLocks noChangeAspect="1" noChangeArrowheads="1"/>
          </p:cNvPicPr>
          <p:nvPr/>
        </p:nvPicPr>
        <p:blipFill>
          <a:blip r:embed="rId3" cstate="print"/>
          <a:srcRect/>
          <a:stretch>
            <a:fillRect/>
          </a:stretch>
        </p:blipFill>
        <p:spPr bwMode="auto">
          <a:xfrm>
            <a:off x="2438400" y="1990510"/>
            <a:ext cx="4200729" cy="3059305"/>
          </a:xfrm>
          <a:prstGeom prst="rect">
            <a:avLst/>
          </a:prstGeom>
          <a:noFill/>
          <a:ln w="6350">
            <a:solidFill>
              <a:schemeClr val="tx1"/>
            </a:solidFill>
            <a:round/>
            <a:headEnd/>
            <a:tailEnd/>
          </a:ln>
          <a:effectLst>
            <a:outerShdw blurRad="50800" dist="38100" dir="2700000" algn="tl" rotWithShape="0">
              <a:prstClr val="black">
                <a:alpha val="40000"/>
              </a:prstClr>
            </a:outerShdw>
          </a:effectLst>
        </p:spPr>
      </p:pic>
      <p:sp>
        <p:nvSpPr>
          <p:cNvPr id="55" name="Rectangle 54"/>
          <p:cNvSpPr/>
          <p:nvPr/>
        </p:nvSpPr>
        <p:spPr>
          <a:xfrm>
            <a:off x="5537284" y="4739713"/>
            <a:ext cx="330540" cy="305276"/>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a:t>
            </a:r>
          </a:p>
        </p:txBody>
      </p:sp>
      <p:sp>
        <p:nvSpPr>
          <p:cNvPr id="5" name="TextBox 4">
            <a:extLst>
              <a:ext uri="{FF2B5EF4-FFF2-40B4-BE49-F238E27FC236}">
                <a16:creationId xmlns:a16="http://schemas.microsoft.com/office/drawing/2014/main" id="{1AD20743-341F-6B4F-BE6C-D1DCBC682A7C}"/>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347405606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2438400" y="1981200"/>
            <a:ext cx="4200729" cy="3742978"/>
            <a:chOff x="4711808" y="1905000"/>
            <a:chExt cx="4200729" cy="3742978"/>
          </a:xfrm>
        </p:grpSpPr>
        <p:pic>
          <p:nvPicPr>
            <p:cNvPr id="13" name="Picture 3"/>
            <p:cNvPicPr>
              <a:picLocks noChangeAspect="1" noChangeArrowheads="1"/>
            </p:cNvPicPr>
            <p:nvPr/>
          </p:nvPicPr>
          <p:blipFill>
            <a:blip r:embed="rId3" cstate="print"/>
            <a:srcRect/>
            <a:stretch>
              <a:fillRect/>
            </a:stretch>
          </p:blipFill>
          <p:spPr bwMode="auto">
            <a:xfrm>
              <a:off x="4711808" y="1914310"/>
              <a:ext cx="4200729" cy="3059305"/>
            </a:xfrm>
            <a:prstGeom prst="rect">
              <a:avLst/>
            </a:prstGeom>
            <a:noFill/>
            <a:ln w="6350">
              <a:solidFill>
                <a:schemeClr val="tx1"/>
              </a:solidFill>
              <a:round/>
              <a:headEnd/>
              <a:tailEnd/>
            </a:ln>
            <a:effectLst>
              <a:outerShdw blurRad="50800" dist="38100" dir="2700000" algn="tl" rotWithShape="0">
                <a:prstClr val="black">
                  <a:alpha val="40000"/>
                </a:prstClr>
              </a:outerShdw>
            </a:effectLst>
          </p:spPr>
        </p:pic>
        <p:grpSp>
          <p:nvGrpSpPr>
            <p:cNvPr id="14" name="Group 4"/>
            <p:cNvGrpSpPr>
              <a:grpSpLocks/>
            </p:cNvGrpSpPr>
            <p:nvPr/>
          </p:nvGrpSpPr>
          <p:grpSpPr bwMode="auto">
            <a:xfrm>
              <a:off x="4711808" y="1905000"/>
              <a:ext cx="4200729" cy="2472768"/>
              <a:chOff x="336" y="585"/>
              <a:chExt cx="2256" cy="1328"/>
            </a:xfrm>
          </p:grpSpPr>
          <p:sp>
            <p:nvSpPr>
              <p:cNvPr id="17" name="Line 5"/>
              <p:cNvSpPr>
                <a:spLocks noChangeShapeType="1"/>
              </p:cNvSpPr>
              <p:nvPr/>
            </p:nvSpPr>
            <p:spPr bwMode="auto">
              <a:xfrm>
                <a:off x="336" y="1607"/>
                <a:ext cx="2256" cy="1"/>
              </a:xfrm>
              <a:prstGeom prst="line">
                <a:avLst/>
              </a:prstGeom>
              <a:noFill/>
              <a:ln w="25400">
                <a:solidFill>
                  <a:srgbClr val="00FF00"/>
                </a:solidFill>
                <a:prstDash val="sysDash"/>
                <a:miter lim="800000"/>
                <a:headEnd/>
                <a:tailEnd/>
              </a:ln>
              <a:effectLst/>
            </p:spPr>
            <p:txBody>
              <a:bodyP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19" name="Freeform 6"/>
              <p:cNvSpPr>
                <a:spLocks noChangeArrowheads="1"/>
              </p:cNvSpPr>
              <p:nvPr/>
            </p:nvSpPr>
            <p:spPr bwMode="auto">
              <a:xfrm>
                <a:off x="336" y="1628"/>
                <a:ext cx="2256" cy="168"/>
              </a:xfrm>
              <a:custGeom>
                <a:avLst/>
                <a:gdLst/>
                <a:ahLst/>
                <a:cxnLst>
                  <a:cxn ang="0">
                    <a:pos x="0" y="177"/>
                  </a:cxn>
                  <a:cxn ang="0">
                    <a:pos x="670" y="6"/>
                  </a:cxn>
                  <a:cxn ang="0">
                    <a:pos x="810" y="0"/>
                  </a:cxn>
                  <a:cxn ang="0">
                    <a:pos x="1219" y="9"/>
                  </a:cxn>
                  <a:cxn ang="0">
                    <a:pos x="1296" y="47"/>
                  </a:cxn>
                  <a:cxn ang="0">
                    <a:pos x="1438" y="40"/>
                  </a:cxn>
                  <a:cxn ang="0">
                    <a:pos x="1567" y="107"/>
                  </a:cxn>
                  <a:cxn ang="0">
                    <a:pos x="2304" y="155"/>
                  </a:cxn>
                </a:cxnLst>
                <a:rect l="0" t="0" r="r" b="b"/>
                <a:pathLst>
                  <a:path w="2304" h="177">
                    <a:moveTo>
                      <a:pt x="0" y="177"/>
                    </a:moveTo>
                    <a:lnTo>
                      <a:pt x="670" y="6"/>
                    </a:lnTo>
                    <a:lnTo>
                      <a:pt x="810" y="0"/>
                    </a:lnTo>
                    <a:lnTo>
                      <a:pt x="1219" y="9"/>
                    </a:lnTo>
                    <a:lnTo>
                      <a:pt x="1296" y="47"/>
                    </a:lnTo>
                    <a:lnTo>
                      <a:pt x="1438" y="40"/>
                    </a:lnTo>
                    <a:lnTo>
                      <a:pt x="1567" y="107"/>
                    </a:lnTo>
                    <a:lnTo>
                      <a:pt x="2304" y="155"/>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0" name="Freeform 7"/>
              <p:cNvSpPr>
                <a:spLocks noChangeArrowheads="1"/>
              </p:cNvSpPr>
              <p:nvPr/>
            </p:nvSpPr>
            <p:spPr bwMode="auto">
              <a:xfrm>
                <a:off x="544" y="585"/>
                <a:ext cx="2046" cy="632"/>
              </a:xfrm>
              <a:custGeom>
                <a:avLst/>
                <a:gdLst/>
                <a:ahLst/>
                <a:cxnLst>
                  <a:cxn ang="0">
                    <a:pos x="0" y="0"/>
                  </a:cxn>
                  <a:cxn ang="0">
                    <a:pos x="220" y="245"/>
                  </a:cxn>
                  <a:cxn ang="0">
                    <a:pos x="304" y="291"/>
                  </a:cxn>
                  <a:cxn ang="0">
                    <a:pos x="354" y="391"/>
                  </a:cxn>
                  <a:cxn ang="0">
                    <a:pos x="390" y="403"/>
                  </a:cxn>
                  <a:cxn ang="0">
                    <a:pos x="458" y="564"/>
                  </a:cxn>
                  <a:cxn ang="0">
                    <a:pos x="378" y="564"/>
                  </a:cxn>
                  <a:cxn ang="0">
                    <a:pos x="410" y="617"/>
                  </a:cxn>
                  <a:cxn ang="0">
                    <a:pos x="467" y="615"/>
                  </a:cxn>
                  <a:cxn ang="0">
                    <a:pos x="510" y="665"/>
                  </a:cxn>
                  <a:cxn ang="0">
                    <a:pos x="599" y="631"/>
                  </a:cxn>
                  <a:cxn ang="0">
                    <a:pos x="652" y="643"/>
                  </a:cxn>
                  <a:cxn ang="0">
                    <a:pos x="832" y="603"/>
                  </a:cxn>
                  <a:cxn ang="0">
                    <a:pos x="988" y="629"/>
                  </a:cxn>
                  <a:cxn ang="0">
                    <a:pos x="1062" y="528"/>
                  </a:cxn>
                  <a:cxn ang="0">
                    <a:pos x="1180" y="533"/>
                  </a:cxn>
                  <a:cxn ang="0">
                    <a:pos x="1166" y="514"/>
                  </a:cxn>
                  <a:cxn ang="0">
                    <a:pos x="1314" y="322"/>
                  </a:cxn>
                  <a:cxn ang="0">
                    <a:pos x="1372" y="310"/>
                  </a:cxn>
                  <a:cxn ang="0">
                    <a:pos x="1372" y="197"/>
                  </a:cxn>
                  <a:cxn ang="0">
                    <a:pos x="1420" y="197"/>
                  </a:cxn>
                  <a:cxn ang="0">
                    <a:pos x="1446" y="228"/>
                  </a:cxn>
                  <a:cxn ang="0">
                    <a:pos x="1449" y="288"/>
                  </a:cxn>
                  <a:cxn ang="0">
                    <a:pos x="1823" y="221"/>
                  </a:cxn>
                  <a:cxn ang="0">
                    <a:pos x="1826" y="82"/>
                  </a:cxn>
                  <a:cxn ang="0">
                    <a:pos x="1900" y="53"/>
                  </a:cxn>
                  <a:cxn ang="0">
                    <a:pos x="1922" y="96"/>
                  </a:cxn>
                  <a:cxn ang="0">
                    <a:pos x="1922" y="199"/>
                  </a:cxn>
                  <a:cxn ang="0">
                    <a:pos x="2090" y="161"/>
                  </a:cxn>
                </a:cxnLst>
                <a:rect l="0" t="0" r="r" b="b"/>
                <a:pathLst>
                  <a:path w="2090" h="665">
                    <a:moveTo>
                      <a:pt x="0" y="0"/>
                    </a:moveTo>
                    <a:cubicBezTo>
                      <a:pt x="37" y="41"/>
                      <a:pt x="167" y="196"/>
                      <a:pt x="220" y="245"/>
                    </a:cubicBezTo>
                    <a:lnTo>
                      <a:pt x="304" y="291"/>
                    </a:lnTo>
                    <a:lnTo>
                      <a:pt x="354" y="391"/>
                    </a:lnTo>
                    <a:lnTo>
                      <a:pt x="390" y="403"/>
                    </a:lnTo>
                    <a:lnTo>
                      <a:pt x="458" y="564"/>
                    </a:lnTo>
                    <a:lnTo>
                      <a:pt x="378" y="564"/>
                    </a:lnTo>
                    <a:lnTo>
                      <a:pt x="410" y="617"/>
                    </a:lnTo>
                    <a:lnTo>
                      <a:pt x="467" y="615"/>
                    </a:lnTo>
                    <a:lnTo>
                      <a:pt x="510" y="665"/>
                    </a:lnTo>
                    <a:lnTo>
                      <a:pt x="599" y="631"/>
                    </a:lnTo>
                    <a:lnTo>
                      <a:pt x="652" y="643"/>
                    </a:lnTo>
                    <a:lnTo>
                      <a:pt x="832" y="603"/>
                    </a:lnTo>
                    <a:lnTo>
                      <a:pt x="988" y="629"/>
                    </a:lnTo>
                    <a:lnTo>
                      <a:pt x="1062" y="528"/>
                    </a:lnTo>
                    <a:lnTo>
                      <a:pt x="1180" y="533"/>
                    </a:lnTo>
                    <a:lnTo>
                      <a:pt x="1166" y="514"/>
                    </a:lnTo>
                    <a:lnTo>
                      <a:pt x="1314" y="322"/>
                    </a:lnTo>
                    <a:lnTo>
                      <a:pt x="1372" y="310"/>
                    </a:lnTo>
                    <a:lnTo>
                      <a:pt x="1372" y="197"/>
                    </a:lnTo>
                    <a:lnTo>
                      <a:pt x="1420" y="197"/>
                    </a:lnTo>
                    <a:lnTo>
                      <a:pt x="1446" y="228"/>
                    </a:lnTo>
                    <a:lnTo>
                      <a:pt x="1449" y="288"/>
                    </a:lnTo>
                    <a:lnTo>
                      <a:pt x="1823" y="221"/>
                    </a:lnTo>
                    <a:lnTo>
                      <a:pt x="1826" y="82"/>
                    </a:lnTo>
                    <a:lnTo>
                      <a:pt x="1900" y="53"/>
                    </a:lnTo>
                    <a:lnTo>
                      <a:pt x="1922" y="96"/>
                    </a:lnTo>
                    <a:lnTo>
                      <a:pt x="1922" y="199"/>
                    </a:lnTo>
                    <a:lnTo>
                      <a:pt x="2090" y="161"/>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1" name="Freeform 8"/>
              <p:cNvSpPr>
                <a:spLocks noChangeArrowheads="1"/>
              </p:cNvSpPr>
              <p:nvPr/>
            </p:nvSpPr>
            <p:spPr bwMode="auto">
              <a:xfrm>
                <a:off x="726" y="953"/>
                <a:ext cx="156" cy="743"/>
              </a:xfrm>
              <a:custGeom>
                <a:avLst/>
                <a:gdLst/>
                <a:ahLst/>
                <a:cxnLst>
                  <a:cxn ang="0">
                    <a:pos x="159" y="2"/>
                  </a:cxn>
                  <a:cxn ang="0">
                    <a:pos x="32" y="0"/>
                  </a:cxn>
                  <a:cxn ang="0">
                    <a:pos x="0" y="782"/>
                  </a:cxn>
                </a:cxnLst>
                <a:rect l="0" t="0" r="r" b="b"/>
                <a:pathLst>
                  <a:path w="159" h="782">
                    <a:moveTo>
                      <a:pt x="159" y="2"/>
                    </a:moveTo>
                    <a:lnTo>
                      <a:pt x="32" y="0"/>
                    </a:lnTo>
                    <a:lnTo>
                      <a:pt x="0" y="782"/>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2" name="Line 9"/>
              <p:cNvSpPr>
                <a:spLocks noChangeShapeType="1"/>
              </p:cNvSpPr>
              <p:nvPr/>
            </p:nvSpPr>
            <p:spPr bwMode="auto">
              <a:xfrm>
                <a:off x="1366" y="1158"/>
                <a:ext cx="5" cy="481"/>
              </a:xfrm>
              <a:prstGeom prst="line">
                <a:avLst/>
              </a:prstGeom>
              <a:noFill/>
              <a:ln w="25400">
                <a:solidFill>
                  <a:srgbClr val="FFFF00"/>
                </a:solidFill>
                <a:miter lim="800000"/>
                <a:headEnd/>
                <a:tailEnd/>
              </a:ln>
              <a:effectLst/>
            </p:spPr>
            <p:txBody>
              <a:bodyP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3" name="Freeform 10"/>
              <p:cNvSpPr>
                <a:spLocks noChangeArrowheads="1"/>
              </p:cNvSpPr>
              <p:nvPr/>
            </p:nvSpPr>
            <p:spPr bwMode="auto">
              <a:xfrm>
                <a:off x="1511" y="1183"/>
                <a:ext cx="12" cy="456"/>
              </a:xfrm>
              <a:custGeom>
                <a:avLst/>
                <a:gdLst/>
                <a:ahLst/>
                <a:cxnLst>
                  <a:cxn ang="0">
                    <a:pos x="0" y="0"/>
                  </a:cxn>
                  <a:cxn ang="0">
                    <a:pos x="12" y="480"/>
                  </a:cxn>
                </a:cxnLst>
                <a:rect l="0" t="0" r="r" b="b"/>
                <a:pathLst>
                  <a:path w="12" h="480">
                    <a:moveTo>
                      <a:pt x="0" y="0"/>
                    </a:moveTo>
                    <a:lnTo>
                      <a:pt x="12" y="480"/>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4" name="Freeform 11"/>
              <p:cNvSpPr>
                <a:spLocks noChangeArrowheads="1"/>
              </p:cNvSpPr>
              <p:nvPr/>
            </p:nvSpPr>
            <p:spPr bwMode="auto">
              <a:xfrm>
                <a:off x="1830" y="893"/>
                <a:ext cx="43" cy="839"/>
              </a:xfrm>
              <a:custGeom>
                <a:avLst/>
                <a:gdLst/>
                <a:ahLst/>
                <a:cxnLst>
                  <a:cxn ang="0">
                    <a:pos x="0" y="0"/>
                  </a:cxn>
                  <a:cxn ang="0">
                    <a:pos x="8" y="58"/>
                  </a:cxn>
                  <a:cxn ang="0">
                    <a:pos x="24" y="89"/>
                  </a:cxn>
                  <a:cxn ang="0">
                    <a:pos x="44" y="883"/>
                  </a:cxn>
                </a:cxnLst>
                <a:rect l="0" t="0" r="r" b="b"/>
                <a:pathLst>
                  <a:path w="44" h="883">
                    <a:moveTo>
                      <a:pt x="0" y="0"/>
                    </a:moveTo>
                    <a:lnTo>
                      <a:pt x="8" y="58"/>
                    </a:lnTo>
                    <a:lnTo>
                      <a:pt x="24" y="89"/>
                    </a:lnTo>
                    <a:lnTo>
                      <a:pt x="44" y="883"/>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5" name="Freeform 12"/>
              <p:cNvSpPr>
                <a:spLocks noChangeArrowheads="1"/>
              </p:cNvSpPr>
              <p:nvPr/>
            </p:nvSpPr>
            <p:spPr bwMode="auto">
              <a:xfrm>
                <a:off x="1699" y="1091"/>
                <a:ext cx="42" cy="577"/>
              </a:xfrm>
              <a:custGeom>
                <a:avLst/>
                <a:gdLst/>
                <a:ahLst/>
                <a:cxnLst>
                  <a:cxn ang="0">
                    <a:pos x="0" y="0"/>
                  </a:cxn>
                  <a:cxn ang="0">
                    <a:pos x="36" y="5"/>
                  </a:cxn>
                  <a:cxn ang="0">
                    <a:pos x="43" y="607"/>
                  </a:cxn>
                </a:cxnLst>
                <a:rect l="0" t="0" r="r" b="b"/>
                <a:pathLst>
                  <a:path w="43" h="607">
                    <a:moveTo>
                      <a:pt x="0" y="0"/>
                    </a:moveTo>
                    <a:lnTo>
                      <a:pt x="36" y="5"/>
                    </a:lnTo>
                    <a:lnTo>
                      <a:pt x="43" y="607"/>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6" name="Line 13"/>
              <p:cNvSpPr>
                <a:spLocks noChangeShapeType="1"/>
              </p:cNvSpPr>
              <p:nvPr/>
            </p:nvSpPr>
            <p:spPr bwMode="auto">
              <a:xfrm>
                <a:off x="1135" y="1183"/>
                <a:ext cx="1" cy="456"/>
              </a:xfrm>
              <a:prstGeom prst="line">
                <a:avLst/>
              </a:prstGeom>
              <a:noFill/>
              <a:ln w="25400">
                <a:solidFill>
                  <a:srgbClr val="FFFF00"/>
                </a:solidFill>
                <a:miter lim="800000"/>
                <a:headEnd/>
                <a:tailEnd/>
              </a:ln>
              <a:effectLst/>
            </p:spPr>
            <p:txBody>
              <a:bodyP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7" name="Freeform 14"/>
              <p:cNvSpPr>
                <a:spLocks noChangeArrowheads="1"/>
              </p:cNvSpPr>
              <p:nvPr/>
            </p:nvSpPr>
            <p:spPr bwMode="auto">
              <a:xfrm>
                <a:off x="336" y="590"/>
                <a:ext cx="576" cy="534"/>
              </a:xfrm>
              <a:custGeom>
                <a:avLst/>
                <a:gdLst/>
                <a:ahLst/>
                <a:cxnLst>
                  <a:cxn ang="0">
                    <a:pos x="0" y="0"/>
                  </a:cxn>
                  <a:cxn ang="0">
                    <a:pos x="422" y="377"/>
                  </a:cxn>
                  <a:cxn ang="0">
                    <a:pos x="588" y="562"/>
                  </a:cxn>
                </a:cxnLst>
                <a:rect l="0" t="0" r="r" b="b"/>
                <a:pathLst>
                  <a:path w="588" h="562">
                    <a:moveTo>
                      <a:pt x="0" y="0"/>
                    </a:moveTo>
                    <a:lnTo>
                      <a:pt x="422" y="377"/>
                    </a:lnTo>
                    <a:lnTo>
                      <a:pt x="588" y="562"/>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8" name="Freeform 15"/>
              <p:cNvSpPr>
                <a:spLocks noChangeArrowheads="1"/>
              </p:cNvSpPr>
              <p:nvPr/>
            </p:nvSpPr>
            <p:spPr bwMode="auto">
              <a:xfrm>
                <a:off x="1583" y="1087"/>
                <a:ext cx="22" cy="598"/>
              </a:xfrm>
              <a:custGeom>
                <a:avLst/>
                <a:gdLst/>
                <a:ahLst/>
                <a:cxnLst>
                  <a:cxn ang="0">
                    <a:pos x="0" y="0"/>
                  </a:cxn>
                  <a:cxn ang="0">
                    <a:pos x="8" y="598"/>
                  </a:cxn>
                  <a:cxn ang="0">
                    <a:pos x="23" y="629"/>
                  </a:cxn>
                </a:cxnLst>
                <a:rect l="0" t="0" r="r" b="b"/>
                <a:pathLst>
                  <a:path w="23" h="629">
                    <a:moveTo>
                      <a:pt x="0" y="0"/>
                    </a:moveTo>
                    <a:lnTo>
                      <a:pt x="8" y="598"/>
                    </a:lnTo>
                    <a:lnTo>
                      <a:pt x="23" y="629"/>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9" name="Freeform 16"/>
              <p:cNvSpPr>
                <a:spLocks noChangeArrowheads="1"/>
              </p:cNvSpPr>
              <p:nvPr/>
            </p:nvSpPr>
            <p:spPr bwMode="auto">
              <a:xfrm>
                <a:off x="977" y="1215"/>
                <a:ext cx="69" cy="424"/>
              </a:xfrm>
              <a:custGeom>
                <a:avLst/>
                <a:gdLst/>
                <a:ahLst/>
                <a:cxnLst>
                  <a:cxn ang="0">
                    <a:pos x="70" y="0"/>
                  </a:cxn>
                  <a:cxn ang="0">
                    <a:pos x="10" y="31"/>
                  </a:cxn>
                  <a:cxn ang="0">
                    <a:pos x="0" y="436"/>
                  </a:cxn>
                  <a:cxn ang="0">
                    <a:pos x="18" y="446"/>
                  </a:cxn>
                </a:cxnLst>
                <a:rect l="0" t="0" r="r" b="b"/>
                <a:pathLst>
                  <a:path w="70" h="446">
                    <a:moveTo>
                      <a:pt x="70" y="0"/>
                    </a:moveTo>
                    <a:lnTo>
                      <a:pt x="10" y="31"/>
                    </a:lnTo>
                    <a:lnTo>
                      <a:pt x="0" y="436"/>
                    </a:lnTo>
                    <a:lnTo>
                      <a:pt x="18" y="446"/>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30" name="Freeform 17"/>
              <p:cNvSpPr>
                <a:spLocks noChangeArrowheads="1"/>
              </p:cNvSpPr>
              <p:nvPr/>
            </p:nvSpPr>
            <p:spPr bwMode="auto">
              <a:xfrm>
                <a:off x="1746" y="863"/>
                <a:ext cx="846" cy="228"/>
              </a:xfrm>
              <a:custGeom>
                <a:avLst/>
                <a:gdLst/>
                <a:ahLst/>
                <a:cxnLst>
                  <a:cxn ang="0">
                    <a:pos x="0" y="240"/>
                  </a:cxn>
                  <a:cxn ang="0">
                    <a:pos x="96" y="144"/>
                  </a:cxn>
                  <a:cxn ang="0">
                    <a:pos x="864" y="0"/>
                  </a:cxn>
                </a:cxnLst>
                <a:rect l="0" t="0" r="r" b="b"/>
                <a:pathLst>
                  <a:path w="864" h="240">
                    <a:moveTo>
                      <a:pt x="0" y="240"/>
                    </a:moveTo>
                    <a:lnTo>
                      <a:pt x="96" y="144"/>
                    </a:lnTo>
                    <a:lnTo>
                      <a:pt x="864" y="0"/>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31" name="Freeform 18"/>
              <p:cNvSpPr>
                <a:spLocks noChangeArrowheads="1"/>
              </p:cNvSpPr>
              <p:nvPr/>
            </p:nvSpPr>
            <p:spPr bwMode="auto">
              <a:xfrm>
                <a:off x="336" y="1639"/>
                <a:ext cx="752" cy="274"/>
              </a:xfrm>
              <a:custGeom>
                <a:avLst/>
                <a:gdLst/>
                <a:ahLst/>
                <a:cxnLst>
                  <a:cxn ang="0">
                    <a:pos x="0" y="288"/>
                  </a:cxn>
                  <a:cxn ang="0">
                    <a:pos x="720" y="96"/>
                  </a:cxn>
                  <a:cxn ang="0">
                    <a:pos x="768" y="0"/>
                  </a:cxn>
                </a:cxnLst>
                <a:rect l="0" t="0" r="r" b="b"/>
                <a:pathLst>
                  <a:path w="768" h="288">
                    <a:moveTo>
                      <a:pt x="0" y="288"/>
                    </a:moveTo>
                    <a:lnTo>
                      <a:pt x="720" y="96"/>
                    </a:lnTo>
                    <a:lnTo>
                      <a:pt x="768" y="0"/>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32" name="Freeform 19"/>
              <p:cNvSpPr>
                <a:spLocks noChangeArrowheads="1"/>
              </p:cNvSpPr>
              <p:nvPr/>
            </p:nvSpPr>
            <p:spPr bwMode="auto">
              <a:xfrm>
                <a:off x="940" y="1169"/>
                <a:ext cx="44" cy="75"/>
              </a:xfrm>
              <a:custGeom>
                <a:avLst/>
                <a:gdLst/>
                <a:ahLst/>
                <a:cxnLst>
                  <a:cxn ang="0">
                    <a:pos x="0" y="0"/>
                  </a:cxn>
                  <a:cxn ang="0">
                    <a:pos x="45" y="79"/>
                  </a:cxn>
                </a:cxnLst>
                <a:rect l="0" t="0" r="r" b="b"/>
                <a:pathLst>
                  <a:path w="45" h="79">
                    <a:moveTo>
                      <a:pt x="0" y="0"/>
                    </a:moveTo>
                    <a:lnTo>
                      <a:pt x="45" y="79"/>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grpSp>
        <p:sp>
          <p:nvSpPr>
            <p:cNvPr id="15" name="Text Box 20"/>
            <p:cNvSpPr txBox="1">
              <a:spLocks noChangeArrowheads="1"/>
            </p:cNvSpPr>
            <p:nvPr/>
          </p:nvSpPr>
          <p:spPr bwMode="auto">
            <a:xfrm>
              <a:off x="4801185" y="5122577"/>
              <a:ext cx="4038733" cy="525401"/>
            </a:xfrm>
            <a:prstGeom prst="rect">
              <a:avLst/>
            </a:prstGeom>
            <a:noFill/>
            <a:ln w="9525">
              <a:noFill/>
              <a:round/>
              <a:headEnd/>
              <a:tailEnd/>
            </a:ln>
            <a:effectLst/>
          </p:spPr>
          <p:txBody>
            <a:bodyPr wrap="square" lIns="90000" tIns="46800" rIns="90000" bIns="46800">
              <a:spAutoFit/>
            </a:bodyPr>
            <a:lstStyle/>
            <a:p>
              <a:pPr defTabSz="457200">
                <a:spcBef>
                  <a:spcPts val="75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prstClr val="black"/>
                  </a:solidFill>
                  <a:latin typeface="Calibri"/>
                  <a:cs typeface="Arial" pitchFamily="34" charset="0"/>
                </a:rPr>
                <a:t>Geometric</a:t>
              </a:r>
              <a:r>
                <a:rPr lang="en-GB" sz="2800" b="0" dirty="0">
                  <a:solidFill>
                    <a:prstClr val="black"/>
                  </a:solidFill>
                  <a:latin typeface="Calibri"/>
                  <a:cs typeface="Arial" pitchFamily="34" charset="0"/>
                </a:rPr>
                <a:t> information</a:t>
              </a:r>
            </a:p>
          </p:txBody>
        </p:sp>
      </p:grpSp>
      <p:sp>
        <p:nvSpPr>
          <p:cNvPr id="55" name="Rectangle 54"/>
          <p:cNvSpPr/>
          <p:nvPr/>
        </p:nvSpPr>
        <p:spPr>
          <a:xfrm>
            <a:off x="5537284" y="4739713"/>
            <a:ext cx="330540" cy="305276"/>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a:t>
            </a:r>
          </a:p>
        </p:txBody>
      </p:sp>
      <p:sp>
        <p:nvSpPr>
          <p:cNvPr id="33" name="TextBox 32">
            <a:extLst>
              <a:ext uri="{FF2B5EF4-FFF2-40B4-BE49-F238E27FC236}">
                <a16:creationId xmlns:a16="http://schemas.microsoft.com/office/drawing/2014/main" id="{817A1A0B-F01C-4D42-B006-4BBC98BF8224}"/>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
        <p:nvSpPr>
          <p:cNvPr id="34" name="Title 1">
            <a:extLst>
              <a:ext uri="{FF2B5EF4-FFF2-40B4-BE49-F238E27FC236}">
                <a16:creationId xmlns:a16="http://schemas.microsoft.com/office/drawing/2014/main" id="{FF6E7277-C1A7-0B40-B9B0-99486762A3D6}"/>
              </a:ext>
            </a:extLst>
          </p:cNvPr>
          <p:cNvSpPr txBox="1">
            <a:spLocks/>
          </p:cNvSpPr>
          <p:nvPr/>
        </p:nvSpPr>
        <p:spPr>
          <a:xfrm>
            <a:off x="457200" y="152400"/>
            <a:ext cx="8229600" cy="12954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0" dirty="0"/>
              <a:t>What kind of information can be extracted from an image?</a:t>
            </a:r>
          </a:p>
        </p:txBody>
      </p:sp>
    </p:spTree>
    <p:extLst>
      <p:ext uri="{BB962C8B-B14F-4D97-AF65-F5344CB8AC3E}">
        <p14:creationId xmlns:p14="http://schemas.microsoft.com/office/powerpoint/2010/main" val="79614713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2438400" y="1981200"/>
            <a:ext cx="4200729" cy="3742978"/>
            <a:chOff x="4711808" y="1905000"/>
            <a:chExt cx="4200729" cy="3742978"/>
          </a:xfrm>
        </p:grpSpPr>
        <p:pic>
          <p:nvPicPr>
            <p:cNvPr id="13" name="Picture 3"/>
            <p:cNvPicPr>
              <a:picLocks noChangeAspect="1" noChangeArrowheads="1"/>
            </p:cNvPicPr>
            <p:nvPr/>
          </p:nvPicPr>
          <p:blipFill>
            <a:blip r:embed="rId3" cstate="print"/>
            <a:srcRect/>
            <a:stretch>
              <a:fillRect/>
            </a:stretch>
          </p:blipFill>
          <p:spPr bwMode="auto">
            <a:xfrm>
              <a:off x="4711808" y="1914310"/>
              <a:ext cx="4200729" cy="3059305"/>
            </a:xfrm>
            <a:prstGeom prst="rect">
              <a:avLst/>
            </a:prstGeom>
            <a:noFill/>
            <a:ln w="6350">
              <a:solidFill>
                <a:schemeClr val="tx1"/>
              </a:solidFill>
              <a:round/>
              <a:headEnd/>
              <a:tailEnd/>
            </a:ln>
            <a:effectLst>
              <a:outerShdw blurRad="50800" dist="38100" dir="2700000" algn="tl" rotWithShape="0">
                <a:prstClr val="black">
                  <a:alpha val="40000"/>
                </a:prstClr>
              </a:outerShdw>
            </a:effectLst>
          </p:spPr>
        </p:pic>
        <p:grpSp>
          <p:nvGrpSpPr>
            <p:cNvPr id="14" name="Group 4"/>
            <p:cNvGrpSpPr>
              <a:grpSpLocks/>
            </p:cNvGrpSpPr>
            <p:nvPr/>
          </p:nvGrpSpPr>
          <p:grpSpPr bwMode="auto">
            <a:xfrm>
              <a:off x="4711808" y="1905000"/>
              <a:ext cx="4200729" cy="2472768"/>
              <a:chOff x="336" y="585"/>
              <a:chExt cx="2256" cy="1328"/>
            </a:xfrm>
          </p:grpSpPr>
          <p:sp>
            <p:nvSpPr>
              <p:cNvPr id="17" name="Line 5"/>
              <p:cNvSpPr>
                <a:spLocks noChangeShapeType="1"/>
              </p:cNvSpPr>
              <p:nvPr/>
            </p:nvSpPr>
            <p:spPr bwMode="auto">
              <a:xfrm>
                <a:off x="336" y="1607"/>
                <a:ext cx="2256" cy="1"/>
              </a:xfrm>
              <a:prstGeom prst="line">
                <a:avLst/>
              </a:prstGeom>
              <a:noFill/>
              <a:ln w="25400">
                <a:solidFill>
                  <a:srgbClr val="00FF00"/>
                </a:solidFill>
                <a:prstDash val="sysDash"/>
                <a:miter lim="800000"/>
                <a:headEnd/>
                <a:tailEnd/>
              </a:ln>
              <a:effectLst/>
            </p:spPr>
            <p:txBody>
              <a:bodyP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19" name="Freeform 6"/>
              <p:cNvSpPr>
                <a:spLocks noChangeArrowheads="1"/>
              </p:cNvSpPr>
              <p:nvPr/>
            </p:nvSpPr>
            <p:spPr bwMode="auto">
              <a:xfrm>
                <a:off x="336" y="1628"/>
                <a:ext cx="2256" cy="168"/>
              </a:xfrm>
              <a:custGeom>
                <a:avLst/>
                <a:gdLst/>
                <a:ahLst/>
                <a:cxnLst>
                  <a:cxn ang="0">
                    <a:pos x="0" y="177"/>
                  </a:cxn>
                  <a:cxn ang="0">
                    <a:pos x="670" y="6"/>
                  </a:cxn>
                  <a:cxn ang="0">
                    <a:pos x="810" y="0"/>
                  </a:cxn>
                  <a:cxn ang="0">
                    <a:pos x="1219" y="9"/>
                  </a:cxn>
                  <a:cxn ang="0">
                    <a:pos x="1296" y="47"/>
                  </a:cxn>
                  <a:cxn ang="0">
                    <a:pos x="1438" y="40"/>
                  </a:cxn>
                  <a:cxn ang="0">
                    <a:pos x="1567" y="107"/>
                  </a:cxn>
                  <a:cxn ang="0">
                    <a:pos x="2304" y="155"/>
                  </a:cxn>
                </a:cxnLst>
                <a:rect l="0" t="0" r="r" b="b"/>
                <a:pathLst>
                  <a:path w="2304" h="177">
                    <a:moveTo>
                      <a:pt x="0" y="177"/>
                    </a:moveTo>
                    <a:lnTo>
                      <a:pt x="670" y="6"/>
                    </a:lnTo>
                    <a:lnTo>
                      <a:pt x="810" y="0"/>
                    </a:lnTo>
                    <a:lnTo>
                      <a:pt x="1219" y="9"/>
                    </a:lnTo>
                    <a:lnTo>
                      <a:pt x="1296" y="47"/>
                    </a:lnTo>
                    <a:lnTo>
                      <a:pt x="1438" y="40"/>
                    </a:lnTo>
                    <a:lnTo>
                      <a:pt x="1567" y="107"/>
                    </a:lnTo>
                    <a:lnTo>
                      <a:pt x="2304" y="155"/>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0" name="Freeform 7"/>
              <p:cNvSpPr>
                <a:spLocks noChangeArrowheads="1"/>
              </p:cNvSpPr>
              <p:nvPr/>
            </p:nvSpPr>
            <p:spPr bwMode="auto">
              <a:xfrm>
                <a:off x="544" y="585"/>
                <a:ext cx="2046" cy="632"/>
              </a:xfrm>
              <a:custGeom>
                <a:avLst/>
                <a:gdLst/>
                <a:ahLst/>
                <a:cxnLst>
                  <a:cxn ang="0">
                    <a:pos x="0" y="0"/>
                  </a:cxn>
                  <a:cxn ang="0">
                    <a:pos x="220" y="245"/>
                  </a:cxn>
                  <a:cxn ang="0">
                    <a:pos x="304" y="291"/>
                  </a:cxn>
                  <a:cxn ang="0">
                    <a:pos x="354" y="391"/>
                  </a:cxn>
                  <a:cxn ang="0">
                    <a:pos x="390" y="403"/>
                  </a:cxn>
                  <a:cxn ang="0">
                    <a:pos x="458" y="564"/>
                  </a:cxn>
                  <a:cxn ang="0">
                    <a:pos x="378" y="564"/>
                  </a:cxn>
                  <a:cxn ang="0">
                    <a:pos x="410" y="617"/>
                  </a:cxn>
                  <a:cxn ang="0">
                    <a:pos x="467" y="615"/>
                  </a:cxn>
                  <a:cxn ang="0">
                    <a:pos x="510" y="665"/>
                  </a:cxn>
                  <a:cxn ang="0">
                    <a:pos x="599" y="631"/>
                  </a:cxn>
                  <a:cxn ang="0">
                    <a:pos x="652" y="643"/>
                  </a:cxn>
                  <a:cxn ang="0">
                    <a:pos x="832" y="603"/>
                  </a:cxn>
                  <a:cxn ang="0">
                    <a:pos x="988" y="629"/>
                  </a:cxn>
                  <a:cxn ang="0">
                    <a:pos x="1062" y="528"/>
                  </a:cxn>
                  <a:cxn ang="0">
                    <a:pos x="1180" y="533"/>
                  </a:cxn>
                  <a:cxn ang="0">
                    <a:pos x="1166" y="514"/>
                  </a:cxn>
                  <a:cxn ang="0">
                    <a:pos x="1314" y="322"/>
                  </a:cxn>
                  <a:cxn ang="0">
                    <a:pos x="1372" y="310"/>
                  </a:cxn>
                  <a:cxn ang="0">
                    <a:pos x="1372" y="197"/>
                  </a:cxn>
                  <a:cxn ang="0">
                    <a:pos x="1420" y="197"/>
                  </a:cxn>
                  <a:cxn ang="0">
                    <a:pos x="1446" y="228"/>
                  </a:cxn>
                  <a:cxn ang="0">
                    <a:pos x="1449" y="288"/>
                  </a:cxn>
                  <a:cxn ang="0">
                    <a:pos x="1823" y="221"/>
                  </a:cxn>
                  <a:cxn ang="0">
                    <a:pos x="1826" y="82"/>
                  </a:cxn>
                  <a:cxn ang="0">
                    <a:pos x="1900" y="53"/>
                  </a:cxn>
                  <a:cxn ang="0">
                    <a:pos x="1922" y="96"/>
                  </a:cxn>
                  <a:cxn ang="0">
                    <a:pos x="1922" y="199"/>
                  </a:cxn>
                  <a:cxn ang="0">
                    <a:pos x="2090" y="161"/>
                  </a:cxn>
                </a:cxnLst>
                <a:rect l="0" t="0" r="r" b="b"/>
                <a:pathLst>
                  <a:path w="2090" h="665">
                    <a:moveTo>
                      <a:pt x="0" y="0"/>
                    </a:moveTo>
                    <a:cubicBezTo>
                      <a:pt x="37" y="41"/>
                      <a:pt x="167" y="196"/>
                      <a:pt x="220" y="245"/>
                    </a:cubicBezTo>
                    <a:lnTo>
                      <a:pt x="304" y="291"/>
                    </a:lnTo>
                    <a:lnTo>
                      <a:pt x="354" y="391"/>
                    </a:lnTo>
                    <a:lnTo>
                      <a:pt x="390" y="403"/>
                    </a:lnTo>
                    <a:lnTo>
                      <a:pt x="458" y="564"/>
                    </a:lnTo>
                    <a:lnTo>
                      <a:pt x="378" y="564"/>
                    </a:lnTo>
                    <a:lnTo>
                      <a:pt x="410" y="617"/>
                    </a:lnTo>
                    <a:lnTo>
                      <a:pt x="467" y="615"/>
                    </a:lnTo>
                    <a:lnTo>
                      <a:pt x="510" y="665"/>
                    </a:lnTo>
                    <a:lnTo>
                      <a:pt x="599" y="631"/>
                    </a:lnTo>
                    <a:lnTo>
                      <a:pt x="652" y="643"/>
                    </a:lnTo>
                    <a:lnTo>
                      <a:pt x="832" y="603"/>
                    </a:lnTo>
                    <a:lnTo>
                      <a:pt x="988" y="629"/>
                    </a:lnTo>
                    <a:lnTo>
                      <a:pt x="1062" y="528"/>
                    </a:lnTo>
                    <a:lnTo>
                      <a:pt x="1180" y="533"/>
                    </a:lnTo>
                    <a:lnTo>
                      <a:pt x="1166" y="514"/>
                    </a:lnTo>
                    <a:lnTo>
                      <a:pt x="1314" y="322"/>
                    </a:lnTo>
                    <a:lnTo>
                      <a:pt x="1372" y="310"/>
                    </a:lnTo>
                    <a:lnTo>
                      <a:pt x="1372" y="197"/>
                    </a:lnTo>
                    <a:lnTo>
                      <a:pt x="1420" y="197"/>
                    </a:lnTo>
                    <a:lnTo>
                      <a:pt x="1446" y="228"/>
                    </a:lnTo>
                    <a:lnTo>
                      <a:pt x="1449" y="288"/>
                    </a:lnTo>
                    <a:lnTo>
                      <a:pt x="1823" y="221"/>
                    </a:lnTo>
                    <a:lnTo>
                      <a:pt x="1826" y="82"/>
                    </a:lnTo>
                    <a:lnTo>
                      <a:pt x="1900" y="53"/>
                    </a:lnTo>
                    <a:lnTo>
                      <a:pt x="1922" y="96"/>
                    </a:lnTo>
                    <a:lnTo>
                      <a:pt x="1922" y="199"/>
                    </a:lnTo>
                    <a:lnTo>
                      <a:pt x="2090" y="161"/>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1" name="Freeform 8"/>
              <p:cNvSpPr>
                <a:spLocks noChangeArrowheads="1"/>
              </p:cNvSpPr>
              <p:nvPr/>
            </p:nvSpPr>
            <p:spPr bwMode="auto">
              <a:xfrm>
                <a:off x="726" y="953"/>
                <a:ext cx="156" cy="743"/>
              </a:xfrm>
              <a:custGeom>
                <a:avLst/>
                <a:gdLst/>
                <a:ahLst/>
                <a:cxnLst>
                  <a:cxn ang="0">
                    <a:pos x="159" y="2"/>
                  </a:cxn>
                  <a:cxn ang="0">
                    <a:pos x="32" y="0"/>
                  </a:cxn>
                  <a:cxn ang="0">
                    <a:pos x="0" y="782"/>
                  </a:cxn>
                </a:cxnLst>
                <a:rect l="0" t="0" r="r" b="b"/>
                <a:pathLst>
                  <a:path w="159" h="782">
                    <a:moveTo>
                      <a:pt x="159" y="2"/>
                    </a:moveTo>
                    <a:lnTo>
                      <a:pt x="32" y="0"/>
                    </a:lnTo>
                    <a:lnTo>
                      <a:pt x="0" y="782"/>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2" name="Line 9"/>
              <p:cNvSpPr>
                <a:spLocks noChangeShapeType="1"/>
              </p:cNvSpPr>
              <p:nvPr/>
            </p:nvSpPr>
            <p:spPr bwMode="auto">
              <a:xfrm>
                <a:off x="1366" y="1158"/>
                <a:ext cx="5" cy="481"/>
              </a:xfrm>
              <a:prstGeom prst="line">
                <a:avLst/>
              </a:prstGeom>
              <a:noFill/>
              <a:ln w="25400">
                <a:solidFill>
                  <a:srgbClr val="FFFF00"/>
                </a:solidFill>
                <a:miter lim="800000"/>
                <a:headEnd/>
                <a:tailEnd/>
              </a:ln>
              <a:effectLst/>
            </p:spPr>
            <p:txBody>
              <a:bodyP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3" name="Freeform 10"/>
              <p:cNvSpPr>
                <a:spLocks noChangeArrowheads="1"/>
              </p:cNvSpPr>
              <p:nvPr/>
            </p:nvSpPr>
            <p:spPr bwMode="auto">
              <a:xfrm>
                <a:off x="1511" y="1183"/>
                <a:ext cx="12" cy="456"/>
              </a:xfrm>
              <a:custGeom>
                <a:avLst/>
                <a:gdLst/>
                <a:ahLst/>
                <a:cxnLst>
                  <a:cxn ang="0">
                    <a:pos x="0" y="0"/>
                  </a:cxn>
                  <a:cxn ang="0">
                    <a:pos x="12" y="480"/>
                  </a:cxn>
                </a:cxnLst>
                <a:rect l="0" t="0" r="r" b="b"/>
                <a:pathLst>
                  <a:path w="12" h="480">
                    <a:moveTo>
                      <a:pt x="0" y="0"/>
                    </a:moveTo>
                    <a:lnTo>
                      <a:pt x="12" y="480"/>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4" name="Freeform 11"/>
              <p:cNvSpPr>
                <a:spLocks noChangeArrowheads="1"/>
              </p:cNvSpPr>
              <p:nvPr/>
            </p:nvSpPr>
            <p:spPr bwMode="auto">
              <a:xfrm>
                <a:off x="1830" y="893"/>
                <a:ext cx="43" cy="839"/>
              </a:xfrm>
              <a:custGeom>
                <a:avLst/>
                <a:gdLst/>
                <a:ahLst/>
                <a:cxnLst>
                  <a:cxn ang="0">
                    <a:pos x="0" y="0"/>
                  </a:cxn>
                  <a:cxn ang="0">
                    <a:pos x="8" y="58"/>
                  </a:cxn>
                  <a:cxn ang="0">
                    <a:pos x="24" y="89"/>
                  </a:cxn>
                  <a:cxn ang="0">
                    <a:pos x="44" y="883"/>
                  </a:cxn>
                </a:cxnLst>
                <a:rect l="0" t="0" r="r" b="b"/>
                <a:pathLst>
                  <a:path w="44" h="883">
                    <a:moveTo>
                      <a:pt x="0" y="0"/>
                    </a:moveTo>
                    <a:lnTo>
                      <a:pt x="8" y="58"/>
                    </a:lnTo>
                    <a:lnTo>
                      <a:pt x="24" y="89"/>
                    </a:lnTo>
                    <a:lnTo>
                      <a:pt x="44" y="883"/>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5" name="Freeform 12"/>
              <p:cNvSpPr>
                <a:spLocks noChangeArrowheads="1"/>
              </p:cNvSpPr>
              <p:nvPr/>
            </p:nvSpPr>
            <p:spPr bwMode="auto">
              <a:xfrm>
                <a:off x="1699" y="1091"/>
                <a:ext cx="42" cy="577"/>
              </a:xfrm>
              <a:custGeom>
                <a:avLst/>
                <a:gdLst/>
                <a:ahLst/>
                <a:cxnLst>
                  <a:cxn ang="0">
                    <a:pos x="0" y="0"/>
                  </a:cxn>
                  <a:cxn ang="0">
                    <a:pos x="36" y="5"/>
                  </a:cxn>
                  <a:cxn ang="0">
                    <a:pos x="43" y="607"/>
                  </a:cxn>
                </a:cxnLst>
                <a:rect l="0" t="0" r="r" b="b"/>
                <a:pathLst>
                  <a:path w="43" h="607">
                    <a:moveTo>
                      <a:pt x="0" y="0"/>
                    </a:moveTo>
                    <a:lnTo>
                      <a:pt x="36" y="5"/>
                    </a:lnTo>
                    <a:lnTo>
                      <a:pt x="43" y="607"/>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6" name="Line 13"/>
              <p:cNvSpPr>
                <a:spLocks noChangeShapeType="1"/>
              </p:cNvSpPr>
              <p:nvPr/>
            </p:nvSpPr>
            <p:spPr bwMode="auto">
              <a:xfrm>
                <a:off x="1135" y="1183"/>
                <a:ext cx="1" cy="456"/>
              </a:xfrm>
              <a:prstGeom prst="line">
                <a:avLst/>
              </a:prstGeom>
              <a:noFill/>
              <a:ln w="25400">
                <a:solidFill>
                  <a:srgbClr val="FFFF00"/>
                </a:solidFill>
                <a:miter lim="800000"/>
                <a:headEnd/>
                <a:tailEnd/>
              </a:ln>
              <a:effectLst/>
            </p:spPr>
            <p:txBody>
              <a:bodyP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7" name="Freeform 14"/>
              <p:cNvSpPr>
                <a:spLocks noChangeArrowheads="1"/>
              </p:cNvSpPr>
              <p:nvPr/>
            </p:nvSpPr>
            <p:spPr bwMode="auto">
              <a:xfrm>
                <a:off x="336" y="590"/>
                <a:ext cx="576" cy="534"/>
              </a:xfrm>
              <a:custGeom>
                <a:avLst/>
                <a:gdLst/>
                <a:ahLst/>
                <a:cxnLst>
                  <a:cxn ang="0">
                    <a:pos x="0" y="0"/>
                  </a:cxn>
                  <a:cxn ang="0">
                    <a:pos x="422" y="377"/>
                  </a:cxn>
                  <a:cxn ang="0">
                    <a:pos x="588" y="562"/>
                  </a:cxn>
                </a:cxnLst>
                <a:rect l="0" t="0" r="r" b="b"/>
                <a:pathLst>
                  <a:path w="588" h="562">
                    <a:moveTo>
                      <a:pt x="0" y="0"/>
                    </a:moveTo>
                    <a:lnTo>
                      <a:pt x="422" y="377"/>
                    </a:lnTo>
                    <a:lnTo>
                      <a:pt x="588" y="562"/>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8" name="Freeform 15"/>
              <p:cNvSpPr>
                <a:spLocks noChangeArrowheads="1"/>
              </p:cNvSpPr>
              <p:nvPr/>
            </p:nvSpPr>
            <p:spPr bwMode="auto">
              <a:xfrm>
                <a:off x="1583" y="1087"/>
                <a:ext cx="22" cy="598"/>
              </a:xfrm>
              <a:custGeom>
                <a:avLst/>
                <a:gdLst/>
                <a:ahLst/>
                <a:cxnLst>
                  <a:cxn ang="0">
                    <a:pos x="0" y="0"/>
                  </a:cxn>
                  <a:cxn ang="0">
                    <a:pos x="8" y="598"/>
                  </a:cxn>
                  <a:cxn ang="0">
                    <a:pos x="23" y="629"/>
                  </a:cxn>
                </a:cxnLst>
                <a:rect l="0" t="0" r="r" b="b"/>
                <a:pathLst>
                  <a:path w="23" h="629">
                    <a:moveTo>
                      <a:pt x="0" y="0"/>
                    </a:moveTo>
                    <a:lnTo>
                      <a:pt x="8" y="598"/>
                    </a:lnTo>
                    <a:lnTo>
                      <a:pt x="23" y="629"/>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9" name="Freeform 16"/>
              <p:cNvSpPr>
                <a:spLocks noChangeArrowheads="1"/>
              </p:cNvSpPr>
              <p:nvPr/>
            </p:nvSpPr>
            <p:spPr bwMode="auto">
              <a:xfrm>
                <a:off x="977" y="1215"/>
                <a:ext cx="69" cy="424"/>
              </a:xfrm>
              <a:custGeom>
                <a:avLst/>
                <a:gdLst/>
                <a:ahLst/>
                <a:cxnLst>
                  <a:cxn ang="0">
                    <a:pos x="70" y="0"/>
                  </a:cxn>
                  <a:cxn ang="0">
                    <a:pos x="10" y="31"/>
                  </a:cxn>
                  <a:cxn ang="0">
                    <a:pos x="0" y="436"/>
                  </a:cxn>
                  <a:cxn ang="0">
                    <a:pos x="18" y="446"/>
                  </a:cxn>
                </a:cxnLst>
                <a:rect l="0" t="0" r="r" b="b"/>
                <a:pathLst>
                  <a:path w="70" h="446">
                    <a:moveTo>
                      <a:pt x="70" y="0"/>
                    </a:moveTo>
                    <a:lnTo>
                      <a:pt x="10" y="31"/>
                    </a:lnTo>
                    <a:lnTo>
                      <a:pt x="0" y="436"/>
                    </a:lnTo>
                    <a:lnTo>
                      <a:pt x="18" y="446"/>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30" name="Freeform 17"/>
              <p:cNvSpPr>
                <a:spLocks noChangeArrowheads="1"/>
              </p:cNvSpPr>
              <p:nvPr/>
            </p:nvSpPr>
            <p:spPr bwMode="auto">
              <a:xfrm>
                <a:off x="1746" y="863"/>
                <a:ext cx="846" cy="228"/>
              </a:xfrm>
              <a:custGeom>
                <a:avLst/>
                <a:gdLst/>
                <a:ahLst/>
                <a:cxnLst>
                  <a:cxn ang="0">
                    <a:pos x="0" y="240"/>
                  </a:cxn>
                  <a:cxn ang="0">
                    <a:pos x="96" y="144"/>
                  </a:cxn>
                  <a:cxn ang="0">
                    <a:pos x="864" y="0"/>
                  </a:cxn>
                </a:cxnLst>
                <a:rect l="0" t="0" r="r" b="b"/>
                <a:pathLst>
                  <a:path w="864" h="240">
                    <a:moveTo>
                      <a:pt x="0" y="240"/>
                    </a:moveTo>
                    <a:lnTo>
                      <a:pt x="96" y="144"/>
                    </a:lnTo>
                    <a:lnTo>
                      <a:pt x="864" y="0"/>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31" name="Freeform 18"/>
              <p:cNvSpPr>
                <a:spLocks noChangeArrowheads="1"/>
              </p:cNvSpPr>
              <p:nvPr/>
            </p:nvSpPr>
            <p:spPr bwMode="auto">
              <a:xfrm>
                <a:off x="336" y="1639"/>
                <a:ext cx="752" cy="274"/>
              </a:xfrm>
              <a:custGeom>
                <a:avLst/>
                <a:gdLst/>
                <a:ahLst/>
                <a:cxnLst>
                  <a:cxn ang="0">
                    <a:pos x="0" y="288"/>
                  </a:cxn>
                  <a:cxn ang="0">
                    <a:pos x="720" y="96"/>
                  </a:cxn>
                  <a:cxn ang="0">
                    <a:pos x="768" y="0"/>
                  </a:cxn>
                </a:cxnLst>
                <a:rect l="0" t="0" r="r" b="b"/>
                <a:pathLst>
                  <a:path w="768" h="288">
                    <a:moveTo>
                      <a:pt x="0" y="288"/>
                    </a:moveTo>
                    <a:lnTo>
                      <a:pt x="720" y="96"/>
                    </a:lnTo>
                    <a:lnTo>
                      <a:pt x="768" y="0"/>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32" name="Freeform 19"/>
              <p:cNvSpPr>
                <a:spLocks noChangeArrowheads="1"/>
              </p:cNvSpPr>
              <p:nvPr/>
            </p:nvSpPr>
            <p:spPr bwMode="auto">
              <a:xfrm>
                <a:off x="940" y="1169"/>
                <a:ext cx="44" cy="75"/>
              </a:xfrm>
              <a:custGeom>
                <a:avLst/>
                <a:gdLst/>
                <a:ahLst/>
                <a:cxnLst>
                  <a:cxn ang="0">
                    <a:pos x="0" y="0"/>
                  </a:cxn>
                  <a:cxn ang="0">
                    <a:pos x="45" y="79"/>
                  </a:cxn>
                </a:cxnLst>
                <a:rect l="0" t="0" r="r" b="b"/>
                <a:pathLst>
                  <a:path w="45" h="79">
                    <a:moveTo>
                      <a:pt x="0" y="0"/>
                    </a:moveTo>
                    <a:lnTo>
                      <a:pt x="45" y="79"/>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grpSp>
        <p:sp>
          <p:nvSpPr>
            <p:cNvPr id="15" name="Text Box 20"/>
            <p:cNvSpPr txBox="1">
              <a:spLocks noChangeArrowheads="1"/>
            </p:cNvSpPr>
            <p:nvPr/>
          </p:nvSpPr>
          <p:spPr bwMode="auto">
            <a:xfrm>
              <a:off x="4801185" y="5122577"/>
              <a:ext cx="4038733" cy="525401"/>
            </a:xfrm>
            <a:prstGeom prst="rect">
              <a:avLst/>
            </a:prstGeom>
            <a:noFill/>
            <a:ln w="9525">
              <a:noFill/>
              <a:round/>
              <a:headEnd/>
              <a:tailEnd/>
            </a:ln>
            <a:effectLst/>
          </p:spPr>
          <p:txBody>
            <a:bodyPr wrap="square" lIns="90000" tIns="46800" rIns="90000" bIns="46800">
              <a:spAutoFit/>
            </a:bodyPr>
            <a:lstStyle/>
            <a:p>
              <a:pPr defTabSz="457200">
                <a:spcBef>
                  <a:spcPts val="75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prstClr val="black"/>
                  </a:solidFill>
                  <a:latin typeface="Calibri"/>
                  <a:cs typeface="Arial" pitchFamily="34" charset="0"/>
                </a:rPr>
                <a:t>Geometric</a:t>
              </a:r>
              <a:r>
                <a:rPr lang="en-GB" sz="2800" b="0" dirty="0">
                  <a:solidFill>
                    <a:prstClr val="black"/>
                  </a:solidFill>
                  <a:latin typeface="Calibri"/>
                  <a:cs typeface="Arial" pitchFamily="34" charset="0"/>
                </a:rPr>
                <a:t> information</a:t>
              </a:r>
            </a:p>
          </p:txBody>
        </p:sp>
      </p:grpSp>
      <p:sp>
        <p:nvSpPr>
          <p:cNvPr id="34" name="Text Box 68"/>
          <p:cNvSpPr txBox="1">
            <a:spLocks noChangeArrowheads="1"/>
          </p:cNvSpPr>
          <p:nvPr/>
        </p:nvSpPr>
        <p:spPr bwMode="auto">
          <a:xfrm>
            <a:off x="2328964" y="5658464"/>
            <a:ext cx="4419600" cy="525401"/>
          </a:xfrm>
          <a:prstGeom prst="rect">
            <a:avLst/>
          </a:prstGeom>
          <a:noFill/>
          <a:ln w="9525">
            <a:noFill/>
            <a:round/>
            <a:headEnd/>
            <a:tailEnd/>
          </a:ln>
          <a:effectLst/>
        </p:spPr>
        <p:txBody>
          <a:bodyPr wrap="square" lIns="90000" tIns="46800" rIns="90000" bIns="46800">
            <a:spAutoFit/>
          </a:bodyPr>
          <a:lstStyle/>
          <a:p>
            <a:pPr defTabSz="457200">
              <a:spcBef>
                <a:spcPts val="75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prstClr val="black"/>
                </a:solidFill>
                <a:latin typeface="Calibri"/>
                <a:cs typeface="Arial" pitchFamily="34" charset="0"/>
              </a:rPr>
              <a:t>Semantic</a:t>
            </a:r>
            <a:r>
              <a:rPr lang="en-GB" sz="2800" b="0" dirty="0">
                <a:solidFill>
                  <a:prstClr val="black"/>
                </a:solidFill>
                <a:latin typeface="Calibri"/>
                <a:cs typeface="Arial" pitchFamily="34" charset="0"/>
              </a:rPr>
              <a:t> information</a:t>
            </a:r>
          </a:p>
        </p:txBody>
      </p:sp>
      <p:sp>
        <p:nvSpPr>
          <p:cNvPr id="35" name="Rectangle 69"/>
          <p:cNvSpPr>
            <a:spLocks noChangeArrowheads="1"/>
          </p:cNvSpPr>
          <p:nvPr/>
        </p:nvSpPr>
        <p:spPr bwMode="auto">
          <a:xfrm>
            <a:off x="2401488" y="2819400"/>
            <a:ext cx="798912"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0000"/>
                </a:solidFill>
                <a:latin typeface="Calibri"/>
                <a:cs typeface="Arial" pitchFamily="34" charset="0"/>
              </a:rPr>
              <a:t>building</a:t>
            </a:r>
          </a:p>
        </p:txBody>
      </p:sp>
      <p:sp>
        <p:nvSpPr>
          <p:cNvPr id="36" name="Text Box 76"/>
          <p:cNvSpPr txBox="1">
            <a:spLocks noChangeArrowheads="1"/>
          </p:cNvSpPr>
          <p:nvPr/>
        </p:nvSpPr>
        <p:spPr bwMode="auto">
          <a:xfrm>
            <a:off x="2676030" y="4143426"/>
            <a:ext cx="685229"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9900"/>
                </a:solidFill>
                <a:latin typeface="Calibri"/>
                <a:cs typeface="Arial" pitchFamily="34" charset="0"/>
              </a:rPr>
              <a:t>person</a:t>
            </a:r>
          </a:p>
        </p:txBody>
      </p:sp>
      <p:sp>
        <p:nvSpPr>
          <p:cNvPr id="37" name="Text Box 77"/>
          <p:cNvSpPr txBox="1">
            <a:spLocks noChangeArrowheads="1"/>
          </p:cNvSpPr>
          <p:nvPr/>
        </p:nvSpPr>
        <p:spPr bwMode="auto">
          <a:xfrm>
            <a:off x="3201677" y="3890191"/>
            <a:ext cx="808211"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66FF33"/>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66FF33"/>
                </a:solidFill>
                <a:latin typeface="Calibri"/>
                <a:cs typeface="Arial" pitchFamily="34" charset="0"/>
              </a:rPr>
              <a:t>trashcan</a:t>
            </a:r>
          </a:p>
        </p:txBody>
      </p:sp>
      <p:sp>
        <p:nvSpPr>
          <p:cNvPr id="38" name="Text Box 78"/>
          <p:cNvSpPr txBox="1">
            <a:spLocks noChangeArrowheads="1"/>
          </p:cNvSpPr>
          <p:nvPr/>
        </p:nvSpPr>
        <p:spPr bwMode="auto">
          <a:xfrm>
            <a:off x="4744941" y="3957242"/>
            <a:ext cx="404704"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00FF"/>
                </a:solidFill>
                <a:latin typeface="Calibri"/>
                <a:cs typeface="Arial" pitchFamily="34" charset="0"/>
              </a:rPr>
              <a:t>car</a:t>
            </a:r>
          </a:p>
        </p:txBody>
      </p:sp>
      <p:sp>
        <p:nvSpPr>
          <p:cNvPr id="39" name="Text Box 79"/>
          <p:cNvSpPr txBox="1">
            <a:spLocks noChangeArrowheads="1"/>
          </p:cNvSpPr>
          <p:nvPr/>
        </p:nvSpPr>
        <p:spPr bwMode="auto">
          <a:xfrm>
            <a:off x="5350099" y="3864121"/>
            <a:ext cx="404704"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00FF"/>
                </a:solidFill>
                <a:latin typeface="Calibri"/>
                <a:cs typeface="Arial" pitchFamily="34" charset="0"/>
              </a:rPr>
              <a:t>car</a:t>
            </a:r>
          </a:p>
        </p:txBody>
      </p:sp>
      <p:sp>
        <p:nvSpPr>
          <p:cNvPr id="40" name="Rectangle 39"/>
          <p:cNvSpPr/>
          <p:nvPr/>
        </p:nvSpPr>
        <p:spPr>
          <a:xfrm>
            <a:off x="3602916" y="4511112"/>
            <a:ext cx="707566" cy="277640"/>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white"/>
                </a:solidFill>
                <a:latin typeface="Calibri"/>
                <a:cs typeface="Arial" pitchFamily="34" charset="0"/>
              </a:rPr>
              <a:t>ground</a:t>
            </a:r>
          </a:p>
        </p:txBody>
      </p:sp>
      <p:sp>
        <p:nvSpPr>
          <p:cNvPr id="41" name="Rectangle 40"/>
          <p:cNvSpPr/>
          <p:nvPr/>
        </p:nvSpPr>
        <p:spPr>
          <a:xfrm>
            <a:off x="3962400" y="1996512"/>
            <a:ext cx="492444" cy="277640"/>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black"/>
                </a:solidFill>
                <a:latin typeface="Calibri"/>
                <a:cs typeface="Arial" pitchFamily="34" charset="0"/>
              </a:rPr>
              <a:t>tree</a:t>
            </a:r>
          </a:p>
        </p:txBody>
      </p:sp>
      <p:sp>
        <p:nvSpPr>
          <p:cNvPr id="42" name="Rectangle 41"/>
          <p:cNvSpPr/>
          <p:nvPr/>
        </p:nvSpPr>
        <p:spPr>
          <a:xfrm>
            <a:off x="5603980" y="2099873"/>
            <a:ext cx="492444" cy="277640"/>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black"/>
                </a:solidFill>
                <a:latin typeface="Calibri"/>
                <a:cs typeface="Arial" pitchFamily="34" charset="0"/>
              </a:rPr>
              <a:t>tree</a:t>
            </a:r>
          </a:p>
        </p:txBody>
      </p:sp>
      <p:sp>
        <p:nvSpPr>
          <p:cNvPr id="43" name="Rectangle 42"/>
          <p:cNvSpPr/>
          <p:nvPr/>
        </p:nvSpPr>
        <p:spPr>
          <a:xfrm>
            <a:off x="4575654" y="2557073"/>
            <a:ext cx="418704" cy="277640"/>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0000FF"/>
                </a:solidFill>
                <a:latin typeface="Calibri"/>
                <a:cs typeface="Arial" pitchFamily="34" charset="0"/>
              </a:rPr>
              <a:t>sky</a:t>
            </a:r>
          </a:p>
        </p:txBody>
      </p:sp>
      <p:sp>
        <p:nvSpPr>
          <p:cNvPr id="45" name="Text Box 77"/>
          <p:cNvSpPr txBox="1">
            <a:spLocks noChangeArrowheads="1"/>
          </p:cNvSpPr>
          <p:nvPr/>
        </p:nvSpPr>
        <p:spPr bwMode="auto">
          <a:xfrm>
            <a:off x="2601969" y="3444313"/>
            <a:ext cx="539228"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66FF33"/>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latin typeface="Calibri"/>
                <a:cs typeface="Arial" pitchFamily="34" charset="0"/>
              </a:rPr>
              <a:t>door</a:t>
            </a:r>
          </a:p>
        </p:txBody>
      </p:sp>
      <p:sp>
        <p:nvSpPr>
          <p:cNvPr id="46" name="Text Box 77"/>
          <p:cNvSpPr txBox="1">
            <a:spLocks noChangeArrowheads="1"/>
          </p:cNvSpPr>
          <p:nvPr/>
        </p:nvSpPr>
        <p:spPr bwMode="auto">
          <a:xfrm>
            <a:off x="5208371" y="3215713"/>
            <a:ext cx="779678"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66FF33"/>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latin typeface="Calibri"/>
                <a:cs typeface="Arial" pitchFamily="34" charset="0"/>
              </a:rPr>
              <a:t>window</a:t>
            </a:r>
          </a:p>
        </p:txBody>
      </p:sp>
      <p:sp>
        <p:nvSpPr>
          <p:cNvPr id="47" name="Rectangle 69"/>
          <p:cNvSpPr>
            <a:spLocks noChangeArrowheads="1"/>
          </p:cNvSpPr>
          <p:nvPr/>
        </p:nvSpPr>
        <p:spPr bwMode="auto">
          <a:xfrm>
            <a:off x="5113128" y="2834713"/>
            <a:ext cx="770060"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0000"/>
                </a:solidFill>
                <a:latin typeface="Calibri"/>
                <a:cs typeface="Arial" pitchFamily="34" charset="0"/>
              </a:rPr>
              <a:t>building</a:t>
            </a:r>
          </a:p>
        </p:txBody>
      </p:sp>
      <p:sp>
        <p:nvSpPr>
          <p:cNvPr id="48" name="Rectangle 69"/>
          <p:cNvSpPr>
            <a:spLocks noChangeArrowheads="1"/>
          </p:cNvSpPr>
          <p:nvPr/>
        </p:nvSpPr>
        <p:spPr bwMode="auto">
          <a:xfrm>
            <a:off x="2438824" y="2072713"/>
            <a:ext cx="489534"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white"/>
                </a:solidFill>
                <a:latin typeface="Calibri"/>
                <a:cs typeface="Arial" pitchFamily="34" charset="0"/>
              </a:rPr>
              <a:t>roof</a:t>
            </a:r>
          </a:p>
        </p:txBody>
      </p:sp>
      <p:sp>
        <p:nvSpPr>
          <p:cNvPr id="49" name="Rectangle 48"/>
          <p:cNvSpPr/>
          <p:nvPr/>
        </p:nvSpPr>
        <p:spPr>
          <a:xfrm>
            <a:off x="5105824" y="2480873"/>
            <a:ext cx="803874" cy="277640"/>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00FFFF"/>
                </a:solidFill>
                <a:latin typeface="Calibri"/>
                <a:cs typeface="Arial" pitchFamily="34" charset="0"/>
              </a:rPr>
              <a:t>chimney</a:t>
            </a:r>
          </a:p>
        </p:txBody>
      </p:sp>
      <p:sp>
        <p:nvSpPr>
          <p:cNvPr id="52" name="Rectangle 51"/>
          <p:cNvSpPr/>
          <p:nvPr/>
        </p:nvSpPr>
        <p:spPr>
          <a:xfrm>
            <a:off x="4953424" y="4282513"/>
            <a:ext cx="1419876" cy="304058"/>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Outdoor scene</a:t>
            </a:r>
          </a:p>
        </p:txBody>
      </p:sp>
      <p:sp>
        <p:nvSpPr>
          <p:cNvPr id="53" name="Rectangle 52"/>
          <p:cNvSpPr/>
          <p:nvPr/>
        </p:nvSpPr>
        <p:spPr>
          <a:xfrm>
            <a:off x="5029624" y="4511855"/>
            <a:ext cx="506870" cy="305276"/>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City</a:t>
            </a:r>
          </a:p>
        </p:txBody>
      </p:sp>
      <p:sp>
        <p:nvSpPr>
          <p:cNvPr id="54" name="Rectangle 53"/>
          <p:cNvSpPr/>
          <p:nvPr/>
        </p:nvSpPr>
        <p:spPr>
          <a:xfrm>
            <a:off x="5541861" y="4511113"/>
            <a:ext cx="1001172" cy="305276"/>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European</a:t>
            </a:r>
          </a:p>
        </p:txBody>
      </p:sp>
      <p:sp>
        <p:nvSpPr>
          <p:cNvPr id="55" name="Rectangle 54"/>
          <p:cNvSpPr/>
          <p:nvPr/>
        </p:nvSpPr>
        <p:spPr>
          <a:xfrm>
            <a:off x="5537284" y="4739713"/>
            <a:ext cx="330540" cy="305276"/>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a:t>
            </a:r>
          </a:p>
        </p:txBody>
      </p:sp>
      <p:sp>
        <p:nvSpPr>
          <p:cNvPr id="44" name="TextBox 43">
            <a:extLst>
              <a:ext uri="{FF2B5EF4-FFF2-40B4-BE49-F238E27FC236}">
                <a16:creationId xmlns:a16="http://schemas.microsoft.com/office/drawing/2014/main" id="{4B74C01C-D65C-FB4B-BE58-303C271EE919}"/>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
        <p:nvSpPr>
          <p:cNvPr id="50" name="Title 1">
            <a:extLst>
              <a:ext uri="{FF2B5EF4-FFF2-40B4-BE49-F238E27FC236}">
                <a16:creationId xmlns:a16="http://schemas.microsoft.com/office/drawing/2014/main" id="{A2018C35-4D4C-7648-9615-C1A8AC94D85F}"/>
              </a:ext>
            </a:extLst>
          </p:cNvPr>
          <p:cNvSpPr txBox="1">
            <a:spLocks/>
          </p:cNvSpPr>
          <p:nvPr/>
        </p:nvSpPr>
        <p:spPr>
          <a:xfrm>
            <a:off x="457200" y="152400"/>
            <a:ext cx="8229600" cy="12954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0" dirty="0"/>
              <a:t>What kind of information can be extracted from an image?</a:t>
            </a:r>
          </a:p>
        </p:txBody>
      </p:sp>
    </p:spTree>
    <p:extLst>
      <p:ext uri="{BB962C8B-B14F-4D97-AF65-F5344CB8AC3E}">
        <p14:creationId xmlns:p14="http://schemas.microsoft.com/office/powerpoint/2010/main" val="424794737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73BFD6-B4BF-1140-B551-EBE7D6446E71}"/>
              </a:ext>
            </a:extLst>
          </p:cNvPr>
          <p:cNvSpPr txBox="1"/>
          <p:nvPr/>
        </p:nvSpPr>
        <p:spPr>
          <a:xfrm>
            <a:off x="1560589" y="633046"/>
            <a:ext cx="184731" cy="276999"/>
          </a:xfrm>
          <a:prstGeom prst="rect">
            <a:avLst/>
          </a:prstGeom>
          <a:noFill/>
        </p:spPr>
        <p:txBody>
          <a:bodyPr wrap="none" rtlCol="0">
            <a:spAutoFit/>
          </a:bodyPr>
          <a:lstStyle/>
          <a:p>
            <a:endParaRPr lang="en-US" dirty="0"/>
          </a:p>
        </p:txBody>
      </p:sp>
      <p:sp>
        <p:nvSpPr>
          <p:cNvPr id="5" name="Rectangle 2">
            <a:extLst>
              <a:ext uri="{FF2B5EF4-FFF2-40B4-BE49-F238E27FC236}">
                <a16:creationId xmlns:a16="http://schemas.microsoft.com/office/drawing/2014/main" id="{D0E525BC-8905-924B-A6E0-289208A532AD}"/>
              </a:ext>
            </a:extLst>
          </p:cNvPr>
          <p:cNvSpPr txBox="1">
            <a:spLocks noChangeArrowheads="1"/>
          </p:cNvSpPr>
          <p:nvPr/>
        </p:nvSpPr>
        <p:spPr bwMode="auto">
          <a:xfrm>
            <a:off x="685800" y="71845"/>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eaLnBrk="1" hangingPunct="1">
              <a:defRPr/>
            </a:pPr>
            <a:r>
              <a:rPr lang="en-US" b="0" kern="0" dirty="0">
                <a:solidFill>
                  <a:schemeClr val="tx1"/>
                </a:solidFill>
              </a:rPr>
              <a:t>Vision is hard: Images are ambiguous</a:t>
            </a:r>
          </a:p>
        </p:txBody>
      </p:sp>
      <p:pic>
        <p:nvPicPr>
          <p:cNvPr id="6" name="Picture 2" descr="Picture 2">
            <a:extLst>
              <a:ext uri="{FF2B5EF4-FFF2-40B4-BE49-F238E27FC236}">
                <a16:creationId xmlns:a16="http://schemas.microsoft.com/office/drawing/2014/main" id="{2B303872-147B-344E-815B-874EA16882EC}"/>
              </a:ext>
            </a:extLst>
          </p:cNvPr>
          <p:cNvPicPr>
            <a:picLocks noChangeAspect="1"/>
          </p:cNvPicPr>
          <p:nvPr/>
        </p:nvPicPr>
        <p:blipFill>
          <a:blip r:embed="rId2"/>
          <a:stretch>
            <a:fillRect/>
          </a:stretch>
        </p:blipFill>
        <p:spPr>
          <a:xfrm>
            <a:off x="1257300" y="1560602"/>
            <a:ext cx="6629400" cy="4371260"/>
          </a:xfrm>
          <a:prstGeom prst="rect">
            <a:avLst/>
          </a:prstGeom>
          <a:ln w="12700">
            <a:miter lim="400000"/>
          </a:ln>
          <a:effectLst/>
        </p:spPr>
      </p:pic>
      <p:sp>
        <p:nvSpPr>
          <p:cNvPr id="7" name="TextBox 6">
            <a:extLst>
              <a:ext uri="{FF2B5EF4-FFF2-40B4-BE49-F238E27FC236}">
                <a16:creationId xmlns:a16="http://schemas.microsoft.com/office/drawing/2014/main" id="{298ACABC-7068-F648-8A0F-AA38015032E9}"/>
              </a:ext>
            </a:extLst>
          </p:cNvPr>
          <p:cNvSpPr txBox="1"/>
          <p:nvPr/>
        </p:nvSpPr>
        <p:spPr>
          <a:xfrm>
            <a:off x="0" y="6430053"/>
            <a:ext cx="233910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spTree>
    <p:extLst>
      <p:ext uri="{BB962C8B-B14F-4D97-AF65-F5344CB8AC3E}">
        <p14:creationId xmlns:p14="http://schemas.microsoft.com/office/powerpoint/2010/main" val="2278829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2B1D13-4734-7942-BF23-13C9DF9642A2}"/>
              </a:ext>
            </a:extLst>
          </p:cNvPr>
          <p:cNvSpPr>
            <a:spLocks noGrp="1"/>
          </p:cNvSpPr>
          <p:nvPr>
            <p:ph idx="1"/>
          </p:nvPr>
        </p:nvSpPr>
        <p:spPr>
          <a:xfrm>
            <a:off x="4343400" y="1145764"/>
            <a:ext cx="4648200" cy="4959350"/>
          </a:xfrm>
        </p:spPr>
        <p:txBody>
          <a:bodyPr>
            <a:normAutofit fontScale="92500"/>
          </a:bodyPr>
          <a:lstStyle/>
          <a:p>
            <a:r>
              <a:rPr lang="en-US" dirty="0"/>
              <a:t>What is the image about?</a:t>
            </a:r>
          </a:p>
          <a:p>
            <a:r>
              <a:rPr lang="en-US" dirty="0"/>
              <a:t>What objects are in the image?</a:t>
            </a:r>
          </a:p>
          <a:p>
            <a:r>
              <a:rPr lang="en-US" dirty="0"/>
              <a:t>Where are they?</a:t>
            </a:r>
          </a:p>
          <a:p>
            <a:r>
              <a:rPr lang="en-US" dirty="0"/>
              <a:t>How are they oriented?</a:t>
            </a:r>
          </a:p>
          <a:p>
            <a:r>
              <a:rPr lang="en-US" dirty="0"/>
              <a:t>What is the layout of the scene in 3D?</a:t>
            </a:r>
          </a:p>
          <a:p>
            <a:r>
              <a:rPr lang="en-US" dirty="0"/>
              <a:t>What is the shape of each object?</a:t>
            </a:r>
          </a:p>
        </p:txBody>
      </p:sp>
      <p:sp>
        <p:nvSpPr>
          <p:cNvPr id="929794" name="Rectangle 2"/>
          <p:cNvSpPr>
            <a:spLocks noGrp="1" noChangeArrowheads="1"/>
          </p:cNvSpPr>
          <p:nvPr>
            <p:ph type="title"/>
          </p:nvPr>
        </p:nvSpPr>
        <p:spPr/>
        <p:txBody>
          <a:bodyPr>
            <a:normAutofit fontScale="90000"/>
          </a:bodyPr>
          <a:lstStyle/>
          <a:p>
            <a:r>
              <a:rPr lang="en-US" dirty="0"/>
              <a:t>The goal(s) or computer vision</a:t>
            </a:r>
          </a:p>
        </p:txBody>
      </p:sp>
      <p:sp>
        <p:nvSpPr>
          <p:cNvPr id="12" name="TextBox 11">
            <a:extLst>
              <a:ext uri="{FF2B5EF4-FFF2-40B4-BE49-F238E27FC236}">
                <a16:creationId xmlns:a16="http://schemas.microsoft.com/office/drawing/2014/main" id="{7060AD62-9773-7445-9C28-917300726688}"/>
              </a:ext>
            </a:extLst>
          </p:cNvPr>
          <p:cNvSpPr txBox="1"/>
          <p:nvPr/>
        </p:nvSpPr>
        <p:spPr>
          <a:xfrm>
            <a:off x="3177" y="6458715"/>
            <a:ext cx="2339103"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pic>
        <p:nvPicPr>
          <p:cNvPr id="2" name="Picture 1">
            <a:extLst>
              <a:ext uri="{FF2B5EF4-FFF2-40B4-BE49-F238E27FC236}">
                <a16:creationId xmlns:a16="http://schemas.microsoft.com/office/drawing/2014/main" id="{FDCB19CA-D53E-9944-9E6F-C7924F769A98}"/>
              </a:ext>
            </a:extLst>
          </p:cNvPr>
          <p:cNvPicPr>
            <a:picLocks noChangeAspect="1"/>
          </p:cNvPicPr>
          <p:nvPr/>
        </p:nvPicPr>
        <p:blipFill>
          <a:blip r:embed="rId3"/>
          <a:stretch>
            <a:fillRect/>
          </a:stretch>
        </p:blipFill>
        <p:spPr>
          <a:xfrm>
            <a:off x="76200" y="1145763"/>
            <a:ext cx="4162479" cy="4959350"/>
          </a:xfrm>
          <a:prstGeom prst="rect">
            <a:avLst/>
          </a:prstGeom>
        </p:spPr>
      </p:pic>
    </p:spTree>
    <p:extLst>
      <p:ext uri="{BB962C8B-B14F-4D97-AF65-F5344CB8AC3E}">
        <p14:creationId xmlns:p14="http://schemas.microsoft.com/office/powerpoint/2010/main" val="885006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Title 1"/>
          <p:cNvSpPr txBox="1">
            <a:spLocks noGrp="1"/>
          </p:cNvSpPr>
          <p:nvPr>
            <p:ph type="title"/>
          </p:nvPr>
        </p:nvSpPr>
        <p:spPr>
          <a:xfrm>
            <a:off x="457200" y="268038"/>
            <a:ext cx="8229600" cy="762000"/>
          </a:xfrm>
          <a:prstGeom prst="rect">
            <a:avLst/>
          </a:prstGeom>
        </p:spPr>
        <p:txBody>
          <a:bodyPr/>
          <a:lstStyle/>
          <a:p>
            <a:r>
              <a:rPr dirty="0"/>
              <a:t>The Pinhole Camera</a:t>
            </a:r>
          </a:p>
        </p:txBody>
      </p:sp>
      <p:pic>
        <p:nvPicPr>
          <p:cNvPr id="794" name="Picture 2" descr="Picture 2"/>
          <p:cNvPicPr>
            <a:picLocks noChangeAspect="1"/>
          </p:cNvPicPr>
          <p:nvPr/>
        </p:nvPicPr>
        <p:blipFill>
          <a:blip r:embed="rId2"/>
          <a:stretch>
            <a:fillRect/>
          </a:stretch>
        </p:blipFill>
        <p:spPr>
          <a:xfrm>
            <a:off x="209549" y="1590675"/>
            <a:ext cx="8793165" cy="4638676"/>
          </a:xfrm>
          <a:prstGeom prst="rect">
            <a:avLst/>
          </a:prstGeom>
          <a:ln w="12700">
            <a:miter lim="400000"/>
          </a:ln>
        </p:spPr>
      </p:pic>
      <p:sp>
        <p:nvSpPr>
          <p:cNvPr id="795" name="TextBox 16"/>
          <p:cNvSpPr txBox="1"/>
          <p:nvPr/>
        </p:nvSpPr>
        <p:spPr>
          <a:xfrm>
            <a:off x="1568450" y="2719388"/>
            <a:ext cx="191717" cy="351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algn="l" defTabSz="1300480">
              <a:defRPr sz="2400">
                <a:solidFill>
                  <a:srgbClr val="FF2600"/>
                </a:solidFill>
                <a:latin typeface="Calibri"/>
                <a:ea typeface="Calibri"/>
                <a:cs typeface="Calibri"/>
                <a:sym typeface="Calibri"/>
              </a:defRPr>
            </a:lvl1pPr>
          </a:lstStyle>
          <a:p>
            <a:r>
              <a:rPr sz="1687"/>
              <a:t>x</a:t>
            </a:r>
          </a:p>
        </p:txBody>
      </p:sp>
      <p:sp>
        <p:nvSpPr>
          <p:cNvPr id="796" name="TextBox 17"/>
          <p:cNvSpPr txBox="1"/>
          <p:nvPr/>
        </p:nvSpPr>
        <p:spPr>
          <a:xfrm>
            <a:off x="1122697" y="2567435"/>
            <a:ext cx="194923" cy="351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algn="l" defTabSz="1300480">
              <a:defRPr sz="2400">
                <a:solidFill>
                  <a:srgbClr val="FF2600"/>
                </a:solidFill>
                <a:latin typeface="Calibri"/>
                <a:ea typeface="Calibri"/>
                <a:cs typeface="Calibri"/>
                <a:sym typeface="Calibri"/>
              </a:defRPr>
            </a:lvl1pPr>
          </a:lstStyle>
          <a:p>
            <a:r>
              <a:rPr sz="1687"/>
              <a:t>y</a:t>
            </a:r>
          </a:p>
        </p:txBody>
      </p:sp>
      <p:grpSp>
        <p:nvGrpSpPr>
          <p:cNvPr id="799" name="TextBox 23"/>
          <p:cNvGrpSpPr/>
          <p:nvPr/>
        </p:nvGrpSpPr>
        <p:grpSpPr>
          <a:xfrm>
            <a:off x="4396401" y="4810453"/>
            <a:ext cx="4481659" cy="792078"/>
            <a:chOff x="0" y="-1"/>
            <a:chExt cx="6373914" cy="1126510"/>
          </a:xfrm>
        </p:grpSpPr>
        <p:sp>
          <p:nvSpPr>
            <p:cNvPr id="797" name="Rectangle"/>
            <p:cNvSpPr/>
            <p:nvPr/>
          </p:nvSpPr>
          <p:spPr>
            <a:xfrm>
              <a:off x="0" y="-1"/>
              <a:ext cx="6373914" cy="1126510"/>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pPr algn="l" defTabSz="914367">
                <a:defRPr sz="2400">
                  <a:latin typeface="Calibri"/>
                  <a:ea typeface="Calibri"/>
                  <a:cs typeface="Calibri"/>
                  <a:sym typeface="Calibri"/>
                </a:defRPr>
              </a:pPr>
              <a:endParaRPr sz="1687"/>
            </a:p>
          </p:txBody>
        </p:sp>
        <p:sp>
          <p:nvSpPr>
            <p:cNvPr id="798" name="Text"/>
            <p:cNvSpPr txBox="1"/>
            <p:nvPr/>
          </p:nvSpPr>
          <p:spPr>
            <a:xfrm>
              <a:off x="0" y="-1"/>
              <a:ext cx="6373914" cy="5005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defTabSz="1300480">
                <a:defRPr sz="2400">
                  <a:noFill/>
                  <a:latin typeface="Calibri"/>
                  <a:ea typeface="Calibri"/>
                  <a:cs typeface="Calibri"/>
                  <a:sym typeface="Calibri"/>
                </a:defRPr>
              </a:lvl1pPr>
            </a:lstStyle>
            <a:p>
              <a:r>
                <a:rPr sz="1687"/>
                <a:t> </a:t>
              </a:r>
            </a:p>
          </p:txBody>
        </p:sp>
      </p:grpSp>
      <p:sp>
        <p:nvSpPr>
          <p:cNvPr id="800" name="Line"/>
          <p:cNvSpPr/>
          <p:nvPr/>
        </p:nvSpPr>
        <p:spPr>
          <a:xfrm flipV="1">
            <a:off x="1367290" y="2998294"/>
            <a:ext cx="335158" cy="335157"/>
          </a:xfrm>
          <a:prstGeom prst="line">
            <a:avLst/>
          </a:prstGeom>
          <a:ln w="25400">
            <a:solidFill>
              <a:srgbClr val="FF2600"/>
            </a:solidFill>
            <a:miter lim="400000"/>
            <a:tailEnd type="triangle"/>
          </a:ln>
        </p:spPr>
        <p:txBody>
          <a:bodyPr lIns="35719" tIns="35719" rIns="35719" bIns="35719" anchor="ctr"/>
          <a:lstStyle/>
          <a:p>
            <a:pPr>
              <a:defRPr sz="4000"/>
            </a:pPr>
            <a:endParaRPr sz="2812"/>
          </a:p>
        </p:txBody>
      </p:sp>
      <p:sp>
        <p:nvSpPr>
          <p:cNvPr id="801" name="Line"/>
          <p:cNvSpPr/>
          <p:nvPr/>
        </p:nvSpPr>
        <p:spPr>
          <a:xfrm flipV="1">
            <a:off x="1317066" y="2829452"/>
            <a:ext cx="1" cy="507437"/>
          </a:xfrm>
          <a:prstGeom prst="line">
            <a:avLst/>
          </a:prstGeom>
          <a:ln w="25400">
            <a:solidFill>
              <a:srgbClr val="FF2600"/>
            </a:solidFill>
            <a:miter lim="400000"/>
            <a:tailEnd type="triangle"/>
          </a:ln>
        </p:spPr>
        <p:txBody>
          <a:bodyPr lIns="35719" tIns="35719" rIns="35719" bIns="35719" anchor="ctr"/>
          <a:lstStyle/>
          <a:p>
            <a:pPr>
              <a:defRPr sz="4000"/>
            </a:pPr>
            <a:endParaRPr sz="2812"/>
          </a:p>
        </p:txBody>
      </p:sp>
      <p:pic>
        <p:nvPicPr>
          <p:cNvPr id="802" name="Image" descr="Image"/>
          <p:cNvPicPr>
            <a:picLocks noChangeAspect="1"/>
          </p:cNvPicPr>
          <p:nvPr/>
        </p:nvPicPr>
        <p:blipFill>
          <a:blip r:embed="rId4"/>
          <a:stretch>
            <a:fillRect/>
          </a:stretch>
        </p:blipFill>
        <p:spPr>
          <a:xfrm flipH="1">
            <a:off x="5963941" y="2093696"/>
            <a:ext cx="740924" cy="2357482"/>
          </a:xfrm>
          <a:prstGeom prst="rect">
            <a:avLst/>
          </a:prstGeom>
          <a:ln w="12700">
            <a:miter lim="400000"/>
          </a:ln>
        </p:spPr>
      </p:pic>
      <p:sp>
        <p:nvSpPr>
          <p:cNvPr id="13" name="TextBox 12">
            <a:extLst>
              <a:ext uri="{FF2B5EF4-FFF2-40B4-BE49-F238E27FC236}">
                <a16:creationId xmlns:a16="http://schemas.microsoft.com/office/drawing/2014/main" id="{F0AD2E0B-6A02-824B-AC94-42FB01027A47}"/>
              </a:ext>
            </a:extLst>
          </p:cNvPr>
          <p:cNvSpPr txBox="1"/>
          <p:nvPr/>
        </p:nvSpPr>
        <p:spPr>
          <a:xfrm>
            <a:off x="23854" y="6488668"/>
            <a:ext cx="182614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J. Malik</a:t>
            </a:r>
            <a:endParaRPr lang="en-US" sz="1800" b="0" kern="0" dirty="0">
              <a:solidFill>
                <a:schemeClr val="tx1"/>
              </a:solidFill>
              <a:cs typeface="+mn-cs"/>
            </a:endParaRPr>
          </a:p>
        </p:txBody>
      </p:sp>
    </p:spTree>
    <p:extLst>
      <p:ext uri="{BB962C8B-B14F-4D97-AF65-F5344CB8AC3E}">
        <p14:creationId xmlns:p14="http://schemas.microsoft.com/office/powerpoint/2010/main" val="336445173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 grpId="0" animBg="1" advAuto="0"/>
      <p:bldP spid="802"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 name="Image" descr="Image"/>
          <p:cNvPicPr>
            <a:picLocks/>
          </p:cNvPicPr>
          <p:nvPr/>
        </p:nvPicPr>
        <p:blipFill>
          <a:blip r:embed="rId2"/>
          <a:stretch>
            <a:fillRect/>
          </a:stretch>
        </p:blipFill>
        <p:spPr>
          <a:xfrm>
            <a:off x="5417296" y="7922"/>
            <a:ext cx="1570548" cy="3352283"/>
          </a:xfrm>
          <a:prstGeom prst="rect">
            <a:avLst/>
          </a:prstGeom>
          <a:ln w="12700">
            <a:miter lim="400000"/>
          </a:ln>
        </p:spPr>
      </p:pic>
      <p:sp>
        <p:nvSpPr>
          <p:cNvPr id="829" name="Line"/>
          <p:cNvSpPr/>
          <p:nvPr/>
        </p:nvSpPr>
        <p:spPr>
          <a:xfrm flipH="1" flipV="1">
            <a:off x="702380" y="2875360"/>
            <a:ext cx="5762417" cy="1"/>
          </a:xfrm>
          <a:prstGeom prst="line">
            <a:avLst/>
          </a:prstGeom>
          <a:ln w="25400">
            <a:solidFill>
              <a:srgbClr val="000000"/>
            </a:solidFill>
            <a:miter lim="400000"/>
          </a:ln>
        </p:spPr>
        <p:txBody>
          <a:bodyPr lIns="35719" tIns="35719" rIns="35719" bIns="35719" anchor="ctr"/>
          <a:lstStyle/>
          <a:p>
            <a:pPr>
              <a:defRPr sz="4000"/>
            </a:pPr>
            <a:endParaRPr sz="2812"/>
          </a:p>
        </p:txBody>
      </p:sp>
      <p:sp>
        <p:nvSpPr>
          <p:cNvPr id="830" name="Circle"/>
          <p:cNvSpPr/>
          <p:nvPr/>
        </p:nvSpPr>
        <p:spPr>
          <a:xfrm>
            <a:off x="3953798" y="1967382"/>
            <a:ext cx="892969" cy="892969"/>
          </a:xfrm>
          <a:prstGeom prst="ellipse">
            <a:avLst/>
          </a:prstGeom>
          <a:solidFill>
            <a:srgbClr val="FFFFFF"/>
          </a:solidFill>
          <a:ln w="38100">
            <a:solidFill>
              <a:srgbClr val="FF2600"/>
            </a:solidFill>
            <a:miter lim="400000"/>
          </a:ln>
        </p:spPr>
        <p:txBody>
          <a:bodyPr lIns="35719" tIns="35719" rIns="35719" bIns="35719" anchor="ctr"/>
          <a:lstStyle/>
          <a:p>
            <a:pPr>
              <a:defRPr sz="4000"/>
            </a:pPr>
            <a:endParaRPr sz="2812"/>
          </a:p>
        </p:txBody>
      </p:sp>
      <p:grpSp>
        <p:nvGrpSpPr>
          <p:cNvPr id="891" name="Group"/>
          <p:cNvGrpSpPr/>
          <p:nvPr/>
        </p:nvGrpSpPr>
        <p:grpSpPr>
          <a:xfrm>
            <a:off x="779785" y="2901184"/>
            <a:ext cx="5426753" cy="140378"/>
            <a:chOff x="0" y="0"/>
            <a:chExt cx="7718047" cy="199647"/>
          </a:xfrm>
        </p:grpSpPr>
        <p:sp>
          <p:nvSpPr>
            <p:cNvPr id="831" name="Line"/>
            <p:cNvSpPr/>
            <p:nvPr/>
          </p:nvSpPr>
          <p:spPr>
            <a:xfrm flipV="1">
              <a:off x="-1"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32" name="Line"/>
            <p:cNvSpPr/>
            <p:nvPr/>
          </p:nvSpPr>
          <p:spPr>
            <a:xfrm flipV="1">
              <a:off x="127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33" name="Line"/>
            <p:cNvSpPr/>
            <p:nvPr/>
          </p:nvSpPr>
          <p:spPr>
            <a:xfrm flipV="1">
              <a:off x="254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34" name="Line"/>
            <p:cNvSpPr/>
            <p:nvPr/>
          </p:nvSpPr>
          <p:spPr>
            <a:xfrm flipV="1">
              <a:off x="381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35" name="Line"/>
            <p:cNvSpPr/>
            <p:nvPr/>
          </p:nvSpPr>
          <p:spPr>
            <a:xfrm flipV="1">
              <a:off x="508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36" name="Line"/>
            <p:cNvSpPr/>
            <p:nvPr/>
          </p:nvSpPr>
          <p:spPr>
            <a:xfrm flipV="1">
              <a:off x="635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37" name="Line"/>
            <p:cNvSpPr/>
            <p:nvPr/>
          </p:nvSpPr>
          <p:spPr>
            <a:xfrm flipV="1">
              <a:off x="762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38" name="Line"/>
            <p:cNvSpPr/>
            <p:nvPr/>
          </p:nvSpPr>
          <p:spPr>
            <a:xfrm flipV="1">
              <a:off x="889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39" name="Line"/>
            <p:cNvSpPr/>
            <p:nvPr/>
          </p:nvSpPr>
          <p:spPr>
            <a:xfrm flipV="1">
              <a:off x="1016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40" name="Line"/>
            <p:cNvSpPr/>
            <p:nvPr/>
          </p:nvSpPr>
          <p:spPr>
            <a:xfrm flipV="1">
              <a:off x="1143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41" name="Line"/>
            <p:cNvSpPr/>
            <p:nvPr/>
          </p:nvSpPr>
          <p:spPr>
            <a:xfrm flipV="1">
              <a:off x="1270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42" name="Line"/>
            <p:cNvSpPr/>
            <p:nvPr/>
          </p:nvSpPr>
          <p:spPr>
            <a:xfrm flipV="1">
              <a:off x="1397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43" name="Line"/>
            <p:cNvSpPr/>
            <p:nvPr/>
          </p:nvSpPr>
          <p:spPr>
            <a:xfrm flipV="1">
              <a:off x="1524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44" name="Line"/>
            <p:cNvSpPr/>
            <p:nvPr/>
          </p:nvSpPr>
          <p:spPr>
            <a:xfrm flipV="1">
              <a:off x="1651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45" name="Line"/>
            <p:cNvSpPr/>
            <p:nvPr/>
          </p:nvSpPr>
          <p:spPr>
            <a:xfrm flipV="1">
              <a:off x="1777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46" name="Line"/>
            <p:cNvSpPr/>
            <p:nvPr/>
          </p:nvSpPr>
          <p:spPr>
            <a:xfrm flipV="1">
              <a:off x="1904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47" name="Line"/>
            <p:cNvSpPr/>
            <p:nvPr/>
          </p:nvSpPr>
          <p:spPr>
            <a:xfrm flipV="1">
              <a:off x="2031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48" name="Line"/>
            <p:cNvSpPr/>
            <p:nvPr/>
          </p:nvSpPr>
          <p:spPr>
            <a:xfrm flipV="1">
              <a:off x="2158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49" name="Line"/>
            <p:cNvSpPr/>
            <p:nvPr/>
          </p:nvSpPr>
          <p:spPr>
            <a:xfrm flipV="1">
              <a:off x="2285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50" name="Line"/>
            <p:cNvSpPr/>
            <p:nvPr/>
          </p:nvSpPr>
          <p:spPr>
            <a:xfrm flipV="1">
              <a:off x="2412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51" name="Line"/>
            <p:cNvSpPr/>
            <p:nvPr/>
          </p:nvSpPr>
          <p:spPr>
            <a:xfrm flipV="1">
              <a:off x="2539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52" name="Line"/>
            <p:cNvSpPr/>
            <p:nvPr/>
          </p:nvSpPr>
          <p:spPr>
            <a:xfrm flipV="1">
              <a:off x="2666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53" name="Line"/>
            <p:cNvSpPr/>
            <p:nvPr/>
          </p:nvSpPr>
          <p:spPr>
            <a:xfrm flipV="1">
              <a:off x="2793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54" name="Line"/>
            <p:cNvSpPr/>
            <p:nvPr/>
          </p:nvSpPr>
          <p:spPr>
            <a:xfrm flipV="1">
              <a:off x="2920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55" name="Line"/>
            <p:cNvSpPr/>
            <p:nvPr/>
          </p:nvSpPr>
          <p:spPr>
            <a:xfrm flipV="1">
              <a:off x="3047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56" name="Line"/>
            <p:cNvSpPr/>
            <p:nvPr/>
          </p:nvSpPr>
          <p:spPr>
            <a:xfrm flipV="1">
              <a:off x="3174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57" name="Line"/>
            <p:cNvSpPr/>
            <p:nvPr/>
          </p:nvSpPr>
          <p:spPr>
            <a:xfrm flipV="1">
              <a:off x="3301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58" name="Line"/>
            <p:cNvSpPr/>
            <p:nvPr/>
          </p:nvSpPr>
          <p:spPr>
            <a:xfrm flipV="1">
              <a:off x="3428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59" name="Line"/>
            <p:cNvSpPr/>
            <p:nvPr/>
          </p:nvSpPr>
          <p:spPr>
            <a:xfrm flipV="1">
              <a:off x="3555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60" name="Line"/>
            <p:cNvSpPr/>
            <p:nvPr/>
          </p:nvSpPr>
          <p:spPr>
            <a:xfrm flipV="1">
              <a:off x="3682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61" name="Line"/>
            <p:cNvSpPr/>
            <p:nvPr/>
          </p:nvSpPr>
          <p:spPr>
            <a:xfrm flipV="1">
              <a:off x="3810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62" name="Line"/>
            <p:cNvSpPr/>
            <p:nvPr/>
          </p:nvSpPr>
          <p:spPr>
            <a:xfrm flipV="1">
              <a:off x="3937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63" name="Line"/>
            <p:cNvSpPr/>
            <p:nvPr/>
          </p:nvSpPr>
          <p:spPr>
            <a:xfrm flipV="1">
              <a:off x="4064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64" name="Line"/>
            <p:cNvSpPr/>
            <p:nvPr/>
          </p:nvSpPr>
          <p:spPr>
            <a:xfrm flipV="1">
              <a:off x="4191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65" name="Line"/>
            <p:cNvSpPr/>
            <p:nvPr/>
          </p:nvSpPr>
          <p:spPr>
            <a:xfrm flipV="1">
              <a:off x="4318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66" name="Line"/>
            <p:cNvSpPr/>
            <p:nvPr/>
          </p:nvSpPr>
          <p:spPr>
            <a:xfrm flipV="1">
              <a:off x="4445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67" name="Line"/>
            <p:cNvSpPr/>
            <p:nvPr/>
          </p:nvSpPr>
          <p:spPr>
            <a:xfrm flipV="1">
              <a:off x="4572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68" name="Line"/>
            <p:cNvSpPr/>
            <p:nvPr/>
          </p:nvSpPr>
          <p:spPr>
            <a:xfrm flipV="1">
              <a:off x="4699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69" name="Line"/>
            <p:cNvSpPr/>
            <p:nvPr/>
          </p:nvSpPr>
          <p:spPr>
            <a:xfrm flipV="1">
              <a:off x="4826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70" name="Line"/>
            <p:cNvSpPr/>
            <p:nvPr/>
          </p:nvSpPr>
          <p:spPr>
            <a:xfrm flipV="1">
              <a:off x="4953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71" name="Line"/>
            <p:cNvSpPr/>
            <p:nvPr/>
          </p:nvSpPr>
          <p:spPr>
            <a:xfrm flipV="1">
              <a:off x="5080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72" name="Line"/>
            <p:cNvSpPr/>
            <p:nvPr/>
          </p:nvSpPr>
          <p:spPr>
            <a:xfrm flipV="1">
              <a:off x="5207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73" name="Line"/>
            <p:cNvSpPr/>
            <p:nvPr/>
          </p:nvSpPr>
          <p:spPr>
            <a:xfrm flipV="1">
              <a:off x="5334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74" name="Line"/>
            <p:cNvSpPr/>
            <p:nvPr/>
          </p:nvSpPr>
          <p:spPr>
            <a:xfrm flipV="1">
              <a:off x="5460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75" name="Line"/>
            <p:cNvSpPr/>
            <p:nvPr/>
          </p:nvSpPr>
          <p:spPr>
            <a:xfrm flipV="1">
              <a:off x="5587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76" name="Line"/>
            <p:cNvSpPr/>
            <p:nvPr/>
          </p:nvSpPr>
          <p:spPr>
            <a:xfrm flipV="1">
              <a:off x="5714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77" name="Line"/>
            <p:cNvSpPr/>
            <p:nvPr/>
          </p:nvSpPr>
          <p:spPr>
            <a:xfrm flipV="1">
              <a:off x="5841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78" name="Line"/>
            <p:cNvSpPr/>
            <p:nvPr/>
          </p:nvSpPr>
          <p:spPr>
            <a:xfrm flipV="1">
              <a:off x="5968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79" name="Line"/>
            <p:cNvSpPr/>
            <p:nvPr/>
          </p:nvSpPr>
          <p:spPr>
            <a:xfrm flipV="1">
              <a:off x="6095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80" name="Line"/>
            <p:cNvSpPr/>
            <p:nvPr/>
          </p:nvSpPr>
          <p:spPr>
            <a:xfrm flipV="1">
              <a:off x="6222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81" name="Line"/>
            <p:cNvSpPr/>
            <p:nvPr/>
          </p:nvSpPr>
          <p:spPr>
            <a:xfrm flipV="1">
              <a:off x="6349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82" name="Line"/>
            <p:cNvSpPr/>
            <p:nvPr/>
          </p:nvSpPr>
          <p:spPr>
            <a:xfrm flipV="1">
              <a:off x="6476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83" name="Line"/>
            <p:cNvSpPr/>
            <p:nvPr/>
          </p:nvSpPr>
          <p:spPr>
            <a:xfrm flipV="1">
              <a:off x="6603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84" name="Line"/>
            <p:cNvSpPr/>
            <p:nvPr/>
          </p:nvSpPr>
          <p:spPr>
            <a:xfrm flipV="1">
              <a:off x="6730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85" name="Line"/>
            <p:cNvSpPr/>
            <p:nvPr/>
          </p:nvSpPr>
          <p:spPr>
            <a:xfrm flipV="1">
              <a:off x="6857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86" name="Line"/>
            <p:cNvSpPr/>
            <p:nvPr/>
          </p:nvSpPr>
          <p:spPr>
            <a:xfrm flipV="1">
              <a:off x="6984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87" name="Line"/>
            <p:cNvSpPr/>
            <p:nvPr/>
          </p:nvSpPr>
          <p:spPr>
            <a:xfrm flipV="1">
              <a:off x="7111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88" name="Line"/>
            <p:cNvSpPr/>
            <p:nvPr/>
          </p:nvSpPr>
          <p:spPr>
            <a:xfrm flipV="1">
              <a:off x="7238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89" name="Line"/>
            <p:cNvSpPr/>
            <p:nvPr/>
          </p:nvSpPr>
          <p:spPr>
            <a:xfrm flipV="1">
              <a:off x="7365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90" name="Line"/>
            <p:cNvSpPr/>
            <p:nvPr/>
          </p:nvSpPr>
          <p:spPr>
            <a:xfrm flipV="1">
              <a:off x="7492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grpSp>
      <p:sp>
        <p:nvSpPr>
          <p:cNvPr id="892" name="Line"/>
          <p:cNvSpPr/>
          <p:nvPr/>
        </p:nvSpPr>
        <p:spPr>
          <a:xfrm flipV="1">
            <a:off x="4435845" y="1785590"/>
            <a:ext cx="3204555" cy="658725"/>
          </a:xfrm>
          <a:prstGeom prst="line">
            <a:avLst/>
          </a:prstGeom>
          <a:ln w="25400">
            <a:solidFill>
              <a:srgbClr val="000000"/>
            </a:solidFill>
            <a:miter lim="400000"/>
          </a:ln>
        </p:spPr>
        <p:txBody>
          <a:bodyPr lIns="35719" tIns="35719" rIns="35719" bIns="35719" anchor="ctr"/>
          <a:lstStyle/>
          <a:p>
            <a:pPr>
              <a:defRPr sz="4000"/>
            </a:pPr>
            <a:endParaRPr sz="2812"/>
          </a:p>
        </p:txBody>
      </p:sp>
      <p:sp>
        <p:nvSpPr>
          <p:cNvPr id="893" name="Eyeball Side"/>
          <p:cNvSpPr/>
          <p:nvPr/>
        </p:nvSpPr>
        <p:spPr>
          <a:xfrm flipH="1">
            <a:off x="7414388" y="1355056"/>
            <a:ext cx="926907" cy="856230"/>
          </a:xfrm>
          <a:custGeom>
            <a:avLst/>
            <a:gdLst/>
            <a:ahLst/>
            <a:cxnLst>
              <a:cxn ang="0">
                <a:pos x="wd2" y="hd2"/>
              </a:cxn>
              <a:cxn ang="5400000">
                <a:pos x="wd2" y="hd2"/>
              </a:cxn>
              <a:cxn ang="10800000">
                <a:pos x="wd2" y="hd2"/>
              </a:cxn>
              <a:cxn ang="16200000">
                <a:pos x="wd2" y="hd2"/>
              </a:cxn>
            </a:cxnLst>
            <a:rect l="0" t="0" r="r" b="b"/>
            <a:pathLst>
              <a:path w="21600" h="21600" extrusionOk="0">
                <a:moveTo>
                  <a:pt x="10137" y="0"/>
                </a:moveTo>
                <a:cubicBezTo>
                  <a:pt x="4537" y="6"/>
                  <a:pt x="0" y="4839"/>
                  <a:pt x="0" y="10802"/>
                </a:cubicBezTo>
                <a:cubicBezTo>
                  <a:pt x="0" y="16764"/>
                  <a:pt x="4537" y="21600"/>
                  <a:pt x="10137" y="21600"/>
                </a:cubicBezTo>
                <a:cubicBezTo>
                  <a:pt x="13949" y="21600"/>
                  <a:pt x="17270" y="19356"/>
                  <a:pt x="19003" y="16041"/>
                </a:cubicBezTo>
                <a:cubicBezTo>
                  <a:pt x="20288" y="15357"/>
                  <a:pt x="21600" y="13415"/>
                  <a:pt x="21600" y="10942"/>
                </a:cubicBezTo>
                <a:cubicBezTo>
                  <a:pt x="21600" y="8546"/>
                  <a:pt x="20402" y="6559"/>
                  <a:pt x="19128" y="5811"/>
                </a:cubicBezTo>
                <a:cubicBezTo>
                  <a:pt x="17438" y="2356"/>
                  <a:pt x="14046" y="0"/>
                  <a:pt x="10137" y="0"/>
                </a:cubicBezTo>
                <a:close/>
                <a:moveTo>
                  <a:pt x="10002" y="1292"/>
                </a:moveTo>
                <a:cubicBezTo>
                  <a:pt x="12410" y="1292"/>
                  <a:pt x="14586" y="2355"/>
                  <a:pt x="16158" y="4079"/>
                </a:cubicBezTo>
                <a:cubicBezTo>
                  <a:pt x="17708" y="5780"/>
                  <a:pt x="15088" y="6559"/>
                  <a:pt x="15088" y="10698"/>
                </a:cubicBezTo>
                <a:cubicBezTo>
                  <a:pt x="15088" y="14562"/>
                  <a:pt x="17734" y="15544"/>
                  <a:pt x="16227" y="17239"/>
                </a:cubicBezTo>
                <a:cubicBezTo>
                  <a:pt x="14650" y="19011"/>
                  <a:pt x="12448" y="20109"/>
                  <a:pt x="10002" y="20109"/>
                </a:cubicBezTo>
                <a:cubicBezTo>
                  <a:pt x="5217" y="20109"/>
                  <a:pt x="1340" y="15895"/>
                  <a:pt x="1340" y="10698"/>
                </a:cubicBezTo>
                <a:cubicBezTo>
                  <a:pt x="1340" y="5501"/>
                  <a:pt x="5217" y="1292"/>
                  <a:pt x="10002" y="1292"/>
                </a:cubicBezTo>
                <a:close/>
                <a:moveTo>
                  <a:pt x="18134" y="5625"/>
                </a:moveTo>
                <a:cubicBezTo>
                  <a:pt x="18201" y="5621"/>
                  <a:pt x="18272" y="5674"/>
                  <a:pt x="18291" y="5782"/>
                </a:cubicBezTo>
                <a:cubicBezTo>
                  <a:pt x="18469" y="6752"/>
                  <a:pt x="18717" y="8236"/>
                  <a:pt x="18733" y="9048"/>
                </a:cubicBezTo>
                <a:cubicBezTo>
                  <a:pt x="18760" y="10322"/>
                  <a:pt x="18021" y="9960"/>
                  <a:pt x="18021" y="9136"/>
                </a:cubicBezTo>
                <a:cubicBezTo>
                  <a:pt x="18021" y="8592"/>
                  <a:pt x="17934" y="7043"/>
                  <a:pt x="17999" y="5798"/>
                </a:cubicBezTo>
                <a:cubicBezTo>
                  <a:pt x="18004" y="5687"/>
                  <a:pt x="18067" y="5628"/>
                  <a:pt x="18134" y="5625"/>
                </a:cubicBezTo>
                <a:close/>
                <a:moveTo>
                  <a:pt x="16747" y="7430"/>
                </a:moveTo>
                <a:cubicBezTo>
                  <a:pt x="17249" y="7430"/>
                  <a:pt x="17653" y="8915"/>
                  <a:pt x="17653" y="10751"/>
                </a:cubicBezTo>
                <a:cubicBezTo>
                  <a:pt x="17653" y="12586"/>
                  <a:pt x="17249" y="14070"/>
                  <a:pt x="16747" y="14070"/>
                </a:cubicBezTo>
                <a:cubicBezTo>
                  <a:pt x="16245" y="14070"/>
                  <a:pt x="15768" y="12586"/>
                  <a:pt x="15768" y="10751"/>
                </a:cubicBezTo>
                <a:cubicBezTo>
                  <a:pt x="15768" y="8915"/>
                  <a:pt x="16245" y="7430"/>
                  <a:pt x="16747" y="7430"/>
                </a:cubicBezTo>
                <a:close/>
                <a:moveTo>
                  <a:pt x="18387" y="11936"/>
                </a:moveTo>
                <a:cubicBezTo>
                  <a:pt x="18569" y="11902"/>
                  <a:pt x="18746" y="12130"/>
                  <a:pt x="18733" y="12767"/>
                </a:cubicBezTo>
                <a:cubicBezTo>
                  <a:pt x="18717" y="13574"/>
                  <a:pt x="18469" y="15058"/>
                  <a:pt x="18291" y="16034"/>
                </a:cubicBezTo>
                <a:cubicBezTo>
                  <a:pt x="18253" y="16250"/>
                  <a:pt x="18010" y="16239"/>
                  <a:pt x="17999" y="16017"/>
                </a:cubicBezTo>
                <a:cubicBezTo>
                  <a:pt x="17934" y="14772"/>
                  <a:pt x="18021" y="13223"/>
                  <a:pt x="18021" y="12680"/>
                </a:cubicBezTo>
                <a:cubicBezTo>
                  <a:pt x="18021" y="12268"/>
                  <a:pt x="18205" y="11971"/>
                  <a:pt x="18387" y="11936"/>
                </a:cubicBezTo>
                <a:close/>
              </a:path>
            </a:pathLst>
          </a:custGeom>
          <a:solidFill>
            <a:srgbClr val="FFFFFF"/>
          </a:solidFill>
          <a:ln w="25400">
            <a:solidFill>
              <a:srgbClr val="000000"/>
            </a:solidFill>
            <a:miter lim="400000"/>
          </a:ln>
        </p:spPr>
        <p:txBody>
          <a:bodyPr lIns="35719" tIns="35719" rIns="35719" bIns="35719" anchor="ctr"/>
          <a:lstStyle/>
          <a:p>
            <a:pPr>
              <a:defRPr sz="4000"/>
            </a:pPr>
            <a:endParaRPr sz="2812"/>
          </a:p>
        </p:txBody>
      </p:sp>
      <p:pic>
        <p:nvPicPr>
          <p:cNvPr id="894" name="Image" descr="Image"/>
          <p:cNvPicPr>
            <a:picLocks/>
          </p:cNvPicPr>
          <p:nvPr/>
        </p:nvPicPr>
        <p:blipFill>
          <a:blip r:embed="rId2"/>
          <a:stretch>
            <a:fillRect/>
          </a:stretch>
        </p:blipFill>
        <p:spPr>
          <a:xfrm>
            <a:off x="5462994" y="3479517"/>
            <a:ext cx="1570548" cy="3352282"/>
          </a:xfrm>
          <a:prstGeom prst="rect">
            <a:avLst/>
          </a:prstGeom>
          <a:ln w="12700">
            <a:miter lim="400000"/>
          </a:ln>
        </p:spPr>
      </p:pic>
      <p:sp>
        <p:nvSpPr>
          <p:cNvPr id="895" name="Line"/>
          <p:cNvSpPr/>
          <p:nvPr/>
        </p:nvSpPr>
        <p:spPr>
          <a:xfrm flipH="1" flipV="1">
            <a:off x="748077" y="6346953"/>
            <a:ext cx="5762417" cy="1"/>
          </a:xfrm>
          <a:prstGeom prst="line">
            <a:avLst/>
          </a:prstGeom>
          <a:ln w="25400">
            <a:solidFill>
              <a:srgbClr val="000000"/>
            </a:solidFill>
            <a:miter lim="400000"/>
          </a:ln>
        </p:spPr>
        <p:txBody>
          <a:bodyPr lIns="35719" tIns="35719" rIns="35719" bIns="35719" anchor="ctr"/>
          <a:lstStyle/>
          <a:p>
            <a:pPr>
              <a:defRPr sz="4000"/>
            </a:pPr>
            <a:endParaRPr sz="2812"/>
          </a:p>
        </p:txBody>
      </p:sp>
      <p:sp>
        <p:nvSpPr>
          <p:cNvPr id="896" name="Line"/>
          <p:cNvSpPr/>
          <p:nvPr/>
        </p:nvSpPr>
        <p:spPr>
          <a:xfrm>
            <a:off x="1028937" y="6302305"/>
            <a:ext cx="2340937" cy="1"/>
          </a:xfrm>
          <a:prstGeom prst="line">
            <a:avLst/>
          </a:prstGeom>
          <a:ln w="114300">
            <a:solidFill>
              <a:srgbClr val="FF2600"/>
            </a:solidFill>
            <a:miter lim="400000"/>
          </a:ln>
        </p:spPr>
        <p:txBody>
          <a:bodyPr lIns="35719" tIns="35719" rIns="35719" bIns="35719" anchor="ctr"/>
          <a:lstStyle/>
          <a:p>
            <a:pPr>
              <a:defRPr sz="4000"/>
            </a:pPr>
            <a:endParaRPr sz="2812"/>
          </a:p>
        </p:txBody>
      </p:sp>
      <p:grpSp>
        <p:nvGrpSpPr>
          <p:cNvPr id="957" name="Group"/>
          <p:cNvGrpSpPr/>
          <p:nvPr/>
        </p:nvGrpSpPr>
        <p:grpSpPr>
          <a:xfrm>
            <a:off x="825483" y="6372778"/>
            <a:ext cx="5426753" cy="140378"/>
            <a:chOff x="0" y="0"/>
            <a:chExt cx="7718047" cy="199647"/>
          </a:xfrm>
        </p:grpSpPr>
        <p:sp>
          <p:nvSpPr>
            <p:cNvPr id="897" name="Line"/>
            <p:cNvSpPr/>
            <p:nvPr/>
          </p:nvSpPr>
          <p:spPr>
            <a:xfrm flipV="1">
              <a:off x="-1"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98" name="Line"/>
            <p:cNvSpPr/>
            <p:nvPr/>
          </p:nvSpPr>
          <p:spPr>
            <a:xfrm flipV="1">
              <a:off x="127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899" name="Line"/>
            <p:cNvSpPr/>
            <p:nvPr/>
          </p:nvSpPr>
          <p:spPr>
            <a:xfrm flipV="1">
              <a:off x="254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00" name="Line"/>
            <p:cNvSpPr/>
            <p:nvPr/>
          </p:nvSpPr>
          <p:spPr>
            <a:xfrm flipV="1">
              <a:off x="381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01" name="Line"/>
            <p:cNvSpPr/>
            <p:nvPr/>
          </p:nvSpPr>
          <p:spPr>
            <a:xfrm flipV="1">
              <a:off x="508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02" name="Line"/>
            <p:cNvSpPr/>
            <p:nvPr/>
          </p:nvSpPr>
          <p:spPr>
            <a:xfrm flipV="1">
              <a:off x="635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03" name="Line"/>
            <p:cNvSpPr/>
            <p:nvPr/>
          </p:nvSpPr>
          <p:spPr>
            <a:xfrm flipV="1">
              <a:off x="762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04" name="Line"/>
            <p:cNvSpPr/>
            <p:nvPr/>
          </p:nvSpPr>
          <p:spPr>
            <a:xfrm flipV="1">
              <a:off x="889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05" name="Line"/>
            <p:cNvSpPr/>
            <p:nvPr/>
          </p:nvSpPr>
          <p:spPr>
            <a:xfrm flipV="1">
              <a:off x="1016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06" name="Line"/>
            <p:cNvSpPr/>
            <p:nvPr/>
          </p:nvSpPr>
          <p:spPr>
            <a:xfrm flipV="1">
              <a:off x="1143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07" name="Line"/>
            <p:cNvSpPr/>
            <p:nvPr/>
          </p:nvSpPr>
          <p:spPr>
            <a:xfrm flipV="1">
              <a:off x="1270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08" name="Line"/>
            <p:cNvSpPr/>
            <p:nvPr/>
          </p:nvSpPr>
          <p:spPr>
            <a:xfrm flipV="1">
              <a:off x="1397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09" name="Line"/>
            <p:cNvSpPr/>
            <p:nvPr/>
          </p:nvSpPr>
          <p:spPr>
            <a:xfrm flipV="1">
              <a:off x="1524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10" name="Line"/>
            <p:cNvSpPr/>
            <p:nvPr/>
          </p:nvSpPr>
          <p:spPr>
            <a:xfrm flipV="1">
              <a:off x="1651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11" name="Line"/>
            <p:cNvSpPr/>
            <p:nvPr/>
          </p:nvSpPr>
          <p:spPr>
            <a:xfrm flipV="1">
              <a:off x="1777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12" name="Line"/>
            <p:cNvSpPr/>
            <p:nvPr/>
          </p:nvSpPr>
          <p:spPr>
            <a:xfrm flipV="1">
              <a:off x="1904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13" name="Line"/>
            <p:cNvSpPr/>
            <p:nvPr/>
          </p:nvSpPr>
          <p:spPr>
            <a:xfrm flipV="1">
              <a:off x="2031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14" name="Line"/>
            <p:cNvSpPr/>
            <p:nvPr/>
          </p:nvSpPr>
          <p:spPr>
            <a:xfrm flipV="1">
              <a:off x="2158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15" name="Line"/>
            <p:cNvSpPr/>
            <p:nvPr/>
          </p:nvSpPr>
          <p:spPr>
            <a:xfrm flipV="1">
              <a:off x="2285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16" name="Line"/>
            <p:cNvSpPr/>
            <p:nvPr/>
          </p:nvSpPr>
          <p:spPr>
            <a:xfrm flipV="1">
              <a:off x="2412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17" name="Line"/>
            <p:cNvSpPr/>
            <p:nvPr/>
          </p:nvSpPr>
          <p:spPr>
            <a:xfrm flipV="1">
              <a:off x="2539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18" name="Line"/>
            <p:cNvSpPr/>
            <p:nvPr/>
          </p:nvSpPr>
          <p:spPr>
            <a:xfrm flipV="1">
              <a:off x="2666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19" name="Line"/>
            <p:cNvSpPr/>
            <p:nvPr/>
          </p:nvSpPr>
          <p:spPr>
            <a:xfrm flipV="1">
              <a:off x="2793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20" name="Line"/>
            <p:cNvSpPr/>
            <p:nvPr/>
          </p:nvSpPr>
          <p:spPr>
            <a:xfrm flipV="1">
              <a:off x="2920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21" name="Line"/>
            <p:cNvSpPr/>
            <p:nvPr/>
          </p:nvSpPr>
          <p:spPr>
            <a:xfrm flipV="1">
              <a:off x="3047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22" name="Line"/>
            <p:cNvSpPr/>
            <p:nvPr/>
          </p:nvSpPr>
          <p:spPr>
            <a:xfrm flipV="1">
              <a:off x="3174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23" name="Line"/>
            <p:cNvSpPr/>
            <p:nvPr/>
          </p:nvSpPr>
          <p:spPr>
            <a:xfrm flipV="1">
              <a:off x="3301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24" name="Line"/>
            <p:cNvSpPr/>
            <p:nvPr/>
          </p:nvSpPr>
          <p:spPr>
            <a:xfrm flipV="1">
              <a:off x="3428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25" name="Line"/>
            <p:cNvSpPr/>
            <p:nvPr/>
          </p:nvSpPr>
          <p:spPr>
            <a:xfrm flipV="1">
              <a:off x="3555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26" name="Line"/>
            <p:cNvSpPr/>
            <p:nvPr/>
          </p:nvSpPr>
          <p:spPr>
            <a:xfrm flipV="1">
              <a:off x="3682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27" name="Line"/>
            <p:cNvSpPr/>
            <p:nvPr/>
          </p:nvSpPr>
          <p:spPr>
            <a:xfrm flipV="1">
              <a:off x="3810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28" name="Line"/>
            <p:cNvSpPr/>
            <p:nvPr/>
          </p:nvSpPr>
          <p:spPr>
            <a:xfrm flipV="1">
              <a:off x="3937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29" name="Line"/>
            <p:cNvSpPr/>
            <p:nvPr/>
          </p:nvSpPr>
          <p:spPr>
            <a:xfrm flipV="1">
              <a:off x="4064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30" name="Line"/>
            <p:cNvSpPr/>
            <p:nvPr/>
          </p:nvSpPr>
          <p:spPr>
            <a:xfrm flipV="1">
              <a:off x="4191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31" name="Line"/>
            <p:cNvSpPr/>
            <p:nvPr/>
          </p:nvSpPr>
          <p:spPr>
            <a:xfrm flipV="1">
              <a:off x="4318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32" name="Line"/>
            <p:cNvSpPr/>
            <p:nvPr/>
          </p:nvSpPr>
          <p:spPr>
            <a:xfrm flipV="1">
              <a:off x="4445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33" name="Line"/>
            <p:cNvSpPr/>
            <p:nvPr/>
          </p:nvSpPr>
          <p:spPr>
            <a:xfrm flipV="1">
              <a:off x="4572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34" name="Line"/>
            <p:cNvSpPr/>
            <p:nvPr/>
          </p:nvSpPr>
          <p:spPr>
            <a:xfrm flipV="1">
              <a:off x="4699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35" name="Line"/>
            <p:cNvSpPr/>
            <p:nvPr/>
          </p:nvSpPr>
          <p:spPr>
            <a:xfrm flipV="1">
              <a:off x="4826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36" name="Line"/>
            <p:cNvSpPr/>
            <p:nvPr/>
          </p:nvSpPr>
          <p:spPr>
            <a:xfrm flipV="1">
              <a:off x="4953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37" name="Line"/>
            <p:cNvSpPr/>
            <p:nvPr/>
          </p:nvSpPr>
          <p:spPr>
            <a:xfrm flipV="1">
              <a:off x="5080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38" name="Line"/>
            <p:cNvSpPr/>
            <p:nvPr/>
          </p:nvSpPr>
          <p:spPr>
            <a:xfrm flipV="1">
              <a:off x="5207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39" name="Line"/>
            <p:cNvSpPr/>
            <p:nvPr/>
          </p:nvSpPr>
          <p:spPr>
            <a:xfrm flipV="1">
              <a:off x="5334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40" name="Line"/>
            <p:cNvSpPr/>
            <p:nvPr/>
          </p:nvSpPr>
          <p:spPr>
            <a:xfrm flipV="1">
              <a:off x="5460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41" name="Line"/>
            <p:cNvSpPr/>
            <p:nvPr/>
          </p:nvSpPr>
          <p:spPr>
            <a:xfrm flipV="1">
              <a:off x="5587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42" name="Line"/>
            <p:cNvSpPr/>
            <p:nvPr/>
          </p:nvSpPr>
          <p:spPr>
            <a:xfrm flipV="1">
              <a:off x="5714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43" name="Line"/>
            <p:cNvSpPr/>
            <p:nvPr/>
          </p:nvSpPr>
          <p:spPr>
            <a:xfrm flipV="1">
              <a:off x="5841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44" name="Line"/>
            <p:cNvSpPr/>
            <p:nvPr/>
          </p:nvSpPr>
          <p:spPr>
            <a:xfrm flipV="1">
              <a:off x="5968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45" name="Line"/>
            <p:cNvSpPr/>
            <p:nvPr/>
          </p:nvSpPr>
          <p:spPr>
            <a:xfrm flipV="1">
              <a:off x="6095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46" name="Line"/>
            <p:cNvSpPr/>
            <p:nvPr/>
          </p:nvSpPr>
          <p:spPr>
            <a:xfrm flipV="1">
              <a:off x="6222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47" name="Line"/>
            <p:cNvSpPr/>
            <p:nvPr/>
          </p:nvSpPr>
          <p:spPr>
            <a:xfrm flipV="1">
              <a:off x="6349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48" name="Line"/>
            <p:cNvSpPr/>
            <p:nvPr/>
          </p:nvSpPr>
          <p:spPr>
            <a:xfrm flipV="1">
              <a:off x="6476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49" name="Line"/>
            <p:cNvSpPr/>
            <p:nvPr/>
          </p:nvSpPr>
          <p:spPr>
            <a:xfrm flipV="1">
              <a:off x="6603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50" name="Line"/>
            <p:cNvSpPr/>
            <p:nvPr/>
          </p:nvSpPr>
          <p:spPr>
            <a:xfrm flipV="1">
              <a:off x="6730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51" name="Line"/>
            <p:cNvSpPr/>
            <p:nvPr/>
          </p:nvSpPr>
          <p:spPr>
            <a:xfrm flipV="1">
              <a:off x="6857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52" name="Line"/>
            <p:cNvSpPr/>
            <p:nvPr/>
          </p:nvSpPr>
          <p:spPr>
            <a:xfrm flipV="1">
              <a:off x="6984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53" name="Line"/>
            <p:cNvSpPr/>
            <p:nvPr/>
          </p:nvSpPr>
          <p:spPr>
            <a:xfrm flipV="1">
              <a:off x="7111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54" name="Line"/>
            <p:cNvSpPr/>
            <p:nvPr/>
          </p:nvSpPr>
          <p:spPr>
            <a:xfrm flipV="1">
              <a:off x="7238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55" name="Line"/>
            <p:cNvSpPr/>
            <p:nvPr/>
          </p:nvSpPr>
          <p:spPr>
            <a:xfrm flipV="1">
              <a:off x="7365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56" name="Line"/>
            <p:cNvSpPr/>
            <p:nvPr/>
          </p:nvSpPr>
          <p:spPr>
            <a:xfrm flipV="1">
              <a:off x="7492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grpSp>
      <p:sp>
        <p:nvSpPr>
          <p:cNvPr id="958" name="Eyeball Side"/>
          <p:cNvSpPr/>
          <p:nvPr/>
        </p:nvSpPr>
        <p:spPr>
          <a:xfrm flipH="1">
            <a:off x="7460086" y="4826650"/>
            <a:ext cx="926907" cy="856230"/>
          </a:xfrm>
          <a:custGeom>
            <a:avLst/>
            <a:gdLst/>
            <a:ahLst/>
            <a:cxnLst>
              <a:cxn ang="0">
                <a:pos x="wd2" y="hd2"/>
              </a:cxn>
              <a:cxn ang="5400000">
                <a:pos x="wd2" y="hd2"/>
              </a:cxn>
              <a:cxn ang="10800000">
                <a:pos x="wd2" y="hd2"/>
              </a:cxn>
              <a:cxn ang="16200000">
                <a:pos x="wd2" y="hd2"/>
              </a:cxn>
            </a:cxnLst>
            <a:rect l="0" t="0" r="r" b="b"/>
            <a:pathLst>
              <a:path w="21600" h="21600" extrusionOk="0">
                <a:moveTo>
                  <a:pt x="10137" y="0"/>
                </a:moveTo>
                <a:cubicBezTo>
                  <a:pt x="4537" y="6"/>
                  <a:pt x="0" y="4839"/>
                  <a:pt x="0" y="10802"/>
                </a:cubicBezTo>
                <a:cubicBezTo>
                  <a:pt x="0" y="16764"/>
                  <a:pt x="4537" y="21600"/>
                  <a:pt x="10137" y="21600"/>
                </a:cubicBezTo>
                <a:cubicBezTo>
                  <a:pt x="13949" y="21600"/>
                  <a:pt x="17270" y="19356"/>
                  <a:pt x="19003" y="16041"/>
                </a:cubicBezTo>
                <a:cubicBezTo>
                  <a:pt x="20288" y="15357"/>
                  <a:pt x="21600" y="13415"/>
                  <a:pt x="21600" y="10942"/>
                </a:cubicBezTo>
                <a:cubicBezTo>
                  <a:pt x="21600" y="8546"/>
                  <a:pt x="20402" y="6559"/>
                  <a:pt x="19128" y="5811"/>
                </a:cubicBezTo>
                <a:cubicBezTo>
                  <a:pt x="17438" y="2356"/>
                  <a:pt x="14046" y="0"/>
                  <a:pt x="10137" y="0"/>
                </a:cubicBezTo>
                <a:close/>
                <a:moveTo>
                  <a:pt x="10002" y="1292"/>
                </a:moveTo>
                <a:cubicBezTo>
                  <a:pt x="12410" y="1292"/>
                  <a:pt x="14586" y="2355"/>
                  <a:pt x="16158" y="4079"/>
                </a:cubicBezTo>
                <a:cubicBezTo>
                  <a:pt x="17708" y="5780"/>
                  <a:pt x="15088" y="6559"/>
                  <a:pt x="15088" y="10698"/>
                </a:cubicBezTo>
                <a:cubicBezTo>
                  <a:pt x="15088" y="14562"/>
                  <a:pt x="17734" y="15544"/>
                  <a:pt x="16227" y="17239"/>
                </a:cubicBezTo>
                <a:cubicBezTo>
                  <a:pt x="14650" y="19011"/>
                  <a:pt x="12448" y="20109"/>
                  <a:pt x="10002" y="20109"/>
                </a:cubicBezTo>
                <a:cubicBezTo>
                  <a:pt x="5217" y="20109"/>
                  <a:pt x="1340" y="15895"/>
                  <a:pt x="1340" y="10698"/>
                </a:cubicBezTo>
                <a:cubicBezTo>
                  <a:pt x="1340" y="5501"/>
                  <a:pt x="5217" y="1292"/>
                  <a:pt x="10002" y="1292"/>
                </a:cubicBezTo>
                <a:close/>
                <a:moveTo>
                  <a:pt x="18134" y="5625"/>
                </a:moveTo>
                <a:cubicBezTo>
                  <a:pt x="18201" y="5621"/>
                  <a:pt x="18272" y="5674"/>
                  <a:pt x="18291" y="5782"/>
                </a:cubicBezTo>
                <a:cubicBezTo>
                  <a:pt x="18469" y="6752"/>
                  <a:pt x="18717" y="8236"/>
                  <a:pt x="18733" y="9048"/>
                </a:cubicBezTo>
                <a:cubicBezTo>
                  <a:pt x="18760" y="10322"/>
                  <a:pt x="18021" y="9960"/>
                  <a:pt x="18021" y="9136"/>
                </a:cubicBezTo>
                <a:cubicBezTo>
                  <a:pt x="18021" y="8592"/>
                  <a:pt x="17934" y="7043"/>
                  <a:pt x="17999" y="5798"/>
                </a:cubicBezTo>
                <a:cubicBezTo>
                  <a:pt x="18004" y="5687"/>
                  <a:pt x="18067" y="5628"/>
                  <a:pt x="18134" y="5625"/>
                </a:cubicBezTo>
                <a:close/>
                <a:moveTo>
                  <a:pt x="16747" y="7430"/>
                </a:moveTo>
                <a:cubicBezTo>
                  <a:pt x="17249" y="7430"/>
                  <a:pt x="17653" y="8915"/>
                  <a:pt x="17653" y="10751"/>
                </a:cubicBezTo>
                <a:cubicBezTo>
                  <a:pt x="17653" y="12586"/>
                  <a:pt x="17249" y="14070"/>
                  <a:pt x="16747" y="14070"/>
                </a:cubicBezTo>
                <a:cubicBezTo>
                  <a:pt x="16245" y="14070"/>
                  <a:pt x="15768" y="12586"/>
                  <a:pt x="15768" y="10751"/>
                </a:cubicBezTo>
                <a:cubicBezTo>
                  <a:pt x="15768" y="8915"/>
                  <a:pt x="16245" y="7430"/>
                  <a:pt x="16747" y="7430"/>
                </a:cubicBezTo>
                <a:close/>
                <a:moveTo>
                  <a:pt x="18387" y="11936"/>
                </a:moveTo>
                <a:cubicBezTo>
                  <a:pt x="18569" y="11902"/>
                  <a:pt x="18746" y="12130"/>
                  <a:pt x="18733" y="12767"/>
                </a:cubicBezTo>
                <a:cubicBezTo>
                  <a:pt x="18717" y="13574"/>
                  <a:pt x="18469" y="15058"/>
                  <a:pt x="18291" y="16034"/>
                </a:cubicBezTo>
                <a:cubicBezTo>
                  <a:pt x="18253" y="16250"/>
                  <a:pt x="18010" y="16239"/>
                  <a:pt x="17999" y="16017"/>
                </a:cubicBezTo>
                <a:cubicBezTo>
                  <a:pt x="17934" y="14772"/>
                  <a:pt x="18021" y="13223"/>
                  <a:pt x="18021" y="12680"/>
                </a:cubicBezTo>
                <a:cubicBezTo>
                  <a:pt x="18021" y="12268"/>
                  <a:pt x="18205" y="11971"/>
                  <a:pt x="18387" y="11936"/>
                </a:cubicBezTo>
                <a:close/>
              </a:path>
            </a:pathLst>
          </a:custGeom>
          <a:solidFill>
            <a:srgbClr val="FFFFFF"/>
          </a:solidFill>
          <a:ln w="25400">
            <a:solidFill>
              <a:srgbClr val="000000"/>
            </a:solidFill>
            <a:miter lim="400000"/>
          </a:ln>
        </p:spPr>
        <p:txBody>
          <a:bodyPr lIns="35719" tIns="35719" rIns="35719" bIns="35719" anchor="ctr"/>
          <a:lstStyle/>
          <a:p>
            <a:pPr>
              <a:defRPr sz="4000"/>
            </a:pPr>
            <a:endParaRPr sz="2812"/>
          </a:p>
        </p:txBody>
      </p:sp>
      <p:sp>
        <p:nvSpPr>
          <p:cNvPr id="959" name="Line"/>
          <p:cNvSpPr/>
          <p:nvPr/>
        </p:nvSpPr>
        <p:spPr>
          <a:xfrm flipV="1">
            <a:off x="2349569" y="5263511"/>
            <a:ext cx="5336528" cy="1086798"/>
          </a:xfrm>
          <a:prstGeom prst="line">
            <a:avLst/>
          </a:prstGeom>
          <a:ln w="25400">
            <a:solidFill>
              <a:srgbClr val="000000"/>
            </a:solidFill>
            <a:miter lim="400000"/>
          </a:ln>
        </p:spPr>
        <p:txBody>
          <a:bodyPr lIns="35719" tIns="35719" rIns="35719" bIns="35719" anchor="ctr"/>
          <a:lstStyle/>
          <a:p>
            <a:pPr>
              <a:defRPr sz="4000"/>
            </a:pPr>
            <a:endParaRPr sz="2812"/>
          </a:p>
        </p:txBody>
      </p:sp>
    </p:spTree>
    <p:extLst>
      <p:ext uri="{BB962C8B-B14F-4D97-AF65-F5344CB8AC3E}">
        <p14:creationId xmlns:p14="http://schemas.microsoft.com/office/powerpoint/2010/main" val="1427917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1" name="Image" descr="Image"/>
          <p:cNvPicPr>
            <a:picLocks/>
          </p:cNvPicPr>
          <p:nvPr/>
        </p:nvPicPr>
        <p:blipFill>
          <a:blip r:embed="rId2"/>
          <a:stretch>
            <a:fillRect/>
          </a:stretch>
        </p:blipFill>
        <p:spPr>
          <a:xfrm>
            <a:off x="5417296" y="7922"/>
            <a:ext cx="1570548" cy="3352283"/>
          </a:xfrm>
          <a:prstGeom prst="rect">
            <a:avLst/>
          </a:prstGeom>
          <a:ln w="12700">
            <a:miter lim="400000"/>
          </a:ln>
        </p:spPr>
      </p:pic>
      <p:sp>
        <p:nvSpPr>
          <p:cNvPr id="962" name="Line"/>
          <p:cNvSpPr/>
          <p:nvPr/>
        </p:nvSpPr>
        <p:spPr>
          <a:xfrm flipH="1" flipV="1">
            <a:off x="702380" y="2875360"/>
            <a:ext cx="5762417" cy="1"/>
          </a:xfrm>
          <a:prstGeom prst="line">
            <a:avLst/>
          </a:prstGeom>
          <a:ln w="25400">
            <a:solidFill>
              <a:srgbClr val="000000"/>
            </a:solidFill>
            <a:miter lim="400000"/>
          </a:ln>
        </p:spPr>
        <p:txBody>
          <a:bodyPr lIns="35719" tIns="35719" rIns="35719" bIns="35719" anchor="ctr"/>
          <a:lstStyle/>
          <a:p>
            <a:pPr>
              <a:defRPr sz="4000"/>
            </a:pPr>
            <a:endParaRPr sz="2812"/>
          </a:p>
        </p:txBody>
      </p:sp>
      <p:sp>
        <p:nvSpPr>
          <p:cNvPr id="963" name="Circle"/>
          <p:cNvSpPr/>
          <p:nvPr/>
        </p:nvSpPr>
        <p:spPr>
          <a:xfrm>
            <a:off x="3953798" y="1967382"/>
            <a:ext cx="892969" cy="892969"/>
          </a:xfrm>
          <a:prstGeom prst="ellipse">
            <a:avLst/>
          </a:prstGeom>
          <a:solidFill>
            <a:srgbClr val="FFFFFF"/>
          </a:solidFill>
          <a:ln w="38100">
            <a:solidFill>
              <a:srgbClr val="FF2600"/>
            </a:solidFill>
            <a:miter lim="400000"/>
          </a:ln>
        </p:spPr>
        <p:txBody>
          <a:bodyPr lIns="35719" tIns="35719" rIns="35719" bIns="35719" anchor="ctr"/>
          <a:lstStyle/>
          <a:p>
            <a:pPr>
              <a:defRPr sz="4000"/>
            </a:pPr>
            <a:endParaRPr sz="2812"/>
          </a:p>
        </p:txBody>
      </p:sp>
      <p:grpSp>
        <p:nvGrpSpPr>
          <p:cNvPr id="1024" name="Group"/>
          <p:cNvGrpSpPr/>
          <p:nvPr/>
        </p:nvGrpSpPr>
        <p:grpSpPr>
          <a:xfrm>
            <a:off x="779785" y="2901184"/>
            <a:ext cx="5426753" cy="140378"/>
            <a:chOff x="0" y="0"/>
            <a:chExt cx="7718047" cy="199647"/>
          </a:xfrm>
        </p:grpSpPr>
        <p:sp>
          <p:nvSpPr>
            <p:cNvPr id="964" name="Line"/>
            <p:cNvSpPr/>
            <p:nvPr/>
          </p:nvSpPr>
          <p:spPr>
            <a:xfrm flipV="1">
              <a:off x="-1"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65" name="Line"/>
            <p:cNvSpPr/>
            <p:nvPr/>
          </p:nvSpPr>
          <p:spPr>
            <a:xfrm flipV="1">
              <a:off x="127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66" name="Line"/>
            <p:cNvSpPr/>
            <p:nvPr/>
          </p:nvSpPr>
          <p:spPr>
            <a:xfrm flipV="1">
              <a:off x="254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67" name="Line"/>
            <p:cNvSpPr/>
            <p:nvPr/>
          </p:nvSpPr>
          <p:spPr>
            <a:xfrm flipV="1">
              <a:off x="381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68" name="Line"/>
            <p:cNvSpPr/>
            <p:nvPr/>
          </p:nvSpPr>
          <p:spPr>
            <a:xfrm flipV="1">
              <a:off x="508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69" name="Line"/>
            <p:cNvSpPr/>
            <p:nvPr/>
          </p:nvSpPr>
          <p:spPr>
            <a:xfrm flipV="1">
              <a:off x="635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70" name="Line"/>
            <p:cNvSpPr/>
            <p:nvPr/>
          </p:nvSpPr>
          <p:spPr>
            <a:xfrm flipV="1">
              <a:off x="762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71" name="Line"/>
            <p:cNvSpPr/>
            <p:nvPr/>
          </p:nvSpPr>
          <p:spPr>
            <a:xfrm flipV="1">
              <a:off x="889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72" name="Line"/>
            <p:cNvSpPr/>
            <p:nvPr/>
          </p:nvSpPr>
          <p:spPr>
            <a:xfrm flipV="1">
              <a:off x="1016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73" name="Line"/>
            <p:cNvSpPr/>
            <p:nvPr/>
          </p:nvSpPr>
          <p:spPr>
            <a:xfrm flipV="1">
              <a:off x="1143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74" name="Line"/>
            <p:cNvSpPr/>
            <p:nvPr/>
          </p:nvSpPr>
          <p:spPr>
            <a:xfrm flipV="1">
              <a:off x="1270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75" name="Line"/>
            <p:cNvSpPr/>
            <p:nvPr/>
          </p:nvSpPr>
          <p:spPr>
            <a:xfrm flipV="1">
              <a:off x="1397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76" name="Line"/>
            <p:cNvSpPr/>
            <p:nvPr/>
          </p:nvSpPr>
          <p:spPr>
            <a:xfrm flipV="1">
              <a:off x="1524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77" name="Line"/>
            <p:cNvSpPr/>
            <p:nvPr/>
          </p:nvSpPr>
          <p:spPr>
            <a:xfrm flipV="1">
              <a:off x="1651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78" name="Line"/>
            <p:cNvSpPr/>
            <p:nvPr/>
          </p:nvSpPr>
          <p:spPr>
            <a:xfrm flipV="1">
              <a:off x="1777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79" name="Line"/>
            <p:cNvSpPr/>
            <p:nvPr/>
          </p:nvSpPr>
          <p:spPr>
            <a:xfrm flipV="1">
              <a:off x="1904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80" name="Line"/>
            <p:cNvSpPr/>
            <p:nvPr/>
          </p:nvSpPr>
          <p:spPr>
            <a:xfrm flipV="1">
              <a:off x="2031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81" name="Line"/>
            <p:cNvSpPr/>
            <p:nvPr/>
          </p:nvSpPr>
          <p:spPr>
            <a:xfrm flipV="1">
              <a:off x="2158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82" name="Line"/>
            <p:cNvSpPr/>
            <p:nvPr/>
          </p:nvSpPr>
          <p:spPr>
            <a:xfrm flipV="1">
              <a:off x="2285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83" name="Line"/>
            <p:cNvSpPr/>
            <p:nvPr/>
          </p:nvSpPr>
          <p:spPr>
            <a:xfrm flipV="1">
              <a:off x="2412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84" name="Line"/>
            <p:cNvSpPr/>
            <p:nvPr/>
          </p:nvSpPr>
          <p:spPr>
            <a:xfrm flipV="1">
              <a:off x="2539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85" name="Line"/>
            <p:cNvSpPr/>
            <p:nvPr/>
          </p:nvSpPr>
          <p:spPr>
            <a:xfrm flipV="1">
              <a:off x="2666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86" name="Line"/>
            <p:cNvSpPr/>
            <p:nvPr/>
          </p:nvSpPr>
          <p:spPr>
            <a:xfrm flipV="1">
              <a:off x="2793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87" name="Line"/>
            <p:cNvSpPr/>
            <p:nvPr/>
          </p:nvSpPr>
          <p:spPr>
            <a:xfrm flipV="1">
              <a:off x="2920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88" name="Line"/>
            <p:cNvSpPr/>
            <p:nvPr/>
          </p:nvSpPr>
          <p:spPr>
            <a:xfrm flipV="1">
              <a:off x="3047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89" name="Line"/>
            <p:cNvSpPr/>
            <p:nvPr/>
          </p:nvSpPr>
          <p:spPr>
            <a:xfrm flipV="1">
              <a:off x="3174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90" name="Line"/>
            <p:cNvSpPr/>
            <p:nvPr/>
          </p:nvSpPr>
          <p:spPr>
            <a:xfrm flipV="1">
              <a:off x="3301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91" name="Line"/>
            <p:cNvSpPr/>
            <p:nvPr/>
          </p:nvSpPr>
          <p:spPr>
            <a:xfrm flipV="1">
              <a:off x="3428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92" name="Line"/>
            <p:cNvSpPr/>
            <p:nvPr/>
          </p:nvSpPr>
          <p:spPr>
            <a:xfrm flipV="1">
              <a:off x="3555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93" name="Line"/>
            <p:cNvSpPr/>
            <p:nvPr/>
          </p:nvSpPr>
          <p:spPr>
            <a:xfrm flipV="1">
              <a:off x="3682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94" name="Line"/>
            <p:cNvSpPr/>
            <p:nvPr/>
          </p:nvSpPr>
          <p:spPr>
            <a:xfrm flipV="1">
              <a:off x="3810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95" name="Line"/>
            <p:cNvSpPr/>
            <p:nvPr/>
          </p:nvSpPr>
          <p:spPr>
            <a:xfrm flipV="1">
              <a:off x="3937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96" name="Line"/>
            <p:cNvSpPr/>
            <p:nvPr/>
          </p:nvSpPr>
          <p:spPr>
            <a:xfrm flipV="1">
              <a:off x="4064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97" name="Line"/>
            <p:cNvSpPr/>
            <p:nvPr/>
          </p:nvSpPr>
          <p:spPr>
            <a:xfrm flipV="1">
              <a:off x="4191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98" name="Line"/>
            <p:cNvSpPr/>
            <p:nvPr/>
          </p:nvSpPr>
          <p:spPr>
            <a:xfrm flipV="1">
              <a:off x="4318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999" name="Line"/>
            <p:cNvSpPr/>
            <p:nvPr/>
          </p:nvSpPr>
          <p:spPr>
            <a:xfrm flipV="1">
              <a:off x="4445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00" name="Line"/>
            <p:cNvSpPr/>
            <p:nvPr/>
          </p:nvSpPr>
          <p:spPr>
            <a:xfrm flipV="1">
              <a:off x="4572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01" name="Line"/>
            <p:cNvSpPr/>
            <p:nvPr/>
          </p:nvSpPr>
          <p:spPr>
            <a:xfrm flipV="1">
              <a:off x="4699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02" name="Line"/>
            <p:cNvSpPr/>
            <p:nvPr/>
          </p:nvSpPr>
          <p:spPr>
            <a:xfrm flipV="1">
              <a:off x="4826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03" name="Line"/>
            <p:cNvSpPr/>
            <p:nvPr/>
          </p:nvSpPr>
          <p:spPr>
            <a:xfrm flipV="1">
              <a:off x="4953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04" name="Line"/>
            <p:cNvSpPr/>
            <p:nvPr/>
          </p:nvSpPr>
          <p:spPr>
            <a:xfrm flipV="1">
              <a:off x="5080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05" name="Line"/>
            <p:cNvSpPr/>
            <p:nvPr/>
          </p:nvSpPr>
          <p:spPr>
            <a:xfrm flipV="1">
              <a:off x="5207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06" name="Line"/>
            <p:cNvSpPr/>
            <p:nvPr/>
          </p:nvSpPr>
          <p:spPr>
            <a:xfrm flipV="1">
              <a:off x="5334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07" name="Line"/>
            <p:cNvSpPr/>
            <p:nvPr/>
          </p:nvSpPr>
          <p:spPr>
            <a:xfrm flipV="1">
              <a:off x="5460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08" name="Line"/>
            <p:cNvSpPr/>
            <p:nvPr/>
          </p:nvSpPr>
          <p:spPr>
            <a:xfrm flipV="1">
              <a:off x="5587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09" name="Line"/>
            <p:cNvSpPr/>
            <p:nvPr/>
          </p:nvSpPr>
          <p:spPr>
            <a:xfrm flipV="1">
              <a:off x="5714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10" name="Line"/>
            <p:cNvSpPr/>
            <p:nvPr/>
          </p:nvSpPr>
          <p:spPr>
            <a:xfrm flipV="1">
              <a:off x="5841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11" name="Line"/>
            <p:cNvSpPr/>
            <p:nvPr/>
          </p:nvSpPr>
          <p:spPr>
            <a:xfrm flipV="1">
              <a:off x="5968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12" name="Line"/>
            <p:cNvSpPr/>
            <p:nvPr/>
          </p:nvSpPr>
          <p:spPr>
            <a:xfrm flipV="1">
              <a:off x="6095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13" name="Line"/>
            <p:cNvSpPr/>
            <p:nvPr/>
          </p:nvSpPr>
          <p:spPr>
            <a:xfrm flipV="1">
              <a:off x="6222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14" name="Line"/>
            <p:cNvSpPr/>
            <p:nvPr/>
          </p:nvSpPr>
          <p:spPr>
            <a:xfrm flipV="1">
              <a:off x="6349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15" name="Line"/>
            <p:cNvSpPr/>
            <p:nvPr/>
          </p:nvSpPr>
          <p:spPr>
            <a:xfrm flipV="1">
              <a:off x="6476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16" name="Line"/>
            <p:cNvSpPr/>
            <p:nvPr/>
          </p:nvSpPr>
          <p:spPr>
            <a:xfrm flipV="1">
              <a:off x="6603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17" name="Line"/>
            <p:cNvSpPr/>
            <p:nvPr/>
          </p:nvSpPr>
          <p:spPr>
            <a:xfrm flipV="1">
              <a:off x="6730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18" name="Line"/>
            <p:cNvSpPr/>
            <p:nvPr/>
          </p:nvSpPr>
          <p:spPr>
            <a:xfrm flipV="1">
              <a:off x="6857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19" name="Line"/>
            <p:cNvSpPr/>
            <p:nvPr/>
          </p:nvSpPr>
          <p:spPr>
            <a:xfrm flipV="1">
              <a:off x="6984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20" name="Line"/>
            <p:cNvSpPr/>
            <p:nvPr/>
          </p:nvSpPr>
          <p:spPr>
            <a:xfrm flipV="1">
              <a:off x="7111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21" name="Line"/>
            <p:cNvSpPr/>
            <p:nvPr/>
          </p:nvSpPr>
          <p:spPr>
            <a:xfrm flipV="1">
              <a:off x="7238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22" name="Line"/>
            <p:cNvSpPr/>
            <p:nvPr/>
          </p:nvSpPr>
          <p:spPr>
            <a:xfrm flipV="1">
              <a:off x="7365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23" name="Line"/>
            <p:cNvSpPr/>
            <p:nvPr/>
          </p:nvSpPr>
          <p:spPr>
            <a:xfrm flipV="1">
              <a:off x="7492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grpSp>
      <p:sp>
        <p:nvSpPr>
          <p:cNvPr id="1025" name="Line"/>
          <p:cNvSpPr/>
          <p:nvPr/>
        </p:nvSpPr>
        <p:spPr>
          <a:xfrm flipV="1">
            <a:off x="4435845" y="1785590"/>
            <a:ext cx="3204555" cy="658725"/>
          </a:xfrm>
          <a:prstGeom prst="line">
            <a:avLst/>
          </a:prstGeom>
          <a:ln w="25400">
            <a:solidFill>
              <a:srgbClr val="000000"/>
            </a:solidFill>
            <a:miter lim="400000"/>
          </a:ln>
        </p:spPr>
        <p:txBody>
          <a:bodyPr lIns="35719" tIns="35719" rIns="35719" bIns="35719" anchor="ctr"/>
          <a:lstStyle/>
          <a:p>
            <a:pPr>
              <a:defRPr sz="4000"/>
            </a:pPr>
            <a:endParaRPr sz="2812"/>
          </a:p>
        </p:txBody>
      </p:sp>
      <p:sp>
        <p:nvSpPr>
          <p:cNvPr id="1026" name="Eyeball Side"/>
          <p:cNvSpPr/>
          <p:nvPr/>
        </p:nvSpPr>
        <p:spPr>
          <a:xfrm flipH="1">
            <a:off x="7414388" y="1355056"/>
            <a:ext cx="926907" cy="856230"/>
          </a:xfrm>
          <a:custGeom>
            <a:avLst/>
            <a:gdLst/>
            <a:ahLst/>
            <a:cxnLst>
              <a:cxn ang="0">
                <a:pos x="wd2" y="hd2"/>
              </a:cxn>
              <a:cxn ang="5400000">
                <a:pos x="wd2" y="hd2"/>
              </a:cxn>
              <a:cxn ang="10800000">
                <a:pos x="wd2" y="hd2"/>
              </a:cxn>
              <a:cxn ang="16200000">
                <a:pos x="wd2" y="hd2"/>
              </a:cxn>
            </a:cxnLst>
            <a:rect l="0" t="0" r="r" b="b"/>
            <a:pathLst>
              <a:path w="21600" h="21600" extrusionOk="0">
                <a:moveTo>
                  <a:pt x="10137" y="0"/>
                </a:moveTo>
                <a:cubicBezTo>
                  <a:pt x="4537" y="6"/>
                  <a:pt x="0" y="4839"/>
                  <a:pt x="0" y="10802"/>
                </a:cubicBezTo>
                <a:cubicBezTo>
                  <a:pt x="0" y="16764"/>
                  <a:pt x="4537" y="21600"/>
                  <a:pt x="10137" y="21600"/>
                </a:cubicBezTo>
                <a:cubicBezTo>
                  <a:pt x="13949" y="21600"/>
                  <a:pt x="17270" y="19356"/>
                  <a:pt x="19003" y="16041"/>
                </a:cubicBezTo>
                <a:cubicBezTo>
                  <a:pt x="20288" y="15357"/>
                  <a:pt x="21600" y="13415"/>
                  <a:pt x="21600" y="10942"/>
                </a:cubicBezTo>
                <a:cubicBezTo>
                  <a:pt x="21600" y="8546"/>
                  <a:pt x="20402" y="6559"/>
                  <a:pt x="19128" y="5811"/>
                </a:cubicBezTo>
                <a:cubicBezTo>
                  <a:pt x="17438" y="2356"/>
                  <a:pt x="14046" y="0"/>
                  <a:pt x="10137" y="0"/>
                </a:cubicBezTo>
                <a:close/>
                <a:moveTo>
                  <a:pt x="10002" y="1292"/>
                </a:moveTo>
                <a:cubicBezTo>
                  <a:pt x="12410" y="1292"/>
                  <a:pt x="14586" y="2355"/>
                  <a:pt x="16158" y="4079"/>
                </a:cubicBezTo>
                <a:cubicBezTo>
                  <a:pt x="17708" y="5780"/>
                  <a:pt x="15088" y="6559"/>
                  <a:pt x="15088" y="10698"/>
                </a:cubicBezTo>
                <a:cubicBezTo>
                  <a:pt x="15088" y="14562"/>
                  <a:pt x="17734" y="15544"/>
                  <a:pt x="16227" y="17239"/>
                </a:cubicBezTo>
                <a:cubicBezTo>
                  <a:pt x="14650" y="19011"/>
                  <a:pt x="12448" y="20109"/>
                  <a:pt x="10002" y="20109"/>
                </a:cubicBezTo>
                <a:cubicBezTo>
                  <a:pt x="5217" y="20109"/>
                  <a:pt x="1340" y="15895"/>
                  <a:pt x="1340" y="10698"/>
                </a:cubicBezTo>
                <a:cubicBezTo>
                  <a:pt x="1340" y="5501"/>
                  <a:pt x="5217" y="1292"/>
                  <a:pt x="10002" y="1292"/>
                </a:cubicBezTo>
                <a:close/>
                <a:moveTo>
                  <a:pt x="18134" y="5625"/>
                </a:moveTo>
                <a:cubicBezTo>
                  <a:pt x="18201" y="5621"/>
                  <a:pt x="18272" y="5674"/>
                  <a:pt x="18291" y="5782"/>
                </a:cubicBezTo>
                <a:cubicBezTo>
                  <a:pt x="18469" y="6752"/>
                  <a:pt x="18717" y="8236"/>
                  <a:pt x="18733" y="9048"/>
                </a:cubicBezTo>
                <a:cubicBezTo>
                  <a:pt x="18760" y="10322"/>
                  <a:pt x="18021" y="9960"/>
                  <a:pt x="18021" y="9136"/>
                </a:cubicBezTo>
                <a:cubicBezTo>
                  <a:pt x="18021" y="8592"/>
                  <a:pt x="17934" y="7043"/>
                  <a:pt x="17999" y="5798"/>
                </a:cubicBezTo>
                <a:cubicBezTo>
                  <a:pt x="18004" y="5687"/>
                  <a:pt x="18067" y="5628"/>
                  <a:pt x="18134" y="5625"/>
                </a:cubicBezTo>
                <a:close/>
                <a:moveTo>
                  <a:pt x="16747" y="7430"/>
                </a:moveTo>
                <a:cubicBezTo>
                  <a:pt x="17249" y="7430"/>
                  <a:pt x="17653" y="8915"/>
                  <a:pt x="17653" y="10751"/>
                </a:cubicBezTo>
                <a:cubicBezTo>
                  <a:pt x="17653" y="12586"/>
                  <a:pt x="17249" y="14070"/>
                  <a:pt x="16747" y="14070"/>
                </a:cubicBezTo>
                <a:cubicBezTo>
                  <a:pt x="16245" y="14070"/>
                  <a:pt x="15768" y="12586"/>
                  <a:pt x="15768" y="10751"/>
                </a:cubicBezTo>
                <a:cubicBezTo>
                  <a:pt x="15768" y="8915"/>
                  <a:pt x="16245" y="7430"/>
                  <a:pt x="16747" y="7430"/>
                </a:cubicBezTo>
                <a:close/>
                <a:moveTo>
                  <a:pt x="18387" y="11936"/>
                </a:moveTo>
                <a:cubicBezTo>
                  <a:pt x="18569" y="11902"/>
                  <a:pt x="18746" y="12130"/>
                  <a:pt x="18733" y="12767"/>
                </a:cubicBezTo>
                <a:cubicBezTo>
                  <a:pt x="18717" y="13574"/>
                  <a:pt x="18469" y="15058"/>
                  <a:pt x="18291" y="16034"/>
                </a:cubicBezTo>
                <a:cubicBezTo>
                  <a:pt x="18253" y="16250"/>
                  <a:pt x="18010" y="16239"/>
                  <a:pt x="17999" y="16017"/>
                </a:cubicBezTo>
                <a:cubicBezTo>
                  <a:pt x="17934" y="14772"/>
                  <a:pt x="18021" y="13223"/>
                  <a:pt x="18021" y="12680"/>
                </a:cubicBezTo>
                <a:cubicBezTo>
                  <a:pt x="18021" y="12268"/>
                  <a:pt x="18205" y="11971"/>
                  <a:pt x="18387" y="11936"/>
                </a:cubicBezTo>
                <a:close/>
              </a:path>
            </a:pathLst>
          </a:custGeom>
          <a:solidFill>
            <a:srgbClr val="FFFFFF"/>
          </a:solidFill>
          <a:ln w="25400">
            <a:solidFill>
              <a:srgbClr val="000000"/>
            </a:solidFill>
            <a:miter lim="400000"/>
          </a:ln>
        </p:spPr>
        <p:txBody>
          <a:bodyPr lIns="35719" tIns="35719" rIns="35719" bIns="35719" anchor="ctr"/>
          <a:lstStyle/>
          <a:p>
            <a:pPr>
              <a:defRPr sz="4000"/>
            </a:pPr>
            <a:endParaRPr sz="2812"/>
          </a:p>
        </p:txBody>
      </p:sp>
      <p:pic>
        <p:nvPicPr>
          <p:cNvPr id="1027" name="Image" descr="Image"/>
          <p:cNvPicPr>
            <a:picLocks/>
          </p:cNvPicPr>
          <p:nvPr/>
        </p:nvPicPr>
        <p:blipFill>
          <a:blip r:embed="rId2"/>
          <a:stretch>
            <a:fillRect/>
          </a:stretch>
        </p:blipFill>
        <p:spPr>
          <a:xfrm>
            <a:off x="5462994" y="3479517"/>
            <a:ext cx="1570548" cy="3352282"/>
          </a:xfrm>
          <a:prstGeom prst="rect">
            <a:avLst/>
          </a:prstGeom>
          <a:ln w="12700">
            <a:miter lim="400000"/>
          </a:ln>
        </p:spPr>
      </p:pic>
      <p:sp>
        <p:nvSpPr>
          <p:cNvPr id="1028" name="Line"/>
          <p:cNvSpPr/>
          <p:nvPr/>
        </p:nvSpPr>
        <p:spPr>
          <a:xfrm flipH="1" flipV="1">
            <a:off x="748077" y="6346953"/>
            <a:ext cx="5762417" cy="1"/>
          </a:xfrm>
          <a:prstGeom prst="line">
            <a:avLst/>
          </a:prstGeom>
          <a:ln w="25400">
            <a:solidFill>
              <a:srgbClr val="000000"/>
            </a:solidFill>
            <a:miter lim="400000"/>
          </a:ln>
        </p:spPr>
        <p:txBody>
          <a:bodyPr lIns="35719" tIns="35719" rIns="35719" bIns="35719" anchor="ctr"/>
          <a:lstStyle/>
          <a:p>
            <a:pPr>
              <a:defRPr sz="4000"/>
            </a:pPr>
            <a:endParaRPr sz="2812"/>
          </a:p>
        </p:txBody>
      </p:sp>
      <p:sp>
        <p:nvSpPr>
          <p:cNvPr id="1029" name="Line"/>
          <p:cNvSpPr/>
          <p:nvPr/>
        </p:nvSpPr>
        <p:spPr>
          <a:xfrm>
            <a:off x="1028937" y="6302305"/>
            <a:ext cx="2340937" cy="1"/>
          </a:xfrm>
          <a:prstGeom prst="line">
            <a:avLst/>
          </a:prstGeom>
          <a:ln w="114300">
            <a:solidFill>
              <a:srgbClr val="FF2600"/>
            </a:solidFill>
            <a:miter lim="400000"/>
          </a:ln>
        </p:spPr>
        <p:txBody>
          <a:bodyPr lIns="35719" tIns="35719" rIns="35719" bIns="35719" anchor="ctr"/>
          <a:lstStyle/>
          <a:p>
            <a:pPr>
              <a:defRPr sz="4000"/>
            </a:pPr>
            <a:endParaRPr sz="2812"/>
          </a:p>
        </p:txBody>
      </p:sp>
      <p:grpSp>
        <p:nvGrpSpPr>
          <p:cNvPr id="1090" name="Group"/>
          <p:cNvGrpSpPr/>
          <p:nvPr/>
        </p:nvGrpSpPr>
        <p:grpSpPr>
          <a:xfrm>
            <a:off x="825483" y="6372778"/>
            <a:ext cx="5426753" cy="140378"/>
            <a:chOff x="0" y="0"/>
            <a:chExt cx="7718047" cy="199647"/>
          </a:xfrm>
        </p:grpSpPr>
        <p:sp>
          <p:nvSpPr>
            <p:cNvPr id="1030" name="Line"/>
            <p:cNvSpPr/>
            <p:nvPr/>
          </p:nvSpPr>
          <p:spPr>
            <a:xfrm flipV="1">
              <a:off x="-1"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31" name="Line"/>
            <p:cNvSpPr/>
            <p:nvPr/>
          </p:nvSpPr>
          <p:spPr>
            <a:xfrm flipV="1">
              <a:off x="127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32" name="Line"/>
            <p:cNvSpPr/>
            <p:nvPr/>
          </p:nvSpPr>
          <p:spPr>
            <a:xfrm flipV="1">
              <a:off x="254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33" name="Line"/>
            <p:cNvSpPr/>
            <p:nvPr/>
          </p:nvSpPr>
          <p:spPr>
            <a:xfrm flipV="1">
              <a:off x="381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34" name="Line"/>
            <p:cNvSpPr/>
            <p:nvPr/>
          </p:nvSpPr>
          <p:spPr>
            <a:xfrm flipV="1">
              <a:off x="508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35" name="Line"/>
            <p:cNvSpPr/>
            <p:nvPr/>
          </p:nvSpPr>
          <p:spPr>
            <a:xfrm flipV="1">
              <a:off x="635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36" name="Line"/>
            <p:cNvSpPr/>
            <p:nvPr/>
          </p:nvSpPr>
          <p:spPr>
            <a:xfrm flipV="1">
              <a:off x="762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37" name="Line"/>
            <p:cNvSpPr/>
            <p:nvPr/>
          </p:nvSpPr>
          <p:spPr>
            <a:xfrm flipV="1">
              <a:off x="889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38" name="Line"/>
            <p:cNvSpPr/>
            <p:nvPr/>
          </p:nvSpPr>
          <p:spPr>
            <a:xfrm flipV="1">
              <a:off x="1016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39" name="Line"/>
            <p:cNvSpPr/>
            <p:nvPr/>
          </p:nvSpPr>
          <p:spPr>
            <a:xfrm flipV="1">
              <a:off x="1143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40" name="Line"/>
            <p:cNvSpPr/>
            <p:nvPr/>
          </p:nvSpPr>
          <p:spPr>
            <a:xfrm flipV="1">
              <a:off x="1270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41" name="Line"/>
            <p:cNvSpPr/>
            <p:nvPr/>
          </p:nvSpPr>
          <p:spPr>
            <a:xfrm flipV="1">
              <a:off x="1397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42" name="Line"/>
            <p:cNvSpPr/>
            <p:nvPr/>
          </p:nvSpPr>
          <p:spPr>
            <a:xfrm flipV="1">
              <a:off x="1524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43" name="Line"/>
            <p:cNvSpPr/>
            <p:nvPr/>
          </p:nvSpPr>
          <p:spPr>
            <a:xfrm flipV="1">
              <a:off x="1651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44" name="Line"/>
            <p:cNvSpPr/>
            <p:nvPr/>
          </p:nvSpPr>
          <p:spPr>
            <a:xfrm flipV="1">
              <a:off x="1777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45" name="Line"/>
            <p:cNvSpPr/>
            <p:nvPr/>
          </p:nvSpPr>
          <p:spPr>
            <a:xfrm flipV="1">
              <a:off x="1904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46" name="Line"/>
            <p:cNvSpPr/>
            <p:nvPr/>
          </p:nvSpPr>
          <p:spPr>
            <a:xfrm flipV="1">
              <a:off x="2031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47" name="Line"/>
            <p:cNvSpPr/>
            <p:nvPr/>
          </p:nvSpPr>
          <p:spPr>
            <a:xfrm flipV="1">
              <a:off x="2158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48" name="Line"/>
            <p:cNvSpPr/>
            <p:nvPr/>
          </p:nvSpPr>
          <p:spPr>
            <a:xfrm flipV="1">
              <a:off x="2285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49" name="Line"/>
            <p:cNvSpPr/>
            <p:nvPr/>
          </p:nvSpPr>
          <p:spPr>
            <a:xfrm flipV="1">
              <a:off x="2412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50" name="Line"/>
            <p:cNvSpPr/>
            <p:nvPr/>
          </p:nvSpPr>
          <p:spPr>
            <a:xfrm flipV="1">
              <a:off x="2539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51" name="Line"/>
            <p:cNvSpPr/>
            <p:nvPr/>
          </p:nvSpPr>
          <p:spPr>
            <a:xfrm flipV="1">
              <a:off x="2666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52" name="Line"/>
            <p:cNvSpPr/>
            <p:nvPr/>
          </p:nvSpPr>
          <p:spPr>
            <a:xfrm flipV="1">
              <a:off x="2793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53" name="Line"/>
            <p:cNvSpPr/>
            <p:nvPr/>
          </p:nvSpPr>
          <p:spPr>
            <a:xfrm flipV="1">
              <a:off x="2920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54" name="Line"/>
            <p:cNvSpPr/>
            <p:nvPr/>
          </p:nvSpPr>
          <p:spPr>
            <a:xfrm flipV="1">
              <a:off x="3047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55" name="Line"/>
            <p:cNvSpPr/>
            <p:nvPr/>
          </p:nvSpPr>
          <p:spPr>
            <a:xfrm flipV="1">
              <a:off x="3174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56" name="Line"/>
            <p:cNvSpPr/>
            <p:nvPr/>
          </p:nvSpPr>
          <p:spPr>
            <a:xfrm flipV="1">
              <a:off x="3301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57" name="Line"/>
            <p:cNvSpPr/>
            <p:nvPr/>
          </p:nvSpPr>
          <p:spPr>
            <a:xfrm flipV="1">
              <a:off x="3428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58" name="Line"/>
            <p:cNvSpPr/>
            <p:nvPr/>
          </p:nvSpPr>
          <p:spPr>
            <a:xfrm flipV="1">
              <a:off x="3555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59" name="Line"/>
            <p:cNvSpPr/>
            <p:nvPr/>
          </p:nvSpPr>
          <p:spPr>
            <a:xfrm flipV="1">
              <a:off x="3682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60" name="Line"/>
            <p:cNvSpPr/>
            <p:nvPr/>
          </p:nvSpPr>
          <p:spPr>
            <a:xfrm flipV="1">
              <a:off x="3810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61" name="Line"/>
            <p:cNvSpPr/>
            <p:nvPr/>
          </p:nvSpPr>
          <p:spPr>
            <a:xfrm flipV="1">
              <a:off x="3937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62" name="Line"/>
            <p:cNvSpPr/>
            <p:nvPr/>
          </p:nvSpPr>
          <p:spPr>
            <a:xfrm flipV="1">
              <a:off x="4064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63" name="Line"/>
            <p:cNvSpPr/>
            <p:nvPr/>
          </p:nvSpPr>
          <p:spPr>
            <a:xfrm flipV="1">
              <a:off x="4191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64" name="Line"/>
            <p:cNvSpPr/>
            <p:nvPr/>
          </p:nvSpPr>
          <p:spPr>
            <a:xfrm flipV="1">
              <a:off x="4318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65" name="Line"/>
            <p:cNvSpPr/>
            <p:nvPr/>
          </p:nvSpPr>
          <p:spPr>
            <a:xfrm flipV="1">
              <a:off x="4445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66" name="Line"/>
            <p:cNvSpPr/>
            <p:nvPr/>
          </p:nvSpPr>
          <p:spPr>
            <a:xfrm flipV="1">
              <a:off x="4572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67" name="Line"/>
            <p:cNvSpPr/>
            <p:nvPr/>
          </p:nvSpPr>
          <p:spPr>
            <a:xfrm flipV="1">
              <a:off x="4699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68" name="Line"/>
            <p:cNvSpPr/>
            <p:nvPr/>
          </p:nvSpPr>
          <p:spPr>
            <a:xfrm flipV="1">
              <a:off x="4826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69" name="Line"/>
            <p:cNvSpPr/>
            <p:nvPr/>
          </p:nvSpPr>
          <p:spPr>
            <a:xfrm flipV="1">
              <a:off x="4953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70" name="Line"/>
            <p:cNvSpPr/>
            <p:nvPr/>
          </p:nvSpPr>
          <p:spPr>
            <a:xfrm flipV="1">
              <a:off x="5080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71" name="Line"/>
            <p:cNvSpPr/>
            <p:nvPr/>
          </p:nvSpPr>
          <p:spPr>
            <a:xfrm flipV="1">
              <a:off x="5207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72" name="Line"/>
            <p:cNvSpPr/>
            <p:nvPr/>
          </p:nvSpPr>
          <p:spPr>
            <a:xfrm flipV="1">
              <a:off x="5334000" y="0"/>
              <a:ext cx="225048"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73" name="Line"/>
            <p:cNvSpPr/>
            <p:nvPr/>
          </p:nvSpPr>
          <p:spPr>
            <a:xfrm flipV="1">
              <a:off x="5460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74" name="Line"/>
            <p:cNvSpPr/>
            <p:nvPr/>
          </p:nvSpPr>
          <p:spPr>
            <a:xfrm flipV="1">
              <a:off x="5587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75" name="Line"/>
            <p:cNvSpPr/>
            <p:nvPr/>
          </p:nvSpPr>
          <p:spPr>
            <a:xfrm flipV="1">
              <a:off x="5714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76" name="Line"/>
            <p:cNvSpPr/>
            <p:nvPr/>
          </p:nvSpPr>
          <p:spPr>
            <a:xfrm flipV="1">
              <a:off x="5841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77" name="Line"/>
            <p:cNvSpPr/>
            <p:nvPr/>
          </p:nvSpPr>
          <p:spPr>
            <a:xfrm flipV="1">
              <a:off x="5968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78" name="Line"/>
            <p:cNvSpPr/>
            <p:nvPr/>
          </p:nvSpPr>
          <p:spPr>
            <a:xfrm flipV="1">
              <a:off x="6095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79" name="Line"/>
            <p:cNvSpPr/>
            <p:nvPr/>
          </p:nvSpPr>
          <p:spPr>
            <a:xfrm flipV="1">
              <a:off x="6222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80" name="Line"/>
            <p:cNvSpPr/>
            <p:nvPr/>
          </p:nvSpPr>
          <p:spPr>
            <a:xfrm flipV="1">
              <a:off x="6349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81" name="Line"/>
            <p:cNvSpPr/>
            <p:nvPr/>
          </p:nvSpPr>
          <p:spPr>
            <a:xfrm flipV="1">
              <a:off x="6476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82" name="Line"/>
            <p:cNvSpPr/>
            <p:nvPr/>
          </p:nvSpPr>
          <p:spPr>
            <a:xfrm flipV="1">
              <a:off x="6603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83" name="Line"/>
            <p:cNvSpPr/>
            <p:nvPr/>
          </p:nvSpPr>
          <p:spPr>
            <a:xfrm flipV="1">
              <a:off x="6730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84" name="Line"/>
            <p:cNvSpPr/>
            <p:nvPr/>
          </p:nvSpPr>
          <p:spPr>
            <a:xfrm flipV="1">
              <a:off x="6857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85" name="Line"/>
            <p:cNvSpPr/>
            <p:nvPr/>
          </p:nvSpPr>
          <p:spPr>
            <a:xfrm flipV="1">
              <a:off x="6984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86" name="Line"/>
            <p:cNvSpPr/>
            <p:nvPr/>
          </p:nvSpPr>
          <p:spPr>
            <a:xfrm flipV="1">
              <a:off x="7111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87" name="Line"/>
            <p:cNvSpPr/>
            <p:nvPr/>
          </p:nvSpPr>
          <p:spPr>
            <a:xfrm flipV="1">
              <a:off x="7238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88" name="Line"/>
            <p:cNvSpPr/>
            <p:nvPr/>
          </p:nvSpPr>
          <p:spPr>
            <a:xfrm flipV="1">
              <a:off x="7365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sp>
          <p:nvSpPr>
            <p:cNvPr id="1089" name="Line"/>
            <p:cNvSpPr/>
            <p:nvPr/>
          </p:nvSpPr>
          <p:spPr>
            <a:xfrm flipV="1">
              <a:off x="7492999" y="0"/>
              <a:ext cx="225049" cy="199648"/>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sz="4000"/>
              </a:pPr>
              <a:endParaRPr sz="2812"/>
            </a:p>
          </p:txBody>
        </p:sp>
      </p:grpSp>
      <p:sp>
        <p:nvSpPr>
          <p:cNvPr id="1091" name="Eyeball Side"/>
          <p:cNvSpPr/>
          <p:nvPr/>
        </p:nvSpPr>
        <p:spPr>
          <a:xfrm flipH="1">
            <a:off x="7460086" y="4826650"/>
            <a:ext cx="926907" cy="856230"/>
          </a:xfrm>
          <a:custGeom>
            <a:avLst/>
            <a:gdLst/>
            <a:ahLst/>
            <a:cxnLst>
              <a:cxn ang="0">
                <a:pos x="wd2" y="hd2"/>
              </a:cxn>
              <a:cxn ang="5400000">
                <a:pos x="wd2" y="hd2"/>
              </a:cxn>
              <a:cxn ang="10800000">
                <a:pos x="wd2" y="hd2"/>
              </a:cxn>
              <a:cxn ang="16200000">
                <a:pos x="wd2" y="hd2"/>
              </a:cxn>
            </a:cxnLst>
            <a:rect l="0" t="0" r="r" b="b"/>
            <a:pathLst>
              <a:path w="21600" h="21600" extrusionOk="0">
                <a:moveTo>
                  <a:pt x="10137" y="0"/>
                </a:moveTo>
                <a:cubicBezTo>
                  <a:pt x="4537" y="6"/>
                  <a:pt x="0" y="4839"/>
                  <a:pt x="0" y="10802"/>
                </a:cubicBezTo>
                <a:cubicBezTo>
                  <a:pt x="0" y="16764"/>
                  <a:pt x="4537" y="21600"/>
                  <a:pt x="10137" y="21600"/>
                </a:cubicBezTo>
                <a:cubicBezTo>
                  <a:pt x="13949" y="21600"/>
                  <a:pt x="17270" y="19356"/>
                  <a:pt x="19003" y="16041"/>
                </a:cubicBezTo>
                <a:cubicBezTo>
                  <a:pt x="20288" y="15357"/>
                  <a:pt x="21600" y="13415"/>
                  <a:pt x="21600" y="10942"/>
                </a:cubicBezTo>
                <a:cubicBezTo>
                  <a:pt x="21600" y="8546"/>
                  <a:pt x="20402" y="6559"/>
                  <a:pt x="19128" y="5811"/>
                </a:cubicBezTo>
                <a:cubicBezTo>
                  <a:pt x="17438" y="2356"/>
                  <a:pt x="14046" y="0"/>
                  <a:pt x="10137" y="0"/>
                </a:cubicBezTo>
                <a:close/>
                <a:moveTo>
                  <a:pt x="10002" y="1292"/>
                </a:moveTo>
                <a:cubicBezTo>
                  <a:pt x="12410" y="1292"/>
                  <a:pt x="14586" y="2355"/>
                  <a:pt x="16158" y="4079"/>
                </a:cubicBezTo>
                <a:cubicBezTo>
                  <a:pt x="17708" y="5780"/>
                  <a:pt x="15088" y="6559"/>
                  <a:pt x="15088" y="10698"/>
                </a:cubicBezTo>
                <a:cubicBezTo>
                  <a:pt x="15088" y="14562"/>
                  <a:pt x="17734" y="15544"/>
                  <a:pt x="16227" y="17239"/>
                </a:cubicBezTo>
                <a:cubicBezTo>
                  <a:pt x="14650" y="19011"/>
                  <a:pt x="12448" y="20109"/>
                  <a:pt x="10002" y="20109"/>
                </a:cubicBezTo>
                <a:cubicBezTo>
                  <a:pt x="5217" y="20109"/>
                  <a:pt x="1340" y="15895"/>
                  <a:pt x="1340" y="10698"/>
                </a:cubicBezTo>
                <a:cubicBezTo>
                  <a:pt x="1340" y="5501"/>
                  <a:pt x="5217" y="1292"/>
                  <a:pt x="10002" y="1292"/>
                </a:cubicBezTo>
                <a:close/>
                <a:moveTo>
                  <a:pt x="18134" y="5625"/>
                </a:moveTo>
                <a:cubicBezTo>
                  <a:pt x="18201" y="5621"/>
                  <a:pt x="18272" y="5674"/>
                  <a:pt x="18291" y="5782"/>
                </a:cubicBezTo>
                <a:cubicBezTo>
                  <a:pt x="18469" y="6752"/>
                  <a:pt x="18717" y="8236"/>
                  <a:pt x="18733" y="9048"/>
                </a:cubicBezTo>
                <a:cubicBezTo>
                  <a:pt x="18760" y="10322"/>
                  <a:pt x="18021" y="9960"/>
                  <a:pt x="18021" y="9136"/>
                </a:cubicBezTo>
                <a:cubicBezTo>
                  <a:pt x="18021" y="8592"/>
                  <a:pt x="17934" y="7043"/>
                  <a:pt x="17999" y="5798"/>
                </a:cubicBezTo>
                <a:cubicBezTo>
                  <a:pt x="18004" y="5687"/>
                  <a:pt x="18067" y="5628"/>
                  <a:pt x="18134" y="5625"/>
                </a:cubicBezTo>
                <a:close/>
                <a:moveTo>
                  <a:pt x="16747" y="7430"/>
                </a:moveTo>
                <a:cubicBezTo>
                  <a:pt x="17249" y="7430"/>
                  <a:pt x="17653" y="8915"/>
                  <a:pt x="17653" y="10751"/>
                </a:cubicBezTo>
                <a:cubicBezTo>
                  <a:pt x="17653" y="12586"/>
                  <a:pt x="17249" y="14070"/>
                  <a:pt x="16747" y="14070"/>
                </a:cubicBezTo>
                <a:cubicBezTo>
                  <a:pt x="16245" y="14070"/>
                  <a:pt x="15768" y="12586"/>
                  <a:pt x="15768" y="10751"/>
                </a:cubicBezTo>
                <a:cubicBezTo>
                  <a:pt x="15768" y="8915"/>
                  <a:pt x="16245" y="7430"/>
                  <a:pt x="16747" y="7430"/>
                </a:cubicBezTo>
                <a:close/>
                <a:moveTo>
                  <a:pt x="18387" y="11936"/>
                </a:moveTo>
                <a:cubicBezTo>
                  <a:pt x="18569" y="11902"/>
                  <a:pt x="18746" y="12130"/>
                  <a:pt x="18733" y="12767"/>
                </a:cubicBezTo>
                <a:cubicBezTo>
                  <a:pt x="18717" y="13574"/>
                  <a:pt x="18469" y="15058"/>
                  <a:pt x="18291" y="16034"/>
                </a:cubicBezTo>
                <a:cubicBezTo>
                  <a:pt x="18253" y="16250"/>
                  <a:pt x="18010" y="16239"/>
                  <a:pt x="17999" y="16017"/>
                </a:cubicBezTo>
                <a:cubicBezTo>
                  <a:pt x="17934" y="14772"/>
                  <a:pt x="18021" y="13223"/>
                  <a:pt x="18021" y="12680"/>
                </a:cubicBezTo>
                <a:cubicBezTo>
                  <a:pt x="18021" y="12268"/>
                  <a:pt x="18205" y="11971"/>
                  <a:pt x="18387" y="11936"/>
                </a:cubicBezTo>
                <a:close/>
              </a:path>
            </a:pathLst>
          </a:custGeom>
          <a:solidFill>
            <a:srgbClr val="FFFFFF"/>
          </a:solidFill>
          <a:ln w="25400">
            <a:solidFill>
              <a:srgbClr val="000000"/>
            </a:solidFill>
            <a:miter lim="400000"/>
          </a:ln>
        </p:spPr>
        <p:txBody>
          <a:bodyPr lIns="35719" tIns="35719" rIns="35719" bIns="35719" anchor="ctr"/>
          <a:lstStyle/>
          <a:p>
            <a:pPr>
              <a:defRPr sz="4000"/>
            </a:pPr>
            <a:endParaRPr sz="2812"/>
          </a:p>
        </p:txBody>
      </p:sp>
      <p:sp>
        <p:nvSpPr>
          <p:cNvPr id="1092" name="Line"/>
          <p:cNvSpPr/>
          <p:nvPr/>
        </p:nvSpPr>
        <p:spPr>
          <a:xfrm flipV="1">
            <a:off x="2349569" y="5263511"/>
            <a:ext cx="5336528" cy="1086798"/>
          </a:xfrm>
          <a:prstGeom prst="line">
            <a:avLst/>
          </a:prstGeom>
          <a:ln w="25400">
            <a:solidFill>
              <a:srgbClr val="000000"/>
            </a:solidFill>
            <a:miter lim="400000"/>
          </a:ln>
        </p:spPr>
        <p:txBody>
          <a:bodyPr lIns="35719" tIns="35719" rIns="35719" bIns="35719" anchor="ctr"/>
          <a:lstStyle/>
          <a:p>
            <a:pPr>
              <a:defRPr sz="4000"/>
            </a:pPr>
            <a:endParaRPr sz="2812"/>
          </a:p>
        </p:txBody>
      </p:sp>
      <p:sp>
        <p:nvSpPr>
          <p:cNvPr id="1093" name="Eyeball Side"/>
          <p:cNvSpPr/>
          <p:nvPr/>
        </p:nvSpPr>
        <p:spPr>
          <a:xfrm rot="16200000" flipH="1">
            <a:off x="3936829" y="3533952"/>
            <a:ext cx="926906" cy="856230"/>
          </a:xfrm>
          <a:custGeom>
            <a:avLst/>
            <a:gdLst/>
            <a:ahLst/>
            <a:cxnLst>
              <a:cxn ang="0">
                <a:pos x="wd2" y="hd2"/>
              </a:cxn>
              <a:cxn ang="5400000">
                <a:pos x="wd2" y="hd2"/>
              </a:cxn>
              <a:cxn ang="10800000">
                <a:pos x="wd2" y="hd2"/>
              </a:cxn>
              <a:cxn ang="16200000">
                <a:pos x="wd2" y="hd2"/>
              </a:cxn>
            </a:cxnLst>
            <a:rect l="0" t="0" r="r" b="b"/>
            <a:pathLst>
              <a:path w="21600" h="21600" extrusionOk="0">
                <a:moveTo>
                  <a:pt x="10137" y="0"/>
                </a:moveTo>
                <a:cubicBezTo>
                  <a:pt x="4537" y="6"/>
                  <a:pt x="0" y="4839"/>
                  <a:pt x="0" y="10802"/>
                </a:cubicBezTo>
                <a:cubicBezTo>
                  <a:pt x="0" y="16764"/>
                  <a:pt x="4537" y="21600"/>
                  <a:pt x="10137" y="21600"/>
                </a:cubicBezTo>
                <a:cubicBezTo>
                  <a:pt x="13949" y="21600"/>
                  <a:pt x="17270" y="19356"/>
                  <a:pt x="19003" y="16041"/>
                </a:cubicBezTo>
                <a:cubicBezTo>
                  <a:pt x="20288" y="15357"/>
                  <a:pt x="21600" y="13415"/>
                  <a:pt x="21600" y="10942"/>
                </a:cubicBezTo>
                <a:cubicBezTo>
                  <a:pt x="21600" y="8546"/>
                  <a:pt x="20402" y="6559"/>
                  <a:pt x="19128" y="5811"/>
                </a:cubicBezTo>
                <a:cubicBezTo>
                  <a:pt x="17438" y="2356"/>
                  <a:pt x="14046" y="0"/>
                  <a:pt x="10137" y="0"/>
                </a:cubicBezTo>
                <a:close/>
                <a:moveTo>
                  <a:pt x="10002" y="1292"/>
                </a:moveTo>
                <a:cubicBezTo>
                  <a:pt x="12410" y="1292"/>
                  <a:pt x="14586" y="2355"/>
                  <a:pt x="16158" y="4079"/>
                </a:cubicBezTo>
                <a:cubicBezTo>
                  <a:pt x="17708" y="5780"/>
                  <a:pt x="15088" y="6559"/>
                  <a:pt x="15088" y="10698"/>
                </a:cubicBezTo>
                <a:cubicBezTo>
                  <a:pt x="15088" y="14562"/>
                  <a:pt x="17734" y="15544"/>
                  <a:pt x="16227" y="17239"/>
                </a:cubicBezTo>
                <a:cubicBezTo>
                  <a:pt x="14650" y="19011"/>
                  <a:pt x="12448" y="20109"/>
                  <a:pt x="10002" y="20109"/>
                </a:cubicBezTo>
                <a:cubicBezTo>
                  <a:pt x="5217" y="20109"/>
                  <a:pt x="1340" y="15895"/>
                  <a:pt x="1340" y="10698"/>
                </a:cubicBezTo>
                <a:cubicBezTo>
                  <a:pt x="1340" y="5501"/>
                  <a:pt x="5217" y="1292"/>
                  <a:pt x="10002" y="1292"/>
                </a:cubicBezTo>
                <a:close/>
                <a:moveTo>
                  <a:pt x="18134" y="5625"/>
                </a:moveTo>
                <a:cubicBezTo>
                  <a:pt x="18201" y="5621"/>
                  <a:pt x="18272" y="5674"/>
                  <a:pt x="18291" y="5782"/>
                </a:cubicBezTo>
                <a:cubicBezTo>
                  <a:pt x="18469" y="6752"/>
                  <a:pt x="18717" y="8236"/>
                  <a:pt x="18733" y="9048"/>
                </a:cubicBezTo>
                <a:cubicBezTo>
                  <a:pt x="18760" y="10322"/>
                  <a:pt x="18021" y="9960"/>
                  <a:pt x="18021" y="9136"/>
                </a:cubicBezTo>
                <a:cubicBezTo>
                  <a:pt x="18021" y="8592"/>
                  <a:pt x="17934" y="7043"/>
                  <a:pt x="17999" y="5798"/>
                </a:cubicBezTo>
                <a:cubicBezTo>
                  <a:pt x="18004" y="5687"/>
                  <a:pt x="18067" y="5628"/>
                  <a:pt x="18134" y="5625"/>
                </a:cubicBezTo>
                <a:close/>
                <a:moveTo>
                  <a:pt x="16747" y="7430"/>
                </a:moveTo>
                <a:cubicBezTo>
                  <a:pt x="17249" y="7430"/>
                  <a:pt x="17653" y="8915"/>
                  <a:pt x="17653" y="10751"/>
                </a:cubicBezTo>
                <a:cubicBezTo>
                  <a:pt x="17653" y="12586"/>
                  <a:pt x="17249" y="14070"/>
                  <a:pt x="16747" y="14070"/>
                </a:cubicBezTo>
                <a:cubicBezTo>
                  <a:pt x="16245" y="14070"/>
                  <a:pt x="15768" y="12586"/>
                  <a:pt x="15768" y="10751"/>
                </a:cubicBezTo>
                <a:cubicBezTo>
                  <a:pt x="15768" y="8915"/>
                  <a:pt x="16245" y="7430"/>
                  <a:pt x="16747" y="7430"/>
                </a:cubicBezTo>
                <a:close/>
                <a:moveTo>
                  <a:pt x="18387" y="11936"/>
                </a:moveTo>
                <a:cubicBezTo>
                  <a:pt x="18569" y="11902"/>
                  <a:pt x="18746" y="12130"/>
                  <a:pt x="18733" y="12767"/>
                </a:cubicBezTo>
                <a:cubicBezTo>
                  <a:pt x="18717" y="13574"/>
                  <a:pt x="18469" y="15058"/>
                  <a:pt x="18291" y="16034"/>
                </a:cubicBezTo>
                <a:cubicBezTo>
                  <a:pt x="18253" y="16250"/>
                  <a:pt x="18010" y="16239"/>
                  <a:pt x="17999" y="16017"/>
                </a:cubicBezTo>
                <a:cubicBezTo>
                  <a:pt x="17934" y="14772"/>
                  <a:pt x="18021" y="13223"/>
                  <a:pt x="18021" y="12680"/>
                </a:cubicBezTo>
                <a:cubicBezTo>
                  <a:pt x="18021" y="12268"/>
                  <a:pt x="18205" y="11971"/>
                  <a:pt x="18387" y="11936"/>
                </a:cubicBezTo>
                <a:close/>
              </a:path>
            </a:pathLst>
          </a:custGeom>
          <a:solidFill>
            <a:srgbClr val="FFFFFF"/>
          </a:solidFill>
          <a:ln w="25400">
            <a:solidFill>
              <a:srgbClr val="000000"/>
            </a:solidFill>
            <a:miter lim="400000"/>
          </a:ln>
        </p:spPr>
        <p:txBody>
          <a:bodyPr lIns="35719" tIns="35719" rIns="35719" bIns="35719" anchor="ctr"/>
          <a:lstStyle/>
          <a:p>
            <a:pPr>
              <a:defRPr sz="4000"/>
            </a:pPr>
            <a:endParaRPr sz="2812"/>
          </a:p>
        </p:txBody>
      </p:sp>
      <p:sp>
        <p:nvSpPr>
          <p:cNvPr id="1094" name="Get additional images!"/>
          <p:cNvSpPr txBox="1"/>
          <p:nvPr/>
        </p:nvSpPr>
        <p:spPr>
          <a:xfrm>
            <a:off x="1006941" y="3772113"/>
            <a:ext cx="2622514" cy="379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000" b="0" dirty="0">
                <a:solidFill>
                  <a:srgbClr val="0000FF"/>
                </a:solidFill>
              </a:rPr>
              <a:t>Get additional images!</a:t>
            </a:r>
          </a:p>
        </p:txBody>
      </p:sp>
      <p:sp>
        <p:nvSpPr>
          <p:cNvPr id="1095" name="Line"/>
          <p:cNvSpPr/>
          <p:nvPr/>
        </p:nvSpPr>
        <p:spPr>
          <a:xfrm flipV="1">
            <a:off x="4400282" y="4454565"/>
            <a:ext cx="1" cy="1863344"/>
          </a:xfrm>
          <a:prstGeom prst="line">
            <a:avLst/>
          </a:prstGeom>
          <a:ln w="25400">
            <a:solidFill>
              <a:srgbClr val="000000"/>
            </a:solidFill>
            <a:miter lim="400000"/>
          </a:ln>
        </p:spPr>
        <p:txBody>
          <a:bodyPr lIns="35719" tIns="35719" rIns="35719" bIns="35719" anchor="ctr"/>
          <a:lstStyle/>
          <a:p>
            <a:pPr>
              <a:defRPr sz="4000"/>
            </a:pPr>
            <a:endParaRPr sz="2812"/>
          </a:p>
        </p:txBody>
      </p:sp>
      <p:sp>
        <p:nvSpPr>
          <p:cNvPr id="1096" name="Line"/>
          <p:cNvSpPr/>
          <p:nvPr/>
        </p:nvSpPr>
        <p:spPr>
          <a:xfrm flipH="1">
            <a:off x="3744448" y="4852674"/>
            <a:ext cx="944767" cy="1"/>
          </a:xfrm>
          <a:prstGeom prst="line">
            <a:avLst/>
          </a:prstGeom>
          <a:ln w="88900">
            <a:solidFill>
              <a:srgbClr val="0433FF"/>
            </a:solidFill>
            <a:miter lim="400000"/>
          </a:ln>
        </p:spPr>
        <p:txBody>
          <a:bodyPr lIns="35719" tIns="35719" rIns="35719" bIns="35719" anchor="ctr"/>
          <a:lstStyle/>
          <a:p>
            <a:pPr>
              <a:defRPr sz="4000"/>
            </a:pPr>
            <a:endParaRPr sz="2812"/>
          </a:p>
        </p:txBody>
      </p:sp>
      <p:sp>
        <p:nvSpPr>
          <p:cNvPr id="1097" name="Circle"/>
          <p:cNvSpPr/>
          <p:nvPr/>
        </p:nvSpPr>
        <p:spPr>
          <a:xfrm>
            <a:off x="4377958" y="5907135"/>
            <a:ext cx="44649" cy="44649"/>
          </a:xfrm>
          <a:prstGeom prst="ellipse">
            <a:avLst/>
          </a:prstGeom>
          <a:solidFill>
            <a:srgbClr val="0433FF"/>
          </a:solidFill>
          <a:ln w="25400">
            <a:solidFill>
              <a:srgbClr val="000000"/>
            </a:solidFill>
            <a:miter lim="400000"/>
          </a:ln>
        </p:spPr>
        <p:txBody>
          <a:bodyPr lIns="35719" tIns="35719" rIns="35719" bIns="35719" anchor="ctr"/>
          <a:lstStyle/>
          <a:p>
            <a:pPr>
              <a:defRPr sz="4000"/>
            </a:pPr>
            <a:endParaRPr sz="2812"/>
          </a:p>
        </p:txBody>
      </p:sp>
    </p:spTree>
    <p:extLst>
      <p:ext uri="{BB962C8B-B14F-4D97-AF65-F5344CB8AC3E}">
        <p14:creationId xmlns:p14="http://schemas.microsoft.com/office/powerpoint/2010/main" val="2214847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 name="Rectangle 2"/>
          <p:cNvSpPr txBox="1">
            <a:spLocks noGrp="1"/>
          </p:cNvSpPr>
          <p:nvPr>
            <p:ph type="title"/>
          </p:nvPr>
        </p:nvSpPr>
        <p:spPr>
          <a:prstGeom prst="rect">
            <a:avLst/>
          </a:prstGeom>
        </p:spPr>
        <p:txBody>
          <a:bodyPr>
            <a:normAutofit fontScale="90000"/>
          </a:bodyPr>
          <a:lstStyle/>
          <a:p>
            <a:r>
              <a:t>Structure from Motion</a:t>
            </a:r>
          </a:p>
        </p:txBody>
      </p:sp>
      <p:pic>
        <p:nvPicPr>
          <p:cNvPr id="1100" name="Picture 4" descr="Picture 4"/>
          <p:cNvPicPr>
            <a:picLocks noChangeAspect="1"/>
          </p:cNvPicPr>
          <p:nvPr/>
        </p:nvPicPr>
        <p:blipFill>
          <a:blip r:embed="rId2"/>
          <a:srcRect l="400" t="374"/>
          <a:stretch>
            <a:fillRect/>
          </a:stretch>
        </p:blipFill>
        <p:spPr>
          <a:xfrm>
            <a:off x="2084388" y="1066800"/>
            <a:ext cx="4773613" cy="5105400"/>
          </a:xfrm>
          <a:prstGeom prst="rect">
            <a:avLst/>
          </a:prstGeom>
          <a:ln w="12700">
            <a:miter lim="400000"/>
          </a:ln>
        </p:spPr>
      </p:pic>
      <p:sp>
        <p:nvSpPr>
          <p:cNvPr id="1101" name="Text Box 5"/>
          <p:cNvSpPr txBox="1"/>
          <p:nvPr/>
        </p:nvSpPr>
        <p:spPr>
          <a:xfrm>
            <a:off x="1453298" y="6400800"/>
            <a:ext cx="5831081" cy="351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algn="l" defTabSz="1300480">
              <a:defRPr sz="2400">
                <a:latin typeface="Arial"/>
                <a:ea typeface="Arial"/>
                <a:cs typeface="Arial"/>
                <a:sym typeface="Arial"/>
              </a:defRPr>
            </a:lvl1pPr>
          </a:lstStyle>
          <a:p>
            <a:r>
              <a:rPr sz="1687" b="0" dirty="0">
                <a:solidFill>
                  <a:schemeClr val="tx1"/>
                </a:solidFill>
              </a:rPr>
              <a:t>Many slides adapted from S. Seitz, Y. Furukawa, N. Snavely</a:t>
            </a:r>
          </a:p>
        </p:txBody>
      </p:sp>
    </p:spTree>
    <p:extLst>
      <p:ext uri="{BB962C8B-B14F-4D97-AF65-F5344CB8AC3E}">
        <p14:creationId xmlns:p14="http://schemas.microsoft.com/office/powerpoint/2010/main" val="4135955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0" name="Picture 3" descr="Picture 3"/>
          <p:cNvPicPr>
            <a:picLocks noChangeAspect="1"/>
          </p:cNvPicPr>
          <p:nvPr/>
        </p:nvPicPr>
        <p:blipFill>
          <a:blip r:embed="rId2"/>
          <a:stretch>
            <a:fillRect/>
          </a:stretch>
        </p:blipFill>
        <p:spPr>
          <a:xfrm>
            <a:off x="5636586" y="4881318"/>
            <a:ext cx="3581400" cy="1988872"/>
          </a:xfrm>
          <a:prstGeom prst="rect">
            <a:avLst/>
          </a:prstGeom>
          <a:ln w="12700">
            <a:miter lim="400000"/>
          </a:ln>
        </p:spPr>
      </p:pic>
      <p:sp>
        <p:nvSpPr>
          <p:cNvPr id="1111" name="Rectangle 2"/>
          <p:cNvSpPr txBox="1">
            <a:spLocks noGrp="1"/>
          </p:cNvSpPr>
          <p:nvPr>
            <p:ph type="title"/>
          </p:nvPr>
        </p:nvSpPr>
        <p:spPr>
          <a:prstGeom prst="rect">
            <a:avLst/>
          </a:prstGeom>
        </p:spPr>
        <p:txBody>
          <a:bodyPr>
            <a:normAutofit/>
          </a:bodyPr>
          <a:lstStyle/>
          <a:p>
            <a:r>
              <a:rPr dirty="0"/>
              <a:t>Structure from </a:t>
            </a:r>
            <a:r>
              <a:rPr lang="en-US" dirty="0"/>
              <a:t>m</a:t>
            </a:r>
            <a:r>
              <a:rPr dirty="0"/>
              <a:t>otion</a:t>
            </a:r>
          </a:p>
        </p:txBody>
      </p:sp>
      <p:sp>
        <p:nvSpPr>
          <p:cNvPr id="1112" name="Rectangle 3"/>
          <p:cNvSpPr txBox="1">
            <a:spLocks noGrp="1"/>
          </p:cNvSpPr>
          <p:nvPr>
            <p:ph idx="1"/>
          </p:nvPr>
        </p:nvSpPr>
        <p:spPr>
          <a:prstGeom prst="rect">
            <a:avLst/>
          </a:prstGeom>
        </p:spPr>
        <p:txBody>
          <a:bodyPr/>
          <a:lstStyle/>
          <a:p>
            <a:pPr marL="457200" indent="-457200">
              <a:buSzPct val="100000"/>
              <a:buFont typeface="Arial" panose="020B0604020202020204" pitchFamily="34" charset="0"/>
              <a:buChar char="•"/>
            </a:pPr>
            <a:r>
              <a:rPr dirty="0"/>
              <a:t>Generic problem formulation: given several images of the same object or scene, compute a representation of its 3D shape</a:t>
            </a:r>
          </a:p>
          <a:p>
            <a:pPr marL="457200" indent="-457200">
              <a:buSzPct val="100000"/>
              <a:buFont typeface="Arial" panose="020B0604020202020204" pitchFamily="34" charset="0"/>
              <a:buChar char="•"/>
            </a:pPr>
            <a:r>
              <a:rPr dirty="0"/>
              <a:t>Images of the same object or scene</a:t>
            </a:r>
          </a:p>
          <a:p>
            <a:pPr marL="602732" lvl="1" indent="-281275">
              <a:spcBef>
                <a:spcPts val="422"/>
              </a:spcBef>
              <a:defRPr sz="2800"/>
            </a:pPr>
            <a:r>
              <a:rPr sz="2400" dirty="0"/>
              <a:t>Arbitrary number of images (from two to thousands)</a:t>
            </a:r>
          </a:p>
          <a:p>
            <a:pPr marL="602732" lvl="1" indent="-281275">
              <a:spcBef>
                <a:spcPts val="422"/>
              </a:spcBef>
              <a:defRPr sz="2800"/>
            </a:pPr>
            <a:r>
              <a:rPr sz="2400" dirty="0"/>
              <a:t>Arbitrary camera positions (special rig, camera network </a:t>
            </a:r>
            <a:br>
              <a:rPr sz="2400" dirty="0"/>
            </a:br>
            <a:r>
              <a:rPr sz="2400" dirty="0"/>
              <a:t>or video sequence)</a:t>
            </a:r>
          </a:p>
          <a:p>
            <a:pPr marL="602732" lvl="1" indent="-281275">
              <a:spcBef>
                <a:spcPts val="422"/>
              </a:spcBef>
              <a:defRPr sz="2800"/>
            </a:pPr>
            <a:r>
              <a:rPr lang="en-US" sz="2400" dirty="0"/>
              <a:t>Camera parameters</a:t>
            </a:r>
            <a:r>
              <a:rPr sz="2400" dirty="0"/>
              <a:t> may be known or unknown</a:t>
            </a:r>
          </a:p>
        </p:txBody>
      </p:sp>
      <p:pic>
        <p:nvPicPr>
          <p:cNvPr id="1113" name="Picture 1" descr="Picture 1"/>
          <p:cNvPicPr>
            <a:picLocks noChangeAspect="1"/>
          </p:cNvPicPr>
          <p:nvPr/>
        </p:nvPicPr>
        <p:blipFill>
          <a:blip r:embed="rId3"/>
          <a:stretch>
            <a:fillRect/>
          </a:stretch>
        </p:blipFill>
        <p:spPr>
          <a:xfrm>
            <a:off x="381000" y="5264106"/>
            <a:ext cx="3338452" cy="1295401"/>
          </a:xfrm>
          <a:prstGeom prst="rect">
            <a:avLst/>
          </a:prstGeom>
          <a:ln w="12700">
            <a:miter lim="400000"/>
          </a:ln>
        </p:spPr>
      </p:pic>
      <p:pic>
        <p:nvPicPr>
          <p:cNvPr id="1114" name="Picture 2" descr="Picture 2"/>
          <p:cNvPicPr>
            <a:picLocks noChangeAspect="1"/>
          </p:cNvPicPr>
          <p:nvPr/>
        </p:nvPicPr>
        <p:blipFill>
          <a:blip r:embed="rId4"/>
          <a:stretch>
            <a:fillRect/>
          </a:stretch>
        </p:blipFill>
        <p:spPr>
          <a:xfrm>
            <a:off x="4027300" y="4881318"/>
            <a:ext cx="1830898" cy="1835107"/>
          </a:xfrm>
          <a:prstGeom prst="rect">
            <a:avLst/>
          </a:prstGeom>
          <a:ln w="12700">
            <a:miter lim="400000"/>
          </a:ln>
        </p:spPr>
      </p:pic>
    </p:spTree>
    <p:extLst>
      <p:ext uri="{BB962C8B-B14F-4D97-AF65-F5344CB8AC3E}">
        <p14:creationId xmlns:p14="http://schemas.microsoft.com/office/powerpoint/2010/main" val="1333399705"/>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112">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1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11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111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111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112">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1113"/>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111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1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0" grpId="0" animBg="1" advAuto="0"/>
      <p:bldP spid="1112" grpId="0" build="p" animBg="1" advAuto="0"/>
      <p:bldP spid="1113" grpId="0" animBg="1" advAuto="0"/>
      <p:bldP spid="1114"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dirty="0">
                <a:solidFill>
                  <a:schemeClr val="tx1"/>
                </a:solidFill>
              </a:rPr>
              <a:t>Structure from motion</a:t>
            </a:r>
          </a:p>
        </p:txBody>
      </p:sp>
      <p:sp>
        <p:nvSpPr>
          <p:cNvPr id="74" name="Content Placeholder 73"/>
          <p:cNvSpPr>
            <a:spLocks noGrp="1"/>
          </p:cNvSpPr>
          <p:nvPr>
            <p:ph idx="1"/>
          </p:nvPr>
        </p:nvSpPr>
        <p:spPr>
          <a:xfrm>
            <a:off x="228600" y="914400"/>
            <a:ext cx="8458200" cy="5257800"/>
          </a:xfrm>
        </p:spPr>
        <p:txBody>
          <a:bodyPr/>
          <a:lstStyle/>
          <a:p>
            <a:pPr>
              <a:buFont typeface="Arial" pitchFamily="34" charset="0"/>
              <a:buChar char="•"/>
            </a:pPr>
            <a:r>
              <a:rPr lang="en-US" sz="2400" dirty="0"/>
              <a:t>Given a set of corresponding points in two or more images, compute the camera parameters and the 3D point coordinates</a:t>
            </a:r>
          </a:p>
        </p:txBody>
      </p:sp>
      <p:sp>
        <p:nvSpPr>
          <p:cNvPr id="123907" name="Rectangle 3"/>
          <p:cNvSpPr>
            <a:spLocks noChangeArrowheads="1"/>
          </p:cNvSpPr>
          <p:nvPr/>
        </p:nvSpPr>
        <p:spPr bwMode="auto">
          <a:xfrm>
            <a:off x="4086224" y="2682875"/>
            <a:ext cx="1219200" cy="1219200"/>
          </a:xfrm>
          <a:prstGeom prst="rect">
            <a:avLst/>
          </a:prstGeom>
          <a:solidFill>
            <a:srgbClr val="DDEEFF"/>
          </a:solidFill>
          <a:ln w="9525">
            <a:miter lim="800000"/>
            <a:headEnd/>
            <a:tailEnd/>
          </a:ln>
          <a:effectLst/>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p>
        </p:txBody>
      </p:sp>
      <p:sp>
        <p:nvSpPr>
          <p:cNvPr id="123908" name="AutoShape 4"/>
          <p:cNvSpPr>
            <a:spLocks noChangeArrowheads="1"/>
          </p:cNvSpPr>
          <p:nvPr/>
        </p:nvSpPr>
        <p:spPr bwMode="auto">
          <a:xfrm rot="5400000">
            <a:off x="862806" y="4029869"/>
            <a:ext cx="1981200" cy="1725612"/>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0" name="Rectangle 6"/>
          <p:cNvSpPr>
            <a:spLocks noChangeArrowheads="1"/>
          </p:cNvSpPr>
          <p:nvPr/>
        </p:nvSpPr>
        <p:spPr bwMode="auto">
          <a:xfrm>
            <a:off x="1958975" y="4605338"/>
            <a:ext cx="574675" cy="574675"/>
          </a:xfrm>
          <a:prstGeom prst="rect">
            <a:avLst/>
          </a:prstGeom>
          <a:solidFill>
            <a:srgbClr val="DDEEFF"/>
          </a:solidFill>
          <a:ln w="9525">
            <a:miter lim="800000"/>
            <a:headEnd/>
            <a:tailEnd/>
          </a:ln>
          <a:effectLst/>
          <a:scene3d>
            <a:camera prst="legacyObliqueTopRight">
              <a:rot lat="0" lon="16499998"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p>
        </p:txBody>
      </p:sp>
      <p:sp>
        <p:nvSpPr>
          <p:cNvPr id="123909" name="AutoShape 5"/>
          <p:cNvSpPr>
            <a:spLocks noChangeArrowheads="1"/>
          </p:cNvSpPr>
          <p:nvPr/>
        </p:nvSpPr>
        <p:spPr bwMode="auto">
          <a:xfrm rot="16200000" flipH="1">
            <a:off x="6045994" y="4221956"/>
            <a:ext cx="1981200" cy="1725613"/>
          </a:xfrm>
          <a:prstGeom prst="parallelogram">
            <a:avLst>
              <a:gd name="adj" fmla="val 28703"/>
            </a:avLst>
          </a:prstGeom>
          <a:noFill/>
          <a:ln w="28575">
            <a:solidFill>
              <a:schemeClr val="tx1"/>
            </a:solidFill>
            <a:miter lim="800000"/>
            <a:headEnd/>
            <a:tailEnd/>
          </a:ln>
          <a:effectLst/>
        </p:spPr>
        <p:txBody>
          <a:bodyPr wrap="none" anchor="ctr"/>
          <a:lstStyle/>
          <a:p>
            <a:endParaRPr lang="en-US"/>
          </a:p>
        </p:txBody>
      </p:sp>
      <p:sp>
        <p:nvSpPr>
          <p:cNvPr id="123911" name="Rectangle 7"/>
          <p:cNvSpPr>
            <a:spLocks noChangeArrowheads="1"/>
          </p:cNvSpPr>
          <p:nvPr/>
        </p:nvSpPr>
        <p:spPr bwMode="auto">
          <a:xfrm>
            <a:off x="6877050" y="4860925"/>
            <a:ext cx="574675" cy="574675"/>
          </a:xfrm>
          <a:prstGeom prst="rect">
            <a:avLst/>
          </a:prstGeom>
          <a:solidFill>
            <a:srgbClr val="DDEEFF"/>
          </a:solidFill>
          <a:ln w="9525">
            <a:miter lim="800000"/>
            <a:headEnd/>
            <a:tailEnd/>
          </a:ln>
          <a:effectLst/>
          <a:scene3d>
            <a:camera prst="legacyObliqueTopRight">
              <a:rot lat="0" lon="19199999"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p>
        </p:txBody>
      </p:sp>
      <p:sp>
        <p:nvSpPr>
          <p:cNvPr id="123915" name="Rectangle 11"/>
          <p:cNvSpPr>
            <a:spLocks noChangeArrowheads="1"/>
          </p:cNvSpPr>
          <p:nvPr/>
        </p:nvSpPr>
        <p:spPr bwMode="auto">
          <a:xfrm>
            <a:off x="3559175" y="4664075"/>
            <a:ext cx="2044700" cy="1470025"/>
          </a:xfrm>
          <a:prstGeom prst="rect">
            <a:avLst/>
          </a:prstGeom>
          <a:noFill/>
          <a:ln w="28575">
            <a:solidFill>
              <a:schemeClr val="tx1"/>
            </a:solidFill>
            <a:miter lim="800000"/>
            <a:headEnd/>
            <a:tailEnd/>
          </a:ln>
          <a:effectLst/>
        </p:spPr>
        <p:txBody>
          <a:bodyPr wrap="none" anchor="ctr"/>
          <a:lstStyle/>
          <a:p>
            <a:endParaRPr lang="en-US"/>
          </a:p>
        </p:txBody>
      </p:sp>
      <p:sp>
        <p:nvSpPr>
          <p:cNvPr id="123917" name="Rectangle 13"/>
          <p:cNvSpPr>
            <a:spLocks noChangeArrowheads="1"/>
          </p:cNvSpPr>
          <p:nvPr/>
        </p:nvSpPr>
        <p:spPr bwMode="auto">
          <a:xfrm>
            <a:off x="4441825" y="5175250"/>
            <a:ext cx="574675" cy="574675"/>
          </a:xfrm>
          <a:prstGeom prst="rect">
            <a:avLst/>
          </a:prstGeom>
          <a:solidFill>
            <a:srgbClr val="DDEEFF"/>
          </a:solidFill>
          <a:ln w="9525">
            <a:miter lim="800000"/>
            <a:headEnd/>
            <a:tailEnd/>
          </a:ln>
          <a:effectLst/>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p>
        </p:txBody>
      </p:sp>
      <p:sp>
        <p:nvSpPr>
          <p:cNvPr id="123937" name="Line 33"/>
          <p:cNvSpPr>
            <a:spLocks noChangeShapeType="1"/>
          </p:cNvSpPr>
          <p:nvPr/>
        </p:nvSpPr>
        <p:spPr bwMode="auto">
          <a:xfrm flipH="1">
            <a:off x="457200" y="3902075"/>
            <a:ext cx="533400" cy="2057400"/>
          </a:xfrm>
          <a:prstGeom prst="line">
            <a:avLst/>
          </a:prstGeom>
          <a:noFill/>
          <a:ln w="9525">
            <a:solidFill>
              <a:schemeClr val="tx1"/>
            </a:solidFill>
            <a:round/>
            <a:headEnd/>
            <a:tailEnd/>
          </a:ln>
          <a:effectLst/>
        </p:spPr>
        <p:txBody>
          <a:bodyPr/>
          <a:lstStyle/>
          <a:p>
            <a:endParaRPr lang="en-US"/>
          </a:p>
        </p:txBody>
      </p:sp>
      <p:sp>
        <p:nvSpPr>
          <p:cNvPr id="123938" name="Line 34"/>
          <p:cNvSpPr>
            <a:spLocks noChangeShapeType="1"/>
          </p:cNvSpPr>
          <p:nvPr/>
        </p:nvSpPr>
        <p:spPr bwMode="auto">
          <a:xfrm flipH="1">
            <a:off x="457200" y="5349875"/>
            <a:ext cx="533400" cy="609600"/>
          </a:xfrm>
          <a:prstGeom prst="line">
            <a:avLst/>
          </a:prstGeom>
          <a:noFill/>
          <a:ln w="9525">
            <a:solidFill>
              <a:schemeClr val="tx1"/>
            </a:solidFill>
            <a:round/>
            <a:headEnd/>
            <a:tailEnd/>
          </a:ln>
          <a:effectLst/>
        </p:spPr>
        <p:txBody>
          <a:bodyPr/>
          <a:lstStyle/>
          <a:p>
            <a:endParaRPr lang="en-US"/>
          </a:p>
        </p:txBody>
      </p:sp>
      <p:sp>
        <p:nvSpPr>
          <p:cNvPr id="123941" name="Line 37"/>
          <p:cNvSpPr>
            <a:spLocks noChangeShapeType="1"/>
          </p:cNvSpPr>
          <p:nvPr/>
        </p:nvSpPr>
        <p:spPr bwMode="auto">
          <a:xfrm flipH="1">
            <a:off x="457200" y="5883275"/>
            <a:ext cx="2209800" cy="76200"/>
          </a:xfrm>
          <a:prstGeom prst="line">
            <a:avLst/>
          </a:prstGeom>
          <a:noFill/>
          <a:ln w="9525">
            <a:solidFill>
              <a:schemeClr val="tx1"/>
            </a:solidFill>
            <a:round/>
            <a:headEnd/>
            <a:tailEnd/>
          </a:ln>
          <a:effectLst/>
        </p:spPr>
        <p:txBody>
          <a:bodyPr/>
          <a:lstStyle/>
          <a:p>
            <a:endParaRPr lang="en-US"/>
          </a:p>
        </p:txBody>
      </p:sp>
      <p:sp>
        <p:nvSpPr>
          <p:cNvPr id="123944" name="Line 40"/>
          <p:cNvSpPr>
            <a:spLocks noChangeShapeType="1"/>
          </p:cNvSpPr>
          <p:nvPr/>
        </p:nvSpPr>
        <p:spPr bwMode="auto">
          <a:xfrm flipH="1">
            <a:off x="4537075" y="4686300"/>
            <a:ext cx="1066800" cy="2111375"/>
          </a:xfrm>
          <a:prstGeom prst="line">
            <a:avLst/>
          </a:prstGeom>
          <a:noFill/>
          <a:ln w="9525">
            <a:solidFill>
              <a:schemeClr val="tx1"/>
            </a:solidFill>
            <a:round/>
            <a:headEnd/>
            <a:tailEnd/>
          </a:ln>
          <a:effectLst/>
        </p:spPr>
        <p:txBody>
          <a:bodyPr/>
          <a:lstStyle/>
          <a:p>
            <a:endParaRPr lang="en-US"/>
          </a:p>
        </p:txBody>
      </p:sp>
      <p:sp>
        <p:nvSpPr>
          <p:cNvPr id="123945" name="Line 41"/>
          <p:cNvSpPr>
            <a:spLocks noChangeShapeType="1"/>
          </p:cNvSpPr>
          <p:nvPr/>
        </p:nvSpPr>
        <p:spPr bwMode="auto">
          <a:xfrm>
            <a:off x="3546475" y="6134100"/>
            <a:ext cx="990600" cy="663575"/>
          </a:xfrm>
          <a:prstGeom prst="line">
            <a:avLst/>
          </a:prstGeom>
          <a:noFill/>
          <a:ln w="9525">
            <a:solidFill>
              <a:schemeClr val="tx1"/>
            </a:solidFill>
            <a:round/>
            <a:headEnd/>
            <a:tailEnd/>
          </a:ln>
          <a:effectLst/>
        </p:spPr>
        <p:txBody>
          <a:bodyPr/>
          <a:lstStyle/>
          <a:p>
            <a:endParaRPr lang="en-US"/>
          </a:p>
        </p:txBody>
      </p:sp>
      <p:sp>
        <p:nvSpPr>
          <p:cNvPr id="123947" name="Line 43"/>
          <p:cNvSpPr>
            <a:spLocks noChangeShapeType="1"/>
          </p:cNvSpPr>
          <p:nvPr/>
        </p:nvSpPr>
        <p:spPr bwMode="auto">
          <a:xfrm flipH="1">
            <a:off x="4537075" y="6134100"/>
            <a:ext cx="1066800" cy="663575"/>
          </a:xfrm>
          <a:prstGeom prst="line">
            <a:avLst/>
          </a:prstGeom>
          <a:noFill/>
          <a:ln w="9525">
            <a:solidFill>
              <a:schemeClr val="tx1"/>
            </a:solidFill>
            <a:round/>
            <a:headEnd/>
            <a:tailEnd/>
          </a:ln>
          <a:effectLst/>
        </p:spPr>
        <p:txBody>
          <a:bodyPr/>
          <a:lstStyle/>
          <a:p>
            <a:endParaRPr lang="en-US"/>
          </a:p>
        </p:txBody>
      </p:sp>
      <p:sp>
        <p:nvSpPr>
          <p:cNvPr id="123949" name="Line 45"/>
          <p:cNvSpPr>
            <a:spLocks noChangeShapeType="1"/>
          </p:cNvSpPr>
          <p:nvPr/>
        </p:nvSpPr>
        <p:spPr bwMode="auto">
          <a:xfrm flipV="1">
            <a:off x="6146800" y="5922963"/>
            <a:ext cx="2209800" cy="152400"/>
          </a:xfrm>
          <a:prstGeom prst="line">
            <a:avLst/>
          </a:prstGeom>
          <a:noFill/>
          <a:ln w="9525">
            <a:solidFill>
              <a:schemeClr val="tx1"/>
            </a:solidFill>
            <a:round/>
            <a:headEnd/>
            <a:tailEnd/>
          </a:ln>
          <a:effectLst/>
        </p:spPr>
        <p:txBody>
          <a:bodyPr/>
          <a:lstStyle/>
          <a:p>
            <a:endParaRPr lang="en-US"/>
          </a:p>
        </p:txBody>
      </p:sp>
      <p:sp>
        <p:nvSpPr>
          <p:cNvPr id="123950" name="Line 46"/>
          <p:cNvSpPr>
            <a:spLocks noChangeShapeType="1"/>
          </p:cNvSpPr>
          <p:nvPr/>
        </p:nvSpPr>
        <p:spPr bwMode="auto">
          <a:xfrm>
            <a:off x="7899400" y="5541963"/>
            <a:ext cx="457200" cy="381000"/>
          </a:xfrm>
          <a:prstGeom prst="line">
            <a:avLst/>
          </a:prstGeom>
          <a:noFill/>
          <a:ln w="9525">
            <a:solidFill>
              <a:schemeClr val="tx1"/>
            </a:solidFill>
            <a:round/>
            <a:headEnd/>
            <a:tailEnd/>
          </a:ln>
          <a:effectLst/>
        </p:spPr>
        <p:txBody>
          <a:bodyPr/>
          <a:lstStyle/>
          <a:p>
            <a:endParaRPr lang="en-US"/>
          </a:p>
        </p:txBody>
      </p:sp>
      <p:sp>
        <p:nvSpPr>
          <p:cNvPr id="123951" name="Line 47"/>
          <p:cNvSpPr>
            <a:spLocks noChangeShapeType="1"/>
          </p:cNvSpPr>
          <p:nvPr/>
        </p:nvSpPr>
        <p:spPr bwMode="auto">
          <a:xfrm>
            <a:off x="7899400" y="4094163"/>
            <a:ext cx="457200" cy="1828800"/>
          </a:xfrm>
          <a:prstGeom prst="line">
            <a:avLst/>
          </a:prstGeom>
          <a:noFill/>
          <a:ln w="9525">
            <a:solidFill>
              <a:schemeClr val="tx1"/>
            </a:solidFill>
            <a:round/>
            <a:headEnd/>
            <a:tailEnd/>
          </a:ln>
          <a:effectLst/>
        </p:spPr>
        <p:txBody>
          <a:bodyPr/>
          <a:lstStyle/>
          <a:p>
            <a:endParaRPr lang="en-US"/>
          </a:p>
        </p:txBody>
      </p:sp>
      <p:sp>
        <p:nvSpPr>
          <p:cNvPr id="123955" name="Text Box 51"/>
          <p:cNvSpPr txBox="1">
            <a:spLocks noChangeArrowheads="1"/>
          </p:cNvSpPr>
          <p:nvPr/>
        </p:nvSpPr>
        <p:spPr bwMode="auto">
          <a:xfrm>
            <a:off x="679341" y="6032798"/>
            <a:ext cx="1107996" cy="338554"/>
          </a:xfrm>
          <a:prstGeom prst="rect">
            <a:avLst/>
          </a:prstGeom>
          <a:noFill/>
          <a:ln w="9525">
            <a:noFill/>
            <a:miter lim="800000"/>
            <a:headEnd/>
            <a:tailEnd/>
          </a:ln>
          <a:effectLst/>
        </p:spPr>
        <p:txBody>
          <a:bodyPr wrap="none">
            <a:spAutoFit/>
          </a:bodyPr>
          <a:lstStyle/>
          <a:p>
            <a:r>
              <a:rPr lang="en-US" sz="1600" b="0" dirty="0">
                <a:solidFill>
                  <a:schemeClr val="tx1"/>
                </a:solidFill>
              </a:rPr>
              <a:t>Camera 1</a:t>
            </a:r>
          </a:p>
        </p:txBody>
      </p:sp>
      <p:sp>
        <p:nvSpPr>
          <p:cNvPr id="123956" name="Text Box 52"/>
          <p:cNvSpPr txBox="1">
            <a:spLocks noChangeArrowheads="1"/>
          </p:cNvSpPr>
          <p:nvPr/>
        </p:nvSpPr>
        <p:spPr bwMode="auto">
          <a:xfrm>
            <a:off x="2350979" y="6185198"/>
            <a:ext cx="1107996" cy="338554"/>
          </a:xfrm>
          <a:prstGeom prst="rect">
            <a:avLst/>
          </a:prstGeom>
          <a:noFill/>
          <a:ln w="9525">
            <a:noFill/>
            <a:miter lim="800000"/>
            <a:headEnd/>
            <a:tailEnd/>
          </a:ln>
          <a:effectLst/>
        </p:spPr>
        <p:txBody>
          <a:bodyPr wrap="none">
            <a:spAutoFit/>
          </a:bodyPr>
          <a:lstStyle/>
          <a:p>
            <a:r>
              <a:rPr lang="en-US" sz="1600" b="0">
                <a:solidFill>
                  <a:schemeClr val="tx1"/>
                </a:solidFill>
              </a:rPr>
              <a:t>Camera 2</a:t>
            </a:r>
          </a:p>
        </p:txBody>
      </p:sp>
      <p:sp>
        <p:nvSpPr>
          <p:cNvPr id="123957" name="Text Box 53"/>
          <p:cNvSpPr txBox="1">
            <a:spLocks noChangeArrowheads="1"/>
          </p:cNvSpPr>
          <p:nvPr/>
        </p:nvSpPr>
        <p:spPr bwMode="auto">
          <a:xfrm>
            <a:off x="6461016" y="6108998"/>
            <a:ext cx="1107996" cy="338554"/>
          </a:xfrm>
          <a:prstGeom prst="rect">
            <a:avLst/>
          </a:prstGeom>
          <a:noFill/>
          <a:ln w="9525">
            <a:noFill/>
            <a:miter lim="800000"/>
            <a:headEnd/>
            <a:tailEnd/>
          </a:ln>
          <a:effectLst/>
        </p:spPr>
        <p:txBody>
          <a:bodyPr wrap="none">
            <a:spAutoFit/>
          </a:bodyPr>
          <a:lstStyle/>
          <a:p>
            <a:r>
              <a:rPr lang="en-US" sz="1600" b="0" dirty="0">
                <a:solidFill>
                  <a:schemeClr val="tx1"/>
                </a:solidFill>
              </a:rPr>
              <a:t>Camera 3</a:t>
            </a:r>
          </a:p>
        </p:txBody>
      </p:sp>
      <p:grpSp>
        <p:nvGrpSpPr>
          <p:cNvPr id="2" name="Group 54"/>
          <p:cNvGrpSpPr>
            <a:grpSpLocks/>
          </p:cNvGrpSpPr>
          <p:nvPr/>
        </p:nvGrpSpPr>
        <p:grpSpPr bwMode="auto">
          <a:xfrm>
            <a:off x="1394335" y="4440238"/>
            <a:ext cx="995143" cy="860425"/>
            <a:chOff x="852" y="2079"/>
            <a:chExt cx="760" cy="657"/>
          </a:xfrm>
        </p:grpSpPr>
        <p:sp>
          <p:nvSpPr>
            <p:cNvPr id="123959" name="Oval 55"/>
            <p:cNvSpPr>
              <a:spLocks noChangeArrowheads="1"/>
            </p:cNvSpPr>
            <p:nvPr/>
          </p:nvSpPr>
          <p:spPr bwMode="auto">
            <a:xfrm>
              <a:off x="852" y="2235"/>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0"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1" name="Oval 57"/>
            <p:cNvSpPr>
              <a:spLocks noChangeArrowheads="1"/>
            </p:cNvSpPr>
            <p:nvPr/>
          </p:nvSpPr>
          <p:spPr bwMode="auto">
            <a:xfrm>
              <a:off x="852" y="265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62"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63" name="Oval 59"/>
            <p:cNvSpPr>
              <a:spLocks noChangeArrowheads="1"/>
            </p:cNvSpPr>
            <p:nvPr/>
          </p:nvSpPr>
          <p:spPr bwMode="auto">
            <a:xfrm>
              <a:off x="1543" y="2523"/>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64" name="Oval 60"/>
            <p:cNvSpPr>
              <a:spLocks noChangeArrowheads="1"/>
            </p:cNvSpPr>
            <p:nvPr/>
          </p:nvSpPr>
          <p:spPr bwMode="auto">
            <a:xfrm>
              <a:off x="1543" y="2123"/>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65" name="Oval 61"/>
            <p:cNvSpPr>
              <a:spLocks noChangeArrowheads="1"/>
            </p:cNvSpPr>
            <p:nvPr/>
          </p:nvSpPr>
          <p:spPr bwMode="auto">
            <a:xfrm>
              <a:off x="1053" y="2079"/>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3" name="Group 62"/>
          <p:cNvGrpSpPr>
            <a:grpSpLocks/>
          </p:cNvGrpSpPr>
          <p:nvPr/>
        </p:nvGrpSpPr>
        <p:grpSpPr bwMode="auto">
          <a:xfrm>
            <a:off x="3951288" y="4911725"/>
            <a:ext cx="1042379" cy="950913"/>
            <a:chOff x="2412" y="2031"/>
            <a:chExt cx="813" cy="741"/>
          </a:xfrm>
        </p:grpSpPr>
        <p:sp>
          <p:nvSpPr>
            <p:cNvPr id="123967"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68"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69"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0"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1" name="Oval 67"/>
            <p:cNvSpPr>
              <a:spLocks noChangeArrowheads="1"/>
            </p:cNvSpPr>
            <p:nvPr/>
          </p:nvSpPr>
          <p:spPr bwMode="auto">
            <a:xfrm>
              <a:off x="3156" y="2586"/>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72" name="Oval 68"/>
            <p:cNvSpPr>
              <a:spLocks noChangeArrowheads="1"/>
            </p:cNvSpPr>
            <p:nvPr/>
          </p:nvSpPr>
          <p:spPr bwMode="auto">
            <a:xfrm>
              <a:off x="3156" y="2144"/>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73"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grpSp>
        <p:nvGrpSpPr>
          <p:cNvPr id="4" name="Group 70"/>
          <p:cNvGrpSpPr>
            <a:grpSpLocks/>
          </p:cNvGrpSpPr>
          <p:nvPr/>
        </p:nvGrpSpPr>
        <p:grpSpPr bwMode="auto">
          <a:xfrm>
            <a:off x="6505573" y="4512007"/>
            <a:ext cx="972776" cy="1005375"/>
            <a:chOff x="4188" y="1966"/>
            <a:chExt cx="733" cy="757"/>
          </a:xfrm>
        </p:grpSpPr>
        <p:sp>
          <p:nvSpPr>
            <p:cNvPr id="123975" name="Oval 71"/>
            <p:cNvSpPr>
              <a:spLocks noChangeArrowheads="1"/>
            </p:cNvSpPr>
            <p:nvPr/>
          </p:nvSpPr>
          <p:spPr bwMode="auto">
            <a:xfrm>
              <a:off x="4191" y="2081"/>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76"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77" name="Oval 73"/>
            <p:cNvSpPr>
              <a:spLocks noChangeArrowheads="1"/>
            </p:cNvSpPr>
            <p:nvPr/>
          </p:nvSpPr>
          <p:spPr bwMode="auto">
            <a:xfrm>
              <a:off x="4188" y="2482"/>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78" name="Oval 74"/>
            <p:cNvSpPr>
              <a:spLocks noChangeArrowheads="1"/>
            </p:cNvSpPr>
            <p:nvPr/>
          </p:nvSpPr>
          <p:spPr bwMode="auto">
            <a:xfrm>
              <a:off x="4428" y="2654"/>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79" name="Oval 75"/>
            <p:cNvSpPr>
              <a:spLocks noChangeArrowheads="1"/>
            </p:cNvSpPr>
            <p:nvPr/>
          </p:nvSpPr>
          <p:spPr bwMode="auto">
            <a:xfrm>
              <a:off x="4852" y="2569"/>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80" name="Oval 76"/>
            <p:cNvSpPr>
              <a:spLocks noChangeArrowheads="1"/>
            </p:cNvSpPr>
            <p:nvPr/>
          </p:nvSpPr>
          <p:spPr bwMode="auto">
            <a:xfrm>
              <a:off x="4848" y="2138"/>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81" name="Oval 77"/>
            <p:cNvSpPr>
              <a:spLocks noChangeArrowheads="1"/>
            </p:cNvSpPr>
            <p:nvPr/>
          </p:nvSpPr>
          <p:spPr bwMode="auto">
            <a:xfrm>
              <a:off x="4611" y="1966"/>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123990" name="Text Box 86"/>
          <p:cNvSpPr txBox="1">
            <a:spLocks noChangeArrowheads="1"/>
          </p:cNvSpPr>
          <p:nvPr/>
        </p:nvSpPr>
        <p:spPr bwMode="auto">
          <a:xfrm>
            <a:off x="787400" y="6243935"/>
            <a:ext cx="898525" cy="369332"/>
          </a:xfrm>
          <a:prstGeom prst="rect">
            <a:avLst/>
          </a:prstGeom>
          <a:noFill/>
          <a:ln w="9525">
            <a:noFill/>
            <a:miter lim="800000"/>
            <a:headEnd/>
            <a:tailEnd/>
          </a:ln>
          <a:effectLst/>
        </p:spPr>
        <p:txBody>
          <a:bodyPr>
            <a:spAutoFit/>
          </a:bodyPr>
          <a:lstStyle/>
          <a:p>
            <a:r>
              <a:rPr lang="en-US" sz="1800" dirty="0">
                <a:solidFill>
                  <a:schemeClr val="tx1"/>
                </a:solidFill>
                <a:latin typeface="+mn-lt"/>
              </a:rPr>
              <a:t>R</a:t>
            </a:r>
            <a:r>
              <a:rPr lang="en-US" sz="1800" baseline="-25000" dirty="0">
                <a:solidFill>
                  <a:schemeClr val="tx1"/>
                </a:solidFill>
                <a:latin typeface="+mn-lt"/>
              </a:rPr>
              <a:t>1</a:t>
            </a:r>
            <a:r>
              <a:rPr lang="en-US" sz="1800" dirty="0">
                <a:solidFill>
                  <a:schemeClr val="tx1"/>
                </a:solidFill>
                <a:latin typeface="+mn-lt"/>
              </a:rPr>
              <a:t>,t</a:t>
            </a:r>
            <a:r>
              <a:rPr lang="en-US" sz="1800" baseline="-25000" dirty="0">
                <a:solidFill>
                  <a:schemeClr val="tx1"/>
                </a:solidFill>
                <a:latin typeface="+mn-lt"/>
              </a:rPr>
              <a:t>1</a:t>
            </a:r>
          </a:p>
        </p:txBody>
      </p:sp>
      <p:sp>
        <p:nvSpPr>
          <p:cNvPr id="123991" name="Text Box 87"/>
          <p:cNvSpPr txBox="1">
            <a:spLocks noChangeArrowheads="1"/>
          </p:cNvSpPr>
          <p:nvPr/>
        </p:nvSpPr>
        <p:spPr bwMode="auto">
          <a:xfrm>
            <a:off x="2500313" y="6396335"/>
            <a:ext cx="898525" cy="369332"/>
          </a:xfrm>
          <a:prstGeom prst="rect">
            <a:avLst/>
          </a:prstGeom>
          <a:noFill/>
          <a:ln w="9525">
            <a:noFill/>
            <a:miter lim="800000"/>
            <a:headEnd/>
            <a:tailEnd/>
          </a:ln>
          <a:effectLst/>
        </p:spPr>
        <p:txBody>
          <a:bodyPr>
            <a:spAutoFit/>
          </a:bodyPr>
          <a:lstStyle/>
          <a:p>
            <a:r>
              <a:rPr lang="en-US" sz="1800" dirty="0">
                <a:solidFill>
                  <a:schemeClr val="tx1"/>
                </a:solidFill>
                <a:latin typeface="+mn-lt"/>
              </a:rPr>
              <a:t>R</a:t>
            </a:r>
            <a:r>
              <a:rPr lang="en-US" sz="1800" baseline="-25000" dirty="0">
                <a:solidFill>
                  <a:schemeClr val="tx1"/>
                </a:solidFill>
                <a:latin typeface="+mn-lt"/>
              </a:rPr>
              <a:t>2</a:t>
            </a:r>
            <a:r>
              <a:rPr lang="en-US" sz="1800" dirty="0">
                <a:solidFill>
                  <a:schemeClr val="tx1"/>
                </a:solidFill>
                <a:latin typeface="+mn-lt"/>
              </a:rPr>
              <a:t>,t</a:t>
            </a:r>
            <a:r>
              <a:rPr lang="en-US" sz="1800" baseline="-25000" dirty="0">
                <a:solidFill>
                  <a:schemeClr val="tx1"/>
                </a:solidFill>
                <a:latin typeface="+mn-lt"/>
              </a:rPr>
              <a:t>2</a:t>
            </a:r>
          </a:p>
        </p:txBody>
      </p:sp>
      <p:sp>
        <p:nvSpPr>
          <p:cNvPr id="123992" name="Text Box 88"/>
          <p:cNvSpPr txBox="1">
            <a:spLocks noChangeArrowheads="1"/>
          </p:cNvSpPr>
          <p:nvPr/>
        </p:nvSpPr>
        <p:spPr bwMode="auto">
          <a:xfrm>
            <a:off x="6694487" y="6320135"/>
            <a:ext cx="898525" cy="369332"/>
          </a:xfrm>
          <a:prstGeom prst="rect">
            <a:avLst/>
          </a:prstGeom>
          <a:noFill/>
          <a:ln w="9525">
            <a:noFill/>
            <a:miter lim="800000"/>
            <a:headEnd/>
            <a:tailEnd/>
          </a:ln>
          <a:effectLst/>
        </p:spPr>
        <p:txBody>
          <a:bodyPr>
            <a:spAutoFit/>
          </a:bodyPr>
          <a:lstStyle/>
          <a:p>
            <a:r>
              <a:rPr lang="en-US" sz="1800" dirty="0">
                <a:solidFill>
                  <a:schemeClr val="tx1"/>
                </a:solidFill>
                <a:latin typeface="+mn-lt"/>
              </a:rPr>
              <a:t>R</a:t>
            </a:r>
            <a:r>
              <a:rPr lang="en-US" sz="1800" baseline="-25000" dirty="0">
                <a:solidFill>
                  <a:schemeClr val="tx1"/>
                </a:solidFill>
                <a:latin typeface="+mn-lt"/>
              </a:rPr>
              <a:t>3</a:t>
            </a:r>
            <a:r>
              <a:rPr lang="en-US" sz="1800" dirty="0">
                <a:solidFill>
                  <a:schemeClr val="tx1"/>
                </a:solidFill>
                <a:latin typeface="+mn-lt"/>
              </a:rPr>
              <a:t>,t</a:t>
            </a:r>
            <a:r>
              <a:rPr lang="en-US" sz="1800" baseline="-25000" dirty="0">
                <a:solidFill>
                  <a:schemeClr val="tx1"/>
                </a:solidFill>
                <a:latin typeface="+mn-lt"/>
              </a:rPr>
              <a:t>3</a:t>
            </a:r>
          </a:p>
        </p:txBody>
      </p:sp>
      <p:grpSp>
        <p:nvGrpSpPr>
          <p:cNvPr id="5" name="Group 22"/>
          <p:cNvGrpSpPr>
            <a:grpSpLocks/>
          </p:cNvGrpSpPr>
          <p:nvPr/>
        </p:nvGrpSpPr>
        <p:grpSpPr bwMode="auto">
          <a:xfrm>
            <a:off x="2981324" y="2054225"/>
            <a:ext cx="2362200" cy="2090738"/>
            <a:chOff x="2412" y="2031"/>
            <a:chExt cx="837" cy="741"/>
          </a:xfrm>
        </p:grpSpPr>
        <p:sp>
          <p:nvSpPr>
            <p:cNvPr id="123927"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p:spPr>
          <p:txBody>
            <a:bodyPr wrap="none" anchor="ctr"/>
            <a:lstStyle/>
            <a:p>
              <a:endParaRPr lang="en-US"/>
            </a:p>
          </p:txBody>
        </p:sp>
        <p:sp>
          <p:nvSpPr>
            <p:cNvPr id="123928"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23929"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p:spPr>
          <p:txBody>
            <a:bodyPr wrap="none" anchor="ctr"/>
            <a:lstStyle/>
            <a:p>
              <a:endParaRPr lang="en-US"/>
            </a:p>
          </p:txBody>
        </p:sp>
        <p:sp>
          <p:nvSpPr>
            <p:cNvPr id="123930"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123931"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23932"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123933"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p:spPr>
          <p:txBody>
            <a:bodyPr wrap="none" anchor="ctr"/>
            <a:lstStyle/>
            <a:p>
              <a:endParaRPr lang="en-US"/>
            </a:p>
          </p:txBody>
        </p:sp>
      </p:grpSp>
      <p:sp>
        <p:nvSpPr>
          <p:cNvPr id="123939" name="Line 35"/>
          <p:cNvSpPr>
            <a:spLocks noChangeShapeType="1"/>
          </p:cNvSpPr>
          <p:nvPr/>
        </p:nvSpPr>
        <p:spPr bwMode="auto">
          <a:xfrm flipH="1">
            <a:off x="457200" y="4402138"/>
            <a:ext cx="2270125" cy="1557337"/>
          </a:xfrm>
          <a:prstGeom prst="line">
            <a:avLst/>
          </a:prstGeom>
          <a:noFill/>
          <a:ln w="9525">
            <a:solidFill>
              <a:schemeClr val="tx1"/>
            </a:solidFill>
            <a:round/>
            <a:headEnd/>
            <a:tailEnd/>
          </a:ln>
          <a:effectLst/>
        </p:spPr>
        <p:txBody>
          <a:bodyPr/>
          <a:lstStyle/>
          <a:p>
            <a:endParaRPr lang="en-US"/>
          </a:p>
        </p:txBody>
      </p:sp>
      <p:sp>
        <p:nvSpPr>
          <p:cNvPr id="123942" name="Line 38"/>
          <p:cNvSpPr>
            <a:spLocks noChangeShapeType="1"/>
          </p:cNvSpPr>
          <p:nvPr/>
        </p:nvSpPr>
        <p:spPr bwMode="auto">
          <a:xfrm>
            <a:off x="3546475" y="4667250"/>
            <a:ext cx="990600" cy="2130425"/>
          </a:xfrm>
          <a:prstGeom prst="line">
            <a:avLst/>
          </a:prstGeom>
          <a:noFill/>
          <a:ln w="9525">
            <a:solidFill>
              <a:schemeClr val="tx1"/>
            </a:solidFill>
            <a:round/>
            <a:headEnd/>
            <a:tailEnd/>
          </a:ln>
          <a:effectLst/>
        </p:spPr>
        <p:txBody>
          <a:bodyPr/>
          <a:lstStyle/>
          <a:p>
            <a:endParaRPr lang="en-US"/>
          </a:p>
        </p:txBody>
      </p:sp>
      <p:sp>
        <p:nvSpPr>
          <p:cNvPr id="123948" name="Line 44"/>
          <p:cNvSpPr>
            <a:spLocks noChangeShapeType="1"/>
          </p:cNvSpPr>
          <p:nvPr/>
        </p:nvSpPr>
        <p:spPr bwMode="auto">
          <a:xfrm>
            <a:off x="6159500" y="4594225"/>
            <a:ext cx="2197100" cy="1328738"/>
          </a:xfrm>
          <a:prstGeom prst="line">
            <a:avLst/>
          </a:prstGeom>
          <a:noFill/>
          <a:ln w="9525">
            <a:solidFill>
              <a:schemeClr val="tx1"/>
            </a:solidFill>
            <a:round/>
            <a:headEnd/>
            <a:tailEnd/>
          </a:ln>
          <a:effectLst/>
        </p:spPr>
        <p:txBody>
          <a:bodyPr/>
          <a:lstStyle/>
          <a:p>
            <a:endParaRPr lang="en-US"/>
          </a:p>
        </p:txBody>
      </p:sp>
      <p:sp>
        <p:nvSpPr>
          <p:cNvPr id="65" name="TextBox 64"/>
          <p:cNvSpPr txBox="1"/>
          <p:nvPr/>
        </p:nvSpPr>
        <p:spPr>
          <a:xfrm>
            <a:off x="1666806" y="5943600"/>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66" name="TextBox 65"/>
          <p:cNvSpPr txBox="1"/>
          <p:nvPr/>
        </p:nvSpPr>
        <p:spPr>
          <a:xfrm>
            <a:off x="3352800" y="6172200"/>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71" name="TextBox 70"/>
          <p:cNvSpPr txBox="1"/>
          <p:nvPr/>
        </p:nvSpPr>
        <p:spPr>
          <a:xfrm>
            <a:off x="6086406" y="6088559"/>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
        <p:nvSpPr>
          <p:cNvPr id="72" name="TextBox 71"/>
          <p:cNvSpPr txBox="1"/>
          <p:nvPr/>
        </p:nvSpPr>
        <p:spPr>
          <a:xfrm>
            <a:off x="4618" y="6611779"/>
            <a:ext cx="1860545" cy="246221"/>
          </a:xfrm>
          <a:prstGeom prst="rect">
            <a:avLst/>
          </a:prstGeom>
          <a:noFill/>
        </p:spPr>
        <p:txBody>
          <a:bodyPr wrap="square" rtlCol="0">
            <a:spAutoFit/>
          </a:bodyPr>
          <a:lstStyle/>
          <a:p>
            <a:pPr algn="l"/>
            <a:r>
              <a:rPr lang="en-US" sz="1000" b="0" dirty="0">
                <a:solidFill>
                  <a:schemeClr val="tx1"/>
                </a:solidFill>
                <a:latin typeface="+mn-lt"/>
              </a:rPr>
              <a:t>Slide credit: Noah </a:t>
            </a:r>
            <a:r>
              <a:rPr lang="en-US" sz="1000" b="0" dirty="0" err="1">
                <a:solidFill>
                  <a:schemeClr val="tx1"/>
                </a:solidFill>
                <a:latin typeface="+mn-lt"/>
              </a:rPr>
              <a:t>Snavely</a:t>
            </a:r>
            <a:endParaRPr lang="en-US" sz="1000" b="0" dirty="0">
              <a:solidFill>
                <a:schemeClr val="tx1"/>
              </a:solidFill>
              <a:latin typeface="+mn-lt"/>
            </a:endParaRPr>
          </a:p>
        </p:txBody>
      </p:sp>
      <p:sp>
        <p:nvSpPr>
          <p:cNvPr id="67" name="TextBox 66"/>
          <p:cNvSpPr txBox="1"/>
          <p:nvPr/>
        </p:nvSpPr>
        <p:spPr>
          <a:xfrm>
            <a:off x="2505006" y="2057400"/>
            <a:ext cx="466794" cy="769441"/>
          </a:xfrm>
          <a:prstGeom prst="rect">
            <a:avLst/>
          </a:prstGeom>
          <a:noFill/>
        </p:spPr>
        <p:txBody>
          <a:bodyPr wrap="none" rtlCol="0">
            <a:spAutoFit/>
          </a:bodyPr>
          <a:lstStyle/>
          <a:p>
            <a:r>
              <a:rPr lang="en-US" sz="44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950146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71" grpId="0"/>
      <p:bldP spid="6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solidFill>
                  <a:schemeClr val="tx1"/>
                </a:solidFill>
              </a:rPr>
              <a:t>Structure from motion</a:t>
            </a:r>
          </a:p>
        </p:txBody>
      </p:sp>
      <p:sp>
        <p:nvSpPr>
          <p:cNvPr id="28675" name="Rectangle 3"/>
          <p:cNvSpPr>
            <a:spLocks noGrp="1" noChangeArrowheads="1"/>
          </p:cNvSpPr>
          <p:nvPr>
            <p:ph type="body" idx="1"/>
          </p:nvPr>
        </p:nvSpPr>
        <p:spPr>
          <a:xfrm>
            <a:off x="515937" y="899535"/>
            <a:ext cx="8077200" cy="5257800"/>
          </a:xfrm>
        </p:spPr>
        <p:txBody>
          <a:bodyPr/>
          <a:lstStyle/>
          <a:p>
            <a:pPr>
              <a:buFontTx/>
              <a:buChar char="•"/>
            </a:pPr>
            <a:r>
              <a:rPr lang="en-US" dirty="0"/>
              <a:t>Given: </a:t>
            </a:r>
            <a:r>
              <a:rPr lang="en-US" i="1" dirty="0"/>
              <a:t>m</a:t>
            </a:r>
            <a:r>
              <a:rPr lang="en-US" dirty="0"/>
              <a:t> images of </a:t>
            </a:r>
            <a:r>
              <a:rPr lang="en-US" i="1" dirty="0"/>
              <a:t>n</a:t>
            </a:r>
            <a:r>
              <a:rPr lang="en-US" dirty="0"/>
              <a:t> fixed 3D points </a:t>
            </a:r>
            <a:br>
              <a:rPr lang="en-US" dirty="0"/>
            </a:br>
            <a:endParaRPr lang="en-US" sz="800" dirty="0"/>
          </a:p>
          <a:p>
            <a:pPr algn="ctr"/>
            <a:r>
              <a:rPr lang="el-GR" i="1" dirty="0">
                <a:latin typeface="Times New Roman" pitchFamily="18" charset="0"/>
              </a:rPr>
              <a:t>λ</a:t>
            </a:r>
            <a:r>
              <a:rPr lang="en-US" i="1" baseline="-25000" dirty="0" err="1">
                <a:latin typeface="Times New Roman" pitchFamily="18" charset="0"/>
              </a:rPr>
              <a:t>ij</a:t>
            </a:r>
            <a:r>
              <a:rPr lang="en-US" sz="800" i="1" dirty="0">
                <a:latin typeface="Times New Roman" pitchFamily="18" charset="0"/>
              </a:rPr>
              <a:t> </a:t>
            </a:r>
            <a:r>
              <a:rPr lang="en-US" b="1" dirty="0" err="1">
                <a:latin typeface="Times New Roman" pitchFamily="18" charset="0"/>
              </a:rPr>
              <a:t>x</a:t>
            </a:r>
            <a:r>
              <a:rPr lang="en-US" i="1" baseline="-25000" dirty="0" err="1">
                <a:latin typeface="Times New Roman" pitchFamily="18" charset="0"/>
              </a:rPr>
              <a:t>ij</a:t>
            </a:r>
            <a:r>
              <a:rPr lang="en-US" i="1" dirty="0">
                <a:latin typeface="Times New Roman" pitchFamily="18" charset="0"/>
              </a:rPr>
              <a:t> = </a:t>
            </a:r>
            <a:r>
              <a:rPr lang="en-US" b="1" dirty="0">
                <a:latin typeface="Times New Roman" pitchFamily="18" charset="0"/>
              </a:rPr>
              <a:t>P</a:t>
            </a:r>
            <a:r>
              <a:rPr lang="en-US" i="1" baseline="-25000" dirty="0">
                <a:latin typeface="Times New Roman" pitchFamily="18" charset="0"/>
              </a:rPr>
              <a:t>i </a:t>
            </a:r>
            <a:r>
              <a:rPr lang="en-US" b="1" dirty="0">
                <a:latin typeface="Times New Roman" pitchFamily="18" charset="0"/>
              </a:rPr>
              <a:t>X</a:t>
            </a:r>
            <a:r>
              <a:rPr lang="en-US" i="1" baseline="-25000" dirty="0">
                <a:latin typeface="Times New Roman" pitchFamily="18" charset="0"/>
              </a:rPr>
              <a:t>j </a:t>
            </a:r>
            <a:r>
              <a:rPr lang="en-US" i="1" dirty="0">
                <a:latin typeface="Times New Roman" pitchFamily="18" charset="0"/>
              </a:rPr>
              <a:t>, 	</a:t>
            </a:r>
            <a:r>
              <a:rPr lang="en-US" i="1" dirty="0" err="1">
                <a:latin typeface="Times New Roman" pitchFamily="18" charset="0"/>
              </a:rPr>
              <a:t>i</a:t>
            </a:r>
            <a:r>
              <a:rPr lang="en-US" i="1" dirty="0">
                <a:latin typeface="Times New Roman" pitchFamily="18" charset="0"/>
              </a:rPr>
              <a:t> = </a:t>
            </a:r>
            <a:r>
              <a:rPr lang="en-US" dirty="0">
                <a:latin typeface="Times New Roman" pitchFamily="18" charset="0"/>
              </a:rPr>
              <a:t>1</a:t>
            </a:r>
            <a:r>
              <a:rPr lang="en-US" i="1" dirty="0">
                <a:latin typeface="Times New Roman" pitchFamily="18" charset="0"/>
              </a:rPr>
              <a:t>, … , m,    j = </a:t>
            </a:r>
            <a:r>
              <a:rPr lang="en-US" dirty="0">
                <a:latin typeface="Times New Roman" pitchFamily="18" charset="0"/>
              </a:rPr>
              <a:t>1</a:t>
            </a:r>
            <a:r>
              <a:rPr lang="en-US" i="1" dirty="0">
                <a:latin typeface="Times New Roman" pitchFamily="18" charset="0"/>
              </a:rPr>
              <a:t>, … , n  </a:t>
            </a:r>
          </a:p>
          <a:p>
            <a:pPr>
              <a:buFontTx/>
              <a:buChar char="•"/>
            </a:pPr>
            <a:endParaRPr lang="en-US" sz="800" dirty="0">
              <a:latin typeface="Times New Roman" pitchFamily="18" charset="0"/>
            </a:endParaRPr>
          </a:p>
          <a:p>
            <a:pPr>
              <a:buFontTx/>
              <a:buChar char="•"/>
            </a:pPr>
            <a:r>
              <a:rPr lang="en-US" dirty="0"/>
              <a:t>Problem: estimate </a:t>
            </a:r>
            <a:r>
              <a:rPr lang="en-US" i="1" dirty="0"/>
              <a:t>m</a:t>
            </a:r>
            <a:r>
              <a:rPr lang="en-US" dirty="0"/>
              <a:t> projection matrices </a:t>
            </a:r>
            <a:r>
              <a:rPr lang="en-US" b="1" dirty="0">
                <a:latin typeface="Times New Roman" pitchFamily="18" charset="0"/>
              </a:rPr>
              <a:t>P</a:t>
            </a:r>
            <a:r>
              <a:rPr lang="en-US" i="1" baseline="-25000" dirty="0">
                <a:latin typeface="Times New Roman" pitchFamily="18" charset="0"/>
              </a:rPr>
              <a:t>i</a:t>
            </a:r>
            <a:r>
              <a:rPr lang="en-US" dirty="0">
                <a:latin typeface="Times New Roman" pitchFamily="18" charset="0"/>
              </a:rPr>
              <a:t> </a:t>
            </a:r>
            <a:r>
              <a:rPr lang="en-US" dirty="0"/>
              <a:t>and </a:t>
            </a:r>
            <a:br>
              <a:rPr lang="en-US" dirty="0"/>
            </a:br>
            <a:r>
              <a:rPr lang="en-US" i="1" dirty="0"/>
              <a:t>n</a:t>
            </a:r>
            <a:r>
              <a:rPr lang="en-US" dirty="0"/>
              <a:t> 3D points </a:t>
            </a:r>
            <a:r>
              <a:rPr lang="en-US" b="1" dirty="0">
                <a:latin typeface="Times New Roman" pitchFamily="18" charset="0"/>
              </a:rPr>
              <a:t>X</a:t>
            </a:r>
            <a:r>
              <a:rPr lang="en-US" i="1" baseline="-25000" dirty="0">
                <a:latin typeface="Times New Roman" pitchFamily="18" charset="0"/>
              </a:rPr>
              <a:t>j</a:t>
            </a:r>
            <a:r>
              <a:rPr lang="en-US" dirty="0">
                <a:latin typeface="Times New Roman" pitchFamily="18" charset="0"/>
              </a:rPr>
              <a:t> </a:t>
            </a:r>
            <a:r>
              <a:rPr lang="en-US" dirty="0"/>
              <a:t>from the </a:t>
            </a:r>
            <a:r>
              <a:rPr lang="en-US" i="1" dirty="0" err="1"/>
              <a:t>mn</a:t>
            </a:r>
            <a:r>
              <a:rPr lang="en-US" dirty="0"/>
              <a:t> correspondences </a:t>
            </a:r>
            <a:r>
              <a:rPr lang="en-US" b="1" dirty="0">
                <a:latin typeface="Times New Roman" pitchFamily="18" charset="0"/>
              </a:rPr>
              <a:t>x</a:t>
            </a:r>
            <a:r>
              <a:rPr lang="en-US" i="1" baseline="-25000" dirty="0">
                <a:latin typeface="Times New Roman" pitchFamily="18" charset="0"/>
              </a:rPr>
              <a:t>ij</a:t>
            </a:r>
          </a:p>
          <a:p>
            <a:endParaRPr lang="en-US" dirty="0">
              <a:latin typeface="Times New Roman" pitchFamily="18" charset="0"/>
            </a:endParaRPr>
          </a:p>
        </p:txBody>
      </p:sp>
      <p:grpSp>
        <p:nvGrpSpPr>
          <p:cNvPr id="28676" name="Group 63"/>
          <p:cNvGrpSpPr>
            <a:grpSpLocks/>
          </p:cNvGrpSpPr>
          <p:nvPr/>
        </p:nvGrpSpPr>
        <p:grpSpPr bwMode="auto">
          <a:xfrm>
            <a:off x="2119312" y="3265487"/>
            <a:ext cx="4905375" cy="3592513"/>
            <a:chOff x="1345" y="1920"/>
            <a:chExt cx="3090" cy="2263"/>
          </a:xfrm>
        </p:grpSpPr>
        <p:sp>
          <p:nvSpPr>
            <p:cNvPr id="28677" name="Line 5"/>
            <p:cNvSpPr>
              <a:spLocks noChangeShapeType="1"/>
            </p:cNvSpPr>
            <p:nvPr/>
          </p:nvSpPr>
          <p:spPr bwMode="auto">
            <a:xfrm flipH="1" flipV="1">
              <a:off x="2814" y="2886"/>
              <a:ext cx="1341" cy="979"/>
            </a:xfrm>
            <a:prstGeom prst="line">
              <a:avLst/>
            </a:prstGeom>
            <a:noFill/>
            <a:ln w="9525">
              <a:solidFill>
                <a:schemeClr val="tx1"/>
              </a:solidFill>
              <a:round/>
              <a:headEnd/>
              <a:tailEnd/>
            </a:ln>
          </p:spPr>
          <p:txBody>
            <a:bodyPr/>
            <a:lstStyle/>
            <a:p>
              <a:endParaRPr lang="en-US"/>
            </a:p>
          </p:txBody>
        </p:sp>
        <p:sp>
          <p:nvSpPr>
            <p:cNvPr id="28678" name="Line 6"/>
            <p:cNvSpPr>
              <a:spLocks noChangeShapeType="1"/>
            </p:cNvSpPr>
            <p:nvPr/>
          </p:nvSpPr>
          <p:spPr bwMode="auto">
            <a:xfrm flipV="1">
              <a:off x="2765" y="2886"/>
              <a:ext cx="57" cy="1219"/>
            </a:xfrm>
            <a:prstGeom prst="line">
              <a:avLst/>
            </a:prstGeom>
            <a:noFill/>
            <a:ln w="9525">
              <a:solidFill>
                <a:schemeClr val="tx1"/>
              </a:solidFill>
              <a:round/>
              <a:headEnd/>
              <a:tailEnd/>
            </a:ln>
          </p:spPr>
          <p:txBody>
            <a:bodyPr/>
            <a:lstStyle/>
            <a:p>
              <a:endParaRPr lang="en-US"/>
            </a:p>
          </p:txBody>
        </p:sp>
        <p:sp>
          <p:nvSpPr>
            <p:cNvPr id="28679" name="Line 7"/>
            <p:cNvSpPr>
              <a:spLocks noChangeShapeType="1"/>
            </p:cNvSpPr>
            <p:nvPr/>
          </p:nvSpPr>
          <p:spPr bwMode="auto">
            <a:xfrm flipV="1">
              <a:off x="1473" y="2877"/>
              <a:ext cx="1333" cy="670"/>
            </a:xfrm>
            <a:prstGeom prst="line">
              <a:avLst/>
            </a:prstGeom>
            <a:noFill/>
            <a:ln w="9525">
              <a:solidFill>
                <a:schemeClr val="tx1"/>
              </a:solidFill>
              <a:round/>
              <a:headEnd/>
              <a:tailEnd/>
            </a:ln>
          </p:spPr>
          <p:txBody>
            <a:bodyPr/>
            <a:lstStyle/>
            <a:p>
              <a:endParaRPr lang="en-US"/>
            </a:p>
          </p:txBody>
        </p:sp>
        <p:sp>
          <p:nvSpPr>
            <p:cNvPr id="28680" name="Line 8"/>
            <p:cNvSpPr>
              <a:spLocks noChangeShapeType="1"/>
            </p:cNvSpPr>
            <p:nvPr/>
          </p:nvSpPr>
          <p:spPr bwMode="auto">
            <a:xfrm flipV="1">
              <a:off x="1481" y="2096"/>
              <a:ext cx="1079" cy="1443"/>
            </a:xfrm>
            <a:prstGeom prst="line">
              <a:avLst/>
            </a:prstGeom>
            <a:noFill/>
            <a:ln w="9525">
              <a:solidFill>
                <a:schemeClr val="tx1"/>
              </a:solidFill>
              <a:round/>
              <a:headEnd/>
              <a:tailEnd/>
            </a:ln>
          </p:spPr>
          <p:txBody>
            <a:bodyPr/>
            <a:lstStyle/>
            <a:p>
              <a:endParaRPr lang="en-US"/>
            </a:p>
          </p:txBody>
        </p:sp>
        <p:sp>
          <p:nvSpPr>
            <p:cNvPr id="28681" name="Line 9"/>
            <p:cNvSpPr>
              <a:spLocks noChangeShapeType="1"/>
            </p:cNvSpPr>
            <p:nvPr/>
          </p:nvSpPr>
          <p:spPr bwMode="auto">
            <a:xfrm flipV="1">
              <a:off x="1481" y="2508"/>
              <a:ext cx="1079" cy="1031"/>
            </a:xfrm>
            <a:prstGeom prst="line">
              <a:avLst/>
            </a:prstGeom>
            <a:noFill/>
            <a:ln w="9525">
              <a:solidFill>
                <a:schemeClr val="tx1"/>
              </a:solidFill>
              <a:round/>
              <a:headEnd/>
              <a:tailEnd/>
            </a:ln>
          </p:spPr>
          <p:txBody>
            <a:bodyPr/>
            <a:lstStyle/>
            <a:p>
              <a:endParaRPr lang="en-US"/>
            </a:p>
          </p:txBody>
        </p:sp>
        <p:sp>
          <p:nvSpPr>
            <p:cNvPr id="28682" name="Line 10"/>
            <p:cNvSpPr>
              <a:spLocks noChangeShapeType="1"/>
            </p:cNvSpPr>
            <p:nvPr/>
          </p:nvSpPr>
          <p:spPr bwMode="auto">
            <a:xfrm flipV="1">
              <a:off x="1481" y="2199"/>
              <a:ext cx="1668" cy="1340"/>
            </a:xfrm>
            <a:prstGeom prst="line">
              <a:avLst/>
            </a:prstGeom>
            <a:noFill/>
            <a:ln w="9525">
              <a:solidFill>
                <a:schemeClr val="tx1"/>
              </a:solidFill>
              <a:round/>
              <a:headEnd/>
              <a:tailEnd/>
            </a:ln>
          </p:spPr>
          <p:txBody>
            <a:bodyPr/>
            <a:lstStyle/>
            <a:p>
              <a:endParaRPr lang="en-US"/>
            </a:p>
          </p:txBody>
        </p:sp>
        <p:sp>
          <p:nvSpPr>
            <p:cNvPr id="28683" name="Line 11"/>
            <p:cNvSpPr>
              <a:spLocks noChangeShapeType="1"/>
            </p:cNvSpPr>
            <p:nvPr/>
          </p:nvSpPr>
          <p:spPr bwMode="auto">
            <a:xfrm flipV="1">
              <a:off x="1481" y="2611"/>
              <a:ext cx="1472" cy="928"/>
            </a:xfrm>
            <a:prstGeom prst="line">
              <a:avLst/>
            </a:prstGeom>
            <a:noFill/>
            <a:ln w="9525">
              <a:solidFill>
                <a:schemeClr val="tx1"/>
              </a:solidFill>
              <a:round/>
              <a:headEnd/>
              <a:tailEnd/>
            </a:ln>
          </p:spPr>
          <p:txBody>
            <a:bodyPr/>
            <a:lstStyle/>
            <a:p>
              <a:endParaRPr lang="en-US"/>
            </a:p>
          </p:txBody>
        </p:sp>
        <p:sp>
          <p:nvSpPr>
            <p:cNvPr id="28684" name="Line 12"/>
            <p:cNvSpPr>
              <a:spLocks noChangeShapeType="1"/>
            </p:cNvSpPr>
            <p:nvPr/>
          </p:nvSpPr>
          <p:spPr bwMode="auto">
            <a:xfrm flipV="1">
              <a:off x="1481" y="3126"/>
              <a:ext cx="1668" cy="413"/>
            </a:xfrm>
            <a:prstGeom prst="line">
              <a:avLst/>
            </a:prstGeom>
            <a:noFill/>
            <a:ln w="9525">
              <a:solidFill>
                <a:schemeClr val="tx1"/>
              </a:solidFill>
              <a:round/>
              <a:headEnd/>
              <a:tailEnd/>
            </a:ln>
          </p:spPr>
          <p:txBody>
            <a:bodyPr/>
            <a:lstStyle/>
            <a:p>
              <a:endParaRPr lang="en-US"/>
            </a:p>
          </p:txBody>
        </p:sp>
        <p:sp>
          <p:nvSpPr>
            <p:cNvPr id="28685" name="Line 13"/>
            <p:cNvSpPr>
              <a:spLocks noChangeShapeType="1"/>
            </p:cNvSpPr>
            <p:nvPr/>
          </p:nvSpPr>
          <p:spPr bwMode="auto">
            <a:xfrm flipH="1" flipV="1">
              <a:off x="2560" y="2508"/>
              <a:ext cx="197" cy="1604"/>
            </a:xfrm>
            <a:prstGeom prst="line">
              <a:avLst/>
            </a:prstGeom>
            <a:noFill/>
            <a:ln w="9525">
              <a:solidFill>
                <a:schemeClr val="tx1"/>
              </a:solidFill>
              <a:round/>
              <a:headEnd/>
              <a:tailEnd/>
            </a:ln>
          </p:spPr>
          <p:txBody>
            <a:bodyPr/>
            <a:lstStyle/>
            <a:p>
              <a:endParaRPr lang="en-US"/>
            </a:p>
          </p:txBody>
        </p:sp>
        <p:sp>
          <p:nvSpPr>
            <p:cNvPr id="28686" name="Line 14"/>
            <p:cNvSpPr>
              <a:spLocks noChangeShapeType="1"/>
            </p:cNvSpPr>
            <p:nvPr/>
          </p:nvSpPr>
          <p:spPr bwMode="auto">
            <a:xfrm flipV="1">
              <a:off x="2757" y="2199"/>
              <a:ext cx="392" cy="1913"/>
            </a:xfrm>
            <a:prstGeom prst="line">
              <a:avLst/>
            </a:prstGeom>
            <a:noFill/>
            <a:ln w="9525">
              <a:solidFill>
                <a:schemeClr val="tx1"/>
              </a:solidFill>
              <a:round/>
              <a:headEnd/>
              <a:tailEnd/>
            </a:ln>
          </p:spPr>
          <p:txBody>
            <a:bodyPr/>
            <a:lstStyle/>
            <a:p>
              <a:endParaRPr lang="en-US"/>
            </a:p>
          </p:txBody>
        </p:sp>
        <p:sp>
          <p:nvSpPr>
            <p:cNvPr id="28687" name="Line 15"/>
            <p:cNvSpPr>
              <a:spLocks noChangeShapeType="1"/>
            </p:cNvSpPr>
            <p:nvPr/>
          </p:nvSpPr>
          <p:spPr bwMode="auto">
            <a:xfrm flipH="1" flipV="1">
              <a:off x="2560" y="2096"/>
              <a:ext cx="197" cy="2016"/>
            </a:xfrm>
            <a:prstGeom prst="line">
              <a:avLst/>
            </a:prstGeom>
            <a:noFill/>
            <a:ln w="9525">
              <a:solidFill>
                <a:schemeClr val="tx1"/>
              </a:solidFill>
              <a:round/>
              <a:headEnd/>
              <a:tailEnd/>
            </a:ln>
          </p:spPr>
          <p:txBody>
            <a:bodyPr/>
            <a:lstStyle/>
            <a:p>
              <a:endParaRPr lang="en-US"/>
            </a:p>
          </p:txBody>
        </p:sp>
        <p:sp>
          <p:nvSpPr>
            <p:cNvPr id="28688" name="Line 16"/>
            <p:cNvSpPr>
              <a:spLocks noChangeShapeType="1"/>
            </p:cNvSpPr>
            <p:nvPr/>
          </p:nvSpPr>
          <p:spPr bwMode="auto">
            <a:xfrm flipV="1">
              <a:off x="2757" y="2611"/>
              <a:ext cx="196" cy="1501"/>
            </a:xfrm>
            <a:prstGeom prst="line">
              <a:avLst/>
            </a:prstGeom>
            <a:noFill/>
            <a:ln w="9525">
              <a:solidFill>
                <a:schemeClr val="tx1"/>
              </a:solidFill>
              <a:round/>
              <a:headEnd/>
              <a:tailEnd/>
            </a:ln>
          </p:spPr>
          <p:txBody>
            <a:bodyPr/>
            <a:lstStyle/>
            <a:p>
              <a:endParaRPr lang="en-US"/>
            </a:p>
          </p:txBody>
        </p:sp>
        <p:sp>
          <p:nvSpPr>
            <p:cNvPr id="28689" name="Line 17"/>
            <p:cNvSpPr>
              <a:spLocks noChangeShapeType="1"/>
            </p:cNvSpPr>
            <p:nvPr/>
          </p:nvSpPr>
          <p:spPr bwMode="auto">
            <a:xfrm flipV="1">
              <a:off x="2757" y="3126"/>
              <a:ext cx="392" cy="986"/>
            </a:xfrm>
            <a:prstGeom prst="line">
              <a:avLst/>
            </a:prstGeom>
            <a:noFill/>
            <a:ln w="9525">
              <a:solidFill>
                <a:schemeClr val="tx1"/>
              </a:solidFill>
              <a:round/>
              <a:headEnd/>
              <a:tailEnd/>
            </a:ln>
          </p:spPr>
          <p:txBody>
            <a:bodyPr/>
            <a:lstStyle/>
            <a:p>
              <a:endParaRPr lang="en-US"/>
            </a:p>
          </p:txBody>
        </p:sp>
        <p:sp>
          <p:nvSpPr>
            <p:cNvPr id="28690" name="Line 18"/>
            <p:cNvSpPr>
              <a:spLocks noChangeShapeType="1"/>
            </p:cNvSpPr>
            <p:nvPr/>
          </p:nvSpPr>
          <p:spPr bwMode="auto">
            <a:xfrm flipH="1" flipV="1">
              <a:off x="2560" y="2508"/>
              <a:ext cx="1570" cy="1340"/>
            </a:xfrm>
            <a:prstGeom prst="line">
              <a:avLst/>
            </a:prstGeom>
            <a:noFill/>
            <a:ln w="9525">
              <a:solidFill>
                <a:schemeClr val="tx1"/>
              </a:solidFill>
              <a:round/>
              <a:headEnd/>
              <a:tailEnd/>
            </a:ln>
          </p:spPr>
          <p:txBody>
            <a:bodyPr/>
            <a:lstStyle/>
            <a:p>
              <a:endParaRPr lang="en-US"/>
            </a:p>
          </p:txBody>
        </p:sp>
        <p:sp>
          <p:nvSpPr>
            <p:cNvPr id="28691" name="Line 19"/>
            <p:cNvSpPr>
              <a:spLocks noChangeShapeType="1"/>
            </p:cNvSpPr>
            <p:nvPr/>
          </p:nvSpPr>
          <p:spPr bwMode="auto">
            <a:xfrm flipH="1" flipV="1">
              <a:off x="2560" y="2096"/>
              <a:ext cx="1570" cy="1752"/>
            </a:xfrm>
            <a:prstGeom prst="line">
              <a:avLst/>
            </a:prstGeom>
            <a:noFill/>
            <a:ln w="9525">
              <a:solidFill>
                <a:schemeClr val="tx1"/>
              </a:solidFill>
              <a:round/>
              <a:headEnd/>
              <a:tailEnd/>
            </a:ln>
          </p:spPr>
          <p:txBody>
            <a:bodyPr/>
            <a:lstStyle/>
            <a:p>
              <a:endParaRPr lang="en-US"/>
            </a:p>
          </p:txBody>
        </p:sp>
        <p:sp>
          <p:nvSpPr>
            <p:cNvPr id="28692" name="Line 20"/>
            <p:cNvSpPr>
              <a:spLocks noChangeShapeType="1"/>
            </p:cNvSpPr>
            <p:nvPr/>
          </p:nvSpPr>
          <p:spPr bwMode="auto">
            <a:xfrm flipH="1" flipV="1">
              <a:off x="3149" y="2199"/>
              <a:ext cx="981" cy="1649"/>
            </a:xfrm>
            <a:prstGeom prst="line">
              <a:avLst/>
            </a:prstGeom>
            <a:noFill/>
            <a:ln w="9525">
              <a:solidFill>
                <a:schemeClr val="tx1"/>
              </a:solidFill>
              <a:round/>
              <a:headEnd/>
              <a:tailEnd/>
            </a:ln>
          </p:spPr>
          <p:txBody>
            <a:bodyPr/>
            <a:lstStyle/>
            <a:p>
              <a:endParaRPr lang="en-US"/>
            </a:p>
          </p:txBody>
        </p:sp>
        <p:sp>
          <p:nvSpPr>
            <p:cNvPr id="28693" name="Line 21"/>
            <p:cNvSpPr>
              <a:spLocks noChangeShapeType="1"/>
            </p:cNvSpPr>
            <p:nvPr/>
          </p:nvSpPr>
          <p:spPr bwMode="auto">
            <a:xfrm flipH="1" flipV="1">
              <a:off x="2953" y="2611"/>
              <a:ext cx="1177" cy="1237"/>
            </a:xfrm>
            <a:prstGeom prst="line">
              <a:avLst/>
            </a:prstGeom>
            <a:noFill/>
            <a:ln w="9525">
              <a:solidFill>
                <a:schemeClr val="tx1"/>
              </a:solidFill>
              <a:round/>
              <a:headEnd/>
              <a:tailEnd/>
            </a:ln>
          </p:spPr>
          <p:txBody>
            <a:bodyPr/>
            <a:lstStyle/>
            <a:p>
              <a:endParaRPr lang="en-US"/>
            </a:p>
          </p:txBody>
        </p:sp>
        <p:sp>
          <p:nvSpPr>
            <p:cNvPr id="28694" name="Line 22"/>
            <p:cNvSpPr>
              <a:spLocks noChangeShapeType="1"/>
            </p:cNvSpPr>
            <p:nvPr/>
          </p:nvSpPr>
          <p:spPr bwMode="auto">
            <a:xfrm flipH="1" flipV="1">
              <a:off x="3149" y="3126"/>
              <a:ext cx="981" cy="722"/>
            </a:xfrm>
            <a:prstGeom prst="line">
              <a:avLst/>
            </a:prstGeom>
            <a:noFill/>
            <a:ln w="9525">
              <a:solidFill>
                <a:schemeClr val="tx1"/>
              </a:solidFill>
              <a:round/>
              <a:headEnd/>
              <a:tailEnd/>
            </a:ln>
          </p:spPr>
          <p:txBody>
            <a:bodyPr/>
            <a:lstStyle/>
            <a:p>
              <a:endParaRPr lang="en-US"/>
            </a:p>
          </p:txBody>
        </p:sp>
        <p:sp>
          <p:nvSpPr>
            <p:cNvPr id="28695" name="Rectangle 23"/>
            <p:cNvSpPr>
              <a:spLocks noChangeArrowheads="1"/>
            </p:cNvSpPr>
            <p:nvPr/>
          </p:nvSpPr>
          <p:spPr bwMode="auto">
            <a:xfrm>
              <a:off x="2400" y="3435"/>
              <a:ext cx="720" cy="501"/>
            </a:xfrm>
            <a:prstGeom prst="rect">
              <a:avLst/>
            </a:prstGeom>
            <a:noFill/>
            <a:ln w="9525">
              <a:solidFill>
                <a:schemeClr val="tx1"/>
              </a:solidFill>
              <a:miter lim="800000"/>
              <a:headEnd/>
              <a:tailEnd/>
            </a:ln>
          </p:spPr>
          <p:txBody>
            <a:bodyPr wrap="none" anchor="ctr"/>
            <a:lstStyle/>
            <a:p>
              <a:endParaRPr lang="en-US"/>
            </a:p>
          </p:txBody>
        </p:sp>
        <p:sp>
          <p:nvSpPr>
            <p:cNvPr id="28696" name="AutoShape 24"/>
            <p:cNvSpPr>
              <a:spLocks noChangeArrowheads="1"/>
            </p:cNvSpPr>
            <p:nvPr/>
          </p:nvSpPr>
          <p:spPr bwMode="auto">
            <a:xfrm rot="-5400000">
              <a:off x="1466" y="2935"/>
              <a:ext cx="619" cy="58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28697" name="AutoShape 25"/>
            <p:cNvSpPr>
              <a:spLocks noChangeArrowheads="1"/>
            </p:cNvSpPr>
            <p:nvPr/>
          </p:nvSpPr>
          <p:spPr bwMode="auto">
            <a:xfrm rot="5400000" flipH="1">
              <a:off x="3428" y="3141"/>
              <a:ext cx="619" cy="58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28698" name="Oval 26"/>
            <p:cNvSpPr>
              <a:spLocks noChangeAspect="1" noChangeArrowheads="1"/>
            </p:cNvSpPr>
            <p:nvPr/>
          </p:nvSpPr>
          <p:spPr bwMode="auto">
            <a:xfrm>
              <a:off x="1465" y="3515"/>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699" name="Oval 27"/>
            <p:cNvSpPr>
              <a:spLocks noChangeAspect="1" noChangeArrowheads="1"/>
            </p:cNvSpPr>
            <p:nvPr/>
          </p:nvSpPr>
          <p:spPr bwMode="auto">
            <a:xfrm>
              <a:off x="2740" y="4082"/>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0" name="Oval 28"/>
            <p:cNvSpPr>
              <a:spLocks noChangeAspect="1" noChangeArrowheads="1"/>
            </p:cNvSpPr>
            <p:nvPr/>
          </p:nvSpPr>
          <p:spPr bwMode="auto">
            <a:xfrm>
              <a:off x="4122" y="3833"/>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1" name="Oval 29"/>
            <p:cNvSpPr>
              <a:spLocks noChangeAspect="1" noChangeArrowheads="1"/>
            </p:cNvSpPr>
            <p:nvPr/>
          </p:nvSpPr>
          <p:spPr bwMode="auto">
            <a:xfrm>
              <a:off x="2528" y="2098"/>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2" name="Oval 30"/>
            <p:cNvSpPr>
              <a:spLocks noChangeAspect="1" noChangeArrowheads="1"/>
            </p:cNvSpPr>
            <p:nvPr/>
          </p:nvSpPr>
          <p:spPr bwMode="auto">
            <a:xfrm>
              <a:off x="3133" y="2184"/>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3" name="Oval 31"/>
            <p:cNvSpPr>
              <a:spLocks noChangeAspect="1" noChangeArrowheads="1"/>
            </p:cNvSpPr>
            <p:nvPr/>
          </p:nvSpPr>
          <p:spPr bwMode="auto">
            <a:xfrm>
              <a:off x="2544" y="2476"/>
              <a:ext cx="47" cy="49"/>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4" name="Oval 32"/>
            <p:cNvSpPr>
              <a:spLocks noChangeAspect="1" noChangeArrowheads="1"/>
            </p:cNvSpPr>
            <p:nvPr/>
          </p:nvSpPr>
          <p:spPr bwMode="auto">
            <a:xfrm>
              <a:off x="2928" y="2596"/>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5" name="Oval 33"/>
            <p:cNvSpPr>
              <a:spLocks noChangeAspect="1" noChangeArrowheads="1"/>
            </p:cNvSpPr>
            <p:nvPr/>
          </p:nvSpPr>
          <p:spPr bwMode="auto">
            <a:xfrm>
              <a:off x="3133" y="3111"/>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6" name="Oval 34"/>
            <p:cNvSpPr>
              <a:spLocks noChangeAspect="1" noChangeArrowheads="1"/>
            </p:cNvSpPr>
            <p:nvPr/>
          </p:nvSpPr>
          <p:spPr bwMode="auto">
            <a:xfrm>
              <a:off x="2798" y="2845"/>
              <a:ext cx="47" cy="50"/>
            </a:xfrm>
            <a:prstGeom prst="ellipse">
              <a:avLst/>
            </a:prstGeom>
            <a:solidFill>
              <a:srgbClr val="FF0000"/>
            </a:solidFill>
            <a:ln w="9525">
              <a:solidFill>
                <a:srgbClr val="FF0000"/>
              </a:solidFill>
              <a:round/>
              <a:headEnd/>
              <a:tailEnd/>
            </a:ln>
          </p:spPr>
          <p:txBody>
            <a:bodyPr wrap="none" anchor="ctr"/>
            <a:lstStyle/>
            <a:p>
              <a:endParaRPr lang="en-US"/>
            </a:p>
          </p:txBody>
        </p:sp>
        <p:sp>
          <p:nvSpPr>
            <p:cNvPr id="28707" name="Oval 35"/>
            <p:cNvSpPr>
              <a:spLocks noChangeAspect="1" noChangeArrowheads="1"/>
            </p:cNvSpPr>
            <p:nvPr/>
          </p:nvSpPr>
          <p:spPr bwMode="auto">
            <a:xfrm>
              <a:off x="1718" y="3163"/>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08" name="Oval 36"/>
            <p:cNvSpPr>
              <a:spLocks noChangeAspect="1" noChangeArrowheads="1"/>
            </p:cNvSpPr>
            <p:nvPr/>
          </p:nvSpPr>
          <p:spPr bwMode="auto">
            <a:xfrm>
              <a:off x="1849" y="313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09" name="Oval 37"/>
            <p:cNvSpPr>
              <a:spLocks noChangeAspect="1" noChangeArrowheads="1"/>
            </p:cNvSpPr>
            <p:nvPr/>
          </p:nvSpPr>
          <p:spPr bwMode="auto">
            <a:xfrm>
              <a:off x="1808" y="3274"/>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0" name="Oval 38"/>
            <p:cNvSpPr>
              <a:spLocks noChangeAspect="1" noChangeArrowheads="1"/>
            </p:cNvSpPr>
            <p:nvPr/>
          </p:nvSpPr>
          <p:spPr bwMode="auto">
            <a:xfrm>
              <a:off x="1906"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1" name="Oval 39"/>
            <p:cNvSpPr>
              <a:spLocks noChangeAspect="1" noChangeArrowheads="1"/>
            </p:cNvSpPr>
            <p:nvPr/>
          </p:nvSpPr>
          <p:spPr bwMode="auto">
            <a:xfrm>
              <a:off x="1956" y="3403"/>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2" name="Oval 40"/>
            <p:cNvSpPr>
              <a:spLocks noChangeAspect="1" noChangeArrowheads="1"/>
            </p:cNvSpPr>
            <p:nvPr/>
          </p:nvSpPr>
          <p:spPr bwMode="auto">
            <a:xfrm>
              <a:off x="1735"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3" name="Oval 41"/>
            <p:cNvSpPr>
              <a:spLocks noChangeAspect="1" noChangeArrowheads="1"/>
            </p:cNvSpPr>
            <p:nvPr/>
          </p:nvSpPr>
          <p:spPr bwMode="auto">
            <a:xfrm>
              <a:off x="2659" y="351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4" name="Oval 42"/>
            <p:cNvSpPr>
              <a:spLocks noChangeAspect="1" noChangeArrowheads="1"/>
            </p:cNvSpPr>
            <p:nvPr/>
          </p:nvSpPr>
          <p:spPr bwMode="auto">
            <a:xfrm>
              <a:off x="2749" y="3678"/>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5" name="Oval 43"/>
            <p:cNvSpPr>
              <a:spLocks noChangeAspect="1" noChangeArrowheads="1"/>
            </p:cNvSpPr>
            <p:nvPr/>
          </p:nvSpPr>
          <p:spPr bwMode="auto">
            <a:xfrm>
              <a:off x="2847" y="3506"/>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6" name="Oval 44"/>
            <p:cNvSpPr>
              <a:spLocks noChangeAspect="1" noChangeArrowheads="1"/>
            </p:cNvSpPr>
            <p:nvPr/>
          </p:nvSpPr>
          <p:spPr bwMode="auto">
            <a:xfrm>
              <a:off x="2798" y="362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7" name="Oval 45"/>
            <p:cNvSpPr>
              <a:spLocks noChangeAspect="1" noChangeArrowheads="1"/>
            </p:cNvSpPr>
            <p:nvPr/>
          </p:nvSpPr>
          <p:spPr bwMode="auto">
            <a:xfrm>
              <a:off x="2879" y="3738"/>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8" name="Oval 46"/>
            <p:cNvSpPr>
              <a:spLocks noChangeAspect="1" noChangeArrowheads="1"/>
            </p:cNvSpPr>
            <p:nvPr/>
          </p:nvSpPr>
          <p:spPr bwMode="auto">
            <a:xfrm>
              <a:off x="2691" y="3687"/>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19" name="Oval 47"/>
            <p:cNvSpPr>
              <a:spLocks noChangeAspect="1" noChangeArrowheads="1"/>
            </p:cNvSpPr>
            <p:nvPr/>
          </p:nvSpPr>
          <p:spPr bwMode="auto">
            <a:xfrm>
              <a:off x="3664" y="3326"/>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0" name="Oval 48"/>
            <p:cNvSpPr>
              <a:spLocks noChangeAspect="1" noChangeArrowheads="1"/>
            </p:cNvSpPr>
            <p:nvPr/>
          </p:nvSpPr>
          <p:spPr bwMode="auto">
            <a:xfrm>
              <a:off x="3795" y="3292"/>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1" name="Oval 49"/>
            <p:cNvSpPr>
              <a:spLocks noChangeAspect="1" noChangeArrowheads="1"/>
            </p:cNvSpPr>
            <p:nvPr/>
          </p:nvSpPr>
          <p:spPr bwMode="auto">
            <a:xfrm>
              <a:off x="3738" y="3438"/>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2" name="Oval 50"/>
            <p:cNvSpPr>
              <a:spLocks noChangeAspect="1" noChangeArrowheads="1"/>
            </p:cNvSpPr>
            <p:nvPr/>
          </p:nvSpPr>
          <p:spPr bwMode="auto">
            <a:xfrm>
              <a:off x="3681" y="345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3" name="Oval 51"/>
            <p:cNvSpPr>
              <a:spLocks noChangeAspect="1" noChangeArrowheads="1"/>
            </p:cNvSpPr>
            <p:nvPr/>
          </p:nvSpPr>
          <p:spPr bwMode="auto">
            <a:xfrm>
              <a:off x="3754" y="3575"/>
              <a:ext cx="47" cy="49"/>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4" name="Oval 52"/>
            <p:cNvSpPr>
              <a:spLocks noChangeAspect="1" noChangeArrowheads="1"/>
            </p:cNvSpPr>
            <p:nvPr/>
          </p:nvSpPr>
          <p:spPr bwMode="auto">
            <a:xfrm>
              <a:off x="3599" y="3446"/>
              <a:ext cx="47" cy="50"/>
            </a:xfrm>
            <a:prstGeom prst="ellipse">
              <a:avLst/>
            </a:prstGeom>
            <a:solidFill>
              <a:srgbClr val="2175D9"/>
            </a:solidFill>
            <a:ln w="9525">
              <a:solidFill>
                <a:srgbClr val="2175D9"/>
              </a:solidFill>
              <a:round/>
              <a:headEnd/>
              <a:tailEnd/>
            </a:ln>
          </p:spPr>
          <p:txBody>
            <a:bodyPr wrap="none" anchor="ctr"/>
            <a:lstStyle/>
            <a:p>
              <a:endParaRPr lang="en-US"/>
            </a:p>
          </p:txBody>
        </p:sp>
        <p:sp>
          <p:nvSpPr>
            <p:cNvPr id="28725" name="Rectangle 53"/>
            <p:cNvSpPr>
              <a:spLocks noChangeArrowheads="1"/>
            </p:cNvSpPr>
            <p:nvPr/>
          </p:nvSpPr>
          <p:spPr bwMode="auto">
            <a:xfrm>
              <a:off x="1489" y="2951"/>
              <a:ext cx="224" cy="174"/>
            </a:xfrm>
            <a:prstGeom prst="rect">
              <a:avLst/>
            </a:prstGeom>
            <a:noFill/>
            <a:ln w="9525">
              <a:noFill/>
              <a:miter lim="800000"/>
              <a:headEnd/>
              <a:tailEnd/>
            </a:ln>
          </p:spPr>
          <p:txBody>
            <a:bodyPr wrap="none">
              <a:spAutoFit/>
            </a:bodyPr>
            <a:lstStyle/>
            <a:p>
              <a:r>
                <a:rPr lang="en-US" b="1">
                  <a:solidFill>
                    <a:schemeClr val="tx1"/>
                  </a:solidFill>
                </a:rPr>
                <a:t>x</a:t>
              </a:r>
              <a:r>
                <a:rPr lang="en-US" baseline="-25000">
                  <a:solidFill>
                    <a:schemeClr val="tx1"/>
                  </a:solidFill>
                </a:rPr>
                <a:t>1</a:t>
              </a:r>
              <a:r>
                <a:rPr lang="en-US" i="1" baseline="-25000">
                  <a:solidFill>
                    <a:schemeClr val="tx1"/>
                  </a:solidFill>
                </a:rPr>
                <a:t>j</a:t>
              </a:r>
            </a:p>
          </p:txBody>
        </p:sp>
        <p:sp>
          <p:nvSpPr>
            <p:cNvPr id="28726" name="Rectangle 54"/>
            <p:cNvSpPr>
              <a:spLocks noChangeArrowheads="1"/>
            </p:cNvSpPr>
            <p:nvPr/>
          </p:nvSpPr>
          <p:spPr bwMode="auto">
            <a:xfrm>
              <a:off x="2426" y="3439"/>
              <a:ext cx="224" cy="174"/>
            </a:xfrm>
            <a:prstGeom prst="rect">
              <a:avLst/>
            </a:prstGeom>
            <a:noFill/>
            <a:ln w="9525">
              <a:noFill/>
              <a:miter lim="800000"/>
              <a:headEnd/>
              <a:tailEnd/>
            </a:ln>
          </p:spPr>
          <p:txBody>
            <a:bodyPr wrap="none">
              <a:spAutoFit/>
            </a:bodyPr>
            <a:lstStyle/>
            <a:p>
              <a:r>
                <a:rPr lang="en-US" b="1">
                  <a:solidFill>
                    <a:schemeClr val="tx1"/>
                  </a:solidFill>
                </a:rPr>
                <a:t>x</a:t>
              </a:r>
              <a:r>
                <a:rPr lang="en-US" baseline="-25000">
                  <a:solidFill>
                    <a:schemeClr val="tx1"/>
                  </a:solidFill>
                </a:rPr>
                <a:t>2</a:t>
              </a:r>
              <a:r>
                <a:rPr lang="en-US" i="1" baseline="-25000">
                  <a:solidFill>
                    <a:schemeClr val="tx1"/>
                  </a:solidFill>
                </a:rPr>
                <a:t>j</a:t>
              </a:r>
            </a:p>
          </p:txBody>
        </p:sp>
        <p:sp>
          <p:nvSpPr>
            <p:cNvPr id="28727" name="Rectangle 55"/>
            <p:cNvSpPr>
              <a:spLocks noChangeArrowheads="1"/>
            </p:cNvSpPr>
            <p:nvPr/>
          </p:nvSpPr>
          <p:spPr bwMode="auto">
            <a:xfrm>
              <a:off x="4156" y="3236"/>
              <a:ext cx="224" cy="174"/>
            </a:xfrm>
            <a:prstGeom prst="rect">
              <a:avLst/>
            </a:prstGeom>
            <a:noFill/>
            <a:ln w="9525">
              <a:noFill/>
              <a:miter lim="800000"/>
              <a:headEnd/>
              <a:tailEnd/>
            </a:ln>
          </p:spPr>
          <p:txBody>
            <a:bodyPr wrap="none">
              <a:spAutoFit/>
            </a:bodyPr>
            <a:lstStyle/>
            <a:p>
              <a:r>
                <a:rPr lang="en-US" b="1">
                  <a:solidFill>
                    <a:schemeClr val="tx1"/>
                  </a:solidFill>
                </a:rPr>
                <a:t>x</a:t>
              </a:r>
              <a:r>
                <a:rPr lang="en-US" baseline="-25000">
                  <a:solidFill>
                    <a:schemeClr val="tx1"/>
                  </a:solidFill>
                </a:rPr>
                <a:t>3</a:t>
              </a:r>
              <a:r>
                <a:rPr lang="en-US" i="1" baseline="-25000">
                  <a:solidFill>
                    <a:schemeClr val="tx1"/>
                  </a:solidFill>
                </a:rPr>
                <a:t>j</a:t>
              </a:r>
            </a:p>
          </p:txBody>
        </p:sp>
        <p:sp>
          <p:nvSpPr>
            <p:cNvPr id="28728" name="Rectangle 56"/>
            <p:cNvSpPr>
              <a:spLocks noChangeArrowheads="1"/>
            </p:cNvSpPr>
            <p:nvPr/>
          </p:nvSpPr>
          <p:spPr bwMode="auto">
            <a:xfrm>
              <a:off x="2538" y="1920"/>
              <a:ext cx="199" cy="174"/>
            </a:xfrm>
            <a:prstGeom prst="rect">
              <a:avLst/>
            </a:prstGeom>
            <a:noFill/>
            <a:ln w="9525">
              <a:noFill/>
              <a:miter lim="800000"/>
              <a:headEnd/>
              <a:tailEnd/>
            </a:ln>
          </p:spPr>
          <p:txBody>
            <a:bodyPr wrap="none">
              <a:spAutoFit/>
            </a:bodyPr>
            <a:lstStyle/>
            <a:p>
              <a:r>
                <a:rPr lang="en-US" b="1" dirty="0">
                  <a:solidFill>
                    <a:schemeClr val="tx1"/>
                  </a:solidFill>
                </a:rPr>
                <a:t>X</a:t>
              </a:r>
              <a:r>
                <a:rPr lang="en-US" i="1" baseline="-25000" dirty="0">
                  <a:solidFill>
                    <a:schemeClr val="tx1"/>
                  </a:solidFill>
                </a:rPr>
                <a:t>j</a:t>
              </a:r>
            </a:p>
          </p:txBody>
        </p:sp>
        <p:sp>
          <p:nvSpPr>
            <p:cNvPr id="28729" name="Rectangle 57"/>
            <p:cNvSpPr>
              <a:spLocks noChangeArrowheads="1"/>
            </p:cNvSpPr>
            <p:nvPr/>
          </p:nvSpPr>
          <p:spPr bwMode="auto">
            <a:xfrm>
              <a:off x="1345" y="3562"/>
              <a:ext cx="217" cy="174"/>
            </a:xfrm>
            <a:prstGeom prst="rect">
              <a:avLst/>
            </a:prstGeom>
            <a:noFill/>
            <a:ln w="9525">
              <a:noFill/>
              <a:miter lim="800000"/>
              <a:headEnd/>
              <a:tailEnd/>
            </a:ln>
          </p:spPr>
          <p:txBody>
            <a:bodyPr wrap="none">
              <a:spAutoFit/>
            </a:bodyPr>
            <a:lstStyle/>
            <a:p>
              <a:r>
                <a:rPr lang="en-US" b="1">
                  <a:solidFill>
                    <a:schemeClr val="tx1"/>
                  </a:solidFill>
                </a:rPr>
                <a:t>P</a:t>
              </a:r>
              <a:r>
                <a:rPr lang="en-US" baseline="-25000">
                  <a:solidFill>
                    <a:schemeClr val="tx1"/>
                  </a:solidFill>
                </a:rPr>
                <a:t>1</a:t>
              </a:r>
              <a:endParaRPr lang="en-US" i="1" baseline="-25000">
                <a:solidFill>
                  <a:schemeClr val="tx1"/>
                </a:solidFill>
              </a:endParaRPr>
            </a:p>
          </p:txBody>
        </p:sp>
        <p:sp>
          <p:nvSpPr>
            <p:cNvPr id="28730" name="Rectangle 58"/>
            <p:cNvSpPr>
              <a:spLocks noChangeArrowheads="1"/>
            </p:cNvSpPr>
            <p:nvPr/>
          </p:nvSpPr>
          <p:spPr bwMode="auto">
            <a:xfrm>
              <a:off x="2842" y="4009"/>
              <a:ext cx="217" cy="174"/>
            </a:xfrm>
            <a:prstGeom prst="rect">
              <a:avLst/>
            </a:prstGeom>
            <a:noFill/>
            <a:ln w="9525">
              <a:noFill/>
              <a:miter lim="800000"/>
              <a:headEnd/>
              <a:tailEnd/>
            </a:ln>
          </p:spPr>
          <p:txBody>
            <a:bodyPr wrap="none">
              <a:spAutoFit/>
            </a:bodyPr>
            <a:lstStyle/>
            <a:p>
              <a:r>
                <a:rPr lang="en-US" b="1">
                  <a:solidFill>
                    <a:schemeClr val="tx1"/>
                  </a:solidFill>
                </a:rPr>
                <a:t>P</a:t>
              </a:r>
              <a:r>
                <a:rPr lang="en-US" baseline="-25000">
                  <a:solidFill>
                    <a:schemeClr val="tx1"/>
                  </a:solidFill>
                </a:rPr>
                <a:t>2</a:t>
              </a:r>
              <a:endParaRPr lang="en-US" i="1" baseline="-25000">
                <a:solidFill>
                  <a:schemeClr val="tx1"/>
                </a:solidFill>
              </a:endParaRPr>
            </a:p>
          </p:txBody>
        </p:sp>
        <p:sp>
          <p:nvSpPr>
            <p:cNvPr id="28731" name="Rectangle 59"/>
            <p:cNvSpPr>
              <a:spLocks noChangeArrowheads="1"/>
            </p:cNvSpPr>
            <p:nvPr/>
          </p:nvSpPr>
          <p:spPr bwMode="auto">
            <a:xfrm>
              <a:off x="4218" y="3765"/>
              <a:ext cx="217" cy="174"/>
            </a:xfrm>
            <a:prstGeom prst="rect">
              <a:avLst/>
            </a:prstGeom>
            <a:noFill/>
            <a:ln w="9525">
              <a:noFill/>
              <a:miter lim="800000"/>
              <a:headEnd/>
              <a:tailEnd/>
            </a:ln>
          </p:spPr>
          <p:txBody>
            <a:bodyPr wrap="none">
              <a:spAutoFit/>
            </a:bodyPr>
            <a:lstStyle/>
            <a:p>
              <a:r>
                <a:rPr lang="en-US" b="1">
                  <a:solidFill>
                    <a:schemeClr val="tx1"/>
                  </a:solidFill>
                </a:rPr>
                <a:t>P</a:t>
              </a:r>
              <a:r>
                <a:rPr lang="en-US" baseline="-25000">
                  <a:solidFill>
                    <a:schemeClr val="tx1"/>
                  </a:solidFill>
                </a:rPr>
                <a:t>3</a:t>
              </a:r>
              <a:endParaRPr lang="en-US" i="1" baseline="-25000">
                <a:solidFill>
                  <a:schemeClr val="tx1"/>
                </a:solidFill>
              </a:endParaRPr>
            </a:p>
          </p:txBody>
        </p:sp>
        <p:sp>
          <p:nvSpPr>
            <p:cNvPr id="28732" name="Line 61"/>
            <p:cNvSpPr>
              <a:spLocks noChangeShapeType="1"/>
            </p:cNvSpPr>
            <p:nvPr/>
          </p:nvSpPr>
          <p:spPr bwMode="auto">
            <a:xfrm flipH="1" flipV="1">
              <a:off x="3726" y="3354"/>
              <a:ext cx="405" cy="43"/>
            </a:xfrm>
            <a:prstGeom prst="line">
              <a:avLst/>
            </a:prstGeom>
            <a:noFill/>
            <a:ln w="9525">
              <a:solidFill>
                <a:schemeClr val="tx1"/>
              </a:solidFill>
              <a:round/>
              <a:headEnd/>
              <a:tailEnd type="triangle" w="med" len="med"/>
            </a:ln>
          </p:spPr>
          <p:txBody>
            <a:bodyPr/>
            <a:lstStyle/>
            <a:p>
              <a:endParaRPr lang="en-US"/>
            </a:p>
          </p:txBody>
        </p:sp>
      </p:grpSp>
    </p:spTree>
    <p:extLst>
      <p:ext uri="{BB962C8B-B14F-4D97-AF65-F5344CB8AC3E}">
        <p14:creationId xmlns:p14="http://schemas.microsoft.com/office/powerpoint/2010/main" val="1615197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solidFill>
                  <a:schemeClr val="tx1"/>
                </a:solidFill>
              </a:rPr>
              <a:t>Structure from motion</a:t>
            </a:r>
          </a:p>
        </p:txBody>
      </p:sp>
      <p:sp>
        <p:nvSpPr>
          <p:cNvPr id="28675" name="Rectangle 3"/>
          <p:cNvSpPr>
            <a:spLocks noGrp="1" noChangeArrowheads="1"/>
          </p:cNvSpPr>
          <p:nvPr>
            <p:ph type="body" idx="1"/>
          </p:nvPr>
        </p:nvSpPr>
        <p:spPr>
          <a:xfrm>
            <a:off x="515937" y="899535"/>
            <a:ext cx="8077200" cy="5257800"/>
          </a:xfrm>
        </p:spPr>
        <p:txBody>
          <a:bodyPr/>
          <a:lstStyle/>
          <a:p>
            <a:pPr marL="457200" indent="-457200">
              <a:buFont typeface="Arial" panose="020B0604020202020204" pitchFamily="34" charset="0"/>
              <a:buChar char="•"/>
            </a:pPr>
            <a:r>
              <a:rPr lang="en-US" dirty="0"/>
              <a:t>Triangulation</a:t>
            </a:r>
          </a:p>
          <a:p>
            <a:pPr marL="400050" lvl="1" indent="0">
              <a:buNone/>
            </a:pPr>
            <a:endParaRPr lang="en-US" dirty="0"/>
          </a:p>
          <a:p>
            <a:pPr marL="400050" lvl="1" indent="0">
              <a:buNone/>
            </a:pPr>
            <a:endParaRPr lang="en-US" dirty="0"/>
          </a:p>
          <a:p>
            <a:pPr marL="400050" lvl="1" indent="0">
              <a:buNone/>
            </a:pPr>
            <a:endParaRPr lang="en-US" dirty="0"/>
          </a:p>
          <a:p>
            <a:pPr marL="400050" lvl="1" indent="0">
              <a:buNone/>
            </a:pPr>
            <a:endParaRPr lang="en-US" dirty="0"/>
          </a:p>
          <a:p>
            <a:pPr marL="400050" lvl="1" indent="0">
              <a:buNone/>
            </a:pPr>
            <a:endParaRPr lang="en-US" dirty="0"/>
          </a:p>
          <a:p>
            <a:pPr marL="457200" indent="-457200">
              <a:buFont typeface="Arial" panose="020B0604020202020204" pitchFamily="34" charset="0"/>
              <a:buChar char="•"/>
            </a:pPr>
            <a:r>
              <a:rPr lang="en-US" dirty="0"/>
              <a:t>Camera calibration</a:t>
            </a:r>
          </a:p>
        </p:txBody>
      </p:sp>
    </p:spTree>
    <p:extLst>
      <p:ext uri="{BB962C8B-B14F-4D97-AF65-F5344CB8AC3E}">
        <p14:creationId xmlns:p14="http://schemas.microsoft.com/office/powerpoint/2010/main" val="3177188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4665" name="Object 9"/>
          <p:cNvGraphicFramePr>
            <a:graphicFrameLocks noGrp="1" noChangeAspect="1"/>
          </p:cNvGraphicFramePr>
          <p:nvPr>
            <p:ph sz="quarter" idx="2"/>
          </p:nvPr>
        </p:nvGraphicFramePr>
        <p:xfrm>
          <a:off x="5254625" y="2174875"/>
          <a:ext cx="3052763" cy="3090863"/>
        </p:xfrm>
        <a:graphic>
          <a:graphicData uri="http://schemas.openxmlformats.org/presentationml/2006/ole">
            <mc:AlternateContent xmlns:mc="http://schemas.openxmlformats.org/markup-compatibility/2006">
              <mc:Choice xmlns:v="urn:schemas-microsoft-com:vml" Requires="v">
                <p:oleObj spid="_x0000_s1189" name="Image" r:id="rId4" imgW="3073016" imgH="3111111" progId="Photoshop.Image.10">
                  <p:embed/>
                </p:oleObj>
              </mc:Choice>
              <mc:Fallback>
                <p:oleObj name="Image" r:id="rId4" imgW="3073016" imgH="3111111" progId="Photoshop.Image.10">
                  <p:embed/>
                  <p:pic>
                    <p:nvPicPr>
                      <p:cNvPr id="1094665"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4625" y="2174875"/>
                        <a:ext cx="3052763" cy="3090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8" name="Rectangle 2"/>
          <p:cNvSpPr>
            <a:spLocks noGrp="1" noChangeArrowheads="1"/>
          </p:cNvSpPr>
          <p:nvPr>
            <p:ph type="title"/>
          </p:nvPr>
        </p:nvSpPr>
        <p:spPr/>
        <p:txBody>
          <a:bodyPr/>
          <a:lstStyle/>
          <a:p>
            <a:r>
              <a:rPr lang="de-DE" dirty="0" err="1"/>
              <a:t>Incremental</a:t>
            </a:r>
            <a:r>
              <a:rPr lang="de-DE" dirty="0"/>
              <a:t> </a:t>
            </a:r>
            <a:r>
              <a:rPr lang="de-DE" dirty="0" err="1"/>
              <a:t>structure</a:t>
            </a:r>
            <a:r>
              <a:rPr lang="de-DE" dirty="0"/>
              <a:t> </a:t>
            </a:r>
            <a:r>
              <a:rPr lang="de-DE" dirty="0" err="1"/>
              <a:t>from</a:t>
            </a:r>
            <a:r>
              <a:rPr lang="de-DE" dirty="0"/>
              <a:t> </a:t>
            </a:r>
            <a:r>
              <a:rPr lang="de-DE" dirty="0" err="1"/>
              <a:t>motion</a:t>
            </a:r>
            <a:endParaRPr lang="en-GB" dirty="0"/>
          </a:p>
        </p:txBody>
      </p:sp>
      <p:sp>
        <p:nvSpPr>
          <p:cNvPr id="1094660" name="Rectangle 4"/>
          <p:cNvSpPr>
            <a:spLocks noGrp="1" noChangeArrowheads="1"/>
          </p:cNvSpPr>
          <p:nvPr>
            <p:ph type="body" sz="half" idx="1"/>
          </p:nvPr>
        </p:nvSpPr>
        <p:spPr>
          <a:xfrm>
            <a:off x="685800" y="914400"/>
            <a:ext cx="4191000" cy="4648200"/>
          </a:xfrm>
        </p:spPr>
        <p:txBody>
          <a:bodyPr/>
          <a:lstStyle/>
          <a:p>
            <a:pPr marL="0" indent="0">
              <a:buFontTx/>
              <a:buChar char="•"/>
            </a:pPr>
            <a:r>
              <a:rPr lang="de-DE" sz="2000" dirty="0"/>
              <a:t>Initialize </a:t>
            </a:r>
            <a:r>
              <a:rPr lang="de-DE" sz="2000" dirty="0" err="1"/>
              <a:t>motion</a:t>
            </a:r>
            <a:r>
              <a:rPr lang="de-DE" sz="2000" dirty="0"/>
              <a:t> </a:t>
            </a:r>
            <a:r>
              <a:rPr lang="de-DE" sz="2000" dirty="0" err="1"/>
              <a:t>from</a:t>
            </a:r>
            <a:r>
              <a:rPr lang="de-DE" sz="2000" dirty="0"/>
              <a:t> </a:t>
            </a:r>
            <a:r>
              <a:rPr lang="de-DE" sz="2000" dirty="0" err="1"/>
              <a:t>two</a:t>
            </a:r>
            <a:r>
              <a:rPr lang="de-DE" sz="2000" dirty="0"/>
              <a:t> </a:t>
            </a:r>
            <a:r>
              <a:rPr lang="de-DE" sz="2000" dirty="0" err="1"/>
              <a:t>images</a:t>
            </a:r>
            <a:r>
              <a:rPr lang="de-DE" sz="2000" dirty="0"/>
              <a:t> </a:t>
            </a:r>
            <a:r>
              <a:rPr lang="de-DE" sz="2000" dirty="0" err="1"/>
              <a:t>using</a:t>
            </a:r>
            <a:r>
              <a:rPr lang="de-DE" sz="2000" dirty="0"/>
              <a:t> fundamental </a:t>
            </a:r>
            <a:r>
              <a:rPr lang="de-DE" sz="2000" dirty="0" err="1"/>
              <a:t>matrix</a:t>
            </a:r>
            <a:br>
              <a:rPr lang="de-DE" sz="2000" dirty="0"/>
            </a:br>
            <a:endParaRPr lang="de-DE" sz="2000" dirty="0"/>
          </a:p>
          <a:p>
            <a:pPr marL="0" indent="0">
              <a:buFontTx/>
              <a:buChar char="•"/>
            </a:pPr>
            <a:r>
              <a:rPr lang="de-DE" sz="2000" dirty="0"/>
              <a:t>Initialize </a:t>
            </a:r>
            <a:r>
              <a:rPr lang="de-DE" sz="2000" dirty="0" err="1"/>
              <a:t>structure</a:t>
            </a:r>
            <a:r>
              <a:rPr lang="de-DE" sz="2000" dirty="0"/>
              <a:t> </a:t>
            </a:r>
            <a:r>
              <a:rPr lang="de-DE" sz="2000" dirty="0" err="1"/>
              <a:t>by</a:t>
            </a:r>
            <a:r>
              <a:rPr lang="de-DE" sz="2000" dirty="0"/>
              <a:t> </a:t>
            </a:r>
            <a:r>
              <a:rPr lang="de-DE" sz="2000" dirty="0" err="1"/>
              <a:t>triangulation</a:t>
            </a:r>
            <a:br>
              <a:rPr lang="de-DE" sz="2000" dirty="0"/>
            </a:br>
            <a:endParaRPr lang="de-DE" sz="2000" dirty="0"/>
          </a:p>
          <a:p>
            <a:pPr marL="0" indent="0">
              <a:buFontTx/>
              <a:buChar char="•"/>
            </a:pPr>
            <a:r>
              <a:rPr lang="de-DE" sz="2000" dirty="0" err="1"/>
              <a:t>For</a:t>
            </a:r>
            <a:r>
              <a:rPr lang="de-DE" sz="2000" dirty="0"/>
              <a:t> </a:t>
            </a:r>
            <a:r>
              <a:rPr lang="de-DE" sz="2000" dirty="0" err="1"/>
              <a:t>each</a:t>
            </a:r>
            <a:r>
              <a:rPr lang="de-DE" sz="2000" dirty="0"/>
              <a:t> additional </a:t>
            </a:r>
            <a:r>
              <a:rPr lang="de-DE" sz="2000" dirty="0" err="1"/>
              <a:t>view</a:t>
            </a:r>
            <a:r>
              <a:rPr lang="de-DE" sz="2000" dirty="0"/>
              <a:t>:</a:t>
            </a:r>
          </a:p>
          <a:p>
            <a:pPr lvl="1"/>
            <a:r>
              <a:rPr lang="de-DE" sz="1800" dirty="0" err="1"/>
              <a:t>Determine</a:t>
            </a:r>
            <a:r>
              <a:rPr lang="de-DE" sz="1800" dirty="0"/>
              <a:t> </a:t>
            </a:r>
            <a:r>
              <a:rPr lang="de-DE" sz="1800" dirty="0" err="1"/>
              <a:t>projection</a:t>
            </a:r>
            <a:r>
              <a:rPr lang="de-DE" sz="1800" dirty="0"/>
              <a:t> </a:t>
            </a:r>
            <a:r>
              <a:rPr lang="de-DE" sz="1800" dirty="0" err="1"/>
              <a:t>matrix</a:t>
            </a:r>
            <a:r>
              <a:rPr lang="de-DE" sz="1800" dirty="0"/>
              <a:t> </a:t>
            </a:r>
            <a:r>
              <a:rPr lang="de-DE" sz="1800" dirty="0" err="1"/>
              <a:t>of</a:t>
            </a:r>
            <a:r>
              <a:rPr lang="de-DE" sz="1800" dirty="0"/>
              <a:t> </a:t>
            </a:r>
            <a:r>
              <a:rPr lang="de-DE" sz="1800" dirty="0" err="1"/>
              <a:t>new</a:t>
            </a:r>
            <a:r>
              <a:rPr lang="de-DE" sz="1800" dirty="0"/>
              <a:t> </a:t>
            </a:r>
            <a:r>
              <a:rPr lang="de-DE" sz="1800" dirty="0" err="1"/>
              <a:t>camera</a:t>
            </a:r>
            <a:r>
              <a:rPr lang="de-DE" sz="1800" dirty="0"/>
              <a:t> </a:t>
            </a:r>
            <a:r>
              <a:rPr lang="de-DE" sz="1800" dirty="0" err="1"/>
              <a:t>using</a:t>
            </a:r>
            <a:r>
              <a:rPr lang="de-DE" sz="1800" dirty="0"/>
              <a:t> all </a:t>
            </a:r>
            <a:r>
              <a:rPr lang="de-DE" sz="1800" dirty="0" err="1"/>
              <a:t>the</a:t>
            </a:r>
            <a:r>
              <a:rPr lang="de-DE" sz="1800" dirty="0"/>
              <a:t> </a:t>
            </a:r>
            <a:r>
              <a:rPr lang="de-DE" sz="1800" dirty="0" err="1"/>
              <a:t>known</a:t>
            </a:r>
            <a:r>
              <a:rPr lang="de-DE" sz="1800" dirty="0"/>
              <a:t> 3D </a:t>
            </a:r>
            <a:r>
              <a:rPr lang="de-DE" sz="1800" dirty="0" err="1"/>
              <a:t>points</a:t>
            </a:r>
            <a:r>
              <a:rPr lang="de-DE" sz="1800" dirty="0"/>
              <a:t> </a:t>
            </a:r>
            <a:r>
              <a:rPr lang="de-DE" sz="1800" dirty="0" err="1"/>
              <a:t>that</a:t>
            </a:r>
            <a:r>
              <a:rPr lang="de-DE" sz="1800" dirty="0"/>
              <a:t> </a:t>
            </a:r>
            <a:r>
              <a:rPr lang="de-DE" sz="1800" dirty="0" err="1"/>
              <a:t>are</a:t>
            </a:r>
            <a:r>
              <a:rPr lang="de-DE" sz="1800" dirty="0"/>
              <a:t> </a:t>
            </a:r>
            <a:r>
              <a:rPr lang="de-DE" sz="1800" dirty="0" err="1"/>
              <a:t>visible</a:t>
            </a:r>
            <a:r>
              <a:rPr lang="de-DE" sz="1800" dirty="0"/>
              <a:t> in </a:t>
            </a:r>
            <a:r>
              <a:rPr lang="de-DE" sz="1800" dirty="0" err="1"/>
              <a:t>its</a:t>
            </a:r>
            <a:r>
              <a:rPr lang="de-DE" sz="1800" dirty="0"/>
              <a:t> </a:t>
            </a:r>
            <a:r>
              <a:rPr lang="de-DE" sz="1800" dirty="0" err="1"/>
              <a:t>image</a:t>
            </a:r>
            <a:r>
              <a:rPr lang="de-DE" sz="1800" dirty="0"/>
              <a:t> – </a:t>
            </a:r>
            <a:r>
              <a:rPr lang="de-DE" sz="1800" i="1" dirty="0" err="1"/>
              <a:t>calibration</a:t>
            </a:r>
            <a:r>
              <a:rPr lang="de-DE" sz="1800" dirty="0"/>
              <a:t> </a:t>
            </a:r>
          </a:p>
        </p:txBody>
      </p:sp>
      <p:sp>
        <p:nvSpPr>
          <p:cNvPr id="1094667" name="Text Box 11"/>
          <p:cNvSpPr txBox="1">
            <a:spLocks noChangeArrowheads="1"/>
          </p:cNvSpPr>
          <p:nvPr/>
        </p:nvSpPr>
        <p:spPr bwMode="auto">
          <a:xfrm rot="-5400000">
            <a:off x="4460082" y="3352006"/>
            <a:ext cx="1157288" cy="396875"/>
          </a:xfrm>
          <a:prstGeom prst="rect">
            <a:avLst/>
          </a:prstGeom>
          <a:noFill/>
          <a:ln w="9525">
            <a:noFill/>
            <a:miter lim="800000"/>
            <a:headEnd/>
            <a:tailEnd/>
          </a:ln>
        </p:spPr>
        <p:txBody>
          <a:bodyPr wrap="none">
            <a:spAutoFit/>
          </a:bodyPr>
          <a:lstStyle/>
          <a:p>
            <a:r>
              <a:rPr lang="en-US" sz="2000">
                <a:solidFill>
                  <a:srgbClr val="FF0000"/>
                </a:solidFill>
              </a:rPr>
              <a:t>cameras</a:t>
            </a:r>
          </a:p>
        </p:txBody>
      </p:sp>
      <p:sp>
        <p:nvSpPr>
          <p:cNvPr id="1094668" name="Line 12"/>
          <p:cNvSpPr>
            <a:spLocks noChangeShapeType="1"/>
          </p:cNvSpPr>
          <p:nvPr/>
        </p:nvSpPr>
        <p:spPr bwMode="auto">
          <a:xfrm>
            <a:off x="5473700" y="2362200"/>
            <a:ext cx="2667000" cy="0"/>
          </a:xfrm>
          <a:prstGeom prst="line">
            <a:avLst/>
          </a:prstGeom>
          <a:noFill/>
          <a:ln w="9525">
            <a:solidFill>
              <a:srgbClr val="FF0000"/>
            </a:solidFill>
            <a:round/>
            <a:headEnd/>
            <a:tailEnd type="triangle" w="med" len="med"/>
          </a:ln>
        </p:spPr>
        <p:txBody>
          <a:bodyPr/>
          <a:lstStyle/>
          <a:p>
            <a:endParaRPr lang="en-US"/>
          </a:p>
        </p:txBody>
      </p:sp>
      <p:sp>
        <p:nvSpPr>
          <p:cNvPr id="1094669" name="Text Box 13"/>
          <p:cNvSpPr txBox="1">
            <a:spLocks noChangeArrowheads="1"/>
          </p:cNvSpPr>
          <p:nvPr/>
        </p:nvSpPr>
        <p:spPr bwMode="auto">
          <a:xfrm>
            <a:off x="5919788" y="1905000"/>
            <a:ext cx="862012" cy="396875"/>
          </a:xfrm>
          <a:prstGeom prst="rect">
            <a:avLst/>
          </a:prstGeom>
          <a:noFill/>
          <a:ln w="9525">
            <a:noFill/>
            <a:miter lim="800000"/>
            <a:headEnd/>
            <a:tailEnd/>
          </a:ln>
        </p:spPr>
        <p:txBody>
          <a:bodyPr wrap="none">
            <a:spAutoFit/>
          </a:bodyPr>
          <a:lstStyle/>
          <a:p>
            <a:r>
              <a:rPr lang="en-US" sz="2000">
                <a:solidFill>
                  <a:srgbClr val="FF0000"/>
                </a:solidFill>
              </a:rPr>
              <a:t>points</a:t>
            </a:r>
          </a:p>
        </p:txBody>
      </p:sp>
      <p:sp>
        <p:nvSpPr>
          <p:cNvPr id="1094670" name="Line 14"/>
          <p:cNvSpPr>
            <a:spLocks noChangeShapeType="1"/>
          </p:cNvSpPr>
          <p:nvPr/>
        </p:nvSpPr>
        <p:spPr bwMode="auto">
          <a:xfrm>
            <a:off x="5245100" y="2543175"/>
            <a:ext cx="0" cy="2409825"/>
          </a:xfrm>
          <a:prstGeom prst="line">
            <a:avLst/>
          </a:prstGeom>
          <a:noFill/>
          <a:ln w="9525">
            <a:solidFill>
              <a:srgbClr val="FF0000"/>
            </a:solidFill>
            <a:round/>
            <a:headEnd/>
            <a:tailEnd type="triangle" w="med" len="med"/>
          </a:ln>
        </p:spPr>
        <p:txBody>
          <a:bodyPr/>
          <a:lstStyle/>
          <a:p>
            <a:endParaRPr lang="en-US"/>
          </a:p>
        </p:txBody>
      </p:sp>
      <p:graphicFrame>
        <p:nvGraphicFramePr>
          <p:cNvPr id="1094677" name="Object 21"/>
          <p:cNvGraphicFramePr>
            <a:graphicFrameLocks noGrp="1" noChangeAspect="1"/>
          </p:cNvGraphicFramePr>
          <p:nvPr>
            <p:ph sz="quarter" idx="3"/>
          </p:nvPr>
        </p:nvGraphicFramePr>
        <p:xfrm>
          <a:off x="5976938" y="4514850"/>
          <a:ext cx="190500" cy="177800"/>
        </p:xfrm>
        <a:graphic>
          <a:graphicData uri="http://schemas.openxmlformats.org/presentationml/2006/ole">
            <mc:AlternateContent xmlns:mc="http://schemas.openxmlformats.org/markup-compatibility/2006">
              <mc:Choice xmlns:v="urn:schemas-microsoft-com:vml" Requires="v">
                <p:oleObj spid="_x0000_s1190" name="Image" r:id="rId6" imgW="190409" imgH="177465" progId="Photoshop.Image.10">
                  <p:embed/>
                </p:oleObj>
              </mc:Choice>
              <mc:Fallback>
                <p:oleObj name="Image" r:id="rId6" imgW="190409" imgH="177465" progId="Photoshop.Image.10">
                  <p:embed/>
                  <p:pic>
                    <p:nvPicPr>
                      <p:cNvPr id="1094677" name="Object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6938" y="4514850"/>
                        <a:ext cx="190500" cy="17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4673" name="Line 17"/>
          <p:cNvSpPr>
            <a:spLocks noChangeShapeType="1"/>
          </p:cNvSpPr>
          <p:nvPr/>
        </p:nvSpPr>
        <p:spPr bwMode="auto">
          <a:xfrm>
            <a:off x="5029200" y="4572000"/>
            <a:ext cx="2362200" cy="0"/>
          </a:xfrm>
          <a:prstGeom prst="line">
            <a:avLst/>
          </a:prstGeom>
          <a:noFill/>
          <a:ln w="25400">
            <a:solidFill>
              <a:schemeClr val="folHlink"/>
            </a:solidFill>
            <a:round/>
            <a:headEnd/>
            <a:tailEnd/>
          </a:ln>
        </p:spPr>
        <p:txBody>
          <a:bodyPr/>
          <a:lstStyle/>
          <a:p>
            <a:endParaRPr lang="en-US"/>
          </a:p>
        </p:txBody>
      </p:sp>
      <p:grpSp>
        <p:nvGrpSpPr>
          <p:cNvPr id="2" name="Group 20"/>
          <p:cNvGrpSpPr>
            <a:grpSpLocks/>
          </p:cNvGrpSpPr>
          <p:nvPr/>
        </p:nvGrpSpPr>
        <p:grpSpPr bwMode="auto">
          <a:xfrm rot="5400000">
            <a:off x="4686300" y="4381500"/>
            <a:ext cx="228600" cy="457200"/>
            <a:chOff x="2928" y="3312"/>
            <a:chExt cx="144" cy="288"/>
          </a:xfrm>
        </p:grpSpPr>
        <p:sp>
          <p:nvSpPr>
            <p:cNvPr id="21518" name="AutoShape 18"/>
            <p:cNvSpPr>
              <a:spLocks noChangeArrowheads="1"/>
            </p:cNvSpPr>
            <p:nvPr/>
          </p:nvSpPr>
          <p:spPr bwMode="auto">
            <a:xfrm>
              <a:off x="2928" y="3312"/>
              <a:ext cx="144" cy="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folHlink"/>
            </a:solidFill>
            <a:ln w="9525">
              <a:solidFill>
                <a:schemeClr val="tx1"/>
              </a:solidFill>
              <a:miter lim="800000"/>
              <a:headEnd/>
              <a:tailEnd/>
            </a:ln>
          </p:spPr>
          <p:txBody>
            <a:bodyPr wrap="none" anchor="ctr"/>
            <a:lstStyle/>
            <a:p>
              <a:endParaRPr lang="en-US"/>
            </a:p>
          </p:txBody>
        </p:sp>
        <p:sp>
          <p:nvSpPr>
            <p:cNvPr id="21519" name="Rectangle 19"/>
            <p:cNvSpPr>
              <a:spLocks noChangeArrowheads="1"/>
            </p:cNvSpPr>
            <p:nvPr/>
          </p:nvSpPr>
          <p:spPr bwMode="auto">
            <a:xfrm>
              <a:off x="2928" y="3408"/>
              <a:ext cx="144" cy="192"/>
            </a:xfrm>
            <a:prstGeom prst="rect">
              <a:avLst/>
            </a:prstGeom>
            <a:solidFill>
              <a:schemeClr val="folHlink"/>
            </a:solidFill>
            <a:ln w="9525">
              <a:solidFill>
                <a:schemeClr val="tx1"/>
              </a:solidFill>
              <a:miter lim="800000"/>
              <a:headEnd/>
              <a:tailEnd/>
            </a:ln>
          </p:spPr>
          <p:txBody>
            <a:bodyPr wrap="none" anchor="ctr"/>
            <a:lstStyle/>
            <a:p>
              <a:endParaRPr lang="en-US"/>
            </a:p>
          </p:txBody>
        </p:sp>
      </p:grpSp>
      <p:sp>
        <p:nvSpPr>
          <p:cNvPr id="21516" name="Rectangle 24"/>
          <p:cNvSpPr>
            <a:spLocks noChangeArrowheads="1"/>
          </p:cNvSpPr>
          <p:nvPr/>
        </p:nvSpPr>
        <p:spPr bwMode="auto">
          <a:xfrm>
            <a:off x="7391400" y="2590800"/>
            <a:ext cx="838200" cy="1676400"/>
          </a:xfrm>
          <a:prstGeom prst="rect">
            <a:avLst/>
          </a:prstGeom>
          <a:solidFill>
            <a:schemeClr val="bg1"/>
          </a:solidFill>
          <a:ln w="9525">
            <a:noFill/>
            <a:miter lim="800000"/>
            <a:headEnd/>
            <a:tailEnd/>
          </a:ln>
        </p:spPr>
        <p:txBody>
          <a:bodyPr wrap="none" anchor="ctr"/>
          <a:lstStyle/>
          <a:p>
            <a:endParaRPr lang="en-US"/>
          </a:p>
        </p:txBody>
      </p:sp>
      <p:sp>
        <p:nvSpPr>
          <p:cNvPr id="21517" name="Rectangle 25"/>
          <p:cNvSpPr>
            <a:spLocks noChangeArrowheads="1"/>
          </p:cNvSpPr>
          <p:nvPr/>
        </p:nvSpPr>
        <p:spPr bwMode="auto">
          <a:xfrm>
            <a:off x="7620000" y="2590800"/>
            <a:ext cx="533400" cy="1905000"/>
          </a:xfrm>
          <a:prstGeom prst="rect">
            <a:avLst/>
          </a:prstGeom>
          <a:solidFill>
            <a:schemeClr val="bg1"/>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311658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46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46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46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46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946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946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946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946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94660">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94660">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946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60" grpId="0" build="p"/>
      <p:bldP spid="1094667" grpId="0" uiExpand="1"/>
      <p:bldP spid="1094668" grpId="0" uiExpand="1" animBg="1"/>
      <p:bldP spid="1094669" grpId="0" uiExpand="1"/>
      <p:bldP spid="1094670" grpId="0" uiExpand="1" animBg="1"/>
      <p:bldP spid="109467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13"/>
          <p:cNvGraphicFramePr>
            <a:graphicFrameLocks noGrp="1" noChangeAspect="1"/>
          </p:cNvGraphicFramePr>
          <p:nvPr>
            <p:ph sz="quarter" idx="3"/>
          </p:nvPr>
        </p:nvGraphicFramePr>
        <p:xfrm>
          <a:off x="5259388" y="2171700"/>
          <a:ext cx="3052762" cy="3092450"/>
        </p:xfrm>
        <a:graphic>
          <a:graphicData uri="http://schemas.openxmlformats.org/presentationml/2006/ole">
            <mc:AlternateContent xmlns:mc="http://schemas.openxmlformats.org/markup-compatibility/2006">
              <mc:Choice xmlns:v="urn:schemas-microsoft-com:vml" Requires="v">
                <p:oleObj spid="_x0000_s2213" name="Image" r:id="rId4" imgW="3073016" imgH="3111111" progId="Photoshop.Image.10">
                  <p:embed/>
                </p:oleObj>
              </mc:Choice>
              <mc:Fallback>
                <p:oleObj name="Image" r:id="rId4" imgW="3073016" imgH="3111111" progId="Photoshop.Image.10">
                  <p:embed/>
                  <p:pic>
                    <p:nvPicPr>
                      <p:cNvPr id="2253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9388" y="2171700"/>
                        <a:ext cx="3052762" cy="309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2" name="Rectangle 2"/>
          <p:cNvSpPr>
            <a:spLocks noGrp="1" noChangeArrowheads="1"/>
          </p:cNvSpPr>
          <p:nvPr>
            <p:ph type="title"/>
          </p:nvPr>
        </p:nvSpPr>
        <p:spPr/>
        <p:txBody>
          <a:bodyPr/>
          <a:lstStyle/>
          <a:p>
            <a:r>
              <a:rPr lang="de-DE" dirty="0" err="1"/>
              <a:t>Incremental</a:t>
            </a:r>
            <a:r>
              <a:rPr lang="de-DE" dirty="0"/>
              <a:t> </a:t>
            </a:r>
            <a:r>
              <a:rPr lang="de-DE" dirty="0" err="1"/>
              <a:t>structure</a:t>
            </a:r>
            <a:r>
              <a:rPr lang="de-DE" dirty="0"/>
              <a:t> </a:t>
            </a:r>
            <a:r>
              <a:rPr lang="de-DE" dirty="0" err="1"/>
              <a:t>from</a:t>
            </a:r>
            <a:r>
              <a:rPr lang="de-DE" dirty="0"/>
              <a:t> </a:t>
            </a:r>
            <a:r>
              <a:rPr lang="de-DE" dirty="0" err="1"/>
              <a:t>motion</a:t>
            </a:r>
            <a:endParaRPr lang="en-GB" dirty="0"/>
          </a:p>
        </p:txBody>
      </p:sp>
      <p:sp>
        <p:nvSpPr>
          <p:cNvPr id="22533" name="Rectangle 3"/>
          <p:cNvSpPr>
            <a:spLocks noGrp="1" noChangeArrowheads="1"/>
          </p:cNvSpPr>
          <p:nvPr>
            <p:ph type="body" sz="half" idx="1"/>
          </p:nvPr>
        </p:nvSpPr>
        <p:spPr>
          <a:xfrm>
            <a:off x="685800" y="914400"/>
            <a:ext cx="4191000" cy="4343400"/>
          </a:xfrm>
        </p:spPr>
        <p:txBody>
          <a:bodyPr/>
          <a:lstStyle/>
          <a:p>
            <a:pPr marL="0" indent="0">
              <a:buFontTx/>
              <a:buChar char="•"/>
            </a:pPr>
            <a:r>
              <a:rPr lang="de-DE" sz="2000" dirty="0"/>
              <a:t>Initialize </a:t>
            </a:r>
            <a:r>
              <a:rPr lang="de-DE" sz="2000" dirty="0" err="1"/>
              <a:t>motion</a:t>
            </a:r>
            <a:r>
              <a:rPr lang="de-DE" sz="2000" dirty="0"/>
              <a:t> </a:t>
            </a:r>
            <a:r>
              <a:rPr lang="de-DE" sz="2000" dirty="0" err="1"/>
              <a:t>from</a:t>
            </a:r>
            <a:r>
              <a:rPr lang="de-DE" sz="2000" dirty="0"/>
              <a:t> </a:t>
            </a:r>
            <a:r>
              <a:rPr lang="de-DE" sz="2000" dirty="0" err="1"/>
              <a:t>two</a:t>
            </a:r>
            <a:r>
              <a:rPr lang="de-DE" sz="2000" dirty="0"/>
              <a:t> </a:t>
            </a:r>
            <a:r>
              <a:rPr lang="de-DE" sz="2000" dirty="0" err="1"/>
              <a:t>images</a:t>
            </a:r>
            <a:r>
              <a:rPr lang="de-DE" sz="2000" dirty="0"/>
              <a:t> </a:t>
            </a:r>
            <a:r>
              <a:rPr lang="de-DE" sz="2000" dirty="0" err="1"/>
              <a:t>using</a:t>
            </a:r>
            <a:r>
              <a:rPr lang="de-DE" sz="2000" dirty="0"/>
              <a:t> fundamental </a:t>
            </a:r>
            <a:r>
              <a:rPr lang="de-DE" sz="2000" dirty="0" err="1"/>
              <a:t>matrix</a:t>
            </a:r>
            <a:br>
              <a:rPr lang="de-DE" sz="2000" dirty="0"/>
            </a:br>
            <a:endParaRPr lang="de-DE" sz="2000" dirty="0"/>
          </a:p>
          <a:p>
            <a:pPr marL="0" indent="0">
              <a:buFontTx/>
              <a:buChar char="•"/>
            </a:pPr>
            <a:r>
              <a:rPr lang="de-DE" sz="2000" dirty="0"/>
              <a:t>Initialize </a:t>
            </a:r>
            <a:r>
              <a:rPr lang="de-DE" sz="2000" dirty="0" err="1"/>
              <a:t>structure</a:t>
            </a:r>
            <a:r>
              <a:rPr lang="de-DE" sz="2000" dirty="0"/>
              <a:t> </a:t>
            </a:r>
            <a:r>
              <a:rPr lang="de-DE" sz="2000" dirty="0" err="1"/>
              <a:t>by</a:t>
            </a:r>
            <a:r>
              <a:rPr lang="de-DE" sz="2000" dirty="0"/>
              <a:t> </a:t>
            </a:r>
            <a:r>
              <a:rPr lang="de-DE" sz="2000" dirty="0" err="1"/>
              <a:t>triangulation</a:t>
            </a:r>
            <a:br>
              <a:rPr lang="de-DE" sz="2000" dirty="0"/>
            </a:br>
            <a:endParaRPr lang="de-DE" sz="2000" dirty="0"/>
          </a:p>
          <a:p>
            <a:pPr marL="0" indent="0">
              <a:buFontTx/>
              <a:buChar char="•"/>
            </a:pPr>
            <a:r>
              <a:rPr lang="de-DE" sz="2000" dirty="0" err="1"/>
              <a:t>For</a:t>
            </a:r>
            <a:r>
              <a:rPr lang="de-DE" sz="2000" dirty="0"/>
              <a:t> </a:t>
            </a:r>
            <a:r>
              <a:rPr lang="de-DE" sz="2000" dirty="0" err="1"/>
              <a:t>each</a:t>
            </a:r>
            <a:r>
              <a:rPr lang="de-DE" sz="2000" dirty="0"/>
              <a:t> additional </a:t>
            </a:r>
            <a:r>
              <a:rPr lang="de-DE" sz="2000" dirty="0" err="1"/>
              <a:t>view</a:t>
            </a:r>
            <a:r>
              <a:rPr lang="de-DE" sz="2000" dirty="0"/>
              <a:t>:</a:t>
            </a:r>
          </a:p>
          <a:p>
            <a:pPr lvl="1"/>
            <a:r>
              <a:rPr lang="de-DE" sz="1800" dirty="0" err="1"/>
              <a:t>Determine</a:t>
            </a:r>
            <a:r>
              <a:rPr lang="de-DE" sz="1800" dirty="0"/>
              <a:t> </a:t>
            </a:r>
            <a:r>
              <a:rPr lang="de-DE" sz="1800" dirty="0" err="1"/>
              <a:t>projection</a:t>
            </a:r>
            <a:r>
              <a:rPr lang="de-DE" sz="1800" dirty="0"/>
              <a:t> </a:t>
            </a:r>
            <a:r>
              <a:rPr lang="de-DE" sz="1800" dirty="0" err="1"/>
              <a:t>matrix</a:t>
            </a:r>
            <a:r>
              <a:rPr lang="de-DE" sz="1800" dirty="0"/>
              <a:t> </a:t>
            </a:r>
            <a:r>
              <a:rPr lang="de-DE" sz="1800" dirty="0" err="1"/>
              <a:t>of</a:t>
            </a:r>
            <a:r>
              <a:rPr lang="de-DE" sz="1800" dirty="0"/>
              <a:t> </a:t>
            </a:r>
            <a:r>
              <a:rPr lang="de-DE" sz="1800" dirty="0" err="1"/>
              <a:t>new</a:t>
            </a:r>
            <a:r>
              <a:rPr lang="de-DE" sz="1800" dirty="0"/>
              <a:t> </a:t>
            </a:r>
            <a:r>
              <a:rPr lang="de-DE" sz="1800" dirty="0" err="1"/>
              <a:t>camera</a:t>
            </a:r>
            <a:r>
              <a:rPr lang="de-DE" sz="1800" dirty="0"/>
              <a:t> </a:t>
            </a:r>
            <a:r>
              <a:rPr lang="de-DE" sz="1800" dirty="0" err="1"/>
              <a:t>using</a:t>
            </a:r>
            <a:r>
              <a:rPr lang="de-DE" sz="1800" dirty="0"/>
              <a:t> all </a:t>
            </a:r>
            <a:r>
              <a:rPr lang="de-DE" sz="1800" dirty="0" err="1"/>
              <a:t>the</a:t>
            </a:r>
            <a:r>
              <a:rPr lang="de-DE" sz="1800" dirty="0"/>
              <a:t> </a:t>
            </a:r>
            <a:r>
              <a:rPr lang="de-DE" sz="1800" dirty="0" err="1"/>
              <a:t>known</a:t>
            </a:r>
            <a:r>
              <a:rPr lang="de-DE" sz="1800" dirty="0"/>
              <a:t> 3D </a:t>
            </a:r>
            <a:r>
              <a:rPr lang="de-DE" sz="1800" dirty="0" err="1"/>
              <a:t>points</a:t>
            </a:r>
            <a:r>
              <a:rPr lang="de-DE" sz="1800" dirty="0"/>
              <a:t> </a:t>
            </a:r>
            <a:r>
              <a:rPr lang="de-DE" sz="1800" dirty="0" err="1"/>
              <a:t>that</a:t>
            </a:r>
            <a:r>
              <a:rPr lang="de-DE" sz="1800" dirty="0"/>
              <a:t> </a:t>
            </a:r>
            <a:r>
              <a:rPr lang="de-DE" sz="1800" dirty="0" err="1"/>
              <a:t>are</a:t>
            </a:r>
            <a:r>
              <a:rPr lang="de-DE" sz="1800" dirty="0"/>
              <a:t> </a:t>
            </a:r>
            <a:r>
              <a:rPr lang="de-DE" sz="1800" dirty="0" err="1"/>
              <a:t>visible</a:t>
            </a:r>
            <a:r>
              <a:rPr lang="de-DE" sz="1800" dirty="0"/>
              <a:t> in </a:t>
            </a:r>
            <a:r>
              <a:rPr lang="de-DE" sz="1800" dirty="0" err="1"/>
              <a:t>its</a:t>
            </a:r>
            <a:r>
              <a:rPr lang="de-DE" sz="1800" dirty="0"/>
              <a:t> </a:t>
            </a:r>
            <a:r>
              <a:rPr lang="de-DE" sz="1800" dirty="0" err="1"/>
              <a:t>image</a:t>
            </a:r>
            <a:r>
              <a:rPr lang="de-DE" sz="1800" dirty="0"/>
              <a:t> – </a:t>
            </a:r>
            <a:r>
              <a:rPr lang="de-DE" sz="1800" i="1" dirty="0" err="1"/>
              <a:t>calibration</a:t>
            </a:r>
            <a:r>
              <a:rPr lang="de-DE" sz="1800" dirty="0"/>
              <a:t> </a:t>
            </a:r>
            <a:br>
              <a:rPr lang="de-DE" sz="1800" dirty="0"/>
            </a:br>
            <a:endParaRPr lang="de-DE" sz="1800" dirty="0"/>
          </a:p>
          <a:p>
            <a:pPr lvl="1"/>
            <a:r>
              <a:rPr lang="de-DE" sz="1800" dirty="0" err="1"/>
              <a:t>Refine</a:t>
            </a:r>
            <a:r>
              <a:rPr lang="de-DE" sz="1800" dirty="0"/>
              <a:t> </a:t>
            </a:r>
            <a:r>
              <a:rPr lang="de-DE" sz="1800" dirty="0" err="1"/>
              <a:t>and</a:t>
            </a:r>
            <a:r>
              <a:rPr lang="de-DE" sz="1800" dirty="0"/>
              <a:t> </a:t>
            </a:r>
            <a:r>
              <a:rPr lang="de-DE" sz="1800" dirty="0" err="1"/>
              <a:t>extend</a:t>
            </a:r>
            <a:r>
              <a:rPr lang="de-DE" sz="1800" dirty="0"/>
              <a:t> </a:t>
            </a:r>
            <a:r>
              <a:rPr lang="de-DE" sz="1800" dirty="0" err="1"/>
              <a:t>structure</a:t>
            </a:r>
            <a:r>
              <a:rPr lang="de-DE" sz="1800" dirty="0"/>
              <a:t>: </a:t>
            </a:r>
            <a:r>
              <a:rPr lang="de-DE" sz="1800" dirty="0" err="1"/>
              <a:t>compute</a:t>
            </a:r>
            <a:r>
              <a:rPr lang="de-DE" sz="1800" dirty="0"/>
              <a:t> </a:t>
            </a:r>
            <a:r>
              <a:rPr lang="de-DE" sz="1800" dirty="0" err="1"/>
              <a:t>new</a:t>
            </a:r>
            <a:r>
              <a:rPr lang="de-DE" sz="1800" dirty="0"/>
              <a:t> 3D </a:t>
            </a:r>
            <a:r>
              <a:rPr lang="de-DE" sz="1800" dirty="0" err="1"/>
              <a:t>points</a:t>
            </a:r>
            <a:r>
              <a:rPr lang="de-DE" sz="1800" dirty="0"/>
              <a:t>, </a:t>
            </a:r>
            <a:br>
              <a:rPr lang="de-DE" sz="1800" dirty="0"/>
            </a:br>
            <a:r>
              <a:rPr lang="de-DE" sz="1800" dirty="0" err="1"/>
              <a:t>re-optimize</a:t>
            </a:r>
            <a:r>
              <a:rPr lang="de-DE" sz="1800" dirty="0"/>
              <a:t> </a:t>
            </a:r>
            <a:r>
              <a:rPr lang="de-DE" sz="1800" dirty="0" err="1"/>
              <a:t>existing</a:t>
            </a:r>
            <a:r>
              <a:rPr lang="de-DE" sz="1800" dirty="0"/>
              <a:t> </a:t>
            </a:r>
            <a:r>
              <a:rPr lang="de-DE" sz="1800" dirty="0" err="1"/>
              <a:t>points</a:t>
            </a:r>
            <a:r>
              <a:rPr lang="de-DE" sz="1800" dirty="0"/>
              <a:t> </a:t>
            </a:r>
            <a:r>
              <a:rPr lang="de-DE" sz="1800" dirty="0" err="1"/>
              <a:t>that</a:t>
            </a:r>
            <a:r>
              <a:rPr lang="de-DE" sz="1800" dirty="0"/>
              <a:t> </a:t>
            </a:r>
            <a:r>
              <a:rPr lang="de-DE" sz="1800" dirty="0" err="1"/>
              <a:t>are</a:t>
            </a:r>
            <a:r>
              <a:rPr lang="de-DE" sz="1800" dirty="0"/>
              <a:t> also </a:t>
            </a:r>
            <a:r>
              <a:rPr lang="de-DE" sz="1800" dirty="0" err="1"/>
              <a:t>seen</a:t>
            </a:r>
            <a:r>
              <a:rPr lang="de-DE" sz="1800" dirty="0"/>
              <a:t> </a:t>
            </a:r>
            <a:r>
              <a:rPr lang="de-DE" sz="1800" dirty="0" err="1"/>
              <a:t>by</a:t>
            </a:r>
            <a:r>
              <a:rPr lang="de-DE" sz="1800" dirty="0"/>
              <a:t> </a:t>
            </a:r>
            <a:r>
              <a:rPr lang="de-DE" sz="1800" dirty="0" err="1"/>
              <a:t>this</a:t>
            </a:r>
            <a:r>
              <a:rPr lang="de-DE" sz="1800" dirty="0"/>
              <a:t> </a:t>
            </a:r>
            <a:r>
              <a:rPr lang="de-DE" sz="1800" dirty="0" err="1"/>
              <a:t>camera</a:t>
            </a:r>
            <a:r>
              <a:rPr lang="de-DE" sz="1800" dirty="0"/>
              <a:t> – </a:t>
            </a:r>
            <a:r>
              <a:rPr lang="de-DE" sz="1800" i="1" dirty="0" err="1"/>
              <a:t>triangulation</a:t>
            </a:r>
            <a:r>
              <a:rPr lang="de-DE" sz="1800" i="1" dirty="0"/>
              <a:t> </a:t>
            </a:r>
          </a:p>
          <a:p>
            <a:pPr marL="0" indent="0">
              <a:buFontTx/>
              <a:buChar char="•"/>
            </a:pPr>
            <a:endParaRPr lang="en-US" sz="2000" dirty="0"/>
          </a:p>
        </p:txBody>
      </p:sp>
      <p:sp>
        <p:nvSpPr>
          <p:cNvPr id="22534" name="Text Box 5"/>
          <p:cNvSpPr txBox="1">
            <a:spLocks noChangeArrowheads="1"/>
          </p:cNvSpPr>
          <p:nvPr/>
        </p:nvSpPr>
        <p:spPr bwMode="auto">
          <a:xfrm rot="-5400000">
            <a:off x="4460082" y="3352006"/>
            <a:ext cx="1157288" cy="396875"/>
          </a:xfrm>
          <a:prstGeom prst="rect">
            <a:avLst/>
          </a:prstGeom>
          <a:noFill/>
          <a:ln w="9525">
            <a:noFill/>
            <a:miter lim="800000"/>
            <a:headEnd/>
            <a:tailEnd/>
          </a:ln>
        </p:spPr>
        <p:txBody>
          <a:bodyPr wrap="none">
            <a:spAutoFit/>
          </a:bodyPr>
          <a:lstStyle/>
          <a:p>
            <a:r>
              <a:rPr lang="en-US" sz="2000">
                <a:solidFill>
                  <a:srgbClr val="FF0000"/>
                </a:solidFill>
              </a:rPr>
              <a:t>cameras</a:t>
            </a:r>
          </a:p>
        </p:txBody>
      </p:sp>
      <p:sp>
        <p:nvSpPr>
          <p:cNvPr id="22535" name="Line 6"/>
          <p:cNvSpPr>
            <a:spLocks noChangeShapeType="1"/>
          </p:cNvSpPr>
          <p:nvPr/>
        </p:nvSpPr>
        <p:spPr bwMode="auto">
          <a:xfrm>
            <a:off x="5473700" y="2362200"/>
            <a:ext cx="2667000" cy="0"/>
          </a:xfrm>
          <a:prstGeom prst="line">
            <a:avLst/>
          </a:prstGeom>
          <a:noFill/>
          <a:ln w="9525">
            <a:solidFill>
              <a:srgbClr val="FF0000"/>
            </a:solidFill>
            <a:round/>
            <a:headEnd/>
            <a:tailEnd type="triangle" w="med" len="med"/>
          </a:ln>
        </p:spPr>
        <p:txBody>
          <a:bodyPr/>
          <a:lstStyle/>
          <a:p>
            <a:endParaRPr lang="en-US"/>
          </a:p>
        </p:txBody>
      </p:sp>
      <p:sp>
        <p:nvSpPr>
          <p:cNvPr id="22536" name="Text Box 7"/>
          <p:cNvSpPr txBox="1">
            <a:spLocks noChangeArrowheads="1"/>
          </p:cNvSpPr>
          <p:nvPr/>
        </p:nvSpPr>
        <p:spPr bwMode="auto">
          <a:xfrm>
            <a:off x="5919788" y="1905000"/>
            <a:ext cx="862012" cy="396875"/>
          </a:xfrm>
          <a:prstGeom prst="rect">
            <a:avLst/>
          </a:prstGeom>
          <a:noFill/>
          <a:ln w="9525">
            <a:noFill/>
            <a:miter lim="800000"/>
            <a:headEnd/>
            <a:tailEnd/>
          </a:ln>
        </p:spPr>
        <p:txBody>
          <a:bodyPr wrap="none">
            <a:spAutoFit/>
          </a:bodyPr>
          <a:lstStyle/>
          <a:p>
            <a:r>
              <a:rPr lang="en-US" sz="2000">
                <a:solidFill>
                  <a:srgbClr val="FF0000"/>
                </a:solidFill>
              </a:rPr>
              <a:t>points</a:t>
            </a:r>
          </a:p>
        </p:txBody>
      </p:sp>
      <p:sp>
        <p:nvSpPr>
          <p:cNvPr id="22537" name="Line 8"/>
          <p:cNvSpPr>
            <a:spLocks noChangeShapeType="1"/>
          </p:cNvSpPr>
          <p:nvPr/>
        </p:nvSpPr>
        <p:spPr bwMode="auto">
          <a:xfrm>
            <a:off x="5245100" y="2543175"/>
            <a:ext cx="0" cy="2409825"/>
          </a:xfrm>
          <a:prstGeom prst="line">
            <a:avLst/>
          </a:prstGeom>
          <a:noFill/>
          <a:ln w="9525">
            <a:solidFill>
              <a:srgbClr val="FF0000"/>
            </a:solidFill>
            <a:round/>
            <a:headEnd/>
            <a:tailEnd type="triangle" w="med" len="med"/>
          </a:ln>
        </p:spPr>
        <p:txBody>
          <a:bodyPr/>
          <a:lstStyle/>
          <a:p>
            <a:endParaRPr lang="en-US"/>
          </a:p>
        </p:txBody>
      </p:sp>
      <p:graphicFrame>
        <p:nvGraphicFramePr>
          <p:cNvPr id="22531" name="Object 16"/>
          <p:cNvGraphicFramePr>
            <a:graphicFrameLocks noGrp="1" noChangeAspect="1"/>
          </p:cNvGraphicFramePr>
          <p:nvPr>
            <p:ph sz="quarter" idx="3"/>
          </p:nvPr>
        </p:nvGraphicFramePr>
        <p:xfrm>
          <a:off x="5976938" y="4514850"/>
          <a:ext cx="190500" cy="177800"/>
        </p:xfrm>
        <a:graphic>
          <a:graphicData uri="http://schemas.openxmlformats.org/presentationml/2006/ole">
            <mc:AlternateContent xmlns:mc="http://schemas.openxmlformats.org/markup-compatibility/2006">
              <mc:Choice xmlns:v="urn:schemas-microsoft-com:vml" Requires="v">
                <p:oleObj spid="_x0000_s2214" name="Image" r:id="rId6" imgW="190409" imgH="177465" progId="Photoshop.Image.10">
                  <p:embed/>
                </p:oleObj>
              </mc:Choice>
              <mc:Fallback>
                <p:oleObj name="Image" r:id="rId6" imgW="190409" imgH="177465" progId="Photoshop.Image.10">
                  <p:embed/>
                  <p:pic>
                    <p:nvPicPr>
                      <p:cNvPr id="22531"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6938" y="4514850"/>
                        <a:ext cx="190500" cy="17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8" name="Rectangle 18"/>
          <p:cNvSpPr>
            <a:spLocks noChangeArrowheads="1"/>
          </p:cNvSpPr>
          <p:nvPr/>
        </p:nvSpPr>
        <p:spPr bwMode="auto">
          <a:xfrm>
            <a:off x="7391400" y="2590800"/>
            <a:ext cx="838200" cy="1676400"/>
          </a:xfrm>
          <a:prstGeom prst="rect">
            <a:avLst/>
          </a:prstGeom>
          <a:solidFill>
            <a:schemeClr val="bg1"/>
          </a:solidFill>
          <a:ln w="9525">
            <a:noFill/>
            <a:miter lim="800000"/>
            <a:headEnd/>
            <a:tailEnd/>
          </a:ln>
        </p:spPr>
        <p:txBody>
          <a:bodyPr wrap="none" anchor="ctr"/>
          <a:lstStyle/>
          <a:p>
            <a:endParaRPr lang="en-US"/>
          </a:p>
        </p:txBody>
      </p:sp>
      <p:sp>
        <p:nvSpPr>
          <p:cNvPr id="1105934" name="Line 14"/>
          <p:cNvSpPr>
            <a:spLocks noChangeShapeType="1"/>
          </p:cNvSpPr>
          <p:nvPr/>
        </p:nvSpPr>
        <p:spPr bwMode="auto">
          <a:xfrm>
            <a:off x="7494588" y="1905000"/>
            <a:ext cx="0" cy="2819400"/>
          </a:xfrm>
          <a:prstGeom prst="line">
            <a:avLst/>
          </a:prstGeom>
          <a:noFill/>
          <a:ln w="25400">
            <a:solidFill>
              <a:schemeClr val="folHlink"/>
            </a:solidFill>
            <a:round/>
            <a:headEnd/>
            <a:tailEnd/>
          </a:ln>
        </p:spPr>
        <p:txBody>
          <a:bodyPr/>
          <a:lstStyle/>
          <a:p>
            <a:endParaRPr lang="en-US"/>
          </a:p>
        </p:txBody>
      </p:sp>
      <p:sp>
        <p:nvSpPr>
          <p:cNvPr id="22540" name="Rectangle 19"/>
          <p:cNvSpPr>
            <a:spLocks noChangeArrowheads="1"/>
          </p:cNvSpPr>
          <p:nvPr/>
        </p:nvSpPr>
        <p:spPr bwMode="auto">
          <a:xfrm>
            <a:off x="7620000" y="2590800"/>
            <a:ext cx="533400" cy="1905000"/>
          </a:xfrm>
          <a:prstGeom prst="rect">
            <a:avLst/>
          </a:prstGeom>
          <a:solidFill>
            <a:schemeClr val="bg1"/>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323679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Grp="1" noChangeArrowheads="1"/>
          </p:cNvSpPr>
          <p:nvPr>
            <p:ph type="title"/>
          </p:nvPr>
        </p:nvSpPr>
        <p:spPr/>
        <p:txBody>
          <a:bodyPr/>
          <a:lstStyle/>
          <a:p>
            <a:pPr eaLnBrk="1" hangingPunct="1">
              <a:defRPr/>
            </a:pPr>
            <a:r>
              <a:rPr lang="en-US" dirty="0"/>
              <a:t>Vision is easy for humans</a:t>
            </a:r>
          </a:p>
        </p:txBody>
      </p:sp>
      <p:sp>
        <p:nvSpPr>
          <p:cNvPr id="12" name="TextBox 11">
            <a:extLst>
              <a:ext uri="{FF2B5EF4-FFF2-40B4-BE49-F238E27FC236}">
                <a16:creationId xmlns:a16="http://schemas.microsoft.com/office/drawing/2014/main" id="{7060AD62-9773-7445-9C28-917300726688}"/>
              </a:ext>
            </a:extLst>
          </p:cNvPr>
          <p:cNvSpPr txBox="1"/>
          <p:nvPr/>
        </p:nvSpPr>
        <p:spPr>
          <a:xfrm>
            <a:off x="2" y="6430053"/>
            <a:ext cx="2339103"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pic>
        <p:nvPicPr>
          <p:cNvPr id="7" name="Picture 6">
            <a:extLst>
              <a:ext uri="{FF2B5EF4-FFF2-40B4-BE49-F238E27FC236}">
                <a16:creationId xmlns:a16="http://schemas.microsoft.com/office/drawing/2014/main" id="{F83A7A7C-DECD-BE4F-9087-78766488FCA6}"/>
              </a:ext>
            </a:extLst>
          </p:cNvPr>
          <p:cNvPicPr>
            <a:picLocks noChangeAspect="1"/>
          </p:cNvPicPr>
          <p:nvPr/>
        </p:nvPicPr>
        <p:blipFill>
          <a:blip r:embed="rId3"/>
          <a:stretch>
            <a:fillRect/>
          </a:stretch>
        </p:blipFill>
        <p:spPr>
          <a:xfrm>
            <a:off x="2490760" y="1219200"/>
            <a:ext cx="4162479" cy="4959350"/>
          </a:xfrm>
          <a:prstGeom prst="rect">
            <a:avLst/>
          </a:prstGeom>
        </p:spPr>
      </p:pic>
    </p:spTree>
    <p:extLst>
      <p:ext uri="{BB962C8B-B14F-4D97-AF65-F5344CB8AC3E}">
        <p14:creationId xmlns:p14="http://schemas.microsoft.com/office/powerpoint/2010/main" val="1335469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9"/>
          <p:cNvGraphicFramePr>
            <a:graphicFrameLocks noGrp="1" noChangeAspect="1"/>
          </p:cNvGraphicFramePr>
          <p:nvPr>
            <p:ph sz="quarter" idx="2"/>
          </p:nvPr>
        </p:nvGraphicFramePr>
        <p:xfrm>
          <a:off x="5257800" y="2174875"/>
          <a:ext cx="3052763" cy="3089275"/>
        </p:xfrm>
        <a:graphic>
          <a:graphicData uri="http://schemas.openxmlformats.org/presentationml/2006/ole">
            <mc:AlternateContent xmlns:mc="http://schemas.openxmlformats.org/markup-compatibility/2006">
              <mc:Choice xmlns:v="urn:schemas-microsoft-com:vml" Requires="v">
                <p:oleObj spid="_x0000_s3237" name="Image" r:id="rId4" imgW="3073016" imgH="3111111" progId="Photoshop.Image.10">
                  <p:embed/>
                </p:oleObj>
              </mc:Choice>
              <mc:Fallback>
                <p:oleObj name="Image" r:id="rId4" imgW="3073016" imgH="3111111" progId="Photoshop.Image.10">
                  <p:embed/>
                  <p:pic>
                    <p:nvPicPr>
                      <p:cNvPr id="23554"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2174875"/>
                        <a:ext cx="3052763" cy="3089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6" name="Rectangle 3"/>
          <p:cNvSpPr>
            <a:spLocks noGrp="1" noChangeArrowheads="1"/>
          </p:cNvSpPr>
          <p:nvPr>
            <p:ph type="title"/>
          </p:nvPr>
        </p:nvSpPr>
        <p:spPr/>
        <p:txBody>
          <a:bodyPr/>
          <a:lstStyle/>
          <a:p>
            <a:r>
              <a:rPr lang="de-DE" dirty="0" err="1"/>
              <a:t>Incremental</a:t>
            </a:r>
            <a:r>
              <a:rPr lang="de-DE" dirty="0"/>
              <a:t> </a:t>
            </a:r>
            <a:r>
              <a:rPr lang="de-DE" dirty="0" err="1"/>
              <a:t>structure</a:t>
            </a:r>
            <a:r>
              <a:rPr lang="de-DE" dirty="0"/>
              <a:t> </a:t>
            </a:r>
            <a:r>
              <a:rPr lang="de-DE" dirty="0" err="1"/>
              <a:t>from</a:t>
            </a:r>
            <a:r>
              <a:rPr lang="de-DE" dirty="0"/>
              <a:t> </a:t>
            </a:r>
            <a:r>
              <a:rPr lang="de-DE" dirty="0" err="1"/>
              <a:t>motion</a:t>
            </a:r>
            <a:endParaRPr lang="en-GB" dirty="0"/>
          </a:p>
        </p:txBody>
      </p:sp>
      <p:sp>
        <p:nvSpPr>
          <p:cNvPr id="1110020" name="Rectangle 4"/>
          <p:cNvSpPr>
            <a:spLocks noGrp="1" noChangeArrowheads="1"/>
          </p:cNvSpPr>
          <p:nvPr>
            <p:ph type="body" sz="half" idx="1"/>
          </p:nvPr>
        </p:nvSpPr>
        <p:spPr>
          <a:xfrm>
            <a:off x="685800" y="914400"/>
            <a:ext cx="4267200" cy="5181600"/>
          </a:xfrm>
        </p:spPr>
        <p:txBody>
          <a:bodyPr/>
          <a:lstStyle/>
          <a:p>
            <a:pPr marL="0" indent="0">
              <a:buFontTx/>
              <a:buChar char="•"/>
            </a:pPr>
            <a:r>
              <a:rPr lang="de-DE" sz="2000"/>
              <a:t>Initialize motion from two images using fundamental matrix</a:t>
            </a:r>
            <a:br>
              <a:rPr lang="de-DE" sz="2000"/>
            </a:br>
            <a:endParaRPr lang="de-DE" sz="2000"/>
          </a:p>
          <a:p>
            <a:pPr marL="0" indent="0">
              <a:buFontTx/>
              <a:buChar char="•"/>
            </a:pPr>
            <a:r>
              <a:rPr lang="de-DE" sz="2000"/>
              <a:t>Initialize structure by triangulation</a:t>
            </a:r>
            <a:br>
              <a:rPr lang="de-DE" sz="2000"/>
            </a:br>
            <a:endParaRPr lang="de-DE" sz="2000"/>
          </a:p>
          <a:p>
            <a:pPr marL="0" indent="0">
              <a:buFontTx/>
              <a:buChar char="•"/>
            </a:pPr>
            <a:r>
              <a:rPr lang="de-DE" sz="2000"/>
              <a:t>For each additional view:</a:t>
            </a:r>
          </a:p>
          <a:p>
            <a:pPr lvl="1"/>
            <a:r>
              <a:rPr lang="de-DE" sz="1800"/>
              <a:t>Determine projection matrix of new camera using all the known 3D points that are visible in its image – </a:t>
            </a:r>
            <a:r>
              <a:rPr lang="de-DE" sz="1800" i="1"/>
              <a:t>calibration</a:t>
            </a:r>
            <a:r>
              <a:rPr lang="de-DE" sz="1800"/>
              <a:t> </a:t>
            </a:r>
            <a:br>
              <a:rPr lang="de-DE" sz="1800"/>
            </a:br>
            <a:endParaRPr lang="de-DE" sz="1800"/>
          </a:p>
          <a:p>
            <a:pPr lvl="1"/>
            <a:r>
              <a:rPr lang="de-DE" sz="1800"/>
              <a:t>Refine and extend structure: compute new 3D points, </a:t>
            </a:r>
            <a:br>
              <a:rPr lang="de-DE" sz="1800"/>
            </a:br>
            <a:r>
              <a:rPr lang="de-DE" sz="1800"/>
              <a:t>re-optimize existing points that are also seen by this camera – </a:t>
            </a:r>
            <a:r>
              <a:rPr lang="de-DE" sz="1800" i="1"/>
              <a:t>triangulation </a:t>
            </a:r>
            <a:br>
              <a:rPr lang="de-DE" sz="1800" i="1"/>
            </a:br>
            <a:endParaRPr lang="de-DE" sz="1800" i="1"/>
          </a:p>
          <a:p>
            <a:pPr marL="0" indent="0">
              <a:buFontTx/>
              <a:buChar char="•"/>
            </a:pPr>
            <a:r>
              <a:rPr lang="de-DE" sz="2000"/>
              <a:t>Refine structure and motion: bundle adjustment</a:t>
            </a:r>
            <a:endParaRPr lang="en-GB" sz="2000"/>
          </a:p>
          <a:p>
            <a:pPr marL="0" indent="0">
              <a:buFontTx/>
              <a:buChar char="•"/>
            </a:pPr>
            <a:endParaRPr lang="en-US" sz="2000"/>
          </a:p>
        </p:txBody>
      </p:sp>
      <p:sp>
        <p:nvSpPr>
          <p:cNvPr id="23558" name="Text Box 5"/>
          <p:cNvSpPr txBox="1">
            <a:spLocks noChangeArrowheads="1"/>
          </p:cNvSpPr>
          <p:nvPr/>
        </p:nvSpPr>
        <p:spPr bwMode="auto">
          <a:xfrm rot="-5400000">
            <a:off x="4460082" y="3352006"/>
            <a:ext cx="1157288" cy="396875"/>
          </a:xfrm>
          <a:prstGeom prst="rect">
            <a:avLst/>
          </a:prstGeom>
          <a:noFill/>
          <a:ln w="9525">
            <a:noFill/>
            <a:miter lim="800000"/>
            <a:headEnd/>
            <a:tailEnd/>
          </a:ln>
        </p:spPr>
        <p:txBody>
          <a:bodyPr wrap="none">
            <a:spAutoFit/>
          </a:bodyPr>
          <a:lstStyle/>
          <a:p>
            <a:r>
              <a:rPr lang="en-US" sz="2000">
                <a:solidFill>
                  <a:srgbClr val="FF0000"/>
                </a:solidFill>
              </a:rPr>
              <a:t>cameras</a:t>
            </a:r>
          </a:p>
        </p:txBody>
      </p:sp>
      <p:sp>
        <p:nvSpPr>
          <p:cNvPr id="23559" name="Line 6"/>
          <p:cNvSpPr>
            <a:spLocks noChangeShapeType="1"/>
          </p:cNvSpPr>
          <p:nvPr/>
        </p:nvSpPr>
        <p:spPr bwMode="auto">
          <a:xfrm>
            <a:off x="5473700" y="2362200"/>
            <a:ext cx="2667000" cy="0"/>
          </a:xfrm>
          <a:prstGeom prst="line">
            <a:avLst/>
          </a:prstGeom>
          <a:noFill/>
          <a:ln w="9525">
            <a:solidFill>
              <a:srgbClr val="FF0000"/>
            </a:solidFill>
            <a:round/>
            <a:headEnd/>
            <a:tailEnd type="triangle" w="med" len="med"/>
          </a:ln>
        </p:spPr>
        <p:txBody>
          <a:bodyPr/>
          <a:lstStyle/>
          <a:p>
            <a:endParaRPr lang="en-US"/>
          </a:p>
        </p:txBody>
      </p:sp>
      <p:sp>
        <p:nvSpPr>
          <p:cNvPr id="23560" name="Text Box 7"/>
          <p:cNvSpPr txBox="1">
            <a:spLocks noChangeArrowheads="1"/>
          </p:cNvSpPr>
          <p:nvPr/>
        </p:nvSpPr>
        <p:spPr bwMode="auto">
          <a:xfrm>
            <a:off x="5919788" y="1905000"/>
            <a:ext cx="862012" cy="396875"/>
          </a:xfrm>
          <a:prstGeom prst="rect">
            <a:avLst/>
          </a:prstGeom>
          <a:noFill/>
          <a:ln w="9525">
            <a:noFill/>
            <a:miter lim="800000"/>
            <a:headEnd/>
            <a:tailEnd/>
          </a:ln>
        </p:spPr>
        <p:txBody>
          <a:bodyPr wrap="none">
            <a:spAutoFit/>
          </a:bodyPr>
          <a:lstStyle/>
          <a:p>
            <a:r>
              <a:rPr lang="en-US" sz="2000">
                <a:solidFill>
                  <a:srgbClr val="FF0000"/>
                </a:solidFill>
              </a:rPr>
              <a:t>points</a:t>
            </a:r>
          </a:p>
        </p:txBody>
      </p:sp>
      <p:sp>
        <p:nvSpPr>
          <p:cNvPr id="23561" name="Line 8"/>
          <p:cNvSpPr>
            <a:spLocks noChangeShapeType="1"/>
          </p:cNvSpPr>
          <p:nvPr/>
        </p:nvSpPr>
        <p:spPr bwMode="auto">
          <a:xfrm>
            <a:off x="5245100" y="2543175"/>
            <a:ext cx="0" cy="2409825"/>
          </a:xfrm>
          <a:prstGeom prst="line">
            <a:avLst/>
          </a:prstGeom>
          <a:noFill/>
          <a:ln w="9525">
            <a:solidFill>
              <a:srgbClr val="FF0000"/>
            </a:solidFill>
            <a:round/>
            <a:headEnd/>
            <a:tailEnd type="triangle" w="med" len="med"/>
          </a:ln>
        </p:spPr>
        <p:txBody>
          <a:bodyPr/>
          <a:lstStyle/>
          <a:p>
            <a:endParaRPr lang="en-US"/>
          </a:p>
        </p:txBody>
      </p:sp>
      <p:graphicFrame>
        <p:nvGraphicFramePr>
          <p:cNvPr id="23555" name="Object 13"/>
          <p:cNvGraphicFramePr>
            <a:graphicFrameLocks noGrp="1" noChangeAspect="1"/>
          </p:cNvGraphicFramePr>
          <p:nvPr>
            <p:ph sz="quarter" idx="3"/>
          </p:nvPr>
        </p:nvGraphicFramePr>
        <p:xfrm>
          <a:off x="5976938" y="4514850"/>
          <a:ext cx="190500" cy="177800"/>
        </p:xfrm>
        <a:graphic>
          <a:graphicData uri="http://schemas.openxmlformats.org/presentationml/2006/ole">
            <mc:AlternateContent xmlns:mc="http://schemas.openxmlformats.org/markup-compatibility/2006">
              <mc:Choice xmlns:v="urn:schemas-microsoft-com:vml" Requires="v">
                <p:oleObj spid="_x0000_s3238" name="Image" r:id="rId6" imgW="190409" imgH="177465" progId="Photoshop.Image.10">
                  <p:embed/>
                </p:oleObj>
              </mc:Choice>
              <mc:Fallback>
                <p:oleObj name="Image" r:id="rId6" imgW="190409" imgH="177465" progId="Photoshop.Image.10">
                  <p:embed/>
                  <p:pic>
                    <p:nvPicPr>
                      <p:cNvPr id="23555"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6938" y="4514850"/>
                        <a:ext cx="190500" cy="17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62" name="Rectangle 15"/>
          <p:cNvSpPr>
            <a:spLocks noChangeArrowheads="1"/>
          </p:cNvSpPr>
          <p:nvPr/>
        </p:nvSpPr>
        <p:spPr bwMode="auto">
          <a:xfrm>
            <a:off x="7404100" y="2590800"/>
            <a:ext cx="152400" cy="1676400"/>
          </a:xfrm>
          <a:prstGeom prst="rect">
            <a:avLst/>
          </a:prstGeom>
          <a:solidFill>
            <a:schemeClr val="bg1"/>
          </a:solidFill>
          <a:ln w="9525">
            <a:noFill/>
            <a:miter lim="800000"/>
            <a:headEnd/>
            <a:tailEnd/>
          </a:ln>
        </p:spPr>
        <p:txBody>
          <a:bodyPr wrap="none" anchor="ctr"/>
          <a:lstStyle/>
          <a:p>
            <a:endParaRPr lang="en-US"/>
          </a:p>
        </p:txBody>
      </p:sp>
      <p:sp>
        <p:nvSpPr>
          <p:cNvPr id="23563" name="Rectangle 16"/>
          <p:cNvSpPr>
            <a:spLocks noChangeArrowheads="1"/>
          </p:cNvSpPr>
          <p:nvPr/>
        </p:nvSpPr>
        <p:spPr bwMode="auto">
          <a:xfrm>
            <a:off x="7640638" y="2590800"/>
            <a:ext cx="533400" cy="1905000"/>
          </a:xfrm>
          <a:prstGeom prst="rect">
            <a:avLst/>
          </a:prstGeom>
          <a:solidFill>
            <a:schemeClr val="bg1"/>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272818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100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1002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1002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1002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1002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00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002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r>
              <a:rPr lang="en-US"/>
              <a:t>Bundle adjustment</a:t>
            </a:r>
          </a:p>
        </p:txBody>
      </p:sp>
      <p:sp>
        <p:nvSpPr>
          <p:cNvPr id="24580" name="Rectangle 3"/>
          <p:cNvSpPr>
            <a:spLocks noGrp="1" noChangeArrowheads="1"/>
          </p:cNvSpPr>
          <p:nvPr>
            <p:ph type="body" idx="1"/>
          </p:nvPr>
        </p:nvSpPr>
        <p:spPr>
          <a:xfrm>
            <a:off x="228600" y="1143000"/>
            <a:ext cx="5105400" cy="5257800"/>
          </a:xfrm>
        </p:spPr>
        <p:txBody>
          <a:bodyPr/>
          <a:lstStyle/>
          <a:p>
            <a:pPr>
              <a:buFontTx/>
              <a:buChar char="•"/>
            </a:pPr>
            <a:r>
              <a:rPr lang="en-US" sz="2800" dirty="0"/>
              <a:t>Non-linear method for refining structure and motion</a:t>
            </a:r>
          </a:p>
          <a:p>
            <a:pPr>
              <a:buFontTx/>
              <a:buChar char="•"/>
            </a:pPr>
            <a:r>
              <a:rPr lang="en-US" sz="2800" dirty="0"/>
              <a:t>Minimize </a:t>
            </a:r>
            <a:r>
              <a:rPr lang="en-US" sz="2800" dirty="0" err="1"/>
              <a:t>reprojection</a:t>
            </a:r>
            <a:r>
              <a:rPr lang="en-US" sz="2800" dirty="0"/>
              <a:t> error</a:t>
            </a:r>
          </a:p>
        </p:txBody>
      </p:sp>
      <p:graphicFrame>
        <p:nvGraphicFramePr>
          <p:cNvPr id="24578" name="Object 4"/>
          <p:cNvGraphicFramePr>
            <a:graphicFrameLocks noGrp="1" noChangeAspect="1"/>
          </p:cNvGraphicFramePr>
          <p:nvPr>
            <p:ph sz="half" idx="4294967295"/>
          </p:nvPr>
        </p:nvGraphicFramePr>
        <p:xfrm>
          <a:off x="762000" y="2819400"/>
          <a:ext cx="3387138" cy="1226245"/>
        </p:xfrm>
        <a:graphic>
          <a:graphicData uri="http://schemas.openxmlformats.org/presentationml/2006/ole">
            <mc:AlternateContent xmlns:mc="http://schemas.openxmlformats.org/markup-compatibility/2006">
              <mc:Choice xmlns:v="urn:schemas-microsoft-com:vml" Requires="v">
                <p:oleObj spid="_x0000_s4179" name="Equation" r:id="rId4" imgW="1473200" imgH="533400" progId="Equation.3">
                  <p:embed/>
                </p:oleObj>
              </mc:Choice>
              <mc:Fallback>
                <p:oleObj name="Equation" r:id="rId4" imgW="1473200" imgH="533400" progId="Equation.3">
                  <p:embed/>
                  <p:pic>
                    <p:nvPicPr>
                      <p:cNvPr id="24578" name="Object 4"/>
                      <p:cNvPicPr>
                        <a:picLocks noChangeAspect="1" noChangeArrowheads="1"/>
                      </p:cNvPicPr>
                      <p:nvPr/>
                    </p:nvPicPr>
                    <p:blipFill>
                      <a:blip r:embed="rId5"/>
                      <a:srcRect/>
                      <a:stretch>
                        <a:fillRect/>
                      </a:stretch>
                    </p:blipFill>
                    <p:spPr bwMode="auto">
                      <a:xfrm>
                        <a:off x="762000" y="2819400"/>
                        <a:ext cx="3387138" cy="1226245"/>
                      </a:xfrm>
                      <a:prstGeom prst="rect">
                        <a:avLst/>
                      </a:prstGeom>
                      <a:noFill/>
                    </p:spPr>
                  </p:pic>
                </p:oleObj>
              </mc:Fallback>
            </mc:AlternateContent>
          </a:graphicData>
        </a:graphic>
      </p:graphicFrame>
      <p:grpSp>
        <p:nvGrpSpPr>
          <p:cNvPr id="2" name="Group 1"/>
          <p:cNvGrpSpPr/>
          <p:nvPr/>
        </p:nvGrpSpPr>
        <p:grpSpPr>
          <a:xfrm>
            <a:off x="4151313" y="2641600"/>
            <a:ext cx="4916487" cy="3835400"/>
            <a:chOff x="2170113" y="2946400"/>
            <a:chExt cx="4916487" cy="3835400"/>
          </a:xfrm>
        </p:grpSpPr>
        <p:sp>
          <p:nvSpPr>
            <p:cNvPr id="24581" name="Line 10"/>
            <p:cNvSpPr>
              <a:spLocks noChangeShapeType="1"/>
            </p:cNvSpPr>
            <p:nvPr/>
          </p:nvSpPr>
          <p:spPr bwMode="auto">
            <a:xfrm flipV="1">
              <a:off x="2463800" y="3305175"/>
              <a:ext cx="1712913" cy="2290763"/>
            </a:xfrm>
            <a:prstGeom prst="line">
              <a:avLst/>
            </a:prstGeom>
            <a:noFill/>
            <a:ln w="9525">
              <a:solidFill>
                <a:schemeClr val="tx1"/>
              </a:solidFill>
              <a:round/>
              <a:headEnd/>
              <a:tailEnd/>
            </a:ln>
          </p:spPr>
          <p:txBody>
            <a:bodyPr/>
            <a:lstStyle/>
            <a:p>
              <a:endParaRPr lang="en-US"/>
            </a:p>
          </p:txBody>
        </p:sp>
        <p:sp>
          <p:nvSpPr>
            <p:cNvPr id="24582" name="Line 17"/>
            <p:cNvSpPr>
              <a:spLocks noChangeShapeType="1"/>
            </p:cNvSpPr>
            <p:nvPr/>
          </p:nvSpPr>
          <p:spPr bwMode="auto">
            <a:xfrm flipH="1" flipV="1">
              <a:off x="4176713" y="3305175"/>
              <a:ext cx="312737" cy="3200400"/>
            </a:xfrm>
            <a:prstGeom prst="line">
              <a:avLst/>
            </a:prstGeom>
            <a:noFill/>
            <a:ln w="9525">
              <a:solidFill>
                <a:schemeClr val="tx1"/>
              </a:solidFill>
              <a:round/>
              <a:headEnd/>
              <a:tailEnd/>
            </a:ln>
          </p:spPr>
          <p:txBody>
            <a:bodyPr/>
            <a:lstStyle/>
            <a:p>
              <a:endParaRPr lang="en-US"/>
            </a:p>
          </p:txBody>
        </p:sp>
        <p:sp>
          <p:nvSpPr>
            <p:cNvPr id="24583" name="Line 21"/>
            <p:cNvSpPr>
              <a:spLocks noChangeShapeType="1"/>
            </p:cNvSpPr>
            <p:nvPr/>
          </p:nvSpPr>
          <p:spPr bwMode="auto">
            <a:xfrm flipH="1" flipV="1">
              <a:off x="4176713" y="3305175"/>
              <a:ext cx="2492375" cy="2781300"/>
            </a:xfrm>
            <a:prstGeom prst="line">
              <a:avLst/>
            </a:prstGeom>
            <a:noFill/>
            <a:ln w="9525">
              <a:solidFill>
                <a:schemeClr val="tx1"/>
              </a:solidFill>
              <a:round/>
              <a:headEnd/>
              <a:tailEnd/>
            </a:ln>
          </p:spPr>
          <p:txBody>
            <a:bodyPr/>
            <a:lstStyle/>
            <a:p>
              <a:endParaRPr lang="en-US"/>
            </a:p>
          </p:txBody>
        </p:sp>
        <p:sp>
          <p:nvSpPr>
            <p:cNvPr id="24584" name="Rectangle 25"/>
            <p:cNvSpPr>
              <a:spLocks noChangeArrowheads="1"/>
            </p:cNvSpPr>
            <p:nvPr/>
          </p:nvSpPr>
          <p:spPr bwMode="auto">
            <a:xfrm>
              <a:off x="3770313" y="5311775"/>
              <a:ext cx="1295400" cy="871538"/>
            </a:xfrm>
            <a:prstGeom prst="rect">
              <a:avLst/>
            </a:prstGeom>
            <a:noFill/>
            <a:ln w="9525">
              <a:solidFill>
                <a:schemeClr val="tx1"/>
              </a:solidFill>
              <a:miter lim="800000"/>
              <a:headEnd/>
              <a:tailEnd/>
            </a:ln>
          </p:spPr>
          <p:txBody>
            <a:bodyPr wrap="none" anchor="ctr"/>
            <a:lstStyle/>
            <a:p>
              <a:endParaRPr lang="en-US"/>
            </a:p>
          </p:txBody>
        </p:sp>
        <p:sp>
          <p:nvSpPr>
            <p:cNvPr id="24585" name="AutoShape 26"/>
            <p:cNvSpPr>
              <a:spLocks noChangeArrowheads="1"/>
            </p:cNvSpPr>
            <p:nvPr/>
          </p:nvSpPr>
          <p:spPr bwMode="auto">
            <a:xfrm rot="16200000">
              <a:off x="2246313" y="4549775"/>
              <a:ext cx="1143000"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24586" name="AutoShape 27"/>
            <p:cNvSpPr>
              <a:spLocks noChangeArrowheads="1"/>
            </p:cNvSpPr>
            <p:nvPr/>
          </p:nvSpPr>
          <p:spPr bwMode="auto">
            <a:xfrm rot="5400000" flipH="1">
              <a:off x="5450681" y="4774407"/>
              <a:ext cx="1135063"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24587" name="Oval 31"/>
            <p:cNvSpPr>
              <a:spLocks noChangeAspect="1" noChangeArrowheads="1"/>
            </p:cNvSpPr>
            <p:nvPr/>
          </p:nvSpPr>
          <p:spPr bwMode="auto">
            <a:xfrm>
              <a:off x="4125913" y="3308350"/>
              <a:ext cx="74612" cy="79375"/>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588" name="Oval 37"/>
            <p:cNvSpPr>
              <a:spLocks noChangeAspect="1" noChangeArrowheads="1"/>
            </p:cNvSpPr>
            <p:nvPr/>
          </p:nvSpPr>
          <p:spPr bwMode="auto">
            <a:xfrm>
              <a:off x="2840038" y="4999038"/>
              <a:ext cx="74612"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589" name="Oval 48"/>
            <p:cNvSpPr>
              <a:spLocks noChangeAspect="1" noChangeArrowheads="1"/>
            </p:cNvSpPr>
            <p:nvPr/>
          </p:nvSpPr>
          <p:spPr bwMode="auto">
            <a:xfrm>
              <a:off x="4371975" y="5614988"/>
              <a:ext cx="74613"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590" name="Oval 49"/>
            <p:cNvSpPr>
              <a:spLocks noChangeAspect="1" noChangeArrowheads="1"/>
            </p:cNvSpPr>
            <p:nvPr/>
          </p:nvSpPr>
          <p:spPr bwMode="auto">
            <a:xfrm>
              <a:off x="5929313" y="5257800"/>
              <a:ext cx="74612"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591" name="Rectangle 55"/>
            <p:cNvSpPr>
              <a:spLocks noChangeArrowheads="1"/>
            </p:cNvSpPr>
            <p:nvPr/>
          </p:nvSpPr>
          <p:spPr bwMode="auto">
            <a:xfrm>
              <a:off x="2925852" y="5003800"/>
              <a:ext cx="441147" cy="369332"/>
            </a:xfrm>
            <a:prstGeom prst="rect">
              <a:avLst/>
            </a:prstGeom>
            <a:noFill/>
            <a:ln w="9525">
              <a:noFill/>
              <a:miter lim="800000"/>
              <a:headEnd/>
              <a:tailEnd/>
            </a:ln>
          </p:spPr>
          <p:txBody>
            <a:bodyPr wrap="none">
              <a:spAutoFit/>
            </a:bodyPr>
            <a:lstStyle/>
            <a:p>
              <a:r>
                <a:rPr lang="en-US" sz="1800" b="1">
                  <a:solidFill>
                    <a:schemeClr val="tx1"/>
                  </a:solidFill>
                </a:rPr>
                <a:t>x</a:t>
              </a:r>
              <a:r>
                <a:rPr lang="en-US" sz="1800" baseline="-25000">
                  <a:solidFill>
                    <a:schemeClr val="tx1"/>
                  </a:solidFill>
                </a:rPr>
                <a:t>1</a:t>
              </a:r>
              <a:r>
                <a:rPr lang="en-US" sz="1800" i="1" baseline="-25000">
                  <a:solidFill>
                    <a:schemeClr val="tx1"/>
                  </a:solidFill>
                </a:rPr>
                <a:t>j</a:t>
              </a:r>
            </a:p>
          </p:txBody>
        </p:sp>
        <p:sp>
          <p:nvSpPr>
            <p:cNvPr id="24592" name="Rectangle 56"/>
            <p:cNvSpPr>
              <a:spLocks noChangeArrowheads="1"/>
            </p:cNvSpPr>
            <p:nvPr/>
          </p:nvSpPr>
          <p:spPr bwMode="auto">
            <a:xfrm>
              <a:off x="4489539" y="5537200"/>
              <a:ext cx="441147" cy="369332"/>
            </a:xfrm>
            <a:prstGeom prst="rect">
              <a:avLst/>
            </a:prstGeom>
            <a:noFill/>
            <a:ln w="9525">
              <a:noFill/>
              <a:miter lim="800000"/>
              <a:headEnd/>
              <a:tailEnd/>
            </a:ln>
          </p:spPr>
          <p:txBody>
            <a:bodyPr wrap="none">
              <a:spAutoFit/>
            </a:bodyPr>
            <a:lstStyle/>
            <a:p>
              <a:r>
                <a:rPr lang="en-US" sz="1800" b="1">
                  <a:solidFill>
                    <a:schemeClr val="tx1"/>
                  </a:solidFill>
                </a:rPr>
                <a:t>x</a:t>
              </a:r>
              <a:r>
                <a:rPr lang="en-US" sz="1800" baseline="-25000">
                  <a:solidFill>
                    <a:schemeClr val="tx1"/>
                  </a:solidFill>
                </a:rPr>
                <a:t>2</a:t>
              </a:r>
              <a:r>
                <a:rPr lang="en-US" sz="1800" i="1" baseline="-25000">
                  <a:solidFill>
                    <a:schemeClr val="tx1"/>
                  </a:solidFill>
                </a:rPr>
                <a:t>j</a:t>
              </a:r>
            </a:p>
          </p:txBody>
        </p:sp>
        <p:sp>
          <p:nvSpPr>
            <p:cNvPr id="24593" name="Rectangle 57"/>
            <p:cNvSpPr>
              <a:spLocks noChangeArrowheads="1"/>
            </p:cNvSpPr>
            <p:nvPr/>
          </p:nvSpPr>
          <p:spPr bwMode="auto">
            <a:xfrm>
              <a:off x="6056313" y="4930775"/>
              <a:ext cx="493712" cy="366713"/>
            </a:xfrm>
            <a:prstGeom prst="rect">
              <a:avLst/>
            </a:prstGeom>
            <a:noFill/>
            <a:ln w="9525">
              <a:noFill/>
              <a:miter lim="800000"/>
              <a:headEnd/>
              <a:tailEnd/>
            </a:ln>
          </p:spPr>
          <p:txBody>
            <a:bodyPr>
              <a:spAutoFit/>
            </a:bodyPr>
            <a:lstStyle/>
            <a:p>
              <a:r>
                <a:rPr lang="en-US" sz="1800" b="1">
                  <a:solidFill>
                    <a:schemeClr val="tx1"/>
                  </a:solidFill>
                </a:rPr>
                <a:t>x</a:t>
              </a:r>
              <a:r>
                <a:rPr lang="en-US" sz="1800" baseline="-25000">
                  <a:solidFill>
                    <a:schemeClr val="tx1"/>
                  </a:solidFill>
                </a:rPr>
                <a:t>3</a:t>
              </a:r>
              <a:r>
                <a:rPr lang="en-US" sz="1800" i="1" baseline="-25000">
                  <a:solidFill>
                    <a:schemeClr val="tx1"/>
                  </a:solidFill>
                </a:rPr>
                <a:t>j</a:t>
              </a:r>
            </a:p>
          </p:txBody>
        </p:sp>
        <p:sp>
          <p:nvSpPr>
            <p:cNvPr id="24594" name="Rectangle 58"/>
            <p:cNvSpPr>
              <a:spLocks noChangeArrowheads="1"/>
            </p:cNvSpPr>
            <p:nvPr/>
          </p:nvSpPr>
          <p:spPr bwMode="auto">
            <a:xfrm>
              <a:off x="4092951" y="2946400"/>
              <a:ext cx="381836" cy="369332"/>
            </a:xfrm>
            <a:prstGeom prst="rect">
              <a:avLst/>
            </a:prstGeom>
            <a:noFill/>
            <a:ln w="9525">
              <a:noFill/>
              <a:miter lim="800000"/>
              <a:headEnd/>
              <a:tailEnd/>
            </a:ln>
          </p:spPr>
          <p:txBody>
            <a:bodyPr wrap="none">
              <a:spAutoFit/>
            </a:bodyPr>
            <a:lstStyle/>
            <a:p>
              <a:r>
                <a:rPr lang="en-US" sz="1800" b="1" dirty="0">
                  <a:solidFill>
                    <a:schemeClr val="tx1"/>
                  </a:solidFill>
                </a:rPr>
                <a:t>X</a:t>
              </a:r>
              <a:r>
                <a:rPr lang="en-US" sz="1800" i="1" baseline="-25000" dirty="0">
                  <a:solidFill>
                    <a:schemeClr val="tx1"/>
                  </a:solidFill>
                </a:rPr>
                <a:t>j</a:t>
              </a:r>
            </a:p>
          </p:txBody>
        </p:sp>
        <p:sp>
          <p:nvSpPr>
            <p:cNvPr id="24595" name="Rectangle 59"/>
            <p:cNvSpPr>
              <a:spLocks noChangeArrowheads="1"/>
            </p:cNvSpPr>
            <p:nvPr/>
          </p:nvSpPr>
          <p:spPr bwMode="auto">
            <a:xfrm>
              <a:off x="2170113" y="5616575"/>
              <a:ext cx="420687" cy="366713"/>
            </a:xfrm>
            <a:prstGeom prst="rect">
              <a:avLst/>
            </a:prstGeom>
            <a:noFill/>
            <a:ln w="9525">
              <a:noFill/>
              <a:miter lim="800000"/>
              <a:headEnd/>
              <a:tailEnd/>
            </a:ln>
          </p:spPr>
          <p:txBody>
            <a:bodyPr wrap="none">
              <a:spAutoFit/>
            </a:bodyPr>
            <a:lstStyle/>
            <a:p>
              <a:r>
                <a:rPr lang="en-US" sz="1800" b="1">
                  <a:solidFill>
                    <a:schemeClr val="tx1"/>
                  </a:solidFill>
                </a:rPr>
                <a:t>P</a:t>
              </a:r>
              <a:r>
                <a:rPr lang="en-US" sz="1800" baseline="-25000">
                  <a:solidFill>
                    <a:schemeClr val="tx1"/>
                  </a:solidFill>
                </a:rPr>
                <a:t>1</a:t>
              </a:r>
              <a:endParaRPr lang="en-US" sz="1800" i="1" baseline="-25000">
                <a:solidFill>
                  <a:schemeClr val="tx1"/>
                </a:solidFill>
              </a:endParaRPr>
            </a:p>
          </p:txBody>
        </p:sp>
        <p:sp>
          <p:nvSpPr>
            <p:cNvPr id="24596" name="Rectangle 60"/>
            <p:cNvSpPr>
              <a:spLocks noChangeArrowheads="1"/>
            </p:cNvSpPr>
            <p:nvPr/>
          </p:nvSpPr>
          <p:spPr bwMode="auto">
            <a:xfrm>
              <a:off x="4492625" y="6415088"/>
              <a:ext cx="420688" cy="366712"/>
            </a:xfrm>
            <a:prstGeom prst="rect">
              <a:avLst/>
            </a:prstGeom>
            <a:noFill/>
            <a:ln w="9525">
              <a:noFill/>
              <a:miter lim="800000"/>
              <a:headEnd/>
              <a:tailEnd/>
            </a:ln>
          </p:spPr>
          <p:txBody>
            <a:bodyPr wrap="none">
              <a:spAutoFit/>
            </a:bodyPr>
            <a:lstStyle/>
            <a:p>
              <a:r>
                <a:rPr lang="en-US" sz="1800" b="1">
                  <a:solidFill>
                    <a:schemeClr val="tx1"/>
                  </a:solidFill>
                </a:rPr>
                <a:t>P</a:t>
              </a:r>
              <a:r>
                <a:rPr lang="en-US" sz="1800" baseline="-25000">
                  <a:solidFill>
                    <a:schemeClr val="tx1"/>
                  </a:solidFill>
                </a:rPr>
                <a:t>2</a:t>
              </a:r>
              <a:endParaRPr lang="en-US" sz="1800" i="1" baseline="-25000">
                <a:solidFill>
                  <a:schemeClr val="tx1"/>
                </a:solidFill>
              </a:endParaRPr>
            </a:p>
          </p:txBody>
        </p:sp>
        <p:sp>
          <p:nvSpPr>
            <p:cNvPr id="24597" name="Rectangle 61"/>
            <p:cNvSpPr>
              <a:spLocks noChangeArrowheads="1"/>
            </p:cNvSpPr>
            <p:nvPr/>
          </p:nvSpPr>
          <p:spPr bwMode="auto">
            <a:xfrm>
              <a:off x="6665913" y="6027738"/>
              <a:ext cx="420687" cy="366712"/>
            </a:xfrm>
            <a:prstGeom prst="rect">
              <a:avLst/>
            </a:prstGeom>
            <a:noFill/>
            <a:ln w="9525">
              <a:noFill/>
              <a:miter lim="800000"/>
              <a:headEnd/>
              <a:tailEnd/>
            </a:ln>
          </p:spPr>
          <p:txBody>
            <a:bodyPr wrap="none">
              <a:spAutoFit/>
            </a:bodyPr>
            <a:lstStyle/>
            <a:p>
              <a:r>
                <a:rPr lang="en-US" sz="1800" b="1">
                  <a:solidFill>
                    <a:schemeClr val="tx1"/>
                  </a:solidFill>
                </a:rPr>
                <a:t>P</a:t>
              </a:r>
              <a:r>
                <a:rPr lang="en-US" sz="1800" baseline="-25000">
                  <a:solidFill>
                    <a:schemeClr val="tx1"/>
                  </a:solidFill>
                </a:rPr>
                <a:t>3</a:t>
              </a:r>
              <a:endParaRPr lang="en-US" sz="1800" i="1" baseline="-25000">
                <a:solidFill>
                  <a:schemeClr val="tx1"/>
                </a:solidFill>
              </a:endParaRPr>
            </a:p>
          </p:txBody>
        </p:sp>
        <p:sp>
          <p:nvSpPr>
            <p:cNvPr id="24598" name="Freeform 63"/>
            <p:cNvSpPr>
              <a:spLocks/>
            </p:cNvSpPr>
            <p:nvPr/>
          </p:nvSpPr>
          <p:spPr bwMode="auto">
            <a:xfrm>
              <a:off x="2478088" y="3649663"/>
              <a:ext cx="1858962" cy="1958975"/>
            </a:xfrm>
            <a:custGeom>
              <a:avLst/>
              <a:gdLst>
                <a:gd name="T0" fmla="*/ 0 w 1171"/>
                <a:gd name="T1" fmla="*/ 2147483647 h 1234"/>
                <a:gd name="T2" fmla="*/ 2147483647 w 1171"/>
                <a:gd name="T3" fmla="*/ 0 h 1234"/>
                <a:gd name="T4" fmla="*/ 0 60000 65536"/>
                <a:gd name="T5" fmla="*/ 0 60000 65536"/>
                <a:gd name="T6" fmla="*/ 0 w 1171"/>
                <a:gd name="T7" fmla="*/ 0 h 1234"/>
                <a:gd name="T8" fmla="*/ 1171 w 1171"/>
                <a:gd name="T9" fmla="*/ 1234 h 1234"/>
              </a:gdLst>
              <a:ahLst/>
              <a:cxnLst>
                <a:cxn ang="T4">
                  <a:pos x="T0" y="T1"/>
                </a:cxn>
                <a:cxn ang="T5">
                  <a:pos x="T2" y="T3"/>
                </a:cxn>
              </a:cxnLst>
              <a:rect l="T6" t="T7" r="T8" b="T9"/>
              <a:pathLst>
                <a:path w="1171" h="1234">
                  <a:moveTo>
                    <a:pt x="0" y="1234"/>
                  </a:moveTo>
                  <a:lnTo>
                    <a:pt x="1171" y="0"/>
                  </a:lnTo>
                </a:path>
              </a:pathLst>
            </a:custGeom>
            <a:noFill/>
            <a:ln w="9525">
              <a:solidFill>
                <a:schemeClr val="folHlink"/>
              </a:solidFill>
              <a:round/>
              <a:headEnd/>
              <a:tailEnd/>
            </a:ln>
          </p:spPr>
          <p:txBody>
            <a:bodyPr/>
            <a:lstStyle/>
            <a:p>
              <a:endParaRPr lang="en-US"/>
            </a:p>
          </p:txBody>
        </p:sp>
        <p:sp>
          <p:nvSpPr>
            <p:cNvPr id="24599" name="Freeform 64"/>
            <p:cNvSpPr>
              <a:spLocks/>
            </p:cNvSpPr>
            <p:nvPr/>
          </p:nvSpPr>
          <p:spPr bwMode="auto">
            <a:xfrm>
              <a:off x="4495800" y="3354388"/>
              <a:ext cx="65088" cy="3111500"/>
            </a:xfrm>
            <a:custGeom>
              <a:avLst/>
              <a:gdLst>
                <a:gd name="T0" fmla="*/ 0 w 41"/>
                <a:gd name="T1" fmla="*/ 2147483647 h 1960"/>
                <a:gd name="T2" fmla="*/ 2147483647 w 41"/>
                <a:gd name="T3" fmla="*/ 0 h 1960"/>
                <a:gd name="T4" fmla="*/ 0 60000 65536"/>
                <a:gd name="T5" fmla="*/ 0 60000 65536"/>
                <a:gd name="T6" fmla="*/ 0 w 41"/>
                <a:gd name="T7" fmla="*/ 0 h 1960"/>
                <a:gd name="T8" fmla="*/ 41 w 41"/>
                <a:gd name="T9" fmla="*/ 1960 h 1960"/>
              </a:gdLst>
              <a:ahLst/>
              <a:cxnLst>
                <a:cxn ang="T4">
                  <a:pos x="T0" y="T1"/>
                </a:cxn>
                <a:cxn ang="T5">
                  <a:pos x="T2" y="T3"/>
                </a:cxn>
              </a:cxnLst>
              <a:rect l="T6" t="T7" r="T8" b="T9"/>
              <a:pathLst>
                <a:path w="41" h="1960">
                  <a:moveTo>
                    <a:pt x="0" y="1960"/>
                  </a:moveTo>
                  <a:lnTo>
                    <a:pt x="41" y="0"/>
                  </a:lnTo>
                </a:path>
              </a:pathLst>
            </a:custGeom>
            <a:noFill/>
            <a:ln w="9525">
              <a:solidFill>
                <a:schemeClr val="folHlink"/>
              </a:solidFill>
              <a:round/>
              <a:headEnd/>
              <a:tailEnd/>
            </a:ln>
          </p:spPr>
          <p:txBody>
            <a:bodyPr/>
            <a:lstStyle/>
            <a:p>
              <a:endParaRPr lang="en-US"/>
            </a:p>
          </p:txBody>
        </p:sp>
        <p:sp>
          <p:nvSpPr>
            <p:cNvPr id="24600" name="Freeform 65"/>
            <p:cNvSpPr>
              <a:spLocks/>
            </p:cNvSpPr>
            <p:nvPr/>
          </p:nvSpPr>
          <p:spPr bwMode="auto">
            <a:xfrm>
              <a:off x="4656138" y="3243263"/>
              <a:ext cx="2038350" cy="2827337"/>
            </a:xfrm>
            <a:custGeom>
              <a:avLst/>
              <a:gdLst>
                <a:gd name="T0" fmla="*/ 2147483647 w 1284"/>
                <a:gd name="T1" fmla="*/ 2147483647 h 1781"/>
                <a:gd name="T2" fmla="*/ 0 w 1284"/>
                <a:gd name="T3" fmla="*/ 0 h 1781"/>
                <a:gd name="T4" fmla="*/ 0 60000 65536"/>
                <a:gd name="T5" fmla="*/ 0 60000 65536"/>
                <a:gd name="T6" fmla="*/ 0 w 1284"/>
                <a:gd name="T7" fmla="*/ 0 h 1781"/>
                <a:gd name="T8" fmla="*/ 1284 w 1284"/>
                <a:gd name="T9" fmla="*/ 1781 h 1781"/>
              </a:gdLst>
              <a:ahLst/>
              <a:cxnLst>
                <a:cxn ang="T4">
                  <a:pos x="T0" y="T1"/>
                </a:cxn>
                <a:cxn ang="T5">
                  <a:pos x="T2" y="T3"/>
                </a:cxn>
              </a:cxnLst>
              <a:rect l="T6" t="T7" r="T8" b="T9"/>
              <a:pathLst>
                <a:path w="1284" h="1781">
                  <a:moveTo>
                    <a:pt x="1284" y="1781"/>
                  </a:moveTo>
                  <a:lnTo>
                    <a:pt x="0" y="0"/>
                  </a:lnTo>
                </a:path>
              </a:pathLst>
            </a:custGeom>
            <a:noFill/>
            <a:ln w="9525">
              <a:solidFill>
                <a:schemeClr val="folHlink"/>
              </a:solidFill>
              <a:round/>
              <a:headEnd/>
              <a:tailEnd/>
            </a:ln>
          </p:spPr>
          <p:txBody>
            <a:bodyPr/>
            <a:lstStyle/>
            <a:p>
              <a:endParaRPr lang="en-US"/>
            </a:p>
          </p:txBody>
        </p:sp>
        <p:sp>
          <p:nvSpPr>
            <p:cNvPr id="24601" name="Oval 50"/>
            <p:cNvSpPr>
              <a:spLocks noChangeAspect="1" noChangeArrowheads="1"/>
            </p:cNvSpPr>
            <p:nvPr/>
          </p:nvSpPr>
          <p:spPr bwMode="auto">
            <a:xfrm>
              <a:off x="6056313" y="520382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24602" name="Oval 30"/>
            <p:cNvSpPr>
              <a:spLocks noChangeAspect="1" noChangeArrowheads="1"/>
            </p:cNvSpPr>
            <p:nvPr/>
          </p:nvSpPr>
          <p:spPr bwMode="auto">
            <a:xfrm>
              <a:off x="6656388" y="6062663"/>
              <a:ext cx="74612"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603" name="Oval 29"/>
            <p:cNvSpPr>
              <a:spLocks noChangeAspect="1" noChangeArrowheads="1"/>
            </p:cNvSpPr>
            <p:nvPr/>
          </p:nvSpPr>
          <p:spPr bwMode="auto">
            <a:xfrm>
              <a:off x="4462463" y="6457950"/>
              <a:ext cx="74612"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604" name="Oval 28"/>
            <p:cNvSpPr>
              <a:spLocks noChangeAspect="1" noChangeArrowheads="1"/>
            </p:cNvSpPr>
            <p:nvPr/>
          </p:nvSpPr>
          <p:spPr bwMode="auto">
            <a:xfrm>
              <a:off x="2438400" y="5557838"/>
              <a:ext cx="74613"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24605" name="Oval 44"/>
            <p:cNvSpPr>
              <a:spLocks noChangeAspect="1" noChangeArrowheads="1"/>
            </p:cNvSpPr>
            <p:nvPr/>
          </p:nvSpPr>
          <p:spPr bwMode="auto">
            <a:xfrm>
              <a:off x="4471988" y="569277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24606" name="Oval 38"/>
            <p:cNvSpPr>
              <a:spLocks noChangeAspect="1" noChangeArrowheads="1"/>
            </p:cNvSpPr>
            <p:nvPr/>
          </p:nvSpPr>
          <p:spPr bwMode="auto">
            <a:xfrm>
              <a:off x="2909888" y="5081588"/>
              <a:ext cx="74612" cy="77787"/>
            </a:xfrm>
            <a:prstGeom prst="ellipse">
              <a:avLst/>
            </a:prstGeom>
            <a:solidFill>
              <a:srgbClr val="2175D9"/>
            </a:solidFill>
            <a:ln w="9525">
              <a:solidFill>
                <a:srgbClr val="2175D9"/>
              </a:solidFill>
              <a:round/>
              <a:headEnd/>
              <a:tailEnd/>
            </a:ln>
          </p:spPr>
          <p:txBody>
            <a:bodyPr wrap="none" anchor="ctr"/>
            <a:lstStyle/>
            <a:p>
              <a:endParaRPr lang="en-US"/>
            </a:p>
          </p:txBody>
        </p:sp>
        <p:sp>
          <p:nvSpPr>
            <p:cNvPr id="24607" name="Rectangle 66"/>
            <p:cNvSpPr>
              <a:spLocks noChangeArrowheads="1"/>
            </p:cNvSpPr>
            <p:nvPr/>
          </p:nvSpPr>
          <p:spPr bwMode="auto">
            <a:xfrm>
              <a:off x="2239184" y="4716463"/>
              <a:ext cx="620684" cy="369332"/>
            </a:xfrm>
            <a:prstGeom prst="rect">
              <a:avLst/>
            </a:prstGeom>
            <a:noFill/>
            <a:ln w="9525">
              <a:noFill/>
              <a:miter lim="800000"/>
              <a:headEnd/>
              <a:tailEnd/>
            </a:ln>
          </p:spPr>
          <p:txBody>
            <a:bodyPr wrap="none">
              <a:spAutoFit/>
            </a:bodyPr>
            <a:lstStyle/>
            <a:p>
              <a:r>
                <a:rPr lang="en-US" sz="1800" b="1">
                  <a:solidFill>
                    <a:schemeClr val="tx1"/>
                  </a:solidFill>
                </a:rPr>
                <a:t>P</a:t>
              </a:r>
              <a:r>
                <a:rPr lang="en-US" sz="1800" baseline="-25000">
                  <a:solidFill>
                    <a:schemeClr val="tx1"/>
                  </a:solidFill>
                </a:rPr>
                <a:t>1</a:t>
              </a:r>
              <a:r>
                <a:rPr lang="en-US" sz="1800" b="1">
                  <a:solidFill>
                    <a:schemeClr val="tx1"/>
                  </a:solidFill>
                </a:rPr>
                <a:t>X</a:t>
              </a:r>
              <a:r>
                <a:rPr lang="en-US" sz="1800" i="1" baseline="-25000">
                  <a:solidFill>
                    <a:schemeClr val="tx1"/>
                  </a:solidFill>
                </a:rPr>
                <a:t>j</a:t>
              </a:r>
            </a:p>
          </p:txBody>
        </p:sp>
        <p:sp>
          <p:nvSpPr>
            <p:cNvPr id="24608" name="Rectangle 67"/>
            <p:cNvSpPr>
              <a:spLocks noChangeArrowheads="1"/>
            </p:cNvSpPr>
            <p:nvPr/>
          </p:nvSpPr>
          <p:spPr bwMode="auto">
            <a:xfrm>
              <a:off x="3766359" y="5478463"/>
              <a:ext cx="620684" cy="369332"/>
            </a:xfrm>
            <a:prstGeom prst="rect">
              <a:avLst/>
            </a:prstGeom>
            <a:noFill/>
            <a:ln w="9525">
              <a:noFill/>
              <a:miter lim="800000"/>
              <a:headEnd/>
              <a:tailEnd/>
            </a:ln>
          </p:spPr>
          <p:txBody>
            <a:bodyPr wrap="none">
              <a:spAutoFit/>
            </a:bodyPr>
            <a:lstStyle/>
            <a:p>
              <a:r>
                <a:rPr lang="en-US" sz="1800" b="1">
                  <a:solidFill>
                    <a:schemeClr val="tx1"/>
                  </a:solidFill>
                </a:rPr>
                <a:t>P</a:t>
              </a:r>
              <a:r>
                <a:rPr lang="en-US" sz="1800" baseline="-25000">
                  <a:solidFill>
                    <a:schemeClr val="tx1"/>
                  </a:solidFill>
                </a:rPr>
                <a:t>2</a:t>
              </a:r>
              <a:r>
                <a:rPr lang="en-US" sz="1800" b="1">
                  <a:solidFill>
                    <a:schemeClr val="tx1"/>
                  </a:solidFill>
                </a:rPr>
                <a:t>X</a:t>
              </a:r>
              <a:r>
                <a:rPr lang="en-US" sz="1800" i="1" baseline="-25000">
                  <a:solidFill>
                    <a:schemeClr val="tx1"/>
                  </a:solidFill>
                </a:rPr>
                <a:t>j</a:t>
              </a:r>
            </a:p>
          </p:txBody>
        </p:sp>
        <p:sp>
          <p:nvSpPr>
            <p:cNvPr id="24609" name="Rectangle 68"/>
            <p:cNvSpPr>
              <a:spLocks noChangeArrowheads="1"/>
            </p:cNvSpPr>
            <p:nvPr/>
          </p:nvSpPr>
          <p:spPr bwMode="auto">
            <a:xfrm>
              <a:off x="5518959" y="5311775"/>
              <a:ext cx="620684" cy="369332"/>
            </a:xfrm>
            <a:prstGeom prst="rect">
              <a:avLst/>
            </a:prstGeom>
            <a:noFill/>
            <a:ln w="9525">
              <a:noFill/>
              <a:miter lim="800000"/>
              <a:headEnd/>
              <a:tailEnd/>
            </a:ln>
          </p:spPr>
          <p:txBody>
            <a:bodyPr wrap="none">
              <a:spAutoFit/>
            </a:bodyPr>
            <a:lstStyle/>
            <a:p>
              <a:r>
                <a:rPr lang="en-US" sz="1800" b="1">
                  <a:solidFill>
                    <a:schemeClr val="tx1"/>
                  </a:solidFill>
                </a:rPr>
                <a:t>P</a:t>
              </a:r>
              <a:r>
                <a:rPr lang="en-US" sz="1800" baseline="-25000">
                  <a:solidFill>
                    <a:schemeClr val="tx1"/>
                  </a:solidFill>
                </a:rPr>
                <a:t>3</a:t>
              </a:r>
              <a:r>
                <a:rPr lang="en-US" sz="1800" b="1">
                  <a:solidFill>
                    <a:schemeClr val="tx1"/>
                  </a:solidFill>
                </a:rPr>
                <a:t>X</a:t>
              </a:r>
              <a:r>
                <a:rPr lang="en-US" sz="1800" i="1" baseline="-25000">
                  <a:solidFill>
                    <a:schemeClr val="tx1"/>
                  </a:solidFill>
                </a:rPr>
                <a:t>j</a:t>
              </a:r>
            </a:p>
          </p:txBody>
        </p:sp>
      </p:grpSp>
      <p:cxnSp>
        <p:nvCxnSpPr>
          <p:cNvPr id="4" name="Straight Arrow Connector 3"/>
          <p:cNvCxnSpPr/>
          <p:nvPr/>
        </p:nvCxnSpPr>
        <p:spPr bwMode="auto">
          <a:xfrm flipV="1">
            <a:off x="1752600" y="3799582"/>
            <a:ext cx="0" cy="609600"/>
          </a:xfrm>
          <a:prstGeom prst="straightConnector1">
            <a:avLst/>
          </a:prstGeom>
          <a:solidFill>
            <a:schemeClr val="accent1"/>
          </a:solidFill>
          <a:ln w="9525" cap="flat" cmpd="sng" algn="ctr">
            <a:solidFill>
              <a:srgbClr val="3366FF"/>
            </a:solidFill>
            <a:prstDash val="solid"/>
            <a:round/>
            <a:headEnd type="none" w="med" len="med"/>
            <a:tailEnd type="arrow"/>
          </a:ln>
          <a:effectLst/>
        </p:spPr>
      </p:cxnSp>
      <p:sp>
        <p:nvSpPr>
          <p:cNvPr id="5" name="TextBox 4"/>
          <p:cNvSpPr txBox="1"/>
          <p:nvPr/>
        </p:nvSpPr>
        <p:spPr>
          <a:xfrm>
            <a:off x="1066800" y="4409182"/>
            <a:ext cx="1447800" cy="1077218"/>
          </a:xfrm>
          <a:prstGeom prst="rect">
            <a:avLst/>
          </a:prstGeom>
          <a:noFill/>
        </p:spPr>
        <p:txBody>
          <a:bodyPr wrap="square" rtlCol="0">
            <a:spAutoFit/>
          </a:bodyPr>
          <a:lstStyle/>
          <a:p>
            <a:pPr algn="ctr"/>
            <a:r>
              <a:rPr lang="en-US" sz="1600" dirty="0">
                <a:solidFill>
                  <a:srgbClr val="3366FF"/>
                </a:solidFill>
              </a:rPr>
              <a:t>visibility flag: is point j visible in </a:t>
            </a:r>
            <a:br>
              <a:rPr lang="en-US" sz="1600" dirty="0">
                <a:solidFill>
                  <a:srgbClr val="3366FF"/>
                </a:solidFill>
              </a:rPr>
            </a:br>
            <a:r>
              <a:rPr lang="en-US" sz="1600" dirty="0">
                <a:solidFill>
                  <a:srgbClr val="3366FF"/>
                </a:solidFill>
              </a:rPr>
              <a:t>view </a:t>
            </a:r>
            <a:r>
              <a:rPr lang="en-US" sz="1600" dirty="0" err="1">
                <a:solidFill>
                  <a:srgbClr val="3366FF"/>
                </a:solidFill>
              </a:rPr>
              <a:t>i</a:t>
            </a:r>
            <a:r>
              <a:rPr lang="en-US" sz="1600" dirty="0">
                <a:solidFill>
                  <a:srgbClr val="3366FF"/>
                </a:solidFill>
              </a:rPr>
              <a:t>?</a:t>
            </a:r>
          </a:p>
        </p:txBody>
      </p:sp>
    </p:spTree>
    <p:extLst>
      <p:ext uri="{BB962C8B-B14F-4D97-AF65-F5344CB8AC3E}">
        <p14:creationId xmlns:p14="http://schemas.microsoft.com/office/powerpoint/2010/main" val="2728838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Feature detection</a:t>
            </a:r>
          </a:p>
        </p:txBody>
      </p:sp>
      <p:grpSp>
        <p:nvGrpSpPr>
          <p:cNvPr id="16387" name="Group 37"/>
          <p:cNvGrpSpPr>
            <a:grpSpLocks/>
          </p:cNvGrpSpPr>
          <p:nvPr/>
        </p:nvGrpSpPr>
        <p:grpSpPr bwMode="auto">
          <a:xfrm>
            <a:off x="2413000" y="2392363"/>
            <a:ext cx="4232275" cy="3711575"/>
            <a:chOff x="1300" y="1670"/>
            <a:chExt cx="2049" cy="1800"/>
          </a:xfrm>
        </p:grpSpPr>
        <p:pic>
          <p:nvPicPr>
            <p:cNvPr id="16389" name="Picture 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0" name="Picture 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1" name="Picture 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2" name="Picture 1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6393" name="Picture 1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4" name="Picture 1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5" name="Picture 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6" name="Picture 23"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7" name="Picture 2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8" name="Picture 2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9" name="Picture 2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0" name="Picture 2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1" name="Picture 2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2" name="Picture 33"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3" name="Picture 3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4" name="Picture 35"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TextBox 1"/>
          <p:cNvSpPr txBox="1"/>
          <p:nvPr/>
        </p:nvSpPr>
        <p:spPr>
          <a:xfrm>
            <a:off x="7425261" y="6550223"/>
            <a:ext cx="1718739" cy="307777"/>
          </a:xfrm>
          <a:prstGeom prst="rect">
            <a:avLst/>
          </a:prstGeom>
          <a:noFill/>
        </p:spPr>
        <p:txBody>
          <a:bodyPr wrap="none" rtlCol="0">
            <a:spAutoFit/>
          </a:bodyPr>
          <a:lstStyle/>
          <a:p>
            <a:r>
              <a:rPr lang="en-US" sz="1400" b="0" dirty="0">
                <a:solidFill>
                  <a:schemeClr val="tx1"/>
                </a:solidFill>
              </a:rPr>
              <a:t>Source: N. </a:t>
            </a:r>
            <a:r>
              <a:rPr lang="en-US" sz="1400" b="0" dirty="0" err="1">
                <a:solidFill>
                  <a:schemeClr val="tx1"/>
                </a:solidFill>
              </a:rPr>
              <a:t>Snavely</a:t>
            </a:r>
            <a:endParaRPr lang="en-US" sz="1400" b="0" dirty="0">
              <a:solidFill>
                <a:schemeClr val="tx1"/>
              </a:solidFill>
            </a:endParaRPr>
          </a:p>
        </p:txBody>
      </p:sp>
    </p:spTree>
    <p:extLst>
      <p:ext uri="{BB962C8B-B14F-4D97-AF65-F5344CB8AC3E}">
        <p14:creationId xmlns:p14="http://schemas.microsoft.com/office/powerpoint/2010/main" val="2480846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Feature detection</a:t>
            </a:r>
          </a:p>
        </p:txBody>
      </p:sp>
      <p:sp>
        <p:nvSpPr>
          <p:cNvPr id="17411" name="Rectangle 3"/>
          <p:cNvSpPr>
            <a:spLocks noGrp="1" noChangeArrowheads="1"/>
          </p:cNvSpPr>
          <p:nvPr>
            <p:ph type="body" idx="1"/>
          </p:nvPr>
        </p:nvSpPr>
        <p:spPr>
          <a:xfrm>
            <a:off x="1384300" y="1355725"/>
            <a:ext cx="6529388" cy="550863"/>
          </a:xfrm>
        </p:spPr>
        <p:txBody>
          <a:bodyPr/>
          <a:lstStyle/>
          <a:p>
            <a:pPr>
              <a:buFontTx/>
              <a:buNone/>
            </a:pPr>
            <a:r>
              <a:rPr lang="en-US" altLang="en-US" sz="2400" dirty="0"/>
              <a:t>Detect SIFT features</a:t>
            </a:r>
          </a:p>
        </p:txBody>
      </p:sp>
      <p:grpSp>
        <p:nvGrpSpPr>
          <p:cNvPr id="17412" name="Group 251"/>
          <p:cNvGrpSpPr>
            <a:grpSpLocks/>
          </p:cNvGrpSpPr>
          <p:nvPr/>
        </p:nvGrpSpPr>
        <p:grpSpPr bwMode="auto">
          <a:xfrm>
            <a:off x="2413000" y="2392363"/>
            <a:ext cx="4232275" cy="3711575"/>
            <a:chOff x="1300" y="1670"/>
            <a:chExt cx="2049" cy="1800"/>
          </a:xfrm>
        </p:grpSpPr>
        <p:pic>
          <p:nvPicPr>
            <p:cNvPr id="17413" name="Picture 8"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4" name="Picture 9"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5" name="Picture 10"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6" name="Picture 18"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7417" name="Picture 19"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8" name="Picture 20"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9" name="Picture 23"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0" name="Picture 24"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1" name="Picture 25"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2" name="Picture 26"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3" name="Picture 27"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4" name="Picture 28"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5" name="Picture 30"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6" name="Picture 34"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7" name="Picture 35"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8" name="Picture 36"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29"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0"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1"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2"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3"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4"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7435"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6"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7"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8"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9"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0"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1"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2"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3"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4"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5"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6"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7"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8"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9"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0"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1"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2"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3"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4"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5"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6"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7"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8"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9"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0"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1"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2"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3"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4"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5"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6"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7"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8"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9"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0"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1"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2"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3"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4"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5"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6"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7"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8"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9"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0"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1"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2"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3"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4"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5"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6"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7"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8"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9"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0"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1"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2"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3"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4"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5"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6"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7"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8"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9"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0"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1"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2"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3"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4"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5"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6"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7"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8"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9"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0"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1"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2"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3"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4"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5"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6"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7"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8"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9"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0"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1"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2"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3"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4"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5"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6"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7"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8"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9"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0"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1"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2"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3"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4"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5"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6"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7"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30" name="TextBox 129"/>
          <p:cNvSpPr txBox="1"/>
          <p:nvPr/>
        </p:nvSpPr>
        <p:spPr>
          <a:xfrm>
            <a:off x="7425261" y="6550223"/>
            <a:ext cx="1718739" cy="307777"/>
          </a:xfrm>
          <a:prstGeom prst="rect">
            <a:avLst/>
          </a:prstGeom>
          <a:noFill/>
        </p:spPr>
        <p:txBody>
          <a:bodyPr wrap="none" rtlCol="0">
            <a:spAutoFit/>
          </a:bodyPr>
          <a:lstStyle/>
          <a:p>
            <a:r>
              <a:rPr lang="en-US" sz="1400" b="0" dirty="0">
                <a:solidFill>
                  <a:schemeClr val="tx1"/>
                </a:solidFill>
              </a:rPr>
              <a:t>Source: N. </a:t>
            </a:r>
            <a:r>
              <a:rPr lang="en-US" sz="1400" b="0" dirty="0" err="1">
                <a:solidFill>
                  <a:schemeClr val="tx1"/>
                </a:solidFill>
              </a:rPr>
              <a:t>Snavely</a:t>
            </a:r>
            <a:endParaRPr lang="en-US" sz="1400" b="0" dirty="0">
              <a:solidFill>
                <a:schemeClr val="tx1"/>
              </a:solidFill>
            </a:endParaRPr>
          </a:p>
        </p:txBody>
      </p:sp>
    </p:spTree>
    <p:extLst>
      <p:ext uri="{BB962C8B-B14F-4D97-AF65-F5344CB8AC3E}">
        <p14:creationId xmlns:p14="http://schemas.microsoft.com/office/powerpoint/2010/main" val="4201755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435" name="Rectangle 2"/>
          <p:cNvSpPr>
            <a:spLocks noGrp="1" noChangeArrowheads="1"/>
          </p:cNvSpPr>
          <p:nvPr>
            <p:ph type="title"/>
          </p:nvPr>
        </p:nvSpPr>
        <p:spPr/>
        <p:txBody>
          <a:bodyPr/>
          <a:lstStyle/>
          <a:p>
            <a:r>
              <a:rPr lang="en-US" altLang="en-US"/>
              <a:t>Feature matching</a:t>
            </a:r>
          </a:p>
        </p:txBody>
      </p:sp>
      <p:sp>
        <p:nvSpPr>
          <p:cNvPr id="18436" name="Rectangle 3"/>
          <p:cNvSpPr>
            <a:spLocks noGrp="1" noChangeArrowheads="1"/>
          </p:cNvSpPr>
          <p:nvPr>
            <p:ph type="body" idx="1"/>
          </p:nvPr>
        </p:nvSpPr>
        <p:spPr>
          <a:xfrm>
            <a:off x="1500188" y="1355725"/>
            <a:ext cx="6297612" cy="588963"/>
          </a:xfrm>
        </p:spPr>
        <p:txBody>
          <a:bodyPr/>
          <a:lstStyle/>
          <a:p>
            <a:pPr>
              <a:buFontTx/>
              <a:buNone/>
            </a:pPr>
            <a:r>
              <a:rPr lang="en-US" altLang="en-US" sz="2400" dirty="0"/>
              <a:t>Match features between each pair of images</a:t>
            </a:r>
          </a:p>
        </p:txBody>
      </p:sp>
      <p:grpSp>
        <p:nvGrpSpPr>
          <p:cNvPr id="2" name="Group 548"/>
          <p:cNvGrpSpPr>
            <a:grpSpLocks/>
          </p:cNvGrpSpPr>
          <p:nvPr/>
        </p:nvGrpSpPr>
        <p:grpSpPr bwMode="auto">
          <a:xfrm>
            <a:off x="2413000" y="2395538"/>
            <a:ext cx="4232275" cy="3711575"/>
            <a:chOff x="1300" y="1670"/>
            <a:chExt cx="2049" cy="1800"/>
          </a:xfrm>
        </p:grpSpPr>
        <p:sp>
          <p:nvSpPr>
            <p:cNvPr id="18564" name="Line 547"/>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5" name="Line 546"/>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6" name="Line 545"/>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7" name="Line 54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8"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69"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0"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1"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2"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3" name="Line 15"/>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4" name="Line 17"/>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5" name="Line 18"/>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6" name="Line 19"/>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7" name="Line 27"/>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8" name="Line 38"/>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79" name="Line 41"/>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580" name="Line 43"/>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18581" name="Picture 4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2" name="Picture 4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3" name="Picture 4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4" name="Picture 5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8585" name="Picture 5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6" name="Picture 5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7" name="Picture 6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8" name="Picture 63"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89" name="Picture 6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0" name="Picture 6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1" name="Picture 6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2" name="Picture 6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3" name="Picture 6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4" name="Picture 73"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5" name="Picture 7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6" name="Picture 75"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7" name="Picture 78" descr="daryoush_665363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8" name="Picture 7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99" name="Picture 81" descr="mscolly_851276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00"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1"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2"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3"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4"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5"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8606"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7"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8"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9"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0"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1"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2"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3"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4"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5"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6"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7"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8"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9"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0"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1"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2"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3"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4"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5"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6"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7"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8"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9"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0"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1"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2"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3"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4"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5"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6"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7"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8"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9"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0"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1"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2"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3"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4"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5"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6"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7"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8"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9"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0"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1"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2"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3"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4"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5"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6"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7"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8"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9"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0"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1"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2"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3"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4"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5"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6"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7"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8"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9"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0"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1"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2"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3"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4"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5"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6"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7"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8"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9"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0"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1"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2"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3"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4"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5"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6"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7"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8"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9"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0"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1"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2"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3"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4"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5"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6"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7"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8"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9"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0"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1"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2"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3"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4"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5"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6"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7"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8"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grpSp>
        <p:nvGrpSpPr>
          <p:cNvPr id="18438" name="Group 549"/>
          <p:cNvGrpSpPr>
            <a:grpSpLocks/>
          </p:cNvGrpSpPr>
          <p:nvPr/>
        </p:nvGrpSpPr>
        <p:grpSpPr bwMode="auto">
          <a:xfrm>
            <a:off x="2413000" y="2392363"/>
            <a:ext cx="4232275" cy="3711575"/>
            <a:chOff x="1300" y="1670"/>
            <a:chExt cx="2049" cy="1800"/>
          </a:xfrm>
        </p:grpSpPr>
        <p:pic>
          <p:nvPicPr>
            <p:cNvPr id="18439" name="Picture 550" descr="vgasull_2349754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0" name="Picture 551"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1" name="Picture 552"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2" name="Picture 553"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4925">
                  <a:solidFill>
                    <a:srgbClr val="000000"/>
                  </a:solidFill>
                  <a:miter lim="800000"/>
                  <a:headEnd/>
                  <a:tailEnd/>
                </a14:hiddenLine>
              </a:ext>
            </a:extLst>
          </p:spPr>
        </p:pic>
        <p:pic>
          <p:nvPicPr>
            <p:cNvPr id="18443" name="Picture 554" descr="antmoose_358932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4" name="Picture 555"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5" name="Picture 55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6" name="Picture 557"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7" name="Picture 558"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8" name="Picture 55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9" name="Picture 560"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0" name="Picture 561"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1" name="Picture 562" descr="kurtnaks_3126825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2" name="Picture 563" descr="mrjennings_2329908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3" name="Picture 56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54" name="Picture 565" descr="mscolly_8512764"/>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55"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6"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7"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8"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9"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0"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8461"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2"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3"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4"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5"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6"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7"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8"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9"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0"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1"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2"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3"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4"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5"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6"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7"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8"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9"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0"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1"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2"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3"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4"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5"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6"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7"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8"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9"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0"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1"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2"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3"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4"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5"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6"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7"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8"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9"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0"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1"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2"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3"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4"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5"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6"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7"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8"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9"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0"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1"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2"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3"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4"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5"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6"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7"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8"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9"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0"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1"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2"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3"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4"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5"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6"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7"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8"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9"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0"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1"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2"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3"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4"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5"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6"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7"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8"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9"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0"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1"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2"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3"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4"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5"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6"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7"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8"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9"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0"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1"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2"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3"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4"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5"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6"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7"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8"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9"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0"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1"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2"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3"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77" name="TextBox 276"/>
          <p:cNvSpPr txBox="1"/>
          <p:nvPr/>
        </p:nvSpPr>
        <p:spPr>
          <a:xfrm>
            <a:off x="7425261" y="6550223"/>
            <a:ext cx="1718739" cy="307777"/>
          </a:xfrm>
          <a:prstGeom prst="rect">
            <a:avLst/>
          </a:prstGeom>
          <a:noFill/>
        </p:spPr>
        <p:txBody>
          <a:bodyPr wrap="none" rtlCol="0">
            <a:spAutoFit/>
          </a:bodyPr>
          <a:lstStyle/>
          <a:p>
            <a:r>
              <a:rPr lang="en-US" sz="1400" b="0" dirty="0">
                <a:solidFill>
                  <a:schemeClr val="tx1"/>
                </a:solidFill>
              </a:rPr>
              <a:t>Source: N. </a:t>
            </a:r>
            <a:r>
              <a:rPr lang="en-US" sz="1400" b="0" dirty="0" err="1">
                <a:solidFill>
                  <a:schemeClr val="tx1"/>
                </a:solidFill>
              </a:rPr>
              <a:t>Snavely</a:t>
            </a:r>
            <a:endParaRPr lang="en-US" sz="1400" b="0" dirty="0">
              <a:solidFill>
                <a:schemeClr val="tx1"/>
              </a:solidFill>
            </a:endParaRPr>
          </a:p>
        </p:txBody>
      </p:sp>
    </p:spTree>
    <p:extLst>
      <p:ext uri="{BB962C8B-B14F-4D97-AF65-F5344CB8AC3E}">
        <p14:creationId xmlns:p14="http://schemas.microsoft.com/office/powerpoint/2010/main" val="2732368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5235"/>
                                        </p:tgtEl>
                                        <p:attrNameLst>
                                          <p:attrName>style.visibility</p:attrName>
                                        </p:attrNameLst>
                                      </p:cBhvr>
                                      <p:to>
                                        <p:strVal val="visible"/>
                                      </p:to>
                                    </p:set>
                                    <p:animEffect transition="in" filter="fade">
                                      <p:cBhvr>
                                        <p:cTn id="10" dur="500"/>
                                        <p:tgtEl>
                                          <p:spTgt spid="1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devil is in the details</a:t>
            </a:r>
          </a:p>
        </p:txBody>
      </p:sp>
      <p:sp>
        <p:nvSpPr>
          <p:cNvPr id="3" name="Content Placeholder 2"/>
          <p:cNvSpPr>
            <a:spLocks noGrp="1"/>
          </p:cNvSpPr>
          <p:nvPr>
            <p:ph idx="1"/>
          </p:nvPr>
        </p:nvSpPr>
        <p:spPr>
          <a:xfrm>
            <a:off x="685800" y="914400"/>
            <a:ext cx="8305800" cy="5257800"/>
          </a:xfrm>
        </p:spPr>
        <p:txBody>
          <a:bodyPr/>
          <a:lstStyle/>
          <a:p>
            <a:pPr>
              <a:buFont typeface="Arial" panose="020B0604020202020204" pitchFamily="34" charset="0"/>
              <a:buChar char="•"/>
            </a:pPr>
            <a:r>
              <a:rPr lang="en-US" dirty="0"/>
              <a:t>Handling ambiguities</a:t>
            </a:r>
          </a:p>
          <a:p>
            <a:pPr>
              <a:buFont typeface="Arial" panose="020B0604020202020204" pitchFamily="34" charset="0"/>
              <a:buChar char="•"/>
            </a:pPr>
            <a:r>
              <a:rPr lang="en-US" dirty="0"/>
              <a:t>Handling degenerate configurations (e.g., </a:t>
            </a:r>
            <a:r>
              <a:rPr lang="en-US" dirty="0" err="1"/>
              <a:t>homographies</a:t>
            </a:r>
            <a:r>
              <a:rPr lang="en-US" dirty="0"/>
              <a:t>)</a:t>
            </a:r>
          </a:p>
          <a:p>
            <a:pPr>
              <a:buFont typeface="Arial" panose="020B0604020202020204" pitchFamily="34" charset="0"/>
              <a:buChar char="•"/>
            </a:pPr>
            <a:r>
              <a:rPr lang="en-US" dirty="0"/>
              <a:t>Eliminating outliers</a:t>
            </a:r>
          </a:p>
          <a:p>
            <a:pPr>
              <a:buFont typeface="Arial" panose="020B0604020202020204" pitchFamily="34" charset="0"/>
              <a:buChar char="•"/>
            </a:pPr>
            <a:r>
              <a:rPr lang="en-US" dirty="0"/>
              <a:t>Dealing with repetitions and symmetries</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182490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Photo Tourism</a:t>
            </a:r>
          </a:p>
        </p:txBody>
      </p:sp>
      <p:sp>
        <p:nvSpPr>
          <p:cNvPr id="2" name="Rectangle 1"/>
          <p:cNvSpPr/>
          <p:nvPr/>
        </p:nvSpPr>
        <p:spPr>
          <a:xfrm>
            <a:off x="21336" y="5638800"/>
            <a:ext cx="9124122" cy="1061829"/>
          </a:xfrm>
          <a:prstGeom prst="rect">
            <a:avLst/>
          </a:prstGeom>
        </p:spPr>
        <p:txBody>
          <a:bodyPr wrap="square">
            <a:spAutoFit/>
          </a:bodyPr>
          <a:lstStyle/>
          <a:p>
            <a:pPr algn="ctr"/>
            <a:r>
              <a:rPr lang="en-US" sz="1800" b="0" dirty="0">
                <a:solidFill>
                  <a:schemeClr val="tx1"/>
                </a:solidFill>
              </a:rPr>
              <a:t>N. </a:t>
            </a:r>
            <a:r>
              <a:rPr lang="en-US" sz="1800" b="0" dirty="0" err="1">
                <a:solidFill>
                  <a:schemeClr val="tx1"/>
                </a:solidFill>
              </a:rPr>
              <a:t>Snavely</a:t>
            </a:r>
            <a:r>
              <a:rPr lang="en-US" sz="1800" b="0" dirty="0">
                <a:solidFill>
                  <a:schemeClr val="tx1"/>
                </a:solidFill>
              </a:rPr>
              <a:t>, S. Seitz, and R. </a:t>
            </a:r>
            <a:r>
              <a:rPr lang="en-US" sz="1800" b="0" dirty="0" err="1">
                <a:solidFill>
                  <a:schemeClr val="tx1"/>
                </a:solidFill>
              </a:rPr>
              <a:t>Szeliski</a:t>
            </a:r>
            <a:r>
              <a:rPr lang="en-US" sz="1800" b="0" dirty="0">
                <a:solidFill>
                  <a:schemeClr val="tx1"/>
                </a:solidFill>
              </a:rPr>
              <a:t>, </a:t>
            </a:r>
            <a:r>
              <a:rPr lang="en-US" sz="1800" b="0" dirty="0">
                <a:solidFill>
                  <a:schemeClr val="tx1"/>
                </a:solidFill>
                <a:hlinkClick r:id="rId3">
                  <a:extLst>
                    <a:ext uri="{A12FA001-AC4F-418D-AE19-62706E023703}">
                      <ahyp:hlinkClr xmlns:ahyp="http://schemas.microsoft.com/office/drawing/2018/hyperlinkcolor" val="tx"/>
                    </a:ext>
                  </a:extLst>
                </a:hlinkClick>
              </a:rPr>
              <a:t>Photo tourism: Exploring photo collections in 3D</a:t>
            </a:r>
            <a:r>
              <a:rPr lang="en-US" sz="1800" b="0" dirty="0">
                <a:solidFill>
                  <a:schemeClr val="tx1"/>
                </a:solidFill>
              </a:rPr>
              <a:t>, </a:t>
            </a:r>
            <a:br>
              <a:rPr lang="en-US" sz="1800" b="0" dirty="0">
                <a:solidFill>
                  <a:schemeClr val="tx1"/>
                </a:solidFill>
              </a:rPr>
            </a:br>
            <a:r>
              <a:rPr lang="en-US" sz="1800" b="0" dirty="0">
                <a:solidFill>
                  <a:schemeClr val="tx1"/>
                </a:solidFill>
              </a:rPr>
              <a:t>SIGGRAPH 2006.</a:t>
            </a:r>
          </a:p>
          <a:p>
            <a:r>
              <a:rPr lang="en-US" sz="1800" b="0" dirty="0">
                <a:hlinkClick r:id="rId3"/>
              </a:rPr>
              <a:t>http://phototour.cs.washington.edu/</a:t>
            </a:r>
            <a:r>
              <a:rPr lang="en-US" sz="1800" b="0" dirty="0">
                <a:solidFill>
                  <a:schemeClr val="tx1"/>
                </a:solidFill>
              </a:rPr>
              <a:t>, </a:t>
            </a:r>
            <a:r>
              <a:rPr lang="en-US" sz="1800" b="0" dirty="0">
                <a:hlinkClick r:id="rId4"/>
              </a:rPr>
              <a:t>http://grail.cs.washington.edu/projects/rome/</a:t>
            </a:r>
            <a:r>
              <a:rPr lang="en-US" sz="1800" b="0" dirty="0">
                <a:solidFill>
                  <a:schemeClr val="tx1"/>
                </a:solidFill>
              </a:rPr>
              <a:t> </a:t>
            </a:r>
          </a:p>
        </p:txBody>
      </p:sp>
      <p:pic>
        <p:nvPicPr>
          <p:cNvPr id="3" name="Picture 2"/>
          <p:cNvPicPr>
            <a:picLocks noChangeAspect="1"/>
          </p:cNvPicPr>
          <p:nvPr/>
        </p:nvPicPr>
        <p:blipFill>
          <a:blip r:embed="rId5"/>
          <a:stretch>
            <a:fillRect/>
          </a:stretch>
        </p:blipFill>
        <p:spPr>
          <a:xfrm>
            <a:off x="127000" y="1879600"/>
            <a:ext cx="8890000" cy="3086100"/>
          </a:xfrm>
          <a:prstGeom prst="rect">
            <a:avLst/>
          </a:prstGeom>
        </p:spPr>
      </p:pic>
    </p:spTree>
    <p:extLst>
      <p:ext uri="{BB962C8B-B14F-4D97-AF65-F5344CB8AC3E}">
        <p14:creationId xmlns:p14="http://schemas.microsoft.com/office/powerpoint/2010/main" val="710297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Manual Operation 33"/>
          <p:cNvSpPr/>
          <p:nvPr/>
        </p:nvSpPr>
        <p:spPr>
          <a:xfrm>
            <a:off x="7429500" y="4089400"/>
            <a:ext cx="727075" cy="296862"/>
          </a:xfrm>
          <a:prstGeom prst="flowChartManualOperation">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315" name="Title 1"/>
          <p:cNvSpPr>
            <a:spLocks noGrp="1"/>
          </p:cNvSpPr>
          <p:nvPr>
            <p:ph type="title"/>
          </p:nvPr>
        </p:nvSpPr>
        <p:spPr>
          <a:xfrm>
            <a:off x="457200" y="274638"/>
            <a:ext cx="8229600" cy="447675"/>
          </a:xfrm>
        </p:spPr>
        <p:txBody>
          <a:bodyPr/>
          <a:lstStyle/>
          <a:p>
            <a:pPr eaLnBrk="1" hangingPunct="1"/>
            <a:r>
              <a:rPr lang="en-US" sz="3200"/>
              <a:t>Depth from Triangulation</a:t>
            </a:r>
          </a:p>
        </p:txBody>
      </p:sp>
      <p:cxnSp>
        <p:nvCxnSpPr>
          <p:cNvPr id="5" name="Straight Connector 4"/>
          <p:cNvCxnSpPr/>
          <p:nvPr/>
        </p:nvCxnSpPr>
        <p:spPr>
          <a:xfrm>
            <a:off x="4564063" y="1066800"/>
            <a:ext cx="0" cy="40068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809625" y="1120775"/>
            <a:ext cx="1357313" cy="139065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003425" y="1898650"/>
            <a:ext cx="1916113" cy="765175"/>
          </a:xfrm>
          <a:prstGeom prst="rect">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820738" y="4187825"/>
            <a:ext cx="612775" cy="361950"/>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1017588" y="4111625"/>
            <a:ext cx="219075" cy="98425"/>
          </a:xfrm>
          <a:prstGeom prst="rect">
            <a:avLst/>
          </a:prstGeom>
          <a:solidFill>
            <a:srgbClr val="00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2954338" y="4165600"/>
            <a:ext cx="614362" cy="361950"/>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3151188" y="4089400"/>
            <a:ext cx="219075" cy="98425"/>
          </a:xfrm>
          <a:prstGeom prst="rect">
            <a:avLst/>
          </a:prstGeom>
          <a:solidFill>
            <a:srgbClr val="00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4" name="Straight Arrow Connector 13"/>
          <p:cNvCxnSpPr>
            <a:endCxn id="10" idx="0"/>
          </p:cNvCxnSpPr>
          <p:nvPr/>
        </p:nvCxnSpPr>
        <p:spPr>
          <a:xfrm flipH="1">
            <a:off x="1127125" y="2663825"/>
            <a:ext cx="1039813" cy="1447800"/>
          </a:xfrm>
          <a:prstGeom prst="straightConnector1">
            <a:avLst/>
          </a:prstGeom>
          <a:ln w="3810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endCxn id="12" idx="0"/>
          </p:cNvCxnSpPr>
          <p:nvPr/>
        </p:nvCxnSpPr>
        <p:spPr>
          <a:xfrm>
            <a:off x="2166938" y="2663825"/>
            <a:ext cx="1093787" cy="1425575"/>
          </a:xfrm>
          <a:prstGeom prst="straightConnector1">
            <a:avLst/>
          </a:prstGeom>
          <a:ln w="3810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13325" name="TextBox 17"/>
          <p:cNvSpPr txBox="1">
            <a:spLocks noChangeArrowheads="1"/>
          </p:cNvSpPr>
          <p:nvPr/>
        </p:nvSpPr>
        <p:spPr bwMode="auto">
          <a:xfrm>
            <a:off x="590550" y="4703762"/>
            <a:ext cx="10779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Camera 1</a:t>
            </a:r>
          </a:p>
        </p:txBody>
      </p:sp>
      <p:sp>
        <p:nvSpPr>
          <p:cNvPr id="13326" name="TextBox 18"/>
          <p:cNvSpPr txBox="1">
            <a:spLocks noChangeArrowheads="1"/>
          </p:cNvSpPr>
          <p:nvPr/>
        </p:nvSpPr>
        <p:spPr bwMode="auto">
          <a:xfrm>
            <a:off x="2722563" y="4703762"/>
            <a:ext cx="1077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Camera 2</a:t>
            </a:r>
          </a:p>
        </p:txBody>
      </p:sp>
      <p:sp>
        <p:nvSpPr>
          <p:cNvPr id="13327" name="TextBox 21"/>
          <p:cNvSpPr txBox="1">
            <a:spLocks noChangeArrowheads="1"/>
          </p:cNvSpPr>
          <p:nvPr/>
        </p:nvSpPr>
        <p:spPr bwMode="auto">
          <a:xfrm>
            <a:off x="820738" y="5359400"/>
            <a:ext cx="305593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a:t>Passive Stereopsis</a:t>
            </a:r>
          </a:p>
        </p:txBody>
      </p:sp>
      <p:sp>
        <p:nvSpPr>
          <p:cNvPr id="23" name="Oval 22"/>
          <p:cNvSpPr/>
          <p:nvPr/>
        </p:nvSpPr>
        <p:spPr>
          <a:xfrm>
            <a:off x="5341938" y="1120775"/>
            <a:ext cx="1357312" cy="139065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6534150" y="1898650"/>
            <a:ext cx="1916113" cy="765175"/>
          </a:xfrm>
          <a:prstGeom prst="rect">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5353050" y="4187825"/>
            <a:ext cx="612775" cy="361950"/>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5549900" y="4111625"/>
            <a:ext cx="219075" cy="98425"/>
          </a:xfrm>
          <a:prstGeom prst="rect">
            <a:avLst/>
          </a:prstGeom>
          <a:solidFill>
            <a:srgbClr val="00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9" name="Straight Arrow Connector 28"/>
          <p:cNvCxnSpPr>
            <a:endCxn id="26" idx="0"/>
          </p:cNvCxnSpPr>
          <p:nvPr/>
        </p:nvCxnSpPr>
        <p:spPr>
          <a:xfrm flipH="1">
            <a:off x="5659438" y="2663825"/>
            <a:ext cx="1039812" cy="1447800"/>
          </a:xfrm>
          <a:prstGeom prst="straightConnector1">
            <a:avLst/>
          </a:prstGeom>
          <a:ln w="3810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7486650" y="4211637"/>
            <a:ext cx="612775" cy="360363"/>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0" name="Straight Arrow Connector 29"/>
          <p:cNvCxnSpPr/>
          <p:nvPr/>
        </p:nvCxnSpPr>
        <p:spPr>
          <a:xfrm>
            <a:off x="6699250" y="2663825"/>
            <a:ext cx="1093788" cy="1425575"/>
          </a:xfrm>
          <a:prstGeom prst="straightConnector1">
            <a:avLst/>
          </a:prstGeom>
          <a:ln w="38100">
            <a:solidFill>
              <a:srgbClr val="008000"/>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13335" name="TextBox 30"/>
          <p:cNvSpPr txBox="1">
            <a:spLocks noChangeArrowheads="1"/>
          </p:cNvSpPr>
          <p:nvPr/>
        </p:nvSpPr>
        <p:spPr bwMode="auto">
          <a:xfrm>
            <a:off x="5122863" y="4703762"/>
            <a:ext cx="9080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Camera</a:t>
            </a:r>
          </a:p>
        </p:txBody>
      </p:sp>
      <p:sp>
        <p:nvSpPr>
          <p:cNvPr id="13336" name="TextBox 31"/>
          <p:cNvSpPr txBox="1">
            <a:spLocks noChangeArrowheads="1"/>
          </p:cNvSpPr>
          <p:nvPr/>
        </p:nvSpPr>
        <p:spPr bwMode="auto">
          <a:xfrm>
            <a:off x="7321550" y="4703762"/>
            <a:ext cx="10525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Projector</a:t>
            </a:r>
          </a:p>
        </p:txBody>
      </p:sp>
      <p:sp>
        <p:nvSpPr>
          <p:cNvPr id="13337" name="TextBox 32"/>
          <p:cNvSpPr txBox="1">
            <a:spLocks noChangeArrowheads="1"/>
          </p:cNvSpPr>
          <p:nvPr/>
        </p:nvSpPr>
        <p:spPr bwMode="auto">
          <a:xfrm>
            <a:off x="5341938" y="5359400"/>
            <a:ext cx="30543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a:t>Active Stereopsis</a:t>
            </a:r>
          </a:p>
        </p:txBody>
      </p:sp>
      <p:sp>
        <p:nvSpPr>
          <p:cNvPr id="13338" name="TextBox 35"/>
          <p:cNvSpPr txBox="1">
            <a:spLocks noChangeArrowheads="1"/>
          </p:cNvSpPr>
          <p:nvPr/>
        </p:nvSpPr>
        <p:spPr bwMode="auto">
          <a:xfrm>
            <a:off x="809625" y="5943600"/>
            <a:ext cx="764063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400" dirty="0"/>
              <a:t>Active sensing simplifies the problem of estimating point correspondences</a:t>
            </a:r>
          </a:p>
        </p:txBody>
      </p:sp>
    </p:spTree>
    <p:extLst>
      <p:ext uri="{BB962C8B-B14F-4D97-AF65-F5344CB8AC3E}">
        <p14:creationId xmlns:p14="http://schemas.microsoft.com/office/powerpoint/2010/main" val="832681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a:t>Active stereo with structured light</a:t>
            </a:r>
          </a:p>
        </p:txBody>
      </p:sp>
      <p:graphicFrame>
        <p:nvGraphicFramePr>
          <p:cNvPr id="10242" name="Object 3"/>
          <p:cNvGraphicFramePr>
            <a:graphicFrameLocks noChangeAspect="1"/>
          </p:cNvGraphicFramePr>
          <p:nvPr/>
        </p:nvGraphicFramePr>
        <p:xfrm>
          <a:off x="1588" y="914400"/>
          <a:ext cx="9142412" cy="1714500"/>
        </p:xfrm>
        <a:graphic>
          <a:graphicData uri="http://schemas.openxmlformats.org/presentationml/2006/ole">
            <mc:AlternateContent xmlns:mc="http://schemas.openxmlformats.org/markup-compatibility/2006">
              <mc:Choice xmlns:v="urn:schemas-microsoft-com:vml" Requires="v">
                <p:oleObj spid="_x0000_s5201" name="Photo Editor Photo" r:id="rId4" imgW="9142857" imgH="1714739" progId="">
                  <p:embed/>
                </p:oleObj>
              </mc:Choice>
              <mc:Fallback>
                <p:oleObj name="Photo Editor Photo" r:id="rId4" imgW="9142857" imgH="1714739" progId="">
                  <p:embed/>
                  <p:pic>
                    <p:nvPicPr>
                      <p:cNvPr id="10242"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914400"/>
                        <a:ext cx="9142412" cy="171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244" name="Rectangle 7"/>
          <p:cNvSpPr>
            <a:spLocks noGrp="1" noChangeArrowheads="1"/>
          </p:cNvSpPr>
          <p:nvPr>
            <p:ph type="body" idx="1"/>
          </p:nvPr>
        </p:nvSpPr>
        <p:spPr>
          <a:xfrm>
            <a:off x="0" y="2590800"/>
            <a:ext cx="9144000" cy="1447800"/>
          </a:xfrm>
        </p:spPr>
        <p:txBody>
          <a:bodyPr/>
          <a:lstStyle/>
          <a:p>
            <a:pPr>
              <a:buFontTx/>
              <a:buChar char="•"/>
            </a:pPr>
            <a:r>
              <a:rPr lang="en-US"/>
              <a:t>Project “structured” light patterns onto the object</a:t>
            </a:r>
          </a:p>
          <a:p>
            <a:pPr lvl="1"/>
            <a:r>
              <a:rPr lang="en-US"/>
              <a:t>Simplifies the correspondence problem</a:t>
            </a:r>
          </a:p>
          <a:p>
            <a:pPr lvl="1"/>
            <a:r>
              <a:rPr lang="en-US"/>
              <a:t>Allows us to use only one camera</a:t>
            </a:r>
          </a:p>
        </p:txBody>
      </p:sp>
      <p:grpSp>
        <p:nvGrpSpPr>
          <p:cNvPr id="10245" name="Group 41"/>
          <p:cNvGrpSpPr>
            <a:grpSpLocks/>
          </p:cNvGrpSpPr>
          <p:nvPr/>
        </p:nvGrpSpPr>
        <p:grpSpPr bwMode="auto">
          <a:xfrm>
            <a:off x="2312988" y="4114800"/>
            <a:ext cx="3783013" cy="1905000"/>
            <a:chOff x="2993" y="1968"/>
            <a:chExt cx="2383" cy="1200"/>
          </a:xfrm>
        </p:grpSpPr>
        <p:grpSp>
          <p:nvGrpSpPr>
            <p:cNvPr id="10247" name="Group 25"/>
            <p:cNvGrpSpPr>
              <a:grpSpLocks/>
            </p:cNvGrpSpPr>
            <p:nvPr/>
          </p:nvGrpSpPr>
          <p:grpSpPr bwMode="auto">
            <a:xfrm>
              <a:off x="4032" y="2208"/>
              <a:ext cx="144" cy="240"/>
              <a:chOff x="864" y="2064"/>
              <a:chExt cx="144" cy="240"/>
            </a:xfrm>
          </p:grpSpPr>
          <p:sp>
            <p:nvSpPr>
              <p:cNvPr id="10255" name="Rectangle 26"/>
              <p:cNvSpPr>
                <a:spLocks noChangeArrowheads="1"/>
              </p:cNvSpPr>
              <p:nvPr/>
            </p:nvSpPr>
            <p:spPr bwMode="auto">
              <a:xfrm>
                <a:off x="912" y="2160"/>
                <a:ext cx="96" cy="48"/>
              </a:xfrm>
              <a:prstGeom prst="rect">
                <a:avLst/>
              </a:prstGeom>
              <a:solidFill>
                <a:srgbClr val="FF9900"/>
              </a:solidFill>
              <a:ln w="19050">
                <a:solidFill>
                  <a:schemeClr val="tx1"/>
                </a:solidFill>
                <a:miter lim="800000"/>
                <a:headEnd/>
                <a:tailEnd/>
              </a:ln>
            </p:spPr>
            <p:txBody>
              <a:bodyPr wrap="none" anchor="ctr"/>
              <a:lstStyle/>
              <a:p>
                <a:endParaRPr lang="en-US">
                  <a:solidFill>
                    <a:schemeClr val="tx1"/>
                  </a:solidFill>
                </a:endParaRPr>
              </a:p>
            </p:txBody>
          </p:sp>
          <p:sp>
            <p:nvSpPr>
              <p:cNvPr id="10256" name="Rectangle 27"/>
              <p:cNvSpPr>
                <a:spLocks noChangeArrowheads="1"/>
              </p:cNvSpPr>
              <p:nvPr/>
            </p:nvSpPr>
            <p:spPr bwMode="auto">
              <a:xfrm>
                <a:off x="864" y="2064"/>
                <a:ext cx="96" cy="240"/>
              </a:xfrm>
              <a:prstGeom prst="rect">
                <a:avLst/>
              </a:prstGeom>
              <a:solidFill>
                <a:srgbClr val="FF9900"/>
              </a:solidFill>
              <a:ln w="19050">
                <a:solidFill>
                  <a:schemeClr val="tx1"/>
                </a:solidFill>
                <a:miter lim="800000"/>
                <a:headEnd/>
                <a:tailEnd/>
              </a:ln>
            </p:spPr>
            <p:txBody>
              <a:bodyPr wrap="none" anchor="ctr"/>
              <a:lstStyle/>
              <a:p>
                <a:endParaRPr lang="en-US">
                  <a:solidFill>
                    <a:schemeClr val="tx1"/>
                  </a:solidFill>
                </a:endParaRPr>
              </a:p>
            </p:txBody>
          </p:sp>
        </p:grpSp>
        <p:grpSp>
          <p:nvGrpSpPr>
            <p:cNvPr id="10248" name="Group 31"/>
            <p:cNvGrpSpPr>
              <a:grpSpLocks/>
            </p:cNvGrpSpPr>
            <p:nvPr/>
          </p:nvGrpSpPr>
          <p:grpSpPr bwMode="auto">
            <a:xfrm>
              <a:off x="3648" y="2496"/>
              <a:ext cx="445" cy="192"/>
              <a:chOff x="768" y="2448"/>
              <a:chExt cx="445" cy="192"/>
            </a:xfrm>
          </p:grpSpPr>
          <p:sp>
            <p:nvSpPr>
              <p:cNvPr id="10253" name="Rectangle 32"/>
              <p:cNvSpPr>
                <a:spLocks noChangeArrowheads="1"/>
              </p:cNvSpPr>
              <p:nvPr/>
            </p:nvSpPr>
            <p:spPr bwMode="auto">
              <a:xfrm>
                <a:off x="1069" y="2524"/>
                <a:ext cx="144" cy="48"/>
              </a:xfrm>
              <a:prstGeom prst="rect">
                <a:avLst/>
              </a:prstGeom>
              <a:solidFill>
                <a:schemeClr val="accent1"/>
              </a:solidFill>
              <a:ln w="9525">
                <a:solidFill>
                  <a:schemeClr val="tx1"/>
                </a:solidFill>
                <a:miter lim="800000"/>
                <a:headEnd/>
                <a:tailEnd/>
              </a:ln>
            </p:spPr>
            <p:txBody>
              <a:bodyPr wrap="none" anchor="ctr"/>
              <a:lstStyle/>
              <a:p>
                <a:endParaRPr lang="en-US">
                  <a:solidFill>
                    <a:schemeClr val="tx1"/>
                  </a:solidFill>
                </a:endParaRPr>
              </a:p>
            </p:txBody>
          </p:sp>
          <p:sp>
            <p:nvSpPr>
              <p:cNvPr id="10254" name="Rectangle 33"/>
              <p:cNvSpPr>
                <a:spLocks noChangeArrowheads="1"/>
              </p:cNvSpPr>
              <p:nvPr/>
            </p:nvSpPr>
            <p:spPr bwMode="auto">
              <a:xfrm>
                <a:off x="768" y="2448"/>
                <a:ext cx="336" cy="192"/>
              </a:xfrm>
              <a:prstGeom prst="rect">
                <a:avLst/>
              </a:prstGeom>
              <a:solidFill>
                <a:schemeClr val="accent1"/>
              </a:solidFill>
              <a:ln w="9525">
                <a:solidFill>
                  <a:schemeClr val="tx1"/>
                </a:solidFill>
                <a:miter lim="800000"/>
                <a:headEnd/>
                <a:tailEnd/>
              </a:ln>
            </p:spPr>
            <p:txBody>
              <a:bodyPr wrap="none" anchor="ctr"/>
              <a:lstStyle/>
              <a:p>
                <a:endParaRPr lang="en-US">
                  <a:solidFill>
                    <a:schemeClr val="tx1"/>
                  </a:solidFill>
                </a:endParaRPr>
              </a:p>
            </p:txBody>
          </p:sp>
        </p:grpSp>
        <p:pic>
          <p:nvPicPr>
            <p:cNvPr id="10249" name="Picture 34" descr="Picture1"/>
            <p:cNvPicPr>
              <a:picLocks noChangeAspect="1" noChangeArrowheads="1"/>
            </p:cNvPicPr>
            <p:nvPr/>
          </p:nvPicPr>
          <p:blipFill>
            <a:blip r:embed="rId6" cstate="print"/>
            <a:srcRect/>
            <a:stretch>
              <a:fillRect/>
            </a:stretch>
          </p:blipFill>
          <p:spPr bwMode="auto">
            <a:xfrm>
              <a:off x="5028" y="2064"/>
              <a:ext cx="348" cy="1104"/>
            </a:xfrm>
            <a:prstGeom prst="rect">
              <a:avLst/>
            </a:prstGeom>
            <a:noFill/>
            <a:ln w="9525">
              <a:noFill/>
              <a:miter lim="800000"/>
              <a:headEnd/>
              <a:tailEnd/>
            </a:ln>
          </p:spPr>
        </p:pic>
        <p:sp>
          <p:nvSpPr>
            <p:cNvPr id="10250" name="Text Box 36"/>
            <p:cNvSpPr txBox="1">
              <a:spLocks noChangeArrowheads="1"/>
            </p:cNvSpPr>
            <p:nvPr/>
          </p:nvSpPr>
          <p:spPr bwMode="auto">
            <a:xfrm>
              <a:off x="3731" y="1968"/>
              <a:ext cx="605" cy="213"/>
            </a:xfrm>
            <a:prstGeom prst="rect">
              <a:avLst/>
            </a:prstGeom>
            <a:noFill/>
            <a:ln w="9525">
              <a:noFill/>
              <a:miter lim="800000"/>
              <a:headEnd/>
              <a:tailEnd/>
            </a:ln>
          </p:spPr>
          <p:txBody>
            <a:bodyPr wrap="none">
              <a:spAutoFit/>
            </a:bodyPr>
            <a:lstStyle/>
            <a:p>
              <a:r>
                <a:rPr lang="en-US" sz="1600" dirty="0">
                  <a:solidFill>
                    <a:schemeClr val="tx1"/>
                  </a:solidFill>
                </a:rPr>
                <a:t>camera </a:t>
              </a:r>
            </a:p>
          </p:txBody>
        </p:sp>
        <p:sp>
          <p:nvSpPr>
            <p:cNvPr id="10251" name="Text Box 37"/>
            <p:cNvSpPr txBox="1">
              <a:spLocks noChangeArrowheads="1"/>
            </p:cNvSpPr>
            <p:nvPr/>
          </p:nvSpPr>
          <p:spPr bwMode="auto">
            <a:xfrm>
              <a:off x="2993" y="2476"/>
              <a:ext cx="677" cy="213"/>
            </a:xfrm>
            <a:prstGeom prst="rect">
              <a:avLst/>
            </a:prstGeom>
            <a:noFill/>
            <a:ln w="9525">
              <a:noFill/>
              <a:miter lim="800000"/>
              <a:headEnd/>
              <a:tailEnd/>
            </a:ln>
          </p:spPr>
          <p:txBody>
            <a:bodyPr wrap="none">
              <a:spAutoFit/>
            </a:bodyPr>
            <a:lstStyle/>
            <a:p>
              <a:r>
                <a:rPr lang="en-US" sz="1600">
                  <a:solidFill>
                    <a:schemeClr val="tx1"/>
                  </a:solidFill>
                </a:rPr>
                <a:t>projector</a:t>
              </a:r>
            </a:p>
          </p:txBody>
        </p:sp>
        <p:sp>
          <p:nvSpPr>
            <p:cNvPr id="10252" name="Freeform 38"/>
            <p:cNvSpPr>
              <a:spLocks/>
            </p:cNvSpPr>
            <p:nvPr/>
          </p:nvSpPr>
          <p:spPr bwMode="auto">
            <a:xfrm>
              <a:off x="4080" y="2160"/>
              <a:ext cx="960" cy="960"/>
            </a:xfrm>
            <a:custGeom>
              <a:avLst/>
              <a:gdLst>
                <a:gd name="T0" fmla="*/ 0 w 960"/>
                <a:gd name="T1" fmla="*/ 432 h 960"/>
                <a:gd name="T2" fmla="*/ 960 w 960"/>
                <a:gd name="T3" fmla="*/ 0 h 960"/>
                <a:gd name="T4" fmla="*/ 960 w 960"/>
                <a:gd name="T5" fmla="*/ 960 h 960"/>
                <a:gd name="T6" fmla="*/ 0 w 960"/>
                <a:gd name="T7" fmla="*/ 432 h 960"/>
                <a:gd name="T8" fmla="*/ 0 60000 65536"/>
                <a:gd name="T9" fmla="*/ 0 60000 65536"/>
                <a:gd name="T10" fmla="*/ 0 60000 65536"/>
                <a:gd name="T11" fmla="*/ 0 60000 65536"/>
                <a:gd name="T12" fmla="*/ 0 w 960"/>
                <a:gd name="T13" fmla="*/ 0 h 960"/>
                <a:gd name="T14" fmla="*/ 960 w 960"/>
                <a:gd name="T15" fmla="*/ 960 h 960"/>
              </a:gdLst>
              <a:ahLst/>
              <a:cxnLst>
                <a:cxn ang="T8">
                  <a:pos x="T0" y="T1"/>
                </a:cxn>
                <a:cxn ang="T9">
                  <a:pos x="T2" y="T3"/>
                </a:cxn>
                <a:cxn ang="T10">
                  <a:pos x="T4" y="T5"/>
                </a:cxn>
                <a:cxn ang="T11">
                  <a:pos x="T6" y="T7"/>
                </a:cxn>
              </a:cxnLst>
              <a:rect l="T12" t="T13" r="T14" b="T15"/>
              <a:pathLst>
                <a:path w="960" h="960">
                  <a:moveTo>
                    <a:pt x="0" y="432"/>
                  </a:moveTo>
                  <a:lnTo>
                    <a:pt x="960" y="0"/>
                  </a:lnTo>
                  <a:lnTo>
                    <a:pt x="960" y="960"/>
                  </a:lnTo>
                  <a:lnTo>
                    <a:pt x="0" y="432"/>
                  </a:lnTo>
                  <a:close/>
                </a:path>
              </a:pathLst>
            </a:custGeom>
            <a:solidFill>
              <a:srgbClr val="B2B2B2"/>
            </a:solidFill>
            <a:ln w="9525">
              <a:solidFill>
                <a:schemeClr val="tx1"/>
              </a:solidFill>
              <a:round/>
              <a:headEnd/>
              <a:tailEnd/>
            </a:ln>
          </p:spPr>
          <p:txBody>
            <a:bodyPr/>
            <a:lstStyle/>
            <a:p>
              <a:endParaRPr lang="en-US">
                <a:solidFill>
                  <a:schemeClr val="tx1"/>
                </a:solidFill>
              </a:endParaRPr>
            </a:p>
          </p:txBody>
        </p:sp>
      </p:grpSp>
      <p:sp>
        <p:nvSpPr>
          <p:cNvPr id="10246" name="Rectangle 2"/>
          <p:cNvSpPr>
            <a:spLocks noChangeArrowheads="1"/>
          </p:cNvSpPr>
          <p:nvPr/>
        </p:nvSpPr>
        <p:spPr bwMode="auto">
          <a:xfrm>
            <a:off x="0" y="5929699"/>
            <a:ext cx="9159875" cy="646331"/>
          </a:xfrm>
          <a:prstGeom prst="rect">
            <a:avLst/>
          </a:prstGeom>
          <a:noFill/>
          <a:ln w="9525">
            <a:noFill/>
            <a:miter lim="800000"/>
            <a:headEnd/>
            <a:tailEnd/>
          </a:ln>
        </p:spPr>
        <p:txBody>
          <a:bodyPr anchor="ctr">
            <a:spAutoFit/>
          </a:bodyPr>
          <a:lstStyle/>
          <a:p>
            <a:pPr algn="ctr"/>
            <a:r>
              <a:rPr lang="en-US" sz="1800" b="0" dirty="0">
                <a:solidFill>
                  <a:schemeClr val="tx1"/>
                </a:solidFill>
              </a:rPr>
              <a:t>L. Zhang, B. </a:t>
            </a:r>
            <a:r>
              <a:rPr lang="en-US" sz="1800" b="0" dirty="0" err="1">
                <a:solidFill>
                  <a:schemeClr val="tx1"/>
                </a:solidFill>
              </a:rPr>
              <a:t>Curless</a:t>
            </a:r>
            <a:r>
              <a:rPr lang="en-US" sz="1800" b="0" dirty="0">
                <a:solidFill>
                  <a:schemeClr val="tx1"/>
                </a:solidFill>
              </a:rPr>
              <a:t>, and S. M. Seitz. </a:t>
            </a:r>
            <a:r>
              <a:rPr lang="en-US" sz="1800" b="0" dirty="0">
                <a:solidFill>
                  <a:schemeClr val="tx1"/>
                </a:solidFill>
                <a:hlinkClick r:id="rId7">
                  <a:extLst>
                    <a:ext uri="{A12FA001-AC4F-418D-AE19-62706E023703}">
                      <ahyp:hlinkClr xmlns:ahyp="http://schemas.microsoft.com/office/drawing/2018/hyperlinkcolor" val="tx"/>
                    </a:ext>
                  </a:extLst>
                </a:hlinkClick>
              </a:rPr>
              <a:t>Rapid Shape Acquisition Using Color Structured Light and Multi-pass Dynamic Programming.</a:t>
            </a:r>
            <a:r>
              <a:rPr lang="en-US" sz="1800" b="0" dirty="0">
                <a:solidFill>
                  <a:schemeClr val="tx1"/>
                </a:solidFill>
              </a:rPr>
              <a:t> </a:t>
            </a:r>
            <a:r>
              <a:rPr lang="en-US" sz="1800" b="0" i="1" dirty="0">
                <a:solidFill>
                  <a:schemeClr val="tx1"/>
                </a:solidFill>
              </a:rPr>
              <a:t>3DPVT</a:t>
            </a:r>
            <a:r>
              <a:rPr lang="en-US" sz="1800" b="0" dirty="0">
                <a:solidFill>
                  <a:schemeClr val="tx1"/>
                </a:solidFill>
              </a:rPr>
              <a:t> 2002</a:t>
            </a:r>
          </a:p>
        </p:txBody>
      </p:sp>
      <p:sp>
        <p:nvSpPr>
          <p:cNvPr id="17" name="TextBox 16">
            <a:extLst>
              <a:ext uri="{FF2B5EF4-FFF2-40B4-BE49-F238E27FC236}">
                <a16:creationId xmlns:a16="http://schemas.microsoft.com/office/drawing/2014/main" id="{14959317-13F3-9843-AAB3-E9D9B17F2EB0}"/>
              </a:ext>
            </a:extLst>
          </p:cNvPr>
          <p:cNvSpPr txBox="1"/>
          <p:nvPr/>
        </p:nvSpPr>
        <p:spPr>
          <a:xfrm>
            <a:off x="0" y="6535579"/>
            <a:ext cx="3352800" cy="338554"/>
          </a:xfrm>
          <a:prstGeom prst="rect">
            <a:avLst/>
          </a:prstGeom>
          <a:noFill/>
        </p:spPr>
        <p:txBody>
          <a:bodyPr wrap="square" rtlCol="0">
            <a:spAutoFit/>
          </a:bodyPr>
          <a:lstStyle/>
          <a:p>
            <a:pPr algn="l"/>
            <a:r>
              <a:rPr lang="en-US" sz="1600" b="0" dirty="0">
                <a:solidFill>
                  <a:schemeClr val="tx1"/>
                </a:solidFill>
              </a:rPr>
              <a:t>Slide from L. </a:t>
            </a:r>
            <a:r>
              <a:rPr lang="en-US" sz="1600" b="0" dirty="0" err="1">
                <a:solidFill>
                  <a:schemeClr val="tx1"/>
                </a:solidFill>
              </a:rPr>
              <a:t>Lazebnik</a:t>
            </a:r>
            <a:r>
              <a:rPr lang="en-US" sz="1600" b="0" dirty="0">
                <a:solidFill>
                  <a:schemeClr val="tx1"/>
                </a:solidFill>
              </a:rPr>
              <a:t>.</a:t>
            </a:r>
          </a:p>
        </p:txBody>
      </p:sp>
    </p:spTree>
    <p:extLst>
      <p:ext uri="{BB962C8B-B14F-4D97-AF65-F5344CB8AC3E}">
        <p14:creationId xmlns:p14="http://schemas.microsoft.com/office/powerpoint/2010/main" val="3497972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Kinect</a:t>
            </a:r>
            <a:r>
              <a:rPr lang="en-US" dirty="0"/>
              <a:t>: Structured infrared light</a:t>
            </a:r>
          </a:p>
        </p:txBody>
      </p:sp>
      <p:sp>
        <p:nvSpPr>
          <p:cNvPr id="3" name="Content Placeholder 2"/>
          <p:cNvSpPr>
            <a:spLocks noGrp="1"/>
          </p:cNvSpPr>
          <p:nvPr>
            <p:ph idx="1"/>
          </p:nvPr>
        </p:nvSpPr>
        <p:spPr/>
        <p:txBody>
          <a:bodyPr/>
          <a:lstStyle/>
          <a:p>
            <a:endParaRPr lang="en-US"/>
          </a:p>
        </p:txBody>
      </p:sp>
      <p:sp>
        <p:nvSpPr>
          <p:cNvPr id="5" name="Rectangle 2"/>
          <p:cNvSpPr>
            <a:spLocks noChangeArrowheads="1"/>
          </p:cNvSpPr>
          <p:nvPr/>
        </p:nvSpPr>
        <p:spPr bwMode="auto">
          <a:xfrm>
            <a:off x="2590800" y="6248400"/>
            <a:ext cx="6400800" cy="369332"/>
          </a:xfrm>
          <a:prstGeom prst="rect">
            <a:avLst/>
          </a:prstGeom>
          <a:noFill/>
          <a:ln w="9525">
            <a:noFill/>
            <a:miter lim="800000"/>
            <a:headEnd/>
            <a:tailEnd/>
          </a:ln>
        </p:spPr>
        <p:txBody>
          <a:bodyPr wrap="square" anchor="ctr">
            <a:spAutoFit/>
          </a:bodyPr>
          <a:lstStyle/>
          <a:p>
            <a:pPr algn="ctr"/>
            <a:r>
              <a:rPr lang="en-US" sz="1800" b="0" dirty="0">
                <a:hlinkClick r:id="rId3"/>
              </a:rPr>
              <a:t>http://bbzippo.wordpress.com/2010/11/28/kinect-in-infrared/</a:t>
            </a:r>
            <a:endParaRPr lang="en-US" sz="1800" b="0" dirty="0"/>
          </a:p>
        </p:txBody>
      </p:sp>
      <p:pic>
        <p:nvPicPr>
          <p:cNvPr id="110594" name="Picture 2"/>
          <p:cNvPicPr>
            <a:picLocks noChangeAspect="1" noChangeArrowheads="1"/>
          </p:cNvPicPr>
          <p:nvPr/>
        </p:nvPicPr>
        <p:blipFill>
          <a:blip r:embed="rId4" cstate="print"/>
          <a:srcRect t="16696"/>
          <a:stretch>
            <a:fillRect/>
          </a:stretch>
        </p:blipFill>
        <p:spPr bwMode="auto">
          <a:xfrm>
            <a:off x="152400" y="914400"/>
            <a:ext cx="2876550" cy="1797217"/>
          </a:xfrm>
          <a:prstGeom prst="rect">
            <a:avLst/>
          </a:prstGeom>
          <a:noFill/>
          <a:ln w="9525">
            <a:noFill/>
            <a:miter lim="800000"/>
            <a:headEnd/>
            <a:tailEnd/>
          </a:ln>
        </p:spPr>
      </p:pic>
      <p:pic>
        <p:nvPicPr>
          <p:cNvPr id="107522" name="Picture 2"/>
          <p:cNvPicPr>
            <a:picLocks noChangeAspect="1" noChangeArrowheads="1"/>
          </p:cNvPicPr>
          <p:nvPr/>
        </p:nvPicPr>
        <p:blipFill>
          <a:blip r:embed="rId5" cstate="print"/>
          <a:srcRect t="10909"/>
          <a:stretch>
            <a:fillRect/>
          </a:stretch>
        </p:blipFill>
        <p:spPr bwMode="auto">
          <a:xfrm>
            <a:off x="2590799" y="1905000"/>
            <a:ext cx="6349987" cy="4267200"/>
          </a:xfrm>
          <a:prstGeom prst="rect">
            <a:avLst/>
          </a:prstGeom>
          <a:noFill/>
          <a:ln w="9525">
            <a:noFill/>
            <a:miter lim="800000"/>
            <a:headEnd/>
            <a:tailEnd/>
          </a:ln>
        </p:spPr>
      </p:pic>
      <p:sp>
        <p:nvSpPr>
          <p:cNvPr id="7" name="TextBox 6">
            <a:extLst>
              <a:ext uri="{FF2B5EF4-FFF2-40B4-BE49-F238E27FC236}">
                <a16:creationId xmlns:a16="http://schemas.microsoft.com/office/drawing/2014/main" id="{56762E66-FBF9-5F45-8ABE-3446EB2BB6F7}"/>
              </a:ext>
            </a:extLst>
          </p:cNvPr>
          <p:cNvSpPr txBox="1"/>
          <p:nvPr/>
        </p:nvSpPr>
        <p:spPr>
          <a:xfrm>
            <a:off x="0" y="6535579"/>
            <a:ext cx="3352800" cy="338554"/>
          </a:xfrm>
          <a:prstGeom prst="rect">
            <a:avLst/>
          </a:prstGeom>
          <a:noFill/>
        </p:spPr>
        <p:txBody>
          <a:bodyPr wrap="square" rtlCol="0">
            <a:spAutoFit/>
          </a:bodyPr>
          <a:lstStyle/>
          <a:p>
            <a:pPr algn="l"/>
            <a:r>
              <a:rPr lang="en-US" sz="1600" b="0" dirty="0">
                <a:solidFill>
                  <a:schemeClr val="tx1"/>
                </a:solidFill>
              </a:rPr>
              <a:t>Slide from L. </a:t>
            </a:r>
            <a:r>
              <a:rPr lang="en-US" sz="1600" b="0" dirty="0" err="1">
                <a:solidFill>
                  <a:schemeClr val="tx1"/>
                </a:solidFill>
              </a:rPr>
              <a:t>Lazebnik</a:t>
            </a:r>
            <a:r>
              <a:rPr lang="en-US" sz="1600" b="0" dirty="0">
                <a:solidFill>
                  <a:schemeClr val="tx1"/>
                </a:solidFill>
              </a:rPr>
              <a:t>.</a:t>
            </a:r>
          </a:p>
        </p:txBody>
      </p:sp>
    </p:spTree>
    <p:extLst>
      <p:ext uri="{BB962C8B-B14F-4D97-AF65-F5344CB8AC3E}">
        <p14:creationId xmlns:p14="http://schemas.microsoft.com/office/powerpoint/2010/main" val="2050371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2B1D13-4734-7942-BF23-13C9DF9642A2}"/>
              </a:ext>
            </a:extLst>
          </p:cNvPr>
          <p:cNvSpPr>
            <a:spLocks noGrp="1"/>
          </p:cNvSpPr>
          <p:nvPr>
            <p:ph idx="1"/>
          </p:nvPr>
        </p:nvSpPr>
        <p:spPr/>
        <p:txBody>
          <a:bodyPr/>
          <a:lstStyle/>
          <a:p>
            <a:endParaRPr lang="en-US" dirty="0"/>
          </a:p>
        </p:txBody>
      </p:sp>
      <p:sp>
        <p:nvSpPr>
          <p:cNvPr id="929794" name="Rectangle 2"/>
          <p:cNvSpPr>
            <a:spLocks noGrp="1" noChangeArrowheads="1"/>
          </p:cNvSpPr>
          <p:nvPr>
            <p:ph type="title"/>
          </p:nvPr>
        </p:nvSpPr>
        <p:spPr/>
        <p:txBody>
          <a:bodyPr/>
          <a:lstStyle/>
          <a:p>
            <a:pPr eaLnBrk="1" hangingPunct="1">
              <a:defRPr/>
            </a:pPr>
            <a:r>
              <a:rPr lang="en-US" dirty="0"/>
              <a:t>Vision is easy for humans</a:t>
            </a:r>
          </a:p>
        </p:txBody>
      </p:sp>
      <p:pic>
        <p:nvPicPr>
          <p:cNvPr id="9" name="Picture 2"/>
          <p:cNvPicPr>
            <a:picLocks noChangeAspect="1" noChangeArrowheads="1"/>
          </p:cNvPicPr>
          <p:nvPr/>
        </p:nvPicPr>
        <p:blipFill>
          <a:blip r:embed="rId3" cstate="print"/>
          <a:srcRect/>
          <a:stretch>
            <a:fillRect/>
          </a:stretch>
        </p:blipFill>
        <p:spPr bwMode="auto">
          <a:xfrm>
            <a:off x="2647950" y="1623218"/>
            <a:ext cx="3848100" cy="3840163"/>
          </a:xfrm>
          <a:prstGeom prst="rect">
            <a:avLst/>
          </a:prstGeom>
          <a:noFill/>
          <a:ln w="9525" cap="flat" cmpd="sng">
            <a:solidFill>
              <a:schemeClr val="bg1"/>
            </a:solidFill>
            <a:prstDash val="solid"/>
            <a:miter lim="800000"/>
            <a:headEnd/>
            <a:tailEnd/>
          </a:ln>
          <a:effectLst/>
        </p:spPr>
      </p:pic>
      <p:sp>
        <p:nvSpPr>
          <p:cNvPr id="10" name="TextBox 9"/>
          <p:cNvSpPr txBox="1"/>
          <p:nvPr/>
        </p:nvSpPr>
        <p:spPr>
          <a:xfrm>
            <a:off x="5562600" y="6504801"/>
            <a:ext cx="3520516" cy="276999"/>
          </a:xfrm>
          <a:prstGeom prst="rect">
            <a:avLst/>
          </a:prstGeom>
          <a:noFill/>
        </p:spPr>
        <p:txBody>
          <a:bodyPr wrap="none">
            <a:spAutoFit/>
          </a:bodyPr>
          <a:lstStyle/>
          <a:p>
            <a:pPr algn="ctr" fontAlgn="auto">
              <a:spcBef>
                <a:spcPts val="0"/>
              </a:spcBef>
              <a:spcAft>
                <a:spcPts val="0"/>
              </a:spcAft>
              <a:defRPr/>
            </a:pPr>
            <a:r>
              <a:rPr lang="en-US" b="0" kern="0" dirty="0">
                <a:solidFill>
                  <a:schemeClr val="tx1"/>
                </a:solidFill>
                <a:cs typeface="+mn-cs"/>
              </a:rPr>
              <a:t>Source: “80 million tiny images” by </a:t>
            </a:r>
            <a:r>
              <a:rPr lang="en-US" b="0" kern="0" dirty="0" err="1">
                <a:solidFill>
                  <a:schemeClr val="tx1"/>
                </a:solidFill>
                <a:cs typeface="+mn-cs"/>
              </a:rPr>
              <a:t>Torralba</a:t>
            </a:r>
            <a:r>
              <a:rPr lang="en-US" b="0" kern="0" dirty="0">
                <a:solidFill>
                  <a:schemeClr val="tx1"/>
                </a:solidFill>
                <a:cs typeface="+mn-cs"/>
              </a:rPr>
              <a:t> et al.</a:t>
            </a:r>
          </a:p>
        </p:txBody>
      </p:sp>
      <p:sp>
        <p:nvSpPr>
          <p:cNvPr id="12" name="TextBox 11">
            <a:extLst>
              <a:ext uri="{FF2B5EF4-FFF2-40B4-BE49-F238E27FC236}">
                <a16:creationId xmlns:a16="http://schemas.microsoft.com/office/drawing/2014/main" id="{7060AD62-9773-7445-9C28-917300726688}"/>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2003378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 </a:t>
            </a:r>
            <a:r>
              <a:rPr lang="en-US" dirty="0" err="1"/>
              <a:t>TrueDepth</a:t>
            </a:r>
            <a:endParaRPr lang="en-US" dirty="0"/>
          </a:p>
        </p:txBody>
      </p:sp>
      <p:pic>
        <p:nvPicPr>
          <p:cNvPr id="4" name="Picture 3"/>
          <p:cNvPicPr>
            <a:picLocks noChangeAspect="1"/>
          </p:cNvPicPr>
          <p:nvPr/>
        </p:nvPicPr>
        <p:blipFill rotWithShape="1">
          <a:blip r:embed="rId2"/>
          <a:srcRect l="11113" t="7202" r="8374" b="12145"/>
          <a:stretch/>
        </p:blipFill>
        <p:spPr>
          <a:xfrm>
            <a:off x="3505200" y="3581400"/>
            <a:ext cx="5486400" cy="3156819"/>
          </a:xfrm>
          <a:prstGeom prst="rect">
            <a:avLst/>
          </a:prstGeom>
        </p:spPr>
      </p:pic>
      <p:pic>
        <p:nvPicPr>
          <p:cNvPr id="6" name="Picture 5"/>
          <p:cNvPicPr>
            <a:picLocks noChangeAspect="1"/>
          </p:cNvPicPr>
          <p:nvPr/>
        </p:nvPicPr>
        <p:blipFill>
          <a:blip r:embed="rId3"/>
          <a:stretch>
            <a:fillRect/>
          </a:stretch>
        </p:blipFill>
        <p:spPr>
          <a:xfrm>
            <a:off x="76200" y="990600"/>
            <a:ext cx="7362743" cy="2590800"/>
          </a:xfrm>
          <a:prstGeom prst="rect">
            <a:avLst/>
          </a:prstGeom>
        </p:spPr>
      </p:pic>
      <p:sp>
        <p:nvSpPr>
          <p:cNvPr id="7" name="Rectangle 6"/>
          <p:cNvSpPr/>
          <p:nvPr/>
        </p:nvSpPr>
        <p:spPr>
          <a:xfrm>
            <a:off x="304800" y="4699337"/>
            <a:ext cx="3200400" cy="1015663"/>
          </a:xfrm>
          <a:prstGeom prst="rect">
            <a:avLst/>
          </a:prstGeom>
        </p:spPr>
        <p:txBody>
          <a:bodyPr wrap="square">
            <a:spAutoFit/>
          </a:bodyPr>
          <a:lstStyle/>
          <a:p>
            <a:r>
              <a:rPr lang="en-US" sz="2000" b="0" dirty="0">
                <a:hlinkClick r:id="rId4"/>
              </a:rPr>
              <a:t>https://</a:t>
            </a:r>
            <a:r>
              <a:rPr lang="en-US" sz="2000" b="0" dirty="0" err="1">
                <a:hlinkClick r:id="rId4"/>
              </a:rPr>
              <a:t>www.cnet.com</a:t>
            </a:r>
            <a:r>
              <a:rPr lang="en-US" sz="2000" b="0" dirty="0">
                <a:hlinkClick r:id="rId4"/>
              </a:rPr>
              <a:t>/news/apple-face-id-</a:t>
            </a:r>
            <a:r>
              <a:rPr lang="en-US" sz="2000" b="0" dirty="0" err="1">
                <a:hlinkClick r:id="rId4"/>
              </a:rPr>
              <a:t>truedepth</a:t>
            </a:r>
            <a:r>
              <a:rPr lang="en-US" sz="2000" b="0" dirty="0">
                <a:hlinkClick r:id="rId4"/>
              </a:rPr>
              <a:t>-how-it-works/</a:t>
            </a:r>
            <a:endParaRPr lang="en-US" sz="2000" b="0" dirty="0"/>
          </a:p>
        </p:txBody>
      </p:sp>
      <p:sp>
        <p:nvSpPr>
          <p:cNvPr id="8" name="TextBox 7">
            <a:extLst>
              <a:ext uri="{FF2B5EF4-FFF2-40B4-BE49-F238E27FC236}">
                <a16:creationId xmlns:a16="http://schemas.microsoft.com/office/drawing/2014/main" id="{88E0EF6F-DDF8-0B46-A79D-09DA3A71C0A3}"/>
              </a:ext>
            </a:extLst>
          </p:cNvPr>
          <p:cNvSpPr txBox="1"/>
          <p:nvPr/>
        </p:nvSpPr>
        <p:spPr>
          <a:xfrm>
            <a:off x="0" y="6535579"/>
            <a:ext cx="3352800" cy="338554"/>
          </a:xfrm>
          <a:prstGeom prst="rect">
            <a:avLst/>
          </a:prstGeom>
          <a:noFill/>
        </p:spPr>
        <p:txBody>
          <a:bodyPr wrap="square" rtlCol="0">
            <a:spAutoFit/>
          </a:bodyPr>
          <a:lstStyle/>
          <a:p>
            <a:pPr algn="l"/>
            <a:r>
              <a:rPr lang="en-US" sz="1600" b="0" dirty="0">
                <a:solidFill>
                  <a:schemeClr val="tx1"/>
                </a:solidFill>
              </a:rPr>
              <a:t>Slide from L. </a:t>
            </a:r>
            <a:r>
              <a:rPr lang="en-US" sz="1600" b="0" dirty="0" err="1">
                <a:solidFill>
                  <a:schemeClr val="tx1"/>
                </a:solidFill>
              </a:rPr>
              <a:t>Lazebnik</a:t>
            </a:r>
            <a:r>
              <a:rPr lang="en-US" sz="1600" b="0" dirty="0">
                <a:solidFill>
                  <a:schemeClr val="tx1"/>
                </a:solidFill>
              </a:rPr>
              <a:t>.</a:t>
            </a:r>
          </a:p>
        </p:txBody>
      </p:sp>
    </p:spTree>
    <p:extLst>
      <p:ext uri="{BB962C8B-B14F-4D97-AF65-F5344CB8AC3E}">
        <p14:creationId xmlns:p14="http://schemas.microsoft.com/office/powerpoint/2010/main" val="1146615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SFM software</a:t>
            </a:r>
          </a:p>
        </p:txBody>
      </p:sp>
      <p:sp>
        <p:nvSpPr>
          <p:cNvPr id="3" name="Content Placeholder 2"/>
          <p:cNvSpPr>
            <a:spLocks noGrp="1"/>
          </p:cNvSpPr>
          <p:nvPr>
            <p:ph idx="1"/>
          </p:nvPr>
        </p:nvSpPr>
        <p:spPr/>
        <p:txBody>
          <a:bodyPr/>
          <a:lstStyle/>
          <a:p>
            <a:pPr>
              <a:buFont typeface="Arial"/>
              <a:buChar char="•"/>
            </a:pPr>
            <a:r>
              <a:rPr lang="en-US" dirty="0">
                <a:hlinkClick r:id="rId2"/>
              </a:rPr>
              <a:t>Bundler</a:t>
            </a:r>
            <a:endParaRPr lang="en-US" dirty="0"/>
          </a:p>
          <a:p>
            <a:pPr>
              <a:buFont typeface="Arial"/>
              <a:buChar char="•"/>
            </a:pPr>
            <a:r>
              <a:rPr lang="en-US" dirty="0">
                <a:hlinkClick r:id="rId3"/>
              </a:rPr>
              <a:t>OpenSfM</a:t>
            </a:r>
            <a:endParaRPr lang="en-US" dirty="0"/>
          </a:p>
          <a:p>
            <a:pPr>
              <a:buFont typeface="Arial"/>
              <a:buChar char="•"/>
            </a:pPr>
            <a:r>
              <a:rPr lang="en-US" dirty="0">
                <a:hlinkClick r:id="rId4"/>
              </a:rPr>
              <a:t>OpenMVG</a:t>
            </a:r>
            <a:endParaRPr lang="en-US" dirty="0"/>
          </a:p>
          <a:p>
            <a:pPr>
              <a:buFont typeface="Arial"/>
              <a:buChar char="•"/>
            </a:pPr>
            <a:r>
              <a:rPr lang="en-US" dirty="0">
                <a:hlinkClick r:id="rId5"/>
              </a:rPr>
              <a:t>VisualSFM</a:t>
            </a:r>
            <a:endParaRPr lang="en-US" dirty="0"/>
          </a:p>
          <a:p>
            <a:pPr>
              <a:buFont typeface="Arial"/>
              <a:buChar char="•"/>
            </a:pPr>
            <a:r>
              <a:rPr lang="en-US" dirty="0">
                <a:hlinkClick r:id="rId6"/>
              </a:rPr>
              <a:t>Colmap</a:t>
            </a:r>
            <a:endParaRPr lang="en-US" dirty="0"/>
          </a:p>
          <a:p>
            <a:pPr>
              <a:buFont typeface="Arial"/>
              <a:buChar char="•"/>
            </a:pPr>
            <a:r>
              <a:rPr lang="en-US" dirty="0"/>
              <a:t>See also </a:t>
            </a:r>
            <a:r>
              <a:rPr lang="en-US" dirty="0">
                <a:hlinkClick r:id="rId7"/>
              </a:rPr>
              <a:t>Wikipedia’s list of toolboxes</a:t>
            </a:r>
            <a:endParaRPr lang="en-US" dirty="0"/>
          </a:p>
        </p:txBody>
      </p:sp>
    </p:spTree>
    <p:extLst>
      <p:ext uri="{BB962C8B-B14F-4D97-AF65-F5344CB8AC3E}">
        <p14:creationId xmlns:p14="http://schemas.microsoft.com/office/powerpoint/2010/main" val="28989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Basis for SLAM</a:t>
            </a:r>
          </a:p>
        </p:txBody>
      </p:sp>
      <p:sp>
        <p:nvSpPr>
          <p:cNvPr id="3" name="Content Placeholder 2"/>
          <p:cNvSpPr>
            <a:spLocks noGrp="1"/>
          </p:cNvSpPr>
          <p:nvPr>
            <p:ph idx="1"/>
          </p:nvPr>
        </p:nvSpPr>
        <p:spPr>
          <a:xfrm>
            <a:off x="571500" y="914400"/>
            <a:ext cx="8001000" cy="5257800"/>
          </a:xfrm>
        </p:spPr>
        <p:txBody>
          <a:bodyPr/>
          <a:lstStyle/>
          <a:p>
            <a:pPr marL="457200" indent="-457200">
              <a:buFont typeface="Arial" panose="020B0604020202020204" pitchFamily="34" charset="0"/>
              <a:buChar char="•"/>
            </a:pPr>
            <a:r>
              <a:rPr lang="en-US" dirty="0"/>
              <a:t>Specialized sensors</a:t>
            </a:r>
          </a:p>
          <a:p>
            <a:pPr marL="457200" indent="-457200">
              <a:buFont typeface="Arial" panose="020B0604020202020204" pitchFamily="34" charset="0"/>
              <a:buChar char="•"/>
            </a:pPr>
            <a:r>
              <a:rPr lang="en-US" dirty="0"/>
              <a:t>Approximately know camera location</a:t>
            </a:r>
          </a:p>
          <a:p>
            <a:pPr marL="457200" indent="-457200">
              <a:buFont typeface="Arial" panose="020B0604020202020204" pitchFamily="34" charset="0"/>
              <a:buChar char="•"/>
            </a:pPr>
            <a:r>
              <a:rPr lang="en-US" dirty="0"/>
              <a:t>Need dense reconstructions for path-planning</a:t>
            </a:r>
          </a:p>
          <a:p>
            <a:pPr marL="457200" indent="-457200">
              <a:buFont typeface="Arial" panose="020B0604020202020204" pitchFamily="34" charset="0"/>
              <a:buChar char="•"/>
            </a:pPr>
            <a:r>
              <a:rPr lang="en-US" dirty="0"/>
              <a:t>Needs to be fast</a:t>
            </a:r>
          </a:p>
        </p:txBody>
      </p:sp>
    </p:spTree>
    <p:extLst>
      <p:ext uri="{BB962C8B-B14F-4D97-AF65-F5344CB8AC3E}">
        <p14:creationId xmlns:p14="http://schemas.microsoft.com/office/powerpoint/2010/main" val="3128246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Kinect Fusion</a:t>
            </a:r>
          </a:p>
        </p:txBody>
      </p:sp>
      <p:pic>
        <p:nvPicPr>
          <p:cNvPr id="6" name="Picture 5">
            <a:extLst>
              <a:ext uri="{FF2B5EF4-FFF2-40B4-BE49-F238E27FC236}">
                <a16:creationId xmlns:a16="http://schemas.microsoft.com/office/drawing/2014/main" id="{33CE2E8D-810C-8C4E-BA04-5D223A07E037}"/>
              </a:ext>
            </a:extLst>
          </p:cNvPr>
          <p:cNvPicPr>
            <a:picLocks noChangeAspect="1"/>
          </p:cNvPicPr>
          <p:nvPr/>
        </p:nvPicPr>
        <p:blipFill>
          <a:blip r:embed="rId2"/>
          <a:stretch>
            <a:fillRect/>
          </a:stretch>
        </p:blipFill>
        <p:spPr>
          <a:xfrm>
            <a:off x="0" y="304800"/>
            <a:ext cx="9144000" cy="5022509"/>
          </a:xfrm>
          <a:prstGeom prst="rect">
            <a:avLst/>
          </a:prstGeom>
        </p:spPr>
      </p:pic>
      <p:sp>
        <p:nvSpPr>
          <p:cNvPr id="7" name="Rectangle 6">
            <a:extLst>
              <a:ext uri="{FF2B5EF4-FFF2-40B4-BE49-F238E27FC236}">
                <a16:creationId xmlns:a16="http://schemas.microsoft.com/office/drawing/2014/main" id="{374D6B89-3982-B34D-A3AA-28CD43F6B66F}"/>
              </a:ext>
            </a:extLst>
          </p:cNvPr>
          <p:cNvSpPr/>
          <p:nvPr/>
        </p:nvSpPr>
        <p:spPr>
          <a:xfrm>
            <a:off x="0" y="5555909"/>
            <a:ext cx="9144000" cy="369332"/>
          </a:xfrm>
          <a:prstGeom prst="rect">
            <a:avLst/>
          </a:prstGeom>
        </p:spPr>
        <p:txBody>
          <a:bodyPr wrap="square">
            <a:spAutoFit/>
          </a:bodyPr>
          <a:lstStyle/>
          <a:p>
            <a:r>
              <a:rPr lang="en-US" sz="1800" b="0" u="sng" dirty="0">
                <a:solidFill>
                  <a:srgbClr val="0000FF"/>
                </a:solidFill>
                <a:latin typeface="Arial" panose="020B0604020202020204" pitchFamily="34" charset="0"/>
                <a:hlinkClick r:id="rId3"/>
              </a:rPr>
              <a:t>Paper link</a:t>
            </a:r>
            <a:r>
              <a:rPr lang="en-US" sz="1800" b="0" dirty="0">
                <a:solidFill>
                  <a:srgbClr val="000000"/>
                </a:solidFill>
                <a:latin typeface="Arial" panose="020B0604020202020204" pitchFamily="34" charset="0"/>
              </a:rPr>
              <a:t> (ACM Symposium on User Interface Software and Technology, October 2011)</a:t>
            </a:r>
            <a:endParaRPr lang="en-US" sz="1800" b="0" dirty="0">
              <a:solidFill>
                <a:srgbClr val="000000"/>
              </a:solidFill>
              <a:effectLst/>
              <a:latin typeface="Arial" panose="020B0604020202020204" pitchFamily="34" charset="0"/>
            </a:endParaRPr>
          </a:p>
        </p:txBody>
      </p:sp>
      <p:sp>
        <p:nvSpPr>
          <p:cNvPr id="8" name="Rectangle 7">
            <a:extLst>
              <a:ext uri="{FF2B5EF4-FFF2-40B4-BE49-F238E27FC236}">
                <a16:creationId xmlns:a16="http://schemas.microsoft.com/office/drawing/2014/main" id="{4B1D8FA9-707E-1F4E-801A-62CC6F87E27D}"/>
              </a:ext>
            </a:extLst>
          </p:cNvPr>
          <p:cNvSpPr/>
          <p:nvPr/>
        </p:nvSpPr>
        <p:spPr>
          <a:xfrm>
            <a:off x="228600" y="6298526"/>
            <a:ext cx="8686800" cy="461665"/>
          </a:xfrm>
          <a:prstGeom prst="rect">
            <a:avLst/>
          </a:prstGeom>
        </p:spPr>
        <p:txBody>
          <a:bodyPr wrap="square">
            <a:spAutoFit/>
          </a:bodyPr>
          <a:lstStyle/>
          <a:p>
            <a:r>
              <a:rPr lang="en-US" sz="2400" b="0" u="sng" dirty="0">
                <a:solidFill>
                  <a:srgbClr val="0000FF"/>
                </a:solidFill>
                <a:latin typeface="Arial" panose="020B0604020202020204" pitchFamily="34" charset="0"/>
              </a:rPr>
              <a:t>YouTube Video</a:t>
            </a:r>
            <a:endParaRPr lang="en-US" sz="2400" b="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134267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t>Reconstruction in construction industry</a:t>
            </a:r>
          </a:p>
        </p:txBody>
      </p:sp>
      <p:pic>
        <p:nvPicPr>
          <p:cNvPr id="2" name="Picture 1"/>
          <p:cNvPicPr>
            <a:picLocks noChangeAspect="1"/>
          </p:cNvPicPr>
          <p:nvPr/>
        </p:nvPicPr>
        <p:blipFill>
          <a:blip r:embed="rId3"/>
          <a:stretch>
            <a:fillRect/>
          </a:stretch>
        </p:blipFill>
        <p:spPr>
          <a:xfrm>
            <a:off x="0" y="1295400"/>
            <a:ext cx="9082087" cy="4395573"/>
          </a:xfrm>
          <a:prstGeom prst="rect">
            <a:avLst/>
          </a:prstGeom>
        </p:spPr>
      </p:pic>
      <p:sp>
        <p:nvSpPr>
          <p:cNvPr id="3" name="TextBox 2"/>
          <p:cNvSpPr txBox="1"/>
          <p:nvPr/>
        </p:nvSpPr>
        <p:spPr>
          <a:xfrm>
            <a:off x="3148708" y="6096000"/>
            <a:ext cx="2853666" cy="461665"/>
          </a:xfrm>
          <a:prstGeom prst="rect">
            <a:avLst/>
          </a:prstGeom>
          <a:noFill/>
        </p:spPr>
        <p:txBody>
          <a:bodyPr wrap="none" rtlCol="0">
            <a:spAutoFit/>
          </a:bodyPr>
          <a:lstStyle/>
          <a:p>
            <a:r>
              <a:rPr lang="en-US" sz="2400" b="0" dirty="0">
                <a:solidFill>
                  <a:srgbClr val="000000"/>
                </a:solidFill>
              </a:rPr>
              <a:t>reconstructinc.com </a:t>
            </a:r>
          </a:p>
        </p:txBody>
      </p:sp>
      <p:sp>
        <p:nvSpPr>
          <p:cNvPr id="4" name="TextBox 3"/>
          <p:cNvSpPr txBox="1"/>
          <p:nvPr/>
        </p:nvSpPr>
        <p:spPr>
          <a:xfrm>
            <a:off x="7664852" y="6504801"/>
            <a:ext cx="1402948" cy="276999"/>
          </a:xfrm>
          <a:prstGeom prst="rect">
            <a:avLst/>
          </a:prstGeom>
          <a:noFill/>
        </p:spPr>
        <p:txBody>
          <a:bodyPr wrap="none" rtlCol="0">
            <a:spAutoFit/>
          </a:bodyPr>
          <a:lstStyle/>
          <a:p>
            <a:r>
              <a:rPr lang="en-US" b="0" dirty="0">
                <a:solidFill>
                  <a:srgbClr val="000000"/>
                </a:solidFill>
              </a:rPr>
              <a:t>Source: D. </a:t>
            </a:r>
            <a:r>
              <a:rPr lang="en-US" b="0" dirty="0" err="1">
                <a:solidFill>
                  <a:srgbClr val="000000"/>
                </a:solidFill>
              </a:rPr>
              <a:t>Hoiem</a:t>
            </a:r>
            <a:endParaRPr lang="en-US" b="0" dirty="0">
              <a:solidFill>
                <a:srgbClr val="000000"/>
              </a:solidFill>
            </a:endParaRPr>
          </a:p>
        </p:txBody>
      </p:sp>
      <p:sp>
        <p:nvSpPr>
          <p:cNvPr id="6" name="TextBox 5">
            <a:extLst>
              <a:ext uri="{FF2B5EF4-FFF2-40B4-BE49-F238E27FC236}">
                <a16:creationId xmlns:a16="http://schemas.microsoft.com/office/drawing/2014/main" id="{B68FFB8A-D91F-B343-A457-4E097FD36B5C}"/>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Tree>
    <p:extLst>
      <p:ext uri="{BB962C8B-B14F-4D97-AF65-F5344CB8AC3E}">
        <p14:creationId xmlns:p14="http://schemas.microsoft.com/office/powerpoint/2010/main" val="3217368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 name="matterport.mov" descr="matterport.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1047044"/>
            <a:ext cx="8382001" cy="5277557"/>
          </a:xfrm>
          <a:prstGeom prst="rect">
            <a:avLst/>
          </a:prstGeom>
          <a:ln w="12700">
            <a:miter lim="400000"/>
          </a:ln>
        </p:spPr>
      </p:pic>
      <p:sp>
        <p:nvSpPr>
          <p:cNvPr id="1117" name="Title 1"/>
          <p:cNvSpPr txBox="1">
            <a:spLocks noGrp="1"/>
          </p:cNvSpPr>
          <p:nvPr>
            <p:ph type="title"/>
          </p:nvPr>
        </p:nvSpPr>
        <p:spPr>
          <a:prstGeom prst="rect">
            <a:avLst/>
          </a:prstGeom>
        </p:spPr>
        <p:txBody>
          <a:bodyPr/>
          <a:lstStyle/>
          <a:p>
            <a:r>
              <a:t>Applications</a:t>
            </a:r>
          </a:p>
        </p:txBody>
      </p:sp>
      <p:sp>
        <p:nvSpPr>
          <p:cNvPr id="5" name="TextBox 4">
            <a:extLst>
              <a:ext uri="{FF2B5EF4-FFF2-40B4-BE49-F238E27FC236}">
                <a16:creationId xmlns:a16="http://schemas.microsoft.com/office/drawing/2014/main" id="{FD45D95A-4ACF-FB4F-937F-826076E858FF}"/>
              </a:ext>
            </a:extLst>
          </p:cNvPr>
          <p:cNvSpPr txBox="1"/>
          <p:nvPr/>
        </p:nvSpPr>
        <p:spPr>
          <a:xfrm>
            <a:off x="89770" y="6430053"/>
            <a:ext cx="215956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N. Snavely</a:t>
            </a:r>
            <a:endParaRPr lang="en-US" sz="1800" b="0" kern="0" dirty="0">
              <a:solidFill>
                <a:schemeClr val="tx1"/>
              </a:solidFill>
              <a:cs typeface="+mn-cs"/>
            </a:endParaRPr>
          </a:p>
        </p:txBody>
      </p:sp>
      <p:sp>
        <p:nvSpPr>
          <p:cNvPr id="2" name="Rectangle 1">
            <a:extLst>
              <a:ext uri="{FF2B5EF4-FFF2-40B4-BE49-F238E27FC236}">
                <a16:creationId xmlns:a16="http://schemas.microsoft.com/office/drawing/2014/main" id="{031CC3CA-CC06-6F46-82A7-95B32C46E4B6}"/>
              </a:ext>
            </a:extLst>
          </p:cNvPr>
          <p:cNvSpPr/>
          <p:nvPr/>
        </p:nvSpPr>
        <p:spPr>
          <a:xfrm>
            <a:off x="3733800" y="6457245"/>
            <a:ext cx="5136342" cy="307777"/>
          </a:xfrm>
          <a:prstGeom prst="rect">
            <a:avLst/>
          </a:prstGeom>
        </p:spPr>
        <p:txBody>
          <a:bodyPr wrap="none">
            <a:spAutoFit/>
          </a:bodyPr>
          <a:lstStyle/>
          <a:p>
            <a:r>
              <a:rPr lang="en-US" sz="1400" b="0" dirty="0">
                <a:solidFill>
                  <a:schemeClr val="tx1"/>
                </a:solidFill>
              </a:rPr>
              <a:t>Interactive Example : </a:t>
            </a:r>
            <a:r>
              <a:rPr lang="en-US" sz="1400" b="0" dirty="0">
                <a:hlinkClick r:id="rId5"/>
              </a:rPr>
              <a:t>https://matterport.com/en-gb/media/2486</a:t>
            </a:r>
            <a:endParaRPr lang="en-US" sz="1400" b="0" dirty="0"/>
          </a:p>
        </p:txBody>
      </p:sp>
    </p:spTree>
    <p:extLst>
      <p:ext uri="{BB962C8B-B14F-4D97-AF65-F5344CB8AC3E}">
        <p14:creationId xmlns:p14="http://schemas.microsoft.com/office/powerpoint/2010/main" val="143914278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83" fill="hold"/>
                                        <p:tgtEl>
                                          <p:spTgt spid="11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11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2438400" y="1981200"/>
            <a:ext cx="4200729" cy="3742978"/>
            <a:chOff x="4711808" y="1905000"/>
            <a:chExt cx="4200729" cy="3742978"/>
          </a:xfrm>
        </p:grpSpPr>
        <p:pic>
          <p:nvPicPr>
            <p:cNvPr id="13" name="Picture 3"/>
            <p:cNvPicPr>
              <a:picLocks noChangeAspect="1" noChangeArrowheads="1"/>
            </p:cNvPicPr>
            <p:nvPr/>
          </p:nvPicPr>
          <p:blipFill>
            <a:blip r:embed="rId3" cstate="print"/>
            <a:srcRect/>
            <a:stretch>
              <a:fillRect/>
            </a:stretch>
          </p:blipFill>
          <p:spPr bwMode="auto">
            <a:xfrm>
              <a:off x="4711808" y="1914310"/>
              <a:ext cx="4200729" cy="3059305"/>
            </a:xfrm>
            <a:prstGeom prst="rect">
              <a:avLst/>
            </a:prstGeom>
            <a:noFill/>
            <a:ln w="6350">
              <a:solidFill>
                <a:schemeClr val="tx1"/>
              </a:solidFill>
              <a:round/>
              <a:headEnd/>
              <a:tailEnd/>
            </a:ln>
            <a:effectLst>
              <a:outerShdw blurRad="50800" dist="38100" dir="2700000" algn="tl" rotWithShape="0">
                <a:prstClr val="black">
                  <a:alpha val="40000"/>
                </a:prstClr>
              </a:outerShdw>
            </a:effectLst>
          </p:spPr>
        </p:pic>
        <p:grpSp>
          <p:nvGrpSpPr>
            <p:cNvPr id="14" name="Group 4"/>
            <p:cNvGrpSpPr>
              <a:grpSpLocks/>
            </p:cNvGrpSpPr>
            <p:nvPr/>
          </p:nvGrpSpPr>
          <p:grpSpPr bwMode="auto">
            <a:xfrm>
              <a:off x="4711808" y="1905000"/>
              <a:ext cx="4200729" cy="2472768"/>
              <a:chOff x="336" y="585"/>
              <a:chExt cx="2256" cy="1328"/>
            </a:xfrm>
          </p:grpSpPr>
          <p:sp>
            <p:nvSpPr>
              <p:cNvPr id="17" name="Line 5"/>
              <p:cNvSpPr>
                <a:spLocks noChangeShapeType="1"/>
              </p:cNvSpPr>
              <p:nvPr/>
            </p:nvSpPr>
            <p:spPr bwMode="auto">
              <a:xfrm>
                <a:off x="336" y="1607"/>
                <a:ext cx="2256" cy="1"/>
              </a:xfrm>
              <a:prstGeom prst="line">
                <a:avLst/>
              </a:prstGeom>
              <a:noFill/>
              <a:ln w="25400">
                <a:solidFill>
                  <a:srgbClr val="00FF00"/>
                </a:solidFill>
                <a:prstDash val="sysDash"/>
                <a:miter lim="800000"/>
                <a:headEnd/>
                <a:tailEnd/>
              </a:ln>
              <a:effectLst/>
            </p:spPr>
            <p:txBody>
              <a:bodyP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19" name="Freeform 6"/>
              <p:cNvSpPr>
                <a:spLocks noChangeArrowheads="1"/>
              </p:cNvSpPr>
              <p:nvPr/>
            </p:nvSpPr>
            <p:spPr bwMode="auto">
              <a:xfrm>
                <a:off x="336" y="1628"/>
                <a:ext cx="2256" cy="168"/>
              </a:xfrm>
              <a:custGeom>
                <a:avLst/>
                <a:gdLst/>
                <a:ahLst/>
                <a:cxnLst>
                  <a:cxn ang="0">
                    <a:pos x="0" y="177"/>
                  </a:cxn>
                  <a:cxn ang="0">
                    <a:pos x="670" y="6"/>
                  </a:cxn>
                  <a:cxn ang="0">
                    <a:pos x="810" y="0"/>
                  </a:cxn>
                  <a:cxn ang="0">
                    <a:pos x="1219" y="9"/>
                  </a:cxn>
                  <a:cxn ang="0">
                    <a:pos x="1296" y="47"/>
                  </a:cxn>
                  <a:cxn ang="0">
                    <a:pos x="1438" y="40"/>
                  </a:cxn>
                  <a:cxn ang="0">
                    <a:pos x="1567" y="107"/>
                  </a:cxn>
                  <a:cxn ang="0">
                    <a:pos x="2304" y="155"/>
                  </a:cxn>
                </a:cxnLst>
                <a:rect l="0" t="0" r="r" b="b"/>
                <a:pathLst>
                  <a:path w="2304" h="177">
                    <a:moveTo>
                      <a:pt x="0" y="177"/>
                    </a:moveTo>
                    <a:lnTo>
                      <a:pt x="670" y="6"/>
                    </a:lnTo>
                    <a:lnTo>
                      <a:pt x="810" y="0"/>
                    </a:lnTo>
                    <a:lnTo>
                      <a:pt x="1219" y="9"/>
                    </a:lnTo>
                    <a:lnTo>
                      <a:pt x="1296" y="47"/>
                    </a:lnTo>
                    <a:lnTo>
                      <a:pt x="1438" y="40"/>
                    </a:lnTo>
                    <a:lnTo>
                      <a:pt x="1567" y="107"/>
                    </a:lnTo>
                    <a:lnTo>
                      <a:pt x="2304" y="155"/>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0" name="Freeform 7"/>
              <p:cNvSpPr>
                <a:spLocks noChangeArrowheads="1"/>
              </p:cNvSpPr>
              <p:nvPr/>
            </p:nvSpPr>
            <p:spPr bwMode="auto">
              <a:xfrm>
                <a:off x="544" y="585"/>
                <a:ext cx="2046" cy="632"/>
              </a:xfrm>
              <a:custGeom>
                <a:avLst/>
                <a:gdLst/>
                <a:ahLst/>
                <a:cxnLst>
                  <a:cxn ang="0">
                    <a:pos x="0" y="0"/>
                  </a:cxn>
                  <a:cxn ang="0">
                    <a:pos x="220" y="245"/>
                  </a:cxn>
                  <a:cxn ang="0">
                    <a:pos x="304" y="291"/>
                  </a:cxn>
                  <a:cxn ang="0">
                    <a:pos x="354" y="391"/>
                  </a:cxn>
                  <a:cxn ang="0">
                    <a:pos x="390" y="403"/>
                  </a:cxn>
                  <a:cxn ang="0">
                    <a:pos x="458" y="564"/>
                  </a:cxn>
                  <a:cxn ang="0">
                    <a:pos x="378" y="564"/>
                  </a:cxn>
                  <a:cxn ang="0">
                    <a:pos x="410" y="617"/>
                  </a:cxn>
                  <a:cxn ang="0">
                    <a:pos x="467" y="615"/>
                  </a:cxn>
                  <a:cxn ang="0">
                    <a:pos x="510" y="665"/>
                  </a:cxn>
                  <a:cxn ang="0">
                    <a:pos x="599" y="631"/>
                  </a:cxn>
                  <a:cxn ang="0">
                    <a:pos x="652" y="643"/>
                  </a:cxn>
                  <a:cxn ang="0">
                    <a:pos x="832" y="603"/>
                  </a:cxn>
                  <a:cxn ang="0">
                    <a:pos x="988" y="629"/>
                  </a:cxn>
                  <a:cxn ang="0">
                    <a:pos x="1062" y="528"/>
                  </a:cxn>
                  <a:cxn ang="0">
                    <a:pos x="1180" y="533"/>
                  </a:cxn>
                  <a:cxn ang="0">
                    <a:pos x="1166" y="514"/>
                  </a:cxn>
                  <a:cxn ang="0">
                    <a:pos x="1314" y="322"/>
                  </a:cxn>
                  <a:cxn ang="0">
                    <a:pos x="1372" y="310"/>
                  </a:cxn>
                  <a:cxn ang="0">
                    <a:pos x="1372" y="197"/>
                  </a:cxn>
                  <a:cxn ang="0">
                    <a:pos x="1420" y="197"/>
                  </a:cxn>
                  <a:cxn ang="0">
                    <a:pos x="1446" y="228"/>
                  </a:cxn>
                  <a:cxn ang="0">
                    <a:pos x="1449" y="288"/>
                  </a:cxn>
                  <a:cxn ang="0">
                    <a:pos x="1823" y="221"/>
                  </a:cxn>
                  <a:cxn ang="0">
                    <a:pos x="1826" y="82"/>
                  </a:cxn>
                  <a:cxn ang="0">
                    <a:pos x="1900" y="53"/>
                  </a:cxn>
                  <a:cxn ang="0">
                    <a:pos x="1922" y="96"/>
                  </a:cxn>
                  <a:cxn ang="0">
                    <a:pos x="1922" y="199"/>
                  </a:cxn>
                  <a:cxn ang="0">
                    <a:pos x="2090" y="161"/>
                  </a:cxn>
                </a:cxnLst>
                <a:rect l="0" t="0" r="r" b="b"/>
                <a:pathLst>
                  <a:path w="2090" h="665">
                    <a:moveTo>
                      <a:pt x="0" y="0"/>
                    </a:moveTo>
                    <a:cubicBezTo>
                      <a:pt x="37" y="41"/>
                      <a:pt x="167" y="196"/>
                      <a:pt x="220" y="245"/>
                    </a:cubicBezTo>
                    <a:lnTo>
                      <a:pt x="304" y="291"/>
                    </a:lnTo>
                    <a:lnTo>
                      <a:pt x="354" y="391"/>
                    </a:lnTo>
                    <a:lnTo>
                      <a:pt x="390" y="403"/>
                    </a:lnTo>
                    <a:lnTo>
                      <a:pt x="458" y="564"/>
                    </a:lnTo>
                    <a:lnTo>
                      <a:pt x="378" y="564"/>
                    </a:lnTo>
                    <a:lnTo>
                      <a:pt x="410" y="617"/>
                    </a:lnTo>
                    <a:lnTo>
                      <a:pt x="467" y="615"/>
                    </a:lnTo>
                    <a:lnTo>
                      <a:pt x="510" y="665"/>
                    </a:lnTo>
                    <a:lnTo>
                      <a:pt x="599" y="631"/>
                    </a:lnTo>
                    <a:lnTo>
                      <a:pt x="652" y="643"/>
                    </a:lnTo>
                    <a:lnTo>
                      <a:pt x="832" y="603"/>
                    </a:lnTo>
                    <a:lnTo>
                      <a:pt x="988" y="629"/>
                    </a:lnTo>
                    <a:lnTo>
                      <a:pt x="1062" y="528"/>
                    </a:lnTo>
                    <a:lnTo>
                      <a:pt x="1180" y="533"/>
                    </a:lnTo>
                    <a:lnTo>
                      <a:pt x="1166" y="514"/>
                    </a:lnTo>
                    <a:lnTo>
                      <a:pt x="1314" y="322"/>
                    </a:lnTo>
                    <a:lnTo>
                      <a:pt x="1372" y="310"/>
                    </a:lnTo>
                    <a:lnTo>
                      <a:pt x="1372" y="197"/>
                    </a:lnTo>
                    <a:lnTo>
                      <a:pt x="1420" y="197"/>
                    </a:lnTo>
                    <a:lnTo>
                      <a:pt x="1446" y="228"/>
                    </a:lnTo>
                    <a:lnTo>
                      <a:pt x="1449" y="288"/>
                    </a:lnTo>
                    <a:lnTo>
                      <a:pt x="1823" y="221"/>
                    </a:lnTo>
                    <a:lnTo>
                      <a:pt x="1826" y="82"/>
                    </a:lnTo>
                    <a:lnTo>
                      <a:pt x="1900" y="53"/>
                    </a:lnTo>
                    <a:lnTo>
                      <a:pt x="1922" y="96"/>
                    </a:lnTo>
                    <a:lnTo>
                      <a:pt x="1922" y="199"/>
                    </a:lnTo>
                    <a:lnTo>
                      <a:pt x="2090" y="161"/>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1" name="Freeform 8"/>
              <p:cNvSpPr>
                <a:spLocks noChangeArrowheads="1"/>
              </p:cNvSpPr>
              <p:nvPr/>
            </p:nvSpPr>
            <p:spPr bwMode="auto">
              <a:xfrm>
                <a:off x="726" y="953"/>
                <a:ext cx="156" cy="743"/>
              </a:xfrm>
              <a:custGeom>
                <a:avLst/>
                <a:gdLst/>
                <a:ahLst/>
                <a:cxnLst>
                  <a:cxn ang="0">
                    <a:pos x="159" y="2"/>
                  </a:cxn>
                  <a:cxn ang="0">
                    <a:pos x="32" y="0"/>
                  </a:cxn>
                  <a:cxn ang="0">
                    <a:pos x="0" y="782"/>
                  </a:cxn>
                </a:cxnLst>
                <a:rect l="0" t="0" r="r" b="b"/>
                <a:pathLst>
                  <a:path w="159" h="782">
                    <a:moveTo>
                      <a:pt x="159" y="2"/>
                    </a:moveTo>
                    <a:lnTo>
                      <a:pt x="32" y="0"/>
                    </a:lnTo>
                    <a:lnTo>
                      <a:pt x="0" y="782"/>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2" name="Line 9"/>
              <p:cNvSpPr>
                <a:spLocks noChangeShapeType="1"/>
              </p:cNvSpPr>
              <p:nvPr/>
            </p:nvSpPr>
            <p:spPr bwMode="auto">
              <a:xfrm>
                <a:off x="1366" y="1158"/>
                <a:ext cx="5" cy="481"/>
              </a:xfrm>
              <a:prstGeom prst="line">
                <a:avLst/>
              </a:prstGeom>
              <a:noFill/>
              <a:ln w="25400">
                <a:solidFill>
                  <a:srgbClr val="FFFF00"/>
                </a:solidFill>
                <a:miter lim="800000"/>
                <a:headEnd/>
                <a:tailEnd/>
              </a:ln>
              <a:effectLst/>
            </p:spPr>
            <p:txBody>
              <a:bodyP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3" name="Freeform 10"/>
              <p:cNvSpPr>
                <a:spLocks noChangeArrowheads="1"/>
              </p:cNvSpPr>
              <p:nvPr/>
            </p:nvSpPr>
            <p:spPr bwMode="auto">
              <a:xfrm>
                <a:off x="1511" y="1183"/>
                <a:ext cx="12" cy="456"/>
              </a:xfrm>
              <a:custGeom>
                <a:avLst/>
                <a:gdLst/>
                <a:ahLst/>
                <a:cxnLst>
                  <a:cxn ang="0">
                    <a:pos x="0" y="0"/>
                  </a:cxn>
                  <a:cxn ang="0">
                    <a:pos x="12" y="480"/>
                  </a:cxn>
                </a:cxnLst>
                <a:rect l="0" t="0" r="r" b="b"/>
                <a:pathLst>
                  <a:path w="12" h="480">
                    <a:moveTo>
                      <a:pt x="0" y="0"/>
                    </a:moveTo>
                    <a:lnTo>
                      <a:pt x="12" y="480"/>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4" name="Freeform 11"/>
              <p:cNvSpPr>
                <a:spLocks noChangeArrowheads="1"/>
              </p:cNvSpPr>
              <p:nvPr/>
            </p:nvSpPr>
            <p:spPr bwMode="auto">
              <a:xfrm>
                <a:off x="1830" y="893"/>
                <a:ext cx="43" cy="839"/>
              </a:xfrm>
              <a:custGeom>
                <a:avLst/>
                <a:gdLst/>
                <a:ahLst/>
                <a:cxnLst>
                  <a:cxn ang="0">
                    <a:pos x="0" y="0"/>
                  </a:cxn>
                  <a:cxn ang="0">
                    <a:pos x="8" y="58"/>
                  </a:cxn>
                  <a:cxn ang="0">
                    <a:pos x="24" y="89"/>
                  </a:cxn>
                  <a:cxn ang="0">
                    <a:pos x="44" y="883"/>
                  </a:cxn>
                </a:cxnLst>
                <a:rect l="0" t="0" r="r" b="b"/>
                <a:pathLst>
                  <a:path w="44" h="883">
                    <a:moveTo>
                      <a:pt x="0" y="0"/>
                    </a:moveTo>
                    <a:lnTo>
                      <a:pt x="8" y="58"/>
                    </a:lnTo>
                    <a:lnTo>
                      <a:pt x="24" y="89"/>
                    </a:lnTo>
                    <a:lnTo>
                      <a:pt x="44" y="883"/>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5" name="Freeform 12"/>
              <p:cNvSpPr>
                <a:spLocks noChangeArrowheads="1"/>
              </p:cNvSpPr>
              <p:nvPr/>
            </p:nvSpPr>
            <p:spPr bwMode="auto">
              <a:xfrm>
                <a:off x="1699" y="1091"/>
                <a:ext cx="42" cy="577"/>
              </a:xfrm>
              <a:custGeom>
                <a:avLst/>
                <a:gdLst/>
                <a:ahLst/>
                <a:cxnLst>
                  <a:cxn ang="0">
                    <a:pos x="0" y="0"/>
                  </a:cxn>
                  <a:cxn ang="0">
                    <a:pos x="36" y="5"/>
                  </a:cxn>
                  <a:cxn ang="0">
                    <a:pos x="43" y="607"/>
                  </a:cxn>
                </a:cxnLst>
                <a:rect l="0" t="0" r="r" b="b"/>
                <a:pathLst>
                  <a:path w="43" h="607">
                    <a:moveTo>
                      <a:pt x="0" y="0"/>
                    </a:moveTo>
                    <a:lnTo>
                      <a:pt x="36" y="5"/>
                    </a:lnTo>
                    <a:lnTo>
                      <a:pt x="43" y="607"/>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6" name="Line 13"/>
              <p:cNvSpPr>
                <a:spLocks noChangeShapeType="1"/>
              </p:cNvSpPr>
              <p:nvPr/>
            </p:nvSpPr>
            <p:spPr bwMode="auto">
              <a:xfrm>
                <a:off x="1135" y="1183"/>
                <a:ext cx="1" cy="456"/>
              </a:xfrm>
              <a:prstGeom prst="line">
                <a:avLst/>
              </a:prstGeom>
              <a:noFill/>
              <a:ln w="25400">
                <a:solidFill>
                  <a:srgbClr val="FFFF00"/>
                </a:solidFill>
                <a:miter lim="800000"/>
                <a:headEnd/>
                <a:tailEnd/>
              </a:ln>
              <a:effectLst/>
            </p:spPr>
            <p:txBody>
              <a:bodyP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7" name="Freeform 14"/>
              <p:cNvSpPr>
                <a:spLocks noChangeArrowheads="1"/>
              </p:cNvSpPr>
              <p:nvPr/>
            </p:nvSpPr>
            <p:spPr bwMode="auto">
              <a:xfrm>
                <a:off x="336" y="590"/>
                <a:ext cx="576" cy="534"/>
              </a:xfrm>
              <a:custGeom>
                <a:avLst/>
                <a:gdLst/>
                <a:ahLst/>
                <a:cxnLst>
                  <a:cxn ang="0">
                    <a:pos x="0" y="0"/>
                  </a:cxn>
                  <a:cxn ang="0">
                    <a:pos x="422" y="377"/>
                  </a:cxn>
                  <a:cxn ang="0">
                    <a:pos x="588" y="562"/>
                  </a:cxn>
                </a:cxnLst>
                <a:rect l="0" t="0" r="r" b="b"/>
                <a:pathLst>
                  <a:path w="588" h="562">
                    <a:moveTo>
                      <a:pt x="0" y="0"/>
                    </a:moveTo>
                    <a:lnTo>
                      <a:pt x="422" y="377"/>
                    </a:lnTo>
                    <a:lnTo>
                      <a:pt x="588" y="562"/>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8" name="Freeform 15"/>
              <p:cNvSpPr>
                <a:spLocks noChangeArrowheads="1"/>
              </p:cNvSpPr>
              <p:nvPr/>
            </p:nvSpPr>
            <p:spPr bwMode="auto">
              <a:xfrm>
                <a:off x="1583" y="1087"/>
                <a:ext cx="22" cy="598"/>
              </a:xfrm>
              <a:custGeom>
                <a:avLst/>
                <a:gdLst/>
                <a:ahLst/>
                <a:cxnLst>
                  <a:cxn ang="0">
                    <a:pos x="0" y="0"/>
                  </a:cxn>
                  <a:cxn ang="0">
                    <a:pos x="8" y="598"/>
                  </a:cxn>
                  <a:cxn ang="0">
                    <a:pos x="23" y="629"/>
                  </a:cxn>
                </a:cxnLst>
                <a:rect l="0" t="0" r="r" b="b"/>
                <a:pathLst>
                  <a:path w="23" h="629">
                    <a:moveTo>
                      <a:pt x="0" y="0"/>
                    </a:moveTo>
                    <a:lnTo>
                      <a:pt x="8" y="598"/>
                    </a:lnTo>
                    <a:lnTo>
                      <a:pt x="23" y="629"/>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29" name="Freeform 16"/>
              <p:cNvSpPr>
                <a:spLocks noChangeArrowheads="1"/>
              </p:cNvSpPr>
              <p:nvPr/>
            </p:nvSpPr>
            <p:spPr bwMode="auto">
              <a:xfrm>
                <a:off x="977" y="1215"/>
                <a:ext cx="69" cy="424"/>
              </a:xfrm>
              <a:custGeom>
                <a:avLst/>
                <a:gdLst/>
                <a:ahLst/>
                <a:cxnLst>
                  <a:cxn ang="0">
                    <a:pos x="70" y="0"/>
                  </a:cxn>
                  <a:cxn ang="0">
                    <a:pos x="10" y="31"/>
                  </a:cxn>
                  <a:cxn ang="0">
                    <a:pos x="0" y="436"/>
                  </a:cxn>
                  <a:cxn ang="0">
                    <a:pos x="18" y="446"/>
                  </a:cxn>
                </a:cxnLst>
                <a:rect l="0" t="0" r="r" b="b"/>
                <a:pathLst>
                  <a:path w="70" h="446">
                    <a:moveTo>
                      <a:pt x="70" y="0"/>
                    </a:moveTo>
                    <a:lnTo>
                      <a:pt x="10" y="31"/>
                    </a:lnTo>
                    <a:lnTo>
                      <a:pt x="0" y="436"/>
                    </a:lnTo>
                    <a:lnTo>
                      <a:pt x="18" y="446"/>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30" name="Freeform 17"/>
              <p:cNvSpPr>
                <a:spLocks noChangeArrowheads="1"/>
              </p:cNvSpPr>
              <p:nvPr/>
            </p:nvSpPr>
            <p:spPr bwMode="auto">
              <a:xfrm>
                <a:off x="1746" y="863"/>
                <a:ext cx="846" cy="228"/>
              </a:xfrm>
              <a:custGeom>
                <a:avLst/>
                <a:gdLst/>
                <a:ahLst/>
                <a:cxnLst>
                  <a:cxn ang="0">
                    <a:pos x="0" y="240"/>
                  </a:cxn>
                  <a:cxn ang="0">
                    <a:pos x="96" y="144"/>
                  </a:cxn>
                  <a:cxn ang="0">
                    <a:pos x="864" y="0"/>
                  </a:cxn>
                </a:cxnLst>
                <a:rect l="0" t="0" r="r" b="b"/>
                <a:pathLst>
                  <a:path w="864" h="240">
                    <a:moveTo>
                      <a:pt x="0" y="240"/>
                    </a:moveTo>
                    <a:lnTo>
                      <a:pt x="96" y="144"/>
                    </a:lnTo>
                    <a:lnTo>
                      <a:pt x="864" y="0"/>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31" name="Freeform 18"/>
              <p:cNvSpPr>
                <a:spLocks noChangeArrowheads="1"/>
              </p:cNvSpPr>
              <p:nvPr/>
            </p:nvSpPr>
            <p:spPr bwMode="auto">
              <a:xfrm>
                <a:off x="336" y="1639"/>
                <a:ext cx="752" cy="274"/>
              </a:xfrm>
              <a:custGeom>
                <a:avLst/>
                <a:gdLst/>
                <a:ahLst/>
                <a:cxnLst>
                  <a:cxn ang="0">
                    <a:pos x="0" y="288"/>
                  </a:cxn>
                  <a:cxn ang="0">
                    <a:pos x="720" y="96"/>
                  </a:cxn>
                  <a:cxn ang="0">
                    <a:pos x="768" y="0"/>
                  </a:cxn>
                </a:cxnLst>
                <a:rect l="0" t="0" r="r" b="b"/>
                <a:pathLst>
                  <a:path w="768" h="288">
                    <a:moveTo>
                      <a:pt x="0" y="288"/>
                    </a:moveTo>
                    <a:lnTo>
                      <a:pt x="720" y="96"/>
                    </a:lnTo>
                    <a:lnTo>
                      <a:pt x="768" y="0"/>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sp>
            <p:nvSpPr>
              <p:cNvPr id="32" name="Freeform 19"/>
              <p:cNvSpPr>
                <a:spLocks noChangeArrowheads="1"/>
              </p:cNvSpPr>
              <p:nvPr/>
            </p:nvSpPr>
            <p:spPr bwMode="auto">
              <a:xfrm>
                <a:off x="940" y="1169"/>
                <a:ext cx="44" cy="75"/>
              </a:xfrm>
              <a:custGeom>
                <a:avLst/>
                <a:gdLst/>
                <a:ahLst/>
                <a:cxnLst>
                  <a:cxn ang="0">
                    <a:pos x="0" y="0"/>
                  </a:cxn>
                  <a:cxn ang="0">
                    <a:pos x="45" y="79"/>
                  </a:cxn>
                </a:cxnLst>
                <a:rect l="0" t="0" r="r" b="b"/>
                <a:pathLst>
                  <a:path w="45" h="79">
                    <a:moveTo>
                      <a:pt x="0" y="0"/>
                    </a:moveTo>
                    <a:lnTo>
                      <a:pt x="45" y="79"/>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buFont typeface="Times New Roman" pitchFamily="18" charset="0"/>
                  <a:buNone/>
                </a:pPr>
                <a:endParaRPr lang="en-US" sz="2400" b="0">
                  <a:solidFill>
                    <a:prstClr val="white"/>
                  </a:solidFill>
                  <a:latin typeface="Arial" pitchFamily="34" charset="0"/>
                  <a:cs typeface="Arial" pitchFamily="34" charset="0"/>
                </a:endParaRPr>
              </a:p>
            </p:txBody>
          </p:sp>
        </p:grpSp>
        <p:sp>
          <p:nvSpPr>
            <p:cNvPr id="15" name="Text Box 20"/>
            <p:cNvSpPr txBox="1">
              <a:spLocks noChangeArrowheads="1"/>
            </p:cNvSpPr>
            <p:nvPr/>
          </p:nvSpPr>
          <p:spPr bwMode="auto">
            <a:xfrm>
              <a:off x="4801185" y="5122577"/>
              <a:ext cx="4038733" cy="525401"/>
            </a:xfrm>
            <a:prstGeom prst="rect">
              <a:avLst/>
            </a:prstGeom>
            <a:noFill/>
            <a:ln w="9525">
              <a:noFill/>
              <a:round/>
              <a:headEnd/>
              <a:tailEnd/>
            </a:ln>
            <a:effectLst/>
          </p:spPr>
          <p:txBody>
            <a:bodyPr wrap="square" lIns="90000" tIns="46800" rIns="90000" bIns="46800">
              <a:spAutoFit/>
            </a:bodyPr>
            <a:lstStyle/>
            <a:p>
              <a:pPr defTabSz="457200">
                <a:spcBef>
                  <a:spcPts val="75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prstClr val="black"/>
                  </a:solidFill>
                  <a:latin typeface="Calibri"/>
                  <a:cs typeface="Arial" pitchFamily="34" charset="0"/>
                </a:rPr>
                <a:t>Geometric</a:t>
              </a:r>
              <a:r>
                <a:rPr lang="en-GB" sz="2800" b="0" dirty="0">
                  <a:solidFill>
                    <a:prstClr val="black"/>
                  </a:solidFill>
                  <a:latin typeface="Calibri"/>
                  <a:cs typeface="Arial" pitchFamily="34" charset="0"/>
                </a:rPr>
                <a:t> information</a:t>
              </a:r>
            </a:p>
          </p:txBody>
        </p:sp>
      </p:grpSp>
      <p:sp>
        <p:nvSpPr>
          <p:cNvPr id="34" name="Text Box 68"/>
          <p:cNvSpPr txBox="1">
            <a:spLocks noChangeArrowheads="1"/>
          </p:cNvSpPr>
          <p:nvPr/>
        </p:nvSpPr>
        <p:spPr bwMode="auto">
          <a:xfrm>
            <a:off x="2328964" y="5658464"/>
            <a:ext cx="4419600" cy="525401"/>
          </a:xfrm>
          <a:prstGeom prst="rect">
            <a:avLst/>
          </a:prstGeom>
          <a:noFill/>
          <a:ln w="9525">
            <a:noFill/>
            <a:round/>
            <a:headEnd/>
            <a:tailEnd/>
          </a:ln>
          <a:effectLst/>
        </p:spPr>
        <p:txBody>
          <a:bodyPr wrap="square" lIns="90000" tIns="46800" rIns="90000" bIns="46800">
            <a:spAutoFit/>
          </a:bodyPr>
          <a:lstStyle/>
          <a:p>
            <a:pPr defTabSz="457200">
              <a:spcBef>
                <a:spcPts val="75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prstClr val="black"/>
                </a:solidFill>
                <a:latin typeface="Calibri"/>
                <a:cs typeface="Arial" pitchFamily="34" charset="0"/>
              </a:rPr>
              <a:t>Semantic</a:t>
            </a:r>
            <a:r>
              <a:rPr lang="en-GB" sz="2800" b="0" dirty="0">
                <a:solidFill>
                  <a:prstClr val="black"/>
                </a:solidFill>
                <a:latin typeface="Calibri"/>
                <a:cs typeface="Arial" pitchFamily="34" charset="0"/>
              </a:rPr>
              <a:t> information</a:t>
            </a:r>
          </a:p>
        </p:txBody>
      </p:sp>
      <p:sp>
        <p:nvSpPr>
          <p:cNvPr id="35" name="Rectangle 69"/>
          <p:cNvSpPr>
            <a:spLocks noChangeArrowheads="1"/>
          </p:cNvSpPr>
          <p:nvPr/>
        </p:nvSpPr>
        <p:spPr bwMode="auto">
          <a:xfrm>
            <a:off x="2401488" y="2819400"/>
            <a:ext cx="798912"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0000"/>
                </a:solidFill>
                <a:latin typeface="Calibri"/>
                <a:cs typeface="Arial" pitchFamily="34" charset="0"/>
              </a:rPr>
              <a:t>building</a:t>
            </a:r>
          </a:p>
        </p:txBody>
      </p:sp>
      <p:sp>
        <p:nvSpPr>
          <p:cNvPr id="36" name="Text Box 76"/>
          <p:cNvSpPr txBox="1">
            <a:spLocks noChangeArrowheads="1"/>
          </p:cNvSpPr>
          <p:nvPr/>
        </p:nvSpPr>
        <p:spPr bwMode="auto">
          <a:xfrm>
            <a:off x="2676030" y="4143426"/>
            <a:ext cx="685229"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9900"/>
                </a:solidFill>
                <a:latin typeface="Calibri"/>
                <a:cs typeface="Arial" pitchFamily="34" charset="0"/>
              </a:rPr>
              <a:t>person</a:t>
            </a:r>
          </a:p>
        </p:txBody>
      </p:sp>
      <p:sp>
        <p:nvSpPr>
          <p:cNvPr id="37" name="Text Box 77"/>
          <p:cNvSpPr txBox="1">
            <a:spLocks noChangeArrowheads="1"/>
          </p:cNvSpPr>
          <p:nvPr/>
        </p:nvSpPr>
        <p:spPr bwMode="auto">
          <a:xfrm>
            <a:off x="3201677" y="3890191"/>
            <a:ext cx="808211"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66FF33"/>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66FF33"/>
                </a:solidFill>
                <a:latin typeface="Calibri"/>
                <a:cs typeface="Arial" pitchFamily="34" charset="0"/>
              </a:rPr>
              <a:t>trashcan</a:t>
            </a:r>
          </a:p>
        </p:txBody>
      </p:sp>
      <p:sp>
        <p:nvSpPr>
          <p:cNvPr id="38" name="Text Box 78"/>
          <p:cNvSpPr txBox="1">
            <a:spLocks noChangeArrowheads="1"/>
          </p:cNvSpPr>
          <p:nvPr/>
        </p:nvSpPr>
        <p:spPr bwMode="auto">
          <a:xfrm>
            <a:off x="4744941" y="3957242"/>
            <a:ext cx="404704"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00FF"/>
                </a:solidFill>
                <a:latin typeface="Calibri"/>
                <a:cs typeface="Arial" pitchFamily="34" charset="0"/>
              </a:rPr>
              <a:t>car</a:t>
            </a:r>
          </a:p>
        </p:txBody>
      </p:sp>
      <p:sp>
        <p:nvSpPr>
          <p:cNvPr id="39" name="Text Box 79"/>
          <p:cNvSpPr txBox="1">
            <a:spLocks noChangeArrowheads="1"/>
          </p:cNvSpPr>
          <p:nvPr/>
        </p:nvSpPr>
        <p:spPr bwMode="auto">
          <a:xfrm>
            <a:off x="5350099" y="3864121"/>
            <a:ext cx="404704"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00FF"/>
                </a:solidFill>
                <a:latin typeface="Calibri"/>
                <a:cs typeface="Arial" pitchFamily="34" charset="0"/>
              </a:rPr>
              <a:t>car</a:t>
            </a:r>
          </a:p>
        </p:txBody>
      </p:sp>
      <p:sp>
        <p:nvSpPr>
          <p:cNvPr id="40" name="Rectangle 39"/>
          <p:cNvSpPr/>
          <p:nvPr/>
        </p:nvSpPr>
        <p:spPr>
          <a:xfrm>
            <a:off x="3602916" y="4511112"/>
            <a:ext cx="707566" cy="277640"/>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white"/>
                </a:solidFill>
                <a:latin typeface="Calibri"/>
                <a:cs typeface="Arial" pitchFamily="34" charset="0"/>
              </a:rPr>
              <a:t>ground</a:t>
            </a:r>
          </a:p>
        </p:txBody>
      </p:sp>
      <p:sp>
        <p:nvSpPr>
          <p:cNvPr id="41" name="Rectangle 40"/>
          <p:cNvSpPr/>
          <p:nvPr/>
        </p:nvSpPr>
        <p:spPr>
          <a:xfrm>
            <a:off x="3962400" y="1996512"/>
            <a:ext cx="492444" cy="277640"/>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black"/>
                </a:solidFill>
                <a:latin typeface="Calibri"/>
                <a:cs typeface="Arial" pitchFamily="34" charset="0"/>
              </a:rPr>
              <a:t>tree</a:t>
            </a:r>
          </a:p>
        </p:txBody>
      </p:sp>
      <p:sp>
        <p:nvSpPr>
          <p:cNvPr id="42" name="Rectangle 41"/>
          <p:cNvSpPr/>
          <p:nvPr/>
        </p:nvSpPr>
        <p:spPr>
          <a:xfrm>
            <a:off x="5603980" y="2099873"/>
            <a:ext cx="492444" cy="277640"/>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black"/>
                </a:solidFill>
                <a:latin typeface="Calibri"/>
                <a:cs typeface="Arial" pitchFamily="34" charset="0"/>
              </a:rPr>
              <a:t>tree</a:t>
            </a:r>
          </a:p>
        </p:txBody>
      </p:sp>
      <p:sp>
        <p:nvSpPr>
          <p:cNvPr id="43" name="Rectangle 42"/>
          <p:cNvSpPr/>
          <p:nvPr/>
        </p:nvSpPr>
        <p:spPr>
          <a:xfrm>
            <a:off x="4575654" y="2557073"/>
            <a:ext cx="418704" cy="277640"/>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0000FF"/>
                </a:solidFill>
                <a:latin typeface="Calibri"/>
                <a:cs typeface="Arial" pitchFamily="34" charset="0"/>
              </a:rPr>
              <a:t>sky</a:t>
            </a:r>
          </a:p>
        </p:txBody>
      </p:sp>
      <p:sp>
        <p:nvSpPr>
          <p:cNvPr id="45" name="Text Box 77"/>
          <p:cNvSpPr txBox="1">
            <a:spLocks noChangeArrowheads="1"/>
          </p:cNvSpPr>
          <p:nvPr/>
        </p:nvSpPr>
        <p:spPr bwMode="auto">
          <a:xfrm>
            <a:off x="2601969" y="3444313"/>
            <a:ext cx="539228"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66FF33"/>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latin typeface="Calibri"/>
                <a:cs typeface="Arial" pitchFamily="34" charset="0"/>
              </a:rPr>
              <a:t>door</a:t>
            </a:r>
          </a:p>
        </p:txBody>
      </p:sp>
      <p:sp>
        <p:nvSpPr>
          <p:cNvPr id="46" name="Text Box 77"/>
          <p:cNvSpPr txBox="1">
            <a:spLocks noChangeArrowheads="1"/>
          </p:cNvSpPr>
          <p:nvPr/>
        </p:nvSpPr>
        <p:spPr bwMode="auto">
          <a:xfrm>
            <a:off x="5208371" y="3215713"/>
            <a:ext cx="779678"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66FF33"/>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latin typeface="Calibri"/>
                <a:cs typeface="Arial" pitchFamily="34" charset="0"/>
              </a:rPr>
              <a:t>window</a:t>
            </a:r>
          </a:p>
        </p:txBody>
      </p:sp>
      <p:sp>
        <p:nvSpPr>
          <p:cNvPr id="47" name="Rectangle 69"/>
          <p:cNvSpPr>
            <a:spLocks noChangeArrowheads="1"/>
          </p:cNvSpPr>
          <p:nvPr/>
        </p:nvSpPr>
        <p:spPr bwMode="auto">
          <a:xfrm>
            <a:off x="5113128" y="2834713"/>
            <a:ext cx="770060"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0000"/>
                </a:solidFill>
                <a:latin typeface="Calibri"/>
                <a:cs typeface="Arial" pitchFamily="34" charset="0"/>
              </a:rPr>
              <a:t>building</a:t>
            </a:r>
          </a:p>
        </p:txBody>
      </p:sp>
      <p:sp>
        <p:nvSpPr>
          <p:cNvPr id="48" name="Rectangle 69"/>
          <p:cNvSpPr>
            <a:spLocks noChangeArrowheads="1"/>
          </p:cNvSpPr>
          <p:nvPr/>
        </p:nvSpPr>
        <p:spPr bwMode="auto">
          <a:xfrm>
            <a:off x="2438824" y="2072713"/>
            <a:ext cx="489534"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white"/>
                </a:solidFill>
                <a:latin typeface="Calibri"/>
                <a:cs typeface="Arial" pitchFamily="34" charset="0"/>
              </a:rPr>
              <a:t>roof</a:t>
            </a:r>
          </a:p>
        </p:txBody>
      </p:sp>
      <p:sp>
        <p:nvSpPr>
          <p:cNvPr id="49" name="Rectangle 48"/>
          <p:cNvSpPr/>
          <p:nvPr/>
        </p:nvSpPr>
        <p:spPr>
          <a:xfrm>
            <a:off x="5105824" y="2480873"/>
            <a:ext cx="803874" cy="277640"/>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00FFFF"/>
                </a:solidFill>
                <a:latin typeface="Calibri"/>
                <a:cs typeface="Arial" pitchFamily="34" charset="0"/>
              </a:rPr>
              <a:t>chimney</a:t>
            </a:r>
          </a:p>
        </p:txBody>
      </p:sp>
      <p:sp>
        <p:nvSpPr>
          <p:cNvPr id="52" name="Rectangle 51"/>
          <p:cNvSpPr/>
          <p:nvPr/>
        </p:nvSpPr>
        <p:spPr>
          <a:xfrm>
            <a:off x="4953424" y="4282513"/>
            <a:ext cx="1419876" cy="304058"/>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Outdoor scene</a:t>
            </a:r>
          </a:p>
        </p:txBody>
      </p:sp>
      <p:sp>
        <p:nvSpPr>
          <p:cNvPr id="53" name="Rectangle 52"/>
          <p:cNvSpPr/>
          <p:nvPr/>
        </p:nvSpPr>
        <p:spPr>
          <a:xfrm>
            <a:off x="5029624" y="4511855"/>
            <a:ext cx="506870" cy="305276"/>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City</a:t>
            </a:r>
          </a:p>
        </p:txBody>
      </p:sp>
      <p:sp>
        <p:nvSpPr>
          <p:cNvPr id="54" name="Rectangle 53"/>
          <p:cNvSpPr/>
          <p:nvPr/>
        </p:nvSpPr>
        <p:spPr>
          <a:xfrm>
            <a:off x="5541861" y="4511113"/>
            <a:ext cx="1001172" cy="305276"/>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European</a:t>
            </a:r>
          </a:p>
        </p:txBody>
      </p:sp>
      <p:sp>
        <p:nvSpPr>
          <p:cNvPr id="55" name="Rectangle 54"/>
          <p:cNvSpPr/>
          <p:nvPr/>
        </p:nvSpPr>
        <p:spPr>
          <a:xfrm>
            <a:off x="5537284" y="4739713"/>
            <a:ext cx="330540" cy="305276"/>
          </a:xfrm>
          <a:prstGeom prst="rect">
            <a:avLst/>
          </a:prstGeom>
        </p:spPr>
        <p:txBody>
          <a:bodyPr wrap="none">
            <a:spAutoFit/>
          </a:bodyPr>
          <a:lstStyle/>
          <a:p>
            <a:pPr algn="l" defTabSz="457200">
              <a:lnSpc>
                <a:spcPct val="86000"/>
              </a:lnSpc>
              <a:spcBef>
                <a:spcPts val="500"/>
              </a:spcBef>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a:t>
            </a:r>
          </a:p>
        </p:txBody>
      </p:sp>
      <p:sp>
        <p:nvSpPr>
          <p:cNvPr id="44" name="TextBox 43">
            <a:extLst>
              <a:ext uri="{FF2B5EF4-FFF2-40B4-BE49-F238E27FC236}">
                <a16:creationId xmlns:a16="http://schemas.microsoft.com/office/drawing/2014/main" id="{4B74C01C-D65C-FB4B-BE58-303C271EE919}"/>
              </a:ext>
            </a:extLst>
          </p:cNvPr>
          <p:cNvSpPr txBox="1"/>
          <p:nvPr/>
        </p:nvSpPr>
        <p:spPr>
          <a:xfrm>
            <a:off x="57709" y="6430053"/>
            <a:ext cx="2223686"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L. </a:t>
            </a:r>
            <a:r>
              <a:rPr lang="en-US" sz="1800" b="0" kern="0" dirty="0" err="1">
                <a:solidFill>
                  <a:schemeClr val="tx1"/>
                </a:solidFill>
              </a:rPr>
              <a:t>Lazebnik</a:t>
            </a:r>
            <a:endParaRPr lang="en-US" sz="1800" b="0" kern="0" dirty="0">
              <a:solidFill>
                <a:schemeClr val="tx1"/>
              </a:solidFill>
              <a:cs typeface="+mn-cs"/>
            </a:endParaRPr>
          </a:p>
        </p:txBody>
      </p:sp>
      <p:sp>
        <p:nvSpPr>
          <p:cNvPr id="50" name="Title 1">
            <a:extLst>
              <a:ext uri="{FF2B5EF4-FFF2-40B4-BE49-F238E27FC236}">
                <a16:creationId xmlns:a16="http://schemas.microsoft.com/office/drawing/2014/main" id="{A2018C35-4D4C-7648-9615-C1A8AC94D85F}"/>
              </a:ext>
            </a:extLst>
          </p:cNvPr>
          <p:cNvSpPr txBox="1">
            <a:spLocks/>
          </p:cNvSpPr>
          <p:nvPr/>
        </p:nvSpPr>
        <p:spPr>
          <a:xfrm>
            <a:off x="457200" y="152400"/>
            <a:ext cx="8229600" cy="12954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0" dirty="0"/>
              <a:t>What kind of information can be extracted from an image?</a:t>
            </a:r>
          </a:p>
        </p:txBody>
      </p:sp>
    </p:spTree>
    <p:extLst>
      <p:ext uri="{BB962C8B-B14F-4D97-AF65-F5344CB8AC3E}">
        <p14:creationId xmlns:p14="http://schemas.microsoft.com/office/powerpoint/2010/main" val="88965927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2B1D13-4734-7942-BF23-13C9DF9642A2}"/>
              </a:ext>
            </a:extLst>
          </p:cNvPr>
          <p:cNvSpPr>
            <a:spLocks noGrp="1"/>
          </p:cNvSpPr>
          <p:nvPr>
            <p:ph idx="1"/>
          </p:nvPr>
        </p:nvSpPr>
        <p:spPr/>
        <p:txBody>
          <a:bodyPr/>
          <a:lstStyle/>
          <a:p>
            <a:r>
              <a:rPr lang="en-US" dirty="0" err="1"/>
              <a:t>Attneave’s</a:t>
            </a:r>
            <a:r>
              <a:rPr lang="en-US" dirty="0"/>
              <a:t> Cat</a:t>
            </a:r>
          </a:p>
        </p:txBody>
      </p:sp>
      <p:sp>
        <p:nvSpPr>
          <p:cNvPr id="929794" name="Rectangle 2"/>
          <p:cNvSpPr>
            <a:spLocks noGrp="1" noChangeArrowheads="1"/>
          </p:cNvSpPr>
          <p:nvPr>
            <p:ph type="title"/>
          </p:nvPr>
        </p:nvSpPr>
        <p:spPr/>
        <p:txBody>
          <a:bodyPr/>
          <a:lstStyle/>
          <a:p>
            <a:pPr eaLnBrk="1" hangingPunct="1">
              <a:defRPr/>
            </a:pPr>
            <a:r>
              <a:rPr lang="en-US" dirty="0"/>
              <a:t>Vision is easy for humans</a:t>
            </a:r>
          </a:p>
        </p:txBody>
      </p:sp>
      <p:sp>
        <p:nvSpPr>
          <p:cNvPr id="10" name="TextBox 9"/>
          <p:cNvSpPr txBox="1"/>
          <p:nvPr/>
        </p:nvSpPr>
        <p:spPr>
          <a:xfrm>
            <a:off x="0" y="6430053"/>
            <a:ext cx="233910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pic>
        <p:nvPicPr>
          <p:cNvPr id="2" name="Picture 1">
            <a:extLst>
              <a:ext uri="{FF2B5EF4-FFF2-40B4-BE49-F238E27FC236}">
                <a16:creationId xmlns:a16="http://schemas.microsoft.com/office/drawing/2014/main" id="{A34AE8F4-0CD8-C04E-9B9E-5177B550ADB7}"/>
              </a:ext>
            </a:extLst>
          </p:cNvPr>
          <p:cNvPicPr>
            <a:picLocks noChangeAspect="1"/>
          </p:cNvPicPr>
          <p:nvPr/>
        </p:nvPicPr>
        <p:blipFill>
          <a:blip r:embed="rId3"/>
          <a:stretch>
            <a:fillRect/>
          </a:stretch>
        </p:blipFill>
        <p:spPr>
          <a:xfrm>
            <a:off x="2111375" y="1872906"/>
            <a:ext cx="4921250" cy="3673389"/>
          </a:xfrm>
          <a:prstGeom prst="rect">
            <a:avLst/>
          </a:prstGeom>
        </p:spPr>
      </p:pic>
    </p:spTree>
    <p:extLst>
      <p:ext uri="{BB962C8B-B14F-4D97-AF65-F5344CB8AC3E}">
        <p14:creationId xmlns:p14="http://schemas.microsoft.com/office/powerpoint/2010/main" val="3556960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2B1D13-4734-7942-BF23-13C9DF9642A2}"/>
              </a:ext>
            </a:extLst>
          </p:cNvPr>
          <p:cNvSpPr>
            <a:spLocks noGrp="1"/>
          </p:cNvSpPr>
          <p:nvPr>
            <p:ph idx="1"/>
          </p:nvPr>
        </p:nvSpPr>
        <p:spPr/>
        <p:txBody>
          <a:bodyPr/>
          <a:lstStyle/>
          <a:p>
            <a:r>
              <a:rPr lang="en-US" dirty="0"/>
              <a:t>Mooney Faces</a:t>
            </a:r>
          </a:p>
        </p:txBody>
      </p:sp>
      <p:sp>
        <p:nvSpPr>
          <p:cNvPr id="929794" name="Rectangle 2"/>
          <p:cNvSpPr>
            <a:spLocks noGrp="1" noChangeArrowheads="1"/>
          </p:cNvSpPr>
          <p:nvPr>
            <p:ph type="title"/>
          </p:nvPr>
        </p:nvSpPr>
        <p:spPr/>
        <p:txBody>
          <a:bodyPr/>
          <a:lstStyle/>
          <a:p>
            <a:pPr eaLnBrk="1" hangingPunct="1">
              <a:defRPr/>
            </a:pPr>
            <a:r>
              <a:rPr lang="en-US" dirty="0"/>
              <a:t>Vision is easy for humans</a:t>
            </a:r>
          </a:p>
        </p:txBody>
      </p:sp>
      <p:pic>
        <p:nvPicPr>
          <p:cNvPr id="4" name="Picture 3">
            <a:extLst>
              <a:ext uri="{FF2B5EF4-FFF2-40B4-BE49-F238E27FC236}">
                <a16:creationId xmlns:a16="http://schemas.microsoft.com/office/drawing/2014/main" id="{3A5D58E0-FAE1-E243-BA9E-8F7D61CF4B86}"/>
              </a:ext>
            </a:extLst>
          </p:cNvPr>
          <p:cNvPicPr>
            <a:picLocks noChangeAspect="1"/>
          </p:cNvPicPr>
          <p:nvPr/>
        </p:nvPicPr>
        <p:blipFill rotWithShape="1">
          <a:blip r:embed="rId3"/>
          <a:srcRect l="20000" r="48333"/>
          <a:stretch/>
        </p:blipFill>
        <p:spPr>
          <a:xfrm>
            <a:off x="3292040" y="1962152"/>
            <a:ext cx="2559920" cy="2933695"/>
          </a:xfrm>
          <a:prstGeom prst="rect">
            <a:avLst/>
          </a:prstGeom>
        </p:spPr>
      </p:pic>
      <p:sp>
        <p:nvSpPr>
          <p:cNvPr id="11" name="TextBox 10">
            <a:extLst>
              <a:ext uri="{FF2B5EF4-FFF2-40B4-BE49-F238E27FC236}">
                <a16:creationId xmlns:a16="http://schemas.microsoft.com/office/drawing/2014/main" id="{68CAEA59-3AB4-CD42-9E41-73173D52C287}"/>
              </a:ext>
            </a:extLst>
          </p:cNvPr>
          <p:cNvSpPr txBox="1"/>
          <p:nvPr/>
        </p:nvSpPr>
        <p:spPr>
          <a:xfrm>
            <a:off x="0" y="6430053"/>
            <a:ext cx="233910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spTree>
    <p:extLst>
      <p:ext uri="{BB962C8B-B14F-4D97-AF65-F5344CB8AC3E}">
        <p14:creationId xmlns:p14="http://schemas.microsoft.com/office/powerpoint/2010/main" val="1648761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2B1D13-4734-7942-BF23-13C9DF9642A2}"/>
              </a:ext>
            </a:extLst>
          </p:cNvPr>
          <p:cNvSpPr>
            <a:spLocks noGrp="1"/>
          </p:cNvSpPr>
          <p:nvPr>
            <p:ph idx="1"/>
          </p:nvPr>
        </p:nvSpPr>
        <p:spPr/>
        <p:txBody>
          <a:bodyPr/>
          <a:lstStyle/>
          <a:p>
            <a:endParaRPr lang="en-US" dirty="0"/>
          </a:p>
        </p:txBody>
      </p:sp>
      <p:sp>
        <p:nvSpPr>
          <p:cNvPr id="929794" name="Rectangle 2"/>
          <p:cNvSpPr>
            <a:spLocks noGrp="1" noChangeArrowheads="1"/>
          </p:cNvSpPr>
          <p:nvPr>
            <p:ph type="title"/>
          </p:nvPr>
        </p:nvSpPr>
        <p:spPr>
          <a:xfrm>
            <a:off x="685800" y="77707"/>
            <a:ext cx="7772400" cy="838200"/>
          </a:xfrm>
        </p:spPr>
        <p:txBody>
          <a:bodyPr/>
          <a:lstStyle/>
          <a:p>
            <a:pPr eaLnBrk="1" hangingPunct="1">
              <a:defRPr/>
            </a:pPr>
            <a:r>
              <a:rPr lang="en-US" dirty="0"/>
              <a:t>Vision is easy for humans</a:t>
            </a:r>
          </a:p>
        </p:txBody>
      </p:sp>
      <p:sp>
        <p:nvSpPr>
          <p:cNvPr id="10" name="TextBox 9"/>
          <p:cNvSpPr txBox="1"/>
          <p:nvPr/>
        </p:nvSpPr>
        <p:spPr>
          <a:xfrm>
            <a:off x="7487275" y="6441739"/>
            <a:ext cx="1645002" cy="338554"/>
          </a:xfrm>
          <a:prstGeom prst="rect">
            <a:avLst/>
          </a:prstGeom>
          <a:noFill/>
        </p:spPr>
        <p:txBody>
          <a:bodyPr wrap="none">
            <a:spAutoFit/>
          </a:bodyPr>
          <a:lstStyle/>
          <a:p>
            <a:pPr algn="ctr" fontAlgn="auto">
              <a:spcBef>
                <a:spcPts val="0"/>
              </a:spcBef>
              <a:spcAft>
                <a:spcPts val="0"/>
              </a:spcAft>
              <a:defRPr/>
            </a:pPr>
            <a:r>
              <a:rPr lang="en-US" sz="1600" b="0" kern="0" dirty="0">
                <a:solidFill>
                  <a:schemeClr val="tx1"/>
                </a:solidFill>
                <a:cs typeface="+mn-cs"/>
              </a:rPr>
              <a:t>Source: J. Malik</a:t>
            </a:r>
          </a:p>
        </p:txBody>
      </p:sp>
      <p:pic>
        <p:nvPicPr>
          <p:cNvPr id="2" name="Picture 1">
            <a:extLst>
              <a:ext uri="{FF2B5EF4-FFF2-40B4-BE49-F238E27FC236}">
                <a16:creationId xmlns:a16="http://schemas.microsoft.com/office/drawing/2014/main" id="{3AAB74F7-0538-5A44-8FA9-AC40C5ECC0B8}"/>
              </a:ext>
            </a:extLst>
          </p:cNvPr>
          <p:cNvPicPr>
            <a:picLocks noChangeAspect="1"/>
          </p:cNvPicPr>
          <p:nvPr/>
        </p:nvPicPr>
        <p:blipFill>
          <a:blip r:embed="rId3"/>
          <a:stretch>
            <a:fillRect/>
          </a:stretch>
        </p:blipFill>
        <p:spPr>
          <a:xfrm>
            <a:off x="685800" y="1562547"/>
            <a:ext cx="7658100" cy="4292600"/>
          </a:xfrm>
          <a:prstGeom prst="rect">
            <a:avLst/>
          </a:prstGeom>
        </p:spPr>
      </p:pic>
      <p:sp>
        <p:nvSpPr>
          <p:cNvPr id="8" name="TextBox 7">
            <a:extLst>
              <a:ext uri="{FF2B5EF4-FFF2-40B4-BE49-F238E27FC236}">
                <a16:creationId xmlns:a16="http://schemas.microsoft.com/office/drawing/2014/main" id="{1B484E8A-D04B-494F-BCF6-E3D96080A09A}"/>
              </a:ext>
            </a:extLst>
          </p:cNvPr>
          <p:cNvSpPr txBox="1"/>
          <p:nvPr/>
        </p:nvSpPr>
        <p:spPr>
          <a:xfrm>
            <a:off x="11723" y="6441739"/>
            <a:ext cx="6901249" cy="338554"/>
          </a:xfrm>
          <a:prstGeom prst="rect">
            <a:avLst/>
          </a:prstGeom>
          <a:noFill/>
        </p:spPr>
        <p:txBody>
          <a:bodyPr wrap="none">
            <a:spAutoFit/>
          </a:bodyPr>
          <a:lstStyle/>
          <a:p>
            <a:r>
              <a:rPr lang="en-US" sz="1600" b="0" dirty="0">
                <a:solidFill>
                  <a:schemeClr val="tx1"/>
                </a:solidFill>
              </a:rPr>
              <a:t>Surface perception in pictures. </a:t>
            </a:r>
            <a:r>
              <a:rPr lang="en-US" sz="1600" b="0" dirty="0" err="1">
                <a:solidFill>
                  <a:schemeClr val="tx1"/>
                </a:solidFill>
              </a:rPr>
              <a:t>Koenderink</a:t>
            </a:r>
            <a:r>
              <a:rPr lang="en-US" sz="1600" b="0" dirty="0">
                <a:solidFill>
                  <a:schemeClr val="tx1"/>
                </a:solidFill>
              </a:rPr>
              <a:t>, van </a:t>
            </a:r>
            <a:r>
              <a:rPr lang="en-US" sz="1600" b="0" dirty="0" err="1">
                <a:solidFill>
                  <a:schemeClr val="tx1"/>
                </a:solidFill>
              </a:rPr>
              <a:t>Doorn</a:t>
            </a:r>
            <a:r>
              <a:rPr lang="en-US" sz="1600" b="0" dirty="0">
                <a:solidFill>
                  <a:schemeClr val="tx1"/>
                </a:solidFill>
              </a:rPr>
              <a:t> and </a:t>
            </a:r>
            <a:r>
              <a:rPr lang="en-US" sz="1600" b="0" dirty="0" err="1">
                <a:solidFill>
                  <a:schemeClr val="tx1"/>
                </a:solidFill>
              </a:rPr>
              <a:t>Kappers</a:t>
            </a:r>
            <a:r>
              <a:rPr lang="en-US" sz="1600" b="0" dirty="0">
                <a:solidFill>
                  <a:schemeClr val="tx1"/>
                </a:solidFill>
              </a:rPr>
              <a:t>, 1992</a:t>
            </a:r>
          </a:p>
        </p:txBody>
      </p:sp>
    </p:spTree>
    <p:extLst>
      <p:ext uri="{BB962C8B-B14F-4D97-AF65-F5344CB8AC3E}">
        <p14:creationId xmlns:p14="http://schemas.microsoft.com/office/powerpoint/2010/main" val="4153566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 name="tasks_2x.png" descr="tasks_2x.png"/>
          <p:cNvPicPr>
            <a:picLocks noChangeAspect="1"/>
          </p:cNvPicPr>
          <p:nvPr/>
        </p:nvPicPr>
        <p:blipFill>
          <a:blip r:embed="rId2"/>
          <a:srcRect b="13782"/>
          <a:stretch>
            <a:fillRect/>
          </a:stretch>
        </p:blipFill>
        <p:spPr>
          <a:xfrm>
            <a:off x="2689872" y="1126871"/>
            <a:ext cx="3764255" cy="5449687"/>
          </a:xfrm>
          <a:prstGeom prst="rect">
            <a:avLst/>
          </a:prstGeom>
          <a:ln w="12700">
            <a:miter lim="400000"/>
          </a:ln>
        </p:spPr>
      </p:pic>
      <p:sp>
        <p:nvSpPr>
          <p:cNvPr id="2" name="TextBox 1">
            <a:extLst>
              <a:ext uri="{FF2B5EF4-FFF2-40B4-BE49-F238E27FC236}">
                <a16:creationId xmlns:a16="http://schemas.microsoft.com/office/drawing/2014/main" id="{B373BFD6-B4BF-1140-B551-EBE7D6446E71}"/>
              </a:ext>
            </a:extLst>
          </p:cNvPr>
          <p:cNvSpPr txBox="1"/>
          <p:nvPr/>
        </p:nvSpPr>
        <p:spPr>
          <a:xfrm>
            <a:off x="1560589" y="633046"/>
            <a:ext cx="184731" cy="276999"/>
          </a:xfrm>
          <a:prstGeom prst="rect">
            <a:avLst/>
          </a:prstGeom>
          <a:noFill/>
        </p:spPr>
        <p:txBody>
          <a:bodyPr wrap="none" rtlCol="0">
            <a:spAutoFit/>
          </a:bodyPr>
          <a:lstStyle/>
          <a:p>
            <a:endParaRPr lang="en-US" dirty="0"/>
          </a:p>
        </p:txBody>
      </p:sp>
      <p:sp>
        <p:nvSpPr>
          <p:cNvPr id="5" name="Rectangle 2">
            <a:extLst>
              <a:ext uri="{FF2B5EF4-FFF2-40B4-BE49-F238E27FC236}">
                <a16:creationId xmlns:a16="http://schemas.microsoft.com/office/drawing/2014/main" id="{D0E525BC-8905-924B-A6E0-289208A532AD}"/>
              </a:ext>
            </a:extLst>
          </p:cNvPr>
          <p:cNvSpPr txBox="1">
            <a:spLocks noChangeArrowheads="1"/>
          </p:cNvSpPr>
          <p:nvPr/>
        </p:nvSpPr>
        <p:spPr bwMode="auto">
          <a:xfrm>
            <a:off x="685800" y="71845"/>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eaLnBrk="1" hangingPunct="1">
              <a:defRPr/>
            </a:pPr>
            <a:r>
              <a:rPr lang="en-US" b="0" kern="0" dirty="0"/>
              <a:t>Remarkably Hard for Computers</a:t>
            </a:r>
          </a:p>
        </p:txBody>
      </p:sp>
      <p:sp>
        <p:nvSpPr>
          <p:cNvPr id="6" name="TextBox 5">
            <a:extLst>
              <a:ext uri="{FF2B5EF4-FFF2-40B4-BE49-F238E27FC236}">
                <a16:creationId xmlns:a16="http://schemas.microsoft.com/office/drawing/2014/main" id="{0471ACFF-4533-0E4F-98D8-3AC8B61AB8B3}"/>
              </a:ext>
            </a:extLst>
          </p:cNvPr>
          <p:cNvSpPr txBox="1"/>
          <p:nvPr/>
        </p:nvSpPr>
        <p:spPr>
          <a:xfrm>
            <a:off x="60242" y="6453499"/>
            <a:ext cx="1685078"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XKCD</a:t>
            </a:r>
          </a:p>
        </p:txBody>
      </p:sp>
    </p:spTree>
    <p:extLst>
      <p:ext uri="{BB962C8B-B14F-4D97-AF65-F5344CB8AC3E}">
        <p14:creationId xmlns:p14="http://schemas.microsoft.com/office/powerpoint/2010/main" val="91249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73BFD6-B4BF-1140-B551-EBE7D6446E71}"/>
              </a:ext>
            </a:extLst>
          </p:cNvPr>
          <p:cNvSpPr txBox="1"/>
          <p:nvPr/>
        </p:nvSpPr>
        <p:spPr>
          <a:xfrm>
            <a:off x="1560589" y="633046"/>
            <a:ext cx="184731" cy="276999"/>
          </a:xfrm>
          <a:prstGeom prst="rect">
            <a:avLst/>
          </a:prstGeom>
          <a:noFill/>
        </p:spPr>
        <p:txBody>
          <a:bodyPr wrap="none" rtlCol="0">
            <a:spAutoFit/>
          </a:bodyPr>
          <a:lstStyle/>
          <a:p>
            <a:endParaRPr lang="en-US" dirty="0"/>
          </a:p>
        </p:txBody>
      </p:sp>
      <p:sp>
        <p:nvSpPr>
          <p:cNvPr id="5" name="Rectangle 2">
            <a:extLst>
              <a:ext uri="{FF2B5EF4-FFF2-40B4-BE49-F238E27FC236}">
                <a16:creationId xmlns:a16="http://schemas.microsoft.com/office/drawing/2014/main" id="{D0E525BC-8905-924B-A6E0-289208A532AD}"/>
              </a:ext>
            </a:extLst>
          </p:cNvPr>
          <p:cNvSpPr txBox="1">
            <a:spLocks noChangeArrowheads="1"/>
          </p:cNvSpPr>
          <p:nvPr/>
        </p:nvSpPr>
        <p:spPr bwMode="auto">
          <a:xfrm>
            <a:off x="685800" y="71845"/>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eaLnBrk="1" hangingPunct="1">
              <a:defRPr/>
            </a:pPr>
            <a:r>
              <a:rPr lang="en-US" b="0" kern="0" dirty="0"/>
              <a:t>Vision is hard: Objects Blend Together</a:t>
            </a:r>
          </a:p>
        </p:txBody>
      </p:sp>
      <p:sp>
        <p:nvSpPr>
          <p:cNvPr id="7" name="TextBox 6">
            <a:extLst>
              <a:ext uri="{FF2B5EF4-FFF2-40B4-BE49-F238E27FC236}">
                <a16:creationId xmlns:a16="http://schemas.microsoft.com/office/drawing/2014/main" id="{298ACABC-7068-F648-8A0F-AA38015032E9}"/>
              </a:ext>
            </a:extLst>
          </p:cNvPr>
          <p:cNvSpPr txBox="1"/>
          <p:nvPr/>
        </p:nvSpPr>
        <p:spPr>
          <a:xfrm>
            <a:off x="0" y="6430053"/>
            <a:ext cx="2339102" cy="369332"/>
          </a:xfrm>
          <a:prstGeom prst="rect">
            <a:avLst/>
          </a:prstGeom>
          <a:noFill/>
        </p:spPr>
        <p:txBody>
          <a:bodyPr wrap="none">
            <a:spAutoFit/>
          </a:bodyPr>
          <a:lstStyle/>
          <a:p>
            <a:pPr algn="ctr" fontAlgn="auto">
              <a:spcBef>
                <a:spcPts val="0"/>
              </a:spcBef>
              <a:spcAft>
                <a:spcPts val="0"/>
              </a:spcAft>
              <a:defRPr/>
            </a:pPr>
            <a:r>
              <a:rPr lang="en-US" sz="1800" b="0" kern="0" dirty="0">
                <a:solidFill>
                  <a:schemeClr val="tx1"/>
                </a:solidFill>
                <a:cs typeface="+mn-cs"/>
              </a:rPr>
              <a:t>Source: </a:t>
            </a:r>
            <a:r>
              <a:rPr lang="en-US" sz="1800" b="0" kern="0" dirty="0">
                <a:solidFill>
                  <a:schemeClr val="tx1"/>
                </a:solidFill>
              </a:rPr>
              <a:t>B. Hariharan</a:t>
            </a:r>
            <a:endParaRPr lang="en-US" sz="1800" b="0" kern="0" dirty="0">
              <a:solidFill>
                <a:schemeClr val="tx1"/>
              </a:solidFill>
              <a:cs typeface="+mn-cs"/>
            </a:endParaRPr>
          </a:p>
        </p:txBody>
      </p:sp>
      <p:pic>
        <p:nvPicPr>
          <p:cNvPr id="8" name="Picture 3" descr="Picture 3">
            <a:extLst>
              <a:ext uri="{FF2B5EF4-FFF2-40B4-BE49-F238E27FC236}">
                <a16:creationId xmlns:a16="http://schemas.microsoft.com/office/drawing/2014/main" id="{70A0EF06-7B0E-B94B-A513-22274DB10B3F}"/>
              </a:ext>
            </a:extLst>
          </p:cNvPr>
          <p:cNvPicPr>
            <a:picLocks noChangeAspect="1"/>
          </p:cNvPicPr>
          <p:nvPr/>
        </p:nvPicPr>
        <p:blipFill>
          <a:blip r:embed="rId2"/>
          <a:stretch>
            <a:fillRect/>
          </a:stretch>
        </p:blipFill>
        <p:spPr>
          <a:xfrm>
            <a:off x="685800" y="910045"/>
            <a:ext cx="7620000" cy="5405789"/>
          </a:xfrm>
          <a:prstGeom prst="rect">
            <a:avLst/>
          </a:prstGeom>
          <a:ln w="12700">
            <a:miter lim="400000"/>
          </a:ln>
        </p:spPr>
      </p:pic>
      <p:sp>
        <p:nvSpPr>
          <p:cNvPr id="9" name="Freeform 4">
            <a:extLst>
              <a:ext uri="{FF2B5EF4-FFF2-40B4-BE49-F238E27FC236}">
                <a16:creationId xmlns:a16="http://schemas.microsoft.com/office/drawing/2014/main" id="{159556EC-7774-8540-B745-B9365B06BEC5}"/>
              </a:ext>
            </a:extLst>
          </p:cNvPr>
          <p:cNvSpPr/>
          <p:nvPr/>
        </p:nvSpPr>
        <p:spPr>
          <a:xfrm>
            <a:off x="3962400" y="1196931"/>
            <a:ext cx="3168824" cy="4832017"/>
          </a:xfrm>
          <a:custGeom>
            <a:avLst/>
            <a:gdLst/>
            <a:ahLst/>
            <a:cxnLst>
              <a:cxn ang="0">
                <a:pos x="wd2" y="hd2"/>
              </a:cxn>
              <a:cxn ang="5400000">
                <a:pos x="wd2" y="hd2"/>
              </a:cxn>
              <a:cxn ang="10800000">
                <a:pos x="wd2" y="hd2"/>
              </a:cxn>
              <a:cxn ang="16200000">
                <a:pos x="wd2" y="hd2"/>
              </a:cxn>
            </a:cxnLst>
            <a:rect l="0" t="0" r="r" b="b"/>
            <a:pathLst>
              <a:path w="21600" h="21600" extrusionOk="0">
                <a:moveTo>
                  <a:pt x="0" y="2348"/>
                </a:moveTo>
                <a:lnTo>
                  <a:pt x="0" y="1565"/>
                </a:lnTo>
                <a:lnTo>
                  <a:pt x="597" y="704"/>
                </a:lnTo>
                <a:lnTo>
                  <a:pt x="2625" y="0"/>
                </a:lnTo>
                <a:lnTo>
                  <a:pt x="4296" y="235"/>
                </a:lnTo>
                <a:lnTo>
                  <a:pt x="5728" y="1409"/>
                </a:lnTo>
                <a:lnTo>
                  <a:pt x="5967" y="2348"/>
                </a:lnTo>
                <a:lnTo>
                  <a:pt x="6564" y="3443"/>
                </a:lnTo>
                <a:lnTo>
                  <a:pt x="9189" y="4383"/>
                </a:lnTo>
                <a:lnTo>
                  <a:pt x="20526" y="7122"/>
                </a:lnTo>
                <a:lnTo>
                  <a:pt x="21600" y="9391"/>
                </a:lnTo>
                <a:lnTo>
                  <a:pt x="20407" y="10878"/>
                </a:lnTo>
                <a:lnTo>
                  <a:pt x="17304" y="12052"/>
                </a:lnTo>
                <a:lnTo>
                  <a:pt x="11456" y="12913"/>
                </a:lnTo>
                <a:lnTo>
                  <a:pt x="7757" y="12991"/>
                </a:lnTo>
                <a:lnTo>
                  <a:pt x="11218" y="15026"/>
                </a:lnTo>
                <a:lnTo>
                  <a:pt x="13962" y="19957"/>
                </a:lnTo>
                <a:lnTo>
                  <a:pt x="6683" y="21600"/>
                </a:lnTo>
                <a:lnTo>
                  <a:pt x="9905" y="19409"/>
                </a:lnTo>
                <a:lnTo>
                  <a:pt x="4057" y="12600"/>
                </a:lnTo>
                <a:lnTo>
                  <a:pt x="5967" y="11035"/>
                </a:lnTo>
                <a:lnTo>
                  <a:pt x="10860" y="9939"/>
                </a:lnTo>
                <a:lnTo>
                  <a:pt x="3938" y="10252"/>
                </a:lnTo>
                <a:lnTo>
                  <a:pt x="2029" y="9157"/>
                </a:lnTo>
                <a:lnTo>
                  <a:pt x="2387" y="6417"/>
                </a:lnTo>
                <a:lnTo>
                  <a:pt x="3222" y="5948"/>
                </a:lnTo>
                <a:lnTo>
                  <a:pt x="2387" y="5478"/>
                </a:lnTo>
                <a:lnTo>
                  <a:pt x="955" y="5009"/>
                </a:lnTo>
                <a:lnTo>
                  <a:pt x="239" y="2739"/>
                </a:lnTo>
                <a:lnTo>
                  <a:pt x="0" y="2348"/>
                </a:lnTo>
                <a:close/>
              </a:path>
            </a:pathLst>
          </a:custGeom>
          <a:solidFill>
            <a:srgbClr val="4F81BD">
              <a:alpha val="55000"/>
            </a:srgbClr>
          </a:solidFill>
          <a:ln w="25400">
            <a:solidFill>
              <a:srgbClr val="3A5E8A"/>
            </a:solidFill>
          </a:ln>
        </p:spPr>
        <p:txBody>
          <a:bodyPr lIns="45719" tIns="45719" rIns="45719" bIns="45719" anchor="ctr"/>
          <a:lstStyle/>
          <a:p>
            <a:pPr defTabSz="914367">
              <a:defRPr sz="1200" b="1">
                <a:solidFill>
                  <a:srgbClr val="FFFFFF"/>
                </a:solidFill>
                <a:latin typeface="Calibri"/>
                <a:ea typeface="Calibri"/>
                <a:cs typeface="Calibri"/>
                <a:sym typeface="Calibri"/>
              </a:defRPr>
            </a:pPr>
            <a:endParaRPr sz="844"/>
          </a:p>
        </p:txBody>
      </p:sp>
    </p:spTree>
    <p:extLst>
      <p:ext uri="{BB962C8B-B14F-4D97-AF65-F5344CB8AC3E}">
        <p14:creationId xmlns:p14="http://schemas.microsoft.com/office/powerpoint/2010/main" val="305985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dvAuto="0"/>
    </p:bld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00"/>
        </a:solidFill>
        <a:ln w="190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rgbClr val="FF9900"/>
        </a:solidFill>
        <a:ln w="190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rgbClr val="FFFF00"/>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{883C7E38-A10E-D840-9EF5-BEBD0DA361DC}tf16401378</Template>
  <TotalTime>86842</TotalTime>
  <Words>1529</Words>
  <Application>Microsoft Macintosh PowerPoint</Application>
  <PresentationFormat>On-screen Show (4:3)</PresentationFormat>
  <Paragraphs>279</Paragraphs>
  <Slides>46</Slides>
  <Notes>26</Notes>
  <HiddenSlides>0</HiddenSlides>
  <MMClips>1</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3</vt:i4>
      </vt:variant>
      <vt:variant>
        <vt:lpstr>Slide Titles</vt:lpstr>
      </vt:variant>
      <vt:variant>
        <vt:i4>46</vt:i4>
      </vt:variant>
    </vt:vector>
  </HeadingPairs>
  <TitlesOfParts>
    <vt:vector size="55" baseType="lpstr">
      <vt:lpstr>Arial</vt:lpstr>
      <vt:lpstr>Calibri</vt:lpstr>
      <vt:lpstr>Gill Sans Light</vt:lpstr>
      <vt:lpstr>Times New Roman</vt:lpstr>
      <vt:lpstr>Blank Presentation</vt:lpstr>
      <vt:lpstr>Office Theme</vt:lpstr>
      <vt:lpstr>Image</vt:lpstr>
      <vt:lpstr>Equation</vt:lpstr>
      <vt:lpstr>Photo Editor Photo</vt:lpstr>
      <vt:lpstr>Review - Computer Vision</vt:lpstr>
      <vt:lpstr>The goal(s) or computer vision</vt:lpstr>
      <vt:lpstr>Vision is easy for humans</vt:lpstr>
      <vt:lpstr>Vision is easy for humans</vt:lpstr>
      <vt:lpstr>Vision is easy for humans</vt:lpstr>
      <vt:lpstr>Vision is easy for humans</vt:lpstr>
      <vt:lpstr>Vision is easy for humans</vt:lpstr>
      <vt:lpstr>PowerPoint Presentation</vt:lpstr>
      <vt:lpstr>PowerPoint Presentation</vt:lpstr>
      <vt:lpstr>PowerPoint Presentation</vt:lpstr>
      <vt:lpstr>Vision is hard: Intra-class Variation</vt:lpstr>
      <vt:lpstr>Vision is hard: Intra-class Variation</vt:lpstr>
      <vt:lpstr>Vision is hard: Intra-class Variation</vt:lpstr>
      <vt:lpstr>Vision is hard: Concepts are subtle</vt:lpstr>
      <vt:lpstr>PowerPoint Presentation</vt:lpstr>
      <vt:lpstr>What kind of information can be extracted from an image?</vt:lpstr>
      <vt:lpstr>PowerPoint Presentation</vt:lpstr>
      <vt:lpstr>PowerPoint Presentation</vt:lpstr>
      <vt:lpstr>PowerPoint Presentation</vt:lpstr>
      <vt:lpstr>The Pinhole Camera</vt:lpstr>
      <vt:lpstr>PowerPoint Presentation</vt:lpstr>
      <vt:lpstr>PowerPoint Presentation</vt:lpstr>
      <vt:lpstr>Structure from Motion</vt:lpstr>
      <vt:lpstr>Structure from motion</vt:lpstr>
      <vt:lpstr>Structure from motion</vt:lpstr>
      <vt:lpstr>Structure from motion</vt:lpstr>
      <vt:lpstr>Structure from motion</vt:lpstr>
      <vt:lpstr>Incremental structure from motion</vt:lpstr>
      <vt:lpstr>Incremental structure from motion</vt:lpstr>
      <vt:lpstr>Incremental structure from motion</vt:lpstr>
      <vt:lpstr>Bundle adjustment</vt:lpstr>
      <vt:lpstr>Feature detection</vt:lpstr>
      <vt:lpstr>Feature detection</vt:lpstr>
      <vt:lpstr>Feature matching</vt:lpstr>
      <vt:lpstr>The devil is in the details</vt:lpstr>
      <vt:lpstr>Photo Tourism</vt:lpstr>
      <vt:lpstr>Depth from Triangulation</vt:lpstr>
      <vt:lpstr>Active stereo with structured light</vt:lpstr>
      <vt:lpstr>Kinect: Structured infrared light</vt:lpstr>
      <vt:lpstr>Apple TrueDepth</vt:lpstr>
      <vt:lpstr>SFM software</vt:lpstr>
      <vt:lpstr>Basis for SLAM</vt:lpstr>
      <vt:lpstr>Kinect Fusion</vt:lpstr>
      <vt:lpstr>Reconstruction in construction industry</vt:lpstr>
      <vt:lpstr>Applications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Sparse Texture Representation Using Affine-Invariant Regions</dc:title>
  <dc:creator>Lana</dc:creator>
  <cp:lastModifiedBy>Gupta, Saurabh</cp:lastModifiedBy>
  <cp:revision>2827</cp:revision>
  <cp:lastPrinted>2019-01-15T01:17:08Z</cp:lastPrinted>
  <dcterms:created xsi:type="dcterms:W3CDTF">2003-06-12T19:48:44Z</dcterms:created>
  <dcterms:modified xsi:type="dcterms:W3CDTF">2020-09-01T16:58:37Z</dcterms:modified>
</cp:coreProperties>
</file>