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56" d="100"/>
          <a:sy n="156"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d81f3e1c0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d81f3e1c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d81f3e1c0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d81f3e1c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d81f3e1c0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d81f3e1c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d81f3e1c0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d81f3e1c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d81f3e1c0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d81f3e1c0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d81f3e1c0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d81f3e1c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d81f3e1c0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d81f3e1c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d81f3e1c0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d81f3e1c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d81f3e1c0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d81f3e1c0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d81f3e1c0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d81f3e1c0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d81f3e1c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d81f3e1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d81f3e1c0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d81f3e1c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d81f3e1c0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d81f3e1c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d81f3e1c0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d81f3e1c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d81f3e1c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d81f3e1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d81f3e1c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d81f3e1c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81f3e1c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81f3e1c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d81f3e1c0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d81f3e1c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d81f3e1c0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d81f3e1c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d81f3e1c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d81f3e1c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037"/>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Six Lessons from Babies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Linda Smith and Michael Gasser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Ordering Matters</a:t>
            </a:r>
            <a:endParaRPr/>
          </a:p>
        </p:txBody>
      </p:sp>
      <p:sp>
        <p:nvSpPr>
          <p:cNvPr id="134" name="Google Shape;13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Opening kittens eyes early disrupts olfactory development and the subsequent coordination of vision and olfaction.</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Disrupting the developmental order of audition and vision in owls disrupts spatial localization in both modalities.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Be Physical</a:t>
            </a:r>
            <a:endParaRPr/>
          </a:p>
        </p:txBody>
      </p:sp>
      <p:sp>
        <p:nvSpPr>
          <p:cNvPr id="140" name="Google Shape;14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Babies live in a physical world, full of rich regularities that organize perception, action, and ultimately thought. The intelligence of babies resides not just inside themselves but is distributed across their interactions and experiences in the physical world. The physical world serves to bootstrap higher mental functions.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Be Physical</a:t>
            </a:r>
            <a:endParaRPr/>
          </a:p>
        </p:txBody>
      </p:sp>
      <p:pic>
        <p:nvPicPr>
          <p:cNvPr id="146" name="Google Shape;146;p24"/>
          <p:cNvPicPr preferRelativeResize="0"/>
          <p:nvPr/>
        </p:nvPicPr>
        <p:blipFill rotWithShape="1">
          <a:blip r:embed="rId3">
            <a:alphaModFix/>
          </a:blip>
          <a:srcRect b="4131"/>
          <a:stretch/>
        </p:blipFill>
        <p:spPr>
          <a:xfrm>
            <a:off x="2694425" y="832875"/>
            <a:ext cx="6339851" cy="4310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Be Physical</a:t>
            </a:r>
            <a:endParaRPr/>
          </a:p>
        </p:txBody>
      </p:sp>
      <p:sp>
        <p:nvSpPr>
          <p:cNvPr id="152" name="Google Shape;15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People routinely and apparently unconsciously gesture with one hand when speaking of one protagonist in a story and gesture with the other hand when speaking of a different protagonist.</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People also use space as a mnemonic, looking in the direction of a past event to help remember that event. (Hollywood Square experiment)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Explore</a:t>
            </a:r>
            <a:endParaRPr/>
          </a:p>
        </p:txBody>
      </p:sp>
      <p:sp>
        <p:nvSpPr>
          <p:cNvPr id="158" name="Google Shape;15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Babies explore – they move and act in highly variable and playful ways that are not goal-oriented and are seemingly random. In doing so, they discover new problems and new solutions. Exploration makes intelligence open-ended and inventive.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Explore</a:t>
            </a:r>
            <a:endParaRPr/>
          </a:p>
        </p:txBody>
      </p:sp>
      <p:sp>
        <p:nvSpPr>
          <p:cNvPr id="164" name="Google Shape;164;p27"/>
          <p:cNvSpPr txBox="1">
            <a:spLocks noGrp="1"/>
          </p:cNvSpPr>
          <p:nvPr>
            <p:ph type="body" idx="1"/>
          </p:nvPr>
        </p:nvSpPr>
        <p:spPr>
          <a:xfrm>
            <a:off x="311700" y="1152475"/>
            <a:ext cx="5778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Reaching: Different babies go about learning how to reach objects in different ways.</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Infant Conjugate Reinforcement: Infants increase kicking above baseline levels (where they don’t control the mobile toy).</a:t>
            </a:r>
            <a:endParaRPr/>
          </a:p>
        </p:txBody>
      </p:sp>
      <p:pic>
        <p:nvPicPr>
          <p:cNvPr id="165" name="Google Shape;165;p27"/>
          <p:cNvPicPr preferRelativeResize="0"/>
          <p:nvPr/>
        </p:nvPicPr>
        <p:blipFill>
          <a:blip r:embed="rId3">
            <a:alphaModFix/>
          </a:blip>
          <a:stretch>
            <a:fillRect/>
          </a:stretch>
        </p:blipFill>
        <p:spPr>
          <a:xfrm>
            <a:off x="6298126" y="1005850"/>
            <a:ext cx="2572075" cy="3806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Be Social</a:t>
            </a:r>
            <a:endParaRPr/>
          </a:p>
        </p:txBody>
      </p:sp>
      <p:sp>
        <p:nvSpPr>
          <p:cNvPr id="171" name="Google Shape;17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Babies act and learn in a social world in which more mature partners guide learning and add supporting structures to that learning.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Be Social</a:t>
            </a:r>
            <a:endParaRPr/>
          </a:p>
        </p:txBody>
      </p:sp>
      <p:sp>
        <p:nvSpPr>
          <p:cNvPr id="177" name="Google Shape;17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Mothers’ facial gestures and the sounds they make are tightly coupled to the babies’ behavior.</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Parents provide the structure for learning by imitating their babies.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Parents introduce objects, call out their names, shake them to make babies attend to them.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Learn a language</a:t>
            </a:r>
            <a:endParaRPr/>
          </a:p>
        </p:txBody>
      </p:sp>
      <p:sp>
        <p:nvSpPr>
          <p:cNvPr id="183" name="Google Shape;18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Babies learn a language, a shared communicative system that is symbolic. And this changes everything, enabling children to form even higher-level and more abstract distinctions.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Learn a language</a:t>
            </a:r>
            <a:endParaRPr/>
          </a:p>
        </p:txBody>
      </p:sp>
      <p:sp>
        <p:nvSpPr>
          <p:cNvPr id="189" name="Google Shape;18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Gain direct access to knowledge of other people.</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Explicit categorization and generalizations for supervised category learning.</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Language learning may be key to becoming symbolic.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Embodiment Hypothesis</a:t>
            </a:r>
            <a:endParaRPr/>
          </a:p>
        </p:txBody>
      </p:sp>
      <p:pic>
        <p:nvPicPr>
          <p:cNvPr id="61" name="Google Shape;61;p14"/>
          <p:cNvPicPr preferRelativeResize="0"/>
          <p:nvPr/>
        </p:nvPicPr>
        <p:blipFill>
          <a:blip r:embed="rId3">
            <a:alphaModFix/>
          </a:blip>
          <a:stretch>
            <a:fillRect/>
          </a:stretch>
        </p:blipFill>
        <p:spPr>
          <a:xfrm>
            <a:off x="0" y="1264614"/>
            <a:ext cx="9143999" cy="346274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Learn a language</a:t>
            </a:r>
            <a:endParaRPr/>
          </a:p>
        </p:txBody>
      </p:sp>
      <p:sp>
        <p:nvSpPr>
          <p:cNvPr id="195" name="Google Shape;19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Languages are symbol systems: symbols are abstract. Most words by themselves do not indicate what we are referring to.</a:t>
            </a:r>
            <a:endParaRPr/>
          </a:p>
          <a:p>
            <a:pPr marL="914400" lvl="1" indent="-317500" algn="l" rtl="0">
              <a:spcBef>
                <a:spcPts val="0"/>
              </a:spcBef>
              <a:spcAft>
                <a:spcPts val="0"/>
              </a:spcAft>
              <a:buSzPts val="1400"/>
              <a:buChar char="-"/>
            </a:pPr>
            <a:r>
              <a:rPr lang="en"/>
              <a:t>Infact, if symbols are too close to the actual world, they aren’t used as symbols.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It has long been suggested that the way into symbolic processing is through language, and though this idea remains controversial, we believe it is worth taking seriously.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Lessons </a:t>
            </a:r>
            <a:endParaRPr/>
          </a:p>
        </p:txBody>
      </p:sp>
      <p:sp>
        <p:nvSpPr>
          <p:cNvPr id="201" name="Google Shape;201;p33"/>
          <p:cNvSpPr txBox="1">
            <a:spLocks noGrp="1"/>
          </p:cNvSpPr>
          <p:nvPr>
            <p:ph type="body" idx="1"/>
          </p:nvPr>
        </p:nvSpPr>
        <p:spPr>
          <a:xfrm>
            <a:off x="311700" y="1152475"/>
            <a:ext cx="30075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AutoNum type="arabicPeriod"/>
            </a:pPr>
            <a:r>
              <a:rPr lang="en"/>
              <a:t>Be Multi-modal</a:t>
            </a:r>
            <a:endParaRPr/>
          </a:p>
          <a:p>
            <a:pPr marL="457200" lvl="0" indent="-342900" algn="l" rtl="0">
              <a:lnSpc>
                <a:spcPct val="150000"/>
              </a:lnSpc>
              <a:spcBef>
                <a:spcPts val="0"/>
              </a:spcBef>
              <a:spcAft>
                <a:spcPts val="0"/>
              </a:spcAft>
              <a:buSzPts val="1800"/>
              <a:buAutoNum type="arabicPeriod"/>
            </a:pPr>
            <a:r>
              <a:rPr lang="en"/>
              <a:t>Be Incremental</a:t>
            </a:r>
            <a:endParaRPr/>
          </a:p>
          <a:p>
            <a:pPr marL="457200" lvl="0" indent="-342900" algn="l" rtl="0">
              <a:lnSpc>
                <a:spcPct val="150000"/>
              </a:lnSpc>
              <a:spcBef>
                <a:spcPts val="0"/>
              </a:spcBef>
              <a:spcAft>
                <a:spcPts val="0"/>
              </a:spcAft>
              <a:buSzPts val="1800"/>
              <a:buAutoNum type="arabicPeriod"/>
            </a:pPr>
            <a:r>
              <a:rPr lang="en"/>
              <a:t>Be Physical</a:t>
            </a:r>
            <a:endParaRPr/>
          </a:p>
          <a:p>
            <a:pPr marL="457200" lvl="0" indent="-342900" algn="l" rtl="0">
              <a:lnSpc>
                <a:spcPct val="150000"/>
              </a:lnSpc>
              <a:spcBef>
                <a:spcPts val="0"/>
              </a:spcBef>
              <a:spcAft>
                <a:spcPts val="0"/>
              </a:spcAft>
              <a:buSzPts val="1800"/>
              <a:buAutoNum type="arabicPeriod"/>
            </a:pPr>
            <a:r>
              <a:rPr lang="en"/>
              <a:t>Explore</a:t>
            </a:r>
            <a:endParaRPr/>
          </a:p>
          <a:p>
            <a:pPr marL="457200" lvl="0" indent="-342900" algn="l" rtl="0">
              <a:lnSpc>
                <a:spcPct val="150000"/>
              </a:lnSpc>
              <a:spcBef>
                <a:spcPts val="0"/>
              </a:spcBef>
              <a:spcAft>
                <a:spcPts val="0"/>
              </a:spcAft>
              <a:buSzPts val="1800"/>
              <a:buAutoNum type="arabicPeriod"/>
            </a:pPr>
            <a:r>
              <a:rPr lang="en"/>
              <a:t>Be Social</a:t>
            </a:r>
            <a:endParaRPr/>
          </a:p>
          <a:p>
            <a:pPr marL="457200" lvl="0" indent="-342900" algn="l" rtl="0">
              <a:lnSpc>
                <a:spcPct val="150000"/>
              </a:lnSpc>
              <a:spcBef>
                <a:spcPts val="0"/>
              </a:spcBef>
              <a:spcAft>
                <a:spcPts val="0"/>
              </a:spcAft>
              <a:buSzPts val="1800"/>
              <a:buAutoNum type="arabicPeriod"/>
            </a:pPr>
            <a:r>
              <a:rPr lang="en"/>
              <a:t>Learn a Language</a:t>
            </a:r>
            <a:endParaRPr/>
          </a:p>
        </p:txBody>
      </p:sp>
      <p:sp>
        <p:nvSpPr>
          <p:cNvPr id="202" name="Google Shape;202;p33"/>
          <p:cNvSpPr txBox="1">
            <a:spLocks noGrp="1"/>
          </p:cNvSpPr>
          <p:nvPr>
            <p:ph type="body" idx="1"/>
          </p:nvPr>
        </p:nvSpPr>
        <p:spPr>
          <a:xfrm>
            <a:off x="3627000" y="2423150"/>
            <a:ext cx="5205300" cy="491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a:t>How can we operationalize these?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EB1F-B764-644A-A042-218111D06578}"/>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FDF68144-EE46-5D42-95EB-E0CD288AD8E3}"/>
              </a:ext>
            </a:extLst>
          </p:cNvPr>
          <p:cNvSpPr>
            <a:spLocks noGrp="1"/>
          </p:cNvSpPr>
          <p:nvPr>
            <p:ph type="body" idx="1"/>
          </p:nvPr>
        </p:nvSpPr>
        <p:spPr/>
        <p:txBody>
          <a:bodyPr/>
          <a:lstStyle/>
          <a:p>
            <a:r>
              <a:rPr lang="en-US" dirty="0"/>
              <a:t>Think of 2 examples among papers we have read in class that operationalize these insights</a:t>
            </a:r>
          </a:p>
          <a:p>
            <a:r>
              <a:rPr lang="en-US" dirty="0"/>
              <a:t>Think of 2 ways, not covered in class, in which we can invoke insights from this paper</a:t>
            </a:r>
          </a:p>
        </p:txBody>
      </p:sp>
    </p:spTree>
    <p:extLst>
      <p:ext uri="{BB962C8B-B14F-4D97-AF65-F5344CB8AC3E}">
        <p14:creationId xmlns:p14="http://schemas.microsoft.com/office/powerpoint/2010/main" val="330060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Lessons</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AutoNum type="arabicPeriod"/>
            </a:pPr>
            <a:r>
              <a:rPr lang="en"/>
              <a:t>Be Multi-model</a:t>
            </a:r>
            <a:endParaRPr/>
          </a:p>
          <a:p>
            <a:pPr marL="457200" lvl="0" indent="-342900" algn="l" rtl="0">
              <a:lnSpc>
                <a:spcPct val="150000"/>
              </a:lnSpc>
              <a:spcBef>
                <a:spcPts val="0"/>
              </a:spcBef>
              <a:spcAft>
                <a:spcPts val="0"/>
              </a:spcAft>
              <a:buSzPts val="1800"/>
              <a:buAutoNum type="arabicPeriod"/>
            </a:pPr>
            <a:r>
              <a:rPr lang="en"/>
              <a:t>Be Incremental</a:t>
            </a:r>
            <a:endParaRPr/>
          </a:p>
          <a:p>
            <a:pPr marL="457200" lvl="0" indent="-342900" algn="l" rtl="0">
              <a:lnSpc>
                <a:spcPct val="150000"/>
              </a:lnSpc>
              <a:spcBef>
                <a:spcPts val="0"/>
              </a:spcBef>
              <a:spcAft>
                <a:spcPts val="0"/>
              </a:spcAft>
              <a:buSzPts val="1800"/>
              <a:buAutoNum type="arabicPeriod"/>
            </a:pPr>
            <a:r>
              <a:rPr lang="en"/>
              <a:t>Be Physical</a:t>
            </a:r>
            <a:endParaRPr/>
          </a:p>
          <a:p>
            <a:pPr marL="457200" lvl="0" indent="-342900" algn="l" rtl="0">
              <a:lnSpc>
                <a:spcPct val="150000"/>
              </a:lnSpc>
              <a:spcBef>
                <a:spcPts val="0"/>
              </a:spcBef>
              <a:spcAft>
                <a:spcPts val="0"/>
              </a:spcAft>
              <a:buSzPts val="1800"/>
              <a:buAutoNum type="arabicPeriod"/>
            </a:pPr>
            <a:r>
              <a:rPr lang="en"/>
              <a:t>Explore</a:t>
            </a:r>
            <a:endParaRPr/>
          </a:p>
          <a:p>
            <a:pPr marL="457200" lvl="0" indent="-342900" algn="l" rtl="0">
              <a:lnSpc>
                <a:spcPct val="150000"/>
              </a:lnSpc>
              <a:spcBef>
                <a:spcPts val="0"/>
              </a:spcBef>
              <a:spcAft>
                <a:spcPts val="0"/>
              </a:spcAft>
              <a:buSzPts val="1800"/>
              <a:buAutoNum type="arabicPeriod"/>
            </a:pPr>
            <a:r>
              <a:rPr lang="en"/>
              <a:t>Be Social</a:t>
            </a:r>
            <a:endParaRPr/>
          </a:p>
          <a:p>
            <a:pPr marL="457200" lvl="0" indent="-342900" algn="l" rtl="0">
              <a:lnSpc>
                <a:spcPct val="150000"/>
              </a:lnSpc>
              <a:spcBef>
                <a:spcPts val="0"/>
              </a:spcBef>
              <a:spcAft>
                <a:spcPts val="0"/>
              </a:spcAft>
              <a:buSzPts val="1800"/>
              <a:buAutoNum type="arabicPeriod"/>
            </a:pPr>
            <a:r>
              <a:rPr lang="en"/>
              <a:t>Learn a Language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a:t>Be Multi-Modal</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Babies experience of the world is profoundly multi-modal. We propose that multiple overlapping and time-locked sensory systems enable the developing system to educate itself – without defined external tasks or teachers – just by perceiving and acting in the world.</a:t>
            </a:r>
            <a:endParaRPr/>
          </a:p>
        </p:txBody>
      </p:sp>
      <p:pic>
        <p:nvPicPr>
          <p:cNvPr id="74" name="Google Shape;74;p16" descr="Image result for apple"/>
          <p:cNvPicPr preferRelativeResize="0"/>
          <p:nvPr/>
        </p:nvPicPr>
        <p:blipFill>
          <a:blip r:embed="rId3">
            <a:alphaModFix/>
          </a:blip>
          <a:stretch>
            <a:fillRect/>
          </a:stretch>
        </p:blipFill>
        <p:spPr>
          <a:xfrm>
            <a:off x="3552438" y="3236950"/>
            <a:ext cx="1809750" cy="1809750"/>
          </a:xfrm>
          <a:prstGeom prst="rect">
            <a:avLst/>
          </a:prstGeom>
          <a:noFill/>
          <a:ln>
            <a:noFill/>
          </a:ln>
        </p:spPr>
      </p:pic>
      <p:sp>
        <p:nvSpPr>
          <p:cNvPr id="75" name="Google Shape;75;p16"/>
          <p:cNvSpPr txBox="1"/>
          <p:nvPr/>
        </p:nvSpPr>
        <p:spPr>
          <a:xfrm>
            <a:off x="1909575" y="2679175"/>
            <a:ext cx="1417200" cy="7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Vision</a:t>
            </a:r>
            <a:endParaRPr sz="3000"/>
          </a:p>
        </p:txBody>
      </p:sp>
      <p:sp>
        <p:nvSpPr>
          <p:cNvPr id="76" name="Google Shape;76;p16"/>
          <p:cNvSpPr txBox="1"/>
          <p:nvPr/>
        </p:nvSpPr>
        <p:spPr>
          <a:xfrm>
            <a:off x="5277621" y="2679175"/>
            <a:ext cx="1658100" cy="7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Haptics</a:t>
            </a:r>
            <a:endParaRPr sz="3000"/>
          </a:p>
        </p:txBody>
      </p:sp>
      <p:cxnSp>
        <p:nvCxnSpPr>
          <p:cNvPr id="77" name="Google Shape;77;p16"/>
          <p:cNvCxnSpPr>
            <a:stCxn id="75" idx="3"/>
            <a:endCxn id="76" idx="1"/>
          </p:cNvCxnSpPr>
          <p:nvPr/>
        </p:nvCxnSpPr>
        <p:spPr>
          <a:xfrm>
            <a:off x="3326775" y="3035725"/>
            <a:ext cx="1950900" cy="0"/>
          </a:xfrm>
          <a:prstGeom prst="straightConnector1">
            <a:avLst/>
          </a:prstGeom>
          <a:noFill/>
          <a:ln w="28575" cap="flat" cmpd="sng">
            <a:solidFill>
              <a:schemeClr val="dk2"/>
            </a:solidFill>
            <a:prstDash val="solid"/>
            <a:round/>
            <a:headEnd type="triangle" w="med" len="med"/>
            <a:tailEnd type="triangle" w="med" len="med"/>
          </a:ln>
        </p:spPr>
      </p:cxnSp>
      <p:cxnSp>
        <p:nvCxnSpPr>
          <p:cNvPr id="78" name="Google Shape;78;p16"/>
          <p:cNvCxnSpPr>
            <a:stCxn id="74" idx="3"/>
            <a:endCxn id="76" idx="2"/>
          </p:cNvCxnSpPr>
          <p:nvPr/>
        </p:nvCxnSpPr>
        <p:spPr>
          <a:xfrm rot="10800000" flipH="1">
            <a:off x="5362187" y="3392425"/>
            <a:ext cx="744600" cy="749400"/>
          </a:xfrm>
          <a:prstGeom prst="straightConnector1">
            <a:avLst/>
          </a:prstGeom>
          <a:noFill/>
          <a:ln w="28575" cap="flat" cmpd="sng">
            <a:solidFill>
              <a:schemeClr val="dk2"/>
            </a:solidFill>
            <a:prstDash val="solid"/>
            <a:round/>
            <a:headEnd type="triangle" w="med" len="med"/>
            <a:tailEnd type="triangle" w="med" len="med"/>
          </a:ln>
        </p:spPr>
      </p:cxnSp>
      <p:cxnSp>
        <p:nvCxnSpPr>
          <p:cNvPr id="79" name="Google Shape;79;p16"/>
          <p:cNvCxnSpPr>
            <a:stCxn id="74" idx="1"/>
            <a:endCxn id="75" idx="2"/>
          </p:cNvCxnSpPr>
          <p:nvPr/>
        </p:nvCxnSpPr>
        <p:spPr>
          <a:xfrm rot="10800000">
            <a:off x="2618238" y="3392425"/>
            <a:ext cx="934200" cy="749400"/>
          </a:xfrm>
          <a:prstGeom prst="straightConnector1">
            <a:avLst/>
          </a:prstGeom>
          <a:noFill/>
          <a:ln w="28575" cap="flat" cmpd="sng">
            <a:solidFill>
              <a:schemeClr val="dk2"/>
            </a:solidFill>
            <a:prstDash val="solid"/>
            <a:round/>
            <a:headEnd type="triangl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Transparent Objects</a:t>
            </a:r>
            <a:endParaRPr/>
          </a:p>
        </p:txBody>
      </p:sp>
      <p:sp>
        <p:nvSpPr>
          <p:cNvPr id="85" name="Google Shape;85;p17"/>
          <p:cNvSpPr txBox="1">
            <a:spLocks noGrp="1"/>
          </p:cNvSpPr>
          <p:nvPr>
            <p:ph type="body" idx="1"/>
          </p:nvPr>
        </p:nvSpPr>
        <p:spPr>
          <a:xfrm>
            <a:off x="311700" y="3227839"/>
            <a:ext cx="8520600" cy="8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 month old babies are better at retrieving object from opaque box than from the transparent box.</a:t>
            </a:r>
            <a:endParaRPr/>
          </a:p>
          <a:p>
            <a:pPr marL="0" lvl="0" indent="0" algn="l" rtl="0">
              <a:spcBef>
                <a:spcPts val="1600"/>
              </a:spcBef>
              <a:spcAft>
                <a:spcPts val="1600"/>
              </a:spcAft>
              <a:buNone/>
            </a:pPr>
            <a:r>
              <a:rPr lang="en"/>
              <a:t>Infants who played with the transparent containers: sought out and rapidly found the openings and retrieved the object from the transparent boxes.</a:t>
            </a:r>
            <a:endParaRPr/>
          </a:p>
        </p:txBody>
      </p:sp>
      <p:pic>
        <p:nvPicPr>
          <p:cNvPr id="86" name="Google Shape;86;p17"/>
          <p:cNvPicPr preferRelativeResize="0"/>
          <p:nvPr/>
        </p:nvPicPr>
        <p:blipFill>
          <a:blip r:embed="rId3">
            <a:alphaModFix/>
          </a:blip>
          <a:stretch>
            <a:fillRect/>
          </a:stretch>
        </p:blipFill>
        <p:spPr>
          <a:xfrm>
            <a:off x="1362462" y="1033300"/>
            <a:ext cx="6419074" cy="233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Tucker and Ellis task</a:t>
            </a:r>
            <a:endParaRPr/>
          </a:p>
        </p:txBody>
      </p:sp>
      <p:pic>
        <p:nvPicPr>
          <p:cNvPr id="92" name="Google Shape;92;p18"/>
          <p:cNvPicPr preferRelativeResize="0"/>
          <p:nvPr/>
        </p:nvPicPr>
        <p:blipFill rotWithShape="1">
          <a:blip r:embed="rId3">
            <a:alphaModFix/>
          </a:blip>
          <a:srcRect t="45036" r="48838"/>
          <a:stretch/>
        </p:blipFill>
        <p:spPr>
          <a:xfrm>
            <a:off x="946150" y="1605304"/>
            <a:ext cx="3520998" cy="2392150"/>
          </a:xfrm>
          <a:prstGeom prst="rect">
            <a:avLst/>
          </a:prstGeom>
          <a:noFill/>
          <a:ln>
            <a:noFill/>
          </a:ln>
        </p:spPr>
      </p:pic>
      <p:pic>
        <p:nvPicPr>
          <p:cNvPr id="93" name="Google Shape;93;p18"/>
          <p:cNvPicPr preferRelativeResize="0"/>
          <p:nvPr/>
        </p:nvPicPr>
        <p:blipFill rotWithShape="1">
          <a:blip r:embed="rId3">
            <a:alphaModFix/>
          </a:blip>
          <a:srcRect t="45036" r="48838"/>
          <a:stretch/>
        </p:blipFill>
        <p:spPr>
          <a:xfrm>
            <a:off x="4467150" y="1605304"/>
            <a:ext cx="3520998" cy="2392150"/>
          </a:xfrm>
          <a:prstGeom prst="rect">
            <a:avLst/>
          </a:prstGeom>
          <a:noFill/>
          <a:ln>
            <a:noFill/>
          </a:ln>
        </p:spPr>
      </p:pic>
      <p:grpSp>
        <p:nvGrpSpPr>
          <p:cNvPr id="94" name="Google Shape;94;p18"/>
          <p:cNvGrpSpPr/>
          <p:nvPr/>
        </p:nvGrpSpPr>
        <p:grpSpPr>
          <a:xfrm>
            <a:off x="1225275" y="3858779"/>
            <a:ext cx="1237350" cy="384000"/>
            <a:chOff x="1207000" y="4489700"/>
            <a:chExt cx="1237350" cy="384000"/>
          </a:xfrm>
        </p:grpSpPr>
        <p:sp>
          <p:nvSpPr>
            <p:cNvPr id="95" name="Google Shape;95;p18"/>
            <p:cNvSpPr txBox="1"/>
            <p:nvPr/>
          </p:nvSpPr>
          <p:spPr>
            <a:xfrm>
              <a:off x="120700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Yes</a:t>
              </a:r>
              <a:endParaRPr/>
            </a:p>
          </p:txBody>
        </p:sp>
        <p:sp>
          <p:nvSpPr>
            <p:cNvPr id="96" name="Google Shape;96;p18"/>
            <p:cNvSpPr txBox="1"/>
            <p:nvPr/>
          </p:nvSpPr>
          <p:spPr>
            <a:xfrm>
              <a:off x="194155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No</a:t>
              </a:r>
              <a:endParaRPr/>
            </a:p>
          </p:txBody>
        </p:sp>
      </p:grpSp>
      <p:grpSp>
        <p:nvGrpSpPr>
          <p:cNvPr id="97" name="Google Shape;97;p18"/>
          <p:cNvGrpSpPr/>
          <p:nvPr/>
        </p:nvGrpSpPr>
        <p:grpSpPr>
          <a:xfrm>
            <a:off x="3060150" y="3858779"/>
            <a:ext cx="1237350" cy="384000"/>
            <a:chOff x="1207000" y="4489700"/>
            <a:chExt cx="1237350" cy="384000"/>
          </a:xfrm>
        </p:grpSpPr>
        <p:sp>
          <p:nvSpPr>
            <p:cNvPr id="98" name="Google Shape;98;p18"/>
            <p:cNvSpPr txBox="1"/>
            <p:nvPr/>
          </p:nvSpPr>
          <p:spPr>
            <a:xfrm>
              <a:off x="120700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Yes</a:t>
              </a:r>
              <a:endParaRPr/>
            </a:p>
          </p:txBody>
        </p:sp>
        <p:sp>
          <p:nvSpPr>
            <p:cNvPr id="99" name="Google Shape;99;p18"/>
            <p:cNvSpPr txBox="1"/>
            <p:nvPr/>
          </p:nvSpPr>
          <p:spPr>
            <a:xfrm>
              <a:off x="194155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No</a:t>
              </a:r>
              <a:endParaRPr/>
            </a:p>
          </p:txBody>
        </p:sp>
      </p:grpSp>
      <p:grpSp>
        <p:nvGrpSpPr>
          <p:cNvPr id="100" name="Google Shape;100;p18"/>
          <p:cNvGrpSpPr/>
          <p:nvPr/>
        </p:nvGrpSpPr>
        <p:grpSpPr>
          <a:xfrm>
            <a:off x="4767025" y="3858779"/>
            <a:ext cx="1237350" cy="384000"/>
            <a:chOff x="1207000" y="4489700"/>
            <a:chExt cx="1237350" cy="384000"/>
          </a:xfrm>
        </p:grpSpPr>
        <p:sp>
          <p:nvSpPr>
            <p:cNvPr id="101" name="Google Shape;101;p18"/>
            <p:cNvSpPr txBox="1"/>
            <p:nvPr/>
          </p:nvSpPr>
          <p:spPr>
            <a:xfrm>
              <a:off x="120700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No</a:t>
              </a:r>
              <a:endParaRPr/>
            </a:p>
          </p:txBody>
        </p:sp>
        <p:sp>
          <p:nvSpPr>
            <p:cNvPr id="102" name="Google Shape;102;p18"/>
            <p:cNvSpPr txBox="1"/>
            <p:nvPr/>
          </p:nvSpPr>
          <p:spPr>
            <a:xfrm>
              <a:off x="194155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Yes</a:t>
              </a:r>
              <a:endParaRPr/>
            </a:p>
          </p:txBody>
        </p:sp>
      </p:grpSp>
      <p:grpSp>
        <p:nvGrpSpPr>
          <p:cNvPr id="103" name="Google Shape;103;p18"/>
          <p:cNvGrpSpPr/>
          <p:nvPr/>
        </p:nvGrpSpPr>
        <p:grpSpPr>
          <a:xfrm>
            <a:off x="6629325" y="3858779"/>
            <a:ext cx="1237350" cy="384000"/>
            <a:chOff x="1207000" y="4489700"/>
            <a:chExt cx="1237350" cy="384000"/>
          </a:xfrm>
        </p:grpSpPr>
        <p:sp>
          <p:nvSpPr>
            <p:cNvPr id="104" name="Google Shape;104;p18"/>
            <p:cNvSpPr txBox="1"/>
            <p:nvPr/>
          </p:nvSpPr>
          <p:spPr>
            <a:xfrm>
              <a:off x="120700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No</a:t>
              </a:r>
              <a:endParaRPr/>
            </a:p>
          </p:txBody>
        </p:sp>
        <p:sp>
          <p:nvSpPr>
            <p:cNvPr id="105" name="Google Shape;105;p18"/>
            <p:cNvSpPr txBox="1"/>
            <p:nvPr/>
          </p:nvSpPr>
          <p:spPr>
            <a:xfrm>
              <a:off x="1941550" y="4489700"/>
              <a:ext cx="502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Yes</a:t>
              </a:r>
              <a:endParaRPr/>
            </a:p>
          </p:txBody>
        </p:sp>
      </p:grpSp>
      <p:sp>
        <p:nvSpPr>
          <p:cNvPr id="106" name="Google Shape;106;p18"/>
          <p:cNvSpPr/>
          <p:nvPr/>
        </p:nvSpPr>
        <p:spPr>
          <a:xfrm>
            <a:off x="2734975" y="1758704"/>
            <a:ext cx="3521100" cy="25116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body" idx="1"/>
          </p:nvPr>
        </p:nvSpPr>
        <p:spPr>
          <a:xfrm>
            <a:off x="311700" y="1048843"/>
            <a:ext cx="8520600" cy="49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Is this a pitcher?</a:t>
            </a:r>
            <a:endParaRPr/>
          </a:p>
        </p:txBody>
      </p:sp>
      <p:sp>
        <p:nvSpPr>
          <p:cNvPr id="108" name="Google Shape;108;p18"/>
          <p:cNvSpPr txBox="1"/>
          <p:nvPr/>
        </p:nvSpPr>
        <p:spPr>
          <a:xfrm>
            <a:off x="2771100" y="4378825"/>
            <a:ext cx="3485100" cy="6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Faster response, when Yes button is on the same side as the handle.</a:t>
            </a:r>
            <a:endParaRPr>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Be Incremental</a:t>
            </a:r>
            <a:endParaRPr/>
          </a:p>
        </p:txBody>
      </p:sp>
      <p:sp>
        <p:nvSpPr>
          <p:cNvPr id="114" name="Google Shape;11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Babies develop incrementally, and they are not smart at the start. We propose that their initial prematurity and the particular path they take to development are crucial to their eventual outpacing of the world's smartest AI programs.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Experience of babies changes over time as their capabilities increase.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Audition and Vision</a:t>
            </a:r>
            <a:endParaRPr/>
          </a:p>
        </p:txBody>
      </p:sp>
      <p:sp>
        <p:nvSpPr>
          <p:cNvPr id="120" name="Google Shape;12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Infants look in the direction of sound.</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Infants look at visual events that match what they hear.</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Children without audition show altered and more disorganized visual attention.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3150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A-not-B and Self-Locomotion</a:t>
            </a:r>
            <a:endParaRPr/>
          </a:p>
        </p:txBody>
      </p:sp>
      <p:pic>
        <p:nvPicPr>
          <p:cNvPr id="126" name="Google Shape;126;p21"/>
          <p:cNvPicPr preferRelativeResize="0"/>
          <p:nvPr/>
        </p:nvPicPr>
        <p:blipFill>
          <a:blip r:embed="rId3">
            <a:alphaModFix/>
          </a:blip>
          <a:stretch>
            <a:fillRect/>
          </a:stretch>
        </p:blipFill>
        <p:spPr>
          <a:xfrm>
            <a:off x="1248159" y="972356"/>
            <a:ext cx="6647674" cy="2985899"/>
          </a:xfrm>
          <a:prstGeom prst="rect">
            <a:avLst/>
          </a:prstGeom>
          <a:noFill/>
          <a:ln>
            <a:noFill/>
          </a:ln>
        </p:spPr>
      </p:pic>
      <p:sp>
        <p:nvSpPr>
          <p:cNvPr id="127" name="Google Shape;127;p21"/>
          <p:cNvSpPr txBox="1"/>
          <p:nvPr/>
        </p:nvSpPr>
        <p:spPr>
          <a:xfrm>
            <a:off x="1325875" y="4061175"/>
            <a:ext cx="67482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p>
        </p:txBody>
      </p:sp>
      <p:sp>
        <p:nvSpPr>
          <p:cNvPr id="128" name="Google Shape;128;p21"/>
          <p:cNvSpPr txBox="1">
            <a:spLocks noGrp="1"/>
          </p:cNvSpPr>
          <p:nvPr>
            <p:ph type="body" idx="1"/>
          </p:nvPr>
        </p:nvSpPr>
        <p:spPr>
          <a:xfrm>
            <a:off x="311700" y="1842075"/>
            <a:ext cx="8520600" cy="2900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Children that have self-locomoted reach for where the toy is hidden as opposed to children who haven’t yet self-locomoted who search where they searched before.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776</Words>
  <Application>Microsoft Macintosh PowerPoint</Application>
  <PresentationFormat>On-screen Show (16:9)</PresentationFormat>
  <Paragraphs>93</Paragraphs>
  <Slides>22</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Six Lessons from Babies</vt:lpstr>
      <vt:lpstr>Embodiment Hypothesis</vt:lpstr>
      <vt:lpstr>6 Lessons</vt:lpstr>
      <vt:lpstr>Be Multi-Modal</vt:lpstr>
      <vt:lpstr>Transparent Objects</vt:lpstr>
      <vt:lpstr>Tucker and Ellis task</vt:lpstr>
      <vt:lpstr>2. Be Incremental</vt:lpstr>
      <vt:lpstr>Audition and Vision</vt:lpstr>
      <vt:lpstr>A-not-B and Self-Locomotion</vt:lpstr>
      <vt:lpstr>Ordering Matters</vt:lpstr>
      <vt:lpstr>3. Be Physical</vt:lpstr>
      <vt:lpstr>3. Be Physical</vt:lpstr>
      <vt:lpstr>3. Be Physical</vt:lpstr>
      <vt:lpstr>4. Explore</vt:lpstr>
      <vt:lpstr>4. Explore</vt:lpstr>
      <vt:lpstr>5. Be Social</vt:lpstr>
      <vt:lpstr>5. Be Social</vt:lpstr>
      <vt:lpstr>6. Learn a language</vt:lpstr>
      <vt:lpstr>6. Learn a language</vt:lpstr>
      <vt:lpstr>6. Learn a language</vt:lpstr>
      <vt:lpstr>6 Lessons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Lessons from Babies</dc:title>
  <cp:lastModifiedBy>Gupta, Saurabh</cp:lastModifiedBy>
  <cp:revision>2</cp:revision>
  <dcterms:modified xsi:type="dcterms:W3CDTF">2021-12-04T16:41:57Z</dcterms:modified>
</cp:coreProperties>
</file>